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144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E2486-14EF-49FD-B6DF-59E684D739C3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4562B-AA77-4AF1-994C-789C55022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2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B5B194-6F74-4489-8D17-E1F335888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3927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63850-B22E-4ABC-B61B-AD6AAE0896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2119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1297C-B732-4408-B356-E7A87BD980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3862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9FED7-AB4D-433E-930F-A16C4FCA9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708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D0A72-96D2-42F4-8284-4AE3A582F5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627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5252A-4066-4F33-9DBD-CE044BA6EB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altLang="en-US" smtClean="0"/>
              <a:t>La Alta de Bolivia en altura nos da la ventilación en apoyo de la convección  profunda.</a:t>
            </a:r>
          </a:p>
        </p:txBody>
      </p:sp>
    </p:spTree>
    <p:extLst>
      <p:ext uri="{BB962C8B-B14F-4D97-AF65-F5344CB8AC3E}">
        <p14:creationId xmlns:p14="http://schemas.microsoft.com/office/powerpoint/2010/main" val="1501257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7713" indent="-28733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1313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1688" indent="-230188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88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60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32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048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A953A-334E-490D-A0C9-1B54A2DEB3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altLang="en-US" smtClean="0"/>
              <a:t>ZCAS/SACZ típicamente se extiende sobre el sureste de Brasil-Bolivia a Perú. Buena región para la formación de convección  profunda, con convección  mas intensa formándose al este y norte de la vaguada en niveles bajos.</a:t>
            </a:r>
          </a:p>
        </p:txBody>
      </p:sp>
    </p:spTree>
    <p:extLst>
      <p:ext uri="{BB962C8B-B14F-4D97-AF65-F5344CB8AC3E}">
        <p14:creationId xmlns:p14="http://schemas.microsoft.com/office/powerpoint/2010/main" val="311907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0FE09-F0FB-4E68-9DB0-6360B42C04F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1707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AD43A-DA1D-4551-A8A1-9F981C04084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725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CB076-AA66-489B-887D-2AA2FBD59E8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74919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3B8C0-DB3A-4682-B794-F75D48E5EE7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2582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250D8-A3DB-41EA-95C2-852AC4BD1E2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2411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8641E-2ABC-4CDF-AF7C-81FAFF3F19D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8823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20DA8-51F7-41B2-BE50-4F39F10A616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759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225C5-D4A4-461A-BA5F-D8F06E5E6FC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249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C4F16A-1094-4D7F-BF44-37EDB4C3ABC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5533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32162-ACAD-4225-8A06-645B6DC1557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411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36D7D-06D6-4D75-B1E2-4CFD553719F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9760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Click to edit Master text styles</a:t>
            </a:r>
          </a:p>
          <a:p>
            <a:pPr lvl="1"/>
            <a:r>
              <a:rPr lang="es-ES" altLang="en-US" smtClean="0"/>
              <a:t>Second level</a:t>
            </a:r>
          </a:p>
          <a:p>
            <a:pPr lvl="2"/>
            <a:r>
              <a:rPr lang="es-ES" altLang="en-US" smtClean="0"/>
              <a:t>Third level</a:t>
            </a:r>
          </a:p>
          <a:p>
            <a:pPr lvl="3"/>
            <a:r>
              <a:rPr lang="es-ES" altLang="en-US" smtClean="0"/>
              <a:t>Fourth level</a:t>
            </a:r>
          </a:p>
          <a:p>
            <a:pPr lvl="4"/>
            <a:r>
              <a:rPr lang="es-E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5761E61-EA3E-49BA-A874-AD5E67D2322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4076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South Atlantic Convergence Zone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SACZ</a:t>
            </a:r>
          </a:p>
        </p:txBody>
      </p:sp>
    </p:spTree>
    <p:extLst>
      <p:ext uri="{BB962C8B-B14F-4D97-AF65-F5344CB8AC3E}">
        <p14:creationId xmlns:p14="http://schemas.microsoft.com/office/powerpoint/2010/main" val="1176169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SACZ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 heavy rainfall producing </a:t>
            </a:r>
            <a:r>
              <a:rPr lang="en-US" altLang="en-US" sz="2800" b="1" u="sng" smtClean="0"/>
              <a:t>non-baroclinic</a:t>
            </a:r>
            <a:r>
              <a:rPr lang="en-US" altLang="en-US" sz="2800" smtClean="0"/>
              <a:t> boundary that under favorable MJO/Atmospheric Kelvin wave conditions forms over South America during the summer months.  </a:t>
            </a:r>
          </a:p>
          <a:p>
            <a:pPr lvl="3" eaLnBrk="1" hangingPunct="1">
              <a:lnSpc>
                <a:spcPct val="90000"/>
              </a:lnSpc>
            </a:pPr>
            <a:endParaRPr lang="en-US" alt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It typically spans between the Amazon River basin and the Southeast states of Brazil.</a:t>
            </a:r>
          </a:p>
          <a:p>
            <a:pPr lvl="3" eaLnBrk="1" hangingPunct="1">
              <a:lnSpc>
                <a:spcPct val="90000"/>
              </a:lnSpc>
            </a:pPr>
            <a:endParaRPr lang="en-US" alt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Subtropical Ridge/Bolivian High supplies the upper divergence/deep convection ventilation. </a:t>
            </a:r>
          </a:p>
          <a:p>
            <a:pPr lvl="3" eaLnBrk="1" hangingPunct="1">
              <a:lnSpc>
                <a:spcPct val="90000"/>
              </a:lnSpc>
            </a:pPr>
            <a:endParaRPr lang="en-US" alt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Evident as a trough anchoring on a closed low over Brazil, with well defined axis at 850 and 700 hPa.</a:t>
            </a:r>
          </a:p>
        </p:txBody>
      </p:sp>
    </p:spTree>
    <p:extLst>
      <p:ext uri="{BB962C8B-B14F-4D97-AF65-F5344CB8AC3E}">
        <p14:creationId xmlns:p14="http://schemas.microsoft.com/office/powerpoint/2010/main" val="1540082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SACZ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err="1" smtClean="0"/>
              <a:t>ENSO’s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Influence</a:t>
            </a:r>
            <a:endParaRPr lang="en-US" alt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b="1" dirty="0" smtClean="0"/>
              <a:t>Warm ENSO (El Niño)</a:t>
            </a:r>
            <a:r>
              <a:rPr lang="en-US" altLang="en-US" sz="2400" dirty="0" smtClean="0"/>
              <a:t>:  Focus of the activity shifts south across Paraguay to northern </a:t>
            </a:r>
            <a:r>
              <a:rPr lang="en-US" altLang="en-US" sz="2400" dirty="0" smtClean="0"/>
              <a:t>Argentina/Uruguay</a:t>
            </a:r>
            <a:endParaRPr lang="en-US" alt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b="1" dirty="0" smtClean="0"/>
              <a:t>Cold ENSO (La Niña): </a:t>
            </a:r>
            <a:r>
              <a:rPr lang="en-US" altLang="en-US" sz="2400" dirty="0" smtClean="0"/>
              <a:t>Focus of the convection between Southeast Brazil and northern Bolivia-Acre/</a:t>
            </a:r>
            <a:r>
              <a:rPr lang="en-US" altLang="en-US" sz="2400" dirty="0" err="1" smtClean="0"/>
              <a:t>Rondonia</a:t>
            </a:r>
            <a:r>
              <a:rPr lang="en-US" altLang="en-US" sz="2400" dirty="0" smtClean="0"/>
              <a:t>. </a:t>
            </a:r>
            <a:endParaRPr lang="en-US" alt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err="1" smtClean="0"/>
              <a:t>MJO</a:t>
            </a:r>
            <a:r>
              <a:rPr lang="en-US" altLang="en-US" sz="2800" dirty="0" smtClean="0"/>
              <a:t> and Atmospheric Kelvin Waves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The divergent phase of the </a:t>
            </a:r>
            <a:r>
              <a:rPr lang="en-US" altLang="en-US" sz="2400" dirty="0" err="1" smtClean="0"/>
              <a:t>MJO</a:t>
            </a:r>
            <a:r>
              <a:rPr lang="en-US" altLang="en-US" sz="2400" dirty="0" smtClean="0"/>
              <a:t> increases the chances of the SACZ forming and of longer duration.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Kelvin waves also tend to enhance SACZ related convection, particularly when in phase with a divergent pulse of the </a:t>
            </a:r>
            <a:r>
              <a:rPr lang="en-US" altLang="en-US" sz="2400" dirty="0" err="1" smtClean="0"/>
              <a:t>MJO</a:t>
            </a:r>
            <a:r>
              <a:rPr lang="en-US" altLang="en-US" sz="2400" dirty="0" smtClean="0"/>
              <a:t>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sz="1600" dirty="0" smtClean="0"/>
              <a:t>The Kelvin Waves, however, tend to be of shorter duration (2-3 days)</a:t>
            </a: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67967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SACZ Forecasting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Model Guidance: look for a persistent low/mid level trough forming north of a baroclinic boundary</a:t>
            </a:r>
          </a:p>
          <a:p>
            <a:pPr lvl="1" eaLnBrk="1" hangingPunct="1"/>
            <a:r>
              <a:rPr lang="en-US" altLang="en-US" smtClean="0"/>
              <a:t>Well defined trough at 850 and 700 hPa</a:t>
            </a:r>
          </a:p>
          <a:p>
            <a:pPr lvl="1" eaLnBrk="1" hangingPunct="1"/>
            <a:r>
              <a:rPr lang="en-US" altLang="en-US" smtClean="0"/>
              <a:t>Lasting 3-7 days</a:t>
            </a:r>
          </a:p>
          <a:p>
            <a:pPr eaLnBrk="1" hangingPunct="1"/>
            <a:r>
              <a:rPr lang="en-US" altLang="en-US" sz="2800" smtClean="0"/>
              <a:t>Moisture converges along this trough.</a:t>
            </a:r>
          </a:p>
          <a:p>
            <a:pPr lvl="1" eaLnBrk="1" hangingPunct="1"/>
            <a:r>
              <a:rPr lang="en-US" altLang="en-US" smtClean="0"/>
              <a:t>Td </a:t>
            </a:r>
            <a:r>
              <a:rPr lang="en-US" altLang="en-US" u="sng" smtClean="0"/>
              <a:t>&gt;</a:t>
            </a:r>
            <a:r>
              <a:rPr lang="en-US" altLang="en-US" smtClean="0"/>
              <a:t> 20-24C</a:t>
            </a:r>
          </a:p>
          <a:p>
            <a:pPr lvl="1" eaLnBrk="1" hangingPunct="1"/>
            <a:r>
              <a:rPr lang="en-US" altLang="en-US" smtClean="0"/>
              <a:t>Blocks moisture transport to central/ northern South America. </a:t>
            </a:r>
          </a:p>
        </p:txBody>
      </p:sp>
    </p:spTree>
    <p:extLst>
      <p:ext uri="{BB962C8B-B14F-4D97-AF65-F5344CB8AC3E}">
        <p14:creationId xmlns:p14="http://schemas.microsoft.com/office/powerpoint/2010/main" val="2523541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3657600" cy="1066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SACZ Analysis and Forecast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1465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0" y="2286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850 hPa Winds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886200" y="31242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700 hPa Winds</a:t>
            </a:r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2362200" y="2133600"/>
            <a:ext cx="1371600" cy="1447800"/>
          </a:xfrm>
          <a:prstGeom prst="line">
            <a:avLst/>
          </a:prstGeom>
          <a:noFill/>
          <a:ln w="38100">
            <a:solidFill>
              <a:srgbClr val="844B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>
            <a:off x="6324600" y="5105400"/>
            <a:ext cx="1371600" cy="1447800"/>
          </a:xfrm>
          <a:prstGeom prst="line">
            <a:avLst/>
          </a:prstGeom>
          <a:noFill/>
          <a:ln w="38100">
            <a:solidFill>
              <a:srgbClr val="844B1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43200" y="2438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_tradnl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6746" name="TextBox 1"/>
          <p:cNvSpPr txBox="1">
            <a:spLocks noChangeArrowheads="1"/>
          </p:cNvSpPr>
          <p:nvPr/>
        </p:nvSpPr>
        <p:spPr bwMode="auto">
          <a:xfrm>
            <a:off x="381000" y="4191000"/>
            <a:ext cx="28956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At 850 hPa, it typically anchors on a closed low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At 700 hPa, it often manifests as an open trough</a:t>
            </a:r>
          </a:p>
        </p:txBody>
      </p:sp>
    </p:spTree>
    <p:extLst>
      <p:ext uri="{BB962C8B-B14F-4D97-AF65-F5344CB8AC3E}">
        <p14:creationId xmlns:p14="http://schemas.microsoft.com/office/powerpoint/2010/main" val="120848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Bolivia_200strm-IR_041018_2345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5825"/>
            <a:ext cx="9144000" cy="77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200 hPa Stream Lines and IR</a:t>
            </a:r>
          </a:p>
        </p:txBody>
      </p:sp>
    </p:spTree>
    <p:extLst>
      <p:ext uri="{BB962C8B-B14F-4D97-AF65-F5344CB8AC3E}">
        <p14:creationId xmlns:p14="http://schemas.microsoft.com/office/powerpoint/2010/main" val="2591493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9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SACZ – Feb 2019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57800" y="4267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_tradnl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286000" y="3124200"/>
            <a:ext cx="4541838" cy="2514600"/>
            <a:chOff x="2286000" y="3124200"/>
            <a:chExt cx="4541931" cy="2514600"/>
          </a:xfrm>
        </p:grpSpPr>
        <p:sp>
          <p:nvSpPr>
            <p:cNvPr id="5" name="Freeform 4"/>
            <p:cNvSpPr/>
            <p:nvPr/>
          </p:nvSpPr>
          <p:spPr>
            <a:xfrm>
              <a:off x="2387602" y="3132138"/>
              <a:ext cx="4440329" cy="1954212"/>
            </a:xfrm>
            <a:custGeom>
              <a:avLst/>
              <a:gdLst>
                <a:gd name="connsiteX0" fmla="*/ 0 w 4446171"/>
                <a:gd name="connsiteY0" fmla="*/ 7510 h 1950454"/>
                <a:gd name="connsiteX1" fmla="*/ 1377538 w 4446171"/>
                <a:gd name="connsiteY1" fmla="*/ 90637 h 1950454"/>
                <a:gd name="connsiteX2" fmla="*/ 2375065 w 4446171"/>
                <a:gd name="connsiteY2" fmla="*/ 648777 h 1950454"/>
                <a:gd name="connsiteX3" fmla="*/ 3669476 w 4446171"/>
                <a:gd name="connsiteY3" fmla="*/ 1468175 h 1950454"/>
                <a:gd name="connsiteX4" fmla="*/ 4346369 w 4446171"/>
                <a:gd name="connsiteY4" fmla="*/ 1895686 h 1950454"/>
                <a:gd name="connsiteX5" fmla="*/ 4429496 w 4446171"/>
                <a:gd name="connsiteY5" fmla="*/ 1931312 h 1950454"/>
                <a:gd name="connsiteX0" fmla="*/ 0 w 4446171"/>
                <a:gd name="connsiteY0" fmla="*/ 3199 h 1946143"/>
                <a:gd name="connsiteX1" fmla="*/ 1377538 w 4446171"/>
                <a:gd name="connsiteY1" fmla="*/ 86326 h 1946143"/>
                <a:gd name="connsiteX2" fmla="*/ 2541319 w 4446171"/>
                <a:gd name="connsiteY2" fmla="*/ 454461 h 1946143"/>
                <a:gd name="connsiteX3" fmla="*/ 3669476 w 4446171"/>
                <a:gd name="connsiteY3" fmla="*/ 1463864 h 1946143"/>
                <a:gd name="connsiteX4" fmla="*/ 4346369 w 4446171"/>
                <a:gd name="connsiteY4" fmla="*/ 1891375 h 1946143"/>
                <a:gd name="connsiteX5" fmla="*/ 4429496 w 4446171"/>
                <a:gd name="connsiteY5" fmla="*/ 1927001 h 1946143"/>
                <a:gd name="connsiteX0" fmla="*/ 0 w 4440991"/>
                <a:gd name="connsiteY0" fmla="*/ 3199 h 1954893"/>
                <a:gd name="connsiteX1" fmla="*/ 1377538 w 4440991"/>
                <a:gd name="connsiteY1" fmla="*/ 86326 h 1954893"/>
                <a:gd name="connsiteX2" fmla="*/ 2541319 w 4440991"/>
                <a:gd name="connsiteY2" fmla="*/ 454461 h 1954893"/>
                <a:gd name="connsiteX3" fmla="*/ 3800105 w 4440991"/>
                <a:gd name="connsiteY3" fmla="*/ 1321360 h 1954893"/>
                <a:gd name="connsiteX4" fmla="*/ 4346369 w 4440991"/>
                <a:gd name="connsiteY4" fmla="*/ 1891375 h 1954893"/>
                <a:gd name="connsiteX5" fmla="*/ 4429496 w 4440991"/>
                <a:gd name="connsiteY5" fmla="*/ 1927001 h 19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0991" h="1954893">
                  <a:moveTo>
                    <a:pt x="0" y="3199"/>
                  </a:moveTo>
                  <a:cubicBezTo>
                    <a:pt x="490847" y="-8677"/>
                    <a:pt x="953985" y="11116"/>
                    <a:pt x="1377538" y="86326"/>
                  </a:cubicBezTo>
                  <a:cubicBezTo>
                    <a:pt x="1801091" y="161536"/>
                    <a:pt x="2137558" y="248622"/>
                    <a:pt x="2541319" y="454461"/>
                  </a:cubicBezTo>
                  <a:cubicBezTo>
                    <a:pt x="2945080" y="660300"/>
                    <a:pt x="3499263" y="1081874"/>
                    <a:pt x="3800105" y="1321360"/>
                  </a:cubicBezTo>
                  <a:cubicBezTo>
                    <a:pt x="4100947" y="1560846"/>
                    <a:pt x="4241471" y="1790435"/>
                    <a:pt x="4346369" y="1891375"/>
                  </a:cubicBezTo>
                  <a:cubicBezTo>
                    <a:pt x="4451267" y="1992315"/>
                    <a:pt x="4451267" y="1947782"/>
                    <a:pt x="4429496" y="192700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286000" y="3687763"/>
              <a:ext cx="4446679" cy="1951037"/>
            </a:xfrm>
            <a:custGeom>
              <a:avLst/>
              <a:gdLst>
                <a:gd name="connsiteX0" fmla="*/ 0 w 4446171"/>
                <a:gd name="connsiteY0" fmla="*/ 7510 h 1950454"/>
                <a:gd name="connsiteX1" fmla="*/ 1377538 w 4446171"/>
                <a:gd name="connsiteY1" fmla="*/ 90637 h 1950454"/>
                <a:gd name="connsiteX2" fmla="*/ 2375065 w 4446171"/>
                <a:gd name="connsiteY2" fmla="*/ 648777 h 1950454"/>
                <a:gd name="connsiteX3" fmla="*/ 3669476 w 4446171"/>
                <a:gd name="connsiteY3" fmla="*/ 1468175 h 1950454"/>
                <a:gd name="connsiteX4" fmla="*/ 4346369 w 4446171"/>
                <a:gd name="connsiteY4" fmla="*/ 1895686 h 1950454"/>
                <a:gd name="connsiteX5" fmla="*/ 4429496 w 4446171"/>
                <a:gd name="connsiteY5" fmla="*/ 1931312 h 195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6171" h="1950454">
                  <a:moveTo>
                    <a:pt x="0" y="7510"/>
                  </a:moveTo>
                  <a:cubicBezTo>
                    <a:pt x="490847" y="-4366"/>
                    <a:pt x="981694" y="-16241"/>
                    <a:pt x="1377538" y="90637"/>
                  </a:cubicBezTo>
                  <a:cubicBezTo>
                    <a:pt x="1773382" y="197515"/>
                    <a:pt x="1993075" y="419187"/>
                    <a:pt x="2375065" y="648777"/>
                  </a:cubicBezTo>
                  <a:cubicBezTo>
                    <a:pt x="2757055" y="878367"/>
                    <a:pt x="3669476" y="1468175"/>
                    <a:pt x="3669476" y="1468175"/>
                  </a:cubicBezTo>
                  <a:lnTo>
                    <a:pt x="4346369" y="1895686"/>
                  </a:lnTo>
                  <a:cubicBezTo>
                    <a:pt x="4473039" y="1972875"/>
                    <a:pt x="4451267" y="1952093"/>
                    <a:pt x="4429496" y="193131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2971814" y="3127375"/>
              <a:ext cx="228605" cy="560388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3429023" y="3200400"/>
              <a:ext cx="228605" cy="560388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962434" y="3276600"/>
              <a:ext cx="304806" cy="685800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419644" y="3481388"/>
              <a:ext cx="381008" cy="785812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953055" y="3873500"/>
              <a:ext cx="304806" cy="698500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715070" y="4267200"/>
              <a:ext cx="381008" cy="838200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248481" y="4800600"/>
              <a:ext cx="304806" cy="609600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286000" y="3124200"/>
              <a:ext cx="228605" cy="560388"/>
            </a:xfrm>
            <a:prstGeom prst="line">
              <a:avLst/>
            </a:prstGeom>
            <a:ln w="222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1174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354"/>
            <a:ext cx="9144000" cy="1143000"/>
          </a:xfrm>
        </p:spPr>
        <p:txBody>
          <a:bodyPr/>
          <a:lstStyle/>
          <a:p>
            <a:r>
              <a:rPr lang="en-US" dirty="0" err="1" smtClean="0"/>
              <a:t>MJO</a:t>
            </a:r>
            <a:r>
              <a:rPr lang="en-US" dirty="0" smtClean="0"/>
              <a:t> &amp; Atmospheric Kelvin Waves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62200" y="1138646"/>
            <a:ext cx="4724400" cy="5427639"/>
            <a:chOff x="1600200" y="76200"/>
            <a:chExt cx="6096000" cy="68754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76200"/>
              <a:ext cx="6096000" cy="61874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6263640"/>
              <a:ext cx="6096000" cy="68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2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9811" name="Picture 2" descr="Hydro-Estimator - South America - 24 Hour Estimated Rainfal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48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200400"/>
            <a:ext cx="3657600" cy="193833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24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hrs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 Rainfall amounts: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4-8” over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Rondonia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- northern Bolivia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4-5” over Southeast Brazil</a:t>
            </a:r>
          </a:p>
        </p:txBody>
      </p:sp>
    </p:spTree>
    <p:extLst>
      <p:ext uri="{BB962C8B-B14F-4D97-AF65-F5344CB8AC3E}">
        <p14:creationId xmlns:p14="http://schemas.microsoft.com/office/powerpoint/2010/main" val="39907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347</Words>
  <Application>Microsoft Office PowerPoint</Application>
  <PresentationFormat>On-screen Show (4:3)</PresentationFormat>
  <Paragraphs>48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Default Design</vt:lpstr>
      <vt:lpstr>South Atlantic Convergence Zone</vt:lpstr>
      <vt:lpstr>SACZ</vt:lpstr>
      <vt:lpstr>SACZ</vt:lpstr>
      <vt:lpstr>SACZ Forecasting</vt:lpstr>
      <vt:lpstr>SACZ Analysis and Forecast</vt:lpstr>
      <vt:lpstr>200 hPa Stream Lines and IR</vt:lpstr>
      <vt:lpstr>SACZ – Feb 2019</vt:lpstr>
      <vt:lpstr>MJO &amp; Atmospheric Kelvin Waves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Atlantic Convergence Zone</dc:title>
  <dc:creator>Michel Davison</dc:creator>
  <cp:lastModifiedBy>Michel Davison</cp:lastModifiedBy>
  <cp:revision>3</cp:revision>
  <dcterms:created xsi:type="dcterms:W3CDTF">2021-03-26T16:10:41Z</dcterms:created>
  <dcterms:modified xsi:type="dcterms:W3CDTF">2021-03-26T16:14:11Z</dcterms:modified>
</cp:coreProperties>
</file>