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58" r:id="rId2"/>
    <p:sldId id="260" r:id="rId3"/>
    <p:sldId id="259" r:id="rId4"/>
    <p:sldId id="261" r:id="rId5"/>
    <p:sldId id="262" r:id="rId6"/>
    <p:sldId id="276" r:id="rId7"/>
    <p:sldId id="263" r:id="rId8"/>
    <p:sldId id="266" r:id="rId9"/>
    <p:sldId id="267" r:id="rId10"/>
    <p:sldId id="268" r:id="rId11"/>
    <p:sldId id="270" r:id="rId12"/>
    <p:sldId id="272" r:id="rId13"/>
    <p:sldId id="310" r:id="rId14"/>
    <p:sldId id="269" r:id="rId15"/>
    <p:sldId id="271" r:id="rId16"/>
    <p:sldId id="311" r:id="rId17"/>
    <p:sldId id="274" r:id="rId18"/>
    <p:sldId id="282" r:id="rId19"/>
    <p:sldId id="275" r:id="rId20"/>
    <p:sldId id="313" r:id="rId21"/>
    <p:sldId id="257" r:id="rId22"/>
    <p:sldId id="280" r:id="rId23"/>
    <p:sldId id="281" r:id="rId24"/>
    <p:sldId id="283" r:id="rId25"/>
    <p:sldId id="284" r:id="rId26"/>
    <p:sldId id="285" r:id="rId27"/>
    <p:sldId id="364" r:id="rId28"/>
    <p:sldId id="286" r:id="rId29"/>
    <p:sldId id="288" r:id="rId30"/>
    <p:sldId id="294" r:id="rId31"/>
    <p:sldId id="291" r:id="rId32"/>
    <p:sldId id="289" r:id="rId33"/>
    <p:sldId id="287" r:id="rId34"/>
    <p:sldId id="292" r:id="rId35"/>
    <p:sldId id="293" r:id="rId36"/>
    <p:sldId id="295" r:id="rId37"/>
    <p:sldId id="296" r:id="rId38"/>
    <p:sldId id="297" r:id="rId39"/>
    <p:sldId id="298" r:id="rId40"/>
    <p:sldId id="299" r:id="rId41"/>
    <p:sldId id="365" r:id="rId42"/>
    <p:sldId id="366" r:id="rId43"/>
    <p:sldId id="312" r:id="rId44"/>
    <p:sldId id="300" r:id="rId45"/>
    <p:sldId id="301" r:id="rId46"/>
    <p:sldId id="302" r:id="rId47"/>
    <p:sldId id="303" r:id="rId48"/>
    <p:sldId id="304" r:id="rId49"/>
    <p:sldId id="306" r:id="rId50"/>
    <p:sldId id="307" r:id="rId51"/>
    <p:sldId id="308" r:id="rId52"/>
    <p:sldId id="309"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2" r:id="rId81"/>
    <p:sldId id="343" r:id="rId82"/>
    <p:sldId id="344" r:id="rId83"/>
    <p:sldId id="346" r:id="rId84"/>
    <p:sldId id="347" r:id="rId85"/>
    <p:sldId id="348" r:id="rId86"/>
    <p:sldId id="349" r:id="rId87"/>
    <p:sldId id="350" r:id="rId88"/>
    <p:sldId id="351" r:id="rId89"/>
    <p:sldId id="352" r:id="rId90"/>
    <p:sldId id="357" r:id="rId91"/>
    <p:sldId id="358" r:id="rId92"/>
    <p:sldId id="359" r:id="rId93"/>
    <p:sldId id="360" r:id="rId94"/>
    <p:sldId id="361" r:id="rId95"/>
    <p:sldId id="278"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9A5E3"/>
    <a:srgbClr val="00B0F0"/>
    <a:srgbClr val="FFFFFF"/>
    <a:srgbClr val="07828F"/>
    <a:srgbClr val="232831"/>
    <a:srgbClr val="31982C"/>
    <a:srgbClr val="067600"/>
    <a:srgbClr val="F26893"/>
    <a:srgbClr val="F856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18" autoAdjust="0"/>
    <p:restoredTop sz="89163" autoAdjust="0"/>
  </p:normalViewPr>
  <p:slideViewPr>
    <p:cSldViewPr snapToGrid="0">
      <p:cViewPr varScale="1">
        <p:scale>
          <a:sx n="97" d="100"/>
          <a:sy n="97" d="100"/>
        </p:scale>
        <p:origin x="-49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0D12A-33B2-4357-801B-8466F0831768}" type="datetimeFigureOut">
              <a:rPr lang="en-US" smtClean="0"/>
              <a:t>2/16/2016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8B914B-8E0F-4C13-A014-17846D38A6A3}" type="slidenum">
              <a:rPr lang="en-US" smtClean="0"/>
              <a:t>‹#›</a:t>
            </a:fld>
            <a:endParaRPr lang="en-US"/>
          </a:p>
        </p:txBody>
      </p:sp>
    </p:spTree>
    <p:extLst>
      <p:ext uri="{BB962C8B-B14F-4D97-AF65-F5344CB8AC3E}">
        <p14:creationId xmlns:p14="http://schemas.microsoft.com/office/powerpoint/2010/main" val="1518664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theweatherprediction.com/habyhints/300/"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theweatherprediction.com/habyhints2/405/"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glossary.ametsoc.org/wiki/Instability"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glossary.ametsoc.org/wiki/Environment" TargetMode="External"/><Relationship Id="rId5" Type="http://schemas.openxmlformats.org/officeDocument/2006/relationships/hyperlink" Target="http://glossary.ametsoc.org/wiki/Parcel" TargetMode="External"/><Relationship Id="rId4" Type="http://schemas.openxmlformats.org/officeDocument/2006/relationships/hyperlink" Target="http://glossary.ametsoc.org/wiki/Steady_stat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glossary.ametsoc.org/wiki/Instabilit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glossary.ametsoc.org/wiki/Environment" TargetMode="External"/><Relationship Id="rId5" Type="http://schemas.openxmlformats.org/officeDocument/2006/relationships/hyperlink" Target="http://glossary.ametsoc.org/wiki/Parcel" TargetMode="External"/><Relationship Id="rId4" Type="http://schemas.openxmlformats.org/officeDocument/2006/relationships/hyperlink" Target="http://glossary.ametsoc.org/wiki/Steady_stat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glossary.ametsoc.org/wiki/Instabilit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glossary.ametsoc.org/wiki/Environment" TargetMode="External"/><Relationship Id="rId5" Type="http://schemas.openxmlformats.org/officeDocument/2006/relationships/hyperlink" Target="http://glossary.ametsoc.org/wiki/Parcel" TargetMode="External"/><Relationship Id="rId4" Type="http://schemas.openxmlformats.org/officeDocument/2006/relationships/hyperlink" Target="http://glossary.ametsoc.org/wiki/Steady_stat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glossary.ametsoc.org/wiki/Instability"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glossary.ametsoc.org/wiki/Environment" TargetMode="External"/><Relationship Id="rId5" Type="http://schemas.openxmlformats.org/officeDocument/2006/relationships/hyperlink" Target="http://glossary.ametsoc.org/wiki/Parcel" TargetMode="External"/><Relationship Id="rId4" Type="http://schemas.openxmlformats.org/officeDocument/2006/relationships/hyperlink" Target="http://glossary.ametsoc.org/wiki/Steady_stat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stability of an atmosphere in hydrostatic equilibrium with respect to vertical displacements, usually considered by the parcel method"</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2</a:t>
            </a:fld>
            <a:endParaRPr lang="en-US"/>
          </a:p>
        </p:txBody>
      </p:sp>
    </p:spTree>
    <p:extLst>
      <p:ext uri="{BB962C8B-B14F-4D97-AF65-F5344CB8AC3E}">
        <p14:creationId xmlns:p14="http://schemas.microsoft.com/office/powerpoint/2010/main" val="2450056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a:t>
            </a:r>
            <a:r>
              <a:rPr lang="en-US" dirty="0" err="1" smtClean="0"/>
              <a:t>Inestabilidad</a:t>
            </a:r>
            <a:r>
              <a:rPr lang="en-US" dirty="0" smtClean="0"/>
              <a:t> extrema o </a:t>
            </a:r>
            <a:r>
              <a:rPr lang="en-US" dirty="0" err="1" smtClean="0"/>
              <a:t>estabilidad</a:t>
            </a:r>
            <a:r>
              <a:rPr lang="en-US" dirty="0" smtClean="0"/>
              <a:t> </a:t>
            </a:r>
            <a:r>
              <a:rPr lang="en-US" dirty="0" err="1" smtClean="0"/>
              <a:t>condicional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 </a:t>
            </a:r>
            <a:r>
              <a:rPr lang="en-US" dirty="0" err="1" smtClean="0"/>
              <a:t>Estabilidad</a:t>
            </a:r>
            <a:r>
              <a:rPr lang="en-US" dirty="0" smtClean="0"/>
              <a:t> </a:t>
            </a:r>
            <a:r>
              <a:rPr lang="en-US" dirty="0" err="1" smtClean="0"/>
              <a:t>condicional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 </a:t>
            </a:r>
            <a:r>
              <a:rPr lang="en-US" dirty="0" err="1" smtClean="0"/>
              <a:t>Estabilidad</a:t>
            </a:r>
            <a:r>
              <a:rPr lang="en-US" dirty="0" smtClean="0"/>
              <a:t> extrema</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14</a:t>
            </a:fld>
            <a:endParaRPr lang="es-ES_tradnl"/>
          </a:p>
        </p:txBody>
      </p:sp>
    </p:spTree>
    <p:extLst>
      <p:ext uri="{BB962C8B-B14F-4D97-AF65-F5344CB8AC3E}">
        <p14:creationId xmlns:p14="http://schemas.microsoft.com/office/powerpoint/2010/main" val="2901650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a:t>
            </a:r>
            <a:r>
              <a:rPr lang="en-US" dirty="0" err="1" smtClean="0"/>
              <a:t>Inestabilidad</a:t>
            </a:r>
            <a:r>
              <a:rPr lang="en-US" dirty="0" smtClean="0"/>
              <a:t> extrema o </a:t>
            </a:r>
            <a:r>
              <a:rPr lang="en-US" dirty="0" err="1" smtClean="0"/>
              <a:t>estabilidad</a:t>
            </a:r>
            <a:r>
              <a:rPr lang="en-US" dirty="0" smtClean="0"/>
              <a:t> </a:t>
            </a:r>
            <a:r>
              <a:rPr lang="en-US" dirty="0" err="1" smtClean="0"/>
              <a:t>condicional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 </a:t>
            </a:r>
            <a:r>
              <a:rPr lang="en-US" dirty="0" err="1" smtClean="0"/>
              <a:t>Estabilidad</a:t>
            </a:r>
            <a:r>
              <a:rPr lang="en-US" dirty="0" smtClean="0"/>
              <a:t> </a:t>
            </a:r>
            <a:r>
              <a:rPr lang="en-US" dirty="0" err="1" smtClean="0"/>
              <a:t>condicional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 </a:t>
            </a:r>
            <a:r>
              <a:rPr lang="en-US" dirty="0" err="1" smtClean="0"/>
              <a:t>Estabilidad</a:t>
            </a:r>
            <a:r>
              <a:rPr lang="en-US" dirty="0" smtClean="0"/>
              <a:t> extrema</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15</a:t>
            </a:fld>
            <a:endParaRPr lang="es-ES_tradnl"/>
          </a:p>
        </p:txBody>
      </p:sp>
    </p:spTree>
    <p:extLst>
      <p:ext uri="{BB962C8B-B14F-4D97-AF65-F5344CB8AC3E}">
        <p14:creationId xmlns:p14="http://schemas.microsoft.com/office/powerpoint/2010/main" val="199689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Estable</a:t>
            </a:r>
            <a:r>
              <a:rPr lang="en-US" dirty="0" smtClean="0"/>
              <a:t>           B: </a:t>
            </a:r>
            <a:r>
              <a:rPr lang="en-US" dirty="0" err="1" smtClean="0"/>
              <a:t>Condicional</a:t>
            </a:r>
            <a:r>
              <a:rPr lang="en-US" dirty="0" smtClean="0"/>
              <a:t>           C: </a:t>
            </a:r>
            <a:r>
              <a:rPr lang="en-US" dirty="0" err="1" smtClean="0"/>
              <a:t>Condicional</a:t>
            </a:r>
            <a:r>
              <a:rPr lang="en-US" dirty="0" smtClean="0"/>
              <a:t>          D: </a:t>
            </a:r>
            <a:r>
              <a:rPr lang="en-US" dirty="0" err="1" smtClean="0"/>
              <a:t>Estable</a:t>
            </a:r>
            <a:r>
              <a:rPr lang="en-US" dirty="0" smtClean="0"/>
              <a:t>       E: </a:t>
            </a:r>
            <a:r>
              <a:rPr lang="en-US" dirty="0" err="1" smtClean="0"/>
              <a:t>Condicional</a:t>
            </a:r>
            <a:r>
              <a:rPr lang="en-US" dirty="0" smtClean="0"/>
              <a:t>         F: </a:t>
            </a:r>
            <a:r>
              <a:rPr lang="en-US" dirty="0" err="1" smtClean="0"/>
              <a:t>Estable</a:t>
            </a:r>
            <a:endParaRPr lang="en-US" dirty="0" smtClean="0"/>
          </a:p>
          <a:p>
            <a:r>
              <a:rPr lang="en-US" dirty="0" err="1" smtClean="0"/>
              <a:t>En</a:t>
            </a:r>
            <a:r>
              <a:rPr lang="en-US" dirty="0" smtClean="0"/>
              <a:t> la </a:t>
            </a:r>
            <a:r>
              <a:rPr lang="en-US" dirty="0" err="1" smtClean="0"/>
              <a:t>atmosfera</a:t>
            </a:r>
            <a:r>
              <a:rPr lang="en-US" dirty="0" smtClean="0"/>
              <a:t> no </a:t>
            </a:r>
            <a:r>
              <a:rPr lang="en-US" dirty="0" err="1" smtClean="0"/>
              <a:t>existen</a:t>
            </a:r>
            <a:r>
              <a:rPr lang="en-US" baseline="0" dirty="0" smtClean="0"/>
              <a:t> </a:t>
            </a:r>
            <a:r>
              <a:rPr lang="en-US" baseline="0" dirty="0" err="1" smtClean="0"/>
              <a:t>muchas</a:t>
            </a:r>
            <a:r>
              <a:rPr lang="en-US" baseline="0" dirty="0" smtClean="0"/>
              <a:t> </a:t>
            </a:r>
            <a:r>
              <a:rPr lang="en-US" baseline="0" dirty="0" err="1" smtClean="0"/>
              <a:t>situaciones</a:t>
            </a:r>
            <a:r>
              <a:rPr lang="en-US" baseline="0" dirty="0" smtClean="0"/>
              <a:t> </a:t>
            </a:r>
            <a:r>
              <a:rPr lang="en-US" baseline="0" dirty="0" err="1" smtClean="0"/>
              <a:t>puramente</a:t>
            </a:r>
            <a:r>
              <a:rPr lang="en-US" baseline="0" dirty="0" smtClean="0"/>
              <a:t> </a:t>
            </a:r>
            <a:r>
              <a:rPr lang="en-US" baseline="0" dirty="0" err="1" smtClean="0"/>
              <a:t>inestables</a:t>
            </a:r>
            <a:r>
              <a:rPr lang="en-US" baseline="0" dirty="0" smtClean="0"/>
              <a:t> </a:t>
            </a:r>
            <a:r>
              <a:rPr lang="en-US" baseline="0" dirty="0" err="1" smtClean="0"/>
              <a:t>por</a:t>
            </a:r>
            <a:r>
              <a:rPr lang="en-US" baseline="0" dirty="0" smtClean="0"/>
              <a:t> que la </a:t>
            </a:r>
            <a:r>
              <a:rPr lang="en-US" baseline="0" dirty="0" err="1" smtClean="0"/>
              <a:t>atmósfera</a:t>
            </a:r>
            <a:r>
              <a:rPr lang="en-US" baseline="0" dirty="0" smtClean="0"/>
              <a:t> </a:t>
            </a:r>
            <a:r>
              <a:rPr lang="en-US" baseline="0" dirty="0" err="1" smtClean="0"/>
              <a:t>tiende</a:t>
            </a:r>
            <a:r>
              <a:rPr lang="en-US" baseline="0" dirty="0" smtClean="0"/>
              <a:t> a </a:t>
            </a:r>
            <a:r>
              <a:rPr lang="en-US" baseline="0" dirty="0" err="1" smtClean="0"/>
              <a:t>corregir</a:t>
            </a:r>
            <a:r>
              <a:rPr lang="en-US" baseline="0" dirty="0" smtClean="0"/>
              <a:t> el </a:t>
            </a:r>
            <a:r>
              <a:rPr lang="en-US" baseline="0" dirty="0" err="1" smtClean="0"/>
              <a:t>desbalance</a:t>
            </a:r>
            <a:r>
              <a:rPr lang="en-US" baseline="0" dirty="0" smtClean="0"/>
              <a:t> </a:t>
            </a:r>
            <a:r>
              <a:rPr lang="en-US" baseline="0" dirty="0" err="1" smtClean="0"/>
              <a:t>inmediatamente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16</a:t>
            </a:fld>
            <a:endParaRPr lang="en-US"/>
          </a:p>
        </p:txBody>
      </p:sp>
    </p:spTree>
    <p:extLst>
      <p:ext uri="{BB962C8B-B14F-4D97-AF65-F5344CB8AC3E}">
        <p14:creationId xmlns:p14="http://schemas.microsoft.com/office/powerpoint/2010/main" val="1393743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61EF22-5CB8-434A-9E95-2D4C12B472A9}" type="slidenum">
              <a:rPr lang="en-US" sz="1200" smtClean="0"/>
              <a:pPr eaLnBrk="1" hangingPunct="1"/>
              <a:t>18</a:t>
            </a:fld>
            <a:endParaRPr lang="en-US"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smtClean="0"/>
              <a:t>http://www.tornadochaser.net/cape.html</a:t>
            </a:r>
          </a:p>
        </p:txBody>
      </p:sp>
    </p:spTree>
    <p:extLst>
      <p:ext uri="{BB962C8B-B14F-4D97-AF65-F5344CB8AC3E}">
        <p14:creationId xmlns:p14="http://schemas.microsoft.com/office/powerpoint/2010/main" val="3250889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61EF22-5CB8-434A-9E95-2D4C12B472A9}" type="slidenum">
              <a:rPr lang="en-US" sz="1200" smtClean="0"/>
              <a:pPr eaLnBrk="1" hangingPunct="1"/>
              <a:t>19</a:t>
            </a:fld>
            <a:endParaRPr lang="en-US"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smtClean="0"/>
              <a:t>http://www.tornadochaser.net/cape.html</a:t>
            </a:r>
          </a:p>
        </p:txBody>
      </p:sp>
    </p:spTree>
    <p:extLst>
      <p:ext uri="{BB962C8B-B14F-4D97-AF65-F5344CB8AC3E}">
        <p14:creationId xmlns:p14="http://schemas.microsoft.com/office/powerpoint/2010/main" val="818788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 </a:t>
            </a:r>
            <a:r>
              <a:rPr lang="en-US" dirty="0" err="1" smtClean="0"/>
              <a:t>determinar</a:t>
            </a:r>
            <a:r>
              <a:rPr lang="en-US" baseline="0" dirty="0" smtClean="0"/>
              <a:t> el LCL se </a:t>
            </a:r>
            <a:r>
              <a:rPr lang="en-US" baseline="0" dirty="0" err="1" smtClean="0"/>
              <a:t>asciende</a:t>
            </a:r>
            <a:r>
              <a:rPr lang="en-US" baseline="0" dirty="0" smtClean="0"/>
              <a:t> la </a:t>
            </a:r>
            <a:r>
              <a:rPr lang="en-US" baseline="0" dirty="0" err="1" smtClean="0"/>
              <a:t>parcela</a:t>
            </a:r>
            <a:r>
              <a:rPr lang="en-US" baseline="0" dirty="0" smtClean="0"/>
              <a:t> </a:t>
            </a:r>
            <a:r>
              <a:rPr lang="en-US" baseline="0" dirty="0" err="1" smtClean="0"/>
              <a:t>asumiendo</a:t>
            </a:r>
            <a:r>
              <a:rPr lang="en-US" baseline="0" dirty="0" smtClean="0"/>
              <a:t> </a:t>
            </a:r>
            <a:r>
              <a:rPr lang="en-US" baseline="0" dirty="0" err="1" smtClean="0"/>
              <a:t>mezcla</a:t>
            </a:r>
            <a:r>
              <a:rPr lang="en-US" baseline="0" dirty="0" smtClean="0"/>
              <a:t> perfecta con el </a:t>
            </a:r>
            <a:r>
              <a:rPr lang="en-US" baseline="0" dirty="0" err="1" smtClean="0"/>
              <a:t>ambiente</a:t>
            </a:r>
            <a:r>
              <a:rPr lang="en-US" baseline="0" dirty="0" smtClean="0"/>
              <a:t>. </a:t>
            </a:r>
            <a:r>
              <a:rPr lang="en-US" baseline="0" dirty="0" err="1" smtClean="0"/>
              <a:t>Esto</a:t>
            </a:r>
            <a:r>
              <a:rPr lang="en-US" baseline="0" dirty="0" smtClean="0"/>
              <a:t> genera </a:t>
            </a:r>
            <a:r>
              <a:rPr lang="en-US" baseline="0" dirty="0" err="1" smtClean="0"/>
              <a:t>una</a:t>
            </a:r>
            <a:r>
              <a:rPr lang="en-US" baseline="0" dirty="0" smtClean="0"/>
              <a:t> </a:t>
            </a:r>
            <a:r>
              <a:rPr lang="en-US" baseline="0" dirty="0" err="1" smtClean="0"/>
              <a:t>capa</a:t>
            </a:r>
            <a:r>
              <a:rPr lang="en-US" baseline="0" dirty="0" smtClean="0"/>
              <a:t> </a:t>
            </a:r>
            <a:r>
              <a:rPr lang="en-US" baseline="0" dirty="0" err="1" smtClean="0"/>
              <a:t>en</a:t>
            </a:r>
            <a:r>
              <a:rPr lang="en-US" baseline="0" dirty="0" smtClean="0"/>
              <a:t> la que la temperature </a:t>
            </a:r>
            <a:r>
              <a:rPr lang="en-US" baseline="0" dirty="0" err="1" smtClean="0"/>
              <a:t>potencial</a:t>
            </a:r>
            <a:r>
              <a:rPr lang="en-US" baseline="0" dirty="0" smtClean="0"/>
              <a:t> </a:t>
            </a:r>
            <a:r>
              <a:rPr lang="en-US" baseline="0" dirty="0" err="1" smtClean="0"/>
              <a:t>es</a:t>
            </a:r>
            <a:r>
              <a:rPr lang="en-US" baseline="0" dirty="0" smtClean="0"/>
              <a:t> constant (</a:t>
            </a:r>
            <a:r>
              <a:rPr lang="en-US" baseline="0" dirty="0" err="1" smtClean="0"/>
              <a:t>rosa</a:t>
            </a:r>
            <a:r>
              <a:rPr lang="en-US" baseline="0" dirty="0" smtClean="0"/>
              <a:t>) y la </a:t>
            </a:r>
            <a:r>
              <a:rPr lang="en-US" baseline="0" dirty="0" err="1" smtClean="0"/>
              <a:t>razon</a:t>
            </a:r>
            <a:r>
              <a:rPr lang="en-US" baseline="0" dirty="0" smtClean="0"/>
              <a:t> de </a:t>
            </a:r>
            <a:r>
              <a:rPr lang="en-US" baseline="0" dirty="0" err="1" smtClean="0"/>
              <a:t>mezcla</a:t>
            </a:r>
            <a:r>
              <a:rPr lang="en-US" baseline="0" dirty="0" smtClean="0"/>
              <a:t> </a:t>
            </a:r>
            <a:r>
              <a:rPr lang="en-US" baseline="0" dirty="0" err="1" smtClean="0"/>
              <a:t>es</a:t>
            </a:r>
            <a:r>
              <a:rPr lang="en-US" baseline="0" dirty="0" smtClean="0"/>
              <a:t> constant (</a:t>
            </a:r>
            <a:r>
              <a:rPr lang="en-US" baseline="0" dirty="0" err="1" smtClean="0"/>
              <a:t>verde</a:t>
            </a:r>
            <a:r>
              <a:rPr lang="en-US" baseline="0" dirty="0" smtClean="0"/>
              <a:t>). </a:t>
            </a:r>
            <a:r>
              <a:rPr lang="en-US" baseline="0" dirty="0" err="1" smtClean="0"/>
              <a:t>Cuando</a:t>
            </a:r>
            <a:r>
              <a:rPr lang="en-US" baseline="0" dirty="0" smtClean="0"/>
              <a:t> se </a:t>
            </a:r>
            <a:r>
              <a:rPr lang="en-US" baseline="0" dirty="0" err="1" smtClean="0"/>
              <a:t>encuentran</a:t>
            </a:r>
            <a:r>
              <a:rPr lang="en-US" baseline="0" dirty="0" smtClean="0"/>
              <a:t> </a:t>
            </a:r>
            <a:r>
              <a:rPr lang="en-US" baseline="0" dirty="0" err="1" smtClean="0"/>
              <a:t>estas</a:t>
            </a:r>
            <a:r>
              <a:rPr lang="en-US" baseline="0" dirty="0" smtClean="0"/>
              <a:t> </a:t>
            </a:r>
            <a:r>
              <a:rPr lang="en-US" baseline="0" dirty="0" err="1" smtClean="0"/>
              <a:t>curvas</a:t>
            </a:r>
            <a:r>
              <a:rPr lang="en-US" baseline="0" dirty="0" smtClean="0"/>
              <a:t> la </a:t>
            </a:r>
            <a:r>
              <a:rPr lang="en-US" baseline="0" dirty="0" err="1" smtClean="0"/>
              <a:t>parcela</a:t>
            </a:r>
            <a:r>
              <a:rPr lang="en-US" baseline="0" dirty="0" smtClean="0"/>
              <a:t> se </a:t>
            </a:r>
            <a:r>
              <a:rPr lang="en-US" baseline="0" dirty="0" err="1" smtClean="0"/>
              <a:t>satura</a:t>
            </a:r>
            <a:r>
              <a:rPr lang="en-US" baseline="0" dirty="0" smtClean="0"/>
              <a:t>. </a:t>
            </a:r>
            <a:r>
              <a:rPr lang="en-US" baseline="0" dirty="0" err="1" smtClean="0"/>
              <a:t>En</a:t>
            </a:r>
            <a:r>
              <a:rPr lang="en-US" baseline="0" dirty="0" smtClean="0"/>
              <a:t> el </a:t>
            </a:r>
            <a:r>
              <a:rPr lang="en-US" baseline="0" dirty="0" err="1" smtClean="0"/>
              <a:t>grafico</a:t>
            </a:r>
            <a:r>
              <a:rPr lang="en-US" baseline="0" dirty="0" smtClean="0"/>
              <a:t> </a:t>
            </a:r>
            <a:r>
              <a:rPr lang="en-US" baseline="0" dirty="0" err="1" smtClean="0"/>
              <a:t>significa</a:t>
            </a:r>
            <a:r>
              <a:rPr lang="en-US" baseline="0" dirty="0" smtClean="0"/>
              <a:t> que la </a:t>
            </a:r>
            <a:r>
              <a:rPr lang="en-US" baseline="0" dirty="0" err="1" smtClean="0"/>
              <a:t>temperatura</a:t>
            </a:r>
            <a:r>
              <a:rPr lang="en-US" baseline="0" dirty="0" smtClean="0"/>
              <a:t> del </a:t>
            </a:r>
            <a:r>
              <a:rPr lang="en-US" baseline="0" dirty="0" err="1" smtClean="0"/>
              <a:t>aire</a:t>
            </a:r>
            <a:r>
              <a:rPr lang="en-US" baseline="0" dirty="0" smtClean="0"/>
              <a:t> </a:t>
            </a:r>
            <a:r>
              <a:rPr lang="en-US" baseline="0" dirty="0" err="1" smtClean="0"/>
              <a:t>asociada</a:t>
            </a:r>
            <a:r>
              <a:rPr lang="en-US" baseline="0" dirty="0" smtClean="0"/>
              <a:t> a la temperature </a:t>
            </a:r>
            <a:r>
              <a:rPr lang="en-US" baseline="0" dirty="0" err="1" smtClean="0"/>
              <a:t>potencial</a:t>
            </a:r>
            <a:r>
              <a:rPr lang="en-US" baseline="0" dirty="0" smtClean="0"/>
              <a:t> </a:t>
            </a:r>
            <a:r>
              <a:rPr lang="en-US" baseline="0" dirty="0" err="1" smtClean="0"/>
              <a:t>en</a:t>
            </a:r>
            <a:r>
              <a:rPr lang="en-US" baseline="0" dirty="0" smtClean="0"/>
              <a:t> el LCL, y la temperature de Rocio </a:t>
            </a:r>
            <a:r>
              <a:rPr lang="en-US" baseline="0" dirty="0" err="1" smtClean="0"/>
              <a:t>asociada</a:t>
            </a:r>
            <a:r>
              <a:rPr lang="en-US" baseline="0" dirty="0" smtClean="0"/>
              <a:t> a la </a:t>
            </a:r>
            <a:r>
              <a:rPr lang="en-US" baseline="0" dirty="0" err="1" smtClean="0"/>
              <a:t>razon</a:t>
            </a:r>
            <a:r>
              <a:rPr lang="en-US" baseline="0" dirty="0" smtClean="0"/>
              <a:t> de </a:t>
            </a:r>
            <a:r>
              <a:rPr lang="en-US" baseline="0" dirty="0" err="1" smtClean="0"/>
              <a:t>mezcla</a:t>
            </a:r>
            <a:r>
              <a:rPr lang="en-US" baseline="0" dirty="0" smtClean="0"/>
              <a:t> </a:t>
            </a:r>
            <a:r>
              <a:rPr lang="en-US" baseline="0" dirty="0" err="1" smtClean="0"/>
              <a:t>en</a:t>
            </a:r>
            <a:r>
              <a:rPr lang="en-US" baseline="0" dirty="0" smtClean="0"/>
              <a:t> el LCL se </a:t>
            </a:r>
            <a:r>
              <a:rPr lang="en-US" baseline="0" dirty="0" err="1" smtClean="0"/>
              <a:t>vuelven</a:t>
            </a:r>
            <a:r>
              <a:rPr lang="en-US" baseline="0" dirty="0" smtClean="0"/>
              <a:t> </a:t>
            </a:r>
            <a:r>
              <a:rPr lang="en-US" baseline="0" dirty="0" err="1" smtClean="0"/>
              <a:t>iguales</a:t>
            </a:r>
            <a:r>
              <a:rPr lang="en-US" baseline="0" dirty="0" smtClean="0"/>
              <a:t>. RH=100%. A </a:t>
            </a:r>
            <a:r>
              <a:rPr lang="en-US" baseline="0" dirty="0" err="1" smtClean="0"/>
              <a:t>partir</a:t>
            </a:r>
            <a:r>
              <a:rPr lang="en-US" baseline="0" dirty="0" smtClean="0"/>
              <a:t> de </a:t>
            </a:r>
            <a:r>
              <a:rPr lang="en-US" baseline="0" dirty="0" err="1" smtClean="0"/>
              <a:t>este</a:t>
            </a:r>
            <a:r>
              <a:rPr lang="en-US" baseline="0" dirty="0" smtClean="0"/>
              <a:t> </a:t>
            </a:r>
            <a:r>
              <a:rPr lang="en-US" baseline="0" dirty="0" err="1" smtClean="0"/>
              <a:t>nivel</a:t>
            </a:r>
            <a:r>
              <a:rPr lang="en-US" baseline="0" dirty="0" smtClean="0"/>
              <a:t> la </a:t>
            </a:r>
            <a:r>
              <a:rPr lang="en-US" baseline="0" dirty="0" err="1" smtClean="0"/>
              <a:t>parcela</a:t>
            </a:r>
            <a:r>
              <a:rPr lang="en-US" baseline="0" dirty="0" smtClean="0"/>
              <a:t> </a:t>
            </a:r>
            <a:r>
              <a:rPr lang="en-US" baseline="0" dirty="0" err="1" smtClean="0"/>
              <a:t>ya</a:t>
            </a:r>
            <a:r>
              <a:rPr lang="en-US" baseline="0" dirty="0" smtClean="0"/>
              <a:t> no </a:t>
            </a:r>
            <a:r>
              <a:rPr lang="en-US" baseline="0" dirty="0" err="1" smtClean="0"/>
              <a:t>asciende</a:t>
            </a:r>
            <a:r>
              <a:rPr lang="en-US" baseline="0" dirty="0" smtClean="0"/>
              <a:t> </a:t>
            </a:r>
            <a:r>
              <a:rPr lang="en-US" baseline="0" dirty="0" err="1" smtClean="0"/>
              <a:t>por</a:t>
            </a:r>
            <a:r>
              <a:rPr lang="en-US" baseline="0" dirty="0" smtClean="0"/>
              <a:t> la </a:t>
            </a:r>
            <a:r>
              <a:rPr lang="en-US" baseline="0" dirty="0" err="1" smtClean="0"/>
              <a:t>adiabática</a:t>
            </a:r>
            <a:r>
              <a:rPr lang="en-US" baseline="0" dirty="0" smtClean="0"/>
              <a:t> </a:t>
            </a:r>
            <a:r>
              <a:rPr lang="en-US" baseline="0" dirty="0" err="1" smtClean="0"/>
              <a:t>seca</a:t>
            </a:r>
            <a:r>
              <a:rPr lang="en-US" baseline="0" dirty="0" smtClean="0"/>
              <a:t> </a:t>
            </a:r>
            <a:r>
              <a:rPr lang="en-US" baseline="0" dirty="0" err="1" smtClean="0"/>
              <a:t>sino</a:t>
            </a:r>
            <a:r>
              <a:rPr lang="en-US" baseline="0" dirty="0" smtClean="0"/>
              <a:t> </a:t>
            </a:r>
            <a:r>
              <a:rPr lang="en-US" baseline="0" dirty="0" err="1" smtClean="0"/>
              <a:t>por</a:t>
            </a:r>
            <a:r>
              <a:rPr lang="en-US" baseline="0" dirty="0" smtClean="0"/>
              <a:t> la </a:t>
            </a:r>
            <a:r>
              <a:rPr lang="en-US" baseline="0" dirty="0" err="1" smtClean="0"/>
              <a:t>saturada</a:t>
            </a:r>
            <a:r>
              <a:rPr lang="en-US" baseline="0" dirty="0" smtClean="0"/>
              <a:t>. </a:t>
            </a:r>
          </a:p>
          <a:p>
            <a:endParaRPr lang="en-US" baseline="0" dirty="0" smtClean="0"/>
          </a:p>
          <a:p>
            <a:r>
              <a:rPr lang="en-US" baseline="0" dirty="0" err="1" smtClean="0"/>
              <a:t>En</a:t>
            </a:r>
            <a:r>
              <a:rPr lang="en-US" baseline="0" dirty="0" smtClean="0"/>
              <a:t> </a:t>
            </a:r>
            <a:r>
              <a:rPr lang="en-US" baseline="0" dirty="0" err="1" smtClean="0"/>
              <a:t>este</a:t>
            </a:r>
            <a:r>
              <a:rPr lang="en-US" baseline="0" dirty="0" smtClean="0"/>
              <a:t> </a:t>
            </a:r>
            <a:r>
              <a:rPr lang="en-US" baseline="0" dirty="0" err="1" smtClean="0"/>
              <a:t>grafico</a:t>
            </a:r>
            <a:r>
              <a:rPr lang="en-US" baseline="0" dirty="0" smtClean="0"/>
              <a:t> el LCL </a:t>
            </a:r>
            <a:r>
              <a:rPr lang="en-US" baseline="0" dirty="0" err="1" smtClean="0"/>
              <a:t>ocurre</a:t>
            </a:r>
            <a:r>
              <a:rPr lang="en-US" baseline="0" dirty="0" smtClean="0"/>
              <a:t> a </a:t>
            </a:r>
            <a:r>
              <a:rPr lang="en-US" baseline="0" dirty="0" err="1" smtClean="0"/>
              <a:t>temperaturas</a:t>
            </a:r>
            <a:r>
              <a:rPr lang="en-US" baseline="0" dirty="0" smtClean="0"/>
              <a:t> </a:t>
            </a:r>
            <a:r>
              <a:rPr lang="en-US" baseline="0" dirty="0" err="1" smtClean="0"/>
              <a:t>menores</a:t>
            </a:r>
            <a:r>
              <a:rPr lang="en-US" baseline="0" dirty="0" smtClean="0"/>
              <a:t> que las del </a:t>
            </a:r>
            <a:r>
              <a:rPr lang="en-US" baseline="0" dirty="0" err="1" smtClean="0"/>
              <a:t>sondel</a:t>
            </a:r>
            <a:r>
              <a:rPr lang="en-US" baseline="0" dirty="0" smtClean="0"/>
              <a:t> </a:t>
            </a:r>
            <a:r>
              <a:rPr lang="en-US" baseline="0" dirty="0" err="1" smtClean="0"/>
              <a:t>en</a:t>
            </a:r>
            <a:r>
              <a:rPr lang="en-US" baseline="0" dirty="0" smtClean="0"/>
              <a:t> ese </a:t>
            </a:r>
            <a:r>
              <a:rPr lang="en-US" baseline="0" dirty="0" err="1" smtClean="0"/>
              <a:t>nivel</a:t>
            </a:r>
            <a:r>
              <a:rPr lang="en-US" baseline="0" dirty="0" smtClean="0"/>
              <a:t>. </a:t>
            </a:r>
            <a:r>
              <a:rPr lang="en-US" baseline="0" dirty="0" err="1" smtClean="0"/>
              <a:t>Esto</a:t>
            </a:r>
            <a:r>
              <a:rPr lang="en-US" baseline="0" dirty="0" smtClean="0"/>
              <a:t> </a:t>
            </a:r>
            <a:r>
              <a:rPr lang="en-US" baseline="0" dirty="0" err="1" smtClean="0"/>
              <a:t>significa</a:t>
            </a:r>
            <a:r>
              <a:rPr lang="en-US" baseline="0" dirty="0" smtClean="0"/>
              <a:t> que </a:t>
            </a:r>
            <a:r>
              <a:rPr lang="en-US" baseline="0" dirty="0" err="1" smtClean="0"/>
              <a:t>es</a:t>
            </a:r>
            <a:r>
              <a:rPr lang="en-US" baseline="0" dirty="0" smtClean="0"/>
              <a:t> </a:t>
            </a:r>
            <a:r>
              <a:rPr lang="en-US" baseline="0" dirty="0" err="1" smtClean="0"/>
              <a:t>una</a:t>
            </a:r>
            <a:r>
              <a:rPr lang="en-US" baseline="0" dirty="0" smtClean="0"/>
              <a:t> </a:t>
            </a:r>
            <a:r>
              <a:rPr lang="en-US" baseline="0" dirty="0" err="1" smtClean="0"/>
              <a:t>localidad</a:t>
            </a:r>
            <a:r>
              <a:rPr lang="en-US" baseline="0" dirty="0" smtClean="0"/>
              <a:t> </a:t>
            </a:r>
            <a:r>
              <a:rPr lang="en-US" baseline="0" dirty="0" err="1" smtClean="0"/>
              <a:t>estable</a:t>
            </a:r>
            <a:r>
              <a:rPr lang="en-US" baseline="0" dirty="0" smtClean="0"/>
              <a:t> del </a:t>
            </a:r>
            <a:r>
              <a:rPr lang="en-US" baseline="0" dirty="0" err="1" smtClean="0"/>
              <a:t>sondeo</a:t>
            </a:r>
            <a:r>
              <a:rPr lang="en-US" baseline="0" dirty="0" smtClean="0"/>
              <a:t> y </a:t>
            </a:r>
            <a:r>
              <a:rPr lang="en-US" baseline="0" dirty="0" err="1" smtClean="0"/>
              <a:t>existe</a:t>
            </a:r>
            <a:r>
              <a:rPr lang="en-US" baseline="0" dirty="0" smtClean="0"/>
              <a:t> </a:t>
            </a:r>
            <a:r>
              <a:rPr lang="en-US" baseline="0" dirty="0" err="1" smtClean="0"/>
              <a:t>inhibicion</a:t>
            </a:r>
            <a:r>
              <a:rPr lang="en-US" baseline="0" dirty="0" smtClean="0"/>
              <a:t> convectiva. Al ascender </a:t>
            </a:r>
            <a:r>
              <a:rPr lang="en-US" baseline="0" dirty="0" err="1" smtClean="0"/>
              <a:t>por</a:t>
            </a:r>
            <a:r>
              <a:rPr lang="en-US" baseline="0" dirty="0" smtClean="0"/>
              <a:t> la </a:t>
            </a:r>
            <a:r>
              <a:rPr lang="en-US" baseline="0" dirty="0" err="1" smtClean="0"/>
              <a:t>saturada</a:t>
            </a:r>
            <a:r>
              <a:rPr lang="en-US" baseline="0" dirty="0" smtClean="0"/>
              <a:t> la </a:t>
            </a:r>
            <a:r>
              <a:rPr lang="en-US" baseline="0" dirty="0" err="1" smtClean="0"/>
              <a:t>parcela</a:t>
            </a:r>
            <a:r>
              <a:rPr lang="en-US" baseline="0" dirty="0" smtClean="0"/>
              <a:t> </a:t>
            </a:r>
            <a:r>
              <a:rPr lang="en-US" baseline="0" dirty="0" err="1" smtClean="0"/>
              <a:t>recien</a:t>
            </a:r>
            <a:r>
              <a:rPr lang="en-US" baseline="0" dirty="0" smtClean="0"/>
              <a:t> </a:t>
            </a:r>
            <a:r>
              <a:rPr lang="en-US" baseline="0" dirty="0" err="1" smtClean="0"/>
              <a:t>alcanza</a:t>
            </a:r>
            <a:r>
              <a:rPr lang="en-US" baseline="0" dirty="0" smtClean="0"/>
              <a:t> la </a:t>
            </a:r>
            <a:r>
              <a:rPr lang="en-US" baseline="0" dirty="0" err="1" smtClean="0"/>
              <a:t>misma</a:t>
            </a:r>
            <a:r>
              <a:rPr lang="en-US" baseline="0" dirty="0" smtClean="0"/>
              <a:t> temperature que el </a:t>
            </a:r>
            <a:r>
              <a:rPr lang="en-US" baseline="0" dirty="0" err="1" smtClean="0"/>
              <a:t>ambiente</a:t>
            </a:r>
            <a:r>
              <a:rPr lang="en-US" baseline="0" dirty="0" smtClean="0"/>
              <a:t>/</a:t>
            </a:r>
            <a:r>
              <a:rPr lang="en-US" baseline="0" dirty="0" err="1" smtClean="0"/>
              <a:t>sondeo</a:t>
            </a:r>
            <a:r>
              <a:rPr lang="en-US" baseline="0" dirty="0" smtClean="0"/>
              <a:t> </a:t>
            </a:r>
            <a:r>
              <a:rPr lang="en-US" baseline="0" dirty="0" err="1" smtClean="0"/>
              <a:t>en</a:t>
            </a:r>
            <a:r>
              <a:rPr lang="en-US" baseline="0" dirty="0" smtClean="0"/>
              <a:t> el LFC. </a:t>
            </a:r>
            <a:r>
              <a:rPr lang="en-US" baseline="0" dirty="0" err="1" smtClean="0"/>
              <a:t>Aqui</a:t>
            </a:r>
            <a:r>
              <a:rPr lang="en-US" baseline="0" dirty="0" smtClean="0"/>
              <a:t> se </a:t>
            </a:r>
            <a:r>
              <a:rPr lang="en-US" baseline="0" dirty="0" err="1" smtClean="0"/>
              <a:t>vuelve</a:t>
            </a:r>
            <a:r>
              <a:rPr lang="en-US" baseline="0" dirty="0" smtClean="0"/>
              <a:t> </a:t>
            </a:r>
            <a:r>
              <a:rPr lang="en-US" baseline="0" dirty="0" err="1" smtClean="0"/>
              <a:t>boyante</a:t>
            </a:r>
            <a:r>
              <a:rPr lang="en-US" baseline="0" dirty="0" smtClean="0"/>
              <a:t>/</a:t>
            </a:r>
            <a:r>
              <a:rPr lang="en-US" baseline="0" dirty="0" err="1" smtClean="0"/>
              <a:t>inestable</a:t>
            </a:r>
            <a:r>
              <a:rPr lang="en-US" baseline="0" dirty="0" smtClean="0"/>
              <a:t> y </a:t>
            </a:r>
            <a:r>
              <a:rPr lang="en-US" baseline="0" dirty="0" err="1" smtClean="0"/>
              <a:t>empieza</a:t>
            </a:r>
            <a:r>
              <a:rPr lang="en-US" baseline="0" dirty="0" smtClean="0"/>
              <a:t> a ascender </a:t>
            </a:r>
            <a:r>
              <a:rPr lang="en-US" baseline="0" dirty="0" err="1" smtClean="0"/>
              <a:t>libremente</a:t>
            </a:r>
            <a:r>
              <a:rPr lang="en-US" baseline="0" dirty="0" smtClean="0"/>
              <a:t> </a:t>
            </a:r>
            <a:r>
              <a:rPr lang="en-US" baseline="0" dirty="0" err="1" smtClean="0"/>
              <a:t>consumiendo</a:t>
            </a:r>
            <a:r>
              <a:rPr lang="en-US" baseline="0" dirty="0" smtClean="0"/>
              <a:t> el CAPE.</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21</a:t>
            </a:fld>
            <a:endParaRPr lang="en-US"/>
          </a:p>
        </p:txBody>
      </p:sp>
    </p:spTree>
    <p:extLst>
      <p:ext uri="{BB962C8B-B14F-4D97-AF65-F5344CB8AC3E}">
        <p14:creationId xmlns:p14="http://schemas.microsoft.com/office/powerpoint/2010/main" val="156197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stability index used to determine thunderstorm potential. The SWI is calculated by lifting an air parcel adiabatically from 850 </a:t>
            </a:r>
            <a:r>
              <a:rPr lang="en-US" dirty="0" err="1" smtClean="0"/>
              <a:t>mb</a:t>
            </a:r>
            <a:r>
              <a:rPr lang="en-US" dirty="0" smtClean="0"/>
              <a:t> to 500 </a:t>
            </a:r>
            <a:r>
              <a:rPr lang="en-US" dirty="0" err="1" smtClean="0"/>
              <a:t>mb</a:t>
            </a:r>
            <a:r>
              <a:rPr lang="en-US" dirty="0" smtClean="0"/>
              <a:t>. The algebraic difference between the air parcel and the environmental temperature at 500 </a:t>
            </a:r>
            <a:r>
              <a:rPr lang="en-US" dirty="0" err="1" smtClean="0"/>
              <a:t>mb</a:t>
            </a:r>
            <a:r>
              <a:rPr lang="en-US" dirty="0" smtClean="0"/>
              <a:t> represents the SWI. It is especially useful when you have a shallow cool </a:t>
            </a:r>
            <a:r>
              <a:rPr lang="en-US" dirty="0" err="1" smtClean="0"/>
              <a:t>airmass</a:t>
            </a:r>
            <a:r>
              <a:rPr lang="en-US" dirty="0" smtClean="0"/>
              <a:t> below 850 </a:t>
            </a:r>
            <a:r>
              <a:rPr lang="en-US" dirty="0" err="1" smtClean="0"/>
              <a:t>mb</a:t>
            </a:r>
            <a:r>
              <a:rPr lang="en-US" dirty="0" smtClean="0"/>
              <a:t> concealing greater convective potential aloft. However, the SWI will underestimate the convective potential for cool layers extending above 850 </a:t>
            </a:r>
            <a:r>
              <a:rPr lang="en-US" dirty="0" err="1" smtClean="0"/>
              <a:t>mb</a:t>
            </a:r>
            <a:r>
              <a:rPr lang="en-US" dirty="0" smtClean="0"/>
              <a:t>. It also does not take in account diurnal heating or moisture below 850 </a:t>
            </a:r>
            <a:r>
              <a:rPr lang="en-US" dirty="0" err="1" smtClean="0"/>
              <a:t>mb</a:t>
            </a:r>
            <a:r>
              <a:rPr lang="en-US" dirty="0" smtClean="0"/>
              <a:t>. As a result, one must be very careful when using this index.</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29</a:t>
            </a:fld>
            <a:endParaRPr lang="es-ES_tradnl"/>
          </a:p>
        </p:txBody>
      </p:sp>
    </p:spTree>
    <p:extLst>
      <p:ext uri="{BB962C8B-B14F-4D97-AF65-F5344CB8AC3E}">
        <p14:creationId xmlns:p14="http://schemas.microsoft.com/office/powerpoint/2010/main" val="3909722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stability index used to determine thunderstorm potential. The SWI is calculated by lifting an air parcel adiabatically from 850 </a:t>
            </a:r>
            <a:r>
              <a:rPr lang="en-US" dirty="0" err="1" smtClean="0"/>
              <a:t>mb</a:t>
            </a:r>
            <a:r>
              <a:rPr lang="en-US" dirty="0" smtClean="0"/>
              <a:t> to 500 </a:t>
            </a:r>
            <a:r>
              <a:rPr lang="en-US" dirty="0" err="1" smtClean="0"/>
              <a:t>mb</a:t>
            </a:r>
            <a:r>
              <a:rPr lang="en-US" dirty="0" smtClean="0"/>
              <a:t>. The algebraic difference between the air parcel and the environmental temperature at 500 </a:t>
            </a:r>
            <a:r>
              <a:rPr lang="en-US" dirty="0" err="1" smtClean="0"/>
              <a:t>mb</a:t>
            </a:r>
            <a:r>
              <a:rPr lang="en-US" dirty="0" smtClean="0"/>
              <a:t> represents the SWI. It is especially useful when you have a shallow cool </a:t>
            </a:r>
            <a:r>
              <a:rPr lang="en-US" dirty="0" err="1" smtClean="0"/>
              <a:t>airmass</a:t>
            </a:r>
            <a:r>
              <a:rPr lang="en-US" dirty="0" smtClean="0"/>
              <a:t> below 850 </a:t>
            </a:r>
            <a:r>
              <a:rPr lang="en-US" dirty="0" err="1" smtClean="0"/>
              <a:t>mb</a:t>
            </a:r>
            <a:r>
              <a:rPr lang="en-US" dirty="0" smtClean="0"/>
              <a:t> concealing greater convective potential aloft. However, the SWI will underestimate the convective potential for cool layers extending above 850 </a:t>
            </a:r>
            <a:r>
              <a:rPr lang="en-US" dirty="0" err="1" smtClean="0"/>
              <a:t>mb</a:t>
            </a:r>
            <a:r>
              <a:rPr lang="en-US" dirty="0" smtClean="0"/>
              <a:t>. It also does not take in account diurnal heating or moisture below 850 </a:t>
            </a:r>
            <a:r>
              <a:rPr lang="en-US" dirty="0" err="1" smtClean="0"/>
              <a:t>mb</a:t>
            </a:r>
            <a:r>
              <a:rPr lang="en-US" dirty="0" smtClean="0"/>
              <a:t>. As a result, one must be very careful when using this index.</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31</a:t>
            </a:fld>
            <a:endParaRPr lang="es-ES_tradnl"/>
          </a:p>
        </p:txBody>
      </p:sp>
    </p:spTree>
    <p:extLst>
      <p:ext uri="{BB962C8B-B14F-4D97-AF65-F5344CB8AC3E}">
        <p14:creationId xmlns:p14="http://schemas.microsoft.com/office/powerpoint/2010/main" val="1709805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hlinkClick r:id="rId3"/>
              </a:rPr>
              <a:t>Comparison to LI</a:t>
            </a:r>
            <a:r>
              <a:rPr lang="en-US" b="1" dirty="0" smtClean="0"/>
              <a:t>: If the LI is negative while the SI is positive (such as shown in sounding below), that is an indication that the PBL is unstable while the region just above the PBL is stable (some </a:t>
            </a:r>
            <a:r>
              <a:rPr lang="en-US" b="1" dirty="0" smtClean="0">
                <a:hlinkClick r:id="rId4"/>
              </a:rPr>
              <a:t>capping exists</a:t>
            </a:r>
            <a:r>
              <a:rPr lang="en-US" b="1" dirty="0" smtClean="0"/>
              <a:t>). </a:t>
            </a:r>
            <a:br>
              <a:rPr lang="en-US" b="1" dirty="0" smtClean="0"/>
            </a:br>
            <a:r>
              <a:rPr lang="en-US" b="1" dirty="0" smtClean="0"/>
              <a:t/>
            </a:r>
            <a:br>
              <a:rPr lang="en-US" b="1" dirty="0" smtClean="0"/>
            </a:br>
            <a:r>
              <a:rPr lang="en-US" b="1" dirty="0" smtClean="0"/>
              <a:t>If the LI is positive while the SI is negative, that is an indication that the PBL is stable but the lower troposphere becomes unstable with height. This can occur in cases where shallow polar air is in the PBL while there is an unstable air mass aloft.</a:t>
            </a:r>
            <a:br>
              <a:rPr lang="en-US" b="1" dirty="0" smtClean="0"/>
            </a:br>
            <a:r>
              <a:rPr lang="en-US" b="1" dirty="0" smtClean="0"/>
              <a:t/>
            </a:r>
            <a:br>
              <a:rPr lang="en-US" b="1" dirty="0" smtClean="0"/>
            </a:br>
            <a:r>
              <a:rPr lang="en-US" b="1" dirty="0" smtClean="0"/>
              <a:t>If the LI and SI are both negative it often indicates a deep layer of unstable air in the lower troposphere is in place.</a:t>
            </a:r>
            <a:br>
              <a:rPr lang="en-US" b="1" dirty="0" smtClean="0"/>
            </a:br>
            <a:r>
              <a:rPr lang="en-US" b="1" dirty="0" smtClean="0"/>
              <a:t/>
            </a:r>
            <a:br>
              <a:rPr lang="en-US" b="1" dirty="0" smtClean="0"/>
            </a:br>
            <a:r>
              <a:rPr lang="en-US" b="1" dirty="0" smtClean="0"/>
              <a:t>If the LI and SI are both positive it often indicates a deep layer of stable air in the lower troposphere is in place.</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36</a:t>
            </a:fld>
            <a:endParaRPr lang="es-ES_tradnl"/>
          </a:p>
        </p:txBody>
      </p:sp>
    </p:spTree>
    <p:extLst>
      <p:ext uri="{BB962C8B-B14F-4D97-AF65-F5344CB8AC3E}">
        <p14:creationId xmlns:p14="http://schemas.microsoft.com/office/powerpoint/2010/main" val="167702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http://www.meted.ucar.edu/mesoprim/skewt/tt.htm</a:t>
            </a:r>
          </a:p>
          <a:p>
            <a:endParaRPr lang="en-US" dirty="0" smtClean="0"/>
          </a:p>
          <a:p>
            <a:r>
              <a:rPr lang="en-US" dirty="0" smtClean="0"/>
              <a:t>TT is a widely-used severe weather index that is very easy to compute. However, it is limited in that it uses data from only two mandatory levels (850 and 500 </a:t>
            </a:r>
            <a:r>
              <a:rPr lang="en-US" dirty="0" err="1" smtClean="0"/>
              <a:t>hPa</a:t>
            </a:r>
            <a:r>
              <a:rPr lang="en-US" dirty="0" smtClean="0"/>
              <a:t>) and thus does not account for intervening inversions or moist or dry layers that may occur below or between these levels. In addition, it does not work for areas in the western Great Plains or the Rocky Mountains, where 850 </a:t>
            </a:r>
            <a:r>
              <a:rPr lang="en-US" dirty="0" err="1" smtClean="0"/>
              <a:t>hPa</a:t>
            </a:r>
            <a:r>
              <a:rPr lang="en-US" dirty="0" smtClean="0"/>
              <a:t> is near the surface or below ground. Last, like several other severe weather indexes, it does not take into account wind shear, which is a critical factor in many severe convective environments. </a:t>
            </a:r>
            <a:r>
              <a:rPr lang="en-US" b="1" dirty="0" smtClean="0"/>
              <a:t/>
            </a:r>
            <a:br>
              <a:rPr lang="en-US" b="1" dirty="0" smtClean="0"/>
            </a:b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37</a:t>
            </a:fld>
            <a:endParaRPr lang="es-ES_tradnl"/>
          </a:p>
        </p:txBody>
      </p:sp>
    </p:spTree>
    <p:extLst>
      <p:ext uri="{BB962C8B-B14F-4D97-AF65-F5344CB8AC3E}">
        <p14:creationId xmlns:p14="http://schemas.microsoft.com/office/powerpoint/2010/main" val="217361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 </a:t>
            </a:r>
            <a:r>
              <a:rPr lang="en-US" dirty="0" err="1" smtClean="0"/>
              <a:t>determinar</a:t>
            </a:r>
            <a:r>
              <a:rPr lang="en-US" dirty="0" smtClean="0"/>
              <a:t> el </a:t>
            </a:r>
            <a:r>
              <a:rPr lang="en-US" dirty="0" err="1" smtClean="0"/>
              <a:t>potencial</a:t>
            </a:r>
            <a:r>
              <a:rPr lang="en-US" dirty="0" smtClean="0"/>
              <a:t> de </a:t>
            </a:r>
            <a:r>
              <a:rPr lang="en-US" dirty="0" err="1" smtClean="0"/>
              <a:t>convección</a:t>
            </a:r>
            <a:r>
              <a:rPr lang="en-US" dirty="0" smtClean="0"/>
              <a:t> </a:t>
            </a:r>
            <a:r>
              <a:rPr lang="en-US" dirty="0" err="1" smtClean="0"/>
              <a:t>es</a:t>
            </a:r>
            <a:r>
              <a:rPr lang="en-US" dirty="0" smtClean="0"/>
              <a:t> </a:t>
            </a:r>
            <a:r>
              <a:rPr lang="en-US" dirty="0" err="1" smtClean="0"/>
              <a:t>importante</a:t>
            </a:r>
            <a:r>
              <a:rPr lang="en-US" dirty="0" smtClean="0"/>
              <a:t> </a:t>
            </a:r>
            <a:r>
              <a:rPr lang="en-US" dirty="0" err="1" smtClean="0"/>
              <a:t>determinar</a:t>
            </a:r>
            <a:r>
              <a:rPr lang="en-US" dirty="0" smtClean="0"/>
              <a:t> la </a:t>
            </a:r>
            <a:r>
              <a:rPr lang="en-US" dirty="0" err="1" smtClean="0"/>
              <a:t>estabilidad</a:t>
            </a:r>
            <a:r>
              <a:rPr lang="en-US" dirty="0" smtClean="0"/>
              <a:t> de la </a:t>
            </a:r>
            <a:r>
              <a:rPr lang="en-US" dirty="0" err="1" smtClean="0"/>
              <a:t>columna</a:t>
            </a:r>
            <a:r>
              <a:rPr lang="en-US" dirty="0" smtClean="0"/>
              <a:t> de </a:t>
            </a:r>
            <a:r>
              <a:rPr lang="en-US" dirty="0" err="1" smtClean="0"/>
              <a:t>una</a:t>
            </a:r>
            <a:r>
              <a:rPr lang="en-US" dirty="0" smtClean="0"/>
              <a:t> </a:t>
            </a:r>
            <a:r>
              <a:rPr lang="en-US" dirty="0" err="1" smtClean="0"/>
              <a:t>manera</a:t>
            </a:r>
            <a:r>
              <a:rPr lang="en-US" dirty="0" smtClean="0"/>
              <a:t> </a:t>
            </a:r>
            <a:r>
              <a:rPr lang="en-US" dirty="0" err="1" smtClean="0"/>
              <a:t>objetiva</a:t>
            </a:r>
            <a:r>
              <a:rPr lang="en-US" dirty="0" smtClean="0"/>
              <a:t>.</a:t>
            </a:r>
          </a:p>
          <a:p>
            <a:endParaRPr lang="en-US" dirty="0" smtClean="0"/>
          </a:p>
          <a:p>
            <a:r>
              <a:rPr lang="en-US" dirty="0" smtClean="0"/>
              <a:t>REFERENCE (Peppier Randy: A REVIEW OF STATIC STABILITY INDICES AND RELATED THERMODYNAMIC PARAMETERS)</a:t>
            </a:r>
          </a:p>
          <a:p>
            <a:r>
              <a:rPr lang="en-US" dirty="0" smtClean="0"/>
              <a:t>The general term static stability is defined (all definitions from </a:t>
            </a:r>
            <a:r>
              <a:rPr lang="en-US" dirty="0" err="1" smtClean="0"/>
              <a:t>Huschke</a:t>
            </a:r>
            <a:r>
              <a:rPr lang="en-US" dirty="0" smtClean="0"/>
              <a:t>, 1959) as "the stability of an atmosphere in hydrostatic equilibrium with respect to vertical displacements, usually considered by the parcel method". The parcel method is based on displacements introduced to a steady state "under the assumption that only the parcel or parcels displaced are affected, the environment remaining unchanged". The displaced parcel is assumed to undergo adiabatic temperature changes, meaning that it is thermally insulated from its environment, and stability, or lack of it. is determined by a comparison of the parcel's density/temperature with that of the unchanged environment at some new level. For example, an upwardly-displaced air parcel, if lighter (i.e., generally warmer) than its environment at its new level, is said to be "unstable" and will rise freely on its own, while if heavier (cooler) than its environment, it is said to be "stable" and will settle back towards its initial position. However, the parcel method does not allow for compensatory downdrafts or entrainment (the mixing of environmental air into a pre-existing, organized air current), so it oversimplifies this complicated atmospheric process. Adiabatic ascents typically give values of updraft speed, water vapor content, and temperature which are overestimates of those observed, but since these departures are largely systematic, the parcel method can serve as a useful approximation for the vertical displacement of air (USAF, 1969). </a:t>
            </a:r>
            <a:endParaRPr lang="en-US"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4</a:t>
            </a:fld>
            <a:endParaRPr lang="es-ES_tradnl"/>
          </a:p>
        </p:txBody>
      </p:sp>
    </p:spTree>
    <p:extLst>
      <p:ext uri="{BB962C8B-B14F-4D97-AF65-F5344CB8AC3E}">
        <p14:creationId xmlns:p14="http://schemas.microsoft.com/office/powerpoint/2010/main" val="171628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http://www.meted.ucar.edu/mesoprim/skewt/tt.htm</a:t>
            </a:r>
          </a:p>
          <a:p>
            <a:endParaRPr lang="en-US" dirty="0" smtClean="0"/>
          </a:p>
          <a:p>
            <a:r>
              <a:rPr lang="en-US" dirty="0" smtClean="0"/>
              <a:t>TT is a widely-used severe weather index that is very easy to compute. However, it is limited in that it uses data from only two mandatory levels (850 and 500 </a:t>
            </a:r>
            <a:r>
              <a:rPr lang="en-US" dirty="0" err="1" smtClean="0"/>
              <a:t>hPa</a:t>
            </a:r>
            <a:r>
              <a:rPr lang="en-US" dirty="0" smtClean="0"/>
              <a:t>) and thus does not account for intervening inversions or moist or dry layers that may occur below or between these levels. In addition, it does not work for areas in the western Great Plains or the Rocky Mountains, where 850 </a:t>
            </a:r>
            <a:r>
              <a:rPr lang="en-US" dirty="0" err="1" smtClean="0"/>
              <a:t>hPa</a:t>
            </a:r>
            <a:r>
              <a:rPr lang="en-US" dirty="0" smtClean="0"/>
              <a:t> is near the surface or below ground. Last, like several other severe weather indexes, it does not take into account wind shear, which is a critical factor in many severe convective environments. </a:t>
            </a:r>
            <a:r>
              <a:rPr lang="en-US" b="1" dirty="0" smtClean="0"/>
              <a:t/>
            </a:r>
            <a:br>
              <a:rPr lang="en-US" b="1" dirty="0" smtClean="0"/>
            </a:b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38</a:t>
            </a:fld>
            <a:endParaRPr lang="es-ES_tradnl"/>
          </a:p>
        </p:txBody>
      </p:sp>
    </p:spTree>
    <p:extLst>
      <p:ext uri="{BB962C8B-B14F-4D97-AF65-F5344CB8AC3E}">
        <p14:creationId xmlns:p14="http://schemas.microsoft.com/office/powerpoint/2010/main" val="3991848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KI is a combination of the Vertical Totals (VT) and lower tropospheric moisture characteristics. The VT is the temperature difference between 850 and 500 </a:t>
            </a:r>
            <a:r>
              <a:rPr lang="en-US" b="1" dirty="0" err="1" smtClean="0"/>
              <a:t>mb</a:t>
            </a:r>
            <a:r>
              <a:rPr lang="en-US" b="1" dirty="0" smtClean="0"/>
              <a:t> while the moisture parameters are the 850 </a:t>
            </a:r>
            <a:r>
              <a:rPr lang="en-US" b="1" dirty="0" err="1" smtClean="0"/>
              <a:t>mb</a:t>
            </a:r>
            <a:r>
              <a:rPr lang="en-US" b="1" dirty="0" smtClean="0"/>
              <a:t> </a:t>
            </a:r>
            <a:r>
              <a:rPr lang="en-US" b="1" dirty="0" err="1" smtClean="0"/>
              <a:t>dewpoint</a:t>
            </a:r>
            <a:r>
              <a:rPr lang="en-US" b="1" dirty="0" smtClean="0"/>
              <a:t> and 700 </a:t>
            </a:r>
            <a:r>
              <a:rPr lang="en-US" b="1" dirty="0" err="1" smtClean="0"/>
              <a:t>mb</a:t>
            </a:r>
            <a:r>
              <a:rPr lang="en-US" b="1" dirty="0" smtClean="0"/>
              <a:t> </a:t>
            </a:r>
            <a:r>
              <a:rPr lang="en-US" b="1" dirty="0" err="1" smtClean="0"/>
              <a:t>dewpoint</a:t>
            </a:r>
            <a:r>
              <a:rPr lang="en-US" b="1" dirty="0" smtClean="0"/>
              <a:t> depression.</a:t>
            </a:r>
            <a:br>
              <a:rPr lang="en-US" b="1" dirty="0" smtClean="0"/>
            </a:br>
            <a:r>
              <a:rPr lang="en-US" b="1" dirty="0" smtClean="0"/>
              <a:t/>
            </a:r>
            <a:br>
              <a:rPr lang="en-US" b="1" dirty="0" smtClean="0"/>
            </a:br>
            <a:r>
              <a:rPr lang="en-US" b="1" dirty="0" smtClean="0"/>
              <a:t>KI = (T850 - T500) + (Td850 - Tdd700)</a:t>
            </a:r>
            <a:br>
              <a:rPr lang="en-US" b="1" dirty="0" smtClean="0"/>
            </a:br>
            <a:r>
              <a:rPr lang="en-US" b="1" dirty="0" smtClean="0"/>
              <a:t/>
            </a:r>
            <a:br>
              <a:rPr lang="en-US" b="1" dirty="0" smtClean="0"/>
            </a:br>
            <a:r>
              <a:rPr lang="en-US" b="1" dirty="0" smtClean="0"/>
              <a:t>The equation above for the KI is stating (850 </a:t>
            </a:r>
            <a:r>
              <a:rPr lang="en-US" b="1" dirty="0" err="1" smtClean="0"/>
              <a:t>mb</a:t>
            </a:r>
            <a:r>
              <a:rPr lang="en-US" b="1" dirty="0" smtClean="0"/>
              <a:t> temperature minus 500 </a:t>
            </a:r>
            <a:r>
              <a:rPr lang="en-US" b="1" dirty="0" err="1" smtClean="0"/>
              <a:t>mb</a:t>
            </a:r>
            <a:r>
              <a:rPr lang="en-US" b="1" dirty="0" smtClean="0"/>
              <a:t> temperature) plus (850 </a:t>
            </a:r>
            <a:r>
              <a:rPr lang="en-US" b="1" dirty="0" err="1" smtClean="0"/>
              <a:t>mb</a:t>
            </a:r>
            <a:r>
              <a:rPr lang="en-US" b="1" dirty="0" smtClean="0"/>
              <a:t> </a:t>
            </a:r>
            <a:r>
              <a:rPr lang="en-US" b="1" dirty="0" err="1" smtClean="0"/>
              <a:t>dewpoint</a:t>
            </a:r>
            <a:r>
              <a:rPr lang="en-US" b="1" dirty="0" smtClean="0"/>
              <a:t> minus 700 </a:t>
            </a:r>
            <a:r>
              <a:rPr lang="en-US" b="1" dirty="0" err="1" smtClean="0"/>
              <a:t>mb</a:t>
            </a:r>
            <a:r>
              <a:rPr lang="en-US" b="1" dirty="0" smtClean="0"/>
              <a:t> </a:t>
            </a:r>
            <a:r>
              <a:rPr lang="en-US" b="1" dirty="0" err="1" smtClean="0"/>
              <a:t>dewpoint</a:t>
            </a:r>
            <a:r>
              <a:rPr lang="en-US" b="1" dirty="0" smtClean="0"/>
              <a:t> depression)</a:t>
            </a:r>
            <a:br>
              <a:rPr lang="en-US" b="1" dirty="0" smtClean="0"/>
            </a:b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39</a:t>
            </a:fld>
            <a:endParaRPr lang="es-ES_tradnl"/>
          </a:p>
        </p:txBody>
      </p:sp>
    </p:spTree>
    <p:extLst>
      <p:ext uri="{BB962C8B-B14F-4D97-AF65-F5344CB8AC3E}">
        <p14:creationId xmlns:p14="http://schemas.microsoft.com/office/powerpoint/2010/main" val="2662502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 </a:t>
            </a:r>
            <a:r>
              <a:rPr lang="en-US" dirty="0" err="1" smtClean="0"/>
              <a:t>Importante</a:t>
            </a:r>
            <a:r>
              <a:rPr lang="en-US" baseline="0" dirty="0" smtClean="0"/>
              <a:t> </a:t>
            </a:r>
            <a:r>
              <a:rPr lang="en-US" baseline="0" dirty="0" err="1" smtClean="0"/>
              <a:t>hacer</a:t>
            </a:r>
            <a:r>
              <a:rPr lang="en-US" baseline="0" dirty="0" smtClean="0"/>
              <a:t> </a:t>
            </a:r>
            <a:r>
              <a:rPr lang="en-US" baseline="0" dirty="0" err="1" smtClean="0"/>
              <a:t>notar</a:t>
            </a:r>
            <a:r>
              <a:rPr lang="en-US" baseline="0" dirty="0" smtClean="0"/>
              <a:t> que </a:t>
            </a:r>
            <a:r>
              <a:rPr lang="en-US" baseline="0" dirty="0" err="1" smtClean="0"/>
              <a:t>en</a:t>
            </a:r>
            <a:r>
              <a:rPr lang="en-US" baseline="0" dirty="0" smtClean="0"/>
              <a:t> </a:t>
            </a:r>
            <a:r>
              <a:rPr lang="en-US" baseline="0" dirty="0" err="1" smtClean="0"/>
              <a:t>algunas</a:t>
            </a:r>
            <a:r>
              <a:rPr lang="en-US" baseline="0" dirty="0" smtClean="0"/>
              <a:t> </a:t>
            </a:r>
            <a:r>
              <a:rPr lang="en-US" baseline="0" dirty="0" err="1" smtClean="0"/>
              <a:t>regiones</a:t>
            </a:r>
            <a:r>
              <a:rPr lang="en-US" baseline="0" dirty="0" smtClean="0"/>
              <a:t> </a:t>
            </a:r>
            <a:r>
              <a:rPr lang="en-US" baseline="0" dirty="0" err="1" smtClean="0"/>
              <a:t>los</a:t>
            </a:r>
            <a:r>
              <a:rPr lang="en-US" baseline="0" dirty="0" smtClean="0"/>
              <a:t> </a:t>
            </a:r>
            <a:r>
              <a:rPr lang="en-US" baseline="0" dirty="0" err="1" smtClean="0"/>
              <a:t>valores</a:t>
            </a:r>
            <a:r>
              <a:rPr lang="en-US" baseline="0" dirty="0" smtClean="0"/>
              <a:t> del K son </a:t>
            </a:r>
            <a:r>
              <a:rPr lang="en-US" baseline="0" dirty="0" err="1" smtClean="0"/>
              <a:t>relativamente</a:t>
            </a:r>
            <a:r>
              <a:rPr lang="en-US" baseline="0" dirty="0" smtClean="0"/>
              <a:t> altos y no </a:t>
            </a:r>
            <a:r>
              <a:rPr lang="en-US" baseline="0" dirty="0" err="1" smtClean="0"/>
              <a:t>ocurre</a:t>
            </a:r>
            <a:r>
              <a:rPr lang="en-US" baseline="0" dirty="0" smtClean="0"/>
              <a:t> </a:t>
            </a:r>
            <a:r>
              <a:rPr lang="en-US" baseline="0" dirty="0" err="1" smtClean="0"/>
              <a:t>conveccion</a:t>
            </a:r>
            <a:r>
              <a:rPr lang="en-US" baseline="0" dirty="0" smtClean="0"/>
              <a:t> </a:t>
            </a:r>
            <a:r>
              <a:rPr lang="en-US" baseline="0" dirty="0" err="1" smtClean="0"/>
              <a:t>significativa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41</a:t>
            </a:fld>
            <a:endParaRPr lang="en-US"/>
          </a:p>
        </p:txBody>
      </p:sp>
    </p:spTree>
    <p:extLst>
      <p:ext uri="{BB962C8B-B14F-4D97-AF65-F5344CB8AC3E}">
        <p14:creationId xmlns:p14="http://schemas.microsoft.com/office/powerpoint/2010/main" val="1126332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42</a:t>
            </a:fld>
            <a:endParaRPr lang="en-US"/>
          </a:p>
        </p:txBody>
      </p:sp>
    </p:spTree>
    <p:extLst>
      <p:ext uri="{BB962C8B-B14F-4D97-AF65-F5344CB8AC3E}">
        <p14:creationId xmlns:p14="http://schemas.microsoft.com/office/powerpoint/2010/main" val="1430853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43</a:t>
            </a:fld>
            <a:endParaRPr lang="es-ES_tradnl"/>
          </a:p>
        </p:txBody>
      </p:sp>
    </p:spTree>
    <p:extLst>
      <p:ext uri="{BB962C8B-B14F-4D97-AF65-F5344CB8AC3E}">
        <p14:creationId xmlns:p14="http://schemas.microsoft.com/office/powerpoint/2010/main" val="952224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Motivation</a:t>
            </a:r>
            <a:r>
              <a:rPr lang="en-US" altLang="en-US" smtClean="0"/>
              <a:t>: The International Desks of WPC work on daily training on QPF over the Americas, from just to the south of the US Border down into Patagonia and Tierra del Fuego. So our domain is quite large. Mike Davison has been leading the training for over 20 years, so he’s become quite aware of the challenges and needs in the region. </a:t>
            </a:r>
          </a:p>
          <a:p>
            <a:endParaRPr lang="en-US" altLang="en-US" smtClean="0"/>
          </a:p>
          <a:p>
            <a:r>
              <a:rPr lang="en-US" altLang="en-US" smtClean="0"/>
              <a:t>One important challenge is the need of having a convective instability index that helps to diagnose and forecast the potential for tropical convection. This is because current available indices often work pretty well in the extra tropics as they have been designed – for the most part – to work in these regions. Yet, the thermodynamic structure of the tropical atmosphere, and the processes that modulate tropical convection are different than those in the extra tropics. </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84A08A-0ED1-4410-8400-E02C12F774D5}" type="slidenum">
              <a:rPr lang="en-US" altLang="en-US" smtClean="0"/>
              <a:pPr eaLnBrk="1" hangingPunct="1"/>
              <a:t>54</a:t>
            </a:fld>
            <a:endParaRPr lang="en-US" altLang="en-US" smtClean="0"/>
          </a:p>
        </p:txBody>
      </p:sp>
    </p:spTree>
    <p:extLst>
      <p:ext uri="{BB962C8B-B14F-4D97-AF65-F5344CB8AC3E}">
        <p14:creationId xmlns:p14="http://schemas.microsoft.com/office/powerpoint/2010/main" val="2573238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August 16</a:t>
            </a:r>
            <a:r>
              <a:rPr lang="en-US" altLang="en-US" baseline="30000" smtClean="0"/>
              <a:t>th</a:t>
            </a:r>
            <a:r>
              <a:rPr lang="en-US" altLang="en-US" smtClean="0"/>
              <a:t>, 2013</a:t>
            </a:r>
          </a:p>
        </p:txBody>
      </p:sp>
      <p:sp>
        <p:nvSpPr>
          <p:cNvPr id="1136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A3CFBA1-C0B9-457F-A678-6C28E7455034}" type="slidenum">
              <a:rPr lang="en-US" altLang="en-US" sz="1200"/>
              <a:pPr algn="r" eaLnBrk="1" hangingPunct="1"/>
              <a:t>55</a:t>
            </a:fld>
            <a:endParaRPr lang="en-US" altLang="en-US" sz="1200"/>
          </a:p>
        </p:txBody>
      </p:sp>
    </p:spTree>
    <p:extLst>
      <p:ext uri="{BB962C8B-B14F-4D97-AF65-F5344CB8AC3E}">
        <p14:creationId xmlns:p14="http://schemas.microsoft.com/office/powerpoint/2010/main" val="778896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August 16</a:t>
            </a:r>
            <a:r>
              <a:rPr lang="en-US" altLang="en-US" baseline="30000" smtClean="0"/>
              <a:t>th</a:t>
            </a:r>
            <a:r>
              <a:rPr lang="en-US" altLang="en-US" smtClean="0"/>
              <a:t>, 2013</a:t>
            </a:r>
          </a:p>
        </p:txBody>
      </p:sp>
      <p:sp>
        <p:nvSpPr>
          <p:cNvPr id="1689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4F01B33-1FDB-46C9-BD9E-AD41F725699F}" type="slidenum">
              <a:rPr lang="en-US" altLang="en-US" sz="1200"/>
              <a:pPr algn="r" eaLnBrk="1" hangingPunct="1"/>
              <a:t>56</a:t>
            </a:fld>
            <a:endParaRPr lang="en-US" altLang="en-US" sz="1200"/>
          </a:p>
        </p:txBody>
      </p:sp>
    </p:spTree>
    <p:extLst>
      <p:ext uri="{BB962C8B-B14F-4D97-AF65-F5344CB8AC3E}">
        <p14:creationId xmlns:p14="http://schemas.microsoft.com/office/powerpoint/2010/main" val="2850645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August 16</a:t>
            </a:r>
            <a:r>
              <a:rPr lang="en-US" altLang="en-US" baseline="30000" smtClean="0"/>
              <a:t>th</a:t>
            </a:r>
            <a:r>
              <a:rPr lang="en-US" altLang="en-US" smtClean="0"/>
              <a:t>, 2013</a:t>
            </a:r>
          </a:p>
        </p:txBody>
      </p:sp>
      <p:sp>
        <p:nvSpPr>
          <p:cNvPr id="187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8B5B5FD-369F-4FEC-9221-9B9093EC87C0}" type="slidenum">
              <a:rPr lang="en-US" altLang="en-US" sz="1200"/>
              <a:pPr algn="r" eaLnBrk="1" hangingPunct="1"/>
              <a:t>57</a:t>
            </a:fld>
            <a:endParaRPr lang="en-US" altLang="en-US" sz="1200"/>
          </a:p>
        </p:txBody>
      </p:sp>
    </p:spTree>
    <p:extLst>
      <p:ext uri="{BB962C8B-B14F-4D97-AF65-F5344CB8AC3E}">
        <p14:creationId xmlns:p14="http://schemas.microsoft.com/office/powerpoint/2010/main" val="2644794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25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83FE295E-ED28-4B5E-977F-D7D208EEFEEA}" type="slidenum">
              <a:rPr lang="en-US" altLang="en-US" sz="1200"/>
              <a:pPr algn="r" eaLnBrk="1" hangingPunct="1"/>
              <a:t>58</a:t>
            </a:fld>
            <a:endParaRPr lang="en-US" altLang="en-US" sz="1200"/>
          </a:p>
        </p:txBody>
      </p:sp>
    </p:spTree>
    <p:extLst>
      <p:ext uri="{BB962C8B-B14F-4D97-AF65-F5344CB8AC3E}">
        <p14:creationId xmlns:p14="http://schemas.microsoft.com/office/powerpoint/2010/main" val="78509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method of testing for </a:t>
            </a:r>
            <a:r>
              <a:rPr lang="en-US" dirty="0" smtClean="0">
                <a:hlinkClick r:id="rId3" tooltip="Instability"/>
              </a:rPr>
              <a:t>instability</a:t>
            </a:r>
            <a:r>
              <a:rPr lang="en-US" dirty="0" smtClean="0"/>
              <a:t> in which a displacement is made from a </a:t>
            </a:r>
            <a:r>
              <a:rPr lang="en-US" dirty="0" smtClean="0">
                <a:hlinkClick r:id="rId4" tooltip="Steady state"/>
              </a:rPr>
              <a:t>steady state</a:t>
            </a:r>
            <a:r>
              <a:rPr lang="en-US" dirty="0" smtClean="0"/>
              <a:t> under the assumption that only the </a:t>
            </a:r>
            <a:r>
              <a:rPr lang="en-US" dirty="0" smtClean="0">
                <a:hlinkClick r:id="rId5" tooltip="Parcel"/>
              </a:rPr>
              <a:t>parcel</a:t>
            </a:r>
            <a:r>
              <a:rPr lang="en-US" dirty="0" smtClean="0"/>
              <a:t> or parcels displaced are affected, the </a:t>
            </a:r>
            <a:r>
              <a:rPr lang="en-US" dirty="0" smtClean="0">
                <a:hlinkClick r:id="rId6" tooltip="Environment"/>
              </a:rPr>
              <a:t>environment</a:t>
            </a:r>
            <a:r>
              <a:rPr lang="en-US" dirty="0" smtClean="0"/>
              <a:t> remaining unchanged.</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7</a:t>
            </a:fld>
            <a:endParaRPr lang="es-ES_tradnl"/>
          </a:p>
        </p:txBody>
      </p:sp>
    </p:spTree>
    <p:extLst>
      <p:ext uri="{BB962C8B-B14F-4D97-AF65-F5344CB8AC3E}">
        <p14:creationId xmlns:p14="http://schemas.microsoft.com/office/powerpoint/2010/main" val="3169979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Expected outcome of the GDI</a:t>
            </a:r>
          </a:p>
          <a:p>
            <a:r>
              <a:rPr lang="en-US" altLang="en-US" smtClean="0"/>
              <a:t>-Improve over the K index, which is the stability index that usually works best in Tropical Regions</a:t>
            </a:r>
          </a:p>
        </p:txBody>
      </p:sp>
      <p:sp>
        <p:nvSpPr>
          <p:cNvPr id="1976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14BC05E-E1AB-45C3-8836-138DC33DC19A}" type="slidenum">
              <a:rPr lang="en-US" altLang="en-US" sz="1200"/>
              <a:pPr algn="r" eaLnBrk="1" hangingPunct="1"/>
              <a:t>59</a:t>
            </a:fld>
            <a:endParaRPr lang="en-US" altLang="en-US" sz="1200"/>
          </a:p>
        </p:txBody>
      </p:sp>
    </p:spTree>
    <p:extLst>
      <p:ext uri="{BB962C8B-B14F-4D97-AF65-F5344CB8AC3E}">
        <p14:creationId xmlns:p14="http://schemas.microsoft.com/office/powerpoint/2010/main" val="1147244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30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E13FCBD-4E02-44B0-90E1-FE8D1C353E84}" type="slidenum">
              <a:rPr lang="en-US" altLang="en-US" sz="1200"/>
              <a:pPr algn="r" eaLnBrk="1" hangingPunct="1"/>
              <a:t>60</a:t>
            </a:fld>
            <a:endParaRPr lang="en-US" altLang="en-US" sz="1200"/>
          </a:p>
        </p:txBody>
      </p:sp>
    </p:spTree>
    <p:extLst>
      <p:ext uri="{BB962C8B-B14F-4D97-AF65-F5344CB8AC3E}">
        <p14:creationId xmlns:p14="http://schemas.microsoft.com/office/powerpoint/2010/main" val="514405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-TC = Thermal Core</a:t>
            </a:r>
          </a:p>
          <a:p>
            <a:r>
              <a:rPr lang="en-US" altLang="en-US" smtClean="0"/>
              <a:t>-At low levels, moisture dominates on </a:t>
            </a:r>
          </a:p>
        </p:txBody>
      </p:sp>
      <p:sp>
        <p:nvSpPr>
          <p:cNvPr id="870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18907D98-601D-497B-BF43-3FABDF6EDEE3}" type="slidenum">
              <a:rPr lang="en-US" altLang="en-US" sz="1200"/>
              <a:pPr algn="r" eaLnBrk="1" hangingPunct="1"/>
              <a:t>64</a:t>
            </a:fld>
            <a:endParaRPr lang="en-US" altLang="en-US" sz="1200"/>
          </a:p>
        </p:txBody>
      </p:sp>
    </p:spTree>
    <p:extLst>
      <p:ext uri="{BB962C8B-B14F-4D97-AF65-F5344CB8AC3E}">
        <p14:creationId xmlns:p14="http://schemas.microsoft.com/office/powerpoint/2010/main" val="2765880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Char char="•"/>
            </a:pPr>
            <a:r>
              <a:rPr lang="en-US" altLang="en-US" smtClean="0"/>
              <a:t>First we have the processes that matter in the Caribbean Basin.</a:t>
            </a:r>
          </a:p>
          <a:p>
            <a:pPr marL="228600" indent="-228600">
              <a:buFontTx/>
              <a:buChar char="•"/>
            </a:pPr>
            <a:r>
              <a:rPr lang="en-US" altLang="en-US" smtClean="0"/>
              <a:t>Then we have their reflection in model variables.</a:t>
            </a:r>
          </a:p>
          <a:p>
            <a:pPr marL="228600" indent="-228600">
              <a:buFontTx/>
              <a:buChar char="•"/>
            </a:pPr>
            <a:r>
              <a:rPr lang="en-US" altLang="en-US" smtClean="0"/>
              <a:t>Finally a cross section showing the interaction between these processes and their signature in convection.</a:t>
            </a:r>
          </a:p>
          <a:p>
            <a:pPr marL="228600" indent="-228600"/>
            <a:endParaRPr lang="en-US" altLang="en-US" smtClean="0"/>
          </a:p>
          <a:p>
            <a:pPr marL="228600" indent="-228600"/>
            <a:endParaRPr lang="en-US" altLang="en-US" smtClean="0"/>
          </a:p>
          <a:p>
            <a:pPr marL="228600" indent="-228600"/>
            <a:r>
              <a:rPr lang="en-US" altLang="en-US" smtClean="0"/>
              <a:t>Explain processes in the Caribbean that matter.</a:t>
            </a:r>
          </a:p>
          <a:p>
            <a:pPr marL="228600" indent="-228600"/>
            <a:endParaRPr lang="en-US" altLang="en-US" smtClean="0"/>
          </a:p>
          <a:p>
            <a:pPr marL="228600" indent="-228600"/>
            <a:r>
              <a:rPr lang="en-US" altLang="en-US" smtClean="0"/>
              <a:t>-In the Caribbean Basin, as in most areas within the Tropics, convection prefers to develop in regions where the availability of heat and moisture in the column is large. A good variable This can be summarized by equivalent potential temperature</a:t>
            </a:r>
          </a:p>
        </p:txBody>
      </p:sp>
      <p:sp>
        <p:nvSpPr>
          <p:cNvPr id="1955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E1AF8BC-F169-4617-ACF5-885AC7705558}" type="slidenum">
              <a:rPr lang="en-US" altLang="en-US" sz="1200"/>
              <a:pPr algn="r" eaLnBrk="1" hangingPunct="1"/>
              <a:t>65</a:t>
            </a:fld>
            <a:endParaRPr lang="en-US" altLang="en-US" sz="1200"/>
          </a:p>
        </p:txBody>
      </p:sp>
    </p:spTree>
    <p:extLst>
      <p:ext uri="{BB962C8B-B14F-4D97-AF65-F5344CB8AC3E}">
        <p14:creationId xmlns:p14="http://schemas.microsoft.com/office/powerpoint/2010/main" val="3668314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Alpha in Kelvin</a:t>
            </a:r>
          </a:p>
          <a:p>
            <a:r>
              <a:rPr lang="en-US" altLang="en-US" smtClean="0"/>
              <a:t>0.05 Kelvin^-2</a:t>
            </a:r>
          </a:p>
          <a:p>
            <a:r>
              <a:rPr lang="en-US" altLang="en-US" smtClean="0"/>
              <a:t>3.5 Celsius^-1</a:t>
            </a:r>
          </a:p>
          <a:p>
            <a:r>
              <a:rPr lang="en-US" altLang="en-US" smtClean="0"/>
              <a:t>10C</a:t>
            </a:r>
          </a:p>
        </p:txBody>
      </p:sp>
      <p:sp>
        <p:nvSpPr>
          <p:cNvPr id="2232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F467405-D055-4E62-A2A3-109E5A102B69}" type="slidenum">
              <a:rPr lang="en-US" altLang="en-US" sz="1200"/>
              <a:pPr algn="r" eaLnBrk="1" hangingPunct="1"/>
              <a:t>66</a:t>
            </a:fld>
            <a:endParaRPr lang="en-US" altLang="en-US" sz="1200"/>
          </a:p>
        </p:txBody>
      </p:sp>
    </p:spTree>
    <p:extLst>
      <p:ext uri="{BB962C8B-B14F-4D97-AF65-F5344CB8AC3E}">
        <p14:creationId xmlns:p14="http://schemas.microsoft.com/office/powerpoint/2010/main" val="2527493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Alpha in Kelvin</a:t>
            </a:r>
          </a:p>
          <a:p>
            <a:r>
              <a:rPr lang="en-US" altLang="en-US" smtClean="0"/>
              <a:t>0.05 Kelvin^-2</a:t>
            </a:r>
          </a:p>
          <a:p>
            <a:r>
              <a:rPr lang="en-US" altLang="en-US" smtClean="0"/>
              <a:t>3.5 Celsius^-1</a:t>
            </a:r>
          </a:p>
          <a:p>
            <a:r>
              <a:rPr lang="en-US" altLang="en-US" smtClean="0"/>
              <a:t>10C</a:t>
            </a:r>
          </a:p>
        </p:txBody>
      </p:sp>
      <p:sp>
        <p:nvSpPr>
          <p:cNvPr id="849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747DA19-BC7C-42D2-8469-ED59178E456D}" type="slidenum">
              <a:rPr lang="en-US" altLang="en-US" sz="1200"/>
              <a:pPr algn="r" eaLnBrk="1" hangingPunct="1"/>
              <a:t>67</a:t>
            </a:fld>
            <a:endParaRPr lang="en-US" altLang="en-US" sz="1200"/>
          </a:p>
        </p:txBody>
      </p:sp>
    </p:spTree>
    <p:extLst>
      <p:ext uri="{BB962C8B-B14F-4D97-AF65-F5344CB8AC3E}">
        <p14:creationId xmlns:p14="http://schemas.microsoft.com/office/powerpoint/2010/main" val="881931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 detailed PDF document showing the calculation algorithm is available in the website.</a:t>
            </a:r>
          </a:p>
        </p:txBody>
      </p:sp>
    </p:spTree>
    <p:extLst>
      <p:ext uri="{BB962C8B-B14F-4D97-AF65-F5344CB8AC3E}">
        <p14:creationId xmlns:p14="http://schemas.microsoft.com/office/powerpoint/2010/main" val="2023099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1607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C58611C-43B3-4EAE-AFC0-9D784DD90EFD}" type="slidenum">
              <a:rPr lang="en-US" altLang="en-US" sz="1200"/>
              <a:pPr algn="r" eaLnBrk="1" hangingPunct="1"/>
              <a:t>69</a:t>
            </a:fld>
            <a:endParaRPr lang="en-US" altLang="en-US" sz="1200"/>
          </a:p>
        </p:txBody>
      </p:sp>
    </p:spTree>
    <p:extLst>
      <p:ext uri="{BB962C8B-B14F-4D97-AF65-F5344CB8AC3E}">
        <p14:creationId xmlns:p14="http://schemas.microsoft.com/office/powerpoint/2010/main" val="2320006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Validation for the Caribbean Basin</a:t>
            </a:r>
          </a:p>
        </p:txBody>
      </p:sp>
      <p:sp>
        <p:nvSpPr>
          <p:cNvPr id="1638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98C77C8-F22E-462F-8436-816306608A1C}" type="slidenum">
              <a:rPr lang="en-US" altLang="en-US" sz="1200"/>
              <a:pPr algn="r" eaLnBrk="1" hangingPunct="1"/>
              <a:t>70</a:t>
            </a:fld>
            <a:endParaRPr lang="en-US" altLang="en-US" sz="1200"/>
          </a:p>
        </p:txBody>
      </p:sp>
    </p:spTree>
    <p:extLst>
      <p:ext uri="{BB962C8B-B14F-4D97-AF65-F5344CB8AC3E}">
        <p14:creationId xmlns:p14="http://schemas.microsoft.com/office/powerpoint/2010/main" val="2828803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71</a:t>
            </a:fld>
            <a:endParaRPr lang="en-US" altLang="en-US" sz="1200"/>
          </a:p>
        </p:txBody>
      </p:sp>
    </p:spTree>
    <p:extLst>
      <p:ext uri="{BB962C8B-B14F-4D97-AF65-F5344CB8AC3E}">
        <p14:creationId xmlns:p14="http://schemas.microsoft.com/office/powerpoint/2010/main" val="1861111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Estabilidad</a:t>
            </a:r>
            <a:r>
              <a:rPr lang="en-US" dirty="0" smtClean="0"/>
              <a:t> extrema: La</a:t>
            </a:r>
            <a:r>
              <a:rPr lang="en-US" baseline="0" dirty="0" smtClean="0"/>
              <a:t> </a:t>
            </a:r>
            <a:r>
              <a:rPr lang="en-US" baseline="0" dirty="0" err="1" smtClean="0"/>
              <a:t>razon</a:t>
            </a:r>
            <a:r>
              <a:rPr lang="en-US" baseline="0" dirty="0" smtClean="0"/>
              <a:t> de </a:t>
            </a:r>
            <a:r>
              <a:rPr lang="en-US" baseline="0" dirty="0" err="1" smtClean="0"/>
              <a:t>descenso</a:t>
            </a:r>
            <a:r>
              <a:rPr lang="en-US" baseline="0" dirty="0" smtClean="0"/>
              <a:t> de temperature del </a:t>
            </a:r>
            <a:r>
              <a:rPr lang="en-US" baseline="0" dirty="0" err="1" smtClean="0"/>
              <a:t>sondeo</a:t>
            </a:r>
            <a:r>
              <a:rPr lang="en-US" baseline="0" dirty="0" smtClean="0"/>
              <a:t> </a:t>
            </a:r>
            <a:r>
              <a:rPr lang="en-US" baseline="0" dirty="0" err="1" smtClean="0"/>
              <a:t>debe</a:t>
            </a:r>
            <a:r>
              <a:rPr lang="en-US" baseline="0" dirty="0" smtClean="0"/>
              <a:t> </a:t>
            </a:r>
            <a:r>
              <a:rPr lang="en-US" baseline="0" dirty="0" err="1" smtClean="0"/>
              <a:t>ser</a:t>
            </a:r>
            <a:r>
              <a:rPr lang="en-US" baseline="0" dirty="0" smtClean="0"/>
              <a:t> </a:t>
            </a:r>
            <a:r>
              <a:rPr lang="en-US" baseline="0" dirty="0" err="1" smtClean="0"/>
              <a:t>menor</a:t>
            </a:r>
            <a:r>
              <a:rPr lang="en-US" baseline="0" dirty="0" smtClean="0"/>
              <a:t> a la de la </a:t>
            </a:r>
            <a:r>
              <a:rPr lang="en-US" baseline="0" dirty="0" err="1" smtClean="0"/>
              <a:t>adiabatica</a:t>
            </a:r>
            <a:r>
              <a:rPr lang="en-US" baseline="0" dirty="0" smtClean="0"/>
              <a:t> </a:t>
            </a:r>
            <a:r>
              <a:rPr lang="en-US" baseline="0" dirty="0" err="1" smtClean="0"/>
              <a:t>saturada</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Extreme stability: The lapse</a:t>
            </a:r>
            <a:r>
              <a:rPr lang="en-US" baseline="0" dirty="0" smtClean="0"/>
              <a:t> rate needs to be less steep than that of the moist adiabat.</a:t>
            </a:r>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8</a:t>
            </a:fld>
            <a:endParaRPr lang="es-ES_tradnl"/>
          </a:p>
        </p:txBody>
      </p:sp>
    </p:spTree>
    <p:extLst>
      <p:ext uri="{BB962C8B-B14F-4D97-AF65-F5344CB8AC3E}">
        <p14:creationId xmlns:p14="http://schemas.microsoft.com/office/powerpoint/2010/main" val="1061094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t>The GDI works best in areas where the ECI is high. This is true for most of the tropics. For some regions in mid-latitudes this is true for the summer months. The same is true for equatorial tiers of cold-current environments.</a:t>
            </a:r>
          </a:p>
          <a:p>
            <a:pPr>
              <a:buFontTx/>
              <a:buChar char="•"/>
            </a:pPr>
            <a:r>
              <a:rPr lang="en-US" altLang="en-US" smtClean="0"/>
              <a:t>GDI also works where II varies. This means that when it meanders between 0 and negative values. This occurs in trade-wind-type inversions. In other places such as cold current the inversions may be too low. Furthermore in inland locations in continents trade wind inversions become modified by the land and lose their properties. Thus it works best in eastern coasts.</a:t>
            </a:r>
          </a:p>
          <a:p>
            <a:pPr>
              <a:buFontTx/>
              <a:buChar char="•"/>
            </a:pPr>
            <a:r>
              <a:rPr lang="en-US" altLang="en-US" smtClean="0"/>
              <a:t>Finally the GDI is sensitive to mid-level temperatures. It should work best where mid-levels alternate between warm ridges and cool troughs. The combination of all these factors is reached at its best in the subtropics. Some tropical locations also get benefits from this variability. One east the eastern and northern coast of Brasil where the Cavado do Nordeste forms and evolves. Similarly, mid-level troughs amplify in the eastern Caribbean into northeastern South America.</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870FBD-E44F-4B6E-9BC7-E5D9B8472C74}" type="slidenum">
              <a:rPr lang="en-US" altLang="en-US" smtClean="0"/>
              <a:pPr eaLnBrk="1" hangingPunct="1"/>
              <a:t>72</a:t>
            </a:fld>
            <a:endParaRPr lang="en-US" altLang="en-US" smtClean="0"/>
          </a:p>
        </p:txBody>
      </p:sp>
    </p:spTree>
    <p:extLst>
      <p:ext uri="{BB962C8B-B14F-4D97-AF65-F5344CB8AC3E}">
        <p14:creationId xmlns:p14="http://schemas.microsoft.com/office/powerpoint/2010/main" val="671171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Yes, this is what we found. These are the validation correlation maps (refer to next presentation). It shows the r^2 or determination coefficient calculated by comparing the GDI against brightness temperature in the Caribbean, and against OLR in South America. Note that the scales are slightly different. R^2 exceed .5 across most of the northern Caribbean, especially across Mexico and Gulf of Honduras. This means tha the GDI alone was able to explain more than 50% of the brightness temperature variance.</a:t>
            </a:r>
          </a:p>
          <a:p>
            <a:endParaRPr lang="en-US" altLang="en-US" smtClean="0"/>
          </a:p>
          <a:p>
            <a:r>
              <a:rPr lang="en-US" altLang="en-US" smtClean="0"/>
              <a:t>Across South America, correlations with OLR exceed 0.7 (or 70% of the variance) in southeastern Brasil. Yellows are o.5, so note the large area in which the GDI explained over half of the OLR variance. In general, these areas concide with the areas where the GDI was expected to perform. So the results make sense and the r^2 were quite high in several regions.</a:t>
            </a:r>
          </a:p>
          <a:p>
            <a:endParaRPr lang="en-US" altLang="en-US" smtClean="0"/>
          </a:p>
        </p:txBody>
      </p:sp>
      <p:sp>
        <p:nvSpPr>
          <p:cNvPr id="1484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32E8F7E6-770E-4F73-9C35-1FAA50DFB1C3}" type="slidenum">
              <a:rPr lang="en-US" altLang="en-US" sz="1200"/>
              <a:pPr algn="r" eaLnBrk="1" hangingPunct="1"/>
              <a:t>73</a:t>
            </a:fld>
            <a:endParaRPr lang="en-US" altLang="en-US" sz="1200"/>
          </a:p>
        </p:txBody>
      </p:sp>
    </p:spTree>
    <p:extLst>
      <p:ext uri="{BB962C8B-B14F-4D97-AF65-F5344CB8AC3E}">
        <p14:creationId xmlns:p14="http://schemas.microsoft.com/office/powerpoint/2010/main" val="433736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74</a:t>
            </a:fld>
            <a:endParaRPr lang="en-US" altLang="en-US" sz="1200"/>
          </a:p>
        </p:txBody>
      </p:sp>
    </p:spTree>
    <p:extLst>
      <p:ext uri="{BB962C8B-B14F-4D97-AF65-F5344CB8AC3E}">
        <p14:creationId xmlns:p14="http://schemas.microsoft.com/office/powerpoint/2010/main" val="2742461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US" altLang="en-US" smtClean="0"/>
              <a:t>Errors of validation:</a:t>
            </a:r>
          </a:p>
          <a:p>
            <a:pPr marL="228600" indent="-228600" eaLnBrk="1" hangingPunct="1">
              <a:buFontTx/>
              <a:buAutoNum type="arabicParenBoth"/>
            </a:pPr>
            <a:r>
              <a:rPr lang="en-US" altLang="en-US" smtClean="0"/>
              <a:t>Model error, affects all indices</a:t>
            </a:r>
          </a:p>
          <a:p>
            <a:pPr marL="228600" indent="-228600" eaLnBrk="1" hangingPunct="1">
              <a:buFontTx/>
              <a:buAutoNum type="arabicParenBoth"/>
            </a:pPr>
            <a:r>
              <a:rPr lang="en-US" altLang="en-US" smtClean="0"/>
              <a:t>Data error (OLR or Rainfall Analyses are not representative)</a:t>
            </a:r>
          </a:p>
          <a:p>
            <a:pPr marL="228600" indent="-228600" eaLnBrk="1" hangingPunct="1"/>
            <a:r>
              <a:rPr lang="en-US" altLang="en-US" smtClean="0"/>
              <a:t>(3)Cirrus error on OLR</a:t>
            </a:r>
          </a:p>
        </p:txBody>
      </p:sp>
      <p:sp>
        <p:nvSpPr>
          <p:cNvPr id="2089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E8F2DCD-BAB0-40AE-A320-56DA9386285B}" type="slidenum">
              <a:rPr lang="en-US" altLang="en-US" sz="1200"/>
              <a:pPr algn="r" eaLnBrk="1" hangingPunct="1"/>
              <a:t>75</a:t>
            </a:fld>
            <a:endParaRPr lang="en-US" altLang="en-US" sz="1200"/>
          </a:p>
        </p:txBody>
      </p:sp>
    </p:spTree>
    <p:extLst>
      <p:ext uri="{BB962C8B-B14F-4D97-AF65-F5344CB8AC3E}">
        <p14:creationId xmlns:p14="http://schemas.microsoft.com/office/powerpoint/2010/main" val="886012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US" altLang="en-US" smtClean="0"/>
              <a:t>Errors of validation:</a:t>
            </a:r>
          </a:p>
          <a:p>
            <a:pPr marL="228600" indent="-228600" eaLnBrk="1" hangingPunct="1">
              <a:buFontTx/>
              <a:buAutoNum type="arabicParenBoth"/>
            </a:pPr>
            <a:r>
              <a:rPr lang="en-US" altLang="en-US" smtClean="0"/>
              <a:t>Model error, affects all indices</a:t>
            </a:r>
          </a:p>
          <a:p>
            <a:pPr marL="228600" indent="-228600" eaLnBrk="1" hangingPunct="1">
              <a:buFontTx/>
              <a:buAutoNum type="arabicParenBoth"/>
            </a:pPr>
            <a:r>
              <a:rPr lang="en-US" altLang="en-US" smtClean="0"/>
              <a:t>Data error (OLR or Rainfall Analyses are not representative)</a:t>
            </a:r>
          </a:p>
          <a:p>
            <a:pPr marL="228600" indent="-228600" eaLnBrk="1" hangingPunct="1"/>
            <a:r>
              <a:rPr lang="en-US" altLang="en-US" smtClean="0"/>
              <a:t>(3)Cirrus error on OLR</a:t>
            </a:r>
          </a:p>
        </p:txBody>
      </p:sp>
      <p:sp>
        <p:nvSpPr>
          <p:cNvPr id="2109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A2B0DDB-BD6A-4314-8428-E8022ED47757}" type="slidenum">
              <a:rPr lang="en-US" altLang="en-US" sz="1200"/>
              <a:pPr algn="r" eaLnBrk="1" hangingPunct="1"/>
              <a:t>76</a:t>
            </a:fld>
            <a:endParaRPr lang="en-US" altLang="en-US" sz="1200"/>
          </a:p>
        </p:txBody>
      </p:sp>
    </p:spTree>
    <p:extLst>
      <p:ext uri="{BB962C8B-B14F-4D97-AF65-F5344CB8AC3E}">
        <p14:creationId xmlns:p14="http://schemas.microsoft.com/office/powerpoint/2010/main" val="33117777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US" altLang="en-US" smtClean="0"/>
              <a:t>Errors of validation:</a:t>
            </a:r>
          </a:p>
          <a:p>
            <a:pPr marL="228600" indent="-228600" eaLnBrk="1" hangingPunct="1">
              <a:buFontTx/>
              <a:buAutoNum type="arabicParenBoth"/>
            </a:pPr>
            <a:r>
              <a:rPr lang="en-US" altLang="en-US" smtClean="0"/>
              <a:t>Model error, affects all indices</a:t>
            </a:r>
          </a:p>
          <a:p>
            <a:pPr marL="228600" indent="-228600" eaLnBrk="1" hangingPunct="1">
              <a:buFontTx/>
              <a:buAutoNum type="arabicParenBoth"/>
            </a:pPr>
            <a:r>
              <a:rPr lang="en-US" altLang="en-US" smtClean="0"/>
              <a:t>Data error (OLR or Rainfall Analyses are not representative)</a:t>
            </a:r>
          </a:p>
          <a:p>
            <a:pPr marL="228600" indent="-228600" eaLnBrk="1" hangingPunct="1"/>
            <a:r>
              <a:rPr lang="en-US" altLang="en-US" smtClean="0"/>
              <a:t>(3)Cirrus error on OLR</a:t>
            </a:r>
          </a:p>
        </p:txBody>
      </p:sp>
      <p:sp>
        <p:nvSpPr>
          <p:cNvPr id="2129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04B91E2-0D2C-4545-80C8-759504D4FD3D}" type="slidenum">
              <a:rPr lang="en-US" altLang="en-US" sz="1200"/>
              <a:pPr algn="r" eaLnBrk="1" hangingPunct="1"/>
              <a:t>77</a:t>
            </a:fld>
            <a:endParaRPr lang="en-US" altLang="en-US" sz="1200"/>
          </a:p>
        </p:txBody>
      </p:sp>
    </p:spTree>
    <p:extLst>
      <p:ext uri="{BB962C8B-B14F-4D97-AF65-F5344CB8AC3E}">
        <p14:creationId xmlns:p14="http://schemas.microsoft.com/office/powerpoint/2010/main" val="1677992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78</a:t>
            </a:fld>
            <a:endParaRPr lang="en-US" altLang="en-US" sz="1200"/>
          </a:p>
        </p:txBody>
      </p:sp>
    </p:spTree>
    <p:extLst>
      <p:ext uri="{BB962C8B-B14F-4D97-AF65-F5344CB8AC3E}">
        <p14:creationId xmlns:p14="http://schemas.microsoft.com/office/powerpoint/2010/main" val="3313487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79</a:t>
            </a:fld>
            <a:endParaRPr lang="es-ES_tradnl"/>
          </a:p>
        </p:txBody>
      </p:sp>
    </p:spTree>
    <p:extLst>
      <p:ext uri="{BB962C8B-B14F-4D97-AF65-F5344CB8AC3E}">
        <p14:creationId xmlns:p14="http://schemas.microsoft.com/office/powerpoint/2010/main" val="3197385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a:t>
            </a:r>
            <a:r>
              <a:rPr lang="en-US" dirty="0" smtClean="0"/>
              <a:t> Chile el GDI </a:t>
            </a:r>
            <a:r>
              <a:rPr lang="en-US" dirty="0" err="1" smtClean="0"/>
              <a:t>funciona</a:t>
            </a:r>
            <a:r>
              <a:rPr lang="en-US" baseline="0" dirty="0" smtClean="0"/>
              <a:t> </a:t>
            </a:r>
            <a:r>
              <a:rPr lang="en-US" baseline="0" dirty="0" err="1" smtClean="0"/>
              <a:t>mejor</a:t>
            </a:r>
            <a:r>
              <a:rPr lang="en-US" baseline="0" dirty="0" smtClean="0"/>
              <a:t> que el LI (y </a:t>
            </a:r>
            <a:r>
              <a:rPr lang="en-US" baseline="0" dirty="0" err="1" smtClean="0"/>
              <a:t>los</a:t>
            </a:r>
            <a:r>
              <a:rPr lang="en-US" baseline="0" dirty="0" smtClean="0"/>
              <a:t> </a:t>
            </a:r>
            <a:r>
              <a:rPr lang="en-US" baseline="0" dirty="0" err="1" smtClean="0"/>
              <a:t>otros</a:t>
            </a:r>
            <a:r>
              <a:rPr lang="en-US" baseline="0" dirty="0" smtClean="0"/>
              <a:t> indices) </a:t>
            </a:r>
            <a:r>
              <a:rPr lang="en-US" baseline="0" dirty="0" err="1" smtClean="0"/>
              <a:t>desde</a:t>
            </a:r>
            <a:r>
              <a:rPr lang="en-US" baseline="0" dirty="0" smtClean="0"/>
              <a:t> La Serena hasta la </a:t>
            </a:r>
            <a:r>
              <a:rPr lang="en-US" baseline="0" dirty="0" err="1" smtClean="0"/>
              <a:t>frontera</a:t>
            </a:r>
            <a:r>
              <a:rPr lang="en-US" baseline="0" dirty="0" smtClean="0"/>
              <a:t> con Peru.  El Lifted </a:t>
            </a:r>
            <a:r>
              <a:rPr lang="en-US" baseline="0" dirty="0" err="1" smtClean="0"/>
              <a:t>funciona</a:t>
            </a:r>
            <a:r>
              <a:rPr lang="en-US" baseline="0" dirty="0" smtClean="0"/>
              <a:t> </a:t>
            </a:r>
            <a:r>
              <a:rPr lang="en-US" baseline="0" dirty="0" err="1" smtClean="0"/>
              <a:t>mejor</a:t>
            </a:r>
            <a:r>
              <a:rPr lang="en-US" baseline="0" dirty="0" smtClean="0"/>
              <a:t> </a:t>
            </a:r>
            <a:r>
              <a:rPr lang="en-US" baseline="0" dirty="0" err="1" smtClean="0"/>
              <a:t>en</a:t>
            </a:r>
            <a:r>
              <a:rPr lang="en-US" baseline="0" dirty="0" smtClean="0"/>
              <a:t> la region de </a:t>
            </a:r>
            <a:r>
              <a:rPr lang="en-US" baseline="0" dirty="0" err="1" smtClean="0"/>
              <a:t>estratocúmulos</a:t>
            </a:r>
            <a:r>
              <a:rPr lang="en-US" baseline="0" dirty="0" smtClean="0"/>
              <a:t> </a:t>
            </a:r>
            <a:r>
              <a:rPr lang="en-US" baseline="0" dirty="0" err="1" smtClean="0"/>
              <a:t>oceánicos</a:t>
            </a:r>
            <a:r>
              <a:rPr lang="en-US" baseline="0" dirty="0" smtClean="0"/>
              <a:t> (mar </a:t>
            </a:r>
            <a:r>
              <a:rPr lang="en-US" baseline="0" dirty="0" err="1" smtClean="0"/>
              <a:t>adentro</a:t>
            </a:r>
            <a:r>
              <a:rPr lang="en-US" baseline="0" dirty="0" smtClean="0"/>
              <a:t>), y al sur de </a:t>
            </a:r>
            <a:r>
              <a:rPr lang="en-US" baseline="0" dirty="0" err="1" smtClean="0"/>
              <a:t>los</a:t>
            </a:r>
            <a:r>
              <a:rPr lang="en-US" baseline="0" dirty="0" smtClean="0"/>
              <a:t> 30-32°S.</a:t>
            </a:r>
            <a:endParaRPr lang="en-US" dirty="0"/>
          </a:p>
        </p:txBody>
      </p:sp>
      <p:sp>
        <p:nvSpPr>
          <p:cNvPr id="4" name="Slide Number Placeholder 3"/>
          <p:cNvSpPr>
            <a:spLocks noGrp="1"/>
          </p:cNvSpPr>
          <p:nvPr>
            <p:ph type="sldNum" sz="quarter" idx="10"/>
          </p:nvPr>
        </p:nvSpPr>
        <p:spPr/>
        <p:txBody>
          <a:bodyPr/>
          <a:lstStyle/>
          <a:p>
            <a:fld id="{1C8B914B-8E0F-4C13-A014-17846D38A6A3}" type="slidenum">
              <a:rPr lang="en-US" smtClean="0"/>
              <a:t>80</a:t>
            </a:fld>
            <a:endParaRPr lang="en-US"/>
          </a:p>
        </p:txBody>
      </p:sp>
    </p:spTree>
    <p:extLst>
      <p:ext uri="{BB962C8B-B14F-4D97-AF65-F5344CB8AC3E}">
        <p14:creationId xmlns:p14="http://schemas.microsoft.com/office/powerpoint/2010/main" val="3020039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83</a:t>
            </a:fld>
            <a:endParaRPr lang="en-US" altLang="en-US" sz="1200"/>
          </a:p>
        </p:txBody>
      </p:sp>
    </p:spTree>
    <p:extLst>
      <p:ext uri="{BB962C8B-B14F-4D97-AF65-F5344CB8AC3E}">
        <p14:creationId xmlns:p14="http://schemas.microsoft.com/office/powerpoint/2010/main" val="347586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La </a:t>
            </a:r>
            <a:r>
              <a:rPr lang="en-US" baseline="0" dirty="0" err="1" smtClean="0"/>
              <a:t>temperatura</a:t>
            </a:r>
            <a:r>
              <a:rPr lang="en-US" baseline="0" dirty="0" smtClean="0"/>
              <a:t> del </a:t>
            </a:r>
            <a:r>
              <a:rPr lang="en-US" baseline="0" dirty="0" err="1" smtClean="0"/>
              <a:t>ambiente</a:t>
            </a:r>
            <a:r>
              <a:rPr lang="en-US" baseline="0" dirty="0" smtClean="0"/>
              <a:t> (</a:t>
            </a:r>
            <a:r>
              <a:rPr lang="en-US" baseline="0" dirty="0" err="1" smtClean="0"/>
              <a:t>sondeo</a:t>
            </a:r>
            <a:r>
              <a:rPr lang="en-US" baseline="0" dirty="0" smtClean="0"/>
              <a:t>) de </a:t>
            </a:r>
            <a:r>
              <a:rPr lang="en-US" baseline="0" dirty="0" err="1" smtClean="0"/>
              <a:t>debe</a:t>
            </a:r>
            <a:r>
              <a:rPr lang="en-US" baseline="0" dirty="0" smtClean="0"/>
              <a:t> </a:t>
            </a:r>
            <a:r>
              <a:rPr lang="en-US" baseline="0" dirty="0" err="1" smtClean="0"/>
              <a:t>enfriar</a:t>
            </a:r>
            <a:r>
              <a:rPr lang="en-US" baseline="0" dirty="0" smtClean="0"/>
              <a:t> con la </a:t>
            </a:r>
            <a:r>
              <a:rPr lang="en-US" baseline="0" dirty="0" err="1" smtClean="0"/>
              <a:t>altura</a:t>
            </a:r>
            <a:r>
              <a:rPr lang="en-US" baseline="0" dirty="0" smtClean="0"/>
              <a:t> a </a:t>
            </a:r>
            <a:r>
              <a:rPr lang="en-US" baseline="0" dirty="0" err="1" smtClean="0"/>
              <a:t>una</a:t>
            </a:r>
            <a:r>
              <a:rPr lang="en-US" baseline="0" dirty="0" smtClean="0"/>
              <a:t> </a:t>
            </a:r>
            <a:r>
              <a:rPr lang="en-US" baseline="0" dirty="0" err="1" smtClean="0"/>
              <a:t>razon</a:t>
            </a:r>
            <a:r>
              <a:rPr lang="en-US" baseline="0" dirty="0" smtClean="0"/>
              <a:t> mayor que la de la </a:t>
            </a:r>
            <a:r>
              <a:rPr lang="en-US" baseline="0" dirty="0" err="1" smtClean="0"/>
              <a:t>adiabatica</a:t>
            </a:r>
            <a:r>
              <a:rPr lang="en-US" baseline="0" dirty="0" smtClean="0"/>
              <a:t> </a:t>
            </a:r>
            <a:r>
              <a:rPr lang="en-US" baseline="0" dirty="0" err="1" smtClean="0"/>
              <a:t>seca</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ambient (sounding)</a:t>
            </a:r>
            <a:r>
              <a:rPr lang="en-US" baseline="0" dirty="0" smtClean="0"/>
              <a:t> temperature needs to be cool at a faster rate than that of the dry adiabat.</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9</a:t>
            </a:fld>
            <a:endParaRPr lang="es-ES_tradnl"/>
          </a:p>
        </p:txBody>
      </p:sp>
    </p:spTree>
    <p:extLst>
      <p:ext uri="{BB962C8B-B14F-4D97-AF65-F5344CB8AC3E}">
        <p14:creationId xmlns:p14="http://schemas.microsoft.com/office/powerpoint/2010/main" val="34497346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84</a:t>
            </a:fld>
            <a:endParaRPr lang="en-US" altLang="en-US" sz="1200"/>
          </a:p>
        </p:txBody>
      </p:sp>
    </p:spTree>
    <p:extLst>
      <p:ext uri="{BB962C8B-B14F-4D97-AF65-F5344CB8AC3E}">
        <p14:creationId xmlns:p14="http://schemas.microsoft.com/office/powerpoint/2010/main" val="30116616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-In places like the Bahamas, dynamic forcing can play an important role in convection, thus scatter can be large in intermediate ranges such as the GDI 0-10 values.</a:t>
            </a:r>
          </a:p>
        </p:txBody>
      </p:sp>
      <p:sp>
        <p:nvSpPr>
          <p:cNvPr id="2181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9819142F-6166-494E-97D3-32549DA0F969}" type="slidenum">
              <a:rPr lang="en-US" altLang="en-US" sz="1200"/>
              <a:pPr algn="r" eaLnBrk="1" hangingPunct="1"/>
              <a:t>85</a:t>
            </a:fld>
            <a:endParaRPr lang="en-US" altLang="en-US" sz="1200"/>
          </a:p>
        </p:txBody>
      </p:sp>
    </p:spTree>
    <p:extLst>
      <p:ext uri="{BB962C8B-B14F-4D97-AF65-F5344CB8AC3E}">
        <p14:creationId xmlns:p14="http://schemas.microsoft.com/office/powerpoint/2010/main" val="3405404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86</a:t>
            </a:fld>
            <a:endParaRPr lang="en-US" altLang="en-US" sz="1200"/>
          </a:p>
        </p:txBody>
      </p:sp>
    </p:spTree>
    <p:extLst>
      <p:ext uri="{BB962C8B-B14F-4D97-AF65-F5344CB8AC3E}">
        <p14:creationId xmlns:p14="http://schemas.microsoft.com/office/powerpoint/2010/main" val="3971843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87</a:t>
            </a:fld>
            <a:endParaRPr lang="en-US" altLang="en-US" sz="1200"/>
          </a:p>
        </p:txBody>
      </p:sp>
    </p:spTree>
    <p:extLst>
      <p:ext uri="{BB962C8B-B14F-4D97-AF65-F5344CB8AC3E}">
        <p14:creationId xmlns:p14="http://schemas.microsoft.com/office/powerpoint/2010/main" val="14624898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El </a:t>
            </a:r>
            <a:r>
              <a:rPr lang="en-US" altLang="en-US" dirty="0" err="1" smtClean="0"/>
              <a:t>que</a:t>
            </a:r>
            <a:r>
              <a:rPr lang="en-US" altLang="en-US" dirty="0" smtClean="0"/>
              <a:t> no </a:t>
            </a:r>
            <a:r>
              <a:rPr lang="en-US" altLang="en-US" dirty="0" err="1" smtClean="0"/>
              <a:t>haya</a:t>
            </a:r>
            <a:r>
              <a:rPr lang="en-US" altLang="en-US" dirty="0" smtClean="0"/>
              <a:t> </a:t>
            </a:r>
            <a:r>
              <a:rPr lang="en-US" altLang="en-US" dirty="0" err="1" smtClean="0"/>
              <a:t>valores</a:t>
            </a:r>
            <a:r>
              <a:rPr lang="en-US" altLang="en-US" dirty="0" smtClean="0"/>
              <a:t> tan altos</a:t>
            </a:r>
            <a:r>
              <a:rPr lang="en-US" altLang="en-US" baseline="0" dirty="0" smtClean="0"/>
              <a:t> del GDI </a:t>
            </a:r>
            <a:r>
              <a:rPr lang="en-US" altLang="en-US" baseline="0" dirty="0" err="1" smtClean="0"/>
              <a:t>significa</a:t>
            </a:r>
            <a:r>
              <a:rPr lang="en-US" altLang="en-US" baseline="0" dirty="0" smtClean="0"/>
              <a:t> </a:t>
            </a:r>
            <a:r>
              <a:rPr lang="en-US" altLang="en-US" baseline="0" dirty="0" err="1" smtClean="0"/>
              <a:t>que</a:t>
            </a:r>
            <a:r>
              <a:rPr lang="en-US" altLang="en-US" baseline="0" dirty="0" smtClean="0"/>
              <a:t> </a:t>
            </a:r>
            <a:endParaRPr lang="en-US" altLang="en-US" dirty="0" smtClean="0"/>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88</a:t>
            </a:fld>
            <a:endParaRPr lang="en-US" altLang="en-US" sz="1200"/>
          </a:p>
        </p:txBody>
      </p:sp>
    </p:spTree>
    <p:extLst>
      <p:ext uri="{BB962C8B-B14F-4D97-AF65-F5344CB8AC3E}">
        <p14:creationId xmlns:p14="http://schemas.microsoft.com/office/powerpoint/2010/main" val="4189978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GDI values. General assessment for convective regimes. These values will vary slightly upon location and time of the year.</a:t>
            </a:r>
          </a:p>
        </p:txBody>
      </p:sp>
      <p:sp>
        <p:nvSpPr>
          <p:cNvPr id="201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234769-76E7-4B2D-AA6D-3C0671976174}" type="slidenum">
              <a:rPr lang="en-US" altLang="en-US" sz="1200"/>
              <a:pPr algn="r" eaLnBrk="1" hangingPunct="1"/>
              <a:t>89</a:t>
            </a:fld>
            <a:endParaRPr lang="en-US" altLang="en-US" sz="1200"/>
          </a:p>
        </p:txBody>
      </p:sp>
    </p:spTree>
    <p:extLst>
      <p:ext uri="{BB962C8B-B14F-4D97-AF65-F5344CB8AC3E}">
        <p14:creationId xmlns:p14="http://schemas.microsoft.com/office/powerpoint/2010/main" val="2824141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En</a:t>
            </a:r>
            <a:r>
              <a:rPr lang="en-US" dirty="0" smtClean="0"/>
              <a:t> </a:t>
            </a:r>
            <a:r>
              <a:rPr lang="en-US" dirty="0" err="1" smtClean="0"/>
              <a:t>resumen</a:t>
            </a:r>
            <a:r>
              <a:rPr lang="en-US" dirty="0" smtClean="0"/>
              <a:t>, la </a:t>
            </a:r>
            <a:r>
              <a:rPr lang="en-US" dirty="0" err="1" smtClean="0"/>
              <a:t>estabilidad</a:t>
            </a:r>
            <a:r>
              <a:rPr lang="en-US" baseline="0" dirty="0" smtClean="0"/>
              <a:t> </a:t>
            </a:r>
            <a:r>
              <a:rPr lang="en-US" baseline="0" dirty="0" err="1" smtClean="0"/>
              <a:t>en</a:t>
            </a:r>
            <a:r>
              <a:rPr lang="en-US" baseline="0" dirty="0" smtClean="0"/>
              <a:t> un </a:t>
            </a:r>
            <a:r>
              <a:rPr lang="en-US" baseline="0" dirty="0" err="1" smtClean="0"/>
              <a:t>punto</a:t>
            </a:r>
            <a:r>
              <a:rPr lang="en-US" baseline="0" dirty="0" smtClean="0"/>
              <a:t> se </a:t>
            </a:r>
            <a:r>
              <a:rPr lang="en-US" baseline="0" dirty="0" err="1" smtClean="0"/>
              <a:t>puede</a:t>
            </a:r>
            <a:r>
              <a:rPr lang="en-US" baseline="0" dirty="0" smtClean="0"/>
              <a:t> </a:t>
            </a:r>
            <a:r>
              <a:rPr lang="en-US" baseline="0" dirty="0" err="1" smtClean="0"/>
              <a:t>determinar</a:t>
            </a:r>
            <a:r>
              <a:rPr lang="en-US" baseline="0" dirty="0" smtClean="0"/>
              <a:t> </a:t>
            </a:r>
            <a:r>
              <a:rPr lang="en-US" baseline="0" dirty="0" err="1" smtClean="0"/>
              <a:t>comparando</a:t>
            </a:r>
            <a:r>
              <a:rPr lang="en-US" baseline="0" dirty="0" smtClean="0"/>
              <a:t> la </a:t>
            </a:r>
            <a:r>
              <a:rPr lang="en-US" baseline="0" dirty="0" err="1" smtClean="0"/>
              <a:t>pendiente</a:t>
            </a:r>
            <a:r>
              <a:rPr lang="en-US" baseline="0" dirty="0" smtClean="0"/>
              <a:t> de la temperature del </a:t>
            </a:r>
            <a:r>
              <a:rPr lang="en-US" baseline="0" dirty="0" err="1" smtClean="0"/>
              <a:t>sondeo</a:t>
            </a:r>
            <a:r>
              <a:rPr lang="en-US" baseline="0" dirty="0" smtClean="0"/>
              <a:t> con la de las </a:t>
            </a:r>
            <a:r>
              <a:rPr lang="en-US" baseline="0" dirty="0" err="1" smtClean="0"/>
              <a:t>adiabatica</a:t>
            </a:r>
            <a:r>
              <a:rPr lang="en-US" baseline="0" dirty="0" smtClean="0"/>
              <a:t> </a:t>
            </a:r>
            <a:r>
              <a:rPr lang="en-US" baseline="0" dirty="0" err="1" smtClean="0"/>
              <a:t>secas</a:t>
            </a:r>
            <a:r>
              <a:rPr lang="en-US" baseline="0" dirty="0" smtClean="0"/>
              <a:t> y </a:t>
            </a:r>
            <a:r>
              <a:rPr lang="en-US" baseline="0" dirty="0" err="1" smtClean="0"/>
              <a:t>saturadas</a:t>
            </a:r>
            <a:r>
              <a:rPr lang="en-US" baseline="0" dirty="0" smtClean="0"/>
              <a:t> </a:t>
            </a:r>
            <a:r>
              <a:rPr lang="en-US" baseline="0" dirty="0" err="1" smtClean="0"/>
              <a:t>en</a:t>
            </a:r>
            <a:r>
              <a:rPr lang="en-US" baseline="0" dirty="0" smtClean="0"/>
              <a:t> un </a:t>
            </a:r>
            <a:r>
              <a:rPr lang="en-US" baseline="0" dirty="0" err="1" smtClean="0"/>
              <a:t>punto</a:t>
            </a:r>
            <a:r>
              <a:rPr lang="en-US" baseline="0" dirty="0" smtClean="0"/>
              <a:t> dado.</a:t>
            </a:r>
            <a:endParaRPr lang="en-US" dirty="0" smtClean="0"/>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10</a:t>
            </a:fld>
            <a:endParaRPr lang="es-ES_tradnl"/>
          </a:p>
        </p:txBody>
      </p:sp>
    </p:spTree>
    <p:extLst>
      <p:ext uri="{BB962C8B-B14F-4D97-AF65-F5344CB8AC3E}">
        <p14:creationId xmlns:p14="http://schemas.microsoft.com/office/powerpoint/2010/main" val="1817362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method of testing for </a:t>
            </a:r>
            <a:r>
              <a:rPr lang="en-US" dirty="0" smtClean="0">
                <a:hlinkClick r:id="rId3" tooltip="Instability"/>
              </a:rPr>
              <a:t>instability</a:t>
            </a:r>
            <a:r>
              <a:rPr lang="en-US" dirty="0" smtClean="0"/>
              <a:t> in which a displacement is made from a </a:t>
            </a:r>
            <a:r>
              <a:rPr lang="en-US" dirty="0" smtClean="0">
                <a:hlinkClick r:id="rId4" tooltip="Steady state"/>
              </a:rPr>
              <a:t>steady state</a:t>
            </a:r>
            <a:r>
              <a:rPr lang="en-US" dirty="0" smtClean="0"/>
              <a:t> under the assumption that only the </a:t>
            </a:r>
            <a:r>
              <a:rPr lang="en-US" dirty="0" smtClean="0">
                <a:hlinkClick r:id="rId5" tooltip="Parcel"/>
              </a:rPr>
              <a:t>parcel</a:t>
            </a:r>
            <a:r>
              <a:rPr lang="en-US" dirty="0" smtClean="0"/>
              <a:t> or parcels displaced are affected, the </a:t>
            </a:r>
            <a:r>
              <a:rPr lang="en-US" dirty="0" smtClean="0">
                <a:hlinkClick r:id="rId6" tooltip="Environment"/>
              </a:rPr>
              <a:t>environment</a:t>
            </a:r>
            <a:r>
              <a:rPr lang="en-US" dirty="0" smtClean="0"/>
              <a:t> remaining unchanged.</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11</a:t>
            </a:fld>
            <a:endParaRPr lang="es-ES_tradnl"/>
          </a:p>
        </p:txBody>
      </p:sp>
    </p:spTree>
    <p:extLst>
      <p:ext uri="{BB962C8B-B14F-4D97-AF65-F5344CB8AC3E}">
        <p14:creationId xmlns:p14="http://schemas.microsoft.com/office/powerpoint/2010/main" val="246154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method of testing for </a:t>
            </a:r>
            <a:r>
              <a:rPr lang="en-US" dirty="0" smtClean="0">
                <a:hlinkClick r:id="rId3" tooltip="Instability"/>
              </a:rPr>
              <a:t>instability</a:t>
            </a:r>
            <a:r>
              <a:rPr lang="en-US" dirty="0" smtClean="0"/>
              <a:t> in which a displacement is made from a </a:t>
            </a:r>
            <a:r>
              <a:rPr lang="en-US" dirty="0" smtClean="0">
                <a:hlinkClick r:id="rId4" tooltip="Steady state"/>
              </a:rPr>
              <a:t>steady state</a:t>
            </a:r>
            <a:r>
              <a:rPr lang="en-US" dirty="0" smtClean="0"/>
              <a:t> under the assumption that only the </a:t>
            </a:r>
            <a:r>
              <a:rPr lang="en-US" dirty="0" smtClean="0">
                <a:hlinkClick r:id="rId5" tooltip="Parcel"/>
              </a:rPr>
              <a:t>parcel</a:t>
            </a:r>
            <a:r>
              <a:rPr lang="en-US" dirty="0" smtClean="0"/>
              <a:t> or parcels displaced are affected, the </a:t>
            </a:r>
            <a:r>
              <a:rPr lang="en-US" dirty="0" smtClean="0">
                <a:hlinkClick r:id="rId6" tooltip="Environment"/>
              </a:rPr>
              <a:t>environment</a:t>
            </a:r>
            <a:r>
              <a:rPr lang="en-US" dirty="0" smtClean="0"/>
              <a:t> remaining unchanged.</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12</a:t>
            </a:fld>
            <a:endParaRPr lang="es-ES_tradnl"/>
          </a:p>
        </p:txBody>
      </p:sp>
    </p:spTree>
    <p:extLst>
      <p:ext uri="{BB962C8B-B14F-4D97-AF65-F5344CB8AC3E}">
        <p14:creationId xmlns:p14="http://schemas.microsoft.com/office/powerpoint/2010/main" val="1583753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method of testing for </a:t>
            </a:r>
            <a:r>
              <a:rPr lang="en-US" dirty="0" smtClean="0">
                <a:hlinkClick r:id="rId3" tooltip="Instability"/>
              </a:rPr>
              <a:t>instability</a:t>
            </a:r>
            <a:r>
              <a:rPr lang="en-US" dirty="0" smtClean="0"/>
              <a:t> in which a displacement is made from a </a:t>
            </a:r>
            <a:r>
              <a:rPr lang="en-US" dirty="0" smtClean="0">
                <a:hlinkClick r:id="rId4" tooltip="Steady state"/>
              </a:rPr>
              <a:t>steady state</a:t>
            </a:r>
            <a:r>
              <a:rPr lang="en-US" dirty="0" smtClean="0"/>
              <a:t> under the assumption that only the </a:t>
            </a:r>
            <a:r>
              <a:rPr lang="en-US" dirty="0" smtClean="0">
                <a:hlinkClick r:id="rId5" tooltip="Parcel"/>
              </a:rPr>
              <a:t>parcel</a:t>
            </a:r>
            <a:r>
              <a:rPr lang="en-US" dirty="0" smtClean="0"/>
              <a:t> or parcels displaced are affected, the </a:t>
            </a:r>
            <a:r>
              <a:rPr lang="en-US" dirty="0" smtClean="0">
                <a:hlinkClick r:id="rId6" tooltip="Environment"/>
              </a:rPr>
              <a:t>environment</a:t>
            </a:r>
            <a:r>
              <a:rPr lang="en-US" dirty="0" smtClean="0"/>
              <a:t> remaining unchanged.</a:t>
            </a:r>
          </a:p>
          <a:p>
            <a:endParaRPr lang="es-ES_tradnl" dirty="0"/>
          </a:p>
        </p:txBody>
      </p:sp>
      <p:sp>
        <p:nvSpPr>
          <p:cNvPr id="4" name="Slide Number Placeholder 3"/>
          <p:cNvSpPr>
            <a:spLocks noGrp="1"/>
          </p:cNvSpPr>
          <p:nvPr>
            <p:ph type="sldNum" sz="quarter" idx="10"/>
          </p:nvPr>
        </p:nvSpPr>
        <p:spPr/>
        <p:txBody>
          <a:bodyPr/>
          <a:lstStyle/>
          <a:p>
            <a:fld id="{39E32164-C514-448F-8875-0724FD1C7E2E}" type="slidenum">
              <a:rPr lang="es-ES_tradnl" smtClean="0"/>
              <a:t>13</a:t>
            </a:fld>
            <a:endParaRPr lang="es-ES_tradnl"/>
          </a:p>
        </p:txBody>
      </p:sp>
    </p:spTree>
    <p:extLst>
      <p:ext uri="{BB962C8B-B14F-4D97-AF65-F5344CB8AC3E}">
        <p14:creationId xmlns:p14="http://schemas.microsoft.com/office/powerpoint/2010/main" val="2495974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0B74CFA-CA25-4A79-AFD5-F0C3BCF87C29}"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3264477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B74CFA-CA25-4A79-AFD5-F0C3BCF87C29}"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167500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B74CFA-CA25-4A79-AFD5-F0C3BCF87C29}"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1482198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B74CFA-CA25-4A79-AFD5-F0C3BCF87C29}"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29156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B74CFA-CA25-4A79-AFD5-F0C3BCF87C29}"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69902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B74CFA-CA25-4A79-AFD5-F0C3BCF87C29}" type="datetimeFigureOut">
              <a:rPr lang="en-US" smtClean="0"/>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788479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B74CFA-CA25-4A79-AFD5-F0C3BCF87C29}" type="datetimeFigureOut">
              <a:rPr lang="en-US" smtClean="0"/>
              <a:t>2/16/2016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162570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B74CFA-CA25-4A79-AFD5-F0C3BCF87C29}" type="datetimeFigureOut">
              <a:rPr lang="en-US" smtClean="0"/>
              <a:t>2/16/2016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696833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B74CFA-CA25-4A79-AFD5-F0C3BCF87C29}" type="datetimeFigureOut">
              <a:rPr lang="en-US" smtClean="0"/>
              <a:t>2/16/2016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963496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B74CFA-CA25-4A79-AFD5-F0C3BCF87C29}" type="datetimeFigureOut">
              <a:rPr lang="en-US" smtClean="0"/>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1299564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B74CFA-CA25-4A79-AFD5-F0C3BCF87C29}" type="datetimeFigureOut">
              <a:rPr lang="en-US" smtClean="0"/>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46661-8DC9-4D8B-9A89-A8C6EFCE3450}" type="slidenum">
              <a:rPr lang="en-US" smtClean="0"/>
              <a:t>‹#›</a:t>
            </a:fld>
            <a:endParaRPr lang="en-US"/>
          </a:p>
        </p:txBody>
      </p:sp>
    </p:spTree>
    <p:extLst>
      <p:ext uri="{BB962C8B-B14F-4D97-AF65-F5344CB8AC3E}">
        <p14:creationId xmlns:p14="http://schemas.microsoft.com/office/powerpoint/2010/main" val="2103640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74CFA-CA25-4A79-AFD5-F0C3BCF87C29}" type="datetimeFigureOut">
              <a:rPr lang="en-US" smtClean="0"/>
              <a:t>2/16/2016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46661-8DC9-4D8B-9A89-A8C6EFCE3450}" type="slidenum">
              <a:rPr lang="en-US" smtClean="0"/>
              <a:t>‹#›</a:t>
            </a:fld>
            <a:endParaRPr lang="en-US"/>
          </a:p>
        </p:txBody>
      </p:sp>
    </p:spTree>
    <p:extLst>
      <p:ext uri="{BB962C8B-B14F-4D97-AF65-F5344CB8AC3E}">
        <p14:creationId xmlns:p14="http://schemas.microsoft.com/office/powerpoint/2010/main" val="4196351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gif"/></Relationships>
</file>

<file path=ppt/slides/_rels/slide5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27.xml"/><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0.jpeg"/><Relationship Id="rId11" Type="http://schemas.openxmlformats.org/officeDocument/2006/relationships/image" Target="../media/image33.jpeg"/><Relationship Id="rId5" Type="http://schemas.openxmlformats.org/officeDocument/2006/relationships/image" Target="../media/image29.jpeg"/><Relationship Id="rId10" Type="http://schemas.openxmlformats.org/officeDocument/2006/relationships/image" Target="../media/image28.png"/><Relationship Id="rId4" Type="http://schemas.openxmlformats.org/officeDocument/2006/relationships/image" Target="../media/image25.gif"/><Relationship Id="rId9"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7.png"/><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7.png"/><Relationship Id="rId3" Type="http://schemas.openxmlformats.org/officeDocument/2006/relationships/notesSlide" Target="../notesSlides/notesSlide36.xml"/><Relationship Id="rId7" Type="http://schemas.openxmlformats.org/officeDocument/2006/relationships/image" Target="../media/image44.png"/><Relationship Id="rId12" Type="http://schemas.openxmlformats.org/officeDocument/2006/relationships/oleObject" Target="../embeddings/oleObject8.bin"/><Relationship Id="rId17" Type="http://schemas.openxmlformats.org/officeDocument/2006/relationships/image" Target="../media/image49.png"/><Relationship Id="rId2" Type="http://schemas.openxmlformats.org/officeDocument/2006/relationships/slideLayout" Target="../slideLayouts/slideLayout7.xml"/><Relationship Id="rId16" Type="http://schemas.openxmlformats.org/officeDocument/2006/relationships/oleObject" Target="../embeddings/oleObject10.bin"/><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45.png"/><Relationship Id="rId14" Type="http://schemas.openxmlformats.org/officeDocument/2006/relationships/oleObject" Target="../embeddings/oleObject9.bin"/></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2.jpeg"/><Relationship Id="rId4" Type="http://schemas.openxmlformats.org/officeDocument/2006/relationships/image" Target="../media/image61.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72.jpeg"/><Relationship Id="rId4" Type="http://schemas.openxmlformats.org/officeDocument/2006/relationships/image" Target="../media/image71.jpeg"/></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0807" y="1466123"/>
            <a:ext cx="7455887" cy="923330"/>
          </a:xfrm>
          <a:prstGeom prst="rect">
            <a:avLst/>
          </a:prstGeom>
          <a:noFill/>
        </p:spPr>
        <p:txBody>
          <a:bodyPr wrap="none" rtlCol="0">
            <a:spAutoFit/>
          </a:bodyPr>
          <a:lstStyle/>
          <a:p>
            <a:r>
              <a:rPr lang="en-US" sz="5400" b="1" dirty="0" smtClean="0">
                <a:latin typeface="Arial" panose="020B0604020202020204" pitchFamily="34" charset="0"/>
                <a:ea typeface="Tahoma" panose="020B0604030504040204" pitchFamily="34" charset="0"/>
                <a:cs typeface="Arial" panose="020B0604020202020204" pitchFamily="34" charset="0"/>
              </a:rPr>
              <a:t>Indices de </a:t>
            </a:r>
            <a:r>
              <a:rPr lang="en-US" sz="5400" b="1" dirty="0" err="1" smtClean="0">
                <a:latin typeface="Arial" panose="020B0604020202020204" pitchFamily="34" charset="0"/>
                <a:ea typeface="Tahoma" panose="020B0604030504040204" pitchFamily="34" charset="0"/>
                <a:cs typeface="Arial" panose="020B0604020202020204" pitchFamily="34" charset="0"/>
              </a:rPr>
              <a:t>Estabilidad</a:t>
            </a:r>
            <a:endParaRPr lang="en-US" sz="5400" b="1" dirty="0">
              <a:latin typeface="Arial" panose="020B0604020202020204" pitchFamily="34" charset="0"/>
              <a:ea typeface="Tahoma" panose="020B0604030504040204" pitchFamily="34" charset="0"/>
              <a:cs typeface="Arial" panose="020B0604020202020204" pitchFamily="34" charset="0"/>
            </a:endParaRPr>
          </a:p>
        </p:txBody>
      </p:sp>
      <p:sp>
        <p:nvSpPr>
          <p:cNvPr id="3" name="TextBox 2"/>
          <p:cNvSpPr txBox="1"/>
          <p:nvPr/>
        </p:nvSpPr>
        <p:spPr>
          <a:xfrm>
            <a:off x="1303774" y="2642846"/>
            <a:ext cx="6340197" cy="646331"/>
          </a:xfrm>
          <a:prstGeom prst="rect">
            <a:avLst/>
          </a:prstGeom>
          <a:noFill/>
        </p:spPr>
        <p:txBody>
          <a:bodyPr wrap="none" rtlCol="0">
            <a:spAutoFit/>
          </a:bodyPr>
          <a:lstStyle/>
          <a:p>
            <a:r>
              <a:rPr lang="en-US" sz="3600" dirty="0" smtClean="0">
                <a:latin typeface="Arial" panose="020B0604020202020204" pitchFamily="34" charset="0"/>
                <a:ea typeface="Tahoma" panose="020B0604030504040204" pitchFamily="34" charset="0"/>
                <a:cs typeface="Arial" panose="020B0604020202020204" pitchFamily="34" charset="0"/>
              </a:rPr>
              <a:t>Michel Davison y José Gálvez</a:t>
            </a:r>
            <a:endParaRPr lang="en-US" sz="3600" dirty="0">
              <a:latin typeface="Arial" panose="020B0604020202020204" pitchFamily="34" charset="0"/>
              <a:ea typeface="Tahoma" panose="020B0604030504040204" pitchFamily="34" charset="0"/>
              <a:cs typeface="Arial" panose="020B0604020202020204" pitchFamily="34" charset="0"/>
            </a:endParaRPr>
          </a:p>
        </p:txBody>
      </p:sp>
      <p:sp>
        <p:nvSpPr>
          <p:cNvPr id="4" name="TextBox 3"/>
          <p:cNvSpPr txBox="1"/>
          <p:nvPr/>
        </p:nvSpPr>
        <p:spPr>
          <a:xfrm>
            <a:off x="0" y="6550223"/>
            <a:ext cx="3805850" cy="307777"/>
          </a:xfrm>
          <a:prstGeom prst="rect">
            <a:avLst/>
          </a:prstGeom>
          <a:noFill/>
        </p:spPr>
        <p:txBody>
          <a:bodyPr wrap="none" rtlCol="0">
            <a:spAutoFit/>
          </a:bodyPr>
          <a:lstStyle/>
          <a:p>
            <a:r>
              <a:rPr lang="en-US" sz="1400" dirty="0" err="1" smtClean="0">
                <a:solidFill>
                  <a:schemeClr val="bg1">
                    <a:lumMod val="65000"/>
                  </a:schemeClr>
                </a:solidFill>
                <a:latin typeface="Arial" panose="020B0604020202020204" pitchFamily="34" charset="0"/>
                <a:ea typeface="Tahoma" panose="020B0604030504040204" pitchFamily="34" charset="0"/>
                <a:cs typeface="Arial" panose="020B0604020202020204" pitchFamily="34" charset="0"/>
              </a:rPr>
              <a:t>Actualización</a:t>
            </a:r>
            <a:r>
              <a:rPr lang="en-US" sz="1400" dirty="0" smtClean="0">
                <a:solidFill>
                  <a:schemeClr val="bg1">
                    <a:lumMod val="65000"/>
                  </a:schemeClr>
                </a:solidFill>
                <a:latin typeface="Arial" panose="020B0604020202020204" pitchFamily="34" charset="0"/>
                <a:ea typeface="Tahoma" panose="020B0604030504040204" pitchFamily="34" charset="0"/>
                <a:cs typeface="Arial" panose="020B0604020202020204" pitchFamily="34" charset="0"/>
              </a:rPr>
              <a:t> </a:t>
            </a:r>
            <a:r>
              <a:rPr lang="en-US" sz="1400" dirty="0" err="1" smtClean="0">
                <a:solidFill>
                  <a:schemeClr val="bg1">
                    <a:lumMod val="65000"/>
                  </a:schemeClr>
                </a:solidFill>
                <a:latin typeface="Arial" panose="020B0604020202020204" pitchFamily="34" charset="0"/>
                <a:ea typeface="Tahoma" panose="020B0604030504040204" pitchFamily="34" charset="0"/>
                <a:cs typeface="Arial" panose="020B0604020202020204" pitchFamily="34" charset="0"/>
              </a:rPr>
              <a:t>más</a:t>
            </a:r>
            <a:r>
              <a:rPr lang="en-US" sz="1400" dirty="0" smtClean="0">
                <a:solidFill>
                  <a:schemeClr val="bg1">
                    <a:lumMod val="65000"/>
                  </a:schemeClr>
                </a:solidFill>
                <a:latin typeface="Arial" panose="020B0604020202020204" pitchFamily="34" charset="0"/>
                <a:ea typeface="Tahoma" panose="020B0604030504040204" pitchFamily="34" charset="0"/>
                <a:cs typeface="Arial" panose="020B0604020202020204" pitchFamily="34" charset="0"/>
              </a:rPr>
              <a:t> </a:t>
            </a:r>
            <a:r>
              <a:rPr lang="en-US" sz="1400" dirty="0" err="1" smtClean="0">
                <a:solidFill>
                  <a:schemeClr val="bg1">
                    <a:lumMod val="65000"/>
                  </a:schemeClr>
                </a:solidFill>
                <a:latin typeface="Arial" panose="020B0604020202020204" pitchFamily="34" charset="0"/>
                <a:ea typeface="Tahoma" panose="020B0604030504040204" pitchFamily="34" charset="0"/>
                <a:cs typeface="Arial" panose="020B0604020202020204" pitchFamily="34" charset="0"/>
              </a:rPr>
              <a:t>reciente</a:t>
            </a:r>
            <a:r>
              <a:rPr lang="en-US" sz="1400" dirty="0" smtClean="0">
                <a:solidFill>
                  <a:schemeClr val="bg1">
                    <a:lumMod val="65000"/>
                  </a:schemeClr>
                </a:solidFill>
                <a:latin typeface="Arial" panose="020B0604020202020204" pitchFamily="34" charset="0"/>
                <a:ea typeface="Tahoma" panose="020B0604030504040204" pitchFamily="34" charset="0"/>
                <a:cs typeface="Arial" panose="020B0604020202020204" pitchFamily="34" charset="0"/>
              </a:rPr>
              <a:t>: 2016 Feb </a:t>
            </a:r>
            <a:r>
              <a:rPr lang="en-US" sz="1400" dirty="0" smtClean="0">
                <a:solidFill>
                  <a:schemeClr val="bg1">
                    <a:lumMod val="65000"/>
                  </a:schemeClr>
                </a:solidFill>
                <a:latin typeface="Arial" panose="020B0604020202020204" pitchFamily="34" charset="0"/>
                <a:ea typeface="Tahoma" panose="020B0604030504040204" pitchFamily="34" charset="0"/>
                <a:cs typeface="Arial" panose="020B0604020202020204" pitchFamily="34" charset="0"/>
              </a:rPr>
              <a:t>16 </a:t>
            </a:r>
            <a:r>
              <a:rPr lang="en-US" sz="1400" dirty="0" smtClean="0">
                <a:solidFill>
                  <a:schemeClr val="bg1">
                    <a:lumMod val="65000"/>
                  </a:schemeClr>
                </a:solidFill>
                <a:latin typeface="Arial" panose="020B0604020202020204" pitchFamily="34" charset="0"/>
                <a:ea typeface="Tahoma" panose="020B0604030504040204" pitchFamily="34" charset="0"/>
                <a:cs typeface="Arial" panose="020B0604020202020204" pitchFamily="34" charset="0"/>
              </a:rPr>
              <a:t>- JG</a:t>
            </a:r>
            <a:endParaRPr lang="en-US" sz="1400" dirty="0">
              <a:solidFill>
                <a:schemeClr val="bg1">
                  <a:lumMod val="6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p:cNvSpPr txBox="1"/>
          <p:nvPr/>
        </p:nvSpPr>
        <p:spPr>
          <a:xfrm>
            <a:off x="1928825" y="5044362"/>
            <a:ext cx="5299849" cy="523220"/>
          </a:xfrm>
          <a:prstGeom prst="rect">
            <a:avLst/>
          </a:prstGeom>
          <a:noFill/>
        </p:spPr>
        <p:txBody>
          <a:bodyPr wrap="none" rtlCol="0">
            <a:spAutoFit/>
          </a:bodyPr>
          <a:lstStyle/>
          <a:p>
            <a:r>
              <a:rPr lang="en-US" sz="2800" dirty="0" smtClean="0">
                <a:latin typeface="Arial" panose="020B0604020202020204" pitchFamily="34" charset="0"/>
                <a:ea typeface="Tahoma" panose="020B0604030504040204" pitchFamily="34" charset="0"/>
                <a:cs typeface="Arial" panose="020B0604020202020204" pitchFamily="34" charset="0"/>
              </a:rPr>
              <a:t>WPC International Desks, 2016</a:t>
            </a:r>
            <a:endParaRPr lang="en-US" sz="28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84702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10" y="210683"/>
            <a:ext cx="8762018" cy="866897"/>
          </a:xfrm>
        </p:spPr>
        <p:txBody>
          <a:bodyPr>
            <a:noAutofit/>
          </a:bodyPr>
          <a:lstStyle/>
          <a:p>
            <a:pPr algn="ctr"/>
            <a:r>
              <a:rPr lang="es-ES_tradnl" sz="3200" b="1" noProof="0" dirty="0" smtClean="0">
                <a:latin typeface="Arial" pitchFamily="34" charset="0"/>
                <a:cs typeface="Arial" pitchFamily="34" charset="0"/>
              </a:rPr>
              <a:t>Comparación</a:t>
            </a:r>
            <a:r>
              <a:rPr lang="es-ES_tradnl" sz="2800" b="1" noProof="0" dirty="0" smtClean="0">
                <a:latin typeface="Arial" pitchFamily="34" charset="0"/>
                <a:cs typeface="Arial" pitchFamily="34" charset="0"/>
              </a:rPr>
              <a:t/>
            </a:r>
            <a:br>
              <a:rPr lang="es-ES_tradnl" sz="2800" b="1" noProof="0" dirty="0" smtClean="0">
                <a:latin typeface="Arial" pitchFamily="34" charset="0"/>
                <a:cs typeface="Arial" pitchFamily="34" charset="0"/>
              </a:rPr>
            </a:br>
            <a:r>
              <a:rPr lang="es-ES_tradnl" sz="2400" b="1" dirty="0" smtClean="0">
                <a:solidFill>
                  <a:srgbClr val="0000FF"/>
                </a:solidFill>
                <a:latin typeface="Arial" pitchFamily="34" charset="0"/>
                <a:cs typeface="Arial" pitchFamily="34" charset="0"/>
              </a:rPr>
              <a:t>Estabilidad Extrema </a:t>
            </a:r>
            <a:r>
              <a:rPr lang="es-ES_tradnl" sz="2400" b="1" dirty="0" smtClean="0">
                <a:latin typeface="Arial" pitchFamily="34" charset="0"/>
                <a:cs typeface="Arial" pitchFamily="34" charset="0"/>
              </a:rPr>
              <a:t>versus </a:t>
            </a:r>
            <a:r>
              <a:rPr lang="es-ES_tradnl" sz="2400" b="1" dirty="0" smtClean="0">
                <a:solidFill>
                  <a:srgbClr val="FF0000"/>
                </a:solidFill>
                <a:latin typeface="Arial" pitchFamily="34" charset="0"/>
                <a:cs typeface="Arial" pitchFamily="34" charset="0"/>
              </a:rPr>
              <a:t>Inestabilidad Extrema</a:t>
            </a:r>
            <a:endParaRPr lang="es-ES_tradnl" sz="2800" b="1" noProof="0" dirty="0">
              <a:solidFill>
                <a:srgbClr val="FF0000"/>
              </a:solidFill>
              <a:latin typeface="Arial" pitchFamily="34" charset="0"/>
              <a:cs typeface="Arial" pitchFamily="34" charset="0"/>
            </a:endParaRPr>
          </a:p>
        </p:txBody>
      </p:sp>
      <p:sp>
        <p:nvSpPr>
          <p:cNvPr id="109" name="Content Placeholder 2"/>
          <p:cNvSpPr txBox="1">
            <a:spLocks/>
          </p:cNvSpPr>
          <p:nvPr/>
        </p:nvSpPr>
        <p:spPr>
          <a:xfrm>
            <a:off x="775950" y="1336011"/>
            <a:ext cx="8063346" cy="4386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200" dirty="0" smtClean="0">
                <a:latin typeface="Arial" pitchFamily="34" charset="0"/>
                <a:cs typeface="Arial" pitchFamily="34" charset="0"/>
              </a:rPr>
              <a:t>¿Que cambia?</a:t>
            </a:r>
          </a:p>
          <a:p>
            <a:pPr marL="0" indent="0">
              <a:buNone/>
            </a:pPr>
            <a:r>
              <a:rPr lang="es-ES_tradnl" sz="2200" dirty="0">
                <a:latin typeface="Arial" pitchFamily="34" charset="0"/>
                <a:cs typeface="Arial" pitchFamily="34" charset="0"/>
                <a:sym typeface="Wingdings" panose="05000000000000000000" pitchFamily="2" charset="2"/>
              </a:rPr>
              <a:t> </a:t>
            </a:r>
            <a:r>
              <a:rPr lang="es-ES_tradnl" sz="2200" dirty="0" smtClean="0">
                <a:latin typeface="Arial" pitchFamily="34" charset="0"/>
                <a:cs typeface="Arial" pitchFamily="34" charset="0"/>
                <a:sym typeface="Wingdings" panose="05000000000000000000" pitchFamily="2" charset="2"/>
              </a:rPr>
              <a:t> -La inclinación del perfil termal del sondeo</a:t>
            </a:r>
            <a:endParaRPr lang="es-ES_tradnl" sz="2200" dirty="0">
              <a:latin typeface="Arial" pitchFamily="34" charset="0"/>
              <a:cs typeface="Arial" pitchFamily="34" charset="0"/>
            </a:endParaRPr>
          </a:p>
        </p:txBody>
      </p:sp>
      <p:grpSp>
        <p:nvGrpSpPr>
          <p:cNvPr id="14" name="Group 13"/>
          <p:cNvGrpSpPr/>
          <p:nvPr/>
        </p:nvGrpSpPr>
        <p:grpSpPr>
          <a:xfrm>
            <a:off x="626253" y="2271252"/>
            <a:ext cx="7866522" cy="3340588"/>
            <a:chOff x="626253" y="1895817"/>
            <a:chExt cx="7866522" cy="3716023"/>
          </a:xfrm>
        </p:grpSpPr>
        <p:grpSp>
          <p:nvGrpSpPr>
            <p:cNvPr id="8" name="Group 7"/>
            <p:cNvGrpSpPr/>
            <p:nvPr/>
          </p:nvGrpSpPr>
          <p:grpSpPr>
            <a:xfrm>
              <a:off x="4675092" y="1895817"/>
              <a:ext cx="3615454" cy="3516226"/>
              <a:chOff x="227672" y="2827786"/>
              <a:chExt cx="3615454" cy="3516226"/>
            </a:xfrm>
          </p:grpSpPr>
          <p:sp>
            <p:nvSpPr>
              <p:cNvPr id="3" name="Rectangle 2"/>
              <p:cNvSpPr/>
              <p:nvPr/>
            </p:nvSpPr>
            <p:spPr>
              <a:xfrm>
                <a:off x="599708" y="2836438"/>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05574" y="2845090"/>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1439495" y="3300145"/>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619933" y="2827786"/>
                <a:ext cx="3223193" cy="3348585"/>
                <a:chOff x="676973" y="2770910"/>
                <a:chExt cx="3470472" cy="3574472"/>
              </a:xfrm>
            </p:grpSpPr>
            <p:cxnSp>
              <p:nvCxnSpPr>
                <p:cNvPr id="11" name="Straight Connector 10"/>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3114625" y="5862193"/>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2411179" y="5805143"/>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1718306" y="5796207"/>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1036745" y="5792979"/>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891027" y="4960579"/>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505207" y="2938049"/>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9708" y="3288146"/>
                <a:ext cx="3243418" cy="24342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227672" y="5804855"/>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1534300" y="4152234"/>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364266" y="3446894"/>
                <a:ext cx="530915" cy="443346"/>
                <a:chOff x="2486637" y="4553528"/>
                <a:chExt cx="796013"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2113290" y="4093635"/>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2066603" y="3446894"/>
                <a:ext cx="478876" cy="443346"/>
                <a:chOff x="2486637" y="4553528"/>
                <a:chExt cx="717990"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795258" y="3441934"/>
                <a:ext cx="530915" cy="443346"/>
                <a:chOff x="2486637" y="4553528"/>
                <a:chExt cx="796013" cy="598115"/>
              </a:xfrm>
            </p:grpSpPr>
            <p:grpSp>
              <p:nvGrpSpPr>
                <p:cNvPr id="62" name="Group 61"/>
                <p:cNvGrpSpPr/>
                <p:nvPr/>
              </p:nvGrpSpPr>
              <p:grpSpPr>
                <a:xfrm>
                  <a:off x="2553333" y="4553528"/>
                  <a:ext cx="651297" cy="598115"/>
                  <a:chOff x="6194442" y="4022435"/>
                  <a:chExt cx="919551" cy="854365"/>
                </a:xfrm>
              </p:grpSpPr>
              <p:sp>
                <p:nvSpPr>
                  <p:cNvPr id="68" name="Oval 67"/>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6" name="TextBox 65"/>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-4°C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2386991" y="4582695"/>
                <a:ext cx="511679" cy="443346"/>
                <a:chOff x="2486637" y="4553528"/>
                <a:chExt cx="767173"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61" name="Straight Connector 60"/>
              <p:cNvCxnSpPr/>
              <p:nvPr/>
            </p:nvCxnSpPr>
            <p:spPr>
              <a:xfrm flipV="1">
                <a:off x="626476" y="2845088"/>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ight Arrow 62"/>
              <p:cNvSpPr/>
              <p:nvPr/>
            </p:nvSpPr>
            <p:spPr>
              <a:xfrm rot="14803161">
                <a:off x="1876888" y="3073365"/>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14030321">
                <a:off x="896561" y="3076610"/>
                <a:ext cx="784376" cy="29630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626253" y="1895817"/>
              <a:ext cx="3669890" cy="3526501"/>
              <a:chOff x="607783" y="3140364"/>
              <a:chExt cx="3669890" cy="3526501"/>
            </a:xfrm>
          </p:grpSpPr>
          <p:sp>
            <p:nvSpPr>
              <p:cNvPr id="51" name="Rectangle 50"/>
              <p:cNvSpPr/>
              <p:nvPr/>
            </p:nvSpPr>
            <p:spPr>
              <a:xfrm>
                <a:off x="1052250" y="3149016"/>
                <a:ext cx="3225423"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1052250" y="3157668"/>
                <a:ext cx="3225422" cy="333128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6970951" flipH="1">
                <a:off x="1486171" y="3612723"/>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1052249" y="3140364"/>
                <a:ext cx="3225424" cy="3348584"/>
                <a:chOff x="1092199" y="2770910"/>
                <a:chExt cx="3472874" cy="3574471"/>
              </a:xfrm>
            </p:grpSpPr>
            <p:cxnSp>
              <p:nvCxnSpPr>
                <p:cNvPr id="102" name="Straight Connector 101"/>
                <p:cNvCxnSpPr/>
                <p:nvPr/>
              </p:nvCxnSpPr>
              <p:spPr>
                <a:xfrm flipV="1">
                  <a:off x="1903447" y="2770911"/>
                  <a:ext cx="2329116" cy="357447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2633613" y="3426691"/>
                  <a:ext cx="1931459" cy="2909455"/>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092199" y="2789380"/>
                  <a:ext cx="1594301" cy="248458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endCxn id="51" idx="3"/>
                </p:cNvCxnSpPr>
                <p:nvPr/>
              </p:nvCxnSpPr>
              <p:spPr>
                <a:xfrm flipV="1">
                  <a:off x="3385307" y="4558146"/>
                  <a:ext cx="1179766" cy="177800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rot="18370152">
                <a:off x="3161301" y="6174771"/>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70" name="TextBox 69"/>
              <p:cNvSpPr txBox="1"/>
              <p:nvPr/>
            </p:nvSpPr>
            <p:spPr>
              <a:xfrm rot="18121293">
                <a:off x="2457855" y="6117721"/>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72" name="TextBox 71"/>
              <p:cNvSpPr txBox="1"/>
              <p:nvPr/>
            </p:nvSpPr>
            <p:spPr>
              <a:xfrm rot="17947178">
                <a:off x="1764982" y="6108785"/>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73" name="TextBox 72"/>
              <p:cNvSpPr txBox="1"/>
              <p:nvPr/>
            </p:nvSpPr>
            <p:spPr>
              <a:xfrm rot="18220771">
                <a:off x="1083421" y="6105557"/>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74" name="TextBox 73"/>
              <p:cNvSpPr txBox="1"/>
              <p:nvPr/>
            </p:nvSpPr>
            <p:spPr>
              <a:xfrm rot="18316724">
                <a:off x="937703" y="5273157"/>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75" name="Straight Arrow Connector 74"/>
              <p:cNvCxnSpPr/>
              <p:nvPr/>
            </p:nvCxnSpPr>
            <p:spPr>
              <a:xfrm flipH="1">
                <a:off x="892636" y="3250627"/>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2404016" y="3157666"/>
                <a:ext cx="666431" cy="3322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Content Placeholder 2"/>
              <p:cNvSpPr txBox="1">
                <a:spLocks/>
              </p:cNvSpPr>
              <p:nvPr/>
            </p:nvSpPr>
            <p:spPr>
              <a:xfrm>
                <a:off x="607783" y="6127708"/>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78" name="Right Arrow 77"/>
              <p:cNvSpPr/>
              <p:nvPr/>
            </p:nvSpPr>
            <p:spPr>
              <a:xfrm rot="13767969">
                <a:off x="1580976" y="4464812"/>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1410942" y="3759472"/>
                <a:ext cx="530915" cy="443346"/>
                <a:chOff x="2486637" y="4553528"/>
                <a:chExt cx="796013" cy="598115"/>
              </a:xfrm>
            </p:grpSpPr>
            <p:grpSp>
              <p:nvGrpSpPr>
                <p:cNvPr id="98" name="Group 97"/>
                <p:cNvGrpSpPr/>
                <p:nvPr/>
              </p:nvGrpSpPr>
              <p:grpSpPr>
                <a:xfrm>
                  <a:off x="2553331" y="4553528"/>
                  <a:ext cx="651296" cy="598115"/>
                  <a:chOff x="6194443" y="4022435"/>
                  <a:chExt cx="919550" cy="854365"/>
                </a:xfrm>
              </p:grpSpPr>
              <p:sp>
                <p:nvSpPr>
                  <p:cNvPr id="100" name="Oval 99"/>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81" name="Right Arrow 80"/>
              <p:cNvSpPr/>
              <p:nvPr/>
            </p:nvSpPr>
            <p:spPr>
              <a:xfrm rot="15269148">
                <a:off x="2159966" y="4406213"/>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p:cNvGrpSpPr/>
              <p:nvPr/>
            </p:nvGrpSpPr>
            <p:grpSpPr>
              <a:xfrm>
                <a:off x="2113279" y="3759472"/>
                <a:ext cx="478876" cy="443346"/>
                <a:chOff x="2486637" y="4553528"/>
                <a:chExt cx="717990" cy="598115"/>
              </a:xfrm>
            </p:grpSpPr>
            <p:grpSp>
              <p:nvGrpSpPr>
                <p:cNvPr id="94" name="Group 93"/>
                <p:cNvGrpSpPr/>
                <p:nvPr/>
              </p:nvGrpSpPr>
              <p:grpSpPr>
                <a:xfrm>
                  <a:off x="2553331" y="4553528"/>
                  <a:ext cx="651296" cy="598115"/>
                  <a:chOff x="6194443" y="4022435"/>
                  <a:chExt cx="919550" cy="854365"/>
                </a:xfrm>
              </p:grpSpPr>
              <p:sp>
                <p:nvSpPr>
                  <p:cNvPr id="96" name="Oval 95"/>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7" name="Moon 96"/>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95" name="TextBox 94"/>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4" name="Group 83"/>
              <p:cNvGrpSpPr/>
              <p:nvPr/>
            </p:nvGrpSpPr>
            <p:grpSpPr>
              <a:xfrm>
                <a:off x="2661495" y="3754701"/>
                <a:ext cx="478876" cy="443346"/>
                <a:chOff x="2486637" y="4553528"/>
                <a:chExt cx="717990" cy="598115"/>
              </a:xfrm>
            </p:grpSpPr>
            <p:grpSp>
              <p:nvGrpSpPr>
                <p:cNvPr id="90" name="Group 89"/>
                <p:cNvGrpSpPr/>
                <p:nvPr/>
              </p:nvGrpSpPr>
              <p:grpSpPr>
                <a:xfrm>
                  <a:off x="2553331" y="4553528"/>
                  <a:ext cx="651296" cy="598115"/>
                  <a:chOff x="6194443" y="4022435"/>
                  <a:chExt cx="919550" cy="854365"/>
                </a:xfrm>
              </p:grpSpPr>
              <p:sp>
                <p:nvSpPr>
                  <p:cNvPr id="92" name="Oval 91"/>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3" name="Moon 92"/>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91" name="TextBox 90"/>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4</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5" name="Group 84"/>
              <p:cNvGrpSpPr/>
              <p:nvPr/>
            </p:nvGrpSpPr>
            <p:grpSpPr>
              <a:xfrm>
                <a:off x="2433667" y="4895273"/>
                <a:ext cx="511679" cy="443346"/>
                <a:chOff x="2486637" y="4553528"/>
                <a:chExt cx="767173" cy="598115"/>
              </a:xfrm>
            </p:grpSpPr>
            <p:grpSp>
              <p:nvGrpSpPr>
                <p:cNvPr id="86" name="Group 85"/>
                <p:cNvGrpSpPr/>
                <p:nvPr/>
              </p:nvGrpSpPr>
              <p:grpSpPr>
                <a:xfrm>
                  <a:off x="2553331" y="4553528"/>
                  <a:ext cx="651296" cy="598115"/>
                  <a:chOff x="6194443" y="4022435"/>
                  <a:chExt cx="919550" cy="854365"/>
                </a:xfrm>
              </p:grpSpPr>
              <p:sp>
                <p:nvSpPr>
                  <p:cNvPr id="88" name="Oval 87"/>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extBox 86"/>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grpSp>
        <p:sp>
          <p:nvSpPr>
            <p:cNvPr id="107" name="Title 1"/>
            <p:cNvSpPr txBox="1">
              <a:spLocks/>
            </p:cNvSpPr>
            <p:nvPr/>
          </p:nvSpPr>
          <p:spPr>
            <a:xfrm>
              <a:off x="775950" y="5324568"/>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ESTABILIDAD EXTREMA</a:t>
              </a:r>
              <a:endParaRPr lang="es-ES_tradnl" sz="1600" b="1" dirty="0">
                <a:latin typeface="Arial" pitchFamily="34" charset="0"/>
                <a:cs typeface="Arial" pitchFamily="34" charset="0"/>
              </a:endParaRPr>
            </a:p>
          </p:txBody>
        </p:sp>
        <p:sp>
          <p:nvSpPr>
            <p:cNvPr id="108" name="Title 1"/>
            <p:cNvSpPr txBox="1">
              <a:spLocks/>
            </p:cNvSpPr>
            <p:nvPr/>
          </p:nvSpPr>
          <p:spPr>
            <a:xfrm>
              <a:off x="4881349" y="5303121"/>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INESTABILIDAD EXTREMA</a:t>
              </a:r>
              <a:endParaRPr lang="es-ES_tradnl" sz="1600" b="1" dirty="0">
                <a:latin typeface="Arial" pitchFamily="34" charset="0"/>
                <a:cs typeface="Arial" pitchFamily="34" charset="0"/>
              </a:endParaRPr>
            </a:p>
          </p:txBody>
        </p:sp>
        <p:sp>
          <p:nvSpPr>
            <p:cNvPr id="110" name="Right Arrow 109"/>
            <p:cNvSpPr/>
            <p:nvPr/>
          </p:nvSpPr>
          <p:spPr>
            <a:xfrm rot="2998739">
              <a:off x="1698043" y="3293305"/>
              <a:ext cx="1101599" cy="26863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4499225">
              <a:off x="2192289" y="3250175"/>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Content Placeholder 2"/>
          <p:cNvSpPr txBox="1">
            <a:spLocks/>
          </p:cNvSpPr>
          <p:nvPr/>
        </p:nvSpPr>
        <p:spPr>
          <a:xfrm>
            <a:off x="1138823" y="5974453"/>
            <a:ext cx="7900756" cy="4951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b="1" dirty="0" smtClean="0">
                <a:latin typeface="Arial" pitchFamily="34" charset="0"/>
                <a:cs typeface="Arial" pitchFamily="34" charset="0"/>
              </a:rPr>
              <a:t>¿Y si el sondeo cae entre las dos adiabáticas?</a:t>
            </a:r>
            <a:endParaRPr lang="es-ES_tradnl" sz="2400" b="1" dirty="0">
              <a:latin typeface="Arial" pitchFamily="34" charset="0"/>
              <a:cs typeface="Arial" pitchFamily="34" charset="0"/>
            </a:endParaRPr>
          </a:p>
        </p:txBody>
      </p:sp>
    </p:spTree>
    <p:extLst>
      <p:ext uri="{BB962C8B-B14F-4D97-AF65-F5344CB8AC3E}">
        <p14:creationId xmlns:p14="http://schemas.microsoft.com/office/powerpoint/2010/main" val="4067568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06" y="425010"/>
            <a:ext cx="8762018" cy="866897"/>
          </a:xfrm>
        </p:spPr>
        <p:txBody>
          <a:bodyPr>
            <a:noAutofit/>
          </a:bodyPr>
          <a:lstStyle/>
          <a:p>
            <a:pPr algn="ctr"/>
            <a:r>
              <a:rPr lang="es-ES_tradnl" sz="3200" b="1" noProof="0" dirty="0" smtClean="0">
                <a:latin typeface="Arial" pitchFamily="34" charset="0"/>
                <a:cs typeface="Arial" pitchFamily="34" charset="0"/>
              </a:rPr>
              <a:t>Estabilidad Condicional</a:t>
            </a:r>
            <a:r>
              <a:rPr lang="es-ES_tradnl" sz="2800" b="1" noProof="0" dirty="0" smtClean="0">
                <a:latin typeface="Arial" pitchFamily="34" charset="0"/>
                <a:cs typeface="Arial" pitchFamily="34" charset="0"/>
              </a:rPr>
              <a:t/>
            </a:r>
            <a:br>
              <a:rPr lang="es-ES_tradnl" sz="2800" b="1" noProof="0" dirty="0" smtClean="0">
                <a:latin typeface="Arial" pitchFamily="34" charset="0"/>
                <a:cs typeface="Arial" pitchFamily="34" charset="0"/>
              </a:rPr>
            </a:br>
            <a:r>
              <a:rPr lang="es-ES_tradnl" sz="900" b="1" noProof="0" dirty="0" smtClean="0">
                <a:latin typeface="Arial" pitchFamily="34" charset="0"/>
                <a:cs typeface="Arial" pitchFamily="34" charset="0"/>
              </a:rPr>
              <a:t/>
            </a:r>
            <a:br>
              <a:rPr lang="es-ES_tradnl" sz="900" b="1" noProof="0" dirty="0" smtClean="0">
                <a:latin typeface="Arial" pitchFamily="34" charset="0"/>
                <a:cs typeface="Arial" pitchFamily="34" charset="0"/>
              </a:rPr>
            </a:br>
            <a:r>
              <a:rPr lang="es-ES_tradnl" sz="2400" b="1" noProof="0" dirty="0" smtClean="0">
                <a:latin typeface="Arial" pitchFamily="34" charset="0"/>
                <a:cs typeface="Arial" pitchFamily="34" charset="0"/>
              </a:rPr>
              <a:t>Cuando el contenido de humedad </a:t>
            </a:r>
            <a:br>
              <a:rPr lang="es-ES_tradnl" sz="2400" b="1" noProof="0" dirty="0" smtClean="0">
                <a:latin typeface="Arial" pitchFamily="34" charset="0"/>
                <a:cs typeface="Arial" pitchFamily="34" charset="0"/>
              </a:rPr>
            </a:br>
            <a:r>
              <a:rPr lang="es-ES_tradnl" sz="2400" b="1" noProof="0" dirty="0" smtClean="0">
                <a:latin typeface="Arial" pitchFamily="34" charset="0"/>
                <a:cs typeface="Arial" pitchFamily="34" charset="0"/>
              </a:rPr>
              <a:t>determina la estabilidad</a:t>
            </a:r>
            <a:endParaRPr lang="es-ES_tradnl" sz="2800" b="1" noProof="0" dirty="0">
              <a:latin typeface="Arial" pitchFamily="34" charset="0"/>
              <a:cs typeface="Arial" pitchFamily="34" charset="0"/>
            </a:endParaRPr>
          </a:p>
        </p:txBody>
      </p:sp>
      <p:grpSp>
        <p:nvGrpSpPr>
          <p:cNvPr id="14" name="Group 13"/>
          <p:cNvGrpSpPr/>
          <p:nvPr/>
        </p:nvGrpSpPr>
        <p:grpSpPr>
          <a:xfrm>
            <a:off x="5166073" y="1998000"/>
            <a:ext cx="3817683" cy="3694576"/>
            <a:chOff x="4675092" y="2643060"/>
            <a:chExt cx="3817683" cy="3694576"/>
          </a:xfrm>
        </p:grpSpPr>
        <p:sp>
          <p:nvSpPr>
            <p:cNvPr id="3" name="Rectangle 2"/>
            <p:cNvSpPr/>
            <p:nvPr/>
          </p:nvSpPr>
          <p:spPr>
            <a:xfrm>
              <a:off x="5047128" y="2651712"/>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452994" y="2660364"/>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5886915" y="3115419"/>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5067353" y="2643060"/>
              <a:ext cx="3223193" cy="3348585"/>
              <a:chOff x="676973" y="2770910"/>
              <a:chExt cx="3470472" cy="3574472"/>
            </a:xfrm>
          </p:grpSpPr>
          <p:cxnSp>
            <p:nvCxnSpPr>
              <p:cNvPr id="11" name="Straight Connector 10"/>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7562045" y="5677467"/>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6858599" y="5620417"/>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6165726" y="5611481"/>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5484165" y="5608253"/>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5338447" y="4775853"/>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4952627" y="2753323"/>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78337" y="2660362"/>
              <a:ext cx="1817154" cy="3322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4675092" y="5620129"/>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5981720" y="3967508"/>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5783978" y="3271404"/>
              <a:ext cx="530915" cy="443346"/>
              <a:chOff x="2486637" y="4553528"/>
              <a:chExt cx="796013"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6560710" y="3908909"/>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6578675" y="3262168"/>
              <a:ext cx="478876" cy="443346"/>
              <a:chOff x="2486637" y="4553528"/>
              <a:chExt cx="717990"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6184263" y="3266047"/>
              <a:ext cx="478878" cy="443346"/>
              <a:chOff x="2486637" y="4553528"/>
              <a:chExt cx="717993" cy="598115"/>
            </a:xfrm>
          </p:grpSpPr>
          <p:grpSp>
            <p:nvGrpSpPr>
              <p:cNvPr id="62" name="Group 61"/>
              <p:cNvGrpSpPr/>
              <p:nvPr/>
            </p:nvGrpSpPr>
            <p:grpSpPr>
              <a:xfrm>
                <a:off x="2553333" y="4553528"/>
                <a:ext cx="651297" cy="598115"/>
                <a:chOff x="6194442" y="4022435"/>
                <a:chExt cx="919551" cy="854365"/>
              </a:xfrm>
            </p:grpSpPr>
            <p:sp>
              <p:nvSpPr>
                <p:cNvPr id="68" name="Oval 67"/>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6" name="TextBox 65"/>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0</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6834411" y="4397969"/>
              <a:ext cx="511679" cy="443346"/>
              <a:chOff x="2486637" y="4553528"/>
              <a:chExt cx="767173"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61" name="Straight Connector 60"/>
            <p:cNvCxnSpPr/>
            <p:nvPr/>
          </p:nvCxnSpPr>
          <p:spPr>
            <a:xfrm flipV="1">
              <a:off x="5073896" y="2660362"/>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ight Arrow 62"/>
            <p:cNvSpPr/>
            <p:nvPr/>
          </p:nvSpPr>
          <p:spPr>
            <a:xfrm rot="14803161">
              <a:off x="6324308" y="2888639"/>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2990245">
              <a:off x="6333553" y="4152864"/>
              <a:ext cx="784376" cy="28012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itle 1"/>
            <p:cNvSpPr txBox="1">
              <a:spLocks/>
            </p:cNvSpPr>
            <p:nvPr/>
          </p:nvSpPr>
          <p:spPr>
            <a:xfrm>
              <a:off x="4881349" y="6050364"/>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ESTABILIDAD CONDICIONAL</a:t>
              </a:r>
              <a:endParaRPr lang="es-ES_tradnl" sz="1600" b="1" dirty="0">
                <a:latin typeface="Arial" pitchFamily="34" charset="0"/>
                <a:cs typeface="Arial" pitchFamily="34" charset="0"/>
              </a:endParaRPr>
            </a:p>
          </p:txBody>
        </p:sp>
      </p:grpSp>
      <p:sp>
        <p:nvSpPr>
          <p:cNvPr id="109" name="Content Placeholder 2"/>
          <p:cNvSpPr txBox="1">
            <a:spLocks/>
          </p:cNvSpPr>
          <p:nvPr/>
        </p:nvSpPr>
        <p:spPr>
          <a:xfrm>
            <a:off x="201970" y="1883189"/>
            <a:ext cx="5164196" cy="3739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100" dirty="0" smtClean="0">
                <a:latin typeface="Arial" pitchFamily="34" charset="0"/>
                <a:cs typeface="Arial" pitchFamily="34" charset="0"/>
              </a:rPr>
              <a:t>Si el sondeo cae entre las dos adiabáticas, la estabilidad depende del contenido de humedad. </a:t>
            </a:r>
          </a:p>
          <a:p>
            <a:pPr marL="0" indent="0">
              <a:buNone/>
            </a:pPr>
            <a:endParaRPr lang="es-ES_tradnl" sz="1000" dirty="0">
              <a:latin typeface="Arial" pitchFamily="34" charset="0"/>
              <a:cs typeface="Arial" pitchFamily="34" charset="0"/>
            </a:endParaRPr>
          </a:p>
          <a:p>
            <a:pPr marL="0" indent="0">
              <a:buNone/>
            </a:pPr>
            <a:r>
              <a:rPr lang="es-ES_tradnl" sz="2100" dirty="0" smtClean="0">
                <a:solidFill>
                  <a:srgbClr val="31982C"/>
                </a:solidFill>
                <a:latin typeface="Arial" pitchFamily="34" charset="0"/>
                <a:cs typeface="Arial" pitchFamily="34" charset="0"/>
              </a:rPr>
              <a:t>Si la parcela esta saturada, al ascender quedará más cálida que el sondeo. Esta es una situación inestable.</a:t>
            </a:r>
          </a:p>
          <a:p>
            <a:pPr marL="0" indent="0">
              <a:buNone/>
            </a:pPr>
            <a:endParaRPr lang="es-ES_tradnl" sz="1200" dirty="0">
              <a:latin typeface="Arial" pitchFamily="34" charset="0"/>
              <a:cs typeface="Arial" pitchFamily="34" charset="0"/>
            </a:endParaRPr>
          </a:p>
          <a:p>
            <a:pPr marL="0" indent="0">
              <a:buNone/>
            </a:pPr>
            <a:r>
              <a:rPr lang="es-ES_tradnl" sz="2100" dirty="0" smtClean="0">
                <a:solidFill>
                  <a:schemeClr val="accent2">
                    <a:lumMod val="75000"/>
                  </a:schemeClr>
                </a:solidFill>
                <a:latin typeface="Arial" pitchFamily="34" charset="0"/>
                <a:cs typeface="Arial" pitchFamily="34" charset="0"/>
              </a:rPr>
              <a:t>Si la parcela no está saturada ascenderá siguiendo a la adiabática seca. Al quedar más fría que el ambiente retornará a su posición inicial. Esta es una situación estable.</a:t>
            </a:r>
            <a:endParaRPr lang="es-ES_tradnl" sz="2100" dirty="0">
              <a:solidFill>
                <a:schemeClr val="accent2">
                  <a:lumMod val="75000"/>
                </a:schemeClr>
              </a:solidFill>
              <a:latin typeface="Arial" pitchFamily="34" charset="0"/>
              <a:cs typeface="Arial" pitchFamily="34" charset="0"/>
            </a:endParaRPr>
          </a:p>
          <a:p>
            <a:pPr marL="0" indent="0">
              <a:buNone/>
            </a:pPr>
            <a:endParaRPr lang="es-ES_tradnl" sz="2100" dirty="0" smtClean="0">
              <a:latin typeface="Arial" pitchFamily="34" charset="0"/>
              <a:cs typeface="Arial" pitchFamily="34" charset="0"/>
            </a:endParaRPr>
          </a:p>
          <a:p>
            <a:pPr marL="0" indent="0">
              <a:buNone/>
            </a:pPr>
            <a:endParaRPr lang="es-ES_tradnl" sz="2100" dirty="0">
              <a:latin typeface="Arial" pitchFamily="34" charset="0"/>
              <a:cs typeface="Arial" pitchFamily="34" charset="0"/>
            </a:endParaRPr>
          </a:p>
        </p:txBody>
      </p:sp>
      <p:sp>
        <p:nvSpPr>
          <p:cNvPr id="112" name="Content Placeholder 2"/>
          <p:cNvSpPr txBox="1">
            <a:spLocks/>
          </p:cNvSpPr>
          <p:nvPr/>
        </p:nvSpPr>
        <p:spPr>
          <a:xfrm>
            <a:off x="4206240" y="6058414"/>
            <a:ext cx="5216765" cy="7995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100" dirty="0" smtClean="0">
                <a:latin typeface="Arial" pitchFamily="34" charset="0"/>
                <a:cs typeface="Arial" pitchFamily="34" charset="0"/>
              </a:rPr>
              <a:t>Nota: Un humedecimiento de la parcela puede convertirla en inestable.</a:t>
            </a:r>
          </a:p>
        </p:txBody>
      </p:sp>
    </p:spTree>
    <p:extLst>
      <p:ext uri="{BB962C8B-B14F-4D97-AF65-F5344CB8AC3E}">
        <p14:creationId xmlns:p14="http://schemas.microsoft.com/office/powerpoint/2010/main" val="2568168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06" y="307023"/>
            <a:ext cx="8762018" cy="421375"/>
          </a:xfrm>
        </p:spPr>
        <p:txBody>
          <a:bodyPr>
            <a:noAutofit/>
          </a:bodyPr>
          <a:lstStyle/>
          <a:p>
            <a:pPr algn="ctr"/>
            <a:r>
              <a:rPr lang="es-ES_tradnl" sz="3600" b="1" noProof="0" dirty="0" smtClean="0">
                <a:latin typeface="Arial" pitchFamily="34" charset="0"/>
                <a:cs typeface="Arial" pitchFamily="34" charset="0"/>
              </a:rPr>
              <a:t>Resumen: Método de Parcelas</a:t>
            </a:r>
            <a:endParaRPr lang="es-ES_tradnl" sz="3200" b="1" noProof="0" dirty="0">
              <a:latin typeface="Arial" pitchFamily="34" charset="0"/>
              <a:cs typeface="Arial" pitchFamily="34" charset="0"/>
            </a:endParaRPr>
          </a:p>
        </p:txBody>
      </p:sp>
      <p:grpSp>
        <p:nvGrpSpPr>
          <p:cNvPr id="14" name="Group 13"/>
          <p:cNvGrpSpPr/>
          <p:nvPr/>
        </p:nvGrpSpPr>
        <p:grpSpPr>
          <a:xfrm>
            <a:off x="3077497" y="1141222"/>
            <a:ext cx="3019160" cy="3137104"/>
            <a:chOff x="4675092" y="2332012"/>
            <a:chExt cx="3829423" cy="3827274"/>
          </a:xfrm>
        </p:grpSpPr>
        <p:sp>
          <p:nvSpPr>
            <p:cNvPr id="3" name="Rectangle 2"/>
            <p:cNvSpPr/>
            <p:nvPr/>
          </p:nvSpPr>
          <p:spPr>
            <a:xfrm>
              <a:off x="5047128" y="2651712"/>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Freeform 4"/>
            <p:cNvSpPr/>
            <p:nvPr/>
          </p:nvSpPr>
          <p:spPr>
            <a:xfrm>
              <a:off x="5452994" y="2660364"/>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Freeform 8"/>
            <p:cNvSpPr/>
            <p:nvPr/>
          </p:nvSpPr>
          <p:spPr>
            <a:xfrm rot="16970951" flipH="1">
              <a:off x="5886915" y="3115419"/>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80" name="Group 79"/>
            <p:cNvGrpSpPr/>
            <p:nvPr/>
          </p:nvGrpSpPr>
          <p:grpSpPr>
            <a:xfrm>
              <a:off x="5067353" y="2643060"/>
              <a:ext cx="3223193" cy="3348585"/>
              <a:chOff x="676973" y="2770910"/>
              <a:chExt cx="3470472" cy="3574472"/>
            </a:xfrm>
          </p:grpSpPr>
          <p:cxnSp>
            <p:nvCxnSpPr>
              <p:cNvPr id="11" name="Straight Connector 10"/>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7531780" y="5647050"/>
              <a:ext cx="551890" cy="346683"/>
            </a:xfrm>
            <a:prstGeom prst="rect">
              <a:avLst/>
            </a:prstGeom>
            <a:noFill/>
          </p:spPr>
          <p:txBody>
            <a:bodyPr wrap="none" rtlCol="0">
              <a:spAutoFit/>
            </a:bodyPr>
            <a:lstStyle/>
            <a:p>
              <a:r>
                <a:rPr lang="en-US" sz="1050" dirty="0" smtClean="0">
                  <a:solidFill>
                    <a:schemeClr val="tx2">
                      <a:lumMod val="60000"/>
                      <a:lumOff val="40000"/>
                    </a:schemeClr>
                  </a:solidFill>
                </a:rPr>
                <a:t>12°C</a:t>
              </a:r>
              <a:endParaRPr lang="en-US" sz="1050" dirty="0">
                <a:solidFill>
                  <a:schemeClr val="tx2">
                    <a:lumMod val="60000"/>
                    <a:lumOff val="40000"/>
                  </a:schemeClr>
                </a:solidFill>
              </a:endParaRPr>
            </a:p>
          </p:txBody>
        </p:sp>
        <p:sp>
          <p:nvSpPr>
            <p:cNvPr id="27" name="TextBox 26"/>
            <p:cNvSpPr txBox="1"/>
            <p:nvPr/>
          </p:nvSpPr>
          <p:spPr>
            <a:xfrm rot="18121293">
              <a:off x="6858598" y="5590000"/>
              <a:ext cx="602323" cy="346683"/>
            </a:xfrm>
            <a:prstGeom prst="rect">
              <a:avLst/>
            </a:prstGeom>
            <a:noFill/>
          </p:spPr>
          <p:txBody>
            <a:bodyPr wrap="square" rtlCol="0">
              <a:spAutoFit/>
            </a:bodyPr>
            <a:lstStyle/>
            <a:p>
              <a:r>
                <a:rPr lang="en-US" sz="1050" dirty="0" smtClean="0">
                  <a:solidFill>
                    <a:schemeClr val="tx2">
                      <a:lumMod val="60000"/>
                      <a:lumOff val="40000"/>
                    </a:schemeClr>
                  </a:solidFill>
                </a:rPr>
                <a:t>9°C</a:t>
              </a:r>
              <a:endParaRPr lang="en-US" sz="1050" dirty="0">
                <a:solidFill>
                  <a:schemeClr val="tx2">
                    <a:lumMod val="60000"/>
                    <a:lumOff val="40000"/>
                  </a:schemeClr>
                </a:solidFill>
              </a:endParaRPr>
            </a:p>
          </p:txBody>
        </p:sp>
        <p:sp>
          <p:nvSpPr>
            <p:cNvPr id="28" name="TextBox 27"/>
            <p:cNvSpPr txBox="1"/>
            <p:nvPr/>
          </p:nvSpPr>
          <p:spPr>
            <a:xfrm rot="17947178">
              <a:off x="6165725" y="5581065"/>
              <a:ext cx="593025" cy="346683"/>
            </a:xfrm>
            <a:prstGeom prst="rect">
              <a:avLst/>
            </a:prstGeom>
            <a:noFill/>
          </p:spPr>
          <p:txBody>
            <a:bodyPr wrap="square" rtlCol="0">
              <a:spAutoFit/>
            </a:bodyPr>
            <a:lstStyle/>
            <a:p>
              <a:r>
                <a:rPr lang="en-US" sz="1050" dirty="0" smtClean="0">
                  <a:solidFill>
                    <a:schemeClr val="tx2">
                      <a:lumMod val="60000"/>
                      <a:lumOff val="40000"/>
                    </a:schemeClr>
                  </a:solidFill>
                </a:rPr>
                <a:t>6°C</a:t>
              </a:r>
              <a:endParaRPr lang="en-US" sz="1050" dirty="0">
                <a:solidFill>
                  <a:schemeClr val="tx2">
                    <a:lumMod val="60000"/>
                    <a:lumOff val="40000"/>
                  </a:schemeClr>
                </a:solidFill>
              </a:endParaRPr>
            </a:p>
          </p:txBody>
        </p:sp>
        <p:sp>
          <p:nvSpPr>
            <p:cNvPr id="29" name="TextBox 28"/>
            <p:cNvSpPr txBox="1"/>
            <p:nvPr/>
          </p:nvSpPr>
          <p:spPr>
            <a:xfrm rot="18220771">
              <a:off x="5484165" y="5577837"/>
              <a:ext cx="583355" cy="346683"/>
            </a:xfrm>
            <a:prstGeom prst="rect">
              <a:avLst/>
            </a:prstGeom>
            <a:noFill/>
          </p:spPr>
          <p:txBody>
            <a:bodyPr wrap="square" rtlCol="0">
              <a:spAutoFit/>
            </a:bodyPr>
            <a:lstStyle/>
            <a:p>
              <a:r>
                <a:rPr lang="en-US" sz="1050" dirty="0" smtClean="0">
                  <a:solidFill>
                    <a:schemeClr val="tx2">
                      <a:lumMod val="60000"/>
                      <a:lumOff val="40000"/>
                    </a:schemeClr>
                  </a:solidFill>
                </a:rPr>
                <a:t>3°C</a:t>
              </a:r>
              <a:endParaRPr lang="en-US" sz="1050" dirty="0">
                <a:solidFill>
                  <a:schemeClr val="tx2">
                    <a:lumMod val="60000"/>
                    <a:lumOff val="40000"/>
                  </a:schemeClr>
                </a:solidFill>
              </a:endParaRPr>
            </a:p>
          </p:txBody>
        </p:sp>
        <p:sp>
          <p:nvSpPr>
            <p:cNvPr id="30" name="TextBox 29"/>
            <p:cNvSpPr txBox="1"/>
            <p:nvPr/>
          </p:nvSpPr>
          <p:spPr>
            <a:xfrm rot="18316724">
              <a:off x="4938525" y="5402996"/>
              <a:ext cx="595721" cy="346683"/>
            </a:xfrm>
            <a:prstGeom prst="rect">
              <a:avLst/>
            </a:prstGeom>
            <a:noFill/>
          </p:spPr>
          <p:txBody>
            <a:bodyPr wrap="square" rtlCol="0">
              <a:spAutoFit/>
            </a:bodyPr>
            <a:lstStyle/>
            <a:p>
              <a:r>
                <a:rPr lang="en-US" sz="1050" dirty="0" smtClean="0">
                  <a:solidFill>
                    <a:schemeClr val="tx2">
                      <a:lumMod val="60000"/>
                      <a:lumOff val="40000"/>
                    </a:schemeClr>
                  </a:solidFill>
                </a:rPr>
                <a:t>0°C</a:t>
              </a:r>
              <a:endParaRPr lang="en-US" sz="1050" dirty="0">
                <a:solidFill>
                  <a:schemeClr val="tx2">
                    <a:lumMod val="60000"/>
                    <a:lumOff val="40000"/>
                  </a:schemeClr>
                </a:solidFill>
              </a:endParaRPr>
            </a:p>
          </p:txBody>
        </p:sp>
        <p:cxnSp>
          <p:nvCxnSpPr>
            <p:cNvPr id="36" name="Straight Arrow Connector 35"/>
            <p:cNvCxnSpPr/>
            <p:nvPr/>
          </p:nvCxnSpPr>
          <p:spPr>
            <a:xfrm flipH="1">
              <a:off x="4952627" y="2753323"/>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78337" y="2660362"/>
              <a:ext cx="1817154" cy="33226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4675092" y="5620129"/>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200" b="1" dirty="0" smtClean="0">
                  <a:solidFill>
                    <a:schemeClr val="bg1">
                      <a:lumMod val="50000"/>
                    </a:schemeClr>
                  </a:solidFill>
                  <a:latin typeface="Arial" pitchFamily="34" charset="0"/>
                  <a:cs typeface="Arial" pitchFamily="34" charset="0"/>
                </a:rPr>
                <a:t>P</a:t>
              </a:r>
              <a:endParaRPr lang="es-ES_tradnl" sz="12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5981720" y="3967508"/>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42" name="Group 41"/>
            <p:cNvGrpSpPr/>
            <p:nvPr/>
          </p:nvGrpSpPr>
          <p:grpSpPr>
            <a:xfrm>
              <a:off x="5718832" y="3271404"/>
              <a:ext cx="646208" cy="443346"/>
              <a:chOff x="2388962" y="4553528"/>
              <a:chExt cx="968875"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5" name="TextBox 44"/>
              <p:cNvSpPr txBox="1"/>
              <p:nvPr/>
            </p:nvSpPr>
            <p:spPr>
              <a:xfrm>
                <a:off x="2388962" y="4675545"/>
                <a:ext cx="968875" cy="417919"/>
              </a:xfrm>
              <a:prstGeom prst="rect">
                <a:avLst/>
              </a:prstGeom>
              <a:noFill/>
            </p:spPr>
            <p:txBody>
              <a:bodyPr wrap="none" rtlCol="0">
                <a:spAutoFit/>
              </a:bodyPr>
              <a:lstStyle/>
              <a:p>
                <a:r>
                  <a:rPr lang="en-US" sz="1000" b="1" dirty="0" smtClean="0">
                    <a:latin typeface="Tahoma" panose="020B0604030504040204" pitchFamily="34" charset="0"/>
                    <a:ea typeface="Tahoma" panose="020B0604030504040204" pitchFamily="34" charset="0"/>
                    <a:cs typeface="Tahoma" panose="020B0604030504040204" pitchFamily="34" charset="0"/>
                  </a:rPr>
                  <a:t>-1°C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6560710" y="3908909"/>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5" name="Group 54"/>
            <p:cNvGrpSpPr/>
            <p:nvPr/>
          </p:nvGrpSpPr>
          <p:grpSpPr>
            <a:xfrm>
              <a:off x="6578674" y="3262168"/>
              <a:ext cx="569734" cy="443346"/>
              <a:chOff x="2486637" y="4553528"/>
              <a:chExt cx="854216"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57" name="TextBox 56"/>
              <p:cNvSpPr txBox="1"/>
              <p:nvPr/>
            </p:nvSpPr>
            <p:spPr>
              <a:xfrm>
                <a:off x="2486637" y="4675545"/>
                <a:ext cx="854216" cy="417919"/>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2</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6184264" y="3266047"/>
              <a:ext cx="569734" cy="443346"/>
              <a:chOff x="2486637" y="4553528"/>
              <a:chExt cx="854215" cy="598115"/>
            </a:xfrm>
          </p:grpSpPr>
          <p:grpSp>
            <p:nvGrpSpPr>
              <p:cNvPr id="62" name="Group 61"/>
              <p:cNvGrpSpPr/>
              <p:nvPr/>
            </p:nvGrpSpPr>
            <p:grpSpPr>
              <a:xfrm>
                <a:off x="2553333" y="4553528"/>
                <a:ext cx="651297" cy="598115"/>
                <a:chOff x="6194442" y="4022435"/>
                <a:chExt cx="919551" cy="854365"/>
              </a:xfrm>
            </p:grpSpPr>
            <p:sp>
              <p:nvSpPr>
                <p:cNvPr id="68" name="Oval 67"/>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66" name="TextBox 65"/>
              <p:cNvSpPr txBox="1"/>
              <p:nvPr/>
            </p:nvSpPr>
            <p:spPr>
              <a:xfrm>
                <a:off x="2486637" y="4675545"/>
                <a:ext cx="854215" cy="417919"/>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0</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6834412" y="4397969"/>
              <a:ext cx="586729" cy="443346"/>
              <a:chOff x="2486637" y="4553528"/>
              <a:chExt cx="879697"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3" name="TextBox 32"/>
              <p:cNvSpPr txBox="1"/>
              <p:nvPr/>
            </p:nvSpPr>
            <p:spPr>
              <a:xfrm>
                <a:off x="2486637" y="4675545"/>
                <a:ext cx="879697" cy="430583"/>
              </a:xfrm>
              <a:prstGeom prst="rect">
                <a:avLst/>
              </a:prstGeom>
              <a:noFill/>
            </p:spPr>
            <p:txBody>
              <a:bodyPr wrap="none" rtlCol="0">
                <a:spAutoFit/>
              </a:bodyPr>
              <a:lstStyle/>
              <a:p>
                <a:r>
                  <a:rPr lang="en-US" sz="1050" b="1" dirty="0" smtClean="0">
                    <a:latin typeface="Tahoma" panose="020B0604030504040204" pitchFamily="34" charset="0"/>
                    <a:ea typeface="Tahoma" panose="020B0604030504040204" pitchFamily="34" charset="0"/>
                    <a:cs typeface="Tahoma" panose="020B0604030504040204" pitchFamily="34" charset="0"/>
                  </a:rPr>
                  <a:t>6°C</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61" name="Straight Connector 60"/>
            <p:cNvCxnSpPr/>
            <p:nvPr/>
          </p:nvCxnSpPr>
          <p:spPr>
            <a:xfrm flipV="1">
              <a:off x="5073896" y="2660362"/>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ight Arrow 62"/>
            <p:cNvSpPr/>
            <p:nvPr/>
          </p:nvSpPr>
          <p:spPr>
            <a:xfrm rot="14803161">
              <a:off x="6324308" y="2888639"/>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8" name="Title 1"/>
            <p:cNvSpPr txBox="1">
              <a:spLocks/>
            </p:cNvSpPr>
            <p:nvPr/>
          </p:nvSpPr>
          <p:spPr>
            <a:xfrm>
              <a:off x="4893089" y="2332012"/>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400" b="1" dirty="0" smtClean="0">
                  <a:latin typeface="Arial" pitchFamily="34" charset="0"/>
                  <a:cs typeface="Arial" pitchFamily="34" charset="0"/>
                </a:rPr>
                <a:t>ESTABILIDAD CONDICIONAL</a:t>
              </a:r>
              <a:endParaRPr lang="es-ES_tradnl" sz="1200" b="1" dirty="0">
                <a:latin typeface="Arial" pitchFamily="34" charset="0"/>
                <a:cs typeface="Arial" pitchFamily="34" charset="0"/>
              </a:endParaRPr>
            </a:p>
          </p:txBody>
        </p:sp>
      </p:grpSp>
      <p:grpSp>
        <p:nvGrpSpPr>
          <p:cNvPr id="50" name="Group 49"/>
          <p:cNvGrpSpPr/>
          <p:nvPr/>
        </p:nvGrpSpPr>
        <p:grpSpPr>
          <a:xfrm>
            <a:off x="6103214" y="1404920"/>
            <a:ext cx="2794979" cy="2873405"/>
            <a:chOff x="227672" y="2827786"/>
            <a:chExt cx="3615454" cy="3516226"/>
          </a:xfrm>
        </p:grpSpPr>
        <p:sp>
          <p:nvSpPr>
            <p:cNvPr id="51" name="Rectangle 50"/>
            <p:cNvSpPr/>
            <p:nvPr/>
          </p:nvSpPr>
          <p:spPr>
            <a:xfrm>
              <a:off x="599708" y="2836438"/>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Freeform 51"/>
            <p:cNvSpPr/>
            <p:nvPr/>
          </p:nvSpPr>
          <p:spPr>
            <a:xfrm>
              <a:off x="1005574" y="2845090"/>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Freeform 52"/>
            <p:cNvSpPr/>
            <p:nvPr/>
          </p:nvSpPr>
          <p:spPr>
            <a:xfrm rot="16970951" flipH="1">
              <a:off x="1439495" y="3300145"/>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65" name="Group 64"/>
            <p:cNvGrpSpPr/>
            <p:nvPr/>
          </p:nvGrpSpPr>
          <p:grpSpPr>
            <a:xfrm>
              <a:off x="619933" y="2827786"/>
              <a:ext cx="3223193" cy="3348585"/>
              <a:chOff x="676973" y="2770910"/>
              <a:chExt cx="3470472" cy="3574472"/>
            </a:xfrm>
          </p:grpSpPr>
          <p:cxnSp>
            <p:nvCxnSpPr>
              <p:cNvPr id="104" name="Straight Connector 103"/>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rot="18370152">
              <a:off x="3081775" y="5835913"/>
              <a:ext cx="557057" cy="338406"/>
            </a:xfrm>
            <a:prstGeom prst="rect">
              <a:avLst/>
            </a:prstGeom>
            <a:noFill/>
          </p:spPr>
          <p:txBody>
            <a:bodyPr wrap="none" rtlCol="0">
              <a:spAutoFit/>
            </a:bodyPr>
            <a:lstStyle/>
            <a:p>
              <a:r>
                <a:rPr lang="en-US" sz="1050" dirty="0" smtClean="0">
                  <a:solidFill>
                    <a:schemeClr val="tx2">
                      <a:lumMod val="60000"/>
                      <a:lumOff val="40000"/>
                    </a:schemeClr>
                  </a:solidFill>
                </a:rPr>
                <a:t>12°C</a:t>
              </a:r>
              <a:endParaRPr lang="en-US" sz="1050" dirty="0">
                <a:solidFill>
                  <a:schemeClr val="tx2">
                    <a:lumMod val="60000"/>
                    <a:lumOff val="40000"/>
                  </a:schemeClr>
                </a:solidFill>
              </a:endParaRPr>
            </a:p>
          </p:txBody>
        </p:sp>
        <p:sp>
          <p:nvSpPr>
            <p:cNvPr id="70" name="TextBox 69"/>
            <p:cNvSpPr txBox="1"/>
            <p:nvPr/>
          </p:nvSpPr>
          <p:spPr>
            <a:xfrm rot="18121293">
              <a:off x="2411179" y="5778863"/>
              <a:ext cx="602324" cy="338406"/>
            </a:xfrm>
            <a:prstGeom prst="rect">
              <a:avLst/>
            </a:prstGeom>
            <a:noFill/>
          </p:spPr>
          <p:txBody>
            <a:bodyPr wrap="square" rtlCol="0">
              <a:spAutoFit/>
            </a:bodyPr>
            <a:lstStyle/>
            <a:p>
              <a:r>
                <a:rPr lang="en-US" sz="1050" dirty="0" smtClean="0">
                  <a:solidFill>
                    <a:schemeClr val="tx2">
                      <a:lumMod val="60000"/>
                      <a:lumOff val="40000"/>
                    </a:schemeClr>
                  </a:solidFill>
                </a:rPr>
                <a:t>9°C</a:t>
              </a:r>
              <a:endParaRPr lang="en-US" sz="1050" dirty="0">
                <a:solidFill>
                  <a:schemeClr val="tx2">
                    <a:lumMod val="60000"/>
                    <a:lumOff val="40000"/>
                  </a:schemeClr>
                </a:solidFill>
              </a:endParaRPr>
            </a:p>
          </p:txBody>
        </p:sp>
        <p:sp>
          <p:nvSpPr>
            <p:cNvPr id="71" name="TextBox 70"/>
            <p:cNvSpPr txBox="1"/>
            <p:nvPr/>
          </p:nvSpPr>
          <p:spPr>
            <a:xfrm rot="17947178">
              <a:off x="1718306" y="5769928"/>
              <a:ext cx="593024" cy="338406"/>
            </a:xfrm>
            <a:prstGeom prst="rect">
              <a:avLst/>
            </a:prstGeom>
            <a:noFill/>
          </p:spPr>
          <p:txBody>
            <a:bodyPr wrap="square" rtlCol="0">
              <a:spAutoFit/>
            </a:bodyPr>
            <a:lstStyle/>
            <a:p>
              <a:r>
                <a:rPr lang="en-US" sz="1050" dirty="0" smtClean="0">
                  <a:solidFill>
                    <a:schemeClr val="tx2">
                      <a:lumMod val="60000"/>
                      <a:lumOff val="40000"/>
                    </a:schemeClr>
                  </a:solidFill>
                </a:rPr>
                <a:t>6°C</a:t>
              </a:r>
              <a:endParaRPr lang="en-US" sz="1050" dirty="0">
                <a:solidFill>
                  <a:schemeClr val="tx2">
                    <a:lumMod val="60000"/>
                    <a:lumOff val="40000"/>
                  </a:schemeClr>
                </a:solidFill>
              </a:endParaRPr>
            </a:p>
          </p:txBody>
        </p:sp>
        <p:sp>
          <p:nvSpPr>
            <p:cNvPr id="72" name="TextBox 71"/>
            <p:cNvSpPr txBox="1"/>
            <p:nvPr/>
          </p:nvSpPr>
          <p:spPr>
            <a:xfrm rot="18220771">
              <a:off x="1036745" y="5766699"/>
              <a:ext cx="583356" cy="338406"/>
            </a:xfrm>
            <a:prstGeom prst="rect">
              <a:avLst/>
            </a:prstGeom>
            <a:noFill/>
          </p:spPr>
          <p:txBody>
            <a:bodyPr wrap="square" rtlCol="0">
              <a:spAutoFit/>
            </a:bodyPr>
            <a:lstStyle/>
            <a:p>
              <a:r>
                <a:rPr lang="en-US" sz="1050" dirty="0" smtClean="0">
                  <a:solidFill>
                    <a:schemeClr val="tx2">
                      <a:lumMod val="60000"/>
                      <a:lumOff val="40000"/>
                    </a:schemeClr>
                  </a:solidFill>
                </a:rPr>
                <a:t>3°C</a:t>
              </a:r>
              <a:endParaRPr lang="en-US" sz="1050" dirty="0">
                <a:solidFill>
                  <a:schemeClr val="tx2">
                    <a:lumMod val="60000"/>
                    <a:lumOff val="40000"/>
                  </a:schemeClr>
                </a:solidFill>
              </a:endParaRPr>
            </a:p>
          </p:txBody>
        </p:sp>
        <p:sp>
          <p:nvSpPr>
            <p:cNvPr id="73" name="TextBox 72"/>
            <p:cNvSpPr txBox="1"/>
            <p:nvPr/>
          </p:nvSpPr>
          <p:spPr>
            <a:xfrm rot="18316724">
              <a:off x="891027" y="4934299"/>
              <a:ext cx="527516" cy="338406"/>
            </a:xfrm>
            <a:prstGeom prst="rect">
              <a:avLst/>
            </a:prstGeom>
            <a:noFill/>
          </p:spPr>
          <p:txBody>
            <a:bodyPr wrap="square" rtlCol="0">
              <a:spAutoFit/>
            </a:bodyPr>
            <a:lstStyle/>
            <a:p>
              <a:r>
                <a:rPr lang="en-US" sz="1050" dirty="0" smtClean="0">
                  <a:solidFill>
                    <a:schemeClr val="tx2">
                      <a:lumMod val="60000"/>
                      <a:lumOff val="40000"/>
                    </a:schemeClr>
                  </a:solidFill>
                </a:rPr>
                <a:t>0°C</a:t>
              </a:r>
              <a:endParaRPr lang="en-US" sz="1050" dirty="0">
                <a:solidFill>
                  <a:schemeClr val="tx2">
                    <a:lumMod val="60000"/>
                    <a:lumOff val="40000"/>
                  </a:schemeClr>
                </a:solidFill>
              </a:endParaRPr>
            </a:p>
          </p:txBody>
        </p:sp>
        <p:cxnSp>
          <p:nvCxnSpPr>
            <p:cNvPr id="74" name="Straight Arrow Connector 73"/>
            <p:cNvCxnSpPr/>
            <p:nvPr/>
          </p:nvCxnSpPr>
          <p:spPr>
            <a:xfrm flipH="1">
              <a:off x="505207" y="2938049"/>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99708" y="3288146"/>
              <a:ext cx="3243418" cy="24342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Content Placeholder 2"/>
            <p:cNvSpPr txBox="1">
              <a:spLocks/>
            </p:cNvSpPr>
            <p:nvPr/>
          </p:nvSpPr>
          <p:spPr>
            <a:xfrm>
              <a:off x="227672" y="5804855"/>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200" b="1" dirty="0" smtClean="0">
                  <a:solidFill>
                    <a:schemeClr val="bg1">
                      <a:lumMod val="50000"/>
                    </a:schemeClr>
                  </a:solidFill>
                  <a:latin typeface="Arial" pitchFamily="34" charset="0"/>
                  <a:cs typeface="Arial" pitchFamily="34" charset="0"/>
                </a:rPr>
                <a:t>P</a:t>
              </a:r>
              <a:endParaRPr lang="es-ES_tradnl" sz="1200" b="1" baseline="-25000" dirty="0">
                <a:solidFill>
                  <a:schemeClr val="bg1">
                    <a:lumMod val="50000"/>
                  </a:schemeClr>
                </a:solidFill>
                <a:latin typeface="Arial" pitchFamily="34" charset="0"/>
                <a:cs typeface="Arial" pitchFamily="34" charset="0"/>
              </a:endParaRPr>
            </a:p>
          </p:txBody>
        </p:sp>
        <p:sp>
          <p:nvSpPr>
            <p:cNvPr id="77" name="Right Arrow 76"/>
            <p:cNvSpPr/>
            <p:nvPr/>
          </p:nvSpPr>
          <p:spPr>
            <a:xfrm rot="13767969">
              <a:off x="1534300" y="4152234"/>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78" name="Group 77"/>
            <p:cNvGrpSpPr/>
            <p:nvPr/>
          </p:nvGrpSpPr>
          <p:grpSpPr>
            <a:xfrm>
              <a:off x="1326110" y="3446894"/>
              <a:ext cx="612117" cy="443346"/>
              <a:chOff x="2429430" y="4553528"/>
              <a:chExt cx="917762" cy="598115"/>
            </a:xfrm>
          </p:grpSpPr>
          <p:grpSp>
            <p:nvGrpSpPr>
              <p:cNvPr id="100" name="Group 99"/>
              <p:cNvGrpSpPr/>
              <p:nvPr/>
            </p:nvGrpSpPr>
            <p:grpSpPr>
              <a:xfrm>
                <a:off x="2553331" y="4553528"/>
                <a:ext cx="651296" cy="598115"/>
                <a:chOff x="6194443" y="4022435"/>
                <a:chExt cx="919550" cy="854365"/>
              </a:xfrm>
            </p:grpSpPr>
            <p:sp>
              <p:nvSpPr>
                <p:cNvPr id="102" name="Oval 101"/>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3" name="Moon 102"/>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01" name="TextBox 100"/>
              <p:cNvSpPr txBox="1"/>
              <p:nvPr/>
            </p:nvSpPr>
            <p:spPr>
              <a:xfrm>
                <a:off x="2429430" y="4643081"/>
                <a:ext cx="917762" cy="409048"/>
              </a:xfrm>
              <a:prstGeom prst="rect">
                <a:avLst/>
              </a:prstGeom>
              <a:noFill/>
            </p:spPr>
            <p:txBody>
              <a:bodyPr wrap="none" rtlCol="0">
                <a:spAutoFit/>
              </a:bodyPr>
              <a:lstStyle/>
              <a:p>
                <a:r>
                  <a:rPr lang="en-US" sz="1000" b="1" dirty="0" smtClean="0">
                    <a:latin typeface="Tahoma" panose="020B0604030504040204" pitchFamily="34" charset="0"/>
                    <a:ea typeface="Tahoma" panose="020B0604030504040204" pitchFamily="34" charset="0"/>
                    <a:cs typeface="Tahoma" panose="020B0604030504040204" pitchFamily="34" charset="0"/>
                  </a:rPr>
                  <a:t>-1°C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sp>
          <p:nvSpPr>
            <p:cNvPr id="79" name="Right Arrow 78"/>
            <p:cNvSpPr/>
            <p:nvPr/>
          </p:nvSpPr>
          <p:spPr>
            <a:xfrm rot="15269148">
              <a:off x="2113290" y="4093635"/>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81" name="Group 80"/>
            <p:cNvGrpSpPr/>
            <p:nvPr/>
          </p:nvGrpSpPr>
          <p:grpSpPr>
            <a:xfrm>
              <a:off x="2066602" y="3446894"/>
              <a:ext cx="541616" cy="443346"/>
              <a:chOff x="2486637" y="4553528"/>
              <a:chExt cx="812058" cy="598115"/>
            </a:xfrm>
          </p:grpSpPr>
          <p:grpSp>
            <p:nvGrpSpPr>
              <p:cNvPr id="96" name="Group 95"/>
              <p:cNvGrpSpPr/>
              <p:nvPr/>
            </p:nvGrpSpPr>
            <p:grpSpPr>
              <a:xfrm>
                <a:off x="2553331" y="4553528"/>
                <a:ext cx="651296" cy="598115"/>
                <a:chOff x="6194443" y="4022435"/>
                <a:chExt cx="919550" cy="854365"/>
              </a:xfrm>
            </p:grpSpPr>
            <p:sp>
              <p:nvSpPr>
                <p:cNvPr id="98" name="Oval 9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9" name="Moon 9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97" name="TextBox 96"/>
              <p:cNvSpPr txBox="1"/>
              <p:nvPr/>
            </p:nvSpPr>
            <p:spPr>
              <a:xfrm>
                <a:off x="2486637" y="4675544"/>
                <a:ext cx="812058" cy="409048"/>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2</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3" name="Group 82"/>
            <p:cNvGrpSpPr/>
            <p:nvPr/>
          </p:nvGrpSpPr>
          <p:grpSpPr>
            <a:xfrm>
              <a:off x="744384" y="3441934"/>
              <a:ext cx="612117" cy="443346"/>
              <a:chOff x="2410361" y="4553528"/>
              <a:chExt cx="917762" cy="598115"/>
            </a:xfrm>
          </p:grpSpPr>
          <p:grpSp>
            <p:nvGrpSpPr>
              <p:cNvPr id="92" name="Group 91"/>
              <p:cNvGrpSpPr/>
              <p:nvPr/>
            </p:nvGrpSpPr>
            <p:grpSpPr>
              <a:xfrm>
                <a:off x="2553333" y="4553528"/>
                <a:ext cx="651297" cy="598115"/>
                <a:chOff x="6194442" y="4022435"/>
                <a:chExt cx="919551" cy="854365"/>
              </a:xfrm>
            </p:grpSpPr>
            <p:sp>
              <p:nvSpPr>
                <p:cNvPr id="94" name="Oval 93"/>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5" name="Moon 94"/>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93" name="TextBox 92"/>
              <p:cNvSpPr txBox="1"/>
              <p:nvPr/>
            </p:nvSpPr>
            <p:spPr>
              <a:xfrm>
                <a:off x="2410361" y="4659313"/>
                <a:ext cx="917762" cy="409048"/>
              </a:xfrm>
              <a:prstGeom prst="rect">
                <a:avLst/>
              </a:prstGeom>
              <a:noFill/>
            </p:spPr>
            <p:txBody>
              <a:bodyPr wrap="none" rtlCol="0">
                <a:spAutoFit/>
              </a:bodyPr>
              <a:lstStyle/>
              <a:p>
                <a:r>
                  <a:rPr lang="en-US" sz="1000" b="1" dirty="0" smtClean="0">
                    <a:latin typeface="Tahoma" panose="020B0604030504040204" pitchFamily="34" charset="0"/>
                    <a:ea typeface="Tahoma" panose="020B0604030504040204" pitchFamily="34" charset="0"/>
                    <a:cs typeface="Tahoma" panose="020B0604030504040204" pitchFamily="34" charset="0"/>
                  </a:rPr>
                  <a:t>-4°C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84" name="Group 83"/>
            <p:cNvGrpSpPr/>
            <p:nvPr/>
          </p:nvGrpSpPr>
          <p:grpSpPr>
            <a:xfrm>
              <a:off x="2386989" y="4582695"/>
              <a:ext cx="572720" cy="443346"/>
              <a:chOff x="2486637" y="4553528"/>
              <a:chExt cx="858694" cy="598115"/>
            </a:xfrm>
          </p:grpSpPr>
          <p:grpSp>
            <p:nvGrpSpPr>
              <p:cNvPr id="88" name="Group 87"/>
              <p:cNvGrpSpPr/>
              <p:nvPr/>
            </p:nvGrpSpPr>
            <p:grpSpPr>
              <a:xfrm>
                <a:off x="2553331" y="4553528"/>
                <a:ext cx="651296" cy="598115"/>
                <a:chOff x="6194443" y="4022435"/>
                <a:chExt cx="919550" cy="854365"/>
              </a:xfrm>
            </p:grpSpPr>
            <p:sp>
              <p:nvSpPr>
                <p:cNvPr id="90" name="Oval 89"/>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 name="Moon 9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9" name="TextBox 88"/>
              <p:cNvSpPr txBox="1"/>
              <p:nvPr/>
            </p:nvSpPr>
            <p:spPr>
              <a:xfrm>
                <a:off x="2486637" y="4675544"/>
                <a:ext cx="858694" cy="434614"/>
              </a:xfrm>
              <a:prstGeom prst="rect">
                <a:avLst/>
              </a:prstGeom>
              <a:noFill/>
            </p:spPr>
            <p:txBody>
              <a:bodyPr wrap="none" rtlCol="0">
                <a:spAutoFit/>
              </a:bodyPr>
              <a:lstStyle/>
              <a:p>
                <a:r>
                  <a:rPr lang="en-US" sz="1050" b="1" dirty="0" smtClean="0">
                    <a:latin typeface="Tahoma" panose="020B0604030504040204" pitchFamily="34" charset="0"/>
                    <a:ea typeface="Tahoma" panose="020B0604030504040204" pitchFamily="34" charset="0"/>
                    <a:cs typeface="Tahoma" panose="020B0604030504040204" pitchFamily="34" charset="0"/>
                  </a:rPr>
                  <a:t>6°C</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85" name="Straight Connector 84"/>
            <p:cNvCxnSpPr/>
            <p:nvPr/>
          </p:nvCxnSpPr>
          <p:spPr>
            <a:xfrm flipV="1">
              <a:off x="626476" y="2845088"/>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6" name="Right Arrow 85"/>
            <p:cNvSpPr/>
            <p:nvPr/>
          </p:nvSpPr>
          <p:spPr>
            <a:xfrm rot="14803161">
              <a:off x="1876888" y="3073365"/>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Right Arrow 86"/>
            <p:cNvSpPr/>
            <p:nvPr/>
          </p:nvSpPr>
          <p:spPr>
            <a:xfrm rot="14030321">
              <a:off x="896561" y="3076610"/>
              <a:ext cx="784376" cy="29630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1" name="Right Arrow 110"/>
          <p:cNvSpPr/>
          <p:nvPr/>
        </p:nvSpPr>
        <p:spPr>
          <a:xfrm rot="2991391">
            <a:off x="4119942" y="2545006"/>
            <a:ext cx="950712" cy="2034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3" name="Title 1"/>
          <p:cNvSpPr txBox="1">
            <a:spLocks/>
          </p:cNvSpPr>
          <p:nvPr/>
        </p:nvSpPr>
        <p:spPr>
          <a:xfrm>
            <a:off x="6251638" y="1155703"/>
            <a:ext cx="2725211" cy="2354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400" b="1" dirty="0" smtClean="0">
                <a:solidFill>
                  <a:srgbClr val="FF0000"/>
                </a:solidFill>
                <a:latin typeface="Arial" pitchFamily="34" charset="0"/>
                <a:cs typeface="Arial" pitchFamily="34" charset="0"/>
              </a:rPr>
              <a:t>INESTABILIDAD EXTREMA</a:t>
            </a:r>
            <a:endParaRPr lang="es-ES_tradnl" sz="1200" b="1" dirty="0">
              <a:solidFill>
                <a:srgbClr val="FF0000"/>
              </a:solidFill>
              <a:latin typeface="Arial" pitchFamily="34" charset="0"/>
              <a:cs typeface="Arial" pitchFamily="34" charset="0"/>
            </a:endParaRPr>
          </a:p>
        </p:txBody>
      </p:sp>
      <p:grpSp>
        <p:nvGrpSpPr>
          <p:cNvPr id="7" name="Group 6"/>
          <p:cNvGrpSpPr/>
          <p:nvPr/>
        </p:nvGrpSpPr>
        <p:grpSpPr>
          <a:xfrm>
            <a:off x="0" y="1129650"/>
            <a:ext cx="3164261" cy="3176613"/>
            <a:chOff x="152222" y="2331002"/>
            <a:chExt cx="3836628" cy="3858521"/>
          </a:xfrm>
        </p:grpSpPr>
        <p:grpSp>
          <p:nvGrpSpPr>
            <p:cNvPr id="114" name="Group 113"/>
            <p:cNvGrpSpPr/>
            <p:nvPr/>
          </p:nvGrpSpPr>
          <p:grpSpPr>
            <a:xfrm>
              <a:off x="152222" y="2663022"/>
              <a:ext cx="3613533" cy="3526501"/>
              <a:chOff x="607783" y="3140364"/>
              <a:chExt cx="3669890" cy="3526501"/>
            </a:xfrm>
          </p:grpSpPr>
          <p:sp>
            <p:nvSpPr>
              <p:cNvPr id="115" name="Rectangle 114"/>
              <p:cNvSpPr/>
              <p:nvPr/>
            </p:nvSpPr>
            <p:spPr>
              <a:xfrm>
                <a:off x="1052250" y="3149016"/>
                <a:ext cx="3225423"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6" name="Freeform 115"/>
              <p:cNvSpPr/>
              <p:nvPr/>
            </p:nvSpPr>
            <p:spPr>
              <a:xfrm>
                <a:off x="1052250" y="3157668"/>
                <a:ext cx="3225422" cy="333128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7" name="Freeform 116"/>
              <p:cNvSpPr/>
              <p:nvPr/>
            </p:nvSpPr>
            <p:spPr>
              <a:xfrm rot="16970951" flipH="1">
                <a:off x="1486171" y="3612723"/>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18" name="Group 117"/>
              <p:cNvGrpSpPr/>
              <p:nvPr/>
            </p:nvGrpSpPr>
            <p:grpSpPr>
              <a:xfrm>
                <a:off x="1052249" y="3140364"/>
                <a:ext cx="3225424" cy="3348584"/>
                <a:chOff x="1092199" y="2770910"/>
                <a:chExt cx="3472874" cy="3574471"/>
              </a:xfrm>
            </p:grpSpPr>
            <p:cxnSp>
              <p:nvCxnSpPr>
                <p:cNvPr id="149" name="Straight Connector 148"/>
                <p:cNvCxnSpPr/>
                <p:nvPr/>
              </p:nvCxnSpPr>
              <p:spPr>
                <a:xfrm flipV="1">
                  <a:off x="1903447" y="2770911"/>
                  <a:ext cx="2329116" cy="357447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2633613" y="3426691"/>
                  <a:ext cx="1931459" cy="2909455"/>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1092199" y="2789380"/>
                  <a:ext cx="1594301" cy="248458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endCxn id="115" idx="3"/>
                </p:cNvCxnSpPr>
                <p:nvPr/>
              </p:nvCxnSpPr>
              <p:spPr>
                <a:xfrm flipV="1">
                  <a:off x="3385307" y="4558146"/>
                  <a:ext cx="1179766" cy="177800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9" name="TextBox 118"/>
              <p:cNvSpPr txBox="1"/>
              <p:nvPr/>
            </p:nvSpPr>
            <p:spPr>
              <a:xfrm rot="18370152">
                <a:off x="3143266" y="6144988"/>
                <a:ext cx="527425" cy="345411"/>
              </a:xfrm>
              <a:prstGeom prst="rect">
                <a:avLst/>
              </a:prstGeom>
              <a:noFill/>
            </p:spPr>
            <p:txBody>
              <a:bodyPr wrap="none" rtlCol="0">
                <a:spAutoFit/>
              </a:bodyPr>
              <a:lstStyle/>
              <a:p>
                <a:r>
                  <a:rPr lang="en-US" sz="1050" dirty="0" smtClean="0">
                    <a:solidFill>
                      <a:schemeClr val="tx2">
                        <a:lumMod val="60000"/>
                        <a:lumOff val="40000"/>
                      </a:schemeClr>
                    </a:solidFill>
                  </a:rPr>
                  <a:t>12°C</a:t>
                </a:r>
                <a:endParaRPr lang="en-US" sz="1050" dirty="0">
                  <a:solidFill>
                    <a:schemeClr val="tx2">
                      <a:lumMod val="60000"/>
                      <a:lumOff val="40000"/>
                    </a:schemeClr>
                  </a:solidFill>
                </a:endParaRPr>
              </a:p>
            </p:txBody>
          </p:sp>
          <p:sp>
            <p:nvSpPr>
              <p:cNvPr id="120" name="TextBox 119"/>
              <p:cNvSpPr txBox="1"/>
              <p:nvPr/>
            </p:nvSpPr>
            <p:spPr>
              <a:xfrm rot="18121293">
                <a:off x="2457855" y="6087938"/>
                <a:ext cx="602324" cy="345411"/>
              </a:xfrm>
              <a:prstGeom prst="rect">
                <a:avLst/>
              </a:prstGeom>
              <a:noFill/>
            </p:spPr>
            <p:txBody>
              <a:bodyPr wrap="square" rtlCol="0">
                <a:spAutoFit/>
              </a:bodyPr>
              <a:lstStyle/>
              <a:p>
                <a:r>
                  <a:rPr lang="en-US" sz="1050" dirty="0" smtClean="0">
                    <a:solidFill>
                      <a:schemeClr val="tx2">
                        <a:lumMod val="60000"/>
                        <a:lumOff val="40000"/>
                      </a:schemeClr>
                    </a:solidFill>
                  </a:rPr>
                  <a:t>9°C</a:t>
                </a:r>
                <a:endParaRPr lang="en-US" sz="1050" dirty="0">
                  <a:solidFill>
                    <a:schemeClr val="tx2">
                      <a:lumMod val="60000"/>
                      <a:lumOff val="40000"/>
                    </a:schemeClr>
                  </a:solidFill>
                </a:endParaRPr>
              </a:p>
            </p:txBody>
          </p:sp>
          <p:sp>
            <p:nvSpPr>
              <p:cNvPr id="121" name="TextBox 120"/>
              <p:cNvSpPr txBox="1"/>
              <p:nvPr/>
            </p:nvSpPr>
            <p:spPr>
              <a:xfrm rot="17947178">
                <a:off x="1764982" y="6079003"/>
                <a:ext cx="593024" cy="345411"/>
              </a:xfrm>
              <a:prstGeom prst="rect">
                <a:avLst/>
              </a:prstGeom>
              <a:noFill/>
            </p:spPr>
            <p:txBody>
              <a:bodyPr wrap="square" rtlCol="0">
                <a:spAutoFit/>
              </a:bodyPr>
              <a:lstStyle/>
              <a:p>
                <a:r>
                  <a:rPr lang="en-US" sz="1050" dirty="0" smtClean="0">
                    <a:solidFill>
                      <a:schemeClr val="tx2">
                        <a:lumMod val="60000"/>
                        <a:lumOff val="40000"/>
                      </a:schemeClr>
                    </a:solidFill>
                  </a:rPr>
                  <a:t>6°C</a:t>
                </a:r>
                <a:endParaRPr lang="en-US" sz="1050" dirty="0">
                  <a:solidFill>
                    <a:schemeClr val="tx2">
                      <a:lumMod val="60000"/>
                      <a:lumOff val="40000"/>
                    </a:schemeClr>
                  </a:solidFill>
                </a:endParaRPr>
              </a:p>
            </p:txBody>
          </p:sp>
          <p:sp>
            <p:nvSpPr>
              <p:cNvPr id="122" name="TextBox 121"/>
              <p:cNvSpPr txBox="1"/>
              <p:nvPr/>
            </p:nvSpPr>
            <p:spPr>
              <a:xfrm rot="18220771">
                <a:off x="1083420" y="6075774"/>
                <a:ext cx="583356" cy="345411"/>
              </a:xfrm>
              <a:prstGeom prst="rect">
                <a:avLst/>
              </a:prstGeom>
              <a:noFill/>
            </p:spPr>
            <p:txBody>
              <a:bodyPr wrap="square" rtlCol="0">
                <a:spAutoFit/>
              </a:bodyPr>
              <a:lstStyle/>
              <a:p>
                <a:r>
                  <a:rPr lang="en-US" sz="1050" dirty="0" smtClean="0">
                    <a:solidFill>
                      <a:schemeClr val="tx2">
                        <a:lumMod val="60000"/>
                        <a:lumOff val="40000"/>
                      </a:schemeClr>
                    </a:solidFill>
                  </a:rPr>
                  <a:t>3°C</a:t>
                </a:r>
                <a:endParaRPr lang="en-US" sz="1050" dirty="0">
                  <a:solidFill>
                    <a:schemeClr val="tx2">
                      <a:lumMod val="60000"/>
                      <a:lumOff val="40000"/>
                    </a:schemeClr>
                  </a:solidFill>
                </a:endParaRPr>
              </a:p>
            </p:txBody>
          </p:sp>
          <p:sp>
            <p:nvSpPr>
              <p:cNvPr id="123" name="TextBox 122"/>
              <p:cNvSpPr txBox="1"/>
              <p:nvPr/>
            </p:nvSpPr>
            <p:spPr>
              <a:xfrm rot="18316724">
                <a:off x="937703" y="5243374"/>
                <a:ext cx="527516" cy="345411"/>
              </a:xfrm>
              <a:prstGeom prst="rect">
                <a:avLst/>
              </a:prstGeom>
              <a:noFill/>
            </p:spPr>
            <p:txBody>
              <a:bodyPr wrap="square" rtlCol="0">
                <a:spAutoFit/>
              </a:bodyPr>
              <a:lstStyle/>
              <a:p>
                <a:r>
                  <a:rPr lang="en-US" sz="1050" dirty="0" smtClean="0">
                    <a:solidFill>
                      <a:schemeClr val="tx2">
                        <a:lumMod val="60000"/>
                        <a:lumOff val="40000"/>
                      </a:schemeClr>
                    </a:solidFill>
                  </a:rPr>
                  <a:t>0°C</a:t>
                </a:r>
                <a:endParaRPr lang="en-US" sz="1050" dirty="0">
                  <a:solidFill>
                    <a:schemeClr val="tx2">
                      <a:lumMod val="60000"/>
                      <a:lumOff val="40000"/>
                    </a:schemeClr>
                  </a:solidFill>
                </a:endParaRPr>
              </a:p>
            </p:txBody>
          </p:sp>
          <p:cxnSp>
            <p:nvCxnSpPr>
              <p:cNvPr id="124" name="Straight Arrow Connector 123"/>
              <p:cNvCxnSpPr/>
              <p:nvPr/>
            </p:nvCxnSpPr>
            <p:spPr>
              <a:xfrm flipH="1">
                <a:off x="892636" y="3250627"/>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2404016" y="3157666"/>
                <a:ext cx="666431" cy="33226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Content Placeholder 2"/>
              <p:cNvSpPr txBox="1">
                <a:spLocks/>
              </p:cNvSpPr>
              <p:nvPr/>
            </p:nvSpPr>
            <p:spPr>
              <a:xfrm>
                <a:off x="607783" y="6127708"/>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200" b="1" dirty="0" smtClean="0">
                    <a:solidFill>
                      <a:schemeClr val="bg1">
                        <a:lumMod val="50000"/>
                      </a:schemeClr>
                    </a:solidFill>
                    <a:latin typeface="Arial" pitchFamily="34" charset="0"/>
                    <a:cs typeface="Arial" pitchFamily="34" charset="0"/>
                  </a:rPr>
                  <a:t>P</a:t>
                </a:r>
                <a:endParaRPr lang="es-ES_tradnl" sz="1200" b="1" baseline="-25000" dirty="0">
                  <a:solidFill>
                    <a:schemeClr val="bg1">
                      <a:lumMod val="50000"/>
                    </a:schemeClr>
                  </a:solidFill>
                  <a:latin typeface="Arial" pitchFamily="34" charset="0"/>
                  <a:cs typeface="Arial" pitchFamily="34" charset="0"/>
                </a:endParaRPr>
              </a:p>
            </p:txBody>
          </p:sp>
          <p:sp>
            <p:nvSpPr>
              <p:cNvPr id="127" name="Right Arrow 126"/>
              <p:cNvSpPr/>
              <p:nvPr/>
            </p:nvSpPr>
            <p:spPr>
              <a:xfrm rot="13767969">
                <a:off x="1580976" y="4464812"/>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28" name="Group 127"/>
              <p:cNvGrpSpPr/>
              <p:nvPr/>
            </p:nvGrpSpPr>
            <p:grpSpPr>
              <a:xfrm>
                <a:off x="1374620" y="3759472"/>
                <a:ext cx="624787" cy="443346"/>
                <a:chOff x="2432181" y="4553528"/>
                <a:chExt cx="936758" cy="598115"/>
              </a:xfrm>
            </p:grpSpPr>
            <p:grpSp>
              <p:nvGrpSpPr>
                <p:cNvPr id="145" name="Group 144"/>
                <p:cNvGrpSpPr/>
                <p:nvPr/>
              </p:nvGrpSpPr>
              <p:grpSpPr>
                <a:xfrm>
                  <a:off x="2553331" y="4553528"/>
                  <a:ext cx="651296" cy="598115"/>
                  <a:chOff x="6194443" y="4022435"/>
                  <a:chExt cx="919550" cy="854365"/>
                </a:xfrm>
              </p:grpSpPr>
              <p:sp>
                <p:nvSpPr>
                  <p:cNvPr id="147" name="Oval 146"/>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8" name="Moon 147"/>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6" name="TextBox 145"/>
                <p:cNvSpPr txBox="1"/>
                <p:nvPr/>
              </p:nvSpPr>
              <p:spPr>
                <a:xfrm>
                  <a:off x="2432181" y="4659434"/>
                  <a:ext cx="936758" cy="387290"/>
                </a:xfrm>
                <a:prstGeom prst="rect">
                  <a:avLst/>
                </a:prstGeom>
                <a:noFill/>
              </p:spPr>
              <p:txBody>
                <a:bodyPr wrap="none" rtlCol="0">
                  <a:spAutoFit/>
                </a:bodyPr>
                <a:lstStyle/>
                <a:p>
                  <a:r>
                    <a:rPr lang="en-US" sz="1000" b="1" dirty="0" smtClean="0">
                      <a:latin typeface="Tahoma" panose="020B0604030504040204" pitchFamily="34" charset="0"/>
                      <a:ea typeface="Tahoma" panose="020B0604030504040204" pitchFamily="34" charset="0"/>
                      <a:cs typeface="Tahoma" panose="020B0604030504040204" pitchFamily="34" charset="0"/>
                    </a:rPr>
                    <a:t>-1°C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sp>
            <p:nvSpPr>
              <p:cNvPr id="129" name="Right Arrow 128"/>
              <p:cNvSpPr/>
              <p:nvPr/>
            </p:nvSpPr>
            <p:spPr>
              <a:xfrm rot="15269148">
                <a:off x="2159966" y="4406213"/>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30" name="Group 129"/>
              <p:cNvGrpSpPr/>
              <p:nvPr/>
            </p:nvGrpSpPr>
            <p:grpSpPr>
              <a:xfrm>
                <a:off x="2113278" y="3759472"/>
                <a:ext cx="552827" cy="443346"/>
                <a:chOff x="2486637" y="4553528"/>
                <a:chExt cx="828867" cy="598115"/>
              </a:xfrm>
            </p:grpSpPr>
            <p:grpSp>
              <p:nvGrpSpPr>
                <p:cNvPr id="141" name="Group 140"/>
                <p:cNvGrpSpPr/>
                <p:nvPr/>
              </p:nvGrpSpPr>
              <p:grpSpPr>
                <a:xfrm>
                  <a:off x="2553331" y="4553528"/>
                  <a:ext cx="651296" cy="598115"/>
                  <a:chOff x="6194443" y="4022435"/>
                  <a:chExt cx="919550" cy="854365"/>
                </a:xfrm>
              </p:grpSpPr>
              <p:sp>
                <p:nvSpPr>
                  <p:cNvPr id="143" name="Oval 142"/>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4" name="Moon 143"/>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42" name="TextBox 141"/>
                <p:cNvSpPr txBox="1"/>
                <p:nvPr/>
              </p:nvSpPr>
              <p:spPr>
                <a:xfrm>
                  <a:off x="2486637" y="4675545"/>
                  <a:ext cx="828867" cy="387290"/>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2</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31" name="Group 130"/>
              <p:cNvGrpSpPr/>
              <p:nvPr/>
            </p:nvGrpSpPr>
            <p:grpSpPr>
              <a:xfrm>
                <a:off x="2661494" y="3754701"/>
                <a:ext cx="552827" cy="443346"/>
                <a:chOff x="2486637" y="4553528"/>
                <a:chExt cx="828867" cy="598115"/>
              </a:xfrm>
            </p:grpSpPr>
            <p:grpSp>
              <p:nvGrpSpPr>
                <p:cNvPr id="137" name="Group 136"/>
                <p:cNvGrpSpPr/>
                <p:nvPr/>
              </p:nvGrpSpPr>
              <p:grpSpPr>
                <a:xfrm>
                  <a:off x="2553331" y="4553528"/>
                  <a:ext cx="651296" cy="598115"/>
                  <a:chOff x="6194443" y="4022435"/>
                  <a:chExt cx="919550" cy="854365"/>
                </a:xfrm>
              </p:grpSpPr>
              <p:sp>
                <p:nvSpPr>
                  <p:cNvPr id="139" name="Oval 138"/>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0" name="Moon 139"/>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38" name="TextBox 137"/>
                <p:cNvSpPr txBox="1"/>
                <p:nvPr/>
              </p:nvSpPr>
              <p:spPr>
                <a:xfrm>
                  <a:off x="2486637" y="4675545"/>
                  <a:ext cx="828867" cy="387290"/>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4</a:t>
                  </a:r>
                  <a:r>
                    <a:rPr lang="en-US" sz="1000" b="1" dirty="0" smtClean="0">
                      <a:latin typeface="Tahoma" panose="020B0604030504040204" pitchFamily="34" charset="0"/>
                      <a:ea typeface="Tahoma" panose="020B0604030504040204" pitchFamily="34" charset="0"/>
                      <a:cs typeface="Tahoma" panose="020B0604030504040204" pitchFamily="34" charset="0"/>
                    </a:rPr>
                    <a:t>°C</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32" name="Group 131"/>
              <p:cNvGrpSpPr/>
              <p:nvPr/>
            </p:nvGrpSpPr>
            <p:grpSpPr>
              <a:xfrm>
                <a:off x="2433667" y="4895273"/>
                <a:ext cx="584577" cy="443346"/>
                <a:chOff x="2486637" y="4553528"/>
                <a:chExt cx="876471" cy="598115"/>
              </a:xfrm>
            </p:grpSpPr>
            <p:grpSp>
              <p:nvGrpSpPr>
                <p:cNvPr id="133" name="Group 132"/>
                <p:cNvGrpSpPr/>
                <p:nvPr/>
              </p:nvGrpSpPr>
              <p:grpSpPr>
                <a:xfrm>
                  <a:off x="2553331" y="4553528"/>
                  <a:ext cx="651296" cy="598115"/>
                  <a:chOff x="6194443" y="4022435"/>
                  <a:chExt cx="919550" cy="854365"/>
                </a:xfrm>
              </p:grpSpPr>
              <p:sp>
                <p:nvSpPr>
                  <p:cNvPr id="135" name="Oval 134"/>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6" name="Moon 135"/>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34" name="TextBox 133"/>
                <p:cNvSpPr txBox="1"/>
                <p:nvPr/>
              </p:nvSpPr>
              <p:spPr>
                <a:xfrm>
                  <a:off x="2486637" y="4675545"/>
                  <a:ext cx="876471" cy="411496"/>
                </a:xfrm>
                <a:prstGeom prst="rect">
                  <a:avLst/>
                </a:prstGeom>
                <a:noFill/>
              </p:spPr>
              <p:txBody>
                <a:bodyPr wrap="none" rtlCol="0">
                  <a:spAutoFit/>
                </a:bodyPr>
                <a:lstStyle/>
                <a:p>
                  <a:r>
                    <a:rPr lang="en-US" sz="1050" b="1" dirty="0" smtClean="0">
                      <a:latin typeface="Tahoma" panose="020B0604030504040204" pitchFamily="34" charset="0"/>
                      <a:ea typeface="Tahoma" panose="020B0604030504040204" pitchFamily="34" charset="0"/>
                      <a:cs typeface="Tahoma" panose="020B0604030504040204" pitchFamily="34" charset="0"/>
                    </a:rPr>
                    <a:t>6°C</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grpSp>
        </p:grpSp>
        <p:sp>
          <p:nvSpPr>
            <p:cNvPr id="154" name="Title 1"/>
            <p:cNvSpPr txBox="1">
              <a:spLocks/>
            </p:cNvSpPr>
            <p:nvPr/>
          </p:nvSpPr>
          <p:spPr>
            <a:xfrm>
              <a:off x="377425" y="2331002"/>
              <a:ext cx="3611425"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400" b="1" dirty="0" smtClean="0">
                  <a:solidFill>
                    <a:srgbClr val="0000FF"/>
                  </a:solidFill>
                  <a:latin typeface="Arial" pitchFamily="34" charset="0"/>
                  <a:cs typeface="Arial" pitchFamily="34" charset="0"/>
                </a:rPr>
                <a:t>ESTABILIDAD EXTREMA</a:t>
              </a:r>
              <a:endParaRPr lang="es-ES_tradnl" sz="1200" b="1" dirty="0">
                <a:solidFill>
                  <a:srgbClr val="0000FF"/>
                </a:solidFill>
                <a:latin typeface="Arial" pitchFamily="34" charset="0"/>
                <a:cs typeface="Arial" pitchFamily="34" charset="0"/>
              </a:endParaRPr>
            </a:p>
          </p:txBody>
        </p:sp>
        <p:sp>
          <p:nvSpPr>
            <p:cNvPr id="155" name="Title 1"/>
            <p:cNvSpPr txBox="1">
              <a:spLocks/>
            </p:cNvSpPr>
            <p:nvPr/>
          </p:nvSpPr>
          <p:spPr>
            <a:xfrm rot="16926849">
              <a:off x="1254723" y="5203564"/>
              <a:ext cx="1399295" cy="399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latin typeface="Arial" pitchFamily="34" charset="0"/>
                  <a:cs typeface="Arial" pitchFamily="34" charset="0"/>
                </a:rPr>
                <a:t>SONDEO</a:t>
              </a:r>
              <a:endParaRPr lang="es-ES_tradnl" sz="700" b="1" dirty="0">
                <a:latin typeface="Arial" pitchFamily="34" charset="0"/>
                <a:cs typeface="Arial" pitchFamily="34" charset="0"/>
              </a:endParaRPr>
            </a:p>
          </p:txBody>
        </p:sp>
      </p:grpSp>
      <p:sp>
        <p:nvSpPr>
          <p:cNvPr id="156" name="Right Arrow 155"/>
          <p:cNvSpPr/>
          <p:nvPr/>
        </p:nvSpPr>
        <p:spPr>
          <a:xfrm rot="2943187">
            <a:off x="818025" y="2558465"/>
            <a:ext cx="954889" cy="21896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7" name="Right Arrow 156"/>
          <p:cNvSpPr/>
          <p:nvPr/>
        </p:nvSpPr>
        <p:spPr>
          <a:xfrm rot="4636796">
            <a:off x="1280423" y="2540290"/>
            <a:ext cx="659422" cy="24495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8" name="Title 1"/>
          <p:cNvSpPr txBox="1">
            <a:spLocks/>
          </p:cNvSpPr>
          <p:nvPr/>
        </p:nvSpPr>
        <p:spPr>
          <a:xfrm>
            <a:off x="360945" y="4432329"/>
            <a:ext cx="2604766" cy="533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dirty="0" err="1" smtClean="0">
                <a:latin typeface="Arial" pitchFamily="34" charset="0"/>
                <a:cs typeface="Arial" pitchFamily="34" charset="0"/>
              </a:rPr>
              <a:t>T</a:t>
            </a:r>
            <a:r>
              <a:rPr lang="es-ES_tradnl" sz="1600" baseline="-25000" dirty="0" err="1" smtClean="0">
                <a:latin typeface="Arial" pitchFamily="34" charset="0"/>
                <a:cs typeface="Arial" pitchFamily="34" charset="0"/>
              </a:rPr>
              <a:t>sondeo</a:t>
            </a:r>
            <a:r>
              <a:rPr lang="es-ES_tradnl" sz="1600" dirty="0" smtClean="0">
                <a:latin typeface="Arial" pitchFamily="34" charset="0"/>
                <a:cs typeface="Arial" pitchFamily="34" charset="0"/>
              </a:rPr>
              <a:t> disminuye con la altura a una </a:t>
            </a:r>
            <a:r>
              <a:rPr lang="es-ES_tradnl" sz="1600" dirty="0" smtClean="0">
                <a:solidFill>
                  <a:srgbClr val="0000FF"/>
                </a:solidFill>
                <a:latin typeface="Arial" pitchFamily="34" charset="0"/>
                <a:cs typeface="Arial" pitchFamily="34" charset="0"/>
              </a:rPr>
              <a:t>razón menor </a:t>
            </a:r>
            <a:r>
              <a:rPr lang="es-ES_tradnl" sz="1600" dirty="0" smtClean="0">
                <a:latin typeface="Arial" pitchFamily="34" charset="0"/>
                <a:cs typeface="Arial" pitchFamily="34" charset="0"/>
              </a:rPr>
              <a:t>que la temperatura de la adiabática saturada</a:t>
            </a:r>
            <a:endParaRPr lang="es-ES_tradnl" sz="1400" dirty="0">
              <a:latin typeface="Arial" pitchFamily="34" charset="0"/>
              <a:cs typeface="Arial" pitchFamily="34" charset="0"/>
            </a:endParaRPr>
          </a:p>
        </p:txBody>
      </p:sp>
      <p:sp>
        <p:nvSpPr>
          <p:cNvPr id="159" name="Title 1"/>
          <p:cNvSpPr txBox="1">
            <a:spLocks/>
          </p:cNvSpPr>
          <p:nvPr/>
        </p:nvSpPr>
        <p:spPr>
          <a:xfrm>
            <a:off x="3462562" y="4248813"/>
            <a:ext cx="2301621" cy="11337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dirty="0" err="1" smtClean="0">
                <a:latin typeface="Arial" pitchFamily="34" charset="0"/>
                <a:cs typeface="Arial" pitchFamily="34" charset="0"/>
              </a:rPr>
              <a:t>T</a:t>
            </a:r>
            <a:r>
              <a:rPr lang="es-ES_tradnl" sz="1600" baseline="-25000" dirty="0" err="1" smtClean="0">
                <a:latin typeface="Arial" pitchFamily="34" charset="0"/>
                <a:cs typeface="Arial" pitchFamily="34" charset="0"/>
              </a:rPr>
              <a:t>sondeo</a:t>
            </a:r>
            <a:r>
              <a:rPr lang="es-ES_tradnl" sz="1600" dirty="0" smtClean="0">
                <a:latin typeface="Arial" pitchFamily="34" charset="0"/>
                <a:cs typeface="Arial" pitchFamily="34" charset="0"/>
              </a:rPr>
              <a:t> disminuye con la altura a una razón que cae entre la pendiente de la adiabática seca y la de la saturada</a:t>
            </a:r>
            <a:endParaRPr lang="es-ES_tradnl" sz="1400" dirty="0">
              <a:latin typeface="Arial" pitchFamily="34" charset="0"/>
              <a:cs typeface="Arial" pitchFamily="34" charset="0"/>
            </a:endParaRPr>
          </a:p>
        </p:txBody>
      </p:sp>
      <p:sp>
        <p:nvSpPr>
          <p:cNvPr id="160" name="Title 1"/>
          <p:cNvSpPr txBox="1">
            <a:spLocks/>
          </p:cNvSpPr>
          <p:nvPr/>
        </p:nvSpPr>
        <p:spPr>
          <a:xfrm>
            <a:off x="6353802" y="4428406"/>
            <a:ext cx="2526574" cy="533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dirty="0" err="1" smtClean="0">
                <a:latin typeface="Arial" pitchFamily="34" charset="0"/>
                <a:cs typeface="Arial" pitchFamily="34" charset="0"/>
              </a:rPr>
              <a:t>T</a:t>
            </a:r>
            <a:r>
              <a:rPr lang="es-ES_tradnl" sz="1600" baseline="-25000" dirty="0" err="1" smtClean="0">
                <a:latin typeface="Arial" pitchFamily="34" charset="0"/>
                <a:cs typeface="Arial" pitchFamily="34" charset="0"/>
              </a:rPr>
              <a:t>sondeo</a:t>
            </a:r>
            <a:r>
              <a:rPr lang="es-ES_tradnl" sz="1600" dirty="0" smtClean="0">
                <a:latin typeface="Arial" pitchFamily="34" charset="0"/>
                <a:cs typeface="Arial" pitchFamily="34" charset="0"/>
              </a:rPr>
              <a:t> disminuye con la altura a una </a:t>
            </a:r>
            <a:r>
              <a:rPr lang="es-ES_tradnl" sz="1600" dirty="0" smtClean="0">
                <a:solidFill>
                  <a:srgbClr val="FF0000"/>
                </a:solidFill>
                <a:latin typeface="Arial" pitchFamily="34" charset="0"/>
                <a:cs typeface="Arial" pitchFamily="34" charset="0"/>
              </a:rPr>
              <a:t>razón mayor </a:t>
            </a:r>
            <a:r>
              <a:rPr lang="es-ES_tradnl" sz="1600" dirty="0" smtClean="0">
                <a:latin typeface="Arial" pitchFamily="34" charset="0"/>
                <a:cs typeface="Arial" pitchFamily="34" charset="0"/>
              </a:rPr>
              <a:t>que la temperatura de la adiabática seca</a:t>
            </a:r>
            <a:endParaRPr lang="es-ES_tradnl" sz="1400" dirty="0">
              <a:latin typeface="Arial" pitchFamily="34" charset="0"/>
              <a:cs typeface="Arial" pitchFamily="34" charset="0"/>
            </a:endParaRPr>
          </a:p>
        </p:txBody>
      </p:sp>
      <p:sp>
        <p:nvSpPr>
          <p:cNvPr id="161" name="Title 1"/>
          <p:cNvSpPr txBox="1">
            <a:spLocks/>
          </p:cNvSpPr>
          <p:nvPr/>
        </p:nvSpPr>
        <p:spPr>
          <a:xfrm>
            <a:off x="918877" y="5707182"/>
            <a:ext cx="7395910" cy="7726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El método de parcelas se concentra en un punto del sondeo, no considera el sondeo completo.</a:t>
            </a:r>
            <a:endParaRPr lang="es-ES_tradnl" sz="2000" dirty="0">
              <a:latin typeface="Arial" pitchFamily="34" charset="0"/>
              <a:cs typeface="Arial" pitchFamily="34" charset="0"/>
            </a:endParaRPr>
          </a:p>
        </p:txBody>
      </p:sp>
      <p:sp>
        <p:nvSpPr>
          <p:cNvPr id="162" name="Title 1"/>
          <p:cNvSpPr txBox="1">
            <a:spLocks/>
          </p:cNvSpPr>
          <p:nvPr/>
        </p:nvSpPr>
        <p:spPr>
          <a:xfrm rot="3619500">
            <a:off x="4659709" y="3548587"/>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latin typeface="Arial" pitchFamily="34" charset="0"/>
                <a:cs typeface="Arial" pitchFamily="34" charset="0"/>
              </a:rPr>
              <a:t>SONDEO</a:t>
            </a:r>
            <a:endParaRPr lang="es-ES_tradnl" sz="700" b="1" dirty="0">
              <a:latin typeface="Arial" pitchFamily="34" charset="0"/>
              <a:cs typeface="Arial" pitchFamily="34" charset="0"/>
            </a:endParaRPr>
          </a:p>
        </p:txBody>
      </p:sp>
      <p:sp>
        <p:nvSpPr>
          <p:cNvPr id="163" name="Title 1"/>
          <p:cNvSpPr txBox="1">
            <a:spLocks/>
          </p:cNvSpPr>
          <p:nvPr/>
        </p:nvSpPr>
        <p:spPr>
          <a:xfrm rot="2335258">
            <a:off x="7976384" y="3247686"/>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latin typeface="Arial" pitchFamily="34" charset="0"/>
                <a:cs typeface="Arial" pitchFamily="34" charset="0"/>
              </a:rPr>
              <a:t>SONDEO</a:t>
            </a:r>
            <a:endParaRPr lang="es-ES_tradnl" sz="700" b="1" dirty="0">
              <a:latin typeface="Arial" pitchFamily="34" charset="0"/>
              <a:cs typeface="Arial" pitchFamily="34" charset="0"/>
            </a:endParaRPr>
          </a:p>
        </p:txBody>
      </p:sp>
      <p:sp>
        <p:nvSpPr>
          <p:cNvPr id="164" name="Title 1"/>
          <p:cNvSpPr txBox="1">
            <a:spLocks/>
          </p:cNvSpPr>
          <p:nvPr/>
        </p:nvSpPr>
        <p:spPr>
          <a:xfrm rot="2677724">
            <a:off x="7829401" y="3420676"/>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chemeClr val="accent2">
                    <a:lumMod val="75000"/>
                  </a:schemeClr>
                </a:solidFill>
                <a:latin typeface="Arial" pitchFamily="34" charset="0"/>
                <a:cs typeface="Arial" pitchFamily="34" charset="0"/>
              </a:rPr>
              <a:t>ADIAB. SECA</a:t>
            </a:r>
            <a:endParaRPr lang="es-ES_tradnl" sz="700" b="1" dirty="0">
              <a:solidFill>
                <a:schemeClr val="accent2">
                  <a:lumMod val="75000"/>
                </a:schemeClr>
              </a:solidFill>
              <a:latin typeface="Arial" pitchFamily="34" charset="0"/>
              <a:cs typeface="Arial" pitchFamily="34" charset="0"/>
            </a:endParaRPr>
          </a:p>
        </p:txBody>
      </p:sp>
      <p:sp>
        <p:nvSpPr>
          <p:cNvPr id="165" name="Title 1"/>
          <p:cNvSpPr txBox="1">
            <a:spLocks/>
          </p:cNvSpPr>
          <p:nvPr/>
        </p:nvSpPr>
        <p:spPr>
          <a:xfrm rot="3406248">
            <a:off x="3222220" y="1531175"/>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chemeClr val="accent2">
                    <a:lumMod val="75000"/>
                  </a:schemeClr>
                </a:solidFill>
                <a:latin typeface="Arial" pitchFamily="34" charset="0"/>
                <a:cs typeface="Arial" pitchFamily="34" charset="0"/>
              </a:rPr>
              <a:t>ADIAB. SECA</a:t>
            </a:r>
            <a:endParaRPr lang="es-ES_tradnl" sz="700" b="1" dirty="0">
              <a:solidFill>
                <a:schemeClr val="accent2">
                  <a:lumMod val="75000"/>
                </a:schemeClr>
              </a:solidFill>
              <a:latin typeface="Arial" pitchFamily="34" charset="0"/>
              <a:cs typeface="Arial" pitchFamily="34" charset="0"/>
            </a:endParaRPr>
          </a:p>
        </p:txBody>
      </p:sp>
      <p:sp>
        <p:nvSpPr>
          <p:cNvPr id="166" name="Title 1"/>
          <p:cNvSpPr txBox="1">
            <a:spLocks/>
          </p:cNvSpPr>
          <p:nvPr/>
        </p:nvSpPr>
        <p:spPr>
          <a:xfrm rot="3270722">
            <a:off x="52309" y="1519989"/>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chemeClr val="accent2">
                    <a:lumMod val="75000"/>
                  </a:schemeClr>
                </a:solidFill>
                <a:latin typeface="Arial" pitchFamily="34" charset="0"/>
                <a:cs typeface="Arial" pitchFamily="34" charset="0"/>
              </a:rPr>
              <a:t>ADIAB. SECA</a:t>
            </a:r>
            <a:endParaRPr lang="es-ES_tradnl" sz="700" b="1" dirty="0">
              <a:solidFill>
                <a:schemeClr val="accent2">
                  <a:lumMod val="75000"/>
                </a:schemeClr>
              </a:solidFill>
              <a:latin typeface="Arial" pitchFamily="34" charset="0"/>
              <a:cs typeface="Arial" pitchFamily="34" charset="0"/>
            </a:endParaRPr>
          </a:p>
        </p:txBody>
      </p:sp>
      <p:sp>
        <p:nvSpPr>
          <p:cNvPr id="167" name="Title 1"/>
          <p:cNvSpPr txBox="1">
            <a:spLocks/>
          </p:cNvSpPr>
          <p:nvPr/>
        </p:nvSpPr>
        <p:spPr>
          <a:xfrm rot="3854079">
            <a:off x="640295" y="1512575"/>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rgbClr val="31982C"/>
                </a:solidFill>
                <a:latin typeface="Arial" pitchFamily="34" charset="0"/>
                <a:cs typeface="Arial" pitchFamily="34" charset="0"/>
              </a:rPr>
              <a:t>ADIAB. </a:t>
            </a:r>
            <a:r>
              <a:rPr lang="es-ES_tradnl" sz="800" b="1" dirty="0" smtClean="0">
                <a:solidFill>
                  <a:srgbClr val="31982C"/>
                </a:solidFill>
                <a:latin typeface="Arial" pitchFamily="34" charset="0"/>
                <a:cs typeface="Arial" pitchFamily="34" charset="0"/>
              </a:rPr>
              <a:t>SAT</a:t>
            </a:r>
            <a:endParaRPr lang="es-ES_tradnl" sz="700" b="1" dirty="0">
              <a:solidFill>
                <a:srgbClr val="31982C"/>
              </a:solidFill>
              <a:latin typeface="Arial" pitchFamily="34" charset="0"/>
              <a:cs typeface="Arial" pitchFamily="34" charset="0"/>
            </a:endParaRPr>
          </a:p>
        </p:txBody>
      </p:sp>
      <p:sp>
        <p:nvSpPr>
          <p:cNvPr id="168" name="Title 1"/>
          <p:cNvSpPr txBox="1">
            <a:spLocks/>
          </p:cNvSpPr>
          <p:nvPr/>
        </p:nvSpPr>
        <p:spPr>
          <a:xfrm rot="3854079">
            <a:off x="6858698" y="1541960"/>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rgbClr val="31982C"/>
                </a:solidFill>
                <a:latin typeface="Arial" pitchFamily="34" charset="0"/>
                <a:cs typeface="Arial" pitchFamily="34" charset="0"/>
              </a:rPr>
              <a:t>ADIAB. </a:t>
            </a:r>
            <a:r>
              <a:rPr lang="es-ES_tradnl" sz="800" b="1" dirty="0" smtClean="0">
                <a:solidFill>
                  <a:srgbClr val="31982C"/>
                </a:solidFill>
                <a:latin typeface="Arial" pitchFamily="34" charset="0"/>
                <a:cs typeface="Arial" pitchFamily="34" charset="0"/>
              </a:rPr>
              <a:t>SAT</a:t>
            </a:r>
            <a:endParaRPr lang="es-ES_tradnl" sz="700" b="1" dirty="0">
              <a:solidFill>
                <a:srgbClr val="31982C"/>
              </a:solidFill>
              <a:latin typeface="Arial" pitchFamily="34" charset="0"/>
              <a:cs typeface="Arial" pitchFamily="34" charset="0"/>
            </a:endParaRPr>
          </a:p>
        </p:txBody>
      </p:sp>
      <p:sp>
        <p:nvSpPr>
          <p:cNvPr id="169" name="Title 1"/>
          <p:cNvSpPr txBox="1">
            <a:spLocks/>
          </p:cNvSpPr>
          <p:nvPr/>
        </p:nvSpPr>
        <p:spPr>
          <a:xfrm rot="3854079">
            <a:off x="4160099" y="1512464"/>
            <a:ext cx="1152001" cy="329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800" b="1" dirty="0" smtClean="0">
                <a:solidFill>
                  <a:srgbClr val="31982C"/>
                </a:solidFill>
                <a:latin typeface="Arial" pitchFamily="34" charset="0"/>
                <a:cs typeface="Arial" pitchFamily="34" charset="0"/>
              </a:rPr>
              <a:t>ADIAB. </a:t>
            </a:r>
            <a:r>
              <a:rPr lang="es-ES_tradnl" sz="800" b="1" dirty="0" smtClean="0">
                <a:solidFill>
                  <a:srgbClr val="31982C"/>
                </a:solidFill>
                <a:latin typeface="Arial" pitchFamily="34" charset="0"/>
                <a:cs typeface="Arial" pitchFamily="34" charset="0"/>
              </a:rPr>
              <a:t>SAT</a:t>
            </a:r>
            <a:endParaRPr lang="es-ES_tradnl" sz="700" b="1" dirty="0">
              <a:solidFill>
                <a:srgbClr val="31982C"/>
              </a:solidFill>
              <a:latin typeface="Arial" pitchFamily="34" charset="0"/>
              <a:cs typeface="Arial" pitchFamily="34" charset="0"/>
            </a:endParaRPr>
          </a:p>
        </p:txBody>
      </p:sp>
    </p:spTree>
    <p:extLst>
      <p:ext uri="{BB962C8B-B14F-4D97-AF65-F5344CB8AC3E}">
        <p14:creationId xmlns:p14="http://schemas.microsoft.com/office/powerpoint/2010/main" val="1845385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0" y="1981200"/>
            <a:ext cx="5384368" cy="3733800"/>
            <a:chOff x="0" y="2286000"/>
            <a:chExt cx="5867400" cy="412954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0"/>
              <a:ext cx="5867400" cy="4129541"/>
            </a:xfrm>
            <a:prstGeom prst="rect">
              <a:avLst/>
            </a:prstGeom>
          </p:spPr>
        </p:pic>
        <p:grpSp>
          <p:nvGrpSpPr>
            <p:cNvPr id="65" name="Group 64"/>
            <p:cNvGrpSpPr/>
            <p:nvPr/>
          </p:nvGrpSpPr>
          <p:grpSpPr>
            <a:xfrm>
              <a:off x="4059237" y="4423410"/>
              <a:ext cx="775653" cy="524772"/>
              <a:chOff x="4059237" y="4423410"/>
              <a:chExt cx="775653" cy="524772"/>
            </a:xfrm>
          </p:grpSpPr>
          <p:grpSp>
            <p:nvGrpSpPr>
              <p:cNvPr id="30" name="Group 29"/>
              <p:cNvGrpSpPr/>
              <p:nvPr/>
            </p:nvGrpSpPr>
            <p:grpSpPr>
              <a:xfrm>
                <a:off x="4059237" y="4451757"/>
                <a:ext cx="664426" cy="496425"/>
                <a:chOff x="6938972" y="4954551"/>
                <a:chExt cx="664426" cy="493699"/>
              </a:xfrm>
            </p:grpSpPr>
            <p:sp>
              <p:nvSpPr>
                <p:cNvPr id="32" name="Freeform 31"/>
                <p:cNvSpPr/>
                <p:nvPr/>
              </p:nvSpPr>
              <p:spPr>
                <a:xfrm rot="446189">
                  <a:off x="6938972" y="4954551"/>
                  <a:ext cx="648332" cy="457820"/>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Lst>
                  <a:ahLst/>
                  <a:cxnLst>
                    <a:cxn ang="0">
                      <a:pos x="connsiteX0" y="connsiteY0"/>
                    </a:cxn>
                    <a:cxn ang="0">
                      <a:pos x="connsiteX1" y="connsiteY1"/>
                    </a:cxn>
                  </a:cxnLst>
                  <a:rect l="l" t="t" r="r" b="b"/>
                  <a:pathLst>
                    <a:path w="1043423" h="804484">
                      <a:moveTo>
                        <a:pt x="0" y="0"/>
                      </a:moveTo>
                      <a:cubicBezTo>
                        <a:pt x="304007" y="267736"/>
                        <a:pt x="736097" y="579105"/>
                        <a:pt x="1043423" y="804484"/>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rot="12650623">
                  <a:off x="7181962" y="4973915"/>
                  <a:ext cx="421436" cy="36265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1"/>
              <p:cNvSpPr/>
              <p:nvPr/>
            </p:nvSpPr>
            <p:spPr>
              <a:xfrm>
                <a:off x="4594860" y="4423410"/>
                <a:ext cx="240030" cy="37719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 h="377190">
                    <a:moveTo>
                      <a:pt x="0" y="377190"/>
                    </a:moveTo>
                    <a:lnTo>
                      <a:pt x="102870" y="281940"/>
                    </a:lnTo>
                    <a:lnTo>
                      <a:pt x="240030" y="220980"/>
                    </a:lnTo>
                    <a:lnTo>
                      <a:pt x="240030" y="99060"/>
                    </a:lnTo>
                    <a:lnTo>
                      <a:pt x="22860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185438" y="3265309"/>
              <a:ext cx="659431" cy="518659"/>
              <a:chOff x="4185438" y="3265309"/>
              <a:chExt cx="659431" cy="518659"/>
            </a:xfrm>
          </p:grpSpPr>
          <p:grpSp>
            <p:nvGrpSpPr>
              <p:cNvPr id="35" name="Group 34"/>
              <p:cNvGrpSpPr/>
              <p:nvPr/>
            </p:nvGrpSpPr>
            <p:grpSpPr>
              <a:xfrm>
                <a:off x="4185438" y="3282292"/>
                <a:ext cx="659431" cy="501676"/>
                <a:chOff x="6943967" y="4949328"/>
                <a:chExt cx="659431" cy="498922"/>
              </a:xfrm>
            </p:grpSpPr>
            <p:sp>
              <p:nvSpPr>
                <p:cNvPr id="36" name="Freeform 35"/>
                <p:cNvSpPr/>
                <p:nvPr/>
              </p:nvSpPr>
              <p:spPr>
                <a:xfrm rot="580611">
                  <a:off x="6943967" y="4949328"/>
                  <a:ext cx="638706" cy="452502"/>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Lst>
                  <a:ahLst/>
                  <a:cxnLst>
                    <a:cxn ang="0">
                      <a:pos x="connsiteX0" y="connsiteY0"/>
                    </a:cxn>
                    <a:cxn ang="0">
                      <a:pos x="connsiteX1" y="connsiteY1"/>
                    </a:cxn>
                  </a:cxnLst>
                  <a:rect l="l" t="t" r="r" b="b"/>
                  <a:pathLst>
                    <a:path w="1043423" h="804484">
                      <a:moveTo>
                        <a:pt x="0" y="0"/>
                      </a:moveTo>
                      <a:cubicBezTo>
                        <a:pt x="304007" y="267736"/>
                        <a:pt x="736097" y="579105"/>
                        <a:pt x="1043423" y="804484"/>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12650623">
                  <a:off x="7181962" y="4973915"/>
                  <a:ext cx="421436" cy="36265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4655066" y="3265309"/>
                <a:ext cx="50355" cy="36789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 name="connsiteX0" fmla="*/ 0 w 240030"/>
                  <a:gd name="connsiteY0" fmla="*/ 377190 h 377190"/>
                  <a:gd name="connsiteX1" fmla="*/ 102870 w 240030"/>
                  <a:gd name="connsiteY1" fmla="*/ 281940 h 377190"/>
                  <a:gd name="connsiteX2" fmla="*/ 240030 w 240030"/>
                  <a:gd name="connsiteY2" fmla="*/ 220980 h 377190"/>
                  <a:gd name="connsiteX3" fmla="*/ 228600 w 240030"/>
                  <a:gd name="connsiteY3" fmla="*/ 0 h 377190"/>
                  <a:gd name="connsiteX0" fmla="*/ 0 w 228600"/>
                  <a:gd name="connsiteY0" fmla="*/ 377190 h 377190"/>
                  <a:gd name="connsiteX1" fmla="*/ 102870 w 228600"/>
                  <a:gd name="connsiteY1" fmla="*/ 281940 h 377190"/>
                  <a:gd name="connsiteX2" fmla="*/ 228600 w 228600"/>
                  <a:gd name="connsiteY2" fmla="*/ 0 h 377190"/>
                  <a:gd name="connsiteX0" fmla="*/ 38100 w 140970"/>
                  <a:gd name="connsiteY0" fmla="*/ 388620 h 388620"/>
                  <a:gd name="connsiteX1" fmla="*/ 140970 w 140970"/>
                  <a:gd name="connsiteY1" fmla="*/ 293370 h 388620"/>
                  <a:gd name="connsiteX2" fmla="*/ 0 w 140970"/>
                  <a:gd name="connsiteY2" fmla="*/ 0 h 388620"/>
                  <a:gd name="connsiteX0" fmla="*/ 38100 w 38100"/>
                  <a:gd name="connsiteY0" fmla="*/ 388620 h 388620"/>
                  <a:gd name="connsiteX1" fmla="*/ 19050 w 38100"/>
                  <a:gd name="connsiteY1" fmla="*/ 224790 h 388620"/>
                  <a:gd name="connsiteX2" fmla="*/ 0 w 38100"/>
                  <a:gd name="connsiteY2" fmla="*/ 0 h 388620"/>
                  <a:gd name="connsiteX0" fmla="*/ 49530 w 49530"/>
                  <a:gd name="connsiteY0" fmla="*/ 381000 h 381000"/>
                  <a:gd name="connsiteX1" fmla="*/ 19050 w 49530"/>
                  <a:gd name="connsiteY1" fmla="*/ 224790 h 381000"/>
                  <a:gd name="connsiteX2" fmla="*/ 0 w 49530"/>
                  <a:gd name="connsiteY2" fmla="*/ 0 h 381000"/>
                </a:gdLst>
                <a:ahLst/>
                <a:cxnLst>
                  <a:cxn ang="0">
                    <a:pos x="connsiteX0" y="connsiteY0"/>
                  </a:cxn>
                  <a:cxn ang="0">
                    <a:pos x="connsiteX1" y="connsiteY1"/>
                  </a:cxn>
                  <a:cxn ang="0">
                    <a:pos x="connsiteX2" y="connsiteY2"/>
                  </a:cxn>
                </a:cxnLst>
                <a:rect l="l" t="t" r="r" b="b"/>
                <a:pathLst>
                  <a:path w="49530" h="381000">
                    <a:moveTo>
                      <a:pt x="49530" y="381000"/>
                    </a:moveTo>
                    <a:lnTo>
                      <a:pt x="19050" y="224790"/>
                    </a:lnTo>
                    <a:lnTo>
                      <a:pt x="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4283702" y="5367284"/>
              <a:ext cx="589491" cy="468760"/>
              <a:chOff x="4283702" y="5367284"/>
              <a:chExt cx="589491" cy="468760"/>
            </a:xfrm>
          </p:grpSpPr>
          <p:grpSp>
            <p:nvGrpSpPr>
              <p:cNvPr id="40" name="Group 39"/>
              <p:cNvGrpSpPr/>
              <p:nvPr/>
            </p:nvGrpSpPr>
            <p:grpSpPr>
              <a:xfrm>
                <a:off x="4283702" y="5367284"/>
                <a:ext cx="589491" cy="468760"/>
                <a:chOff x="7006612" y="4982064"/>
                <a:chExt cx="589491" cy="466186"/>
              </a:xfrm>
            </p:grpSpPr>
            <p:sp>
              <p:nvSpPr>
                <p:cNvPr id="41" name="Freeform 40"/>
                <p:cNvSpPr/>
                <p:nvPr/>
              </p:nvSpPr>
              <p:spPr>
                <a:xfrm rot="405889">
                  <a:off x="7006612" y="4982064"/>
                  <a:ext cx="577880" cy="422926"/>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 name="connsiteX0" fmla="*/ 0 w 934300"/>
                    <a:gd name="connsiteY0" fmla="*/ 0 h 731519"/>
                    <a:gd name="connsiteX1" fmla="*/ 934300 w 934300"/>
                    <a:gd name="connsiteY1" fmla="*/ 731519 h 731519"/>
                    <a:gd name="connsiteX0" fmla="*/ 0 w 954146"/>
                    <a:gd name="connsiteY0" fmla="*/ 0 h 751813"/>
                    <a:gd name="connsiteX1" fmla="*/ 954146 w 954146"/>
                    <a:gd name="connsiteY1" fmla="*/ 751813 h 751813"/>
                  </a:gdLst>
                  <a:ahLst/>
                  <a:cxnLst>
                    <a:cxn ang="0">
                      <a:pos x="connsiteX0" y="connsiteY0"/>
                    </a:cxn>
                    <a:cxn ang="0">
                      <a:pos x="connsiteX1" y="connsiteY1"/>
                    </a:cxn>
                  </a:cxnLst>
                  <a:rect l="l" t="t" r="r" b="b"/>
                  <a:pathLst>
                    <a:path w="954146" h="751813">
                      <a:moveTo>
                        <a:pt x="0" y="0"/>
                      </a:moveTo>
                      <a:cubicBezTo>
                        <a:pt x="304007" y="267736"/>
                        <a:pt x="646820" y="526434"/>
                        <a:pt x="954146" y="751813"/>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12940112">
                  <a:off x="7200698" y="4996462"/>
                  <a:ext cx="395405" cy="34610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4384295" y="5398770"/>
                <a:ext cx="323850" cy="33147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 name="connsiteX0" fmla="*/ 476250 w 476250"/>
                  <a:gd name="connsiteY0" fmla="*/ 396240 h 396240"/>
                  <a:gd name="connsiteX1" fmla="*/ 0 w 476250"/>
                  <a:gd name="connsiteY1" fmla="*/ 281940 h 396240"/>
                  <a:gd name="connsiteX2" fmla="*/ 137160 w 476250"/>
                  <a:gd name="connsiteY2" fmla="*/ 220980 h 396240"/>
                  <a:gd name="connsiteX3" fmla="*/ 137160 w 476250"/>
                  <a:gd name="connsiteY3" fmla="*/ 99060 h 396240"/>
                  <a:gd name="connsiteX4" fmla="*/ 125730 w 476250"/>
                  <a:gd name="connsiteY4" fmla="*/ 0 h 396240"/>
                  <a:gd name="connsiteX0" fmla="*/ 350520 w 350520"/>
                  <a:gd name="connsiteY0" fmla="*/ 396240 h 396240"/>
                  <a:gd name="connsiteX1" fmla="*/ 11430 w 350520"/>
                  <a:gd name="connsiteY1" fmla="*/ 220980 h 396240"/>
                  <a:gd name="connsiteX2" fmla="*/ 11430 w 350520"/>
                  <a:gd name="connsiteY2" fmla="*/ 99060 h 396240"/>
                  <a:gd name="connsiteX3" fmla="*/ 0 w 350520"/>
                  <a:gd name="connsiteY3" fmla="*/ 0 h 396240"/>
                  <a:gd name="connsiteX0" fmla="*/ 350520 w 350520"/>
                  <a:gd name="connsiteY0" fmla="*/ 396240 h 396240"/>
                  <a:gd name="connsiteX1" fmla="*/ 121920 w 350520"/>
                  <a:gd name="connsiteY1" fmla="*/ 194310 h 396240"/>
                  <a:gd name="connsiteX2" fmla="*/ 11430 w 350520"/>
                  <a:gd name="connsiteY2" fmla="*/ 99060 h 396240"/>
                  <a:gd name="connsiteX3" fmla="*/ 0 w 350520"/>
                  <a:gd name="connsiteY3" fmla="*/ 0 h 396240"/>
                  <a:gd name="connsiteX0" fmla="*/ 350520 w 350520"/>
                  <a:gd name="connsiteY0" fmla="*/ 396240 h 396240"/>
                  <a:gd name="connsiteX1" fmla="*/ 121920 w 350520"/>
                  <a:gd name="connsiteY1" fmla="*/ 194310 h 396240"/>
                  <a:gd name="connsiteX2" fmla="*/ 0 w 350520"/>
                  <a:gd name="connsiteY2" fmla="*/ 0 h 396240"/>
                  <a:gd name="connsiteX0" fmla="*/ 361950 w 361950"/>
                  <a:gd name="connsiteY0" fmla="*/ 358140 h 358140"/>
                  <a:gd name="connsiteX1" fmla="*/ 133350 w 361950"/>
                  <a:gd name="connsiteY1" fmla="*/ 156210 h 358140"/>
                  <a:gd name="connsiteX2" fmla="*/ 0 w 361950"/>
                  <a:gd name="connsiteY2" fmla="*/ 0 h 358140"/>
                  <a:gd name="connsiteX0" fmla="*/ 350520 w 350520"/>
                  <a:gd name="connsiteY0" fmla="*/ 331470 h 331470"/>
                  <a:gd name="connsiteX1" fmla="*/ 121920 w 350520"/>
                  <a:gd name="connsiteY1" fmla="*/ 129540 h 331470"/>
                  <a:gd name="connsiteX2" fmla="*/ 0 w 350520"/>
                  <a:gd name="connsiteY2" fmla="*/ 0 h 331470"/>
                  <a:gd name="connsiteX0" fmla="*/ 350520 w 350520"/>
                  <a:gd name="connsiteY0" fmla="*/ 331470 h 331470"/>
                  <a:gd name="connsiteX1" fmla="*/ 133350 w 350520"/>
                  <a:gd name="connsiteY1" fmla="*/ 125730 h 331470"/>
                  <a:gd name="connsiteX2" fmla="*/ 0 w 350520"/>
                  <a:gd name="connsiteY2" fmla="*/ 0 h 331470"/>
                  <a:gd name="connsiteX0" fmla="*/ 323850 w 323850"/>
                  <a:gd name="connsiteY0" fmla="*/ 331470 h 331470"/>
                  <a:gd name="connsiteX1" fmla="*/ 106680 w 323850"/>
                  <a:gd name="connsiteY1" fmla="*/ 125730 h 331470"/>
                  <a:gd name="connsiteX2" fmla="*/ 0 w 323850"/>
                  <a:gd name="connsiteY2" fmla="*/ 0 h 331470"/>
                </a:gdLst>
                <a:ahLst/>
                <a:cxnLst>
                  <a:cxn ang="0">
                    <a:pos x="connsiteX0" y="connsiteY0"/>
                  </a:cxn>
                  <a:cxn ang="0">
                    <a:pos x="connsiteX1" y="connsiteY1"/>
                  </a:cxn>
                  <a:cxn ang="0">
                    <a:pos x="connsiteX2" y="connsiteY2"/>
                  </a:cxn>
                </a:cxnLst>
                <a:rect l="l" t="t" r="r" b="b"/>
                <a:pathLst>
                  <a:path w="323850" h="331470">
                    <a:moveTo>
                      <a:pt x="323850" y="331470"/>
                    </a:moveTo>
                    <a:lnTo>
                      <a:pt x="106680" y="125730"/>
                    </a:lnTo>
                    <a:lnTo>
                      <a:pt x="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Rectangle 56"/>
          <p:cNvSpPr/>
          <p:nvPr/>
        </p:nvSpPr>
        <p:spPr>
          <a:xfrm>
            <a:off x="4986246" y="2223227"/>
            <a:ext cx="4157754" cy="4209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5359" y="1465006"/>
            <a:ext cx="8936241" cy="404316"/>
          </a:xfrm>
        </p:spPr>
        <p:txBody>
          <a:bodyPr>
            <a:noAutofit/>
          </a:bodyPr>
          <a:lstStyle/>
          <a:p>
            <a:pPr marL="0" indent="0">
              <a:spcBef>
                <a:spcPts val="0"/>
              </a:spcBef>
              <a:buNone/>
            </a:pPr>
            <a:r>
              <a:rPr lang="es-ES_tradnl" sz="2000" b="1" noProof="0" dirty="0" smtClean="0">
                <a:latin typeface="Arial" pitchFamily="34" charset="0"/>
                <a:cs typeface="Arial" pitchFamily="34" charset="0"/>
              </a:rPr>
              <a:t>Ejemplo: Sondeo </a:t>
            </a:r>
            <a:r>
              <a:rPr lang="es-ES_tradnl" sz="2000" b="1" dirty="0" smtClean="0">
                <a:latin typeface="Arial" pitchFamily="34" charset="0"/>
                <a:cs typeface="Arial" pitchFamily="34" charset="0"/>
              </a:rPr>
              <a:t>de c</a:t>
            </a:r>
            <a:r>
              <a:rPr lang="es-ES_tradnl" sz="2000" b="1" noProof="0" dirty="0" err="1" smtClean="0">
                <a:latin typeface="Arial" pitchFamily="34" charset="0"/>
                <a:cs typeface="Arial" pitchFamily="34" charset="0"/>
              </a:rPr>
              <a:t>onvección</a:t>
            </a:r>
            <a:r>
              <a:rPr lang="es-ES_tradnl" sz="2000" b="1" noProof="0" dirty="0" smtClean="0">
                <a:latin typeface="Arial" pitchFamily="34" charset="0"/>
                <a:cs typeface="Arial" pitchFamily="34" charset="0"/>
              </a:rPr>
              <a:t> </a:t>
            </a:r>
            <a:r>
              <a:rPr lang="es-ES_tradnl" sz="2000" b="1" noProof="0" dirty="0" smtClean="0">
                <a:latin typeface="Arial" pitchFamily="34" charset="0"/>
                <a:cs typeface="Arial" pitchFamily="34" charset="0"/>
              </a:rPr>
              <a:t>llana</a:t>
            </a:r>
            <a:r>
              <a:rPr lang="es-ES_tradnl" sz="1800" b="1" dirty="0" smtClean="0">
                <a:latin typeface="Arial" pitchFamily="34" charset="0"/>
                <a:cs typeface="Arial" pitchFamily="34" charset="0"/>
              </a:rPr>
              <a:t> </a:t>
            </a:r>
            <a:r>
              <a:rPr lang="es-ES_tradnl" sz="1800" noProof="0" dirty="0" smtClean="0">
                <a:latin typeface="Arial" pitchFamily="34" charset="0"/>
                <a:cs typeface="Arial" pitchFamily="34" charset="0"/>
              </a:rPr>
              <a:t>(Key West, FL, 04-Mar-2013 00z)</a:t>
            </a:r>
          </a:p>
          <a:p>
            <a:pPr marL="0" indent="0">
              <a:spcBef>
                <a:spcPts val="0"/>
              </a:spcBef>
              <a:buNone/>
            </a:pPr>
            <a:r>
              <a:rPr lang="es-ES_tradnl" sz="2000" noProof="0" dirty="0">
                <a:latin typeface="Arial" pitchFamily="34" charset="0"/>
                <a:cs typeface="Arial" pitchFamily="34" charset="0"/>
              </a:rPr>
              <a:t>	</a:t>
            </a:r>
            <a:r>
              <a:rPr lang="es-ES_tradnl" sz="2000" noProof="0" dirty="0" smtClean="0">
                <a:latin typeface="Arial" pitchFamily="34" charset="0"/>
                <a:cs typeface="Arial" pitchFamily="34" charset="0"/>
              </a:rPr>
              <a:t>	</a:t>
            </a:r>
            <a:endParaRPr lang="es-ES_tradnl" sz="2000" noProof="0" dirty="0">
              <a:solidFill>
                <a:srgbClr val="0070C0"/>
              </a:solidFill>
              <a:latin typeface="Arial" pitchFamily="34" charset="0"/>
              <a:cs typeface="Arial" pitchFamily="34" charset="0"/>
            </a:endParaRPr>
          </a:p>
        </p:txBody>
      </p:sp>
      <p:sp>
        <p:nvSpPr>
          <p:cNvPr id="28" name="Title 1"/>
          <p:cNvSpPr txBox="1">
            <a:spLocks/>
          </p:cNvSpPr>
          <p:nvPr/>
        </p:nvSpPr>
        <p:spPr>
          <a:xfrm>
            <a:off x="457200" y="28022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b="1" dirty="0" smtClean="0">
                <a:latin typeface="Arial" pitchFamily="34" charset="0"/>
                <a:cs typeface="Arial" pitchFamily="34" charset="0"/>
              </a:rPr>
              <a:t>Método de Parcelas</a:t>
            </a:r>
            <a:endParaRPr lang="es-ES_tradnl" b="1" dirty="0">
              <a:latin typeface="Arial" pitchFamily="34" charset="0"/>
              <a:cs typeface="Arial" pitchFamily="34" charset="0"/>
            </a:endParaRPr>
          </a:p>
        </p:txBody>
      </p:sp>
      <p:sp>
        <p:nvSpPr>
          <p:cNvPr id="61" name="Rectangle 60"/>
          <p:cNvSpPr/>
          <p:nvPr/>
        </p:nvSpPr>
        <p:spPr>
          <a:xfrm>
            <a:off x="5106533" y="1828800"/>
            <a:ext cx="3961267" cy="16170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5157004" y="2031671"/>
            <a:ext cx="1065169" cy="822313"/>
            <a:chOff x="4187787" y="3265309"/>
            <a:chExt cx="657082" cy="518669"/>
          </a:xfrm>
        </p:grpSpPr>
        <p:grpSp>
          <p:nvGrpSpPr>
            <p:cNvPr id="50" name="Group 49"/>
            <p:cNvGrpSpPr/>
            <p:nvPr/>
          </p:nvGrpSpPr>
          <p:grpSpPr>
            <a:xfrm>
              <a:off x="4187787" y="3279558"/>
              <a:ext cx="657082" cy="504420"/>
              <a:chOff x="6946316" y="4946600"/>
              <a:chExt cx="657082" cy="501650"/>
            </a:xfrm>
          </p:grpSpPr>
          <p:sp>
            <p:nvSpPr>
              <p:cNvPr id="52" name="Freeform 51"/>
              <p:cNvSpPr/>
              <p:nvPr/>
            </p:nvSpPr>
            <p:spPr>
              <a:xfrm rot="580611">
                <a:off x="6946316" y="4946600"/>
                <a:ext cx="606485" cy="425374"/>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Lst>
                <a:ahLst/>
                <a:cxnLst>
                  <a:cxn ang="0">
                    <a:pos x="connsiteX0" y="connsiteY0"/>
                  </a:cxn>
                  <a:cxn ang="0">
                    <a:pos x="connsiteX1" y="connsiteY1"/>
                  </a:cxn>
                </a:cxnLst>
                <a:rect l="l" t="t" r="r" b="b"/>
                <a:pathLst>
                  <a:path w="1043423" h="804484">
                    <a:moveTo>
                      <a:pt x="0" y="0"/>
                    </a:moveTo>
                    <a:cubicBezTo>
                      <a:pt x="304007" y="267736"/>
                      <a:pt x="736097" y="579105"/>
                      <a:pt x="1043423" y="804484"/>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2650623">
                <a:off x="7181962" y="4973915"/>
                <a:ext cx="421436" cy="36265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Freeform 50"/>
            <p:cNvSpPr/>
            <p:nvPr/>
          </p:nvSpPr>
          <p:spPr>
            <a:xfrm>
              <a:off x="4655066" y="3265309"/>
              <a:ext cx="50355" cy="36789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 name="connsiteX0" fmla="*/ 0 w 240030"/>
                <a:gd name="connsiteY0" fmla="*/ 377190 h 377190"/>
                <a:gd name="connsiteX1" fmla="*/ 102870 w 240030"/>
                <a:gd name="connsiteY1" fmla="*/ 281940 h 377190"/>
                <a:gd name="connsiteX2" fmla="*/ 240030 w 240030"/>
                <a:gd name="connsiteY2" fmla="*/ 220980 h 377190"/>
                <a:gd name="connsiteX3" fmla="*/ 228600 w 240030"/>
                <a:gd name="connsiteY3" fmla="*/ 0 h 377190"/>
                <a:gd name="connsiteX0" fmla="*/ 0 w 228600"/>
                <a:gd name="connsiteY0" fmla="*/ 377190 h 377190"/>
                <a:gd name="connsiteX1" fmla="*/ 102870 w 228600"/>
                <a:gd name="connsiteY1" fmla="*/ 281940 h 377190"/>
                <a:gd name="connsiteX2" fmla="*/ 228600 w 228600"/>
                <a:gd name="connsiteY2" fmla="*/ 0 h 377190"/>
                <a:gd name="connsiteX0" fmla="*/ 38100 w 140970"/>
                <a:gd name="connsiteY0" fmla="*/ 388620 h 388620"/>
                <a:gd name="connsiteX1" fmla="*/ 140970 w 140970"/>
                <a:gd name="connsiteY1" fmla="*/ 293370 h 388620"/>
                <a:gd name="connsiteX2" fmla="*/ 0 w 140970"/>
                <a:gd name="connsiteY2" fmla="*/ 0 h 388620"/>
                <a:gd name="connsiteX0" fmla="*/ 38100 w 38100"/>
                <a:gd name="connsiteY0" fmla="*/ 388620 h 388620"/>
                <a:gd name="connsiteX1" fmla="*/ 19050 w 38100"/>
                <a:gd name="connsiteY1" fmla="*/ 224790 h 388620"/>
                <a:gd name="connsiteX2" fmla="*/ 0 w 38100"/>
                <a:gd name="connsiteY2" fmla="*/ 0 h 388620"/>
                <a:gd name="connsiteX0" fmla="*/ 49530 w 49530"/>
                <a:gd name="connsiteY0" fmla="*/ 381000 h 381000"/>
                <a:gd name="connsiteX1" fmla="*/ 19050 w 49530"/>
                <a:gd name="connsiteY1" fmla="*/ 224790 h 381000"/>
                <a:gd name="connsiteX2" fmla="*/ 0 w 49530"/>
                <a:gd name="connsiteY2" fmla="*/ 0 h 381000"/>
              </a:gdLst>
              <a:ahLst/>
              <a:cxnLst>
                <a:cxn ang="0">
                  <a:pos x="connsiteX0" y="connsiteY0"/>
                </a:cxn>
                <a:cxn ang="0">
                  <a:pos x="connsiteX1" y="connsiteY1"/>
                </a:cxn>
                <a:cxn ang="0">
                  <a:pos x="connsiteX2" y="connsiteY2"/>
                </a:cxn>
              </a:cxnLst>
              <a:rect l="l" t="t" r="r" b="b"/>
              <a:pathLst>
                <a:path w="49530" h="381000">
                  <a:moveTo>
                    <a:pt x="49530" y="381000"/>
                  </a:moveTo>
                  <a:lnTo>
                    <a:pt x="19050" y="224790"/>
                  </a:lnTo>
                  <a:lnTo>
                    <a:pt x="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p:cNvSpPr txBox="1">
            <a:spLocks/>
          </p:cNvSpPr>
          <p:nvPr/>
        </p:nvSpPr>
        <p:spPr>
          <a:xfrm>
            <a:off x="6410633" y="1875423"/>
            <a:ext cx="2580968" cy="133267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ESTABLE</a:t>
            </a:r>
          </a:p>
          <a:p>
            <a:pPr algn="l">
              <a:lnSpc>
                <a:spcPct val="85000"/>
              </a:lnSpc>
            </a:pPr>
            <a:r>
              <a:rPr lang="es-ES_tradnl" sz="1800" dirty="0" smtClean="0">
                <a:latin typeface="Arial" pitchFamily="34" charset="0"/>
                <a:cs typeface="Arial" pitchFamily="34" charset="0"/>
              </a:rPr>
              <a:t>Al ascender la </a:t>
            </a:r>
            <a:r>
              <a:rPr lang="es-ES_tradnl" sz="1800" dirty="0" smtClean="0">
                <a:latin typeface="Arial" pitchFamily="34" charset="0"/>
                <a:cs typeface="Arial" pitchFamily="34" charset="0"/>
              </a:rPr>
              <a:t>parcela siempre será más fría y densa que el ambiente.</a:t>
            </a:r>
            <a:endParaRPr lang="es-ES_tradnl" sz="1800" dirty="0">
              <a:latin typeface="Arial" pitchFamily="34" charset="0"/>
              <a:cs typeface="Arial" pitchFamily="34" charset="0"/>
            </a:endParaRPr>
          </a:p>
        </p:txBody>
      </p:sp>
      <p:sp>
        <p:nvSpPr>
          <p:cNvPr id="63" name="Rectangle 62"/>
          <p:cNvSpPr/>
          <p:nvPr/>
        </p:nvSpPr>
        <p:spPr>
          <a:xfrm>
            <a:off x="5106533" y="3505200"/>
            <a:ext cx="3961267" cy="16170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106533" y="5181600"/>
            <a:ext cx="3961267" cy="16170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p:cNvGrpSpPr/>
          <p:nvPr/>
        </p:nvGrpSpPr>
        <p:grpSpPr>
          <a:xfrm>
            <a:off x="5166778" y="3666643"/>
            <a:ext cx="1081038" cy="792532"/>
            <a:chOff x="4062979" y="4423410"/>
            <a:chExt cx="771911" cy="524767"/>
          </a:xfrm>
        </p:grpSpPr>
        <p:grpSp>
          <p:nvGrpSpPr>
            <p:cNvPr id="67" name="Group 66"/>
            <p:cNvGrpSpPr/>
            <p:nvPr/>
          </p:nvGrpSpPr>
          <p:grpSpPr>
            <a:xfrm>
              <a:off x="4062979" y="4449488"/>
              <a:ext cx="660684" cy="498689"/>
              <a:chOff x="6942714" y="4952299"/>
              <a:chExt cx="660684" cy="495951"/>
            </a:xfrm>
          </p:grpSpPr>
          <p:sp>
            <p:nvSpPr>
              <p:cNvPr id="69" name="Freeform 68"/>
              <p:cNvSpPr/>
              <p:nvPr/>
            </p:nvSpPr>
            <p:spPr>
              <a:xfrm rot="446189">
                <a:off x="6942714" y="4952299"/>
                <a:ext cx="583998" cy="42519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Lst>
                <a:ahLst/>
                <a:cxnLst>
                  <a:cxn ang="0">
                    <a:pos x="connsiteX0" y="connsiteY0"/>
                  </a:cxn>
                  <a:cxn ang="0">
                    <a:pos x="connsiteX1" y="connsiteY1"/>
                  </a:cxn>
                </a:cxnLst>
                <a:rect l="l" t="t" r="r" b="b"/>
                <a:pathLst>
                  <a:path w="1043423" h="804484">
                    <a:moveTo>
                      <a:pt x="0" y="0"/>
                    </a:moveTo>
                    <a:cubicBezTo>
                      <a:pt x="304007" y="267736"/>
                      <a:pt x="736097" y="579105"/>
                      <a:pt x="1043423" y="804484"/>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2650623">
                <a:off x="7181962" y="4973915"/>
                <a:ext cx="421436" cy="36265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Freeform 67"/>
            <p:cNvSpPr/>
            <p:nvPr/>
          </p:nvSpPr>
          <p:spPr>
            <a:xfrm>
              <a:off x="4594860" y="4423410"/>
              <a:ext cx="240030" cy="37719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 h="377190">
                  <a:moveTo>
                    <a:pt x="0" y="377190"/>
                  </a:moveTo>
                  <a:lnTo>
                    <a:pt x="102870" y="281940"/>
                  </a:lnTo>
                  <a:lnTo>
                    <a:pt x="240030" y="220980"/>
                  </a:lnTo>
                  <a:lnTo>
                    <a:pt x="240030" y="99060"/>
                  </a:lnTo>
                  <a:lnTo>
                    <a:pt x="22860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itle 1"/>
          <p:cNvSpPr txBox="1">
            <a:spLocks/>
          </p:cNvSpPr>
          <p:nvPr/>
        </p:nvSpPr>
        <p:spPr>
          <a:xfrm>
            <a:off x="6410632" y="5228327"/>
            <a:ext cx="2695267" cy="133267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INESTABLE/NEUTRO</a:t>
            </a:r>
          </a:p>
          <a:p>
            <a:pPr algn="l">
              <a:lnSpc>
                <a:spcPct val="85000"/>
              </a:lnSpc>
            </a:pPr>
            <a:r>
              <a:rPr lang="es-ES_tradnl" sz="1800" dirty="0" smtClean="0">
                <a:latin typeface="Arial" pitchFamily="34" charset="0"/>
                <a:cs typeface="Arial" pitchFamily="34" charset="0"/>
              </a:rPr>
              <a:t>Al ascender la parcela será más cálida </a:t>
            </a:r>
            <a:r>
              <a:rPr lang="es-ES_tradnl" sz="1800" dirty="0" smtClean="0">
                <a:latin typeface="Arial" pitchFamily="34" charset="0"/>
                <a:cs typeface="Arial" pitchFamily="34" charset="0"/>
              </a:rPr>
              <a:t>o tendrá la misma temperatura que </a:t>
            </a:r>
            <a:r>
              <a:rPr lang="es-ES_tradnl" sz="1800" dirty="0" smtClean="0">
                <a:latin typeface="Arial" pitchFamily="34" charset="0"/>
                <a:cs typeface="Arial" pitchFamily="34" charset="0"/>
              </a:rPr>
              <a:t>el medio ambiente.</a:t>
            </a:r>
            <a:endParaRPr lang="es-ES_tradnl" sz="1800" dirty="0">
              <a:latin typeface="Arial" pitchFamily="34" charset="0"/>
              <a:cs typeface="Arial" pitchFamily="34" charset="0"/>
            </a:endParaRPr>
          </a:p>
        </p:txBody>
      </p:sp>
      <p:grpSp>
        <p:nvGrpSpPr>
          <p:cNvPr id="79" name="Group 78"/>
          <p:cNvGrpSpPr/>
          <p:nvPr/>
        </p:nvGrpSpPr>
        <p:grpSpPr>
          <a:xfrm>
            <a:off x="5196326" y="5414304"/>
            <a:ext cx="971547" cy="781815"/>
            <a:chOff x="4284563" y="5364648"/>
            <a:chExt cx="588630" cy="471391"/>
          </a:xfrm>
        </p:grpSpPr>
        <p:grpSp>
          <p:nvGrpSpPr>
            <p:cNvPr id="80" name="Group 79"/>
            <p:cNvGrpSpPr/>
            <p:nvPr/>
          </p:nvGrpSpPr>
          <p:grpSpPr>
            <a:xfrm>
              <a:off x="4284563" y="5364648"/>
              <a:ext cx="588630" cy="471391"/>
              <a:chOff x="7007473" y="4979447"/>
              <a:chExt cx="588630" cy="468803"/>
            </a:xfrm>
          </p:grpSpPr>
          <p:sp>
            <p:nvSpPr>
              <p:cNvPr id="82" name="Freeform 81"/>
              <p:cNvSpPr/>
              <p:nvPr/>
            </p:nvSpPr>
            <p:spPr>
              <a:xfrm rot="405889">
                <a:off x="7007473" y="4979447"/>
                <a:ext cx="527414" cy="415448"/>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25308"/>
                  <a:gd name="connsiteY0" fmla="*/ 0 h 594402"/>
                  <a:gd name="connsiteX1" fmla="*/ 725308 w 725308"/>
                  <a:gd name="connsiteY1" fmla="*/ 594402 h 594402"/>
                  <a:gd name="connsiteX0" fmla="*/ 0 w 725308"/>
                  <a:gd name="connsiteY0" fmla="*/ 0 h 594402"/>
                  <a:gd name="connsiteX1" fmla="*/ 725308 w 725308"/>
                  <a:gd name="connsiteY1" fmla="*/ 594402 h 594402"/>
                  <a:gd name="connsiteX0" fmla="*/ 0 w 664522"/>
                  <a:gd name="connsiteY0" fmla="*/ 0 h 532219"/>
                  <a:gd name="connsiteX1" fmla="*/ 664523 w 664522"/>
                  <a:gd name="connsiteY1" fmla="*/ 532219 h 532219"/>
                  <a:gd name="connsiteX0" fmla="*/ 0 w 717542"/>
                  <a:gd name="connsiteY0" fmla="*/ 0 h 567233"/>
                  <a:gd name="connsiteX1" fmla="*/ 717542 w 717542"/>
                  <a:gd name="connsiteY1" fmla="*/ 567233 h 567233"/>
                  <a:gd name="connsiteX0" fmla="*/ 1 w 888153"/>
                  <a:gd name="connsiteY0" fmla="*/ 0 h 694211"/>
                  <a:gd name="connsiteX1" fmla="*/ 888153 w 888153"/>
                  <a:gd name="connsiteY1" fmla="*/ 694211 h 694211"/>
                  <a:gd name="connsiteX0" fmla="*/ 0 w 872246"/>
                  <a:gd name="connsiteY0" fmla="*/ 0 h 672880"/>
                  <a:gd name="connsiteX1" fmla="*/ 872246 w 872246"/>
                  <a:gd name="connsiteY1" fmla="*/ 672880 h 672880"/>
                  <a:gd name="connsiteX0" fmla="*/ 0 w 997033"/>
                  <a:gd name="connsiteY0" fmla="*/ 0 h 787385"/>
                  <a:gd name="connsiteX1" fmla="*/ 997033 w 997033"/>
                  <a:gd name="connsiteY1" fmla="*/ 787385 h 787385"/>
                  <a:gd name="connsiteX0" fmla="*/ 0 w 997033"/>
                  <a:gd name="connsiteY0" fmla="*/ 0 h 787385"/>
                  <a:gd name="connsiteX1" fmla="*/ 997033 w 997033"/>
                  <a:gd name="connsiteY1" fmla="*/ 787385 h 787385"/>
                  <a:gd name="connsiteX0" fmla="*/ 0 w 1023163"/>
                  <a:gd name="connsiteY0" fmla="*/ 0 h 783761"/>
                  <a:gd name="connsiteX1" fmla="*/ 1023162 w 1023163"/>
                  <a:gd name="connsiteY1" fmla="*/ 783761 h 783761"/>
                  <a:gd name="connsiteX0" fmla="*/ 0 w 1023162"/>
                  <a:gd name="connsiteY0" fmla="*/ 0 h 783761"/>
                  <a:gd name="connsiteX1" fmla="*/ 1023162 w 1023162"/>
                  <a:gd name="connsiteY1" fmla="*/ 783761 h 783761"/>
                  <a:gd name="connsiteX0" fmla="*/ 0 w 1042287"/>
                  <a:gd name="connsiteY0" fmla="*/ 0 h 795230"/>
                  <a:gd name="connsiteX1" fmla="*/ 1042286 w 1042287"/>
                  <a:gd name="connsiteY1" fmla="*/ 795230 h 795230"/>
                  <a:gd name="connsiteX0" fmla="*/ 0 w 1049483"/>
                  <a:gd name="connsiteY0" fmla="*/ 0 h 817770"/>
                  <a:gd name="connsiteX1" fmla="*/ 1049483 w 1049483"/>
                  <a:gd name="connsiteY1" fmla="*/ 817770 h 817770"/>
                  <a:gd name="connsiteX0" fmla="*/ 0 w 1049483"/>
                  <a:gd name="connsiteY0" fmla="*/ 0 h 817770"/>
                  <a:gd name="connsiteX1" fmla="*/ 1049483 w 1049483"/>
                  <a:gd name="connsiteY1" fmla="*/ 817770 h 817770"/>
                  <a:gd name="connsiteX0" fmla="*/ 0 w 1033009"/>
                  <a:gd name="connsiteY0" fmla="*/ 0 h 791808"/>
                  <a:gd name="connsiteX1" fmla="*/ 1033009 w 1033009"/>
                  <a:gd name="connsiteY1" fmla="*/ 791808 h 791808"/>
                  <a:gd name="connsiteX0" fmla="*/ 0 w 1047210"/>
                  <a:gd name="connsiteY0" fmla="*/ 1 h 799253"/>
                  <a:gd name="connsiteX1" fmla="*/ 1047210 w 1047210"/>
                  <a:gd name="connsiteY1" fmla="*/ 799253 h 799253"/>
                  <a:gd name="connsiteX0" fmla="*/ 0 w 1043423"/>
                  <a:gd name="connsiteY0" fmla="*/ 0 h 804484"/>
                  <a:gd name="connsiteX1" fmla="*/ 1043423 w 1043423"/>
                  <a:gd name="connsiteY1" fmla="*/ 804484 h 804484"/>
                  <a:gd name="connsiteX0" fmla="*/ 0 w 934300"/>
                  <a:gd name="connsiteY0" fmla="*/ 0 h 731519"/>
                  <a:gd name="connsiteX1" fmla="*/ 934300 w 934300"/>
                  <a:gd name="connsiteY1" fmla="*/ 731519 h 731519"/>
                  <a:gd name="connsiteX0" fmla="*/ 0 w 954146"/>
                  <a:gd name="connsiteY0" fmla="*/ 0 h 751813"/>
                  <a:gd name="connsiteX1" fmla="*/ 954146 w 954146"/>
                  <a:gd name="connsiteY1" fmla="*/ 751813 h 751813"/>
                </a:gdLst>
                <a:ahLst/>
                <a:cxnLst>
                  <a:cxn ang="0">
                    <a:pos x="connsiteX0" y="connsiteY0"/>
                  </a:cxn>
                  <a:cxn ang="0">
                    <a:pos x="connsiteX1" y="connsiteY1"/>
                  </a:cxn>
                </a:cxnLst>
                <a:rect l="l" t="t" r="r" b="b"/>
                <a:pathLst>
                  <a:path w="954146" h="751813">
                    <a:moveTo>
                      <a:pt x="0" y="0"/>
                    </a:moveTo>
                    <a:cubicBezTo>
                      <a:pt x="304007" y="267736"/>
                      <a:pt x="646820" y="526434"/>
                      <a:pt x="954146" y="751813"/>
                    </a:cubicBezTo>
                  </a:path>
                </a:pathLst>
              </a:custGeom>
              <a:noFill/>
              <a:ln w="38100">
                <a:solidFill>
                  <a:schemeClr val="accent2">
                    <a:lumMod val="7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rot="12940112">
                <a:off x="7200698" y="4996462"/>
                <a:ext cx="395405" cy="34610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745617"/>
                  <a:gd name="connsiteY0" fmla="*/ 0 h 614818"/>
                  <a:gd name="connsiteX1" fmla="*/ 745617 w 745617"/>
                  <a:gd name="connsiteY1" fmla="*/ 614818 h 614818"/>
                  <a:gd name="connsiteX0" fmla="*/ 0 w 754960"/>
                  <a:gd name="connsiteY0" fmla="*/ 0 h 629325"/>
                  <a:gd name="connsiteX1" fmla="*/ 754960 w 754960"/>
                  <a:gd name="connsiteY1" fmla="*/ 629324 h 629325"/>
                  <a:gd name="connsiteX0" fmla="*/ 0 w 754960"/>
                  <a:gd name="connsiteY0" fmla="*/ 0 h 629324"/>
                  <a:gd name="connsiteX1" fmla="*/ 754960 w 754960"/>
                  <a:gd name="connsiteY1" fmla="*/ 629324 h 629324"/>
                  <a:gd name="connsiteX0" fmla="*/ 0 w 739315"/>
                  <a:gd name="connsiteY0" fmla="*/ 0 h 637985"/>
                  <a:gd name="connsiteX1" fmla="*/ 739315 w 739315"/>
                  <a:gd name="connsiteY1" fmla="*/ 637985 h 637985"/>
                  <a:gd name="connsiteX0" fmla="*/ 0 w 739315"/>
                  <a:gd name="connsiteY0" fmla="*/ 0 h 637985"/>
                  <a:gd name="connsiteX1" fmla="*/ 739315 w 739315"/>
                  <a:gd name="connsiteY1" fmla="*/ 637985 h 637985"/>
                  <a:gd name="connsiteX0" fmla="*/ -1 w 742464"/>
                  <a:gd name="connsiteY0" fmla="*/ 0 h 626401"/>
                  <a:gd name="connsiteX1" fmla="*/ 742464 w 742464"/>
                  <a:gd name="connsiteY1" fmla="*/ 626401 h 626401"/>
                  <a:gd name="connsiteX0" fmla="*/ 0 w 742465"/>
                  <a:gd name="connsiteY0" fmla="*/ 0 h 626401"/>
                  <a:gd name="connsiteX1" fmla="*/ 742465 w 742465"/>
                  <a:gd name="connsiteY1" fmla="*/ 626401 h 626401"/>
                  <a:gd name="connsiteX0" fmla="*/ 0 w 665279"/>
                  <a:gd name="connsiteY0" fmla="*/ 0 h 555985"/>
                  <a:gd name="connsiteX1" fmla="*/ 665279 w 665279"/>
                  <a:gd name="connsiteY1" fmla="*/ 555985 h 555985"/>
                  <a:gd name="connsiteX0" fmla="*/ 0 w 503900"/>
                  <a:gd name="connsiteY0" fmla="*/ 0 h 404272"/>
                  <a:gd name="connsiteX1" fmla="*/ 503900 w 503900"/>
                  <a:gd name="connsiteY1" fmla="*/ 404272 h 404272"/>
                </a:gdLst>
                <a:ahLst/>
                <a:cxnLst>
                  <a:cxn ang="0">
                    <a:pos x="connsiteX0" y="connsiteY0"/>
                  </a:cxn>
                  <a:cxn ang="0">
                    <a:pos x="connsiteX1" y="connsiteY1"/>
                  </a:cxn>
                </a:cxnLst>
                <a:rect l="l" t="t" r="r" b="b"/>
                <a:pathLst>
                  <a:path w="503900" h="404272">
                    <a:moveTo>
                      <a:pt x="0" y="0"/>
                    </a:moveTo>
                    <a:cubicBezTo>
                      <a:pt x="217033" y="210325"/>
                      <a:pt x="241529" y="226221"/>
                      <a:pt x="503900" y="404272"/>
                    </a:cubicBezTo>
                  </a:path>
                </a:pathLst>
              </a:custGeom>
              <a:noFill/>
              <a:ln w="38100">
                <a:solidFill>
                  <a:srgbClr val="009A4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21396341">
                <a:off x="7379372" y="5292330"/>
                <a:ext cx="156644" cy="15592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Freeform 80"/>
            <p:cNvSpPr/>
            <p:nvPr/>
          </p:nvSpPr>
          <p:spPr>
            <a:xfrm>
              <a:off x="4384295" y="5398770"/>
              <a:ext cx="323850" cy="331470"/>
            </a:xfrm>
            <a:custGeom>
              <a:avLst/>
              <a:gdLst>
                <a:gd name="connsiteX0" fmla="*/ 0 w 240030"/>
                <a:gd name="connsiteY0" fmla="*/ 377190 h 377190"/>
                <a:gd name="connsiteX1" fmla="*/ 102870 w 240030"/>
                <a:gd name="connsiteY1" fmla="*/ 281940 h 377190"/>
                <a:gd name="connsiteX2" fmla="*/ 240030 w 240030"/>
                <a:gd name="connsiteY2" fmla="*/ 220980 h 377190"/>
                <a:gd name="connsiteX3" fmla="*/ 240030 w 240030"/>
                <a:gd name="connsiteY3" fmla="*/ 99060 h 377190"/>
                <a:gd name="connsiteX4" fmla="*/ 228600 w 240030"/>
                <a:gd name="connsiteY4" fmla="*/ 0 h 377190"/>
                <a:gd name="connsiteX0" fmla="*/ 476250 w 476250"/>
                <a:gd name="connsiteY0" fmla="*/ 396240 h 396240"/>
                <a:gd name="connsiteX1" fmla="*/ 0 w 476250"/>
                <a:gd name="connsiteY1" fmla="*/ 281940 h 396240"/>
                <a:gd name="connsiteX2" fmla="*/ 137160 w 476250"/>
                <a:gd name="connsiteY2" fmla="*/ 220980 h 396240"/>
                <a:gd name="connsiteX3" fmla="*/ 137160 w 476250"/>
                <a:gd name="connsiteY3" fmla="*/ 99060 h 396240"/>
                <a:gd name="connsiteX4" fmla="*/ 125730 w 476250"/>
                <a:gd name="connsiteY4" fmla="*/ 0 h 396240"/>
                <a:gd name="connsiteX0" fmla="*/ 350520 w 350520"/>
                <a:gd name="connsiteY0" fmla="*/ 396240 h 396240"/>
                <a:gd name="connsiteX1" fmla="*/ 11430 w 350520"/>
                <a:gd name="connsiteY1" fmla="*/ 220980 h 396240"/>
                <a:gd name="connsiteX2" fmla="*/ 11430 w 350520"/>
                <a:gd name="connsiteY2" fmla="*/ 99060 h 396240"/>
                <a:gd name="connsiteX3" fmla="*/ 0 w 350520"/>
                <a:gd name="connsiteY3" fmla="*/ 0 h 396240"/>
                <a:gd name="connsiteX0" fmla="*/ 350520 w 350520"/>
                <a:gd name="connsiteY0" fmla="*/ 396240 h 396240"/>
                <a:gd name="connsiteX1" fmla="*/ 121920 w 350520"/>
                <a:gd name="connsiteY1" fmla="*/ 194310 h 396240"/>
                <a:gd name="connsiteX2" fmla="*/ 11430 w 350520"/>
                <a:gd name="connsiteY2" fmla="*/ 99060 h 396240"/>
                <a:gd name="connsiteX3" fmla="*/ 0 w 350520"/>
                <a:gd name="connsiteY3" fmla="*/ 0 h 396240"/>
                <a:gd name="connsiteX0" fmla="*/ 350520 w 350520"/>
                <a:gd name="connsiteY0" fmla="*/ 396240 h 396240"/>
                <a:gd name="connsiteX1" fmla="*/ 121920 w 350520"/>
                <a:gd name="connsiteY1" fmla="*/ 194310 h 396240"/>
                <a:gd name="connsiteX2" fmla="*/ 0 w 350520"/>
                <a:gd name="connsiteY2" fmla="*/ 0 h 396240"/>
                <a:gd name="connsiteX0" fmla="*/ 361950 w 361950"/>
                <a:gd name="connsiteY0" fmla="*/ 358140 h 358140"/>
                <a:gd name="connsiteX1" fmla="*/ 133350 w 361950"/>
                <a:gd name="connsiteY1" fmla="*/ 156210 h 358140"/>
                <a:gd name="connsiteX2" fmla="*/ 0 w 361950"/>
                <a:gd name="connsiteY2" fmla="*/ 0 h 358140"/>
                <a:gd name="connsiteX0" fmla="*/ 350520 w 350520"/>
                <a:gd name="connsiteY0" fmla="*/ 331470 h 331470"/>
                <a:gd name="connsiteX1" fmla="*/ 121920 w 350520"/>
                <a:gd name="connsiteY1" fmla="*/ 129540 h 331470"/>
                <a:gd name="connsiteX2" fmla="*/ 0 w 350520"/>
                <a:gd name="connsiteY2" fmla="*/ 0 h 331470"/>
                <a:gd name="connsiteX0" fmla="*/ 350520 w 350520"/>
                <a:gd name="connsiteY0" fmla="*/ 331470 h 331470"/>
                <a:gd name="connsiteX1" fmla="*/ 133350 w 350520"/>
                <a:gd name="connsiteY1" fmla="*/ 125730 h 331470"/>
                <a:gd name="connsiteX2" fmla="*/ 0 w 350520"/>
                <a:gd name="connsiteY2" fmla="*/ 0 h 331470"/>
                <a:gd name="connsiteX0" fmla="*/ 323850 w 323850"/>
                <a:gd name="connsiteY0" fmla="*/ 331470 h 331470"/>
                <a:gd name="connsiteX1" fmla="*/ 106680 w 323850"/>
                <a:gd name="connsiteY1" fmla="*/ 125730 h 331470"/>
                <a:gd name="connsiteX2" fmla="*/ 0 w 323850"/>
                <a:gd name="connsiteY2" fmla="*/ 0 h 331470"/>
              </a:gdLst>
              <a:ahLst/>
              <a:cxnLst>
                <a:cxn ang="0">
                  <a:pos x="connsiteX0" y="connsiteY0"/>
                </a:cxn>
                <a:cxn ang="0">
                  <a:pos x="connsiteX1" y="connsiteY1"/>
                </a:cxn>
                <a:cxn ang="0">
                  <a:pos x="connsiteX2" y="connsiteY2"/>
                </a:cxn>
              </a:cxnLst>
              <a:rect l="l" t="t" r="r" b="b"/>
              <a:pathLst>
                <a:path w="323850" h="331470">
                  <a:moveTo>
                    <a:pt x="323850" y="331470"/>
                  </a:moveTo>
                  <a:lnTo>
                    <a:pt x="106680" y="125730"/>
                  </a:lnTo>
                  <a:lnTo>
                    <a:pt x="0" y="0"/>
                  </a:lnTo>
                </a:path>
              </a:pathLst>
            </a:custGeom>
            <a:noFill/>
            <a:ln w="60325" cap="rnd">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itle 1"/>
          <p:cNvSpPr txBox="1">
            <a:spLocks/>
          </p:cNvSpPr>
          <p:nvPr/>
        </p:nvSpPr>
        <p:spPr>
          <a:xfrm>
            <a:off x="6486832" y="3505200"/>
            <a:ext cx="2580968" cy="133267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MUY ESTABLE</a:t>
            </a:r>
            <a:endParaRPr lang="es-ES_tradnl" sz="1800" b="1" dirty="0" smtClean="0">
              <a:latin typeface="Arial" pitchFamily="34" charset="0"/>
              <a:cs typeface="Arial" pitchFamily="34" charset="0"/>
            </a:endParaRPr>
          </a:p>
          <a:p>
            <a:pPr algn="l">
              <a:lnSpc>
                <a:spcPct val="85000"/>
              </a:lnSpc>
            </a:pPr>
            <a:r>
              <a:rPr lang="es-ES_tradnl" sz="1800" dirty="0" smtClean="0">
                <a:latin typeface="Arial" pitchFamily="34" charset="0"/>
                <a:cs typeface="Arial" pitchFamily="34" charset="0"/>
              </a:rPr>
              <a:t>Al ascender la </a:t>
            </a:r>
            <a:r>
              <a:rPr lang="es-ES_tradnl" sz="1800" dirty="0" smtClean="0">
                <a:latin typeface="Arial" pitchFamily="34" charset="0"/>
                <a:cs typeface="Arial" pitchFamily="34" charset="0"/>
              </a:rPr>
              <a:t>parcela siempre será más fría y densa que el ambiente.</a:t>
            </a:r>
            <a:endParaRPr lang="es-ES_tradnl" sz="1800" dirty="0">
              <a:latin typeface="Arial" pitchFamily="34" charset="0"/>
              <a:cs typeface="Arial" pitchFamily="34" charset="0"/>
            </a:endParaRPr>
          </a:p>
        </p:txBody>
      </p:sp>
      <p:sp>
        <p:nvSpPr>
          <p:cNvPr id="60" name="Content Placeholder 2"/>
          <p:cNvSpPr txBox="1">
            <a:spLocks/>
          </p:cNvSpPr>
          <p:nvPr/>
        </p:nvSpPr>
        <p:spPr>
          <a:xfrm>
            <a:off x="1928983" y="6106189"/>
            <a:ext cx="3155737" cy="751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1600" dirty="0" smtClean="0">
                <a:solidFill>
                  <a:schemeClr val="accent2">
                    <a:lumMod val="75000"/>
                  </a:schemeClr>
                </a:solidFill>
                <a:latin typeface="Arial" pitchFamily="34" charset="0"/>
                <a:cs typeface="Arial" pitchFamily="34" charset="0"/>
              </a:rPr>
              <a:t>Notar que la parcela ascenderá por la adiabática seca por estar </a:t>
            </a:r>
            <a:r>
              <a:rPr lang="es-ES_tradnl" sz="1600" dirty="0" err="1" smtClean="0">
                <a:solidFill>
                  <a:schemeClr val="accent2">
                    <a:lumMod val="75000"/>
                  </a:schemeClr>
                </a:solidFill>
                <a:latin typeface="Arial" pitchFamily="34" charset="0"/>
                <a:cs typeface="Arial" pitchFamily="34" charset="0"/>
              </a:rPr>
              <a:t>desaturada</a:t>
            </a:r>
            <a:r>
              <a:rPr lang="es-ES_tradnl" sz="1600" dirty="0">
                <a:solidFill>
                  <a:schemeClr val="accent2">
                    <a:lumMod val="75000"/>
                  </a:schemeClr>
                </a:solidFill>
                <a:latin typeface="Arial" pitchFamily="34" charset="0"/>
                <a:cs typeface="Arial" pitchFamily="34" charset="0"/>
              </a:rPr>
              <a:t> </a:t>
            </a:r>
            <a:r>
              <a:rPr lang="es-ES_tradnl" sz="1600" dirty="0" smtClean="0">
                <a:solidFill>
                  <a:schemeClr val="accent2">
                    <a:lumMod val="75000"/>
                  </a:schemeClr>
                </a:solidFill>
                <a:latin typeface="Arial" pitchFamily="34" charset="0"/>
                <a:cs typeface="Arial" pitchFamily="34" charset="0"/>
              </a:rPr>
              <a:t>en A, B y C</a:t>
            </a:r>
            <a:endParaRPr lang="es-ES_tradnl" sz="1600" dirty="0">
              <a:solidFill>
                <a:schemeClr val="accent2">
                  <a:lumMod val="75000"/>
                </a:schemeClr>
              </a:solidFill>
              <a:latin typeface="Arial" pitchFamily="34" charset="0"/>
              <a:cs typeface="Arial" pitchFamily="34" charset="0"/>
            </a:endParaRPr>
          </a:p>
        </p:txBody>
      </p:sp>
      <p:sp>
        <p:nvSpPr>
          <p:cNvPr id="62" name="Title 1"/>
          <p:cNvSpPr txBox="1">
            <a:spLocks/>
          </p:cNvSpPr>
          <p:nvPr/>
        </p:nvSpPr>
        <p:spPr>
          <a:xfrm>
            <a:off x="3981678" y="3189463"/>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A</a:t>
            </a:r>
            <a:endParaRPr lang="es-ES_tradnl" sz="1800" dirty="0">
              <a:latin typeface="Arial" pitchFamily="34" charset="0"/>
              <a:cs typeface="Arial" pitchFamily="34" charset="0"/>
            </a:endParaRPr>
          </a:p>
        </p:txBody>
      </p:sp>
      <p:sp>
        <p:nvSpPr>
          <p:cNvPr id="74" name="Title 1"/>
          <p:cNvSpPr txBox="1">
            <a:spLocks/>
          </p:cNvSpPr>
          <p:nvPr/>
        </p:nvSpPr>
        <p:spPr>
          <a:xfrm>
            <a:off x="4171953" y="4307789"/>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B</a:t>
            </a:r>
            <a:endParaRPr lang="es-ES_tradnl" sz="1800" dirty="0">
              <a:latin typeface="Arial" pitchFamily="34" charset="0"/>
              <a:cs typeface="Arial" pitchFamily="34" charset="0"/>
            </a:endParaRPr>
          </a:p>
        </p:txBody>
      </p:sp>
      <p:sp>
        <p:nvSpPr>
          <p:cNvPr id="75" name="Title 1"/>
          <p:cNvSpPr txBox="1">
            <a:spLocks/>
          </p:cNvSpPr>
          <p:nvPr/>
        </p:nvSpPr>
        <p:spPr>
          <a:xfrm>
            <a:off x="4353849" y="4960362"/>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C</a:t>
            </a:r>
            <a:endParaRPr lang="es-ES_tradnl" sz="1800" dirty="0">
              <a:latin typeface="Arial" pitchFamily="34" charset="0"/>
              <a:cs typeface="Arial" pitchFamily="34" charset="0"/>
            </a:endParaRPr>
          </a:p>
        </p:txBody>
      </p:sp>
      <p:sp>
        <p:nvSpPr>
          <p:cNvPr id="76" name="Title 1"/>
          <p:cNvSpPr txBox="1">
            <a:spLocks/>
          </p:cNvSpPr>
          <p:nvPr/>
        </p:nvSpPr>
        <p:spPr>
          <a:xfrm>
            <a:off x="5521627" y="6070659"/>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C</a:t>
            </a:r>
            <a:endParaRPr lang="es-ES_tradnl" sz="1800" dirty="0">
              <a:latin typeface="Arial" pitchFamily="34" charset="0"/>
              <a:cs typeface="Arial" pitchFamily="34" charset="0"/>
            </a:endParaRPr>
          </a:p>
        </p:txBody>
      </p:sp>
      <p:sp>
        <p:nvSpPr>
          <p:cNvPr id="77" name="Title 1"/>
          <p:cNvSpPr txBox="1">
            <a:spLocks/>
          </p:cNvSpPr>
          <p:nvPr/>
        </p:nvSpPr>
        <p:spPr>
          <a:xfrm>
            <a:off x="5493862" y="4341694"/>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B</a:t>
            </a:r>
            <a:endParaRPr lang="es-ES_tradnl" sz="1800" dirty="0">
              <a:latin typeface="Arial" pitchFamily="34" charset="0"/>
              <a:cs typeface="Arial" pitchFamily="34" charset="0"/>
            </a:endParaRPr>
          </a:p>
        </p:txBody>
      </p:sp>
      <p:sp>
        <p:nvSpPr>
          <p:cNvPr id="86" name="Title 1"/>
          <p:cNvSpPr txBox="1">
            <a:spLocks/>
          </p:cNvSpPr>
          <p:nvPr/>
        </p:nvSpPr>
        <p:spPr>
          <a:xfrm>
            <a:off x="5590090" y="2776234"/>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A</a:t>
            </a:r>
            <a:endParaRPr lang="es-ES_tradnl" sz="1800" dirty="0">
              <a:latin typeface="Arial" pitchFamily="34" charset="0"/>
              <a:cs typeface="Arial" pitchFamily="34" charset="0"/>
            </a:endParaRPr>
          </a:p>
        </p:txBody>
      </p:sp>
    </p:spTree>
    <p:extLst>
      <p:ext uri="{BB962C8B-B14F-4D97-AF65-F5344CB8AC3E}">
        <p14:creationId xmlns:p14="http://schemas.microsoft.com/office/powerpoint/2010/main" val="53073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3057" t="63942" r="13540" b="12482"/>
          <a:stretch/>
        </p:blipFill>
        <p:spPr>
          <a:xfrm>
            <a:off x="350982" y="1962150"/>
            <a:ext cx="8478944" cy="4765108"/>
          </a:xfrm>
          <a:prstGeom prst="rect">
            <a:avLst/>
          </a:prstGeom>
          <a:ln w="28575">
            <a:solidFill>
              <a:schemeClr val="bg1">
                <a:lumMod val="95000"/>
              </a:schemeClr>
            </a:solidFill>
          </a:ln>
        </p:spPr>
      </p:pic>
      <p:sp>
        <p:nvSpPr>
          <p:cNvPr id="2" name="Title 1"/>
          <p:cNvSpPr>
            <a:spLocks noGrp="1"/>
          </p:cNvSpPr>
          <p:nvPr>
            <p:ph type="title"/>
          </p:nvPr>
        </p:nvSpPr>
        <p:spPr>
          <a:xfrm>
            <a:off x="195518" y="237797"/>
            <a:ext cx="8762018" cy="866897"/>
          </a:xfrm>
        </p:spPr>
        <p:txBody>
          <a:bodyPr>
            <a:noAutofit/>
          </a:bodyPr>
          <a:lstStyle/>
          <a:p>
            <a:pPr algn="ctr"/>
            <a:r>
              <a:rPr lang="es-ES_tradnl" sz="3600" b="1" noProof="0" dirty="0" smtClean="0">
                <a:latin typeface="Arial" pitchFamily="34" charset="0"/>
                <a:cs typeface="Arial" pitchFamily="34" charset="0"/>
              </a:rPr>
              <a:t>Ejercicio de Método de Parcelas </a:t>
            </a:r>
            <a:br>
              <a:rPr lang="es-ES_tradnl" sz="3600" b="1" noProof="0" dirty="0" smtClean="0">
                <a:latin typeface="Arial" pitchFamily="34" charset="0"/>
                <a:cs typeface="Arial" pitchFamily="34" charset="0"/>
              </a:rPr>
            </a:br>
            <a:r>
              <a:rPr lang="es-ES_tradnl" sz="700" b="1" noProof="0" dirty="0" smtClean="0">
                <a:latin typeface="Arial" pitchFamily="34" charset="0"/>
                <a:cs typeface="Arial" pitchFamily="34" charset="0"/>
              </a:rPr>
              <a:t/>
            </a:r>
            <a:br>
              <a:rPr lang="es-ES_tradnl" sz="700" b="1" noProof="0" dirty="0" smtClean="0">
                <a:latin typeface="Arial" pitchFamily="34" charset="0"/>
                <a:cs typeface="Arial" pitchFamily="34" charset="0"/>
              </a:rPr>
            </a:br>
            <a:r>
              <a:rPr lang="es-ES_tradnl" sz="2800" b="1" dirty="0" smtClean="0">
                <a:solidFill>
                  <a:srgbClr val="0000FF"/>
                </a:solidFill>
                <a:latin typeface="Arial" pitchFamily="34" charset="0"/>
                <a:cs typeface="Arial" pitchFamily="34" charset="0"/>
              </a:rPr>
              <a:t>Determine el tipo de estabilidad en A, B y C</a:t>
            </a:r>
            <a:endParaRPr lang="es-ES_tradnl" sz="2800" b="1" noProof="0" dirty="0">
              <a:solidFill>
                <a:srgbClr val="0000FF"/>
              </a:solidFill>
              <a:latin typeface="Arial" pitchFamily="34" charset="0"/>
              <a:cs typeface="Arial" pitchFamily="34" charset="0"/>
            </a:endParaRPr>
          </a:p>
        </p:txBody>
      </p:sp>
      <p:grpSp>
        <p:nvGrpSpPr>
          <p:cNvPr id="17" name="Group 16"/>
          <p:cNvGrpSpPr/>
          <p:nvPr/>
        </p:nvGrpSpPr>
        <p:grpSpPr>
          <a:xfrm>
            <a:off x="2921115" y="3838130"/>
            <a:ext cx="1348263" cy="1384013"/>
            <a:chOff x="2900218" y="4137891"/>
            <a:chExt cx="1348263" cy="1384013"/>
          </a:xfrm>
        </p:grpSpPr>
        <p:sp>
          <p:nvSpPr>
            <p:cNvPr id="113" name="Freeform 112"/>
            <p:cNvSpPr/>
            <p:nvPr/>
          </p:nvSpPr>
          <p:spPr>
            <a:xfrm>
              <a:off x="2900218" y="4137891"/>
              <a:ext cx="1127854" cy="116234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4127222"/>
                <a:gd name="connsiteY0" fmla="*/ 0 h 3763048"/>
                <a:gd name="connsiteX1" fmla="*/ 2178350 w 4127222"/>
                <a:gd name="connsiteY1" fmla="*/ 2072794 h 3763048"/>
                <a:gd name="connsiteX2" fmla="*/ 4127222 w 4127222"/>
                <a:gd name="connsiteY2" fmla="*/ 3763048 h 3763048"/>
                <a:gd name="connsiteX0" fmla="*/ 0 w 4127222"/>
                <a:gd name="connsiteY0" fmla="*/ 0 h 3763048"/>
                <a:gd name="connsiteX1" fmla="*/ 576716 w 4127222"/>
                <a:gd name="connsiteY1" fmla="*/ 629290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289257 w 4127222"/>
                <a:gd name="connsiteY2" fmla="*/ 2220686 h 3763048"/>
                <a:gd name="connsiteX3" fmla="*/ 4127222 w 4127222"/>
                <a:gd name="connsiteY3" fmla="*/ 3763048 h 3763048"/>
              </a:gdLst>
              <a:ahLst/>
              <a:cxnLst>
                <a:cxn ang="0">
                  <a:pos x="connsiteX0" y="connsiteY0"/>
                </a:cxn>
                <a:cxn ang="0">
                  <a:pos x="connsiteX1" y="connsiteY1"/>
                </a:cxn>
                <a:cxn ang="0">
                  <a:pos x="connsiteX2" y="connsiteY2"/>
                </a:cxn>
                <a:cxn ang="0">
                  <a:pos x="connsiteX3" y="connsiteY3"/>
                </a:cxn>
              </a:cxnLst>
              <a:rect l="l" t="t" r="r" b="b"/>
              <a:pathLst>
                <a:path w="4127222" h="3763048">
                  <a:moveTo>
                    <a:pt x="0" y="0"/>
                  </a:moveTo>
                  <a:cubicBezTo>
                    <a:pt x="88726" y="96665"/>
                    <a:pt x="479835" y="530309"/>
                    <a:pt x="842893" y="875775"/>
                  </a:cubicBezTo>
                  <a:cubicBezTo>
                    <a:pt x="1205951" y="1221241"/>
                    <a:pt x="1690112" y="1690177"/>
                    <a:pt x="2289257" y="2220686"/>
                  </a:cubicBezTo>
                  <a:cubicBezTo>
                    <a:pt x="3046639" y="2944201"/>
                    <a:pt x="3388313" y="3178078"/>
                    <a:pt x="4127222" y="3763048"/>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rot="16905806" flipH="1">
              <a:off x="3471582" y="4581738"/>
              <a:ext cx="1129550" cy="274645"/>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6659" y="624427"/>
                    <a:pt x="794598" y="998847"/>
                    <a:pt x="1508878" y="1679260"/>
                  </a:cubicBezTo>
                  <a:cubicBezTo>
                    <a:pt x="2266260" y="2402775"/>
                    <a:pt x="2733963" y="2971030"/>
                    <a:pt x="3472872" y="3556000"/>
                  </a:cubicBezTo>
                </a:path>
              </a:pathLst>
            </a:custGeom>
            <a:noFill/>
            <a:ln w="57150">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p:cNvGrpSpPr/>
            <p:nvPr/>
          </p:nvGrpSpPr>
          <p:grpSpPr>
            <a:xfrm>
              <a:off x="3814088" y="5078558"/>
              <a:ext cx="434393" cy="443346"/>
              <a:chOff x="6194443" y="4022435"/>
              <a:chExt cx="919550" cy="854365"/>
            </a:xfrm>
          </p:grpSpPr>
          <p:sp>
            <p:nvSpPr>
              <p:cNvPr id="118" name="Oval 117"/>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 name="Title 1"/>
          <p:cNvSpPr txBox="1">
            <a:spLocks/>
          </p:cNvSpPr>
          <p:nvPr/>
        </p:nvSpPr>
        <p:spPr>
          <a:xfrm>
            <a:off x="7269016" y="3642364"/>
            <a:ext cx="1554029"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900hPa</a:t>
            </a:r>
            <a:endParaRPr lang="es-ES_tradnl" sz="2000" dirty="0">
              <a:latin typeface="Arial" pitchFamily="34" charset="0"/>
              <a:cs typeface="Arial" pitchFamily="34" charset="0"/>
            </a:endParaRPr>
          </a:p>
        </p:txBody>
      </p:sp>
      <p:sp>
        <p:nvSpPr>
          <p:cNvPr id="121" name="Title 1"/>
          <p:cNvSpPr txBox="1">
            <a:spLocks/>
          </p:cNvSpPr>
          <p:nvPr/>
        </p:nvSpPr>
        <p:spPr>
          <a:xfrm>
            <a:off x="7232071" y="4808296"/>
            <a:ext cx="1554029"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950hPa</a:t>
            </a:r>
            <a:endParaRPr lang="es-ES_tradnl" sz="2000" dirty="0">
              <a:latin typeface="Arial" pitchFamily="34" charset="0"/>
              <a:cs typeface="Arial" pitchFamily="34" charset="0"/>
            </a:endParaRPr>
          </a:p>
        </p:txBody>
      </p:sp>
      <p:sp>
        <p:nvSpPr>
          <p:cNvPr id="122" name="Title 1"/>
          <p:cNvSpPr txBox="1">
            <a:spLocks/>
          </p:cNvSpPr>
          <p:nvPr/>
        </p:nvSpPr>
        <p:spPr>
          <a:xfrm>
            <a:off x="7383116" y="2398034"/>
            <a:ext cx="1446810"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a:latin typeface="Arial" pitchFamily="34" charset="0"/>
                <a:cs typeface="Arial" pitchFamily="34" charset="0"/>
              </a:rPr>
              <a:t>8</a:t>
            </a:r>
            <a:r>
              <a:rPr lang="es-ES_tradnl" sz="2400" dirty="0" smtClean="0">
                <a:latin typeface="Arial" pitchFamily="34" charset="0"/>
                <a:cs typeface="Arial" pitchFamily="34" charset="0"/>
              </a:rPr>
              <a:t>50hPa</a:t>
            </a:r>
            <a:endParaRPr lang="es-ES_tradnl" sz="2000" dirty="0">
              <a:latin typeface="Arial" pitchFamily="34" charset="0"/>
              <a:cs typeface="Arial" pitchFamily="34" charset="0"/>
            </a:endParaRPr>
          </a:p>
        </p:txBody>
      </p:sp>
      <p:grpSp>
        <p:nvGrpSpPr>
          <p:cNvPr id="123" name="Group 122"/>
          <p:cNvGrpSpPr/>
          <p:nvPr/>
        </p:nvGrpSpPr>
        <p:grpSpPr>
          <a:xfrm>
            <a:off x="4367574" y="2586176"/>
            <a:ext cx="1348263" cy="1384013"/>
            <a:chOff x="2900218" y="4137891"/>
            <a:chExt cx="1348263" cy="1384013"/>
          </a:xfrm>
        </p:grpSpPr>
        <p:sp>
          <p:nvSpPr>
            <p:cNvPr id="124" name="Freeform 123"/>
            <p:cNvSpPr/>
            <p:nvPr/>
          </p:nvSpPr>
          <p:spPr>
            <a:xfrm>
              <a:off x="2900218" y="4137891"/>
              <a:ext cx="1127854" cy="116234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4127222"/>
                <a:gd name="connsiteY0" fmla="*/ 0 h 3763048"/>
                <a:gd name="connsiteX1" fmla="*/ 2178350 w 4127222"/>
                <a:gd name="connsiteY1" fmla="*/ 2072794 h 3763048"/>
                <a:gd name="connsiteX2" fmla="*/ 4127222 w 4127222"/>
                <a:gd name="connsiteY2" fmla="*/ 3763048 h 3763048"/>
                <a:gd name="connsiteX0" fmla="*/ 0 w 4127222"/>
                <a:gd name="connsiteY0" fmla="*/ 0 h 3763048"/>
                <a:gd name="connsiteX1" fmla="*/ 576716 w 4127222"/>
                <a:gd name="connsiteY1" fmla="*/ 629290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289257 w 4127222"/>
                <a:gd name="connsiteY2" fmla="*/ 2220686 h 3763048"/>
                <a:gd name="connsiteX3" fmla="*/ 4127222 w 4127222"/>
                <a:gd name="connsiteY3" fmla="*/ 3763048 h 3763048"/>
              </a:gdLst>
              <a:ahLst/>
              <a:cxnLst>
                <a:cxn ang="0">
                  <a:pos x="connsiteX0" y="connsiteY0"/>
                </a:cxn>
                <a:cxn ang="0">
                  <a:pos x="connsiteX1" y="connsiteY1"/>
                </a:cxn>
                <a:cxn ang="0">
                  <a:pos x="connsiteX2" y="connsiteY2"/>
                </a:cxn>
                <a:cxn ang="0">
                  <a:pos x="connsiteX3" y="connsiteY3"/>
                </a:cxn>
              </a:cxnLst>
              <a:rect l="l" t="t" r="r" b="b"/>
              <a:pathLst>
                <a:path w="4127222" h="3763048">
                  <a:moveTo>
                    <a:pt x="0" y="0"/>
                  </a:moveTo>
                  <a:cubicBezTo>
                    <a:pt x="88726" y="96665"/>
                    <a:pt x="479835" y="530309"/>
                    <a:pt x="842893" y="875775"/>
                  </a:cubicBezTo>
                  <a:cubicBezTo>
                    <a:pt x="1205951" y="1221241"/>
                    <a:pt x="1690112" y="1690177"/>
                    <a:pt x="2289257" y="2220686"/>
                  </a:cubicBezTo>
                  <a:cubicBezTo>
                    <a:pt x="3046639" y="2944201"/>
                    <a:pt x="3388313" y="3178078"/>
                    <a:pt x="4127222" y="3763048"/>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rot="16970951" flipH="1">
              <a:off x="3471582" y="4581738"/>
              <a:ext cx="1129550" cy="274645"/>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6659" y="624427"/>
                    <a:pt x="794598" y="998847"/>
                    <a:pt x="1508878" y="1679260"/>
                  </a:cubicBezTo>
                  <a:cubicBezTo>
                    <a:pt x="2266260" y="2402775"/>
                    <a:pt x="2733963" y="2971030"/>
                    <a:pt x="3472872" y="3556000"/>
                  </a:cubicBezTo>
                </a:path>
              </a:pathLst>
            </a:custGeom>
            <a:noFill/>
            <a:ln w="57150">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p:cNvGrpSpPr/>
            <p:nvPr/>
          </p:nvGrpSpPr>
          <p:grpSpPr>
            <a:xfrm>
              <a:off x="3814088" y="5078558"/>
              <a:ext cx="434393" cy="443346"/>
              <a:chOff x="6194443" y="4022435"/>
              <a:chExt cx="919550" cy="854365"/>
            </a:xfrm>
          </p:grpSpPr>
          <p:sp>
            <p:nvSpPr>
              <p:cNvPr id="127" name="Oval 126"/>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9" name="Group 128"/>
          <p:cNvGrpSpPr/>
          <p:nvPr/>
        </p:nvGrpSpPr>
        <p:grpSpPr>
          <a:xfrm>
            <a:off x="3699870" y="5077104"/>
            <a:ext cx="1348263" cy="1384013"/>
            <a:chOff x="2900218" y="4137891"/>
            <a:chExt cx="1348263" cy="1384013"/>
          </a:xfrm>
        </p:grpSpPr>
        <p:sp>
          <p:nvSpPr>
            <p:cNvPr id="130" name="Freeform 129"/>
            <p:cNvSpPr/>
            <p:nvPr/>
          </p:nvSpPr>
          <p:spPr>
            <a:xfrm>
              <a:off x="2900218" y="4137891"/>
              <a:ext cx="1127854" cy="116234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4127222"/>
                <a:gd name="connsiteY0" fmla="*/ 0 h 3763048"/>
                <a:gd name="connsiteX1" fmla="*/ 2178350 w 4127222"/>
                <a:gd name="connsiteY1" fmla="*/ 2072794 h 3763048"/>
                <a:gd name="connsiteX2" fmla="*/ 4127222 w 4127222"/>
                <a:gd name="connsiteY2" fmla="*/ 3763048 h 3763048"/>
                <a:gd name="connsiteX0" fmla="*/ 0 w 4127222"/>
                <a:gd name="connsiteY0" fmla="*/ 0 h 3763048"/>
                <a:gd name="connsiteX1" fmla="*/ 576716 w 4127222"/>
                <a:gd name="connsiteY1" fmla="*/ 629290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178350 w 4127222"/>
                <a:gd name="connsiteY2" fmla="*/ 2072794 h 3763048"/>
                <a:gd name="connsiteX3" fmla="*/ 4127222 w 4127222"/>
                <a:gd name="connsiteY3" fmla="*/ 3763048 h 3763048"/>
                <a:gd name="connsiteX0" fmla="*/ 0 w 4127222"/>
                <a:gd name="connsiteY0" fmla="*/ 0 h 3763048"/>
                <a:gd name="connsiteX1" fmla="*/ 842893 w 4127222"/>
                <a:gd name="connsiteY1" fmla="*/ 875775 h 3763048"/>
                <a:gd name="connsiteX2" fmla="*/ 2289257 w 4127222"/>
                <a:gd name="connsiteY2" fmla="*/ 2220686 h 3763048"/>
                <a:gd name="connsiteX3" fmla="*/ 4127222 w 4127222"/>
                <a:gd name="connsiteY3" fmla="*/ 3763048 h 3763048"/>
              </a:gdLst>
              <a:ahLst/>
              <a:cxnLst>
                <a:cxn ang="0">
                  <a:pos x="connsiteX0" y="connsiteY0"/>
                </a:cxn>
                <a:cxn ang="0">
                  <a:pos x="connsiteX1" y="connsiteY1"/>
                </a:cxn>
                <a:cxn ang="0">
                  <a:pos x="connsiteX2" y="connsiteY2"/>
                </a:cxn>
                <a:cxn ang="0">
                  <a:pos x="connsiteX3" y="connsiteY3"/>
                </a:cxn>
              </a:cxnLst>
              <a:rect l="l" t="t" r="r" b="b"/>
              <a:pathLst>
                <a:path w="4127222" h="3763048">
                  <a:moveTo>
                    <a:pt x="0" y="0"/>
                  </a:moveTo>
                  <a:cubicBezTo>
                    <a:pt x="88726" y="96665"/>
                    <a:pt x="479835" y="530309"/>
                    <a:pt x="842893" y="875775"/>
                  </a:cubicBezTo>
                  <a:cubicBezTo>
                    <a:pt x="1205951" y="1221241"/>
                    <a:pt x="1690112" y="1690177"/>
                    <a:pt x="2289257" y="2220686"/>
                  </a:cubicBezTo>
                  <a:cubicBezTo>
                    <a:pt x="3046639" y="2944201"/>
                    <a:pt x="3388313" y="3178078"/>
                    <a:pt x="4127222" y="3763048"/>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rot="16970951" flipH="1">
              <a:off x="3471582" y="4581738"/>
              <a:ext cx="1129550" cy="274645"/>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 name="connsiteX0" fmla="*/ 0 w 3472872"/>
                <a:gd name="connsiteY0" fmla="*/ 0 h 3556000"/>
                <a:gd name="connsiteX1" fmla="*/ 1508878 w 3472872"/>
                <a:gd name="connsiteY1" fmla="*/ 1679260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6659" y="624427"/>
                    <a:pt x="794598" y="998847"/>
                    <a:pt x="1508878" y="1679260"/>
                  </a:cubicBezTo>
                  <a:cubicBezTo>
                    <a:pt x="2266260" y="2402775"/>
                    <a:pt x="2733963" y="2971030"/>
                    <a:pt x="3472872" y="3556000"/>
                  </a:cubicBezTo>
                </a:path>
              </a:pathLst>
            </a:custGeom>
            <a:noFill/>
            <a:ln w="57150">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p:cNvGrpSpPr/>
            <p:nvPr/>
          </p:nvGrpSpPr>
          <p:grpSpPr>
            <a:xfrm>
              <a:off x="3814088" y="5078558"/>
              <a:ext cx="434393" cy="443346"/>
              <a:chOff x="6194443" y="4022435"/>
              <a:chExt cx="919550" cy="854365"/>
            </a:xfrm>
          </p:grpSpPr>
          <p:sp>
            <p:nvSpPr>
              <p:cNvPr id="133" name="Oval 132"/>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5" name="Title 1"/>
          <p:cNvSpPr txBox="1">
            <a:spLocks/>
          </p:cNvSpPr>
          <p:nvPr/>
        </p:nvSpPr>
        <p:spPr>
          <a:xfrm>
            <a:off x="232731" y="1304359"/>
            <a:ext cx="8762018" cy="8668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000" dirty="0" smtClean="0">
                <a:latin typeface="Arial" pitchFamily="34" charset="0"/>
                <a:cs typeface="Arial" pitchFamily="34" charset="0"/>
              </a:rPr>
              <a:t>Sondeo de Antofagasta SCFA, 12Z 2016.Feb.14</a:t>
            </a:r>
            <a:endParaRPr lang="es-ES_tradnl" sz="1800" dirty="0">
              <a:latin typeface="Arial" pitchFamily="34" charset="0"/>
              <a:cs typeface="Arial" pitchFamily="34" charset="0"/>
            </a:endParaRPr>
          </a:p>
        </p:txBody>
      </p:sp>
      <p:sp>
        <p:nvSpPr>
          <p:cNvPr id="136" name="Title 1"/>
          <p:cNvSpPr txBox="1">
            <a:spLocks/>
          </p:cNvSpPr>
          <p:nvPr/>
        </p:nvSpPr>
        <p:spPr>
          <a:xfrm>
            <a:off x="4606714" y="6001094"/>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A</a:t>
            </a:r>
            <a:endParaRPr lang="es-ES_tradnl" sz="2400" b="1" dirty="0">
              <a:latin typeface="Arial" pitchFamily="34" charset="0"/>
              <a:cs typeface="Arial" pitchFamily="34" charset="0"/>
            </a:endParaRPr>
          </a:p>
        </p:txBody>
      </p:sp>
      <p:sp>
        <p:nvSpPr>
          <p:cNvPr id="137" name="Title 1"/>
          <p:cNvSpPr txBox="1">
            <a:spLocks/>
          </p:cNvSpPr>
          <p:nvPr/>
        </p:nvSpPr>
        <p:spPr>
          <a:xfrm>
            <a:off x="3834985" y="4778796"/>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B</a:t>
            </a:r>
            <a:endParaRPr lang="es-ES_tradnl" sz="2400" b="1" dirty="0">
              <a:latin typeface="Arial" pitchFamily="34" charset="0"/>
              <a:cs typeface="Arial" pitchFamily="34" charset="0"/>
            </a:endParaRPr>
          </a:p>
        </p:txBody>
      </p:sp>
      <p:sp>
        <p:nvSpPr>
          <p:cNvPr id="138" name="Title 1"/>
          <p:cNvSpPr txBox="1">
            <a:spLocks/>
          </p:cNvSpPr>
          <p:nvPr/>
        </p:nvSpPr>
        <p:spPr>
          <a:xfrm>
            <a:off x="5272804" y="3527929"/>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C</a:t>
            </a:r>
            <a:endParaRPr lang="es-ES_tradnl" sz="2400" b="1" dirty="0">
              <a:latin typeface="Arial" pitchFamily="34" charset="0"/>
              <a:cs typeface="Arial" pitchFamily="34" charset="0"/>
            </a:endParaRPr>
          </a:p>
        </p:txBody>
      </p:sp>
    </p:spTree>
    <p:extLst>
      <p:ext uri="{BB962C8B-B14F-4D97-AF65-F5344CB8AC3E}">
        <p14:creationId xmlns:p14="http://schemas.microsoft.com/office/powerpoint/2010/main" val="611717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3057" t="63942" r="13540" b="12482"/>
          <a:stretch/>
        </p:blipFill>
        <p:spPr>
          <a:xfrm>
            <a:off x="350982" y="1962150"/>
            <a:ext cx="8478944" cy="4765108"/>
          </a:xfrm>
          <a:prstGeom prst="rect">
            <a:avLst/>
          </a:prstGeom>
          <a:ln w="28575">
            <a:solidFill>
              <a:schemeClr val="bg1">
                <a:lumMod val="95000"/>
              </a:schemeClr>
            </a:solidFill>
          </a:ln>
        </p:spPr>
      </p:pic>
      <p:grpSp>
        <p:nvGrpSpPr>
          <p:cNvPr id="116" name="Group 115"/>
          <p:cNvGrpSpPr/>
          <p:nvPr/>
        </p:nvGrpSpPr>
        <p:grpSpPr>
          <a:xfrm>
            <a:off x="3834985" y="4778797"/>
            <a:ext cx="434393" cy="443346"/>
            <a:chOff x="6194443" y="4022435"/>
            <a:chExt cx="919550" cy="854365"/>
          </a:xfrm>
        </p:grpSpPr>
        <p:sp>
          <p:nvSpPr>
            <p:cNvPr id="118" name="Oval 117"/>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Title 1"/>
          <p:cNvSpPr txBox="1">
            <a:spLocks/>
          </p:cNvSpPr>
          <p:nvPr/>
        </p:nvSpPr>
        <p:spPr>
          <a:xfrm>
            <a:off x="7269016" y="3642364"/>
            <a:ext cx="1554029"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900hPa</a:t>
            </a:r>
            <a:endParaRPr lang="es-ES_tradnl" sz="2000" dirty="0">
              <a:latin typeface="Arial" pitchFamily="34" charset="0"/>
              <a:cs typeface="Arial" pitchFamily="34" charset="0"/>
            </a:endParaRPr>
          </a:p>
        </p:txBody>
      </p:sp>
      <p:sp>
        <p:nvSpPr>
          <p:cNvPr id="121" name="Title 1"/>
          <p:cNvSpPr txBox="1">
            <a:spLocks/>
          </p:cNvSpPr>
          <p:nvPr/>
        </p:nvSpPr>
        <p:spPr>
          <a:xfrm>
            <a:off x="7232071" y="4808296"/>
            <a:ext cx="1554029"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smtClean="0">
                <a:latin typeface="Arial" pitchFamily="34" charset="0"/>
                <a:cs typeface="Arial" pitchFamily="34" charset="0"/>
              </a:rPr>
              <a:t>950hPa</a:t>
            </a:r>
            <a:endParaRPr lang="es-ES_tradnl" sz="2000" dirty="0">
              <a:latin typeface="Arial" pitchFamily="34" charset="0"/>
              <a:cs typeface="Arial" pitchFamily="34" charset="0"/>
            </a:endParaRPr>
          </a:p>
        </p:txBody>
      </p:sp>
      <p:sp>
        <p:nvSpPr>
          <p:cNvPr id="122" name="Title 1"/>
          <p:cNvSpPr txBox="1">
            <a:spLocks/>
          </p:cNvSpPr>
          <p:nvPr/>
        </p:nvSpPr>
        <p:spPr>
          <a:xfrm>
            <a:off x="7383116" y="2398034"/>
            <a:ext cx="1446810" cy="332183"/>
          </a:xfrm>
          <a:prstGeom prst="rect">
            <a:avLst/>
          </a:prstGeom>
          <a:solidFill>
            <a:srgbClr val="FFFFFF">
              <a:alpha val="8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dirty="0">
                <a:latin typeface="Arial" pitchFamily="34" charset="0"/>
                <a:cs typeface="Arial" pitchFamily="34" charset="0"/>
              </a:rPr>
              <a:t>8</a:t>
            </a:r>
            <a:r>
              <a:rPr lang="es-ES_tradnl" sz="2400" dirty="0" smtClean="0">
                <a:latin typeface="Arial" pitchFamily="34" charset="0"/>
                <a:cs typeface="Arial" pitchFamily="34" charset="0"/>
              </a:rPr>
              <a:t>50hPa</a:t>
            </a:r>
            <a:endParaRPr lang="es-ES_tradnl" sz="2000" dirty="0">
              <a:latin typeface="Arial" pitchFamily="34" charset="0"/>
              <a:cs typeface="Arial" pitchFamily="34" charset="0"/>
            </a:endParaRPr>
          </a:p>
        </p:txBody>
      </p:sp>
      <p:grpSp>
        <p:nvGrpSpPr>
          <p:cNvPr id="126" name="Group 125"/>
          <p:cNvGrpSpPr/>
          <p:nvPr/>
        </p:nvGrpSpPr>
        <p:grpSpPr>
          <a:xfrm>
            <a:off x="5281444" y="3526843"/>
            <a:ext cx="434393" cy="443346"/>
            <a:chOff x="6194443" y="4022435"/>
            <a:chExt cx="919550" cy="854365"/>
          </a:xfrm>
        </p:grpSpPr>
        <p:sp>
          <p:nvSpPr>
            <p:cNvPr id="127" name="Oval 126"/>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p:cNvGrpSpPr/>
          <p:nvPr/>
        </p:nvGrpSpPr>
        <p:grpSpPr>
          <a:xfrm>
            <a:off x="4613740" y="6017771"/>
            <a:ext cx="434393" cy="443346"/>
            <a:chOff x="6194443" y="4022435"/>
            <a:chExt cx="919550" cy="854365"/>
          </a:xfrm>
        </p:grpSpPr>
        <p:sp>
          <p:nvSpPr>
            <p:cNvPr id="133" name="Oval 132"/>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Title 1"/>
          <p:cNvSpPr txBox="1">
            <a:spLocks/>
          </p:cNvSpPr>
          <p:nvPr/>
        </p:nvSpPr>
        <p:spPr>
          <a:xfrm>
            <a:off x="232731" y="1304359"/>
            <a:ext cx="8762018" cy="8668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000" dirty="0" smtClean="0">
                <a:latin typeface="Arial" pitchFamily="34" charset="0"/>
                <a:cs typeface="Arial" pitchFamily="34" charset="0"/>
              </a:rPr>
              <a:t>Sondeo de Antofagasta SCFA, 12Z 2016.Feb.14</a:t>
            </a:r>
            <a:endParaRPr lang="es-ES_tradnl" sz="1800" dirty="0">
              <a:latin typeface="Arial" pitchFamily="34" charset="0"/>
              <a:cs typeface="Arial" pitchFamily="34" charset="0"/>
            </a:endParaRPr>
          </a:p>
        </p:txBody>
      </p:sp>
      <p:sp>
        <p:nvSpPr>
          <p:cNvPr id="136" name="Title 1"/>
          <p:cNvSpPr txBox="1">
            <a:spLocks/>
          </p:cNvSpPr>
          <p:nvPr/>
        </p:nvSpPr>
        <p:spPr>
          <a:xfrm>
            <a:off x="4606714" y="6001094"/>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A</a:t>
            </a:r>
            <a:endParaRPr lang="es-ES_tradnl" sz="2400" b="1" dirty="0">
              <a:latin typeface="Arial" pitchFamily="34" charset="0"/>
              <a:cs typeface="Arial" pitchFamily="34" charset="0"/>
            </a:endParaRPr>
          </a:p>
        </p:txBody>
      </p:sp>
      <p:sp>
        <p:nvSpPr>
          <p:cNvPr id="137" name="Title 1"/>
          <p:cNvSpPr txBox="1">
            <a:spLocks/>
          </p:cNvSpPr>
          <p:nvPr/>
        </p:nvSpPr>
        <p:spPr>
          <a:xfrm>
            <a:off x="3834985" y="4778796"/>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B</a:t>
            </a:r>
            <a:endParaRPr lang="es-ES_tradnl" sz="2400" b="1" dirty="0">
              <a:latin typeface="Arial" pitchFamily="34" charset="0"/>
              <a:cs typeface="Arial" pitchFamily="34" charset="0"/>
            </a:endParaRPr>
          </a:p>
        </p:txBody>
      </p:sp>
      <p:sp>
        <p:nvSpPr>
          <p:cNvPr id="138" name="Title 1"/>
          <p:cNvSpPr txBox="1">
            <a:spLocks/>
          </p:cNvSpPr>
          <p:nvPr/>
        </p:nvSpPr>
        <p:spPr>
          <a:xfrm>
            <a:off x="5272804" y="3527929"/>
            <a:ext cx="461818" cy="476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dirty="0" smtClean="0">
                <a:latin typeface="Arial" pitchFamily="34" charset="0"/>
                <a:cs typeface="Arial" pitchFamily="34" charset="0"/>
              </a:rPr>
              <a:t>C</a:t>
            </a:r>
            <a:endParaRPr lang="es-ES_tradnl" sz="2400" b="1" dirty="0">
              <a:latin typeface="Arial" pitchFamily="34" charset="0"/>
              <a:cs typeface="Arial" pitchFamily="34" charset="0"/>
            </a:endParaRPr>
          </a:p>
        </p:txBody>
      </p:sp>
      <p:sp>
        <p:nvSpPr>
          <p:cNvPr id="29" name="Right Arrow 28"/>
          <p:cNvSpPr/>
          <p:nvPr/>
        </p:nvSpPr>
        <p:spPr>
          <a:xfrm rot="15840824">
            <a:off x="4637400" y="5820034"/>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13612219">
            <a:off x="4028856" y="5690345"/>
            <a:ext cx="784376" cy="29630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8454" y="1255837"/>
            <a:ext cx="9144000" cy="191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p:cNvSpPr txBox="1">
            <a:spLocks/>
          </p:cNvSpPr>
          <p:nvPr/>
        </p:nvSpPr>
        <p:spPr>
          <a:xfrm>
            <a:off x="440830" y="312217"/>
            <a:ext cx="8345820"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000" dirty="0" smtClean="0">
                <a:latin typeface="Arial" pitchFamily="34" charset="0"/>
                <a:cs typeface="Arial" pitchFamily="34" charset="0"/>
              </a:rPr>
              <a:t>A: Inestable/neutral</a:t>
            </a:r>
            <a:r>
              <a:rPr lang="es-ES_tradnl" sz="2000" dirty="0" smtClean="0">
                <a:latin typeface="Arial" pitchFamily="34" charset="0"/>
                <a:cs typeface="Arial" pitchFamily="34" charset="0"/>
                <a:sym typeface="Wingdings" panose="05000000000000000000" pitchFamily="2" charset="2"/>
              </a:rPr>
              <a:t>. Si la parcela estuviera saturada ascendería hasta los 890 hPa. Como está </a:t>
            </a:r>
            <a:r>
              <a:rPr lang="es-ES_tradnl" sz="2000" dirty="0" err="1" smtClean="0">
                <a:latin typeface="Arial" pitchFamily="34" charset="0"/>
                <a:cs typeface="Arial" pitchFamily="34" charset="0"/>
                <a:sym typeface="Wingdings" panose="05000000000000000000" pitchFamily="2" charset="2"/>
              </a:rPr>
              <a:t>desaturada</a:t>
            </a:r>
            <a:r>
              <a:rPr lang="es-ES_tradnl" sz="2000" dirty="0" smtClean="0">
                <a:latin typeface="Arial" pitchFamily="34" charset="0"/>
                <a:cs typeface="Arial" pitchFamily="34" charset="0"/>
                <a:sym typeface="Wingdings" panose="05000000000000000000" pitchFamily="2" charset="2"/>
              </a:rPr>
              <a:t> ascenderá hasta los 970 hPa.</a:t>
            </a:r>
          </a:p>
          <a:p>
            <a:pPr marL="0" indent="0">
              <a:buNone/>
            </a:pPr>
            <a:endParaRPr lang="es-ES_tradnl" sz="1100" dirty="0" smtClean="0">
              <a:latin typeface="Arial" pitchFamily="34" charset="0"/>
              <a:cs typeface="Arial" pitchFamily="34" charset="0"/>
              <a:sym typeface="Wingdings" panose="05000000000000000000" pitchFamily="2" charset="2"/>
            </a:endParaRPr>
          </a:p>
          <a:p>
            <a:pPr marL="0" indent="0">
              <a:buNone/>
            </a:pPr>
            <a:r>
              <a:rPr lang="es-ES_tradnl" sz="2000" dirty="0" smtClean="0">
                <a:latin typeface="Arial" pitchFamily="34" charset="0"/>
                <a:cs typeface="Arial" pitchFamily="34" charset="0"/>
                <a:sym typeface="Wingdings" panose="05000000000000000000" pitchFamily="2" charset="2"/>
              </a:rPr>
              <a:t>B. Estabilidad condicional. Si la parcela estuviera saturada ascendería hasta 900 hPa. En este caso no asciende por estar </a:t>
            </a:r>
            <a:r>
              <a:rPr lang="es-ES_tradnl" sz="2000" dirty="0" err="1" smtClean="0">
                <a:latin typeface="Arial" pitchFamily="34" charset="0"/>
                <a:cs typeface="Arial" pitchFamily="34" charset="0"/>
                <a:sym typeface="Wingdings" panose="05000000000000000000" pitchFamily="2" charset="2"/>
              </a:rPr>
              <a:t>desaturada</a:t>
            </a:r>
            <a:r>
              <a:rPr lang="es-ES_tradnl" sz="2000" dirty="0" smtClean="0">
                <a:latin typeface="Arial" pitchFamily="34" charset="0"/>
                <a:cs typeface="Arial" pitchFamily="34" charset="0"/>
                <a:sym typeface="Wingdings" panose="05000000000000000000" pitchFamily="2" charset="2"/>
              </a:rPr>
              <a:t>, lo que la hace estable.</a:t>
            </a:r>
          </a:p>
          <a:p>
            <a:pPr marL="0" indent="0">
              <a:buNone/>
            </a:pPr>
            <a:endParaRPr lang="es-ES_tradnl" sz="900" dirty="0" smtClean="0">
              <a:latin typeface="Arial" pitchFamily="34" charset="0"/>
              <a:cs typeface="Arial" pitchFamily="34" charset="0"/>
              <a:sym typeface="Wingdings" panose="05000000000000000000" pitchFamily="2" charset="2"/>
            </a:endParaRPr>
          </a:p>
          <a:p>
            <a:pPr marL="0" indent="0">
              <a:buNone/>
            </a:pPr>
            <a:r>
              <a:rPr lang="es-ES_tradnl" sz="2000" dirty="0" smtClean="0">
                <a:latin typeface="Arial" pitchFamily="34" charset="0"/>
                <a:cs typeface="Arial" pitchFamily="34" charset="0"/>
                <a:sym typeface="Wingdings" panose="05000000000000000000" pitchFamily="2" charset="2"/>
              </a:rPr>
              <a:t>C. Estabilidad extrema. La parcela no puede desplazarse fácilmente en la vertical. Esta es la inversión térmica de la corriente fría de Humboldt.</a:t>
            </a:r>
            <a:endParaRPr lang="es-ES_tradnl" sz="2000" dirty="0">
              <a:latin typeface="Arial" pitchFamily="34" charset="0"/>
              <a:cs typeface="Arial" pitchFamily="34" charset="0"/>
            </a:endParaRPr>
          </a:p>
        </p:txBody>
      </p:sp>
      <p:sp>
        <p:nvSpPr>
          <p:cNvPr id="37" name="Right Arrow 36"/>
          <p:cNvSpPr/>
          <p:nvPr/>
        </p:nvSpPr>
        <p:spPr>
          <a:xfrm rot="15840824">
            <a:off x="4594794" y="5325343"/>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5840824">
            <a:off x="4542191" y="4788376"/>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15840824">
            <a:off x="4470168" y="4314234"/>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5840824">
            <a:off x="4423904" y="3941096"/>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15840824">
            <a:off x="3892528" y="4546916"/>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5840824">
            <a:off x="3880062" y="4160600"/>
            <a:ext cx="287144" cy="161355"/>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474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03" t="42815" r="20379" b="3033"/>
          <a:stretch/>
        </p:blipFill>
        <p:spPr>
          <a:xfrm>
            <a:off x="0" y="1064248"/>
            <a:ext cx="9144000" cy="5759462"/>
          </a:xfrm>
          <a:prstGeom prst="rect">
            <a:avLst/>
          </a:prstGeom>
        </p:spPr>
      </p:pic>
      <p:grpSp>
        <p:nvGrpSpPr>
          <p:cNvPr id="14" name="Group 13"/>
          <p:cNvGrpSpPr/>
          <p:nvPr/>
        </p:nvGrpSpPr>
        <p:grpSpPr>
          <a:xfrm>
            <a:off x="7184813" y="5080073"/>
            <a:ext cx="377557" cy="340028"/>
            <a:chOff x="7184813" y="5080926"/>
            <a:chExt cx="377557" cy="332905"/>
          </a:xfrm>
        </p:grpSpPr>
        <p:sp>
          <p:nvSpPr>
            <p:cNvPr id="7" name="Freeform 6"/>
            <p:cNvSpPr/>
            <p:nvPr/>
          </p:nvSpPr>
          <p:spPr>
            <a:xfrm rot="228461">
              <a:off x="7184813" y="5160302"/>
              <a:ext cx="274277" cy="207919"/>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13753048">
              <a:off x="7323006" y="5097278"/>
              <a:ext cx="255715" cy="223012"/>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7627206" y="5826057"/>
            <a:ext cx="390905" cy="333984"/>
            <a:chOff x="7184665" y="5079847"/>
            <a:chExt cx="390905" cy="333984"/>
          </a:xfrm>
        </p:grpSpPr>
        <p:sp>
          <p:nvSpPr>
            <p:cNvPr id="51" name="Freeform 50"/>
            <p:cNvSpPr/>
            <p:nvPr/>
          </p:nvSpPr>
          <p:spPr>
            <a:xfrm rot="228461">
              <a:off x="7184665" y="5160111"/>
              <a:ext cx="274275" cy="207918"/>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3984544">
              <a:off x="7336206" y="5096198"/>
              <a:ext cx="255716" cy="22301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Freeform 55"/>
          <p:cNvSpPr/>
          <p:nvPr/>
        </p:nvSpPr>
        <p:spPr>
          <a:xfrm rot="780149">
            <a:off x="7204363" y="5140796"/>
            <a:ext cx="274279" cy="207919"/>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9203939">
            <a:off x="7926104" y="6009779"/>
            <a:ext cx="280116" cy="20094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713087" y="4326301"/>
            <a:ext cx="406729" cy="331709"/>
            <a:chOff x="6713087" y="4326301"/>
            <a:chExt cx="406729" cy="331709"/>
          </a:xfrm>
        </p:grpSpPr>
        <p:grpSp>
          <p:nvGrpSpPr>
            <p:cNvPr id="45" name="Group 44"/>
            <p:cNvGrpSpPr/>
            <p:nvPr/>
          </p:nvGrpSpPr>
          <p:grpSpPr>
            <a:xfrm>
              <a:off x="6713087" y="4337021"/>
              <a:ext cx="357265" cy="320989"/>
              <a:chOff x="7184946" y="5092842"/>
              <a:chExt cx="357265" cy="320989"/>
            </a:xfrm>
          </p:grpSpPr>
          <p:sp>
            <p:nvSpPr>
              <p:cNvPr id="46" name="Freeform 45"/>
              <p:cNvSpPr/>
              <p:nvPr/>
            </p:nvSpPr>
            <p:spPr>
              <a:xfrm rot="228461">
                <a:off x="7184946" y="5160101"/>
                <a:ext cx="273713" cy="199477"/>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13233388">
                <a:off x="7311974" y="5092842"/>
                <a:ext cx="230237" cy="19324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Freeform 58"/>
            <p:cNvSpPr/>
            <p:nvPr/>
          </p:nvSpPr>
          <p:spPr>
            <a:xfrm rot="5066783">
              <a:off x="6898698" y="4393179"/>
              <a:ext cx="287995" cy="154240"/>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6545559" y="3705650"/>
            <a:ext cx="358440" cy="315355"/>
            <a:chOff x="6712845" y="4344387"/>
            <a:chExt cx="358440" cy="313623"/>
          </a:xfrm>
        </p:grpSpPr>
        <p:grpSp>
          <p:nvGrpSpPr>
            <p:cNvPr id="64" name="Group 63"/>
            <p:cNvGrpSpPr/>
            <p:nvPr/>
          </p:nvGrpSpPr>
          <p:grpSpPr>
            <a:xfrm>
              <a:off x="6712845" y="4344387"/>
              <a:ext cx="358440" cy="313623"/>
              <a:chOff x="7184704" y="5100208"/>
              <a:chExt cx="358440" cy="313623"/>
            </a:xfrm>
          </p:grpSpPr>
          <p:sp>
            <p:nvSpPr>
              <p:cNvPr id="66" name="Freeform 65"/>
              <p:cNvSpPr/>
              <p:nvPr/>
            </p:nvSpPr>
            <p:spPr>
              <a:xfrm rot="228461">
                <a:off x="7184704" y="5160160"/>
                <a:ext cx="274276" cy="207918"/>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rot="12982548">
                <a:off x="7287429" y="5100208"/>
                <a:ext cx="255715" cy="223012"/>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Freeform 64"/>
            <p:cNvSpPr/>
            <p:nvPr/>
          </p:nvSpPr>
          <p:spPr>
            <a:xfrm rot="811177">
              <a:off x="6731407" y="4378385"/>
              <a:ext cx="291281" cy="211774"/>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6305066" y="2873804"/>
            <a:ext cx="367883" cy="318591"/>
            <a:chOff x="6712844" y="4341169"/>
            <a:chExt cx="367883" cy="316841"/>
          </a:xfrm>
        </p:grpSpPr>
        <p:grpSp>
          <p:nvGrpSpPr>
            <p:cNvPr id="70" name="Group 69"/>
            <p:cNvGrpSpPr/>
            <p:nvPr/>
          </p:nvGrpSpPr>
          <p:grpSpPr>
            <a:xfrm>
              <a:off x="6712844" y="4341169"/>
              <a:ext cx="367883" cy="316841"/>
              <a:chOff x="7184703" y="5096990"/>
              <a:chExt cx="367883" cy="316841"/>
            </a:xfrm>
          </p:grpSpPr>
          <p:sp>
            <p:nvSpPr>
              <p:cNvPr id="72" name="Freeform 71"/>
              <p:cNvSpPr/>
              <p:nvPr/>
            </p:nvSpPr>
            <p:spPr>
              <a:xfrm rot="228461">
                <a:off x="7184703" y="5160161"/>
                <a:ext cx="274275" cy="207916"/>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3233388">
                <a:off x="7302401" y="5096990"/>
                <a:ext cx="250185" cy="216583"/>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Freeform 70"/>
            <p:cNvSpPr/>
            <p:nvPr/>
          </p:nvSpPr>
          <p:spPr>
            <a:xfrm rot="2079882">
              <a:off x="6784110" y="4343228"/>
              <a:ext cx="277779" cy="214999"/>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5995748" y="2011916"/>
            <a:ext cx="325640" cy="305224"/>
            <a:chOff x="6720283" y="4354462"/>
            <a:chExt cx="325640" cy="303548"/>
          </a:xfrm>
        </p:grpSpPr>
        <p:grpSp>
          <p:nvGrpSpPr>
            <p:cNvPr id="76" name="Group 75"/>
            <p:cNvGrpSpPr/>
            <p:nvPr/>
          </p:nvGrpSpPr>
          <p:grpSpPr>
            <a:xfrm>
              <a:off x="6720283" y="4360036"/>
              <a:ext cx="306003" cy="297974"/>
              <a:chOff x="7192142" y="5115857"/>
              <a:chExt cx="306003" cy="297974"/>
            </a:xfrm>
          </p:grpSpPr>
          <p:sp>
            <p:nvSpPr>
              <p:cNvPr id="78" name="Freeform 77"/>
              <p:cNvSpPr/>
              <p:nvPr/>
            </p:nvSpPr>
            <p:spPr>
              <a:xfrm rot="446189">
                <a:off x="7192142" y="5152209"/>
                <a:ext cx="274275" cy="207919"/>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solidFill>
                <a:schemeClr val="accent2">
                  <a:lumMod val="75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rot="12042695">
                <a:off x="7245440" y="5115857"/>
                <a:ext cx="252705" cy="215097"/>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Freeform 76"/>
            <p:cNvSpPr/>
            <p:nvPr/>
          </p:nvSpPr>
          <p:spPr>
            <a:xfrm rot="1660749">
              <a:off x="6766180" y="4354462"/>
              <a:ext cx="279743" cy="214269"/>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5689115" y="1222653"/>
            <a:ext cx="551583" cy="448484"/>
            <a:chOff x="6704084" y="4398074"/>
            <a:chExt cx="551583" cy="446021"/>
          </a:xfrm>
        </p:grpSpPr>
        <p:grpSp>
          <p:nvGrpSpPr>
            <p:cNvPr id="91" name="Group 90"/>
            <p:cNvGrpSpPr/>
            <p:nvPr/>
          </p:nvGrpSpPr>
          <p:grpSpPr>
            <a:xfrm>
              <a:off x="6705600" y="4398074"/>
              <a:ext cx="548554" cy="446021"/>
              <a:chOff x="7177459" y="5153895"/>
              <a:chExt cx="548554" cy="446021"/>
            </a:xfrm>
          </p:grpSpPr>
          <p:sp>
            <p:nvSpPr>
              <p:cNvPr id="93" name="Freeform 92"/>
              <p:cNvSpPr/>
              <p:nvPr/>
            </p:nvSpPr>
            <p:spPr>
              <a:xfrm rot="894161">
                <a:off x="7177459" y="5168988"/>
                <a:ext cx="548554" cy="415836"/>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rot="11773960">
                <a:off x="7196020" y="5153895"/>
                <a:ext cx="511431" cy="446021"/>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21396341">
                <a:off x="7412552" y="5339978"/>
                <a:ext cx="78365" cy="738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Freeform 91"/>
            <p:cNvSpPr/>
            <p:nvPr/>
          </p:nvSpPr>
          <p:spPr>
            <a:xfrm rot="1660749">
              <a:off x="6704084" y="4405849"/>
              <a:ext cx="551583" cy="413552"/>
            </a:xfrm>
            <a:custGeom>
              <a:avLst/>
              <a:gdLst>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 name="connsiteX0" fmla="*/ 0 w 611505"/>
                <a:gd name="connsiteY0" fmla="*/ 0 h 497205"/>
                <a:gd name="connsiteX1" fmla="*/ 611505 w 611505"/>
                <a:gd name="connsiteY1" fmla="*/ 497205 h 497205"/>
              </a:gdLst>
              <a:ahLst/>
              <a:cxnLst>
                <a:cxn ang="0">
                  <a:pos x="connsiteX0" y="connsiteY0"/>
                </a:cxn>
                <a:cxn ang="0">
                  <a:pos x="connsiteX1" y="connsiteY1"/>
                </a:cxn>
              </a:cxnLst>
              <a:rect l="l" t="t" r="r" b="b"/>
              <a:pathLst>
                <a:path w="611505" h="497205">
                  <a:moveTo>
                    <a:pt x="0" y="0"/>
                  </a:moveTo>
                  <a:cubicBezTo>
                    <a:pt x="203835" y="173355"/>
                    <a:pt x="390525" y="325755"/>
                    <a:pt x="611505" y="49720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0" y="-12970"/>
            <a:ext cx="9144000" cy="1823576"/>
          </a:xfrm>
          <a:prstGeom prst="rect">
            <a:avLst/>
          </a:prstGeom>
          <a:solidFill>
            <a:srgbClr val="2F2F35"/>
          </a:solidFill>
        </p:spPr>
        <p:txBody>
          <a:bodyPr wrap="square" rtlCol="0">
            <a:spAutoFit/>
          </a:bodyPr>
          <a:lstStyle/>
          <a:p>
            <a:pPr algn="ctr"/>
            <a:endParaRPr lang="en-US" sz="105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b="1" dirty="0" err="1"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Ejercicio</a:t>
            </a:r>
            <a:r>
              <a:rPr lang="en-US" sz="240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Estabilidad</a:t>
            </a:r>
            <a:r>
              <a:rPr lang="en-US" sz="240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a:t>
            </a:r>
            <a:r>
              <a:rPr lang="en-US" sz="240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diferentes</a:t>
            </a:r>
            <a:r>
              <a:rPr lang="en-US" sz="240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partes</a:t>
            </a:r>
            <a:r>
              <a:rPr lang="en-US" sz="240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del </a:t>
            </a:r>
            <a:r>
              <a:rPr lang="en-US" sz="2400" b="1" dirty="0" err="1"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sondeo</a:t>
            </a:r>
            <a:endParaRPr lang="en-US" sz="240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SARE </a:t>
            </a:r>
            <a:r>
              <a:rPr lang="en-US"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(Resistencia), 2014 </a:t>
            </a:r>
            <a:r>
              <a:rPr lang="en-US" b="1" dirty="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Dec 8 12z</a:t>
            </a:r>
          </a:p>
          <a:p>
            <a:pPr algn="ctr"/>
            <a:r>
              <a:rPr lang="en-US" sz="50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US" sz="140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 </a:t>
            </a:r>
            <a:r>
              <a:rPr lang="en-US" sz="1400" b="1" dirty="0" smtClean="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Wyoming</a:t>
            </a:r>
          </a:p>
          <a:p>
            <a:pPr algn="ctr"/>
            <a:endParaRPr lang="en-US" sz="700" b="1" dirty="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1400" b="1" dirty="0">
              <a:solidFill>
                <a:srgbClr val="F8DB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Title 1"/>
          <p:cNvSpPr txBox="1">
            <a:spLocks/>
          </p:cNvSpPr>
          <p:nvPr/>
        </p:nvSpPr>
        <p:spPr>
          <a:xfrm>
            <a:off x="6263266" y="2105606"/>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A</a:t>
            </a:r>
            <a:endParaRPr lang="es-ES_tradnl" sz="1800" dirty="0">
              <a:latin typeface="Arial" pitchFamily="34" charset="0"/>
              <a:cs typeface="Arial" pitchFamily="34" charset="0"/>
            </a:endParaRPr>
          </a:p>
        </p:txBody>
      </p:sp>
      <p:sp>
        <p:nvSpPr>
          <p:cNvPr id="50" name="Title 1"/>
          <p:cNvSpPr txBox="1">
            <a:spLocks/>
          </p:cNvSpPr>
          <p:nvPr/>
        </p:nvSpPr>
        <p:spPr>
          <a:xfrm>
            <a:off x="6579975" y="2980861"/>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B</a:t>
            </a:r>
            <a:endParaRPr lang="es-ES_tradnl" sz="1800" dirty="0">
              <a:latin typeface="Arial" pitchFamily="34" charset="0"/>
              <a:cs typeface="Arial" pitchFamily="34" charset="0"/>
            </a:endParaRPr>
          </a:p>
        </p:txBody>
      </p:sp>
      <p:sp>
        <p:nvSpPr>
          <p:cNvPr id="52" name="Title 1"/>
          <p:cNvSpPr txBox="1">
            <a:spLocks/>
          </p:cNvSpPr>
          <p:nvPr/>
        </p:nvSpPr>
        <p:spPr>
          <a:xfrm>
            <a:off x="6776141" y="3753224"/>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C</a:t>
            </a:r>
            <a:endParaRPr lang="es-ES_tradnl" sz="1800" dirty="0">
              <a:latin typeface="Arial" pitchFamily="34" charset="0"/>
              <a:cs typeface="Arial" pitchFamily="34" charset="0"/>
            </a:endParaRPr>
          </a:p>
        </p:txBody>
      </p:sp>
      <p:sp>
        <p:nvSpPr>
          <p:cNvPr id="54" name="Title 1"/>
          <p:cNvSpPr txBox="1">
            <a:spLocks/>
          </p:cNvSpPr>
          <p:nvPr/>
        </p:nvSpPr>
        <p:spPr>
          <a:xfrm>
            <a:off x="6979875" y="4499595"/>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D</a:t>
            </a:r>
            <a:endParaRPr lang="es-ES_tradnl" sz="1800" dirty="0">
              <a:latin typeface="Arial" pitchFamily="34" charset="0"/>
              <a:cs typeface="Arial" pitchFamily="34" charset="0"/>
            </a:endParaRPr>
          </a:p>
        </p:txBody>
      </p:sp>
      <p:sp>
        <p:nvSpPr>
          <p:cNvPr id="57" name="Title 1"/>
          <p:cNvSpPr txBox="1">
            <a:spLocks/>
          </p:cNvSpPr>
          <p:nvPr/>
        </p:nvSpPr>
        <p:spPr>
          <a:xfrm>
            <a:off x="7428058" y="5218093"/>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E</a:t>
            </a:r>
            <a:endParaRPr lang="es-ES_tradnl" sz="1800" dirty="0">
              <a:latin typeface="Arial" pitchFamily="34" charset="0"/>
              <a:cs typeface="Arial" pitchFamily="34" charset="0"/>
            </a:endParaRPr>
          </a:p>
        </p:txBody>
      </p:sp>
      <p:sp>
        <p:nvSpPr>
          <p:cNvPr id="60" name="Title 1"/>
          <p:cNvSpPr txBox="1">
            <a:spLocks/>
          </p:cNvSpPr>
          <p:nvPr/>
        </p:nvSpPr>
        <p:spPr>
          <a:xfrm>
            <a:off x="8198721" y="5911021"/>
            <a:ext cx="417799" cy="27003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5000"/>
              </a:lnSpc>
            </a:pPr>
            <a:r>
              <a:rPr lang="es-ES_tradnl" sz="1800" b="1" dirty="0" smtClean="0">
                <a:latin typeface="Arial" pitchFamily="34" charset="0"/>
                <a:cs typeface="Arial" pitchFamily="34" charset="0"/>
              </a:rPr>
              <a:t>F</a:t>
            </a:r>
            <a:endParaRPr lang="es-ES_tradnl" sz="1800" dirty="0">
              <a:latin typeface="Arial" pitchFamily="34" charset="0"/>
              <a:cs typeface="Arial" pitchFamily="34" charset="0"/>
            </a:endParaRPr>
          </a:p>
        </p:txBody>
      </p:sp>
    </p:spTree>
    <p:extLst>
      <p:ext uri="{BB962C8B-B14F-4D97-AF65-F5344CB8AC3E}">
        <p14:creationId xmlns:p14="http://schemas.microsoft.com/office/powerpoint/2010/main" val="2988109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D3B5F"/>
        </a:solidFill>
        <a:effectLst/>
      </p:bgPr>
    </p:bg>
    <p:spTree>
      <p:nvGrpSpPr>
        <p:cNvPr id="1" name=""/>
        <p:cNvGrpSpPr/>
        <p:nvPr/>
      </p:nvGrpSpPr>
      <p:grpSpPr>
        <a:xfrm>
          <a:off x="0" y="0"/>
          <a:ext cx="0" cy="0"/>
          <a:chOff x="0" y="0"/>
          <a:chExt cx="0" cy="0"/>
        </a:xfrm>
      </p:grpSpPr>
      <p:sp>
        <p:nvSpPr>
          <p:cNvPr id="5" name="Title 3"/>
          <p:cNvSpPr txBox="1">
            <a:spLocks/>
          </p:cNvSpPr>
          <p:nvPr/>
        </p:nvSpPr>
        <p:spPr>
          <a:xfrm>
            <a:off x="660353" y="1537152"/>
            <a:ext cx="7772400" cy="24435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400" b="1" dirty="0" smtClean="0">
                <a:solidFill>
                  <a:schemeClr val="bg1"/>
                </a:solidFill>
                <a:latin typeface="Arial" pitchFamily="34" charset="0"/>
                <a:cs typeface="Arial" pitchFamily="34" charset="0"/>
              </a:rPr>
              <a:t>Estimación de Estabilidad con el</a:t>
            </a:r>
          </a:p>
          <a:p>
            <a:r>
              <a:rPr lang="es-ES_tradnl" sz="4400" b="1" dirty="0" smtClean="0">
                <a:solidFill>
                  <a:schemeClr val="bg1"/>
                </a:solidFill>
                <a:latin typeface="Arial" pitchFamily="34" charset="0"/>
                <a:cs typeface="Arial" pitchFamily="34" charset="0"/>
              </a:rPr>
              <a:t>Método Termodinámico</a:t>
            </a:r>
            <a:endParaRPr lang="es-ES_tradnl" sz="4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13404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a:xfrm>
            <a:off x="304799" y="-103217"/>
            <a:ext cx="6511412" cy="1143000"/>
          </a:xfrm>
        </p:spPr>
        <p:txBody>
          <a:bodyPr>
            <a:normAutofit/>
          </a:bodyPr>
          <a:lstStyle/>
          <a:p>
            <a:pPr eaLnBrk="1" hangingPunct="1"/>
            <a:r>
              <a:rPr lang="es-ES_tradnl" sz="3600" b="1" noProof="0" dirty="0" smtClean="0">
                <a:latin typeface="Arial" pitchFamily="34" charset="0"/>
                <a:cs typeface="Arial" pitchFamily="34" charset="0"/>
              </a:rPr>
              <a:t>Método Termodinámico</a:t>
            </a:r>
          </a:p>
        </p:txBody>
      </p:sp>
      <p:sp>
        <p:nvSpPr>
          <p:cNvPr id="11267" name="Rectangle 6"/>
          <p:cNvSpPr>
            <a:spLocks noGrp="1" noChangeArrowheads="1"/>
          </p:cNvSpPr>
          <p:nvPr>
            <p:ph type="body" idx="1"/>
          </p:nvPr>
        </p:nvSpPr>
        <p:spPr>
          <a:xfrm>
            <a:off x="786579" y="1324918"/>
            <a:ext cx="7297993" cy="4797911"/>
          </a:xfrm>
        </p:spPr>
        <p:txBody>
          <a:bodyPr>
            <a:normAutofit/>
          </a:bodyPr>
          <a:lstStyle/>
          <a:p>
            <a:pPr eaLnBrk="1" hangingPunct="1">
              <a:lnSpc>
                <a:spcPct val="90000"/>
              </a:lnSpc>
            </a:pPr>
            <a:r>
              <a:rPr lang="es-ES_tradnl" sz="2400" dirty="0" smtClean="0">
                <a:latin typeface="Arial" pitchFamily="34" charset="0"/>
                <a:cs typeface="Arial" pitchFamily="34" charset="0"/>
              </a:rPr>
              <a:t>Considera todo el sondeo.</a:t>
            </a:r>
          </a:p>
          <a:p>
            <a:pPr eaLnBrk="1" hangingPunct="1">
              <a:lnSpc>
                <a:spcPct val="90000"/>
              </a:lnSpc>
            </a:pPr>
            <a:endParaRPr lang="es-ES_tradnl" sz="1000" dirty="0">
              <a:latin typeface="Arial" pitchFamily="34" charset="0"/>
              <a:cs typeface="Arial" pitchFamily="34" charset="0"/>
            </a:endParaRPr>
          </a:p>
          <a:p>
            <a:pPr eaLnBrk="1" hangingPunct="1">
              <a:lnSpc>
                <a:spcPct val="90000"/>
              </a:lnSpc>
            </a:pPr>
            <a:r>
              <a:rPr lang="es-ES_tradnl" sz="2400" dirty="0" smtClean="0">
                <a:latin typeface="Arial" pitchFamily="34" charset="0"/>
                <a:cs typeface="Arial" pitchFamily="34" charset="0"/>
              </a:rPr>
              <a:t>Estima la trayectoria de una parcela que ascendería desde la superficie.</a:t>
            </a:r>
          </a:p>
          <a:p>
            <a:pPr eaLnBrk="1" hangingPunct="1">
              <a:lnSpc>
                <a:spcPct val="90000"/>
              </a:lnSpc>
            </a:pPr>
            <a:endParaRPr lang="es-ES_tradnl" sz="1000" dirty="0" smtClean="0">
              <a:latin typeface="Arial" pitchFamily="34" charset="0"/>
              <a:cs typeface="Arial" pitchFamily="34" charset="0"/>
            </a:endParaRPr>
          </a:p>
          <a:p>
            <a:pPr eaLnBrk="1" hangingPunct="1">
              <a:lnSpc>
                <a:spcPct val="90000"/>
              </a:lnSpc>
            </a:pPr>
            <a:r>
              <a:rPr lang="es-ES_tradnl" sz="2400" dirty="0" smtClean="0">
                <a:latin typeface="Arial" pitchFamily="34" charset="0"/>
                <a:cs typeface="Arial" pitchFamily="34" charset="0"/>
              </a:rPr>
              <a:t>Evalúa como esta curva de temperatura se relaciona a la del sondeo.</a:t>
            </a:r>
            <a:endParaRPr lang="es-ES_tradnl" sz="2400" noProof="0" dirty="0" smtClean="0">
              <a:solidFill>
                <a:srgbClr val="0C00F2"/>
              </a:solidFill>
              <a:latin typeface="Arial" pitchFamily="34" charset="0"/>
              <a:cs typeface="Arial" pitchFamily="34" charset="0"/>
            </a:endParaRPr>
          </a:p>
          <a:p>
            <a:pPr eaLnBrk="1" hangingPunct="1">
              <a:lnSpc>
                <a:spcPct val="90000"/>
              </a:lnSpc>
            </a:pPr>
            <a:endParaRPr lang="es-ES_tradnl" sz="1000" noProof="0" dirty="0" smtClean="0">
              <a:latin typeface="Arial" pitchFamily="34" charset="0"/>
              <a:cs typeface="Arial" pitchFamily="34" charset="0"/>
            </a:endParaRPr>
          </a:p>
          <a:p>
            <a:pPr eaLnBrk="1" hangingPunct="1">
              <a:lnSpc>
                <a:spcPct val="90000"/>
              </a:lnSpc>
            </a:pPr>
            <a:r>
              <a:rPr lang="es-ES_tradnl" sz="2400" dirty="0" smtClean="0">
                <a:latin typeface="Arial" pitchFamily="34" charset="0"/>
                <a:cs typeface="Arial" pitchFamily="34" charset="0"/>
              </a:rPr>
              <a:t>Permite estimar la energía potencial disponible para convección (CAPE) y la inhibición convectiva (CINH)</a:t>
            </a:r>
            <a:endParaRPr lang="es-ES_tradnl" sz="2400" noProof="0" dirty="0" smtClean="0">
              <a:latin typeface="Arial" pitchFamily="34" charset="0"/>
              <a:cs typeface="Arial" pitchFamily="34" charset="0"/>
            </a:endParaRPr>
          </a:p>
        </p:txBody>
      </p:sp>
    </p:spTree>
    <p:extLst>
      <p:ext uri="{BB962C8B-B14F-4D97-AF65-F5344CB8AC3E}">
        <p14:creationId xmlns:p14="http://schemas.microsoft.com/office/powerpoint/2010/main" val="3772683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a:xfrm>
            <a:off x="3679114" y="0"/>
            <a:ext cx="4779085" cy="1143000"/>
          </a:xfrm>
        </p:spPr>
        <p:txBody>
          <a:bodyPr>
            <a:normAutofit/>
          </a:bodyPr>
          <a:lstStyle/>
          <a:p>
            <a:pPr eaLnBrk="1" hangingPunct="1"/>
            <a:r>
              <a:rPr lang="es-ES_tradnl" sz="4000" b="1" noProof="0" dirty="0" smtClean="0">
                <a:latin typeface="Arial" pitchFamily="34" charset="0"/>
                <a:cs typeface="Arial" pitchFamily="34" charset="0"/>
              </a:rPr>
              <a:t>CAPE</a:t>
            </a:r>
          </a:p>
        </p:txBody>
      </p:sp>
      <p:sp>
        <p:nvSpPr>
          <p:cNvPr id="11267" name="Rectangle 6"/>
          <p:cNvSpPr>
            <a:spLocks noGrp="1" noChangeArrowheads="1"/>
          </p:cNvSpPr>
          <p:nvPr>
            <p:ph type="body" idx="1"/>
          </p:nvPr>
        </p:nvSpPr>
        <p:spPr>
          <a:xfrm>
            <a:off x="304799" y="1558677"/>
            <a:ext cx="8153400" cy="4797911"/>
          </a:xfrm>
        </p:spPr>
        <p:txBody>
          <a:bodyPr>
            <a:normAutofit fontScale="92500" lnSpcReduction="20000"/>
          </a:bodyPr>
          <a:lstStyle/>
          <a:p>
            <a:pPr eaLnBrk="1" hangingPunct="1">
              <a:lnSpc>
                <a:spcPct val="90000"/>
              </a:lnSpc>
            </a:pPr>
            <a:r>
              <a:rPr lang="es-ES_tradnl" sz="2400" noProof="0" dirty="0" smtClean="0">
                <a:latin typeface="Arial" pitchFamily="34" charset="0"/>
                <a:cs typeface="Arial" pitchFamily="34" charset="0"/>
              </a:rPr>
              <a:t>Representa energía potencial de parcelas de aire que ascienden sobre el nivel de convección libre (LFC).</a:t>
            </a:r>
          </a:p>
          <a:p>
            <a:pPr lvl="1" eaLnBrk="1" hangingPunct="1">
              <a:lnSpc>
                <a:spcPct val="90000"/>
              </a:lnSpc>
            </a:pPr>
            <a:r>
              <a:rPr lang="es-ES_tradnl" sz="2400" noProof="0" dirty="0" smtClean="0">
                <a:solidFill>
                  <a:srgbClr val="0C00F2"/>
                </a:solidFill>
                <a:latin typeface="Arial" pitchFamily="34" charset="0"/>
                <a:cs typeface="Arial" pitchFamily="34" charset="0"/>
              </a:rPr>
              <a:t>Mientras más bajo el LFC, mayor probabilidad de desarrollo. </a:t>
            </a:r>
          </a:p>
          <a:p>
            <a:pPr eaLnBrk="1" hangingPunct="1">
              <a:lnSpc>
                <a:spcPct val="90000"/>
              </a:lnSpc>
            </a:pPr>
            <a:endParaRPr lang="es-ES_tradnl" sz="2400" noProof="0" dirty="0" smtClean="0">
              <a:latin typeface="Arial" pitchFamily="34" charset="0"/>
              <a:cs typeface="Arial" pitchFamily="34" charset="0"/>
            </a:endParaRPr>
          </a:p>
          <a:p>
            <a:pPr eaLnBrk="1" hangingPunct="1">
              <a:lnSpc>
                <a:spcPct val="90000"/>
              </a:lnSpc>
            </a:pPr>
            <a:r>
              <a:rPr lang="es-ES_tradnl" sz="2400" noProof="0" dirty="0" smtClean="0">
                <a:latin typeface="Arial" pitchFamily="34" charset="0"/>
                <a:cs typeface="Arial" pitchFamily="34" charset="0"/>
              </a:rPr>
              <a:t>También es una manera de evaluar el potencial/riesgo de tiempo severo.</a:t>
            </a:r>
          </a:p>
          <a:p>
            <a:pPr eaLnBrk="1" hangingPunct="1">
              <a:lnSpc>
                <a:spcPct val="90000"/>
              </a:lnSpc>
            </a:pPr>
            <a:endParaRPr lang="es-ES_tradnl" sz="2400" dirty="0">
              <a:latin typeface="Arial" pitchFamily="34" charset="0"/>
              <a:cs typeface="Arial" pitchFamily="34" charset="0"/>
            </a:endParaRPr>
          </a:p>
          <a:p>
            <a:pPr eaLnBrk="1" hangingPunct="1">
              <a:lnSpc>
                <a:spcPct val="90000"/>
              </a:lnSpc>
            </a:pPr>
            <a:r>
              <a:rPr lang="es-ES_tradnl" sz="2400" noProof="0" dirty="0" smtClean="0">
                <a:latin typeface="Arial" pitchFamily="34" charset="0"/>
                <a:cs typeface="Arial" pitchFamily="34" charset="0"/>
              </a:rPr>
              <a:t>Unidades de </a:t>
            </a:r>
            <a:r>
              <a:rPr lang="es-ES_tradnl" sz="2400" noProof="0" dirty="0" err="1" smtClean="0">
                <a:latin typeface="Arial" pitchFamily="34" charset="0"/>
                <a:cs typeface="Arial" pitchFamily="34" charset="0"/>
              </a:rPr>
              <a:t>Joules</a:t>
            </a:r>
            <a:r>
              <a:rPr lang="es-ES_tradnl" sz="2400" noProof="0" dirty="0" smtClean="0">
                <a:latin typeface="Arial" pitchFamily="34" charset="0"/>
                <a:cs typeface="Arial" pitchFamily="34" charset="0"/>
              </a:rPr>
              <a:t> por Kilogramo </a:t>
            </a:r>
            <a:r>
              <a:rPr lang="es-ES_tradnl" sz="2400" noProof="0" dirty="0" smtClean="0">
                <a:solidFill>
                  <a:srgbClr val="0C00F2"/>
                </a:solidFill>
                <a:latin typeface="Arial" pitchFamily="34" charset="0"/>
                <a:cs typeface="Arial" pitchFamily="34" charset="0"/>
              </a:rPr>
              <a:t>(Energía por unidad de masa)</a:t>
            </a:r>
          </a:p>
          <a:p>
            <a:pPr eaLnBrk="1" hangingPunct="1">
              <a:lnSpc>
                <a:spcPct val="90000"/>
              </a:lnSpc>
            </a:pPr>
            <a:endParaRPr lang="es-ES_tradnl" sz="2400" noProof="0" dirty="0" smtClean="0">
              <a:latin typeface="Arial" pitchFamily="34" charset="0"/>
              <a:cs typeface="Arial" pitchFamily="34" charset="0"/>
            </a:endParaRPr>
          </a:p>
          <a:p>
            <a:pPr eaLnBrk="1" hangingPunct="1">
              <a:lnSpc>
                <a:spcPct val="90000"/>
              </a:lnSpc>
            </a:pPr>
            <a:r>
              <a:rPr lang="es-ES_tradnl" sz="2400" noProof="0" dirty="0" smtClean="0">
                <a:latin typeface="Arial" pitchFamily="34" charset="0"/>
                <a:cs typeface="Arial" pitchFamily="34" charset="0"/>
              </a:rPr>
              <a:t>Representa la </a:t>
            </a:r>
            <a:r>
              <a:rPr lang="es-ES_tradnl" sz="2400" b="1" u="sng" noProof="0" dirty="0" smtClean="0">
                <a:latin typeface="Arial" pitchFamily="34" charset="0"/>
                <a:cs typeface="Arial" pitchFamily="34" charset="0"/>
              </a:rPr>
              <a:t>cantidad de energía disponible para “forzar” una parcela de aire a ascender</a:t>
            </a:r>
          </a:p>
          <a:p>
            <a:pPr lvl="1" eaLnBrk="1" hangingPunct="1">
              <a:lnSpc>
                <a:spcPct val="90000"/>
              </a:lnSpc>
            </a:pPr>
            <a:r>
              <a:rPr lang="es-ES_tradnl" sz="2400" noProof="0" dirty="0" smtClean="0">
                <a:latin typeface="Arial" pitchFamily="34" charset="0"/>
                <a:cs typeface="Arial" pitchFamily="34" charset="0"/>
              </a:rPr>
              <a:t>También representa la </a:t>
            </a:r>
            <a:r>
              <a:rPr lang="es-ES_tradnl" sz="2400" b="1" i="1" noProof="0" dirty="0" smtClean="0">
                <a:solidFill>
                  <a:srgbClr val="0C00F2"/>
                </a:solidFill>
                <a:latin typeface="Arial" pitchFamily="34" charset="0"/>
                <a:cs typeface="Arial" pitchFamily="34" charset="0"/>
              </a:rPr>
              <a:t>cantidad de trabajo</a:t>
            </a:r>
            <a:r>
              <a:rPr lang="es-ES_tradnl" sz="2400" noProof="0" dirty="0" smtClean="0">
                <a:solidFill>
                  <a:srgbClr val="0C00F2"/>
                </a:solidFill>
                <a:latin typeface="Arial" pitchFamily="34" charset="0"/>
                <a:cs typeface="Arial" pitchFamily="34" charset="0"/>
              </a:rPr>
              <a:t> </a:t>
            </a:r>
            <a:r>
              <a:rPr lang="es-ES_tradnl" sz="2400" noProof="0" dirty="0" smtClean="0">
                <a:latin typeface="Arial" pitchFamily="34" charset="0"/>
                <a:cs typeface="Arial" pitchFamily="34" charset="0"/>
              </a:rPr>
              <a:t>una parcela ejerce en el medio ambiente.</a:t>
            </a:r>
          </a:p>
        </p:txBody>
      </p:sp>
      <p:sp>
        <p:nvSpPr>
          <p:cNvPr id="5" name="Rectangle 5"/>
          <p:cNvSpPr txBox="1">
            <a:spLocks noChangeArrowheads="1"/>
          </p:cNvSpPr>
          <p:nvPr/>
        </p:nvSpPr>
        <p:spPr>
          <a:xfrm>
            <a:off x="1014805" y="724104"/>
            <a:ext cx="8645562" cy="6313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800" b="1" dirty="0" smtClean="0">
                <a:latin typeface="Arial" pitchFamily="34" charset="0"/>
                <a:cs typeface="Arial" pitchFamily="34" charset="0"/>
              </a:rPr>
              <a:t>Energía Potencial Convectiva Disponible</a:t>
            </a:r>
          </a:p>
        </p:txBody>
      </p:sp>
    </p:spTree>
    <p:extLst>
      <p:ext uri="{BB962C8B-B14F-4D97-AF65-F5344CB8AC3E}">
        <p14:creationId xmlns:p14="http://schemas.microsoft.com/office/powerpoint/2010/main" val="1309002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434" y="154735"/>
            <a:ext cx="8189402" cy="715962"/>
          </a:xfrm>
        </p:spPr>
        <p:txBody>
          <a:bodyPr>
            <a:noAutofit/>
          </a:bodyPr>
          <a:lstStyle/>
          <a:p>
            <a:pPr algn="l"/>
            <a:r>
              <a:rPr lang="es-ES_tradnl" sz="3400" b="1" noProof="0" dirty="0" smtClean="0">
                <a:latin typeface="Arial" pitchFamily="34" charset="0"/>
                <a:cs typeface="Arial" pitchFamily="34" charset="0"/>
              </a:rPr>
              <a:t>¿Qué son índices de estabilidad?</a:t>
            </a:r>
            <a:endParaRPr lang="es-ES_tradnl" sz="3400" b="1" noProof="0" dirty="0">
              <a:latin typeface="Arial" pitchFamily="34" charset="0"/>
              <a:cs typeface="Arial" pitchFamily="34" charset="0"/>
            </a:endParaRPr>
          </a:p>
        </p:txBody>
      </p:sp>
      <p:sp>
        <p:nvSpPr>
          <p:cNvPr id="3" name="Content Placeholder 2"/>
          <p:cNvSpPr>
            <a:spLocks noGrp="1"/>
          </p:cNvSpPr>
          <p:nvPr>
            <p:ph idx="1"/>
          </p:nvPr>
        </p:nvSpPr>
        <p:spPr>
          <a:xfrm>
            <a:off x="629265" y="958617"/>
            <a:ext cx="7895303" cy="1935974"/>
          </a:xfrm>
        </p:spPr>
        <p:txBody>
          <a:bodyPr>
            <a:noAutofit/>
          </a:bodyPr>
          <a:lstStyle/>
          <a:p>
            <a:pPr>
              <a:spcBef>
                <a:spcPts val="1800"/>
              </a:spcBef>
            </a:pPr>
            <a:r>
              <a:rPr lang="es-ES_tradnl" sz="2200" noProof="0" dirty="0" smtClean="0">
                <a:latin typeface="Arial" pitchFamily="34" charset="0"/>
                <a:cs typeface="Arial" pitchFamily="34" charset="0"/>
              </a:rPr>
              <a:t>Son cantidades que estiman el potencial para que ocurra desarrollo </a:t>
            </a:r>
            <a:r>
              <a:rPr lang="es-ES_tradnl" sz="2200" noProof="0" dirty="0" err="1" smtClean="0">
                <a:latin typeface="Arial" pitchFamily="34" charset="0"/>
                <a:cs typeface="Arial" pitchFamily="34" charset="0"/>
              </a:rPr>
              <a:t>convectivo</a:t>
            </a:r>
            <a:r>
              <a:rPr lang="es-ES_tradnl" sz="2200" noProof="0" dirty="0" smtClean="0">
                <a:latin typeface="Arial" pitchFamily="34" charset="0"/>
                <a:cs typeface="Arial" pitchFamily="34" charset="0"/>
              </a:rPr>
              <a:t> ignorando los efectos de forzamiento dinámico/mecánico.</a:t>
            </a:r>
          </a:p>
          <a:p>
            <a:pPr>
              <a:spcBef>
                <a:spcPts val="1800"/>
              </a:spcBef>
            </a:pPr>
            <a:r>
              <a:rPr lang="es-ES_tradnl" sz="2200" dirty="0" smtClean="0">
                <a:latin typeface="Arial" pitchFamily="34" charset="0"/>
                <a:cs typeface="Arial" pitchFamily="34" charset="0"/>
              </a:rPr>
              <a:t>Se basan </a:t>
            </a:r>
            <a:r>
              <a:rPr lang="es-ES_tradnl" sz="2200" noProof="0" dirty="0" smtClean="0">
                <a:latin typeface="Arial" pitchFamily="34" charset="0"/>
                <a:cs typeface="Arial" pitchFamily="34" charset="0"/>
              </a:rPr>
              <a:t>en diferentes métodos de calcular la estabilidad, en función a propiedades termodinámicas de la columna.</a:t>
            </a:r>
            <a:endParaRPr lang="es-ES_tradnl" sz="2200" noProof="0" dirty="0">
              <a:latin typeface="Arial" pitchFamily="34" charset="0"/>
              <a:cs typeface="Arial" pitchFamily="34" charset="0"/>
            </a:endParaRPr>
          </a:p>
        </p:txBody>
      </p:sp>
      <p:grpSp>
        <p:nvGrpSpPr>
          <p:cNvPr id="88" name="Group 87"/>
          <p:cNvGrpSpPr/>
          <p:nvPr/>
        </p:nvGrpSpPr>
        <p:grpSpPr>
          <a:xfrm>
            <a:off x="1012941" y="3507931"/>
            <a:ext cx="6723241" cy="3143958"/>
            <a:chOff x="835026" y="3185160"/>
            <a:chExt cx="7228320" cy="3328184"/>
          </a:xfrm>
        </p:grpSpPr>
        <p:grpSp>
          <p:nvGrpSpPr>
            <p:cNvPr id="79" name="Group 78"/>
            <p:cNvGrpSpPr/>
            <p:nvPr/>
          </p:nvGrpSpPr>
          <p:grpSpPr>
            <a:xfrm>
              <a:off x="1196340" y="3185160"/>
              <a:ext cx="6867006" cy="3328184"/>
              <a:chOff x="1196340" y="3185160"/>
              <a:chExt cx="6598920" cy="3328184"/>
            </a:xfrm>
          </p:grpSpPr>
          <p:grpSp>
            <p:nvGrpSpPr>
              <p:cNvPr id="50" name="Group 49"/>
              <p:cNvGrpSpPr/>
              <p:nvPr/>
            </p:nvGrpSpPr>
            <p:grpSpPr>
              <a:xfrm>
                <a:off x="1196340" y="3185160"/>
                <a:ext cx="6598920" cy="3328184"/>
                <a:chOff x="1011117" y="2998179"/>
                <a:chExt cx="7072783" cy="367518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117" y="2998179"/>
                  <a:ext cx="7072783" cy="3675185"/>
                </a:xfrm>
                <a:prstGeom prst="rect">
                  <a:avLst/>
                </a:prstGeom>
              </p:spPr>
            </p:pic>
            <p:sp>
              <p:nvSpPr>
                <p:cNvPr id="17" name="Freeform 16"/>
                <p:cNvSpPr/>
                <p:nvPr/>
              </p:nvSpPr>
              <p:spPr>
                <a:xfrm>
                  <a:off x="1266082" y="5404197"/>
                  <a:ext cx="3256122" cy="496731"/>
                </a:xfrm>
                <a:custGeom>
                  <a:avLst/>
                  <a:gdLst>
                    <a:gd name="connsiteX0" fmla="*/ 0 w 2861310"/>
                    <a:gd name="connsiteY0" fmla="*/ 7620 h 152400"/>
                    <a:gd name="connsiteX1" fmla="*/ 2110740 w 2861310"/>
                    <a:gd name="connsiteY1" fmla="*/ 0 h 152400"/>
                    <a:gd name="connsiteX2" fmla="*/ 2861310 w 2861310"/>
                    <a:gd name="connsiteY2" fmla="*/ 152400 h 152400"/>
                    <a:gd name="connsiteX0" fmla="*/ 0 w 3073821"/>
                    <a:gd name="connsiteY0" fmla="*/ 7620 h 316523"/>
                    <a:gd name="connsiteX1" fmla="*/ 2110740 w 3073821"/>
                    <a:gd name="connsiteY1" fmla="*/ 0 h 316523"/>
                    <a:gd name="connsiteX2" fmla="*/ 3073821 w 3073821"/>
                    <a:gd name="connsiteY2" fmla="*/ 316523 h 316523"/>
                    <a:gd name="connsiteX0" fmla="*/ 0 w 3073821"/>
                    <a:gd name="connsiteY0" fmla="*/ 7620 h 316523"/>
                    <a:gd name="connsiteX1" fmla="*/ 2110740 w 3073821"/>
                    <a:gd name="connsiteY1" fmla="*/ 0 h 316523"/>
                    <a:gd name="connsiteX2" fmla="*/ 3073821 w 3073821"/>
                    <a:gd name="connsiteY2" fmla="*/ 316523 h 316523"/>
                    <a:gd name="connsiteX0" fmla="*/ 0 w 3073821"/>
                    <a:gd name="connsiteY0" fmla="*/ 7620 h 316523"/>
                    <a:gd name="connsiteX1" fmla="*/ 2110740 w 3073821"/>
                    <a:gd name="connsiteY1" fmla="*/ 0 h 316523"/>
                    <a:gd name="connsiteX2" fmla="*/ 3073821 w 3073821"/>
                    <a:gd name="connsiteY2" fmla="*/ 316523 h 316523"/>
                    <a:gd name="connsiteX0" fmla="*/ 0 w 3157307"/>
                    <a:gd name="connsiteY0" fmla="*/ 62328 h 316523"/>
                    <a:gd name="connsiteX1" fmla="*/ 2194226 w 3157307"/>
                    <a:gd name="connsiteY1" fmla="*/ 0 h 316523"/>
                    <a:gd name="connsiteX2" fmla="*/ 3157307 w 3157307"/>
                    <a:gd name="connsiteY2" fmla="*/ 316523 h 316523"/>
                    <a:gd name="connsiteX0" fmla="*/ 0 w 3157307"/>
                    <a:gd name="connsiteY0" fmla="*/ 62328 h 316523"/>
                    <a:gd name="connsiteX1" fmla="*/ 2194226 w 3157307"/>
                    <a:gd name="connsiteY1" fmla="*/ 0 h 316523"/>
                    <a:gd name="connsiteX2" fmla="*/ 3157307 w 3157307"/>
                    <a:gd name="connsiteY2" fmla="*/ 316523 h 316523"/>
                    <a:gd name="connsiteX0" fmla="*/ 0 w 3157307"/>
                    <a:gd name="connsiteY0" fmla="*/ 146028 h 400223"/>
                    <a:gd name="connsiteX1" fmla="*/ 1377527 w 3157307"/>
                    <a:gd name="connsiteY1" fmla="*/ 1638 h 400223"/>
                    <a:gd name="connsiteX2" fmla="*/ 2194226 w 3157307"/>
                    <a:gd name="connsiteY2" fmla="*/ 83700 h 400223"/>
                    <a:gd name="connsiteX3" fmla="*/ 3157307 w 3157307"/>
                    <a:gd name="connsiteY3" fmla="*/ 400223 h 400223"/>
                    <a:gd name="connsiteX0" fmla="*/ 0 w 3157307"/>
                    <a:gd name="connsiteY0" fmla="*/ 203952 h 458147"/>
                    <a:gd name="connsiteX1" fmla="*/ 1092914 w 3157307"/>
                    <a:gd name="connsiteY1" fmla="*/ 4855 h 458147"/>
                    <a:gd name="connsiteX2" fmla="*/ 1377527 w 3157307"/>
                    <a:gd name="connsiteY2" fmla="*/ 59562 h 458147"/>
                    <a:gd name="connsiteX3" fmla="*/ 2194226 w 3157307"/>
                    <a:gd name="connsiteY3" fmla="*/ 141624 h 458147"/>
                    <a:gd name="connsiteX4" fmla="*/ 3157307 w 3157307"/>
                    <a:gd name="connsiteY4" fmla="*/ 458147 h 458147"/>
                    <a:gd name="connsiteX0" fmla="*/ 0 w 3157307"/>
                    <a:gd name="connsiteY0" fmla="*/ 205294 h 459489"/>
                    <a:gd name="connsiteX1" fmla="*/ 1092914 w 3157307"/>
                    <a:gd name="connsiteY1" fmla="*/ 6197 h 459489"/>
                    <a:gd name="connsiteX2" fmla="*/ 1514141 w 3157307"/>
                    <a:gd name="connsiteY2" fmla="*/ 41366 h 459489"/>
                    <a:gd name="connsiteX3" fmla="*/ 2194226 w 3157307"/>
                    <a:gd name="connsiteY3" fmla="*/ 142966 h 459489"/>
                    <a:gd name="connsiteX4" fmla="*/ 3157307 w 3157307"/>
                    <a:gd name="connsiteY4" fmla="*/ 459489 h 459489"/>
                    <a:gd name="connsiteX0" fmla="*/ 0 w 3157307"/>
                    <a:gd name="connsiteY0" fmla="*/ 199326 h 453521"/>
                    <a:gd name="connsiteX1" fmla="*/ 747584 w 3157307"/>
                    <a:gd name="connsiteY1" fmla="*/ 156537 h 453521"/>
                    <a:gd name="connsiteX2" fmla="*/ 1092914 w 3157307"/>
                    <a:gd name="connsiteY2" fmla="*/ 229 h 453521"/>
                    <a:gd name="connsiteX3" fmla="*/ 1514141 w 3157307"/>
                    <a:gd name="connsiteY3" fmla="*/ 35398 h 453521"/>
                    <a:gd name="connsiteX4" fmla="*/ 2194226 w 3157307"/>
                    <a:gd name="connsiteY4" fmla="*/ 136998 h 453521"/>
                    <a:gd name="connsiteX5" fmla="*/ 3157307 w 3157307"/>
                    <a:gd name="connsiteY5" fmla="*/ 453521 h 453521"/>
                    <a:gd name="connsiteX0" fmla="*/ 0 w 3157307"/>
                    <a:gd name="connsiteY0" fmla="*/ 207099 h 461294"/>
                    <a:gd name="connsiteX1" fmla="*/ 747584 w 3157307"/>
                    <a:gd name="connsiteY1" fmla="*/ 164310 h 461294"/>
                    <a:gd name="connsiteX2" fmla="*/ 1142247 w 3157307"/>
                    <a:gd name="connsiteY2" fmla="*/ 186 h 461294"/>
                    <a:gd name="connsiteX3" fmla="*/ 1514141 w 3157307"/>
                    <a:gd name="connsiteY3" fmla="*/ 43171 h 461294"/>
                    <a:gd name="connsiteX4" fmla="*/ 2194226 w 3157307"/>
                    <a:gd name="connsiteY4" fmla="*/ 144771 h 461294"/>
                    <a:gd name="connsiteX5" fmla="*/ 3157307 w 3157307"/>
                    <a:gd name="connsiteY5" fmla="*/ 461294 h 461294"/>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94226 w 3157307"/>
                    <a:gd name="connsiteY4" fmla="*/ 144756 h 461279"/>
                    <a:gd name="connsiteX5" fmla="*/ 3157307 w 3157307"/>
                    <a:gd name="connsiteY5"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94226 w 3157307"/>
                    <a:gd name="connsiteY4" fmla="*/ 144756 h 461279"/>
                    <a:gd name="connsiteX5" fmla="*/ 2641209 w 3157307"/>
                    <a:gd name="connsiteY5" fmla="*/ 164294 h 461279"/>
                    <a:gd name="connsiteX6" fmla="*/ 3157307 w 3157307"/>
                    <a:gd name="connsiteY6"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33509 w 3157307"/>
                    <a:gd name="connsiteY4" fmla="*/ 113494 h 461279"/>
                    <a:gd name="connsiteX5" fmla="*/ 2641209 w 3157307"/>
                    <a:gd name="connsiteY5" fmla="*/ 164294 h 461279"/>
                    <a:gd name="connsiteX6" fmla="*/ 3157307 w 3157307"/>
                    <a:gd name="connsiteY6"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33509 w 3157307"/>
                    <a:gd name="connsiteY4" fmla="*/ 113494 h 461279"/>
                    <a:gd name="connsiteX5" fmla="*/ 2641209 w 3157307"/>
                    <a:gd name="connsiteY5" fmla="*/ 164294 h 461279"/>
                    <a:gd name="connsiteX6" fmla="*/ 3157307 w 3157307"/>
                    <a:gd name="connsiteY6"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33509 w 3157307"/>
                    <a:gd name="connsiteY4" fmla="*/ 113494 h 461279"/>
                    <a:gd name="connsiteX5" fmla="*/ 2641209 w 3157307"/>
                    <a:gd name="connsiteY5" fmla="*/ 164294 h 461279"/>
                    <a:gd name="connsiteX6" fmla="*/ 3157307 w 3157307"/>
                    <a:gd name="connsiteY6" fmla="*/ 461279 h 461279"/>
                    <a:gd name="connsiteX0" fmla="*/ 0 w 3157307"/>
                    <a:gd name="connsiteY0" fmla="*/ 207084 h 461279"/>
                    <a:gd name="connsiteX1" fmla="*/ 747584 w 3157307"/>
                    <a:gd name="connsiteY1" fmla="*/ 164295 h 461279"/>
                    <a:gd name="connsiteX2" fmla="*/ 1142247 w 3157307"/>
                    <a:gd name="connsiteY2" fmla="*/ 171 h 461279"/>
                    <a:gd name="connsiteX3" fmla="*/ 1567269 w 3157307"/>
                    <a:gd name="connsiteY3" fmla="*/ 47064 h 461279"/>
                    <a:gd name="connsiteX4" fmla="*/ 2133509 w 3157307"/>
                    <a:gd name="connsiteY4" fmla="*/ 113494 h 461279"/>
                    <a:gd name="connsiteX5" fmla="*/ 2641209 w 3157307"/>
                    <a:gd name="connsiteY5" fmla="*/ 164294 h 461279"/>
                    <a:gd name="connsiteX6" fmla="*/ 2868899 w 3157307"/>
                    <a:gd name="connsiteY6" fmla="*/ 328417 h 461279"/>
                    <a:gd name="connsiteX7" fmla="*/ 3157307 w 3157307"/>
                    <a:gd name="connsiteY7" fmla="*/ 461279 h 461279"/>
                    <a:gd name="connsiteX0" fmla="*/ 0 w 3157307"/>
                    <a:gd name="connsiteY0" fmla="*/ 207084 h 461405"/>
                    <a:gd name="connsiteX1" fmla="*/ 747584 w 3157307"/>
                    <a:gd name="connsiteY1" fmla="*/ 164295 h 461405"/>
                    <a:gd name="connsiteX2" fmla="*/ 1142247 w 3157307"/>
                    <a:gd name="connsiteY2" fmla="*/ 171 h 461405"/>
                    <a:gd name="connsiteX3" fmla="*/ 1567269 w 3157307"/>
                    <a:gd name="connsiteY3" fmla="*/ 47064 h 461405"/>
                    <a:gd name="connsiteX4" fmla="*/ 2133509 w 3157307"/>
                    <a:gd name="connsiteY4" fmla="*/ 113494 h 461405"/>
                    <a:gd name="connsiteX5" fmla="*/ 2641209 w 3157307"/>
                    <a:gd name="connsiteY5" fmla="*/ 164294 h 461405"/>
                    <a:gd name="connsiteX6" fmla="*/ 2868899 w 3157307"/>
                    <a:gd name="connsiteY6" fmla="*/ 328417 h 461405"/>
                    <a:gd name="connsiteX7" fmla="*/ 3157307 w 3157307"/>
                    <a:gd name="connsiteY7" fmla="*/ 461279 h 461405"/>
                    <a:gd name="connsiteX0" fmla="*/ 0 w 3214230"/>
                    <a:gd name="connsiteY0" fmla="*/ 207084 h 531688"/>
                    <a:gd name="connsiteX1" fmla="*/ 747584 w 3214230"/>
                    <a:gd name="connsiteY1" fmla="*/ 164295 h 531688"/>
                    <a:gd name="connsiteX2" fmla="*/ 1142247 w 3214230"/>
                    <a:gd name="connsiteY2" fmla="*/ 171 h 531688"/>
                    <a:gd name="connsiteX3" fmla="*/ 1567269 w 3214230"/>
                    <a:gd name="connsiteY3" fmla="*/ 47064 h 531688"/>
                    <a:gd name="connsiteX4" fmla="*/ 2133509 w 3214230"/>
                    <a:gd name="connsiteY4" fmla="*/ 113494 h 531688"/>
                    <a:gd name="connsiteX5" fmla="*/ 2641209 w 3214230"/>
                    <a:gd name="connsiteY5" fmla="*/ 164294 h 531688"/>
                    <a:gd name="connsiteX6" fmla="*/ 2868899 w 3214230"/>
                    <a:gd name="connsiteY6" fmla="*/ 328417 h 531688"/>
                    <a:gd name="connsiteX7" fmla="*/ 3214230 w 3214230"/>
                    <a:gd name="connsiteY7" fmla="*/ 531617 h 531688"/>
                    <a:gd name="connsiteX0" fmla="*/ 0 w 3214230"/>
                    <a:gd name="connsiteY0" fmla="*/ 207084 h 531617"/>
                    <a:gd name="connsiteX1" fmla="*/ 747584 w 3214230"/>
                    <a:gd name="connsiteY1" fmla="*/ 164295 h 531617"/>
                    <a:gd name="connsiteX2" fmla="*/ 1142247 w 3214230"/>
                    <a:gd name="connsiteY2" fmla="*/ 171 h 531617"/>
                    <a:gd name="connsiteX3" fmla="*/ 1567269 w 3214230"/>
                    <a:gd name="connsiteY3" fmla="*/ 47064 h 531617"/>
                    <a:gd name="connsiteX4" fmla="*/ 2133509 w 3214230"/>
                    <a:gd name="connsiteY4" fmla="*/ 113494 h 531617"/>
                    <a:gd name="connsiteX5" fmla="*/ 2641209 w 3214230"/>
                    <a:gd name="connsiteY5" fmla="*/ 164294 h 531617"/>
                    <a:gd name="connsiteX6" fmla="*/ 2868899 w 3214230"/>
                    <a:gd name="connsiteY6" fmla="*/ 328417 h 531617"/>
                    <a:gd name="connsiteX7" fmla="*/ 3214230 w 3214230"/>
                    <a:gd name="connsiteY7" fmla="*/ 531617 h 531617"/>
                    <a:gd name="connsiteX0" fmla="*/ 0 w 3214230"/>
                    <a:gd name="connsiteY0" fmla="*/ 207084 h 531617"/>
                    <a:gd name="connsiteX1" fmla="*/ 747584 w 3214230"/>
                    <a:gd name="connsiteY1" fmla="*/ 164295 h 531617"/>
                    <a:gd name="connsiteX2" fmla="*/ 1142247 w 3214230"/>
                    <a:gd name="connsiteY2" fmla="*/ 171 h 531617"/>
                    <a:gd name="connsiteX3" fmla="*/ 1567269 w 3214230"/>
                    <a:gd name="connsiteY3" fmla="*/ 47064 h 531617"/>
                    <a:gd name="connsiteX4" fmla="*/ 2133509 w 3214230"/>
                    <a:gd name="connsiteY4" fmla="*/ 113494 h 531617"/>
                    <a:gd name="connsiteX5" fmla="*/ 2652594 w 3214230"/>
                    <a:gd name="connsiteY5" fmla="*/ 148663 h 531617"/>
                    <a:gd name="connsiteX6" fmla="*/ 2868899 w 3214230"/>
                    <a:gd name="connsiteY6" fmla="*/ 328417 h 531617"/>
                    <a:gd name="connsiteX7" fmla="*/ 3214230 w 3214230"/>
                    <a:gd name="connsiteY7" fmla="*/ 531617 h 531617"/>
                    <a:gd name="connsiteX0" fmla="*/ 0 w 3214230"/>
                    <a:gd name="connsiteY0" fmla="*/ 207084 h 531617"/>
                    <a:gd name="connsiteX1" fmla="*/ 747584 w 3214230"/>
                    <a:gd name="connsiteY1" fmla="*/ 164295 h 531617"/>
                    <a:gd name="connsiteX2" fmla="*/ 1142247 w 3214230"/>
                    <a:gd name="connsiteY2" fmla="*/ 171 h 531617"/>
                    <a:gd name="connsiteX3" fmla="*/ 1567269 w 3214230"/>
                    <a:gd name="connsiteY3" fmla="*/ 47064 h 531617"/>
                    <a:gd name="connsiteX4" fmla="*/ 2133509 w 3214230"/>
                    <a:gd name="connsiteY4" fmla="*/ 113494 h 531617"/>
                    <a:gd name="connsiteX5" fmla="*/ 2652594 w 3214230"/>
                    <a:gd name="connsiteY5" fmla="*/ 148663 h 531617"/>
                    <a:gd name="connsiteX6" fmla="*/ 2868899 w 3214230"/>
                    <a:gd name="connsiteY6" fmla="*/ 328417 h 531617"/>
                    <a:gd name="connsiteX7" fmla="*/ 3214230 w 3214230"/>
                    <a:gd name="connsiteY7" fmla="*/ 531617 h 531617"/>
                    <a:gd name="connsiteX0" fmla="*/ 0 w 3214230"/>
                    <a:gd name="connsiteY0" fmla="*/ 207084 h 531617"/>
                    <a:gd name="connsiteX1" fmla="*/ 747584 w 3214230"/>
                    <a:gd name="connsiteY1" fmla="*/ 164295 h 531617"/>
                    <a:gd name="connsiteX2" fmla="*/ 1142247 w 3214230"/>
                    <a:gd name="connsiteY2" fmla="*/ 171 h 531617"/>
                    <a:gd name="connsiteX3" fmla="*/ 1567269 w 3214230"/>
                    <a:gd name="connsiteY3" fmla="*/ 47064 h 531617"/>
                    <a:gd name="connsiteX4" fmla="*/ 2133509 w 3214230"/>
                    <a:gd name="connsiteY4" fmla="*/ 113494 h 531617"/>
                    <a:gd name="connsiteX5" fmla="*/ 2652594 w 3214230"/>
                    <a:gd name="connsiteY5" fmla="*/ 148663 h 531617"/>
                    <a:gd name="connsiteX6" fmla="*/ 2868899 w 3214230"/>
                    <a:gd name="connsiteY6" fmla="*/ 328417 h 531617"/>
                    <a:gd name="connsiteX7" fmla="*/ 3214230 w 3214230"/>
                    <a:gd name="connsiteY7" fmla="*/ 531617 h 531617"/>
                    <a:gd name="connsiteX0" fmla="*/ 0 w 3290127"/>
                    <a:gd name="connsiteY0" fmla="*/ 207084 h 523802"/>
                    <a:gd name="connsiteX1" fmla="*/ 747584 w 3290127"/>
                    <a:gd name="connsiteY1" fmla="*/ 164295 h 523802"/>
                    <a:gd name="connsiteX2" fmla="*/ 1142247 w 3290127"/>
                    <a:gd name="connsiteY2" fmla="*/ 171 h 523802"/>
                    <a:gd name="connsiteX3" fmla="*/ 1567269 w 3290127"/>
                    <a:gd name="connsiteY3" fmla="*/ 47064 h 523802"/>
                    <a:gd name="connsiteX4" fmla="*/ 2133509 w 3290127"/>
                    <a:gd name="connsiteY4" fmla="*/ 113494 h 523802"/>
                    <a:gd name="connsiteX5" fmla="*/ 2652594 w 3290127"/>
                    <a:gd name="connsiteY5" fmla="*/ 148663 h 523802"/>
                    <a:gd name="connsiteX6" fmla="*/ 2868899 w 3290127"/>
                    <a:gd name="connsiteY6" fmla="*/ 328417 h 523802"/>
                    <a:gd name="connsiteX7" fmla="*/ 3290127 w 3290127"/>
                    <a:gd name="connsiteY7" fmla="*/ 523802 h 523802"/>
                    <a:gd name="connsiteX0" fmla="*/ 0 w 3290127"/>
                    <a:gd name="connsiteY0" fmla="*/ 207084 h 554751"/>
                    <a:gd name="connsiteX1" fmla="*/ 747584 w 3290127"/>
                    <a:gd name="connsiteY1" fmla="*/ 164295 h 554751"/>
                    <a:gd name="connsiteX2" fmla="*/ 1142247 w 3290127"/>
                    <a:gd name="connsiteY2" fmla="*/ 171 h 554751"/>
                    <a:gd name="connsiteX3" fmla="*/ 1567269 w 3290127"/>
                    <a:gd name="connsiteY3" fmla="*/ 47064 h 554751"/>
                    <a:gd name="connsiteX4" fmla="*/ 2133509 w 3290127"/>
                    <a:gd name="connsiteY4" fmla="*/ 113494 h 554751"/>
                    <a:gd name="connsiteX5" fmla="*/ 2652594 w 3290127"/>
                    <a:gd name="connsiteY5" fmla="*/ 148663 h 554751"/>
                    <a:gd name="connsiteX6" fmla="*/ 2868899 w 3290127"/>
                    <a:gd name="connsiteY6" fmla="*/ 328417 h 554751"/>
                    <a:gd name="connsiteX7" fmla="*/ 3290127 w 3290127"/>
                    <a:gd name="connsiteY7" fmla="*/ 523802 h 554751"/>
                    <a:gd name="connsiteX0" fmla="*/ 0 w 3274948"/>
                    <a:gd name="connsiteY0" fmla="*/ 207084 h 520263"/>
                    <a:gd name="connsiteX1" fmla="*/ 747584 w 3274948"/>
                    <a:gd name="connsiteY1" fmla="*/ 164295 h 520263"/>
                    <a:gd name="connsiteX2" fmla="*/ 1142247 w 3274948"/>
                    <a:gd name="connsiteY2" fmla="*/ 171 h 520263"/>
                    <a:gd name="connsiteX3" fmla="*/ 1567269 w 3274948"/>
                    <a:gd name="connsiteY3" fmla="*/ 47064 h 520263"/>
                    <a:gd name="connsiteX4" fmla="*/ 2133509 w 3274948"/>
                    <a:gd name="connsiteY4" fmla="*/ 113494 h 520263"/>
                    <a:gd name="connsiteX5" fmla="*/ 2652594 w 3274948"/>
                    <a:gd name="connsiteY5" fmla="*/ 148663 h 520263"/>
                    <a:gd name="connsiteX6" fmla="*/ 2868899 w 3274948"/>
                    <a:gd name="connsiteY6" fmla="*/ 328417 h 520263"/>
                    <a:gd name="connsiteX7" fmla="*/ 3274948 w 3274948"/>
                    <a:gd name="connsiteY7" fmla="*/ 484725 h 52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4948" h="520263">
                      <a:moveTo>
                        <a:pt x="0" y="207084"/>
                      </a:moveTo>
                      <a:cubicBezTo>
                        <a:pt x="117640" y="183019"/>
                        <a:pt x="565432" y="197478"/>
                        <a:pt x="747584" y="164295"/>
                      </a:cubicBezTo>
                      <a:cubicBezTo>
                        <a:pt x="929736" y="131112"/>
                        <a:pt x="1007530" y="3427"/>
                        <a:pt x="1142247" y="171"/>
                      </a:cubicBezTo>
                      <a:cubicBezTo>
                        <a:pt x="1276964" y="-3085"/>
                        <a:pt x="1348299" y="41203"/>
                        <a:pt x="1567269" y="47064"/>
                      </a:cubicBezTo>
                      <a:cubicBezTo>
                        <a:pt x="1786239" y="52925"/>
                        <a:pt x="1941870" y="107633"/>
                        <a:pt x="2133509" y="113494"/>
                      </a:cubicBezTo>
                      <a:cubicBezTo>
                        <a:pt x="2359302" y="103725"/>
                        <a:pt x="2492081" y="95909"/>
                        <a:pt x="2652594" y="148663"/>
                      </a:cubicBezTo>
                      <a:cubicBezTo>
                        <a:pt x="2778321" y="179273"/>
                        <a:pt x="2817037" y="259381"/>
                        <a:pt x="2868899" y="328417"/>
                      </a:cubicBezTo>
                      <a:cubicBezTo>
                        <a:pt x="2958710" y="424806"/>
                        <a:pt x="2968198" y="594140"/>
                        <a:pt x="3274948" y="484725"/>
                      </a:cubicBezTo>
                    </a:path>
                  </a:pathLst>
                </a:custGeom>
                <a:noFill/>
                <a:ln w="57150">
                  <a:solidFill>
                    <a:srgbClr val="FF0000"/>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722026" y="5115970"/>
                  <a:ext cx="1265672" cy="507501"/>
                </a:xfrm>
                <a:custGeom>
                  <a:avLst/>
                  <a:gdLst>
                    <a:gd name="connsiteX0" fmla="*/ 0 w 849630"/>
                    <a:gd name="connsiteY0" fmla="*/ 228600 h 228600"/>
                    <a:gd name="connsiteX1" fmla="*/ 464820 w 849630"/>
                    <a:gd name="connsiteY1" fmla="*/ 186690 h 228600"/>
                    <a:gd name="connsiteX2" fmla="*/ 849630 w 849630"/>
                    <a:gd name="connsiteY2" fmla="*/ 0 h 228600"/>
                    <a:gd name="connsiteX0" fmla="*/ 0 w 1021852"/>
                    <a:gd name="connsiteY0" fmla="*/ 212271 h 212271"/>
                    <a:gd name="connsiteX1" fmla="*/ 637042 w 1021852"/>
                    <a:gd name="connsiteY1" fmla="*/ 186690 h 212271"/>
                    <a:gd name="connsiteX2" fmla="*/ 1021852 w 1021852"/>
                    <a:gd name="connsiteY2" fmla="*/ 0 h 212271"/>
                    <a:gd name="connsiteX0" fmla="*/ 0 w 1021852"/>
                    <a:gd name="connsiteY0" fmla="*/ 212271 h 286274"/>
                    <a:gd name="connsiteX1" fmla="*/ 306173 w 1021852"/>
                    <a:gd name="connsiteY1" fmla="*/ 285749 h 286274"/>
                    <a:gd name="connsiteX2" fmla="*/ 637042 w 1021852"/>
                    <a:gd name="connsiteY2" fmla="*/ 186690 h 286274"/>
                    <a:gd name="connsiteX3" fmla="*/ 1021852 w 1021852"/>
                    <a:gd name="connsiteY3" fmla="*/ 0 h 286274"/>
                    <a:gd name="connsiteX0" fmla="*/ 0 w 1044815"/>
                    <a:gd name="connsiteY0" fmla="*/ 228599 h 286383"/>
                    <a:gd name="connsiteX1" fmla="*/ 329136 w 1044815"/>
                    <a:gd name="connsiteY1" fmla="*/ 285749 h 286383"/>
                    <a:gd name="connsiteX2" fmla="*/ 660005 w 1044815"/>
                    <a:gd name="connsiteY2" fmla="*/ 186690 h 286383"/>
                    <a:gd name="connsiteX3" fmla="*/ 1044815 w 1044815"/>
                    <a:gd name="connsiteY3" fmla="*/ 0 h 286383"/>
                    <a:gd name="connsiteX0" fmla="*/ 0 w 1044815"/>
                    <a:gd name="connsiteY0" fmla="*/ 228599 h 293868"/>
                    <a:gd name="connsiteX1" fmla="*/ 329136 w 1044815"/>
                    <a:gd name="connsiteY1" fmla="*/ 285749 h 293868"/>
                    <a:gd name="connsiteX2" fmla="*/ 660005 w 1044815"/>
                    <a:gd name="connsiteY2" fmla="*/ 186690 h 293868"/>
                    <a:gd name="connsiteX3" fmla="*/ 1044815 w 1044815"/>
                    <a:gd name="connsiteY3" fmla="*/ 0 h 293868"/>
                    <a:gd name="connsiteX0" fmla="*/ 0 w 1029506"/>
                    <a:gd name="connsiteY0" fmla="*/ 195942 h 287884"/>
                    <a:gd name="connsiteX1" fmla="*/ 313827 w 1029506"/>
                    <a:gd name="connsiteY1" fmla="*/ 285749 h 287884"/>
                    <a:gd name="connsiteX2" fmla="*/ 644696 w 1029506"/>
                    <a:gd name="connsiteY2" fmla="*/ 186690 h 287884"/>
                    <a:gd name="connsiteX3" fmla="*/ 1029506 w 1029506"/>
                    <a:gd name="connsiteY3" fmla="*/ 0 h 287884"/>
                    <a:gd name="connsiteX0" fmla="*/ 0 w 1798765"/>
                    <a:gd name="connsiteY0" fmla="*/ 9252 h 101194"/>
                    <a:gd name="connsiteX1" fmla="*/ 313827 w 1798765"/>
                    <a:gd name="connsiteY1" fmla="*/ 99059 h 101194"/>
                    <a:gd name="connsiteX2" fmla="*/ 644696 w 1798765"/>
                    <a:gd name="connsiteY2" fmla="*/ 0 h 101194"/>
                    <a:gd name="connsiteX3" fmla="*/ 1798765 w 1798765"/>
                    <a:gd name="connsiteY3" fmla="*/ 37827 h 101194"/>
                    <a:gd name="connsiteX0" fmla="*/ 0 w 1798765"/>
                    <a:gd name="connsiteY0" fmla="*/ 214680 h 306622"/>
                    <a:gd name="connsiteX1" fmla="*/ 313827 w 1798765"/>
                    <a:gd name="connsiteY1" fmla="*/ 304487 h 306622"/>
                    <a:gd name="connsiteX2" fmla="*/ 644696 w 1798765"/>
                    <a:gd name="connsiteY2" fmla="*/ 205428 h 306622"/>
                    <a:gd name="connsiteX3" fmla="*/ 1798765 w 1798765"/>
                    <a:gd name="connsiteY3" fmla="*/ 243255 h 306622"/>
                    <a:gd name="connsiteX0" fmla="*/ 0 w 1798765"/>
                    <a:gd name="connsiteY0" fmla="*/ 288976 h 380918"/>
                    <a:gd name="connsiteX1" fmla="*/ 313827 w 1798765"/>
                    <a:gd name="connsiteY1" fmla="*/ 378783 h 380918"/>
                    <a:gd name="connsiteX2" fmla="*/ 644696 w 1798765"/>
                    <a:gd name="connsiteY2" fmla="*/ 279724 h 380918"/>
                    <a:gd name="connsiteX3" fmla="*/ 1798765 w 1798765"/>
                    <a:gd name="connsiteY3" fmla="*/ 317551 h 380918"/>
                    <a:gd name="connsiteX0" fmla="*/ 0 w 1798765"/>
                    <a:gd name="connsiteY0" fmla="*/ 288976 h 380918"/>
                    <a:gd name="connsiteX1" fmla="*/ 313827 w 1798765"/>
                    <a:gd name="connsiteY1" fmla="*/ 378783 h 380918"/>
                    <a:gd name="connsiteX2" fmla="*/ 644696 w 1798765"/>
                    <a:gd name="connsiteY2" fmla="*/ 279724 h 380918"/>
                    <a:gd name="connsiteX3" fmla="*/ 1798765 w 1798765"/>
                    <a:gd name="connsiteY3" fmla="*/ 317551 h 380918"/>
                    <a:gd name="connsiteX0" fmla="*/ 0 w 1798765"/>
                    <a:gd name="connsiteY0" fmla="*/ 321359 h 413301"/>
                    <a:gd name="connsiteX1" fmla="*/ 313827 w 1798765"/>
                    <a:gd name="connsiteY1" fmla="*/ 411166 h 413301"/>
                    <a:gd name="connsiteX2" fmla="*/ 690621 w 1798765"/>
                    <a:gd name="connsiteY2" fmla="*/ 238628 h 413301"/>
                    <a:gd name="connsiteX3" fmla="*/ 1798765 w 1798765"/>
                    <a:gd name="connsiteY3" fmla="*/ 349934 h 413301"/>
                    <a:gd name="connsiteX0" fmla="*/ 0 w 1798765"/>
                    <a:gd name="connsiteY0" fmla="*/ 294182 h 386124"/>
                    <a:gd name="connsiteX1" fmla="*/ 313827 w 1798765"/>
                    <a:gd name="connsiteY1" fmla="*/ 383989 h 386124"/>
                    <a:gd name="connsiteX2" fmla="*/ 690621 w 1798765"/>
                    <a:gd name="connsiteY2" fmla="*/ 211451 h 386124"/>
                    <a:gd name="connsiteX3" fmla="*/ 1798765 w 1798765"/>
                    <a:gd name="connsiteY3" fmla="*/ 322757 h 386124"/>
                    <a:gd name="connsiteX0" fmla="*/ 0 w 690621"/>
                    <a:gd name="connsiteY0" fmla="*/ 82731 h 174673"/>
                    <a:gd name="connsiteX1" fmla="*/ 313827 w 690621"/>
                    <a:gd name="connsiteY1" fmla="*/ 172538 h 174673"/>
                    <a:gd name="connsiteX2" fmla="*/ 690621 w 690621"/>
                    <a:gd name="connsiteY2" fmla="*/ 0 h 174673"/>
                    <a:gd name="connsiteX0" fmla="*/ 0 w 1115435"/>
                    <a:gd name="connsiteY0" fmla="*/ 339906 h 431848"/>
                    <a:gd name="connsiteX1" fmla="*/ 313827 w 1115435"/>
                    <a:gd name="connsiteY1" fmla="*/ 429713 h 431848"/>
                    <a:gd name="connsiteX2" fmla="*/ 1115435 w 1115435"/>
                    <a:gd name="connsiteY2" fmla="*/ 0 h 431848"/>
                    <a:gd name="connsiteX0" fmla="*/ 0 w 1115435"/>
                    <a:gd name="connsiteY0" fmla="*/ 340017 h 431959"/>
                    <a:gd name="connsiteX1" fmla="*/ 313827 w 1115435"/>
                    <a:gd name="connsiteY1" fmla="*/ 429824 h 431959"/>
                    <a:gd name="connsiteX2" fmla="*/ 1115435 w 1115435"/>
                    <a:gd name="connsiteY2" fmla="*/ 111 h 431959"/>
                    <a:gd name="connsiteX0" fmla="*/ 0 w 1115435"/>
                    <a:gd name="connsiteY0" fmla="*/ 340010 h 431952"/>
                    <a:gd name="connsiteX1" fmla="*/ 313827 w 1115435"/>
                    <a:gd name="connsiteY1" fmla="*/ 429817 h 431952"/>
                    <a:gd name="connsiteX2" fmla="*/ 1115435 w 1115435"/>
                    <a:gd name="connsiteY2" fmla="*/ 104 h 431952"/>
                    <a:gd name="connsiteX0" fmla="*/ 0 w 1115435"/>
                    <a:gd name="connsiteY0" fmla="*/ 340011 h 424533"/>
                    <a:gd name="connsiteX1" fmla="*/ 264074 w 1115435"/>
                    <a:gd name="connsiteY1" fmla="*/ 421653 h 424533"/>
                    <a:gd name="connsiteX2" fmla="*/ 1115435 w 1115435"/>
                    <a:gd name="connsiteY2" fmla="*/ 105 h 424533"/>
                    <a:gd name="connsiteX0" fmla="*/ 0 w 1257040"/>
                    <a:gd name="connsiteY0" fmla="*/ 544118 h 565430"/>
                    <a:gd name="connsiteX1" fmla="*/ 405679 w 1257040"/>
                    <a:gd name="connsiteY1" fmla="*/ 421653 h 565430"/>
                    <a:gd name="connsiteX2" fmla="*/ 1257040 w 1257040"/>
                    <a:gd name="connsiteY2" fmla="*/ 105 h 565430"/>
                    <a:gd name="connsiteX0" fmla="*/ 0 w 1257040"/>
                    <a:gd name="connsiteY0" fmla="*/ 544118 h 546220"/>
                    <a:gd name="connsiteX1" fmla="*/ 405679 w 1257040"/>
                    <a:gd name="connsiteY1" fmla="*/ 421653 h 546220"/>
                    <a:gd name="connsiteX2" fmla="*/ 1257040 w 1257040"/>
                    <a:gd name="connsiteY2" fmla="*/ 105 h 546220"/>
                    <a:gd name="connsiteX0" fmla="*/ 0 w 1257040"/>
                    <a:gd name="connsiteY0" fmla="*/ 544121 h 546064"/>
                    <a:gd name="connsiteX1" fmla="*/ 466913 w 1257040"/>
                    <a:gd name="connsiteY1" fmla="*/ 409409 h 546064"/>
                    <a:gd name="connsiteX2" fmla="*/ 1257040 w 1257040"/>
                    <a:gd name="connsiteY2" fmla="*/ 108 h 546064"/>
                    <a:gd name="connsiteX0" fmla="*/ 0 w 1257040"/>
                    <a:gd name="connsiteY0" fmla="*/ 544121 h 547430"/>
                    <a:gd name="connsiteX1" fmla="*/ 466913 w 1257040"/>
                    <a:gd name="connsiteY1" fmla="*/ 409409 h 547430"/>
                    <a:gd name="connsiteX2" fmla="*/ 1257040 w 1257040"/>
                    <a:gd name="connsiteY2" fmla="*/ 108 h 547430"/>
                    <a:gd name="connsiteX0" fmla="*/ 0 w 1257040"/>
                    <a:gd name="connsiteY0" fmla="*/ 544173 h 547482"/>
                    <a:gd name="connsiteX1" fmla="*/ 466913 w 1257040"/>
                    <a:gd name="connsiteY1" fmla="*/ 409461 h 547482"/>
                    <a:gd name="connsiteX2" fmla="*/ 1257040 w 1257040"/>
                    <a:gd name="connsiteY2" fmla="*/ 160 h 547482"/>
                    <a:gd name="connsiteX0" fmla="*/ 0 w 1257040"/>
                    <a:gd name="connsiteY0" fmla="*/ 544173 h 546115"/>
                    <a:gd name="connsiteX1" fmla="*/ 466913 w 1257040"/>
                    <a:gd name="connsiteY1" fmla="*/ 409461 h 546115"/>
                    <a:gd name="connsiteX2" fmla="*/ 1257040 w 1257040"/>
                    <a:gd name="connsiteY2" fmla="*/ 160 h 546115"/>
                    <a:gd name="connsiteX0" fmla="*/ 0 w 1257040"/>
                    <a:gd name="connsiteY0" fmla="*/ 544146 h 546088"/>
                    <a:gd name="connsiteX1" fmla="*/ 466913 w 1257040"/>
                    <a:gd name="connsiteY1" fmla="*/ 409434 h 546088"/>
                    <a:gd name="connsiteX2" fmla="*/ 1257040 w 1257040"/>
                    <a:gd name="connsiteY2" fmla="*/ 133 h 546088"/>
                    <a:gd name="connsiteX0" fmla="*/ 0 w 1257040"/>
                    <a:gd name="connsiteY0" fmla="*/ 544146 h 546564"/>
                    <a:gd name="connsiteX1" fmla="*/ 466913 w 1257040"/>
                    <a:gd name="connsiteY1" fmla="*/ 409434 h 546564"/>
                    <a:gd name="connsiteX2" fmla="*/ 1257040 w 1257040"/>
                    <a:gd name="connsiteY2" fmla="*/ 133 h 546564"/>
                    <a:gd name="connsiteX0" fmla="*/ 0 w 1257040"/>
                    <a:gd name="connsiteY0" fmla="*/ 544134 h 547356"/>
                    <a:gd name="connsiteX1" fmla="*/ 501357 w 1257040"/>
                    <a:gd name="connsiteY1" fmla="*/ 442079 h 547356"/>
                    <a:gd name="connsiteX2" fmla="*/ 1257040 w 1257040"/>
                    <a:gd name="connsiteY2" fmla="*/ 121 h 547356"/>
                    <a:gd name="connsiteX0" fmla="*/ 0 w 1283830"/>
                    <a:gd name="connsiteY0" fmla="*/ 552298 h 555273"/>
                    <a:gd name="connsiteX1" fmla="*/ 528147 w 1283830"/>
                    <a:gd name="connsiteY1" fmla="*/ 442079 h 555273"/>
                    <a:gd name="connsiteX2" fmla="*/ 1283830 w 1283830"/>
                    <a:gd name="connsiteY2" fmla="*/ 121 h 555273"/>
                  </a:gdLst>
                  <a:ahLst/>
                  <a:cxnLst>
                    <a:cxn ang="0">
                      <a:pos x="connsiteX0" y="connsiteY0"/>
                    </a:cxn>
                    <a:cxn ang="0">
                      <a:pos x="connsiteX1" y="connsiteY1"/>
                    </a:cxn>
                    <a:cxn ang="0">
                      <a:pos x="connsiteX2" y="connsiteY2"/>
                    </a:cxn>
                  </a:cxnLst>
                  <a:rect l="l" t="t" r="r" b="b"/>
                  <a:pathLst>
                    <a:path w="1283830" h="555273">
                      <a:moveTo>
                        <a:pt x="0" y="552298"/>
                      </a:moveTo>
                      <a:cubicBezTo>
                        <a:pt x="299794" y="572709"/>
                        <a:pt x="312551" y="482900"/>
                        <a:pt x="528147" y="442079"/>
                      </a:cubicBezTo>
                      <a:cubicBezTo>
                        <a:pt x="871894" y="364156"/>
                        <a:pt x="1074035" y="-7680"/>
                        <a:pt x="1283830" y="12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441173" y="3095183"/>
                  <a:ext cx="1499566" cy="301390"/>
                </a:xfrm>
                <a:prstGeom prst="rect">
                  <a:avLst/>
                </a:prstGeom>
                <a:solidFill>
                  <a:srgbClr val="000000">
                    <a:alpha val="81961"/>
                  </a:srgbClr>
                </a:solidFill>
              </p:spPr>
              <p:txBody>
                <a:bodyPr wrap="none" rtlCol="0">
                  <a:spAutoFit/>
                </a:bodyPr>
                <a:lstStyle/>
                <a:p>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00Z Feb.11.2016</a:t>
                  </a:r>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73" name="Group 72"/>
              <p:cNvGrpSpPr/>
              <p:nvPr/>
            </p:nvGrpSpPr>
            <p:grpSpPr>
              <a:xfrm>
                <a:off x="1464566" y="3796792"/>
                <a:ext cx="6282846" cy="2277222"/>
                <a:chOff x="1464566" y="3796792"/>
                <a:chExt cx="6282846" cy="2277222"/>
              </a:xfrm>
              <a:solidFill>
                <a:schemeClr val="bg1">
                  <a:lumMod val="75000"/>
                </a:schemeClr>
              </a:solidFill>
            </p:grpSpPr>
            <p:grpSp>
              <p:nvGrpSpPr>
                <p:cNvPr id="54" name="Group 53"/>
                <p:cNvGrpSpPr/>
                <p:nvPr/>
              </p:nvGrpSpPr>
              <p:grpSpPr>
                <a:xfrm>
                  <a:off x="1464566" y="3796792"/>
                  <a:ext cx="6282846" cy="2277222"/>
                  <a:chOff x="1287850" y="3731023"/>
                  <a:chExt cx="6734012" cy="2514650"/>
                </a:xfrm>
                <a:grpFill/>
                <a:effectLst>
                  <a:outerShdw blurRad="63500" sx="102000" sy="102000" algn="ctr" rotWithShape="0">
                    <a:prstClr val="black">
                      <a:alpha val="40000"/>
                    </a:prstClr>
                  </a:outerShdw>
                </a:effectLst>
              </p:grpSpPr>
              <p:sp>
                <p:nvSpPr>
                  <p:cNvPr id="40" name="Rounded Rectangle 39"/>
                  <p:cNvSpPr/>
                  <p:nvPr/>
                </p:nvSpPr>
                <p:spPr>
                  <a:xfrm>
                    <a:off x="4820925" y="3731023"/>
                    <a:ext cx="1133969" cy="2391412"/>
                  </a:xfrm>
                  <a:custGeom>
                    <a:avLst/>
                    <a:gdLst>
                      <a:gd name="connsiteX0" fmla="*/ 0 w 388326"/>
                      <a:gd name="connsiteY0" fmla="*/ 64722 h 1311060"/>
                      <a:gd name="connsiteX1" fmla="*/ 64722 w 388326"/>
                      <a:gd name="connsiteY1" fmla="*/ 0 h 1311060"/>
                      <a:gd name="connsiteX2" fmla="*/ 323604 w 388326"/>
                      <a:gd name="connsiteY2" fmla="*/ 0 h 1311060"/>
                      <a:gd name="connsiteX3" fmla="*/ 388326 w 388326"/>
                      <a:gd name="connsiteY3" fmla="*/ 64722 h 1311060"/>
                      <a:gd name="connsiteX4" fmla="*/ 388326 w 388326"/>
                      <a:gd name="connsiteY4" fmla="*/ 1246338 h 1311060"/>
                      <a:gd name="connsiteX5" fmla="*/ 323604 w 388326"/>
                      <a:gd name="connsiteY5" fmla="*/ 1311060 h 1311060"/>
                      <a:gd name="connsiteX6" fmla="*/ 64722 w 388326"/>
                      <a:gd name="connsiteY6" fmla="*/ 1311060 h 1311060"/>
                      <a:gd name="connsiteX7" fmla="*/ 0 w 388326"/>
                      <a:gd name="connsiteY7" fmla="*/ 1246338 h 1311060"/>
                      <a:gd name="connsiteX8" fmla="*/ 0 w 388326"/>
                      <a:gd name="connsiteY8" fmla="*/ 64722 h 1311060"/>
                      <a:gd name="connsiteX0" fmla="*/ 0 w 388326"/>
                      <a:gd name="connsiteY0" fmla="*/ 64722 h 1680337"/>
                      <a:gd name="connsiteX1" fmla="*/ 64722 w 388326"/>
                      <a:gd name="connsiteY1" fmla="*/ 0 h 1680337"/>
                      <a:gd name="connsiteX2" fmla="*/ 323604 w 388326"/>
                      <a:gd name="connsiteY2" fmla="*/ 0 h 1680337"/>
                      <a:gd name="connsiteX3" fmla="*/ 388326 w 388326"/>
                      <a:gd name="connsiteY3" fmla="*/ 64722 h 1680337"/>
                      <a:gd name="connsiteX4" fmla="*/ 388326 w 388326"/>
                      <a:gd name="connsiteY4" fmla="*/ 1246338 h 1680337"/>
                      <a:gd name="connsiteX5" fmla="*/ 288435 w 388326"/>
                      <a:gd name="connsiteY5" fmla="*/ 1680337 h 1680337"/>
                      <a:gd name="connsiteX6" fmla="*/ 64722 w 388326"/>
                      <a:gd name="connsiteY6" fmla="*/ 1311060 h 1680337"/>
                      <a:gd name="connsiteX7" fmla="*/ 0 w 388326"/>
                      <a:gd name="connsiteY7" fmla="*/ 1246338 h 1680337"/>
                      <a:gd name="connsiteX8" fmla="*/ 0 w 388326"/>
                      <a:gd name="connsiteY8" fmla="*/ 64722 h 1680337"/>
                      <a:gd name="connsiteX0" fmla="*/ 0 w 388326"/>
                      <a:gd name="connsiteY0" fmla="*/ 64722 h 1680337"/>
                      <a:gd name="connsiteX1" fmla="*/ 64722 w 388326"/>
                      <a:gd name="connsiteY1" fmla="*/ 0 h 1680337"/>
                      <a:gd name="connsiteX2" fmla="*/ 323604 w 388326"/>
                      <a:gd name="connsiteY2" fmla="*/ 0 h 1680337"/>
                      <a:gd name="connsiteX3" fmla="*/ 388326 w 388326"/>
                      <a:gd name="connsiteY3" fmla="*/ 64722 h 1680337"/>
                      <a:gd name="connsiteX4" fmla="*/ 388326 w 388326"/>
                      <a:gd name="connsiteY4" fmla="*/ 1246338 h 1680337"/>
                      <a:gd name="connsiteX5" fmla="*/ 288435 w 388326"/>
                      <a:gd name="connsiteY5" fmla="*/ 1680337 h 1680337"/>
                      <a:gd name="connsiteX6" fmla="*/ 91099 w 388326"/>
                      <a:gd name="connsiteY6" fmla="*/ 1609998 h 1680337"/>
                      <a:gd name="connsiteX7" fmla="*/ 0 w 388326"/>
                      <a:gd name="connsiteY7" fmla="*/ 1246338 h 1680337"/>
                      <a:gd name="connsiteX8" fmla="*/ 0 w 388326"/>
                      <a:gd name="connsiteY8" fmla="*/ 64722 h 1680337"/>
                      <a:gd name="connsiteX0" fmla="*/ 176794 w 565120"/>
                      <a:gd name="connsiteY0" fmla="*/ 346076 h 1961691"/>
                      <a:gd name="connsiteX1" fmla="*/ 4123 w 565120"/>
                      <a:gd name="connsiteY1" fmla="*/ 0 h 1961691"/>
                      <a:gd name="connsiteX2" fmla="*/ 500398 w 565120"/>
                      <a:gd name="connsiteY2" fmla="*/ 281354 h 1961691"/>
                      <a:gd name="connsiteX3" fmla="*/ 565120 w 565120"/>
                      <a:gd name="connsiteY3" fmla="*/ 346076 h 1961691"/>
                      <a:gd name="connsiteX4" fmla="*/ 565120 w 565120"/>
                      <a:gd name="connsiteY4" fmla="*/ 1527692 h 1961691"/>
                      <a:gd name="connsiteX5" fmla="*/ 465229 w 565120"/>
                      <a:gd name="connsiteY5" fmla="*/ 1961691 h 1961691"/>
                      <a:gd name="connsiteX6" fmla="*/ 267893 w 565120"/>
                      <a:gd name="connsiteY6" fmla="*/ 1891352 h 1961691"/>
                      <a:gd name="connsiteX7" fmla="*/ 176794 w 565120"/>
                      <a:gd name="connsiteY7" fmla="*/ 1527692 h 1961691"/>
                      <a:gd name="connsiteX8" fmla="*/ 176794 w 565120"/>
                      <a:gd name="connsiteY8" fmla="*/ 346076 h 1961691"/>
                      <a:gd name="connsiteX0" fmla="*/ 176794 w 565120"/>
                      <a:gd name="connsiteY0" fmla="*/ 346076 h 1961691"/>
                      <a:gd name="connsiteX1" fmla="*/ 4123 w 565120"/>
                      <a:gd name="connsiteY1" fmla="*/ 0 h 1961691"/>
                      <a:gd name="connsiteX2" fmla="*/ 421267 w 565120"/>
                      <a:gd name="connsiteY2" fmla="*/ 114300 h 1961691"/>
                      <a:gd name="connsiteX3" fmla="*/ 565120 w 565120"/>
                      <a:gd name="connsiteY3" fmla="*/ 346076 h 1961691"/>
                      <a:gd name="connsiteX4" fmla="*/ 565120 w 565120"/>
                      <a:gd name="connsiteY4" fmla="*/ 1527692 h 1961691"/>
                      <a:gd name="connsiteX5" fmla="*/ 465229 w 565120"/>
                      <a:gd name="connsiteY5" fmla="*/ 1961691 h 1961691"/>
                      <a:gd name="connsiteX6" fmla="*/ 267893 w 565120"/>
                      <a:gd name="connsiteY6" fmla="*/ 1891352 h 1961691"/>
                      <a:gd name="connsiteX7" fmla="*/ 176794 w 565120"/>
                      <a:gd name="connsiteY7" fmla="*/ 1527692 h 1961691"/>
                      <a:gd name="connsiteX8" fmla="*/ 176794 w 565120"/>
                      <a:gd name="connsiteY8" fmla="*/ 346076 h 1961691"/>
                      <a:gd name="connsiteX0" fmla="*/ 176794 w 565120"/>
                      <a:gd name="connsiteY0" fmla="*/ 346076 h 1961691"/>
                      <a:gd name="connsiteX1" fmla="*/ 4123 w 565120"/>
                      <a:gd name="connsiteY1" fmla="*/ 0 h 1961691"/>
                      <a:gd name="connsiteX2" fmla="*/ 421267 w 565120"/>
                      <a:gd name="connsiteY2" fmla="*/ 114300 h 1961691"/>
                      <a:gd name="connsiteX3" fmla="*/ 565120 w 565120"/>
                      <a:gd name="connsiteY3" fmla="*/ 346076 h 1961691"/>
                      <a:gd name="connsiteX4" fmla="*/ 493317 w 565120"/>
                      <a:gd name="connsiteY4" fmla="*/ 940777 h 1961691"/>
                      <a:gd name="connsiteX5" fmla="*/ 565120 w 565120"/>
                      <a:gd name="connsiteY5" fmla="*/ 1527692 h 1961691"/>
                      <a:gd name="connsiteX6" fmla="*/ 465229 w 565120"/>
                      <a:gd name="connsiteY6" fmla="*/ 1961691 h 1961691"/>
                      <a:gd name="connsiteX7" fmla="*/ 267893 w 565120"/>
                      <a:gd name="connsiteY7" fmla="*/ 1891352 h 1961691"/>
                      <a:gd name="connsiteX8" fmla="*/ 176794 w 565120"/>
                      <a:gd name="connsiteY8" fmla="*/ 1527692 h 1961691"/>
                      <a:gd name="connsiteX9" fmla="*/ 176794 w 565120"/>
                      <a:gd name="connsiteY9" fmla="*/ 346076 h 1961691"/>
                      <a:gd name="connsiteX0" fmla="*/ 176794 w 565120"/>
                      <a:gd name="connsiteY0" fmla="*/ 346076 h 1961691"/>
                      <a:gd name="connsiteX1" fmla="*/ 4123 w 565120"/>
                      <a:gd name="connsiteY1" fmla="*/ 0 h 1961691"/>
                      <a:gd name="connsiteX2" fmla="*/ 421267 w 565120"/>
                      <a:gd name="connsiteY2" fmla="*/ 114300 h 1961691"/>
                      <a:gd name="connsiteX3" fmla="*/ 565120 w 565120"/>
                      <a:gd name="connsiteY3" fmla="*/ 346076 h 1961691"/>
                      <a:gd name="connsiteX4" fmla="*/ 493317 w 565120"/>
                      <a:gd name="connsiteY4" fmla="*/ 940777 h 1961691"/>
                      <a:gd name="connsiteX5" fmla="*/ 485989 w 565120"/>
                      <a:gd name="connsiteY5" fmla="*/ 1492522 h 1961691"/>
                      <a:gd name="connsiteX6" fmla="*/ 465229 w 565120"/>
                      <a:gd name="connsiteY6" fmla="*/ 1961691 h 1961691"/>
                      <a:gd name="connsiteX7" fmla="*/ 267893 w 565120"/>
                      <a:gd name="connsiteY7" fmla="*/ 1891352 h 1961691"/>
                      <a:gd name="connsiteX8" fmla="*/ 176794 w 565120"/>
                      <a:gd name="connsiteY8" fmla="*/ 1527692 h 1961691"/>
                      <a:gd name="connsiteX9" fmla="*/ 176794 w 565120"/>
                      <a:gd name="connsiteY9" fmla="*/ 346076 h 1961691"/>
                      <a:gd name="connsiteX0" fmla="*/ 176794 w 565120"/>
                      <a:gd name="connsiteY0" fmla="*/ 346076 h 2040821"/>
                      <a:gd name="connsiteX1" fmla="*/ 4123 w 565120"/>
                      <a:gd name="connsiteY1" fmla="*/ 0 h 2040821"/>
                      <a:gd name="connsiteX2" fmla="*/ 421267 w 565120"/>
                      <a:gd name="connsiteY2" fmla="*/ 114300 h 2040821"/>
                      <a:gd name="connsiteX3" fmla="*/ 565120 w 565120"/>
                      <a:gd name="connsiteY3" fmla="*/ 346076 h 2040821"/>
                      <a:gd name="connsiteX4" fmla="*/ 493317 w 565120"/>
                      <a:gd name="connsiteY4" fmla="*/ 940777 h 2040821"/>
                      <a:gd name="connsiteX5" fmla="*/ 485989 w 565120"/>
                      <a:gd name="connsiteY5" fmla="*/ 1492522 h 2040821"/>
                      <a:gd name="connsiteX6" fmla="*/ 465229 w 565120"/>
                      <a:gd name="connsiteY6" fmla="*/ 1961691 h 2040821"/>
                      <a:gd name="connsiteX7" fmla="*/ 223931 w 565120"/>
                      <a:gd name="connsiteY7" fmla="*/ 2040821 h 2040821"/>
                      <a:gd name="connsiteX8" fmla="*/ 176794 w 565120"/>
                      <a:gd name="connsiteY8" fmla="*/ 1527692 h 2040821"/>
                      <a:gd name="connsiteX9" fmla="*/ 176794 w 565120"/>
                      <a:gd name="connsiteY9" fmla="*/ 346076 h 2040821"/>
                      <a:gd name="connsiteX0" fmla="*/ 176794 w 565120"/>
                      <a:gd name="connsiteY0" fmla="*/ 346076 h 2084783"/>
                      <a:gd name="connsiteX1" fmla="*/ 4123 w 565120"/>
                      <a:gd name="connsiteY1" fmla="*/ 0 h 2084783"/>
                      <a:gd name="connsiteX2" fmla="*/ 421267 w 565120"/>
                      <a:gd name="connsiteY2" fmla="*/ 114300 h 2084783"/>
                      <a:gd name="connsiteX3" fmla="*/ 565120 w 565120"/>
                      <a:gd name="connsiteY3" fmla="*/ 346076 h 2084783"/>
                      <a:gd name="connsiteX4" fmla="*/ 493317 w 565120"/>
                      <a:gd name="connsiteY4" fmla="*/ 940777 h 2084783"/>
                      <a:gd name="connsiteX5" fmla="*/ 485989 w 565120"/>
                      <a:gd name="connsiteY5" fmla="*/ 1492522 h 2084783"/>
                      <a:gd name="connsiteX6" fmla="*/ 517983 w 565120"/>
                      <a:gd name="connsiteY6" fmla="*/ 2084783 h 2084783"/>
                      <a:gd name="connsiteX7" fmla="*/ 223931 w 565120"/>
                      <a:gd name="connsiteY7" fmla="*/ 2040821 h 2084783"/>
                      <a:gd name="connsiteX8" fmla="*/ 176794 w 565120"/>
                      <a:gd name="connsiteY8" fmla="*/ 1527692 h 2084783"/>
                      <a:gd name="connsiteX9" fmla="*/ 176794 w 565120"/>
                      <a:gd name="connsiteY9" fmla="*/ 346076 h 2084783"/>
                      <a:gd name="connsiteX0" fmla="*/ 176794 w 565120"/>
                      <a:gd name="connsiteY0" fmla="*/ 346076 h 2084783"/>
                      <a:gd name="connsiteX1" fmla="*/ 4123 w 565120"/>
                      <a:gd name="connsiteY1" fmla="*/ 0 h 2084783"/>
                      <a:gd name="connsiteX2" fmla="*/ 421267 w 565120"/>
                      <a:gd name="connsiteY2" fmla="*/ 114300 h 2084783"/>
                      <a:gd name="connsiteX3" fmla="*/ 565120 w 565120"/>
                      <a:gd name="connsiteY3" fmla="*/ 346076 h 2084783"/>
                      <a:gd name="connsiteX4" fmla="*/ 493317 w 565120"/>
                      <a:gd name="connsiteY4" fmla="*/ 940777 h 2084783"/>
                      <a:gd name="connsiteX5" fmla="*/ 485989 w 565120"/>
                      <a:gd name="connsiteY5" fmla="*/ 1492522 h 2084783"/>
                      <a:gd name="connsiteX6" fmla="*/ 466940 w 565120"/>
                      <a:gd name="connsiteY6" fmla="*/ 1758462 h 2084783"/>
                      <a:gd name="connsiteX7" fmla="*/ 517983 w 565120"/>
                      <a:gd name="connsiteY7" fmla="*/ 2084783 h 2084783"/>
                      <a:gd name="connsiteX8" fmla="*/ 223931 w 565120"/>
                      <a:gd name="connsiteY8" fmla="*/ 2040821 h 2084783"/>
                      <a:gd name="connsiteX9" fmla="*/ 176794 w 565120"/>
                      <a:gd name="connsiteY9" fmla="*/ 1527692 h 2084783"/>
                      <a:gd name="connsiteX10" fmla="*/ 176794 w 565120"/>
                      <a:gd name="connsiteY10" fmla="*/ 346076 h 2084783"/>
                      <a:gd name="connsiteX0" fmla="*/ 176794 w 565120"/>
                      <a:gd name="connsiteY0" fmla="*/ 346076 h 2118515"/>
                      <a:gd name="connsiteX1" fmla="*/ 4123 w 565120"/>
                      <a:gd name="connsiteY1" fmla="*/ 0 h 2118515"/>
                      <a:gd name="connsiteX2" fmla="*/ 421267 w 565120"/>
                      <a:gd name="connsiteY2" fmla="*/ 114300 h 2118515"/>
                      <a:gd name="connsiteX3" fmla="*/ 565120 w 565120"/>
                      <a:gd name="connsiteY3" fmla="*/ 346076 h 2118515"/>
                      <a:gd name="connsiteX4" fmla="*/ 493317 w 565120"/>
                      <a:gd name="connsiteY4" fmla="*/ 940777 h 2118515"/>
                      <a:gd name="connsiteX5" fmla="*/ 485989 w 565120"/>
                      <a:gd name="connsiteY5" fmla="*/ 1492522 h 2118515"/>
                      <a:gd name="connsiteX6" fmla="*/ 466940 w 565120"/>
                      <a:gd name="connsiteY6" fmla="*/ 1758462 h 2118515"/>
                      <a:gd name="connsiteX7" fmla="*/ 517983 w 565120"/>
                      <a:gd name="connsiteY7" fmla="*/ 2084783 h 2118515"/>
                      <a:gd name="connsiteX8" fmla="*/ 291094 w 565120"/>
                      <a:gd name="connsiteY8" fmla="*/ 2110154 h 2118515"/>
                      <a:gd name="connsiteX9" fmla="*/ 223931 w 565120"/>
                      <a:gd name="connsiteY9" fmla="*/ 2040821 h 2118515"/>
                      <a:gd name="connsiteX10" fmla="*/ 176794 w 565120"/>
                      <a:gd name="connsiteY10" fmla="*/ 1527692 h 2118515"/>
                      <a:gd name="connsiteX11" fmla="*/ 176794 w 565120"/>
                      <a:gd name="connsiteY11" fmla="*/ 346076 h 2118515"/>
                      <a:gd name="connsiteX0" fmla="*/ 176794 w 625593"/>
                      <a:gd name="connsiteY0" fmla="*/ 346076 h 2118515"/>
                      <a:gd name="connsiteX1" fmla="*/ 4123 w 625593"/>
                      <a:gd name="connsiteY1" fmla="*/ 0 h 2118515"/>
                      <a:gd name="connsiteX2" fmla="*/ 421267 w 625593"/>
                      <a:gd name="connsiteY2" fmla="*/ 114300 h 2118515"/>
                      <a:gd name="connsiteX3" fmla="*/ 621020 w 625593"/>
                      <a:gd name="connsiteY3" fmla="*/ 197874 h 2118515"/>
                      <a:gd name="connsiteX4" fmla="*/ 565120 w 625593"/>
                      <a:gd name="connsiteY4" fmla="*/ 346076 h 2118515"/>
                      <a:gd name="connsiteX5" fmla="*/ 493317 w 625593"/>
                      <a:gd name="connsiteY5" fmla="*/ 940777 h 2118515"/>
                      <a:gd name="connsiteX6" fmla="*/ 485989 w 625593"/>
                      <a:gd name="connsiteY6" fmla="*/ 1492522 h 2118515"/>
                      <a:gd name="connsiteX7" fmla="*/ 466940 w 625593"/>
                      <a:gd name="connsiteY7" fmla="*/ 1758462 h 2118515"/>
                      <a:gd name="connsiteX8" fmla="*/ 517983 w 625593"/>
                      <a:gd name="connsiteY8" fmla="*/ 2084783 h 2118515"/>
                      <a:gd name="connsiteX9" fmla="*/ 291094 w 625593"/>
                      <a:gd name="connsiteY9" fmla="*/ 2110154 h 2118515"/>
                      <a:gd name="connsiteX10" fmla="*/ 223931 w 625593"/>
                      <a:gd name="connsiteY10" fmla="*/ 2040821 h 2118515"/>
                      <a:gd name="connsiteX11" fmla="*/ 176794 w 625593"/>
                      <a:gd name="connsiteY11" fmla="*/ 1527692 h 2118515"/>
                      <a:gd name="connsiteX12" fmla="*/ 176794 w 625593"/>
                      <a:gd name="connsiteY12" fmla="*/ 346076 h 2118515"/>
                      <a:gd name="connsiteX0" fmla="*/ 343818 w 792617"/>
                      <a:gd name="connsiteY0" fmla="*/ 346076 h 2118515"/>
                      <a:gd name="connsiteX1" fmla="*/ 4008 w 792617"/>
                      <a:gd name="connsiteY1" fmla="*/ 120445 h 2118515"/>
                      <a:gd name="connsiteX2" fmla="*/ 171147 w 792617"/>
                      <a:gd name="connsiteY2" fmla="*/ 0 h 2118515"/>
                      <a:gd name="connsiteX3" fmla="*/ 588291 w 792617"/>
                      <a:gd name="connsiteY3" fmla="*/ 114300 h 2118515"/>
                      <a:gd name="connsiteX4" fmla="*/ 788044 w 792617"/>
                      <a:gd name="connsiteY4" fmla="*/ 197874 h 2118515"/>
                      <a:gd name="connsiteX5" fmla="*/ 732144 w 792617"/>
                      <a:gd name="connsiteY5" fmla="*/ 346076 h 2118515"/>
                      <a:gd name="connsiteX6" fmla="*/ 660341 w 792617"/>
                      <a:gd name="connsiteY6" fmla="*/ 940777 h 2118515"/>
                      <a:gd name="connsiteX7" fmla="*/ 653013 w 792617"/>
                      <a:gd name="connsiteY7" fmla="*/ 1492522 h 2118515"/>
                      <a:gd name="connsiteX8" fmla="*/ 633964 w 792617"/>
                      <a:gd name="connsiteY8" fmla="*/ 1758462 h 2118515"/>
                      <a:gd name="connsiteX9" fmla="*/ 685007 w 792617"/>
                      <a:gd name="connsiteY9" fmla="*/ 2084783 h 2118515"/>
                      <a:gd name="connsiteX10" fmla="*/ 458118 w 792617"/>
                      <a:gd name="connsiteY10" fmla="*/ 2110154 h 2118515"/>
                      <a:gd name="connsiteX11" fmla="*/ 390955 w 792617"/>
                      <a:gd name="connsiteY11" fmla="*/ 2040821 h 2118515"/>
                      <a:gd name="connsiteX12" fmla="*/ 343818 w 792617"/>
                      <a:gd name="connsiteY12" fmla="*/ 1527692 h 2118515"/>
                      <a:gd name="connsiteX13" fmla="*/ 343818 w 792617"/>
                      <a:gd name="connsiteY13" fmla="*/ 346076 h 2118515"/>
                      <a:gd name="connsiteX0" fmla="*/ 450853 w 899652"/>
                      <a:gd name="connsiteY0" fmla="*/ 346076 h 2118515"/>
                      <a:gd name="connsiteX1" fmla="*/ 2365 w 899652"/>
                      <a:gd name="connsiteY1" fmla="*/ 111842 h 2118515"/>
                      <a:gd name="connsiteX2" fmla="*/ 278182 w 899652"/>
                      <a:gd name="connsiteY2" fmla="*/ 0 h 2118515"/>
                      <a:gd name="connsiteX3" fmla="*/ 695326 w 899652"/>
                      <a:gd name="connsiteY3" fmla="*/ 114300 h 2118515"/>
                      <a:gd name="connsiteX4" fmla="*/ 895079 w 899652"/>
                      <a:gd name="connsiteY4" fmla="*/ 197874 h 2118515"/>
                      <a:gd name="connsiteX5" fmla="*/ 839179 w 899652"/>
                      <a:gd name="connsiteY5" fmla="*/ 346076 h 2118515"/>
                      <a:gd name="connsiteX6" fmla="*/ 767376 w 899652"/>
                      <a:gd name="connsiteY6" fmla="*/ 940777 h 2118515"/>
                      <a:gd name="connsiteX7" fmla="*/ 760048 w 899652"/>
                      <a:gd name="connsiteY7" fmla="*/ 1492522 h 2118515"/>
                      <a:gd name="connsiteX8" fmla="*/ 740999 w 899652"/>
                      <a:gd name="connsiteY8" fmla="*/ 1758462 h 2118515"/>
                      <a:gd name="connsiteX9" fmla="*/ 792042 w 899652"/>
                      <a:gd name="connsiteY9" fmla="*/ 2084783 h 2118515"/>
                      <a:gd name="connsiteX10" fmla="*/ 565153 w 899652"/>
                      <a:gd name="connsiteY10" fmla="*/ 2110154 h 2118515"/>
                      <a:gd name="connsiteX11" fmla="*/ 497990 w 899652"/>
                      <a:gd name="connsiteY11" fmla="*/ 2040821 h 2118515"/>
                      <a:gd name="connsiteX12" fmla="*/ 450853 w 899652"/>
                      <a:gd name="connsiteY12" fmla="*/ 1527692 h 2118515"/>
                      <a:gd name="connsiteX13" fmla="*/ 450853 w 899652"/>
                      <a:gd name="connsiteY13" fmla="*/ 346076 h 2118515"/>
                      <a:gd name="connsiteX0" fmla="*/ 435327 w 899652"/>
                      <a:gd name="connsiteY0" fmla="*/ 389092 h 2118515"/>
                      <a:gd name="connsiteX1" fmla="*/ 2365 w 899652"/>
                      <a:gd name="connsiteY1" fmla="*/ 111842 h 2118515"/>
                      <a:gd name="connsiteX2" fmla="*/ 278182 w 899652"/>
                      <a:gd name="connsiteY2" fmla="*/ 0 h 2118515"/>
                      <a:gd name="connsiteX3" fmla="*/ 695326 w 899652"/>
                      <a:gd name="connsiteY3" fmla="*/ 114300 h 2118515"/>
                      <a:gd name="connsiteX4" fmla="*/ 895079 w 899652"/>
                      <a:gd name="connsiteY4" fmla="*/ 197874 h 2118515"/>
                      <a:gd name="connsiteX5" fmla="*/ 839179 w 899652"/>
                      <a:gd name="connsiteY5" fmla="*/ 346076 h 2118515"/>
                      <a:gd name="connsiteX6" fmla="*/ 767376 w 899652"/>
                      <a:gd name="connsiteY6" fmla="*/ 940777 h 2118515"/>
                      <a:gd name="connsiteX7" fmla="*/ 760048 w 899652"/>
                      <a:gd name="connsiteY7" fmla="*/ 1492522 h 2118515"/>
                      <a:gd name="connsiteX8" fmla="*/ 740999 w 899652"/>
                      <a:gd name="connsiteY8" fmla="*/ 1758462 h 2118515"/>
                      <a:gd name="connsiteX9" fmla="*/ 792042 w 899652"/>
                      <a:gd name="connsiteY9" fmla="*/ 2084783 h 2118515"/>
                      <a:gd name="connsiteX10" fmla="*/ 565153 w 899652"/>
                      <a:gd name="connsiteY10" fmla="*/ 2110154 h 2118515"/>
                      <a:gd name="connsiteX11" fmla="*/ 497990 w 899652"/>
                      <a:gd name="connsiteY11" fmla="*/ 2040821 h 2118515"/>
                      <a:gd name="connsiteX12" fmla="*/ 450853 w 899652"/>
                      <a:gd name="connsiteY12" fmla="*/ 1527692 h 2118515"/>
                      <a:gd name="connsiteX13" fmla="*/ 435327 w 899652"/>
                      <a:gd name="connsiteY13" fmla="*/ 389092 h 2118515"/>
                      <a:gd name="connsiteX0" fmla="*/ 438303 w 902628"/>
                      <a:gd name="connsiteY0" fmla="*/ 411883 h 2141306"/>
                      <a:gd name="connsiteX1" fmla="*/ 5341 w 902628"/>
                      <a:gd name="connsiteY1" fmla="*/ 134633 h 2141306"/>
                      <a:gd name="connsiteX2" fmla="*/ 281158 w 902628"/>
                      <a:gd name="connsiteY2" fmla="*/ 22791 h 2141306"/>
                      <a:gd name="connsiteX3" fmla="*/ 698302 w 902628"/>
                      <a:gd name="connsiteY3" fmla="*/ 137091 h 2141306"/>
                      <a:gd name="connsiteX4" fmla="*/ 898055 w 902628"/>
                      <a:gd name="connsiteY4" fmla="*/ 220665 h 2141306"/>
                      <a:gd name="connsiteX5" fmla="*/ 842155 w 902628"/>
                      <a:gd name="connsiteY5" fmla="*/ 368867 h 2141306"/>
                      <a:gd name="connsiteX6" fmla="*/ 770352 w 902628"/>
                      <a:gd name="connsiteY6" fmla="*/ 963568 h 2141306"/>
                      <a:gd name="connsiteX7" fmla="*/ 763024 w 902628"/>
                      <a:gd name="connsiteY7" fmla="*/ 1515313 h 2141306"/>
                      <a:gd name="connsiteX8" fmla="*/ 743975 w 902628"/>
                      <a:gd name="connsiteY8" fmla="*/ 1781253 h 2141306"/>
                      <a:gd name="connsiteX9" fmla="*/ 795018 w 902628"/>
                      <a:gd name="connsiteY9" fmla="*/ 2107574 h 2141306"/>
                      <a:gd name="connsiteX10" fmla="*/ 568129 w 902628"/>
                      <a:gd name="connsiteY10" fmla="*/ 2132945 h 2141306"/>
                      <a:gd name="connsiteX11" fmla="*/ 500966 w 902628"/>
                      <a:gd name="connsiteY11" fmla="*/ 2063612 h 2141306"/>
                      <a:gd name="connsiteX12" fmla="*/ 453829 w 902628"/>
                      <a:gd name="connsiteY12" fmla="*/ 1550483 h 2141306"/>
                      <a:gd name="connsiteX13" fmla="*/ 438303 w 902628"/>
                      <a:gd name="connsiteY13" fmla="*/ 411883 h 2141306"/>
                      <a:gd name="connsiteX0" fmla="*/ 438303 w 1001181"/>
                      <a:gd name="connsiteY0" fmla="*/ 411883 h 2141306"/>
                      <a:gd name="connsiteX1" fmla="*/ 5341 w 1001181"/>
                      <a:gd name="connsiteY1" fmla="*/ 134633 h 2141306"/>
                      <a:gd name="connsiteX2" fmla="*/ 281158 w 1001181"/>
                      <a:gd name="connsiteY2" fmla="*/ 22791 h 2141306"/>
                      <a:gd name="connsiteX3" fmla="*/ 698302 w 1001181"/>
                      <a:gd name="connsiteY3" fmla="*/ 137091 h 2141306"/>
                      <a:gd name="connsiteX4" fmla="*/ 998971 w 1001181"/>
                      <a:gd name="connsiteY4" fmla="*/ 229269 h 2141306"/>
                      <a:gd name="connsiteX5" fmla="*/ 842155 w 1001181"/>
                      <a:gd name="connsiteY5" fmla="*/ 368867 h 2141306"/>
                      <a:gd name="connsiteX6" fmla="*/ 770352 w 1001181"/>
                      <a:gd name="connsiteY6" fmla="*/ 963568 h 2141306"/>
                      <a:gd name="connsiteX7" fmla="*/ 763024 w 1001181"/>
                      <a:gd name="connsiteY7" fmla="*/ 1515313 h 2141306"/>
                      <a:gd name="connsiteX8" fmla="*/ 743975 w 1001181"/>
                      <a:gd name="connsiteY8" fmla="*/ 1781253 h 2141306"/>
                      <a:gd name="connsiteX9" fmla="*/ 795018 w 1001181"/>
                      <a:gd name="connsiteY9" fmla="*/ 2107574 h 2141306"/>
                      <a:gd name="connsiteX10" fmla="*/ 568129 w 1001181"/>
                      <a:gd name="connsiteY10" fmla="*/ 2132945 h 2141306"/>
                      <a:gd name="connsiteX11" fmla="*/ 500966 w 1001181"/>
                      <a:gd name="connsiteY11" fmla="*/ 2063612 h 2141306"/>
                      <a:gd name="connsiteX12" fmla="*/ 453829 w 1001181"/>
                      <a:gd name="connsiteY12" fmla="*/ 1550483 h 2141306"/>
                      <a:gd name="connsiteX13" fmla="*/ 438303 w 1001181"/>
                      <a:gd name="connsiteY13" fmla="*/ 411883 h 2141306"/>
                      <a:gd name="connsiteX0" fmla="*/ 469354 w 1001181"/>
                      <a:gd name="connsiteY0" fmla="*/ 411883 h 2141306"/>
                      <a:gd name="connsiteX1" fmla="*/ 5341 w 1001181"/>
                      <a:gd name="connsiteY1" fmla="*/ 134633 h 2141306"/>
                      <a:gd name="connsiteX2" fmla="*/ 281158 w 1001181"/>
                      <a:gd name="connsiteY2" fmla="*/ 22791 h 2141306"/>
                      <a:gd name="connsiteX3" fmla="*/ 698302 w 1001181"/>
                      <a:gd name="connsiteY3" fmla="*/ 137091 h 2141306"/>
                      <a:gd name="connsiteX4" fmla="*/ 998971 w 1001181"/>
                      <a:gd name="connsiteY4" fmla="*/ 229269 h 2141306"/>
                      <a:gd name="connsiteX5" fmla="*/ 842155 w 1001181"/>
                      <a:gd name="connsiteY5" fmla="*/ 368867 h 2141306"/>
                      <a:gd name="connsiteX6" fmla="*/ 770352 w 1001181"/>
                      <a:gd name="connsiteY6" fmla="*/ 963568 h 2141306"/>
                      <a:gd name="connsiteX7" fmla="*/ 763024 w 1001181"/>
                      <a:gd name="connsiteY7" fmla="*/ 1515313 h 2141306"/>
                      <a:gd name="connsiteX8" fmla="*/ 743975 w 1001181"/>
                      <a:gd name="connsiteY8" fmla="*/ 1781253 h 2141306"/>
                      <a:gd name="connsiteX9" fmla="*/ 795018 w 1001181"/>
                      <a:gd name="connsiteY9" fmla="*/ 2107574 h 2141306"/>
                      <a:gd name="connsiteX10" fmla="*/ 568129 w 1001181"/>
                      <a:gd name="connsiteY10" fmla="*/ 2132945 h 2141306"/>
                      <a:gd name="connsiteX11" fmla="*/ 500966 w 1001181"/>
                      <a:gd name="connsiteY11" fmla="*/ 2063612 h 2141306"/>
                      <a:gd name="connsiteX12" fmla="*/ 453829 w 1001181"/>
                      <a:gd name="connsiteY12" fmla="*/ 1550483 h 2141306"/>
                      <a:gd name="connsiteX13" fmla="*/ 469354 w 1001181"/>
                      <a:gd name="connsiteY13" fmla="*/ 411883 h 214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1181" h="2141306">
                        <a:moveTo>
                          <a:pt x="469354" y="411883"/>
                        </a:moveTo>
                        <a:cubicBezTo>
                          <a:pt x="447651" y="178776"/>
                          <a:pt x="34120" y="192312"/>
                          <a:pt x="5341" y="134633"/>
                        </a:cubicBezTo>
                        <a:cubicBezTo>
                          <a:pt x="-23437" y="76954"/>
                          <a:pt x="63456" y="-52181"/>
                          <a:pt x="281158" y="22791"/>
                        </a:cubicBezTo>
                        <a:lnTo>
                          <a:pt x="698302" y="137091"/>
                        </a:lnTo>
                        <a:cubicBezTo>
                          <a:pt x="781711" y="177239"/>
                          <a:pt x="974996" y="190640"/>
                          <a:pt x="998971" y="229269"/>
                        </a:cubicBezTo>
                        <a:cubicBezTo>
                          <a:pt x="1022946" y="267898"/>
                          <a:pt x="844032" y="252219"/>
                          <a:pt x="842155" y="368867"/>
                        </a:cubicBezTo>
                        <a:cubicBezTo>
                          <a:pt x="838736" y="590547"/>
                          <a:pt x="773771" y="741888"/>
                          <a:pt x="770352" y="963568"/>
                        </a:cubicBezTo>
                        <a:cubicBezTo>
                          <a:pt x="767909" y="1147483"/>
                          <a:pt x="765467" y="1331398"/>
                          <a:pt x="763024" y="1515313"/>
                        </a:cubicBezTo>
                        <a:cubicBezTo>
                          <a:pt x="764489" y="1644267"/>
                          <a:pt x="738643" y="1682543"/>
                          <a:pt x="743975" y="1781253"/>
                        </a:cubicBezTo>
                        <a:cubicBezTo>
                          <a:pt x="749307" y="1879963"/>
                          <a:pt x="816999" y="2059216"/>
                          <a:pt x="795018" y="2107574"/>
                        </a:cubicBezTo>
                        <a:cubicBezTo>
                          <a:pt x="773037" y="2155932"/>
                          <a:pt x="617138" y="2140272"/>
                          <a:pt x="568129" y="2132945"/>
                        </a:cubicBezTo>
                        <a:cubicBezTo>
                          <a:pt x="519120" y="2125618"/>
                          <a:pt x="527343" y="2150431"/>
                          <a:pt x="500966" y="2063612"/>
                        </a:cubicBezTo>
                        <a:cubicBezTo>
                          <a:pt x="465221" y="2063612"/>
                          <a:pt x="453829" y="1586228"/>
                          <a:pt x="453829" y="1550483"/>
                        </a:cubicBezTo>
                        <a:lnTo>
                          <a:pt x="469354" y="411883"/>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Rounded Rectangle 40"/>
                  <p:cNvSpPr/>
                  <p:nvPr/>
                </p:nvSpPr>
                <p:spPr>
                  <a:xfrm>
                    <a:off x="1287850" y="5488863"/>
                    <a:ext cx="3244853" cy="756810"/>
                  </a:xfrm>
                  <a:custGeom>
                    <a:avLst/>
                    <a:gdLst>
                      <a:gd name="connsiteX0" fmla="*/ 0 w 460424"/>
                      <a:gd name="connsiteY0" fmla="*/ 24912 h 149469"/>
                      <a:gd name="connsiteX1" fmla="*/ 24912 w 460424"/>
                      <a:gd name="connsiteY1" fmla="*/ 0 h 149469"/>
                      <a:gd name="connsiteX2" fmla="*/ 435512 w 460424"/>
                      <a:gd name="connsiteY2" fmla="*/ 0 h 149469"/>
                      <a:gd name="connsiteX3" fmla="*/ 460424 w 460424"/>
                      <a:gd name="connsiteY3" fmla="*/ 24912 h 149469"/>
                      <a:gd name="connsiteX4" fmla="*/ 460424 w 460424"/>
                      <a:gd name="connsiteY4" fmla="*/ 124557 h 149469"/>
                      <a:gd name="connsiteX5" fmla="*/ 435512 w 460424"/>
                      <a:gd name="connsiteY5" fmla="*/ 149469 h 149469"/>
                      <a:gd name="connsiteX6" fmla="*/ 24912 w 460424"/>
                      <a:gd name="connsiteY6" fmla="*/ 149469 h 149469"/>
                      <a:gd name="connsiteX7" fmla="*/ 0 w 460424"/>
                      <a:gd name="connsiteY7" fmla="*/ 124557 h 149469"/>
                      <a:gd name="connsiteX8" fmla="*/ 0 w 460424"/>
                      <a:gd name="connsiteY8" fmla="*/ 24912 h 149469"/>
                      <a:gd name="connsiteX0" fmla="*/ 0 w 1409993"/>
                      <a:gd name="connsiteY0" fmla="*/ 859 h 292470"/>
                      <a:gd name="connsiteX1" fmla="*/ 974481 w 1409993"/>
                      <a:gd name="connsiteY1" fmla="*/ 143001 h 292470"/>
                      <a:gd name="connsiteX2" fmla="*/ 1385081 w 1409993"/>
                      <a:gd name="connsiteY2" fmla="*/ 143001 h 292470"/>
                      <a:gd name="connsiteX3" fmla="*/ 1409993 w 1409993"/>
                      <a:gd name="connsiteY3" fmla="*/ 167913 h 292470"/>
                      <a:gd name="connsiteX4" fmla="*/ 1409993 w 1409993"/>
                      <a:gd name="connsiteY4" fmla="*/ 267558 h 292470"/>
                      <a:gd name="connsiteX5" fmla="*/ 1385081 w 1409993"/>
                      <a:gd name="connsiteY5" fmla="*/ 292470 h 292470"/>
                      <a:gd name="connsiteX6" fmla="*/ 974481 w 1409993"/>
                      <a:gd name="connsiteY6" fmla="*/ 292470 h 292470"/>
                      <a:gd name="connsiteX7" fmla="*/ 949569 w 1409993"/>
                      <a:gd name="connsiteY7" fmla="*/ 267558 h 292470"/>
                      <a:gd name="connsiteX8" fmla="*/ 0 w 1409993"/>
                      <a:gd name="connsiteY8" fmla="*/ 859 h 292470"/>
                      <a:gd name="connsiteX0" fmla="*/ 413238 w 1823231"/>
                      <a:gd name="connsiteY0" fmla="*/ 859 h 292470"/>
                      <a:gd name="connsiteX1" fmla="*/ 1387719 w 1823231"/>
                      <a:gd name="connsiteY1" fmla="*/ 143001 h 292470"/>
                      <a:gd name="connsiteX2" fmla="*/ 1798319 w 1823231"/>
                      <a:gd name="connsiteY2" fmla="*/ 143001 h 292470"/>
                      <a:gd name="connsiteX3" fmla="*/ 1823231 w 1823231"/>
                      <a:gd name="connsiteY3" fmla="*/ 167913 h 292470"/>
                      <a:gd name="connsiteX4" fmla="*/ 1823231 w 1823231"/>
                      <a:gd name="connsiteY4" fmla="*/ 267558 h 292470"/>
                      <a:gd name="connsiteX5" fmla="*/ 1798319 w 1823231"/>
                      <a:gd name="connsiteY5" fmla="*/ 292470 h 292470"/>
                      <a:gd name="connsiteX6" fmla="*/ 1387719 w 1823231"/>
                      <a:gd name="connsiteY6" fmla="*/ 292470 h 292470"/>
                      <a:gd name="connsiteX7" fmla="*/ 0 w 1823231"/>
                      <a:gd name="connsiteY7" fmla="*/ 214804 h 292470"/>
                      <a:gd name="connsiteX8" fmla="*/ 413238 w 1823231"/>
                      <a:gd name="connsiteY8" fmla="*/ 859 h 292470"/>
                      <a:gd name="connsiteX0" fmla="*/ 960126 w 2370119"/>
                      <a:gd name="connsiteY0" fmla="*/ 859 h 292470"/>
                      <a:gd name="connsiteX1" fmla="*/ 1934607 w 2370119"/>
                      <a:gd name="connsiteY1" fmla="*/ 143001 h 292470"/>
                      <a:gd name="connsiteX2" fmla="*/ 2345207 w 2370119"/>
                      <a:gd name="connsiteY2" fmla="*/ 143001 h 292470"/>
                      <a:gd name="connsiteX3" fmla="*/ 2370119 w 2370119"/>
                      <a:gd name="connsiteY3" fmla="*/ 167913 h 292470"/>
                      <a:gd name="connsiteX4" fmla="*/ 2370119 w 2370119"/>
                      <a:gd name="connsiteY4" fmla="*/ 267558 h 292470"/>
                      <a:gd name="connsiteX5" fmla="*/ 2345207 w 2370119"/>
                      <a:gd name="connsiteY5" fmla="*/ 292470 h 292470"/>
                      <a:gd name="connsiteX6" fmla="*/ 1934607 w 2370119"/>
                      <a:gd name="connsiteY6" fmla="*/ 292470 h 292470"/>
                      <a:gd name="connsiteX7" fmla="*/ 45727 w 2370119"/>
                      <a:gd name="connsiteY7" fmla="*/ 218079 h 292470"/>
                      <a:gd name="connsiteX8" fmla="*/ 546888 w 2370119"/>
                      <a:gd name="connsiteY8" fmla="*/ 214804 h 292470"/>
                      <a:gd name="connsiteX9" fmla="*/ 960126 w 2370119"/>
                      <a:gd name="connsiteY9" fmla="*/ 859 h 292470"/>
                      <a:gd name="connsiteX0" fmla="*/ 1162050 w 2572043"/>
                      <a:gd name="connsiteY0" fmla="*/ 859 h 406770"/>
                      <a:gd name="connsiteX1" fmla="*/ 2136531 w 2572043"/>
                      <a:gd name="connsiteY1" fmla="*/ 143001 h 406770"/>
                      <a:gd name="connsiteX2" fmla="*/ 2547131 w 2572043"/>
                      <a:gd name="connsiteY2" fmla="*/ 143001 h 406770"/>
                      <a:gd name="connsiteX3" fmla="*/ 2572043 w 2572043"/>
                      <a:gd name="connsiteY3" fmla="*/ 167913 h 406770"/>
                      <a:gd name="connsiteX4" fmla="*/ 2572043 w 2572043"/>
                      <a:gd name="connsiteY4" fmla="*/ 267558 h 406770"/>
                      <a:gd name="connsiteX5" fmla="*/ 2547131 w 2572043"/>
                      <a:gd name="connsiteY5" fmla="*/ 292470 h 406770"/>
                      <a:gd name="connsiteX6" fmla="*/ 0 w 2572043"/>
                      <a:gd name="connsiteY6" fmla="*/ 406770 h 406770"/>
                      <a:gd name="connsiteX7" fmla="*/ 247651 w 2572043"/>
                      <a:gd name="connsiteY7" fmla="*/ 218079 h 406770"/>
                      <a:gd name="connsiteX8" fmla="*/ 748812 w 2572043"/>
                      <a:gd name="connsiteY8" fmla="*/ 214804 h 406770"/>
                      <a:gd name="connsiteX9" fmla="*/ 1162050 w 2572043"/>
                      <a:gd name="connsiteY9" fmla="*/ 859 h 406770"/>
                      <a:gd name="connsiteX0" fmla="*/ 1162050 w 2572043"/>
                      <a:gd name="connsiteY0" fmla="*/ 859 h 406770"/>
                      <a:gd name="connsiteX1" fmla="*/ 2136531 w 2572043"/>
                      <a:gd name="connsiteY1" fmla="*/ 143001 h 406770"/>
                      <a:gd name="connsiteX2" fmla="*/ 2547131 w 2572043"/>
                      <a:gd name="connsiteY2" fmla="*/ 143001 h 406770"/>
                      <a:gd name="connsiteX3" fmla="*/ 2572043 w 2572043"/>
                      <a:gd name="connsiteY3" fmla="*/ 167913 h 406770"/>
                      <a:gd name="connsiteX4" fmla="*/ 2572043 w 2572043"/>
                      <a:gd name="connsiteY4" fmla="*/ 267558 h 406770"/>
                      <a:gd name="connsiteX5" fmla="*/ 2547131 w 2572043"/>
                      <a:gd name="connsiteY5" fmla="*/ 292470 h 406770"/>
                      <a:gd name="connsiteX6" fmla="*/ 0 w 2572043"/>
                      <a:gd name="connsiteY6" fmla="*/ 406770 h 406770"/>
                      <a:gd name="connsiteX7" fmla="*/ 80598 w 2572043"/>
                      <a:gd name="connsiteY7" fmla="*/ 191702 h 406770"/>
                      <a:gd name="connsiteX8" fmla="*/ 748812 w 2572043"/>
                      <a:gd name="connsiteY8" fmla="*/ 214804 h 406770"/>
                      <a:gd name="connsiteX9" fmla="*/ 1162050 w 2572043"/>
                      <a:gd name="connsiteY9" fmla="*/ 859 h 406770"/>
                      <a:gd name="connsiteX0" fmla="*/ 1162050 w 2572043"/>
                      <a:gd name="connsiteY0" fmla="*/ 859 h 406770"/>
                      <a:gd name="connsiteX1" fmla="*/ 2136531 w 2572043"/>
                      <a:gd name="connsiteY1" fmla="*/ 143001 h 406770"/>
                      <a:gd name="connsiteX2" fmla="*/ 2547131 w 2572043"/>
                      <a:gd name="connsiteY2" fmla="*/ 143001 h 406770"/>
                      <a:gd name="connsiteX3" fmla="*/ 2572043 w 2572043"/>
                      <a:gd name="connsiteY3" fmla="*/ 167913 h 406770"/>
                      <a:gd name="connsiteX4" fmla="*/ 2572043 w 2572043"/>
                      <a:gd name="connsiteY4" fmla="*/ 267558 h 406770"/>
                      <a:gd name="connsiteX5" fmla="*/ 2547131 w 2572043"/>
                      <a:gd name="connsiteY5" fmla="*/ 292470 h 406770"/>
                      <a:gd name="connsiteX6" fmla="*/ 0 w 2572043"/>
                      <a:gd name="connsiteY6" fmla="*/ 406770 h 406770"/>
                      <a:gd name="connsiteX7" fmla="*/ 80598 w 2572043"/>
                      <a:gd name="connsiteY7" fmla="*/ 191702 h 406770"/>
                      <a:gd name="connsiteX8" fmla="*/ 625720 w 2572043"/>
                      <a:gd name="connsiteY8" fmla="*/ 206012 h 406770"/>
                      <a:gd name="connsiteX9" fmla="*/ 1162050 w 2572043"/>
                      <a:gd name="connsiteY9" fmla="*/ 859 h 406770"/>
                      <a:gd name="connsiteX0" fmla="*/ 1162050 w 2572043"/>
                      <a:gd name="connsiteY0" fmla="*/ 859 h 587356"/>
                      <a:gd name="connsiteX1" fmla="*/ 2136531 w 2572043"/>
                      <a:gd name="connsiteY1" fmla="*/ 143001 h 587356"/>
                      <a:gd name="connsiteX2" fmla="*/ 2547131 w 2572043"/>
                      <a:gd name="connsiteY2" fmla="*/ 143001 h 587356"/>
                      <a:gd name="connsiteX3" fmla="*/ 2572043 w 2572043"/>
                      <a:gd name="connsiteY3" fmla="*/ 167913 h 587356"/>
                      <a:gd name="connsiteX4" fmla="*/ 2572043 w 2572043"/>
                      <a:gd name="connsiteY4" fmla="*/ 267558 h 587356"/>
                      <a:gd name="connsiteX5" fmla="*/ 2547131 w 2572043"/>
                      <a:gd name="connsiteY5" fmla="*/ 292470 h 587356"/>
                      <a:gd name="connsiteX6" fmla="*/ 2217128 w 2572043"/>
                      <a:gd name="connsiteY6" fmla="*/ 587356 h 587356"/>
                      <a:gd name="connsiteX7" fmla="*/ 0 w 2572043"/>
                      <a:gd name="connsiteY7" fmla="*/ 406770 h 587356"/>
                      <a:gd name="connsiteX8" fmla="*/ 80598 w 2572043"/>
                      <a:gd name="connsiteY8" fmla="*/ 191702 h 587356"/>
                      <a:gd name="connsiteX9" fmla="*/ 625720 w 2572043"/>
                      <a:gd name="connsiteY9" fmla="*/ 206012 h 587356"/>
                      <a:gd name="connsiteX10" fmla="*/ 1162050 w 2572043"/>
                      <a:gd name="connsiteY10" fmla="*/ 859 h 587356"/>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0 w 3110092"/>
                      <a:gd name="connsiteY7" fmla="*/ 406770 h 594001"/>
                      <a:gd name="connsiteX8" fmla="*/ 80598 w 3110092"/>
                      <a:gd name="connsiteY8" fmla="*/ 191702 h 594001"/>
                      <a:gd name="connsiteX9" fmla="*/ 625720 w 3110092"/>
                      <a:gd name="connsiteY9" fmla="*/ 206012 h 594001"/>
                      <a:gd name="connsiteX10" fmla="*/ 1162050 w 3110092"/>
                      <a:gd name="connsiteY10" fmla="*/ 859 h 594001"/>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1170842 w 3110092"/>
                      <a:gd name="connsiteY7" fmla="*/ 490640 h 594001"/>
                      <a:gd name="connsiteX8" fmla="*/ 0 w 3110092"/>
                      <a:gd name="connsiteY8" fmla="*/ 406770 h 594001"/>
                      <a:gd name="connsiteX9" fmla="*/ 80598 w 3110092"/>
                      <a:gd name="connsiteY9" fmla="*/ 191702 h 594001"/>
                      <a:gd name="connsiteX10" fmla="*/ 625720 w 3110092"/>
                      <a:gd name="connsiteY10" fmla="*/ 206012 h 594001"/>
                      <a:gd name="connsiteX11" fmla="*/ 1162050 w 3110092"/>
                      <a:gd name="connsiteY11" fmla="*/ 859 h 594001"/>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1170842 w 3110092"/>
                      <a:gd name="connsiteY7" fmla="*/ 490640 h 594001"/>
                      <a:gd name="connsiteX8" fmla="*/ 388327 w 3110092"/>
                      <a:gd name="connsiteY8" fmla="*/ 314794 h 594001"/>
                      <a:gd name="connsiteX9" fmla="*/ 0 w 3110092"/>
                      <a:gd name="connsiteY9" fmla="*/ 406770 h 594001"/>
                      <a:gd name="connsiteX10" fmla="*/ 80598 w 3110092"/>
                      <a:gd name="connsiteY10" fmla="*/ 191702 h 594001"/>
                      <a:gd name="connsiteX11" fmla="*/ 625720 w 3110092"/>
                      <a:gd name="connsiteY11" fmla="*/ 206012 h 594001"/>
                      <a:gd name="connsiteX12" fmla="*/ 1162050 w 3110092"/>
                      <a:gd name="connsiteY12" fmla="*/ 859 h 594001"/>
                      <a:gd name="connsiteX0" fmla="*/ 1183828 w 3131870"/>
                      <a:gd name="connsiteY0" fmla="*/ 859 h 594001"/>
                      <a:gd name="connsiteX1" fmla="*/ 2158309 w 3131870"/>
                      <a:gd name="connsiteY1" fmla="*/ 143001 h 594001"/>
                      <a:gd name="connsiteX2" fmla="*/ 2568909 w 3131870"/>
                      <a:gd name="connsiteY2" fmla="*/ 143001 h 594001"/>
                      <a:gd name="connsiteX3" fmla="*/ 2593821 w 3131870"/>
                      <a:gd name="connsiteY3" fmla="*/ 167913 h 594001"/>
                      <a:gd name="connsiteX4" fmla="*/ 2593821 w 3131870"/>
                      <a:gd name="connsiteY4" fmla="*/ 267558 h 594001"/>
                      <a:gd name="connsiteX5" fmla="*/ 3131617 w 3131870"/>
                      <a:gd name="connsiteY5" fmla="*/ 591409 h 594001"/>
                      <a:gd name="connsiteX6" fmla="*/ 2238906 w 3131870"/>
                      <a:gd name="connsiteY6" fmla="*/ 587356 h 594001"/>
                      <a:gd name="connsiteX7" fmla="*/ 1192620 w 3131870"/>
                      <a:gd name="connsiteY7" fmla="*/ 490640 h 594001"/>
                      <a:gd name="connsiteX8" fmla="*/ 410105 w 3131870"/>
                      <a:gd name="connsiteY8" fmla="*/ 314794 h 594001"/>
                      <a:gd name="connsiteX9" fmla="*/ 21778 w 3131870"/>
                      <a:gd name="connsiteY9" fmla="*/ 406770 h 594001"/>
                      <a:gd name="connsiteX10" fmla="*/ 40830 w 3131870"/>
                      <a:gd name="connsiteY10" fmla="*/ 191702 h 594001"/>
                      <a:gd name="connsiteX11" fmla="*/ 647498 w 3131870"/>
                      <a:gd name="connsiteY11" fmla="*/ 206012 h 594001"/>
                      <a:gd name="connsiteX12" fmla="*/ 1183828 w 3131870"/>
                      <a:gd name="connsiteY12" fmla="*/ 859 h 594001"/>
                      <a:gd name="connsiteX0" fmla="*/ 1183207 w 3131249"/>
                      <a:gd name="connsiteY0" fmla="*/ 859 h 594001"/>
                      <a:gd name="connsiteX1" fmla="*/ 2157688 w 3131249"/>
                      <a:gd name="connsiteY1" fmla="*/ 143001 h 594001"/>
                      <a:gd name="connsiteX2" fmla="*/ 2568288 w 3131249"/>
                      <a:gd name="connsiteY2" fmla="*/ 143001 h 594001"/>
                      <a:gd name="connsiteX3" fmla="*/ 2593200 w 3131249"/>
                      <a:gd name="connsiteY3" fmla="*/ 167913 h 594001"/>
                      <a:gd name="connsiteX4" fmla="*/ 2593200 w 3131249"/>
                      <a:gd name="connsiteY4" fmla="*/ 267558 h 594001"/>
                      <a:gd name="connsiteX5" fmla="*/ 3130996 w 3131249"/>
                      <a:gd name="connsiteY5" fmla="*/ 591409 h 594001"/>
                      <a:gd name="connsiteX6" fmla="*/ 2238285 w 3131249"/>
                      <a:gd name="connsiteY6" fmla="*/ 587356 h 594001"/>
                      <a:gd name="connsiteX7" fmla="*/ 1191999 w 3131249"/>
                      <a:gd name="connsiteY7" fmla="*/ 490640 h 594001"/>
                      <a:gd name="connsiteX8" fmla="*/ 409484 w 3131249"/>
                      <a:gd name="connsiteY8" fmla="*/ 314794 h 594001"/>
                      <a:gd name="connsiteX9" fmla="*/ 21157 w 3131249"/>
                      <a:gd name="connsiteY9" fmla="*/ 406770 h 594001"/>
                      <a:gd name="connsiteX10" fmla="*/ 40209 w 3131249"/>
                      <a:gd name="connsiteY10" fmla="*/ 191702 h 594001"/>
                      <a:gd name="connsiteX11" fmla="*/ 662117 w 3131249"/>
                      <a:gd name="connsiteY11" fmla="*/ 171722 h 594001"/>
                      <a:gd name="connsiteX12" fmla="*/ 1183207 w 3131249"/>
                      <a:gd name="connsiteY12" fmla="*/ 859 h 594001"/>
                      <a:gd name="connsiteX0" fmla="*/ 1183207 w 3131249"/>
                      <a:gd name="connsiteY0" fmla="*/ 859 h 594001"/>
                      <a:gd name="connsiteX1" fmla="*/ 2157688 w 3131249"/>
                      <a:gd name="connsiteY1" fmla="*/ 143001 h 594001"/>
                      <a:gd name="connsiteX2" fmla="*/ 2568288 w 3131249"/>
                      <a:gd name="connsiteY2" fmla="*/ 143001 h 594001"/>
                      <a:gd name="connsiteX3" fmla="*/ 2593200 w 3131249"/>
                      <a:gd name="connsiteY3" fmla="*/ 167913 h 594001"/>
                      <a:gd name="connsiteX4" fmla="*/ 2593200 w 3131249"/>
                      <a:gd name="connsiteY4" fmla="*/ 267558 h 594001"/>
                      <a:gd name="connsiteX5" fmla="*/ 3130996 w 3131249"/>
                      <a:gd name="connsiteY5" fmla="*/ 591409 h 594001"/>
                      <a:gd name="connsiteX6" fmla="*/ 2238285 w 3131249"/>
                      <a:gd name="connsiteY6" fmla="*/ 587356 h 594001"/>
                      <a:gd name="connsiteX7" fmla="*/ 1191999 w 3131249"/>
                      <a:gd name="connsiteY7" fmla="*/ 490640 h 594001"/>
                      <a:gd name="connsiteX8" fmla="*/ 409484 w 3131249"/>
                      <a:gd name="connsiteY8" fmla="*/ 314794 h 594001"/>
                      <a:gd name="connsiteX9" fmla="*/ 21157 w 3131249"/>
                      <a:gd name="connsiteY9" fmla="*/ 406770 h 594001"/>
                      <a:gd name="connsiteX10" fmla="*/ 40209 w 3131249"/>
                      <a:gd name="connsiteY10" fmla="*/ 191702 h 594001"/>
                      <a:gd name="connsiteX11" fmla="*/ 662117 w 3131249"/>
                      <a:gd name="connsiteY11" fmla="*/ 171722 h 594001"/>
                      <a:gd name="connsiteX12" fmla="*/ 1183207 w 3131249"/>
                      <a:gd name="connsiteY12" fmla="*/ 859 h 594001"/>
                      <a:gd name="connsiteX0" fmla="*/ 1187564 w 3135606"/>
                      <a:gd name="connsiteY0" fmla="*/ 859 h 594001"/>
                      <a:gd name="connsiteX1" fmla="*/ 2162045 w 3135606"/>
                      <a:gd name="connsiteY1" fmla="*/ 143001 h 594001"/>
                      <a:gd name="connsiteX2" fmla="*/ 2572645 w 3135606"/>
                      <a:gd name="connsiteY2" fmla="*/ 143001 h 594001"/>
                      <a:gd name="connsiteX3" fmla="*/ 2597557 w 3135606"/>
                      <a:gd name="connsiteY3" fmla="*/ 167913 h 594001"/>
                      <a:gd name="connsiteX4" fmla="*/ 2597557 w 3135606"/>
                      <a:gd name="connsiteY4" fmla="*/ 267558 h 594001"/>
                      <a:gd name="connsiteX5" fmla="*/ 3135353 w 3135606"/>
                      <a:gd name="connsiteY5" fmla="*/ 591409 h 594001"/>
                      <a:gd name="connsiteX6" fmla="*/ 2242642 w 3135606"/>
                      <a:gd name="connsiteY6" fmla="*/ 587356 h 594001"/>
                      <a:gd name="connsiteX7" fmla="*/ 1196356 w 3135606"/>
                      <a:gd name="connsiteY7" fmla="*/ 490640 h 594001"/>
                      <a:gd name="connsiteX8" fmla="*/ 413841 w 3135606"/>
                      <a:gd name="connsiteY8" fmla="*/ 314794 h 594001"/>
                      <a:gd name="connsiteX9" fmla="*/ 25514 w 3135606"/>
                      <a:gd name="connsiteY9" fmla="*/ 406770 h 594001"/>
                      <a:gd name="connsiteX10" fmla="*/ 44566 w 3135606"/>
                      <a:gd name="connsiteY10" fmla="*/ 191702 h 594001"/>
                      <a:gd name="connsiteX11" fmla="*/ 666474 w 3135606"/>
                      <a:gd name="connsiteY11" fmla="*/ 171722 h 594001"/>
                      <a:gd name="connsiteX12" fmla="*/ 1187564 w 3135606"/>
                      <a:gd name="connsiteY12" fmla="*/ 859 h 594001"/>
                      <a:gd name="connsiteX0" fmla="*/ 1187564 w 3135606"/>
                      <a:gd name="connsiteY0" fmla="*/ 859 h 594001"/>
                      <a:gd name="connsiteX1" fmla="*/ 2162045 w 3135606"/>
                      <a:gd name="connsiteY1" fmla="*/ 143001 h 594001"/>
                      <a:gd name="connsiteX2" fmla="*/ 2572645 w 3135606"/>
                      <a:gd name="connsiteY2" fmla="*/ 143001 h 594001"/>
                      <a:gd name="connsiteX3" fmla="*/ 2597557 w 3135606"/>
                      <a:gd name="connsiteY3" fmla="*/ 167913 h 594001"/>
                      <a:gd name="connsiteX4" fmla="*/ 2597557 w 3135606"/>
                      <a:gd name="connsiteY4" fmla="*/ 267558 h 594001"/>
                      <a:gd name="connsiteX5" fmla="*/ 3135353 w 3135606"/>
                      <a:gd name="connsiteY5" fmla="*/ 591409 h 594001"/>
                      <a:gd name="connsiteX6" fmla="*/ 2242642 w 3135606"/>
                      <a:gd name="connsiteY6" fmla="*/ 587356 h 594001"/>
                      <a:gd name="connsiteX7" fmla="*/ 1196356 w 3135606"/>
                      <a:gd name="connsiteY7" fmla="*/ 490640 h 594001"/>
                      <a:gd name="connsiteX8" fmla="*/ 413841 w 3135606"/>
                      <a:gd name="connsiteY8" fmla="*/ 314794 h 594001"/>
                      <a:gd name="connsiteX9" fmla="*/ 25514 w 3135606"/>
                      <a:gd name="connsiteY9" fmla="*/ 406770 h 594001"/>
                      <a:gd name="connsiteX10" fmla="*/ 44566 w 3135606"/>
                      <a:gd name="connsiteY10" fmla="*/ 176462 h 594001"/>
                      <a:gd name="connsiteX11" fmla="*/ 666474 w 3135606"/>
                      <a:gd name="connsiteY11" fmla="*/ 171722 h 594001"/>
                      <a:gd name="connsiteX12" fmla="*/ 1187564 w 3135606"/>
                      <a:gd name="connsiteY12" fmla="*/ 859 h 594001"/>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1170842 w 3110092"/>
                      <a:gd name="connsiteY7" fmla="*/ 490640 h 594001"/>
                      <a:gd name="connsiteX8" fmla="*/ 388327 w 3110092"/>
                      <a:gd name="connsiteY8" fmla="*/ 314794 h 594001"/>
                      <a:gd name="connsiteX9" fmla="*/ 0 w 3110092"/>
                      <a:gd name="connsiteY9" fmla="*/ 406770 h 594001"/>
                      <a:gd name="connsiteX10" fmla="*/ 19052 w 3110092"/>
                      <a:gd name="connsiteY10" fmla="*/ 176462 h 594001"/>
                      <a:gd name="connsiteX11" fmla="*/ 640960 w 3110092"/>
                      <a:gd name="connsiteY11" fmla="*/ 171722 h 594001"/>
                      <a:gd name="connsiteX12" fmla="*/ 1162050 w 3110092"/>
                      <a:gd name="connsiteY12" fmla="*/ 859 h 594001"/>
                      <a:gd name="connsiteX0" fmla="*/ 1162050 w 3110092"/>
                      <a:gd name="connsiteY0" fmla="*/ 859 h 594001"/>
                      <a:gd name="connsiteX1" fmla="*/ 2136531 w 3110092"/>
                      <a:gd name="connsiteY1" fmla="*/ 143001 h 594001"/>
                      <a:gd name="connsiteX2" fmla="*/ 2547131 w 3110092"/>
                      <a:gd name="connsiteY2" fmla="*/ 143001 h 594001"/>
                      <a:gd name="connsiteX3" fmla="*/ 2572043 w 3110092"/>
                      <a:gd name="connsiteY3" fmla="*/ 167913 h 594001"/>
                      <a:gd name="connsiteX4" fmla="*/ 2572043 w 3110092"/>
                      <a:gd name="connsiteY4" fmla="*/ 267558 h 594001"/>
                      <a:gd name="connsiteX5" fmla="*/ 3109839 w 3110092"/>
                      <a:gd name="connsiteY5" fmla="*/ 591409 h 594001"/>
                      <a:gd name="connsiteX6" fmla="*/ 2217128 w 3110092"/>
                      <a:gd name="connsiteY6" fmla="*/ 587356 h 594001"/>
                      <a:gd name="connsiteX7" fmla="*/ 1170842 w 3110092"/>
                      <a:gd name="connsiteY7" fmla="*/ 490640 h 594001"/>
                      <a:gd name="connsiteX8" fmla="*/ 388327 w 3110092"/>
                      <a:gd name="connsiteY8" fmla="*/ 314794 h 594001"/>
                      <a:gd name="connsiteX9" fmla="*/ 0 w 3110092"/>
                      <a:gd name="connsiteY9" fmla="*/ 406770 h 594001"/>
                      <a:gd name="connsiteX10" fmla="*/ 60962 w 3110092"/>
                      <a:gd name="connsiteY10" fmla="*/ 187892 h 594001"/>
                      <a:gd name="connsiteX11" fmla="*/ 640960 w 3110092"/>
                      <a:gd name="connsiteY11" fmla="*/ 171722 h 594001"/>
                      <a:gd name="connsiteX12" fmla="*/ 1162050 w 3110092"/>
                      <a:gd name="connsiteY12" fmla="*/ 859 h 594001"/>
                      <a:gd name="connsiteX0" fmla="*/ 1112520 w 3060562"/>
                      <a:gd name="connsiteY0" fmla="*/ 859 h 594001"/>
                      <a:gd name="connsiteX1" fmla="*/ 2087001 w 3060562"/>
                      <a:gd name="connsiteY1" fmla="*/ 143001 h 594001"/>
                      <a:gd name="connsiteX2" fmla="*/ 2497601 w 3060562"/>
                      <a:gd name="connsiteY2" fmla="*/ 143001 h 594001"/>
                      <a:gd name="connsiteX3" fmla="*/ 2522513 w 3060562"/>
                      <a:gd name="connsiteY3" fmla="*/ 167913 h 594001"/>
                      <a:gd name="connsiteX4" fmla="*/ 2522513 w 3060562"/>
                      <a:gd name="connsiteY4" fmla="*/ 267558 h 594001"/>
                      <a:gd name="connsiteX5" fmla="*/ 3060309 w 3060562"/>
                      <a:gd name="connsiteY5" fmla="*/ 591409 h 594001"/>
                      <a:gd name="connsiteX6" fmla="*/ 2167598 w 3060562"/>
                      <a:gd name="connsiteY6" fmla="*/ 587356 h 594001"/>
                      <a:gd name="connsiteX7" fmla="*/ 1121312 w 3060562"/>
                      <a:gd name="connsiteY7" fmla="*/ 490640 h 594001"/>
                      <a:gd name="connsiteX8" fmla="*/ 338797 w 3060562"/>
                      <a:gd name="connsiteY8" fmla="*/ 314794 h 594001"/>
                      <a:gd name="connsiteX9" fmla="*/ 0 w 3060562"/>
                      <a:gd name="connsiteY9" fmla="*/ 364860 h 594001"/>
                      <a:gd name="connsiteX10" fmla="*/ 11432 w 3060562"/>
                      <a:gd name="connsiteY10" fmla="*/ 187892 h 594001"/>
                      <a:gd name="connsiteX11" fmla="*/ 591430 w 3060562"/>
                      <a:gd name="connsiteY11" fmla="*/ 171722 h 594001"/>
                      <a:gd name="connsiteX12" fmla="*/ 1112520 w 3060562"/>
                      <a:gd name="connsiteY12" fmla="*/ 859 h 594001"/>
                      <a:gd name="connsiteX0" fmla="*/ 1112520 w 3060562"/>
                      <a:gd name="connsiteY0" fmla="*/ 859 h 594001"/>
                      <a:gd name="connsiteX1" fmla="*/ 2087001 w 3060562"/>
                      <a:gd name="connsiteY1" fmla="*/ 143001 h 594001"/>
                      <a:gd name="connsiteX2" fmla="*/ 2497601 w 3060562"/>
                      <a:gd name="connsiteY2" fmla="*/ 143001 h 594001"/>
                      <a:gd name="connsiteX3" fmla="*/ 2522513 w 3060562"/>
                      <a:gd name="connsiteY3" fmla="*/ 167913 h 594001"/>
                      <a:gd name="connsiteX4" fmla="*/ 2522513 w 3060562"/>
                      <a:gd name="connsiteY4" fmla="*/ 267558 h 594001"/>
                      <a:gd name="connsiteX5" fmla="*/ 3060309 w 3060562"/>
                      <a:gd name="connsiteY5" fmla="*/ 591409 h 594001"/>
                      <a:gd name="connsiteX6" fmla="*/ 2167598 w 3060562"/>
                      <a:gd name="connsiteY6" fmla="*/ 587356 h 594001"/>
                      <a:gd name="connsiteX7" fmla="*/ 1121312 w 3060562"/>
                      <a:gd name="connsiteY7" fmla="*/ 490640 h 594001"/>
                      <a:gd name="connsiteX8" fmla="*/ 632167 w 3060562"/>
                      <a:gd name="connsiteY8" fmla="*/ 345274 h 594001"/>
                      <a:gd name="connsiteX9" fmla="*/ 0 w 3060562"/>
                      <a:gd name="connsiteY9" fmla="*/ 364860 h 594001"/>
                      <a:gd name="connsiteX10" fmla="*/ 11432 w 3060562"/>
                      <a:gd name="connsiteY10" fmla="*/ 187892 h 594001"/>
                      <a:gd name="connsiteX11" fmla="*/ 591430 w 3060562"/>
                      <a:gd name="connsiteY11" fmla="*/ 171722 h 594001"/>
                      <a:gd name="connsiteX12" fmla="*/ 1112520 w 3060562"/>
                      <a:gd name="connsiteY12" fmla="*/ 859 h 594001"/>
                      <a:gd name="connsiteX0" fmla="*/ 1112520 w 3060562"/>
                      <a:gd name="connsiteY0" fmla="*/ 859 h 594001"/>
                      <a:gd name="connsiteX1" fmla="*/ 2087001 w 3060562"/>
                      <a:gd name="connsiteY1" fmla="*/ 143001 h 594001"/>
                      <a:gd name="connsiteX2" fmla="*/ 2497601 w 3060562"/>
                      <a:gd name="connsiteY2" fmla="*/ 143001 h 594001"/>
                      <a:gd name="connsiteX3" fmla="*/ 2522513 w 3060562"/>
                      <a:gd name="connsiteY3" fmla="*/ 167913 h 594001"/>
                      <a:gd name="connsiteX4" fmla="*/ 2522513 w 3060562"/>
                      <a:gd name="connsiteY4" fmla="*/ 267558 h 594001"/>
                      <a:gd name="connsiteX5" fmla="*/ 3060309 w 3060562"/>
                      <a:gd name="connsiteY5" fmla="*/ 591409 h 594001"/>
                      <a:gd name="connsiteX6" fmla="*/ 2167598 w 3060562"/>
                      <a:gd name="connsiteY6" fmla="*/ 587356 h 594001"/>
                      <a:gd name="connsiteX7" fmla="*/ 1121312 w 3060562"/>
                      <a:gd name="connsiteY7" fmla="*/ 490640 h 594001"/>
                      <a:gd name="connsiteX8" fmla="*/ 632167 w 3060562"/>
                      <a:gd name="connsiteY8" fmla="*/ 345274 h 594001"/>
                      <a:gd name="connsiteX9" fmla="*/ 0 w 3060562"/>
                      <a:gd name="connsiteY9" fmla="*/ 364860 h 594001"/>
                      <a:gd name="connsiteX10" fmla="*/ 11432 w 3060562"/>
                      <a:gd name="connsiteY10" fmla="*/ 187892 h 594001"/>
                      <a:gd name="connsiteX11" fmla="*/ 591430 w 3060562"/>
                      <a:gd name="connsiteY11" fmla="*/ 171722 h 594001"/>
                      <a:gd name="connsiteX12" fmla="*/ 1112520 w 3060562"/>
                      <a:gd name="connsiteY12" fmla="*/ 859 h 594001"/>
                      <a:gd name="connsiteX0" fmla="*/ 1108710 w 3056752"/>
                      <a:gd name="connsiteY0" fmla="*/ 859 h 594001"/>
                      <a:gd name="connsiteX1" fmla="*/ 2083191 w 3056752"/>
                      <a:gd name="connsiteY1" fmla="*/ 143001 h 594001"/>
                      <a:gd name="connsiteX2" fmla="*/ 2493791 w 3056752"/>
                      <a:gd name="connsiteY2" fmla="*/ 143001 h 594001"/>
                      <a:gd name="connsiteX3" fmla="*/ 2518703 w 3056752"/>
                      <a:gd name="connsiteY3" fmla="*/ 167913 h 594001"/>
                      <a:gd name="connsiteX4" fmla="*/ 2518703 w 3056752"/>
                      <a:gd name="connsiteY4" fmla="*/ 267558 h 594001"/>
                      <a:gd name="connsiteX5" fmla="*/ 3056499 w 3056752"/>
                      <a:gd name="connsiteY5" fmla="*/ 591409 h 594001"/>
                      <a:gd name="connsiteX6" fmla="*/ 2163788 w 3056752"/>
                      <a:gd name="connsiteY6" fmla="*/ 587356 h 594001"/>
                      <a:gd name="connsiteX7" fmla="*/ 1117502 w 3056752"/>
                      <a:gd name="connsiteY7" fmla="*/ 490640 h 594001"/>
                      <a:gd name="connsiteX8" fmla="*/ 628357 w 3056752"/>
                      <a:gd name="connsiteY8" fmla="*/ 345274 h 594001"/>
                      <a:gd name="connsiteX9" fmla="*/ 0 w 3056752"/>
                      <a:gd name="connsiteY9" fmla="*/ 338190 h 594001"/>
                      <a:gd name="connsiteX10" fmla="*/ 7622 w 3056752"/>
                      <a:gd name="connsiteY10" fmla="*/ 187892 h 594001"/>
                      <a:gd name="connsiteX11" fmla="*/ 587620 w 3056752"/>
                      <a:gd name="connsiteY11" fmla="*/ 171722 h 594001"/>
                      <a:gd name="connsiteX12" fmla="*/ 1108710 w 3056752"/>
                      <a:gd name="connsiteY12" fmla="*/ 859 h 594001"/>
                      <a:gd name="connsiteX0" fmla="*/ 1108710 w 3056752"/>
                      <a:gd name="connsiteY0" fmla="*/ 859 h 594001"/>
                      <a:gd name="connsiteX1" fmla="*/ 2083191 w 3056752"/>
                      <a:gd name="connsiteY1" fmla="*/ 143001 h 594001"/>
                      <a:gd name="connsiteX2" fmla="*/ 2493791 w 3056752"/>
                      <a:gd name="connsiteY2" fmla="*/ 143001 h 594001"/>
                      <a:gd name="connsiteX3" fmla="*/ 2518703 w 3056752"/>
                      <a:gd name="connsiteY3" fmla="*/ 167913 h 594001"/>
                      <a:gd name="connsiteX4" fmla="*/ 2518703 w 3056752"/>
                      <a:gd name="connsiteY4" fmla="*/ 267558 h 594001"/>
                      <a:gd name="connsiteX5" fmla="*/ 3056499 w 3056752"/>
                      <a:gd name="connsiteY5" fmla="*/ 591409 h 594001"/>
                      <a:gd name="connsiteX6" fmla="*/ 2163788 w 3056752"/>
                      <a:gd name="connsiteY6" fmla="*/ 587356 h 594001"/>
                      <a:gd name="connsiteX7" fmla="*/ 1208942 w 3056752"/>
                      <a:gd name="connsiteY7" fmla="*/ 540170 h 594001"/>
                      <a:gd name="connsiteX8" fmla="*/ 628357 w 3056752"/>
                      <a:gd name="connsiteY8" fmla="*/ 345274 h 594001"/>
                      <a:gd name="connsiteX9" fmla="*/ 0 w 3056752"/>
                      <a:gd name="connsiteY9" fmla="*/ 338190 h 594001"/>
                      <a:gd name="connsiteX10" fmla="*/ 7622 w 3056752"/>
                      <a:gd name="connsiteY10" fmla="*/ 187892 h 594001"/>
                      <a:gd name="connsiteX11" fmla="*/ 587620 w 3056752"/>
                      <a:gd name="connsiteY11" fmla="*/ 171722 h 594001"/>
                      <a:gd name="connsiteX12" fmla="*/ 1108710 w 3056752"/>
                      <a:gd name="connsiteY12" fmla="*/ 859 h 594001"/>
                      <a:gd name="connsiteX0" fmla="*/ 1108710 w 3056752"/>
                      <a:gd name="connsiteY0" fmla="*/ 859 h 594001"/>
                      <a:gd name="connsiteX1" fmla="*/ 2083191 w 3056752"/>
                      <a:gd name="connsiteY1" fmla="*/ 143001 h 594001"/>
                      <a:gd name="connsiteX2" fmla="*/ 2493791 w 3056752"/>
                      <a:gd name="connsiteY2" fmla="*/ 143001 h 594001"/>
                      <a:gd name="connsiteX3" fmla="*/ 2518703 w 3056752"/>
                      <a:gd name="connsiteY3" fmla="*/ 167913 h 594001"/>
                      <a:gd name="connsiteX4" fmla="*/ 2518703 w 3056752"/>
                      <a:gd name="connsiteY4" fmla="*/ 267558 h 594001"/>
                      <a:gd name="connsiteX5" fmla="*/ 3056499 w 3056752"/>
                      <a:gd name="connsiteY5" fmla="*/ 591409 h 594001"/>
                      <a:gd name="connsiteX6" fmla="*/ 2163788 w 3056752"/>
                      <a:gd name="connsiteY6" fmla="*/ 587356 h 594001"/>
                      <a:gd name="connsiteX7" fmla="*/ 1208942 w 3056752"/>
                      <a:gd name="connsiteY7" fmla="*/ 540170 h 594001"/>
                      <a:gd name="connsiteX8" fmla="*/ 837907 w 3056752"/>
                      <a:gd name="connsiteY8" fmla="*/ 349084 h 594001"/>
                      <a:gd name="connsiteX9" fmla="*/ 0 w 3056752"/>
                      <a:gd name="connsiteY9" fmla="*/ 338190 h 594001"/>
                      <a:gd name="connsiteX10" fmla="*/ 7622 w 3056752"/>
                      <a:gd name="connsiteY10" fmla="*/ 187892 h 594001"/>
                      <a:gd name="connsiteX11" fmla="*/ 587620 w 3056752"/>
                      <a:gd name="connsiteY11" fmla="*/ 171722 h 594001"/>
                      <a:gd name="connsiteX12" fmla="*/ 1108710 w 3056752"/>
                      <a:gd name="connsiteY12" fmla="*/ 859 h 594001"/>
                      <a:gd name="connsiteX0" fmla="*/ 1108710 w 3056752"/>
                      <a:gd name="connsiteY0" fmla="*/ 859 h 648316"/>
                      <a:gd name="connsiteX1" fmla="*/ 2083191 w 3056752"/>
                      <a:gd name="connsiteY1" fmla="*/ 143001 h 648316"/>
                      <a:gd name="connsiteX2" fmla="*/ 2493791 w 3056752"/>
                      <a:gd name="connsiteY2" fmla="*/ 143001 h 648316"/>
                      <a:gd name="connsiteX3" fmla="*/ 2518703 w 3056752"/>
                      <a:gd name="connsiteY3" fmla="*/ 167913 h 648316"/>
                      <a:gd name="connsiteX4" fmla="*/ 2518703 w 3056752"/>
                      <a:gd name="connsiteY4" fmla="*/ 267558 h 648316"/>
                      <a:gd name="connsiteX5" fmla="*/ 3056499 w 3056752"/>
                      <a:gd name="connsiteY5" fmla="*/ 591409 h 648316"/>
                      <a:gd name="connsiteX6" fmla="*/ 2171408 w 3056752"/>
                      <a:gd name="connsiteY6" fmla="*/ 648316 h 648316"/>
                      <a:gd name="connsiteX7" fmla="*/ 1208942 w 3056752"/>
                      <a:gd name="connsiteY7" fmla="*/ 540170 h 648316"/>
                      <a:gd name="connsiteX8" fmla="*/ 837907 w 3056752"/>
                      <a:gd name="connsiteY8" fmla="*/ 349084 h 648316"/>
                      <a:gd name="connsiteX9" fmla="*/ 0 w 3056752"/>
                      <a:gd name="connsiteY9" fmla="*/ 338190 h 648316"/>
                      <a:gd name="connsiteX10" fmla="*/ 7622 w 3056752"/>
                      <a:gd name="connsiteY10" fmla="*/ 187892 h 648316"/>
                      <a:gd name="connsiteX11" fmla="*/ 587620 w 3056752"/>
                      <a:gd name="connsiteY11" fmla="*/ 171722 h 648316"/>
                      <a:gd name="connsiteX12" fmla="*/ 1108710 w 3056752"/>
                      <a:gd name="connsiteY12" fmla="*/ 859 h 648316"/>
                      <a:gd name="connsiteX0" fmla="*/ 1108710 w 3056752"/>
                      <a:gd name="connsiteY0" fmla="*/ 859 h 649237"/>
                      <a:gd name="connsiteX1" fmla="*/ 2083191 w 3056752"/>
                      <a:gd name="connsiteY1" fmla="*/ 143001 h 649237"/>
                      <a:gd name="connsiteX2" fmla="*/ 2493791 w 3056752"/>
                      <a:gd name="connsiteY2" fmla="*/ 143001 h 649237"/>
                      <a:gd name="connsiteX3" fmla="*/ 2518703 w 3056752"/>
                      <a:gd name="connsiteY3" fmla="*/ 167913 h 649237"/>
                      <a:gd name="connsiteX4" fmla="*/ 2518703 w 3056752"/>
                      <a:gd name="connsiteY4" fmla="*/ 267558 h 649237"/>
                      <a:gd name="connsiteX5" fmla="*/ 3056499 w 3056752"/>
                      <a:gd name="connsiteY5" fmla="*/ 591409 h 649237"/>
                      <a:gd name="connsiteX6" fmla="*/ 2171408 w 3056752"/>
                      <a:gd name="connsiteY6" fmla="*/ 648316 h 649237"/>
                      <a:gd name="connsiteX7" fmla="*/ 1208942 w 3056752"/>
                      <a:gd name="connsiteY7" fmla="*/ 540170 h 649237"/>
                      <a:gd name="connsiteX8" fmla="*/ 837907 w 3056752"/>
                      <a:gd name="connsiteY8" fmla="*/ 349084 h 649237"/>
                      <a:gd name="connsiteX9" fmla="*/ 0 w 3056752"/>
                      <a:gd name="connsiteY9" fmla="*/ 338190 h 649237"/>
                      <a:gd name="connsiteX10" fmla="*/ 7622 w 3056752"/>
                      <a:gd name="connsiteY10" fmla="*/ 187892 h 649237"/>
                      <a:gd name="connsiteX11" fmla="*/ 587620 w 3056752"/>
                      <a:gd name="connsiteY11" fmla="*/ 171722 h 649237"/>
                      <a:gd name="connsiteX12" fmla="*/ 1108710 w 3056752"/>
                      <a:gd name="connsiteY12" fmla="*/ 859 h 649237"/>
                      <a:gd name="connsiteX0" fmla="*/ 1108710 w 3056752"/>
                      <a:gd name="connsiteY0" fmla="*/ 859 h 649237"/>
                      <a:gd name="connsiteX1" fmla="*/ 2083191 w 3056752"/>
                      <a:gd name="connsiteY1" fmla="*/ 143001 h 649237"/>
                      <a:gd name="connsiteX2" fmla="*/ 2493791 w 3056752"/>
                      <a:gd name="connsiteY2" fmla="*/ 143001 h 649237"/>
                      <a:gd name="connsiteX3" fmla="*/ 2518703 w 3056752"/>
                      <a:gd name="connsiteY3" fmla="*/ 167913 h 649237"/>
                      <a:gd name="connsiteX4" fmla="*/ 2518703 w 3056752"/>
                      <a:gd name="connsiteY4" fmla="*/ 267558 h 649237"/>
                      <a:gd name="connsiteX5" fmla="*/ 3056499 w 3056752"/>
                      <a:gd name="connsiteY5" fmla="*/ 591409 h 649237"/>
                      <a:gd name="connsiteX6" fmla="*/ 2171408 w 3056752"/>
                      <a:gd name="connsiteY6" fmla="*/ 648316 h 649237"/>
                      <a:gd name="connsiteX7" fmla="*/ 1208942 w 3056752"/>
                      <a:gd name="connsiteY7" fmla="*/ 540170 h 649237"/>
                      <a:gd name="connsiteX8" fmla="*/ 837907 w 3056752"/>
                      <a:gd name="connsiteY8" fmla="*/ 349084 h 649237"/>
                      <a:gd name="connsiteX9" fmla="*/ 0 w 3056752"/>
                      <a:gd name="connsiteY9" fmla="*/ 338190 h 649237"/>
                      <a:gd name="connsiteX10" fmla="*/ 7622 w 3056752"/>
                      <a:gd name="connsiteY10" fmla="*/ 187892 h 649237"/>
                      <a:gd name="connsiteX11" fmla="*/ 587620 w 3056752"/>
                      <a:gd name="connsiteY11" fmla="*/ 171722 h 649237"/>
                      <a:gd name="connsiteX12" fmla="*/ 1108710 w 3056752"/>
                      <a:gd name="connsiteY12" fmla="*/ 859 h 649237"/>
                      <a:gd name="connsiteX0" fmla="*/ 1108710 w 3056752"/>
                      <a:gd name="connsiteY0" fmla="*/ 859 h 649237"/>
                      <a:gd name="connsiteX1" fmla="*/ 2083191 w 3056752"/>
                      <a:gd name="connsiteY1" fmla="*/ 143001 h 649237"/>
                      <a:gd name="connsiteX2" fmla="*/ 2493791 w 3056752"/>
                      <a:gd name="connsiteY2" fmla="*/ 143001 h 649237"/>
                      <a:gd name="connsiteX3" fmla="*/ 2518703 w 3056752"/>
                      <a:gd name="connsiteY3" fmla="*/ 167913 h 649237"/>
                      <a:gd name="connsiteX4" fmla="*/ 2518703 w 3056752"/>
                      <a:gd name="connsiteY4" fmla="*/ 267558 h 649237"/>
                      <a:gd name="connsiteX5" fmla="*/ 3056499 w 3056752"/>
                      <a:gd name="connsiteY5" fmla="*/ 591409 h 649237"/>
                      <a:gd name="connsiteX6" fmla="*/ 2171408 w 3056752"/>
                      <a:gd name="connsiteY6" fmla="*/ 648316 h 649237"/>
                      <a:gd name="connsiteX7" fmla="*/ 1247042 w 3056752"/>
                      <a:gd name="connsiteY7" fmla="*/ 490640 h 649237"/>
                      <a:gd name="connsiteX8" fmla="*/ 837907 w 3056752"/>
                      <a:gd name="connsiteY8" fmla="*/ 349084 h 649237"/>
                      <a:gd name="connsiteX9" fmla="*/ 0 w 3056752"/>
                      <a:gd name="connsiteY9" fmla="*/ 338190 h 649237"/>
                      <a:gd name="connsiteX10" fmla="*/ 7622 w 3056752"/>
                      <a:gd name="connsiteY10" fmla="*/ 187892 h 649237"/>
                      <a:gd name="connsiteX11" fmla="*/ 587620 w 3056752"/>
                      <a:gd name="connsiteY11" fmla="*/ 171722 h 649237"/>
                      <a:gd name="connsiteX12" fmla="*/ 1108710 w 3056752"/>
                      <a:gd name="connsiteY12" fmla="*/ 859 h 649237"/>
                      <a:gd name="connsiteX0" fmla="*/ 1108710 w 3056752"/>
                      <a:gd name="connsiteY0" fmla="*/ 859 h 649237"/>
                      <a:gd name="connsiteX1" fmla="*/ 2083191 w 3056752"/>
                      <a:gd name="connsiteY1" fmla="*/ 143001 h 649237"/>
                      <a:gd name="connsiteX2" fmla="*/ 2493791 w 3056752"/>
                      <a:gd name="connsiteY2" fmla="*/ 143001 h 649237"/>
                      <a:gd name="connsiteX3" fmla="*/ 2518703 w 3056752"/>
                      <a:gd name="connsiteY3" fmla="*/ 167913 h 649237"/>
                      <a:gd name="connsiteX4" fmla="*/ 2518703 w 3056752"/>
                      <a:gd name="connsiteY4" fmla="*/ 267558 h 649237"/>
                      <a:gd name="connsiteX5" fmla="*/ 3056499 w 3056752"/>
                      <a:gd name="connsiteY5" fmla="*/ 591409 h 649237"/>
                      <a:gd name="connsiteX6" fmla="*/ 2171408 w 3056752"/>
                      <a:gd name="connsiteY6" fmla="*/ 648316 h 649237"/>
                      <a:gd name="connsiteX7" fmla="*/ 1247042 w 3056752"/>
                      <a:gd name="connsiteY7" fmla="*/ 490640 h 649237"/>
                      <a:gd name="connsiteX8" fmla="*/ 837907 w 3056752"/>
                      <a:gd name="connsiteY8" fmla="*/ 349084 h 649237"/>
                      <a:gd name="connsiteX9" fmla="*/ 0 w 3056752"/>
                      <a:gd name="connsiteY9" fmla="*/ 338190 h 649237"/>
                      <a:gd name="connsiteX10" fmla="*/ 7622 w 3056752"/>
                      <a:gd name="connsiteY10" fmla="*/ 187892 h 649237"/>
                      <a:gd name="connsiteX11" fmla="*/ 587620 w 3056752"/>
                      <a:gd name="connsiteY11" fmla="*/ 171722 h 649237"/>
                      <a:gd name="connsiteX12" fmla="*/ 1108710 w 3056752"/>
                      <a:gd name="connsiteY12" fmla="*/ 859 h 649237"/>
                      <a:gd name="connsiteX0" fmla="*/ 1108710 w 3056752"/>
                      <a:gd name="connsiteY0" fmla="*/ 859 h 612592"/>
                      <a:gd name="connsiteX1" fmla="*/ 2083191 w 3056752"/>
                      <a:gd name="connsiteY1" fmla="*/ 143001 h 612592"/>
                      <a:gd name="connsiteX2" fmla="*/ 2493791 w 3056752"/>
                      <a:gd name="connsiteY2" fmla="*/ 143001 h 612592"/>
                      <a:gd name="connsiteX3" fmla="*/ 2518703 w 3056752"/>
                      <a:gd name="connsiteY3" fmla="*/ 167913 h 612592"/>
                      <a:gd name="connsiteX4" fmla="*/ 2518703 w 3056752"/>
                      <a:gd name="connsiteY4" fmla="*/ 267558 h 612592"/>
                      <a:gd name="connsiteX5" fmla="*/ 3056499 w 3056752"/>
                      <a:gd name="connsiteY5" fmla="*/ 591409 h 612592"/>
                      <a:gd name="connsiteX6" fmla="*/ 2133308 w 3056752"/>
                      <a:gd name="connsiteY6" fmla="*/ 610216 h 612592"/>
                      <a:gd name="connsiteX7" fmla="*/ 1247042 w 3056752"/>
                      <a:gd name="connsiteY7" fmla="*/ 490640 h 612592"/>
                      <a:gd name="connsiteX8" fmla="*/ 837907 w 3056752"/>
                      <a:gd name="connsiteY8" fmla="*/ 349084 h 612592"/>
                      <a:gd name="connsiteX9" fmla="*/ 0 w 3056752"/>
                      <a:gd name="connsiteY9" fmla="*/ 338190 h 612592"/>
                      <a:gd name="connsiteX10" fmla="*/ 7622 w 3056752"/>
                      <a:gd name="connsiteY10" fmla="*/ 187892 h 612592"/>
                      <a:gd name="connsiteX11" fmla="*/ 587620 w 3056752"/>
                      <a:gd name="connsiteY11" fmla="*/ 171722 h 612592"/>
                      <a:gd name="connsiteX12" fmla="*/ 1108710 w 3056752"/>
                      <a:gd name="connsiteY12" fmla="*/ 859 h 612592"/>
                      <a:gd name="connsiteX0" fmla="*/ 1108710 w 3308133"/>
                      <a:gd name="connsiteY0" fmla="*/ 859 h 683839"/>
                      <a:gd name="connsiteX1" fmla="*/ 2083191 w 3308133"/>
                      <a:gd name="connsiteY1" fmla="*/ 143001 h 683839"/>
                      <a:gd name="connsiteX2" fmla="*/ 2493791 w 3308133"/>
                      <a:gd name="connsiteY2" fmla="*/ 143001 h 683839"/>
                      <a:gd name="connsiteX3" fmla="*/ 2518703 w 3308133"/>
                      <a:gd name="connsiteY3" fmla="*/ 167913 h 683839"/>
                      <a:gd name="connsiteX4" fmla="*/ 2518703 w 3308133"/>
                      <a:gd name="connsiteY4" fmla="*/ 267558 h 683839"/>
                      <a:gd name="connsiteX5" fmla="*/ 3307959 w 3308133"/>
                      <a:gd name="connsiteY5" fmla="*/ 682849 h 683839"/>
                      <a:gd name="connsiteX6" fmla="*/ 2133308 w 3308133"/>
                      <a:gd name="connsiteY6" fmla="*/ 610216 h 683839"/>
                      <a:gd name="connsiteX7" fmla="*/ 1247042 w 3308133"/>
                      <a:gd name="connsiteY7" fmla="*/ 490640 h 683839"/>
                      <a:gd name="connsiteX8" fmla="*/ 837907 w 3308133"/>
                      <a:gd name="connsiteY8" fmla="*/ 349084 h 683839"/>
                      <a:gd name="connsiteX9" fmla="*/ 0 w 3308133"/>
                      <a:gd name="connsiteY9" fmla="*/ 338190 h 683839"/>
                      <a:gd name="connsiteX10" fmla="*/ 7622 w 3308133"/>
                      <a:gd name="connsiteY10" fmla="*/ 187892 h 683839"/>
                      <a:gd name="connsiteX11" fmla="*/ 587620 w 3308133"/>
                      <a:gd name="connsiteY11" fmla="*/ 171722 h 683839"/>
                      <a:gd name="connsiteX12" fmla="*/ 1108710 w 3308133"/>
                      <a:gd name="connsiteY12" fmla="*/ 859 h 683839"/>
                      <a:gd name="connsiteX0" fmla="*/ 1108710 w 3370890"/>
                      <a:gd name="connsiteY0" fmla="*/ 859 h 683839"/>
                      <a:gd name="connsiteX1" fmla="*/ 2083191 w 3370890"/>
                      <a:gd name="connsiteY1" fmla="*/ 143001 h 683839"/>
                      <a:gd name="connsiteX2" fmla="*/ 2493791 w 3370890"/>
                      <a:gd name="connsiteY2" fmla="*/ 143001 h 683839"/>
                      <a:gd name="connsiteX3" fmla="*/ 2518703 w 3370890"/>
                      <a:gd name="connsiteY3" fmla="*/ 167913 h 683839"/>
                      <a:gd name="connsiteX4" fmla="*/ 2518703 w 3370890"/>
                      <a:gd name="connsiteY4" fmla="*/ 267558 h 683839"/>
                      <a:gd name="connsiteX5" fmla="*/ 3243189 w 3370890"/>
                      <a:gd name="connsiteY5" fmla="*/ 444333 h 683839"/>
                      <a:gd name="connsiteX6" fmla="*/ 3307959 w 3370890"/>
                      <a:gd name="connsiteY6" fmla="*/ 682849 h 683839"/>
                      <a:gd name="connsiteX7" fmla="*/ 2133308 w 3370890"/>
                      <a:gd name="connsiteY7" fmla="*/ 610216 h 683839"/>
                      <a:gd name="connsiteX8" fmla="*/ 1247042 w 3370890"/>
                      <a:gd name="connsiteY8" fmla="*/ 490640 h 683839"/>
                      <a:gd name="connsiteX9" fmla="*/ 837907 w 3370890"/>
                      <a:gd name="connsiteY9" fmla="*/ 349084 h 683839"/>
                      <a:gd name="connsiteX10" fmla="*/ 0 w 3370890"/>
                      <a:gd name="connsiteY10" fmla="*/ 338190 h 683839"/>
                      <a:gd name="connsiteX11" fmla="*/ 7622 w 3370890"/>
                      <a:gd name="connsiteY11" fmla="*/ 187892 h 683839"/>
                      <a:gd name="connsiteX12" fmla="*/ 587620 w 3370890"/>
                      <a:gd name="connsiteY12" fmla="*/ 171722 h 683839"/>
                      <a:gd name="connsiteX13" fmla="*/ 1108710 w 3370890"/>
                      <a:gd name="connsiteY13" fmla="*/ 859 h 683839"/>
                      <a:gd name="connsiteX0" fmla="*/ 1108710 w 3370890"/>
                      <a:gd name="connsiteY0" fmla="*/ 859 h 683839"/>
                      <a:gd name="connsiteX1" fmla="*/ 2083191 w 3370890"/>
                      <a:gd name="connsiteY1" fmla="*/ 143001 h 683839"/>
                      <a:gd name="connsiteX2" fmla="*/ 2493791 w 3370890"/>
                      <a:gd name="connsiteY2" fmla="*/ 143001 h 683839"/>
                      <a:gd name="connsiteX3" fmla="*/ 2518703 w 3370890"/>
                      <a:gd name="connsiteY3" fmla="*/ 167913 h 683839"/>
                      <a:gd name="connsiteX4" fmla="*/ 2960663 w 3370890"/>
                      <a:gd name="connsiteY4" fmla="*/ 450438 h 683839"/>
                      <a:gd name="connsiteX5" fmla="*/ 3243189 w 3370890"/>
                      <a:gd name="connsiteY5" fmla="*/ 444333 h 683839"/>
                      <a:gd name="connsiteX6" fmla="*/ 3307959 w 3370890"/>
                      <a:gd name="connsiteY6" fmla="*/ 682849 h 683839"/>
                      <a:gd name="connsiteX7" fmla="*/ 2133308 w 3370890"/>
                      <a:gd name="connsiteY7" fmla="*/ 610216 h 683839"/>
                      <a:gd name="connsiteX8" fmla="*/ 1247042 w 3370890"/>
                      <a:gd name="connsiteY8" fmla="*/ 490640 h 683839"/>
                      <a:gd name="connsiteX9" fmla="*/ 837907 w 3370890"/>
                      <a:gd name="connsiteY9" fmla="*/ 349084 h 683839"/>
                      <a:gd name="connsiteX10" fmla="*/ 0 w 3370890"/>
                      <a:gd name="connsiteY10" fmla="*/ 338190 h 683839"/>
                      <a:gd name="connsiteX11" fmla="*/ 7622 w 3370890"/>
                      <a:gd name="connsiteY11" fmla="*/ 187892 h 683839"/>
                      <a:gd name="connsiteX12" fmla="*/ 587620 w 3370890"/>
                      <a:gd name="connsiteY12" fmla="*/ 171722 h 683839"/>
                      <a:gd name="connsiteX13" fmla="*/ 1108710 w 3370890"/>
                      <a:gd name="connsiteY13" fmla="*/ 859 h 683839"/>
                      <a:gd name="connsiteX0" fmla="*/ 1108710 w 3370890"/>
                      <a:gd name="connsiteY0" fmla="*/ 859 h 683839"/>
                      <a:gd name="connsiteX1" fmla="*/ 2083191 w 3370890"/>
                      <a:gd name="connsiteY1" fmla="*/ 143001 h 683839"/>
                      <a:gd name="connsiteX2" fmla="*/ 2493791 w 3370890"/>
                      <a:gd name="connsiteY2" fmla="*/ 143001 h 683839"/>
                      <a:gd name="connsiteX3" fmla="*/ 2518703 w 3370890"/>
                      <a:gd name="connsiteY3" fmla="*/ 167913 h 683839"/>
                      <a:gd name="connsiteX4" fmla="*/ 2960663 w 3370890"/>
                      <a:gd name="connsiteY4" fmla="*/ 450438 h 683839"/>
                      <a:gd name="connsiteX5" fmla="*/ 3243189 w 3370890"/>
                      <a:gd name="connsiteY5" fmla="*/ 444333 h 683839"/>
                      <a:gd name="connsiteX6" fmla="*/ 3307959 w 3370890"/>
                      <a:gd name="connsiteY6" fmla="*/ 682849 h 683839"/>
                      <a:gd name="connsiteX7" fmla="*/ 2133308 w 3370890"/>
                      <a:gd name="connsiteY7" fmla="*/ 610216 h 683839"/>
                      <a:gd name="connsiteX8" fmla="*/ 1247042 w 3370890"/>
                      <a:gd name="connsiteY8" fmla="*/ 490640 h 683839"/>
                      <a:gd name="connsiteX9" fmla="*/ 837907 w 3370890"/>
                      <a:gd name="connsiteY9" fmla="*/ 349084 h 683839"/>
                      <a:gd name="connsiteX10" fmla="*/ 0 w 3370890"/>
                      <a:gd name="connsiteY10" fmla="*/ 338190 h 683839"/>
                      <a:gd name="connsiteX11" fmla="*/ 7622 w 3370890"/>
                      <a:gd name="connsiteY11" fmla="*/ 187892 h 683839"/>
                      <a:gd name="connsiteX12" fmla="*/ 587620 w 3370890"/>
                      <a:gd name="connsiteY12" fmla="*/ 171722 h 683839"/>
                      <a:gd name="connsiteX13" fmla="*/ 1108710 w 3370890"/>
                      <a:gd name="connsiteY13" fmla="*/ 859 h 683839"/>
                      <a:gd name="connsiteX0" fmla="*/ 1108710 w 3360285"/>
                      <a:gd name="connsiteY0" fmla="*/ 859 h 683839"/>
                      <a:gd name="connsiteX1" fmla="*/ 2083191 w 3360285"/>
                      <a:gd name="connsiteY1" fmla="*/ 143001 h 683839"/>
                      <a:gd name="connsiteX2" fmla="*/ 2493791 w 3360285"/>
                      <a:gd name="connsiteY2" fmla="*/ 143001 h 683839"/>
                      <a:gd name="connsiteX3" fmla="*/ 2518703 w 3360285"/>
                      <a:gd name="connsiteY3" fmla="*/ 167913 h 683839"/>
                      <a:gd name="connsiteX4" fmla="*/ 2960663 w 3360285"/>
                      <a:gd name="connsiteY4" fmla="*/ 450438 h 683839"/>
                      <a:gd name="connsiteX5" fmla="*/ 3243189 w 3360285"/>
                      <a:gd name="connsiteY5" fmla="*/ 444333 h 683839"/>
                      <a:gd name="connsiteX6" fmla="*/ 3307959 w 3360285"/>
                      <a:gd name="connsiteY6" fmla="*/ 682849 h 683839"/>
                      <a:gd name="connsiteX7" fmla="*/ 2133308 w 3360285"/>
                      <a:gd name="connsiteY7" fmla="*/ 610216 h 683839"/>
                      <a:gd name="connsiteX8" fmla="*/ 1247042 w 3360285"/>
                      <a:gd name="connsiteY8" fmla="*/ 490640 h 683839"/>
                      <a:gd name="connsiteX9" fmla="*/ 837907 w 3360285"/>
                      <a:gd name="connsiteY9" fmla="*/ 349084 h 683839"/>
                      <a:gd name="connsiteX10" fmla="*/ 0 w 3360285"/>
                      <a:gd name="connsiteY10" fmla="*/ 338190 h 683839"/>
                      <a:gd name="connsiteX11" fmla="*/ 7622 w 3360285"/>
                      <a:gd name="connsiteY11" fmla="*/ 187892 h 683839"/>
                      <a:gd name="connsiteX12" fmla="*/ 587620 w 3360285"/>
                      <a:gd name="connsiteY12" fmla="*/ 171722 h 683839"/>
                      <a:gd name="connsiteX13" fmla="*/ 1108710 w 3360285"/>
                      <a:gd name="connsiteY13" fmla="*/ 859 h 683839"/>
                      <a:gd name="connsiteX0" fmla="*/ 1108710 w 3349359"/>
                      <a:gd name="connsiteY0" fmla="*/ 859 h 648559"/>
                      <a:gd name="connsiteX1" fmla="*/ 2083191 w 3349359"/>
                      <a:gd name="connsiteY1" fmla="*/ 143001 h 648559"/>
                      <a:gd name="connsiteX2" fmla="*/ 2493791 w 3349359"/>
                      <a:gd name="connsiteY2" fmla="*/ 143001 h 648559"/>
                      <a:gd name="connsiteX3" fmla="*/ 2518703 w 3349359"/>
                      <a:gd name="connsiteY3" fmla="*/ 167913 h 648559"/>
                      <a:gd name="connsiteX4" fmla="*/ 2960663 w 3349359"/>
                      <a:gd name="connsiteY4" fmla="*/ 450438 h 648559"/>
                      <a:gd name="connsiteX5" fmla="*/ 3243189 w 3349359"/>
                      <a:gd name="connsiteY5" fmla="*/ 444333 h 648559"/>
                      <a:gd name="connsiteX6" fmla="*/ 3292719 w 3349359"/>
                      <a:gd name="connsiteY6" fmla="*/ 648559 h 648559"/>
                      <a:gd name="connsiteX7" fmla="*/ 2133308 w 3349359"/>
                      <a:gd name="connsiteY7" fmla="*/ 610216 h 648559"/>
                      <a:gd name="connsiteX8" fmla="*/ 1247042 w 3349359"/>
                      <a:gd name="connsiteY8" fmla="*/ 490640 h 648559"/>
                      <a:gd name="connsiteX9" fmla="*/ 837907 w 3349359"/>
                      <a:gd name="connsiteY9" fmla="*/ 349084 h 648559"/>
                      <a:gd name="connsiteX10" fmla="*/ 0 w 3349359"/>
                      <a:gd name="connsiteY10" fmla="*/ 338190 h 648559"/>
                      <a:gd name="connsiteX11" fmla="*/ 7622 w 3349359"/>
                      <a:gd name="connsiteY11" fmla="*/ 187892 h 648559"/>
                      <a:gd name="connsiteX12" fmla="*/ 587620 w 3349359"/>
                      <a:gd name="connsiteY12" fmla="*/ 171722 h 648559"/>
                      <a:gd name="connsiteX13" fmla="*/ 1108710 w 3349359"/>
                      <a:gd name="connsiteY13" fmla="*/ 859 h 648559"/>
                      <a:gd name="connsiteX0" fmla="*/ 1108710 w 3349359"/>
                      <a:gd name="connsiteY0" fmla="*/ 859 h 677676"/>
                      <a:gd name="connsiteX1" fmla="*/ 2083191 w 3349359"/>
                      <a:gd name="connsiteY1" fmla="*/ 143001 h 677676"/>
                      <a:gd name="connsiteX2" fmla="*/ 2493791 w 3349359"/>
                      <a:gd name="connsiteY2" fmla="*/ 143001 h 677676"/>
                      <a:gd name="connsiteX3" fmla="*/ 2518703 w 3349359"/>
                      <a:gd name="connsiteY3" fmla="*/ 167913 h 677676"/>
                      <a:gd name="connsiteX4" fmla="*/ 2960663 w 3349359"/>
                      <a:gd name="connsiteY4" fmla="*/ 450438 h 677676"/>
                      <a:gd name="connsiteX5" fmla="*/ 3243189 w 3349359"/>
                      <a:gd name="connsiteY5" fmla="*/ 444333 h 677676"/>
                      <a:gd name="connsiteX6" fmla="*/ 3292719 w 3349359"/>
                      <a:gd name="connsiteY6" fmla="*/ 648559 h 677676"/>
                      <a:gd name="connsiteX7" fmla="*/ 2133308 w 3349359"/>
                      <a:gd name="connsiteY7" fmla="*/ 610216 h 677676"/>
                      <a:gd name="connsiteX8" fmla="*/ 1247042 w 3349359"/>
                      <a:gd name="connsiteY8" fmla="*/ 490640 h 677676"/>
                      <a:gd name="connsiteX9" fmla="*/ 837907 w 3349359"/>
                      <a:gd name="connsiteY9" fmla="*/ 349084 h 677676"/>
                      <a:gd name="connsiteX10" fmla="*/ 0 w 3349359"/>
                      <a:gd name="connsiteY10" fmla="*/ 338190 h 677676"/>
                      <a:gd name="connsiteX11" fmla="*/ 7622 w 3349359"/>
                      <a:gd name="connsiteY11" fmla="*/ 187892 h 677676"/>
                      <a:gd name="connsiteX12" fmla="*/ 587620 w 3349359"/>
                      <a:gd name="connsiteY12" fmla="*/ 171722 h 677676"/>
                      <a:gd name="connsiteX13" fmla="*/ 1108710 w 3349359"/>
                      <a:gd name="connsiteY13" fmla="*/ 859 h 677676"/>
                      <a:gd name="connsiteX0" fmla="*/ 1108710 w 3349359"/>
                      <a:gd name="connsiteY0" fmla="*/ 859 h 694672"/>
                      <a:gd name="connsiteX1" fmla="*/ 2083191 w 3349359"/>
                      <a:gd name="connsiteY1" fmla="*/ 143001 h 694672"/>
                      <a:gd name="connsiteX2" fmla="*/ 2493791 w 3349359"/>
                      <a:gd name="connsiteY2" fmla="*/ 143001 h 694672"/>
                      <a:gd name="connsiteX3" fmla="*/ 2518703 w 3349359"/>
                      <a:gd name="connsiteY3" fmla="*/ 167913 h 694672"/>
                      <a:gd name="connsiteX4" fmla="*/ 2960663 w 3349359"/>
                      <a:gd name="connsiteY4" fmla="*/ 450438 h 694672"/>
                      <a:gd name="connsiteX5" fmla="*/ 3243189 w 3349359"/>
                      <a:gd name="connsiteY5" fmla="*/ 444333 h 694672"/>
                      <a:gd name="connsiteX6" fmla="*/ 3292719 w 3349359"/>
                      <a:gd name="connsiteY6" fmla="*/ 648559 h 694672"/>
                      <a:gd name="connsiteX7" fmla="*/ 2133308 w 3349359"/>
                      <a:gd name="connsiteY7" fmla="*/ 610216 h 694672"/>
                      <a:gd name="connsiteX8" fmla="*/ 1247042 w 3349359"/>
                      <a:gd name="connsiteY8" fmla="*/ 490640 h 694672"/>
                      <a:gd name="connsiteX9" fmla="*/ 837907 w 3349359"/>
                      <a:gd name="connsiteY9" fmla="*/ 349084 h 694672"/>
                      <a:gd name="connsiteX10" fmla="*/ 0 w 3349359"/>
                      <a:gd name="connsiteY10" fmla="*/ 338190 h 694672"/>
                      <a:gd name="connsiteX11" fmla="*/ 7622 w 3349359"/>
                      <a:gd name="connsiteY11" fmla="*/ 187892 h 694672"/>
                      <a:gd name="connsiteX12" fmla="*/ 587620 w 3349359"/>
                      <a:gd name="connsiteY12" fmla="*/ 171722 h 694672"/>
                      <a:gd name="connsiteX13" fmla="*/ 1108710 w 3349359"/>
                      <a:gd name="connsiteY13" fmla="*/ 859 h 694672"/>
                      <a:gd name="connsiteX0" fmla="*/ 1108710 w 3349359"/>
                      <a:gd name="connsiteY0" fmla="*/ 859 h 683606"/>
                      <a:gd name="connsiteX1" fmla="*/ 2083191 w 3349359"/>
                      <a:gd name="connsiteY1" fmla="*/ 143001 h 683606"/>
                      <a:gd name="connsiteX2" fmla="*/ 2493791 w 3349359"/>
                      <a:gd name="connsiteY2" fmla="*/ 143001 h 683606"/>
                      <a:gd name="connsiteX3" fmla="*/ 2518703 w 3349359"/>
                      <a:gd name="connsiteY3" fmla="*/ 167913 h 683606"/>
                      <a:gd name="connsiteX4" fmla="*/ 2960663 w 3349359"/>
                      <a:gd name="connsiteY4" fmla="*/ 450438 h 683606"/>
                      <a:gd name="connsiteX5" fmla="*/ 3243189 w 3349359"/>
                      <a:gd name="connsiteY5" fmla="*/ 444333 h 683606"/>
                      <a:gd name="connsiteX6" fmla="*/ 3292719 w 3349359"/>
                      <a:gd name="connsiteY6" fmla="*/ 648559 h 683606"/>
                      <a:gd name="connsiteX7" fmla="*/ 2133308 w 3349359"/>
                      <a:gd name="connsiteY7" fmla="*/ 572116 h 683606"/>
                      <a:gd name="connsiteX8" fmla="*/ 1247042 w 3349359"/>
                      <a:gd name="connsiteY8" fmla="*/ 490640 h 683606"/>
                      <a:gd name="connsiteX9" fmla="*/ 837907 w 3349359"/>
                      <a:gd name="connsiteY9" fmla="*/ 349084 h 683606"/>
                      <a:gd name="connsiteX10" fmla="*/ 0 w 3349359"/>
                      <a:gd name="connsiteY10" fmla="*/ 338190 h 683606"/>
                      <a:gd name="connsiteX11" fmla="*/ 7622 w 3349359"/>
                      <a:gd name="connsiteY11" fmla="*/ 187892 h 683606"/>
                      <a:gd name="connsiteX12" fmla="*/ 587620 w 3349359"/>
                      <a:gd name="connsiteY12" fmla="*/ 171722 h 683606"/>
                      <a:gd name="connsiteX13" fmla="*/ 1108710 w 3349359"/>
                      <a:gd name="connsiteY13" fmla="*/ 859 h 683606"/>
                      <a:gd name="connsiteX0" fmla="*/ 1108710 w 3349359"/>
                      <a:gd name="connsiteY0" fmla="*/ 1054 h 683801"/>
                      <a:gd name="connsiteX1" fmla="*/ 2098431 w 3349359"/>
                      <a:gd name="connsiteY1" fmla="*/ 112716 h 683801"/>
                      <a:gd name="connsiteX2" fmla="*/ 2493791 w 3349359"/>
                      <a:gd name="connsiteY2" fmla="*/ 143196 h 683801"/>
                      <a:gd name="connsiteX3" fmla="*/ 2518703 w 3349359"/>
                      <a:gd name="connsiteY3" fmla="*/ 168108 h 683801"/>
                      <a:gd name="connsiteX4" fmla="*/ 2960663 w 3349359"/>
                      <a:gd name="connsiteY4" fmla="*/ 450633 h 683801"/>
                      <a:gd name="connsiteX5" fmla="*/ 3243189 w 3349359"/>
                      <a:gd name="connsiteY5" fmla="*/ 444528 h 683801"/>
                      <a:gd name="connsiteX6" fmla="*/ 3292719 w 3349359"/>
                      <a:gd name="connsiteY6" fmla="*/ 648754 h 683801"/>
                      <a:gd name="connsiteX7" fmla="*/ 2133308 w 3349359"/>
                      <a:gd name="connsiteY7" fmla="*/ 572311 h 683801"/>
                      <a:gd name="connsiteX8" fmla="*/ 1247042 w 3349359"/>
                      <a:gd name="connsiteY8" fmla="*/ 490835 h 683801"/>
                      <a:gd name="connsiteX9" fmla="*/ 837907 w 3349359"/>
                      <a:gd name="connsiteY9" fmla="*/ 349279 h 683801"/>
                      <a:gd name="connsiteX10" fmla="*/ 0 w 3349359"/>
                      <a:gd name="connsiteY10" fmla="*/ 338385 h 683801"/>
                      <a:gd name="connsiteX11" fmla="*/ 7622 w 3349359"/>
                      <a:gd name="connsiteY11" fmla="*/ 188087 h 683801"/>
                      <a:gd name="connsiteX12" fmla="*/ 587620 w 3349359"/>
                      <a:gd name="connsiteY12" fmla="*/ 171917 h 683801"/>
                      <a:gd name="connsiteX13" fmla="*/ 1108710 w 3349359"/>
                      <a:gd name="connsiteY13" fmla="*/ 1054 h 683801"/>
                      <a:gd name="connsiteX0" fmla="*/ 1108710 w 3349359"/>
                      <a:gd name="connsiteY0" fmla="*/ 1054 h 683801"/>
                      <a:gd name="connsiteX1" fmla="*/ 2098431 w 3349359"/>
                      <a:gd name="connsiteY1" fmla="*/ 112716 h 683801"/>
                      <a:gd name="connsiteX2" fmla="*/ 2493791 w 3349359"/>
                      <a:gd name="connsiteY2" fmla="*/ 143196 h 683801"/>
                      <a:gd name="connsiteX3" fmla="*/ 2518703 w 3349359"/>
                      <a:gd name="connsiteY3" fmla="*/ 168108 h 683801"/>
                      <a:gd name="connsiteX4" fmla="*/ 2960663 w 3349359"/>
                      <a:gd name="connsiteY4" fmla="*/ 450633 h 683801"/>
                      <a:gd name="connsiteX5" fmla="*/ 3243189 w 3349359"/>
                      <a:gd name="connsiteY5" fmla="*/ 444528 h 683801"/>
                      <a:gd name="connsiteX6" fmla="*/ 3292719 w 3349359"/>
                      <a:gd name="connsiteY6" fmla="*/ 648754 h 683801"/>
                      <a:gd name="connsiteX7" fmla="*/ 2133308 w 3349359"/>
                      <a:gd name="connsiteY7" fmla="*/ 572311 h 683801"/>
                      <a:gd name="connsiteX8" fmla="*/ 1247042 w 3349359"/>
                      <a:gd name="connsiteY8" fmla="*/ 490835 h 683801"/>
                      <a:gd name="connsiteX9" fmla="*/ 837907 w 3349359"/>
                      <a:gd name="connsiteY9" fmla="*/ 349279 h 683801"/>
                      <a:gd name="connsiteX10" fmla="*/ 0 w 3349359"/>
                      <a:gd name="connsiteY10" fmla="*/ 338385 h 683801"/>
                      <a:gd name="connsiteX11" fmla="*/ 7622 w 3349359"/>
                      <a:gd name="connsiteY11" fmla="*/ 188087 h 683801"/>
                      <a:gd name="connsiteX12" fmla="*/ 587620 w 3349359"/>
                      <a:gd name="connsiteY12" fmla="*/ 171917 h 683801"/>
                      <a:gd name="connsiteX13" fmla="*/ 1108710 w 3349359"/>
                      <a:gd name="connsiteY13" fmla="*/ 1054 h 683801"/>
                      <a:gd name="connsiteX0" fmla="*/ 1108710 w 3349359"/>
                      <a:gd name="connsiteY0" fmla="*/ 1641 h 684388"/>
                      <a:gd name="connsiteX1" fmla="*/ 2098431 w 3349359"/>
                      <a:gd name="connsiteY1" fmla="*/ 113303 h 684388"/>
                      <a:gd name="connsiteX2" fmla="*/ 2493791 w 3349359"/>
                      <a:gd name="connsiteY2" fmla="*/ 143783 h 684388"/>
                      <a:gd name="connsiteX3" fmla="*/ 2518703 w 3349359"/>
                      <a:gd name="connsiteY3" fmla="*/ 168695 h 684388"/>
                      <a:gd name="connsiteX4" fmla="*/ 2960663 w 3349359"/>
                      <a:gd name="connsiteY4" fmla="*/ 451220 h 684388"/>
                      <a:gd name="connsiteX5" fmla="*/ 3243189 w 3349359"/>
                      <a:gd name="connsiteY5" fmla="*/ 445115 h 684388"/>
                      <a:gd name="connsiteX6" fmla="*/ 3292719 w 3349359"/>
                      <a:gd name="connsiteY6" fmla="*/ 649341 h 684388"/>
                      <a:gd name="connsiteX7" fmla="*/ 2133308 w 3349359"/>
                      <a:gd name="connsiteY7" fmla="*/ 572898 h 684388"/>
                      <a:gd name="connsiteX8" fmla="*/ 1247042 w 3349359"/>
                      <a:gd name="connsiteY8" fmla="*/ 491422 h 684388"/>
                      <a:gd name="connsiteX9" fmla="*/ 837907 w 3349359"/>
                      <a:gd name="connsiteY9" fmla="*/ 349866 h 684388"/>
                      <a:gd name="connsiteX10" fmla="*/ 0 w 3349359"/>
                      <a:gd name="connsiteY10" fmla="*/ 338972 h 684388"/>
                      <a:gd name="connsiteX11" fmla="*/ 7622 w 3349359"/>
                      <a:gd name="connsiteY11" fmla="*/ 188674 h 684388"/>
                      <a:gd name="connsiteX12" fmla="*/ 587620 w 3349359"/>
                      <a:gd name="connsiteY12" fmla="*/ 172504 h 684388"/>
                      <a:gd name="connsiteX13" fmla="*/ 1108710 w 3349359"/>
                      <a:gd name="connsiteY13" fmla="*/ 1641 h 684388"/>
                      <a:gd name="connsiteX0" fmla="*/ 1108710 w 3349359"/>
                      <a:gd name="connsiteY0" fmla="*/ 36 h 682783"/>
                      <a:gd name="connsiteX1" fmla="*/ 2098431 w 3349359"/>
                      <a:gd name="connsiteY1" fmla="*/ 111698 h 682783"/>
                      <a:gd name="connsiteX2" fmla="*/ 2493791 w 3349359"/>
                      <a:gd name="connsiteY2" fmla="*/ 142178 h 682783"/>
                      <a:gd name="connsiteX3" fmla="*/ 2518703 w 3349359"/>
                      <a:gd name="connsiteY3" fmla="*/ 16709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493791 w 3349359"/>
                      <a:gd name="connsiteY2" fmla="*/ 142178 h 682783"/>
                      <a:gd name="connsiteX3" fmla="*/ 2716823 w 3349359"/>
                      <a:gd name="connsiteY3" fmla="*/ 18233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493791 w 3349359"/>
                      <a:gd name="connsiteY2" fmla="*/ 142178 h 682783"/>
                      <a:gd name="connsiteX3" fmla="*/ 2735873 w 3349359"/>
                      <a:gd name="connsiteY3" fmla="*/ 18233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455691 w 3349359"/>
                      <a:gd name="connsiteY2" fmla="*/ 100268 h 682783"/>
                      <a:gd name="connsiteX3" fmla="*/ 2735873 w 3349359"/>
                      <a:gd name="connsiteY3" fmla="*/ 18233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547131 w 3349359"/>
                      <a:gd name="connsiteY2" fmla="*/ 107888 h 682783"/>
                      <a:gd name="connsiteX3" fmla="*/ 2735873 w 3349359"/>
                      <a:gd name="connsiteY3" fmla="*/ 182330 h 682783"/>
                      <a:gd name="connsiteX4" fmla="*/ 2960663 w 3349359"/>
                      <a:gd name="connsiteY4" fmla="*/ 449615 h 682783"/>
                      <a:gd name="connsiteX5" fmla="*/ 3243189 w 3349359"/>
                      <a:gd name="connsiteY5" fmla="*/ 443510 h 682783"/>
                      <a:gd name="connsiteX6" fmla="*/ 3292719 w 3349359"/>
                      <a:gd name="connsiteY6" fmla="*/ 647736 h 682783"/>
                      <a:gd name="connsiteX7" fmla="*/ 2133308 w 3349359"/>
                      <a:gd name="connsiteY7" fmla="*/ 571293 h 682783"/>
                      <a:gd name="connsiteX8" fmla="*/ 1247042 w 3349359"/>
                      <a:gd name="connsiteY8" fmla="*/ 489817 h 682783"/>
                      <a:gd name="connsiteX9" fmla="*/ 837907 w 3349359"/>
                      <a:gd name="connsiteY9" fmla="*/ 348261 h 682783"/>
                      <a:gd name="connsiteX10" fmla="*/ 0 w 3349359"/>
                      <a:gd name="connsiteY10" fmla="*/ 337367 h 682783"/>
                      <a:gd name="connsiteX11" fmla="*/ 7622 w 3349359"/>
                      <a:gd name="connsiteY11" fmla="*/ 187069 h 682783"/>
                      <a:gd name="connsiteX12" fmla="*/ 587620 w 3349359"/>
                      <a:gd name="connsiteY12" fmla="*/ 170899 h 682783"/>
                      <a:gd name="connsiteX13" fmla="*/ 1108710 w 3349359"/>
                      <a:gd name="connsiteY13" fmla="*/ 36 h 682783"/>
                      <a:gd name="connsiteX0" fmla="*/ 1108710 w 3349359"/>
                      <a:gd name="connsiteY0" fmla="*/ 36 h 682783"/>
                      <a:gd name="connsiteX1" fmla="*/ 2098431 w 3349359"/>
                      <a:gd name="connsiteY1" fmla="*/ 111698 h 682783"/>
                      <a:gd name="connsiteX2" fmla="*/ 2735873 w 3349359"/>
                      <a:gd name="connsiteY2" fmla="*/ 182330 h 682783"/>
                      <a:gd name="connsiteX3" fmla="*/ 2960663 w 3349359"/>
                      <a:gd name="connsiteY3" fmla="*/ 449615 h 682783"/>
                      <a:gd name="connsiteX4" fmla="*/ 3243189 w 3349359"/>
                      <a:gd name="connsiteY4" fmla="*/ 443510 h 682783"/>
                      <a:gd name="connsiteX5" fmla="*/ 3292719 w 3349359"/>
                      <a:gd name="connsiteY5" fmla="*/ 647736 h 682783"/>
                      <a:gd name="connsiteX6" fmla="*/ 2133308 w 3349359"/>
                      <a:gd name="connsiteY6" fmla="*/ 571293 h 682783"/>
                      <a:gd name="connsiteX7" fmla="*/ 1247042 w 3349359"/>
                      <a:gd name="connsiteY7" fmla="*/ 489817 h 682783"/>
                      <a:gd name="connsiteX8" fmla="*/ 837907 w 3349359"/>
                      <a:gd name="connsiteY8" fmla="*/ 348261 h 682783"/>
                      <a:gd name="connsiteX9" fmla="*/ 0 w 3349359"/>
                      <a:gd name="connsiteY9" fmla="*/ 337367 h 682783"/>
                      <a:gd name="connsiteX10" fmla="*/ 7622 w 3349359"/>
                      <a:gd name="connsiteY10" fmla="*/ 187069 h 682783"/>
                      <a:gd name="connsiteX11" fmla="*/ 587620 w 3349359"/>
                      <a:gd name="connsiteY11" fmla="*/ 170899 h 682783"/>
                      <a:gd name="connsiteX12" fmla="*/ 1108710 w 3349359"/>
                      <a:gd name="connsiteY12" fmla="*/ 36 h 682783"/>
                      <a:gd name="connsiteX0" fmla="*/ 1108710 w 3349359"/>
                      <a:gd name="connsiteY0" fmla="*/ 36 h 682783"/>
                      <a:gd name="connsiteX1" fmla="*/ 2098431 w 3349359"/>
                      <a:gd name="connsiteY1" fmla="*/ 111698 h 682783"/>
                      <a:gd name="connsiteX2" fmla="*/ 2735873 w 3349359"/>
                      <a:gd name="connsiteY2" fmla="*/ 182330 h 682783"/>
                      <a:gd name="connsiteX3" fmla="*/ 2960663 w 3349359"/>
                      <a:gd name="connsiteY3" fmla="*/ 449615 h 682783"/>
                      <a:gd name="connsiteX4" fmla="*/ 3243189 w 3349359"/>
                      <a:gd name="connsiteY4" fmla="*/ 443510 h 682783"/>
                      <a:gd name="connsiteX5" fmla="*/ 3292719 w 3349359"/>
                      <a:gd name="connsiteY5" fmla="*/ 647736 h 682783"/>
                      <a:gd name="connsiteX6" fmla="*/ 2133308 w 3349359"/>
                      <a:gd name="connsiteY6" fmla="*/ 571293 h 682783"/>
                      <a:gd name="connsiteX7" fmla="*/ 1247042 w 3349359"/>
                      <a:gd name="connsiteY7" fmla="*/ 489817 h 682783"/>
                      <a:gd name="connsiteX8" fmla="*/ 837907 w 3349359"/>
                      <a:gd name="connsiteY8" fmla="*/ 348261 h 682783"/>
                      <a:gd name="connsiteX9" fmla="*/ 0 w 3349359"/>
                      <a:gd name="connsiteY9" fmla="*/ 337367 h 682783"/>
                      <a:gd name="connsiteX10" fmla="*/ 7622 w 3349359"/>
                      <a:gd name="connsiteY10" fmla="*/ 187069 h 682783"/>
                      <a:gd name="connsiteX11" fmla="*/ 587620 w 3349359"/>
                      <a:gd name="connsiteY11" fmla="*/ 170899 h 682783"/>
                      <a:gd name="connsiteX12" fmla="*/ 1108710 w 3349359"/>
                      <a:gd name="connsiteY12" fmla="*/ 36 h 682783"/>
                      <a:gd name="connsiteX0" fmla="*/ 1108710 w 3349359"/>
                      <a:gd name="connsiteY0" fmla="*/ 36 h 682783"/>
                      <a:gd name="connsiteX1" fmla="*/ 2098431 w 3349359"/>
                      <a:gd name="connsiteY1" fmla="*/ 111698 h 682783"/>
                      <a:gd name="connsiteX2" fmla="*/ 2735873 w 3349359"/>
                      <a:gd name="connsiteY2" fmla="*/ 182330 h 682783"/>
                      <a:gd name="connsiteX3" fmla="*/ 2960663 w 3349359"/>
                      <a:gd name="connsiteY3" fmla="*/ 449615 h 682783"/>
                      <a:gd name="connsiteX4" fmla="*/ 3243189 w 3349359"/>
                      <a:gd name="connsiteY4" fmla="*/ 443510 h 682783"/>
                      <a:gd name="connsiteX5" fmla="*/ 3292719 w 3349359"/>
                      <a:gd name="connsiteY5" fmla="*/ 647736 h 682783"/>
                      <a:gd name="connsiteX6" fmla="*/ 2133308 w 3349359"/>
                      <a:gd name="connsiteY6" fmla="*/ 571293 h 682783"/>
                      <a:gd name="connsiteX7" fmla="*/ 1247042 w 3349359"/>
                      <a:gd name="connsiteY7" fmla="*/ 489817 h 682783"/>
                      <a:gd name="connsiteX8" fmla="*/ 837907 w 3349359"/>
                      <a:gd name="connsiteY8" fmla="*/ 348261 h 682783"/>
                      <a:gd name="connsiteX9" fmla="*/ 0 w 3349359"/>
                      <a:gd name="connsiteY9" fmla="*/ 337367 h 682783"/>
                      <a:gd name="connsiteX10" fmla="*/ 7622 w 3349359"/>
                      <a:gd name="connsiteY10" fmla="*/ 187069 h 682783"/>
                      <a:gd name="connsiteX11" fmla="*/ 587620 w 3349359"/>
                      <a:gd name="connsiteY11" fmla="*/ 170899 h 682783"/>
                      <a:gd name="connsiteX12" fmla="*/ 1108710 w 3349359"/>
                      <a:gd name="connsiteY12" fmla="*/ 36 h 682783"/>
                      <a:gd name="connsiteX0" fmla="*/ 1108710 w 3349359"/>
                      <a:gd name="connsiteY0" fmla="*/ 39 h 682786"/>
                      <a:gd name="connsiteX1" fmla="*/ 2098431 w 3349359"/>
                      <a:gd name="connsiteY1" fmla="*/ 111701 h 682786"/>
                      <a:gd name="connsiteX2" fmla="*/ 2735873 w 3349359"/>
                      <a:gd name="connsiteY2" fmla="*/ 182333 h 682786"/>
                      <a:gd name="connsiteX3" fmla="*/ 2960663 w 3349359"/>
                      <a:gd name="connsiteY3" fmla="*/ 449618 h 682786"/>
                      <a:gd name="connsiteX4" fmla="*/ 3243189 w 3349359"/>
                      <a:gd name="connsiteY4" fmla="*/ 443513 h 682786"/>
                      <a:gd name="connsiteX5" fmla="*/ 3292719 w 3349359"/>
                      <a:gd name="connsiteY5" fmla="*/ 647739 h 682786"/>
                      <a:gd name="connsiteX6" fmla="*/ 2133308 w 3349359"/>
                      <a:gd name="connsiteY6" fmla="*/ 571296 h 682786"/>
                      <a:gd name="connsiteX7" fmla="*/ 1247042 w 3349359"/>
                      <a:gd name="connsiteY7" fmla="*/ 489820 h 682786"/>
                      <a:gd name="connsiteX8" fmla="*/ 837907 w 3349359"/>
                      <a:gd name="connsiteY8" fmla="*/ 348264 h 682786"/>
                      <a:gd name="connsiteX9" fmla="*/ 0 w 3349359"/>
                      <a:gd name="connsiteY9" fmla="*/ 337370 h 682786"/>
                      <a:gd name="connsiteX10" fmla="*/ 7622 w 3349359"/>
                      <a:gd name="connsiteY10" fmla="*/ 187072 h 682786"/>
                      <a:gd name="connsiteX11" fmla="*/ 587620 w 3349359"/>
                      <a:gd name="connsiteY11" fmla="*/ 170902 h 682786"/>
                      <a:gd name="connsiteX12" fmla="*/ 1108710 w 3349359"/>
                      <a:gd name="connsiteY12" fmla="*/ 39 h 682786"/>
                      <a:gd name="connsiteX0" fmla="*/ 1108710 w 3349359"/>
                      <a:gd name="connsiteY0" fmla="*/ 39 h 682786"/>
                      <a:gd name="connsiteX1" fmla="*/ 2098431 w 3349359"/>
                      <a:gd name="connsiteY1" fmla="*/ 111701 h 682786"/>
                      <a:gd name="connsiteX2" fmla="*/ 2735873 w 3349359"/>
                      <a:gd name="connsiteY2" fmla="*/ 182333 h 682786"/>
                      <a:gd name="connsiteX3" fmla="*/ 2960663 w 3349359"/>
                      <a:gd name="connsiteY3" fmla="*/ 449618 h 682786"/>
                      <a:gd name="connsiteX4" fmla="*/ 3243189 w 3349359"/>
                      <a:gd name="connsiteY4" fmla="*/ 443513 h 682786"/>
                      <a:gd name="connsiteX5" fmla="*/ 3292719 w 3349359"/>
                      <a:gd name="connsiteY5" fmla="*/ 647739 h 682786"/>
                      <a:gd name="connsiteX6" fmla="*/ 2133308 w 3349359"/>
                      <a:gd name="connsiteY6" fmla="*/ 571296 h 682786"/>
                      <a:gd name="connsiteX7" fmla="*/ 1247042 w 3349359"/>
                      <a:gd name="connsiteY7" fmla="*/ 489820 h 682786"/>
                      <a:gd name="connsiteX8" fmla="*/ 837907 w 3349359"/>
                      <a:gd name="connsiteY8" fmla="*/ 348264 h 682786"/>
                      <a:gd name="connsiteX9" fmla="*/ 0 w 3349359"/>
                      <a:gd name="connsiteY9" fmla="*/ 337370 h 682786"/>
                      <a:gd name="connsiteX10" fmla="*/ 7622 w 3349359"/>
                      <a:gd name="connsiteY10" fmla="*/ 187072 h 682786"/>
                      <a:gd name="connsiteX11" fmla="*/ 587620 w 3349359"/>
                      <a:gd name="connsiteY11" fmla="*/ 170902 h 682786"/>
                      <a:gd name="connsiteX12" fmla="*/ 1108710 w 3349359"/>
                      <a:gd name="connsiteY12" fmla="*/ 39 h 682786"/>
                      <a:gd name="connsiteX0" fmla="*/ 1108710 w 3349359"/>
                      <a:gd name="connsiteY0" fmla="*/ 34 h 682781"/>
                      <a:gd name="connsiteX1" fmla="*/ 2098431 w 3349359"/>
                      <a:gd name="connsiteY1" fmla="*/ 111696 h 682781"/>
                      <a:gd name="connsiteX2" fmla="*/ 2735873 w 3349359"/>
                      <a:gd name="connsiteY2" fmla="*/ 182328 h 682781"/>
                      <a:gd name="connsiteX3" fmla="*/ 2960663 w 3349359"/>
                      <a:gd name="connsiteY3" fmla="*/ 449613 h 682781"/>
                      <a:gd name="connsiteX4" fmla="*/ 3243189 w 3349359"/>
                      <a:gd name="connsiteY4" fmla="*/ 443508 h 682781"/>
                      <a:gd name="connsiteX5" fmla="*/ 3292719 w 3349359"/>
                      <a:gd name="connsiteY5" fmla="*/ 647734 h 682781"/>
                      <a:gd name="connsiteX6" fmla="*/ 2133308 w 3349359"/>
                      <a:gd name="connsiteY6" fmla="*/ 571291 h 682781"/>
                      <a:gd name="connsiteX7" fmla="*/ 1247042 w 3349359"/>
                      <a:gd name="connsiteY7" fmla="*/ 489815 h 682781"/>
                      <a:gd name="connsiteX8" fmla="*/ 837907 w 3349359"/>
                      <a:gd name="connsiteY8" fmla="*/ 348259 h 682781"/>
                      <a:gd name="connsiteX9" fmla="*/ 0 w 3349359"/>
                      <a:gd name="connsiteY9" fmla="*/ 337365 h 682781"/>
                      <a:gd name="connsiteX10" fmla="*/ 7622 w 3349359"/>
                      <a:gd name="connsiteY10" fmla="*/ 187067 h 682781"/>
                      <a:gd name="connsiteX11" fmla="*/ 587620 w 3349359"/>
                      <a:gd name="connsiteY11" fmla="*/ 170897 h 682781"/>
                      <a:gd name="connsiteX12" fmla="*/ 1108710 w 3349359"/>
                      <a:gd name="connsiteY12" fmla="*/ 34 h 682781"/>
                      <a:gd name="connsiteX0" fmla="*/ 1108710 w 3349359"/>
                      <a:gd name="connsiteY0" fmla="*/ 39 h 682786"/>
                      <a:gd name="connsiteX1" fmla="*/ 2128911 w 3349359"/>
                      <a:gd name="connsiteY1" fmla="*/ 92651 h 682786"/>
                      <a:gd name="connsiteX2" fmla="*/ 2735873 w 3349359"/>
                      <a:gd name="connsiteY2" fmla="*/ 182333 h 682786"/>
                      <a:gd name="connsiteX3" fmla="*/ 2960663 w 3349359"/>
                      <a:gd name="connsiteY3" fmla="*/ 449618 h 682786"/>
                      <a:gd name="connsiteX4" fmla="*/ 3243189 w 3349359"/>
                      <a:gd name="connsiteY4" fmla="*/ 443513 h 682786"/>
                      <a:gd name="connsiteX5" fmla="*/ 3292719 w 3349359"/>
                      <a:gd name="connsiteY5" fmla="*/ 647739 h 682786"/>
                      <a:gd name="connsiteX6" fmla="*/ 2133308 w 3349359"/>
                      <a:gd name="connsiteY6" fmla="*/ 571296 h 682786"/>
                      <a:gd name="connsiteX7" fmla="*/ 1247042 w 3349359"/>
                      <a:gd name="connsiteY7" fmla="*/ 489820 h 682786"/>
                      <a:gd name="connsiteX8" fmla="*/ 837907 w 3349359"/>
                      <a:gd name="connsiteY8" fmla="*/ 348264 h 682786"/>
                      <a:gd name="connsiteX9" fmla="*/ 0 w 3349359"/>
                      <a:gd name="connsiteY9" fmla="*/ 337370 h 682786"/>
                      <a:gd name="connsiteX10" fmla="*/ 7622 w 3349359"/>
                      <a:gd name="connsiteY10" fmla="*/ 187072 h 682786"/>
                      <a:gd name="connsiteX11" fmla="*/ 587620 w 3349359"/>
                      <a:gd name="connsiteY11" fmla="*/ 170902 h 682786"/>
                      <a:gd name="connsiteX12" fmla="*/ 1108710 w 3349359"/>
                      <a:gd name="connsiteY12" fmla="*/ 39 h 682786"/>
                      <a:gd name="connsiteX0" fmla="*/ 1108710 w 3349359"/>
                      <a:gd name="connsiteY0" fmla="*/ 13302 h 696049"/>
                      <a:gd name="connsiteX1" fmla="*/ 2128911 w 3349359"/>
                      <a:gd name="connsiteY1" fmla="*/ 105914 h 696049"/>
                      <a:gd name="connsiteX2" fmla="*/ 2735873 w 3349359"/>
                      <a:gd name="connsiteY2" fmla="*/ 195596 h 696049"/>
                      <a:gd name="connsiteX3" fmla="*/ 2960663 w 3349359"/>
                      <a:gd name="connsiteY3" fmla="*/ 462881 h 696049"/>
                      <a:gd name="connsiteX4" fmla="*/ 3243189 w 3349359"/>
                      <a:gd name="connsiteY4" fmla="*/ 456776 h 696049"/>
                      <a:gd name="connsiteX5" fmla="*/ 3292719 w 3349359"/>
                      <a:gd name="connsiteY5" fmla="*/ 661002 h 696049"/>
                      <a:gd name="connsiteX6" fmla="*/ 2133308 w 3349359"/>
                      <a:gd name="connsiteY6" fmla="*/ 584559 h 696049"/>
                      <a:gd name="connsiteX7" fmla="*/ 1247042 w 3349359"/>
                      <a:gd name="connsiteY7" fmla="*/ 503083 h 696049"/>
                      <a:gd name="connsiteX8" fmla="*/ 837907 w 3349359"/>
                      <a:gd name="connsiteY8" fmla="*/ 361527 h 696049"/>
                      <a:gd name="connsiteX9" fmla="*/ 0 w 3349359"/>
                      <a:gd name="connsiteY9" fmla="*/ 350633 h 696049"/>
                      <a:gd name="connsiteX10" fmla="*/ 7622 w 3349359"/>
                      <a:gd name="connsiteY10" fmla="*/ 200335 h 696049"/>
                      <a:gd name="connsiteX11" fmla="*/ 587620 w 3349359"/>
                      <a:gd name="connsiteY11" fmla="*/ 184165 h 696049"/>
                      <a:gd name="connsiteX12" fmla="*/ 1108710 w 3349359"/>
                      <a:gd name="connsiteY12" fmla="*/ 13302 h 696049"/>
                      <a:gd name="connsiteX0" fmla="*/ 1108710 w 3349359"/>
                      <a:gd name="connsiteY0" fmla="*/ 6983 h 689730"/>
                      <a:gd name="connsiteX1" fmla="*/ 1486779 w 3349359"/>
                      <a:gd name="connsiteY1" fmla="*/ 46598 h 689730"/>
                      <a:gd name="connsiteX2" fmla="*/ 2128911 w 3349359"/>
                      <a:gd name="connsiteY2" fmla="*/ 99595 h 689730"/>
                      <a:gd name="connsiteX3" fmla="*/ 2735873 w 3349359"/>
                      <a:gd name="connsiteY3" fmla="*/ 189277 h 689730"/>
                      <a:gd name="connsiteX4" fmla="*/ 2960663 w 3349359"/>
                      <a:gd name="connsiteY4" fmla="*/ 456562 h 689730"/>
                      <a:gd name="connsiteX5" fmla="*/ 3243189 w 3349359"/>
                      <a:gd name="connsiteY5" fmla="*/ 450457 h 689730"/>
                      <a:gd name="connsiteX6" fmla="*/ 3292719 w 3349359"/>
                      <a:gd name="connsiteY6" fmla="*/ 654683 h 689730"/>
                      <a:gd name="connsiteX7" fmla="*/ 2133308 w 3349359"/>
                      <a:gd name="connsiteY7" fmla="*/ 578240 h 689730"/>
                      <a:gd name="connsiteX8" fmla="*/ 1247042 w 3349359"/>
                      <a:gd name="connsiteY8" fmla="*/ 496764 h 689730"/>
                      <a:gd name="connsiteX9" fmla="*/ 837907 w 3349359"/>
                      <a:gd name="connsiteY9" fmla="*/ 355208 h 689730"/>
                      <a:gd name="connsiteX10" fmla="*/ 0 w 3349359"/>
                      <a:gd name="connsiteY10" fmla="*/ 344314 h 689730"/>
                      <a:gd name="connsiteX11" fmla="*/ 7622 w 3349359"/>
                      <a:gd name="connsiteY11" fmla="*/ 194016 h 689730"/>
                      <a:gd name="connsiteX12" fmla="*/ 587620 w 3349359"/>
                      <a:gd name="connsiteY12" fmla="*/ 177846 h 689730"/>
                      <a:gd name="connsiteX13" fmla="*/ 1108710 w 3349359"/>
                      <a:gd name="connsiteY13" fmla="*/ 6983 h 689730"/>
                      <a:gd name="connsiteX0" fmla="*/ 1108710 w 3349359"/>
                      <a:gd name="connsiteY0" fmla="*/ 5781 h 688528"/>
                      <a:gd name="connsiteX1" fmla="*/ 1486779 w 3349359"/>
                      <a:gd name="connsiteY1" fmla="*/ 45396 h 688528"/>
                      <a:gd name="connsiteX2" fmla="*/ 2128911 w 3349359"/>
                      <a:gd name="connsiteY2" fmla="*/ 98393 h 688528"/>
                      <a:gd name="connsiteX3" fmla="*/ 2735873 w 3349359"/>
                      <a:gd name="connsiteY3" fmla="*/ 188075 h 688528"/>
                      <a:gd name="connsiteX4" fmla="*/ 2960663 w 3349359"/>
                      <a:gd name="connsiteY4" fmla="*/ 455360 h 688528"/>
                      <a:gd name="connsiteX5" fmla="*/ 3243189 w 3349359"/>
                      <a:gd name="connsiteY5" fmla="*/ 449255 h 688528"/>
                      <a:gd name="connsiteX6" fmla="*/ 3292719 w 3349359"/>
                      <a:gd name="connsiteY6" fmla="*/ 653481 h 688528"/>
                      <a:gd name="connsiteX7" fmla="*/ 2133308 w 3349359"/>
                      <a:gd name="connsiteY7" fmla="*/ 577038 h 688528"/>
                      <a:gd name="connsiteX8" fmla="*/ 1247042 w 3349359"/>
                      <a:gd name="connsiteY8" fmla="*/ 495562 h 688528"/>
                      <a:gd name="connsiteX9" fmla="*/ 837907 w 3349359"/>
                      <a:gd name="connsiteY9" fmla="*/ 354006 h 688528"/>
                      <a:gd name="connsiteX10" fmla="*/ 0 w 3349359"/>
                      <a:gd name="connsiteY10" fmla="*/ 343112 h 688528"/>
                      <a:gd name="connsiteX11" fmla="*/ 7622 w 3349359"/>
                      <a:gd name="connsiteY11" fmla="*/ 192814 h 688528"/>
                      <a:gd name="connsiteX12" fmla="*/ 587620 w 3349359"/>
                      <a:gd name="connsiteY12" fmla="*/ 176644 h 688528"/>
                      <a:gd name="connsiteX13" fmla="*/ 1108710 w 3349359"/>
                      <a:gd name="connsiteY13" fmla="*/ 5781 h 688528"/>
                      <a:gd name="connsiteX0" fmla="*/ 1108710 w 3349359"/>
                      <a:gd name="connsiteY0" fmla="*/ 5781 h 688528"/>
                      <a:gd name="connsiteX1" fmla="*/ 1486779 w 3349359"/>
                      <a:gd name="connsiteY1" fmla="*/ 45396 h 688528"/>
                      <a:gd name="connsiteX2" fmla="*/ 2128911 w 3349359"/>
                      <a:gd name="connsiteY2" fmla="*/ 98393 h 688528"/>
                      <a:gd name="connsiteX3" fmla="*/ 2735873 w 3349359"/>
                      <a:gd name="connsiteY3" fmla="*/ 188075 h 688528"/>
                      <a:gd name="connsiteX4" fmla="*/ 2960663 w 3349359"/>
                      <a:gd name="connsiteY4" fmla="*/ 455360 h 688528"/>
                      <a:gd name="connsiteX5" fmla="*/ 3243189 w 3349359"/>
                      <a:gd name="connsiteY5" fmla="*/ 449255 h 688528"/>
                      <a:gd name="connsiteX6" fmla="*/ 3292719 w 3349359"/>
                      <a:gd name="connsiteY6" fmla="*/ 653481 h 688528"/>
                      <a:gd name="connsiteX7" fmla="*/ 2133308 w 3349359"/>
                      <a:gd name="connsiteY7" fmla="*/ 577038 h 688528"/>
                      <a:gd name="connsiteX8" fmla="*/ 1247042 w 3349359"/>
                      <a:gd name="connsiteY8" fmla="*/ 495562 h 688528"/>
                      <a:gd name="connsiteX9" fmla="*/ 837907 w 3349359"/>
                      <a:gd name="connsiteY9" fmla="*/ 354006 h 688528"/>
                      <a:gd name="connsiteX10" fmla="*/ 0 w 3349359"/>
                      <a:gd name="connsiteY10" fmla="*/ 343112 h 688528"/>
                      <a:gd name="connsiteX11" fmla="*/ 7622 w 3349359"/>
                      <a:gd name="connsiteY11" fmla="*/ 192814 h 688528"/>
                      <a:gd name="connsiteX12" fmla="*/ 587620 w 3349359"/>
                      <a:gd name="connsiteY12" fmla="*/ 176644 h 688528"/>
                      <a:gd name="connsiteX13" fmla="*/ 1108710 w 3349359"/>
                      <a:gd name="connsiteY13" fmla="*/ 5781 h 688528"/>
                      <a:gd name="connsiteX0" fmla="*/ 1108710 w 3349359"/>
                      <a:gd name="connsiteY0" fmla="*/ 5781 h 688528"/>
                      <a:gd name="connsiteX1" fmla="*/ 1486779 w 3349359"/>
                      <a:gd name="connsiteY1" fmla="*/ 45396 h 688528"/>
                      <a:gd name="connsiteX2" fmla="*/ 2090811 w 3349359"/>
                      <a:gd name="connsiteY2" fmla="*/ 117443 h 688528"/>
                      <a:gd name="connsiteX3" fmla="*/ 2735873 w 3349359"/>
                      <a:gd name="connsiteY3" fmla="*/ 188075 h 688528"/>
                      <a:gd name="connsiteX4" fmla="*/ 2960663 w 3349359"/>
                      <a:gd name="connsiteY4" fmla="*/ 455360 h 688528"/>
                      <a:gd name="connsiteX5" fmla="*/ 3243189 w 3349359"/>
                      <a:gd name="connsiteY5" fmla="*/ 449255 h 688528"/>
                      <a:gd name="connsiteX6" fmla="*/ 3292719 w 3349359"/>
                      <a:gd name="connsiteY6" fmla="*/ 653481 h 688528"/>
                      <a:gd name="connsiteX7" fmla="*/ 2133308 w 3349359"/>
                      <a:gd name="connsiteY7" fmla="*/ 577038 h 688528"/>
                      <a:gd name="connsiteX8" fmla="*/ 1247042 w 3349359"/>
                      <a:gd name="connsiteY8" fmla="*/ 495562 h 688528"/>
                      <a:gd name="connsiteX9" fmla="*/ 837907 w 3349359"/>
                      <a:gd name="connsiteY9" fmla="*/ 354006 h 688528"/>
                      <a:gd name="connsiteX10" fmla="*/ 0 w 3349359"/>
                      <a:gd name="connsiteY10" fmla="*/ 343112 h 688528"/>
                      <a:gd name="connsiteX11" fmla="*/ 7622 w 3349359"/>
                      <a:gd name="connsiteY11" fmla="*/ 192814 h 688528"/>
                      <a:gd name="connsiteX12" fmla="*/ 587620 w 3349359"/>
                      <a:gd name="connsiteY12" fmla="*/ 176644 h 688528"/>
                      <a:gd name="connsiteX13" fmla="*/ 1108710 w 3349359"/>
                      <a:gd name="connsiteY13" fmla="*/ 5781 h 688528"/>
                      <a:gd name="connsiteX0" fmla="*/ 1108710 w 3349359"/>
                      <a:gd name="connsiteY0" fmla="*/ 5781 h 688528"/>
                      <a:gd name="connsiteX1" fmla="*/ 1486779 w 3349359"/>
                      <a:gd name="connsiteY1" fmla="*/ 45396 h 688528"/>
                      <a:gd name="connsiteX2" fmla="*/ 2090811 w 3349359"/>
                      <a:gd name="connsiteY2" fmla="*/ 117443 h 688528"/>
                      <a:gd name="connsiteX3" fmla="*/ 2735873 w 3349359"/>
                      <a:gd name="connsiteY3" fmla="*/ 188075 h 688528"/>
                      <a:gd name="connsiteX4" fmla="*/ 2960663 w 3349359"/>
                      <a:gd name="connsiteY4" fmla="*/ 455360 h 688528"/>
                      <a:gd name="connsiteX5" fmla="*/ 3243189 w 3349359"/>
                      <a:gd name="connsiteY5" fmla="*/ 449255 h 688528"/>
                      <a:gd name="connsiteX6" fmla="*/ 3292719 w 3349359"/>
                      <a:gd name="connsiteY6" fmla="*/ 653481 h 688528"/>
                      <a:gd name="connsiteX7" fmla="*/ 2133308 w 3349359"/>
                      <a:gd name="connsiteY7" fmla="*/ 577038 h 688528"/>
                      <a:gd name="connsiteX8" fmla="*/ 1247042 w 3349359"/>
                      <a:gd name="connsiteY8" fmla="*/ 495562 h 688528"/>
                      <a:gd name="connsiteX9" fmla="*/ 837907 w 3349359"/>
                      <a:gd name="connsiteY9" fmla="*/ 354006 h 688528"/>
                      <a:gd name="connsiteX10" fmla="*/ 0 w 3349359"/>
                      <a:gd name="connsiteY10" fmla="*/ 343112 h 688528"/>
                      <a:gd name="connsiteX11" fmla="*/ 7622 w 3349359"/>
                      <a:gd name="connsiteY11" fmla="*/ 192814 h 688528"/>
                      <a:gd name="connsiteX12" fmla="*/ 587620 w 3349359"/>
                      <a:gd name="connsiteY12" fmla="*/ 176644 h 688528"/>
                      <a:gd name="connsiteX13" fmla="*/ 1108710 w 3349359"/>
                      <a:gd name="connsiteY13" fmla="*/ 5781 h 688528"/>
                      <a:gd name="connsiteX0" fmla="*/ 1108710 w 3344656"/>
                      <a:gd name="connsiteY0" fmla="*/ 5781 h 688528"/>
                      <a:gd name="connsiteX1" fmla="*/ 1486779 w 3344656"/>
                      <a:gd name="connsiteY1" fmla="*/ 45396 h 688528"/>
                      <a:gd name="connsiteX2" fmla="*/ 2090811 w 3344656"/>
                      <a:gd name="connsiteY2" fmla="*/ 117443 h 688528"/>
                      <a:gd name="connsiteX3" fmla="*/ 2735873 w 3344656"/>
                      <a:gd name="connsiteY3" fmla="*/ 188075 h 688528"/>
                      <a:gd name="connsiteX4" fmla="*/ 2960663 w 3344656"/>
                      <a:gd name="connsiteY4" fmla="*/ 455360 h 688528"/>
                      <a:gd name="connsiteX5" fmla="*/ 3226473 w 3344656"/>
                      <a:gd name="connsiteY5" fmla="*/ 528695 h 688528"/>
                      <a:gd name="connsiteX6" fmla="*/ 3292719 w 3344656"/>
                      <a:gd name="connsiteY6" fmla="*/ 653481 h 688528"/>
                      <a:gd name="connsiteX7" fmla="*/ 2133308 w 3344656"/>
                      <a:gd name="connsiteY7" fmla="*/ 577038 h 688528"/>
                      <a:gd name="connsiteX8" fmla="*/ 1247042 w 3344656"/>
                      <a:gd name="connsiteY8" fmla="*/ 495562 h 688528"/>
                      <a:gd name="connsiteX9" fmla="*/ 837907 w 3344656"/>
                      <a:gd name="connsiteY9" fmla="*/ 354006 h 688528"/>
                      <a:gd name="connsiteX10" fmla="*/ 0 w 3344656"/>
                      <a:gd name="connsiteY10" fmla="*/ 343112 h 688528"/>
                      <a:gd name="connsiteX11" fmla="*/ 7622 w 3344656"/>
                      <a:gd name="connsiteY11" fmla="*/ 192814 h 688528"/>
                      <a:gd name="connsiteX12" fmla="*/ 587620 w 3344656"/>
                      <a:gd name="connsiteY12" fmla="*/ 176644 h 688528"/>
                      <a:gd name="connsiteX13" fmla="*/ 1108710 w 3344656"/>
                      <a:gd name="connsiteY13" fmla="*/ 5781 h 688528"/>
                      <a:gd name="connsiteX0" fmla="*/ 1108710 w 3289177"/>
                      <a:gd name="connsiteY0" fmla="*/ 5781 h 695811"/>
                      <a:gd name="connsiteX1" fmla="*/ 1486779 w 3289177"/>
                      <a:gd name="connsiteY1" fmla="*/ 45396 h 695811"/>
                      <a:gd name="connsiteX2" fmla="*/ 2090811 w 3289177"/>
                      <a:gd name="connsiteY2" fmla="*/ 117443 h 695811"/>
                      <a:gd name="connsiteX3" fmla="*/ 2735873 w 3289177"/>
                      <a:gd name="connsiteY3" fmla="*/ 188075 h 695811"/>
                      <a:gd name="connsiteX4" fmla="*/ 2960663 w 3289177"/>
                      <a:gd name="connsiteY4" fmla="*/ 455360 h 695811"/>
                      <a:gd name="connsiteX5" fmla="*/ 3226473 w 3289177"/>
                      <a:gd name="connsiteY5" fmla="*/ 528695 h 695811"/>
                      <a:gd name="connsiteX6" fmla="*/ 3200781 w 3289177"/>
                      <a:gd name="connsiteY6" fmla="*/ 662827 h 695811"/>
                      <a:gd name="connsiteX7" fmla="*/ 2133308 w 3289177"/>
                      <a:gd name="connsiteY7" fmla="*/ 577038 h 695811"/>
                      <a:gd name="connsiteX8" fmla="*/ 1247042 w 3289177"/>
                      <a:gd name="connsiteY8" fmla="*/ 495562 h 695811"/>
                      <a:gd name="connsiteX9" fmla="*/ 837907 w 3289177"/>
                      <a:gd name="connsiteY9" fmla="*/ 354006 h 695811"/>
                      <a:gd name="connsiteX10" fmla="*/ 0 w 3289177"/>
                      <a:gd name="connsiteY10" fmla="*/ 343112 h 695811"/>
                      <a:gd name="connsiteX11" fmla="*/ 7622 w 3289177"/>
                      <a:gd name="connsiteY11" fmla="*/ 192814 h 695811"/>
                      <a:gd name="connsiteX12" fmla="*/ 587620 w 3289177"/>
                      <a:gd name="connsiteY12" fmla="*/ 176644 h 695811"/>
                      <a:gd name="connsiteX13" fmla="*/ 1108710 w 3289177"/>
                      <a:gd name="connsiteY13" fmla="*/ 5781 h 695811"/>
                      <a:gd name="connsiteX0" fmla="*/ 1108710 w 3289177"/>
                      <a:gd name="connsiteY0" fmla="*/ 5781 h 695811"/>
                      <a:gd name="connsiteX1" fmla="*/ 1486779 w 3289177"/>
                      <a:gd name="connsiteY1" fmla="*/ 45396 h 695811"/>
                      <a:gd name="connsiteX2" fmla="*/ 2090811 w 3289177"/>
                      <a:gd name="connsiteY2" fmla="*/ 117443 h 695811"/>
                      <a:gd name="connsiteX3" fmla="*/ 2735873 w 3289177"/>
                      <a:gd name="connsiteY3" fmla="*/ 188075 h 695811"/>
                      <a:gd name="connsiteX4" fmla="*/ 2960663 w 3289177"/>
                      <a:gd name="connsiteY4" fmla="*/ 455360 h 695811"/>
                      <a:gd name="connsiteX5" fmla="*/ 3226473 w 3289177"/>
                      <a:gd name="connsiteY5" fmla="*/ 528695 h 695811"/>
                      <a:gd name="connsiteX6" fmla="*/ 3200781 w 3289177"/>
                      <a:gd name="connsiteY6" fmla="*/ 662827 h 695811"/>
                      <a:gd name="connsiteX7" fmla="*/ 2133308 w 3289177"/>
                      <a:gd name="connsiteY7" fmla="*/ 577038 h 695811"/>
                      <a:gd name="connsiteX8" fmla="*/ 1247042 w 3289177"/>
                      <a:gd name="connsiteY8" fmla="*/ 495562 h 695811"/>
                      <a:gd name="connsiteX9" fmla="*/ 837907 w 3289177"/>
                      <a:gd name="connsiteY9" fmla="*/ 354006 h 695811"/>
                      <a:gd name="connsiteX10" fmla="*/ 0 w 3289177"/>
                      <a:gd name="connsiteY10" fmla="*/ 343112 h 695811"/>
                      <a:gd name="connsiteX11" fmla="*/ 7622 w 3289177"/>
                      <a:gd name="connsiteY11" fmla="*/ 192814 h 695811"/>
                      <a:gd name="connsiteX12" fmla="*/ 587620 w 3289177"/>
                      <a:gd name="connsiteY12" fmla="*/ 176644 h 695811"/>
                      <a:gd name="connsiteX13" fmla="*/ 1108710 w 3289177"/>
                      <a:gd name="connsiteY13" fmla="*/ 5781 h 695811"/>
                      <a:gd name="connsiteX0" fmla="*/ 1108710 w 3289177"/>
                      <a:gd name="connsiteY0" fmla="*/ 5781 h 695811"/>
                      <a:gd name="connsiteX1" fmla="*/ 1486779 w 3289177"/>
                      <a:gd name="connsiteY1" fmla="*/ 45396 h 695811"/>
                      <a:gd name="connsiteX2" fmla="*/ 2090811 w 3289177"/>
                      <a:gd name="connsiteY2" fmla="*/ 117443 h 695811"/>
                      <a:gd name="connsiteX3" fmla="*/ 2735873 w 3289177"/>
                      <a:gd name="connsiteY3" fmla="*/ 188075 h 695811"/>
                      <a:gd name="connsiteX4" fmla="*/ 2960663 w 3289177"/>
                      <a:gd name="connsiteY4" fmla="*/ 455360 h 695811"/>
                      <a:gd name="connsiteX5" fmla="*/ 3226473 w 3289177"/>
                      <a:gd name="connsiteY5" fmla="*/ 528695 h 695811"/>
                      <a:gd name="connsiteX6" fmla="*/ 3200781 w 3289177"/>
                      <a:gd name="connsiteY6" fmla="*/ 662827 h 695811"/>
                      <a:gd name="connsiteX7" fmla="*/ 2133308 w 3289177"/>
                      <a:gd name="connsiteY7" fmla="*/ 577038 h 695811"/>
                      <a:gd name="connsiteX8" fmla="*/ 1247042 w 3289177"/>
                      <a:gd name="connsiteY8" fmla="*/ 495562 h 695811"/>
                      <a:gd name="connsiteX9" fmla="*/ 837907 w 3289177"/>
                      <a:gd name="connsiteY9" fmla="*/ 354006 h 695811"/>
                      <a:gd name="connsiteX10" fmla="*/ 0 w 3289177"/>
                      <a:gd name="connsiteY10" fmla="*/ 343112 h 695811"/>
                      <a:gd name="connsiteX11" fmla="*/ 7622 w 3289177"/>
                      <a:gd name="connsiteY11" fmla="*/ 192814 h 695811"/>
                      <a:gd name="connsiteX12" fmla="*/ 587620 w 3289177"/>
                      <a:gd name="connsiteY12" fmla="*/ 176644 h 695811"/>
                      <a:gd name="connsiteX13" fmla="*/ 1108710 w 3289177"/>
                      <a:gd name="connsiteY13" fmla="*/ 5781 h 695811"/>
                      <a:gd name="connsiteX0" fmla="*/ 1108710 w 3295028"/>
                      <a:gd name="connsiteY0" fmla="*/ 5781 h 738893"/>
                      <a:gd name="connsiteX1" fmla="*/ 1486779 w 3295028"/>
                      <a:gd name="connsiteY1" fmla="*/ 45396 h 738893"/>
                      <a:gd name="connsiteX2" fmla="*/ 2090811 w 3295028"/>
                      <a:gd name="connsiteY2" fmla="*/ 117443 h 738893"/>
                      <a:gd name="connsiteX3" fmla="*/ 2735873 w 3295028"/>
                      <a:gd name="connsiteY3" fmla="*/ 188075 h 738893"/>
                      <a:gd name="connsiteX4" fmla="*/ 2960663 w 3295028"/>
                      <a:gd name="connsiteY4" fmla="*/ 455360 h 738893"/>
                      <a:gd name="connsiteX5" fmla="*/ 3226473 w 3295028"/>
                      <a:gd name="connsiteY5" fmla="*/ 528695 h 738893"/>
                      <a:gd name="connsiteX6" fmla="*/ 3213319 w 3295028"/>
                      <a:gd name="connsiteY6" fmla="*/ 714229 h 738893"/>
                      <a:gd name="connsiteX7" fmla="*/ 2133308 w 3295028"/>
                      <a:gd name="connsiteY7" fmla="*/ 577038 h 738893"/>
                      <a:gd name="connsiteX8" fmla="*/ 1247042 w 3295028"/>
                      <a:gd name="connsiteY8" fmla="*/ 495562 h 738893"/>
                      <a:gd name="connsiteX9" fmla="*/ 837907 w 3295028"/>
                      <a:gd name="connsiteY9" fmla="*/ 354006 h 738893"/>
                      <a:gd name="connsiteX10" fmla="*/ 0 w 3295028"/>
                      <a:gd name="connsiteY10" fmla="*/ 343112 h 738893"/>
                      <a:gd name="connsiteX11" fmla="*/ 7622 w 3295028"/>
                      <a:gd name="connsiteY11" fmla="*/ 192814 h 738893"/>
                      <a:gd name="connsiteX12" fmla="*/ 587620 w 3295028"/>
                      <a:gd name="connsiteY12" fmla="*/ 176644 h 738893"/>
                      <a:gd name="connsiteX13" fmla="*/ 1108710 w 3295028"/>
                      <a:gd name="connsiteY13" fmla="*/ 5781 h 738893"/>
                      <a:gd name="connsiteX0" fmla="*/ 1108710 w 3295028"/>
                      <a:gd name="connsiteY0" fmla="*/ 5781 h 784389"/>
                      <a:gd name="connsiteX1" fmla="*/ 1486779 w 3295028"/>
                      <a:gd name="connsiteY1" fmla="*/ 45396 h 784389"/>
                      <a:gd name="connsiteX2" fmla="*/ 2090811 w 3295028"/>
                      <a:gd name="connsiteY2" fmla="*/ 117443 h 784389"/>
                      <a:gd name="connsiteX3" fmla="*/ 2735873 w 3295028"/>
                      <a:gd name="connsiteY3" fmla="*/ 188075 h 784389"/>
                      <a:gd name="connsiteX4" fmla="*/ 2960663 w 3295028"/>
                      <a:gd name="connsiteY4" fmla="*/ 455360 h 784389"/>
                      <a:gd name="connsiteX5" fmla="*/ 3226473 w 3295028"/>
                      <a:gd name="connsiteY5" fmla="*/ 528695 h 784389"/>
                      <a:gd name="connsiteX6" fmla="*/ 3213319 w 3295028"/>
                      <a:gd name="connsiteY6" fmla="*/ 714229 h 784389"/>
                      <a:gd name="connsiteX7" fmla="*/ 2902738 w 3295028"/>
                      <a:gd name="connsiteY7" fmla="*/ 778767 h 784389"/>
                      <a:gd name="connsiteX8" fmla="*/ 2133308 w 3295028"/>
                      <a:gd name="connsiteY8" fmla="*/ 577038 h 784389"/>
                      <a:gd name="connsiteX9" fmla="*/ 1247042 w 3295028"/>
                      <a:gd name="connsiteY9" fmla="*/ 495562 h 784389"/>
                      <a:gd name="connsiteX10" fmla="*/ 837907 w 3295028"/>
                      <a:gd name="connsiteY10" fmla="*/ 354006 h 784389"/>
                      <a:gd name="connsiteX11" fmla="*/ 0 w 3295028"/>
                      <a:gd name="connsiteY11" fmla="*/ 343112 h 784389"/>
                      <a:gd name="connsiteX12" fmla="*/ 7622 w 3295028"/>
                      <a:gd name="connsiteY12" fmla="*/ 192814 h 784389"/>
                      <a:gd name="connsiteX13" fmla="*/ 587620 w 3295028"/>
                      <a:gd name="connsiteY13" fmla="*/ 176644 h 784389"/>
                      <a:gd name="connsiteX14" fmla="*/ 1108710 w 3295028"/>
                      <a:gd name="connsiteY14" fmla="*/ 5781 h 784389"/>
                      <a:gd name="connsiteX0" fmla="*/ 1108710 w 3295028"/>
                      <a:gd name="connsiteY0" fmla="*/ 5781 h 784389"/>
                      <a:gd name="connsiteX1" fmla="*/ 1486779 w 3295028"/>
                      <a:gd name="connsiteY1" fmla="*/ 45396 h 784389"/>
                      <a:gd name="connsiteX2" fmla="*/ 2090811 w 3295028"/>
                      <a:gd name="connsiteY2" fmla="*/ 117443 h 784389"/>
                      <a:gd name="connsiteX3" fmla="*/ 2735873 w 3295028"/>
                      <a:gd name="connsiteY3" fmla="*/ 188075 h 784389"/>
                      <a:gd name="connsiteX4" fmla="*/ 2960663 w 3295028"/>
                      <a:gd name="connsiteY4" fmla="*/ 455360 h 784389"/>
                      <a:gd name="connsiteX5" fmla="*/ 3226473 w 3295028"/>
                      <a:gd name="connsiteY5" fmla="*/ 528695 h 784389"/>
                      <a:gd name="connsiteX6" fmla="*/ 3213319 w 3295028"/>
                      <a:gd name="connsiteY6" fmla="*/ 714229 h 784389"/>
                      <a:gd name="connsiteX7" fmla="*/ 2902738 w 3295028"/>
                      <a:gd name="connsiteY7" fmla="*/ 778767 h 784389"/>
                      <a:gd name="connsiteX8" fmla="*/ 2133308 w 3295028"/>
                      <a:gd name="connsiteY8" fmla="*/ 577038 h 784389"/>
                      <a:gd name="connsiteX9" fmla="*/ 1247042 w 3295028"/>
                      <a:gd name="connsiteY9" fmla="*/ 495562 h 784389"/>
                      <a:gd name="connsiteX10" fmla="*/ 837907 w 3295028"/>
                      <a:gd name="connsiteY10" fmla="*/ 354006 h 784389"/>
                      <a:gd name="connsiteX11" fmla="*/ 0 w 3295028"/>
                      <a:gd name="connsiteY11" fmla="*/ 343112 h 784389"/>
                      <a:gd name="connsiteX12" fmla="*/ 7622 w 3295028"/>
                      <a:gd name="connsiteY12" fmla="*/ 192814 h 784389"/>
                      <a:gd name="connsiteX13" fmla="*/ 587620 w 3295028"/>
                      <a:gd name="connsiteY13" fmla="*/ 176644 h 784389"/>
                      <a:gd name="connsiteX14" fmla="*/ 1108710 w 3295028"/>
                      <a:gd name="connsiteY14" fmla="*/ 5781 h 784389"/>
                      <a:gd name="connsiteX0" fmla="*/ 1108710 w 3295028"/>
                      <a:gd name="connsiteY0" fmla="*/ 5781 h 780066"/>
                      <a:gd name="connsiteX1" fmla="*/ 1486779 w 3295028"/>
                      <a:gd name="connsiteY1" fmla="*/ 45396 h 780066"/>
                      <a:gd name="connsiteX2" fmla="*/ 2090811 w 3295028"/>
                      <a:gd name="connsiteY2" fmla="*/ 117443 h 780066"/>
                      <a:gd name="connsiteX3" fmla="*/ 2735873 w 3295028"/>
                      <a:gd name="connsiteY3" fmla="*/ 188075 h 780066"/>
                      <a:gd name="connsiteX4" fmla="*/ 2960663 w 3295028"/>
                      <a:gd name="connsiteY4" fmla="*/ 455360 h 780066"/>
                      <a:gd name="connsiteX5" fmla="*/ 3226473 w 3295028"/>
                      <a:gd name="connsiteY5" fmla="*/ 528695 h 780066"/>
                      <a:gd name="connsiteX6" fmla="*/ 3213319 w 3295028"/>
                      <a:gd name="connsiteY6" fmla="*/ 714229 h 780066"/>
                      <a:gd name="connsiteX7" fmla="*/ 2902738 w 3295028"/>
                      <a:gd name="connsiteY7" fmla="*/ 778767 h 780066"/>
                      <a:gd name="connsiteX8" fmla="*/ 2133308 w 3295028"/>
                      <a:gd name="connsiteY8" fmla="*/ 577038 h 780066"/>
                      <a:gd name="connsiteX9" fmla="*/ 1247042 w 3295028"/>
                      <a:gd name="connsiteY9" fmla="*/ 495562 h 780066"/>
                      <a:gd name="connsiteX10" fmla="*/ 837907 w 3295028"/>
                      <a:gd name="connsiteY10" fmla="*/ 354006 h 780066"/>
                      <a:gd name="connsiteX11" fmla="*/ 0 w 3295028"/>
                      <a:gd name="connsiteY11" fmla="*/ 343112 h 780066"/>
                      <a:gd name="connsiteX12" fmla="*/ 7622 w 3295028"/>
                      <a:gd name="connsiteY12" fmla="*/ 192814 h 780066"/>
                      <a:gd name="connsiteX13" fmla="*/ 587620 w 3295028"/>
                      <a:gd name="connsiteY13" fmla="*/ 176644 h 780066"/>
                      <a:gd name="connsiteX14" fmla="*/ 1108710 w 3295028"/>
                      <a:gd name="connsiteY14" fmla="*/ 5781 h 780066"/>
                      <a:gd name="connsiteX0" fmla="*/ 1108710 w 3295028"/>
                      <a:gd name="connsiteY0" fmla="*/ 5781 h 849374"/>
                      <a:gd name="connsiteX1" fmla="*/ 1486779 w 3295028"/>
                      <a:gd name="connsiteY1" fmla="*/ 45396 h 849374"/>
                      <a:gd name="connsiteX2" fmla="*/ 2090811 w 3295028"/>
                      <a:gd name="connsiteY2" fmla="*/ 117443 h 849374"/>
                      <a:gd name="connsiteX3" fmla="*/ 2735873 w 3295028"/>
                      <a:gd name="connsiteY3" fmla="*/ 188075 h 849374"/>
                      <a:gd name="connsiteX4" fmla="*/ 2960663 w 3295028"/>
                      <a:gd name="connsiteY4" fmla="*/ 455360 h 849374"/>
                      <a:gd name="connsiteX5" fmla="*/ 3226473 w 3295028"/>
                      <a:gd name="connsiteY5" fmla="*/ 528695 h 849374"/>
                      <a:gd name="connsiteX6" fmla="*/ 3213319 w 3295028"/>
                      <a:gd name="connsiteY6" fmla="*/ 714229 h 849374"/>
                      <a:gd name="connsiteX7" fmla="*/ 2944529 w 3295028"/>
                      <a:gd name="connsiteY7" fmla="*/ 848862 h 849374"/>
                      <a:gd name="connsiteX8" fmla="*/ 2133308 w 3295028"/>
                      <a:gd name="connsiteY8" fmla="*/ 577038 h 849374"/>
                      <a:gd name="connsiteX9" fmla="*/ 1247042 w 3295028"/>
                      <a:gd name="connsiteY9" fmla="*/ 495562 h 849374"/>
                      <a:gd name="connsiteX10" fmla="*/ 837907 w 3295028"/>
                      <a:gd name="connsiteY10" fmla="*/ 354006 h 849374"/>
                      <a:gd name="connsiteX11" fmla="*/ 0 w 3295028"/>
                      <a:gd name="connsiteY11" fmla="*/ 343112 h 849374"/>
                      <a:gd name="connsiteX12" fmla="*/ 7622 w 3295028"/>
                      <a:gd name="connsiteY12" fmla="*/ 192814 h 849374"/>
                      <a:gd name="connsiteX13" fmla="*/ 587620 w 3295028"/>
                      <a:gd name="connsiteY13" fmla="*/ 176644 h 849374"/>
                      <a:gd name="connsiteX14" fmla="*/ 1108710 w 3295028"/>
                      <a:gd name="connsiteY14" fmla="*/ 5781 h 849374"/>
                      <a:gd name="connsiteX0" fmla="*/ 1108710 w 3295028"/>
                      <a:gd name="connsiteY0" fmla="*/ 5781 h 849374"/>
                      <a:gd name="connsiteX1" fmla="*/ 1486779 w 3295028"/>
                      <a:gd name="connsiteY1" fmla="*/ 45396 h 849374"/>
                      <a:gd name="connsiteX2" fmla="*/ 2090811 w 3295028"/>
                      <a:gd name="connsiteY2" fmla="*/ 117443 h 849374"/>
                      <a:gd name="connsiteX3" fmla="*/ 2735873 w 3295028"/>
                      <a:gd name="connsiteY3" fmla="*/ 188075 h 849374"/>
                      <a:gd name="connsiteX4" fmla="*/ 2960663 w 3295028"/>
                      <a:gd name="connsiteY4" fmla="*/ 455360 h 849374"/>
                      <a:gd name="connsiteX5" fmla="*/ 3226473 w 3295028"/>
                      <a:gd name="connsiteY5" fmla="*/ 528695 h 849374"/>
                      <a:gd name="connsiteX6" fmla="*/ 3213319 w 3295028"/>
                      <a:gd name="connsiteY6" fmla="*/ 714229 h 849374"/>
                      <a:gd name="connsiteX7" fmla="*/ 2944529 w 3295028"/>
                      <a:gd name="connsiteY7" fmla="*/ 848862 h 849374"/>
                      <a:gd name="connsiteX8" fmla="*/ 2133308 w 3295028"/>
                      <a:gd name="connsiteY8" fmla="*/ 577038 h 849374"/>
                      <a:gd name="connsiteX9" fmla="*/ 1247042 w 3295028"/>
                      <a:gd name="connsiteY9" fmla="*/ 495562 h 849374"/>
                      <a:gd name="connsiteX10" fmla="*/ 837907 w 3295028"/>
                      <a:gd name="connsiteY10" fmla="*/ 354006 h 849374"/>
                      <a:gd name="connsiteX11" fmla="*/ 0 w 3295028"/>
                      <a:gd name="connsiteY11" fmla="*/ 343112 h 849374"/>
                      <a:gd name="connsiteX12" fmla="*/ 7622 w 3295028"/>
                      <a:gd name="connsiteY12" fmla="*/ 192814 h 849374"/>
                      <a:gd name="connsiteX13" fmla="*/ 587620 w 3295028"/>
                      <a:gd name="connsiteY13" fmla="*/ 176644 h 849374"/>
                      <a:gd name="connsiteX14" fmla="*/ 1108710 w 3295028"/>
                      <a:gd name="connsiteY14" fmla="*/ 5781 h 849374"/>
                      <a:gd name="connsiteX0" fmla="*/ 1108710 w 3295028"/>
                      <a:gd name="connsiteY0" fmla="*/ 5781 h 784621"/>
                      <a:gd name="connsiteX1" fmla="*/ 1486779 w 3295028"/>
                      <a:gd name="connsiteY1" fmla="*/ 45396 h 784621"/>
                      <a:gd name="connsiteX2" fmla="*/ 2090811 w 3295028"/>
                      <a:gd name="connsiteY2" fmla="*/ 117443 h 784621"/>
                      <a:gd name="connsiteX3" fmla="*/ 2735873 w 3295028"/>
                      <a:gd name="connsiteY3" fmla="*/ 188075 h 784621"/>
                      <a:gd name="connsiteX4" fmla="*/ 2960663 w 3295028"/>
                      <a:gd name="connsiteY4" fmla="*/ 455360 h 784621"/>
                      <a:gd name="connsiteX5" fmla="*/ 3226473 w 3295028"/>
                      <a:gd name="connsiteY5" fmla="*/ 528695 h 784621"/>
                      <a:gd name="connsiteX6" fmla="*/ 3213319 w 3295028"/>
                      <a:gd name="connsiteY6" fmla="*/ 714229 h 784621"/>
                      <a:gd name="connsiteX7" fmla="*/ 2886024 w 3295028"/>
                      <a:gd name="connsiteY7" fmla="*/ 783441 h 784621"/>
                      <a:gd name="connsiteX8" fmla="*/ 2133308 w 3295028"/>
                      <a:gd name="connsiteY8" fmla="*/ 577038 h 784621"/>
                      <a:gd name="connsiteX9" fmla="*/ 1247042 w 3295028"/>
                      <a:gd name="connsiteY9" fmla="*/ 495562 h 784621"/>
                      <a:gd name="connsiteX10" fmla="*/ 837907 w 3295028"/>
                      <a:gd name="connsiteY10" fmla="*/ 354006 h 784621"/>
                      <a:gd name="connsiteX11" fmla="*/ 0 w 3295028"/>
                      <a:gd name="connsiteY11" fmla="*/ 343112 h 784621"/>
                      <a:gd name="connsiteX12" fmla="*/ 7622 w 3295028"/>
                      <a:gd name="connsiteY12" fmla="*/ 192814 h 784621"/>
                      <a:gd name="connsiteX13" fmla="*/ 587620 w 3295028"/>
                      <a:gd name="connsiteY13" fmla="*/ 176644 h 784621"/>
                      <a:gd name="connsiteX14" fmla="*/ 1108710 w 3295028"/>
                      <a:gd name="connsiteY14" fmla="*/ 5781 h 784621"/>
                      <a:gd name="connsiteX0" fmla="*/ 1108710 w 3295028"/>
                      <a:gd name="connsiteY0" fmla="*/ 5781 h 766596"/>
                      <a:gd name="connsiteX1" fmla="*/ 1486779 w 3295028"/>
                      <a:gd name="connsiteY1" fmla="*/ 45396 h 766596"/>
                      <a:gd name="connsiteX2" fmla="*/ 2090811 w 3295028"/>
                      <a:gd name="connsiteY2" fmla="*/ 117443 h 766596"/>
                      <a:gd name="connsiteX3" fmla="*/ 2735873 w 3295028"/>
                      <a:gd name="connsiteY3" fmla="*/ 188075 h 766596"/>
                      <a:gd name="connsiteX4" fmla="*/ 2960663 w 3295028"/>
                      <a:gd name="connsiteY4" fmla="*/ 455360 h 766596"/>
                      <a:gd name="connsiteX5" fmla="*/ 3226473 w 3295028"/>
                      <a:gd name="connsiteY5" fmla="*/ 528695 h 766596"/>
                      <a:gd name="connsiteX6" fmla="*/ 3213319 w 3295028"/>
                      <a:gd name="connsiteY6" fmla="*/ 714229 h 766596"/>
                      <a:gd name="connsiteX7" fmla="*/ 2869309 w 3295028"/>
                      <a:gd name="connsiteY7" fmla="*/ 764749 h 766596"/>
                      <a:gd name="connsiteX8" fmla="*/ 2133308 w 3295028"/>
                      <a:gd name="connsiteY8" fmla="*/ 577038 h 766596"/>
                      <a:gd name="connsiteX9" fmla="*/ 1247042 w 3295028"/>
                      <a:gd name="connsiteY9" fmla="*/ 495562 h 766596"/>
                      <a:gd name="connsiteX10" fmla="*/ 837907 w 3295028"/>
                      <a:gd name="connsiteY10" fmla="*/ 354006 h 766596"/>
                      <a:gd name="connsiteX11" fmla="*/ 0 w 3295028"/>
                      <a:gd name="connsiteY11" fmla="*/ 343112 h 766596"/>
                      <a:gd name="connsiteX12" fmla="*/ 7622 w 3295028"/>
                      <a:gd name="connsiteY12" fmla="*/ 192814 h 766596"/>
                      <a:gd name="connsiteX13" fmla="*/ 587620 w 3295028"/>
                      <a:gd name="connsiteY13" fmla="*/ 176644 h 766596"/>
                      <a:gd name="connsiteX14" fmla="*/ 1108710 w 3295028"/>
                      <a:gd name="connsiteY14" fmla="*/ 5781 h 766596"/>
                      <a:gd name="connsiteX0" fmla="*/ 1108710 w 3295028"/>
                      <a:gd name="connsiteY0" fmla="*/ 5781 h 826141"/>
                      <a:gd name="connsiteX1" fmla="*/ 1486779 w 3295028"/>
                      <a:gd name="connsiteY1" fmla="*/ 45396 h 826141"/>
                      <a:gd name="connsiteX2" fmla="*/ 2090811 w 3295028"/>
                      <a:gd name="connsiteY2" fmla="*/ 117443 h 826141"/>
                      <a:gd name="connsiteX3" fmla="*/ 2735873 w 3295028"/>
                      <a:gd name="connsiteY3" fmla="*/ 188075 h 826141"/>
                      <a:gd name="connsiteX4" fmla="*/ 2960663 w 3295028"/>
                      <a:gd name="connsiteY4" fmla="*/ 455360 h 826141"/>
                      <a:gd name="connsiteX5" fmla="*/ 3226473 w 3295028"/>
                      <a:gd name="connsiteY5" fmla="*/ 528695 h 826141"/>
                      <a:gd name="connsiteX6" fmla="*/ 3213319 w 3295028"/>
                      <a:gd name="connsiteY6" fmla="*/ 714229 h 826141"/>
                      <a:gd name="connsiteX7" fmla="*/ 2936174 w 3295028"/>
                      <a:gd name="connsiteY7" fmla="*/ 825498 h 826141"/>
                      <a:gd name="connsiteX8" fmla="*/ 2133308 w 3295028"/>
                      <a:gd name="connsiteY8" fmla="*/ 577038 h 826141"/>
                      <a:gd name="connsiteX9" fmla="*/ 1247042 w 3295028"/>
                      <a:gd name="connsiteY9" fmla="*/ 495562 h 826141"/>
                      <a:gd name="connsiteX10" fmla="*/ 837907 w 3295028"/>
                      <a:gd name="connsiteY10" fmla="*/ 354006 h 826141"/>
                      <a:gd name="connsiteX11" fmla="*/ 0 w 3295028"/>
                      <a:gd name="connsiteY11" fmla="*/ 343112 h 826141"/>
                      <a:gd name="connsiteX12" fmla="*/ 7622 w 3295028"/>
                      <a:gd name="connsiteY12" fmla="*/ 192814 h 826141"/>
                      <a:gd name="connsiteX13" fmla="*/ 587620 w 3295028"/>
                      <a:gd name="connsiteY13" fmla="*/ 176644 h 826141"/>
                      <a:gd name="connsiteX14" fmla="*/ 1108710 w 3295028"/>
                      <a:gd name="connsiteY14" fmla="*/ 5781 h 826141"/>
                      <a:gd name="connsiteX0" fmla="*/ 1108710 w 3295028"/>
                      <a:gd name="connsiteY0" fmla="*/ 5781 h 826141"/>
                      <a:gd name="connsiteX1" fmla="*/ 1486779 w 3295028"/>
                      <a:gd name="connsiteY1" fmla="*/ 45396 h 826141"/>
                      <a:gd name="connsiteX2" fmla="*/ 2090811 w 3295028"/>
                      <a:gd name="connsiteY2" fmla="*/ 117443 h 826141"/>
                      <a:gd name="connsiteX3" fmla="*/ 2735873 w 3295028"/>
                      <a:gd name="connsiteY3" fmla="*/ 188075 h 826141"/>
                      <a:gd name="connsiteX4" fmla="*/ 2960663 w 3295028"/>
                      <a:gd name="connsiteY4" fmla="*/ 455360 h 826141"/>
                      <a:gd name="connsiteX5" fmla="*/ 3226473 w 3295028"/>
                      <a:gd name="connsiteY5" fmla="*/ 528695 h 826141"/>
                      <a:gd name="connsiteX6" fmla="*/ 3213319 w 3295028"/>
                      <a:gd name="connsiteY6" fmla="*/ 714229 h 826141"/>
                      <a:gd name="connsiteX7" fmla="*/ 2936174 w 3295028"/>
                      <a:gd name="connsiteY7" fmla="*/ 825498 h 826141"/>
                      <a:gd name="connsiteX8" fmla="*/ 2133308 w 3295028"/>
                      <a:gd name="connsiteY8" fmla="*/ 577038 h 826141"/>
                      <a:gd name="connsiteX9" fmla="*/ 1247042 w 3295028"/>
                      <a:gd name="connsiteY9" fmla="*/ 495562 h 826141"/>
                      <a:gd name="connsiteX10" fmla="*/ 837907 w 3295028"/>
                      <a:gd name="connsiteY10" fmla="*/ 354006 h 826141"/>
                      <a:gd name="connsiteX11" fmla="*/ 0 w 3295028"/>
                      <a:gd name="connsiteY11" fmla="*/ 343112 h 826141"/>
                      <a:gd name="connsiteX12" fmla="*/ 7622 w 3295028"/>
                      <a:gd name="connsiteY12" fmla="*/ 192814 h 826141"/>
                      <a:gd name="connsiteX13" fmla="*/ 587620 w 3295028"/>
                      <a:gd name="connsiteY13" fmla="*/ 176644 h 826141"/>
                      <a:gd name="connsiteX14" fmla="*/ 1108710 w 3295028"/>
                      <a:gd name="connsiteY14" fmla="*/ 5781 h 826141"/>
                      <a:gd name="connsiteX0" fmla="*/ 1108710 w 3293012"/>
                      <a:gd name="connsiteY0" fmla="*/ 5781 h 826495"/>
                      <a:gd name="connsiteX1" fmla="*/ 1486779 w 3293012"/>
                      <a:gd name="connsiteY1" fmla="*/ 45396 h 826495"/>
                      <a:gd name="connsiteX2" fmla="*/ 2090811 w 3293012"/>
                      <a:gd name="connsiteY2" fmla="*/ 117443 h 826495"/>
                      <a:gd name="connsiteX3" fmla="*/ 2735873 w 3293012"/>
                      <a:gd name="connsiteY3" fmla="*/ 188075 h 826495"/>
                      <a:gd name="connsiteX4" fmla="*/ 2960663 w 3293012"/>
                      <a:gd name="connsiteY4" fmla="*/ 455360 h 826495"/>
                      <a:gd name="connsiteX5" fmla="*/ 3226473 w 3293012"/>
                      <a:gd name="connsiteY5" fmla="*/ 528695 h 826495"/>
                      <a:gd name="connsiteX6" fmla="*/ 3209140 w 3293012"/>
                      <a:gd name="connsiteY6" fmla="*/ 746940 h 826495"/>
                      <a:gd name="connsiteX7" fmla="*/ 2936174 w 3293012"/>
                      <a:gd name="connsiteY7" fmla="*/ 825498 h 826495"/>
                      <a:gd name="connsiteX8" fmla="*/ 2133308 w 3293012"/>
                      <a:gd name="connsiteY8" fmla="*/ 577038 h 826495"/>
                      <a:gd name="connsiteX9" fmla="*/ 1247042 w 3293012"/>
                      <a:gd name="connsiteY9" fmla="*/ 495562 h 826495"/>
                      <a:gd name="connsiteX10" fmla="*/ 837907 w 3293012"/>
                      <a:gd name="connsiteY10" fmla="*/ 354006 h 826495"/>
                      <a:gd name="connsiteX11" fmla="*/ 0 w 3293012"/>
                      <a:gd name="connsiteY11" fmla="*/ 343112 h 826495"/>
                      <a:gd name="connsiteX12" fmla="*/ 7622 w 3293012"/>
                      <a:gd name="connsiteY12" fmla="*/ 192814 h 826495"/>
                      <a:gd name="connsiteX13" fmla="*/ 587620 w 3293012"/>
                      <a:gd name="connsiteY13" fmla="*/ 176644 h 826495"/>
                      <a:gd name="connsiteX14" fmla="*/ 1108710 w 3293012"/>
                      <a:gd name="connsiteY14" fmla="*/ 5781 h 826495"/>
                      <a:gd name="connsiteX0" fmla="*/ 1108710 w 3320674"/>
                      <a:gd name="connsiteY0" fmla="*/ 5781 h 826495"/>
                      <a:gd name="connsiteX1" fmla="*/ 1486779 w 3320674"/>
                      <a:gd name="connsiteY1" fmla="*/ 45396 h 826495"/>
                      <a:gd name="connsiteX2" fmla="*/ 2090811 w 3320674"/>
                      <a:gd name="connsiteY2" fmla="*/ 117443 h 826495"/>
                      <a:gd name="connsiteX3" fmla="*/ 2735873 w 3320674"/>
                      <a:gd name="connsiteY3" fmla="*/ 188075 h 826495"/>
                      <a:gd name="connsiteX4" fmla="*/ 2960663 w 3320674"/>
                      <a:gd name="connsiteY4" fmla="*/ 455360 h 826495"/>
                      <a:gd name="connsiteX5" fmla="*/ 3226473 w 3320674"/>
                      <a:gd name="connsiteY5" fmla="*/ 528695 h 826495"/>
                      <a:gd name="connsiteX6" fmla="*/ 3209140 w 3320674"/>
                      <a:gd name="connsiteY6" fmla="*/ 746940 h 826495"/>
                      <a:gd name="connsiteX7" fmla="*/ 2936174 w 3320674"/>
                      <a:gd name="connsiteY7" fmla="*/ 825498 h 826495"/>
                      <a:gd name="connsiteX8" fmla="*/ 2133308 w 3320674"/>
                      <a:gd name="connsiteY8" fmla="*/ 577038 h 826495"/>
                      <a:gd name="connsiteX9" fmla="*/ 1247042 w 3320674"/>
                      <a:gd name="connsiteY9" fmla="*/ 495562 h 826495"/>
                      <a:gd name="connsiteX10" fmla="*/ 837907 w 3320674"/>
                      <a:gd name="connsiteY10" fmla="*/ 354006 h 826495"/>
                      <a:gd name="connsiteX11" fmla="*/ 0 w 3320674"/>
                      <a:gd name="connsiteY11" fmla="*/ 343112 h 826495"/>
                      <a:gd name="connsiteX12" fmla="*/ 7622 w 3320674"/>
                      <a:gd name="connsiteY12" fmla="*/ 192814 h 826495"/>
                      <a:gd name="connsiteX13" fmla="*/ 587620 w 3320674"/>
                      <a:gd name="connsiteY13" fmla="*/ 176644 h 826495"/>
                      <a:gd name="connsiteX14" fmla="*/ 1108710 w 3320674"/>
                      <a:gd name="connsiteY14" fmla="*/ 5781 h 826495"/>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36174 w 3320673"/>
                      <a:gd name="connsiteY7" fmla="*/ 825498 h 826917"/>
                      <a:gd name="connsiteX8" fmla="*/ 2133308 w 3320673"/>
                      <a:gd name="connsiteY8" fmla="*/ 577038 h 826917"/>
                      <a:gd name="connsiteX9" fmla="*/ 1247042 w 3320673"/>
                      <a:gd name="connsiteY9" fmla="*/ 495562 h 826917"/>
                      <a:gd name="connsiteX10" fmla="*/ 837907 w 3320673"/>
                      <a:gd name="connsiteY10" fmla="*/ 354006 h 826917"/>
                      <a:gd name="connsiteX11" fmla="*/ 0 w 3320673"/>
                      <a:gd name="connsiteY11" fmla="*/ 343112 h 826917"/>
                      <a:gd name="connsiteX12" fmla="*/ 7622 w 3320673"/>
                      <a:gd name="connsiteY12" fmla="*/ 192814 h 826917"/>
                      <a:gd name="connsiteX13" fmla="*/ 587620 w 3320673"/>
                      <a:gd name="connsiteY13" fmla="*/ 176644 h 826917"/>
                      <a:gd name="connsiteX14" fmla="*/ 1108710 w 3320673"/>
                      <a:gd name="connsiteY14"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133308 w 3320673"/>
                      <a:gd name="connsiteY8" fmla="*/ 577038 h 826917"/>
                      <a:gd name="connsiteX9" fmla="*/ 1247042 w 3320673"/>
                      <a:gd name="connsiteY9" fmla="*/ 495562 h 826917"/>
                      <a:gd name="connsiteX10" fmla="*/ 837907 w 3320673"/>
                      <a:gd name="connsiteY10" fmla="*/ 354006 h 826917"/>
                      <a:gd name="connsiteX11" fmla="*/ 0 w 3320673"/>
                      <a:gd name="connsiteY11" fmla="*/ 343112 h 826917"/>
                      <a:gd name="connsiteX12" fmla="*/ 7622 w 3320673"/>
                      <a:gd name="connsiteY12" fmla="*/ 192814 h 826917"/>
                      <a:gd name="connsiteX13" fmla="*/ 587620 w 3320673"/>
                      <a:gd name="connsiteY13" fmla="*/ 176644 h 826917"/>
                      <a:gd name="connsiteX14" fmla="*/ 1108710 w 3320673"/>
                      <a:gd name="connsiteY14"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313006 w 3320673"/>
                      <a:gd name="connsiteY8" fmla="*/ 534981 h 826917"/>
                      <a:gd name="connsiteX9" fmla="*/ 1247042 w 3320673"/>
                      <a:gd name="connsiteY9" fmla="*/ 495562 h 826917"/>
                      <a:gd name="connsiteX10" fmla="*/ 837907 w 3320673"/>
                      <a:gd name="connsiteY10" fmla="*/ 354006 h 826917"/>
                      <a:gd name="connsiteX11" fmla="*/ 0 w 3320673"/>
                      <a:gd name="connsiteY11" fmla="*/ 343112 h 826917"/>
                      <a:gd name="connsiteX12" fmla="*/ 7622 w 3320673"/>
                      <a:gd name="connsiteY12" fmla="*/ 192814 h 826917"/>
                      <a:gd name="connsiteX13" fmla="*/ 587620 w 3320673"/>
                      <a:gd name="connsiteY13" fmla="*/ 176644 h 826917"/>
                      <a:gd name="connsiteX14" fmla="*/ 1108710 w 3320673"/>
                      <a:gd name="connsiteY14"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313006 w 3320673"/>
                      <a:gd name="connsiteY8" fmla="*/ 534981 h 826917"/>
                      <a:gd name="connsiteX9" fmla="*/ 2096190 w 3320673"/>
                      <a:gd name="connsiteY9" fmla="*/ 605867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388228 w 3320673"/>
                      <a:gd name="connsiteY8" fmla="*/ 628441 h 826917"/>
                      <a:gd name="connsiteX9" fmla="*/ 2096190 w 3320673"/>
                      <a:gd name="connsiteY9" fmla="*/ 605867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388228 w 3320673"/>
                      <a:gd name="connsiteY8" fmla="*/ 628441 h 826917"/>
                      <a:gd name="connsiteX9" fmla="*/ 2142159 w 3320673"/>
                      <a:gd name="connsiteY9" fmla="*/ 675962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247042 w 3320673"/>
                      <a:gd name="connsiteY10" fmla="*/ 495562 h 826917"/>
                      <a:gd name="connsiteX11" fmla="*/ 837907 w 3320673"/>
                      <a:gd name="connsiteY11" fmla="*/ 354006 h 826917"/>
                      <a:gd name="connsiteX12" fmla="*/ 0 w 3320673"/>
                      <a:gd name="connsiteY12" fmla="*/ 343112 h 826917"/>
                      <a:gd name="connsiteX13" fmla="*/ 7622 w 3320673"/>
                      <a:gd name="connsiteY13" fmla="*/ 192814 h 826917"/>
                      <a:gd name="connsiteX14" fmla="*/ 587620 w 3320673"/>
                      <a:gd name="connsiteY14" fmla="*/ 176644 h 826917"/>
                      <a:gd name="connsiteX15" fmla="*/ 1108710 w 3320673"/>
                      <a:gd name="connsiteY15"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247042 w 3320673"/>
                      <a:gd name="connsiteY11" fmla="*/ 495562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255400 w 3320673"/>
                      <a:gd name="connsiteY11" fmla="*/ 532945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255400 w 3320673"/>
                      <a:gd name="connsiteY11" fmla="*/ 532945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255400 w 3320673"/>
                      <a:gd name="connsiteY11" fmla="*/ 532945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20079 w 3320673"/>
                      <a:gd name="connsiteY10" fmla="*/ 545119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55092 w 3320673"/>
                      <a:gd name="connsiteY8" fmla="*/ 661152 h 826917"/>
                      <a:gd name="connsiteX9" fmla="*/ 2142159 w 3320673"/>
                      <a:gd name="connsiteY9" fmla="*/ 675962 h 826917"/>
                      <a:gd name="connsiteX10" fmla="*/ 1757690 w 3320673"/>
                      <a:gd name="connsiteY10" fmla="*/ 563810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38376 w 3320673"/>
                      <a:gd name="connsiteY8" fmla="*/ 684517 h 826917"/>
                      <a:gd name="connsiteX9" fmla="*/ 2142159 w 3320673"/>
                      <a:gd name="connsiteY9" fmla="*/ 675962 h 826917"/>
                      <a:gd name="connsiteX10" fmla="*/ 1757690 w 3320673"/>
                      <a:gd name="connsiteY10" fmla="*/ 563810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38376 w 3320673"/>
                      <a:gd name="connsiteY8" fmla="*/ 684517 h 826917"/>
                      <a:gd name="connsiteX9" fmla="*/ 2142159 w 3320673"/>
                      <a:gd name="connsiteY9" fmla="*/ 675962 h 826917"/>
                      <a:gd name="connsiteX10" fmla="*/ 1757690 w 3320673"/>
                      <a:gd name="connsiteY10" fmla="*/ 563810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26917"/>
                      <a:gd name="connsiteX1" fmla="*/ 1486779 w 3320673"/>
                      <a:gd name="connsiteY1" fmla="*/ 45396 h 826917"/>
                      <a:gd name="connsiteX2" fmla="*/ 2090811 w 3320673"/>
                      <a:gd name="connsiteY2" fmla="*/ 117443 h 826917"/>
                      <a:gd name="connsiteX3" fmla="*/ 2735873 w 3320673"/>
                      <a:gd name="connsiteY3" fmla="*/ 188075 h 826917"/>
                      <a:gd name="connsiteX4" fmla="*/ 2960663 w 3320673"/>
                      <a:gd name="connsiteY4" fmla="*/ 455360 h 826917"/>
                      <a:gd name="connsiteX5" fmla="*/ 3226473 w 3320673"/>
                      <a:gd name="connsiteY5" fmla="*/ 528695 h 826917"/>
                      <a:gd name="connsiteX6" fmla="*/ 3209140 w 3320673"/>
                      <a:gd name="connsiteY6" fmla="*/ 746940 h 826917"/>
                      <a:gd name="connsiteX7" fmla="*/ 2902742 w 3320673"/>
                      <a:gd name="connsiteY7" fmla="*/ 825498 h 826917"/>
                      <a:gd name="connsiteX8" fmla="*/ 2438376 w 3320673"/>
                      <a:gd name="connsiteY8" fmla="*/ 684517 h 826917"/>
                      <a:gd name="connsiteX9" fmla="*/ 2142159 w 3320673"/>
                      <a:gd name="connsiteY9" fmla="*/ 675962 h 826917"/>
                      <a:gd name="connsiteX10" fmla="*/ 1757690 w 3320673"/>
                      <a:gd name="connsiteY10" fmla="*/ 563810 h 826917"/>
                      <a:gd name="connsiteX11" fmla="*/ 1305548 w 3320673"/>
                      <a:gd name="connsiteY11" fmla="*/ 528273 h 826917"/>
                      <a:gd name="connsiteX12" fmla="*/ 837907 w 3320673"/>
                      <a:gd name="connsiteY12" fmla="*/ 354006 h 826917"/>
                      <a:gd name="connsiteX13" fmla="*/ 0 w 3320673"/>
                      <a:gd name="connsiteY13" fmla="*/ 343112 h 826917"/>
                      <a:gd name="connsiteX14" fmla="*/ 7622 w 3320673"/>
                      <a:gd name="connsiteY14" fmla="*/ 192814 h 826917"/>
                      <a:gd name="connsiteX15" fmla="*/ 587620 w 3320673"/>
                      <a:gd name="connsiteY15" fmla="*/ 176644 h 826917"/>
                      <a:gd name="connsiteX16" fmla="*/ 1108710 w 3320673"/>
                      <a:gd name="connsiteY16" fmla="*/ 5781 h 826917"/>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438376 w 3320673"/>
                      <a:gd name="connsiteY8" fmla="*/ 684517 h 840588"/>
                      <a:gd name="connsiteX9" fmla="*/ 2142159 w 3320673"/>
                      <a:gd name="connsiteY9" fmla="*/ 675962 h 840588"/>
                      <a:gd name="connsiteX10" fmla="*/ 1757690 w 3320673"/>
                      <a:gd name="connsiteY10" fmla="*/ 563810 h 840588"/>
                      <a:gd name="connsiteX11" fmla="*/ 1305548 w 3320673"/>
                      <a:gd name="connsiteY11" fmla="*/ 528273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438376 w 3320673"/>
                      <a:gd name="connsiteY8" fmla="*/ 684517 h 840588"/>
                      <a:gd name="connsiteX9" fmla="*/ 2142159 w 3320673"/>
                      <a:gd name="connsiteY9" fmla="*/ 675962 h 840588"/>
                      <a:gd name="connsiteX10" fmla="*/ 1757690 w 3320673"/>
                      <a:gd name="connsiteY10" fmla="*/ 563810 h 840588"/>
                      <a:gd name="connsiteX11" fmla="*/ 1276617 w 3320673"/>
                      <a:gd name="connsiteY11" fmla="*/ 625326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438376 w 3320673"/>
                      <a:gd name="connsiteY8" fmla="*/ 684517 h 840588"/>
                      <a:gd name="connsiteX9" fmla="*/ 2142159 w 3320673"/>
                      <a:gd name="connsiteY9" fmla="*/ 675962 h 840588"/>
                      <a:gd name="connsiteX10" fmla="*/ 1786622 w 3320673"/>
                      <a:gd name="connsiteY10" fmla="*/ 682432 h 840588"/>
                      <a:gd name="connsiteX11" fmla="*/ 1276617 w 3320673"/>
                      <a:gd name="connsiteY11" fmla="*/ 625326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438376 w 3320673"/>
                      <a:gd name="connsiteY8" fmla="*/ 684517 h 840588"/>
                      <a:gd name="connsiteX9" fmla="*/ 2171091 w 3320673"/>
                      <a:gd name="connsiteY9" fmla="*/ 729881 h 840588"/>
                      <a:gd name="connsiteX10" fmla="*/ 1786622 w 3320673"/>
                      <a:gd name="connsiteY10" fmla="*/ 682432 h 840588"/>
                      <a:gd name="connsiteX11" fmla="*/ 1276617 w 3320673"/>
                      <a:gd name="connsiteY11" fmla="*/ 625326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 name="connsiteX0" fmla="*/ 1108710 w 3320673"/>
                      <a:gd name="connsiteY0" fmla="*/ 5781 h 840588"/>
                      <a:gd name="connsiteX1" fmla="*/ 1486779 w 3320673"/>
                      <a:gd name="connsiteY1" fmla="*/ 45396 h 840588"/>
                      <a:gd name="connsiteX2" fmla="*/ 2090811 w 3320673"/>
                      <a:gd name="connsiteY2" fmla="*/ 117443 h 840588"/>
                      <a:gd name="connsiteX3" fmla="*/ 2735873 w 3320673"/>
                      <a:gd name="connsiteY3" fmla="*/ 188075 h 840588"/>
                      <a:gd name="connsiteX4" fmla="*/ 2960663 w 3320673"/>
                      <a:gd name="connsiteY4" fmla="*/ 455360 h 840588"/>
                      <a:gd name="connsiteX5" fmla="*/ 3226473 w 3320673"/>
                      <a:gd name="connsiteY5" fmla="*/ 528695 h 840588"/>
                      <a:gd name="connsiteX6" fmla="*/ 3209140 w 3320673"/>
                      <a:gd name="connsiteY6" fmla="*/ 746940 h 840588"/>
                      <a:gd name="connsiteX7" fmla="*/ 2923637 w 3320673"/>
                      <a:gd name="connsiteY7" fmla="*/ 839517 h 840588"/>
                      <a:gd name="connsiteX8" fmla="*/ 2505883 w 3320673"/>
                      <a:gd name="connsiteY8" fmla="*/ 760003 h 840588"/>
                      <a:gd name="connsiteX9" fmla="*/ 2171091 w 3320673"/>
                      <a:gd name="connsiteY9" fmla="*/ 729881 h 840588"/>
                      <a:gd name="connsiteX10" fmla="*/ 1786622 w 3320673"/>
                      <a:gd name="connsiteY10" fmla="*/ 682432 h 840588"/>
                      <a:gd name="connsiteX11" fmla="*/ 1276617 w 3320673"/>
                      <a:gd name="connsiteY11" fmla="*/ 625326 h 840588"/>
                      <a:gd name="connsiteX12" fmla="*/ 837907 w 3320673"/>
                      <a:gd name="connsiteY12" fmla="*/ 354006 h 840588"/>
                      <a:gd name="connsiteX13" fmla="*/ 0 w 3320673"/>
                      <a:gd name="connsiteY13" fmla="*/ 343112 h 840588"/>
                      <a:gd name="connsiteX14" fmla="*/ 7622 w 3320673"/>
                      <a:gd name="connsiteY14" fmla="*/ 192814 h 840588"/>
                      <a:gd name="connsiteX15" fmla="*/ 587620 w 3320673"/>
                      <a:gd name="connsiteY15" fmla="*/ 176644 h 840588"/>
                      <a:gd name="connsiteX16" fmla="*/ 1108710 w 3320673"/>
                      <a:gd name="connsiteY16" fmla="*/ 5781 h 8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20673" h="840588">
                        <a:moveTo>
                          <a:pt x="1108710" y="5781"/>
                        </a:moveTo>
                        <a:cubicBezTo>
                          <a:pt x="1265555" y="-19269"/>
                          <a:pt x="1301506" y="45201"/>
                          <a:pt x="1486779" y="45396"/>
                        </a:cubicBezTo>
                        <a:cubicBezTo>
                          <a:pt x="1698723" y="41781"/>
                          <a:pt x="1889614" y="90488"/>
                          <a:pt x="2090811" y="117443"/>
                        </a:cubicBezTo>
                        <a:cubicBezTo>
                          <a:pt x="2272812" y="160037"/>
                          <a:pt x="2420522" y="38801"/>
                          <a:pt x="2735873" y="188075"/>
                        </a:cubicBezTo>
                        <a:cubicBezTo>
                          <a:pt x="2784133" y="216210"/>
                          <a:pt x="2885733" y="366265"/>
                          <a:pt x="2960663" y="455360"/>
                        </a:cubicBezTo>
                        <a:cubicBezTo>
                          <a:pt x="3007115" y="497620"/>
                          <a:pt x="3088168" y="562203"/>
                          <a:pt x="3226473" y="528695"/>
                        </a:cubicBezTo>
                        <a:cubicBezTo>
                          <a:pt x="3316106" y="519414"/>
                          <a:pt x="3390869" y="668753"/>
                          <a:pt x="3209140" y="746940"/>
                        </a:cubicBezTo>
                        <a:cubicBezTo>
                          <a:pt x="3075783" y="801079"/>
                          <a:pt x="3145429" y="848363"/>
                          <a:pt x="2923637" y="839517"/>
                        </a:cubicBezTo>
                        <a:cubicBezTo>
                          <a:pt x="2593192" y="821325"/>
                          <a:pt x="2673178" y="791627"/>
                          <a:pt x="2505883" y="760003"/>
                        </a:cubicBezTo>
                        <a:cubicBezTo>
                          <a:pt x="2354045" y="727292"/>
                          <a:pt x="2348752" y="736451"/>
                          <a:pt x="2171091" y="729881"/>
                        </a:cubicBezTo>
                        <a:cubicBezTo>
                          <a:pt x="2035355" y="715994"/>
                          <a:pt x="1935808" y="712499"/>
                          <a:pt x="1786622" y="682432"/>
                        </a:cubicBezTo>
                        <a:cubicBezTo>
                          <a:pt x="1637436" y="652365"/>
                          <a:pt x="1431308" y="629920"/>
                          <a:pt x="1276617" y="625326"/>
                        </a:cubicBezTo>
                        <a:cubicBezTo>
                          <a:pt x="1063919" y="593722"/>
                          <a:pt x="1054784" y="371591"/>
                          <a:pt x="837907" y="354006"/>
                        </a:cubicBezTo>
                        <a:cubicBezTo>
                          <a:pt x="600515" y="337675"/>
                          <a:pt x="210722" y="336583"/>
                          <a:pt x="0" y="343112"/>
                        </a:cubicBezTo>
                        <a:lnTo>
                          <a:pt x="7622" y="192814"/>
                        </a:lnTo>
                        <a:lnTo>
                          <a:pt x="587620" y="176644"/>
                        </a:lnTo>
                        <a:cubicBezTo>
                          <a:pt x="713350" y="200579"/>
                          <a:pt x="941070" y="38996"/>
                          <a:pt x="1108710" y="5781"/>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4" name="Oval 43"/>
                  <p:cNvSpPr/>
                  <p:nvPr/>
                </p:nvSpPr>
                <p:spPr>
                  <a:xfrm>
                    <a:off x="6638960" y="5173412"/>
                    <a:ext cx="368593" cy="935354"/>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93" h="813993">
                        <a:moveTo>
                          <a:pt x="43778" y="201470"/>
                        </a:moveTo>
                        <a:cubicBezTo>
                          <a:pt x="65368" y="129715"/>
                          <a:pt x="126648" y="83043"/>
                          <a:pt x="177130" y="50976"/>
                        </a:cubicBezTo>
                        <a:cubicBezTo>
                          <a:pt x="227612" y="18909"/>
                          <a:pt x="265393" y="-27130"/>
                          <a:pt x="339053" y="20495"/>
                        </a:cubicBezTo>
                        <a:cubicBezTo>
                          <a:pt x="412713" y="68120"/>
                          <a:pt x="312067" y="112888"/>
                          <a:pt x="321909" y="176705"/>
                        </a:cubicBezTo>
                        <a:cubicBezTo>
                          <a:pt x="331752" y="240523"/>
                          <a:pt x="359373" y="311960"/>
                          <a:pt x="367628" y="384350"/>
                        </a:cubicBezTo>
                        <a:cubicBezTo>
                          <a:pt x="375883" y="456740"/>
                          <a:pt x="328576" y="522463"/>
                          <a:pt x="325719" y="591995"/>
                        </a:cubicBezTo>
                        <a:cubicBezTo>
                          <a:pt x="322862" y="661527"/>
                          <a:pt x="382233" y="759635"/>
                          <a:pt x="331433" y="790115"/>
                        </a:cubicBezTo>
                        <a:cubicBezTo>
                          <a:pt x="280633" y="820595"/>
                          <a:pt x="79020" y="828216"/>
                          <a:pt x="20918" y="774876"/>
                        </a:cubicBezTo>
                        <a:cubicBezTo>
                          <a:pt x="-37184" y="721536"/>
                          <a:pt x="43779" y="577073"/>
                          <a:pt x="47589" y="481505"/>
                        </a:cubicBezTo>
                        <a:cubicBezTo>
                          <a:pt x="51399" y="385937"/>
                          <a:pt x="22188" y="273225"/>
                          <a:pt x="43778" y="201470"/>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Oval 43"/>
                  <p:cNvSpPr/>
                  <p:nvPr/>
                </p:nvSpPr>
                <p:spPr>
                  <a:xfrm>
                    <a:off x="6183342" y="5514242"/>
                    <a:ext cx="340447" cy="566205"/>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2687 w 413926"/>
                      <a:gd name="connsiteY0" fmla="*/ 188784 h 813993"/>
                      <a:gd name="connsiteX1" fmla="*/ 222463 w 413926"/>
                      <a:gd name="connsiteY1" fmla="*/ 50976 h 813993"/>
                      <a:gd name="connsiteX2" fmla="*/ 384386 w 413926"/>
                      <a:gd name="connsiteY2" fmla="*/ 20495 h 813993"/>
                      <a:gd name="connsiteX3" fmla="*/ 367242 w 413926"/>
                      <a:gd name="connsiteY3" fmla="*/ 176705 h 813993"/>
                      <a:gd name="connsiteX4" fmla="*/ 412961 w 413926"/>
                      <a:gd name="connsiteY4" fmla="*/ 384350 h 813993"/>
                      <a:gd name="connsiteX5" fmla="*/ 371052 w 413926"/>
                      <a:gd name="connsiteY5" fmla="*/ 591995 h 813993"/>
                      <a:gd name="connsiteX6" fmla="*/ 376766 w 413926"/>
                      <a:gd name="connsiteY6" fmla="*/ 790115 h 813993"/>
                      <a:gd name="connsiteX7" fmla="*/ 66251 w 413926"/>
                      <a:gd name="connsiteY7" fmla="*/ 774876 h 813993"/>
                      <a:gd name="connsiteX8" fmla="*/ 92922 w 413926"/>
                      <a:gd name="connsiteY8" fmla="*/ 481505 h 813993"/>
                      <a:gd name="connsiteX9" fmla="*/ 2687 w 413926"/>
                      <a:gd name="connsiteY9" fmla="*/ 188784 h 813993"/>
                      <a:gd name="connsiteX0" fmla="*/ 1247 w 412486"/>
                      <a:gd name="connsiteY0" fmla="*/ 171463 h 796672"/>
                      <a:gd name="connsiteX1" fmla="*/ 175269 w 412486"/>
                      <a:gd name="connsiteY1" fmla="*/ 65370 h 796672"/>
                      <a:gd name="connsiteX2" fmla="*/ 382946 w 412486"/>
                      <a:gd name="connsiteY2" fmla="*/ 3174 h 796672"/>
                      <a:gd name="connsiteX3" fmla="*/ 365802 w 412486"/>
                      <a:gd name="connsiteY3" fmla="*/ 159384 h 796672"/>
                      <a:gd name="connsiteX4" fmla="*/ 411521 w 412486"/>
                      <a:gd name="connsiteY4" fmla="*/ 367029 h 796672"/>
                      <a:gd name="connsiteX5" fmla="*/ 369612 w 412486"/>
                      <a:gd name="connsiteY5" fmla="*/ 574674 h 796672"/>
                      <a:gd name="connsiteX6" fmla="*/ 375326 w 412486"/>
                      <a:gd name="connsiteY6" fmla="*/ 772794 h 796672"/>
                      <a:gd name="connsiteX7" fmla="*/ 64811 w 412486"/>
                      <a:gd name="connsiteY7" fmla="*/ 757555 h 796672"/>
                      <a:gd name="connsiteX8" fmla="*/ 91482 w 412486"/>
                      <a:gd name="connsiteY8" fmla="*/ 464184 h 796672"/>
                      <a:gd name="connsiteX9" fmla="*/ 1247 w 412486"/>
                      <a:gd name="connsiteY9" fmla="*/ 171463 h 796672"/>
                      <a:gd name="connsiteX0" fmla="*/ 1247 w 412486"/>
                      <a:gd name="connsiteY0" fmla="*/ 171463 h 800191"/>
                      <a:gd name="connsiteX1" fmla="*/ 175269 w 412486"/>
                      <a:gd name="connsiteY1" fmla="*/ 65370 h 800191"/>
                      <a:gd name="connsiteX2" fmla="*/ 382946 w 412486"/>
                      <a:gd name="connsiteY2" fmla="*/ 3174 h 800191"/>
                      <a:gd name="connsiteX3" fmla="*/ 365802 w 412486"/>
                      <a:gd name="connsiteY3" fmla="*/ 159384 h 800191"/>
                      <a:gd name="connsiteX4" fmla="*/ 411521 w 412486"/>
                      <a:gd name="connsiteY4" fmla="*/ 367029 h 800191"/>
                      <a:gd name="connsiteX5" fmla="*/ 369612 w 412486"/>
                      <a:gd name="connsiteY5" fmla="*/ 574674 h 800191"/>
                      <a:gd name="connsiteX6" fmla="*/ 375326 w 412486"/>
                      <a:gd name="connsiteY6" fmla="*/ 772794 h 800191"/>
                      <a:gd name="connsiteX7" fmla="*/ 80063 w 412486"/>
                      <a:gd name="connsiteY7" fmla="*/ 763898 h 800191"/>
                      <a:gd name="connsiteX8" fmla="*/ 91482 w 412486"/>
                      <a:gd name="connsiteY8" fmla="*/ 464184 h 800191"/>
                      <a:gd name="connsiteX9" fmla="*/ 1247 w 412486"/>
                      <a:gd name="connsiteY9" fmla="*/ 171463 h 800191"/>
                      <a:gd name="connsiteX0" fmla="*/ 1247 w 412486"/>
                      <a:gd name="connsiteY0" fmla="*/ 171463 h 840435"/>
                      <a:gd name="connsiteX1" fmla="*/ 175269 w 412486"/>
                      <a:gd name="connsiteY1" fmla="*/ 65370 h 840435"/>
                      <a:gd name="connsiteX2" fmla="*/ 382946 w 412486"/>
                      <a:gd name="connsiteY2" fmla="*/ 3174 h 840435"/>
                      <a:gd name="connsiteX3" fmla="*/ 365802 w 412486"/>
                      <a:gd name="connsiteY3" fmla="*/ 159384 h 840435"/>
                      <a:gd name="connsiteX4" fmla="*/ 411521 w 412486"/>
                      <a:gd name="connsiteY4" fmla="*/ 367029 h 840435"/>
                      <a:gd name="connsiteX5" fmla="*/ 369612 w 412486"/>
                      <a:gd name="connsiteY5" fmla="*/ 574674 h 840435"/>
                      <a:gd name="connsiteX6" fmla="*/ 385494 w 412486"/>
                      <a:gd name="connsiteY6" fmla="*/ 829882 h 840435"/>
                      <a:gd name="connsiteX7" fmla="*/ 80063 w 412486"/>
                      <a:gd name="connsiteY7" fmla="*/ 763898 h 840435"/>
                      <a:gd name="connsiteX8" fmla="*/ 91482 w 412486"/>
                      <a:gd name="connsiteY8" fmla="*/ 464184 h 840435"/>
                      <a:gd name="connsiteX9" fmla="*/ 1247 w 412486"/>
                      <a:gd name="connsiteY9" fmla="*/ 171463 h 840435"/>
                      <a:gd name="connsiteX0" fmla="*/ 1247 w 420316"/>
                      <a:gd name="connsiteY0" fmla="*/ 171463 h 839573"/>
                      <a:gd name="connsiteX1" fmla="*/ 175269 w 420316"/>
                      <a:gd name="connsiteY1" fmla="*/ 65370 h 839573"/>
                      <a:gd name="connsiteX2" fmla="*/ 382946 w 420316"/>
                      <a:gd name="connsiteY2" fmla="*/ 3174 h 839573"/>
                      <a:gd name="connsiteX3" fmla="*/ 365802 w 420316"/>
                      <a:gd name="connsiteY3" fmla="*/ 159384 h 839573"/>
                      <a:gd name="connsiteX4" fmla="*/ 411521 w 420316"/>
                      <a:gd name="connsiteY4" fmla="*/ 367029 h 839573"/>
                      <a:gd name="connsiteX5" fmla="*/ 415365 w 420316"/>
                      <a:gd name="connsiteY5" fmla="*/ 587360 h 839573"/>
                      <a:gd name="connsiteX6" fmla="*/ 385494 w 420316"/>
                      <a:gd name="connsiteY6" fmla="*/ 829882 h 839573"/>
                      <a:gd name="connsiteX7" fmla="*/ 80063 w 420316"/>
                      <a:gd name="connsiteY7" fmla="*/ 763898 h 839573"/>
                      <a:gd name="connsiteX8" fmla="*/ 91482 w 420316"/>
                      <a:gd name="connsiteY8" fmla="*/ 464184 h 839573"/>
                      <a:gd name="connsiteX9" fmla="*/ 1247 w 420316"/>
                      <a:gd name="connsiteY9" fmla="*/ 171463 h 839573"/>
                      <a:gd name="connsiteX0" fmla="*/ 1247 w 423831"/>
                      <a:gd name="connsiteY0" fmla="*/ 171463 h 839571"/>
                      <a:gd name="connsiteX1" fmla="*/ 175269 w 423831"/>
                      <a:gd name="connsiteY1" fmla="*/ 65370 h 839571"/>
                      <a:gd name="connsiteX2" fmla="*/ 382946 w 423831"/>
                      <a:gd name="connsiteY2" fmla="*/ 3174 h 839571"/>
                      <a:gd name="connsiteX3" fmla="*/ 421724 w 423831"/>
                      <a:gd name="connsiteY3" fmla="*/ 159384 h 839571"/>
                      <a:gd name="connsiteX4" fmla="*/ 411521 w 423831"/>
                      <a:gd name="connsiteY4" fmla="*/ 367029 h 839571"/>
                      <a:gd name="connsiteX5" fmla="*/ 415365 w 423831"/>
                      <a:gd name="connsiteY5" fmla="*/ 587360 h 839571"/>
                      <a:gd name="connsiteX6" fmla="*/ 385494 w 423831"/>
                      <a:gd name="connsiteY6" fmla="*/ 829882 h 839571"/>
                      <a:gd name="connsiteX7" fmla="*/ 80063 w 423831"/>
                      <a:gd name="connsiteY7" fmla="*/ 763898 h 839571"/>
                      <a:gd name="connsiteX8" fmla="*/ 91482 w 423831"/>
                      <a:gd name="connsiteY8" fmla="*/ 464184 h 839571"/>
                      <a:gd name="connsiteX9" fmla="*/ 1247 w 423831"/>
                      <a:gd name="connsiteY9" fmla="*/ 171463 h 839571"/>
                      <a:gd name="connsiteX0" fmla="*/ 1247 w 423830"/>
                      <a:gd name="connsiteY0" fmla="*/ 171463 h 853642"/>
                      <a:gd name="connsiteX1" fmla="*/ 175269 w 423830"/>
                      <a:gd name="connsiteY1" fmla="*/ 65370 h 853642"/>
                      <a:gd name="connsiteX2" fmla="*/ 382946 w 423830"/>
                      <a:gd name="connsiteY2" fmla="*/ 3174 h 853642"/>
                      <a:gd name="connsiteX3" fmla="*/ 421724 w 423830"/>
                      <a:gd name="connsiteY3" fmla="*/ 159384 h 853642"/>
                      <a:gd name="connsiteX4" fmla="*/ 411521 w 423830"/>
                      <a:gd name="connsiteY4" fmla="*/ 367029 h 853642"/>
                      <a:gd name="connsiteX5" fmla="*/ 415365 w 423830"/>
                      <a:gd name="connsiteY5" fmla="*/ 587360 h 853642"/>
                      <a:gd name="connsiteX6" fmla="*/ 385494 w 423830"/>
                      <a:gd name="connsiteY6" fmla="*/ 829882 h 853642"/>
                      <a:gd name="connsiteX7" fmla="*/ 80063 w 423830"/>
                      <a:gd name="connsiteY7" fmla="*/ 808300 h 853642"/>
                      <a:gd name="connsiteX8" fmla="*/ 91482 w 423830"/>
                      <a:gd name="connsiteY8" fmla="*/ 464184 h 853642"/>
                      <a:gd name="connsiteX9" fmla="*/ 1247 w 423830"/>
                      <a:gd name="connsiteY9" fmla="*/ 171463 h 85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830" h="853642">
                        <a:moveTo>
                          <a:pt x="1247" y="171463"/>
                        </a:moveTo>
                        <a:cubicBezTo>
                          <a:pt x="15211" y="104994"/>
                          <a:pt x="124787" y="97437"/>
                          <a:pt x="175269" y="65370"/>
                        </a:cubicBezTo>
                        <a:cubicBezTo>
                          <a:pt x="225751" y="33303"/>
                          <a:pt x="341870" y="-12495"/>
                          <a:pt x="382946" y="3174"/>
                        </a:cubicBezTo>
                        <a:cubicBezTo>
                          <a:pt x="424022" y="18843"/>
                          <a:pt x="411882" y="95567"/>
                          <a:pt x="421724" y="159384"/>
                        </a:cubicBezTo>
                        <a:cubicBezTo>
                          <a:pt x="431567" y="223202"/>
                          <a:pt x="403266" y="294639"/>
                          <a:pt x="411521" y="367029"/>
                        </a:cubicBezTo>
                        <a:cubicBezTo>
                          <a:pt x="419776" y="439419"/>
                          <a:pt x="418222" y="517828"/>
                          <a:pt x="415365" y="587360"/>
                        </a:cubicBezTo>
                        <a:cubicBezTo>
                          <a:pt x="412508" y="656892"/>
                          <a:pt x="441378" y="793059"/>
                          <a:pt x="385494" y="829882"/>
                        </a:cubicBezTo>
                        <a:cubicBezTo>
                          <a:pt x="329610" y="866705"/>
                          <a:pt x="138165" y="861640"/>
                          <a:pt x="80063" y="808300"/>
                        </a:cubicBezTo>
                        <a:cubicBezTo>
                          <a:pt x="21961" y="754960"/>
                          <a:pt x="87672" y="559752"/>
                          <a:pt x="91482" y="464184"/>
                        </a:cubicBezTo>
                        <a:cubicBezTo>
                          <a:pt x="95292" y="368616"/>
                          <a:pt x="-12717" y="237932"/>
                          <a:pt x="1247" y="171463"/>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6" name="Oval 43"/>
                  <p:cNvSpPr/>
                  <p:nvPr/>
                </p:nvSpPr>
                <p:spPr>
                  <a:xfrm>
                    <a:off x="5811369" y="5678600"/>
                    <a:ext cx="267808" cy="329925"/>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0031 w 339539"/>
                      <a:gd name="connsiteY0" fmla="*/ 186039 h 614293"/>
                      <a:gd name="connsiteX1" fmla="*/ 59538 w 339539"/>
                      <a:gd name="connsiteY1" fmla="*/ 52776 h 614293"/>
                      <a:gd name="connsiteX2" fmla="*/ 305306 w 339539"/>
                      <a:gd name="connsiteY2" fmla="*/ 5064 h 614293"/>
                      <a:gd name="connsiteX3" fmla="*/ 288162 w 339539"/>
                      <a:gd name="connsiteY3" fmla="*/ 161274 h 614293"/>
                      <a:gd name="connsiteX4" fmla="*/ 333881 w 339539"/>
                      <a:gd name="connsiteY4" fmla="*/ 368919 h 614293"/>
                      <a:gd name="connsiteX5" fmla="*/ 291972 w 339539"/>
                      <a:gd name="connsiteY5" fmla="*/ 576564 h 614293"/>
                      <a:gd name="connsiteX6" fmla="*/ 25116 w 339539"/>
                      <a:gd name="connsiteY6" fmla="*/ 588245 h 614293"/>
                      <a:gd name="connsiteX7" fmla="*/ 13842 w 339539"/>
                      <a:gd name="connsiteY7" fmla="*/ 466074 h 614293"/>
                      <a:gd name="connsiteX8" fmla="*/ 10031 w 339539"/>
                      <a:gd name="connsiteY8" fmla="*/ 186039 h 614293"/>
                      <a:gd name="connsiteX0" fmla="*/ 542 w 389940"/>
                      <a:gd name="connsiteY0" fmla="*/ 142963 h 614293"/>
                      <a:gd name="connsiteX1" fmla="*/ 109939 w 389940"/>
                      <a:gd name="connsiteY1" fmla="*/ 52776 h 614293"/>
                      <a:gd name="connsiteX2" fmla="*/ 355707 w 389940"/>
                      <a:gd name="connsiteY2" fmla="*/ 5064 h 614293"/>
                      <a:gd name="connsiteX3" fmla="*/ 338563 w 389940"/>
                      <a:gd name="connsiteY3" fmla="*/ 161274 h 614293"/>
                      <a:gd name="connsiteX4" fmla="*/ 384282 w 389940"/>
                      <a:gd name="connsiteY4" fmla="*/ 368919 h 614293"/>
                      <a:gd name="connsiteX5" fmla="*/ 342373 w 389940"/>
                      <a:gd name="connsiteY5" fmla="*/ 576564 h 614293"/>
                      <a:gd name="connsiteX6" fmla="*/ 75517 w 389940"/>
                      <a:gd name="connsiteY6" fmla="*/ 588245 h 614293"/>
                      <a:gd name="connsiteX7" fmla="*/ 64243 w 389940"/>
                      <a:gd name="connsiteY7" fmla="*/ 466074 h 614293"/>
                      <a:gd name="connsiteX8" fmla="*/ 542 w 389940"/>
                      <a:gd name="connsiteY8" fmla="*/ 142963 h 614293"/>
                      <a:gd name="connsiteX0" fmla="*/ 542 w 389940"/>
                      <a:gd name="connsiteY0" fmla="*/ 142963 h 614293"/>
                      <a:gd name="connsiteX1" fmla="*/ 109939 w 389940"/>
                      <a:gd name="connsiteY1" fmla="*/ 52776 h 614293"/>
                      <a:gd name="connsiteX2" fmla="*/ 259885 w 389940"/>
                      <a:gd name="connsiteY2" fmla="*/ 5065 h 614293"/>
                      <a:gd name="connsiteX3" fmla="*/ 338563 w 389940"/>
                      <a:gd name="connsiteY3" fmla="*/ 161274 h 614293"/>
                      <a:gd name="connsiteX4" fmla="*/ 384282 w 389940"/>
                      <a:gd name="connsiteY4" fmla="*/ 368919 h 614293"/>
                      <a:gd name="connsiteX5" fmla="*/ 342373 w 389940"/>
                      <a:gd name="connsiteY5" fmla="*/ 576564 h 614293"/>
                      <a:gd name="connsiteX6" fmla="*/ 75517 w 389940"/>
                      <a:gd name="connsiteY6" fmla="*/ 588245 h 614293"/>
                      <a:gd name="connsiteX7" fmla="*/ 64243 w 389940"/>
                      <a:gd name="connsiteY7" fmla="*/ 466074 h 614293"/>
                      <a:gd name="connsiteX8" fmla="*/ 542 w 389940"/>
                      <a:gd name="connsiteY8" fmla="*/ 142963 h 614293"/>
                      <a:gd name="connsiteX0" fmla="*/ 4 w 389402"/>
                      <a:gd name="connsiteY0" fmla="*/ 149331 h 620661"/>
                      <a:gd name="connsiteX1" fmla="*/ 67479 w 389402"/>
                      <a:gd name="connsiteY1" fmla="*/ 33299 h 620661"/>
                      <a:gd name="connsiteX2" fmla="*/ 259347 w 389402"/>
                      <a:gd name="connsiteY2" fmla="*/ 11433 h 620661"/>
                      <a:gd name="connsiteX3" fmla="*/ 338025 w 389402"/>
                      <a:gd name="connsiteY3" fmla="*/ 167642 h 620661"/>
                      <a:gd name="connsiteX4" fmla="*/ 383744 w 389402"/>
                      <a:gd name="connsiteY4" fmla="*/ 375287 h 620661"/>
                      <a:gd name="connsiteX5" fmla="*/ 341835 w 389402"/>
                      <a:gd name="connsiteY5" fmla="*/ 582932 h 620661"/>
                      <a:gd name="connsiteX6" fmla="*/ 74979 w 389402"/>
                      <a:gd name="connsiteY6" fmla="*/ 594613 h 620661"/>
                      <a:gd name="connsiteX7" fmla="*/ 63705 w 389402"/>
                      <a:gd name="connsiteY7" fmla="*/ 472442 h 620661"/>
                      <a:gd name="connsiteX8" fmla="*/ 4 w 389402"/>
                      <a:gd name="connsiteY8" fmla="*/ 149331 h 620661"/>
                      <a:gd name="connsiteX0" fmla="*/ 3362 w 392760"/>
                      <a:gd name="connsiteY0" fmla="*/ 149331 h 620661"/>
                      <a:gd name="connsiteX1" fmla="*/ 70837 w 392760"/>
                      <a:gd name="connsiteY1" fmla="*/ 33299 h 620661"/>
                      <a:gd name="connsiteX2" fmla="*/ 262705 w 392760"/>
                      <a:gd name="connsiteY2" fmla="*/ 11433 h 620661"/>
                      <a:gd name="connsiteX3" fmla="*/ 341383 w 392760"/>
                      <a:gd name="connsiteY3" fmla="*/ 167642 h 620661"/>
                      <a:gd name="connsiteX4" fmla="*/ 387102 w 392760"/>
                      <a:gd name="connsiteY4" fmla="*/ 375287 h 620661"/>
                      <a:gd name="connsiteX5" fmla="*/ 345193 w 392760"/>
                      <a:gd name="connsiteY5" fmla="*/ 582932 h 620661"/>
                      <a:gd name="connsiteX6" fmla="*/ 78337 w 392760"/>
                      <a:gd name="connsiteY6" fmla="*/ 594613 h 620661"/>
                      <a:gd name="connsiteX7" fmla="*/ 7175 w 392760"/>
                      <a:gd name="connsiteY7" fmla="*/ 386290 h 620661"/>
                      <a:gd name="connsiteX8" fmla="*/ 3362 w 392760"/>
                      <a:gd name="connsiteY8" fmla="*/ 149331 h 62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760" h="620661">
                        <a:moveTo>
                          <a:pt x="3362" y="149331"/>
                        </a:moveTo>
                        <a:cubicBezTo>
                          <a:pt x="13972" y="90499"/>
                          <a:pt x="20355" y="65366"/>
                          <a:pt x="70837" y="33299"/>
                        </a:cubicBezTo>
                        <a:cubicBezTo>
                          <a:pt x="121319" y="1232"/>
                          <a:pt x="217614" y="-10958"/>
                          <a:pt x="262705" y="11433"/>
                        </a:cubicBezTo>
                        <a:cubicBezTo>
                          <a:pt x="307796" y="33824"/>
                          <a:pt x="331541" y="103825"/>
                          <a:pt x="341383" y="167642"/>
                        </a:cubicBezTo>
                        <a:cubicBezTo>
                          <a:pt x="351226" y="231460"/>
                          <a:pt x="378847" y="302897"/>
                          <a:pt x="387102" y="375287"/>
                        </a:cubicBezTo>
                        <a:cubicBezTo>
                          <a:pt x="395357" y="447677"/>
                          <a:pt x="402978" y="517844"/>
                          <a:pt x="345193" y="582932"/>
                        </a:cubicBezTo>
                        <a:cubicBezTo>
                          <a:pt x="287408" y="648020"/>
                          <a:pt x="124692" y="613028"/>
                          <a:pt x="78337" y="594613"/>
                        </a:cubicBezTo>
                        <a:cubicBezTo>
                          <a:pt x="31982" y="576198"/>
                          <a:pt x="3365" y="481858"/>
                          <a:pt x="7175" y="386290"/>
                        </a:cubicBezTo>
                        <a:cubicBezTo>
                          <a:pt x="10985" y="290722"/>
                          <a:pt x="-7248" y="208163"/>
                          <a:pt x="3362" y="149331"/>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Oval 43"/>
                  <p:cNvSpPr/>
                  <p:nvPr/>
                </p:nvSpPr>
                <p:spPr>
                  <a:xfrm>
                    <a:off x="7486255" y="5360670"/>
                    <a:ext cx="255665" cy="142084"/>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026" h="383423">
                        <a:moveTo>
                          <a:pt x="20110" y="150659"/>
                        </a:moveTo>
                        <a:cubicBezTo>
                          <a:pt x="39821" y="91186"/>
                          <a:pt x="107107" y="4293"/>
                          <a:pt x="153462" y="165"/>
                        </a:cubicBezTo>
                        <a:cubicBezTo>
                          <a:pt x="199817" y="-3962"/>
                          <a:pt x="266491" y="70332"/>
                          <a:pt x="298241" y="125894"/>
                        </a:cubicBezTo>
                        <a:cubicBezTo>
                          <a:pt x="308084" y="189712"/>
                          <a:pt x="387801" y="262377"/>
                          <a:pt x="343960" y="333539"/>
                        </a:cubicBezTo>
                        <a:cubicBezTo>
                          <a:pt x="300119" y="404701"/>
                          <a:pt x="89170" y="387483"/>
                          <a:pt x="35195" y="357003"/>
                        </a:cubicBezTo>
                        <a:cubicBezTo>
                          <a:pt x="-18780" y="326523"/>
                          <a:pt x="399" y="210132"/>
                          <a:pt x="20110" y="150659"/>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8" name="Oval 43"/>
                  <p:cNvSpPr/>
                  <p:nvPr/>
                </p:nvSpPr>
                <p:spPr>
                  <a:xfrm>
                    <a:off x="7111406" y="5177791"/>
                    <a:ext cx="270995" cy="235556"/>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026" h="383423">
                        <a:moveTo>
                          <a:pt x="20110" y="150659"/>
                        </a:moveTo>
                        <a:cubicBezTo>
                          <a:pt x="39821" y="91186"/>
                          <a:pt x="107107" y="4293"/>
                          <a:pt x="153462" y="165"/>
                        </a:cubicBezTo>
                        <a:cubicBezTo>
                          <a:pt x="199817" y="-3962"/>
                          <a:pt x="266491" y="70332"/>
                          <a:pt x="298241" y="125894"/>
                        </a:cubicBezTo>
                        <a:cubicBezTo>
                          <a:pt x="308084" y="189712"/>
                          <a:pt x="387801" y="262377"/>
                          <a:pt x="343960" y="333539"/>
                        </a:cubicBezTo>
                        <a:cubicBezTo>
                          <a:pt x="300119" y="404701"/>
                          <a:pt x="89170" y="387483"/>
                          <a:pt x="35195" y="357003"/>
                        </a:cubicBezTo>
                        <a:cubicBezTo>
                          <a:pt x="-18780" y="326523"/>
                          <a:pt x="399" y="210132"/>
                          <a:pt x="20110" y="150659"/>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Oval 43"/>
                  <p:cNvSpPr/>
                  <p:nvPr/>
                </p:nvSpPr>
                <p:spPr>
                  <a:xfrm>
                    <a:off x="7249804" y="4223593"/>
                    <a:ext cx="772058" cy="422554"/>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 name="connsiteX0" fmla="*/ 21344 w 358260"/>
                      <a:gd name="connsiteY0" fmla="*/ 45263 h 278027"/>
                      <a:gd name="connsiteX1" fmla="*/ 174774 w 358260"/>
                      <a:gd name="connsiteY1" fmla="*/ 43609 h 278027"/>
                      <a:gd name="connsiteX2" fmla="*/ 299475 w 358260"/>
                      <a:gd name="connsiteY2" fmla="*/ 20498 h 278027"/>
                      <a:gd name="connsiteX3" fmla="*/ 345194 w 358260"/>
                      <a:gd name="connsiteY3" fmla="*/ 228143 h 278027"/>
                      <a:gd name="connsiteX4" fmla="*/ 36429 w 358260"/>
                      <a:gd name="connsiteY4" fmla="*/ 251607 h 278027"/>
                      <a:gd name="connsiteX5" fmla="*/ 21344 w 358260"/>
                      <a:gd name="connsiteY5" fmla="*/ 45263 h 278027"/>
                      <a:gd name="connsiteX0" fmla="*/ 1977 w 539674"/>
                      <a:gd name="connsiteY0" fmla="*/ 94876 h 278027"/>
                      <a:gd name="connsiteX1" fmla="*/ 356188 w 539674"/>
                      <a:gd name="connsiteY1" fmla="*/ 43609 h 278027"/>
                      <a:gd name="connsiteX2" fmla="*/ 480889 w 539674"/>
                      <a:gd name="connsiteY2" fmla="*/ 20498 h 278027"/>
                      <a:gd name="connsiteX3" fmla="*/ 526608 w 539674"/>
                      <a:gd name="connsiteY3" fmla="*/ 228143 h 278027"/>
                      <a:gd name="connsiteX4" fmla="*/ 217843 w 539674"/>
                      <a:gd name="connsiteY4" fmla="*/ 251607 h 278027"/>
                      <a:gd name="connsiteX5" fmla="*/ 1977 w 539674"/>
                      <a:gd name="connsiteY5" fmla="*/ 94876 h 278027"/>
                      <a:gd name="connsiteX0" fmla="*/ 1978 w 697236"/>
                      <a:gd name="connsiteY0" fmla="*/ 60404 h 243555"/>
                      <a:gd name="connsiteX1" fmla="*/ 356189 w 697236"/>
                      <a:gd name="connsiteY1" fmla="*/ 9137 h 243555"/>
                      <a:gd name="connsiteX2" fmla="*/ 696729 w 697236"/>
                      <a:gd name="connsiteY2" fmla="*/ 35639 h 243555"/>
                      <a:gd name="connsiteX3" fmla="*/ 526609 w 697236"/>
                      <a:gd name="connsiteY3" fmla="*/ 193671 h 243555"/>
                      <a:gd name="connsiteX4" fmla="*/ 217844 w 697236"/>
                      <a:gd name="connsiteY4" fmla="*/ 217135 h 243555"/>
                      <a:gd name="connsiteX5" fmla="*/ 1978 w 697236"/>
                      <a:gd name="connsiteY5" fmla="*/ 60404 h 243555"/>
                      <a:gd name="connsiteX0" fmla="*/ 2667 w 697925"/>
                      <a:gd name="connsiteY0" fmla="*/ 95233 h 278384"/>
                      <a:gd name="connsiteX1" fmla="*/ 381975 w 697925"/>
                      <a:gd name="connsiteY1" fmla="*/ 554 h 278384"/>
                      <a:gd name="connsiteX2" fmla="*/ 697418 w 697925"/>
                      <a:gd name="connsiteY2" fmla="*/ 70468 h 278384"/>
                      <a:gd name="connsiteX3" fmla="*/ 527298 w 697925"/>
                      <a:gd name="connsiteY3" fmla="*/ 228500 h 278384"/>
                      <a:gd name="connsiteX4" fmla="*/ 218533 w 697925"/>
                      <a:gd name="connsiteY4" fmla="*/ 251964 h 278384"/>
                      <a:gd name="connsiteX5" fmla="*/ 2667 w 697925"/>
                      <a:gd name="connsiteY5" fmla="*/ 95233 h 278384"/>
                      <a:gd name="connsiteX0" fmla="*/ 801 w 696059"/>
                      <a:gd name="connsiteY0" fmla="*/ 96991 h 280142"/>
                      <a:gd name="connsiteX1" fmla="*/ 152398 w 696059"/>
                      <a:gd name="connsiteY1" fmla="*/ 14550 h 280142"/>
                      <a:gd name="connsiteX2" fmla="*/ 380109 w 696059"/>
                      <a:gd name="connsiteY2" fmla="*/ 2312 h 280142"/>
                      <a:gd name="connsiteX3" fmla="*/ 695552 w 696059"/>
                      <a:gd name="connsiteY3" fmla="*/ 72226 h 280142"/>
                      <a:gd name="connsiteX4" fmla="*/ 525432 w 696059"/>
                      <a:gd name="connsiteY4" fmla="*/ 230258 h 280142"/>
                      <a:gd name="connsiteX5" fmla="*/ 216667 w 696059"/>
                      <a:gd name="connsiteY5" fmla="*/ 253722 h 280142"/>
                      <a:gd name="connsiteX6" fmla="*/ 801 w 696059"/>
                      <a:gd name="connsiteY6" fmla="*/ 96991 h 280142"/>
                      <a:gd name="connsiteX0" fmla="*/ 801 w 696059"/>
                      <a:gd name="connsiteY0" fmla="*/ 84833 h 267984"/>
                      <a:gd name="connsiteX1" fmla="*/ 152398 w 696059"/>
                      <a:gd name="connsiteY1" fmla="*/ 2392 h 267984"/>
                      <a:gd name="connsiteX2" fmla="*/ 319875 w 696059"/>
                      <a:gd name="connsiteY2" fmla="*/ 58372 h 267984"/>
                      <a:gd name="connsiteX3" fmla="*/ 695552 w 696059"/>
                      <a:gd name="connsiteY3" fmla="*/ 60068 h 267984"/>
                      <a:gd name="connsiteX4" fmla="*/ 525432 w 696059"/>
                      <a:gd name="connsiteY4" fmla="*/ 218100 h 267984"/>
                      <a:gd name="connsiteX5" fmla="*/ 216667 w 696059"/>
                      <a:gd name="connsiteY5" fmla="*/ 241564 h 267984"/>
                      <a:gd name="connsiteX6" fmla="*/ 801 w 696059"/>
                      <a:gd name="connsiteY6" fmla="*/ 84833 h 267984"/>
                      <a:gd name="connsiteX0" fmla="*/ 801 w 696059"/>
                      <a:gd name="connsiteY0" fmla="*/ 113450 h 296601"/>
                      <a:gd name="connsiteX1" fmla="*/ 152398 w 696059"/>
                      <a:gd name="connsiteY1" fmla="*/ 31009 h 296601"/>
                      <a:gd name="connsiteX2" fmla="*/ 319875 w 696059"/>
                      <a:gd name="connsiteY2" fmla="*/ 86989 h 296601"/>
                      <a:gd name="connsiteX3" fmla="*/ 538902 w 696059"/>
                      <a:gd name="connsiteY3" fmla="*/ 0 h 296601"/>
                      <a:gd name="connsiteX4" fmla="*/ 695552 w 696059"/>
                      <a:gd name="connsiteY4" fmla="*/ 88685 h 296601"/>
                      <a:gd name="connsiteX5" fmla="*/ 525432 w 696059"/>
                      <a:gd name="connsiteY5" fmla="*/ 246717 h 296601"/>
                      <a:gd name="connsiteX6" fmla="*/ 216667 w 696059"/>
                      <a:gd name="connsiteY6" fmla="*/ 270181 h 296601"/>
                      <a:gd name="connsiteX7" fmla="*/ 801 w 696059"/>
                      <a:gd name="connsiteY7" fmla="*/ 113450 h 296601"/>
                      <a:gd name="connsiteX0" fmla="*/ 801 w 696059"/>
                      <a:gd name="connsiteY0" fmla="*/ 113452 h 296603"/>
                      <a:gd name="connsiteX1" fmla="*/ 152398 w 696059"/>
                      <a:gd name="connsiteY1" fmla="*/ 31011 h 296603"/>
                      <a:gd name="connsiteX2" fmla="*/ 349993 w 696059"/>
                      <a:gd name="connsiteY2" fmla="*/ 43580 h 296603"/>
                      <a:gd name="connsiteX3" fmla="*/ 538902 w 696059"/>
                      <a:gd name="connsiteY3" fmla="*/ 2 h 296603"/>
                      <a:gd name="connsiteX4" fmla="*/ 695552 w 696059"/>
                      <a:gd name="connsiteY4" fmla="*/ 88687 h 296603"/>
                      <a:gd name="connsiteX5" fmla="*/ 525432 w 696059"/>
                      <a:gd name="connsiteY5" fmla="*/ 246719 h 296603"/>
                      <a:gd name="connsiteX6" fmla="*/ 216667 w 696059"/>
                      <a:gd name="connsiteY6" fmla="*/ 270183 h 296603"/>
                      <a:gd name="connsiteX7" fmla="*/ 801 w 696059"/>
                      <a:gd name="connsiteY7" fmla="*/ 113452 h 296603"/>
                      <a:gd name="connsiteX0" fmla="*/ 801 w 696059"/>
                      <a:gd name="connsiteY0" fmla="*/ 181044 h 364195"/>
                      <a:gd name="connsiteX1" fmla="*/ 152398 w 696059"/>
                      <a:gd name="connsiteY1" fmla="*/ 98603 h 364195"/>
                      <a:gd name="connsiteX2" fmla="*/ 277520 w 696059"/>
                      <a:gd name="connsiteY2" fmla="*/ 310 h 364195"/>
                      <a:gd name="connsiteX3" fmla="*/ 538902 w 696059"/>
                      <a:gd name="connsiteY3" fmla="*/ 67594 h 364195"/>
                      <a:gd name="connsiteX4" fmla="*/ 695552 w 696059"/>
                      <a:gd name="connsiteY4" fmla="*/ 156279 h 364195"/>
                      <a:gd name="connsiteX5" fmla="*/ 525432 w 696059"/>
                      <a:gd name="connsiteY5" fmla="*/ 314311 h 364195"/>
                      <a:gd name="connsiteX6" fmla="*/ 216667 w 696059"/>
                      <a:gd name="connsiteY6" fmla="*/ 337775 h 364195"/>
                      <a:gd name="connsiteX7" fmla="*/ 801 w 696059"/>
                      <a:gd name="connsiteY7" fmla="*/ 181044 h 364195"/>
                      <a:gd name="connsiteX0" fmla="*/ 4770 w 700028"/>
                      <a:gd name="connsiteY0" fmla="*/ 181598 h 364749"/>
                      <a:gd name="connsiteX1" fmla="*/ 96683 w 700028"/>
                      <a:gd name="connsiteY1" fmla="*/ 39107 h 364749"/>
                      <a:gd name="connsiteX2" fmla="*/ 281489 w 700028"/>
                      <a:gd name="connsiteY2" fmla="*/ 864 h 364749"/>
                      <a:gd name="connsiteX3" fmla="*/ 542871 w 700028"/>
                      <a:gd name="connsiteY3" fmla="*/ 68148 h 364749"/>
                      <a:gd name="connsiteX4" fmla="*/ 699521 w 700028"/>
                      <a:gd name="connsiteY4" fmla="*/ 156833 h 364749"/>
                      <a:gd name="connsiteX5" fmla="*/ 529401 w 700028"/>
                      <a:gd name="connsiteY5" fmla="*/ 314865 h 364749"/>
                      <a:gd name="connsiteX6" fmla="*/ 220636 w 700028"/>
                      <a:gd name="connsiteY6" fmla="*/ 338329 h 364749"/>
                      <a:gd name="connsiteX7" fmla="*/ 4770 w 700028"/>
                      <a:gd name="connsiteY7" fmla="*/ 181598 h 364749"/>
                      <a:gd name="connsiteX0" fmla="*/ 1917 w 799490"/>
                      <a:gd name="connsiteY0" fmla="*/ 167740 h 364749"/>
                      <a:gd name="connsiteX1" fmla="*/ 196145 w 799490"/>
                      <a:gd name="connsiteY1" fmla="*/ 39107 h 364749"/>
                      <a:gd name="connsiteX2" fmla="*/ 380951 w 799490"/>
                      <a:gd name="connsiteY2" fmla="*/ 864 h 364749"/>
                      <a:gd name="connsiteX3" fmla="*/ 642333 w 799490"/>
                      <a:gd name="connsiteY3" fmla="*/ 68148 h 364749"/>
                      <a:gd name="connsiteX4" fmla="*/ 798983 w 799490"/>
                      <a:gd name="connsiteY4" fmla="*/ 156833 h 364749"/>
                      <a:gd name="connsiteX5" fmla="*/ 628863 w 799490"/>
                      <a:gd name="connsiteY5" fmla="*/ 314865 h 364749"/>
                      <a:gd name="connsiteX6" fmla="*/ 320098 w 799490"/>
                      <a:gd name="connsiteY6" fmla="*/ 338329 h 364749"/>
                      <a:gd name="connsiteX7" fmla="*/ 1917 w 799490"/>
                      <a:gd name="connsiteY7" fmla="*/ 167740 h 364749"/>
                      <a:gd name="connsiteX0" fmla="*/ 1264 w 798837"/>
                      <a:gd name="connsiteY0" fmla="*/ 167740 h 364749"/>
                      <a:gd name="connsiteX1" fmla="*/ 195492 w 798837"/>
                      <a:gd name="connsiteY1" fmla="*/ 39107 h 364749"/>
                      <a:gd name="connsiteX2" fmla="*/ 380298 w 798837"/>
                      <a:gd name="connsiteY2" fmla="*/ 864 h 364749"/>
                      <a:gd name="connsiteX3" fmla="*/ 641680 w 798837"/>
                      <a:gd name="connsiteY3" fmla="*/ 68148 h 364749"/>
                      <a:gd name="connsiteX4" fmla="*/ 798330 w 798837"/>
                      <a:gd name="connsiteY4" fmla="*/ 156833 h 364749"/>
                      <a:gd name="connsiteX5" fmla="*/ 628210 w 798837"/>
                      <a:gd name="connsiteY5" fmla="*/ 314865 h 364749"/>
                      <a:gd name="connsiteX6" fmla="*/ 319445 w 798837"/>
                      <a:gd name="connsiteY6" fmla="*/ 338329 h 364749"/>
                      <a:gd name="connsiteX7" fmla="*/ 1264 w 798837"/>
                      <a:gd name="connsiteY7" fmla="*/ 167740 h 364749"/>
                      <a:gd name="connsiteX0" fmla="*/ 1264 w 798837"/>
                      <a:gd name="connsiteY0" fmla="*/ 195065 h 392074"/>
                      <a:gd name="connsiteX1" fmla="*/ 195492 w 798837"/>
                      <a:gd name="connsiteY1" fmla="*/ 66432 h 392074"/>
                      <a:gd name="connsiteX2" fmla="*/ 376035 w 798837"/>
                      <a:gd name="connsiteY2" fmla="*/ 474 h 392074"/>
                      <a:gd name="connsiteX3" fmla="*/ 641680 w 798837"/>
                      <a:gd name="connsiteY3" fmla="*/ 95473 h 392074"/>
                      <a:gd name="connsiteX4" fmla="*/ 798330 w 798837"/>
                      <a:gd name="connsiteY4" fmla="*/ 184158 h 392074"/>
                      <a:gd name="connsiteX5" fmla="*/ 628210 w 798837"/>
                      <a:gd name="connsiteY5" fmla="*/ 342190 h 392074"/>
                      <a:gd name="connsiteX6" fmla="*/ 319445 w 798837"/>
                      <a:gd name="connsiteY6" fmla="*/ 365654 h 392074"/>
                      <a:gd name="connsiteX7" fmla="*/ 1264 w 798837"/>
                      <a:gd name="connsiteY7" fmla="*/ 195065 h 392074"/>
                      <a:gd name="connsiteX0" fmla="*/ 2673 w 800246"/>
                      <a:gd name="connsiteY0" fmla="*/ 195270 h 392279"/>
                      <a:gd name="connsiteX1" fmla="*/ 179849 w 800246"/>
                      <a:gd name="connsiteY1" fmla="*/ 48160 h 392279"/>
                      <a:gd name="connsiteX2" fmla="*/ 377444 w 800246"/>
                      <a:gd name="connsiteY2" fmla="*/ 679 h 392279"/>
                      <a:gd name="connsiteX3" fmla="*/ 643089 w 800246"/>
                      <a:gd name="connsiteY3" fmla="*/ 95678 h 392279"/>
                      <a:gd name="connsiteX4" fmla="*/ 799739 w 800246"/>
                      <a:gd name="connsiteY4" fmla="*/ 184363 h 392279"/>
                      <a:gd name="connsiteX5" fmla="*/ 629619 w 800246"/>
                      <a:gd name="connsiteY5" fmla="*/ 342395 h 392279"/>
                      <a:gd name="connsiteX6" fmla="*/ 320854 w 800246"/>
                      <a:gd name="connsiteY6" fmla="*/ 365859 h 392279"/>
                      <a:gd name="connsiteX7" fmla="*/ 2673 w 800246"/>
                      <a:gd name="connsiteY7" fmla="*/ 195270 h 392279"/>
                      <a:gd name="connsiteX0" fmla="*/ 2673 w 800246"/>
                      <a:gd name="connsiteY0" fmla="*/ 195270 h 392279"/>
                      <a:gd name="connsiteX1" fmla="*/ 179849 w 800246"/>
                      <a:gd name="connsiteY1" fmla="*/ 48160 h 392279"/>
                      <a:gd name="connsiteX2" fmla="*/ 377444 w 800246"/>
                      <a:gd name="connsiteY2" fmla="*/ 679 h 392279"/>
                      <a:gd name="connsiteX3" fmla="*/ 608985 w 800246"/>
                      <a:gd name="connsiteY3" fmla="*/ 67963 h 392279"/>
                      <a:gd name="connsiteX4" fmla="*/ 799739 w 800246"/>
                      <a:gd name="connsiteY4" fmla="*/ 184363 h 392279"/>
                      <a:gd name="connsiteX5" fmla="*/ 629619 w 800246"/>
                      <a:gd name="connsiteY5" fmla="*/ 342395 h 392279"/>
                      <a:gd name="connsiteX6" fmla="*/ 320854 w 800246"/>
                      <a:gd name="connsiteY6" fmla="*/ 365859 h 392279"/>
                      <a:gd name="connsiteX7" fmla="*/ 2673 w 800246"/>
                      <a:gd name="connsiteY7" fmla="*/ 195270 h 392279"/>
                      <a:gd name="connsiteX0" fmla="*/ 2673 w 800246"/>
                      <a:gd name="connsiteY0" fmla="*/ 195270 h 431861"/>
                      <a:gd name="connsiteX1" fmla="*/ 179849 w 800246"/>
                      <a:gd name="connsiteY1" fmla="*/ 48160 h 431861"/>
                      <a:gd name="connsiteX2" fmla="*/ 377444 w 800246"/>
                      <a:gd name="connsiteY2" fmla="*/ 679 h 431861"/>
                      <a:gd name="connsiteX3" fmla="*/ 608985 w 800246"/>
                      <a:gd name="connsiteY3" fmla="*/ 67963 h 431861"/>
                      <a:gd name="connsiteX4" fmla="*/ 799739 w 800246"/>
                      <a:gd name="connsiteY4" fmla="*/ 184363 h 431861"/>
                      <a:gd name="connsiteX5" fmla="*/ 629619 w 800246"/>
                      <a:gd name="connsiteY5" fmla="*/ 342395 h 431861"/>
                      <a:gd name="connsiteX6" fmla="*/ 320854 w 800246"/>
                      <a:gd name="connsiteY6" fmla="*/ 421289 h 431861"/>
                      <a:gd name="connsiteX7" fmla="*/ 2673 w 800246"/>
                      <a:gd name="connsiteY7" fmla="*/ 195270 h 431861"/>
                      <a:gd name="connsiteX0" fmla="*/ 2673 w 800246"/>
                      <a:gd name="connsiteY0" fmla="*/ 227312 h 463903"/>
                      <a:gd name="connsiteX1" fmla="*/ 179849 w 800246"/>
                      <a:gd name="connsiteY1" fmla="*/ 80202 h 463903"/>
                      <a:gd name="connsiteX2" fmla="*/ 368918 w 800246"/>
                      <a:gd name="connsiteY2" fmla="*/ 386 h 463903"/>
                      <a:gd name="connsiteX3" fmla="*/ 608985 w 800246"/>
                      <a:gd name="connsiteY3" fmla="*/ 100005 h 463903"/>
                      <a:gd name="connsiteX4" fmla="*/ 799739 w 800246"/>
                      <a:gd name="connsiteY4" fmla="*/ 216405 h 463903"/>
                      <a:gd name="connsiteX5" fmla="*/ 629619 w 800246"/>
                      <a:gd name="connsiteY5" fmla="*/ 374437 h 463903"/>
                      <a:gd name="connsiteX6" fmla="*/ 320854 w 800246"/>
                      <a:gd name="connsiteY6" fmla="*/ 453331 h 463903"/>
                      <a:gd name="connsiteX7" fmla="*/ 2673 w 800246"/>
                      <a:gd name="connsiteY7" fmla="*/ 227312 h 463903"/>
                      <a:gd name="connsiteX0" fmla="*/ 2673 w 800246"/>
                      <a:gd name="connsiteY0" fmla="*/ 227312 h 463903"/>
                      <a:gd name="connsiteX1" fmla="*/ 179849 w 800246"/>
                      <a:gd name="connsiteY1" fmla="*/ 80202 h 463903"/>
                      <a:gd name="connsiteX2" fmla="*/ 368918 w 800246"/>
                      <a:gd name="connsiteY2" fmla="*/ 386 h 463903"/>
                      <a:gd name="connsiteX3" fmla="*/ 600458 w 800246"/>
                      <a:gd name="connsiteY3" fmla="*/ 86148 h 463903"/>
                      <a:gd name="connsiteX4" fmla="*/ 799739 w 800246"/>
                      <a:gd name="connsiteY4" fmla="*/ 216405 h 463903"/>
                      <a:gd name="connsiteX5" fmla="*/ 629619 w 800246"/>
                      <a:gd name="connsiteY5" fmla="*/ 374437 h 463903"/>
                      <a:gd name="connsiteX6" fmla="*/ 320854 w 800246"/>
                      <a:gd name="connsiteY6" fmla="*/ 453331 h 463903"/>
                      <a:gd name="connsiteX7" fmla="*/ 2673 w 800246"/>
                      <a:gd name="connsiteY7" fmla="*/ 227312 h 463903"/>
                      <a:gd name="connsiteX0" fmla="*/ 8425 w 805998"/>
                      <a:gd name="connsiteY0" fmla="*/ 227337 h 463928"/>
                      <a:gd name="connsiteX1" fmla="*/ 117392 w 805998"/>
                      <a:gd name="connsiteY1" fmla="*/ 75608 h 463928"/>
                      <a:gd name="connsiteX2" fmla="*/ 374670 w 805998"/>
                      <a:gd name="connsiteY2" fmla="*/ 411 h 463928"/>
                      <a:gd name="connsiteX3" fmla="*/ 606210 w 805998"/>
                      <a:gd name="connsiteY3" fmla="*/ 86173 h 463928"/>
                      <a:gd name="connsiteX4" fmla="*/ 805491 w 805998"/>
                      <a:gd name="connsiteY4" fmla="*/ 216430 h 463928"/>
                      <a:gd name="connsiteX5" fmla="*/ 635371 w 805998"/>
                      <a:gd name="connsiteY5" fmla="*/ 374462 h 463928"/>
                      <a:gd name="connsiteX6" fmla="*/ 326606 w 805998"/>
                      <a:gd name="connsiteY6" fmla="*/ 453356 h 463928"/>
                      <a:gd name="connsiteX7" fmla="*/ 8425 w 805998"/>
                      <a:gd name="connsiteY7" fmla="*/ 227337 h 463928"/>
                      <a:gd name="connsiteX0" fmla="*/ 8425 w 805998"/>
                      <a:gd name="connsiteY0" fmla="*/ 227338 h 463929"/>
                      <a:gd name="connsiteX1" fmla="*/ 117392 w 805998"/>
                      <a:gd name="connsiteY1" fmla="*/ 75609 h 463929"/>
                      <a:gd name="connsiteX2" fmla="*/ 374670 w 805998"/>
                      <a:gd name="connsiteY2" fmla="*/ 412 h 463929"/>
                      <a:gd name="connsiteX3" fmla="*/ 606210 w 805998"/>
                      <a:gd name="connsiteY3" fmla="*/ 86174 h 463929"/>
                      <a:gd name="connsiteX4" fmla="*/ 805491 w 805998"/>
                      <a:gd name="connsiteY4" fmla="*/ 216431 h 463929"/>
                      <a:gd name="connsiteX5" fmla="*/ 635371 w 805998"/>
                      <a:gd name="connsiteY5" fmla="*/ 374463 h 463929"/>
                      <a:gd name="connsiteX6" fmla="*/ 326606 w 805998"/>
                      <a:gd name="connsiteY6" fmla="*/ 453357 h 463929"/>
                      <a:gd name="connsiteX7" fmla="*/ 8425 w 805998"/>
                      <a:gd name="connsiteY7" fmla="*/ 227338 h 463929"/>
                      <a:gd name="connsiteX0" fmla="*/ 8425 w 805998"/>
                      <a:gd name="connsiteY0" fmla="*/ 227338 h 463929"/>
                      <a:gd name="connsiteX1" fmla="*/ 117392 w 805998"/>
                      <a:gd name="connsiteY1" fmla="*/ 75609 h 463929"/>
                      <a:gd name="connsiteX2" fmla="*/ 374670 w 805998"/>
                      <a:gd name="connsiteY2" fmla="*/ 412 h 463929"/>
                      <a:gd name="connsiteX3" fmla="*/ 606210 w 805998"/>
                      <a:gd name="connsiteY3" fmla="*/ 86174 h 463929"/>
                      <a:gd name="connsiteX4" fmla="*/ 805491 w 805998"/>
                      <a:gd name="connsiteY4" fmla="*/ 216431 h 463929"/>
                      <a:gd name="connsiteX5" fmla="*/ 635371 w 805998"/>
                      <a:gd name="connsiteY5" fmla="*/ 374463 h 463929"/>
                      <a:gd name="connsiteX6" fmla="*/ 326606 w 805998"/>
                      <a:gd name="connsiteY6" fmla="*/ 453357 h 463929"/>
                      <a:gd name="connsiteX7" fmla="*/ 8425 w 805998"/>
                      <a:gd name="connsiteY7" fmla="*/ 227338 h 46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5998" h="463929">
                        <a:moveTo>
                          <a:pt x="8425" y="227338"/>
                        </a:moveTo>
                        <a:cubicBezTo>
                          <a:pt x="-26444" y="164380"/>
                          <a:pt x="54174" y="91389"/>
                          <a:pt x="117392" y="75609"/>
                        </a:cubicBezTo>
                        <a:cubicBezTo>
                          <a:pt x="180610" y="59829"/>
                          <a:pt x="318618" y="-5790"/>
                          <a:pt x="374670" y="412"/>
                        </a:cubicBezTo>
                        <a:cubicBezTo>
                          <a:pt x="430722" y="6614"/>
                          <a:pt x="522281" y="44319"/>
                          <a:pt x="606210" y="86174"/>
                        </a:cubicBezTo>
                        <a:cubicBezTo>
                          <a:pt x="673086" y="128029"/>
                          <a:pt x="799370" y="186681"/>
                          <a:pt x="805491" y="216431"/>
                        </a:cubicBezTo>
                        <a:cubicBezTo>
                          <a:pt x="815334" y="280249"/>
                          <a:pt x="679212" y="303301"/>
                          <a:pt x="635371" y="374463"/>
                        </a:cubicBezTo>
                        <a:cubicBezTo>
                          <a:pt x="591530" y="445625"/>
                          <a:pt x="380581" y="483837"/>
                          <a:pt x="326606" y="453357"/>
                        </a:cubicBezTo>
                        <a:cubicBezTo>
                          <a:pt x="272631" y="422877"/>
                          <a:pt x="43294" y="290296"/>
                          <a:pt x="8425" y="227338"/>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1" name="Oval 43"/>
                  <p:cNvSpPr/>
                  <p:nvPr/>
                </p:nvSpPr>
                <p:spPr>
                  <a:xfrm>
                    <a:off x="3306435" y="4303135"/>
                    <a:ext cx="615352" cy="403391"/>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 name="connsiteX0" fmla="*/ 21344 w 358260"/>
                      <a:gd name="connsiteY0" fmla="*/ 45263 h 278027"/>
                      <a:gd name="connsiteX1" fmla="*/ 174774 w 358260"/>
                      <a:gd name="connsiteY1" fmla="*/ 43609 h 278027"/>
                      <a:gd name="connsiteX2" fmla="*/ 299475 w 358260"/>
                      <a:gd name="connsiteY2" fmla="*/ 20498 h 278027"/>
                      <a:gd name="connsiteX3" fmla="*/ 345194 w 358260"/>
                      <a:gd name="connsiteY3" fmla="*/ 228143 h 278027"/>
                      <a:gd name="connsiteX4" fmla="*/ 36429 w 358260"/>
                      <a:gd name="connsiteY4" fmla="*/ 251607 h 278027"/>
                      <a:gd name="connsiteX5" fmla="*/ 21344 w 358260"/>
                      <a:gd name="connsiteY5" fmla="*/ 45263 h 278027"/>
                      <a:gd name="connsiteX0" fmla="*/ 1977 w 539674"/>
                      <a:gd name="connsiteY0" fmla="*/ 94876 h 278027"/>
                      <a:gd name="connsiteX1" fmla="*/ 356188 w 539674"/>
                      <a:gd name="connsiteY1" fmla="*/ 43609 h 278027"/>
                      <a:gd name="connsiteX2" fmla="*/ 480889 w 539674"/>
                      <a:gd name="connsiteY2" fmla="*/ 20498 h 278027"/>
                      <a:gd name="connsiteX3" fmla="*/ 526608 w 539674"/>
                      <a:gd name="connsiteY3" fmla="*/ 228143 h 278027"/>
                      <a:gd name="connsiteX4" fmla="*/ 217843 w 539674"/>
                      <a:gd name="connsiteY4" fmla="*/ 251607 h 278027"/>
                      <a:gd name="connsiteX5" fmla="*/ 1977 w 539674"/>
                      <a:gd name="connsiteY5" fmla="*/ 94876 h 278027"/>
                      <a:gd name="connsiteX0" fmla="*/ 1978 w 697236"/>
                      <a:gd name="connsiteY0" fmla="*/ 60404 h 243555"/>
                      <a:gd name="connsiteX1" fmla="*/ 356189 w 697236"/>
                      <a:gd name="connsiteY1" fmla="*/ 9137 h 243555"/>
                      <a:gd name="connsiteX2" fmla="*/ 696729 w 697236"/>
                      <a:gd name="connsiteY2" fmla="*/ 35639 h 243555"/>
                      <a:gd name="connsiteX3" fmla="*/ 526609 w 697236"/>
                      <a:gd name="connsiteY3" fmla="*/ 193671 h 243555"/>
                      <a:gd name="connsiteX4" fmla="*/ 217844 w 697236"/>
                      <a:gd name="connsiteY4" fmla="*/ 217135 h 243555"/>
                      <a:gd name="connsiteX5" fmla="*/ 1978 w 697236"/>
                      <a:gd name="connsiteY5" fmla="*/ 60404 h 243555"/>
                      <a:gd name="connsiteX0" fmla="*/ 2667 w 697925"/>
                      <a:gd name="connsiteY0" fmla="*/ 95233 h 278384"/>
                      <a:gd name="connsiteX1" fmla="*/ 381975 w 697925"/>
                      <a:gd name="connsiteY1" fmla="*/ 554 h 278384"/>
                      <a:gd name="connsiteX2" fmla="*/ 697418 w 697925"/>
                      <a:gd name="connsiteY2" fmla="*/ 70468 h 278384"/>
                      <a:gd name="connsiteX3" fmla="*/ 527298 w 697925"/>
                      <a:gd name="connsiteY3" fmla="*/ 228500 h 278384"/>
                      <a:gd name="connsiteX4" fmla="*/ 218533 w 697925"/>
                      <a:gd name="connsiteY4" fmla="*/ 251964 h 278384"/>
                      <a:gd name="connsiteX5" fmla="*/ 2667 w 697925"/>
                      <a:gd name="connsiteY5" fmla="*/ 95233 h 278384"/>
                      <a:gd name="connsiteX0" fmla="*/ 801 w 696059"/>
                      <a:gd name="connsiteY0" fmla="*/ 96991 h 280142"/>
                      <a:gd name="connsiteX1" fmla="*/ 152398 w 696059"/>
                      <a:gd name="connsiteY1" fmla="*/ 14550 h 280142"/>
                      <a:gd name="connsiteX2" fmla="*/ 380109 w 696059"/>
                      <a:gd name="connsiteY2" fmla="*/ 2312 h 280142"/>
                      <a:gd name="connsiteX3" fmla="*/ 695552 w 696059"/>
                      <a:gd name="connsiteY3" fmla="*/ 72226 h 280142"/>
                      <a:gd name="connsiteX4" fmla="*/ 525432 w 696059"/>
                      <a:gd name="connsiteY4" fmla="*/ 230258 h 280142"/>
                      <a:gd name="connsiteX5" fmla="*/ 216667 w 696059"/>
                      <a:gd name="connsiteY5" fmla="*/ 253722 h 280142"/>
                      <a:gd name="connsiteX6" fmla="*/ 801 w 696059"/>
                      <a:gd name="connsiteY6" fmla="*/ 96991 h 280142"/>
                      <a:gd name="connsiteX0" fmla="*/ 801 w 696059"/>
                      <a:gd name="connsiteY0" fmla="*/ 84833 h 267984"/>
                      <a:gd name="connsiteX1" fmla="*/ 152398 w 696059"/>
                      <a:gd name="connsiteY1" fmla="*/ 2392 h 267984"/>
                      <a:gd name="connsiteX2" fmla="*/ 319875 w 696059"/>
                      <a:gd name="connsiteY2" fmla="*/ 58372 h 267984"/>
                      <a:gd name="connsiteX3" fmla="*/ 695552 w 696059"/>
                      <a:gd name="connsiteY3" fmla="*/ 60068 h 267984"/>
                      <a:gd name="connsiteX4" fmla="*/ 525432 w 696059"/>
                      <a:gd name="connsiteY4" fmla="*/ 218100 h 267984"/>
                      <a:gd name="connsiteX5" fmla="*/ 216667 w 696059"/>
                      <a:gd name="connsiteY5" fmla="*/ 241564 h 267984"/>
                      <a:gd name="connsiteX6" fmla="*/ 801 w 696059"/>
                      <a:gd name="connsiteY6" fmla="*/ 84833 h 267984"/>
                      <a:gd name="connsiteX0" fmla="*/ 801 w 696059"/>
                      <a:gd name="connsiteY0" fmla="*/ 113450 h 296601"/>
                      <a:gd name="connsiteX1" fmla="*/ 152398 w 696059"/>
                      <a:gd name="connsiteY1" fmla="*/ 31009 h 296601"/>
                      <a:gd name="connsiteX2" fmla="*/ 319875 w 696059"/>
                      <a:gd name="connsiteY2" fmla="*/ 86989 h 296601"/>
                      <a:gd name="connsiteX3" fmla="*/ 538902 w 696059"/>
                      <a:gd name="connsiteY3" fmla="*/ 0 h 296601"/>
                      <a:gd name="connsiteX4" fmla="*/ 695552 w 696059"/>
                      <a:gd name="connsiteY4" fmla="*/ 88685 h 296601"/>
                      <a:gd name="connsiteX5" fmla="*/ 525432 w 696059"/>
                      <a:gd name="connsiteY5" fmla="*/ 246717 h 296601"/>
                      <a:gd name="connsiteX6" fmla="*/ 216667 w 696059"/>
                      <a:gd name="connsiteY6" fmla="*/ 270181 h 296601"/>
                      <a:gd name="connsiteX7" fmla="*/ 801 w 696059"/>
                      <a:gd name="connsiteY7" fmla="*/ 113450 h 296601"/>
                      <a:gd name="connsiteX0" fmla="*/ 801 w 696059"/>
                      <a:gd name="connsiteY0" fmla="*/ 113452 h 296603"/>
                      <a:gd name="connsiteX1" fmla="*/ 152398 w 696059"/>
                      <a:gd name="connsiteY1" fmla="*/ 31011 h 296603"/>
                      <a:gd name="connsiteX2" fmla="*/ 349993 w 696059"/>
                      <a:gd name="connsiteY2" fmla="*/ 43580 h 296603"/>
                      <a:gd name="connsiteX3" fmla="*/ 538902 w 696059"/>
                      <a:gd name="connsiteY3" fmla="*/ 2 h 296603"/>
                      <a:gd name="connsiteX4" fmla="*/ 695552 w 696059"/>
                      <a:gd name="connsiteY4" fmla="*/ 88687 h 296603"/>
                      <a:gd name="connsiteX5" fmla="*/ 525432 w 696059"/>
                      <a:gd name="connsiteY5" fmla="*/ 246719 h 296603"/>
                      <a:gd name="connsiteX6" fmla="*/ 216667 w 696059"/>
                      <a:gd name="connsiteY6" fmla="*/ 270183 h 296603"/>
                      <a:gd name="connsiteX7" fmla="*/ 801 w 696059"/>
                      <a:gd name="connsiteY7" fmla="*/ 113452 h 296603"/>
                      <a:gd name="connsiteX0" fmla="*/ 1275 w 655936"/>
                      <a:gd name="connsiteY0" fmla="*/ 172385 h 296603"/>
                      <a:gd name="connsiteX1" fmla="*/ 112275 w 655936"/>
                      <a:gd name="connsiteY1" fmla="*/ 31011 h 296603"/>
                      <a:gd name="connsiteX2" fmla="*/ 309870 w 655936"/>
                      <a:gd name="connsiteY2" fmla="*/ 43580 h 296603"/>
                      <a:gd name="connsiteX3" fmla="*/ 498779 w 655936"/>
                      <a:gd name="connsiteY3" fmla="*/ 2 h 296603"/>
                      <a:gd name="connsiteX4" fmla="*/ 655429 w 655936"/>
                      <a:gd name="connsiteY4" fmla="*/ 88687 h 296603"/>
                      <a:gd name="connsiteX5" fmla="*/ 485309 w 655936"/>
                      <a:gd name="connsiteY5" fmla="*/ 246719 h 296603"/>
                      <a:gd name="connsiteX6" fmla="*/ 176544 w 655936"/>
                      <a:gd name="connsiteY6" fmla="*/ 270183 h 296603"/>
                      <a:gd name="connsiteX7" fmla="*/ 1275 w 655936"/>
                      <a:gd name="connsiteY7" fmla="*/ 172385 h 296603"/>
                      <a:gd name="connsiteX0" fmla="*/ 1010 w 655671"/>
                      <a:gd name="connsiteY0" fmla="*/ 172385 h 328110"/>
                      <a:gd name="connsiteX1" fmla="*/ 112010 w 655671"/>
                      <a:gd name="connsiteY1" fmla="*/ 31011 h 328110"/>
                      <a:gd name="connsiteX2" fmla="*/ 309605 w 655671"/>
                      <a:gd name="connsiteY2" fmla="*/ 43580 h 328110"/>
                      <a:gd name="connsiteX3" fmla="*/ 498514 w 655671"/>
                      <a:gd name="connsiteY3" fmla="*/ 2 h 328110"/>
                      <a:gd name="connsiteX4" fmla="*/ 655164 w 655671"/>
                      <a:gd name="connsiteY4" fmla="*/ 88687 h 328110"/>
                      <a:gd name="connsiteX5" fmla="*/ 485044 w 655671"/>
                      <a:gd name="connsiteY5" fmla="*/ 246719 h 328110"/>
                      <a:gd name="connsiteX6" fmla="*/ 168160 w 655671"/>
                      <a:gd name="connsiteY6" fmla="*/ 316020 h 328110"/>
                      <a:gd name="connsiteX7" fmla="*/ 1010 w 655671"/>
                      <a:gd name="connsiteY7" fmla="*/ 172385 h 328110"/>
                      <a:gd name="connsiteX0" fmla="*/ 1010 w 655671"/>
                      <a:gd name="connsiteY0" fmla="*/ 190925 h 346650"/>
                      <a:gd name="connsiteX1" fmla="*/ 112010 w 655671"/>
                      <a:gd name="connsiteY1" fmla="*/ 49551 h 346650"/>
                      <a:gd name="connsiteX2" fmla="*/ 318307 w 655671"/>
                      <a:gd name="connsiteY2" fmla="*/ 657 h 346650"/>
                      <a:gd name="connsiteX3" fmla="*/ 498514 w 655671"/>
                      <a:gd name="connsiteY3" fmla="*/ 18542 h 346650"/>
                      <a:gd name="connsiteX4" fmla="*/ 655164 w 655671"/>
                      <a:gd name="connsiteY4" fmla="*/ 107227 h 346650"/>
                      <a:gd name="connsiteX5" fmla="*/ 485044 w 655671"/>
                      <a:gd name="connsiteY5" fmla="*/ 265259 h 346650"/>
                      <a:gd name="connsiteX6" fmla="*/ 168160 w 655671"/>
                      <a:gd name="connsiteY6" fmla="*/ 334560 h 346650"/>
                      <a:gd name="connsiteX7" fmla="*/ 1010 w 655671"/>
                      <a:gd name="connsiteY7" fmla="*/ 190925 h 34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671" h="346650">
                        <a:moveTo>
                          <a:pt x="1010" y="190925"/>
                        </a:moveTo>
                        <a:cubicBezTo>
                          <a:pt x="-8348" y="143424"/>
                          <a:pt x="48792" y="65331"/>
                          <a:pt x="112010" y="49551"/>
                        </a:cubicBezTo>
                        <a:cubicBezTo>
                          <a:pt x="175228" y="33771"/>
                          <a:pt x="262255" y="-5545"/>
                          <a:pt x="318307" y="657"/>
                        </a:cubicBezTo>
                        <a:cubicBezTo>
                          <a:pt x="374359" y="6859"/>
                          <a:pt x="435901" y="18259"/>
                          <a:pt x="498514" y="18542"/>
                        </a:cubicBezTo>
                        <a:cubicBezTo>
                          <a:pt x="561127" y="18825"/>
                          <a:pt x="649043" y="77477"/>
                          <a:pt x="655164" y="107227"/>
                        </a:cubicBezTo>
                        <a:cubicBezTo>
                          <a:pt x="665007" y="171045"/>
                          <a:pt x="528885" y="194097"/>
                          <a:pt x="485044" y="265259"/>
                        </a:cubicBezTo>
                        <a:cubicBezTo>
                          <a:pt x="441203" y="336421"/>
                          <a:pt x="222135" y="365040"/>
                          <a:pt x="168160" y="334560"/>
                        </a:cubicBezTo>
                        <a:cubicBezTo>
                          <a:pt x="114185" y="304080"/>
                          <a:pt x="10368" y="238427"/>
                          <a:pt x="1010" y="190925"/>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2" name="Oval 43"/>
                  <p:cNvSpPr/>
                  <p:nvPr/>
                </p:nvSpPr>
                <p:spPr>
                  <a:xfrm>
                    <a:off x="4231083" y="4249181"/>
                    <a:ext cx="830744" cy="424595"/>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 name="connsiteX0" fmla="*/ 21344 w 358260"/>
                      <a:gd name="connsiteY0" fmla="*/ 45263 h 278027"/>
                      <a:gd name="connsiteX1" fmla="*/ 174774 w 358260"/>
                      <a:gd name="connsiteY1" fmla="*/ 43609 h 278027"/>
                      <a:gd name="connsiteX2" fmla="*/ 299475 w 358260"/>
                      <a:gd name="connsiteY2" fmla="*/ 20498 h 278027"/>
                      <a:gd name="connsiteX3" fmla="*/ 345194 w 358260"/>
                      <a:gd name="connsiteY3" fmla="*/ 228143 h 278027"/>
                      <a:gd name="connsiteX4" fmla="*/ 36429 w 358260"/>
                      <a:gd name="connsiteY4" fmla="*/ 251607 h 278027"/>
                      <a:gd name="connsiteX5" fmla="*/ 21344 w 358260"/>
                      <a:gd name="connsiteY5" fmla="*/ 45263 h 278027"/>
                      <a:gd name="connsiteX0" fmla="*/ 1977 w 539674"/>
                      <a:gd name="connsiteY0" fmla="*/ 94876 h 278027"/>
                      <a:gd name="connsiteX1" fmla="*/ 356188 w 539674"/>
                      <a:gd name="connsiteY1" fmla="*/ 43609 h 278027"/>
                      <a:gd name="connsiteX2" fmla="*/ 480889 w 539674"/>
                      <a:gd name="connsiteY2" fmla="*/ 20498 h 278027"/>
                      <a:gd name="connsiteX3" fmla="*/ 526608 w 539674"/>
                      <a:gd name="connsiteY3" fmla="*/ 228143 h 278027"/>
                      <a:gd name="connsiteX4" fmla="*/ 217843 w 539674"/>
                      <a:gd name="connsiteY4" fmla="*/ 251607 h 278027"/>
                      <a:gd name="connsiteX5" fmla="*/ 1977 w 539674"/>
                      <a:gd name="connsiteY5" fmla="*/ 94876 h 278027"/>
                      <a:gd name="connsiteX0" fmla="*/ 1978 w 697236"/>
                      <a:gd name="connsiteY0" fmla="*/ 60404 h 243555"/>
                      <a:gd name="connsiteX1" fmla="*/ 356189 w 697236"/>
                      <a:gd name="connsiteY1" fmla="*/ 9137 h 243555"/>
                      <a:gd name="connsiteX2" fmla="*/ 696729 w 697236"/>
                      <a:gd name="connsiteY2" fmla="*/ 35639 h 243555"/>
                      <a:gd name="connsiteX3" fmla="*/ 526609 w 697236"/>
                      <a:gd name="connsiteY3" fmla="*/ 193671 h 243555"/>
                      <a:gd name="connsiteX4" fmla="*/ 217844 w 697236"/>
                      <a:gd name="connsiteY4" fmla="*/ 217135 h 243555"/>
                      <a:gd name="connsiteX5" fmla="*/ 1978 w 697236"/>
                      <a:gd name="connsiteY5" fmla="*/ 60404 h 243555"/>
                      <a:gd name="connsiteX0" fmla="*/ 2667 w 697925"/>
                      <a:gd name="connsiteY0" fmla="*/ 95233 h 278384"/>
                      <a:gd name="connsiteX1" fmla="*/ 381975 w 697925"/>
                      <a:gd name="connsiteY1" fmla="*/ 554 h 278384"/>
                      <a:gd name="connsiteX2" fmla="*/ 697418 w 697925"/>
                      <a:gd name="connsiteY2" fmla="*/ 70468 h 278384"/>
                      <a:gd name="connsiteX3" fmla="*/ 527298 w 697925"/>
                      <a:gd name="connsiteY3" fmla="*/ 228500 h 278384"/>
                      <a:gd name="connsiteX4" fmla="*/ 218533 w 697925"/>
                      <a:gd name="connsiteY4" fmla="*/ 251964 h 278384"/>
                      <a:gd name="connsiteX5" fmla="*/ 2667 w 697925"/>
                      <a:gd name="connsiteY5" fmla="*/ 95233 h 278384"/>
                      <a:gd name="connsiteX0" fmla="*/ 801 w 696059"/>
                      <a:gd name="connsiteY0" fmla="*/ 96991 h 280142"/>
                      <a:gd name="connsiteX1" fmla="*/ 152398 w 696059"/>
                      <a:gd name="connsiteY1" fmla="*/ 14550 h 280142"/>
                      <a:gd name="connsiteX2" fmla="*/ 380109 w 696059"/>
                      <a:gd name="connsiteY2" fmla="*/ 2312 h 280142"/>
                      <a:gd name="connsiteX3" fmla="*/ 695552 w 696059"/>
                      <a:gd name="connsiteY3" fmla="*/ 72226 h 280142"/>
                      <a:gd name="connsiteX4" fmla="*/ 525432 w 696059"/>
                      <a:gd name="connsiteY4" fmla="*/ 230258 h 280142"/>
                      <a:gd name="connsiteX5" fmla="*/ 216667 w 696059"/>
                      <a:gd name="connsiteY5" fmla="*/ 253722 h 280142"/>
                      <a:gd name="connsiteX6" fmla="*/ 801 w 696059"/>
                      <a:gd name="connsiteY6" fmla="*/ 96991 h 280142"/>
                      <a:gd name="connsiteX0" fmla="*/ 801 w 696059"/>
                      <a:gd name="connsiteY0" fmla="*/ 84833 h 267984"/>
                      <a:gd name="connsiteX1" fmla="*/ 152398 w 696059"/>
                      <a:gd name="connsiteY1" fmla="*/ 2392 h 267984"/>
                      <a:gd name="connsiteX2" fmla="*/ 319875 w 696059"/>
                      <a:gd name="connsiteY2" fmla="*/ 58372 h 267984"/>
                      <a:gd name="connsiteX3" fmla="*/ 695552 w 696059"/>
                      <a:gd name="connsiteY3" fmla="*/ 60068 h 267984"/>
                      <a:gd name="connsiteX4" fmla="*/ 525432 w 696059"/>
                      <a:gd name="connsiteY4" fmla="*/ 218100 h 267984"/>
                      <a:gd name="connsiteX5" fmla="*/ 216667 w 696059"/>
                      <a:gd name="connsiteY5" fmla="*/ 241564 h 267984"/>
                      <a:gd name="connsiteX6" fmla="*/ 801 w 696059"/>
                      <a:gd name="connsiteY6" fmla="*/ 84833 h 267984"/>
                      <a:gd name="connsiteX0" fmla="*/ 801 w 696059"/>
                      <a:gd name="connsiteY0" fmla="*/ 113450 h 296601"/>
                      <a:gd name="connsiteX1" fmla="*/ 152398 w 696059"/>
                      <a:gd name="connsiteY1" fmla="*/ 31009 h 296601"/>
                      <a:gd name="connsiteX2" fmla="*/ 319875 w 696059"/>
                      <a:gd name="connsiteY2" fmla="*/ 86989 h 296601"/>
                      <a:gd name="connsiteX3" fmla="*/ 538902 w 696059"/>
                      <a:gd name="connsiteY3" fmla="*/ 0 h 296601"/>
                      <a:gd name="connsiteX4" fmla="*/ 695552 w 696059"/>
                      <a:gd name="connsiteY4" fmla="*/ 88685 h 296601"/>
                      <a:gd name="connsiteX5" fmla="*/ 525432 w 696059"/>
                      <a:gd name="connsiteY5" fmla="*/ 246717 h 296601"/>
                      <a:gd name="connsiteX6" fmla="*/ 216667 w 696059"/>
                      <a:gd name="connsiteY6" fmla="*/ 270181 h 296601"/>
                      <a:gd name="connsiteX7" fmla="*/ 801 w 696059"/>
                      <a:gd name="connsiteY7" fmla="*/ 113450 h 296601"/>
                      <a:gd name="connsiteX0" fmla="*/ 801 w 696059"/>
                      <a:gd name="connsiteY0" fmla="*/ 113452 h 296603"/>
                      <a:gd name="connsiteX1" fmla="*/ 152398 w 696059"/>
                      <a:gd name="connsiteY1" fmla="*/ 31011 h 296603"/>
                      <a:gd name="connsiteX2" fmla="*/ 349993 w 696059"/>
                      <a:gd name="connsiteY2" fmla="*/ 43580 h 296603"/>
                      <a:gd name="connsiteX3" fmla="*/ 538902 w 696059"/>
                      <a:gd name="connsiteY3" fmla="*/ 2 h 296603"/>
                      <a:gd name="connsiteX4" fmla="*/ 695552 w 696059"/>
                      <a:gd name="connsiteY4" fmla="*/ 88687 h 296603"/>
                      <a:gd name="connsiteX5" fmla="*/ 525432 w 696059"/>
                      <a:gd name="connsiteY5" fmla="*/ 246719 h 296603"/>
                      <a:gd name="connsiteX6" fmla="*/ 216667 w 696059"/>
                      <a:gd name="connsiteY6" fmla="*/ 270183 h 296603"/>
                      <a:gd name="connsiteX7" fmla="*/ 801 w 696059"/>
                      <a:gd name="connsiteY7" fmla="*/ 113452 h 296603"/>
                      <a:gd name="connsiteX0" fmla="*/ 801 w 696059"/>
                      <a:gd name="connsiteY0" fmla="*/ 195696 h 378847"/>
                      <a:gd name="connsiteX1" fmla="*/ 152398 w 696059"/>
                      <a:gd name="connsiteY1" fmla="*/ 113255 h 378847"/>
                      <a:gd name="connsiteX2" fmla="*/ 356519 w 696059"/>
                      <a:gd name="connsiteY2" fmla="*/ 267 h 378847"/>
                      <a:gd name="connsiteX3" fmla="*/ 538902 w 696059"/>
                      <a:gd name="connsiteY3" fmla="*/ 82246 h 378847"/>
                      <a:gd name="connsiteX4" fmla="*/ 695552 w 696059"/>
                      <a:gd name="connsiteY4" fmla="*/ 170931 h 378847"/>
                      <a:gd name="connsiteX5" fmla="*/ 525432 w 696059"/>
                      <a:gd name="connsiteY5" fmla="*/ 328963 h 378847"/>
                      <a:gd name="connsiteX6" fmla="*/ 216667 w 696059"/>
                      <a:gd name="connsiteY6" fmla="*/ 352427 h 378847"/>
                      <a:gd name="connsiteX7" fmla="*/ 801 w 696059"/>
                      <a:gd name="connsiteY7" fmla="*/ 195696 h 378847"/>
                      <a:gd name="connsiteX0" fmla="*/ 801 w 696059"/>
                      <a:gd name="connsiteY0" fmla="*/ 195696 h 378847"/>
                      <a:gd name="connsiteX1" fmla="*/ 152398 w 696059"/>
                      <a:gd name="connsiteY1" fmla="*/ 113255 h 378847"/>
                      <a:gd name="connsiteX2" fmla="*/ 356519 w 696059"/>
                      <a:gd name="connsiteY2" fmla="*/ 267 h 378847"/>
                      <a:gd name="connsiteX3" fmla="*/ 578058 w 696059"/>
                      <a:gd name="connsiteY3" fmla="*/ 19468 h 378847"/>
                      <a:gd name="connsiteX4" fmla="*/ 695552 w 696059"/>
                      <a:gd name="connsiteY4" fmla="*/ 170931 h 378847"/>
                      <a:gd name="connsiteX5" fmla="*/ 525432 w 696059"/>
                      <a:gd name="connsiteY5" fmla="*/ 328963 h 378847"/>
                      <a:gd name="connsiteX6" fmla="*/ 216667 w 696059"/>
                      <a:gd name="connsiteY6" fmla="*/ 352427 h 378847"/>
                      <a:gd name="connsiteX7" fmla="*/ 801 w 696059"/>
                      <a:gd name="connsiteY7" fmla="*/ 195696 h 378847"/>
                      <a:gd name="connsiteX0" fmla="*/ 1015 w 696273"/>
                      <a:gd name="connsiteY0" fmla="*/ 195806 h 378957"/>
                      <a:gd name="connsiteX1" fmla="*/ 146087 w 696273"/>
                      <a:gd name="connsiteY1" fmla="*/ 81975 h 378957"/>
                      <a:gd name="connsiteX2" fmla="*/ 356733 w 696273"/>
                      <a:gd name="connsiteY2" fmla="*/ 377 h 378957"/>
                      <a:gd name="connsiteX3" fmla="*/ 578272 w 696273"/>
                      <a:gd name="connsiteY3" fmla="*/ 19578 h 378957"/>
                      <a:gd name="connsiteX4" fmla="*/ 695766 w 696273"/>
                      <a:gd name="connsiteY4" fmla="*/ 171041 h 378957"/>
                      <a:gd name="connsiteX5" fmla="*/ 525646 w 696273"/>
                      <a:gd name="connsiteY5" fmla="*/ 329073 h 378957"/>
                      <a:gd name="connsiteX6" fmla="*/ 216881 w 696273"/>
                      <a:gd name="connsiteY6" fmla="*/ 352537 h 378957"/>
                      <a:gd name="connsiteX7" fmla="*/ 1015 w 696273"/>
                      <a:gd name="connsiteY7" fmla="*/ 195806 h 37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273" h="378957">
                        <a:moveTo>
                          <a:pt x="1015" y="195806"/>
                        </a:moveTo>
                        <a:cubicBezTo>
                          <a:pt x="-10784" y="150712"/>
                          <a:pt x="82869" y="97755"/>
                          <a:pt x="146087" y="81975"/>
                        </a:cubicBezTo>
                        <a:cubicBezTo>
                          <a:pt x="209305" y="66195"/>
                          <a:pt x="300681" y="-5825"/>
                          <a:pt x="356733" y="377"/>
                        </a:cubicBezTo>
                        <a:cubicBezTo>
                          <a:pt x="412785" y="6579"/>
                          <a:pt x="515659" y="19295"/>
                          <a:pt x="578272" y="19578"/>
                        </a:cubicBezTo>
                        <a:cubicBezTo>
                          <a:pt x="640885" y="19861"/>
                          <a:pt x="689645" y="141291"/>
                          <a:pt x="695766" y="171041"/>
                        </a:cubicBezTo>
                        <a:cubicBezTo>
                          <a:pt x="705609" y="234859"/>
                          <a:pt x="569487" y="257911"/>
                          <a:pt x="525646" y="329073"/>
                        </a:cubicBezTo>
                        <a:cubicBezTo>
                          <a:pt x="481805" y="400235"/>
                          <a:pt x="270856" y="383017"/>
                          <a:pt x="216881" y="352537"/>
                        </a:cubicBezTo>
                        <a:cubicBezTo>
                          <a:pt x="162906" y="322057"/>
                          <a:pt x="12814" y="240900"/>
                          <a:pt x="1015" y="195806"/>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3" name="Oval 43"/>
                  <p:cNvSpPr/>
                  <p:nvPr/>
                </p:nvSpPr>
                <p:spPr>
                  <a:xfrm rot="264602" flipH="1">
                    <a:off x="4612702" y="5278405"/>
                    <a:ext cx="523109" cy="828356"/>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43778 w 368593"/>
                      <a:gd name="connsiteY0" fmla="*/ 346398 h 958921"/>
                      <a:gd name="connsiteX1" fmla="*/ 177130 w 368593"/>
                      <a:gd name="connsiteY1" fmla="*/ 195904 h 958921"/>
                      <a:gd name="connsiteX2" fmla="*/ 339053 w 368593"/>
                      <a:gd name="connsiteY2" fmla="*/ 7161 h 958921"/>
                      <a:gd name="connsiteX3" fmla="*/ 321909 w 368593"/>
                      <a:gd name="connsiteY3" fmla="*/ 321633 h 958921"/>
                      <a:gd name="connsiteX4" fmla="*/ 367628 w 368593"/>
                      <a:gd name="connsiteY4" fmla="*/ 529278 h 958921"/>
                      <a:gd name="connsiteX5" fmla="*/ 325719 w 368593"/>
                      <a:gd name="connsiteY5" fmla="*/ 736923 h 958921"/>
                      <a:gd name="connsiteX6" fmla="*/ 331433 w 368593"/>
                      <a:gd name="connsiteY6" fmla="*/ 935043 h 958921"/>
                      <a:gd name="connsiteX7" fmla="*/ 20918 w 368593"/>
                      <a:gd name="connsiteY7" fmla="*/ 919804 h 958921"/>
                      <a:gd name="connsiteX8" fmla="*/ 47589 w 368593"/>
                      <a:gd name="connsiteY8" fmla="*/ 626433 h 958921"/>
                      <a:gd name="connsiteX9" fmla="*/ 43778 w 368593"/>
                      <a:gd name="connsiteY9" fmla="*/ 346398 h 958921"/>
                      <a:gd name="connsiteX0" fmla="*/ 43778 w 412549"/>
                      <a:gd name="connsiteY0" fmla="*/ 340175 h 952698"/>
                      <a:gd name="connsiteX1" fmla="*/ 177130 w 412549"/>
                      <a:gd name="connsiteY1" fmla="*/ 189681 h 952698"/>
                      <a:gd name="connsiteX2" fmla="*/ 339053 w 412549"/>
                      <a:gd name="connsiteY2" fmla="*/ 938 h 952698"/>
                      <a:gd name="connsiteX3" fmla="*/ 411486 w 412549"/>
                      <a:gd name="connsiteY3" fmla="*/ 280240 h 952698"/>
                      <a:gd name="connsiteX4" fmla="*/ 367628 w 412549"/>
                      <a:gd name="connsiteY4" fmla="*/ 523055 h 952698"/>
                      <a:gd name="connsiteX5" fmla="*/ 325719 w 412549"/>
                      <a:gd name="connsiteY5" fmla="*/ 730700 h 952698"/>
                      <a:gd name="connsiteX6" fmla="*/ 331433 w 412549"/>
                      <a:gd name="connsiteY6" fmla="*/ 928820 h 952698"/>
                      <a:gd name="connsiteX7" fmla="*/ 20918 w 412549"/>
                      <a:gd name="connsiteY7" fmla="*/ 913581 h 952698"/>
                      <a:gd name="connsiteX8" fmla="*/ 47589 w 412549"/>
                      <a:gd name="connsiteY8" fmla="*/ 620210 h 952698"/>
                      <a:gd name="connsiteX9" fmla="*/ 43778 w 412549"/>
                      <a:gd name="connsiteY9" fmla="*/ 340175 h 952698"/>
                      <a:gd name="connsiteX0" fmla="*/ 43778 w 412549"/>
                      <a:gd name="connsiteY0" fmla="*/ 342191 h 954714"/>
                      <a:gd name="connsiteX1" fmla="*/ 204003 w 412549"/>
                      <a:gd name="connsiteY1" fmla="*/ 138943 h 954714"/>
                      <a:gd name="connsiteX2" fmla="*/ 339053 w 412549"/>
                      <a:gd name="connsiteY2" fmla="*/ 2954 h 954714"/>
                      <a:gd name="connsiteX3" fmla="*/ 411486 w 412549"/>
                      <a:gd name="connsiteY3" fmla="*/ 282256 h 954714"/>
                      <a:gd name="connsiteX4" fmla="*/ 367628 w 412549"/>
                      <a:gd name="connsiteY4" fmla="*/ 525071 h 954714"/>
                      <a:gd name="connsiteX5" fmla="*/ 325719 w 412549"/>
                      <a:gd name="connsiteY5" fmla="*/ 732716 h 954714"/>
                      <a:gd name="connsiteX6" fmla="*/ 331433 w 412549"/>
                      <a:gd name="connsiteY6" fmla="*/ 930836 h 954714"/>
                      <a:gd name="connsiteX7" fmla="*/ 20918 w 412549"/>
                      <a:gd name="connsiteY7" fmla="*/ 915597 h 954714"/>
                      <a:gd name="connsiteX8" fmla="*/ 47589 w 412549"/>
                      <a:gd name="connsiteY8" fmla="*/ 622226 h 954714"/>
                      <a:gd name="connsiteX9" fmla="*/ 43778 w 412549"/>
                      <a:gd name="connsiteY9" fmla="*/ 342191 h 954714"/>
                      <a:gd name="connsiteX0" fmla="*/ 142312 w 412549"/>
                      <a:gd name="connsiteY0" fmla="*/ 359775 h 954714"/>
                      <a:gd name="connsiteX1" fmla="*/ 204003 w 412549"/>
                      <a:gd name="connsiteY1" fmla="*/ 138943 h 954714"/>
                      <a:gd name="connsiteX2" fmla="*/ 339053 w 412549"/>
                      <a:gd name="connsiteY2" fmla="*/ 2954 h 954714"/>
                      <a:gd name="connsiteX3" fmla="*/ 411486 w 412549"/>
                      <a:gd name="connsiteY3" fmla="*/ 282256 h 954714"/>
                      <a:gd name="connsiteX4" fmla="*/ 367628 w 412549"/>
                      <a:gd name="connsiteY4" fmla="*/ 525071 h 954714"/>
                      <a:gd name="connsiteX5" fmla="*/ 325719 w 412549"/>
                      <a:gd name="connsiteY5" fmla="*/ 732716 h 954714"/>
                      <a:gd name="connsiteX6" fmla="*/ 331433 w 412549"/>
                      <a:gd name="connsiteY6" fmla="*/ 930836 h 954714"/>
                      <a:gd name="connsiteX7" fmla="*/ 20918 w 412549"/>
                      <a:gd name="connsiteY7" fmla="*/ 915597 h 954714"/>
                      <a:gd name="connsiteX8" fmla="*/ 47589 w 412549"/>
                      <a:gd name="connsiteY8" fmla="*/ 622226 h 954714"/>
                      <a:gd name="connsiteX9" fmla="*/ 142312 w 412549"/>
                      <a:gd name="connsiteY9" fmla="*/ 359775 h 954714"/>
                      <a:gd name="connsiteX0" fmla="*/ 135000 w 405237"/>
                      <a:gd name="connsiteY0" fmla="*/ 359775 h 1021093"/>
                      <a:gd name="connsiteX1" fmla="*/ 196691 w 405237"/>
                      <a:gd name="connsiteY1" fmla="*/ 138943 h 1021093"/>
                      <a:gd name="connsiteX2" fmla="*/ 331741 w 405237"/>
                      <a:gd name="connsiteY2" fmla="*/ 2954 h 1021093"/>
                      <a:gd name="connsiteX3" fmla="*/ 404174 w 405237"/>
                      <a:gd name="connsiteY3" fmla="*/ 282256 h 1021093"/>
                      <a:gd name="connsiteX4" fmla="*/ 360316 w 405237"/>
                      <a:gd name="connsiteY4" fmla="*/ 525071 h 1021093"/>
                      <a:gd name="connsiteX5" fmla="*/ 318407 w 405237"/>
                      <a:gd name="connsiteY5" fmla="*/ 732716 h 1021093"/>
                      <a:gd name="connsiteX6" fmla="*/ 324121 w 405237"/>
                      <a:gd name="connsiteY6" fmla="*/ 930836 h 1021093"/>
                      <a:gd name="connsiteX7" fmla="*/ 22564 w 405237"/>
                      <a:gd name="connsiteY7" fmla="*/ 1003520 h 1021093"/>
                      <a:gd name="connsiteX8" fmla="*/ 40277 w 405237"/>
                      <a:gd name="connsiteY8" fmla="*/ 622226 h 1021093"/>
                      <a:gd name="connsiteX9" fmla="*/ 135000 w 405237"/>
                      <a:gd name="connsiteY9" fmla="*/ 359775 h 1021093"/>
                      <a:gd name="connsiteX0" fmla="*/ 135000 w 405237"/>
                      <a:gd name="connsiteY0" fmla="*/ 359775 h 1035742"/>
                      <a:gd name="connsiteX1" fmla="*/ 196691 w 405237"/>
                      <a:gd name="connsiteY1" fmla="*/ 138943 h 1035742"/>
                      <a:gd name="connsiteX2" fmla="*/ 331741 w 405237"/>
                      <a:gd name="connsiteY2" fmla="*/ 2954 h 1035742"/>
                      <a:gd name="connsiteX3" fmla="*/ 404174 w 405237"/>
                      <a:gd name="connsiteY3" fmla="*/ 282256 h 1035742"/>
                      <a:gd name="connsiteX4" fmla="*/ 360316 w 405237"/>
                      <a:gd name="connsiteY4" fmla="*/ 525071 h 1035742"/>
                      <a:gd name="connsiteX5" fmla="*/ 318407 w 405237"/>
                      <a:gd name="connsiteY5" fmla="*/ 732716 h 1035742"/>
                      <a:gd name="connsiteX6" fmla="*/ 234543 w 405237"/>
                      <a:gd name="connsiteY6" fmla="*/ 992382 h 1035742"/>
                      <a:gd name="connsiteX7" fmla="*/ 22564 w 405237"/>
                      <a:gd name="connsiteY7" fmla="*/ 1003520 h 1035742"/>
                      <a:gd name="connsiteX8" fmla="*/ 40277 w 405237"/>
                      <a:gd name="connsiteY8" fmla="*/ 622226 h 1035742"/>
                      <a:gd name="connsiteX9" fmla="*/ 135000 w 405237"/>
                      <a:gd name="connsiteY9" fmla="*/ 359775 h 1035742"/>
                      <a:gd name="connsiteX0" fmla="*/ 189664 w 459901"/>
                      <a:gd name="connsiteY0" fmla="*/ 359775 h 1115382"/>
                      <a:gd name="connsiteX1" fmla="*/ 251355 w 459901"/>
                      <a:gd name="connsiteY1" fmla="*/ 138943 h 1115382"/>
                      <a:gd name="connsiteX2" fmla="*/ 386405 w 459901"/>
                      <a:gd name="connsiteY2" fmla="*/ 2954 h 1115382"/>
                      <a:gd name="connsiteX3" fmla="*/ 458838 w 459901"/>
                      <a:gd name="connsiteY3" fmla="*/ 282256 h 1115382"/>
                      <a:gd name="connsiteX4" fmla="*/ 414980 w 459901"/>
                      <a:gd name="connsiteY4" fmla="*/ 525071 h 1115382"/>
                      <a:gd name="connsiteX5" fmla="*/ 373071 w 459901"/>
                      <a:gd name="connsiteY5" fmla="*/ 732716 h 1115382"/>
                      <a:gd name="connsiteX6" fmla="*/ 289207 w 459901"/>
                      <a:gd name="connsiteY6" fmla="*/ 992382 h 1115382"/>
                      <a:gd name="connsiteX7" fmla="*/ 14525 w 459901"/>
                      <a:gd name="connsiteY7" fmla="*/ 1100236 h 1115382"/>
                      <a:gd name="connsiteX8" fmla="*/ 94941 w 459901"/>
                      <a:gd name="connsiteY8" fmla="*/ 622226 h 1115382"/>
                      <a:gd name="connsiteX9" fmla="*/ 189664 w 459901"/>
                      <a:gd name="connsiteY9" fmla="*/ 359775 h 1115382"/>
                      <a:gd name="connsiteX0" fmla="*/ 142313 w 412550"/>
                      <a:gd name="connsiteY0" fmla="*/ 359775 h 1156274"/>
                      <a:gd name="connsiteX1" fmla="*/ 204004 w 412550"/>
                      <a:gd name="connsiteY1" fmla="*/ 138943 h 1156274"/>
                      <a:gd name="connsiteX2" fmla="*/ 339054 w 412550"/>
                      <a:gd name="connsiteY2" fmla="*/ 2954 h 1156274"/>
                      <a:gd name="connsiteX3" fmla="*/ 411487 w 412550"/>
                      <a:gd name="connsiteY3" fmla="*/ 282256 h 1156274"/>
                      <a:gd name="connsiteX4" fmla="*/ 367629 w 412550"/>
                      <a:gd name="connsiteY4" fmla="*/ 525071 h 1156274"/>
                      <a:gd name="connsiteX5" fmla="*/ 325720 w 412550"/>
                      <a:gd name="connsiteY5" fmla="*/ 732716 h 1156274"/>
                      <a:gd name="connsiteX6" fmla="*/ 241856 w 412550"/>
                      <a:gd name="connsiteY6" fmla="*/ 992382 h 1156274"/>
                      <a:gd name="connsiteX7" fmla="*/ 20919 w 412550"/>
                      <a:gd name="connsiteY7" fmla="*/ 1144197 h 1156274"/>
                      <a:gd name="connsiteX8" fmla="*/ 47590 w 412550"/>
                      <a:gd name="connsiteY8" fmla="*/ 622226 h 1156274"/>
                      <a:gd name="connsiteX9" fmla="*/ 142313 w 412550"/>
                      <a:gd name="connsiteY9" fmla="*/ 359775 h 1156274"/>
                      <a:gd name="connsiteX0" fmla="*/ 142313 w 412550"/>
                      <a:gd name="connsiteY0" fmla="*/ 236978 h 1033477"/>
                      <a:gd name="connsiteX1" fmla="*/ 204004 w 412550"/>
                      <a:gd name="connsiteY1" fmla="*/ 16146 h 1033477"/>
                      <a:gd name="connsiteX2" fmla="*/ 330096 w 412550"/>
                      <a:gd name="connsiteY2" fmla="*/ 29627 h 1033477"/>
                      <a:gd name="connsiteX3" fmla="*/ 411487 w 412550"/>
                      <a:gd name="connsiteY3" fmla="*/ 159459 h 1033477"/>
                      <a:gd name="connsiteX4" fmla="*/ 367629 w 412550"/>
                      <a:gd name="connsiteY4" fmla="*/ 402274 h 1033477"/>
                      <a:gd name="connsiteX5" fmla="*/ 325720 w 412550"/>
                      <a:gd name="connsiteY5" fmla="*/ 609919 h 1033477"/>
                      <a:gd name="connsiteX6" fmla="*/ 241856 w 412550"/>
                      <a:gd name="connsiteY6" fmla="*/ 869585 h 1033477"/>
                      <a:gd name="connsiteX7" fmla="*/ 20919 w 412550"/>
                      <a:gd name="connsiteY7" fmla="*/ 1021400 h 1033477"/>
                      <a:gd name="connsiteX8" fmla="*/ 47590 w 412550"/>
                      <a:gd name="connsiteY8" fmla="*/ 499429 h 1033477"/>
                      <a:gd name="connsiteX9" fmla="*/ 142313 w 412550"/>
                      <a:gd name="connsiteY9" fmla="*/ 236978 h 1033477"/>
                      <a:gd name="connsiteX0" fmla="*/ 142313 w 368594"/>
                      <a:gd name="connsiteY0" fmla="*/ 242061 h 1038560"/>
                      <a:gd name="connsiteX1" fmla="*/ 204004 w 368594"/>
                      <a:gd name="connsiteY1" fmla="*/ 21229 h 1038560"/>
                      <a:gd name="connsiteX2" fmla="*/ 330096 w 368594"/>
                      <a:gd name="connsiteY2" fmla="*/ 34710 h 1038560"/>
                      <a:gd name="connsiteX3" fmla="*/ 312953 w 368594"/>
                      <a:gd name="connsiteY3" fmla="*/ 270050 h 1038560"/>
                      <a:gd name="connsiteX4" fmla="*/ 367629 w 368594"/>
                      <a:gd name="connsiteY4" fmla="*/ 407357 h 1038560"/>
                      <a:gd name="connsiteX5" fmla="*/ 325720 w 368594"/>
                      <a:gd name="connsiteY5" fmla="*/ 615002 h 1038560"/>
                      <a:gd name="connsiteX6" fmla="*/ 241856 w 368594"/>
                      <a:gd name="connsiteY6" fmla="*/ 874668 h 1038560"/>
                      <a:gd name="connsiteX7" fmla="*/ 20919 w 368594"/>
                      <a:gd name="connsiteY7" fmla="*/ 1026483 h 1038560"/>
                      <a:gd name="connsiteX8" fmla="*/ 47590 w 368594"/>
                      <a:gd name="connsiteY8" fmla="*/ 504512 h 1038560"/>
                      <a:gd name="connsiteX9" fmla="*/ 142313 w 368594"/>
                      <a:gd name="connsiteY9" fmla="*/ 242061 h 1038560"/>
                      <a:gd name="connsiteX0" fmla="*/ 142313 w 334449"/>
                      <a:gd name="connsiteY0" fmla="*/ 242061 h 1038560"/>
                      <a:gd name="connsiteX1" fmla="*/ 204004 w 334449"/>
                      <a:gd name="connsiteY1" fmla="*/ 21229 h 1038560"/>
                      <a:gd name="connsiteX2" fmla="*/ 330096 w 334449"/>
                      <a:gd name="connsiteY2" fmla="*/ 34710 h 1038560"/>
                      <a:gd name="connsiteX3" fmla="*/ 312953 w 334449"/>
                      <a:gd name="connsiteY3" fmla="*/ 270050 h 1038560"/>
                      <a:gd name="connsiteX4" fmla="*/ 287010 w 334449"/>
                      <a:gd name="connsiteY4" fmla="*/ 504073 h 1038560"/>
                      <a:gd name="connsiteX5" fmla="*/ 325720 w 334449"/>
                      <a:gd name="connsiteY5" fmla="*/ 615002 h 1038560"/>
                      <a:gd name="connsiteX6" fmla="*/ 241856 w 334449"/>
                      <a:gd name="connsiteY6" fmla="*/ 874668 h 1038560"/>
                      <a:gd name="connsiteX7" fmla="*/ 20919 w 334449"/>
                      <a:gd name="connsiteY7" fmla="*/ 1026483 h 1038560"/>
                      <a:gd name="connsiteX8" fmla="*/ 47590 w 334449"/>
                      <a:gd name="connsiteY8" fmla="*/ 504512 h 1038560"/>
                      <a:gd name="connsiteX9" fmla="*/ 142313 w 334449"/>
                      <a:gd name="connsiteY9" fmla="*/ 242061 h 1038560"/>
                      <a:gd name="connsiteX0" fmla="*/ 142313 w 334449"/>
                      <a:gd name="connsiteY0" fmla="*/ 242061 h 1037467"/>
                      <a:gd name="connsiteX1" fmla="*/ 204004 w 334449"/>
                      <a:gd name="connsiteY1" fmla="*/ 21229 h 1037467"/>
                      <a:gd name="connsiteX2" fmla="*/ 330096 w 334449"/>
                      <a:gd name="connsiteY2" fmla="*/ 34710 h 1037467"/>
                      <a:gd name="connsiteX3" fmla="*/ 312953 w 334449"/>
                      <a:gd name="connsiteY3" fmla="*/ 270050 h 1037467"/>
                      <a:gd name="connsiteX4" fmla="*/ 287010 w 334449"/>
                      <a:gd name="connsiteY4" fmla="*/ 504073 h 1037467"/>
                      <a:gd name="connsiteX5" fmla="*/ 236143 w 334449"/>
                      <a:gd name="connsiteY5" fmla="*/ 729302 h 1037467"/>
                      <a:gd name="connsiteX6" fmla="*/ 241856 w 334449"/>
                      <a:gd name="connsiteY6" fmla="*/ 874668 h 1037467"/>
                      <a:gd name="connsiteX7" fmla="*/ 20919 w 334449"/>
                      <a:gd name="connsiteY7" fmla="*/ 1026483 h 1037467"/>
                      <a:gd name="connsiteX8" fmla="*/ 47590 w 334449"/>
                      <a:gd name="connsiteY8" fmla="*/ 504512 h 1037467"/>
                      <a:gd name="connsiteX9" fmla="*/ 142313 w 334449"/>
                      <a:gd name="connsiteY9" fmla="*/ 242061 h 1037467"/>
                      <a:gd name="connsiteX0" fmla="*/ 142313 w 334449"/>
                      <a:gd name="connsiteY0" fmla="*/ 242061 h 1045988"/>
                      <a:gd name="connsiteX1" fmla="*/ 204004 w 334449"/>
                      <a:gd name="connsiteY1" fmla="*/ 21229 h 1045988"/>
                      <a:gd name="connsiteX2" fmla="*/ 330096 w 334449"/>
                      <a:gd name="connsiteY2" fmla="*/ 34710 h 1045988"/>
                      <a:gd name="connsiteX3" fmla="*/ 312953 w 334449"/>
                      <a:gd name="connsiteY3" fmla="*/ 270050 h 1045988"/>
                      <a:gd name="connsiteX4" fmla="*/ 287010 w 334449"/>
                      <a:gd name="connsiteY4" fmla="*/ 504073 h 1045988"/>
                      <a:gd name="connsiteX5" fmla="*/ 236143 w 334449"/>
                      <a:gd name="connsiteY5" fmla="*/ 729302 h 1045988"/>
                      <a:gd name="connsiteX6" fmla="*/ 179151 w 334449"/>
                      <a:gd name="connsiteY6" fmla="*/ 962591 h 1045988"/>
                      <a:gd name="connsiteX7" fmla="*/ 20919 w 334449"/>
                      <a:gd name="connsiteY7" fmla="*/ 1026483 h 1045988"/>
                      <a:gd name="connsiteX8" fmla="*/ 47590 w 334449"/>
                      <a:gd name="connsiteY8" fmla="*/ 504512 h 1045988"/>
                      <a:gd name="connsiteX9" fmla="*/ 142313 w 334449"/>
                      <a:gd name="connsiteY9" fmla="*/ 242061 h 1045988"/>
                      <a:gd name="connsiteX0" fmla="*/ 142313 w 314395"/>
                      <a:gd name="connsiteY0" fmla="*/ 227489 h 1031416"/>
                      <a:gd name="connsiteX1" fmla="*/ 204004 w 314395"/>
                      <a:gd name="connsiteY1" fmla="*/ 6657 h 1031416"/>
                      <a:gd name="connsiteX2" fmla="*/ 294264 w 314395"/>
                      <a:gd name="connsiteY2" fmla="*/ 108061 h 1031416"/>
                      <a:gd name="connsiteX3" fmla="*/ 312953 w 314395"/>
                      <a:gd name="connsiteY3" fmla="*/ 255478 h 1031416"/>
                      <a:gd name="connsiteX4" fmla="*/ 287010 w 314395"/>
                      <a:gd name="connsiteY4" fmla="*/ 489501 h 1031416"/>
                      <a:gd name="connsiteX5" fmla="*/ 236143 w 314395"/>
                      <a:gd name="connsiteY5" fmla="*/ 714730 h 1031416"/>
                      <a:gd name="connsiteX6" fmla="*/ 179151 w 314395"/>
                      <a:gd name="connsiteY6" fmla="*/ 948019 h 1031416"/>
                      <a:gd name="connsiteX7" fmla="*/ 20919 w 314395"/>
                      <a:gd name="connsiteY7" fmla="*/ 1011911 h 1031416"/>
                      <a:gd name="connsiteX8" fmla="*/ 47590 w 314395"/>
                      <a:gd name="connsiteY8" fmla="*/ 489940 h 1031416"/>
                      <a:gd name="connsiteX9" fmla="*/ 142313 w 314395"/>
                      <a:gd name="connsiteY9" fmla="*/ 227489 h 1031416"/>
                      <a:gd name="connsiteX0" fmla="*/ 142313 w 314395"/>
                      <a:gd name="connsiteY0" fmla="*/ 178654 h 982581"/>
                      <a:gd name="connsiteX1" fmla="*/ 204004 w 314395"/>
                      <a:gd name="connsiteY1" fmla="*/ 10576 h 982581"/>
                      <a:gd name="connsiteX2" fmla="*/ 294264 w 314395"/>
                      <a:gd name="connsiteY2" fmla="*/ 59226 h 982581"/>
                      <a:gd name="connsiteX3" fmla="*/ 312953 w 314395"/>
                      <a:gd name="connsiteY3" fmla="*/ 206643 h 982581"/>
                      <a:gd name="connsiteX4" fmla="*/ 287010 w 314395"/>
                      <a:gd name="connsiteY4" fmla="*/ 440666 h 982581"/>
                      <a:gd name="connsiteX5" fmla="*/ 236143 w 314395"/>
                      <a:gd name="connsiteY5" fmla="*/ 665895 h 982581"/>
                      <a:gd name="connsiteX6" fmla="*/ 179151 w 314395"/>
                      <a:gd name="connsiteY6" fmla="*/ 899184 h 982581"/>
                      <a:gd name="connsiteX7" fmla="*/ 20919 w 314395"/>
                      <a:gd name="connsiteY7" fmla="*/ 963076 h 982581"/>
                      <a:gd name="connsiteX8" fmla="*/ 47590 w 314395"/>
                      <a:gd name="connsiteY8" fmla="*/ 441105 h 982581"/>
                      <a:gd name="connsiteX9" fmla="*/ 142313 w 314395"/>
                      <a:gd name="connsiteY9" fmla="*/ 178654 h 982581"/>
                      <a:gd name="connsiteX0" fmla="*/ 33408 w 314395"/>
                      <a:gd name="connsiteY0" fmla="*/ 147817 h 982581"/>
                      <a:gd name="connsiteX1" fmla="*/ 204004 w 314395"/>
                      <a:gd name="connsiteY1" fmla="*/ 10576 h 982581"/>
                      <a:gd name="connsiteX2" fmla="*/ 294264 w 314395"/>
                      <a:gd name="connsiteY2" fmla="*/ 59226 h 982581"/>
                      <a:gd name="connsiteX3" fmla="*/ 312953 w 314395"/>
                      <a:gd name="connsiteY3" fmla="*/ 206643 h 982581"/>
                      <a:gd name="connsiteX4" fmla="*/ 287010 w 314395"/>
                      <a:gd name="connsiteY4" fmla="*/ 440666 h 982581"/>
                      <a:gd name="connsiteX5" fmla="*/ 236143 w 314395"/>
                      <a:gd name="connsiteY5" fmla="*/ 665895 h 982581"/>
                      <a:gd name="connsiteX6" fmla="*/ 179151 w 314395"/>
                      <a:gd name="connsiteY6" fmla="*/ 899184 h 982581"/>
                      <a:gd name="connsiteX7" fmla="*/ 20919 w 314395"/>
                      <a:gd name="connsiteY7" fmla="*/ 963076 h 982581"/>
                      <a:gd name="connsiteX8" fmla="*/ 47590 w 314395"/>
                      <a:gd name="connsiteY8" fmla="*/ 441105 h 982581"/>
                      <a:gd name="connsiteX9" fmla="*/ 33408 w 314395"/>
                      <a:gd name="connsiteY9" fmla="*/ 147817 h 982581"/>
                      <a:gd name="connsiteX0" fmla="*/ 33408 w 313498"/>
                      <a:gd name="connsiteY0" fmla="*/ 147817 h 982581"/>
                      <a:gd name="connsiteX1" fmla="*/ 204004 w 313498"/>
                      <a:gd name="connsiteY1" fmla="*/ 10576 h 982581"/>
                      <a:gd name="connsiteX2" fmla="*/ 294264 w 313498"/>
                      <a:gd name="connsiteY2" fmla="*/ 59226 h 982581"/>
                      <a:gd name="connsiteX3" fmla="*/ 312953 w 313498"/>
                      <a:gd name="connsiteY3" fmla="*/ 206643 h 982581"/>
                      <a:gd name="connsiteX4" fmla="*/ 204267 w 313498"/>
                      <a:gd name="connsiteY4" fmla="*/ 433349 h 982581"/>
                      <a:gd name="connsiteX5" fmla="*/ 236143 w 313498"/>
                      <a:gd name="connsiteY5" fmla="*/ 665895 h 982581"/>
                      <a:gd name="connsiteX6" fmla="*/ 179151 w 313498"/>
                      <a:gd name="connsiteY6" fmla="*/ 899184 h 982581"/>
                      <a:gd name="connsiteX7" fmla="*/ 20919 w 313498"/>
                      <a:gd name="connsiteY7" fmla="*/ 963076 h 982581"/>
                      <a:gd name="connsiteX8" fmla="*/ 47590 w 313498"/>
                      <a:gd name="connsiteY8" fmla="*/ 441105 h 982581"/>
                      <a:gd name="connsiteX9" fmla="*/ 33408 w 313498"/>
                      <a:gd name="connsiteY9" fmla="*/ 147817 h 982581"/>
                      <a:gd name="connsiteX0" fmla="*/ 33408 w 313498"/>
                      <a:gd name="connsiteY0" fmla="*/ 147817 h 982243"/>
                      <a:gd name="connsiteX1" fmla="*/ 204004 w 313498"/>
                      <a:gd name="connsiteY1" fmla="*/ 10576 h 982243"/>
                      <a:gd name="connsiteX2" fmla="*/ 294264 w 313498"/>
                      <a:gd name="connsiteY2" fmla="*/ 59226 h 982243"/>
                      <a:gd name="connsiteX3" fmla="*/ 312953 w 313498"/>
                      <a:gd name="connsiteY3" fmla="*/ 206643 h 982243"/>
                      <a:gd name="connsiteX4" fmla="*/ 204267 w 313498"/>
                      <a:gd name="connsiteY4" fmla="*/ 433349 h 982243"/>
                      <a:gd name="connsiteX5" fmla="*/ 151983 w 313498"/>
                      <a:gd name="connsiteY5" fmla="*/ 679662 h 982243"/>
                      <a:gd name="connsiteX6" fmla="*/ 179151 w 313498"/>
                      <a:gd name="connsiteY6" fmla="*/ 899184 h 982243"/>
                      <a:gd name="connsiteX7" fmla="*/ 20919 w 313498"/>
                      <a:gd name="connsiteY7" fmla="*/ 963076 h 982243"/>
                      <a:gd name="connsiteX8" fmla="*/ 47590 w 313498"/>
                      <a:gd name="connsiteY8" fmla="*/ 441105 h 982243"/>
                      <a:gd name="connsiteX9" fmla="*/ 33408 w 313498"/>
                      <a:gd name="connsiteY9" fmla="*/ 147817 h 982243"/>
                      <a:gd name="connsiteX0" fmla="*/ 3169 w 382598"/>
                      <a:gd name="connsiteY0" fmla="*/ 23031 h 1012649"/>
                      <a:gd name="connsiteX1" fmla="*/ 273104 w 382598"/>
                      <a:gd name="connsiteY1" fmla="*/ 40982 h 1012649"/>
                      <a:gd name="connsiteX2" fmla="*/ 363364 w 382598"/>
                      <a:gd name="connsiteY2" fmla="*/ 89632 h 1012649"/>
                      <a:gd name="connsiteX3" fmla="*/ 382053 w 382598"/>
                      <a:gd name="connsiteY3" fmla="*/ 237049 h 1012649"/>
                      <a:gd name="connsiteX4" fmla="*/ 273367 w 382598"/>
                      <a:gd name="connsiteY4" fmla="*/ 463755 h 1012649"/>
                      <a:gd name="connsiteX5" fmla="*/ 221083 w 382598"/>
                      <a:gd name="connsiteY5" fmla="*/ 710068 h 1012649"/>
                      <a:gd name="connsiteX6" fmla="*/ 248251 w 382598"/>
                      <a:gd name="connsiteY6" fmla="*/ 929590 h 1012649"/>
                      <a:gd name="connsiteX7" fmla="*/ 90019 w 382598"/>
                      <a:gd name="connsiteY7" fmla="*/ 993482 h 1012649"/>
                      <a:gd name="connsiteX8" fmla="*/ 116690 w 382598"/>
                      <a:gd name="connsiteY8" fmla="*/ 471511 h 1012649"/>
                      <a:gd name="connsiteX9" fmla="*/ 3169 w 382598"/>
                      <a:gd name="connsiteY9" fmla="*/ 23031 h 1012649"/>
                      <a:gd name="connsiteX0" fmla="*/ 3169 w 431704"/>
                      <a:gd name="connsiteY0" fmla="*/ 23032 h 1012650"/>
                      <a:gd name="connsiteX1" fmla="*/ 273104 w 431704"/>
                      <a:gd name="connsiteY1" fmla="*/ 40983 h 1012650"/>
                      <a:gd name="connsiteX2" fmla="*/ 428850 w 431704"/>
                      <a:gd name="connsiteY2" fmla="*/ 78019 h 1012650"/>
                      <a:gd name="connsiteX3" fmla="*/ 382053 w 431704"/>
                      <a:gd name="connsiteY3" fmla="*/ 237050 h 1012650"/>
                      <a:gd name="connsiteX4" fmla="*/ 273367 w 431704"/>
                      <a:gd name="connsiteY4" fmla="*/ 463756 h 1012650"/>
                      <a:gd name="connsiteX5" fmla="*/ 221083 w 431704"/>
                      <a:gd name="connsiteY5" fmla="*/ 710069 h 1012650"/>
                      <a:gd name="connsiteX6" fmla="*/ 248251 w 431704"/>
                      <a:gd name="connsiteY6" fmla="*/ 929591 h 1012650"/>
                      <a:gd name="connsiteX7" fmla="*/ 90019 w 431704"/>
                      <a:gd name="connsiteY7" fmla="*/ 993483 h 1012650"/>
                      <a:gd name="connsiteX8" fmla="*/ 116690 w 431704"/>
                      <a:gd name="connsiteY8" fmla="*/ 471512 h 1012650"/>
                      <a:gd name="connsiteX9" fmla="*/ 3169 w 431704"/>
                      <a:gd name="connsiteY9" fmla="*/ 23032 h 1012650"/>
                      <a:gd name="connsiteX0" fmla="*/ 3169 w 429755"/>
                      <a:gd name="connsiteY0" fmla="*/ 23032 h 1012650"/>
                      <a:gd name="connsiteX1" fmla="*/ 273104 w 429755"/>
                      <a:gd name="connsiteY1" fmla="*/ 40983 h 1012650"/>
                      <a:gd name="connsiteX2" fmla="*/ 428850 w 429755"/>
                      <a:gd name="connsiteY2" fmla="*/ 78019 h 1012650"/>
                      <a:gd name="connsiteX3" fmla="*/ 343658 w 429755"/>
                      <a:gd name="connsiteY3" fmla="*/ 302979 h 1012650"/>
                      <a:gd name="connsiteX4" fmla="*/ 273367 w 429755"/>
                      <a:gd name="connsiteY4" fmla="*/ 463756 h 1012650"/>
                      <a:gd name="connsiteX5" fmla="*/ 221083 w 429755"/>
                      <a:gd name="connsiteY5" fmla="*/ 710069 h 1012650"/>
                      <a:gd name="connsiteX6" fmla="*/ 248251 w 429755"/>
                      <a:gd name="connsiteY6" fmla="*/ 929591 h 1012650"/>
                      <a:gd name="connsiteX7" fmla="*/ 90019 w 429755"/>
                      <a:gd name="connsiteY7" fmla="*/ 993483 h 1012650"/>
                      <a:gd name="connsiteX8" fmla="*/ 116690 w 429755"/>
                      <a:gd name="connsiteY8" fmla="*/ 471512 h 1012650"/>
                      <a:gd name="connsiteX9" fmla="*/ 3169 w 429755"/>
                      <a:gd name="connsiteY9" fmla="*/ 23032 h 1012650"/>
                      <a:gd name="connsiteX0" fmla="*/ 3169 w 429755"/>
                      <a:gd name="connsiteY0" fmla="*/ 23032 h 1013050"/>
                      <a:gd name="connsiteX1" fmla="*/ 273104 w 429755"/>
                      <a:gd name="connsiteY1" fmla="*/ 40983 h 1013050"/>
                      <a:gd name="connsiteX2" fmla="*/ 428850 w 429755"/>
                      <a:gd name="connsiteY2" fmla="*/ 78019 h 1013050"/>
                      <a:gd name="connsiteX3" fmla="*/ 343658 w 429755"/>
                      <a:gd name="connsiteY3" fmla="*/ 302979 h 1013050"/>
                      <a:gd name="connsiteX4" fmla="*/ 273367 w 429755"/>
                      <a:gd name="connsiteY4" fmla="*/ 463756 h 1013050"/>
                      <a:gd name="connsiteX5" fmla="*/ 251343 w 429755"/>
                      <a:gd name="connsiteY5" fmla="*/ 693788 h 1013050"/>
                      <a:gd name="connsiteX6" fmla="*/ 248251 w 429755"/>
                      <a:gd name="connsiteY6" fmla="*/ 929591 h 1013050"/>
                      <a:gd name="connsiteX7" fmla="*/ 90019 w 429755"/>
                      <a:gd name="connsiteY7" fmla="*/ 993483 h 1013050"/>
                      <a:gd name="connsiteX8" fmla="*/ 116690 w 429755"/>
                      <a:gd name="connsiteY8" fmla="*/ 471512 h 1013050"/>
                      <a:gd name="connsiteX9" fmla="*/ 3169 w 429755"/>
                      <a:gd name="connsiteY9" fmla="*/ 23032 h 1013050"/>
                      <a:gd name="connsiteX0" fmla="*/ 7382 w 433968"/>
                      <a:gd name="connsiteY0" fmla="*/ 21861 h 1011879"/>
                      <a:gd name="connsiteX1" fmla="*/ 277317 w 433968"/>
                      <a:gd name="connsiteY1" fmla="*/ 39812 h 1011879"/>
                      <a:gd name="connsiteX2" fmla="*/ 433063 w 433968"/>
                      <a:gd name="connsiteY2" fmla="*/ 76848 h 1011879"/>
                      <a:gd name="connsiteX3" fmla="*/ 347871 w 433968"/>
                      <a:gd name="connsiteY3" fmla="*/ 301808 h 1011879"/>
                      <a:gd name="connsiteX4" fmla="*/ 277580 w 433968"/>
                      <a:gd name="connsiteY4" fmla="*/ 462585 h 1011879"/>
                      <a:gd name="connsiteX5" fmla="*/ 255556 w 433968"/>
                      <a:gd name="connsiteY5" fmla="*/ 692617 h 1011879"/>
                      <a:gd name="connsiteX6" fmla="*/ 252464 w 433968"/>
                      <a:gd name="connsiteY6" fmla="*/ 928420 h 1011879"/>
                      <a:gd name="connsiteX7" fmla="*/ 94232 w 433968"/>
                      <a:gd name="connsiteY7" fmla="*/ 992312 h 1011879"/>
                      <a:gd name="connsiteX8" fmla="*/ 68517 w 433968"/>
                      <a:gd name="connsiteY8" fmla="*/ 453256 h 1011879"/>
                      <a:gd name="connsiteX9" fmla="*/ 7382 w 433968"/>
                      <a:gd name="connsiteY9" fmla="*/ 21861 h 1011879"/>
                      <a:gd name="connsiteX0" fmla="*/ 5874 w 464064"/>
                      <a:gd name="connsiteY0" fmla="*/ 14297 h 1089664"/>
                      <a:gd name="connsiteX1" fmla="*/ 307413 w 464064"/>
                      <a:gd name="connsiteY1" fmla="*/ 117597 h 1089664"/>
                      <a:gd name="connsiteX2" fmla="*/ 463159 w 464064"/>
                      <a:gd name="connsiteY2" fmla="*/ 154633 h 1089664"/>
                      <a:gd name="connsiteX3" fmla="*/ 377967 w 464064"/>
                      <a:gd name="connsiteY3" fmla="*/ 379593 h 1089664"/>
                      <a:gd name="connsiteX4" fmla="*/ 307676 w 464064"/>
                      <a:gd name="connsiteY4" fmla="*/ 540370 h 1089664"/>
                      <a:gd name="connsiteX5" fmla="*/ 285652 w 464064"/>
                      <a:gd name="connsiteY5" fmla="*/ 770402 h 1089664"/>
                      <a:gd name="connsiteX6" fmla="*/ 282560 w 464064"/>
                      <a:gd name="connsiteY6" fmla="*/ 1006205 h 1089664"/>
                      <a:gd name="connsiteX7" fmla="*/ 124328 w 464064"/>
                      <a:gd name="connsiteY7" fmla="*/ 1070097 h 1089664"/>
                      <a:gd name="connsiteX8" fmla="*/ 98613 w 464064"/>
                      <a:gd name="connsiteY8" fmla="*/ 531041 h 1089664"/>
                      <a:gd name="connsiteX9" fmla="*/ 5874 w 464064"/>
                      <a:gd name="connsiteY9" fmla="*/ 14297 h 1089664"/>
                      <a:gd name="connsiteX0" fmla="*/ 5519 w 473656"/>
                      <a:gd name="connsiteY0" fmla="*/ 22513 h 1007892"/>
                      <a:gd name="connsiteX1" fmla="*/ 317005 w 473656"/>
                      <a:gd name="connsiteY1" fmla="*/ 35825 h 1007892"/>
                      <a:gd name="connsiteX2" fmla="*/ 472751 w 473656"/>
                      <a:gd name="connsiteY2" fmla="*/ 72861 h 1007892"/>
                      <a:gd name="connsiteX3" fmla="*/ 387559 w 473656"/>
                      <a:gd name="connsiteY3" fmla="*/ 297821 h 1007892"/>
                      <a:gd name="connsiteX4" fmla="*/ 317268 w 473656"/>
                      <a:gd name="connsiteY4" fmla="*/ 458598 h 1007892"/>
                      <a:gd name="connsiteX5" fmla="*/ 295244 w 473656"/>
                      <a:gd name="connsiteY5" fmla="*/ 688630 h 1007892"/>
                      <a:gd name="connsiteX6" fmla="*/ 292152 w 473656"/>
                      <a:gd name="connsiteY6" fmla="*/ 924433 h 1007892"/>
                      <a:gd name="connsiteX7" fmla="*/ 133920 w 473656"/>
                      <a:gd name="connsiteY7" fmla="*/ 988325 h 1007892"/>
                      <a:gd name="connsiteX8" fmla="*/ 108205 w 473656"/>
                      <a:gd name="connsiteY8" fmla="*/ 449269 h 1007892"/>
                      <a:gd name="connsiteX9" fmla="*/ 5519 w 473656"/>
                      <a:gd name="connsiteY9" fmla="*/ 22513 h 1007892"/>
                      <a:gd name="connsiteX0" fmla="*/ 8286 w 476423"/>
                      <a:gd name="connsiteY0" fmla="*/ 13992 h 999371"/>
                      <a:gd name="connsiteX1" fmla="*/ 319772 w 476423"/>
                      <a:gd name="connsiteY1" fmla="*/ 27304 h 999371"/>
                      <a:gd name="connsiteX2" fmla="*/ 475518 w 476423"/>
                      <a:gd name="connsiteY2" fmla="*/ 64340 h 999371"/>
                      <a:gd name="connsiteX3" fmla="*/ 390326 w 476423"/>
                      <a:gd name="connsiteY3" fmla="*/ 289300 h 999371"/>
                      <a:gd name="connsiteX4" fmla="*/ 320035 w 476423"/>
                      <a:gd name="connsiteY4" fmla="*/ 450077 h 999371"/>
                      <a:gd name="connsiteX5" fmla="*/ 298011 w 476423"/>
                      <a:gd name="connsiteY5" fmla="*/ 680109 h 999371"/>
                      <a:gd name="connsiteX6" fmla="*/ 294919 w 476423"/>
                      <a:gd name="connsiteY6" fmla="*/ 915912 h 999371"/>
                      <a:gd name="connsiteX7" fmla="*/ 136687 w 476423"/>
                      <a:gd name="connsiteY7" fmla="*/ 979804 h 999371"/>
                      <a:gd name="connsiteX8" fmla="*/ 81180 w 476423"/>
                      <a:gd name="connsiteY8" fmla="*/ 315059 h 999371"/>
                      <a:gd name="connsiteX9" fmla="*/ 8286 w 476423"/>
                      <a:gd name="connsiteY9" fmla="*/ 13992 h 999371"/>
                      <a:gd name="connsiteX0" fmla="*/ 8286 w 476423"/>
                      <a:gd name="connsiteY0" fmla="*/ 13992 h 945133"/>
                      <a:gd name="connsiteX1" fmla="*/ 319772 w 476423"/>
                      <a:gd name="connsiteY1" fmla="*/ 27304 h 945133"/>
                      <a:gd name="connsiteX2" fmla="*/ 475518 w 476423"/>
                      <a:gd name="connsiteY2" fmla="*/ 64340 h 945133"/>
                      <a:gd name="connsiteX3" fmla="*/ 390326 w 476423"/>
                      <a:gd name="connsiteY3" fmla="*/ 289300 h 945133"/>
                      <a:gd name="connsiteX4" fmla="*/ 320035 w 476423"/>
                      <a:gd name="connsiteY4" fmla="*/ 450077 h 945133"/>
                      <a:gd name="connsiteX5" fmla="*/ 298011 w 476423"/>
                      <a:gd name="connsiteY5" fmla="*/ 680109 h 945133"/>
                      <a:gd name="connsiteX6" fmla="*/ 294919 w 476423"/>
                      <a:gd name="connsiteY6" fmla="*/ 915912 h 945133"/>
                      <a:gd name="connsiteX7" fmla="*/ 39596 w 476423"/>
                      <a:gd name="connsiteY7" fmla="*/ 906072 h 945133"/>
                      <a:gd name="connsiteX8" fmla="*/ 81180 w 476423"/>
                      <a:gd name="connsiteY8" fmla="*/ 315059 h 945133"/>
                      <a:gd name="connsiteX9" fmla="*/ 8286 w 476423"/>
                      <a:gd name="connsiteY9" fmla="*/ 13992 h 945133"/>
                      <a:gd name="connsiteX0" fmla="*/ 8286 w 476423"/>
                      <a:gd name="connsiteY0" fmla="*/ 13992 h 952515"/>
                      <a:gd name="connsiteX1" fmla="*/ 319772 w 476423"/>
                      <a:gd name="connsiteY1" fmla="*/ 27304 h 952515"/>
                      <a:gd name="connsiteX2" fmla="*/ 475518 w 476423"/>
                      <a:gd name="connsiteY2" fmla="*/ 64340 h 952515"/>
                      <a:gd name="connsiteX3" fmla="*/ 390326 w 476423"/>
                      <a:gd name="connsiteY3" fmla="*/ 289300 h 952515"/>
                      <a:gd name="connsiteX4" fmla="*/ 320035 w 476423"/>
                      <a:gd name="connsiteY4" fmla="*/ 450077 h 952515"/>
                      <a:gd name="connsiteX5" fmla="*/ 298011 w 476423"/>
                      <a:gd name="connsiteY5" fmla="*/ 680109 h 952515"/>
                      <a:gd name="connsiteX6" fmla="*/ 294919 w 476423"/>
                      <a:gd name="connsiteY6" fmla="*/ 915912 h 952515"/>
                      <a:gd name="connsiteX7" fmla="*/ 39596 w 476423"/>
                      <a:gd name="connsiteY7" fmla="*/ 906072 h 952515"/>
                      <a:gd name="connsiteX8" fmla="*/ 129741 w 476423"/>
                      <a:gd name="connsiteY8" fmla="*/ 509318 h 952515"/>
                      <a:gd name="connsiteX9" fmla="*/ 81180 w 476423"/>
                      <a:gd name="connsiteY9" fmla="*/ 315059 h 952515"/>
                      <a:gd name="connsiteX10" fmla="*/ 8286 w 476423"/>
                      <a:gd name="connsiteY10" fmla="*/ 13992 h 952515"/>
                      <a:gd name="connsiteX0" fmla="*/ 5146 w 473283"/>
                      <a:gd name="connsiteY0" fmla="*/ 6662 h 945185"/>
                      <a:gd name="connsiteX1" fmla="*/ 316632 w 473283"/>
                      <a:gd name="connsiteY1" fmla="*/ 19974 h 945185"/>
                      <a:gd name="connsiteX2" fmla="*/ 472378 w 473283"/>
                      <a:gd name="connsiteY2" fmla="*/ 57010 h 945185"/>
                      <a:gd name="connsiteX3" fmla="*/ 387186 w 473283"/>
                      <a:gd name="connsiteY3" fmla="*/ 281970 h 945185"/>
                      <a:gd name="connsiteX4" fmla="*/ 316895 w 473283"/>
                      <a:gd name="connsiteY4" fmla="*/ 442747 h 945185"/>
                      <a:gd name="connsiteX5" fmla="*/ 294871 w 473283"/>
                      <a:gd name="connsiteY5" fmla="*/ 672779 h 945185"/>
                      <a:gd name="connsiteX6" fmla="*/ 291779 w 473283"/>
                      <a:gd name="connsiteY6" fmla="*/ 908582 h 945185"/>
                      <a:gd name="connsiteX7" fmla="*/ 36456 w 473283"/>
                      <a:gd name="connsiteY7" fmla="*/ 898742 h 945185"/>
                      <a:gd name="connsiteX8" fmla="*/ 126601 w 473283"/>
                      <a:gd name="connsiteY8" fmla="*/ 501988 h 945185"/>
                      <a:gd name="connsiteX9" fmla="*/ 112829 w 473283"/>
                      <a:gd name="connsiteY9" fmla="*/ 190596 h 945185"/>
                      <a:gd name="connsiteX10" fmla="*/ 5146 w 473283"/>
                      <a:gd name="connsiteY10" fmla="*/ 6662 h 945185"/>
                      <a:gd name="connsiteX0" fmla="*/ 70027 w 444228"/>
                      <a:gd name="connsiteY0" fmla="*/ 13548 h 939626"/>
                      <a:gd name="connsiteX1" fmla="*/ 287577 w 444228"/>
                      <a:gd name="connsiteY1" fmla="*/ 14415 h 939626"/>
                      <a:gd name="connsiteX2" fmla="*/ 443323 w 444228"/>
                      <a:gd name="connsiteY2" fmla="*/ 51451 h 939626"/>
                      <a:gd name="connsiteX3" fmla="*/ 358131 w 444228"/>
                      <a:gd name="connsiteY3" fmla="*/ 276411 h 939626"/>
                      <a:gd name="connsiteX4" fmla="*/ 287840 w 444228"/>
                      <a:gd name="connsiteY4" fmla="*/ 437188 h 939626"/>
                      <a:gd name="connsiteX5" fmla="*/ 265816 w 444228"/>
                      <a:gd name="connsiteY5" fmla="*/ 667220 h 939626"/>
                      <a:gd name="connsiteX6" fmla="*/ 262724 w 444228"/>
                      <a:gd name="connsiteY6" fmla="*/ 903023 h 939626"/>
                      <a:gd name="connsiteX7" fmla="*/ 7401 w 444228"/>
                      <a:gd name="connsiteY7" fmla="*/ 893183 h 939626"/>
                      <a:gd name="connsiteX8" fmla="*/ 97546 w 444228"/>
                      <a:gd name="connsiteY8" fmla="*/ 496429 h 939626"/>
                      <a:gd name="connsiteX9" fmla="*/ 83774 w 444228"/>
                      <a:gd name="connsiteY9" fmla="*/ 185037 h 939626"/>
                      <a:gd name="connsiteX10" fmla="*/ 70027 w 444228"/>
                      <a:gd name="connsiteY10" fmla="*/ 13548 h 939626"/>
                      <a:gd name="connsiteX0" fmla="*/ 70027 w 386040"/>
                      <a:gd name="connsiteY0" fmla="*/ 13030 h 939108"/>
                      <a:gd name="connsiteX1" fmla="*/ 287577 w 386040"/>
                      <a:gd name="connsiteY1" fmla="*/ 13897 h 939108"/>
                      <a:gd name="connsiteX2" fmla="*/ 384160 w 386040"/>
                      <a:gd name="connsiteY2" fmla="*/ 53241 h 939108"/>
                      <a:gd name="connsiteX3" fmla="*/ 358131 w 386040"/>
                      <a:gd name="connsiteY3" fmla="*/ 275893 h 939108"/>
                      <a:gd name="connsiteX4" fmla="*/ 287840 w 386040"/>
                      <a:gd name="connsiteY4" fmla="*/ 436670 h 939108"/>
                      <a:gd name="connsiteX5" fmla="*/ 265816 w 386040"/>
                      <a:gd name="connsiteY5" fmla="*/ 666702 h 939108"/>
                      <a:gd name="connsiteX6" fmla="*/ 262724 w 386040"/>
                      <a:gd name="connsiteY6" fmla="*/ 902505 h 939108"/>
                      <a:gd name="connsiteX7" fmla="*/ 7401 w 386040"/>
                      <a:gd name="connsiteY7" fmla="*/ 892665 h 939108"/>
                      <a:gd name="connsiteX8" fmla="*/ 97546 w 386040"/>
                      <a:gd name="connsiteY8" fmla="*/ 495911 h 939108"/>
                      <a:gd name="connsiteX9" fmla="*/ 83774 w 386040"/>
                      <a:gd name="connsiteY9" fmla="*/ 184519 h 939108"/>
                      <a:gd name="connsiteX10" fmla="*/ 70027 w 386040"/>
                      <a:gd name="connsiteY10" fmla="*/ 13030 h 939108"/>
                      <a:gd name="connsiteX0" fmla="*/ 70027 w 362968"/>
                      <a:gd name="connsiteY0" fmla="*/ 7752 h 933830"/>
                      <a:gd name="connsiteX1" fmla="*/ 287577 w 362968"/>
                      <a:gd name="connsiteY1" fmla="*/ 8619 h 933830"/>
                      <a:gd name="connsiteX2" fmla="*/ 359532 w 362968"/>
                      <a:gd name="connsiteY2" fmla="*/ 124019 h 933830"/>
                      <a:gd name="connsiteX3" fmla="*/ 358131 w 362968"/>
                      <a:gd name="connsiteY3" fmla="*/ 270615 h 933830"/>
                      <a:gd name="connsiteX4" fmla="*/ 287840 w 362968"/>
                      <a:gd name="connsiteY4" fmla="*/ 431392 h 933830"/>
                      <a:gd name="connsiteX5" fmla="*/ 265816 w 362968"/>
                      <a:gd name="connsiteY5" fmla="*/ 661424 h 933830"/>
                      <a:gd name="connsiteX6" fmla="*/ 262724 w 362968"/>
                      <a:gd name="connsiteY6" fmla="*/ 897227 h 933830"/>
                      <a:gd name="connsiteX7" fmla="*/ 7401 w 362968"/>
                      <a:gd name="connsiteY7" fmla="*/ 887387 h 933830"/>
                      <a:gd name="connsiteX8" fmla="*/ 97546 w 362968"/>
                      <a:gd name="connsiteY8" fmla="*/ 490633 h 933830"/>
                      <a:gd name="connsiteX9" fmla="*/ 83774 w 362968"/>
                      <a:gd name="connsiteY9" fmla="*/ 179241 h 933830"/>
                      <a:gd name="connsiteX10" fmla="*/ 70027 w 362968"/>
                      <a:gd name="connsiteY10" fmla="*/ 7752 h 933830"/>
                      <a:gd name="connsiteX0" fmla="*/ 127336 w 362968"/>
                      <a:gd name="connsiteY0" fmla="*/ 21356 h 931260"/>
                      <a:gd name="connsiteX1" fmla="*/ 287577 w 362968"/>
                      <a:gd name="connsiteY1" fmla="*/ 6049 h 931260"/>
                      <a:gd name="connsiteX2" fmla="*/ 359532 w 362968"/>
                      <a:gd name="connsiteY2" fmla="*/ 121449 h 931260"/>
                      <a:gd name="connsiteX3" fmla="*/ 358131 w 362968"/>
                      <a:gd name="connsiteY3" fmla="*/ 268045 h 931260"/>
                      <a:gd name="connsiteX4" fmla="*/ 287840 w 362968"/>
                      <a:gd name="connsiteY4" fmla="*/ 428822 h 931260"/>
                      <a:gd name="connsiteX5" fmla="*/ 265816 w 362968"/>
                      <a:gd name="connsiteY5" fmla="*/ 658854 h 931260"/>
                      <a:gd name="connsiteX6" fmla="*/ 262724 w 362968"/>
                      <a:gd name="connsiteY6" fmla="*/ 894657 h 931260"/>
                      <a:gd name="connsiteX7" fmla="*/ 7401 w 362968"/>
                      <a:gd name="connsiteY7" fmla="*/ 884817 h 931260"/>
                      <a:gd name="connsiteX8" fmla="*/ 97546 w 362968"/>
                      <a:gd name="connsiteY8" fmla="*/ 488063 h 931260"/>
                      <a:gd name="connsiteX9" fmla="*/ 83774 w 362968"/>
                      <a:gd name="connsiteY9" fmla="*/ 176671 h 931260"/>
                      <a:gd name="connsiteX10" fmla="*/ 127336 w 362968"/>
                      <a:gd name="connsiteY10" fmla="*/ 21356 h 931260"/>
                      <a:gd name="connsiteX0" fmla="*/ 127336 w 362968"/>
                      <a:gd name="connsiteY0" fmla="*/ 21356 h 931260"/>
                      <a:gd name="connsiteX1" fmla="*/ 287577 w 362968"/>
                      <a:gd name="connsiteY1" fmla="*/ 6049 h 931260"/>
                      <a:gd name="connsiteX2" fmla="*/ 359532 w 362968"/>
                      <a:gd name="connsiteY2" fmla="*/ 121449 h 931260"/>
                      <a:gd name="connsiteX3" fmla="*/ 358131 w 362968"/>
                      <a:gd name="connsiteY3" fmla="*/ 268045 h 931260"/>
                      <a:gd name="connsiteX4" fmla="*/ 287840 w 362968"/>
                      <a:gd name="connsiteY4" fmla="*/ 428822 h 931260"/>
                      <a:gd name="connsiteX5" fmla="*/ 265816 w 362968"/>
                      <a:gd name="connsiteY5" fmla="*/ 658854 h 931260"/>
                      <a:gd name="connsiteX6" fmla="*/ 262724 w 362968"/>
                      <a:gd name="connsiteY6" fmla="*/ 894657 h 931260"/>
                      <a:gd name="connsiteX7" fmla="*/ 7401 w 362968"/>
                      <a:gd name="connsiteY7" fmla="*/ 884817 h 931260"/>
                      <a:gd name="connsiteX8" fmla="*/ 97546 w 362968"/>
                      <a:gd name="connsiteY8" fmla="*/ 488063 h 931260"/>
                      <a:gd name="connsiteX9" fmla="*/ 128971 w 362968"/>
                      <a:gd name="connsiteY9" fmla="*/ 226499 h 931260"/>
                      <a:gd name="connsiteX10" fmla="*/ 127336 w 362968"/>
                      <a:gd name="connsiteY10" fmla="*/ 21356 h 931260"/>
                      <a:gd name="connsiteX0" fmla="*/ 72566 w 308198"/>
                      <a:gd name="connsiteY0" fmla="*/ 21356 h 913069"/>
                      <a:gd name="connsiteX1" fmla="*/ 232807 w 308198"/>
                      <a:gd name="connsiteY1" fmla="*/ 6049 h 913069"/>
                      <a:gd name="connsiteX2" fmla="*/ 304762 w 308198"/>
                      <a:gd name="connsiteY2" fmla="*/ 121449 h 913069"/>
                      <a:gd name="connsiteX3" fmla="*/ 303361 w 308198"/>
                      <a:gd name="connsiteY3" fmla="*/ 268045 h 913069"/>
                      <a:gd name="connsiteX4" fmla="*/ 233070 w 308198"/>
                      <a:gd name="connsiteY4" fmla="*/ 428822 h 913069"/>
                      <a:gd name="connsiteX5" fmla="*/ 211046 w 308198"/>
                      <a:gd name="connsiteY5" fmla="*/ 658854 h 913069"/>
                      <a:gd name="connsiteX6" fmla="*/ 207954 w 308198"/>
                      <a:gd name="connsiteY6" fmla="*/ 894657 h 913069"/>
                      <a:gd name="connsiteX7" fmla="*/ 12368 w 308198"/>
                      <a:gd name="connsiteY7" fmla="*/ 848488 h 913069"/>
                      <a:gd name="connsiteX8" fmla="*/ 42776 w 308198"/>
                      <a:gd name="connsiteY8" fmla="*/ 488063 h 913069"/>
                      <a:gd name="connsiteX9" fmla="*/ 74201 w 308198"/>
                      <a:gd name="connsiteY9" fmla="*/ 226499 h 913069"/>
                      <a:gd name="connsiteX10" fmla="*/ 72566 w 308198"/>
                      <a:gd name="connsiteY10" fmla="*/ 21356 h 91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198" h="913069">
                        <a:moveTo>
                          <a:pt x="72566" y="21356"/>
                        </a:moveTo>
                        <a:cubicBezTo>
                          <a:pt x="99000" y="-15386"/>
                          <a:pt x="182325" y="38116"/>
                          <a:pt x="232807" y="6049"/>
                        </a:cubicBezTo>
                        <a:cubicBezTo>
                          <a:pt x="283289" y="-26018"/>
                          <a:pt x="293003" y="77783"/>
                          <a:pt x="304762" y="121449"/>
                        </a:cubicBezTo>
                        <a:cubicBezTo>
                          <a:pt x="316521" y="165115"/>
                          <a:pt x="293519" y="204228"/>
                          <a:pt x="303361" y="268045"/>
                        </a:cubicBezTo>
                        <a:cubicBezTo>
                          <a:pt x="313204" y="331863"/>
                          <a:pt x="224815" y="356432"/>
                          <a:pt x="233070" y="428822"/>
                        </a:cubicBezTo>
                        <a:cubicBezTo>
                          <a:pt x="241325" y="501212"/>
                          <a:pt x="213903" y="589322"/>
                          <a:pt x="211046" y="658854"/>
                        </a:cubicBezTo>
                        <a:cubicBezTo>
                          <a:pt x="208189" y="728386"/>
                          <a:pt x="241067" y="863051"/>
                          <a:pt x="207954" y="894657"/>
                        </a:cubicBezTo>
                        <a:cubicBezTo>
                          <a:pt x="174841" y="926263"/>
                          <a:pt x="50510" y="921041"/>
                          <a:pt x="12368" y="848488"/>
                        </a:cubicBezTo>
                        <a:cubicBezTo>
                          <a:pt x="-25774" y="775935"/>
                          <a:pt x="35845" y="586565"/>
                          <a:pt x="42776" y="488063"/>
                        </a:cubicBezTo>
                        <a:cubicBezTo>
                          <a:pt x="49707" y="389561"/>
                          <a:pt x="83831" y="304266"/>
                          <a:pt x="74201" y="226499"/>
                        </a:cubicBezTo>
                        <a:cubicBezTo>
                          <a:pt x="78011" y="130931"/>
                          <a:pt x="46132" y="58098"/>
                          <a:pt x="72566" y="21356"/>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3" name="Oval 43"/>
                <p:cNvSpPr/>
                <p:nvPr/>
              </p:nvSpPr>
              <p:spPr>
                <a:xfrm>
                  <a:off x="6057336" y="4343949"/>
                  <a:ext cx="683845" cy="293917"/>
                </a:xfrm>
                <a:custGeom>
                  <a:avLst/>
                  <a:gdLst>
                    <a:gd name="connsiteX0" fmla="*/ 0 w 361950"/>
                    <a:gd name="connsiteY0" fmla="*/ 200025 h 400050"/>
                    <a:gd name="connsiteX1" fmla="*/ 180975 w 361950"/>
                    <a:gd name="connsiteY1" fmla="*/ 0 h 400050"/>
                    <a:gd name="connsiteX2" fmla="*/ 361950 w 361950"/>
                    <a:gd name="connsiteY2" fmla="*/ 200025 h 400050"/>
                    <a:gd name="connsiteX3" fmla="*/ 180975 w 361950"/>
                    <a:gd name="connsiteY3" fmla="*/ 400050 h 400050"/>
                    <a:gd name="connsiteX4" fmla="*/ 0 w 361950"/>
                    <a:gd name="connsiteY4" fmla="*/ 200025 h 400050"/>
                    <a:gd name="connsiteX0" fmla="*/ 775 w 362725"/>
                    <a:gd name="connsiteY0" fmla="*/ 440055 h 640080"/>
                    <a:gd name="connsiteX1" fmla="*/ 242710 w 362725"/>
                    <a:gd name="connsiteY1" fmla="*/ 0 h 640080"/>
                    <a:gd name="connsiteX2" fmla="*/ 362725 w 362725"/>
                    <a:gd name="connsiteY2" fmla="*/ 440055 h 640080"/>
                    <a:gd name="connsiteX3" fmla="*/ 181750 w 362725"/>
                    <a:gd name="connsiteY3" fmla="*/ 640080 h 640080"/>
                    <a:gd name="connsiteX4" fmla="*/ 775 w 362725"/>
                    <a:gd name="connsiteY4" fmla="*/ 440055 h 640080"/>
                    <a:gd name="connsiteX0" fmla="*/ 1370 w 264260"/>
                    <a:gd name="connsiteY0" fmla="*/ 193544 h 657009"/>
                    <a:gd name="connsiteX1" fmla="*/ 144245 w 264260"/>
                    <a:gd name="connsiteY1" fmla="*/ 8759 h 657009"/>
                    <a:gd name="connsiteX2" fmla="*/ 264260 w 264260"/>
                    <a:gd name="connsiteY2" fmla="*/ 448814 h 657009"/>
                    <a:gd name="connsiteX3" fmla="*/ 83285 w 264260"/>
                    <a:gd name="connsiteY3" fmla="*/ 648839 h 657009"/>
                    <a:gd name="connsiteX4" fmla="*/ 1370 w 264260"/>
                    <a:gd name="connsiteY4" fmla="*/ 193544 h 657009"/>
                    <a:gd name="connsiteX0" fmla="*/ 67327 w 330217"/>
                    <a:gd name="connsiteY0" fmla="*/ 193291 h 672561"/>
                    <a:gd name="connsiteX1" fmla="*/ 210202 w 330217"/>
                    <a:gd name="connsiteY1" fmla="*/ 8506 h 672561"/>
                    <a:gd name="connsiteX2" fmla="*/ 330217 w 330217"/>
                    <a:gd name="connsiteY2" fmla="*/ 448561 h 672561"/>
                    <a:gd name="connsiteX3" fmla="*/ 149242 w 330217"/>
                    <a:gd name="connsiteY3" fmla="*/ 648586 h 672561"/>
                    <a:gd name="connsiteX4" fmla="*/ 2557 w 330217"/>
                    <a:gd name="connsiteY4" fmla="*/ 618107 h 672561"/>
                    <a:gd name="connsiteX5" fmla="*/ 67327 w 330217"/>
                    <a:gd name="connsiteY5" fmla="*/ 193291 h 672561"/>
                    <a:gd name="connsiteX0" fmla="*/ 67327 w 330217"/>
                    <a:gd name="connsiteY0" fmla="*/ 193291 h 718184"/>
                    <a:gd name="connsiteX1" fmla="*/ 210202 w 330217"/>
                    <a:gd name="connsiteY1" fmla="*/ 8506 h 718184"/>
                    <a:gd name="connsiteX2" fmla="*/ 330217 w 330217"/>
                    <a:gd name="connsiteY2" fmla="*/ 448561 h 718184"/>
                    <a:gd name="connsiteX3" fmla="*/ 214012 w 330217"/>
                    <a:gd name="connsiteY3" fmla="*/ 709546 h 718184"/>
                    <a:gd name="connsiteX4" fmla="*/ 2557 w 330217"/>
                    <a:gd name="connsiteY4" fmla="*/ 618107 h 718184"/>
                    <a:gd name="connsiteX5" fmla="*/ 67327 w 330217"/>
                    <a:gd name="connsiteY5" fmla="*/ 193291 h 718184"/>
                    <a:gd name="connsiteX0" fmla="*/ 67327 w 273067"/>
                    <a:gd name="connsiteY0" fmla="*/ 191223 h 718895"/>
                    <a:gd name="connsiteX1" fmla="*/ 210202 w 273067"/>
                    <a:gd name="connsiteY1" fmla="*/ 6438 h 718895"/>
                    <a:gd name="connsiteX2" fmla="*/ 273067 w 273067"/>
                    <a:gd name="connsiteY2" fmla="*/ 404583 h 718895"/>
                    <a:gd name="connsiteX3" fmla="*/ 214012 w 273067"/>
                    <a:gd name="connsiteY3" fmla="*/ 707478 h 718895"/>
                    <a:gd name="connsiteX4" fmla="*/ 2557 w 273067"/>
                    <a:gd name="connsiteY4" fmla="*/ 616039 h 718895"/>
                    <a:gd name="connsiteX5" fmla="*/ 67327 w 273067"/>
                    <a:gd name="connsiteY5" fmla="*/ 191223 h 718895"/>
                    <a:gd name="connsiteX0" fmla="*/ 23819 w 282899"/>
                    <a:gd name="connsiteY0" fmla="*/ 194699 h 718561"/>
                    <a:gd name="connsiteX1" fmla="*/ 220034 w 282899"/>
                    <a:gd name="connsiteY1" fmla="*/ 6104 h 718561"/>
                    <a:gd name="connsiteX2" fmla="*/ 282899 w 282899"/>
                    <a:gd name="connsiteY2" fmla="*/ 404249 h 718561"/>
                    <a:gd name="connsiteX3" fmla="*/ 223844 w 282899"/>
                    <a:gd name="connsiteY3" fmla="*/ 707144 h 718561"/>
                    <a:gd name="connsiteX4" fmla="*/ 12389 w 282899"/>
                    <a:gd name="connsiteY4" fmla="*/ 615705 h 718561"/>
                    <a:gd name="connsiteX5" fmla="*/ 23819 w 282899"/>
                    <a:gd name="connsiteY5" fmla="*/ 194699 h 718561"/>
                    <a:gd name="connsiteX0" fmla="*/ 26110 w 285190"/>
                    <a:gd name="connsiteY0" fmla="*/ 194946 h 728942"/>
                    <a:gd name="connsiteX1" fmla="*/ 222325 w 285190"/>
                    <a:gd name="connsiteY1" fmla="*/ 6351 h 728942"/>
                    <a:gd name="connsiteX2" fmla="*/ 285190 w 285190"/>
                    <a:gd name="connsiteY2" fmla="*/ 404496 h 728942"/>
                    <a:gd name="connsiteX3" fmla="*/ 226135 w 285190"/>
                    <a:gd name="connsiteY3" fmla="*/ 707391 h 728942"/>
                    <a:gd name="connsiteX4" fmla="*/ 10870 w 285190"/>
                    <a:gd name="connsiteY4" fmla="*/ 654052 h 728942"/>
                    <a:gd name="connsiteX5" fmla="*/ 26110 w 285190"/>
                    <a:gd name="connsiteY5" fmla="*/ 194946 h 728942"/>
                    <a:gd name="connsiteX0" fmla="*/ 64166 w 323246"/>
                    <a:gd name="connsiteY0" fmla="*/ 195297 h 753235"/>
                    <a:gd name="connsiteX1" fmla="*/ 260381 w 323246"/>
                    <a:gd name="connsiteY1" fmla="*/ 6702 h 753235"/>
                    <a:gd name="connsiteX2" fmla="*/ 323246 w 323246"/>
                    <a:gd name="connsiteY2" fmla="*/ 404847 h 753235"/>
                    <a:gd name="connsiteX3" fmla="*/ 264191 w 323246"/>
                    <a:gd name="connsiteY3" fmla="*/ 707742 h 753235"/>
                    <a:gd name="connsiteX4" fmla="*/ 3206 w 323246"/>
                    <a:gd name="connsiteY4" fmla="*/ 703933 h 753235"/>
                    <a:gd name="connsiteX5" fmla="*/ 64166 w 323246"/>
                    <a:gd name="connsiteY5" fmla="*/ 195297 h 753235"/>
                    <a:gd name="connsiteX0" fmla="*/ 64166 w 335244"/>
                    <a:gd name="connsiteY0" fmla="*/ 195297 h 836187"/>
                    <a:gd name="connsiteX1" fmla="*/ 260381 w 335244"/>
                    <a:gd name="connsiteY1" fmla="*/ 6702 h 836187"/>
                    <a:gd name="connsiteX2" fmla="*/ 323246 w 335244"/>
                    <a:gd name="connsiteY2" fmla="*/ 404847 h 836187"/>
                    <a:gd name="connsiteX3" fmla="*/ 306101 w 335244"/>
                    <a:gd name="connsiteY3" fmla="*/ 822042 h 836187"/>
                    <a:gd name="connsiteX4" fmla="*/ 3206 w 335244"/>
                    <a:gd name="connsiteY4" fmla="*/ 703933 h 836187"/>
                    <a:gd name="connsiteX5" fmla="*/ 64166 w 335244"/>
                    <a:gd name="connsiteY5" fmla="*/ 195297 h 836187"/>
                    <a:gd name="connsiteX0" fmla="*/ 89780 w 362743"/>
                    <a:gd name="connsiteY0" fmla="*/ 196044 h 863513"/>
                    <a:gd name="connsiteX1" fmla="*/ 285995 w 362743"/>
                    <a:gd name="connsiteY1" fmla="*/ 7449 h 863513"/>
                    <a:gd name="connsiteX2" fmla="*/ 348860 w 362743"/>
                    <a:gd name="connsiteY2" fmla="*/ 405594 h 863513"/>
                    <a:gd name="connsiteX3" fmla="*/ 331715 w 362743"/>
                    <a:gd name="connsiteY3" fmla="*/ 822789 h 863513"/>
                    <a:gd name="connsiteX4" fmla="*/ 2150 w 362743"/>
                    <a:gd name="connsiteY4" fmla="*/ 796120 h 863513"/>
                    <a:gd name="connsiteX5" fmla="*/ 89780 w 362743"/>
                    <a:gd name="connsiteY5" fmla="*/ 196044 h 863513"/>
                    <a:gd name="connsiteX0" fmla="*/ 34520 w 372253"/>
                    <a:gd name="connsiteY0" fmla="*/ 220238 h 861037"/>
                    <a:gd name="connsiteX1" fmla="*/ 295505 w 372253"/>
                    <a:gd name="connsiteY1" fmla="*/ 4973 h 861037"/>
                    <a:gd name="connsiteX2" fmla="*/ 358370 w 372253"/>
                    <a:gd name="connsiteY2" fmla="*/ 403118 h 861037"/>
                    <a:gd name="connsiteX3" fmla="*/ 341225 w 372253"/>
                    <a:gd name="connsiteY3" fmla="*/ 820313 h 861037"/>
                    <a:gd name="connsiteX4" fmla="*/ 11660 w 372253"/>
                    <a:gd name="connsiteY4" fmla="*/ 793644 h 861037"/>
                    <a:gd name="connsiteX5" fmla="*/ 34520 w 372253"/>
                    <a:gd name="connsiteY5" fmla="*/ 220238 h 861037"/>
                    <a:gd name="connsiteX0" fmla="*/ 34733 w 372466"/>
                    <a:gd name="connsiteY0" fmla="*/ 205474 h 846273"/>
                    <a:gd name="connsiteX1" fmla="*/ 299528 w 372466"/>
                    <a:gd name="connsiteY1" fmla="*/ 5449 h 846273"/>
                    <a:gd name="connsiteX2" fmla="*/ 358583 w 372466"/>
                    <a:gd name="connsiteY2" fmla="*/ 388354 h 846273"/>
                    <a:gd name="connsiteX3" fmla="*/ 341438 w 372466"/>
                    <a:gd name="connsiteY3" fmla="*/ 805549 h 846273"/>
                    <a:gd name="connsiteX4" fmla="*/ 11873 w 372466"/>
                    <a:gd name="connsiteY4" fmla="*/ 778880 h 846273"/>
                    <a:gd name="connsiteX5" fmla="*/ 34733 w 372466"/>
                    <a:gd name="connsiteY5" fmla="*/ 205474 h 846273"/>
                    <a:gd name="connsiteX0" fmla="*/ 34733 w 371802"/>
                    <a:gd name="connsiteY0" fmla="*/ 200031 h 840830"/>
                    <a:gd name="connsiteX1" fmla="*/ 299528 w 371802"/>
                    <a:gd name="connsiteY1" fmla="*/ 6 h 840830"/>
                    <a:gd name="connsiteX2" fmla="*/ 286194 w 371802"/>
                    <a:gd name="connsiteY2" fmla="*/ 194316 h 840830"/>
                    <a:gd name="connsiteX3" fmla="*/ 358583 w 371802"/>
                    <a:gd name="connsiteY3" fmla="*/ 382911 h 840830"/>
                    <a:gd name="connsiteX4" fmla="*/ 341438 w 371802"/>
                    <a:gd name="connsiteY4" fmla="*/ 800106 h 840830"/>
                    <a:gd name="connsiteX5" fmla="*/ 11873 w 371802"/>
                    <a:gd name="connsiteY5" fmla="*/ 773437 h 840830"/>
                    <a:gd name="connsiteX6" fmla="*/ 34733 w 371802"/>
                    <a:gd name="connsiteY6" fmla="*/ 200031 h 840830"/>
                    <a:gd name="connsiteX0" fmla="*/ 34733 w 371802"/>
                    <a:gd name="connsiteY0" fmla="*/ 209824 h 850623"/>
                    <a:gd name="connsiteX1" fmla="*/ 299528 w 371802"/>
                    <a:gd name="connsiteY1" fmla="*/ 9799 h 850623"/>
                    <a:gd name="connsiteX2" fmla="*/ 286194 w 371802"/>
                    <a:gd name="connsiteY2" fmla="*/ 204109 h 850623"/>
                    <a:gd name="connsiteX3" fmla="*/ 358583 w 371802"/>
                    <a:gd name="connsiteY3" fmla="*/ 392704 h 850623"/>
                    <a:gd name="connsiteX4" fmla="*/ 341438 w 371802"/>
                    <a:gd name="connsiteY4" fmla="*/ 809899 h 850623"/>
                    <a:gd name="connsiteX5" fmla="*/ 11873 w 371802"/>
                    <a:gd name="connsiteY5" fmla="*/ 783230 h 850623"/>
                    <a:gd name="connsiteX6" fmla="*/ 34733 w 371802"/>
                    <a:gd name="connsiteY6" fmla="*/ 209824 h 850623"/>
                    <a:gd name="connsiteX0" fmla="*/ 36945 w 378643"/>
                    <a:gd name="connsiteY0" fmla="*/ 202608 h 843407"/>
                    <a:gd name="connsiteX1" fmla="*/ 339840 w 378643"/>
                    <a:gd name="connsiteY1" fmla="*/ 10203 h 843407"/>
                    <a:gd name="connsiteX2" fmla="*/ 288406 w 378643"/>
                    <a:gd name="connsiteY2" fmla="*/ 196893 h 843407"/>
                    <a:gd name="connsiteX3" fmla="*/ 360795 w 378643"/>
                    <a:gd name="connsiteY3" fmla="*/ 385488 h 843407"/>
                    <a:gd name="connsiteX4" fmla="*/ 343650 w 378643"/>
                    <a:gd name="connsiteY4" fmla="*/ 802683 h 843407"/>
                    <a:gd name="connsiteX5" fmla="*/ 14085 w 378643"/>
                    <a:gd name="connsiteY5" fmla="*/ 776014 h 843407"/>
                    <a:gd name="connsiteX6" fmla="*/ 36945 w 378643"/>
                    <a:gd name="connsiteY6" fmla="*/ 202608 h 843407"/>
                    <a:gd name="connsiteX0" fmla="*/ 36945 w 374014"/>
                    <a:gd name="connsiteY0" fmla="*/ 207911 h 848710"/>
                    <a:gd name="connsiteX1" fmla="*/ 339840 w 374014"/>
                    <a:gd name="connsiteY1" fmla="*/ 15506 h 848710"/>
                    <a:gd name="connsiteX2" fmla="*/ 288406 w 374014"/>
                    <a:gd name="connsiteY2" fmla="*/ 202196 h 848710"/>
                    <a:gd name="connsiteX3" fmla="*/ 360795 w 374014"/>
                    <a:gd name="connsiteY3" fmla="*/ 390791 h 848710"/>
                    <a:gd name="connsiteX4" fmla="*/ 343650 w 374014"/>
                    <a:gd name="connsiteY4" fmla="*/ 807986 h 848710"/>
                    <a:gd name="connsiteX5" fmla="*/ 14085 w 374014"/>
                    <a:gd name="connsiteY5" fmla="*/ 781317 h 848710"/>
                    <a:gd name="connsiteX6" fmla="*/ 36945 w 374014"/>
                    <a:gd name="connsiteY6" fmla="*/ 207911 h 848710"/>
                    <a:gd name="connsiteX0" fmla="*/ 36945 w 374014"/>
                    <a:gd name="connsiteY0" fmla="*/ 192520 h 833319"/>
                    <a:gd name="connsiteX1" fmla="*/ 339840 w 374014"/>
                    <a:gd name="connsiteY1" fmla="*/ 115 h 833319"/>
                    <a:gd name="connsiteX2" fmla="*/ 315076 w 374014"/>
                    <a:gd name="connsiteY2" fmla="*/ 167755 h 833319"/>
                    <a:gd name="connsiteX3" fmla="*/ 360795 w 374014"/>
                    <a:gd name="connsiteY3" fmla="*/ 375400 h 833319"/>
                    <a:gd name="connsiteX4" fmla="*/ 343650 w 374014"/>
                    <a:gd name="connsiteY4" fmla="*/ 792595 h 833319"/>
                    <a:gd name="connsiteX5" fmla="*/ 14085 w 374014"/>
                    <a:gd name="connsiteY5" fmla="*/ 765926 h 833319"/>
                    <a:gd name="connsiteX6" fmla="*/ 36945 w 374014"/>
                    <a:gd name="connsiteY6" fmla="*/ 192520 h 833319"/>
                    <a:gd name="connsiteX0" fmla="*/ 36945 w 361760"/>
                    <a:gd name="connsiteY0" fmla="*/ 192520 h 819202"/>
                    <a:gd name="connsiteX1" fmla="*/ 339840 w 361760"/>
                    <a:gd name="connsiteY1" fmla="*/ 115 h 819202"/>
                    <a:gd name="connsiteX2" fmla="*/ 315076 w 361760"/>
                    <a:gd name="connsiteY2" fmla="*/ 167755 h 819202"/>
                    <a:gd name="connsiteX3" fmla="*/ 360795 w 361760"/>
                    <a:gd name="connsiteY3" fmla="*/ 375400 h 819202"/>
                    <a:gd name="connsiteX4" fmla="*/ 318886 w 361760"/>
                    <a:gd name="connsiteY4" fmla="*/ 583045 h 819202"/>
                    <a:gd name="connsiteX5" fmla="*/ 343650 w 361760"/>
                    <a:gd name="connsiteY5" fmla="*/ 792595 h 819202"/>
                    <a:gd name="connsiteX6" fmla="*/ 14085 w 361760"/>
                    <a:gd name="connsiteY6" fmla="*/ 765926 h 819202"/>
                    <a:gd name="connsiteX7" fmla="*/ 36945 w 361760"/>
                    <a:gd name="connsiteY7" fmla="*/ 192520 h 819202"/>
                    <a:gd name="connsiteX0" fmla="*/ 43778 w 368593"/>
                    <a:gd name="connsiteY0" fmla="*/ 192520 h 811743"/>
                    <a:gd name="connsiteX1" fmla="*/ 346673 w 368593"/>
                    <a:gd name="connsiteY1" fmla="*/ 115 h 811743"/>
                    <a:gd name="connsiteX2" fmla="*/ 321909 w 368593"/>
                    <a:gd name="connsiteY2" fmla="*/ 167755 h 811743"/>
                    <a:gd name="connsiteX3" fmla="*/ 367628 w 368593"/>
                    <a:gd name="connsiteY3" fmla="*/ 375400 h 811743"/>
                    <a:gd name="connsiteX4" fmla="*/ 325719 w 368593"/>
                    <a:gd name="connsiteY4" fmla="*/ 583045 h 811743"/>
                    <a:gd name="connsiteX5" fmla="*/ 350483 w 368593"/>
                    <a:gd name="connsiteY5" fmla="*/ 792595 h 811743"/>
                    <a:gd name="connsiteX6" fmla="*/ 20918 w 368593"/>
                    <a:gd name="connsiteY6" fmla="*/ 765926 h 811743"/>
                    <a:gd name="connsiteX7" fmla="*/ 47589 w 368593"/>
                    <a:gd name="connsiteY7" fmla="*/ 472555 h 811743"/>
                    <a:gd name="connsiteX8" fmla="*/ 43778 w 368593"/>
                    <a:gd name="connsiteY8" fmla="*/ 192520 h 811743"/>
                    <a:gd name="connsiteX0" fmla="*/ 43778 w 368593"/>
                    <a:gd name="connsiteY0" fmla="*/ 199265 h 818488"/>
                    <a:gd name="connsiteX1" fmla="*/ 177130 w 368593"/>
                    <a:gd name="connsiteY1" fmla="*/ 48771 h 818488"/>
                    <a:gd name="connsiteX2" fmla="*/ 346673 w 368593"/>
                    <a:gd name="connsiteY2" fmla="*/ 6860 h 818488"/>
                    <a:gd name="connsiteX3" fmla="*/ 321909 w 368593"/>
                    <a:gd name="connsiteY3" fmla="*/ 174500 h 818488"/>
                    <a:gd name="connsiteX4" fmla="*/ 367628 w 368593"/>
                    <a:gd name="connsiteY4" fmla="*/ 382145 h 818488"/>
                    <a:gd name="connsiteX5" fmla="*/ 325719 w 368593"/>
                    <a:gd name="connsiteY5" fmla="*/ 589790 h 818488"/>
                    <a:gd name="connsiteX6" fmla="*/ 350483 w 368593"/>
                    <a:gd name="connsiteY6" fmla="*/ 799340 h 818488"/>
                    <a:gd name="connsiteX7" fmla="*/ 20918 w 368593"/>
                    <a:gd name="connsiteY7" fmla="*/ 772671 h 818488"/>
                    <a:gd name="connsiteX8" fmla="*/ 47589 w 368593"/>
                    <a:gd name="connsiteY8" fmla="*/ 479300 h 818488"/>
                    <a:gd name="connsiteX9" fmla="*/ 43778 w 368593"/>
                    <a:gd name="connsiteY9" fmla="*/ 199265 h 818488"/>
                    <a:gd name="connsiteX0" fmla="*/ 43778 w 372509"/>
                    <a:gd name="connsiteY0" fmla="*/ 210567 h 829790"/>
                    <a:gd name="connsiteX1" fmla="*/ 177130 w 372509"/>
                    <a:gd name="connsiteY1" fmla="*/ 60073 h 829790"/>
                    <a:gd name="connsiteX2" fmla="*/ 346673 w 372509"/>
                    <a:gd name="connsiteY2" fmla="*/ 18162 h 829790"/>
                    <a:gd name="connsiteX3" fmla="*/ 321909 w 372509"/>
                    <a:gd name="connsiteY3" fmla="*/ 185802 h 829790"/>
                    <a:gd name="connsiteX4" fmla="*/ 367628 w 372509"/>
                    <a:gd name="connsiteY4" fmla="*/ 393447 h 829790"/>
                    <a:gd name="connsiteX5" fmla="*/ 325719 w 372509"/>
                    <a:gd name="connsiteY5" fmla="*/ 601092 h 829790"/>
                    <a:gd name="connsiteX6" fmla="*/ 350483 w 372509"/>
                    <a:gd name="connsiteY6" fmla="*/ 810642 h 829790"/>
                    <a:gd name="connsiteX7" fmla="*/ 20918 w 372509"/>
                    <a:gd name="connsiteY7" fmla="*/ 783973 h 829790"/>
                    <a:gd name="connsiteX8" fmla="*/ 47589 w 372509"/>
                    <a:gd name="connsiteY8" fmla="*/ 490602 h 829790"/>
                    <a:gd name="connsiteX9" fmla="*/ 43778 w 372509"/>
                    <a:gd name="connsiteY9" fmla="*/ 210567 h 829790"/>
                    <a:gd name="connsiteX0" fmla="*/ 43778 w 385470"/>
                    <a:gd name="connsiteY0" fmla="*/ 210567 h 829790"/>
                    <a:gd name="connsiteX1" fmla="*/ 177130 w 385470"/>
                    <a:gd name="connsiteY1" fmla="*/ 60073 h 829790"/>
                    <a:gd name="connsiteX2" fmla="*/ 361913 w 385470"/>
                    <a:gd name="connsiteY2" fmla="*/ 18162 h 829790"/>
                    <a:gd name="connsiteX3" fmla="*/ 321909 w 385470"/>
                    <a:gd name="connsiteY3" fmla="*/ 185802 h 829790"/>
                    <a:gd name="connsiteX4" fmla="*/ 367628 w 385470"/>
                    <a:gd name="connsiteY4" fmla="*/ 393447 h 829790"/>
                    <a:gd name="connsiteX5" fmla="*/ 325719 w 385470"/>
                    <a:gd name="connsiteY5" fmla="*/ 601092 h 829790"/>
                    <a:gd name="connsiteX6" fmla="*/ 350483 w 385470"/>
                    <a:gd name="connsiteY6" fmla="*/ 810642 h 829790"/>
                    <a:gd name="connsiteX7" fmla="*/ 20918 w 385470"/>
                    <a:gd name="connsiteY7" fmla="*/ 783973 h 829790"/>
                    <a:gd name="connsiteX8" fmla="*/ 47589 w 385470"/>
                    <a:gd name="connsiteY8" fmla="*/ 490602 h 829790"/>
                    <a:gd name="connsiteX9" fmla="*/ 43778 w 385470"/>
                    <a:gd name="connsiteY9" fmla="*/ 210567 h 829790"/>
                    <a:gd name="connsiteX0" fmla="*/ 43778 w 368593"/>
                    <a:gd name="connsiteY0" fmla="*/ 201470 h 820693"/>
                    <a:gd name="connsiteX1" fmla="*/ 177130 w 368593"/>
                    <a:gd name="connsiteY1" fmla="*/ 50976 h 820693"/>
                    <a:gd name="connsiteX2" fmla="*/ 339053 w 368593"/>
                    <a:gd name="connsiteY2" fmla="*/ 20495 h 820693"/>
                    <a:gd name="connsiteX3" fmla="*/ 321909 w 368593"/>
                    <a:gd name="connsiteY3" fmla="*/ 176705 h 820693"/>
                    <a:gd name="connsiteX4" fmla="*/ 367628 w 368593"/>
                    <a:gd name="connsiteY4" fmla="*/ 384350 h 820693"/>
                    <a:gd name="connsiteX5" fmla="*/ 325719 w 368593"/>
                    <a:gd name="connsiteY5" fmla="*/ 591995 h 820693"/>
                    <a:gd name="connsiteX6" fmla="*/ 350483 w 368593"/>
                    <a:gd name="connsiteY6" fmla="*/ 801545 h 820693"/>
                    <a:gd name="connsiteX7" fmla="*/ 20918 w 368593"/>
                    <a:gd name="connsiteY7" fmla="*/ 774876 h 820693"/>
                    <a:gd name="connsiteX8" fmla="*/ 47589 w 368593"/>
                    <a:gd name="connsiteY8" fmla="*/ 481505 h 820693"/>
                    <a:gd name="connsiteX9" fmla="*/ 43778 w 368593"/>
                    <a:gd name="connsiteY9" fmla="*/ 201470 h 820693"/>
                    <a:gd name="connsiteX0" fmla="*/ 43778 w 368593"/>
                    <a:gd name="connsiteY0" fmla="*/ 201470 h 813993"/>
                    <a:gd name="connsiteX1" fmla="*/ 177130 w 368593"/>
                    <a:gd name="connsiteY1" fmla="*/ 50976 h 813993"/>
                    <a:gd name="connsiteX2" fmla="*/ 339053 w 368593"/>
                    <a:gd name="connsiteY2" fmla="*/ 20495 h 813993"/>
                    <a:gd name="connsiteX3" fmla="*/ 321909 w 368593"/>
                    <a:gd name="connsiteY3" fmla="*/ 176705 h 813993"/>
                    <a:gd name="connsiteX4" fmla="*/ 367628 w 368593"/>
                    <a:gd name="connsiteY4" fmla="*/ 384350 h 813993"/>
                    <a:gd name="connsiteX5" fmla="*/ 325719 w 368593"/>
                    <a:gd name="connsiteY5" fmla="*/ 591995 h 813993"/>
                    <a:gd name="connsiteX6" fmla="*/ 331433 w 368593"/>
                    <a:gd name="connsiteY6" fmla="*/ 790115 h 813993"/>
                    <a:gd name="connsiteX7" fmla="*/ 20918 w 368593"/>
                    <a:gd name="connsiteY7" fmla="*/ 774876 h 813993"/>
                    <a:gd name="connsiteX8" fmla="*/ 47589 w 368593"/>
                    <a:gd name="connsiteY8" fmla="*/ 481505 h 813993"/>
                    <a:gd name="connsiteX9" fmla="*/ 43778 w 368593"/>
                    <a:gd name="connsiteY9" fmla="*/ 201470 h 813993"/>
                    <a:gd name="connsiteX0" fmla="*/ 38785 w 368293"/>
                    <a:gd name="connsiteY0" fmla="*/ 201470 h 776571"/>
                    <a:gd name="connsiteX1" fmla="*/ 172137 w 368293"/>
                    <a:gd name="connsiteY1" fmla="*/ 50976 h 776571"/>
                    <a:gd name="connsiteX2" fmla="*/ 334060 w 368293"/>
                    <a:gd name="connsiteY2" fmla="*/ 20495 h 776571"/>
                    <a:gd name="connsiteX3" fmla="*/ 316916 w 368293"/>
                    <a:gd name="connsiteY3" fmla="*/ 176705 h 776571"/>
                    <a:gd name="connsiteX4" fmla="*/ 362635 w 368293"/>
                    <a:gd name="connsiteY4" fmla="*/ 384350 h 776571"/>
                    <a:gd name="connsiteX5" fmla="*/ 320726 w 368293"/>
                    <a:gd name="connsiteY5" fmla="*/ 591995 h 776571"/>
                    <a:gd name="connsiteX6" fmla="*/ 15925 w 368293"/>
                    <a:gd name="connsiteY6" fmla="*/ 774876 h 776571"/>
                    <a:gd name="connsiteX7" fmla="*/ 42596 w 368293"/>
                    <a:gd name="connsiteY7" fmla="*/ 481505 h 776571"/>
                    <a:gd name="connsiteX8" fmla="*/ 38785 w 368293"/>
                    <a:gd name="connsiteY8" fmla="*/ 201470 h 776571"/>
                    <a:gd name="connsiteX0" fmla="*/ 10031 w 339539"/>
                    <a:gd name="connsiteY0" fmla="*/ 201470 h 629724"/>
                    <a:gd name="connsiteX1" fmla="*/ 143383 w 339539"/>
                    <a:gd name="connsiteY1" fmla="*/ 50976 h 629724"/>
                    <a:gd name="connsiteX2" fmla="*/ 305306 w 339539"/>
                    <a:gd name="connsiteY2" fmla="*/ 20495 h 629724"/>
                    <a:gd name="connsiteX3" fmla="*/ 288162 w 339539"/>
                    <a:gd name="connsiteY3" fmla="*/ 176705 h 629724"/>
                    <a:gd name="connsiteX4" fmla="*/ 333881 w 339539"/>
                    <a:gd name="connsiteY4" fmla="*/ 384350 h 629724"/>
                    <a:gd name="connsiteX5" fmla="*/ 291972 w 339539"/>
                    <a:gd name="connsiteY5" fmla="*/ 591995 h 629724"/>
                    <a:gd name="connsiteX6" fmla="*/ 25116 w 339539"/>
                    <a:gd name="connsiteY6" fmla="*/ 603676 h 629724"/>
                    <a:gd name="connsiteX7" fmla="*/ 13842 w 339539"/>
                    <a:gd name="connsiteY7" fmla="*/ 481505 h 629724"/>
                    <a:gd name="connsiteX8" fmla="*/ 10031 w 339539"/>
                    <a:gd name="connsiteY8" fmla="*/ 201470 h 629724"/>
                    <a:gd name="connsiteX0" fmla="*/ 17482 w 346990"/>
                    <a:gd name="connsiteY0" fmla="*/ 201470 h 629724"/>
                    <a:gd name="connsiteX1" fmla="*/ 150834 w 346990"/>
                    <a:gd name="connsiteY1" fmla="*/ 50976 h 629724"/>
                    <a:gd name="connsiteX2" fmla="*/ 312757 w 346990"/>
                    <a:gd name="connsiteY2" fmla="*/ 20495 h 629724"/>
                    <a:gd name="connsiteX3" fmla="*/ 295613 w 346990"/>
                    <a:gd name="connsiteY3" fmla="*/ 176705 h 629724"/>
                    <a:gd name="connsiteX4" fmla="*/ 341332 w 346990"/>
                    <a:gd name="connsiteY4" fmla="*/ 384350 h 629724"/>
                    <a:gd name="connsiteX5" fmla="*/ 299423 w 346990"/>
                    <a:gd name="connsiteY5" fmla="*/ 591995 h 629724"/>
                    <a:gd name="connsiteX6" fmla="*/ 32567 w 346990"/>
                    <a:gd name="connsiteY6" fmla="*/ 603676 h 629724"/>
                    <a:gd name="connsiteX7" fmla="*/ 17482 w 346990"/>
                    <a:gd name="connsiteY7" fmla="*/ 201470 h 629724"/>
                    <a:gd name="connsiteX0" fmla="*/ 20110 w 357026"/>
                    <a:gd name="connsiteY0" fmla="*/ 201470 h 607141"/>
                    <a:gd name="connsiteX1" fmla="*/ 153462 w 357026"/>
                    <a:gd name="connsiteY1" fmla="*/ 50976 h 607141"/>
                    <a:gd name="connsiteX2" fmla="*/ 315385 w 357026"/>
                    <a:gd name="connsiteY2" fmla="*/ 20495 h 607141"/>
                    <a:gd name="connsiteX3" fmla="*/ 298241 w 357026"/>
                    <a:gd name="connsiteY3" fmla="*/ 176705 h 607141"/>
                    <a:gd name="connsiteX4" fmla="*/ 343960 w 357026"/>
                    <a:gd name="connsiteY4" fmla="*/ 384350 h 607141"/>
                    <a:gd name="connsiteX5" fmla="*/ 35195 w 357026"/>
                    <a:gd name="connsiteY5" fmla="*/ 603676 h 607141"/>
                    <a:gd name="connsiteX6" fmla="*/ 20110 w 357026"/>
                    <a:gd name="connsiteY6" fmla="*/ 201470 h 607141"/>
                    <a:gd name="connsiteX0" fmla="*/ 20110 w 357026"/>
                    <a:gd name="connsiteY0" fmla="*/ 201470 h 434234"/>
                    <a:gd name="connsiteX1" fmla="*/ 153462 w 357026"/>
                    <a:gd name="connsiteY1" fmla="*/ 50976 h 434234"/>
                    <a:gd name="connsiteX2" fmla="*/ 315385 w 357026"/>
                    <a:gd name="connsiteY2" fmla="*/ 20495 h 434234"/>
                    <a:gd name="connsiteX3" fmla="*/ 298241 w 357026"/>
                    <a:gd name="connsiteY3" fmla="*/ 176705 h 434234"/>
                    <a:gd name="connsiteX4" fmla="*/ 343960 w 357026"/>
                    <a:gd name="connsiteY4" fmla="*/ 384350 h 434234"/>
                    <a:gd name="connsiteX5" fmla="*/ 35195 w 357026"/>
                    <a:gd name="connsiteY5" fmla="*/ 407814 h 434234"/>
                    <a:gd name="connsiteX6" fmla="*/ 20110 w 357026"/>
                    <a:gd name="connsiteY6" fmla="*/ 201470 h 434234"/>
                    <a:gd name="connsiteX0" fmla="*/ 20110 w 357026"/>
                    <a:gd name="connsiteY0" fmla="*/ 150659 h 383423"/>
                    <a:gd name="connsiteX1" fmla="*/ 153462 w 357026"/>
                    <a:gd name="connsiteY1" fmla="*/ 165 h 383423"/>
                    <a:gd name="connsiteX2" fmla="*/ 298241 w 357026"/>
                    <a:gd name="connsiteY2" fmla="*/ 125894 h 383423"/>
                    <a:gd name="connsiteX3" fmla="*/ 343960 w 357026"/>
                    <a:gd name="connsiteY3" fmla="*/ 333539 h 383423"/>
                    <a:gd name="connsiteX4" fmla="*/ 35195 w 357026"/>
                    <a:gd name="connsiteY4" fmla="*/ 357003 h 383423"/>
                    <a:gd name="connsiteX5" fmla="*/ 20110 w 357026"/>
                    <a:gd name="connsiteY5" fmla="*/ 150659 h 383423"/>
                    <a:gd name="connsiteX0" fmla="*/ 21344 w 358260"/>
                    <a:gd name="connsiteY0" fmla="*/ 45263 h 278027"/>
                    <a:gd name="connsiteX1" fmla="*/ 174774 w 358260"/>
                    <a:gd name="connsiteY1" fmla="*/ 43609 h 278027"/>
                    <a:gd name="connsiteX2" fmla="*/ 299475 w 358260"/>
                    <a:gd name="connsiteY2" fmla="*/ 20498 h 278027"/>
                    <a:gd name="connsiteX3" fmla="*/ 345194 w 358260"/>
                    <a:gd name="connsiteY3" fmla="*/ 228143 h 278027"/>
                    <a:gd name="connsiteX4" fmla="*/ 36429 w 358260"/>
                    <a:gd name="connsiteY4" fmla="*/ 251607 h 278027"/>
                    <a:gd name="connsiteX5" fmla="*/ 21344 w 358260"/>
                    <a:gd name="connsiteY5" fmla="*/ 45263 h 278027"/>
                    <a:gd name="connsiteX0" fmla="*/ 1977 w 539674"/>
                    <a:gd name="connsiteY0" fmla="*/ 94876 h 278027"/>
                    <a:gd name="connsiteX1" fmla="*/ 356188 w 539674"/>
                    <a:gd name="connsiteY1" fmla="*/ 43609 h 278027"/>
                    <a:gd name="connsiteX2" fmla="*/ 480889 w 539674"/>
                    <a:gd name="connsiteY2" fmla="*/ 20498 h 278027"/>
                    <a:gd name="connsiteX3" fmla="*/ 526608 w 539674"/>
                    <a:gd name="connsiteY3" fmla="*/ 228143 h 278027"/>
                    <a:gd name="connsiteX4" fmla="*/ 217843 w 539674"/>
                    <a:gd name="connsiteY4" fmla="*/ 251607 h 278027"/>
                    <a:gd name="connsiteX5" fmla="*/ 1977 w 539674"/>
                    <a:gd name="connsiteY5" fmla="*/ 94876 h 278027"/>
                    <a:gd name="connsiteX0" fmla="*/ 1978 w 697236"/>
                    <a:gd name="connsiteY0" fmla="*/ 60404 h 243555"/>
                    <a:gd name="connsiteX1" fmla="*/ 356189 w 697236"/>
                    <a:gd name="connsiteY1" fmla="*/ 9137 h 243555"/>
                    <a:gd name="connsiteX2" fmla="*/ 696729 w 697236"/>
                    <a:gd name="connsiteY2" fmla="*/ 35639 h 243555"/>
                    <a:gd name="connsiteX3" fmla="*/ 526609 w 697236"/>
                    <a:gd name="connsiteY3" fmla="*/ 193671 h 243555"/>
                    <a:gd name="connsiteX4" fmla="*/ 217844 w 697236"/>
                    <a:gd name="connsiteY4" fmla="*/ 217135 h 243555"/>
                    <a:gd name="connsiteX5" fmla="*/ 1978 w 697236"/>
                    <a:gd name="connsiteY5" fmla="*/ 60404 h 243555"/>
                    <a:gd name="connsiteX0" fmla="*/ 2667 w 697925"/>
                    <a:gd name="connsiteY0" fmla="*/ 95233 h 278384"/>
                    <a:gd name="connsiteX1" fmla="*/ 381975 w 697925"/>
                    <a:gd name="connsiteY1" fmla="*/ 554 h 278384"/>
                    <a:gd name="connsiteX2" fmla="*/ 697418 w 697925"/>
                    <a:gd name="connsiteY2" fmla="*/ 70468 h 278384"/>
                    <a:gd name="connsiteX3" fmla="*/ 527298 w 697925"/>
                    <a:gd name="connsiteY3" fmla="*/ 228500 h 278384"/>
                    <a:gd name="connsiteX4" fmla="*/ 218533 w 697925"/>
                    <a:gd name="connsiteY4" fmla="*/ 251964 h 278384"/>
                    <a:gd name="connsiteX5" fmla="*/ 2667 w 697925"/>
                    <a:gd name="connsiteY5" fmla="*/ 95233 h 278384"/>
                    <a:gd name="connsiteX0" fmla="*/ 801 w 696059"/>
                    <a:gd name="connsiteY0" fmla="*/ 96991 h 280142"/>
                    <a:gd name="connsiteX1" fmla="*/ 152398 w 696059"/>
                    <a:gd name="connsiteY1" fmla="*/ 14550 h 280142"/>
                    <a:gd name="connsiteX2" fmla="*/ 380109 w 696059"/>
                    <a:gd name="connsiteY2" fmla="*/ 2312 h 280142"/>
                    <a:gd name="connsiteX3" fmla="*/ 695552 w 696059"/>
                    <a:gd name="connsiteY3" fmla="*/ 72226 h 280142"/>
                    <a:gd name="connsiteX4" fmla="*/ 525432 w 696059"/>
                    <a:gd name="connsiteY4" fmla="*/ 230258 h 280142"/>
                    <a:gd name="connsiteX5" fmla="*/ 216667 w 696059"/>
                    <a:gd name="connsiteY5" fmla="*/ 253722 h 280142"/>
                    <a:gd name="connsiteX6" fmla="*/ 801 w 696059"/>
                    <a:gd name="connsiteY6" fmla="*/ 96991 h 280142"/>
                    <a:gd name="connsiteX0" fmla="*/ 801 w 696059"/>
                    <a:gd name="connsiteY0" fmla="*/ 84833 h 267984"/>
                    <a:gd name="connsiteX1" fmla="*/ 152398 w 696059"/>
                    <a:gd name="connsiteY1" fmla="*/ 2392 h 267984"/>
                    <a:gd name="connsiteX2" fmla="*/ 319875 w 696059"/>
                    <a:gd name="connsiteY2" fmla="*/ 58372 h 267984"/>
                    <a:gd name="connsiteX3" fmla="*/ 695552 w 696059"/>
                    <a:gd name="connsiteY3" fmla="*/ 60068 h 267984"/>
                    <a:gd name="connsiteX4" fmla="*/ 525432 w 696059"/>
                    <a:gd name="connsiteY4" fmla="*/ 218100 h 267984"/>
                    <a:gd name="connsiteX5" fmla="*/ 216667 w 696059"/>
                    <a:gd name="connsiteY5" fmla="*/ 241564 h 267984"/>
                    <a:gd name="connsiteX6" fmla="*/ 801 w 696059"/>
                    <a:gd name="connsiteY6" fmla="*/ 84833 h 267984"/>
                    <a:gd name="connsiteX0" fmla="*/ 801 w 696059"/>
                    <a:gd name="connsiteY0" fmla="*/ 113450 h 296601"/>
                    <a:gd name="connsiteX1" fmla="*/ 152398 w 696059"/>
                    <a:gd name="connsiteY1" fmla="*/ 31009 h 296601"/>
                    <a:gd name="connsiteX2" fmla="*/ 319875 w 696059"/>
                    <a:gd name="connsiteY2" fmla="*/ 86989 h 296601"/>
                    <a:gd name="connsiteX3" fmla="*/ 538902 w 696059"/>
                    <a:gd name="connsiteY3" fmla="*/ 0 h 296601"/>
                    <a:gd name="connsiteX4" fmla="*/ 695552 w 696059"/>
                    <a:gd name="connsiteY4" fmla="*/ 88685 h 296601"/>
                    <a:gd name="connsiteX5" fmla="*/ 525432 w 696059"/>
                    <a:gd name="connsiteY5" fmla="*/ 246717 h 296601"/>
                    <a:gd name="connsiteX6" fmla="*/ 216667 w 696059"/>
                    <a:gd name="connsiteY6" fmla="*/ 270181 h 296601"/>
                    <a:gd name="connsiteX7" fmla="*/ 801 w 696059"/>
                    <a:gd name="connsiteY7" fmla="*/ 113450 h 296601"/>
                    <a:gd name="connsiteX0" fmla="*/ 801 w 696059"/>
                    <a:gd name="connsiteY0" fmla="*/ 113452 h 296603"/>
                    <a:gd name="connsiteX1" fmla="*/ 152398 w 696059"/>
                    <a:gd name="connsiteY1" fmla="*/ 31011 h 296603"/>
                    <a:gd name="connsiteX2" fmla="*/ 349993 w 696059"/>
                    <a:gd name="connsiteY2" fmla="*/ 43580 h 296603"/>
                    <a:gd name="connsiteX3" fmla="*/ 538902 w 696059"/>
                    <a:gd name="connsiteY3" fmla="*/ 2 h 296603"/>
                    <a:gd name="connsiteX4" fmla="*/ 695552 w 696059"/>
                    <a:gd name="connsiteY4" fmla="*/ 88687 h 296603"/>
                    <a:gd name="connsiteX5" fmla="*/ 525432 w 696059"/>
                    <a:gd name="connsiteY5" fmla="*/ 246719 h 296603"/>
                    <a:gd name="connsiteX6" fmla="*/ 216667 w 696059"/>
                    <a:gd name="connsiteY6" fmla="*/ 270183 h 296603"/>
                    <a:gd name="connsiteX7" fmla="*/ 801 w 696059"/>
                    <a:gd name="connsiteY7" fmla="*/ 113452 h 296603"/>
                    <a:gd name="connsiteX0" fmla="*/ 801 w 696059"/>
                    <a:gd name="connsiteY0" fmla="*/ 153971 h 337122"/>
                    <a:gd name="connsiteX1" fmla="*/ 152398 w 696059"/>
                    <a:gd name="connsiteY1" fmla="*/ 71530 h 337122"/>
                    <a:gd name="connsiteX2" fmla="*/ 357948 w 696059"/>
                    <a:gd name="connsiteY2" fmla="*/ 437 h 337122"/>
                    <a:gd name="connsiteX3" fmla="*/ 538902 w 696059"/>
                    <a:gd name="connsiteY3" fmla="*/ 40521 h 337122"/>
                    <a:gd name="connsiteX4" fmla="*/ 695552 w 696059"/>
                    <a:gd name="connsiteY4" fmla="*/ 129206 h 337122"/>
                    <a:gd name="connsiteX5" fmla="*/ 525432 w 696059"/>
                    <a:gd name="connsiteY5" fmla="*/ 287238 h 337122"/>
                    <a:gd name="connsiteX6" fmla="*/ 216667 w 696059"/>
                    <a:gd name="connsiteY6" fmla="*/ 310702 h 337122"/>
                    <a:gd name="connsiteX7" fmla="*/ 801 w 696059"/>
                    <a:gd name="connsiteY7" fmla="*/ 153971 h 337122"/>
                    <a:gd name="connsiteX0" fmla="*/ 1780 w 697038"/>
                    <a:gd name="connsiteY0" fmla="*/ 154237 h 337388"/>
                    <a:gd name="connsiteX1" fmla="*/ 129512 w 697038"/>
                    <a:gd name="connsiteY1" fmla="*/ 46697 h 337388"/>
                    <a:gd name="connsiteX2" fmla="*/ 358927 w 697038"/>
                    <a:gd name="connsiteY2" fmla="*/ 703 h 337388"/>
                    <a:gd name="connsiteX3" fmla="*/ 539881 w 697038"/>
                    <a:gd name="connsiteY3" fmla="*/ 40787 h 337388"/>
                    <a:gd name="connsiteX4" fmla="*/ 696531 w 697038"/>
                    <a:gd name="connsiteY4" fmla="*/ 129472 h 337388"/>
                    <a:gd name="connsiteX5" fmla="*/ 526411 w 697038"/>
                    <a:gd name="connsiteY5" fmla="*/ 287504 h 337388"/>
                    <a:gd name="connsiteX6" fmla="*/ 217646 w 697038"/>
                    <a:gd name="connsiteY6" fmla="*/ 310968 h 337388"/>
                    <a:gd name="connsiteX7" fmla="*/ 1780 w 697038"/>
                    <a:gd name="connsiteY7" fmla="*/ 154237 h 337388"/>
                    <a:gd name="connsiteX0" fmla="*/ 1780 w 765084"/>
                    <a:gd name="connsiteY0" fmla="*/ 154237 h 337388"/>
                    <a:gd name="connsiteX1" fmla="*/ 129512 w 765084"/>
                    <a:gd name="connsiteY1" fmla="*/ 46697 h 337388"/>
                    <a:gd name="connsiteX2" fmla="*/ 358927 w 765084"/>
                    <a:gd name="connsiteY2" fmla="*/ 703 h 337388"/>
                    <a:gd name="connsiteX3" fmla="*/ 539881 w 765084"/>
                    <a:gd name="connsiteY3" fmla="*/ 40787 h 337388"/>
                    <a:gd name="connsiteX4" fmla="*/ 764741 w 765084"/>
                    <a:gd name="connsiteY4" fmla="*/ 106376 h 337388"/>
                    <a:gd name="connsiteX5" fmla="*/ 526411 w 765084"/>
                    <a:gd name="connsiteY5" fmla="*/ 287504 h 337388"/>
                    <a:gd name="connsiteX6" fmla="*/ 217646 w 765084"/>
                    <a:gd name="connsiteY6" fmla="*/ 310968 h 337388"/>
                    <a:gd name="connsiteX7" fmla="*/ 1780 w 765084"/>
                    <a:gd name="connsiteY7" fmla="*/ 154237 h 337388"/>
                    <a:gd name="connsiteX0" fmla="*/ 1780 w 765084"/>
                    <a:gd name="connsiteY0" fmla="*/ 154237 h 337388"/>
                    <a:gd name="connsiteX1" fmla="*/ 129512 w 765084"/>
                    <a:gd name="connsiteY1" fmla="*/ 46697 h 337388"/>
                    <a:gd name="connsiteX2" fmla="*/ 358927 w 765084"/>
                    <a:gd name="connsiteY2" fmla="*/ 703 h 337388"/>
                    <a:gd name="connsiteX3" fmla="*/ 565460 w 765084"/>
                    <a:gd name="connsiteY3" fmla="*/ 8453 h 337388"/>
                    <a:gd name="connsiteX4" fmla="*/ 764741 w 765084"/>
                    <a:gd name="connsiteY4" fmla="*/ 106376 h 337388"/>
                    <a:gd name="connsiteX5" fmla="*/ 526411 w 765084"/>
                    <a:gd name="connsiteY5" fmla="*/ 287504 h 337388"/>
                    <a:gd name="connsiteX6" fmla="*/ 217646 w 765084"/>
                    <a:gd name="connsiteY6" fmla="*/ 310968 h 337388"/>
                    <a:gd name="connsiteX7" fmla="*/ 1780 w 765084"/>
                    <a:gd name="connsiteY7" fmla="*/ 154237 h 337388"/>
                    <a:gd name="connsiteX0" fmla="*/ 1780 w 765171"/>
                    <a:gd name="connsiteY0" fmla="*/ 154237 h 356343"/>
                    <a:gd name="connsiteX1" fmla="*/ 129512 w 765171"/>
                    <a:gd name="connsiteY1" fmla="*/ 46697 h 356343"/>
                    <a:gd name="connsiteX2" fmla="*/ 358927 w 765171"/>
                    <a:gd name="connsiteY2" fmla="*/ 703 h 356343"/>
                    <a:gd name="connsiteX3" fmla="*/ 565460 w 765171"/>
                    <a:gd name="connsiteY3" fmla="*/ 8453 h 356343"/>
                    <a:gd name="connsiteX4" fmla="*/ 764741 w 765171"/>
                    <a:gd name="connsiteY4" fmla="*/ 106376 h 356343"/>
                    <a:gd name="connsiteX5" fmla="*/ 569042 w 765171"/>
                    <a:gd name="connsiteY5" fmla="*/ 319839 h 356343"/>
                    <a:gd name="connsiteX6" fmla="*/ 217646 w 765171"/>
                    <a:gd name="connsiteY6" fmla="*/ 310968 h 356343"/>
                    <a:gd name="connsiteX7" fmla="*/ 1780 w 765171"/>
                    <a:gd name="connsiteY7" fmla="*/ 154237 h 3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171" h="356343">
                      <a:moveTo>
                        <a:pt x="1780" y="154237"/>
                      </a:moveTo>
                      <a:cubicBezTo>
                        <a:pt x="-12909" y="110192"/>
                        <a:pt x="66294" y="62477"/>
                        <a:pt x="129512" y="46697"/>
                      </a:cubicBezTo>
                      <a:cubicBezTo>
                        <a:pt x="192730" y="30917"/>
                        <a:pt x="302875" y="-5499"/>
                        <a:pt x="358927" y="703"/>
                      </a:cubicBezTo>
                      <a:cubicBezTo>
                        <a:pt x="414979" y="6905"/>
                        <a:pt x="502847" y="8170"/>
                        <a:pt x="565460" y="8453"/>
                      </a:cubicBezTo>
                      <a:cubicBezTo>
                        <a:pt x="628073" y="8736"/>
                        <a:pt x="758620" y="76626"/>
                        <a:pt x="764741" y="106376"/>
                      </a:cubicBezTo>
                      <a:cubicBezTo>
                        <a:pt x="774584" y="170194"/>
                        <a:pt x="612883" y="248677"/>
                        <a:pt x="569042" y="319839"/>
                      </a:cubicBezTo>
                      <a:cubicBezTo>
                        <a:pt x="525201" y="391001"/>
                        <a:pt x="271621" y="341448"/>
                        <a:pt x="217646" y="310968"/>
                      </a:cubicBezTo>
                      <a:cubicBezTo>
                        <a:pt x="163671" y="280488"/>
                        <a:pt x="16469" y="198282"/>
                        <a:pt x="1780" y="154237"/>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4" name="Group 73"/>
              <p:cNvGrpSpPr/>
              <p:nvPr/>
            </p:nvGrpSpPr>
            <p:grpSpPr>
              <a:xfrm>
                <a:off x="3035326" y="4287356"/>
                <a:ext cx="4518490" cy="1571900"/>
                <a:chOff x="3035326" y="4287356"/>
                <a:chExt cx="4518490" cy="1571900"/>
              </a:xfrm>
            </p:grpSpPr>
            <p:sp>
              <p:nvSpPr>
                <p:cNvPr id="55" name="TextBox 54"/>
                <p:cNvSpPr txBox="1"/>
                <p:nvPr/>
              </p:nvSpPr>
              <p:spPr>
                <a:xfrm>
                  <a:off x="3035326" y="5571370"/>
                  <a:ext cx="571310" cy="276999"/>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St, </a:t>
                  </a:r>
                  <a:r>
                    <a:rPr lang="en-US" sz="1200" dirty="0" err="1" smtClean="0">
                      <a:latin typeface="Tahoma" panose="020B0604030504040204" pitchFamily="34" charset="0"/>
                      <a:ea typeface="Tahoma" panose="020B0604030504040204" pitchFamily="34" charset="0"/>
                      <a:cs typeface="Tahoma" panose="020B0604030504040204" pitchFamily="34" charset="0"/>
                    </a:rPr>
                    <a:t>Sc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6" name="TextBox 55"/>
                <p:cNvSpPr txBox="1"/>
                <p:nvPr/>
              </p:nvSpPr>
              <p:spPr>
                <a:xfrm>
                  <a:off x="4410660" y="4299921"/>
                  <a:ext cx="350271"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Ac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7" name="TextBox 56"/>
                <p:cNvSpPr txBox="1"/>
                <p:nvPr/>
              </p:nvSpPr>
              <p:spPr>
                <a:xfrm>
                  <a:off x="3443772" y="4348224"/>
                  <a:ext cx="350272"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Ac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8" name="TextBox 57"/>
                <p:cNvSpPr txBox="1"/>
                <p:nvPr/>
              </p:nvSpPr>
              <p:spPr>
                <a:xfrm>
                  <a:off x="4644976" y="5446539"/>
                  <a:ext cx="365227"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Cu</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9" name="TextBox 58"/>
                <p:cNvSpPr txBox="1"/>
                <p:nvPr/>
              </p:nvSpPr>
              <p:spPr>
                <a:xfrm>
                  <a:off x="5217909" y="4772258"/>
                  <a:ext cx="365227" cy="278717"/>
                </a:xfrm>
                <a:prstGeom prst="rect">
                  <a:avLst/>
                </a:prstGeom>
                <a:noFill/>
                <a:ln>
                  <a:noFill/>
                </a:ln>
              </p:spPr>
              <p:txBody>
                <a:bodyPr wrap="none" rtlCol="0">
                  <a:spAutoFit/>
                </a:bodyPr>
                <a:lstStyle/>
                <a:p>
                  <a:r>
                    <a:rPr lang="en-US" sz="1200" dirty="0" err="1" smtClean="0">
                      <a:latin typeface="Tahoma" panose="020B0604030504040204" pitchFamily="34" charset="0"/>
                      <a:ea typeface="Tahoma" panose="020B0604030504040204" pitchFamily="34" charset="0"/>
                      <a:cs typeface="Tahoma" panose="020B0604030504040204" pitchFamily="34" charset="0"/>
                    </a:rPr>
                    <a:t>Cb</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5627087" y="5580540"/>
                  <a:ext cx="365227" cy="278716"/>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Cu</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1" name="TextBox 60"/>
                <p:cNvSpPr txBox="1"/>
                <p:nvPr/>
              </p:nvSpPr>
              <p:spPr>
                <a:xfrm>
                  <a:off x="6031164" y="5509221"/>
                  <a:ext cx="365227"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Cu</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2" name="TextBox 61"/>
                <p:cNvSpPr txBox="1"/>
                <p:nvPr/>
              </p:nvSpPr>
              <p:spPr>
                <a:xfrm>
                  <a:off x="6457892" y="5370633"/>
                  <a:ext cx="365227"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Cu</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4" name="TextBox 63"/>
                <p:cNvSpPr txBox="1"/>
                <p:nvPr/>
              </p:nvSpPr>
              <p:spPr>
                <a:xfrm>
                  <a:off x="6234236" y="4328816"/>
                  <a:ext cx="350271"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Ac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p:cNvSpPr txBox="1"/>
                <p:nvPr/>
              </p:nvSpPr>
              <p:spPr>
                <a:xfrm>
                  <a:off x="7203545" y="4287356"/>
                  <a:ext cx="350271" cy="278717"/>
                </a:xfrm>
                <a:prstGeom prst="rect">
                  <a:avLst/>
                </a:prstGeom>
                <a:noFill/>
                <a:ln>
                  <a:noFill/>
                </a:ln>
              </p:spPr>
              <p:txBody>
                <a:bodyPr wrap="non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Ac</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6" name="TextBox 65"/>
                <p:cNvSpPr txBox="1"/>
                <p:nvPr/>
              </p:nvSpPr>
              <p:spPr>
                <a:xfrm>
                  <a:off x="6852791" y="5092745"/>
                  <a:ext cx="340158" cy="253916"/>
                </a:xfrm>
                <a:prstGeom prst="rect">
                  <a:avLst/>
                </a:prstGeom>
                <a:noFill/>
                <a:ln>
                  <a:noFill/>
                </a:ln>
              </p:spPr>
              <p:txBody>
                <a:bodyPr wrap="none" rtlCol="0">
                  <a:spAutoFit/>
                </a:bodyPr>
                <a:lstStyle/>
                <a:p>
                  <a:r>
                    <a:rPr lang="en-US" sz="1050" dirty="0" smtClean="0">
                      <a:latin typeface="Tahoma" panose="020B0604030504040204" pitchFamily="34" charset="0"/>
                      <a:ea typeface="Tahoma" panose="020B0604030504040204" pitchFamily="34" charset="0"/>
                      <a:cs typeface="Tahoma" panose="020B0604030504040204" pitchFamily="34" charset="0"/>
                    </a:rPr>
                    <a:t>Cu</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67" name="TextBox 66"/>
                <p:cNvSpPr txBox="1"/>
                <p:nvPr/>
              </p:nvSpPr>
              <p:spPr>
                <a:xfrm>
                  <a:off x="7194046" y="5223855"/>
                  <a:ext cx="340158" cy="253916"/>
                </a:xfrm>
                <a:prstGeom prst="rect">
                  <a:avLst/>
                </a:prstGeom>
                <a:noFill/>
                <a:ln>
                  <a:noFill/>
                </a:ln>
              </p:spPr>
              <p:txBody>
                <a:bodyPr wrap="none" rtlCol="0">
                  <a:spAutoFit/>
                </a:bodyPr>
                <a:lstStyle/>
                <a:p>
                  <a:r>
                    <a:rPr lang="en-US" sz="1050" dirty="0" smtClean="0">
                      <a:latin typeface="Tahoma" panose="020B0604030504040204" pitchFamily="34" charset="0"/>
                      <a:ea typeface="Tahoma" panose="020B0604030504040204" pitchFamily="34" charset="0"/>
                      <a:cs typeface="Tahoma" panose="020B0604030504040204" pitchFamily="34" charset="0"/>
                    </a:rPr>
                    <a:t>Cu</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71" name="TextBox 70"/>
                <p:cNvSpPr txBox="1"/>
                <p:nvPr/>
              </p:nvSpPr>
              <p:spPr>
                <a:xfrm>
                  <a:off x="3303270" y="5102995"/>
                  <a:ext cx="1222001" cy="369332"/>
                </a:xfrm>
                <a:prstGeom prst="rect">
                  <a:avLst/>
                </a:prstGeom>
                <a:noFill/>
              </p:spPr>
              <p:txBody>
                <a:bodyPr wrap="none" rtlCol="0">
                  <a:spAutoFit/>
                </a:bodyPr>
                <a:lstStyle/>
                <a:p>
                  <a:r>
                    <a:rPr lang="en-US" dirty="0" smtClean="0"/>
                    <a:t>INVERSION</a:t>
                  </a:r>
                  <a:endParaRPr lang="en-US" dirty="0"/>
                </a:p>
              </p:txBody>
            </p:sp>
          </p:grpSp>
          <p:sp>
            <p:nvSpPr>
              <p:cNvPr id="76" name="Freeform 75"/>
              <p:cNvSpPr/>
              <p:nvPr/>
            </p:nvSpPr>
            <p:spPr>
              <a:xfrm>
                <a:off x="5718086" y="4130025"/>
                <a:ext cx="1992404" cy="248350"/>
              </a:xfrm>
              <a:custGeom>
                <a:avLst/>
                <a:gdLst>
                  <a:gd name="connsiteX0" fmla="*/ 0 w 849630"/>
                  <a:gd name="connsiteY0" fmla="*/ 228600 h 228600"/>
                  <a:gd name="connsiteX1" fmla="*/ 464820 w 849630"/>
                  <a:gd name="connsiteY1" fmla="*/ 186690 h 228600"/>
                  <a:gd name="connsiteX2" fmla="*/ 849630 w 849630"/>
                  <a:gd name="connsiteY2" fmla="*/ 0 h 228600"/>
                  <a:gd name="connsiteX0" fmla="*/ 0 w 1021852"/>
                  <a:gd name="connsiteY0" fmla="*/ 212271 h 212271"/>
                  <a:gd name="connsiteX1" fmla="*/ 637042 w 1021852"/>
                  <a:gd name="connsiteY1" fmla="*/ 186690 h 212271"/>
                  <a:gd name="connsiteX2" fmla="*/ 1021852 w 1021852"/>
                  <a:gd name="connsiteY2" fmla="*/ 0 h 212271"/>
                  <a:gd name="connsiteX0" fmla="*/ 0 w 1021852"/>
                  <a:gd name="connsiteY0" fmla="*/ 212271 h 286274"/>
                  <a:gd name="connsiteX1" fmla="*/ 306173 w 1021852"/>
                  <a:gd name="connsiteY1" fmla="*/ 285749 h 286274"/>
                  <a:gd name="connsiteX2" fmla="*/ 637042 w 1021852"/>
                  <a:gd name="connsiteY2" fmla="*/ 186690 h 286274"/>
                  <a:gd name="connsiteX3" fmla="*/ 1021852 w 1021852"/>
                  <a:gd name="connsiteY3" fmla="*/ 0 h 286274"/>
                  <a:gd name="connsiteX0" fmla="*/ 0 w 1044815"/>
                  <a:gd name="connsiteY0" fmla="*/ 228599 h 286383"/>
                  <a:gd name="connsiteX1" fmla="*/ 329136 w 1044815"/>
                  <a:gd name="connsiteY1" fmla="*/ 285749 h 286383"/>
                  <a:gd name="connsiteX2" fmla="*/ 660005 w 1044815"/>
                  <a:gd name="connsiteY2" fmla="*/ 186690 h 286383"/>
                  <a:gd name="connsiteX3" fmla="*/ 1044815 w 1044815"/>
                  <a:gd name="connsiteY3" fmla="*/ 0 h 286383"/>
                  <a:gd name="connsiteX0" fmla="*/ 0 w 1044815"/>
                  <a:gd name="connsiteY0" fmla="*/ 228599 h 293868"/>
                  <a:gd name="connsiteX1" fmla="*/ 329136 w 1044815"/>
                  <a:gd name="connsiteY1" fmla="*/ 285749 h 293868"/>
                  <a:gd name="connsiteX2" fmla="*/ 660005 w 1044815"/>
                  <a:gd name="connsiteY2" fmla="*/ 186690 h 293868"/>
                  <a:gd name="connsiteX3" fmla="*/ 1044815 w 1044815"/>
                  <a:gd name="connsiteY3" fmla="*/ 0 h 293868"/>
                  <a:gd name="connsiteX0" fmla="*/ 0 w 1029506"/>
                  <a:gd name="connsiteY0" fmla="*/ 195942 h 287884"/>
                  <a:gd name="connsiteX1" fmla="*/ 313827 w 1029506"/>
                  <a:gd name="connsiteY1" fmla="*/ 285749 h 287884"/>
                  <a:gd name="connsiteX2" fmla="*/ 644696 w 1029506"/>
                  <a:gd name="connsiteY2" fmla="*/ 186690 h 287884"/>
                  <a:gd name="connsiteX3" fmla="*/ 1029506 w 1029506"/>
                  <a:gd name="connsiteY3" fmla="*/ 0 h 287884"/>
                  <a:gd name="connsiteX0" fmla="*/ 0 w 1798765"/>
                  <a:gd name="connsiteY0" fmla="*/ 9252 h 101194"/>
                  <a:gd name="connsiteX1" fmla="*/ 313827 w 1798765"/>
                  <a:gd name="connsiteY1" fmla="*/ 99059 h 101194"/>
                  <a:gd name="connsiteX2" fmla="*/ 644696 w 1798765"/>
                  <a:gd name="connsiteY2" fmla="*/ 0 h 101194"/>
                  <a:gd name="connsiteX3" fmla="*/ 1798765 w 1798765"/>
                  <a:gd name="connsiteY3" fmla="*/ 37827 h 101194"/>
                  <a:gd name="connsiteX0" fmla="*/ 0 w 1798765"/>
                  <a:gd name="connsiteY0" fmla="*/ 214680 h 306622"/>
                  <a:gd name="connsiteX1" fmla="*/ 313827 w 1798765"/>
                  <a:gd name="connsiteY1" fmla="*/ 304487 h 306622"/>
                  <a:gd name="connsiteX2" fmla="*/ 644696 w 1798765"/>
                  <a:gd name="connsiteY2" fmla="*/ 205428 h 306622"/>
                  <a:gd name="connsiteX3" fmla="*/ 1798765 w 1798765"/>
                  <a:gd name="connsiteY3" fmla="*/ 243255 h 306622"/>
                  <a:gd name="connsiteX0" fmla="*/ 0 w 1798765"/>
                  <a:gd name="connsiteY0" fmla="*/ 288976 h 380918"/>
                  <a:gd name="connsiteX1" fmla="*/ 313827 w 1798765"/>
                  <a:gd name="connsiteY1" fmla="*/ 378783 h 380918"/>
                  <a:gd name="connsiteX2" fmla="*/ 644696 w 1798765"/>
                  <a:gd name="connsiteY2" fmla="*/ 279724 h 380918"/>
                  <a:gd name="connsiteX3" fmla="*/ 1798765 w 1798765"/>
                  <a:gd name="connsiteY3" fmla="*/ 317551 h 380918"/>
                  <a:gd name="connsiteX0" fmla="*/ 0 w 1798765"/>
                  <a:gd name="connsiteY0" fmla="*/ 288976 h 380918"/>
                  <a:gd name="connsiteX1" fmla="*/ 313827 w 1798765"/>
                  <a:gd name="connsiteY1" fmla="*/ 378783 h 380918"/>
                  <a:gd name="connsiteX2" fmla="*/ 644696 w 1798765"/>
                  <a:gd name="connsiteY2" fmla="*/ 279724 h 380918"/>
                  <a:gd name="connsiteX3" fmla="*/ 1798765 w 1798765"/>
                  <a:gd name="connsiteY3" fmla="*/ 317551 h 380918"/>
                  <a:gd name="connsiteX0" fmla="*/ 0 w 1798765"/>
                  <a:gd name="connsiteY0" fmla="*/ 321359 h 413301"/>
                  <a:gd name="connsiteX1" fmla="*/ 313827 w 1798765"/>
                  <a:gd name="connsiteY1" fmla="*/ 411166 h 413301"/>
                  <a:gd name="connsiteX2" fmla="*/ 690621 w 1798765"/>
                  <a:gd name="connsiteY2" fmla="*/ 238628 h 413301"/>
                  <a:gd name="connsiteX3" fmla="*/ 1798765 w 1798765"/>
                  <a:gd name="connsiteY3" fmla="*/ 349934 h 413301"/>
                  <a:gd name="connsiteX0" fmla="*/ 0 w 1798765"/>
                  <a:gd name="connsiteY0" fmla="*/ 294182 h 386124"/>
                  <a:gd name="connsiteX1" fmla="*/ 313827 w 1798765"/>
                  <a:gd name="connsiteY1" fmla="*/ 383989 h 386124"/>
                  <a:gd name="connsiteX2" fmla="*/ 690621 w 1798765"/>
                  <a:gd name="connsiteY2" fmla="*/ 211451 h 386124"/>
                  <a:gd name="connsiteX3" fmla="*/ 1798765 w 1798765"/>
                  <a:gd name="connsiteY3" fmla="*/ 322757 h 386124"/>
                  <a:gd name="connsiteX0" fmla="*/ 0 w 690621"/>
                  <a:gd name="connsiteY0" fmla="*/ 82731 h 174673"/>
                  <a:gd name="connsiteX1" fmla="*/ 313827 w 690621"/>
                  <a:gd name="connsiteY1" fmla="*/ 172538 h 174673"/>
                  <a:gd name="connsiteX2" fmla="*/ 690621 w 690621"/>
                  <a:gd name="connsiteY2" fmla="*/ 0 h 174673"/>
                  <a:gd name="connsiteX0" fmla="*/ 0 w 1115435"/>
                  <a:gd name="connsiteY0" fmla="*/ 339906 h 431848"/>
                  <a:gd name="connsiteX1" fmla="*/ 313827 w 1115435"/>
                  <a:gd name="connsiteY1" fmla="*/ 429713 h 431848"/>
                  <a:gd name="connsiteX2" fmla="*/ 1115435 w 1115435"/>
                  <a:gd name="connsiteY2" fmla="*/ 0 h 431848"/>
                  <a:gd name="connsiteX0" fmla="*/ 0 w 1115435"/>
                  <a:gd name="connsiteY0" fmla="*/ 340017 h 431959"/>
                  <a:gd name="connsiteX1" fmla="*/ 313827 w 1115435"/>
                  <a:gd name="connsiteY1" fmla="*/ 429824 h 431959"/>
                  <a:gd name="connsiteX2" fmla="*/ 1115435 w 1115435"/>
                  <a:gd name="connsiteY2" fmla="*/ 111 h 431959"/>
                  <a:gd name="connsiteX0" fmla="*/ 0 w 1115435"/>
                  <a:gd name="connsiteY0" fmla="*/ 340010 h 431952"/>
                  <a:gd name="connsiteX1" fmla="*/ 313827 w 1115435"/>
                  <a:gd name="connsiteY1" fmla="*/ 429817 h 431952"/>
                  <a:gd name="connsiteX2" fmla="*/ 1115435 w 1115435"/>
                  <a:gd name="connsiteY2" fmla="*/ 104 h 431952"/>
                  <a:gd name="connsiteX0" fmla="*/ 0 w 1115435"/>
                  <a:gd name="connsiteY0" fmla="*/ 340011 h 424533"/>
                  <a:gd name="connsiteX1" fmla="*/ 264074 w 1115435"/>
                  <a:gd name="connsiteY1" fmla="*/ 421653 h 424533"/>
                  <a:gd name="connsiteX2" fmla="*/ 1115435 w 1115435"/>
                  <a:gd name="connsiteY2" fmla="*/ 105 h 424533"/>
                  <a:gd name="connsiteX0" fmla="*/ 0 w 1257040"/>
                  <a:gd name="connsiteY0" fmla="*/ 544118 h 565430"/>
                  <a:gd name="connsiteX1" fmla="*/ 405679 w 1257040"/>
                  <a:gd name="connsiteY1" fmla="*/ 421653 h 565430"/>
                  <a:gd name="connsiteX2" fmla="*/ 1257040 w 1257040"/>
                  <a:gd name="connsiteY2" fmla="*/ 105 h 565430"/>
                  <a:gd name="connsiteX0" fmla="*/ 0 w 1257040"/>
                  <a:gd name="connsiteY0" fmla="*/ 544118 h 546220"/>
                  <a:gd name="connsiteX1" fmla="*/ 405679 w 1257040"/>
                  <a:gd name="connsiteY1" fmla="*/ 421653 h 546220"/>
                  <a:gd name="connsiteX2" fmla="*/ 1257040 w 1257040"/>
                  <a:gd name="connsiteY2" fmla="*/ 105 h 546220"/>
                  <a:gd name="connsiteX0" fmla="*/ 0 w 1257040"/>
                  <a:gd name="connsiteY0" fmla="*/ 544121 h 546064"/>
                  <a:gd name="connsiteX1" fmla="*/ 466913 w 1257040"/>
                  <a:gd name="connsiteY1" fmla="*/ 409409 h 546064"/>
                  <a:gd name="connsiteX2" fmla="*/ 1257040 w 1257040"/>
                  <a:gd name="connsiteY2" fmla="*/ 108 h 546064"/>
                  <a:gd name="connsiteX0" fmla="*/ 0 w 1257040"/>
                  <a:gd name="connsiteY0" fmla="*/ 544121 h 547430"/>
                  <a:gd name="connsiteX1" fmla="*/ 466913 w 1257040"/>
                  <a:gd name="connsiteY1" fmla="*/ 409409 h 547430"/>
                  <a:gd name="connsiteX2" fmla="*/ 1257040 w 1257040"/>
                  <a:gd name="connsiteY2" fmla="*/ 108 h 547430"/>
                  <a:gd name="connsiteX0" fmla="*/ 0 w 1257040"/>
                  <a:gd name="connsiteY0" fmla="*/ 544173 h 547482"/>
                  <a:gd name="connsiteX1" fmla="*/ 466913 w 1257040"/>
                  <a:gd name="connsiteY1" fmla="*/ 409461 h 547482"/>
                  <a:gd name="connsiteX2" fmla="*/ 1257040 w 1257040"/>
                  <a:gd name="connsiteY2" fmla="*/ 160 h 547482"/>
                  <a:gd name="connsiteX0" fmla="*/ 0 w 1257040"/>
                  <a:gd name="connsiteY0" fmla="*/ 544173 h 546115"/>
                  <a:gd name="connsiteX1" fmla="*/ 466913 w 1257040"/>
                  <a:gd name="connsiteY1" fmla="*/ 409461 h 546115"/>
                  <a:gd name="connsiteX2" fmla="*/ 1257040 w 1257040"/>
                  <a:gd name="connsiteY2" fmla="*/ 160 h 546115"/>
                  <a:gd name="connsiteX0" fmla="*/ 0 w 1257040"/>
                  <a:gd name="connsiteY0" fmla="*/ 544146 h 546088"/>
                  <a:gd name="connsiteX1" fmla="*/ 466913 w 1257040"/>
                  <a:gd name="connsiteY1" fmla="*/ 409434 h 546088"/>
                  <a:gd name="connsiteX2" fmla="*/ 1257040 w 1257040"/>
                  <a:gd name="connsiteY2" fmla="*/ 133 h 546088"/>
                  <a:gd name="connsiteX0" fmla="*/ 0 w 1257040"/>
                  <a:gd name="connsiteY0" fmla="*/ 544146 h 546564"/>
                  <a:gd name="connsiteX1" fmla="*/ 466913 w 1257040"/>
                  <a:gd name="connsiteY1" fmla="*/ 409434 h 546564"/>
                  <a:gd name="connsiteX2" fmla="*/ 1257040 w 1257040"/>
                  <a:gd name="connsiteY2" fmla="*/ 133 h 546564"/>
                  <a:gd name="connsiteX0" fmla="*/ 0 w 1257040"/>
                  <a:gd name="connsiteY0" fmla="*/ 544134 h 547356"/>
                  <a:gd name="connsiteX1" fmla="*/ 501357 w 1257040"/>
                  <a:gd name="connsiteY1" fmla="*/ 442079 h 547356"/>
                  <a:gd name="connsiteX2" fmla="*/ 1257040 w 1257040"/>
                  <a:gd name="connsiteY2" fmla="*/ 121 h 547356"/>
                  <a:gd name="connsiteX0" fmla="*/ 0 w 1283830"/>
                  <a:gd name="connsiteY0" fmla="*/ 552298 h 555273"/>
                  <a:gd name="connsiteX1" fmla="*/ 528147 w 1283830"/>
                  <a:gd name="connsiteY1" fmla="*/ 442079 h 555273"/>
                  <a:gd name="connsiteX2" fmla="*/ 1283830 w 1283830"/>
                  <a:gd name="connsiteY2" fmla="*/ 121 h 555273"/>
                  <a:gd name="connsiteX0" fmla="*/ 0 w 1859593"/>
                  <a:gd name="connsiteY0" fmla="*/ 130487 h 133462"/>
                  <a:gd name="connsiteX1" fmla="*/ 528147 w 1859593"/>
                  <a:gd name="connsiteY1" fmla="*/ 20268 h 133462"/>
                  <a:gd name="connsiteX2" fmla="*/ 1859593 w 1859593"/>
                  <a:gd name="connsiteY2" fmla="*/ 121496 h 133462"/>
                  <a:gd name="connsiteX0" fmla="*/ 0 w 1859593"/>
                  <a:gd name="connsiteY0" fmla="*/ 163600 h 166575"/>
                  <a:gd name="connsiteX1" fmla="*/ 528147 w 1859593"/>
                  <a:gd name="connsiteY1" fmla="*/ 53381 h 166575"/>
                  <a:gd name="connsiteX2" fmla="*/ 1859593 w 1859593"/>
                  <a:gd name="connsiteY2" fmla="*/ 154609 h 166575"/>
                  <a:gd name="connsiteX0" fmla="*/ 0 w 1859593"/>
                  <a:gd name="connsiteY0" fmla="*/ 116016 h 118991"/>
                  <a:gd name="connsiteX1" fmla="*/ 528147 w 1859593"/>
                  <a:gd name="connsiteY1" fmla="*/ 5797 h 118991"/>
                  <a:gd name="connsiteX2" fmla="*/ 961773 w 1859593"/>
                  <a:gd name="connsiteY2" fmla="*/ 70003 h 118991"/>
                  <a:gd name="connsiteX3" fmla="*/ 1859593 w 1859593"/>
                  <a:gd name="connsiteY3" fmla="*/ 107025 h 118991"/>
                  <a:gd name="connsiteX0" fmla="*/ 0 w 1859593"/>
                  <a:gd name="connsiteY0" fmla="*/ 156702 h 159677"/>
                  <a:gd name="connsiteX1" fmla="*/ 528147 w 1859593"/>
                  <a:gd name="connsiteY1" fmla="*/ 46483 h 159677"/>
                  <a:gd name="connsiteX2" fmla="*/ 961773 w 1859593"/>
                  <a:gd name="connsiteY2" fmla="*/ 110689 h 159677"/>
                  <a:gd name="connsiteX3" fmla="*/ 1479545 w 1859593"/>
                  <a:gd name="connsiteY3" fmla="*/ 211 h 159677"/>
                  <a:gd name="connsiteX4" fmla="*/ 1859593 w 1859593"/>
                  <a:gd name="connsiteY4" fmla="*/ 147711 h 159677"/>
                  <a:gd name="connsiteX0" fmla="*/ 0 w 1859593"/>
                  <a:gd name="connsiteY0" fmla="*/ 156672 h 159647"/>
                  <a:gd name="connsiteX1" fmla="*/ 528147 w 1859593"/>
                  <a:gd name="connsiteY1" fmla="*/ 46453 h 159647"/>
                  <a:gd name="connsiteX2" fmla="*/ 1061185 w 1859593"/>
                  <a:gd name="connsiteY2" fmla="*/ 133676 h 159647"/>
                  <a:gd name="connsiteX3" fmla="*/ 1479545 w 1859593"/>
                  <a:gd name="connsiteY3" fmla="*/ 181 h 159647"/>
                  <a:gd name="connsiteX4" fmla="*/ 1859593 w 1859593"/>
                  <a:gd name="connsiteY4" fmla="*/ 147681 h 159647"/>
                  <a:gd name="connsiteX0" fmla="*/ 0 w 1859593"/>
                  <a:gd name="connsiteY0" fmla="*/ 156672 h 163877"/>
                  <a:gd name="connsiteX1" fmla="*/ 482584 w 1859593"/>
                  <a:gd name="connsiteY1" fmla="*/ 110898 h 163877"/>
                  <a:gd name="connsiteX2" fmla="*/ 1061185 w 1859593"/>
                  <a:gd name="connsiteY2" fmla="*/ 133676 h 163877"/>
                  <a:gd name="connsiteX3" fmla="*/ 1479545 w 1859593"/>
                  <a:gd name="connsiteY3" fmla="*/ 181 h 163877"/>
                  <a:gd name="connsiteX4" fmla="*/ 1859593 w 1859593"/>
                  <a:gd name="connsiteY4" fmla="*/ 147681 h 163877"/>
                  <a:gd name="connsiteX0" fmla="*/ 0 w 2166114"/>
                  <a:gd name="connsiteY0" fmla="*/ 0 h 262600"/>
                  <a:gd name="connsiteX1" fmla="*/ 789105 w 2166114"/>
                  <a:gd name="connsiteY1" fmla="*/ 225817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62600"/>
                  <a:gd name="connsiteX1" fmla="*/ 789105 w 2166114"/>
                  <a:gd name="connsiteY1" fmla="*/ 225817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62600"/>
                  <a:gd name="connsiteX1" fmla="*/ 660697 w 2166114"/>
                  <a:gd name="connsiteY1" fmla="*/ 179785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62600"/>
                  <a:gd name="connsiteX1" fmla="*/ 660697 w 2166114"/>
                  <a:gd name="connsiteY1" fmla="*/ 179785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62600"/>
                  <a:gd name="connsiteX1" fmla="*/ 602707 w 2166114"/>
                  <a:gd name="connsiteY1" fmla="*/ 235024 h 262600"/>
                  <a:gd name="connsiteX2" fmla="*/ 1367706 w 2166114"/>
                  <a:gd name="connsiteY2" fmla="*/ 248595 h 262600"/>
                  <a:gd name="connsiteX3" fmla="*/ 1786066 w 2166114"/>
                  <a:gd name="connsiteY3" fmla="*/ 115100 h 262600"/>
                  <a:gd name="connsiteX4" fmla="*/ 2166114 w 2166114"/>
                  <a:gd name="connsiteY4" fmla="*/ 262600 h 262600"/>
                  <a:gd name="connsiteX0" fmla="*/ 0 w 2166114"/>
                  <a:gd name="connsiteY0" fmla="*/ 0 h 286209"/>
                  <a:gd name="connsiteX1" fmla="*/ 602707 w 2166114"/>
                  <a:gd name="connsiteY1" fmla="*/ 235024 h 286209"/>
                  <a:gd name="connsiteX2" fmla="*/ 1289005 w 2166114"/>
                  <a:gd name="connsiteY2" fmla="*/ 285420 h 286209"/>
                  <a:gd name="connsiteX3" fmla="*/ 1786066 w 2166114"/>
                  <a:gd name="connsiteY3" fmla="*/ 115100 h 286209"/>
                  <a:gd name="connsiteX4" fmla="*/ 2166114 w 2166114"/>
                  <a:gd name="connsiteY4" fmla="*/ 262600 h 286209"/>
                  <a:gd name="connsiteX0" fmla="*/ 0 w 2166114"/>
                  <a:gd name="connsiteY0" fmla="*/ 0 h 299968"/>
                  <a:gd name="connsiteX1" fmla="*/ 602707 w 2166114"/>
                  <a:gd name="connsiteY1" fmla="*/ 235024 h 299968"/>
                  <a:gd name="connsiteX2" fmla="*/ 1193735 w 2166114"/>
                  <a:gd name="connsiteY2" fmla="*/ 299230 h 299968"/>
                  <a:gd name="connsiteX3" fmla="*/ 1786066 w 2166114"/>
                  <a:gd name="connsiteY3" fmla="*/ 115100 h 299968"/>
                  <a:gd name="connsiteX4" fmla="*/ 2166114 w 2166114"/>
                  <a:gd name="connsiteY4" fmla="*/ 262600 h 299968"/>
                  <a:gd name="connsiteX0" fmla="*/ 0 w 2166114"/>
                  <a:gd name="connsiteY0" fmla="*/ 0 h 300056"/>
                  <a:gd name="connsiteX1" fmla="*/ 602707 w 2166114"/>
                  <a:gd name="connsiteY1" fmla="*/ 235024 h 300056"/>
                  <a:gd name="connsiteX2" fmla="*/ 1193735 w 2166114"/>
                  <a:gd name="connsiteY2" fmla="*/ 299230 h 300056"/>
                  <a:gd name="connsiteX3" fmla="*/ 1786066 w 2166114"/>
                  <a:gd name="connsiteY3" fmla="*/ 115100 h 300056"/>
                  <a:gd name="connsiteX4" fmla="*/ 2166114 w 2166114"/>
                  <a:gd name="connsiteY4" fmla="*/ 262600 h 30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114" h="300056">
                    <a:moveTo>
                      <a:pt x="0" y="0"/>
                    </a:moveTo>
                    <a:cubicBezTo>
                      <a:pt x="250088" y="186128"/>
                      <a:pt x="387111" y="275845"/>
                      <a:pt x="602707" y="235024"/>
                    </a:cubicBezTo>
                    <a:cubicBezTo>
                      <a:pt x="818232" y="180556"/>
                      <a:pt x="971827" y="282359"/>
                      <a:pt x="1193735" y="299230"/>
                    </a:cubicBezTo>
                    <a:cubicBezTo>
                      <a:pt x="1348849" y="313767"/>
                      <a:pt x="1508022" y="131946"/>
                      <a:pt x="1786066" y="115100"/>
                    </a:cubicBezTo>
                    <a:cubicBezTo>
                      <a:pt x="1935703" y="121270"/>
                      <a:pt x="2099321" y="260266"/>
                      <a:pt x="2166114" y="2626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8" name="Straight Arrow Connector 77"/>
            <p:cNvCxnSpPr/>
            <p:nvPr/>
          </p:nvCxnSpPr>
          <p:spPr>
            <a:xfrm>
              <a:off x="1122046" y="3194396"/>
              <a:ext cx="0" cy="29771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35026" y="5889348"/>
              <a:ext cx="353824" cy="369332"/>
            </a:xfrm>
            <a:prstGeom prst="rect">
              <a:avLst/>
            </a:prstGeom>
            <a:noFill/>
          </p:spPr>
          <p:txBody>
            <a:bodyPr wrap="squar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P</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4" name="Rectangle 83"/>
            <p:cNvSpPr/>
            <p:nvPr/>
          </p:nvSpPr>
          <p:spPr>
            <a:xfrm>
              <a:off x="4975860" y="5848368"/>
              <a:ext cx="76767" cy="341163"/>
            </a:xfrm>
            <a:prstGeom prst="rect">
              <a:avLst/>
            </a:prstGeom>
            <a:gradFill>
              <a:gsLst>
                <a:gs pos="53000">
                  <a:schemeClr val="accent1">
                    <a:lumMod val="75000"/>
                  </a:schemeClr>
                </a:gs>
                <a:gs pos="90000">
                  <a:schemeClr val="bg1">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5469454" y="5810030"/>
              <a:ext cx="283802" cy="384450"/>
            </a:xfrm>
            <a:prstGeom prst="rect">
              <a:avLst/>
            </a:prstGeom>
            <a:gradFill>
              <a:gsLst>
                <a:gs pos="53000">
                  <a:schemeClr val="accent1">
                    <a:lumMod val="75000"/>
                  </a:schemeClr>
                </a:gs>
                <a:gs pos="90000">
                  <a:schemeClr val="bg1">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6774938" y="5854771"/>
              <a:ext cx="131434" cy="341163"/>
            </a:xfrm>
            <a:prstGeom prst="rect">
              <a:avLst/>
            </a:prstGeom>
            <a:gradFill>
              <a:gsLst>
                <a:gs pos="53000">
                  <a:schemeClr val="accent1">
                    <a:lumMod val="75000"/>
                  </a:schemeClr>
                </a:gs>
                <a:gs pos="90000">
                  <a:schemeClr val="bg1">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5577840" y="5844540"/>
              <a:ext cx="60960" cy="354330"/>
            </a:xfrm>
            <a:custGeom>
              <a:avLst/>
              <a:gdLst>
                <a:gd name="connsiteX0" fmla="*/ 15240 w 60960"/>
                <a:gd name="connsiteY0" fmla="*/ 354330 h 354330"/>
                <a:gd name="connsiteX1" fmla="*/ 60960 w 60960"/>
                <a:gd name="connsiteY1" fmla="*/ 262890 h 354330"/>
                <a:gd name="connsiteX2" fmla="*/ 15240 w 60960"/>
                <a:gd name="connsiteY2" fmla="*/ 186690 h 354330"/>
                <a:gd name="connsiteX3" fmla="*/ 41910 w 60960"/>
                <a:gd name="connsiteY3" fmla="*/ 99060 h 354330"/>
                <a:gd name="connsiteX4" fmla="*/ 0 w 60960"/>
                <a:gd name="connsiteY4" fmla="*/ 0 h 354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354330">
                  <a:moveTo>
                    <a:pt x="15240" y="354330"/>
                  </a:moveTo>
                  <a:lnTo>
                    <a:pt x="60960" y="262890"/>
                  </a:lnTo>
                  <a:lnTo>
                    <a:pt x="15240" y="186690"/>
                  </a:lnTo>
                  <a:lnTo>
                    <a:pt x="41910" y="99060"/>
                  </a:lnTo>
                  <a:lnTo>
                    <a:pt x="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Content Placeholder 2"/>
          <p:cNvSpPr txBox="1">
            <a:spLocks/>
          </p:cNvSpPr>
          <p:nvPr/>
        </p:nvSpPr>
        <p:spPr>
          <a:xfrm>
            <a:off x="1738996" y="3188520"/>
            <a:ext cx="6250875" cy="3685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s-ES_tradnl" sz="1600" dirty="0" smtClean="0">
                <a:latin typeface="Arial" pitchFamily="34" charset="0"/>
                <a:cs typeface="Arial" pitchFamily="34" charset="0"/>
              </a:rPr>
              <a:t>Ejemplo: Corte Vertical de Theta-E en el Pacífico Oriental</a:t>
            </a:r>
            <a:endParaRPr lang="es-ES_tradnl" sz="1600" dirty="0">
              <a:latin typeface="Arial" pitchFamily="34" charset="0"/>
              <a:cs typeface="Arial" pitchFamily="34" charset="0"/>
            </a:endParaRPr>
          </a:p>
        </p:txBody>
      </p:sp>
    </p:spTree>
    <p:extLst>
      <p:ext uri="{BB962C8B-B14F-4D97-AF65-F5344CB8AC3E}">
        <p14:creationId xmlns:p14="http://schemas.microsoft.com/office/powerpoint/2010/main" val="1566223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203" t="26171" r="20379" b="3034"/>
          <a:stretch/>
        </p:blipFill>
        <p:spPr>
          <a:xfrm>
            <a:off x="2076633" y="451591"/>
            <a:ext cx="7065631" cy="6092848"/>
          </a:xfrm>
          <a:prstGeom prst="rect">
            <a:avLst/>
          </a:prstGeom>
        </p:spPr>
      </p:pic>
      <p:sp>
        <p:nvSpPr>
          <p:cNvPr id="18" name="TextBox 17"/>
          <p:cNvSpPr txBox="1"/>
          <p:nvPr/>
        </p:nvSpPr>
        <p:spPr>
          <a:xfrm>
            <a:off x="7655907" y="6495164"/>
            <a:ext cx="1814736" cy="315505"/>
          </a:xfrm>
          <a:prstGeom prst="rect">
            <a:avLst/>
          </a:prstGeom>
          <a:noFill/>
        </p:spPr>
        <p:txBody>
          <a:bodyPr wrap="square" rtlCol="0">
            <a:spAutoFit/>
          </a:bodyPr>
          <a:lstStyle/>
          <a:p>
            <a:r>
              <a:rPr lang="en-US" sz="1400" dirty="0" err="1" smtClean="0">
                <a:latin typeface="Arial" panose="020B0604020202020204" pitchFamily="34" charset="0"/>
                <a:cs typeface="Arial" panose="020B0604020202020204" pitchFamily="34" charset="0"/>
              </a:rPr>
              <a:t>Temperatura</a:t>
            </a:r>
            <a:r>
              <a:rPr lang="en-US" sz="1400" dirty="0" smtClean="0">
                <a:latin typeface="Arial" panose="020B0604020202020204" pitchFamily="34" charset="0"/>
                <a:cs typeface="Arial" panose="020B0604020202020204" pitchFamily="34" charset="0"/>
              </a:rPr>
              <a:t> [C]</a:t>
            </a:r>
            <a:endParaRPr lang="en-US" sz="1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87597" t="4762" r="12" b="27001"/>
          <a:stretch/>
        </p:blipFill>
        <p:spPr>
          <a:xfrm>
            <a:off x="711028" y="567538"/>
            <a:ext cx="1272390" cy="5707780"/>
          </a:xfrm>
          <a:prstGeom prst="rect">
            <a:avLst/>
          </a:prstGeom>
        </p:spPr>
      </p:pic>
      <p:sp>
        <p:nvSpPr>
          <p:cNvPr id="3" name="Rectangle 2"/>
          <p:cNvSpPr/>
          <p:nvPr/>
        </p:nvSpPr>
        <p:spPr>
          <a:xfrm>
            <a:off x="800170" y="2866182"/>
            <a:ext cx="1094105" cy="207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90" name="Group 89"/>
          <p:cNvGrpSpPr/>
          <p:nvPr/>
        </p:nvGrpSpPr>
        <p:grpSpPr>
          <a:xfrm>
            <a:off x="2611807" y="990911"/>
            <a:ext cx="5093633" cy="4198629"/>
            <a:chOff x="2061468" y="565750"/>
            <a:chExt cx="5524241" cy="4505359"/>
          </a:xfrm>
        </p:grpSpPr>
        <p:sp>
          <p:nvSpPr>
            <p:cNvPr id="43" name="TextBox 42"/>
            <p:cNvSpPr txBox="1"/>
            <p:nvPr/>
          </p:nvSpPr>
          <p:spPr>
            <a:xfrm>
              <a:off x="2061468" y="2228506"/>
              <a:ext cx="3397499" cy="792627"/>
            </a:xfrm>
            <a:prstGeom prst="rect">
              <a:avLst/>
            </a:prstGeom>
            <a:solidFill>
              <a:srgbClr val="FF0000"/>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CAPE: </a:t>
              </a:r>
              <a:r>
                <a:rPr lang="en-US" sz="1400" dirty="0" smtClean="0">
                  <a:solidFill>
                    <a:schemeClr val="bg1"/>
                  </a:solidFill>
                  <a:latin typeface="Arial" panose="020B0604020202020204" pitchFamily="34" charset="0"/>
                  <a:cs typeface="Arial" panose="020B0604020202020204" pitchFamily="34" charset="0"/>
                </a:rPr>
                <a:t>Area entre la </a:t>
              </a:r>
              <a:r>
                <a:rPr lang="en-US" sz="1400" dirty="0" err="1" smtClean="0">
                  <a:solidFill>
                    <a:schemeClr val="bg1"/>
                  </a:solidFill>
                  <a:latin typeface="Arial" panose="020B0604020202020204" pitchFamily="34" charset="0"/>
                  <a:cs typeface="Arial" panose="020B0604020202020204" pitchFamily="34" charset="0"/>
                </a:rPr>
                <a:t>temperatura</a:t>
              </a:r>
              <a:r>
                <a:rPr lang="en-US" sz="1400" dirty="0" smtClean="0">
                  <a:solidFill>
                    <a:schemeClr val="bg1"/>
                  </a:solidFill>
                  <a:latin typeface="Arial" panose="020B0604020202020204" pitchFamily="34" charset="0"/>
                  <a:cs typeface="Arial" panose="020B0604020202020204" pitchFamily="34" charset="0"/>
                </a:rPr>
                <a:t> de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roja</a:t>
              </a:r>
              <a:r>
                <a:rPr lang="en-US" sz="1400" dirty="0" smtClean="0">
                  <a:solidFill>
                    <a:schemeClr val="bg1"/>
                  </a:solidFill>
                  <a:latin typeface="Arial" panose="020B0604020202020204" pitchFamily="34" charset="0"/>
                  <a:cs typeface="Arial" panose="020B0604020202020204" pitchFamily="34" charset="0"/>
                </a:rPr>
                <a:t>) y la del </a:t>
              </a:r>
              <a:r>
                <a:rPr lang="en-US" sz="1400" dirty="0" err="1" smtClean="0">
                  <a:solidFill>
                    <a:schemeClr val="bg1"/>
                  </a:solidFill>
                  <a:latin typeface="Arial" panose="020B0604020202020204" pitchFamily="34" charset="0"/>
                  <a:cs typeface="Arial" panose="020B0604020202020204" pitchFamily="34" charset="0"/>
                </a:rPr>
                <a:t>ambiente</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negra</a:t>
              </a:r>
              <a:r>
                <a:rPr lang="en-US" sz="1400" dirty="0" smtClean="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entre el LFC y el LE</a:t>
              </a:r>
              <a:endParaRPr lang="en-US" sz="1400" dirty="0">
                <a:solidFill>
                  <a:schemeClr val="bg1"/>
                </a:solidFill>
                <a:latin typeface="Arial" panose="020B0604020202020204" pitchFamily="34" charset="0"/>
                <a:cs typeface="Arial" panose="020B0604020202020204" pitchFamily="34" charset="0"/>
              </a:endParaRPr>
            </a:p>
          </p:txBody>
        </p:sp>
        <p:cxnSp>
          <p:nvCxnSpPr>
            <p:cNvPr id="50" name="Straight Connector 49"/>
            <p:cNvCxnSpPr>
              <a:stCxn id="43" idx="3"/>
            </p:cNvCxnSpPr>
            <p:nvPr/>
          </p:nvCxnSpPr>
          <p:spPr>
            <a:xfrm>
              <a:off x="5458967" y="2624820"/>
              <a:ext cx="1619125" cy="4894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Freeform 53"/>
            <p:cNvSpPr/>
            <p:nvPr/>
          </p:nvSpPr>
          <p:spPr>
            <a:xfrm>
              <a:off x="5904322" y="565750"/>
              <a:ext cx="1681387" cy="4505359"/>
            </a:xfrm>
            <a:custGeom>
              <a:avLst/>
              <a:gdLst>
                <a:gd name="connsiteX0" fmla="*/ 636270 w 754380"/>
                <a:gd name="connsiteY0" fmla="*/ 2114550 h 2244090"/>
                <a:gd name="connsiteX1" fmla="*/ 632460 w 754380"/>
                <a:gd name="connsiteY1" fmla="*/ 2038350 h 2244090"/>
                <a:gd name="connsiteX2" fmla="*/ 571500 w 754380"/>
                <a:gd name="connsiteY2" fmla="*/ 1985010 h 2244090"/>
                <a:gd name="connsiteX3" fmla="*/ 480060 w 754380"/>
                <a:gd name="connsiteY3" fmla="*/ 1828800 h 2244090"/>
                <a:gd name="connsiteX4" fmla="*/ 544830 w 754380"/>
                <a:gd name="connsiteY4" fmla="*/ 1706880 h 2244090"/>
                <a:gd name="connsiteX5" fmla="*/ 586740 w 754380"/>
                <a:gd name="connsiteY5" fmla="*/ 1531620 h 2244090"/>
                <a:gd name="connsiteX6" fmla="*/ 240030 w 754380"/>
                <a:gd name="connsiteY6" fmla="*/ 1097280 h 2244090"/>
                <a:gd name="connsiteX7" fmla="*/ 297180 w 754380"/>
                <a:gd name="connsiteY7" fmla="*/ 792480 h 2244090"/>
                <a:gd name="connsiteX8" fmla="*/ 163830 w 754380"/>
                <a:gd name="connsiteY8" fmla="*/ 556260 h 2244090"/>
                <a:gd name="connsiteX9" fmla="*/ 0 w 754380"/>
                <a:gd name="connsiteY9" fmla="*/ 0 h 2244090"/>
                <a:gd name="connsiteX10" fmla="*/ 300990 w 754380"/>
                <a:gd name="connsiteY10" fmla="*/ 0 h 2244090"/>
                <a:gd name="connsiteX11" fmla="*/ 754380 w 754380"/>
                <a:gd name="connsiteY11" fmla="*/ 2244090 h 2244090"/>
                <a:gd name="connsiteX12" fmla="*/ 636270 w 754380"/>
                <a:gd name="connsiteY12" fmla="*/ 2114550 h 224409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0 w 1642110"/>
                <a:gd name="connsiteY10" fmla="*/ 0 h 4362450"/>
                <a:gd name="connsiteX11" fmla="*/ 1642110 w 1642110"/>
                <a:gd name="connsiteY11" fmla="*/ 4362450 h 4362450"/>
                <a:gd name="connsiteX12" fmla="*/ 1524000 w 1642110"/>
                <a:gd name="connsiteY12"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662940 w 1642110"/>
                <a:gd name="connsiteY10" fmla="*/ 1409700 h 4362450"/>
                <a:gd name="connsiteX11" fmla="*/ 0 w 1642110"/>
                <a:gd name="connsiteY11" fmla="*/ 0 h 4362450"/>
                <a:gd name="connsiteX12" fmla="*/ 1642110 w 1642110"/>
                <a:gd name="connsiteY12" fmla="*/ 4362450 h 4362450"/>
                <a:gd name="connsiteX13" fmla="*/ 1524000 w 1642110"/>
                <a:gd name="connsiteY13"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662940 w 1642110"/>
                <a:gd name="connsiteY10" fmla="*/ 1409700 h 4362450"/>
                <a:gd name="connsiteX11" fmla="*/ 0 w 1642110"/>
                <a:gd name="connsiteY11" fmla="*/ 0 h 4362450"/>
                <a:gd name="connsiteX12" fmla="*/ 1642110 w 1642110"/>
                <a:gd name="connsiteY12" fmla="*/ 4362450 h 4362450"/>
                <a:gd name="connsiteX13" fmla="*/ 1524000 w 1642110"/>
                <a:gd name="connsiteY13"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598170 w 1642110"/>
                <a:gd name="connsiteY10" fmla="*/ 1432560 h 4362450"/>
                <a:gd name="connsiteX11" fmla="*/ 662940 w 1642110"/>
                <a:gd name="connsiteY11" fmla="*/ 1409700 h 4362450"/>
                <a:gd name="connsiteX12" fmla="*/ 0 w 1642110"/>
                <a:gd name="connsiteY12" fmla="*/ 0 h 4362450"/>
                <a:gd name="connsiteX13" fmla="*/ 1642110 w 1642110"/>
                <a:gd name="connsiteY13" fmla="*/ 4362450 h 4362450"/>
                <a:gd name="connsiteX14" fmla="*/ 1524000 w 1642110"/>
                <a:gd name="connsiteY14"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598170 w 1642110"/>
                <a:gd name="connsiteY10" fmla="*/ 1432560 h 4362450"/>
                <a:gd name="connsiteX11" fmla="*/ 662940 w 1642110"/>
                <a:gd name="connsiteY11" fmla="*/ 1409700 h 4362450"/>
                <a:gd name="connsiteX12" fmla="*/ 0 w 1642110"/>
                <a:gd name="connsiteY12" fmla="*/ 0 h 4362450"/>
                <a:gd name="connsiteX13" fmla="*/ 1642110 w 1642110"/>
                <a:gd name="connsiteY13" fmla="*/ 4362450 h 4362450"/>
                <a:gd name="connsiteX14" fmla="*/ 1524000 w 1642110"/>
                <a:gd name="connsiteY14"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598170 w 1642110"/>
                <a:gd name="connsiteY10" fmla="*/ 1432560 h 4362450"/>
                <a:gd name="connsiteX11" fmla="*/ 662940 w 1642110"/>
                <a:gd name="connsiteY11" fmla="*/ 1409700 h 4362450"/>
                <a:gd name="connsiteX12" fmla="*/ 0 w 1642110"/>
                <a:gd name="connsiteY12" fmla="*/ 0 h 4362450"/>
                <a:gd name="connsiteX13" fmla="*/ 1642110 w 1642110"/>
                <a:gd name="connsiteY13" fmla="*/ 4362450 h 4362450"/>
                <a:gd name="connsiteX14" fmla="*/ 1524000 w 1642110"/>
                <a:gd name="connsiteY14" fmla="*/ 4232910 h 4362450"/>
                <a:gd name="connsiteX0" fmla="*/ 1524000 w 1642110"/>
                <a:gd name="connsiteY0" fmla="*/ 4232910 h 4362450"/>
                <a:gd name="connsiteX1" fmla="*/ 1520190 w 1642110"/>
                <a:gd name="connsiteY1" fmla="*/ 4156710 h 4362450"/>
                <a:gd name="connsiteX2" fmla="*/ 1459230 w 1642110"/>
                <a:gd name="connsiteY2" fmla="*/ 4103370 h 4362450"/>
                <a:gd name="connsiteX3" fmla="*/ 1367790 w 1642110"/>
                <a:gd name="connsiteY3" fmla="*/ 3947160 h 4362450"/>
                <a:gd name="connsiteX4" fmla="*/ 1432560 w 1642110"/>
                <a:gd name="connsiteY4" fmla="*/ 3825240 h 4362450"/>
                <a:gd name="connsiteX5" fmla="*/ 1474470 w 1642110"/>
                <a:gd name="connsiteY5" fmla="*/ 3649980 h 4362450"/>
                <a:gd name="connsiteX6" fmla="*/ 1127760 w 1642110"/>
                <a:gd name="connsiteY6" fmla="*/ 3215640 h 4362450"/>
                <a:gd name="connsiteX7" fmla="*/ 1184910 w 1642110"/>
                <a:gd name="connsiteY7" fmla="*/ 2910840 h 4362450"/>
                <a:gd name="connsiteX8" fmla="*/ 1051560 w 1642110"/>
                <a:gd name="connsiteY8" fmla="*/ 2674620 h 4362450"/>
                <a:gd name="connsiteX9" fmla="*/ 887730 w 1642110"/>
                <a:gd name="connsiteY9" fmla="*/ 2118360 h 4362450"/>
                <a:gd name="connsiteX10" fmla="*/ 598170 w 1642110"/>
                <a:gd name="connsiteY10" fmla="*/ 1432560 h 4362450"/>
                <a:gd name="connsiteX11" fmla="*/ 662940 w 1642110"/>
                <a:gd name="connsiteY11" fmla="*/ 1409700 h 4362450"/>
                <a:gd name="connsiteX12" fmla="*/ 0 w 1642110"/>
                <a:gd name="connsiteY12" fmla="*/ 0 h 4362450"/>
                <a:gd name="connsiteX13" fmla="*/ 1642110 w 1642110"/>
                <a:gd name="connsiteY13" fmla="*/ 4362450 h 4362450"/>
                <a:gd name="connsiteX14" fmla="*/ 1524000 w 1642110"/>
                <a:gd name="connsiteY14" fmla="*/ 4232910 h 4362450"/>
                <a:gd name="connsiteX0" fmla="*/ 1555863 w 1673973"/>
                <a:gd name="connsiteY0" fmla="*/ 4345558 h 4475098"/>
                <a:gd name="connsiteX1" fmla="*/ 1552053 w 1673973"/>
                <a:gd name="connsiteY1" fmla="*/ 4269358 h 4475098"/>
                <a:gd name="connsiteX2" fmla="*/ 1491093 w 1673973"/>
                <a:gd name="connsiteY2" fmla="*/ 4216018 h 4475098"/>
                <a:gd name="connsiteX3" fmla="*/ 1399653 w 1673973"/>
                <a:gd name="connsiteY3" fmla="*/ 4059808 h 4475098"/>
                <a:gd name="connsiteX4" fmla="*/ 1464423 w 1673973"/>
                <a:gd name="connsiteY4" fmla="*/ 3937888 h 4475098"/>
                <a:gd name="connsiteX5" fmla="*/ 1506333 w 1673973"/>
                <a:gd name="connsiteY5" fmla="*/ 3762628 h 4475098"/>
                <a:gd name="connsiteX6" fmla="*/ 1159623 w 1673973"/>
                <a:gd name="connsiteY6" fmla="*/ 3328288 h 4475098"/>
                <a:gd name="connsiteX7" fmla="*/ 1216773 w 1673973"/>
                <a:gd name="connsiteY7" fmla="*/ 3023488 h 4475098"/>
                <a:gd name="connsiteX8" fmla="*/ 1083423 w 1673973"/>
                <a:gd name="connsiteY8" fmla="*/ 2787268 h 4475098"/>
                <a:gd name="connsiteX9" fmla="*/ 919593 w 1673973"/>
                <a:gd name="connsiteY9" fmla="*/ 2231008 h 4475098"/>
                <a:gd name="connsiteX10" fmla="*/ 630033 w 1673973"/>
                <a:gd name="connsiteY10" fmla="*/ 1545208 h 4475098"/>
                <a:gd name="connsiteX11" fmla="*/ 694803 w 1673973"/>
                <a:gd name="connsiteY11" fmla="*/ 1522348 h 4475098"/>
                <a:gd name="connsiteX12" fmla="*/ 588123 w 1673973"/>
                <a:gd name="connsiteY12" fmla="*/ 1297558 h 4475098"/>
                <a:gd name="connsiteX13" fmla="*/ 31863 w 1673973"/>
                <a:gd name="connsiteY13" fmla="*/ 112648 h 4475098"/>
                <a:gd name="connsiteX14" fmla="*/ 1673973 w 1673973"/>
                <a:gd name="connsiteY14" fmla="*/ 4475098 h 4475098"/>
                <a:gd name="connsiteX15" fmla="*/ 1555863 w 1673973"/>
                <a:gd name="connsiteY15" fmla="*/ 4345558 h 4475098"/>
                <a:gd name="connsiteX0" fmla="*/ 1556518 w 1674628"/>
                <a:gd name="connsiteY0" fmla="*/ 4345558 h 4475098"/>
                <a:gd name="connsiteX1" fmla="*/ 1552708 w 1674628"/>
                <a:gd name="connsiteY1" fmla="*/ 4269358 h 4475098"/>
                <a:gd name="connsiteX2" fmla="*/ 1491748 w 1674628"/>
                <a:gd name="connsiteY2" fmla="*/ 4216018 h 4475098"/>
                <a:gd name="connsiteX3" fmla="*/ 1400308 w 1674628"/>
                <a:gd name="connsiteY3" fmla="*/ 4059808 h 4475098"/>
                <a:gd name="connsiteX4" fmla="*/ 1465078 w 1674628"/>
                <a:gd name="connsiteY4" fmla="*/ 3937888 h 4475098"/>
                <a:gd name="connsiteX5" fmla="*/ 1506988 w 1674628"/>
                <a:gd name="connsiteY5" fmla="*/ 3762628 h 4475098"/>
                <a:gd name="connsiteX6" fmla="*/ 1160278 w 1674628"/>
                <a:gd name="connsiteY6" fmla="*/ 3328288 h 4475098"/>
                <a:gd name="connsiteX7" fmla="*/ 1217428 w 1674628"/>
                <a:gd name="connsiteY7" fmla="*/ 3023488 h 4475098"/>
                <a:gd name="connsiteX8" fmla="*/ 1084078 w 1674628"/>
                <a:gd name="connsiteY8" fmla="*/ 2787268 h 4475098"/>
                <a:gd name="connsiteX9" fmla="*/ 920248 w 1674628"/>
                <a:gd name="connsiteY9" fmla="*/ 2231008 h 4475098"/>
                <a:gd name="connsiteX10" fmla="*/ 630688 w 1674628"/>
                <a:gd name="connsiteY10" fmla="*/ 1545208 h 4475098"/>
                <a:gd name="connsiteX11" fmla="*/ 695458 w 1674628"/>
                <a:gd name="connsiteY11" fmla="*/ 1522348 h 4475098"/>
                <a:gd name="connsiteX12" fmla="*/ 573538 w 1674628"/>
                <a:gd name="connsiteY12" fmla="*/ 1297558 h 4475098"/>
                <a:gd name="connsiteX13" fmla="*/ 32518 w 1674628"/>
                <a:gd name="connsiteY13" fmla="*/ 112648 h 4475098"/>
                <a:gd name="connsiteX14" fmla="*/ 1674628 w 1674628"/>
                <a:gd name="connsiteY14" fmla="*/ 4475098 h 4475098"/>
                <a:gd name="connsiteX15" fmla="*/ 1556518 w 1674628"/>
                <a:gd name="connsiteY15" fmla="*/ 4345558 h 4475098"/>
                <a:gd name="connsiteX0" fmla="*/ 1565270 w 1683380"/>
                <a:gd name="connsiteY0" fmla="*/ 4371144 h 4500684"/>
                <a:gd name="connsiteX1" fmla="*/ 1561460 w 1683380"/>
                <a:gd name="connsiteY1" fmla="*/ 4294944 h 4500684"/>
                <a:gd name="connsiteX2" fmla="*/ 1500500 w 1683380"/>
                <a:gd name="connsiteY2" fmla="*/ 4241604 h 4500684"/>
                <a:gd name="connsiteX3" fmla="*/ 1409060 w 1683380"/>
                <a:gd name="connsiteY3" fmla="*/ 4085394 h 4500684"/>
                <a:gd name="connsiteX4" fmla="*/ 1473830 w 1683380"/>
                <a:gd name="connsiteY4" fmla="*/ 3963474 h 4500684"/>
                <a:gd name="connsiteX5" fmla="*/ 1515740 w 1683380"/>
                <a:gd name="connsiteY5" fmla="*/ 3788214 h 4500684"/>
                <a:gd name="connsiteX6" fmla="*/ 1169030 w 1683380"/>
                <a:gd name="connsiteY6" fmla="*/ 3353874 h 4500684"/>
                <a:gd name="connsiteX7" fmla="*/ 1226180 w 1683380"/>
                <a:gd name="connsiteY7" fmla="*/ 3049074 h 4500684"/>
                <a:gd name="connsiteX8" fmla="*/ 1092830 w 1683380"/>
                <a:gd name="connsiteY8" fmla="*/ 2812854 h 4500684"/>
                <a:gd name="connsiteX9" fmla="*/ 929000 w 1683380"/>
                <a:gd name="connsiteY9" fmla="*/ 2256594 h 4500684"/>
                <a:gd name="connsiteX10" fmla="*/ 639440 w 1683380"/>
                <a:gd name="connsiteY10" fmla="*/ 1570794 h 4500684"/>
                <a:gd name="connsiteX11" fmla="*/ 704210 w 1683380"/>
                <a:gd name="connsiteY11" fmla="*/ 1547934 h 4500684"/>
                <a:gd name="connsiteX12" fmla="*/ 582290 w 1683380"/>
                <a:gd name="connsiteY12" fmla="*/ 1323144 h 4500684"/>
                <a:gd name="connsiteX13" fmla="*/ 616581 w 1683380"/>
                <a:gd name="connsiteY13" fmla="*/ 1296474 h 4500684"/>
                <a:gd name="connsiteX14" fmla="*/ 41270 w 1683380"/>
                <a:gd name="connsiteY14" fmla="*/ 138234 h 4500684"/>
                <a:gd name="connsiteX15" fmla="*/ 1683380 w 1683380"/>
                <a:gd name="connsiteY15" fmla="*/ 4500684 h 4500684"/>
                <a:gd name="connsiteX16" fmla="*/ 1565270 w 1683380"/>
                <a:gd name="connsiteY16" fmla="*/ 4371144 h 4500684"/>
                <a:gd name="connsiteX0" fmla="*/ 1565270 w 1683380"/>
                <a:gd name="connsiteY0" fmla="*/ 4371144 h 4500684"/>
                <a:gd name="connsiteX1" fmla="*/ 1561460 w 1683380"/>
                <a:gd name="connsiteY1" fmla="*/ 4294944 h 4500684"/>
                <a:gd name="connsiteX2" fmla="*/ 1500500 w 1683380"/>
                <a:gd name="connsiteY2" fmla="*/ 4241604 h 4500684"/>
                <a:gd name="connsiteX3" fmla="*/ 1409060 w 1683380"/>
                <a:gd name="connsiteY3" fmla="*/ 4085394 h 4500684"/>
                <a:gd name="connsiteX4" fmla="*/ 1473830 w 1683380"/>
                <a:gd name="connsiteY4" fmla="*/ 3963474 h 4500684"/>
                <a:gd name="connsiteX5" fmla="*/ 1515740 w 1683380"/>
                <a:gd name="connsiteY5" fmla="*/ 3788214 h 4500684"/>
                <a:gd name="connsiteX6" fmla="*/ 1169030 w 1683380"/>
                <a:gd name="connsiteY6" fmla="*/ 3353874 h 4500684"/>
                <a:gd name="connsiteX7" fmla="*/ 1226180 w 1683380"/>
                <a:gd name="connsiteY7" fmla="*/ 3049074 h 4500684"/>
                <a:gd name="connsiteX8" fmla="*/ 1092830 w 1683380"/>
                <a:gd name="connsiteY8" fmla="*/ 2812854 h 4500684"/>
                <a:gd name="connsiteX9" fmla="*/ 929000 w 1683380"/>
                <a:gd name="connsiteY9" fmla="*/ 2256594 h 4500684"/>
                <a:gd name="connsiteX10" fmla="*/ 639440 w 1683380"/>
                <a:gd name="connsiteY10" fmla="*/ 1570794 h 4500684"/>
                <a:gd name="connsiteX11" fmla="*/ 704210 w 1683380"/>
                <a:gd name="connsiteY11" fmla="*/ 1547934 h 4500684"/>
                <a:gd name="connsiteX12" fmla="*/ 582290 w 1683380"/>
                <a:gd name="connsiteY12" fmla="*/ 1323144 h 4500684"/>
                <a:gd name="connsiteX13" fmla="*/ 616581 w 1683380"/>
                <a:gd name="connsiteY13" fmla="*/ 1296474 h 4500684"/>
                <a:gd name="connsiteX14" fmla="*/ 41270 w 1683380"/>
                <a:gd name="connsiteY14" fmla="*/ 138234 h 4500684"/>
                <a:gd name="connsiteX15" fmla="*/ 1683380 w 1683380"/>
                <a:gd name="connsiteY15" fmla="*/ 4500684 h 4500684"/>
                <a:gd name="connsiteX16" fmla="*/ 1565270 w 1683380"/>
                <a:gd name="connsiteY16" fmla="*/ 4371144 h 4500684"/>
                <a:gd name="connsiteX0" fmla="*/ 1565270 w 1683380"/>
                <a:gd name="connsiteY0" fmla="*/ 4371144 h 4500684"/>
                <a:gd name="connsiteX1" fmla="*/ 1561460 w 1683380"/>
                <a:gd name="connsiteY1" fmla="*/ 4294944 h 4500684"/>
                <a:gd name="connsiteX2" fmla="*/ 1500500 w 1683380"/>
                <a:gd name="connsiteY2" fmla="*/ 4241604 h 4500684"/>
                <a:gd name="connsiteX3" fmla="*/ 1409060 w 1683380"/>
                <a:gd name="connsiteY3" fmla="*/ 4085394 h 4500684"/>
                <a:gd name="connsiteX4" fmla="*/ 1473830 w 1683380"/>
                <a:gd name="connsiteY4" fmla="*/ 3963474 h 4500684"/>
                <a:gd name="connsiteX5" fmla="*/ 1515740 w 1683380"/>
                <a:gd name="connsiteY5" fmla="*/ 3788214 h 4500684"/>
                <a:gd name="connsiteX6" fmla="*/ 1169030 w 1683380"/>
                <a:gd name="connsiteY6" fmla="*/ 3353874 h 4500684"/>
                <a:gd name="connsiteX7" fmla="*/ 1226180 w 1683380"/>
                <a:gd name="connsiteY7" fmla="*/ 3049074 h 4500684"/>
                <a:gd name="connsiteX8" fmla="*/ 1092830 w 1683380"/>
                <a:gd name="connsiteY8" fmla="*/ 2812854 h 4500684"/>
                <a:gd name="connsiteX9" fmla="*/ 929000 w 1683380"/>
                <a:gd name="connsiteY9" fmla="*/ 2256594 h 4500684"/>
                <a:gd name="connsiteX10" fmla="*/ 639440 w 1683380"/>
                <a:gd name="connsiteY10" fmla="*/ 1570794 h 4500684"/>
                <a:gd name="connsiteX11" fmla="*/ 704210 w 1683380"/>
                <a:gd name="connsiteY11" fmla="*/ 1547934 h 4500684"/>
                <a:gd name="connsiteX12" fmla="*/ 582290 w 1683380"/>
                <a:gd name="connsiteY12" fmla="*/ 1323144 h 4500684"/>
                <a:gd name="connsiteX13" fmla="*/ 616581 w 1683380"/>
                <a:gd name="connsiteY13" fmla="*/ 1296474 h 4500684"/>
                <a:gd name="connsiteX14" fmla="*/ 41270 w 1683380"/>
                <a:gd name="connsiteY14" fmla="*/ 138234 h 4500684"/>
                <a:gd name="connsiteX15" fmla="*/ 1683380 w 1683380"/>
                <a:gd name="connsiteY15" fmla="*/ 4500684 h 4500684"/>
                <a:gd name="connsiteX16" fmla="*/ 1565270 w 1683380"/>
                <a:gd name="connsiteY16" fmla="*/ 4371144 h 4500684"/>
                <a:gd name="connsiteX0" fmla="*/ 1560131 w 1678241"/>
                <a:gd name="connsiteY0" fmla="*/ 4360630 h 4490170"/>
                <a:gd name="connsiteX1" fmla="*/ 1556321 w 1678241"/>
                <a:gd name="connsiteY1" fmla="*/ 4284430 h 4490170"/>
                <a:gd name="connsiteX2" fmla="*/ 1495361 w 1678241"/>
                <a:gd name="connsiteY2" fmla="*/ 4231090 h 4490170"/>
                <a:gd name="connsiteX3" fmla="*/ 1403921 w 1678241"/>
                <a:gd name="connsiteY3" fmla="*/ 4074880 h 4490170"/>
                <a:gd name="connsiteX4" fmla="*/ 1468691 w 1678241"/>
                <a:gd name="connsiteY4" fmla="*/ 3952960 h 4490170"/>
                <a:gd name="connsiteX5" fmla="*/ 1510601 w 1678241"/>
                <a:gd name="connsiteY5" fmla="*/ 3777700 h 4490170"/>
                <a:gd name="connsiteX6" fmla="*/ 1163891 w 1678241"/>
                <a:gd name="connsiteY6" fmla="*/ 3343360 h 4490170"/>
                <a:gd name="connsiteX7" fmla="*/ 1221041 w 1678241"/>
                <a:gd name="connsiteY7" fmla="*/ 3038560 h 4490170"/>
                <a:gd name="connsiteX8" fmla="*/ 1087691 w 1678241"/>
                <a:gd name="connsiteY8" fmla="*/ 2802340 h 4490170"/>
                <a:gd name="connsiteX9" fmla="*/ 923861 w 1678241"/>
                <a:gd name="connsiteY9" fmla="*/ 2246080 h 4490170"/>
                <a:gd name="connsiteX10" fmla="*/ 634301 w 1678241"/>
                <a:gd name="connsiteY10" fmla="*/ 1560280 h 4490170"/>
                <a:gd name="connsiteX11" fmla="*/ 699071 w 1678241"/>
                <a:gd name="connsiteY11" fmla="*/ 1537420 h 4490170"/>
                <a:gd name="connsiteX12" fmla="*/ 577151 w 1678241"/>
                <a:gd name="connsiteY12" fmla="*/ 1312630 h 4490170"/>
                <a:gd name="connsiteX13" fmla="*/ 611442 w 1678241"/>
                <a:gd name="connsiteY13" fmla="*/ 1285960 h 4490170"/>
                <a:gd name="connsiteX14" fmla="*/ 565722 w 1678241"/>
                <a:gd name="connsiteY14" fmla="*/ 1244050 h 4490170"/>
                <a:gd name="connsiteX15" fmla="*/ 36131 w 1678241"/>
                <a:gd name="connsiteY15" fmla="*/ 127720 h 4490170"/>
                <a:gd name="connsiteX16" fmla="*/ 1678241 w 1678241"/>
                <a:gd name="connsiteY16" fmla="*/ 4490170 h 4490170"/>
                <a:gd name="connsiteX17" fmla="*/ 1560131 w 1678241"/>
                <a:gd name="connsiteY17" fmla="*/ 4360630 h 4490170"/>
                <a:gd name="connsiteX0" fmla="*/ 1560131 w 1678241"/>
                <a:gd name="connsiteY0" fmla="*/ 4360630 h 4490170"/>
                <a:gd name="connsiteX1" fmla="*/ 1556321 w 1678241"/>
                <a:gd name="connsiteY1" fmla="*/ 4284430 h 4490170"/>
                <a:gd name="connsiteX2" fmla="*/ 1495361 w 1678241"/>
                <a:gd name="connsiteY2" fmla="*/ 4231090 h 4490170"/>
                <a:gd name="connsiteX3" fmla="*/ 1403921 w 1678241"/>
                <a:gd name="connsiteY3" fmla="*/ 4074880 h 4490170"/>
                <a:gd name="connsiteX4" fmla="*/ 1468691 w 1678241"/>
                <a:gd name="connsiteY4" fmla="*/ 3952960 h 4490170"/>
                <a:gd name="connsiteX5" fmla="*/ 1510601 w 1678241"/>
                <a:gd name="connsiteY5" fmla="*/ 3777700 h 4490170"/>
                <a:gd name="connsiteX6" fmla="*/ 1163891 w 1678241"/>
                <a:gd name="connsiteY6" fmla="*/ 3343360 h 4490170"/>
                <a:gd name="connsiteX7" fmla="*/ 1221041 w 1678241"/>
                <a:gd name="connsiteY7" fmla="*/ 3038560 h 4490170"/>
                <a:gd name="connsiteX8" fmla="*/ 1087691 w 1678241"/>
                <a:gd name="connsiteY8" fmla="*/ 2802340 h 4490170"/>
                <a:gd name="connsiteX9" fmla="*/ 923861 w 1678241"/>
                <a:gd name="connsiteY9" fmla="*/ 2246080 h 4490170"/>
                <a:gd name="connsiteX10" fmla="*/ 634301 w 1678241"/>
                <a:gd name="connsiteY10" fmla="*/ 1560280 h 4490170"/>
                <a:gd name="connsiteX11" fmla="*/ 699071 w 1678241"/>
                <a:gd name="connsiteY11" fmla="*/ 1537420 h 4490170"/>
                <a:gd name="connsiteX12" fmla="*/ 577151 w 1678241"/>
                <a:gd name="connsiteY12" fmla="*/ 1312630 h 4490170"/>
                <a:gd name="connsiteX13" fmla="*/ 611442 w 1678241"/>
                <a:gd name="connsiteY13" fmla="*/ 1285960 h 4490170"/>
                <a:gd name="connsiteX14" fmla="*/ 565722 w 1678241"/>
                <a:gd name="connsiteY14" fmla="*/ 1244050 h 4490170"/>
                <a:gd name="connsiteX15" fmla="*/ 36131 w 1678241"/>
                <a:gd name="connsiteY15" fmla="*/ 127720 h 4490170"/>
                <a:gd name="connsiteX16" fmla="*/ 1678241 w 1678241"/>
                <a:gd name="connsiteY16" fmla="*/ 4490170 h 4490170"/>
                <a:gd name="connsiteX17" fmla="*/ 1560131 w 1678241"/>
                <a:gd name="connsiteY17" fmla="*/ 4360630 h 4490170"/>
                <a:gd name="connsiteX0" fmla="*/ 1563277 w 1681387"/>
                <a:gd name="connsiteY0" fmla="*/ 4375819 h 4505359"/>
                <a:gd name="connsiteX1" fmla="*/ 1559467 w 1681387"/>
                <a:gd name="connsiteY1" fmla="*/ 4299619 h 4505359"/>
                <a:gd name="connsiteX2" fmla="*/ 1498507 w 1681387"/>
                <a:gd name="connsiteY2" fmla="*/ 4246279 h 4505359"/>
                <a:gd name="connsiteX3" fmla="*/ 1407067 w 1681387"/>
                <a:gd name="connsiteY3" fmla="*/ 4090069 h 4505359"/>
                <a:gd name="connsiteX4" fmla="*/ 1471837 w 1681387"/>
                <a:gd name="connsiteY4" fmla="*/ 3968149 h 4505359"/>
                <a:gd name="connsiteX5" fmla="*/ 1513747 w 1681387"/>
                <a:gd name="connsiteY5" fmla="*/ 3792889 h 4505359"/>
                <a:gd name="connsiteX6" fmla="*/ 1167037 w 1681387"/>
                <a:gd name="connsiteY6" fmla="*/ 3358549 h 4505359"/>
                <a:gd name="connsiteX7" fmla="*/ 1224187 w 1681387"/>
                <a:gd name="connsiteY7" fmla="*/ 3053749 h 4505359"/>
                <a:gd name="connsiteX8" fmla="*/ 1090837 w 1681387"/>
                <a:gd name="connsiteY8" fmla="*/ 2817529 h 4505359"/>
                <a:gd name="connsiteX9" fmla="*/ 927007 w 1681387"/>
                <a:gd name="connsiteY9" fmla="*/ 2261269 h 4505359"/>
                <a:gd name="connsiteX10" fmla="*/ 637447 w 1681387"/>
                <a:gd name="connsiteY10" fmla="*/ 1575469 h 4505359"/>
                <a:gd name="connsiteX11" fmla="*/ 702217 w 1681387"/>
                <a:gd name="connsiteY11" fmla="*/ 1552609 h 4505359"/>
                <a:gd name="connsiteX12" fmla="*/ 580297 w 1681387"/>
                <a:gd name="connsiteY12" fmla="*/ 1327819 h 4505359"/>
                <a:gd name="connsiteX13" fmla="*/ 614588 w 1681387"/>
                <a:gd name="connsiteY13" fmla="*/ 1301149 h 4505359"/>
                <a:gd name="connsiteX14" fmla="*/ 568868 w 1681387"/>
                <a:gd name="connsiteY14" fmla="*/ 1259239 h 4505359"/>
                <a:gd name="connsiteX15" fmla="*/ 39277 w 1681387"/>
                <a:gd name="connsiteY15" fmla="*/ 142909 h 4505359"/>
                <a:gd name="connsiteX16" fmla="*/ 1681387 w 1681387"/>
                <a:gd name="connsiteY16" fmla="*/ 4505359 h 4505359"/>
                <a:gd name="connsiteX17" fmla="*/ 1563277 w 1681387"/>
                <a:gd name="connsiteY17" fmla="*/ 4375819 h 450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1387" h="4505359">
                  <a:moveTo>
                    <a:pt x="1563277" y="4375819"/>
                  </a:moveTo>
                  <a:lnTo>
                    <a:pt x="1559467" y="4299619"/>
                  </a:lnTo>
                  <a:lnTo>
                    <a:pt x="1498507" y="4246279"/>
                  </a:lnTo>
                  <a:lnTo>
                    <a:pt x="1407067" y="4090069"/>
                  </a:lnTo>
                  <a:lnTo>
                    <a:pt x="1471837" y="3968149"/>
                  </a:lnTo>
                  <a:lnTo>
                    <a:pt x="1513747" y="3792889"/>
                  </a:lnTo>
                  <a:lnTo>
                    <a:pt x="1167037" y="3358549"/>
                  </a:lnTo>
                  <a:lnTo>
                    <a:pt x="1224187" y="3053749"/>
                  </a:lnTo>
                  <a:lnTo>
                    <a:pt x="1090837" y="2817529"/>
                  </a:lnTo>
                  <a:lnTo>
                    <a:pt x="927007" y="2261269"/>
                  </a:lnTo>
                  <a:cubicBezTo>
                    <a:pt x="846997" y="2078389"/>
                    <a:pt x="674912" y="1693579"/>
                    <a:pt x="637447" y="1575469"/>
                  </a:cubicBezTo>
                  <a:cubicBezTo>
                    <a:pt x="657132" y="1583089"/>
                    <a:pt x="637447" y="1579279"/>
                    <a:pt x="702217" y="1552609"/>
                  </a:cubicBezTo>
                  <a:cubicBezTo>
                    <a:pt x="697772" y="1514509"/>
                    <a:pt x="690787" y="1562769"/>
                    <a:pt x="580297" y="1327819"/>
                  </a:cubicBezTo>
                  <a:cubicBezTo>
                    <a:pt x="610777" y="1294799"/>
                    <a:pt x="609508" y="1315754"/>
                    <a:pt x="614588" y="1301149"/>
                  </a:cubicBezTo>
                  <a:cubicBezTo>
                    <a:pt x="606968" y="1264319"/>
                    <a:pt x="596173" y="1273209"/>
                    <a:pt x="568868" y="1259239"/>
                  </a:cubicBezTo>
                  <a:cubicBezTo>
                    <a:pt x="408213" y="849029"/>
                    <a:pt x="-151858" y="-423511"/>
                    <a:pt x="39277" y="142909"/>
                  </a:cubicBezTo>
                  <a:cubicBezTo>
                    <a:pt x="1112427" y="1631349"/>
                    <a:pt x="1476917" y="2727359"/>
                    <a:pt x="1681387" y="4505359"/>
                  </a:cubicBezTo>
                  <a:lnTo>
                    <a:pt x="1563277" y="4375819"/>
                  </a:lnTo>
                  <a:close/>
                </a:path>
              </a:pathLst>
            </a:custGeom>
            <a:solidFill>
              <a:srgbClr val="FF313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23" name="Group 22"/>
          <p:cNvGrpSpPr/>
          <p:nvPr/>
        </p:nvGrpSpPr>
        <p:grpSpPr>
          <a:xfrm>
            <a:off x="6071049" y="656458"/>
            <a:ext cx="2955830" cy="4514755"/>
            <a:chOff x="6071049" y="656458"/>
            <a:chExt cx="2955830" cy="4514755"/>
          </a:xfrm>
        </p:grpSpPr>
        <p:sp>
          <p:nvSpPr>
            <p:cNvPr id="8" name="Freeform 7"/>
            <p:cNvSpPr/>
            <p:nvPr/>
          </p:nvSpPr>
          <p:spPr>
            <a:xfrm>
              <a:off x="6157617" y="1078769"/>
              <a:ext cx="1545445" cy="4092444"/>
            </a:xfrm>
            <a:custGeom>
              <a:avLst/>
              <a:gdLst>
                <a:gd name="connsiteX0" fmla="*/ 283845 w 283845"/>
                <a:gd name="connsiteY0" fmla="*/ 201930 h 201930"/>
                <a:gd name="connsiteX1" fmla="*/ 0 w 283845"/>
                <a:gd name="connsiteY1" fmla="*/ 0 h 201930"/>
                <a:gd name="connsiteX0" fmla="*/ 0 w 133350"/>
                <a:gd name="connsiteY0" fmla="*/ 200025 h 200025"/>
                <a:gd name="connsiteX1" fmla="*/ 133350 w 133350"/>
                <a:gd name="connsiteY1" fmla="*/ 0 h 200025"/>
                <a:gd name="connsiteX0" fmla="*/ 0 w 140970"/>
                <a:gd name="connsiteY0" fmla="*/ 207645 h 207645"/>
                <a:gd name="connsiteX1" fmla="*/ 140970 w 140970"/>
                <a:gd name="connsiteY1" fmla="*/ 0 h 207645"/>
                <a:gd name="connsiteX0" fmla="*/ 0 w 156210"/>
                <a:gd name="connsiteY0" fmla="*/ 196215 h 196215"/>
                <a:gd name="connsiteX1" fmla="*/ 156210 w 156210"/>
                <a:gd name="connsiteY1" fmla="*/ 0 h 196215"/>
                <a:gd name="connsiteX0" fmla="*/ 0 w 169545"/>
                <a:gd name="connsiteY0" fmla="*/ 200025 h 200025"/>
                <a:gd name="connsiteX1" fmla="*/ 169545 w 169545"/>
                <a:gd name="connsiteY1" fmla="*/ 0 h 200025"/>
                <a:gd name="connsiteX0" fmla="*/ 0 w 158115"/>
                <a:gd name="connsiteY0" fmla="*/ 205740 h 205740"/>
                <a:gd name="connsiteX1" fmla="*/ 158115 w 158115"/>
                <a:gd name="connsiteY1" fmla="*/ 0 h 205740"/>
                <a:gd name="connsiteX0" fmla="*/ 0 w 144780"/>
                <a:gd name="connsiteY0" fmla="*/ 217170 h 217170"/>
                <a:gd name="connsiteX1" fmla="*/ 144780 w 144780"/>
                <a:gd name="connsiteY1" fmla="*/ 0 h 217170"/>
                <a:gd name="connsiteX0" fmla="*/ 0 w 108585"/>
                <a:gd name="connsiteY0" fmla="*/ 230505 h 230505"/>
                <a:gd name="connsiteX1" fmla="*/ 108585 w 108585"/>
                <a:gd name="connsiteY1" fmla="*/ 0 h 230505"/>
                <a:gd name="connsiteX0" fmla="*/ 0 w 133350"/>
                <a:gd name="connsiteY0" fmla="*/ 213360 h 213360"/>
                <a:gd name="connsiteX1" fmla="*/ 133350 w 133350"/>
                <a:gd name="connsiteY1" fmla="*/ 0 h 213360"/>
                <a:gd name="connsiteX0" fmla="*/ 0 w 118110"/>
                <a:gd name="connsiteY0" fmla="*/ 217170 h 217170"/>
                <a:gd name="connsiteX1" fmla="*/ 118110 w 118110"/>
                <a:gd name="connsiteY1" fmla="*/ 0 h 217170"/>
                <a:gd name="connsiteX0" fmla="*/ 0 w 121920"/>
                <a:gd name="connsiteY0" fmla="*/ 219075 h 219075"/>
                <a:gd name="connsiteX1" fmla="*/ 121920 w 121920"/>
                <a:gd name="connsiteY1" fmla="*/ 0 h 219075"/>
                <a:gd name="connsiteX0" fmla="*/ 0 w 116205"/>
                <a:gd name="connsiteY0" fmla="*/ 222885 h 222885"/>
                <a:gd name="connsiteX1" fmla="*/ 116205 w 116205"/>
                <a:gd name="connsiteY1" fmla="*/ 0 h 222885"/>
                <a:gd name="connsiteX0" fmla="*/ 0 w 272415"/>
                <a:gd name="connsiteY0" fmla="*/ 40005 h 40005"/>
                <a:gd name="connsiteX1" fmla="*/ 272415 w 272415"/>
                <a:gd name="connsiteY1" fmla="*/ 0 h 40005"/>
                <a:gd name="connsiteX0" fmla="*/ 24765 w 24765"/>
                <a:gd name="connsiteY0" fmla="*/ 268605 h 268605"/>
                <a:gd name="connsiteX1" fmla="*/ 0 w 24765"/>
                <a:gd name="connsiteY1" fmla="*/ 0 h 268605"/>
                <a:gd name="connsiteX0" fmla="*/ 24765 w 24765"/>
                <a:gd name="connsiteY0" fmla="*/ 268605 h 268605"/>
                <a:gd name="connsiteX1" fmla="*/ 0 w 24765"/>
                <a:gd name="connsiteY1" fmla="*/ 0 h 268605"/>
                <a:gd name="connsiteX0" fmla="*/ 131445 w 131445"/>
                <a:gd name="connsiteY0" fmla="*/ 1080135 h 1080135"/>
                <a:gd name="connsiteX1" fmla="*/ 0 w 131445"/>
                <a:gd name="connsiteY1" fmla="*/ 0 h 1080135"/>
                <a:gd name="connsiteX0" fmla="*/ 131445 w 131445"/>
                <a:gd name="connsiteY0" fmla="*/ 1080135 h 1080135"/>
                <a:gd name="connsiteX1" fmla="*/ 0 w 131445"/>
                <a:gd name="connsiteY1" fmla="*/ 0 h 1080135"/>
                <a:gd name="connsiteX0" fmla="*/ 20955 w 26713"/>
                <a:gd name="connsiteY0" fmla="*/ 287655 h 287655"/>
                <a:gd name="connsiteX1" fmla="*/ 0 w 26713"/>
                <a:gd name="connsiteY1" fmla="*/ 0 h 287655"/>
                <a:gd name="connsiteX0" fmla="*/ 20955 w 20955"/>
                <a:gd name="connsiteY0" fmla="*/ 287655 h 287655"/>
                <a:gd name="connsiteX1" fmla="*/ 0 w 20955"/>
                <a:gd name="connsiteY1" fmla="*/ 0 h 287655"/>
                <a:gd name="connsiteX0" fmla="*/ 805815 w 805815"/>
                <a:gd name="connsiteY0" fmla="*/ 2718435 h 2718435"/>
                <a:gd name="connsiteX1" fmla="*/ 0 w 805815"/>
                <a:gd name="connsiteY1" fmla="*/ 0 h 2718435"/>
                <a:gd name="connsiteX0" fmla="*/ 1362075 w 1362075"/>
                <a:gd name="connsiteY0" fmla="*/ 3160395 h 3160395"/>
                <a:gd name="connsiteX1" fmla="*/ 0 w 1362075"/>
                <a:gd name="connsiteY1" fmla="*/ 0 h 3160395"/>
                <a:gd name="connsiteX0" fmla="*/ 1362075 w 1385797"/>
                <a:gd name="connsiteY0" fmla="*/ 3160395 h 3160395"/>
                <a:gd name="connsiteX1" fmla="*/ 0 w 1385797"/>
                <a:gd name="connsiteY1" fmla="*/ 0 h 3160395"/>
                <a:gd name="connsiteX0" fmla="*/ 1362075 w 1362075"/>
                <a:gd name="connsiteY0" fmla="*/ 3160395 h 3160395"/>
                <a:gd name="connsiteX1" fmla="*/ 0 w 1362075"/>
                <a:gd name="connsiteY1" fmla="*/ 0 h 3160395"/>
                <a:gd name="connsiteX0" fmla="*/ 1362075 w 1362075"/>
                <a:gd name="connsiteY0" fmla="*/ 3160395 h 3160395"/>
                <a:gd name="connsiteX1" fmla="*/ 0 w 1362075"/>
                <a:gd name="connsiteY1" fmla="*/ 0 h 3160395"/>
                <a:gd name="connsiteX0" fmla="*/ 1569893 w 1569893"/>
                <a:gd name="connsiteY0" fmla="*/ 3371439 h 3371439"/>
                <a:gd name="connsiteX1" fmla="*/ 0 w 1569893"/>
                <a:gd name="connsiteY1" fmla="*/ 0 h 3371439"/>
                <a:gd name="connsiteX0" fmla="*/ 1569893 w 1569893"/>
                <a:gd name="connsiteY0" fmla="*/ 3371439 h 3371439"/>
                <a:gd name="connsiteX1" fmla="*/ 0 w 1569893"/>
                <a:gd name="connsiteY1" fmla="*/ 0 h 3371439"/>
                <a:gd name="connsiteX0" fmla="*/ 1587211 w 1587211"/>
                <a:gd name="connsiteY0" fmla="*/ 3378474 h 3378474"/>
                <a:gd name="connsiteX1" fmla="*/ 0 w 1587211"/>
                <a:gd name="connsiteY1" fmla="*/ 0 h 3378474"/>
                <a:gd name="connsiteX0" fmla="*/ 1587211 w 1587211"/>
                <a:gd name="connsiteY0" fmla="*/ 3378474 h 3378474"/>
                <a:gd name="connsiteX1" fmla="*/ 0 w 1587211"/>
                <a:gd name="connsiteY1" fmla="*/ 0 h 3378474"/>
              </a:gdLst>
              <a:ahLst/>
              <a:cxnLst>
                <a:cxn ang="0">
                  <a:pos x="connsiteX0" y="connsiteY0"/>
                </a:cxn>
                <a:cxn ang="0">
                  <a:pos x="connsiteX1" y="connsiteY1"/>
                </a:cxn>
              </a:cxnLst>
              <a:rect l="l" t="t" r="r" b="b"/>
              <a:pathLst>
                <a:path w="1587211" h="3378474">
                  <a:moveTo>
                    <a:pt x="1587211" y="3378474"/>
                  </a:moveTo>
                  <a:cubicBezTo>
                    <a:pt x="1423439" y="2374539"/>
                    <a:pt x="1396480" y="1624368"/>
                    <a:pt x="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85" name="Group 84"/>
            <p:cNvGrpSpPr/>
            <p:nvPr/>
          </p:nvGrpSpPr>
          <p:grpSpPr>
            <a:xfrm>
              <a:off x="6071049" y="656458"/>
              <a:ext cx="2955830" cy="954107"/>
              <a:chOff x="5813149" y="206863"/>
              <a:chExt cx="3205712" cy="1023809"/>
            </a:xfrm>
          </p:grpSpPr>
          <p:sp>
            <p:nvSpPr>
              <p:cNvPr id="52" name="Oval 51"/>
              <p:cNvSpPr/>
              <p:nvPr/>
            </p:nvSpPr>
            <p:spPr>
              <a:xfrm>
                <a:off x="5813149" y="536995"/>
                <a:ext cx="182345" cy="181772"/>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p:cNvSpPr txBox="1"/>
              <p:nvPr/>
            </p:nvSpPr>
            <p:spPr>
              <a:xfrm>
                <a:off x="6398624" y="206863"/>
                <a:ext cx="2620237" cy="1023809"/>
              </a:xfrm>
              <a:prstGeom prst="rect">
                <a:avLst/>
              </a:prstGeom>
              <a:solidFill>
                <a:schemeClr val="tx1">
                  <a:lumMod val="95000"/>
                  <a:lumOff val="5000"/>
                </a:schemeClr>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LE (Level of equilibrium)</a:t>
                </a:r>
              </a:p>
              <a:p>
                <a:r>
                  <a:rPr lang="en-US" sz="1400" dirty="0" err="1" smtClean="0">
                    <a:solidFill>
                      <a:schemeClr val="bg1"/>
                    </a:solidFill>
                    <a:latin typeface="Arial" panose="020B0604020202020204" pitchFamily="34" charset="0"/>
                    <a:cs typeface="Arial" panose="020B0604020202020204" pitchFamily="34" charset="0"/>
                  </a:rPr>
                  <a:t>Nivel</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equilibrio</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cuando</a:t>
                </a:r>
                <a:r>
                  <a:rPr lang="en-US" sz="1400" dirty="0" smtClean="0">
                    <a:solidFill>
                      <a:schemeClr val="bg1"/>
                    </a:solidFill>
                    <a:latin typeface="Arial" panose="020B0604020202020204" pitchFamily="34" charset="0"/>
                    <a:cs typeface="Arial" panose="020B0604020202020204" pitchFamily="34" charset="0"/>
                  </a:rPr>
                  <a:t>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se </a:t>
                </a:r>
                <a:r>
                  <a:rPr lang="en-US" sz="1400" dirty="0" err="1" smtClean="0">
                    <a:solidFill>
                      <a:schemeClr val="bg1"/>
                    </a:solidFill>
                    <a:latin typeface="Arial" panose="020B0604020202020204" pitchFamily="34" charset="0"/>
                    <a:cs typeface="Arial" panose="020B0604020202020204" pitchFamily="34" charset="0"/>
                  </a:rPr>
                  <a:t>vuelve</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más</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fría</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que</a:t>
                </a:r>
                <a:r>
                  <a:rPr lang="en-US" sz="1400" dirty="0" smtClean="0">
                    <a:solidFill>
                      <a:schemeClr val="bg1"/>
                    </a:solidFill>
                    <a:latin typeface="Arial" panose="020B0604020202020204" pitchFamily="34" charset="0"/>
                    <a:cs typeface="Arial" panose="020B0604020202020204" pitchFamily="34" charset="0"/>
                  </a:rPr>
                  <a:t> el </a:t>
                </a:r>
                <a:r>
                  <a:rPr lang="en-US" sz="1400" dirty="0" err="1" smtClean="0">
                    <a:solidFill>
                      <a:schemeClr val="bg1"/>
                    </a:solidFill>
                    <a:latin typeface="Arial" panose="020B0604020202020204" pitchFamily="34" charset="0"/>
                    <a:cs typeface="Arial" panose="020B0604020202020204" pitchFamily="34" charset="0"/>
                  </a:rPr>
                  <a:t>ambiente</a:t>
                </a:r>
                <a:endParaRPr lang="en-US" sz="1400" dirty="0">
                  <a:solidFill>
                    <a:schemeClr val="bg1"/>
                  </a:solidFill>
                  <a:latin typeface="Arial" panose="020B0604020202020204" pitchFamily="34" charset="0"/>
                  <a:cs typeface="Arial" panose="020B0604020202020204" pitchFamily="34" charset="0"/>
                </a:endParaRPr>
              </a:p>
            </p:txBody>
          </p:sp>
          <p:cxnSp>
            <p:nvCxnSpPr>
              <p:cNvPr id="60" name="Straight Connector 59"/>
              <p:cNvCxnSpPr>
                <a:endCxn id="52" idx="3"/>
              </p:cNvCxnSpPr>
              <p:nvPr/>
            </p:nvCxnSpPr>
            <p:spPr>
              <a:xfrm flipH="1">
                <a:off x="5839853" y="275304"/>
                <a:ext cx="558772" cy="4168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3" name="Group 82"/>
          <p:cNvGrpSpPr/>
          <p:nvPr/>
        </p:nvGrpSpPr>
        <p:grpSpPr>
          <a:xfrm>
            <a:off x="7655904" y="1786583"/>
            <a:ext cx="1484572" cy="4191194"/>
            <a:chOff x="7531989" y="1419549"/>
            <a:chExt cx="1610076" cy="4497381"/>
          </a:xfrm>
        </p:grpSpPr>
        <p:sp>
          <p:nvSpPr>
            <p:cNvPr id="82" name="Freeform 81"/>
            <p:cNvSpPr/>
            <p:nvPr/>
          </p:nvSpPr>
          <p:spPr>
            <a:xfrm>
              <a:off x="7589520" y="5101590"/>
              <a:ext cx="598170" cy="815340"/>
            </a:xfrm>
            <a:custGeom>
              <a:avLst/>
              <a:gdLst>
                <a:gd name="connsiteX0" fmla="*/ 0 w 598170"/>
                <a:gd name="connsiteY0" fmla="*/ 0 h 815340"/>
                <a:gd name="connsiteX1" fmla="*/ 11430 w 598170"/>
                <a:gd name="connsiteY1" fmla="*/ 400050 h 815340"/>
                <a:gd name="connsiteX2" fmla="*/ 266700 w 598170"/>
                <a:gd name="connsiteY2" fmla="*/ 647700 h 815340"/>
                <a:gd name="connsiteX3" fmla="*/ 422910 w 598170"/>
                <a:gd name="connsiteY3" fmla="*/ 815340 h 815340"/>
                <a:gd name="connsiteX4" fmla="*/ 598170 w 598170"/>
                <a:gd name="connsiteY4" fmla="*/ 796290 h 815340"/>
                <a:gd name="connsiteX5" fmla="*/ 312420 w 598170"/>
                <a:gd name="connsiteY5" fmla="*/ 377190 h 815340"/>
                <a:gd name="connsiteX6" fmla="*/ 0 w 598170"/>
                <a:gd name="connsiteY6" fmla="*/ 0 h 8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170" h="815340">
                  <a:moveTo>
                    <a:pt x="0" y="0"/>
                  </a:moveTo>
                  <a:lnTo>
                    <a:pt x="11430" y="400050"/>
                  </a:lnTo>
                  <a:lnTo>
                    <a:pt x="266700" y="647700"/>
                  </a:lnTo>
                  <a:lnTo>
                    <a:pt x="422910" y="815340"/>
                  </a:lnTo>
                  <a:lnTo>
                    <a:pt x="598170" y="796290"/>
                  </a:lnTo>
                  <a:lnTo>
                    <a:pt x="312420" y="377190"/>
                  </a:lnTo>
                  <a:lnTo>
                    <a:pt x="0" y="0"/>
                  </a:lnTo>
                  <a:close/>
                </a:path>
              </a:pathLst>
            </a:custGeom>
            <a:solidFill>
              <a:srgbClr val="004CE4">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TextBox 41"/>
            <p:cNvSpPr txBox="1"/>
            <p:nvPr/>
          </p:nvSpPr>
          <p:spPr>
            <a:xfrm>
              <a:off x="7531989" y="1419549"/>
              <a:ext cx="1610076" cy="2410906"/>
            </a:xfrm>
            <a:prstGeom prst="rect">
              <a:avLst/>
            </a:prstGeom>
            <a:solidFill>
              <a:srgbClr val="1B00E4"/>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CIN: </a:t>
              </a:r>
              <a:r>
                <a:rPr lang="en-US" sz="1400" dirty="0" err="1" smtClean="0">
                  <a:solidFill>
                    <a:schemeClr val="bg1"/>
                  </a:solidFill>
                  <a:latin typeface="Arial" panose="020B0604020202020204" pitchFamily="34" charset="0"/>
                  <a:cs typeface="Arial" panose="020B0604020202020204" pitchFamily="34" charset="0"/>
                </a:rPr>
                <a:t>Inhibición</a:t>
              </a:r>
              <a:r>
                <a:rPr lang="en-US" sz="1400" dirty="0" smtClean="0">
                  <a:solidFill>
                    <a:schemeClr val="bg1"/>
                  </a:solidFill>
                  <a:latin typeface="Arial" panose="020B0604020202020204" pitchFamily="34" charset="0"/>
                  <a:cs typeface="Arial" panose="020B0604020202020204" pitchFamily="34" charset="0"/>
                </a:rPr>
                <a:t> convectiva. </a:t>
              </a:r>
              <a:r>
                <a:rPr lang="en-US" sz="1400" dirty="0" err="1" smtClean="0">
                  <a:solidFill>
                    <a:schemeClr val="bg1"/>
                  </a:solidFill>
                  <a:latin typeface="Arial" panose="020B0604020202020204" pitchFamily="34" charset="0"/>
                  <a:cs typeface="Arial" panose="020B0604020202020204" pitchFamily="34" charset="0"/>
                </a:rPr>
                <a:t>Región</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donde</a:t>
              </a:r>
              <a:r>
                <a:rPr lang="en-US" sz="1400" dirty="0" smtClean="0">
                  <a:solidFill>
                    <a:schemeClr val="bg1"/>
                  </a:solidFill>
                  <a:latin typeface="Arial" panose="020B0604020202020204" pitchFamily="34" charset="0"/>
                  <a:cs typeface="Arial" panose="020B0604020202020204" pitchFamily="34" charset="0"/>
                </a:rPr>
                <a:t>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es</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más</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fría</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que</a:t>
              </a:r>
              <a:r>
                <a:rPr lang="en-US" sz="1400" dirty="0" smtClean="0">
                  <a:solidFill>
                    <a:schemeClr val="bg1"/>
                  </a:solidFill>
                  <a:latin typeface="Arial" panose="020B0604020202020204" pitchFamily="34" charset="0"/>
                  <a:cs typeface="Arial" panose="020B0604020202020204" pitchFamily="34" charset="0"/>
                </a:rPr>
                <a:t> el </a:t>
              </a:r>
              <a:r>
                <a:rPr lang="en-US" sz="1400" dirty="0" err="1" smtClean="0">
                  <a:solidFill>
                    <a:schemeClr val="bg1"/>
                  </a:solidFill>
                  <a:latin typeface="Arial" panose="020B0604020202020204" pitchFamily="34" charset="0"/>
                  <a:cs typeface="Arial" panose="020B0604020202020204" pitchFamily="34" charset="0"/>
                </a:rPr>
                <a:t>ambiente</a:t>
              </a:r>
              <a:r>
                <a:rPr lang="en-US" sz="1400" dirty="0" smtClean="0">
                  <a:solidFill>
                    <a:schemeClr val="bg1"/>
                  </a:solidFill>
                  <a:latin typeface="Arial" panose="020B0604020202020204" pitchFamily="34" charset="0"/>
                  <a:cs typeface="Arial" panose="020B0604020202020204" pitchFamily="34" charset="0"/>
                </a:rPr>
                <a:t>, y </a:t>
              </a:r>
              <a:r>
                <a:rPr lang="en-US" sz="1400" dirty="0" err="1" smtClean="0">
                  <a:solidFill>
                    <a:schemeClr val="bg1"/>
                  </a:solidFill>
                  <a:latin typeface="Arial" panose="020B0604020202020204" pitchFamily="34" charset="0"/>
                  <a:cs typeface="Arial" panose="020B0604020202020204" pitchFamily="34" charset="0"/>
                </a:rPr>
                <a:t>necesita</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forzamiento</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externo</a:t>
              </a:r>
              <a:r>
                <a:rPr lang="en-US" sz="1400" dirty="0" smtClean="0">
                  <a:solidFill>
                    <a:schemeClr val="bg1"/>
                  </a:solidFill>
                  <a:latin typeface="Arial" panose="020B0604020202020204" pitchFamily="34" charset="0"/>
                  <a:cs typeface="Arial" panose="020B0604020202020204" pitchFamily="34" charset="0"/>
                </a:rPr>
                <a:t> para ascender.</a:t>
              </a:r>
              <a:endParaRPr lang="en-US" sz="1400" dirty="0">
                <a:solidFill>
                  <a:schemeClr val="bg1"/>
                </a:solidFill>
                <a:latin typeface="Arial" panose="020B0604020202020204" pitchFamily="34" charset="0"/>
                <a:cs typeface="Arial" panose="020B0604020202020204" pitchFamily="34" charset="0"/>
              </a:endParaRPr>
            </a:p>
          </p:txBody>
        </p:sp>
        <p:sp>
          <p:nvSpPr>
            <p:cNvPr id="81" name="Freeform 80"/>
            <p:cNvSpPr/>
            <p:nvPr/>
          </p:nvSpPr>
          <p:spPr>
            <a:xfrm>
              <a:off x="7776610" y="3743771"/>
              <a:ext cx="800461" cy="1807363"/>
            </a:xfrm>
            <a:custGeom>
              <a:avLst/>
              <a:gdLst>
                <a:gd name="connsiteX0" fmla="*/ 969264 w 969264"/>
                <a:gd name="connsiteY0" fmla="*/ 0 h 1389888"/>
                <a:gd name="connsiteX1" fmla="*/ 512064 w 969264"/>
                <a:gd name="connsiteY1" fmla="*/ 1197864 h 1389888"/>
                <a:gd name="connsiteX2" fmla="*/ 0 w 969264"/>
                <a:gd name="connsiteY2" fmla="*/ 1389888 h 1389888"/>
              </a:gdLst>
              <a:ahLst/>
              <a:cxnLst>
                <a:cxn ang="0">
                  <a:pos x="connsiteX0" y="connsiteY0"/>
                </a:cxn>
                <a:cxn ang="0">
                  <a:pos x="connsiteX1" y="connsiteY1"/>
                </a:cxn>
                <a:cxn ang="0">
                  <a:pos x="connsiteX2" y="connsiteY2"/>
                </a:cxn>
              </a:cxnLst>
              <a:rect l="l" t="t" r="r" b="b"/>
              <a:pathLst>
                <a:path w="969264" h="1389888">
                  <a:moveTo>
                    <a:pt x="969264" y="0"/>
                  </a:moveTo>
                  <a:lnTo>
                    <a:pt x="512064" y="1197864"/>
                  </a:lnTo>
                  <a:lnTo>
                    <a:pt x="0" y="1389888"/>
                  </a:lnTo>
                </a:path>
              </a:pathLst>
            </a:custGeom>
            <a:noFill/>
            <a:ln w="28575">
              <a:solidFill>
                <a:srgbClr val="1B0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 name="Rectangle 4"/>
          <p:cNvSpPr/>
          <p:nvPr/>
        </p:nvSpPr>
        <p:spPr>
          <a:xfrm>
            <a:off x="711028" y="451591"/>
            <a:ext cx="1365605" cy="578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p:cNvSpPr txBox="1"/>
          <p:nvPr/>
        </p:nvSpPr>
        <p:spPr>
          <a:xfrm>
            <a:off x="-1" y="0"/>
            <a:ext cx="9144001" cy="615553"/>
          </a:xfrm>
          <a:prstGeom prst="rect">
            <a:avLst/>
          </a:prstGeom>
          <a:solidFill>
            <a:srgbClr val="232831"/>
          </a:solidFill>
        </p:spPr>
        <p:txBody>
          <a:bodyPr wrap="square" rtlCol="0">
            <a:spAutoFit/>
          </a:bodyPr>
          <a:lstStyle/>
          <a:p>
            <a:pPr algn="ctr"/>
            <a:r>
              <a:rPr lang="en-US" sz="2800" b="1" dirty="0" err="1" smtClean="0">
                <a:solidFill>
                  <a:schemeClr val="bg1"/>
                </a:solidFill>
                <a:latin typeface="Arial" panose="020B0604020202020204" pitchFamily="34" charset="0"/>
                <a:cs typeface="Arial" panose="020B0604020202020204" pitchFamily="34" charset="0"/>
              </a:rPr>
              <a:t>Estimación</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Gráfica</a:t>
            </a:r>
            <a:r>
              <a:rPr lang="en-US" sz="2800" b="1" dirty="0" smtClean="0">
                <a:solidFill>
                  <a:schemeClr val="bg1"/>
                </a:solidFill>
                <a:latin typeface="Arial" panose="020B0604020202020204" pitchFamily="34" charset="0"/>
                <a:cs typeface="Arial" panose="020B0604020202020204" pitchFamily="34" charset="0"/>
              </a:rPr>
              <a:t> del CAPE</a:t>
            </a:r>
          </a:p>
          <a:p>
            <a:pPr algn="ctr"/>
            <a:endParaRPr lang="en-US" sz="500" b="1" dirty="0">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0" y="624798"/>
            <a:ext cx="1894473" cy="907941"/>
          </a:xfrm>
          <a:prstGeom prst="rect">
            <a:avLst/>
          </a:prstGeom>
          <a:solidFill>
            <a:srgbClr val="FFFFFF">
              <a:alpha val="85098"/>
            </a:srgbClr>
          </a:solidFill>
        </p:spPr>
        <p:txBody>
          <a:bodyPr wrap="square" rtlCol="0">
            <a:spAutoFit/>
          </a:bodyPr>
          <a:lstStyle/>
          <a:p>
            <a:r>
              <a:rPr lang="en-US" sz="1600" b="1" dirty="0" err="1" smtClean="0">
                <a:latin typeface="Arial" panose="020B0604020202020204" pitchFamily="34" charset="0"/>
                <a:cs typeface="Arial" panose="020B0604020202020204" pitchFamily="34" charset="0"/>
              </a:rPr>
              <a:t>Sondeo</a:t>
            </a:r>
            <a:r>
              <a:rPr lang="en-US" sz="1600" b="1" dirty="0" smtClean="0">
                <a:latin typeface="Arial" panose="020B0604020202020204" pitchFamily="34" charset="0"/>
                <a:cs typeface="Arial" panose="020B0604020202020204" pitchFamily="34" charset="0"/>
              </a:rPr>
              <a:t> </a:t>
            </a:r>
          </a:p>
          <a:p>
            <a:r>
              <a:rPr lang="en-US" sz="1600" b="1" dirty="0" smtClean="0">
                <a:latin typeface="Arial" panose="020B0604020202020204" pitchFamily="34" charset="0"/>
                <a:cs typeface="Arial" panose="020B0604020202020204" pitchFamily="34" charset="0"/>
              </a:rPr>
              <a:t>Resistencia, AR</a:t>
            </a:r>
            <a:endParaRPr lang="en-US" sz="1600" b="1" dirty="0" smtClean="0">
              <a:latin typeface="Arial" panose="020B0604020202020204" pitchFamily="34" charset="0"/>
              <a:cs typeface="Arial" panose="020B0604020202020204" pitchFamily="34" charset="0"/>
            </a:endParaRPr>
          </a:p>
          <a:p>
            <a:r>
              <a:rPr lang="en-US" sz="1050" b="1" dirty="0" smtClean="0">
                <a:latin typeface="Arial" panose="020B0604020202020204" pitchFamily="34" charset="0"/>
                <a:cs typeface="Arial" panose="020B0604020202020204" pitchFamily="34" charset="0"/>
              </a:rPr>
              <a:t>U. Wyoming</a:t>
            </a:r>
          </a:p>
          <a:p>
            <a:r>
              <a:rPr lang="en-US" sz="1050" b="1" dirty="0" smtClean="0">
                <a:latin typeface="Arial" panose="020B0604020202020204" pitchFamily="34" charset="0"/>
                <a:cs typeface="Arial" panose="020B0604020202020204" pitchFamily="34" charset="0"/>
              </a:rPr>
              <a:t>2014 Dec 8 12z</a:t>
            </a:r>
            <a:endParaRPr lang="en-US" sz="1050" b="1" dirty="0">
              <a:latin typeface="Arial" panose="020B0604020202020204" pitchFamily="34" charset="0"/>
              <a:cs typeface="Arial" panose="020B0604020202020204" pitchFamily="34" charset="0"/>
            </a:endParaRPr>
          </a:p>
        </p:txBody>
      </p:sp>
      <p:grpSp>
        <p:nvGrpSpPr>
          <p:cNvPr id="36" name="Group 35"/>
          <p:cNvGrpSpPr/>
          <p:nvPr/>
        </p:nvGrpSpPr>
        <p:grpSpPr>
          <a:xfrm>
            <a:off x="639097" y="5171215"/>
            <a:ext cx="7677609" cy="1696855"/>
            <a:chOff x="639097" y="5171215"/>
            <a:chExt cx="7677609" cy="1696855"/>
          </a:xfrm>
        </p:grpSpPr>
        <p:grpSp>
          <p:nvGrpSpPr>
            <p:cNvPr id="16" name="Group 15"/>
            <p:cNvGrpSpPr/>
            <p:nvPr/>
          </p:nvGrpSpPr>
          <p:grpSpPr>
            <a:xfrm>
              <a:off x="639097" y="5171215"/>
              <a:ext cx="7677609" cy="1389078"/>
              <a:chOff x="639097" y="5171215"/>
              <a:chExt cx="7677609" cy="1389078"/>
            </a:xfrm>
          </p:grpSpPr>
          <p:grpSp>
            <p:nvGrpSpPr>
              <p:cNvPr id="14" name="Group 13"/>
              <p:cNvGrpSpPr/>
              <p:nvPr/>
            </p:nvGrpSpPr>
            <p:grpSpPr>
              <a:xfrm>
                <a:off x="639097" y="5569457"/>
                <a:ext cx="7677609" cy="990836"/>
                <a:chOff x="639097" y="5569457"/>
                <a:chExt cx="7677609" cy="990836"/>
              </a:xfrm>
            </p:grpSpPr>
            <p:grpSp>
              <p:nvGrpSpPr>
                <p:cNvPr id="88" name="Group 87"/>
                <p:cNvGrpSpPr/>
                <p:nvPr/>
              </p:nvGrpSpPr>
              <p:grpSpPr>
                <a:xfrm>
                  <a:off x="639097" y="6019348"/>
                  <a:ext cx="6930111" cy="540945"/>
                  <a:chOff x="-78011" y="5961540"/>
                  <a:chExt cx="7515972" cy="580464"/>
                </a:xfrm>
              </p:grpSpPr>
              <p:sp>
                <p:nvSpPr>
                  <p:cNvPr id="35" name="TextBox 34"/>
                  <p:cNvSpPr txBox="1"/>
                  <p:nvPr/>
                </p:nvSpPr>
                <p:spPr>
                  <a:xfrm>
                    <a:off x="-78011" y="6211742"/>
                    <a:ext cx="3326997" cy="330262"/>
                  </a:xfrm>
                  <a:prstGeom prst="rect">
                    <a:avLst/>
                  </a:prstGeom>
                  <a:solidFill>
                    <a:srgbClr val="07828F"/>
                  </a:solidFill>
                </p:spPr>
                <p:txBody>
                  <a:bodyPr wrap="square" rtlCol="0">
                    <a:spAutoFit/>
                  </a:bodyPr>
                  <a:lstStyle/>
                  <a:p>
                    <a:r>
                      <a:rPr lang="en-US" sz="1400" dirty="0" err="1" smtClean="0">
                        <a:solidFill>
                          <a:schemeClr val="bg1"/>
                        </a:solidFill>
                        <a:latin typeface="Arial" panose="020B0604020202020204" pitchFamily="34" charset="0"/>
                        <a:cs typeface="Arial" panose="020B0604020202020204" pitchFamily="34" charset="0"/>
                      </a:rPr>
                      <a:t>Razón</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mezcla</a:t>
                    </a:r>
                    <a:r>
                      <a:rPr lang="en-US" sz="1400" dirty="0" smtClean="0">
                        <a:solidFill>
                          <a:schemeClr val="bg1"/>
                        </a:solidFill>
                        <a:latin typeface="Arial" panose="020B0604020202020204" pitchFamily="34" charset="0"/>
                        <a:cs typeface="Arial" panose="020B0604020202020204" pitchFamily="34" charset="0"/>
                      </a:rPr>
                      <a:t> media </a:t>
                    </a:r>
                    <a:r>
                      <a:rPr lang="en-US" sz="1400" dirty="0" err="1" smtClean="0">
                        <a:solidFill>
                          <a:schemeClr val="bg1"/>
                        </a:solidFill>
                        <a:latin typeface="Arial" panose="020B0604020202020204" pitchFamily="34" charset="0"/>
                        <a:cs typeface="Arial" panose="020B0604020202020204" pitchFamily="34" charset="0"/>
                      </a:rPr>
                      <a:t>bajo</a:t>
                    </a:r>
                    <a:r>
                      <a:rPr lang="en-US" sz="1400" dirty="0" smtClean="0">
                        <a:solidFill>
                          <a:schemeClr val="bg1"/>
                        </a:solidFill>
                        <a:latin typeface="Arial" panose="020B0604020202020204" pitchFamily="34" charset="0"/>
                        <a:cs typeface="Arial" panose="020B0604020202020204" pitchFamily="34" charset="0"/>
                      </a:rPr>
                      <a:t> el </a:t>
                    </a:r>
                    <a:r>
                      <a:rPr lang="en-US" sz="1400" dirty="0" smtClean="0">
                        <a:solidFill>
                          <a:schemeClr val="bg1"/>
                        </a:solidFill>
                        <a:latin typeface="Arial" panose="020B0604020202020204" pitchFamily="34" charset="0"/>
                        <a:cs typeface="Arial" panose="020B0604020202020204" pitchFamily="34" charset="0"/>
                      </a:rPr>
                      <a:t>LCL</a:t>
                    </a:r>
                    <a:endParaRPr lang="en-US" sz="1400" dirty="0" smtClean="0">
                      <a:solidFill>
                        <a:schemeClr val="bg1"/>
                      </a:solidFill>
                      <a:latin typeface="Arial" panose="020B0604020202020204" pitchFamily="34" charset="0"/>
                      <a:cs typeface="Arial" panose="020B0604020202020204" pitchFamily="34" charset="0"/>
                    </a:endParaRPr>
                  </a:p>
                </p:txBody>
              </p:sp>
              <p:sp>
                <p:nvSpPr>
                  <p:cNvPr id="39" name="Oval 38"/>
                  <p:cNvSpPr/>
                  <p:nvPr/>
                </p:nvSpPr>
                <p:spPr>
                  <a:xfrm>
                    <a:off x="7273803" y="5961540"/>
                    <a:ext cx="164158" cy="165636"/>
                  </a:xfrm>
                  <a:prstGeom prst="ellipse">
                    <a:avLst/>
                  </a:prstGeom>
                  <a:solidFill>
                    <a:srgbClr val="078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0" name="Straight Connector 39"/>
                  <p:cNvCxnSpPr>
                    <a:endCxn id="39" idx="2"/>
                  </p:cNvCxnSpPr>
                  <p:nvPr/>
                </p:nvCxnSpPr>
                <p:spPr>
                  <a:xfrm flipV="1">
                    <a:off x="3131136" y="6044358"/>
                    <a:ext cx="4142667" cy="294374"/>
                  </a:xfrm>
                  <a:prstGeom prst="line">
                    <a:avLst/>
                  </a:prstGeom>
                  <a:ln w="28575">
                    <a:solidFill>
                      <a:srgbClr val="07828F"/>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7456017" y="5569457"/>
                  <a:ext cx="860689" cy="604251"/>
                  <a:chOff x="7456017" y="5569457"/>
                  <a:chExt cx="860689" cy="604251"/>
                </a:xfrm>
              </p:grpSpPr>
              <p:grpSp>
                <p:nvGrpSpPr>
                  <p:cNvPr id="89" name="Group 88"/>
                  <p:cNvGrpSpPr/>
                  <p:nvPr/>
                </p:nvGrpSpPr>
                <p:grpSpPr>
                  <a:xfrm>
                    <a:off x="7456017" y="5569457"/>
                    <a:ext cx="298606" cy="543243"/>
                    <a:chOff x="7315200" y="5478780"/>
                    <a:chExt cx="323850" cy="582930"/>
                  </a:xfrm>
                </p:grpSpPr>
                <p:sp>
                  <p:nvSpPr>
                    <p:cNvPr id="20" name="Freeform 19"/>
                    <p:cNvSpPr/>
                    <p:nvPr/>
                  </p:nvSpPr>
                  <p:spPr>
                    <a:xfrm>
                      <a:off x="7315200" y="5478780"/>
                      <a:ext cx="323850" cy="582930"/>
                    </a:xfrm>
                    <a:custGeom>
                      <a:avLst/>
                      <a:gdLst>
                        <a:gd name="connsiteX0" fmla="*/ 289560 w 323850"/>
                        <a:gd name="connsiteY0" fmla="*/ 0 h 582930"/>
                        <a:gd name="connsiteX1" fmla="*/ 289560 w 323850"/>
                        <a:gd name="connsiteY1" fmla="*/ 0 h 582930"/>
                        <a:gd name="connsiteX2" fmla="*/ 137160 w 323850"/>
                        <a:gd name="connsiteY2" fmla="*/ 3810 h 582930"/>
                        <a:gd name="connsiteX3" fmla="*/ 182880 w 323850"/>
                        <a:gd name="connsiteY3" fmla="*/ 300990 h 582930"/>
                        <a:gd name="connsiteX4" fmla="*/ 0 w 323850"/>
                        <a:gd name="connsiteY4" fmla="*/ 426720 h 582930"/>
                        <a:gd name="connsiteX5" fmla="*/ 140970 w 323850"/>
                        <a:gd name="connsiteY5" fmla="*/ 461010 h 582930"/>
                        <a:gd name="connsiteX6" fmla="*/ 144780 w 323850"/>
                        <a:gd name="connsiteY6" fmla="*/ 563880 h 582930"/>
                        <a:gd name="connsiteX7" fmla="*/ 323850 w 323850"/>
                        <a:gd name="connsiteY7" fmla="*/ 582930 h 582930"/>
                        <a:gd name="connsiteX8" fmla="*/ 41910 w 323850"/>
                        <a:gd name="connsiteY8" fmla="*/ 575310 h 582930"/>
                        <a:gd name="connsiteX9" fmla="*/ 289560 w 323850"/>
                        <a:gd name="connsiteY9" fmla="*/ 0 h 58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582930">
                          <a:moveTo>
                            <a:pt x="289560" y="0"/>
                          </a:moveTo>
                          <a:lnTo>
                            <a:pt x="289560" y="0"/>
                          </a:lnTo>
                          <a:lnTo>
                            <a:pt x="137160" y="3810"/>
                          </a:lnTo>
                          <a:lnTo>
                            <a:pt x="182880" y="300990"/>
                          </a:lnTo>
                          <a:lnTo>
                            <a:pt x="0" y="426720"/>
                          </a:lnTo>
                          <a:lnTo>
                            <a:pt x="140970" y="461010"/>
                          </a:lnTo>
                          <a:lnTo>
                            <a:pt x="144780" y="563880"/>
                          </a:lnTo>
                          <a:lnTo>
                            <a:pt x="323850" y="582930"/>
                          </a:lnTo>
                          <a:lnTo>
                            <a:pt x="41910" y="575310"/>
                          </a:lnTo>
                          <a:lnTo>
                            <a:pt x="289560" y="0"/>
                          </a:lnTo>
                          <a:close/>
                        </a:path>
                      </a:pathLst>
                    </a:custGeom>
                    <a:solidFill>
                      <a:srgbClr val="07828F">
                        <a:alpha val="30196"/>
                      </a:srgbClr>
                    </a:solidFill>
                    <a:ln>
                      <a:solidFill>
                        <a:srgbClr val="078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Freeform 18"/>
                    <p:cNvSpPr/>
                    <p:nvPr/>
                  </p:nvSpPr>
                  <p:spPr>
                    <a:xfrm>
                      <a:off x="7357895" y="5480351"/>
                      <a:ext cx="249753" cy="575619"/>
                    </a:xfrm>
                    <a:custGeom>
                      <a:avLst/>
                      <a:gdLst>
                        <a:gd name="connsiteX0" fmla="*/ 283845 w 283845"/>
                        <a:gd name="connsiteY0" fmla="*/ 201930 h 201930"/>
                        <a:gd name="connsiteX1" fmla="*/ 0 w 283845"/>
                        <a:gd name="connsiteY1" fmla="*/ 0 h 201930"/>
                        <a:gd name="connsiteX0" fmla="*/ 0 w 133350"/>
                        <a:gd name="connsiteY0" fmla="*/ 200025 h 200025"/>
                        <a:gd name="connsiteX1" fmla="*/ 133350 w 133350"/>
                        <a:gd name="connsiteY1" fmla="*/ 0 h 200025"/>
                        <a:gd name="connsiteX0" fmla="*/ 0 w 140970"/>
                        <a:gd name="connsiteY0" fmla="*/ 207645 h 207645"/>
                        <a:gd name="connsiteX1" fmla="*/ 140970 w 140970"/>
                        <a:gd name="connsiteY1" fmla="*/ 0 h 207645"/>
                        <a:gd name="connsiteX0" fmla="*/ 0 w 156210"/>
                        <a:gd name="connsiteY0" fmla="*/ 196215 h 196215"/>
                        <a:gd name="connsiteX1" fmla="*/ 156210 w 156210"/>
                        <a:gd name="connsiteY1" fmla="*/ 0 h 196215"/>
                        <a:gd name="connsiteX0" fmla="*/ 0 w 169545"/>
                        <a:gd name="connsiteY0" fmla="*/ 200025 h 200025"/>
                        <a:gd name="connsiteX1" fmla="*/ 169545 w 169545"/>
                        <a:gd name="connsiteY1" fmla="*/ 0 h 200025"/>
                        <a:gd name="connsiteX0" fmla="*/ 0 w 158115"/>
                        <a:gd name="connsiteY0" fmla="*/ 205740 h 205740"/>
                        <a:gd name="connsiteX1" fmla="*/ 158115 w 158115"/>
                        <a:gd name="connsiteY1" fmla="*/ 0 h 205740"/>
                        <a:gd name="connsiteX0" fmla="*/ 0 w 144780"/>
                        <a:gd name="connsiteY0" fmla="*/ 217170 h 217170"/>
                        <a:gd name="connsiteX1" fmla="*/ 144780 w 144780"/>
                        <a:gd name="connsiteY1" fmla="*/ 0 h 217170"/>
                        <a:gd name="connsiteX0" fmla="*/ 0 w 108585"/>
                        <a:gd name="connsiteY0" fmla="*/ 230505 h 230505"/>
                        <a:gd name="connsiteX1" fmla="*/ 108585 w 108585"/>
                        <a:gd name="connsiteY1" fmla="*/ 0 h 230505"/>
                        <a:gd name="connsiteX0" fmla="*/ 0 w 133350"/>
                        <a:gd name="connsiteY0" fmla="*/ 213360 h 213360"/>
                        <a:gd name="connsiteX1" fmla="*/ 133350 w 133350"/>
                        <a:gd name="connsiteY1" fmla="*/ 0 h 213360"/>
                        <a:gd name="connsiteX0" fmla="*/ 0 w 118110"/>
                        <a:gd name="connsiteY0" fmla="*/ 217170 h 217170"/>
                        <a:gd name="connsiteX1" fmla="*/ 118110 w 118110"/>
                        <a:gd name="connsiteY1" fmla="*/ 0 h 217170"/>
                        <a:gd name="connsiteX0" fmla="*/ 0 w 121920"/>
                        <a:gd name="connsiteY0" fmla="*/ 219075 h 219075"/>
                        <a:gd name="connsiteX1" fmla="*/ 121920 w 121920"/>
                        <a:gd name="connsiteY1" fmla="*/ 0 h 219075"/>
                        <a:gd name="connsiteX0" fmla="*/ 0 w 116205"/>
                        <a:gd name="connsiteY0" fmla="*/ 222885 h 222885"/>
                        <a:gd name="connsiteX1" fmla="*/ 116205 w 116205"/>
                        <a:gd name="connsiteY1" fmla="*/ 0 h 222885"/>
                        <a:gd name="connsiteX0" fmla="*/ 0 w 207645"/>
                        <a:gd name="connsiteY0" fmla="*/ 407670 h 407670"/>
                        <a:gd name="connsiteX1" fmla="*/ 207645 w 207645"/>
                        <a:gd name="connsiteY1" fmla="*/ 0 h 407670"/>
                        <a:gd name="connsiteX0" fmla="*/ 0 w 229293"/>
                        <a:gd name="connsiteY0" fmla="*/ 442844 h 442844"/>
                        <a:gd name="connsiteX1" fmla="*/ 229293 w 229293"/>
                        <a:gd name="connsiteY1" fmla="*/ 0 h 442844"/>
                        <a:gd name="connsiteX0" fmla="*/ 0 w 236509"/>
                        <a:gd name="connsiteY0" fmla="*/ 442844 h 442844"/>
                        <a:gd name="connsiteX1" fmla="*/ 236509 w 236509"/>
                        <a:gd name="connsiteY1" fmla="*/ 0 h 442844"/>
                      </a:gdLst>
                      <a:ahLst/>
                      <a:cxnLst>
                        <a:cxn ang="0">
                          <a:pos x="connsiteX0" y="connsiteY0"/>
                        </a:cxn>
                        <a:cxn ang="0">
                          <a:pos x="connsiteX1" y="connsiteY1"/>
                        </a:cxn>
                      </a:cxnLst>
                      <a:rect l="l" t="t" r="r" b="b"/>
                      <a:pathLst>
                        <a:path w="236509" h="442844">
                          <a:moveTo>
                            <a:pt x="0" y="442844"/>
                          </a:moveTo>
                          <a:lnTo>
                            <a:pt x="236509" y="0"/>
                          </a:lnTo>
                        </a:path>
                      </a:pathLst>
                    </a:custGeom>
                    <a:noFill/>
                    <a:ln w="57150">
                      <a:solidFill>
                        <a:srgbClr val="078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9" name="Oval 28"/>
                  <p:cNvSpPr/>
                  <p:nvPr/>
                </p:nvSpPr>
                <p:spPr>
                  <a:xfrm>
                    <a:off x="8165646" y="6019350"/>
                    <a:ext cx="151060" cy="15435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Freeform 3"/>
                  <p:cNvSpPr/>
                  <p:nvPr/>
                </p:nvSpPr>
                <p:spPr>
                  <a:xfrm>
                    <a:off x="7727525" y="5577478"/>
                    <a:ext cx="527824" cy="537852"/>
                  </a:xfrm>
                  <a:custGeom>
                    <a:avLst/>
                    <a:gdLst>
                      <a:gd name="connsiteX0" fmla="*/ 283845 w 283845"/>
                      <a:gd name="connsiteY0" fmla="*/ 201930 h 201930"/>
                      <a:gd name="connsiteX1" fmla="*/ 0 w 283845"/>
                      <a:gd name="connsiteY1" fmla="*/ 0 h 201930"/>
                      <a:gd name="connsiteX0" fmla="*/ 459105 w 459105"/>
                      <a:gd name="connsiteY0" fmla="*/ 400050 h 400050"/>
                      <a:gd name="connsiteX1" fmla="*/ 0 w 459105"/>
                      <a:gd name="connsiteY1" fmla="*/ 0 h 400050"/>
                      <a:gd name="connsiteX0" fmla="*/ 459105 w 459105"/>
                      <a:gd name="connsiteY0" fmla="*/ 400050 h 400050"/>
                      <a:gd name="connsiteX1" fmla="*/ 0 w 459105"/>
                      <a:gd name="connsiteY1" fmla="*/ 0 h 400050"/>
                      <a:gd name="connsiteX0" fmla="*/ 459105 w 459105"/>
                      <a:gd name="connsiteY0" fmla="*/ 400050 h 400050"/>
                      <a:gd name="connsiteX1" fmla="*/ 0 w 459105"/>
                      <a:gd name="connsiteY1" fmla="*/ 0 h 400050"/>
                      <a:gd name="connsiteX0" fmla="*/ 542088 w 542088"/>
                      <a:gd name="connsiteY0" fmla="*/ 444018 h 444018"/>
                      <a:gd name="connsiteX1" fmla="*/ 0 w 542088"/>
                      <a:gd name="connsiteY1" fmla="*/ 0 h 444018"/>
                      <a:gd name="connsiteX0" fmla="*/ 542088 w 542088"/>
                      <a:gd name="connsiteY0" fmla="*/ 444018 h 444018"/>
                      <a:gd name="connsiteX1" fmla="*/ 0 w 542088"/>
                      <a:gd name="connsiteY1" fmla="*/ 0 h 444018"/>
                      <a:gd name="connsiteX0" fmla="*/ 542088 w 542088"/>
                      <a:gd name="connsiteY0" fmla="*/ 444018 h 444018"/>
                      <a:gd name="connsiteX1" fmla="*/ 0 w 542088"/>
                      <a:gd name="connsiteY1" fmla="*/ 0 h 444018"/>
                      <a:gd name="connsiteX0" fmla="*/ 542088 w 542088"/>
                      <a:gd name="connsiteY0" fmla="*/ 444018 h 444018"/>
                      <a:gd name="connsiteX1" fmla="*/ 0 w 542088"/>
                      <a:gd name="connsiteY1" fmla="*/ 0 h 444018"/>
                    </a:gdLst>
                    <a:ahLst/>
                    <a:cxnLst>
                      <a:cxn ang="0">
                        <a:pos x="connsiteX0" y="connsiteY0"/>
                      </a:cxn>
                      <a:cxn ang="0">
                        <a:pos x="connsiteX1" y="connsiteY1"/>
                      </a:cxn>
                    </a:cxnLst>
                    <a:rect l="l" t="t" r="r" b="b"/>
                    <a:pathLst>
                      <a:path w="542088" h="444018">
                        <a:moveTo>
                          <a:pt x="542088" y="444018"/>
                        </a:moveTo>
                        <a:cubicBezTo>
                          <a:pt x="392863" y="329718"/>
                          <a:pt x="315393" y="276388"/>
                          <a:pt x="0" y="0"/>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87" name="Group 86"/>
              <p:cNvGrpSpPr/>
              <p:nvPr/>
            </p:nvGrpSpPr>
            <p:grpSpPr>
              <a:xfrm>
                <a:off x="3154203" y="5171215"/>
                <a:ext cx="4664680" cy="738664"/>
                <a:chOff x="2649718" y="5051443"/>
                <a:chExt cx="5059025" cy="792627"/>
              </a:xfrm>
            </p:grpSpPr>
            <p:sp>
              <p:nvSpPr>
                <p:cNvPr id="21" name="Oval 20"/>
                <p:cNvSpPr/>
                <p:nvPr/>
              </p:nvSpPr>
              <p:spPr>
                <a:xfrm>
                  <a:off x="7531989" y="5396382"/>
                  <a:ext cx="176754" cy="172733"/>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p:cNvSpPr txBox="1"/>
                <p:nvPr/>
              </p:nvSpPr>
              <p:spPr>
                <a:xfrm>
                  <a:off x="2649718" y="5051443"/>
                  <a:ext cx="4095365" cy="792627"/>
                </a:xfrm>
                <a:prstGeom prst="rect">
                  <a:avLst/>
                </a:prstGeom>
                <a:solidFill>
                  <a:schemeClr val="tx1">
                    <a:lumMod val="95000"/>
                    <a:lumOff val="5000"/>
                  </a:schemeClr>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LCL </a:t>
                  </a:r>
                  <a:r>
                    <a:rPr lang="en-US" sz="1400" b="1" dirty="0" smtClean="0">
                      <a:solidFill>
                        <a:schemeClr val="bg1"/>
                      </a:solidFill>
                      <a:latin typeface="Arial" panose="020B0604020202020204" pitchFamily="34" charset="0"/>
                      <a:cs typeface="Arial" panose="020B0604020202020204" pitchFamily="34" charset="0"/>
                    </a:rPr>
                    <a:t>(Lifting </a:t>
                  </a:r>
                  <a:r>
                    <a:rPr lang="en-US" sz="1400" b="1" dirty="0" smtClean="0">
                      <a:solidFill>
                        <a:schemeClr val="bg1"/>
                      </a:solidFill>
                      <a:latin typeface="Arial" panose="020B0604020202020204" pitchFamily="34" charset="0"/>
                      <a:cs typeface="Arial" panose="020B0604020202020204" pitchFamily="34" charset="0"/>
                    </a:rPr>
                    <a:t>Condensation Level)</a:t>
                  </a:r>
                </a:p>
                <a:p>
                  <a:r>
                    <a:rPr lang="en-US" sz="1400" dirty="0" err="1" smtClean="0">
                      <a:solidFill>
                        <a:schemeClr val="bg1"/>
                      </a:solidFill>
                      <a:latin typeface="Arial" panose="020B0604020202020204" pitchFamily="34" charset="0"/>
                      <a:cs typeface="Arial" panose="020B0604020202020204" pitchFamily="34" charset="0"/>
                    </a:rPr>
                    <a:t>Nivel</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Condensación</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por</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Levantamiento</a:t>
                  </a:r>
                  <a:r>
                    <a:rPr lang="en-US" sz="1400" dirty="0" smtClean="0">
                      <a:solidFill>
                        <a:schemeClr val="bg1"/>
                      </a:solidFill>
                      <a:latin typeface="Arial" panose="020B0604020202020204" pitchFamily="34" charset="0"/>
                      <a:cs typeface="Arial" panose="020B0604020202020204" pitchFamily="34" charset="0"/>
                    </a:rPr>
                    <a:t>,</a:t>
                  </a:r>
                </a:p>
                <a:p>
                  <a:r>
                    <a:rPr lang="en-US" sz="1400" dirty="0" err="1">
                      <a:solidFill>
                        <a:schemeClr val="bg1"/>
                      </a:solidFill>
                      <a:latin typeface="Arial" panose="020B0604020202020204" pitchFamily="34" charset="0"/>
                      <a:cs typeface="Arial" panose="020B0604020202020204" pitchFamily="34" charset="0"/>
                    </a:rPr>
                    <a:t>d</a:t>
                  </a:r>
                  <a:r>
                    <a:rPr lang="en-US" sz="1400" dirty="0" err="1" smtClean="0">
                      <a:solidFill>
                        <a:schemeClr val="bg1"/>
                      </a:solidFill>
                      <a:latin typeface="Arial" panose="020B0604020202020204" pitchFamily="34" charset="0"/>
                      <a:cs typeface="Arial" panose="020B0604020202020204" pitchFamily="34" charset="0"/>
                    </a:rPr>
                    <a:t>onde</a:t>
                  </a:r>
                  <a:r>
                    <a:rPr lang="en-US" sz="1400" dirty="0" smtClean="0">
                      <a:solidFill>
                        <a:schemeClr val="bg1"/>
                      </a:solidFill>
                      <a:latin typeface="Arial" panose="020B0604020202020204" pitchFamily="34" charset="0"/>
                      <a:cs typeface="Arial" panose="020B0604020202020204" pitchFamily="34" charset="0"/>
                    </a:rPr>
                    <a:t> se </a:t>
                  </a:r>
                  <a:r>
                    <a:rPr lang="en-US" sz="1400" dirty="0" err="1" smtClean="0">
                      <a:solidFill>
                        <a:schemeClr val="bg1"/>
                      </a:solidFill>
                      <a:latin typeface="Arial" panose="020B0604020202020204" pitchFamily="34" charset="0"/>
                      <a:cs typeface="Arial" panose="020B0604020202020204" pitchFamily="34" charset="0"/>
                    </a:rPr>
                    <a:t>satura</a:t>
                  </a:r>
                  <a:r>
                    <a:rPr lang="en-US" sz="1400" dirty="0" smtClean="0">
                      <a:solidFill>
                        <a:schemeClr val="bg1"/>
                      </a:solidFill>
                      <a:latin typeface="Arial" panose="020B0604020202020204" pitchFamily="34" charset="0"/>
                      <a:cs typeface="Arial" panose="020B0604020202020204" pitchFamily="34" charset="0"/>
                    </a:rPr>
                    <a:t>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que </a:t>
                  </a:r>
                  <a:r>
                    <a:rPr lang="en-US" sz="1400" dirty="0" err="1" smtClean="0">
                      <a:solidFill>
                        <a:schemeClr val="bg1"/>
                      </a:solidFill>
                      <a:latin typeface="Arial" panose="020B0604020202020204" pitchFamily="34" charset="0"/>
                      <a:cs typeface="Arial" panose="020B0604020202020204" pitchFamily="34" charset="0"/>
                    </a:rPr>
                    <a:t>asciende</a:t>
                  </a:r>
                  <a:r>
                    <a:rPr lang="en-US" sz="1400" dirty="0" smtClean="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cxnSp>
              <p:nvCxnSpPr>
                <p:cNvPr id="24" name="Straight Connector 23"/>
                <p:cNvCxnSpPr>
                  <a:stCxn id="22" idx="3"/>
                  <a:endCxn id="21" idx="2"/>
                </p:cNvCxnSpPr>
                <p:nvPr/>
              </p:nvCxnSpPr>
              <p:spPr>
                <a:xfrm>
                  <a:off x="6745083" y="5447757"/>
                  <a:ext cx="786906" cy="349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5" name="TextBox 54"/>
            <p:cNvSpPr txBox="1"/>
            <p:nvPr/>
          </p:nvSpPr>
          <p:spPr>
            <a:xfrm>
              <a:off x="4080387" y="6560293"/>
              <a:ext cx="2685972" cy="307777"/>
            </a:xfrm>
            <a:prstGeom prst="rect">
              <a:avLst/>
            </a:prstGeom>
            <a:solidFill>
              <a:schemeClr val="accent2">
                <a:lumMod val="75000"/>
              </a:schemeClr>
            </a:solidFill>
          </p:spPr>
          <p:txBody>
            <a:bodyPr wrap="square" rtlCol="0">
              <a:spAutoFit/>
            </a:bodyPr>
            <a:lstStyle/>
            <a:p>
              <a:r>
                <a:rPr lang="en-US" sz="1400" dirty="0" err="1" smtClean="0">
                  <a:solidFill>
                    <a:schemeClr val="bg1"/>
                  </a:solidFill>
                  <a:latin typeface="Arial" panose="020B0604020202020204" pitchFamily="34" charset="0"/>
                  <a:cs typeface="Arial" panose="020B0604020202020204" pitchFamily="34" charset="0"/>
                </a:rPr>
                <a:t>Temperatura</a:t>
              </a:r>
              <a:r>
                <a:rPr lang="en-US" sz="1400" dirty="0" smtClean="0">
                  <a:solidFill>
                    <a:schemeClr val="bg1"/>
                  </a:solidFill>
                  <a:latin typeface="Arial" panose="020B0604020202020204" pitchFamily="34" charset="0"/>
                  <a:cs typeface="Arial" panose="020B0604020202020204" pitchFamily="34" charset="0"/>
                </a:rPr>
                <a:t> media </a:t>
              </a:r>
              <a:r>
                <a:rPr lang="en-US" sz="1400" dirty="0" err="1" smtClean="0">
                  <a:solidFill>
                    <a:schemeClr val="bg1"/>
                  </a:solidFill>
                  <a:latin typeface="Arial" panose="020B0604020202020204" pitchFamily="34" charset="0"/>
                  <a:cs typeface="Arial" panose="020B0604020202020204" pitchFamily="34" charset="0"/>
                </a:rPr>
                <a:t>bajo</a:t>
              </a:r>
              <a:r>
                <a:rPr lang="en-US" sz="1400" dirty="0" smtClean="0">
                  <a:solidFill>
                    <a:schemeClr val="bg1"/>
                  </a:solidFill>
                  <a:latin typeface="Arial" panose="020B0604020202020204" pitchFamily="34" charset="0"/>
                  <a:cs typeface="Arial" panose="020B0604020202020204" pitchFamily="34" charset="0"/>
                </a:rPr>
                <a:t> el </a:t>
              </a:r>
              <a:r>
                <a:rPr lang="en-US" sz="1400" dirty="0" smtClean="0">
                  <a:solidFill>
                    <a:schemeClr val="bg1"/>
                  </a:solidFill>
                  <a:latin typeface="Arial" panose="020B0604020202020204" pitchFamily="34" charset="0"/>
                  <a:cs typeface="Arial" panose="020B0604020202020204" pitchFamily="34" charset="0"/>
                </a:rPr>
                <a:t>LCL</a:t>
              </a:r>
              <a:endParaRPr lang="en-US" sz="1400" dirty="0" smtClean="0">
                <a:solidFill>
                  <a:schemeClr val="bg1"/>
                </a:solidFill>
                <a:latin typeface="Arial" panose="020B0604020202020204" pitchFamily="34" charset="0"/>
                <a:cs typeface="Arial" panose="020B0604020202020204" pitchFamily="34" charset="0"/>
              </a:endParaRPr>
            </a:p>
          </p:txBody>
        </p:sp>
        <p:cxnSp>
          <p:nvCxnSpPr>
            <p:cNvPr id="56" name="Straight Connector 55"/>
            <p:cNvCxnSpPr/>
            <p:nvPr/>
          </p:nvCxnSpPr>
          <p:spPr>
            <a:xfrm flipV="1">
              <a:off x="6610887" y="6096530"/>
              <a:ext cx="1629451" cy="55638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393830" y="4274969"/>
            <a:ext cx="6394416" cy="1269173"/>
            <a:chOff x="1393830" y="4274969"/>
            <a:chExt cx="6394416" cy="1269173"/>
          </a:xfrm>
        </p:grpSpPr>
        <p:sp>
          <p:nvSpPr>
            <p:cNvPr id="6" name="Freeform 5"/>
            <p:cNvSpPr/>
            <p:nvPr/>
          </p:nvSpPr>
          <p:spPr>
            <a:xfrm>
              <a:off x="7697332" y="5195698"/>
              <a:ext cx="20403" cy="348444"/>
            </a:xfrm>
            <a:custGeom>
              <a:avLst/>
              <a:gdLst>
                <a:gd name="connsiteX0" fmla="*/ 283845 w 283845"/>
                <a:gd name="connsiteY0" fmla="*/ 201930 h 201930"/>
                <a:gd name="connsiteX1" fmla="*/ 0 w 283845"/>
                <a:gd name="connsiteY1" fmla="*/ 0 h 201930"/>
                <a:gd name="connsiteX0" fmla="*/ 0 w 133350"/>
                <a:gd name="connsiteY0" fmla="*/ 200025 h 200025"/>
                <a:gd name="connsiteX1" fmla="*/ 133350 w 133350"/>
                <a:gd name="connsiteY1" fmla="*/ 0 h 200025"/>
                <a:gd name="connsiteX0" fmla="*/ 0 w 140970"/>
                <a:gd name="connsiteY0" fmla="*/ 207645 h 207645"/>
                <a:gd name="connsiteX1" fmla="*/ 140970 w 140970"/>
                <a:gd name="connsiteY1" fmla="*/ 0 h 207645"/>
                <a:gd name="connsiteX0" fmla="*/ 0 w 156210"/>
                <a:gd name="connsiteY0" fmla="*/ 196215 h 196215"/>
                <a:gd name="connsiteX1" fmla="*/ 156210 w 156210"/>
                <a:gd name="connsiteY1" fmla="*/ 0 h 196215"/>
                <a:gd name="connsiteX0" fmla="*/ 0 w 169545"/>
                <a:gd name="connsiteY0" fmla="*/ 200025 h 200025"/>
                <a:gd name="connsiteX1" fmla="*/ 169545 w 169545"/>
                <a:gd name="connsiteY1" fmla="*/ 0 h 200025"/>
                <a:gd name="connsiteX0" fmla="*/ 0 w 158115"/>
                <a:gd name="connsiteY0" fmla="*/ 205740 h 205740"/>
                <a:gd name="connsiteX1" fmla="*/ 158115 w 158115"/>
                <a:gd name="connsiteY1" fmla="*/ 0 h 205740"/>
                <a:gd name="connsiteX0" fmla="*/ 0 w 144780"/>
                <a:gd name="connsiteY0" fmla="*/ 217170 h 217170"/>
                <a:gd name="connsiteX1" fmla="*/ 144780 w 144780"/>
                <a:gd name="connsiteY1" fmla="*/ 0 h 217170"/>
                <a:gd name="connsiteX0" fmla="*/ 0 w 108585"/>
                <a:gd name="connsiteY0" fmla="*/ 230505 h 230505"/>
                <a:gd name="connsiteX1" fmla="*/ 108585 w 108585"/>
                <a:gd name="connsiteY1" fmla="*/ 0 h 230505"/>
                <a:gd name="connsiteX0" fmla="*/ 0 w 133350"/>
                <a:gd name="connsiteY0" fmla="*/ 213360 h 213360"/>
                <a:gd name="connsiteX1" fmla="*/ 133350 w 133350"/>
                <a:gd name="connsiteY1" fmla="*/ 0 h 213360"/>
                <a:gd name="connsiteX0" fmla="*/ 0 w 118110"/>
                <a:gd name="connsiteY0" fmla="*/ 217170 h 217170"/>
                <a:gd name="connsiteX1" fmla="*/ 118110 w 118110"/>
                <a:gd name="connsiteY1" fmla="*/ 0 h 217170"/>
                <a:gd name="connsiteX0" fmla="*/ 0 w 121920"/>
                <a:gd name="connsiteY0" fmla="*/ 219075 h 219075"/>
                <a:gd name="connsiteX1" fmla="*/ 121920 w 121920"/>
                <a:gd name="connsiteY1" fmla="*/ 0 h 219075"/>
                <a:gd name="connsiteX0" fmla="*/ 0 w 116205"/>
                <a:gd name="connsiteY0" fmla="*/ 222885 h 222885"/>
                <a:gd name="connsiteX1" fmla="*/ 116205 w 116205"/>
                <a:gd name="connsiteY1" fmla="*/ 0 h 222885"/>
                <a:gd name="connsiteX0" fmla="*/ 0 w 272415"/>
                <a:gd name="connsiteY0" fmla="*/ 40005 h 40005"/>
                <a:gd name="connsiteX1" fmla="*/ 272415 w 272415"/>
                <a:gd name="connsiteY1" fmla="*/ 0 h 40005"/>
                <a:gd name="connsiteX0" fmla="*/ 24765 w 24765"/>
                <a:gd name="connsiteY0" fmla="*/ 268605 h 268605"/>
                <a:gd name="connsiteX1" fmla="*/ 0 w 24765"/>
                <a:gd name="connsiteY1" fmla="*/ 0 h 268605"/>
                <a:gd name="connsiteX0" fmla="*/ 24765 w 24765"/>
                <a:gd name="connsiteY0" fmla="*/ 268605 h 268605"/>
                <a:gd name="connsiteX1" fmla="*/ 0 w 24765"/>
                <a:gd name="connsiteY1" fmla="*/ 0 h 268605"/>
                <a:gd name="connsiteX0" fmla="*/ 131445 w 131445"/>
                <a:gd name="connsiteY0" fmla="*/ 1080135 h 1080135"/>
                <a:gd name="connsiteX1" fmla="*/ 0 w 131445"/>
                <a:gd name="connsiteY1" fmla="*/ 0 h 1080135"/>
                <a:gd name="connsiteX0" fmla="*/ 131445 w 131445"/>
                <a:gd name="connsiteY0" fmla="*/ 1080135 h 1080135"/>
                <a:gd name="connsiteX1" fmla="*/ 0 w 131445"/>
                <a:gd name="connsiteY1" fmla="*/ 0 h 1080135"/>
                <a:gd name="connsiteX0" fmla="*/ 20955 w 26713"/>
                <a:gd name="connsiteY0" fmla="*/ 287655 h 287655"/>
                <a:gd name="connsiteX1" fmla="*/ 0 w 26713"/>
                <a:gd name="connsiteY1" fmla="*/ 0 h 287655"/>
                <a:gd name="connsiteX0" fmla="*/ 20955 w 20955"/>
                <a:gd name="connsiteY0" fmla="*/ 287655 h 287655"/>
                <a:gd name="connsiteX1" fmla="*/ 0 w 20955"/>
                <a:gd name="connsiteY1" fmla="*/ 0 h 287655"/>
              </a:gdLst>
              <a:ahLst/>
              <a:cxnLst>
                <a:cxn ang="0">
                  <a:pos x="connsiteX0" y="connsiteY0"/>
                </a:cxn>
                <a:cxn ang="0">
                  <a:pos x="connsiteX1" y="connsiteY1"/>
                </a:cxn>
              </a:cxnLst>
              <a:rect l="l" t="t" r="r" b="b"/>
              <a:pathLst>
                <a:path w="20955" h="287655">
                  <a:moveTo>
                    <a:pt x="20955" y="287655"/>
                  </a:moveTo>
                  <a:cubicBezTo>
                    <a:pt x="12700" y="198120"/>
                    <a:pt x="15875" y="142875"/>
                    <a:pt x="0"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86" name="Group 85"/>
            <p:cNvGrpSpPr/>
            <p:nvPr/>
          </p:nvGrpSpPr>
          <p:grpSpPr>
            <a:xfrm>
              <a:off x="1393830" y="4274969"/>
              <a:ext cx="6394416" cy="988729"/>
              <a:chOff x="740524" y="4089722"/>
              <a:chExt cx="6934992" cy="1060960"/>
            </a:xfrm>
          </p:grpSpPr>
          <p:sp>
            <p:nvSpPr>
              <p:cNvPr id="32" name="TextBox 31"/>
              <p:cNvSpPr txBox="1"/>
              <p:nvPr/>
            </p:nvSpPr>
            <p:spPr>
              <a:xfrm>
                <a:off x="740524" y="4089722"/>
                <a:ext cx="4246608" cy="792627"/>
              </a:xfrm>
              <a:prstGeom prst="rect">
                <a:avLst/>
              </a:prstGeom>
              <a:solidFill>
                <a:schemeClr val="tx1">
                  <a:lumMod val="95000"/>
                  <a:lumOff val="5000"/>
                </a:schemeClr>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LFC (Level of free convection)</a:t>
                </a:r>
              </a:p>
              <a:p>
                <a:r>
                  <a:rPr lang="en-US" sz="1400" dirty="0" err="1" smtClean="0">
                    <a:solidFill>
                      <a:schemeClr val="bg1"/>
                    </a:solidFill>
                    <a:latin typeface="Arial" panose="020B0604020202020204" pitchFamily="34" charset="0"/>
                    <a:cs typeface="Arial" panose="020B0604020202020204" pitchFamily="34" charset="0"/>
                  </a:rPr>
                  <a:t>Nivel</a:t>
                </a:r>
                <a:r>
                  <a:rPr lang="en-US" sz="1400" dirty="0" smtClean="0">
                    <a:solidFill>
                      <a:schemeClr val="bg1"/>
                    </a:solidFill>
                    <a:latin typeface="Arial" panose="020B0604020202020204" pitchFamily="34" charset="0"/>
                    <a:cs typeface="Arial" panose="020B0604020202020204" pitchFamily="34" charset="0"/>
                  </a:rPr>
                  <a:t> de </a:t>
                </a:r>
                <a:r>
                  <a:rPr lang="en-US" sz="1400" dirty="0" err="1" smtClean="0">
                    <a:solidFill>
                      <a:schemeClr val="bg1"/>
                    </a:solidFill>
                    <a:latin typeface="Arial" panose="020B0604020202020204" pitchFamily="34" charset="0"/>
                    <a:cs typeface="Arial" panose="020B0604020202020204" pitchFamily="34" charset="0"/>
                  </a:rPr>
                  <a:t>Convección</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Libre</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donde</a:t>
                </a:r>
                <a:r>
                  <a:rPr lang="en-US" sz="1400" dirty="0" smtClean="0">
                    <a:solidFill>
                      <a:schemeClr val="bg1"/>
                    </a:solidFill>
                    <a:latin typeface="Arial" panose="020B0604020202020204" pitchFamily="34" charset="0"/>
                    <a:cs typeface="Arial" panose="020B0604020202020204" pitchFamily="34" charset="0"/>
                  </a:rPr>
                  <a:t> la </a:t>
                </a:r>
                <a:r>
                  <a:rPr lang="en-US" sz="1400" dirty="0" err="1" smtClean="0">
                    <a:solidFill>
                      <a:schemeClr val="bg1"/>
                    </a:solidFill>
                    <a:latin typeface="Arial" panose="020B0604020202020204" pitchFamily="34" charset="0"/>
                    <a:cs typeface="Arial" panose="020B0604020202020204" pitchFamily="34" charset="0"/>
                  </a:rPr>
                  <a:t>parcela</a:t>
                </a:r>
                <a:r>
                  <a:rPr lang="en-US" sz="1400" dirty="0" smtClean="0">
                    <a:solidFill>
                      <a:schemeClr val="bg1"/>
                    </a:solidFill>
                    <a:latin typeface="Arial" panose="020B0604020202020204" pitchFamily="34" charset="0"/>
                    <a:cs typeface="Arial" panose="020B0604020202020204" pitchFamily="34" charset="0"/>
                  </a:rPr>
                  <a:t> se </a:t>
                </a:r>
                <a:r>
                  <a:rPr lang="en-US" sz="1400" dirty="0" err="1" smtClean="0">
                    <a:solidFill>
                      <a:schemeClr val="bg1"/>
                    </a:solidFill>
                    <a:latin typeface="Arial" panose="020B0604020202020204" pitchFamily="34" charset="0"/>
                    <a:cs typeface="Arial" panose="020B0604020202020204" pitchFamily="34" charset="0"/>
                  </a:rPr>
                  <a:t>vuelve</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inestable</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a:t>
                </a:r>
                <a:r>
                  <a:rPr lang="en-US" sz="1400" dirty="0" err="1" smtClean="0">
                    <a:solidFill>
                      <a:schemeClr val="bg1"/>
                    </a:solidFill>
                    <a:latin typeface="Arial" panose="020B0604020202020204" pitchFamily="34" charset="0"/>
                    <a:cs typeface="Arial" panose="020B0604020202020204" pitchFamily="34" charset="0"/>
                  </a:rPr>
                  <a:t>más</a:t>
                </a:r>
                <a:r>
                  <a:rPr lang="en-US" sz="1400" dirty="0" smtClean="0">
                    <a:solidFill>
                      <a:schemeClr val="bg1"/>
                    </a:solidFill>
                    <a:latin typeface="Arial" panose="020B0604020202020204" pitchFamily="34" charset="0"/>
                    <a:cs typeface="Arial" panose="020B0604020202020204" pitchFamily="34" charset="0"/>
                  </a:rPr>
                  <a:t> </a:t>
                </a:r>
                <a:r>
                  <a:rPr lang="en-US" sz="1400" dirty="0" err="1" smtClean="0">
                    <a:solidFill>
                      <a:schemeClr val="bg1"/>
                    </a:solidFill>
                    <a:latin typeface="Arial" panose="020B0604020202020204" pitchFamily="34" charset="0"/>
                    <a:cs typeface="Arial" panose="020B0604020202020204" pitchFamily="34" charset="0"/>
                  </a:rPr>
                  <a:t>cálida</a:t>
                </a:r>
                <a:r>
                  <a:rPr lang="en-US" sz="1400" dirty="0" smtClean="0">
                    <a:solidFill>
                      <a:schemeClr val="bg1"/>
                    </a:solidFill>
                    <a:latin typeface="Arial" panose="020B0604020202020204" pitchFamily="34" charset="0"/>
                    <a:cs typeface="Arial" panose="020B0604020202020204" pitchFamily="34" charset="0"/>
                  </a:rPr>
                  <a:t> que el </a:t>
                </a:r>
                <a:r>
                  <a:rPr lang="en-US" sz="1400" dirty="0" err="1" smtClean="0">
                    <a:solidFill>
                      <a:schemeClr val="bg1"/>
                    </a:solidFill>
                    <a:latin typeface="Arial" panose="020B0604020202020204" pitchFamily="34" charset="0"/>
                    <a:cs typeface="Arial" panose="020B0604020202020204" pitchFamily="34" charset="0"/>
                  </a:rPr>
                  <a:t>ambiente</a:t>
                </a:r>
                <a:r>
                  <a:rPr lang="en-US" sz="1400" dirty="0" smtClean="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cxnSp>
            <p:nvCxnSpPr>
              <p:cNvPr id="33" name="Straight Connector 32"/>
              <p:cNvCxnSpPr>
                <a:stCxn id="32" idx="3"/>
                <a:endCxn id="30" idx="2"/>
              </p:cNvCxnSpPr>
              <p:nvPr/>
            </p:nvCxnSpPr>
            <p:spPr>
              <a:xfrm>
                <a:off x="4987132" y="4486035"/>
                <a:ext cx="2688384" cy="5782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flipH="1">
                <a:off x="7495901" y="4977949"/>
                <a:ext cx="179615" cy="172733"/>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Tree>
    <p:extLst>
      <p:ext uri="{BB962C8B-B14F-4D97-AF65-F5344CB8AC3E}">
        <p14:creationId xmlns:p14="http://schemas.microsoft.com/office/powerpoint/2010/main" val="40492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1000"/>
                    </a14:imgEffect>
                  </a14:imgLayer>
                </a14:imgProps>
              </a:ext>
            </a:extLst>
          </a:blip>
          <a:srcRect l="67267" t="43898" r="11409" b="20409"/>
          <a:stretch/>
        </p:blipFill>
        <p:spPr>
          <a:xfrm>
            <a:off x="4162926" y="865231"/>
            <a:ext cx="4823750" cy="4823835"/>
          </a:xfrm>
          <a:prstGeom prst="rect">
            <a:avLst/>
          </a:prstGeom>
          <a:ln>
            <a:noFill/>
          </a:ln>
        </p:spPr>
      </p:pic>
      <p:sp>
        <p:nvSpPr>
          <p:cNvPr id="46" name="Rectangle 45"/>
          <p:cNvSpPr/>
          <p:nvPr/>
        </p:nvSpPr>
        <p:spPr>
          <a:xfrm>
            <a:off x="4150070" y="855436"/>
            <a:ext cx="4823750" cy="483363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6272972" y="855437"/>
            <a:ext cx="1465015" cy="3991866"/>
            <a:chOff x="6272972" y="855437"/>
            <a:chExt cx="1465015" cy="3991866"/>
          </a:xfrm>
        </p:grpSpPr>
        <p:sp>
          <p:nvSpPr>
            <p:cNvPr id="47" name="Freeform 46"/>
            <p:cNvSpPr/>
            <p:nvPr/>
          </p:nvSpPr>
          <p:spPr>
            <a:xfrm>
              <a:off x="6912076" y="3765754"/>
              <a:ext cx="825911" cy="1081549"/>
            </a:xfrm>
            <a:custGeom>
              <a:avLst/>
              <a:gdLst>
                <a:gd name="connsiteX0" fmla="*/ 9832 w 855406"/>
                <a:gd name="connsiteY0" fmla="*/ 0 h 1150374"/>
                <a:gd name="connsiteX1" fmla="*/ 609600 w 855406"/>
                <a:gd name="connsiteY1" fmla="*/ 648929 h 1150374"/>
                <a:gd name="connsiteX2" fmla="*/ 855406 w 855406"/>
                <a:gd name="connsiteY2" fmla="*/ 1071716 h 1150374"/>
                <a:gd name="connsiteX3" fmla="*/ 462116 w 855406"/>
                <a:gd name="connsiteY3" fmla="*/ 1150374 h 1150374"/>
                <a:gd name="connsiteX4" fmla="*/ 0 w 855406"/>
                <a:gd name="connsiteY4" fmla="*/ 707923 h 1150374"/>
                <a:gd name="connsiteX5" fmla="*/ 9832 w 855406"/>
                <a:gd name="connsiteY5" fmla="*/ 0 h 1150374"/>
                <a:gd name="connsiteX0" fmla="*/ 0 w 865239"/>
                <a:gd name="connsiteY0" fmla="*/ 0 h 1091381"/>
                <a:gd name="connsiteX1" fmla="*/ 619433 w 865239"/>
                <a:gd name="connsiteY1" fmla="*/ 589936 h 1091381"/>
                <a:gd name="connsiteX2" fmla="*/ 865239 w 865239"/>
                <a:gd name="connsiteY2" fmla="*/ 1012723 h 1091381"/>
                <a:gd name="connsiteX3" fmla="*/ 471949 w 865239"/>
                <a:gd name="connsiteY3" fmla="*/ 1091381 h 1091381"/>
                <a:gd name="connsiteX4" fmla="*/ 9833 w 865239"/>
                <a:gd name="connsiteY4" fmla="*/ 648930 h 1091381"/>
                <a:gd name="connsiteX5" fmla="*/ 0 w 865239"/>
                <a:gd name="connsiteY5" fmla="*/ 0 h 1091381"/>
                <a:gd name="connsiteX0" fmla="*/ 0 w 865239"/>
                <a:gd name="connsiteY0" fmla="*/ 0 h 1091381"/>
                <a:gd name="connsiteX1" fmla="*/ 599768 w 865239"/>
                <a:gd name="connsiteY1" fmla="*/ 589936 h 1091381"/>
                <a:gd name="connsiteX2" fmla="*/ 865239 w 865239"/>
                <a:gd name="connsiteY2" fmla="*/ 1012723 h 1091381"/>
                <a:gd name="connsiteX3" fmla="*/ 471949 w 865239"/>
                <a:gd name="connsiteY3" fmla="*/ 1091381 h 1091381"/>
                <a:gd name="connsiteX4" fmla="*/ 9833 w 865239"/>
                <a:gd name="connsiteY4" fmla="*/ 648930 h 1091381"/>
                <a:gd name="connsiteX5" fmla="*/ 0 w 865239"/>
                <a:gd name="connsiteY5" fmla="*/ 0 h 1091381"/>
                <a:gd name="connsiteX0" fmla="*/ 0 w 855407"/>
                <a:gd name="connsiteY0" fmla="*/ 0 h 1091381"/>
                <a:gd name="connsiteX1" fmla="*/ 599768 w 855407"/>
                <a:gd name="connsiteY1" fmla="*/ 589936 h 1091381"/>
                <a:gd name="connsiteX2" fmla="*/ 855407 w 855407"/>
                <a:gd name="connsiteY2" fmla="*/ 983226 h 1091381"/>
                <a:gd name="connsiteX3" fmla="*/ 471949 w 855407"/>
                <a:gd name="connsiteY3" fmla="*/ 1091381 h 1091381"/>
                <a:gd name="connsiteX4" fmla="*/ 9833 w 855407"/>
                <a:gd name="connsiteY4" fmla="*/ 648930 h 1091381"/>
                <a:gd name="connsiteX5" fmla="*/ 0 w 855407"/>
                <a:gd name="connsiteY5" fmla="*/ 0 h 1091381"/>
                <a:gd name="connsiteX0" fmla="*/ 0 w 855407"/>
                <a:gd name="connsiteY0" fmla="*/ 0 h 1081549"/>
                <a:gd name="connsiteX1" fmla="*/ 599768 w 855407"/>
                <a:gd name="connsiteY1" fmla="*/ 589936 h 1081549"/>
                <a:gd name="connsiteX2" fmla="*/ 855407 w 855407"/>
                <a:gd name="connsiteY2" fmla="*/ 983226 h 1081549"/>
                <a:gd name="connsiteX3" fmla="*/ 501445 w 855407"/>
                <a:gd name="connsiteY3" fmla="*/ 1081549 h 1081549"/>
                <a:gd name="connsiteX4" fmla="*/ 9833 w 855407"/>
                <a:gd name="connsiteY4" fmla="*/ 648930 h 1081549"/>
                <a:gd name="connsiteX5" fmla="*/ 0 w 855407"/>
                <a:gd name="connsiteY5" fmla="*/ 0 h 1081549"/>
                <a:gd name="connsiteX0" fmla="*/ 0 w 825911"/>
                <a:gd name="connsiteY0" fmla="*/ 0 h 1081549"/>
                <a:gd name="connsiteX1" fmla="*/ 599768 w 825911"/>
                <a:gd name="connsiteY1" fmla="*/ 589936 h 1081549"/>
                <a:gd name="connsiteX2" fmla="*/ 825911 w 825911"/>
                <a:gd name="connsiteY2" fmla="*/ 983226 h 1081549"/>
                <a:gd name="connsiteX3" fmla="*/ 501445 w 825911"/>
                <a:gd name="connsiteY3" fmla="*/ 1081549 h 1081549"/>
                <a:gd name="connsiteX4" fmla="*/ 9833 w 825911"/>
                <a:gd name="connsiteY4" fmla="*/ 648930 h 1081549"/>
                <a:gd name="connsiteX5" fmla="*/ 0 w 825911"/>
                <a:gd name="connsiteY5" fmla="*/ 0 h 108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911" h="1081549">
                  <a:moveTo>
                    <a:pt x="0" y="0"/>
                  </a:moveTo>
                  <a:lnTo>
                    <a:pt x="599768" y="589936"/>
                  </a:lnTo>
                  <a:lnTo>
                    <a:pt x="825911" y="983226"/>
                  </a:lnTo>
                  <a:lnTo>
                    <a:pt x="501445" y="1081549"/>
                  </a:lnTo>
                  <a:lnTo>
                    <a:pt x="9833" y="648930"/>
                  </a:lnTo>
                  <a:lnTo>
                    <a:pt x="0" y="0"/>
                  </a:lnTo>
                  <a:close/>
                </a:path>
              </a:pathLst>
            </a:custGeom>
            <a:solidFill>
              <a:srgbClr val="89A5E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6272972" y="855437"/>
              <a:ext cx="843519" cy="2880813"/>
              <a:chOff x="6272972" y="865231"/>
              <a:chExt cx="843519" cy="2871019"/>
            </a:xfrm>
          </p:grpSpPr>
          <p:sp>
            <p:nvSpPr>
              <p:cNvPr id="7" name="Freeform 6"/>
              <p:cNvSpPr/>
              <p:nvPr/>
            </p:nvSpPr>
            <p:spPr>
              <a:xfrm>
                <a:off x="6902238" y="894728"/>
                <a:ext cx="60880" cy="2841522"/>
              </a:xfrm>
              <a:custGeom>
                <a:avLst/>
                <a:gdLst>
                  <a:gd name="connsiteX0" fmla="*/ 0 w 58993"/>
                  <a:gd name="connsiteY0" fmla="*/ 3529780 h 3529780"/>
                  <a:gd name="connsiteX1" fmla="*/ 58993 w 58993"/>
                  <a:gd name="connsiteY1" fmla="*/ 0 h 3529780"/>
                  <a:gd name="connsiteX0" fmla="*/ 0 w 39329"/>
                  <a:gd name="connsiteY0" fmla="*/ 3529780 h 3529780"/>
                  <a:gd name="connsiteX1" fmla="*/ 39329 w 39329"/>
                  <a:gd name="connsiteY1" fmla="*/ 0 h 3529780"/>
                  <a:gd name="connsiteX0" fmla="*/ 0 w 58532"/>
                  <a:gd name="connsiteY0" fmla="*/ 3529780 h 3529780"/>
                  <a:gd name="connsiteX1" fmla="*/ 39329 w 58532"/>
                  <a:gd name="connsiteY1" fmla="*/ 0 h 3529780"/>
                  <a:gd name="connsiteX0" fmla="*/ 0 w 63478"/>
                  <a:gd name="connsiteY0" fmla="*/ 3529780 h 3529780"/>
                  <a:gd name="connsiteX1" fmla="*/ 39329 w 63478"/>
                  <a:gd name="connsiteY1" fmla="*/ 0 h 3529780"/>
                </a:gdLst>
                <a:ahLst/>
                <a:cxnLst>
                  <a:cxn ang="0">
                    <a:pos x="connsiteX0" y="connsiteY0"/>
                  </a:cxn>
                  <a:cxn ang="0">
                    <a:pos x="connsiteX1" y="connsiteY1"/>
                  </a:cxn>
                </a:cxnLst>
                <a:rect l="l" t="t" r="r" b="b"/>
                <a:pathLst>
                  <a:path w="63478" h="3529780">
                    <a:moveTo>
                      <a:pt x="0" y="3529780"/>
                    </a:moveTo>
                    <a:cubicBezTo>
                      <a:pt x="42606" y="2372851"/>
                      <a:pt x="95045" y="1343741"/>
                      <a:pt x="39329"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272972" y="865231"/>
                <a:ext cx="698090" cy="2871019"/>
              </a:xfrm>
              <a:custGeom>
                <a:avLst/>
                <a:gdLst>
                  <a:gd name="connsiteX0" fmla="*/ 688258 w 698090"/>
                  <a:gd name="connsiteY0" fmla="*/ 0 h 2841522"/>
                  <a:gd name="connsiteX1" fmla="*/ 0 w 698090"/>
                  <a:gd name="connsiteY1" fmla="*/ 0 h 2841522"/>
                  <a:gd name="connsiteX2" fmla="*/ 98323 w 698090"/>
                  <a:gd name="connsiteY2" fmla="*/ 344129 h 2841522"/>
                  <a:gd name="connsiteX3" fmla="*/ 353961 w 698090"/>
                  <a:gd name="connsiteY3" fmla="*/ 983226 h 2841522"/>
                  <a:gd name="connsiteX4" fmla="*/ 471949 w 698090"/>
                  <a:gd name="connsiteY4" fmla="*/ 1582993 h 2841522"/>
                  <a:gd name="connsiteX5" fmla="*/ 137652 w 698090"/>
                  <a:gd name="connsiteY5" fmla="*/ 1986116 h 2841522"/>
                  <a:gd name="connsiteX6" fmla="*/ 353961 w 698090"/>
                  <a:gd name="connsiteY6" fmla="*/ 2507226 h 2841522"/>
                  <a:gd name="connsiteX7" fmla="*/ 678426 w 698090"/>
                  <a:gd name="connsiteY7" fmla="*/ 2841522 h 2841522"/>
                  <a:gd name="connsiteX8" fmla="*/ 698090 w 698090"/>
                  <a:gd name="connsiteY8" fmla="*/ 1710813 h 2841522"/>
                  <a:gd name="connsiteX9" fmla="*/ 688258 w 698090"/>
                  <a:gd name="connsiteY9" fmla="*/ 0 h 284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090" h="2841522">
                    <a:moveTo>
                      <a:pt x="688258" y="0"/>
                    </a:moveTo>
                    <a:lnTo>
                      <a:pt x="0" y="0"/>
                    </a:lnTo>
                    <a:lnTo>
                      <a:pt x="98323" y="344129"/>
                    </a:lnTo>
                    <a:lnTo>
                      <a:pt x="353961" y="983226"/>
                    </a:lnTo>
                    <a:lnTo>
                      <a:pt x="471949" y="1582993"/>
                    </a:lnTo>
                    <a:lnTo>
                      <a:pt x="137652" y="1986116"/>
                    </a:lnTo>
                    <a:lnTo>
                      <a:pt x="353961" y="2507226"/>
                    </a:lnTo>
                    <a:lnTo>
                      <a:pt x="678426" y="2841522"/>
                    </a:lnTo>
                    <a:lnTo>
                      <a:pt x="698090" y="1710813"/>
                    </a:lnTo>
                    <a:cubicBezTo>
                      <a:pt x="694813" y="1140542"/>
                      <a:pt x="691535" y="570271"/>
                      <a:pt x="688258" y="0"/>
                    </a:cubicBezTo>
                    <a:close/>
                  </a:path>
                </a:pathLst>
              </a:custGeom>
              <a:solidFill>
                <a:srgbClr val="F85662">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p:nvSpPr>
            <p:spPr>
              <a:xfrm>
                <a:off x="6793653" y="3210034"/>
                <a:ext cx="290859" cy="2314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a:off x="6801024" y="2829649"/>
                <a:ext cx="290859" cy="2314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820286" y="2432535"/>
                <a:ext cx="290859" cy="2314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p:nvSpPr>
            <p:spPr>
              <a:xfrm>
                <a:off x="6817772" y="2026681"/>
                <a:ext cx="290859" cy="2314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p:cNvSpPr/>
              <p:nvPr/>
            </p:nvSpPr>
            <p:spPr>
              <a:xfrm>
                <a:off x="6825632" y="1590167"/>
                <a:ext cx="290859" cy="2314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p:nvSpPr>
            <p:spPr>
              <a:xfrm>
                <a:off x="6817689" y="1153653"/>
                <a:ext cx="290859" cy="2314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
              <p:cNvSpPr txBox="1">
                <a:spLocks noChangeArrowheads="1"/>
              </p:cNvSpPr>
              <p:nvPr/>
            </p:nvSpPr>
            <p:spPr>
              <a:xfrm rot="17214875">
                <a:off x="6212749" y="2613951"/>
                <a:ext cx="1103670" cy="2985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_tradnl" sz="1600" b="1" dirty="0" smtClean="0">
                    <a:solidFill>
                      <a:srgbClr val="F85662"/>
                    </a:solidFill>
                    <a:latin typeface="Arial" pitchFamily="34" charset="0"/>
                    <a:cs typeface="Arial" pitchFamily="34" charset="0"/>
                  </a:rPr>
                  <a:t>CAPE</a:t>
                </a:r>
              </a:p>
            </p:txBody>
          </p:sp>
          <p:sp>
            <p:nvSpPr>
              <p:cNvPr id="70" name="Rectangle 5"/>
              <p:cNvSpPr txBox="1">
                <a:spLocks noChangeArrowheads="1"/>
              </p:cNvSpPr>
              <p:nvPr/>
            </p:nvSpPr>
            <p:spPr>
              <a:xfrm rot="2756446">
                <a:off x="6175056" y="1310111"/>
                <a:ext cx="1103670" cy="2985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_tradnl" sz="1600" b="1" dirty="0" smtClean="0">
                    <a:solidFill>
                      <a:srgbClr val="F85662"/>
                    </a:solidFill>
                    <a:latin typeface="Arial" pitchFamily="34" charset="0"/>
                    <a:cs typeface="Arial" pitchFamily="34" charset="0"/>
                  </a:rPr>
                  <a:t>CAPE</a:t>
                </a:r>
              </a:p>
            </p:txBody>
          </p:sp>
        </p:grpSp>
        <p:sp>
          <p:nvSpPr>
            <p:cNvPr id="66" name="Rectangle 5"/>
            <p:cNvSpPr txBox="1">
              <a:spLocks noChangeArrowheads="1"/>
            </p:cNvSpPr>
            <p:nvPr/>
          </p:nvSpPr>
          <p:spPr>
            <a:xfrm rot="2298519">
              <a:off x="6961546" y="4268614"/>
              <a:ext cx="772887" cy="2985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_tradnl" sz="1600" b="1" dirty="0" smtClean="0">
                  <a:solidFill>
                    <a:schemeClr val="accent1">
                      <a:lumMod val="75000"/>
                    </a:schemeClr>
                  </a:solidFill>
                  <a:latin typeface="Arial" pitchFamily="34" charset="0"/>
                  <a:cs typeface="Arial" pitchFamily="34" charset="0"/>
                </a:rPr>
                <a:t>CINH</a:t>
              </a:r>
              <a:endParaRPr lang="es-ES_tradnl" sz="1600" b="1" dirty="0" smtClean="0">
                <a:solidFill>
                  <a:schemeClr val="accent1">
                    <a:lumMod val="75000"/>
                  </a:schemeClr>
                </a:solidFill>
                <a:latin typeface="Arial" pitchFamily="34" charset="0"/>
                <a:cs typeface="Arial" pitchFamily="34" charset="0"/>
              </a:endParaRPr>
            </a:p>
          </p:txBody>
        </p:sp>
      </p:grpSp>
      <p:sp>
        <p:nvSpPr>
          <p:cNvPr id="68" name="Rectangle 5"/>
          <p:cNvSpPr txBox="1">
            <a:spLocks noChangeArrowheads="1"/>
          </p:cNvSpPr>
          <p:nvPr/>
        </p:nvSpPr>
        <p:spPr>
          <a:xfrm>
            <a:off x="0" y="-3496"/>
            <a:ext cx="4490883" cy="8720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_tradnl" sz="2600" b="1" dirty="0" smtClean="0">
                <a:latin typeface="Arial" pitchFamily="34" charset="0"/>
                <a:cs typeface="Arial" pitchFamily="34" charset="0"/>
              </a:rPr>
              <a:t>Otro ejemplo: </a:t>
            </a:r>
          </a:p>
          <a:p>
            <a:pPr algn="l"/>
            <a:r>
              <a:rPr lang="es-ES_tradnl" sz="2600" b="1" dirty="0" smtClean="0">
                <a:latin typeface="Arial" pitchFamily="34" charset="0"/>
                <a:cs typeface="Arial" pitchFamily="34" charset="0"/>
              </a:rPr>
              <a:t>Cálculo </a:t>
            </a:r>
            <a:r>
              <a:rPr lang="es-ES_tradnl" sz="2600" b="1" dirty="0" smtClean="0">
                <a:latin typeface="Arial" pitchFamily="34" charset="0"/>
                <a:cs typeface="Arial" pitchFamily="34" charset="0"/>
              </a:rPr>
              <a:t>gráfico del </a:t>
            </a:r>
            <a:r>
              <a:rPr lang="es-ES_tradnl" sz="2600" b="1" dirty="0" smtClean="0">
                <a:latin typeface="Arial" pitchFamily="34" charset="0"/>
                <a:cs typeface="Arial" pitchFamily="34" charset="0"/>
              </a:rPr>
              <a:t>CAPE</a:t>
            </a:r>
            <a:endParaRPr lang="es-ES_tradnl" sz="2600" b="1" dirty="0" smtClean="0">
              <a:latin typeface="Arial" pitchFamily="34" charset="0"/>
              <a:cs typeface="Arial" pitchFamily="34" charset="0"/>
            </a:endParaRPr>
          </a:p>
        </p:txBody>
      </p:sp>
      <p:grpSp>
        <p:nvGrpSpPr>
          <p:cNvPr id="2" name="Group 1"/>
          <p:cNvGrpSpPr/>
          <p:nvPr/>
        </p:nvGrpSpPr>
        <p:grpSpPr>
          <a:xfrm>
            <a:off x="276076" y="4242460"/>
            <a:ext cx="8836652" cy="2514213"/>
            <a:chOff x="118764" y="3957332"/>
            <a:chExt cx="8836652" cy="2514213"/>
          </a:xfrm>
        </p:grpSpPr>
        <p:sp>
          <p:nvSpPr>
            <p:cNvPr id="6" name="Freeform 5"/>
            <p:cNvSpPr/>
            <p:nvPr/>
          </p:nvSpPr>
          <p:spPr>
            <a:xfrm>
              <a:off x="6754756" y="4129548"/>
              <a:ext cx="1091381" cy="924232"/>
            </a:xfrm>
            <a:custGeom>
              <a:avLst/>
              <a:gdLst>
                <a:gd name="connsiteX0" fmla="*/ 1032387 w 1032387"/>
                <a:gd name="connsiteY0" fmla="*/ 816078 h 816078"/>
                <a:gd name="connsiteX1" fmla="*/ 432619 w 1032387"/>
                <a:gd name="connsiteY1" fmla="*/ 412955 h 816078"/>
                <a:gd name="connsiteX2" fmla="*/ 0 w 1032387"/>
                <a:gd name="connsiteY2" fmla="*/ 0 h 816078"/>
                <a:gd name="connsiteX0" fmla="*/ 1032387 w 1032387"/>
                <a:gd name="connsiteY0" fmla="*/ 816078 h 816078"/>
                <a:gd name="connsiteX1" fmla="*/ 470856 w 1032387"/>
                <a:gd name="connsiteY1" fmla="*/ 422444 h 816078"/>
                <a:gd name="connsiteX2" fmla="*/ 0 w 1032387"/>
                <a:gd name="connsiteY2" fmla="*/ 0 h 816078"/>
              </a:gdLst>
              <a:ahLst/>
              <a:cxnLst>
                <a:cxn ang="0">
                  <a:pos x="connsiteX0" y="connsiteY0"/>
                </a:cxn>
                <a:cxn ang="0">
                  <a:pos x="connsiteX1" y="connsiteY1"/>
                </a:cxn>
                <a:cxn ang="0">
                  <a:pos x="connsiteX2" y="connsiteY2"/>
                </a:cxn>
              </a:cxnLst>
              <a:rect l="l" t="t" r="r" b="b"/>
              <a:pathLst>
                <a:path w="1032387" h="816078">
                  <a:moveTo>
                    <a:pt x="1032387" y="816078"/>
                  </a:moveTo>
                  <a:lnTo>
                    <a:pt x="470856" y="422444"/>
                  </a:lnTo>
                  <a:lnTo>
                    <a:pt x="0" y="0"/>
                  </a:ln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6404633" y="4220381"/>
              <a:ext cx="329892" cy="744909"/>
            </a:xfrm>
            <a:prstGeom prst="line">
              <a:avLst/>
            </a:prstGeom>
            <a:ln w="57150">
              <a:solidFill>
                <a:srgbClr val="07828F"/>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614646" y="4002958"/>
              <a:ext cx="265470" cy="24826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
            <p:cNvSpPr txBox="1">
              <a:spLocks noChangeArrowheads="1"/>
            </p:cNvSpPr>
            <p:nvPr/>
          </p:nvSpPr>
          <p:spPr>
            <a:xfrm>
              <a:off x="2726713" y="5918873"/>
              <a:ext cx="2784371" cy="550753"/>
            </a:xfrm>
            <a:prstGeom prst="rect">
              <a:avLst/>
            </a:prstGeom>
            <a:solidFill>
              <a:schemeClr val="bg1"/>
            </a:solidFill>
            <a:ln>
              <a:solidFill>
                <a:schemeClr val="bg1">
                  <a:lumMod val="95000"/>
                </a:schemeClr>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1600" dirty="0" smtClean="0">
                  <a:solidFill>
                    <a:srgbClr val="07828F"/>
                  </a:solidFill>
                  <a:latin typeface="Arial" pitchFamily="34" charset="0"/>
                  <a:cs typeface="Arial" pitchFamily="34" charset="0"/>
                </a:rPr>
                <a:t>Razón </a:t>
              </a:r>
              <a:r>
                <a:rPr lang="es-ES_tradnl" sz="1600" dirty="0" smtClean="0">
                  <a:solidFill>
                    <a:srgbClr val="07828F"/>
                  </a:solidFill>
                  <a:latin typeface="Arial" pitchFamily="34" charset="0"/>
                  <a:cs typeface="Arial" pitchFamily="34" charset="0"/>
                </a:rPr>
                <a:t>de mezcla promedio de la capa de mezcla. </a:t>
              </a:r>
            </a:p>
          </p:txBody>
        </p:sp>
        <p:cxnSp>
          <p:nvCxnSpPr>
            <p:cNvPr id="29" name="Straight Arrow Connector 28"/>
            <p:cNvCxnSpPr/>
            <p:nvPr/>
          </p:nvCxnSpPr>
          <p:spPr>
            <a:xfrm flipV="1">
              <a:off x="5338920" y="4965290"/>
              <a:ext cx="1078569" cy="1061738"/>
            </a:xfrm>
            <a:prstGeom prst="straightConnector1">
              <a:avLst/>
            </a:prstGeom>
            <a:ln w="19050">
              <a:solidFill>
                <a:srgbClr val="07828F"/>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5"/>
            <p:cNvSpPr txBox="1">
              <a:spLocks noChangeArrowheads="1"/>
            </p:cNvSpPr>
            <p:nvPr/>
          </p:nvSpPr>
          <p:spPr>
            <a:xfrm>
              <a:off x="5708689" y="5741885"/>
              <a:ext cx="3246727" cy="729660"/>
            </a:xfrm>
            <a:prstGeom prst="rect">
              <a:avLst/>
            </a:prstGeom>
            <a:solidFill>
              <a:schemeClr val="bg1"/>
            </a:solidFill>
            <a:ln>
              <a:solidFill>
                <a:schemeClr val="bg1">
                  <a:lumMod val="95000"/>
                </a:schemeClr>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1600" dirty="0" smtClean="0">
                  <a:solidFill>
                    <a:schemeClr val="accent2">
                      <a:lumMod val="75000"/>
                    </a:schemeClr>
                  </a:solidFill>
                  <a:latin typeface="Arial" pitchFamily="34" charset="0"/>
                  <a:cs typeface="Arial" pitchFamily="34" charset="0"/>
                </a:rPr>
                <a:t>Temperatura </a:t>
              </a:r>
              <a:r>
                <a:rPr lang="es-ES_tradnl" sz="1600" dirty="0" smtClean="0">
                  <a:solidFill>
                    <a:schemeClr val="accent2">
                      <a:lumMod val="75000"/>
                    </a:schemeClr>
                  </a:solidFill>
                  <a:latin typeface="Arial" pitchFamily="34" charset="0"/>
                  <a:cs typeface="Arial" pitchFamily="34" charset="0"/>
                </a:rPr>
                <a:t>potencial promedio de la capa de mezcla. Constante a lo largo de una adiabática seca.</a:t>
              </a:r>
            </a:p>
          </p:txBody>
        </p:sp>
        <p:cxnSp>
          <p:nvCxnSpPr>
            <p:cNvPr id="33" name="Straight Arrow Connector 32"/>
            <p:cNvCxnSpPr>
              <a:stCxn id="31" idx="0"/>
              <a:endCxn id="56" idx="2"/>
            </p:cNvCxnSpPr>
            <p:nvPr/>
          </p:nvCxnSpPr>
          <p:spPr>
            <a:xfrm flipV="1">
              <a:off x="7332053" y="5065991"/>
              <a:ext cx="301560" cy="675894"/>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5"/>
            <p:cNvSpPr txBox="1">
              <a:spLocks noChangeArrowheads="1"/>
            </p:cNvSpPr>
            <p:nvPr/>
          </p:nvSpPr>
          <p:spPr>
            <a:xfrm>
              <a:off x="118764" y="3957332"/>
              <a:ext cx="5072672" cy="1709502"/>
            </a:xfrm>
            <a:prstGeom prst="rect">
              <a:avLst/>
            </a:prstGeom>
            <a:solidFill>
              <a:schemeClr val="tx1"/>
            </a:solidFill>
            <a:ln>
              <a:solidFill>
                <a:schemeClr val="bg1">
                  <a:lumMod val="95000"/>
                </a:schemeClr>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_tradnl" sz="1600" b="1" dirty="0" smtClean="0">
                  <a:solidFill>
                    <a:schemeClr val="bg1"/>
                  </a:solidFill>
                  <a:latin typeface="Arial" pitchFamily="34" charset="0"/>
                  <a:cs typeface="Arial" pitchFamily="34" charset="0"/>
                </a:rPr>
                <a:t>Nivel </a:t>
              </a:r>
              <a:r>
                <a:rPr lang="es-ES_tradnl" sz="1600" b="1" dirty="0" smtClean="0">
                  <a:solidFill>
                    <a:schemeClr val="bg1"/>
                  </a:solidFill>
                  <a:latin typeface="Arial" pitchFamily="34" charset="0"/>
                  <a:cs typeface="Arial" pitchFamily="34" charset="0"/>
                </a:rPr>
                <a:t>de Condensación por Levantamiento </a:t>
              </a:r>
            </a:p>
            <a:p>
              <a:pPr algn="l"/>
              <a:r>
                <a:rPr lang="es-ES_tradnl" sz="1600" b="1" dirty="0" smtClean="0">
                  <a:solidFill>
                    <a:schemeClr val="bg1"/>
                  </a:solidFill>
                  <a:latin typeface="Arial" pitchFamily="34" charset="0"/>
                  <a:cs typeface="Arial" pitchFamily="34" charset="0"/>
                </a:rPr>
                <a:t>o </a:t>
              </a:r>
              <a:r>
                <a:rPr lang="es-ES_tradnl" sz="1600" b="1" dirty="0" smtClean="0">
                  <a:solidFill>
                    <a:schemeClr val="bg1"/>
                  </a:solidFill>
                  <a:latin typeface="Arial" pitchFamily="34" charset="0"/>
                  <a:cs typeface="Arial" pitchFamily="34" charset="0"/>
                </a:rPr>
                <a:t>Lifting </a:t>
              </a:r>
              <a:r>
                <a:rPr lang="es-ES_tradnl" sz="1600" b="1" dirty="0" err="1" smtClean="0">
                  <a:solidFill>
                    <a:schemeClr val="bg1"/>
                  </a:solidFill>
                  <a:latin typeface="Arial" pitchFamily="34" charset="0"/>
                  <a:cs typeface="Arial" pitchFamily="34" charset="0"/>
                </a:rPr>
                <a:t>Condensation</a:t>
              </a:r>
              <a:r>
                <a:rPr lang="es-ES_tradnl" sz="1600" b="1" dirty="0" smtClean="0">
                  <a:solidFill>
                    <a:schemeClr val="bg1"/>
                  </a:solidFill>
                  <a:latin typeface="Arial" pitchFamily="34" charset="0"/>
                  <a:cs typeface="Arial" pitchFamily="34" charset="0"/>
                </a:rPr>
                <a:t> </a:t>
              </a:r>
              <a:r>
                <a:rPr lang="es-ES_tradnl" sz="1600" b="1" dirty="0" err="1" smtClean="0">
                  <a:solidFill>
                    <a:schemeClr val="bg1"/>
                  </a:solidFill>
                  <a:latin typeface="Arial" pitchFamily="34" charset="0"/>
                  <a:cs typeface="Arial" pitchFamily="34" charset="0"/>
                </a:rPr>
                <a:t>Level</a:t>
              </a:r>
              <a:r>
                <a:rPr lang="es-ES_tradnl" sz="1600" b="1" dirty="0" smtClean="0">
                  <a:solidFill>
                    <a:schemeClr val="bg1"/>
                  </a:solidFill>
                  <a:latin typeface="Arial" pitchFamily="34" charset="0"/>
                  <a:cs typeface="Arial" pitchFamily="34" charset="0"/>
                </a:rPr>
                <a:t> (LCL)</a:t>
              </a:r>
            </a:p>
            <a:p>
              <a:pPr algn="l"/>
              <a:endParaRPr lang="es-ES_tradnl" sz="1000" dirty="0">
                <a:solidFill>
                  <a:schemeClr val="bg1"/>
                </a:solidFill>
                <a:latin typeface="Arial" pitchFamily="34" charset="0"/>
                <a:cs typeface="Arial" pitchFamily="34" charset="0"/>
              </a:endParaRPr>
            </a:p>
            <a:p>
              <a:pPr marL="285750" indent="-285750" algn="l">
                <a:buFont typeface="Arial" panose="020B0604020202020204" pitchFamily="34" charset="0"/>
                <a:buChar char="•"/>
              </a:pPr>
              <a:r>
                <a:rPr lang="es-ES_tradnl" sz="1500" dirty="0" smtClean="0">
                  <a:solidFill>
                    <a:schemeClr val="bg1"/>
                  </a:solidFill>
                  <a:latin typeface="Arial" pitchFamily="34" charset="0"/>
                  <a:cs typeface="Arial" pitchFamily="34" charset="0"/>
                </a:rPr>
                <a:t>Aquí </a:t>
              </a:r>
              <a:r>
                <a:rPr lang="es-ES_tradnl" sz="1500" dirty="0" smtClean="0">
                  <a:solidFill>
                    <a:schemeClr val="bg1"/>
                  </a:solidFill>
                  <a:latin typeface="Arial" pitchFamily="34" charset="0"/>
                  <a:cs typeface="Arial" pitchFamily="34" charset="0"/>
                </a:rPr>
                <a:t>la adiabática seca de ascenso se encuentra con la línea de razón de mezcla promedio de la capa. </a:t>
              </a:r>
            </a:p>
            <a:p>
              <a:pPr marL="285750" indent="-285750" algn="l">
                <a:buFont typeface="Arial" panose="020B0604020202020204" pitchFamily="34" charset="0"/>
                <a:buChar char="•"/>
              </a:pPr>
              <a:r>
                <a:rPr lang="es-ES_tradnl" sz="1500" dirty="0" smtClean="0">
                  <a:solidFill>
                    <a:schemeClr val="bg1"/>
                  </a:solidFill>
                  <a:latin typeface="Arial" pitchFamily="34" charset="0"/>
                  <a:cs typeface="Arial" pitchFamily="34" charset="0"/>
                </a:rPr>
                <a:t>La parcela se satura y se forma </a:t>
              </a:r>
              <a:r>
                <a:rPr lang="es-ES_tradnl" sz="1500" dirty="0" smtClean="0">
                  <a:solidFill>
                    <a:schemeClr val="bg1"/>
                  </a:solidFill>
                  <a:latin typeface="Arial" pitchFamily="34" charset="0"/>
                  <a:cs typeface="Arial" pitchFamily="34" charset="0"/>
                </a:rPr>
                <a:t>la base de la nube. </a:t>
              </a:r>
            </a:p>
            <a:p>
              <a:pPr marL="285750" indent="-285750" algn="l">
                <a:buFont typeface="Arial" panose="020B0604020202020204" pitchFamily="34" charset="0"/>
                <a:buChar char="•"/>
              </a:pPr>
              <a:r>
                <a:rPr lang="es-ES_tradnl" sz="1500" dirty="0" smtClean="0">
                  <a:solidFill>
                    <a:schemeClr val="bg1"/>
                  </a:solidFill>
                  <a:latin typeface="Arial" pitchFamily="34" charset="0"/>
                  <a:cs typeface="Arial" pitchFamily="34" charset="0"/>
                </a:rPr>
                <a:t>Por encima de este nivel la parcela </a:t>
              </a:r>
              <a:r>
                <a:rPr lang="es-ES_tradnl" sz="1500" dirty="0" smtClean="0">
                  <a:solidFill>
                    <a:schemeClr val="bg1"/>
                  </a:solidFill>
                  <a:latin typeface="Arial" pitchFamily="34" charset="0"/>
                  <a:cs typeface="Arial" pitchFamily="34" charset="0"/>
                </a:rPr>
                <a:t>ascenderá siguiendo </a:t>
              </a:r>
              <a:r>
                <a:rPr lang="es-ES_tradnl" sz="1500" dirty="0" smtClean="0">
                  <a:solidFill>
                    <a:schemeClr val="bg1"/>
                  </a:solidFill>
                  <a:latin typeface="Arial" pitchFamily="34" charset="0"/>
                  <a:cs typeface="Arial" pitchFamily="34" charset="0"/>
                </a:rPr>
                <a:t>la adiabática saturada.</a:t>
              </a:r>
            </a:p>
          </p:txBody>
        </p:sp>
        <p:cxnSp>
          <p:nvCxnSpPr>
            <p:cNvPr id="37" name="Straight Arrow Connector 36"/>
            <p:cNvCxnSpPr>
              <a:endCxn id="19" idx="2"/>
            </p:cNvCxnSpPr>
            <p:nvPr/>
          </p:nvCxnSpPr>
          <p:spPr>
            <a:xfrm>
              <a:off x="4333571" y="4127090"/>
              <a:ext cx="2281075"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Isosceles Triangle 53"/>
            <p:cNvSpPr/>
            <p:nvPr/>
          </p:nvSpPr>
          <p:spPr>
            <a:xfrm rot="18661663">
              <a:off x="6880070" y="4270584"/>
              <a:ext cx="290859" cy="23147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rot="18297734">
              <a:off x="7186624" y="4543528"/>
              <a:ext cx="290859" cy="23147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rot="18297734">
              <a:off x="7476672" y="4764752"/>
              <a:ext cx="290859" cy="23147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276076" y="2659619"/>
            <a:ext cx="6761353" cy="1628467"/>
            <a:chOff x="276076" y="2659619"/>
            <a:chExt cx="6761353" cy="1628467"/>
          </a:xfrm>
        </p:grpSpPr>
        <p:sp>
          <p:nvSpPr>
            <p:cNvPr id="20" name="Oval 19"/>
            <p:cNvSpPr/>
            <p:nvPr/>
          </p:nvSpPr>
          <p:spPr>
            <a:xfrm>
              <a:off x="6786707" y="3603516"/>
              <a:ext cx="250721" cy="24334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
            <p:cNvSpPr txBox="1">
              <a:spLocks noChangeArrowheads="1"/>
            </p:cNvSpPr>
            <p:nvPr/>
          </p:nvSpPr>
          <p:spPr>
            <a:xfrm>
              <a:off x="276076" y="2659619"/>
              <a:ext cx="4502401" cy="1106136"/>
            </a:xfrm>
            <a:prstGeom prst="rect">
              <a:avLst/>
            </a:prstGeom>
            <a:solidFill>
              <a:schemeClr val="tx1"/>
            </a:solidFill>
            <a:ln>
              <a:solidFill>
                <a:schemeClr val="bg1">
                  <a:lumMod val="95000"/>
                </a:schemeClr>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_tradnl" sz="1600" b="1" dirty="0" smtClean="0">
                  <a:solidFill>
                    <a:schemeClr val="bg1"/>
                  </a:solidFill>
                  <a:latin typeface="Arial" pitchFamily="34" charset="0"/>
                  <a:cs typeface="Arial" pitchFamily="34" charset="0"/>
                </a:rPr>
                <a:t>Nivel </a:t>
              </a:r>
              <a:r>
                <a:rPr lang="es-ES_tradnl" sz="1600" b="1" dirty="0" smtClean="0">
                  <a:solidFill>
                    <a:schemeClr val="bg1"/>
                  </a:solidFill>
                  <a:latin typeface="Arial" pitchFamily="34" charset="0"/>
                  <a:cs typeface="Arial" pitchFamily="34" charset="0"/>
                </a:rPr>
                <a:t>de Convección Libre o</a:t>
              </a:r>
            </a:p>
            <a:p>
              <a:pPr algn="l"/>
              <a:r>
                <a:rPr lang="es-ES_tradnl" sz="1600" b="1" dirty="0" err="1" smtClean="0">
                  <a:solidFill>
                    <a:schemeClr val="bg1"/>
                  </a:solidFill>
                  <a:latin typeface="Arial" pitchFamily="34" charset="0"/>
                  <a:cs typeface="Arial" pitchFamily="34" charset="0"/>
                </a:rPr>
                <a:t>Level</a:t>
              </a:r>
              <a:r>
                <a:rPr lang="es-ES_tradnl" sz="1600" b="1" dirty="0" smtClean="0">
                  <a:solidFill>
                    <a:schemeClr val="bg1"/>
                  </a:solidFill>
                  <a:latin typeface="Arial" pitchFamily="34" charset="0"/>
                  <a:cs typeface="Arial" pitchFamily="34" charset="0"/>
                </a:rPr>
                <a:t> </a:t>
              </a:r>
              <a:r>
                <a:rPr lang="es-ES_tradnl" sz="1600" b="1" dirty="0" smtClean="0">
                  <a:solidFill>
                    <a:schemeClr val="bg1"/>
                  </a:solidFill>
                  <a:latin typeface="Arial" pitchFamily="34" charset="0"/>
                  <a:cs typeface="Arial" pitchFamily="34" charset="0"/>
                </a:rPr>
                <a:t>of Free </a:t>
              </a:r>
              <a:r>
                <a:rPr lang="es-ES_tradnl" sz="1600" b="1" dirty="0" err="1" smtClean="0">
                  <a:solidFill>
                    <a:schemeClr val="bg1"/>
                  </a:solidFill>
                  <a:latin typeface="Arial" pitchFamily="34" charset="0"/>
                  <a:cs typeface="Arial" pitchFamily="34" charset="0"/>
                </a:rPr>
                <a:t>Convection</a:t>
              </a:r>
              <a:r>
                <a:rPr lang="es-ES_tradnl" sz="1600" b="1" dirty="0" smtClean="0">
                  <a:solidFill>
                    <a:schemeClr val="bg1"/>
                  </a:solidFill>
                  <a:latin typeface="Arial" pitchFamily="34" charset="0"/>
                  <a:cs typeface="Arial" pitchFamily="34" charset="0"/>
                </a:rPr>
                <a:t> (LFC)</a:t>
              </a:r>
            </a:p>
            <a:p>
              <a:pPr algn="l"/>
              <a:endParaRPr lang="es-ES_tradnl" sz="1050" b="1" dirty="0">
                <a:solidFill>
                  <a:schemeClr val="bg1"/>
                </a:solidFill>
                <a:latin typeface="Arial" pitchFamily="34" charset="0"/>
                <a:cs typeface="Arial" pitchFamily="34" charset="0"/>
              </a:endParaRPr>
            </a:p>
            <a:p>
              <a:pPr marL="285750" indent="-285750" algn="l">
                <a:buFont typeface="Arial" panose="020B0604020202020204" pitchFamily="34" charset="0"/>
                <a:buChar char="•"/>
              </a:pPr>
              <a:r>
                <a:rPr lang="es-ES_tradnl" sz="1500" dirty="0" smtClean="0">
                  <a:solidFill>
                    <a:schemeClr val="bg1"/>
                  </a:solidFill>
                  <a:latin typeface="Arial" pitchFamily="34" charset="0"/>
                  <a:cs typeface="Arial" pitchFamily="34" charset="0"/>
                </a:rPr>
                <a:t>La </a:t>
              </a:r>
              <a:r>
                <a:rPr lang="es-ES_tradnl" sz="1500" dirty="0" smtClean="0">
                  <a:solidFill>
                    <a:schemeClr val="bg1"/>
                  </a:solidFill>
                  <a:latin typeface="Arial" pitchFamily="34" charset="0"/>
                  <a:cs typeface="Arial" pitchFamily="34" charset="0"/>
                </a:rPr>
                <a:t>parcela se vuelve inestable y asciende libremente utilizando el CAPE como energía.</a:t>
              </a:r>
            </a:p>
          </p:txBody>
        </p:sp>
        <p:cxnSp>
          <p:nvCxnSpPr>
            <p:cNvPr id="23" name="Straight Arrow Connector 22"/>
            <p:cNvCxnSpPr>
              <a:endCxn id="20" idx="2"/>
            </p:cNvCxnSpPr>
            <p:nvPr/>
          </p:nvCxnSpPr>
          <p:spPr>
            <a:xfrm>
              <a:off x="3470787" y="3061119"/>
              <a:ext cx="3315920" cy="6640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Isosceles Triangle 56"/>
            <p:cNvSpPr/>
            <p:nvPr/>
          </p:nvSpPr>
          <p:spPr>
            <a:xfrm>
              <a:off x="6771959" y="3941147"/>
              <a:ext cx="265470" cy="19479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a:stCxn id="20" idx="4"/>
              <a:endCxn id="19" idx="0"/>
            </p:cNvCxnSpPr>
            <p:nvPr/>
          </p:nvCxnSpPr>
          <p:spPr>
            <a:xfrm flipH="1">
              <a:off x="6904693" y="3846865"/>
              <a:ext cx="7375" cy="44122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187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2556386" y="0"/>
            <a:ext cx="5901813" cy="1143000"/>
          </a:xfrm>
        </p:spPr>
        <p:txBody>
          <a:bodyPr>
            <a:normAutofit/>
          </a:bodyPr>
          <a:lstStyle/>
          <a:p>
            <a:pPr eaLnBrk="1" hangingPunct="1"/>
            <a:r>
              <a:rPr lang="es-ES_tradnl" sz="3600" b="1" noProof="0" dirty="0" smtClean="0">
                <a:latin typeface="Arial" pitchFamily="34" charset="0"/>
                <a:cs typeface="Arial" pitchFamily="34" charset="0"/>
              </a:rPr>
              <a:t>Valores de CAPE</a:t>
            </a:r>
            <a:br>
              <a:rPr lang="es-ES_tradnl" sz="3600" b="1" noProof="0" dirty="0" smtClean="0">
                <a:latin typeface="Arial" pitchFamily="34" charset="0"/>
                <a:cs typeface="Arial" pitchFamily="34" charset="0"/>
              </a:rPr>
            </a:br>
            <a:r>
              <a:rPr lang="es-ES_tradnl" sz="2700" b="1" dirty="0" smtClean="0">
                <a:latin typeface="Arial" pitchFamily="34" charset="0"/>
                <a:cs typeface="Arial" pitchFamily="34" charset="0"/>
              </a:rPr>
              <a:t>(en latitudes medias)</a:t>
            </a:r>
            <a:endParaRPr lang="es-ES_tradnl" sz="2700" b="1" noProof="0" dirty="0" smtClean="0">
              <a:latin typeface="Arial" pitchFamily="34" charset="0"/>
              <a:cs typeface="Arial" pitchFamily="34" charset="0"/>
            </a:endParaRPr>
          </a:p>
        </p:txBody>
      </p:sp>
      <p:sp>
        <p:nvSpPr>
          <p:cNvPr id="13315" name="Text Box 6"/>
          <p:cNvSpPr txBox="1">
            <a:spLocks noChangeArrowheads="1"/>
          </p:cNvSpPr>
          <p:nvPr/>
        </p:nvSpPr>
        <p:spPr bwMode="auto">
          <a:xfrm>
            <a:off x="1167581" y="16272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Valor de CAPE</a:t>
            </a:r>
          </a:p>
        </p:txBody>
      </p:sp>
      <p:sp>
        <p:nvSpPr>
          <p:cNvPr id="13316" name="Text Box 7"/>
          <p:cNvSpPr txBox="1">
            <a:spLocks noChangeArrowheads="1"/>
          </p:cNvSpPr>
          <p:nvPr/>
        </p:nvSpPr>
        <p:spPr bwMode="auto">
          <a:xfrm>
            <a:off x="4291781" y="16272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Potencial de Convección</a:t>
            </a:r>
            <a:r>
              <a:rPr lang="es-ES_tradnl"/>
              <a:t>  </a:t>
            </a:r>
          </a:p>
        </p:txBody>
      </p:sp>
      <p:sp>
        <p:nvSpPr>
          <p:cNvPr id="13317" name="Text Box 9"/>
          <p:cNvSpPr txBox="1">
            <a:spLocks noChangeArrowheads="1"/>
          </p:cNvSpPr>
          <p:nvPr/>
        </p:nvSpPr>
        <p:spPr bwMode="auto">
          <a:xfrm>
            <a:off x="1167581" y="20844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0</a:t>
            </a:r>
          </a:p>
        </p:txBody>
      </p:sp>
      <p:sp>
        <p:nvSpPr>
          <p:cNvPr id="13318" name="Text Box 10"/>
          <p:cNvSpPr txBox="1">
            <a:spLocks noChangeArrowheads="1"/>
          </p:cNvSpPr>
          <p:nvPr/>
        </p:nvSpPr>
        <p:spPr bwMode="auto">
          <a:xfrm>
            <a:off x="1167581" y="25416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0-1000</a:t>
            </a:r>
          </a:p>
        </p:txBody>
      </p:sp>
      <p:sp>
        <p:nvSpPr>
          <p:cNvPr id="13319" name="Text Box 11"/>
          <p:cNvSpPr txBox="1">
            <a:spLocks noChangeArrowheads="1"/>
          </p:cNvSpPr>
          <p:nvPr/>
        </p:nvSpPr>
        <p:spPr bwMode="auto">
          <a:xfrm>
            <a:off x="1167581" y="29988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1000-2500</a:t>
            </a:r>
          </a:p>
        </p:txBody>
      </p:sp>
      <p:sp>
        <p:nvSpPr>
          <p:cNvPr id="13320" name="Text Box 12"/>
          <p:cNvSpPr txBox="1">
            <a:spLocks noChangeArrowheads="1"/>
          </p:cNvSpPr>
          <p:nvPr/>
        </p:nvSpPr>
        <p:spPr bwMode="auto">
          <a:xfrm>
            <a:off x="1167581" y="34560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2500-3500</a:t>
            </a:r>
          </a:p>
        </p:txBody>
      </p:sp>
      <p:sp>
        <p:nvSpPr>
          <p:cNvPr id="13321" name="Text Box 13"/>
          <p:cNvSpPr txBox="1">
            <a:spLocks noChangeArrowheads="1"/>
          </p:cNvSpPr>
          <p:nvPr/>
        </p:nvSpPr>
        <p:spPr bwMode="auto">
          <a:xfrm>
            <a:off x="1167581" y="3913239"/>
            <a:ext cx="3124200" cy="466725"/>
          </a:xfrm>
          <a:prstGeom prst="rect">
            <a:avLst/>
          </a:prstGeom>
          <a:solidFill>
            <a:schemeClr val="tx2"/>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solidFill>
                  <a:schemeClr val="bg2"/>
                </a:solidFill>
              </a:rPr>
              <a:t>3500+</a:t>
            </a:r>
          </a:p>
        </p:txBody>
      </p:sp>
      <p:sp>
        <p:nvSpPr>
          <p:cNvPr id="13322" name="Text Box 14"/>
          <p:cNvSpPr txBox="1">
            <a:spLocks noChangeArrowheads="1"/>
          </p:cNvSpPr>
          <p:nvPr/>
        </p:nvSpPr>
        <p:spPr bwMode="auto">
          <a:xfrm>
            <a:off x="4291781" y="20844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Estable</a:t>
            </a:r>
            <a:r>
              <a:rPr lang="es-ES_tradnl"/>
              <a:t>  </a:t>
            </a:r>
          </a:p>
        </p:txBody>
      </p:sp>
      <p:sp>
        <p:nvSpPr>
          <p:cNvPr id="13323" name="Text Box 15"/>
          <p:cNvSpPr txBox="1">
            <a:spLocks noChangeArrowheads="1"/>
          </p:cNvSpPr>
          <p:nvPr/>
        </p:nvSpPr>
        <p:spPr bwMode="auto">
          <a:xfrm>
            <a:off x="4291781" y="25416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Marginalmente Inest.</a:t>
            </a:r>
            <a:endParaRPr lang="es-ES_tradnl"/>
          </a:p>
        </p:txBody>
      </p:sp>
      <p:sp>
        <p:nvSpPr>
          <p:cNvPr id="13324" name="Text Box 16"/>
          <p:cNvSpPr txBox="1">
            <a:spLocks noChangeArrowheads="1"/>
          </p:cNvSpPr>
          <p:nvPr/>
        </p:nvSpPr>
        <p:spPr bwMode="auto">
          <a:xfrm>
            <a:off x="4291781" y="29988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Moderadamente Inest.</a:t>
            </a:r>
            <a:endParaRPr lang="es-ES_tradnl"/>
          </a:p>
        </p:txBody>
      </p:sp>
      <p:sp>
        <p:nvSpPr>
          <p:cNvPr id="13325" name="Text Box 17"/>
          <p:cNvSpPr txBox="1">
            <a:spLocks noChangeArrowheads="1"/>
          </p:cNvSpPr>
          <p:nvPr/>
        </p:nvSpPr>
        <p:spPr bwMode="auto">
          <a:xfrm>
            <a:off x="4291781" y="34560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Bien Inestable</a:t>
            </a:r>
            <a:r>
              <a:rPr lang="es-ES_tradnl"/>
              <a:t>  </a:t>
            </a:r>
          </a:p>
        </p:txBody>
      </p:sp>
      <p:sp>
        <p:nvSpPr>
          <p:cNvPr id="13326" name="Text Box 18"/>
          <p:cNvSpPr txBox="1">
            <a:spLocks noChangeArrowheads="1"/>
          </p:cNvSpPr>
          <p:nvPr/>
        </p:nvSpPr>
        <p:spPr bwMode="auto">
          <a:xfrm>
            <a:off x="4291781" y="3913239"/>
            <a:ext cx="3429000" cy="466725"/>
          </a:xfrm>
          <a:prstGeom prst="rect">
            <a:avLst/>
          </a:prstGeom>
          <a:solidFill>
            <a:schemeClr val="accent1"/>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b="1"/>
              <a:t>Extremadamente Inest.</a:t>
            </a:r>
            <a:endParaRPr lang="es-ES_tradnl"/>
          </a:p>
        </p:txBody>
      </p:sp>
    </p:spTree>
    <p:extLst>
      <p:ext uri="{BB962C8B-B14F-4D97-AF65-F5344CB8AC3E}">
        <p14:creationId xmlns:p14="http://schemas.microsoft.com/office/powerpoint/2010/main" val="134421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s-ES_tradnl" sz="3600" b="1" noProof="0" dirty="0" smtClean="0">
                <a:latin typeface="Arial" pitchFamily="34" charset="0"/>
                <a:cs typeface="Arial" pitchFamily="34" charset="0"/>
              </a:rPr>
              <a:t>Limitantes del CAPE</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57200" y="1066800"/>
            <a:ext cx="8229600" cy="4525963"/>
          </a:xfrm>
        </p:spPr>
        <p:txBody>
          <a:bodyPr>
            <a:normAutofit/>
          </a:bodyPr>
          <a:lstStyle/>
          <a:p>
            <a:r>
              <a:rPr lang="es-ES_tradnl" sz="2400" noProof="0" dirty="0" smtClean="0">
                <a:latin typeface="Arial" pitchFamily="34" charset="0"/>
                <a:cs typeface="Arial" pitchFamily="34" charset="0"/>
              </a:rPr>
              <a:t>Tiene que tomar en consideración los inhibidores convectivos (CINH)</a:t>
            </a:r>
          </a:p>
          <a:p>
            <a:pPr lvl="1"/>
            <a:r>
              <a:rPr lang="es-ES_tradnl" sz="2400" b="1" u="sng" noProof="0" dirty="0" smtClean="0">
                <a:latin typeface="Arial" pitchFamily="34" charset="0"/>
                <a:cs typeface="Arial" pitchFamily="34" charset="0"/>
              </a:rPr>
              <a:t>CINH</a:t>
            </a:r>
            <a:r>
              <a:rPr lang="es-ES_tradnl" sz="2400" noProof="0" dirty="0" smtClean="0">
                <a:latin typeface="Arial" pitchFamily="34" charset="0"/>
                <a:cs typeface="Arial" pitchFamily="34" charset="0"/>
              </a:rPr>
              <a:t> </a:t>
            </a:r>
            <a:r>
              <a:rPr lang="es-ES_tradnl" sz="2400" b="1" noProof="0" dirty="0" smtClean="0">
                <a:solidFill>
                  <a:srgbClr val="0C00F2"/>
                </a:solidFill>
                <a:latin typeface="Arial" pitchFamily="34" charset="0"/>
                <a:cs typeface="Arial" pitchFamily="34" charset="0"/>
              </a:rPr>
              <a:t>no es directamente</a:t>
            </a:r>
            <a:r>
              <a:rPr lang="es-ES_tradnl" sz="2400" noProof="0" dirty="0" smtClean="0">
                <a:latin typeface="Arial" pitchFamily="34" charset="0"/>
                <a:cs typeface="Arial" pitchFamily="34" charset="0"/>
              </a:rPr>
              <a:t> proporcional en magnitud a los valores de CAPE</a:t>
            </a:r>
          </a:p>
          <a:p>
            <a:r>
              <a:rPr lang="es-ES_tradnl" sz="2400" noProof="0" dirty="0" smtClean="0">
                <a:latin typeface="Arial" pitchFamily="34" charset="0"/>
                <a:cs typeface="Arial" pitchFamily="34" charset="0"/>
              </a:rPr>
              <a:t>Masas en los trópicos generalmente exhiben altos valores de CAPE y en algunos casos no se desarrolla convección profunda. </a:t>
            </a:r>
            <a:r>
              <a:rPr lang="es-ES_tradnl" sz="2400" dirty="0" smtClean="0">
                <a:latin typeface="Arial" pitchFamily="34" charset="0"/>
                <a:cs typeface="Arial" pitchFamily="34" charset="0"/>
              </a:rPr>
              <a:t>Ejemplo:</a:t>
            </a:r>
            <a:endParaRPr lang="es-ES_tradnl" sz="2400" noProof="0" dirty="0">
              <a:latin typeface="Arial" pitchFamily="34" charset="0"/>
              <a:cs typeface="Arial" pitchFamily="34" charset="0"/>
            </a:endParaRPr>
          </a:p>
        </p:txBody>
      </p:sp>
      <p:pic>
        <p:nvPicPr>
          <p:cNvPr id="5"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047" y="3936828"/>
            <a:ext cx="3573553" cy="238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938176"/>
            <a:ext cx="3573553" cy="238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2119745" y="5130040"/>
            <a:ext cx="263237" cy="432559"/>
          </a:xfrm>
          <a:custGeom>
            <a:avLst/>
            <a:gdLst>
              <a:gd name="connsiteX0" fmla="*/ 193964 w 263237"/>
              <a:gd name="connsiteY0" fmla="*/ 0 h 249382"/>
              <a:gd name="connsiteX1" fmla="*/ 0 w 263237"/>
              <a:gd name="connsiteY1" fmla="*/ 96982 h 249382"/>
              <a:gd name="connsiteX2" fmla="*/ 0 w 263237"/>
              <a:gd name="connsiteY2" fmla="*/ 249382 h 249382"/>
              <a:gd name="connsiteX3" fmla="*/ 0 w 263237"/>
              <a:gd name="connsiteY3" fmla="*/ 249382 h 249382"/>
              <a:gd name="connsiteX4" fmla="*/ 235528 w 263237"/>
              <a:gd name="connsiteY4" fmla="*/ 166255 h 249382"/>
              <a:gd name="connsiteX5" fmla="*/ 263237 w 263237"/>
              <a:gd name="connsiteY5" fmla="*/ 83128 h 249382"/>
              <a:gd name="connsiteX6" fmla="*/ 193964 w 263237"/>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237" h="249382">
                <a:moveTo>
                  <a:pt x="193964" y="0"/>
                </a:moveTo>
                <a:lnTo>
                  <a:pt x="0" y="96982"/>
                </a:lnTo>
                <a:lnTo>
                  <a:pt x="0" y="249382"/>
                </a:lnTo>
                <a:lnTo>
                  <a:pt x="0" y="249382"/>
                </a:lnTo>
                <a:lnTo>
                  <a:pt x="235528" y="166255"/>
                </a:lnTo>
                <a:lnTo>
                  <a:pt x="263237" y="83128"/>
                </a:lnTo>
                <a:lnTo>
                  <a:pt x="193964"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867400" y="5105400"/>
            <a:ext cx="263237" cy="432559"/>
          </a:xfrm>
          <a:custGeom>
            <a:avLst/>
            <a:gdLst>
              <a:gd name="connsiteX0" fmla="*/ 193964 w 263237"/>
              <a:gd name="connsiteY0" fmla="*/ 0 h 249382"/>
              <a:gd name="connsiteX1" fmla="*/ 0 w 263237"/>
              <a:gd name="connsiteY1" fmla="*/ 96982 h 249382"/>
              <a:gd name="connsiteX2" fmla="*/ 0 w 263237"/>
              <a:gd name="connsiteY2" fmla="*/ 249382 h 249382"/>
              <a:gd name="connsiteX3" fmla="*/ 0 w 263237"/>
              <a:gd name="connsiteY3" fmla="*/ 249382 h 249382"/>
              <a:gd name="connsiteX4" fmla="*/ 235528 w 263237"/>
              <a:gd name="connsiteY4" fmla="*/ 166255 h 249382"/>
              <a:gd name="connsiteX5" fmla="*/ 263237 w 263237"/>
              <a:gd name="connsiteY5" fmla="*/ 83128 h 249382"/>
              <a:gd name="connsiteX6" fmla="*/ 193964 w 263237"/>
              <a:gd name="connsiteY6"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237" h="249382">
                <a:moveTo>
                  <a:pt x="193964" y="0"/>
                </a:moveTo>
                <a:lnTo>
                  <a:pt x="0" y="96982"/>
                </a:lnTo>
                <a:lnTo>
                  <a:pt x="0" y="249382"/>
                </a:lnTo>
                <a:lnTo>
                  <a:pt x="0" y="249382"/>
                </a:lnTo>
                <a:lnTo>
                  <a:pt x="235528" y="166255"/>
                </a:lnTo>
                <a:lnTo>
                  <a:pt x="263237" y="83128"/>
                </a:lnTo>
                <a:lnTo>
                  <a:pt x="193964"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657600" y="5444836"/>
            <a:ext cx="637309" cy="263237"/>
          </a:xfrm>
          <a:custGeom>
            <a:avLst/>
            <a:gdLst>
              <a:gd name="connsiteX0" fmla="*/ 637309 w 637309"/>
              <a:gd name="connsiteY0" fmla="*/ 41564 h 263237"/>
              <a:gd name="connsiteX1" fmla="*/ 415636 w 637309"/>
              <a:gd name="connsiteY1" fmla="*/ 27709 h 263237"/>
              <a:gd name="connsiteX2" fmla="*/ 152400 w 637309"/>
              <a:gd name="connsiteY2" fmla="*/ 0 h 263237"/>
              <a:gd name="connsiteX3" fmla="*/ 0 w 637309"/>
              <a:gd name="connsiteY3" fmla="*/ 41564 h 263237"/>
              <a:gd name="connsiteX4" fmla="*/ 41564 w 637309"/>
              <a:gd name="connsiteY4" fmla="*/ 193964 h 263237"/>
              <a:gd name="connsiteX5" fmla="*/ 193964 w 637309"/>
              <a:gd name="connsiteY5" fmla="*/ 263237 h 263237"/>
              <a:gd name="connsiteX6" fmla="*/ 498764 w 637309"/>
              <a:gd name="connsiteY6" fmla="*/ 193964 h 263237"/>
              <a:gd name="connsiteX7" fmla="*/ 637309 w 637309"/>
              <a:gd name="connsiteY7" fmla="*/ 41564 h 26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263237">
                <a:moveTo>
                  <a:pt x="637309" y="41564"/>
                </a:moveTo>
                <a:lnTo>
                  <a:pt x="415636" y="27709"/>
                </a:lnTo>
                <a:lnTo>
                  <a:pt x="152400" y="0"/>
                </a:lnTo>
                <a:lnTo>
                  <a:pt x="0" y="41564"/>
                </a:lnTo>
                <a:lnTo>
                  <a:pt x="41564" y="193964"/>
                </a:lnTo>
                <a:lnTo>
                  <a:pt x="193964" y="263237"/>
                </a:lnTo>
                <a:lnTo>
                  <a:pt x="498764" y="193964"/>
                </a:lnTo>
                <a:lnTo>
                  <a:pt x="637309" y="41564"/>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467600" y="5451763"/>
            <a:ext cx="637309" cy="263237"/>
          </a:xfrm>
          <a:custGeom>
            <a:avLst/>
            <a:gdLst>
              <a:gd name="connsiteX0" fmla="*/ 637309 w 637309"/>
              <a:gd name="connsiteY0" fmla="*/ 41564 h 263237"/>
              <a:gd name="connsiteX1" fmla="*/ 415636 w 637309"/>
              <a:gd name="connsiteY1" fmla="*/ 27709 h 263237"/>
              <a:gd name="connsiteX2" fmla="*/ 152400 w 637309"/>
              <a:gd name="connsiteY2" fmla="*/ 0 h 263237"/>
              <a:gd name="connsiteX3" fmla="*/ 0 w 637309"/>
              <a:gd name="connsiteY3" fmla="*/ 41564 h 263237"/>
              <a:gd name="connsiteX4" fmla="*/ 41564 w 637309"/>
              <a:gd name="connsiteY4" fmla="*/ 193964 h 263237"/>
              <a:gd name="connsiteX5" fmla="*/ 193964 w 637309"/>
              <a:gd name="connsiteY5" fmla="*/ 263237 h 263237"/>
              <a:gd name="connsiteX6" fmla="*/ 498764 w 637309"/>
              <a:gd name="connsiteY6" fmla="*/ 193964 h 263237"/>
              <a:gd name="connsiteX7" fmla="*/ 637309 w 637309"/>
              <a:gd name="connsiteY7" fmla="*/ 41564 h 26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263237">
                <a:moveTo>
                  <a:pt x="637309" y="41564"/>
                </a:moveTo>
                <a:lnTo>
                  <a:pt x="415636" y="27709"/>
                </a:lnTo>
                <a:lnTo>
                  <a:pt x="152400" y="0"/>
                </a:lnTo>
                <a:lnTo>
                  <a:pt x="0" y="41564"/>
                </a:lnTo>
                <a:lnTo>
                  <a:pt x="41564" y="193964"/>
                </a:lnTo>
                <a:lnTo>
                  <a:pt x="193964" y="263237"/>
                </a:lnTo>
                <a:lnTo>
                  <a:pt x="498764" y="193964"/>
                </a:lnTo>
                <a:lnTo>
                  <a:pt x="637309" y="41564"/>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2251363" y="3733800"/>
            <a:ext cx="2236590" cy="158787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976254" y="3733800"/>
            <a:ext cx="519546" cy="184265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95800" y="3733800"/>
            <a:ext cx="1503218" cy="161251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495800" y="3733800"/>
            <a:ext cx="3124200" cy="180415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914400" y="3943267"/>
            <a:ext cx="899605" cy="40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t>CAPE</a:t>
            </a:r>
          </a:p>
        </p:txBody>
      </p:sp>
      <p:sp>
        <p:nvSpPr>
          <p:cNvPr id="22" name="TextBox 1"/>
          <p:cNvSpPr txBox="1">
            <a:spLocks noChangeArrowheads="1"/>
          </p:cNvSpPr>
          <p:nvPr/>
        </p:nvSpPr>
        <p:spPr bwMode="auto">
          <a:xfrm>
            <a:off x="6720395" y="3886200"/>
            <a:ext cx="17378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err="1" smtClean="0"/>
              <a:t>Imagen</a:t>
            </a:r>
            <a:r>
              <a:rPr lang="en-US" sz="2000" b="1" dirty="0" smtClean="0"/>
              <a:t> de </a:t>
            </a:r>
            <a:r>
              <a:rPr lang="en-US" sz="2000" b="1" dirty="0" err="1" smtClean="0"/>
              <a:t>satélite</a:t>
            </a:r>
            <a:r>
              <a:rPr lang="en-US" sz="2000" b="1" dirty="0" smtClean="0"/>
              <a:t> IR4</a:t>
            </a:r>
            <a:endParaRPr lang="en-US" sz="2000" b="1" dirty="0"/>
          </a:p>
        </p:txBody>
      </p:sp>
    </p:spTree>
    <p:extLst>
      <p:ext uri="{BB962C8B-B14F-4D97-AF65-F5344CB8AC3E}">
        <p14:creationId xmlns:p14="http://schemas.microsoft.com/office/powerpoint/2010/main" val="2387782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eather.uwyo.edu/upperair/images/2012070112.78988.skew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49630"/>
            <a:ext cx="7239000" cy="57912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463040" y="-160020"/>
            <a:ext cx="7543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200" dirty="0" smtClean="0">
                <a:latin typeface="Arial" panose="020B0604020202020204" pitchFamily="34" charset="0"/>
                <a:cs typeface="Arial" panose="020B0604020202020204" pitchFamily="34" charset="0"/>
              </a:rPr>
              <a:t>Sonda, </a:t>
            </a:r>
            <a:r>
              <a:rPr lang="es-ES_tradnl" sz="3200" dirty="0" err="1" smtClean="0">
                <a:latin typeface="Arial" panose="020B0604020202020204" pitchFamily="34" charset="0"/>
                <a:cs typeface="Arial" panose="020B0604020202020204" pitchFamily="34" charset="0"/>
              </a:rPr>
              <a:t>Curaçao</a:t>
            </a:r>
            <a:r>
              <a:rPr lang="es-ES_tradnl" sz="3200" dirty="0" smtClean="0">
                <a:latin typeface="Arial" panose="020B0604020202020204" pitchFamily="34" charset="0"/>
                <a:cs typeface="Arial" panose="020B0604020202020204" pitchFamily="34" charset="0"/>
              </a:rPr>
              <a:t> – Buen tiempo</a:t>
            </a:r>
            <a:endParaRPr lang="es-ES_tradnl"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574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eather.uwyo.edu/upperair/images/2012092612.78988.skew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45820"/>
            <a:ext cx="7238999" cy="5791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463040" y="-160020"/>
            <a:ext cx="7543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200" dirty="0" smtClean="0">
                <a:latin typeface="Arial" panose="020B0604020202020204" pitchFamily="34" charset="0"/>
                <a:cs typeface="Arial" panose="020B0604020202020204" pitchFamily="34" charset="0"/>
              </a:rPr>
              <a:t>Sonda, </a:t>
            </a:r>
            <a:r>
              <a:rPr lang="es-ES_tradnl" sz="3200" dirty="0" err="1" smtClean="0">
                <a:latin typeface="Arial" panose="020B0604020202020204" pitchFamily="34" charset="0"/>
                <a:cs typeface="Arial" panose="020B0604020202020204" pitchFamily="34" charset="0"/>
              </a:rPr>
              <a:t>Curaçao</a:t>
            </a:r>
            <a:r>
              <a:rPr lang="es-ES_tradnl" sz="3200" dirty="0" smtClean="0">
                <a:latin typeface="Arial" panose="020B0604020202020204" pitchFamily="34" charset="0"/>
                <a:cs typeface="Arial" panose="020B0604020202020204" pitchFamily="34" charset="0"/>
              </a:rPr>
              <a:t> – Buen tiempo</a:t>
            </a:r>
            <a:endParaRPr lang="es-ES_tradnl"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331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eather.uwyo.edu/upperair/images/2012092600.78486.skew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467600" cy="597408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777240" y="-160020"/>
            <a:ext cx="8229600" cy="1143000"/>
          </a:xfrm>
        </p:spPr>
        <p:txBody>
          <a:bodyPr>
            <a:normAutofit/>
          </a:bodyPr>
          <a:lstStyle/>
          <a:p>
            <a:r>
              <a:rPr lang="es-ES_tradnl" sz="3200" noProof="0" dirty="0" smtClean="0">
                <a:latin typeface="Arial" panose="020B0604020202020204" pitchFamily="34" charset="0"/>
                <a:cs typeface="Arial" panose="020B0604020202020204" pitchFamily="34" charset="0"/>
              </a:rPr>
              <a:t>Sonda, Santo Domingo – Buen tiempo</a:t>
            </a:r>
            <a:endParaRPr lang="es-ES_tradnl" sz="32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513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548" y="68826"/>
            <a:ext cx="8229600" cy="855406"/>
          </a:xfrm>
        </p:spPr>
        <p:txBody>
          <a:bodyPr>
            <a:normAutofit/>
          </a:bodyPr>
          <a:lstStyle/>
          <a:p>
            <a:r>
              <a:rPr lang="es-ES_tradnl" sz="3600" b="1" noProof="0" dirty="0" smtClean="0">
                <a:latin typeface="Arial" pitchFamily="34" charset="0"/>
                <a:cs typeface="Arial" pitchFamily="34" charset="0"/>
              </a:rPr>
              <a:t>Problemas </a:t>
            </a:r>
            <a:r>
              <a:rPr lang="es-ES_tradnl" sz="3600" b="1" noProof="0" dirty="0" smtClean="0">
                <a:latin typeface="Arial" pitchFamily="34" charset="0"/>
                <a:cs typeface="Arial" pitchFamily="34" charset="0"/>
              </a:rPr>
              <a:t>del CAPE en </a:t>
            </a:r>
            <a:r>
              <a:rPr lang="es-ES_tradnl" sz="3600" b="1" noProof="0" dirty="0" smtClean="0">
                <a:latin typeface="Arial" pitchFamily="34" charset="0"/>
                <a:cs typeface="Arial" pitchFamily="34" charset="0"/>
              </a:rPr>
              <a:t>los Trópicos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67032" y="1170036"/>
            <a:ext cx="8229600" cy="1179871"/>
          </a:xfrm>
        </p:spPr>
        <p:txBody>
          <a:bodyPr>
            <a:normAutofit/>
          </a:bodyPr>
          <a:lstStyle/>
          <a:p>
            <a:r>
              <a:rPr lang="es-ES_tradnl" sz="2400" noProof="0" dirty="0" smtClean="0">
                <a:latin typeface="Arial" pitchFamily="34" charset="0"/>
                <a:cs typeface="Arial" pitchFamily="34" charset="0"/>
              </a:rPr>
              <a:t>La </a:t>
            </a:r>
            <a:r>
              <a:rPr lang="es-ES_tradnl" sz="2400" noProof="0" dirty="0" smtClean="0">
                <a:latin typeface="Arial" pitchFamily="34" charset="0"/>
                <a:cs typeface="Arial" pitchFamily="34" charset="0"/>
              </a:rPr>
              <a:t>columna en los trópicos es más profunda, lo cual tiende a generar valores muy altos de CAPE que no siempre son conducibles a convección profunda.</a:t>
            </a:r>
            <a:endParaRPr lang="es-ES_tradnl" sz="2400" noProof="0" dirty="0">
              <a:latin typeface="Arial" pitchFamily="34" charset="0"/>
              <a:cs typeface="Arial" pitchFamily="34" charset="0"/>
            </a:endParaRPr>
          </a:p>
        </p:txBody>
      </p:sp>
      <p:sp>
        <p:nvSpPr>
          <p:cNvPr id="5" name="Content Placeholder 2"/>
          <p:cNvSpPr txBox="1">
            <a:spLocks/>
          </p:cNvSpPr>
          <p:nvPr/>
        </p:nvSpPr>
        <p:spPr>
          <a:xfrm>
            <a:off x="467032" y="2841519"/>
            <a:ext cx="8229600" cy="119953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2400" dirty="0" smtClean="0">
                <a:latin typeface="Arial" pitchFamily="34" charset="0"/>
                <a:cs typeface="Arial" pitchFamily="34" charset="0"/>
              </a:rPr>
              <a:t>Atmósfera en los trópicos suele quedar más inestable subsiguiente a la ocurrencia de convección (no antes): </a:t>
            </a:r>
          </a:p>
          <a:p>
            <a:pPr marL="0" indent="-91440">
              <a:buFont typeface="Arial" panose="020B0604020202020204" pitchFamily="34" charset="0"/>
              <a:buNone/>
            </a:pPr>
            <a:r>
              <a:rPr lang="es-ES_tradnl" sz="2400" dirty="0" smtClean="0">
                <a:solidFill>
                  <a:srgbClr val="0C00F2"/>
                </a:solidFill>
                <a:latin typeface="Arial" pitchFamily="34" charset="0"/>
                <a:cs typeface="Arial" pitchFamily="34" charset="0"/>
              </a:rPr>
              <a:t>	</a:t>
            </a:r>
          </a:p>
        </p:txBody>
      </p:sp>
      <p:sp>
        <p:nvSpPr>
          <p:cNvPr id="6" name="Content Placeholder 2"/>
          <p:cNvSpPr txBox="1">
            <a:spLocks/>
          </p:cNvSpPr>
          <p:nvPr/>
        </p:nvSpPr>
        <p:spPr>
          <a:xfrm>
            <a:off x="1504335" y="3588771"/>
            <a:ext cx="6558116" cy="2033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dirty="0" smtClean="0">
                <a:solidFill>
                  <a:srgbClr val="0C00F2"/>
                </a:solidFill>
                <a:latin typeface="Arial" pitchFamily="34" charset="0"/>
                <a:cs typeface="Arial" pitchFamily="34" charset="0"/>
              </a:rPr>
              <a:t>-Dominan los efectos de la liberación de calor latente y humedecimiento de la columna.</a:t>
            </a:r>
          </a:p>
        </p:txBody>
      </p:sp>
    </p:spTree>
    <p:extLst>
      <p:ext uri="{BB962C8B-B14F-4D97-AF65-F5344CB8AC3E}">
        <p14:creationId xmlns:p14="http://schemas.microsoft.com/office/powerpoint/2010/main" val="41586519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D3B5F"/>
        </a:solidFill>
        <a:effectLst/>
      </p:bgPr>
    </p:bg>
    <p:spTree>
      <p:nvGrpSpPr>
        <p:cNvPr id="1" name=""/>
        <p:cNvGrpSpPr/>
        <p:nvPr/>
      </p:nvGrpSpPr>
      <p:grpSpPr>
        <a:xfrm>
          <a:off x="0" y="0"/>
          <a:ext cx="0" cy="0"/>
          <a:chOff x="0" y="0"/>
          <a:chExt cx="0" cy="0"/>
        </a:xfrm>
      </p:grpSpPr>
      <p:sp>
        <p:nvSpPr>
          <p:cNvPr id="5" name="Title 3"/>
          <p:cNvSpPr txBox="1">
            <a:spLocks/>
          </p:cNvSpPr>
          <p:nvPr/>
        </p:nvSpPr>
        <p:spPr>
          <a:xfrm>
            <a:off x="671783" y="2771592"/>
            <a:ext cx="7772400" cy="737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400" b="1" dirty="0" err="1" smtClean="0">
                <a:solidFill>
                  <a:schemeClr val="bg1"/>
                </a:solidFill>
                <a:latin typeface="Arial" pitchFamily="34" charset="0"/>
                <a:cs typeface="Arial" pitchFamily="34" charset="0"/>
              </a:rPr>
              <a:t>Indices</a:t>
            </a:r>
            <a:r>
              <a:rPr lang="es-ES_tradnl" sz="4400" b="1" dirty="0" smtClean="0">
                <a:solidFill>
                  <a:schemeClr val="bg1"/>
                </a:solidFill>
                <a:latin typeface="Arial" pitchFamily="34" charset="0"/>
                <a:cs typeface="Arial" pitchFamily="34" charset="0"/>
              </a:rPr>
              <a:t> de Estabilidad</a:t>
            </a:r>
            <a:endParaRPr lang="es-ES_tradnl" sz="4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07068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200" b="1" dirty="0">
                <a:latin typeface="Arial" pitchFamily="34" charset="0"/>
                <a:cs typeface="Arial" pitchFamily="34" charset="0"/>
              </a:rPr>
              <a:t>Índice</a:t>
            </a:r>
            <a:r>
              <a:rPr lang="es-ES_tradnl" sz="3200" b="1" dirty="0" smtClean="0">
                <a:latin typeface="Arial" pitchFamily="34" charset="0"/>
                <a:cs typeface="Arial" pitchFamily="34" charset="0"/>
              </a:rPr>
              <a:t> de Estabilidad </a:t>
            </a:r>
            <a:r>
              <a:rPr lang="es-ES_tradnl" sz="3200" b="1" dirty="0" err="1" smtClean="0">
                <a:latin typeface="Arial" pitchFamily="34" charset="0"/>
                <a:cs typeface="Arial" pitchFamily="34" charset="0"/>
              </a:rPr>
              <a:t>Showalter</a:t>
            </a:r>
            <a:r>
              <a:rPr lang="es-ES_tradnl" sz="3200" b="1" dirty="0" smtClean="0">
                <a:latin typeface="Arial" pitchFamily="34" charset="0"/>
                <a:cs typeface="Arial" pitchFamily="34" charset="0"/>
              </a:rPr>
              <a:t> (SSI)</a:t>
            </a:r>
            <a:endParaRPr lang="es-ES_tradnl" sz="3200" b="1" dirty="0">
              <a:latin typeface="Arial" pitchFamily="34" charset="0"/>
              <a:cs typeface="Arial" pitchFamily="34" charset="0"/>
            </a:endParaRPr>
          </a:p>
        </p:txBody>
      </p:sp>
      <p:grpSp>
        <p:nvGrpSpPr>
          <p:cNvPr id="10" name="Group 9"/>
          <p:cNvGrpSpPr/>
          <p:nvPr/>
        </p:nvGrpSpPr>
        <p:grpSpPr>
          <a:xfrm>
            <a:off x="851655" y="1330167"/>
            <a:ext cx="7210306" cy="1363517"/>
            <a:chOff x="342524" y="854885"/>
            <a:chExt cx="7210306" cy="1363517"/>
          </a:xfrm>
        </p:grpSpPr>
        <p:sp>
          <p:nvSpPr>
            <p:cNvPr id="7" name="Rectangle 6"/>
            <p:cNvSpPr/>
            <p:nvPr/>
          </p:nvSpPr>
          <p:spPr>
            <a:xfrm>
              <a:off x="342524" y="854885"/>
              <a:ext cx="7210306"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1594618" y="962518"/>
              <a:ext cx="2165220"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2200" dirty="0" smtClean="0">
                  <a:solidFill>
                    <a:srgbClr val="7030A0"/>
                  </a:solidFill>
                  <a:latin typeface="Arial" pitchFamily="34" charset="0"/>
                  <a:cs typeface="Arial" pitchFamily="34" charset="0"/>
                </a:rPr>
                <a:t>Temperatura del ambiente en 500 hPa</a:t>
              </a:r>
              <a:endParaRPr lang="es-ES_tradnl" sz="2200" dirty="0" smtClean="0">
                <a:solidFill>
                  <a:srgbClr val="FF0000"/>
                </a:solidFill>
                <a:latin typeface="Arial" pitchFamily="34" charset="0"/>
                <a:cs typeface="Arial" pitchFamily="34" charset="0"/>
              </a:endParaRPr>
            </a:p>
          </p:txBody>
        </p:sp>
        <p:sp>
          <p:nvSpPr>
            <p:cNvPr id="8" name="Content Placeholder 2"/>
            <p:cNvSpPr txBox="1">
              <a:spLocks/>
            </p:cNvSpPr>
            <p:nvPr/>
          </p:nvSpPr>
          <p:spPr>
            <a:xfrm>
              <a:off x="4089435" y="999202"/>
              <a:ext cx="3294161"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200" dirty="0" smtClean="0">
                  <a:solidFill>
                    <a:srgbClr val="FF0000"/>
                  </a:solidFill>
                  <a:latin typeface="Arial" pitchFamily="34" charset="0"/>
                  <a:cs typeface="Arial" pitchFamily="34" charset="0"/>
                </a:rPr>
                <a:t>Temperatura </a:t>
              </a:r>
              <a:r>
                <a:rPr lang="es-ES_tradnl" sz="2200" dirty="0">
                  <a:solidFill>
                    <a:srgbClr val="FF0000"/>
                  </a:solidFill>
                  <a:latin typeface="Arial" pitchFamily="34" charset="0"/>
                  <a:cs typeface="Arial" pitchFamily="34" charset="0"/>
                </a:rPr>
                <a:t>en </a:t>
              </a:r>
              <a:r>
                <a:rPr lang="es-ES_tradnl" sz="2200" dirty="0" smtClean="0">
                  <a:solidFill>
                    <a:srgbClr val="FF0000"/>
                  </a:solidFill>
                  <a:latin typeface="Arial" pitchFamily="34" charset="0"/>
                  <a:cs typeface="Arial" pitchFamily="34" charset="0"/>
                </a:rPr>
                <a:t>500 hPa de una parcela elevada desde 850 hPa</a:t>
              </a:r>
            </a:p>
          </p:txBody>
        </p:sp>
        <p:sp>
          <p:nvSpPr>
            <p:cNvPr id="9" name="Content Placeholder 2"/>
            <p:cNvSpPr txBox="1">
              <a:spLocks/>
            </p:cNvSpPr>
            <p:nvPr/>
          </p:nvSpPr>
          <p:spPr>
            <a:xfrm>
              <a:off x="457200" y="1240872"/>
              <a:ext cx="1004348" cy="397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dirty="0" smtClean="0">
                  <a:latin typeface="Arial" pitchFamily="34" charset="0"/>
                  <a:cs typeface="Arial" pitchFamily="34" charset="0"/>
                </a:rPr>
                <a:t>SSI =</a:t>
              </a:r>
              <a:endParaRPr lang="es-ES_tradnl" sz="2400" dirty="0" smtClean="0">
                <a:solidFill>
                  <a:srgbClr val="FF0000"/>
                </a:solidFill>
                <a:latin typeface="Arial" pitchFamily="34" charset="0"/>
                <a:cs typeface="Arial" pitchFamily="34" charset="0"/>
              </a:endParaRPr>
            </a:p>
          </p:txBody>
        </p:sp>
        <p:sp>
          <p:nvSpPr>
            <p:cNvPr id="2" name="Rectangle 1"/>
            <p:cNvSpPr/>
            <p:nvPr/>
          </p:nvSpPr>
          <p:spPr>
            <a:xfrm>
              <a:off x="3571296" y="1416810"/>
              <a:ext cx="29351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2"/>
          <p:cNvSpPr txBox="1">
            <a:spLocks/>
          </p:cNvSpPr>
          <p:nvPr/>
        </p:nvSpPr>
        <p:spPr>
          <a:xfrm>
            <a:off x="3415097" y="609600"/>
            <a:ext cx="285856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2400" dirty="0" err="1" smtClean="0">
                <a:latin typeface="Arial" pitchFamily="34" charset="0"/>
                <a:cs typeface="Arial" pitchFamily="34" charset="0"/>
              </a:rPr>
              <a:t>Showalter</a:t>
            </a:r>
            <a:r>
              <a:rPr lang="es-ES_tradnl" sz="2400" dirty="0" smtClean="0">
                <a:latin typeface="Arial" pitchFamily="34" charset="0"/>
                <a:cs typeface="Arial" pitchFamily="34" charset="0"/>
              </a:rPr>
              <a:t>, 1953</a:t>
            </a:r>
            <a:endParaRPr lang="es-ES_tradnl" sz="2400" dirty="0">
              <a:latin typeface="Arial" pitchFamily="34" charset="0"/>
              <a:cs typeface="Arial" pitchFamily="34" charset="0"/>
            </a:endParaRPr>
          </a:p>
        </p:txBody>
      </p:sp>
      <p:grpSp>
        <p:nvGrpSpPr>
          <p:cNvPr id="27" name="Group 26"/>
          <p:cNvGrpSpPr/>
          <p:nvPr/>
        </p:nvGrpSpPr>
        <p:grpSpPr>
          <a:xfrm>
            <a:off x="1832505" y="2991183"/>
            <a:ext cx="5532121" cy="3609041"/>
            <a:chOff x="29496" y="2590792"/>
            <a:chExt cx="6143216" cy="4129541"/>
          </a:xfrm>
        </p:grpSpPr>
        <p:grpSp>
          <p:nvGrpSpPr>
            <p:cNvPr id="13" name="Group 12"/>
            <p:cNvGrpSpPr/>
            <p:nvPr/>
          </p:nvGrpSpPr>
          <p:grpSpPr>
            <a:xfrm>
              <a:off x="29496" y="2590792"/>
              <a:ext cx="5426424" cy="4129541"/>
              <a:chOff x="228600" y="1752600"/>
              <a:chExt cx="6502105" cy="4739141"/>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7515"/>
              <a:stretch/>
            </p:blipFill>
            <p:spPr>
              <a:xfrm>
                <a:off x="228600" y="1752600"/>
                <a:ext cx="6502105" cy="4739141"/>
              </a:xfrm>
              <a:prstGeom prst="rect">
                <a:avLst/>
              </a:prstGeom>
            </p:spPr>
          </p:pic>
          <p:sp>
            <p:nvSpPr>
              <p:cNvPr id="15" name="Oval 14"/>
              <p:cNvSpPr/>
              <p:nvPr/>
            </p:nvSpPr>
            <p:spPr>
              <a:xfrm>
                <a:off x="5304252" y="5078659"/>
                <a:ext cx="243841" cy="2424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00F2"/>
                  </a:solidFill>
                </a:endParaRPr>
              </a:p>
            </p:txBody>
          </p:sp>
          <p:sp>
            <p:nvSpPr>
              <p:cNvPr id="16" name="Oval 15"/>
              <p:cNvSpPr/>
              <p:nvPr/>
            </p:nvSpPr>
            <p:spPr>
              <a:xfrm>
                <a:off x="5665786" y="2716514"/>
                <a:ext cx="245920" cy="24511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00F2"/>
                  </a:solidFill>
                </a:endParaRPr>
              </a:p>
            </p:txBody>
          </p:sp>
        </p:grpSp>
        <p:sp>
          <p:nvSpPr>
            <p:cNvPr id="17" name="Freeform 16"/>
            <p:cNvSpPr/>
            <p:nvPr/>
          </p:nvSpPr>
          <p:spPr>
            <a:xfrm>
              <a:off x="3230864" y="3567746"/>
              <a:ext cx="1123800" cy="2007863"/>
            </a:xfrm>
            <a:custGeom>
              <a:avLst/>
              <a:gdLst>
                <a:gd name="connsiteX0" fmla="*/ 1011382 w 1011382"/>
                <a:gd name="connsiteY0" fmla="*/ 2438400 h 2438400"/>
                <a:gd name="connsiteX1" fmla="*/ 692728 w 1011382"/>
                <a:gd name="connsiteY1" fmla="*/ 1274618 h 2438400"/>
                <a:gd name="connsiteX2" fmla="*/ 0 w 1011382"/>
                <a:gd name="connsiteY2" fmla="*/ 0 h 2438400"/>
                <a:gd name="connsiteX0" fmla="*/ 1011382 w 1011382"/>
                <a:gd name="connsiteY0" fmla="*/ 2438400 h 2438400"/>
                <a:gd name="connsiteX1" fmla="*/ 692728 w 1011382"/>
                <a:gd name="connsiteY1" fmla="*/ 1274618 h 2438400"/>
                <a:gd name="connsiteX2" fmla="*/ 0 w 1011382"/>
                <a:gd name="connsiteY2" fmla="*/ 0 h 2438400"/>
                <a:gd name="connsiteX0" fmla="*/ 1108364 w 1108364"/>
                <a:gd name="connsiteY0" fmla="*/ 2646218 h 2646218"/>
                <a:gd name="connsiteX1" fmla="*/ 789710 w 1108364"/>
                <a:gd name="connsiteY1" fmla="*/ 1482436 h 2646218"/>
                <a:gd name="connsiteX2" fmla="*/ 0 w 1108364"/>
                <a:gd name="connsiteY2" fmla="*/ 0 h 2646218"/>
                <a:gd name="connsiteX0" fmla="*/ 1108364 w 1108364"/>
                <a:gd name="connsiteY0" fmla="*/ 2618508 h 2618508"/>
                <a:gd name="connsiteX1" fmla="*/ 789710 w 1108364"/>
                <a:gd name="connsiteY1" fmla="*/ 1482436 h 2618508"/>
                <a:gd name="connsiteX2" fmla="*/ 0 w 1108364"/>
                <a:gd name="connsiteY2" fmla="*/ 0 h 2618508"/>
                <a:gd name="connsiteX0" fmla="*/ 1108364 w 1108364"/>
                <a:gd name="connsiteY0" fmla="*/ 2618508 h 2618508"/>
                <a:gd name="connsiteX1" fmla="*/ 734292 w 1108364"/>
                <a:gd name="connsiteY1" fmla="*/ 1496290 h 2618508"/>
                <a:gd name="connsiteX2" fmla="*/ 0 w 1108364"/>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258866 w 1258866"/>
                <a:gd name="connsiteY0" fmla="*/ 2573339 h 2573339"/>
                <a:gd name="connsiteX1" fmla="*/ 789711 w 1258866"/>
                <a:gd name="connsiteY1" fmla="*/ 1496290 h 2573339"/>
                <a:gd name="connsiteX2" fmla="*/ 0 w 1258866"/>
                <a:gd name="connsiteY2" fmla="*/ 0 h 2573339"/>
                <a:gd name="connsiteX0" fmla="*/ 1258866 w 1258866"/>
                <a:gd name="connsiteY0" fmla="*/ 2573339 h 2573339"/>
                <a:gd name="connsiteX1" fmla="*/ 0 w 1258866"/>
                <a:gd name="connsiteY1" fmla="*/ 0 h 2573339"/>
                <a:gd name="connsiteX0" fmla="*/ 1258866 w 1258866"/>
                <a:gd name="connsiteY0" fmla="*/ 2573339 h 2573339"/>
                <a:gd name="connsiteX1" fmla="*/ 0 w 1258866"/>
                <a:gd name="connsiteY1" fmla="*/ 0 h 2573339"/>
                <a:gd name="connsiteX0" fmla="*/ 1258866 w 1258866"/>
                <a:gd name="connsiteY0" fmla="*/ 2573339 h 2573339"/>
                <a:gd name="connsiteX1" fmla="*/ 0 w 1258866"/>
                <a:gd name="connsiteY1" fmla="*/ 0 h 2573339"/>
                <a:gd name="connsiteX0" fmla="*/ 1211324 w 1211324"/>
                <a:gd name="connsiteY0" fmla="*/ 2505587 h 2505587"/>
                <a:gd name="connsiteX1" fmla="*/ 0 w 1211324"/>
                <a:gd name="connsiteY1" fmla="*/ 0 h 2505587"/>
                <a:gd name="connsiteX0" fmla="*/ 1211324 w 1211324"/>
                <a:gd name="connsiteY0" fmla="*/ 2505587 h 2505587"/>
                <a:gd name="connsiteX1" fmla="*/ 948595 w 1211324"/>
                <a:gd name="connsiteY1" fmla="*/ 2258438 h 2505587"/>
                <a:gd name="connsiteX2" fmla="*/ 0 w 1211324"/>
                <a:gd name="connsiteY2" fmla="*/ 0 h 2505587"/>
                <a:gd name="connsiteX0" fmla="*/ 1292494 w 1292494"/>
                <a:gd name="connsiteY0" fmla="*/ 2050888 h 2050888"/>
                <a:gd name="connsiteX1" fmla="*/ 1029765 w 1292494"/>
                <a:gd name="connsiteY1" fmla="*/ 1803739 h 2050888"/>
                <a:gd name="connsiteX2" fmla="*/ 0 w 1292494"/>
                <a:gd name="connsiteY2" fmla="*/ 0 h 2050888"/>
                <a:gd name="connsiteX0" fmla="*/ 1292494 w 1292494"/>
                <a:gd name="connsiteY0" fmla="*/ 2050888 h 2050888"/>
                <a:gd name="connsiteX1" fmla="*/ 1029765 w 1292494"/>
                <a:gd name="connsiteY1" fmla="*/ 1803739 h 2050888"/>
                <a:gd name="connsiteX2" fmla="*/ 0 w 1292494"/>
                <a:gd name="connsiteY2" fmla="*/ 0 h 2050888"/>
                <a:gd name="connsiteX0" fmla="*/ 1292494 w 1292494"/>
                <a:gd name="connsiteY0" fmla="*/ 2050888 h 2050888"/>
                <a:gd name="connsiteX1" fmla="*/ 1029765 w 1292494"/>
                <a:gd name="connsiteY1" fmla="*/ 1803739 h 2050888"/>
                <a:gd name="connsiteX2" fmla="*/ 0 w 1292494"/>
                <a:gd name="connsiteY2" fmla="*/ 0 h 2050888"/>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44086 w 1197796"/>
                <a:gd name="connsiteY1" fmla="*/ 1812568 h 2033230"/>
                <a:gd name="connsiteX2" fmla="*/ 0 w 1197796"/>
                <a:gd name="connsiteY2" fmla="*/ 0 h 2033230"/>
                <a:gd name="connsiteX0" fmla="*/ 1197796 w 1197796"/>
                <a:gd name="connsiteY0" fmla="*/ 2033230 h 2033230"/>
                <a:gd name="connsiteX1" fmla="*/ 953105 w 1197796"/>
                <a:gd name="connsiteY1" fmla="*/ 1808154 h 2033230"/>
                <a:gd name="connsiteX2" fmla="*/ 0 w 1197796"/>
                <a:gd name="connsiteY2" fmla="*/ 0 h 2033230"/>
              </a:gdLst>
              <a:ahLst/>
              <a:cxnLst>
                <a:cxn ang="0">
                  <a:pos x="connsiteX0" y="connsiteY0"/>
                </a:cxn>
                <a:cxn ang="0">
                  <a:pos x="connsiteX1" y="connsiteY1"/>
                </a:cxn>
                <a:cxn ang="0">
                  <a:pos x="connsiteX2" y="connsiteY2"/>
                </a:cxn>
              </a:cxnLst>
              <a:rect l="l" t="t" r="r" b="b"/>
              <a:pathLst>
                <a:path w="1197796" h="2033230">
                  <a:moveTo>
                    <a:pt x="1197796" y="2033230"/>
                  </a:moveTo>
                  <a:cubicBezTo>
                    <a:pt x="1178058" y="1974380"/>
                    <a:pt x="1009343" y="1864058"/>
                    <a:pt x="953105" y="1808154"/>
                  </a:cubicBezTo>
                  <a:cubicBezTo>
                    <a:pt x="495723" y="719164"/>
                    <a:pt x="334327" y="505545"/>
                    <a:pt x="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123930" y="3437360"/>
              <a:ext cx="213867" cy="2135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9476998">
              <a:off x="3615451" y="4538473"/>
              <a:ext cx="244799" cy="572932"/>
            </a:xfrm>
            <a:prstGeom prst="downArrow">
              <a:avLst>
                <a:gd name="adj1" fmla="val 34640"/>
                <a:gd name="adj2" fmla="val 54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9116876">
              <a:off x="3313243" y="3895591"/>
              <a:ext cx="250141" cy="555081"/>
            </a:xfrm>
            <a:prstGeom prst="downArrow">
              <a:avLst>
                <a:gd name="adj1" fmla="val 34640"/>
                <a:gd name="adj2" fmla="val 54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Right Arrow 20"/>
            <p:cNvSpPr/>
            <p:nvPr/>
          </p:nvSpPr>
          <p:spPr>
            <a:xfrm>
              <a:off x="3201266" y="3117273"/>
              <a:ext cx="1508805" cy="188769"/>
            </a:xfrm>
            <a:prstGeom prst="leftRightArrow">
              <a:avLst>
                <a:gd name="adj1" fmla="val 14983"/>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1722801" y="3162334"/>
              <a:ext cx="1582543" cy="4435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FF0000"/>
                  </a:solidFill>
                  <a:latin typeface="Arial" pitchFamily="34" charset="0"/>
                  <a:cs typeface="Arial" pitchFamily="34" charset="0"/>
                </a:rPr>
                <a:t>T</a:t>
              </a:r>
              <a:r>
                <a:rPr lang="es-ES_tradnl" sz="12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500</a:t>
              </a:r>
            </a:p>
          </p:txBody>
        </p:sp>
        <p:sp>
          <p:nvSpPr>
            <p:cNvPr id="24" name="Content Placeholder 2"/>
            <p:cNvSpPr txBox="1">
              <a:spLocks/>
            </p:cNvSpPr>
            <p:nvPr/>
          </p:nvSpPr>
          <p:spPr>
            <a:xfrm>
              <a:off x="4424770" y="5416698"/>
              <a:ext cx="1747942" cy="3559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FF0000"/>
                  </a:solidFill>
                  <a:latin typeface="Arial" pitchFamily="34" charset="0"/>
                  <a:cs typeface="Arial" pitchFamily="34" charset="0"/>
                </a:rPr>
                <a:t>T</a:t>
              </a:r>
              <a:r>
                <a:rPr lang="es-ES_tradnl" sz="12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850</a:t>
              </a:r>
            </a:p>
          </p:txBody>
        </p:sp>
      </p:grpSp>
      <p:cxnSp>
        <p:nvCxnSpPr>
          <p:cNvPr id="29" name="Straight Connector 28"/>
          <p:cNvCxnSpPr>
            <a:stCxn id="17" idx="1"/>
          </p:cNvCxnSpPr>
          <p:nvPr/>
        </p:nvCxnSpPr>
        <p:spPr>
          <a:xfrm flipH="1">
            <a:off x="5389335" y="5405532"/>
            <a:ext cx="131355" cy="2362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Content Placeholder 2"/>
          <p:cNvSpPr txBox="1">
            <a:spLocks/>
          </p:cNvSpPr>
          <p:nvPr/>
        </p:nvSpPr>
        <p:spPr>
          <a:xfrm>
            <a:off x="6047482" y="3606670"/>
            <a:ext cx="1574066" cy="3110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7030A0"/>
                </a:solidFill>
                <a:latin typeface="Arial" pitchFamily="34" charset="0"/>
                <a:cs typeface="Arial" pitchFamily="34" charset="0"/>
              </a:rPr>
              <a:t>T</a:t>
            </a:r>
            <a:r>
              <a:rPr lang="es-ES_tradnl" sz="1200" b="1" i="1" dirty="0" smtClean="0">
                <a:solidFill>
                  <a:srgbClr val="7030A0"/>
                </a:solidFill>
                <a:latin typeface="Arial" pitchFamily="34" charset="0"/>
                <a:cs typeface="Arial" pitchFamily="34" charset="0"/>
              </a:rPr>
              <a:t>500</a:t>
            </a:r>
          </a:p>
        </p:txBody>
      </p:sp>
      <p:sp>
        <p:nvSpPr>
          <p:cNvPr id="32" name="Content Placeholder 2"/>
          <p:cNvSpPr txBox="1">
            <a:spLocks/>
          </p:cNvSpPr>
          <p:nvPr/>
        </p:nvSpPr>
        <p:spPr>
          <a:xfrm>
            <a:off x="5062158" y="3255360"/>
            <a:ext cx="1004348" cy="397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dirty="0" smtClean="0">
                <a:latin typeface="Arial" pitchFamily="34" charset="0"/>
                <a:cs typeface="Arial" pitchFamily="34" charset="0"/>
              </a:rPr>
              <a:t>SSI </a:t>
            </a:r>
            <a:endParaRPr lang="es-ES_tradnl" sz="18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167274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4" y="163948"/>
            <a:ext cx="8229600" cy="715962"/>
          </a:xfrm>
        </p:spPr>
        <p:txBody>
          <a:bodyPr>
            <a:normAutofit/>
          </a:bodyPr>
          <a:lstStyle/>
          <a:p>
            <a:pPr algn="l"/>
            <a:r>
              <a:rPr lang="es-ES_tradnl" sz="3400" b="1" noProof="0" dirty="0" smtClean="0">
                <a:latin typeface="Arial" pitchFamily="34" charset="0"/>
                <a:cs typeface="Arial" pitchFamily="34" charset="0"/>
              </a:rPr>
              <a:t>¿Por qué son importantes?</a:t>
            </a:r>
            <a:endParaRPr lang="es-ES_tradnl" sz="3400" b="1" noProof="0" dirty="0">
              <a:latin typeface="Arial" pitchFamily="34" charset="0"/>
              <a:cs typeface="Arial" pitchFamily="34" charset="0"/>
            </a:endParaRPr>
          </a:p>
        </p:txBody>
      </p:sp>
      <p:sp>
        <p:nvSpPr>
          <p:cNvPr id="3" name="Content Placeholder 2"/>
          <p:cNvSpPr>
            <a:spLocks noGrp="1"/>
          </p:cNvSpPr>
          <p:nvPr>
            <p:ph idx="1"/>
          </p:nvPr>
        </p:nvSpPr>
        <p:spPr>
          <a:xfrm>
            <a:off x="616385" y="1062186"/>
            <a:ext cx="8058727" cy="1009097"/>
          </a:xfrm>
        </p:spPr>
        <p:txBody>
          <a:bodyPr>
            <a:normAutofit/>
          </a:bodyPr>
          <a:lstStyle/>
          <a:p>
            <a:r>
              <a:rPr lang="es-ES_tradnl" sz="2400" noProof="0" dirty="0" smtClean="0">
                <a:latin typeface="Arial" pitchFamily="34" charset="0"/>
                <a:cs typeface="Arial" pitchFamily="34" charset="0"/>
              </a:rPr>
              <a:t>Por que ayudan a determinar el potencial, tipo y severidad de la convección esperada</a:t>
            </a:r>
          </a:p>
          <a:p>
            <a:pPr lvl="2"/>
            <a:endParaRPr lang="es-ES_tradnl" sz="2400" noProof="0" dirty="0" smtClean="0">
              <a:latin typeface="Arial" pitchFamily="34" charset="0"/>
              <a:cs typeface="Arial" pitchFamily="34" charset="0"/>
            </a:endParaRPr>
          </a:p>
          <a:p>
            <a:pPr lvl="1"/>
            <a:endParaRPr lang="es-ES_tradnl" noProof="0" dirty="0">
              <a:latin typeface="Arial" pitchFamily="34" charset="0"/>
              <a:cs typeface="Arial" pitchFamily="34" charset="0"/>
            </a:endParaRPr>
          </a:p>
        </p:txBody>
      </p:sp>
      <p:grpSp>
        <p:nvGrpSpPr>
          <p:cNvPr id="17" name="Group 16"/>
          <p:cNvGrpSpPr/>
          <p:nvPr/>
        </p:nvGrpSpPr>
        <p:grpSpPr>
          <a:xfrm>
            <a:off x="849463" y="1932740"/>
            <a:ext cx="7426319" cy="3470539"/>
            <a:chOff x="662709" y="2309093"/>
            <a:chExt cx="7900523" cy="3731491"/>
          </a:xfrm>
        </p:grpSpPr>
        <p:pic>
          <p:nvPicPr>
            <p:cNvPr id="11" name="Picture 10"/>
            <p:cNvPicPr>
              <a:picLocks noChangeAspect="1"/>
            </p:cNvPicPr>
            <p:nvPr/>
          </p:nvPicPr>
          <p:blipFill rotWithShape="1">
            <a:blip r:embed="rId2"/>
            <a:srcRect l="3618" t="8525" r="2666" b="12785"/>
            <a:stretch/>
          </p:blipFill>
          <p:spPr>
            <a:xfrm>
              <a:off x="662709" y="2309093"/>
              <a:ext cx="7900523" cy="3731491"/>
            </a:xfrm>
            <a:prstGeom prst="rect">
              <a:avLst/>
            </a:prstGeom>
          </p:spPr>
        </p:pic>
        <p:sp>
          <p:nvSpPr>
            <p:cNvPr id="41" name="Title 1"/>
            <p:cNvSpPr txBox="1">
              <a:spLocks/>
            </p:cNvSpPr>
            <p:nvPr/>
          </p:nvSpPr>
          <p:spPr>
            <a:xfrm>
              <a:off x="1480128" y="4592639"/>
              <a:ext cx="1059873" cy="4319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smtClean="0">
                  <a:latin typeface="Arial" pitchFamily="34" charset="0"/>
                  <a:cs typeface="Arial" pitchFamily="34" charset="0"/>
                </a:rPr>
                <a:t>Llana</a:t>
              </a:r>
              <a:endParaRPr lang="es-ES_tradnl" sz="2400" b="1" dirty="0">
                <a:latin typeface="Arial" pitchFamily="34" charset="0"/>
                <a:cs typeface="Arial" pitchFamily="34" charset="0"/>
              </a:endParaRPr>
            </a:p>
          </p:txBody>
        </p:sp>
        <p:sp>
          <p:nvSpPr>
            <p:cNvPr id="42" name="Title 1"/>
            <p:cNvSpPr txBox="1">
              <a:spLocks/>
            </p:cNvSpPr>
            <p:nvPr/>
          </p:nvSpPr>
          <p:spPr>
            <a:xfrm>
              <a:off x="3463760" y="4156221"/>
              <a:ext cx="1821872" cy="4319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smtClean="0">
                  <a:latin typeface="Arial" pitchFamily="34" charset="0"/>
                  <a:cs typeface="Arial" pitchFamily="34" charset="0"/>
                </a:rPr>
                <a:t>Profunda</a:t>
              </a:r>
              <a:endParaRPr lang="es-ES_tradnl" sz="2400" b="1" dirty="0">
                <a:latin typeface="Arial" pitchFamily="34" charset="0"/>
                <a:cs typeface="Arial" pitchFamily="34" charset="0"/>
              </a:endParaRPr>
            </a:p>
          </p:txBody>
        </p:sp>
        <p:sp>
          <p:nvSpPr>
            <p:cNvPr id="43" name="Title 1"/>
            <p:cNvSpPr txBox="1">
              <a:spLocks/>
            </p:cNvSpPr>
            <p:nvPr/>
          </p:nvSpPr>
          <p:spPr>
            <a:xfrm>
              <a:off x="6523183" y="3958866"/>
              <a:ext cx="1821872" cy="4319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smtClean="0">
                  <a:latin typeface="Arial" pitchFamily="34" charset="0"/>
                  <a:cs typeface="Arial" pitchFamily="34" charset="0"/>
                </a:rPr>
                <a:t>Severa</a:t>
              </a:r>
              <a:endParaRPr lang="es-ES_tradnl" sz="2400" b="1" dirty="0">
                <a:latin typeface="Arial" pitchFamily="34" charset="0"/>
                <a:cs typeface="Arial" pitchFamily="34" charset="0"/>
              </a:endParaRPr>
            </a:p>
          </p:txBody>
        </p:sp>
      </p:grpSp>
      <p:sp>
        <p:nvSpPr>
          <p:cNvPr id="44" name="Content Placeholder 2"/>
          <p:cNvSpPr txBox="1">
            <a:spLocks/>
          </p:cNvSpPr>
          <p:nvPr/>
        </p:nvSpPr>
        <p:spPr>
          <a:xfrm>
            <a:off x="849462" y="5505268"/>
            <a:ext cx="7426319" cy="10090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_tradnl" dirty="0">
                <a:latin typeface="Arial" pitchFamily="34" charset="0"/>
                <a:cs typeface="Arial" pitchFamily="34" charset="0"/>
              </a:rPr>
              <a:t>b</a:t>
            </a:r>
            <a:r>
              <a:rPr lang="es-ES_tradnl" dirty="0" smtClean="0">
                <a:latin typeface="Arial" pitchFamily="34" charset="0"/>
                <a:cs typeface="Arial" pitchFamily="34" charset="0"/>
              </a:rPr>
              <a:t>asándose en la distribución vertical de la estabilidad de la columna.</a:t>
            </a:r>
          </a:p>
          <a:p>
            <a:pPr algn="l"/>
            <a:endParaRPr lang="es-ES_tradnl" dirty="0">
              <a:latin typeface="Arial" pitchFamily="34" charset="0"/>
              <a:cs typeface="Arial" pitchFamily="34" charset="0"/>
            </a:endParaRPr>
          </a:p>
        </p:txBody>
      </p:sp>
      <p:sp>
        <p:nvSpPr>
          <p:cNvPr id="18" name="Up-Down Arrow 17"/>
          <p:cNvSpPr/>
          <p:nvPr/>
        </p:nvSpPr>
        <p:spPr>
          <a:xfrm>
            <a:off x="1025236" y="3668008"/>
            <a:ext cx="636101" cy="1331395"/>
          </a:xfrm>
          <a:prstGeom prst="upDown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Up-Down Arrow 44"/>
          <p:cNvSpPr/>
          <p:nvPr/>
        </p:nvSpPr>
        <p:spPr>
          <a:xfrm>
            <a:off x="3043041" y="2715491"/>
            <a:ext cx="642267" cy="2272145"/>
          </a:xfrm>
          <a:prstGeom prst="upDown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Up-Down Arrow 45"/>
          <p:cNvSpPr/>
          <p:nvPr/>
        </p:nvSpPr>
        <p:spPr>
          <a:xfrm>
            <a:off x="5366325" y="2467282"/>
            <a:ext cx="660399" cy="2456871"/>
          </a:xfrm>
          <a:prstGeom prst="upDown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Up-Down Arrow 46"/>
          <p:cNvSpPr/>
          <p:nvPr/>
        </p:nvSpPr>
        <p:spPr>
          <a:xfrm>
            <a:off x="5551053" y="3103418"/>
            <a:ext cx="299845" cy="1495619"/>
          </a:xfrm>
          <a:prstGeom prst="upDownArrow">
            <a:avLst>
              <a:gd name="adj1" fmla="val 69033"/>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1"/>
          <p:cNvSpPr txBox="1">
            <a:spLocks/>
          </p:cNvSpPr>
          <p:nvPr/>
        </p:nvSpPr>
        <p:spPr>
          <a:xfrm rot="16200000">
            <a:off x="482018" y="3858757"/>
            <a:ext cx="1712520" cy="401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400" dirty="0" smtClean="0">
                <a:latin typeface="Arial" pitchFamily="34" charset="0"/>
                <a:cs typeface="Arial" pitchFamily="34" charset="0"/>
              </a:rPr>
              <a:t>Inestabilidad</a:t>
            </a:r>
            <a:endParaRPr lang="es-ES_tradnl" sz="1400" dirty="0">
              <a:latin typeface="Arial" pitchFamily="34" charset="0"/>
              <a:cs typeface="Arial" pitchFamily="34" charset="0"/>
            </a:endParaRPr>
          </a:p>
        </p:txBody>
      </p:sp>
      <p:sp>
        <p:nvSpPr>
          <p:cNvPr id="49" name="Title 1"/>
          <p:cNvSpPr txBox="1">
            <a:spLocks/>
          </p:cNvSpPr>
          <p:nvPr/>
        </p:nvSpPr>
        <p:spPr>
          <a:xfrm rot="16200000">
            <a:off x="2509402" y="3429268"/>
            <a:ext cx="1712520" cy="401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400" dirty="0" smtClean="0">
                <a:latin typeface="Arial" pitchFamily="34" charset="0"/>
                <a:cs typeface="Arial" pitchFamily="34" charset="0"/>
              </a:rPr>
              <a:t>Inestabilidad</a:t>
            </a:r>
            <a:endParaRPr lang="es-ES_tradnl" sz="1400" dirty="0">
              <a:latin typeface="Arial" pitchFamily="34" charset="0"/>
              <a:cs typeface="Arial" pitchFamily="34" charset="0"/>
            </a:endParaRPr>
          </a:p>
        </p:txBody>
      </p:sp>
      <p:sp>
        <p:nvSpPr>
          <p:cNvPr id="50" name="Title 1"/>
          <p:cNvSpPr txBox="1">
            <a:spLocks/>
          </p:cNvSpPr>
          <p:nvPr/>
        </p:nvSpPr>
        <p:spPr>
          <a:xfrm rot="16200000">
            <a:off x="4850821" y="3350763"/>
            <a:ext cx="1712520" cy="401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400" dirty="0" smtClean="0">
                <a:latin typeface="Arial" pitchFamily="34" charset="0"/>
                <a:cs typeface="Arial" pitchFamily="34" charset="0"/>
              </a:rPr>
              <a:t>Inestabilidad</a:t>
            </a:r>
            <a:endParaRPr lang="es-ES_tradnl" sz="1400" dirty="0">
              <a:latin typeface="Arial" pitchFamily="34" charset="0"/>
              <a:cs typeface="Arial" pitchFamily="34" charset="0"/>
            </a:endParaRPr>
          </a:p>
        </p:txBody>
      </p:sp>
    </p:spTree>
    <p:extLst>
      <p:ext uri="{BB962C8B-B14F-4D97-AF65-F5344CB8AC3E}">
        <p14:creationId xmlns:p14="http://schemas.microsoft.com/office/powerpoint/2010/main" val="3311009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73405"/>
            <a:ext cx="8686800" cy="1300756"/>
          </a:xfrm>
        </p:spPr>
        <p:txBody>
          <a:bodyPr>
            <a:normAutofit/>
          </a:bodyPr>
          <a:lstStyle/>
          <a:p>
            <a:r>
              <a:rPr lang="es-ES_tradnl" sz="2300" noProof="0" dirty="0" smtClean="0">
                <a:latin typeface="Arial" pitchFamily="34" charset="0"/>
                <a:cs typeface="Arial" pitchFamily="34" charset="0"/>
              </a:rPr>
              <a:t>De los primeros en desarrollarse. </a:t>
            </a:r>
          </a:p>
          <a:p>
            <a:r>
              <a:rPr lang="es-ES_tradnl" sz="2300" noProof="0" dirty="0" smtClean="0">
                <a:latin typeface="Arial" pitchFamily="34" charset="0"/>
                <a:cs typeface="Arial" pitchFamily="34" charset="0"/>
              </a:rPr>
              <a:t>Mientras más negativo más inestable.</a:t>
            </a:r>
          </a:p>
          <a:p>
            <a:r>
              <a:rPr lang="es-ES_tradnl" sz="2300" dirty="0" smtClean="0">
                <a:latin typeface="Arial" pitchFamily="34" charset="0"/>
                <a:cs typeface="Arial" pitchFamily="34" charset="0"/>
              </a:rPr>
              <a:t>Negativo: parcela más cálida que el ambiente.</a:t>
            </a:r>
            <a:endParaRPr lang="es-ES_tradnl" sz="2300" noProof="0" dirty="0" smtClean="0">
              <a:latin typeface="Arial" pitchFamily="34" charset="0"/>
              <a:cs typeface="Arial" pitchFamily="34" charset="0"/>
            </a:endParaRPr>
          </a:p>
        </p:txBody>
      </p:sp>
      <p:sp>
        <p:nvSpPr>
          <p:cNvPr id="30" name="Rectangle 29"/>
          <p:cNvSpPr/>
          <p:nvPr/>
        </p:nvSpPr>
        <p:spPr>
          <a:xfrm>
            <a:off x="5730754" y="3144902"/>
            <a:ext cx="2539991" cy="369332"/>
          </a:xfrm>
          <a:prstGeom prst="rect">
            <a:avLst/>
          </a:prstGeom>
        </p:spPr>
        <p:txBody>
          <a:bodyPr wrap="none">
            <a:spAutoFit/>
          </a:bodyPr>
          <a:lstStyle/>
          <a:p>
            <a:r>
              <a:rPr lang="es-ES_tradnl" b="1" dirty="0" smtClean="0">
                <a:latin typeface="Arial" pitchFamily="34" charset="0"/>
                <a:cs typeface="Arial" pitchFamily="34" charset="0"/>
              </a:rPr>
              <a:t>POSITIVO: ESTABLE</a:t>
            </a:r>
            <a:endParaRPr lang="en-US" b="1" dirty="0"/>
          </a:p>
        </p:txBody>
      </p:sp>
      <p:grpSp>
        <p:nvGrpSpPr>
          <p:cNvPr id="2" name="Group 1"/>
          <p:cNvGrpSpPr/>
          <p:nvPr/>
        </p:nvGrpSpPr>
        <p:grpSpPr>
          <a:xfrm>
            <a:off x="6013315" y="1547768"/>
            <a:ext cx="3204723" cy="579679"/>
            <a:chOff x="2897216" y="3414822"/>
            <a:chExt cx="3200400" cy="609602"/>
          </a:xfrm>
        </p:grpSpPr>
        <p:sp>
          <p:nvSpPr>
            <p:cNvPr id="31" name="Content Placeholder 2"/>
            <p:cNvSpPr txBox="1">
              <a:spLocks/>
            </p:cNvSpPr>
            <p:nvPr/>
          </p:nvSpPr>
          <p:spPr>
            <a:xfrm>
              <a:off x="2897216" y="3414824"/>
              <a:ext cx="3200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latin typeface="Arial" pitchFamily="34" charset="0"/>
                  <a:cs typeface="Arial" pitchFamily="34" charset="0"/>
                </a:rPr>
                <a:t>SSI </a:t>
              </a:r>
              <a:r>
                <a:rPr lang="es-ES_tradnl" sz="1800" dirty="0" smtClean="0">
                  <a:latin typeface="Arial" pitchFamily="34" charset="0"/>
                  <a:cs typeface="Arial" pitchFamily="34" charset="0"/>
                </a:rPr>
                <a:t>= </a:t>
              </a:r>
              <a:r>
                <a:rPr lang="es-ES_tradnl" sz="1800" dirty="0" smtClean="0">
                  <a:solidFill>
                    <a:srgbClr val="7030A0"/>
                  </a:solidFill>
                  <a:latin typeface="Arial" pitchFamily="34" charset="0"/>
                  <a:cs typeface="Arial" pitchFamily="34" charset="0"/>
                </a:rPr>
                <a:t>T</a:t>
              </a:r>
              <a:r>
                <a:rPr lang="es-ES_tradnl" sz="1200" b="1" i="1" dirty="0" smtClean="0">
                  <a:solidFill>
                    <a:srgbClr val="7030A0"/>
                  </a:solidFill>
                  <a:latin typeface="Arial" pitchFamily="34" charset="0"/>
                  <a:cs typeface="Arial" pitchFamily="34" charset="0"/>
                </a:rPr>
                <a:t>500</a:t>
              </a:r>
              <a:r>
                <a:rPr lang="es-ES_tradnl" sz="1200" b="1" i="1" dirty="0" smtClean="0">
                  <a:latin typeface="Arial" pitchFamily="34" charset="0"/>
                  <a:cs typeface="Arial" pitchFamily="34" charset="0"/>
                </a:rPr>
                <a:t> </a:t>
              </a:r>
              <a:r>
                <a:rPr lang="es-ES_tradnl" sz="1800" dirty="0" smtClean="0">
                  <a:latin typeface="Arial" pitchFamily="34" charset="0"/>
                  <a:cs typeface="Arial" pitchFamily="34" charset="0"/>
                </a:rPr>
                <a:t>– </a:t>
              </a:r>
              <a:r>
                <a:rPr lang="es-ES_tradnl" sz="1800" dirty="0" smtClean="0">
                  <a:solidFill>
                    <a:srgbClr val="FF0000"/>
                  </a:solidFill>
                  <a:latin typeface="Arial" pitchFamily="34" charset="0"/>
                  <a:cs typeface="Arial" pitchFamily="34" charset="0"/>
                </a:rPr>
                <a:t>T</a:t>
              </a:r>
              <a:r>
                <a:rPr lang="es-ES_tradnl" sz="14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500</a:t>
              </a:r>
            </a:p>
          </p:txBody>
        </p:sp>
        <p:sp>
          <p:nvSpPr>
            <p:cNvPr id="32" name="Rectangle 31"/>
            <p:cNvSpPr/>
            <p:nvPr/>
          </p:nvSpPr>
          <p:spPr>
            <a:xfrm>
              <a:off x="2897216" y="3414822"/>
              <a:ext cx="2778455" cy="395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9"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200" b="1" dirty="0">
                <a:latin typeface="Arial" pitchFamily="34" charset="0"/>
                <a:cs typeface="Arial" pitchFamily="34" charset="0"/>
              </a:rPr>
              <a:t>Índice</a:t>
            </a:r>
            <a:r>
              <a:rPr lang="es-ES_tradnl" sz="3200" b="1" dirty="0" smtClean="0">
                <a:latin typeface="Arial" pitchFamily="34" charset="0"/>
                <a:cs typeface="Arial" pitchFamily="34" charset="0"/>
              </a:rPr>
              <a:t> de Estabilidad </a:t>
            </a:r>
            <a:r>
              <a:rPr lang="es-ES_tradnl" sz="3200" b="1" dirty="0" err="1" smtClean="0">
                <a:latin typeface="Arial" pitchFamily="34" charset="0"/>
                <a:cs typeface="Arial" pitchFamily="34" charset="0"/>
              </a:rPr>
              <a:t>Showalter</a:t>
            </a:r>
            <a:r>
              <a:rPr lang="es-ES_tradnl" sz="3200" b="1" dirty="0" smtClean="0">
                <a:latin typeface="Arial" pitchFamily="34" charset="0"/>
                <a:cs typeface="Arial" pitchFamily="34" charset="0"/>
              </a:rPr>
              <a:t> (SSI)</a:t>
            </a:r>
            <a:endParaRPr lang="es-ES_tradnl" sz="3200" b="1" dirty="0">
              <a:latin typeface="Arial" pitchFamily="34" charset="0"/>
              <a:cs typeface="Arial" pitchFamily="34" charset="0"/>
            </a:endParaRPr>
          </a:p>
        </p:txBody>
      </p:sp>
      <p:sp>
        <p:nvSpPr>
          <p:cNvPr id="40" name="Content Placeholder 2"/>
          <p:cNvSpPr txBox="1">
            <a:spLocks/>
          </p:cNvSpPr>
          <p:nvPr/>
        </p:nvSpPr>
        <p:spPr>
          <a:xfrm>
            <a:off x="3415097" y="609600"/>
            <a:ext cx="285856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2400" dirty="0" err="1" smtClean="0">
                <a:latin typeface="Arial" pitchFamily="34" charset="0"/>
                <a:cs typeface="Arial" pitchFamily="34" charset="0"/>
              </a:rPr>
              <a:t>Showalter</a:t>
            </a:r>
            <a:r>
              <a:rPr lang="es-ES_tradnl" sz="2400" dirty="0" smtClean="0">
                <a:latin typeface="Arial" pitchFamily="34" charset="0"/>
                <a:cs typeface="Arial" pitchFamily="34" charset="0"/>
              </a:rPr>
              <a:t>, 1953</a:t>
            </a:r>
            <a:endParaRPr lang="es-ES_tradnl" sz="2400" dirty="0">
              <a:latin typeface="Arial" pitchFamily="34" charset="0"/>
              <a:cs typeface="Arial" pitchFamily="34" charset="0"/>
            </a:endParaRPr>
          </a:p>
        </p:txBody>
      </p:sp>
      <p:grpSp>
        <p:nvGrpSpPr>
          <p:cNvPr id="17" name="Group 16"/>
          <p:cNvGrpSpPr/>
          <p:nvPr/>
        </p:nvGrpSpPr>
        <p:grpSpPr>
          <a:xfrm>
            <a:off x="366426" y="3138859"/>
            <a:ext cx="3819797" cy="3511961"/>
            <a:chOff x="538955" y="3120520"/>
            <a:chExt cx="3357009" cy="3511961"/>
          </a:xfrm>
        </p:grpSpPr>
        <p:grpSp>
          <p:nvGrpSpPr>
            <p:cNvPr id="12" name="Group 11"/>
            <p:cNvGrpSpPr/>
            <p:nvPr/>
          </p:nvGrpSpPr>
          <p:grpSpPr>
            <a:xfrm>
              <a:off x="538955" y="3239938"/>
              <a:ext cx="3337036" cy="3392543"/>
              <a:chOff x="-2516883" y="2895527"/>
              <a:chExt cx="3687046" cy="3049155"/>
            </a:xfrm>
          </p:grpSpPr>
          <p:pic>
            <p:nvPicPr>
              <p:cNvPr id="42" name="Picture 4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val="0"/>
                  </a:ext>
                </a:extLst>
              </a:blip>
              <a:srcRect l="34295" t="53857" r="1432" b="672"/>
              <a:stretch/>
            </p:blipFill>
            <p:spPr>
              <a:xfrm>
                <a:off x="-2110256" y="3109619"/>
                <a:ext cx="3265486" cy="2782506"/>
              </a:xfrm>
              <a:prstGeom prst="rect">
                <a:avLst/>
              </a:prstGeom>
              <a:ln w="3175">
                <a:solidFill>
                  <a:schemeClr val="tx1">
                    <a:lumMod val="65000"/>
                    <a:lumOff val="35000"/>
                  </a:schemeClr>
                </a:solidFill>
              </a:ln>
            </p:spPr>
          </p:pic>
          <p:sp>
            <p:nvSpPr>
              <p:cNvPr id="7" name="Rectangle 6"/>
              <p:cNvSpPr/>
              <p:nvPr/>
            </p:nvSpPr>
            <p:spPr>
              <a:xfrm>
                <a:off x="-2110256" y="3109619"/>
                <a:ext cx="3280419" cy="278250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227634" y="3110155"/>
                <a:ext cx="864176" cy="2659717"/>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627180 w 627180"/>
                  <a:gd name="connsiteY0" fmla="*/ 1726817 h 1726817"/>
                  <a:gd name="connsiteX1" fmla="*/ 325440 w 627180"/>
                  <a:gd name="connsiteY1" fmla="*/ 1615690 h 1726817"/>
                  <a:gd name="connsiteX2" fmla="*/ 344490 w 627180"/>
                  <a:gd name="connsiteY2" fmla="*/ 1558540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491910 w 627180"/>
                  <a:gd name="connsiteY1" fmla="*/ 1615690 h 1726817"/>
                  <a:gd name="connsiteX2" fmla="*/ 344490 w 627180"/>
                  <a:gd name="connsiteY2" fmla="*/ 1558540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491910 w 627180"/>
                  <a:gd name="connsiteY1" fmla="*/ 1615690 h 1726817"/>
                  <a:gd name="connsiteX2" fmla="*/ 497535 w 627180"/>
                  <a:gd name="connsiteY2" fmla="*/ 1574103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537555 w 627180"/>
                  <a:gd name="connsiteY1" fmla="*/ 1622360 h 1726817"/>
                  <a:gd name="connsiteX2" fmla="*/ 497535 w 627180"/>
                  <a:gd name="connsiteY2" fmla="*/ 1574103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537555 w 627180"/>
                  <a:gd name="connsiteY1" fmla="*/ 1622360 h 1726817"/>
                  <a:gd name="connsiteX2" fmla="*/ 497535 w 627180"/>
                  <a:gd name="connsiteY2" fmla="*/ 1574103 h 1726817"/>
                  <a:gd name="connsiteX3" fmla="*/ 48114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180" h="1726817">
                    <a:moveTo>
                      <a:pt x="627180" y="1726817"/>
                    </a:moveTo>
                    <a:lnTo>
                      <a:pt x="537555" y="1622360"/>
                    </a:lnTo>
                    <a:lnTo>
                      <a:pt x="497535" y="1574103"/>
                    </a:lnTo>
                    <a:lnTo>
                      <a:pt x="481140" y="1531870"/>
                    </a:lnTo>
                    <a:lnTo>
                      <a:pt x="515940" y="1489960"/>
                    </a:lnTo>
                    <a:lnTo>
                      <a:pt x="523560" y="1448050"/>
                    </a:lnTo>
                    <a:lnTo>
                      <a:pt x="496890" y="1352800"/>
                    </a:lnTo>
                    <a:lnTo>
                      <a:pt x="424500" y="1246120"/>
                    </a:lnTo>
                    <a:lnTo>
                      <a:pt x="249240" y="1013710"/>
                    </a:lnTo>
                    <a:lnTo>
                      <a:pt x="146370" y="777490"/>
                    </a:lnTo>
                    <a:lnTo>
                      <a:pt x="89220" y="15646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123142" y="3113255"/>
                <a:ext cx="1535352" cy="2652213"/>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0775 w 1021080"/>
                  <a:gd name="connsiteY4" fmla="*/ 147348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53440 w 1088205"/>
                  <a:gd name="connsiteY5" fmla="*/ 1224258 h 1738608"/>
                  <a:gd name="connsiteX6" fmla="*/ 624840 w 1088205"/>
                  <a:gd name="connsiteY6" fmla="*/ 1048998 h 1738608"/>
                  <a:gd name="connsiteX7" fmla="*/ 293370 w 1088205"/>
                  <a:gd name="connsiteY7" fmla="*/ 709908 h 1738608"/>
                  <a:gd name="connsiteX8" fmla="*/ 483870 w 1088205"/>
                  <a:gd name="connsiteY8" fmla="*/ 549888 h 1738608"/>
                  <a:gd name="connsiteX9" fmla="*/ 0 w 1088205"/>
                  <a:gd name="connsiteY9" fmla="*/ 336528 h 1738608"/>
                  <a:gd name="connsiteX10" fmla="*/ 185637 w 1088205"/>
                  <a:gd name="connsiteY10"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114290"/>
                  <a:gd name="connsiteY0" fmla="*/ 1738608 h 1738608"/>
                  <a:gd name="connsiteX1" fmla="*/ 941070 w 1114290"/>
                  <a:gd name="connsiteY1" fmla="*/ 1662408 h 1738608"/>
                  <a:gd name="connsiteX2" fmla="*/ 1114290 w 1114290"/>
                  <a:gd name="connsiteY2" fmla="*/ 1592713 h 1738608"/>
                  <a:gd name="connsiteX3" fmla="*/ 1088205 w 1114290"/>
                  <a:gd name="connsiteY3" fmla="*/ 1528838 h 1738608"/>
                  <a:gd name="connsiteX4" fmla="*/ 1010775 w 1114290"/>
                  <a:gd name="connsiteY4" fmla="*/ 1473488 h 1738608"/>
                  <a:gd name="connsiteX5" fmla="*/ 897054 w 1114290"/>
                  <a:gd name="connsiteY5" fmla="*/ 1363571 h 1738608"/>
                  <a:gd name="connsiteX6" fmla="*/ 853440 w 1114290"/>
                  <a:gd name="connsiteY6" fmla="*/ 1224258 h 1738608"/>
                  <a:gd name="connsiteX7" fmla="*/ 624840 w 1114290"/>
                  <a:gd name="connsiteY7" fmla="*/ 1048998 h 1738608"/>
                  <a:gd name="connsiteX8" fmla="*/ 293370 w 1114290"/>
                  <a:gd name="connsiteY8" fmla="*/ 709908 h 1738608"/>
                  <a:gd name="connsiteX9" fmla="*/ 483870 w 1114290"/>
                  <a:gd name="connsiteY9" fmla="*/ 549888 h 1738608"/>
                  <a:gd name="connsiteX10" fmla="*/ 0 w 1114290"/>
                  <a:gd name="connsiteY10" fmla="*/ 336528 h 1738608"/>
                  <a:gd name="connsiteX11" fmla="*/ 185637 w 1114290"/>
                  <a:gd name="connsiteY11" fmla="*/ 0 h 1738608"/>
                  <a:gd name="connsiteX0" fmla="*/ 948690 w 1114290"/>
                  <a:gd name="connsiteY0" fmla="*/ 1738608 h 1738608"/>
                  <a:gd name="connsiteX1" fmla="*/ 1080690 w 1114290"/>
                  <a:gd name="connsiteY1" fmla="*/ 1678101 h 1738608"/>
                  <a:gd name="connsiteX2" fmla="*/ 1114290 w 1114290"/>
                  <a:gd name="connsiteY2" fmla="*/ 1592713 h 1738608"/>
                  <a:gd name="connsiteX3" fmla="*/ 1088205 w 1114290"/>
                  <a:gd name="connsiteY3" fmla="*/ 1528838 h 1738608"/>
                  <a:gd name="connsiteX4" fmla="*/ 1010775 w 1114290"/>
                  <a:gd name="connsiteY4" fmla="*/ 1473488 h 1738608"/>
                  <a:gd name="connsiteX5" fmla="*/ 897054 w 1114290"/>
                  <a:gd name="connsiteY5" fmla="*/ 1363571 h 1738608"/>
                  <a:gd name="connsiteX6" fmla="*/ 853440 w 1114290"/>
                  <a:gd name="connsiteY6" fmla="*/ 1224258 h 1738608"/>
                  <a:gd name="connsiteX7" fmla="*/ 624840 w 1114290"/>
                  <a:gd name="connsiteY7" fmla="*/ 1048998 h 1738608"/>
                  <a:gd name="connsiteX8" fmla="*/ 293370 w 1114290"/>
                  <a:gd name="connsiteY8" fmla="*/ 709908 h 1738608"/>
                  <a:gd name="connsiteX9" fmla="*/ 483870 w 1114290"/>
                  <a:gd name="connsiteY9" fmla="*/ 549888 h 1738608"/>
                  <a:gd name="connsiteX10" fmla="*/ 0 w 1114290"/>
                  <a:gd name="connsiteY10" fmla="*/ 336528 h 1738608"/>
                  <a:gd name="connsiteX11" fmla="*/ 185637 w 1114290"/>
                  <a:gd name="connsiteY11" fmla="*/ 0 h 1738608"/>
                  <a:gd name="connsiteX0" fmla="*/ 1069515 w 1114290"/>
                  <a:gd name="connsiteY0" fmla="*/ 1736366 h 1736366"/>
                  <a:gd name="connsiteX1" fmla="*/ 1080690 w 1114290"/>
                  <a:gd name="connsiteY1" fmla="*/ 1678101 h 1736366"/>
                  <a:gd name="connsiteX2" fmla="*/ 1114290 w 1114290"/>
                  <a:gd name="connsiteY2" fmla="*/ 1592713 h 1736366"/>
                  <a:gd name="connsiteX3" fmla="*/ 1088205 w 1114290"/>
                  <a:gd name="connsiteY3" fmla="*/ 1528838 h 1736366"/>
                  <a:gd name="connsiteX4" fmla="*/ 1010775 w 1114290"/>
                  <a:gd name="connsiteY4" fmla="*/ 1473488 h 1736366"/>
                  <a:gd name="connsiteX5" fmla="*/ 897054 w 1114290"/>
                  <a:gd name="connsiteY5" fmla="*/ 1363571 h 1736366"/>
                  <a:gd name="connsiteX6" fmla="*/ 853440 w 1114290"/>
                  <a:gd name="connsiteY6" fmla="*/ 1224258 h 1736366"/>
                  <a:gd name="connsiteX7" fmla="*/ 624840 w 1114290"/>
                  <a:gd name="connsiteY7" fmla="*/ 1048998 h 1736366"/>
                  <a:gd name="connsiteX8" fmla="*/ 293370 w 1114290"/>
                  <a:gd name="connsiteY8" fmla="*/ 709908 h 1736366"/>
                  <a:gd name="connsiteX9" fmla="*/ 483870 w 1114290"/>
                  <a:gd name="connsiteY9" fmla="*/ 549888 h 1736366"/>
                  <a:gd name="connsiteX10" fmla="*/ 0 w 1114290"/>
                  <a:gd name="connsiteY10" fmla="*/ 336528 h 1736366"/>
                  <a:gd name="connsiteX11" fmla="*/ 185637 w 1114290"/>
                  <a:gd name="connsiteY11" fmla="*/ 0 h 17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4290" h="1736366">
                    <a:moveTo>
                      <a:pt x="1069515" y="1736366"/>
                    </a:moveTo>
                    <a:lnTo>
                      <a:pt x="1080690" y="1678101"/>
                    </a:lnTo>
                    <a:lnTo>
                      <a:pt x="1114290" y="1592713"/>
                    </a:lnTo>
                    <a:lnTo>
                      <a:pt x="1088205" y="1528838"/>
                    </a:lnTo>
                    <a:lnTo>
                      <a:pt x="1010775" y="1473488"/>
                    </a:lnTo>
                    <a:cubicBezTo>
                      <a:pt x="974658" y="1439091"/>
                      <a:pt x="933171" y="1400210"/>
                      <a:pt x="897054" y="1363571"/>
                    </a:cubicBezTo>
                    <a:lnTo>
                      <a:pt x="853440" y="1224258"/>
                    </a:lnTo>
                    <a:lnTo>
                      <a:pt x="624840" y="1048998"/>
                    </a:lnTo>
                    <a:lnTo>
                      <a:pt x="293370" y="709908"/>
                    </a:lnTo>
                    <a:lnTo>
                      <a:pt x="483870" y="549888"/>
                    </a:lnTo>
                    <a:lnTo>
                      <a:pt x="0" y="336528"/>
                    </a:lnTo>
                    <a:lnTo>
                      <a:pt x="1856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l="426" t="49599" r="94127"/>
              <a:stretch/>
            </p:blipFill>
            <p:spPr>
              <a:xfrm>
                <a:off x="-2516883" y="2895527"/>
                <a:ext cx="385194" cy="3049155"/>
              </a:xfrm>
              <a:prstGeom prst="rect">
                <a:avLst/>
              </a:prstGeom>
            </p:spPr>
          </p:pic>
        </p:grpSp>
        <p:sp>
          <p:nvSpPr>
            <p:cNvPr id="29" name="Rectangle 28"/>
            <p:cNvSpPr/>
            <p:nvPr/>
          </p:nvSpPr>
          <p:spPr>
            <a:xfrm>
              <a:off x="1090965" y="3120520"/>
              <a:ext cx="2804999" cy="369332"/>
            </a:xfrm>
            <a:prstGeom prst="rect">
              <a:avLst/>
            </a:prstGeom>
          </p:spPr>
          <p:txBody>
            <a:bodyPr wrap="none">
              <a:spAutoFit/>
            </a:bodyPr>
            <a:lstStyle/>
            <a:p>
              <a:r>
                <a:rPr lang="es-ES_tradnl" b="1" dirty="0" smtClean="0">
                  <a:latin typeface="Arial" pitchFamily="34" charset="0"/>
                  <a:cs typeface="Arial" pitchFamily="34" charset="0"/>
                </a:rPr>
                <a:t>NEGATIVO: INESTABLE</a:t>
              </a:r>
              <a:endParaRPr lang="en-US" b="1" dirty="0"/>
            </a:p>
          </p:txBody>
        </p:sp>
        <p:sp>
          <p:nvSpPr>
            <p:cNvPr id="34" name="Rectangle 33"/>
            <p:cNvSpPr/>
            <p:nvPr/>
          </p:nvSpPr>
          <p:spPr>
            <a:xfrm>
              <a:off x="3053995" y="3239938"/>
              <a:ext cx="453970" cy="646331"/>
            </a:xfrm>
            <a:prstGeom prst="rect">
              <a:avLst/>
            </a:prstGeom>
          </p:spPr>
          <p:txBody>
            <a:bodyPr wrap="none">
              <a:spAutoFit/>
            </a:bodyPr>
            <a:lstStyle/>
            <a:p>
              <a:r>
                <a:rPr lang="es-ES_tradnl" sz="3600" b="1" dirty="0" smtClean="0">
                  <a:latin typeface="Arial" pitchFamily="34" charset="0"/>
                  <a:cs typeface="Arial" pitchFamily="34" charset="0"/>
                </a:rPr>
                <a:t>_</a:t>
              </a:r>
              <a:endParaRPr lang="en-US" sz="3600" dirty="0"/>
            </a:p>
          </p:txBody>
        </p:sp>
        <p:grpSp>
          <p:nvGrpSpPr>
            <p:cNvPr id="16" name="Group 15"/>
            <p:cNvGrpSpPr/>
            <p:nvPr/>
          </p:nvGrpSpPr>
          <p:grpSpPr>
            <a:xfrm>
              <a:off x="2692945" y="4374988"/>
              <a:ext cx="570618" cy="1622691"/>
              <a:chOff x="8432867" y="980826"/>
              <a:chExt cx="564250" cy="1383828"/>
            </a:xfrm>
          </p:grpSpPr>
          <p:sp>
            <p:nvSpPr>
              <p:cNvPr id="45" name="Oval 44"/>
              <p:cNvSpPr/>
              <p:nvPr/>
            </p:nvSpPr>
            <p:spPr>
              <a:xfrm>
                <a:off x="8432867" y="980826"/>
                <a:ext cx="155846" cy="15844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8874675" y="1032544"/>
                <a:ext cx="122442" cy="1332110"/>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29247 w 114300"/>
                  <a:gd name="connsiteY2" fmla="*/ 53129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29247 w 114300"/>
                  <a:gd name="connsiteY2" fmla="*/ 531290 h 864870"/>
                  <a:gd name="connsiteX3" fmla="*/ 27840 w 114300"/>
                  <a:gd name="connsiteY3" fmla="*/ 159611 h 864870"/>
                  <a:gd name="connsiteX4" fmla="*/ 0 w 114300"/>
                  <a:gd name="connsiteY4" fmla="*/ 0 h 864870"/>
                  <a:gd name="connsiteX0" fmla="*/ 88863 w 88863"/>
                  <a:gd name="connsiteY0" fmla="*/ 864870 h 864870"/>
                  <a:gd name="connsiteX1" fmla="*/ 0 w 88863"/>
                  <a:gd name="connsiteY1" fmla="*/ 790306 h 864870"/>
                  <a:gd name="connsiteX2" fmla="*/ 3810 w 88863"/>
                  <a:gd name="connsiteY2" fmla="*/ 531290 h 864870"/>
                  <a:gd name="connsiteX3" fmla="*/ 2403 w 88863"/>
                  <a:gd name="connsiteY3" fmla="*/ 159611 h 864870"/>
                  <a:gd name="connsiteX4" fmla="*/ 996 w 88863"/>
                  <a:gd name="connsiteY4" fmla="*/ 0 h 864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3" h="864870">
                    <a:moveTo>
                      <a:pt x="88863" y="864870"/>
                    </a:moveTo>
                    <a:lnTo>
                      <a:pt x="0" y="790306"/>
                    </a:lnTo>
                    <a:lnTo>
                      <a:pt x="3810" y="531290"/>
                    </a:lnTo>
                    <a:lnTo>
                      <a:pt x="2403" y="159611"/>
                    </a:lnTo>
                    <a:lnTo>
                      <a:pt x="996"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8804644" y="988130"/>
                <a:ext cx="147680" cy="1560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3" name="Group 52"/>
          <p:cNvGrpSpPr/>
          <p:nvPr/>
        </p:nvGrpSpPr>
        <p:grpSpPr>
          <a:xfrm>
            <a:off x="4885742" y="3258277"/>
            <a:ext cx="3732234" cy="3392543"/>
            <a:chOff x="-2531129" y="2895527"/>
            <a:chExt cx="3701292" cy="3049155"/>
          </a:xfrm>
        </p:grpSpPr>
        <p:pic>
          <p:nvPicPr>
            <p:cNvPr id="54" name="Picture 5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val="0"/>
                </a:ext>
              </a:extLst>
            </a:blip>
            <a:srcRect l="34295" t="53857" r="1432" b="672"/>
            <a:stretch/>
          </p:blipFill>
          <p:spPr>
            <a:xfrm>
              <a:off x="-2110256" y="3109619"/>
              <a:ext cx="3265486" cy="2782506"/>
            </a:xfrm>
            <a:prstGeom prst="rect">
              <a:avLst/>
            </a:prstGeom>
            <a:ln w="3175">
              <a:solidFill>
                <a:schemeClr val="tx1">
                  <a:lumMod val="65000"/>
                  <a:lumOff val="35000"/>
                </a:schemeClr>
              </a:solidFill>
            </a:ln>
          </p:spPr>
        </p:pic>
        <p:sp>
          <p:nvSpPr>
            <p:cNvPr id="55" name="Rectangle 54"/>
            <p:cNvSpPr/>
            <p:nvPr/>
          </p:nvSpPr>
          <p:spPr>
            <a:xfrm>
              <a:off x="-2110256" y="3109619"/>
              <a:ext cx="3280419" cy="278250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227636" y="3110154"/>
              <a:ext cx="584908" cy="2652868"/>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401640 w 515940"/>
                <a:gd name="connsiteY0" fmla="*/ 1722370 h 1722370"/>
                <a:gd name="connsiteX1" fmla="*/ 325440 w 515940"/>
                <a:gd name="connsiteY1" fmla="*/ 1615690 h 1722370"/>
                <a:gd name="connsiteX2" fmla="*/ 344490 w 515940"/>
                <a:gd name="connsiteY2" fmla="*/ 1558540 h 1722370"/>
                <a:gd name="connsiteX3" fmla="*/ 443550 w 515940"/>
                <a:gd name="connsiteY3" fmla="*/ 1531870 h 1722370"/>
                <a:gd name="connsiteX4" fmla="*/ 515940 w 515940"/>
                <a:gd name="connsiteY4" fmla="*/ 1489960 h 1722370"/>
                <a:gd name="connsiteX5" fmla="*/ 496890 w 515940"/>
                <a:gd name="connsiteY5" fmla="*/ 1352800 h 1722370"/>
                <a:gd name="connsiteX6" fmla="*/ 424500 w 515940"/>
                <a:gd name="connsiteY6" fmla="*/ 1246120 h 1722370"/>
                <a:gd name="connsiteX7" fmla="*/ 249240 w 515940"/>
                <a:gd name="connsiteY7" fmla="*/ 1013710 h 1722370"/>
                <a:gd name="connsiteX8" fmla="*/ 146370 w 515940"/>
                <a:gd name="connsiteY8" fmla="*/ 777490 h 1722370"/>
                <a:gd name="connsiteX9" fmla="*/ 89220 w 515940"/>
                <a:gd name="connsiteY9" fmla="*/ 156460 h 1722370"/>
                <a:gd name="connsiteX10" fmla="*/ 0 w 51594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443550 w 496890"/>
                <a:gd name="connsiteY3" fmla="*/ 1531870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249879 w 496890"/>
                <a:gd name="connsiteY2" fmla="*/ 1547065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246444 w 441700"/>
                <a:gd name="connsiteY3" fmla="*/ 1491708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58519 w 441700"/>
                <a:gd name="connsiteY4" fmla="*/ 140777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58519 w 424500"/>
                <a:gd name="connsiteY4" fmla="*/ 1407771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00" h="1722370">
                  <a:moveTo>
                    <a:pt x="401640" y="1722370"/>
                  </a:moveTo>
                  <a:lnTo>
                    <a:pt x="279613" y="1624583"/>
                  </a:lnTo>
                  <a:lnTo>
                    <a:pt x="194886" y="1542619"/>
                  </a:lnTo>
                  <a:lnTo>
                    <a:pt x="176175" y="1462805"/>
                  </a:lnTo>
                  <a:lnTo>
                    <a:pt x="234077" y="1392209"/>
                  </a:lnTo>
                  <a:lnTo>
                    <a:pt x="398928" y="1322607"/>
                  </a:lnTo>
                  <a:lnTo>
                    <a:pt x="424500" y="1246120"/>
                  </a:lnTo>
                  <a:lnTo>
                    <a:pt x="312311" y="1002594"/>
                  </a:lnTo>
                  <a:lnTo>
                    <a:pt x="223152" y="746364"/>
                  </a:lnTo>
                  <a:lnTo>
                    <a:pt x="89220" y="15646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1123143" y="3113255"/>
              <a:ext cx="1307177" cy="2655637"/>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745395 w 1021080"/>
                <a:gd name="connsiteY4" fmla="*/ 1385549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963930"/>
                <a:gd name="connsiteY0" fmla="*/ 1738608 h 1738608"/>
                <a:gd name="connsiteX1" fmla="*/ 941070 w 963930"/>
                <a:gd name="connsiteY1" fmla="*/ 1662408 h 1738608"/>
                <a:gd name="connsiteX2" fmla="*/ 963930 w 963930"/>
                <a:gd name="connsiteY2" fmla="*/ 1574778 h 1738608"/>
                <a:gd name="connsiteX3" fmla="*/ 760899 w 963930"/>
                <a:gd name="connsiteY3" fmla="*/ 1529199 h 1738608"/>
                <a:gd name="connsiteX4" fmla="*/ 745395 w 963930"/>
                <a:gd name="connsiteY4" fmla="*/ 1385549 h 1738608"/>
                <a:gd name="connsiteX5" fmla="*/ 853440 w 963930"/>
                <a:gd name="connsiteY5" fmla="*/ 1224258 h 1738608"/>
                <a:gd name="connsiteX6" fmla="*/ 624840 w 963930"/>
                <a:gd name="connsiteY6" fmla="*/ 1048998 h 1738608"/>
                <a:gd name="connsiteX7" fmla="*/ 293370 w 963930"/>
                <a:gd name="connsiteY7" fmla="*/ 709908 h 1738608"/>
                <a:gd name="connsiteX8" fmla="*/ 483870 w 963930"/>
                <a:gd name="connsiteY8" fmla="*/ 549888 h 1738608"/>
                <a:gd name="connsiteX9" fmla="*/ 0 w 963930"/>
                <a:gd name="connsiteY9" fmla="*/ 336528 h 1738608"/>
                <a:gd name="connsiteX10" fmla="*/ 185637 w 96393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760899 w 948690"/>
                <a:gd name="connsiteY3" fmla="*/ 1529199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86077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690" h="1738608">
                  <a:moveTo>
                    <a:pt x="948690" y="1738608"/>
                  </a:moveTo>
                  <a:lnTo>
                    <a:pt x="910518" y="1651199"/>
                  </a:lnTo>
                  <a:lnTo>
                    <a:pt x="769286" y="1516489"/>
                  </a:lnTo>
                  <a:lnTo>
                    <a:pt x="712017" y="1461943"/>
                  </a:lnTo>
                  <a:lnTo>
                    <a:pt x="720954" y="1385549"/>
                  </a:lnTo>
                  <a:lnTo>
                    <a:pt x="786227" y="1222016"/>
                  </a:lnTo>
                  <a:lnTo>
                    <a:pt x="624840" y="1048998"/>
                  </a:lnTo>
                  <a:lnTo>
                    <a:pt x="293370" y="709908"/>
                  </a:lnTo>
                  <a:lnTo>
                    <a:pt x="483870" y="549888"/>
                  </a:lnTo>
                  <a:lnTo>
                    <a:pt x="0" y="336528"/>
                  </a:lnTo>
                  <a:lnTo>
                    <a:pt x="1856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426" t="49599" r="94127"/>
            <a:stretch/>
          </p:blipFill>
          <p:spPr>
            <a:xfrm>
              <a:off x="-2531129" y="2895527"/>
              <a:ext cx="399441" cy="3049155"/>
            </a:xfrm>
            <a:prstGeom prst="rect">
              <a:avLst/>
            </a:prstGeom>
          </p:spPr>
        </p:pic>
      </p:grpSp>
      <p:grpSp>
        <p:nvGrpSpPr>
          <p:cNvPr id="59" name="Group 58"/>
          <p:cNvGrpSpPr/>
          <p:nvPr/>
        </p:nvGrpSpPr>
        <p:grpSpPr>
          <a:xfrm>
            <a:off x="7108344" y="4399920"/>
            <a:ext cx="441374" cy="1613315"/>
            <a:chOff x="8153725" y="988660"/>
            <a:chExt cx="421424" cy="1613315"/>
          </a:xfrm>
        </p:grpSpPr>
        <p:sp>
          <p:nvSpPr>
            <p:cNvPr id="60" name="Oval 59"/>
            <p:cNvSpPr/>
            <p:nvPr/>
          </p:nvSpPr>
          <p:spPr>
            <a:xfrm>
              <a:off x="8406266" y="988660"/>
              <a:ext cx="168883" cy="17920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8252971" y="1116338"/>
              <a:ext cx="251636" cy="1485637"/>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Lst>
              <a:ahLst/>
              <a:cxnLst>
                <a:cxn ang="0">
                  <a:pos x="connsiteX0" y="connsiteY0"/>
                </a:cxn>
                <a:cxn ang="0">
                  <a:pos x="connsiteX1" y="connsiteY1"/>
                </a:cxn>
                <a:cxn ang="0">
                  <a:pos x="connsiteX2" y="connsiteY2"/>
                </a:cxn>
                <a:cxn ang="0">
                  <a:pos x="connsiteX3" y="connsiteY3"/>
                </a:cxn>
              </a:cxnLst>
              <a:rect l="l" t="t" r="r" b="b"/>
              <a:pathLst>
                <a:path w="155584" h="858267">
                  <a:moveTo>
                    <a:pt x="155584" y="858267"/>
                  </a:moveTo>
                  <a:lnTo>
                    <a:pt x="97708" y="797643"/>
                  </a:lnTo>
                  <a:lnTo>
                    <a:pt x="82722" y="555411"/>
                  </a:lnTo>
                  <a:cubicBezTo>
                    <a:pt x="72060" y="381384"/>
                    <a:pt x="36071" y="176974"/>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8153725" y="993509"/>
              <a:ext cx="177846" cy="1772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7950737" y="3473210"/>
            <a:ext cx="453970" cy="646331"/>
          </a:xfrm>
          <a:prstGeom prst="rect">
            <a:avLst/>
          </a:prstGeom>
        </p:spPr>
        <p:txBody>
          <a:bodyPr wrap="none">
            <a:spAutoFit/>
          </a:bodyPr>
          <a:lstStyle/>
          <a:p>
            <a:r>
              <a:rPr lang="es-ES_tradnl" sz="3600" b="1" dirty="0" smtClean="0">
                <a:latin typeface="Arial" pitchFamily="34" charset="0"/>
                <a:cs typeface="Arial" pitchFamily="34" charset="0"/>
              </a:rPr>
              <a:t>+</a:t>
            </a:r>
            <a:endParaRPr lang="en-US" sz="3600" dirty="0"/>
          </a:p>
        </p:txBody>
      </p:sp>
      <p:sp>
        <p:nvSpPr>
          <p:cNvPr id="18" name="Freeform 17"/>
          <p:cNvSpPr/>
          <p:nvPr/>
        </p:nvSpPr>
        <p:spPr>
          <a:xfrm>
            <a:off x="3227989" y="5875020"/>
            <a:ext cx="98878" cy="138215"/>
          </a:xfrm>
          <a:custGeom>
            <a:avLst/>
            <a:gdLst>
              <a:gd name="connsiteX0" fmla="*/ 76200 w 76200"/>
              <a:gd name="connsiteY0" fmla="*/ 0 h 148590"/>
              <a:gd name="connsiteX1" fmla="*/ 0 w 76200"/>
              <a:gd name="connsiteY1" fmla="*/ 148590 h 148590"/>
            </a:gdLst>
            <a:ahLst/>
            <a:cxnLst>
              <a:cxn ang="0">
                <a:pos x="connsiteX0" y="connsiteY0"/>
              </a:cxn>
              <a:cxn ang="0">
                <a:pos x="connsiteX1" y="connsiteY1"/>
              </a:cxn>
            </a:cxnLst>
            <a:rect l="l" t="t" r="r" b="b"/>
            <a:pathLst>
              <a:path w="76200" h="148590">
                <a:moveTo>
                  <a:pt x="76200" y="0"/>
                </a:moveTo>
                <a:lnTo>
                  <a:pt x="0" y="1485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7296386" y="5909310"/>
            <a:ext cx="76903" cy="103373"/>
          </a:xfrm>
          <a:custGeom>
            <a:avLst/>
            <a:gdLst>
              <a:gd name="connsiteX0" fmla="*/ 76200 w 76200"/>
              <a:gd name="connsiteY0" fmla="*/ 0 h 148590"/>
              <a:gd name="connsiteX1" fmla="*/ 0 w 76200"/>
              <a:gd name="connsiteY1" fmla="*/ 148590 h 148590"/>
            </a:gdLst>
            <a:ahLst/>
            <a:cxnLst>
              <a:cxn ang="0">
                <a:pos x="connsiteX0" y="connsiteY0"/>
              </a:cxn>
              <a:cxn ang="0">
                <a:pos x="connsiteX1" y="connsiteY1"/>
              </a:cxn>
            </a:cxnLst>
            <a:rect l="l" t="t" r="r" b="b"/>
            <a:pathLst>
              <a:path w="76200" h="148590">
                <a:moveTo>
                  <a:pt x="76200" y="0"/>
                </a:moveTo>
                <a:lnTo>
                  <a:pt x="0" y="1485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820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980" y="1386681"/>
            <a:ext cx="5051218" cy="5328751"/>
          </a:xfrm>
        </p:spPr>
        <p:txBody>
          <a:bodyPr>
            <a:noAutofit/>
          </a:bodyPr>
          <a:lstStyle/>
          <a:p>
            <a:pPr>
              <a:spcBef>
                <a:spcPts val="0"/>
              </a:spcBef>
            </a:pPr>
            <a:r>
              <a:rPr lang="es-ES_tradnl" sz="2300" noProof="0" dirty="0" smtClean="0">
                <a:latin typeface="Arial" pitchFamily="34" charset="0"/>
                <a:cs typeface="Arial" pitchFamily="34" charset="0"/>
              </a:rPr>
              <a:t>De los primeros en desarrollarse.</a:t>
            </a:r>
          </a:p>
          <a:p>
            <a:pPr>
              <a:spcBef>
                <a:spcPts val="0"/>
              </a:spcBef>
            </a:pPr>
            <a:endParaRPr lang="es-ES_tradnl" sz="1800" noProof="0" dirty="0" smtClean="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Funciona para convección elevada cuando hay una capa fría llana por debajo de los 850 hPa (figura).</a:t>
            </a:r>
          </a:p>
          <a:p>
            <a:pPr>
              <a:spcBef>
                <a:spcPts val="0"/>
              </a:spcBef>
            </a:pPr>
            <a:endParaRPr lang="es-ES_tradnl" sz="2000" noProof="0" dirty="0" smtClean="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No funciona cuando la capa fría sobrepasa los 850 hPa.</a:t>
            </a:r>
          </a:p>
          <a:p>
            <a:pPr>
              <a:spcBef>
                <a:spcPts val="0"/>
              </a:spcBef>
            </a:pPr>
            <a:endParaRPr lang="es-ES_tradnl" sz="2000" noProof="0" dirty="0" smtClean="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No toma en consideración calentamiento diurno.</a:t>
            </a:r>
          </a:p>
          <a:p>
            <a:pPr>
              <a:spcBef>
                <a:spcPts val="0"/>
              </a:spcBef>
            </a:pPr>
            <a:endParaRPr lang="es-ES_tradnl" sz="1800" noProof="0" dirty="0" smtClean="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No funciona si el nivel de la estación es sobre los 850 hPa.</a:t>
            </a:r>
          </a:p>
          <a:p>
            <a:pPr>
              <a:spcBef>
                <a:spcPts val="0"/>
              </a:spcBef>
            </a:pPr>
            <a:endParaRPr lang="es-ES_tradnl" sz="1400" dirty="0">
              <a:latin typeface="Arial" pitchFamily="34" charset="0"/>
              <a:cs typeface="Arial" pitchFamily="34" charset="0"/>
            </a:endParaRPr>
          </a:p>
          <a:p>
            <a:pPr>
              <a:spcBef>
                <a:spcPts val="0"/>
              </a:spcBef>
            </a:pPr>
            <a:r>
              <a:rPr lang="es-ES_tradnl" sz="2300" noProof="0" dirty="0" smtClean="0">
                <a:latin typeface="Arial" pitchFamily="34" charset="0"/>
                <a:cs typeface="Arial" pitchFamily="34" charset="0"/>
              </a:rPr>
              <a:t>Considera sólo dos niveles.</a:t>
            </a:r>
            <a:endParaRPr lang="es-ES_tradnl" sz="2300" noProof="0" dirty="0">
              <a:latin typeface="Arial" pitchFamily="34" charset="0"/>
              <a:cs typeface="Arial" pitchFamily="34" charset="0"/>
            </a:endParaRPr>
          </a:p>
        </p:txBody>
      </p:sp>
      <p:sp>
        <p:nvSpPr>
          <p:cNvPr id="5"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200" b="1" dirty="0">
                <a:latin typeface="Arial" pitchFamily="34" charset="0"/>
                <a:cs typeface="Arial" pitchFamily="34" charset="0"/>
              </a:rPr>
              <a:t>Índice</a:t>
            </a:r>
            <a:r>
              <a:rPr lang="es-ES_tradnl" sz="3200" b="1" dirty="0" smtClean="0">
                <a:latin typeface="Arial" pitchFamily="34" charset="0"/>
                <a:cs typeface="Arial" pitchFamily="34" charset="0"/>
              </a:rPr>
              <a:t> de Estabilidad </a:t>
            </a:r>
            <a:r>
              <a:rPr lang="es-ES_tradnl" sz="3200" b="1" dirty="0" err="1" smtClean="0">
                <a:latin typeface="Arial" pitchFamily="34" charset="0"/>
                <a:cs typeface="Arial" pitchFamily="34" charset="0"/>
              </a:rPr>
              <a:t>Showalter</a:t>
            </a:r>
            <a:r>
              <a:rPr lang="es-ES_tradnl" sz="3200" b="1" dirty="0" smtClean="0">
                <a:latin typeface="Arial" pitchFamily="34" charset="0"/>
                <a:cs typeface="Arial" pitchFamily="34" charset="0"/>
              </a:rPr>
              <a:t> (SSI)</a:t>
            </a:r>
            <a:endParaRPr lang="es-ES_tradnl" sz="3200" b="1" dirty="0">
              <a:latin typeface="Arial" pitchFamily="34" charset="0"/>
              <a:cs typeface="Arial" pitchFamily="34" charset="0"/>
            </a:endParaRPr>
          </a:p>
        </p:txBody>
      </p:sp>
      <p:sp>
        <p:nvSpPr>
          <p:cNvPr id="11" name="Content Placeholder 2"/>
          <p:cNvSpPr txBox="1">
            <a:spLocks/>
          </p:cNvSpPr>
          <p:nvPr/>
        </p:nvSpPr>
        <p:spPr>
          <a:xfrm>
            <a:off x="3415097" y="609600"/>
            <a:ext cx="285856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2400" dirty="0" err="1" smtClean="0">
                <a:latin typeface="Arial" pitchFamily="34" charset="0"/>
                <a:cs typeface="Arial" pitchFamily="34" charset="0"/>
              </a:rPr>
              <a:t>Showalter</a:t>
            </a:r>
            <a:r>
              <a:rPr lang="es-ES_tradnl" sz="2400" dirty="0" smtClean="0">
                <a:latin typeface="Arial" pitchFamily="34" charset="0"/>
                <a:cs typeface="Arial" pitchFamily="34" charset="0"/>
              </a:rPr>
              <a:t>, 1953</a:t>
            </a:r>
            <a:endParaRPr lang="es-ES_tradnl" sz="2400" dirty="0">
              <a:latin typeface="Arial" pitchFamily="34" charset="0"/>
              <a:cs typeface="Arial" pitchFamily="34" charset="0"/>
            </a:endParaRPr>
          </a:p>
        </p:txBody>
      </p:sp>
      <p:sp>
        <p:nvSpPr>
          <p:cNvPr id="19" name="Content Placeholder 2"/>
          <p:cNvSpPr txBox="1">
            <a:spLocks/>
          </p:cNvSpPr>
          <p:nvPr/>
        </p:nvSpPr>
        <p:spPr>
          <a:xfrm>
            <a:off x="5956293" y="5589880"/>
            <a:ext cx="2985369" cy="7588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latin typeface="Arial" pitchFamily="34" charset="0"/>
                <a:cs typeface="Arial" pitchFamily="34" charset="0"/>
              </a:rPr>
              <a:t>SSI = Positivo o Negativo?</a:t>
            </a:r>
          </a:p>
          <a:p>
            <a:pPr marL="0" indent="0">
              <a:buNone/>
            </a:pPr>
            <a:r>
              <a:rPr lang="es-ES_tradnl" sz="1800" dirty="0" smtClean="0">
                <a:latin typeface="Arial" pitchFamily="34" charset="0"/>
                <a:cs typeface="Arial" pitchFamily="34" charset="0"/>
              </a:rPr>
              <a:t>Estable o inestable?</a:t>
            </a:r>
            <a:endParaRPr lang="es-ES_tradnl" sz="1200" dirty="0" smtClean="0">
              <a:latin typeface="Arial" pitchFamily="34" charset="0"/>
              <a:cs typeface="Arial" pitchFamily="34" charset="0"/>
            </a:endParaRPr>
          </a:p>
        </p:txBody>
      </p:sp>
      <p:grpSp>
        <p:nvGrpSpPr>
          <p:cNvPr id="21" name="Group 20"/>
          <p:cNvGrpSpPr/>
          <p:nvPr/>
        </p:nvGrpSpPr>
        <p:grpSpPr>
          <a:xfrm>
            <a:off x="5254198" y="1792634"/>
            <a:ext cx="3687464" cy="3731907"/>
            <a:chOff x="5254198" y="1792634"/>
            <a:chExt cx="3687464" cy="3731907"/>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contrast="-7000"/>
                      </a14:imgEffect>
                    </a14:imgLayer>
                  </a14:imgProps>
                </a:ext>
                <a:ext uri="{28A0092B-C50C-407E-A947-70E740481C1C}">
                  <a14:useLocalDpi xmlns:a14="http://schemas.microsoft.com/office/drawing/2010/main" val="0"/>
                </a:ext>
              </a:extLst>
            </a:blip>
            <a:srcRect l="34295" t="40062" r="1432" b="672"/>
            <a:stretch/>
          </p:blipFill>
          <p:spPr>
            <a:xfrm>
              <a:off x="5676176" y="1845359"/>
              <a:ext cx="3265486" cy="3626626"/>
            </a:xfrm>
            <a:prstGeom prst="rect">
              <a:avLst/>
            </a:prstGeom>
            <a:ln w="3175">
              <a:solidFill>
                <a:schemeClr val="tx1">
                  <a:lumMod val="65000"/>
                  <a:lumOff val="35000"/>
                </a:schemeClr>
              </a:solidFill>
            </a:ln>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39384" r="94127"/>
            <a:stretch/>
          </p:blipFill>
          <p:spPr>
            <a:xfrm>
              <a:off x="5254198" y="1857354"/>
              <a:ext cx="400543" cy="3667187"/>
            </a:xfrm>
            <a:prstGeom prst="rect">
              <a:avLst/>
            </a:prstGeom>
          </p:spPr>
        </p:pic>
        <p:sp>
          <p:nvSpPr>
            <p:cNvPr id="15" name="Content Placeholder 2"/>
            <p:cNvSpPr txBox="1">
              <a:spLocks/>
            </p:cNvSpPr>
            <p:nvPr/>
          </p:nvSpPr>
          <p:spPr>
            <a:xfrm>
              <a:off x="5407399" y="1792803"/>
              <a:ext cx="31461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1200" dirty="0" smtClean="0">
                  <a:latin typeface="Arial" pitchFamily="34" charset="0"/>
                  <a:cs typeface="Arial" pitchFamily="34" charset="0"/>
                </a:rPr>
                <a:t>P</a:t>
              </a:r>
              <a:endParaRPr lang="es-ES_tradnl" sz="1200" dirty="0">
                <a:latin typeface="Arial" pitchFamily="34" charset="0"/>
                <a:cs typeface="Arial" pitchFamily="34" charset="0"/>
              </a:endParaRPr>
            </a:p>
          </p:txBody>
        </p:sp>
        <p:sp>
          <p:nvSpPr>
            <p:cNvPr id="20" name="Rectangle 19"/>
            <p:cNvSpPr/>
            <p:nvPr/>
          </p:nvSpPr>
          <p:spPr>
            <a:xfrm>
              <a:off x="5642684" y="1792634"/>
              <a:ext cx="3298978" cy="3731907"/>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7356250" y="1845359"/>
              <a:ext cx="923948" cy="3497523"/>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0560" h="2270760">
                  <a:moveTo>
                    <a:pt x="548640" y="2270760"/>
                  </a:moveTo>
                  <a:lnTo>
                    <a:pt x="472440" y="2164080"/>
                  </a:lnTo>
                  <a:lnTo>
                    <a:pt x="491490" y="2106930"/>
                  </a:lnTo>
                  <a:lnTo>
                    <a:pt x="590550" y="2080260"/>
                  </a:lnTo>
                  <a:lnTo>
                    <a:pt x="662940" y="2038350"/>
                  </a:lnTo>
                  <a:lnTo>
                    <a:pt x="670560" y="1996440"/>
                  </a:lnTo>
                  <a:lnTo>
                    <a:pt x="643890" y="1901190"/>
                  </a:lnTo>
                  <a:lnTo>
                    <a:pt x="571500" y="1794510"/>
                  </a:lnTo>
                  <a:lnTo>
                    <a:pt x="396240" y="1562100"/>
                  </a:lnTo>
                  <a:lnTo>
                    <a:pt x="293370" y="1325880"/>
                  </a:lnTo>
                  <a:lnTo>
                    <a:pt x="236220" y="704850"/>
                  </a:lnTo>
                  <a:lnTo>
                    <a:pt x="0" y="297180"/>
                  </a:lnTo>
                  <a:lnTo>
                    <a:pt x="13716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6663290" y="1845359"/>
              <a:ext cx="1406920" cy="3503391"/>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080" h="2293620">
                  <a:moveTo>
                    <a:pt x="948690" y="2293620"/>
                  </a:moveTo>
                  <a:lnTo>
                    <a:pt x="941070" y="2217420"/>
                  </a:lnTo>
                  <a:lnTo>
                    <a:pt x="963930" y="2129790"/>
                  </a:lnTo>
                  <a:lnTo>
                    <a:pt x="1021080" y="2072640"/>
                  </a:lnTo>
                  <a:lnTo>
                    <a:pt x="1013460" y="1992630"/>
                  </a:lnTo>
                  <a:lnTo>
                    <a:pt x="853440" y="1779270"/>
                  </a:lnTo>
                  <a:lnTo>
                    <a:pt x="624840" y="1604010"/>
                  </a:lnTo>
                  <a:lnTo>
                    <a:pt x="293370" y="1264920"/>
                  </a:lnTo>
                  <a:lnTo>
                    <a:pt x="483870" y="1104900"/>
                  </a:lnTo>
                  <a:lnTo>
                    <a:pt x="0" y="891540"/>
                  </a:lnTo>
                  <a:lnTo>
                    <a:pt x="232410" y="701040"/>
                  </a:lnTo>
                  <a:lnTo>
                    <a:pt x="0" y="350520"/>
                  </a:lnTo>
                  <a:lnTo>
                    <a:pt x="1905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660733" y="3517359"/>
              <a:ext cx="629964" cy="1411333"/>
              <a:chOff x="7660733" y="3517359"/>
              <a:chExt cx="629964" cy="1411333"/>
            </a:xfrm>
          </p:grpSpPr>
          <p:sp>
            <p:nvSpPr>
              <p:cNvPr id="6" name="Oval 5"/>
              <p:cNvSpPr/>
              <p:nvPr/>
            </p:nvSpPr>
            <p:spPr>
              <a:xfrm>
                <a:off x="7660733" y="3517359"/>
                <a:ext cx="152241" cy="15844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133206" y="3596582"/>
                <a:ext cx="157491" cy="1332110"/>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864870">
                    <a:moveTo>
                      <a:pt x="114300" y="864870"/>
                    </a:moveTo>
                    <a:lnTo>
                      <a:pt x="3810" y="773430"/>
                    </a:lnTo>
                    <a:lnTo>
                      <a:pt x="7620" y="533400"/>
                    </a:lnTo>
                    <a:lnTo>
                      <a:pt x="3810" y="163830"/>
                    </a:ln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57086" y="3517359"/>
                <a:ext cx="152241" cy="1584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093835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2"/>
            <a:ext cx="8229600" cy="2106826"/>
          </a:xfrm>
        </p:spPr>
        <p:txBody>
          <a:bodyPr>
            <a:normAutofit/>
          </a:bodyPr>
          <a:lstStyle/>
          <a:p>
            <a:r>
              <a:rPr lang="es-ES_tradnl" sz="2800" noProof="0" dirty="0" smtClean="0">
                <a:latin typeface="Arial" pitchFamily="34" charset="0"/>
                <a:cs typeface="Arial" pitchFamily="34" charset="0"/>
              </a:rPr>
              <a:t>Positivo:  Estable</a:t>
            </a:r>
          </a:p>
          <a:p>
            <a:r>
              <a:rPr lang="es-ES_tradnl" sz="2800" noProof="0" dirty="0" smtClean="0">
                <a:latin typeface="Arial" pitchFamily="34" charset="0"/>
                <a:cs typeface="Arial" pitchFamily="34" charset="0"/>
              </a:rPr>
              <a:t>0 a -4:  Marginalmente Inestable</a:t>
            </a:r>
          </a:p>
          <a:p>
            <a:r>
              <a:rPr lang="es-ES_tradnl" sz="2800" noProof="0" dirty="0" smtClean="0">
                <a:latin typeface="Arial" pitchFamily="34" charset="0"/>
                <a:cs typeface="Arial" pitchFamily="34" charset="0"/>
              </a:rPr>
              <a:t>-4 a -6:  Gran Inestabilidad</a:t>
            </a:r>
          </a:p>
          <a:p>
            <a:r>
              <a:rPr lang="es-ES_tradnl" sz="2800" noProof="0" dirty="0" smtClean="0">
                <a:latin typeface="Arial" pitchFamily="34" charset="0"/>
                <a:cs typeface="Arial" pitchFamily="34" charset="0"/>
              </a:rPr>
              <a:t>Igual o menor de -8:  Inestabilidad Extrema </a:t>
            </a:r>
            <a:endParaRPr lang="es-ES_tradnl" sz="2800" noProof="0" dirty="0">
              <a:latin typeface="Arial" pitchFamily="34" charset="0"/>
              <a:cs typeface="Arial" pitchFamily="34" charset="0"/>
            </a:endParaRPr>
          </a:p>
        </p:txBody>
      </p:sp>
      <p:sp>
        <p:nvSpPr>
          <p:cNvPr id="4"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600" b="1" dirty="0" smtClean="0">
                <a:latin typeface="Arial" pitchFamily="34" charset="0"/>
                <a:cs typeface="Arial" pitchFamily="34" charset="0"/>
              </a:rPr>
              <a:t>Valores del SSI</a:t>
            </a:r>
            <a:endParaRPr lang="es-ES_tradnl" sz="3600" b="1" dirty="0">
              <a:latin typeface="Arial" pitchFamily="34" charset="0"/>
              <a:cs typeface="Arial" pitchFamily="34" charset="0"/>
            </a:endParaRPr>
          </a:p>
        </p:txBody>
      </p:sp>
      <p:sp>
        <p:nvSpPr>
          <p:cNvPr id="23" name="Rectangle 22"/>
          <p:cNvSpPr/>
          <p:nvPr/>
        </p:nvSpPr>
        <p:spPr>
          <a:xfrm>
            <a:off x="0" y="3842951"/>
            <a:ext cx="9144000" cy="301504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p:cNvSpPr txBox="1">
            <a:spLocks/>
          </p:cNvSpPr>
          <p:nvPr/>
        </p:nvSpPr>
        <p:spPr>
          <a:xfrm>
            <a:off x="386751" y="4008118"/>
            <a:ext cx="8229600"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800" dirty="0" smtClean="0">
                <a:solidFill>
                  <a:srgbClr val="F7D171"/>
                </a:solidFill>
                <a:latin typeface="Arial" pitchFamily="34" charset="0"/>
                <a:cs typeface="Arial" pitchFamily="34" charset="0"/>
              </a:rPr>
              <a:t>Para inestabilidad (negativo):</a:t>
            </a:r>
            <a:endParaRPr lang="es-ES_tradnl" sz="2800" dirty="0">
              <a:solidFill>
                <a:srgbClr val="F7D171"/>
              </a:solidFill>
              <a:latin typeface="Arial" pitchFamily="34" charset="0"/>
              <a:cs typeface="Arial" pitchFamily="34" charset="0"/>
            </a:endParaRPr>
          </a:p>
        </p:txBody>
      </p:sp>
      <p:sp>
        <p:nvSpPr>
          <p:cNvPr id="25" name="Content Placeholder 2"/>
          <p:cNvSpPr txBox="1">
            <a:spLocks/>
          </p:cNvSpPr>
          <p:nvPr/>
        </p:nvSpPr>
        <p:spPr>
          <a:xfrm>
            <a:off x="1008145" y="4853996"/>
            <a:ext cx="2929490" cy="39413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Aire frío en 500hPa</a:t>
            </a:r>
            <a:endParaRPr lang="es-ES_tradnl" sz="2400" dirty="0">
              <a:solidFill>
                <a:schemeClr val="bg1"/>
              </a:solidFill>
              <a:latin typeface="Arial" pitchFamily="34" charset="0"/>
              <a:cs typeface="Arial" pitchFamily="34" charset="0"/>
            </a:endParaRPr>
          </a:p>
        </p:txBody>
      </p:sp>
      <p:sp>
        <p:nvSpPr>
          <p:cNvPr id="26" name="Content Placeholder 2"/>
          <p:cNvSpPr txBox="1">
            <a:spLocks/>
          </p:cNvSpPr>
          <p:nvPr/>
        </p:nvSpPr>
        <p:spPr>
          <a:xfrm>
            <a:off x="6562259" y="4924515"/>
            <a:ext cx="1667342" cy="866685"/>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Aire cálido y húmedo en 850 hPa</a:t>
            </a:r>
            <a:endParaRPr lang="es-ES_tradnl" sz="2400" dirty="0">
              <a:solidFill>
                <a:schemeClr val="bg1"/>
              </a:solidFill>
              <a:latin typeface="Arial" pitchFamily="34" charset="0"/>
              <a:cs typeface="Arial" pitchFamily="34" charset="0"/>
            </a:endParaRPr>
          </a:p>
        </p:txBody>
      </p:sp>
      <p:grpSp>
        <p:nvGrpSpPr>
          <p:cNvPr id="27" name="Group 26"/>
          <p:cNvGrpSpPr/>
          <p:nvPr/>
        </p:nvGrpSpPr>
        <p:grpSpPr>
          <a:xfrm>
            <a:off x="3851910" y="4625050"/>
            <a:ext cx="2362200" cy="2065020"/>
            <a:chOff x="5791200" y="4495799"/>
            <a:chExt cx="2362200" cy="2065020"/>
          </a:xfrm>
        </p:grpSpPr>
        <p:sp>
          <p:nvSpPr>
            <p:cNvPr id="28" name="Rectangle 27"/>
            <p:cNvSpPr/>
            <p:nvPr/>
          </p:nvSpPr>
          <p:spPr>
            <a:xfrm>
              <a:off x="5791200" y="4495799"/>
              <a:ext cx="2362200" cy="20650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019800" y="4503420"/>
              <a:ext cx="1371600" cy="1977390"/>
            </a:xfrm>
            <a:custGeom>
              <a:avLst/>
              <a:gdLst>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537210 w 594360"/>
                <a:gd name="connsiteY4" fmla="*/ 1577340 h 1977390"/>
                <a:gd name="connsiteX5" fmla="*/ 457200 w 594360"/>
                <a:gd name="connsiteY5" fmla="*/ 1405890 h 1977390"/>
                <a:gd name="connsiteX6" fmla="*/ 502920 w 594360"/>
                <a:gd name="connsiteY6" fmla="*/ 117729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537210 w 594360"/>
                <a:gd name="connsiteY4" fmla="*/ 1577340 h 1977390"/>
                <a:gd name="connsiteX5" fmla="*/ 457200 w 594360"/>
                <a:gd name="connsiteY5" fmla="*/ 1405890 h 1977390"/>
                <a:gd name="connsiteX6" fmla="*/ 418719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57200 w 594360"/>
                <a:gd name="connsiteY5" fmla="*/ 1405890 h 1977390"/>
                <a:gd name="connsiteX6" fmla="*/ 418719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57200 w 594360"/>
                <a:gd name="connsiteY5" fmla="*/ 1405890 h 1977390"/>
                <a:gd name="connsiteX6" fmla="*/ 364236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32435 w 594360"/>
                <a:gd name="connsiteY5" fmla="*/ 1417320 h 1977390"/>
                <a:gd name="connsiteX6" fmla="*/ 364236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360" h="1977390">
                  <a:moveTo>
                    <a:pt x="594360" y="1977390"/>
                  </a:moveTo>
                  <a:lnTo>
                    <a:pt x="480060" y="1771650"/>
                  </a:lnTo>
                  <a:lnTo>
                    <a:pt x="480060" y="1714500"/>
                  </a:lnTo>
                  <a:lnTo>
                    <a:pt x="434340" y="1691640"/>
                  </a:lnTo>
                  <a:lnTo>
                    <a:pt x="433197" y="1577340"/>
                  </a:lnTo>
                  <a:lnTo>
                    <a:pt x="432435" y="1417320"/>
                  </a:lnTo>
                  <a:lnTo>
                    <a:pt x="364236" y="1211580"/>
                  </a:lnTo>
                  <a:lnTo>
                    <a:pt x="274320" y="811530"/>
                  </a:lnTo>
                  <a:lnTo>
                    <a:pt x="182880" y="445770"/>
                  </a:lnTo>
                  <a:lnTo>
                    <a:pt x="68580" y="240030"/>
                  </a:lnTo>
                  <a:lnTo>
                    <a:pt x="0"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7086600" y="617981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6319860" y="4495800"/>
              <a:ext cx="723391" cy="1400604"/>
            </a:xfrm>
            <a:custGeom>
              <a:avLst/>
              <a:gdLst>
                <a:gd name="connsiteX0" fmla="*/ 537210 w 537210"/>
                <a:gd name="connsiteY0" fmla="*/ 1211580 h 1211580"/>
                <a:gd name="connsiteX1" fmla="*/ 0 w 537210"/>
                <a:gd name="connsiteY1" fmla="*/ 0 h 1211580"/>
                <a:gd name="connsiteX0" fmla="*/ 651510 w 651510"/>
                <a:gd name="connsiteY0" fmla="*/ 1554480 h 1554480"/>
                <a:gd name="connsiteX1" fmla="*/ 0 w 651510"/>
                <a:gd name="connsiteY1" fmla="*/ 0 h 1554480"/>
                <a:gd name="connsiteX0" fmla="*/ 651510 w 651510"/>
                <a:gd name="connsiteY0" fmla="*/ 1554480 h 1554480"/>
                <a:gd name="connsiteX1" fmla="*/ 0 w 651510"/>
                <a:gd name="connsiteY1" fmla="*/ 0 h 1554480"/>
                <a:gd name="connsiteX0" fmla="*/ 651510 w 651510"/>
                <a:gd name="connsiteY0" fmla="*/ 1554480 h 1554480"/>
                <a:gd name="connsiteX1" fmla="*/ 0 w 651510"/>
                <a:gd name="connsiteY1" fmla="*/ 0 h 1554480"/>
              </a:gdLst>
              <a:ahLst/>
              <a:cxnLst>
                <a:cxn ang="0">
                  <a:pos x="connsiteX0" y="connsiteY0"/>
                </a:cxn>
                <a:cxn ang="0">
                  <a:pos x="connsiteX1" y="connsiteY1"/>
                </a:cxn>
              </a:cxnLst>
              <a:rect l="l" t="t" r="r" b="b"/>
              <a:pathLst>
                <a:path w="651510" h="1554480">
                  <a:moveTo>
                    <a:pt x="651510" y="1554480"/>
                  </a:moveTo>
                  <a:cubicBezTo>
                    <a:pt x="491490" y="590550"/>
                    <a:pt x="491490" y="449580"/>
                    <a:pt x="0" y="0"/>
                  </a:cubicBez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Arrow Connector 31"/>
          <p:cNvCxnSpPr/>
          <p:nvPr/>
        </p:nvCxnSpPr>
        <p:spPr>
          <a:xfrm flipV="1">
            <a:off x="3547110" y="4767725"/>
            <a:ext cx="626645" cy="283338"/>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150590" y="5202755"/>
            <a:ext cx="1449260" cy="847236"/>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34" name="Content Placeholder 2"/>
          <p:cNvSpPr txBox="1">
            <a:spLocks/>
          </p:cNvSpPr>
          <p:nvPr/>
        </p:nvSpPr>
        <p:spPr>
          <a:xfrm rot="3584317">
            <a:off x="3655466" y="5730924"/>
            <a:ext cx="2173598"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latin typeface="Arial" pitchFamily="34" charset="0"/>
                <a:cs typeface="Arial" pitchFamily="34" charset="0"/>
              </a:rPr>
              <a:t>AMBIENTE</a:t>
            </a:r>
            <a:endParaRPr lang="es-ES_tradnl" sz="1600" dirty="0">
              <a:latin typeface="Arial" pitchFamily="34" charset="0"/>
              <a:cs typeface="Arial" pitchFamily="34" charset="0"/>
            </a:endParaRPr>
          </a:p>
        </p:txBody>
      </p:sp>
      <p:sp>
        <p:nvSpPr>
          <p:cNvPr id="35" name="Content Placeholder 2"/>
          <p:cNvSpPr txBox="1">
            <a:spLocks/>
          </p:cNvSpPr>
          <p:nvPr/>
        </p:nvSpPr>
        <p:spPr>
          <a:xfrm rot="4777995">
            <a:off x="4474134" y="5313188"/>
            <a:ext cx="1184472"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solidFill>
                  <a:schemeClr val="accent6">
                    <a:lumMod val="75000"/>
                  </a:schemeClr>
                </a:solidFill>
                <a:latin typeface="Arial" pitchFamily="34" charset="0"/>
                <a:cs typeface="Arial" pitchFamily="34" charset="0"/>
              </a:rPr>
              <a:t>PARCELA</a:t>
            </a:r>
            <a:endParaRPr lang="es-ES_tradnl" sz="1600" dirty="0">
              <a:solidFill>
                <a:schemeClr val="accent6">
                  <a:lumMod val="75000"/>
                </a:schemeClr>
              </a:solidFill>
              <a:latin typeface="Arial" pitchFamily="34" charset="0"/>
              <a:cs typeface="Arial" pitchFamily="34" charset="0"/>
            </a:endParaRPr>
          </a:p>
        </p:txBody>
      </p:sp>
      <p:sp>
        <p:nvSpPr>
          <p:cNvPr id="36" name="Rectangle 35"/>
          <p:cNvSpPr/>
          <p:nvPr/>
        </p:nvSpPr>
        <p:spPr>
          <a:xfrm>
            <a:off x="3386712" y="5652839"/>
            <a:ext cx="1342049" cy="420628"/>
          </a:xfrm>
          <a:prstGeom prst="rect">
            <a:avLst/>
          </a:prstGeom>
        </p:spPr>
        <p:txBody>
          <a:bodyPr wrap="square">
            <a:spAutoFit/>
          </a:bodyPr>
          <a:lstStyle/>
          <a:p>
            <a:r>
              <a:rPr lang="es-ES_tradnl" sz="3200" baseline="-250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850 hPa</a:t>
            </a:r>
            <a:endParaRPr lang="es-ES_tradnl" sz="3200" baseline="-250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37" name="Straight Arrow Connector 36"/>
          <p:cNvCxnSpPr>
            <a:endCxn id="29" idx="5"/>
          </p:cNvCxnSpPr>
          <p:nvPr/>
        </p:nvCxnSpPr>
        <p:spPr>
          <a:xfrm>
            <a:off x="4494137" y="6030265"/>
            <a:ext cx="584300" cy="19726"/>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01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381000" y="268188"/>
            <a:ext cx="8229600" cy="457200"/>
          </a:xfrm>
        </p:spPr>
        <p:txBody>
          <a:bodyPr>
            <a:noAutofit/>
          </a:bodyPr>
          <a:lstStyle/>
          <a:p>
            <a:pPr algn="ctr"/>
            <a:r>
              <a:rPr lang="es-ES_tradnl" sz="3600" b="1" dirty="0">
                <a:latin typeface="Arial" pitchFamily="34" charset="0"/>
                <a:cs typeface="Arial" pitchFamily="34" charset="0"/>
              </a:rPr>
              <a:t>Índice </a:t>
            </a:r>
            <a:r>
              <a:rPr lang="es-ES_tradnl" sz="3600" b="1" noProof="0" dirty="0" err="1" smtClean="0">
                <a:latin typeface="Arial" pitchFamily="34" charset="0"/>
                <a:cs typeface="Arial" pitchFamily="34" charset="0"/>
              </a:rPr>
              <a:t>Lifted</a:t>
            </a:r>
            <a:r>
              <a:rPr lang="es-ES_tradnl" sz="3600" b="1" noProof="0" dirty="0" smtClean="0">
                <a:latin typeface="Arial" pitchFamily="34" charset="0"/>
                <a:cs typeface="Arial" pitchFamily="34" charset="0"/>
              </a:rPr>
              <a:t> (LI)</a:t>
            </a:r>
            <a:endParaRPr lang="es-ES_tradnl" sz="3600" b="1" noProof="0" dirty="0">
              <a:latin typeface="Arial" pitchFamily="34" charset="0"/>
              <a:cs typeface="Arial" pitchFamily="34" charset="0"/>
            </a:endParaRPr>
          </a:p>
        </p:txBody>
      </p:sp>
      <p:grpSp>
        <p:nvGrpSpPr>
          <p:cNvPr id="27" name="Group 26"/>
          <p:cNvGrpSpPr/>
          <p:nvPr/>
        </p:nvGrpSpPr>
        <p:grpSpPr>
          <a:xfrm>
            <a:off x="851655" y="1330167"/>
            <a:ext cx="7210306" cy="1363517"/>
            <a:chOff x="342524" y="854885"/>
            <a:chExt cx="7210306" cy="1363517"/>
          </a:xfrm>
        </p:grpSpPr>
        <p:sp>
          <p:nvSpPr>
            <p:cNvPr id="29" name="Rectangle 28"/>
            <p:cNvSpPr/>
            <p:nvPr/>
          </p:nvSpPr>
          <p:spPr>
            <a:xfrm>
              <a:off x="342524" y="854885"/>
              <a:ext cx="7210306"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
            <p:cNvSpPr txBox="1">
              <a:spLocks/>
            </p:cNvSpPr>
            <p:nvPr/>
          </p:nvSpPr>
          <p:spPr>
            <a:xfrm>
              <a:off x="1594618" y="962518"/>
              <a:ext cx="2165220"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2200" dirty="0" smtClean="0">
                  <a:solidFill>
                    <a:srgbClr val="7030A0"/>
                  </a:solidFill>
                  <a:latin typeface="Arial" pitchFamily="34" charset="0"/>
                  <a:cs typeface="Arial" pitchFamily="34" charset="0"/>
                </a:rPr>
                <a:t>Temperatura del ambiente en 500 hPa</a:t>
              </a:r>
              <a:endParaRPr lang="es-ES_tradnl" sz="2200" dirty="0" smtClean="0">
                <a:solidFill>
                  <a:srgbClr val="FF0000"/>
                </a:solidFill>
                <a:latin typeface="Arial" pitchFamily="34" charset="0"/>
                <a:cs typeface="Arial" pitchFamily="34" charset="0"/>
              </a:endParaRPr>
            </a:p>
          </p:txBody>
        </p:sp>
        <p:sp>
          <p:nvSpPr>
            <p:cNvPr id="31" name="Content Placeholder 2"/>
            <p:cNvSpPr txBox="1">
              <a:spLocks/>
            </p:cNvSpPr>
            <p:nvPr/>
          </p:nvSpPr>
          <p:spPr>
            <a:xfrm>
              <a:off x="4089435" y="999202"/>
              <a:ext cx="3294161"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200" dirty="0" smtClean="0">
                  <a:solidFill>
                    <a:srgbClr val="FF0000"/>
                  </a:solidFill>
                  <a:latin typeface="Arial" pitchFamily="34" charset="0"/>
                  <a:cs typeface="Arial" pitchFamily="34" charset="0"/>
                </a:rPr>
                <a:t>Temperatura </a:t>
              </a:r>
              <a:r>
                <a:rPr lang="es-ES_tradnl" sz="2200" dirty="0">
                  <a:solidFill>
                    <a:srgbClr val="FF0000"/>
                  </a:solidFill>
                  <a:latin typeface="Arial" pitchFamily="34" charset="0"/>
                  <a:cs typeface="Arial" pitchFamily="34" charset="0"/>
                </a:rPr>
                <a:t>en </a:t>
              </a:r>
              <a:r>
                <a:rPr lang="es-ES_tradnl" sz="2200" dirty="0" smtClean="0">
                  <a:solidFill>
                    <a:srgbClr val="FF0000"/>
                  </a:solidFill>
                  <a:latin typeface="Arial" pitchFamily="34" charset="0"/>
                  <a:cs typeface="Arial" pitchFamily="34" charset="0"/>
                </a:rPr>
                <a:t>500 hPa de una parcela elevada desde la capa límite</a:t>
              </a:r>
            </a:p>
          </p:txBody>
        </p:sp>
        <p:sp>
          <p:nvSpPr>
            <p:cNvPr id="32" name="Content Placeholder 2"/>
            <p:cNvSpPr txBox="1">
              <a:spLocks/>
            </p:cNvSpPr>
            <p:nvPr/>
          </p:nvSpPr>
          <p:spPr>
            <a:xfrm>
              <a:off x="457200" y="1240872"/>
              <a:ext cx="1004348" cy="397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dirty="0">
                  <a:latin typeface="Arial" pitchFamily="34" charset="0"/>
                  <a:cs typeface="Arial" pitchFamily="34" charset="0"/>
                </a:rPr>
                <a:t>L</a:t>
              </a:r>
              <a:r>
                <a:rPr lang="es-ES_tradnl" sz="2400" dirty="0" smtClean="0">
                  <a:latin typeface="Arial" pitchFamily="34" charset="0"/>
                  <a:cs typeface="Arial" pitchFamily="34" charset="0"/>
                </a:rPr>
                <a:t>I =</a:t>
              </a:r>
              <a:endParaRPr lang="es-ES_tradnl" sz="2400" dirty="0" smtClean="0">
                <a:solidFill>
                  <a:srgbClr val="FF0000"/>
                </a:solidFill>
                <a:latin typeface="Arial" pitchFamily="34" charset="0"/>
                <a:cs typeface="Arial" pitchFamily="34" charset="0"/>
              </a:endParaRPr>
            </a:p>
          </p:txBody>
        </p:sp>
        <p:sp>
          <p:nvSpPr>
            <p:cNvPr id="33" name="Rectangle 32"/>
            <p:cNvSpPr/>
            <p:nvPr/>
          </p:nvSpPr>
          <p:spPr>
            <a:xfrm>
              <a:off x="3571296" y="1416810"/>
              <a:ext cx="29351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862002" y="2838001"/>
            <a:ext cx="5789043" cy="3609041"/>
            <a:chOff x="1832505" y="2991183"/>
            <a:chExt cx="5789043" cy="3609041"/>
          </a:xfrm>
        </p:grpSpPr>
        <p:grpSp>
          <p:nvGrpSpPr>
            <p:cNvPr id="34" name="Group 33"/>
            <p:cNvGrpSpPr/>
            <p:nvPr/>
          </p:nvGrpSpPr>
          <p:grpSpPr>
            <a:xfrm>
              <a:off x="1832505" y="2991183"/>
              <a:ext cx="4886632" cy="3609041"/>
              <a:chOff x="29496" y="2590792"/>
              <a:chExt cx="5426424" cy="4129541"/>
            </a:xfrm>
          </p:grpSpPr>
          <p:grpSp>
            <p:nvGrpSpPr>
              <p:cNvPr id="35" name="Group 34"/>
              <p:cNvGrpSpPr/>
              <p:nvPr/>
            </p:nvGrpSpPr>
            <p:grpSpPr>
              <a:xfrm>
                <a:off x="29496" y="2590792"/>
                <a:ext cx="5426424" cy="4129541"/>
                <a:chOff x="228600" y="1752600"/>
                <a:chExt cx="6502105" cy="4739141"/>
              </a:xfrm>
            </p:grpSpPr>
            <p:pic>
              <p:nvPicPr>
                <p:cNvPr id="43" name="Picture 42"/>
                <p:cNvPicPr>
                  <a:picLocks noChangeAspect="1"/>
                </p:cNvPicPr>
                <p:nvPr/>
              </p:nvPicPr>
              <p:blipFill rotWithShape="1">
                <a:blip r:embed="rId2">
                  <a:extLst>
                    <a:ext uri="{28A0092B-C50C-407E-A947-70E740481C1C}">
                      <a14:useLocalDpi xmlns:a14="http://schemas.microsoft.com/office/drawing/2010/main" val="0"/>
                    </a:ext>
                  </a:extLst>
                </a:blip>
                <a:srcRect r="7515"/>
                <a:stretch/>
              </p:blipFill>
              <p:spPr>
                <a:xfrm>
                  <a:off x="228600" y="1752600"/>
                  <a:ext cx="6502105" cy="4739141"/>
                </a:xfrm>
                <a:prstGeom prst="rect">
                  <a:avLst/>
                </a:prstGeom>
              </p:spPr>
            </p:pic>
            <p:sp>
              <p:nvSpPr>
                <p:cNvPr id="44" name="Oval 43"/>
                <p:cNvSpPr/>
                <p:nvPr/>
              </p:nvSpPr>
              <p:spPr>
                <a:xfrm>
                  <a:off x="5538467" y="5428660"/>
                  <a:ext cx="243841" cy="2424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00F2"/>
                    </a:solidFill>
                  </a:endParaRPr>
                </a:p>
              </p:txBody>
            </p:sp>
            <p:sp>
              <p:nvSpPr>
                <p:cNvPr id="45" name="Oval 44"/>
                <p:cNvSpPr/>
                <p:nvPr/>
              </p:nvSpPr>
              <p:spPr>
                <a:xfrm>
                  <a:off x="5665786" y="2716514"/>
                  <a:ext cx="245920" cy="24511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00F2"/>
                    </a:solidFill>
                  </a:endParaRPr>
                </a:p>
              </p:txBody>
            </p:sp>
          </p:grpSp>
          <p:sp>
            <p:nvSpPr>
              <p:cNvPr id="36" name="Freeform 35"/>
              <p:cNvSpPr/>
              <p:nvPr/>
            </p:nvSpPr>
            <p:spPr>
              <a:xfrm>
                <a:off x="3646311" y="3553374"/>
                <a:ext cx="1331112" cy="2701021"/>
              </a:xfrm>
              <a:custGeom>
                <a:avLst/>
                <a:gdLst>
                  <a:gd name="connsiteX0" fmla="*/ 1011382 w 1011382"/>
                  <a:gd name="connsiteY0" fmla="*/ 2438400 h 2438400"/>
                  <a:gd name="connsiteX1" fmla="*/ 692728 w 1011382"/>
                  <a:gd name="connsiteY1" fmla="*/ 1274618 h 2438400"/>
                  <a:gd name="connsiteX2" fmla="*/ 0 w 1011382"/>
                  <a:gd name="connsiteY2" fmla="*/ 0 h 2438400"/>
                  <a:gd name="connsiteX0" fmla="*/ 1011382 w 1011382"/>
                  <a:gd name="connsiteY0" fmla="*/ 2438400 h 2438400"/>
                  <a:gd name="connsiteX1" fmla="*/ 692728 w 1011382"/>
                  <a:gd name="connsiteY1" fmla="*/ 1274618 h 2438400"/>
                  <a:gd name="connsiteX2" fmla="*/ 0 w 1011382"/>
                  <a:gd name="connsiteY2" fmla="*/ 0 h 2438400"/>
                  <a:gd name="connsiteX0" fmla="*/ 1108364 w 1108364"/>
                  <a:gd name="connsiteY0" fmla="*/ 2646218 h 2646218"/>
                  <a:gd name="connsiteX1" fmla="*/ 789710 w 1108364"/>
                  <a:gd name="connsiteY1" fmla="*/ 1482436 h 2646218"/>
                  <a:gd name="connsiteX2" fmla="*/ 0 w 1108364"/>
                  <a:gd name="connsiteY2" fmla="*/ 0 h 2646218"/>
                  <a:gd name="connsiteX0" fmla="*/ 1108364 w 1108364"/>
                  <a:gd name="connsiteY0" fmla="*/ 2618508 h 2618508"/>
                  <a:gd name="connsiteX1" fmla="*/ 789710 w 1108364"/>
                  <a:gd name="connsiteY1" fmla="*/ 1482436 h 2618508"/>
                  <a:gd name="connsiteX2" fmla="*/ 0 w 1108364"/>
                  <a:gd name="connsiteY2" fmla="*/ 0 h 2618508"/>
                  <a:gd name="connsiteX0" fmla="*/ 1108364 w 1108364"/>
                  <a:gd name="connsiteY0" fmla="*/ 2618508 h 2618508"/>
                  <a:gd name="connsiteX1" fmla="*/ 734292 w 1108364"/>
                  <a:gd name="connsiteY1" fmla="*/ 1496290 h 2618508"/>
                  <a:gd name="connsiteX2" fmla="*/ 0 w 1108364"/>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163783 w 1163783"/>
                  <a:gd name="connsiteY0" fmla="*/ 2618508 h 2618508"/>
                  <a:gd name="connsiteX1" fmla="*/ 789711 w 1163783"/>
                  <a:gd name="connsiteY1" fmla="*/ 1496290 h 2618508"/>
                  <a:gd name="connsiteX2" fmla="*/ 0 w 1163783"/>
                  <a:gd name="connsiteY2" fmla="*/ 0 h 2618508"/>
                  <a:gd name="connsiteX0" fmla="*/ 1258866 w 1258866"/>
                  <a:gd name="connsiteY0" fmla="*/ 2573339 h 2573339"/>
                  <a:gd name="connsiteX1" fmla="*/ 789711 w 1258866"/>
                  <a:gd name="connsiteY1" fmla="*/ 1496290 h 2573339"/>
                  <a:gd name="connsiteX2" fmla="*/ 0 w 1258866"/>
                  <a:gd name="connsiteY2" fmla="*/ 0 h 2573339"/>
                  <a:gd name="connsiteX0" fmla="*/ 1258866 w 1258866"/>
                  <a:gd name="connsiteY0" fmla="*/ 2573339 h 2573339"/>
                  <a:gd name="connsiteX1" fmla="*/ 0 w 1258866"/>
                  <a:gd name="connsiteY1" fmla="*/ 0 h 2573339"/>
                  <a:gd name="connsiteX0" fmla="*/ 1258866 w 1258866"/>
                  <a:gd name="connsiteY0" fmla="*/ 2573339 h 2573339"/>
                  <a:gd name="connsiteX1" fmla="*/ 0 w 1258866"/>
                  <a:gd name="connsiteY1" fmla="*/ 0 h 2573339"/>
                  <a:gd name="connsiteX0" fmla="*/ 1258866 w 1258866"/>
                  <a:gd name="connsiteY0" fmla="*/ 2573339 h 2573339"/>
                  <a:gd name="connsiteX1" fmla="*/ 0 w 1258866"/>
                  <a:gd name="connsiteY1" fmla="*/ 0 h 2573339"/>
                  <a:gd name="connsiteX0" fmla="*/ 1211324 w 1211324"/>
                  <a:gd name="connsiteY0" fmla="*/ 2505587 h 2505587"/>
                  <a:gd name="connsiteX1" fmla="*/ 0 w 1211324"/>
                  <a:gd name="connsiteY1" fmla="*/ 0 h 2505587"/>
                  <a:gd name="connsiteX0" fmla="*/ 1211324 w 1211324"/>
                  <a:gd name="connsiteY0" fmla="*/ 2505587 h 2505587"/>
                  <a:gd name="connsiteX1" fmla="*/ 948595 w 1211324"/>
                  <a:gd name="connsiteY1" fmla="*/ 2258438 h 2505587"/>
                  <a:gd name="connsiteX2" fmla="*/ 0 w 1211324"/>
                  <a:gd name="connsiteY2" fmla="*/ 0 h 2505587"/>
                  <a:gd name="connsiteX0" fmla="*/ 1292494 w 1292494"/>
                  <a:gd name="connsiteY0" fmla="*/ 2050888 h 2050888"/>
                  <a:gd name="connsiteX1" fmla="*/ 1029765 w 1292494"/>
                  <a:gd name="connsiteY1" fmla="*/ 1803739 h 2050888"/>
                  <a:gd name="connsiteX2" fmla="*/ 0 w 1292494"/>
                  <a:gd name="connsiteY2" fmla="*/ 0 h 2050888"/>
                  <a:gd name="connsiteX0" fmla="*/ 1292494 w 1292494"/>
                  <a:gd name="connsiteY0" fmla="*/ 2050888 h 2050888"/>
                  <a:gd name="connsiteX1" fmla="*/ 1029765 w 1292494"/>
                  <a:gd name="connsiteY1" fmla="*/ 1803739 h 2050888"/>
                  <a:gd name="connsiteX2" fmla="*/ 0 w 1292494"/>
                  <a:gd name="connsiteY2" fmla="*/ 0 h 2050888"/>
                  <a:gd name="connsiteX0" fmla="*/ 1292494 w 1292494"/>
                  <a:gd name="connsiteY0" fmla="*/ 2050888 h 2050888"/>
                  <a:gd name="connsiteX1" fmla="*/ 1029765 w 1292494"/>
                  <a:gd name="connsiteY1" fmla="*/ 1803739 h 2050888"/>
                  <a:gd name="connsiteX2" fmla="*/ 0 w 1292494"/>
                  <a:gd name="connsiteY2" fmla="*/ 0 h 2050888"/>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35067 w 1197796"/>
                  <a:gd name="connsiteY1" fmla="*/ 1786081 h 2033230"/>
                  <a:gd name="connsiteX2" fmla="*/ 0 w 1197796"/>
                  <a:gd name="connsiteY2" fmla="*/ 0 h 2033230"/>
                  <a:gd name="connsiteX0" fmla="*/ 1197796 w 1197796"/>
                  <a:gd name="connsiteY0" fmla="*/ 2033230 h 2033230"/>
                  <a:gd name="connsiteX1" fmla="*/ 944086 w 1197796"/>
                  <a:gd name="connsiteY1" fmla="*/ 1812568 h 2033230"/>
                  <a:gd name="connsiteX2" fmla="*/ 0 w 1197796"/>
                  <a:gd name="connsiteY2" fmla="*/ 0 h 2033230"/>
                  <a:gd name="connsiteX0" fmla="*/ 1197796 w 1197796"/>
                  <a:gd name="connsiteY0" fmla="*/ 2033230 h 2033230"/>
                  <a:gd name="connsiteX1" fmla="*/ 953105 w 1197796"/>
                  <a:gd name="connsiteY1" fmla="*/ 1808154 h 2033230"/>
                  <a:gd name="connsiteX2" fmla="*/ 0 w 1197796"/>
                  <a:gd name="connsiteY2" fmla="*/ 0 h 2033230"/>
                  <a:gd name="connsiteX0" fmla="*/ 1405230 w 1405230"/>
                  <a:gd name="connsiteY0" fmla="*/ 2170081 h 2170081"/>
                  <a:gd name="connsiteX1" fmla="*/ 953105 w 1405230"/>
                  <a:gd name="connsiteY1" fmla="*/ 1808154 h 2170081"/>
                  <a:gd name="connsiteX2" fmla="*/ 0 w 1405230"/>
                  <a:gd name="connsiteY2" fmla="*/ 0 h 2170081"/>
                  <a:gd name="connsiteX0" fmla="*/ 1405230 w 1405230"/>
                  <a:gd name="connsiteY0" fmla="*/ 2170081 h 2170081"/>
                  <a:gd name="connsiteX1" fmla="*/ 953105 w 1405230"/>
                  <a:gd name="connsiteY1" fmla="*/ 1808154 h 2170081"/>
                  <a:gd name="connsiteX2" fmla="*/ 0 w 1405230"/>
                  <a:gd name="connsiteY2" fmla="*/ 0 h 2170081"/>
                  <a:gd name="connsiteX0" fmla="*/ 1405230 w 1405230"/>
                  <a:gd name="connsiteY0" fmla="*/ 2170081 h 2170081"/>
                  <a:gd name="connsiteX1" fmla="*/ 953105 w 1405230"/>
                  <a:gd name="connsiteY1" fmla="*/ 1808154 h 2170081"/>
                  <a:gd name="connsiteX2" fmla="*/ 0 w 1405230"/>
                  <a:gd name="connsiteY2" fmla="*/ 0 h 2170081"/>
                  <a:gd name="connsiteX0" fmla="*/ 1590117 w 1590117"/>
                  <a:gd name="connsiteY0" fmla="*/ 3013262 h 3013262"/>
                  <a:gd name="connsiteX1" fmla="*/ 1137992 w 1590117"/>
                  <a:gd name="connsiteY1" fmla="*/ 2651335 h 3013262"/>
                  <a:gd name="connsiteX2" fmla="*/ 0 w 1590117"/>
                  <a:gd name="connsiteY2" fmla="*/ 0 h 3013262"/>
                  <a:gd name="connsiteX0" fmla="*/ 1590117 w 1590117"/>
                  <a:gd name="connsiteY0" fmla="*/ 3013262 h 3013262"/>
                  <a:gd name="connsiteX1" fmla="*/ 1137992 w 1590117"/>
                  <a:gd name="connsiteY1" fmla="*/ 2651335 h 3013262"/>
                  <a:gd name="connsiteX2" fmla="*/ 0 w 1590117"/>
                  <a:gd name="connsiteY2" fmla="*/ 0 h 3013262"/>
                  <a:gd name="connsiteX0" fmla="*/ 1590117 w 1590117"/>
                  <a:gd name="connsiteY0" fmla="*/ 3013262 h 3013262"/>
                  <a:gd name="connsiteX1" fmla="*/ 1137992 w 1590117"/>
                  <a:gd name="connsiteY1" fmla="*/ 2651335 h 3013262"/>
                  <a:gd name="connsiteX2" fmla="*/ 0 w 1590117"/>
                  <a:gd name="connsiteY2" fmla="*/ 0 h 3013262"/>
                  <a:gd name="connsiteX0" fmla="*/ 1590117 w 1590117"/>
                  <a:gd name="connsiteY0" fmla="*/ 3013262 h 3013262"/>
                  <a:gd name="connsiteX1" fmla="*/ 1137992 w 1590117"/>
                  <a:gd name="connsiteY1" fmla="*/ 2651335 h 3013262"/>
                  <a:gd name="connsiteX2" fmla="*/ 0 w 1590117"/>
                  <a:gd name="connsiteY2" fmla="*/ 0 h 3013262"/>
                  <a:gd name="connsiteX0" fmla="*/ 1409739 w 1409739"/>
                  <a:gd name="connsiteY0" fmla="*/ 2708657 h 2708657"/>
                  <a:gd name="connsiteX1" fmla="*/ 957614 w 1409739"/>
                  <a:gd name="connsiteY1" fmla="*/ 2346730 h 2708657"/>
                  <a:gd name="connsiteX2" fmla="*/ 0 w 1409739"/>
                  <a:gd name="connsiteY2" fmla="*/ 0 h 2708657"/>
                  <a:gd name="connsiteX0" fmla="*/ 1418758 w 1418758"/>
                  <a:gd name="connsiteY0" fmla="*/ 2735144 h 2735144"/>
                  <a:gd name="connsiteX1" fmla="*/ 966633 w 1418758"/>
                  <a:gd name="connsiteY1" fmla="*/ 2373217 h 2735144"/>
                  <a:gd name="connsiteX2" fmla="*/ 0 w 1418758"/>
                  <a:gd name="connsiteY2" fmla="*/ 0 h 2735144"/>
                </a:gdLst>
                <a:ahLst/>
                <a:cxnLst>
                  <a:cxn ang="0">
                    <a:pos x="connsiteX0" y="connsiteY0"/>
                  </a:cxn>
                  <a:cxn ang="0">
                    <a:pos x="connsiteX1" y="connsiteY1"/>
                  </a:cxn>
                  <a:cxn ang="0">
                    <a:pos x="connsiteX2" y="connsiteY2"/>
                  </a:cxn>
                </a:cxnLst>
                <a:rect l="l" t="t" r="r" b="b"/>
                <a:pathLst>
                  <a:path w="1418758" h="2735144">
                    <a:moveTo>
                      <a:pt x="1418758" y="2735144"/>
                    </a:moveTo>
                    <a:cubicBezTo>
                      <a:pt x="1308832" y="2627734"/>
                      <a:pt x="1090513" y="2477681"/>
                      <a:pt x="966633" y="2373217"/>
                    </a:cubicBezTo>
                    <a:cubicBezTo>
                      <a:pt x="743742" y="1248910"/>
                      <a:pt x="334327" y="505545"/>
                      <a:pt x="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542619" y="3453770"/>
                <a:ext cx="213867" cy="2135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rot="9476998">
                <a:off x="3949554" y="4540672"/>
                <a:ext cx="244799" cy="572932"/>
              </a:xfrm>
              <a:prstGeom prst="downArrow">
                <a:avLst>
                  <a:gd name="adj1" fmla="val 34640"/>
                  <a:gd name="adj2" fmla="val 54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rot="9116876">
                <a:off x="3617107" y="3801125"/>
                <a:ext cx="250141" cy="555081"/>
              </a:xfrm>
              <a:prstGeom prst="downArrow">
                <a:avLst>
                  <a:gd name="adj1" fmla="val 34640"/>
                  <a:gd name="adj2" fmla="val 54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Right Arrow 39"/>
              <p:cNvSpPr/>
              <p:nvPr/>
            </p:nvSpPr>
            <p:spPr>
              <a:xfrm>
                <a:off x="3596645" y="3268192"/>
                <a:ext cx="1113426" cy="163410"/>
              </a:xfrm>
              <a:prstGeom prst="leftRightArrow">
                <a:avLst>
                  <a:gd name="adj1" fmla="val 14983"/>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2"/>
              <p:cNvSpPr txBox="1">
                <a:spLocks/>
              </p:cNvSpPr>
              <p:nvPr/>
            </p:nvSpPr>
            <p:spPr>
              <a:xfrm>
                <a:off x="2068127" y="3312118"/>
                <a:ext cx="1582543" cy="4435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FF0000"/>
                    </a:solidFill>
                    <a:latin typeface="Arial" pitchFamily="34" charset="0"/>
                    <a:cs typeface="Arial" pitchFamily="34" charset="0"/>
                  </a:rPr>
                  <a:t>T</a:t>
                </a:r>
                <a:r>
                  <a:rPr lang="es-ES_tradnl" sz="12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500</a:t>
                </a:r>
              </a:p>
            </p:txBody>
          </p:sp>
          <p:sp>
            <p:nvSpPr>
              <p:cNvPr id="42" name="Content Placeholder 2"/>
              <p:cNvSpPr txBox="1">
                <a:spLocks/>
              </p:cNvSpPr>
              <p:nvPr/>
            </p:nvSpPr>
            <p:spPr>
              <a:xfrm>
                <a:off x="2962129" y="5676213"/>
                <a:ext cx="1747942" cy="3559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FF0000"/>
                    </a:solidFill>
                    <a:latin typeface="Arial" pitchFamily="34" charset="0"/>
                    <a:cs typeface="Arial" pitchFamily="34" charset="0"/>
                  </a:rPr>
                  <a:t>T</a:t>
                </a:r>
                <a:r>
                  <a:rPr lang="es-ES_tradnl" sz="1200" b="1" dirty="0" smtClean="0">
                    <a:solidFill>
                      <a:srgbClr val="FF0000"/>
                    </a:solidFill>
                    <a:latin typeface="Arial" pitchFamily="34" charset="0"/>
                    <a:cs typeface="Arial" pitchFamily="34" charset="0"/>
                  </a:rPr>
                  <a:t>PARCELA_LCL</a:t>
                </a:r>
              </a:p>
            </p:txBody>
          </p:sp>
        </p:grpSp>
        <p:cxnSp>
          <p:nvCxnSpPr>
            <p:cNvPr id="46" name="Straight Connector 45"/>
            <p:cNvCxnSpPr/>
            <p:nvPr/>
          </p:nvCxnSpPr>
          <p:spPr>
            <a:xfrm flipH="1">
              <a:off x="5727429" y="5895814"/>
              <a:ext cx="191372" cy="3333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Content Placeholder 2"/>
            <p:cNvSpPr txBox="1">
              <a:spLocks/>
            </p:cNvSpPr>
            <p:nvPr/>
          </p:nvSpPr>
          <p:spPr>
            <a:xfrm>
              <a:off x="6047482" y="3606670"/>
              <a:ext cx="1574066" cy="3110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rgbClr val="7030A0"/>
                  </a:solidFill>
                  <a:latin typeface="Arial" pitchFamily="34" charset="0"/>
                  <a:cs typeface="Arial" pitchFamily="34" charset="0"/>
                </a:rPr>
                <a:t>T</a:t>
              </a:r>
              <a:r>
                <a:rPr lang="es-ES_tradnl" sz="1200" b="1" i="1" dirty="0" smtClean="0">
                  <a:solidFill>
                    <a:srgbClr val="7030A0"/>
                  </a:solidFill>
                  <a:latin typeface="Arial" pitchFamily="34" charset="0"/>
                  <a:cs typeface="Arial" pitchFamily="34" charset="0"/>
                </a:rPr>
                <a:t>500</a:t>
              </a:r>
            </a:p>
          </p:txBody>
        </p:sp>
        <p:sp>
          <p:nvSpPr>
            <p:cNvPr id="48" name="Content Placeholder 2"/>
            <p:cNvSpPr txBox="1">
              <a:spLocks/>
            </p:cNvSpPr>
            <p:nvPr/>
          </p:nvSpPr>
          <p:spPr>
            <a:xfrm>
              <a:off x="5317435" y="3363824"/>
              <a:ext cx="1004348" cy="397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1800" b="1" dirty="0" smtClean="0">
                  <a:latin typeface="Arial" pitchFamily="34" charset="0"/>
                  <a:cs typeface="Arial" pitchFamily="34" charset="0"/>
                </a:rPr>
                <a:t>LI </a:t>
              </a:r>
              <a:endParaRPr lang="es-ES_tradnl" sz="1800" b="1" dirty="0" smtClean="0">
                <a:solidFill>
                  <a:srgbClr val="FF0000"/>
                </a:solidFill>
                <a:latin typeface="Arial" pitchFamily="34" charset="0"/>
                <a:cs typeface="Arial" pitchFamily="34" charset="0"/>
              </a:endParaRPr>
            </a:p>
          </p:txBody>
        </p:sp>
      </p:grpSp>
      <p:sp>
        <p:nvSpPr>
          <p:cNvPr id="49" name="Content Placeholder 2"/>
          <p:cNvSpPr>
            <a:spLocks noGrp="1"/>
          </p:cNvSpPr>
          <p:nvPr>
            <p:ph idx="1"/>
          </p:nvPr>
        </p:nvSpPr>
        <p:spPr>
          <a:xfrm>
            <a:off x="695278" y="816364"/>
            <a:ext cx="7523060" cy="725622"/>
          </a:xfrm>
        </p:spPr>
        <p:txBody>
          <a:bodyPr>
            <a:normAutofit/>
          </a:bodyPr>
          <a:lstStyle/>
          <a:p>
            <a:pPr marL="0" indent="0">
              <a:buNone/>
            </a:pPr>
            <a:r>
              <a:rPr lang="es-ES_tradnl" sz="2000" noProof="0" dirty="0" smtClean="0">
                <a:latin typeface="Arial" pitchFamily="34" charset="0"/>
                <a:cs typeface="Arial" pitchFamily="34" charset="0"/>
              </a:rPr>
              <a:t>Similar al SSI pero usa una parcela de la capa de mezcla/límite.</a:t>
            </a:r>
            <a:endParaRPr lang="es-ES_tradnl" sz="2000" noProof="0" dirty="0">
              <a:latin typeface="Arial" pitchFamily="34" charset="0"/>
              <a:cs typeface="Arial" pitchFamily="34" charset="0"/>
            </a:endParaRPr>
          </a:p>
        </p:txBody>
      </p:sp>
    </p:spTree>
    <p:extLst>
      <p:ext uri="{BB962C8B-B14F-4D97-AF65-F5344CB8AC3E}">
        <p14:creationId xmlns:p14="http://schemas.microsoft.com/office/powerpoint/2010/main" val="9119519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14400"/>
            <a:ext cx="8686800" cy="2286000"/>
          </a:xfrm>
        </p:spPr>
        <p:txBody>
          <a:bodyPr>
            <a:normAutofit/>
          </a:bodyPr>
          <a:lstStyle/>
          <a:p>
            <a:r>
              <a:rPr lang="es-ES_tradnl" sz="2300" noProof="0" dirty="0" smtClean="0">
                <a:latin typeface="Arial" pitchFamily="34" charset="0"/>
                <a:cs typeface="Arial" pitchFamily="34" charset="0"/>
              </a:rPr>
              <a:t>Mientras más negativo más inestable.</a:t>
            </a:r>
          </a:p>
          <a:p>
            <a:r>
              <a:rPr lang="es-ES_tradnl" sz="2300" noProof="0" dirty="0" smtClean="0">
                <a:latin typeface="Arial" pitchFamily="34" charset="0"/>
                <a:cs typeface="Arial" pitchFamily="34" charset="0"/>
              </a:rPr>
              <a:t>Limitantes:</a:t>
            </a:r>
          </a:p>
          <a:p>
            <a:pPr lvl="1"/>
            <a:r>
              <a:rPr lang="es-ES_tradnl" sz="2300" noProof="0" dirty="0" smtClean="0">
                <a:latin typeface="Arial" pitchFamily="34" charset="0"/>
                <a:cs typeface="Arial" pitchFamily="34" charset="0"/>
              </a:rPr>
              <a:t>Considera sólo dos niveles.</a:t>
            </a:r>
          </a:p>
          <a:p>
            <a:pPr lvl="1"/>
            <a:r>
              <a:rPr lang="es-ES_tradnl" sz="2300" noProof="0" dirty="0" smtClean="0">
                <a:latin typeface="Arial" pitchFamily="34" charset="0"/>
                <a:cs typeface="Arial" pitchFamily="34" charset="0"/>
              </a:rPr>
              <a:t>Aplicable a masas </a:t>
            </a:r>
            <a:r>
              <a:rPr lang="es-ES_tradnl" sz="2300" noProof="0" dirty="0" err="1" smtClean="0">
                <a:latin typeface="Arial" pitchFamily="34" charset="0"/>
                <a:cs typeface="Arial" pitchFamily="34" charset="0"/>
              </a:rPr>
              <a:t>barotrópicas</a:t>
            </a:r>
            <a:r>
              <a:rPr lang="es-ES_tradnl" sz="2300" noProof="0" dirty="0" smtClean="0">
                <a:latin typeface="Arial" pitchFamily="34" charset="0"/>
                <a:cs typeface="Arial" pitchFamily="34" charset="0"/>
              </a:rPr>
              <a:t> y del lado cálido de vaguadas troposféricas.</a:t>
            </a:r>
          </a:p>
        </p:txBody>
      </p:sp>
      <p:sp>
        <p:nvSpPr>
          <p:cNvPr id="36" name="Title 1"/>
          <p:cNvSpPr txBox="1">
            <a:spLocks/>
          </p:cNvSpPr>
          <p:nvPr/>
        </p:nvSpPr>
        <p:spPr>
          <a:xfrm>
            <a:off x="457200" y="152400"/>
            <a:ext cx="8229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600" b="1" dirty="0">
                <a:latin typeface="Arial" pitchFamily="34" charset="0"/>
                <a:cs typeface="Arial" pitchFamily="34" charset="0"/>
              </a:rPr>
              <a:t>Índice</a:t>
            </a:r>
            <a:r>
              <a:rPr lang="es-ES_tradnl" sz="3600" b="1" dirty="0" smtClean="0">
                <a:latin typeface="Arial" pitchFamily="34" charset="0"/>
                <a:cs typeface="Arial" pitchFamily="34" charset="0"/>
              </a:rPr>
              <a:t> </a:t>
            </a:r>
            <a:r>
              <a:rPr lang="es-ES_tradnl" sz="3600" b="1" dirty="0" err="1" smtClean="0">
                <a:latin typeface="Arial" pitchFamily="34" charset="0"/>
                <a:cs typeface="Arial" pitchFamily="34" charset="0"/>
              </a:rPr>
              <a:t>Lifted</a:t>
            </a:r>
            <a:r>
              <a:rPr lang="es-ES_tradnl" sz="3600" b="1" dirty="0" smtClean="0">
                <a:latin typeface="Arial" pitchFamily="34" charset="0"/>
                <a:cs typeface="Arial" pitchFamily="34" charset="0"/>
              </a:rPr>
              <a:t> (LI)</a:t>
            </a:r>
            <a:endParaRPr lang="es-ES_tradnl" sz="3600" b="1" dirty="0">
              <a:latin typeface="Arial" pitchFamily="34" charset="0"/>
              <a:cs typeface="Arial" pitchFamily="34" charset="0"/>
            </a:endParaRPr>
          </a:p>
        </p:txBody>
      </p:sp>
      <p:sp>
        <p:nvSpPr>
          <p:cNvPr id="39" name="Rectangle 38"/>
          <p:cNvSpPr/>
          <p:nvPr/>
        </p:nvSpPr>
        <p:spPr>
          <a:xfrm>
            <a:off x="5730754" y="3144902"/>
            <a:ext cx="2539991" cy="369332"/>
          </a:xfrm>
          <a:prstGeom prst="rect">
            <a:avLst/>
          </a:prstGeom>
        </p:spPr>
        <p:txBody>
          <a:bodyPr wrap="none">
            <a:spAutoFit/>
          </a:bodyPr>
          <a:lstStyle/>
          <a:p>
            <a:r>
              <a:rPr lang="es-ES_tradnl" b="1" dirty="0" smtClean="0">
                <a:latin typeface="Arial" pitchFamily="34" charset="0"/>
                <a:cs typeface="Arial" pitchFamily="34" charset="0"/>
              </a:rPr>
              <a:t>POSITIVO: ESTABLE</a:t>
            </a:r>
            <a:endParaRPr lang="en-US" b="1" dirty="0"/>
          </a:p>
        </p:txBody>
      </p:sp>
      <p:grpSp>
        <p:nvGrpSpPr>
          <p:cNvPr id="40" name="Group 39"/>
          <p:cNvGrpSpPr/>
          <p:nvPr/>
        </p:nvGrpSpPr>
        <p:grpSpPr>
          <a:xfrm>
            <a:off x="366426" y="3138859"/>
            <a:ext cx="3819797" cy="3511961"/>
            <a:chOff x="538955" y="3120520"/>
            <a:chExt cx="3357009" cy="3511961"/>
          </a:xfrm>
        </p:grpSpPr>
        <p:grpSp>
          <p:nvGrpSpPr>
            <p:cNvPr id="41" name="Group 40"/>
            <p:cNvGrpSpPr/>
            <p:nvPr/>
          </p:nvGrpSpPr>
          <p:grpSpPr>
            <a:xfrm>
              <a:off x="538955" y="3239938"/>
              <a:ext cx="3337036" cy="3392543"/>
              <a:chOff x="-2516883" y="2895527"/>
              <a:chExt cx="3687046" cy="3049155"/>
            </a:xfrm>
          </p:grpSpPr>
          <p:pic>
            <p:nvPicPr>
              <p:cNvPr id="48" name="Picture 4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val="0"/>
                  </a:ext>
                </a:extLst>
              </a:blip>
              <a:srcRect l="34295" t="53857" r="1432" b="672"/>
              <a:stretch/>
            </p:blipFill>
            <p:spPr>
              <a:xfrm>
                <a:off x="-2110256" y="3109619"/>
                <a:ext cx="3265486" cy="2782506"/>
              </a:xfrm>
              <a:prstGeom prst="rect">
                <a:avLst/>
              </a:prstGeom>
              <a:ln w="3175">
                <a:solidFill>
                  <a:schemeClr val="tx1">
                    <a:lumMod val="65000"/>
                    <a:lumOff val="35000"/>
                  </a:schemeClr>
                </a:solidFill>
              </a:ln>
            </p:spPr>
          </p:pic>
          <p:sp>
            <p:nvSpPr>
              <p:cNvPr id="49" name="Rectangle 48"/>
              <p:cNvSpPr/>
              <p:nvPr/>
            </p:nvSpPr>
            <p:spPr>
              <a:xfrm>
                <a:off x="-2110256" y="3109619"/>
                <a:ext cx="3280419" cy="278250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27634" y="3110155"/>
                <a:ext cx="864176" cy="2659717"/>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627180 w 627180"/>
                  <a:gd name="connsiteY0" fmla="*/ 1726817 h 1726817"/>
                  <a:gd name="connsiteX1" fmla="*/ 325440 w 627180"/>
                  <a:gd name="connsiteY1" fmla="*/ 1615690 h 1726817"/>
                  <a:gd name="connsiteX2" fmla="*/ 344490 w 627180"/>
                  <a:gd name="connsiteY2" fmla="*/ 1558540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491910 w 627180"/>
                  <a:gd name="connsiteY1" fmla="*/ 1615690 h 1726817"/>
                  <a:gd name="connsiteX2" fmla="*/ 344490 w 627180"/>
                  <a:gd name="connsiteY2" fmla="*/ 1558540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491910 w 627180"/>
                  <a:gd name="connsiteY1" fmla="*/ 1615690 h 1726817"/>
                  <a:gd name="connsiteX2" fmla="*/ 497535 w 627180"/>
                  <a:gd name="connsiteY2" fmla="*/ 1574103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537555 w 627180"/>
                  <a:gd name="connsiteY1" fmla="*/ 1622360 h 1726817"/>
                  <a:gd name="connsiteX2" fmla="*/ 497535 w 627180"/>
                  <a:gd name="connsiteY2" fmla="*/ 1574103 h 1726817"/>
                  <a:gd name="connsiteX3" fmla="*/ 44355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 name="connsiteX0" fmla="*/ 627180 w 627180"/>
                  <a:gd name="connsiteY0" fmla="*/ 1726817 h 1726817"/>
                  <a:gd name="connsiteX1" fmla="*/ 537555 w 627180"/>
                  <a:gd name="connsiteY1" fmla="*/ 1622360 h 1726817"/>
                  <a:gd name="connsiteX2" fmla="*/ 497535 w 627180"/>
                  <a:gd name="connsiteY2" fmla="*/ 1574103 h 1726817"/>
                  <a:gd name="connsiteX3" fmla="*/ 481140 w 627180"/>
                  <a:gd name="connsiteY3" fmla="*/ 1531870 h 1726817"/>
                  <a:gd name="connsiteX4" fmla="*/ 515940 w 627180"/>
                  <a:gd name="connsiteY4" fmla="*/ 1489960 h 1726817"/>
                  <a:gd name="connsiteX5" fmla="*/ 523560 w 627180"/>
                  <a:gd name="connsiteY5" fmla="*/ 1448050 h 1726817"/>
                  <a:gd name="connsiteX6" fmla="*/ 496890 w 627180"/>
                  <a:gd name="connsiteY6" fmla="*/ 1352800 h 1726817"/>
                  <a:gd name="connsiteX7" fmla="*/ 424500 w 627180"/>
                  <a:gd name="connsiteY7" fmla="*/ 1246120 h 1726817"/>
                  <a:gd name="connsiteX8" fmla="*/ 249240 w 627180"/>
                  <a:gd name="connsiteY8" fmla="*/ 1013710 h 1726817"/>
                  <a:gd name="connsiteX9" fmla="*/ 146370 w 627180"/>
                  <a:gd name="connsiteY9" fmla="*/ 777490 h 1726817"/>
                  <a:gd name="connsiteX10" fmla="*/ 89220 w 627180"/>
                  <a:gd name="connsiteY10" fmla="*/ 156460 h 1726817"/>
                  <a:gd name="connsiteX11" fmla="*/ 0 w 627180"/>
                  <a:gd name="connsiteY11" fmla="*/ 0 h 172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180" h="1726817">
                    <a:moveTo>
                      <a:pt x="627180" y="1726817"/>
                    </a:moveTo>
                    <a:lnTo>
                      <a:pt x="537555" y="1622360"/>
                    </a:lnTo>
                    <a:lnTo>
                      <a:pt x="497535" y="1574103"/>
                    </a:lnTo>
                    <a:lnTo>
                      <a:pt x="481140" y="1531870"/>
                    </a:lnTo>
                    <a:lnTo>
                      <a:pt x="515940" y="1489960"/>
                    </a:lnTo>
                    <a:lnTo>
                      <a:pt x="523560" y="1448050"/>
                    </a:lnTo>
                    <a:lnTo>
                      <a:pt x="496890" y="1352800"/>
                    </a:lnTo>
                    <a:lnTo>
                      <a:pt x="424500" y="1246120"/>
                    </a:lnTo>
                    <a:lnTo>
                      <a:pt x="249240" y="1013710"/>
                    </a:lnTo>
                    <a:lnTo>
                      <a:pt x="146370" y="777490"/>
                    </a:lnTo>
                    <a:lnTo>
                      <a:pt x="89220" y="15646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1123142" y="3113255"/>
                <a:ext cx="1535352" cy="2652213"/>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0775 w 1021080"/>
                  <a:gd name="connsiteY4" fmla="*/ 147348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53440 w 1088205"/>
                  <a:gd name="connsiteY5" fmla="*/ 1224258 h 1738608"/>
                  <a:gd name="connsiteX6" fmla="*/ 624840 w 1088205"/>
                  <a:gd name="connsiteY6" fmla="*/ 1048998 h 1738608"/>
                  <a:gd name="connsiteX7" fmla="*/ 293370 w 1088205"/>
                  <a:gd name="connsiteY7" fmla="*/ 709908 h 1738608"/>
                  <a:gd name="connsiteX8" fmla="*/ 483870 w 1088205"/>
                  <a:gd name="connsiteY8" fmla="*/ 549888 h 1738608"/>
                  <a:gd name="connsiteX9" fmla="*/ 0 w 1088205"/>
                  <a:gd name="connsiteY9" fmla="*/ 336528 h 1738608"/>
                  <a:gd name="connsiteX10" fmla="*/ 185637 w 1088205"/>
                  <a:gd name="connsiteY10"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088205"/>
                  <a:gd name="connsiteY0" fmla="*/ 1738608 h 1738608"/>
                  <a:gd name="connsiteX1" fmla="*/ 941070 w 1088205"/>
                  <a:gd name="connsiteY1" fmla="*/ 1662408 h 1738608"/>
                  <a:gd name="connsiteX2" fmla="*/ 963930 w 1088205"/>
                  <a:gd name="connsiteY2" fmla="*/ 1574778 h 1738608"/>
                  <a:gd name="connsiteX3" fmla="*/ 1088205 w 1088205"/>
                  <a:gd name="connsiteY3" fmla="*/ 1528838 h 1738608"/>
                  <a:gd name="connsiteX4" fmla="*/ 1010775 w 1088205"/>
                  <a:gd name="connsiteY4" fmla="*/ 1473488 h 1738608"/>
                  <a:gd name="connsiteX5" fmla="*/ 897054 w 1088205"/>
                  <a:gd name="connsiteY5" fmla="*/ 1363571 h 1738608"/>
                  <a:gd name="connsiteX6" fmla="*/ 853440 w 1088205"/>
                  <a:gd name="connsiteY6" fmla="*/ 1224258 h 1738608"/>
                  <a:gd name="connsiteX7" fmla="*/ 624840 w 1088205"/>
                  <a:gd name="connsiteY7" fmla="*/ 1048998 h 1738608"/>
                  <a:gd name="connsiteX8" fmla="*/ 293370 w 1088205"/>
                  <a:gd name="connsiteY8" fmla="*/ 709908 h 1738608"/>
                  <a:gd name="connsiteX9" fmla="*/ 483870 w 1088205"/>
                  <a:gd name="connsiteY9" fmla="*/ 549888 h 1738608"/>
                  <a:gd name="connsiteX10" fmla="*/ 0 w 1088205"/>
                  <a:gd name="connsiteY10" fmla="*/ 336528 h 1738608"/>
                  <a:gd name="connsiteX11" fmla="*/ 185637 w 1088205"/>
                  <a:gd name="connsiteY11" fmla="*/ 0 h 1738608"/>
                  <a:gd name="connsiteX0" fmla="*/ 948690 w 1114290"/>
                  <a:gd name="connsiteY0" fmla="*/ 1738608 h 1738608"/>
                  <a:gd name="connsiteX1" fmla="*/ 941070 w 1114290"/>
                  <a:gd name="connsiteY1" fmla="*/ 1662408 h 1738608"/>
                  <a:gd name="connsiteX2" fmla="*/ 1114290 w 1114290"/>
                  <a:gd name="connsiteY2" fmla="*/ 1592713 h 1738608"/>
                  <a:gd name="connsiteX3" fmla="*/ 1088205 w 1114290"/>
                  <a:gd name="connsiteY3" fmla="*/ 1528838 h 1738608"/>
                  <a:gd name="connsiteX4" fmla="*/ 1010775 w 1114290"/>
                  <a:gd name="connsiteY4" fmla="*/ 1473488 h 1738608"/>
                  <a:gd name="connsiteX5" fmla="*/ 897054 w 1114290"/>
                  <a:gd name="connsiteY5" fmla="*/ 1363571 h 1738608"/>
                  <a:gd name="connsiteX6" fmla="*/ 853440 w 1114290"/>
                  <a:gd name="connsiteY6" fmla="*/ 1224258 h 1738608"/>
                  <a:gd name="connsiteX7" fmla="*/ 624840 w 1114290"/>
                  <a:gd name="connsiteY7" fmla="*/ 1048998 h 1738608"/>
                  <a:gd name="connsiteX8" fmla="*/ 293370 w 1114290"/>
                  <a:gd name="connsiteY8" fmla="*/ 709908 h 1738608"/>
                  <a:gd name="connsiteX9" fmla="*/ 483870 w 1114290"/>
                  <a:gd name="connsiteY9" fmla="*/ 549888 h 1738608"/>
                  <a:gd name="connsiteX10" fmla="*/ 0 w 1114290"/>
                  <a:gd name="connsiteY10" fmla="*/ 336528 h 1738608"/>
                  <a:gd name="connsiteX11" fmla="*/ 185637 w 1114290"/>
                  <a:gd name="connsiteY11" fmla="*/ 0 h 1738608"/>
                  <a:gd name="connsiteX0" fmla="*/ 948690 w 1114290"/>
                  <a:gd name="connsiteY0" fmla="*/ 1738608 h 1738608"/>
                  <a:gd name="connsiteX1" fmla="*/ 1080690 w 1114290"/>
                  <a:gd name="connsiteY1" fmla="*/ 1678101 h 1738608"/>
                  <a:gd name="connsiteX2" fmla="*/ 1114290 w 1114290"/>
                  <a:gd name="connsiteY2" fmla="*/ 1592713 h 1738608"/>
                  <a:gd name="connsiteX3" fmla="*/ 1088205 w 1114290"/>
                  <a:gd name="connsiteY3" fmla="*/ 1528838 h 1738608"/>
                  <a:gd name="connsiteX4" fmla="*/ 1010775 w 1114290"/>
                  <a:gd name="connsiteY4" fmla="*/ 1473488 h 1738608"/>
                  <a:gd name="connsiteX5" fmla="*/ 897054 w 1114290"/>
                  <a:gd name="connsiteY5" fmla="*/ 1363571 h 1738608"/>
                  <a:gd name="connsiteX6" fmla="*/ 853440 w 1114290"/>
                  <a:gd name="connsiteY6" fmla="*/ 1224258 h 1738608"/>
                  <a:gd name="connsiteX7" fmla="*/ 624840 w 1114290"/>
                  <a:gd name="connsiteY7" fmla="*/ 1048998 h 1738608"/>
                  <a:gd name="connsiteX8" fmla="*/ 293370 w 1114290"/>
                  <a:gd name="connsiteY8" fmla="*/ 709908 h 1738608"/>
                  <a:gd name="connsiteX9" fmla="*/ 483870 w 1114290"/>
                  <a:gd name="connsiteY9" fmla="*/ 549888 h 1738608"/>
                  <a:gd name="connsiteX10" fmla="*/ 0 w 1114290"/>
                  <a:gd name="connsiteY10" fmla="*/ 336528 h 1738608"/>
                  <a:gd name="connsiteX11" fmla="*/ 185637 w 1114290"/>
                  <a:gd name="connsiteY11" fmla="*/ 0 h 1738608"/>
                  <a:gd name="connsiteX0" fmla="*/ 1069515 w 1114290"/>
                  <a:gd name="connsiteY0" fmla="*/ 1736366 h 1736366"/>
                  <a:gd name="connsiteX1" fmla="*/ 1080690 w 1114290"/>
                  <a:gd name="connsiteY1" fmla="*/ 1678101 h 1736366"/>
                  <a:gd name="connsiteX2" fmla="*/ 1114290 w 1114290"/>
                  <a:gd name="connsiteY2" fmla="*/ 1592713 h 1736366"/>
                  <a:gd name="connsiteX3" fmla="*/ 1088205 w 1114290"/>
                  <a:gd name="connsiteY3" fmla="*/ 1528838 h 1736366"/>
                  <a:gd name="connsiteX4" fmla="*/ 1010775 w 1114290"/>
                  <a:gd name="connsiteY4" fmla="*/ 1473488 h 1736366"/>
                  <a:gd name="connsiteX5" fmla="*/ 897054 w 1114290"/>
                  <a:gd name="connsiteY5" fmla="*/ 1363571 h 1736366"/>
                  <a:gd name="connsiteX6" fmla="*/ 853440 w 1114290"/>
                  <a:gd name="connsiteY6" fmla="*/ 1224258 h 1736366"/>
                  <a:gd name="connsiteX7" fmla="*/ 624840 w 1114290"/>
                  <a:gd name="connsiteY7" fmla="*/ 1048998 h 1736366"/>
                  <a:gd name="connsiteX8" fmla="*/ 293370 w 1114290"/>
                  <a:gd name="connsiteY8" fmla="*/ 709908 h 1736366"/>
                  <a:gd name="connsiteX9" fmla="*/ 483870 w 1114290"/>
                  <a:gd name="connsiteY9" fmla="*/ 549888 h 1736366"/>
                  <a:gd name="connsiteX10" fmla="*/ 0 w 1114290"/>
                  <a:gd name="connsiteY10" fmla="*/ 336528 h 1736366"/>
                  <a:gd name="connsiteX11" fmla="*/ 185637 w 1114290"/>
                  <a:gd name="connsiteY11" fmla="*/ 0 h 17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4290" h="1736366">
                    <a:moveTo>
                      <a:pt x="1069515" y="1736366"/>
                    </a:moveTo>
                    <a:lnTo>
                      <a:pt x="1080690" y="1678101"/>
                    </a:lnTo>
                    <a:lnTo>
                      <a:pt x="1114290" y="1592713"/>
                    </a:lnTo>
                    <a:lnTo>
                      <a:pt x="1088205" y="1528838"/>
                    </a:lnTo>
                    <a:lnTo>
                      <a:pt x="1010775" y="1473488"/>
                    </a:lnTo>
                    <a:cubicBezTo>
                      <a:pt x="974658" y="1439091"/>
                      <a:pt x="933171" y="1400210"/>
                      <a:pt x="897054" y="1363571"/>
                    </a:cubicBezTo>
                    <a:lnTo>
                      <a:pt x="853440" y="1224258"/>
                    </a:lnTo>
                    <a:lnTo>
                      <a:pt x="624840" y="1048998"/>
                    </a:lnTo>
                    <a:lnTo>
                      <a:pt x="293370" y="709908"/>
                    </a:lnTo>
                    <a:lnTo>
                      <a:pt x="483870" y="549888"/>
                    </a:lnTo>
                    <a:lnTo>
                      <a:pt x="0" y="336528"/>
                    </a:lnTo>
                    <a:lnTo>
                      <a:pt x="1856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4">
                <a:extLst>
                  <a:ext uri="{28A0092B-C50C-407E-A947-70E740481C1C}">
                    <a14:useLocalDpi xmlns:a14="http://schemas.microsoft.com/office/drawing/2010/main" val="0"/>
                  </a:ext>
                </a:extLst>
              </a:blip>
              <a:srcRect l="426" t="49599" r="94127"/>
              <a:stretch/>
            </p:blipFill>
            <p:spPr>
              <a:xfrm>
                <a:off x="-2516883" y="2895527"/>
                <a:ext cx="385194" cy="3049155"/>
              </a:xfrm>
              <a:prstGeom prst="rect">
                <a:avLst/>
              </a:prstGeom>
            </p:spPr>
          </p:pic>
        </p:grpSp>
        <p:sp>
          <p:nvSpPr>
            <p:cNvPr id="42" name="Rectangle 41"/>
            <p:cNvSpPr/>
            <p:nvPr/>
          </p:nvSpPr>
          <p:spPr>
            <a:xfrm>
              <a:off x="1090965" y="3120520"/>
              <a:ext cx="2804999" cy="369332"/>
            </a:xfrm>
            <a:prstGeom prst="rect">
              <a:avLst/>
            </a:prstGeom>
          </p:spPr>
          <p:txBody>
            <a:bodyPr wrap="none">
              <a:spAutoFit/>
            </a:bodyPr>
            <a:lstStyle/>
            <a:p>
              <a:r>
                <a:rPr lang="es-ES_tradnl" b="1" dirty="0" smtClean="0">
                  <a:latin typeface="Arial" pitchFamily="34" charset="0"/>
                  <a:cs typeface="Arial" pitchFamily="34" charset="0"/>
                </a:rPr>
                <a:t>NEGATIVO: INESTABLE</a:t>
              </a:r>
              <a:endParaRPr lang="en-US" b="1" dirty="0"/>
            </a:p>
          </p:txBody>
        </p:sp>
        <p:sp>
          <p:nvSpPr>
            <p:cNvPr id="43" name="Rectangle 42"/>
            <p:cNvSpPr/>
            <p:nvPr/>
          </p:nvSpPr>
          <p:spPr>
            <a:xfrm>
              <a:off x="3053995" y="3239938"/>
              <a:ext cx="453970" cy="646331"/>
            </a:xfrm>
            <a:prstGeom prst="rect">
              <a:avLst/>
            </a:prstGeom>
          </p:spPr>
          <p:txBody>
            <a:bodyPr wrap="none">
              <a:spAutoFit/>
            </a:bodyPr>
            <a:lstStyle/>
            <a:p>
              <a:r>
                <a:rPr lang="es-ES_tradnl" sz="3600" b="1" dirty="0" smtClean="0">
                  <a:latin typeface="Arial" pitchFamily="34" charset="0"/>
                  <a:cs typeface="Arial" pitchFamily="34" charset="0"/>
                </a:rPr>
                <a:t>_</a:t>
              </a:r>
              <a:endParaRPr lang="en-US" sz="3600" dirty="0"/>
            </a:p>
          </p:txBody>
        </p:sp>
        <p:grpSp>
          <p:nvGrpSpPr>
            <p:cNvPr id="44" name="Group 43"/>
            <p:cNvGrpSpPr/>
            <p:nvPr/>
          </p:nvGrpSpPr>
          <p:grpSpPr>
            <a:xfrm>
              <a:off x="2692948" y="4374988"/>
              <a:ext cx="700081" cy="2061907"/>
              <a:chOff x="8432867" y="980826"/>
              <a:chExt cx="692268" cy="1758391"/>
            </a:xfrm>
          </p:grpSpPr>
          <p:sp>
            <p:nvSpPr>
              <p:cNvPr id="45" name="Oval 44"/>
              <p:cNvSpPr/>
              <p:nvPr/>
            </p:nvSpPr>
            <p:spPr>
              <a:xfrm>
                <a:off x="8432867" y="980826"/>
                <a:ext cx="155846" cy="15844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8930963" y="1071536"/>
                <a:ext cx="194172" cy="1667681"/>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29247 w 114300"/>
                  <a:gd name="connsiteY2" fmla="*/ 531290 h 864870"/>
                  <a:gd name="connsiteX3" fmla="*/ 3810 w 114300"/>
                  <a:gd name="connsiteY3" fmla="*/ 163830 h 864870"/>
                  <a:gd name="connsiteX4" fmla="*/ 0 w 114300"/>
                  <a:gd name="connsiteY4" fmla="*/ 0 h 864870"/>
                  <a:gd name="connsiteX0" fmla="*/ 114300 w 114300"/>
                  <a:gd name="connsiteY0" fmla="*/ 864870 h 864870"/>
                  <a:gd name="connsiteX1" fmla="*/ 25437 w 114300"/>
                  <a:gd name="connsiteY1" fmla="*/ 790306 h 864870"/>
                  <a:gd name="connsiteX2" fmla="*/ 29247 w 114300"/>
                  <a:gd name="connsiteY2" fmla="*/ 531290 h 864870"/>
                  <a:gd name="connsiteX3" fmla="*/ 27840 w 114300"/>
                  <a:gd name="connsiteY3" fmla="*/ 159611 h 864870"/>
                  <a:gd name="connsiteX4" fmla="*/ 0 w 114300"/>
                  <a:gd name="connsiteY4" fmla="*/ 0 h 864870"/>
                  <a:gd name="connsiteX0" fmla="*/ 88863 w 88863"/>
                  <a:gd name="connsiteY0" fmla="*/ 864870 h 864870"/>
                  <a:gd name="connsiteX1" fmla="*/ 0 w 88863"/>
                  <a:gd name="connsiteY1" fmla="*/ 790306 h 864870"/>
                  <a:gd name="connsiteX2" fmla="*/ 3810 w 88863"/>
                  <a:gd name="connsiteY2" fmla="*/ 531290 h 864870"/>
                  <a:gd name="connsiteX3" fmla="*/ 2403 w 88863"/>
                  <a:gd name="connsiteY3" fmla="*/ 159611 h 864870"/>
                  <a:gd name="connsiteX4" fmla="*/ 996 w 88863"/>
                  <a:gd name="connsiteY4" fmla="*/ 0 h 864870"/>
                  <a:gd name="connsiteX0" fmla="*/ 87867 w 87867"/>
                  <a:gd name="connsiteY0" fmla="*/ 864870 h 864870"/>
                  <a:gd name="connsiteX1" fmla="*/ 18975 w 87867"/>
                  <a:gd name="connsiteY1" fmla="*/ 755729 h 864870"/>
                  <a:gd name="connsiteX2" fmla="*/ 2814 w 87867"/>
                  <a:gd name="connsiteY2" fmla="*/ 531290 h 864870"/>
                  <a:gd name="connsiteX3" fmla="*/ 1407 w 87867"/>
                  <a:gd name="connsiteY3" fmla="*/ 159611 h 864870"/>
                  <a:gd name="connsiteX4" fmla="*/ 0 w 87867"/>
                  <a:gd name="connsiteY4" fmla="*/ 0 h 864870"/>
                  <a:gd name="connsiteX0" fmla="*/ 87867 w 87867"/>
                  <a:gd name="connsiteY0" fmla="*/ 864870 h 864870"/>
                  <a:gd name="connsiteX1" fmla="*/ 18975 w 87867"/>
                  <a:gd name="connsiteY1" fmla="*/ 755729 h 864870"/>
                  <a:gd name="connsiteX2" fmla="*/ 21610 w 87867"/>
                  <a:gd name="connsiteY2" fmla="*/ 491773 h 864870"/>
                  <a:gd name="connsiteX3" fmla="*/ 1407 w 87867"/>
                  <a:gd name="connsiteY3" fmla="*/ 159611 h 864870"/>
                  <a:gd name="connsiteX4" fmla="*/ 0 w 87867"/>
                  <a:gd name="connsiteY4" fmla="*/ 0 h 864870"/>
                  <a:gd name="connsiteX0" fmla="*/ 87867 w 87867"/>
                  <a:gd name="connsiteY0" fmla="*/ 864870 h 864870"/>
                  <a:gd name="connsiteX1" fmla="*/ 18975 w 87867"/>
                  <a:gd name="connsiteY1" fmla="*/ 755729 h 864870"/>
                  <a:gd name="connsiteX2" fmla="*/ 25134 w 87867"/>
                  <a:gd name="connsiteY2" fmla="*/ 491773 h 864870"/>
                  <a:gd name="connsiteX3" fmla="*/ 1407 w 87867"/>
                  <a:gd name="connsiteY3" fmla="*/ 159611 h 864870"/>
                  <a:gd name="connsiteX4" fmla="*/ 0 w 87867"/>
                  <a:gd name="connsiteY4" fmla="*/ 0 h 864870"/>
                  <a:gd name="connsiteX0" fmla="*/ 87867 w 87867"/>
                  <a:gd name="connsiteY0" fmla="*/ 864870 h 864870"/>
                  <a:gd name="connsiteX1" fmla="*/ 18975 w 87867"/>
                  <a:gd name="connsiteY1" fmla="*/ 755729 h 864870"/>
                  <a:gd name="connsiteX2" fmla="*/ 25134 w 87867"/>
                  <a:gd name="connsiteY2" fmla="*/ 491773 h 864870"/>
                  <a:gd name="connsiteX3" fmla="*/ 1407 w 87867"/>
                  <a:gd name="connsiteY3" fmla="*/ 159611 h 864870"/>
                  <a:gd name="connsiteX4" fmla="*/ 0 w 87867"/>
                  <a:gd name="connsiteY4" fmla="*/ 0 h 864870"/>
                  <a:gd name="connsiteX0" fmla="*/ 87867 w 87867"/>
                  <a:gd name="connsiteY0" fmla="*/ 864870 h 864870"/>
                  <a:gd name="connsiteX1" fmla="*/ 18975 w 87867"/>
                  <a:gd name="connsiteY1" fmla="*/ 755729 h 864870"/>
                  <a:gd name="connsiteX2" fmla="*/ 25134 w 87867"/>
                  <a:gd name="connsiteY2" fmla="*/ 491773 h 864870"/>
                  <a:gd name="connsiteX3" fmla="*/ 37824 w 87867"/>
                  <a:gd name="connsiteY3" fmla="*/ 111861 h 864870"/>
                  <a:gd name="connsiteX4" fmla="*/ 0 w 87867"/>
                  <a:gd name="connsiteY4" fmla="*/ 0 h 864870"/>
                  <a:gd name="connsiteX0" fmla="*/ 87867 w 87867"/>
                  <a:gd name="connsiteY0" fmla="*/ 864870 h 864870"/>
                  <a:gd name="connsiteX1" fmla="*/ 18975 w 87867"/>
                  <a:gd name="connsiteY1" fmla="*/ 755729 h 864870"/>
                  <a:gd name="connsiteX2" fmla="*/ 25134 w 87867"/>
                  <a:gd name="connsiteY2" fmla="*/ 491773 h 864870"/>
                  <a:gd name="connsiteX3" fmla="*/ 29601 w 87867"/>
                  <a:gd name="connsiteY3" fmla="*/ 110214 h 864870"/>
                  <a:gd name="connsiteX4" fmla="*/ 0 w 87867"/>
                  <a:gd name="connsiteY4" fmla="*/ 0 h 864870"/>
                  <a:gd name="connsiteX0" fmla="*/ 68892 w 68892"/>
                  <a:gd name="connsiteY0" fmla="*/ 854991 h 854991"/>
                  <a:gd name="connsiteX1" fmla="*/ 0 w 68892"/>
                  <a:gd name="connsiteY1" fmla="*/ 745850 h 854991"/>
                  <a:gd name="connsiteX2" fmla="*/ 6159 w 68892"/>
                  <a:gd name="connsiteY2" fmla="*/ 481894 h 854991"/>
                  <a:gd name="connsiteX3" fmla="*/ 10626 w 68892"/>
                  <a:gd name="connsiteY3" fmla="*/ 100335 h 854991"/>
                  <a:gd name="connsiteX4" fmla="*/ 17442 w 68892"/>
                  <a:gd name="connsiteY4" fmla="*/ 0 h 854991"/>
                  <a:gd name="connsiteX0" fmla="*/ 68892 w 68892"/>
                  <a:gd name="connsiteY0" fmla="*/ 854991 h 854991"/>
                  <a:gd name="connsiteX1" fmla="*/ 0 w 68892"/>
                  <a:gd name="connsiteY1" fmla="*/ 745850 h 854991"/>
                  <a:gd name="connsiteX2" fmla="*/ 6159 w 68892"/>
                  <a:gd name="connsiteY2" fmla="*/ 481894 h 854991"/>
                  <a:gd name="connsiteX3" fmla="*/ 14150 w 68892"/>
                  <a:gd name="connsiteY3" fmla="*/ 116801 h 854991"/>
                  <a:gd name="connsiteX4" fmla="*/ 17442 w 68892"/>
                  <a:gd name="connsiteY4" fmla="*/ 0 h 854991"/>
                  <a:gd name="connsiteX0" fmla="*/ 68892 w 68892"/>
                  <a:gd name="connsiteY0" fmla="*/ 854991 h 854991"/>
                  <a:gd name="connsiteX1" fmla="*/ 0 w 68892"/>
                  <a:gd name="connsiteY1" fmla="*/ 745850 h 854991"/>
                  <a:gd name="connsiteX2" fmla="*/ 6159 w 68892"/>
                  <a:gd name="connsiteY2" fmla="*/ 481894 h 854991"/>
                  <a:gd name="connsiteX3" fmla="*/ 14150 w 68892"/>
                  <a:gd name="connsiteY3" fmla="*/ 116801 h 854991"/>
                  <a:gd name="connsiteX4" fmla="*/ 17442 w 68892"/>
                  <a:gd name="connsiteY4" fmla="*/ 0 h 854991"/>
                  <a:gd name="connsiteX0" fmla="*/ 68892 w 68892"/>
                  <a:gd name="connsiteY0" fmla="*/ 854991 h 854991"/>
                  <a:gd name="connsiteX1" fmla="*/ 0 w 68892"/>
                  <a:gd name="connsiteY1" fmla="*/ 745850 h 854991"/>
                  <a:gd name="connsiteX2" fmla="*/ 6159 w 68892"/>
                  <a:gd name="connsiteY2" fmla="*/ 481894 h 854991"/>
                  <a:gd name="connsiteX3" fmla="*/ 14150 w 68892"/>
                  <a:gd name="connsiteY3" fmla="*/ 116801 h 854991"/>
                  <a:gd name="connsiteX4" fmla="*/ 17442 w 68892"/>
                  <a:gd name="connsiteY4" fmla="*/ 0 h 854991"/>
                  <a:gd name="connsiteX0" fmla="*/ 68892 w 68892"/>
                  <a:gd name="connsiteY0" fmla="*/ 846758 h 846758"/>
                  <a:gd name="connsiteX1" fmla="*/ 0 w 68892"/>
                  <a:gd name="connsiteY1" fmla="*/ 737617 h 846758"/>
                  <a:gd name="connsiteX2" fmla="*/ 6159 w 68892"/>
                  <a:gd name="connsiteY2" fmla="*/ 473661 h 846758"/>
                  <a:gd name="connsiteX3" fmla="*/ 14150 w 68892"/>
                  <a:gd name="connsiteY3" fmla="*/ 108568 h 846758"/>
                  <a:gd name="connsiteX4" fmla="*/ 9219 w 68892"/>
                  <a:gd name="connsiteY4" fmla="*/ 0 h 846758"/>
                  <a:gd name="connsiteX0" fmla="*/ 68892 w 68892"/>
                  <a:gd name="connsiteY0" fmla="*/ 846758 h 846758"/>
                  <a:gd name="connsiteX1" fmla="*/ 0 w 68892"/>
                  <a:gd name="connsiteY1" fmla="*/ 737617 h 846758"/>
                  <a:gd name="connsiteX2" fmla="*/ 6159 w 68892"/>
                  <a:gd name="connsiteY2" fmla="*/ 473661 h 846758"/>
                  <a:gd name="connsiteX3" fmla="*/ 14150 w 68892"/>
                  <a:gd name="connsiteY3" fmla="*/ 108568 h 846758"/>
                  <a:gd name="connsiteX4" fmla="*/ 9219 w 68892"/>
                  <a:gd name="connsiteY4" fmla="*/ 0 h 846758"/>
                  <a:gd name="connsiteX0" fmla="*/ 68892 w 68892"/>
                  <a:gd name="connsiteY0" fmla="*/ 846758 h 846758"/>
                  <a:gd name="connsiteX1" fmla="*/ 0 w 68892"/>
                  <a:gd name="connsiteY1" fmla="*/ 737617 h 846758"/>
                  <a:gd name="connsiteX2" fmla="*/ 6159 w 68892"/>
                  <a:gd name="connsiteY2" fmla="*/ 473661 h 846758"/>
                  <a:gd name="connsiteX3" fmla="*/ 14150 w 68892"/>
                  <a:gd name="connsiteY3" fmla="*/ 108568 h 846758"/>
                  <a:gd name="connsiteX4" fmla="*/ 9219 w 68892"/>
                  <a:gd name="connsiteY4" fmla="*/ 0 h 846758"/>
                  <a:gd name="connsiteX0" fmla="*/ 68892 w 68892"/>
                  <a:gd name="connsiteY0" fmla="*/ 845111 h 845111"/>
                  <a:gd name="connsiteX1" fmla="*/ 0 w 68892"/>
                  <a:gd name="connsiteY1" fmla="*/ 735970 h 845111"/>
                  <a:gd name="connsiteX2" fmla="*/ 6159 w 68892"/>
                  <a:gd name="connsiteY2" fmla="*/ 472014 h 845111"/>
                  <a:gd name="connsiteX3" fmla="*/ 14150 w 68892"/>
                  <a:gd name="connsiteY3" fmla="*/ 106921 h 845111"/>
                  <a:gd name="connsiteX4" fmla="*/ 15093 w 68892"/>
                  <a:gd name="connsiteY4" fmla="*/ 0 h 845111"/>
                  <a:gd name="connsiteX0" fmla="*/ 68892 w 68892"/>
                  <a:gd name="connsiteY0" fmla="*/ 845111 h 845111"/>
                  <a:gd name="connsiteX1" fmla="*/ 0 w 68892"/>
                  <a:gd name="connsiteY1" fmla="*/ 735970 h 845111"/>
                  <a:gd name="connsiteX2" fmla="*/ 6159 w 68892"/>
                  <a:gd name="connsiteY2" fmla="*/ 472014 h 845111"/>
                  <a:gd name="connsiteX3" fmla="*/ 14150 w 68892"/>
                  <a:gd name="connsiteY3" fmla="*/ 106921 h 845111"/>
                  <a:gd name="connsiteX4" fmla="*/ 15093 w 68892"/>
                  <a:gd name="connsiteY4" fmla="*/ 0 h 845111"/>
                  <a:gd name="connsiteX0" fmla="*/ 68892 w 68892"/>
                  <a:gd name="connsiteY0" fmla="*/ 845111 h 845111"/>
                  <a:gd name="connsiteX1" fmla="*/ 0 w 68892"/>
                  <a:gd name="connsiteY1" fmla="*/ 735970 h 845111"/>
                  <a:gd name="connsiteX2" fmla="*/ 6159 w 68892"/>
                  <a:gd name="connsiteY2" fmla="*/ 472014 h 845111"/>
                  <a:gd name="connsiteX3" fmla="*/ 14150 w 68892"/>
                  <a:gd name="connsiteY3" fmla="*/ 106921 h 845111"/>
                  <a:gd name="connsiteX4" fmla="*/ 15093 w 68892"/>
                  <a:gd name="connsiteY4" fmla="*/ 0 h 845111"/>
                  <a:gd name="connsiteX0" fmla="*/ 68892 w 68892"/>
                  <a:gd name="connsiteY0" fmla="*/ 845111 h 845111"/>
                  <a:gd name="connsiteX1" fmla="*/ 0 w 68892"/>
                  <a:gd name="connsiteY1" fmla="*/ 735970 h 845111"/>
                  <a:gd name="connsiteX2" fmla="*/ 6159 w 68892"/>
                  <a:gd name="connsiteY2" fmla="*/ 472014 h 845111"/>
                  <a:gd name="connsiteX3" fmla="*/ 14150 w 68892"/>
                  <a:gd name="connsiteY3" fmla="*/ 106921 h 845111"/>
                  <a:gd name="connsiteX4" fmla="*/ 15093 w 68892"/>
                  <a:gd name="connsiteY4" fmla="*/ 0 h 845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92" h="845111">
                    <a:moveTo>
                      <a:pt x="68892" y="845111"/>
                    </a:moveTo>
                    <a:lnTo>
                      <a:pt x="0" y="735970"/>
                    </a:lnTo>
                    <a:cubicBezTo>
                      <a:pt x="878" y="647985"/>
                      <a:pt x="5281" y="559999"/>
                      <a:pt x="6159" y="472014"/>
                    </a:cubicBezTo>
                    <a:cubicBezTo>
                      <a:pt x="12347" y="343181"/>
                      <a:pt x="15010" y="230814"/>
                      <a:pt x="14150" y="106921"/>
                    </a:cubicBezTo>
                    <a:cubicBezTo>
                      <a:pt x="11723" y="41641"/>
                      <a:pt x="11646" y="32348"/>
                      <a:pt x="15093"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8893401" y="984623"/>
                <a:ext cx="147680" cy="1560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3" name="Group 52"/>
          <p:cNvGrpSpPr/>
          <p:nvPr/>
        </p:nvGrpSpPr>
        <p:grpSpPr>
          <a:xfrm>
            <a:off x="4885742" y="3258277"/>
            <a:ext cx="3732234" cy="3392543"/>
            <a:chOff x="-2531129" y="2895527"/>
            <a:chExt cx="3701292" cy="3049155"/>
          </a:xfrm>
        </p:grpSpPr>
        <p:pic>
          <p:nvPicPr>
            <p:cNvPr id="54" name="Picture 5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7000"/>
                      </a14:imgEffect>
                    </a14:imgLayer>
                  </a14:imgProps>
                </a:ext>
                <a:ext uri="{28A0092B-C50C-407E-A947-70E740481C1C}">
                  <a14:useLocalDpi xmlns:a14="http://schemas.microsoft.com/office/drawing/2010/main" val="0"/>
                </a:ext>
              </a:extLst>
            </a:blip>
            <a:srcRect l="34295" t="53857" r="1432" b="672"/>
            <a:stretch/>
          </p:blipFill>
          <p:spPr>
            <a:xfrm>
              <a:off x="-2110256" y="3109619"/>
              <a:ext cx="3265486" cy="2782506"/>
            </a:xfrm>
            <a:prstGeom prst="rect">
              <a:avLst/>
            </a:prstGeom>
            <a:ln w="3175">
              <a:solidFill>
                <a:schemeClr val="tx1">
                  <a:lumMod val="65000"/>
                  <a:lumOff val="35000"/>
                </a:schemeClr>
              </a:solidFill>
            </a:ln>
          </p:spPr>
        </p:pic>
        <p:sp>
          <p:nvSpPr>
            <p:cNvPr id="55" name="Rectangle 54"/>
            <p:cNvSpPr/>
            <p:nvPr/>
          </p:nvSpPr>
          <p:spPr>
            <a:xfrm>
              <a:off x="-2110256" y="3109619"/>
              <a:ext cx="3280419" cy="278250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227636" y="3110154"/>
              <a:ext cx="584908" cy="2652868"/>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401640 w 515940"/>
                <a:gd name="connsiteY0" fmla="*/ 1722370 h 1722370"/>
                <a:gd name="connsiteX1" fmla="*/ 325440 w 515940"/>
                <a:gd name="connsiteY1" fmla="*/ 1615690 h 1722370"/>
                <a:gd name="connsiteX2" fmla="*/ 344490 w 515940"/>
                <a:gd name="connsiteY2" fmla="*/ 1558540 h 1722370"/>
                <a:gd name="connsiteX3" fmla="*/ 443550 w 515940"/>
                <a:gd name="connsiteY3" fmla="*/ 1531870 h 1722370"/>
                <a:gd name="connsiteX4" fmla="*/ 515940 w 515940"/>
                <a:gd name="connsiteY4" fmla="*/ 1489960 h 1722370"/>
                <a:gd name="connsiteX5" fmla="*/ 496890 w 515940"/>
                <a:gd name="connsiteY5" fmla="*/ 1352800 h 1722370"/>
                <a:gd name="connsiteX6" fmla="*/ 424500 w 515940"/>
                <a:gd name="connsiteY6" fmla="*/ 1246120 h 1722370"/>
                <a:gd name="connsiteX7" fmla="*/ 249240 w 515940"/>
                <a:gd name="connsiteY7" fmla="*/ 1013710 h 1722370"/>
                <a:gd name="connsiteX8" fmla="*/ 146370 w 515940"/>
                <a:gd name="connsiteY8" fmla="*/ 777490 h 1722370"/>
                <a:gd name="connsiteX9" fmla="*/ 89220 w 515940"/>
                <a:gd name="connsiteY9" fmla="*/ 156460 h 1722370"/>
                <a:gd name="connsiteX10" fmla="*/ 0 w 51594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443550 w 496890"/>
                <a:gd name="connsiteY3" fmla="*/ 1531870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249879 w 496890"/>
                <a:gd name="connsiteY2" fmla="*/ 1547065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246444 w 441700"/>
                <a:gd name="connsiteY3" fmla="*/ 1491708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58519 w 441700"/>
                <a:gd name="connsiteY4" fmla="*/ 140777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58519 w 424500"/>
                <a:gd name="connsiteY4" fmla="*/ 1407771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122127 w 424500"/>
                <a:gd name="connsiteY9" fmla="*/ 154237 h 1722370"/>
                <a:gd name="connsiteX10" fmla="*/ 0 w 424500"/>
                <a:gd name="connsiteY10" fmla="*/ 0 h 17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00" h="1722370">
                  <a:moveTo>
                    <a:pt x="253561" y="1722370"/>
                  </a:moveTo>
                  <a:lnTo>
                    <a:pt x="213800" y="1635699"/>
                  </a:lnTo>
                  <a:lnTo>
                    <a:pt x="159238" y="1533726"/>
                  </a:lnTo>
                  <a:lnTo>
                    <a:pt x="176175" y="1462805"/>
                  </a:lnTo>
                  <a:lnTo>
                    <a:pt x="234077" y="1392209"/>
                  </a:lnTo>
                  <a:lnTo>
                    <a:pt x="398928" y="1322607"/>
                  </a:lnTo>
                  <a:lnTo>
                    <a:pt x="424500" y="1246120"/>
                  </a:lnTo>
                  <a:lnTo>
                    <a:pt x="367155" y="995924"/>
                  </a:lnTo>
                  <a:lnTo>
                    <a:pt x="291707" y="699676"/>
                  </a:lnTo>
                  <a:lnTo>
                    <a:pt x="122127" y="154237"/>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1123143" y="3113255"/>
              <a:ext cx="1160121" cy="2662486"/>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745395 w 1021080"/>
                <a:gd name="connsiteY4" fmla="*/ 1385549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963930"/>
                <a:gd name="connsiteY0" fmla="*/ 1738608 h 1738608"/>
                <a:gd name="connsiteX1" fmla="*/ 941070 w 963930"/>
                <a:gd name="connsiteY1" fmla="*/ 1662408 h 1738608"/>
                <a:gd name="connsiteX2" fmla="*/ 963930 w 963930"/>
                <a:gd name="connsiteY2" fmla="*/ 1574778 h 1738608"/>
                <a:gd name="connsiteX3" fmla="*/ 760899 w 963930"/>
                <a:gd name="connsiteY3" fmla="*/ 1529199 h 1738608"/>
                <a:gd name="connsiteX4" fmla="*/ 745395 w 963930"/>
                <a:gd name="connsiteY4" fmla="*/ 1385549 h 1738608"/>
                <a:gd name="connsiteX5" fmla="*/ 853440 w 963930"/>
                <a:gd name="connsiteY5" fmla="*/ 1224258 h 1738608"/>
                <a:gd name="connsiteX6" fmla="*/ 624840 w 963930"/>
                <a:gd name="connsiteY6" fmla="*/ 1048998 h 1738608"/>
                <a:gd name="connsiteX7" fmla="*/ 293370 w 963930"/>
                <a:gd name="connsiteY7" fmla="*/ 709908 h 1738608"/>
                <a:gd name="connsiteX8" fmla="*/ 483870 w 963930"/>
                <a:gd name="connsiteY8" fmla="*/ 549888 h 1738608"/>
                <a:gd name="connsiteX9" fmla="*/ 0 w 963930"/>
                <a:gd name="connsiteY9" fmla="*/ 336528 h 1738608"/>
                <a:gd name="connsiteX10" fmla="*/ 185637 w 96393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760899 w 948690"/>
                <a:gd name="connsiteY3" fmla="*/ 1529199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86077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41963 w 948690"/>
                <a:gd name="connsiteY1" fmla="*/ 163998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963" h="1743092">
                  <a:moveTo>
                    <a:pt x="828033" y="1743092"/>
                  </a:moveTo>
                  <a:cubicBezTo>
                    <a:pt x="838161" y="1688547"/>
                    <a:pt x="837320" y="1674357"/>
                    <a:pt x="841963" y="1639989"/>
                  </a:cubicBezTo>
                  <a:lnTo>
                    <a:pt x="769286" y="1516489"/>
                  </a:lnTo>
                  <a:lnTo>
                    <a:pt x="712017" y="1461943"/>
                  </a:lnTo>
                  <a:lnTo>
                    <a:pt x="720954" y="1385549"/>
                  </a:lnTo>
                  <a:lnTo>
                    <a:pt x="786227" y="1222016"/>
                  </a:lnTo>
                  <a:lnTo>
                    <a:pt x="624840" y="1048998"/>
                  </a:lnTo>
                  <a:lnTo>
                    <a:pt x="293370" y="709908"/>
                  </a:lnTo>
                  <a:lnTo>
                    <a:pt x="483870" y="549888"/>
                  </a:lnTo>
                  <a:lnTo>
                    <a:pt x="0" y="336528"/>
                  </a:lnTo>
                  <a:lnTo>
                    <a:pt x="185637"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426" t="49599" r="94127"/>
            <a:stretch/>
          </p:blipFill>
          <p:spPr>
            <a:xfrm>
              <a:off x="-2531129" y="2895527"/>
              <a:ext cx="399441" cy="3049155"/>
            </a:xfrm>
            <a:prstGeom prst="rect">
              <a:avLst/>
            </a:prstGeom>
          </p:spPr>
        </p:pic>
      </p:grpSp>
      <p:grpSp>
        <p:nvGrpSpPr>
          <p:cNvPr id="59" name="Group 58"/>
          <p:cNvGrpSpPr/>
          <p:nvPr/>
        </p:nvGrpSpPr>
        <p:grpSpPr>
          <a:xfrm>
            <a:off x="7273299" y="4403580"/>
            <a:ext cx="415218" cy="2048252"/>
            <a:chOff x="8133532" y="961615"/>
            <a:chExt cx="290490" cy="1612897"/>
          </a:xfrm>
        </p:grpSpPr>
        <p:sp>
          <p:nvSpPr>
            <p:cNvPr id="60" name="Oval 59"/>
            <p:cNvSpPr/>
            <p:nvPr/>
          </p:nvSpPr>
          <p:spPr>
            <a:xfrm>
              <a:off x="8284128" y="961615"/>
              <a:ext cx="139894" cy="16858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8210506" y="1031873"/>
              <a:ext cx="161008" cy="1542639"/>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Lst>
              <a:ahLst/>
              <a:cxnLst>
                <a:cxn ang="0">
                  <a:pos x="connsiteX0" y="connsiteY0"/>
                </a:cxn>
                <a:cxn ang="0">
                  <a:pos x="connsiteX1" y="connsiteY1"/>
                </a:cxn>
                <a:cxn ang="0">
                  <a:pos x="connsiteX2" y="connsiteY2"/>
                </a:cxn>
                <a:cxn ang="0">
                  <a:pos x="connsiteX3" y="connsiteY3"/>
                </a:cxn>
              </a:cxnLst>
              <a:rect l="l" t="t" r="r" b="b"/>
              <a:pathLst>
                <a:path w="99550" h="891198">
                  <a:moveTo>
                    <a:pt x="99550" y="891198"/>
                  </a:moveTo>
                  <a:lnTo>
                    <a:pt x="61451" y="846173"/>
                  </a:lnTo>
                  <a:cubicBezTo>
                    <a:pt x="60851" y="765429"/>
                    <a:pt x="56954" y="660420"/>
                    <a:pt x="53058" y="557144"/>
                  </a:cubicBezTo>
                  <a:cubicBezTo>
                    <a:pt x="45692" y="376184"/>
                    <a:pt x="31126" y="208173"/>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8133532" y="964572"/>
              <a:ext cx="142284" cy="1626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p:cNvSpPr/>
          <p:nvPr/>
        </p:nvSpPr>
        <p:spPr>
          <a:xfrm>
            <a:off x="7950737" y="3473210"/>
            <a:ext cx="453970" cy="646331"/>
          </a:xfrm>
          <a:prstGeom prst="rect">
            <a:avLst/>
          </a:prstGeom>
        </p:spPr>
        <p:txBody>
          <a:bodyPr wrap="none">
            <a:spAutoFit/>
          </a:bodyPr>
          <a:lstStyle/>
          <a:p>
            <a:r>
              <a:rPr lang="es-ES_tradnl" sz="3600" b="1" dirty="0" smtClean="0">
                <a:latin typeface="Arial" pitchFamily="34" charset="0"/>
                <a:cs typeface="Arial" pitchFamily="34" charset="0"/>
              </a:rPr>
              <a:t>+</a:t>
            </a:r>
            <a:endParaRPr lang="en-US" sz="3600" dirty="0"/>
          </a:p>
        </p:txBody>
      </p:sp>
      <p:sp>
        <p:nvSpPr>
          <p:cNvPr id="66" name="Freeform 65"/>
          <p:cNvSpPr/>
          <p:nvPr/>
        </p:nvSpPr>
        <p:spPr>
          <a:xfrm rot="21384573">
            <a:off x="3295873" y="6202037"/>
            <a:ext cx="106756" cy="253642"/>
          </a:xfrm>
          <a:custGeom>
            <a:avLst/>
            <a:gdLst>
              <a:gd name="connsiteX0" fmla="*/ 76200 w 76200"/>
              <a:gd name="connsiteY0" fmla="*/ 0 h 148590"/>
              <a:gd name="connsiteX1" fmla="*/ 0 w 76200"/>
              <a:gd name="connsiteY1" fmla="*/ 148590 h 148590"/>
            </a:gdLst>
            <a:ahLst/>
            <a:cxnLst>
              <a:cxn ang="0">
                <a:pos x="connsiteX0" y="connsiteY0"/>
              </a:cxn>
              <a:cxn ang="0">
                <a:pos x="connsiteX1" y="connsiteY1"/>
              </a:cxn>
            </a:cxnLst>
            <a:rect l="l" t="t" r="r" b="b"/>
            <a:pathLst>
              <a:path w="76200" h="148590">
                <a:moveTo>
                  <a:pt x="76200" y="0"/>
                </a:moveTo>
                <a:lnTo>
                  <a:pt x="0" y="1485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7450111" y="6358388"/>
            <a:ext cx="76903" cy="103373"/>
          </a:xfrm>
          <a:custGeom>
            <a:avLst/>
            <a:gdLst>
              <a:gd name="connsiteX0" fmla="*/ 76200 w 76200"/>
              <a:gd name="connsiteY0" fmla="*/ 0 h 148590"/>
              <a:gd name="connsiteX1" fmla="*/ 0 w 76200"/>
              <a:gd name="connsiteY1" fmla="*/ 148590 h 148590"/>
            </a:gdLst>
            <a:ahLst/>
            <a:cxnLst>
              <a:cxn ang="0">
                <a:pos x="connsiteX0" y="connsiteY0"/>
              </a:cxn>
              <a:cxn ang="0">
                <a:pos x="connsiteX1" y="connsiteY1"/>
              </a:cxn>
            </a:cxnLst>
            <a:rect l="l" t="t" r="r" b="b"/>
            <a:pathLst>
              <a:path w="76200" h="148590">
                <a:moveTo>
                  <a:pt x="76200" y="0"/>
                </a:moveTo>
                <a:lnTo>
                  <a:pt x="0" y="1485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6195928" y="1050122"/>
            <a:ext cx="3204723" cy="579679"/>
            <a:chOff x="2897216" y="3414822"/>
            <a:chExt cx="3200400" cy="609602"/>
          </a:xfrm>
        </p:grpSpPr>
        <p:sp>
          <p:nvSpPr>
            <p:cNvPr id="69" name="Content Placeholder 2"/>
            <p:cNvSpPr txBox="1">
              <a:spLocks/>
            </p:cNvSpPr>
            <p:nvPr/>
          </p:nvSpPr>
          <p:spPr>
            <a:xfrm>
              <a:off x="2897216" y="3414824"/>
              <a:ext cx="3200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a:latin typeface="Arial" pitchFamily="34" charset="0"/>
                  <a:cs typeface="Arial" pitchFamily="34" charset="0"/>
                </a:rPr>
                <a:t>L</a:t>
              </a:r>
              <a:r>
                <a:rPr lang="es-ES_tradnl" sz="1800" b="1" dirty="0" smtClean="0">
                  <a:latin typeface="Arial" pitchFamily="34" charset="0"/>
                  <a:cs typeface="Arial" pitchFamily="34" charset="0"/>
                </a:rPr>
                <a:t>I </a:t>
              </a:r>
              <a:r>
                <a:rPr lang="es-ES_tradnl" sz="1800" dirty="0" smtClean="0">
                  <a:latin typeface="Arial" pitchFamily="34" charset="0"/>
                  <a:cs typeface="Arial" pitchFamily="34" charset="0"/>
                </a:rPr>
                <a:t>= </a:t>
              </a:r>
              <a:r>
                <a:rPr lang="es-ES_tradnl" sz="1800" dirty="0" smtClean="0">
                  <a:solidFill>
                    <a:srgbClr val="7030A0"/>
                  </a:solidFill>
                  <a:latin typeface="Arial" pitchFamily="34" charset="0"/>
                  <a:cs typeface="Arial" pitchFamily="34" charset="0"/>
                </a:rPr>
                <a:t>T</a:t>
              </a:r>
              <a:r>
                <a:rPr lang="es-ES_tradnl" sz="1200" b="1" i="1" dirty="0" smtClean="0">
                  <a:solidFill>
                    <a:srgbClr val="7030A0"/>
                  </a:solidFill>
                  <a:latin typeface="Arial" pitchFamily="34" charset="0"/>
                  <a:cs typeface="Arial" pitchFamily="34" charset="0"/>
                </a:rPr>
                <a:t>500</a:t>
              </a:r>
              <a:r>
                <a:rPr lang="es-ES_tradnl" sz="1200" b="1" i="1" dirty="0" smtClean="0">
                  <a:latin typeface="Arial" pitchFamily="34" charset="0"/>
                  <a:cs typeface="Arial" pitchFamily="34" charset="0"/>
                </a:rPr>
                <a:t> </a:t>
              </a:r>
              <a:r>
                <a:rPr lang="es-ES_tradnl" sz="1800" dirty="0" smtClean="0">
                  <a:latin typeface="Arial" pitchFamily="34" charset="0"/>
                  <a:cs typeface="Arial" pitchFamily="34" charset="0"/>
                </a:rPr>
                <a:t>– </a:t>
              </a:r>
              <a:r>
                <a:rPr lang="es-ES_tradnl" sz="1800" dirty="0" smtClean="0">
                  <a:solidFill>
                    <a:srgbClr val="FF0000"/>
                  </a:solidFill>
                  <a:latin typeface="Arial" pitchFamily="34" charset="0"/>
                  <a:cs typeface="Arial" pitchFamily="34" charset="0"/>
                </a:rPr>
                <a:t>T</a:t>
              </a:r>
              <a:r>
                <a:rPr lang="es-ES_tradnl" sz="1400" b="1" dirty="0" smtClean="0">
                  <a:solidFill>
                    <a:srgbClr val="FF0000"/>
                  </a:solidFill>
                  <a:latin typeface="Arial" pitchFamily="34" charset="0"/>
                  <a:cs typeface="Arial" pitchFamily="34" charset="0"/>
                </a:rPr>
                <a:t>PARCELA_</a:t>
              </a:r>
              <a:r>
                <a:rPr lang="es-ES_tradnl" sz="1200" b="1" i="1" dirty="0" smtClean="0">
                  <a:solidFill>
                    <a:srgbClr val="FF0000"/>
                  </a:solidFill>
                  <a:latin typeface="Arial" pitchFamily="34" charset="0"/>
                  <a:cs typeface="Arial" pitchFamily="34" charset="0"/>
                </a:rPr>
                <a:t>500</a:t>
              </a:r>
            </a:p>
          </p:txBody>
        </p:sp>
        <p:sp>
          <p:nvSpPr>
            <p:cNvPr id="70" name="Rectangle 69"/>
            <p:cNvSpPr/>
            <p:nvPr/>
          </p:nvSpPr>
          <p:spPr>
            <a:xfrm>
              <a:off x="2897216" y="3414822"/>
              <a:ext cx="2601147" cy="395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36340684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5730" y="1066777"/>
            <a:ext cx="8229600" cy="2142726"/>
          </a:xfrm>
        </p:spPr>
        <p:txBody>
          <a:bodyPr>
            <a:normAutofit/>
          </a:bodyPr>
          <a:lstStyle/>
          <a:p>
            <a:r>
              <a:rPr lang="es-ES_tradnl" sz="2800" noProof="0" dirty="0" smtClean="0">
                <a:latin typeface="Arial" pitchFamily="34" charset="0"/>
                <a:cs typeface="Arial" pitchFamily="34" charset="0"/>
              </a:rPr>
              <a:t>Positivo:  Estable</a:t>
            </a:r>
          </a:p>
          <a:p>
            <a:r>
              <a:rPr lang="es-ES_tradnl" sz="2800" noProof="0" dirty="0" smtClean="0">
                <a:latin typeface="Arial" pitchFamily="34" charset="0"/>
                <a:cs typeface="Arial" pitchFamily="34" charset="0"/>
              </a:rPr>
              <a:t>0 a -4:  Marginalmente Inestable</a:t>
            </a:r>
          </a:p>
          <a:p>
            <a:r>
              <a:rPr lang="es-ES_tradnl" sz="2800" noProof="0" dirty="0" smtClean="0">
                <a:latin typeface="Arial" pitchFamily="34" charset="0"/>
                <a:cs typeface="Arial" pitchFamily="34" charset="0"/>
              </a:rPr>
              <a:t>-4 a -6:  Gran Inestabilidad</a:t>
            </a:r>
          </a:p>
          <a:p>
            <a:r>
              <a:rPr lang="es-ES_tradnl" sz="2800" noProof="0" dirty="0" smtClean="0">
                <a:latin typeface="Arial" pitchFamily="34" charset="0"/>
                <a:cs typeface="Arial" pitchFamily="34" charset="0"/>
              </a:rPr>
              <a:t>Igual o menor de -8:  Inestabilidad Extrema </a:t>
            </a:r>
            <a:endParaRPr lang="es-ES_tradnl" sz="2800" noProof="0" dirty="0">
              <a:latin typeface="Arial" pitchFamily="34" charset="0"/>
              <a:cs typeface="Arial" pitchFamily="34" charset="0"/>
            </a:endParaRPr>
          </a:p>
        </p:txBody>
      </p:sp>
      <p:sp>
        <p:nvSpPr>
          <p:cNvPr id="5" name="Title 1"/>
          <p:cNvSpPr>
            <a:spLocks noGrp="1"/>
          </p:cNvSpPr>
          <p:nvPr>
            <p:ph type="title"/>
          </p:nvPr>
        </p:nvSpPr>
        <p:spPr>
          <a:xfrm>
            <a:off x="3015048" y="152400"/>
            <a:ext cx="5671751" cy="457200"/>
          </a:xfrm>
        </p:spPr>
        <p:txBody>
          <a:bodyPr>
            <a:noAutofit/>
          </a:bodyPr>
          <a:lstStyle/>
          <a:p>
            <a:r>
              <a:rPr lang="es-ES_tradnl" sz="3600" b="1" noProof="0" dirty="0" smtClean="0">
                <a:latin typeface="Arial" pitchFamily="34" charset="0"/>
                <a:cs typeface="Arial" pitchFamily="34" charset="0"/>
              </a:rPr>
              <a:t>Valores del LI</a:t>
            </a:r>
            <a:endParaRPr lang="es-ES_tradnl" sz="3600" b="1" noProof="0" dirty="0">
              <a:latin typeface="Arial" pitchFamily="34" charset="0"/>
              <a:cs typeface="Arial" pitchFamily="34" charset="0"/>
            </a:endParaRPr>
          </a:p>
        </p:txBody>
      </p:sp>
      <p:sp>
        <p:nvSpPr>
          <p:cNvPr id="2" name="Rectangle 1"/>
          <p:cNvSpPr/>
          <p:nvPr/>
        </p:nvSpPr>
        <p:spPr>
          <a:xfrm>
            <a:off x="0" y="3842951"/>
            <a:ext cx="9144000" cy="301504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94310" y="3944277"/>
            <a:ext cx="8229600"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800" dirty="0" smtClean="0">
                <a:solidFill>
                  <a:srgbClr val="F7D171"/>
                </a:solidFill>
                <a:latin typeface="Arial" pitchFamily="34" charset="0"/>
                <a:cs typeface="Arial" pitchFamily="34" charset="0"/>
              </a:rPr>
              <a:t>Para inestabilidad (negativo):</a:t>
            </a:r>
            <a:endParaRPr lang="es-ES_tradnl" sz="2800" dirty="0">
              <a:solidFill>
                <a:srgbClr val="F7D171"/>
              </a:solidFill>
              <a:latin typeface="Arial" pitchFamily="34" charset="0"/>
              <a:cs typeface="Arial" pitchFamily="34" charset="0"/>
            </a:endParaRPr>
          </a:p>
        </p:txBody>
      </p:sp>
      <p:sp>
        <p:nvSpPr>
          <p:cNvPr id="8" name="Content Placeholder 2"/>
          <p:cNvSpPr txBox="1">
            <a:spLocks/>
          </p:cNvSpPr>
          <p:nvPr/>
        </p:nvSpPr>
        <p:spPr>
          <a:xfrm>
            <a:off x="1008145" y="4853996"/>
            <a:ext cx="2929490" cy="39413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Aire frío en 500hPa</a:t>
            </a:r>
            <a:endParaRPr lang="es-ES_tradnl" sz="2400" dirty="0">
              <a:solidFill>
                <a:schemeClr val="bg1"/>
              </a:solidFill>
              <a:latin typeface="Arial" pitchFamily="34" charset="0"/>
              <a:cs typeface="Arial" pitchFamily="34" charset="0"/>
            </a:endParaRPr>
          </a:p>
        </p:txBody>
      </p:sp>
      <p:sp>
        <p:nvSpPr>
          <p:cNvPr id="9" name="Content Placeholder 2"/>
          <p:cNvSpPr txBox="1">
            <a:spLocks/>
          </p:cNvSpPr>
          <p:nvPr/>
        </p:nvSpPr>
        <p:spPr>
          <a:xfrm>
            <a:off x="6562258" y="4924516"/>
            <a:ext cx="2458947" cy="63808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Aire cálido en la capa límite</a:t>
            </a:r>
            <a:endParaRPr lang="es-ES_tradnl" sz="2400" dirty="0">
              <a:solidFill>
                <a:schemeClr val="bg1"/>
              </a:solidFill>
              <a:latin typeface="Arial" pitchFamily="34" charset="0"/>
              <a:cs typeface="Arial" pitchFamily="34" charset="0"/>
            </a:endParaRPr>
          </a:p>
        </p:txBody>
      </p:sp>
      <p:sp>
        <p:nvSpPr>
          <p:cNvPr id="10" name="Content Placeholder 2"/>
          <p:cNvSpPr txBox="1">
            <a:spLocks/>
          </p:cNvSpPr>
          <p:nvPr/>
        </p:nvSpPr>
        <p:spPr>
          <a:xfrm>
            <a:off x="963321" y="5881579"/>
            <a:ext cx="2658077" cy="65297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solidFill>
                <a:latin typeface="Arial" pitchFamily="34" charset="0"/>
                <a:cs typeface="Arial" pitchFamily="34" charset="0"/>
              </a:rPr>
              <a:t>Humedad en la capa límite</a:t>
            </a:r>
            <a:endParaRPr lang="es-ES_tradnl" sz="2400" dirty="0">
              <a:solidFill>
                <a:schemeClr val="bg1"/>
              </a:solidFill>
              <a:latin typeface="Arial" pitchFamily="34" charset="0"/>
              <a:cs typeface="Arial" pitchFamily="34" charset="0"/>
            </a:endParaRPr>
          </a:p>
        </p:txBody>
      </p:sp>
      <p:grpSp>
        <p:nvGrpSpPr>
          <p:cNvPr id="11" name="Group 10"/>
          <p:cNvGrpSpPr/>
          <p:nvPr/>
        </p:nvGrpSpPr>
        <p:grpSpPr>
          <a:xfrm>
            <a:off x="3851910" y="4625050"/>
            <a:ext cx="2362200" cy="2065020"/>
            <a:chOff x="5791200" y="4495799"/>
            <a:chExt cx="2362200" cy="2065020"/>
          </a:xfrm>
        </p:grpSpPr>
        <p:sp>
          <p:nvSpPr>
            <p:cNvPr id="12" name="Rectangle 11"/>
            <p:cNvSpPr/>
            <p:nvPr/>
          </p:nvSpPr>
          <p:spPr>
            <a:xfrm>
              <a:off x="5791200" y="4495799"/>
              <a:ext cx="2362200" cy="20650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019800" y="4503420"/>
              <a:ext cx="1371600" cy="1977390"/>
            </a:xfrm>
            <a:custGeom>
              <a:avLst/>
              <a:gdLst>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537210 w 594360"/>
                <a:gd name="connsiteY4" fmla="*/ 1577340 h 1977390"/>
                <a:gd name="connsiteX5" fmla="*/ 457200 w 594360"/>
                <a:gd name="connsiteY5" fmla="*/ 1405890 h 1977390"/>
                <a:gd name="connsiteX6" fmla="*/ 502920 w 594360"/>
                <a:gd name="connsiteY6" fmla="*/ 117729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537210 w 594360"/>
                <a:gd name="connsiteY4" fmla="*/ 1577340 h 1977390"/>
                <a:gd name="connsiteX5" fmla="*/ 457200 w 594360"/>
                <a:gd name="connsiteY5" fmla="*/ 1405890 h 1977390"/>
                <a:gd name="connsiteX6" fmla="*/ 418719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57200 w 594360"/>
                <a:gd name="connsiteY5" fmla="*/ 1405890 h 1977390"/>
                <a:gd name="connsiteX6" fmla="*/ 418719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57200 w 594360"/>
                <a:gd name="connsiteY5" fmla="*/ 1405890 h 1977390"/>
                <a:gd name="connsiteX6" fmla="*/ 364236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 name="connsiteX0" fmla="*/ 594360 w 594360"/>
                <a:gd name="connsiteY0" fmla="*/ 1977390 h 1977390"/>
                <a:gd name="connsiteX1" fmla="*/ 480060 w 594360"/>
                <a:gd name="connsiteY1" fmla="*/ 1771650 h 1977390"/>
                <a:gd name="connsiteX2" fmla="*/ 480060 w 594360"/>
                <a:gd name="connsiteY2" fmla="*/ 1714500 h 1977390"/>
                <a:gd name="connsiteX3" fmla="*/ 434340 w 594360"/>
                <a:gd name="connsiteY3" fmla="*/ 1691640 h 1977390"/>
                <a:gd name="connsiteX4" fmla="*/ 433197 w 594360"/>
                <a:gd name="connsiteY4" fmla="*/ 1577340 h 1977390"/>
                <a:gd name="connsiteX5" fmla="*/ 432435 w 594360"/>
                <a:gd name="connsiteY5" fmla="*/ 1417320 h 1977390"/>
                <a:gd name="connsiteX6" fmla="*/ 364236 w 594360"/>
                <a:gd name="connsiteY6" fmla="*/ 1211580 h 1977390"/>
                <a:gd name="connsiteX7" fmla="*/ 274320 w 594360"/>
                <a:gd name="connsiteY7" fmla="*/ 811530 h 1977390"/>
                <a:gd name="connsiteX8" fmla="*/ 182880 w 594360"/>
                <a:gd name="connsiteY8" fmla="*/ 445770 h 1977390"/>
                <a:gd name="connsiteX9" fmla="*/ 68580 w 594360"/>
                <a:gd name="connsiteY9" fmla="*/ 240030 h 1977390"/>
                <a:gd name="connsiteX10" fmla="*/ 0 w 594360"/>
                <a:gd name="connsiteY10" fmla="*/ 0 h 19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360" h="1977390">
                  <a:moveTo>
                    <a:pt x="594360" y="1977390"/>
                  </a:moveTo>
                  <a:lnTo>
                    <a:pt x="480060" y="1771650"/>
                  </a:lnTo>
                  <a:lnTo>
                    <a:pt x="480060" y="1714500"/>
                  </a:lnTo>
                  <a:lnTo>
                    <a:pt x="434340" y="1691640"/>
                  </a:lnTo>
                  <a:lnTo>
                    <a:pt x="433197" y="1577340"/>
                  </a:lnTo>
                  <a:lnTo>
                    <a:pt x="432435" y="1417320"/>
                  </a:lnTo>
                  <a:lnTo>
                    <a:pt x="364236" y="1211580"/>
                  </a:lnTo>
                  <a:lnTo>
                    <a:pt x="274320" y="811530"/>
                  </a:lnTo>
                  <a:lnTo>
                    <a:pt x="182880" y="445770"/>
                  </a:lnTo>
                  <a:lnTo>
                    <a:pt x="68580" y="240030"/>
                  </a:lnTo>
                  <a:lnTo>
                    <a:pt x="0"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7086600" y="6179819"/>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6248400" y="4495799"/>
              <a:ext cx="1143000" cy="1981201"/>
              <a:chOff x="6446520" y="4629150"/>
              <a:chExt cx="868680" cy="1847850"/>
            </a:xfrm>
          </p:grpSpPr>
          <p:cxnSp>
            <p:nvCxnSpPr>
              <p:cNvPr id="16" name="Straight Connector 15"/>
              <p:cNvCxnSpPr/>
              <p:nvPr/>
            </p:nvCxnSpPr>
            <p:spPr>
              <a:xfrm flipV="1">
                <a:off x="6858000" y="6179819"/>
                <a:ext cx="228600" cy="297181"/>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86600" y="6179819"/>
                <a:ext cx="228600" cy="297181"/>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6446520" y="4629150"/>
                <a:ext cx="651510" cy="1554480"/>
              </a:xfrm>
              <a:custGeom>
                <a:avLst/>
                <a:gdLst>
                  <a:gd name="connsiteX0" fmla="*/ 537210 w 537210"/>
                  <a:gd name="connsiteY0" fmla="*/ 1211580 h 1211580"/>
                  <a:gd name="connsiteX1" fmla="*/ 0 w 537210"/>
                  <a:gd name="connsiteY1" fmla="*/ 0 h 1211580"/>
                  <a:gd name="connsiteX0" fmla="*/ 651510 w 651510"/>
                  <a:gd name="connsiteY0" fmla="*/ 1554480 h 1554480"/>
                  <a:gd name="connsiteX1" fmla="*/ 0 w 651510"/>
                  <a:gd name="connsiteY1" fmla="*/ 0 h 1554480"/>
                  <a:gd name="connsiteX0" fmla="*/ 651510 w 651510"/>
                  <a:gd name="connsiteY0" fmla="*/ 1554480 h 1554480"/>
                  <a:gd name="connsiteX1" fmla="*/ 0 w 651510"/>
                  <a:gd name="connsiteY1" fmla="*/ 0 h 1554480"/>
                  <a:gd name="connsiteX0" fmla="*/ 651510 w 651510"/>
                  <a:gd name="connsiteY0" fmla="*/ 1554480 h 1554480"/>
                  <a:gd name="connsiteX1" fmla="*/ 0 w 651510"/>
                  <a:gd name="connsiteY1" fmla="*/ 0 h 1554480"/>
                </a:gdLst>
                <a:ahLst/>
                <a:cxnLst>
                  <a:cxn ang="0">
                    <a:pos x="connsiteX0" y="connsiteY0"/>
                  </a:cxn>
                  <a:cxn ang="0">
                    <a:pos x="connsiteX1" y="connsiteY1"/>
                  </a:cxn>
                </a:cxnLst>
                <a:rect l="l" t="t" r="r" b="b"/>
                <a:pathLst>
                  <a:path w="651510" h="1554480">
                    <a:moveTo>
                      <a:pt x="651510" y="1554480"/>
                    </a:moveTo>
                    <a:cubicBezTo>
                      <a:pt x="491490" y="590550"/>
                      <a:pt x="491490" y="449580"/>
                      <a:pt x="0" y="0"/>
                    </a:cubicBez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9" name="Straight Arrow Connector 18"/>
          <p:cNvCxnSpPr/>
          <p:nvPr/>
        </p:nvCxnSpPr>
        <p:spPr>
          <a:xfrm flipV="1">
            <a:off x="3547110" y="4767725"/>
            <a:ext cx="626645" cy="283338"/>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446228" y="6429293"/>
            <a:ext cx="2404302" cy="123907"/>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452110" y="5202755"/>
            <a:ext cx="1147739" cy="1350445"/>
          </a:xfrm>
          <a:prstGeom prst="straightConnector1">
            <a:avLst/>
          </a:prstGeom>
          <a:ln w="28575">
            <a:solidFill>
              <a:schemeClr val="bg1"/>
            </a:solidFill>
            <a:tailEnd type="triangle" w="lg" len="med"/>
          </a:ln>
          <a:effectLst>
            <a:outerShdw blurRad="25400" dist="127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a:xfrm rot="3584317">
            <a:off x="3650936" y="5751566"/>
            <a:ext cx="2173598"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latin typeface="Arial" pitchFamily="34" charset="0"/>
                <a:cs typeface="Arial" pitchFamily="34" charset="0"/>
              </a:rPr>
              <a:t>AMBIENTE</a:t>
            </a:r>
            <a:endParaRPr lang="es-ES_tradnl" sz="1600" dirty="0">
              <a:latin typeface="Arial" pitchFamily="34" charset="0"/>
              <a:cs typeface="Arial" pitchFamily="34" charset="0"/>
            </a:endParaRPr>
          </a:p>
        </p:txBody>
      </p:sp>
      <p:sp>
        <p:nvSpPr>
          <p:cNvPr id="23" name="Content Placeholder 2"/>
          <p:cNvSpPr txBox="1">
            <a:spLocks/>
          </p:cNvSpPr>
          <p:nvPr/>
        </p:nvSpPr>
        <p:spPr>
          <a:xfrm rot="4777995">
            <a:off x="4542993" y="5514239"/>
            <a:ext cx="1184472"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solidFill>
                  <a:schemeClr val="accent6">
                    <a:lumMod val="75000"/>
                  </a:schemeClr>
                </a:solidFill>
                <a:latin typeface="Arial" pitchFamily="34" charset="0"/>
                <a:cs typeface="Arial" pitchFamily="34" charset="0"/>
              </a:rPr>
              <a:t>PARCELA</a:t>
            </a:r>
            <a:endParaRPr lang="es-ES_tradnl" sz="1600" dirty="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6803374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4984705" y="2328424"/>
            <a:ext cx="3449886" cy="2010513"/>
            <a:chOff x="4997739" y="4454013"/>
            <a:chExt cx="3449886" cy="2010513"/>
          </a:xfrm>
        </p:grpSpPr>
        <p:grpSp>
          <p:nvGrpSpPr>
            <p:cNvPr id="36" name="Group 35"/>
            <p:cNvGrpSpPr/>
            <p:nvPr/>
          </p:nvGrpSpPr>
          <p:grpSpPr>
            <a:xfrm>
              <a:off x="4997739" y="4454013"/>
              <a:ext cx="3449886" cy="2010513"/>
              <a:chOff x="-2782538" y="3696284"/>
              <a:chExt cx="3952701" cy="2195843"/>
            </a:xfrm>
          </p:grpSpPr>
          <p:pic>
            <p:nvPicPr>
              <p:cNvPr id="44" name="Picture 4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contrast="-7000"/>
                        </a14:imgEffect>
                      </a14:imgLayer>
                    </a14:imgProps>
                  </a:ext>
                  <a:ext uri="{28A0092B-C50C-407E-A947-70E740481C1C}">
                    <a14:useLocalDpi xmlns:a14="http://schemas.microsoft.com/office/drawing/2010/main" val="0"/>
                  </a:ext>
                </a:extLst>
              </a:blip>
              <a:srcRect l="48099" t="64744" r="1432" b="672"/>
              <a:stretch/>
            </p:blipFill>
            <p:spPr>
              <a:xfrm>
                <a:off x="-1408909" y="3775818"/>
                <a:ext cx="2564139" cy="2116307"/>
              </a:xfrm>
              <a:prstGeom prst="rect">
                <a:avLst/>
              </a:prstGeom>
              <a:ln w="3175">
                <a:solidFill>
                  <a:schemeClr val="tx1">
                    <a:lumMod val="65000"/>
                    <a:lumOff val="35000"/>
                  </a:schemeClr>
                </a:solidFill>
              </a:ln>
            </p:spPr>
          </p:pic>
          <p:sp>
            <p:nvSpPr>
              <p:cNvPr id="45" name="Rectangle 44"/>
              <p:cNvSpPr/>
              <p:nvPr/>
            </p:nvSpPr>
            <p:spPr>
              <a:xfrm>
                <a:off x="-1408909" y="3696284"/>
                <a:ext cx="2579072" cy="219584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0357" y="3775815"/>
                <a:ext cx="520253" cy="1983048"/>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401640 w 515940"/>
                  <a:gd name="connsiteY0" fmla="*/ 1722370 h 1722370"/>
                  <a:gd name="connsiteX1" fmla="*/ 325440 w 515940"/>
                  <a:gd name="connsiteY1" fmla="*/ 1615690 h 1722370"/>
                  <a:gd name="connsiteX2" fmla="*/ 344490 w 515940"/>
                  <a:gd name="connsiteY2" fmla="*/ 1558540 h 1722370"/>
                  <a:gd name="connsiteX3" fmla="*/ 443550 w 515940"/>
                  <a:gd name="connsiteY3" fmla="*/ 1531870 h 1722370"/>
                  <a:gd name="connsiteX4" fmla="*/ 515940 w 515940"/>
                  <a:gd name="connsiteY4" fmla="*/ 1489960 h 1722370"/>
                  <a:gd name="connsiteX5" fmla="*/ 496890 w 515940"/>
                  <a:gd name="connsiteY5" fmla="*/ 1352800 h 1722370"/>
                  <a:gd name="connsiteX6" fmla="*/ 424500 w 515940"/>
                  <a:gd name="connsiteY6" fmla="*/ 1246120 h 1722370"/>
                  <a:gd name="connsiteX7" fmla="*/ 249240 w 515940"/>
                  <a:gd name="connsiteY7" fmla="*/ 1013710 h 1722370"/>
                  <a:gd name="connsiteX8" fmla="*/ 146370 w 515940"/>
                  <a:gd name="connsiteY8" fmla="*/ 777490 h 1722370"/>
                  <a:gd name="connsiteX9" fmla="*/ 89220 w 515940"/>
                  <a:gd name="connsiteY9" fmla="*/ 156460 h 1722370"/>
                  <a:gd name="connsiteX10" fmla="*/ 0 w 51594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443550 w 496890"/>
                  <a:gd name="connsiteY3" fmla="*/ 1531870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249879 w 496890"/>
                  <a:gd name="connsiteY2" fmla="*/ 1547065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246444 w 441700"/>
                  <a:gd name="connsiteY3" fmla="*/ 1491708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58519 w 441700"/>
                  <a:gd name="connsiteY4" fmla="*/ 140777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58519 w 424500"/>
                  <a:gd name="connsiteY4" fmla="*/ 1407771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122127 w 424500"/>
                  <a:gd name="connsiteY9" fmla="*/ 154237 h 1722370"/>
                  <a:gd name="connsiteX10" fmla="*/ 0 w 424500"/>
                  <a:gd name="connsiteY10" fmla="*/ 0 h 1722370"/>
                  <a:gd name="connsiteX0" fmla="*/ 131434 w 302373"/>
                  <a:gd name="connsiteY0" fmla="*/ 1568133 h 1568133"/>
                  <a:gd name="connsiteX1" fmla="*/ 91673 w 302373"/>
                  <a:gd name="connsiteY1" fmla="*/ 1481462 h 1568133"/>
                  <a:gd name="connsiteX2" fmla="*/ 37111 w 302373"/>
                  <a:gd name="connsiteY2" fmla="*/ 1379489 h 1568133"/>
                  <a:gd name="connsiteX3" fmla="*/ 54048 w 302373"/>
                  <a:gd name="connsiteY3" fmla="*/ 1308568 h 1568133"/>
                  <a:gd name="connsiteX4" fmla="*/ 111950 w 302373"/>
                  <a:gd name="connsiteY4" fmla="*/ 1237972 h 1568133"/>
                  <a:gd name="connsiteX5" fmla="*/ 276801 w 302373"/>
                  <a:gd name="connsiteY5" fmla="*/ 1168370 h 1568133"/>
                  <a:gd name="connsiteX6" fmla="*/ 302373 w 302373"/>
                  <a:gd name="connsiteY6" fmla="*/ 1091883 h 1568133"/>
                  <a:gd name="connsiteX7" fmla="*/ 245028 w 302373"/>
                  <a:gd name="connsiteY7" fmla="*/ 841687 h 1568133"/>
                  <a:gd name="connsiteX8" fmla="*/ 169580 w 302373"/>
                  <a:gd name="connsiteY8" fmla="*/ 545439 h 1568133"/>
                  <a:gd name="connsiteX9" fmla="*/ 0 w 302373"/>
                  <a:gd name="connsiteY9" fmla="*/ 0 h 1568133"/>
                  <a:gd name="connsiteX0" fmla="*/ 103127 w 274066"/>
                  <a:gd name="connsiteY0" fmla="*/ 1275524 h 1275524"/>
                  <a:gd name="connsiteX1" fmla="*/ 63366 w 274066"/>
                  <a:gd name="connsiteY1" fmla="*/ 1188853 h 1275524"/>
                  <a:gd name="connsiteX2" fmla="*/ 8804 w 274066"/>
                  <a:gd name="connsiteY2" fmla="*/ 1086880 h 1275524"/>
                  <a:gd name="connsiteX3" fmla="*/ 25741 w 274066"/>
                  <a:gd name="connsiteY3" fmla="*/ 1015959 h 1275524"/>
                  <a:gd name="connsiteX4" fmla="*/ 83643 w 274066"/>
                  <a:gd name="connsiteY4" fmla="*/ 945363 h 1275524"/>
                  <a:gd name="connsiteX5" fmla="*/ 248494 w 274066"/>
                  <a:gd name="connsiteY5" fmla="*/ 875761 h 1275524"/>
                  <a:gd name="connsiteX6" fmla="*/ 274066 w 274066"/>
                  <a:gd name="connsiteY6" fmla="*/ 799274 h 1275524"/>
                  <a:gd name="connsiteX7" fmla="*/ 216721 w 274066"/>
                  <a:gd name="connsiteY7" fmla="*/ 549078 h 1275524"/>
                  <a:gd name="connsiteX8" fmla="*/ 141273 w 274066"/>
                  <a:gd name="connsiteY8" fmla="*/ 252830 h 1275524"/>
                  <a:gd name="connsiteX9" fmla="*/ 0 w 274066"/>
                  <a:gd name="connsiteY9" fmla="*/ 0 h 1275524"/>
                  <a:gd name="connsiteX0" fmla="*/ 546667 w 546667"/>
                  <a:gd name="connsiteY0" fmla="*/ 1283537 h 1283537"/>
                  <a:gd name="connsiteX1" fmla="*/ 63366 w 546667"/>
                  <a:gd name="connsiteY1" fmla="*/ 1188853 h 1283537"/>
                  <a:gd name="connsiteX2" fmla="*/ 8804 w 546667"/>
                  <a:gd name="connsiteY2" fmla="*/ 1086880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8804 w 546667"/>
                  <a:gd name="connsiteY2" fmla="*/ 1086880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09778 w 546667"/>
                  <a:gd name="connsiteY2" fmla="*/ 1078867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09778 w 546667"/>
                  <a:gd name="connsiteY2" fmla="*/ 1078867 h 1283537"/>
                  <a:gd name="connsiteX3" fmla="*/ 260184 w 546667"/>
                  <a:gd name="connsiteY3" fmla="*/ 1010617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1 w 546667"/>
                  <a:gd name="connsiteY4" fmla="*/ 913312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1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23041 w 546667"/>
                  <a:gd name="connsiteY4" fmla="*/ 907970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310874 w 546667"/>
                  <a:gd name="connsiteY3" fmla="*/ 1002604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87897 w 546667"/>
                  <a:gd name="connsiteY1" fmla="*/ 1194195 h 1283537"/>
                  <a:gd name="connsiteX2" fmla="*/ 328787 w 546667"/>
                  <a:gd name="connsiteY2" fmla="*/ 1110918 h 1283537"/>
                  <a:gd name="connsiteX3" fmla="*/ 310874 w 546667"/>
                  <a:gd name="connsiteY3" fmla="*/ 1002604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644879 w 644879"/>
                  <a:gd name="connsiteY0" fmla="*/ 1283537 h 1283537"/>
                  <a:gd name="connsiteX1" fmla="*/ 487897 w 644879"/>
                  <a:gd name="connsiteY1" fmla="*/ 1194195 h 1283537"/>
                  <a:gd name="connsiteX2" fmla="*/ 328787 w 644879"/>
                  <a:gd name="connsiteY2" fmla="*/ 1110918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487897 w 644879"/>
                  <a:gd name="connsiteY1" fmla="*/ 1194195 h 1283537"/>
                  <a:gd name="connsiteX2" fmla="*/ 401654 w 644879"/>
                  <a:gd name="connsiteY2" fmla="*/ 1102905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99411 w 644879"/>
                  <a:gd name="connsiteY5" fmla="*/ 732501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28104 w 644879"/>
                  <a:gd name="connsiteY4" fmla="*/ 816999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93254 w 644879"/>
                  <a:gd name="connsiteY4" fmla="*/ 835696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09494 w 644879"/>
                  <a:gd name="connsiteY3" fmla="*/ 938502 h 1283537"/>
                  <a:gd name="connsiteX4" fmla="*/ 93254 w 644879"/>
                  <a:gd name="connsiteY4" fmla="*/ 835696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93254 w 644879"/>
                  <a:gd name="connsiteY2" fmla="*/ 835696 h 1283537"/>
                  <a:gd name="connsiteX3" fmla="*/ 299411 w 644879"/>
                  <a:gd name="connsiteY3" fmla="*/ 732501 h 1283537"/>
                  <a:gd name="connsiteX4" fmla="*/ 318102 w 644879"/>
                  <a:gd name="connsiteY4" fmla="*/ 570446 h 1283537"/>
                  <a:gd name="connsiteX5" fmla="*/ 141273 w 644879"/>
                  <a:gd name="connsiteY5" fmla="*/ 252830 h 1283537"/>
                  <a:gd name="connsiteX6" fmla="*/ 0 w 644879"/>
                  <a:gd name="connsiteY6" fmla="*/ 0 h 1283537"/>
                  <a:gd name="connsiteX0" fmla="*/ 644879 w 644879"/>
                  <a:gd name="connsiteY0" fmla="*/ 1283537 h 1283537"/>
                  <a:gd name="connsiteX1" fmla="*/ 516410 w 644879"/>
                  <a:gd name="connsiteY1" fmla="*/ 1207550 h 1283537"/>
                  <a:gd name="connsiteX2" fmla="*/ 340572 w 644879"/>
                  <a:gd name="connsiteY2" fmla="*/ 961153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340572 w 644879"/>
                  <a:gd name="connsiteY2" fmla="*/ 961153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242360 w 644879"/>
                  <a:gd name="connsiteY2" fmla="*/ 1014572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53047 w 644879"/>
                  <a:gd name="connsiteY1" fmla="*/ 1194196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53047 w 644879"/>
                  <a:gd name="connsiteY1" fmla="*/ 1194196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137836 w 644879"/>
                  <a:gd name="connsiteY4" fmla="*/ 785920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137836 w 644879"/>
                  <a:gd name="connsiteY4" fmla="*/ 785920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71077 w 644879"/>
                  <a:gd name="connsiteY3" fmla="*/ 910482 h 1283537"/>
                  <a:gd name="connsiteX4" fmla="*/ 137836 w 644879"/>
                  <a:gd name="connsiteY4" fmla="*/ 785920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87121 w 644879"/>
                  <a:gd name="connsiteY2" fmla="*/ 1014572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278799 w 644879"/>
                  <a:gd name="connsiteY1" fmla="*/ 1148790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278799 w 644879"/>
                  <a:gd name="connsiteY1" fmla="*/ 1148790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464295 w 464295"/>
                  <a:gd name="connsiteY0" fmla="*/ 1278195 h 1278195"/>
                  <a:gd name="connsiteX1" fmla="*/ 278799 w 464295"/>
                  <a:gd name="connsiteY1" fmla="*/ 1148790 h 1278195"/>
                  <a:gd name="connsiteX2" fmla="*/ 93457 w 464295"/>
                  <a:gd name="connsiteY2" fmla="*/ 1009230 h 1278195"/>
                  <a:gd name="connsiteX3" fmla="*/ 71077 w 464295"/>
                  <a:gd name="connsiteY3" fmla="*/ 910482 h 1278195"/>
                  <a:gd name="connsiteX4" fmla="*/ 77641 w 464295"/>
                  <a:gd name="connsiteY4" fmla="*/ 780578 h 1278195"/>
                  <a:gd name="connsiteX5" fmla="*/ 283252 w 464295"/>
                  <a:gd name="connsiteY5" fmla="*/ 642561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93457 w 464295"/>
                  <a:gd name="connsiteY2" fmla="*/ 1009230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20499 w 464295"/>
                  <a:gd name="connsiteY4" fmla="*/ 785920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53937 w 464295"/>
                  <a:gd name="connsiteY3" fmla="*/ 875760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53937 w 464295"/>
                  <a:gd name="connsiteY3" fmla="*/ 875760 h 1278195"/>
                  <a:gd name="connsiteX4" fmla="*/ 289075 w 464295"/>
                  <a:gd name="connsiteY4" fmla="*/ 887415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291084 w 464295"/>
                  <a:gd name="connsiteY3" fmla="*/ 966572 h 1278195"/>
                  <a:gd name="connsiteX4" fmla="*/ 289075 w 464295"/>
                  <a:gd name="connsiteY4" fmla="*/ 887415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291084 w 464295"/>
                  <a:gd name="connsiteY3" fmla="*/ 966572 h 1278195"/>
                  <a:gd name="connsiteX4" fmla="*/ 286218 w 464295"/>
                  <a:gd name="connsiteY4" fmla="*/ 807286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24890 w 464295"/>
                  <a:gd name="connsiteY2" fmla="*/ 1051965 h 1278195"/>
                  <a:gd name="connsiteX3" fmla="*/ 291084 w 464295"/>
                  <a:gd name="connsiteY3" fmla="*/ 966572 h 1278195"/>
                  <a:gd name="connsiteX4" fmla="*/ 286218 w 464295"/>
                  <a:gd name="connsiteY4" fmla="*/ 807286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24890 w 464295"/>
                  <a:gd name="connsiteY2" fmla="*/ 1051965 h 1278195"/>
                  <a:gd name="connsiteX3" fmla="*/ 322514 w 464295"/>
                  <a:gd name="connsiteY3" fmla="*/ 1011978 h 1278195"/>
                  <a:gd name="connsiteX4" fmla="*/ 286218 w 464295"/>
                  <a:gd name="connsiteY4" fmla="*/ 807286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24890 w 464295"/>
                  <a:gd name="connsiteY2" fmla="*/ 1051965 h 1278195"/>
                  <a:gd name="connsiteX3" fmla="*/ 322514 w 464295"/>
                  <a:gd name="connsiteY3" fmla="*/ 1011978 h 1278195"/>
                  <a:gd name="connsiteX4" fmla="*/ 340505 w 464295"/>
                  <a:gd name="connsiteY4" fmla="*/ 844679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24890 w 464295"/>
                  <a:gd name="connsiteY2" fmla="*/ 1051965 h 1278195"/>
                  <a:gd name="connsiteX3" fmla="*/ 322514 w 464295"/>
                  <a:gd name="connsiteY3" fmla="*/ 1011978 h 1278195"/>
                  <a:gd name="connsiteX4" fmla="*/ 340505 w 464295"/>
                  <a:gd name="connsiteY4" fmla="*/ 844679 h 1278195"/>
                  <a:gd name="connsiteX5" fmla="*/ 275694 w 464295"/>
                  <a:gd name="connsiteY5" fmla="*/ 635841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279177 w 464295"/>
                  <a:gd name="connsiteY2" fmla="*/ 1089359 h 1278195"/>
                  <a:gd name="connsiteX3" fmla="*/ 322514 w 464295"/>
                  <a:gd name="connsiteY3" fmla="*/ 1011978 h 1278195"/>
                  <a:gd name="connsiteX4" fmla="*/ 340505 w 464295"/>
                  <a:gd name="connsiteY4" fmla="*/ 844679 h 1278195"/>
                  <a:gd name="connsiteX5" fmla="*/ 275694 w 464295"/>
                  <a:gd name="connsiteY5" fmla="*/ 635841 h 1278195"/>
                  <a:gd name="connsiteX6" fmla="*/ 141273 w 464295"/>
                  <a:gd name="connsiteY6" fmla="*/ 252830 h 1278195"/>
                  <a:gd name="connsiteX7" fmla="*/ 0 w 464295"/>
                  <a:gd name="connsiteY7" fmla="*/ 0 h 1278195"/>
                  <a:gd name="connsiteX0" fmla="*/ 187144 w 340522"/>
                  <a:gd name="connsiteY0" fmla="*/ 1296892 h 1296892"/>
                  <a:gd name="connsiteX1" fmla="*/ 278799 w 340522"/>
                  <a:gd name="connsiteY1" fmla="*/ 1148790 h 1296892"/>
                  <a:gd name="connsiteX2" fmla="*/ 279177 w 340522"/>
                  <a:gd name="connsiteY2" fmla="*/ 1089359 h 1296892"/>
                  <a:gd name="connsiteX3" fmla="*/ 322514 w 340522"/>
                  <a:gd name="connsiteY3" fmla="*/ 1011978 h 1296892"/>
                  <a:gd name="connsiteX4" fmla="*/ 340505 w 340522"/>
                  <a:gd name="connsiteY4" fmla="*/ 844679 h 1296892"/>
                  <a:gd name="connsiteX5" fmla="*/ 275694 w 340522"/>
                  <a:gd name="connsiteY5" fmla="*/ 635841 h 1296892"/>
                  <a:gd name="connsiteX6" fmla="*/ 141273 w 340522"/>
                  <a:gd name="connsiteY6" fmla="*/ 252830 h 1296892"/>
                  <a:gd name="connsiteX7" fmla="*/ 0 w 340522"/>
                  <a:gd name="connsiteY7" fmla="*/ 0 h 1296892"/>
                  <a:gd name="connsiteX0" fmla="*/ 187144 w 340522"/>
                  <a:gd name="connsiteY0" fmla="*/ 1296892 h 1296892"/>
                  <a:gd name="connsiteX1" fmla="*/ 161653 w 340522"/>
                  <a:gd name="connsiteY1" fmla="*/ 1180841 h 1296892"/>
                  <a:gd name="connsiteX2" fmla="*/ 279177 w 340522"/>
                  <a:gd name="connsiteY2" fmla="*/ 1089359 h 1296892"/>
                  <a:gd name="connsiteX3" fmla="*/ 322514 w 340522"/>
                  <a:gd name="connsiteY3" fmla="*/ 1011978 h 1296892"/>
                  <a:gd name="connsiteX4" fmla="*/ 340505 w 340522"/>
                  <a:gd name="connsiteY4" fmla="*/ 844679 h 1296892"/>
                  <a:gd name="connsiteX5" fmla="*/ 275694 w 340522"/>
                  <a:gd name="connsiteY5" fmla="*/ 635841 h 1296892"/>
                  <a:gd name="connsiteX6" fmla="*/ 141273 w 340522"/>
                  <a:gd name="connsiteY6" fmla="*/ 252830 h 1296892"/>
                  <a:gd name="connsiteX7" fmla="*/ 0 w 340522"/>
                  <a:gd name="connsiteY7" fmla="*/ 0 h 1296892"/>
                  <a:gd name="connsiteX0" fmla="*/ 187144 w 340522"/>
                  <a:gd name="connsiteY0" fmla="*/ 1296892 h 1296892"/>
                  <a:gd name="connsiteX1" fmla="*/ 161653 w 340522"/>
                  <a:gd name="connsiteY1" fmla="*/ 1180841 h 1296892"/>
                  <a:gd name="connsiteX2" fmla="*/ 279177 w 340522"/>
                  <a:gd name="connsiteY2" fmla="*/ 1089359 h 1296892"/>
                  <a:gd name="connsiteX3" fmla="*/ 322514 w 340522"/>
                  <a:gd name="connsiteY3" fmla="*/ 1011978 h 1296892"/>
                  <a:gd name="connsiteX4" fmla="*/ 340505 w 340522"/>
                  <a:gd name="connsiteY4" fmla="*/ 844679 h 1296892"/>
                  <a:gd name="connsiteX5" fmla="*/ 275694 w 340522"/>
                  <a:gd name="connsiteY5" fmla="*/ 635841 h 1296892"/>
                  <a:gd name="connsiteX6" fmla="*/ 141273 w 340522"/>
                  <a:gd name="connsiteY6" fmla="*/ 252830 h 1296892"/>
                  <a:gd name="connsiteX7" fmla="*/ 0 w 340522"/>
                  <a:gd name="connsiteY7" fmla="*/ 0 h 1296892"/>
                  <a:gd name="connsiteX0" fmla="*/ 187144 w 340522"/>
                  <a:gd name="connsiteY0" fmla="*/ 1296892 h 1296892"/>
                  <a:gd name="connsiteX1" fmla="*/ 161653 w 340522"/>
                  <a:gd name="connsiteY1" fmla="*/ 1180841 h 1296892"/>
                  <a:gd name="connsiteX2" fmla="*/ 279177 w 340522"/>
                  <a:gd name="connsiteY2" fmla="*/ 1089359 h 1296892"/>
                  <a:gd name="connsiteX3" fmla="*/ 322514 w 340522"/>
                  <a:gd name="connsiteY3" fmla="*/ 1011978 h 1296892"/>
                  <a:gd name="connsiteX4" fmla="*/ 340505 w 340522"/>
                  <a:gd name="connsiteY4" fmla="*/ 844679 h 1296892"/>
                  <a:gd name="connsiteX5" fmla="*/ 275694 w 340522"/>
                  <a:gd name="connsiteY5" fmla="*/ 635841 h 1296892"/>
                  <a:gd name="connsiteX6" fmla="*/ 141273 w 340522"/>
                  <a:gd name="connsiteY6" fmla="*/ 252830 h 1296892"/>
                  <a:gd name="connsiteX7" fmla="*/ 0 w 340522"/>
                  <a:gd name="connsiteY7" fmla="*/ 0 h 1296892"/>
                  <a:gd name="connsiteX0" fmla="*/ 198573 w 340522"/>
                  <a:gd name="connsiteY0" fmla="*/ 1272854 h 1272854"/>
                  <a:gd name="connsiteX1" fmla="*/ 161653 w 340522"/>
                  <a:gd name="connsiteY1" fmla="*/ 1180841 h 1272854"/>
                  <a:gd name="connsiteX2" fmla="*/ 279177 w 340522"/>
                  <a:gd name="connsiteY2" fmla="*/ 1089359 h 1272854"/>
                  <a:gd name="connsiteX3" fmla="*/ 322514 w 340522"/>
                  <a:gd name="connsiteY3" fmla="*/ 1011978 h 1272854"/>
                  <a:gd name="connsiteX4" fmla="*/ 340505 w 340522"/>
                  <a:gd name="connsiteY4" fmla="*/ 844679 h 1272854"/>
                  <a:gd name="connsiteX5" fmla="*/ 275694 w 340522"/>
                  <a:gd name="connsiteY5" fmla="*/ 635841 h 1272854"/>
                  <a:gd name="connsiteX6" fmla="*/ 141273 w 340522"/>
                  <a:gd name="connsiteY6" fmla="*/ 252830 h 1272854"/>
                  <a:gd name="connsiteX7" fmla="*/ 0 w 340522"/>
                  <a:gd name="connsiteY7" fmla="*/ 0 h 127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522" h="1272854">
                    <a:moveTo>
                      <a:pt x="198573" y="1272854"/>
                    </a:moveTo>
                    <a:lnTo>
                      <a:pt x="161653" y="1180841"/>
                    </a:lnTo>
                    <a:cubicBezTo>
                      <a:pt x="213352" y="1148566"/>
                      <a:pt x="244309" y="1126976"/>
                      <a:pt x="279177" y="1089359"/>
                    </a:cubicBezTo>
                    <a:lnTo>
                      <a:pt x="322514" y="1011978"/>
                    </a:lnTo>
                    <a:cubicBezTo>
                      <a:pt x="321844" y="985592"/>
                      <a:pt x="341175" y="871065"/>
                      <a:pt x="340505" y="844679"/>
                    </a:cubicBezTo>
                    <a:lnTo>
                      <a:pt x="275694" y="635841"/>
                    </a:lnTo>
                    <a:lnTo>
                      <a:pt x="141273" y="25283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p:nvPr/>
            </p:nvSpPr>
            <p:spPr>
              <a:xfrm>
                <a:off x="-718915" y="3775815"/>
                <a:ext cx="980365" cy="1987442"/>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745395 w 1021080"/>
                  <a:gd name="connsiteY4" fmla="*/ 1385549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963930"/>
                  <a:gd name="connsiteY0" fmla="*/ 1738608 h 1738608"/>
                  <a:gd name="connsiteX1" fmla="*/ 941070 w 963930"/>
                  <a:gd name="connsiteY1" fmla="*/ 1662408 h 1738608"/>
                  <a:gd name="connsiteX2" fmla="*/ 963930 w 963930"/>
                  <a:gd name="connsiteY2" fmla="*/ 1574778 h 1738608"/>
                  <a:gd name="connsiteX3" fmla="*/ 760899 w 963930"/>
                  <a:gd name="connsiteY3" fmla="*/ 1529199 h 1738608"/>
                  <a:gd name="connsiteX4" fmla="*/ 745395 w 963930"/>
                  <a:gd name="connsiteY4" fmla="*/ 1385549 h 1738608"/>
                  <a:gd name="connsiteX5" fmla="*/ 853440 w 963930"/>
                  <a:gd name="connsiteY5" fmla="*/ 1224258 h 1738608"/>
                  <a:gd name="connsiteX6" fmla="*/ 624840 w 963930"/>
                  <a:gd name="connsiteY6" fmla="*/ 1048998 h 1738608"/>
                  <a:gd name="connsiteX7" fmla="*/ 293370 w 963930"/>
                  <a:gd name="connsiteY7" fmla="*/ 709908 h 1738608"/>
                  <a:gd name="connsiteX8" fmla="*/ 483870 w 963930"/>
                  <a:gd name="connsiteY8" fmla="*/ 549888 h 1738608"/>
                  <a:gd name="connsiteX9" fmla="*/ 0 w 963930"/>
                  <a:gd name="connsiteY9" fmla="*/ 336528 h 1738608"/>
                  <a:gd name="connsiteX10" fmla="*/ 185637 w 96393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760899 w 948690"/>
                  <a:gd name="connsiteY3" fmla="*/ 1529199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86077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41963 w 948690"/>
                  <a:gd name="connsiteY1" fmla="*/ 163998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406564 h 1406564"/>
                  <a:gd name="connsiteX1" fmla="*/ 841963 w 841963"/>
                  <a:gd name="connsiteY1" fmla="*/ 1303461 h 1406564"/>
                  <a:gd name="connsiteX2" fmla="*/ 769286 w 841963"/>
                  <a:gd name="connsiteY2" fmla="*/ 1179961 h 1406564"/>
                  <a:gd name="connsiteX3" fmla="*/ 712017 w 841963"/>
                  <a:gd name="connsiteY3" fmla="*/ 1125415 h 1406564"/>
                  <a:gd name="connsiteX4" fmla="*/ 720954 w 841963"/>
                  <a:gd name="connsiteY4" fmla="*/ 1049021 h 1406564"/>
                  <a:gd name="connsiteX5" fmla="*/ 786227 w 841963"/>
                  <a:gd name="connsiteY5" fmla="*/ 885488 h 1406564"/>
                  <a:gd name="connsiteX6" fmla="*/ 624840 w 841963"/>
                  <a:gd name="connsiteY6" fmla="*/ 712470 h 1406564"/>
                  <a:gd name="connsiteX7" fmla="*/ 293370 w 841963"/>
                  <a:gd name="connsiteY7" fmla="*/ 373380 h 1406564"/>
                  <a:gd name="connsiteX8" fmla="*/ 483870 w 841963"/>
                  <a:gd name="connsiteY8" fmla="*/ 213360 h 1406564"/>
                  <a:gd name="connsiteX9" fmla="*/ 0 w 841963"/>
                  <a:gd name="connsiteY9" fmla="*/ 0 h 1406564"/>
                  <a:gd name="connsiteX0" fmla="*/ 534663 w 548593"/>
                  <a:gd name="connsiteY0" fmla="*/ 1193204 h 1193204"/>
                  <a:gd name="connsiteX1" fmla="*/ 548593 w 548593"/>
                  <a:gd name="connsiteY1" fmla="*/ 1090101 h 1193204"/>
                  <a:gd name="connsiteX2" fmla="*/ 475916 w 548593"/>
                  <a:gd name="connsiteY2" fmla="*/ 966601 h 1193204"/>
                  <a:gd name="connsiteX3" fmla="*/ 418647 w 548593"/>
                  <a:gd name="connsiteY3" fmla="*/ 912055 h 1193204"/>
                  <a:gd name="connsiteX4" fmla="*/ 427584 w 548593"/>
                  <a:gd name="connsiteY4" fmla="*/ 835661 h 1193204"/>
                  <a:gd name="connsiteX5" fmla="*/ 492857 w 548593"/>
                  <a:gd name="connsiteY5" fmla="*/ 672128 h 1193204"/>
                  <a:gd name="connsiteX6" fmla="*/ 331470 w 548593"/>
                  <a:gd name="connsiteY6" fmla="*/ 499110 h 1193204"/>
                  <a:gd name="connsiteX7" fmla="*/ 0 w 548593"/>
                  <a:gd name="connsiteY7" fmla="*/ 160020 h 1193204"/>
                  <a:gd name="connsiteX8" fmla="*/ 190500 w 548593"/>
                  <a:gd name="connsiteY8" fmla="*/ 0 h 1193204"/>
                  <a:gd name="connsiteX0" fmla="*/ 534663 w 548593"/>
                  <a:gd name="connsiteY0" fmla="*/ 1297342 h 1297342"/>
                  <a:gd name="connsiteX1" fmla="*/ 548593 w 548593"/>
                  <a:gd name="connsiteY1" fmla="*/ 1194239 h 1297342"/>
                  <a:gd name="connsiteX2" fmla="*/ 475916 w 548593"/>
                  <a:gd name="connsiteY2" fmla="*/ 1070739 h 1297342"/>
                  <a:gd name="connsiteX3" fmla="*/ 418647 w 548593"/>
                  <a:gd name="connsiteY3" fmla="*/ 1016193 h 1297342"/>
                  <a:gd name="connsiteX4" fmla="*/ 427584 w 548593"/>
                  <a:gd name="connsiteY4" fmla="*/ 939799 h 1297342"/>
                  <a:gd name="connsiteX5" fmla="*/ 492857 w 548593"/>
                  <a:gd name="connsiteY5" fmla="*/ 776266 h 1297342"/>
                  <a:gd name="connsiteX6" fmla="*/ 331470 w 548593"/>
                  <a:gd name="connsiteY6" fmla="*/ 603248 h 1297342"/>
                  <a:gd name="connsiteX7" fmla="*/ 0 w 548593"/>
                  <a:gd name="connsiteY7" fmla="*/ 264158 h 1297342"/>
                  <a:gd name="connsiteX8" fmla="*/ 56044 w 548593"/>
                  <a:gd name="connsiteY8" fmla="*/ 0 h 1297342"/>
                  <a:gd name="connsiteX0" fmla="*/ 534663 w 656310"/>
                  <a:gd name="connsiteY0" fmla="*/ 1297342 h 1297342"/>
                  <a:gd name="connsiteX1" fmla="*/ 656310 w 656310"/>
                  <a:gd name="connsiteY1" fmla="*/ 1180743 h 1297342"/>
                  <a:gd name="connsiteX2" fmla="*/ 475916 w 656310"/>
                  <a:gd name="connsiteY2" fmla="*/ 1070739 h 1297342"/>
                  <a:gd name="connsiteX3" fmla="*/ 418647 w 656310"/>
                  <a:gd name="connsiteY3" fmla="*/ 1016193 h 1297342"/>
                  <a:gd name="connsiteX4" fmla="*/ 427584 w 656310"/>
                  <a:gd name="connsiteY4" fmla="*/ 939799 h 1297342"/>
                  <a:gd name="connsiteX5" fmla="*/ 492857 w 656310"/>
                  <a:gd name="connsiteY5" fmla="*/ 776266 h 1297342"/>
                  <a:gd name="connsiteX6" fmla="*/ 331470 w 656310"/>
                  <a:gd name="connsiteY6" fmla="*/ 603248 h 1297342"/>
                  <a:gd name="connsiteX7" fmla="*/ 0 w 656310"/>
                  <a:gd name="connsiteY7" fmla="*/ 264158 h 1297342"/>
                  <a:gd name="connsiteX8" fmla="*/ 56044 w 656310"/>
                  <a:gd name="connsiteY8" fmla="*/ 0 h 1297342"/>
                  <a:gd name="connsiteX0" fmla="*/ 636044 w 656310"/>
                  <a:gd name="connsiteY0" fmla="*/ 1291943 h 1291943"/>
                  <a:gd name="connsiteX1" fmla="*/ 656310 w 656310"/>
                  <a:gd name="connsiteY1" fmla="*/ 1180743 h 1291943"/>
                  <a:gd name="connsiteX2" fmla="*/ 475916 w 656310"/>
                  <a:gd name="connsiteY2" fmla="*/ 1070739 h 1291943"/>
                  <a:gd name="connsiteX3" fmla="*/ 418647 w 656310"/>
                  <a:gd name="connsiteY3" fmla="*/ 1016193 h 1291943"/>
                  <a:gd name="connsiteX4" fmla="*/ 427584 w 656310"/>
                  <a:gd name="connsiteY4" fmla="*/ 939799 h 1291943"/>
                  <a:gd name="connsiteX5" fmla="*/ 492857 w 656310"/>
                  <a:gd name="connsiteY5" fmla="*/ 776266 h 1291943"/>
                  <a:gd name="connsiteX6" fmla="*/ 331470 w 656310"/>
                  <a:gd name="connsiteY6" fmla="*/ 603248 h 1291943"/>
                  <a:gd name="connsiteX7" fmla="*/ 0 w 656310"/>
                  <a:gd name="connsiteY7" fmla="*/ 264158 h 1291943"/>
                  <a:gd name="connsiteX8" fmla="*/ 56044 w 656310"/>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18647 w 672151"/>
                  <a:gd name="connsiteY3" fmla="*/ 1016193 h 1291943"/>
                  <a:gd name="connsiteX4" fmla="*/ 427584 w 672151"/>
                  <a:gd name="connsiteY4" fmla="*/ 939799 h 1291943"/>
                  <a:gd name="connsiteX5" fmla="*/ 492857 w 672151"/>
                  <a:gd name="connsiteY5" fmla="*/ 776266 h 1291943"/>
                  <a:gd name="connsiteX6" fmla="*/ 331470 w 672151"/>
                  <a:gd name="connsiteY6" fmla="*/ 603248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18647 w 672151"/>
                  <a:gd name="connsiteY3" fmla="*/ 1016193 h 1291943"/>
                  <a:gd name="connsiteX4" fmla="*/ 427584 w 672151"/>
                  <a:gd name="connsiteY4" fmla="*/ 939799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27584 w 672151"/>
                  <a:gd name="connsiteY4" fmla="*/ 939799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68405 w 672151"/>
                  <a:gd name="connsiteY4" fmla="*/ 934400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505074 w 672151"/>
                  <a:gd name="connsiteY2" fmla="*/ 1065340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286392 w 672151"/>
                  <a:gd name="connsiteY2" fmla="*/ 1111229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768371"/>
                  <a:gd name="connsiteY0" fmla="*/ 1291943 h 1291943"/>
                  <a:gd name="connsiteX1" fmla="*/ 768371 w 768371"/>
                  <a:gd name="connsiteY1" fmla="*/ 1183442 h 1291943"/>
                  <a:gd name="connsiteX2" fmla="*/ 286392 w 768371"/>
                  <a:gd name="connsiteY2" fmla="*/ 1111229 h 1291943"/>
                  <a:gd name="connsiteX3" fmla="*/ 474047 w 768371"/>
                  <a:gd name="connsiteY3" fmla="*/ 1016193 h 1291943"/>
                  <a:gd name="connsiteX4" fmla="*/ 468405 w 768371"/>
                  <a:gd name="connsiteY4" fmla="*/ 934400 h 1291943"/>
                  <a:gd name="connsiteX5" fmla="*/ 472447 w 768371"/>
                  <a:gd name="connsiteY5" fmla="*/ 787064 h 1291943"/>
                  <a:gd name="connsiteX6" fmla="*/ 209008 w 768371"/>
                  <a:gd name="connsiteY6" fmla="*/ 703124 h 1291943"/>
                  <a:gd name="connsiteX7" fmla="*/ 0 w 768371"/>
                  <a:gd name="connsiteY7" fmla="*/ 264158 h 1291943"/>
                  <a:gd name="connsiteX8" fmla="*/ 56044 w 768371"/>
                  <a:gd name="connsiteY8" fmla="*/ 0 h 1291943"/>
                  <a:gd name="connsiteX0" fmla="*/ 703106 w 768371"/>
                  <a:gd name="connsiteY0" fmla="*/ 1286544 h 1286544"/>
                  <a:gd name="connsiteX1" fmla="*/ 768371 w 768371"/>
                  <a:gd name="connsiteY1" fmla="*/ 1183442 h 1286544"/>
                  <a:gd name="connsiteX2" fmla="*/ 286392 w 768371"/>
                  <a:gd name="connsiteY2" fmla="*/ 1111229 h 1286544"/>
                  <a:gd name="connsiteX3" fmla="*/ 474047 w 768371"/>
                  <a:gd name="connsiteY3" fmla="*/ 1016193 h 1286544"/>
                  <a:gd name="connsiteX4" fmla="*/ 468405 w 768371"/>
                  <a:gd name="connsiteY4" fmla="*/ 934400 h 1286544"/>
                  <a:gd name="connsiteX5" fmla="*/ 472447 w 768371"/>
                  <a:gd name="connsiteY5" fmla="*/ 787064 h 1286544"/>
                  <a:gd name="connsiteX6" fmla="*/ 209008 w 768371"/>
                  <a:gd name="connsiteY6" fmla="*/ 703124 h 1286544"/>
                  <a:gd name="connsiteX7" fmla="*/ 0 w 768371"/>
                  <a:gd name="connsiteY7" fmla="*/ 264158 h 1286544"/>
                  <a:gd name="connsiteX8" fmla="*/ 56044 w 768371"/>
                  <a:gd name="connsiteY8" fmla="*/ 0 h 1286544"/>
                  <a:gd name="connsiteX0" fmla="*/ 703106 w 712972"/>
                  <a:gd name="connsiteY0" fmla="*/ 1286544 h 1286544"/>
                  <a:gd name="connsiteX1" fmla="*/ 712972 w 712972"/>
                  <a:gd name="connsiteY1" fmla="*/ 1202338 h 1286544"/>
                  <a:gd name="connsiteX2" fmla="*/ 286392 w 712972"/>
                  <a:gd name="connsiteY2" fmla="*/ 1111229 h 1286544"/>
                  <a:gd name="connsiteX3" fmla="*/ 474047 w 712972"/>
                  <a:gd name="connsiteY3" fmla="*/ 1016193 h 1286544"/>
                  <a:gd name="connsiteX4" fmla="*/ 468405 w 712972"/>
                  <a:gd name="connsiteY4" fmla="*/ 9344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3023 w 712972"/>
                  <a:gd name="connsiteY2" fmla="*/ 1122027 h 1286544"/>
                  <a:gd name="connsiteX3" fmla="*/ 474047 w 712972"/>
                  <a:gd name="connsiteY3" fmla="*/ 1016193 h 1286544"/>
                  <a:gd name="connsiteX4" fmla="*/ 468405 w 712972"/>
                  <a:gd name="connsiteY4" fmla="*/ 9344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3023 w 712972"/>
                  <a:gd name="connsiteY2" fmla="*/ 1122027 h 1286544"/>
                  <a:gd name="connsiteX3" fmla="*/ 474047 w 712972"/>
                  <a:gd name="connsiteY3" fmla="*/ 1016193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74047 w 712972"/>
                  <a:gd name="connsiteY3" fmla="*/ 1016193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41974 w 712972"/>
                  <a:gd name="connsiteY3" fmla="*/ 1008095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8855 w 712972"/>
                  <a:gd name="connsiteY2" fmla="*/ 1124727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14132 w 712972"/>
                  <a:gd name="connsiteY5" fmla="*/ 805960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65300 w 712972"/>
                  <a:gd name="connsiteY3" fmla="*/ 1029690 h 1286544"/>
                  <a:gd name="connsiteX4" fmla="*/ 372185 w 712972"/>
                  <a:gd name="connsiteY4" fmla="*/ 934401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65300 w 712972"/>
                  <a:gd name="connsiteY3" fmla="*/ 1029690 h 1286544"/>
                  <a:gd name="connsiteX4" fmla="*/ 424669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21564 w 712972"/>
                  <a:gd name="connsiteY3" fmla="*/ 1024291 h 1286544"/>
                  <a:gd name="connsiteX4" fmla="*/ 424669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21564 w 712972"/>
                  <a:gd name="connsiteY3" fmla="*/ 1024291 h 1286544"/>
                  <a:gd name="connsiteX4" fmla="*/ 439248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306563 w 712972"/>
                  <a:gd name="connsiteY0" fmla="*/ 1302740 h 1302740"/>
                  <a:gd name="connsiteX1" fmla="*/ 712972 w 712972"/>
                  <a:gd name="connsiteY1" fmla="*/ 1202338 h 1302740"/>
                  <a:gd name="connsiteX2" fmla="*/ 633368 w 712972"/>
                  <a:gd name="connsiteY2" fmla="*/ 1116629 h 1302740"/>
                  <a:gd name="connsiteX3" fmla="*/ 421564 w 712972"/>
                  <a:gd name="connsiteY3" fmla="*/ 1024291 h 1302740"/>
                  <a:gd name="connsiteX4" fmla="*/ 439248 w 712972"/>
                  <a:gd name="connsiteY4" fmla="*/ 918205 h 1302740"/>
                  <a:gd name="connsiteX5" fmla="*/ 414132 w 712972"/>
                  <a:gd name="connsiteY5" fmla="*/ 805960 h 1302740"/>
                  <a:gd name="connsiteX6" fmla="*/ 144861 w 712972"/>
                  <a:gd name="connsiteY6" fmla="*/ 695026 h 1302740"/>
                  <a:gd name="connsiteX7" fmla="*/ 0 w 712972"/>
                  <a:gd name="connsiteY7" fmla="*/ 264158 h 1302740"/>
                  <a:gd name="connsiteX8" fmla="*/ 56044 w 712972"/>
                  <a:gd name="connsiteY8" fmla="*/ 0 h 1302740"/>
                  <a:gd name="connsiteX0" fmla="*/ 306563 w 712972"/>
                  <a:gd name="connsiteY0" fmla="*/ 1302740 h 1302740"/>
                  <a:gd name="connsiteX1" fmla="*/ 712972 w 712972"/>
                  <a:gd name="connsiteY1" fmla="*/ 1202338 h 1302740"/>
                  <a:gd name="connsiteX2" fmla="*/ 411771 w 712972"/>
                  <a:gd name="connsiteY2" fmla="*/ 1132825 h 1302740"/>
                  <a:gd name="connsiteX3" fmla="*/ 421564 w 712972"/>
                  <a:gd name="connsiteY3" fmla="*/ 1024291 h 1302740"/>
                  <a:gd name="connsiteX4" fmla="*/ 439248 w 712972"/>
                  <a:gd name="connsiteY4" fmla="*/ 918205 h 1302740"/>
                  <a:gd name="connsiteX5" fmla="*/ 414132 w 712972"/>
                  <a:gd name="connsiteY5" fmla="*/ 805960 h 1302740"/>
                  <a:gd name="connsiteX6" fmla="*/ 144861 w 712972"/>
                  <a:gd name="connsiteY6" fmla="*/ 695026 h 1302740"/>
                  <a:gd name="connsiteX7" fmla="*/ 0 w 712972"/>
                  <a:gd name="connsiteY7" fmla="*/ 264158 h 1302740"/>
                  <a:gd name="connsiteX8" fmla="*/ 56044 w 712972"/>
                  <a:gd name="connsiteY8" fmla="*/ 0 h 1302740"/>
                  <a:gd name="connsiteX0" fmla="*/ 306563 w 444722"/>
                  <a:gd name="connsiteY0" fmla="*/ 1302740 h 1302740"/>
                  <a:gd name="connsiteX1" fmla="*/ 444722 w 444722"/>
                  <a:gd name="connsiteY1" fmla="*/ 1175345 h 1302740"/>
                  <a:gd name="connsiteX2" fmla="*/ 411771 w 444722"/>
                  <a:gd name="connsiteY2" fmla="*/ 1132825 h 1302740"/>
                  <a:gd name="connsiteX3" fmla="*/ 421564 w 444722"/>
                  <a:gd name="connsiteY3" fmla="*/ 1024291 h 1302740"/>
                  <a:gd name="connsiteX4" fmla="*/ 439248 w 444722"/>
                  <a:gd name="connsiteY4" fmla="*/ 918205 h 1302740"/>
                  <a:gd name="connsiteX5" fmla="*/ 414132 w 444722"/>
                  <a:gd name="connsiteY5" fmla="*/ 805960 h 1302740"/>
                  <a:gd name="connsiteX6" fmla="*/ 144861 w 444722"/>
                  <a:gd name="connsiteY6" fmla="*/ 695026 h 1302740"/>
                  <a:gd name="connsiteX7" fmla="*/ 0 w 444722"/>
                  <a:gd name="connsiteY7" fmla="*/ 264158 h 1302740"/>
                  <a:gd name="connsiteX8" fmla="*/ 56044 w 444722"/>
                  <a:gd name="connsiteY8" fmla="*/ 0 h 1302740"/>
                  <a:gd name="connsiteX0" fmla="*/ 306563 w 654825"/>
                  <a:gd name="connsiteY0" fmla="*/ 1302740 h 1302740"/>
                  <a:gd name="connsiteX1" fmla="*/ 444722 w 654825"/>
                  <a:gd name="connsiteY1" fmla="*/ 1175345 h 1302740"/>
                  <a:gd name="connsiteX2" fmla="*/ 411771 w 654825"/>
                  <a:gd name="connsiteY2" fmla="*/ 1132825 h 1302740"/>
                  <a:gd name="connsiteX3" fmla="*/ 654825 w 654825"/>
                  <a:gd name="connsiteY3" fmla="*/ 1024291 h 1302740"/>
                  <a:gd name="connsiteX4" fmla="*/ 439248 w 654825"/>
                  <a:gd name="connsiteY4" fmla="*/ 918205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11771 w 654825"/>
                  <a:gd name="connsiteY2" fmla="*/ 1132825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14687 w 654825"/>
                  <a:gd name="connsiteY2" fmla="*/ 1127427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55507 w 654825"/>
                  <a:gd name="connsiteY2" fmla="*/ 1124728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55507 w 654825"/>
                  <a:gd name="connsiteY2" fmla="*/ 1124728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06563 w 654825"/>
                  <a:gd name="connsiteY0" fmla="*/ 1302740 h 1302740"/>
                  <a:gd name="connsiteX1" fmla="*/ 444722 w 654825"/>
                  <a:gd name="connsiteY1" fmla="*/ 1175345 h 1302740"/>
                  <a:gd name="connsiteX2" fmla="*/ 455507 w 654825"/>
                  <a:gd name="connsiteY2" fmla="*/ 1124728 h 1302740"/>
                  <a:gd name="connsiteX3" fmla="*/ 654825 w 654825"/>
                  <a:gd name="connsiteY3" fmla="*/ 1024291 h 1302740"/>
                  <a:gd name="connsiteX4" fmla="*/ 605446 w 654825"/>
                  <a:gd name="connsiteY4" fmla="*/ 880414 h 1302740"/>
                  <a:gd name="connsiteX5" fmla="*/ 414132 w 654825"/>
                  <a:gd name="connsiteY5" fmla="*/ 805960 h 1302740"/>
                  <a:gd name="connsiteX6" fmla="*/ 144861 w 654825"/>
                  <a:gd name="connsiteY6" fmla="*/ 695026 h 1302740"/>
                  <a:gd name="connsiteX7" fmla="*/ 0 w 654825"/>
                  <a:gd name="connsiteY7" fmla="*/ 264158 h 1302740"/>
                  <a:gd name="connsiteX8" fmla="*/ 56044 w 654825"/>
                  <a:gd name="connsiteY8" fmla="*/ 0 h 1302740"/>
                  <a:gd name="connsiteX0" fmla="*/ 373626 w 654825"/>
                  <a:gd name="connsiteY0" fmla="*/ 1289243 h 1289243"/>
                  <a:gd name="connsiteX1" fmla="*/ 444722 w 654825"/>
                  <a:gd name="connsiteY1" fmla="*/ 1175345 h 1289243"/>
                  <a:gd name="connsiteX2" fmla="*/ 455507 w 654825"/>
                  <a:gd name="connsiteY2" fmla="*/ 1124728 h 1289243"/>
                  <a:gd name="connsiteX3" fmla="*/ 654825 w 654825"/>
                  <a:gd name="connsiteY3" fmla="*/ 1024291 h 1289243"/>
                  <a:gd name="connsiteX4" fmla="*/ 605446 w 654825"/>
                  <a:gd name="connsiteY4" fmla="*/ 880414 h 1289243"/>
                  <a:gd name="connsiteX5" fmla="*/ 414132 w 654825"/>
                  <a:gd name="connsiteY5" fmla="*/ 805960 h 1289243"/>
                  <a:gd name="connsiteX6" fmla="*/ 144861 w 654825"/>
                  <a:gd name="connsiteY6" fmla="*/ 695026 h 1289243"/>
                  <a:gd name="connsiteX7" fmla="*/ 0 w 654825"/>
                  <a:gd name="connsiteY7" fmla="*/ 264158 h 1289243"/>
                  <a:gd name="connsiteX8" fmla="*/ 56044 w 654825"/>
                  <a:gd name="connsiteY8" fmla="*/ 0 h 1289243"/>
                  <a:gd name="connsiteX0" fmla="*/ 373626 w 654825"/>
                  <a:gd name="connsiteY0" fmla="*/ 1289243 h 1289243"/>
                  <a:gd name="connsiteX1" fmla="*/ 444722 w 654825"/>
                  <a:gd name="connsiteY1" fmla="*/ 1175345 h 1289243"/>
                  <a:gd name="connsiteX2" fmla="*/ 455507 w 654825"/>
                  <a:gd name="connsiteY2" fmla="*/ 1124728 h 1289243"/>
                  <a:gd name="connsiteX3" fmla="*/ 654825 w 654825"/>
                  <a:gd name="connsiteY3" fmla="*/ 1024291 h 1289243"/>
                  <a:gd name="connsiteX4" fmla="*/ 605446 w 654825"/>
                  <a:gd name="connsiteY4" fmla="*/ 880414 h 1289243"/>
                  <a:gd name="connsiteX5" fmla="*/ 414132 w 654825"/>
                  <a:gd name="connsiteY5" fmla="*/ 805960 h 1289243"/>
                  <a:gd name="connsiteX6" fmla="*/ 144861 w 654825"/>
                  <a:gd name="connsiteY6" fmla="*/ 695026 h 1289243"/>
                  <a:gd name="connsiteX7" fmla="*/ 0 w 654825"/>
                  <a:gd name="connsiteY7" fmla="*/ 264158 h 1289243"/>
                  <a:gd name="connsiteX8" fmla="*/ 56044 w 654825"/>
                  <a:gd name="connsiteY8" fmla="*/ 0 h 1289243"/>
                  <a:gd name="connsiteX0" fmla="*/ 373626 w 654825"/>
                  <a:gd name="connsiteY0" fmla="*/ 1289243 h 1289243"/>
                  <a:gd name="connsiteX1" fmla="*/ 455507 w 654825"/>
                  <a:gd name="connsiteY1" fmla="*/ 1124728 h 1289243"/>
                  <a:gd name="connsiteX2" fmla="*/ 654825 w 654825"/>
                  <a:gd name="connsiteY2" fmla="*/ 1024291 h 1289243"/>
                  <a:gd name="connsiteX3" fmla="*/ 605446 w 654825"/>
                  <a:gd name="connsiteY3" fmla="*/ 880414 h 1289243"/>
                  <a:gd name="connsiteX4" fmla="*/ 414132 w 654825"/>
                  <a:gd name="connsiteY4" fmla="*/ 805960 h 1289243"/>
                  <a:gd name="connsiteX5" fmla="*/ 144861 w 654825"/>
                  <a:gd name="connsiteY5" fmla="*/ 695026 h 1289243"/>
                  <a:gd name="connsiteX6" fmla="*/ 0 w 654825"/>
                  <a:gd name="connsiteY6" fmla="*/ 264158 h 1289243"/>
                  <a:gd name="connsiteX7" fmla="*/ 56044 w 654825"/>
                  <a:gd name="connsiteY7" fmla="*/ 0 h 1289243"/>
                  <a:gd name="connsiteX0" fmla="*/ 373626 w 654825"/>
                  <a:gd name="connsiteY0" fmla="*/ 1289243 h 1289243"/>
                  <a:gd name="connsiteX1" fmla="*/ 440928 w 654825"/>
                  <a:gd name="connsiteY1" fmla="*/ 1159819 h 1289243"/>
                  <a:gd name="connsiteX2" fmla="*/ 654825 w 654825"/>
                  <a:gd name="connsiteY2" fmla="*/ 1024291 h 1289243"/>
                  <a:gd name="connsiteX3" fmla="*/ 605446 w 654825"/>
                  <a:gd name="connsiteY3" fmla="*/ 880414 h 1289243"/>
                  <a:gd name="connsiteX4" fmla="*/ 414132 w 654825"/>
                  <a:gd name="connsiteY4" fmla="*/ 805960 h 1289243"/>
                  <a:gd name="connsiteX5" fmla="*/ 144861 w 654825"/>
                  <a:gd name="connsiteY5" fmla="*/ 695026 h 1289243"/>
                  <a:gd name="connsiteX6" fmla="*/ 0 w 654825"/>
                  <a:gd name="connsiteY6" fmla="*/ 264158 h 1289243"/>
                  <a:gd name="connsiteX7" fmla="*/ 56044 w 654825"/>
                  <a:gd name="connsiteY7" fmla="*/ 0 h 1289243"/>
                  <a:gd name="connsiteX0" fmla="*/ 373626 w 654825"/>
                  <a:gd name="connsiteY0" fmla="*/ 1289243 h 1289243"/>
                  <a:gd name="connsiteX1" fmla="*/ 440928 w 654825"/>
                  <a:gd name="connsiteY1" fmla="*/ 1159819 h 1289243"/>
                  <a:gd name="connsiteX2" fmla="*/ 654825 w 654825"/>
                  <a:gd name="connsiteY2" fmla="*/ 1024291 h 1289243"/>
                  <a:gd name="connsiteX3" fmla="*/ 605446 w 654825"/>
                  <a:gd name="connsiteY3" fmla="*/ 880414 h 1289243"/>
                  <a:gd name="connsiteX4" fmla="*/ 414132 w 654825"/>
                  <a:gd name="connsiteY4" fmla="*/ 805960 h 1289243"/>
                  <a:gd name="connsiteX5" fmla="*/ 144861 w 654825"/>
                  <a:gd name="connsiteY5" fmla="*/ 695026 h 1289243"/>
                  <a:gd name="connsiteX6" fmla="*/ 0 w 654825"/>
                  <a:gd name="connsiteY6" fmla="*/ 264158 h 1289243"/>
                  <a:gd name="connsiteX7" fmla="*/ 56044 w 654825"/>
                  <a:gd name="connsiteY7" fmla="*/ 0 h 1289243"/>
                  <a:gd name="connsiteX0" fmla="*/ 373626 w 654825"/>
                  <a:gd name="connsiteY0" fmla="*/ 1289243 h 1289243"/>
                  <a:gd name="connsiteX1" fmla="*/ 440928 w 654825"/>
                  <a:gd name="connsiteY1" fmla="*/ 1159819 h 1289243"/>
                  <a:gd name="connsiteX2" fmla="*/ 654825 w 654825"/>
                  <a:gd name="connsiteY2" fmla="*/ 1024291 h 1289243"/>
                  <a:gd name="connsiteX3" fmla="*/ 605446 w 654825"/>
                  <a:gd name="connsiteY3" fmla="*/ 880414 h 1289243"/>
                  <a:gd name="connsiteX4" fmla="*/ 414132 w 654825"/>
                  <a:gd name="connsiteY4" fmla="*/ 805960 h 1289243"/>
                  <a:gd name="connsiteX5" fmla="*/ 144861 w 654825"/>
                  <a:gd name="connsiteY5" fmla="*/ 695026 h 1289243"/>
                  <a:gd name="connsiteX6" fmla="*/ 0 w 654825"/>
                  <a:gd name="connsiteY6" fmla="*/ 264158 h 1289243"/>
                  <a:gd name="connsiteX7" fmla="*/ 56044 w 654825"/>
                  <a:gd name="connsiteY7" fmla="*/ 0 h 128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825" h="1289243">
                    <a:moveTo>
                      <a:pt x="373626" y="1289243"/>
                    </a:moveTo>
                    <a:cubicBezTo>
                      <a:pt x="390685" y="1254969"/>
                      <a:pt x="417387" y="1217475"/>
                      <a:pt x="440928" y="1159819"/>
                    </a:cubicBezTo>
                    <a:lnTo>
                      <a:pt x="654825" y="1024291"/>
                    </a:lnTo>
                    <a:lnTo>
                      <a:pt x="605446" y="880414"/>
                    </a:lnTo>
                    <a:lnTo>
                      <a:pt x="414132" y="805960"/>
                    </a:lnTo>
                    <a:lnTo>
                      <a:pt x="144861" y="695026"/>
                    </a:lnTo>
                    <a:lnTo>
                      <a:pt x="0" y="264158"/>
                    </a:lnTo>
                    <a:lnTo>
                      <a:pt x="5604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p:cNvPicPr>
                <a:picLocks noChangeAspect="1"/>
              </p:cNvPicPr>
              <p:nvPr/>
            </p:nvPicPr>
            <p:blipFill rotWithShape="1">
              <a:blip r:embed="rId5">
                <a:extLst>
                  <a:ext uri="{28A0092B-C50C-407E-A947-70E740481C1C}">
                    <a14:useLocalDpi xmlns:a14="http://schemas.microsoft.com/office/drawing/2010/main" val="0"/>
                  </a:ext>
                </a:extLst>
              </a:blip>
              <a:srcRect l="-12724" t="66195" r="94125"/>
              <a:stretch/>
            </p:blipFill>
            <p:spPr>
              <a:xfrm>
                <a:off x="-2782538" y="3846980"/>
                <a:ext cx="1363879" cy="2045146"/>
              </a:xfrm>
              <a:prstGeom prst="rect">
                <a:avLst/>
              </a:prstGeom>
            </p:spPr>
          </p:pic>
        </p:grpSp>
        <p:grpSp>
          <p:nvGrpSpPr>
            <p:cNvPr id="37" name="Group 36"/>
            <p:cNvGrpSpPr/>
            <p:nvPr/>
          </p:nvGrpSpPr>
          <p:grpSpPr>
            <a:xfrm>
              <a:off x="7318070" y="4673139"/>
              <a:ext cx="594252" cy="1692375"/>
              <a:chOff x="7318070" y="4673139"/>
              <a:chExt cx="594252" cy="1692375"/>
            </a:xfrm>
          </p:grpSpPr>
          <p:grpSp>
            <p:nvGrpSpPr>
              <p:cNvPr id="38" name="Group 37"/>
              <p:cNvGrpSpPr/>
              <p:nvPr/>
            </p:nvGrpSpPr>
            <p:grpSpPr>
              <a:xfrm>
                <a:off x="7467827" y="4673139"/>
                <a:ext cx="444495" cy="1286756"/>
                <a:chOff x="8310944" y="971446"/>
                <a:chExt cx="372859" cy="1580957"/>
              </a:xfrm>
            </p:grpSpPr>
            <p:sp>
              <p:nvSpPr>
                <p:cNvPr id="41" name="Oval 40"/>
                <p:cNvSpPr/>
                <p:nvPr/>
              </p:nvSpPr>
              <p:spPr>
                <a:xfrm>
                  <a:off x="8310944" y="971446"/>
                  <a:ext cx="111310" cy="1476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473539">
                  <a:off x="8427978" y="1046303"/>
                  <a:ext cx="255825" cy="1506100"/>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59475 w 99550"/>
                    <a:gd name="connsiteY1" fmla="*/ 732591 h 891198"/>
                    <a:gd name="connsiteX2" fmla="*/ 53058 w 99550"/>
                    <a:gd name="connsiteY2" fmla="*/ 557144 h 891198"/>
                    <a:gd name="connsiteX3" fmla="*/ 0 w 99550"/>
                    <a:gd name="connsiteY3" fmla="*/ 0 h 891198"/>
                    <a:gd name="connsiteX0" fmla="*/ 146975 w 146975"/>
                    <a:gd name="connsiteY0" fmla="*/ 877676 h 877676"/>
                    <a:gd name="connsiteX1" fmla="*/ 59475 w 146975"/>
                    <a:gd name="connsiteY1" fmla="*/ 732591 h 877676"/>
                    <a:gd name="connsiteX2" fmla="*/ 53058 w 146975"/>
                    <a:gd name="connsiteY2" fmla="*/ 557144 h 877676"/>
                    <a:gd name="connsiteX3" fmla="*/ 0 w 146975"/>
                    <a:gd name="connsiteY3" fmla="*/ 0 h 877676"/>
                    <a:gd name="connsiteX0" fmla="*/ 166335 w 166335"/>
                    <a:gd name="connsiteY0" fmla="*/ 852161 h 852161"/>
                    <a:gd name="connsiteX1" fmla="*/ 59475 w 166335"/>
                    <a:gd name="connsiteY1" fmla="*/ 732591 h 852161"/>
                    <a:gd name="connsiteX2" fmla="*/ 53058 w 166335"/>
                    <a:gd name="connsiteY2" fmla="*/ 557144 h 852161"/>
                    <a:gd name="connsiteX3" fmla="*/ 0 w 166335"/>
                    <a:gd name="connsiteY3" fmla="*/ 0 h 852161"/>
                    <a:gd name="connsiteX0" fmla="*/ 166335 w 166335"/>
                    <a:gd name="connsiteY0" fmla="*/ 852161 h 852161"/>
                    <a:gd name="connsiteX1" fmla="*/ 59475 w 166335"/>
                    <a:gd name="connsiteY1" fmla="*/ 732591 h 852161"/>
                    <a:gd name="connsiteX2" fmla="*/ 53058 w 166335"/>
                    <a:gd name="connsiteY2" fmla="*/ 557144 h 852161"/>
                    <a:gd name="connsiteX3" fmla="*/ 0 w 166335"/>
                    <a:gd name="connsiteY3" fmla="*/ 0 h 852161"/>
                    <a:gd name="connsiteX0" fmla="*/ 166335 w 166335"/>
                    <a:gd name="connsiteY0" fmla="*/ 852161 h 852161"/>
                    <a:gd name="connsiteX1" fmla="*/ 59572 w 166335"/>
                    <a:gd name="connsiteY1" fmla="*/ 792636 h 852161"/>
                    <a:gd name="connsiteX2" fmla="*/ 53058 w 166335"/>
                    <a:gd name="connsiteY2" fmla="*/ 557144 h 852161"/>
                    <a:gd name="connsiteX3" fmla="*/ 0 w 166335"/>
                    <a:gd name="connsiteY3" fmla="*/ 0 h 852161"/>
                    <a:gd name="connsiteX0" fmla="*/ 119901 w 119901"/>
                    <a:gd name="connsiteY0" fmla="*/ 866431 h 866431"/>
                    <a:gd name="connsiteX1" fmla="*/ 59572 w 119901"/>
                    <a:gd name="connsiteY1" fmla="*/ 792636 h 866431"/>
                    <a:gd name="connsiteX2" fmla="*/ 53058 w 119901"/>
                    <a:gd name="connsiteY2" fmla="*/ 557144 h 866431"/>
                    <a:gd name="connsiteX3" fmla="*/ 0 w 119901"/>
                    <a:gd name="connsiteY3" fmla="*/ 0 h 866431"/>
                    <a:gd name="connsiteX0" fmla="*/ 119901 w 119901"/>
                    <a:gd name="connsiteY0" fmla="*/ 866431 h 866431"/>
                    <a:gd name="connsiteX1" fmla="*/ 59572 w 119901"/>
                    <a:gd name="connsiteY1" fmla="*/ 792636 h 866431"/>
                    <a:gd name="connsiteX2" fmla="*/ 53058 w 119901"/>
                    <a:gd name="connsiteY2" fmla="*/ 557144 h 866431"/>
                    <a:gd name="connsiteX3" fmla="*/ 0 w 119901"/>
                    <a:gd name="connsiteY3" fmla="*/ 0 h 866431"/>
                    <a:gd name="connsiteX0" fmla="*/ 119901 w 119901"/>
                    <a:gd name="connsiteY0" fmla="*/ 866431 h 866431"/>
                    <a:gd name="connsiteX1" fmla="*/ 59572 w 119901"/>
                    <a:gd name="connsiteY1" fmla="*/ 792636 h 866431"/>
                    <a:gd name="connsiteX2" fmla="*/ 53058 w 119901"/>
                    <a:gd name="connsiteY2" fmla="*/ 557144 h 866431"/>
                    <a:gd name="connsiteX3" fmla="*/ 0 w 119901"/>
                    <a:gd name="connsiteY3" fmla="*/ 0 h 866431"/>
                    <a:gd name="connsiteX0" fmla="*/ 128002 w 128002"/>
                    <a:gd name="connsiteY0" fmla="*/ 867624 h 867624"/>
                    <a:gd name="connsiteX1" fmla="*/ 59572 w 128002"/>
                    <a:gd name="connsiteY1" fmla="*/ 792636 h 867624"/>
                    <a:gd name="connsiteX2" fmla="*/ 53058 w 128002"/>
                    <a:gd name="connsiteY2" fmla="*/ 557144 h 867624"/>
                    <a:gd name="connsiteX3" fmla="*/ 0 w 128002"/>
                    <a:gd name="connsiteY3" fmla="*/ 0 h 867624"/>
                    <a:gd name="connsiteX0" fmla="*/ 139746 w 139746"/>
                    <a:gd name="connsiteY0" fmla="*/ 865396 h 865396"/>
                    <a:gd name="connsiteX1" fmla="*/ 71316 w 139746"/>
                    <a:gd name="connsiteY1" fmla="*/ 790408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39746 w 139746"/>
                    <a:gd name="connsiteY0" fmla="*/ 865396 h 865396"/>
                    <a:gd name="connsiteX1" fmla="*/ 82789 w 139746"/>
                    <a:gd name="connsiteY1" fmla="*/ 785501 h 865396"/>
                    <a:gd name="connsiteX2" fmla="*/ 64802 w 139746"/>
                    <a:gd name="connsiteY2" fmla="*/ 554916 h 865396"/>
                    <a:gd name="connsiteX3" fmla="*/ 0 w 139746"/>
                    <a:gd name="connsiteY3" fmla="*/ 0 h 865396"/>
                    <a:gd name="connsiteX0" fmla="*/ 150676 w 150676"/>
                    <a:gd name="connsiteY0" fmla="*/ 855131 h 855131"/>
                    <a:gd name="connsiteX1" fmla="*/ 82789 w 150676"/>
                    <a:gd name="connsiteY1" fmla="*/ 785501 h 855131"/>
                    <a:gd name="connsiteX2" fmla="*/ 64802 w 150676"/>
                    <a:gd name="connsiteY2" fmla="*/ 554916 h 855131"/>
                    <a:gd name="connsiteX3" fmla="*/ 0 w 150676"/>
                    <a:gd name="connsiteY3" fmla="*/ 0 h 855131"/>
                    <a:gd name="connsiteX0" fmla="*/ 137575 w 137575"/>
                    <a:gd name="connsiteY0" fmla="*/ 843965 h 843965"/>
                    <a:gd name="connsiteX1" fmla="*/ 82789 w 137575"/>
                    <a:gd name="connsiteY1" fmla="*/ 785501 h 843965"/>
                    <a:gd name="connsiteX2" fmla="*/ 64802 w 137575"/>
                    <a:gd name="connsiteY2" fmla="*/ 554916 h 843965"/>
                    <a:gd name="connsiteX3" fmla="*/ 0 w 137575"/>
                    <a:gd name="connsiteY3" fmla="*/ 0 h 843965"/>
                    <a:gd name="connsiteX0" fmla="*/ 158176 w 158176"/>
                    <a:gd name="connsiteY0" fmla="*/ 870089 h 870089"/>
                    <a:gd name="connsiteX1" fmla="*/ 82789 w 158176"/>
                    <a:gd name="connsiteY1" fmla="*/ 785501 h 870089"/>
                    <a:gd name="connsiteX2" fmla="*/ 64802 w 158176"/>
                    <a:gd name="connsiteY2" fmla="*/ 554916 h 870089"/>
                    <a:gd name="connsiteX3" fmla="*/ 0 w 158176"/>
                    <a:gd name="connsiteY3" fmla="*/ 0 h 870089"/>
                  </a:gdLst>
                  <a:ahLst/>
                  <a:cxnLst>
                    <a:cxn ang="0">
                      <a:pos x="connsiteX0" y="connsiteY0"/>
                    </a:cxn>
                    <a:cxn ang="0">
                      <a:pos x="connsiteX1" y="connsiteY1"/>
                    </a:cxn>
                    <a:cxn ang="0">
                      <a:pos x="connsiteX2" y="connsiteY2"/>
                    </a:cxn>
                    <a:cxn ang="0">
                      <a:pos x="connsiteX3" y="connsiteY3"/>
                    </a:cxn>
                  </a:cxnLst>
                  <a:rect l="l" t="t" r="r" b="b"/>
                  <a:pathLst>
                    <a:path w="158176" h="870089">
                      <a:moveTo>
                        <a:pt x="158176" y="870089"/>
                      </a:moveTo>
                      <a:cubicBezTo>
                        <a:pt x="131471" y="839463"/>
                        <a:pt x="103080" y="811885"/>
                        <a:pt x="82789" y="785501"/>
                      </a:cubicBezTo>
                      <a:cubicBezTo>
                        <a:pt x="82189" y="704757"/>
                        <a:pt x="74570" y="657078"/>
                        <a:pt x="64802" y="554916"/>
                      </a:cubicBezTo>
                      <a:cubicBezTo>
                        <a:pt x="49606" y="375440"/>
                        <a:pt x="20467" y="221116"/>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8444222" y="972732"/>
                  <a:ext cx="110980" cy="1463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7387843" y="4735975"/>
                <a:ext cx="285602" cy="1629539"/>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17674 w 99550"/>
                  <a:gd name="connsiteY1" fmla="*/ 780417 h 891198"/>
                  <a:gd name="connsiteX2" fmla="*/ 53058 w 99550"/>
                  <a:gd name="connsiteY2" fmla="*/ 557144 h 891198"/>
                  <a:gd name="connsiteX3" fmla="*/ 0 w 99550"/>
                  <a:gd name="connsiteY3" fmla="*/ 0 h 891198"/>
                  <a:gd name="connsiteX0" fmla="*/ 99550 w 99550"/>
                  <a:gd name="connsiteY0" fmla="*/ 891198 h 891198"/>
                  <a:gd name="connsiteX1" fmla="*/ 17674 w 99550"/>
                  <a:gd name="connsiteY1" fmla="*/ 780417 h 891198"/>
                  <a:gd name="connsiteX2" fmla="*/ 27886 w 99550"/>
                  <a:gd name="connsiteY2" fmla="*/ 477004 h 891198"/>
                  <a:gd name="connsiteX3" fmla="*/ 0 w 99550"/>
                  <a:gd name="connsiteY3" fmla="*/ 0 h 891198"/>
                  <a:gd name="connsiteX0" fmla="*/ 99550 w 99550"/>
                  <a:gd name="connsiteY0" fmla="*/ 891198 h 891198"/>
                  <a:gd name="connsiteX1" fmla="*/ 17674 w 99550"/>
                  <a:gd name="connsiteY1" fmla="*/ 780417 h 891198"/>
                  <a:gd name="connsiteX2" fmla="*/ 13658 w 99550"/>
                  <a:gd name="connsiteY2" fmla="*/ 458510 h 891198"/>
                  <a:gd name="connsiteX3" fmla="*/ 0 w 99550"/>
                  <a:gd name="connsiteY3" fmla="*/ 0 h 891198"/>
                  <a:gd name="connsiteX0" fmla="*/ 99550 w 99550"/>
                  <a:gd name="connsiteY0" fmla="*/ 891198 h 891198"/>
                  <a:gd name="connsiteX1" fmla="*/ 17674 w 99550"/>
                  <a:gd name="connsiteY1" fmla="*/ 780417 h 891198"/>
                  <a:gd name="connsiteX2" fmla="*/ 14753 w 99550"/>
                  <a:gd name="connsiteY2" fmla="*/ 458510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81876 w 81876"/>
                  <a:gd name="connsiteY0" fmla="*/ 891198 h 891198"/>
                  <a:gd name="connsiteX1" fmla="*/ 0 w 81876"/>
                  <a:gd name="connsiteY1" fmla="*/ 780417 h 891198"/>
                  <a:gd name="connsiteX2" fmla="*/ 3646 w 81876"/>
                  <a:gd name="connsiteY2" fmla="*/ 470839 h 891198"/>
                  <a:gd name="connsiteX3" fmla="*/ 5309 w 81876"/>
                  <a:gd name="connsiteY3" fmla="*/ 0 h 891198"/>
                  <a:gd name="connsiteX0" fmla="*/ 81876 w 81876"/>
                  <a:gd name="connsiteY0" fmla="*/ 891198 h 891198"/>
                  <a:gd name="connsiteX1" fmla="*/ 0 w 81876"/>
                  <a:gd name="connsiteY1" fmla="*/ 780417 h 891198"/>
                  <a:gd name="connsiteX2" fmla="*/ 3646 w 81876"/>
                  <a:gd name="connsiteY2" fmla="*/ 470839 h 891198"/>
                  <a:gd name="connsiteX3" fmla="*/ 5309 w 81876"/>
                  <a:gd name="connsiteY3" fmla="*/ 0 h 891198"/>
                  <a:gd name="connsiteX0" fmla="*/ 82039 w 82039"/>
                  <a:gd name="connsiteY0" fmla="*/ 878869 h 878869"/>
                  <a:gd name="connsiteX1" fmla="*/ 163 w 82039"/>
                  <a:gd name="connsiteY1" fmla="*/ 768088 h 878869"/>
                  <a:gd name="connsiteX2" fmla="*/ 3809 w 82039"/>
                  <a:gd name="connsiteY2" fmla="*/ 458510 h 878869"/>
                  <a:gd name="connsiteX3" fmla="*/ 0 w 82039"/>
                  <a:gd name="connsiteY3" fmla="*/ 0 h 878869"/>
                </a:gdLst>
                <a:ahLst/>
                <a:cxnLst>
                  <a:cxn ang="0">
                    <a:pos x="connsiteX0" y="connsiteY0"/>
                  </a:cxn>
                  <a:cxn ang="0">
                    <a:pos x="connsiteX1" y="connsiteY1"/>
                  </a:cxn>
                  <a:cxn ang="0">
                    <a:pos x="connsiteX2" y="connsiteY2"/>
                  </a:cxn>
                  <a:cxn ang="0">
                    <a:pos x="connsiteX3" y="connsiteY3"/>
                  </a:cxn>
                </a:cxnLst>
                <a:rect l="l" t="t" r="r" b="b"/>
                <a:pathLst>
                  <a:path w="82039" h="878869">
                    <a:moveTo>
                      <a:pt x="82039" y="878869"/>
                    </a:moveTo>
                    <a:lnTo>
                      <a:pt x="163" y="768088"/>
                    </a:lnTo>
                    <a:cubicBezTo>
                      <a:pt x="1752" y="685289"/>
                      <a:pt x="1139" y="576170"/>
                      <a:pt x="3809" y="458510"/>
                    </a:cubicBezTo>
                    <a:cubicBezTo>
                      <a:pt x="5198" y="304263"/>
                      <a:pt x="5954" y="130088"/>
                      <a:pt x="0" y="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318070" y="4676410"/>
                <a:ext cx="132302" cy="11912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4" name="Rectangle 23"/>
          <p:cNvSpPr/>
          <p:nvPr/>
        </p:nvSpPr>
        <p:spPr>
          <a:xfrm>
            <a:off x="582799" y="2241755"/>
            <a:ext cx="8010595" cy="430652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6348" y="152400"/>
            <a:ext cx="7300452" cy="639762"/>
          </a:xfrm>
        </p:spPr>
        <p:txBody>
          <a:bodyPr>
            <a:noAutofit/>
          </a:bodyPr>
          <a:lstStyle/>
          <a:p>
            <a:r>
              <a:rPr lang="es-ES_tradnl" sz="3600" b="1" noProof="0" dirty="0" smtClean="0">
                <a:latin typeface="Arial" pitchFamily="34" charset="0"/>
                <a:cs typeface="Arial" pitchFamily="34" charset="0"/>
              </a:rPr>
              <a:t>Comparación del LI y el SSI</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258716" y="910609"/>
            <a:ext cx="7162800" cy="1415846"/>
          </a:xfrm>
        </p:spPr>
        <p:txBody>
          <a:bodyPr>
            <a:noAutofit/>
          </a:bodyPr>
          <a:lstStyle/>
          <a:p>
            <a:r>
              <a:rPr lang="es-ES_tradnl" sz="2400" noProof="0" dirty="0" smtClean="0">
                <a:latin typeface="Arial" pitchFamily="34" charset="0"/>
                <a:cs typeface="Arial" pitchFamily="34" charset="0"/>
              </a:rPr>
              <a:t>Ambos solamente consideran dos niveles</a:t>
            </a:r>
          </a:p>
          <a:p>
            <a:pPr lvl="1"/>
            <a:r>
              <a:rPr lang="es-ES_tradnl" sz="2000" noProof="0" dirty="0" smtClean="0">
                <a:latin typeface="Arial" pitchFamily="34" charset="0"/>
                <a:cs typeface="Arial" pitchFamily="34" charset="0"/>
              </a:rPr>
              <a:t>500 </a:t>
            </a:r>
            <a:r>
              <a:rPr lang="es-ES_tradnl" sz="2000" noProof="0" dirty="0" err="1" smtClean="0">
                <a:latin typeface="Arial" pitchFamily="34" charset="0"/>
                <a:cs typeface="Arial" pitchFamily="34" charset="0"/>
              </a:rPr>
              <a:t>hPa</a:t>
            </a:r>
            <a:endParaRPr lang="es-ES_tradnl" sz="2000" noProof="0" dirty="0" smtClean="0">
              <a:latin typeface="Arial" pitchFamily="34" charset="0"/>
              <a:cs typeface="Arial" pitchFamily="34" charset="0"/>
            </a:endParaRPr>
          </a:p>
          <a:p>
            <a:pPr lvl="1"/>
            <a:r>
              <a:rPr lang="es-ES_tradnl" sz="2000" noProof="0" dirty="0" smtClean="0">
                <a:latin typeface="Arial" pitchFamily="34" charset="0"/>
                <a:cs typeface="Arial" pitchFamily="34" charset="0"/>
              </a:rPr>
              <a:t>Nivel original de la parcela a evaluar</a:t>
            </a:r>
          </a:p>
        </p:txBody>
      </p:sp>
      <p:sp>
        <p:nvSpPr>
          <p:cNvPr id="5" name="Content Placeholder 2"/>
          <p:cNvSpPr txBox="1">
            <a:spLocks/>
          </p:cNvSpPr>
          <p:nvPr/>
        </p:nvSpPr>
        <p:spPr>
          <a:xfrm>
            <a:off x="778925" y="2483742"/>
            <a:ext cx="4346909" cy="408618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000" dirty="0" smtClean="0">
                <a:latin typeface="Arial" pitchFamily="34" charset="0"/>
                <a:cs typeface="Arial" pitchFamily="34" charset="0"/>
              </a:rPr>
              <a:t>A) </a:t>
            </a:r>
            <a:r>
              <a:rPr lang="es-ES_tradnl" sz="2000" b="1" dirty="0" smtClean="0">
                <a:latin typeface="Arial" pitchFamily="34" charset="0"/>
                <a:cs typeface="Arial" pitchFamily="34" charset="0"/>
              </a:rPr>
              <a:t>LI&gt;0 y SSI&gt;0 </a:t>
            </a:r>
            <a:r>
              <a:rPr lang="es-ES_tradnl" sz="2000" dirty="0" smtClean="0">
                <a:latin typeface="Arial" pitchFamily="34" charset="0"/>
                <a:cs typeface="Arial" pitchFamily="34" charset="0"/>
              </a:rPr>
              <a:t>= Capa bien estable</a:t>
            </a:r>
          </a:p>
          <a:p>
            <a:endParaRPr lang="es-ES_tradnl" sz="1100" dirty="0" smtClean="0">
              <a:latin typeface="Arial" pitchFamily="34" charset="0"/>
              <a:cs typeface="Arial" pitchFamily="34" charset="0"/>
            </a:endParaRPr>
          </a:p>
          <a:p>
            <a:pPr marL="0" indent="0">
              <a:buNone/>
            </a:pPr>
            <a:r>
              <a:rPr lang="es-ES_tradnl" sz="2000" dirty="0" smtClean="0">
                <a:latin typeface="Arial" pitchFamily="34" charset="0"/>
                <a:cs typeface="Arial" pitchFamily="34" charset="0"/>
              </a:rPr>
              <a:t>B) </a:t>
            </a:r>
            <a:r>
              <a:rPr lang="es-ES_tradnl" sz="2000" b="1" dirty="0" smtClean="0">
                <a:latin typeface="Arial" pitchFamily="34" charset="0"/>
                <a:cs typeface="Arial" pitchFamily="34" charset="0"/>
              </a:rPr>
              <a:t>LI&gt;0 y SSI&lt;0 </a:t>
            </a:r>
            <a:r>
              <a:rPr lang="es-ES_tradnl" sz="2000" dirty="0" smtClean="0">
                <a:latin typeface="Arial" pitchFamily="34" charset="0"/>
                <a:cs typeface="Arial" pitchFamily="34" charset="0"/>
              </a:rPr>
              <a:t>= Capa limite estable,   pero atmósfera tiende a ser mas inestable con altura.</a:t>
            </a:r>
          </a:p>
          <a:p>
            <a:endParaRPr lang="es-ES_tradnl" sz="700" dirty="0" smtClean="0">
              <a:latin typeface="Arial" pitchFamily="34" charset="0"/>
              <a:cs typeface="Arial" pitchFamily="34" charset="0"/>
            </a:endParaRPr>
          </a:p>
          <a:p>
            <a:pPr marL="0" indent="0">
              <a:buNone/>
            </a:pPr>
            <a:r>
              <a:rPr lang="es-ES_tradnl" sz="2000" dirty="0" smtClean="0">
                <a:latin typeface="Arial" pitchFamily="34" charset="0"/>
                <a:cs typeface="Arial" pitchFamily="34" charset="0"/>
              </a:rPr>
              <a:t>C) </a:t>
            </a:r>
            <a:r>
              <a:rPr lang="es-ES_tradnl" sz="2000" b="1" dirty="0" smtClean="0">
                <a:latin typeface="Arial" pitchFamily="34" charset="0"/>
                <a:cs typeface="Arial" pitchFamily="34" charset="0"/>
              </a:rPr>
              <a:t>LI&lt;0 y SSI&gt;0 </a:t>
            </a:r>
            <a:r>
              <a:rPr lang="es-ES_tradnl" sz="2000" dirty="0" smtClean="0">
                <a:latin typeface="Arial" pitchFamily="34" charset="0"/>
                <a:cs typeface="Arial" pitchFamily="34" charset="0"/>
              </a:rPr>
              <a:t>= Capa limite inestable, posible inversión en altura (sobre 850 hPa).</a:t>
            </a:r>
          </a:p>
          <a:p>
            <a:endParaRPr lang="es-ES_tradnl" sz="1100" dirty="0" smtClean="0">
              <a:latin typeface="Arial" pitchFamily="34" charset="0"/>
              <a:cs typeface="Arial" pitchFamily="34" charset="0"/>
            </a:endParaRPr>
          </a:p>
          <a:p>
            <a:pPr marL="0" indent="0">
              <a:buNone/>
            </a:pPr>
            <a:r>
              <a:rPr lang="es-ES_tradnl" sz="2000" dirty="0" smtClean="0">
                <a:latin typeface="Arial" pitchFamily="34" charset="0"/>
                <a:cs typeface="Arial" pitchFamily="34" charset="0"/>
              </a:rPr>
              <a:t>D) </a:t>
            </a:r>
            <a:r>
              <a:rPr lang="es-ES_tradnl" sz="2000" b="1" dirty="0" smtClean="0">
                <a:latin typeface="Arial" pitchFamily="34" charset="0"/>
                <a:cs typeface="Arial" pitchFamily="34" charset="0"/>
              </a:rPr>
              <a:t>LI&lt;0 y SSI&lt;0</a:t>
            </a:r>
            <a:r>
              <a:rPr lang="es-ES_tradnl" sz="2000" dirty="0" smtClean="0">
                <a:latin typeface="Arial" pitchFamily="34" charset="0"/>
                <a:cs typeface="Arial" pitchFamily="34" charset="0"/>
              </a:rPr>
              <a:t> = Capa inestable profunda</a:t>
            </a:r>
            <a:endParaRPr lang="es-ES_tradnl" sz="2000" dirty="0">
              <a:latin typeface="Arial" pitchFamily="34" charset="0"/>
              <a:cs typeface="Arial" pitchFamily="34" charset="0"/>
            </a:endParaRPr>
          </a:p>
        </p:txBody>
      </p:sp>
      <p:sp>
        <p:nvSpPr>
          <p:cNvPr id="25" name="Right Arrow 24"/>
          <p:cNvSpPr/>
          <p:nvPr/>
        </p:nvSpPr>
        <p:spPr>
          <a:xfrm>
            <a:off x="4691312" y="3388840"/>
            <a:ext cx="1252300" cy="740798"/>
          </a:xfrm>
          <a:prstGeom prst="rightArrow">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p:cNvSpPr/>
          <p:nvPr/>
        </p:nvSpPr>
        <p:spPr>
          <a:xfrm>
            <a:off x="5045296" y="4503377"/>
            <a:ext cx="938228" cy="748076"/>
          </a:xfrm>
          <a:prstGeom prst="rightArrow">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997739" y="4454013"/>
            <a:ext cx="3449886" cy="2010513"/>
            <a:chOff x="4997739" y="4454013"/>
            <a:chExt cx="3449886" cy="2010513"/>
          </a:xfrm>
        </p:grpSpPr>
        <p:grpSp>
          <p:nvGrpSpPr>
            <p:cNvPr id="18" name="Group 17"/>
            <p:cNvGrpSpPr/>
            <p:nvPr/>
          </p:nvGrpSpPr>
          <p:grpSpPr>
            <a:xfrm>
              <a:off x="4997739" y="4454013"/>
              <a:ext cx="3449886" cy="2010513"/>
              <a:chOff x="-2782538" y="3696284"/>
              <a:chExt cx="3952701" cy="2195843"/>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contrast="-7000"/>
                        </a14:imgEffect>
                      </a14:imgLayer>
                    </a14:imgProps>
                  </a:ext>
                  <a:ext uri="{28A0092B-C50C-407E-A947-70E740481C1C}">
                    <a14:useLocalDpi xmlns:a14="http://schemas.microsoft.com/office/drawing/2010/main" val="0"/>
                  </a:ext>
                </a:extLst>
              </a:blip>
              <a:srcRect l="48099" t="64744" r="1432" b="672"/>
              <a:stretch/>
            </p:blipFill>
            <p:spPr>
              <a:xfrm>
                <a:off x="-1408909" y="3775818"/>
                <a:ext cx="2564139" cy="2116307"/>
              </a:xfrm>
              <a:prstGeom prst="rect">
                <a:avLst/>
              </a:prstGeom>
              <a:ln w="3175">
                <a:solidFill>
                  <a:schemeClr val="tx1">
                    <a:lumMod val="65000"/>
                    <a:lumOff val="35000"/>
                  </a:schemeClr>
                </a:solidFill>
              </a:ln>
            </p:spPr>
          </p:pic>
          <p:sp>
            <p:nvSpPr>
              <p:cNvPr id="20" name="Rectangle 19"/>
              <p:cNvSpPr/>
              <p:nvPr/>
            </p:nvSpPr>
            <p:spPr>
              <a:xfrm>
                <a:off x="-1408909" y="3696284"/>
                <a:ext cx="2579072" cy="219584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0355" y="3775815"/>
                <a:ext cx="709356" cy="1991368"/>
              </a:xfrm>
              <a:custGeom>
                <a:avLst/>
                <a:gdLst>
                  <a:gd name="connsiteX0" fmla="*/ 548640 w 670560"/>
                  <a:gd name="connsiteY0" fmla="*/ 2270760 h 2270760"/>
                  <a:gd name="connsiteX1" fmla="*/ 472440 w 670560"/>
                  <a:gd name="connsiteY1" fmla="*/ 2164080 h 2270760"/>
                  <a:gd name="connsiteX2" fmla="*/ 491490 w 670560"/>
                  <a:gd name="connsiteY2" fmla="*/ 2106930 h 2270760"/>
                  <a:gd name="connsiteX3" fmla="*/ 590550 w 670560"/>
                  <a:gd name="connsiteY3" fmla="*/ 2080260 h 2270760"/>
                  <a:gd name="connsiteX4" fmla="*/ 662940 w 670560"/>
                  <a:gd name="connsiteY4" fmla="*/ 2038350 h 2270760"/>
                  <a:gd name="connsiteX5" fmla="*/ 670560 w 670560"/>
                  <a:gd name="connsiteY5" fmla="*/ 1996440 h 2270760"/>
                  <a:gd name="connsiteX6" fmla="*/ 643890 w 670560"/>
                  <a:gd name="connsiteY6" fmla="*/ 1901190 h 2270760"/>
                  <a:gd name="connsiteX7" fmla="*/ 571500 w 670560"/>
                  <a:gd name="connsiteY7" fmla="*/ 1794510 h 2270760"/>
                  <a:gd name="connsiteX8" fmla="*/ 396240 w 670560"/>
                  <a:gd name="connsiteY8" fmla="*/ 1562100 h 2270760"/>
                  <a:gd name="connsiteX9" fmla="*/ 293370 w 670560"/>
                  <a:gd name="connsiteY9" fmla="*/ 1325880 h 2270760"/>
                  <a:gd name="connsiteX10" fmla="*/ 236220 w 670560"/>
                  <a:gd name="connsiteY10" fmla="*/ 704850 h 2270760"/>
                  <a:gd name="connsiteX11" fmla="*/ 0 w 670560"/>
                  <a:gd name="connsiteY11" fmla="*/ 297180 h 2270760"/>
                  <a:gd name="connsiteX12" fmla="*/ 137160 w 670560"/>
                  <a:gd name="connsiteY12" fmla="*/ 0 h 2270760"/>
                  <a:gd name="connsiteX0" fmla="*/ 548640 w 670560"/>
                  <a:gd name="connsiteY0" fmla="*/ 1973580 h 1973580"/>
                  <a:gd name="connsiteX1" fmla="*/ 472440 w 670560"/>
                  <a:gd name="connsiteY1" fmla="*/ 1866900 h 1973580"/>
                  <a:gd name="connsiteX2" fmla="*/ 491490 w 670560"/>
                  <a:gd name="connsiteY2" fmla="*/ 1809750 h 1973580"/>
                  <a:gd name="connsiteX3" fmla="*/ 590550 w 670560"/>
                  <a:gd name="connsiteY3" fmla="*/ 1783080 h 1973580"/>
                  <a:gd name="connsiteX4" fmla="*/ 662940 w 670560"/>
                  <a:gd name="connsiteY4" fmla="*/ 1741170 h 1973580"/>
                  <a:gd name="connsiteX5" fmla="*/ 670560 w 670560"/>
                  <a:gd name="connsiteY5" fmla="*/ 1699260 h 1973580"/>
                  <a:gd name="connsiteX6" fmla="*/ 643890 w 670560"/>
                  <a:gd name="connsiteY6" fmla="*/ 1604010 h 1973580"/>
                  <a:gd name="connsiteX7" fmla="*/ 571500 w 670560"/>
                  <a:gd name="connsiteY7" fmla="*/ 1497330 h 1973580"/>
                  <a:gd name="connsiteX8" fmla="*/ 396240 w 670560"/>
                  <a:gd name="connsiteY8" fmla="*/ 1264920 h 1973580"/>
                  <a:gd name="connsiteX9" fmla="*/ 293370 w 670560"/>
                  <a:gd name="connsiteY9" fmla="*/ 1028700 h 1973580"/>
                  <a:gd name="connsiteX10" fmla="*/ 236220 w 670560"/>
                  <a:gd name="connsiteY10" fmla="*/ 407670 h 1973580"/>
                  <a:gd name="connsiteX11" fmla="*/ 0 w 670560"/>
                  <a:gd name="connsiteY11" fmla="*/ 0 h 1973580"/>
                  <a:gd name="connsiteX0" fmla="*/ 374913 w 496833"/>
                  <a:gd name="connsiteY0" fmla="*/ 1710548 h 1710548"/>
                  <a:gd name="connsiteX1" fmla="*/ 298713 w 496833"/>
                  <a:gd name="connsiteY1" fmla="*/ 1603868 h 1710548"/>
                  <a:gd name="connsiteX2" fmla="*/ 317763 w 496833"/>
                  <a:gd name="connsiteY2" fmla="*/ 1546718 h 1710548"/>
                  <a:gd name="connsiteX3" fmla="*/ 416823 w 496833"/>
                  <a:gd name="connsiteY3" fmla="*/ 1520048 h 1710548"/>
                  <a:gd name="connsiteX4" fmla="*/ 489213 w 496833"/>
                  <a:gd name="connsiteY4" fmla="*/ 1478138 h 1710548"/>
                  <a:gd name="connsiteX5" fmla="*/ 496833 w 496833"/>
                  <a:gd name="connsiteY5" fmla="*/ 1436228 h 1710548"/>
                  <a:gd name="connsiteX6" fmla="*/ 470163 w 496833"/>
                  <a:gd name="connsiteY6" fmla="*/ 1340978 h 1710548"/>
                  <a:gd name="connsiteX7" fmla="*/ 397773 w 496833"/>
                  <a:gd name="connsiteY7" fmla="*/ 1234298 h 1710548"/>
                  <a:gd name="connsiteX8" fmla="*/ 222513 w 496833"/>
                  <a:gd name="connsiteY8" fmla="*/ 1001888 h 1710548"/>
                  <a:gd name="connsiteX9" fmla="*/ 119643 w 496833"/>
                  <a:gd name="connsiteY9" fmla="*/ 765668 h 1710548"/>
                  <a:gd name="connsiteX10" fmla="*/ 62493 w 496833"/>
                  <a:gd name="connsiteY10" fmla="*/ 144638 h 1710548"/>
                  <a:gd name="connsiteX11" fmla="*/ 0 w 496833"/>
                  <a:gd name="connsiteY11" fmla="*/ 0 h 1710548"/>
                  <a:gd name="connsiteX0" fmla="*/ 401640 w 523560"/>
                  <a:gd name="connsiteY0" fmla="*/ 1722370 h 1722370"/>
                  <a:gd name="connsiteX1" fmla="*/ 325440 w 523560"/>
                  <a:gd name="connsiteY1" fmla="*/ 1615690 h 1722370"/>
                  <a:gd name="connsiteX2" fmla="*/ 344490 w 523560"/>
                  <a:gd name="connsiteY2" fmla="*/ 1558540 h 1722370"/>
                  <a:gd name="connsiteX3" fmla="*/ 443550 w 523560"/>
                  <a:gd name="connsiteY3" fmla="*/ 1531870 h 1722370"/>
                  <a:gd name="connsiteX4" fmla="*/ 515940 w 523560"/>
                  <a:gd name="connsiteY4" fmla="*/ 1489960 h 1722370"/>
                  <a:gd name="connsiteX5" fmla="*/ 523560 w 523560"/>
                  <a:gd name="connsiteY5" fmla="*/ 1448050 h 1722370"/>
                  <a:gd name="connsiteX6" fmla="*/ 496890 w 523560"/>
                  <a:gd name="connsiteY6" fmla="*/ 1352800 h 1722370"/>
                  <a:gd name="connsiteX7" fmla="*/ 424500 w 523560"/>
                  <a:gd name="connsiteY7" fmla="*/ 1246120 h 1722370"/>
                  <a:gd name="connsiteX8" fmla="*/ 249240 w 523560"/>
                  <a:gd name="connsiteY8" fmla="*/ 1013710 h 1722370"/>
                  <a:gd name="connsiteX9" fmla="*/ 146370 w 523560"/>
                  <a:gd name="connsiteY9" fmla="*/ 777490 h 1722370"/>
                  <a:gd name="connsiteX10" fmla="*/ 89220 w 523560"/>
                  <a:gd name="connsiteY10" fmla="*/ 156460 h 1722370"/>
                  <a:gd name="connsiteX11" fmla="*/ 0 w 523560"/>
                  <a:gd name="connsiteY11" fmla="*/ 0 h 1722370"/>
                  <a:gd name="connsiteX0" fmla="*/ 401640 w 515940"/>
                  <a:gd name="connsiteY0" fmla="*/ 1722370 h 1722370"/>
                  <a:gd name="connsiteX1" fmla="*/ 325440 w 515940"/>
                  <a:gd name="connsiteY1" fmla="*/ 1615690 h 1722370"/>
                  <a:gd name="connsiteX2" fmla="*/ 344490 w 515940"/>
                  <a:gd name="connsiteY2" fmla="*/ 1558540 h 1722370"/>
                  <a:gd name="connsiteX3" fmla="*/ 443550 w 515940"/>
                  <a:gd name="connsiteY3" fmla="*/ 1531870 h 1722370"/>
                  <a:gd name="connsiteX4" fmla="*/ 515940 w 515940"/>
                  <a:gd name="connsiteY4" fmla="*/ 1489960 h 1722370"/>
                  <a:gd name="connsiteX5" fmla="*/ 496890 w 515940"/>
                  <a:gd name="connsiteY5" fmla="*/ 1352800 h 1722370"/>
                  <a:gd name="connsiteX6" fmla="*/ 424500 w 515940"/>
                  <a:gd name="connsiteY6" fmla="*/ 1246120 h 1722370"/>
                  <a:gd name="connsiteX7" fmla="*/ 249240 w 515940"/>
                  <a:gd name="connsiteY7" fmla="*/ 1013710 h 1722370"/>
                  <a:gd name="connsiteX8" fmla="*/ 146370 w 515940"/>
                  <a:gd name="connsiteY8" fmla="*/ 777490 h 1722370"/>
                  <a:gd name="connsiteX9" fmla="*/ 89220 w 515940"/>
                  <a:gd name="connsiteY9" fmla="*/ 156460 h 1722370"/>
                  <a:gd name="connsiteX10" fmla="*/ 0 w 51594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443550 w 496890"/>
                  <a:gd name="connsiteY3" fmla="*/ 1531870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344490 w 496890"/>
                  <a:gd name="connsiteY2" fmla="*/ 1558540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96890"/>
                  <a:gd name="connsiteY0" fmla="*/ 1722370 h 1722370"/>
                  <a:gd name="connsiteX1" fmla="*/ 325440 w 496890"/>
                  <a:gd name="connsiteY1" fmla="*/ 1615690 h 1722370"/>
                  <a:gd name="connsiteX2" fmla="*/ 249879 w 496890"/>
                  <a:gd name="connsiteY2" fmla="*/ 1547065 h 1722370"/>
                  <a:gd name="connsiteX3" fmla="*/ 246444 w 496890"/>
                  <a:gd name="connsiteY3" fmla="*/ 1491708 h 1722370"/>
                  <a:gd name="connsiteX4" fmla="*/ 295181 w 496890"/>
                  <a:gd name="connsiteY4" fmla="*/ 1421111 h 1722370"/>
                  <a:gd name="connsiteX5" fmla="*/ 496890 w 496890"/>
                  <a:gd name="connsiteY5" fmla="*/ 1352800 h 1722370"/>
                  <a:gd name="connsiteX6" fmla="*/ 424500 w 496890"/>
                  <a:gd name="connsiteY6" fmla="*/ 1246120 h 1722370"/>
                  <a:gd name="connsiteX7" fmla="*/ 249240 w 496890"/>
                  <a:gd name="connsiteY7" fmla="*/ 1013710 h 1722370"/>
                  <a:gd name="connsiteX8" fmla="*/ 146370 w 496890"/>
                  <a:gd name="connsiteY8" fmla="*/ 777490 h 1722370"/>
                  <a:gd name="connsiteX9" fmla="*/ 89220 w 496890"/>
                  <a:gd name="connsiteY9" fmla="*/ 156460 h 1722370"/>
                  <a:gd name="connsiteX10" fmla="*/ 0 w 49689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246444 w 441700"/>
                  <a:gd name="connsiteY3" fmla="*/ 1491708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249879 w 441700"/>
                  <a:gd name="connsiteY2" fmla="*/ 1547065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325440 w 441700"/>
                  <a:gd name="connsiteY1" fmla="*/ 1615690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82666 w 441700"/>
                  <a:gd name="connsiteY2" fmla="*/ 1551512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95181 w 441700"/>
                  <a:gd name="connsiteY4" fmla="*/ 142111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41700"/>
                  <a:gd name="connsiteY0" fmla="*/ 1722370 h 1722370"/>
                  <a:gd name="connsiteX1" fmla="*/ 279613 w 441700"/>
                  <a:gd name="connsiteY1" fmla="*/ 1624583 h 1722370"/>
                  <a:gd name="connsiteX2" fmla="*/ 194886 w 441700"/>
                  <a:gd name="connsiteY2" fmla="*/ 1542619 h 1722370"/>
                  <a:gd name="connsiteX3" fmla="*/ 176175 w 441700"/>
                  <a:gd name="connsiteY3" fmla="*/ 1462805 h 1722370"/>
                  <a:gd name="connsiteX4" fmla="*/ 258519 w 441700"/>
                  <a:gd name="connsiteY4" fmla="*/ 1407771 h 1722370"/>
                  <a:gd name="connsiteX5" fmla="*/ 441700 w 441700"/>
                  <a:gd name="connsiteY5" fmla="*/ 1347063 h 1722370"/>
                  <a:gd name="connsiteX6" fmla="*/ 424500 w 441700"/>
                  <a:gd name="connsiteY6" fmla="*/ 1246120 h 1722370"/>
                  <a:gd name="connsiteX7" fmla="*/ 249240 w 441700"/>
                  <a:gd name="connsiteY7" fmla="*/ 1013710 h 1722370"/>
                  <a:gd name="connsiteX8" fmla="*/ 146370 w 441700"/>
                  <a:gd name="connsiteY8" fmla="*/ 777490 h 1722370"/>
                  <a:gd name="connsiteX9" fmla="*/ 89220 w 441700"/>
                  <a:gd name="connsiteY9" fmla="*/ 156460 h 1722370"/>
                  <a:gd name="connsiteX10" fmla="*/ 0 w 4417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58519 w 424500"/>
                  <a:gd name="connsiteY4" fmla="*/ 1407771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146370 w 424500"/>
                  <a:gd name="connsiteY8" fmla="*/ 777490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249240 w 424500"/>
                  <a:gd name="connsiteY7" fmla="*/ 1013710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94886 w 424500"/>
                  <a:gd name="connsiteY2" fmla="*/ 1542619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79613 w 424500"/>
                  <a:gd name="connsiteY1" fmla="*/ 1624583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401640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23152 w 424500"/>
                  <a:gd name="connsiteY8" fmla="*/ 746364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12311 w 424500"/>
                  <a:gd name="connsiteY7" fmla="*/ 100259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89220 w 424500"/>
                  <a:gd name="connsiteY9" fmla="*/ 156460 h 1722370"/>
                  <a:gd name="connsiteX10" fmla="*/ 0 w 424500"/>
                  <a:gd name="connsiteY10" fmla="*/ 0 h 1722370"/>
                  <a:gd name="connsiteX0" fmla="*/ 253561 w 424500"/>
                  <a:gd name="connsiteY0" fmla="*/ 1722370 h 1722370"/>
                  <a:gd name="connsiteX1" fmla="*/ 213800 w 424500"/>
                  <a:gd name="connsiteY1" fmla="*/ 1635699 h 1722370"/>
                  <a:gd name="connsiteX2" fmla="*/ 159238 w 424500"/>
                  <a:gd name="connsiteY2" fmla="*/ 1533726 h 1722370"/>
                  <a:gd name="connsiteX3" fmla="*/ 176175 w 424500"/>
                  <a:gd name="connsiteY3" fmla="*/ 1462805 h 1722370"/>
                  <a:gd name="connsiteX4" fmla="*/ 234077 w 424500"/>
                  <a:gd name="connsiteY4" fmla="*/ 1392209 h 1722370"/>
                  <a:gd name="connsiteX5" fmla="*/ 398928 w 424500"/>
                  <a:gd name="connsiteY5" fmla="*/ 1322607 h 1722370"/>
                  <a:gd name="connsiteX6" fmla="*/ 424500 w 424500"/>
                  <a:gd name="connsiteY6" fmla="*/ 1246120 h 1722370"/>
                  <a:gd name="connsiteX7" fmla="*/ 367155 w 424500"/>
                  <a:gd name="connsiteY7" fmla="*/ 995924 h 1722370"/>
                  <a:gd name="connsiteX8" fmla="*/ 291707 w 424500"/>
                  <a:gd name="connsiteY8" fmla="*/ 699676 h 1722370"/>
                  <a:gd name="connsiteX9" fmla="*/ 122127 w 424500"/>
                  <a:gd name="connsiteY9" fmla="*/ 154237 h 1722370"/>
                  <a:gd name="connsiteX10" fmla="*/ 0 w 424500"/>
                  <a:gd name="connsiteY10" fmla="*/ 0 h 1722370"/>
                  <a:gd name="connsiteX0" fmla="*/ 131434 w 302373"/>
                  <a:gd name="connsiteY0" fmla="*/ 1568133 h 1568133"/>
                  <a:gd name="connsiteX1" fmla="*/ 91673 w 302373"/>
                  <a:gd name="connsiteY1" fmla="*/ 1481462 h 1568133"/>
                  <a:gd name="connsiteX2" fmla="*/ 37111 w 302373"/>
                  <a:gd name="connsiteY2" fmla="*/ 1379489 h 1568133"/>
                  <a:gd name="connsiteX3" fmla="*/ 54048 w 302373"/>
                  <a:gd name="connsiteY3" fmla="*/ 1308568 h 1568133"/>
                  <a:gd name="connsiteX4" fmla="*/ 111950 w 302373"/>
                  <a:gd name="connsiteY4" fmla="*/ 1237972 h 1568133"/>
                  <a:gd name="connsiteX5" fmla="*/ 276801 w 302373"/>
                  <a:gd name="connsiteY5" fmla="*/ 1168370 h 1568133"/>
                  <a:gd name="connsiteX6" fmla="*/ 302373 w 302373"/>
                  <a:gd name="connsiteY6" fmla="*/ 1091883 h 1568133"/>
                  <a:gd name="connsiteX7" fmla="*/ 245028 w 302373"/>
                  <a:gd name="connsiteY7" fmla="*/ 841687 h 1568133"/>
                  <a:gd name="connsiteX8" fmla="*/ 169580 w 302373"/>
                  <a:gd name="connsiteY8" fmla="*/ 545439 h 1568133"/>
                  <a:gd name="connsiteX9" fmla="*/ 0 w 302373"/>
                  <a:gd name="connsiteY9" fmla="*/ 0 h 1568133"/>
                  <a:gd name="connsiteX0" fmla="*/ 103127 w 274066"/>
                  <a:gd name="connsiteY0" fmla="*/ 1275524 h 1275524"/>
                  <a:gd name="connsiteX1" fmla="*/ 63366 w 274066"/>
                  <a:gd name="connsiteY1" fmla="*/ 1188853 h 1275524"/>
                  <a:gd name="connsiteX2" fmla="*/ 8804 w 274066"/>
                  <a:gd name="connsiteY2" fmla="*/ 1086880 h 1275524"/>
                  <a:gd name="connsiteX3" fmla="*/ 25741 w 274066"/>
                  <a:gd name="connsiteY3" fmla="*/ 1015959 h 1275524"/>
                  <a:gd name="connsiteX4" fmla="*/ 83643 w 274066"/>
                  <a:gd name="connsiteY4" fmla="*/ 945363 h 1275524"/>
                  <a:gd name="connsiteX5" fmla="*/ 248494 w 274066"/>
                  <a:gd name="connsiteY5" fmla="*/ 875761 h 1275524"/>
                  <a:gd name="connsiteX6" fmla="*/ 274066 w 274066"/>
                  <a:gd name="connsiteY6" fmla="*/ 799274 h 1275524"/>
                  <a:gd name="connsiteX7" fmla="*/ 216721 w 274066"/>
                  <a:gd name="connsiteY7" fmla="*/ 549078 h 1275524"/>
                  <a:gd name="connsiteX8" fmla="*/ 141273 w 274066"/>
                  <a:gd name="connsiteY8" fmla="*/ 252830 h 1275524"/>
                  <a:gd name="connsiteX9" fmla="*/ 0 w 274066"/>
                  <a:gd name="connsiteY9" fmla="*/ 0 h 1275524"/>
                  <a:gd name="connsiteX0" fmla="*/ 546667 w 546667"/>
                  <a:gd name="connsiteY0" fmla="*/ 1283537 h 1283537"/>
                  <a:gd name="connsiteX1" fmla="*/ 63366 w 546667"/>
                  <a:gd name="connsiteY1" fmla="*/ 1188853 h 1283537"/>
                  <a:gd name="connsiteX2" fmla="*/ 8804 w 546667"/>
                  <a:gd name="connsiteY2" fmla="*/ 1086880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8804 w 546667"/>
                  <a:gd name="connsiteY2" fmla="*/ 1086880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09778 w 546667"/>
                  <a:gd name="connsiteY2" fmla="*/ 1078867 h 1283537"/>
                  <a:gd name="connsiteX3" fmla="*/ 25741 w 546667"/>
                  <a:gd name="connsiteY3" fmla="*/ 1015959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09778 w 546667"/>
                  <a:gd name="connsiteY2" fmla="*/ 1078867 h 1283537"/>
                  <a:gd name="connsiteX3" fmla="*/ 260184 w 546667"/>
                  <a:gd name="connsiteY3" fmla="*/ 1010617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83643 w 546667"/>
                  <a:gd name="connsiteY4" fmla="*/ 945363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1 w 546667"/>
                  <a:gd name="connsiteY4" fmla="*/ 913312 h 1283537"/>
                  <a:gd name="connsiteX5" fmla="*/ 248494 w 546667"/>
                  <a:gd name="connsiteY5" fmla="*/ 875761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1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23041 w 546667"/>
                  <a:gd name="connsiteY4" fmla="*/ 907970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260184 w 546667"/>
                  <a:gd name="connsiteY3" fmla="*/ 1010617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21366 w 546667"/>
                  <a:gd name="connsiteY1" fmla="*/ 1202208 h 1283537"/>
                  <a:gd name="connsiteX2" fmla="*/ 328787 w 546667"/>
                  <a:gd name="connsiteY2" fmla="*/ 1110918 h 1283537"/>
                  <a:gd name="connsiteX3" fmla="*/ 310874 w 546667"/>
                  <a:gd name="connsiteY3" fmla="*/ 1002604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546667 w 546667"/>
                  <a:gd name="connsiteY0" fmla="*/ 1283537 h 1283537"/>
                  <a:gd name="connsiteX1" fmla="*/ 487897 w 546667"/>
                  <a:gd name="connsiteY1" fmla="*/ 1194195 h 1283537"/>
                  <a:gd name="connsiteX2" fmla="*/ 328787 w 546667"/>
                  <a:gd name="connsiteY2" fmla="*/ 1110918 h 1283537"/>
                  <a:gd name="connsiteX3" fmla="*/ 310874 w 546667"/>
                  <a:gd name="connsiteY3" fmla="*/ 1002604 h 1283537"/>
                  <a:gd name="connsiteX4" fmla="*/ 257890 w 546667"/>
                  <a:gd name="connsiteY4" fmla="*/ 913312 h 1283537"/>
                  <a:gd name="connsiteX5" fmla="*/ 115432 w 546667"/>
                  <a:gd name="connsiteY5" fmla="*/ 795632 h 1283537"/>
                  <a:gd name="connsiteX6" fmla="*/ 274066 w 546667"/>
                  <a:gd name="connsiteY6" fmla="*/ 799274 h 1283537"/>
                  <a:gd name="connsiteX7" fmla="*/ 216721 w 546667"/>
                  <a:gd name="connsiteY7" fmla="*/ 549078 h 1283537"/>
                  <a:gd name="connsiteX8" fmla="*/ 141273 w 546667"/>
                  <a:gd name="connsiteY8" fmla="*/ 252830 h 1283537"/>
                  <a:gd name="connsiteX9" fmla="*/ 0 w 546667"/>
                  <a:gd name="connsiteY9" fmla="*/ 0 h 1283537"/>
                  <a:gd name="connsiteX0" fmla="*/ 644879 w 644879"/>
                  <a:gd name="connsiteY0" fmla="*/ 1283537 h 1283537"/>
                  <a:gd name="connsiteX1" fmla="*/ 487897 w 644879"/>
                  <a:gd name="connsiteY1" fmla="*/ 1194195 h 1283537"/>
                  <a:gd name="connsiteX2" fmla="*/ 328787 w 644879"/>
                  <a:gd name="connsiteY2" fmla="*/ 1110918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487897 w 644879"/>
                  <a:gd name="connsiteY1" fmla="*/ 1194195 h 1283537"/>
                  <a:gd name="connsiteX2" fmla="*/ 401654 w 644879"/>
                  <a:gd name="connsiteY2" fmla="*/ 1102905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10874 w 644879"/>
                  <a:gd name="connsiteY3" fmla="*/ 1002604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257890 w 644879"/>
                  <a:gd name="connsiteY4" fmla="*/ 913312 h 1283537"/>
                  <a:gd name="connsiteX5" fmla="*/ 115432 w 644879"/>
                  <a:gd name="connsiteY5" fmla="*/ 795632 h 1283537"/>
                  <a:gd name="connsiteX6" fmla="*/ 274066 w 644879"/>
                  <a:gd name="connsiteY6" fmla="*/ 799274 h 1283537"/>
                  <a:gd name="connsiteX7" fmla="*/ 216721 w 644879"/>
                  <a:gd name="connsiteY7" fmla="*/ 549078 h 1283537"/>
                  <a:gd name="connsiteX8" fmla="*/ 141273 w 644879"/>
                  <a:gd name="connsiteY8" fmla="*/ 252830 h 1283537"/>
                  <a:gd name="connsiteX9" fmla="*/ 0 w 644879"/>
                  <a:gd name="connsiteY9"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326715 w 644879"/>
                  <a:gd name="connsiteY3" fmla="*/ 1005275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15432 w 644879"/>
                  <a:gd name="connsiteY4" fmla="*/ 795632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74066 w 644879"/>
                  <a:gd name="connsiteY5" fmla="*/ 799274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99411 w 644879"/>
                  <a:gd name="connsiteY5" fmla="*/ 732501 h 1283537"/>
                  <a:gd name="connsiteX6" fmla="*/ 216721 w 644879"/>
                  <a:gd name="connsiteY6" fmla="*/ 549078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91467 w 644879"/>
                  <a:gd name="connsiteY4" fmla="*/ 843709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128104 w 644879"/>
                  <a:gd name="connsiteY4" fmla="*/ 816999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76025 w 644879"/>
                  <a:gd name="connsiteY3" fmla="*/ 925147 h 1283537"/>
                  <a:gd name="connsiteX4" fmla="*/ 93254 w 644879"/>
                  <a:gd name="connsiteY4" fmla="*/ 835696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209494 w 644879"/>
                  <a:gd name="connsiteY3" fmla="*/ 938502 h 1283537"/>
                  <a:gd name="connsiteX4" fmla="*/ 93254 w 644879"/>
                  <a:gd name="connsiteY4" fmla="*/ 835696 h 1283537"/>
                  <a:gd name="connsiteX5" fmla="*/ 299411 w 644879"/>
                  <a:gd name="connsiteY5" fmla="*/ 732501 h 1283537"/>
                  <a:gd name="connsiteX6" fmla="*/ 318102 w 644879"/>
                  <a:gd name="connsiteY6" fmla="*/ 570446 h 1283537"/>
                  <a:gd name="connsiteX7" fmla="*/ 141273 w 644879"/>
                  <a:gd name="connsiteY7" fmla="*/ 252830 h 1283537"/>
                  <a:gd name="connsiteX8" fmla="*/ 0 w 644879"/>
                  <a:gd name="connsiteY8" fmla="*/ 0 h 1283537"/>
                  <a:gd name="connsiteX0" fmla="*/ 644879 w 644879"/>
                  <a:gd name="connsiteY0" fmla="*/ 1283537 h 1283537"/>
                  <a:gd name="connsiteX1" fmla="*/ 516410 w 644879"/>
                  <a:gd name="connsiteY1" fmla="*/ 1207550 h 1283537"/>
                  <a:gd name="connsiteX2" fmla="*/ 401654 w 644879"/>
                  <a:gd name="connsiteY2" fmla="*/ 1102905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93254 w 644879"/>
                  <a:gd name="connsiteY2" fmla="*/ 835696 h 1283537"/>
                  <a:gd name="connsiteX3" fmla="*/ 299411 w 644879"/>
                  <a:gd name="connsiteY3" fmla="*/ 732501 h 1283537"/>
                  <a:gd name="connsiteX4" fmla="*/ 318102 w 644879"/>
                  <a:gd name="connsiteY4" fmla="*/ 570446 h 1283537"/>
                  <a:gd name="connsiteX5" fmla="*/ 141273 w 644879"/>
                  <a:gd name="connsiteY5" fmla="*/ 252830 h 1283537"/>
                  <a:gd name="connsiteX6" fmla="*/ 0 w 644879"/>
                  <a:gd name="connsiteY6" fmla="*/ 0 h 1283537"/>
                  <a:gd name="connsiteX0" fmla="*/ 644879 w 644879"/>
                  <a:gd name="connsiteY0" fmla="*/ 1283537 h 1283537"/>
                  <a:gd name="connsiteX1" fmla="*/ 516410 w 644879"/>
                  <a:gd name="connsiteY1" fmla="*/ 1207550 h 1283537"/>
                  <a:gd name="connsiteX2" fmla="*/ 340572 w 644879"/>
                  <a:gd name="connsiteY2" fmla="*/ 961153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340572 w 644879"/>
                  <a:gd name="connsiteY2" fmla="*/ 961153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242360 w 644879"/>
                  <a:gd name="connsiteY2" fmla="*/ 1014572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516410 w 644879"/>
                  <a:gd name="connsiteY1" fmla="*/ 1207550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53047 w 644879"/>
                  <a:gd name="connsiteY1" fmla="*/ 1194196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53047 w 644879"/>
                  <a:gd name="connsiteY1" fmla="*/ 1194196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93254 w 644879"/>
                  <a:gd name="connsiteY3" fmla="*/ 835696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299411 w 644879"/>
                  <a:gd name="connsiteY4" fmla="*/ 732501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137836 w 644879"/>
                  <a:gd name="connsiteY4" fmla="*/ 785920 h 1283537"/>
                  <a:gd name="connsiteX5" fmla="*/ 318102 w 644879"/>
                  <a:gd name="connsiteY5" fmla="*/ 570446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140776 w 644879"/>
                  <a:gd name="connsiteY3" fmla="*/ 918495 h 1283537"/>
                  <a:gd name="connsiteX4" fmla="*/ 137836 w 644879"/>
                  <a:gd name="connsiteY4" fmla="*/ 785920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71077 w 644879"/>
                  <a:gd name="connsiteY3" fmla="*/ 910482 h 1283537"/>
                  <a:gd name="connsiteX4" fmla="*/ 137836 w 644879"/>
                  <a:gd name="connsiteY4" fmla="*/ 785920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226519 w 644879"/>
                  <a:gd name="connsiteY2" fmla="*/ 1011901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87121 w 644879"/>
                  <a:gd name="connsiteY2" fmla="*/ 1014572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437207 w 644879"/>
                  <a:gd name="connsiteY1" fmla="*/ 1196867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278799 w 644879"/>
                  <a:gd name="connsiteY1" fmla="*/ 1148790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644879 w 644879"/>
                  <a:gd name="connsiteY0" fmla="*/ 1283537 h 1283537"/>
                  <a:gd name="connsiteX1" fmla="*/ 278799 w 644879"/>
                  <a:gd name="connsiteY1" fmla="*/ 1148790 h 1283537"/>
                  <a:gd name="connsiteX2" fmla="*/ 93457 w 644879"/>
                  <a:gd name="connsiteY2" fmla="*/ 1009230 h 1283537"/>
                  <a:gd name="connsiteX3" fmla="*/ 71077 w 644879"/>
                  <a:gd name="connsiteY3" fmla="*/ 910482 h 1283537"/>
                  <a:gd name="connsiteX4" fmla="*/ 77641 w 644879"/>
                  <a:gd name="connsiteY4" fmla="*/ 780578 h 1283537"/>
                  <a:gd name="connsiteX5" fmla="*/ 283252 w 644879"/>
                  <a:gd name="connsiteY5" fmla="*/ 642561 h 1283537"/>
                  <a:gd name="connsiteX6" fmla="*/ 141273 w 644879"/>
                  <a:gd name="connsiteY6" fmla="*/ 252830 h 1283537"/>
                  <a:gd name="connsiteX7" fmla="*/ 0 w 644879"/>
                  <a:gd name="connsiteY7" fmla="*/ 0 h 1283537"/>
                  <a:gd name="connsiteX0" fmla="*/ 464295 w 464295"/>
                  <a:gd name="connsiteY0" fmla="*/ 1278195 h 1278195"/>
                  <a:gd name="connsiteX1" fmla="*/ 278799 w 464295"/>
                  <a:gd name="connsiteY1" fmla="*/ 1148790 h 1278195"/>
                  <a:gd name="connsiteX2" fmla="*/ 93457 w 464295"/>
                  <a:gd name="connsiteY2" fmla="*/ 1009230 h 1278195"/>
                  <a:gd name="connsiteX3" fmla="*/ 71077 w 464295"/>
                  <a:gd name="connsiteY3" fmla="*/ 910482 h 1278195"/>
                  <a:gd name="connsiteX4" fmla="*/ 77641 w 464295"/>
                  <a:gd name="connsiteY4" fmla="*/ 780578 h 1278195"/>
                  <a:gd name="connsiteX5" fmla="*/ 283252 w 464295"/>
                  <a:gd name="connsiteY5" fmla="*/ 642561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93457 w 464295"/>
                  <a:gd name="connsiteY2" fmla="*/ 1009230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71077 w 464295"/>
                  <a:gd name="connsiteY3" fmla="*/ 910482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77641 w 464295"/>
                  <a:gd name="connsiteY4" fmla="*/ 780578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20499 w 464295"/>
                  <a:gd name="connsiteY4" fmla="*/ 785920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82031 w 464295"/>
                  <a:gd name="connsiteY2" fmla="*/ 1011901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79652 w 464295"/>
                  <a:gd name="connsiteY3" fmla="*/ 883773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 name="connsiteX0" fmla="*/ 464295 w 464295"/>
                  <a:gd name="connsiteY0" fmla="*/ 1278195 h 1278195"/>
                  <a:gd name="connsiteX1" fmla="*/ 278799 w 464295"/>
                  <a:gd name="connsiteY1" fmla="*/ 1148790 h 1278195"/>
                  <a:gd name="connsiteX2" fmla="*/ 159174 w 464295"/>
                  <a:gd name="connsiteY2" fmla="*/ 1001217 h 1278195"/>
                  <a:gd name="connsiteX3" fmla="*/ 153937 w 464295"/>
                  <a:gd name="connsiteY3" fmla="*/ 875760 h 1278195"/>
                  <a:gd name="connsiteX4" fmla="*/ 146214 w 464295"/>
                  <a:gd name="connsiteY4" fmla="*/ 777907 h 1278195"/>
                  <a:gd name="connsiteX5" fmla="*/ 224264 w 464295"/>
                  <a:gd name="connsiteY5" fmla="*/ 683918 h 1278195"/>
                  <a:gd name="connsiteX6" fmla="*/ 141273 w 464295"/>
                  <a:gd name="connsiteY6" fmla="*/ 252830 h 1278195"/>
                  <a:gd name="connsiteX7" fmla="*/ 0 w 464295"/>
                  <a:gd name="connsiteY7" fmla="*/ 0 h 127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295" h="1278195">
                    <a:moveTo>
                      <a:pt x="464295" y="1278195"/>
                    </a:moveTo>
                    <a:lnTo>
                      <a:pt x="278799" y="1148790"/>
                    </a:lnTo>
                    <a:cubicBezTo>
                      <a:pt x="230495" y="1089806"/>
                      <a:pt x="198594" y="1052189"/>
                      <a:pt x="159174" y="1001217"/>
                    </a:cubicBezTo>
                    <a:lnTo>
                      <a:pt x="153937" y="875760"/>
                    </a:lnTo>
                    <a:lnTo>
                      <a:pt x="146214" y="777907"/>
                    </a:lnTo>
                    <a:lnTo>
                      <a:pt x="224264" y="683918"/>
                    </a:lnTo>
                    <a:lnTo>
                      <a:pt x="141273" y="25283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718914" y="3775815"/>
                <a:ext cx="1067420" cy="1983281"/>
              </a:xfrm>
              <a:custGeom>
                <a:avLst/>
                <a:gdLst>
                  <a:gd name="connsiteX0" fmla="*/ 948690 w 1021080"/>
                  <a:gd name="connsiteY0" fmla="*/ 2293620 h 2293620"/>
                  <a:gd name="connsiteX1" fmla="*/ 941070 w 1021080"/>
                  <a:gd name="connsiteY1" fmla="*/ 2217420 h 2293620"/>
                  <a:gd name="connsiteX2" fmla="*/ 963930 w 1021080"/>
                  <a:gd name="connsiteY2" fmla="*/ 2129790 h 2293620"/>
                  <a:gd name="connsiteX3" fmla="*/ 1021080 w 1021080"/>
                  <a:gd name="connsiteY3" fmla="*/ 2072640 h 2293620"/>
                  <a:gd name="connsiteX4" fmla="*/ 1013460 w 1021080"/>
                  <a:gd name="connsiteY4" fmla="*/ 1992630 h 2293620"/>
                  <a:gd name="connsiteX5" fmla="*/ 853440 w 1021080"/>
                  <a:gd name="connsiteY5" fmla="*/ 1779270 h 2293620"/>
                  <a:gd name="connsiteX6" fmla="*/ 624840 w 1021080"/>
                  <a:gd name="connsiteY6" fmla="*/ 1604010 h 2293620"/>
                  <a:gd name="connsiteX7" fmla="*/ 293370 w 1021080"/>
                  <a:gd name="connsiteY7" fmla="*/ 1264920 h 2293620"/>
                  <a:gd name="connsiteX8" fmla="*/ 483870 w 1021080"/>
                  <a:gd name="connsiteY8" fmla="*/ 1104900 h 2293620"/>
                  <a:gd name="connsiteX9" fmla="*/ 0 w 1021080"/>
                  <a:gd name="connsiteY9" fmla="*/ 891540 h 2293620"/>
                  <a:gd name="connsiteX10" fmla="*/ 232410 w 1021080"/>
                  <a:gd name="connsiteY10" fmla="*/ 701040 h 2293620"/>
                  <a:gd name="connsiteX11" fmla="*/ 0 w 1021080"/>
                  <a:gd name="connsiteY11" fmla="*/ 350520 h 2293620"/>
                  <a:gd name="connsiteX12" fmla="*/ 190500 w 1021080"/>
                  <a:gd name="connsiteY12" fmla="*/ 0 h 2293620"/>
                  <a:gd name="connsiteX0" fmla="*/ 948690 w 1021080"/>
                  <a:gd name="connsiteY0" fmla="*/ 1943100 h 1943100"/>
                  <a:gd name="connsiteX1" fmla="*/ 941070 w 1021080"/>
                  <a:gd name="connsiteY1" fmla="*/ 1866900 h 1943100"/>
                  <a:gd name="connsiteX2" fmla="*/ 963930 w 1021080"/>
                  <a:gd name="connsiteY2" fmla="*/ 1779270 h 1943100"/>
                  <a:gd name="connsiteX3" fmla="*/ 1021080 w 1021080"/>
                  <a:gd name="connsiteY3" fmla="*/ 1722120 h 1943100"/>
                  <a:gd name="connsiteX4" fmla="*/ 1013460 w 1021080"/>
                  <a:gd name="connsiteY4" fmla="*/ 1642110 h 1943100"/>
                  <a:gd name="connsiteX5" fmla="*/ 853440 w 1021080"/>
                  <a:gd name="connsiteY5" fmla="*/ 1428750 h 1943100"/>
                  <a:gd name="connsiteX6" fmla="*/ 624840 w 1021080"/>
                  <a:gd name="connsiteY6" fmla="*/ 1253490 h 1943100"/>
                  <a:gd name="connsiteX7" fmla="*/ 293370 w 1021080"/>
                  <a:gd name="connsiteY7" fmla="*/ 914400 h 1943100"/>
                  <a:gd name="connsiteX8" fmla="*/ 483870 w 1021080"/>
                  <a:gd name="connsiteY8" fmla="*/ 754380 h 1943100"/>
                  <a:gd name="connsiteX9" fmla="*/ 0 w 1021080"/>
                  <a:gd name="connsiteY9" fmla="*/ 541020 h 1943100"/>
                  <a:gd name="connsiteX10" fmla="*/ 232410 w 1021080"/>
                  <a:gd name="connsiteY10" fmla="*/ 350520 h 1943100"/>
                  <a:gd name="connsiteX11" fmla="*/ 0 w 1021080"/>
                  <a:gd name="connsiteY11" fmla="*/ 0 h 1943100"/>
                  <a:gd name="connsiteX0" fmla="*/ 948690 w 1021080"/>
                  <a:gd name="connsiteY0" fmla="*/ 1592580 h 1592580"/>
                  <a:gd name="connsiteX1" fmla="*/ 941070 w 1021080"/>
                  <a:gd name="connsiteY1" fmla="*/ 1516380 h 1592580"/>
                  <a:gd name="connsiteX2" fmla="*/ 963930 w 1021080"/>
                  <a:gd name="connsiteY2" fmla="*/ 1428750 h 1592580"/>
                  <a:gd name="connsiteX3" fmla="*/ 1021080 w 1021080"/>
                  <a:gd name="connsiteY3" fmla="*/ 1371600 h 1592580"/>
                  <a:gd name="connsiteX4" fmla="*/ 1013460 w 1021080"/>
                  <a:gd name="connsiteY4" fmla="*/ 1291590 h 1592580"/>
                  <a:gd name="connsiteX5" fmla="*/ 853440 w 1021080"/>
                  <a:gd name="connsiteY5" fmla="*/ 1078230 h 1592580"/>
                  <a:gd name="connsiteX6" fmla="*/ 624840 w 1021080"/>
                  <a:gd name="connsiteY6" fmla="*/ 902970 h 1592580"/>
                  <a:gd name="connsiteX7" fmla="*/ 293370 w 1021080"/>
                  <a:gd name="connsiteY7" fmla="*/ 563880 h 1592580"/>
                  <a:gd name="connsiteX8" fmla="*/ 483870 w 1021080"/>
                  <a:gd name="connsiteY8" fmla="*/ 403860 h 1592580"/>
                  <a:gd name="connsiteX9" fmla="*/ 0 w 1021080"/>
                  <a:gd name="connsiteY9" fmla="*/ 190500 h 1592580"/>
                  <a:gd name="connsiteX10" fmla="*/ 232410 w 1021080"/>
                  <a:gd name="connsiteY10" fmla="*/ 0 h 1592580"/>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1013460 w 1021080"/>
                  <a:gd name="connsiteY4" fmla="*/ 1437618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1021080"/>
                  <a:gd name="connsiteY0" fmla="*/ 1738608 h 1738608"/>
                  <a:gd name="connsiteX1" fmla="*/ 941070 w 1021080"/>
                  <a:gd name="connsiteY1" fmla="*/ 1662408 h 1738608"/>
                  <a:gd name="connsiteX2" fmla="*/ 963930 w 1021080"/>
                  <a:gd name="connsiteY2" fmla="*/ 1574778 h 1738608"/>
                  <a:gd name="connsiteX3" fmla="*/ 1021080 w 1021080"/>
                  <a:gd name="connsiteY3" fmla="*/ 1517628 h 1738608"/>
                  <a:gd name="connsiteX4" fmla="*/ 745395 w 1021080"/>
                  <a:gd name="connsiteY4" fmla="*/ 1385549 h 1738608"/>
                  <a:gd name="connsiteX5" fmla="*/ 853440 w 1021080"/>
                  <a:gd name="connsiteY5" fmla="*/ 1224258 h 1738608"/>
                  <a:gd name="connsiteX6" fmla="*/ 624840 w 1021080"/>
                  <a:gd name="connsiteY6" fmla="*/ 1048998 h 1738608"/>
                  <a:gd name="connsiteX7" fmla="*/ 293370 w 1021080"/>
                  <a:gd name="connsiteY7" fmla="*/ 709908 h 1738608"/>
                  <a:gd name="connsiteX8" fmla="*/ 483870 w 1021080"/>
                  <a:gd name="connsiteY8" fmla="*/ 549888 h 1738608"/>
                  <a:gd name="connsiteX9" fmla="*/ 0 w 1021080"/>
                  <a:gd name="connsiteY9" fmla="*/ 336528 h 1738608"/>
                  <a:gd name="connsiteX10" fmla="*/ 185637 w 1021080"/>
                  <a:gd name="connsiteY10" fmla="*/ 0 h 1738608"/>
                  <a:gd name="connsiteX0" fmla="*/ 948690 w 963930"/>
                  <a:gd name="connsiteY0" fmla="*/ 1738608 h 1738608"/>
                  <a:gd name="connsiteX1" fmla="*/ 941070 w 963930"/>
                  <a:gd name="connsiteY1" fmla="*/ 1662408 h 1738608"/>
                  <a:gd name="connsiteX2" fmla="*/ 963930 w 963930"/>
                  <a:gd name="connsiteY2" fmla="*/ 1574778 h 1738608"/>
                  <a:gd name="connsiteX3" fmla="*/ 760899 w 963930"/>
                  <a:gd name="connsiteY3" fmla="*/ 1529199 h 1738608"/>
                  <a:gd name="connsiteX4" fmla="*/ 745395 w 963930"/>
                  <a:gd name="connsiteY4" fmla="*/ 1385549 h 1738608"/>
                  <a:gd name="connsiteX5" fmla="*/ 853440 w 963930"/>
                  <a:gd name="connsiteY5" fmla="*/ 1224258 h 1738608"/>
                  <a:gd name="connsiteX6" fmla="*/ 624840 w 963930"/>
                  <a:gd name="connsiteY6" fmla="*/ 1048998 h 1738608"/>
                  <a:gd name="connsiteX7" fmla="*/ 293370 w 963930"/>
                  <a:gd name="connsiteY7" fmla="*/ 709908 h 1738608"/>
                  <a:gd name="connsiteX8" fmla="*/ 483870 w 963930"/>
                  <a:gd name="connsiteY8" fmla="*/ 549888 h 1738608"/>
                  <a:gd name="connsiteX9" fmla="*/ 0 w 963930"/>
                  <a:gd name="connsiteY9" fmla="*/ 336528 h 1738608"/>
                  <a:gd name="connsiteX10" fmla="*/ 185637 w 96393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760899 w 948690"/>
                  <a:gd name="connsiteY3" fmla="*/ 1529199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845666 w 948690"/>
                  <a:gd name="connsiteY2" fmla="*/ 1574778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41070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86077 w 948690"/>
                  <a:gd name="connsiteY1" fmla="*/ 1662408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20404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699796 w 948690"/>
                  <a:gd name="connsiteY3" fmla="*/ 1459701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45395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853440 w 948690"/>
                  <a:gd name="connsiteY5" fmla="*/ 1224258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3176 w 948690"/>
                  <a:gd name="connsiteY2" fmla="*/ 155235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910518 w 948690"/>
                  <a:gd name="connsiteY1" fmla="*/ 165119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948690 w 948690"/>
                  <a:gd name="connsiteY0" fmla="*/ 1738608 h 1738608"/>
                  <a:gd name="connsiteX1" fmla="*/ 841963 w 948690"/>
                  <a:gd name="connsiteY1" fmla="*/ 1639989 h 1738608"/>
                  <a:gd name="connsiteX2" fmla="*/ 769286 w 948690"/>
                  <a:gd name="connsiteY2" fmla="*/ 1516489 h 1738608"/>
                  <a:gd name="connsiteX3" fmla="*/ 712017 w 948690"/>
                  <a:gd name="connsiteY3" fmla="*/ 1461943 h 1738608"/>
                  <a:gd name="connsiteX4" fmla="*/ 720954 w 948690"/>
                  <a:gd name="connsiteY4" fmla="*/ 1385549 h 1738608"/>
                  <a:gd name="connsiteX5" fmla="*/ 786227 w 948690"/>
                  <a:gd name="connsiteY5" fmla="*/ 1222016 h 1738608"/>
                  <a:gd name="connsiteX6" fmla="*/ 624840 w 948690"/>
                  <a:gd name="connsiteY6" fmla="*/ 1048998 h 1738608"/>
                  <a:gd name="connsiteX7" fmla="*/ 293370 w 948690"/>
                  <a:gd name="connsiteY7" fmla="*/ 709908 h 1738608"/>
                  <a:gd name="connsiteX8" fmla="*/ 483870 w 948690"/>
                  <a:gd name="connsiteY8" fmla="*/ 549888 h 1738608"/>
                  <a:gd name="connsiteX9" fmla="*/ 0 w 948690"/>
                  <a:gd name="connsiteY9" fmla="*/ 336528 h 1738608"/>
                  <a:gd name="connsiteX10" fmla="*/ 185637 w 948690"/>
                  <a:gd name="connsiteY10" fmla="*/ 0 h 1738608"/>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743092 h 1743092"/>
                  <a:gd name="connsiteX1" fmla="*/ 841963 w 841963"/>
                  <a:gd name="connsiteY1" fmla="*/ 1639989 h 1743092"/>
                  <a:gd name="connsiteX2" fmla="*/ 769286 w 841963"/>
                  <a:gd name="connsiteY2" fmla="*/ 1516489 h 1743092"/>
                  <a:gd name="connsiteX3" fmla="*/ 712017 w 841963"/>
                  <a:gd name="connsiteY3" fmla="*/ 1461943 h 1743092"/>
                  <a:gd name="connsiteX4" fmla="*/ 720954 w 841963"/>
                  <a:gd name="connsiteY4" fmla="*/ 1385549 h 1743092"/>
                  <a:gd name="connsiteX5" fmla="*/ 786227 w 841963"/>
                  <a:gd name="connsiteY5" fmla="*/ 1222016 h 1743092"/>
                  <a:gd name="connsiteX6" fmla="*/ 624840 w 841963"/>
                  <a:gd name="connsiteY6" fmla="*/ 1048998 h 1743092"/>
                  <a:gd name="connsiteX7" fmla="*/ 293370 w 841963"/>
                  <a:gd name="connsiteY7" fmla="*/ 709908 h 1743092"/>
                  <a:gd name="connsiteX8" fmla="*/ 483870 w 841963"/>
                  <a:gd name="connsiteY8" fmla="*/ 549888 h 1743092"/>
                  <a:gd name="connsiteX9" fmla="*/ 0 w 841963"/>
                  <a:gd name="connsiteY9" fmla="*/ 336528 h 1743092"/>
                  <a:gd name="connsiteX10" fmla="*/ 185637 w 841963"/>
                  <a:gd name="connsiteY10" fmla="*/ 0 h 1743092"/>
                  <a:gd name="connsiteX0" fmla="*/ 828033 w 841963"/>
                  <a:gd name="connsiteY0" fmla="*/ 1406564 h 1406564"/>
                  <a:gd name="connsiteX1" fmla="*/ 841963 w 841963"/>
                  <a:gd name="connsiteY1" fmla="*/ 1303461 h 1406564"/>
                  <a:gd name="connsiteX2" fmla="*/ 769286 w 841963"/>
                  <a:gd name="connsiteY2" fmla="*/ 1179961 h 1406564"/>
                  <a:gd name="connsiteX3" fmla="*/ 712017 w 841963"/>
                  <a:gd name="connsiteY3" fmla="*/ 1125415 h 1406564"/>
                  <a:gd name="connsiteX4" fmla="*/ 720954 w 841963"/>
                  <a:gd name="connsiteY4" fmla="*/ 1049021 h 1406564"/>
                  <a:gd name="connsiteX5" fmla="*/ 786227 w 841963"/>
                  <a:gd name="connsiteY5" fmla="*/ 885488 h 1406564"/>
                  <a:gd name="connsiteX6" fmla="*/ 624840 w 841963"/>
                  <a:gd name="connsiteY6" fmla="*/ 712470 h 1406564"/>
                  <a:gd name="connsiteX7" fmla="*/ 293370 w 841963"/>
                  <a:gd name="connsiteY7" fmla="*/ 373380 h 1406564"/>
                  <a:gd name="connsiteX8" fmla="*/ 483870 w 841963"/>
                  <a:gd name="connsiteY8" fmla="*/ 213360 h 1406564"/>
                  <a:gd name="connsiteX9" fmla="*/ 0 w 841963"/>
                  <a:gd name="connsiteY9" fmla="*/ 0 h 1406564"/>
                  <a:gd name="connsiteX0" fmla="*/ 534663 w 548593"/>
                  <a:gd name="connsiteY0" fmla="*/ 1193204 h 1193204"/>
                  <a:gd name="connsiteX1" fmla="*/ 548593 w 548593"/>
                  <a:gd name="connsiteY1" fmla="*/ 1090101 h 1193204"/>
                  <a:gd name="connsiteX2" fmla="*/ 475916 w 548593"/>
                  <a:gd name="connsiteY2" fmla="*/ 966601 h 1193204"/>
                  <a:gd name="connsiteX3" fmla="*/ 418647 w 548593"/>
                  <a:gd name="connsiteY3" fmla="*/ 912055 h 1193204"/>
                  <a:gd name="connsiteX4" fmla="*/ 427584 w 548593"/>
                  <a:gd name="connsiteY4" fmla="*/ 835661 h 1193204"/>
                  <a:gd name="connsiteX5" fmla="*/ 492857 w 548593"/>
                  <a:gd name="connsiteY5" fmla="*/ 672128 h 1193204"/>
                  <a:gd name="connsiteX6" fmla="*/ 331470 w 548593"/>
                  <a:gd name="connsiteY6" fmla="*/ 499110 h 1193204"/>
                  <a:gd name="connsiteX7" fmla="*/ 0 w 548593"/>
                  <a:gd name="connsiteY7" fmla="*/ 160020 h 1193204"/>
                  <a:gd name="connsiteX8" fmla="*/ 190500 w 548593"/>
                  <a:gd name="connsiteY8" fmla="*/ 0 h 1193204"/>
                  <a:gd name="connsiteX0" fmla="*/ 534663 w 548593"/>
                  <a:gd name="connsiteY0" fmla="*/ 1297342 h 1297342"/>
                  <a:gd name="connsiteX1" fmla="*/ 548593 w 548593"/>
                  <a:gd name="connsiteY1" fmla="*/ 1194239 h 1297342"/>
                  <a:gd name="connsiteX2" fmla="*/ 475916 w 548593"/>
                  <a:gd name="connsiteY2" fmla="*/ 1070739 h 1297342"/>
                  <a:gd name="connsiteX3" fmla="*/ 418647 w 548593"/>
                  <a:gd name="connsiteY3" fmla="*/ 1016193 h 1297342"/>
                  <a:gd name="connsiteX4" fmla="*/ 427584 w 548593"/>
                  <a:gd name="connsiteY4" fmla="*/ 939799 h 1297342"/>
                  <a:gd name="connsiteX5" fmla="*/ 492857 w 548593"/>
                  <a:gd name="connsiteY5" fmla="*/ 776266 h 1297342"/>
                  <a:gd name="connsiteX6" fmla="*/ 331470 w 548593"/>
                  <a:gd name="connsiteY6" fmla="*/ 603248 h 1297342"/>
                  <a:gd name="connsiteX7" fmla="*/ 0 w 548593"/>
                  <a:gd name="connsiteY7" fmla="*/ 264158 h 1297342"/>
                  <a:gd name="connsiteX8" fmla="*/ 56044 w 548593"/>
                  <a:gd name="connsiteY8" fmla="*/ 0 h 1297342"/>
                  <a:gd name="connsiteX0" fmla="*/ 534663 w 656310"/>
                  <a:gd name="connsiteY0" fmla="*/ 1297342 h 1297342"/>
                  <a:gd name="connsiteX1" fmla="*/ 656310 w 656310"/>
                  <a:gd name="connsiteY1" fmla="*/ 1180743 h 1297342"/>
                  <a:gd name="connsiteX2" fmla="*/ 475916 w 656310"/>
                  <a:gd name="connsiteY2" fmla="*/ 1070739 h 1297342"/>
                  <a:gd name="connsiteX3" fmla="*/ 418647 w 656310"/>
                  <a:gd name="connsiteY3" fmla="*/ 1016193 h 1297342"/>
                  <a:gd name="connsiteX4" fmla="*/ 427584 w 656310"/>
                  <a:gd name="connsiteY4" fmla="*/ 939799 h 1297342"/>
                  <a:gd name="connsiteX5" fmla="*/ 492857 w 656310"/>
                  <a:gd name="connsiteY5" fmla="*/ 776266 h 1297342"/>
                  <a:gd name="connsiteX6" fmla="*/ 331470 w 656310"/>
                  <a:gd name="connsiteY6" fmla="*/ 603248 h 1297342"/>
                  <a:gd name="connsiteX7" fmla="*/ 0 w 656310"/>
                  <a:gd name="connsiteY7" fmla="*/ 264158 h 1297342"/>
                  <a:gd name="connsiteX8" fmla="*/ 56044 w 656310"/>
                  <a:gd name="connsiteY8" fmla="*/ 0 h 1297342"/>
                  <a:gd name="connsiteX0" fmla="*/ 636044 w 656310"/>
                  <a:gd name="connsiteY0" fmla="*/ 1291943 h 1291943"/>
                  <a:gd name="connsiteX1" fmla="*/ 656310 w 656310"/>
                  <a:gd name="connsiteY1" fmla="*/ 1180743 h 1291943"/>
                  <a:gd name="connsiteX2" fmla="*/ 475916 w 656310"/>
                  <a:gd name="connsiteY2" fmla="*/ 1070739 h 1291943"/>
                  <a:gd name="connsiteX3" fmla="*/ 418647 w 656310"/>
                  <a:gd name="connsiteY3" fmla="*/ 1016193 h 1291943"/>
                  <a:gd name="connsiteX4" fmla="*/ 427584 w 656310"/>
                  <a:gd name="connsiteY4" fmla="*/ 939799 h 1291943"/>
                  <a:gd name="connsiteX5" fmla="*/ 492857 w 656310"/>
                  <a:gd name="connsiteY5" fmla="*/ 776266 h 1291943"/>
                  <a:gd name="connsiteX6" fmla="*/ 331470 w 656310"/>
                  <a:gd name="connsiteY6" fmla="*/ 603248 h 1291943"/>
                  <a:gd name="connsiteX7" fmla="*/ 0 w 656310"/>
                  <a:gd name="connsiteY7" fmla="*/ 264158 h 1291943"/>
                  <a:gd name="connsiteX8" fmla="*/ 56044 w 656310"/>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18647 w 672151"/>
                  <a:gd name="connsiteY3" fmla="*/ 1016193 h 1291943"/>
                  <a:gd name="connsiteX4" fmla="*/ 427584 w 672151"/>
                  <a:gd name="connsiteY4" fmla="*/ 939799 h 1291943"/>
                  <a:gd name="connsiteX5" fmla="*/ 492857 w 672151"/>
                  <a:gd name="connsiteY5" fmla="*/ 776266 h 1291943"/>
                  <a:gd name="connsiteX6" fmla="*/ 331470 w 672151"/>
                  <a:gd name="connsiteY6" fmla="*/ 603248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18647 w 672151"/>
                  <a:gd name="connsiteY3" fmla="*/ 1016193 h 1291943"/>
                  <a:gd name="connsiteX4" fmla="*/ 427584 w 672151"/>
                  <a:gd name="connsiteY4" fmla="*/ 939799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27584 w 672151"/>
                  <a:gd name="connsiteY4" fmla="*/ 939799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68405 w 672151"/>
                  <a:gd name="connsiteY4" fmla="*/ 934400 h 1291943"/>
                  <a:gd name="connsiteX5" fmla="*/ 492857 w 672151"/>
                  <a:gd name="connsiteY5" fmla="*/ 776266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475916 w 672151"/>
                  <a:gd name="connsiteY2" fmla="*/ 1070739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505074 w 672151"/>
                  <a:gd name="connsiteY2" fmla="*/ 1065340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672151"/>
                  <a:gd name="connsiteY0" fmla="*/ 1291943 h 1291943"/>
                  <a:gd name="connsiteX1" fmla="*/ 672151 w 672151"/>
                  <a:gd name="connsiteY1" fmla="*/ 1178044 h 1291943"/>
                  <a:gd name="connsiteX2" fmla="*/ 286392 w 672151"/>
                  <a:gd name="connsiteY2" fmla="*/ 1111229 h 1291943"/>
                  <a:gd name="connsiteX3" fmla="*/ 474047 w 672151"/>
                  <a:gd name="connsiteY3" fmla="*/ 1016193 h 1291943"/>
                  <a:gd name="connsiteX4" fmla="*/ 468405 w 672151"/>
                  <a:gd name="connsiteY4" fmla="*/ 934400 h 1291943"/>
                  <a:gd name="connsiteX5" fmla="*/ 472447 w 672151"/>
                  <a:gd name="connsiteY5" fmla="*/ 787064 h 1291943"/>
                  <a:gd name="connsiteX6" fmla="*/ 209008 w 672151"/>
                  <a:gd name="connsiteY6" fmla="*/ 703124 h 1291943"/>
                  <a:gd name="connsiteX7" fmla="*/ 0 w 672151"/>
                  <a:gd name="connsiteY7" fmla="*/ 264158 h 1291943"/>
                  <a:gd name="connsiteX8" fmla="*/ 56044 w 672151"/>
                  <a:gd name="connsiteY8" fmla="*/ 0 h 1291943"/>
                  <a:gd name="connsiteX0" fmla="*/ 636044 w 768371"/>
                  <a:gd name="connsiteY0" fmla="*/ 1291943 h 1291943"/>
                  <a:gd name="connsiteX1" fmla="*/ 768371 w 768371"/>
                  <a:gd name="connsiteY1" fmla="*/ 1183442 h 1291943"/>
                  <a:gd name="connsiteX2" fmla="*/ 286392 w 768371"/>
                  <a:gd name="connsiteY2" fmla="*/ 1111229 h 1291943"/>
                  <a:gd name="connsiteX3" fmla="*/ 474047 w 768371"/>
                  <a:gd name="connsiteY3" fmla="*/ 1016193 h 1291943"/>
                  <a:gd name="connsiteX4" fmla="*/ 468405 w 768371"/>
                  <a:gd name="connsiteY4" fmla="*/ 934400 h 1291943"/>
                  <a:gd name="connsiteX5" fmla="*/ 472447 w 768371"/>
                  <a:gd name="connsiteY5" fmla="*/ 787064 h 1291943"/>
                  <a:gd name="connsiteX6" fmla="*/ 209008 w 768371"/>
                  <a:gd name="connsiteY6" fmla="*/ 703124 h 1291943"/>
                  <a:gd name="connsiteX7" fmla="*/ 0 w 768371"/>
                  <a:gd name="connsiteY7" fmla="*/ 264158 h 1291943"/>
                  <a:gd name="connsiteX8" fmla="*/ 56044 w 768371"/>
                  <a:gd name="connsiteY8" fmla="*/ 0 h 1291943"/>
                  <a:gd name="connsiteX0" fmla="*/ 703106 w 768371"/>
                  <a:gd name="connsiteY0" fmla="*/ 1286544 h 1286544"/>
                  <a:gd name="connsiteX1" fmla="*/ 768371 w 768371"/>
                  <a:gd name="connsiteY1" fmla="*/ 1183442 h 1286544"/>
                  <a:gd name="connsiteX2" fmla="*/ 286392 w 768371"/>
                  <a:gd name="connsiteY2" fmla="*/ 1111229 h 1286544"/>
                  <a:gd name="connsiteX3" fmla="*/ 474047 w 768371"/>
                  <a:gd name="connsiteY3" fmla="*/ 1016193 h 1286544"/>
                  <a:gd name="connsiteX4" fmla="*/ 468405 w 768371"/>
                  <a:gd name="connsiteY4" fmla="*/ 934400 h 1286544"/>
                  <a:gd name="connsiteX5" fmla="*/ 472447 w 768371"/>
                  <a:gd name="connsiteY5" fmla="*/ 787064 h 1286544"/>
                  <a:gd name="connsiteX6" fmla="*/ 209008 w 768371"/>
                  <a:gd name="connsiteY6" fmla="*/ 703124 h 1286544"/>
                  <a:gd name="connsiteX7" fmla="*/ 0 w 768371"/>
                  <a:gd name="connsiteY7" fmla="*/ 264158 h 1286544"/>
                  <a:gd name="connsiteX8" fmla="*/ 56044 w 768371"/>
                  <a:gd name="connsiteY8" fmla="*/ 0 h 1286544"/>
                  <a:gd name="connsiteX0" fmla="*/ 703106 w 712972"/>
                  <a:gd name="connsiteY0" fmla="*/ 1286544 h 1286544"/>
                  <a:gd name="connsiteX1" fmla="*/ 712972 w 712972"/>
                  <a:gd name="connsiteY1" fmla="*/ 1202338 h 1286544"/>
                  <a:gd name="connsiteX2" fmla="*/ 286392 w 712972"/>
                  <a:gd name="connsiteY2" fmla="*/ 1111229 h 1286544"/>
                  <a:gd name="connsiteX3" fmla="*/ 474047 w 712972"/>
                  <a:gd name="connsiteY3" fmla="*/ 1016193 h 1286544"/>
                  <a:gd name="connsiteX4" fmla="*/ 468405 w 712972"/>
                  <a:gd name="connsiteY4" fmla="*/ 9344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3023 w 712972"/>
                  <a:gd name="connsiteY2" fmla="*/ 1122027 h 1286544"/>
                  <a:gd name="connsiteX3" fmla="*/ 474047 w 712972"/>
                  <a:gd name="connsiteY3" fmla="*/ 1016193 h 1286544"/>
                  <a:gd name="connsiteX4" fmla="*/ 468405 w 712972"/>
                  <a:gd name="connsiteY4" fmla="*/ 9344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3023 w 712972"/>
                  <a:gd name="connsiteY2" fmla="*/ 1122027 h 1286544"/>
                  <a:gd name="connsiteX3" fmla="*/ 474047 w 712972"/>
                  <a:gd name="connsiteY3" fmla="*/ 1016193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74047 w 712972"/>
                  <a:gd name="connsiteY3" fmla="*/ 1016193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41974 w 712972"/>
                  <a:gd name="connsiteY3" fmla="*/ 1008095 h 1286544"/>
                  <a:gd name="connsiteX4" fmla="*/ 421753 w 712972"/>
                  <a:gd name="connsiteY4" fmla="*/ 937100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52591 w 712972"/>
                  <a:gd name="connsiteY2" fmla="*/ 1127426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408855 w 712972"/>
                  <a:gd name="connsiteY2" fmla="*/ 1124727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41974 w 712972"/>
                  <a:gd name="connsiteY3" fmla="*/ 10080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72447 w 712972"/>
                  <a:gd name="connsiteY5" fmla="*/ 787064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14132 w 712972"/>
                  <a:gd name="connsiteY5" fmla="*/ 805960 h 1286544"/>
                  <a:gd name="connsiteX6" fmla="*/ 209008 w 712972"/>
                  <a:gd name="connsiteY6" fmla="*/ 703124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351586 w 712972"/>
                  <a:gd name="connsiteY3" fmla="*/ 1010795 h 1286544"/>
                  <a:gd name="connsiteX4" fmla="*/ 372185 w 712972"/>
                  <a:gd name="connsiteY4" fmla="*/ 934401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65300 w 712972"/>
                  <a:gd name="connsiteY3" fmla="*/ 1029690 h 1286544"/>
                  <a:gd name="connsiteX4" fmla="*/ 372185 w 712972"/>
                  <a:gd name="connsiteY4" fmla="*/ 934401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65300 w 712972"/>
                  <a:gd name="connsiteY3" fmla="*/ 1029690 h 1286544"/>
                  <a:gd name="connsiteX4" fmla="*/ 424669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21564 w 712972"/>
                  <a:gd name="connsiteY3" fmla="*/ 1024291 h 1286544"/>
                  <a:gd name="connsiteX4" fmla="*/ 424669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 name="connsiteX0" fmla="*/ 703106 w 712972"/>
                  <a:gd name="connsiteY0" fmla="*/ 1286544 h 1286544"/>
                  <a:gd name="connsiteX1" fmla="*/ 712972 w 712972"/>
                  <a:gd name="connsiteY1" fmla="*/ 1202338 h 1286544"/>
                  <a:gd name="connsiteX2" fmla="*/ 633368 w 712972"/>
                  <a:gd name="connsiteY2" fmla="*/ 1116629 h 1286544"/>
                  <a:gd name="connsiteX3" fmla="*/ 421564 w 712972"/>
                  <a:gd name="connsiteY3" fmla="*/ 1024291 h 1286544"/>
                  <a:gd name="connsiteX4" fmla="*/ 439248 w 712972"/>
                  <a:gd name="connsiteY4" fmla="*/ 918205 h 1286544"/>
                  <a:gd name="connsiteX5" fmla="*/ 414132 w 712972"/>
                  <a:gd name="connsiteY5" fmla="*/ 805960 h 1286544"/>
                  <a:gd name="connsiteX6" fmla="*/ 144861 w 712972"/>
                  <a:gd name="connsiteY6" fmla="*/ 695026 h 1286544"/>
                  <a:gd name="connsiteX7" fmla="*/ 0 w 712972"/>
                  <a:gd name="connsiteY7" fmla="*/ 264158 h 1286544"/>
                  <a:gd name="connsiteX8" fmla="*/ 56044 w 712972"/>
                  <a:gd name="connsiteY8" fmla="*/ 0 h 128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972" h="1286544">
                    <a:moveTo>
                      <a:pt x="703106" y="1286544"/>
                    </a:moveTo>
                    <a:cubicBezTo>
                      <a:pt x="713234" y="1231999"/>
                      <a:pt x="708329" y="1236706"/>
                      <a:pt x="712972" y="1202338"/>
                    </a:cubicBezTo>
                    <a:lnTo>
                      <a:pt x="633368" y="1116629"/>
                    </a:lnTo>
                    <a:lnTo>
                      <a:pt x="421564" y="1024291"/>
                    </a:lnTo>
                    <a:lnTo>
                      <a:pt x="439248" y="918205"/>
                    </a:lnTo>
                    <a:lnTo>
                      <a:pt x="414132" y="805960"/>
                    </a:lnTo>
                    <a:lnTo>
                      <a:pt x="144861" y="695026"/>
                    </a:lnTo>
                    <a:lnTo>
                      <a:pt x="0" y="264158"/>
                    </a:lnTo>
                    <a:lnTo>
                      <a:pt x="5604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12724" t="66195" r="94125"/>
              <a:stretch/>
            </p:blipFill>
            <p:spPr>
              <a:xfrm>
                <a:off x="-2782538" y="3846980"/>
                <a:ext cx="1363879" cy="2045146"/>
              </a:xfrm>
              <a:prstGeom prst="rect">
                <a:avLst/>
              </a:prstGeom>
            </p:spPr>
          </p:pic>
        </p:grpSp>
        <p:grpSp>
          <p:nvGrpSpPr>
            <p:cNvPr id="33" name="Group 32"/>
            <p:cNvGrpSpPr/>
            <p:nvPr/>
          </p:nvGrpSpPr>
          <p:grpSpPr>
            <a:xfrm>
              <a:off x="7277657" y="4673139"/>
              <a:ext cx="753515" cy="1676990"/>
              <a:chOff x="7277657" y="4673139"/>
              <a:chExt cx="753515" cy="1676990"/>
            </a:xfrm>
          </p:grpSpPr>
          <p:grpSp>
            <p:nvGrpSpPr>
              <p:cNvPr id="27" name="Group 26"/>
              <p:cNvGrpSpPr/>
              <p:nvPr/>
            </p:nvGrpSpPr>
            <p:grpSpPr>
              <a:xfrm>
                <a:off x="7277657" y="4673139"/>
                <a:ext cx="353785" cy="1285698"/>
                <a:chOff x="8151448" y="971446"/>
                <a:chExt cx="296769" cy="1579658"/>
              </a:xfrm>
            </p:grpSpPr>
            <p:sp>
              <p:nvSpPr>
                <p:cNvPr id="28" name="Oval 27"/>
                <p:cNvSpPr/>
                <p:nvPr/>
              </p:nvSpPr>
              <p:spPr>
                <a:xfrm>
                  <a:off x="8310944" y="971446"/>
                  <a:ext cx="111310" cy="1476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8210507" y="1031872"/>
                  <a:ext cx="237710" cy="1519232"/>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59475 w 99550"/>
                    <a:gd name="connsiteY1" fmla="*/ 732591 h 891198"/>
                    <a:gd name="connsiteX2" fmla="*/ 53058 w 99550"/>
                    <a:gd name="connsiteY2" fmla="*/ 557144 h 891198"/>
                    <a:gd name="connsiteX3" fmla="*/ 0 w 99550"/>
                    <a:gd name="connsiteY3" fmla="*/ 0 h 891198"/>
                    <a:gd name="connsiteX0" fmla="*/ 146975 w 146975"/>
                    <a:gd name="connsiteY0" fmla="*/ 877676 h 877676"/>
                    <a:gd name="connsiteX1" fmla="*/ 59475 w 146975"/>
                    <a:gd name="connsiteY1" fmla="*/ 732591 h 877676"/>
                    <a:gd name="connsiteX2" fmla="*/ 53058 w 146975"/>
                    <a:gd name="connsiteY2" fmla="*/ 557144 h 877676"/>
                    <a:gd name="connsiteX3" fmla="*/ 0 w 146975"/>
                    <a:gd name="connsiteY3" fmla="*/ 0 h 877676"/>
                  </a:gdLst>
                  <a:ahLst/>
                  <a:cxnLst>
                    <a:cxn ang="0">
                      <a:pos x="connsiteX0" y="connsiteY0"/>
                    </a:cxn>
                    <a:cxn ang="0">
                      <a:pos x="connsiteX1" y="connsiteY1"/>
                    </a:cxn>
                    <a:cxn ang="0">
                      <a:pos x="connsiteX2" y="connsiteY2"/>
                    </a:cxn>
                    <a:cxn ang="0">
                      <a:pos x="connsiteX3" y="connsiteY3"/>
                    </a:cxn>
                  </a:cxnLst>
                  <a:rect l="l" t="t" r="r" b="b"/>
                  <a:pathLst>
                    <a:path w="146975" h="877676">
                      <a:moveTo>
                        <a:pt x="146975" y="877676"/>
                      </a:moveTo>
                      <a:lnTo>
                        <a:pt x="59475" y="732591"/>
                      </a:lnTo>
                      <a:cubicBezTo>
                        <a:pt x="58875" y="651847"/>
                        <a:pt x="56954" y="660420"/>
                        <a:pt x="53058" y="557144"/>
                      </a:cubicBezTo>
                      <a:cubicBezTo>
                        <a:pt x="45692" y="376184"/>
                        <a:pt x="31126" y="208173"/>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8151448" y="972732"/>
                  <a:ext cx="110980" cy="1463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a:off x="7745570" y="4720590"/>
                <a:ext cx="285602" cy="1629539"/>
              </a:xfrm>
              <a:custGeom>
                <a:avLst/>
                <a:gdLst>
                  <a:gd name="connsiteX0" fmla="*/ 114300 w 114300"/>
                  <a:gd name="connsiteY0" fmla="*/ 864870 h 864870"/>
                  <a:gd name="connsiteX1" fmla="*/ 3810 w 114300"/>
                  <a:gd name="connsiteY1" fmla="*/ 773430 h 864870"/>
                  <a:gd name="connsiteX2" fmla="*/ 7620 w 114300"/>
                  <a:gd name="connsiteY2" fmla="*/ 533400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3810 w 114300"/>
                  <a:gd name="connsiteY3" fmla="*/ 163830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114300 w 114300"/>
                  <a:gd name="connsiteY0" fmla="*/ 864870 h 864870"/>
                  <a:gd name="connsiteX1" fmla="*/ 3810 w 114300"/>
                  <a:gd name="connsiteY1" fmla="*/ 773430 h 864870"/>
                  <a:gd name="connsiteX2" fmla="*/ 107784 w 114300"/>
                  <a:gd name="connsiteY2" fmla="*/ 619242 h 864870"/>
                  <a:gd name="connsiteX3" fmla="*/ 55057 w 114300"/>
                  <a:gd name="connsiteY3" fmla="*/ 282688 h 864870"/>
                  <a:gd name="connsiteX4" fmla="*/ 0 w 114300"/>
                  <a:gd name="connsiteY4" fmla="*/ 0 h 864870"/>
                  <a:gd name="connsiteX0" fmla="*/ 254064 w 254064"/>
                  <a:gd name="connsiteY0" fmla="*/ 867071 h 867071"/>
                  <a:gd name="connsiteX1" fmla="*/ 3810 w 254064"/>
                  <a:gd name="connsiteY1" fmla="*/ 77343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93240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107784 w 254064"/>
                  <a:gd name="connsiteY2" fmla="*/ 619242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54064 w 254064"/>
                  <a:gd name="connsiteY0" fmla="*/ 867071 h 867071"/>
                  <a:gd name="connsiteX1" fmla="*/ 117951 w 254064"/>
                  <a:gd name="connsiteY1" fmla="*/ 786637 h 867071"/>
                  <a:gd name="connsiteX2" fmla="*/ 98466 w 254064"/>
                  <a:gd name="connsiteY2" fmla="*/ 570818 h 867071"/>
                  <a:gd name="connsiteX3" fmla="*/ 55057 w 254064"/>
                  <a:gd name="connsiteY3" fmla="*/ 282688 h 867071"/>
                  <a:gd name="connsiteX4" fmla="*/ 0 w 254064"/>
                  <a:gd name="connsiteY4" fmla="*/ 0 h 867071"/>
                  <a:gd name="connsiteX0" fmla="*/ 202817 w 202817"/>
                  <a:gd name="connsiteY0" fmla="*/ 867071 h 867071"/>
                  <a:gd name="connsiteX1" fmla="*/ 117951 w 202817"/>
                  <a:gd name="connsiteY1" fmla="*/ 78663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98466 w 202817"/>
                  <a:gd name="connsiteY2" fmla="*/ 570818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55057 w 202817"/>
                  <a:gd name="connsiteY3" fmla="*/ 282688 h 867071"/>
                  <a:gd name="connsiteX4" fmla="*/ 0 w 202817"/>
                  <a:gd name="connsiteY4" fmla="*/ 0 h 867071"/>
                  <a:gd name="connsiteX0" fmla="*/ 202817 w 202817"/>
                  <a:gd name="connsiteY0" fmla="*/ 867071 h 867071"/>
                  <a:gd name="connsiteX1" fmla="*/ 144941 w 202817"/>
                  <a:gd name="connsiteY1" fmla="*/ 806447 h 867071"/>
                  <a:gd name="connsiteX2" fmla="*/ 129955 w 202817"/>
                  <a:gd name="connsiteY2" fmla="*/ 564215 h 867071"/>
                  <a:gd name="connsiteX3" fmla="*/ 0 w 202817"/>
                  <a:gd name="connsiteY3" fmla="*/ 0 h 867071"/>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55584 w 155584"/>
                  <a:gd name="connsiteY0" fmla="*/ 858267 h 858267"/>
                  <a:gd name="connsiteX1" fmla="*/ 97708 w 155584"/>
                  <a:gd name="connsiteY1" fmla="*/ 797643 h 858267"/>
                  <a:gd name="connsiteX2" fmla="*/ 82722 w 155584"/>
                  <a:gd name="connsiteY2" fmla="*/ 555411 h 858267"/>
                  <a:gd name="connsiteX3" fmla="*/ 0 w 155584"/>
                  <a:gd name="connsiteY3" fmla="*/ 0 h 858267"/>
                  <a:gd name="connsiteX0" fmla="*/ 135807 w 135807"/>
                  <a:gd name="connsiteY0" fmla="*/ 842668 h 842668"/>
                  <a:gd name="connsiteX1" fmla="*/ 97708 w 135807"/>
                  <a:gd name="connsiteY1" fmla="*/ 797643 h 842668"/>
                  <a:gd name="connsiteX2" fmla="*/ 82722 w 135807"/>
                  <a:gd name="connsiteY2" fmla="*/ 555411 h 842668"/>
                  <a:gd name="connsiteX3" fmla="*/ 0 w 135807"/>
                  <a:gd name="connsiteY3" fmla="*/ 0 h 842668"/>
                  <a:gd name="connsiteX0" fmla="*/ 107790 w 107790"/>
                  <a:gd name="connsiteY0" fmla="*/ 882532 h 882532"/>
                  <a:gd name="connsiteX1" fmla="*/ 69691 w 107790"/>
                  <a:gd name="connsiteY1" fmla="*/ 837507 h 882532"/>
                  <a:gd name="connsiteX2" fmla="*/ 54705 w 107790"/>
                  <a:gd name="connsiteY2" fmla="*/ 595275 h 882532"/>
                  <a:gd name="connsiteX3" fmla="*/ 0 w 107790"/>
                  <a:gd name="connsiteY3" fmla="*/ 0 h 882532"/>
                  <a:gd name="connsiteX0" fmla="*/ 102846 w 102846"/>
                  <a:gd name="connsiteY0" fmla="*/ 884265 h 884265"/>
                  <a:gd name="connsiteX1" fmla="*/ 64747 w 102846"/>
                  <a:gd name="connsiteY1" fmla="*/ 839240 h 884265"/>
                  <a:gd name="connsiteX2" fmla="*/ 49761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97008 h 884265"/>
                  <a:gd name="connsiteX3" fmla="*/ 0 w 102846"/>
                  <a:gd name="connsiteY3" fmla="*/ 0 h 884265"/>
                  <a:gd name="connsiteX0" fmla="*/ 102846 w 102846"/>
                  <a:gd name="connsiteY0" fmla="*/ 884265 h 884265"/>
                  <a:gd name="connsiteX1" fmla="*/ 64747 w 102846"/>
                  <a:gd name="connsiteY1" fmla="*/ 839240 h 884265"/>
                  <a:gd name="connsiteX2" fmla="*/ 56354 w 102846"/>
                  <a:gd name="connsiteY2" fmla="*/ 588342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62946 w 102846"/>
                  <a:gd name="connsiteY2" fmla="*/ 581409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102846 w 102846"/>
                  <a:gd name="connsiteY0" fmla="*/ 884265 h 884265"/>
                  <a:gd name="connsiteX1" fmla="*/ 64747 w 102846"/>
                  <a:gd name="connsiteY1" fmla="*/ 839240 h 884265"/>
                  <a:gd name="connsiteX2" fmla="*/ 53058 w 102846"/>
                  <a:gd name="connsiteY2" fmla="*/ 572743 h 884265"/>
                  <a:gd name="connsiteX3" fmla="*/ 0 w 102846"/>
                  <a:gd name="connsiteY3" fmla="*/ 0 h 884265"/>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49762 w 99550"/>
                  <a:gd name="connsiteY2" fmla="*/ 579676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61451 w 99550"/>
                  <a:gd name="connsiteY1" fmla="*/ 846173 h 891198"/>
                  <a:gd name="connsiteX2" fmla="*/ 53058 w 99550"/>
                  <a:gd name="connsiteY2" fmla="*/ 557144 h 891198"/>
                  <a:gd name="connsiteX3" fmla="*/ 0 w 99550"/>
                  <a:gd name="connsiteY3" fmla="*/ 0 h 891198"/>
                  <a:gd name="connsiteX0" fmla="*/ 99550 w 99550"/>
                  <a:gd name="connsiteY0" fmla="*/ 891198 h 891198"/>
                  <a:gd name="connsiteX1" fmla="*/ 17674 w 99550"/>
                  <a:gd name="connsiteY1" fmla="*/ 780417 h 891198"/>
                  <a:gd name="connsiteX2" fmla="*/ 53058 w 99550"/>
                  <a:gd name="connsiteY2" fmla="*/ 557144 h 891198"/>
                  <a:gd name="connsiteX3" fmla="*/ 0 w 99550"/>
                  <a:gd name="connsiteY3" fmla="*/ 0 h 891198"/>
                  <a:gd name="connsiteX0" fmla="*/ 99550 w 99550"/>
                  <a:gd name="connsiteY0" fmla="*/ 891198 h 891198"/>
                  <a:gd name="connsiteX1" fmla="*/ 17674 w 99550"/>
                  <a:gd name="connsiteY1" fmla="*/ 780417 h 891198"/>
                  <a:gd name="connsiteX2" fmla="*/ 27886 w 99550"/>
                  <a:gd name="connsiteY2" fmla="*/ 477004 h 891198"/>
                  <a:gd name="connsiteX3" fmla="*/ 0 w 99550"/>
                  <a:gd name="connsiteY3" fmla="*/ 0 h 891198"/>
                  <a:gd name="connsiteX0" fmla="*/ 99550 w 99550"/>
                  <a:gd name="connsiteY0" fmla="*/ 891198 h 891198"/>
                  <a:gd name="connsiteX1" fmla="*/ 17674 w 99550"/>
                  <a:gd name="connsiteY1" fmla="*/ 780417 h 891198"/>
                  <a:gd name="connsiteX2" fmla="*/ 13658 w 99550"/>
                  <a:gd name="connsiteY2" fmla="*/ 458510 h 891198"/>
                  <a:gd name="connsiteX3" fmla="*/ 0 w 99550"/>
                  <a:gd name="connsiteY3" fmla="*/ 0 h 891198"/>
                  <a:gd name="connsiteX0" fmla="*/ 99550 w 99550"/>
                  <a:gd name="connsiteY0" fmla="*/ 891198 h 891198"/>
                  <a:gd name="connsiteX1" fmla="*/ 17674 w 99550"/>
                  <a:gd name="connsiteY1" fmla="*/ 780417 h 891198"/>
                  <a:gd name="connsiteX2" fmla="*/ 14753 w 99550"/>
                  <a:gd name="connsiteY2" fmla="*/ 458510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19131 w 99550"/>
                  <a:gd name="connsiteY2" fmla="*/ 464674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99550 w 99550"/>
                  <a:gd name="connsiteY0" fmla="*/ 891198 h 891198"/>
                  <a:gd name="connsiteX1" fmla="*/ 17674 w 99550"/>
                  <a:gd name="connsiteY1" fmla="*/ 780417 h 891198"/>
                  <a:gd name="connsiteX2" fmla="*/ 21320 w 99550"/>
                  <a:gd name="connsiteY2" fmla="*/ 470839 h 891198"/>
                  <a:gd name="connsiteX3" fmla="*/ 0 w 99550"/>
                  <a:gd name="connsiteY3" fmla="*/ 0 h 891198"/>
                  <a:gd name="connsiteX0" fmla="*/ 81876 w 81876"/>
                  <a:gd name="connsiteY0" fmla="*/ 891198 h 891198"/>
                  <a:gd name="connsiteX1" fmla="*/ 0 w 81876"/>
                  <a:gd name="connsiteY1" fmla="*/ 780417 h 891198"/>
                  <a:gd name="connsiteX2" fmla="*/ 3646 w 81876"/>
                  <a:gd name="connsiteY2" fmla="*/ 470839 h 891198"/>
                  <a:gd name="connsiteX3" fmla="*/ 5309 w 81876"/>
                  <a:gd name="connsiteY3" fmla="*/ 0 h 891198"/>
                  <a:gd name="connsiteX0" fmla="*/ 81876 w 81876"/>
                  <a:gd name="connsiteY0" fmla="*/ 891198 h 891198"/>
                  <a:gd name="connsiteX1" fmla="*/ 0 w 81876"/>
                  <a:gd name="connsiteY1" fmla="*/ 780417 h 891198"/>
                  <a:gd name="connsiteX2" fmla="*/ 3646 w 81876"/>
                  <a:gd name="connsiteY2" fmla="*/ 470839 h 891198"/>
                  <a:gd name="connsiteX3" fmla="*/ 5309 w 81876"/>
                  <a:gd name="connsiteY3" fmla="*/ 0 h 891198"/>
                  <a:gd name="connsiteX0" fmla="*/ 82039 w 82039"/>
                  <a:gd name="connsiteY0" fmla="*/ 878869 h 878869"/>
                  <a:gd name="connsiteX1" fmla="*/ 163 w 82039"/>
                  <a:gd name="connsiteY1" fmla="*/ 768088 h 878869"/>
                  <a:gd name="connsiteX2" fmla="*/ 3809 w 82039"/>
                  <a:gd name="connsiteY2" fmla="*/ 458510 h 878869"/>
                  <a:gd name="connsiteX3" fmla="*/ 0 w 82039"/>
                  <a:gd name="connsiteY3" fmla="*/ 0 h 878869"/>
                </a:gdLst>
                <a:ahLst/>
                <a:cxnLst>
                  <a:cxn ang="0">
                    <a:pos x="connsiteX0" y="connsiteY0"/>
                  </a:cxn>
                  <a:cxn ang="0">
                    <a:pos x="connsiteX1" y="connsiteY1"/>
                  </a:cxn>
                  <a:cxn ang="0">
                    <a:pos x="connsiteX2" y="connsiteY2"/>
                  </a:cxn>
                  <a:cxn ang="0">
                    <a:pos x="connsiteX3" y="connsiteY3"/>
                  </a:cxn>
                </a:cxnLst>
                <a:rect l="l" t="t" r="r" b="b"/>
                <a:pathLst>
                  <a:path w="82039" h="878869">
                    <a:moveTo>
                      <a:pt x="82039" y="878869"/>
                    </a:moveTo>
                    <a:lnTo>
                      <a:pt x="163" y="768088"/>
                    </a:lnTo>
                    <a:cubicBezTo>
                      <a:pt x="1752" y="685289"/>
                      <a:pt x="1139" y="576170"/>
                      <a:pt x="3809" y="458510"/>
                    </a:cubicBezTo>
                    <a:cubicBezTo>
                      <a:pt x="5198" y="304263"/>
                      <a:pt x="5954" y="130088"/>
                      <a:pt x="0" y="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685023" y="4674186"/>
                <a:ext cx="132302" cy="11912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Title 1"/>
          <p:cNvSpPr txBox="1">
            <a:spLocks/>
          </p:cNvSpPr>
          <p:nvPr/>
        </p:nvSpPr>
        <p:spPr>
          <a:xfrm>
            <a:off x="7040948" y="2286003"/>
            <a:ext cx="1145458" cy="63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800" b="1" dirty="0" smtClean="0">
                <a:solidFill>
                  <a:srgbClr val="0000FF"/>
                </a:solidFill>
                <a:latin typeface="Arial" pitchFamily="34" charset="0"/>
                <a:cs typeface="Arial" pitchFamily="34" charset="0"/>
              </a:rPr>
              <a:t>L</a:t>
            </a:r>
            <a:endParaRPr lang="es-ES_tradnl" sz="1800" b="1" dirty="0">
              <a:solidFill>
                <a:srgbClr val="0000FF"/>
              </a:solidFill>
              <a:latin typeface="Arial" pitchFamily="34" charset="0"/>
              <a:cs typeface="Arial" pitchFamily="34" charset="0"/>
            </a:endParaRPr>
          </a:p>
        </p:txBody>
      </p:sp>
      <p:sp>
        <p:nvSpPr>
          <p:cNvPr id="50" name="Title 1"/>
          <p:cNvSpPr txBox="1">
            <a:spLocks/>
          </p:cNvSpPr>
          <p:nvPr/>
        </p:nvSpPr>
        <p:spPr>
          <a:xfrm>
            <a:off x="7718110" y="2304837"/>
            <a:ext cx="1145458" cy="63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800" b="1" dirty="0" smtClean="0">
                <a:solidFill>
                  <a:srgbClr val="FF0000"/>
                </a:solidFill>
                <a:latin typeface="Arial" pitchFamily="34" charset="0"/>
                <a:cs typeface="Arial" pitchFamily="34" charset="0"/>
              </a:rPr>
              <a:t>SS</a:t>
            </a:r>
            <a:endParaRPr lang="es-ES_tradnl" sz="1800" b="1" dirty="0">
              <a:solidFill>
                <a:srgbClr val="FF0000"/>
              </a:solidFill>
              <a:latin typeface="Arial" pitchFamily="34" charset="0"/>
              <a:cs typeface="Arial" pitchFamily="34" charset="0"/>
            </a:endParaRPr>
          </a:p>
        </p:txBody>
      </p:sp>
      <p:sp>
        <p:nvSpPr>
          <p:cNvPr id="51" name="Title 1"/>
          <p:cNvSpPr txBox="1">
            <a:spLocks/>
          </p:cNvSpPr>
          <p:nvPr/>
        </p:nvSpPr>
        <p:spPr>
          <a:xfrm>
            <a:off x="7744530" y="4413346"/>
            <a:ext cx="1145458" cy="63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800" b="1" dirty="0" smtClean="0">
                <a:solidFill>
                  <a:srgbClr val="0000FF"/>
                </a:solidFill>
                <a:latin typeface="Arial" pitchFamily="34" charset="0"/>
                <a:cs typeface="Arial" pitchFamily="34" charset="0"/>
              </a:rPr>
              <a:t>L</a:t>
            </a:r>
            <a:endParaRPr lang="es-ES_tradnl" sz="1800" b="1" dirty="0">
              <a:solidFill>
                <a:srgbClr val="0000FF"/>
              </a:solidFill>
              <a:latin typeface="Arial" pitchFamily="34" charset="0"/>
              <a:cs typeface="Arial" pitchFamily="34" charset="0"/>
            </a:endParaRPr>
          </a:p>
        </p:txBody>
      </p:sp>
      <p:sp>
        <p:nvSpPr>
          <p:cNvPr id="52" name="Title 1"/>
          <p:cNvSpPr txBox="1">
            <a:spLocks/>
          </p:cNvSpPr>
          <p:nvPr/>
        </p:nvSpPr>
        <p:spPr>
          <a:xfrm>
            <a:off x="6836546" y="4433681"/>
            <a:ext cx="1145458" cy="63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800" b="1" dirty="0" smtClean="0">
                <a:solidFill>
                  <a:srgbClr val="FF0000"/>
                </a:solidFill>
                <a:latin typeface="Arial" pitchFamily="34" charset="0"/>
                <a:cs typeface="Arial" pitchFamily="34" charset="0"/>
              </a:rPr>
              <a:t>SS</a:t>
            </a:r>
            <a:endParaRPr lang="es-ES_tradnl" sz="1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8021026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pPr algn="ctr"/>
            <a:r>
              <a:rPr lang="es-ES_tradnl" b="1" noProof="0" dirty="0" err="1" smtClean="0">
                <a:latin typeface="Arial" pitchFamily="34" charset="0"/>
                <a:cs typeface="Arial" pitchFamily="34" charset="0"/>
              </a:rPr>
              <a:t>Indice</a:t>
            </a:r>
            <a:r>
              <a:rPr lang="es-ES_tradnl" b="1" noProof="0" dirty="0" smtClean="0">
                <a:latin typeface="Arial" pitchFamily="34" charset="0"/>
                <a:cs typeface="Arial" pitchFamily="34" charset="0"/>
              </a:rPr>
              <a:t> Total </a:t>
            </a:r>
            <a:r>
              <a:rPr lang="es-ES_tradnl" b="1" noProof="0" dirty="0" err="1" smtClean="0">
                <a:latin typeface="Arial" pitchFamily="34" charset="0"/>
                <a:cs typeface="Arial" pitchFamily="34" charset="0"/>
              </a:rPr>
              <a:t>Totals</a:t>
            </a:r>
            <a:endParaRPr lang="es-ES_tradnl" b="1" noProof="0" dirty="0">
              <a:latin typeface="Arial" pitchFamily="34" charset="0"/>
              <a:cs typeface="Arial" pitchFamily="34" charset="0"/>
            </a:endParaRPr>
          </a:p>
        </p:txBody>
      </p:sp>
      <p:sp>
        <p:nvSpPr>
          <p:cNvPr id="3" name="Content Placeholder 2"/>
          <p:cNvSpPr>
            <a:spLocks noGrp="1"/>
          </p:cNvSpPr>
          <p:nvPr>
            <p:ph idx="1"/>
          </p:nvPr>
        </p:nvSpPr>
        <p:spPr>
          <a:xfrm>
            <a:off x="285656" y="990600"/>
            <a:ext cx="3942215" cy="1371600"/>
          </a:xfrm>
        </p:spPr>
        <p:txBody>
          <a:bodyPr>
            <a:normAutofit/>
          </a:bodyPr>
          <a:lstStyle/>
          <a:p>
            <a:pPr marL="0" indent="0">
              <a:buNone/>
            </a:pPr>
            <a:r>
              <a:rPr lang="es-ES_tradnl" sz="2000" noProof="0" dirty="0" smtClean="0">
                <a:latin typeface="Arial" pitchFamily="34" charset="0"/>
                <a:cs typeface="Arial" pitchFamily="34" charset="0"/>
              </a:rPr>
              <a:t>Se calcula con la temperatura de 500 </a:t>
            </a:r>
            <a:r>
              <a:rPr lang="es-ES_tradnl" sz="2000" noProof="0" dirty="0" err="1" smtClean="0">
                <a:latin typeface="Arial" pitchFamily="34" charset="0"/>
                <a:cs typeface="Arial" pitchFamily="34" charset="0"/>
              </a:rPr>
              <a:t>hPa</a:t>
            </a:r>
            <a:r>
              <a:rPr lang="es-ES_tradnl" sz="2000" noProof="0" dirty="0" smtClean="0">
                <a:latin typeface="Arial" pitchFamily="34" charset="0"/>
                <a:cs typeface="Arial" pitchFamily="34" charset="0"/>
              </a:rPr>
              <a:t> y con la temperatura y rocío en 850 </a:t>
            </a:r>
            <a:r>
              <a:rPr lang="es-ES_tradnl" sz="2000" noProof="0" dirty="0" err="1" smtClean="0">
                <a:latin typeface="Arial" pitchFamily="34" charset="0"/>
                <a:cs typeface="Arial" pitchFamily="34" charset="0"/>
              </a:rPr>
              <a:t>hPa</a:t>
            </a:r>
            <a:r>
              <a:rPr lang="es-ES_tradnl" sz="2000" noProof="0" dirty="0" smtClean="0">
                <a:latin typeface="Arial" pitchFamily="34" charset="0"/>
                <a:cs typeface="Arial" pitchFamily="34" charset="0"/>
              </a:rPr>
              <a:t>.</a:t>
            </a:r>
          </a:p>
          <a:p>
            <a:endParaRPr lang="es-ES_tradnl" sz="2000" noProof="0" dirty="0">
              <a:latin typeface="Arial" pitchFamily="34" charset="0"/>
              <a:cs typeface="Arial" pitchFamily="34" charset="0"/>
            </a:endParaRPr>
          </a:p>
        </p:txBody>
      </p:sp>
      <p:grpSp>
        <p:nvGrpSpPr>
          <p:cNvPr id="90" name="Group 89"/>
          <p:cNvGrpSpPr/>
          <p:nvPr/>
        </p:nvGrpSpPr>
        <p:grpSpPr>
          <a:xfrm>
            <a:off x="381000" y="2438400"/>
            <a:ext cx="3201540" cy="4038600"/>
            <a:chOff x="5106984" y="1833633"/>
            <a:chExt cx="3201540" cy="4038600"/>
          </a:xfrm>
        </p:grpSpPr>
        <p:sp>
          <p:nvSpPr>
            <p:cNvPr id="34" name="Rectangle 33"/>
            <p:cNvSpPr/>
            <p:nvPr/>
          </p:nvSpPr>
          <p:spPr>
            <a:xfrm>
              <a:off x="5106984" y="1833633"/>
              <a:ext cx="2950423" cy="369332"/>
            </a:xfrm>
            <a:prstGeom prst="rect">
              <a:avLst/>
            </a:prstGeom>
          </p:spPr>
          <p:txBody>
            <a:bodyPr wrap="none">
              <a:spAutoFit/>
            </a:bodyPr>
            <a:lstStyle/>
            <a:p>
              <a:r>
                <a:rPr lang="es-ES_tradnl" b="1" dirty="0" smtClean="0">
                  <a:latin typeface="Arial" pitchFamily="34" charset="0"/>
                  <a:cs typeface="Arial" pitchFamily="34" charset="0"/>
                </a:rPr>
                <a:t>ESTABLE (Valores bajos)</a:t>
              </a:r>
              <a:endParaRPr lang="en-US" b="1" dirty="0"/>
            </a:p>
          </p:txBody>
        </p:sp>
        <p:grpSp>
          <p:nvGrpSpPr>
            <p:cNvPr id="66" name="Group 65"/>
            <p:cNvGrpSpPr/>
            <p:nvPr/>
          </p:nvGrpSpPr>
          <p:grpSpPr>
            <a:xfrm>
              <a:off x="5160014" y="3200400"/>
              <a:ext cx="3069586" cy="2671833"/>
              <a:chOff x="192613" y="3195567"/>
              <a:chExt cx="3069586" cy="2671833"/>
            </a:xfrm>
          </p:grpSpPr>
          <p:grpSp>
            <p:nvGrpSpPr>
              <p:cNvPr id="67" name="Group 66"/>
              <p:cNvGrpSpPr/>
              <p:nvPr/>
            </p:nvGrpSpPr>
            <p:grpSpPr>
              <a:xfrm>
                <a:off x="762000" y="3195567"/>
                <a:ext cx="2500199" cy="2671833"/>
                <a:chOff x="1204799" y="3541931"/>
                <a:chExt cx="2057400" cy="2202873"/>
              </a:xfrm>
            </p:grpSpPr>
            <p:cxnSp>
              <p:nvCxnSpPr>
                <p:cNvPr id="75" name="Straight Arrow Connector 74"/>
                <p:cNvCxnSpPr/>
                <p:nvPr/>
              </p:nvCxnSpPr>
              <p:spPr>
                <a:xfrm>
                  <a:off x="1204799" y="5744804"/>
                  <a:ext cx="2057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1204799" y="3541931"/>
                  <a:ext cx="0" cy="22028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68" name="Straight Connector 67"/>
              <p:cNvCxnSpPr/>
              <p:nvPr/>
            </p:nvCxnSpPr>
            <p:spPr>
              <a:xfrm flipV="1">
                <a:off x="9906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92613" y="4812268"/>
                <a:ext cx="569387" cy="369332"/>
              </a:xfrm>
              <a:prstGeom prst="rect">
                <a:avLst/>
              </a:prstGeom>
            </p:spPr>
            <p:txBody>
              <a:bodyPr wrap="none">
                <a:spAutoFit/>
              </a:bodyPr>
              <a:lstStyle/>
              <a:p>
                <a:r>
                  <a:rPr lang="es-ES_tradnl" dirty="0">
                    <a:latin typeface="Arial" pitchFamily="34" charset="0"/>
                    <a:cs typeface="Arial" pitchFamily="34" charset="0"/>
                  </a:rPr>
                  <a:t>850</a:t>
                </a:r>
                <a:endParaRPr lang="en-US" dirty="0"/>
              </a:p>
            </p:txBody>
          </p:sp>
          <p:sp>
            <p:nvSpPr>
              <p:cNvPr id="70" name="Rectangle 69"/>
              <p:cNvSpPr/>
              <p:nvPr/>
            </p:nvSpPr>
            <p:spPr>
              <a:xfrm>
                <a:off x="192613" y="3657600"/>
                <a:ext cx="569387" cy="369332"/>
              </a:xfrm>
              <a:prstGeom prst="rect">
                <a:avLst/>
              </a:prstGeom>
            </p:spPr>
            <p:txBody>
              <a:bodyPr wrap="none">
                <a:spAutoFit/>
              </a:bodyPr>
              <a:lstStyle/>
              <a:p>
                <a:r>
                  <a:rPr lang="es-ES_tradnl" dirty="0" smtClean="0">
                    <a:latin typeface="Arial" pitchFamily="34" charset="0"/>
                    <a:cs typeface="Arial" pitchFamily="34" charset="0"/>
                  </a:rPr>
                  <a:t>500</a:t>
                </a:r>
                <a:endParaRPr lang="en-US" dirty="0"/>
              </a:p>
            </p:txBody>
          </p:sp>
          <p:cxnSp>
            <p:nvCxnSpPr>
              <p:cNvPr id="71" name="Straight Connector 70"/>
              <p:cNvCxnSpPr/>
              <p:nvPr/>
            </p:nvCxnSpPr>
            <p:spPr>
              <a:xfrm>
                <a:off x="685800" y="5040868"/>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85800" y="3810000"/>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5240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20574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7" name="Freeform 76"/>
            <p:cNvSpPr/>
            <p:nvPr/>
          </p:nvSpPr>
          <p:spPr>
            <a:xfrm>
              <a:off x="7110533" y="3496178"/>
              <a:ext cx="197739" cy="2313710"/>
            </a:xfrm>
            <a:custGeom>
              <a:avLst/>
              <a:gdLst>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387927 w 858982"/>
                <a:gd name="connsiteY4" fmla="*/ 637310 h 2341419"/>
                <a:gd name="connsiteX5" fmla="*/ 0 w 858982"/>
                <a:gd name="connsiteY5" fmla="*/ 0 h 2341419"/>
                <a:gd name="connsiteX6" fmla="*/ 0 w 858982"/>
                <a:gd name="connsiteY6" fmla="*/ 0 h 2341419"/>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568232 w 858982"/>
                <a:gd name="connsiteY4" fmla="*/ 0 h 2341419"/>
                <a:gd name="connsiteX5" fmla="*/ 0 w 858982"/>
                <a:gd name="connsiteY5" fmla="*/ 0 h 2341419"/>
                <a:gd name="connsiteX6" fmla="*/ 0 w 858982"/>
                <a:gd name="connsiteY6" fmla="*/ 0 h 2341419"/>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568232 w 858982"/>
                <a:gd name="connsiteY4" fmla="*/ 0 h 2341419"/>
                <a:gd name="connsiteX5" fmla="*/ 0 w 858982"/>
                <a:gd name="connsiteY5" fmla="*/ 0 h 2341419"/>
                <a:gd name="connsiteX6" fmla="*/ 0 w 858982"/>
                <a:gd name="connsiteY6" fmla="*/ 0 h 2341419"/>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568232 w 858982"/>
                <a:gd name="connsiteY4" fmla="*/ 0 h 2341419"/>
                <a:gd name="connsiteX5" fmla="*/ 0 w 858982"/>
                <a:gd name="connsiteY5" fmla="*/ 0 h 2341419"/>
                <a:gd name="connsiteX0" fmla="*/ 858982 w 858982"/>
                <a:gd name="connsiteY0" fmla="*/ 2341419 h 2341419"/>
                <a:gd name="connsiteX1" fmla="*/ 762000 w 858982"/>
                <a:gd name="connsiteY1" fmla="*/ 1967346 h 2341419"/>
                <a:gd name="connsiteX2" fmla="*/ 529125 w 858982"/>
                <a:gd name="connsiteY2" fmla="*/ 1496291 h 2341419"/>
                <a:gd name="connsiteX3" fmla="*/ 471054 w 858982"/>
                <a:gd name="connsiteY3" fmla="*/ 942110 h 2341419"/>
                <a:gd name="connsiteX4" fmla="*/ 568232 w 858982"/>
                <a:gd name="connsiteY4" fmla="*/ 0 h 2341419"/>
                <a:gd name="connsiteX5" fmla="*/ 0 w 858982"/>
                <a:gd name="connsiteY5" fmla="*/ 0 h 2341419"/>
                <a:gd name="connsiteX0" fmla="*/ 858982 w 858982"/>
                <a:gd name="connsiteY0" fmla="*/ 2341419 h 2341419"/>
                <a:gd name="connsiteX1" fmla="*/ 529125 w 858982"/>
                <a:gd name="connsiteY1" fmla="*/ 1496291 h 2341419"/>
                <a:gd name="connsiteX2" fmla="*/ 471054 w 858982"/>
                <a:gd name="connsiteY2" fmla="*/ 942110 h 2341419"/>
                <a:gd name="connsiteX3" fmla="*/ 568232 w 858982"/>
                <a:gd name="connsiteY3" fmla="*/ 0 h 2341419"/>
                <a:gd name="connsiteX4" fmla="*/ 0 w 858982"/>
                <a:gd name="connsiteY4" fmla="*/ 0 h 2341419"/>
                <a:gd name="connsiteX0" fmla="*/ 642615 w 642615"/>
                <a:gd name="connsiteY0" fmla="*/ 2313710 h 2313710"/>
                <a:gd name="connsiteX1" fmla="*/ 529125 w 642615"/>
                <a:gd name="connsiteY1" fmla="*/ 1496291 h 2313710"/>
                <a:gd name="connsiteX2" fmla="*/ 471054 w 642615"/>
                <a:gd name="connsiteY2" fmla="*/ 942110 h 2313710"/>
                <a:gd name="connsiteX3" fmla="*/ 568232 w 642615"/>
                <a:gd name="connsiteY3" fmla="*/ 0 h 2313710"/>
                <a:gd name="connsiteX4" fmla="*/ 0 w 642615"/>
                <a:gd name="connsiteY4" fmla="*/ 0 h 2313710"/>
                <a:gd name="connsiteX0" fmla="*/ 171561 w 171561"/>
                <a:gd name="connsiteY0" fmla="*/ 2313710 h 2313710"/>
                <a:gd name="connsiteX1" fmla="*/ 58071 w 171561"/>
                <a:gd name="connsiteY1" fmla="*/ 1496291 h 2313710"/>
                <a:gd name="connsiteX2" fmla="*/ 0 w 171561"/>
                <a:gd name="connsiteY2" fmla="*/ 942110 h 2313710"/>
                <a:gd name="connsiteX3" fmla="*/ 97178 w 171561"/>
                <a:gd name="connsiteY3" fmla="*/ 0 h 2313710"/>
              </a:gdLst>
              <a:ahLst/>
              <a:cxnLst>
                <a:cxn ang="0">
                  <a:pos x="connsiteX0" y="connsiteY0"/>
                </a:cxn>
                <a:cxn ang="0">
                  <a:pos x="connsiteX1" y="connsiteY1"/>
                </a:cxn>
                <a:cxn ang="0">
                  <a:pos x="connsiteX2" y="connsiteY2"/>
                </a:cxn>
                <a:cxn ang="0">
                  <a:pos x="connsiteX3" y="connsiteY3"/>
                </a:cxn>
              </a:cxnLst>
              <a:rect l="l" t="t" r="r" b="b"/>
              <a:pathLst>
                <a:path w="171561" h="2313710">
                  <a:moveTo>
                    <a:pt x="171561" y="2313710"/>
                  </a:moveTo>
                  <a:lnTo>
                    <a:pt x="58071" y="1496291"/>
                  </a:lnTo>
                  <a:lnTo>
                    <a:pt x="0" y="942110"/>
                  </a:lnTo>
                  <a:lnTo>
                    <a:pt x="9717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Freeform 77"/>
            <p:cNvSpPr/>
            <p:nvPr/>
          </p:nvSpPr>
          <p:spPr>
            <a:xfrm>
              <a:off x="6650183" y="4798506"/>
              <a:ext cx="152400" cy="1011382"/>
            </a:xfrm>
            <a:custGeom>
              <a:avLst/>
              <a:gdLst>
                <a:gd name="connsiteX0" fmla="*/ 152400 w 152400"/>
                <a:gd name="connsiteY0" fmla="*/ 1011382 h 1011382"/>
                <a:gd name="connsiteX1" fmla="*/ 69272 w 152400"/>
                <a:gd name="connsiteY1" fmla="*/ 443345 h 1011382"/>
                <a:gd name="connsiteX2" fmla="*/ 41563 w 152400"/>
                <a:gd name="connsiteY2" fmla="*/ 180109 h 1011382"/>
                <a:gd name="connsiteX3" fmla="*/ 0 w 152400"/>
                <a:gd name="connsiteY3" fmla="*/ 0 h 1011382"/>
              </a:gdLst>
              <a:ahLst/>
              <a:cxnLst>
                <a:cxn ang="0">
                  <a:pos x="connsiteX0" y="connsiteY0"/>
                </a:cxn>
                <a:cxn ang="0">
                  <a:pos x="connsiteX1" y="connsiteY1"/>
                </a:cxn>
                <a:cxn ang="0">
                  <a:pos x="connsiteX2" y="connsiteY2"/>
                </a:cxn>
                <a:cxn ang="0">
                  <a:pos x="connsiteX3" y="connsiteY3"/>
                </a:cxn>
              </a:cxnLst>
              <a:rect l="l" t="t" r="r" b="b"/>
              <a:pathLst>
                <a:path w="152400" h="1011382">
                  <a:moveTo>
                    <a:pt x="152400" y="1011382"/>
                  </a:moveTo>
                  <a:lnTo>
                    <a:pt x="69272" y="443345"/>
                  </a:lnTo>
                  <a:lnTo>
                    <a:pt x="41563" y="180109"/>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086600" y="4957833"/>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629400" y="4957833"/>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086600" y="3701534"/>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239000" y="3505200"/>
              <a:ext cx="1069524" cy="369332"/>
            </a:xfrm>
            <a:prstGeom prst="rect">
              <a:avLst/>
            </a:prstGeom>
          </p:spPr>
          <p:txBody>
            <a:bodyPr wrap="none">
              <a:spAutoFit/>
            </a:bodyPr>
            <a:lstStyle/>
            <a:p>
              <a:r>
                <a:rPr lang="es-ES_tradnl" b="1" dirty="0" smtClean="0">
                  <a:latin typeface="Arial" pitchFamily="34" charset="0"/>
                  <a:cs typeface="Arial" pitchFamily="34" charset="0"/>
                </a:rPr>
                <a:t>CALIDO</a:t>
              </a:r>
              <a:endParaRPr lang="en-US" b="1" dirty="0"/>
            </a:p>
          </p:txBody>
        </p:sp>
        <p:sp>
          <p:nvSpPr>
            <p:cNvPr id="86" name="Rectangle 85"/>
            <p:cNvSpPr/>
            <p:nvPr/>
          </p:nvSpPr>
          <p:spPr>
            <a:xfrm>
              <a:off x="7239000" y="5040868"/>
              <a:ext cx="890680" cy="369332"/>
            </a:xfrm>
            <a:prstGeom prst="rect">
              <a:avLst/>
            </a:prstGeom>
          </p:spPr>
          <p:txBody>
            <a:bodyPr wrap="none">
              <a:spAutoFit/>
            </a:bodyPr>
            <a:lstStyle/>
            <a:p>
              <a:r>
                <a:rPr lang="es-ES_tradnl" b="1" dirty="0" smtClean="0">
                  <a:latin typeface="Arial" pitchFamily="34" charset="0"/>
                  <a:cs typeface="Arial" pitchFamily="34" charset="0"/>
                </a:rPr>
                <a:t>FRIO</a:t>
              </a:r>
              <a:endParaRPr lang="en-US" b="1" dirty="0"/>
            </a:p>
          </p:txBody>
        </p:sp>
        <p:sp>
          <p:nvSpPr>
            <p:cNvPr id="87" name="Rectangle 86"/>
            <p:cNvSpPr/>
            <p:nvPr/>
          </p:nvSpPr>
          <p:spPr>
            <a:xfrm>
              <a:off x="5867400" y="5029200"/>
              <a:ext cx="838691" cy="369332"/>
            </a:xfrm>
            <a:prstGeom prst="rect">
              <a:avLst/>
            </a:prstGeom>
          </p:spPr>
          <p:txBody>
            <a:bodyPr wrap="none">
              <a:spAutoFit/>
            </a:bodyPr>
            <a:lstStyle/>
            <a:p>
              <a:r>
                <a:rPr lang="es-ES_tradnl" b="1" dirty="0" smtClean="0">
                  <a:latin typeface="Arial" pitchFamily="34" charset="0"/>
                  <a:cs typeface="Arial" pitchFamily="34" charset="0"/>
                </a:rPr>
                <a:t>SECO</a:t>
              </a:r>
              <a:endParaRPr lang="en-US" b="1" dirty="0"/>
            </a:p>
          </p:txBody>
        </p:sp>
      </p:grpSp>
      <p:sp>
        <p:nvSpPr>
          <p:cNvPr id="91" name="Rectangle 90"/>
          <p:cNvSpPr/>
          <p:nvPr/>
        </p:nvSpPr>
        <p:spPr>
          <a:xfrm>
            <a:off x="553193" y="2801540"/>
            <a:ext cx="3333007" cy="923330"/>
          </a:xfrm>
          <a:prstGeom prst="rect">
            <a:avLst/>
          </a:prstGeom>
        </p:spPr>
        <p:txBody>
          <a:bodyPr wrap="square">
            <a:spAutoFit/>
          </a:bodyPr>
          <a:lstStyle/>
          <a:p>
            <a:r>
              <a:rPr lang="es-ES_tradnl" b="1" dirty="0" smtClean="0">
                <a:solidFill>
                  <a:schemeClr val="accent1"/>
                </a:solidFill>
                <a:latin typeface="Arial" pitchFamily="34" charset="0"/>
                <a:cs typeface="Arial" pitchFamily="34" charset="0"/>
              </a:rPr>
              <a:t>Valores más bajos cuando atmósfera media es cálida, atmósfera baja fría y seca.</a:t>
            </a:r>
            <a:endParaRPr lang="en-US" b="1" dirty="0">
              <a:solidFill>
                <a:schemeClr val="accent1"/>
              </a:solidFill>
            </a:endParaRPr>
          </a:p>
        </p:txBody>
      </p:sp>
      <p:sp>
        <p:nvSpPr>
          <p:cNvPr id="92" name="Rectangle 91"/>
          <p:cNvSpPr/>
          <p:nvPr/>
        </p:nvSpPr>
        <p:spPr>
          <a:xfrm>
            <a:off x="5125193" y="2810470"/>
            <a:ext cx="3333007" cy="923330"/>
          </a:xfrm>
          <a:prstGeom prst="rect">
            <a:avLst/>
          </a:prstGeom>
        </p:spPr>
        <p:txBody>
          <a:bodyPr wrap="square">
            <a:spAutoFit/>
          </a:bodyPr>
          <a:lstStyle/>
          <a:p>
            <a:r>
              <a:rPr lang="es-ES_tradnl" b="1" dirty="0" smtClean="0">
                <a:solidFill>
                  <a:srgbClr val="FF0000"/>
                </a:solidFill>
                <a:latin typeface="Arial" pitchFamily="34" charset="0"/>
                <a:cs typeface="Arial" pitchFamily="34" charset="0"/>
              </a:rPr>
              <a:t>Valores más bajos cuando atmósfera media es cálida, atmósfera baja fría y seca.</a:t>
            </a:r>
            <a:endParaRPr lang="en-US" b="1" dirty="0">
              <a:solidFill>
                <a:srgbClr val="FF0000"/>
              </a:solidFill>
            </a:endParaRPr>
          </a:p>
        </p:txBody>
      </p:sp>
      <p:sp>
        <p:nvSpPr>
          <p:cNvPr id="93" name="Parallelogram 92"/>
          <p:cNvSpPr/>
          <p:nvPr/>
        </p:nvSpPr>
        <p:spPr>
          <a:xfrm>
            <a:off x="7620000" y="5669361"/>
            <a:ext cx="677090" cy="731439"/>
          </a:xfrm>
          <a:prstGeom prst="parallelogram">
            <a:avLst/>
          </a:prstGeom>
          <a:solidFill>
            <a:srgbClr val="155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7086600" y="3272136"/>
            <a:ext cx="1981200" cy="2666206"/>
          </a:xfrm>
          <a:custGeom>
            <a:avLst/>
            <a:gdLst>
              <a:gd name="connsiteX0" fmla="*/ 1122218 w 1704109"/>
              <a:gd name="connsiteY0" fmla="*/ 1011382 h 1422160"/>
              <a:gd name="connsiteX1" fmla="*/ 1122218 w 1704109"/>
              <a:gd name="connsiteY1" fmla="*/ 1011382 h 1422160"/>
              <a:gd name="connsiteX2" fmla="*/ 1149927 w 1704109"/>
              <a:gd name="connsiteY2" fmla="*/ 886691 h 1422160"/>
              <a:gd name="connsiteX3" fmla="*/ 1163782 w 1704109"/>
              <a:gd name="connsiteY3" fmla="*/ 845128 h 1422160"/>
              <a:gd name="connsiteX4" fmla="*/ 1191491 w 1704109"/>
              <a:gd name="connsiteY4" fmla="*/ 817418 h 1422160"/>
              <a:gd name="connsiteX5" fmla="*/ 1205345 w 1704109"/>
              <a:gd name="connsiteY5" fmla="*/ 775855 h 1422160"/>
              <a:gd name="connsiteX6" fmla="*/ 1219200 w 1704109"/>
              <a:gd name="connsiteY6" fmla="*/ 706582 h 1422160"/>
              <a:gd name="connsiteX7" fmla="*/ 1288473 w 1704109"/>
              <a:gd name="connsiteY7" fmla="*/ 692728 h 1422160"/>
              <a:gd name="connsiteX8" fmla="*/ 1413164 w 1704109"/>
              <a:gd name="connsiteY8" fmla="*/ 637309 h 1422160"/>
              <a:gd name="connsiteX9" fmla="*/ 1496291 w 1704109"/>
              <a:gd name="connsiteY9" fmla="*/ 609600 h 1422160"/>
              <a:gd name="connsiteX10" fmla="*/ 1537854 w 1704109"/>
              <a:gd name="connsiteY10" fmla="*/ 595746 h 1422160"/>
              <a:gd name="connsiteX11" fmla="*/ 1634836 w 1704109"/>
              <a:gd name="connsiteY11" fmla="*/ 581891 h 1422160"/>
              <a:gd name="connsiteX12" fmla="*/ 1704109 w 1704109"/>
              <a:gd name="connsiteY12" fmla="*/ 498764 h 1422160"/>
              <a:gd name="connsiteX13" fmla="*/ 1648691 w 1704109"/>
              <a:gd name="connsiteY13" fmla="*/ 374073 h 1422160"/>
              <a:gd name="connsiteX14" fmla="*/ 1607127 w 1704109"/>
              <a:gd name="connsiteY14" fmla="*/ 346364 h 1422160"/>
              <a:gd name="connsiteX15" fmla="*/ 1537854 w 1704109"/>
              <a:gd name="connsiteY15" fmla="*/ 277091 h 1422160"/>
              <a:gd name="connsiteX16" fmla="*/ 1454727 w 1704109"/>
              <a:gd name="connsiteY16" fmla="*/ 249382 h 1422160"/>
              <a:gd name="connsiteX17" fmla="*/ 1413164 w 1704109"/>
              <a:gd name="connsiteY17" fmla="*/ 235528 h 1422160"/>
              <a:gd name="connsiteX18" fmla="*/ 1260764 w 1704109"/>
              <a:gd name="connsiteY18" fmla="*/ 249382 h 1422160"/>
              <a:gd name="connsiteX19" fmla="*/ 1219200 w 1704109"/>
              <a:gd name="connsiteY19" fmla="*/ 263237 h 1422160"/>
              <a:gd name="connsiteX20" fmla="*/ 1136073 w 1704109"/>
              <a:gd name="connsiteY20" fmla="*/ 235528 h 1422160"/>
              <a:gd name="connsiteX21" fmla="*/ 1108364 w 1704109"/>
              <a:gd name="connsiteY21" fmla="*/ 152400 h 1422160"/>
              <a:gd name="connsiteX22" fmla="*/ 1094509 w 1704109"/>
              <a:gd name="connsiteY22" fmla="*/ 110837 h 1422160"/>
              <a:gd name="connsiteX23" fmla="*/ 1066800 w 1704109"/>
              <a:gd name="connsiteY23" fmla="*/ 55418 h 1422160"/>
              <a:gd name="connsiteX24" fmla="*/ 983673 w 1704109"/>
              <a:gd name="connsiteY24" fmla="*/ 27709 h 1422160"/>
              <a:gd name="connsiteX25" fmla="*/ 914400 w 1704109"/>
              <a:gd name="connsiteY25" fmla="*/ 0 h 1422160"/>
              <a:gd name="connsiteX26" fmla="*/ 872836 w 1704109"/>
              <a:gd name="connsiteY26" fmla="*/ 27709 h 1422160"/>
              <a:gd name="connsiteX27" fmla="*/ 817418 w 1704109"/>
              <a:gd name="connsiteY27" fmla="*/ 166255 h 1422160"/>
              <a:gd name="connsiteX28" fmla="*/ 775854 w 1704109"/>
              <a:gd name="connsiteY28" fmla="*/ 193964 h 1422160"/>
              <a:gd name="connsiteX29" fmla="*/ 720436 w 1704109"/>
              <a:gd name="connsiteY29" fmla="*/ 235528 h 1422160"/>
              <a:gd name="connsiteX30" fmla="*/ 637309 w 1704109"/>
              <a:gd name="connsiteY30" fmla="*/ 207818 h 1422160"/>
              <a:gd name="connsiteX31" fmla="*/ 526473 w 1704109"/>
              <a:gd name="connsiteY31" fmla="*/ 235528 h 1422160"/>
              <a:gd name="connsiteX32" fmla="*/ 457200 w 1704109"/>
              <a:gd name="connsiteY32" fmla="*/ 290946 h 1422160"/>
              <a:gd name="connsiteX33" fmla="*/ 415636 w 1704109"/>
              <a:gd name="connsiteY33" fmla="*/ 318655 h 1422160"/>
              <a:gd name="connsiteX34" fmla="*/ 0 w 1704109"/>
              <a:gd name="connsiteY34" fmla="*/ 332509 h 1422160"/>
              <a:gd name="connsiteX35" fmla="*/ 304800 w 1704109"/>
              <a:gd name="connsiteY35" fmla="*/ 360218 h 1422160"/>
              <a:gd name="connsiteX36" fmla="*/ 374073 w 1704109"/>
              <a:gd name="connsiteY36" fmla="*/ 374073 h 1422160"/>
              <a:gd name="connsiteX37" fmla="*/ 415636 w 1704109"/>
              <a:gd name="connsiteY37" fmla="*/ 415637 h 1422160"/>
              <a:gd name="connsiteX38" fmla="*/ 180109 w 1704109"/>
              <a:gd name="connsiteY38" fmla="*/ 429491 h 1422160"/>
              <a:gd name="connsiteX39" fmla="*/ 221673 w 1704109"/>
              <a:gd name="connsiteY39" fmla="*/ 443346 h 1422160"/>
              <a:gd name="connsiteX40" fmla="*/ 277091 w 1704109"/>
              <a:gd name="connsiteY40" fmla="*/ 457200 h 1422160"/>
              <a:gd name="connsiteX41" fmla="*/ 318654 w 1704109"/>
              <a:gd name="connsiteY41" fmla="*/ 484909 h 1422160"/>
              <a:gd name="connsiteX42" fmla="*/ 568036 w 1704109"/>
              <a:gd name="connsiteY42" fmla="*/ 512618 h 1422160"/>
              <a:gd name="connsiteX43" fmla="*/ 568036 w 1704109"/>
              <a:gd name="connsiteY43" fmla="*/ 609600 h 1422160"/>
              <a:gd name="connsiteX44" fmla="*/ 609600 w 1704109"/>
              <a:gd name="connsiteY44" fmla="*/ 637309 h 1422160"/>
              <a:gd name="connsiteX45" fmla="*/ 595745 w 1704109"/>
              <a:gd name="connsiteY45" fmla="*/ 678873 h 1422160"/>
              <a:gd name="connsiteX46" fmla="*/ 609600 w 1704109"/>
              <a:gd name="connsiteY46" fmla="*/ 775855 h 1422160"/>
              <a:gd name="connsiteX47" fmla="*/ 540327 w 1704109"/>
              <a:gd name="connsiteY47" fmla="*/ 789709 h 1422160"/>
              <a:gd name="connsiteX48" fmla="*/ 471054 w 1704109"/>
              <a:gd name="connsiteY48" fmla="*/ 872837 h 1422160"/>
              <a:gd name="connsiteX49" fmla="*/ 484909 w 1704109"/>
              <a:gd name="connsiteY49" fmla="*/ 928255 h 1422160"/>
              <a:gd name="connsiteX50" fmla="*/ 526473 w 1704109"/>
              <a:gd name="connsiteY50" fmla="*/ 1011382 h 1422160"/>
              <a:gd name="connsiteX51" fmla="*/ 568036 w 1704109"/>
              <a:gd name="connsiteY51" fmla="*/ 1094509 h 1422160"/>
              <a:gd name="connsiteX52" fmla="*/ 609600 w 1704109"/>
              <a:gd name="connsiteY52" fmla="*/ 1108364 h 1422160"/>
              <a:gd name="connsiteX53" fmla="*/ 498764 w 1704109"/>
              <a:gd name="connsiteY53" fmla="*/ 1191491 h 1422160"/>
              <a:gd name="connsiteX54" fmla="*/ 443345 w 1704109"/>
              <a:gd name="connsiteY54" fmla="*/ 1274618 h 1422160"/>
              <a:gd name="connsiteX55" fmla="*/ 429491 w 1704109"/>
              <a:gd name="connsiteY55" fmla="*/ 1316182 h 1422160"/>
              <a:gd name="connsiteX56" fmla="*/ 471054 w 1704109"/>
              <a:gd name="connsiteY56" fmla="*/ 1343891 h 1422160"/>
              <a:gd name="connsiteX57" fmla="*/ 637309 w 1704109"/>
              <a:gd name="connsiteY57" fmla="*/ 1357746 h 1422160"/>
              <a:gd name="connsiteX58" fmla="*/ 1233054 w 1704109"/>
              <a:gd name="connsiteY58" fmla="*/ 1330037 h 1422160"/>
              <a:gd name="connsiteX59" fmla="*/ 1219200 w 1704109"/>
              <a:gd name="connsiteY59" fmla="*/ 1260764 h 1422160"/>
              <a:gd name="connsiteX60" fmla="*/ 1094509 w 1704109"/>
              <a:gd name="connsiteY60" fmla="*/ 1163782 h 1422160"/>
              <a:gd name="connsiteX61" fmla="*/ 1094509 w 1704109"/>
              <a:gd name="connsiteY61" fmla="*/ 1066800 h 1422160"/>
              <a:gd name="connsiteX62" fmla="*/ 1122218 w 1704109"/>
              <a:gd name="connsiteY62" fmla="*/ 1011382 h 142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704109" h="1422160">
                <a:moveTo>
                  <a:pt x="1122218" y="1011382"/>
                </a:moveTo>
                <a:lnTo>
                  <a:pt x="1122218" y="1011382"/>
                </a:lnTo>
                <a:cubicBezTo>
                  <a:pt x="1131454" y="969818"/>
                  <a:pt x="1139600" y="927997"/>
                  <a:pt x="1149927" y="886691"/>
                </a:cubicBezTo>
                <a:cubicBezTo>
                  <a:pt x="1153469" y="872523"/>
                  <a:pt x="1156268" y="857651"/>
                  <a:pt x="1163782" y="845128"/>
                </a:cubicBezTo>
                <a:cubicBezTo>
                  <a:pt x="1170503" y="833927"/>
                  <a:pt x="1182255" y="826655"/>
                  <a:pt x="1191491" y="817418"/>
                </a:cubicBezTo>
                <a:cubicBezTo>
                  <a:pt x="1196109" y="803564"/>
                  <a:pt x="1201803" y="790023"/>
                  <a:pt x="1205345" y="775855"/>
                </a:cubicBezTo>
                <a:cubicBezTo>
                  <a:pt x="1211056" y="753010"/>
                  <a:pt x="1202549" y="723233"/>
                  <a:pt x="1219200" y="706582"/>
                </a:cubicBezTo>
                <a:cubicBezTo>
                  <a:pt x="1235851" y="689931"/>
                  <a:pt x="1265382" y="697346"/>
                  <a:pt x="1288473" y="692728"/>
                </a:cubicBezTo>
                <a:cubicBezTo>
                  <a:pt x="1354338" y="648816"/>
                  <a:pt x="1314240" y="670283"/>
                  <a:pt x="1413164" y="637309"/>
                </a:cubicBezTo>
                <a:lnTo>
                  <a:pt x="1496291" y="609600"/>
                </a:lnTo>
                <a:cubicBezTo>
                  <a:pt x="1510145" y="604982"/>
                  <a:pt x="1523397" y="597811"/>
                  <a:pt x="1537854" y="595746"/>
                </a:cubicBezTo>
                <a:lnTo>
                  <a:pt x="1634836" y="581891"/>
                </a:lnTo>
                <a:cubicBezTo>
                  <a:pt x="1642781" y="573946"/>
                  <a:pt x="1704109" y="518054"/>
                  <a:pt x="1704109" y="498764"/>
                </a:cubicBezTo>
                <a:cubicBezTo>
                  <a:pt x="1704109" y="471328"/>
                  <a:pt x="1673803" y="399185"/>
                  <a:pt x="1648691" y="374073"/>
                </a:cubicBezTo>
                <a:cubicBezTo>
                  <a:pt x="1636917" y="362299"/>
                  <a:pt x="1619658" y="357329"/>
                  <a:pt x="1607127" y="346364"/>
                </a:cubicBezTo>
                <a:cubicBezTo>
                  <a:pt x="1582551" y="324860"/>
                  <a:pt x="1568834" y="287418"/>
                  <a:pt x="1537854" y="277091"/>
                </a:cubicBezTo>
                <a:lnTo>
                  <a:pt x="1454727" y="249382"/>
                </a:lnTo>
                <a:lnTo>
                  <a:pt x="1413164" y="235528"/>
                </a:lnTo>
                <a:cubicBezTo>
                  <a:pt x="1362364" y="240146"/>
                  <a:pt x="1311261" y="242168"/>
                  <a:pt x="1260764" y="249382"/>
                </a:cubicBezTo>
                <a:cubicBezTo>
                  <a:pt x="1246307" y="251447"/>
                  <a:pt x="1233715" y="264850"/>
                  <a:pt x="1219200" y="263237"/>
                </a:cubicBezTo>
                <a:cubicBezTo>
                  <a:pt x="1190171" y="260012"/>
                  <a:pt x="1136073" y="235528"/>
                  <a:pt x="1136073" y="235528"/>
                </a:cubicBezTo>
                <a:lnTo>
                  <a:pt x="1108364" y="152400"/>
                </a:lnTo>
                <a:cubicBezTo>
                  <a:pt x="1103746" y="138546"/>
                  <a:pt x="1101040" y="123899"/>
                  <a:pt x="1094509" y="110837"/>
                </a:cubicBezTo>
                <a:lnTo>
                  <a:pt x="1066800" y="55418"/>
                </a:lnTo>
                <a:cubicBezTo>
                  <a:pt x="991513" y="80514"/>
                  <a:pt x="1055868" y="72831"/>
                  <a:pt x="983673" y="27709"/>
                </a:cubicBezTo>
                <a:cubicBezTo>
                  <a:pt x="962584" y="14528"/>
                  <a:pt x="937491" y="9236"/>
                  <a:pt x="914400" y="0"/>
                </a:cubicBezTo>
                <a:cubicBezTo>
                  <a:pt x="900545" y="9236"/>
                  <a:pt x="884610" y="15935"/>
                  <a:pt x="872836" y="27709"/>
                </a:cubicBezTo>
                <a:cubicBezTo>
                  <a:pt x="821476" y="79069"/>
                  <a:pt x="859800" y="89967"/>
                  <a:pt x="817418" y="166255"/>
                </a:cubicBezTo>
                <a:cubicBezTo>
                  <a:pt x="809331" y="180811"/>
                  <a:pt x="789404" y="184286"/>
                  <a:pt x="775854" y="193964"/>
                </a:cubicBezTo>
                <a:cubicBezTo>
                  <a:pt x="757064" y="207385"/>
                  <a:pt x="738909" y="221673"/>
                  <a:pt x="720436" y="235528"/>
                </a:cubicBezTo>
                <a:cubicBezTo>
                  <a:pt x="692727" y="226291"/>
                  <a:pt x="665645" y="200734"/>
                  <a:pt x="637309" y="207818"/>
                </a:cubicBezTo>
                <a:lnTo>
                  <a:pt x="526473" y="235528"/>
                </a:lnTo>
                <a:cubicBezTo>
                  <a:pt x="502890" y="306273"/>
                  <a:pt x="531618" y="259052"/>
                  <a:pt x="457200" y="290946"/>
                </a:cubicBezTo>
                <a:cubicBezTo>
                  <a:pt x="441895" y="297505"/>
                  <a:pt x="432219" y="317147"/>
                  <a:pt x="415636" y="318655"/>
                </a:cubicBezTo>
                <a:cubicBezTo>
                  <a:pt x="277583" y="331205"/>
                  <a:pt x="138545" y="327891"/>
                  <a:pt x="0" y="332509"/>
                </a:cubicBezTo>
                <a:cubicBezTo>
                  <a:pt x="130592" y="376041"/>
                  <a:pt x="-7139" y="334223"/>
                  <a:pt x="304800" y="360218"/>
                </a:cubicBezTo>
                <a:cubicBezTo>
                  <a:pt x="328267" y="362174"/>
                  <a:pt x="350982" y="369455"/>
                  <a:pt x="374073" y="374073"/>
                </a:cubicBezTo>
                <a:cubicBezTo>
                  <a:pt x="469351" y="437592"/>
                  <a:pt x="488793" y="440022"/>
                  <a:pt x="415636" y="415637"/>
                </a:cubicBezTo>
                <a:cubicBezTo>
                  <a:pt x="337127" y="420255"/>
                  <a:pt x="257963" y="418369"/>
                  <a:pt x="180109" y="429491"/>
                </a:cubicBezTo>
                <a:cubicBezTo>
                  <a:pt x="165652" y="431556"/>
                  <a:pt x="207631" y="439334"/>
                  <a:pt x="221673" y="443346"/>
                </a:cubicBezTo>
                <a:cubicBezTo>
                  <a:pt x="239982" y="448577"/>
                  <a:pt x="258618" y="452582"/>
                  <a:pt x="277091" y="457200"/>
                </a:cubicBezTo>
                <a:cubicBezTo>
                  <a:pt x="290945" y="466436"/>
                  <a:pt x="303761" y="477462"/>
                  <a:pt x="318654" y="484909"/>
                </a:cubicBezTo>
                <a:cubicBezTo>
                  <a:pt x="384765" y="517965"/>
                  <a:pt x="542062" y="510886"/>
                  <a:pt x="568036" y="512618"/>
                </a:cubicBezTo>
                <a:cubicBezTo>
                  <a:pt x="555573" y="550008"/>
                  <a:pt x="540975" y="569009"/>
                  <a:pt x="568036" y="609600"/>
                </a:cubicBezTo>
                <a:cubicBezTo>
                  <a:pt x="577272" y="623455"/>
                  <a:pt x="595745" y="628073"/>
                  <a:pt x="609600" y="637309"/>
                </a:cubicBezTo>
                <a:cubicBezTo>
                  <a:pt x="604982" y="651164"/>
                  <a:pt x="595745" y="664269"/>
                  <a:pt x="595745" y="678873"/>
                </a:cubicBezTo>
                <a:cubicBezTo>
                  <a:pt x="595745" y="711529"/>
                  <a:pt x="624204" y="746647"/>
                  <a:pt x="609600" y="775855"/>
                </a:cubicBezTo>
                <a:cubicBezTo>
                  <a:pt x="599069" y="796917"/>
                  <a:pt x="563418" y="785091"/>
                  <a:pt x="540327" y="789709"/>
                </a:cubicBezTo>
                <a:cubicBezTo>
                  <a:pt x="528602" y="801435"/>
                  <a:pt x="474269" y="850335"/>
                  <a:pt x="471054" y="872837"/>
                </a:cubicBezTo>
                <a:cubicBezTo>
                  <a:pt x="468361" y="891687"/>
                  <a:pt x="479678" y="909946"/>
                  <a:pt x="484909" y="928255"/>
                </a:cubicBezTo>
                <a:cubicBezTo>
                  <a:pt x="499249" y="978444"/>
                  <a:pt x="496114" y="965843"/>
                  <a:pt x="526473" y="1011382"/>
                </a:cubicBezTo>
                <a:cubicBezTo>
                  <a:pt x="535600" y="1038763"/>
                  <a:pt x="543619" y="1074976"/>
                  <a:pt x="568036" y="1094509"/>
                </a:cubicBezTo>
                <a:cubicBezTo>
                  <a:pt x="579440" y="1103632"/>
                  <a:pt x="595745" y="1103746"/>
                  <a:pt x="609600" y="1108364"/>
                </a:cubicBezTo>
                <a:cubicBezTo>
                  <a:pt x="492464" y="1147409"/>
                  <a:pt x="549729" y="1106551"/>
                  <a:pt x="498764" y="1191491"/>
                </a:cubicBezTo>
                <a:cubicBezTo>
                  <a:pt x="481630" y="1220047"/>
                  <a:pt x="443345" y="1274618"/>
                  <a:pt x="443345" y="1274618"/>
                </a:cubicBezTo>
                <a:cubicBezTo>
                  <a:pt x="438727" y="1288473"/>
                  <a:pt x="424067" y="1302622"/>
                  <a:pt x="429491" y="1316182"/>
                </a:cubicBezTo>
                <a:cubicBezTo>
                  <a:pt x="435675" y="1331642"/>
                  <a:pt x="454726" y="1340625"/>
                  <a:pt x="471054" y="1343891"/>
                </a:cubicBezTo>
                <a:cubicBezTo>
                  <a:pt x="525584" y="1354797"/>
                  <a:pt x="581891" y="1353128"/>
                  <a:pt x="637309" y="1357746"/>
                </a:cubicBezTo>
                <a:cubicBezTo>
                  <a:pt x="835891" y="1348510"/>
                  <a:pt x="1272040" y="1524973"/>
                  <a:pt x="1233054" y="1330037"/>
                </a:cubicBezTo>
                <a:cubicBezTo>
                  <a:pt x="1228436" y="1306946"/>
                  <a:pt x="1231842" y="1280631"/>
                  <a:pt x="1219200" y="1260764"/>
                </a:cubicBezTo>
                <a:cubicBezTo>
                  <a:pt x="1168880" y="1181688"/>
                  <a:pt x="1157173" y="1184671"/>
                  <a:pt x="1094509" y="1163782"/>
                </a:cubicBezTo>
                <a:cubicBezTo>
                  <a:pt x="1078802" y="1116662"/>
                  <a:pt x="1071675" y="1120077"/>
                  <a:pt x="1094509" y="1066800"/>
                </a:cubicBezTo>
                <a:cubicBezTo>
                  <a:pt x="1101068" y="1051495"/>
                  <a:pt x="1117600" y="1020618"/>
                  <a:pt x="1122218" y="1011382"/>
                </a:cubicBezTo>
                <a:close/>
              </a:path>
            </a:pathLst>
          </a:custGeom>
          <a:gradFill>
            <a:gsLst>
              <a:gs pos="0">
                <a:schemeClr val="bg1">
                  <a:lumMod val="75000"/>
                </a:schemeClr>
              </a:gs>
              <a:gs pos="50000">
                <a:schemeClr val="bg1">
                  <a:shade val="67500"/>
                  <a:satMod val="115000"/>
                </a:schemeClr>
              </a:gs>
              <a:gs pos="100000">
                <a:schemeClr val="bg1">
                  <a:shade val="100000"/>
                  <a:satMod val="115000"/>
                </a:schemeClr>
              </a:gs>
            </a:gsLst>
            <a:lin ang="16200000" scaled="1"/>
          </a:gra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4419600" y="2450068"/>
            <a:ext cx="3355524" cy="4026932"/>
            <a:chOff x="438055" y="1840468"/>
            <a:chExt cx="3355524" cy="4026932"/>
          </a:xfrm>
        </p:grpSpPr>
        <p:sp>
          <p:nvSpPr>
            <p:cNvPr id="33" name="Rectangle 32"/>
            <p:cNvSpPr/>
            <p:nvPr/>
          </p:nvSpPr>
          <p:spPr>
            <a:xfrm>
              <a:off x="1245101" y="3505200"/>
              <a:ext cx="736099" cy="369332"/>
            </a:xfrm>
            <a:prstGeom prst="rect">
              <a:avLst/>
            </a:prstGeom>
          </p:spPr>
          <p:txBody>
            <a:bodyPr wrap="none">
              <a:spAutoFit/>
            </a:bodyPr>
            <a:lstStyle/>
            <a:p>
              <a:r>
                <a:rPr lang="es-ES_tradnl" b="1" dirty="0" smtClean="0">
                  <a:latin typeface="Arial" pitchFamily="34" charset="0"/>
                  <a:cs typeface="Arial" pitchFamily="34" charset="0"/>
                </a:rPr>
                <a:t>FRIO</a:t>
              </a:r>
              <a:endParaRPr lang="en-US" b="1" dirty="0"/>
            </a:p>
          </p:txBody>
        </p:sp>
        <p:grpSp>
          <p:nvGrpSpPr>
            <p:cNvPr id="60" name="Group 59"/>
            <p:cNvGrpSpPr/>
            <p:nvPr/>
          </p:nvGrpSpPr>
          <p:grpSpPr>
            <a:xfrm>
              <a:off x="533400" y="3195567"/>
              <a:ext cx="3069586" cy="2671833"/>
              <a:chOff x="192613" y="3195567"/>
              <a:chExt cx="3069586" cy="2671833"/>
            </a:xfrm>
          </p:grpSpPr>
          <p:grpSp>
            <p:nvGrpSpPr>
              <p:cNvPr id="50" name="Group 49"/>
              <p:cNvGrpSpPr/>
              <p:nvPr/>
            </p:nvGrpSpPr>
            <p:grpSpPr>
              <a:xfrm>
                <a:off x="762000" y="3195567"/>
                <a:ext cx="2500199" cy="2671833"/>
                <a:chOff x="1204799" y="3541931"/>
                <a:chExt cx="2057400" cy="2202873"/>
              </a:xfrm>
            </p:grpSpPr>
            <p:cxnSp>
              <p:nvCxnSpPr>
                <p:cNvPr id="16" name="Straight Arrow Connector 15"/>
                <p:cNvCxnSpPr/>
                <p:nvPr/>
              </p:nvCxnSpPr>
              <p:spPr>
                <a:xfrm>
                  <a:off x="1204799" y="5744804"/>
                  <a:ext cx="2057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204799" y="3541931"/>
                  <a:ext cx="0" cy="22028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flipV="1">
                <a:off x="9906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92613" y="4812268"/>
                <a:ext cx="569387" cy="369332"/>
              </a:xfrm>
              <a:prstGeom prst="rect">
                <a:avLst/>
              </a:prstGeom>
            </p:spPr>
            <p:txBody>
              <a:bodyPr wrap="none">
                <a:spAutoFit/>
              </a:bodyPr>
              <a:lstStyle/>
              <a:p>
                <a:r>
                  <a:rPr lang="es-ES_tradnl" dirty="0">
                    <a:latin typeface="Arial" pitchFamily="34" charset="0"/>
                    <a:cs typeface="Arial" pitchFamily="34" charset="0"/>
                  </a:rPr>
                  <a:t>850</a:t>
                </a:r>
                <a:endParaRPr lang="en-US" dirty="0"/>
              </a:p>
            </p:txBody>
          </p:sp>
          <p:sp>
            <p:nvSpPr>
              <p:cNvPr id="43" name="Rectangle 42"/>
              <p:cNvSpPr/>
              <p:nvPr/>
            </p:nvSpPr>
            <p:spPr>
              <a:xfrm>
                <a:off x="192613" y="3657600"/>
                <a:ext cx="569387" cy="369332"/>
              </a:xfrm>
              <a:prstGeom prst="rect">
                <a:avLst/>
              </a:prstGeom>
            </p:spPr>
            <p:txBody>
              <a:bodyPr wrap="none">
                <a:spAutoFit/>
              </a:bodyPr>
              <a:lstStyle/>
              <a:p>
                <a:r>
                  <a:rPr lang="es-ES_tradnl" dirty="0" smtClean="0">
                    <a:latin typeface="Arial" pitchFamily="34" charset="0"/>
                    <a:cs typeface="Arial" pitchFamily="34" charset="0"/>
                  </a:rPr>
                  <a:t>500</a:t>
                </a:r>
                <a:endParaRPr lang="en-US" dirty="0"/>
              </a:p>
            </p:txBody>
          </p:sp>
          <p:cxnSp>
            <p:nvCxnSpPr>
              <p:cNvPr id="45" name="Straight Connector 44"/>
              <p:cNvCxnSpPr/>
              <p:nvPr/>
            </p:nvCxnSpPr>
            <p:spPr>
              <a:xfrm>
                <a:off x="685800" y="5040868"/>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85800" y="3810000"/>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5240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057400" y="3352800"/>
                <a:ext cx="1021499" cy="25146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1" name="Freeform 60"/>
            <p:cNvSpPr/>
            <p:nvPr/>
          </p:nvSpPr>
          <p:spPr>
            <a:xfrm>
              <a:off x="1940987" y="3491345"/>
              <a:ext cx="990053" cy="2341419"/>
            </a:xfrm>
            <a:custGeom>
              <a:avLst/>
              <a:gdLst>
                <a:gd name="connsiteX0" fmla="*/ 858982 w 858982"/>
                <a:gd name="connsiteY0" fmla="*/ 2341419 h 2341419"/>
                <a:gd name="connsiteX1" fmla="*/ 762000 w 858982"/>
                <a:gd name="connsiteY1" fmla="*/ 1967346 h 2341419"/>
                <a:gd name="connsiteX2" fmla="*/ 637309 w 858982"/>
                <a:gd name="connsiteY2" fmla="*/ 1468582 h 2341419"/>
                <a:gd name="connsiteX3" fmla="*/ 471054 w 858982"/>
                <a:gd name="connsiteY3" fmla="*/ 942110 h 2341419"/>
                <a:gd name="connsiteX4" fmla="*/ 387927 w 858982"/>
                <a:gd name="connsiteY4" fmla="*/ 637310 h 2341419"/>
                <a:gd name="connsiteX5" fmla="*/ 0 w 858982"/>
                <a:gd name="connsiteY5" fmla="*/ 0 h 2341419"/>
                <a:gd name="connsiteX6" fmla="*/ 0 w 858982"/>
                <a:gd name="connsiteY6" fmla="*/ 0 h 234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982" h="2341419">
                  <a:moveTo>
                    <a:pt x="858982" y="2341419"/>
                  </a:moveTo>
                  <a:lnTo>
                    <a:pt x="762000" y="1967346"/>
                  </a:lnTo>
                  <a:lnTo>
                    <a:pt x="637309" y="1468582"/>
                  </a:lnTo>
                  <a:lnTo>
                    <a:pt x="471054" y="942110"/>
                  </a:lnTo>
                  <a:lnTo>
                    <a:pt x="387927" y="637310"/>
                  </a:lnTo>
                  <a:lnTo>
                    <a:pt x="0" y="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eeform 61"/>
            <p:cNvSpPr/>
            <p:nvPr/>
          </p:nvSpPr>
          <p:spPr>
            <a:xfrm>
              <a:off x="2495455" y="4793673"/>
              <a:ext cx="152400" cy="1011382"/>
            </a:xfrm>
            <a:custGeom>
              <a:avLst/>
              <a:gdLst>
                <a:gd name="connsiteX0" fmla="*/ 152400 w 152400"/>
                <a:gd name="connsiteY0" fmla="*/ 1011382 h 1011382"/>
                <a:gd name="connsiteX1" fmla="*/ 69272 w 152400"/>
                <a:gd name="connsiteY1" fmla="*/ 443345 h 1011382"/>
                <a:gd name="connsiteX2" fmla="*/ 41563 w 152400"/>
                <a:gd name="connsiteY2" fmla="*/ 180109 h 1011382"/>
                <a:gd name="connsiteX3" fmla="*/ 0 w 152400"/>
                <a:gd name="connsiteY3" fmla="*/ 0 h 1011382"/>
              </a:gdLst>
              <a:ahLst/>
              <a:cxnLst>
                <a:cxn ang="0">
                  <a:pos x="connsiteX0" y="connsiteY0"/>
                </a:cxn>
                <a:cxn ang="0">
                  <a:pos x="connsiteX1" y="connsiteY1"/>
                </a:cxn>
                <a:cxn ang="0">
                  <a:pos x="connsiteX2" y="connsiteY2"/>
                </a:cxn>
                <a:cxn ang="0">
                  <a:pos x="connsiteX3" y="connsiteY3"/>
                </a:cxn>
              </a:cxnLst>
              <a:rect l="l" t="t" r="r" b="b"/>
              <a:pathLst>
                <a:path w="152400" h="1011382">
                  <a:moveTo>
                    <a:pt x="152400" y="1011382"/>
                  </a:moveTo>
                  <a:lnTo>
                    <a:pt x="69272" y="443345"/>
                  </a:lnTo>
                  <a:lnTo>
                    <a:pt x="41563" y="180109"/>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626787" y="4953000"/>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419255" y="4953000"/>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057400" y="3733800"/>
              <a:ext cx="173183" cy="1846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724055" y="5040868"/>
              <a:ext cx="1069524" cy="369332"/>
            </a:xfrm>
            <a:prstGeom prst="rect">
              <a:avLst/>
            </a:prstGeom>
          </p:spPr>
          <p:txBody>
            <a:bodyPr wrap="none">
              <a:spAutoFit/>
            </a:bodyPr>
            <a:lstStyle/>
            <a:p>
              <a:r>
                <a:rPr lang="es-ES_tradnl" b="1" dirty="0" smtClean="0">
                  <a:latin typeface="Arial" pitchFamily="34" charset="0"/>
                  <a:cs typeface="Arial" pitchFamily="34" charset="0"/>
                </a:rPr>
                <a:t>CALIDO</a:t>
              </a:r>
              <a:endParaRPr lang="en-US" b="1" dirty="0"/>
            </a:p>
          </p:txBody>
        </p:sp>
        <p:sp>
          <p:nvSpPr>
            <p:cNvPr id="84" name="Rectangle 83"/>
            <p:cNvSpPr/>
            <p:nvPr/>
          </p:nvSpPr>
          <p:spPr>
            <a:xfrm>
              <a:off x="1227812" y="5040868"/>
              <a:ext cx="1210588" cy="369332"/>
            </a:xfrm>
            <a:prstGeom prst="rect">
              <a:avLst/>
            </a:prstGeom>
          </p:spPr>
          <p:txBody>
            <a:bodyPr wrap="none">
              <a:spAutoFit/>
            </a:bodyPr>
            <a:lstStyle/>
            <a:p>
              <a:r>
                <a:rPr lang="es-ES_tradnl" b="1" dirty="0" smtClean="0">
                  <a:latin typeface="Arial" pitchFamily="34" charset="0"/>
                  <a:cs typeface="Arial" pitchFamily="34" charset="0"/>
                </a:rPr>
                <a:t>HUMEDO</a:t>
              </a:r>
              <a:endParaRPr lang="en-US" b="1" dirty="0"/>
            </a:p>
          </p:txBody>
        </p:sp>
        <p:sp>
          <p:nvSpPr>
            <p:cNvPr id="88" name="Rectangle 87"/>
            <p:cNvSpPr/>
            <p:nvPr/>
          </p:nvSpPr>
          <p:spPr>
            <a:xfrm>
              <a:off x="438055" y="1840468"/>
              <a:ext cx="3117135" cy="369332"/>
            </a:xfrm>
            <a:prstGeom prst="rect">
              <a:avLst/>
            </a:prstGeom>
          </p:spPr>
          <p:txBody>
            <a:bodyPr wrap="none">
              <a:spAutoFit/>
            </a:bodyPr>
            <a:lstStyle/>
            <a:p>
              <a:r>
                <a:rPr lang="es-ES_tradnl" b="1" dirty="0" smtClean="0">
                  <a:latin typeface="Arial" pitchFamily="34" charset="0"/>
                  <a:cs typeface="Arial" pitchFamily="34" charset="0"/>
                </a:rPr>
                <a:t>INESTABLE (Valores altos)</a:t>
              </a:r>
              <a:endParaRPr lang="en-US" b="1" dirty="0"/>
            </a:p>
          </p:txBody>
        </p:sp>
      </p:grpSp>
      <p:sp>
        <p:nvSpPr>
          <p:cNvPr id="97" name="Rectangle 96"/>
          <p:cNvSpPr/>
          <p:nvPr/>
        </p:nvSpPr>
        <p:spPr>
          <a:xfrm>
            <a:off x="4724400" y="1143000"/>
            <a:ext cx="4114800" cy="461665"/>
          </a:xfrm>
          <a:prstGeom prst="rect">
            <a:avLst/>
          </a:prstGeom>
          <a:solidFill>
            <a:srgbClr val="F8DB5E"/>
          </a:solidFill>
        </p:spPr>
        <p:txBody>
          <a:bodyPr wrap="square">
            <a:spAutoFit/>
          </a:bodyPr>
          <a:lstStyle/>
          <a:p>
            <a:r>
              <a:rPr lang="en-US" sz="2400" b="1" dirty="0">
                <a:latin typeface="Arial" pitchFamily="34" charset="0"/>
                <a:cs typeface="Arial" pitchFamily="34" charset="0"/>
              </a:rPr>
              <a:t>TT = (T</a:t>
            </a:r>
            <a:r>
              <a:rPr lang="en-US" b="1" dirty="0">
                <a:latin typeface="Arial" pitchFamily="34" charset="0"/>
                <a:cs typeface="Arial" pitchFamily="34" charset="0"/>
              </a:rPr>
              <a:t>850</a:t>
            </a:r>
            <a:r>
              <a:rPr lang="en-US" sz="2400" b="1" dirty="0">
                <a:latin typeface="Arial" pitchFamily="34" charset="0"/>
                <a:cs typeface="Arial" pitchFamily="34" charset="0"/>
              </a:rPr>
              <a:t> + T</a:t>
            </a:r>
            <a:r>
              <a:rPr lang="en-US" sz="2400" b="1" baseline="-25000" dirty="0">
                <a:latin typeface="Arial" pitchFamily="34" charset="0"/>
                <a:cs typeface="Arial" pitchFamily="34" charset="0"/>
              </a:rPr>
              <a:t>d</a:t>
            </a:r>
            <a:r>
              <a:rPr lang="en-US" b="1" dirty="0">
                <a:latin typeface="Arial" pitchFamily="34" charset="0"/>
                <a:cs typeface="Arial" pitchFamily="34" charset="0"/>
              </a:rPr>
              <a:t>850</a:t>
            </a:r>
            <a:r>
              <a:rPr lang="en-US" sz="2400" b="1" dirty="0">
                <a:latin typeface="Arial" pitchFamily="34" charset="0"/>
                <a:cs typeface="Arial" pitchFamily="34" charset="0"/>
              </a:rPr>
              <a:t>) - (</a:t>
            </a:r>
            <a:r>
              <a:rPr lang="en-US" sz="2400" b="1" dirty="0" smtClean="0">
                <a:latin typeface="Arial" pitchFamily="34" charset="0"/>
                <a:cs typeface="Arial" pitchFamily="34" charset="0"/>
              </a:rPr>
              <a:t>2*T</a:t>
            </a:r>
            <a:r>
              <a:rPr lang="en-US" b="1" dirty="0" smtClean="0">
                <a:latin typeface="Arial" pitchFamily="34" charset="0"/>
                <a:cs typeface="Arial" pitchFamily="34" charset="0"/>
              </a:rPr>
              <a:t>500</a:t>
            </a:r>
            <a:r>
              <a:rPr lang="en-US" sz="2400" b="1" dirty="0">
                <a:latin typeface="Arial" pitchFamily="34" charset="0"/>
                <a:cs typeface="Arial" pitchFamily="34" charset="0"/>
              </a:rPr>
              <a:t>)</a:t>
            </a:r>
          </a:p>
        </p:txBody>
      </p:sp>
    </p:spTree>
    <p:extLst>
      <p:ext uri="{BB962C8B-B14F-4D97-AF65-F5344CB8AC3E}">
        <p14:creationId xmlns:p14="http://schemas.microsoft.com/office/powerpoint/2010/main" val="39140140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912" y="1703440"/>
            <a:ext cx="6096000" cy="533400"/>
          </a:xfrm>
        </p:spPr>
        <p:txBody>
          <a:bodyPr>
            <a:normAutofit/>
          </a:bodyPr>
          <a:lstStyle/>
          <a:p>
            <a:r>
              <a:rPr lang="es-ES_tradnl" sz="2000" noProof="0" dirty="0" smtClean="0">
                <a:latin typeface="Arial" pitchFamily="34" charset="0"/>
                <a:cs typeface="Arial" pitchFamily="34" charset="0"/>
              </a:rPr>
              <a:t> Es fácil de calcular.</a:t>
            </a:r>
          </a:p>
          <a:p>
            <a:endParaRPr lang="es-ES_tradnl" sz="2000" noProof="0" dirty="0">
              <a:latin typeface="Arial" pitchFamily="34" charset="0"/>
              <a:cs typeface="Arial" pitchFamily="34" charset="0"/>
            </a:endParaRPr>
          </a:p>
        </p:txBody>
      </p:sp>
      <p:sp>
        <p:nvSpPr>
          <p:cNvPr id="51" name="Content Placeholder 2"/>
          <p:cNvSpPr txBox="1">
            <a:spLocks/>
          </p:cNvSpPr>
          <p:nvPr/>
        </p:nvSpPr>
        <p:spPr>
          <a:xfrm>
            <a:off x="444912" y="2084440"/>
            <a:ext cx="7848600" cy="914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Funciona bien en latitudes medias y, en algunas ocasiones, en los trópicos.</a:t>
            </a:r>
          </a:p>
          <a:p>
            <a:r>
              <a:rPr lang="es-ES_tradnl" sz="2000" dirty="0" smtClean="0">
                <a:latin typeface="Arial" pitchFamily="34" charset="0"/>
                <a:cs typeface="Arial" pitchFamily="34" charset="0"/>
              </a:rPr>
              <a:t>Interpretación parecida al </a:t>
            </a:r>
            <a:r>
              <a:rPr lang="es-ES_tradnl" sz="2000" dirty="0" err="1" smtClean="0">
                <a:latin typeface="Arial" pitchFamily="34" charset="0"/>
                <a:cs typeface="Arial" pitchFamily="34" charset="0"/>
              </a:rPr>
              <a:t>Showalter</a:t>
            </a:r>
            <a:r>
              <a:rPr lang="es-ES_tradnl" sz="2000" dirty="0" smtClean="0">
                <a:latin typeface="Arial" pitchFamily="34" charset="0"/>
                <a:cs typeface="Arial" pitchFamily="34" charset="0"/>
              </a:rPr>
              <a:t> SSI.</a:t>
            </a:r>
            <a:endParaRPr lang="es-ES_tradnl" sz="2000" dirty="0" smtClean="0">
              <a:latin typeface="Arial" pitchFamily="34" charset="0"/>
              <a:cs typeface="Arial" pitchFamily="34" charset="0"/>
            </a:endParaRPr>
          </a:p>
          <a:p>
            <a:endParaRPr lang="es-ES_tradnl" sz="2000" dirty="0">
              <a:latin typeface="Arial" pitchFamily="34" charset="0"/>
              <a:cs typeface="Arial" pitchFamily="34" charset="0"/>
            </a:endParaRPr>
          </a:p>
        </p:txBody>
      </p:sp>
      <p:sp>
        <p:nvSpPr>
          <p:cNvPr id="52" name="Content Placeholder 2"/>
          <p:cNvSpPr txBox="1">
            <a:spLocks/>
          </p:cNvSpPr>
          <p:nvPr/>
        </p:nvSpPr>
        <p:spPr>
          <a:xfrm>
            <a:off x="533399" y="4291916"/>
            <a:ext cx="8423787" cy="2209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Sólo usa dos niveles.</a:t>
            </a:r>
          </a:p>
          <a:p>
            <a:r>
              <a:rPr lang="es-ES_tradnl" sz="2000" dirty="0" smtClean="0">
                <a:latin typeface="Arial" pitchFamily="34" charset="0"/>
                <a:cs typeface="Arial" pitchFamily="34" charset="0"/>
              </a:rPr>
              <a:t>No funciona en terrenos elevados (</a:t>
            </a:r>
            <a:r>
              <a:rPr lang="es-ES_tradnl" sz="2000" dirty="0" err="1" smtClean="0">
                <a:latin typeface="Arial" pitchFamily="34" charset="0"/>
                <a:cs typeface="Arial" pitchFamily="34" charset="0"/>
              </a:rPr>
              <a:t>Psfc</a:t>
            </a:r>
            <a:r>
              <a:rPr lang="es-ES_tradnl" sz="2000" dirty="0" smtClean="0">
                <a:latin typeface="Arial" pitchFamily="34" charset="0"/>
                <a:cs typeface="Arial" pitchFamily="34" charset="0"/>
              </a:rPr>
              <a:t>&gt;850 </a:t>
            </a:r>
            <a:r>
              <a:rPr lang="es-ES_tradnl" sz="2000" dirty="0" err="1" smtClean="0">
                <a:latin typeface="Arial" pitchFamily="34" charset="0"/>
                <a:cs typeface="Arial" pitchFamily="34" charset="0"/>
              </a:rPr>
              <a:t>hPa</a:t>
            </a:r>
            <a:r>
              <a:rPr lang="es-ES_tradnl" sz="2000" dirty="0" smtClean="0">
                <a:latin typeface="Arial" pitchFamily="34" charset="0"/>
                <a:cs typeface="Arial" pitchFamily="34" charset="0"/>
              </a:rPr>
              <a:t>).</a:t>
            </a:r>
          </a:p>
          <a:p>
            <a:r>
              <a:rPr lang="es-ES_tradnl" sz="2000" dirty="0" smtClean="0">
                <a:latin typeface="Arial" pitchFamily="34" charset="0"/>
                <a:cs typeface="Arial" pitchFamily="34" charset="0"/>
              </a:rPr>
              <a:t>Problemas cuando inversiones ocurren entre estos dos niveles.</a:t>
            </a:r>
          </a:p>
          <a:p>
            <a:r>
              <a:rPr lang="es-ES_tradnl" sz="2000" dirty="0" smtClean="0">
                <a:latin typeface="Arial" pitchFamily="34" charset="0"/>
                <a:cs typeface="Arial" pitchFamily="34" charset="0"/>
              </a:rPr>
              <a:t>En masas post-frontales tiende a dar valores extremadamente altos.</a:t>
            </a:r>
          </a:p>
          <a:p>
            <a:endParaRPr lang="es-ES_tradnl" sz="2000" dirty="0">
              <a:latin typeface="Arial" pitchFamily="34" charset="0"/>
              <a:cs typeface="Arial" pitchFamily="34" charset="0"/>
            </a:endParaRPr>
          </a:p>
        </p:txBody>
      </p:sp>
      <p:sp>
        <p:nvSpPr>
          <p:cNvPr id="54" name="Title 1"/>
          <p:cNvSpPr txBox="1">
            <a:spLocks/>
          </p:cNvSpPr>
          <p:nvPr/>
        </p:nvSpPr>
        <p:spPr>
          <a:xfrm>
            <a:off x="223686" y="1196415"/>
            <a:ext cx="31242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smtClean="0">
                <a:latin typeface="Arial" pitchFamily="34" charset="0"/>
                <a:cs typeface="Arial" pitchFamily="34" charset="0"/>
              </a:rPr>
              <a:t>PROS</a:t>
            </a:r>
            <a:endParaRPr lang="es-ES_tradnl" sz="2400" b="1" dirty="0">
              <a:latin typeface="Arial" pitchFamily="34" charset="0"/>
              <a:cs typeface="Arial" pitchFamily="34" charset="0"/>
            </a:endParaRPr>
          </a:p>
        </p:txBody>
      </p:sp>
      <p:sp>
        <p:nvSpPr>
          <p:cNvPr id="55" name="Title 1"/>
          <p:cNvSpPr txBox="1">
            <a:spLocks/>
          </p:cNvSpPr>
          <p:nvPr/>
        </p:nvSpPr>
        <p:spPr>
          <a:xfrm>
            <a:off x="292512" y="3755394"/>
            <a:ext cx="31242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smtClean="0">
                <a:latin typeface="Arial" pitchFamily="34" charset="0"/>
                <a:cs typeface="Arial" pitchFamily="34" charset="0"/>
              </a:rPr>
              <a:t>LIMITACIONES</a:t>
            </a:r>
            <a:endParaRPr lang="es-ES_tradnl" sz="2400" b="1" dirty="0">
              <a:latin typeface="Arial" pitchFamily="34" charset="0"/>
              <a:cs typeface="Arial" pitchFamily="34" charset="0"/>
            </a:endParaRPr>
          </a:p>
        </p:txBody>
      </p:sp>
      <p:sp>
        <p:nvSpPr>
          <p:cNvPr id="9" name="Title 1"/>
          <p:cNvSpPr txBox="1">
            <a:spLocks/>
          </p:cNvSpPr>
          <p:nvPr/>
        </p:nvSpPr>
        <p:spPr>
          <a:xfrm>
            <a:off x="457200" y="152400"/>
            <a:ext cx="8229600" cy="56356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b="1" smtClean="0">
                <a:latin typeface="Arial" pitchFamily="34" charset="0"/>
                <a:cs typeface="Arial" pitchFamily="34" charset="0"/>
              </a:rPr>
              <a:t>Indice Total Totals</a:t>
            </a:r>
            <a:endParaRPr lang="es-ES_tradnl" b="1" dirty="0">
              <a:latin typeface="Arial" pitchFamily="34" charset="0"/>
              <a:cs typeface="Arial" pitchFamily="34" charset="0"/>
            </a:endParaRPr>
          </a:p>
        </p:txBody>
      </p:sp>
    </p:spTree>
    <p:extLst>
      <p:ext uri="{BB962C8B-B14F-4D97-AF65-F5344CB8AC3E}">
        <p14:creationId xmlns:p14="http://schemas.microsoft.com/office/powerpoint/2010/main" val="2663187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4400" y="1371600"/>
            <a:ext cx="3505200" cy="1828800"/>
          </a:xfrm>
          <a:prstGeom prst="rect">
            <a:avLst/>
          </a:prstGeom>
          <a:solidFill>
            <a:srgbClr val="60F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28800" y="1371600"/>
            <a:ext cx="2438400" cy="1828800"/>
          </a:xfrm>
          <a:prstGeom prst="rect">
            <a:avLst/>
          </a:prstGeom>
          <a:solidFill>
            <a:srgbClr val="F8D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17606" y="154192"/>
            <a:ext cx="4783394" cy="563562"/>
          </a:xfrm>
        </p:spPr>
        <p:txBody>
          <a:bodyPr>
            <a:normAutofit fontScale="90000"/>
          </a:bodyPr>
          <a:lstStyle/>
          <a:p>
            <a:r>
              <a:rPr lang="es-ES_tradnl" b="1" noProof="0" dirty="0" smtClean="0">
                <a:latin typeface="Arial" pitchFamily="34" charset="0"/>
                <a:cs typeface="Arial" pitchFamily="34" charset="0"/>
              </a:rPr>
              <a:t>Índice  K</a:t>
            </a:r>
            <a:endParaRPr lang="es-ES_tradnl" b="1" noProof="0" dirty="0">
              <a:latin typeface="Arial" pitchFamily="34" charset="0"/>
              <a:cs typeface="Arial" pitchFamily="34" charset="0"/>
            </a:endParaRPr>
          </a:p>
        </p:txBody>
      </p:sp>
      <p:sp>
        <p:nvSpPr>
          <p:cNvPr id="3" name="Content Placeholder 2"/>
          <p:cNvSpPr>
            <a:spLocks noGrp="1"/>
          </p:cNvSpPr>
          <p:nvPr>
            <p:ph idx="1"/>
          </p:nvPr>
        </p:nvSpPr>
        <p:spPr>
          <a:xfrm>
            <a:off x="475450" y="3719050"/>
            <a:ext cx="8411497" cy="2612923"/>
          </a:xfrm>
        </p:spPr>
        <p:txBody>
          <a:bodyPr>
            <a:normAutofit fontScale="85000" lnSpcReduction="10000"/>
          </a:bodyPr>
          <a:lstStyle/>
          <a:p>
            <a:r>
              <a:rPr lang="es-ES_tradnl" sz="2400" dirty="0" smtClean="0">
                <a:latin typeface="Arial" pitchFamily="34" charset="0"/>
                <a:cs typeface="Arial" pitchFamily="34" charset="0"/>
              </a:rPr>
              <a:t>Tiende </a:t>
            </a:r>
            <a:r>
              <a:rPr lang="es-ES_tradnl" sz="2400" dirty="0">
                <a:latin typeface="Arial" pitchFamily="34" charset="0"/>
                <a:cs typeface="Arial" pitchFamily="34" charset="0"/>
              </a:rPr>
              <a:t>a funcionar bien en los </a:t>
            </a:r>
            <a:r>
              <a:rPr lang="es-ES_tradnl" sz="2400" dirty="0" smtClean="0">
                <a:latin typeface="Arial" pitchFamily="34" charset="0"/>
                <a:cs typeface="Arial" pitchFamily="34" charset="0"/>
              </a:rPr>
              <a:t>trópicos a</a:t>
            </a:r>
            <a:r>
              <a:rPr lang="es-ES_tradnl" sz="2400" noProof="0" dirty="0" smtClean="0">
                <a:latin typeface="Arial" pitchFamily="34" charset="0"/>
                <a:cs typeface="Arial" pitchFamily="34" charset="0"/>
              </a:rPr>
              <a:t>l </a:t>
            </a:r>
            <a:r>
              <a:rPr lang="es-ES_tradnl" sz="2400" noProof="0" dirty="0" smtClean="0">
                <a:latin typeface="Arial" pitchFamily="34" charset="0"/>
                <a:cs typeface="Arial" pitchFamily="34" charset="0"/>
              </a:rPr>
              <a:t>tomar en consideración el </a:t>
            </a:r>
            <a:r>
              <a:rPr lang="es-ES_tradnl" sz="2400" b="1" u="sng" noProof="0" dirty="0" smtClean="0">
                <a:solidFill>
                  <a:srgbClr val="009A46"/>
                </a:solidFill>
                <a:latin typeface="Arial" pitchFamily="34" charset="0"/>
                <a:cs typeface="Arial" pitchFamily="34" charset="0"/>
              </a:rPr>
              <a:t>contenido de agua </a:t>
            </a:r>
            <a:r>
              <a:rPr lang="es-ES_tradnl" sz="2400" noProof="0" dirty="0" smtClean="0">
                <a:latin typeface="Arial" pitchFamily="34" charset="0"/>
                <a:cs typeface="Arial" pitchFamily="34" charset="0"/>
              </a:rPr>
              <a:t>en </a:t>
            </a:r>
            <a:r>
              <a:rPr lang="es-ES_tradnl" sz="2400" noProof="0" dirty="0" smtClean="0">
                <a:latin typeface="Arial" pitchFamily="34" charset="0"/>
                <a:cs typeface="Arial" pitchFamily="34" charset="0"/>
              </a:rPr>
              <a:t>700 </a:t>
            </a:r>
            <a:r>
              <a:rPr lang="es-ES_tradnl" sz="2400" noProof="0" dirty="0" err="1" smtClean="0">
                <a:latin typeface="Arial" pitchFamily="34" charset="0"/>
                <a:cs typeface="Arial" pitchFamily="34" charset="0"/>
              </a:rPr>
              <a:t>hPa</a:t>
            </a:r>
            <a:r>
              <a:rPr lang="es-ES_tradnl" sz="2400" dirty="0">
                <a:latin typeface="Arial" pitchFamily="34" charset="0"/>
                <a:cs typeface="Arial" pitchFamily="34" charset="0"/>
              </a:rPr>
              <a:t> </a:t>
            </a:r>
            <a:r>
              <a:rPr lang="es-ES_tradnl" sz="2400" dirty="0" smtClean="0">
                <a:latin typeface="Arial" pitchFamily="34" charset="0"/>
                <a:cs typeface="Arial" pitchFamily="34" charset="0"/>
              </a:rPr>
              <a:t>además del de 850hPa</a:t>
            </a:r>
            <a:r>
              <a:rPr lang="es-ES_tradnl" sz="2400" noProof="0" dirty="0" smtClean="0">
                <a:latin typeface="Arial" pitchFamily="34" charset="0"/>
                <a:cs typeface="Arial" pitchFamily="34" charset="0"/>
              </a:rPr>
              <a:t> </a:t>
            </a:r>
          </a:p>
          <a:p>
            <a:r>
              <a:rPr lang="es-ES_tradnl" sz="2400" dirty="0" smtClean="0">
                <a:latin typeface="Arial" pitchFamily="34" charset="0"/>
                <a:cs typeface="Arial" pitchFamily="34" charset="0"/>
              </a:rPr>
              <a:t>Bueno para m</a:t>
            </a:r>
            <a:r>
              <a:rPr lang="es-ES_tradnl" sz="2400" noProof="0" dirty="0" smtClean="0">
                <a:latin typeface="Arial" pitchFamily="34" charset="0"/>
                <a:cs typeface="Arial" pitchFamily="34" charset="0"/>
              </a:rPr>
              <a:t>asas </a:t>
            </a:r>
            <a:r>
              <a:rPr lang="es-ES_tradnl" sz="2400" noProof="0" dirty="0" smtClean="0">
                <a:latin typeface="Arial" pitchFamily="34" charset="0"/>
                <a:cs typeface="Arial" pitchFamily="34" charset="0"/>
              </a:rPr>
              <a:t>marítimas tropicales </a:t>
            </a:r>
            <a:r>
              <a:rPr lang="es-ES_tradnl" sz="2400" dirty="0" smtClean="0">
                <a:latin typeface="Arial" pitchFamily="34" charset="0"/>
                <a:cs typeface="Arial" pitchFamily="34" charset="0"/>
              </a:rPr>
              <a:t>y tormentas de masa de aire.</a:t>
            </a:r>
            <a:endParaRPr lang="es-ES_tradnl" sz="2400" noProof="0" dirty="0" smtClean="0">
              <a:latin typeface="Arial" pitchFamily="34" charset="0"/>
              <a:cs typeface="Arial" pitchFamily="34" charset="0"/>
            </a:endParaRPr>
          </a:p>
          <a:p>
            <a:pPr lvl="1"/>
            <a:endParaRPr lang="es-ES_tradnl" sz="2400" noProof="0" dirty="0" smtClean="0">
              <a:latin typeface="Arial" pitchFamily="34" charset="0"/>
              <a:cs typeface="Arial" pitchFamily="34" charset="0"/>
            </a:endParaRPr>
          </a:p>
          <a:p>
            <a:pPr marL="0" indent="0">
              <a:buNone/>
            </a:pPr>
            <a:r>
              <a:rPr lang="es-ES_tradnl" sz="2600" b="1" u="sng" dirty="0" smtClean="0">
                <a:latin typeface="Arial" pitchFamily="34" charset="0"/>
                <a:cs typeface="Arial" pitchFamily="34" charset="0"/>
              </a:rPr>
              <a:t>Estudio del CIMH (Barbados)</a:t>
            </a:r>
            <a:endParaRPr lang="es-ES_tradnl" sz="2600" b="1" u="sng" noProof="0" dirty="0" smtClean="0">
              <a:latin typeface="Arial" pitchFamily="34" charset="0"/>
              <a:cs typeface="Arial" pitchFamily="34" charset="0"/>
            </a:endParaRPr>
          </a:p>
          <a:p>
            <a:r>
              <a:rPr lang="es-ES_tradnl" sz="2400" noProof="0" dirty="0" smtClean="0">
                <a:latin typeface="Arial" pitchFamily="34" charset="0"/>
                <a:cs typeface="Arial" pitchFamily="34" charset="0"/>
              </a:rPr>
              <a:t>Norte del Caribe &gt; 24</a:t>
            </a:r>
          </a:p>
          <a:p>
            <a:r>
              <a:rPr lang="es-ES_tradnl" sz="2400" noProof="0" dirty="0" smtClean="0">
                <a:latin typeface="Arial" pitchFamily="34" charset="0"/>
                <a:cs typeface="Arial" pitchFamily="34" charset="0"/>
              </a:rPr>
              <a:t>Sur del Caribe/SA &gt; 30</a:t>
            </a:r>
          </a:p>
          <a:p>
            <a:endParaRPr lang="es-ES_tradnl" sz="2400" noProof="0" dirty="0">
              <a:latin typeface="Arial" pitchFamily="34" charset="0"/>
              <a:cs typeface="Arial" pitchFamily="34" charset="0"/>
            </a:endParaRPr>
          </a:p>
        </p:txBody>
      </p:sp>
      <p:sp>
        <p:nvSpPr>
          <p:cNvPr id="5" name="Rectangle 4"/>
          <p:cNvSpPr/>
          <p:nvPr/>
        </p:nvSpPr>
        <p:spPr>
          <a:xfrm>
            <a:off x="1109612" y="1371600"/>
            <a:ext cx="7143174" cy="523220"/>
          </a:xfrm>
          <a:prstGeom prst="rect">
            <a:avLst/>
          </a:prstGeom>
        </p:spPr>
        <p:txBody>
          <a:bodyPr wrap="none">
            <a:spAutoFit/>
          </a:bodyPr>
          <a:lstStyle/>
          <a:p>
            <a:r>
              <a:rPr lang="es-ES_tradnl" sz="2800" dirty="0">
                <a:latin typeface="Arial" pitchFamily="34" charset="0"/>
                <a:cs typeface="Arial" pitchFamily="34" charset="0"/>
              </a:rPr>
              <a:t>K </a:t>
            </a:r>
            <a:r>
              <a:rPr lang="es-ES_tradnl" sz="2800" dirty="0" smtClean="0">
                <a:latin typeface="Arial" pitchFamily="34" charset="0"/>
                <a:cs typeface="Arial" pitchFamily="34" charset="0"/>
              </a:rPr>
              <a:t>=    </a:t>
            </a:r>
            <a:r>
              <a:rPr lang="es-ES_tradnl" sz="2800" dirty="0">
                <a:latin typeface="Arial" pitchFamily="34" charset="0"/>
                <a:cs typeface="Arial" pitchFamily="34" charset="0"/>
              </a:rPr>
              <a:t>(T</a:t>
            </a:r>
            <a:r>
              <a:rPr lang="es-ES_tradnl" dirty="0">
                <a:latin typeface="Arial" pitchFamily="34" charset="0"/>
                <a:cs typeface="Arial" pitchFamily="34" charset="0"/>
              </a:rPr>
              <a:t>850</a:t>
            </a:r>
            <a:r>
              <a:rPr lang="es-ES_tradnl" sz="2800" dirty="0">
                <a:latin typeface="Arial" pitchFamily="34" charset="0"/>
                <a:cs typeface="Arial" pitchFamily="34" charset="0"/>
              </a:rPr>
              <a:t> – T</a:t>
            </a:r>
            <a:r>
              <a:rPr lang="es-ES_tradnl" dirty="0">
                <a:latin typeface="Arial" pitchFamily="34" charset="0"/>
                <a:cs typeface="Arial" pitchFamily="34" charset="0"/>
              </a:rPr>
              <a:t>500</a:t>
            </a:r>
            <a:r>
              <a:rPr lang="es-ES_tradnl" sz="2800" dirty="0">
                <a:latin typeface="Arial" pitchFamily="34" charset="0"/>
                <a:cs typeface="Arial" pitchFamily="34" charset="0"/>
              </a:rPr>
              <a:t>) </a:t>
            </a:r>
            <a:r>
              <a:rPr lang="es-ES_tradnl" sz="2800" dirty="0" smtClean="0">
                <a:latin typeface="Arial" pitchFamily="34" charset="0"/>
                <a:cs typeface="Arial" pitchFamily="34" charset="0"/>
              </a:rPr>
              <a:t>   +  [ Td</a:t>
            </a:r>
            <a:r>
              <a:rPr lang="es-ES_tradnl" dirty="0" smtClean="0">
                <a:latin typeface="Arial" pitchFamily="34" charset="0"/>
                <a:cs typeface="Arial" pitchFamily="34" charset="0"/>
              </a:rPr>
              <a:t>850</a:t>
            </a:r>
            <a:r>
              <a:rPr lang="es-ES_tradnl" sz="2800" dirty="0" smtClean="0">
                <a:latin typeface="Arial" pitchFamily="34" charset="0"/>
                <a:cs typeface="Arial" pitchFamily="34" charset="0"/>
              </a:rPr>
              <a:t> – (</a:t>
            </a:r>
            <a:r>
              <a:rPr lang="es-ES_tradnl" sz="2800" dirty="0">
                <a:latin typeface="Arial" pitchFamily="34" charset="0"/>
                <a:cs typeface="Arial" pitchFamily="34" charset="0"/>
              </a:rPr>
              <a:t>T</a:t>
            </a:r>
            <a:r>
              <a:rPr lang="es-ES_tradnl" dirty="0">
                <a:latin typeface="Arial" pitchFamily="34" charset="0"/>
                <a:cs typeface="Arial" pitchFamily="34" charset="0"/>
              </a:rPr>
              <a:t>700</a:t>
            </a:r>
            <a:r>
              <a:rPr lang="es-ES_tradnl" sz="2800" dirty="0">
                <a:latin typeface="Arial" pitchFamily="34" charset="0"/>
                <a:cs typeface="Arial" pitchFamily="34" charset="0"/>
              </a:rPr>
              <a:t>-Td</a:t>
            </a:r>
            <a:r>
              <a:rPr lang="es-ES_tradnl" dirty="0">
                <a:latin typeface="Arial" pitchFamily="34" charset="0"/>
                <a:cs typeface="Arial" pitchFamily="34" charset="0"/>
              </a:rPr>
              <a:t>700</a:t>
            </a:r>
            <a:r>
              <a:rPr lang="es-ES_tradnl" sz="2800" dirty="0" smtClean="0">
                <a:latin typeface="Arial" pitchFamily="34" charset="0"/>
                <a:cs typeface="Arial" pitchFamily="34" charset="0"/>
              </a:rPr>
              <a:t>) ]</a:t>
            </a:r>
            <a:endParaRPr lang="es-ES_tradnl" sz="2800" dirty="0">
              <a:latin typeface="Arial" pitchFamily="34" charset="0"/>
              <a:cs typeface="Arial" pitchFamily="34" charset="0"/>
            </a:endParaRPr>
          </a:p>
        </p:txBody>
      </p:sp>
      <p:sp>
        <p:nvSpPr>
          <p:cNvPr id="6" name="Rectangle 5"/>
          <p:cNvSpPr/>
          <p:nvPr/>
        </p:nvSpPr>
        <p:spPr>
          <a:xfrm>
            <a:off x="1066800" y="1371600"/>
            <a:ext cx="73152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52600" y="2062371"/>
            <a:ext cx="2590800" cy="1061829"/>
          </a:xfrm>
          <a:prstGeom prst="rect">
            <a:avLst/>
          </a:prstGeom>
        </p:spPr>
        <p:txBody>
          <a:bodyPr wrap="square">
            <a:spAutoFit/>
          </a:bodyPr>
          <a:lstStyle/>
          <a:p>
            <a:pPr algn="ctr"/>
            <a:r>
              <a:rPr lang="es-ES_tradnl" sz="2100" dirty="0" smtClean="0">
                <a:latin typeface="Arial" pitchFamily="34" charset="0"/>
                <a:cs typeface="Arial" pitchFamily="34" charset="0"/>
              </a:rPr>
              <a:t>Gradiente vertical de temperatura</a:t>
            </a:r>
          </a:p>
          <a:p>
            <a:pPr algn="ctr"/>
            <a:r>
              <a:rPr lang="es-ES_tradnl" sz="2100" dirty="0" smtClean="0">
                <a:latin typeface="Arial" pitchFamily="34" charset="0"/>
                <a:cs typeface="Arial" pitchFamily="34" charset="0"/>
              </a:rPr>
              <a:t>(estabilidad)</a:t>
            </a:r>
            <a:endParaRPr lang="es-ES_tradnl" sz="2100" dirty="0">
              <a:latin typeface="Arial" pitchFamily="34" charset="0"/>
              <a:cs typeface="Arial" pitchFamily="34" charset="0"/>
            </a:endParaRPr>
          </a:p>
        </p:txBody>
      </p:sp>
      <p:sp>
        <p:nvSpPr>
          <p:cNvPr id="10" name="Rectangle 9"/>
          <p:cNvSpPr/>
          <p:nvPr/>
        </p:nvSpPr>
        <p:spPr>
          <a:xfrm>
            <a:off x="4876800" y="2057400"/>
            <a:ext cx="3124200" cy="1061829"/>
          </a:xfrm>
          <a:prstGeom prst="rect">
            <a:avLst/>
          </a:prstGeom>
        </p:spPr>
        <p:txBody>
          <a:bodyPr wrap="square">
            <a:spAutoFit/>
          </a:bodyPr>
          <a:lstStyle/>
          <a:p>
            <a:pPr algn="ctr"/>
            <a:r>
              <a:rPr lang="es-ES_tradnl" sz="2100" dirty="0" smtClean="0">
                <a:latin typeface="Arial" pitchFamily="34" charset="0"/>
                <a:cs typeface="Arial" pitchFamily="34" charset="0"/>
              </a:rPr>
              <a:t>Contenido de humedad entre 850 y 700 </a:t>
            </a:r>
            <a:r>
              <a:rPr lang="es-ES_tradnl" sz="2100" dirty="0" err="1" smtClean="0">
                <a:latin typeface="Arial" pitchFamily="34" charset="0"/>
                <a:cs typeface="Arial" pitchFamily="34" charset="0"/>
              </a:rPr>
              <a:t>hPa</a:t>
            </a:r>
            <a:endParaRPr lang="es-ES_tradnl" sz="2100" dirty="0" smtClean="0">
              <a:latin typeface="Arial" pitchFamily="34" charset="0"/>
              <a:cs typeface="Arial" pitchFamily="34" charset="0"/>
            </a:endParaRPr>
          </a:p>
          <a:p>
            <a:pPr algn="ctr"/>
            <a:r>
              <a:rPr lang="es-ES_tradnl" sz="2100" dirty="0" smtClean="0">
                <a:latin typeface="Arial" pitchFamily="34" charset="0"/>
                <a:cs typeface="Arial" pitchFamily="34" charset="0"/>
              </a:rPr>
              <a:t>(agua disponible)</a:t>
            </a:r>
            <a:endParaRPr lang="es-ES_tradnl" sz="2100" dirty="0">
              <a:latin typeface="Arial" pitchFamily="34" charset="0"/>
              <a:cs typeface="Arial" pitchFamily="34" charset="0"/>
            </a:endParaRPr>
          </a:p>
        </p:txBody>
      </p:sp>
      <p:sp>
        <p:nvSpPr>
          <p:cNvPr id="11" name="Content Placeholder 2"/>
          <p:cNvSpPr txBox="1">
            <a:spLocks/>
          </p:cNvSpPr>
          <p:nvPr/>
        </p:nvSpPr>
        <p:spPr>
          <a:xfrm>
            <a:off x="3378691" y="717754"/>
            <a:ext cx="2858566" cy="406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s-ES_tradnl" sz="2400" dirty="0" smtClean="0">
                <a:latin typeface="Arial" pitchFamily="34" charset="0"/>
                <a:cs typeface="Arial" pitchFamily="34" charset="0"/>
              </a:rPr>
              <a:t>George, 1960</a:t>
            </a:r>
            <a:endParaRPr lang="es-ES_tradnl" sz="2400" dirty="0">
              <a:latin typeface="Arial" pitchFamily="34" charset="0"/>
              <a:cs typeface="Arial" pitchFamily="34" charset="0"/>
            </a:endParaRPr>
          </a:p>
        </p:txBody>
      </p:sp>
    </p:spTree>
    <p:extLst>
      <p:ext uri="{BB962C8B-B14F-4D97-AF65-F5344CB8AC3E}">
        <p14:creationId xmlns:p14="http://schemas.microsoft.com/office/powerpoint/2010/main" val="4159453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90" y="132555"/>
            <a:ext cx="8229600" cy="792162"/>
          </a:xfrm>
        </p:spPr>
        <p:txBody>
          <a:bodyPr>
            <a:normAutofit/>
          </a:bodyPr>
          <a:lstStyle/>
          <a:p>
            <a:r>
              <a:rPr lang="es-ES_tradnl" sz="3600" b="1" noProof="0" dirty="0" smtClean="0">
                <a:latin typeface="Arial" pitchFamily="34" charset="0"/>
                <a:cs typeface="Arial" pitchFamily="34" charset="0"/>
              </a:rPr>
              <a:t>Estabilidad de la Columna</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290651" y="977640"/>
            <a:ext cx="8568217" cy="5651759"/>
          </a:xfrm>
        </p:spPr>
        <p:txBody>
          <a:bodyPr>
            <a:normAutofit/>
          </a:bodyPr>
          <a:lstStyle/>
          <a:p>
            <a:r>
              <a:rPr lang="es-ES_tradnl" sz="2300" noProof="0" dirty="0" smtClean="0">
                <a:latin typeface="Arial" pitchFamily="34" charset="0"/>
                <a:cs typeface="Arial" pitchFamily="34" charset="0"/>
              </a:rPr>
              <a:t>La estabilidad representa que tan </a:t>
            </a:r>
            <a:r>
              <a:rPr lang="es-ES_tradnl" sz="2300" dirty="0" smtClean="0">
                <a:latin typeface="Arial" pitchFamily="34" charset="0"/>
                <a:cs typeface="Arial" pitchFamily="34" charset="0"/>
              </a:rPr>
              <a:t>desfavorable está la </a:t>
            </a:r>
            <a:r>
              <a:rPr lang="es-ES_tradnl" sz="2300" dirty="0" smtClean="0">
                <a:latin typeface="Arial" pitchFamily="34" charset="0"/>
                <a:cs typeface="Arial" pitchFamily="34" charset="0"/>
              </a:rPr>
              <a:t>columna </a:t>
            </a:r>
            <a:r>
              <a:rPr lang="es-ES_tradnl" sz="2300" dirty="0" err="1" smtClean="0">
                <a:latin typeface="Arial" pitchFamily="34" charset="0"/>
                <a:cs typeface="Arial" pitchFamily="34" charset="0"/>
              </a:rPr>
              <a:t>atmósférica</a:t>
            </a:r>
            <a:r>
              <a:rPr lang="es-ES_tradnl" sz="2300" dirty="0" smtClean="0">
                <a:latin typeface="Arial" pitchFamily="34" charset="0"/>
                <a:cs typeface="Arial" pitchFamily="34" charset="0"/>
              </a:rPr>
              <a:t> </a:t>
            </a:r>
            <a:r>
              <a:rPr lang="es-ES_tradnl" sz="2300" dirty="0" smtClean="0">
                <a:latin typeface="Arial" pitchFamily="34" charset="0"/>
                <a:cs typeface="Arial" pitchFamily="34" charset="0"/>
              </a:rPr>
              <a:t>para permitir el desarrollo de convección.</a:t>
            </a:r>
          </a:p>
          <a:p>
            <a:endParaRPr lang="es-ES_tradnl" sz="200" noProof="0" dirty="0" smtClean="0">
              <a:latin typeface="Arial" pitchFamily="34" charset="0"/>
              <a:cs typeface="Arial" pitchFamily="34" charset="0"/>
            </a:endParaRPr>
          </a:p>
          <a:p>
            <a:r>
              <a:rPr lang="es-ES_tradnl" sz="2300" noProof="0" dirty="0" smtClean="0">
                <a:latin typeface="Arial" pitchFamily="34" charset="0"/>
                <a:cs typeface="Arial" pitchFamily="34" charset="0"/>
              </a:rPr>
              <a:t>Su evaluación </a:t>
            </a:r>
            <a:r>
              <a:rPr lang="es-ES_tradnl" sz="2300" b="1" u="sng" noProof="0" dirty="0" smtClean="0">
                <a:solidFill>
                  <a:srgbClr val="FF0000"/>
                </a:solidFill>
                <a:latin typeface="Arial" pitchFamily="34" charset="0"/>
                <a:cs typeface="Arial" pitchFamily="34" charset="0"/>
              </a:rPr>
              <a:t>objetiva</a:t>
            </a:r>
            <a:r>
              <a:rPr lang="es-ES_tradnl" sz="2300" noProof="0" dirty="0" smtClean="0">
                <a:latin typeface="Arial" pitchFamily="34" charset="0"/>
                <a:cs typeface="Arial" pitchFamily="34" charset="0"/>
              </a:rPr>
              <a:t> es uno de los retos más grandes para el meteorólogo en los trópicos:</a:t>
            </a:r>
          </a:p>
          <a:p>
            <a:endParaRPr lang="es-ES_tradnl" sz="200" noProof="0" dirty="0" smtClean="0">
              <a:latin typeface="Arial" pitchFamily="34" charset="0"/>
              <a:cs typeface="Arial" pitchFamily="34" charset="0"/>
            </a:endParaRPr>
          </a:p>
          <a:p>
            <a:pPr lvl="1"/>
            <a:r>
              <a:rPr lang="es-ES_tradnl" sz="2300" dirty="0" smtClean="0">
                <a:solidFill>
                  <a:srgbClr val="0000FF"/>
                </a:solidFill>
                <a:latin typeface="Arial" pitchFamily="34" charset="0"/>
                <a:cs typeface="Arial" pitchFamily="34" charset="0"/>
              </a:rPr>
              <a:t>donde no</a:t>
            </a:r>
            <a:r>
              <a:rPr lang="es-ES_tradnl" sz="2300" noProof="0" dirty="0" smtClean="0">
                <a:solidFill>
                  <a:srgbClr val="0000FF"/>
                </a:solidFill>
                <a:latin typeface="Arial" pitchFamily="34" charset="0"/>
                <a:cs typeface="Arial" pitchFamily="34" charset="0"/>
              </a:rPr>
              <a:t> existen muchos índices de estabilidad que la </a:t>
            </a:r>
            <a:r>
              <a:rPr lang="es-ES_tradnl" sz="2300" dirty="0" smtClean="0">
                <a:solidFill>
                  <a:srgbClr val="0000FF"/>
                </a:solidFill>
                <a:latin typeface="Arial" pitchFamily="34" charset="0"/>
                <a:cs typeface="Arial" pitchFamily="34" charset="0"/>
              </a:rPr>
              <a:t>estimen apropiadamente</a:t>
            </a:r>
            <a:r>
              <a:rPr lang="es-ES_tradnl" sz="2300" dirty="0">
                <a:latin typeface="Arial" pitchFamily="34" charset="0"/>
                <a:cs typeface="Arial" pitchFamily="34" charset="0"/>
              </a:rPr>
              <a:t> </a:t>
            </a:r>
            <a:r>
              <a:rPr lang="es-ES_tradnl" sz="2300" dirty="0" smtClean="0">
                <a:latin typeface="Arial" pitchFamily="34" charset="0"/>
                <a:cs typeface="Arial" pitchFamily="34" charset="0"/>
              </a:rPr>
              <a:t>(l</a:t>
            </a:r>
            <a:r>
              <a:rPr lang="es-ES_tradnl" sz="2300" noProof="0" dirty="0" smtClean="0">
                <a:latin typeface="Arial" pitchFamily="34" charset="0"/>
                <a:cs typeface="Arial" pitchFamily="34" charset="0"/>
              </a:rPr>
              <a:t>os índices tradicionales fueron diseñados con latitudes medias en mente).</a:t>
            </a:r>
          </a:p>
          <a:p>
            <a:pPr marL="457200" lvl="1" indent="0">
              <a:buNone/>
            </a:pPr>
            <a:endParaRPr lang="es-ES_tradnl" sz="1400" dirty="0">
              <a:latin typeface="Arial" pitchFamily="34" charset="0"/>
              <a:cs typeface="Arial" pitchFamily="34" charset="0"/>
            </a:endParaRPr>
          </a:p>
          <a:p>
            <a:r>
              <a:rPr lang="es-ES_tradnl" sz="2300" noProof="0" dirty="0" smtClean="0">
                <a:latin typeface="Arial" pitchFamily="34" charset="0"/>
                <a:cs typeface="Arial" pitchFamily="34" charset="0"/>
              </a:rPr>
              <a:t>Determinar estabilidad es esencial al elaborar un pronóstico </a:t>
            </a:r>
            <a:r>
              <a:rPr lang="es-ES_tradnl" sz="2300" dirty="0" smtClean="0">
                <a:latin typeface="Arial" pitchFamily="34" charset="0"/>
                <a:cs typeface="Arial" pitchFamily="34" charset="0"/>
              </a:rPr>
              <a:t>ya que es indispensable para </a:t>
            </a:r>
            <a:r>
              <a:rPr lang="es-ES_tradnl" sz="2300" noProof="0" dirty="0" smtClean="0">
                <a:latin typeface="Arial" pitchFamily="34" charset="0"/>
                <a:cs typeface="Arial" pitchFamily="34" charset="0"/>
              </a:rPr>
              <a:t>poder identificar riesgos de convección</a:t>
            </a:r>
          </a:p>
          <a:p>
            <a:pPr lvl="1"/>
            <a:r>
              <a:rPr lang="es-ES_tradnl" sz="2000" noProof="0" dirty="0" smtClean="0">
                <a:latin typeface="Arial" pitchFamily="34" charset="0"/>
                <a:cs typeface="Arial" pitchFamily="34" charset="0"/>
              </a:rPr>
              <a:t>Llana</a:t>
            </a:r>
          </a:p>
          <a:p>
            <a:pPr lvl="1"/>
            <a:r>
              <a:rPr lang="es-ES_tradnl" sz="2000" noProof="0" dirty="0" smtClean="0">
                <a:latin typeface="Arial" pitchFamily="34" charset="0"/>
                <a:cs typeface="Arial" pitchFamily="34" charset="0"/>
              </a:rPr>
              <a:t>Profunda</a:t>
            </a:r>
          </a:p>
          <a:p>
            <a:pPr lvl="1"/>
            <a:r>
              <a:rPr lang="es-ES_tradnl" sz="2000" dirty="0" smtClean="0">
                <a:latin typeface="Arial" pitchFamily="34" charset="0"/>
                <a:cs typeface="Arial" pitchFamily="34" charset="0"/>
              </a:rPr>
              <a:t>Severa</a:t>
            </a:r>
            <a:endParaRPr lang="es-ES_tradnl" sz="2000" noProof="0" dirty="0" smtClean="0">
              <a:latin typeface="Arial" pitchFamily="34" charset="0"/>
              <a:cs typeface="Arial" pitchFamily="34" charset="0"/>
            </a:endParaRPr>
          </a:p>
        </p:txBody>
      </p:sp>
    </p:spTree>
    <p:extLst>
      <p:ext uri="{BB962C8B-B14F-4D97-AF65-F5344CB8AC3E}">
        <p14:creationId xmlns:p14="http://schemas.microsoft.com/office/powerpoint/2010/main" val="2638330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3" y="146819"/>
            <a:ext cx="8305800" cy="1020762"/>
          </a:xfrm>
        </p:spPr>
        <p:txBody>
          <a:bodyPr>
            <a:normAutofit fontScale="90000"/>
          </a:bodyPr>
          <a:lstStyle/>
          <a:p>
            <a:pPr algn="ctr"/>
            <a:r>
              <a:rPr lang="es-ES_tradnl" b="1" noProof="0" dirty="0" smtClean="0">
                <a:latin typeface="Arial" pitchFamily="34" charset="0"/>
                <a:cs typeface="Arial" pitchFamily="34" charset="0"/>
              </a:rPr>
              <a:t>Valores del K</a:t>
            </a:r>
            <a:br>
              <a:rPr lang="es-ES_tradnl" b="1" noProof="0" dirty="0" smtClean="0">
                <a:latin typeface="Arial" pitchFamily="34" charset="0"/>
                <a:cs typeface="Arial" pitchFamily="34" charset="0"/>
              </a:rPr>
            </a:br>
            <a:r>
              <a:rPr lang="es-ES_tradnl" sz="3600" b="1" dirty="0" smtClean="0">
                <a:latin typeface="Arial" pitchFamily="34" charset="0"/>
                <a:cs typeface="Arial" pitchFamily="34" charset="0"/>
              </a:rPr>
              <a:t>(Latitudes Medias)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57200" y="1447800"/>
            <a:ext cx="8229600" cy="4525963"/>
          </a:xfrm>
        </p:spPr>
        <p:txBody>
          <a:bodyPr>
            <a:normAutofit/>
          </a:bodyPr>
          <a:lstStyle/>
          <a:p>
            <a:r>
              <a:rPr lang="es-ES_tradnl" sz="2600" noProof="0" dirty="0" smtClean="0">
                <a:latin typeface="Arial" pitchFamily="34" charset="0"/>
                <a:cs typeface="Arial" pitchFamily="34" charset="0"/>
              </a:rPr>
              <a:t>Cuando los rocíos en 850 son altos, y la depresión en 700 es baja, es indicativo de una masa caliente y húmeda profunda</a:t>
            </a:r>
          </a:p>
          <a:p>
            <a:endParaRPr lang="es-ES_tradnl" sz="2600" noProof="0" dirty="0">
              <a:latin typeface="Arial" pitchFamily="34" charset="0"/>
              <a:cs typeface="Arial" pitchFamily="34" charset="0"/>
            </a:endParaRPr>
          </a:p>
          <a:p>
            <a:r>
              <a:rPr lang="es-ES_tradnl" sz="2600" noProof="0" dirty="0" smtClean="0">
                <a:latin typeface="Arial" pitchFamily="34" charset="0"/>
                <a:cs typeface="Arial" pitchFamily="34" charset="0"/>
              </a:rPr>
              <a:t>15 – 25 = Potencial </a:t>
            </a:r>
            <a:r>
              <a:rPr lang="es-ES_tradnl" sz="2600" noProof="0" dirty="0" err="1" smtClean="0">
                <a:latin typeface="Arial" pitchFamily="34" charset="0"/>
                <a:cs typeface="Arial" pitchFamily="34" charset="0"/>
              </a:rPr>
              <a:t>Convectivo</a:t>
            </a:r>
            <a:r>
              <a:rPr lang="es-ES_tradnl" sz="2600" noProof="0" dirty="0" smtClean="0">
                <a:latin typeface="Arial" pitchFamily="34" charset="0"/>
                <a:cs typeface="Arial" pitchFamily="34" charset="0"/>
              </a:rPr>
              <a:t> Bajo</a:t>
            </a:r>
          </a:p>
          <a:p>
            <a:r>
              <a:rPr lang="es-ES_tradnl" sz="2600" noProof="0" dirty="0" smtClean="0">
                <a:latin typeface="Arial" pitchFamily="34" charset="0"/>
                <a:cs typeface="Arial" pitchFamily="34" charset="0"/>
              </a:rPr>
              <a:t>26 – 39 = Potencial </a:t>
            </a:r>
            <a:r>
              <a:rPr lang="es-ES_tradnl" sz="2600" noProof="0" dirty="0" err="1" smtClean="0">
                <a:latin typeface="Arial" pitchFamily="34" charset="0"/>
                <a:cs typeface="Arial" pitchFamily="34" charset="0"/>
              </a:rPr>
              <a:t>Convectivo</a:t>
            </a:r>
            <a:r>
              <a:rPr lang="es-ES_tradnl" sz="2600" noProof="0" dirty="0" smtClean="0">
                <a:latin typeface="Arial" pitchFamily="34" charset="0"/>
                <a:cs typeface="Arial" pitchFamily="34" charset="0"/>
              </a:rPr>
              <a:t> Moderado</a:t>
            </a:r>
          </a:p>
          <a:p>
            <a:r>
              <a:rPr lang="es-ES_tradnl" sz="2600" noProof="0" dirty="0" smtClean="0">
                <a:latin typeface="Arial" pitchFamily="34" charset="0"/>
                <a:cs typeface="Arial" pitchFamily="34" charset="0"/>
              </a:rPr>
              <a:t>+40 = Potencial </a:t>
            </a:r>
            <a:r>
              <a:rPr lang="es-ES_tradnl" sz="2600" noProof="0" dirty="0" err="1" smtClean="0">
                <a:latin typeface="Arial" pitchFamily="34" charset="0"/>
                <a:cs typeface="Arial" pitchFamily="34" charset="0"/>
              </a:rPr>
              <a:t>Convectivo</a:t>
            </a:r>
            <a:r>
              <a:rPr lang="es-ES_tradnl" sz="2600" noProof="0" dirty="0" smtClean="0">
                <a:latin typeface="Arial" pitchFamily="34" charset="0"/>
                <a:cs typeface="Arial" pitchFamily="34" charset="0"/>
              </a:rPr>
              <a:t> Alto</a:t>
            </a:r>
            <a:endParaRPr lang="es-ES_tradnl" sz="2600" noProof="0" dirty="0">
              <a:latin typeface="Arial" pitchFamily="34" charset="0"/>
              <a:cs typeface="Arial" pitchFamily="34" charset="0"/>
            </a:endParaRPr>
          </a:p>
        </p:txBody>
      </p:sp>
    </p:spTree>
    <p:extLst>
      <p:ext uri="{BB962C8B-B14F-4D97-AF65-F5344CB8AC3E}">
        <p14:creationId xmlns:p14="http://schemas.microsoft.com/office/powerpoint/2010/main" val="148387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rammb.cira.colostate.edu/ramsdis/online/images/rmtc/rmtcsasec8ir412/rmtcsasec8ir412_20160215234500.gif"/>
          <p:cNvPicPr>
            <a:picLocks noChangeAspect="1" noChangeArrowheads="1"/>
          </p:cNvPicPr>
          <p:nvPr/>
        </p:nvPicPr>
        <p:blipFill rotWithShape="1">
          <a:blip r:embed="rId3">
            <a:extLst>
              <a:ext uri="{28A0092B-C50C-407E-A947-70E740481C1C}">
                <a14:useLocalDpi xmlns:a14="http://schemas.microsoft.com/office/drawing/2010/main" val="0"/>
              </a:ext>
            </a:extLst>
          </a:blip>
          <a:srcRect l="26097" b="17499"/>
          <a:stretch/>
        </p:blipFill>
        <p:spPr bwMode="auto">
          <a:xfrm>
            <a:off x="4595662" y="1915387"/>
            <a:ext cx="4119714" cy="357859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rammb.cira.colostate.edu/ramsdis/online/images/rmtc/rmtcsasec8ir412/rmtcsasec8ir412_20160215234500.gif"/>
          <p:cNvPicPr>
            <a:picLocks noChangeAspect="1" noChangeArrowheads="1"/>
          </p:cNvPicPr>
          <p:nvPr/>
        </p:nvPicPr>
        <p:blipFill rotWithShape="1">
          <a:blip r:embed="rId3">
            <a:extLst>
              <a:ext uri="{28A0092B-C50C-407E-A947-70E740481C1C}">
                <a14:useLocalDpi xmlns:a14="http://schemas.microsoft.com/office/drawing/2010/main" val="0"/>
              </a:ext>
            </a:extLst>
          </a:blip>
          <a:srcRect t="95083"/>
          <a:stretch/>
        </p:blipFill>
        <p:spPr bwMode="auto">
          <a:xfrm>
            <a:off x="4595662" y="5493985"/>
            <a:ext cx="4119714" cy="22725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366509" y="1950224"/>
            <a:ext cx="2920243" cy="2771775"/>
            <a:chOff x="5795132" y="1195388"/>
            <a:chExt cx="2920243" cy="2771775"/>
          </a:xfrm>
        </p:grpSpPr>
        <p:sp>
          <p:nvSpPr>
            <p:cNvPr id="4" name="Freeform 3"/>
            <p:cNvSpPr/>
            <p:nvPr/>
          </p:nvSpPr>
          <p:spPr>
            <a:xfrm>
              <a:off x="5795132" y="2365715"/>
              <a:ext cx="851565" cy="696573"/>
            </a:xfrm>
            <a:custGeom>
              <a:avLst/>
              <a:gdLst>
                <a:gd name="connsiteX0" fmla="*/ 34168 w 851565"/>
                <a:gd name="connsiteY0" fmla="*/ 1248 h 696573"/>
                <a:gd name="connsiteX1" fmla="*/ 34168 w 851565"/>
                <a:gd name="connsiteY1" fmla="*/ 1248 h 696573"/>
                <a:gd name="connsiteX2" fmla="*/ 5593 w 851565"/>
                <a:gd name="connsiteY2" fmla="*/ 44110 h 696573"/>
                <a:gd name="connsiteX3" fmla="*/ 19881 w 851565"/>
                <a:gd name="connsiteY3" fmla="*/ 53635 h 696573"/>
                <a:gd name="connsiteX4" fmla="*/ 24643 w 851565"/>
                <a:gd name="connsiteY4" fmla="*/ 91735 h 696573"/>
                <a:gd name="connsiteX5" fmla="*/ 38931 w 851565"/>
                <a:gd name="connsiteY5" fmla="*/ 101260 h 696573"/>
                <a:gd name="connsiteX6" fmla="*/ 57981 w 851565"/>
                <a:gd name="connsiteY6" fmla="*/ 129835 h 696573"/>
                <a:gd name="connsiteX7" fmla="*/ 72268 w 851565"/>
                <a:gd name="connsiteY7" fmla="*/ 139360 h 696573"/>
                <a:gd name="connsiteX8" fmla="*/ 110368 w 851565"/>
                <a:gd name="connsiteY8" fmla="*/ 148885 h 696573"/>
                <a:gd name="connsiteX9" fmla="*/ 167518 w 851565"/>
                <a:gd name="connsiteY9" fmla="*/ 167935 h 696573"/>
                <a:gd name="connsiteX10" fmla="*/ 172281 w 851565"/>
                <a:gd name="connsiteY10" fmla="*/ 182223 h 696573"/>
                <a:gd name="connsiteX11" fmla="*/ 186568 w 851565"/>
                <a:gd name="connsiteY11" fmla="*/ 191748 h 696573"/>
                <a:gd name="connsiteX12" fmla="*/ 200856 w 851565"/>
                <a:gd name="connsiteY12" fmla="*/ 186985 h 696573"/>
                <a:gd name="connsiteX13" fmla="*/ 215143 w 851565"/>
                <a:gd name="connsiteY13" fmla="*/ 191748 h 696573"/>
                <a:gd name="connsiteX14" fmla="*/ 262768 w 851565"/>
                <a:gd name="connsiteY14" fmla="*/ 196510 h 696573"/>
                <a:gd name="connsiteX15" fmla="*/ 277056 w 851565"/>
                <a:gd name="connsiteY15" fmla="*/ 206035 h 696573"/>
                <a:gd name="connsiteX16" fmla="*/ 305631 w 851565"/>
                <a:gd name="connsiteY16" fmla="*/ 215560 h 696573"/>
                <a:gd name="connsiteX17" fmla="*/ 310393 w 851565"/>
                <a:gd name="connsiteY17" fmla="*/ 253660 h 696573"/>
                <a:gd name="connsiteX18" fmla="*/ 315156 w 851565"/>
                <a:gd name="connsiteY18" fmla="*/ 286998 h 696573"/>
                <a:gd name="connsiteX19" fmla="*/ 329443 w 851565"/>
                <a:gd name="connsiteY19" fmla="*/ 291760 h 696573"/>
                <a:gd name="connsiteX20" fmla="*/ 343731 w 851565"/>
                <a:gd name="connsiteY20" fmla="*/ 301285 h 696573"/>
                <a:gd name="connsiteX21" fmla="*/ 372306 w 851565"/>
                <a:gd name="connsiteY21" fmla="*/ 310810 h 696573"/>
                <a:gd name="connsiteX22" fmla="*/ 400881 w 851565"/>
                <a:gd name="connsiteY22" fmla="*/ 329860 h 696573"/>
                <a:gd name="connsiteX23" fmla="*/ 405643 w 851565"/>
                <a:gd name="connsiteY23" fmla="*/ 344148 h 696573"/>
                <a:gd name="connsiteX24" fmla="*/ 434218 w 851565"/>
                <a:gd name="connsiteY24" fmla="*/ 358435 h 696573"/>
                <a:gd name="connsiteX25" fmla="*/ 453268 w 851565"/>
                <a:gd name="connsiteY25" fmla="*/ 353673 h 696573"/>
                <a:gd name="connsiteX26" fmla="*/ 467556 w 851565"/>
                <a:gd name="connsiteY26" fmla="*/ 348910 h 696573"/>
                <a:gd name="connsiteX27" fmla="*/ 472318 w 851565"/>
                <a:gd name="connsiteY27" fmla="*/ 387010 h 696573"/>
                <a:gd name="connsiteX28" fmla="*/ 500893 w 851565"/>
                <a:gd name="connsiteY28" fmla="*/ 396535 h 696573"/>
                <a:gd name="connsiteX29" fmla="*/ 505656 w 851565"/>
                <a:gd name="connsiteY29" fmla="*/ 415585 h 696573"/>
                <a:gd name="connsiteX30" fmla="*/ 519943 w 851565"/>
                <a:gd name="connsiteY30" fmla="*/ 425110 h 696573"/>
                <a:gd name="connsiteX31" fmla="*/ 505656 w 851565"/>
                <a:gd name="connsiteY31" fmla="*/ 453685 h 696573"/>
                <a:gd name="connsiteX32" fmla="*/ 515181 w 851565"/>
                <a:gd name="connsiteY32" fmla="*/ 467973 h 696573"/>
                <a:gd name="connsiteX33" fmla="*/ 505656 w 851565"/>
                <a:gd name="connsiteY33" fmla="*/ 501310 h 696573"/>
                <a:gd name="connsiteX34" fmla="*/ 515181 w 851565"/>
                <a:gd name="connsiteY34" fmla="*/ 515598 h 696573"/>
                <a:gd name="connsiteX35" fmla="*/ 524706 w 851565"/>
                <a:gd name="connsiteY35" fmla="*/ 548935 h 696573"/>
                <a:gd name="connsiteX36" fmla="*/ 534231 w 851565"/>
                <a:gd name="connsiteY36" fmla="*/ 563223 h 696573"/>
                <a:gd name="connsiteX37" fmla="*/ 538993 w 851565"/>
                <a:gd name="connsiteY37" fmla="*/ 582273 h 696573"/>
                <a:gd name="connsiteX38" fmla="*/ 553281 w 851565"/>
                <a:gd name="connsiteY38" fmla="*/ 587035 h 696573"/>
                <a:gd name="connsiteX39" fmla="*/ 562806 w 851565"/>
                <a:gd name="connsiteY39" fmla="*/ 615610 h 696573"/>
                <a:gd name="connsiteX40" fmla="*/ 577093 w 851565"/>
                <a:gd name="connsiteY40" fmla="*/ 644185 h 696573"/>
                <a:gd name="connsiteX41" fmla="*/ 581856 w 851565"/>
                <a:gd name="connsiteY41" fmla="*/ 672760 h 696573"/>
                <a:gd name="connsiteX42" fmla="*/ 610431 w 851565"/>
                <a:gd name="connsiteY42" fmla="*/ 667998 h 696573"/>
                <a:gd name="connsiteX43" fmla="*/ 624718 w 851565"/>
                <a:gd name="connsiteY43" fmla="*/ 672760 h 696573"/>
                <a:gd name="connsiteX44" fmla="*/ 672343 w 851565"/>
                <a:gd name="connsiteY44" fmla="*/ 687048 h 696573"/>
                <a:gd name="connsiteX45" fmla="*/ 686631 w 851565"/>
                <a:gd name="connsiteY45" fmla="*/ 696573 h 696573"/>
                <a:gd name="connsiteX46" fmla="*/ 710443 w 851565"/>
                <a:gd name="connsiteY46" fmla="*/ 691810 h 696573"/>
                <a:gd name="connsiteX47" fmla="*/ 724731 w 851565"/>
                <a:gd name="connsiteY47" fmla="*/ 682285 h 696573"/>
                <a:gd name="connsiteX48" fmla="*/ 739018 w 851565"/>
                <a:gd name="connsiteY48" fmla="*/ 687048 h 696573"/>
                <a:gd name="connsiteX49" fmla="*/ 777118 w 851565"/>
                <a:gd name="connsiteY49" fmla="*/ 682285 h 696573"/>
                <a:gd name="connsiteX50" fmla="*/ 786643 w 851565"/>
                <a:gd name="connsiteY50" fmla="*/ 653710 h 696573"/>
                <a:gd name="connsiteX51" fmla="*/ 805693 w 851565"/>
                <a:gd name="connsiteY51" fmla="*/ 625135 h 696573"/>
                <a:gd name="connsiteX52" fmla="*/ 810456 w 851565"/>
                <a:gd name="connsiteY52" fmla="*/ 601323 h 696573"/>
                <a:gd name="connsiteX53" fmla="*/ 829506 w 851565"/>
                <a:gd name="connsiteY53" fmla="*/ 572748 h 696573"/>
                <a:gd name="connsiteX54" fmla="*/ 834268 w 851565"/>
                <a:gd name="connsiteY54" fmla="*/ 553698 h 696573"/>
                <a:gd name="connsiteX55" fmla="*/ 848556 w 851565"/>
                <a:gd name="connsiteY55" fmla="*/ 544173 h 696573"/>
                <a:gd name="connsiteX56" fmla="*/ 839031 w 851565"/>
                <a:gd name="connsiteY56" fmla="*/ 458448 h 696573"/>
                <a:gd name="connsiteX57" fmla="*/ 834268 w 851565"/>
                <a:gd name="connsiteY57" fmla="*/ 439398 h 696573"/>
                <a:gd name="connsiteX58" fmla="*/ 829506 w 851565"/>
                <a:gd name="connsiteY58" fmla="*/ 425110 h 696573"/>
                <a:gd name="connsiteX59" fmla="*/ 815218 w 851565"/>
                <a:gd name="connsiteY59" fmla="*/ 420348 h 696573"/>
                <a:gd name="connsiteX60" fmla="*/ 810456 w 851565"/>
                <a:gd name="connsiteY60" fmla="*/ 406060 h 696573"/>
                <a:gd name="connsiteX61" fmla="*/ 796168 w 851565"/>
                <a:gd name="connsiteY61" fmla="*/ 401298 h 696573"/>
                <a:gd name="connsiteX62" fmla="*/ 786643 w 851565"/>
                <a:gd name="connsiteY62" fmla="*/ 363198 h 696573"/>
                <a:gd name="connsiteX63" fmla="*/ 772356 w 851565"/>
                <a:gd name="connsiteY63" fmla="*/ 353673 h 696573"/>
                <a:gd name="connsiteX64" fmla="*/ 734256 w 851565"/>
                <a:gd name="connsiteY64" fmla="*/ 358435 h 696573"/>
                <a:gd name="connsiteX65" fmla="*/ 719968 w 851565"/>
                <a:gd name="connsiteY65" fmla="*/ 353673 h 696573"/>
                <a:gd name="connsiteX66" fmla="*/ 691393 w 851565"/>
                <a:gd name="connsiteY66" fmla="*/ 358435 h 696573"/>
                <a:gd name="connsiteX67" fmla="*/ 677106 w 851565"/>
                <a:gd name="connsiteY67" fmla="*/ 353673 h 696573"/>
                <a:gd name="connsiteX68" fmla="*/ 667581 w 851565"/>
                <a:gd name="connsiteY68" fmla="*/ 339385 h 696573"/>
                <a:gd name="connsiteX69" fmla="*/ 639006 w 851565"/>
                <a:gd name="connsiteY69" fmla="*/ 348910 h 696573"/>
                <a:gd name="connsiteX70" fmla="*/ 629481 w 851565"/>
                <a:gd name="connsiteY70" fmla="*/ 329860 h 696573"/>
                <a:gd name="connsiteX71" fmla="*/ 577093 w 851565"/>
                <a:gd name="connsiteY71" fmla="*/ 296523 h 696573"/>
                <a:gd name="connsiteX72" fmla="*/ 562806 w 851565"/>
                <a:gd name="connsiteY72" fmla="*/ 267948 h 696573"/>
                <a:gd name="connsiteX73" fmla="*/ 543756 w 851565"/>
                <a:gd name="connsiteY73" fmla="*/ 263185 h 696573"/>
                <a:gd name="connsiteX74" fmla="*/ 538993 w 851565"/>
                <a:gd name="connsiteY74" fmla="*/ 248898 h 696573"/>
                <a:gd name="connsiteX75" fmla="*/ 510418 w 851565"/>
                <a:gd name="connsiteY75" fmla="*/ 234610 h 696573"/>
                <a:gd name="connsiteX76" fmla="*/ 481843 w 851565"/>
                <a:gd name="connsiteY76" fmla="*/ 239373 h 696573"/>
                <a:gd name="connsiteX77" fmla="*/ 467556 w 851565"/>
                <a:gd name="connsiteY77" fmla="*/ 234610 h 696573"/>
                <a:gd name="connsiteX78" fmla="*/ 434218 w 851565"/>
                <a:gd name="connsiteY78" fmla="*/ 229848 h 696573"/>
                <a:gd name="connsiteX79" fmla="*/ 429456 w 851565"/>
                <a:gd name="connsiteY79" fmla="*/ 206035 h 696573"/>
                <a:gd name="connsiteX80" fmla="*/ 415168 w 851565"/>
                <a:gd name="connsiteY80" fmla="*/ 201273 h 696573"/>
                <a:gd name="connsiteX81" fmla="*/ 410406 w 851565"/>
                <a:gd name="connsiteY81" fmla="*/ 186985 h 696573"/>
                <a:gd name="connsiteX82" fmla="*/ 405643 w 851565"/>
                <a:gd name="connsiteY82" fmla="*/ 148885 h 696573"/>
                <a:gd name="connsiteX83" fmla="*/ 386593 w 851565"/>
                <a:gd name="connsiteY83" fmla="*/ 120310 h 696573"/>
                <a:gd name="connsiteX84" fmla="*/ 372306 w 851565"/>
                <a:gd name="connsiteY84" fmla="*/ 91735 h 696573"/>
                <a:gd name="connsiteX85" fmla="*/ 353256 w 851565"/>
                <a:gd name="connsiteY85" fmla="*/ 82210 h 696573"/>
                <a:gd name="connsiteX86" fmla="*/ 334206 w 851565"/>
                <a:gd name="connsiteY86" fmla="*/ 48873 h 696573"/>
                <a:gd name="connsiteX87" fmla="*/ 305631 w 851565"/>
                <a:gd name="connsiteY87" fmla="*/ 29823 h 696573"/>
                <a:gd name="connsiteX88" fmla="*/ 272293 w 851565"/>
                <a:gd name="connsiteY88" fmla="*/ 34585 h 696573"/>
                <a:gd name="connsiteX89" fmla="*/ 258006 w 851565"/>
                <a:gd name="connsiteY89" fmla="*/ 39348 h 696573"/>
                <a:gd name="connsiteX90" fmla="*/ 253243 w 851565"/>
                <a:gd name="connsiteY90" fmla="*/ 58398 h 696573"/>
                <a:gd name="connsiteX91" fmla="*/ 210381 w 851565"/>
                <a:gd name="connsiteY91" fmla="*/ 58398 h 696573"/>
                <a:gd name="connsiteX92" fmla="*/ 196093 w 851565"/>
                <a:gd name="connsiteY92" fmla="*/ 53635 h 696573"/>
                <a:gd name="connsiteX93" fmla="*/ 143706 w 851565"/>
                <a:gd name="connsiteY93" fmla="*/ 48873 h 696573"/>
                <a:gd name="connsiteX94" fmla="*/ 115131 w 851565"/>
                <a:gd name="connsiteY94" fmla="*/ 29823 h 696573"/>
                <a:gd name="connsiteX95" fmla="*/ 100843 w 851565"/>
                <a:gd name="connsiteY95" fmla="*/ 34585 h 696573"/>
                <a:gd name="connsiteX96" fmla="*/ 77031 w 851565"/>
                <a:gd name="connsiteY96" fmla="*/ 25060 h 696573"/>
                <a:gd name="connsiteX97" fmla="*/ 48456 w 851565"/>
                <a:gd name="connsiteY97" fmla="*/ 6010 h 696573"/>
                <a:gd name="connsiteX98" fmla="*/ 34168 w 851565"/>
                <a:gd name="connsiteY98" fmla="*/ 1248 h 6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51565" h="696573">
                  <a:moveTo>
                    <a:pt x="34168" y="1248"/>
                  </a:moveTo>
                  <a:lnTo>
                    <a:pt x="34168" y="1248"/>
                  </a:lnTo>
                  <a:cubicBezTo>
                    <a:pt x="14526" y="15278"/>
                    <a:pt x="-11598" y="18324"/>
                    <a:pt x="5593" y="44110"/>
                  </a:cubicBezTo>
                  <a:cubicBezTo>
                    <a:pt x="8768" y="48873"/>
                    <a:pt x="15118" y="50460"/>
                    <a:pt x="19881" y="53635"/>
                  </a:cubicBezTo>
                  <a:cubicBezTo>
                    <a:pt x="21468" y="66335"/>
                    <a:pt x="19890" y="79852"/>
                    <a:pt x="24643" y="91735"/>
                  </a:cubicBezTo>
                  <a:cubicBezTo>
                    <a:pt x="26769" y="97050"/>
                    <a:pt x="35162" y="96952"/>
                    <a:pt x="38931" y="101260"/>
                  </a:cubicBezTo>
                  <a:cubicBezTo>
                    <a:pt x="46469" y="109875"/>
                    <a:pt x="48456" y="123485"/>
                    <a:pt x="57981" y="129835"/>
                  </a:cubicBezTo>
                  <a:cubicBezTo>
                    <a:pt x="62743" y="133010"/>
                    <a:pt x="67149" y="136800"/>
                    <a:pt x="72268" y="139360"/>
                  </a:cubicBezTo>
                  <a:cubicBezTo>
                    <a:pt x="82033" y="144243"/>
                    <a:pt x="101307" y="147073"/>
                    <a:pt x="110368" y="148885"/>
                  </a:cubicBezTo>
                  <a:cubicBezTo>
                    <a:pt x="122170" y="184289"/>
                    <a:pt x="104914" y="147067"/>
                    <a:pt x="167518" y="167935"/>
                  </a:cubicBezTo>
                  <a:cubicBezTo>
                    <a:pt x="172281" y="169523"/>
                    <a:pt x="169145" y="178303"/>
                    <a:pt x="172281" y="182223"/>
                  </a:cubicBezTo>
                  <a:cubicBezTo>
                    <a:pt x="175857" y="186692"/>
                    <a:pt x="181806" y="188573"/>
                    <a:pt x="186568" y="191748"/>
                  </a:cubicBezTo>
                  <a:cubicBezTo>
                    <a:pt x="191331" y="190160"/>
                    <a:pt x="195836" y="186985"/>
                    <a:pt x="200856" y="186985"/>
                  </a:cubicBezTo>
                  <a:cubicBezTo>
                    <a:pt x="205876" y="186985"/>
                    <a:pt x="210181" y="190985"/>
                    <a:pt x="215143" y="191748"/>
                  </a:cubicBezTo>
                  <a:cubicBezTo>
                    <a:pt x="230912" y="194174"/>
                    <a:pt x="246893" y="194923"/>
                    <a:pt x="262768" y="196510"/>
                  </a:cubicBezTo>
                  <a:cubicBezTo>
                    <a:pt x="267531" y="199685"/>
                    <a:pt x="271825" y="203710"/>
                    <a:pt x="277056" y="206035"/>
                  </a:cubicBezTo>
                  <a:cubicBezTo>
                    <a:pt x="286231" y="210113"/>
                    <a:pt x="305631" y="215560"/>
                    <a:pt x="305631" y="215560"/>
                  </a:cubicBezTo>
                  <a:cubicBezTo>
                    <a:pt x="294296" y="249565"/>
                    <a:pt x="287752" y="238566"/>
                    <a:pt x="310393" y="253660"/>
                  </a:cubicBezTo>
                  <a:cubicBezTo>
                    <a:pt x="311981" y="264773"/>
                    <a:pt x="310136" y="276958"/>
                    <a:pt x="315156" y="286998"/>
                  </a:cubicBezTo>
                  <a:cubicBezTo>
                    <a:pt x="317401" y="291488"/>
                    <a:pt x="324953" y="289515"/>
                    <a:pt x="329443" y="291760"/>
                  </a:cubicBezTo>
                  <a:cubicBezTo>
                    <a:pt x="334563" y="294320"/>
                    <a:pt x="338968" y="298110"/>
                    <a:pt x="343731" y="301285"/>
                  </a:cubicBezTo>
                  <a:cubicBezTo>
                    <a:pt x="376692" y="293046"/>
                    <a:pt x="351842" y="292904"/>
                    <a:pt x="372306" y="310810"/>
                  </a:cubicBezTo>
                  <a:cubicBezTo>
                    <a:pt x="380921" y="318348"/>
                    <a:pt x="400881" y="329860"/>
                    <a:pt x="400881" y="329860"/>
                  </a:cubicBezTo>
                  <a:cubicBezTo>
                    <a:pt x="402468" y="334623"/>
                    <a:pt x="402507" y="340228"/>
                    <a:pt x="405643" y="344148"/>
                  </a:cubicBezTo>
                  <a:cubicBezTo>
                    <a:pt x="412357" y="352541"/>
                    <a:pt x="424806" y="355298"/>
                    <a:pt x="434218" y="358435"/>
                  </a:cubicBezTo>
                  <a:cubicBezTo>
                    <a:pt x="440568" y="356848"/>
                    <a:pt x="446974" y="355471"/>
                    <a:pt x="453268" y="353673"/>
                  </a:cubicBezTo>
                  <a:cubicBezTo>
                    <a:pt x="458095" y="352294"/>
                    <a:pt x="465065" y="344551"/>
                    <a:pt x="467556" y="348910"/>
                  </a:cubicBezTo>
                  <a:cubicBezTo>
                    <a:pt x="473906" y="360022"/>
                    <a:pt x="464978" y="376525"/>
                    <a:pt x="472318" y="387010"/>
                  </a:cubicBezTo>
                  <a:cubicBezTo>
                    <a:pt x="478076" y="395235"/>
                    <a:pt x="500893" y="396535"/>
                    <a:pt x="500893" y="396535"/>
                  </a:cubicBezTo>
                  <a:cubicBezTo>
                    <a:pt x="502481" y="402885"/>
                    <a:pt x="502025" y="410139"/>
                    <a:pt x="505656" y="415585"/>
                  </a:cubicBezTo>
                  <a:cubicBezTo>
                    <a:pt x="508831" y="420347"/>
                    <a:pt x="517817" y="419796"/>
                    <a:pt x="519943" y="425110"/>
                  </a:cubicBezTo>
                  <a:cubicBezTo>
                    <a:pt x="522408" y="431273"/>
                    <a:pt x="507663" y="450675"/>
                    <a:pt x="505656" y="453685"/>
                  </a:cubicBezTo>
                  <a:cubicBezTo>
                    <a:pt x="508831" y="458448"/>
                    <a:pt x="514372" y="462307"/>
                    <a:pt x="515181" y="467973"/>
                  </a:cubicBezTo>
                  <a:cubicBezTo>
                    <a:pt x="515779" y="472157"/>
                    <a:pt x="507443" y="495950"/>
                    <a:pt x="505656" y="501310"/>
                  </a:cubicBezTo>
                  <a:cubicBezTo>
                    <a:pt x="508831" y="506073"/>
                    <a:pt x="512621" y="510478"/>
                    <a:pt x="515181" y="515598"/>
                  </a:cubicBezTo>
                  <a:cubicBezTo>
                    <a:pt x="524444" y="534125"/>
                    <a:pt x="515555" y="527584"/>
                    <a:pt x="524706" y="548935"/>
                  </a:cubicBezTo>
                  <a:cubicBezTo>
                    <a:pt x="526961" y="554196"/>
                    <a:pt x="531056" y="558460"/>
                    <a:pt x="534231" y="563223"/>
                  </a:cubicBezTo>
                  <a:cubicBezTo>
                    <a:pt x="535818" y="569573"/>
                    <a:pt x="534904" y="577162"/>
                    <a:pt x="538993" y="582273"/>
                  </a:cubicBezTo>
                  <a:cubicBezTo>
                    <a:pt x="542129" y="586193"/>
                    <a:pt x="550363" y="582950"/>
                    <a:pt x="553281" y="587035"/>
                  </a:cubicBezTo>
                  <a:cubicBezTo>
                    <a:pt x="559117" y="595205"/>
                    <a:pt x="559631" y="606085"/>
                    <a:pt x="562806" y="615610"/>
                  </a:cubicBezTo>
                  <a:cubicBezTo>
                    <a:pt x="569379" y="635330"/>
                    <a:pt x="564782" y="625719"/>
                    <a:pt x="577093" y="644185"/>
                  </a:cubicBezTo>
                  <a:cubicBezTo>
                    <a:pt x="578681" y="653710"/>
                    <a:pt x="573998" y="667147"/>
                    <a:pt x="581856" y="672760"/>
                  </a:cubicBezTo>
                  <a:cubicBezTo>
                    <a:pt x="589714" y="678373"/>
                    <a:pt x="600775" y="667998"/>
                    <a:pt x="610431" y="667998"/>
                  </a:cubicBezTo>
                  <a:cubicBezTo>
                    <a:pt x="615451" y="667998"/>
                    <a:pt x="619956" y="671173"/>
                    <a:pt x="624718" y="672760"/>
                  </a:cubicBezTo>
                  <a:cubicBezTo>
                    <a:pt x="656870" y="694194"/>
                    <a:pt x="616623" y="670331"/>
                    <a:pt x="672343" y="687048"/>
                  </a:cubicBezTo>
                  <a:cubicBezTo>
                    <a:pt x="677826" y="688693"/>
                    <a:pt x="681868" y="693398"/>
                    <a:pt x="686631" y="696573"/>
                  </a:cubicBezTo>
                  <a:cubicBezTo>
                    <a:pt x="694568" y="694985"/>
                    <a:pt x="702864" y="694652"/>
                    <a:pt x="710443" y="691810"/>
                  </a:cubicBezTo>
                  <a:cubicBezTo>
                    <a:pt x="715802" y="689800"/>
                    <a:pt x="719085" y="683226"/>
                    <a:pt x="724731" y="682285"/>
                  </a:cubicBezTo>
                  <a:cubicBezTo>
                    <a:pt x="729683" y="681460"/>
                    <a:pt x="734256" y="685460"/>
                    <a:pt x="739018" y="687048"/>
                  </a:cubicBezTo>
                  <a:cubicBezTo>
                    <a:pt x="751718" y="685460"/>
                    <a:pt x="766633" y="689625"/>
                    <a:pt x="777118" y="682285"/>
                  </a:cubicBezTo>
                  <a:cubicBezTo>
                    <a:pt x="785343" y="676527"/>
                    <a:pt x="781074" y="662064"/>
                    <a:pt x="786643" y="653710"/>
                  </a:cubicBezTo>
                  <a:lnTo>
                    <a:pt x="805693" y="625135"/>
                  </a:lnTo>
                  <a:cubicBezTo>
                    <a:pt x="807281" y="617198"/>
                    <a:pt x="807106" y="608692"/>
                    <a:pt x="810456" y="601323"/>
                  </a:cubicBezTo>
                  <a:cubicBezTo>
                    <a:pt x="815193" y="590902"/>
                    <a:pt x="829506" y="572748"/>
                    <a:pt x="829506" y="572748"/>
                  </a:cubicBezTo>
                  <a:cubicBezTo>
                    <a:pt x="831093" y="566398"/>
                    <a:pt x="830637" y="559144"/>
                    <a:pt x="834268" y="553698"/>
                  </a:cubicBezTo>
                  <a:cubicBezTo>
                    <a:pt x="837443" y="548935"/>
                    <a:pt x="847887" y="549858"/>
                    <a:pt x="848556" y="544173"/>
                  </a:cubicBezTo>
                  <a:cubicBezTo>
                    <a:pt x="855877" y="481945"/>
                    <a:pt x="848727" y="492385"/>
                    <a:pt x="839031" y="458448"/>
                  </a:cubicBezTo>
                  <a:cubicBezTo>
                    <a:pt x="837233" y="452154"/>
                    <a:pt x="836066" y="445692"/>
                    <a:pt x="834268" y="439398"/>
                  </a:cubicBezTo>
                  <a:cubicBezTo>
                    <a:pt x="832889" y="434571"/>
                    <a:pt x="833056" y="428660"/>
                    <a:pt x="829506" y="425110"/>
                  </a:cubicBezTo>
                  <a:cubicBezTo>
                    <a:pt x="825956" y="421560"/>
                    <a:pt x="819981" y="421935"/>
                    <a:pt x="815218" y="420348"/>
                  </a:cubicBezTo>
                  <a:cubicBezTo>
                    <a:pt x="813631" y="415585"/>
                    <a:pt x="814006" y="409610"/>
                    <a:pt x="810456" y="406060"/>
                  </a:cubicBezTo>
                  <a:cubicBezTo>
                    <a:pt x="806906" y="402510"/>
                    <a:pt x="798953" y="405475"/>
                    <a:pt x="796168" y="401298"/>
                  </a:cubicBezTo>
                  <a:cubicBezTo>
                    <a:pt x="792599" y="395945"/>
                    <a:pt x="792616" y="370664"/>
                    <a:pt x="786643" y="363198"/>
                  </a:cubicBezTo>
                  <a:cubicBezTo>
                    <a:pt x="783067" y="358729"/>
                    <a:pt x="777118" y="356848"/>
                    <a:pt x="772356" y="353673"/>
                  </a:cubicBezTo>
                  <a:cubicBezTo>
                    <a:pt x="759656" y="355260"/>
                    <a:pt x="747055" y="358435"/>
                    <a:pt x="734256" y="358435"/>
                  </a:cubicBezTo>
                  <a:cubicBezTo>
                    <a:pt x="729236" y="358435"/>
                    <a:pt x="724988" y="353673"/>
                    <a:pt x="719968" y="353673"/>
                  </a:cubicBezTo>
                  <a:cubicBezTo>
                    <a:pt x="710312" y="353673"/>
                    <a:pt x="700918" y="356848"/>
                    <a:pt x="691393" y="358435"/>
                  </a:cubicBezTo>
                  <a:cubicBezTo>
                    <a:pt x="686631" y="356848"/>
                    <a:pt x="681026" y="356809"/>
                    <a:pt x="677106" y="353673"/>
                  </a:cubicBezTo>
                  <a:cubicBezTo>
                    <a:pt x="672636" y="350097"/>
                    <a:pt x="673261" y="340095"/>
                    <a:pt x="667581" y="339385"/>
                  </a:cubicBezTo>
                  <a:cubicBezTo>
                    <a:pt x="657618" y="338140"/>
                    <a:pt x="639006" y="348910"/>
                    <a:pt x="639006" y="348910"/>
                  </a:cubicBezTo>
                  <a:cubicBezTo>
                    <a:pt x="635831" y="342560"/>
                    <a:pt x="632118" y="336452"/>
                    <a:pt x="629481" y="329860"/>
                  </a:cubicBezTo>
                  <a:cubicBezTo>
                    <a:pt x="612465" y="287320"/>
                    <a:pt x="634152" y="302862"/>
                    <a:pt x="577093" y="296523"/>
                  </a:cubicBezTo>
                  <a:cubicBezTo>
                    <a:pt x="574376" y="288372"/>
                    <a:pt x="570721" y="273224"/>
                    <a:pt x="562806" y="267948"/>
                  </a:cubicBezTo>
                  <a:cubicBezTo>
                    <a:pt x="557360" y="264317"/>
                    <a:pt x="550106" y="264773"/>
                    <a:pt x="543756" y="263185"/>
                  </a:cubicBezTo>
                  <a:cubicBezTo>
                    <a:pt x="542168" y="258423"/>
                    <a:pt x="542129" y="252818"/>
                    <a:pt x="538993" y="248898"/>
                  </a:cubicBezTo>
                  <a:cubicBezTo>
                    <a:pt x="532278" y="240505"/>
                    <a:pt x="519830" y="237748"/>
                    <a:pt x="510418" y="234610"/>
                  </a:cubicBezTo>
                  <a:cubicBezTo>
                    <a:pt x="500893" y="236198"/>
                    <a:pt x="491499" y="239373"/>
                    <a:pt x="481843" y="239373"/>
                  </a:cubicBezTo>
                  <a:cubicBezTo>
                    <a:pt x="476823" y="239373"/>
                    <a:pt x="472479" y="235595"/>
                    <a:pt x="467556" y="234610"/>
                  </a:cubicBezTo>
                  <a:cubicBezTo>
                    <a:pt x="456549" y="232409"/>
                    <a:pt x="445331" y="231435"/>
                    <a:pt x="434218" y="229848"/>
                  </a:cubicBezTo>
                  <a:cubicBezTo>
                    <a:pt x="432631" y="221910"/>
                    <a:pt x="433946" y="212770"/>
                    <a:pt x="429456" y="206035"/>
                  </a:cubicBezTo>
                  <a:cubicBezTo>
                    <a:pt x="426671" y="201858"/>
                    <a:pt x="418718" y="204823"/>
                    <a:pt x="415168" y="201273"/>
                  </a:cubicBezTo>
                  <a:cubicBezTo>
                    <a:pt x="411618" y="197723"/>
                    <a:pt x="411993" y="191748"/>
                    <a:pt x="410406" y="186985"/>
                  </a:cubicBezTo>
                  <a:cubicBezTo>
                    <a:pt x="408818" y="174285"/>
                    <a:pt x="409948" y="160938"/>
                    <a:pt x="405643" y="148885"/>
                  </a:cubicBezTo>
                  <a:cubicBezTo>
                    <a:pt x="401793" y="138104"/>
                    <a:pt x="386593" y="120310"/>
                    <a:pt x="386593" y="120310"/>
                  </a:cubicBezTo>
                  <a:cubicBezTo>
                    <a:pt x="383343" y="110558"/>
                    <a:pt x="380828" y="98837"/>
                    <a:pt x="372306" y="91735"/>
                  </a:cubicBezTo>
                  <a:cubicBezTo>
                    <a:pt x="366852" y="87190"/>
                    <a:pt x="359606" y="85385"/>
                    <a:pt x="353256" y="82210"/>
                  </a:cubicBezTo>
                  <a:cubicBezTo>
                    <a:pt x="348287" y="67304"/>
                    <a:pt x="347862" y="61012"/>
                    <a:pt x="334206" y="48873"/>
                  </a:cubicBezTo>
                  <a:cubicBezTo>
                    <a:pt x="325650" y="41268"/>
                    <a:pt x="305631" y="29823"/>
                    <a:pt x="305631" y="29823"/>
                  </a:cubicBezTo>
                  <a:cubicBezTo>
                    <a:pt x="294518" y="31410"/>
                    <a:pt x="283300" y="32384"/>
                    <a:pt x="272293" y="34585"/>
                  </a:cubicBezTo>
                  <a:cubicBezTo>
                    <a:pt x="267370" y="35570"/>
                    <a:pt x="261142" y="35428"/>
                    <a:pt x="258006" y="39348"/>
                  </a:cubicBezTo>
                  <a:cubicBezTo>
                    <a:pt x="253917" y="44459"/>
                    <a:pt x="254831" y="52048"/>
                    <a:pt x="253243" y="58398"/>
                  </a:cubicBezTo>
                  <a:cubicBezTo>
                    <a:pt x="221081" y="47676"/>
                    <a:pt x="260670" y="58398"/>
                    <a:pt x="210381" y="58398"/>
                  </a:cubicBezTo>
                  <a:cubicBezTo>
                    <a:pt x="205361" y="58398"/>
                    <a:pt x="201063" y="54345"/>
                    <a:pt x="196093" y="53635"/>
                  </a:cubicBezTo>
                  <a:cubicBezTo>
                    <a:pt x="178735" y="51155"/>
                    <a:pt x="161168" y="50460"/>
                    <a:pt x="143706" y="48873"/>
                  </a:cubicBezTo>
                  <a:cubicBezTo>
                    <a:pt x="135115" y="40282"/>
                    <a:pt x="128916" y="29823"/>
                    <a:pt x="115131" y="29823"/>
                  </a:cubicBezTo>
                  <a:cubicBezTo>
                    <a:pt x="110111" y="29823"/>
                    <a:pt x="105606" y="32998"/>
                    <a:pt x="100843" y="34585"/>
                  </a:cubicBezTo>
                  <a:cubicBezTo>
                    <a:pt x="75686" y="-3149"/>
                    <a:pt x="108015" y="35389"/>
                    <a:pt x="77031" y="25060"/>
                  </a:cubicBezTo>
                  <a:cubicBezTo>
                    <a:pt x="66171" y="21440"/>
                    <a:pt x="57981" y="12360"/>
                    <a:pt x="48456" y="6010"/>
                  </a:cubicBezTo>
                  <a:cubicBezTo>
                    <a:pt x="32848" y="-4395"/>
                    <a:pt x="36549" y="2042"/>
                    <a:pt x="34168" y="124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206417" y="2416702"/>
              <a:ext cx="2013658" cy="1550461"/>
            </a:xfrm>
            <a:custGeom>
              <a:avLst/>
              <a:gdLst>
                <a:gd name="connsiteX0" fmla="*/ 1170696 w 2013658"/>
                <a:gd name="connsiteY0" fmla="*/ 16936 h 1550461"/>
                <a:gd name="connsiteX1" fmla="*/ 1170696 w 2013658"/>
                <a:gd name="connsiteY1" fmla="*/ 16936 h 1550461"/>
                <a:gd name="connsiteX2" fmla="*/ 1123071 w 2013658"/>
                <a:gd name="connsiteY2" fmla="*/ 21698 h 1550461"/>
                <a:gd name="connsiteX3" fmla="*/ 1113546 w 2013658"/>
                <a:gd name="connsiteY3" fmla="*/ 35986 h 1550461"/>
                <a:gd name="connsiteX4" fmla="*/ 1104021 w 2013658"/>
                <a:gd name="connsiteY4" fmla="*/ 64561 h 1550461"/>
                <a:gd name="connsiteX5" fmla="*/ 1089733 w 2013658"/>
                <a:gd name="connsiteY5" fmla="*/ 69323 h 1550461"/>
                <a:gd name="connsiteX6" fmla="*/ 1084971 w 2013658"/>
                <a:gd name="connsiteY6" fmla="*/ 83611 h 1550461"/>
                <a:gd name="connsiteX7" fmla="*/ 1051633 w 2013658"/>
                <a:gd name="connsiteY7" fmla="*/ 102661 h 1550461"/>
                <a:gd name="connsiteX8" fmla="*/ 1046871 w 2013658"/>
                <a:gd name="connsiteY8" fmla="*/ 116948 h 1550461"/>
                <a:gd name="connsiteX9" fmla="*/ 1018296 w 2013658"/>
                <a:gd name="connsiteY9" fmla="*/ 107423 h 1550461"/>
                <a:gd name="connsiteX10" fmla="*/ 984958 w 2013658"/>
                <a:gd name="connsiteY10" fmla="*/ 121711 h 1550461"/>
                <a:gd name="connsiteX11" fmla="*/ 980196 w 2013658"/>
                <a:gd name="connsiteY11" fmla="*/ 135998 h 1550461"/>
                <a:gd name="connsiteX12" fmla="*/ 951621 w 2013658"/>
                <a:gd name="connsiteY12" fmla="*/ 155048 h 1550461"/>
                <a:gd name="connsiteX13" fmla="*/ 942096 w 2013658"/>
                <a:gd name="connsiteY13" fmla="*/ 174098 h 1550461"/>
                <a:gd name="connsiteX14" fmla="*/ 946858 w 2013658"/>
                <a:gd name="connsiteY14" fmla="*/ 202673 h 1550461"/>
                <a:gd name="connsiteX15" fmla="*/ 932571 w 2013658"/>
                <a:gd name="connsiteY15" fmla="*/ 207436 h 1550461"/>
                <a:gd name="connsiteX16" fmla="*/ 913521 w 2013658"/>
                <a:gd name="connsiteY16" fmla="*/ 212198 h 1550461"/>
                <a:gd name="connsiteX17" fmla="*/ 913521 w 2013658"/>
                <a:gd name="connsiteY17" fmla="*/ 245536 h 1550461"/>
                <a:gd name="connsiteX18" fmla="*/ 932571 w 2013658"/>
                <a:gd name="connsiteY18" fmla="*/ 274111 h 1550461"/>
                <a:gd name="connsiteX19" fmla="*/ 937333 w 2013658"/>
                <a:gd name="connsiteY19" fmla="*/ 312211 h 1550461"/>
                <a:gd name="connsiteX20" fmla="*/ 951621 w 2013658"/>
                <a:gd name="connsiteY20" fmla="*/ 316973 h 1550461"/>
                <a:gd name="connsiteX21" fmla="*/ 970671 w 2013658"/>
                <a:gd name="connsiteY21" fmla="*/ 336023 h 1550461"/>
                <a:gd name="connsiteX22" fmla="*/ 956383 w 2013658"/>
                <a:gd name="connsiteY22" fmla="*/ 388411 h 1550461"/>
                <a:gd name="connsiteX23" fmla="*/ 932571 w 2013658"/>
                <a:gd name="connsiteY23" fmla="*/ 431273 h 1550461"/>
                <a:gd name="connsiteX24" fmla="*/ 946858 w 2013658"/>
                <a:gd name="connsiteY24" fmla="*/ 440798 h 1550461"/>
                <a:gd name="connsiteX25" fmla="*/ 927808 w 2013658"/>
                <a:gd name="connsiteY25" fmla="*/ 469373 h 1550461"/>
                <a:gd name="connsiteX26" fmla="*/ 932571 w 2013658"/>
                <a:gd name="connsiteY26" fmla="*/ 488423 h 1550461"/>
                <a:gd name="connsiteX27" fmla="*/ 961146 w 2013658"/>
                <a:gd name="connsiteY27" fmla="*/ 497948 h 1550461"/>
                <a:gd name="connsiteX28" fmla="*/ 965908 w 2013658"/>
                <a:gd name="connsiteY28" fmla="*/ 512236 h 1550461"/>
                <a:gd name="connsiteX29" fmla="*/ 951621 w 2013658"/>
                <a:gd name="connsiteY29" fmla="*/ 521761 h 1550461"/>
                <a:gd name="connsiteX30" fmla="*/ 937333 w 2013658"/>
                <a:gd name="connsiteY30" fmla="*/ 550336 h 1550461"/>
                <a:gd name="connsiteX31" fmla="*/ 942096 w 2013658"/>
                <a:gd name="connsiteY31" fmla="*/ 583673 h 1550461"/>
                <a:gd name="connsiteX32" fmla="*/ 970671 w 2013658"/>
                <a:gd name="connsiteY32" fmla="*/ 597961 h 1550461"/>
                <a:gd name="connsiteX33" fmla="*/ 951621 w 2013658"/>
                <a:gd name="connsiteY33" fmla="*/ 607486 h 1550461"/>
                <a:gd name="connsiteX34" fmla="*/ 946858 w 2013658"/>
                <a:gd name="connsiteY34" fmla="*/ 664636 h 1550461"/>
                <a:gd name="connsiteX35" fmla="*/ 951621 w 2013658"/>
                <a:gd name="connsiteY35" fmla="*/ 702736 h 1550461"/>
                <a:gd name="connsiteX36" fmla="*/ 965908 w 2013658"/>
                <a:gd name="connsiteY36" fmla="*/ 707498 h 1550461"/>
                <a:gd name="connsiteX37" fmla="*/ 980196 w 2013658"/>
                <a:gd name="connsiteY37" fmla="*/ 702736 h 1550461"/>
                <a:gd name="connsiteX38" fmla="*/ 1018296 w 2013658"/>
                <a:gd name="connsiteY38" fmla="*/ 697973 h 1550461"/>
                <a:gd name="connsiteX39" fmla="*/ 1032583 w 2013658"/>
                <a:gd name="connsiteY39" fmla="*/ 678923 h 1550461"/>
                <a:gd name="connsiteX40" fmla="*/ 1027821 w 2013658"/>
                <a:gd name="connsiteY40" fmla="*/ 659873 h 1550461"/>
                <a:gd name="connsiteX41" fmla="*/ 1051633 w 2013658"/>
                <a:gd name="connsiteY41" fmla="*/ 636061 h 1550461"/>
                <a:gd name="connsiteX42" fmla="*/ 1099258 w 2013658"/>
                <a:gd name="connsiteY42" fmla="*/ 659873 h 1550461"/>
                <a:gd name="connsiteX43" fmla="*/ 1113546 w 2013658"/>
                <a:gd name="connsiteY43" fmla="*/ 669398 h 1550461"/>
                <a:gd name="connsiteX44" fmla="*/ 1118308 w 2013658"/>
                <a:gd name="connsiteY44" fmla="*/ 683686 h 1550461"/>
                <a:gd name="connsiteX45" fmla="*/ 1094496 w 2013658"/>
                <a:gd name="connsiteY45" fmla="*/ 707498 h 1550461"/>
                <a:gd name="connsiteX46" fmla="*/ 1099258 w 2013658"/>
                <a:gd name="connsiteY46" fmla="*/ 721786 h 1550461"/>
                <a:gd name="connsiteX47" fmla="*/ 1108783 w 2013658"/>
                <a:gd name="connsiteY47" fmla="*/ 736073 h 1550461"/>
                <a:gd name="connsiteX48" fmla="*/ 1094496 w 2013658"/>
                <a:gd name="connsiteY48" fmla="*/ 778936 h 1550461"/>
                <a:gd name="connsiteX49" fmla="*/ 1089733 w 2013658"/>
                <a:gd name="connsiteY49" fmla="*/ 793223 h 1550461"/>
                <a:gd name="connsiteX50" fmla="*/ 1075446 w 2013658"/>
                <a:gd name="connsiteY50" fmla="*/ 797986 h 1550461"/>
                <a:gd name="connsiteX51" fmla="*/ 1037346 w 2013658"/>
                <a:gd name="connsiteY51" fmla="*/ 802748 h 1550461"/>
                <a:gd name="connsiteX52" fmla="*/ 1027821 w 2013658"/>
                <a:gd name="connsiteY52" fmla="*/ 817036 h 1550461"/>
                <a:gd name="connsiteX53" fmla="*/ 984958 w 2013658"/>
                <a:gd name="connsiteY53" fmla="*/ 836086 h 1550461"/>
                <a:gd name="connsiteX54" fmla="*/ 951621 w 2013658"/>
                <a:gd name="connsiteY54" fmla="*/ 826561 h 1550461"/>
                <a:gd name="connsiteX55" fmla="*/ 937333 w 2013658"/>
                <a:gd name="connsiteY55" fmla="*/ 836086 h 1550461"/>
                <a:gd name="connsiteX56" fmla="*/ 923046 w 2013658"/>
                <a:gd name="connsiteY56" fmla="*/ 840848 h 1550461"/>
                <a:gd name="connsiteX57" fmla="*/ 908758 w 2013658"/>
                <a:gd name="connsiteY57" fmla="*/ 836086 h 1550461"/>
                <a:gd name="connsiteX58" fmla="*/ 884946 w 2013658"/>
                <a:gd name="connsiteY58" fmla="*/ 855136 h 1550461"/>
                <a:gd name="connsiteX59" fmla="*/ 827796 w 2013658"/>
                <a:gd name="connsiteY59" fmla="*/ 840848 h 1550461"/>
                <a:gd name="connsiteX60" fmla="*/ 823033 w 2013658"/>
                <a:gd name="connsiteY60" fmla="*/ 855136 h 1550461"/>
                <a:gd name="connsiteX61" fmla="*/ 803983 w 2013658"/>
                <a:gd name="connsiteY61" fmla="*/ 850373 h 1550461"/>
                <a:gd name="connsiteX62" fmla="*/ 751596 w 2013658"/>
                <a:gd name="connsiteY62" fmla="*/ 855136 h 1550461"/>
                <a:gd name="connsiteX63" fmla="*/ 742071 w 2013658"/>
                <a:gd name="connsiteY63" fmla="*/ 869423 h 1550461"/>
                <a:gd name="connsiteX64" fmla="*/ 727783 w 2013658"/>
                <a:gd name="connsiteY64" fmla="*/ 897998 h 1550461"/>
                <a:gd name="connsiteX65" fmla="*/ 713496 w 2013658"/>
                <a:gd name="connsiteY65" fmla="*/ 902761 h 1550461"/>
                <a:gd name="connsiteX66" fmla="*/ 680158 w 2013658"/>
                <a:gd name="connsiteY66" fmla="*/ 917048 h 1550461"/>
                <a:gd name="connsiteX67" fmla="*/ 665871 w 2013658"/>
                <a:gd name="connsiteY67" fmla="*/ 926573 h 1550461"/>
                <a:gd name="connsiteX68" fmla="*/ 656346 w 2013658"/>
                <a:gd name="connsiteY68" fmla="*/ 955148 h 1550461"/>
                <a:gd name="connsiteX69" fmla="*/ 623008 w 2013658"/>
                <a:gd name="connsiteY69" fmla="*/ 974198 h 1550461"/>
                <a:gd name="connsiteX70" fmla="*/ 613483 w 2013658"/>
                <a:gd name="connsiteY70" fmla="*/ 988486 h 1550461"/>
                <a:gd name="connsiteX71" fmla="*/ 618246 w 2013658"/>
                <a:gd name="connsiteY71" fmla="*/ 1017061 h 1550461"/>
                <a:gd name="connsiteX72" fmla="*/ 623008 w 2013658"/>
                <a:gd name="connsiteY72" fmla="*/ 1031348 h 1550461"/>
                <a:gd name="connsiteX73" fmla="*/ 627771 w 2013658"/>
                <a:gd name="connsiteY73" fmla="*/ 1078973 h 1550461"/>
                <a:gd name="connsiteX74" fmla="*/ 613483 w 2013658"/>
                <a:gd name="connsiteY74" fmla="*/ 1083736 h 1550461"/>
                <a:gd name="connsiteX75" fmla="*/ 594433 w 2013658"/>
                <a:gd name="connsiteY75" fmla="*/ 1150411 h 1550461"/>
                <a:gd name="connsiteX76" fmla="*/ 542046 w 2013658"/>
                <a:gd name="connsiteY76" fmla="*/ 1150411 h 1550461"/>
                <a:gd name="connsiteX77" fmla="*/ 532521 w 2013658"/>
                <a:gd name="connsiteY77" fmla="*/ 1164698 h 1550461"/>
                <a:gd name="connsiteX78" fmla="*/ 480133 w 2013658"/>
                <a:gd name="connsiteY78" fmla="*/ 1159936 h 1550461"/>
                <a:gd name="connsiteX79" fmla="*/ 475371 w 2013658"/>
                <a:gd name="connsiteY79" fmla="*/ 1183748 h 1550461"/>
                <a:gd name="connsiteX80" fmla="*/ 418221 w 2013658"/>
                <a:gd name="connsiteY80" fmla="*/ 1188511 h 1550461"/>
                <a:gd name="connsiteX81" fmla="*/ 403933 w 2013658"/>
                <a:gd name="connsiteY81" fmla="*/ 1193273 h 1550461"/>
                <a:gd name="connsiteX82" fmla="*/ 384883 w 2013658"/>
                <a:gd name="connsiteY82" fmla="*/ 1212323 h 1550461"/>
                <a:gd name="connsiteX83" fmla="*/ 342021 w 2013658"/>
                <a:gd name="connsiteY83" fmla="*/ 1212323 h 1550461"/>
                <a:gd name="connsiteX84" fmla="*/ 337258 w 2013658"/>
                <a:gd name="connsiteY84" fmla="*/ 1226611 h 1550461"/>
                <a:gd name="connsiteX85" fmla="*/ 337258 w 2013658"/>
                <a:gd name="connsiteY85" fmla="*/ 1274236 h 1550461"/>
                <a:gd name="connsiteX86" fmla="*/ 313446 w 2013658"/>
                <a:gd name="connsiteY86" fmla="*/ 1278998 h 1550461"/>
                <a:gd name="connsiteX87" fmla="*/ 299158 w 2013658"/>
                <a:gd name="connsiteY87" fmla="*/ 1283761 h 1550461"/>
                <a:gd name="connsiteX88" fmla="*/ 284871 w 2013658"/>
                <a:gd name="connsiteY88" fmla="*/ 1293286 h 1550461"/>
                <a:gd name="connsiteX89" fmla="*/ 237246 w 2013658"/>
                <a:gd name="connsiteY89" fmla="*/ 1298048 h 1550461"/>
                <a:gd name="connsiteX90" fmla="*/ 232483 w 2013658"/>
                <a:gd name="connsiteY90" fmla="*/ 1312336 h 1550461"/>
                <a:gd name="connsiteX91" fmla="*/ 194383 w 2013658"/>
                <a:gd name="connsiteY91" fmla="*/ 1321861 h 1550461"/>
                <a:gd name="connsiteX92" fmla="*/ 189621 w 2013658"/>
                <a:gd name="connsiteY92" fmla="*/ 1336148 h 1550461"/>
                <a:gd name="connsiteX93" fmla="*/ 137233 w 2013658"/>
                <a:gd name="connsiteY93" fmla="*/ 1350436 h 1550461"/>
                <a:gd name="connsiteX94" fmla="*/ 132471 w 2013658"/>
                <a:gd name="connsiteY94" fmla="*/ 1364723 h 1550461"/>
                <a:gd name="connsiteX95" fmla="*/ 118183 w 2013658"/>
                <a:gd name="connsiteY95" fmla="*/ 1369486 h 1550461"/>
                <a:gd name="connsiteX96" fmla="*/ 103896 w 2013658"/>
                <a:gd name="connsiteY96" fmla="*/ 1383773 h 1550461"/>
                <a:gd name="connsiteX97" fmla="*/ 94371 w 2013658"/>
                <a:gd name="connsiteY97" fmla="*/ 1412348 h 1550461"/>
                <a:gd name="connsiteX98" fmla="*/ 75321 w 2013658"/>
                <a:gd name="connsiteY98" fmla="*/ 1421873 h 1550461"/>
                <a:gd name="connsiteX99" fmla="*/ 61033 w 2013658"/>
                <a:gd name="connsiteY99" fmla="*/ 1426636 h 1550461"/>
                <a:gd name="connsiteX100" fmla="*/ 46746 w 2013658"/>
                <a:gd name="connsiteY100" fmla="*/ 1436161 h 1550461"/>
                <a:gd name="connsiteX101" fmla="*/ 41983 w 2013658"/>
                <a:gd name="connsiteY101" fmla="*/ 1464736 h 1550461"/>
                <a:gd name="connsiteX102" fmla="*/ 22933 w 2013658"/>
                <a:gd name="connsiteY102" fmla="*/ 1469498 h 1550461"/>
                <a:gd name="connsiteX103" fmla="*/ 8646 w 2013658"/>
                <a:gd name="connsiteY103" fmla="*/ 1474261 h 1550461"/>
                <a:gd name="connsiteX104" fmla="*/ 13408 w 2013658"/>
                <a:gd name="connsiteY104" fmla="*/ 1536173 h 1550461"/>
                <a:gd name="connsiteX105" fmla="*/ 27696 w 2013658"/>
                <a:gd name="connsiteY105" fmla="*/ 1545698 h 1550461"/>
                <a:gd name="connsiteX106" fmla="*/ 46746 w 2013658"/>
                <a:gd name="connsiteY106" fmla="*/ 1540936 h 1550461"/>
                <a:gd name="connsiteX107" fmla="*/ 61033 w 2013658"/>
                <a:gd name="connsiteY107" fmla="*/ 1536173 h 1550461"/>
                <a:gd name="connsiteX108" fmla="*/ 75321 w 2013658"/>
                <a:gd name="connsiteY108" fmla="*/ 1550461 h 1550461"/>
                <a:gd name="connsiteX109" fmla="*/ 118183 w 2013658"/>
                <a:gd name="connsiteY109" fmla="*/ 1545698 h 1550461"/>
                <a:gd name="connsiteX110" fmla="*/ 146758 w 2013658"/>
                <a:gd name="connsiteY110" fmla="*/ 1526648 h 1550461"/>
                <a:gd name="connsiteX111" fmla="*/ 189621 w 2013658"/>
                <a:gd name="connsiteY111" fmla="*/ 1521886 h 1550461"/>
                <a:gd name="connsiteX112" fmla="*/ 194383 w 2013658"/>
                <a:gd name="connsiteY112" fmla="*/ 1507598 h 1550461"/>
                <a:gd name="connsiteX113" fmla="*/ 213433 w 2013658"/>
                <a:gd name="connsiteY113" fmla="*/ 1498073 h 1550461"/>
                <a:gd name="connsiteX114" fmla="*/ 227721 w 2013658"/>
                <a:gd name="connsiteY114" fmla="*/ 1483786 h 1550461"/>
                <a:gd name="connsiteX115" fmla="*/ 280108 w 2013658"/>
                <a:gd name="connsiteY115" fmla="*/ 1464736 h 1550461"/>
                <a:gd name="connsiteX116" fmla="*/ 289633 w 2013658"/>
                <a:gd name="connsiteY116" fmla="*/ 1450448 h 1550461"/>
                <a:gd name="connsiteX117" fmla="*/ 356308 w 2013658"/>
                <a:gd name="connsiteY117" fmla="*/ 1440923 h 1550461"/>
                <a:gd name="connsiteX118" fmla="*/ 365833 w 2013658"/>
                <a:gd name="connsiteY118" fmla="*/ 1426636 h 1550461"/>
                <a:gd name="connsiteX119" fmla="*/ 370596 w 2013658"/>
                <a:gd name="connsiteY119" fmla="*/ 1412348 h 1550461"/>
                <a:gd name="connsiteX120" fmla="*/ 384883 w 2013658"/>
                <a:gd name="connsiteY120" fmla="*/ 1421873 h 1550461"/>
                <a:gd name="connsiteX121" fmla="*/ 427746 w 2013658"/>
                <a:gd name="connsiteY121" fmla="*/ 1407586 h 1550461"/>
                <a:gd name="connsiteX122" fmla="*/ 437271 w 2013658"/>
                <a:gd name="connsiteY122" fmla="*/ 1393298 h 1550461"/>
                <a:gd name="connsiteX123" fmla="*/ 503946 w 2013658"/>
                <a:gd name="connsiteY123" fmla="*/ 1374248 h 1550461"/>
                <a:gd name="connsiteX124" fmla="*/ 513471 w 2013658"/>
                <a:gd name="connsiteY124" fmla="*/ 1359961 h 1550461"/>
                <a:gd name="connsiteX125" fmla="*/ 527758 w 2013658"/>
                <a:gd name="connsiteY125" fmla="*/ 1364723 h 1550461"/>
                <a:gd name="connsiteX126" fmla="*/ 551571 w 2013658"/>
                <a:gd name="connsiteY126" fmla="*/ 1359961 h 1550461"/>
                <a:gd name="connsiteX127" fmla="*/ 575383 w 2013658"/>
                <a:gd name="connsiteY127" fmla="*/ 1331386 h 1550461"/>
                <a:gd name="connsiteX128" fmla="*/ 656346 w 2013658"/>
                <a:gd name="connsiteY128" fmla="*/ 1331386 h 1550461"/>
                <a:gd name="connsiteX129" fmla="*/ 665871 w 2013658"/>
                <a:gd name="connsiteY129" fmla="*/ 1317098 h 1550461"/>
                <a:gd name="connsiteX130" fmla="*/ 727783 w 2013658"/>
                <a:gd name="connsiteY130" fmla="*/ 1312336 h 1550461"/>
                <a:gd name="connsiteX131" fmla="*/ 742071 w 2013658"/>
                <a:gd name="connsiteY131" fmla="*/ 1307573 h 1550461"/>
                <a:gd name="connsiteX132" fmla="*/ 775408 w 2013658"/>
                <a:gd name="connsiteY132" fmla="*/ 1302811 h 1550461"/>
                <a:gd name="connsiteX133" fmla="*/ 789696 w 2013658"/>
                <a:gd name="connsiteY133" fmla="*/ 1293286 h 1550461"/>
                <a:gd name="connsiteX134" fmla="*/ 803983 w 2013658"/>
                <a:gd name="connsiteY134" fmla="*/ 1288523 h 1550461"/>
                <a:gd name="connsiteX135" fmla="*/ 818271 w 2013658"/>
                <a:gd name="connsiteY135" fmla="*/ 1278998 h 1550461"/>
                <a:gd name="connsiteX136" fmla="*/ 870658 w 2013658"/>
                <a:gd name="connsiteY136" fmla="*/ 1269473 h 1550461"/>
                <a:gd name="connsiteX137" fmla="*/ 875421 w 2013658"/>
                <a:gd name="connsiteY137" fmla="*/ 1255186 h 1550461"/>
                <a:gd name="connsiteX138" fmla="*/ 889708 w 2013658"/>
                <a:gd name="connsiteY138" fmla="*/ 1259948 h 1550461"/>
                <a:gd name="connsiteX139" fmla="*/ 913521 w 2013658"/>
                <a:gd name="connsiteY139" fmla="*/ 1255186 h 1550461"/>
                <a:gd name="connsiteX140" fmla="*/ 927808 w 2013658"/>
                <a:gd name="connsiteY140" fmla="*/ 1245661 h 1550461"/>
                <a:gd name="connsiteX141" fmla="*/ 932571 w 2013658"/>
                <a:gd name="connsiteY141" fmla="*/ 1231373 h 1550461"/>
                <a:gd name="connsiteX142" fmla="*/ 961146 w 2013658"/>
                <a:gd name="connsiteY142" fmla="*/ 1236136 h 1550461"/>
                <a:gd name="connsiteX143" fmla="*/ 989721 w 2013658"/>
                <a:gd name="connsiteY143" fmla="*/ 1231373 h 1550461"/>
                <a:gd name="connsiteX144" fmla="*/ 999246 w 2013658"/>
                <a:gd name="connsiteY144" fmla="*/ 1217086 h 1550461"/>
                <a:gd name="connsiteX145" fmla="*/ 1032583 w 2013658"/>
                <a:gd name="connsiteY145" fmla="*/ 1212323 h 1550461"/>
                <a:gd name="connsiteX146" fmla="*/ 1042108 w 2013658"/>
                <a:gd name="connsiteY146" fmla="*/ 1198036 h 1550461"/>
                <a:gd name="connsiteX147" fmla="*/ 1046871 w 2013658"/>
                <a:gd name="connsiteY147" fmla="*/ 1183748 h 1550461"/>
                <a:gd name="connsiteX148" fmla="*/ 1089733 w 2013658"/>
                <a:gd name="connsiteY148" fmla="*/ 1159936 h 1550461"/>
                <a:gd name="connsiteX149" fmla="*/ 1104021 w 2013658"/>
                <a:gd name="connsiteY149" fmla="*/ 1164698 h 1550461"/>
                <a:gd name="connsiteX150" fmla="*/ 1118308 w 2013658"/>
                <a:gd name="connsiteY150" fmla="*/ 1159936 h 1550461"/>
                <a:gd name="connsiteX151" fmla="*/ 1123071 w 2013658"/>
                <a:gd name="connsiteY151" fmla="*/ 1174223 h 1550461"/>
                <a:gd name="connsiteX152" fmla="*/ 1175458 w 2013658"/>
                <a:gd name="connsiteY152" fmla="*/ 1198036 h 1550461"/>
                <a:gd name="connsiteX153" fmla="*/ 1189746 w 2013658"/>
                <a:gd name="connsiteY153" fmla="*/ 1212323 h 1550461"/>
                <a:gd name="connsiteX154" fmla="*/ 1204033 w 2013658"/>
                <a:gd name="connsiteY154" fmla="*/ 1217086 h 1550461"/>
                <a:gd name="connsiteX155" fmla="*/ 1208796 w 2013658"/>
                <a:gd name="connsiteY155" fmla="*/ 1250423 h 1550461"/>
                <a:gd name="connsiteX156" fmla="*/ 1237371 w 2013658"/>
                <a:gd name="connsiteY156" fmla="*/ 1245661 h 1550461"/>
                <a:gd name="connsiteX157" fmla="*/ 1261183 w 2013658"/>
                <a:gd name="connsiteY157" fmla="*/ 1236136 h 1550461"/>
                <a:gd name="connsiteX158" fmla="*/ 1280233 w 2013658"/>
                <a:gd name="connsiteY158" fmla="*/ 1226611 h 1550461"/>
                <a:gd name="connsiteX159" fmla="*/ 1294521 w 2013658"/>
                <a:gd name="connsiteY159" fmla="*/ 1217086 h 1550461"/>
                <a:gd name="connsiteX160" fmla="*/ 1323096 w 2013658"/>
                <a:gd name="connsiteY160" fmla="*/ 1226611 h 1550461"/>
                <a:gd name="connsiteX161" fmla="*/ 1365958 w 2013658"/>
                <a:gd name="connsiteY161" fmla="*/ 1193273 h 1550461"/>
                <a:gd name="connsiteX162" fmla="*/ 1404058 w 2013658"/>
                <a:gd name="connsiteY162" fmla="*/ 1188511 h 1550461"/>
                <a:gd name="connsiteX163" fmla="*/ 1427871 w 2013658"/>
                <a:gd name="connsiteY163" fmla="*/ 1164698 h 1550461"/>
                <a:gd name="connsiteX164" fmla="*/ 1423108 w 2013658"/>
                <a:gd name="connsiteY164" fmla="*/ 1140886 h 1550461"/>
                <a:gd name="connsiteX165" fmla="*/ 1418346 w 2013658"/>
                <a:gd name="connsiteY165" fmla="*/ 1126598 h 1550461"/>
                <a:gd name="connsiteX166" fmla="*/ 1408821 w 2013658"/>
                <a:gd name="connsiteY166" fmla="*/ 1093261 h 1550461"/>
                <a:gd name="connsiteX167" fmla="*/ 1413583 w 2013658"/>
                <a:gd name="connsiteY167" fmla="*/ 1031348 h 1550461"/>
                <a:gd name="connsiteX168" fmla="*/ 1399296 w 2013658"/>
                <a:gd name="connsiteY168" fmla="*/ 1026586 h 1550461"/>
                <a:gd name="connsiteX169" fmla="*/ 1394533 w 2013658"/>
                <a:gd name="connsiteY169" fmla="*/ 1012298 h 1550461"/>
                <a:gd name="connsiteX170" fmla="*/ 1375483 w 2013658"/>
                <a:gd name="connsiteY170" fmla="*/ 964673 h 1550461"/>
                <a:gd name="connsiteX171" fmla="*/ 1361196 w 2013658"/>
                <a:gd name="connsiteY171" fmla="*/ 959911 h 1550461"/>
                <a:gd name="connsiteX172" fmla="*/ 1389771 w 2013658"/>
                <a:gd name="connsiteY172" fmla="*/ 936098 h 1550461"/>
                <a:gd name="connsiteX173" fmla="*/ 1394533 w 2013658"/>
                <a:gd name="connsiteY173" fmla="*/ 921811 h 1550461"/>
                <a:gd name="connsiteX174" fmla="*/ 1404058 w 2013658"/>
                <a:gd name="connsiteY174" fmla="*/ 888473 h 1550461"/>
                <a:gd name="connsiteX175" fmla="*/ 1423108 w 2013658"/>
                <a:gd name="connsiteY175" fmla="*/ 859898 h 1550461"/>
                <a:gd name="connsiteX176" fmla="*/ 1465971 w 2013658"/>
                <a:gd name="connsiteY176" fmla="*/ 864661 h 1550461"/>
                <a:gd name="connsiteX177" fmla="*/ 1489783 w 2013658"/>
                <a:gd name="connsiteY177" fmla="*/ 869423 h 1550461"/>
                <a:gd name="connsiteX178" fmla="*/ 1504071 w 2013658"/>
                <a:gd name="connsiteY178" fmla="*/ 874186 h 1550461"/>
                <a:gd name="connsiteX179" fmla="*/ 1556458 w 2013658"/>
                <a:gd name="connsiteY179" fmla="*/ 869423 h 1550461"/>
                <a:gd name="connsiteX180" fmla="*/ 1570746 w 2013658"/>
                <a:gd name="connsiteY180" fmla="*/ 859898 h 1550461"/>
                <a:gd name="connsiteX181" fmla="*/ 1575508 w 2013658"/>
                <a:gd name="connsiteY181" fmla="*/ 845611 h 1550461"/>
                <a:gd name="connsiteX182" fmla="*/ 1613608 w 2013658"/>
                <a:gd name="connsiteY182" fmla="*/ 855136 h 1550461"/>
                <a:gd name="connsiteX183" fmla="*/ 1646946 w 2013658"/>
                <a:gd name="connsiteY183" fmla="*/ 850373 h 1550461"/>
                <a:gd name="connsiteX184" fmla="*/ 1665996 w 2013658"/>
                <a:gd name="connsiteY184" fmla="*/ 807511 h 1550461"/>
                <a:gd name="connsiteX185" fmla="*/ 1675521 w 2013658"/>
                <a:gd name="connsiteY185" fmla="*/ 821798 h 1550461"/>
                <a:gd name="connsiteX186" fmla="*/ 1704096 w 2013658"/>
                <a:gd name="connsiteY186" fmla="*/ 836086 h 1550461"/>
                <a:gd name="connsiteX187" fmla="*/ 1737433 w 2013658"/>
                <a:gd name="connsiteY187" fmla="*/ 831323 h 1550461"/>
                <a:gd name="connsiteX188" fmla="*/ 1751721 w 2013658"/>
                <a:gd name="connsiteY188" fmla="*/ 793223 h 1550461"/>
                <a:gd name="connsiteX189" fmla="*/ 1846971 w 2013658"/>
                <a:gd name="connsiteY189" fmla="*/ 807511 h 1550461"/>
                <a:gd name="connsiteX190" fmla="*/ 1851733 w 2013658"/>
                <a:gd name="connsiteY190" fmla="*/ 793223 h 1550461"/>
                <a:gd name="connsiteX191" fmla="*/ 1856496 w 2013658"/>
                <a:gd name="connsiteY191" fmla="*/ 764648 h 1550461"/>
                <a:gd name="connsiteX192" fmla="*/ 1875546 w 2013658"/>
                <a:gd name="connsiteY192" fmla="*/ 759886 h 1550461"/>
                <a:gd name="connsiteX193" fmla="*/ 1889833 w 2013658"/>
                <a:gd name="connsiteY193" fmla="*/ 755123 h 1550461"/>
                <a:gd name="connsiteX194" fmla="*/ 1918408 w 2013658"/>
                <a:gd name="connsiteY194" fmla="*/ 726548 h 1550461"/>
                <a:gd name="connsiteX195" fmla="*/ 1923171 w 2013658"/>
                <a:gd name="connsiteY195" fmla="*/ 702736 h 1550461"/>
                <a:gd name="connsiteX196" fmla="*/ 1927933 w 2013658"/>
                <a:gd name="connsiteY196" fmla="*/ 664636 h 1550461"/>
                <a:gd name="connsiteX197" fmla="*/ 1951746 w 2013658"/>
                <a:gd name="connsiteY197" fmla="*/ 659873 h 1550461"/>
                <a:gd name="connsiteX198" fmla="*/ 1966033 w 2013658"/>
                <a:gd name="connsiteY198" fmla="*/ 626536 h 1550461"/>
                <a:gd name="connsiteX199" fmla="*/ 1961271 w 2013658"/>
                <a:gd name="connsiteY199" fmla="*/ 607486 h 1550461"/>
                <a:gd name="connsiteX200" fmla="*/ 1932696 w 2013658"/>
                <a:gd name="connsiteY200" fmla="*/ 583673 h 1550461"/>
                <a:gd name="connsiteX201" fmla="*/ 1946983 w 2013658"/>
                <a:gd name="connsiteY201" fmla="*/ 564623 h 1550461"/>
                <a:gd name="connsiteX202" fmla="*/ 1961271 w 2013658"/>
                <a:gd name="connsiteY202" fmla="*/ 555098 h 1550461"/>
                <a:gd name="connsiteX203" fmla="*/ 1970796 w 2013658"/>
                <a:gd name="connsiteY203" fmla="*/ 540811 h 1550461"/>
                <a:gd name="connsiteX204" fmla="*/ 1985083 w 2013658"/>
                <a:gd name="connsiteY204" fmla="*/ 526523 h 1550461"/>
                <a:gd name="connsiteX205" fmla="*/ 1989846 w 2013658"/>
                <a:gd name="connsiteY205" fmla="*/ 478898 h 1550461"/>
                <a:gd name="connsiteX206" fmla="*/ 2008896 w 2013658"/>
                <a:gd name="connsiteY206" fmla="*/ 455086 h 1550461"/>
                <a:gd name="connsiteX207" fmla="*/ 2013658 w 2013658"/>
                <a:gd name="connsiteY207" fmla="*/ 440798 h 1550461"/>
                <a:gd name="connsiteX208" fmla="*/ 2008896 w 2013658"/>
                <a:gd name="connsiteY208" fmla="*/ 402698 h 1550461"/>
                <a:gd name="connsiteX209" fmla="*/ 1999371 w 2013658"/>
                <a:gd name="connsiteY209" fmla="*/ 388411 h 1550461"/>
                <a:gd name="connsiteX210" fmla="*/ 1975558 w 2013658"/>
                <a:gd name="connsiteY210" fmla="*/ 393173 h 1550461"/>
                <a:gd name="connsiteX211" fmla="*/ 1956508 w 2013658"/>
                <a:gd name="connsiteY211" fmla="*/ 336023 h 1550461"/>
                <a:gd name="connsiteX212" fmla="*/ 1937458 w 2013658"/>
                <a:gd name="connsiteY212" fmla="*/ 331261 h 1550461"/>
                <a:gd name="connsiteX213" fmla="*/ 1889833 w 2013658"/>
                <a:gd name="connsiteY213" fmla="*/ 340786 h 1550461"/>
                <a:gd name="connsiteX214" fmla="*/ 1856496 w 2013658"/>
                <a:gd name="connsiteY214" fmla="*/ 350311 h 1550461"/>
                <a:gd name="connsiteX215" fmla="*/ 1827921 w 2013658"/>
                <a:gd name="connsiteY215" fmla="*/ 378886 h 1550461"/>
                <a:gd name="connsiteX216" fmla="*/ 1818396 w 2013658"/>
                <a:gd name="connsiteY216" fmla="*/ 364598 h 1550461"/>
                <a:gd name="connsiteX217" fmla="*/ 1789821 w 2013658"/>
                <a:gd name="connsiteY217" fmla="*/ 350311 h 1550461"/>
                <a:gd name="connsiteX218" fmla="*/ 1742196 w 2013658"/>
                <a:gd name="connsiteY218" fmla="*/ 369361 h 1550461"/>
                <a:gd name="connsiteX219" fmla="*/ 1732671 w 2013658"/>
                <a:gd name="connsiteY219" fmla="*/ 383648 h 1550461"/>
                <a:gd name="connsiteX220" fmla="*/ 1727908 w 2013658"/>
                <a:gd name="connsiteY220" fmla="*/ 364598 h 1550461"/>
                <a:gd name="connsiteX221" fmla="*/ 1708858 w 2013658"/>
                <a:gd name="connsiteY221" fmla="*/ 307448 h 1550461"/>
                <a:gd name="connsiteX222" fmla="*/ 1694571 w 2013658"/>
                <a:gd name="connsiteY222" fmla="*/ 278873 h 1550461"/>
                <a:gd name="connsiteX223" fmla="*/ 1680283 w 2013658"/>
                <a:gd name="connsiteY223" fmla="*/ 269348 h 1550461"/>
                <a:gd name="connsiteX224" fmla="*/ 1665996 w 2013658"/>
                <a:gd name="connsiteY224" fmla="*/ 264586 h 1550461"/>
                <a:gd name="connsiteX225" fmla="*/ 1623133 w 2013658"/>
                <a:gd name="connsiteY225" fmla="*/ 278873 h 1550461"/>
                <a:gd name="connsiteX226" fmla="*/ 1613608 w 2013658"/>
                <a:gd name="connsiteY226" fmla="*/ 297923 h 1550461"/>
                <a:gd name="connsiteX227" fmla="*/ 1608846 w 2013658"/>
                <a:gd name="connsiteY227" fmla="*/ 312211 h 1550461"/>
                <a:gd name="connsiteX228" fmla="*/ 1589796 w 2013658"/>
                <a:gd name="connsiteY228" fmla="*/ 316973 h 1550461"/>
                <a:gd name="connsiteX229" fmla="*/ 1575508 w 2013658"/>
                <a:gd name="connsiteY229" fmla="*/ 336023 h 1550461"/>
                <a:gd name="connsiteX230" fmla="*/ 1580271 w 2013658"/>
                <a:gd name="connsiteY230" fmla="*/ 364598 h 1550461"/>
                <a:gd name="connsiteX231" fmla="*/ 1546933 w 2013658"/>
                <a:gd name="connsiteY231" fmla="*/ 355073 h 1550461"/>
                <a:gd name="connsiteX232" fmla="*/ 1523121 w 2013658"/>
                <a:gd name="connsiteY232" fmla="*/ 359836 h 1550461"/>
                <a:gd name="connsiteX233" fmla="*/ 1499308 w 2013658"/>
                <a:gd name="connsiteY233" fmla="*/ 393173 h 1550461"/>
                <a:gd name="connsiteX234" fmla="*/ 1489783 w 2013658"/>
                <a:gd name="connsiteY234" fmla="*/ 421748 h 1550461"/>
                <a:gd name="connsiteX235" fmla="*/ 1404058 w 2013658"/>
                <a:gd name="connsiteY235" fmla="*/ 421748 h 1550461"/>
                <a:gd name="connsiteX236" fmla="*/ 1389771 w 2013658"/>
                <a:gd name="connsiteY236" fmla="*/ 436036 h 1550461"/>
                <a:gd name="connsiteX237" fmla="*/ 1385008 w 2013658"/>
                <a:gd name="connsiteY237" fmla="*/ 450323 h 1550461"/>
                <a:gd name="connsiteX238" fmla="*/ 1380246 w 2013658"/>
                <a:gd name="connsiteY238" fmla="*/ 426511 h 1550461"/>
                <a:gd name="connsiteX239" fmla="*/ 1346908 w 2013658"/>
                <a:gd name="connsiteY239" fmla="*/ 388411 h 1550461"/>
                <a:gd name="connsiteX240" fmla="*/ 1327858 w 2013658"/>
                <a:gd name="connsiteY240" fmla="*/ 378886 h 1550461"/>
                <a:gd name="connsiteX241" fmla="*/ 1275471 w 2013658"/>
                <a:gd name="connsiteY241" fmla="*/ 326498 h 1550461"/>
                <a:gd name="connsiteX242" fmla="*/ 1261183 w 2013658"/>
                <a:gd name="connsiteY242" fmla="*/ 316973 h 1550461"/>
                <a:gd name="connsiteX243" fmla="*/ 1261183 w 2013658"/>
                <a:gd name="connsiteY243" fmla="*/ 278873 h 1550461"/>
                <a:gd name="connsiteX244" fmla="*/ 1242133 w 2013658"/>
                <a:gd name="connsiteY244" fmla="*/ 269348 h 1550461"/>
                <a:gd name="connsiteX245" fmla="*/ 1227846 w 2013658"/>
                <a:gd name="connsiteY245" fmla="*/ 255061 h 1550461"/>
                <a:gd name="connsiteX246" fmla="*/ 1204033 w 2013658"/>
                <a:gd name="connsiteY246" fmla="*/ 245536 h 1550461"/>
                <a:gd name="connsiteX247" fmla="*/ 1146883 w 2013658"/>
                <a:gd name="connsiteY247" fmla="*/ 236011 h 1550461"/>
                <a:gd name="connsiteX248" fmla="*/ 1161171 w 2013658"/>
                <a:gd name="connsiteY248" fmla="*/ 226486 h 1550461"/>
                <a:gd name="connsiteX249" fmla="*/ 1170696 w 2013658"/>
                <a:gd name="connsiteY249" fmla="*/ 197911 h 1550461"/>
                <a:gd name="connsiteX250" fmla="*/ 1175458 w 2013658"/>
                <a:gd name="connsiteY250" fmla="*/ 183623 h 1550461"/>
                <a:gd name="connsiteX251" fmla="*/ 1189746 w 2013658"/>
                <a:gd name="connsiteY251" fmla="*/ 178861 h 1550461"/>
                <a:gd name="connsiteX252" fmla="*/ 1227846 w 2013658"/>
                <a:gd name="connsiteY252" fmla="*/ 174098 h 1550461"/>
                <a:gd name="connsiteX253" fmla="*/ 1232608 w 2013658"/>
                <a:gd name="connsiteY253" fmla="*/ 159811 h 1550461"/>
                <a:gd name="connsiteX254" fmla="*/ 1227846 w 2013658"/>
                <a:gd name="connsiteY254" fmla="*/ 126473 h 1550461"/>
                <a:gd name="connsiteX255" fmla="*/ 1246896 w 2013658"/>
                <a:gd name="connsiteY255" fmla="*/ 121711 h 1550461"/>
                <a:gd name="connsiteX256" fmla="*/ 1261183 w 2013658"/>
                <a:gd name="connsiteY256" fmla="*/ 112186 h 1550461"/>
                <a:gd name="connsiteX257" fmla="*/ 1265946 w 2013658"/>
                <a:gd name="connsiteY257" fmla="*/ 97898 h 1550461"/>
                <a:gd name="connsiteX258" fmla="*/ 1261183 w 2013658"/>
                <a:gd name="connsiteY258" fmla="*/ 31223 h 1550461"/>
                <a:gd name="connsiteX259" fmla="*/ 1232608 w 2013658"/>
                <a:gd name="connsiteY259" fmla="*/ 16936 h 1550461"/>
                <a:gd name="connsiteX260" fmla="*/ 1184983 w 2013658"/>
                <a:gd name="connsiteY260" fmla="*/ 7411 h 1550461"/>
                <a:gd name="connsiteX261" fmla="*/ 1170696 w 2013658"/>
                <a:gd name="connsiteY261" fmla="*/ 16936 h 155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2013658" h="1550461">
                  <a:moveTo>
                    <a:pt x="1170696" y="16936"/>
                  </a:moveTo>
                  <a:lnTo>
                    <a:pt x="1170696" y="16936"/>
                  </a:lnTo>
                  <a:cubicBezTo>
                    <a:pt x="1154821" y="18523"/>
                    <a:pt x="1138206" y="16653"/>
                    <a:pt x="1123071" y="21698"/>
                  </a:cubicBezTo>
                  <a:cubicBezTo>
                    <a:pt x="1117641" y="23508"/>
                    <a:pt x="1115871" y="30755"/>
                    <a:pt x="1113546" y="35986"/>
                  </a:cubicBezTo>
                  <a:cubicBezTo>
                    <a:pt x="1109468" y="45161"/>
                    <a:pt x="1113546" y="61386"/>
                    <a:pt x="1104021" y="64561"/>
                  </a:cubicBezTo>
                  <a:lnTo>
                    <a:pt x="1089733" y="69323"/>
                  </a:lnTo>
                  <a:cubicBezTo>
                    <a:pt x="1088146" y="74086"/>
                    <a:pt x="1088107" y="79691"/>
                    <a:pt x="1084971" y="83611"/>
                  </a:cubicBezTo>
                  <a:cubicBezTo>
                    <a:pt x="1080484" y="89220"/>
                    <a:pt x="1056320" y="100318"/>
                    <a:pt x="1051633" y="102661"/>
                  </a:cubicBezTo>
                  <a:cubicBezTo>
                    <a:pt x="1050046" y="107423"/>
                    <a:pt x="1051840" y="116238"/>
                    <a:pt x="1046871" y="116948"/>
                  </a:cubicBezTo>
                  <a:cubicBezTo>
                    <a:pt x="1036932" y="118368"/>
                    <a:pt x="1018296" y="107423"/>
                    <a:pt x="1018296" y="107423"/>
                  </a:cubicBezTo>
                  <a:cubicBezTo>
                    <a:pt x="1006857" y="110283"/>
                    <a:pt x="993180" y="111434"/>
                    <a:pt x="984958" y="121711"/>
                  </a:cubicBezTo>
                  <a:cubicBezTo>
                    <a:pt x="981822" y="125631"/>
                    <a:pt x="983746" y="132448"/>
                    <a:pt x="980196" y="135998"/>
                  </a:cubicBezTo>
                  <a:cubicBezTo>
                    <a:pt x="972101" y="144093"/>
                    <a:pt x="951621" y="155048"/>
                    <a:pt x="951621" y="155048"/>
                  </a:cubicBezTo>
                  <a:cubicBezTo>
                    <a:pt x="948446" y="161398"/>
                    <a:pt x="942803" y="167034"/>
                    <a:pt x="942096" y="174098"/>
                  </a:cubicBezTo>
                  <a:cubicBezTo>
                    <a:pt x="941135" y="183706"/>
                    <a:pt x="949511" y="193388"/>
                    <a:pt x="946858" y="202673"/>
                  </a:cubicBezTo>
                  <a:cubicBezTo>
                    <a:pt x="945479" y="207500"/>
                    <a:pt x="937398" y="206057"/>
                    <a:pt x="932571" y="207436"/>
                  </a:cubicBezTo>
                  <a:cubicBezTo>
                    <a:pt x="926277" y="209234"/>
                    <a:pt x="919871" y="210611"/>
                    <a:pt x="913521" y="212198"/>
                  </a:cubicBezTo>
                  <a:cubicBezTo>
                    <a:pt x="908523" y="227192"/>
                    <a:pt x="905148" y="228791"/>
                    <a:pt x="913521" y="245536"/>
                  </a:cubicBezTo>
                  <a:cubicBezTo>
                    <a:pt x="918641" y="255775"/>
                    <a:pt x="932571" y="274111"/>
                    <a:pt x="932571" y="274111"/>
                  </a:cubicBezTo>
                  <a:cubicBezTo>
                    <a:pt x="934158" y="286811"/>
                    <a:pt x="932135" y="300515"/>
                    <a:pt x="937333" y="312211"/>
                  </a:cubicBezTo>
                  <a:cubicBezTo>
                    <a:pt x="939372" y="316799"/>
                    <a:pt x="948071" y="313423"/>
                    <a:pt x="951621" y="316973"/>
                  </a:cubicBezTo>
                  <a:cubicBezTo>
                    <a:pt x="977021" y="342373"/>
                    <a:pt x="932570" y="323324"/>
                    <a:pt x="970671" y="336023"/>
                  </a:cubicBezTo>
                  <a:cubicBezTo>
                    <a:pt x="947131" y="371333"/>
                    <a:pt x="949376" y="353373"/>
                    <a:pt x="956383" y="388411"/>
                  </a:cubicBezTo>
                  <a:cubicBezTo>
                    <a:pt x="934548" y="421163"/>
                    <a:pt x="940953" y="406126"/>
                    <a:pt x="932571" y="431273"/>
                  </a:cubicBezTo>
                  <a:cubicBezTo>
                    <a:pt x="937333" y="434448"/>
                    <a:pt x="944732" y="435484"/>
                    <a:pt x="946858" y="440798"/>
                  </a:cubicBezTo>
                  <a:cubicBezTo>
                    <a:pt x="950797" y="450646"/>
                    <a:pt x="931115" y="466066"/>
                    <a:pt x="927808" y="469373"/>
                  </a:cubicBezTo>
                  <a:cubicBezTo>
                    <a:pt x="929396" y="475723"/>
                    <a:pt x="927601" y="484163"/>
                    <a:pt x="932571" y="488423"/>
                  </a:cubicBezTo>
                  <a:cubicBezTo>
                    <a:pt x="940194" y="494957"/>
                    <a:pt x="961146" y="497948"/>
                    <a:pt x="961146" y="497948"/>
                  </a:cubicBezTo>
                  <a:cubicBezTo>
                    <a:pt x="962733" y="502711"/>
                    <a:pt x="967772" y="507575"/>
                    <a:pt x="965908" y="512236"/>
                  </a:cubicBezTo>
                  <a:cubicBezTo>
                    <a:pt x="963782" y="517550"/>
                    <a:pt x="955668" y="517714"/>
                    <a:pt x="951621" y="521761"/>
                  </a:cubicBezTo>
                  <a:cubicBezTo>
                    <a:pt x="942389" y="530993"/>
                    <a:pt x="941207" y="538715"/>
                    <a:pt x="937333" y="550336"/>
                  </a:cubicBezTo>
                  <a:cubicBezTo>
                    <a:pt x="938921" y="561448"/>
                    <a:pt x="937537" y="573415"/>
                    <a:pt x="942096" y="583673"/>
                  </a:cubicBezTo>
                  <a:cubicBezTo>
                    <a:pt x="945307" y="590898"/>
                    <a:pt x="964332" y="595848"/>
                    <a:pt x="970671" y="597961"/>
                  </a:cubicBezTo>
                  <a:cubicBezTo>
                    <a:pt x="964321" y="601136"/>
                    <a:pt x="957075" y="602941"/>
                    <a:pt x="951621" y="607486"/>
                  </a:cubicBezTo>
                  <a:cubicBezTo>
                    <a:pt x="932935" y="623057"/>
                    <a:pt x="944443" y="642901"/>
                    <a:pt x="946858" y="664636"/>
                  </a:cubicBezTo>
                  <a:cubicBezTo>
                    <a:pt x="937414" y="692968"/>
                    <a:pt x="927901" y="690876"/>
                    <a:pt x="951621" y="702736"/>
                  </a:cubicBezTo>
                  <a:cubicBezTo>
                    <a:pt x="956111" y="704981"/>
                    <a:pt x="961146" y="705911"/>
                    <a:pt x="965908" y="707498"/>
                  </a:cubicBezTo>
                  <a:cubicBezTo>
                    <a:pt x="970671" y="705911"/>
                    <a:pt x="975257" y="703634"/>
                    <a:pt x="980196" y="702736"/>
                  </a:cubicBezTo>
                  <a:cubicBezTo>
                    <a:pt x="992788" y="700446"/>
                    <a:pt x="1006644" y="703269"/>
                    <a:pt x="1018296" y="697973"/>
                  </a:cubicBezTo>
                  <a:cubicBezTo>
                    <a:pt x="1025522" y="694688"/>
                    <a:pt x="1027821" y="685273"/>
                    <a:pt x="1032583" y="678923"/>
                  </a:cubicBezTo>
                  <a:cubicBezTo>
                    <a:pt x="1030996" y="672573"/>
                    <a:pt x="1026895" y="666353"/>
                    <a:pt x="1027821" y="659873"/>
                  </a:cubicBezTo>
                  <a:cubicBezTo>
                    <a:pt x="1029492" y="648177"/>
                    <a:pt x="1043613" y="641408"/>
                    <a:pt x="1051633" y="636061"/>
                  </a:cubicBezTo>
                  <a:cubicBezTo>
                    <a:pt x="1085654" y="658742"/>
                    <a:pt x="1069102" y="652335"/>
                    <a:pt x="1099258" y="659873"/>
                  </a:cubicBezTo>
                  <a:cubicBezTo>
                    <a:pt x="1104021" y="663048"/>
                    <a:pt x="1109970" y="664928"/>
                    <a:pt x="1113546" y="669398"/>
                  </a:cubicBezTo>
                  <a:cubicBezTo>
                    <a:pt x="1116682" y="673318"/>
                    <a:pt x="1119133" y="678734"/>
                    <a:pt x="1118308" y="683686"/>
                  </a:cubicBezTo>
                  <a:cubicBezTo>
                    <a:pt x="1116324" y="695591"/>
                    <a:pt x="1102830" y="701942"/>
                    <a:pt x="1094496" y="707498"/>
                  </a:cubicBezTo>
                  <a:cubicBezTo>
                    <a:pt x="1096083" y="712261"/>
                    <a:pt x="1097013" y="717296"/>
                    <a:pt x="1099258" y="721786"/>
                  </a:cubicBezTo>
                  <a:cubicBezTo>
                    <a:pt x="1101818" y="726905"/>
                    <a:pt x="1108073" y="730394"/>
                    <a:pt x="1108783" y="736073"/>
                  </a:cubicBezTo>
                  <a:cubicBezTo>
                    <a:pt x="1110855" y="752648"/>
                    <a:pt x="1100426" y="765099"/>
                    <a:pt x="1094496" y="778936"/>
                  </a:cubicBezTo>
                  <a:cubicBezTo>
                    <a:pt x="1092518" y="783550"/>
                    <a:pt x="1093283" y="789673"/>
                    <a:pt x="1089733" y="793223"/>
                  </a:cubicBezTo>
                  <a:cubicBezTo>
                    <a:pt x="1086183" y="796773"/>
                    <a:pt x="1080385" y="797088"/>
                    <a:pt x="1075446" y="797986"/>
                  </a:cubicBezTo>
                  <a:cubicBezTo>
                    <a:pt x="1062854" y="800276"/>
                    <a:pt x="1050046" y="801161"/>
                    <a:pt x="1037346" y="802748"/>
                  </a:cubicBezTo>
                  <a:cubicBezTo>
                    <a:pt x="1034171" y="807511"/>
                    <a:pt x="1033136" y="814910"/>
                    <a:pt x="1027821" y="817036"/>
                  </a:cubicBezTo>
                  <a:cubicBezTo>
                    <a:pt x="980182" y="836092"/>
                    <a:pt x="995556" y="804294"/>
                    <a:pt x="984958" y="836086"/>
                  </a:cubicBezTo>
                  <a:cubicBezTo>
                    <a:pt x="979594" y="834298"/>
                    <a:pt x="955810" y="825962"/>
                    <a:pt x="951621" y="826561"/>
                  </a:cubicBezTo>
                  <a:cubicBezTo>
                    <a:pt x="945955" y="827371"/>
                    <a:pt x="942453" y="833526"/>
                    <a:pt x="937333" y="836086"/>
                  </a:cubicBezTo>
                  <a:cubicBezTo>
                    <a:pt x="932843" y="838331"/>
                    <a:pt x="927808" y="839261"/>
                    <a:pt x="923046" y="840848"/>
                  </a:cubicBezTo>
                  <a:cubicBezTo>
                    <a:pt x="918283" y="839261"/>
                    <a:pt x="913778" y="836086"/>
                    <a:pt x="908758" y="836086"/>
                  </a:cubicBezTo>
                  <a:cubicBezTo>
                    <a:pt x="893422" y="836086"/>
                    <a:pt x="892260" y="844165"/>
                    <a:pt x="884946" y="855136"/>
                  </a:cubicBezTo>
                  <a:cubicBezTo>
                    <a:pt x="848336" y="830730"/>
                    <a:pt x="867663" y="834204"/>
                    <a:pt x="827796" y="840848"/>
                  </a:cubicBezTo>
                  <a:cubicBezTo>
                    <a:pt x="826208" y="845611"/>
                    <a:pt x="827694" y="853272"/>
                    <a:pt x="823033" y="855136"/>
                  </a:cubicBezTo>
                  <a:cubicBezTo>
                    <a:pt x="816956" y="857567"/>
                    <a:pt x="810528" y="850373"/>
                    <a:pt x="803983" y="850373"/>
                  </a:cubicBezTo>
                  <a:cubicBezTo>
                    <a:pt x="786449" y="850373"/>
                    <a:pt x="769058" y="853548"/>
                    <a:pt x="751596" y="855136"/>
                  </a:cubicBezTo>
                  <a:cubicBezTo>
                    <a:pt x="748421" y="859898"/>
                    <a:pt x="744631" y="864304"/>
                    <a:pt x="742071" y="869423"/>
                  </a:cubicBezTo>
                  <a:cubicBezTo>
                    <a:pt x="736319" y="880927"/>
                    <a:pt x="739157" y="888899"/>
                    <a:pt x="727783" y="897998"/>
                  </a:cubicBezTo>
                  <a:cubicBezTo>
                    <a:pt x="723863" y="901134"/>
                    <a:pt x="718110" y="900783"/>
                    <a:pt x="713496" y="902761"/>
                  </a:cubicBezTo>
                  <a:cubicBezTo>
                    <a:pt x="672319" y="920409"/>
                    <a:pt x="713653" y="905885"/>
                    <a:pt x="680158" y="917048"/>
                  </a:cubicBezTo>
                  <a:cubicBezTo>
                    <a:pt x="675396" y="920223"/>
                    <a:pt x="668904" y="921719"/>
                    <a:pt x="665871" y="926573"/>
                  </a:cubicBezTo>
                  <a:cubicBezTo>
                    <a:pt x="660550" y="935087"/>
                    <a:pt x="656346" y="955148"/>
                    <a:pt x="656346" y="955148"/>
                  </a:cubicBezTo>
                  <a:cubicBezTo>
                    <a:pt x="666522" y="985679"/>
                    <a:pt x="662605" y="958359"/>
                    <a:pt x="623008" y="974198"/>
                  </a:cubicBezTo>
                  <a:cubicBezTo>
                    <a:pt x="617693" y="976324"/>
                    <a:pt x="616658" y="983723"/>
                    <a:pt x="613483" y="988486"/>
                  </a:cubicBezTo>
                  <a:cubicBezTo>
                    <a:pt x="615071" y="998011"/>
                    <a:pt x="616151" y="1007635"/>
                    <a:pt x="618246" y="1017061"/>
                  </a:cubicBezTo>
                  <a:cubicBezTo>
                    <a:pt x="619335" y="1021961"/>
                    <a:pt x="622245" y="1026386"/>
                    <a:pt x="623008" y="1031348"/>
                  </a:cubicBezTo>
                  <a:cubicBezTo>
                    <a:pt x="625434" y="1047117"/>
                    <a:pt x="626183" y="1063098"/>
                    <a:pt x="627771" y="1078973"/>
                  </a:cubicBezTo>
                  <a:cubicBezTo>
                    <a:pt x="623008" y="1080561"/>
                    <a:pt x="617973" y="1081491"/>
                    <a:pt x="613483" y="1083736"/>
                  </a:cubicBezTo>
                  <a:cubicBezTo>
                    <a:pt x="583728" y="1098614"/>
                    <a:pt x="598210" y="1105095"/>
                    <a:pt x="594433" y="1150411"/>
                  </a:cubicBezTo>
                  <a:cubicBezTo>
                    <a:pt x="575744" y="1146673"/>
                    <a:pt x="561198" y="1140835"/>
                    <a:pt x="542046" y="1150411"/>
                  </a:cubicBezTo>
                  <a:cubicBezTo>
                    <a:pt x="536927" y="1152971"/>
                    <a:pt x="535696" y="1159936"/>
                    <a:pt x="532521" y="1164698"/>
                  </a:cubicBezTo>
                  <a:cubicBezTo>
                    <a:pt x="515538" y="1153376"/>
                    <a:pt x="506127" y="1142606"/>
                    <a:pt x="480133" y="1159936"/>
                  </a:cubicBezTo>
                  <a:cubicBezTo>
                    <a:pt x="473398" y="1164426"/>
                    <a:pt x="482720" y="1180356"/>
                    <a:pt x="475371" y="1183748"/>
                  </a:cubicBezTo>
                  <a:cubicBezTo>
                    <a:pt x="458014" y="1191759"/>
                    <a:pt x="437271" y="1186923"/>
                    <a:pt x="418221" y="1188511"/>
                  </a:cubicBezTo>
                  <a:cubicBezTo>
                    <a:pt x="413458" y="1190098"/>
                    <a:pt x="407483" y="1189723"/>
                    <a:pt x="403933" y="1193273"/>
                  </a:cubicBezTo>
                  <a:cubicBezTo>
                    <a:pt x="378533" y="1218673"/>
                    <a:pt x="422984" y="1199624"/>
                    <a:pt x="384883" y="1212323"/>
                  </a:cubicBezTo>
                  <a:cubicBezTo>
                    <a:pt x="369233" y="1207107"/>
                    <a:pt x="360548" y="1201736"/>
                    <a:pt x="342021" y="1212323"/>
                  </a:cubicBezTo>
                  <a:cubicBezTo>
                    <a:pt x="337662" y="1214814"/>
                    <a:pt x="338846" y="1221848"/>
                    <a:pt x="337258" y="1226611"/>
                  </a:cubicBezTo>
                  <a:cubicBezTo>
                    <a:pt x="340661" y="1240221"/>
                    <a:pt x="348559" y="1261051"/>
                    <a:pt x="337258" y="1274236"/>
                  </a:cubicBezTo>
                  <a:cubicBezTo>
                    <a:pt x="331990" y="1280382"/>
                    <a:pt x="321299" y="1277035"/>
                    <a:pt x="313446" y="1278998"/>
                  </a:cubicBezTo>
                  <a:cubicBezTo>
                    <a:pt x="308576" y="1280216"/>
                    <a:pt x="303648" y="1281516"/>
                    <a:pt x="299158" y="1283761"/>
                  </a:cubicBezTo>
                  <a:cubicBezTo>
                    <a:pt x="294039" y="1286321"/>
                    <a:pt x="290448" y="1291999"/>
                    <a:pt x="284871" y="1293286"/>
                  </a:cubicBezTo>
                  <a:cubicBezTo>
                    <a:pt x="269325" y="1296873"/>
                    <a:pt x="253121" y="1296461"/>
                    <a:pt x="237246" y="1298048"/>
                  </a:cubicBezTo>
                  <a:cubicBezTo>
                    <a:pt x="235658" y="1302811"/>
                    <a:pt x="236872" y="1309898"/>
                    <a:pt x="232483" y="1312336"/>
                  </a:cubicBezTo>
                  <a:cubicBezTo>
                    <a:pt x="221040" y="1318694"/>
                    <a:pt x="194383" y="1321861"/>
                    <a:pt x="194383" y="1321861"/>
                  </a:cubicBezTo>
                  <a:cubicBezTo>
                    <a:pt x="192796" y="1326623"/>
                    <a:pt x="193171" y="1332598"/>
                    <a:pt x="189621" y="1336148"/>
                  </a:cubicBezTo>
                  <a:cubicBezTo>
                    <a:pt x="177500" y="1348269"/>
                    <a:pt x="150767" y="1348502"/>
                    <a:pt x="137233" y="1350436"/>
                  </a:cubicBezTo>
                  <a:cubicBezTo>
                    <a:pt x="135646" y="1355198"/>
                    <a:pt x="136021" y="1361173"/>
                    <a:pt x="132471" y="1364723"/>
                  </a:cubicBezTo>
                  <a:cubicBezTo>
                    <a:pt x="128921" y="1368273"/>
                    <a:pt x="122360" y="1366701"/>
                    <a:pt x="118183" y="1369486"/>
                  </a:cubicBezTo>
                  <a:cubicBezTo>
                    <a:pt x="112579" y="1373222"/>
                    <a:pt x="108658" y="1379011"/>
                    <a:pt x="103896" y="1383773"/>
                  </a:cubicBezTo>
                  <a:cubicBezTo>
                    <a:pt x="100721" y="1393298"/>
                    <a:pt x="103351" y="1407858"/>
                    <a:pt x="94371" y="1412348"/>
                  </a:cubicBezTo>
                  <a:cubicBezTo>
                    <a:pt x="88021" y="1415523"/>
                    <a:pt x="81846" y="1419076"/>
                    <a:pt x="75321" y="1421873"/>
                  </a:cubicBezTo>
                  <a:cubicBezTo>
                    <a:pt x="70707" y="1423851"/>
                    <a:pt x="65523" y="1424391"/>
                    <a:pt x="61033" y="1426636"/>
                  </a:cubicBezTo>
                  <a:cubicBezTo>
                    <a:pt x="55914" y="1429196"/>
                    <a:pt x="51508" y="1432986"/>
                    <a:pt x="46746" y="1436161"/>
                  </a:cubicBezTo>
                  <a:cubicBezTo>
                    <a:pt x="45158" y="1445686"/>
                    <a:pt x="47596" y="1456878"/>
                    <a:pt x="41983" y="1464736"/>
                  </a:cubicBezTo>
                  <a:cubicBezTo>
                    <a:pt x="38178" y="1470062"/>
                    <a:pt x="29227" y="1467700"/>
                    <a:pt x="22933" y="1469498"/>
                  </a:cubicBezTo>
                  <a:cubicBezTo>
                    <a:pt x="18106" y="1470877"/>
                    <a:pt x="13408" y="1472673"/>
                    <a:pt x="8646" y="1474261"/>
                  </a:cubicBezTo>
                  <a:cubicBezTo>
                    <a:pt x="2615" y="1492353"/>
                    <a:pt x="-9523" y="1520886"/>
                    <a:pt x="13408" y="1536173"/>
                  </a:cubicBezTo>
                  <a:lnTo>
                    <a:pt x="27696" y="1545698"/>
                  </a:lnTo>
                  <a:cubicBezTo>
                    <a:pt x="34046" y="1544111"/>
                    <a:pt x="40452" y="1542734"/>
                    <a:pt x="46746" y="1540936"/>
                  </a:cubicBezTo>
                  <a:cubicBezTo>
                    <a:pt x="51573" y="1539557"/>
                    <a:pt x="56271" y="1534586"/>
                    <a:pt x="61033" y="1536173"/>
                  </a:cubicBezTo>
                  <a:cubicBezTo>
                    <a:pt x="67423" y="1538303"/>
                    <a:pt x="70558" y="1545698"/>
                    <a:pt x="75321" y="1550461"/>
                  </a:cubicBezTo>
                  <a:cubicBezTo>
                    <a:pt x="89608" y="1548873"/>
                    <a:pt x="104545" y="1550244"/>
                    <a:pt x="118183" y="1545698"/>
                  </a:cubicBezTo>
                  <a:cubicBezTo>
                    <a:pt x="179616" y="1525220"/>
                    <a:pt x="93588" y="1535510"/>
                    <a:pt x="146758" y="1526648"/>
                  </a:cubicBezTo>
                  <a:cubicBezTo>
                    <a:pt x="160938" y="1524285"/>
                    <a:pt x="175333" y="1523473"/>
                    <a:pt x="189621" y="1521886"/>
                  </a:cubicBezTo>
                  <a:cubicBezTo>
                    <a:pt x="191208" y="1517123"/>
                    <a:pt x="190833" y="1511148"/>
                    <a:pt x="194383" y="1507598"/>
                  </a:cubicBezTo>
                  <a:cubicBezTo>
                    <a:pt x="199403" y="1502578"/>
                    <a:pt x="207656" y="1502199"/>
                    <a:pt x="213433" y="1498073"/>
                  </a:cubicBezTo>
                  <a:cubicBezTo>
                    <a:pt x="218914" y="1494158"/>
                    <a:pt x="222958" y="1488548"/>
                    <a:pt x="227721" y="1483786"/>
                  </a:cubicBezTo>
                  <a:cubicBezTo>
                    <a:pt x="238976" y="1450016"/>
                    <a:pt x="222884" y="1483811"/>
                    <a:pt x="280108" y="1464736"/>
                  </a:cubicBezTo>
                  <a:cubicBezTo>
                    <a:pt x="285538" y="1462926"/>
                    <a:pt x="284170" y="1452155"/>
                    <a:pt x="289633" y="1450448"/>
                  </a:cubicBezTo>
                  <a:cubicBezTo>
                    <a:pt x="311062" y="1443751"/>
                    <a:pt x="334083" y="1444098"/>
                    <a:pt x="356308" y="1440923"/>
                  </a:cubicBezTo>
                  <a:cubicBezTo>
                    <a:pt x="359483" y="1436161"/>
                    <a:pt x="363273" y="1431755"/>
                    <a:pt x="365833" y="1426636"/>
                  </a:cubicBezTo>
                  <a:cubicBezTo>
                    <a:pt x="368078" y="1422146"/>
                    <a:pt x="365726" y="1413566"/>
                    <a:pt x="370596" y="1412348"/>
                  </a:cubicBezTo>
                  <a:cubicBezTo>
                    <a:pt x="376149" y="1410960"/>
                    <a:pt x="380121" y="1418698"/>
                    <a:pt x="384883" y="1421873"/>
                  </a:cubicBezTo>
                  <a:cubicBezTo>
                    <a:pt x="404040" y="1418681"/>
                    <a:pt x="414353" y="1420979"/>
                    <a:pt x="427746" y="1407586"/>
                  </a:cubicBezTo>
                  <a:cubicBezTo>
                    <a:pt x="431793" y="1403539"/>
                    <a:pt x="434096" y="1398061"/>
                    <a:pt x="437271" y="1393298"/>
                  </a:cubicBezTo>
                  <a:cubicBezTo>
                    <a:pt x="449705" y="1355995"/>
                    <a:pt x="432383" y="1393331"/>
                    <a:pt x="503946" y="1374248"/>
                  </a:cubicBezTo>
                  <a:cubicBezTo>
                    <a:pt x="509476" y="1372773"/>
                    <a:pt x="510296" y="1364723"/>
                    <a:pt x="513471" y="1359961"/>
                  </a:cubicBezTo>
                  <a:cubicBezTo>
                    <a:pt x="518233" y="1361548"/>
                    <a:pt x="522738" y="1364723"/>
                    <a:pt x="527758" y="1364723"/>
                  </a:cubicBezTo>
                  <a:cubicBezTo>
                    <a:pt x="535853" y="1364723"/>
                    <a:pt x="544331" y="1363581"/>
                    <a:pt x="551571" y="1359961"/>
                  </a:cubicBezTo>
                  <a:cubicBezTo>
                    <a:pt x="560736" y="1355378"/>
                    <a:pt x="569914" y="1339590"/>
                    <a:pt x="575383" y="1331386"/>
                  </a:cubicBezTo>
                  <a:cubicBezTo>
                    <a:pt x="606565" y="1339181"/>
                    <a:pt x="613043" y="1342933"/>
                    <a:pt x="656346" y="1331386"/>
                  </a:cubicBezTo>
                  <a:cubicBezTo>
                    <a:pt x="661877" y="1329911"/>
                    <a:pt x="660340" y="1318573"/>
                    <a:pt x="665871" y="1317098"/>
                  </a:cubicBezTo>
                  <a:cubicBezTo>
                    <a:pt x="685870" y="1311765"/>
                    <a:pt x="707146" y="1313923"/>
                    <a:pt x="727783" y="1312336"/>
                  </a:cubicBezTo>
                  <a:cubicBezTo>
                    <a:pt x="732546" y="1310748"/>
                    <a:pt x="737148" y="1308558"/>
                    <a:pt x="742071" y="1307573"/>
                  </a:cubicBezTo>
                  <a:cubicBezTo>
                    <a:pt x="753078" y="1305372"/>
                    <a:pt x="764656" y="1306036"/>
                    <a:pt x="775408" y="1302811"/>
                  </a:cubicBezTo>
                  <a:cubicBezTo>
                    <a:pt x="780891" y="1301166"/>
                    <a:pt x="784576" y="1295846"/>
                    <a:pt x="789696" y="1293286"/>
                  </a:cubicBezTo>
                  <a:cubicBezTo>
                    <a:pt x="794186" y="1291041"/>
                    <a:pt x="799493" y="1290768"/>
                    <a:pt x="803983" y="1288523"/>
                  </a:cubicBezTo>
                  <a:cubicBezTo>
                    <a:pt x="809103" y="1285963"/>
                    <a:pt x="813010" y="1281253"/>
                    <a:pt x="818271" y="1278998"/>
                  </a:cubicBezTo>
                  <a:cubicBezTo>
                    <a:pt x="829496" y="1274188"/>
                    <a:pt x="862938" y="1270576"/>
                    <a:pt x="870658" y="1269473"/>
                  </a:cubicBezTo>
                  <a:cubicBezTo>
                    <a:pt x="872246" y="1264711"/>
                    <a:pt x="870931" y="1257431"/>
                    <a:pt x="875421" y="1255186"/>
                  </a:cubicBezTo>
                  <a:cubicBezTo>
                    <a:pt x="879911" y="1252941"/>
                    <a:pt x="884688" y="1259948"/>
                    <a:pt x="889708" y="1259948"/>
                  </a:cubicBezTo>
                  <a:cubicBezTo>
                    <a:pt x="897803" y="1259948"/>
                    <a:pt x="905583" y="1256773"/>
                    <a:pt x="913521" y="1255186"/>
                  </a:cubicBezTo>
                  <a:cubicBezTo>
                    <a:pt x="918283" y="1252011"/>
                    <a:pt x="924232" y="1250130"/>
                    <a:pt x="927808" y="1245661"/>
                  </a:cubicBezTo>
                  <a:cubicBezTo>
                    <a:pt x="930944" y="1241741"/>
                    <a:pt x="927744" y="1232752"/>
                    <a:pt x="932571" y="1231373"/>
                  </a:cubicBezTo>
                  <a:cubicBezTo>
                    <a:pt x="941856" y="1228720"/>
                    <a:pt x="951621" y="1234548"/>
                    <a:pt x="961146" y="1236136"/>
                  </a:cubicBezTo>
                  <a:cubicBezTo>
                    <a:pt x="970671" y="1234548"/>
                    <a:pt x="981084" y="1235691"/>
                    <a:pt x="989721" y="1231373"/>
                  </a:cubicBezTo>
                  <a:cubicBezTo>
                    <a:pt x="994840" y="1228813"/>
                    <a:pt x="994016" y="1219411"/>
                    <a:pt x="999246" y="1217086"/>
                  </a:cubicBezTo>
                  <a:cubicBezTo>
                    <a:pt x="1009504" y="1212527"/>
                    <a:pt x="1021471" y="1213911"/>
                    <a:pt x="1032583" y="1212323"/>
                  </a:cubicBezTo>
                  <a:cubicBezTo>
                    <a:pt x="1035758" y="1207561"/>
                    <a:pt x="1039548" y="1203155"/>
                    <a:pt x="1042108" y="1198036"/>
                  </a:cubicBezTo>
                  <a:cubicBezTo>
                    <a:pt x="1044353" y="1193546"/>
                    <a:pt x="1043321" y="1187298"/>
                    <a:pt x="1046871" y="1183748"/>
                  </a:cubicBezTo>
                  <a:cubicBezTo>
                    <a:pt x="1063247" y="1167372"/>
                    <a:pt x="1071767" y="1165924"/>
                    <a:pt x="1089733" y="1159936"/>
                  </a:cubicBezTo>
                  <a:cubicBezTo>
                    <a:pt x="1094496" y="1161523"/>
                    <a:pt x="1099001" y="1164698"/>
                    <a:pt x="1104021" y="1164698"/>
                  </a:cubicBezTo>
                  <a:cubicBezTo>
                    <a:pt x="1109041" y="1164698"/>
                    <a:pt x="1113818" y="1157691"/>
                    <a:pt x="1118308" y="1159936"/>
                  </a:cubicBezTo>
                  <a:cubicBezTo>
                    <a:pt x="1122798" y="1162181"/>
                    <a:pt x="1119521" y="1170673"/>
                    <a:pt x="1123071" y="1174223"/>
                  </a:cubicBezTo>
                  <a:cubicBezTo>
                    <a:pt x="1143669" y="1194820"/>
                    <a:pt x="1150824" y="1193109"/>
                    <a:pt x="1175458" y="1198036"/>
                  </a:cubicBezTo>
                  <a:cubicBezTo>
                    <a:pt x="1180221" y="1202798"/>
                    <a:pt x="1184142" y="1208587"/>
                    <a:pt x="1189746" y="1212323"/>
                  </a:cubicBezTo>
                  <a:cubicBezTo>
                    <a:pt x="1193923" y="1215108"/>
                    <a:pt x="1201788" y="1212596"/>
                    <a:pt x="1204033" y="1217086"/>
                  </a:cubicBezTo>
                  <a:cubicBezTo>
                    <a:pt x="1209053" y="1227126"/>
                    <a:pt x="1207208" y="1239311"/>
                    <a:pt x="1208796" y="1250423"/>
                  </a:cubicBezTo>
                  <a:cubicBezTo>
                    <a:pt x="1218321" y="1248836"/>
                    <a:pt x="1228734" y="1249979"/>
                    <a:pt x="1237371" y="1245661"/>
                  </a:cubicBezTo>
                  <a:cubicBezTo>
                    <a:pt x="1264452" y="1232121"/>
                    <a:pt x="1228511" y="1225244"/>
                    <a:pt x="1261183" y="1236136"/>
                  </a:cubicBezTo>
                  <a:cubicBezTo>
                    <a:pt x="1267533" y="1232961"/>
                    <a:pt x="1274069" y="1230133"/>
                    <a:pt x="1280233" y="1226611"/>
                  </a:cubicBezTo>
                  <a:cubicBezTo>
                    <a:pt x="1285203" y="1223771"/>
                    <a:pt x="1288797" y="1217086"/>
                    <a:pt x="1294521" y="1217086"/>
                  </a:cubicBezTo>
                  <a:cubicBezTo>
                    <a:pt x="1304561" y="1217086"/>
                    <a:pt x="1323096" y="1226611"/>
                    <a:pt x="1323096" y="1226611"/>
                  </a:cubicBezTo>
                  <a:cubicBezTo>
                    <a:pt x="1341767" y="1207940"/>
                    <a:pt x="1343906" y="1197283"/>
                    <a:pt x="1365958" y="1193273"/>
                  </a:cubicBezTo>
                  <a:cubicBezTo>
                    <a:pt x="1378550" y="1190983"/>
                    <a:pt x="1391358" y="1190098"/>
                    <a:pt x="1404058" y="1188511"/>
                  </a:cubicBezTo>
                  <a:cubicBezTo>
                    <a:pt x="1411852" y="1183315"/>
                    <a:pt x="1426428" y="1176244"/>
                    <a:pt x="1427871" y="1164698"/>
                  </a:cubicBezTo>
                  <a:cubicBezTo>
                    <a:pt x="1428875" y="1156666"/>
                    <a:pt x="1425071" y="1148739"/>
                    <a:pt x="1423108" y="1140886"/>
                  </a:cubicBezTo>
                  <a:cubicBezTo>
                    <a:pt x="1421890" y="1136016"/>
                    <a:pt x="1419725" y="1131425"/>
                    <a:pt x="1418346" y="1126598"/>
                  </a:cubicBezTo>
                  <a:cubicBezTo>
                    <a:pt x="1406389" y="1084746"/>
                    <a:pt x="1420237" y="1127510"/>
                    <a:pt x="1408821" y="1093261"/>
                  </a:cubicBezTo>
                  <a:cubicBezTo>
                    <a:pt x="1415244" y="1073988"/>
                    <a:pt x="1425098" y="1051499"/>
                    <a:pt x="1413583" y="1031348"/>
                  </a:cubicBezTo>
                  <a:cubicBezTo>
                    <a:pt x="1411092" y="1026990"/>
                    <a:pt x="1404058" y="1028173"/>
                    <a:pt x="1399296" y="1026586"/>
                  </a:cubicBezTo>
                  <a:cubicBezTo>
                    <a:pt x="1397708" y="1021823"/>
                    <a:pt x="1395518" y="1017221"/>
                    <a:pt x="1394533" y="1012298"/>
                  </a:cubicBezTo>
                  <a:cubicBezTo>
                    <a:pt x="1389030" y="984781"/>
                    <a:pt x="1397582" y="979406"/>
                    <a:pt x="1375483" y="964673"/>
                  </a:cubicBezTo>
                  <a:cubicBezTo>
                    <a:pt x="1371306" y="961888"/>
                    <a:pt x="1365958" y="961498"/>
                    <a:pt x="1361196" y="959911"/>
                  </a:cubicBezTo>
                  <a:cubicBezTo>
                    <a:pt x="1371738" y="952883"/>
                    <a:pt x="1382437" y="947099"/>
                    <a:pt x="1389771" y="936098"/>
                  </a:cubicBezTo>
                  <a:cubicBezTo>
                    <a:pt x="1392556" y="931921"/>
                    <a:pt x="1393091" y="926619"/>
                    <a:pt x="1394533" y="921811"/>
                  </a:cubicBezTo>
                  <a:cubicBezTo>
                    <a:pt x="1397854" y="910741"/>
                    <a:pt x="1399215" y="898967"/>
                    <a:pt x="1404058" y="888473"/>
                  </a:cubicBezTo>
                  <a:cubicBezTo>
                    <a:pt x="1408855" y="878079"/>
                    <a:pt x="1423108" y="859898"/>
                    <a:pt x="1423108" y="859898"/>
                  </a:cubicBezTo>
                  <a:cubicBezTo>
                    <a:pt x="1456446" y="871011"/>
                    <a:pt x="1442158" y="872598"/>
                    <a:pt x="1465971" y="864661"/>
                  </a:cubicBezTo>
                  <a:cubicBezTo>
                    <a:pt x="1473908" y="866248"/>
                    <a:pt x="1481930" y="867460"/>
                    <a:pt x="1489783" y="869423"/>
                  </a:cubicBezTo>
                  <a:cubicBezTo>
                    <a:pt x="1494653" y="870641"/>
                    <a:pt x="1499051" y="874186"/>
                    <a:pt x="1504071" y="874186"/>
                  </a:cubicBezTo>
                  <a:cubicBezTo>
                    <a:pt x="1521605" y="874186"/>
                    <a:pt x="1538996" y="871011"/>
                    <a:pt x="1556458" y="869423"/>
                  </a:cubicBezTo>
                  <a:cubicBezTo>
                    <a:pt x="1561221" y="866248"/>
                    <a:pt x="1567170" y="864368"/>
                    <a:pt x="1570746" y="859898"/>
                  </a:cubicBezTo>
                  <a:cubicBezTo>
                    <a:pt x="1573882" y="855978"/>
                    <a:pt x="1570519" y="846165"/>
                    <a:pt x="1575508" y="845611"/>
                  </a:cubicBezTo>
                  <a:cubicBezTo>
                    <a:pt x="1588519" y="844165"/>
                    <a:pt x="1613608" y="855136"/>
                    <a:pt x="1613608" y="855136"/>
                  </a:cubicBezTo>
                  <a:cubicBezTo>
                    <a:pt x="1624721" y="853548"/>
                    <a:pt x="1636906" y="855393"/>
                    <a:pt x="1646946" y="850373"/>
                  </a:cubicBezTo>
                  <a:cubicBezTo>
                    <a:pt x="1662544" y="842574"/>
                    <a:pt x="1663292" y="821029"/>
                    <a:pt x="1665996" y="807511"/>
                  </a:cubicBezTo>
                  <a:cubicBezTo>
                    <a:pt x="1669171" y="812273"/>
                    <a:pt x="1671474" y="817751"/>
                    <a:pt x="1675521" y="821798"/>
                  </a:cubicBezTo>
                  <a:cubicBezTo>
                    <a:pt x="1684753" y="831030"/>
                    <a:pt x="1692475" y="832212"/>
                    <a:pt x="1704096" y="836086"/>
                  </a:cubicBezTo>
                  <a:cubicBezTo>
                    <a:pt x="1715208" y="834498"/>
                    <a:pt x="1727175" y="835882"/>
                    <a:pt x="1737433" y="831323"/>
                  </a:cubicBezTo>
                  <a:cubicBezTo>
                    <a:pt x="1748201" y="826537"/>
                    <a:pt x="1750428" y="799685"/>
                    <a:pt x="1751721" y="793223"/>
                  </a:cubicBezTo>
                  <a:cubicBezTo>
                    <a:pt x="1806919" y="820822"/>
                    <a:pt x="1775671" y="813452"/>
                    <a:pt x="1846971" y="807511"/>
                  </a:cubicBezTo>
                  <a:cubicBezTo>
                    <a:pt x="1848558" y="802748"/>
                    <a:pt x="1850644" y="798124"/>
                    <a:pt x="1851733" y="793223"/>
                  </a:cubicBezTo>
                  <a:cubicBezTo>
                    <a:pt x="1853828" y="783797"/>
                    <a:pt x="1850883" y="772506"/>
                    <a:pt x="1856496" y="764648"/>
                  </a:cubicBezTo>
                  <a:cubicBezTo>
                    <a:pt x="1860301" y="759322"/>
                    <a:pt x="1869252" y="761684"/>
                    <a:pt x="1875546" y="759886"/>
                  </a:cubicBezTo>
                  <a:cubicBezTo>
                    <a:pt x="1880373" y="758507"/>
                    <a:pt x="1885071" y="756711"/>
                    <a:pt x="1889833" y="755123"/>
                  </a:cubicBezTo>
                  <a:cubicBezTo>
                    <a:pt x="1899358" y="745598"/>
                    <a:pt x="1915766" y="739757"/>
                    <a:pt x="1918408" y="726548"/>
                  </a:cubicBezTo>
                  <a:cubicBezTo>
                    <a:pt x="1919996" y="718611"/>
                    <a:pt x="1921940" y="710736"/>
                    <a:pt x="1923171" y="702736"/>
                  </a:cubicBezTo>
                  <a:cubicBezTo>
                    <a:pt x="1925117" y="690086"/>
                    <a:pt x="1920834" y="675285"/>
                    <a:pt x="1927933" y="664636"/>
                  </a:cubicBezTo>
                  <a:cubicBezTo>
                    <a:pt x="1932423" y="657901"/>
                    <a:pt x="1943808" y="661461"/>
                    <a:pt x="1951746" y="659873"/>
                  </a:cubicBezTo>
                  <a:cubicBezTo>
                    <a:pt x="1953606" y="656152"/>
                    <a:pt x="1966033" y="633544"/>
                    <a:pt x="1966033" y="626536"/>
                  </a:cubicBezTo>
                  <a:cubicBezTo>
                    <a:pt x="1966033" y="619991"/>
                    <a:pt x="1964518" y="613169"/>
                    <a:pt x="1961271" y="607486"/>
                  </a:cubicBezTo>
                  <a:cubicBezTo>
                    <a:pt x="1955630" y="597614"/>
                    <a:pt x="1941800" y="589742"/>
                    <a:pt x="1932696" y="583673"/>
                  </a:cubicBezTo>
                  <a:cubicBezTo>
                    <a:pt x="1937458" y="577323"/>
                    <a:pt x="1941370" y="570236"/>
                    <a:pt x="1946983" y="564623"/>
                  </a:cubicBezTo>
                  <a:cubicBezTo>
                    <a:pt x="1951030" y="560576"/>
                    <a:pt x="1957223" y="559145"/>
                    <a:pt x="1961271" y="555098"/>
                  </a:cubicBezTo>
                  <a:cubicBezTo>
                    <a:pt x="1965318" y="551051"/>
                    <a:pt x="1967132" y="545208"/>
                    <a:pt x="1970796" y="540811"/>
                  </a:cubicBezTo>
                  <a:cubicBezTo>
                    <a:pt x="1975108" y="535637"/>
                    <a:pt x="1980321" y="531286"/>
                    <a:pt x="1985083" y="526523"/>
                  </a:cubicBezTo>
                  <a:cubicBezTo>
                    <a:pt x="1996678" y="491738"/>
                    <a:pt x="1997043" y="507689"/>
                    <a:pt x="1989846" y="478898"/>
                  </a:cubicBezTo>
                  <a:cubicBezTo>
                    <a:pt x="2001816" y="442986"/>
                    <a:pt x="1984276" y="485861"/>
                    <a:pt x="2008896" y="455086"/>
                  </a:cubicBezTo>
                  <a:cubicBezTo>
                    <a:pt x="2012032" y="451166"/>
                    <a:pt x="2012071" y="445561"/>
                    <a:pt x="2013658" y="440798"/>
                  </a:cubicBezTo>
                  <a:cubicBezTo>
                    <a:pt x="2012071" y="428098"/>
                    <a:pt x="2012264" y="415046"/>
                    <a:pt x="2008896" y="402698"/>
                  </a:cubicBezTo>
                  <a:cubicBezTo>
                    <a:pt x="2007390" y="397176"/>
                    <a:pt x="2004874" y="389983"/>
                    <a:pt x="1999371" y="388411"/>
                  </a:cubicBezTo>
                  <a:cubicBezTo>
                    <a:pt x="1991588" y="386187"/>
                    <a:pt x="1983496" y="391586"/>
                    <a:pt x="1975558" y="393173"/>
                  </a:cubicBezTo>
                  <a:cubicBezTo>
                    <a:pt x="1972137" y="358963"/>
                    <a:pt x="1983385" y="347541"/>
                    <a:pt x="1956508" y="336023"/>
                  </a:cubicBezTo>
                  <a:cubicBezTo>
                    <a:pt x="1950492" y="333445"/>
                    <a:pt x="1943808" y="332848"/>
                    <a:pt x="1937458" y="331261"/>
                  </a:cubicBezTo>
                  <a:cubicBezTo>
                    <a:pt x="1908117" y="341040"/>
                    <a:pt x="1937989" y="332031"/>
                    <a:pt x="1889833" y="340786"/>
                  </a:cubicBezTo>
                  <a:cubicBezTo>
                    <a:pt x="1876670" y="343179"/>
                    <a:pt x="1868742" y="346228"/>
                    <a:pt x="1856496" y="350311"/>
                  </a:cubicBezTo>
                  <a:cubicBezTo>
                    <a:pt x="1851612" y="360080"/>
                    <a:pt x="1845505" y="381817"/>
                    <a:pt x="1827921" y="378886"/>
                  </a:cubicBezTo>
                  <a:cubicBezTo>
                    <a:pt x="1822275" y="377945"/>
                    <a:pt x="1822443" y="368645"/>
                    <a:pt x="1818396" y="364598"/>
                  </a:cubicBezTo>
                  <a:cubicBezTo>
                    <a:pt x="1809164" y="355366"/>
                    <a:pt x="1801441" y="354184"/>
                    <a:pt x="1789821" y="350311"/>
                  </a:cubicBezTo>
                  <a:cubicBezTo>
                    <a:pt x="1780938" y="353272"/>
                    <a:pt x="1751540" y="361575"/>
                    <a:pt x="1742196" y="369361"/>
                  </a:cubicBezTo>
                  <a:cubicBezTo>
                    <a:pt x="1737799" y="373025"/>
                    <a:pt x="1735846" y="378886"/>
                    <a:pt x="1732671" y="383648"/>
                  </a:cubicBezTo>
                  <a:cubicBezTo>
                    <a:pt x="1731083" y="377298"/>
                    <a:pt x="1728673" y="371099"/>
                    <a:pt x="1727908" y="364598"/>
                  </a:cubicBezTo>
                  <a:cubicBezTo>
                    <a:pt x="1720138" y="298555"/>
                    <a:pt x="1743419" y="295929"/>
                    <a:pt x="1708858" y="307448"/>
                  </a:cubicBezTo>
                  <a:cubicBezTo>
                    <a:pt x="1704985" y="295828"/>
                    <a:pt x="1703803" y="288105"/>
                    <a:pt x="1694571" y="278873"/>
                  </a:cubicBezTo>
                  <a:cubicBezTo>
                    <a:pt x="1690524" y="274826"/>
                    <a:pt x="1685403" y="271908"/>
                    <a:pt x="1680283" y="269348"/>
                  </a:cubicBezTo>
                  <a:cubicBezTo>
                    <a:pt x="1675793" y="267103"/>
                    <a:pt x="1670758" y="266173"/>
                    <a:pt x="1665996" y="264586"/>
                  </a:cubicBezTo>
                  <a:cubicBezTo>
                    <a:pt x="1651212" y="267050"/>
                    <a:pt x="1633934" y="265912"/>
                    <a:pt x="1623133" y="278873"/>
                  </a:cubicBezTo>
                  <a:cubicBezTo>
                    <a:pt x="1618588" y="284327"/>
                    <a:pt x="1616405" y="291397"/>
                    <a:pt x="1613608" y="297923"/>
                  </a:cubicBezTo>
                  <a:cubicBezTo>
                    <a:pt x="1611631" y="302537"/>
                    <a:pt x="1612766" y="309075"/>
                    <a:pt x="1608846" y="312211"/>
                  </a:cubicBezTo>
                  <a:cubicBezTo>
                    <a:pt x="1603735" y="316300"/>
                    <a:pt x="1596146" y="315386"/>
                    <a:pt x="1589796" y="316973"/>
                  </a:cubicBezTo>
                  <a:cubicBezTo>
                    <a:pt x="1585033" y="323323"/>
                    <a:pt x="1577065" y="328240"/>
                    <a:pt x="1575508" y="336023"/>
                  </a:cubicBezTo>
                  <a:cubicBezTo>
                    <a:pt x="1573614" y="345492"/>
                    <a:pt x="1585239" y="356318"/>
                    <a:pt x="1580271" y="364598"/>
                  </a:cubicBezTo>
                  <a:cubicBezTo>
                    <a:pt x="1579274" y="366260"/>
                    <a:pt x="1549848" y="356045"/>
                    <a:pt x="1546933" y="355073"/>
                  </a:cubicBezTo>
                  <a:cubicBezTo>
                    <a:pt x="1538996" y="356661"/>
                    <a:pt x="1530361" y="356216"/>
                    <a:pt x="1523121" y="359836"/>
                  </a:cubicBezTo>
                  <a:cubicBezTo>
                    <a:pt x="1511613" y="365590"/>
                    <a:pt x="1503623" y="382385"/>
                    <a:pt x="1499308" y="393173"/>
                  </a:cubicBezTo>
                  <a:cubicBezTo>
                    <a:pt x="1495579" y="402495"/>
                    <a:pt x="1489783" y="421748"/>
                    <a:pt x="1489783" y="421748"/>
                  </a:cubicBezTo>
                  <a:cubicBezTo>
                    <a:pt x="1442886" y="406116"/>
                    <a:pt x="1471112" y="410572"/>
                    <a:pt x="1404058" y="421748"/>
                  </a:cubicBezTo>
                  <a:cubicBezTo>
                    <a:pt x="1399296" y="426511"/>
                    <a:pt x="1393507" y="430432"/>
                    <a:pt x="1389771" y="436036"/>
                  </a:cubicBezTo>
                  <a:cubicBezTo>
                    <a:pt x="1386986" y="440213"/>
                    <a:pt x="1388558" y="453873"/>
                    <a:pt x="1385008" y="450323"/>
                  </a:cubicBezTo>
                  <a:cubicBezTo>
                    <a:pt x="1379284" y="444599"/>
                    <a:pt x="1383595" y="433880"/>
                    <a:pt x="1380246" y="426511"/>
                  </a:cubicBezTo>
                  <a:cubicBezTo>
                    <a:pt x="1370359" y="404758"/>
                    <a:pt x="1364552" y="398493"/>
                    <a:pt x="1346908" y="388411"/>
                  </a:cubicBezTo>
                  <a:cubicBezTo>
                    <a:pt x="1340744" y="384889"/>
                    <a:pt x="1334208" y="382061"/>
                    <a:pt x="1327858" y="378886"/>
                  </a:cubicBezTo>
                  <a:cubicBezTo>
                    <a:pt x="1318438" y="341203"/>
                    <a:pt x="1328335" y="363096"/>
                    <a:pt x="1275471" y="326498"/>
                  </a:cubicBezTo>
                  <a:cubicBezTo>
                    <a:pt x="1270765" y="323240"/>
                    <a:pt x="1261183" y="316973"/>
                    <a:pt x="1261183" y="316973"/>
                  </a:cubicBezTo>
                  <a:cubicBezTo>
                    <a:pt x="1265590" y="303754"/>
                    <a:pt x="1271633" y="293503"/>
                    <a:pt x="1261183" y="278873"/>
                  </a:cubicBezTo>
                  <a:cubicBezTo>
                    <a:pt x="1257056" y="273096"/>
                    <a:pt x="1247910" y="273474"/>
                    <a:pt x="1242133" y="269348"/>
                  </a:cubicBezTo>
                  <a:cubicBezTo>
                    <a:pt x="1236653" y="265433"/>
                    <a:pt x="1233557" y="258630"/>
                    <a:pt x="1227846" y="255061"/>
                  </a:cubicBezTo>
                  <a:cubicBezTo>
                    <a:pt x="1220596" y="250530"/>
                    <a:pt x="1212143" y="248240"/>
                    <a:pt x="1204033" y="245536"/>
                  </a:cubicBezTo>
                  <a:cubicBezTo>
                    <a:pt x="1185149" y="239241"/>
                    <a:pt x="1166874" y="238510"/>
                    <a:pt x="1146883" y="236011"/>
                  </a:cubicBezTo>
                  <a:cubicBezTo>
                    <a:pt x="1151646" y="232836"/>
                    <a:pt x="1158137" y="231340"/>
                    <a:pt x="1161171" y="226486"/>
                  </a:cubicBezTo>
                  <a:cubicBezTo>
                    <a:pt x="1166492" y="217972"/>
                    <a:pt x="1167521" y="207436"/>
                    <a:pt x="1170696" y="197911"/>
                  </a:cubicBezTo>
                  <a:cubicBezTo>
                    <a:pt x="1172283" y="193148"/>
                    <a:pt x="1170695" y="185210"/>
                    <a:pt x="1175458" y="183623"/>
                  </a:cubicBezTo>
                  <a:cubicBezTo>
                    <a:pt x="1180221" y="182036"/>
                    <a:pt x="1184807" y="179759"/>
                    <a:pt x="1189746" y="178861"/>
                  </a:cubicBezTo>
                  <a:cubicBezTo>
                    <a:pt x="1202338" y="176571"/>
                    <a:pt x="1215146" y="175686"/>
                    <a:pt x="1227846" y="174098"/>
                  </a:cubicBezTo>
                  <a:cubicBezTo>
                    <a:pt x="1229433" y="169336"/>
                    <a:pt x="1232608" y="164831"/>
                    <a:pt x="1232608" y="159811"/>
                  </a:cubicBezTo>
                  <a:cubicBezTo>
                    <a:pt x="1232608" y="148586"/>
                    <a:pt x="1223904" y="136984"/>
                    <a:pt x="1227846" y="126473"/>
                  </a:cubicBezTo>
                  <a:cubicBezTo>
                    <a:pt x="1230144" y="120344"/>
                    <a:pt x="1240546" y="123298"/>
                    <a:pt x="1246896" y="121711"/>
                  </a:cubicBezTo>
                  <a:cubicBezTo>
                    <a:pt x="1251658" y="118536"/>
                    <a:pt x="1257607" y="116655"/>
                    <a:pt x="1261183" y="112186"/>
                  </a:cubicBezTo>
                  <a:cubicBezTo>
                    <a:pt x="1264319" y="108266"/>
                    <a:pt x="1265946" y="102918"/>
                    <a:pt x="1265946" y="97898"/>
                  </a:cubicBezTo>
                  <a:cubicBezTo>
                    <a:pt x="1265946" y="75616"/>
                    <a:pt x="1266587" y="52839"/>
                    <a:pt x="1261183" y="31223"/>
                  </a:cubicBezTo>
                  <a:cubicBezTo>
                    <a:pt x="1259504" y="24507"/>
                    <a:pt x="1237604" y="18601"/>
                    <a:pt x="1232608" y="16936"/>
                  </a:cubicBezTo>
                  <a:cubicBezTo>
                    <a:pt x="1217003" y="-6472"/>
                    <a:pt x="1226483" y="-1482"/>
                    <a:pt x="1184983" y="7411"/>
                  </a:cubicBezTo>
                  <a:cubicBezTo>
                    <a:pt x="1154902" y="13857"/>
                    <a:pt x="1173077" y="15348"/>
                    <a:pt x="1170696" y="1693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900719" y="1195388"/>
              <a:ext cx="1428769" cy="1473204"/>
            </a:xfrm>
            <a:custGeom>
              <a:avLst/>
              <a:gdLst>
                <a:gd name="connsiteX0" fmla="*/ 66694 w 1428769"/>
                <a:gd name="connsiteY0" fmla="*/ 0 h 1473204"/>
                <a:gd name="connsiteX1" fmla="*/ 66694 w 1428769"/>
                <a:gd name="connsiteY1" fmla="*/ 0 h 1473204"/>
                <a:gd name="connsiteX2" fmla="*/ 38119 w 1428769"/>
                <a:gd name="connsiteY2" fmla="*/ 33337 h 1473204"/>
                <a:gd name="connsiteX3" fmla="*/ 28594 w 1428769"/>
                <a:gd name="connsiteY3" fmla="*/ 71437 h 1473204"/>
                <a:gd name="connsiteX4" fmla="*/ 33356 w 1428769"/>
                <a:gd name="connsiteY4" fmla="*/ 85725 h 1473204"/>
                <a:gd name="connsiteX5" fmla="*/ 47644 w 1428769"/>
                <a:gd name="connsiteY5" fmla="*/ 95250 h 1473204"/>
                <a:gd name="connsiteX6" fmla="*/ 57169 w 1428769"/>
                <a:gd name="connsiteY6" fmla="*/ 123825 h 1473204"/>
                <a:gd name="connsiteX7" fmla="*/ 42881 w 1428769"/>
                <a:gd name="connsiteY7" fmla="*/ 133350 h 1473204"/>
                <a:gd name="connsiteX8" fmla="*/ 42881 w 1428769"/>
                <a:gd name="connsiteY8" fmla="*/ 185737 h 1473204"/>
                <a:gd name="connsiteX9" fmla="*/ 38119 w 1428769"/>
                <a:gd name="connsiteY9" fmla="*/ 204787 h 1473204"/>
                <a:gd name="connsiteX10" fmla="*/ 28594 w 1428769"/>
                <a:gd name="connsiteY10" fmla="*/ 219075 h 1473204"/>
                <a:gd name="connsiteX11" fmla="*/ 9544 w 1428769"/>
                <a:gd name="connsiteY11" fmla="*/ 252412 h 1473204"/>
                <a:gd name="connsiteX12" fmla="*/ 4781 w 1428769"/>
                <a:gd name="connsiteY12" fmla="*/ 319087 h 1473204"/>
                <a:gd name="connsiteX13" fmla="*/ 4781 w 1428769"/>
                <a:gd name="connsiteY13" fmla="*/ 352425 h 1473204"/>
                <a:gd name="connsiteX14" fmla="*/ 9544 w 1428769"/>
                <a:gd name="connsiteY14" fmla="*/ 419100 h 1473204"/>
                <a:gd name="connsiteX15" fmla="*/ 23831 w 1428769"/>
                <a:gd name="connsiteY15" fmla="*/ 428625 h 1473204"/>
                <a:gd name="connsiteX16" fmla="*/ 33356 w 1428769"/>
                <a:gd name="connsiteY16" fmla="*/ 442912 h 1473204"/>
                <a:gd name="connsiteX17" fmla="*/ 38119 w 1428769"/>
                <a:gd name="connsiteY17" fmla="*/ 509587 h 1473204"/>
                <a:gd name="connsiteX18" fmla="*/ 47644 w 1428769"/>
                <a:gd name="connsiteY18" fmla="*/ 523875 h 1473204"/>
                <a:gd name="connsiteX19" fmla="*/ 52406 w 1428769"/>
                <a:gd name="connsiteY19" fmla="*/ 561975 h 1473204"/>
                <a:gd name="connsiteX20" fmla="*/ 57169 w 1428769"/>
                <a:gd name="connsiteY20" fmla="*/ 576262 h 1473204"/>
                <a:gd name="connsiteX21" fmla="*/ 71456 w 1428769"/>
                <a:gd name="connsiteY21" fmla="*/ 581025 h 1473204"/>
                <a:gd name="connsiteX22" fmla="*/ 100031 w 1428769"/>
                <a:gd name="connsiteY22" fmla="*/ 585787 h 1473204"/>
                <a:gd name="connsiteX23" fmla="*/ 119081 w 1428769"/>
                <a:gd name="connsiteY23" fmla="*/ 619125 h 1473204"/>
                <a:gd name="connsiteX24" fmla="*/ 133369 w 1428769"/>
                <a:gd name="connsiteY24" fmla="*/ 647700 h 1473204"/>
                <a:gd name="connsiteX25" fmla="*/ 138131 w 1428769"/>
                <a:gd name="connsiteY25" fmla="*/ 666750 h 1473204"/>
                <a:gd name="connsiteX26" fmla="*/ 152419 w 1428769"/>
                <a:gd name="connsiteY26" fmla="*/ 676275 h 1473204"/>
                <a:gd name="connsiteX27" fmla="*/ 219094 w 1428769"/>
                <a:gd name="connsiteY27" fmla="*/ 685800 h 1473204"/>
                <a:gd name="connsiteX28" fmla="*/ 238144 w 1428769"/>
                <a:gd name="connsiteY28" fmla="*/ 728662 h 1473204"/>
                <a:gd name="connsiteX29" fmla="*/ 242906 w 1428769"/>
                <a:gd name="connsiteY29" fmla="*/ 742950 h 1473204"/>
                <a:gd name="connsiteX30" fmla="*/ 238144 w 1428769"/>
                <a:gd name="connsiteY30" fmla="*/ 766762 h 1473204"/>
                <a:gd name="connsiteX31" fmla="*/ 209569 w 1428769"/>
                <a:gd name="connsiteY31" fmla="*/ 781050 h 1473204"/>
                <a:gd name="connsiteX32" fmla="*/ 200044 w 1428769"/>
                <a:gd name="connsiteY32" fmla="*/ 800100 h 1473204"/>
                <a:gd name="connsiteX33" fmla="*/ 190519 w 1428769"/>
                <a:gd name="connsiteY33" fmla="*/ 814387 h 1473204"/>
                <a:gd name="connsiteX34" fmla="*/ 166706 w 1428769"/>
                <a:gd name="connsiteY34" fmla="*/ 819150 h 1473204"/>
                <a:gd name="connsiteX35" fmla="*/ 166706 w 1428769"/>
                <a:gd name="connsiteY35" fmla="*/ 881062 h 1473204"/>
                <a:gd name="connsiteX36" fmla="*/ 185756 w 1428769"/>
                <a:gd name="connsiteY36" fmla="*/ 909637 h 1473204"/>
                <a:gd name="connsiteX37" fmla="*/ 176231 w 1428769"/>
                <a:gd name="connsiteY37" fmla="*/ 942975 h 1473204"/>
                <a:gd name="connsiteX38" fmla="*/ 161944 w 1428769"/>
                <a:gd name="connsiteY38" fmla="*/ 957262 h 1473204"/>
                <a:gd name="connsiteX39" fmla="*/ 157181 w 1428769"/>
                <a:gd name="connsiteY39" fmla="*/ 971550 h 1473204"/>
                <a:gd name="connsiteX40" fmla="*/ 161944 w 1428769"/>
                <a:gd name="connsiteY40" fmla="*/ 990600 h 1473204"/>
                <a:gd name="connsiteX41" fmla="*/ 176231 w 1428769"/>
                <a:gd name="connsiteY41" fmla="*/ 1004887 h 1473204"/>
                <a:gd name="connsiteX42" fmla="*/ 209569 w 1428769"/>
                <a:gd name="connsiteY42" fmla="*/ 1019175 h 1473204"/>
                <a:gd name="connsiteX43" fmla="*/ 219094 w 1428769"/>
                <a:gd name="connsiteY43" fmla="*/ 1028700 h 1473204"/>
                <a:gd name="connsiteX44" fmla="*/ 233381 w 1428769"/>
                <a:gd name="connsiteY44" fmla="*/ 1038225 h 1473204"/>
                <a:gd name="connsiteX45" fmla="*/ 261956 w 1428769"/>
                <a:gd name="connsiteY45" fmla="*/ 1047750 h 1473204"/>
                <a:gd name="connsiteX46" fmla="*/ 257194 w 1428769"/>
                <a:gd name="connsiteY46" fmla="*/ 1071562 h 1473204"/>
                <a:gd name="connsiteX47" fmla="*/ 247669 w 1428769"/>
                <a:gd name="connsiteY47" fmla="*/ 1100137 h 1473204"/>
                <a:gd name="connsiteX48" fmla="*/ 252431 w 1428769"/>
                <a:gd name="connsiteY48" fmla="*/ 1128712 h 1473204"/>
                <a:gd name="connsiteX49" fmla="*/ 261956 w 1428769"/>
                <a:gd name="connsiteY49" fmla="*/ 1147762 h 1473204"/>
                <a:gd name="connsiteX50" fmla="*/ 266719 w 1428769"/>
                <a:gd name="connsiteY50" fmla="*/ 1185862 h 1473204"/>
                <a:gd name="connsiteX51" fmla="*/ 281006 w 1428769"/>
                <a:gd name="connsiteY51" fmla="*/ 1190625 h 1473204"/>
                <a:gd name="connsiteX52" fmla="*/ 300056 w 1428769"/>
                <a:gd name="connsiteY52" fmla="*/ 1195387 h 1473204"/>
                <a:gd name="connsiteX53" fmla="*/ 304819 w 1428769"/>
                <a:gd name="connsiteY53" fmla="*/ 1214437 h 1473204"/>
                <a:gd name="connsiteX54" fmla="*/ 319106 w 1428769"/>
                <a:gd name="connsiteY54" fmla="*/ 1219200 h 1473204"/>
                <a:gd name="connsiteX55" fmla="*/ 333394 w 1428769"/>
                <a:gd name="connsiteY55" fmla="*/ 1228725 h 1473204"/>
                <a:gd name="connsiteX56" fmla="*/ 338156 w 1428769"/>
                <a:gd name="connsiteY56" fmla="*/ 1252537 h 1473204"/>
                <a:gd name="connsiteX57" fmla="*/ 371494 w 1428769"/>
                <a:gd name="connsiteY57" fmla="*/ 1266825 h 1473204"/>
                <a:gd name="connsiteX58" fmla="*/ 376256 w 1428769"/>
                <a:gd name="connsiteY58" fmla="*/ 1281112 h 1473204"/>
                <a:gd name="connsiteX59" fmla="*/ 385781 w 1428769"/>
                <a:gd name="connsiteY59" fmla="*/ 1314450 h 1473204"/>
                <a:gd name="connsiteX60" fmla="*/ 395306 w 1428769"/>
                <a:gd name="connsiteY60" fmla="*/ 1338262 h 1473204"/>
                <a:gd name="connsiteX61" fmla="*/ 419119 w 1428769"/>
                <a:gd name="connsiteY61" fmla="*/ 1343025 h 1473204"/>
                <a:gd name="connsiteX62" fmla="*/ 466744 w 1428769"/>
                <a:gd name="connsiteY62" fmla="*/ 1347787 h 1473204"/>
                <a:gd name="connsiteX63" fmla="*/ 490556 w 1428769"/>
                <a:gd name="connsiteY63" fmla="*/ 1376362 h 1473204"/>
                <a:gd name="connsiteX64" fmla="*/ 519131 w 1428769"/>
                <a:gd name="connsiteY64" fmla="*/ 1371600 h 1473204"/>
                <a:gd name="connsiteX65" fmla="*/ 523894 w 1428769"/>
                <a:gd name="connsiteY65" fmla="*/ 1357312 h 1473204"/>
                <a:gd name="connsiteX66" fmla="*/ 528656 w 1428769"/>
                <a:gd name="connsiteY66" fmla="*/ 1376362 h 1473204"/>
                <a:gd name="connsiteX67" fmla="*/ 571519 w 1428769"/>
                <a:gd name="connsiteY67" fmla="*/ 1385887 h 1473204"/>
                <a:gd name="connsiteX68" fmla="*/ 576281 w 1428769"/>
                <a:gd name="connsiteY68" fmla="*/ 1400175 h 1473204"/>
                <a:gd name="connsiteX69" fmla="*/ 590569 w 1428769"/>
                <a:gd name="connsiteY69" fmla="*/ 1409700 h 1473204"/>
                <a:gd name="connsiteX70" fmla="*/ 652481 w 1428769"/>
                <a:gd name="connsiteY70" fmla="*/ 1419225 h 1473204"/>
                <a:gd name="connsiteX71" fmla="*/ 662006 w 1428769"/>
                <a:gd name="connsiteY71" fmla="*/ 1433512 h 1473204"/>
                <a:gd name="connsiteX72" fmla="*/ 681056 w 1428769"/>
                <a:gd name="connsiteY72" fmla="*/ 1438275 h 1473204"/>
                <a:gd name="connsiteX73" fmla="*/ 704869 w 1428769"/>
                <a:gd name="connsiteY73" fmla="*/ 1447800 h 1473204"/>
                <a:gd name="connsiteX74" fmla="*/ 752494 w 1428769"/>
                <a:gd name="connsiteY74" fmla="*/ 1457325 h 1473204"/>
                <a:gd name="connsiteX75" fmla="*/ 762019 w 1428769"/>
                <a:gd name="connsiteY75" fmla="*/ 1471612 h 1473204"/>
                <a:gd name="connsiteX76" fmla="*/ 795356 w 1428769"/>
                <a:gd name="connsiteY76" fmla="*/ 1452562 h 1473204"/>
                <a:gd name="connsiteX77" fmla="*/ 814406 w 1428769"/>
                <a:gd name="connsiteY77" fmla="*/ 1457325 h 1473204"/>
                <a:gd name="connsiteX78" fmla="*/ 833456 w 1428769"/>
                <a:gd name="connsiteY78" fmla="*/ 1466850 h 1473204"/>
                <a:gd name="connsiteX79" fmla="*/ 876319 w 1428769"/>
                <a:gd name="connsiteY79" fmla="*/ 1462087 h 1473204"/>
                <a:gd name="connsiteX80" fmla="*/ 885844 w 1428769"/>
                <a:gd name="connsiteY80" fmla="*/ 1447800 h 1473204"/>
                <a:gd name="connsiteX81" fmla="*/ 919181 w 1428769"/>
                <a:gd name="connsiteY81" fmla="*/ 1433512 h 1473204"/>
                <a:gd name="connsiteX82" fmla="*/ 933469 w 1428769"/>
                <a:gd name="connsiteY82" fmla="*/ 1423987 h 1473204"/>
                <a:gd name="connsiteX83" fmla="*/ 947756 w 1428769"/>
                <a:gd name="connsiteY83" fmla="*/ 1433512 h 1473204"/>
                <a:gd name="connsiteX84" fmla="*/ 976331 w 1428769"/>
                <a:gd name="connsiteY84" fmla="*/ 1438275 h 1473204"/>
                <a:gd name="connsiteX85" fmla="*/ 1004906 w 1428769"/>
                <a:gd name="connsiteY85" fmla="*/ 1452562 h 1473204"/>
                <a:gd name="connsiteX86" fmla="*/ 1033481 w 1428769"/>
                <a:gd name="connsiteY86" fmla="*/ 1443037 h 1473204"/>
                <a:gd name="connsiteX87" fmla="*/ 1052531 w 1428769"/>
                <a:gd name="connsiteY87" fmla="*/ 1438275 h 1473204"/>
                <a:gd name="connsiteX88" fmla="*/ 1066819 w 1428769"/>
                <a:gd name="connsiteY88" fmla="*/ 1423987 h 1473204"/>
                <a:gd name="connsiteX89" fmla="*/ 1076344 w 1428769"/>
                <a:gd name="connsiteY89" fmla="*/ 1385887 h 1473204"/>
                <a:gd name="connsiteX90" fmla="*/ 1090631 w 1428769"/>
                <a:gd name="connsiteY90" fmla="*/ 1376362 h 1473204"/>
                <a:gd name="connsiteX91" fmla="*/ 1100156 w 1428769"/>
                <a:gd name="connsiteY91" fmla="*/ 1362075 h 1473204"/>
                <a:gd name="connsiteX92" fmla="*/ 1143019 w 1428769"/>
                <a:gd name="connsiteY92" fmla="*/ 1328737 h 1473204"/>
                <a:gd name="connsiteX93" fmla="*/ 1166831 w 1428769"/>
                <a:gd name="connsiteY93" fmla="*/ 1304925 h 1473204"/>
                <a:gd name="connsiteX94" fmla="*/ 1181119 w 1428769"/>
                <a:gd name="connsiteY94" fmla="*/ 1295400 h 1473204"/>
                <a:gd name="connsiteX95" fmla="*/ 1214456 w 1428769"/>
                <a:gd name="connsiteY95" fmla="*/ 1290637 h 1473204"/>
                <a:gd name="connsiteX96" fmla="*/ 1219219 w 1428769"/>
                <a:gd name="connsiteY96" fmla="*/ 1276350 h 1473204"/>
                <a:gd name="connsiteX97" fmla="*/ 1238269 w 1428769"/>
                <a:gd name="connsiteY97" fmla="*/ 1271587 h 1473204"/>
                <a:gd name="connsiteX98" fmla="*/ 1266844 w 1428769"/>
                <a:gd name="connsiteY98" fmla="*/ 1266825 h 1473204"/>
                <a:gd name="connsiteX99" fmla="*/ 1295419 w 1428769"/>
                <a:gd name="connsiteY99" fmla="*/ 1228725 h 1473204"/>
                <a:gd name="connsiteX100" fmla="*/ 1319231 w 1428769"/>
                <a:gd name="connsiteY100" fmla="*/ 1200150 h 1473204"/>
                <a:gd name="connsiteX101" fmla="*/ 1314469 w 1428769"/>
                <a:gd name="connsiteY101" fmla="*/ 1162050 h 1473204"/>
                <a:gd name="connsiteX102" fmla="*/ 1319231 w 1428769"/>
                <a:gd name="connsiteY102" fmla="*/ 1143000 h 1473204"/>
                <a:gd name="connsiteX103" fmla="*/ 1314469 w 1428769"/>
                <a:gd name="connsiteY103" fmla="*/ 1104900 h 1473204"/>
                <a:gd name="connsiteX104" fmla="*/ 1333519 w 1428769"/>
                <a:gd name="connsiteY104" fmla="*/ 1076325 h 1473204"/>
                <a:gd name="connsiteX105" fmla="*/ 1338281 w 1428769"/>
                <a:gd name="connsiteY105" fmla="*/ 1014412 h 1473204"/>
                <a:gd name="connsiteX106" fmla="*/ 1323994 w 1428769"/>
                <a:gd name="connsiteY106" fmla="*/ 1000125 h 1473204"/>
                <a:gd name="connsiteX107" fmla="*/ 1285894 w 1428769"/>
                <a:gd name="connsiteY107" fmla="*/ 990600 h 1473204"/>
                <a:gd name="connsiteX108" fmla="*/ 1300181 w 1428769"/>
                <a:gd name="connsiteY108" fmla="*/ 981075 h 1473204"/>
                <a:gd name="connsiteX109" fmla="*/ 1314469 w 1428769"/>
                <a:gd name="connsiteY109" fmla="*/ 962025 h 1473204"/>
                <a:gd name="connsiteX110" fmla="*/ 1323994 w 1428769"/>
                <a:gd name="connsiteY110" fmla="*/ 928687 h 1473204"/>
                <a:gd name="connsiteX111" fmla="*/ 1319231 w 1428769"/>
                <a:gd name="connsiteY111" fmla="*/ 904875 h 1473204"/>
                <a:gd name="connsiteX112" fmla="*/ 1290656 w 1428769"/>
                <a:gd name="connsiteY112" fmla="*/ 885825 h 1473204"/>
                <a:gd name="connsiteX113" fmla="*/ 1323994 w 1428769"/>
                <a:gd name="connsiteY113" fmla="*/ 881062 h 1473204"/>
                <a:gd name="connsiteX114" fmla="*/ 1347806 w 1428769"/>
                <a:gd name="connsiteY114" fmla="*/ 876300 h 1473204"/>
                <a:gd name="connsiteX115" fmla="*/ 1371619 w 1428769"/>
                <a:gd name="connsiteY115" fmla="*/ 847725 h 1473204"/>
                <a:gd name="connsiteX116" fmla="*/ 1376381 w 1428769"/>
                <a:gd name="connsiteY116" fmla="*/ 833437 h 1473204"/>
                <a:gd name="connsiteX117" fmla="*/ 1390669 w 1428769"/>
                <a:gd name="connsiteY117" fmla="*/ 828675 h 1473204"/>
                <a:gd name="connsiteX118" fmla="*/ 1424006 w 1428769"/>
                <a:gd name="connsiteY118" fmla="*/ 823912 h 1473204"/>
                <a:gd name="connsiteX119" fmla="*/ 1428769 w 1428769"/>
                <a:gd name="connsiteY119" fmla="*/ 809625 h 1473204"/>
                <a:gd name="connsiteX120" fmla="*/ 1424006 w 1428769"/>
                <a:gd name="connsiteY120" fmla="*/ 728662 h 1473204"/>
                <a:gd name="connsiteX121" fmla="*/ 1414481 w 1428769"/>
                <a:gd name="connsiteY121" fmla="*/ 714375 h 1473204"/>
                <a:gd name="connsiteX122" fmla="*/ 1371619 w 1428769"/>
                <a:gd name="connsiteY122" fmla="*/ 690562 h 1473204"/>
                <a:gd name="connsiteX123" fmla="*/ 1366856 w 1428769"/>
                <a:gd name="connsiteY123" fmla="*/ 642937 h 1473204"/>
                <a:gd name="connsiteX124" fmla="*/ 1352569 w 1428769"/>
                <a:gd name="connsiteY124" fmla="*/ 628650 h 1473204"/>
                <a:gd name="connsiteX125" fmla="*/ 1323994 w 1428769"/>
                <a:gd name="connsiteY125" fmla="*/ 614362 h 1473204"/>
                <a:gd name="connsiteX126" fmla="*/ 1338281 w 1428769"/>
                <a:gd name="connsiteY126" fmla="*/ 600075 h 1473204"/>
                <a:gd name="connsiteX127" fmla="*/ 1352569 w 1428769"/>
                <a:gd name="connsiteY127" fmla="*/ 595312 h 1473204"/>
                <a:gd name="connsiteX128" fmla="*/ 1362094 w 1428769"/>
                <a:gd name="connsiteY128" fmla="*/ 581025 h 1473204"/>
                <a:gd name="connsiteX129" fmla="*/ 1371619 w 1428769"/>
                <a:gd name="connsiteY129" fmla="*/ 552450 h 1473204"/>
                <a:gd name="connsiteX130" fmla="*/ 1376381 w 1428769"/>
                <a:gd name="connsiteY130" fmla="*/ 538162 h 1473204"/>
                <a:gd name="connsiteX131" fmla="*/ 1371619 w 1428769"/>
                <a:gd name="connsiteY131" fmla="*/ 500062 h 1473204"/>
                <a:gd name="connsiteX132" fmla="*/ 1362094 w 1428769"/>
                <a:gd name="connsiteY132" fmla="*/ 485775 h 1473204"/>
                <a:gd name="connsiteX133" fmla="*/ 1357331 w 1428769"/>
                <a:gd name="connsiteY133" fmla="*/ 452437 h 1473204"/>
                <a:gd name="connsiteX134" fmla="*/ 1352569 w 1428769"/>
                <a:gd name="connsiteY134" fmla="*/ 438150 h 1473204"/>
                <a:gd name="connsiteX135" fmla="*/ 1338281 w 1428769"/>
                <a:gd name="connsiteY135" fmla="*/ 433387 h 1473204"/>
                <a:gd name="connsiteX136" fmla="*/ 1323994 w 1428769"/>
                <a:gd name="connsiteY136" fmla="*/ 438150 h 1473204"/>
                <a:gd name="connsiteX137" fmla="*/ 1309706 w 1428769"/>
                <a:gd name="connsiteY137" fmla="*/ 447675 h 1473204"/>
                <a:gd name="connsiteX138" fmla="*/ 1223981 w 1428769"/>
                <a:gd name="connsiteY138" fmla="*/ 452437 h 1473204"/>
                <a:gd name="connsiteX139" fmla="*/ 1214456 w 1428769"/>
                <a:gd name="connsiteY139" fmla="*/ 466725 h 1473204"/>
                <a:gd name="connsiteX140" fmla="*/ 1200169 w 1428769"/>
                <a:gd name="connsiteY140" fmla="*/ 457200 h 1473204"/>
                <a:gd name="connsiteX141" fmla="*/ 1171594 w 1428769"/>
                <a:gd name="connsiteY141" fmla="*/ 452437 h 1473204"/>
                <a:gd name="connsiteX142" fmla="*/ 1162069 w 1428769"/>
                <a:gd name="connsiteY142" fmla="*/ 423862 h 1473204"/>
                <a:gd name="connsiteX143" fmla="*/ 1157306 w 1428769"/>
                <a:gd name="connsiteY143" fmla="*/ 404812 h 1473204"/>
                <a:gd name="connsiteX144" fmla="*/ 1143019 w 1428769"/>
                <a:gd name="connsiteY144" fmla="*/ 395287 h 1473204"/>
                <a:gd name="connsiteX145" fmla="*/ 1104919 w 1428769"/>
                <a:gd name="connsiteY145" fmla="*/ 400050 h 1473204"/>
                <a:gd name="connsiteX146" fmla="*/ 1090631 w 1428769"/>
                <a:gd name="connsiteY146" fmla="*/ 409575 h 1473204"/>
                <a:gd name="connsiteX147" fmla="*/ 1076344 w 1428769"/>
                <a:gd name="connsiteY147" fmla="*/ 390525 h 1473204"/>
                <a:gd name="connsiteX148" fmla="*/ 1062056 w 1428769"/>
                <a:gd name="connsiteY148" fmla="*/ 376237 h 1473204"/>
                <a:gd name="connsiteX149" fmla="*/ 1033481 w 1428769"/>
                <a:gd name="connsiteY149" fmla="*/ 347662 h 1473204"/>
                <a:gd name="connsiteX150" fmla="*/ 1014431 w 1428769"/>
                <a:gd name="connsiteY150" fmla="*/ 342900 h 1473204"/>
                <a:gd name="connsiteX151" fmla="*/ 990619 w 1428769"/>
                <a:gd name="connsiteY151" fmla="*/ 347662 h 1473204"/>
                <a:gd name="connsiteX152" fmla="*/ 981094 w 1428769"/>
                <a:gd name="connsiteY152" fmla="*/ 333375 h 1473204"/>
                <a:gd name="connsiteX153" fmla="*/ 966806 w 1428769"/>
                <a:gd name="connsiteY153" fmla="*/ 319087 h 1473204"/>
                <a:gd name="connsiteX154" fmla="*/ 923944 w 1428769"/>
                <a:gd name="connsiteY154" fmla="*/ 295275 h 1473204"/>
                <a:gd name="connsiteX155" fmla="*/ 885844 w 1428769"/>
                <a:gd name="connsiteY155" fmla="*/ 300037 h 1473204"/>
                <a:gd name="connsiteX156" fmla="*/ 876319 w 1428769"/>
                <a:gd name="connsiteY156" fmla="*/ 314325 h 1473204"/>
                <a:gd name="connsiteX157" fmla="*/ 871556 w 1428769"/>
                <a:gd name="connsiteY157" fmla="*/ 295275 h 1473204"/>
                <a:gd name="connsiteX158" fmla="*/ 857269 w 1428769"/>
                <a:gd name="connsiteY158" fmla="*/ 285750 h 1473204"/>
                <a:gd name="connsiteX159" fmla="*/ 847744 w 1428769"/>
                <a:gd name="connsiteY159" fmla="*/ 271462 h 1473204"/>
                <a:gd name="connsiteX160" fmla="*/ 823931 w 1428769"/>
                <a:gd name="connsiteY160" fmla="*/ 257175 h 1473204"/>
                <a:gd name="connsiteX161" fmla="*/ 795356 w 1428769"/>
                <a:gd name="connsiteY161" fmla="*/ 242887 h 1473204"/>
                <a:gd name="connsiteX162" fmla="*/ 781069 w 1428769"/>
                <a:gd name="connsiteY162" fmla="*/ 252412 h 1473204"/>
                <a:gd name="connsiteX163" fmla="*/ 747731 w 1428769"/>
                <a:gd name="connsiteY163" fmla="*/ 223837 h 1473204"/>
                <a:gd name="connsiteX164" fmla="*/ 728681 w 1428769"/>
                <a:gd name="connsiteY164" fmla="*/ 219075 h 1473204"/>
                <a:gd name="connsiteX165" fmla="*/ 714394 w 1428769"/>
                <a:gd name="connsiteY165" fmla="*/ 209550 h 1473204"/>
                <a:gd name="connsiteX166" fmla="*/ 657244 w 1428769"/>
                <a:gd name="connsiteY166" fmla="*/ 223837 h 1473204"/>
                <a:gd name="connsiteX167" fmla="*/ 628669 w 1428769"/>
                <a:gd name="connsiteY167" fmla="*/ 204787 h 1473204"/>
                <a:gd name="connsiteX168" fmla="*/ 614381 w 1428769"/>
                <a:gd name="connsiteY168" fmla="*/ 195262 h 1473204"/>
                <a:gd name="connsiteX169" fmla="*/ 595331 w 1428769"/>
                <a:gd name="connsiteY169" fmla="*/ 190500 h 1473204"/>
                <a:gd name="connsiteX170" fmla="*/ 552469 w 1428769"/>
                <a:gd name="connsiteY170" fmla="*/ 195262 h 1473204"/>
                <a:gd name="connsiteX171" fmla="*/ 566756 w 1428769"/>
                <a:gd name="connsiteY171" fmla="*/ 133350 h 1473204"/>
                <a:gd name="connsiteX172" fmla="*/ 571519 w 1428769"/>
                <a:gd name="connsiteY172" fmla="*/ 119062 h 1473204"/>
                <a:gd name="connsiteX173" fmla="*/ 557231 w 1428769"/>
                <a:gd name="connsiteY173" fmla="*/ 114300 h 1473204"/>
                <a:gd name="connsiteX174" fmla="*/ 542944 w 1428769"/>
                <a:gd name="connsiteY174" fmla="*/ 104775 h 1473204"/>
                <a:gd name="connsiteX175" fmla="*/ 514369 w 1428769"/>
                <a:gd name="connsiteY175" fmla="*/ 100012 h 1473204"/>
                <a:gd name="connsiteX176" fmla="*/ 485794 w 1428769"/>
                <a:gd name="connsiteY176" fmla="*/ 104775 h 1473204"/>
                <a:gd name="connsiteX177" fmla="*/ 457219 w 1428769"/>
                <a:gd name="connsiteY177" fmla="*/ 95250 h 1473204"/>
                <a:gd name="connsiteX178" fmla="*/ 438169 w 1428769"/>
                <a:gd name="connsiteY178" fmla="*/ 85725 h 1473204"/>
                <a:gd name="connsiteX179" fmla="*/ 347681 w 1428769"/>
                <a:gd name="connsiteY179" fmla="*/ 80962 h 1473204"/>
                <a:gd name="connsiteX180" fmla="*/ 347681 w 1428769"/>
                <a:gd name="connsiteY180" fmla="*/ 19050 h 1473204"/>
                <a:gd name="connsiteX181" fmla="*/ 333394 w 1428769"/>
                <a:gd name="connsiteY181" fmla="*/ 4762 h 1473204"/>
                <a:gd name="connsiteX182" fmla="*/ 290531 w 1428769"/>
                <a:gd name="connsiteY182" fmla="*/ 9525 h 1473204"/>
                <a:gd name="connsiteX183" fmla="*/ 276244 w 1428769"/>
                <a:gd name="connsiteY183" fmla="*/ 4762 h 1473204"/>
                <a:gd name="connsiteX184" fmla="*/ 214331 w 1428769"/>
                <a:gd name="connsiteY184" fmla="*/ 9525 h 1473204"/>
                <a:gd name="connsiteX185" fmla="*/ 195281 w 1428769"/>
                <a:gd name="connsiteY185" fmla="*/ 4762 h 1473204"/>
                <a:gd name="connsiteX186" fmla="*/ 180994 w 1428769"/>
                <a:gd name="connsiteY186" fmla="*/ 0 h 1473204"/>
                <a:gd name="connsiteX187" fmla="*/ 142894 w 1428769"/>
                <a:gd name="connsiteY187" fmla="*/ 4762 h 1473204"/>
                <a:gd name="connsiteX188" fmla="*/ 66694 w 1428769"/>
                <a:gd name="connsiteY188" fmla="*/ 0 h 147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428769" h="1473204">
                  <a:moveTo>
                    <a:pt x="66694" y="0"/>
                  </a:moveTo>
                  <a:lnTo>
                    <a:pt x="66694" y="0"/>
                  </a:lnTo>
                  <a:cubicBezTo>
                    <a:pt x="57169" y="11112"/>
                    <a:pt x="45007" y="20423"/>
                    <a:pt x="38119" y="33337"/>
                  </a:cubicBezTo>
                  <a:cubicBezTo>
                    <a:pt x="31959" y="44888"/>
                    <a:pt x="28594" y="71437"/>
                    <a:pt x="28594" y="71437"/>
                  </a:cubicBezTo>
                  <a:cubicBezTo>
                    <a:pt x="30181" y="76200"/>
                    <a:pt x="30220" y="81805"/>
                    <a:pt x="33356" y="85725"/>
                  </a:cubicBezTo>
                  <a:cubicBezTo>
                    <a:pt x="36932" y="90195"/>
                    <a:pt x="44610" y="90396"/>
                    <a:pt x="47644" y="95250"/>
                  </a:cubicBezTo>
                  <a:cubicBezTo>
                    <a:pt x="52965" y="103764"/>
                    <a:pt x="57169" y="123825"/>
                    <a:pt x="57169" y="123825"/>
                  </a:cubicBezTo>
                  <a:cubicBezTo>
                    <a:pt x="52406" y="127000"/>
                    <a:pt x="46056" y="128587"/>
                    <a:pt x="42881" y="133350"/>
                  </a:cubicBezTo>
                  <a:cubicBezTo>
                    <a:pt x="33195" y="147879"/>
                    <a:pt x="40969" y="172351"/>
                    <a:pt x="42881" y="185737"/>
                  </a:cubicBezTo>
                  <a:cubicBezTo>
                    <a:pt x="41294" y="192087"/>
                    <a:pt x="40697" y="198771"/>
                    <a:pt x="38119" y="204787"/>
                  </a:cubicBezTo>
                  <a:cubicBezTo>
                    <a:pt x="35864" y="210048"/>
                    <a:pt x="30404" y="213645"/>
                    <a:pt x="28594" y="219075"/>
                  </a:cubicBezTo>
                  <a:cubicBezTo>
                    <a:pt x="16720" y="254697"/>
                    <a:pt x="36260" y="243507"/>
                    <a:pt x="9544" y="252412"/>
                  </a:cubicBezTo>
                  <a:cubicBezTo>
                    <a:pt x="7956" y="274637"/>
                    <a:pt x="7242" y="296942"/>
                    <a:pt x="4781" y="319087"/>
                  </a:cubicBezTo>
                  <a:cubicBezTo>
                    <a:pt x="1293" y="350482"/>
                    <a:pt x="-3961" y="326195"/>
                    <a:pt x="4781" y="352425"/>
                  </a:cubicBezTo>
                  <a:cubicBezTo>
                    <a:pt x="6369" y="374650"/>
                    <a:pt x="4140" y="397484"/>
                    <a:pt x="9544" y="419100"/>
                  </a:cubicBezTo>
                  <a:cubicBezTo>
                    <a:pt x="10932" y="424653"/>
                    <a:pt x="19784" y="424578"/>
                    <a:pt x="23831" y="428625"/>
                  </a:cubicBezTo>
                  <a:cubicBezTo>
                    <a:pt x="27878" y="432672"/>
                    <a:pt x="30181" y="438150"/>
                    <a:pt x="33356" y="442912"/>
                  </a:cubicBezTo>
                  <a:cubicBezTo>
                    <a:pt x="34944" y="465137"/>
                    <a:pt x="34247" y="487644"/>
                    <a:pt x="38119" y="509587"/>
                  </a:cubicBezTo>
                  <a:cubicBezTo>
                    <a:pt x="39114" y="515224"/>
                    <a:pt x="46138" y="518353"/>
                    <a:pt x="47644" y="523875"/>
                  </a:cubicBezTo>
                  <a:cubicBezTo>
                    <a:pt x="51011" y="536223"/>
                    <a:pt x="50116" y="549383"/>
                    <a:pt x="52406" y="561975"/>
                  </a:cubicBezTo>
                  <a:cubicBezTo>
                    <a:pt x="53304" y="566914"/>
                    <a:pt x="53619" y="572712"/>
                    <a:pt x="57169" y="576262"/>
                  </a:cubicBezTo>
                  <a:cubicBezTo>
                    <a:pt x="60719" y="579812"/>
                    <a:pt x="66556" y="579936"/>
                    <a:pt x="71456" y="581025"/>
                  </a:cubicBezTo>
                  <a:cubicBezTo>
                    <a:pt x="80882" y="583120"/>
                    <a:pt x="90506" y="584200"/>
                    <a:pt x="100031" y="585787"/>
                  </a:cubicBezTo>
                  <a:cubicBezTo>
                    <a:pt x="109667" y="643599"/>
                    <a:pt x="93529" y="598683"/>
                    <a:pt x="119081" y="619125"/>
                  </a:cubicBezTo>
                  <a:cubicBezTo>
                    <a:pt x="126811" y="625309"/>
                    <a:pt x="130813" y="638753"/>
                    <a:pt x="133369" y="647700"/>
                  </a:cubicBezTo>
                  <a:cubicBezTo>
                    <a:pt x="135167" y="653994"/>
                    <a:pt x="134500" y="661304"/>
                    <a:pt x="138131" y="666750"/>
                  </a:cubicBezTo>
                  <a:cubicBezTo>
                    <a:pt x="141306" y="671513"/>
                    <a:pt x="147158" y="674020"/>
                    <a:pt x="152419" y="676275"/>
                  </a:cubicBezTo>
                  <a:cubicBezTo>
                    <a:pt x="168179" y="683029"/>
                    <a:pt x="210701" y="684961"/>
                    <a:pt x="219094" y="685800"/>
                  </a:cubicBezTo>
                  <a:cubicBezTo>
                    <a:pt x="230429" y="719805"/>
                    <a:pt x="223050" y="706021"/>
                    <a:pt x="238144" y="728662"/>
                  </a:cubicBezTo>
                  <a:cubicBezTo>
                    <a:pt x="239731" y="733425"/>
                    <a:pt x="242906" y="737930"/>
                    <a:pt x="242906" y="742950"/>
                  </a:cubicBezTo>
                  <a:cubicBezTo>
                    <a:pt x="242906" y="751044"/>
                    <a:pt x="242160" y="759734"/>
                    <a:pt x="238144" y="766762"/>
                  </a:cubicBezTo>
                  <a:cubicBezTo>
                    <a:pt x="233800" y="774364"/>
                    <a:pt x="216902" y="778605"/>
                    <a:pt x="209569" y="781050"/>
                  </a:cubicBezTo>
                  <a:cubicBezTo>
                    <a:pt x="206394" y="787400"/>
                    <a:pt x="200925" y="793055"/>
                    <a:pt x="200044" y="800100"/>
                  </a:cubicBezTo>
                  <a:cubicBezTo>
                    <a:pt x="197413" y="821149"/>
                    <a:pt x="217620" y="823422"/>
                    <a:pt x="190519" y="814387"/>
                  </a:cubicBezTo>
                  <a:cubicBezTo>
                    <a:pt x="182581" y="815975"/>
                    <a:pt x="171196" y="812415"/>
                    <a:pt x="166706" y="819150"/>
                  </a:cubicBezTo>
                  <a:cubicBezTo>
                    <a:pt x="159512" y="829941"/>
                    <a:pt x="160337" y="867051"/>
                    <a:pt x="166706" y="881062"/>
                  </a:cubicBezTo>
                  <a:cubicBezTo>
                    <a:pt x="171443" y="891484"/>
                    <a:pt x="185756" y="909637"/>
                    <a:pt x="185756" y="909637"/>
                  </a:cubicBezTo>
                  <a:cubicBezTo>
                    <a:pt x="185120" y="912181"/>
                    <a:pt x="178965" y="938873"/>
                    <a:pt x="176231" y="942975"/>
                  </a:cubicBezTo>
                  <a:cubicBezTo>
                    <a:pt x="172495" y="948579"/>
                    <a:pt x="166706" y="952500"/>
                    <a:pt x="161944" y="957262"/>
                  </a:cubicBezTo>
                  <a:cubicBezTo>
                    <a:pt x="160356" y="962025"/>
                    <a:pt x="157181" y="966530"/>
                    <a:pt x="157181" y="971550"/>
                  </a:cubicBezTo>
                  <a:cubicBezTo>
                    <a:pt x="157181" y="978095"/>
                    <a:pt x="158697" y="984917"/>
                    <a:pt x="161944" y="990600"/>
                  </a:cubicBezTo>
                  <a:cubicBezTo>
                    <a:pt x="165286" y="996448"/>
                    <a:pt x="170751" y="1000972"/>
                    <a:pt x="176231" y="1004887"/>
                  </a:cubicBezTo>
                  <a:cubicBezTo>
                    <a:pt x="186529" y="1012243"/>
                    <a:pt x="197910" y="1015288"/>
                    <a:pt x="209569" y="1019175"/>
                  </a:cubicBezTo>
                  <a:cubicBezTo>
                    <a:pt x="240944" y="1008715"/>
                    <a:pt x="213118" y="1013759"/>
                    <a:pt x="219094" y="1028700"/>
                  </a:cubicBezTo>
                  <a:cubicBezTo>
                    <a:pt x="221220" y="1034014"/>
                    <a:pt x="228151" y="1035900"/>
                    <a:pt x="233381" y="1038225"/>
                  </a:cubicBezTo>
                  <a:cubicBezTo>
                    <a:pt x="242556" y="1042303"/>
                    <a:pt x="261956" y="1047750"/>
                    <a:pt x="261956" y="1047750"/>
                  </a:cubicBezTo>
                  <a:cubicBezTo>
                    <a:pt x="280391" y="1075402"/>
                    <a:pt x="270508" y="1050259"/>
                    <a:pt x="257194" y="1071562"/>
                  </a:cubicBezTo>
                  <a:cubicBezTo>
                    <a:pt x="251873" y="1080076"/>
                    <a:pt x="247669" y="1100137"/>
                    <a:pt x="247669" y="1100137"/>
                  </a:cubicBezTo>
                  <a:cubicBezTo>
                    <a:pt x="249256" y="1109662"/>
                    <a:pt x="247640" y="1120328"/>
                    <a:pt x="252431" y="1128712"/>
                  </a:cubicBezTo>
                  <a:cubicBezTo>
                    <a:pt x="265799" y="1152107"/>
                    <a:pt x="273989" y="1111669"/>
                    <a:pt x="261956" y="1147762"/>
                  </a:cubicBezTo>
                  <a:cubicBezTo>
                    <a:pt x="263544" y="1160462"/>
                    <a:pt x="261521" y="1174166"/>
                    <a:pt x="266719" y="1185862"/>
                  </a:cubicBezTo>
                  <a:cubicBezTo>
                    <a:pt x="268758" y="1190449"/>
                    <a:pt x="276179" y="1189246"/>
                    <a:pt x="281006" y="1190625"/>
                  </a:cubicBezTo>
                  <a:cubicBezTo>
                    <a:pt x="287300" y="1192423"/>
                    <a:pt x="293706" y="1193800"/>
                    <a:pt x="300056" y="1195387"/>
                  </a:cubicBezTo>
                  <a:cubicBezTo>
                    <a:pt x="301644" y="1201737"/>
                    <a:pt x="300730" y="1209326"/>
                    <a:pt x="304819" y="1214437"/>
                  </a:cubicBezTo>
                  <a:cubicBezTo>
                    <a:pt x="307955" y="1218357"/>
                    <a:pt x="314616" y="1216955"/>
                    <a:pt x="319106" y="1219200"/>
                  </a:cubicBezTo>
                  <a:cubicBezTo>
                    <a:pt x="324226" y="1221760"/>
                    <a:pt x="328631" y="1225550"/>
                    <a:pt x="333394" y="1228725"/>
                  </a:cubicBezTo>
                  <a:cubicBezTo>
                    <a:pt x="334981" y="1236662"/>
                    <a:pt x="333451" y="1245950"/>
                    <a:pt x="338156" y="1252537"/>
                  </a:cubicBezTo>
                  <a:cubicBezTo>
                    <a:pt x="341834" y="1257686"/>
                    <a:pt x="364516" y="1264499"/>
                    <a:pt x="371494" y="1266825"/>
                  </a:cubicBezTo>
                  <a:cubicBezTo>
                    <a:pt x="373081" y="1271587"/>
                    <a:pt x="374877" y="1276285"/>
                    <a:pt x="376256" y="1281112"/>
                  </a:cubicBezTo>
                  <a:cubicBezTo>
                    <a:pt x="382256" y="1302112"/>
                    <a:pt x="378935" y="1296192"/>
                    <a:pt x="385781" y="1314450"/>
                  </a:cubicBezTo>
                  <a:cubicBezTo>
                    <a:pt x="388783" y="1322455"/>
                    <a:pt x="388815" y="1332699"/>
                    <a:pt x="395306" y="1338262"/>
                  </a:cubicBezTo>
                  <a:cubicBezTo>
                    <a:pt x="401452" y="1343530"/>
                    <a:pt x="411095" y="1341955"/>
                    <a:pt x="419119" y="1343025"/>
                  </a:cubicBezTo>
                  <a:cubicBezTo>
                    <a:pt x="434933" y="1345134"/>
                    <a:pt x="450869" y="1346200"/>
                    <a:pt x="466744" y="1347787"/>
                  </a:cubicBezTo>
                  <a:cubicBezTo>
                    <a:pt x="471461" y="1357222"/>
                    <a:pt x="476301" y="1374778"/>
                    <a:pt x="490556" y="1376362"/>
                  </a:cubicBezTo>
                  <a:cubicBezTo>
                    <a:pt x="500153" y="1377428"/>
                    <a:pt x="509606" y="1373187"/>
                    <a:pt x="519131" y="1371600"/>
                  </a:cubicBezTo>
                  <a:cubicBezTo>
                    <a:pt x="520719" y="1366837"/>
                    <a:pt x="519404" y="1355067"/>
                    <a:pt x="523894" y="1357312"/>
                  </a:cubicBezTo>
                  <a:cubicBezTo>
                    <a:pt x="529748" y="1360239"/>
                    <a:pt x="523043" y="1372994"/>
                    <a:pt x="528656" y="1376362"/>
                  </a:cubicBezTo>
                  <a:cubicBezTo>
                    <a:pt x="541206" y="1383892"/>
                    <a:pt x="557231" y="1382712"/>
                    <a:pt x="571519" y="1385887"/>
                  </a:cubicBezTo>
                  <a:cubicBezTo>
                    <a:pt x="573106" y="1390650"/>
                    <a:pt x="573145" y="1396255"/>
                    <a:pt x="576281" y="1400175"/>
                  </a:cubicBezTo>
                  <a:cubicBezTo>
                    <a:pt x="579857" y="1404645"/>
                    <a:pt x="585308" y="1407445"/>
                    <a:pt x="590569" y="1409700"/>
                  </a:cubicBezTo>
                  <a:cubicBezTo>
                    <a:pt x="605002" y="1415885"/>
                    <a:pt x="643882" y="1418269"/>
                    <a:pt x="652481" y="1419225"/>
                  </a:cubicBezTo>
                  <a:cubicBezTo>
                    <a:pt x="655656" y="1423987"/>
                    <a:pt x="657244" y="1430337"/>
                    <a:pt x="662006" y="1433512"/>
                  </a:cubicBezTo>
                  <a:cubicBezTo>
                    <a:pt x="667452" y="1437143"/>
                    <a:pt x="674846" y="1436205"/>
                    <a:pt x="681056" y="1438275"/>
                  </a:cubicBezTo>
                  <a:cubicBezTo>
                    <a:pt x="689166" y="1440979"/>
                    <a:pt x="696609" y="1445597"/>
                    <a:pt x="704869" y="1447800"/>
                  </a:cubicBezTo>
                  <a:cubicBezTo>
                    <a:pt x="720512" y="1451971"/>
                    <a:pt x="752494" y="1457325"/>
                    <a:pt x="752494" y="1457325"/>
                  </a:cubicBezTo>
                  <a:cubicBezTo>
                    <a:pt x="755669" y="1462087"/>
                    <a:pt x="756516" y="1470040"/>
                    <a:pt x="762019" y="1471612"/>
                  </a:cubicBezTo>
                  <a:cubicBezTo>
                    <a:pt x="783441" y="1477733"/>
                    <a:pt x="787000" y="1465096"/>
                    <a:pt x="795356" y="1452562"/>
                  </a:cubicBezTo>
                  <a:cubicBezTo>
                    <a:pt x="801706" y="1454150"/>
                    <a:pt x="808277" y="1455027"/>
                    <a:pt x="814406" y="1457325"/>
                  </a:cubicBezTo>
                  <a:cubicBezTo>
                    <a:pt x="821053" y="1459818"/>
                    <a:pt x="826377" y="1466306"/>
                    <a:pt x="833456" y="1466850"/>
                  </a:cubicBezTo>
                  <a:cubicBezTo>
                    <a:pt x="847789" y="1467952"/>
                    <a:pt x="862031" y="1463675"/>
                    <a:pt x="876319" y="1462087"/>
                  </a:cubicBezTo>
                  <a:cubicBezTo>
                    <a:pt x="879494" y="1457325"/>
                    <a:pt x="881797" y="1451847"/>
                    <a:pt x="885844" y="1447800"/>
                  </a:cubicBezTo>
                  <a:cubicBezTo>
                    <a:pt x="896807" y="1436837"/>
                    <a:pt x="904607" y="1437156"/>
                    <a:pt x="919181" y="1433512"/>
                  </a:cubicBezTo>
                  <a:cubicBezTo>
                    <a:pt x="923944" y="1430337"/>
                    <a:pt x="927745" y="1423987"/>
                    <a:pt x="933469" y="1423987"/>
                  </a:cubicBezTo>
                  <a:cubicBezTo>
                    <a:pt x="939193" y="1423987"/>
                    <a:pt x="942326" y="1431702"/>
                    <a:pt x="947756" y="1433512"/>
                  </a:cubicBezTo>
                  <a:cubicBezTo>
                    <a:pt x="956917" y="1436566"/>
                    <a:pt x="966806" y="1436687"/>
                    <a:pt x="976331" y="1438275"/>
                  </a:cubicBezTo>
                  <a:cubicBezTo>
                    <a:pt x="981949" y="1442020"/>
                    <a:pt x="996456" y="1453501"/>
                    <a:pt x="1004906" y="1452562"/>
                  </a:cubicBezTo>
                  <a:cubicBezTo>
                    <a:pt x="1014885" y="1451453"/>
                    <a:pt x="1023740" y="1445472"/>
                    <a:pt x="1033481" y="1443037"/>
                  </a:cubicBezTo>
                  <a:lnTo>
                    <a:pt x="1052531" y="1438275"/>
                  </a:lnTo>
                  <a:cubicBezTo>
                    <a:pt x="1057294" y="1433512"/>
                    <a:pt x="1063083" y="1429591"/>
                    <a:pt x="1066819" y="1423987"/>
                  </a:cubicBezTo>
                  <a:cubicBezTo>
                    <a:pt x="1076533" y="1409416"/>
                    <a:pt x="1066738" y="1402697"/>
                    <a:pt x="1076344" y="1385887"/>
                  </a:cubicBezTo>
                  <a:cubicBezTo>
                    <a:pt x="1079184" y="1380917"/>
                    <a:pt x="1085869" y="1379537"/>
                    <a:pt x="1090631" y="1376362"/>
                  </a:cubicBezTo>
                  <a:cubicBezTo>
                    <a:pt x="1093806" y="1371600"/>
                    <a:pt x="1097831" y="1367305"/>
                    <a:pt x="1100156" y="1362075"/>
                  </a:cubicBezTo>
                  <a:cubicBezTo>
                    <a:pt x="1117885" y="1322186"/>
                    <a:pt x="1094538" y="1335663"/>
                    <a:pt x="1143019" y="1328737"/>
                  </a:cubicBezTo>
                  <a:cubicBezTo>
                    <a:pt x="1181122" y="1303334"/>
                    <a:pt x="1135078" y="1336677"/>
                    <a:pt x="1166831" y="1304925"/>
                  </a:cubicBezTo>
                  <a:cubicBezTo>
                    <a:pt x="1170879" y="1300878"/>
                    <a:pt x="1176356" y="1298575"/>
                    <a:pt x="1181119" y="1295400"/>
                  </a:cubicBezTo>
                  <a:cubicBezTo>
                    <a:pt x="1195900" y="1300327"/>
                    <a:pt x="1199743" y="1305349"/>
                    <a:pt x="1214456" y="1290637"/>
                  </a:cubicBezTo>
                  <a:cubicBezTo>
                    <a:pt x="1218006" y="1287087"/>
                    <a:pt x="1215299" y="1279486"/>
                    <a:pt x="1219219" y="1276350"/>
                  </a:cubicBezTo>
                  <a:cubicBezTo>
                    <a:pt x="1224330" y="1272261"/>
                    <a:pt x="1231851" y="1272871"/>
                    <a:pt x="1238269" y="1271587"/>
                  </a:cubicBezTo>
                  <a:cubicBezTo>
                    <a:pt x="1247738" y="1269693"/>
                    <a:pt x="1257319" y="1268412"/>
                    <a:pt x="1266844" y="1266825"/>
                  </a:cubicBezTo>
                  <a:cubicBezTo>
                    <a:pt x="1278614" y="1231515"/>
                    <a:pt x="1267389" y="1242740"/>
                    <a:pt x="1295419" y="1228725"/>
                  </a:cubicBezTo>
                  <a:cubicBezTo>
                    <a:pt x="1298929" y="1225215"/>
                    <a:pt x="1318568" y="1207442"/>
                    <a:pt x="1319231" y="1200150"/>
                  </a:cubicBezTo>
                  <a:cubicBezTo>
                    <a:pt x="1320390" y="1187404"/>
                    <a:pt x="1316056" y="1174750"/>
                    <a:pt x="1314469" y="1162050"/>
                  </a:cubicBezTo>
                  <a:cubicBezTo>
                    <a:pt x="1316056" y="1155700"/>
                    <a:pt x="1319231" y="1149545"/>
                    <a:pt x="1319231" y="1143000"/>
                  </a:cubicBezTo>
                  <a:cubicBezTo>
                    <a:pt x="1319231" y="1130201"/>
                    <a:pt x="1311787" y="1117415"/>
                    <a:pt x="1314469" y="1104900"/>
                  </a:cubicBezTo>
                  <a:cubicBezTo>
                    <a:pt x="1316868" y="1093707"/>
                    <a:pt x="1333519" y="1076325"/>
                    <a:pt x="1333519" y="1076325"/>
                  </a:cubicBezTo>
                  <a:cubicBezTo>
                    <a:pt x="1342070" y="1050673"/>
                    <a:pt x="1349522" y="1042515"/>
                    <a:pt x="1338281" y="1014412"/>
                  </a:cubicBezTo>
                  <a:cubicBezTo>
                    <a:pt x="1335780" y="1008159"/>
                    <a:pt x="1329598" y="1003861"/>
                    <a:pt x="1323994" y="1000125"/>
                  </a:cubicBezTo>
                  <a:cubicBezTo>
                    <a:pt x="1317716" y="995940"/>
                    <a:pt x="1289333" y="991288"/>
                    <a:pt x="1285894" y="990600"/>
                  </a:cubicBezTo>
                  <a:cubicBezTo>
                    <a:pt x="1290656" y="987425"/>
                    <a:pt x="1296134" y="985122"/>
                    <a:pt x="1300181" y="981075"/>
                  </a:cubicBezTo>
                  <a:cubicBezTo>
                    <a:pt x="1305794" y="975462"/>
                    <a:pt x="1310531" y="968917"/>
                    <a:pt x="1314469" y="962025"/>
                  </a:cubicBezTo>
                  <a:cubicBezTo>
                    <a:pt x="1317503" y="956715"/>
                    <a:pt x="1322964" y="932805"/>
                    <a:pt x="1323994" y="928687"/>
                  </a:cubicBezTo>
                  <a:cubicBezTo>
                    <a:pt x="1322406" y="920750"/>
                    <a:pt x="1322851" y="912115"/>
                    <a:pt x="1319231" y="904875"/>
                  </a:cubicBezTo>
                  <a:cubicBezTo>
                    <a:pt x="1312095" y="890604"/>
                    <a:pt x="1303357" y="890058"/>
                    <a:pt x="1290656" y="885825"/>
                  </a:cubicBezTo>
                  <a:cubicBezTo>
                    <a:pt x="1318458" y="867291"/>
                    <a:pt x="1290165" y="881062"/>
                    <a:pt x="1323994" y="881062"/>
                  </a:cubicBezTo>
                  <a:cubicBezTo>
                    <a:pt x="1332088" y="881062"/>
                    <a:pt x="1339869" y="877887"/>
                    <a:pt x="1347806" y="876300"/>
                  </a:cubicBezTo>
                  <a:cubicBezTo>
                    <a:pt x="1358337" y="865769"/>
                    <a:pt x="1364990" y="860984"/>
                    <a:pt x="1371619" y="847725"/>
                  </a:cubicBezTo>
                  <a:cubicBezTo>
                    <a:pt x="1373864" y="843235"/>
                    <a:pt x="1372831" y="836987"/>
                    <a:pt x="1376381" y="833437"/>
                  </a:cubicBezTo>
                  <a:cubicBezTo>
                    <a:pt x="1379931" y="829887"/>
                    <a:pt x="1385746" y="829660"/>
                    <a:pt x="1390669" y="828675"/>
                  </a:cubicBezTo>
                  <a:cubicBezTo>
                    <a:pt x="1401676" y="826474"/>
                    <a:pt x="1412894" y="825500"/>
                    <a:pt x="1424006" y="823912"/>
                  </a:cubicBezTo>
                  <a:cubicBezTo>
                    <a:pt x="1425594" y="819150"/>
                    <a:pt x="1428769" y="814645"/>
                    <a:pt x="1428769" y="809625"/>
                  </a:cubicBezTo>
                  <a:cubicBezTo>
                    <a:pt x="1428769" y="782591"/>
                    <a:pt x="1428016" y="755397"/>
                    <a:pt x="1424006" y="728662"/>
                  </a:cubicBezTo>
                  <a:cubicBezTo>
                    <a:pt x="1423157" y="723002"/>
                    <a:pt x="1418789" y="718144"/>
                    <a:pt x="1414481" y="714375"/>
                  </a:cubicBezTo>
                  <a:cubicBezTo>
                    <a:pt x="1394327" y="696740"/>
                    <a:pt x="1391242" y="697104"/>
                    <a:pt x="1371619" y="690562"/>
                  </a:cubicBezTo>
                  <a:cubicBezTo>
                    <a:pt x="1370031" y="674687"/>
                    <a:pt x="1371548" y="658186"/>
                    <a:pt x="1366856" y="642937"/>
                  </a:cubicBezTo>
                  <a:cubicBezTo>
                    <a:pt x="1364875" y="636500"/>
                    <a:pt x="1357743" y="632962"/>
                    <a:pt x="1352569" y="628650"/>
                  </a:cubicBezTo>
                  <a:cubicBezTo>
                    <a:pt x="1340260" y="618393"/>
                    <a:pt x="1338312" y="619135"/>
                    <a:pt x="1323994" y="614362"/>
                  </a:cubicBezTo>
                  <a:cubicBezTo>
                    <a:pt x="1328756" y="609600"/>
                    <a:pt x="1332677" y="603811"/>
                    <a:pt x="1338281" y="600075"/>
                  </a:cubicBezTo>
                  <a:cubicBezTo>
                    <a:pt x="1342458" y="597290"/>
                    <a:pt x="1348649" y="598448"/>
                    <a:pt x="1352569" y="595312"/>
                  </a:cubicBezTo>
                  <a:cubicBezTo>
                    <a:pt x="1357038" y="591736"/>
                    <a:pt x="1358919" y="585787"/>
                    <a:pt x="1362094" y="581025"/>
                  </a:cubicBezTo>
                  <a:lnTo>
                    <a:pt x="1371619" y="552450"/>
                  </a:lnTo>
                  <a:lnTo>
                    <a:pt x="1376381" y="538162"/>
                  </a:lnTo>
                  <a:cubicBezTo>
                    <a:pt x="1374794" y="525462"/>
                    <a:pt x="1374987" y="512410"/>
                    <a:pt x="1371619" y="500062"/>
                  </a:cubicBezTo>
                  <a:cubicBezTo>
                    <a:pt x="1370113" y="494540"/>
                    <a:pt x="1363739" y="491257"/>
                    <a:pt x="1362094" y="485775"/>
                  </a:cubicBezTo>
                  <a:cubicBezTo>
                    <a:pt x="1358868" y="475023"/>
                    <a:pt x="1359533" y="463445"/>
                    <a:pt x="1357331" y="452437"/>
                  </a:cubicBezTo>
                  <a:cubicBezTo>
                    <a:pt x="1356347" y="447515"/>
                    <a:pt x="1356119" y="441700"/>
                    <a:pt x="1352569" y="438150"/>
                  </a:cubicBezTo>
                  <a:cubicBezTo>
                    <a:pt x="1349019" y="434600"/>
                    <a:pt x="1343044" y="434975"/>
                    <a:pt x="1338281" y="433387"/>
                  </a:cubicBezTo>
                  <a:cubicBezTo>
                    <a:pt x="1333519" y="434975"/>
                    <a:pt x="1328484" y="435905"/>
                    <a:pt x="1323994" y="438150"/>
                  </a:cubicBezTo>
                  <a:cubicBezTo>
                    <a:pt x="1318874" y="440710"/>
                    <a:pt x="1315372" y="446866"/>
                    <a:pt x="1309706" y="447675"/>
                  </a:cubicBezTo>
                  <a:cubicBezTo>
                    <a:pt x="1281375" y="451722"/>
                    <a:pt x="1252556" y="450850"/>
                    <a:pt x="1223981" y="452437"/>
                  </a:cubicBezTo>
                  <a:cubicBezTo>
                    <a:pt x="1220806" y="457200"/>
                    <a:pt x="1220069" y="465602"/>
                    <a:pt x="1214456" y="466725"/>
                  </a:cubicBezTo>
                  <a:cubicBezTo>
                    <a:pt x="1208844" y="467848"/>
                    <a:pt x="1205599" y="459010"/>
                    <a:pt x="1200169" y="457200"/>
                  </a:cubicBezTo>
                  <a:cubicBezTo>
                    <a:pt x="1191008" y="454146"/>
                    <a:pt x="1181119" y="454025"/>
                    <a:pt x="1171594" y="452437"/>
                  </a:cubicBezTo>
                  <a:cubicBezTo>
                    <a:pt x="1168419" y="442912"/>
                    <a:pt x="1164504" y="433602"/>
                    <a:pt x="1162069" y="423862"/>
                  </a:cubicBezTo>
                  <a:cubicBezTo>
                    <a:pt x="1160481" y="417512"/>
                    <a:pt x="1160937" y="410258"/>
                    <a:pt x="1157306" y="404812"/>
                  </a:cubicBezTo>
                  <a:cubicBezTo>
                    <a:pt x="1154131" y="400050"/>
                    <a:pt x="1147781" y="398462"/>
                    <a:pt x="1143019" y="395287"/>
                  </a:cubicBezTo>
                  <a:cubicBezTo>
                    <a:pt x="1130319" y="396875"/>
                    <a:pt x="1117267" y="396682"/>
                    <a:pt x="1104919" y="400050"/>
                  </a:cubicBezTo>
                  <a:cubicBezTo>
                    <a:pt x="1099397" y="401556"/>
                    <a:pt x="1096061" y="411385"/>
                    <a:pt x="1090631" y="409575"/>
                  </a:cubicBezTo>
                  <a:cubicBezTo>
                    <a:pt x="1083101" y="407065"/>
                    <a:pt x="1081510" y="396552"/>
                    <a:pt x="1076344" y="390525"/>
                  </a:cubicBezTo>
                  <a:cubicBezTo>
                    <a:pt x="1071961" y="385411"/>
                    <a:pt x="1066439" y="381351"/>
                    <a:pt x="1062056" y="376237"/>
                  </a:cubicBezTo>
                  <a:cubicBezTo>
                    <a:pt x="1049678" y="361795"/>
                    <a:pt x="1050520" y="354964"/>
                    <a:pt x="1033481" y="347662"/>
                  </a:cubicBezTo>
                  <a:cubicBezTo>
                    <a:pt x="1027465" y="345084"/>
                    <a:pt x="1020781" y="344487"/>
                    <a:pt x="1014431" y="342900"/>
                  </a:cubicBezTo>
                  <a:cubicBezTo>
                    <a:pt x="1006494" y="344487"/>
                    <a:pt x="998402" y="349886"/>
                    <a:pt x="990619" y="347662"/>
                  </a:cubicBezTo>
                  <a:cubicBezTo>
                    <a:pt x="985116" y="346090"/>
                    <a:pt x="984758" y="337772"/>
                    <a:pt x="981094" y="333375"/>
                  </a:cubicBezTo>
                  <a:cubicBezTo>
                    <a:pt x="976782" y="328201"/>
                    <a:pt x="972123" y="323222"/>
                    <a:pt x="966806" y="319087"/>
                  </a:cubicBezTo>
                  <a:cubicBezTo>
                    <a:pt x="942242" y="299981"/>
                    <a:pt x="945501" y="302460"/>
                    <a:pt x="923944" y="295275"/>
                  </a:cubicBezTo>
                  <a:cubicBezTo>
                    <a:pt x="911244" y="296862"/>
                    <a:pt x="897727" y="295284"/>
                    <a:pt x="885844" y="300037"/>
                  </a:cubicBezTo>
                  <a:cubicBezTo>
                    <a:pt x="880529" y="302163"/>
                    <a:pt x="881749" y="316135"/>
                    <a:pt x="876319" y="314325"/>
                  </a:cubicBezTo>
                  <a:cubicBezTo>
                    <a:pt x="870109" y="312255"/>
                    <a:pt x="875187" y="300721"/>
                    <a:pt x="871556" y="295275"/>
                  </a:cubicBezTo>
                  <a:cubicBezTo>
                    <a:pt x="868381" y="290513"/>
                    <a:pt x="862031" y="288925"/>
                    <a:pt x="857269" y="285750"/>
                  </a:cubicBezTo>
                  <a:cubicBezTo>
                    <a:pt x="854094" y="280987"/>
                    <a:pt x="852090" y="275187"/>
                    <a:pt x="847744" y="271462"/>
                  </a:cubicBezTo>
                  <a:cubicBezTo>
                    <a:pt x="840716" y="265438"/>
                    <a:pt x="831781" y="262081"/>
                    <a:pt x="823931" y="257175"/>
                  </a:cubicBezTo>
                  <a:cubicBezTo>
                    <a:pt x="802827" y="243985"/>
                    <a:pt x="817390" y="250232"/>
                    <a:pt x="795356" y="242887"/>
                  </a:cubicBezTo>
                  <a:cubicBezTo>
                    <a:pt x="790594" y="246062"/>
                    <a:pt x="786735" y="253221"/>
                    <a:pt x="781069" y="252412"/>
                  </a:cubicBezTo>
                  <a:cubicBezTo>
                    <a:pt x="767798" y="250516"/>
                    <a:pt x="758155" y="229793"/>
                    <a:pt x="747731" y="223837"/>
                  </a:cubicBezTo>
                  <a:cubicBezTo>
                    <a:pt x="742048" y="220590"/>
                    <a:pt x="735031" y="220662"/>
                    <a:pt x="728681" y="219075"/>
                  </a:cubicBezTo>
                  <a:cubicBezTo>
                    <a:pt x="723919" y="215900"/>
                    <a:pt x="720098" y="210025"/>
                    <a:pt x="714394" y="209550"/>
                  </a:cubicBezTo>
                  <a:cubicBezTo>
                    <a:pt x="678429" y="206553"/>
                    <a:pt x="678481" y="209679"/>
                    <a:pt x="657244" y="223837"/>
                  </a:cubicBezTo>
                  <a:lnTo>
                    <a:pt x="628669" y="204787"/>
                  </a:lnTo>
                  <a:cubicBezTo>
                    <a:pt x="623906" y="201612"/>
                    <a:pt x="619934" y="196650"/>
                    <a:pt x="614381" y="195262"/>
                  </a:cubicBezTo>
                  <a:lnTo>
                    <a:pt x="595331" y="190500"/>
                  </a:lnTo>
                  <a:cubicBezTo>
                    <a:pt x="581044" y="192087"/>
                    <a:pt x="562019" y="206006"/>
                    <a:pt x="552469" y="195262"/>
                  </a:cubicBezTo>
                  <a:cubicBezTo>
                    <a:pt x="530623" y="170685"/>
                    <a:pt x="558131" y="150599"/>
                    <a:pt x="566756" y="133350"/>
                  </a:cubicBezTo>
                  <a:cubicBezTo>
                    <a:pt x="569001" y="128860"/>
                    <a:pt x="569931" y="123825"/>
                    <a:pt x="571519" y="119062"/>
                  </a:cubicBezTo>
                  <a:cubicBezTo>
                    <a:pt x="566756" y="117475"/>
                    <a:pt x="561721" y="116545"/>
                    <a:pt x="557231" y="114300"/>
                  </a:cubicBezTo>
                  <a:cubicBezTo>
                    <a:pt x="552112" y="111740"/>
                    <a:pt x="548374" y="106585"/>
                    <a:pt x="542944" y="104775"/>
                  </a:cubicBezTo>
                  <a:cubicBezTo>
                    <a:pt x="533783" y="101721"/>
                    <a:pt x="523894" y="101600"/>
                    <a:pt x="514369" y="100012"/>
                  </a:cubicBezTo>
                  <a:cubicBezTo>
                    <a:pt x="504844" y="101600"/>
                    <a:pt x="495417" y="105577"/>
                    <a:pt x="485794" y="104775"/>
                  </a:cubicBezTo>
                  <a:cubicBezTo>
                    <a:pt x="475788" y="103941"/>
                    <a:pt x="466199" y="99740"/>
                    <a:pt x="457219" y="95250"/>
                  </a:cubicBezTo>
                  <a:cubicBezTo>
                    <a:pt x="450869" y="92075"/>
                    <a:pt x="445209" y="86643"/>
                    <a:pt x="438169" y="85725"/>
                  </a:cubicBezTo>
                  <a:cubicBezTo>
                    <a:pt x="408218" y="81818"/>
                    <a:pt x="377844" y="82550"/>
                    <a:pt x="347681" y="80962"/>
                  </a:cubicBezTo>
                  <a:cubicBezTo>
                    <a:pt x="355702" y="56903"/>
                    <a:pt x="358627" y="54623"/>
                    <a:pt x="347681" y="19050"/>
                  </a:cubicBezTo>
                  <a:cubicBezTo>
                    <a:pt x="345700" y="12613"/>
                    <a:pt x="338156" y="9525"/>
                    <a:pt x="333394" y="4762"/>
                  </a:cubicBezTo>
                  <a:cubicBezTo>
                    <a:pt x="319106" y="6350"/>
                    <a:pt x="304907" y="9525"/>
                    <a:pt x="290531" y="9525"/>
                  </a:cubicBezTo>
                  <a:cubicBezTo>
                    <a:pt x="285511" y="9525"/>
                    <a:pt x="281264" y="4762"/>
                    <a:pt x="276244" y="4762"/>
                  </a:cubicBezTo>
                  <a:cubicBezTo>
                    <a:pt x="255545" y="4762"/>
                    <a:pt x="234969" y="7937"/>
                    <a:pt x="214331" y="9525"/>
                  </a:cubicBezTo>
                  <a:cubicBezTo>
                    <a:pt x="207981" y="7937"/>
                    <a:pt x="201575" y="6560"/>
                    <a:pt x="195281" y="4762"/>
                  </a:cubicBezTo>
                  <a:cubicBezTo>
                    <a:pt x="190454" y="3383"/>
                    <a:pt x="186014" y="0"/>
                    <a:pt x="180994" y="0"/>
                  </a:cubicBezTo>
                  <a:cubicBezTo>
                    <a:pt x="168195" y="0"/>
                    <a:pt x="155660" y="3850"/>
                    <a:pt x="142894" y="4762"/>
                  </a:cubicBezTo>
                  <a:lnTo>
                    <a:pt x="66694"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600950" y="1256634"/>
              <a:ext cx="593890" cy="286416"/>
            </a:xfrm>
            <a:custGeom>
              <a:avLst/>
              <a:gdLst>
                <a:gd name="connsiteX0" fmla="*/ 304800 w 593890"/>
                <a:gd name="connsiteY0" fmla="*/ 14954 h 286416"/>
                <a:gd name="connsiteX1" fmla="*/ 304800 w 593890"/>
                <a:gd name="connsiteY1" fmla="*/ 14954 h 286416"/>
                <a:gd name="connsiteX2" fmla="*/ 266700 w 593890"/>
                <a:gd name="connsiteY2" fmla="*/ 666 h 286416"/>
                <a:gd name="connsiteX3" fmla="*/ 247650 w 593890"/>
                <a:gd name="connsiteY3" fmla="*/ 19716 h 286416"/>
                <a:gd name="connsiteX4" fmla="*/ 214313 w 593890"/>
                <a:gd name="connsiteY4" fmla="*/ 29241 h 286416"/>
                <a:gd name="connsiteX5" fmla="*/ 204788 w 593890"/>
                <a:gd name="connsiteY5" fmla="*/ 43529 h 286416"/>
                <a:gd name="connsiteX6" fmla="*/ 180975 w 593890"/>
                <a:gd name="connsiteY6" fmla="*/ 38766 h 286416"/>
                <a:gd name="connsiteX7" fmla="*/ 157163 w 593890"/>
                <a:gd name="connsiteY7" fmla="*/ 43529 h 286416"/>
                <a:gd name="connsiteX8" fmla="*/ 138113 w 593890"/>
                <a:gd name="connsiteY8" fmla="*/ 53054 h 286416"/>
                <a:gd name="connsiteX9" fmla="*/ 119063 w 593890"/>
                <a:gd name="connsiteY9" fmla="*/ 57816 h 286416"/>
                <a:gd name="connsiteX10" fmla="*/ 114300 w 593890"/>
                <a:gd name="connsiteY10" fmla="*/ 72104 h 286416"/>
                <a:gd name="connsiteX11" fmla="*/ 85725 w 593890"/>
                <a:gd name="connsiteY11" fmla="*/ 72104 h 286416"/>
                <a:gd name="connsiteX12" fmla="*/ 57150 w 593890"/>
                <a:gd name="connsiteY12" fmla="*/ 86391 h 286416"/>
                <a:gd name="connsiteX13" fmla="*/ 52388 w 593890"/>
                <a:gd name="connsiteY13" fmla="*/ 100679 h 286416"/>
                <a:gd name="connsiteX14" fmla="*/ 14288 w 593890"/>
                <a:gd name="connsiteY14" fmla="*/ 105441 h 286416"/>
                <a:gd name="connsiteX15" fmla="*/ 19050 w 593890"/>
                <a:gd name="connsiteY15" fmla="*/ 143541 h 286416"/>
                <a:gd name="connsiteX16" fmla="*/ 4763 w 593890"/>
                <a:gd name="connsiteY16" fmla="*/ 148304 h 286416"/>
                <a:gd name="connsiteX17" fmla="*/ 0 w 593890"/>
                <a:gd name="connsiteY17" fmla="*/ 167354 h 286416"/>
                <a:gd name="connsiteX18" fmla="*/ 14288 w 593890"/>
                <a:gd name="connsiteY18" fmla="*/ 195929 h 286416"/>
                <a:gd name="connsiteX19" fmla="*/ 33338 w 593890"/>
                <a:gd name="connsiteY19" fmla="*/ 200691 h 286416"/>
                <a:gd name="connsiteX20" fmla="*/ 57150 w 593890"/>
                <a:gd name="connsiteY20" fmla="*/ 243554 h 286416"/>
                <a:gd name="connsiteX21" fmla="*/ 71438 w 593890"/>
                <a:gd name="connsiteY21" fmla="*/ 248316 h 286416"/>
                <a:gd name="connsiteX22" fmla="*/ 80963 w 593890"/>
                <a:gd name="connsiteY22" fmla="*/ 267366 h 286416"/>
                <a:gd name="connsiteX23" fmla="*/ 109538 w 593890"/>
                <a:gd name="connsiteY23" fmla="*/ 286416 h 286416"/>
                <a:gd name="connsiteX24" fmla="*/ 147638 w 593890"/>
                <a:gd name="connsiteY24" fmla="*/ 281654 h 286416"/>
                <a:gd name="connsiteX25" fmla="*/ 152400 w 593890"/>
                <a:gd name="connsiteY25" fmla="*/ 267366 h 286416"/>
                <a:gd name="connsiteX26" fmla="*/ 166688 w 593890"/>
                <a:gd name="connsiteY26" fmla="*/ 281654 h 286416"/>
                <a:gd name="connsiteX27" fmla="*/ 180975 w 593890"/>
                <a:gd name="connsiteY27" fmla="*/ 286416 h 286416"/>
                <a:gd name="connsiteX28" fmla="*/ 223838 w 593890"/>
                <a:gd name="connsiteY28" fmla="*/ 281654 h 286416"/>
                <a:gd name="connsiteX29" fmla="*/ 238125 w 593890"/>
                <a:gd name="connsiteY29" fmla="*/ 286416 h 286416"/>
                <a:gd name="connsiteX30" fmla="*/ 295275 w 593890"/>
                <a:gd name="connsiteY30" fmla="*/ 281654 h 286416"/>
                <a:gd name="connsiteX31" fmla="*/ 314325 w 593890"/>
                <a:gd name="connsiteY31" fmla="*/ 267366 h 286416"/>
                <a:gd name="connsiteX32" fmla="*/ 323850 w 593890"/>
                <a:gd name="connsiteY32" fmla="*/ 253079 h 286416"/>
                <a:gd name="connsiteX33" fmla="*/ 361950 w 593890"/>
                <a:gd name="connsiteY33" fmla="*/ 248316 h 286416"/>
                <a:gd name="connsiteX34" fmla="*/ 452438 w 593890"/>
                <a:gd name="connsiteY34" fmla="*/ 248316 h 286416"/>
                <a:gd name="connsiteX35" fmla="*/ 466725 w 593890"/>
                <a:gd name="connsiteY35" fmla="*/ 238791 h 286416"/>
                <a:gd name="connsiteX36" fmla="*/ 476250 w 593890"/>
                <a:gd name="connsiteY36" fmla="*/ 224504 h 286416"/>
                <a:gd name="connsiteX37" fmla="*/ 490538 w 593890"/>
                <a:gd name="connsiteY37" fmla="*/ 234029 h 286416"/>
                <a:gd name="connsiteX38" fmla="*/ 509588 w 593890"/>
                <a:gd name="connsiteY38" fmla="*/ 238791 h 286416"/>
                <a:gd name="connsiteX39" fmla="*/ 538163 w 593890"/>
                <a:gd name="connsiteY39" fmla="*/ 224504 h 286416"/>
                <a:gd name="connsiteX40" fmla="*/ 552450 w 593890"/>
                <a:gd name="connsiteY40" fmla="*/ 191166 h 286416"/>
                <a:gd name="connsiteX41" fmla="*/ 561975 w 593890"/>
                <a:gd name="connsiteY41" fmla="*/ 176879 h 286416"/>
                <a:gd name="connsiteX42" fmla="*/ 576263 w 593890"/>
                <a:gd name="connsiteY42" fmla="*/ 172116 h 286416"/>
                <a:gd name="connsiteX43" fmla="*/ 581025 w 593890"/>
                <a:gd name="connsiteY43" fmla="*/ 157829 h 286416"/>
                <a:gd name="connsiteX44" fmla="*/ 585788 w 593890"/>
                <a:gd name="connsiteY44" fmla="*/ 110204 h 286416"/>
                <a:gd name="connsiteX45" fmla="*/ 571500 w 593890"/>
                <a:gd name="connsiteY45" fmla="*/ 100679 h 286416"/>
                <a:gd name="connsiteX46" fmla="*/ 557213 w 593890"/>
                <a:gd name="connsiteY46" fmla="*/ 105441 h 286416"/>
                <a:gd name="connsiteX47" fmla="*/ 552450 w 593890"/>
                <a:gd name="connsiteY47" fmla="*/ 72104 h 286416"/>
                <a:gd name="connsiteX48" fmla="*/ 547688 w 593890"/>
                <a:gd name="connsiteY48" fmla="*/ 57816 h 286416"/>
                <a:gd name="connsiteX49" fmla="*/ 528638 w 593890"/>
                <a:gd name="connsiteY49" fmla="*/ 48291 h 286416"/>
                <a:gd name="connsiteX50" fmla="*/ 500063 w 593890"/>
                <a:gd name="connsiteY50" fmla="*/ 43529 h 286416"/>
                <a:gd name="connsiteX51" fmla="*/ 471488 w 593890"/>
                <a:gd name="connsiteY51" fmla="*/ 34004 h 286416"/>
                <a:gd name="connsiteX52" fmla="*/ 428625 w 593890"/>
                <a:gd name="connsiteY52" fmla="*/ 38766 h 286416"/>
                <a:gd name="connsiteX53" fmla="*/ 414338 w 593890"/>
                <a:gd name="connsiteY53" fmla="*/ 34004 h 286416"/>
                <a:gd name="connsiteX54" fmla="*/ 385763 w 593890"/>
                <a:gd name="connsiteY54" fmla="*/ 19716 h 286416"/>
                <a:gd name="connsiteX55" fmla="*/ 357188 w 593890"/>
                <a:gd name="connsiteY55" fmla="*/ 24479 h 286416"/>
                <a:gd name="connsiteX56" fmla="*/ 338138 w 593890"/>
                <a:gd name="connsiteY56" fmla="*/ 29241 h 286416"/>
                <a:gd name="connsiteX57" fmla="*/ 323850 w 593890"/>
                <a:gd name="connsiteY57" fmla="*/ 19716 h 286416"/>
                <a:gd name="connsiteX58" fmla="*/ 290513 w 593890"/>
                <a:gd name="connsiteY58" fmla="*/ 24479 h 286416"/>
                <a:gd name="connsiteX59" fmla="*/ 261938 w 593890"/>
                <a:gd name="connsiteY59" fmla="*/ 34004 h 286416"/>
                <a:gd name="connsiteX60" fmla="*/ 219075 w 593890"/>
                <a:gd name="connsiteY60" fmla="*/ 34004 h 286416"/>
                <a:gd name="connsiteX61" fmla="*/ 204788 w 593890"/>
                <a:gd name="connsiteY61" fmla="*/ 48291 h 286416"/>
                <a:gd name="connsiteX62" fmla="*/ 176213 w 593890"/>
                <a:gd name="connsiteY62" fmla="*/ 53054 h 286416"/>
                <a:gd name="connsiteX63" fmla="*/ 176213 w 593890"/>
                <a:gd name="connsiteY63" fmla="*/ 53054 h 286416"/>
                <a:gd name="connsiteX64" fmla="*/ 176213 w 593890"/>
                <a:gd name="connsiteY64" fmla="*/ 53054 h 28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93890" h="286416">
                  <a:moveTo>
                    <a:pt x="304800" y="14954"/>
                  </a:moveTo>
                  <a:lnTo>
                    <a:pt x="304800" y="14954"/>
                  </a:lnTo>
                  <a:cubicBezTo>
                    <a:pt x="292100" y="10191"/>
                    <a:pt x="280045" y="3092"/>
                    <a:pt x="266700" y="666"/>
                  </a:cubicBezTo>
                  <a:cubicBezTo>
                    <a:pt x="245210" y="-3241"/>
                    <a:pt x="256441" y="10925"/>
                    <a:pt x="247650" y="19716"/>
                  </a:cubicBezTo>
                  <a:cubicBezTo>
                    <a:pt x="245371" y="21995"/>
                    <a:pt x="214481" y="29199"/>
                    <a:pt x="214313" y="29241"/>
                  </a:cubicBezTo>
                  <a:cubicBezTo>
                    <a:pt x="211138" y="34004"/>
                    <a:pt x="210292" y="41957"/>
                    <a:pt x="204788" y="43529"/>
                  </a:cubicBezTo>
                  <a:cubicBezTo>
                    <a:pt x="197005" y="45753"/>
                    <a:pt x="189070" y="38766"/>
                    <a:pt x="180975" y="38766"/>
                  </a:cubicBezTo>
                  <a:cubicBezTo>
                    <a:pt x="172880" y="38766"/>
                    <a:pt x="165100" y="41941"/>
                    <a:pt x="157163" y="43529"/>
                  </a:cubicBezTo>
                  <a:cubicBezTo>
                    <a:pt x="148696" y="68928"/>
                    <a:pt x="159279" y="53054"/>
                    <a:pt x="138113" y="53054"/>
                  </a:cubicBezTo>
                  <a:cubicBezTo>
                    <a:pt x="131568" y="53054"/>
                    <a:pt x="125413" y="56229"/>
                    <a:pt x="119063" y="57816"/>
                  </a:cubicBezTo>
                  <a:cubicBezTo>
                    <a:pt x="117475" y="62579"/>
                    <a:pt x="117850" y="68554"/>
                    <a:pt x="114300" y="72104"/>
                  </a:cubicBezTo>
                  <a:cubicBezTo>
                    <a:pt x="104776" y="81628"/>
                    <a:pt x="95249" y="75278"/>
                    <a:pt x="85725" y="72104"/>
                  </a:cubicBezTo>
                  <a:cubicBezTo>
                    <a:pt x="76313" y="75241"/>
                    <a:pt x="63864" y="77998"/>
                    <a:pt x="57150" y="86391"/>
                  </a:cubicBezTo>
                  <a:cubicBezTo>
                    <a:pt x="54014" y="90311"/>
                    <a:pt x="56976" y="98640"/>
                    <a:pt x="52388" y="100679"/>
                  </a:cubicBezTo>
                  <a:cubicBezTo>
                    <a:pt x="40692" y="105877"/>
                    <a:pt x="26988" y="103854"/>
                    <a:pt x="14288" y="105441"/>
                  </a:cubicBezTo>
                  <a:cubicBezTo>
                    <a:pt x="15875" y="118141"/>
                    <a:pt x="21826" y="131047"/>
                    <a:pt x="19050" y="143541"/>
                  </a:cubicBezTo>
                  <a:cubicBezTo>
                    <a:pt x="17961" y="148441"/>
                    <a:pt x="7899" y="144384"/>
                    <a:pt x="4763" y="148304"/>
                  </a:cubicBezTo>
                  <a:cubicBezTo>
                    <a:pt x="674" y="153415"/>
                    <a:pt x="1588" y="161004"/>
                    <a:pt x="0" y="167354"/>
                  </a:cubicBezTo>
                  <a:cubicBezTo>
                    <a:pt x="2717" y="175503"/>
                    <a:pt x="6376" y="190654"/>
                    <a:pt x="14288" y="195929"/>
                  </a:cubicBezTo>
                  <a:cubicBezTo>
                    <a:pt x="19734" y="199560"/>
                    <a:pt x="26988" y="199104"/>
                    <a:pt x="33338" y="200691"/>
                  </a:cubicBezTo>
                  <a:cubicBezTo>
                    <a:pt x="37531" y="213272"/>
                    <a:pt x="44867" y="239460"/>
                    <a:pt x="57150" y="243554"/>
                  </a:cubicBezTo>
                  <a:lnTo>
                    <a:pt x="71438" y="248316"/>
                  </a:lnTo>
                  <a:cubicBezTo>
                    <a:pt x="74613" y="254666"/>
                    <a:pt x="75943" y="262346"/>
                    <a:pt x="80963" y="267366"/>
                  </a:cubicBezTo>
                  <a:cubicBezTo>
                    <a:pt x="89058" y="275461"/>
                    <a:pt x="109538" y="286416"/>
                    <a:pt x="109538" y="286416"/>
                  </a:cubicBezTo>
                  <a:cubicBezTo>
                    <a:pt x="122238" y="284829"/>
                    <a:pt x="135942" y="286852"/>
                    <a:pt x="147638" y="281654"/>
                  </a:cubicBezTo>
                  <a:cubicBezTo>
                    <a:pt x="152226" y="279615"/>
                    <a:pt x="147380" y="267366"/>
                    <a:pt x="152400" y="267366"/>
                  </a:cubicBezTo>
                  <a:cubicBezTo>
                    <a:pt x="159135" y="267366"/>
                    <a:pt x="161084" y="277918"/>
                    <a:pt x="166688" y="281654"/>
                  </a:cubicBezTo>
                  <a:cubicBezTo>
                    <a:pt x="170865" y="284439"/>
                    <a:pt x="176213" y="284829"/>
                    <a:pt x="180975" y="286416"/>
                  </a:cubicBezTo>
                  <a:cubicBezTo>
                    <a:pt x="195263" y="284829"/>
                    <a:pt x="209462" y="281654"/>
                    <a:pt x="223838" y="281654"/>
                  </a:cubicBezTo>
                  <a:cubicBezTo>
                    <a:pt x="228858" y="281654"/>
                    <a:pt x="233105" y="286416"/>
                    <a:pt x="238125" y="286416"/>
                  </a:cubicBezTo>
                  <a:cubicBezTo>
                    <a:pt x="257241" y="286416"/>
                    <a:pt x="276225" y="283241"/>
                    <a:pt x="295275" y="281654"/>
                  </a:cubicBezTo>
                  <a:cubicBezTo>
                    <a:pt x="301625" y="276891"/>
                    <a:pt x="308712" y="272979"/>
                    <a:pt x="314325" y="267366"/>
                  </a:cubicBezTo>
                  <a:cubicBezTo>
                    <a:pt x="318372" y="263319"/>
                    <a:pt x="318536" y="255205"/>
                    <a:pt x="323850" y="253079"/>
                  </a:cubicBezTo>
                  <a:cubicBezTo>
                    <a:pt x="335733" y="248326"/>
                    <a:pt x="349250" y="249904"/>
                    <a:pt x="361950" y="248316"/>
                  </a:cubicBezTo>
                  <a:cubicBezTo>
                    <a:pt x="410334" y="264444"/>
                    <a:pt x="380602" y="259368"/>
                    <a:pt x="452438" y="248316"/>
                  </a:cubicBezTo>
                  <a:cubicBezTo>
                    <a:pt x="457200" y="245141"/>
                    <a:pt x="462678" y="242838"/>
                    <a:pt x="466725" y="238791"/>
                  </a:cubicBezTo>
                  <a:cubicBezTo>
                    <a:pt x="470772" y="234744"/>
                    <a:pt x="470637" y="225626"/>
                    <a:pt x="476250" y="224504"/>
                  </a:cubicBezTo>
                  <a:cubicBezTo>
                    <a:pt x="481863" y="223382"/>
                    <a:pt x="485277" y="231774"/>
                    <a:pt x="490538" y="234029"/>
                  </a:cubicBezTo>
                  <a:cubicBezTo>
                    <a:pt x="496554" y="236607"/>
                    <a:pt x="503238" y="237204"/>
                    <a:pt x="509588" y="238791"/>
                  </a:cubicBezTo>
                  <a:cubicBezTo>
                    <a:pt x="519340" y="235541"/>
                    <a:pt x="531061" y="233026"/>
                    <a:pt x="538163" y="224504"/>
                  </a:cubicBezTo>
                  <a:cubicBezTo>
                    <a:pt x="550553" y="209636"/>
                    <a:pt x="545005" y="206057"/>
                    <a:pt x="552450" y="191166"/>
                  </a:cubicBezTo>
                  <a:cubicBezTo>
                    <a:pt x="555010" y="186047"/>
                    <a:pt x="557506" y="180455"/>
                    <a:pt x="561975" y="176879"/>
                  </a:cubicBezTo>
                  <a:cubicBezTo>
                    <a:pt x="565895" y="173743"/>
                    <a:pt x="571500" y="173704"/>
                    <a:pt x="576263" y="172116"/>
                  </a:cubicBezTo>
                  <a:cubicBezTo>
                    <a:pt x="577850" y="167354"/>
                    <a:pt x="578780" y="162319"/>
                    <a:pt x="581025" y="157829"/>
                  </a:cubicBezTo>
                  <a:cubicBezTo>
                    <a:pt x="591748" y="136383"/>
                    <a:pt x="601221" y="144928"/>
                    <a:pt x="585788" y="110204"/>
                  </a:cubicBezTo>
                  <a:cubicBezTo>
                    <a:pt x="583463" y="104973"/>
                    <a:pt x="576263" y="103854"/>
                    <a:pt x="571500" y="100679"/>
                  </a:cubicBezTo>
                  <a:cubicBezTo>
                    <a:pt x="566738" y="102266"/>
                    <a:pt x="559998" y="109618"/>
                    <a:pt x="557213" y="105441"/>
                  </a:cubicBezTo>
                  <a:cubicBezTo>
                    <a:pt x="550986" y="96101"/>
                    <a:pt x="554651" y="83111"/>
                    <a:pt x="552450" y="72104"/>
                  </a:cubicBezTo>
                  <a:cubicBezTo>
                    <a:pt x="551465" y="67181"/>
                    <a:pt x="551238" y="61366"/>
                    <a:pt x="547688" y="57816"/>
                  </a:cubicBezTo>
                  <a:cubicBezTo>
                    <a:pt x="542668" y="52796"/>
                    <a:pt x="535438" y="50331"/>
                    <a:pt x="528638" y="48291"/>
                  </a:cubicBezTo>
                  <a:cubicBezTo>
                    <a:pt x="519389" y="45516"/>
                    <a:pt x="509588" y="45116"/>
                    <a:pt x="500063" y="43529"/>
                  </a:cubicBezTo>
                  <a:cubicBezTo>
                    <a:pt x="457224" y="57807"/>
                    <a:pt x="519056" y="41932"/>
                    <a:pt x="471488" y="34004"/>
                  </a:cubicBezTo>
                  <a:cubicBezTo>
                    <a:pt x="457308" y="31641"/>
                    <a:pt x="442913" y="37179"/>
                    <a:pt x="428625" y="38766"/>
                  </a:cubicBezTo>
                  <a:cubicBezTo>
                    <a:pt x="423863" y="37179"/>
                    <a:pt x="418828" y="36249"/>
                    <a:pt x="414338" y="34004"/>
                  </a:cubicBezTo>
                  <a:cubicBezTo>
                    <a:pt x="377402" y="15536"/>
                    <a:pt x="421680" y="31690"/>
                    <a:pt x="385763" y="19716"/>
                  </a:cubicBezTo>
                  <a:cubicBezTo>
                    <a:pt x="376238" y="21304"/>
                    <a:pt x="366657" y="22585"/>
                    <a:pt x="357188" y="24479"/>
                  </a:cubicBezTo>
                  <a:cubicBezTo>
                    <a:pt x="350770" y="25763"/>
                    <a:pt x="344618" y="30167"/>
                    <a:pt x="338138" y="29241"/>
                  </a:cubicBezTo>
                  <a:cubicBezTo>
                    <a:pt x="332472" y="28431"/>
                    <a:pt x="328613" y="22891"/>
                    <a:pt x="323850" y="19716"/>
                  </a:cubicBezTo>
                  <a:cubicBezTo>
                    <a:pt x="312738" y="21304"/>
                    <a:pt x="301451" y="21955"/>
                    <a:pt x="290513" y="24479"/>
                  </a:cubicBezTo>
                  <a:cubicBezTo>
                    <a:pt x="280730" y="26737"/>
                    <a:pt x="261938" y="34004"/>
                    <a:pt x="261938" y="34004"/>
                  </a:cubicBezTo>
                  <a:cubicBezTo>
                    <a:pt x="244812" y="29722"/>
                    <a:pt x="237215" y="24934"/>
                    <a:pt x="219075" y="34004"/>
                  </a:cubicBezTo>
                  <a:cubicBezTo>
                    <a:pt x="213051" y="37016"/>
                    <a:pt x="210392" y="44555"/>
                    <a:pt x="204788" y="48291"/>
                  </a:cubicBezTo>
                  <a:cubicBezTo>
                    <a:pt x="195384" y="54560"/>
                    <a:pt x="186601" y="53054"/>
                    <a:pt x="176213" y="53054"/>
                  </a:cubicBezTo>
                  <a:lnTo>
                    <a:pt x="176213" y="53054"/>
                  </a:lnTo>
                  <a:lnTo>
                    <a:pt x="176213" y="5305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405097" y="1614421"/>
              <a:ext cx="310278" cy="609667"/>
            </a:xfrm>
            <a:custGeom>
              <a:avLst/>
              <a:gdLst>
                <a:gd name="connsiteX0" fmla="*/ 200741 w 310278"/>
                <a:gd name="connsiteY0" fmla="*/ 9592 h 609667"/>
                <a:gd name="connsiteX1" fmla="*/ 200741 w 310278"/>
                <a:gd name="connsiteY1" fmla="*/ 9592 h 609667"/>
                <a:gd name="connsiteX2" fmla="*/ 138828 w 310278"/>
                <a:gd name="connsiteY2" fmla="*/ 9592 h 609667"/>
                <a:gd name="connsiteX3" fmla="*/ 129303 w 310278"/>
                <a:gd name="connsiteY3" fmla="*/ 38167 h 609667"/>
                <a:gd name="connsiteX4" fmla="*/ 115016 w 310278"/>
                <a:gd name="connsiteY4" fmla="*/ 33404 h 609667"/>
                <a:gd name="connsiteX5" fmla="*/ 76916 w 310278"/>
                <a:gd name="connsiteY5" fmla="*/ 42929 h 609667"/>
                <a:gd name="connsiteX6" fmla="*/ 38816 w 310278"/>
                <a:gd name="connsiteY6" fmla="*/ 47692 h 609667"/>
                <a:gd name="connsiteX7" fmla="*/ 34053 w 310278"/>
                <a:gd name="connsiteY7" fmla="*/ 66742 h 609667"/>
                <a:gd name="connsiteX8" fmla="*/ 5478 w 310278"/>
                <a:gd name="connsiteY8" fmla="*/ 76267 h 609667"/>
                <a:gd name="connsiteX9" fmla="*/ 15003 w 310278"/>
                <a:gd name="connsiteY9" fmla="*/ 114367 h 609667"/>
                <a:gd name="connsiteX10" fmla="*/ 29291 w 310278"/>
                <a:gd name="connsiteY10" fmla="*/ 128654 h 609667"/>
                <a:gd name="connsiteX11" fmla="*/ 29291 w 310278"/>
                <a:gd name="connsiteY11" fmla="*/ 223904 h 609667"/>
                <a:gd name="connsiteX12" fmla="*/ 24528 w 310278"/>
                <a:gd name="connsiteY12" fmla="*/ 257242 h 609667"/>
                <a:gd name="connsiteX13" fmla="*/ 10241 w 310278"/>
                <a:gd name="connsiteY13" fmla="*/ 271529 h 609667"/>
                <a:gd name="connsiteX14" fmla="*/ 5478 w 310278"/>
                <a:gd name="connsiteY14" fmla="*/ 338204 h 609667"/>
                <a:gd name="connsiteX15" fmla="*/ 43578 w 310278"/>
                <a:gd name="connsiteY15" fmla="*/ 357254 h 609667"/>
                <a:gd name="connsiteX16" fmla="*/ 53103 w 310278"/>
                <a:gd name="connsiteY16" fmla="*/ 376304 h 609667"/>
                <a:gd name="connsiteX17" fmla="*/ 57866 w 310278"/>
                <a:gd name="connsiteY17" fmla="*/ 390592 h 609667"/>
                <a:gd name="connsiteX18" fmla="*/ 76916 w 310278"/>
                <a:gd name="connsiteY18" fmla="*/ 395354 h 609667"/>
                <a:gd name="connsiteX19" fmla="*/ 72153 w 310278"/>
                <a:gd name="connsiteY19" fmla="*/ 409642 h 609667"/>
                <a:gd name="connsiteX20" fmla="*/ 67391 w 310278"/>
                <a:gd name="connsiteY20" fmla="*/ 438217 h 609667"/>
                <a:gd name="connsiteX21" fmla="*/ 48341 w 310278"/>
                <a:gd name="connsiteY21" fmla="*/ 466792 h 609667"/>
                <a:gd name="connsiteX22" fmla="*/ 38816 w 310278"/>
                <a:gd name="connsiteY22" fmla="*/ 490604 h 609667"/>
                <a:gd name="connsiteX23" fmla="*/ 43578 w 310278"/>
                <a:gd name="connsiteY23" fmla="*/ 533467 h 609667"/>
                <a:gd name="connsiteX24" fmla="*/ 24528 w 310278"/>
                <a:gd name="connsiteY24" fmla="*/ 538229 h 609667"/>
                <a:gd name="connsiteX25" fmla="*/ 19766 w 310278"/>
                <a:gd name="connsiteY25" fmla="*/ 557279 h 609667"/>
                <a:gd name="connsiteX26" fmla="*/ 34053 w 310278"/>
                <a:gd name="connsiteY26" fmla="*/ 590617 h 609667"/>
                <a:gd name="connsiteX27" fmla="*/ 38816 w 310278"/>
                <a:gd name="connsiteY27" fmla="*/ 604904 h 609667"/>
                <a:gd name="connsiteX28" fmla="*/ 53103 w 310278"/>
                <a:gd name="connsiteY28" fmla="*/ 609667 h 609667"/>
                <a:gd name="connsiteX29" fmla="*/ 76916 w 310278"/>
                <a:gd name="connsiteY29" fmla="*/ 604904 h 609667"/>
                <a:gd name="connsiteX30" fmla="*/ 91203 w 310278"/>
                <a:gd name="connsiteY30" fmla="*/ 576329 h 609667"/>
                <a:gd name="connsiteX31" fmla="*/ 100728 w 310278"/>
                <a:gd name="connsiteY31" fmla="*/ 562042 h 609667"/>
                <a:gd name="connsiteX32" fmla="*/ 134066 w 310278"/>
                <a:gd name="connsiteY32" fmla="*/ 552517 h 609667"/>
                <a:gd name="connsiteX33" fmla="*/ 148353 w 310278"/>
                <a:gd name="connsiteY33" fmla="*/ 538229 h 609667"/>
                <a:gd name="connsiteX34" fmla="*/ 157878 w 310278"/>
                <a:gd name="connsiteY34" fmla="*/ 519179 h 609667"/>
                <a:gd name="connsiteX35" fmla="*/ 191216 w 310278"/>
                <a:gd name="connsiteY35" fmla="*/ 500129 h 609667"/>
                <a:gd name="connsiteX36" fmla="*/ 200741 w 310278"/>
                <a:gd name="connsiteY36" fmla="*/ 485842 h 609667"/>
                <a:gd name="connsiteX37" fmla="*/ 205503 w 310278"/>
                <a:gd name="connsiteY37" fmla="*/ 471554 h 609667"/>
                <a:gd name="connsiteX38" fmla="*/ 210266 w 310278"/>
                <a:gd name="connsiteY38" fmla="*/ 485842 h 609667"/>
                <a:gd name="connsiteX39" fmla="*/ 224553 w 310278"/>
                <a:gd name="connsiteY39" fmla="*/ 490604 h 609667"/>
                <a:gd name="connsiteX40" fmla="*/ 248366 w 310278"/>
                <a:gd name="connsiteY40" fmla="*/ 485842 h 609667"/>
                <a:gd name="connsiteX41" fmla="*/ 262653 w 310278"/>
                <a:gd name="connsiteY41" fmla="*/ 476317 h 609667"/>
                <a:gd name="connsiteX42" fmla="*/ 281703 w 310278"/>
                <a:gd name="connsiteY42" fmla="*/ 471554 h 609667"/>
                <a:gd name="connsiteX43" fmla="*/ 300753 w 310278"/>
                <a:gd name="connsiteY43" fmla="*/ 442979 h 609667"/>
                <a:gd name="connsiteX44" fmla="*/ 310278 w 310278"/>
                <a:gd name="connsiteY44" fmla="*/ 404879 h 609667"/>
                <a:gd name="connsiteX45" fmla="*/ 305516 w 310278"/>
                <a:gd name="connsiteY45" fmla="*/ 385829 h 609667"/>
                <a:gd name="connsiteX46" fmla="*/ 300753 w 310278"/>
                <a:gd name="connsiteY46" fmla="*/ 371542 h 609667"/>
                <a:gd name="connsiteX47" fmla="*/ 281703 w 310278"/>
                <a:gd name="connsiteY47" fmla="*/ 285817 h 609667"/>
                <a:gd name="connsiteX48" fmla="*/ 276941 w 310278"/>
                <a:gd name="connsiteY48" fmla="*/ 228667 h 609667"/>
                <a:gd name="connsiteX49" fmla="*/ 267416 w 310278"/>
                <a:gd name="connsiteY49" fmla="*/ 214379 h 609667"/>
                <a:gd name="connsiteX50" fmla="*/ 234078 w 310278"/>
                <a:gd name="connsiteY50" fmla="*/ 190567 h 609667"/>
                <a:gd name="connsiteX51" fmla="*/ 253128 w 310278"/>
                <a:gd name="connsiteY51" fmla="*/ 147704 h 609667"/>
                <a:gd name="connsiteX52" fmla="*/ 248366 w 310278"/>
                <a:gd name="connsiteY52" fmla="*/ 33404 h 609667"/>
                <a:gd name="connsiteX53" fmla="*/ 229316 w 310278"/>
                <a:gd name="connsiteY53" fmla="*/ 4829 h 609667"/>
                <a:gd name="connsiteX54" fmla="*/ 200741 w 310278"/>
                <a:gd name="connsiteY54" fmla="*/ 9592 h 6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0278" h="609667">
                  <a:moveTo>
                    <a:pt x="200741" y="9592"/>
                  </a:moveTo>
                  <a:lnTo>
                    <a:pt x="200741" y="9592"/>
                  </a:lnTo>
                  <a:cubicBezTo>
                    <a:pt x="186445" y="6415"/>
                    <a:pt x="153751" y="-10305"/>
                    <a:pt x="138828" y="9592"/>
                  </a:cubicBezTo>
                  <a:cubicBezTo>
                    <a:pt x="132804" y="17624"/>
                    <a:pt x="129303" y="38167"/>
                    <a:pt x="129303" y="38167"/>
                  </a:cubicBezTo>
                  <a:cubicBezTo>
                    <a:pt x="124541" y="36579"/>
                    <a:pt x="120036" y="33404"/>
                    <a:pt x="115016" y="33404"/>
                  </a:cubicBezTo>
                  <a:cubicBezTo>
                    <a:pt x="103524" y="33404"/>
                    <a:pt x="88189" y="39172"/>
                    <a:pt x="76916" y="42929"/>
                  </a:cubicBezTo>
                  <a:cubicBezTo>
                    <a:pt x="62042" y="37972"/>
                    <a:pt x="54476" y="32032"/>
                    <a:pt x="38816" y="47692"/>
                  </a:cubicBezTo>
                  <a:cubicBezTo>
                    <a:pt x="34188" y="52320"/>
                    <a:pt x="39023" y="62482"/>
                    <a:pt x="34053" y="66742"/>
                  </a:cubicBezTo>
                  <a:cubicBezTo>
                    <a:pt x="26430" y="73276"/>
                    <a:pt x="15003" y="73092"/>
                    <a:pt x="5478" y="76267"/>
                  </a:cubicBezTo>
                  <a:cubicBezTo>
                    <a:pt x="6164" y="79697"/>
                    <a:pt x="10821" y="108094"/>
                    <a:pt x="15003" y="114367"/>
                  </a:cubicBezTo>
                  <a:cubicBezTo>
                    <a:pt x="18739" y="119971"/>
                    <a:pt x="24528" y="123892"/>
                    <a:pt x="29291" y="128654"/>
                  </a:cubicBezTo>
                  <a:cubicBezTo>
                    <a:pt x="37426" y="258832"/>
                    <a:pt x="39462" y="167962"/>
                    <a:pt x="29291" y="223904"/>
                  </a:cubicBezTo>
                  <a:cubicBezTo>
                    <a:pt x="27283" y="234948"/>
                    <a:pt x="28697" y="246819"/>
                    <a:pt x="24528" y="257242"/>
                  </a:cubicBezTo>
                  <a:cubicBezTo>
                    <a:pt x="22027" y="263495"/>
                    <a:pt x="15003" y="266767"/>
                    <a:pt x="10241" y="271529"/>
                  </a:cubicBezTo>
                  <a:cubicBezTo>
                    <a:pt x="3051" y="293098"/>
                    <a:pt x="-6022" y="315203"/>
                    <a:pt x="5478" y="338204"/>
                  </a:cubicBezTo>
                  <a:cubicBezTo>
                    <a:pt x="12417" y="352083"/>
                    <a:pt x="31132" y="354143"/>
                    <a:pt x="43578" y="357254"/>
                  </a:cubicBezTo>
                  <a:cubicBezTo>
                    <a:pt x="46753" y="363604"/>
                    <a:pt x="50306" y="369779"/>
                    <a:pt x="53103" y="376304"/>
                  </a:cubicBezTo>
                  <a:cubicBezTo>
                    <a:pt x="55081" y="380918"/>
                    <a:pt x="53946" y="387456"/>
                    <a:pt x="57866" y="390592"/>
                  </a:cubicBezTo>
                  <a:cubicBezTo>
                    <a:pt x="62977" y="394681"/>
                    <a:pt x="70566" y="393767"/>
                    <a:pt x="76916" y="395354"/>
                  </a:cubicBezTo>
                  <a:cubicBezTo>
                    <a:pt x="75328" y="400117"/>
                    <a:pt x="73242" y="404741"/>
                    <a:pt x="72153" y="409642"/>
                  </a:cubicBezTo>
                  <a:cubicBezTo>
                    <a:pt x="70058" y="419068"/>
                    <a:pt x="71105" y="429303"/>
                    <a:pt x="67391" y="438217"/>
                  </a:cubicBezTo>
                  <a:cubicBezTo>
                    <a:pt x="62988" y="448784"/>
                    <a:pt x="52593" y="456163"/>
                    <a:pt x="48341" y="466792"/>
                  </a:cubicBezTo>
                  <a:lnTo>
                    <a:pt x="38816" y="490604"/>
                  </a:lnTo>
                  <a:cubicBezTo>
                    <a:pt x="40403" y="504892"/>
                    <a:pt x="47709" y="519698"/>
                    <a:pt x="43578" y="533467"/>
                  </a:cubicBezTo>
                  <a:cubicBezTo>
                    <a:pt x="41697" y="539736"/>
                    <a:pt x="29156" y="533601"/>
                    <a:pt x="24528" y="538229"/>
                  </a:cubicBezTo>
                  <a:cubicBezTo>
                    <a:pt x="19900" y="542857"/>
                    <a:pt x="21353" y="550929"/>
                    <a:pt x="19766" y="557279"/>
                  </a:cubicBezTo>
                  <a:cubicBezTo>
                    <a:pt x="29675" y="596920"/>
                    <a:pt x="17610" y="557732"/>
                    <a:pt x="34053" y="590617"/>
                  </a:cubicBezTo>
                  <a:cubicBezTo>
                    <a:pt x="36298" y="595107"/>
                    <a:pt x="35266" y="601354"/>
                    <a:pt x="38816" y="604904"/>
                  </a:cubicBezTo>
                  <a:cubicBezTo>
                    <a:pt x="42366" y="608454"/>
                    <a:pt x="48341" y="608079"/>
                    <a:pt x="53103" y="609667"/>
                  </a:cubicBezTo>
                  <a:cubicBezTo>
                    <a:pt x="61041" y="608079"/>
                    <a:pt x="69888" y="608920"/>
                    <a:pt x="76916" y="604904"/>
                  </a:cubicBezTo>
                  <a:cubicBezTo>
                    <a:pt x="86472" y="599444"/>
                    <a:pt x="87047" y="584641"/>
                    <a:pt x="91203" y="576329"/>
                  </a:cubicBezTo>
                  <a:cubicBezTo>
                    <a:pt x="93763" y="571210"/>
                    <a:pt x="95725" y="564822"/>
                    <a:pt x="100728" y="562042"/>
                  </a:cubicBezTo>
                  <a:cubicBezTo>
                    <a:pt x="110831" y="556429"/>
                    <a:pt x="122953" y="555692"/>
                    <a:pt x="134066" y="552517"/>
                  </a:cubicBezTo>
                  <a:cubicBezTo>
                    <a:pt x="138828" y="547754"/>
                    <a:pt x="144438" y="543710"/>
                    <a:pt x="148353" y="538229"/>
                  </a:cubicBezTo>
                  <a:cubicBezTo>
                    <a:pt x="152479" y="532452"/>
                    <a:pt x="153333" y="524633"/>
                    <a:pt x="157878" y="519179"/>
                  </a:cubicBezTo>
                  <a:cubicBezTo>
                    <a:pt x="162686" y="513410"/>
                    <a:pt x="186132" y="502671"/>
                    <a:pt x="191216" y="500129"/>
                  </a:cubicBezTo>
                  <a:cubicBezTo>
                    <a:pt x="194391" y="495367"/>
                    <a:pt x="198181" y="490961"/>
                    <a:pt x="200741" y="485842"/>
                  </a:cubicBezTo>
                  <a:cubicBezTo>
                    <a:pt x="202986" y="481352"/>
                    <a:pt x="200483" y="471554"/>
                    <a:pt x="205503" y="471554"/>
                  </a:cubicBezTo>
                  <a:cubicBezTo>
                    <a:pt x="210523" y="471554"/>
                    <a:pt x="206716" y="482292"/>
                    <a:pt x="210266" y="485842"/>
                  </a:cubicBezTo>
                  <a:cubicBezTo>
                    <a:pt x="213816" y="489392"/>
                    <a:pt x="219791" y="489017"/>
                    <a:pt x="224553" y="490604"/>
                  </a:cubicBezTo>
                  <a:cubicBezTo>
                    <a:pt x="232491" y="489017"/>
                    <a:pt x="240787" y="488684"/>
                    <a:pt x="248366" y="485842"/>
                  </a:cubicBezTo>
                  <a:cubicBezTo>
                    <a:pt x="253725" y="483832"/>
                    <a:pt x="257392" y="478572"/>
                    <a:pt x="262653" y="476317"/>
                  </a:cubicBezTo>
                  <a:cubicBezTo>
                    <a:pt x="268669" y="473739"/>
                    <a:pt x="275353" y="473142"/>
                    <a:pt x="281703" y="471554"/>
                  </a:cubicBezTo>
                  <a:cubicBezTo>
                    <a:pt x="288053" y="462029"/>
                    <a:pt x="297977" y="454085"/>
                    <a:pt x="300753" y="442979"/>
                  </a:cubicBezTo>
                  <a:lnTo>
                    <a:pt x="310278" y="404879"/>
                  </a:lnTo>
                  <a:cubicBezTo>
                    <a:pt x="308691" y="398529"/>
                    <a:pt x="307314" y="392123"/>
                    <a:pt x="305516" y="385829"/>
                  </a:cubicBezTo>
                  <a:cubicBezTo>
                    <a:pt x="304137" y="381002"/>
                    <a:pt x="301578" y="376494"/>
                    <a:pt x="300753" y="371542"/>
                  </a:cubicBezTo>
                  <a:cubicBezTo>
                    <a:pt x="287044" y="289289"/>
                    <a:pt x="305371" y="321317"/>
                    <a:pt x="281703" y="285817"/>
                  </a:cubicBezTo>
                  <a:cubicBezTo>
                    <a:pt x="280116" y="266767"/>
                    <a:pt x="280690" y="247412"/>
                    <a:pt x="276941" y="228667"/>
                  </a:cubicBezTo>
                  <a:cubicBezTo>
                    <a:pt x="275818" y="223054"/>
                    <a:pt x="271463" y="218426"/>
                    <a:pt x="267416" y="214379"/>
                  </a:cubicBezTo>
                  <a:cubicBezTo>
                    <a:pt x="261509" y="208472"/>
                    <a:pt x="242190" y="195975"/>
                    <a:pt x="234078" y="190567"/>
                  </a:cubicBezTo>
                  <a:cubicBezTo>
                    <a:pt x="245413" y="156562"/>
                    <a:pt x="238034" y="170346"/>
                    <a:pt x="253128" y="147704"/>
                  </a:cubicBezTo>
                  <a:cubicBezTo>
                    <a:pt x="251541" y="109604"/>
                    <a:pt x="254635" y="71018"/>
                    <a:pt x="248366" y="33404"/>
                  </a:cubicBezTo>
                  <a:cubicBezTo>
                    <a:pt x="246484" y="22112"/>
                    <a:pt x="229316" y="4829"/>
                    <a:pt x="229316" y="4829"/>
                  </a:cubicBezTo>
                  <a:cubicBezTo>
                    <a:pt x="180111" y="9750"/>
                    <a:pt x="205503" y="8798"/>
                    <a:pt x="200741" y="959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1071" t="15947" r="5407" b="7536"/>
          <a:stretch/>
        </p:blipFill>
        <p:spPr bwMode="auto">
          <a:xfrm rot="5400000">
            <a:off x="2278330" y="3572338"/>
            <a:ext cx="227251" cy="407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itle 1"/>
          <p:cNvSpPr>
            <a:spLocks noGrp="1"/>
          </p:cNvSpPr>
          <p:nvPr>
            <p:ph type="title"/>
          </p:nvPr>
        </p:nvSpPr>
        <p:spPr>
          <a:xfrm>
            <a:off x="1055657" y="114863"/>
            <a:ext cx="7214419" cy="563562"/>
          </a:xfrm>
        </p:spPr>
        <p:txBody>
          <a:bodyPr>
            <a:noAutofit/>
          </a:bodyPr>
          <a:lstStyle/>
          <a:p>
            <a:r>
              <a:rPr lang="es-ES_tradnl" sz="3200" b="1" noProof="0" dirty="0" smtClean="0">
                <a:latin typeface="Arial" pitchFamily="34" charset="0"/>
                <a:cs typeface="Arial" pitchFamily="34" charset="0"/>
              </a:rPr>
              <a:t>Ejemplo: Índice K en Sudamérica</a:t>
            </a:r>
            <a:endParaRPr lang="es-ES_tradnl" sz="3200" b="1" noProof="0" dirty="0">
              <a:latin typeface="Arial" pitchFamily="34" charset="0"/>
              <a:cs typeface="Arial" pitchFamily="34" charset="0"/>
            </a:endParaRPr>
          </a:p>
        </p:txBody>
      </p:sp>
      <p:sp>
        <p:nvSpPr>
          <p:cNvPr id="22" name="Title 1"/>
          <p:cNvSpPr txBox="1">
            <a:spLocks/>
          </p:cNvSpPr>
          <p:nvPr/>
        </p:nvSpPr>
        <p:spPr>
          <a:xfrm>
            <a:off x="1131830" y="5716321"/>
            <a:ext cx="2520253"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200" b="1" dirty="0" err="1" smtClean="0">
                <a:latin typeface="Arial" pitchFamily="34" charset="0"/>
                <a:cs typeface="Arial" pitchFamily="34" charset="0"/>
              </a:rPr>
              <a:t>K</a:t>
            </a:r>
            <a:r>
              <a:rPr lang="es-ES_tradnl" sz="3200" b="1" baseline="-25000" dirty="0" err="1" smtClean="0">
                <a:latin typeface="Arial" pitchFamily="34" charset="0"/>
                <a:cs typeface="Arial" pitchFamily="34" charset="0"/>
              </a:rPr>
              <a:t>GFS_Analysis</a:t>
            </a:r>
            <a:endParaRPr lang="es-ES_tradnl" sz="3200" b="1" baseline="-25000" dirty="0">
              <a:latin typeface="Arial" pitchFamily="34" charset="0"/>
              <a:cs typeface="Arial" pitchFamily="34" charset="0"/>
            </a:endParaRPr>
          </a:p>
        </p:txBody>
      </p:sp>
      <p:sp>
        <p:nvSpPr>
          <p:cNvPr id="23" name="Title 1"/>
          <p:cNvSpPr txBox="1">
            <a:spLocks/>
          </p:cNvSpPr>
          <p:nvPr/>
        </p:nvSpPr>
        <p:spPr>
          <a:xfrm>
            <a:off x="5640738" y="5721241"/>
            <a:ext cx="2520253"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200" b="1" dirty="0" smtClean="0">
                <a:latin typeface="Arial" pitchFamily="34" charset="0"/>
                <a:cs typeface="Arial" pitchFamily="34" charset="0"/>
              </a:rPr>
              <a:t>IR4 </a:t>
            </a:r>
            <a:r>
              <a:rPr lang="es-ES_tradnl" sz="3200" b="1" dirty="0" err="1" smtClean="0">
                <a:latin typeface="Arial" pitchFamily="34" charset="0"/>
                <a:cs typeface="Arial" pitchFamily="34" charset="0"/>
              </a:rPr>
              <a:t>Image</a:t>
            </a:r>
            <a:endParaRPr lang="es-ES_tradnl" sz="3200" b="1" baseline="-25000" dirty="0">
              <a:latin typeface="Arial" pitchFamily="34" charset="0"/>
              <a:cs typeface="Arial" pitchFamily="34" charset="0"/>
            </a:endParaRPr>
          </a:p>
        </p:txBody>
      </p:sp>
      <p:sp>
        <p:nvSpPr>
          <p:cNvPr id="24" name="Title 1"/>
          <p:cNvSpPr txBox="1">
            <a:spLocks/>
          </p:cNvSpPr>
          <p:nvPr/>
        </p:nvSpPr>
        <p:spPr>
          <a:xfrm>
            <a:off x="3242863" y="532046"/>
            <a:ext cx="2705595"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smtClean="0">
                <a:latin typeface="Arial" pitchFamily="34" charset="0"/>
                <a:cs typeface="Arial" pitchFamily="34" charset="0"/>
              </a:rPr>
              <a:t>2016Feb1600Z</a:t>
            </a:r>
            <a:endParaRPr lang="es-ES_tradnl" sz="2400" b="1" baseline="-25000" dirty="0">
              <a:latin typeface="Arial" pitchFamily="34" charset="0"/>
              <a:cs typeface="Arial" pitchFamily="34" charset="0"/>
            </a:endParaRPr>
          </a:p>
        </p:txBody>
      </p:sp>
      <p:sp>
        <p:nvSpPr>
          <p:cNvPr id="12" name="Freeform 11"/>
          <p:cNvSpPr/>
          <p:nvPr/>
        </p:nvSpPr>
        <p:spPr>
          <a:xfrm>
            <a:off x="4629151" y="5023161"/>
            <a:ext cx="847725" cy="443639"/>
          </a:xfrm>
          <a:custGeom>
            <a:avLst/>
            <a:gdLst>
              <a:gd name="connsiteX0" fmla="*/ 133350 w 847725"/>
              <a:gd name="connsiteY0" fmla="*/ 162651 h 443639"/>
              <a:gd name="connsiteX1" fmla="*/ 133350 w 847725"/>
              <a:gd name="connsiteY1" fmla="*/ 162651 h 443639"/>
              <a:gd name="connsiteX2" fmla="*/ 166688 w 847725"/>
              <a:gd name="connsiteY2" fmla="*/ 191226 h 443639"/>
              <a:gd name="connsiteX3" fmla="*/ 180975 w 847725"/>
              <a:gd name="connsiteY3" fmla="*/ 195989 h 443639"/>
              <a:gd name="connsiteX4" fmla="*/ 204788 w 847725"/>
              <a:gd name="connsiteY4" fmla="*/ 219801 h 443639"/>
              <a:gd name="connsiteX5" fmla="*/ 261938 w 847725"/>
              <a:gd name="connsiteY5" fmla="*/ 229326 h 443639"/>
              <a:gd name="connsiteX6" fmla="*/ 266700 w 847725"/>
              <a:gd name="connsiteY6" fmla="*/ 243614 h 443639"/>
              <a:gd name="connsiteX7" fmla="*/ 295275 w 847725"/>
              <a:gd name="connsiteY7" fmla="*/ 262664 h 443639"/>
              <a:gd name="connsiteX8" fmla="*/ 323850 w 847725"/>
              <a:gd name="connsiteY8" fmla="*/ 276951 h 443639"/>
              <a:gd name="connsiteX9" fmla="*/ 328613 w 847725"/>
              <a:gd name="connsiteY9" fmla="*/ 291239 h 443639"/>
              <a:gd name="connsiteX10" fmla="*/ 342900 w 847725"/>
              <a:gd name="connsiteY10" fmla="*/ 296001 h 443639"/>
              <a:gd name="connsiteX11" fmla="*/ 357188 w 847725"/>
              <a:gd name="connsiteY11" fmla="*/ 305526 h 443639"/>
              <a:gd name="connsiteX12" fmla="*/ 385763 w 847725"/>
              <a:gd name="connsiteY12" fmla="*/ 319814 h 443639"/>
              <a:gd name="connsiteX13" fmla="*/ 452438 w 847725"/>
              <a:gd name="connsiteY13" fmla="*/ 338864 h 443639"/>
              <a:gd name="connsiteX14" fmla="*/ 466725 w 847725"/>
              <a:gd name="connsiteY14" fmla="*/ 348389 h 443639"/>
              <a:gd name="connsiteX15" fmla="*/ 500063 w 847725"/>
              <a:gd name="connsiteY15" fmla="*/ 357914 h 443639"/>
              <a:gd name="connsiteX16" fmla="*/ 514350 w 847725"/>
              <a:gd name="connsiteY16" fmla="*/ 367439 h 443639"/>
              <a:gd name="connsiteX17" fmla="*/ 538163 w 847725"/>
              <a:gd name="connsiteY17" fmla="*/ 372201 h 443639"/>
              <a:gd name="connsiteX18" fmla="*/ 561975 w 847725"/>
              <a:gd name="connsiteY18" fmla="*/ 396014 h 443639"/>
              <a:gd name="connsiteX19" fmla="*/ 638175 w 847725"/>
              <a:gd name="connsiteY19" fmla="*/ 410301 h 443639"/>
              <a:gd name="connsiteX20" fmla="*/ 690563 w 847725"/>
              <a:gd name="connsiteY20" fmla="*/ 424589 h 443639"/>
              <a:gd name="connsiteX21" fmla="*/ 719138 w 847725"/>
              <a:gd name="connsiteY21" fmla="*/ 434114 h 443639"/>
              <a:gd name="connsiteX22" fmla="*/ 733425 w 847725"/>
              <a:gd name="connsiteY22" fmla="*/ 438876 h 443639"/>
              <a:gd name="connsiteX23" fmla="*/ 771525 w 847725"/>
              <a:gd name="connsiteY23" fmla="*/ 443639 h 443639"/>
              <a:gd name="connsiteX24" fmla="*/ 814388 w 847725"/>
              <a:gd name="connsiteY24" fmla="*/ 438876 h 443639"/>
              <a:gd name="connsiteX25" fmla="*/ 842963 w 847725"/>
              <a:gd name="connsiteY25" fmla="*/ 419826 h 443639"/>
              <a:gd name="connsiteX26" fmla="*/ 847725 w 847725"/>
              <a:gd name="connsiteY26" fmla="*/ 405539 h 443639"/>
              <a:gd name="connsiteX27" fmla="*/ 833438 w 847725"/>
              <a:gd name="connsiteY27" fmla="*/ 376964 h 443639"/>
              <a:gd name="connsiteX28" fmla="*/ 828675 w 847725"/>
              <a:gd name="connsiteY28" fmla="*/ 362676 h 443639"/>
              <a:gd name="connsiteX29" fmla="*/ 800100 w 847725"/>
              <a:gd name="connsiteY29" fmla="*/ 343626 h 443639"/>
              <a:gd name="connsiteX30" fmla="*/ 785813 w 847725"/>
              <a:gd name="connsiteY30" fmla="*/ 334101 h 443639"/>
              <a:gd name="connsiteX31" fmla="*/ 719138 w 847725"/>
              <a:gd name="connsiteY31" fmla="*/ 324576 h 443639"/>
              <a:gd name="connsiteX32" fmla="*/ 704850 w 847725"/>
              <a:gd name="connsiteY32" fmla="*/ 319814 h 443639"/>
              <a:gd name="connsiteX33" fmla="*/ 676275 w 847725"/>
              <a:gd name="connsiteY33" fmla="*/ 305526 h 443639"/>
              <a:gd name="connsiteX34" fmla="*/ 647700 w 847725"/>
              <a:gd name="connsiteY34" fmla="*/ 286476 h 443639"/>
              <a:gd name="connsiteX35" fmla="*/ 619125 w 847725"/>
              <a:gd name="connsiteY35" fmla="*/ 272189 h 443639"/>
              <a:gd name="connsiteX36" fmla="*/ 576263 w 847725"/>
              <a:gd name="connsiteY36" fmla="*/ 267426 h 443639"/>
              <a:gd name="connsiteX37" fmla="*/ 547688 w 847725"/>
              <a:gd name="connsiteY37" fmla="*/ 257901 h 443639"/>
              <a:gd name="connsiteX38" fmla="*/ 519113 w 847725"/>
              <a:gd name="connsiteY38" fmla="*/ 243614 h 443639"/>
              <a:gd name="connsiteX39" fmla="*/ 485775 w 847725"/>
              <a:gd name="connsiteY39" fmla="*/ 238851 h 443639"/>
              <a:gd name="connsiteX40" fmla="*/ 471488 w 847725"/>
              <a:gd name="connsiteY40" fmla="*/ 234089 h 443639"/>
              <a:gd name="connsiteX41" fmla="*/ 442913 w 847725"/>
              <a:gd name="connsiteY41" fmla="*/ 229326 h 443639"/>
              <a:gd name="connsiteX42" fmla="*/ 414338 w 847725"/>
              <a:gd name="connsiteY42" fmla="*/ 210276 h 443639"/>
              <a:gd name="connsiteX43" fmla="*/ 400050 w 847725"/>
              <a:gd name="connsiteY43" fmla="*/ 205514 h 443639"/>
              <a:gd name="connsiteX44" fmla="*/ 390525 w 847725"/>
              <a:gd name="connsiteY44" fmla="*/ 191226 h 443639"/>
              <a:gd name="connsiteX45" fmla="*/ 361950 w 847725"/>
              <a:gd name="connsiteY45" fmla="*/ 176939 h 443639"/>
              <a:gd name="connsiteX46" fmla="*/ 338138 w 847725"/>
              <a:gd name="connsiteY46" fmla="*/ 167414 h 443639"/>
              <a:gd name="connsiteX47" fmla="*/ 304800 w 847725"/>
              <a:gd name="connsiteY47" fmla="*/ 148364 h 443639"/>
              <a:gd name="connsiteX48" fmla="*/ 290513 w 847725"/>
              <a:gd name="connsiteY48" fmla="*/ 134076 h 443639"/>
              <a:gd name="connsiteX49" fmla="*/ 276225 w 847725"/>
              <a:gd name="connsiteY49" fmla="*/ 124551 h 443639"/>
              <a:gd name="connsiteX50" fmla="*/ 257175 w 847725"/>
              <a:gd name="connsiteY50" fmla="*/ 115026 h 443639"/>
              <a:gd name="connsiteX51" fmla="*/ 223838 w 847725"/>
              <a:gd name="connsiteY51" fmla="*/ 105501 h 443639"/>
              <a:gd name="connsiteX52" fmla="*/ 209550 w 847725"/>
              <a:gd name="connsiteY52" fmla="*/ 100739 h 443639"/>
              <a:gd name="connsiteX53" fmla="*/ 195263 w 847725"/>
              <a:gd name="connsiteY53" fmla="*/ 81689 h 443639"/>
              <a:gd name="connsiteX54" fmla="*/ 180975 w 847725"/>
              <a:gd name="connsiteY54" fmla="*/ 76926 h 443639"/>
              <a:gd name="connsiteX55" fmla="*/ 171450 w 847725"/>
              <a:gd name="connsiteY55" fmla="*/ 62639 h 443639"/>
              <a:gd name="connsiteX56" fmla="*/ 142875 w 847725"/>
              <a:gd name="connsiteY56" fmla="*/ 43589 h 443639"/>
              <a:gd name="connsiteX57" fmla="*/ 128588 w 847725"/>
              <a:gd name="connsiteY57" fmla="*/ 34064 h 443639"/>
              <a:gd name="connsiteX58" fmla="*/ 100013 w 847725"/>
              <a:gd name="connsiteY58" fmla="*/ 10251 h 443639"/>
              <a:gd name="connsiteX59" fmla="*/ 71438 w 847725"/>
              <a:gd name="connsiteY59" fmla="*/ 726 h 443639"/>
              <a:gd name="connsiteX60" fmla="*/ 4763 w 847725"/>
              <a:gd name="connsiteY60" fmla="*/ 24539 h 443639"/>
              <a:gd name="connsiteX61" fmla="*/ 0 w 847725"/>
              <a:gd name="connsiteY61" fmla="*/ 38826 h 443639"/>
              <a:gd name="connsiteX62" fmla="*/ 4763 w 847725"/>
              <a:gd name="connsiteY62" fmla="*/ 57876 h 443639"/>
              <a:gd name="connsiteX63" fmla="*/ 9525 w 847725"/>
              <a:gd name="connsiteY63" fmla="*/ 81689 h 443639"/>
              <a:gd name="connsiteX64" fmla="*/ 33338 w 847725"/>
              <a:gd name="connsiteY64" fmla="*/ 110264 h 443639"/>
              <a:gd name="connsiteX65" fmla="*/ 47625 w 847725"/>
              <a:gd name="connsiteY65" fmla="*/ 115026 h 443639"/>
              <a:gd name="connsiteX66" fmla="*/ 61913 w 847725"/>
              <a:gd name="connsiteY66" fmla="*/ 143601 h 443639"/>
              <a:gd name="connsiteX67" fmla="*/ 76200 w 847725"/>
              <a:gd name="connsiteY67" fmla="*/ 153126 h 443639"/>
              <a:gd name="connsiteX68" fmla="*/ 80963 w 847725"/>
              <a:gd name="connsiteY68" fmla="*/ 167414 h 443639"/>
              <a:gd name="connsiteX69" fmla="*/ 133350 w 847725"/>
              <a:gd name="connsiteY69" fmla="*/ 162651 h 443639"/>
              <a:gd name="connsiteX0" fmla="*/ 133350 w 847725"/>
              <a:gd name="connsiteY0" fmla="*/ 162651 h 443639"/>
              <a:gd name="connsiteX1" fmla="*/ 133350 w 847725"/>
              <a:gd name="connsiteY1" fmla="*/ 162651 h 443639"/>
              <a:gd name="connsiteX2" fmla="*/ 166688 w 847725"/>
              <a:gd name="connsiteY2" fmla="*/ 191226 h 443639"/>
              <a:gd name="connsiteX3" fmla="*/ 180975 w 847725"/>
              <a:gd name="connsiteY3" fmla="*/ 195989 h 443639"/>
              <a:gd name="connsiteX4" fmla="*/ 204788 w 847725"/>
              <a:gd name="connsiteY4" fmla="*/ 219801 h 443639"/>
              <a:gd name="connsiteX5" fmla="*/ 261938 w 847725"/>
              <a:gd name="connsiteY5" fmla="*/ 229326 h 443639"/>
              <a:gd name="connsiteX6" fmla="*/ 266700 w 847725"/>
              <a:gd name="connsiteY6" fmla="*/ 243614 h 443639"/>
              <a:gd name="connsiteX7" fmla="*/ 295275 w 847725"/>
              <a:gd name="connsiteY7" fmla="*/ 262664 h 443639"/>
              <a:gd name="connsiteX8" fmla="*/ 323850 w 847725"/>
              <a:gd name="connsiteY8" fmla="*/ 276951 h 443639"/>
              <a:gd name="connsiteX9" fmla="*/ 328613 w 847725"/>
              <a:gd name="connsiteY9" fmla="*/ 291239 h 443639"/>
              <a:gd name="connsiteX10" fmla="*/ 342900 w 847725"/>
              <a:gd name="connsiteY10" fmla="*/ 296001 h 443639"/>
              <a:gd name="connsiteX11" fmla="*/ 357188 w 847725"/>
              <a:gd name="connsiteY11" fmla="*/ 305526 h 443639"/>
              <a:gd name="connsiteX12" fmla="*/ 385763 w 847725"/>
              <a:gd name="connsiteY12" fmla="*/ 319814 h 443639"/>
              <a:gd name="connsiteX13" fmla="*/ 452438 w 847725"/>
              <a:gd name="connsiteY13" fmla="*/ 338864 h 443639"/>
              <a:gd name="connsiteX14" fmla="*/ 466725 w 847725"/>
              <a:gd name="connsiteY14" fmla="*/ 348389 h 443639"/>
              <a:gd name="connsiteX15" fmla="*/ 500063 w 847725"/>
              <a:gd name="connsiteY15" fmla="*/ 357914 h 443639"/>
              <a:gd name="connsiteX16" fmla="*/ 514350 w 847725"/>
              <a:gd name="connsiteY16" fmla="*/ 367439 h 443639"/>
              <a:gd name="connsiteX17" fmla="*/ 538163 w 847725"/>
              <a:gd name="connsiteY17" fmla="*/ 372201 h 443639"/>
              <a:gd name="connsiteX18" fmla="*/ 561975 w 847725"/>
              <a:gd name="connsiteY18" fmla="*/ 396014 h 443639"/>
              <a:gd name="connsiteX19" fmla="*/ 638175 w 847725"/>
              <a:gd name="connsiteY19" fmla="*/ 410301 h 443639"/>
              <a:gd name="connsiteX20" fmla="*/ 690563 w 847725"/>
              <a:gd name="connsiteY20" fmla="*/ 424589 h 443639"/>
              <a:gd name="connsiteX21" fmla="*/ 719138 w 847725"/>
              <a:gd name="connsiteY21" fmla="*/ 434114 h 443639"/>
              <a:gd name="connsiteX22" fmla="*/ 733425 w 847725"/>
              <a:gd name="connsiteY22" fmla="*/ 438876 h 443639"/>
              <a:gd name="connsiteX23" fmla="*/ 771525 w 847725"/>
              <a:gd name="connsiteY23" fmla="*/ 443639 h 443639"/>
              <a:gd name="connsiteX24" fmla="*/ 814388 w 847725"/>
              <a:gd name="connsiteY24" fmla="*/ 438876 h 443639"/>
              <a:gd name="connsiteX25" fmla="*/ 842963 w 847725"/>
              <a:gd name="connsiteY25" fmla="*/ 419826 h 443639"/>
              <a:gd name="connsiteX26" fmla="*/ 847725 w 847725"/>
              <a:gd name="connsiteY26" fmla="*/ 405539 h 443639"/>
              <a:gd name="connsiteX27" fmla="*/ 833438 w 847725"/>
              <a:gd name="connsiteY27" fmla="*/ 376964 h 443639"/>
              <a:gd name="connsiteX28" fmla="*/ 828675 w 847725"/>
              <a:gd name="connsiteY28" fmla="*/ 362676 h 443639"/>
              <a:gd name="connsiteX29" fmla="*/ 800100 w 847725"/>
              <a:gd name="connsiteY29" fmla="*/ 343626 h 443639"/>
              <a:gd name="connsiteX30" fmla="*/ 785813 w 847725"/>
              <a:gd name="connsiteY30" fmla="*/ 334101 h 443639"/>
              <a:gd name="connsiteX31" fmla="*/ 719138 w 847725"/>
              <a:gd name="connsiteY31" fmla="*/ 324576 h 443639"/>
              <a:gd name="connsiteX32" fmla="*/ 704850 w 847725"/>
              <a:gd name="connsiteY32" fmla="*/ 319814 h 443639"/>
              <a:gd name="connsiteX33" fmla="*/ 676275 w 847725"/>
              <a:gd name="connsiteY33" fmla="*/ 305526 h 443639"/>
              <a:gd name="connsiteX34" fmla="*/ 647700 w 847725"/>
              <a:gd name="connsiteY34" fmla="*/ 286476 h 443639"/>
              <a:gd name="connsiteX35" fmla="*/ 619125 w 847725"/>
              <a:gd name="connsiteY35" fmla="*/ 272189 h 443639"/>
              <a:gd name="connsiteX36" fmla="*/ 576263 w 847725"/>
              <a:gd name="connsiteY36" fmla="*/ 267426 h 443639"/>
              <a:gd name="connsiteX37" fmla="*/ 547688 w 847725"/>
              <a:gd name="connsiteY37" fmla="*/ 257901 h 443639"/>
              <a:gd name="connsiteX38" fmla="*/ 519113 w 847725"/>
              <a:gd name="connsiteY38" fmla="*/ 243614 h 443639"/>
              <a:gd name="connsiteX39" fmla="*/ 485775 w 847725"/>
              <a:gd name="connsiteY39" fmla="*/ 238851 h 443639"/>
              <a:gd name="connsiteX40" fmla="*/ 471488 w 847725"/>
              <a:gd name="connsiteY40" fmla="*/ 234089 h 443639"/>
              <a:gd name="connsiteX41" fmla="*/ 442913 w 847725"/>
              <a:gd name="connsiteY41" fmla="*/ 229326 h 443639"/>
              <a:gd name="connsiteX42" fmla="*/ 414338 w 847725"/>
              <a:gd name="connsiteY42" fmla="*/ 210276 h 443639"/>
              <a:gd name="connsiteX43" fmla="*/ 400050 w 847725"/>
              <a:gd name="connsiteY43" fmla="*/ 205514 h 443639"/>
              <a:gd name="connsiteX44" fmla="*/ 390525 w 847725"/>
              <a:gd name="connsiteY44" fmla="*/ 191226 h 443639"/>
              <a:gd name="connsiteX45" fmla="*/ 361950 w 847725"/>
              <a:gd name="connsiteY45" fmla="*/ 176939 h 443639"/>
              <a:gd name="connsiteX46" fmla="*/ 304800 w 847725"/>
              <a:gd name="connsiteY46" fmla="*/ 148364 h 443639"/>
              <a:gd name="connsiteX47" fmla="*/ 290513 w 847725"/>
              <a:gd name="connsiteY47" fmla="*/ 134076 h 443639"/>
              <a:gd name="connsiteX48" fmla="*/ 276225 w 847725"/>
              <a:gd name="connsiteY48" fmla="*/ 124551 h 443639"/>
              <a:gd name="connsiteX49" fmla="*/ 257175 w 847725"/>
              <a:gd name="connsiteY49" fmla="*/ 115026 h 443639"/>
              <a:gd name="connsiteX50" fmla="*/ 223838 w 847725"/>
              <a:gd name="connsiteY50" fmla="*/ 105501 h 443639"/>
              <a:gd name="connsiteX51" fmla="*/ 209550 w 847725"/>
              <a:gd name="connsiteY51" fmla="*/ 100739 h 443639"/>
              <a:gd name="connsiteX52" fmla="*/ 195263 w 847725"/>
              <a:gd name="connsiteY52" fmla="*/ 81689 h 443639"/>
              <a:gd name="connsiteX53" fmla="*/ 180975 w 847725"/>
              <a:gd name="connsiteY53" fmla="*/ 76926 h 443639"/>
              <a:gd name="connsiteX54" fmla="*/ 171450 w 847725"/>
              <a:gd name="connsiteY54" fmla="*/ 62639 h 443639"/>
              <a:gd name="connsiteX55" fmla="*/ 142875 w 847725"/>
              <a:gd name="connsiteY55" fmla="*/ 43589 h 443639"/>
              <a:gd name="connsiteX56" fmla="*/ 128588 w 847725"/>
              <a:gd name="connsiteY56" fmla="*/ 34064 h 443639"/>
              <a:gd name="connsiteX57" fmla="*/ 100013 w 847725"/>
              <a:gd name="connsiteY57" fmla="*/ 10251 h 443639"/>
              <a:gd name="connsiteX58" fmla="*/ 71438 w 847725"/>
              <a:gd name="connsiteY58" fmla="*/ 726 h 443639"/>
              <a:gd name="connsiteX59" fmla="*/ 4763 w 847725"/>
              <a:gd name="connsiteY59" fmla="*/ 24539 h 443639"/>
              <a:gd name="connsiteX60" fmla="*/ 0 w 847725"/>
              <a:gd name="connsiteY60" fmla="*/ 38826 h 443639"/>
              <a:gd name="connsiteX61" fmla="*/ 4763 w 847725"/>
              <a:gd name="connsiteY61" fmla="*/ 57876 h 443639"/>
              <a:gd name="connsiteX62" fmla="*/ 9525 w 847725"/>
              <a:gd name="connsiteY62" fmla="*/ 81689 h 443639"/>
              <a:gd name="connsiteX63" fmla="*/ 33338 w 847725"/>
              <a:gd name="connsiteY63" fmla="*/ 110264 h 443639"/>
              <a:gd name="connsiteX64" fmla="*/ 47625 w 847725"/>
              <a:gd name="connsiteY64" fmla="*/ 115026 h 443639"/>
              <a:gd name="connsiteX65" fmla="*/ 61913 w 847725"/>
              <a:gd name="connsiteY65" fmla="*/ 143601 h 443639"/>
              <a:gd name="connsiteX66" fmla="*/ 76200 w 847725"/>
              <a:gd name="connsiteY66" fmla="*/ 153126 h 443639"/>
              <a:gd name="connsiteX67" fmla="*/ 80963 w 847725"/>
              <a:gd name="connsiteY67" fmla="*/ 167414 h 443639"/>
              <a:gd name="connsiteX68" fmla="*/ 133350 w 847725"/>
              <a:gd name="connsiteY68" fmla="*/ 162651 h 44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47725" h="443639">
                <a:moveTo>
                  <a:pt x="133350" y="162651"/>
                </a:moveTo>
                <a:lnTo>
                  <a:pt x="133350" y="162651"/>
                </a:lnTo>
                <a:cubicBezTo>
                  <a:pt x="144463" y="172176"/>
                  <a:pt x="154698" y="182833"/>
                  <a:pt x="166688" y="191226"/>
                </a:cubicBezTo>
                <a:cubicBezTo>
                  <a:pt x="170801" y="194105"/>
                  <a:pt x="177055" y="192853"/>
                  <a:pt x="180975" y="195989"/>
                </a:cubicBezTo>
                <a:cubicBezTo>
                  <a:pt x="212725" y="221390"/>
                  <a:pt x="166686" y="200749"/>
                  <a:pt x="204788" y="219801"/>
                </a:cubicBezTo>
                <a:cubicBezTo>
                  <a:pt x="220748" y="227781"/>
                  <a:pt x="248348" y="227816"/>
                  <a:pt x="261938" y="229326"/>
                </a:cubicBezTo>
                <a:cubicBezTo>
                  <a:pt x="263525" y="234089"/>
                  <a:pt x="263150" y="240064"/>
                  <a:pt x="266700" y="243614"/>
                </a:cubicBezTo>
                <a:cubicBezTo>
                  <a:pt x="274795" y="251709"/>
                  <a:pt x="285750" y="256314"/>
                  <a:pt x="295275" y="262664"/>
                </a:cubicBezTo>
                <a:cubicBezTo>
                  <a:pt x="313739" y="274973"/>
                  <a:pt x="304134" y="270379"/>
                  <a:pt x="323850" y="276951"/>
                </a:cubicBezTo>
                <a:cubicBezTo>
                  <a:pt x="325438" y="281714"/>
                  <a:pt x="325063" y="287689"/>
                  <a:pt x="328613" y="291239"/>
                </a:cubicBezTo>
                <a:cubicBezTo>
                  <a:pt x="332163" y="294789"/>
                  <a:pt x="338410" y="293756"/>
                  <a:pt x="342900" y="296001"/>
                </a:cubicBezTo>
                <a:cubicBezTo>
                  <a:pt x="348020" y="298561"/>
                  <a:pt x="352068" y="302966"/>
                  <a:pt x="357188" y="305526"/>
                </a:cubicBezTo>
                <a:cubicBezTo>
                  <a:pt x="396624" y="325245"/>
                  <a:pt x="344814" y="292516"/>
                  <a:pt x="385763" y="319814"/>
                </a:cubicBezTo>
                <a:cubicBezTo>
                  <a:pt x="407581" y="352540"/>
                  <a:pt x="383943" y="325164"/>
                  <a:pt x="452438" y="338864"/>
                </a:cubicBezTo>
                <a:cubicBezTo>
                  <a:pt x="458051" y="339987"/>
                  <a:pt x="461606" y="345829"/>
                  <a:pt x="466725" y="348389"/>
                </a:cubicBezTo>
                <a:cubicBezTo>
                  <a:pt x="473553" y="351803"/>
                  <a:pt x="493966" y="356390"/>
                  <a:pt x="500063" y="357914"/>
                </a:cubicBezTo>
                <a:cubicBezTo>
                  <a:pt x="504825" y="361089"/>
                  <a:pt x="508991" y="365429"/>
                  <a:pt x="514350" y="367439"/>
                </a:cubicBezTo>
                <a:cubicBezTo>
                  <a:pt x="521929" y="370281"/>
                  <a:pt x="531135" y="368185"/>
                  <a:pt x="538163" y="372201"/>
                </a:cubicBezTo>
                <a:cubicBezTo>
                  <a:pt x="564182" y="387069"/>
                  <a:pt x="529607" y="387496"/>
                  <a:pt x="561975" y="396014"/>
                </a:cubicBezTo>
                <a:cubicBezTo>
                  <a:pt x="586967" y="402591"/>
                  <a:pt x="638175" y="410301"/>
                  <a:pt x="638175" y="410301"/>
                </a:cubicBezTo>
                <a:cubicBezTo>
                  <a:pt x="666977" y="429502"/>
                  <a:pt x="638142" y="413356"/>
                  <a:pt x="690563" y="424589"/>
                </a:cubicBezTo>
                <a:cubicBezTo>
                  <a:pt x="700380" y="426693"/>
                  <a:pt x="709613" y="430939"/>
                  <a:pt x="719138" y="434114"/>
                </a:cubicBezTo>
                <a:cubicBezTo>
                  <a:pt x="723900" y="435701"/>
                  <a:pt x="728444" y="438253"/>
                  <a:pt x="733425" y="438876"/>
                </a:cubicBezTo>
                <a:lnTo>
                  <a:pt x="771525" y="443639"/>
                </a:lnTo>
                <a:cubicBezTo>
                  <a:pt x="785813" y="442051"/>
                  <a:pt x="800750" y="443422"/>
                  <a:pt x="814388" y="438876"/>
                </a:cubicBezTo>
                <a:cubicBezTo>
                  <a:pt x="825248" y="435256"/>
                  <a:pt x="842963" y="419826"/>
                  <a:pt x="842963" y="419826"/>
                </a:cubicBezTo>
                <a:cubicBezTo>
                  <a:pt x="844550" y="415064"/>
                  <a:pt x="847725" y="410559"/>
                  <a:pt x="847725" y="405539"/>
                </a:cubicBezTo>
                <a:cubicBezTo>
                  <a:pt x="847725" y="393566"/>
                  <a:pt x="838255" y="386598"/>
                  <a:pt x="833438" y="376964"/>
                </a:cubicBezTo>
                <a:cubicBezTo>
                  <a:pt x="831193" y="372474"/>
                  <a:pt x="832225" y="366226"/>
                  <a:pt x="828675" y="362676"/>
                </a:cubicBezTo>
                <a:cubicBezTo>
                  <a:pt x="820580" y="354581"/>
                  <a:pt x="809625" y="349976"/>
                  <a:pt x="800100" y="343626"/>
                </a:cubicBezTo>
                <a:cubicBezTo>
                  <a:pt x="795338" y="340451"/>
                  <a:pt x="791479" y="334910"/>
                  <a:pt x="785813" y="334101"/>
                </a:cubicBezTo>
                <a:lnTo>
                  <a:pt x="719138" y="324576"/>
                </a:lnTo>
                <a:cubicBezTo>
                  <a:pt x="714375" y="322989"/>
                  <a:pt x="709340" y="322059"/>
                  <a:pt x="704850" y="319814"/>
                </a:cubicBezTo>
                <a:cubicBezTo>
                  <a:pt x="667913" y="301346"/>
                  <a:pt x="712196" y="317501"/>
                  <a:pt x="676275" y="305526"/>
                </a:cubicBezTo>
                <a:cubicBezTo>
                  <a:pt x="649192" y="278443"/>
                  <a:pt x="675270" y="300261"/>
                  <a:pt x="647700" y="286476"/>
                </a:cubicBezTo>
                <a:cubicBezTo>
                  <a:pt x="631241" y="278246"/>
                  <a:pt x="637085" y="275182"/>
                  <a:pt x="619125" y="272189"/>
                </a:cubicBezTo>
                <a:cubicBezTo>
                  <a:pt x="604945" y="269826"/>
                  <a:pt x="590550" y="269014"/>
                  <a:pt x="576263" y="267426"/>
                </a:cubicBezTo>
                <a:cubicBezTo>
                  <a:pt x="566738" y="264251"/>
                  <a:pt x="556042" y="263470"/>
                  <a:pt x="547688" y="257901"/>
                </a:cubicBezTo>
                <a:cubicBezTo>
                  <a:pt x="535646" y="249873"/>
                  <a:pt x="533197" y="246431"/>
                  <a:pt x="519113" y="243614"/>
                </a:cubicBezTo>
                <a:cubicBezTo>
                  <a:pt x="508105" y="241412"/>
                  <a:pt x="496888" y="240439"/>
                  <a:pt x="485775" y="238851"/>
                </a:cubicBezTo>
                <a:cubicBezTo>
                  <a:pt x="481013" y="237264"/>
                  <a:pt x="476388" y="235178"/>
                  <a:pt x="471488" y="234089"/>
                </a:cubicBezTo>
                <a:cubicBezTo>
                  <a:pt x="462062" y="231994"/>
                  <a:pt x="451827" y="233040"/>
                  <a:pt x="442913" y="229326"/>
                </a:cubicBezTo>
                <a:cubicBezTo>
                  <a:pt x="432346" y="224923"/>
                  <a:pt x="423863" y="216626"/>
                  <a:pt x="414338" y="210276"/>
                </a:cubicBezTo>
                <a:cubicBezTo>
                  <a:pt x="410161" y="207491"/>
                  <a:pt x="404813" y="207101"/>
                  <a:pt x="400050" y="205514"/>
                </a:cubicBezTo>
                <a:cubicBezTo>
                  <a:pt x="396875" y="200751"/>
                  <a:pt x="394572" y="195274"/>
                  <a:pt x="390525" y="191226"/>
                </a:cubicBezTo>
                <a:cubicBezTo>
                  <a:pt x="380408" y="181109"/>
                  <a:pt x="376237" y="184083"/>
                  <a:pt x="361950" y="176939"/>
                </a:cubicBezTo>
                <a:cubicBezTo>
                  <a:pt x="347663" y="169795"/>
                  <a:pt x="316706" y="155508"/>
                  <a:pt x="304800" y="148364"/>
                </a:cubicBezTo>
                <a:cubicBezTo>
                  <a:pt x="292894" y="141220"/>
                  <a:pt x="295687" y="138388"/>
                  <a:pt x="290513" y="134076"/>
                </a:cubicBezTo>
                <a:cubicBezTo>
                  <a:pt x="286116" y="130412"/>
                  <a:pt x="281195" y="127391"/>
                  <a:pt x="276225" y="124551"/>
                </a:cubicBezTo>
                <a:cubicBezTo>
                  <a:pt x="270061" y="121029"/>
                  <a:pt x="263847" y="117452"/>
                  <a:pt x="257175" y="115026"/>
                </a:cubicBezTo>
                <a:cubicBezTo>
                  <a:pt x="246314" y="111076"/>
                  <a:pt x="234908" y="108822"/>
                  <a:pt x="223838" y="105501"/>
                </a:cubicBezTo>
                <a:cubicBezTo>
                  <a:pt x="219029" y="104058"/>
                  <a:pt x="214313" y="102326"/>
                  <a:pt x="209550" y="100739"/>
                </a:cubicBezTo>
                <a:cubicBezTo>
                  <a:pt x="204788" y="94389"/>
                  <a:pt x="201361" y="86770"/>
                  <a:pt x="195263" y="81689"/>
                </a:cubicBezTo>
                <a:cubicBezTo>
                  <a:pt x="191406" y="78475"/>
                  <a:pt x="184895" y="80062"/>
                  <a:pt x="180975" y="76926"/>
                </a:cubicBezTo>
                <a:cubicBezTo>
                  <a:pt x="176506" y="73350"/>
                  <a:pt x="175114" y="67036"/>
                  <a:pt x="171450" y="62639"/>
                </a:cubicBezTo>
                <a:cubicBezTo>
                  <a:pt x="157728" y="46172"/>
                  <a:pt x="160486" y="49458"/>
                  <a:pt x="142875" y="43589"/>
                </a:cubicBezTo>
                <a:cubicBezTo>
                  <a:pt x="138113" y="40414"/>
                  <a:pt x="132985" y="37728"/>
                  <a:pt x="128588" y="34064"/>
                </a:cubicBezTo>
                <a:cubicBezTo>
                  <a:pt x="115772" y="23384"/>
                  <a:pt x="115214" y="17007"/>
                  <a:pt x="100013" y="10251"/>
                </a:cubicBezTo>
                <a:cubicBezTo>
                  <a:pt x="90838" y="6173"/>
                  <a:pt x="71438" y="726"/>
                  <a:pt x="71438" y="726"/>
                </a:cubicBezTo>
                <a:cubicBezTo>
                  <a:pt x="-1524" y="6339"/>
                  <a:pt x="15975" y="-14702"/>
                  <a:pt x="4763" y="24539"/>
                </a:cubicBezTo>
                <a:cubicBezTo>
                  <a:pt x="3384" y="29366"/>
                  <a:pt x="1588" y="34064"/>
                  <a:pt x="0" y="38826"/>
                </a:cubicBezTo>
                <a:cubicBezTo>
                  <a:pt x="1588" y="45176"/>
                  <a:pt x="3343" y="51486"/>
                  <a:pt x="4763" y="57876"/>
                </a:cubicBezTo>
                <a:cubicBezTo>
                  <a:pt x="6519" y="65778"/>
                  <a:pt x="6683" y="74110"/>
                  <a:pt x="9525" y="81689"/>
                </a:cubicBezTo>
                <a:cubicBezTo>
                  <a:pt x="12453" y="89498"/>
                  <a:pt x="27162" y="106147"/>
                  <a:pt x="33338" y="110264"/>
                </a:cubicBezTo>
                <a:cubicBezTo>
                  <a:pt x="37515" y="113049"/>
                  <a:pt x="42863" y="113439"/>
                  <a:pt x="47625" y="115026"/>
                </a:cubicBezTo>
                <a:cubicBezTo>
                  <a:pt x="51499" y="126647"/>
                  <a:pt x="52681" y="134369"/>
                  <a:pt x="61913" y="143601"/>
                </a:cubicBezTo>
                <a:cubicBezTo>
                  <a:pt x="65960" y="147648"/>
                  <a:pt x="71438" y="149951"/>
                  <a:pt x="76200" y="153126"/>
                </a:cubicBezTo>
                <a:cubicBezTo>
                  <a:pt x="77788" y="157889"/>
                  <a:pt x="77043" y="164278"/>
                  <a:pt x="80963" y="167414"/>
                </a:cubicBezTo>
                <a:cubicBezTo>
                  <a:pt x="90766" y="175256"/>
                  <a:pt x="124619" y="163445"/>
                  <a:pt x="133350" y="16265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322496" y="2599571"/>
            <a:ext cx="153308" cy="209754"/>
          </a:xfrm>
          <a:custGeom>
            <a:avLst/>
            <a:gdLst>
              <a:gd name="connsiteX0" fmla="*/ 102243 w 153308"/>
              <a:gd name="connsiteY0" fmla="*/ 4966 h 209754"/>
              <a:gd name="connsiteX1" fmla="*/ 102243 w 153308"/>
              <a:gd name="connsiteY1" fmla="*/ 4966 h 209754"/>
              <a:gd name="connsiteX2" fmla="*/ 59380 w 153308"/>
              <a:gd name="connsiteY2" fmla="*/ 204 h 209754"/>
              <a:gd name="connsiteX3" fmla="*/ 45093 w 153308"/>
              <a:gd name="connsiteY3" fmla="*/ 9729 h 209754"/>
              <a:gd name="connsiteX4" fmla="*/ 49855 w 153308"/>
              <a:gd name="connsiteY4" fmla="*/ 38304 h 209754"/>
              <a:gd name="connsiteX5" fmla="*/ 35568 w 153308"/>
              <a:gd name="connsiteY5" fmla="*/ 43066 h 209754"/>
              <a:gd name="connsiteX6" fmla="*/ 26043 w 153308"/>
              <a:gd name="connsiteY6" fmla="*/ 71641 h 209754"/>
              <a:gd name="connsiteX7" fmla="*/ 11755 w 153308"/>
              <a:gd name="connsiteY7" fmla="*/ 100216 h 209754"/>
              <a:gd name="connsiteX8" fmla="*/ 16518 w 153308"/>
              <a:gd name="connsiteY8" fmla="*/ 124029 h 209754"/>
              <a:gd name="connsiteX9" fmla="*/ 2230 w 153308"/>
              <a:gd name="connsiteY9" fmla="*/ 128791 h 209754"/>
              <a:gd name="connsiteX10" fmla="*/ 21280 w 153308"/>
              <a:gd name="connsiteY10" fmla="*/ 166891 h 209754"/>
              <a:gd name="connsiteX11" fmla="*/ 26043 w 153308"/>
              <a:gd name="connsiteY11" fmla="*/ 195466 h 209754"/>
              <a:gd name="connsiteX12" fmla="*/ 54618 w 153308"/>
              <a:gd name="connsiteY12" fmla="*/ 204991 h 209754"/>
              <a:gd name="connsiteX13" fmla="*/ 68905 w 153308"/>
              <a:gd name="connsiteY13" fmla="*/ 209754 h 209754"/>
              <a:gd name="connsiteX14" fmla="*/ 87955 w 153308"/>
              <a:gd name="connsiteY14" fmla="*/ 204991 h 209754"/>
              <a:gd name="connsiteX15" fmla="*/ 102243 w 153308"/>
              <a:gd name="connsiteY15" fmla="*/ 166891 h 209754"/>
              <a:gd name="connsiteX16" fmla="*/ 116530 w 153308"/>
              <a:gd name="connsiteY16" fmla="*/ 157366 h 209754"/>
              <a:gd name="connsiteX17" fmla="*/ 121293 w 153308"/>
              <a:gd name="connsiteY17" fmla="*/ 143079 h 209754"/>
              <a:gd name="connsiteX18" fmla="*/ 145105 w 153308"/>
              <a:gd name="connsiteY18" fmla="*/ 114504 h 209754"/>
              <a:gd name="connsiteX19" fmla="*/ 145105 w 153308"/>
              <a:gd name="connsiteY19" fmla="*/ 38304 h 209754"/>
              <a:gd name="connsiteX20" fmla="*/ 116530 w 153308"/>
              <a:gd name="connsiteY20" fmla="*/ 24016 h 209754"/>
              <a:gd name="connsiteX21" fmla="*/ 102243 w 153308"/>
              <a:gd name="connsiteY21" fmla="*/ 4966 h 20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308" h="209754">
                <a:moveTo>
                  <a:pt x="102243" y="4966"/>
                </a:moveTo>
                <a:lnTo>
                  <a:pt x="102243" y="4966"/>
                </a:lnTo>
                <a:cubicBezTo>
                  <a:pt x="87955" y="3379"/>
                  <a:pt x="73706" y="-990"/>
                  <a:pt x="59380" y="204"/>
                </a:cubicBezTo>
                <a:cubicBezTo>
                  <a:pt x="53676" y="679"/>
                  <a:pt x="46481" y="4176"/>
                  <a:pt x="45093" y="9729"/>
                </a:cubicBezTo>
                <a:cubicBezTo>
                  <a:pt x="42751" y="19097"/>
                  <a:pt x="48268" y="28779"/>
                  <a:pt x="49855" y="38304"/>
                </a:cubicBezTo>
                <a:cubicBezTo>
                  <a:pt x="45093" y="39891"/>
                  <a:pt x="38486" y="38981"/>
                  <a:pt x="35568" y="43066"/>
                </a:cubicBezTo>
                <a:cubicBezTo>
                  <a:pt x="29732" y="51236"/>
                  <a:pt x="29218" y="62116"/>
                  <a:pt x="26043" y="71641"/>
                </a:cubicBezTo>
                <a:cubicBezTo>
                  <a:pt x="19471" y="91358"/>
                  <a:pt x="24064" y="81753"/>
                  <a:pt x="11755" y="100216"/>
                </a:cubicBezTo>
                <a:cubicBezTo>
                  <a:pt x="13343" y="108154"/>
                  <a:pt x="19078" y="116350"/>
                  <a:pt x="16518" y="124029"/>
                </a:cubicBezTo>
                <a:cubicBezTo>
                  <a:pt x="14930" y="128792"/>
                  <a:pt x="3609" y="123964"/>
                  <a:pt x="2230" y="128791"/>
                </a:cubicBezTo>
                <a:cubicBezTo>
                  <a:pt x="-5070" y="154342"/>
                  <a:pt x="6667" y="157148"/>
                  <a:pt x="21280" y="166891"/>
                </a:cubicBezTo>
                <a:cubicBezTo>
                  <a:pt x="22868" y="176416"/>
                  <a:pt x="19684" y="188199"/>
                  <a:pt x="26043" y="195466"/>
                </a:cubicBezTo>
                <a:cubicBezTo>
                  <a:pt x="32655" y="203022"/>
                  <a:pt x="45093" y="201816"/>
                  <a:pt x="54618" y="204991"/>
                </a:cubicBezTo>
                <a:lnTo>
                  <a:pt x="68905" y="209754"/>
                </a:lnTo>
                <a:cubicBezTo>
                  <a:pt x="75255" y="208166"/>
                  <a:pt x="82509" y="208622"/>
                  <a:pt x="87955" y="204991"/>
                </a:cubicBezTo>
                <a:cubicBezTo>
                  <a:pt x="103673" y="194512"/>
                  <a:pt x="93950" y="181405"/>
                  <a:pt x="102243" y="166891"/>
                </a:cubicBezTo>
                <a:cubicBezTo>
                  <a:pt x="105083" y="161921"/>
                  <a:pt x="111768" y="160541"/>
                  <a:pt x="116530" y="157366"/>
                </a:cubicBezTo>
                <a:cubicBezTo>
                  <a:pt x="118118" y="152604"/>
                  <a:pt x="119048" y="147569"/>
                  <a:pt x="121293" y="143079"/>
                </a:cubicBezTo>
                <a:cubicBezTo>
                  <a:pt x="127925" y="129816"/>
                  <a:pt x="134571" y="125038"/>
                  <a:pt x="145105" y="114504"/>
                </a:cubicBezTo>
                <a:cubicBezTo>
                  <a:pt x="154703" y="85712"/>
                  <a:pt x="157307" y="84061"/>
                  <a:pt x="145105" y="38304"/>
                </a:cubicBezTo>
                <a:cubicBezTo>
                  <a:pt x="143005" y="30430"/>
                  <a:pt x="121894" y="26698"/>
                  <a:pt x="116530" y="24016"/>
                </a:cubicBezTo>
                <a:cubicBezTo>
                  <a:pt x="111411" y="21456"/>
                  <a:pt x="104624" y="8141"/>
                  <a:pt x="102243" y="496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2340539" y="1347017"/>
            <a:ext cx="4314980" cy="3577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dirty="0" smtClean="0">
                <a:latin typeface="Arial" pitchFamily="34" charset="0"/>
                <a:cs typeface="Arial" pitchFamily="34" charset="0"/>
              </a:rPr>
              <a:t>AREAS CON CONVECCIÓN PROFUNDA</a:t>
            </a:r>
            <a:endParaRPr lang="es-ES_tradnl" sz="1600" baseline="-25000" dirty="0">
              <a:latin typeface="Arial" pitchFamily="34" charset="0"/>
              <a:cs typeface="Arial" pitchFamily="34" charset="0"/>
            </a:endParaRPr>
          </a:p>
        </p:txBody>
      </p:sp>
      <p:grpSp>
        <p:nvGrpSpPr>
          <p:cNvPr id="25" name="Group 24"/>
          <p:cNvGrpSpPr/>
          <p:nvPr/>
        </p:nvGrpSpPr>
        <p:grpSpPr>
          <a:xfrm>
            <a:off x="356680" y="1915387"/>
            <a:ext cx="4070554" cy="3578599"/>
            <a:chOff x="356680" y="1915387"/>
            <a:chExt cx="4070554" cy="3578599"/>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176" t="15947" r="15452" b="7536"/>
            <a:stretch/>
          </p:blipFill>
          <p:spPr bwMode="auto">
            <a:xfrm>
              <a:off x="356680" y="1915387"/>
              <a:ext cx="4070554" cy="357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523166" y="1930561"/>
              <a:ext cx="2523540" cy="2373722"/>
              <a:chOff x="5795132" y="1195388"/>
              <a:chExt cx="2920243" cy="2771775"/>
            </a:xfrm>
          </p:grpSpPr>
          <p:sp>
            <p:nvSpPr>
              <p:cNvPr id="15" name="Freeform 14"/>
              <p:cNvSpPr/>
              <p:nvPr/>
            </p:nvSpPr>
            <p:spPr>
              <a:xfrm>
                <a:off x="5795132" y="2365715"/>
                <a:ext cx="851565" cy="696573"/>
              </a:xfrm>
              <a:custGeom>
                <a:avLst/>
                <a:gdLst>
                  <a:gd name="connsiteX0" fmla="*/ 34168 w 851565"/>
                  <a:gd name="connsiteY0" fmla="*/ 1248 h 696573"/>
                  <a:gd name="connsiteX1" fmla="*/ 34168 w 851565"/>
                  <a:gd name="connsiteY1" fmla="*/ 1248 h 696573"/>
                  <a:gd name="connsiteX2" fmla="*/ 5593 w 851565"/>
                  <a:gd name="connsiteY2" fmla="*/ 44110 h 696573"/>
                  <a:gd name="connsiteX3" fmla="*/ 19881 w 851565"/>
                  <a:gd name="connsiteY3" fmla="*/ 53635 h 696573"/>
                  <a:gd name="connsiteX4" fmla="*/ 24643 w 851565"/>
                  <a:gd name="connsiteY4" fmla="*/ 91735 h 696573"/>
                  <a:gd name="connsiteX5" fmla="*/ 38931 w 851565"/>
                  <a:gd name="connsiteY5" fmla="*/ 101260 h 696573"/>
                  <a:gd name="connsiteX6" fmla="*/ 57981 w 851565"/>
                  <a:gd name="connsiteY6" fmla="*/ 129835 h 696573"/>
                  <a:gd name="connsiteX7" fmla="*/ 72268 w 851565"/>
                  <a:gd name="connsiteY7" fmla="*/ 139360 h 696573"/>
                  <a:gd name="connsiteX8" fmla="*/ 110368 w 851565"/>
                  <a:gd name="connsiteY8" fmla="*/ 148885 h 696573"/>
                  <a:gd name="connsiteX9" fmla="*/ 167518 w 851565"/>
                  <a:gd name="connsiteY9" fmla="*/ 167935 h 696573"/>
                  <a:gd name="connsiteX10" fmla="*/ 172281 w 851565"/>
                  <a:gd name="connsiteY10" fmla="*/ 182223 h 696573"/>
                  <a:gd name="connsiteX11" fmla="*/ 186568 w 851565"/>
                  <a:gd name="connsiteY11" fmla="*/ 191748 h 696573"/>
                  <a:gd name="connsiteX12" fmla="*/ 200856 w 851565"/>
                  <a:gd name="connsiteY12" fmla="*/ 186985 h 696573"/>
                  <a:gd name="connsiteX13" fmla="*/ 215143 w 851565"/>
                  <a:gd name="connsiteY13" fmla="*/ 191748 h 696573"/>
                  <a:gd name="connsiteX14" fmla="*/ 262768 w 851565"/>
                  <a:gd name="connsiteY14" fmla="*/ 196510 h 696573"/>
                  <a:gd name="connsiteX15" fmla="*/ 277056 w 851565"/>
                  <a:gd name="connsiteY15" fmla="*/ 206035 h 696573"/>
                  <a:gd name="connsiteX16" fmla="*/ 305631 w 851565"/>
                  <a:gd name="connsiteY16" fmla="*/ 215560 h 696573"/>
                  <a:gd name="connsiteX17" fmla="*/ 310393 w 851565"/>
                  <a:gd name="connsiteY17" fmla="*/ 253660 h 696573"/>
                  <a:gd name="connsiteX18" fmla="*/ 315156 w 851565"/>
                  <a:gd name="connsiteY18" fmla="*/ 286998 h 696573"/>
                  <a:gd name="connsiteX19" fmla="*/ 329443 w 851565"/>
                  <a:gd name="connsiteY19" fmla="*/ 291760 h 696573"/>
                  <a:gd name="connsiteX20" fmla="*/ 343731 w 851565"/>
                  <a:gd name="connsiteY20" fmla="*/ 301285 h 696573"/>
                  <a:gd name="connsiteX21" fmla="*/ 372306 w 851565"/>
                  <a:gd name="connsiteY21" fmla="*/ 310810 h 696573"/>
                  <a:gd name="connsiteX22" fmla="*/ 400881 w 851565"/>
                  <a:gd name="connsiteY22" fmla="*/ 329860 h 696573"/>
                  <a:gd name="connsiteX23" fmla="*/ 405643 w 851565"/>
                  <a:gd name="connsiteY23" fmla="*/ 344148 h 696573"/>
                  <a:gd name="connsiteX24" fmla="*/ 434218 w 851565"/>
                  <a:gd name="connsiteY24" fmla="*/ 358435 h 696573"/>
                  <a:gd name="connsiteX25" fmla="*/ 453268 w 851565"/>
                  <a:gd name="connsiteY25" fmla="*/ 353673 h 696573"/>
                  <a:gd name="connsiteX26" fmla="*/ 467556 w 851565"/>
                  <a:gd name="connsiteY26" fmla="*/ 348910 h 696573"/>
                  <a:gd name="connsiteX27" fmla="*/ 472318 w 851565"/>
                  <a:gd name="connsiteY27" fmla="*/ 387010 h 696573"/>
                  <a:gd name="connsiteX28" fmla="*/ 500893 w 851565"/>
                  <a:gd name="connsiteY28" fmla="*/ 396535 h 696573"/>
                  <a:gd name="connsiteX29" fmla="*/ 505656 w 851565"/>
                  <a:gd name="connsiteY29" fmla="*/ 415585 h 696573"/>
                  <a:gd name="connsiteX30" fmla="*/ 519943 w 851565"/>
                  <a:gd name="connsiteY30" fmla="*/ 425110 h 696573"/>
                  <a:gd name="connsiteX31" fmla="*/ 505656 w 851565"/>
                  <a:gd name="connsiteY31" fmla="*/ 453685 h 696573"/>
                  <a:gd name="connsiteX32" fmla="*/ 515181 w 851565"/>
                  <a:gd name="connsiteY32" fmla="*/ 467973 h 696573"/>
                  <a:gd name="connsiteX33" fmla="*/ 505656 w 851565"/>
                  <a:gd name="connsiteY33" fmla="*/ 501310 h 696573"/>
                  <a:gd name="connsiteX34" fmla="*/ 515181 w 851565"/>
                  <a:gd name="connsiteY34" fmla="*/ 515598 h 696573"/>
                  <a:gd name="connsiteX35" fmla="*/ 524706 w 851565"/>
                  <a:gd name="connsiteY35" fmla="*/ 548935 h 696573"/>
                  <a:gd name="connsiteX36" fmla="*/ 534231 w 851565"/>
                  <a:gd name="connsiteY36" fmla="*/ 563223 h 696573"/>
                  <a:gd name="connsiteX37" fmla="*/ 538993 w 851565"/>
                  <a:gd name="connsiteY37" fmla="*/ 582273 h 696573"/>
                  <a:gd name="connsiteX38" fmla="*/ 553281 w 851565"/>
                  <a:gd name="connsiteY38" fmla="*/ 587035 h 696573"/>
                  <a:gd name="connsiteX39" fmla="*/ 562806 w 851565"/>
                  <a:gd name="connsiteY39" fmla="*/ 615610 h 696573"/>
                  <a:gd name="connsiteX40" fmla="*/ 577093 w 851565"/>
                  <a:gd name="connsiteY40" fmla="*/ 644185 h 696573"/>
                  <a:gd name="connsiteX41" fmla="*/ 581856 w 851565"/>
                  <a:gd name="connsiteY41" fmla="*/ 672760 h 696573"/>
                  <a:gd name="connsiteX42" fmla="*/ 610431 w 851565"/>
                  <a:gd name="connsiteY42" fmla="*/ 667998 h 696573"/>
                  <a:gd name="connsiteX43" fmla="*/ 624718 w 851565"/>
                  <a:gd name="connsiteY43" fmla="*/ 672760 h 696573"/>
                  <a:gd name="connsiteX44" fmla="*/ 672343 w 851565"/>
                  <a:gd name="connsiteY44" fmla="*/ 687048 h 696573"/>
                  <a:gd name="connsiteX45" fmla="*/ 686631 w 851565"/>
                  <a:gd name="connsiteY45" fmla="*/ 696573 h 696573"/>
                  <a:gd name="connsiteX46" fmla="*/ 710443 w 851565"/>
                  <a:gd name="connsiteY46" fmla="*/ 691810 h 696573"/>
                  <a:gd name="connsiteX47" fmla="*/ 724731 w 851565"/>
                  <a:gd name="connsiteY47" fmla="*/ 682285 h 696573"/>
                  <a:gd name="connsiteX48" fmla="*/ 739018 w 851565"/>
                  <a:gd name="connsiteY48" fmla="*/ 687048 h 696573"/>
                  <a:gd name="connsiteX49" fmla="*/ 777118 w 851565"/>
                  <a:gd name="connsiteY49" fmla="*/ 682285 h 696573"/>
                  <a:gd name="connsiteX50" fmla="*/ 786643 w 851565"/>
                  <a:gd name="connsiteY50" fmla="*/ 653710 h 696573"/>
                  <a:gd name="connsiteX51" fmla="*/ 805693 w 851565"/>
                  <a:gd name="connsiteY51" fmla="*/ 625135 h 696573"/>
                  <a:gd name="connsiteX52" fmla="*/ 810456 w 851565"/>
                  <a:gd name="connsiteY52" fmla="*/ 601323 h 696573"/>
                  <a:gd name="connsiteX53" fmla="*/ 829506 w 851565"/>
                  <a:gd name="connsiteY53" fmla="*/ 572748 h 696573"/>
                  <a:gd name="connsiteX54" fmla="*/ 834268 w 851565"/>
                  <a:gd name="connsiteY54" fmla="*/ 553698 h 696573"/>
                  <a:gd name="connsiteX55" fmla="*/ 848556 w 851565"/>
                  <a:gd name="connsiteY55" fmla="*/ 544173 h 696573"/>
                  <a:gd name="connsiteX56" fmla="*/ 839031 w 851565"/>
                  <a:gd name="connsiteY56" fmla="*/ 458448 h 696573"/>
                  <a:gd name="connsiteX57" fmla="*/ 834268 w 851565"/>
                  <a:gd name="connsiteY57" fmla="*/ 439398 h 696573"/>
                  <a:gd name="connsiteX58" fmla="*/ 829506 w 851565"/>
                  <a:gd name="connsiteY58" fmla="*/ 425110 h 696573"/>
                  <a:gd name="connsiteX59" fmla="*/ 815218 w 851565"/>
                  <a:gd name="connsiteY59" fmla="*/ 420348 h 696573"/>
                  <a:gd name="connsiteX60" fmla="*/ 810456 w 851565"/>
                  <a:gd name="connsiteY60" fmla="*/ 406060 h 696573"/>
                  <a:gd name="connsiteX61" fmla="*/ 796168 w 851565"/>
                  <a:gd name="connsiteY61" fmla="*/ 401298 h 696573"/>
                  <a:gd name="connsiteX62" fmla="*/ 786643 w 851565"/>
                  <a:gd name="connsiteY62" fmla="*/ 363198 h 696573"/>
                  <a:gd name="connsiteX63" fmla="*/ 772356 w 851565"/>
                  <a:gd name="connsiteY63" fmla="*/ 353673 h 696573"/>
                  <a:gd name="connsiteX64" fmla="*/ 734256 w 851565"/>
                  <a:gd name="connsiteY64" fmla="*/ 358435 h 696573"/>
                  <a:gd name="connsiteX65" fmla="*/ 719968 w 851565"/>
                  <a:gd name="connsiteY65" fmla="*/ 353673 h 696573"/>
                  <a:gd name="connsiteX66" fmla="*/ 691393 w 851565"/>
                  <a:gd name="connsiteY66" fmla="*/ 358435 h 696573"/>
                  <a:gd name="connsiteX67" fmla="*/ 677106 w 851565"/>
                  <a:gd name="connsiteY67" fmla="*/ 353673 h 696573"/>
                  <a:gd name="connsiteX68" fmla="*/ 667581 w 851565"/>
                  <a:gd name="connsiteY68" fmla="*/ 339385 h 696573"/>
                  <a:gd name="connsiteX69" fmla="*/ 639006 w 851565"/>
                  <a:gd name="connsiteY69" fmla="*/ 348910 h 696573"/>
                  <a:gd name="connsiteX70" fmla="*/ 629481 w 851565"/>
                  <a:gd name="connsiteY70" fmla="*/ 329860 h 696573"/>
                  <a:gd name="connsiteX71" fmla="*/ 577093 w 851565"/>
                  <a:gd name="connsiteY71" fmla="*/ 296523 h 696573"/>
                  <a:gd name="connsiteX72" fmla="*/ 562806 w 851565"/>
                  <a:gd name="connsiteY72" fmla="*/ 267948 h 696573"/>
                  <a:gd name="connsiteX73" fmla="*/ 543756 w 851565"/>
                  <a:gd name="connsiteY73" fmla="*/ 263185 h 696573"/>
                  <a:gd name="connsiteX74" fmla="*/ 538993 w 851565"/>
                  <a:gd name="connsiteY74" fmla="*/ 248898 h 696573"/>
                  <a:gd name="connsiteX75" fmla="*/ 510418 w 851565"/>
                  <a:gd name="connsiteY75" fmla="*/ 234610 h 696573"/>
                  <a:gd name="connsiteX76" fmla="*/ 481843 w 851565"/>
                  <a:gd name="connsiteY76" fmla="*/ 239373 h 696573"/>
                  <a:gd name="connsiteX77" fmla="*/ 467556 w 851565"/>
                  <a:gd name="connsiteY77" fmla="*/ 234610 h 696573"/>
                  <a:gd name="connsiteX78" fmla="*/ 434218 w 851565"/>
                  <a:gd name="connsiteY78" fmla="*/ 229848 h 696573"/>
                  <a:gd name="connsiteX79" fmla="*/ 429456 w 851565"/>
                  <a:gd name="connsiteY79" fmla="*/ 206035 h 696573"/>
                  <a:gd name="connsiteX80" fmla="*/ 415168 w 851565"/>
                  <a:gd name="connsiteY80" fmla="*/ 201273 h 696573"/>
                  <a:gd name="connsiteX81" fmla="*/ 410406 w 851565"/>
                  <a:gd name="connsiteY81" fmla="*/ 186985 h 696573"/>
                  <a:gd name="connsiteX82" fmla="*/ 405643 w 851565"/>
                  <a:gd name="connsiteY82" fmla="*/ 148885 h 696573"/>
                  <a:gd name="connsiteX83" fmla="*/ 386593 w 851565"/>
                  <a:gd name="connsiteY83" fmla="*/ 120310 h 696573"/>
                  <a:gd name="connsiteX84" fmla="*/ 372306 w 851565"/>
                  <a:gd name="connsiteY84" fmla="*/ 91735 h 696573"/>
                  <a:gd name="connsiteX85" fmla="*/ 353256 w 851565"/>
                  <a:gd name="connsiteY85" fmla="*/ 82210 h 696573"/>
                  <a:gd name="connsiteX86" fmla="*/ 334206 w 851565"/>
                  <a:gd name="connsiteY86" fmla="*/ 48873 h 696573"/>
                  <a:gd name="connsiteX87" fmla="*/ 305631 w 851565"/>
                  <a:gd name="connsiteY87" fmla="*/ 29823 h 696573"/>
                  <a:gd name="connsiteX88" fmla="*/ 272293 w 851565"/>
                  <a:gd name="connsiteY88" fmla="*/ 34585 h 696573"/>
                  <a:gd name="connsiteX89" fmla="*/ 258006 w 851565"/>
                  <a:gd name="connsiteY89" fmla="*/ 39348 h 696573"/>
                  <a:gd name="connsiteX90" fmla="*/ 253243 w 851565"/>
                  <a:gd name="connsiteY90" fmla="*/ 58398 h 696573"/>
                  <a:gd name="connsiteX91" fmla="*/ 210381 w 851565"/>
                  <a:gd name="connsiteY91" fmla="*/ 58398 h 696573"/>
                  <a:gd name="connsiteX92" fmla="*/ 196093 w 851565"/>
                  <a:gd name="connsiteY92" fmla="*/ 53635 h 696573"/>
                  <a:gd name="connsiteX93" fmla="*/ 143706 w 851565"/>
                  <a:gd name="connsiteY93" fmla="*/ 48873 h 696573"/>
                  <a:gd name="connsiteX94" fmla="*/ 115131 w 851565"/>
                  <a:gd name="connsiteY94" fmla="*/ 29823 h 696573"/>
                  <a:gd name="connsiteX95" fmla="*/ 100843 w 851565"/>
                  <a:gd name="connsiteY95" fmla="*/ 34585 h 696573"/>
                  <a:gd name="connsiteX96" fmla="*/ 77031 w 851565"/>
                  <a:gd name="connsiteY96" fmla="*/ 25060 h 696573"/>
                  <a:gd name="connsiteX97" fmla="*/ 48456 w 851565"/>
                  <a:gd name="connsiteY97" fmla="*/ 6010 h 696573"/>
                  <a:gd name="connsiteX98" fmla="*/ 34168 w 851565"/>
                  <a:gd name="connsiteY98" fmla="*/ 1248 h 6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51565" h="696573">
                    <a:moveTo>
                      <a:pt x="34168" y="1248"/>
                    </a:moveTo>
                    <a:lnTo>
                      <a:pt x="34168" y="1248"/>
                    </a:lnTo>
                    <a:cubicBezTo>
                      <a:pt x="14526" y="15278"/>
                      <a:pt x="-11598" y="18324"/>
                      <a:pt x="5593" y="44110"/>
                    </a:cubicBezTo>
                    <a:cubicBezTo>
                      <a:pt x="8768" y="48873"/>
                      <a:pt x="15118" y="50460"/>
                      <a:pt x="19881" y="53635"/>
                    </a:cubicBezTo>
                    <a:cubicBezTo>
                      <a:pt x="21468" y="66335"/>
                      <a:pt x="19890" y="79852"/>
                      <a:pt x="24643" y="91735"/>
                    </a:cubicBezTo>
                    <a:cubicBezTo>
                      <a:pt x="26769" y="97050"/>
                      <a:pt x="35162" y="96952"/>
                      <a:pt x="38931" y="101260"/>
                    </a:cubicBezTo>
                    <a:cubicBezTo>
                      <a:pt x="46469" y="109875"/>
                      <a:pt x="48456" y="123485"/>
                      <a:pt x="57981" y="129835"/>
                    </a:cubicBezTo>
                    <a:cubicBezTo>
                      <a:pt x="62743" y="133010"/>
                      <a:pt x="67149" y="136800"/>
                      <a:pt x="72268" y="139360"/>
                    </a:cubicBezTo>
                    <a:cubicBezTo>
                      <a:pt x="82033" y="144243"/>
                      <a:pt x="101307" y="147073"/>
                      <a:pt x="110368" y="148885"/>
                    </a:cubicBezTo>
                    <a:cubicBezTo>
                      <a:pt x="122170" y="184289"/>
                      <a:pt x="104914" y="147067"/>
                      <a:pt x="167518" y="167935"/>
                    </a:cubicBezTo>
                    <a:cubicBezTo>
                      <a:pt x="172281" y="169523"/>
                      <a:pt x="169145" y="178303"/>
                      <a:pt x="172281" y="182223"/>
                    </a:cubicBezTo>
                    <a:cubicBezTo>
                      <a:pt x="175857" y="186692"/>
                      <a:pt x="181806" y="188573"/>
                      <a:pt x="186568" y="191748"/>
                    </a:cubicBezTo>
                    <a:cubicBezTo>
                      <a:pt x="191331" y="190160"/>
                      <a:pt x="195836" y="186985"/>
                      <a:pt x="200856" y="186985"/>
                    </a:cubicBezTo>
                    <a:cubicBezTo>
                      <a:pt x="205876" y="186985"/>
                      <a:pt x="210181" y="190985"/>
                      <a:pt x="215143" y="191748"/>
                    </a:cubicBezTo>
                    <a:cubicBezTo>
                      <a:pt x="230912" y="194174"/>
                      <a:pt x="246893" y="194923"/>
                      <a:pt x="262768" y="196510"/>
                    </a:cubicBezTo>
                    <a:cubicBezTo>
                      <a:pt x="267531" y="199685"/>
                      <a:pt x="271825" y="203710"/>
                      <a:pt x="277056" y="206035"/>
                    </a:cubicBezTo>
                    <a:cubicBezTo>
                      <a:pt x="286231" y="210113"/>
                      <a:pt x="305631" y="215560"/>
                      <a:pt x="305631" y="215560"/>
                    </a:cubicBezTo>
                    <a:cubicBezTo>
                      <a:pt x="294296" y="249565"/>
                      <a:pt x="287752" y="238566"/>
                      <a:pt x="310393" y="253660"/>
                    </a:cubicBezTo>
                    <a:cubicBezTo>
                      <a:pt x="311981" y="264773"/>
                      <a:pt x="310136" y="276958"/>
                      <a:pt x="315156" y="286998"/>
                    </a:cubicBezTo>
                    <a:cubicBezTo>
                      <a:pt x="317401" y="291488"/>
                      <a:pt x="324953" y="289515"/>
                      <a:pt x="329443" y="291760"/>
                    </a:cubicBezTo>
                    <a:cubicBezTo>
                      <a:pt x="334563" y="294320"/>
                      <a:pt x="338968" y="298110"/>
                      <a:pt x="343731" y="301285"/>
                    </a:cubicBezTo>
                    <a:cubicBezTo>
                      <a:pt x="376692" y="293046"/>
                      <a:pt x="351842" y="292904"/>
                      <a:pt x="372306" y="310810"/>
                    </a:cubicBezTo>
                    <a:cubicBezTo>
                      <a:pt x="380921" y="318348"/>
                      <a:pt x="400881" y="329860"/>
                      <a:pt x="400881" y="329860"/>
                    </a:cubicBezTo>
                    <a:cubicBezTo>
                      <a:pt x="402468" y="334623"/>
                      <a:pt x="402507" y="340228"/>
                      <a:pt x="405643" y="344148"/>
                    </a:cubicBezTo>
                    <a:cubicBezTo>
                      <a:pt x="412357" y="352541"/>
                      <a:pt x="424806" y="355298"/>
                      <a:pt x="434218" y="358435"/>
                    </a:cubicBezTo>
                    <a:cubicBezTo>
                      <a:pt x="440568" y="356848"/>
                      <a:pt x="446974" y="355471"/>
                      <a:pt x="453268" y="353673"/>
                    </a:cubicBezTo>
                    <a:cubicBezTo>
                      <a:pt x="458095" y="352294"/>
                      <a:pt x="465065" y="344551"/>
                      <a:pt x="467556" y="348910"/>
                    </a:cubicBezTo>
                    <a:cubicBezTo>
                      <a:pt x="473906" y="360022"/>
                      <a:pt x="464978" y="376525"/>
                      <a:pt x="472318" y="387010"/>
                    </a:cubicBezTo>
                    <a:cubicBezTo>
                      <a:pt x="478076" y="395235"/>
                      <a:pt x="500893" y="396535"/>
                      <a:pt x="500893" y="396535"/>
                    </a:cubicBezTo>
                    <a:cubicBezTo>
                      <a:pt x="502481" y="402885"/>
                      <a:pt x="502025" y="410139"/>
                      <a:pt x="505656" y="415585"/>
                    </a:cubicBezTo>
                    <a:cubicBezTo>
                      <a:pt x="508831" y="420347"/>
                      <a:pt x="517817" y="419796"/>
                      <a:pt x="519943" y="425110"/>
                    </a:cubicBezTo>
                    <a:cubicBezTo>
                      <a:pt x="522408" y="431273"/>
                      <a:pt x="507663" y="450675"/>
                      <a:pt x="505656" y="453685"/>
                    </a:cubicBezTo>
                    <a:cubicBezTo>
                      <a:pt x="508831" y="458448"/>
                      <a:pt x="514372" y="462307"/>
                      <a:pt x="515181" y="467973"/>
                    </a:cubicBezTo>
                    <a:cubicBezTo>
                      <a:pt x="515779" y="472157"/>
                      <a:pt x="507443" y="495950"/>
                      <a:pt x="505656" y="501310"/>
                    </a:cubicBezTo>
                    <a:cubicBezTo>
                      <a:pt x="508831" y="506073"/>
                      <a:pt x="512621" y="510478"/>
                      <a:pt x="515181" y="515598"/>
                    </a:cubicBezTo>
                    <a:cubicBezTo>
                      <a:pt x="524444" y="534125"/>
                      <a:pt x="515555" y="527584"/>
                      <a:pt x="524706" y="548935"/>
                    </a:cubicBezTo>
                    <a:cubicBezTo>
                      <a:pt x="526961" y="554196"/>
                      <a:pt x="531056" y="558460"/>
                      <a:pt x="534231" y="563223"/>
                    </a:cubicBezTo>
                    <a:cubicBezTo>
                      <a:pt x="535818" y="569573"/>
                      <a:pt x="534904" y="577162"/>
                      <a:pt x="538993" y="582273"/>
                    </a:cubicBezTo>
                    <a:cubicBezTo>
                      <a:pt x="542129" y="586193"/>
                      <a:pt x="550363" y="582950"/>
                      <a:pt x="553281" y="587035"/>
                    </a:cubicBezTo>
                    <a:cubicBezTo>
                      <a:pt x="559117" y="595205"/>
                      <a:pt x="559631" y="606085"/>
                      <a:pt x="562806" y="615610"/>
                    </a:cubicBezTo>
                    <a:cubicBezTo>
                      <a:pt x="569379" y="635330"/>
                      <a:pt x="564782" y="625719"/>
                      <a:pt x="577093" y="644185"/>
                    </a:cubicBezTo>
                    <a:cubicBezTo>
                      <a:pt x="578681" y="653710"/>
                      <a:pt x="573998" y="667147"/>
                      <a:pt x="581856" y="672760"/>
                    </a:cubicBezTo>
                    <a:cubicBezTo>
                      <a:pt x="589714" y="678373"/>
                      <a:pt x="600775" y="667998"/>
                      <a:pt x="610431" y="667998"/>
                    </a:cubicBezTo>
                    <a:cubicBezTo>
                      <a:pt x="615451" y="667998"/>
                      <a:pt x="619956" y="671173"/>
                      <a:pt x="624718" y="672760"/>
                    </a:cubicBezTo>
                    <a:cubicBezTo>
                      <a:pt x="656870" y="694194"/>
                      <a:pt x="616623" y="670331"/>
                      <a:pt x="672343" y="687048"/>
                    </a:cubicBezTo>
                    <a:cubicBezTo>
                      <a:pt x="677826" y="688693"/>
                      <a:pt x="681868" y="693398"/>
                      <a:pt x="686631" y="696573"/>
                    </a:cubicBezTo>
                    <a:cubicBezTo>
                      <a:pt x="694568" y="694985"/>
                      <a:pt x="702864" y="694652"/>
                      <a:pt x="710443" y="691810"/>
                    </a:cubicBezTo>
                    <a:cubicBezTo>
                      <a:pt x="715802" y="689800"/>
                      <a:pt x="719085" y="683226"/>
                      <a:pt x="724731" y="682285"/>
                    </a:cubicBezTo>
                    <a:cubicBezTo>
                      <a:pt x="729683" y="681460"/>
                      <a:pt x="734256" y="685460"/>
                      <a:pt x="739018" y="687048"/>
                    </a:cubicBezTo>
                    <a:cubicBezTo>
                      <a:pt x="751718" y="685460"/>
                      <a:pt x="766633" y="689625"/>
                      <a:pt x="777118" y="682285"/>
                    </a:cubicBezTo>
                    <a:cubicBezTo>
                      <a:pt x="785343" y="676527"/>
                      <a:pt x="781074" y="662064"/>
                      <a:pt x="786643" y="653710"/>
                    </a:cubicBezTo>
                    <a:lnTo>
                      <a:pt x="805693" y="625135"/>
                    </a:lnTo>
                    <a:cubicBezTo>
                      <a:pt x="807281" y="617198"/>
                      <a:pt x="807106" y="608692"/>
                      <a:pt x="810456" y="601323"/>
                    </a:cubicBezTo>
                    <a:cubicBezTo>
                      <a:pt x="815193" y="590902"/>
                      <a:pt x="829506" y="572748"/>
                      <a:pt x="829506" y="572748"/>
                    </a:cubicBezTo>
                    <a:cubicBezTo>
                      <a:pt x="831093" y="566398"/>
                      <a:pt x="830637" y="559144"/>
                      <a:pt x="834268" y="553698"/>
                    </a:cubicBezTo>
                    <a:cubicBezTo>
                      <a:pt x="837443" y="548935"/>
                      <a:pt x="847887" y="549858"/>
                      <a:pt x="848556" y="544173"/>
                    </a:cubicBezTo>
                    <a:cubicBezTo>
                      <a:pt x="855877" y="481945"/>
                      <a:pt x="848727" y="492385"/>
                      <a:pt x="839031" y="458448"/>
                    </a:cubicBezTo>
                    <a:cubicBezTo>
                      <a:pt x="837233" y="452154"/>
                      <a:pt x="836066" y="445692"/>
                      <a:pt x="834268" y="439398"/>
                    </a:cubicBezTo>
                    <a:cubicBezTo>
                      <a:pt x="832889" y="434571"/>
                      <a:pt x="833056" y="428660"/>
                      <a:pt x="829506" y="425110"/>
                    </a:cubicBezTo>
                    <a:cubicBezTo>
                      <a:pt x="825956" y="421560"/>
                      <a:pt x="819981" y="421935"/>
                      <a:pt x="815218" y="420348"/>
                    </a:cubicBezTo>
                    <a:cubicBezTo>
                      <a:pt x="813631" y="415585"/>
                      <a:pt x="814006" y="409610"/>
                      <a:pt x="810456" y="406060"/>
                    </a:cubicBezTo>
                    <a:cubicBezTo>
                      <a:pt x="806906" y="402510"/>
                      <a:pt x="798953" y="405475"/>
                      <a:pt x="796168" y="401298"/>
                    </a:cubicBezTo>
                    <a:cubicBezTo>
                      <a:pt x="792599" y="395945"/>
                      <a:pt x="792616" y="370664"/>
                      <a:pt x="786643" y="363198"/>
                    </a:cubicBezTo>
                    <a:cubicBezTo>
                      <a:pt x="783067" y="358729"/>
                      <a:pt x="777118" y="356848"/>
                      <a:pt x="772356" y="353673"/>
                    </a:cubicBezTo>
                    <a:cubicBezTo>
                      <a:pt x="759656" y="355260"/>
                      <a:pt x="747055" y="358435"/>
                      <a:pt x="734256" y="358435"/>
                    </a:cubicBezTo>
                    <a:cubicBezTo>
                      <a:pt x="729236" y="358435"/>
                      <a:pt x="724988" y="353673"/>
                      <a:pt x="719968" y="353673"/>
                    </a:cubicBezTo>
                    <a:cubicBezTo>
                      <a:pt x="710312" y="353673"/>
                      <a:pt x="700918" y="356848"/>
                      <a:pt x="691393" y="358435"/>
                    </a:cubicBezTo>
                    <a:cubicBezTo>
                      <a:pt x="686631" y="356848"/>
                      <a:pt x="681026" y="356809"/>
                      <a:pt x="677106" y="353673"/>
                    </a:cubicBezTo>
                    <a:cubicBezTo>
                      <a:pt x="672636" y="350097"/>
                      <a:pt x="673261" y="340095"/>
                      <a:pt x="667581" y="339385"/>
                    </a:cubicBezTo>
                    <a:cubicBezTo>
                      <a:pt x="657618" y="338140"/>
                      <a:pt x="639006" y="348910"/>
                      <a:pt x="639006" y="348910"/>
                    </a:cubicBezTo>
                    <a:cubicBezTo>
                      <a:pt x="635831" y="342560"/>
                      <a:pt x="632118" y="336452"/>
                      <a:pt x="629481" y="329860"/>
                    </a:cubicBezTo>
                    <a:cubicBezTo>
                      <a:pt x="612465" y="287320"/>
                      <a:pt x="634152" y="302862"/>
                      <a:pt x="577093" y="296523"/>
                    </a:cubicBezTo>
                    <a:cubicBezTo>
                      <a:pt x="574376" y="288372"/>
                      <a:pt x="570721" y="273224"/>
                      <a:pt x="562806" y="267948"/>
                    </a:cubicBezTo>
                    <a:cubicBezTo>
                      <a:pt x="557360" y="264317"/>
                      <a:pt x="550106" y="264773"/>
                      <a:pt x="543756" y="263185"/>
                    </a:cubicBezTo>
                    <a:cubicBezTo>
                      <a:pt x="542168" y="258423"/>
                      <a:pt x="542129" y="252818"/>
                      <a:pt x="538993" y="248898"/>
                    </a:cubicBezTo>
                    <a:cubicBezTo>
                      <a:pt x="532278" y="240505"/>
                      <a:pt x="519830" y="237748"/>
                      <a:pt x="510418" y="234610"/>
                    </a:cubicBezTo>
                    <a:cubicBezTo>
                      <a:pt x="500893" y="236198"/>
                      <a:pt x="491499" y="239373"/>
                      <a:pt x="481843" y="239373"/>
                    </a:cubicBezTo>
                    <a:cubicBezTo>
                      <a:pt x="476823" y="239373"/>
                      <a:pt x="472479" y="235595"/>
                      <a:pt x="467556" y="234610"/>
                    </a:cubicBezTo>
                    <a:cubicBezTo>
                      <a:pt x="456549" y="232409"/>
                      <a:pt x="445331" y="231435"/>
                      <a:pt x="434218" y="229848"/>
                    </a:cubicBezTo>
                    <a:cubicBezTo>
                      <a:pt x="432631" y="221910"/>
                      <a:pt x="433946" y="212770"/>
                      <a:pt x="429456" y="206035"/>
                    </a:cubicBezTo>
                    <a:cubicBezTo>
                      <a:pt x="426671" y="201858"/>
                      <a:pt x="418718" y="204823"/>
                      <a:pt x="415168" y="201273"/>
                    </a:cubicBezTo>
                    <a:cubicBezTo>
                      <a:pt x="411618" y="197723"/>
                      <a:pt x="411993" y="191748"/>
                      <a:pt x="410406" y="186985"/>
                    </a:cubicBezTo>
                    <a:cubicBezTo>
                      <a:pt x="408818" y="174285"/>
                      <a:pt x="409948" y="160938"/>
                      <a:pt x="405643" y="148885"/>
                    </a:cubicBezTo>
                    <a:cubicBezTo>
                      <a:pt x="401793" y="138104"/>
                      <a:pt x="386593" y="120310"/>
                      <a:pt x="386593" y="120310"/>
                    </a:cubicBezTo>
                    <a:cubicBezTo>
                      <a:pt x="383343" y="110558"/>
                      <a:pt x="380828" y="98837"/>
                      <a:pt x="372306" y="91735"/>
                    </a:cubicBezTo>
                    <a:cubicBezTo>
                      <a:pt x="366852" y="87190"/>
                      <a:pt x="359606" y="85385"/>
                      <a:pt x="353256" y="82210"/>
                    </a:cubicBezTo>
                    <a:cubicBezTo>
                      <a:pt x="348287" y="67304"/>
                      <a:pt x="347862" y="61012"/>
                      <a:pt x="334206" y="48873"/>
                    </a:cubicBezTo>
                    <a:cubicBezTo>
                      <a:pt x="325650" y="41268"/>
                      <a:pt x="305631" y="29823"/>
                      <a:pt x="305631" y="29823"/>
                    </a:cubicBezTo>
                    <a:cubicBezTo>
                      <a:pt x="294518" y="31410"/>
                      <a:pt x="283300" y="32384"/>
                      <a:pt x="272293" y="34585"/>
                    </a:cubicBezTo>
                    <a:cubicBezTo>
                      <a:pt x="267370" y="35570"/>
                      <a:pt x="261142" y="35428"/>
                      <a:pt x="258006" y="39348"/>
                    </a:cubicBezTo>
                    <a:cubicBezTo>
                      <a:pt x="253917" y="44459"/>
                      <a:pt x="254831" y="52048"/>
                      <a:pt x="253243" y="58398"/>
                    </a:cubicBezTo>
                    <a:cubicBezTo>
                      <a:pt x="221081" y="47676"/>
                      <a:pt x="260670" y="58398"/>
                      <a:pt x="210381" y="58398"/>
                    </a:cubicBezTo>
                    <a:cubicBezTo>
                      <a:pt x="205361" y="58398"/>
                      <a:pt x="201063" y="54345"/>
                      <a:pt x="196093" y="53635"/>
                    </a:cubicBezTo>
                    <a:cubicBezTo>
                      <a:pt x="178735" y="51155"/>
                      <a:pt x="161168" y="50460"/>
                      <a:pt x="143706" y="48873"/>
                    </a:cubicBezTo>
                    <a:cubicBezTo>
                      <a:pt x="135115" y="40282"/>
                      <a:pt x="128916" y="29823"/>
                      <a:pt x="115131" y="29823"/>
                    </a:cubicBezTo>
                    <a:cubicBezTo>
                      <a:pt x="110111" y="29823"/>
                      <a:pt x="105606" y="32998"/>
                      <a:pt x="100843" y="34585"/>
                    </a:cubicBezTo>
                    <a:cubicBezTo>
                      <a:pt x="75686" y="-3149"/>
                      <a:pt x="108015" y="35389"/>
                      <a:pt x="77031" y="25060"/>
                    </a:cubicBezTo>
                    <a:cubicBezTo>
                      <a:pt x="66171" y="21440"/>
                      <a:pt x="57981" y="12360"/>
                      <a:pt x="48456" y="6010"/>
                    </a:cubicBezTo>
                    <a:cubicBezTo>
                      <a:pt x="32848" y="-4395"/>
                      <a:pt x="36549" y="2042"/>
                      <a:pt x="34168" y="124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206417" y="2416702"/>
                <a:ext cx="2013658" cy="1550461"/>
              </a:xfrm>
              <a:custGeom>
                <a:avLst/>
                <a:gdLst>
                  <a:gd name="connsiteX0" fmla="*/ 1170696 w 2013658"/>
                  <a:gd name="connsiteY0" fmla="*/ 16936 h 1550461"/>
                  <a:gd name="connsiteX1" fmla="*/ 1170696 w 2013658"/>
                  <a:gd name="connsiteY1" fmla="*/ 16936 h 1550461"/>
                  <a:gd name="connsiteX2" fmla="*/ 1123071 w 2013658"/>
                  <a:gd name="connsiteY2" fmla="*/ 21698 h 1550461"/>
                  <a:gd name="connsiteX3" fmla="*/ 1113546 w 2013658"/>
                  <a:gd name="connsiteY3" fmla="*/ 35986 h 1550461"/>
                  <a:gd name="connsiteX4" fmla="*/ 1104021 w 2013658"/>
                  <a:gd name="connsiteY4" fmla="*/ 64561 h 1550461"/>
                  <a:gd name="connsiteX5" fmla="*/ 1089733 w 2013658"/>
                  <a:gd name="connsiteY5" fmla="*/ 69323 h 1550461"/>
                  <a:gd name="connsiteX6" fmla="*/ 1084971 w 2013658"/>
                  <a:gd name="connsiteY6" fmla="*/ 83611 h 1550461"/>
                  <a:gd name="connsiteX7" fmla="*/ 1051633 w 2013658"/>
                  <a:gd name="connsiteY7" fmla="*/ 102661 h 1550461"/>
                  <a:gd name="connsiteX8" fmla="*/ 1046871 w 2013658"/>
                  <a:gd name="connsiteY8" fmla="*/ 116948 h 1550461"/>
                  <a:gd name="connsiteX9" fmla="*/ 1018296 w 2013658"/>
                  <a:gd name="connsiteY9" fmla="*/ 107423 h 1550461"/>
                  <a:gd name="connsiteX10" fmla="*/ 984958 w 2013658"/>
                  <a:gd name="connsiteY10" fmla="*/ 121711 h 1550461"/>
                  <a:gd name="connsiteX11" fmla="*/ 980196 w 2013658"/>
                  <a:gd name="connsiteY11" fmla="*/ 135998 h 1550461"/>
                  <a:gd name="connsiteX12" fmla="*/ 951621 w 2013658"/>
                  <a:gd name="connsiteY12" fmla="*/ 155048 h 1550461"/>
                  <a:gd name="connsiteX13" fmla="*/ 942096 w 2013658"/>
                  <a:gd name="connsiteY13" fmla="*/ 174098 h 1550461"/>
                  <a:gd name="connsiteX14" fmla="*/ 946858 w 2013658"/>
                  <a:gd name="connsiteY14" fmla="*/ 202673 h 1550461"/>
                  <a:gd name="connsiteX15" fmla="*/ 932571 w 2013658"/>
                  <a:gd name="connsiteY15" fmla="*/ 207436 h 1550461"/>
                  <a:gd name="connsiteX16" fmla="*/ 913521 w 2013658"/>
                  <a:gd name="connsiteY16" fmla="*/ 212198 h 1550461"/>
                  <a:gd name="connsiteX17" fmla="*/ 913521 w 2013658"/>
                  <a:gd name="connsiteY17" fmla="*/ 245536 h 1550461"/>
                  <a:gd name="connsiteX18" fmla="*/ 932571 w 2013658"/>
                  <a:gd name="connsiteY18" fmla="*/ 274111 h 1550461"/>
                  <a:gd name="connsiteX19" fmla="*/ 937333 w 2013658"/>
                  <a:gd name="connsiteY19" fmla="*/ 312211 h 1550461"/>
                  <a:gd name="connsiteX20" fmla="*/ 951621 w 2013658"/>
                  <a:gd name="connsiteY20" fmla="*/ 316973 h 1550461"/>
                  <a:gd name="connsiteX21" fmla="*/ 970671 w 2013658"/>
                  <a:gd name="connsiteY21" fmla="*/ 336023 h 1550461"/>
                  <a:gd name="connsiteX22" fmla="*/ 956383 w 2013658"/>
                  <a:gd name="connsiteY22" fmla="*/ 388411 h 1550461"/>
                  <a:gd name="connsiteX23" fmla="*/ 932571 w 2013658"/>
                  <a:gd name="connsiteY23" fmla="*/ 431273 h 1550461"/>
                  <a:gd name="connsiteX24" fmla="*/ 946858 w 2013658"/>
                  <a:gd name="connsiteY24" fmla="*/ 440798 h 1550461"/>
                  <a:gd name="connsiteX25" fmla="*/ 927808 w 2013658"/>
                  <a:gd name="connsiteY25" fmla="*/ 469373 h 1550461"/>
                  <a:gd name="connsiteX26" fmla="*/ 932571 w 2013658"/>
                  <a:gd name="connsiteY26" fmla="*/ 488423 h 1550461"/>
                  <a:gd name="connsiteX27" fmla="*/ 961146 w 2013658"/>
                  <a:gd name="connsiteY27" fmla="*/ 497948 h 1550461"/>
                  <a:gd name="connsiteX28" fmla="*/ 965908 w 2013658"/>
                  <a:gd name="connsiteY28" fmla="*/ 512236 h 1550461"/>
                  <a:gd name="connsiteX29" fmla="*/ 951621 w 2013658"/>
                  <a:gd name="connsiteY29" fmla="*/ 521761 h 1550461"/>
                  <a:gd name="connsiteX30" fmla="*/ 937333 w 2013658"/>
                  <a:gd name="connsiteY30" fmla="*/ 550336 h 1550461"/>
                  <a:gd name="connsiteX31" fmla="*/ 942096 w 2013658"/>
                  <a:gd name="connsiteY31" fmla="*/ 583673 h 1550461"/>
                  <a:gd name="connsiteX32" fmla="*/ 970671 w 2013658"/>
                  <a:gd name="connsiteY32" fmla="*/ 597961 h 1550461"/>
                  <a:gd name="connsiteX33" fmla="*/ 951621 w 2013658"/>
                  <a:gd name="connsiteY33" fmla="*/ 607486 h 1550461"/>
                  <a:gd name="connsiteX34" fmla="*/ 946858 w 2013658"/>
                  <a:gd name="connsiteY34" fmla="*/ 664636 h 1550461"/>
                  <a:gd name="connsiteX35" fmla="*/ 951621 w 2013658"/>
                  <a:gd name="connsiteY35" fmla="*/ 702736 h 1550461"/>
                  <a:gd name="connsiteX36" fmla="*/ 965908 w 2013658"/>
                  <a:gd name="connsiteY36" fmla="*/ 707498 h 1550461"/>
                  <a:gd name="connsiteX37" fmla="*/ 980196 w 2013658"/>
                  <a:gd name="connsiteY37" fmla="*/ 702736 h 1550461"/>
                  <a:gd name="connsiteX38" fmla="*/ 1018296 w 2013658"/>
                  <a:gd name="connsiteY38" fmla="*/ 697973 h 1550461"/>
                  <a:gd name="connsiteX39" fmla="*/ 1032583 w 2013658"/>
                  <a:gd name="connsiteY39" fmla="*/ 678923 h 1550461"/>
                  <a:gd name="connsiteX40" fmla="*/ 1027821 w 2013658"/>
                  <a:gd name="connsiteY40" fmla="*/ 659873 h 1550461"/>
                  <a:gd name="connsiteX41" fmla="*/ 1051633 w 2013658"/>
                  <a:gd name="connsiteY41" fmla="*/ 636061 h 1550461"/>
                  <a:gd name="connsiteX42" fmla="*/ 1099258 w 2013658"/>
                  <a:gd name="connsiteY42" fmla="*/ 659873 h 1550461"/>
                  <a:gd name="connsiteX43" fmla="*/ 1113546 w 2013658"/>
                  <a:gd name="connsiteY43" fmla="*/ 669398 h 1550461"/>
                  <a:gd name="connsiteX44" fmla="*/ 1118308 w 2013658"/>
                  <a:gd name="connsiteY44" fmla="*/ 683686 h 1550461"/>
                  <a:gd name="connsiteX45" fmla="*/ 1094496 w 2013658"/>
                  <a:gd name="connsiteY45" fmla="*/ 707498 h 1550461"/>
                  <a:gd name="connsiteX46" fmla="*/ 1099258 w 2013658"/>
                  <a:gd name="connsiteY46" fmla="*/ 721786 h 1550461"/>
                  <a:gd name="connsiteX47" fmla="*/ 1108783 w 2013658"/>
                  <a:gd name="connsiteY47" fmla="*/ 736073 h 1550461"/>
                  <a:gd name="connsiteX48" fmla="*/ 1094496 w 2013658"/>
                  <a:gd name="connsiteY48" fmla="*/ 778936 h 1550461"/>
                  <a:gd name="connsiteX49" fmla="*/ 1089733 w 2013658"/>
                  <a:gd name="connsiteY49" fmla="*/ 793223 h 1550461"/>
                  <a:gd name="connsiteX50" fmla="*/ 1075446 w 2013658"/>
                  <a:gd name="connsiteY50" fmla="*/ 797986 h 1550461"/>
                  <a:gd name="connsiteX51" fmla="*/ 1037346 w 2013658"/>
                  <a:gd name="connsiteY51" fmla="*/ 802748 h 1550461"/>
                  <a:gd name="connsiteX52" fmla="*/ 1027821 w 2013658"/>
                  <a:gd name="connsiteY52" fmla="*/ 817036 h 1550461"/>
                  <a:gd name="connsiteX53" fmla="*/ 984958 w 2013658"/>
                  <a:gd name="connsiteY53" fmla="*/ 836086 h 1550461"/>
                  <a:gd name="connsiteX54" fmla="*/ 951621 w 2013658"/>
                  <a:gd name="connsiteY54" fmla="*/ 826561 h 1550461"/>
                  <a:gd name="connsiteX55" fmla="*/ 937333 w 2013658"/>
                  <a:gd name="connsiteY55" fmla="*/ 836086 h 1550461"/>
                  <a:gd name="connsiteX56" fmla="*/ 923046 w 2013658"/>
                  <a:gd name="connsiteY56" fmla="*/ 840848 h 1550461"/>
                  <a:gd name="connsiteX57" fmla="*/ 908758 w 2013658"/>
                  <a:gd name="connsiteY57" fmla="*/ 836086 h 1550461"/>
                  <a:gd name="connsiteX58" fmla="*/ 884946 w 2013658"/>
                  <a:gd name="connsiteY58" fmla="*/ 855136 h 1550461"/>
                  <a:gd name="connsiteX59" fmla="*/ 827796 w 2013658"/>
                  <a:gd name="connsiteY59" fmla="*/ 840848 h 1550461"/>
                  <a:gd name="connsiteX60" fmla="*/ 823033 w 2013658"/>
                  <a:gd name="connsiteY60" fmla="*/ 855136 h 1550461"/>
                  <a:gd name="connsiteX61" fmla="*/ 803983 w 2013658"/>
                  <a:gd name="connsiteY61" fmla="*/ 850373 h 1550461"/>
                  <a:gd name="connsiteX62" fmla="*/ 751596 w 2013658"/>
                  <a:gd name="connsiteY62" fmla="*/ 855136 h 1550461"/>
                  <a:gd name="connsiteX63" fmla="*/ 742071 w 2013658"/>
                  <a:gd name="connsiteY63" fmla="*/ 869423 h 1550461"/>
                  <a:gd name="connsiteX64" fmla="*/ 727783 w 2013658"/>
                  <a:gd name="connsiteY64" fmla="*/ 897998 h 1550461"/>
                  <a:gd name="connsiteX65" fmla="*/ 713496 w 2013658"/>
                  <a:gd name="connsiteY65" fmla="*/ 902761 h 1550461"/>
                  <a:gd name="connsiteX66" fmla="*/ 680158 w 2013658"/>
                  <a:gd name="connsiteY66" fmla="*/ 917048 h 1550461"/>
                  <a:gd name="connsiteX67" fmla="*/ 665871 w 2013658"/>
                  <a:gd name="connsiteY67" fmla="*/ 926573 h 1550461"/>
                  <a:gd name="connsiteX68" fmla="*/ 656346 w 2013658"/>
                  <a:gd name="connsiteY68" fmla="*/ 955148 h 1550461"/>
                  <a:gd name="connsiteX69" fmla="*/ 623008 w 2013658"/>
                  <a:gd name="connsiteY69" fmla="*/ 974198 h 1550461"/>
                  <a:gd name="connsiteX70" fmla="*/ 613483 w 2013658"/>
                  <a:gd name="connsiteY70" fmla="*/ 988486 h 1550461"/>
                  <a:gd name="connsiteX71" fmla="*/ 618246 w 2013658"/>
                  <a:gd name="connsiteY71" fmla="*/ 1017061 h 1550461"/>
                  <a:gd name="connsiteX72" fmla="*/ 623008 w 2013658"/>
                  <a:gd name="connsiteY72" fmla="*/ 1031348 h 1550461"/>
                  <a:gd name="connsiteX73" fmla="*/ 627771 w 2013658"/>
                  <a:gd name="connsiteY73" fmla="*/ 1078973 h 1550461"/>
                  <a:gd name="connsiteX74" fmla="*/ 613483 w 2013658"/>
                  <a:gd name="connsiteY74" fmla="*/ 1083736 h 1550461"/>
                  <a:gd name="connsiteX75" fmla="*/ 594433 w 2013658"/>
                  <a:gd name="connsiteY75" fmla="*/ 1150411 h 1550461"/>
                  <a:gd name="connsiteX76" fmla="*/ 542046 w 2013658"/>
                  <a:gd name="connsiteY76" fmla="*/ 1150411 h 1550461"/>
                  <a:gd name="connsiteX77" fmla="*/ 532521 w 2013658"/>
                  <a:gd name="connsiteY77" fmla="*/ 1164698 h 1550461"/>
                  <a:gd name="connsiteX78" fmla="*/ 480133 w 2013658"/>
                  <a:gd name="connsiteY78" fmla="*/ 1159936 h 1550461"/>
                  <a:gd name="connsiteX79" fmla="*/ 475371 w 2013658"/>
                  <a:gd name="connsiteY79" fmla="*/ 1183748 h 1550461"/>
                  <a:gd name="connsiteX80" fmla="*/ 418221 w 2013658"/>
                  <a:gd name="connsiteY80" fmla="*/ 1188511 h 1550461"/>
                  <a:gd name="connsiteX81" fmla="*/ 403933 w 2013658"/>
                  <a:gd name="connsiteY81" fmla="*/ 1193273 h 1550461"/>
                  <a:gd name="connsiteX82" fmla="*/ 384883 w 2013658"/>
                  <a:gd name="connsiteY82" fmla="*/ 1212323 h 1550461"/>
                  <a:gd name="connsiteX83" fmla="*/ 342021 w 2013658"/>
                  <a:gd name="connsiteY83" fmla="*/ 1212323 h 1550461"/>
                  <a:gd name="connsiteX84" fmla="*/ 337258 w 2013658"/>
                  <a:gd name="connsiteY84" fmla="*/ 1226611 h 1550461"/>
                  <a:gd name="connsiteX85" fmla="*/ 337258 w 2013658"/>
                  <a:gd name="connsiteY85" fmla="*/ 1274236 h 1550461"/>
                  <a:gd name="connsiteX86" fmla="*/ 313446 w 2013658"/>
                  <a:gd name="connsiteY86" fmla="*/ 1278998 h 1550461"/>
                  <a:gd name="connsiteX87" fmla="*/ 299158 w 2013658"/>
                  <a:gd name="connsiteY87" fmla="*/ 1283761 h 1550461"/>
                  <a:gd name="connsiteX88" fmla="*/ 284871 w 2013658"/>
                  <a:gd name="connsiteY88" fmla="*/ 1293286 h 1550461"/>
                  <a:gd name="connsiteX89" fmla="*/ 237246 w 2013658"/>
                  <a:gd name="connsiteY89" fmla="*/ 1298048 h 1550461"/>
                  <a:gd name="connsiteX90" fmla="*/ 232483 w 2013658"/>
                  <a:gd name="connsiteY90" fmla="*/ 1312336 h 1550461"/>
                  <a:gd name="connsiteX91" fmla="*/ 194383 w 2013658"/>
                  <a:gd name="connsiteY91" fmla="*/ 1321861 h 1550461"/>
                  <a:gd name="connsiteX92" fmla="*/ 189621 w 2013658"/>
                  <a:gd name="connsiteY92" fmla="*/ 1336148 h 1550461"/>
                  <a:gd name="connsiteX93" fmla="*/ 137233 w 2013658"/>
                  <a:gd name="connsiteY93" fmla="*/ 1350436 h 1550461"/>
                  <a:gd name="connsiteX94" fmla="*/ 132471 w 2013658"/>
                  <a:gd name="connsiteY94" fmla="*/ 1364723 h 1550461"/>
                  <a:gd name="connsiteX95" fmla="*/ 118183 w 2013658"/>
                  <a:gd name="connsiteY95" fmla="*/ 1369486 h 1550461"/>
                  <a:gd name="connsiteX96" fmla="*/ 103896 w 2013658"/>
                  <a:gd name="connsiteY96" fmla="*/ 1383773 h 1550461"/>
                  <a:gd name="connsiteX97" fmla="*/ 94371 w 2013658"/>
                  <a:gd name="connsiteY97" fmla="*/ 1412348 h 1550461"/>
                  <a:gd name="connsiteX98" fmla="*/ 75321 w 2013658"/>
                  <a:gd name="connsiteY98" fmla="*/ 1421873 h 1550461"/>
                  <a:gd name="connsiteX99" fmla="*/ 61033 w 2013658"/>
                  <a:gd name="connsiteY99" fmla="*/ 1426636 h 1550461"/>
                  <a:gd name="connsiteX100" fmla="*/ 46746 w 2013658"/>
                  <a:gd name="connsiteY100" fmla="*/ 1436161 h 1550461"/>
                  <a:gd name="connsiteX101" fmla="*/ 41983 w 2013658"/>
                  <a:gd name="connsiteY101" fmla="*/ 1464736 h 1550461"/>
                  <a:gd name="connsiteX102" fmla="*/ 22933 w 2013658"/>
                  <a:gd name="connsiteY102" fmla="*/ 1469498 h 1550461"/>
                  <a:gd name="connsiteX103" fmla="*/ 8646 w 2013658"/>
                  <a:gd name="connsiteY103" fmla="*/ 1474261 h 1550461"/>
                  <a:gd name="connsiteX104" fmla="*/ 13408 w 2013658"/>
                  <a:gd name="connsiteY104" fmla="*/ 1536173 h 1550461"/>
                  <a:gd name="connsiteX105" fmla="*/ 27696 w 2013658"/>
                  <a:gd name="connsiteY105" fmla="*/ 1545698 h 1550461"/>
                  <a:gd name="connsiteX106" fmla="*/ 46746 w 2013658"/>
                  <a:gd name="connsiteY106" fmla="*/ 1540936 h 1550461"/>
                  <a:gd name="connsiteX107" fmla="*/ 61033 w 2013658"/>
                  <a:gd name="connsiteY107" fmla="*/ 1536173 h 1550461"/>
                  <a:gd name="connsiteX108" fmla="*/ 75321 w 2013658"/>
                  <a:gd name="connsiteY108" fmla="*/ 1550461 h 1550461"/>
                  <a:gd name="connsiteX109" fmla="*/ 118183 w 2013658"/>
                  <a:gd name="connsiteY109" fmla="*/ 1545698 h 1550461"/>
                  <a:gd name="connsiteX110" fmla="*/ 146758 w 2013658"/>
                  <a:gd name="connsiteY110" fmla="*/ 1526648 h 1550461"/>
                  <a:gd name="connsiteX111" fmla="*/ 189621 w 2013658"/>
                  <a:gd name="connsiteY111" fmla="*/ 1521886 h 1550461"/>
                  <a:gd name="connsiteX112" fmla="*/ 194383 w 2013658"/>
                  <a:gd name="connsiteY112" fmla="*/ 1507598 h 1550461"/>
                  <a:gd name="connsiteX113" fmla="*/ 213433 w 2013658"/>
                  <a:gd name="connsiteY113" fmla="*/ 1498073 h 1550461"/>
                  <a:gd name="connsiteX114" fmla="*/ 227721 w 2013658"/>
                  <a:gd name="connsiteY114" fmla="*/ 1483786 h 1550461"/>
                  <a:gd name="connsiteX115" fmla="*/ 280108 w 2013658"/>
                  <a:gd name="connsiteY115" fmla="*/ 1464736 h 1550461"/>
                  <a:gd name="connsiteX116" fmla="*/ 289633 w 2013658"/>
                  <a:gd name="connsiteY116" fmla="*/ 1450448 h 1550461"/>
                  <a:gd name="connsiteX117" fmla="*/ 356308 w 2013658"/>
                  <a:gd name="connsiteY117" fmla="*/ 1440923 h 1550461"/>
                  <a:gd name="connsiteX118" fmla="*/ 365833 w 2013658"/>
                  <a:gd name="connsiteY118" fmla="*/ 1426636 h 1550461"/>
                  <a:gd name="connsiteX119" fmla="*/ 370596 w 2013658"/>
                  <a:gd name="connsiteY119" fmla="*/ 1412348 h 1550461"/>
                  <a:gd name="connsiteX120" fmla="*/ 384883 w 2013658"/>
                  <a:gd name="connsiteY120" fmla="*/ 1421873 h 1550461"/>
                  <a:gd name="connsiteX121" fmla="*/ 427746 w 2013658"/>
                  <a:gd name="connsiteY121" fmla="*/ 1407586 h 1550461"/>
                  <a:gd name="connsiteX122" fmla="*/ 437271 w 2013658"/>
                  <a:gd name="connsiteY122" fmla="*/ 1393298 h 1550461"/>
                  <a:gd name="connsiteX123" fmla="*/ 503946 w 2013658"/>
                  <a:gd name="connsiteY123" fmla="*/ 1374248 h 1550461"/>
                  <a:gd name="connsiteX124" fmla="*/ 513471 w 2013658"/>
                  <a:gd name="connsiteY124" fmla="*/ 1359961 h 1550461"/>
                  <a:gd name="connsiteX125" fmla="*/ 527758 w 2013658"/>
                  <a:gd name="connsiteY125" fmla="*/ 1364723 h 1550461"/>
                  <a:gd name="connsiteX126" fmla="*/ 551571 w 2013658"/>
                  <a:gd name="connsiteY126" fmla="*/ 1359961 h 1550461"/>
                  <a:gd name="connsiteX127" fmla="*/ 575383 w 2013658"/>
                  <a:gd name="connsiteY127" fmla="*/ 1331386 h 1550461"/>
                  <a:gd name="connsiteX128" fmla="*/ 656346 w 2013658"/>
                  <a:gd name="connsiteY128" fmla="*/ 1331386 h 1550461"/>
                  <a:gd name="connsiteX129" fmla="*/ 665871 w 2013658"/>
                  <a:gd name="connsiteY129" fmla="*/ 1317098 h 1550461"/>
                  <a:gd name="connsiteX130" fmla="*/ 727783 w 2013658"/>
                  <a:gd name="connsiteY130" fmla="*/ 1312336 h 1550461"/>
                  <a:gd name="connsiteX131" fmla="*/ 742071 w 2013658"/>
                  <a:gd name="connsiteY131" fmla="*/ 1307573 h 1550461"/>
                  <a:gd name="connsiteX132" fmla="*/ 775408 w 2013658"/>
                  <a:gd name="connsiteY132" fmla="*/ 1302811 h 1550461"/>
                  <a:gd name="connsiteX133" fmla="*/ 789696 w 2013658"/>
                  <a:gd name="connsiteY133" fmla="*/ 1293286 h 1550461"/>
                  <a:gd name="connsiteX134" fmla="*/ 803983 w 2013658"/>
                  <a:gd name="connsiteY134" fmla="*/ 1288523 h 1550461"/>
                  <a:gd name="connsiteX135" fmla="*/ 818271 w 2013658"/>
                  <a:gd name="connsiteY135" fmla="*/ 1278998 h 1550461"/>
                  <a:gd name="connsiteX136" fmla="*/ 870658 w 2013658"/>
                  <a:gd name="connsiteY136" fmla="*/ 1269473 h 1550461"/>
                  <a:gd name="connsiteX137" fmla="*/ 875421 w 2013658"/>
                  <a:gd name="connsiteY137" fmla="*/ 1255186 h 1550461"/>
                  <a:gd name="connsiteX138" fmla="*/ 889708 w 2013658"/>
                  <a:gd name="connsiteY138" fmla="*/ 1259948 h 1550461"/>
                  <a:gd name="connsiteX139" fmla="*/ 913521 w 2013658"/>
                  <a:gd name="connsiteY139" fmla="*/ 1255186 h 1550461"/>
                  <a:gd name="connsiteX140" fmla="*/ 927808 w 2013658"/>
                  <a:gd name="connsiteY140" fmla="*/ 1245661 h 1550461"/>
                  <a:gd name="connsiteX141" fmla="*/ 932571 w 2013658"/>
                  <a:gd name="connsiteY141" fmla="*/ 1231373 h 1550461"/>
                  <a:gd name="connsiteX142" fmla="*/ 961146 w 2013658"/>
                  <a:gd name="connsiteY142" fmla="*/ 1236136 h 1550461"/>
                  <a:gd name="connsiteX143" fmla="*/ 989721 w 2013658"/>
                  <a:gd name="connsiteY143" fmla="*/ 1231373 h 1550461"/>
                  <a:gd name="connsiteX144" fmla="*/ 999246 w 2013658"/>
                  <a:gd name="connsiteY144" fmla="*/ 1217086 h 1550461"/>
                  <a:gd name="connsiteX145" fmla="*/ 1032583 w 2013658"/>
                  <a:gd name="connsiteY145" fmla="*/ 1212323 h 1550461"/>
                  <a:gd name="connsiteX146" fmla="*/ 1042108 w 2013658"/>
                  <a:gd name="connsiteY146" fmla="*/ 1198036 h 1550461"/>
                  <a:gd name="connsiteX147" fmla="*/ 1046871 w 2013658"/>
                  <a:gd name="connsiteY147" fmla="*/ 1183748 h 1550461"/>
                  <a:gd name="connsiteX148" fmla="*/ 1089733 w 2013658"/>
                  <a:gd name="connsiteY148" fmla="*/ 1159936 h 1550461"/>
                  <a:gd name="connsiteX149" fmla="*/ 1104021 w 2013658"/>
                  <a:gd name="connsiteY149" fmla="*/ 1164698 h 1550461"/>
                  <a:gd name="connsiteX150" fmla="*/ 1118308 w 2013658"/>
                  <a:gd name="connsiteY150" fmla="*/ 1159936 h 1550461"/>
                  <a:gd name="connsiteX151" fmla="*/ 1123071 w 2013658"/>
                  <a:gd name="connsiteY151" fmla="*/ 1174223 h 1550461"/>
                  <a:gd name="connsiteX152" fmla="*/ 1175458 w 2013658"/>
                  <a:gd name="connsiteY152" fmla="*/ 1198036 h 1550461"/>
                  <a:gd name="connsiteX153" fmla="*/ 1189746 w 2013658"/>
                  <a:gd name="connsiteY153" fmla="*/ 1212323 h 1550461"/>
                  <a:gd name="connsiteX154" fmla="*/ 1204033 w 2013658"/>
                  <a:gd name="connsiteY154" fmla="*/ 1217086 h 1550461"/>
                  <a:gd name="connsiteX155" fmla="*/ 1208796 w 2013658"/>
                  <a:gd name="connsiteY155" fmla="*/ 1250423 h 1550461"/>
                  <a:gd name="connsiteX156" fmla="*/ 1237371 w 2013658"/>
                  <a:gd name="connsiteY156" fmla="*/ 1245661 h 1550461"/>
                  <a:gd name="connsiteX157" fmla="*/ 1261183 w 2013658"/>
                  <a:gd name="connsiteY157" fmla="*/ 1236136 h 1550461"/>
                  <a:gd name="connsiteX158" fmla="*/ 1280233 w 2013658"/>
                  <a:gd name="connsiteY158" fmla="*/ 1226611 h 1550461"/>
                  <a:gd name="connsiteX159" fmla="*/ 1294521 w 2013658"/>
                  <a:gd name="connsiteY159" fmla="*/ 1217086 h 1550461"/>
                  <a:gd name="connsiteX160" fmla="*/ 1323096 w 2013658"/>
                  <a:gd name="connsiteY160" fmla="*/ 1226611 h 1550461"/>
                  <a:gd name="connsiteX161" fmla="*/ 1365958 w 2013658"/>
                  <a:gd name="connsiteY161" fmla="*/ 1193273 h 1550461"/>
                  <a:gd name="connsiteX162" fmla="*/ 1404058 w 2013658"/>
                  <a:gd name="connsiteY162" fmla="*/ 1188511 h 1550461"/>
                  <a:gd name="connsiteX163" fmla="*/ 1427871 w 2013658"/>
                  <a:gd name="connsiteY163" fmla="*/ 1164698 h 1550461"/>
                  <a:gd name="connsiteX164" fmla="*/ 1423108 w 2013658"/>
                  <a:gd name="connsiteY164" fmla="*/ 1140886 h 1550461"/>
                  <a:gd name="connsiteX165" fmla="*/ 1418346 w 2013658"/>
                  <a:gd name="connsiteY165" fmla="*/ 1126598 h 1550461"/>
                  <a:gd name="connsiteX166" fmla="*/ 1408821 w 2013658"/>
                  <a:gd name="connsiteY166" fmla="*/ 1093261 h 1550461"/>
                  <a:gd name="connsiteX167" fmla="*/ 1413583 w 2013658"/>
                  <a:gd name="connsiteY167" fmla="*/ 1031348 h 1550461"/>
                  <a:gd name="connsiteX168" fmla="*/ 1399296 w 2013658"/>
                  <a:gd name="connsiteY168" fmla="*/ 1026586 h 1550461"/>
                  <a:gd name="connsiteX169" fmla="*/ 1394533 w 2013658"/>
                  <a:gd name="connsiteY169" fmla="*/ 1012298 h 1550461"/>
                  <a:gd name="connsiteX170" fmla="*/ 1375483 w 2013658"/>
                  <a:gd name="connsiteY170" fmla="*/ 964673 h 1550461"/>
                  <a:gd name="connsiteX171" fmla="*/ 1361196 w 2013658"/>
                  <a:gd name="connsiteY171" fmla="*/ 959911 h 1550461"/>
                  <a:gd name="connsiteX172" fmla="*/ 1389771 w 2013658"/>
                  <a:gd name="connsiteY172" fmla="*/ 936098 h 1550461"/>
                  <a:gd name="connsiteX173" fmla="*/ 1394533 w 2013658"/>
                  <a:gd name="connsiteY173" fmla="*/ 921811 h 1550461"/>
                  <a:gd name="connsiteX174" fmla="*/ 1404058 w 2013658"/>
                  <a:gd name="connsiteY174" fmla="*/ 888473 h 1550461"/>
                  <a:gd name="connsiteX175" fmla="*/ 1423108 w 2013658"/>
                  <a:gd name="connsiteY175" fmla="*/ 859898 h 1550461"/>
                  <a:gd name="connsiteX176" fmla="*/ 1465971 w 2013658"/>
                  <a:gd name="connsiteY176" fmla="*/ 864661 h 1550461"/>
                  <a:gd name="connsiteX177" fmla="*/ 1489783 w 2013658"/>
                  <a:gd name="connsiteY177" fmla="*/ 869423 h 1550461"/>
                  <a:gd name="connsiteX178" fmla="*/ 1504071 w 2013658"/>
                  <a:gd name="connsiteY178" fmla="*/ 874186 h 1550461"/>
                  <a:gd name="connsiteX179" fmla="*/ 1556458 w 2013658"/>
                  <a:gd name="connsiteY179" fmla="*/ 869423 h 1550461"/>
                  <a:gd name="connsiteX180" fmla="*/ 1570746 w 2013658"/>
                  <a:gd name="connsiteY180" fmla="*/ 859898 h 1550461"/>
                  <a:gd name="connsiteX181" fmla="*/ 1575508 w 2013658"/>
                  <a:gd name="connsiteY181" fmla="*/ 845611 h 1550461"/>
                  <a:gd name="connsiteX182" fmla="*/ 1613608 w 2013658"/>
                  <a:gd name="connsiteY182" fmla="*/ 855136 h 1550461"/>
                  <a:gd name="connsiteX183" fmla="*/ 1646946 w 2013658"/>
                  <a:gd name="connsiteY183" fmla="*/ 850373 h 1550461"/>
                  <a:gd name="connsiteX184" fmla="*/ 1665996 w 2013658"/>
                  <a:gd name="connsiteY184" fmla="*/ 807511 h 1550461"/>
                  <a:gd name="connsiteX185" fmla="*/ 1675521 w 2013658"/>
                  <a:gd name="connsiteY185" fmla="*/ 821798 h 1550461"/>
                  <a:gd name="connsiteX186" fmla="*/ 1704096 w 2013658"/>
                  <a:gd name="connsiteY186" fmla="*/ 836086 h 1550461"/>
                  <a:gd name="connsiteX187" fmla="*/ 1737433 w 2013658"/>
                  <a:gd name="connsiteY187" fmla="*/ 831323 h 1550461"/>
                  <a:gd name="connsiteX188" fmla="*/ 1751721 w 2013658"/>
                  <a:gd name="connsiteY188" fmla="*/ 793223 h 1550461"/>
                  <a:gd name="connsiteX189" fmla="*/ 1846971 w 2013658"/>
                  <a:gd name="connsiteY189" fmla="*/ 807511 h 1550461"/>
                  <a:gd name="connsiteX190" fmla="*/ 1851733 w 2013658"/>
                  <a:gd name="connsiteY190" fmla="*/ 793223 h 1550461"/>
                  <a:gd name="connsiteX191" fmla="*/ 1856496 w 2013658"/>
                  <a:gd name="connsiteY191" fmla="*/ 764648 h 1550461"/>
                  <a:gd name="connsiteX192" fmla="*/ 1875546 w 2013658"/>
                  <a:gd name="connsiteY192" fmla="*/ 759886 h 1550461"/>
                  <a:gd name="connsiteX193" fmla="*/ 1889833 w 2013658"/>
                  <a:gd name="connsiteY193" fmla="*/ 755123 h 1550461"/>
                  <a:gd name="connsiteX194" fmla="*/ 1918408 w 2013658"/>
                  <a:gd name="connsiteY194" fmla="*/ 726548 h 1550461"/>
                  <a:gd name="connsiteX195" fmla="*/ 1923171 w 2013658"/>
                  <a:gd name="connsiteY195" fmla="*/ 702736 h 1550461"/>
                  <a:gd name="connsiteX196" fmla="*/ 1927933 w 2013658"/>
                  <a:gd name="connsiteY196" fmla="*/ 664636 h 1550461"/>
                  <a:gd name="connsiteX197" fmla="*/ 1951746 w 2013658"/>
                  <a:gd name="connsiteY197" fmla="*/ 659873 h 1550461"/>
                  <a:gd name="connsiteX198" fmla="*/ 1966033 w 2013658"/>
                  <a:gd name="connsiteY198" fmla="*/ 626536 h 1550461"/>
                  <a:gd name="connsiteX199" fmla="*/ 1961271 w 2013658"/>
                  <a:gd name="connsiteY199" fmla="*/ 607486 h 1550461"/>
                  <a:gd name="connsiteX200" fmla="*/ 1932696 w 2013658"/>
                  <a:gd name="connsiteY200" fmla="*/ 583673 h 1550461"/>
                  <a:gd name="connsiteX201" fmla="*/ 1946983 w 2013658"/>
                  <a:gd name="connsiteY201" fmla="*/ 564623 h 1550461"/>
                  <a:gd name="connsiteX202" fmla="*/ 1961271 w 2013658"/>
                  <a:gd name="connsiteY202" fmla="*/ 555098 h 1550461"/>
                  <a:gd name="connsiteX203" fmla="*/ 1970796 w 2013658"/>
                  <a:gd name="connsiteY203" fmla="*/ 540811 h 1550461"/>
                  <a:gd name="connsiteX204" fmla="*/ 1985083 w 2013658"/>
                  <a:gd name="connsiteY204" fmla="*/ 526523 h 1550461"/>
                  <a:gd name="connsiteX205" fmla="*/ 1989846 w 2013658"/>
                  <a:gd name="connsiteY205" fmla="*/ 478898 h 1550461"/>
                  <a:gd name="connsiteX206" fmla="*/ 2008896 w 2013658"/>
                  <a:gd name="connsiteY206" fmla="*/ 455086 h 1550461"/>
                  <a:gd name="connsiteX207" fmla="*/ 2013658 w 2013658"/>
                  <a:gd name="connsiteY207" fmla="*/ 440798 h 1550461"/>
                  <a:gd name="connsiteX208" fmla="*/ 2008896 w 2013658"/>
                  <a:gd name="connsiteY208" fmla="*/ 402698 h 1550461"/>
                  <a:gd name="connsiteX209" fmla="*/ 1999371 w 2013658"/>
                  <a:gd name="connsiteY209" fmla="*/ 388411 h 1550461"/>
                  <a:gd name="connsiteX210" fmla="*/ 1975558 w 2013658"/>
                  <a:gd name="connsiteY210" fmla="*/ 393173 h 1550461"/>
                  <a:gd name="connsiteX211" fmla="*/ 1956508 w 2013658"/>
                  <a:gd name="connsiteY211" fmla="*/ 336023 h 1550461"/>
                  <a:gd name="connsiteX212" fmla="*/ 1937458 w 2013658"/>
                  <a:gd name="connsiteY212" fmla="*/ 331261 h 1550461"/>
                  <a:gd name="connsiteX213" fmla="*/ 1889833 w 2013658"/>
                  <a:gd name="connsiteY213" fmla="*/ 340786 h 1550461"/>
                  <a:gd name="connsiteX214" fmla="*/ 1856496 w 2013658"/>
                  <a:gd name="connsiteY214" fmla="*/ 350311 h 1550461"/>
                  <a:gd name="connsiteX215" fmla="*/ 1827921 w 2013658"/>
                  <a:gd name="connsiteY215" fmla="*/ 378886 h 1550461"/>
                  <a:gd name="connsiteX216" fmla="*/ 1818396 w 2013658"/>
                  <a:gd name="connsiteY216" fmla="*/ 364598 h 1550461"/>
                  <a:gd name="connsiteX217" fmla="*/ 1789821 w 2013658"/>
                  <a:gd name="connsiteY217" fmla="*/ 350311 h 1550461"/>
                  <a:gd name="connsiteX218" fmla="*/ 1742196 w 2013658"/>
                  <a:gd name="connsiteY218" fmla="*/ 369361 h 1550461"/>
                  <a:gd name="connsiteX219" fmla="*/ 1732671 w 2013658"/>
                  <a:gd name="connsiteY219" fmla="*/ 383648 h 1550461"/>
                  <a:gd name="connsiteX220" fmla="*/ 1727908 w 2013658"/>
                  <a:gd name="connsiteY220" fmla="*/ 364598 h 1550461"/>
                  <a:gd name="connsiteX221" fmla="*/ 1708858 w 2013658"/>
                  <a:gd name="connsiteY221" fmla="*/ 307448 h 1550461"/>
                  <a:gd name="connsiteX222" fmla="*/ 1694571 w 2013658"/>
                  <a:gd name="connsiteY222" fmla="*/ 278873 h 1550461"/>
                  <a:gd name="connsiteX223" fmla="*/ 1680283 w 2013658"/>
                  <a:gd name="connsiteY223" fmla="*/ 269348 h 1550461"/>
                  <a:gd name="connsiteX224" fmla="*/ 1665996 w 2013658"/>
                  <a:gd name="connsiteY224" fmla="*/ 264586 h 1550461"/>
                  <a:gd name="connsiteX225" fmla="*/ 1623133 w 2013658"/>
                  <a:gd name="connsiteY225" fmla="*/ 278873 h 1550461"/>
                  <a:gd name="connsiteX226" fmla="*/ 1613608 w 2013658"/>
                  <a:gd name="connsiteY226" fmla="*/ 297923 h 1550461"/>
                  <a:gd name="connsiteX227" fmla="*/ 1608846 w 2013658"/>
                  <a:gd name="connsiteY227" fmla="*/ 312211 h 1550461"/>
                  <a:gd name="connsiteX228" fmla="*/ 1589796 w 2013658"/>
                  <a:gd name="connsiteY228" fmla="*/ 316973 h 1550461"/>
                  <a:gd name="connsiteX229" fmla="*/ 1575508 w 2013658"/>
                  <a:gd name="connsiteY229" fmla="*/ 336023 h 1550461"/>
                  <a:gd name="connsiteX230" fmla="*/ 1580271 w 2013658"/>
                  <a:gd name="connsiteY230" fmla="*/ 364598 h 1550461"/>
                  <a:gd name="connsiteX231" fmla="*/ 1546933 w 2013658"/>
                  <a:gd name="connsiteY231" fmla="*/ 355073 h 1550461"/>
                  <a:gd name="connsiteX232" fmla="*/ 1523121 w 2013658"/>
                  <a:gd name="connsiteY232" fmla="*/ 359836 h 1550461"/>
                  <a:gd name="connsiteX233" fmla="*/ 1499308 w 2013658"/>
                  <a:gd name="connsiteY233" fmla="*/ 393173 h 1550461"/>
                  <a:gd name="connsiteX234" fmla="*/ 1489783 w 2013658"/>
                  <a:gd name="connsiteY234" fmla="*/ 421748 h 1550461"/>
                  <a:gd name="connsiteX235" fmla="*/ 1404058 w 2013658"/>
                  <a:gd name="connsiteY235" fmla="*/ 421748 h 1550461"/>
                  <a:gd name="connsiteX236" fmla="*/ 1389771 w 2013658"/>
                  <a:gd name="connsiteY236" fmla="*/ 436036 h 1550461"/>
                  <a:gd name="connsiteX237" fmla="*/ 1385008 w 2013658"/>
                  <a:gd name="connsiteY237" fmla="*/ 450323 h 1550461"/>
                  <a:gd name="connsiteX238" fmla="*/ 1380246 w 2013658"/>
                  <a:gd name="connsiteY238" fmla="*/ 426511 h 1550461"/>
                  <a:gd name="connsiteX239" fmla="*/ 1346908 w 2013658"/>
                  <a:gd name="connsiteY239" fmla="*/ 388411 h 1550461"/>
                  <a:gd name="connsiteX240" fmla="*/ 1327858 w 2013658"/>
                  <a:gd name="connsiteY240" fmla="*/ 378886 h 1550461"/>
                  <a:gd name="connsiteX241" fmla="*/ 1275471 w 2013658"/>
                  <a:gd name="connsiteY241" fmla="*/ 326498 h 1550461"/>
                  <a:gd name="connsiteX242" fmla="*/ 1261183 w 2013658"/>
                  <a:gd name="connsiteY242" fmla="*/ 316973 h 1550461"/>
                  <a:gd name="connsiteX243" fmla="*/ 1261183 w 2013658"/>
                  <a:gd name="connsiteY243" fmla="*/ 278873 h 1550461"/>
                  <a:gd name="connsiteX244" fmla="*/ 1242133 w 2013658"/>
                  <a:gd name="connsiteY244" fmla="*/ 269348 h 1550461"/>
                  <a:gd name="connsiteX245" fmla="*/ 1227846 w 2013658"/>
                  <a:gd name="connsiteY245" fmla="*/ 255061 h 1550461"/>
                  <a:gd name="connsiteX246" fmla="*/ 1204033 w 2013658"/>
                  <a:gd name="connsiteY246" fmla="*/ 245536 h 1550461"/>
                  <a:gd name="connsiteX247" fmla="*/ 1146883 w 2013658"/>
                  <a:gd name="connsiteY247" fmla="*/ 236011 h 1550461"/>
                  <a:gd name="connsiteX248" fmla="*/ 1161171 w 2013658"/>
                  <a:gd name="connsiteY248" fmla="*/ 226486 h 1550461"/>
                  <a:gd name="connsiteX249" fmla="*/ 1170696 w 2013658"/>
                  <a:gd name="connsiteY249" fmla="*/ 197911 h 1550461"/>
                  <a:gd name="connsiteX250" fmla="*/ 1175458 w 2013658"/>
                  <a:gd name="connsiteY250" fmla="*/ 183623 h 1550461"/>
                  <a:gd name="connsiteX251" fmla="*/ 1189746 w 2013658"/>
                  <a:gd name="connsiteY251" fmla="*/ 178861 h 1550461"/>
                  <a:gd name="connsiteX252" fmla="*/ 1227846 w 2013658"/>
                  <a:gd name="connsiteY252" fmla="*/ 174098 h 1550461"/>
                  <a:gd name="connsiteX253" fmla="*/ 1232608 w 2013658"/>
                  <a:gd name="connsiteY253" fmla="*/ 159811 h 1550461"/>
                  <a:gd name="connsiteX254" fmla="*/ 1227846 w 2013658"/>
                  <a:gd name="connsiteY254" fmla="*/ 126473 h 1550461"/>
                  <a:gd name="connsiteX255" fmla="*/ 1246896 w 2013658"/>
                  <a:gd name="connsiteY255" fmla="*/ 121711 h 1550461"/>
                  <a:gd name="connsiteX256" fmla="*/ 1261183 w 2013658"/>
                  <a:gd name="connsiteY256" fmla="*/ 112186 h 1550461"/>
                  <a:gd name="connsiteX257" fmla="*/ 1265946 w 2013658"/>
                  <a:gd name="connsiteY257" fmla="*/ 97898 h 1550461"/>
                  <a:gd name="connsiteX258" fmla="*/ 1261183 w 2013658"/>
                  <a:gd name="connsiteY258" fmla="*/ 31223 h 1550461"/>
                  <a:gd name="connsiteX259" fmla="*/ 1232608 w 2013658"/>
                  <a:gd name="connsiteY259" fmla="*/ 16936 h 1550461"/>
                  <a:gd name="connsiteX260" fmla="*/ 1184983 w 2013658"/>
                  <a:gd name="connsiteY260" fmla="*/ 7411 h 1550461"/>
                  <a:gd name="connsiteX261" fmla="*/ 1170696 w 2013658"/>
                  <a:gd name="connsiteY261" fmla="*/ 16936 h 155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2013658" h="1550461">
                    <a:moveTo>
                      <a:pt x="1170696" y="16936"/>
                    </a:moveTo>
                    <a:lnTo>
                      <a:pt x="1170696" y="16936"/>
                    </a:lnTo>
                    <a:cubicBezTo>
                      <a:pt x="1154821" y="18523"/>
                      <a:pt x="1138206" y="16653"/>
                      <a:pt x="1123071" y="21698"/>
                    </a:cubicBezTo>
                    <a:cubicBezTo>
                      <a:pt x="1117641" y="23508"/>
                      <a:pt x="1115871" y="30755"/>
                      <a:pt x="1113546" y="35986"/>
                    </a:cubicBezTo>
                    <a:cubicBezTo>
                      <a:pt x="1109468" y="45161"/>
                      <a:pt x="1113546" y="61386"/>
                      <a:pt x="1104021" y="64561"/>
                    </a:cubicBezTo>
                    <a:lnTo>
                      <a:pt x="1089733" y="69323"/>
                    </a:lnTo>
                    <a:cubicBezTo>
                      <a:pt x="1088146" y="74086"/>
                      <a:pt x="1088107" y="79691"/>
                      <a:pt x="1084971" y="83611"/>
                    </a:cubicBezTo>
                    <a:cubicBezTo>
                      <a:pt x="1080484" y="89220"/>
                      <a:pt x="1056320" y="100318"/>
                      <a:pt x="1051633" y="102661"/>
                    </a:cubicBezTo>
                    <a:cubicBezTo>
                      <a:pt x="1050046" y="107423"/>
                      <a:pt x="1051840" y="116238"/>
                      <a:pt x="1046871" y="116948"/>
                    </a:cubicBezTo>
                    <a:cubicBezTo>
                      <a:pt x="1036932" y="118368"/>
                      <a:pt x="1018296" y="107423"/>
                      <a:pt x="1018296" y="107423"/>
                    </a:cubicBezTo>
                    <a:cubicBezTo>
                      <a:pt x="1006857" y="110283"/>
                      <a:pt x="993180" y="111434"/>
                      <a:pt x="984958" y="121711"/>
                    </a:cubicBezTo>
                    <a:cubicBezTo>
                      <a:pt x="981822" y="125631"/>
                      <a:pt x="983746" y="132448"/>
                      <a:pt x="980196" y="135998"/>
                    </a:cubicBezTo>
                    <a:cubicBezTo>
                      <a:pt x="972101" y="144093"/>
                      <a:pt x="951621" y="155048"/>
                      <a:pt x="951621" y="155048"/>
                    </a:cubicBezTo>
                    <a:cubicBezTo>
                      <a:pt x="948446" y="161398"/>
                      <a:pt x="942803" y="167034"/>
                      <a:pt x="942096" y="174098"/>
                    </a:cubicBezTo>
                    <a:cubicBezTo>
                      <a:pt x="941135" y="183706"/>
                      <a:pt x="949511" y="193388"/>
                      <a:pt x="946858" y="202673"/>
                    </a:cubicBezTo>
                    <a:cubicBezTo>
                      <a:pt x="945479" y="207500"/>
                      <a:pt x="937398" y="206057"/>
                      <a:pt x="932571" y="207436"/>
                    </a:cubicBezTo>
                    <a:cubicBezTo>
                      <a:pt x="926277" y="209234"/>
                      <a:pt x="919871" y="210611"/>
                      <a:pt x="913521" y="212198"/>
                    </a:cubicBezTo>
                    <a:cubicBezTo>
                      <a:pt x="908523" y="227192"/>
                      <a:pt x="905148" y="228791"/>
                      <a:pt x="913521" y="245536"/>
                    </a:cubicBezTo>
                    <a:cubicBezTo>
                      <a:pt x="918641" y="255775"/>
                      <a:pt x="932571" y="274111"/>
                      <a:pt x="932571" y="274111"/>
                    </a:cubicBezTo>
                    <a:cubicBezTo>
                      <a:pt x="934158" y="286811"/>
                      <a:pt x="932135" y="300515"/>
                      <a:pt x="937333" y="312211"/>
                    </a:cubicBezTo>
                    <a:cubicBezTo>
                      <a:pt x="939372" y="316799"/>
                      <a:pt x="948071" y="313423"/>
                      <a:pt x="951621" y="316973"/>
                    </a:cubicBezTo>
                    <a:cubicBezTo>
                      <a:pt x="977021" y="342373"/>
                      <a:pt x="932570" y="323324"/>
                      <a:pt x="970671" y="336023"/>
                    </a:cubicBezTo>
                    <a:cubicBezTo>
                      <a:pt x="947131" y="371333"/>
                      <a:pt x="949376" y="353373"/>
                      <a:pt x="956383" y="388411"/>
                    </a:cubicBezTo>
                    <a:cubicBezTo>
                      <a:pt x="934548" y="421163"/>
                      <a:pt x="940953" y="406126"/>
                      <a:pt x="932571" y="431273"/>
                    </a:cubicBezTo>
                    <a:cubicBezTo>
                      <a:pt x="937333" y="434448"/>
                      <a:pt x="944732" y="435484"/>
                      <a:pt x="946858" y="440798"/>
                    </a:cubicBezTo>
                    <a:cubicBezTo>
                      <a:pt x="950797" y="450646"/>
                      <a:pt x="931115" y="466066"/>
                      <a:pt x="927808" y="469373"/>
                    </a:cubicBezTo>
                    <a:cubicBezTo>
                      <a:pt x="929396" y="475723"/>
                      <a:pt x="927601" y="484163"/>
                      <a:pt x="932571" y="488423"/>
                    </a:cubicBezTo>
                    <a:cubicBezTo>
                      <a:pt x="940194" y="494957"/>
                      <a:pt x="961146" y="497948"/>
                      <a:pt x="961146" y="497948"/>
                    </a:cubicBezTo>
                    <a:cubicBezTo>
                      <a:pt x="962733" y="502711"/>
                      <a:pt x="967772" y="507575"/>
                      <a:pt x="965908" y="512236"/>
                    </a:cubicBezTo>
                    <a:cubicBezTo>
                      <a:pt x="963782" y="517550"/>
                      <a:pt x="955668" y="517714"/>
                      <a:pt x="951621" y="521761"/>
                    </a:cubicBezTo>
                    <a:cubicBezTo>
                      <a:pt x="942389" y="530993"/>
                      <a:pt x="941207" y="538715"/>
                      <a:pt x="937333" y="550336"/>
                    </a:cubicBezTo>
                    <a:cubicBezTo>
                      <a:pt x="938921" y="561448"/>
                      <a:pt x="937537" y="573415"/>
                      <a:pt x="942096" y="583673"/>
                    </a:cubicBezTo>
                    <a:cubicBezTo>
                      <a:pt x="945307" y="590898"/>
                      <a:pt x="964332" y="595848"/>
                      <a:pt x="970671" y="597961"/>
                    </a:cubicBezTo>
                    <a:cubicBezTo>
                      <a:pt x="964321" y="601136"/>
                      <a:pt x="957075" y="602941"/>
                      <a:pt x="951621" y="607486"/>
                    </a:cubicBezTo>
                    <a:cubicBezTo>
                      <a:pt x="932935" y="623057"/>
                      <a:pt x="944443" y="642901"/>
                      <a:pt x="946858" y="664636"/>
                    </a:cubicBezTo>
                    <a:cubicBezTo>
                      <a:pt x="937414" y="692968"/>
                      <a:pt x="927901" y="690876"/>
                      <a:pt x="951621" y="702736"/>
                    </a:cubicBezTo>
                    <a:cubicBezTo>
                      <a:pt x="956111" y="704981"/>
                      <a:pt x="961146" y="705911"/>
                      <a:pt x="965908" y="707498"/>
                    </a:cubicBezTo>
                    <a:cubicBezTo>
                      <a:pt x="970671" y="705911"/>
                      <a:pt x="975257" y="703634"/>
                      <a:pt x="980196" y="702736"/>
                    </a:cubicBezTo>
                    <a:cubicBezTo>
                      <a:pt x="992788" y="700446"/>
                      <a:pt x="1006644" y="703269"/>
                      <a:pt x="1018296" y="697973"/>
                    </a:cubicBezTo>
                    <a:cubicBezTo>
                      <a:pt x="1025522" y="694688"/>
                      <a:pt x="1027821" y="685273"/>
                      <a:pt x="1032583" y="678923"/>
                    </a:cubicBezTo>
                    <a:cubicBezTo>
                      <a:pt x="1030996" y="672573"/>
                      <a:pt x="1026895" y="666353"/>
                      <a:pt x="1027821" y="659873"/>
                    </a:cubicBezTo>
                    <a:cubicBezTo>
                      <a:pt x="1029492" y="648177"/>
                      <a:pt x="1043613" y="641408"/>
                      <a:pt x="1051633" y="636061"/>
                    </a:cubicBezTo>
                    <a:cubicBezTo>
                      <a:pt x="1085654" y="658742"/>
                      <a:pt x="1069102" y="652335"/>
                      <a:pt x="1099258" y="659873"/>
                    </a:cubicBezTo>
                    <a:cubicBezTo>
                      <a:pt x="1104021" y="663048"/>
                      <a:pt x="1109970" y="664928"/>
                      <a:pt x="1113546" y="669398"/>
                    </a:cubicBezTo>
                    <a:cubicBezTo>
                      <a:pt x="1116682" y="673318"/>
                      <a:pt x="1119133" y="678734"/>
                      <a:pt x="1118308" y="683686"/>
                    </a:cubicBezTo>
                    <a:cubicBezTo>
                      <a:pt x="1116324" y="695591"/>
                      <a:pt x="1102830" y="701942"/>
                      <a:pt x="1094496" y="707498"/>
                    </a:cubicBezTo>
                    <a:cubicBezTo>
                      <a:pt x="1096083" y="712261"/>
                      <a:pt x="1097013" y="717296"/>
                      <a:pt x="1099258" y="721786"/>
                    </a:cubicBezTo>
                    <a:cubicBezTo>
                      <a:pt x="1101818" y="726905"/>
                      <a:pt x="1108073" y="730394"/>
                      <a:pt x="1108783" y="736073"/>
                    </a:cubicBezTo>
                    <a:cubicBezTo>
                      <a:pt x="1110855" y="752648"/>
                      <a:pt x="1100426" y="765099"/>
                      <a:pt x="1094496" y="778936"/>
                    </a:cubicBezTo>
                    <a:cubicBezTo>
                      <a:pt x="1092518" y="783550"/>
                      <a:pt x="1093283" y="789673"/>
                      <a:pt x="1089733" y="793223"/>
                    </a:cubicBezTo>
                    <a:cubicBezTo>
                      <a:pt x="1086183" y="796773"/>
                      <a:pt x="1080385" y="797088"/>
                      <a:pt x="1075446" y="797986"/>
                    </a:cubicBezTo>
                    <a:cubicBezTo>
                      <a:pt x="1062854" y="800276"/>
                      <a:pt x="1050046" y="801161"/>
                      <a:pt x="1037346" y="802748"/>
                    </a:cubicBezTo>
                    <a:cubicBezTo>
                      <a:pt x="1034171" y="807511"/>
                      <a:pt x="1033136" y="814910"/>
                      <a:pt x="1027821" y="817036"/>
                    </a:cubicBezTo>
                    <a:cubicBezTo>
                      <a:pt x="980182" y="836092"/>
                      <a:pt x="995556" y="804294"/>
                      <a:pt x="984958" y="836086"/>
                    </a:cubicBezTo>
                    <a:cubicBezTo>
                      <a:pt x="979594" y="834298"/>
                      <a:pt x="955810" y="825962"/>
                      <a:pt x="951621" y="826561"/>
                    </a:cubicBezTo>
                    <a:cubicBezTo>
                      <a:pt x="945955" y="827371"/>
                      <a:pt x="942453" y="833526"/>
                      <a:pt x="937333" y="836086"/>
                    </a:cubicBezTo>
                    <a:cubicBezTo>
                      <a:pt x="932843" y="838331"/>
                      <a:pt x="927808" y="839261"/>
                      <a:pt x="923046" y="840848"/>
                    </a:cubicBezTo>
                    <a:cubicBezTo>
                      <a:pt x="918283" y="839261"/>
                      <a:pt x="913778" y="836086"/>
                      <a:pt x="908758" y="836086"/>
                    </a:cubicBezTo>
                    <a:cubicBezTo>
                      <a:pt x="893422" y="836086"/>
                      <a:pt x="892260" y="844165"/>
                      <a:pt x="884946" y="855136"/>
                    </a:cubicBezTo>
                    <a:cubicBezTo>
                      <a:pt x="848336" y="830730"/>
                      <a:pt x="867663" y="834204"/>
                      <a:pt x="827796" y="840848"/>
                    </a:cubicBezTo>
                    <a:cubicBezTo>
                      <a:pt x="826208" y="845611"/>
                      <a:pt x="827694" y="853272"/>
                      <a:pt x="823033" y="855136"/>
                    </a:cubicBezTo>
                    <a:cubicBezTo>
                      <a:pt x="816956" y="857567"/>
                      <a:pt x="810528" y="850373"/>
                      <a:pt x="803983" y="850373"/>
                    </a:cubicBezTo>
                    <a:cubicBezTo>
                      <a:pt x="786449" y="850373"/>
                      <a:pt x="769058" y="853548"/>
                      <a:pt x="751596" y="855136"/>
                    </a:cubicBezTo>
                    <a:cubicBezTo>
                      <a:pt x="748421" y="859898"/>
                      <a:pt x="744631" y="864304"/>
                      <a:pt x="742071" y="869423"/>
                    </a:cubicBezTo>
                    <a:cubicBezTo>
                      <a:pt x="736319" y="880927"/>
                      <a:pt x="739157" y="888899"/>
                      <a:pt x="727783" y="897998"/>
                    </a:cubicBezTo>
                    <a:cubicBezTo>
                      <a:pt x="723863" y="901134"/>
                      <a:pt x="718110" y="900783"/>
                      <a:pt x="713496" y="902761"/>
                    </a:cubicBezTo>
                    <a:cubicBezTo>
                      <a:pt x="672319" y="920409"/>
                      <a:pt x="713653" y="905885"/>
                      <a:pt x="680158" y="917048"/>
                    </a:cubicBezTo>
                    <a:cubicBezTo>
                      <a:pt x="675396" y="920223"/>
                      <a:pt x="668904" y="921719"/>
                      <a:pt x="665871" y="926573"/>
                    </a:cubicBezTo>
                    <a:cubicBezTo>
                      <a:pt x="660550" y="935087"/>
                      <a:pt x="656346" y="955148"/>
                      <a:pt x="656346" y="955148"/>
                    </a:cubicBezTo>
                    <a:cubicBezTo>
                      <a:pt x="666522" y="985679"/>
                      <a:pt x="662605" y="958359"/>
                      <a:pt x="623008" y="974198"/>
                    </a:cubicBezTo>
                    <a:cubicBezTo>
                      <a:pt x="617693" y="976324"/>
                      <a:pt x="616658" y="983723"/>
                      <a:pt x="613483" y="988486"/>
                    </a:cubicBezTo>
                    <a:cubicBezTo>
                      <a:pt x="615071" y="998011"/>
                      <a:pt x="616151" y="1007635"/>
                      <a:pt x="618246" y="1017061"/>
                    </a:cubicBezTo>
                    <a:cubicBezTo>
                      <a:pt x="619335" y="1021961"/>
                      <a:pt x="622245" y="1026386"/>
                      <a:pt x="623008" y="1031348"/>
                    </a:cubicBezTo>
                    <a:cubicBezTo>
                      <a:pt x="625434" y="1047117"/>
                      <a:pt x="626183" y="1063098"/>
                      <a:pt x="627771" y="1078973"/>
                    </a:cubicBezTo>
                    <a:cubicBezTo>
                      <a:pt x="623008" y="1080561"/>
                      <a:pt x="617973" y="1081491"/>
                      <a:pt x="613483" y="1083736"/>
                    </a:cubicBezTo>
                    <a:cubicBezTo>
                      <a:pt x="583728" y="1098614"/>
                      <a:pt x="598210" y="1105095"/>
                      <a:pt x="594433" y="1150411"/>
                    </a:cubicBezTo>
                    <a:cubicBezTo>
                      <a:pt x="575744" y="1146673"/>
                      <a:pt x="561198" y="1140835"/>
                      <a:pt x="542046" y="1150411"/>
                    </a:cubicBezTo>
                    <a:cubicBezTo>
                      <a:pt x="536927" y="1152971"/>
                      <a:pt x="535696" y="1159936"/>
                      <a:pt x="532521" y="1164698"/>
                    </a:cubicBezTo>
                    <a:cubicBezTo>
                      <a:pt x="515538" y="1153376"/>
                      <a:pt x="506127" y="1142606"/>
                      <a:pt x="480133" y="1159936"/>
                    </a:cubicBezTo>
                    <a:cubicBezTo>
                      <a:pt x="473398" y="1164426"/>
                      <a:pt x="482720" y="1180356"/>
                      <a:pt x="475371" y="1183748"/>
                    </a:cubicBezTo>
                    <a:cubicBezTo>
                      <a:pt x="458014" y="1191759"/>
                      <a:pt x="437271" y="1186923"/>
                      <a:pt x="418221" y="1188511"/>
                    </a:cubicBezTo>
                    <a:cubicBezTo>
                      <a:pt x="413458" y="1190098"/>
                      <a:pt x="407483" y="1189723"/>
                      <a:pt x="403933" y="1193273"/>
                    </a:cubicBezTo>
                    <a:cubicBezTo>
                      <a:pt x="378533" y="1218673"/>
                      <a:pt x="422984" y="1199624"/>
                      <a:pt x="384883" y="1212323"/>
                    </a:cubicBezTo>
                    <a:cubicBezTo>
                      <a:pt x="369233" y="1207107"/>
                      <a:pt x="360548" y="1201736"/>
                      <a:pt x="342021" y="1212323"/>
                    </a:cubicBezTo>
                    <a:cubicBezTo>
                      <a:pt x="337662" y="1214814"/>
                      <a:pt x="338846" y="1221848"/>
                      <a:pt x="337258" y="1226611"/>
                    </a:cubicBezTo>
                    <a:cubicBezTo>
                      <a:pt x="340661" y="1240221"/>
                      <a:pt x="348559" y="1261051"/>
                      <a:pt x="337258" y="1274236"/>
                    </a:cubicBezTo>
                    <a:cubicBezTo>
                      <a:pt x="331990" y="1280382"/>
                      <a:pt x="321299" y="1277035"/>
                      <a:pt x="313446" y="1278998"/>
                    </a:cubicBezTo>
                    <a:cubicBezTo>
                      <a:pt x="308576" y="1280216"/>
                      <a:pt x="303648" y="1281516"/>
                      <a:pt x="299158" y="1283761"/>
                    </a:cubicBezTo>
                    <a:cubicBezTo>
                      <a:pt x="294039" y="1286321"/>
                      <a:pt x="290448" y="1291999"/>
                      <a:pt x="284871" y="1293286"/>
                    </a:cubicBezTo>
                    <a:cubicBezTo>
                      <a:pt x="269325" y="1296873"/>
                      <a:pt x="253121" y="1296461"/>
                      <a:pt x="237246" y="1298048"/>
                    </a:cubicBezTo>
                    <a:cubicBezTo>
                      <a:pt x="235658" y="1302811"/>
                      <a:pt x="236872" y="1309898"/>
                      <a:pt x="232483" y="1312336"/>
                    </a:cubicBezTo>
                    <a:cubicBezTo>
                      <a:pt x="221040" y="1318694"/>
                      <a:pt x="194383" y="1321861"/>
                      <a:pt x="194383" y="1321861"/>
                    </a:cubicBezTo>
                    <a:cubicBezTo>
                      <a:pt x="192796" y="1326623"/>
                      <a:pt x="193171" y="1332598"/>
                      <a:pt x="189621" y="1336148"/>
                    </a:cubicBezTo>
                    <a:cubicBezTo>
                      <a:pt x="177500" y="1348269"/>
                      <a:pt x="150767" y="1348502"/>
                      <a:pt x="137233" y="1350436"/>
                    </a:cubicBezTo>
                    <a:cubicBezTo>
                      <a:pt x="135646" y="1355198"/>
                      <a:pt x="136021" y="1361173"/>
                      <a:pt x="132471" y="1364723"/>
                    </a:cubicBezTo>
                    <a:cubicBezTo>
                      <a:pt x="128921" y="1368273"/>
                      <a:pt x="122360" y="1366701"/>
                      <a:pt x="118183" y="1369486"/>
                    </a:cubicBezTo>
                    <a:cubicBezTo>
                      <a:pt x="112579" y="1373222"/>
                      <a:pt x="108658" y="1379011"/>
                      <a:pt x="103896" y="1383773"/>
                    </a:cubicBezTo>
                    <a:cubicBezTo>
                      <a:pt x="100721" y="1393298"/>
                      <a:pt x="103351" y="1407858"/>
                      <a:pt x="94371" y="1412348"/>
                    </a:cubicBezTo>
                    <a:cubicBezTo>
                      <a:pt x="88021" y="1415523"/>
                      <a:pt x="81846" y="1419076"/>
                      <a:pt x="75321" y="1421873"/>
                    </a:cubicBezTo>
                    <a:cubicBezTo>
                      <a:pt x="70707" y="1423851"/>
                      <a:pt x="65523" y="1424391"/>
                      <a:pt x="61033" y="1426636"/>
                    </a:cubicBezTo>
                    <a:cubicBezTo>
                      <a:pt x="55914" y="1429196"/>
                      <a:pt x="51508" y="1432986"/>
                      <a:pt x="46746" y="1436161"/>
                    </a:cubicBezTo>
                    <a:cubicBezTo>
                      <a:pt x="45158" y="1445686"/>
                      <a:pt x="47596" y="1456878"/>
                      <a:pt x="41983" y="1464736"/>
                    </a:cubicBezTo>
                    <a:cubicBezTo>
                      <a:pt x="38178" y="1470062"/>
                      <a:pt x="29227" y="1467700"/>
                      <a:pt x="22933" y="1469498"/>
                    </a:cubicBezTo>
                    <a:cubicBezTo>
                      <a:pt x="18106" y="1470877"/>
                      <a:pt x="13408" y="1472673"/>
                      <a:pt x="8646" y="1474261"/>
                    </a:cubicBezTo>
                    <a:cubicBezTo>
                      <a:pt x="2615" y="1492353"/>
                      <a:pt x="-9523" y="1520886"/>
                      <a:pt x="13408" y="1536173"/>
                    </a:cubicBezTo>
                    <a:lnTo>
                      <a:pt x="27696" y="1545698"/>
                    </a:lnTo>
                    <a:cubicBezTo>
                      <a:pt x="34046" y="1544111"/>
                      <a:pt x="40452" y="1542734"/>
                      <a:pt x="46746" y="1540936"/>
                    </a:cubicBezTo>
                    <a:cubicBezTo>
                      <a:pt x="51573" y="1539557"/>
                      <a:pt x="56271" y="1534586"/>
                      <a:pt x="61033" y="1536173"/>
                    </a:cubicBezTo>
                    <a:cubicBezTo>
                      <a:pt x="67423" y="1538303"/>
                      <a:pt x="70558" y="1545698"/>
                      <a:pt x="75321" y="1550461"/>
                    </a:cubicBezTo>
                    <a:cubicBezTo>
                      <a:pt x="89608" y="1548873"/>
                      <a:pt x="104545" y="1550244"/>
                      <a:pt x="118183" y="1545698"/>
                    </a:cubicBezTo>
                    <a:cubicBezTo>
                      <a:pt x="179616" y="1525220"/>
                      <a:pt x="93588" y="1535510"/>
                      <a:pt x="146758" y="1526648"/>
                    </a:cubicBezTo>
                    <a:cubicBezTo>
                      <a:pt x="160938" y="1524285"/>
                      <a:pt x="175333" y="1523473"/>
                      <a:pt x="189621" y="1521886"/>
                    </a:cubicBezTo>
                    <a:cubicBezTo>
                      <a:pt x="191208" y="1517123"/>
                      <a:pt x="190833" y="1511148"/>
                      <a:pt x="194383" y="1507598"/>
                    </a:cubicBezTo>
                    <a:cubicBezTo>
                      <a:pt x="199403" y="1502578"/>
                      <a:pt x="207656" y="1502199"/>
                      <a:pt x="213433" y="1498073"/>
                    </a:cubicBezTo>
                    <a:cubicBezTo>
                      <a:pt x="218914" y="1494158"/>
                      <a:pt x="222958" y="1488548"/>
                      <a:pt x="227721" y="1483786"/>
                    </a:cubicBezTo>
                    <a:cubicBezTo>
                      <a:pt x="238976" y="1450016"/>
                      <a:pt x="222884" y="1483811"/>
                      <a:pt x="280108" y="1464736"/>
                    </a:cubicBezTo>
                    <a:cubicBezTo>
                      <a:pt x="285538" y="1462926"/>
                      <a:pt x="284170" y="1452155"/>
                      <a:pt x="289633" y="1450448"/>
                    </a:cubicBezTo>
                    <a:cubicBezTo>
                      <a:pt x="311062" y="1443751"/>
                      <a:pt x="334083" y="1444098"/>
                      <a:pt x="356308" y="1440923"/>
                    </a:cubicBezTo>
                    <a:cubicBezTo>
                      <a:pt x="359483" y="1436161"/>
                      <a:pt x="363273" y="1431755"/>
                      <a:pt x="365833" y="1426636"/>
                    </a:cubicBezTo>
                    <a:cubicBezTo>
                      <a:pt x="368078" y="1422146"/>
                      <a:pt x="365726" y="1413566"/>
                      <a:pt x="370596" y="1412348"/>
                    </a:cubicBezTo>
                    <a:cubicBezTo>
                      <a:pt x="376149" y="1410960"/>
                      <a:pt x="380121" y="1418698"/>
                      <a:pt x="384883" y="1421873"/>
                    </a:cubicBezTo>
                    <a:cubicBezTo>
                      <a:pt x="404040" y="1418681"/>
                      <a:pt x="414353" y="1420979"/>
                      <a:pt x="427746" y="1407586"/>
                    </a:cubicBezTo>
                    <a:cubicBezTo>
                      <a:pt x="431793" y="1403539"/>
                      <a:pt x="434096" y="1398061"/>
                      <a:pt x="437271" y="1393298"/>
                    </a:cubicBezTo>
                    <a:cubicBezTo>
                      <a:pt x="449705" y="1355995"/>
                      <a:pt x="432383" y="1393331"/>
                      <a:pt x="503946" y="1374248"/>
                    </a:cubicBezTo>
                    <a:cubicBezTo>
                      <a:pt x="509476" y="1372773"/>
                      <a:pt x="510296" y="1364723"/>
                      <a:pt x="513471" y="1359961"/>
                    </a:cubicBezTo>
                    <a:cubicBezTo>
                      <a:pt x="518233" y="1361548"/>
                      <a:pt x="522738" y="1364723"/>
                      <a:pt x="527758" y="1364723"/>
                    </a:cubicBezTo>
                    <a:cubicBezTo>
                      <a:pt x="535853" y="1364723"/>
                      <a:pt x="544331" y="1363581"/>
                      <a:pt x="551571" y="1359961"/>
                    </a:cubicBezTo>
                    <a:cubicBezTo>
                      <a:pt x="560736" y="1355378"/>
                      <a:pt x="569914" y="1339590"/>
                      <a:pt x="575383" y="1331386"/>
                    </a:cubicBezTo>
                    <a:cubicBezTo>
                      <a:pt x="606565" y="1339181"/>
                      <a:pt x="613043" y="1342933"/>
                      <a:pt x="656346" y="1331386"/>
                    </a:cubicBezTo>
                    <a:cubicBezTo>
                      <a:pt x="661877" y="1329911"/>
                      <a:pt x="660340" y="1318573"/>
                      <a:pt x="665871" y="1317098"/>
                    </a:cubicBezTo>
                    <a:cubicBezTo>
                      <a:pt x="685870" y="1311765"/>
                      <a:pt x="707146" y="1313923"/>
                      <a:pt x="727783" y="1312336"/>
                    </a:cubicBezTo>
                    <a:cubicBezTo>
                      <a:pt x="732546" y="1310748"/>
                      <a:pt x="737148" y="1308558"/>
                      <a:pt x="742071" y="1307573"/>
                    </a:cubicBezTo>
                    <a:cubicBezTo>
                      <a:pt x="753078" y="1305372"/>
                      <a:pt x="764656" y="1306036"/>
                      <a:pt x="775408" y="1302811"/>
                    </a:cubicBezTo>
                    <a:cubicBezTo>
                      <a:pt x="780891" y="1301166"/>
                      <a:pt x="784576" y="1295846"/>
                      <a:pt x="789696" y="1293286"/>
                    </a:cubicBezTo>
                    <a:cubicBezTo>
                      <a:pt x="794186" y="1291041"/>
                      <a:pt x="799493" y="1290768"/>
                      <a:pt x="803983" y="1288523"/>
                    </a:cubicBezTo>
                    <a:cubicBezTo>
                      <a:pt x="809103" y="1285963"/>
                      <a:pt x="813010" y="1281253"/>
                      <a:pt x="818271" y="1278998"/>
                    </a:cubicBezTo>
                    <a:cubicBezTo>
                      <a:pt x="829496" y="1274188"/>
                      <a:pt x="862938" y="1270576"/>
                      <a:pt x="870658" y="1269473"/>
                    </a:cubicBezTo>
                    <a:cubicBezTo>
                      <a:pt x="872246" y="1264711"/>
                      <a:pt x="870931" y="1257431"/>
                      <a:pt x="875421" y="1255186"/>
                    </a:cubicBezTo>
                    <a:cubicBezTo>
                      <a:pt x="879911" y="1252941"/>
                      <a:pt x="884688" y="1259948"/>
                      <a:pt x="889708" y="1259948"/>
                    </a:cubicBezTo>
                    <a:cubicBezTo>
                      <a:pt x="897803" y="1259948"/>
                      <a:pt x="905583" y="1256773"/>
                      <a:pt x="913521" y="1255186"/>
                    </a:cubicBezTo>
                    <a:cubicBezTo>
                      <a:pt x="918283" y="1252011"/>
                      <a:pt x="924232" y="1250130"/>
                      <a:pt x="927808" y="1245661"/>
                    </a:cubicBezTo>
                    <a:cubicBezTo>
                      <a:pt x="930944" y="1241741"/>
                      <a:pt x="927744" y="1232752"/>
                      <a:pt x="932571" y="1231373"/>
                    </a:cubicBezTo>
                    <a:cubicBezTo>
                      <a:pt x="941856" y="1228720"/>
                      <a:pt x="951621" y="1234548"/>
                      <a:pt x="961146" y="1236136"/>
                    </a:cubicBezTo>
                    <a:cubicBezTo>
                      <a:pt x="970671" y="1234548"/>
                      <a:pt x="981084" y="1235691"/>
                      <a:pt x="989721" y="1231373"/>
                    </a:cubicBezTo>
                    <a:cubicBezTo>
                      <a:pt x="994840" y="1228813"/>
                      <a:pt x="994016" y="1219411"/>
                      <a:pt x="999246" y="1217086"/>
                    </a:cubicBezTo>
                    <a:cubicBezTo>
                      <a:pt x="1009504" y="1212527"/>
                      <a:pt x="1021471" y="1213911"/>
                      <a:pt x="1032583" y="1212323"/>
                    </a:cubicBezTo>
                    <a:cubicBezTo>
                      <a:pt x="1035758" y="1207561"/>
                      <a:pt x="1039548" y="1203155"/>
                      <a:pt x="1042108" y="1198036"/>
                    </a:cubicBezTo>
                    <a:cubicBezTo>
                      <a:pt x="1044353" y="1193546"/>
                      <a:pt x="1043321" y="1187298"/>
                      <a:pt x="1046871" y="1183748"/>
                    </a:cubicBezTo>
                    <a:cubicBezTo>
                      <a:pt x="1063247" y="1167372"/>
                      <a:pt x="1071767" y="1165924"/>
                      <a:pt x="1089733" y="1159936"/>
                    </a:cubicBezTo>
                    <a:cubicBezTo>
                      <a:pt x="1094496" y="1161523"/>
                      <a:pt x="1099001" y="1164698"/>
                      <a:pt x="1104021" y="1164698"/>
                    </a:cubicBezTo>
                    <a:cubicBezTo>
                      <a:pt x="1109041" y="1164698"/>
                      <a:pt x="1113818" y="1157691"/>
                      <a:pt x="1118308" y="1159936"/>
                    </a:cubicBezTo>
                    <a:cubicBezTo>
                      <a:pt x="1122798" y="1162181"/>
                      <a:pt x="1119521" y="1170673"/>
                      <a:pt x="1123071" y="1174223"/>
                    </a:cubicBezTo>
                    <a:cubicBezTo>
                      <a:pt x="1143669" y="1194820"/>
                      <a:pt x="1150824" y="1193109"/>
                      <a:pt x="1175458" y="1198036"/>
                    </a:cubicBezTo>
                    <a:cubicBezTo>
                      <a:pt x="1180221" y="1202798"/>
                      <a:pt x="1184142" y="1208587"/>
                      <a:pt x="1189746" y="1212323"/>
                    </a:cubicBezTo>
                    <a:cubicBezTo>
                      <a:pt x="1193923" y="1215108"/>
                      <a:pt x="1201788" y="1212596"/>
                      <a:pt x="1204033" y="1217086"/>
                    </a:cubicBezTo>
                    <a:cubicBezTo>
                      <a:pt x="1209053" y="1227126"/>
                      <a:pt x="1207208" y="1239311"/>
                      <a:pt x="1208796" y="1250423"/>
                    </a:cubicBezTo>
                    <a:cubicBezTo>
                      <a:pt x="1218321" y="1248836"/>
                      <a:pt x="1228734" y="1249979"/>
                      <a:pt x="1237371" y="1245661"/>
                    </a:cubicBezTo>
                    <a:cubicBezTo>
                      <a:pt x="1264452" y="1232121"/>
                      <a:pt x="1228511" y="1225244"/>
                      <a:pt x="1261183" y="1236136"/>
                    </a:cubicBezTo>
                    <a:cubicBezTo>
                      <a:pt x="1267533" y="1232961"/>
                      <a:pt x="1274069" y="1230133"/>
                      <a:pt x="1280233" y="1226611"/>
                    </a:cubicBezTo>
                    <a:cubicBezTo>
                      <a:pt x="1285203" y="1223771"/>
                      <a:pt x="1288797" y="1217086"/>
                      <a:pt x="1294521" y="1217086"/>
                    </a:cubicBezTo>
                    <a:cubicBezTo>
                      <a:pt x="1304561" y="1217086"/>
                      <a:pt x="1323096" y="1226611"/>
                      <a:pt x="1323096" y="1226611"/>
                    </a:cubicBezTo>
                    <a:cubicBezTo>
                      <a:pt x="1341767" y="1207940"/>
                      <a:pt x="1343906" y="1197283"/>
                      <a:pt x="1365958" y="1193273"/>
                    </a:cubicBezTo>
                    <a:cubicBezTo>
                      <a:pt x="1378550" y="1190983"/>
                      <a:pt x="1391358" y="1190098"/>
                      <a:pt x="1404058" y="1188511"/>
                    </a:cubicBezTo>
                    <a:cubicBezTo>
                      <a:pt x="1411852" y="1183315"/>
                      <a:pt x="1426428" y="1176244"/>
                      <a:pt x="1427871" y="1164698"/>
                    </a:cubicBezTo>
                    <a:cubicBezTo>
                      <a:pt x="1428875" y="1156666"/>
                      <a:pt x="1425071" y="1148739"/>
                      <a:pt x="1423108" y="1140886"/>
                    </a:cubicBezTo>
                    <a:cubicBezTo>
                      <a:pt x="1421890" y="1136016"/>
                      <a:pt x="1419725" y="1131425"/>
                      <a:pt x="1418346" y="1126598"/>
                    </a:cubicBezTo>
                    <a:cubicBezTo>
                      <a:pt x="1406389" y="1084746"/>
                      <a:pt x="1420237" y="1127510"/>
                      <a:pt x="1408821" y="1093261"/>
                    </a:cubicBezTo>
                    <a:cubicBezTo>
                      <a:pt x="1415244" y="1073988"/>
                      <a:pt x="1425098" y="1051499"/>
                      <a:pt x="1413583" y="1031348"/>
                    </a:cubicBezTo>
                    <a:cubicBezTo>
                      <a:pt x="1411092" y="1026990"/>
                      <a:pt x="1404058" y="1028173"/>
                      <a:pt x="1399296" y="1026586"/>
                    </a:cubicBezTo>
                    <a:cubicBezTo>
                      <a:pt x="1397708" y="1021823"/>
                      <a:pt x="1395518" y="1017221"/>
                      <a:pt x="1394533" y="1012298"/>
                    </a:cubicBezTo>
                    <a:cubicBezTo>
                      <a:pt x="1389030" y="984781"/>
                      <a:pt x="1397582" y="979406"/>
                      <a:pt x="1375483" y="964673"/>
                    </a:cubicBezTo>
                    <a:cubicBezTo>
                      <a:pt x="1371306" y="961888"/>
                      <a:pt x="1365958" y="961498"/>
                      <a:pt x="1361196" y="959911"/>
                    </a:cubicBezTo>
                    <a:cubicBezTo>
                      <a:pt x="1371738" y="952883"/>
                      <a:pt x="1382437" y="947099"/>
                      <a:pt x="1389771" y="936098"/>
                    </a:cubicBezTo>
                    <a:cubicBezTo>
                      <a:pt x="1392556" y="931921"/>
                      <a:pt x="1393091" y="926619"/>
                      <a:pt x="1394533" y="921811"/>
                    </a:cubicBezTo>
                    <a:cubicBezTo>
                      <a:pt x="1397854" y="910741"/>
                      <a:pt x="1399215" y="898967"/>
                      <a:pt x="1404058" y="888473"/>
                    </a:cubicBezTo>
                    <a:cubicBezTo>
                      <a:pt x="1408855" y="878079"/>
                      <a:pt x="1423108" y="859898"/>
                      <a:pt x="1423108" y="859898"/>
                    </a:cubicBezTo>
                    <a:cubicBezTo>
                      <a:pt x="1456446" y="871011"/>
                      <a:pt x="1442158" y="872598"/>
                      <a:pt x="1465971" y="864661"/>
                    </a:cubicBezTo>
                    <a:cubicBezTo>
                      <a:pt x="1473908" y="866248"/>
                      <a:pt x="1481930" y="867460"/>
                      <a:pt x="1489783" y="869423"/>
                    </a:cubicBezTo>
                    <a:cubicBezTo>
                      <a:pt x="1494653" y="870641"/>
                      <a:pt x="1499051" y="874186"/>
                      <a:pt x="1504071" y="874186"/>
                    </a:cubicBezTo>
                    <a:cubicBezTo>
                      <a:pt x="1521605" y="874186"/>
                      <a:pt x="1538996" y="871011"/>
                      <a:pt x="1556458" y="869423"/>
                    </a:cubicBezTo>
                    <a:cubicBezTo>
                      <a:pt x="1561221" y="866248"/>
                      <a:pt x="1567170" y="864368"/>
                      <a:pt x="1570746" y="859898"/>
                    </a:cubicBezTo>
                    <a:cubicBezTo>
                      <a:pt x="1573882" y="855978"/>
                      <a:pt x="1570519" y="846165"/>
                      <a:pt x="1575508" y="845611"/>
                    </a:cubicBezTo>
                    <a:cubicBezTo>
                      <a:pt x="1588519" y="844165"/>
                      <a:pt x="1613608" y="855136"/>
                      <a:pt x="1613608" y="855136"/>
                    </a:cubicBezTo>
                    <a:cubicBezTo>
                      <a:pt x="1624721" y="853548"/>
                      <a:pt x="1636906" y="855393"/>
                      <a:pt x="1646946" y="850373"/>
                    </a:cubicBezTo>
                    <a:cubicBezTo>
                      <a:pt x="1662544" y="842574"/>
                      <a:pt x="1663292" y="821029"/>
                      <a:pt x="1665996" y="807511"/>
                    </a:cubicBezTo>
                    <a:cubicBezTo>
                      <a:pt x="1669171" y="812273"/>
                      <a:pt x="1671474" y="817751"/>
                      <a:pt x="1675521" y="821798"/>
                    </a:cubicBezTo>
                    <a:cubicBezTo>
                      <a:pt x="1684753" y="831030"/>
                      <a:pt x="1692475" y="832212"/>
                      <a:pt x="1704096" y="836086"/>
                    </a:cubicBezTo>
                    <a:cubicBezTo>
                      <a:pt x="1715208" y="834498"/>
                      <a:pt x="1727175" y="835882"/>
                      <a:pt x="1737433" y="831323"/>
                    </a:cubicBezTo>
                    <a:cubicBezTo>
                      <a:pt x="1748201" y="826537"/>
                      <a:pt x="1750428" y="799685"/>
                      <a:pt x="1751721" y="793223"/>
                    </a:cubicBezTo>
                    <a:cubicBezTo>
                      <a:pt x="1806919" y="820822"/>
                      <a:pt x="1775671" y="813452"/>
                      <a:pt x="1846971" y="807511"/>
                    </a:cubicBezTo>
                    <a:cubicBezTo>
                      <a:pt x="1848558" y="802748"/>
                      <a:pt x="1850644" y="798124"/>
                      <a:pt x="1851733" y="793223"/>
                    </a:cubicBezTo>
                    <a:cubicBezTo>
                      <a:pt x="1853828" y="783797"/>
                      <a:pt x="1850883" y="772506"/>
                      <a:pt x="1856496" y="764648"/>
                    </a:cubicBezTo>
                    <a:cubicBezTo>
                      <a:pt x="1860301" y="759322"/>
                      <a:pt x="1869252" y="761684"/>
                      <a:pt x="1875546" y="759886"/>
                    </a:cubicBezTo>
                    <a:cubicBezTo>
                      <a:pt x="1880373" y="758507"/>
                      <a:pt x="1885071" y="756711"/>
                      <a:pt x="1889833" y="755123"/>
                    </a:cubicBezTo>
                    <a:cubicBezTo>
                      <a:pt x="1899358" y="745598"/>
                      <a:pt x="1915766" y="739757"/>
                      <a:pt x="1918408" y="726548"/>
                    </a:cubicBezTo>
                    <a:cubicBezTo>
                      <a:pt x="1919996" y="718611"/>
                      <a:pt x="1921940" y="710736"/>
                      <a:pt x="1923171" y="702736"/>
                    </a:cubicBezTo>
                    <a:cubicBezTo>
                      <a:pt x="1925117" y="690086"/>
                      <a:pt x="1920834" y="675285"/>
                      <a:pt x="1927933" y="664636"/>
                    </a:cubicBezTo>
                    <a:cubicBezTo>
                      <a:pt x="1932423" y="657901"/>
                      <a:pt x="1943808" y="661461"/>
                      <a:pt x="1951746" y="659873"/>
                    </a:cubicBezTo>
                    <a:cubicBezTo>
                      <a:pt x="1953606" y="656152"/>
                      <a:pt x="1966033" y="633544"/>
                      <a:pt x="1966033" y="626536"/>
                    </a:cubicBezTo>
                    <a:cubicBezTo>
                      <a:pt x="1966033" y="619991"/>
                      <a:pt x="1964518" y="613169"/>
                      <a:pt x="1961271" y="607486"/>
                    </a:cubicBezTo>
                    <a:cubicBezTo>
                      <a:pt x="1955630" y="597614"/>
                      <a:pt x="1941800" y="589742"/>
                      <a:pt x="1932696" y="583673"/>
                    </a:cubicBezTo>
                    <a:cubicBezTo>
                      <a:pt x="1937458" y="577323"/>
                      <a:pt x="1941370" y="570236"/>
                      <a:pt x="1946983" y="564623"/>
                    </a:cubicBezTo>
                    <a:cubicBezTo>
                      <a:pt x="1951030" y="560576"/>
                      <a:pt x="1957223" y="559145"/>
                      <a:pt x="1961271" y="555098"/>
                    </a:cubicBezTo>
                    <a:cubicBezTo>
                      <a:pt x="1965318" y="551051"/>
                      <a:pt x="1967132" y="545208"/>
                      <a:pt x="1970796" y="540811"/>
                    </a:cubicBezTo>
                    <a:cubicBezTo>
                      <a:pt x="1975108" y="535637"/>
                      <a:pt x="1980321" y="531286"/>
                      <a:pt x="1985083" y="526523"/>
                    </a:cubicBezTo>
                    <a:cubicBezTo>
                      <a:pt x="1996678" y="491738"/>
                      <a:pt x="1997043" y="507689"/>
                      <a:pt x="1989846" y="478898"/>
                    </a:cubicBezTo>
                    <a:cubicBezTo>
                      <a:pt x="2001816" y="442986"/>
                      <a:pt x="1984276" y="485861"/>
                      <a:pt x="2008896" y="455086"/>
                    </a:cubicBezTo>
                    <a:cubicBezTo>
                      <a:pt x="2012032" y="451166"/>
                      <a:pt x="2012071" y="445561"/>
                      <a:pt x="2013658" y="440798"/>
                    </a:cubicBezTo>
                    <a:cubicBezTo>
                      <a:pt x="2012071" y="428098"/>
                      <a:pt x="2012264" y="415046"/>
                      <a:pt x="2008896" y="402698"/>
                    </a:cubicBezTo>
                    <a:cubicBezTo>
                      <a:pt x="2007390" y="397176"/>
                      <a:pt x="2004874" y="389983"/>
                      <a:pt x="1999371" y="388411"/>
                    </a:cubicBezTo>
                    <a:cubicBezTo>
                      <a:pt x="1991588" y="386187"/>
                      <a:pt x="1983496" y="391586"/>
                      <a:pt x="1975558" y="393173"/>
                    </a:cubicBezTo>
                    <a:cubicBezTo>
                      <a:pt x="1972137" y="358963"/>
                      <a:pt x="1983385" y="347541"/>
                      <a:pt x="1956508" y="336023"/>
                    </a:cubicBezTo>
                    <a:cubicBezTo>
                      <a:pt x="1950492" y="333445"/>
                      <a:pt x="1943808" y="332848"/>
                      <a:pt x="1937458" y="331261"/>
                    </a:cubicBezTo>
                    <a:cubicBezTo>
                      <a:pt x="1908117" y="341040"/>
                      <a:pt x="1937989" y="332031"/>
                      <a:pt x="1889833" y="340786"/>
                    </a:cubicBezTo>
                    <a:cubicBezTo>
                      <a:pt x="1876670" y="343179"/>
                      <a:pt x="1868742" y="346228"/>
                      <a:pt x="1856496" y="350311"/>
                    </a:cubicBezTo>
                    <a:cubicBezTo>
                      <a:pt x="1851612" y="360080"/>
                      <a:pt x="1845505" y="381817"/>
                      <a:pt x="1827921" y="378886"/>
                    </a:cubicBezTo>
                    <a:cubicBezTo>
                      <a:pt x="1822275" y="377945"/>
                      <a:pt x="1822443" y="368645"/>
                      <a:pt x="1818396" y="364598"/>
                    </a:cubicBezTo>
                    <a:cubicBezTo>
                      <a:pt x="1809164" y="355366"/>
                      <a:pt x="1801441" y="354184"/>
                      <a:pt x="1789821" y="350311"/>
                    </a:cubicBezTo>
                    <a:cubicBezTo>
                      <a:pt x="1780938" y="353272"/>
                      <a:pt x="1751540" y="361575"/>
                      <a:pt x="1742196" y="369361"/>
                    </a:cubicBezTo>
                    <a:cubicBezTo>
                      <a:pt x="1737799" y="373025"/>
                      <a:pt x="1735846" y="378886"/>
                      <a:pt x="1732671" y="383648"/>
                    </a:cubicBezTo>
                    <a:cubicBezTo>
                      <a:pt x="1731083" y="377298"/>
                      <a:pt x="1728673" y="371099"/>
                      <a:pt x="1727908" y="364598"/>
                    </a:cubicBezTo>
                    <a:cubicBezTo>
                      <a:pt x="1720138" y="298555"/>
                      <a:pt x="1743419" y="295929"/>
                      <a:pt x="1708858" y="307448"/>
                    </a:cubicBezTo>
                    <a:cubicBezTo>
                      <a:pt x="1704985" y="295828"/>
                      <a:pt x="1703803" y="288105"/>
                      <a:pt x="1694571" y="278873"/>
                    </a:cubicBezTo>
                    <a:cubicBezTo>
                      <a:pt x="1690524" y="274826"/>
                      <a:pt x="1685403" y="271908"/>
                      <a:pt x="1680283" y="269348"/>
                    </a:cubicBezTo>
                    <a:cubicBezTo>
                      <a:pt x="1675793" y="267103"/>
                      <a:pt x="1670758" y="266173"/>
                      <a:pt x="1665996" y="264586"/>
                    </a:cubicBezTo>
                    <a:cubicBezTo>
                      <a:pt x="1651212" y="267050"/>
                      <a:pt x="1633934" y="265912"/>
                      <a:pt x="1623133" y="278873"/>
                    </a:cubicBezTo>
                    <a:cubicBezTo>
                      <a:pt x="1618588" y="284327"/>
                      <a:pt x="1616405" y="291397"/>
                      <a:pt x="1613608" y="297923"/>
                    </a:cubicBezTo>
                    <a:cubicBezTo>
                      <a:pt x="1611631" y="302537"/>
                      <a:pt x="1612766" y="309075"/>
                      <a:pt x="1608846" y="312211"/>
                    </a:cubicBezTo>
                    <a:cubicBezTo>
                      <a:pt x="1603735" y="316300"/>
                      <a:pt x="1596146" y="315386"/>
                      <a:pt x="1589796" y="316973"/>
                    </a:cubicBezTo>
                    <a:cubicBezTo>
                      <a:pt x="1585033" y="323323"/>
                      <a:pt x="1577065" y="328240"/>
                      <a:pt x="1575508" y="336023"/>
                    </a:cubicBezTo>
                    <a:cubicBezTo>
                      <a:pt x="1573614" y="345492"/>
                      <a:pt x="1585239" y="356318"/>
                      <a:pt x="1580271" y="364598"/>
                    </a:cubicBezTo>
                    <a:cubicBezTo>
                      <a:pt x="1579274" y="366260"/>
                      <a:pt x="1549848" y="356045"/>
                      <a:pt x="1546933" y="355073"/>
                    </a:cubicBezTo>
                    <a:cubicBezTo>
                      <a:pt x="1538996" y="356661"/>
                      <a:pt x="1530361" y="356216"/>
                      <a:pt x="1523121" y="359836"/>
                    </a:cubicBezTo>
                    <a:cubicBezTo>
                      <a:pt x="1511613" y="365590"/>
                      <a:pt x="1503623" y="382385"/>
                      <a:pt x="1499308" y="393173"/>
                    </a:cubicBezTo>
                    <a:cubicBezTo>
                      <a:pt x="1495579" y="402495"/>
                      <a:pt x="1489783" y="421748"/>
                      <a:pt x="1489783" y="421748"/>
                    </a:cubicBezTo>
                    <a:cubicBezTo>
                      <a:pt x="1442886" y="406116"/>
                      <a:pt x="1471112" y="410572"/>
                      <a:pt x="1404058" y="421748"/>
                    </a:cubicBezTo>
                    <a:cubicBezTo>
                      <a:pt x="1399296" y="426511"/>
                      <a:pt x="1393507" y="430432"/>
                      <a:pt x="1389771" y="436036"/>
                    </a:cubicBezTo>
                    <a:cubicBezTo>
                      <a:pt x="1386986" y="440213"/>
                      <a:pt x="1388558" y="453873"/>
                      <a:pt x="1385008" y="450323"/>
                    </a:cubicBezTo>
                    <a:cubicBezTo>
                      <a:pt x="1379284" y="444599"/>
                      <a:pt x="1383595" y="433880"/>
                      <a:pt x="1380246" y="426511"/>
                    </a:cubicBezTo>
                    <a:cubicBezTo>
                      <a:pt x="1370359" y="404758"/>
                      <a:pt x="1364552" y="398493"/>
                      <a:pt x="1346908" y="388411"/>
                    </a:cubicBezTo>
                    <a:cubicBezTo>
                      <a:pt x="1340744" y="384889"/>
                      <a:pt x="1334208" y="382061"/>
                      <a:pt x="1327858" y="378886"/>
                    </a:cubicBezTo>
                    <a:cubicBezTo>
                      <a:pt x="1318438" y="341203"/>
                      <a:pt x="1328335" y="363096"/>
                      <a:pt x="1275471" y="326498"/>
                    </a:cubicBezTo>
                    <a:cubicBezTo>
                      <a:pt x="1270765" y="323240"/>
                      <a:pt x="1261183" y="316973"/>
                      <a:pt x="1261183" y="316973"/>
                    </a:cubicBezTo>
                    <a:cubicBezTo>
                      <a:pt x="1265590" y="303754"/>
                      <a:pt x="1271633" y="293503"/>
                      <a:pt x="1261183" y="278873"/>
                    </a:cubicBezTo>
                    <a:cubicBezTo>
                      <a:pt x="1257056" y="273096"/>
                      <a:pt x="1247910" y="273474"/>
                      <a:pt x="1242133" y="269348"/>
                    </a:cubicBezTo>
                    <a:cubicBezTo>
                      <a:pt x="1236653" y="265433"/>
                      <a:pt x="1233557" y="258630"/>
                      <a:pt x="1227846" y="255061"/>
                    </a:cubicBezTo>
                    <a:cubicBezTo>
                      <a:pt x="1220596" y="250530"/>
                      <a:pt x="1212143" y="248240"/>
                      <a:pt x="1204033" y="245536"/>
                    </a:cubicBezTo>
                    <a:cubicBezTo>
                      <a:pt x="1185149" y="239241"/>
                      <a:pt x="1166874" y="238510"/>
                      <a:pt x="1146883" y="236011"/>
                    </a:cubicBezTo>
                    <a:cubicBezTo>
                      <a:pt x="1151646" y="232836"/>
                      <a:pt x="1158137" y="231340"/>
                      <a:pt x="1161171" y="226486"/>
                    </a:cubicBezTo>
                    <a:cubicBezTo>
                      <a:pt x="1166492" y="217972"/>
                      <a:pt x="1167521" y="207436"/>
                      <a:pt x="1170696" y="197911"/>
                    </a:cubicBezTo>
                    <a:cubicBezTo>
                      <a:pt x="1172283" y="193148"/>
                      <a:pt x="1170695" y="185210"/>
                      <a:pt x="1175458" y="183623"/>
                    </a:cubicBezTo>
                    <a:cubicBezTo>
                      <a:pt x="1180221" y="182036"/>
                      <a:pt x="1184807" y="179759"/>
                      <a:pt x="1189746" y="178861"/>
                    </a:cubicBezTo>
                    <a:cubicBezTo>
                      <a:pt x="1202338" y="176571"/>
                      <a:pt x="1215146" y="175686"/>
                      <a:pt x="1227846" y="174098"/>
                    </a:cubicBezTo>
                    <a:cubicBezTo>
                      <a:pt x="1229433" y="169336"/>
                      <a:pt x="1232608" y="164831"/>
                      <a:pt x="1232608" y="159811"/>
                    </a:cubicBezTo>
                    <a:cubicBezTo>
                      <a:pt x="1232608" y="148586"/>
                      <a:pt x="1223904" y="136984"/>
                      <a:pt x="1227846" y="126473"/>
                    </a:cubicBezTo>
                    <a:cubicBezTo>
                      <a:pt x="1230144" y="120344"/>
                      <a:pt x="1240546" y="123298"/>
                      <a:pt x="1246896" y="121711"/>
                    </a:cubicBezTo>
                    <a:cubicBezTo>
                      <a:pt x="1251658" y="118536"/>
                      <a:pt x="1257607" y="116655"/>
                      <a:pt x="1261183" y="112186"/>
                    </a:cubicBezTo>
                    <a:cubicBezTo>
                      <a:pt x="1264319" y="108266"/>
                      <a:pt x="1265946" y="102918"/>
                      <a:pt x="1265946" y="97898"/>
                    </a:cubicBezTo>
                    <a:cubicBezTo>
                      <a:pt x="1265946" y="75616"/>
                      <a:pt x="1266587" y="52839"/>
                      <a:pt x="1261183" y="31223"/>
                    </a:cubicBezTo>
                    <a:cubicBezTo>
                      <a:pt x="1259504" y="24507"/>
                      <a:pt x="1237604" y="18601"/>
                      <a:pt x="1232608" y="16936"/>
                    </a:cubicBezTo>
                    <a:cubicBezTo>
                      <a:pt x="1217003" y="-6472"/>
                      <a:pt x="1226483" y="-1482"/>
                      <a:pt x="1184983" y="7411"/>
                    </a:cubicBezTo>
                    <a:cubicBezTo>
                      <a:pt x="1154902" y="13857"/>
                      <a:pt x="1173077" y="15348"/>
                      <a:pt x="1170696" y="1693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900719" y="1195388"/>
                <a:ext cx="1428769" cy="1473204"/>
              </a:xfrm>
              <a:custGeom>
                <a:avLst/>
                <a:gdLst>
                  <a:gd name="connsiteX0" fmla="*/ 66694 w 1428769"/>
                  <a:gd name="connsiteY0" fmla="*/ 0 h 1473204"/>
                  <a:gd name="connsiteX1" fmla="*/ 66694 w 1428769"/>
                  <a:gd name="connsiteY1" fmla="*/ 0 h 1473204"/>
                  <a:gd name="connsiteX2" fmla="*/ 38119 w 1428769"/>
                  <a:gd name="connsiteY2" fmla="*/ 33337 h 1473204"/>
                  <a:gd name="connsiteX3" fmla="*/ 28594 w 1428769"/>
                  <a:gd name="connsiteY3" fmla="*/ 71437 h 1473204"/>
                  <a:gd name="connsiteX4" fmla="*/ 33356 w 1428769"/>
                  <a:gd name="connsiteY4" fmla="*/ 85725 h 1473204"/>
                  <a:gd name="connsiteX5" fmla="*/ 47644 w 1428769"/>
                  <a:gd name="connsiteY5" fmla="*/ 95250 h 1473204"/>
                  <a:gd name="connsiteX6" fmla="*/ 57169 w 1428769"/>
                  <a:gd name="connsiteY6" fmla="*/ 123825 h 1473204"/>
                  <a:gd name="connsiteX7" fmla="*/ 42881 w 1428769"/>
                  <a:gd name="connsiteY7" fmla="*/ 133350 h 1473204"/>
                  <a:gd name="connsiteX8" fmla="*/ 42881 w 1428769"/>
                  <a:gd name="connsiteY8" fmla="*/ 185737 h 1473204"/>
                  <a:gd name="connsiteX9" fmla="*/ 38119 w 1428769"/>
                  <a:gd name="connsiteY9" fmla="*/ 204787 h 1473204"/>
                  <a:gd name="connsiteX10" fmla="*/ 28594 w 1428769"/>
                  <a:gd name="connsiteY10" fmla="*/ 219075 h 1473204"/>
                  <a:gd name="connsiteX11" fmla="*/ 9544 w 1428769"/>
                  <a:gd name="connsiteY11" fmla="*/ 252412 h 1473204"/>
                  <a:gd name="connsiteX12" fmla="*/ 4781 w 1428769"/>
                  <a:gd name="connsiteY12" fmla="*/ 319087 h 1473204"/>
                  <a:gd name="connsiteX13" fmla="*/ 4781 w 1428769"/>
                  <a:gd name="connsiteY13" fmla="*/ 352425 h 1473204"/>
                  <a:gd name="connsiteX14" fmla="*/ 9544 w 1428769"/>
                  <a:gd name="connsiteY14" fmla="*/ 419100 h 1473204"/>
                  <a:gd name="connsiteX15" fmla="*/ 23831 w 1428769"/>
                  <a:gd name="connsiteY15" fmla="*/ 428625 h 1473204"/>
                  <a:gd name="connsiteX16" fmla="*/ 33356 w 1428769"/>
                  <a:gd name="connsiteY16" fmla="*/ 442912 h 1473204"/>
                  <a:gd name="connsiteX17" fmla="*/ 38119 w 1428769"/>
                  <a:gd name="connsiteY17" fmla="*/ 509587 h 1473204"/>
                  <a:gd name="connsiteX18" fmla="*/ 47644 w 1428769"/>
                  <a:gd name="connsiteY18" fmla="*/ 523875 h 1473204"/>
                  <a:gd name="connsiteX19" fmla="*/ 52406 w 1428769"/>
                  <a:gd name="connsiteY19" fmla="*/ 561975 h 1473204"/>
                  <a:gd name="connsiteX20" fmla="*/ 57169 w 1428769"/>
                  <a:gd name="connsiteY20" fmla="*/ 576262 h 1473204"/>
                  <a:gd name="connsiteX21" fmla="*/ 71456 w 1428769"/>
                  <a:gd name="connsiteY21" fmla="*/ 581025 h 1473204"/>
                  <a:gd name="connsiteX22" fmla="*/ 100031 w 1428769"/>
                  <a:gd name="connsiteY22" fmla="*/ 585787 h 1473204"/>
                  <a:gd name="connsiteX23" fmla="*/ 119081 w 1428769"/>
                  <a:gd name="connsiteY23" fmla="*/ 619125 h 1473204"/>
                  <a:gd name="connsiteX24" fmla="*/ 133369 w 1428769"/>
                  <a:gd name="connsiteY24" fmla="*/ 647700 h 1473204"/>
                  <a:gd name="connsiteX25" fmla="*/ 138131 w 1428769"/>
                  <a:gd name="connsiteY25" fmla="*/ 666750 h 1473204"/>
                  <a:gd name="connsiteX26" fmla="*/ 152419 w 1428769"/>
                  <a:gd name="connsiteY26" fmla="*/ 676275 h 1473204"/>
                  <a:gd name="connsiteX27" fmla="*/ 219094 w 1428769"/>
                  <a:gd name="connsiteY27" fmla="*/ 685800 h 1473204"/>
                  <a:gd name="connsiteX28" fmla="*/ 238144 w 1428769"/>
                  <a:gd name="connsiteY28" fmla="*/ 728662 h 1473204"/>
                  <a:gd name="connsiteX29" fmla="*/ 242906 w 1428769"/>
                  <a:gd name="connsiteY29" fmla="*/ 742950 h 1473204"/>
                  <a:gd name="connsiteX30" fmla="*/ 238144 w 1428769"/>
                  <a:gd name="connsiteY30" fmla="*/ 766762 h 1473204"/>
                  <a:gd name="connsiteX31" fmla="*/ 209569 w 1428769"/>
                  <a:gd name="connsiteY31" fmla="*/ 781050 h 1473204"/>
                  <a:gd name="connsiteX32" fmla="*/ 200044 w 1428769"/>
                  <a:gd name="connsiteY32" fmla="*/ 800100 h 1473204"/>
                  <a:gd name="connsiteX33" fmla="*/ 190519 w 1428769"/>
                  <a:gd name="connsiteY33" fmla="*/ 814387 h 1473204"/>
                  <a:gd name="connsiteX34" fmla="*/ 166706 w 1428769"/>
                  <a:gd name="connsiteY34" fmla="*/ 819150 h 1473204"/>
                  <a:gd name="connsiteX35" fmla="*/ 166706 w 1428769"/>
                  <a:gd name="connsiteY35" fmla="*/ 881062 h 1473204"/>
                  <a:gd name="connsiteX36" fmla="*/ 185756 w 1428769"/>
                  <a:gd name="connsiteY36" fmla="*/ 909637 h 1473204"/>
                  <a:gd name="connsiteX37" fmla="*/ 176231 w 1428769"/>
                  <a:gd name="connsiteY37" fmla="*/ 942975 h 1473204"/>
                  <a:gd name="connsiteX38" fmla="*/ 161944 w 1428769"/>
                  <a:gd name="connsiteY38" fmla="*/ 957262 h 1473204"/>
                  <a:gd name="connsiteX39" fmla="*/ 157181 w 1428769"/>
                  <a:gd name="connsiteY39" fmla="*/ 971550 h 1473204"/>
                  <a:gd name="connsiteX40" fmla="*/ 161944 w 1428769"/>
                  <a:gd name="connsiteY40" fmla="*/ 990600 h 1473204"/>
                  <a:gd name="connsiteX41" fmla="*/ 176231 w 1428769"/>
                  <a:gd name="connsiteY41" fmla="*/ 1004887 h 1473204"/>
                  <a:gd name="connsiteX42" fmla="*/ 209569 w 1428769"/>
                  <a:gd name="connsiteY42" fmla="*/ 1019175 h 1473204"/>
                  <a:gd name="connsiteX43" fmla="*/ 219094 w 1428769"/>
                  <a:gd name="connsiteY43" fmla="*/ 1028700 h 1473204"/>
                  <a:gd name="connsiteX44" fmla="*/ 233381 w 1428769"/>
                  <a:gd name="connsiteY44" fmla="*/ 1038225 h 1473204"/>
                  <a:gd name="connsiteX45" fmla="*/ 261956 w 1428769"/>
                  <a:gd name="connsiteY45" fmla="*/ 1047750 h 1473204"/>
                  <a:gd name="connsiteX46" fmla="*/ 257194 w 1428769"/>
                  <a:gd name="connsiteY46" fmla="*/ 1071562 h 1473204"/>
                  <a:gd name="connsiteX47" fmla="*/ 247669 w 1428769"/>
                  <a:gd name="connsiteY47" fmla="*/ 1100137 h 1473204"/>
                  <a:gd name="connsiteX48" fmla="*/ 252431 w 1428769"/>
                  <a:gd name="connsiteY48" fmla="*/ 1128712 h 1473204"/>
                  <a:gd name="connsiteX49" fmla="*/ 261956 w 1428769"/>
                  <a:gd name="connsiteY49" fmla="*/ 1147762 h 1473204"/>
                  <a:gd name="connsiteX50" fmla="*/ 266719 w 1428769"/>
                  <a:gd name="connsiteY50" fmla="*/ 1185862 h 1473204"/>
                  <a:gd name="connsiteX51" fmla="*/ 281006 w 1428769"/>
                  <a:gd name="connsiteY51" fmla="*/ 1190625 h 1473204"/>
                  <a:gd name="connsiteX52" fmla="*/ 300056 w 1428769"/>
                  <a:gd name="connsiteY52" fmla="*/ 1195387 h 1473204"/>
                  <a:gd name="connsiteX53" fmla="*/ 304819 w 1428769"/>
                  <a:gd name="connsiteY53" fmla="*/ 1214437 h 1473204"/>
                  <a:gd name="connsiteX54" fmla="*/ 319106 w 1428769"/>
                  <a:gd name="connsiteY54" fmla="*/ 1219200 h 1473204"/>
                  <a:gd name="connsiteX55" fmla="*/ 333394 w 1428769"/>
                  <a:gd name="connsiteY55" fmla="*/ 1228725 h 1473204"/>
                  <a:gd name="connsiteX56" fmla="*/ 338156 w 1428769"/>
                  <a:gd name="connsiteY56" fmla="*/ 1252537 h 1473204"/>
                  <a:gd name="connsiteX57" fmla="*/ 371494 w 1428769"/>
                  <a:gd name="connsiteY57" fmla="*/ 1266825 h 1473204"/>
                  <a:gd name="connsiteX58" fmla="*/ 376256 w 1428769"/>
                  <a:gd name="connsiteY58" fmla="*/ 1281112 h 1473204"/>
                  <a:gd name="connsiteX59" fmla="*/ 385781 w 1428769"/>
                  <a:gd name="connsiteY59" fmla="*/ 1314450 h 1473204"/>
                  <a:gd name="connsiteX60" fmla="*/ 395306 w 1428769"/>
                  <a:gd name="connsiteY60" fmla="*/ 1338262 h 1473204"/>
                  <a:gd name="connsiteX61" fmla="*/ 419119 w 1428769"/>
                  <a:gd name="connsiteY61" fmla="*/ 1343025 h 1473204"/>
                  <a:gd name="connsiteX62" fmla="*/ 466744 w 1428769"/>
                  <a:gd name="connsiteY62" fmla="*/ 1347787 h 1473204"/>
                  <a:gd name="connsiteX63" fmla="*/ 490556 w 1428769"/>
                  <a:gd name="connsiteY63" fmla="*/ 1376362 h 1473204"/>
                  <a:gd name="connsiteX64" fmla="*/ 519131 w 1428769"/>
                  <a:gd name="connsiteY64" fmla="*/ 1371600 h 1473204"/>
                  <a:gd name="connsiteX65" fmla="*/ 523894 w 1428769"/>
                  <a:gd name="connsiteY65" fmla="*/ 1357312 h 1473204"/>
                  <a:gd name="connsiteX66" fmla="*/ 528656 w 1428769"/>
                  <a:gd name="connsiteY66" fmla="*/ 1376362 h 1473204"/>
                  <a:gd name="connsiteX67" fmla="*/ 571519 w 1428769"/>
                  <a:gd name="connsiteY67" fmla="*/ 1385887 h 1473204"/>
                  <a:gd name="connsiteX68" fmla="*/ 576281 w 1428769"/>
                  <a:gd name="connsiteY68" fmla="*/ 1400175 h 1473204"/>
                  <a:gd name="connsiteX69" fmla="*/ 590569 w 1428769"/>
                  <a:gd name="connsiteY69" fmla="*/ 1409700 h 1473204"/>
                  <a:gd name="connsiteX70" fmla="*/ 652481 w 1428769"/>
                  <a:gd name="connsiteY70" fmla="*/ 1419225 h 1473204"/>
                  <a:gd name="connsiteX71" fmla="*/ 662006 w 1428769"/>
                  <a:gd name="connsiteY71" fmla="*/ 1433512 h 1473204"/>
                  <a:gd name="connsiteX72" fmla="*/ 681056 w 1428769"/>
                  <a:gd name="connsiteY72" fmla="*/ 1438275 h 1473204"/>
                  <a:gd name="connsiteX73" fmla="*/ 704869 w 1428769"/>
                  <a:gd name="connsiteY73" fmla="*/ 1447800 h 1473204"/>
                  <a:gd name="connsiteX74" fmla="*/ 752494 w 1428769"/>
                  <a:gd name="connsiteY74" fmla="*/ 1457325 h 1473204"/>
                  <a:gd name="connsiteX75" fmla="*/ 762019 w 1428769"/>
                  <a:gd name="connsiteY75" fmla="*/ 1471612 h 1473204"/>
                  <a:gd name="connsiteX76" fmla="*/ 795356 w 1428769"/>
                  <a:gd name="connsiteY76" fmla="*/ 1452562 h 1473204"/>
                  <a:gd name="connsiteX77" fmla="*/ 814406 w 1428769"/>
                  <a:gd name="connsiteY77" fmla="*/ 1457325 h 1473204"/>
                  <a:gd name="connsiteX78" fmla="*/ 833456 w 1428769"/>
                  <a:gd name="connsiteY78" fmla="*/ 1466850 h 1473204"/>
                  <a:gd name="connsiteX79" fmla="*/ 876319 w 1428769"/>
                  <a:gd name="connsiteY79" fmla="*/ 1462087 h 1473204"/>
                  <a:gd name="connsiteX80" fmla="*/ 885844 w 1428769"/>
                  <a:gd name="connsiteY80" fmla="*/ 1447800 h 1473204"/>
                  <a:gd name="connsiteX81" fmla="*/ 919181 w 1428769"/>
                  <a:gd name="connsiteY81" fmla="*/ 1433512 h 1473204"/>
                  <a:gd name="connsiteX82" fmla="*/ 933469 w 1428769"/>
                  <a:gd name="connsiteY82" fmla="*/ 1423987 h 1473204"/>
                  <a:gd name="connsiteX83" fmla="*/ 947756 w 1428769"/>
                  <a:gd name="connsiteY83" fmla="*/ 1433512 h 1473204"/>
                  <a:gd name="connsiteX84" fmla="*/ 976331 w 1428769"/>
                  <a:gd name="connsiteY84" fmla="*/ 1438275 h 1473204"/>
                  <a:gd name="connsiteX85" fmla="*/ 1004906 w 1428769"/>
                  <a:gd name="connsiteY85" fmla="*/ 1452562 h 1473204"/>
                  <a:gd name="connsiteX86" fmla="*/ 1033481 w 1428769"/>
                  <a:gd name="connsiteY86" fmla="*/ 1443037 h 1473204"/>
                  <a:gd name="connsiteX87" fmla="*/ 1052531 w 1428769"/>
                  <a:gd name="connsiteY87" fmla="*/ 1438275 h 1473204"/>
                  <a:gd name="connsiteX88" fmla="*/ 1066819 w 1428769"/>
                  <a:gd name="connsiteY88" fmla="*/ 1423987 h 1473204"/>
                  <a:gd name="connsiteX89" fmla="*/ 1076344 w 1428769"/>
                  <a:gd name="connsiteY89" fmla="*/ 1385887 h 1473204"/>
                  <a:gd name="connsiteX90" fmla="*/ 1090631 w 1428769"/>
                  <a:gd name="connsiteY90" fmla="*/ 1376362 h 1473204"/>
                  <a:gd name="connsiteX91" fmla="*/ 1100156 w 1428769"/>
                  <a:gd name="connsiteY91" fmla="*/ 1362075 h 1473204"/>
                  <a:gd name="connsiteX92" fmla="*/ 1143019 w 1428769"/>
                  <a:gd name="connsiteY92" fmla="*/ 1328737 h 1473204"/>
                  <a:gd name="connsiteX93" fmla="*/ 1166831 w 1428769"/>
                  <a:gd name="connsiteY93" fmla="*/ 1304925 h 1473204"/>
                  <a:gd name="connsiteX94" fmla="*/ 1181119 w 1428769"/>
                  <a:gd name="connsiteY94" fmla="*/ 1295400 h 1473204"/>
                  <a:gd name="connsiteX95" fmla="*/ 1214456 w 1428769"/>
                  <a:gd name="connsiteY95" fmla="*/ 1290637 h 1473204"/>
                  <a:gd name="connsiteX96" fmla="*/ 1219219 w 1428769"/>
                  <a:gd name="connsiteY96" fmla="*/ 1276350 h 1473204"/>
                  <a:gd name="connsiteX97" fmla="*/ 1238269 w 1428769"/>
                  <a:gd name="connsiteY97" fmla="*/ 1271587 h 1473204"/>
                  <a:gd name="connsiteX98" fmla="*/ 1266844 w 1428769"/>
                  <a:gd name="connsiteY98" fmla="*/ 1266825 h 1473204"/>
                  <a:gd name="connsiteX99" fmla="*/ 1295419 w 1428769"/>
                  <a:gd name="connsiteY99" fmla="*/ 1228725 h 1473204"/>
                  <a:gd name="connsiteX100" fmla="*/ 1319231 w 1428769"/>
                  <a:gd name="connsiteY100" fmla="*/ 1200150 h 1473204"/>
                  <a:gd name="connsiteX101" fmla="*/ 1314469 w 1428769"/>
                  <a:gd name="connsiteY101" fmla="*/ 1162050 h 1473204"/>
                  <a:gd name="connsiteX102" fmla="*/ 1319231 w 1428769"/>
                  <a:gd name="connsiteY102" fmla="*/ 1143000 h 1473204"/>
                  <a:gd name="connsiteX103" fmla="*/ 1314469 w 1428769"/>
                  <a:gd name="connsiteY103" fmla="*/ 1104900 h 1473204"/>
                  <a:gd name="connsiteX104" fmla="*/ 1333519 w 1428769"/>
                  <a:gd name="connsiteY104" fmla="*/ 1076325 h 1473204"/>
                  <a:gd name="connsiteX105" fmla="*/ 1338281 w 1428769"/>
                  <a:gd name="connsiteY105" fmla="*/ 1014412 h 1473204"/>
                  <a:gd name="connsiteX106" fmla="*/ 1323994 w 1428769"/>
                  <a:gd name="connsiteY106" fmla="*/ 1000125 h 1473204"/>
                  <a:gd name="connsiteX107" fmla="*/ 1285894 w 1428769"/>
                  <a:gd name="connsiteY107" fmla="*/ 990600 h 1473204"/>
                  <a:gd name="connsiteX108" fmla="*/ 1300181 w 1428769"/>
                  <a:gd name="connsiteY108" fmla="*/ 981075 h 1473204"/>
                  <a:gd name="connsiteX109" fmla="*/ 1314469 w 1428769"/>
                  <a:gd name="connsiteY109" fmla="*/ 962025 h 1473204"/>
                  <a:gd name="connsiteX110" fmla="*/ 1323994 w 1428769"/>
                  <a:gd name="connsiteY110" fmla="*/ 928687 h 1473204"/>
                  <a:gd name="connsiteX111" fmla="*/ 1319231 w 1428769"/>
                  <a:gd name="connsiteY111" fmla="*/ 904875 h 1473204"/>
                  <a:gd name="connsiteX112" fmla="*/ 1290656 w 1428769"/>
                  <a:gd name="connsiteY112" fmla="*/ 885825 h 1473204"/>
                  <a:gd name="connsiteX113" fmla="*/ 1323994 w 1428769"/>
                  <a:gd name="connsiteY113" fmla="*/ 881062 h 1473204"/>
                  <a:gd name="connsiteX114" fmla="*/ 1347806 w 1428769"/>
                  <a:gd name="connsiteY114" fmla="*/ 876300 h 1473204"/>
                  <a:gd name="connsiteX115" fmla="*/ 1371619 w 1428769"/>
                  <a:gd name="connsiteY115" fmla="*/ 847725 h 1473204"/>
                  <a:gd name="connsiteX116" fmla="*/ 1376381 w 1428769"/>
                  <a:gd name="connsiteY116" fmla="*/ 833437 h 1473204"/>
                  <a:gd name="connsiteX117" fmla="*/ 1390669 w 1428769"/>
                  <a:gd name="connsiteY117" fmla="*/ 828675 h 1473204"/>
                  <a:gd name="connsiteX118" fmla="*/ 1424006 w 1428769"/>
                  <a:gd name="connsiteY118" fmla="*/ 823912 h 1473204"/>
                  <a:gd name="connsiteX119" fmla="*/ 1428769 w 1428769"/>
                  <a:gd name="connsiteY119" fmla="*/ 809625 h 1473204"/>
                  <a:gd name="connsiteX120" fmla="*/ 1424006 w 1428769"/>
                  <a:gd name="connsiteY120" fmla="*/ 728662 h 1473204"/>
                  <a:gd name="connsiteX121" fmla="*/ 1414481 w 1428769"/>
                  <a:gd name="connsiteY121" fmla="*/ 714375 h 1473204"/>
                  <a:gd name="connsiteX122" fmla="*/ 1371619 w 1428769"/>
                  <a:gd name="connsiteY122" fmla="*/ 690562 h 1473204"/>
                  <a:gd name="connsiteX123" fmla="*/ 1366856 w 1428769"/>
                  <a:gd name="connsiteY123" fmla="*/ 642937 h 1473204"/>
                  <a:gd name="connsiteX124" fmla="*/ 1352569 w 1428769"/>
                  <a:gd name="connsiteY124" fmla="*/ 628650 h 1473204"/>
                  <a:gd name="connsiteX125" fmla="*/ 1323994 w 1428769"/>
                  <a:gd name="connsiteY125" fmla="*/ 614362 h 1473204"/>
                  <a:gd name="connsiteX126" fmla="*/ 1338281 w 1428769"/>
                  <a:gd name="connsiteY126" fmla="*/ 600075 h 1473204"/>
                  <a:gd name="connsiteX127" fmla="*/ 1352569 w 1428769"/>
                  <a:gd name="connsiteY127" fmla="*/ 595312 h 1473204"/>
                  <a:gd name="connsiteX128" fmla="*/ 1362094 w 1428769"/>
                  <a:gd name="connsiteY128" fmla="*/ 581025 h 1473204"/>
                  <a:gd name="connsiteX129" fmla="*/ 1371619 w 1428769"/>
                  <a:gd name="connsiteY129" fmla="*/ 552450 h 1473204"/>
                  <a:gd name="connsiteX130" fmla="*/ 1376381 w 1428769"/>
                  <a:gd name="connsiteY130" fmla="*/ 538162 h 1473204"/>
                  <a:gd name="connsiteX131" fmla="*/ 1371619 w 1428769"/>
                  <a:gd name="connsiteY131" fmla="*/ 500062 h 1473204"/>
                  <a:gd name="connsiteX132" fmla="*/ 1362094 w 1428769"/>
                  <a:gd name="connsiteY132" fmla="*/ 485775 h 1473204"/>
                  <a:gd name="connsiteX133" fmla="*/ 1357331 w 1428769"/>
                  <a:gd name="connsiteY133" fmla="*/ 452437 h 1473204"/>
                  <a:gd name="connsiteX134" fmla="*/ 1352569 w 1428769"/>
                  <a:gd name="connsiteY134" fmla="*/ 438150 h 1473204"/>
                  <a:gd name="connsiteX135" fmla="*/ 1338281 w 1428769"/>
                  <a:gd name="connsiteY135" fmla="*/ 433387 h 1473204"/>
                  <a:gd name="connsiteX136" fmla="*/ 1323994 w 1428769"/>
                  <a:gd name="connsiteY136" fmla="*/ 438150 h 1473204"/>
                  <a:gd name="connsiteX137" fmla="*/ 1309706 w 1428769"/>
                  <a:gd name="connsiteY137" fmla="*/ 447675 h 1473204"/>
                  <a:gd name="connsiteX138" fmla="*/ 1223981 w 1428769"/>
                  <a:gd name="connsiteY138" fmla="*/ 452437 h 1473204"/>
                  <a:gd name="connsiteX139" fmla="*/ 1214456 w 1428769"/>
                  <a:gd name="connsiteY139" fmla="*/ 466725 h 1473204"/>
                  <a:gd name="connsiteX140" fmla="*/ 1200169 w 1428769"/>
                  <a:gd name="connsiteY140" fmla="*/ 457200 h 1473204"/>
                  <a:gd name="connsiteX141" fmla="*/ 1171594 w 1428769"/>
                  <a:gd name="connsiteY141" fmla="*/ 452437 h 1473204"/>
                  <a:gd name="connsiteX142" fmla="*/ 1162069 w 1428769"/>
                  <a:gd name="connsiteY142" fmla="*/ 423862 h 1473204"/>
                  <a:gd name="connsiteX143" fmla="*/ 1157306 w 1428769"/>
                  <a:gd name="connsiteY143" fmla="*/ 404812 h 1473204"/>
                  <a:gd name="connsiteX144" fmla="*/ 1143019 w 1428769"/>
                  <a:gd name="connsiteY144" fmla="*/ 395287 h 1473204"/>
                  <a:gd name="connsiteX145" fmla="*/ 1104919 w 1428769"/>
                  <a:gd name="connsiteY145" fmla="*/ 400050 h 1473204"/>
                  <a:gd name="connsiteX146" fmla="*/ 1090631 w 1428769"/>
                  <a:gd name="connsiteY146" fmla="*/ 409575 h 1473204"/>
                  <a:gd name="connsiteX147" fmla="*/ 1076344 w 1428769"/>
                  <a:gd name="connsiteY147" fmla="*/ 390525 h 1473204"/>
                  <a:gd name="connsiteX148" fmla="*/ 1062056 w 1428769"/>
                  <a:gd name="connsiteY148" fmla="*/ 376237 h 1473204"/>
                  <a:gd name="connsiteX149" fmla="*/ 1033481 w 1428769"/>
                  <a:gd name="connsiteY149" fmla="*/ 347662 h 1473204"/>
                  <a:gd name="connsiteX150" fmla="*/ 1014431 w 1428769"/>
                  <a:gd name="connsiteY150" fmla="*/ 342900 h 1473204"/>
                  <a:gd name="connsiteX151" fmla="*/ 990619 w 1428769"/>
                  <a:gd name="connsiteY151" fmla="*/ 347662 h 1473204"/>
                  <a:gd name="connsiteX152" fmla="*/ 981094 w 1428769"/>
                  <a:gd name="connsiteY152" fmla="*/ 333375 h 1473204"/>
                  <a:gd name="connsiteX153" fmla="*/ 966806 w 1428769"/>
                  <a:gd name="connsiteY153" fmla="*/ 319087 h 1473204"/>
                  <a:gd name="connsiteX154" fmla="*/ 923944 w 1428769"/>
                  <a:gd name="connsiteY154" fmla="*/ 295275 h 1473204"/>
                  <a:gd name="connsiteX155" fmla="*/ 885844 w 1428769"/>
                  <a:gd name="connsiteY155" fmla="*/ 300037 h 1473204"/>
                  <a:gd name="connsiteX156" fmla="*/ 876319 w 1428769"/>
                  <a:gd name="connsiteY156" fmla="*/ 314325 h 1473204"/>
                  <a:gd name="connsiteX157" fmla="*/ 871556 w 1428769"/>
                  <a:gd name="connsiteY157" fmla="*/ 295275 h 1473204"/>
                  <a:gd name="connsiteX158" fmla="*/ 857269 w 1428769"/>
                  <a:gd name="connsiteY158" fmla="*/ 285750 h 1473204"/>
                  <a:gd name="connsiteX159" fmla="*/ 847744 w 1428769"/>
                  <a:gd name="connsiteY159" fmla="*/ 271462 h 1473204"/>
                  <a:gd name="connsiteX160" fmla="*/ 823931 w 1428769"/>
                  <a:gd name="connsiteY160" fmla="*/ 257175 h 1473204"/>
                  <a:gd name="connsiteX161" fmla="*/ 795356 w 1428769"/>
                  <a:gd name="connsiteY161" fmla="*/ 242887 h 1473204"/>
                  <a:gd name="connsiteX162" fmla="*/ 781069 w 1428769"/>
                  <a:gd name="connsiteY162" fmla="*/ 252412 h 1473204"/>
                  <a:gd name="connsiteX163" fmla="*/ 747731 w 1428769"/>
                  <a:gd name="connsiteY163" fmla="*/ 223837 h 1473204"/>
                  <a:gd name="connsiteX164" fmla="*/ 728681 w 1428769"/>
                  <a:gd name="connsiteY164" fmla="*/ 219075 h 1473204"/>
                  <a:gd name="connsiteX165" fmla="*/ 714394 w 1428769"/>
                  <a:gd name="connsiteY165" fmla="*/ 209550 h 1473204"/>
                  <a:gd name="connsiteX166" fmla="*/ 657244 w 1428769"/>
                  <a:gd name="connsiteY166" fmla="*/ 223837 h 1473204"/>
                  <a:gd name="connsiteX167" fmla="*/ 628669 w 1428769"/>
                  <a:gd name="connsiteY167" fmla="*/ 204787 h 1473204"/>
                  <a:gd name="connsiteX168" fmla="*/ 614381 w 1428769"/>
                  <a:gd name="connsiteY168" fmla="*/ 195262 h 1473204"/>
                  <a:gd name="connsiteX169" fmla="*/ 595331 w 1428769"/>
                  <a:gd name="connsiteY169" fmla="*/ 190500 h 1473204"/>
                  <a:gd name="connsiteX170" fmla="*/ 552469 w 1428769"/>
                  <a:gd name="connsiteY170" fmla="*/ 195262 h 1473204"/>
                  <a:gd name="connsiteX171" fmla="*/ 566756 w 1428769"/>
                  <a:gd name="connsiteY171" fmla="*/ 133350 h 1473204"/>
                  <a:gd name="connsiteX172" fmla="*/ 571519 w 1428769"/>
                  <a:gd name="connsiteY172" fmla="*/ 119062 h 1473204"/>
                  <a:gd name="connsiteX173" fmla="*/ 557231 w 1428769"/>
                  <a:gd name="connsiteY173" fmla="*/ 114300 h 1473204"/>
                  <a:gd name="connsiteX174" fmla="*/ 542944 w 1428769"/>
                  <a:gd name="connsiteY174" fmla="*/ 104775 h 1473204"/>
                  <a:gd name="connsiteX175" fmla="*/ 514369 w 1428769"/>
                  <a:gd name="connsiteY175" fmla="*/ 100012 h 1473204"/>
                  <a:gd name="connsiteX176" fmla="*/ 485794 w 1428769"/>
                  <a:gd name="connsiteY176" fmla="*/ 104775 h 1473204"/>
                  <a:gd name="connsiteX177" fmla="*/ 457219 w 1428769"/>
                  <a:gd name="connsiteY177" fmla="*/ 95250 h 1473204"/>
                  <a:gd name="connsiteX178" fmla="*/ 438169 w 1428769"/>
                  <a:gd name="connsiteY178" fmla="*/ 85725 h 1473204"/>
                  <a:gd name="connsiteX179" fmla="*/ 347681 w 1428769"/>
                  <a:gd name="connsiteY179" fmla="*/ 80962 h 1473204"/>
                  <a:gd name="connsiteX180" fmla="*/ 347681 w 1428769"/>
                  <a:gd name="connsiteY180" fmla="*/ 19050 h 1473204"/>
                  <a:gd name="connsiteX181" fmla="*/ 333394 w 1428769"/>
                  <a:gd name="connsiteY181" fmla="*/ 4762 h 1473204"/>
                  <a:gd name="connsiteX182" fmla="*/ 290531 w 1428769"/>
                  <a:gd name="connsiteY182" fmla="*/ 9525 h 1473204"/>
                  <a:gd name="connsiteX183" fmla="*/ 276244 w 1428769"/>
                  <a:gd name="connsiteY183" fmla="*/ 4762 h 1473204"/>
                  <a:gd name="connsiteX184" fmla="*/ 214331 w 1428769"/>
                  <a:gd name="connsiteY184" fmla="*/ 9525 h 1473204"/>
                  <a:gd name="connsiteX185" fmla="*/ 195281 w 1428769"/>
                  <a:gd name="connsiteY185" fmla="*/ 4762 h 1473204"/>
                  <a:gd name="connsiteX186" fmla="*/ 180994 w 1428769"/>
                  <a:gd name="connsiteY186" fmla="*/ 0 h 1473204"/>
                  <a:gd name="connsiteX187" fmla="*/ 142894 w 1428769"/>
                  <a:gd name="connsiteY187" fmla="*/ 4762 h 1473204"/>
                  <a:gd name="connsiteX188" fmla="*/ 66694 w 1428769"/>
                  <a:gd name="connsiteY188" fmla="*/ 0 h 147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428769" h="1473204">
                    <a:moveTo>
                      <a:pt x="66694" y="0"/>
                    </a:moveTo>
                    <a:lnTo>
                      <a:pt x="66694" y="0"/>
                    </a:lnTo>
                    <a:cubicBezTo>
                      <a:pt x="57169" y="11112"/>
                      <a:pt x="45007" y="20423"/>
                      <a:pt x="38119" y="33337"/>
                    </a:cubicBezTo>
                    <a:cubicBezTo>
                      <a:pt x="31959" y="44888"/>
                      <a:pt x="28594" y="71437"/>
                      <a:pt x="28594" y="71437"/>
                    </a:cubicBezTo>
                    <a:cubicBezTo>
                      <a:pt x="30181" y="76200"/>
                      <a:pt x="30220" y="81805"/>
                      <a:pt x="33356" y="85725"/>
                    </a:cubicBezTo>
                    <a:cubicBezTo>
                      <a:pt x="36932" y="90195"/>
                      <a:pt x="44610" y="90396"/>
                      <a:pt x="47644" y="95250"/>
                    </a:cubicBezTo>
                    <a:cubicBezTo>
                      <a:pt x="52965" y="103764"/>
                      <a:pt x="57169" y="123825"/>
                      <a:pt x="57169" y="123825"/>
                    </a:cubicBezTo>
                    <a:cubicBezTo>
                      <a:pt x="52406" y="127000"/>
                      <a:pt x="46056" y="128587"/>
                      <a:pt x="42881" y="133350"/>
                    </a:cubicBezTo>
                    <a:cubicBezTo>
                      <a:pt x="33195" y="147879"/>
                      <a:pt x="40969" y="172351"/>
                      <a:pt x="42881" y="185737"/>
                    </a:cubicBezTo>
                    <a:cubicBezTo>
                      <a:pt x="41294" y="192087"/>
                      <a:pt x="40697" y="198771"/>
                      <a:pt x="38119" y="204787"/>
                    </a:cubicBezTo>
                    <a:cubicBezTo>
                      <a:pt x="35864" y="210048"/>
                      <a:pt x="30404" y="213645"/>
                      <a:pt x="28594" y="219075"/>
                    </a:cubicBezTo>
                    <a:cubicBezTo>
                      <a:pt x="16720" y="254697"/>
                      <a:pt x="36260" y="243507"/>
                      <a:pt x="9544" y="252412"/>
                    </a:cubicBezTo>
                    <a:cubicBezTo>
                      <a:pt x="7956" y="274637"/>
                      <a:pt x="7242" y="296942"/>
                      <a:pt x="4781" y="319087"/>
                    </a:cubicBezTo>
                    <a:cubicBezTo>
                      <a:pt x="1293" y="350482"/>
                      <a:pt x="-3961" y="326195"/>
                      <a:pt x="4781" y="352425"/>
                    </a:cubicBezTo>
                    <a:cubicBezTo>
                      <a:pt x="6369" y="374650"/>
                      <a:pt x="4140" y="397484"/>
                      <a:pt x="9544" y="419100"/>
                    </a:cubicBezTo>
                    <a:cubicBezTo>
                      <a:pt x="10932" y="424653"/>
                      <a:pt x="19784" y="424578"/>
                      <a:pt x="23831" y="428625"/>
                    </a:cubicBezTo>
                    <a:cubicBezTo>
                      <a:pt x="27878" y="432672"/>
                      <a:pt x="30181" y="438150"/>
                      <a:pt x="33356" y="442912"/>
                    </a:cubicBezTo>
                    <a:cubicBezTo>
                      <a:pt x="34944" y="465137"/>
                      <a:pt x="34247" y="487644"/>
                      <a:pt x="38119" y="509587"/>
                    </a:cubicBezTo>
                    <a:cubicBezTo>
                      <a:pt x="39114" y="515224"/>
                      <a:pt x="46138" y="518353"/>
                      <a:pt x="47644" y="523875"/>
                    </a:cubicBezTo>
                    <a:cubicBezTo>
                      <a:pt x="51011" y="536223"/>
                      <a:pt x="50116" y="549383"/>
                      <a:pt x="52406" y="561975"/>
                    </a:cubicBezTo>
                    <a:cubicBezTo>
                      <a:pt x="53304" y="566914"/>
                      <a:pt x="53619" y="572712"/>
                      <a:pt x="57169" y="576262"/>
                    </a:cubicBezTo>
                    <a:cubicBezTo>
                      <a:pt x="60719" y="579812"/>
                      <a:pt x="66556" y="579936"/>
                      <a:pt x="71456" y="581025"/>
                    </a:cubicBezTo>
                    <a:cubicBezTo>
                      <a:pt x="80882" y="583120"/>
                      <a:pt x="90506" y="584200"/>
                      <a:pt x="100031" y="585787"/>
                    </a:cubicBezTo>
                    <a:cubicBezTo>
                      <a:pt x="109667" y="643599"/>
                      <a:pt x="93529" y="598683"/>
                      <a:pt x="119081" y="619125"/>
                    </a:cubicBezTo>
                    <a:cubicBezTo>
                      <a:pt x="126811" y="625309"/>
                      <a:pt x="130813" y="638753"/>
                      <a:pt x="133369" y="647700"/>
                    </a:cubicBezTo>
                    <a:cubicBezTo>
                      <a:pt x="135167" y="653994"/>
                      <a:pt x="134500" y="661304"/>
                      <a:pt x="138131" y="666750"/>
                    </a:cubicBezTo>
                    <a:cubicBezTo>
                      <a:pt x="141306" y="671513"/>
                      <a:pt x="147158" y="674020"/>
                      <a:pt x="152419" y="676275"/>
                    </a:cubicBezTo>
                    <a:cubicBezTo>
                      <a:pt x="168179" y="683029"/>
                      <a:pt x="210701" y="684961"/>
                      <a:pt x="219094" y="685800"/>
                    </a:cubicBezTo>
                    <a:cubicBezTo>
                      <a:pt x="230429" y="719805"/>
                      <a:pt x="223050" y="706021"/>
                      <a:pt x="238144" y="728662"/>
                    </a:cubicBezTo>
                    <a:cubicBezTo>
                      <a:pt x="239731" y="733425"/>
                      <a:pt x="242906" y="737930"/>
                      <a:pt x="242906" y="742950"/>
                    </a:cubicBezTo>
                    <a:cubicBezTo>
                      <a:pt x="242906" y="751044"/>
                      <a:pt x="242160" y="759734"/>
                      <a:pt x="238144" y="766762"/>
                    </a:cubicBezTo>
                    <a:cubicBezTo>
                      <a:pt x="233800" y="774364"/>
                      <a:pt x="216902" y="778605"/>
                      <a:pt x="209569" y="781050"/>
                    </a:cubicBezTo>
                    <a:cubicBezTo>
                      <a:pt x="206394" y="787400"/>
                      <a:pt x="200925" y="793055"/>
                      <a:pt x="200044" y="800100"/>
                    </a:cubicBezTo>
                    <a:cubicBezTo>
                      <a:pt x="197413" y="821149"/>
                      <a:pt x="217620" y="823422"/>
                      <a:pt x="190519" y="814387"/>
                    </a:cubicBezTo>
                    <a:cubicBezTo>
                      <a:pt x="182581" y="815975"/>
                      <a:pt x="171196" y="812415"/>
                      <a:pt x="166706" y="819150"/>
                    </a:cubicBezTo>
                    <a:cubicBezTo>
                      <a:pt x="159512" y="829941"/>
                      <a:pt x="160337" y="867051"/>
                      <a:pt x="166706" y="881062"/>
                    </a:cubicBezTo>
                    <a:cubicBezTo>
                      <a:pt x="171443" y="891484"/>
                      <a:pt x="185756" y="909637"/>
                      <a:pt x="185756" y="909637"/>
                    </a:cubicBezTo>
                    <a:cubicBezTo>
                      <a:pt x="185120" y="912181"/>
                      <a:pt x="178965" y="938873"/>
                      <a:pt x="176231" y="942975"/>
                    </a:cubicBezTo>
                    <a:cubicBezTo>
                      <a:pt x="172495" y="948579"/>
                      <a:pt x="166706" y="952500"/>
                      <a:pt x="161944" y="957262"/>
                    </a:cubicBezTo>
                    <a:cubicBezTo>
                      <a:pt x="160356" y="962025"/>
                      <a:pt x="157181" y="966530"/>
                      <a:pt x="157181" y="971550"/>
                    </a:cubicBezTo>
                    <a:cubicBezTo>
                      <a:pt x="157181" y="978095"/>
                      <a:pt x="158697" y="984917"/>
                      <a:pt x="161944" y="990600"/>
                    </a:cubicBezTo>
                    <a:cubicBezTo>
                      <a:pt x="165286" y="996448"/>
                      <a:pt x="170751" y="1000972"/>
                      <a:pt x="176231" y="1004887"/>
                    </a:cubicBezTo>
                    <a:cubicBezTo>
                      <a:pt x="186529" y="1012243"/>
                      <a:pt x="197910" y="1015288"/>
                      <a:pt x="209569" y="1019175"/>
                    </a:cubicBezTo>
                    <a:cubicBezTo>
                      <a:pt x="240944" y="1008715"/>
                      <a:pt x="213118" y="1013759"/>
                      <a:pt x="219094" y="1028700"/>
                    </a:cubicBezTo>
                    <a:cubicBezTo>
                      <a:pt x="221220" y="1034014"/>
                      <a:pt x="228151" y="1035900"/>
                      <a:pt x="233381" y="1038225"/>
                    </a:cubicBezTo>
                    <a:cubicBezTo>
                      <a:pt x="242556" y="1042303"/>
                      <a:pt x="261956" y="1047750"/>
                      <a:pt x="261956" y="1047750"/>
                    </a:cubicBezTo>
                    <a:cubicBezTo>
                      <a:pt x="280391" y="1075402"/>
                      <a:pt x="270508" y="1050259"/>
                      <a:pt x="257194" y="1071562"/>
                    </a:cubicBezTo>
                    <a:cubicBezTo>
                      <a:pt x="251873" y="1080076"/>
                      <a:pt x="247669" y="1100137"/>
                      <a:pt x="247669" y="1100137"/>
                    </a:cubicBezTo>
                    <a:cubicBezTo>
                      <a:pt x="249256" y="1109662"/>
                      <a:pt x="247640" y="1120328"/>
                      <a:pt x="252431" y="1128712"/>
                    </a:cubicBezTo>
                    <a:cubicBezTo>
                      <a:pt x="265799" y="1152107"/>
                      <a:pt x="273989" y="1111669"/>
                      <a:pt x="261956" y="1147762"/>
                    </a:cubicBezTo>
                    <a:cubicBezTo>
                      <a:pt x="263544" y="1160462"/>
                      <a:pt x="261521" y="1174166"/>
                      <a:pt x="266719" y="1185862"/>
                    </a:cubicBezTo>
                    <a:cubicBezTo>
                      <a:pt x="268758" y="1190449"/>
                      <a:pt x="276179" y="1189246"/>
                      <a:pt x="281006" y="1190625"/>
                    </a:cubicBezTo>
                    <a:cubicBezTo>
                      <a:pt x="287300" y="1192423"/>
                      <a:pt x="293706" y="1193800"/>
                      <a:pt x="300056" y="1195387"/>
                    </a:cubicBezTo>
                    <a:cubicBezTo>
                      <a:pt x="301644" y="1201737"/>
                      <a:pt x="300730" y="1209326"/>
                      <a:pt x="304819" y="1214437"/>
                    </a:cubicBezTo>
                    <a:cubicBezTo>
                      <a:pt x="307955" y="1218357"/>
                      <a:pt x="314616" y="1216955"/>
                      <a:pt x="319106" y="1219200"/>
                    </a:cubicBezTo>
                    <a:cubicBezTo>
                      <a:pt x="324226" y="1221760"/>
                      <a:pt x="328631" y="1225550"/>
                      <a:pt x="333394" y="1228725"/>
                    </a:cubicBezTo>
                    <a:cubicBezTo>
                      <a:pt x="334981" y="1236662"/>
                      <a:pt x="333451" y="1245950"/>
                      <a:pt x="338156" y="1252537"/>
                    </a:cubicBezTo>
                    <a:cubicBezTo>
                      <a:pt x="341834" y="1257686"/>
                      <a:pt x="364516" y="1264499"/>
                      <a:pt x="371494" y="1266825"/>
                    </a:cubicBezTo>
                    <a:cubicBezTo>
                      <a:pt x="373081" y="1271587"/>
                      <a:pt x="374877" y="1276285"/>
                      <a:pt x="376256" y="1281112"/>
                    </a:cubicBezTo>
                    <a:cubicBezTo>
                      <a:pt x="382256" y="1302112"/>
                      <a:pt x="378935" y="1296192"/>
                      <a:pt x="385781" y="1314450"/>
                    </a:cubicBezTo>
                    <a:cubicBezTo>
                      <a:pt x="388783" y="1322455"/>
                      <a:pt x="388815" y="1332699"/>
                      <a:pt x="395306" y="1338262"/>
                    </a:cubicBezTo>
                    <a:cubicBezTo>
                      <a:pt x="401452" y="1343530"/>
                      <a:pt x="411095" y="1341955"/>
                      <a:pt x="419119" y="1343025"/>
                    </a:cubicBezTo>
                    <a:cubicBezTo>
                      <a:pt x="434933" y="1345134"/>
                      <a:pt x="450869" y="1346200"/>
                      <a:pt x="466744" y="1347787"/>
                    </a:cubicBezTo>
                    <a:cubicBezTo>
                      <a:pt x="471461" y="1357222"/>
                      <a:pt x="476301" y="1374778"/>
                      <a:pt x="490556" y="1376362"/>
                    </a:cubicBezTo>
                    <a:cubicBezTo>
                      <a:pt x="500153" y="1377428"/>
                      <a:pt x="509606" y="1373187"/>
                      <a:pt x="519131" y="1371600"/>
                    </a:cubicBezTo>
                    <a:cubicBezTo>
                      <a:pt x="520719" y="1366837"/>
                      <a:pt x="519404" y="1355067"/>
                      <a:pt x="523894" y="1357312"/>
                    </a:cubicBezTo>
                    <a:cubicBezTo>
                      <a:pt x="529748" y="1360239"/>
                      <a:pt x="523043" y="1372994"/>
                      <a:pt x="528656" y="1376362"/>
                    </a:cubicBezTo>
                    <a:cubicBezTo>
                      <a:pt x="541206" y="1383892"/>
                      <a:pt x="557231" y="1382712"/>
                      <a:pt x="571519" y="1385887"/>
                    </a:cubicBezTo>
                    <a:cubicBezTo>
                      <a:pt x="573106" y="1390650"/>
                      <a:pt x="573145" y="1396255"/>
                      <a:pt x="576281" y="1400175"/>
                    </a:cubicBezTo>
                    <a:cubicBezTo>
                      <a:pt x="579857" y="1404645"/>
                      <a:pt x="585308" y="1407445"/>
                      <a:pt x="590569" y="1409700"/>
                    </a:cubicBezTo>
                    <a:cubicBezTo>
                      <a:pt x="605002" y="1415885"/>
                      <a:pt x="643882" y="1418269"/>
                      <a:pt x="652481" y="1419225"/>
                    </a:cubicBezTo>
                    <a:cubicBezTo>
                      <a:pt x="655656" y="1423987"/>
                      <a:pt x="657244" y="1430337"/>
                      <a:pt x="662006" y="1433512"/>
                    </a:cubicBezTo>
                    <a:cubicBezTo>
                      <a:pt x="667452" y="1437143"/>
                      <a:pt x="674846" y="1436205"/>
                      <a:pt x="681056" y="1438275"/>
                    </a:cubicBezTo>
                    <a:cubicBezTo>
                      <a:pt x="689166" y="1440979"/>
                      <a:pt x="696609" y="1445597"/>
                      <a:pt x="704869" y="1447800"/>
                    </a:cubicBezTo>
                    <a:cubicBezTo>
                      <a:pt x="720512" y="1451971"/>
                      <a:pt x="752494" y="1457325"/>
                      <a:pt x="752494" y="1457325"/>
                    </a:cubicBezTo>
                    <a:cubicBezTo>
                      <a:pt x="755669" y="1462087"/>
                      <a:pt x="756516" y="1470040"/>
                      <a:pt x="762019" y="1471612"/>
                    </a:cubicBezTo>
                    <a:cubicBezTo>
                      <a:pt x="783441" y="1477733"/>
                      <a:pt x="787000" y="1465096"/>
                      <a:pt x="795356" y="1452562"/>
                    </a:cubicBezTo>
                    <a:cubicBezTo>
                      <a:pt x="801706" y="1454150"/>
                      <a:pt x="808277" y="1455027"/>
                      <a:pt x="814406" y="1457325"/>
                    </a:cubicBezTo>
                    <a:cubicBezTo>
                      <a:pt x="821053" y="1459818"/>
                      <a:pt x="826377" y="1466306"/>
                      <a:pt x="833456" y="1466850"/>
                    </a:cubicBezTo>
                    <a:cubicBezTo>
                      <a:pt x="847789" y="1467952"/>
                      <a:pt x="862031" y="1463675"/>
                      <a:pt x="876319" y="1462087"/>
                    </a:cubicBezTo>
                    <a:cubicBezTo>
                      <a:pt x="879494" y="1457325"/>
                      <a:pt x="881797" y="1451847"/>
                      <a:pt x="885844" y="1447800"/>
                    </a:cubicBezTo>
                    <a:cubicBezTo>
                      <a:pt x="896807" y="1436837"/>
                      <a:pt x="904607" y="1437156"/>
                      <a:pt x="919181" y="1433512"/>
                    </a:cubicBezTo>
                    <a:cubicBezTo>
                      <a:pt x="923944" y="1430337"/>
                      <a:pt x="927745" y="1423987"/>
                      <a:pt x="933469" y="1423987"/>
                    </a:cubicBezTo>
                    <a:cubicBezTo>
                      <a:pt x="939193" y="1423987"/>
                      <a:pt x="942326" y="1431702"/>
                      <a:pt x="947756" y="1433512"/>
                    </a:cubicBezTo>
                    <a:cubicBezTo>
                      <a:pt x="956917" y="1436566"/>
                      <a:pt x="966806" y="1436687"/>
                      <a:pt x="976331" y="1438275"/>
                    </a:cubicBezTo>
                    <a:cubicBezTo>
                      <a:pt x="981949" y="1442020"/>
                      <a:pt x="996456" y="1453501"/>
                      <a:pt x="1004906" y="1452562"/>
                    </a:cubicBezTo>
                    <a:cubicBezTo>
                      <a:pt x="1014885" y="1451453"/>
                      <a:pt x="1023740" y="1445472"/>
                      <a:pt x="1033481" y="1443037"/>
                    </a:cubicBezTo>
                    <a:lnTo>
                      <a:pt x="1052531" y="1438275"/>
                    </a:lnTo>
                    <a:cubicBezTo>
                      <a:pt x="1057294" y="1433512"/>
                      <a:pt x="1063083" y="1429591"/>
                      <a:pt x="1066819" y="1423987"/>
                    </a:cubicBezTo>
                    <a:cubicBezTo>
                      <a:pt x="1076533" y="1409416"/>
                      <a:pt x="1066738" y="1402697"/>
                      <a:pt x="1076344" y="1385887"/>
                    </a:cubicBezTo>
                    <a:cubicBezTo>
                      <a:pt x="1079184" y="1380917"/>
                      <a:pt x="1085869" y="1379537"/>
                      <a:pt x="1090631" y="1376362"/>
                    </a:cubicBezTo>
                    <a:cubicBezTo>
                      <a:pt x="1093806" y="1371600"/>
                      <a:pt x="1097831" y="1367305"/>
                      <a:pt x="1100156" y="1362075"/>
                    </a:cubicBezTo>
                    <a:cubicBezTo>
                      <a:pt x="1117885" y="1322186"/>
                      <a:pt x="1094538" y="1335663"/>
                      <a:pt x="1143019" y="1328737"/>
                    </a:cubicBezTo>
                    <a:cubicBezTo>
                      <a:pt x="1181122" y="1303334"/>
                      <a:pt x="1135078" y="1336677"/>
                      <a:pt x="1166831" y="1304925"/>
                    </a:cubicBezTo>
                    <a:cubicBezTo>
                      <a:pt x="1170879" y="1300878"/>
                      <a:pt x="1176356" y="1298575"/>
                      <a:pt x="1181119" y="1295400"/>
                    </a:cubicBezTo>
                    <a:cubicBezTo>
                      <a:pt x="1195900" y="1300327"/>
                      <a:pt x="1199743" y="1305349"/>
                      <a:pt x="1214456" y="1290637"/>
                    </a:cubicBezTo>
                    <a:cubicBezTo>
                      <a:pt x="1218006" y="1287087"/>
                      <a:pt x="1215299" y="1279486"/>
                      <a:pt x="1219219" y="1276350"/>
                    </a:cubicBezTo>
                    <a:cubicBezTo>
                      <a:pt x="1224330" y="1272261"/>
                      <a:pt x="1231851" y="1272871"/>
                      <a:pt x="1238269" y="1271587"/>
                    </a:cubicBezTo>
                    <a:cubicBezTo>
                      <a:pt x="1247738" y="1269693"/>
                      <a:pt x="1257319" y="1268412"/>
                      <a:pt x="1266844" y="1266825"/>
                    </a:cubicBezTo>
                    <a:cubicBezTo>
                      <a:pt x="1278614" y="1231515"/>
                      <a:pt x="1267389" y="1242740"/>
                      <a:pt x="1295419" y="1228725"/>
                    </a:cubicBezTo>
                    <a:cubicBezTo>
                      <a:pt x="1298929" y="1225215"/>
                      <a:pt x="1318568" y="1207442"/>
                      <a:pt x="1319231" y="1200150"/>
                    </a:cubicBezTo>
                    <a:cubicBezTo>
                      <a:pt x="1320390" y="1187404"/>
                      <a:pt x="1316056" y="1174750"/>
                      <a:pt x="1314469" y="1162050"/>
                    </a:cubicBezTo>
                    <a:cubicBezTo>
                      <a:pt x="1316056" y="1155700"/>
                      <a:pt x="1319231" y="1149545"/>
                      <a:pt x="1319231" y="1143000"/>
                    </a:cubicBezTo>
                    <a:cubicBezTo>
                      <a:pt x="1319231" y="1130201"/>
                      <a:pt x="1311787" y="1117415"/>
                      <a:pt x="1314469" y="1104900"/>
                    </a:cubicBezTo>
                    <a:cubicBezTo>
                      <a:pt x="1316868" y="1093707"/>
                      <a:pt x="1333519" y="1076325"/>
                      <a:pt x="1333519" y="1076325"/>
                    </a:cubicBezTo>
                    <a:cubicBezTo>
                      <a:pt x="1342070" y="1050673"/>
                      <a:pt x="1349522" y="1042515"/>
                      <a:pt x="1338281" y="1014412"/>
                    </a:cubicBezTo>
                    <a:cubicBezTo>
                      <a:pt x="1335780" y="1008159"/>
                      <a:pt x="1329598" y="1003861"/>
                      <a:pt x="1323994" y="1000125"/>
                    </a:cubicBezTo>
                    <a:cubicBezTo>
                      <a:pt x="1317716" y="995940"/>
                      <a:pt x="1289333" y="991288"/>
                      <a:pt x="1285894" y="990600"/>
                    </a:cubicBezTo>
                    <a:cubicBezTo>
                      <a:pt x="1290656" y="987425"/>
                      <a:pt x="1296134" y="985122"/>
                      <a:pt x="1300181" y="981075"/>
                    </a:cubicBezTo>
                    <a:cubicBezTo>
                      <a:pt x="1305794" y="975462"/>
                      <a:pt x="1310531" y="968917"/>
                      <a:pt x="1314469" y="962025"/>
                    </a:cubicBezTo>
                    <a:cubicBezTo>
                      <a:pt x="1317503" y="956715"/>
                      <a:pt x="1322964" y="932805"/>
                      <a:pt x="1323994" y="928687"/>
                    </a:cubicBezTo>
                    <a:cubicBezTo>
                      <a:pt x="1322406" y="920750"/>
                      <a:pt x="1322851" y="912115"/>
                      <a:pt x="1319231" y="904875"/>
                    </a:cubicBezTo>
                    <a:cubicBezTo>
                      <a:pt x="1312095" y="890604"/>
                      <a:pt x="1303357" y="890058"/>
                      <a:pt x="1290656" y="885825"/>
                    </a:cubicBezTo>
                    <a:cubicBezTo>
                      <a:pt x="1318458" y="867291"/>
                      <a:pt x="1290165" y="881062"/>
                      <a:pt x="1323994" y="881062"/>
                    </a:cubicBezTo>
                    <a:cubicBezTo>
                      <a:pt x="1332088" y="881062"/>
                      <a:pt x="1339869" y="877887"/>
                      <a:pt x="1347806" y="876300"/>
                    </a:cubicBezTo>
                    <a:cubicBezTo>
                      <a:pt x="1358337" y="865769"/>
                      <a:pt x="1364990" y="860984"/>
                      <a:pt x="1371619" y="847725"/>
                    </a:cubicBezTo>
                    <a:cubicBezTo>
                      <a:pt x="1373864" y="843235"/>
                      <a:pt x="1372831" y="836987"/>
                      <a:pt x="1376381" y="833437"/>
                    </a:cubicBezTo>
                    <a:cubicBezTo>
                      <a:pt x="1379931" y="829887"/>
                      <a:pt x="1385746" y="829660"/>
                      <a:pt x="1390669" y="828675"/>
                    </a:cubicBezTo>
                    <a:cubicBezTo>
                      <a:pt x="1401676" y="826474"/>
                      <a:pt x="1412894" y="825500"/>
                      <a:pt x="1424006" y="823912"/>
                    </a:cubicBezTo>
                    <a:cubicBezTo>
                      <a:pt x="1425594" y="819150"/>
                      <a:pt x="1428769" y="814645"/>
                      <a:pt x="1428769" y="809625"/>
                    </a:cubicBezTo>
                    <a:cubicBezTo>
                      <a:pt x="1428769" y="782591"/>
                      <a:pt x="1428016" y="755397"/>
                      <a:pt x="1424006" y="728662"/>
                    </a:cubicBezTo>
                    <a:cubicBezTo>
                      <a:pt x="1423157" y="723002"/>
                      <a:pt x="1418789" y="718144"/>
                      <a:pt x="1414481" y="714375"/>
                    </a:cubicBezTo>
                    <a:cubicBezTo>
                      <a:pt x="1394327" y="696740"/>
                      <a:pt x="1391242" y="697104"/>
                      <a:pt x="1371619" y="690562"/>
                    </a:cubicBezTo>
                    <a:cubicBezTo>
                      <a:pt x="1370031" y="674687"/>
                      <a:pt x="1371548" y="658186"/>
                      <a:pt x="1366856" y="642937"/>
                    </a:cubicBezTo>
                    <a:cubicBezTo>
                      <a:pt x="1364875" y="636500"/>
                      <a:pt x="1357743" y="632962"/>
                      <a:pt x="1352569" y="628650"/>
                    </a:cubicBezTo>
                    <a:cubicBezTo>
                      <a:pt x="1340260" y="618393"/>
                      <a:pt x="1338312" y="619135"/>
                      <a:pt x="1323994" y="614362"/>
                    </a:cubicBezTo>
                    <a:cubicBezTo>
                      <a:pt x="1328756" y="609600"/>
                      <a:pt x="1332677" y="603811"/>
                      <a:pt x="1338281" y="600075"/>
                    </a:cubicBezTo>
                    <a:cubicBezTo>
                      <a:pt x="1342458" y="597290"/>
                      <a:pt x="1348649" y="598448"/>
                      <a:pt x="1352569" y="595312"/>
                    </a:cubicBezTo>
                    <a:cubicBezTo>
                      <a:pt x="1357038" y="591736"/>
                      <a:pt x="1358919" y="585787"/>
                      <a:pt x="1362094" y="581025"/>
                    </a:cubicBezTo>
                    <a:lnTo>
                      <a:pt x="1371619" y="552450"/>
                    </a:lnTo>
                    <a:lnTo>
                      <a:pt x="1376381" y="538162"/>
                    </a:lnTo>
                    <a:cubicBezTo>
                      <a:pt x="1374794" y="525462"/>
                      <a:pt x="1374987" y="512410"/>
                      <a:pt x="1371619" y="500062"/>
                    </a:cubicBezTo>
                    <a:cubicBezTo>
                      <a:pt x="1370113" y="494540"/>
                      <a:pt x="1363739" y="491257"/>
                      <a:pt x="1362094" y="485775"/>
                    </a:cubicBezTo>
                    <a:cubicBezTo>
                      <a:pt x="1358868" y="475023"/>
                      <a:pt x="1359533" y="463445"/>
                      <a:pt x="1357331" y="452437"/>
                    </a:cubicBezTo>
                    <a:cubicBezTo>
                      <a:pt x="1356347" y="447515"/>
                      <a:pt x="1356119" y="441700"/>
                      <a:pt x="1352569" y="438150"/>
                    </a:cubicBezTo>
                    <a:cubicBezTo>
                      <a:pt x="1349019" y="434600"/>
                      <a:pt x="1343044" y="434975"/>
                      <a:pt x="1338281" y="433387"/>
                    </a:cubicBezTo>
                    <a:cubicBezTo>
                      <a:pt x="1333519" y="434975"/>
                      <a:pt x="1328484" y="435905"/>
                      <a:pt x="1323994" y="438150"/>
                    </a:cubicBezTo>
                    <a:cubicBezTo>
                      <a:pt x="1318874" y="440710"/>
                      <a:pt x="1315372" y="446866"/>
                      <a:pt x="1309706" y="447675"/>
                    </a:cubicBezTo>
                    <a:cubicBezTo>
                      <a:pt x="1281375" y="451722"/>
                      <a:pt x="1252556" y="450850"/>
                      <a:pt x="1223981" y="452437"/>
                    </a:cubicBezTo>
                    <a:cubicBezTo>
                      <a:pt x="1220806" y="457200"/>
                      <a:pt x="1220069" y="465602"/>
                      <a:pt x="1214456" y="466725"/>
                    </a:cubicBezTo>
                    <a:cubicBezTo>
                      <a:pt x="1208844" y="467848"/>
                      <a:pt x="1205599" y="459010"/>
                      <a:pt x="1200169" y="457200"/>
                    </a:cubicBezTo>
                    <a:cubicBezTo>
                      <a:pt x="1191008" y="454146"/>
                      <a:pt x="1181119" y="454025"/>
                      <a:pt x="1171594" y="452437"/>
                    </a:cubicBezTo>
                    <a:cubicBezTo>
                      <a:pt x="1168419" y="442912"/>
                      <a:pt x="1164504" y="433602"/>
                      <a:pt x="1162069" y="423862"/>
                    </a:cubicBezTo>
                    <a:cubicBezTo>
                      <a:pt x="1160481" y="417512"/>
                      <a:pt x="1160937" y="410258"/>
                      <a:pt x="1157306" y="404812"/>
                    </a:cubicBezTo>
                    <a:cubicBezTo>
                      <a:pt x="1154131" y="400050"/>
                      <a:pt x="1147781" y="398462"/>
                      <a:pt x="1143019" y="395287"/>
                    </a:cubicBezTo>
                    <a:cubicBezTo>
                      <a:pt x="1130319" y="396875"/>
                      <a:pt x="1117267" y="396682"/>
                      <a:pt x="1104919" y="400050"/>
                    </a:cubicBezTo>
                    <a:cubicBezTo>
                      <a:pt x="1099397" y="401556"/>
                      <a:pt x="1096061" y="411385"/>
                      <a:pt x="1090631" y="409575"/>
                    </a:cubicBezTo>
                    <a:cubicBezTo>
                      <a:pt x="1083101" y="407065"/>
                      <a:pt x="1081510" y="396552"/>
                      <a:pt x="1076344" y="390525"/>
                    </a:cubicBezTo>
                    <a:cubicBezTo>
                      <a:pt x="1071961" y="385411"/>
                      <a:pt x="1066439" y="381351"/>
                      <a:pt x="1062056" y="376237"/>
                    </a:cubicBezTo>
                    <a:cubicBezTo>
                      <a:pt x="1049678" y="361795"/>
                      <a:pt x="1050520" y="354964"/>
                      <a:pt x="1033481" y="347662"/>
                    </a:cubicBezTo>
                    <a:cubicBezTo>
                      <a:pt x="1027465" y="345084"/>
                      <a:pt x="1020781" y="344487"/>
                      <a:pt x="1014431" y="342900"/>
                    </a:cubicBezTo>
                    <a:cubicBezTo>
                      <a:pt x="1006494" y="344487"/>
                      <a:pt x="998402" y="349886"/>
                      <a:pt x="990619" y="347662"/>
                    </a:cubicBezTo>
                    <a:cubicBezTo>
                      <a:pt x="985116" y="346090"/>
                      <a:pt x="984758" y="337772"/>
                      <a:pt x="981094" y="333375"/>
                    </a:cubicBezTo>
                    <a:cubicBezTo>
                      <a:pt x="976782" y="328201"/>
                      <a:pt x="972123" y="323222"/>
                      <a:pt x="966806" y="319087"/>
                    </a:cubicBezTo>
                    <a:cubicBezTo>
                      <a:pt x="942242" y="299981"/>
                      <a:pt x="945501" y="302460"/>
                      <a:pt x="923944" y="295275"/>
                    </a:cubicBezTo>
                    <a:cubicBezTo>
                      <a:pt x="911244" y="296862"/>
                      <a:pt x="897727" y="295284"/>
                      <a:pt x="885844" y="300037"/>
                    </a:cubicBezTo>
                    <a:cubicBezTo>
                      <a:pt x="880529" y="302163"/>
                      <a:pt x="881749" y="316135"/>
                      <a:pt x="876319" y="314325"/>
                    </a:cubicBezTo>
                    <a:cubicBezTo>
                      <a:pt x="870109" y="312255"/>
                      <a:pt x="875187" y="300721"/>
                      <a:pt x="871556" y="295275"/>
                    </a:cubicBezTo>
                    <a:cubicBezTo>
                      <a:pt x="868381" y="290513"/>
                      <a:pt x="862031" y="288925"/>
                      <a:pt x="857269" y="285750"/>
                    </a:cubicBezTo>
                    <a:cubicBezTo>
                      <a:pt x="854094" y="280987"/>
                      <a:pt x="852090" y="275187"/>
                      <a:pt x="847744" y="271462"/>
                    </a:cubicBezTo>
                    <a:cubicBezTo>
                      <a:pt x="840716" y="265438"/>
                      <a:pt x="831781" y="262081"/>
                      <a:pt x="823931" y="257175"/>
                    </a:cubicBezTo>
                    <a:cubicBezTo>
                      <a:pt x="802827" y="243985"/>
                      <a:pt x="817390" y="250232"/>
                      <a:pt x="795356" y="242887"/>
                    </a:cubicBezTo>
                    <a:cubicBezTo>
                      <a:pt x="790594" y="246062"/>
                      <a:pt x="786735" y="253221"/>
                      <a:pt x="781069" y="252412"/>
                    </a:cubicBezTo>
                    <a:cubicBezTo>
                      <a:pt x="767798" y="250516"/>
                      <a:pt x="758155" y="229793"/>
                      <a:pt x="747731" y="223837"/>
                    </a:cubicBezTo>
                    <a:cubicBezTo>
                      <a:pt x="742048" y="220590"/>
                      <a:pt x="735031" y="220662"/>
                      <a:pt x="728681" y="219075"/>
                    </a:cubicBezTo>
                    <a:cubicBezTo>
                      <a:pt x="723919" y="215900"/>
                      <a:pt x="720098" y="210025"/>
                      <a:pt x="714394" y="209550"/>
                    </a:cubicBezTo>
                    <a:cubicBezTo>
                      <a:pt x="678429" y="206553"/>
                      <a:pt x="678481" y="209679"/>
                      <a:pt x="657244" y="223837"/>
                    </a:cubicBezTo>
                    <a:lnTo>
                      <a:pt x="628669" y="204787"/>
                    </a:lnTo>
                    <a:cubicBezTo>
                      <a:pt x="623906" y="201612"/>
                      <a:pt x="619934" y="196650"/>
                      <a:pt x="614381" y="195262"/>
                    </a:cubicBezTo>
                    <a:lnTo>
                      <a:pt x="595331" y="190500"/>
                    </a:lnTo>
                    <a:cubicBezTo>
                      <a:pt x="581044" y="192087"/>
                      <a:pt x="562019" y="206006"/>
                      <a:pt x="552469" y="195262"/>
                    </a:cubicBezTo>
                    <a:cubicBezTo>
                      <a:pt x="530623" y="170685"/>
                      <a:pt x="558131" y="150599"/>
                      <a:pt x="566756" y="133350"/>
                    </a:cubicBezTo>
                    <a:cubicBezTo>
                      <a:pt x="569001" y="128860"/>
                      <a:pt x="569931" y="123825"/>
                      <a:pt x="571519" y="119062"/>
                    </a:cubicBezTo>
                    <a:cubicBezTo>
                      <a:pt x="566756" y="117475"/>
                      <a:pt x="561721" y="116545"/>
                      <a:pt x="557231" y="114300"/>
                    </a:cubicBezTo>
                    <a:cubicBezTo>
                      <a:pt x="552112" y="111740"/>
                      <a:pt x="548374" y="106585"/>
                      <a:pt x="542944" y="104775"/>
                    </a:cubicBezTo>
                    <a:cubicBezTo>
                      <a:pt x="533783" y="101721"/>
                      <a:pt x="523894" y="101600"/>
                      <a:pt x="514369" y="100012"/>
                    </a:cubicBezTo>
                    <a:cubicBezTo>
                      <a:pt x="504844" y="101600"/>
                      <a:pt x="495417" y="105577"/>
                      <a:pt x="485794" y="104775"/>
                    </a:cubicBezTo>
                    <a:cubicBezTo>
                      <a:pt x="475788" y="103941"/>
                      <a:pt x="466199" y="99740"/>
                      <a:pt x="457219" y="95250"/>
                    </a:cubicBezTo>
                    <a:cubicBezTo>
                      <a:pt x="450869" y="92075"/>
                      <a:pt x="445209" y="86643"/>
                      <a:pt x="438169" y="85725"/>
                    </a:cubicBezTo>
                    <a:cubicBezTo>
                      <a:pt x="408218" y="81818"/>
                      <a:pt x="377844" y="82550"/>
                      <a:pt x="347681" y="80962"/>
                    </a:cubicBezTo>
                    <a:cubicBezTo>
                      <a:pt x="355702" y="56903"/>
                      <a:pt x="358627" y="54623"/>
                      <a:pt x="347681" y="19050"/>
                    </a:cubicBezTo>
                    <a:cubicBezTo>
                      <a:pt x="345700" y="12613"/>
                      <a:pt x="338156" y="9525"/>
                      <a:pt x="333394" y="4762"/>
                    </a:cubicBezTo>
                    <a:cubicBezTo>
                      <a:pt x="319106" y="6350"/>
                      <a:pt x="304907" y="9525"/>
                      <a:pt x="290531" y="9525"/>
                    </a:cubicBezTo>
                    <a:cubicBezTo>
                      <a:pt x="285511" y="9525"/>
                      <a:pt x="281264" y="4762"/>
                      <a:pt x="276244" y="4762"/>
                    </a:cubicBezTo>
                    <a:cubicBezTo>
                      <a:pt x="255545" y="4762"/>
                      <a:pt x="234969" y="7937"/>
                      <a:pt x="214331" y="9525"/>
                    </a:cubicBezTo>
                    <a:cubicBezTo>
                      <a:pt x="207981" y="7937"/>
                      <a:pt x="201575" y="6560"/>
                      <a:pt x="195281" y="4762"/>
                    </a:cubicBezTo>
                    <a:cubicBezTo>
                      <a:pt x="190454" y="3383"/>
                      <a:pt x="186014" y="0"/>
                      <a:pt x="180994" y="0"/>
                    </a:cubicBezTo>
                    <a:cubicBezTo>
                      <a:pt x="168195" y="0"/>
                      <a:pt x="155660" y="3850"/>
                      <a:pt x="142894" y="4762"/>
                    </a:cubicBezTo>
                    <a:lnTo>
                      <a:pt x="66694"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600950" y="1256634"/>
                <a:ext cx="593890" cy="286416"/>
              </a:xfrm>
              <a:custGeom>
                <a:avLst/>
                <a:gdLst>
                  <a:gd name="connsiteX0" fmla="*/ 304800 w 593890"/>
                  <a:gd name="connsiteY0" fmla="*/ 14954 h 286416"/>
                  <a:gd name="connsiteX1" fmla="*/ 304800 w 593890"/>
                  <a:gd name="connsiteY1" fmla="*/ 14954 h 286416"/>
                  <a:gd name="connsiteX2" fmla="*/ 266700 w 593890"/>
                  <a:gd name="connsiteY2" fmla="*/ 666 h 286416"/>
                  <a:gd name="connsiteX3" fmla="*/ 247650 w 593890"/>
                  <a:gd name="connsiteY3" fmla="*/ 19716 h 286416"/>
                  <a:gd name="connsiteX4" fmla="*/ 214313 w 593890"/>
                  <a:gd name="connsiteY4" fmla="*/ 29241 h 286416"/>
                  <a:gd name="connsiteX5" fmla="*/ 204788 w 593890"/>
                  <a:gd name="connsiteY5" fmla="*/ 43529 h 286416"/>
                  <a:gd name="connsiteX6" fmla="*/ 180975 w 593890"/>
                  <a:gd name="connsiteY6" fmla="*/ 38766 h 286416"/>
                  <a:gd name="connsiteX7" fmla="*/ 157163 w 593890"/>
                  <a:gd name="connsiteY7" fmla="*/ 43529 h 286416"/>
                  <a:gd name="connsiteX8" fmla="*/ 138113 w 593890"/>
                  <a:gd name="connsiteY8" fmla="*/ 53054 h 286416"/>
                  <a:gd name="connsiteX9" fmla="*/ 119063 w 593890"/>
                  <a:gd name="connsiteY9" fmla="*/ 57816 h 286416"/>
                  <a:gd name="connsiteX10" fmla="*/ 114300 w 593890"/>
                  <a:gd name="connsiteY10" fmla="*/ 72104 h 286416"/>
                  <a:gd name="connsiteX11" fmla="*/ 85725 w 593890"/>
                  <a:gd name="connsiteY11" fmla="*/ 72104 h 286416"/>
                  <a:gd name="connsiteX12" fmla="*/ 57150 w 593890"/>
                  <a:gd name="connsiteY12" fmla="*/ 86391 h 286416"/>
                  <a:gd name="connsiteX13" fmla="*/ 52388 w 593890"/>
                  <a:gd name="connsiteY13" fmla="*/ 100679 h 286416"/>
                  <a:gd name="connsiteX14" fmla="*/ 14288 w 593890"/>
                  <a:gd name="connsiteY14" fmla="*/ 105441 h 286416"/>
                  <a:gd name="connsiteX15" fmla="*/ 19050 w 593890"/>
                  <a:gd name="connsiteY15" fmla="*/ 143541 h 286416"/>
                  <a:gd name="connsiteX16" fmla="*/ 4763 w 593890"/>
                  <a:gd name="connsiteY16" fmla="*/ 148304 h 286416"/>
                  <a:gd name="connsiteX17" fmla="*/ 0 w 593890"/>
                  <a:gd name="connsiteY17" fmla="*/ 167354 h 286416"/>
                  <a:gd name="connsiteX18" fmla="*/ 14288 w 593890"/>
                  <a:gd name="connsiteY18" fmla="*/ 195929 h 286416"/>
                  <a:gd name="connsiteX19" fmla="*/ 33338 w 593890"/>
                  <a:gd name="connsiteY19" fmla="*/ 200691 h 286416"/>
                  <a:gd name="connsiteX20" fmla="*/ 57150 w 593890"/>
                  <a:gd name="connsiteY20" fmla="*/ 243554 h 286416"/>
                  <a:gd name="connsiteX21" fmla="*/ 71438 w 593890"/>
                  <a:gd name="connsiteY21" fmla="*/ 248316 h 286416"/>
                  <a:gd name="connsiteX22" fmla="*/ 80963 w 593890"/>
                  <a:gd name="connsiteY22" fmla="*/ 267366 h 286416"/>
                  <a:gd name="connsiteX23" fmla="*/ 109538 w 593890"/>
                  <a:gd name="connsiteY23" fmla="*/ 286416 h 286416"/>
                  <a:gd name="connsiteX24" fmla="*/ 147638 w 593890"/>
                  <a:gd name="connsiteY24" fmla="*/ 281654 h 286416"/>
                  <a:gd name="connsiteX25" fmla="*/ 152400 w 593890"/>
                  <a:gd name="connsiteY25" fmla="*/ 267366 h 286416"/>
                  <a:gd name="connsiteX26" fmla="*/ 166688 w 593890"/>
                  <a:gd name="connsiteY26" fmla="*/ 281654 h 286416"/>
                  <a:gd name="connsiteX27" fmla="*/ 180975 w 593890"/>
                  <a:gd name="connsiteY27" fmla="*/ 286416 h 286416"/>
                  <a:gd name="connsiteX28" fmla="*/ 223838 w 593890"/>
                  <a:gd name="connsiteY28" fmla="*/ 281654 h 286416"/>
                  <a:gd name="connsiteX29" fmla="*/ 238125 w 593890"/>
                  <a:gd name="connsiteY29" fmla="*/ 286416 h 286416"/>
                  <a:gd name="connsiteX30" fmla="*/ 295275 w 593890"/>
                  <a:gd name="connsiteY30" fmla="*/ 281654 h 286416"/>
                  <a:gd name="connsiteX31" fmla="*/ 314325 w 593890"/>
                  <a:gd name="connsiteY31" fmla="*/ 267366 h 286416"/>
                  <a:gd name="connsiteX32" fmla="*/ 323850 w 593890"/>
                  <a:gd name="connsiteY32" fmla="*/ 253079 h 286416"/>
                  <a:gd name="connsiteX33" fmla="*/ 361950 w 593890"/>
                  <a:gd name="connsiteY33" fmla="*/ 248316 h 286416"/>
                  <a:gd name="connsiteX34" fmla="*/ 452438 w 593890"/>
                  <a:gd name="connsiteY34" fmla="*/ 248316 h 286416"/>
                  <a:gd name="connsiteX35" fmla="*/ 466725 w 593890"/>
                  <a:gd name="connsiteY35" fmla="*/ 238791 h 286416"/>
                  <a:gd name="connsiteX36" fmla="*/ 476250 w 593890"/>
                  <a:gd name="connsiteY36" fmla="*/ 224504 h 286416"/>
                  <a:gd name="connsiteX37" fmla="*/ 490538 w 593890"/>
                  <a:gd name="connsiteY37" fmla="*/ 234029 h 286416"/>
                  <a:gd name="connsiteX38" fmla="*/ 509588 w 593890"/>
                  <a:gd name="connsiteY38" fmla="*/ 238791 h 286416"/>
                  <a:gd name="connsiteX39" fmla="*/ 538163 w 593890"/>
                  <a:gd name="connsiteY39" fmla="*/ 224504 h 286416"/>
                  <a:gd name="connsiteX40" fmla="*/ 552450 w 593890"/>
                  <a:gd name="connsiteY40" fmla="*/ 191166 h 286416"/>
                  <a:gd name="connsiteX41" fmla="*/ 561975 w 593890"/>
                  <a:gd name="connsiteY41" fmla="*/ 176879 h 286416"/>
                  <a:gd name="connsiteX42" fmla="*/ 576263 w 593890"/>
                  <a:gd name="connsiteY42" fmla="*/ 172116 h 286416"/>
                  <a:gd name="connsiteX43" fmla="*/ 581025 w 593890"/>
                  <a:gd name="connsiteY43" fmla="*/ 157829 h 286416"/>
                  <a:gd name="connsiteX44" fmla="*/ 585788 w 593890"/>
                  <a:gd name="connsiteY44" fmla="*/ 110204 h 286416"/>
                  <a:gd name="connsiteX45" fmla="*/ 571500 w 593890"/>
                  <a:gd name="connsiteY45" fmla="*/ 100679 h 286416"/>
                  <a:gd name="connsiteX46" fmla="*/ 557213 w 593890"/>
                  <a:gd name="connsiteY46" fmla="*/ 105441 h 286416"/>
                  <a:gd name="connsiteX47" fmla="*/ 552450 w 593890"/>
                  <a:gd name="connsiteY47" fmla="*/ 72104 h 286416"/>
                  <a:gd name="connsiteX48" fmla="*/ 547688 w 593890"/>
                  <a:gd name="connsiteY48" fmla="*/ 57816 h 286416"/>
                  <a:gd name="connsiteX49" fmla="*/ 528638 w 593890"/>
                  <a:gd name="connsiteY49" fmla="*/ 48291 h 286416"/>
                  <a:gd name="connsiteX50" fmla="*/ 500063 w 593890"/>
                  <a:gd name="connsiteY50" fmla="*/ 43529 h 286416"/>
                  <a:gd name="connsiteX51" fmla="*/ 471488 w 593890"/>
                  <a:gd name="connsiteY51" fmla="*/ 34004 h 286416"/>
                  <a:gd name="connsiteX52" fmla="*/ 428625 w 593890"/>
                  <a:gd name="connsiteY52" fmla="*/ 38766 h 286416"/>
                  <a:gd name="connsiteX53" fmla="*/ 414338 w 593890"/>
                  <a:gd name="connsiteY53" fmla="*/ 34004 h 286416"/>
                  <a:gd name="connsiteX54" fmla="*/ 385763 w 593890"/>
                  <a:gd name="connsiteY54" fmla="*/ 19716 h 286416"/>
                  <a:gd name="connsiteX55" fmla="*/ 357188 w 593890"/>
                  <a:gd name="connsiteY55" fmla="*/ 24479 h 286416"/>
                  <a:gd name="connsiteX56" fmla="*/ 338138 w 593890"/>
                  <a:gd name="connsiteY56" fmla="*/ 29241 h 286416"/>
                  <a:gd name="connsiteX57" fmla="*/ 323850 w 593890"/>
                  <a:gd name="connsiteY57" fmla="*/ 19716 h 286416"/>
                  <a:gd name="connsiteX58" fmla="*/ 290513 w 593890"/>
                  <a:gd name="connsiteY58" fmla="*/ 24479 h 286416"/>
                  <a:gd name="connsiteX59" fmla="*/ 261938 w 593890"/>
                  <a:gd name="connsiteY59" fmla="*/ 34004 h 286416"/>
                  <a:gd name="connsiteX60" fmla="*/ 219075 w 593890"/>
                  <a:gd name="connsiteY60" fmla="*/ 34004 h 286416"/>
                  <a:gd name="connsiteX61" fmla="*/ 204788 w 593890"/>
                  <a:gd name="connsiteY61" fmla="*/ 48291 h 286416"/>
                  <a:gd name="connsiteX62" fmla="*/ 176213 w 593890"/>
                  <a:gd name="connsiteY62" fmla="*/ 53054 h 286416"/>
                  <a:gd name="connsiteX63" fmla="*/ 176213 w 593890"/>
                  <a:gd name="connsiteY63" fmla="*/ 53054 h 286416"/>
                  <a:gd name="connsiteX64" fmla="*/ 176213 w 593890"/>
                  <a:gd name="connsiteY64" fmla="*/ 53054 h 28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93890" h="286416">
                    <a:moveTo>
                      <a:pt x="304800" y="14954"/>
                    </a:moveTo>
                    <a:lnTo>
                      <a:pt x="304800" y="14954"/>
                    </a:lnTo>
                    <a:cubicBezTo>
                      <a:pt x="292100" y="10191"/>
                      <a:pt x="280045" y="3092"/>
                      <a:pt x="266700" y="666"/>
                    </a:cubicBezTo>
                    <a:cubicBezTo>
                      <a:pt x="245210" y="-3241"/>
                      <a:pt x="256441" y="10925"/>
                      <a:pt x="247650" y="19716"/>
                    </a:cubicBezTo>
                    <a:cubicBezTo>
                      <a:pt x="245371" y="21995"/>
                      <a:pt x="214481" y="29199"/>
                      <a:pt x="214313" y="29241"/>
                    </a:cubicBezTo>
                    <a:cubicBezTo>
                      <a:pt x="211138" y="34004"/>
                      <a:pt x="210292" y="41957"/>
                      <a:pt x="204788" y="43529"/>
                    </a:cubicBezTo>
                    <a:cubicBezTo>
                      <a:pt x="197005" y="45753"/>
                      <a:pt x="189070" y="38766"/>
                      <a:pt x="180975" y="38766"/>
                    </a:cubicBezTo>
                    <a:cubicBezTo>
                      <a:pt x="172880" y="38766"/>
                      <a:pt x="165100" y="41941"/>
                      <a:pt x="157163" y="43529"/>
                    </a:cubicBezTo>
                    <a:cubicBezTo>
                      <a:pt x="148696" y="68928"/>
                      <a:pt x="159279" y="53054"/>
                      <a:pt x="138113" y="53054"/>
                    </a:cubicBezTo>
                    <a:cubicBezTo>
                      <a:pt x="131568" y="53054"/>
                      <a:pt x="125413" y="56229"/>
                      <a:pt x="119063" y="57816"/>
                    </a:cubicBezTo>
                    <a:cubicBezTo>
                      <a:pt x="117475" y="62579"/>
                      <a:pt x="117850" y="68554"/>
                      <a:pt x="114300" y="72104"/>
                    </a:cubicBezTo>
                    <a:cubicBezTo>
                      <a:pt x="104776" y="81628"/>
                      <a:pt x="95249" y="75278"/>
                      <a:pt x="85725" y="72104"/>
                    </a:cubicBezTo>
                    <a:cubicBezTo>
                      <a:pt x="76313" y="75241"/>
                      <a:pt x="63864" y="77998"/>
                      <a:pt x="57150" y="86391"/>
                    </a:cubicBezTo>
                    <a:cubicBezTo>
                      <a:pt x="54014" y="90311"/>
                      <a:pt x="56976" y="98640"/>
                      <a:pt x="52388" y="100679"/>
                    </a:cubicBezTo>
                    <a:cubicBezTo>
                      <a:pt x="40692" y="105877"/>
                      <a:pt x="26988" y="103854"/>
                      <a:pt x="14288" y="105441"/>
                    </a:cubicBezTo>
                    <a:cubicBezTo>
                      <a:pt x="15875" y="118141"/>
                      <a:pt x="21826" y="131047"/>
                      <a:pt x="19050" y="143541"/>
                    </a:cubicBezTo>
                    <a:cubicBezTo>
                      <a:pt x="17961" y="148441"/>
                      <a:pt x="7899" y="144384"/>
                      <a:pt x="4763" y="148304"/>
                    </a:cubicBezTo>
                    <a:cubicBezTo>
                      <a:pt x="674" y="153415"/>
                      <a:pt x="1588" y="161004"/>
                      <a:pt x="0" y="167354"/>
                    </a:cubicBezTo>
                    <a:cubicBezTo>
                      <a:pt x="2717" y="175503"/>
                      <a:pt x="6376" y="190654"/>
                      <a:pt x="14288" y="195929"/>
                    </a:cubicBezTo>
                    <a:cubicBezTo>
                      <a:pt x="19734" y="199560"/>
                      <a:pt x="26988" y="199104"/>
                      <a:pt x="33338" y="200691"/>
                    </a:cubicBezTo>
                    <a:cubicBezTo>
                      <a:pt x="37531" y="213272"/>
                      <a:pt x="44867" y="239460"/>
                      <a:pt x="57150" y="243554"/>
                    </a:cubicBezTo>
                    <a:lnTo>
                      <a:pt x="71438" y="248316"/>
                    </a:lnTo>
                    <a:cubicBezTo>
                      <a:pt x="74613" y="254666"/>
                      <a:pt x="75943" y="262346"/>
                      <a:pt x="80963" y="267366"/>
                    </a:cubicBezTo>
                    <a:cubicBezTo>
                      <a:pt x="89058" y="275461"/>
                      <a:pt x="109538" y="286416"/>
                      <a:pt x="109538" y="286416"/>
                    </a:cubicBezTo>
                    <a:cubicBezTo>
                      <a:pt x="122238" y="284829"/>
                      <a:pt x="135942" y="286852"/>
                      <a:pt x="147638" y="281654"/>
                    </a:cubicBezTo>
                    <a:cubicBezTo>
                      <a:pt x="152226" y="279615"/>
                      <a:pt x="147380" y="267366"/>
                      <a:pt x="152400" y="267366"/>
                    </a:cubicBezTo>
                    <a:cubicBezTo>
                      <a:pt x="159135" y="267366"/>
                      <a:pt x="161084" y="277918"/>
                      <a:pt x="166688" y="281654"/>
                    </a:cubicBezTo>
                    <a:cubicBezTo>
                      <a:pt x="170865" y="284439"/>
                      <a:pt x="176213" y="284829"/>
                      <a:pt x="180975" y="286416"/>
                    </a:cubicBezTo>
                    <a:cubicBezTo>
                      <a:pt x="195263" y="284829"/>
                      <a:pt x="209462" y="281654"/>
                      <a:pt x="223838" y="281654"/>
                    </a:cubicBezTo>
                    <a:cubicBezTo>
                      <a:pt x="228858" y="281654"/>
                      <a:pt x="233105" y="286416"/>
                      <a:pt x="238125" y="286416"/>
                    </a:cubicBezTo>
                    <a:cubicBezTo>
                      <a:pt x="257241" y="286416"/>
                      <a:pt x="276225" y="283241"/>
                      <a:pt x="295275" y="281654"/>
                    </a:cubicBezTo>
                    <a:cubicBezTo>
                      <a:pt x="301625" y="276891"/>
                      <a:pt x="308712" y="272979"/>
                      <a:pt x="314325" y="267366"/>
                    </a:cubicBezTo>
                    <a:cubicBezTo>
                      <a:pt x="318372" y="263319"/>
                      <a:pt x="318536" y="255205"/>
                      <a:pt x="323850" y="253079"/>
                    </a:cubicBezTo>
                    <a:cubicBezTo>
                      <a:pt x="335733" y="248326"/>
                      <a:pt x="349250" y="249904"/>
                      <a:pt x="361950" y="248316"/>
                    </a:cubicBezTo>
                    <a:cubicBezTo>
                      <a:pt x="410334" y="264444"/>
                      <a:pt x="380602" y="259368"/>
                      <a:pt x="452438" y="248316"/>
                    </a:cubicBezTo>
                    <a:cubicBezTo>
                      <a:pt x="457200" y="245141"/>
                      <a:pt x="462678" y="242838"/>
                      <a:pt x="466725" y="238791"/>
                    </a:cubicBezTo>
                    <a:cubicBezTo>
                      <a:pt x="470772" y="234744"/>
                      <a:pt x="470637" y="225626"/>
                      <a:pt x="476250" y="224504"/>
                    </a:cubicBezTo>
                    <a:cubicBezTo>
                      <a:pt x="481863" y="223382"/>
                      <a:pt x="485277" y="231774"/>
                      <a:pt x="490538" y="234029"/>
                    </a:cubicBezTo>
                    <a:cubicBezTo>
                      <a:pt x="496554" y="236607"/>
                      <a:pt x="503238" y="237204"/>
                      <a:pt x="509588" y="238791"/>
                    </a:cubicBezTo>
                    <a:cubicBezTo>
                      <a:pt x="519340" y="235541"/>
                      <a:pt x="531061" y="233026"/>
                      <a:pt x="538163" y="224504"/>
                    </a:cubicBezTo>
                    <a:cubicBezTo>
                      <a:pt x="550553" y="209636"/>
                      <a:pt x="545005" y="206057"/>
                      <a:pt x="552450" y="191166"/>
                    </a:cubicBezTo>
                    <a:cubicBezTo>
                      <a:pt x="555010" y="186047"/>
                      <a:pt x="557506" y="180455"/>
                      <a:pt x="561975" y="176879"/>
                    </a:cubicBezTo>
                    <a:cubicBezTo>
                      <a:pt x="565895" y="173743"/>
                      <a:pt x="571500" y="173704"/>
                      <a:pt x="576263" y="172116"/>
                    </a:cubicBezTo>
                    <a:cubicBezTo>
                      <a:pt x="577850" y="167354"/>
                      <a:pt x="578780" y="162319"/>
                      <a:pt x="581025" y="157829"/>
                    </a:cubicBezTo>
                    <a:cubicBezTo>
                      <a:pt x="591748" y="136383"/>
                      <a:pt x="601221" y="144928"/>
                      <a:pt x="585788" y="110204"/>
                    </a:cubicBezTo>
                    <a:cubicBezTo>
                      <a:pt x="583463" y="104973"/>
                      <a:pt x="576263" y="103854"/>
                      <a:pt x="571500" y="100679"/>
                    </a:cubicBezTo>
                    <a:cubicBezTo>
                      <a:pt x="566738" y="102266"/>
                      <a:pt x="559998" y="109618"/>
                      <a:pt x="557213" y="105441"/>
                    </a:cubicBezTo>
                    <a:cubicBezTo>
                      <a:pt x="550986" y="96101"/>
                      <a:pt x="554651" y="83111"/>
                      <a:pt x="552450" y="72104"/>
                    </a:cubicBezTo>
                    <a:cubicBezTo>
                      <a:pt x="551465" y="67181"/>
                      <a:pt x="551238" y="61366"/>
                      <a:pt x="547688" y="57816"/>
                    </a:cubicBezTo>
                    <a:cubicBezTo>
                      <a:pt x="542668" y="52796"/>
                      <a:pt x="535438" y="50331"/>
                      <a:pt x="528638" y="48291"/>
                    </a:cubicBezTo>
                    <a:cubicBezTo>
                      <a:pt x="519389" y="45516"/>
                      <a:pt x="509588" y="45116"/>
                      <a:pt x="500063" y="43529"/>
                    </a:cubicBezTo>
                    <a:cubicBezTo>
                      <a:pt x="457224" y="57807"/>
                      <a:pt x="519056" y="41932"/>
                      <a:pt x="471488" y="34004"/>
                    </a:cubicBezTo>
                    <a:cubicBezTo>
                      <a:pt x="457308" y="31641"/>
                      <a:pt x="442913" y="37179"/>
                      <a:pt x="428625" y="38766"/>
                    </a:cubicBezTo>
                    <a:cubicBezTo>
                      <a:pt x="423863" y="37179"/>
                      <a:pt x="418828" y="36249"/>
                      <a:pt x="414338" y="34004"/>
                    </a:cubicBezTo>
                    <a:cubicBezTo>
                      <a:pt x="377402" y="15536"/>
                      <a:pt x="421680" y="31690"/>
                      <a:pt x="385763" y="19716"/>
                    </a:cubicBezTo>
                    <a:cubicBezTo>
                      <a:pt x="376238" y="21304"/>
                      <a:pt x="366657" y="22585"/>
                      <a:pt x="357188" y="24479"/>
                    </a:cubicBezTo>
                    <a:cubicBezTo>
                      <a:pt x="350770" y="25763"/>
                      <a:pt x="344618" y="30167"/>
                      <a:pt x="338138" y="29241"/>
                    </a:cubicBezTo>
                    <a:cubicBezTo>
                      <a:pt x="332472" y="28431"/>
                      <a:pt x="328613" y="22891"/>
                      <a:pt x="323850" y="19716"/>
                    </a:cubicBezTo>
                    <a:cubicBezTo>
                      <a:pt x="312738" y="21304"/>
                      <a:pt x="301451" y="21955"/>
                      <a:pt x="290513" y="24479"/>
                    </a:cubicBezTo>
                    <a:cubicBezTo>
                      <a:pt x="280730" y="26737"/>
                      <a:pt x="261938" y="34004"/>
                      <a:pt x="261938" y="34004"/>
                    </a:cubicBezTo>
                    <a:cubicBezTo>
                      <a:pt x="244812" y="29722"/>
                      <a:pt x="237215" y="24934"/>
                      <a:pt x="219075" y="34004"/>
                    </a:cubicBezTo>
                    <a:cubicBezTo>
                      <a:pt x="213051" y="37016"/>
                      <a:pt x="210392" y="44555"/>
                      <a:pt x="204788" y="48291"/>
                    </a:cubicBezTo>
                    <a:cubicBezTo>
                      <a:pt x="195384" y="54560"/>
                      <a:pt x="186601" y="53054"/>
                      <a:pt x="176213" y="53054"/>
                    </a:cubicBezTo>
                    <a:lnTo>
                      <a:pt x="176213" y="53054"/>
                    </a:lnTo>
                    <a:lnTo>
                      <a:pt x="176213" y="53054"/>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405097" y="1614421"/>
                <a:ext cx="310278" cy="609667"/>
              </a:xfrm>
              <a:custGeom>
                <a:avLst/>
                <a:gdLst>
                  <a:gd name="connsiteX0" fmla="*/ 200741 w 310278"/>
                  <a:gd name="connsiteY0" fmla="*/ 9592 h 609667"/>
                  <a:gd name="connsiteX1" fmla="*/ 200741 w 310278"/>
                  <a:gd name="connsiteY1" fmla="*/ 9592 h 609667"/>
                  <a:gd name="connsiteX2" fmla="*/ 138828 w 310278"/>
                  <a:gd name="connsiteY2" fmla="*/ 9592 h 609667"/>
                  <a:gd name="connsiteX3" fmla="*/ 129303 w 310278"/>
                  <a:gd name="connsiteY3" fmla="*/ 38167 h 609667"/>
                  <a:gd name="connsiteX4" fmla="*/ 115016 w 310278"/>
                  <a:gd name="connsiteY4" fmla="*/ 33404 h 609667"/>
                  <a:gd name="connsiteX5" fmla="*/ 76916 w 310278"/>
                  <a:gd name="connsiteY5" fmla="*/ 42929 h 609667"/>
                  <a:gd name="connsiteX6" fmla="*/ 38816 w 310278"/>
                  <a:gd name="connsiteY6" fmla="*/ 47692 h 609667"/>
                  <a:gd name="connsiteX7" fmla="*/ 34053 w 310278"/>
                  <a:gd name="connsiteY7" fmla="*/ 66742 h 609667"/>
                  <a:gd name="connsiteX8" fmla="*/ 5478 w 310278"/>
                  <a:gd name="connsiteY8" fmla="*/ 76267 h 609667"/>
                  <a:gd name="connsiteX9" fmla="*/ 15003 w 310278"/>
                  <a:gd name="connsiteY9" fmla="*/ 114367 h 609667"/>
                  <a:gd name="connsiteX10" fmla="*/ 29291 w 310278"/>
                  <a:gd name="connsiteY10" fmla="*/ 128654 h 609667"/>
                  <a:gd name="connsiteX11" fmla="*/ 29291 w 310278"/>
                  <a:gd name="connsiteY11" fmla="*/ 223904 h 609667"/>
                  <a:gd name="connsiteX12" fmla="*/ 24528 w 310278"/>
                  <a:gd name="connsiteY12" fmla="*/ 257242 h 609667"/>
                  <a:gd name="connsiteX13" fmla="*/ 10241 w 310278"/>
                  <a:gd name="connsiteY13" fmla="*/ 271529 h 609667"/>
                  <a:gd name="connsiteX14" fmla="*/ 5478 w 310278"/>
                  <a:gd name="connsiteY14" fmla="*/ 338204 h 609667"/>
                  <a:gd name="connsiteX15" fmla="*/ 43578 w 310278"/>
                  <a:gd name="connsiteY15" fmla="*/ 357254 h 609667"/>
                  <a:gd name="connsiteX16" fmla="*/ 53103 w 310278"/>
                  <a:gd name="connsiteY16" fmla="*/ 376304 h 609667"/>
                  <a:gd name="connsiteX17" fmla="*/ 57866 w 310278"/>
                  <a:gd name="connsiteY17" fmla="*/ 390592 h 609667"/>
                  <a:gd name="connsiteX18" fmla="*/ 76916 w 310278"/>
                  <a:gd name="connsiteY18" fmla="*/ 395354 h 609667"/>
                  <a:gd name="connsiteX19" fmla="*/ 72153 w 310278"/>
                  <a:gd name="connsiteY19" fmla="*/ 409642 h 609667"/>
                  <a:gd name="connsiteX20" fmla="*/ 67391 w 310278"/>
                  <a:gd name="connsiteY20" fmla="*/ 438217 h 609667"/>
                  <a:gd name="connsiteX21" fmla="*/ 48341 w 310278"/>
                  <a:gd name="connsiteY21" fmla="*/ 466792 h 609667"/>
                  <a:gd name="connsiteX22" fmla="*/ 38816 w 310278"/>
                  <a:gd name="connsiteY22" fmla="*/ 490604 h 609667"/>
                  <a:gd name="connsiteX23" fmla="*/ 43578 w 310278"/>
                  <a:gd name="connsiteY23" fmla="*/ 533467 h 609667"/>
                  <a:gd name="connsiteX24" fmla="*/ 24528 w 310278"/>
                  <a:gd name="connsiteY24" fmla="*/ 538229 h 609667"/>
                  <a:gd name="connsiteX25" fmla="*/ 19766 w 310278"/>
                  <a:gd name="connsiteY25" fmla="*/ 557279 h 609667"/>
                  <a:gd name="connsiteX26" fmla="*/ 34053 w 310278"/>
                  <a:gd name="connsiteY26" fmla="*/ 590617 h 609667"/>
                  <a:gd name="connsiteX27" fmla="*/ 38816 w 310278"/>
                  <a:gd name="connsiteY27" fmla="*/ 604904 h 609667"/>
                  <a:gd name="connsiteX28" fmla="*/ 53103 w 310278"/>
                  <a:gd name="connsiteY28" fmla="*/ 609667 h 609667"/>
                  <a:gd name="connsiteX29" fmla="*/ 76916 w 310278"/>
                  <a:gd name="connsiteY29" fmla="*/ 604904 h 609667"/>
                  <a:gd name="connsiteX30" fmla="*/ 91203 w 310278"/>
                  <a:gd name="connsiteY30" fmla="*/ 576329 h 609667"/>
                  <a:gd name="connsiteX31" fmla="*/ 100728 w 310278"/>
                  <a:gd name="connsiteY31" fmla="*/ 562042 h 609667"/>
                  <a:gd name="connsiteX32" fmla="*/ 134066 w 310278"/>
                  <a:gd name="connsiteY32" fmla="*/ 552517 h 609667"/>
                  <a:gd name="connsiteX33" fmla="*/ 148353 w 310278"/>
                  <a:gd name="connsiteY33" fmla="*/ 538229 h 609667"/>
                  <a:gd name="connsiteX34" fmla="*/ 157878 w 310278"/>
                  <a:gd name="connsiteY34" fmla="*/ 519179 h 609667"/>
                  <a:gd name="connsiteX35" fmla="*/ 191216 w 310278"/>
                  <a:gd name="connsiteY35" fmla="*/ 500129 h 609667"/>
                  <a:gd name="connsiteX36" fmla="*/ 200741 w 310278"/>
                  <a:gd name="connsiteY36" fmla="*/ 485842 h 609667"/>
                  <a:gd name="connsiteX37" fmla="*/ 205503 w 310278"/>
                  <a:gd name="connsiteY37" fmla="*/ 471554 h 609667"/>
                  <a:gd name="connsiteX38" fmla="*/ 210266 w 310278"/>
                  <a:gd name="connsiteY38" fmla="*/ 485842 h 609667"/>
                  <a:gd name="connsiteX39" fmla="*/ 224553 w 310278"/>
                  <a:gd name="connsiteY39" fmla="*/ 490604 h 609667"/>
                  <a:gd name="connsiteX40" fmla="*/ 248366 w 310278"/>
                  <a:gd name="connsiteY40" fmla="*/ 485842 h 609667"/>
                  <a:gd name="connsiteX41" fmla="*/ 262653 w 310278"/>
                  <a:gd name="connsiteY41" fmla="*/ 476317 h 609667"/>
                  <a:gd name="connsiteX42" fmla="*/ 281703 w 310278"/>
                  <a:gd name="connsiteY42" fmla="*/ 471554 h 609667"/>
                  <a:gd name="connsiteX43" fmla="*/ 300753 w 310278"/>
                  <a:gd name="connsiteY43" fmla="*/ 442979 h 609667"/>
                  <a:gd name="connsiteX44" fmla="*/ 310278 w 310278"/>
                  <a:gd name="connsiteY44" fmla="*/ 404879 h 609667"/>
                  <a:gd name="connsiteX45" fmla="*/ 305516 w 310278"/>
                  <a:gd name="connsiteY45" fmla="*/ 385829 h 609667"/>
                  <a:gd name="connsiteX46" fmla="*/ 300753 w 310278"/>
                  <a:gd name="connsiteY46" fmla="*/ 371542 h 609667"/>
                  <a:gd name="connsiteX47" fmla="*/ 281703 w 310278"/>
                  <a:gd name="connsiteY47" fmla="*/ 285817 h 609667"/>
                  <a:gd name="connsiteX48" fmla="*/ 276941 w 310278"/>
                  <a:gd name="connsiteY48" fmla="*/ 228667 h 609667"/>
                  <a:gd name="connsiteX49" fmla="*/ 267416 w 310278"/>
                  <a:gd name="connsiteY49" fmla="*/ 214379 h 609667"/>
                  <a:gd name="connsiteX50" fmla="*/ 234078 w 310278"/>
                  <a:gd name="connsiteY50" fmla="*/ 190567 h 609667"/>
                  <a:gd name="connsiteX51" fmla="*/ 253128 w 310278"/>
                  <a:gd name="connsiteY51" fmla="*/ 147704 h 609667"/>
                  <a:gd name="connsiteX52" fmla="*/ 248366 w 310278"/>
                  <a:gd name="connsiteY52" fmla="*/ 33404 h 609667"/>
                  <a:gd name="connsiteX53" fmla="*/ 229316 w 310278"/>
                  <a:gd name="connsiteY53" fmla="*/ 4829 h 609667"/>
                  <a:gd name="connsiteX54" fmla="*/ 200741 w 310278"/>
                  <a:gd name="connsiteY54" fmla="*/ 9592 h 6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0278" h="609667">
                    <a:moveTo>
                      <a:pt x="200741" y="9592"/>
                    </a:moveTo>
                    <a:lnTo>
                      <a:pt x="200741" y="9592"/>
                    </a:lnTo>
                    <a:cubicBezTo>
                      <a:pt x="186445" y="6415"/>
                      <a:pt x="153751" y="-10305"/>
                      <a:pt x="138828" y="9592"/>
                    </a:cubicBezTo>
                    <a:cubicBezTo>
                      <a:pt x="132804" y="17624"/>
                      <a:pt x="129303" y="38167"/>
                      <a:pt x="129303" y="38167"/>
                    </a:cubicBezTo>
                    <a:cubicBezTo>
                      <a:pt x="124541" y="36579"/>
                      <a:pt x="120036" y="33404"/>
                      <a:pt x="115016" y="33404"/>
                    </a:cubicBezTo>
                    <a:cubicBezTo>
                      <a:pt x="103524" y="33404"/>
                      <a:pt x="88189" y="39172"/>
                      <a:pt x="76916" y="42929"/>
                    </a:cubicBezTo>
                    <a:cubicBezTo>
                      <a:pt x="62042" y="37972"/>
                      <a:pt x="54476" y="32032"/>
                      <a:pt x="38816" y="47692"/>
                    </a:cubicBezTo>
                    <a:cubicBezTo>
                      <a:pt x="34188" y="52320"/>
                      <a:pt x="39023" y="62482"/>
                      <a:pt x="34053" y="66742"/>
                    </a:cubicBezTo>
                    <a:cubicBezTo>
                      <a:pt x="26430" y="73276"/>
                      <a:pt x="15003" y="73092"/>
                      <a:pt x="5478" y="76267"/>
                    </a:cubicBezTo>
                    <a:cubicBezTo>
                      <a:pt x="6164" y="79697"/>
                      <a:pt x="10821" y="108094"/>
                      <a:pt x="15003" y="114367"/>
                    </a:cubicBezTo>
                    <a:cubicBezTo>
                      <a:pt x="18739" y="119971"/>
                      <a:pt x="24528" y="123892"/>
                      <a:pt x="29291" y="128654"/>
                    </a:cubicBezTo>
                    <a:cubicBezTo>
                      <a:pt x="37426" y="258832"/>
                      <a:pt x="39462" y="167962"/>
                      <a:pt x="29291" y="223904"/>
                    </a:cubicBezTo>
                    <a:cubicBezTo>
                      <a:pt x="27283" y="234948"/>
                      <a:pt x="28697" y="246819"/>
                      <a:pt x="24528" y="257242"/>
                    </a:cubicBezTo>
                    <a:cubicBezTo>
                      <a:pt x="22027" y="263495"/>
                      <a:pt x="15003" y="266767"/>
                      <a:pt x="10241" y="271529"/>
                    </a:cubicBezTo>
                    <a:cubicBezTo>
                      <a:pt x="3051" y="293098"/>
                      <a:pt x="-6022" y="315203"/>
                      <a:pt x="5478" y="338204"/>
                    </a:cubicBezTo>
                    <a:cubicBezTo>
                      <a:pt x="12417" y="352083"/>
                      <a:pt x="31132" y="354143"/>
                      <a:pt x="43578" y="357254"/>
                    </a:cubicBezTo>
                    <a:cubicBezTo>
                      <a:pt x="46753" y="363604"/>
                      <a:pt x="50306" y="369779"/>
                      <a:pt x="53103" y="376304"/>
                    </a:cubicBezTo>
                    <a:cubicBezTo>
                      <a:pt x="55081" y="380918"/>
                      <a:pt x="53946" y="387456"/>
                      <a:pt x="57866" y="390592"/>
                    </a:cubicBezTo>
                    <a:cubicBezTo>
                      <a:pt x="62977" y="394681"/>
                      <a:pt x="70566" y="393767"/>
                      <a:pt x="76916" y="395354"/>
                    </a:cubicBezTo>
                    <a:cubicBezTo>
                      <a:pt x="75328" y="400117"/>
                      <a:pt x="73242" y="404741"/>
                      <a:pt x="72153" y="409642"/>
                    </a:cubicBezTo>
                    <a:cubicBezTo>
                      <a:pt x="70058" y="419068"/>
                      <a:pt x="71105" y="429303"/>
                      <a:pt x="67391" y="438217"/>
                    </a:cubicBezTo>
                    <a:cubicBezTo>
                      <a:pt x="62988" y="448784"/>
                      <a:pt x="52593" y="456163"/>
                      <a:pt x="48341" y="466792"/>
                    </a:cubicBezTo>
                    <a:lnTo>
                      <a:pt x="38816" y="490604"/>
                    </a:lnTo>
                    <a:cubicBezTo>
                      <a:pt x="40403" y="504892"/>
                      <a:pt x="47709" y="519698"/>
                      <a:pt x="43578" y="533467"/>
                    </a:cubicBezTo>
                    <a:cubicBezTo>
                      <a:pt x="41697" y="539736"/>
                      <a:pt x="29156" y="533601"/>
                      <a:pt x="24528" y="538229"/>
                    </a:cubicBezTo>
                    <a:cubicBezTo>
                      <a:pt x="19900" y="542857"/>
                      <a:pt x="21353" y="550929"/>
                      <a:pt x="19766" y="557279"/>
                    </a:cubicBezTo>
                    <a:cubicBezTo>
                      <a:pt x="29675" y="596920"/>
                      <a:pt x="17610" y="557732"/>
                      <a:pt x="34053" y="590617"/>
                    </a:cubicBezTo>
                    <a:cubicBezTo>
                      <a:pt x="36298" y="595107"/>
                      <a:pt x="35266" y="601354"/>
                      <a:pt x="38816" y="604904"/>
                    </a:cubicBezTo>
                    <a:cubicBezTo>
                      <a:pt x="42366" y="608454"/>
                      <a:pt x="48341" y="608079"/>
                      <a:pt x="53103" y="609667"/>
                    </a:cubicBezTo>
                    <a:cubicBezTo>
                      <a:pt x="61041" y="608079"/>
                      <a:pt x="69888" y="608920"/>
                      <a:pt x="76916" y="604904"/>
                    </a:cubicBezTo>
                    <a:cubicBezTo>
                      <a:pt x="86472" y="599444"/>
                      <a:pt x="87047" y="584641"/>
                      <a:pt x="91203" y="576329"/>
                    </a:cubicBezTo>
                    <a:cubicBezTo>
                      <a:pt x="93763" y="571210"/>
                      <a:pt x="95725" y="564822"/>
                      <a:pt x="100728" y="562042"/>
                    </a:cubicBezTo>
                    <a:cubicBezTo>
                      <a:pt x="110831" y="556429"/>
                      <a:pt x="122953" y="555692"/>
                      <a:pt x="134066" y="552517"/>
                    </a:cubicBezTo>
                    <a:cubicBezTo>
                      <a:pt x="138828" y="547754"/>
                      <a:pt x="144438" y="543710"/>
                      <a:pt x="148353" y="538229"/>
                    </a:cubicBezTo>
                    <a:cubicBezTo>
                      <a:pt x="152479" y="532452"/>
                      <a:pt x="153333" y="524633"/>
                      <a:pt x="157878" y="519179"/>
                    </a:cubicBezTo>
                    <a:cubicBezTo>
                      <a:pt x="162686" y="513410"/>
                      <a:pt x="186132" y="502671"/>
                      <a:pt x="191216" y="500129"/>
                    </a:cubicBezTo>
                    <a:cubicBezTo>
                      <a:pt x="194391" y="495367"/>
                      <a:pt x="198181" y="490961"/>
                      <a:pt x="200741" y="485842"/>
                    </a:cubicBezTo>
                    <a:cubicBezTo>
                      <a:pt x="202986" y="481352"/>
                      <a:pt x="200483" y="471554"/>
                      <a:pt x="205503" y="471554"/>
                    </a:cubicBezTo>
                    <a:cubicBezTo>
                      <a:pt x="210523" y="471554"/>
                      <a:pt x="206716" y="482292"/>
                      <a:pt x="210266" y="485842"/>
                    </a:cubicBezTo>
                    <a:cubicBezTo>
                      <a:pt x="213816" y="489392"/>
                      <a:pt x="219791" y="489017"/>
                      <a:pt x="224553" y="490604"/>
                    </a:cubicBezTo>
                    <a:cubicBezTo>
                      <a:pt x="232491" y="489017"/>
                      <a:pt x="240787" y="488684"/>
                      <a:pt x="248366" y="485842"/>
                    </a:cubicBezTo>
                    <a:cubicBezTo>
                      <a:pt x="253725" y="483832"/>
                      <a:pt x="257392" y="478572"/>
                      <a:pt x="262653" y="476317"/>
                    </a:cubicBezTo>
                    <a:cubicBezTo>
                      <a:pt x="268669" y="473739"/>
                      <a:pt x="275353" y="473142"/>
                      <a:pt x="281703" y="471554"/>
                    </a:cubicBezTo>
                    <a:cubicBezTo>
                      <a:pt x="288053" y="462029"/>
                      <a:pt x="297977" y="454085"/>
                      <a:pt x="300753" y="442979"/>
                    </a:cubicBezTo>
                    <a:lnTo>
                      <a:pt x="310278" y="404879"/>
                    </a:lnTo>
                    <a:cubicBezTo>
                      <a:pt x="308691" y="398529"/>
                      <a:pt x="307314" y="392123"/>
                      <a:pt x="305516" y="385829"/>
                    </a:cubicBezTo>
                    <a:cubicBezTo>
                      <a:pt x="304137" y="381002"/>
                      <a:pt x="301578" y="376494"/>
                      <a:pt x="300753" y="371542"/>
                    </a:cubicBezTo>
                    <a:cubicBezTo>
                      <a:pt x="287044" y="289289"/>
                      <a:pt x="305371" y="321317"/>
                      <a:pt x="281703" y="285817"/>
                    </a:cubicBezTo>
                    <a:cubicBezTo>
                      <a:pt x="280116" y="266767"/>
                      <a:pt x="280690" y="247412"/>
                      <a:pt x="276941" y="228667"/>
                    </a:cubicBezTo>
                    <a:cubicBezTo>
                      <a:pt x="275818" y="223054"/>
                      <a:pt x="271463" y="218426"/>
                      <a:pt x="267416" y="214379"/>
                    </a:cubicBezTo>
                    <a:cubicBezTo>
                      <a:pt x="261509" y="208472"/>
                      <a:pt x="242190" y="195975"/>
                      <a:pt x="234078" y="190567"/>
                    </a:cubicBezTo>
                    <a:cubicBezTo>
                      <a:pt x="245413" y="156562"/>
                      <a:pt x="238034" y="170346"/>
                      <a:pt x="253128" y="147704"/>
                    </a:cubicBezTo>
                    <a:cubicBezTo>
                      <a:pt x="251541" y="109604"/>
                      <a:pt x="254635" y="71018"/>
                      <a:pt x="248366" y="33404"/>
                    </a:cubicBezTo>
                    <a:cubicBezTo>
                      <a:pt x="246484" y="22112"/>
                      <a:pt x="229316" y="4829"/>
                      <a:pt x="229316" y="4829"/>
                    </a:cubicBezTo>
                    <a:cubicBezTo>
                      <a:pt x="180111" y="9750"/>
                      <a:pt x="205503" y="8798"/>
                      <a:pt x="200741" y="959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27"/>
            <p:cNvSpPr/>
            <p:nvPr/>
          </p:nvSpPr>
          <p:spPr>
            <a:xfrm>
              <a:off x="619433" y="4865252"/>
              <a:ext cx="926427" cy="443639"/>
            </a:xfrm>
            <a:custGeom>
              <a:avLst/>
              <a:gdLst>
                <a:gd name="connsiteX0" fmla="*/ 133350 w 847725"/>
                <a:gd name="connsiteY0" fmla="*/ 162651 h 443639"/>
                <a:gd name="connsiteX1" fmla="*/ 133350 w 847725"/>
                <a:gd name="connsiteY1" fmla="*/ 162651 h 443639"/>
                <a:gd name="connsiteX2" fmla="*/ 166688 w 847725"/>
                <a:gd name="connsiteY2" fmla="*/ 191226 h 443639"/>
                <a:gd name="connsiteX3" fmla="*/ 180975 w 847725"/>
                <a:gd name="connsiteY3" fmla="*/ 195989 h 443639"/>
                <a:gd name="connsiteX4" fmla="*/ 204788 w 847725"/>
                <a:gd name="connsiteY4" fmla="*/ 219801 h 443639"/>
                <a:gd name="connsiteX5" fmla="*/ 261938 w 847725"/>
                <a:gd name="connsiteY5" fmla="*/ 229326 h 443639"/>
                <a:gd name="connsiteX6" fmla="*/ 266700 w 847725"/>
                <a:gd name="connsiteY6" fmla="*/ 243614 h 443639"/>
                <a:gd name="connsiteX7" fmla="*/ 295275 w 847725"/>
                <a:gd name="connsiteY7" fmla="*/ 262664 h 443639"/>
                <a:gd name="connsiteX8" fmla="*/ 323850 w 847725"/>
                <a:gd name="connsiteY8" fmla="*/ 276951 h 443639"/>
                <a:gd name="connsiteX9" fmla="*/ 328613 w 847725"/>
                <a:gd name="connsiteY9" fmla="*/ 291239 h 443639"/>
                <a:gd name="connsiteX10" fmla="*/ 342900 w 847725"/>
                <a:gd name="connsiteY10" fmla="*/ 296001 h 443639"/>
                <a:gd name="connsiteX11" fmla="*/ 357188 w 847725"/>
                <a:gd name="connsiteY11" fmla="*/ 305526 h 443639"/>
                <a:gd name="connsiteX12" fmla="*/ 385763 w 847725"/>
                <a:gd name="connsiteY12" fmla="*/ 319814 h 443639"/>
                <a:gd name="connsiteX13" fmla="*/ 452438 w 847725"/>
                <a:gd name="connsiteY13" fmla="*/ 338864 h 443639"/>
                <a:gd name="connsiteX14" fmla="*/ 466725 w 847725"/>
                <a:gd name="connsiteY14" fmla="*/ 348389 h 443639"/>
                <a:gd name="connsiteX15" fmla="*/ 500063 w 847725"/>
                <a:gd name="connsiteY15" fmla="*/ 357914 h 443639"/>
                <a:gd name="connsiteX16" fmla="*/ 514350 w 847725"/>
                <a:gd name="connsiteY16" fmla="*/ 367439 h 443639"/>
                <a:gd name="connsiteX17" fmla="*/ 538163 w 847725"/>
                <a:gd name="connsiteY17" fmla="*/ 372201 h 443639"/>
                <a:gd name="connsiteX18" fmla="*/ 561975 w 847725"/>
                <a:gd name="connsiteY18" fmla="*/ 396014 h 443639"/>
                <a:gd name="connsiteX19" fmla="*/ 638175 w 847725"/>
                <a:gd name="connsiteY19" fmla="*/ 410301 h 443639"/>
                <a:gd name="connsiteX20" fmla="*/ 690563 w 847725"/>
                <a:gd name="connsiteY20" fmla="*/ 424589 h 443639"/>
                <a:gd name="connsiteX21" fmla="*/ 719138 w 847725"/>
                <a:gd name="connsiteY21" fmla="*/ 434114 h 443639"/>
                <a:gd name="connsiteX22" fmla="*/ 733425 w 847725"/>
                <a:gd name="connsiteY22" fmla="*/ 438876 h 443639"/>
                <a:gd name="connsiteX23" fmla="*/ 771525 w 847725"/>
                <a:gd name="connsiteY23" fmla="*/ 443639 h 443639"/>
                <a:gd name="connsiteX24" fmla="*/ 814388 w 847725"/>
                <a:gd name="connsiteY24" fmla="*/ 438876 h 443639"/>
                <a:gd name="connsiteX25" fmla="*/ 842963 w 847725"/>
                <a:gd name="connsiteY25" fmla="*/ 419826 h 443639"/>
                <a:gd name="connsiteX26" fmla="*/ 847725 w 847725"/>
                <a:gd name="connsiteY26" fmla="*/ 405539 h 443639"/>
                <a:gd name="connsiteX27" fmla="*/ 833438 w 847725"/>
                <a:gd name="connsiteY27" fmla="*/ 376964 h 443639"/>
                <a:gd name="connsiteX28" fmla="*/ 828675 w 847725"/>
                <a:gd name="connsiteY28" fmla="*/ 362676 h 443639"/>
                <a:gd name="connsiteX29" fmla="*/ 800100 w 847725"/>
                <a:gd name="connsiteY29" fmla="*/ 343626 h 443639"/>
                <a:gd name="connsiteX30" fmla="*/ 785813 w 847725"/>
                <a:gd name="connsiteY30" fmla="*/ 334101 h 443639"/>
                <a:gd name="connsiteX31" fmla="*/ 719138 w 847725"/>
                <a:gd name="connsiteY31" fmla="*/ 324576 h 443639"/>
                <a:gd name="connsiteX32" fmla="*/ 704850 w 847725"/>
                <a:gd name="connsiteY32" fmla="*/ 319814 h 443639"/>
                <a:gd name="connsiteX33" fmla="*/ 676275 w 847725"/>
                <a:gd name="connsiteY33" fmla="*/ 305526 h 443639"/>
                <a:gd name="connsiteX34" fmla="*/ 647700 w 847725"/>
                <a:gd name="connsiteY34" fmla="*/ 286476 h 443639"/>
                <a:gd name="connsiteX35" fmla="*/ 619125 w 847725"/>
                <a:gd name="connsiteY35" fmla="*/ 272189 h 443639"/>
                <a:gd name="connsiteX36" fmla="*/ 576263 w 847725"/>
                <a:gd name="connsiteY36" fmla="*/ 267426 h 443639"/>
                <a:gd name="connsiteX37" fmla="*/ 547688 w 847725"/>
                <a:gd name="connsiteY37" fmla="*/ 257901 h 443639"/>
                <a:gd name="connsiteX38" fmla="*/ 519113 w 847725"/>
                <a:gd name="connsiteY38" fmla="*/ 243614 h 443639"/>
                <a:gd name="connsiteX39" fmla="*/ 485775 w 847725"/>
                <a:gd name="connsiteY39" fmla="*/ 238851 h 443639"/>
                <a:gd name="connsiteX40" fmla="*/ 471488 w 847725"/>
                <a:gd name="connsiteY40" fmla="*/ 234089 h 443639"/>
                <a:gd name="connsiteX41" fmla="*/ 442913 w 847725"/>
                <a:gd name="connsiteY41" fmla="*/ 229326 h 443639"/>
                <a:gd name="connsiteX42" fmla="*/ 414338 w 847725"/>
                <a:gd name="connsiteY42" fmla="*/ 210276 h 443639"/>
                <a:gd name="connsiteX43" fmla="*/ 400050 w 847725"/>
                <a:gd name="connsiteY43" fmla="*/ 205514 h 443639"/>
                <a:gd name="connsiteX44" fmla="*/ 390525 w 847725"/>
                <a:gd name="connsiteY44" fmla="*/ 191226 h 443639"/>
                <a:gd name="connsiteX45" fmla="*/ 361950 w 847725"/>
                <a:gd name="connsiteY45" fmla="*/ 176939 h 443639"/>
                <a:gd name="connsiteX46" fmla="*/ 338138 w 847725"/>
                <a:gd name="connsiteY46" fmla="*/ 167414 h 443639"/>
                <a:gd name="connsiteX47" fmla="*/ 304800 w 847725"/>
                <a:gd name="connsiteY47" fmla="*/ 148364 h 443639"/>
                <a:gd name="connsiteX48" fmla="*/ 290513 w 847725"/>
                <a:gd name="connsiteY48" fmla="*/ 134076 h 443639"/>
                <a:gd name="connsiteX49" fmla="*/ 276225 w 847725"/>
                <a:gd name="connsiteY49" fmla="*/ 124551 h 443639"/>
                <a:gd name="connsiteX50" fmla="*/ 257175 w 847725"/>
                <a:gd name="connsiteY50" fmla="*/ 115026 h 443639"/>
                <a:gd name="connsiteX51" fmla="*/ 223838 w 847725"/>
                <a:gd name="connsiteY51" fmla="*/ 105501 h 443639"/>
                <a:gd name="connsiteX52" fmla="*/ 209550 w 847725"/>
                <a:gd name="connsiteY52" fmla="*/ 100739 h 443639"/>
                <a:gd name="connsiteX53" fmla="*/ 195263 w 847725"/>
                <a:gd name="connsiteY53" fmla="*/ 81689 h 443639"/>
                <a:gd name="connsiteX54" fmla="*/ 180975 w 847725"/>
                <a:gd name="connsiteY54" fmla="*/ 76926 h 443639"/>
                <a:gd name="connsiteX55" fmla="*/ 171450 w 847725"/>
                <a:gd name="connsiteY55" fmla="*/ 62639 h 443639"/>
                <a:gd name="connsiteX56" fmla="*/ 142875 w 847725"/>
                <a:gd name="connsiteY56" fmla="*/ 43589 h 443639"/>
                <a:gd name="connsiteX57" fmla="*/ 128588 w 847725"/>
                <a:gd name="connsiteY57" fmla="*/ 34064 h 443639"/>
                <a:gd name="connsiteX58" fmla="*/ 100013 w 847725"/>
                <a:gd name="connsiteY58" fmla="*/ 10251 h 443639"/>
                <a:gd name="connsiteX59" fmla="*/ 71438 w 847725"/>
                <a:gd name="connsiteY59" fmla="*/ 726 h 443639"/>
                <a:gd name="connsiteX60" fmla="*/ 4763 w 847725"/>
                <a:gd name="connsiteY60" fmla="*/ 24539 h 443639"/>
                <a:gd name="connsiteX61" fmla="*/ 0 w 847725"/>
                <a:gd name="connsiteY61" fmla="*/ 38826 h 443639"/>
                <a:gd name="connsiteX62" fmla="*/ 4763 w 847725"/>
                <a:gd name="connsiteY62" fmla="*/ 57876 h 443639"/>
                <a:gd name="connsiteX63" fmla="*/ 9525 w 847725"/>
                <a:gd name="connsiteY63" fmla="*/ 81689 h 443639"/>
                <a:gd name="connsiteX64" fmla="*/ 33338 w 847725"/>
                <a:gd name="connsiteY64" fmla="*/ 110264 h 443639"/>
                <a:gd name="connsiteX65" fmla="*/ 47625 w 847725"/>
                <a:gd name="connsiteY65" fmla="*/ 115026 h 443639"/>
                <a:gd name="connsiteX66" fmla="*/ 61913 w 847725"/>
                <a:gd name="connsiteY66" fmla="*/ 143601 h 443639"/>
                <a:gd name="connsiteX67" fmla="*/ 76200 w 847725"/>
                <a:gd name="connsiteY67" fmla="*/ 153126 h 443639"/>
                <a:gd name="connsiteX68" fmla="*/ 80963 w 847725"/>
                <a:gd name="connsiteY68" fmla="*/ 167414 h 443639"/>
                <a:gd name="connsiteX69" fmla="*/ 133350 w 847725"/>
                <a:gd name="connsiteY69" fmla="*/ 162651 h 443639"/>
                <a:gd name="connsiteX0" fmla="*/ 133350 w 847725"/>
                <a:gd name="connsiteY0" fmla="*/ 162651 h 443639"/>
                <a:gd name="connsiteX1" fmla="*/ 133350 w 847725"/>
                <a:gd name="connsiteY1" fmla="*/ 162651 h 443639"/>
                <a:gd name="connsiteX2" fmla="*/ 166688 w 847725"/>
                <a:gd name="connsiteY2" fmla="*/ 191226 h 443639"/>
                <a:gd name="connsiteX3" fmla="*/ 180975 w 847725"/>
                <a:gd name="connsiteY3" fmla="*/ 195989 h 443639"/>
                <a:gd name="connsiteX4" fmla="*/ 204788 w 847725"/>
                <a:gd name="connsiteY4" fmla="*/ 219801 h 443639"/>
                <a:gd name="connsiteX5" fmla="*/ 261938 w 847725"/>
                <a:gd name="connsiteY5" fmla="*/ 229326 h 443639"/>
                <a:gd name="connsiteX6" fmla="*/ 266700 w 847725"/>
                <a:gd name="connsiteY6" fmla="*/ 243614 h 443639"/>
                <a:gd name="connsiteX7" fmla="*/ 295275 w 847725"/>
                <a:gd name="connsiteY7" fmla="*/ 262664 h 443639"/>
                <a:gd name="connsiteX8" fmla="*/ 323850 w 847725"/>
                <a:gd name="connsiteY8" fmla="*/ 276951 h 443639"/>
                <a:gd name="connsiteX9" fmla="*/ 328613 w 847725"/>
                <a:gd name="connsiteY9" fmla="*/ 291239 h 443639"/>
                <a:gd name="connsiteX10" fmla="*/ 342900 w 847725"/>
                <a:gd name="connsiteY10" fmla="*/ 296001 h 443639"/>
                <a:gd name="connsiteX11" fmla="*/ 357188 w 847725"/>
                <a:gd name="connsiteY11" fmla="*/ 305526 h 443639"/>
                <a:gd name="connsiteX12" fmla="*/ 385763 w 847725"/>
                <a:gd name="connsiteY12" fmla="*/ 319814 h 443639"/>
                <a:gd name="connsiteX13" fmla="*/ 452438 w 847725"/>
                <a:gd name="connsiteY13" fmla="*/ 338864 h 443639"/>
                <a:gd name="connsiteX14" fmla="*/ 466725 w 847725"/>
                <a:gd name="connsiteY14" fmla="*/ 348389 h 443639"/>
                <a:gd name="connsiteX15" fmla="*/ 500063 w 847725"/>
                <a:gd name="connsiteY15" fmla="*/ 357914 h 443639"/>
                <a:gd name="connsiteX16" fmla="*/ 514350 w 847725"/>
                <a:gd name="connsiteY16" fmla="*/ 367439 h 443639"/>
                <a:gd name="connsiteX17" fmla="*/ 538163 w 847725"/>
                <a:gd name="connsiteY17" fmla="*/ 372201 h 443639"/>
                <a:gd name="connsiteX18" fmla="*/ 561975 w 847725"/>
                <a:gd name="connsiteY18" fmla="*/ 396014 h 443639"/>
                <a:gd name="connsiteX19" fmla="*/ 638175 w 847725"/>
                <a:gd name="connsiteY19" fmla="*/ 410301 h 443639"/>
                <a:gd name="connsiteX20" fmla="*/ 690563 w 847725"/>
                <a:gd name="connsiteY20" fmla="*/ 424589 h 443639"/>
                <a:gd name="connsiteX21" fmla="*/ 719138 w 847725"/>
                <a:gd name="connsiteY21" fmla="*/ 434114 h 443639"/>
                <a:gd name="connsiteX22" fmla="*/ 733425 w 847725"/>
                <a:gd name="connsiteY22" fmla="*/ 438876 h 443639"/>
                <a:gd name="connsiteX23" fmla="*/ 771525 w 847725"/>
                <a:gd name="connsiteY23" fmla="*/ 443639 h 443639"/>
                <a:gd name="connsiteX24" fmla="*/ 814388 w 847725"/>
                <a:gd name="connsiteY24" fmla="*/ 438876 h 443639"/>
                <a:gd name="connsiteX25" fmla="*/ 842963 w 847725"/>
                <a:gd name="connsiteY25" fmla="*/ 419826 h 443639"/>
                <a:gd name="connsiteX26" fmla="*/ 847725 w 847725"/>
                <a:gd name="connsiteY26" fmla="*/ 405539 h 443639"/>
                <a:gd name="connsiteX27" fmla="*/ 833438 w 847725"/>
                <a:gd name="connsiteY27" fmla="*/ 376964 h 443639"/>
                <a:gd name="connsiteX28" fmla="*/ 828675 w 847725"/>
                <a:gd name="connsiteY28" fmla="*/ 362676 h 443639"/>
                <a:gd name="connsiteX29" fmla="*/ 800100 w 847725"/>
                <a:gd name="connsiteY29" fmla="*/ 343626 h 443639"/>
                <a:gd name="connsiteX30" fmla="*/ 785813 w 847725"/>
                <a:gd name="connsiteY30" fmla="*/ 334101 h 443639"/>
                <a:gd name="connsiteX31" fmla="*/ 719138 w 847725"/>
                <a:gd name="connsiteY31" fmla="*/ 324576 h 443639"/>
                <a:gd name="connsiteX32" fmla="*/ 704850 w 847725"/>
                <a:gd name="connsiteY32" fmla="*/ 319814 h 443639"/>
                <a:gd name="connsiteX33" fmla="*/ 676275 w 847725"/>
                <a:gd name="connsiteY33" fmla="*/ 305526 h 443639"/>
                <a:gd name="connsiteX34" fmla="*/ 647700 w 847725"/>
                <a:gd name="connsiteY34" fmla="*/ 286476 h 443639"/>
                <a:gd name="connsiteX35" fmla="*/ 619125 w 847725"/>
                <a:gd name="connsiteY35" fmla="*/ 272189 h 443639"/>
                <a:gd name="connsiteX36" fmla="*/ 576263 w 847725"/>
                <a:gd name="connsiteY36" fmla="*/ 267426 h 443639"/>
                <a:gd name="connsiteX37" fmla="*/ 547688 w 847725"/>
                <a:gd name="connsiteY37" fmla="*/ 257901 h 443639"/>
                <a:gd name="connsiteX38" fmla="*/ 519113 w 847725"/>
                <a:gd name="connsiteY38" fmla="*/ 243614 h 443639"/>
                <a:gd name="connsiteX39" fmla="*/ 485775 w 847725"/>
                <a:gd name="connsiteY39" fmla="*/ 238851 h 443639"/>
                <a:gd name="connsiteX40" fmla="*/ 471488 w 847725"/>
                <a:gd name="connsiteY40" fmla="*/ 234089 h 443639"/>
                <a:gd name="connsiteX41" fmla="*/ 442913 w 847725"/>
                <a:gd name="connsiteY41" fmla="*/ 229326 h 443639"/>
                <a:gd name="connsiteX42" fmla="*/ 414338 w 847725"/>
                <a:gd name="connsiteY42" fmla="*/ 210276 h 443639"/>
                <a:gd name="connsiteX43" fmla="*/ 400050 w 847725"/>
                <a:gd name="connsiteY43" fmla="*/ 205514 h 443639"/>
                <a:gd name="connsiteX44" fmla="*/ 390525 w 847725"/>
                <a:gd name="connsiteY44" fmla="*/ 191226 h 443639"/>
                <a:gd name="connsiteX45" fmla="*/ 361950 w 847725"/>
                <a:gd name="connsiteY45" fmla="*/ 176939 h 443639"/>
                <a:gd name="connsiteX46" fmla="*/ 304800 w 847725"/>
                <a:gd name="connsiteY46" fmla="*/ 148364 h 443639"/>
                <a:gd name="connsiteX47" fmla="*/ 290513 w 847725"/>
                <a:gd name="connsiteY47" fmla="*/ 134076 h 443639"/>
                <a:gd name="connsiteX48" fmla="*/ 276225 w 847725"/>
                <a:gd name="connsiteY48" fmla="*/ 124551 h 443639"/>
                <a:gd name="connsiteX49" fmla="*/ 257175 w 847725"/>
                <a:gd name="connsiteY49" fmla="*/ 115026 h 443639"/>
                <a:gd name="connsiteX50" fmla="*/ 223838 w 847725"/>
                <a:gd name="connsiteY50" fmla="*/ 105501 h 443639"/>
                <a:gd name="connsiteX51" fmla="*/ 209550 w 847725"/>
                <a:gd name="connsiteY51" fmla="*/ 100739 h 443639"/>
                <a:gd name="connsiteX52" fmla="*/ 195263 w 847725"/>
                <a:gd name="connsiteY52" fmla="*/ 81689 h 443639"/>
                <a:gd name="connsiteX53" fmla="*/ 180975 w 847725"/>
                <a:gd name="connsiteY53" fmla="*/ 76926 h 443639"/>
                <a:gd name="connsiteX54" fmla="*/ 171450 w 847725"/>
                <a:gd name="connsiteY54" fmla="*/ 62639 h 443639"/>
                <a:gd name="connsiteX55" fmla="*/ 142875 w 847725"/>
                <a:gd name="connsiteY55" fmla="*/ 43589 h 443639"/>
                <a:gd name="connsiteX56" fmla="*/ 128588 w 847725"/>
                <a:gd name="connsiteY56" fmla="*/ 34064 h 443639"/>
                <a:gd name="connsiteX57" fmla="*/ 100013 w 847725"/>
                <a:gd name="connsiteY57" fmla="*/ 10251 h 443639"/>
                <a:gd name="connsiteX58" fmla="*/ 71438 w 847725"/>
                <a:gd name="connsiteY58" fmla="*/ 726 h 443639"/>
                <a:gd name="connsiteX59" fmla="*/ 4763 w 847725"/>
                <a:gd name="connsiteY59" fmla="*/ 24539 h 443639"/>
                <a:gd name="connsiteX60" fmla="*/ 0 w 847725"/>
                <a:gd name="connsiteY60" fmla="*/ 38826 h 443639"/>
                <a:gd name="connsiteX61" fmla="*/ 4763 w 847725"/>
                <a:gd name="connsiteY61" fmla="*/ 57876 h 443639"/>
                <a:gd name="connsiteX62" fmla="*/ 9525 w 847725"/>
                <a:gd name="connsiteY62" fmla="*/ 81689 h 443639"/>
                <a:gd name="connsiteX63" fmla="*/ 33338 w 847725"/>
                <a:gd name="connsiteY63" fmla="*/ 110264 h 443639"/>
                <a:gd name="connsiteX64" fmla="*/ 47625 w 847725"/>
                <a:gd name="connsiteY64" fmla="*/ 115026 h 443639"/>
                <a:gd name="connsiteX65" fmla="*/ 61913 w 847725"/>
                <a:gd name="connsiteY65" fmla="*/ 143601 h 443639"/>
                <a:gd name="connsiteX66" fmla="*/ 76200 w 847725"/>
                <a:gd name="connsiteY66" fmla="*/ 153126 h 443639"/>
                <a:gd name="connsiteX67" fmla="*/ 80963 w 847725"/>
                <a:gd name="connsiteY67" fmla="*/ 167414 h 443639"/>
                <a:gd name="connsiteX68" fmla="*/ 133350 w 847725"/>
                <a:gd name="connsiteY68" fmla="*/ 162651 h 44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47725" h="443639">
                  <a:moveTo>
                    <a:pt x="133350" y="162651"/>
                  </a:moveTo>
                  <a:lnTo>
                    <a:pt x="133350" y="162651"/>
                  </a:lnTo>
                  <a:cubicBezTo>
                    <a:pt x="144463" y="172176"/>
                    <a:pt x="154698" y="182833"/>
                    <a:pt x="166688" y="191226"/>
                  </a:cubicBezTo>
                  <a:cubicBezTo>
                    <a:pt x="170801" y="194105"/>
                    <a:pt x="177055" y="192853"/>
                    <a:pt x="180975" y="195989"/>
                  </a:cubicBezTo>
                  <a:cubicBezTo>
                    <a:pt x="212725" y="221390"/>
                    <a:pt x="166686" y="200749"/>
                    <a:pt x="204788" y="219801"/>
                  </a:cubicBezTo>
                  <a:cubicBezTo>
                    <a:pt x="220748" y="227781"/>
                    <a:pt x="248348" y="227816"/>
                    <a:pt x="261938" y="229326"/>
                  </a:cubicBezTo>
                  <a:cubicBezTo>
                    <a:pt x="263525" y="234089"/>
                    <a:pt x="263150" y="240064"/>
                    <a:pt x="266700" y="243614"/>
                  </a:cubicBezTo>
                  <a:cubicBezTo>
                    <a:pt x="274795" y="251709"/>
                    <a:pt x="285750" y="256314"/>
                    <a:pt x="295275" y="262664"/>
                  </a:cubicBezTo>
                  <a:cubicBezTo>
                    <a:pt x="313739" y="274973"/>
                    <a:pt x="304134" y="270379"/>
                    <a:pt x="323850" y="276951"/>
                  </a:cubicBezTo>
                  <a:cubicBezTo>
                    <a:pt x="325438" y="281714"/>
                    <a:pt x="325063" y="287689"/>
                    <a:pt x="328613" y="291239"/>
                  </a:cubicBezTo>
                  <a:cubicBezTo>
                    <a:pt x="332163" y="294789"/>
                    <a:pt x="338410" y="293756"/>
                    <a:pt x="342900" y="296001"/>
                  </a:cubicBezTo>
                  <a:cubicBezTo>
                    <a:pt x="348020" y="298561"/>
                    <a:pt x="352068" y="302966"/>
                    <a:pt x="357188" y="305526"/>
                  </a:cubicBezTo>
                  <a:cubicBezTo>
                    <a:pt x="396624" y="325245"/>
                    <a:pt x="344814" y="292516"/>
                    <a:pt x="385763" y="319814"/>
                  </a:cubicBezTo>
                  <a:cubicBezTo>
                    <a:pt x="407581" y="352540"/>
                    <a:pt x="383943" y="325164"/>
                    <a:pt x="452438" y="338864"/>
                  </a:cubicBezTo>
                  <a:cubicBezTo>
                    <a:pt x="458051" y="339987"/>
                    <a:pt x="461606" y="345829"/>
                    <a:pt x="466725" y="348389"/>
                  </a:cubicBezTo>
                  <a:cubicBezTo>
                    <a:pt x="473553" y="351803"/>
                    <a:pt x="493966" y="356390"/>
                    <a:pt x="500063" y="357914"/>
                  </a:cubicBezTo>
                  <a:cubicBezTo>
                    <a:pt x="504825" y="361089"/>
                    <a:pt x="508991" y="365429"/>
                    <a:pt x="514350" y="367439"/>
                  </a:cubicBezTo>
                  <a:cubicBezTo>
                    <a:pt x="521929" y="370281"/>
                    <a:pt x="531135" y="368185"/>
                    <a:pt x="538163" y="372201"/>
                  </a:cubicBezTo>
                  <a:cubicBezTo>
                    <a:pt x="564182" y="387069"/>
                    <a:pt x="529607" y="387496"/>
                    <a:pt x="561975" y="396014"/>
                  </a:cubicBezTo>
                  <a:cubicBezTo>
                    <a:pt x="586967" y="402591"/>
                    <a:pt x="638175" y="410301"/>
                    <a:pt x="638175" y="410301"/>
                  </a:cubicBezTo>
                  <a:cubicBezTo>
                    <a:pt x="666977" y="429502"/>
                    <a:pt x="638142" y="413356"/>
                    <a:pt x="690563" y="424589"/>
                  </a:cubicBezTo>
                  <a:cubicBezTo>
                    <a:pt x="700380" y="426693"/>
                    <a:pt x="709613" y="430939"/>
                    <a:pt x="719138" y="434114"/>
                  </a:cubicBezTo>
                  <a:cubicBezTo>
                    <a:pt x="723900" y="435701"/>
                    <a:pt x="728444" y="438253"/>
                    <a:pt x="733425" y="438876"/>
                  </a:cubicBezTo>
                  <a:lnTo>
                    <a:pt x="771525" y="443639"/>
                  </a:lnTo>
                  <a:cubicBezTo>
                    <a:pt x="785813" y="442051"/>
                    <a:pt x="800750" y="443422"/>
                    <a:pt x="814388" y="438876"/>
                  </a:cubicBezTo>
                  <a:cubicBezTo>
                    <a:pt x="825248" y="435256"/>
                    <a:pt x="842963" y="419826"/>
                    <a:pt x="842963" y="419826"/>
                  </a:cubicBezTo>
                  <a:cubicBezTo>
                    <a:pt x="844550" y="415064"/>
                    <a:pt x="847725" y="410559"/>
                    <a:pt x="847725" y="405539"/>
                  </a:cubicBezTo>
                  <a:cubicBezTo>
                    <a:pt x="847725" y="393566"/>
                    <a:pt x="838255" y="386598"/>
                    <a:pt x="833438" y="376964"/>
                  </a:cubicBezTo>
                  <a:cubicBezTo>
                    <a:pt x="831193" y="372474"/>
                    <a:pt x="832225" y="366226"/>
                    <a:pt x="828675" y="362676"/>
                  </a:cubicBezTo>
                  <a:cubicBezTo>
                    <a:pt x="820580" y="354581"/>
                    <a:pt x="809625" y="349976"/>
                    <a:pt x="800100" y="343626"/>
                  </a:cubicBezTo>
                  <a:cubicBezTo>
                    <a:pt x="795338" y="340451"/>
                    <a:pt x="791479" y="334910"/>
                    <a:pt x="785813" y="334101"/>
                  </a:cubicBezTo>
                  <a:lnTo>
                    <a:pt x="719138" y="324576"/>
                  </a:lnTo>
                  <a:cubicBezTo>
                    <a:pt x="714375" y="322989"/>
                    <a:pt x="709340" y="322059"/>
                    <a:pt x="704850" y="319814"/>
                  </a:cubicBezTo>
                  <a:cubicBezTo>
                    <a:pt x="667913" y="301346"/>
                    <a:pt x="712196" y="317501"/>
                    <a:pt x="676275" y="305526"/>
                  </a:cubicBezTo>
                  <a:cubicBezTo>
                    <a:pt x="649192" y="278443"/>
                    <a:pt x="675270" y="300261"/>
                    <a:pt x="647700" y="286476"/>
                  </a:cubicBezTo>
                  <a:cubicBezTo>
                    <a:pt x="631241" y="278246"/>
                    <a:pt x="637085" y="275182"/>
                    <a:pt x="619125" y="272189"/>
                  </a:cubicBezTo>
                  <a:cubicBezTo>
                    <a:pt x="604945" y="269826"/>
                    <a:pt x="590550" y="269014"/>
                    <a:pt x="576263" y="267426"/>
                  </a:cubicBezTo>
                  <a:cubicBezTo>
                    <a:pt x="566738" y="264251"/>
                    <a:pt x="556042" y="263470"/>
                    <a:pt x="547688" y="257901"/>
                  </a:cubicBezTo>
                  <a:cubicBezTo>
                    <a:pt x="535646" y="249873"/>
                    <a:pt x="533197" y="246431"/>
                    <a:pt x="519113" y="243614"/>
                  </a:cubicBezTo>
                  <a:cubicBezTo>
                    <a:pt x="508105" y="241412"/>
                    <a:pt x="496888" y="240439"/>
                    <a:pt x="485775" y="238851"/>
                  </a:cubicBezTo>
                  <a:cubicBezTo>
                    <a:pt x="481013" y="237264"/>
                    <a:pt x="476388" y="235178"/>
                    <a:pt x="471488" y="234089"/>
                  </a:cubicBezTo>
                  <a:cubicBezTo>
                    <a:pt x="462062" y="231994"/>
                    <a:pt x="451827" y="233040"/>
                    <a:pt x="442913" y="229326"/>
                  </a:cubicBezTo>
                  <a:cubicBezTo>
                    <a:pt x="432346" y="224923"/>
                    <a:pt x="423863" y="216626"/>
                    <a:pt x="414338" y="210276"/>
                  </a:cubicBezTo>
                  <a:cubicBezTo>
                    <a:pt x="410161" y="207491"/>
                    <a:pt x="404813" y="207101"/>
                    <a:pt x="400050" y="205514"/>
                  </a:cubicBezTo>
                  <a:cubicBezTo>
                    <a:pt x="396875" y="200751"/>
                    <a:pt x="394572" y="195274"/>
                    <a:pt x="390525" y="191226"/>
                  </a:cubicBezTo>
                  <a:cubicBezTo>
                    <a:pt x="380408" y="181109"/>
                    <a:pt x="376237" y="184083"/>
                    <a:pt x="361950" y="176939"/>
                  </a:cubicBezTo>
                  <a:cubicBezTo>
                    <a:pt x="347663" y="169795"/>
                    <a:pt x="316706" y="155508"/>
                    <a:pt x="304800" y="148364"/>
                  </a:cubicBezTo>
                  <a:cubicBezTo>
                    <a:pt x="292894" y="141220"/>
                    <a:pt x="295687" y="138388"/>
                    <a:pt x="290513" y="134076"/>
                  </a:cubicBezTo>
                  <a:cubicBezTo>
                    <a:pt x="286116" y="130412"/>
                    <a:pt x="281195" y="127391"/>
                    <a:pt x="276225" y="124551"/>
                  </a:cubicBezTo>
                  <a:cubicBezTo>
                    <a:pt x="270061" y="121029"/>
                    <a:pt x="263847" y="117452"/>
                    <a:pt x="257175" y="115026"/>
                  </a:cubicBezTo>
                  <a:cubicBezTo>
                    <a:pt x="246314" y="111076"/>
                    <a:pt x="234908" y="108822"/>
                    <a:pt x="223838" y="105501"/>
                  </a:cubicBezTo>
                  <a:cubicBezTo>
                    <a:pt x="219029" y="104058"/>
                    <a:pt x="214313" y="102326"/>
                    <a:pt x="209550" y="100739"/>
                  </a:cubicBezTo>
                  <a:cubicBezTo>
                    <a:pt x="204788" y="94389"/>
                    <a:pt x="201361" y="86770"/>
                    <a:pt x="195263" y="81689"/>
                  </a:cubicBezTo>
                  <a:cubicBezTo>
                    <a:pt x="191406" y="78475"/>
                    <a:pt x="184895" y="80062"/>
                    <a:pt x="180975" y="76926"/>
                  </a:cubicBezTo>
                  <a:cubicBezTo>
                    <a:pt x="176506" y="73350"/>
                    <a:pt x="175114" y="67036"/>
                    <a:pt x="171450" y="62639"/>
                  </a:cubicBezTo>
                  <a:cubicBezTo>
                    <a:pt x="157728" y="46172"/>
                    <a:pt x="160486" y="49458"/>
                    <a:pt x="142875" y="43589"/>
                  </a:cubicBezTo>
                  <a:cubicBezTo>
                    <a:pt x="138113" y="40414"/>
                    <a:pt x="132985" y="37728"/>
                    <a:pt x="128588" y="34064"/>
                  </a:cubicBezTo>
                  <a:cubicBezTo>
                    <a:pt x="115772" y="23384"/>
                    <a:pt x="115214" y="17007"/>
                    <a:pt x="100013" y="10251"/>
                  </a:cubicBezTo>
                  <a:cubicBezTo>
                    <a:pt x="90838" y="6173"/>
                    <a:pt x="71438" y="726"/>
                    <a:pt x="71438" y="726"/>
                  </a:cubicBezTo>
                  <a:cubicBezTo>
                    <a:pt x="-1524" y="6339"/>
                    <a:pt x="15975" y="-14702"/>
                    <a:pt x="4763" y="24539"/>
                  </a:cubicBezTo>
                  <a:cubicBezTo>
                    <a:pt x="3384" y="29366"/>
                    <a:pt x="1588" y="34064"/>
                    <a:pt x="0" y="38826"/>
                  </a:cubicBezTo>
                  <a:cubicBezTo>
                    <a:pt x="1588" y="45176"/>
                    <a:pt x="3343" y="51486"/>
                    <a:pt x="4763" y="57876"/>
                  </a:cubicBezTo>
                  <a:cubicBezTo>
                    <a:pt x="6519" y="65778"/>
                    <a:pt x="6683" y="74110"/>
                    <a:pt x="9525" y="81689"/>
                  </a:cubicBezTo>
                  <a:cubicBezTo>
                    <a:pt x="12453" y="89498"/>
                    <a:pt x="27162" y="106147"/>
                    <a:pt x="33338" y="110264"/>
                  </a:cubicBezTo>
                  <a:cubicBezTo>
                    <a:pt x="37515" y="113049"/>
                    <a:pt x="42863" y="113439"/>
                    <a:pt x="47625" y="115026"/>
                  </a:cubicBezTo>
                  <a:cubicBezTo>
                    <a:pt x="51499" y="126647"/>
                    <a:pt x="52681" y="134369"/>
                    <a:pt x="61913" y="143601"/>
                  </a:cubicBezTo>
                  <a:cubicBezTo>
                    <a:pt x="65960" y="147648"/>
                    <a:pt x="71438" y="149951"/>
                    <a:pt x="76200" y="153126"/>
                  </a:cubicBezTo>
                  <a:cubicBezTo>
                    <a:pt x="77788" y="157889"/>
                    <a:pt x="77043" y="164278"/>
                    <a:pt x="80963" y="167414"/>
                  </a:cubicBezTo>
                  <a:cubicBezTo>
                    <a:pt x="90766" y="175256"/>
                    <a:pt x="124619" y="163445"/>
                    <a:pt x="133350" y="16265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172159" y="2495273"/>
              <a:ext cx="153308" cy="209754"/>
            </a:xfrm>
            <a:custGeom>
              <a:avLst/>
              <a:gdLst>
                <a:gd name="connsiteX0" fmla="*/ 102243 w 153308"/>
                <a:gd name="connsiteY0" fmla="*/ 4966 h 209754"/>
                <a:gd name="connsiteX1" fmla="*/ 102243 w 153308"/>
                <a:gd name="connsiteY1" fmla="*/ 4966 h 209754"/>
                <a:gd name="connsiteX2" fmla="*/ 59380 w 153308"/>
                <a:gd name="connsiteY2" fmla="*/ 204 h 209754"/>
                <a:gd name="connsiteX3" fmla="*/ 45093 w 153308"/>
                <a:gd name="connsiteY3" fmla="*/ 9729 h 209754"/>
                <a:gd name="connsiteX4" fmla="*/ 49855 w 153308"/>
                <a:gd name="connsiteY4" fmla="*/ 38304 h 209754"/>
                <a:gd name="connsiteX5" fmla="*/ 35568 w 153308"/>
                <a:gd name="connsiteY5" fmla="*/ 43066 h 209754"/>
                <a:gd name="connsiteX6" fmla="*/ 26043 w 153308"/>
                <a:gd name="connsiteY6" fmla="*/ 71641 h 209754"/>
                <a:gd name="connsiteX7" fmla="*/ 11755 w 153308"/>
                <a:gd name="connsiteY7" fmla="*/ 100216 h 209754"/>
                <a:gd name="connsiteX8" fmla="*/ 16518 w 153308"/>
                <a:gd name="connsiteY8" fmla="*/ 124029 h 209754"/>
                <a:gd name="connsiteX9" fmla="*/ 2230 w 153308"/>
                <a:gd name="connsiteY9" fmla="*/ 128791 h 209754"/>
                <a:gd name="connsiteX10" fmla="*/ 21280 w 153308"/>
                <a:gd name="connsiteY10" fmla="*/ 166891 h 209754"/>
                <a:gd name="connsiteX11" fmla="*/ 26043 w 153308"/>
                <a:gd name="connsiteY11" fmla="*/ 195466 h 209754"/>
                <a:gd name="connsiteX12" fmla="*/ 54618 w 153308"/>
                <a:gd name="connsiteY12" fmla="*/ 204991 h 209754"/>
                <a:gd name="connsiteX13" fmla="*/ 68905 w 153308"/>
                <a:gd name="connsiteY13" fmla="*/ 209754 h 209754"/>
                <a:gd name="connsiteX14" fmla="*/ 87955 w 153308"/>
                <a:gd name="connsiteY14" fmla="*/ 204991 h 209754"/>
                <a:gd name="connsiteX15" fmla="*/ 102243 w 153308"/>
                <a:gd name="connsiteY15" fmla="*/ 166891 h 209754"/>
                <a:gd name="connsiteX16" fmla="*/ 116530 w 153308"/>
                <a:gd name="connsiteY16" fmla="*/ 157366 h 209754"/>
                <a:gd name="connsiteX17" fmla="*/ 121293 w 153308"/>
                <a:gd name="connsiteY17" fmla="*/ 143079 h 209754"/>
                <a:gd name="connsiteX18" fmla="*/ 145105 w 153308"/>
                <a:gd name="connsiteY18" fmla="*/ 114504 h 209754"/>
                <a:gd name="connsiteX19" fmla="*/ 145105 w 153308"/>
                <a:gd name="connsiteY19" fmla="*/ 38304 h 209754"/>
                <a:gd name="connsiteX20" fmla="*/ 116530 w 153308"/>
                <a:gd name="connsiteY20" fmla="*/ 24016 h 209754"/>
                <a:gd name="connsiteX21" fmla="*/ 102243 w 153308"/>
                <a:gd name="connsiteY21" fmla="*/ 4966 h 20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308" h="209754">
                  <a:moveTo>
                    <a:pt x="102243" y="4966"/>
                  </a:moveTo>
                  <a:lnTo>
                    <a:pt x="102243" y="4966"/>
                  </a:lnTo>
                  <a:cubicBezTo>
                    <a:pt x="87955" y="3379"/>
                    <a:pt x="73706" y="-990"/>
                    <a:pt x="59380" y="204"/>
                  </a:cubicBezTo>
                  <a:cubicBezTo>
                    <a:pt x="53676" y="679"/>
                    <a:pt x="46481" y="4176"/>
                    <a:pt x="45093" y="9729"/>
                  </a:cubicBezTo>
                  <a:cubicBezTo>
                    <a:pt x="42751" y="19097"/>
                    <a:pt x="48268" y="28779"/>
                    <a:pt x="49855" y="38304"/>
                  </a:cubicBezTo>
                  <a:cubicBezTo>
                    <a:pt x="45093" y="39891"/>
                    <a:pt x="38486" y="38981"/>
                    <a:pt x="35568" y="43066"/>
                  </a:cubicBezTo>
                  <a:cubicBezTo>
                    <a:pt x="29732" y="51236"/>
                    <a:pt x="29218" y="62116"/>
                    <a:pt x="26043" y="71641"/>
                  </a:cubicBezTo>
                  <a:cubicBezTo>
                    <a:pt x="19471" y="91358"/>
                    <a:pt x="24064" y="81753"/>
                    <a:pt x="11755" y="100216"/>
                  </a:cubicBezTo>
                  <a:cubicBezTo>
                    <a:pt x="13343" y="108154"/>
                    <a:pt x="19078" y="116350"/>
                    <a:pt x="16518" y="124029"/>
                  </a:cubicBezTo>
                  <a:cubicBezTo>
                    <a:pt x="14930" y="128792"/>
                    <a:pt x="3609" y="123964"/>
                    <a:pt x="2230" y="128791"/>
                  </a:cubicBezTo>
                  <a:cubicBezTo>
                    <a:pt x="-5070" y="154342"/>
                    <a:pt x="6667" y="157148"/>
                    <a:pt x="21280" y="166891"/>
                  </a:cubicBezTo>
                  <a:cubicBezTo>
                    <a:pt x="22868" y="176416"/>
                    <a:pt x="19684" y="188199"/>
                    <a:pt x="26043" y="195466"/>
                  </a:cubicBezTo>
                  <a:cubicBezTo>
                    <a:pt x="32655" y="203022"/>
                    <a:pt x="45093" y="201816"/>
                    <a:pt x="54618" y="204991"/>
                  </a:cubicBezTo>
                  <a:lnTo>
                    <a:pt x="68905" y="209754"/>
                  </a:lnTo>
                  <a:cubicBezTo>
                    <a:pt x="75255" y="208166"/>
                    <a:pt x="82509" y="208622"/>
                    <a:pt x="87955" y="204991"/>
                  </a:cubicBezTo>
                  <a:cubicBezTo>
                    <a:pt x="103673" y="194512"/>
                    <a:pt x="93950" y="181405"/>
                    <a:pt x="102243" y="166891"/>
                  </a:cubicBezTo>
                  <a:cubicBezTo>
                    <a:pt x="105083" y="161921"/>
                    <a:pt x="111768" y="160541"/>
                    <a:pt x="116530" y="157366"/>
                  </a:cubicBezTo>
                  <a:cubicBezTo>
                    <a:pt x="118118" y="152604"/>
                    <a:pt x="119048" y="147569"/>
                    <a:pt x="121293" y="143079"/>
                  </a:cubicBezTo>
                  <a:cubicBezTo>
                    <a:pt x="127925" y="129816"/>
                    <a:pt x="134571" y="125038"/>
                    <a:pt x="145105" y="114504"/>
                  </a:cubicBezTo>
                  <a:cubicBezTo>
                    <a:pt x="154703" y="85712"/>
                    <a:pt x="157307" y="84061"/>
                    <a:pt x="145105" y="38304"/>
                  </a:cubicBezTo>
                  <a:cubicBezTo>
                    <a:pt x="143005" y="30430"/>
                    <a:pt x="121894" y="26698"/>
                    <a:pt x="116530" y="24016"/>
                  </a:cubicBezTo>
                  <a:cubicBezTo>
                    <a:pt x="111411" y="21456"/>
                    <a:pt x="104624" y="8141"/>
                    <a:pt x="102243" y="496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Arrow Connector 29"/>
          <p:cNvCxnSpPr/>
          <p:nvPr/>
        </p:nvCxnSpPr>
        <p:spPr>
          <a:xfrm flipH="1">
            <a:off x="2391957" y="1632155"/>
            <a:ext cx="691714" cy="6657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103369" y="1623057"/>
            <a:ext cx="537369" cy="6663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866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3"/>
          <p:cNvSpPr txBox="1">
            <a:spLocks/>
          </p:cNvSpPr>
          <p:nvPr/>
        </p:nvSpPr>
        <p:spPr>
          <a:xfrm>
            <a:off x="956918" y="1130710"/>
            <a:ext cx="7076036" cy="15228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Habilidad de algunos </a:t>
            </a:r>
            <a:r>
              <a:rPr lang="es-ES_tradnl" sz="44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Indices</a:t>
            </a:r>
            <a:r>
              <a:rPr lang="es-ES_tradnl" sz="4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en Sudamérica</a:t>
            </a:r>
            <a:endParaRPr lang="es-ES_tradnl" sz="4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itle 3"/>
          <p:cNvSpPr txBox="1">
            <a:spLocks/>
          </p:cNvSpPr>
          <p:nvPr/>
        </p:nvSpPr>
        <p:spPr>
          <a:xfrm>
            <a:off x="2077786" y="3898490"/>
            <a:ext cx="4834283" cy="840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5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a:t>
            </a:r>
            <a:r>
              <a:rPr lang="es-ES_tradnl" sz="5400" baseline="30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a:t>
            </a:r>
            <a:r>
              <a:rPr lang="es-ES_tradnl" sz="5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Indice</a:t>
            </a:r>
            <a:r>
              <a:rPr lang="es-ES_tradnl" sz="5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r>
              <a:rPr lang="es-ES_tradnl" sz="5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OLR</a:t>
            </a:r>
            <a:endParaRPr lang="es-ES_tradnl" sz="5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itle 3"/>
          <p:cNvSpPr txBox="1">
            <a:spLocks/>
          </p:cNvSpPr>
          <p:nvPr/>
        </p:nvSpPr>
        <p:spPr>
          <a:xfrm>
            <a:off x="1899223" y="5061155"/>
            <a:ext cx="5191425" cy="840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Comparación con promedios diarios, p</a:t>
            </a:r>
            <a:r>
              <a:rPr lang="es-ES_tradnl"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eriodo Oct 2013-Mar 2014</a:t>
            </a:r>
            <a:endParaRPr lang="es-ES_tradnl" sz="2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4712361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grpSp>
        <p:nvGrpSpPr>
          <p:cNvPr id="12" name="Group 11"/>
          <p:cNvGrpSpPr/>
          <p:nvPr/>
        </p:nvGrpSpPr>
        <p:grpSpPr>
          <a:xfrm>
            <a:off x="136906" y="2494605"/>
            <a:ext cx="8306168" cy="3147216"/>
            <a:chOff x="0" y="3276600"/>
            <a:chExt cx="9144000" cy="35814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1377" y="3284220"/>
              <a:ext cx="2972623" cy="35737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76600"/>
              <a:ext cx="2972623" cy="35737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3377" y="3284220"/>
              <a:ext cx="2896423" cy="3573780"/>
            </a:xfrm>
            <a:prstGeom prst="rect">
              <a:avLst/>
            </a:prstGeom>
          </p:spPr>
        </p:pic>
      </p:grpSp>
      <p:sp>
        <p:nvSpPr>
          <p:cNvPr id="8" name="Content Placeholder 2"/>
          <p:cNvSpPr>
            <a:spLocks noGrp="1"/>
          </p:cNvSpPr>
          <p:nvPr>
            <p:ph idx="1"/>
          </p:nvPr>
        </p:nvSpPr>
        <p:spPr>
          <a:xfrm>
            <a:off x="987170" y="2079704"/>
            <a:ext cx="1295400" cy="563563"/>
          </a:xfrm>
        </p:spPr>
        <p:txBody>
          <a:bodyPr>
            <a:noAutofit/>
          </a:bodyPr>
          <a:lstStyle/>
          <a:p>
            <a:pPr marL="0" indent="0">
              <a:buNone/>
            </a:pPr>
            <a:r>
              <a:rPr lang="es-ES_tradnl" noProof="0" dirty="0" err="1" smtClean="0">
                <a:solidFill>
                  <a:schemeClr val="bg1">
                    <a:lumMod val="95000"/>
                  </a:schemeClr>
                </a:solidFill>
                <a:latin typeface="Arial" pitchFamily="34" charset="0"/>
                <a:cs typeface="Arial" pitchFamily="34" charset="0"/>
              </a:rPr>
              <a:t>Lifted</a:t>
            </a:r>
            <a:endParaRPr lang="es-ES_tradnl" noProof="0" dirty="0">
              <a:solidFill>
                <a:schemeClr val="bg1">
                  <a:lumMod val="95000"/>
                </a:schemeClr>
              </a:solidFill>
              <a:latin typeface="Arial" pitchFamily="34" charset="0"/>
              <a:cs typeface="Arial" pitchFamily="34" charset="0"/>
            </a:endParaRPr>
          </a:p>
        </p:txBody>
      </p:sp>
      <p:sp>
        <p:nvSpPr>
          <p:cNvPr id="9" name="Content Placeholder 2"/>
          <p:cNvSpPr txBox="1">
            <a:spLocks/>
          </p:cNvSpPr>
          <p:nvPr/>
        </p:nvSpPr>
        <p:spPr>
          <a:xfrm>
            <a:off x="3318310" y="2022674"/>
            <a:ext cx="2286823" cy="5635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2800" dirty="0" smtClean="0">
                <a:solidFill>
                  <a:schemeClr val="bg1">
                    <a:lumMod val="95000"/>
                  </a:schemeClr>
                </a:solidFill>
                <a:latin typeface="Arial" pitchFamily="34" charset="0"/>
                <a:cs typeface="Arial" pitchFamily="34" charset="0"/>
              </a:rPr>
              <a:t>Total-</a:t>
            </a:r>
            <a:r>
              <a:rPr lang="es-ES_tradnl" sz="2800" dirty="0" err="1" smtClean="0">
                <a:solidFill>
                  <a:schemeClr val="bg1">
                    <a:lumMod val="95000"/>
                  </a:schemeClr>
                </a:solidFill>
                <a:latin typeface="Arial" pitchFamily="34" charset="0"/>
                <a:cs typeface="Arial" pitchFamily="34" charset="0"/>
              </a:rPr>
              <a:t>Totals</a:t>
            </a:r>
            <a:endParaRPr lang="es-ES_tradnl" sz="2800" dirty="0">
              <a:solidFill>
                <a:schemeClr val="bg1">
                  <a:lumMod val="95000"/>
                </a:schemeClr>
              </a:solidFill>
              <a:latin typeface="Arial" pitchFamily="34" charset="0"/>
              <a:cs typeface="Arial" pitchFamily="34" charset="0"/>
            </a:endParaRPr>
          </a:p>
        </p:txBody>
      </p:sp>
      <p:sp>
        <p:nvSpPr>
          <p:cNvPr id="10" name="Content Placeholder 2"/>
          <p:cNvSpPr txBox="1">
            <a:spLocks/>
          </p:cNvSpPr>
          <p:nvPr/>
        </p:nvSpPr>
        <p:spPr>
          <a:xfrm>
            <a:off x="6871243" y="2032506"/>
            <a:ext cx="575105" cy="5635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2800" dirty="0" smtClean="0">
                <a:solidFill>
                  <a:schemeClr val="bg1">
                    <a:lumMod val="95000"/>
                  </a:schemeClr>
                </a:solidFill>
                <a:latin typeface="Arial" pitchFamily="34" charset="0"/>
                <a:cs typeface="Arial" pitchFamily="34" charset="0"/>
              </a:rPr>
              <a:t>K</a:t>
            </a:r>
            <a:endParaRPr lang="es-ES_tradnl" sz="2800" dirty="0">
              <a:solidFill>
                <a:schemeClr val="bg1">
                  <a:lumMod val="95000"/>
                </a:schemeClr>
              </a:solidFill>
              <a:latin typeface="Arial" pitchFamily="34" charset="0"/>
              <a:cs typeface="Arial" pitchFamily="34" charset="0"/>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2863" t="1112" r="13182" b="4444"/>
          <a:stretch/>
        </p:blipFill>
        <p:spPr>
          <a:xfrm>
            <a:off x="8557919" y="1733749"/>
            <a:ext cx="498672" cy="4945626"/>
          </a:xfrm>
          <a:prstGeom prst="rect">
            <a:avLst/>
          </a:prstGeom>
        </p:spPr>
      </p:pic>
      <p:sp>
        <p:nvSpPr>
          <p:cNvPr id="69" name="Content Placeholder 2"/>
          <p:cNvSpPr txBox="1">
            <a:spLocks/>
          </p:cNvSpPr>
          <p:nvPr/>
        </p:nvSpPr>
        <p:spPr>
          <a:xfrm>
            <a:off x="2051146" y="841318"/>
            <a:ext cx="4829282" cy="819998"/>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0"/>
              </a:spcBef>
              <a:buFont typeface="Arial" pitchFamily="34" charset="0"/>
              <a:buNone/>
            </a:pPr>
            <a:r>
              <a:rPr lang="es-ES_tradnl" sz="2400" b="1" dirty="0" smtClean="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Fracción de </a:t>
            </a:r>
            <a:r>
              <a:rPr lang="es-ES_tradnl" sz="2400" b="1" dirty="0" smtClean="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la </a:t>
            </a:r>
            <a:r>
              <a:rPr lang="es-ES_tradnl" sz="2400" b="1" dirty="0" smtClean="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variancia de OLR </a:t>
            </a:r>
          </a:p>
          <a:p>
            <a:pPr marL="0" indent="0" algn="ctr">
              <a:lnSpc>
                <a:spcPct val="90000"/>
              </a:lnSpc>
              <a:spcBef>
                <a:spcPts val="0"/>
              </a:spcBef>
              <a:buFont typeface="Arial" pitchFamily="34" charset="0"/>
              <a:buNone/>
            </a:pPr>
            <a:r>
              <a:rPr lang="es-ES_tradnl" sz="2400" b="1" dirty="0" smtClean="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compartida con cada </a:t>
            </a:r>
            <a:r>
              <a:rPr lang="es-ES_tradnl" sz="2400" b="1" dirty="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í</a:t>
            </a:r>
            <a:r>
              <a:rPr lang="es-ES_tradnl" sz="2400" b="1" dirty="0" smtClean="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rPr>
              <a:t>ndice</a:t>
            </a:r>
            <a:endParaRPr lang="es-ES_tradnl" sz="2400" b="1" dirty="0">
              <a:solidFill>
                <a:schemeClr val="accent4">
                  <a:lumMod val="60000"/>
                  <a:lumOff val="4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5" name="Content Placeholder 2"/>
          <p:cNvSpPr txBox="1">
            <a:spLocks/>
          </p:cNvSpPr>
          <p:nvPr/>
        </p:nvSpPr>
        <p:spPr>
          <a:xfrm>
            <a:off x="380129" y="432264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6" name="Content Placeholder 2"/>
          <p:cNvSpPr txBox="1">
            <a:spLocks/>
          </p:cNvSpPr>
          <p:nvPr/>
        </p:nvSpPr>
        <p:spPr>
          <a:xfrm>
            <a:off x="2073433" y="329852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.6+</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7" name="Content Placeholder 2"/>
          <p:cNvSpPr txBox="1">
            <a:spLocks/>
          </p:cNvSpPr>
          <p:nvPr/>
        </p:nvSpPr>
        <p:spPr>
          <a:xfrm>
            <a:off x="1999697" y="3627900"/>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.6+</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8" name="Content Placeholder 2"/>
          <p:cNvSpPr txBox="1">
            <a:spLocks/>
          </p:cNvSpPr>
          <p:nvPr/>
        </p:nvSpPr>
        <p:spPr>
          <a:xfrm>
            <a:off x="1599157" y="315763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79" name="Content Placeholder 2"/>
          <p:cNvSpPr txBox="1">
            <a:spLocks/>
          </p:cNvSpPr>
          <p:nvPr/>
        </p:nvSpPr>
        <p:spPr>
          <a:xfrm>
            <a:off x="1901479" y="421518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0" name="Content Placeholder 2"/>
          <p:cNvSpPr txBox="1">
            <a:spLocks/>
          </p:cNvSpPr>
          <p:nvPr/>
        </p:nvSpPr>
        <p:spPr>
          <a:xfrm>
            <a:off x="827480" y="5037158"/>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1" name="Content Placeholder 2"/>
          <p:cNvSpPr txBox="1">
            <a:spLocks/>
          </p:cNvSpPr>
          <p:nvPr/>
        </p:nvSpPr>
        <p:spPr>
          <a:xfrm>
            <a:off x="764192" y="406164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2" name="Content Placeholder 2"/>
          <p:cNvSpPr txBox="1">
            <a:spLocks/>
          </p:cNvSpPr>
          <p:nvPr/>
        </p:nvSpPr>
        <p:spPr>
          <a:xfrm>
            <a:off x="455947" y="2867715"/>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3" name="Content Placeholder 2"/>
          <p:cNvSpPr txBox="1">
            <a:spLocks/>
          </p:cNvSpPr>
          <p:nvPr/>
        </p:nvSpPr>
        <p:spPr>
          <a:xfrm>
            <a:off x="778877" y="260393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4" name="Content Placeholder 2"/>
          <p:cNvSpPr txBox="1">
            <a:spLocks/>
          </p:cNvSpPr>
          <p:nvPr/>
        </p:nvSpPr>
        <p:spPr>
          <a:xfrm>
            <a:off x="319677" y="2527527"/>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5" name="Content Placeholder 2"/>
          <p:cNvSpPr txBox="1">
            <a:spLocks/>
          </p:cNvSpPr>
          <p:nvPr/>
        </p:nvSpPr>
        <p:spPr>
          <a:xfrm>
            <a:off x="972012" y="2890767"/>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6" name="Content Placeholder 2"/>
          <p:cNvSpPr txBox="1">
            <a:spLocks/>
          </p:cNvSpPr>
          <p:nvPr/>
        </p:nvSpPr>
        <p:spPr>
          <a:xfrm>
            <a:off x="1253779" y="314949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7" name="Content Placeholder 2"/>
          <p:cNvSpPr txBox="1">
            <a:spLocks/>
          </p:cNvSpPr>
          <p:nvPr/>
        </p:nvSpPr>
        <p:spPr>
          <a:xfrm>
            <a:off x="1443407" y="282279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8" name="Content Placeholder 2"/>
          <p:cNvSpPr txBox="1">
            <a:spLocks/>
          </p:cNvSpPr>
          <p:nvPr/>
        </p:nvSpPr>
        <p:spPr>
          <a:xfrm>
            <a:off x="484595" y="390734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9" name="Content Placeholder 2"/>
          <p:cNvSpPr txBox="1">
            <a:spLocks/>
          </p:cNvSpPr>
          <p:nvPr/>
        </p:nvSpPr>
        <p:spPr>
          <a:xfrm>
            <a:off x="979880" y="477661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0" name="Content Placeholder 2"/>
          <p:cNvSpPr txBox="1">
            <a:spLocks/>
          </p:cNvSpPr>
          <p:nvPr/>
        </p:nvSpPr>
        <p:spPr>
          <a:xfrm>
            <a:off x="1901298" y="392357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1" name="Content Placeholder 2"/>
          <p:cNvSpPr txBox="1">
            <a:spLocks/>
          </p:cNvSpPr>
          <p:nvPr/>
        </p:nvSpPr>
        <p:spPr>
          <a:xfrm>
            <a:off x="1652459" y="344924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2" name="Content Placeholder 2"/>
          <p:cNvSpPr txBox="1">
            <a:spLocks/>
          </p:cNvSpPr>
          <p:nvPr/>
        </p:nvSpPr>
        <p:spPr>
          <a:xfrm>
            <a:off x="1627879" y="435638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4" name="Content Placeholder 2"/>
          <p:cNvSpPr txBox="1">
            <a:spLocks/>
          </p:cNvSpPr>
          <p:nvPr/>
        </p:nvSpPr>
        <p:spPr>
          <a:xfrm>
            <a:off x="494427" y="522554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5" name="Content Placeholder 2"/>
          <p:cNvSpPr txBox="1">
            <a:spLocks/>
          </p:cNvSpPr>
          <p:nvPr/>
        </p:nvSpPr>
        <p:spPr>
          <a:xfrm>
            <a:off x="3297305" y="392397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6" name="Content Placeholder 2"/>
          <p:cNvSpPr txBox="1">
            <a:spLocks/>
          </p:cNvSpPr>
          <p:nvPr/>
        </p:nvSpPr>
        <p:spPr>
          <a:xfrm>
            <a:off x="3548025" y="437133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7" name="Content Placeholder 2"/>
          <p:cNvSpPr txBox="1">
            <a:spLocks/>
          </p:cNvSpPr>
          <p:nvPr/>
        </p:nvSpPr>
        <p:spPr>
          <a:xfrm>
            <a:off x="4348608" y="290256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8" name="Content Placeholder 2"/>
          <p:cNvSpPr txBox="1">
            <a:spLocks/>
          </p:cNvSpPr>
          <p:nvPr/>
        </p:nvSpPr>
        <p:spPr>
          <a:xfrm>
            <a:off x="4663472" y="305328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9" name="Content Placeholder 2"/>
          <p:cNvSpPr txBox="1">
            <a:spLocks/>
          </p:cNvSpPr>
          <p:nvPr/>
        </p:nvSpPr>
        <p:spPr>
          <a:xfrm>
            <a:off x="5104366" y="328055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0" name="Content Placeholder 2"/>
          <p:cNvSpPr txBox="1">
            <a:spLocks/>
          </p:cNvSpPr>
          <p:nvPr/>
        </p:nvSpPr>
        <p:spPr>
          <a:xfrm>
            <a:off x="3906852" y="258751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1" name="Content Placeholder 2"/>
          <p:cNvSpPr txBox="1">
            <a:spLocks/>
          </p:cNvSpPr>
          <p:nvPr/>
        </p:nvSpPr>
        <p:spPr>
          <a:xfrm>
            <a:off x="3519269" y="250482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2" name="Content Placeholder 2"/>
          <p:cNvSpPr txBox="1">
            <a:spLocks/>
          </p:cNvSpPr>
          <p:nvPr/>
        </p:nvSpPr>
        <p:spPr>
          <a:xfrm>
            <a:off x="3638349" y="274987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3" name="Content Placeholder 2"/>
          <p:cNvSpPr txBox="1">
            <a:spLocks/>
          </p:cNvSpPr>
          <p:nvPr/>
        </p:nvSpPr>
        <p:spPr>
          <a:xfrm>
            <a:off x="2951457" y="2527527"/>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4" name="Content Placeholder 2"/>
          <p:cNvSpPr txBox="1">
            <a:spLocks/>
          </p:cNvSpPr>
          <p:nvPr/>
        </p:nvSpPr>
        <p:spPr>
          <a:xfrm>
            <a:off x="3248817" y="282194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5" name="Content Placeholder 2"/>
          <p:cNvSpPr txBox="1">
            <a:spLocks/>
          </p:cNvSpPr>
          <p:nvPr/>
        </p:nvSpPr>
        <p:spPr>
          <a:xfrm>
            <a:off x="6114247" y="394161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6" name="Content Placeholder 2"/>
          <p:cNvSpPr txBox="1">
            <a:spLocks/>
          </p:cNvSpPr>
          <p:nvPr/>
        </p:nvSpPr>
        <p:spPr>
          <a:xfrm>
            <a:off x="6353254" y="4381165"/>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7" name="Content Placeholder 2"/>
          <p:cNvSpPr txBox="1">
            <a:spLocks/>
          </p:cNvSpPr>
          <p:nvPr/>
        </p:nvSpPr>
        <p:spPr>
          <a:xfrm>
            <a:off x="3358234" y="4943768"/>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8" name="Content Placeholder 2"/>
          <p:cNvSpPr txBox="1">
            <a:spLocks/>
          </p:cNvSpPr>
          <p:nvPr/>
        </p:nvSpPr>
        <p:spPr>
          <a:xfrm>
            <a:off x="6676623" y="478321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9" name="Content Placeholder 2"/>
          <p:cNvSpPr txBox="1">
            <a:spLocks/>
          </p:cNvSpPr>
          <p:nvPr/>
        </p:nvSpPr>
        <p:spPr>
          <a:xfrm>
            <a:off x="7148349" y="480686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0" name="Content Placeholder 2"/>
          <p:cNvSpPr txBox="1">
            <a:spLocks/>
          </p:cNvSpPr>
          <p:nvPr/>
        </p:nvSpPr>
        <p:spPr>
          <a:xfrm>
            <a:off x="7389237" y="454631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1" name="Content Placeholder 2"/>
          <p:cNvSpPr txBox="1">
            <a:spLocks/>
          </p:cNvSpPr>
          <p:nvPr/>
        </p:nvSpPr>
        <p:spPr>
          <a:xfrm>
            <a:off x="7504125" y="390968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2" name="Content Placeholder 2"/>
          <p:cNvSpPr txBox="1">
            <a:spLocks/>
          </p:cNvSpPr>
          <p:nvPr/>
        </p:nvSpPr>
        <p:spPr>
          <a:xfrm>
            <a:off x="7806465" y="410723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3" name="Content Placeholder 2"/>
          <p:cNvSpPr txBox="1">
            <a:spLocks/>
          </p:cNvSpPr>
          <p:nvPr/>
        </p:nvSpPr>
        <p:spPr>
          <a:xfrm>
            <a:off x="7811385" y="386635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4" name="Content Placeholder 2"/>
          <p:cNvSpPr txBox="1">
            <a:spLocks/>
          </p:cNvSpPr>
          <p:nvPr/>
        </p:nvSpPr>
        <p:spPr>
          <a:xfrm>
            <a:off x="7132276" y="294961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5" name="Content Placeholder 2"/>
          <p:cNvSpPr txBox="1">
            <a:spLocks/>
          </p:cNvSpPr>
          <p:nvPr/>
        </p:nvSpPr>
        <p:spPr>
          <a:xfrm>
            <a:off x="7526915" y="319050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6" name="Content Placeholder 2"/>
          <p:cNvSpPr txBox="1">
            <a:spLocks/>
          </p:cNvSpPr>
          <p:nvPr/>
        </p:nvSpPr>
        <p:spPr>
          <a:xfrm>
            <a:off x="6960309" y="3167465"/>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7" name="Content Placeholder 2"/>
          <p:cNvSpPr txBox="1">
            <a:spLocks/>
          </p:cNvSpPr>
          <p:nvPr/>
        </p:nvSpPr>
        <p:spPr>
          <a:xfrm>
            <a:off x="7926243" y="3308355"/>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8" name="Content Placeholder 2"/>
          <p:cNvSpPr txBox="1">
            <a:spLocks/>
          </p:cNvSpPr>
          <p:nvPr/>
        </p:nvSpPr>
        <p:spPr>
          <a:xfrm>
            <a:off x="5984372" y="252752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9" name="Content Placeholder 2"/>
          <p:cNvSpPr txBox="1">
            <a:spLocks/>
          </p:cNvSpPr>
          <p:nvPr/>
        </p:nvSpPr>
        <p:spPr>
          <a:xfrm>
            <a:off x="6408120" y="254101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0" name="Content Placeholder 2"/>
          <p:cNvSpPr txBox="1">
            <a:spLocks/>
          </p:cNvSpPr>
          <p:nvPr/>
        </p:nvSpPr>
        <p:spPr>
          <a:xfrm>
            <a:off x="6824445" y="2609240"/>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1" name="Content Placeholder 2"/>
          <p:cNvSpPr txBox="1">
            <a:spLocks/>
          </p:cNvSpPr>
          <p:nvPr/>
        </p:nvSpPr>
        <p:spPr>
          <a:xfrm>
            <a:off x="7352513" y="424103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2" name="Content Placeholder 2"/>
          <p:cNvSpPr txBox="1">
            <a:spLocks/>
          </p:cNvSpPr>
          <p:nvPr/>
        </p:nvSpPr>
        <p:spPr>
          <a:xfrm>
            <a:off x="7767218" y="436670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3" name="Content Placeholder 2"/>
          <p:cNvSpPr txBox="1">
            <a:spLocks/>
          </p:cNvSpPr>
          <p:nvPr/>
        </p:nvSpPr>
        <p:spPr>
          <a:xfrm>
            <a:off x="6458513" y="3963810"/>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4" name="Content Placeholder 2"/>
          <p:cNvSpPr txBox="1">
            <a:spLocks/>
          </p:cNvSpPr>
          <p:nvPr/>
        </p:nvSpPr>
        <p:spPr>
          <a:xfrm>
            <a:off x="638800" y="3714414"/>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5" name="Content Placeholder 2"/>
          <p:cNvSpPr txBox="1">
            <a:spLocks/>
          </p:cNvSpPr>
          <p:nvPr/>
        </p:nvSpPr>
        <p:spPr>
          <a:xfrm>
            <a:off x="6069232" y="2998773"/>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6" name="Content Placeholder 2"/>
          <p:cNvSpPr txBox="1">
            <a:spLocks/>
          </p:cNvSpPr>
          <p:nvPr/>
        </p:nvSpPr>
        <p:spPr>
          <a:xfrm>
            <a:off x="6109436" y="2744829"/>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7" name="Content Placeholder 2"/>
          <p:cNvSpPr txBox="1">
            <a:spLocks/>
          </p:cNvSpPr>
          <p:nvPr/>
        </p:nvSpPr>
        <p:spPr>
          <a:xfrm>
            <a:off x="6488009" y="280872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8" name="Content Placeholder 2"/>
          <p:cNvSpPr txBox="1">
            <a:spLocks/>
          </p:cNvSpPr>
          <p:nvPr/>
        </p:nvSpPr>
        <p:spPr>
          <a:xfrm>
            <a:off x="6756512" y="293217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29" name="Content Placeholder 2"/>
          <p:cNvSpPr txBox="1">
            <a:spLocks/>
          </p:cNvSpPr>
          <p:nvPr/>
        </p:nvSpPr>
        <p:spPr>
          <a:xfrm>
            <a:off x="7268942" y="3343568"/>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0" name="Content Placeholder 2"/>
          <p:cNvSpPr txBox="1">
            <a:spLocks/>
          </p:cNvSpPr>
          <p:nvPr/>
        </p:nvSpPr>
        <p:spPr>
          <a:xfrm>
            <a:off x="7621016" y="3433572"/>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1" name="Content Placeholder 2"/>
          <p:cNvSpPr txBox="1">
            <a:spLocks/>
          </p:cNvSpPr>
          <p:nvPr/>
        </p:nvSpPr>
        <p:spPr>
          <a:xfrm>
            <a:off x="7763970" y="3638556"/>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.4+</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2" name="Content Placeholder 2"/>
          <p:cNvSpPr txBox="1">
            <a:spLocks/>
          </p:cNvSpPr>
          <p:nvPr/>
        </p:nvSpPr>
        <p:spPr>
          <a:xfrm>
            <a:off x="137175" y="4120721"/>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3" name="Content Placeholder 2"/>
          <p:cNvSpPr txBox="1">
            <a:spLocks/>
          </p:cNvSpPr>
          <p:nvPr/>
        </p:nvSpPr>
        <p:spPr>
          <a:xfrm>
            <a:off x="5640816" y="2547178"/>
            <a:ext cx="537006" cy="281781"/>
          </a:xfrm>
          <a:prstGeom prst="rect">
            <a:avLst/>
          </a:prstGeom>
          <a:effectLst>
            <a:outerShdw blurRad="50800" algn="ctr" rotWithShape="0">
              <a:prstClr val="black"/>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_tradnl" sz="14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.5+</a:t>
            </a:r>
            <a:endParaRPr lang="es-ES_tradnl" sz="14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4" name="Title 3"/>
          <p:cNvSpPr txBox="1">
            <a:spLocks/>
          </p:cNvSpPr>
          <p:nvPr/>
        </p:nvSpPr>
        <p:spPr>
          <a:xfrm>
            <a:off x="1999697" y="61452"/>
            <a:ext cx="4834283" cy="6759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a:t>
            </a:r>
            <a:r>
              <a:rPr lang="es-ES_tradnl" sz="4800" baseline="30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a:t>
            </a:r>
            <a:r>
              <a:rPr lang="es-ES_tradnl" sz="48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Indice</a:t>
            </a:r>
            <a:r>
              <a:rPr lang="es-ES_tradnl" sz="48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r>
              <a:rPr lang="es-ES_tradnl" sz="48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OLR</a:t>
            </a:r>
            <a:endParaRPr lang="es-ES_tradnl" sz="48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Freeform 3"/>
          <p:cNvSpPr/>
          <p:nvPr/>
        </p:nvSpPr>
        <p:spPr>
          <a:xfrm>
            <a:off x="142556" y="2494896"/>
            <a:ext cx="2476989" cy="2150574"/>
          </a:xfrm>
          <a:custGeom>
            <a:avLst/>
            <a:gdLst>
              <a:gd name="connsiteX0" fmla="*/ 452284 w 1219200"/>
              <a:gd name="connsiteY0" fmla="*/ 0 h 1101213"/>
              <a:gd name="connsiteX1" fmla="*/ 0 w 1219200"/>
              <a:gd name="connsiteY1" fmla="*/ 943897 h 1101213"/>
              <a:gd name="connsiteX2" fmla="*/ 1219200 w 1219200"/>
              <a:gd name="connsiteY2" fmla="*/ 1101213 h 1101213"/>
              <a:gd name="connsiteX3" fmla="*/ 452284 w 1219200"/>
              <a:gd name="connsiteY3" fmla="*/ 0 h 1101213"/>
              <a:gd name="connsiteX0" fmla="*/ 216310 w 983226"/>
              <a:gd name="connsiteY0" fmla="*/ 0 h 1101213"/>
              <a:gd name="connsiteX1" fmla="*/ 0 w 983226"/>
              <a:gd name="connsiteY1" fmla="*/ 875071 h 1101213"/>
              <a:gd name="connsiteX2" fmla="*/ 983226 w 983226"/>
              <a:gd name="connsiteY2" fmla="*/ 1101213 h 1101213"/>
              <a:gd name="connsiteX3" fmla="*/ 216310 w 983226"/>
              <a:gd name="connsiteY3" fmla="*/ 0 h 1101213"/>
              <a:gd name="connsiteX0" fmla="*/ 559043 w 1325959"/>
              <a:gd name="connsiteY0" fmla="*/ 0 h 1101213"/>
              <a:gd name="connsiteX1" fmla="*/ 342733 w 1325959"/>
              <a:gd name="connsiteY1" fmla="*/ 875071 h 1101213"/>
              <a:gd name="connsiteX2" fmla="*/ 1325959 w 1325959"/>
              <a:gd name="connsiteY2" fmla="*/ 1101213 h 1101213"/>
              <a:gd name="connsiteX3" fmla="*/ 559043 w 1325959"/>
              <a:gd name="connsiteY3" fmla="*/ 0 h 1101213"/>
              <a:gd name="connsiteX0" fmla="*/ 551303 w 1328051"/>
              <a:gd name="connsiteY0" fmla="*/ 0 h 884903"/>
              <a:gd name="connsiteX1" fmla="*/ 344825 w 1328051"/>
              <a:gd name="connsiteY1" fmla="*/ 658761 h 884903"/>
              <a:gd name="connsiteX2" fmla="*/ 1328051 w 1328051"/>
              <a:gd name="connsiteY2" fmla="*/ 884903 h 884903"/>
              <a:gd name="connsiteX3" fmla="*/ 551303 w 1328051"/>
              <a:gd name="connsiteY3" fmla="*/ 0 h 884903"/>
              <a:gd name="connsiteX0" fmla="*/ 597995 w 1374743"/>
              <a:gd name="connsiteY0" fmla="*/ 13776 h 898679"/>
              <a:gd name="connsiteX1" fmla="*/ 391517 w 1374743"/>
              <a:gd name="connsiteY1" fmla="*/ 672537 h 898679"/>
              <a:gd name="connsiteX2" fmla="*/ 1374743 w 1374743"/>
              <a:gd name="connsiteY2" fmla="*/ 898679 h 898679"/>
              <a:gd name="connsiteX3" fmla="*/ 597995 w 1374743"/>
              <a:gd name="connsiteY3" fmla="*/ 13776 h 898679"/>
              <a:gd name="connsiteX0" fmla="*/ 555576 w 1332324"/>
              <a:gd name="connsiteY0" fmla="*/ 29309 h 914212"/>
              <a:gd name="connsiteX1" fmla="*/ 4970 w 1332324"/>
              <a:gd name="connsiteY1" fmla="*/ 255451 h 914212"/>
              <a:gd name="connsiteX2" fmla="*/ 349098 w 1332324"/>
              <a:gd name="connsiteY2" fmla="*/ 688070 h 914212"/>
              <a:gd name="connsiteX3" fmla="*/ 1332324 w 1332324"/>
              <a:gd name="connsiteY3" fmla="*/ 914212 h 914212"/>
              <a:gd name="connsiteX4" fmla="*/ 555576 w 1332324"/>
              <a:gd name="connsiteY4" fmla="*/ 29309 h 914212"/>
              <a:gd name="connsiteX0" fmla="*/ 555576 w 2410849"/>
              <a:gd name="connsiteY0" fmla="*/ 29309 h 914212"/>
              <a:gd name="connsiteX1" fmla="*/ 4970 w 2410849"/>
              <a:gd name="connsiteY1" fmla="*/ 255451 h 914212"/>
              <a:gd name="connsiteX2" fmla="*/ 349098 w 2410849"/>
              <a:gd name="connsiteY2" fmla="*/ 688070 h 914212"/>
              <a:gd name="connsiteX3" fmla="*/ 1332324 w 2410849"/>
              <a:gd name="connsiteY3" fmla="*/ 914212 h 914212"/>
              <a:gd name="connsiteX4" fmla="*/ 2404040 w 2410849"/>
              <a:gd name="connsiteY4" fmla="*/ 766728 h 914212"/>
              <a:gd name="connsiteX5" fmla="*/ 555576 w 2410849"/>
              <a:gd name="connsiteY5" fmla="*/ 29309 h 914212"/>
              <a:gd name="connsiteX0" fmla="*/ 555576 w 2410849"/>
              <a:gd name="connsiteY0" fmla="*/ 29309 h 914212"/>
              <a:gd name="connsiteX1" fmla="*/ 4970 w 2410849"/>
              <a:gd name="connsiteY1" fmla="*/ 255451 h 914212"/>
              <a:gd name="connsiteX2" fmla="*/ 349098 w 2410849"/>
              <a:gd name="connsiteY2" fmla="*/ 688070 h 914212"/>
              <a:gd name="connsiteX3" fmla="*/ 1332324 w 2410849"/>
              <a:gd name="connsiteY3" fmla="*/ 914212 h 914212"/>
              <a:gd name="connsiteX4" fmla="*/ 2404040 w 2410849"/>
              <a:gd name="connsiteY4" fmla="*/ 766728 h 914212"/>
              <a:gd name="connsiteX5" fmla="*/ 1224169 w 2410849"/>
              <a:gd name="connsiteY5" fmla="*/ 412767 h 914212"/>
              <a:gd name="connsiteX6" fmla="*/ 555576 w 2410849"/>
              <a:gd name="connsiteY6" fmla="*/ 29309 h 914212"/>
              <a:gd name="connsiteX0" fmla="*/ 555576 w 2410849"/>
              <a:gd name="connsiteY0" fmla="*/ 29309 h 914212"/>
              <a:gd name="connsiteX1" fmla="*/ 4970 w 2410849"/>
              <a:gd name="connsiteY1" fmla="*/ 255451 h 914212"/>
              <a:gd name="connsiteX2" fmla="*/ 349098 w 2410849"/>
              <a:gd name="connsiteY2" fmla="*/ 688070 h 914212"/>
              <a:gd name="connsiteX3" fmla="*/ 1332324 w 2410849"/>
              <a:gd name="connsiteY3" fmla="*/ 914212 h 914212"/>
              <a:gd name="connsiteX4" fmla="*/ 2404040 w 2410849"/>
              <a:gd name="connsiteY4" fmla="*/ 766728 h 914212"/>
              <a:gd name="connsiteX5" fmla="*/ 1224169 w 2410849"/>
              <a:gd name="connsiteY5" fmla="*/ 412767 h 914212"/>
              <a:gd name="connsiteX6" fmla="*/ 555576 w 2410849"/>
              <a:gd name="connsiteY6" fmla="*/ 29309 h 914212"/>
              <a:gd name="connsiteX0" fmla="*/ 555576 w 2410849"/>
              <a:gd name="connsiteY0" fmla="*/ 12331 h 897234"/>
              <a:gd name="connsiteX1" fmla="*/ 4970 w 2410849"/>
              <a:gd name="connsiteY1" fmla="*/ 238473 h 897234"/>
              <a:gd name="connsiteX2" fmla="*/ 349098 w 2410849"/>
              <a:gd name="connsiteY2" fmla="*/ 671092 h 897234"/>
              <a:gd name="connsiteX3" fmla="*/ 1332324 w 2410849"/>
              <a:gd name="connsiteY3" fmla="*/ 897234 h 897234"/>
              <a:gd name="connsiteX4" fmla="*/ 2404040 w 2410849"/>
              <a:gd name="connsiteY4" fmla="*/ 749750 h 897234"/>
              <a:gd name="connsiteX5" fmla="*/ 1224169 w 2410849"/>
              <a:gd name="connsiteY5" fmla="*/ 395789 h 897234"/>
              <a:gd name="connsiteX6" fmla="*/ 555576 w 2410849"/>
              <a:gd name="connsiteY6" fmla="*/ 12331 h 897234"/>
              <a:gd name="connsiteX0" fmla="*/ 555576 w 2410849"/>
              <a:gd name="connsiteY0" fmla="*/ 12331 h 897234"/>
              <a:gd name="connsiteX1" fmla="*/ 4970 w 2410849"/>
              <a:gd name="connsiteY1" fmla="*/ 238473 h 897234"/>
              <a:gd name="connsiteX2" fmla="*/ 349098 w 2410849"/>
              <a:gd name="connsiteY2" fmla="*/ 671092 h 897234"/>
              <a:gd name="connsiteX3" fmla="*/ 1332324 w 2410849"/>
              <a:gd name="connsiteY3" fmla="*/ 897234 h 897234"/>
              <a:gd name="connsiteX4" fmla="*/ 2404040 w 2410849"/>
              <a:gd name="connsiteY4" fmla="*/ 749750 h 897234"/>
              <a:gd name="connsiteX5" fmla="*/ 1627291 w 2410849"/>
              <a:gd name="connsiteY5" fmla="*/ 425286 h 897234"/>
              <a:gd name="connsiteX6" fmla="*/ 1224169 w 2410849"/>
              <a:gd name="connsiteY6" fmla="*/ 395789 h 897234"/>
              <a:gd name="connsiteX7" fmla="*/ 555576 w 2410849"/>
              <a:gd name="connsiteY7" fmla="*/ 12331 h 897234"/>
              <a:gd name="connsiteX0" fmla="*/ 555576 w 2410849"/>
              <a:gd name="connsiteY0" fmla="*/ 12331 h 897234"/>
              <a:gd name="connsiteX1" fmla="*/ 4970 w 2410849"/>
              <a:gd name="connsiteY1" fmla="*/ 238473 h 897234"/>
              <a:gd name="connsiteX2" fmla="*/ 349098 w 2410849"/>
              <a:gd name="connsiteY2" fmla="*/ 671092 h 897234"/>
              <a:gd name="connsiteX3" fmla="*/ 1332324 w 2410849"/>
              <a:gd name="connsiteY3" fmla="*/ 897234 h 897234"/>
              <a:gd name="connsiteX4" fmla="*/ 2404040 w 2410849"/>
              <a:gd name="connsiteY4" fmla="*/ 749750 h 897234"/>
              <a:gd name="connsiteX5" fmla="*/ 1627291 w 2410849"/>
              <a:gd name="connsiteY5" fmla="*/ 425286 h 897234"/>
              <a:gd name="connsiteX6" fmla="*/ 1165176 w 2410849"/>
              <a:gd name="connsiteY6" fmla="*/ 307298 h 897234"/>
              <a:gd name="connsiteX7" fmla="*/ 555576 w 2410849"/>
              <a:gd name="connsiteY7" fmla="*/ 12331 h 897234"/>
              <a:gd name="connsiteX0" fmla="*/ 555576 w 2410849"/>
              <a:gd name="connsiteY0" fmla="*/ 12331 h 897234"/>
              <a:gd name="connsiteX1" fmla="*/ 4970 w 2410849"/>
              <a:gd name="connsiteY1" fmla="*/ 238473 h 897234"/>
              <a:gd name="connsiteX2" fmla="*/ 349098 w 2410849"/>
              <a:gd name="connsiteY2" fmla="*/ 671092 h 897234"/>
              <a:gd name="connsiteX3" fmla="*/ 1332324 w 2410849"/>
              <a:gd name="connsiteY3" fmla="*/ 897234 h 897234"/>
              <a:gd name="connsiteX4" fmla="*/ 2404040 w 2410849"/>
              <a:gd name="connsiteY4" fmla="*/ 749750 h 897234"/>
              <a:gd name="connsiteX5" fmla="*/ 1627291 w 2410849"/>
              <a:gd name="connsiteY5" fmla="*/ 425286 h 897234"/>
              <a:gd name="connsiteX6" fmla="*/ 1145511 w 2410849"/>
              <a:gd name="connsiteY6" fmla="*/ 346627 h 897234"/>
              <a:gd name="connsiteX7" fmla="*/ 555576 w 2410849"/>
              <a:gd name="connsiteY7" fmla="*/ 12331 h 897234"/>
              <a:gd name="connsiteX0" fmla="*/ 555576 w 2420633"/>
              <a:gd name="connsiteY0" fmla="*/ 12331 h 1058231"/>
              <a:gd name="connsiteX1" fmla="*/ 4970 w 2420633"/>
              <a:gd name="connsiteY1" fmla="*/ 238473 h 1058231"/>
              <a:gd name="connsiteX2" fmla="*/ 349098 w 2420633"/>
              <a:gd name="connsiteY2" fmla="*/ 671092 h 1058231"/>
              <a:gd name="connsiteX3" fmla="*/ 1332324 w 2420633"/>
              <a:gd name="connsiteY3" fmla="*/ 897234 h 1058231"/>
              <a:gd name="connsiteX4" fmla="*/ 2413872 w 2420633"/>
              <a:gd name="connsiteY4" fmla="*/ 1034886 h 1058231"/>
              <a:gd name="connsiteX5" fmla="*/ 1627291 w 2420633"/>
              <a:gd name="connsiteY5" fmla="*/ 425286 h 1058231"/>
              <a:gd name="connsiteX6" fmla="*/ 1145511 w 2420633"/>
              <a:gd name="connsiteY6" fmla="*/ 346627 h 1058231"/>
              <a:gd name="connsiteX7" fmla="*/ 555576 w 2420633"/>
              <a:gd name="connsiteY7" fmla="*/ 12331 h 1058231"/>
              <a:gd name="connsiteX0" fmla="*/ 555576 w 2424777"/>
              <a:gd name="connsiteY0" fmla="*/ 12331 h 1058231"/>
              <a:gd name="connsiteX1" fmla="*/ 4970 w 2424777"/>
              <a:gd name="connsiteY1" fmla="*/ 238473 h 1058231"/>
              <a:gd name="connsiteX2" fmla="*/ 349098 w 2424777"/>
              <a:gd name="connsiteY2" fmla="*/ 671092 h 1058231"/>
              <a:gd name="connsiteX3" fmla="*/ 1332324 w 2424777"/>
              <a:gd name="connsiteY3" fmla="*/ 897234 h 1058231"/>
              <a:gd name="connsiteX4" fmla="*/ 2413872 w 2424777"/>
              <a:gd name="connsiteY4" fmla="*/ 1034886 h 1058231"/>
              <a:gd name="connsiteX5" fmla="*/ 1823937 w 2424777"/>
              <a:gd name="connsiteY5" fmla="*/ 641595 h 1058231"/>
              <a:gd name="connsiteX6" fmla="*/ 1627291 w 2424777"/>
              <a:gd name="connsiteY6" fmla="*/ 425286 h 1058231"/>
              <a:gd name="connsiteX7" fmla="*/ 1145511 w 2424777"/>
              <a:gd name="connsiteY7" fmla="*/ 346627 h 1058231"/>
              <a:gd name="connsiteX8" fmla="*/ 555576 w 2424777"/>
              <a:gd name="connsiteY8" fmla="*/ 12331 h 1058231"/>
              <a:gd name="connsiteX0" fmla="*/ 555576 w 2459793"/>
              <a:gd name="connsiteY0" fmla="*/ 12331 h 1058231"/>
              <a:gd name="connsiteX1" fmla="*/ 4970 w 2459793"/>
              <a:gd name="connsiteY1" fmla="*/ 238473 h 1058231"/>
              <a:gd name="connsiteX2" fmla="*/ 349098 w 2459793"/>
              <a:gd name="connsiteY2" fmla="*/ 671092 h 1058231"/>
              <a:gd name="connsiteX3" fmla="*/ 1332324 w 2459793"/>
              <a:gd name="connsiteY3" fmla="*/ 897234 h 1058231"/>
              <a:gd name="connsiteX4" fmla="*/ 2413872 w 2459793"/>
              <a:gd name="connsiteY4" fmla="*/ 1034886 h 1058231"/>
              <a:gd name="connsiteX5" fmla="*/ 2227059 w 2459793"/>
              <a:gd name="connsiteY5" fmla="*/ 789079 h 1058231"/>
              <a:gd name="connsiteX6" fmla="*/ 1823937 w 2459793"/>
              <a:gd name="connsiteY6" fmla="*/ 641595 h 1058231"/>
              <a:gd name="connsiteX7" fmla="*/ 1627291 w 2459793"/>
              <a:gd name="connsiteY7" fmla="*/ 425286 h 1058231"/>
              <a:gd name="connsiteX8" fmla="*/ 1145511 w 2459793"/>
              <a:gd name="connsiteY8" fmla="*/ 346627 h 1058231"/>
              <a:gd name="connsiteX9" fmla="*/ 555576 w 2459793"/>
              <a:gd name="connsiteY9" fmla="*/ 12331 h 1058231"/>
              <a:gd name="connsiteX0" fmla="*/ 555576 w 2459793"/>
              <a:gd name="connsiteY0" fmla="*/ 12331 h 2283582"/>
              <a:gd name="connsiteX1" fmla="*/ 4970 w 2459793"/>
              <a:gd name="connsiteY1" fmla="*/ 238473 h 2283582"/>
              <a:gd name="connsiteX2" fmla="*/ 349098 w 2459793"/>
              <a:gd name="connsiteY2" fmla="*/ 671092 h 2283582"/>
              <a:gd name="connsiteX3" fmla="*/ 1676453 w 2459793"/>
              <a:gd name="connsiteY3" fmla="*/ 2283582 h 2283582"/>
              <a:gd name="connsiteX4" fmla="*/ 2413872 w 2459793"/>
              <a:gd name="connsiteY4" fmla="*/ 1034886 h 2283582"/>
              <a:gd name="connsiteX5" fmla="*/ 2227059 w 2459793"/>
              <a:gd name="connsiteY5" fmla="*/ 789079 h 2283582"/>
              <a:gd name="connsiteX6" fmla="*/ 1823937 w 2459793"/>
              <a:gd name="connsiteY6" fmla="*/ 641595 h 2283582"/>
              <a:gd name="connsiteX7" fmla="*/ 1627291 w 2459793"/>
              <a:gd name="connsiteY7" fmla="*/ 425286 h 2283582"/>
              <a:gd name="connsiteX8" fmla="*/ 1145511 w 2459793"/>
              <a:gd name="connsiteY8" fmla="*/ 346627 h 2283582"/>
              <a:gd name="connsiteX9" fmla="*/ 555576 w 2459793"/>
              <a:gd name="connsiteY9" fmla="*/ 12331 h 2283582"/>
              <a:gd name="connsiteX0" fmla="*/ 555576 w 2459793"/>
              <a:gd name="connsiteY0" fmla="*/ 12331 h 2328761"/>
              <a:gd name="connsiteX1" fmla="*/ 4970 w 2459793"/>
              <a:gd name="connsiteY1" fmla="*/ 238473 h 2328761"/>
              <a:gd name="connsiteX2" fmla="*/ 349098 w 2459793"/>
              <a:gd name="connsiteY2" fmla="*/ 671092 h 2328761"/>
              <a:gd name="connsiteX3" fmla="*/ 1676453 w 2459793"/>
              <a:gd name="connsiteY3" fmla="*/ 2283582 h 2328761"/>
              <a:gd name="connsiteX4" fmla="*/ 2158233 w 2459793"/>
              <a:gd name="connsiteY4" fmla="*/ 1880459 h 2328761"/>
              <a:gd name="connsiteX5" fmla="*/ 2413872 w 2459793"/>
              <a:gd name="connsiteY5" fmla="*/ 1034886 h 2328761"/>
              <a:gd name="connsiteX6" fmla="*/ 2227059 w 2459793"/>
              <a:gd name="connsiteY6" fmla="*/ 789079 h 2328761"/>
              <a:gd name="connsiteX7" fmla="*/ 1823937 w 2459793"/>
              <a:gd name="connsiteY7" fmla="*/ 641595 h 2328761"/>
              <a:gd name="connsiteX8" fmla="*/ 1627291 w 2459793"/>
              <a:gd name="connsiteY8" fmla="*/ 425286 h 2328761"/>
              <a:gd name="connsiteX9" fmla="*/ 1145511 w 2459793"/>
              <a:gd name="connsiteY9" fmla="*/ 346627 h 2328761"/>
              <a:gd name="connsiteX10" fmla="*/ 555576 w 2459793"/>
              <a:gd name="connsiteY10" fmla="*/ 12331 h 2328761"/>
              <a:gd name="connsiteX0" fmla="*/ 555576 w 2459793"/>
              <a:gd name="connsiteY0" fmla="*/ 12331 h 2142874"/>
              <a:gd name="connsiteX1" fmla="*/ 4970 w 2459793"/>
              <a:gd name="connsiteY1" fmla="*/ 238473 h 2142874"/>
              <a:gd name="connsiteX2" fmla="*/ 349098 w 2459793"/>
              <a:gd name="connsiteY2" fmla="*/ 671092 h 2142874"/>
              <a:gd name="connsiteX3" fmla="*/ 1499472 w 2459793"/>
              <a:gd name="connsiteY3" fmla="*/ 2067272 h 2142874"/>
              <a:gd name="connsiteX4" fmla="*/ 2158233 w 2459793"/>
              <a:gd name="connsiteY4" fmla="*/ 1880459 h 2142874"/>
              <a:gd name="connsiteX5" fmla="*/ 2413872 w 2459793"/>
              <a:gd name="connsiteY5" fmla="*/ 1034886 h 2142874"/>
              <a:gd name="connsiteX6" fmla="*/ 2227059 w 2459793"/>
              <a:gd name="connsiteY6" fmla="*/ 789079 h 2142874"/>
              <a:gd name="connsiteX7" fmla="*/ 1823937 w 2459793"/>
              <a:gd name="connsiteY7" fmla="*/ 641595 h 2142874"/>
              <a:gd name="connsiteX8" fmla="*/ 1627291 w 2459793"/>
              <a:gd name="connsiteY8" fmla="*/ 425286 h 2142874"/>
              <a:gd name="connsiteX9" fmla="*/ 1145511 w 2459793"/>
              <a:gd name="connsiteY9" fmla="*/ 346627 h 2142874"/>
              <a:gd name="connsiteX10" fmla="*/ 555576 w 2459793"/>
              <a:gd name="connsiteY10" fmla="*/ 12331 h 2142874"/>
              <a:gd name="connsiteX0" fmla="*/ 555576 w 2459793"/>
              <a:gd name="connsiteY0" fmla="*/ 12331 h 2142874"/>
              <a:gd name="connsiteX1" fmla="*/ 4970 w 2459793"/>
              <a:gd name="connsiteY1" fmla="*/ 238473 h 2142874"/>
              <a:gd name="connsiteX2" fmla="*/ 349098 w 2459793"/>
              <a:gd name="connsiteY2" fmla="*/ 671092 h 2142874"/>
              <a:gd name="connsiteX3" fmla="*/ 1499472 w 2459793"/>
              <a:gd name="connsiteY3" fmla="*/ 2067272 h 2142874"/>
              <a:gd name="connsiteX4" fmla="*/ 2158233 w 2459793"/>
              <a:gd name="connsiteY4" fmla="*/ 1880459 h 2142874"/>
              <a:gd name="connsiteX5" fmla="*/ 2236891 w 2459793"/>
              <a:gd name="connsiteY5" fmla="*/ 1408510 h 2142874"/>
              <a:gd name="connsiteX6" fmla="*/ 2413872 w 2459793"/>
              <a:gd name="connsiteY6" fmla="*/ 1034886 h 2142874"/>
              <a:gd name="connsiteX7" fmla="*/ 2227059 w 2459793"/>
              <a:gd name="connsiteY7" fmla="*/ 789079 h 2142874"/>
              <a:gd name="connsiteX8" fmla="*/ 1823937 w 2459793"/>
              <a:gd name="connsiteY8" fmla="*/ 641595 h 2142874"/>
              <a:gd name="connsiteX9" fmla="*/ 1627291 w 2459793"/>
              <a:gd name="connsiteY9" fmla="*/ 425286 h 2142874"/>
              <a:gd name="connsiteX10" fmla="*/ 1145511 w 2459793"/>
              <a:gd name="connsiteY10" fmla="*/ 346627 h 2142874"/>
              <a:gd name="connsiteX11" fmla="*/ 555576 w 2459793"/>
              <a:gd name="connsiteY11" fmla="*/ 12331 h 2142874"/>
              <a:gd name="connsiteX0" fmla="*/ 555576 w 2485737"/>
              <a:gd name="connsiteY0" fmla="*/ 12331 h 2142874"/>
              <a:gd name="connsiteX1" fmla="*/ 4970 w 2485737"/>
              <a:gd name="connsiteY1" fmla="*/ 238473 h 2142874"/>
              <a:gd name="connsiteX2" fmla="*/ 349098 w 2485737"/>
              <a:gd name="connsiteY2" fmla="*/ 671092 h 2142874"/>
              <a:gd name="connsiteX3" fmla="*/ 1499472 w 2485737"/>
              <a:gd name="connsiteY3" fmla="*/ 2067272 h 2142874"/>
              <a:gd name="connsiteX4" fmla="*/ 2158233 w 2485737"/>
              <a:gd name="connsiteY4" fmla="*/ 1880459 h 2142874"/>
              <a:gd name="connsiteX5" fmla="*/ 2236891 w 2485737"/>
              <a:gd name="connsiteY5" fmla="*/ 1408510 h 2142874"/>
              <a:gd name="connsiteX6" fmla="*/ 2443368 w 2485737"/>
              <a:gd name="connsiteY6" fmla="*/ 1113544 h 2142874"/>
              <a:gd name="connsiteX7" fmla="*/ 2227059 w 2485737"/>
              <a:gd name="connsiteY7" fmla="*/ 789079 h 2142874"/>
              <a:gd name="connsiteX8" fmla="*/ 1823937 w 2485737"/>
              <a:gd name="connsiteY8" fmla="*/ 641595 h 2142874"/>
              <a:gd name="connsiteX9" fmla="*/ 1627291 w 2485737"/>
              <a:gd name="connsiteY9" fmla="*/ 425286 h 2142874"/>
              <a:gd name="connsiteX10" fmla="*/ 1145511 w 2485737"/>
              <a:gd name="connsiteY10" fmla="*/ 346627 h 2142874"/>
              <a:gd name="connsiteX11" fmla="*/ 555576 w 2485737"/>
              <a:gd name="connsiteY11" fmla="*/ 12331 h 2142874"/>
              <a:gd name="connsiteX0" fmla="*/ 555576 w 2485737"/>
              <a:gd name="connsiteY0" fmla="*/ 12331 h 2142874"/>
              <a:gd name="connsiteX1" fmla="*/ 4970 w 2485737"/>
              <a:gd name="connsiteY1" fmla="*/ 238473 h 2142874"/>
              <a:gd name="connsiteX2" fmla="*/ 349098 w 2485737"/>
              <a:gd name="connsiteY2" fmla="*/ 671092 h 2142874"/>
              <a:gd name="connsiteX3" fmla="*/ 1499472 w 2485737"/>
              <a:gd name="connsiteY3" fmla="*/ 2067272 h 2142874"/>
              <a:gd name="connsiteX4" fmla="*/ 2158233 w 2485737"/>
              <a:gd name="connsiteY4" fmla="*/ 1880459 h 2142874"/>
              <a:gd name="connsiteX5" fmla="*/ 2236891 w 2485737"/>
              <a:gd name="connsiteY5" fmla="*/ 1408510 h 2142874"/>
              <a:gd name="connsiteX6" fmla="*/ 2443368 w 2485737"/>
              <a:gd name="connsiteY6" fmla="*/ 1113544 h 2142874"/>
              <a:gd name="connsiteX7" fmla="*/ 2227059 w 2485737"/>
              <a:gd name="connsiteY7" fmla="*/ 789079 h 2142874"/>
              <a:gd name="connsiteX8" fmla="*/ 1823937 w 2485737"/>
              <a:gd name="connsiteY8" fmla="*/ 641595 h 2142874"/>
              <a:gd name="connsiteX9" fmla="*/ 1627291 w 2485737"/>
              <a:gd name="connsiteY9" fmla="*/ 425286 h 2142874"/>
              <a:gd name="connsiteX10" fmla="*/ 1145511 w 2485737"/>
              <a:gd name="connsiteY10" fmla="*/ 346627 h 2142874"/>
              <a:gd name="connsiteX11" fmla="*/ 555576 w 2485737"/>
              <a:gd name="connsiteY11" fmla="*/ 12331 h 2142874"/>
              <a:gd name="connsiteX0" fmla="*/ 555576 w 2485737"/>
              <a:gd name="connsiteY0" fmla="*/ 12331 h 2142874"/>
              <a:gd name="connsiteX1" fmla="*/ 4970 w 2485737"/>
              <a:gd name="connsiteY1" fmla="*/ 238473 h 2142874"/>
              <a:gd name="connsiteX2" fmla="*/ 349098 w 2485737"/>
              <a:gd name="connsiteY2" fmla="*/ 671092 h 2142874"/>
              <a:gd name="connsiteX3" fmla="*/ 1499472 w 2485737"/>
              <a:gd name="connsiteY3" fmla="*/ 2067272 h 2142874"/>
              <a:gd name="connsiteX4" fmla="*/ 2158233 w 2485737"/>
              <a:gd name="connsiteY4" fmla="*/ 1880459 h 2142874"/>
              <a:gd name="connsiteX5" fmla="*/ 2236891 w 2485737"/>
              <a:gd name="connsiteY5" fmla="*/ 1408510 h 2142874"/>
              <a:gd name="connsiteX6" fmla="*/ 2443368 w 2485737"/>
              <a:gd name="connsiteY6" fmla="*/ 1113544 h 2142874"/>
              <a:gd name="connsiteX7" fmla="*/ 2227059 w 2485737"/>
              <a:gd name="connsiteY7" fmla="*/ 789079 h 2142874"/>
              <a:gd name="connsiteX8" fmla="*/ 1823937 w 2485737"/>
              <a:gd name="connsiteY8" fmla="*/ 641595 h 2142874"/>
              <a:gd name="connsiteX9" fmla="*/ 1627291 w 2485737"/>
              <a:gd name="connsiteY9" fmla="*/ 425286 h 2142874"/>
              <a:gd name="connsiteX10" fmla="*/ 1145511 w 2485737"/>
              <a:gd name="connsiteY10" fmla="*/ 346627 h 2142874"/>
              <a:gd name="connsiteX11" fmla="*/ 555576 w 2485737"/>
              <a:gd name="connsiteY11" fmla="*/ 12331 h 2142874"/>
              <a:gd name="connsiteX0" fmla="*/ 555576 w 2477029"/>
              <a:gd name="connsiteY0" fmla="*/ 12331 h 2142874"/>
              <a:gd name="connsiteX1" fmla="*/ 4970 w 2477029"/>
              <a:gd name="connsiteY1" fmla="*/ 238473 h 2142874"/>
              <a:gd name="connsiteX2" fmla="*/ 349098 w 2477029"/>
              <a:gd name="connsiteY2" fmla="*/ 671092 h 2142874"/>
              <a:gd name="connsiteX3" fmla="*/ 1499472 w 2477029"/>
              <a:gd name="connsiteY3" fmla="*/ 2067272 h 2142874"/>
              <a:gd name="connsiteX4" fmla="*/ 2158233 w 2477029"/>
              <a:gd name="connsiteY4" fmla="*/ 1880459 h 2142874"/>
              <a:gd name="connsiteX5" fmla="*/ 2236891 w 2477029"/>
              <a:gd name="connsiteY5" fmla="*/ 1408510 h 2142874"/>
              <a:gd name="connsiteX6" fmla="*/ 2433536 w 2477029"/>
              <a:gd name="connsiteY6" fmla="*/ 1162706 h 2142874"/>
              <a:gd name="connsiteX7" fmla="*/ 2227059 w 2477029"/>
              <a:gd name="connsiteY7" fmla="*/ 789079 h 2142874"/>
              <a:gd name="connsiteX8" fmla="*/ 1823937 w 2477029"/>
              <a:gd name="connsiteY8" fmla="*/ 641595 h 2142874"/>
              <a:gd name="connsiteX9" fmla="*/ 1627291 w 2477029"/>
              <a:gd name="connsiteY9" fmla="*/ 425286 h 2142874"/>
              <a:gd name="connsiteX10" fmla="*/ 1145511 w 2477029"/>
              <a:gd name="connsiteY10" fmla="*/ 346627 h 2142874"/>
              <a:gd name="connsiteX11" fmla="*/ 555576 w 2477029"/>
              <a:gd name="connsiteY11" fmla="*/ 12331 h 2142874"/>
              <a:gd name="connsiteX0" fmla="*/ 554375 w 2475828"/>
              <a:gd name="connsiteY0" fmla="*/ 12331 h 2142874"/>
              <a:gd name="connsiteX1" fmla="*/ 3769 w 2475828"/>
              <a:gd name="connsiteY1" fmla="*/ 238473 h 2142874"/>
              <a:gd name="connsiteX2" fmla="*/ 347897 w 2475828"/>
              <a:gd name="connsiteY2" fmla="*/ 671092 h 2142874"/>
              <a:gd name="connsiteX3" fmla="*/ 1704749 w 2475828"/>
              <a:gd name="connsiteY3" fmla="*/ 1339685 h 2142874"/>
              <a:gd name="connsiteX4" fmla="*/ 1498271 w 2475828"/>
              <a:gd name="connsiteY4" fmla="*/ 2067272 h 2142874"/>
              <a:gd name="connsiteX5" fmla="*/ 2157032 w 2475828"/>
              <a:gd name="connsiteY5" fmla="*/ 1880459 h 2142874"/>
              <a:gd name="connsiteX6" fmla="*/ 2235690 w 2475828"/>
              <a:gd name="connsiteY6" fmla="*/ 1408510 h 2142874"/>
              <a:gd name="connsiteX7" fmla="*/ 2432335 w 2475828"/>
              <a:gd name="connsiteY7" fmla="*/ 1162706 h 2142874"/>
              <a:gd name="connsiteX8" fmla="*/ 2225858 w 2475828"/>
              <a:gd name="connsiteY8" fmla="*/ 789079 h 2142874"/>
              <a:gd name="connsiteX9" fmla="*/ 1822736 w 2475828"/>
              <a:gd name="connsiteY9" fmla="*/ 641595 h 2142874"/>
              <a:gd name="connsiteX10" fmla="*/ 1626090 w 2475828"/>
              <a:gd name="connsiteY10" fmla="*/ 425286 h 2142874"/>
              <a:gd name="connsiteX11" fmla="*/ 1144310 w 2475828"/>
              <a:gd name="connsiteY11" fmla="*/ 346627 h 2142874"/>
              <a:gd name="connsiteX12" fmla="*/ 554375 w 2475828"/>
              <a:gd name="connsiteY12" fmla="*/ 12331 h 2142874"/>
              <a:gd name="connsiteX0" fmla="*/ 553677 w 2475130"/>
              <a:gd name="connsiteY0" fmla="*/ 12331 h 2142874"/>
              <a:gd name="connsiteX1" fmla="*/ 3071 w 2475130"/>
              <a:gd name="connsiteY1" fmla="*/ 238473 h 2142874"/>
              <a:gd name="connsiteX2" fmla="*/ 347199 w 2475130"/>
              <a:gd name="connsiteY2" fmla="*/ 671092 h 2142874"/>
              <a:gd name="connsiteX3" fmla="*/ 799482 w 2475130"/>
              <a:gd name="connsiteY3" fmla="*/ 621930 h 2142874"/>
              <a:gd name="connsiteX4" fmla="*/ 1704051 w 2475130"/>
              <a:gd name="connsiteY4" fmla="*/ 1339685 h 2142874"/>
              <a:gd name="connsiteX5" fmla="*/ 1497573 w 2475130"/>
              <a:gd name="connsiteY5" fmla="*/ 2067272 h 2142874"/>
              <a:gd name="connsiteX6" fmla="*/ 2156334 w 2475130"/>
              <a:gd name="connsiteY6" fmla="*/ 1880459 h 2142874"/>
              <a:gd name="connsiteX7" fmla="*/ 2234992 w 2475130"/>
              <a:gd name="connsiteY7" fmla="*/ 1408510 h 2142874"/>
              <a:gd name="connsiteX8" fmla="*/ 2431637 w 2475130"/>
              <a:gd name="connsiteY8" fmla="*/ 1162706 h 2142874"/>
              <a:gd name="connsiteX9" fmla="*/ 2225160 w 2475130"/>
              <a:gd name="connsiteY9" fmla="*/ 789079 h 2142874"/>
              <a:gd name="connsiteX10" fmla="*/ 1822038 w 2475130"/>
              <a:gd name="connsiteY10" fmla="*/ 641595 h 2142874"/>
              <a:gd name="connsiteX11" fmla="*/ 1625392 w 2475130"/>
              <a:gd name="connsiteY11" fmla="*/ 425286 h 2142874"/>
              <a:gd name="connsiteX12" fmla="*/ 1143612 w 2475130"/>
              <a:gd name="connsiteY12" fmla="*/ 346627 h 2142874"/>
              <a:gd name="connsiteX13" fmla="*/ 553677 w 2475130"/>
              <a:gd name="connsiteY13"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804500 w 2480148"/>
              <a:gd name="connsiteY4" fmla="*/ 621930 h 2142874"/>
              <a:gd name="connsiteX5" fmla="*/ 1709069 w 2480148"/>
              <a:gd name="connsiteY5" fmla="*/ 1339685 h 2142874"/>
              <a:gd name="connsiteX6" fmla="*/ 1502591 w 2480148"/>
              <a:gd name="connsiteY6" fmla="*/ 2067272 h 2142874"/>
              <a:gd name="connsiteX7" fmla="*/ 2161352 w 2480148"/>
              <a:gd name="connsiteY7" fmla="*/ 1880459 h 2142874"/>
              <a:gd name="connsiteX8" fmla="*/ 2240010 w 2480148"/>
              <a:gd name="connsiteY8" fmla="*/ 1408510 h 2142874"/>
              <a:gd name="connsiteX9" fmla="*/ 2436655 w 2480148"/>
              <a:gd name="connsiteY9" fmla="*/ 1162706 h 2142874"/>
              <a:gd name="connsiteX10" fmla="*/ 2230178 w 2480148"/>
              <a:gd name="connsiteY10" fmla="*/ 789079 h 2142874"/>
              <a:gd name="connsiteX11" fmla="*/ 1827056 w 2480148"/>
              <a:gd name="connsiteY11" fmla="*/ 641595 h 2142874"/>
              <a:gd name="connsiteX12" fmla="*/ 1630410 w 2480148"/>
              <a:gd name="connsiteY12" fmla="*/ 425286 h 2142874"/>
              <a:gd name="connsiteX13" fmla="*/ 1148630 w 2480148"/>
              <a:gd name="connsiteY13" fmla="*/ 346627 h 2142874"/>
              <a:gd name="connsiteX14" fmla="*/ 558695 w 2480148"/>
              <a:gd name="connsiteY14"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804500 w 2480148"/>
              <a:gd name="connsiteY4" fmla="*/ 621930 h 2142874"/>
              <a:gd name="connsiteX5" fmla="*/ 1069971 w 2480148"/>
              <a:gd name="connsiteY5" fmla="*/ 936562 h 2142874"/>
              <a:gd name="connsiteX6" fmla="*/ 1709069 w 2480148"/>
              <a:gd name="connsiteY6" fmla="*/ 1339685 h 2142874"/>
              <a:gd name="connsiteX7" fmla="*/ 1502591 w 2480148"/>
              <a:gd name="connsiteY7" fmla="*/ 2067272 h 2142874"/>
              <a:gd name="connsiteX8" fmla="*/ 2161352 w 2480148"/>
              <a:gd name="connsiteY8" fmla="*/ 1880459 h 2142874"/>
              <a:gd name="connsiteX9" fmla="*/ 2240010 w 2480148"/>
              <a:gd name="connsiteY9" fmla="*/ 1408510 h 2142874"/>
              <a:gd name="connsiteX10" fmla="*/ 2436655 w 2480148"/>
              <a:gd name="connsiteY10" fmla="*/ 1162706 h 2142874"/>
              <a:gd name="connsiteX11" fmla="*/ 2230178 w 2480148"/>
              <a:gd name="connsiteY11" fmla="*/ 789079 h 2142874"/>
              <a:gd name="connsiteX12" fmla="*/ 1827056 w 2480148"/>
              <a:gd name="connsiteY12" fmla="*/ 641595 h 2142874"/>
              <a:gd name="connsiteX13" fmla="*/ 1630410 w 2480148"/>
              <a:gd name="connsiteY13" fmla="*/ 425286 h 2142874"/>
              <a:gd name="connsiteX14" fmla="*/ 1148630 w 2480148"/>
              <a:gd name="connsiteY14" fmla="*/ 346627 h 2142874"/>
              <a:gd name="connsiteX15" fmla="*/ 558695 w 2480148"/>
              <a:gd name="connsiteY15"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804500 w 2480148"/>
              <a:gd name="connsiteY4" fmla="*/ 621930 h 2142874"/>
              <a:gd name="connsiteX5" fmla="*/ 1069971 w 2480148"/>
              <a:gd name="connsiteY5" fmla="*/ 936562 h 2142874"/>
              <a:gd name="connsiteX6" fmla="*/ 1709069 w 2480148"/>
              <a:gd name="connsiteY6" fmla="*/ 1339685 h 2142874"/>
              <a:gd name="connsiteX7" fmla="*/ 1728732 w 2480148"/>
              <a:gd name="connsiteY7" fmla="*/ 1801801 h 2142874"/>
              <a:gd name="connsiteX8" fmla="*/ 1502591 w 2480148"/>
              <a:gd name="connsiteY8" fmla="*/ 2067272 h 2142874"/>
              <a:gd name="connsiteX9" fmla="*/ 2161352 w 2480148"/>
              <a:gd name="connsiteY9" fmla="*/ 1880459 h 2142874"/>
              <a:gd name="connsiteX10" fmla="*/ 2240010 w 2480148"/>
              <a:gd name="connsiteY10" fmla="*/ 1408510 h 2142874"/>
              <a:gd name="connsiteX11" fmla="*/ 2436655 w 2480148"/>
              <a:gd name="connsiteY11" fmla="*/ 1162706 h 2142874"/>
              <a:gd name="connsiteX12" fmla="*/ 2230178 w 2480148"/>
              <a:gd name="connsiteY12" fmla="*/ 789079 h 2142874"/>
              <a:gd name="connsiteX13" fmla="*/ 1827056 w 2480148"/>
              <a:gd name="connsiteY13" fmla="*/ 641595 h 2142874"/>
              <a:gd name="connsiteX14" fmla="*/ 1630410 w 2480148"/>
              <a:gd name="connsiteY14" fmla="*/ 425286 h 2142874"/>
              <a:gd name="connsiteX15" fmla="*/ 1148630 w 2480148"/>
              <a:gd name="connsiteY15" fmla="*/ 346627 h 2142874"/>
              <a:gd name="connsiteX16" fmla="*/ 558695 w 2480148"/>
              <a:gd name="connsiteY16"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804500 w 2480148"/>
              <a:gd name="connsiteY4" fmla="*/ 621930 h 2142874"/>
              <a:gd name="connsiteX5" fmla="*/ 1069971 w 2480148"/>
              <a:gd name="connsiteY5" fmla="*/ 936562 h 2142874"/>
              <a:gd name="connsiteX6" fmla="*/ 1414100 w 2480148"/>
              <a:gd name="connsiteY6" fmla="*/ 1064381 h 2142874"/>
              <a:gd name="connsiteX7" fmla="*/ 1709069 w 2480148"/>
              <a:gd name="connsiteY7" fmla="*/ 1339685 h 2142874"/>
              <a:gd name="connsiteX8" fmla="*/ 1728732 w 2480148"/>
              <a:gd name="connsiteY8" fmla="*/ 1801801 h 2142874"/>
              <a:gd name="connsiteX9" fmla="*/ 1502591 w 2480148"/>
              <a:gd name="connsiteY9" fmla="*/ 2067272 h 2142874"/>
              <a:gd name="connsiteX10" fmla="*/ 2161352 w 2480148"/>
              <a:gd name="connsiteY10" fmla="*/ 1880459 h 2142874"/>
              <a:gd name="connsiteX11" fmla="*/ 2240010 w 2480148"/>
              <a:gd name="connsiteY11" fmla="*/ 1408510 h 2142874"/>
              <a:gd name="connsiteX12" fmla="*/ 2436655 w 2480148"/>
              <a:gd name="connsiteY12" fmla="*/ 1162706 h 2142874"/>
              <a:gd name="connsiteX13" fmla="*/ 2230178 w 2480148"/>
              <a:gd name="connsiteY13" fmla="*/ 789079 h 2142874"/>
              <a:gd name="connsiteX14" fmla="*/ 1827056 w 2480148"/>
              <a:gd name="connsiteY14" fmla="*/ 641595 h 2142874"/>
              <a:gd name="connsiteX15" fmla="*/ 1630410 w 2480148"/>
              <a:gd name="connsiteY15" fmla="*/ 425286 h 2142874"/>
              <a:gd name="connsiteX16" fmla="*/ 1148630 w 2480148"/>
              <a:gd name="connsiteY16" fmla="*/ 346627 h 2142874"/>
              <a:gd name="connsiteX17" fmla="*/ 558695 w 2480148"/>
              <a:gd name="connsiteY17" fmla="*/ 12331 h 2142874"/>
              <a:gd name="connsiteX0" fmla="*/ 558695 w 2480148"/>
              <a:gd name="connsiteY0" fmla="*/ 12331 h 2142874"/>
              <a:gd name="connsiteX1" fmla="*/ 8089 w 2480148"/>
              <a:gd name="connsiteY1" fmla="*/ 238473 h 2142874"/>
              <a:gd name="connsiteX2" fmla="*/ 303055 w 2480148"/>
              <a:gd name="connsiteY2" fmla="*/ 415452 h 2142874"/>
              <a:gd name="connsiteX3" fmla="*/ 352217 w 2480148"/>
              <a:gd name="connsiteY3" fmla="*/ 671092 h 2142874"/>
              <a:gd name="connsiteX4" fmla="*/ 509532 w 2480148"/>
              <a:gd name="connsiteY4" fmla="*/ 720252 h 2142874"/>
              <a:gd name="connsiteX5" fmla="*/ 804500 w 2480148"/>
              <a:gd name="connsiteY5" fmla="*/ 621930 h 2142874"/>
              <a:gd name="connsiteX6" fmla="*/ 1069971 w 2480148"/>
              <a:gd name="connsiteY6" fmla="*/ 936562 h 2142874"/>
              <a:gd name="connsiteX7" fmla="*/ 1414100 w 2480148"/>
              <a:gd name="connsiteY7" fmla="*/ 1064381 h 2142874"/>
              <a:gd name="connsiteX8" fmla="*/ 1709069 w 2480148"/>
              <a:gd name="connsiteY8" fmla="*/ 1339685 h 2142874"/>
              <a:gd name="connsiteX9" fmla="*/ 1728732 w 2480148"/>
              <a:gd name="connsiteY9" fmla="*/ 1801801 h 2142874"/>
              <a:gd name="connsiteX10" fmla="*/ 1502591 w 2480148"/>
              <a:gd name="connsiteY10" fmla="*/ 2067272 h 2142874"/>
              <a:gd name="connsiteX11" fmla="*/ 2161352 w 2480148"/>
              <a:gd name="connsiteY11" fmla="*/ 1880459 h 2142874"/>
              <a:gd name="connsiteX12" fmla="*/ 2240010 w 2480148"/>
              <a:gd name="connsiteY12" fmla="*/ 1408510 h 2142874"/>
              <a:gd name="connsiteX13" fmla="*/ 2436655 w 2480148"/>
              <a:gd name="connsiteY13" fmla="*/ 1162706 h 2142874"/>
              <a:gd name="connsiteX14" fmla="*/ 2230178 w 2480148"/>
              <a:gd name="connsiteY14" fmla="*/ 789079 h 2142874"/>
              <a:gd name="connsiteX15" fmla="*/ 1827056 w 2480148"/>
              <a:gd name="connsiteY15" fmla="*/ 641595 h 2142874"/>
              <a:gd name="connsiteX16" fmla="*/ 1630410 w 2480148"/>
              <a:gd name="connsiteY16" fmla="*/ 425286 h 2142874"/>
              <a:gd name="connsiteX17" fmla="*/ 1148630 w 2480148"/>
              <a:gd name="connsiteY17" fmla="*/ 346627 h 2142874"/>
              <a:gd name="connsiteX18" fmla="*/ 558695 w 2480148"/>
              <a:gd name="connsiteY18" fmla="*/ 12331 h 2142874"/>
              <a:gd name="connsiteX0" fmla="*/ 557343 w 2478796"/>
              <a:gd name="connsiteY0" fmla="*/ 12331 h 2142874"/>
              <a:gd name="connsiteX1" fmla="*/ 6737 w 2478796"/>
              <a:gd name="connsiteY1" fmla="*/ 238473 h 2142874"/>
              <a:gd name="connsiteX2" fmla="*/ 370528 w 2478796"/>
              <a:gd name="connsiteY2" fmla="*/ 395788 h 2142874"/>
              <a:gd name="connsiteX3" fmla="*/ 350865 w 2478796"/>
              <a:gd name="connsiteY3" fmla="*/ 671092 h 2142874"/>
              <a:gd name="connsiteX4" fmla="*/ 508180 w 2478796"/>
              <a:gd name="connsiteY4" fmla="*/ 720252 h 2142874"/>
              <a:gd name="connsiteX5" fmla="*/ 803148 w 2478796"/>
              <a:gd name="connsiteY5" fmla="*/ 621930 h 2142874"/>
              <a:gd name="connsiteX6" fmla="*/ 1068619 w 2478796"/>
              <a:gd name="connsiteY6" fmla="*/ 936562 h 2142874"/>
              <a:gd name="connsiteX7" fmla="*/ 1412748 w 2478796"/>
              <a:gd name="connsiteY7" fmla="*/ 1064381 h 2142874"/>
              <a:gd name="connsiteX8" fmla="*/ 1707717 w 2478796"/>
              <a:gd name="connsiteY8" fmla="*/ 1339685 h 2142874"/>
              <a:gd name="connsiteX9" fmla="*/ 1727380 w 2478796"/>
              <a:gd name="connsiteY9" fmla="*/ 1801801 h 2142874"/>
              <a:gd name="connsiteX10" fmla="*/ 1501239 w 2478796"/>
              <a:gd name="connsiteY10" fmla="*/ 2067272 h 2142874"/>
              <a:gd name="connsiteX11" fmla="*/ 2160000 w 2478796"/>
              <a:gd name="connsiteY11" fmla="*/ 1880459 h 2142874"/>
              <a:gd name="connsiteX12" fmla="*/ 2238658 w 2478796"/>
              <a:gd name="connsiteY12" fmla="*/ 1408510 h 2142874"/>
              <a:gd name="connsiteX13" fmla="*/ 2435303 w 2478796"/>
              <a:gd name="connsiteY13" fmla="*/ 1162706 h 2142874"/>
              <a:gd name="connsiteX14" fmla="*/ 2228826 w 2478796"/>
              <a:gd name="connsiteY14" fmla="*/ 789079 h 2142874"/>
              <a:gd name="connsiteX15" fmla="*/ 1825704 w 2478796"/>
              <a:gd name="connsiteY15" fmla="*/ 641595 h 2142874"/>
              <a:gd name="connsiteX16" fmla="*/ 1629058 w 2478796"/>
              <a:gd name="connsiteY16" fmla="*/ 425286 h 2142874"/>
              <a:gd name="connsiteX17" fmla="*/ 1147278 w 2478796"/>
              <a:gd name="connsiteY17" fmla="*/ 346627 h 2142874"/>
              <a:gd name="connsiteX18" fmla="*/ 557343 w 2478796"/>
              <a:gd name="connsiteY18" fmla="*/ 12331 h 2142874"/>
              <a:gd name="connsiteX0" fmla="*/ 555536 w 2476989"/>
              <a:gd name="connsiteY0" fmla="*/ 12331 h 2142874"/>
              <a:gd name="connsiteX1" fmla="*/ 4930 w 2476989"/>
              <a:gd name="connsiteY1" fmla="*/ 238473 h 2142874"/>
              <a:gd name="connsiteX2" fmla="*/ 368721 w 2476989"/>
              <a:gd name="connsiteY2" fmla="*/ 395788 h 2142874"/>
              <a:gd name="connsiteX3" fmla="*/ 349058 w 2476989"/>
              <a:gd name="connsiteY3" fmla="*/ 671092 h 2142874"/>
              <a:gd name="connsiteX4" fmla="*/ 506373 w 2476989"/>
              <a:gd name="connsiteY4" fmla="*/ 720252 h 2142874"/>
              <a:gd name="connsiteX5" fmla="*/ 801341 w 2476989"/>
              <a:gd name="connsiteY5" fmla="*/ 621930 h 2142874"/>
              <a:gd name="connsiteX6" fmla="*/ 1066812 w 2476989"/>
              <a:gd name="connsiteY6" fmla="*/ 936562 h 2142874"/>
              <a:gd name="connsiteX7" fmla="*/ 1410941 w 2476989"/>
              <a:gd name="connsiteY7" fmla="*/ 1064381 h 2142874"/>
              <a:gd name="connsiteX8" fmla="*/ 1705910 w 2476989"/>
              <a:gd name="connsiteY8" fmla="*/ 1339685 h 2142874"/>
              <a:gd name="connsiteX9" fmla="*/ 1725573 w 2476989"/>
              <a:gd name="connsiteY9" fmla="*/ 1801801 h 2142874"/>
              <a:gd name="connsiteX10" fmla="*/ 1499432 w 2476989"/>
              <a:gd name="connsiteY10" fmla="*/ 2067272 h 2142874"/>
              <a:gd name="connsiteX11" fmla="*/ 2158193 w 2476989"/>
              <a:gd name="connsiteY11" fmla="*/ 1880459 h 2142874"/>
              <a:gd name="connsiteX12" fmla="*/ 2236851 w 2476989"/>
              <a:gd name="connsiteY12" fmla="*/ 1408510 h 2142874"/>
              <a:gd name="connsiteX13" fmla="*/ 2433496 w 2476989"/>
              <a:gd name="connsiteY13" fmla="*/ 1162706 h 2142874"/>
              <a:gd name="connsiteX14" fmla="*/ 2227019 w 2476989"/>
              <a:gd name="connsiteY14" fmla="*/ 789079 h 2142874"/>
              <a:gd name="connsiteX15" fmla="*/ 1823897 w 2476989"/>
              <a:gd name="connsiteY15" fmla="*/ 641595 h 2142874"/>
              <a:gd name="connsiteX16" fmla="*/ 1627251 w 2476989"/>
              <a:gd name="connsiteY16" fmla="*/ 425286 h 2142874"/>
              <a:gd name="connsiteX17" fmla="*/ 1145471 w 2476989"/>
              <a:gd name="connsiteY17" fmla="*/ 346627 h 2142874"/>
              <a:gd name="connsiteX18" fmla="*/ 555536 w 2476989"/>
              <a:gd name="connsiteY18" fmla="*/ 12331 h 2142874"/>
              <a:gd name="connsiteX0" fmla="*/ 555536 w 2476989"/>
              <a:gd name="connsiteY0" fmla="*/ 12331 h 2142874"/>
              <a:gd name="connsiteX1" fmla="*/ 4930 w 2476989"/>
              <a:gd name="connsiteY1" fmla="*/ 238473 h 2142874"/>
              <a:gd name="connsiteX2" fmla="*/ 368721 w 2476989"/>
              <a:gd name="connsiteY2" fmla="*/ 395788 h 2142874"/>
              <a:gd name="connsiteX3" fmla="*/ 349058 w 2476989"/>
              <a:gd name="connsiteY3" fmla="*/ 671092 h 2142874"/>
              <a:gd name="connsiteX4" fmla="*/ 506373 w 2476989"/>
              <a:gd name="connsiteY4" fmla="*/ 720252 h 2142874"/>
              <a:gd name="connsiteX5" fmla="*/ 801341 w 2476989"/>
              <a:gd name="connsiteY5" fmla="*/ 621930 h 2142874"/>
              <a:gd name="connsiteX6" fmla="*/ 1066812 w 2476989"/>
              <a:gd name="connsiteY6" fmla="*/ 936562 h 2142874"/>
              <a:gd name="connsiteX7" fmla="*/ 1410941 w 2476989"/>
              <a:gd name="connsiteY7" fmla="*/ 1064381 h 2142874"/>
              <a:gd name="connsiteX8" fmla="*/ 1705910 w 2476989"/>
              <a:gd name="connsiteY8" fmla="*/ 1339685 h 2142874"/>
              <a:gd name="connsiteX9" fmla="*/ 1725573 w 2476989"/>
              <a:gd name="connsiteY9" fmla="*/ 1801801 h 2142874"/>
              <a:gd name="connsiteX10" fmla="*/ 1499432 w 2476989"/>
              <a:gd name="connsiteY10" fmla="*/ 2067272 h 2142874"/>
              <a:gd name="connsiteX11" fmla="*/ 2158193 w 2476989"/>
              <a:gd name="connsiteY11" fmla="*/ 1880459 h 2142874"/>
              <a:gd name="connsiteX12" fmla="*/ 2236851 w 2476989"/>
              <a:gd name="connsiteY12" fmla="*/ 1408510 h 2142874"/>
              <a:gd name="connsiteX13" fmla="*/ 2433496 w 2476989"/>
              <a:gd name="connsiteY13" fmla="*/ 1162706 h 2142874"/>
              <a:gd name="connsiteX14" fmla="*/ 2227019 w 2476989"/>
              <a:gd name="connsiteY14" fmla="*/ 789079 h 2142874"/>
              <a:gd name="connsiteX15" fmla="*/ 1823897 w 2476989"/>
              <a:gd name="connsiteY15" fmla="*/ 641595 h 2142874"/>
              <a:gd name="connsiteX16" fmla="*/ 1627251 w 2476989"/>
              <a:gd name="connsiteY16" fmla="*/ 425286 h 2142874"/>
              <a:gd name="connsiteX17" fmla="*/ 1145471 w 2476989"/>
              <a:gd name="connsiteY17" fmla="*/ 346627 h 2142874"/>
              <a:gd name="connsiteX18" fmla="*/ 555536 w 2476989"/>
              <a:gd name="connsiteY18" fmla="*/ 12331 h 2142874"/>
              <a:gd name="connsiteX0" fmla="*/ 555536 w 2476989"/>
              <a:gd name="connsiteY0" fmla="*/ 12331 h 2150574"/>
              <a:gd name="connsiteX1" fmla="*/ 4930 w 2476989"/>
              <a:gd name="connsiteY1" fmla="*/ 238473 h 2150574"/>
              <a:gd name="connsiteX2" fmla="*/ 368721 w 2476989"/>
              <a:gd name="connsiteY2" fmla="*/ 395788 h 2150574"/>
              <a:gd name="connsiteX3" fmla="*/ 349058 w 2476989"/>
              <a:gd name="connsiteY3" fmla="*/ 671092 h 2150574"/>
              <a:gd name="connsiteX4" fmla="*/ 506373 w 2476989"/>
              <a:gd name="connsiteY4" fmla="*/ 720252 h 2150574"/>
              <a:gd name="connsiteX5" fmla="*/ 801341 w 2476989"/>
              <a:gd name="connsiteY5" fmla="*/ 621930 h 2150574"/>
              <a:gd name="connsiteX6" fmla="*/ 1066812 w 2476989"/>
              <a:gd name="connsiteY6" fmla="*/ 936562 h 2150574"/>
              <a:gd name="connsiteX7" fmla="*/ 1410941 w 2476989"/>
              <a:gd name="connsiteY7" fmla="*/ 1064381 h 2150574"/>
              <a:gd name="connsiteX8" fmla="*/ 1705910 w 2476989"/>
              <a:gd name="connsiteY8" fmla="*/ 1339685 h 2150574"/>
              <a:gd name="connsiteX9" fmla="*/ 1725573 w 2476989"/>
              <a:gd name="connsiteY9" fmla="*/ 1801801 h 2150574"/>
              <a:gd name="connsiteX10" fmla="*/ 1548593 w 2476989"/>
              <a:gd name="connsiteY10" fmla="*/ 2077104 h 2150574"/>
              <a:gd name="connsiteX11" fmla="*/ 2158193 w 2476989"/>
              <a:gd name="connsiteY11" fmla="*/ 1880459 h 2150574"/>
              <a:gd name="connsiteX12" fmla="*/ 2236851 w 2476989"/>
              <a:gd name="connsiteY12" fmla="*/ 1408510 h 2150574"/>
              <a:gd name="connsiteX13" fmla="*/ 2433496 w 2476989"/>
              <a:gd name="connsiteY13" fmla="*/ 1162706 h 2150574"/>
              <a:gd name="connsiteX14" fmla="*/ 2227019 w 2476989"/>
              <a:gd name="connsiteY14" fmla="*/ 789079 h 2150574"/>
              <a:gd name="connsiteX15" fmla="*/ 1823897 w 2476989"/>
              <a:gd name="connsiteY15" fmla="*/ 641595 h 2150574"/>
              <a:gd name="connsiteX16" fmla="*/ 1627251 w 2476989"/>
              <a:gd name="connsiteY16" fmla="*/ 425286 h 2150574"/>
              <a:gd name="connsiteX17" fmla="*/ 1145471 w 2476989"/>
              <a:gd name="connsiteY17" fmla="*/ 346627 h 2150574"/>
              <a:gd name="connsiteX18" fmla="*/ 555536 w 2476989"/>
              <a:gd name="connsiteY18" fmla="*/ 12331 h 2150574"/>
              <a:gd name="connsiteX0" fmla="*/ 555536 w 2476989"/>
              <a:gd name="connsiteY0" fmla="*/ 12331 h 2150574"/>
              <a:gd name="connsiteX1" fmla="*/ 4930 w 2476989"/>
              <a:gd name="connsiteY1" fmla="*/ 238473 h 2150574"/>
              <a:gd name="connsiteX2" fmla="*/ 368721 w 2476989"/>
              <a:gd name="connsiteY2" fmla="*/ 395788 h 2150574"/>
              <a:gd name="connsiteX3" fmla="*/ 349058 w 2476989"/>
              <a:gd name="connsiteY3" fmla="*/ 671092 h 2150574"/>
              <a:gd name="connsiteX4" fmla="*/ 506373 w 2476989"/>
              <a:gd name="connsiteY4" fmla="*/ 720252 h 2150574"/>
              <a:gd name="connsiteX5" fmla="*/ 801341 w 2476989"/>
              <a:gd name="connsiteY5" fmla="*/ 621930 h 2150574"/>
              <a:gd name="connsiteX6" fmla="*/ 1066812 w 2476989"/>
              <a:gd name="connsiteY6" fmla="*/ 936562 h 2150574"/>
              <a:gd name="connsiteX7" fmla="*/ 1410941 w 2476989"/>
              <a:gd name="connsiteY7" fmla="*/ 1064381 h 2150574"/>
              <a:gd name="connsiteX8" fmla="*/ 1705910 w 2476989"/>
              <a:gd name="connsiteY8" fmla="*/ 1339685 h 2150574"/>
              <a:gd name="connsiteX9" fmla="*/ 1725573 w 2476989"/>
              <a:gd name="connsiteY9" fmla="*/ 1801801 h 2150574"/>
              <a:gd name="connsiteX10" fmla="*/ 1548593 w 2476989"/>
              <a:gd name="connsiteY10" fmla="*/ 2077104 h 2150574"/>
              <a:gd name="connsiteX11" fmla="*/ 2158193 w 2476989"/>
              <a:gd name="connsiteY11" fmla="*/ 1880459 h 2150574"/>
              <a:gd name="connsiteX12" fmla="*/ 2236851 w 2476989"/>
              <a:gd name="connsiteY12" fmla="*/ 1408510 h 2150574"/>
              <a:gd name="connsiteX13" fmla="*/ 2433496 w 2476989"/>
              <a:gd name="connsiteY13" fmla="*/ 1162706 h 2150574"/>
              <a:gd name="connsiteX14" fmla="*/ 2227019 w 2476989"/>
              <a:gd name="connsiteY14" fmla="*/ 789079 h 2150574"/>
              <a:gd name="connsiteX15" fmla="*/ 1823897 w 2476989"/>
              <a:gd name="connsiteY15" fmla="*/ 641595 h 2150574"/>
              <a:gd name="connsiteX16" fmla="*/ 1627251 w 2476989"/>
              <a:gd name="connsiteY16" fmla="*/ 425286 h 2150574"/>
              <a:gd name="connsiteX17" fmla="*/ 1145471 w 2476989"/>
              <a:gd name="connsiteY17" fmla="*/ 346627 h 2150574"/>
              <a:gd name="connsiteX18" fmla="*/ 555536 w 2476989"/>
              <a:gd name="connsiteY18" fmla="*/ 12331 h 215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6989" h="2150574">
                <a:moveTo>
                  <a:pt x="555536" y="12331"/>
                </a:moveTo>
                <a:cubicBezTo>
                  <a:pt x="314645" y="-48301"/>
                  <a:pt x="39343" y="128680"/>
                  <a:pt x="4930" y="238473"/>
                </a:cubicBezTo>
                <a:cubicBezTo>
                  <a:pt x="-45870" y="461338"/>
                  <a:pt x="311366" y="323685"/>
                  <a:pt x="368721" y="395788"/>
                </a:cubicBezTo>
                <a:cubicBezTo>
                  <a:pt x="426076" y="467891"/>
                  <a:pt x="311368" y="631763"/>
                  <a:pt x="349058" y="671092"/>
                </a:cubicBezTo>
                <a:cubicBezTo>
                  <a:pt x="386748" y="710421"/>
                  <a:pt x="430992" y="728446"/>
                  <a:pt x="506373" y="720252"/>
                </a:cubicBezTo>
                <a:cubicBezTo>
                  <a:pt x="581754" y="712058"/>
                  <a:pt x="711212" y="574408"/>
                  <a:pt x="801341" y="621930"/>
                </a:cubicBezTo>
                <a:cubicBezTo>
                  <a:pt x="891470" y="669453"/>
                  <a:pt x="968490" y="851349"/>
                  <a:pt x="1066812" y="936562"/>
                </a:cubicBezTo>
                <a:cubicBezTo>
                  <a:pt x="1165134" y="1021775"/>
                  <a:pt x="1304425" y="997194"/>
                  <a:pt x="1410941" y="1064381"/>
                </a:cubicBezTo>
                <a:cubicBezTo>
                  <a:pt x="1517457" y="1131568"/>
                  <a:pt x="1650194" y="1228253"/>
                  <a:pt x="1705910" y="1339685"/>
                </a:cubicBezTo>
                <a:cubicBezTo>
                  <a:pt x="1676413" y="1434730"/>
                  <a:pt x="1804231" y="1637930"/>
                  <a:pt x="1725573" y="1801801"/>
                </a:cubicBezTo>
                <a:cubicBezTo>
                  <a:pt x="1650193" y="1890291"/>
                  <a:pt x="1525650" y="1949285"/>
                  <a:pt x="1548593" y="2077104"/>
                </a:cubicBezTo>
                <a:cubicBezTo>
                  <a:pt x="1822258" y="2250807"/>
                  <a:pt x="2035290" y="2088575"/>
                  <a:pt x="2158193" y="1880459"/>
                </a:cubicBezTo>
                <a:cubicBezTo>
                  <a:pt x="2297483" y="1767388"/>
                  <a:pt x="2194245" y="1549439"/>
                  <a:pt x="2236851" y="1408510"/>
                </a:cubicBezTo>
                <a:cubicBezTo>
                  <a:pt x="2279457" y="1267581"/>
                  <a:pt x="2363032" y="1282332"/>
                  <a:pt x="2433496" y="1162706"/>
                </a:cubicBezTo>
                <a:cubicBezTo>
                  <a:pt x="2577702" y="997197"/>
                  <a:pt x="2325341" y="854627"/>
                  <a:pt x="2227019" y="789079"/>
                </a:cubicBezTo>
                <a:cubicBezTo>
                  <a:pt x="2128697" y="723531"/>
                  <a:pt x="1918942" y="712059"/>
                  <a:pt x="1823897" y="641595"/>
                </a:cubicBezTo>
                <a:cubicBezTo>
                  <a:pt x="1728852" y="571131"/>
                  <a:pt x="1753432" y="462976"/>
                  <a:pt x="1627251" y="425286"/>
                </a:cubicBezTo>
                <a:cubicBezTo>
                  <a:pt x="1501070" y="387596"/>
                  <a:pt x="1347032" y="438395"/>
                  <a:pt x="1145471" y="346627"/>
                </a:cubicBezTo>
                <a:cubicBezTo>
                  <a:pt x="922607" y="218808"/>
                  <a:pt x="984877" y="149982"/>
                  <a:pt x="555536" y="12331"/>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21416" y="4745796"/>
            <a:ext cx="816803" cy="884602"/>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03" h="884602">
                <a:moveTo>
                  <a:pt x="704829" y="24228"/>
                </a:moveTo>
                <a:cubicBezTo>
                  <a:pt x="502558" y="-74555"/>
                  <a:pt x="506765" y="151128"/>
                  <a:pt x="343823" y="298152"/>
                </a:cubicBezTo>
                <a:cubicBezTo>
                  <a:pt x="244571" y="410044"/>
                  <a:pt x="125656" y="472776"/>
                  <a:pt x="46068" y="633829"/>
                </a:cubicBezTo>
                <a:cubicBezTo>
                  <a:pt x="-153855" y="945183"/>
                  <a:pt x="354146" y="932074"/>
                  <a:pt x="478688" y="781313"/>
                </a:cubicBezTo>
                <a:cubicBezTo>
                  <a:pt x="753992" y="443739"/>
                  <a:pt x="950635" y="194654"/>
                  <a:pt x="704829" y="2422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rot="16775126">
            <a:off x="416150" y="3723217"/>
            <a:ext cx="906032" cy="906502"/>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1069248 w 1181222"/>
              <a:gd name="connsiteY0" fmla="*/ 24228 h 851938"/>
              <a:gd name="connsiteX1" fmla="*/ 708242 w 1181222"/>
              <a:gd name="connsiteY1" fmla="*/ 298152 h 851938"/>
              <a:gd name="connsiteX2" fmla="*/ 410487 w 1181222"/>
              <a:gd name="connsiteY2" fmla="*/ 633829 h 851938"/>
              <a:gd name="connsiteX3" fmla="*/ 8320 w 1181222"/>
              <a:gd name="connsiteY3" fmla="*/ 806320 h 851938"/>
              <a:gd name="connsiteX4" fmla="*/ 843107 w 1181222"/>
              <a:gd name="connsiteY4" fmla="*/ 781313 h 851938"/>
              <a:gd name="connsiteX5" fmla="*/ 1069248 w 1181222"/>
              <a:gd name="connsiteY5" fmla="*/ 24228 h 851938"/>
              <a:gd name="connsiteX0" fmla="*/ 1070005 w 1181979"/>
              <a:gd name="connsiteY0" fmla="*/ 24228 h 851938"/>
              <a:gd name="connsiteX1" fmla="*/ 708999 w 1181979"/>
              <a:gd name="connsiteY1" fmla="*/ 298152 h 851938"/>
              <a:gd name="connsiteX2" fmla="*/ 371972 w 1181979"/>
              <a:gd name="connsiteY2" fmla="*/ 582232 h 851938"/>
              <a:gd name="connsiteX3" fmla="*/ 9077 w 1181979"/>
              <a:gd name="connsiteY3" fmla="*/ 806320 h 851938"/>
              <a:gd name="connsiteX4" fmla="*/ 843864 w 1181979"/>
              <a:gd name="connsiteY4" fmla="*/ 781313 h 851938"/>
              <a:gd name="connsiteX5" fmla="*/ 1070005 w 1181979"/>
              <a:gd name="connsiteY5" fmla="*/ 24228 h 851938"/>
              <a:gd name="connsiteX0" fmla="*/ 1065767 w 1177741"/>
              <a:gd name="connsiteY0" fmla="*/ 24228 h 851938"/>
              <a:gd name="connsiteX1" fmla="*/ 704761 w 1177741"/>
              <a:gd name="connsiteY1" fmla="*/ 298152 h 851938"/>
              <a:gd name="connsiteX2" fmla="*/ 367734 w 1177741"/>
              <a:gd name="connsiteY2" fmla="*/ 582232 h 851938"/>
              <a:gd name="connsiteX3" fmla="*/ 4839 w 1177741"/>
              <a:gd name="connsiteY3" fmla="*/ 806320 h 851938"/>
              <a:gd name="connsiteX4" fmla="*/ 839626 w 1177741"/>
              <a:gd name="connsiteY4" fmla="*/ 781313 h 851938"/>
              <a:gd name="connsiteX5" fmla="*/ 1065767 w 1177741"/>
              <a:gd name="connsiteY5" fmla="*/ 24228 h 851938"/>
              <a:gd name="connsiteX0" fmla="*/ 1104292 w 1207577"/>
              <a:gd name="connsiteY0" fmla="*/ 88112 h 650736"/>
              <a:gd name="connsiteX1" fmla="*/ 704761 w 1207577"/>
              <a:gd name="connsiteY1" fmla="*/ 96950 h 650736"/>
              <a:gd name="connsiteX2" fmla="*/ 367734 w 1207577"/>
              <a:gd name="connsiteY2" fmla="*/ 381030 h 650736"/>
              <a:gd name="connsiteX3" fmla="*/ 4839 w 1207577"/>
              <a:gd name="connsiteY3" fmla="*/ 605118 h 650736"/>
              <a:gd name="connsiteX4" fmla="*/ 839626 w 1207577"/>
              <a:gd name="connsiteY4" fmla="*/ 580111 h 650736"/>
              <a:gd name="connsiteX5" fmla="*/ 1104292 w 1207577"/>
              <a:gd name="connsiteY5" fmla="*/ 88112 h 650736"/>
              <a:gd name="connsiteX0" fmla="*/ 1104292 w 1148672"/>
              <a:gd name="connsiteY0" fmla="*/ 88112 h 650736"/>
              <a:gd name="connsiteX1" fmla="*/ 704761 w 1148672"/>
              <a:gd name="connsiteY1" fmla="*/ 96950 h 650736"/>
              <a:gd name="connsiteX2" fmla="*/ 367734 w 1148672"/>
              <a:gd name="connsiteY2" fmla="*/ 381030 h 650736"/>
              <a:gd name="connsiteX3" fmla="*/ 4839 w 1148672"/>
              <a:gd name="connsiteY3" fmla="*/ 605118 h 650736"/>
              <a:gd name="connsiteX4" fmla="*/ 839626 w 1148672"/>
              <a:gd name="connsiteY4" fmla="*/ 580111 h 650736"/>
              <a:gd name="connsiteX5" fmla="*/ 1104292 w 1148672"/>
              <a:gd name="connsiteY5" fmla="*/ 88112 h 650736"/>
              <a:gd name="connsiteX0" fmla="*/ 1104292 w 1148672"/>
              <a:gd name="connsiteY0" fmla="*/ 168316 h 730940"/>
              <a:gd name="connsiteX1" fmla="*/ 636129 w 1148672"/>
              <a:gd name="connsiteY1" fmla="*/ 60171 h 730940"/>
              <a:gd name="connsiteX2" fmla="*/ 367734 w 1148672"/>
              <a:gd name="connsiteY2" fmla="*/ 461234 h 730940"/>
              <a:gd name="connsiteX3" fmla="*/ 4839 w 1148672"/>
              <a:gd name="connsiteY3" fmla="*/ 685322 h 730940"/>
              <a:gd name="connsiteX4" fmla="*/ 839626 w 1148672"/>
              <a:gd name="connsiteY4" fmla="*/ 660315 h 730940"/>
              <a:gd name="connsiteX5" fmla="*/ 1104292 w 1148672"/>
              <a:gd name="connsiteY5" fmla="*/ 168316 h 730940"/>
              <a:gd name="connsiteX0" fmla="*/ 1104292 w 1148672"/>
              <a:gd name="connsiteY0" fmla="*/ 168317 h 730941"/>
              <a:gd name="connsiteX1" fmla="*/ 636129 w 1148672"/>
              <a:gd name="connsiteY1" fmla="*/ 60172 h 730941"/>
              <a:gd name="connsiteX2" fmla="*/ 367734 w 1148672"/>
              <a:gd name="connsiteY2" fmla="*/ 461235 h 730941"/>
              <a:gd name="connsiteX3" fmla="*/ 4839 w 1148672"/>
              <a:gd name="connsiteY3" fmla="*/ 685323 h 730941"/>
              <a:gd name="connsiteX4" fmla="*/ 839626 w 1148672"/>
              <a:gd name="connsiteY4" fmla="*/ 660316 h 730941"/>
              <a:gd name="connsiteX5" fmla="*/ 1104292 w 1148672"/>
              <a:gd name="connsiteY5" fmla="*/ 168317 h 730941"/>
              <a:gd name="connsiteX0" fmla="*/ 1105784 w 1150164"/>
              <a:gd name="connsiteY0" fmla="*/ 168317 h 730941"/>
              <a:gd name="connsiteX1" fmla="*/ 637621 w 1150164"/>
              <a:gd name="connsiteY1" fmla="*/ 60172 h 730941"/>
              <a:gd name="connsiteX2" fmla="*/ 369226 w 1150164"/>
              <a:gd name="connsiteY2" fmla="*/ 461235 h 730941"/>
              <a:gd name="connsiteX3" fmla="*/ 6331 w 1150164"/>
              <a:gd name="connsiteY3" fmla="*/ 685323 h 730941"/>
              <a:gd name="connsiteX4" fmla="*/ 841118 w 1150164"/>
              <a:gd name="connsiteY4" fmla="*/ 660316 h 730941"/>
              <a:gd name="connsiteX5" fmla="*/ 1105784 w 1150164"/>
              <a:gd name="connsiteY5" fmla="*/ 168317 h 730941"/>
              <a:gd name="connsiteX0" fmla="*/ 1105784 w 1150164"/>
              <a:gd name="connsiteY0" fmla="*/ 207425 h 770049"/>
              <a:gd name="connsiteX1" fmla="*/ 639197 w 1150164"/>
              <a:gd name="connsiteY1" fmla="*/ 51563 h 770049"/>
              <a:gd name="connsiteX2" fmla="*/ 369226 w 1150164"/>
              <a:gd name="connsiteY2" fmla="*/ 500343 h 770049"/>
              <a:gd name="connsiteX3" fmla="*/ 6331 w 1150164"/>
              <a:gd name="connsiteY3" fmla="*/ 724431 h 770049"/>
              <a:gd name="connsiteX4" fmla="*/ 841118 w 1150164"/>
              <a:gd name="connsiteY4" fmla="*/ 699424 h 770049"/>
              <a:gd name="connsiteX5" fmla="*/ 1105784 w 1150164"/>
              <a:gd name="connsiteY5" fmla="*/ 207425 h 770049"/>
              <a:gd name="connsiteX0" fmla="*/ 1166826 w 1202204"/>
              <a:gd name="connsiteY0" fmla="*/ 108456 h 801516"/>
              <a:gd name="connsiteX1" fmla="*/ 639197 w 1202204"/>
              <a:gd name="connsiteY1" fmla="*/ 83030 h 801516"/>
              <a:gd name="connsiteX2" fmla="*/ 369226 w 1202204"/>
              <a:gd name="connsiteY2" fmla="*/ 531810 h 801516"/>
              <a:gd name="connsiteX3" fmla="*/ 6331 w 1202204"/>
              <a:gd name="connsiteY3" fmla="*/ 755898 h 801516"/>
              <a:gd name="connsiteX4" fmla="*/ 841118 w 1202204"/>
              <a:gd name="connsiteY4" fmla="*/ 730891 h 801516"/>
              <a:gd name="connsiteX5" fmla="*/ 1166826 w 1202204"/>
              <a:gd name="connsiteY5" fmla="*/ 108456 h 801516"/>
              <a:gd name="connsiteX0" fmla="*/ 1166826 w 1202204"/>
              <a:gd name="connsiteY0" fmla="*/ 88294 h 781354"/>
              <a:gd name="connsiteX1" fmla="*/ 647532 w 1202204"/>
              <a:gd name="connsiteY1" fmla="*/ 96798 h 781354"/>
              <a:gd name="connsiteX2" fmla="*/ 369226 w 1202204"/>
              <a:gd name="connsiteY2" fmla="*/ 511648 h 781354"/>
              <a:gd name="connsiteX3" fmla="*/ 6331 w 1202204"/>
              <a:gd name="connsiteY3" fmla="*/ 735736 h 781354"/>
              <a:gd name="connsiteX4" fmla="*/ 841118 w 1202204"/>
              <a:gd name="connsiteY4" fmla="*/ 710729 h 781354"/>
              <a:gd name="connsiteX5" fmla="*/ 1166826 w 1202204"/>
              <a:gd name="connsiteY5" fmla="*/ 88294 h 781354"/>
              <a:gd name="connsiteX0" fmla="*/ 1129961 w 1170358"/>
              <a:gd name="connsiteY0" fmla="*/ 130458 h 757062"/>
              <a:gd name="connsiteX1" fmla="*/ 647532 w 1170358"/>
              <a:gd name="connsiteY1" fmla="*/ 72506 h 757062"/>
              <a:gd name="connsiteX2" fmla="*/ 369226 w 1170358"/>
              <a:gd name="connsiteY2" fmla="*/ 487356 h 757062"/>
              <a:gd name="connsiteX3" fmla="*/ 6331 w 1170358"/>
              <a:gd name="connsiteY3" fmla="*/ 711444 h 757062"/>
              <a:gd name="connsiteX4" fmla="*/ 841118 w 1170358"/>
              <a:gd name="connsiteY4" fmla="*/ 686437 h 757062"/>
              <a:gd name="connsiteX5" fmla="*/ 1129961 w 1170358"/>
              <a:gd name="connsiteY5" fmla="*/ 130458 h 757062"/>
              <a:gd name="connsiteX0" fmla="*/ 1129961 w 1180930"/>
              <a:gd name="connsiteY0" fmla="*/ 130458 h 757062"/>
              <a:gd name="connsiteX1" fmla="*/ 647532 w 1180930"/>
              <a:gd name="connsiteY1" fmla="*/ 72506 h 757062"/>
              <a:gd name="connsiteX2" fmla="*/ 369226 w 1180930"/>
              <a:gd name="connsiteY2" fmla="*/ 487356 h 757062"/>
              <a:gd name="connsiteX3" fmla="*/ 6331 w 1180930"/>
              <a:gd name="connsiteY3" fmla="*/ 711444 h 757062"/>
              <a:gd name="connsiteX4" fmla="*/ 841118 w 1180930"/>
              <a:gd name="connsiteY4" fmla="*/ 686437 h 757062"/>
              <a:gd name="connsiteX5" fmla="*/ 1129961 w 1180930"/>
              <a:gd name="connsiteY5" fmla="*/ 130458 h 757062"/>
              <a:gd name="connsiteX0" fmla="*/ 1129961 w 1180930"/>
              <a:gd name="connsiteY0" fmla="*/ 139238 h 765842"/>
              <a:gd name="connsiteX1" fmla="*/ 647532 w 1180930"/>
              <a:gd name="connsiteY1" fmla="*/ 81286 h 765842"/>
              <a:gd name="connsiteX2" fmla="*/ 369226 w 1180930"/>
              <a:gd name="connsiteY2" fmla="*/ 496136 h 765842"/>
              <a:gd name="connsiteX3" fmla="*/ 6331 w 1180930"/>
              <a:gd name="connsiteY3" fmla="*/ 720224 h 765842"/>
              <a:gd name="connsiteX4" fmla="*/ 841118 w 1180930"/>
              <a:gd name="connsiteY4" fmla="*/ 695217 h 765842"/>
              <a:gd name="connsiteX5" fmla="*/ 1129961 w 1180930"/>
              <a:gd name="connsiteY5" fmla="*/ 139238 h 765842"/>
              <a:gd name="connsiteX0" fmla="*/ 1129961 w 1180930"/>
              <a:gd name="connsiteY0" fmla="*/ 139238 h 792777"/>
              <a:gd name="connsiteX1" fmla="*/ 647532 w 1180930"/>
              <a:gd name="connsiteY1" fmla="*/ 81286 h 792777"/>
              <a:gd name="connsiteX2" fmla="*/ 369226 w 1180930"/>
              <a:gd name="connsiteY2" fmla="*/ 496136 h 792777"/>
              <a:gd name="connsiteX3" fmla="*/ 6331 w 1180930"/>
              <a:gd name="connsiteY3" fmla="*/ 720224 h 792777"/>
              <a:gd name="connsiteX4" fmla="*/ 841118 w 1180930"/>
              <a:gd name="connsiteY4" fmla="*/ 695217 h 792777"/>
              <a:gd name="connsiteX5" fmla="*/ 1129961 w 1180930"/>
              <a:gd name="connsiteY5" fmla="*/ 139238 h 792777"/>
              <a:gd name="connsiteX0" fmla="*/ 1129961 w 1180930"/>
              <a:gd name="connsiteY0" fmla="*/ 139238 h 770951"/>
              <a:gd name="connsiteX1" fmla="*/ 647532 w 1180930"/>
              <a:gd name="connsiteY1" fmla="*/ 81286 h 770951"/>
              <a:gd name="connsiteX2" fmla="*/ 369226 w 1180930"/>
              <a:gd name="connsiteY2" fmla="*/ 496136 h 770951"/>
              <a:gd name="connsiteX3" fmla="*/ 6331 w 1180930"/>
              <a:gd name="connsiteY3" fmla="*/ 720224 h 770951"/>
              <a:gd name="connsiteX4" fmla="*/ 496499 w 1180930"/>
              <a:gd name="connsiteY4" fmla="*/ 766794 h 770951"/>
              <a:gd name="connsiteX5" fmla="*/ 841118 w 1180930"/>
              <a:gd name="connsiteY5" fmla="*/ 695217 h 770951"/>
              <a:gd name="connsiteX6" fmla="*/ 1129961 w 1180930"/>
              <a:gd name="connsiteY6" fmla="*/ 139238 h 770951"/>
              <a:gd name="connsiteX0" fmla="*/ 1129961 w 1192564"/>
              <a:gd name="connsiteY0" fmla="*/ 139238 h 913901"/>
              <a:gd name="connsiteX1" fmla="*/ 647532 w 1192564"/>
              <a:gd name="connsiteY1" fmla="*/ 81286 h 913901"/>
              <a:gd name="connsiteX2" fmla="*/ 369226 w 1192564"/>
              <a:gd name="connsiteY2" fmla="*/ 496136 h 913901"/>
              <a:gd name="connsiteX3" fmla="*/ 6331 w 1192564"/>
              <a:gd name="connsiteY3" fmla="*/ 720224 h 913901"/>
              <a:gd name="connsiteX4" fmla="*/ 496499 w 1192564"/>
              <a:gd name="connsiteY4" fmla="*/ 766794 h 913901"/>
              <a:gd name="connsiteX5" fmla="*/ 901042 w 1192564"/>
              <a:gd name="connsiteY5" fmla="*/ 885011 h 913901"/>
              <a:gd name="connsiteX6" fmla="*/ 1129961 w 1192564"/>
              <a:gd name="connsiteY6" fmla="*/ 139238 h 913901"/>
              <a:gd name="connsiteX0" fmla="*/ 1129961 w 1171923"/>
              <a:gd name="connsiteY0" fmla="*/ 139238 h 913901"/>
              <a:gd name="connsiteX1" fmla="*/ 647532 w 1171923"/>
              <a:gd name="connsiteY1" fmla="*/ 81286 h 913901"/>
              <a:gd name="connsiteX2" fmla="*/ 369226 w 1171923"/>
              <a:gd name="connsiteY2" fmla="*/ 496136 h 913901"/>
              <a:gd name="connsiteX3" fmla="*/ 6331 w 1171923"/>
              <a:gd name="connsiteY3" fmla="*/ 720224 h 913901"/>
              <a:gd name="connsiteX4" fmla="*/ 496499 w 1171923"/>
              <a:gd name="connsiteY4" fmla="*/ 766794 h 913901"/>
              <a:gd name="connsiteX5" fmla="*/ 901042 w 1171923"/>
              <a:gd name="connsiteY5" fmla="*/ 885011 h 913901"/>
              <a:gd name="connsiteX6" fmla="*/ 1129961 w 1171923"/>
              <a:gd name="connsiteY6" fmla="*/ 139238 h 913901"/>
              <a:gd name="connsiteX0" fmla="*/ 1129961 w 1171923"/>
              <a:gd name="connsiteY0" fmla="*/ 139238 h 997733"/>
              <a:gd name="connsiteX1" fmla="*/ 647532 w 1171923"/>
              <a:gd name="connsiteY1" fmla="*/ 81286 h 997733"/>
              <a:gd name="connsiteX2" fmla="*/ 369226 w 1171923"/>
              <a:gd name="connsiteY2" fmla="*/ 496136 h 997733"/>
              <a:gd name="connsiteX3" fmla="*/ 6331 w 1171923"/>
              <a:gd name="connsiteY3" fmla="*/ 720224 h 997733"/>
              <a:gd name="connsiteX4" fmla="*/ 496499 w 1171923"/>
              <a:gd name="connsiteY4" fmla="*/ 766794 h 997733"/>
              <a:gd name="connsiteX5" fmla="*/ 901042 w 1171923"/>
              <a:gd name="connsiteY5" fmla="*/ 885011 h 997733"/>
              <a:gd name="connsiteX6" fmla="*/ 1129961 w 1171923"/>
              <a:gd name="connsiteY6" fmla="*/ 139238 h 997733"/>
              <a:gd name="connsiteX0" fmla="*/ 1129961 w 1171923"/>
              <a:gd name="connsiteY0" fmla="*/ 139238 h 1005791"/>
              <a:gd name="connsiteX1" fmla="*/ 647532 w 1171923"/>
              <a:gd name="connsiteY1" fmla="*/ 81286 h 1005791"/>
              <a:gd name="connsiteX2" fmla="*/ 369226 w 1171923"/>
              <a:gd name="connsiteY2" fmla="*/ 496136 h 1005791"/>
              <a:gd name="connsiteX3" fmla="*/ 6331 w 1171923"/>
              <a:gd name="connsiteY3" fmla="*/ 720224 h 1005791"/>
              <a:gd name="connsiteX4" fmla="*/ 496499 w 1171923"/>
              <a:gd name="connsiteY4" fmla="*/ 766794 h 1005791"/>
              <a:gd name="connsiteX5" fmla="*/ 901042 w 1171923"/>
              <a:gd name="connsiteY5" fmla="*/ 885011 h 1005791"/>
              <a:gd name="connsiteX6" fmla="*/ 1129961 w 1171923"/>
              <a:gd name="connsiteY6" fmla="*/ 139238 h 100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923" h="1005791">
                <a:moveTo>
                  <a:pt x="1129961" y="139238"/>
                </a:moveTo>
                <a:cubicBezTo>
                  <a:pt x="1039118" y="6858"/>
                  <a:pt x="810474" y="-65738"/>
                  <a:pt x="647532" y="81286"/>
                </a:cubicBezTo>
                <a:cubicBezTo>
                  <a:pt x="548280" y="193178"/>
                  <a:pt x="586824" y="355560"/>
                  <a:pt x="369226" y="496136"/>
                </a:cubicBezTo>
                <a:cubicBezTo>
                  <a:pt x="217683" y="619245"/>
                  <a:pt x="-44000" y="513610"/>
                  <a:pt x="6331" y="720224"/>
                </a:cubicBezTo>
                <a:cubicBezTo>
                  <a:pt x="19546" y="768870"/>
                  <a:pt x="357368" y="770962"/>
                  <a:pt x="496499" y="766794"/>
                </a:cubicBezTo>
                <a:cubicBezTo>
                  <a:pt x="635630" y="762626"/>
                  <a:pt x="802192" y="1215462"/>
                  <a:pt x="901042" y="885011"/>
                </a:cubicBezTo>
                <a:cubicBezTo>
                  <a:pt x="1039913" y="479244"/>
                  <a:pt x="1265915" y="295544"/>
                  <a:pt x="1129961" y="13923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rot="16200000">
            <a:off x="190960" y="4112034"/>
            <a:ext cx="575234" cy="600600"/>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03" h="884602">
                <a:moveTo>
                  <a:pt x="704829" y="24228"/>
                </a:moveTo>
                <a:cubicBezTo>
                  <a:pt x="502558" y="-74555"/>
                  <a:pt x="506765" y="151128"/>
                  <a:pt x="343823" y="298152"/>
                </a:cubicBezTo>
                <a:cubicBezTo>
                  <a:pt x="244571" y="410044"/>
                  <a:pt x="125656" y="472776"/>
                  <a:pt x="46068" y="633829"/>
                </a:cubicBezTo>
                <a:cubicBezTo>
                  <a:pt x="-153855" y="945183"/>
                  <a:pt x="354146" y="932074"/>
                  <a:pt x="478688" y="781313"/>
                </a:cubicBezTo>
                <a:cubicBezTo>
                  <a:pt x="753992" y="443739"/>
                  <a:pt x="950635" y="194654"/>
                  <a:pt x="704829" y="2422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rot="16200000">
            <a:off x="3254788" y="4060347"/>
            <a:ext cx="705816" cy="530359"/>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704829 w 816803"/>
              <a:gd name="connsiteY0" fmla="*/ 17063 h 877437"/>
              <a:gd name="connsiteX1" fmla="*/ 427591 w 816803"/>
              <a:gd name="connsiteY1" fmla="*/ 421321 h 877437"/>
              <a:gd name="connsiteX2" fmla="*/ 46068 w 816803"/>
              <a:gd name="connsiteY2" fmla="*/ 626664 h 877437"/>
              <a:gd name="connsiteX3" fmla="*/ 478688 w 816803"/>
              <a:gd name="connsiteY3" fmla="*/ 774148 h 877437"/>
              <a:gd name="connsiteX4" fmla="*/ 704829 w 816803"/>
              <a:gd name="connsiteY4" fmla="*/ 17063 h 877437"/>
              <a:gd name="connsiteX0" fmla="*/ 718639 w 801905"/>
              <a:gd name="connsiteY0" fmla="*/ 17063 h 852441"/>
              <a:gd name="connsiteX1" fmla="*/ 441401 w 801905"/>
              <a:gd name="connsiteY1" fmla="*/ 421321 h 852441"/>
              <a:gd name="connsiteX2" fmla="*/ 59878 w 801905"/>
              <a:gd name="connsiteY2" fmla="*/ 626664 h 852441"/>
              <a:gd name="connsiteX3" fmla="*/ 338922 w 801905"/>
              <a:gd name="connsiteY3" fmla="*/ 730708 h 852441"/>
              <a:gd name="connsiteX4" fmla="*/ 718639 w 801905"/>
              <a:gd name="connsiteY4" fmla="*/ 17063 h 852441"/>
              <a:gd name="connsiteX0" fmla="*/ 718640 w 801906"/>
              <a:gd name="connsiteY0" fmla="*/ 17063 h 852441"/>
              <a:gd name="connsiteX1" fmla="*/ 441402 w 801906"/>
              <a:gd name="connsiteY1" fmla="*/ 421321 h 852441"/>
              <a:gd name="connsiteX2" fmla="*/ 59879 w 801906"/>
              <a:gd name="connsiteY2" fmla="*/ 626664 h 852441"/>
              <a:gd name="connsiteX3" fmla="*/ 338923 w 801906"/>
              <a:gd name="connsiteY3" fmla="*/ 730708 h 852441"/>
              <a:gd name="connsiteX4" fmla="*/ 718640 w 801906"/>
              <a:gd name="connsiteY4" fmla="*/ 17063 h 852441"/>
              <a:gd name="connsiteX0" fmla="*/ 718640 w 773454"/>
              <a:gd name="connsiteY0" fmla="*/ 17063 h 852441"/>
              <a:gd name="connsiteX1" fmla="*/ 441402 w 773454"/>
              <a:gd name="connsiteY1" fmla="*/ 421321 h 852441"/>
              <a:gd name="connsiteX2" fmla="*/ 59879 w 773454"/>
              <a:gd name="connsiteY2" fmla="*/ 626664 h 852441"/>
              <a:gd name="connsiteX3" fmla="*/ 338923 w 773454"/>
              <a:gd name="connsiteY3" fmla="*/ 730708 h 852441"/>
              <a:gd name="connsiteX4" fmla="*/ 718640 w 773454"/>
              <a:gd name="connsiteY4" fmla="*/ 17063 h 852441"/>
              <a:gd name="connsiteX0" fmla="*/ 718640 w 773455"/>
              <a:gd name="connsiteY0" fmla="*/ 17648 h 853026"/>
              <a:gd name="connsiteX1" fmla="*/ 399518 w 773455"/>
              <a:gd name="connsiteY1" fmla="*/ 407426 h 853026"/>
              <a:gd name="connsiteX2" fmla="*/ 59879 w 773455"/>
              <a:gd name="connsiteY2" fmla="*/ 627249 h 853026"/>
              <a:gd name="connsiteX3" fmla="*/ 338923 w 773455"/>
              <a:gd name="connsiteY3" fmla="*/ 731293 h 853026"/>
              <a:gd name="connsiteX4" fmla="*/ 718640 w 773455"/>
              <a:gd name="connsiteY4" fmla="*/ 17648 h 853026"/>
              <a:gd name="connsiteX0" fmla="*/ 963425 w 1018240"/>
              <a:gd name="connsiteY0" fmla="*/ 17648 h 834580"/>
              <a:gd name="connsiteX1" fmla="*/ 644303 w 1018240"/>
              <a:gd name="connsiteY1" fmla="*/ 407426 h 834580"/>
              <a:gd name="connsiteX2" fmla="*/ 39400 w 1018240"/>
              <a:gd name="connsiteY2" fmla="*/ 583805 h 834580"/>
              <a:gd name="connsiteX3" fmla="*/ 583708 w 1018240"/>
              <a:gd name="connsiteY3" fmla="*/ 731293 h 834580"/>
              <a:gd name="connsiteX4" fmla="*/ 963425 w 1018240"/>
              <a:gd name="connsiteY4" fmla="*/ 17648 h 834580"/>
              <a:gd name="connsiteX0" fmla="*/ 963425 w 1018240"/>
              <a:gd name="connsiteY0" fmla="*/ 17648 h 834580"/>
              <a:gd name="connsiteX1" fmla="*/ 644303 w 1018240"/>
              <a:gd name="connsiteY1" fmla="*/ 407426 h 834580"/>
              <a:gd name="connsiteX2" fmla="*/ 39400 w 1018240"/>
              <a:gd name="connsiteY2" fmla="*/ 583805 h 834580"/>
              <a:gd name="connsiteX3" fmla="*/ 583708 w 1018240"/>
              <a:gd name="connsiteY3" fmla="*/ 731293 h 834580"/>
              <a:gd name="connsiteX4" fmla="*/ 963425 w 1018240"/>
              <a:gd name="connsiteY4" fmla="*/ 17648 h 834580"/>
              <a:gd name="connsiteX0" fmla="*/ 947407 w 1002222"/>
              <a:gd name="connsiteY0" fmla="*/ 17648 h 781147"/>
              <a:gd name="connsiteX1" fmla="*/ 628285 w 1002222"/>
              <a:gd name="connsiteY1" fmla="*/ 407426 h 781147"/>
              <a:gd name="connsiteX2" fmla="*/ 23382 w 1002222"/>
              <a:gd name="connsiteY2" fmla="*/ 583805 h 781147"/>
              <a:gd name="connsiteX3" fmla="*/ 567690 w 1002222"/>
              <a:gd name="connsiteY3" fmla="*/ 731293 h 781147"/>
              <a:gd name="connsiteX4" fmla="*/ 947407 w 1002222"/>
              <a:gd name="connsiteY4" fmla="*/ 17648 h 78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22" h="781147">
                <a:moveTo>
                  <a:pt x="947407" y="17648"/>
                </a:moveTo>
                <a:cubicBezTo>
                  <a:pt x="842865" y="-81135"/>
                  <a:pt x="791227" y="260402"/>
                  <a:pt x="628285" y="407426"/>
                </a:cubicBezTo>
                <a:cubicBezTo>
                  <a:pt x="529033" y="519318"/>
                  <a:pt x="172777" y="480678"/>
                  <a:pt x="23382" y="583805"/>
                </a:cubicBezTo>
                <a:cubicBezTo>
                  <a:pt x="-120697" y="648972"/>
                  <a:pt x="443148" y="882054"/>
                  <a:pt x="567690" y="731293"/>
                </a:cubicBezTo>
                <a:cubicBezTo>
                  <a:pt x="842994" y="393719"/>
                  <a:pt x="1123405" y="115669"/>
                  <a:pt x="947407" y="1764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rot="20904996">
            <a:off x="3478446" y="4963972"/>
            <a:ext cx="200725" cy="386249"/>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03" h="884602">
                <a:moveTo>
                  <a:pt x="704829" y="24228"/>
                </a:moveTo>
                <a:cubicBezTo>
                  <a:pt x="502558" y="-74555"/>
                  <a:pt x="506765" y="151128"/>
                  <a:pt x="343823" y="298152"/>
                </a:cubicBezTo>
                <a:cubicBezTo>
                  <a:pt x="244571" y="410044"/>
                  <a:pt x="125656" y="472776"/>
                  <a:pt x="46068" y="633829"/>
                </a:cubicBezTo>
                <a:cubicBezTo>
                  <a:pt x="-153855" y="945183"/>
                  <a:pt x="354146" y="932074"/>
                  <a:pt x="478688" y="781313"/>
                </a:cubicBezTo>
                <a:cubicBezTo>
                  <a:pt x="753992" y="443739"/>
                  <a:pt x="950635" y="194654"/>
                  <a:pt x="704829" y="2422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rot="3984899">
            <a:off x="3330669" y="1927863"/>
            <a:ext cx="1946641" cy="2258365"/>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1277240 w 1325016"/>
              <a:gd name="connsiteY0" fmla="*/ 8492 h 1435749"/>
              <a:gd name="connsiteX1" fmla="*/ 343823 w 1325016"/>
              <a:gd name="connsiteY1" fmla="*/ 849299 h 1435749"/>
              <a:gd name="connsiteX2" fmla="*/ 46068 w 1325016"/>
              <a:gd name="connsiteY2" fmla="*/ 1184976 h 1435749"/>
              <a:gd name="connsiteX3" fmla="*/ 478688 w 1325016"/>
              <a:gd name="connsiteY3" fmla="*/ 1332460 h 1435749"/>
              <a:gd name="connsiteX4" fmla="*/ 1277240 w 1325016"/>
              <a:gd name="connsiteY4" fmla="*/ 8492 h 1435749"/>
              <a:gd name="connsiteX0" fmla="*/ 1277240 w 1483970"/>
              <a:gd name="connsiteY0" fmla="*/ 8492 h 1435749"/>
              <a:gd name="connsiteX1" fmla="*/ 343823 w 1483970"/>
              <a:gd name="connsiteY1" fmla="*/ 849299 h 1435749"/>
              <a:gd name="connsiteX2" fmla="*/ 46068 w 1483970"/>
              <a:gd name="connsiteY2" fmla="*/ 1184976 h 1435749"/>
              <a:gd name="connsiteX3" fmla="*/ 478688 w 1483970"/>
              <a:gd name="connsiteY3" fmla="*/ 1332460 h 1435749"/>
              <a:gd name="connsiteX4" fmla="*/ 1433943 w 1483970"/>
              <a:gd name="connsiteY4" fmla="*/ 514368 h 1435749"/>
              <a:gd name="connsiteX5" fmla="*/ 1277240 w 1483970"/>
              <a:gd name="connsiteY5" fmla="*/ 8492 h 1435749"/>
              <a:gd name="connsiteX0" fmla="*/ 1277240 w 1483970"/>
              <a:gd name="connsiteY0" fmla="*/ 8492 h 1435749"/>
              <a:gd name="connsiteX1" fmla="*/ 343823 w 1483970"/>
              <a:gd name="connsiteY1" fmla="*/ 849299 h 1435749"/>
              <a:gd name="connsiteX2" fmla="*/ 46068 w 1483970"/>
              <a:gd name="connsiteY2" fmla="*/ 1184976 h 1435749"/>
              <a:gd name="connsiteX3" fmla="*/ 478688 w 1483970"/>
              <a:gd name="connsiteY3" fmla="*/ 1332460 h 1435749"/>
              <a:gd name="connsiteX4" fmla="*/ 909510 w 1483970"/>
              <a:gd name="connsiteY4" fmla="*/ 736937 h 1435749"/>
              <a:gd name="connsiteX5" fmla="*/ 1433943 w 1483970"/>
              <a:gd name="connsiteY5" fmla="*/ 514368 h 1435749"/>
              <a:gd name="connsiteX6" fmla="*/ 1277240 w 1483970"/>
              <a:gd name="connsiteY6" fmla="*/ 8492 h 1435749"/>
              <a:gd name="connsiteX0" fmla="*/ 1291686 w 1498416"/>
              <a:gd name="connsiteY0" fmla="*/ 8492 h 1505379"/>
              <a:gd name="connsiteX1" fmla="*/ 358269 w 1498416"/>
              <a:gd name="connsiteY1" fmla="*/ 849299 h 1505379"/>
              <a:gd name="connsiteX2" fmla="*/ 60514 w 1498416"/>
              <a:gd name="connsiteY2" fmla="*/ 1184976 h 1505379"/>
              <a:gd name="connsiteX3" fmla="*/ 334139 w 1498416"/>
              <a:gd name="connsiteY3" fmla="*/ 1433465 h 1505379"/>
              <a:gd name="connsiteX4" fmla="*/ 923956 w 1498416"/>
              <a:gd name="connsiteY4" fmla="*/ 736937 h 1505379"/>
              <a:gd name="connsiteX5" fmla="*/ 1448389 w 1498416"/>
              <a:gd name="connsiteY5" fmla="*/ 514368 h 1505379"/>
              <a:gd name="connsiteX6" fmla="*/ 1291686 w 1498416"/>
              <a:gd name="connsiteY6" fmla="*/ 8492 h 1505379"/>
              <a:gd name="connsiteX0" fmla="*/ 1243585 w 1450315"/>
              <a:gd name="connsiteY0" fmla="*/ 8492 h 1499469"/>
              <a:gd name="connsiteX1" fmla="*/ 310168 w 1450315"/>
              <a:gd name="connsiteY1" fmla="*/ 849299 h 1499469"/>
              <a:gd name="connsiteX2" fmla="*/ 67827 w 1450315"/>
              <a:gd name="connsiteY2" fmla="*/ 1158741 h 1499469"/>
              <a:gd name="connsiteX3" fmla="*/ 286038 w 1450315"/>
              <a:gd name="connsiteY3" fmla="*/ 1433465 h 1499469"/>
              <a:gd name="connsiteX4" fmla="*/ 875855 w 1450315"/>
              <a:gd name="connsiteY4" fmla="*/ 736937 h 1499469"/>
              <a:gd name="connsiteX5" fmla="*/ 1400288 w 1450315"/>
              <a:gd name="connsiteY5" fmla="*/ 514368 h 1499469"/>
              <a:gd name="connsiteX6" fmla="*/ 1243585 w 1450315"/>
              <a:gd name="connsiteY6" fmla="*/ 8492 h 1499469"/>
              <a:gd name="connsiteX0" fmla="*/ 1243585 w 1450315"/>
              <a:gd name="connsiteY0" fmla="*/ 106032 h 1597009"/>
              <a:gd name="connsiteX1" fmla="*/ 880178 w 1450315"/>
              <a:gd name="connsiteY1" fmla="*/ 60599 h 1597009"/>
              <a:gd name="connsiteX2" fmla="*/ 310168 w 1450315"/>
              <a:gd name="connsiteY2" fmla="*/ 946839 h 1597009"/>
              <a:gd name="connsiteX3" fmla="*/ 67827 w 1450315"/>
              <a:gd name="connsiteY3" fmla="*/ 1256281 h 1597009"/>
              <a:gd name="connsiteX4" fmla="*/ 286038 w 1450315"/>
              <a:gd name="connsiteY4" fmla="*/ 1531005 h 1597009"/>
              <a:gd name="connsiteX5" fmla="*/ 875855 w 1450315"/>
              <a:gd name="connsiteY5" fmla="*/ 834477 h 1597009"/>
              <a:gd name="connsiteX6" fmla="*/ 1400288 w 1450315"/>
              <a:gd name="connsiteY6" fmla="*/ 611908 h 1597009"/>
              <a:gd name="connsiteX7" fmla="*/ 1243585 w 1450315"/>
              <a:gd name="connsiteY7" fmla="*/ 106032 h 1597009"/>
              <a:gd name="connsiteX0" fmla="*/ 2668213 w 2874943"/>
              <a:gd name="connsiteY0" fmla="*/ 106032 h 3466726"/>
              <a:gd name="connsiteX1" fmla="*/ 2304806 w 2874943"/>
              <a:gd name="connsiteY1" fmla="*/ 60599 h 3466726"/>
              <a:gd name="connsiteX2" fmla="*/ 1734796 w 2874943"/>
              <a:gd name="connsiteY2" fmla="*/ 946839 h 3466726"/>
              <a:gd name="connsiteX3" fmla="*/ 15723 w 2874943"/>
              <a:gd name="connsiteY3" fmla="*/ 3434795 h 3466726"/>
              <a:gd name="connsiteX4" fmla="*/ 1710666 w 2874943"/>
              <a:gd name="connsiteY4" fmla="*/ 1531005 h 3466726"/>
              <a:gd name="connsiteX5" fmla="*/ 2300483 w 2874943"/>
              <a:gd name="connsiteY5" fmla="*/ 834477 h 3466726"/>
              <a:gd name="connsiteX6" fmla="*/ 2824916 w 2874943"/>
              <a:gd name="connsiteY6" fmla="*/ 611908 h 3466726"/>
              <a:gd name="connsiteX7" fmla="*/ 2668213 w 2874943"/>
              <a:gd name="connsiteY7" fmla="*/ 106032 h 3466726"/>
              <a:gd name="connsiteX0" fmla="*/ 2668213 w 2874943"/>
              <a:gd name="connsiteY0" fmla="*/ 106032 h 3466728"/>
              <a:gd name="connsiteX1" fmla="*/ 2304806 w 2874943"/>
              <a:gd name="connsiteY1" fmla="*/ 60599 h 3466728"/>
              <a:gd name="connsiteX2" fmla="*/ 1734796 w 2874943"/>
              <a:gd name="connsiteY2" fmla="*/ 946839 h 3466728"/>
              <a:gd name="connsiteX3" fmla="*/ 778615 w 2874943"/>
              <a:gd name="connsiteY3" fmla="*/ 1529285 h 3466728"/>
              <a:gd name="connsiteX4" fmla="*/ 15723 w 2874943"/>
              <a:gd name="connsiteY4" fmla="*/ 3434795 h 3466728"/>
              <a:gd name="connsiteX5" fmla="*/ 1710666 w 2874943"/>
              <a:gd name="connsiteY5" fmla="*/ 1531005 h 3466728"/>
              <a:gd name="connsiteX6" fmla="*/ 2300483 w 2874943"/>
              <a:gd name="connsiteY6" fmla="*/ 834477 h 3466728"/>
              <a:gd name="connsiteX7" fmla="*/ 2824916 w 2874943"/>
              <a:gd name="connsiteY7" fmla="*/ 611908 h 3466728"/>
              <a:gd name="connsiteX8" fmla="*/ 2668213 w 2874943"/>
              <a:gd name="connsiteY8" fmla="*/ 106032 h 3466728"/>
              <a:gd name="connsiteX0" fmla="*/ 2668213 w 2874943"/>
              <a:gd name="connsiteY0" fmla="*/ 106032 h 3466726"/>
              <a:gd name="connsiteX1" fmla="*/ 2304806 w 2874943"/>
              <a:gd name="connsiteY1" fmla="*/ 60599 h 3466726"/>
              <a:gd name="connsiteX2" fmla="*/ 1734796 w 2874943"/>
              <a:gd name="connsiteY2" fmla="*/ 946839 h 3466726"/>
              <a:gd name="connsiteX3" fmla="*/ 1186607 w 2874943"/>
              <a:gd name="connsiteY3" fmla="*/ 1374711 h 3466726"/>
              <a:gd name="connsiteX4" fmla="*/ 778615 w 2874943"/>
              <a:gd name="connsiteY4" fmla="*/ 1529285 h 3466726"/>
              <a:gd name="connsiteX5" fmla="*/ 15723 w 2874943"/>
              <a:gd name="connsiteY5" fmla="*/ 3434795 h 3466726"/>
              <a:gd name="connsiteX6" fmla="*/ 1710666 w 2874943"/>
              <a:gd name="connsiteY6" fmla="*/ 1531005 h 3466726"/>
              <a:gd name="connsiteX7" fmla="*/ 2300483 w 2874943"/>
              <a:gd name="connsiteY7" fmla="*/ 834477 h 3466726"/>
              <a:gd name="connsiteX8" fmla="*/ 2824916 w 2874943"/>
              <a:gd name="connsiteY8" fmla="*/ 611908 h 3466726"/>
              <a:gd name="connsiteX9" fmla="*/ 2668213 w 2874943"/>
              <a:gd name="connsiteY9" fmla="*/ 106032 h 3466726"/>
              <a:gd name="connsiteX0" fmla="*/ 2668213 w 2874943"/>
              <a:gd name="connsiteY0" fmla="*/ 106032 h 3466728"/>
              <a:gd name="connsiteX1" fmla="*/ 2304806 w 2874943"/>
              <a:gd name="connsiteY1" fmla="*/ 60599 h 3466728"/>
              <a:gd name="connsiteX2" fmla="*/ 1734796 w 2874943"/>
              <a:gd name="connsiteY2" fmla="*/ 946839 h 3466728"/>
              <a:gd name="connsiteX3" fmla="*/ 1186607 w 2874943"/>
              <a:gd name="connsiteY3" fmla="*/ 1374711 h 3466728"/>
              <a:gd name="connsiteX4" fmla="*/ 683907 w 2874943"/>
              <a:gd name="connsiteY4" fmla="*/ 1664170 h 3466728"/>
              <a:gd name="connsiteX5" fmla="*/ 15723 w 2874943"/>
              <a:gd name="connsiteY5" fmla="*/ 3434795 h 3466728"/>
              <a:gd name="connsiteX6" fmla="*/ 1710666 w 2874943"/>
              <a:gd name="connsiteY6" fmla="*/ 1531005 h 3466728"/>
              <a:gd name="connsiteX7" fmla="*/ 2300483 w 2874943"/>
              <a:gd name="connsiteY7" fmla="*/ 834477 h 3466728"/>
              <a:gd name="connsiteX8" fmla="*/ 2824916 w 2874943"/>
              <a:gd name="connsiteY8" fmla="*/ 611908 h 3466728"/>
              <a:gd name="connsiteX9" fmla="*/ 2668213 w 2874943"/>
              <a:gd name="connsiteY9" fmla="*/ 106032 h 3466728"/>
              <a:gd name="connsiteX0" fmla="*/ 2652511 w 2859241"/>
              <a:gd name="connsiteY0" fmla="*/ 106032 h 3798781"/>
              <a:gd name="connsiteX1" fmla="*/ 2289104 w 2859241"/>
              <a:gd name="connsiteY1" fmla="*/ 60599 h 3798781"/>
              <a:gd name="connsiteX2" fmla="*/ 1719094 w 2859241"/>
              <a:gd name="connsiteY2" fmla="*/ 946839 h 3798781"/>
              <a:gd name="connsiteX3" fmla="*/ 1170905 w 2859241"/>
              <a:gd name="connsiteY3" fmla="*/ 1374711 h 3798781"/>
              <a:gd name="connsiteX4" fmla="*/ 668205 w 2859241"/>
              <a:gd name="connsiteY4" fmla="*/ 1664170 h 3798781"/>
              <a:gd name="connsiteX5" fmla="*/ 21 w 2859241"/>
              <a:gd name="connsiteY5" fmla="*/ 3434795 h 3798781"/>
              <a:gd name="connsiteX6" fmla="*/ 522486 w 2859241"/>
              <a:gd name="connsiteY6" fmla="*/ 3675612 h 3798781"/>
              <a:gd name="connsiteX7" fmla="*/ 1694964 w 2859241"/>
              <a:gd name="connsiteY7" fmla="*/ 1531005 h 3798781"/>
              <a:gd name="connsiteX8" fmla="*/ 2284781 w 2859241"/>
              <a:gd name="connsiteY8" fmla="*/ 834477 h 3798781"/>
              <a:gd name="connsiteX9" fmla="*/ 2809214 w 2859241"/>
              <a:gd name="connsiteY9" fmla="*/ 611908 h 3798781"/>
              <a:gd name="connsiteX10" fmla="*/ 2652511 w 2859241"/>
              <a:gd name="connsiteY10" fmla="*/ 106032 h 3798781"/>
              <a:gd name="connsiteX0" fmla="*/ 2652504 w 2859234"/>
              <a:gd name="connsiteY0" fmla="*/ 106032 h 3675612"/>
              <a:gd name="connsiteX1" fmla="*/ 2289097 w 2859234"/>
              <a:gd name="connsiteY1" fmla="*/ 60599 h 3675612"/>
              <a:gd name="connsiteX2" fmla="*/ 1719087 w 2859234"/>
              <a:gd name="connsiteY2" fmla="*/ 946839 h 3675612"/>
              <a:gd name="connsiteX3" fmla="*/ 1170898 w 2859234"/>
              <a:gd name="connsiteY3" fmla="*/ 1374711 h 3675612"/>
              <a:gd name="connsiteX4" fmla="*/ 668198 w 2859234"/>
              <a:gd name="connsiteY4" fmla="*/ 1664170 h 3675612"/>
              <a:gd name="connsiteX5" fmla="*/ 14 w 2859234"/>
              <a:gd name="connsiteY5" fmla="*/ 3434795 h 3675612"/>
              <a:gd name="connsiteX6" fmla="*/ 522479 w 2859234"/>
              <a:gd name="connsiteY6" fmla="*/ 3675612 h 3675612"/>
              <a:gd name="connsiteX7" fmla="*/ 1694957 w 2859234"/>
              <a:gd name="connsiteY7" fmla="*/ 1531005 h 3675612"/>
              <a:gd name="connsiteX8" fmla="*/ 2284774 w 2859234"/>
              <a:gd name="connsiteY8" fmla="*/ 834477 h 3675612"/>
              <a:gd name="connsiteX9" fmla="*/ 2809207 w 2859234"/>
              <a:gd name="connsiteY9" fmla="*/ 611908 h 3675612"/>
              <a:gd name="connsiteX10" fmla="*/ 2652504 w 2859234"/>
              <a:gd name="connsiteY10" fmla="*/ 106032 h 3675612"/>
              <a:gd name="connsiteX0" fmla="*/ 2587498 w 2794228"/>
              <a:gd name="connsiteY0" fmla="*/ 106032 h 3675612"/>
              <a:gd name="connsiteX1" fmla="*/ 2224091 w 2794228"/>
              <a:gd name="connsiteY1" fmla="*/ 60599 h 3675612"/>
              <a:gd name="connsiteX2" fmla="*/ 1654081 w 2794228"/>
              <a:gd name="connsiteY2" fmla="*/ 946839 h 3675612"/>
              <a:gd name="connsiteX3" fmla="*/ 1105892 w 2794228"/>
              <a:gd name="connsiteY3" fmla="*/ 1374711 h 3675612"/>
              <a:gd name="connsiteX4" fmla="*/ 603192 w 2794228"/>
              <a:gd name="connsiteY4" fmla="*/ 1664170 h 3675612"/>
              <a:gd name="connsiteX5" fmla="*/ 17 w 2794228"/>
              <a:gd name="connsiteY5" fmla="*/ 3339695 h 3675612"/>
              <a:gd name="connsiteX6" fmla="*/ 457473 w 2794228"/>
              <a:gd name="connsiteY6" fmla="*/ 3675612 h 3675612"/>
              <a:gd name="connsiteX7" fmla="*/ 1629951 w 2794228"/>
              <a:gd name="connsiteY7" fmla="*/ 1531005 h 3675612"/>
              <a:gd name="connsiteX8" fmla="*/ 2219768 w 2794228"/>
              <a:gd name="connsiteY8" fmla="*/ 834477 h 3675612"/>
              <a:gd name="connsiteX9" fmla="*/ 2744201 w 2794228"/>
              <a:gd name="connsiteY9" fmla="*/ 611908 h 3675612"/>
              <a:gd name="connsiteX10" fmla="*/ 2587498 w 2794228"/>
              <a:gd name="connsiteY10" fmla="*/ 106032 h 3675612"/>
              <a:gd name="connsiteX0" fmla="*/ 2587498 w 2794228"/>
              <a:gd name="connsiteY0" fmla="*/ 106032 h 3696959"/>
              <a:gd name="connsiteX1" fmla="*/ 2224091 w 2794228"/>
              <a:gd name="connsiteY1" fmla="*/ 60599 h 3696959"/>
              <a:gd name="connsiteX2" fmla="*/ 1654081 w 2794228"/>
              <a:gd name="connsiteY2" fmla="*/ 946839 h 3696959"/>
              <a:gd name="connsiteX3" fmla="*/ 1105892 w 2794228"/>
              <a:gd name="connsiteY3" fmla="*/ 1374711 h 3696959"/>
              <a:gd name="connsiteX4" fmla="*/ 603192 w 2794228"/>
              <a:gd name="connsiteY4" fmla="*/ 1664170 h 3696959"/>
              <a:gd name="connsiteX5" fmla="*/ 17 w 2794228"/>
              <a:gd name="connsiteY5" fmla="*/ 3339695 h 3696959"/>
              <a:gd name="connsiteX6" fmla="*/ 457473 w 2794228"/>
              <a:gd name="connsiteY6" fmla="*/ 3675612 h 3696959"/>
              <a:gd name="connsiteX7" fmla="*/ 971211 w 2794228"/>
              <a:gd name="connsiteY7" fmla="*/ 3059328 h 3696959"/>
              <a:gd name="connsiteX8" fmla="*/ 1629951 w 2794228"/>
              <a:gd name="connsiteY8" fmla="*/ 1531005 h 3696959"/>
              <a:gd name="connsiteX9" fmla="*/ 2219768 w 2794228"/>
              <a:gd name="connsiteY9" fmla="*/ 834477 h 3696959"/>
              <a:gd name="connsiteX10" fmla="*/ 2744201 w 2794228"/>
              <a:gd name="connsiteY10" fmla="*/ 611908 h 3696959"/>
              <a:gd name="connsiteX11" fmla="*/ 2587498 w 2794228"/>
              <a:gd name="connsiteY11" fmla="*/ 106032 h 3696959"/>
              <a:gd name="connsiteX0" fmla="*/ 2587497 w 2794227"/>
              <a:gd name="connsiteY0" fmla="*/ 106032 h 3676921"/>
              <a:gd name="connsiteX1" fmla="*/ 2224090 w 2794227"/>
              <a:gd name="connsiteY1" fmla="*/ 60599 h 3676921"/>
              <a:gd name="connsiteX2" fmla="*/ 1654080 w 2794227"/>
              <a:gd name="connsiteY2" fmla="*/ 946839 h 3676921"/>
              <a:gd name="connsiteX3" fmla="*/ 1105891 w 2794227"/>
              <a:gd name="connsiteY3" fmla="*/ 1374711 h 3676921"/>
              <a:gd name="connsiteX4" fmla="*/ 603191 w 2794227"/>
              <a:gd name="connsiteY4" fmla="*/ 1664170 h 3676921"/>
              <a:gd name="connsiteX5" fmla="*/ 16 w 2794227"/>
              <a:gd name="connsiteY5" fmla="*/ 3339695 h 3676921"/>
              <a:gd name="connsiteX6" fmla="*/ 457472 w 2794227"/>
              <a:gd name="connsiteY6" fmla="*/ 3675612 h 3676921"/>
              <a:gd name="connsiteX7" fmla="*/ 494948 w 2794227"/>
              <a:gd name="connsiteY7" fmla="*/ 3233362 h 3676921"/>
              <a:gd name="connsiteX8" fmla="*/ 971210 w 2794227"/>
              <a:gd name="connsiteY8" fmla="*/ 3059328 h 3676921"/>
              <a:gd name="connsiteX9" fmla="*/ 1629950 w 2794227"/>
              <a:gd name="connsiteY9" fmla="*/ 1531005 h 3676921"/>
              <a:gd name="connsiteX10" fmla="*/ 2219767 w 2794227"/>
              <a:gd name="connsiteY10" fmla="*/ 834477 h 3676921"/>
              <a:gd name="connsiteX11" fmla="*/ 2744200 w 2794227"/>
              <a:gd name="connsiteY11" fmla="*/ 611908 h 3676921"/>
              <a:gd name="connsiteX12" fmla="*/ 2587497 w 2794227"/>
              <a:gd name="connsiteY12"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629949 w 2794226"/>
              <a:gd name="connsiteY9" fmla="*/ 1531005 h 3676921"/>
              <a:gd name="connsiteX10" fmla="*/ 2219766 w 2794226"/>
              <a:gd name="connsiteY10" fmla="*/ 834477 h 3676921"/>
              <a:gd name="connsiteX11" fmla="*/ 2744199 w 2794226"/>
              <a:gd name="connsiteY11" fmla="*/ 611908 h 3676921"/>
              <a:gd name="connsiteX12" fmla="*/ 2587496 w 2794226"/>
              <a:gd name="connsiteY12"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629949 w 2794226"/>
              <a:gd name="connsiteY10" fmla="*/ 1531005 h 3676921"/>
              <a:gd name="connsiteX11" fmla="*/ 2219766 w 2794226"/>
              <a:gd name="connsiteY11" fmla="*/ 834477 h 3676921"/>
              <a:gd name="connsiteX12" fmla="*/ 2744199 w 2794226"/>
              <a:gd name="connsiteY12" fmla="*/ 611908 h 3676921"/>
              <a:gd name="connsiteX13" fmla="*/ 2587496 w 2794226"/>
              <a:gd name="connsiteY13"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629949 w 2794226"/>
              <a:gd name="connsiteY11" fmla="*/ 1531005 h 3676921"/>
              <a:gd name="connsiteX12" fmla="*/ 2219766 w 2794226"/>
              <a:gd name="connsiteY12" fmla="*/ 834477 h 3676921"/>
              <a:gd name="connsiteX13" fmla="*/ 2744199 w 2794226"/>
              <a:gd name="connsiteY13" fmla="*/ 611908 h 3676921"/>
              <a:gd name="connsiteX14" fmla="*/ 2587496 w 2794226"/>
              <a:gd name="connsiteY14"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73812 w 2794226"/>
              <a:gd name="connsiteY4" fmla="*/ 1553549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73812 w 2794226"/>
              <a:gd name="connsiteY4" fmla="*/ 1553549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73812 w 2794226"/>
              <a:gd name="connsiteY4" fmla="*/ 1553549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81776 w 2794226"/>
              <a:gd name="connsiteY4" fmla="*/ 1446868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46815 w 2794226"/>
              <a:gd name="connsiteY3" fmla="*/ 1303881 h 3676921"/>
              <a:gd name="connsiteX4" fmla="*/ 681776 w 2794226"/>
              <a:gd name="connsiteY4" fmla="*/ 1446868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19489 w 2794226"/>
              <a:gd name="connsiteY2" fmla="*/ 873170 h 3676921"/>
              <a:gd name="connsiteX3" fmla="*/ 1146815 w 2794226"/>
              <a:gd name="connsiteY3" fmla="*/ 1303881 h 3676921"/>
              <a:gd name="connsiteX4" fmla="*/ 681776 w 2794226"/>
              <a:gd name="connsiteY4" fmla="*/ 1446868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304832 h 3875721"/>
              <a:gd name="connsiteX1" fmla="*/ 2107459 w 2794226"/>
              <a:gd name="connsiteY1" fmla="*/ 31613 h 3875721"/>
              <a:gd name="connsiteX2" fmla="*/ 1619489 w 2794226"/>
              <a:gd name="connsiteY2" fmla="*/ 1071970 h 3875721"/>
              <a:gd name="connsiteX3" fmla="*/ 1146815 w 2794226"/>
              <a:gd name="connsiteY3" fmla="*/ 1502681 h 3875721"/>
              <a:gd name="connsiteX4" fmla="*/ 681776 w 2794226"/>
              <a:gd name="connsiteY4" fmla="*/ 1645668 h 3875721"/>
              <a:gd name="connsiteX5" fmla="*/ 15 w 2794226"/>
              <a:gd name="connsiteY5" fmla="*/ 3538495 h 3875721"/>
              <a:gd name="connsiteX6" fmla="*/ 457471 w 2794226"/>
              <a:gd name="connsiteY6" fmla="*/ 3874412 h 3875721"/>
              <a:gd name="connsiteX7" fmla="*/ 494947 w 2794226"/>
              <a:gd name="connsiteY7" fmla="*/ 3432162 h 3875721"/>
              <a:gd name="connsiteX8" fmla="*/ 971209 w 2794226"/>
              <a:gd name="connsiteY8" fmla="*/ 3258128 h 3875721"/>
              <a:gd name="connsiteX9" fmla="*/ 1010315 w 2794226"/>
              <a:gd name="connsiteY9" fmla="*/ 2853698 h 3875721"/>
              <a:gd name="connsiteX10" fmla="*/ 1239020 w 2794226"/>
              <a:gd name="connsiteY10" fmla="*/ 2475275 h 3875721"/>
              <a:gd name="connsiteX11" fmla="*/ 1131798 w 2794226"/>
              <a:gd name="connsiteY11" fmla="*/ 1882844 h 3875721"/>
              <a:gd name="connsiteX12" fmla="*/ 1652403 w 2794226"/>
              <a:gd name="connsiteY12" fmla="*/ 1667718 h 3875721"/>
              <a:gd name="connsiteX13" fmla="*/ 2219766 w 2794226"/>
              <a:gd name="connsiteY13" fmla="*/ 1033277 h 3875721"/>
              <a:gd name="connsiteX14" fmla="*/ 2744199 w 2794226"/>
              <a:gd name="connsiteY14" fmla="*/ 810708 h 3875721"/>
              <a:gd name="connsiteX15" fmla="*/ 2587496 w 2794226"/>
              <a:gd name="connsiteY15" fmla="*/ 304832 h 3875721"/>
              <a:gd name="connsiteX0" fmla="*/ 2587496 w 2783601"/>
              <a:gd name="connsiteY0" fmla="*/ 304832 h 3875721"/>
              <a:gd name="connsiteX1" fmla="*/ 2107459 w 2783601"/>
              <a:gd name="connsiteY1" fmla="*/ 31613 h 3875721"/>
              <a:gd name="connsiteX2" fmla="*/ 1619489 w 2783601"/>
              <a:gd name="connsiteY2" fmla="*/ 1071970 h 3875721"/>
              <a:gd name="connsiteX3" fmla="*/ 1146815 w 2783601"/>
              <a:gd name="connsiteY3" fmla="*/ 1502681 h 3875721"/>
              <a:gd name="connsiteX4" fmla="*/ 681776 w 2783601"/>
              <a:gd name="connsiteY4" fmla="*/ 1645668 h 3875721"/>
              <a:gd name="connsiteX5" fmla="*/ 15 w 2783601"/>
              <a:gd name="connsiteY5" fmla="*/ 3538495 h 3875721"/>
              <a:gd name="connsiteX6" fmla="*/ 457471 w 2783601"/>
              <a:gd name="connsiteY6" fmla="*/ 3874412 h 3875721"/>
              <a:gd name="connsiteX7" fmla="*/ 494947 w 2783601"/>
              <a:gd name="connsiteY7" fmla="*/ 3432162 h 3875721"/>
              <a:gd name="connsiteX8" fmla="*/ 971209 w 2783601"/>
              <a:gd name="connsiteY8" fmla="*/ 3258128 h 3875721"/>
              <a:gd name="connsiteX9" fmla="*/ 1010315 w 2783601"/>
              <a:gd name="connsiteY9" fmla="*/ 2853698 h 3875721"/>
              <a:gd name="connsiteX10" fmla="*/ 1239020 w 2783601"/>
              <a:gd name="connsiteY10" fmla="*/ 2475275 h 3875721"/>
              <a:gd name="connsiteX11" fmla="*/ 1131798 w 2783601"/>
              <a:gd name="connsiteY11" fmla="*/ 1882844 h 3875721"/>
              <a:gd name="connsiteX12" fmla="*/ 1652403 w 2783601"/>
              <a:gd name="connsiteY12" fmla="*/ 1667718 h 3875721"/>
              <a:gd name="connsiteX13" fmla="*/ 2219766 w 2783601"/>
              <a:gd name="connsiteY13" fmla="*/ 1033277 h 3875721"/>
              <a:gd name="connsiteX14" fmla="*/ 2744199 w 2783601"/>
              <a:gd name="connsiteY14" fmla="*/ 810708 h 3875721"/>
              <a:gd name="connsiteX15" fmla="*/ 2587496 w 2783601"/>
              <a:gd name="connsiteY15" fmla="*/ 304832 h 3875721"/>
              <a:gd name="connsiteX0" fmla="*/ 2587496 w 2783601"/>
              <a:gd name="connsiteY0" fmla="*/ 325309 h 3896198"/>
              <a:gd name="connsiteX1" fmla="*/ 2107459 w 2783601"/>
              <a:gd name="connsiteY1" fmla="*/ 52090 h 3896198"/>
              <a:gd name="connsiteX2" fmla="*/ 1619489 w 2783601"/>
              <a:gd name="connsiteY2" fmla="*/ 1092447 h 3896198"/>
              <a:gd name="connsiteX3" fmla="*/ 1146815 w 2783601"/>
              <a:gd name="connsiteY3" fmla="*/ 1523158 h 3896198"/>
              <a:gd name="connsiteX4" fmla="*/ 681776 w 2783601"/>
              <a:gd name="connsiteY4" fmla="*/ 1666145 h 3896198"/>
              <a:gd name="connsiteX5" fmla="*/ 15 w 2783601"/>
              <a:gd name="connsiteY5" fmla="*/ 3558972 h 3896198"/>
              <a:gd name="connsiteX6" fmla="*/ 457471 w 2783601"/>
              <a:gd name="connsiteY6" fmla="*/ 3894889 h 3896198"/>
              <a:gd name="connsiteX7" fmla="*/ 494947 w 2783601"/>
              <a:gd name="connsiteY7" fmla="*/ 3452639 h 3896198"/>
              <a:gd name="connsiteX8" fmla="*/ 971209 w 2783601"/>
              <a:gd name="connsiteY8" fmla="*/ 3278605 h 3896198"/>
              <a:gd name="connsiteX9" fmla="*/ 1010315 w 2783601"/>
              <a:gd name="connsiteY9" fmla="*/ 2874175 h 3896198"/>
              <a:gd name="connsiteX10" fmla="*/ 1239020 w 2783601"/>
              <a:gd name="connsiteY10" fmla="*/ 2495752 h 3896198"/>
              <a:gd name="connsiteX11" fmla="*/ 1131798 w 2783601"/>
              <a:gd name="connsiteY11" fmla="*/ 1903321 h 3896198"/>
              <a:gd name="connsiteX12" fmla="*/ 1652403 w 2783601"/>
              <a:gd name="connsiteY12" fmla="*/ 1688195 h 3896198"/>
              <a:gd name="connsiteX13" fmla="*/ 2219766 w 2783601"/>
              <a:gd name="connsiteY13" fmla="*/ 1053754 h 3896198"/>
              <a:gd name="connsiteX14" fmla="*/ 2744199 w 2783601"/>
              <a:gd name="connsiteY14" fmla="*/ 831185 h 3896198"/>
              <a:gd name="connsiteX15" fmla="*/ 2587496 w 2783601"/>
              <a:gd name="connsiteY15" fmla="*/ 325309 h 3896198"/>
              <a:gd name="connsiteX0" fmla="*/ 2526470 w 2777647"/>
              <a:gd name="connsiteY0" fmla="*/ 360957 h 3890088"/>
              <a:gd name="connsiteX1" fmla="*/ 2107459 w 2777647"/>
              <a:gd name="connsiteY1" fmla="*/ 45980 h 3890088"/>
              <a:gd name="connsiteX2" fmla="*/ 1619489 w 2777647"/>
              <a:gd name="connsiteY2" fmla="*/ 1086337 h 3890088"/>
              <a:gd name="connsiteX3" fmla="*/ 1146815 w 2777647"/>
              <a:gd name="connsiteY3" fmla="*/ 1517048 h 3890088"/>
              <a:gd name="connsiteX4" fmla="*/ 681776 w 2777647"/>
              <a:gd name="connsiteY4" fmla="*/ 1660035 h 3890088"/>
              <a:gd name="connsiteX5" fmla="*/ 15 w 2777647"/>
              <a:gd name="connsiteY5" fmla="*/ 3552862 h 3890088"/>
              <a:gd name="connsiteX6" fmla="*/ 457471 w 2777647"/>
              <a:gd name="connsiteY6" fmla="*/ 3888779 h 3890088"/>
              <a:gd name="connsiteX7" fmla="*/ 494947 w 2777647"/>
              <a:gd name="connsiteY7" fmla="*/ 3446529 h 3890088"/>
              <a:gd name="connsiteX8" fmla="*/ 971209 w 2777647"/>
              <a:gd name="connsiteY8" fmla="*/ 3272495 h 3890088"/>
              <a:gd name="connsiteX9" fmla="*/ 1010315 w 2777647"/>
              <a:gd name="connsiteY9" fmla="*/ 2868065 h 3890088"/>
              <a:gd name="connsiteX10" fmla="*/ 1239020 w 2777647"/>
              <a:gd name="connsiteY10" fmla="*/ 2489642 h 3890088"/>
              <a:gd name="connsiteX11" fmla="*/ 1131798 w 2777647"/>
              <a:gd name="connsiteY11" fmla="*/ 1897211 h 3890088"/>
              <a:gd name="connsiteX12" fmla="*/ 1652403 w 2777647"/>
              <a:gd name="connsiteY12" fmla="*/ 1682085 h 3890088"/>
              <a:gd name="connsiteX13" fmla="*/ 2219766 w 2777647"/>
              <a:gd name="connsiteY13" fmla="*/ 1047644 h 3890088"/>
              <a:gd name="connsiteX14" fmla="*/ 2744199 w 2777647"/>
              <a:gd name="connsiteY14" fmla="*/ 825075 h 3890088"/>
              <a:gd name="connsiteX15" fmla="*/ 2526470 w 2777647"/>
              <a:gd name="connsiteY15" fmla="*/ 360957 h 3890088"/>
              <a:gd name="connsiteX0" fmla="*/ 2526470 w 2777646"/>
              <a:gd name="connsiteY0" fmla="*/ 360957 h 3890088"/>
              <a:gd name="connsiteX1" fmla="*/ 2107459 w 2777646"/>
              <a:gd name="connsiteY1" fmla="*/ 45980 h 3890088"/>
              <a:gd name="connsiteX2" fmla="*/ 1619489 w 2777646"/>
              <a:gd name="connsiteY2" fmla="*/ 1086337 h 3890088"/>
              <a:gd name="connsiteX3" fmla="*/ 1146815 w 2777646"/>
              <a:gd name="connsiteY3" fmla="*/ 1517048 h 3890088"/>
              <a:gd name="connsiteX4" fmla="*/ 681776 w 2777646"/>
              <a:gd name="connsiteY4" fmla="*/ 1660035 h 3890088"/>
              <a:gd name="connsiteX5" fmla="*/ 15 w 2777646"/>
              <a:gd name="connsiteY5" fmla="*/ 3552862 h 3890088"/>
              <a:gd name="connsiteX6" fmla="*/ 457471 w 2777646"/>
              <a:gd name="connsiteY6" fmla="*/ 3888779 h 3890088"/>
              <a:gd name="connsiteX7" fmla="*/ 494947 w 2777646"/>
              <a:gd name="connsiteY7" fmla="*/ 3446529 h 3890088"/>
              <a:gd name="connsiteX8" fmla="*/ 971209 w 2777646"/>
              <a:gd name="connsiteY8" fmla="*/ 3272495 h 3890088"/>
              <a:gd name="connsiteX9" fmla="*/ 1010315 w 2777646"/>
              <a:gd name="connsiteY9" fmla="*/ 2868065 h 3890088"/>
              <a:gd name="connsiteX10" fmla="*/ 1239020 w 2777646"/>
              <a:gd name="connsiteY10" fmla="*/ 2489642 h 3890088"/>
              <a:gd name="connsiteX11" fmla="*/ 1131798 w 2777646"/>
              <a:gd name="connsiteY11" fmla="*/ 1897211 h 3890088"/>
              <a:gd name="connsiteX12" fmla="*/ 1652403 w 2777646"/>
              <a:gd name="connsiteY12" fmla="*/ 1682085 h 3890088"/>
              <a:gd name="connsiteX13" fmla="*/ 2219766 w 2777646"/>
              <a:gd name="connsiteY13" fmla="*/ 1047644 h 3890088"/>
              <a:gd name="connsiteX14" fmla="*/ 2744199 w 2777646"/>
              <a:gd name="connsiteY14" fmla="*/ 825075 h 3890088"/>
              <a:gd name="connsiteX15" fmla="*/ 2526470 w 2777646"/>
              <a:gd name="connsiteY15" fmla="*/ 360957 h 3890088"/>
              <a:gd name="connsiteX0" fmla="*/ 2526470 w 2777646"/>
              <a:gd name="connsiteY0" fmla="*/ 360957 h 3890088"/>
              <a:gd name="connsiteX1" fmla="*/ 2107459 w 2777646"/>
              <a:gd name="connsiteY1" fmla="*/ 45980 h 3890088"/>
              <a:gd name="connsiteX2" fmla="*/ 1619489 w 2777646"/>
              <a:gd name="connsiteY2" fmla="*/ 1086337 h 3890088"/>
              <a:gd name="connsiteX3" fmla="*/ 1146815 w 2777646"/>
              <a:gd name="connsiteY3" fmla="*/ 1517048 h 3890088"/>
              <a:gd name="connsiteX4" fmla="*/ 681776 w 2777646"/>
              <a:gd name="connsiteY4" fmla="*/ 1660035 h 3890088"/>
              <a:gd name="connsiteX5" fmla="*/ 15 w 2777646"/>
              <a:gd name="connsiteY5" fmla="*/ 3552862 h 3890088"/>
              <a:gd name="connsiteX6" fmla="*/ 457471 w 2777646"/>
              <a:gd name="connsiteY6" fmla="*/ 3888779 h 3890088"/>
              <a:gd name="connsiteX7" fmla="*/ 494947 w 2777646"/>
              <a:gd name="connsiteY7" fmla="*/ 3446529 h 3890088"/>
              <a:gd name="connsiteX8" fmla="*/ 971209 w 2777646"/>
              <a:gd name="connsiteY8" fmla="*/ 3272495 h 3890088"/>
              <a:gd name="connsiteX9" fmla="*/ 1010315 w 2777646"/>
              <a:gd name="connsiteY9" fmla="*/ 2868065 h 3890088"/>
              <a:gd name="connsiteX10" fmla="*/ 1239020 w 2777646"/>
              <a:gd name="connsiteY10" fmla="*/ 2489642 h 3890088"/>
              <a:gd name="connsiteX11" fmla="*/ 1131798 w 2777646"/>
              <a:gd name="connsiteY11" fmla="*/ 1897211 h 3890088"/>
              <a:gd name="connsiteX12" fmla="*/ 1652403 w 2777646"/>
              <a:gd name="connsiteY12" fmla="*/ 1682085 h 3890088"/>
              <a:gd name="connsiteX13" fmla="*/ 2219766 w 2777646"/>
              <a:gd name="connsiteY13" fmla="*/ 1047644 h 3890088"/>
              <a:gd name="connsiteX14" fmla="*/ 2744199 w 2777646"/>
              <a:gd name="connsiteY14" fmla="*/ 825075 h 3890088"/>
              <a:gd name="connsiteX15" fmla="*/ 2526470 w 2777646"/>
              <a:gd name="connsiteY15" fmla="*/ 360957 h 3890088"/>
              <a:gd name="connsiteX0" fmla="*/ 2526470 w 2777646"/>
              <a:gd name="connsiteY0" fmla="*/ 360957 h 3890088"/>
              <a:gd name="connsiteX1" fmla="*/ 2107459 w 2777646"/>
              <a:gd name="connsiteY1" fmla="*/ 45980 h 3890088"/>
              <a:gd name="connsiteX2" fmla="*/ 1619489 w 2777646"/>
              <a:gd name="connsiteY2" fmla="*/ 1086337 h 3890088"/>
              <a:gd name="connsiteX3" fmla="*/ 1146815 w 2777646"/>
              <a:gd name="connsiteY3" fmla="*/ 1517048 h 3890088"/>
              <a:gd name="connsiteX4" fmla="*/ 681776 w 2777646"/>
              <a:gd name="connsiteY4" fmla="*/ 1660035 h 3890088"/>
              <a:gd name="connsiteX5" fmla="*/ 15 w 2777646"/>
              <a:gd name="connsiteY5" fmla="*/ 3552862 h 3890088"/>
              <a:gd name="connsiteX6" fmla="*/ 457471 w 2777646"/>
              <a:gd name="connsiteY6" fmla="*/ 3888779 h 3890088"/>
              <a:gd name="connsiteX7" fmla="*/ 494947 w 2777646"/>
              <a:gd name="connsiteY7" fmla="*/ 3446529 h 3890088"/>
              <a:gd name="connsiteX8" fmla="*/ 971209 w 2777646"/>
              <a:gd name="connsiteY8" fmla="*/ 3272495 h 3890088"/>
              <a:gd name="connsiteX9" fmla="*/ 1010315 w 2777646"/>
              <a:gd name="connsiteY9" fmla="*/ 2868065 h 3890088"/>
              <a:gd name="connsiteX10" fmla="*/ 1239020 w 2777646"/>
              <a:gd name="connsiteY10" fmla="*/ 2489642 h 3890088"/>
              <a:gd name="connsiteX11" fmla="*/ 1131798 w 2777646"/>
              <a:gd name="connsiteY11" fmla="*/ 1897211 h 3890088"/>
              <a:gd name="connsiteX12" fmla="*/ 1690977 w 2777646"/>
              <a:gd name="connsiteY12" fmla="*/ 1702413 h 3890088"/>
              <a:gd name="connsiteX13" fmla="*/ 2219766 w 2777646"/>
              <a:gd name="connsiteY13" fmla="*/ 1047644 h 3890088"/>
              <a:gd name="connsiteX14" fmla="*/ 2744199 w 2777646"/>
              <a:gd name="connsiteY14" fmla="*/ 825075 h 3890088"/>
              <a:gd name="connsiteX15" fmla="*/ 2526470 w 2777646"/>
              <a:gd name="connsiteY15" fmla="*/ 360957 h 389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7646" h="3890088">
                <a:moveTo>
                  <a:pt x="2526470" y="360957"/>
                </a:moveTo>
                <a:cubicBezTo>
                  <a:pt x="2495648" y="107555"/>
                  <a:pt x="2263028" y="-94154"/>
                  <a:pt x="2107459" y="45980"/>
                </a:cubicBezTo>
                <a:cubicBezTo>
                  <a:pt x="1951890" y="186114"/>
                  <a:pt x="1797707" y="896904"/>
                  <a:pt x="1619489" y="1086337"/>
                </a:cubicBezTo>
                <a:cubicBezTo>
                  <a:pt x="1441271" y="1275770"/>
                  <a:pt x="1306178" y="1419974"/>
                  <a:pt x="1146815" y="1517048"/>
                </a:cubicBezTo>
                <a:cubicBezTo>
                  <a:pt x="987452" y="1614122"/>
                  <a:pt x="987553" y="749756"/>
                  <a:pt x="681776" y="1660035"/>
                </a:cubicBezTo>
                <a:cubicBezTo>
                  <a:pt x="470516" y="2139650"/>
                  <a:pt x="2575" y="3369411"/>
                  <a:pt x="15" y="3552862"/>
                </a:cubicBezTo>
                <a:cubicBezTo>
                  <a:pt x="-2545" y="3736313"/>
                  <a:pt x="344829" y="3862890"/>
                  <a:pt x="457471" y="3888779"/>
                </a:cubicBezTo>
                <a:cubicBezTo>
                  <a:pt x="570113" y="3914668"/>
                  <a:pt x="409324" y="3549243"/>
                  <a:pt x="494947" y="3446529"/>
                </a:cubicBezTo>
                <a:cubicBezTo>
                  <a:pt x="643946" y="3210899"/>
                  <a:pt x="812195" y="3599833"/>
                  <a:pt x="971209" y="3272495"/>
                </a:cubicBezTo>
                <a:cubicBezTo>
                  <a:pt x="1087345" y="3148903"/>
                  <a:pt x="900525" y="3122785"/>
                  <a:pt x="1010315" y="2868065"/>
                </a:cubicBezTo>
                <a:cubicBezTo>
                  <a:pt x="1054799" y="2709789"/>
                  <a:pt x="1161344" y="2712009"/>
                  <a:pt x="1239020" y="2489642"/>
                </a:cubicBezTo>
                <a:cubicBezTo>
                  <a:pt x="1328561" y="2234996"/>
                  <a:pt x="997653" y="2169894"/>
                  <a:pt x="1131798" y="1897211"/>
                </a:cubicBezTo>
                <a:cubicBezTo>
                  <a:pt x="1438517" y="1401320"/>
                  <a:pt x="1558001" y="1872570"/>
                  <a:pt x="1690977" y="1702413"/>
                </a:cubicBezTo>
                <a:cubicBezTo>
                  <a:pt x="1837994" y="1675579"/>
                  <a:pt x="1877478" y="1309267"/>
                  <a:pt x="2219766" y="1047644"/>
                </a:cubicBezTo>
                <a:cubicBezTo>
                  <a:pt x="2378975" y="911295"/>
                  <a:pt x="2617027" y="1142761"/>
                  <a:pt x="2744199" y="825075"/>
                </a:cubicBezTo>
                <a:cubicBezTo>
                  <a:pt x="2877291" y="604414"/>
                  <a:pt x="2573372" y="579059"/>
                  <a:pt x="2526470" y="360957"/>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rot="16990829">
            <a:off x="6129559" y="3856782"/>
            <a:ext cx="755419" cy="760905"/>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1069248 w 1181222"/>
              <a:gd name="connsiteY0" fmla="*/ 24228 h 851938"/>
              <a:gd name="connsiteX1" fmla="*/ 708242 w 1181222"/>
              <a:gd name="connsiteY1" fmla="*/ 298152 h 851938"/>
              <a:gd name="connsiteX2" fmla="*/ 410487 w 1181222"/>
              <a:gd name="connsiteY2" fmla="*/ 633829 h 851938"/>
              <a:gd name="connsiteX3" fmla="*/ 8320 w 1181222"/>
              <a:gd name="connsiteY3" fmla="*/ 806320 h 851938"/>
              <a:gd name="connsiteX4" fmla="*/ 843107 w 1181222"/>
              <a:gd name="connsiteY4" fmla="*/ 781313 h 851938"/>
              <a:gd name="connsiteX5" fmla="*/ 1069248 w 1181222"/>
              <a:gd name="connsiteY5" fmla="*/ 24228 h 851938"/>
              <a:gd name="connsiteX0" fmla="*/ 1070005 w 1181979"/>
              <a:gd name="connsiteY0" fmla="*/ 24228 h 851938"/>
              <a:gd name="connsiteX1" fmla="*/ 708999 w 1181979"/>
              <a:gd name="connsiteY1" fmla="*/ 298152 h 851938"/>
              <a:gd name="connsiteX2" fmla="*/ 371972 w 1181979"/>
              <a:gd name="connsiteY2" fmla="*/ 582232 h 851938"/>
              <a:gd name="connsiteX3" fmla="*/ 9077 w 1181979"/>
              <a:gd name="connsiteY3" fmla="*/ 806320 h 851938"/>
              <a:gd name="connsiteX4" fmla="*/ 843864 w 1181979"/>
              <a:gd name="connsiteY4" fmla="*/ 781313 h 851938"/>
              <a:gd name="connsiteX5" fmla="*/ 1070005 w 1181979"/>
              <a:gd name="connsiteY5" fmla="*/ 24228 h 851938"/>
              <a:gd name="connsiteX0" fmla="*/ 1065767 w 1177741"/>
              <a:gd name="connsiteY0" fmla="*/ 24228 h 851938"/>
              <a:gd name="connsiteX1" fmla="*/ 704761 w 1177741"/>
              <a:gd name="connsiteY1" fmla="*/ 298152 h 851938"/>
              <a:gd name="connsiteX2" fmla="*/ 367734 w 1177741"/>
              <a:gd name="connsiteY2" fmla="*/ 582232 h 851938"/>
              <a:gd name="connsiteX3" fmla="*/ 4839 w 1177741"/>
              <a:gd name="connsiteY3" fmla="*/ 806320 h 851938"/>
              <a:gd name="connsiteX4" fmla="*/ 839626 w 1177741"/>
              <a:gd name="connsiteY4" fmla="*/ 781313 h 851938"/>
              <a:gd name="connsiteX5" fmla="*/ 1065767 w 1177741"/>
              <a:gd name="connsiteY5" fmla="*/ 24228 h 851938"/>
              <a:gd name="connsiteX0" fmla="*/ 1104292 w 1207577"/>
              <a:gd name="connsiteY0" fmla="*/ 88112 h 650736"/>
              <a:gd name="connsiteX1" fmla="*/ 704761 w 1207577"/>
              <a:gd name="connsiteY1" fmla="*/ 96950 h 650736"/>
              <a:gd name="connsiteX2" fmla="*/ 367734 w 1207577"/>
              <a:gd name="connsiteY2" fmla="*/ 381030 h 650736"/>
              <a:gd name="connsiteX3" fmla="*/ 4839 w 1207577"/>
              <a:gd name="connsiteY3" fmla="*/ 605118 h 650736"/>
              <a:gd name="connsiteX4" fmla="*/ 839626 w 1207577"/>
              <a:gd name="connsiteY4" fmla="*/ 580111 h 650736"/>
              <a:gd name="connsiteX5" fmla="*/ 1104292 w 1207577"/>
              <a:gd name="connsiteY5" fmla="*/ 88112 h 650736"/>
              <a:gd name="connsiteX0" fmla="*/ 1104292 w 1148672"/>
              <a:gd name="connsiteY0" fmla="*/ 88112 h 650736"/>
              <a:gd name="connsiteX1" fmla="*/ 704761 w 1148672"/>
              <a:gd name="connsiteY1" fmla="*/ 96950 h 650736"/>
              <a:gd name="connsiteX2" fmla="*/ 367734 w 1148672"/>
              <a:gd name="connsiteY2" fmla="*/ 381030 h 650736"/>
              <a:gd name="connsiteX3" fmla="*/ 4839 w 1148672"/>
              <a:gd name="connsiteY3" fmla="*/ 605118 h 650736"/>
              <a:gd name="connsiteX4" fmla="*/ 839626 w 1148672"/>
              <a:gd name="connsiteY4" fmla="*/ 580111 h 650736"/>
              <a:gd name="connsiteX5" fmla="*/ 1104292 w 1148672"/>
              <a:gd name="connsiteY5" fmla="*/ 88112 h 650736"/>
              <a:gd name="connsiteX0" fmla="*/ 1104292 w 1148672"/>
              <a:gd name="connsiteY0" fmla="*/ 168316 h 730940"/>
              <a:gd name="connsiteX1" fmla="*/ 636129 w 1148672"/>
              <a:gd name="connsiteY1" fmla="*/ 60171 h 730940"/>
              <a:gd name="connsiteX2" fmla="*/ 367734 w 1148672"/>
              <a:gd name="connsiteY2" fmla="*/ 461234 h 730940"/>
              <a:gd name="connsiteX3" fmla="*/ 4839 w 1148672"/>
              <a:gd name="connsiteY3" fmla="*/ 685322 h 730940"/>
              <a:gd name="connsiteX4" fmla="*/ 839626 w 1148672"/>
              <a:gd name="connsiteY4" fmla="*/ 660315 h 730940"/>
              <a:gd name="connsiteX5" fmla="*/ 1104292 w 1148672"/>
              <a:gd name="connsiteY5" fmla="*/ 168316 h 730940"/>
              <a:gd name="connsiteX0" fmla="*/ 1104292 w 1148672"/>
              <a:gd name="connsiteY0" fmla="*/ 168317 h 730941"/>
              <a:gd name="connsiteX1" fmla="*/ 636129 w 1148672"/>
              <a:gd name="connsiteY1" fmla="*/ 60172 h 730941"/>
              <a:gd name="connsiteX2" fmla="*/ 367734 w 1148672"/>
              <a:gd name="connsiteY2" fmla="*/ 461235 h 730941"/>
              <a:gd name="connsiteX3" fmla="*/ 4839 w 1148672"/>
              <a:gd name="connsiteY3" fmla="*/ 685323 h 730941"/>
              <a:gd name="connsiteX4" fmla="*/ 839626 w 1148672"/>
              <a:gd name="connsiteY4" fmla="*/ 660316 h 730941"/>
              <a:gd name="connsiteX5" fmla="*/ 1104292 w 1148672"/>
              <a:gd name="connsiteY5" fmla="*/ 168317 h 730941"/>
              <a:gd name="connsiteX0" fmla="*/ 1105784 w 1150164"/>
              <a:gd name="connsiteY0" fmla="*/ 168317 h 730941"/>
              <a:gd name="connsiteX1" fmla="*/ 637621 w 1150164"/>
              <a:gd name="connsiteY1" fmla="*/ 60172 h 730941"/>
              <a:gd name="connsiteX2" fmla="*/ 369226 w 1150164"/>
              <a:gd name="connsiteY2" fmla="*/ 461235 h 730941"/>
              <a:gd name="connsiteX3" fmla="*/ 6331 w 1150164"/>
              <a:gd name="connsiteY3" fmla="*/ 685323 h 730941"/>
              <a:gd name="connsiteX4" fmla="*/ 841118 w 1150164"/>
              <a:gd name="connsiteY4" fmla="*/ 660316 h 730941"/>
              <a:gd name="connsiteX5" fmla="*/ 1105784 w 1150164"/>
              <a:gd name="connsiteY5" fmla="*/ 168317 h 730941"/>
              <a:gd name="connsiteX0" fmla="*/ 1105784 w 1150164"/>
              <a:gd name="connsiteY0" fmla="*/ 207425 h 770049"/>
              <a:gd name="connsiteX1" fmla="*/ 639197 w 1150164"/>
              <a:gd name="connsiteY1" fmla="*/ 51563 h 770049"/>
              <a:gd name="connsiteX2" fmla="*/ 369226 w 1150164"/>
              <a:gd name="connsiteY2" fmla="*/ 500343 h 770049"/>
              <a:gd name="connsiteX3" fmla="*/ 6331 w 1150164"/>
              <a:gd name="connsiteY3" fmla="*/ 724431 h 770049"/>
              <a:gd name="connsiteX4" fmla="*/ 841118 w 1150164"/>
              <a:gd name="connsiteY4" fmla="*/ 699424 h 770049"/>
              <a:gd name="connsiteX5" fmla="*/ 1105784 w 1150164"/>
              <a:gd name="connsiteY5" fmla="*/ 207425 h 770049"/>
              <a:gd name="connsiteX0" fmla="*/ 1166826 w 1202204"/>
              <a:gd name="connsiteY0" fmla="*/ 108456 h 801516"/>
              <a:gd name="connsiteX1" fmla="*/ 639197 w 1202204"/>
              <a:gd name="connsiteY1" fmla="*/ 83030 h 801516"/>
              <a:gd name="connsiteX2" fmla="*/ 369226 w 1202204"/>
              <a:gd name="connsiteY2" fmla="*/ 531810 h 801516"/>
              <a:gd name="connsiteX3" fmla="*/ 6331 w 1202204"/>
              <a:gd name="connsiteY3" fmla="*/ 755898 h 801516"/>
              <a:gd name="connsiteX4" fmla="*/ 841118 w 1202204"/>
              <a:gd name="connsiteY4" fmla="*/ 730891 h 801516"/>
              <a:gd name="connsiteX5" fmla="*/ 1166826 w 1202204"/>
              <a:gd name="connsiteY5" fmla="*/ 108456 h 801516"/>
              <a:gd name="connsiteX0" fmla="*/ 1166826 w 1202204"/>
              <a:gd name="connsiteY0" fmla="*/ 88294 h 781354"/>
              <a:gd name="connsiteX1" fmla="*/ 647532 w 1202204"/>
              <a:gd name="connsiteY1" fmla="*/ 96798 h 781354"/>
              <a:gd name="connsiteX2" fmla="*/ 369226 w 1202204"/>
              <a:gd name="connsiteY2" fmla="*/ 511648 h 781354"/>
              <a:gd name="connsiteX3" fmla="*/ 6331 w 1202204"/>
              <a:gd name="connsiteY3" fmla="*/ 735736 h 781354"/>
              <a:gd name="connsiteX4" fmla="*/ 841118 w 1202204"/>
              <a:gd name="connsiteY4" fmla="*/ 710729 h 781354"/>
              <a:gd name="connsiteX5" fmla="*/ 1166826 w 1202204"/>
              <a:gd name="connsiteY5" fmla="*/ 88294 h 781354"/>
              <a:gd name="connsiteX0" fmla="*/ 1129961 w 1170358"/>
              <a:gd name="connsiteY0" fmla="*/ 130458 h 757062"/>
              <a:gd name="connsiteX1" fmla="*/ 647532 w 1170358"/>
              <a:gd name="connsiteY1" fmla="*/ 72506 h 757062"/>
              <a:gd name="connsiteX2" fmla="*/ 369226 w 1170358"/>
              <a:gd name="connsiteY2" fmla="*/ 487356 h 757062"/>
              <a:gd name="connsiteX3" fmla="*/ 6331 w 1170358"/>
              <a:gd name="connsiteY3" fmla="*/ 711444 h 757062"/>
              <a:gd name="connsiteX4" fmla="*/ 841118 w 1170358"/>
              <a:gd name="connsiteY4" fmla="*/ 686437 h 757062"/>
              <a:gd name="connsiteX5" fmla="*/ 1129961 w 1170358"/>
              <a:gd name="connsiteY5" fmla="*/ 130458 h 757062"/>
              <a:gd name="connsiteX0" fmla="*/ 1129961 w 1180930"/>
              <a:gd name="connsiteY0" fmla="*/ 130458 h 757062"/>
              <a:gd name="connsiteX1" fmla="*/ 647532 w 1180930"/>
              <a:gd name="connsiteY1" fmla="*/ 72506 h 757062"/>
              <a:gd name="connsiteX2" fmla="*/ 369226 w 1180930"/>
              <a:gd name="connsiteY2" fmla="*/ 487356 h 757062"/>
              <a:gd name="connsiteX3" fmla="*/ 6331 w 1180930"/>
              <a:gd name="connsiteY3" fmla="*/ 711444 h 757062"/>
              <a:gd name="connsiteX4" fmla="*/ 841118 w 1180930"/>
              <a:gd name="connsiteY4" fmla="*/ 686437 h 757062"/>
              <a:gd name="connsiteX5" fmla="*/ 1129961 w 1180930"/>
              <a:gd name="connsiteY5" fmla="*/ 130458 h 757062"/>
              <a:gd name="connsiteX0" fmla="*/ 1129961 w 1180930"/>
              <a:gd name="connsiteY0" fmla="*/ 139238 h 765842"/>
              <a:gd name="connsiteX1" fmla="*/ 647532 w 1180930"/>
              <a:gd name="connsiteY1" fmla="*/ 81286 h 765842"/>
              <a:gd name="connsiteX2" fmla="*/ 369226 w 1180930"/>
              <a:gd name="connsiteY2" fmla="*/ 496136 h 765842"/>
              <a:gd name="connsiteX3" fmla="*/ 6331 w 1180930"/>
              <a:gd name="connsiteY3" fmla="*/ 720224 h 765842"/>
              <a:gd name="connsiteX4" fmla="*/ 841118 w 1180930"/>
              <a:gd name="connsiteY4" fmla="*/ 695217 h 765842"/>
              <a:gd name="connsiteX5" fmla="*/ 1129961 w 1180930"/>
              <a:gd name="connsiteY5" fmla="*/ 139238 h 765842"/>
              <a:gd name="connsiteX0" fmla="*/ 1129961 w 1180930"/>
              <a:gd name="connsiteY0" fmla="*/ 139238 h 792777"/>
              <a:gd name="connsiteX1" fmla="*/ 647532 w 1180930"/>
              <a:gd name="connsiteY1" fmla="*/ 81286 h 792777"/>
              <a:gd name="connsiteX2" fmla="*/ 369226 w 1180930"/>
              <a:gd name="connsiteY2" fmla="*/ 496136 h 792777"/>
              <a:gd name="connsiteX3" fmla="*/ 6331 w 1180930"/>
              <a:gd name="connsiteY3" fmla="*/ 720224 h 792777"/>
              <a:gd name="connsiteX4" fmla="*/ 841118 w 1180930"/>
              <a:gd name="connsiteY4" fmla="*/ 695217 h 792777"/>
              <a:gd name="connsiteX5" fmla="*/ 1129961 w 1180930"/>
              <a:gd name="connsiteY5" fmla="*/ 139238 h 792777"/>
              <a:gd name="connsiteX0" fmla="*/ 1129961 w 1180930"/>
              <a:gd name="connsiteY0" fmla="*/ 139238 h 770951"/>
              <a:gd name="connsiteX1" fmla="*/ 647532 w 1180930"/>
              <a:gd name="connsiteY1" fmla="*/ 81286 h 770951"/>
              <a:gd name="connsiteX2" fmla="*/ 369226 w 1180930"/>
              <a:gd name="connsiteY2" fmla="*/ 496136 h 770951"/>
              <a:gd name="connsiteX3" fmla="*/ 6331 w 1180930"/>
              <a:gd name="connsiteY3" fmla="*/ 720224 h 770951"/>
              <a:gd name="connsiteX4" fmla="*/ 496499 w 1180930"/>
              <a:gd name="connsiteY4" fmla="*/ 766794 h 770951"/>
              <a:gd name="connsiteX5" fmla="*/ 841118 w 1180930"/>
              <a:gd name="connsiteY5" fmla="*/ 695217 h 770951"/>
              <a:gd name="connsiteX6" fmla="*/ 1129961 w 1180930"/>
              <a:gd name="connsiteY6" fmla="*/ 139238 h 770951"/>
              <a:gd name="connsiteX0" fmla="*/ 1129961 w 1192564"/>
              <a:gd name="connsiteY0" fmla="*/ 139238 h 913901"/>
              <a:gd name="connsiteX1" fmla="*/ 647532 w 1192564"/>
              <a:gd name="connsiteY1" fmla="*/ 81286 h 913901"/>
              <a:gd name="connsiteX2" fmla="*/ 369226 w 1192564"/>
              <a:gd name="connsiteY2" fmla="*/ 496136 h 913901"/>
              <a:gd name="connsiteX3" fmla="*/ 6331 w 1192564"/>
              <a:gd name="connsiteY3" fmla="*/ 720224 h 913901"/>
              <a:gd name="connsiteX4" fmla="*/ 496499 w 1192564"/>
              <a:gd name="connsiteY4" fmla="*/ 766794 h 913901"/>
              <a:gd name="connsiteX5" fmla="*/ 901042 w 1192564"/>
              <a:gd name="connsiteY5" fmla="*/ 885011 h 913901"/>
              <a:gd name="connsiteX6" fmla="*/ 1129961 w 1192564"/>
              <a:gd name="connsiteY6" fmla="*/ 139238 h 913901"/>
              <a:gd name="connsiteX0" fmla="*/ 1129961 w 1171923"/>
              <a:gd name="connsiteY0" fmla="*/ 139238 h 913901"/>
              <a:gd name="connsiteX1" fmla="*/ 647532 w 1171923"/>
              <a:gd name="connsiteY1" fmla="*/ 81286 h 913901"/>
              <a:gd name="connsiteX2" fmla="*/ 369226 w 1171923"/>
              <a:gd name="connsiteY2" fmla="*/ 496136 h 913901"/>
              <a:gd name="connsiteX3" fmla="*/ 6331 w 1171923"/>
              <a:gd name="connsiteY3" fmla="*/ 720224 h 913901"/>
              <a:gd name="connsiteX4" fmla="*/ 496499 w 1171923"/>
              <a:gd name="connsiteY4" fmla="*/ 766794 h 913901"/>
              <a:gd name="connsiteX5" fmla="*/ 901042 w 1171923"/>
              <a:gd name="connsiteY5" fmla="*/ 885011 h 913901"/>
              <a:gd name="connsiteX6" fmla="*/ 1129961 w 1171923"/>
              <a:gd name="connsiteY6" fmla="*/ 139238 h 913901"/>
              <a:gd name="connsiteX0" fmla="*/ 1129961 w 1171923"/>
              <a:gd name="connsiteY0" fmla="*/ 139238 h 997733"/>
              <a:gd name="connsiteX1" fmla="*/ 647532 w 1171923"/>
              <a:gd name="connsiteY1" fmla="*/ 81286 h 997733"/>
              <a:gd name="connsiteX2" fmla="*/ 369226 w 1171923"/>
              <a:gd name="connsiteY2" fmla="*/ 496136 h 997733"/>
              <a:gd name="connsiteX3" fmla="*/ 6331 w 1171923"/>
              <a:gd name="connsiteY3" fmla="*/ 720224 h 997733"/>
              <a:gd name="connsiteX4" fmla="*/ 496499 w 1171923"/>
              <a:gd name="connsiteY4" fmla="*/ 766794 h 997733"/>
              <a:gd name="connsiteX5" fmla="*/ 901042 w 1171923"/>
              <a:gd name="connsiteY5" fmla="*/ 885011 h 997733"/>
              <a:gd name="connsiteX6" fmla="*/ 1129961 w 1171923"/>
              <a:gd name="connsiteY6" fmla="*/ 139238 h 997733"/>
              <a:gd name="connsiteX0" fmla="*/ 1129961 w 1171923"/>
              <a:gd name="connsiteY0" fmla="*/ 139238 h 1005791"/>
              <a:gd name="connsiteX1" fmla="*/ 647532 w 1171923"/>
              <a:gd name="connsiteY1" fmla="*/ 81286 h 1005791"/>
              <a:gd name="connsiteX2" fmla="*/ 369226 w 1171923"/>
              <a:gd name="connsiteY2" fmla="*/ 496136 h 1005791"/>
              <a:gd name="connsiteX3" fmla="*/ 6331 w 1171923"/>
              <a:gd name="connsiteY3" fmla="*/ 720224 h 1005791"/>
              <a:gd name="connsiteX4" fmla="*/ 496499 w 1171923"/>
              <a:gd name="connsiteY4" fmla="*/ 766794 h 1005791"/>
              <a:gd name="connsiteX5" fmla="*/ 901042 w 1171923"/>
              <a:gd name="connsiteY5" fmla="*/ 885011 h 1005791"/>
              <a:gd name="connsiteX6" fmla="*/ 1129961 w 1171923"/>
              <a:gd name="connsiteY6" fmla="*/ 139238 h 100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923" h="1005791">
                <a:moveTo>
                  <a:pt x="1129961" y="139238"/>
                </a:moveTo>
                <a:cubicBezTo>
                  <a:pt x="1039118" y="6858"/>
                  <a:pt x="810474" y="-65738"/>
                  <a:pt x="647532" y="81286"/>
                </a:cubicBezTo>
                <a:cubicBezTo>
                  <a:pt x="548280" y="193178"/>
                  <a:pt x="586824" y="355560"/>
                  <a:pt x="369226" y="496136"/>
                </a:cubicBezTo>
                <a:cubicBezTo>
                  <a:pt x="217683" y="619245"/>
                  <a:pt x="-44000" y="513610"/>
                  <a:pt x="6331" y="720224"/>
                </a:cubicBezTo>
                <a:cubicBezTo>
                  <a:pt x="19546" y="768870"/>
                  <a:pt x="357368" y="770962"/>
                  <a:pt x="496499" y="766794"/>
                </a:cubicBezTo>
                <a:cubicBezTo>
                  <a:pt x="635630" y="762626"/>
                  <a:pt x="802192" y="1215462"/>
                  <a:pt x="901042" y="885011"/>
                </a:cubicBezTo>
                <a:cubicBezTo>
                  <a:pt x="1039913" y="479244"/>
                  <a:pt x="1265915" y="295544"/>
                  <a:pt x="1129961" y="13923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rot="3984899">
            <a:off x="5823658" y="2317633"/>
            <a:ext cx="3000341" cy="2396131"/>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 name="connsiteX0" fmla="*/ 1277240 w 1325016"/>
              <a:gd name="connsiteY0" fmla="*/ 8492 h 1435749"/>
              <a:gd name="connsiteX1" fmla="*/ 343823 w 1325016"/>
              <a:gd name="connsiteY1" fmla="*/ 849299 h 1435749"/>
              <a:gd name="connsiteX2" fmla="*/ 46068 w 1325016"/>
              <a:gd name="connsiteY2" fmla="*/ 1184976 h 1435749"/>
              <a:gd name="connsiteX3" fmla="*/ 478688 w 1325016"/>
              <a:gd name="connsiteY3" fmla="*/ 1332460 h 1435749"/>
              <a:gd name="connsiteX4" fmla="*/ 1277240 w 1325016"/>
              <a:gd name="connsiteY4" fmla="*/ 8492 h 1435749"/>
              <a:gd name="connsiteX0" fmla="*/ 1277240 w 1483970"/>
              <a:gd name="connsiteY0" fmla="*/ 8492 h 1435749"/>
              <a:gd name="connsiteX1" fmla="*/ 343823 w 1483970"/>
              <a:gd name="connsiteY1" fmla="*/ 849299 h 1435749"/>
              <a:gd name="connsiteX2" fmla="*/ 46068 w 1483970"/>
              <a:gd name="connsiteY2" fmla="*/ 1184976 h 1435749"/>
              <a:gd name="connsiteX3" fmla="*/ 478688 w 1483970"/>
              <a:gd name="connsiteY3" fmla="*/ 1332460 h 1435749"/>
              <a:gd name="connsiteX4" fmla="*/ 1433943 w 1483970"/>
              <a:gd name="connsiteY4" fmla="*/ 514368 h 1435749"/>
              <a:gd name="connsiteX5" fmla="*/ 1277240 w 1483970"/>
              <a:gd name="connsiteY5" fmla="*/ 8492 h 1435749"/>
              <a:gd name="connsiteX0" fmla="*/ 1277240 w 1483970"/>
              <a:gd name="connsiteY0" fmla="*/ 8492 h 1435749"/>
              <a:gd name="connsiteX1" fmla="*/ 343823 w 1483970"/>
              <a:gd name="connsiteY1" fmla="*/ 849299 h 1435749"/>
              <a:gd name="connsiteX2" fmla="*/ 46068 w 1483970"/>
              <a:gd name="connsiteY2" fmla="*/ 1184976 h 1435749"/>
              <a:gd name="connsiteX3" fmla="*/ 478688 w 1483970"/>
              <a:gd name="connsiteY3" fmla="*/ 1332460 h 1435749"/>
              <a:gd name="connsiteX4" fmla="*/ 909510 w 1483970"/>
              <a:gd name="connsiteY4" fmla="*/ 736937 h 1435749"/>
              <a:gd name="connsiteX5" fmla="*/ 1433943 w 1483970"/>
              <a:gd name="connsiteY5" fmla="*/ 514368 h 1435749"/>
              <a:gd name="connsiteX6" fmla="*/ 1277240 w 1483970"/>
              <a:gd name="connsiteY6" fmla="*/ 8492 h 1435749"/>
              <a:gd name="connsiteX0" fmla="*/ 1291686 w 1498416"/>
              <a:gd name="connsiteY0" fmla="*/ 8492 h 1505379"/>
              <a:gd name="connsiteX1" fmla="*/ 358269 w 1498416"/>
              <a:gd name="connsiteY1" fmla="*/ 849299 h 1505379"/>
              <a:gd name="connsiteX2" fmla="*/ 60514 w 1498416"/>
              <a:gd name="connsiteY2" fmla="*/ 1184976 h 1505379"/>
              <a:gd name="connsiteX3" fmla="*/ 334139 w 1498416"/>
              <a:gd name="connsiteY3" fmla="*/ 1433465 h 1505379"/>
              <a:gd name="connsiteX4" fmla="*/ 923956 w 1498416"/>
              <a:gd name="connsiteY4" fmla="*/ 736937 h 1505379"/>
              <a:gd name="connsiteX5" fmla="*/ 1448389 w 1498416"/>
              <a:gd name="connsiteY5" fmla="*/ 514368 h 1505379"/>
              <a:gd name="connsiteX6" fmla="*/ 1291686 w 1498416"/>
              <a:gd name="connsiteY6" fmla="*/ 8492 h 1505379"/>
              <a:gd name="connsiteX0" fmla="*/ 1243585 w 1450315"/>
              <a:gd name="connsiteY0" fmla="*/ 8492 h 1499469"/>
              <a:gd name="connsiteX1" fmla="*/ 310168 w 1450315"/>
              <a:gd name="connsiteY1" fmla="*/ 849299 h 1499469"/>
              <a:gd name="connsiteX2" fmla="*/ 67827 w 1450315"/>
              <a:gd name="connsiteY2" fmla="*/ 1158741 h 1499469"/>
              <a:gd name="connsiteX3" fmla="*/ 286038 w 1450315"/>
              <a:gd name="connsiteY3" fmla="*/ 1433465 h 1499469"/>
              <a:gd name="connsiteX4" fmla="*/ 875855 w 1450315"/>
              <a:gd name="connsiteY4" fmla="*/ 736937 h 1499469"/>
              <a:gd name="connsiteX5" fmla="*/ 1400288 w 1450315"/>
              <a:gd name="connsiteY5" fmla="*/ 514368 h 1499469"/>
              <a:gd name="connsiteX6" fmla="*/ 1243585 w 1450315"/>
              <a:gd name="connsiteY6" fmla="*/ 8492 h 1499469"/>
              <a:gd name="connsiteX0" fmla="*/ 1243585 w 1450315"/>
              <a:gd name="connsiteY0" fmla="*/ 106032 h 1597009"/>
              <a:gd name="connsiteX1" fmla="*/ 880178 w 1450315"/>
              <a:gd name="connsiteY1" fmla="*/ 60599 h 1597009"/>
              <a:gd name="connsiteX2" fmla="*/ 310168 w 1450315"/>
              <a:gd name="connsiteY2" fmla="*/ 946839 h 1597009"/>
              <a:gd name="connsiteX3" fmla="*/ 67827 w 1450315"/>
              <a:gd name="connsiteY3" fmla="*/ 1256281 h 1597009"/>
              <a:gd name="connsiteX4" fmla="*/ 286038 w 1450315"/>
              <a:gd name="connsiteY4" fmla="*/ 1531005 h 1597009"/>
              <a:gd name="connsiteX5" fmla="*/ 875855 w 1450315"/>
              <a:gd name="connsiteY5" fmla="*/ 834477 h 1597009"/>
              <a:gd name="connsiteX6" fmla="*/ 1400288 w 1450315"/>
              <a:gd name="connsiteY6" fmla="*/ 611908 h 1597009"/>
              <a:gd name="connsiteX7" fmla="*/ 1243585 w 1450315"/>
              <a:gd name="connsiteY7" fmla="*/ 106032 h 1597009"/>
              <a:gd name="connsiteX0" fmla="*/ 2668213 w 2874943"/>
              <a:gd name="connsiteY0" fmla="*/ 106032 h 3466726"/>
              <a:gd name="connsiteX1" fmla="*/ 2304806 w 2874943"/>
              <a:gd name="connsiteY1" fmla="*/ 60599 h 3466726"/>
              <a:gd name="connsiteX2" fmla="*/ 1734796 w 2874943"/>
              <a:gd name="connsiteY2" fmla="*/ 946839 h 3466726"/>
              <a:gd name="connsiteX3" fmla="*/ 15723 w 2874943"/>
              <a:gd name="connsiteY3" fmla="*/ 3434795 h 3466726"/>
              <a:gd name="connsiteX4" fmla="*/ 1710666 w 2874943"/>
              <a:gd name="connsiteY4" fmla="*/ 1531005 h 3466726"/>
              <a:gd name="connsiteX5" fmla="*/ 2300483 w 2874943"/>
              <a:gd name="connsiteY5" fmla="*/ 834477 h 3466726"/>
              <a:gd name="connsiteX6" fmla="*/ 2824916 w 2874943"/>
              <a:gd name="connsiteY6" fmla="*/ 611908 h 3466726"/>
              <a:gd name="connsiteX7" fmla="*/ 2668213 w 2874943"/>
              <a:gd name="connsiteY7" fmla="*/ 106032 h 3466726"/>
              <a:gd name="connsiteX0" fmla="*/ 2668213 w 2874943"/>
              <a:gd name="connsiteY0" fmla="*/ 106032 h 3466728"/>
              <a:gd name="connsiteX1" fmla="*/ 2304806 w 2874943"/>
              <a:gd name="connsiteY1" fmla="*/ 60599 h 3466728"/>
              <a:gd name="connsiteX2" fmla="*/ 1734796 w 2874943"/>
              <a:gd name="connsiteY2" fmla="*/ 946839 h 3466728"/>
              <a:gd name="connsiteX3" fmla="*/ 778615 w 2874943"/>
              <a:gd name="connsiteY3" fmla="*/ 1529285 h 3466728"/>
              <a:gd name="connsiteX4" fmla="*/ 15723 w 2874943"/>
              <a:gd name="connsiteY4" fmla="*/ 3434795 h 3466728"/>
              <a:gd name="connsiteX5" fmla="*/ 1710666 w 2874943"/>
              <a:gd name="connsiteY5" fmla="*/ 1531005 h 3466728"/>
              <a:gd name="connsiteX6" fmla="*/ 2300483 w 2874943"/>
              <a:gd name="connsiteY6" fmla="*/ 834477 h 3466728"/>
              <a:gd name="connsiteX7" fmla="*/ 2824916 w 2874943"/>
              <a:gd name="connsiteY7" fmla="*/ 611908 h 3466728"/>
              <a:gd name="connsiteX8" fmla="*/ 2668213 w 2874943"/>
              <a:gd name="connsiteY8" fmla="*/ 106032 h 3466728"/>
              <a:gd name="connsiteX0" fmla="*/ 2668213 w 2874943"/>
              <a:gd name="connsiteY0" fmla="*/ 106032 h 3466726"/>
              <a:gd name="connsiteX1" fmla="*/ 2304806 w 2874943"/>
              <a:gd name="connsiteY1" fmla="*/ 60599 h 3466726"/>
              <a:gd name="connsiteX2" fmla="*/ 1734796 w 2874943"/>
              <a:gd name="connsiteY2" fmla="*/ 946839 h 3466726"/>
              <a:gd name="connsiteX3" fmla="*/ 1186607 w 2874943"/>
              <a:gd name="connsiteY3" fmla="*/ 1374711 h 3466726"/>
              <a:gd name="connsiteX4" fmla="*/ 778615 w 2874943"/>
              <a:gd name="connsiteY4" fmla="*/ 1529285 h 3466726"/>
              <a:gd name="connsiteX5" fmla="*/ 15723 w 2874943"/>
              <a:gd name="connsiteY5" fmla="*/ 3434795 h 3466726"/>
              <a:gd name="connsiteX6" fmla="*/ 1710666 w 2874943"/>
              <a:gd name="connsiteY6" fmla="*/ 1531005 h 3466726"/>
              <a:gd name="connsiteX7" fmla="*/ 2300483 w 2874943"/>
              <a:gd name="connsiteY7" fmla="*/ 834477 h 3466726"/>
              <a:gd name="connsiteX8" fmla="*/ 2824916 w 2874943"/>
              <a:gd name="connsiteY8" fmla="*/ 611908 h 3466726"/>
              <a:gd name="connsiteX9" fmla="*/ 2668213 w 2874943"/>
              <a:gd name="connsiteY9" fmla="*/ 106032 h 3466726"/>
              <a:gd name="connsiteX0" fmla="*/ 2668213 w 2874943"/>
              <a:gd name="connsiteY0" fmla="*/ 106032 h 3466728"/>
              <a:gd name="connsiteX1" fmla="*/ 2304806 w 2874943"/>
              <a:gd name="connsiteY1" fmla="*/ 60599 h 3466728"/>
              <a:gd name="connsiteX2" fmla="*/ 1734796 w 2874943"/>
              <a:gd name="connsiteY2" fmla="*/ 946839 h 3466728"/>
              <a:gd name="connsiteX3" fmla="*/ 1186607 w 2874943"/>
              <a:gd name="connsiteY3" fmla="*/ 1374711 h 3466728"/>
              <a:gd name="connsiteX4" fmla="*/ 683907 w 2874943"/>
              <a:gd name="connsiteY4" fmla="*/ 1664170 h 3466728"/>
              <a:gd name="connsiteX5" fmla="*/ 15723 w 2874943"/>
              <a:gd name="connsiteY5" fmla="*/ 3434795 h 3466728"/>
              <a:gd name="connsiteX6" fmla="*/ 1710666 w 2874943"/>
              <a:gd name="connsiteY6" fmla="*/ 1531005 h 3466728"/>
              <a:gd name="connsiteX7" fmla="*/ 2300483 w 2874943"/>
              <a:gd name="connsiteY7" fmla="*/ 834477 h 3466728"/>
              <a:gd name="connsiteX8" fmla="*/ 2824916 w 2874943"/>
              <a:gd name="connsiteY8" fmla="*/ 611908 h 3466728"/>
              <a:gd name="connsiteX9" fmla="*/ 2668213 w 2874943"/>
              <a:gd name="connsiteY9" fmla="*/ 106032 h 3466728"/>
              <a:gd name="connsiteX0" fmla="*/ 2652511 w 2859241"/>
              <a:gd name="connsiteY0" fmla="*/ 106032 h 3798781"/>
              <a:gd name="connsiteX1" fmla="*/ 2289104 w 2859241"/>
              <a:gd name="connsiteY1" fmla="*/ 60599 h 3798781"/>
              <a:gd name="connsiteX2" fmla="*/ 1719094 w 2859241"/>
              <a:gd name="connsiteY2" fmla="*/ 946839 h 3798781"/>
              <a:gd name="connsiteX3" fmla="*/ 1170905 w 2859241"/>
              <a:gd name="connsiteY3" fmla="*/ 1374711 h 3798781"/>
              <a:gd name="connsiteX4" fmla="*/ 668205 w 2859241"/>
              <a:gd name="connsiteY4" fmla="*/ 1664170 h 3798781"/>
              <a:gd name="connsiteX5" fmla="*/ 21 w 2859241"/>
              <a:gd name="connsiteY5" fmla="*/ 3434795 h 3798781"/>
              <a:gd name="connsiteX6" fmla="*/ 522486 w 2859241"/>
              <a:gd name="connsiteY6" fmla="*/ 3675612 h 3798781"/>
              <a:gd name="connsiteX7" fmla="*/ 1694964 w 2859241"/>
              <a:gd name="connsiteY7" fmla="*/ 1531005 h 3798781"/>
              <a:gd name="connsiteX8" fmla="*/ 2284781 w 2859241"/>
              <a:gd name="connsiteY8" fmla="*/ 834477 h 3798781"/>
              <a:gd name="connsiteX9" fmla="*/ 2809214 w 2859241"/>
              <a:gd name="connsiteY9" fmla="*/ 611908 h 3798781"/>
              <a:gd name="connsiteX10" fmla="*/ 2652511 w 2859241"/>
              <a:gd name="connsiteY10" fmla="*/ 106032 h 3798781"/>
              <a:gd name="connsiteX0" fmla="*/ 2652504 w 2859234"/>
              <a:gd name="connsiteY0" fmla="*/ 106032 h 3675612"/>
              <a:gd name="connsiteX1" fmla="*/ 2289097 w 2859234"/>
              <a:gd name="connsiteY1" fmla="*/ 60599 h 3675612"/>
              <a:gd name="connsiteX2" fmla="*/ 1719087 w 2859234"/>
              <a:gd name="connsiteY2" fmla="*/ 946839 h 3675612"/>
              <a:gd name="connsiteX3" fmla="*/ 1170898 w 2859234"/>
              <a:gd name="connsiteY3" fmla="*/ 1374711 h 3675612"/>
              <a:gd name="connsiteX4" fmla="*/ 668198 w 2859234"/>
              <a:gd name="connsiteY4" fmla="*/ 1664170 h 3675612"/>
              <a:gd name="connsiteX5" fmla="*/ 14 w 2859234"/>
              <a:gd name="connsiteY5" fmla="*/ 3434795 h 3675612"/>
              <a:gd name="connsiteX6" fmla="*/ 522479 w 2859234"/>
              <a:gd name="connsiteY6" fmla="*/ 3675612 h 3675612"/>
              <a:gd name="connsiteX7" fmla="*/ 1694957 w 2859234"/>
              <a:gd name="connsiteY7" fmla="*/ 1531005 h 3675612"/>
              <a:gd name="connsiteX8" fmla="*/ 2284774 w 2859234"/>
              <a:gd name="connsiteY8" fmla="*/ 834477 h 3675612"/>
              <a:gd name="connsiteX9" fmla="*/ 2809207 w 2859234"/>
              <a:gd name="connsiteY9" fmla="*/ 611908 h 3675612"/>
              <a:gd name="connsiteX10" fmla="*/ 2652504 w 2859234"/>
              <a:gd name="connsiteY10" fmla="*/ 106032 h 3675612"/>
              <a:gd name="connsiteX0" fmla="*/ 2587498 w 2794228"/>
              <a:gd name="connsiteY0" fmla="*/ 106032 h 3675612"/>
              <a:gd name="connsiteX1" fmla="*/ 2224091 w 2794228"/>
              <a:gd name="connsiteY1" fmla="*/ 60599 h 3675612"/>
              <a:gd name="connsiteX2" fmla="*/ 1654081 w 2794228"/>
              <a:gd name="connsiteY2" fmla="*/ 946839 h 3675612"/>
              <a:gd name="connsiteX3" fmla="*/ 1105892 w 2794228"/>
              <a:gd name="connsiteY3" fmla="*/ 1374711 h 3675612"/>
              <a:gd name="connsiteX4" fmla="*/ 603192 w 2794228"/>
              <a:gd name="connsiteY4" fmla="*/ 1664170 h 3675612"/>
              <a:gd name="connsiteX5" fmla="*/ 17 w 2794228"/>
              <a:gd name="connsiteY5" fmla="*/ 3339695 h 3675612"/>
              <a:gd name="connsiteX6" fmla="*/ 457473 w 2794228"/>
              <a:gd name="connsiteY6" fmla="*/ 3675612 h 3675612"/>
              <a:gd name="connsiteX7" fmla="*/ 1629951 w 2794228"/>
              <a:gd name="connsiteY7" fmla="*/ 1531005 h 3675612"/>
              <a:gd name="connsiteX8" fmla="*/ 2219768 w 2794228"/>
              <a:gd name="connsiteY8" fmla="*/ 834477 h 3675612"/>
              <a:gd name="connsiteX9" fmla="*/ 2744201 w 2794228"/>
              <a:gd name="connsiteY9" fmla="*/ 611908 h 3675612"/>
              <a:gd name="connsiteX10" fmla="*/ 2587498 w 2794228"/>
              <a:gd name="connsiteY10" fmla="*/ 106032 h 3675612"/>
              <a:gd name="connsiteX0" fmla="*/ 2587498 w 2794228"/>
              <a:gd name="connsiteY0" fmla="*/ 106032 h 3696959"/>
              <a:gd name="connsiteX1" fmla="*/ 2224091 w 2794228"/>
              <a:gd name="connsiteY1" fmla="*/ 60599 h 3696959"/>
              <a:gd name="connsiteX2" fmla="*/ 1654081 w 2794228"/>
              <a:gd name="connsiteY2" fmla="*/ 946839 h 3696959"/>
              <a:gd name="connsiteX3" fmla="*/ 1105892 w 2794228"/>
              <a:gd name="connsiteY3" fmla="*/ 1374711 h 3696959"/>
              <a:gd name="connsiteX4" fmla="*/ 603192 w 2794228"/>
              <a:gd name="connsiteY4" fmla="*/ 1664170 h 3696959"/>
              <a:gd name="connsiteX5" fmla="*/ 17 w 2794228"/>
              <a:gd name="connsiteY5" fmla="*/ 3339695 h 3696959"/>
              <a:gd name="connsiteX6" fmla="*/ 457473 w 2794228"/>
              <a:gd name="connsiteY6" fmla="*/ 3675612 h 3696959"/>
              <a:gd name="connsiteX7" fmla="*/ 971211 w 2794228"/>
              <a:gd name="connsiteY7" fmla="*/ 3059328 h 3696959"/>
              <a:gd name="connsiteX8" fmla="*/ 1629951 w 2794228"/>
              <a:gd name="connsiteY8" fmla="*/ 1531005 h 3696959"/>
              <a:gd name="connsiteX9" fmla="*/ 2219768 w 2794228"/>
              <a:gd name="connsiteY9" fmla="*/ 834477 h 3696959"/>
              <a:gd name="connsiteX10" fmla="*/ 2744201 w 2794228"/>
              <a:gd name="connsiteY10" fmla="*/ 611908 h 3696959"/>
              <a:gd name="connsiteX11" fmla="*/ 2587498 w 2794228"/>
              <a:gd name="connsiteY11" fmla="*/ 106032 h 3696959"/>
              <a:gd name="connsiteX0" fmla="*/ 2587497 w 2794227"/>
              <a:gd name="connsiteY0" fmla="*/ 106032 h 3676921"/>
              <a:gd name="connsiteX1" fmla="*/ 2224090 w 2794227"/>
              <a:gd name="connsiteY1" fmla="*/ 60599 h 3676921"/>
              <a:gd name="connsiteX2" fmla="*/ 1654080 w 2794227"/>
              <a:gd name="connsiteY2" fmla="*/ 946839 h 3676921"/>
              <a:gd name="connsiteX3" fmla="*/ 1105891 w 2794227"/>
              <a:gd name="connsiteY3" fmla="*/ 1374711 h 3676921"/>
              <a:gd name="connsiteX4" fmla="*/ 603191 w 2794227"/>
              <a:gd name="connsiteY4" fmla="*/ 1664170 h 3676921"/>
              <a:gd name="connsiteX5" fmla="*/ 16 w 2794227"/>
              <a:gd name="connsiteY5" fmla="*/ 3339695 h 3676921"/>
              <a:gd name="connsiteX6" fmla="*/ 457472 w 2794227"/>
              <a:gd name="connsiteY6" fmla="*/ 3675612 h 3676921"/>
              <a:gd name="connsiteX7" fmla="*/ 494948 w 2794227"/>
              <a:gd name="connsiteY7" fmla="*/ 3233362 h 3676921"/>
              <a:gd name="connsiteX8" fmla="*/ 971210 w 2794227"/>
              <a:gd name="connsiteY8" fmla="*/ 3059328 h 3676921"/>
              <a:gd name="connsiteX9" fmla="*/ 1629950 w 2794227"/>
              <a:gd name="connsiteY9" fmla="*/ 1531005 h 3676921"/>
              <a:gd name="connsiteX10" fmla="*/ 2219767 w 2794227"/>
              <a:gd name="connsiteY10" fmla="*/ 834477 h 3676921"/>
              <a:gd name="connsiteX11" fmla="*/ 2744200 w 2794227"/>
              <a:gd name="connsiteY11" fmla="*/ 611908 h 3676921"/>
              <a:gd name="connsiteX12" fmla="*/ 2587497 w 2794227"/>
              <a:gd name="connsiteY12"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629949 w 2794226"/>
              <a:gd name="connsiteY9" fmla="*/ 1531005 h 3676921"/>
              <a:gd name="connsiteX10" fmla="*/ 2219766 w 2794226"/>
              <a:gd name="connsiteY10" fmla="*/ 834477 h 3676921"/>
              <a:gd name="connsiteX11" fmla="*/ 2744199 w 2794226"/>
              <a:gd name="connsiteY11" fmla="*/ 611908 h 3676921"/>
              <a:gd name="connsiteX12" fmla="*/ 2587496 w 2794226"/>
              <a:gd name="connsiteY12"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629949 w 2794226"/>
              <a:gd name="connsiteY10" fmla="*/ 1531005 h 3676921"/>
              <a:gd name="connsiteX11" fmla="*/ 2219766 w 2794226"/>
              <a:gd name="connsiteY11" fmla="*/ 834477 h 3676921"/>
              <a:gd name="connsiteX12" fmla="*/ 2744199 w 2794226"/>
              <a:gd name="connsiteY12" fmla="*/ 611908 h 3676921"/>
              <a:gd name="connsiteX13" fmla="*/ 2587496 w 2794226"/>
              <a:gd name="connsiteY13"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629949 w 2794226"/>
              <a:gd name="connsiteY11" fmla="*/ 1531005 h 3676921"/>
              <a:gd name="connsiteX12" fmla="*/ 2219766 w 2794226"/>
              <a:gd name="connsiteY12" fmla="*/ 834477 h 3676921"/>
              <a:gd name="connsiteX13" fmla="*/ 2744199 w 2794226"/>
              <a:gd name="connsiteY13" fmla="*/ 611908 h 3676921"/>
              <a:gd name="connsiteX14" fmla="*/ 2587496 w 2794226"/>
              <a:gd name="connsiteY14"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999809 w 2794226"/>
              <a:gd name="connsiteY9" fmla="*/ 2556960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29949 w 2794226"/>
              <a:gd name="connsiteY12" fmla="*/ 1531005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106032 h 3676921"/>
              <a:gd name="connsiteX1" fmla="*/ 2224089 w 2794226"/>
              <a:gd name="connsiteY1" fmla="*/ 60599 h 3676921"/>
              <a:gd name="connsiteX2" fmla="*/ 1654079 w 2794226"/>
              <a:gd name="connsiteY2" fmla="*/ 946839 h 3676921"/>
              <a:gd name="connsiteX3" fmla="*/ 1105890 w 2794226"/>
              <a:gd name="connsiteY3" fmla="*/ 1374711 h 3676921"/>
              <a:gd name="connsiteX4" fmla="*/ 603190 w 2794226"/>
              <a:gd name="connsiteY4" fmla="*/ 1664170 h 3676921"/>
              <a:gd name="connsiteX5" fmla="*/ 15 w 2794226"/>
              <a:gd name="connsiteY5" fmla="*/ 3339695 h 3676921"/>
              <a:gd name="connsiteX6" fmla="*/ 457471 w 2794226"/>
              <a:gd name="connsiteY6" fmla="*/ 3675612 h 3676921"/>
              <a:gd name="connsiteX7" fmla="*/ 494947 w 2794226"/>
              <a:gd name="connsiteY7" fmla="*/ 3233362 h 3676921"/>
              <a:gd name="connsiteX8" fmla="*/ 971209 w 2794226"/>
              <a:gd name="connsiteY8" fmla="*/ 3059328 h 3676921"/>
              <a:gd name="connsiteX9" fmla="*/ 1010315 w 2794226"/>
              <a:gd name="connsiteY9" fmla="*/ 2654898 h 3676921"/>
              <a:gd name="connsiteX10" fmla="*/ 1239020 w 2794226"/>
              <a:gd name="connsiteY10" fmla="*/ 2276475 h 3676921"/>
              <a:gd name="connsiteX11" fmla="*/ 1131798 w 2794226"/>
              <a:gd name="connsiteY11" fmla="*/ 1684044 h 3676921"/>
              <a:gd name="connsiteX12" fmla="*/ 1652403 w 2794226"/>
              <a:gd name="connsiteY12" fmla="*/ 1468918 h 3676921"/>
              <a:gd name="connsiteX13" fmla="*/ 2219766 w 2794226"/>
              <a:gd name="connsiteY13" fmla="*/ 834477 h 3676921"/>
              <a:gd name="connsiteX14" fmla="*/ 2744199 w 2794226"/>
              <a:gd name="connsiteY14" fmla="*/ 611908 h 3676921"/>
              <a:gd name="connsiteX15" fmla="*/ 2587496 w 2794226"/>
              <a:gd name="connsiteY15" fmla="*/ 106032 h 3676921"/>
              <a:gd name="connsiteX0" fmla="*/ 2587496 w 2794226"/>
              <a:gd name="connsiteY0" fmla="*/ 540318 h 4111207"/>
              <a:gd name="connsiteX1" fmla="*/ 2165946 w 2794226"/>
              <a:gd name="connsiteY1" fmla="*/ 20721 h 4111207"/>
              <a:gd name="connsiteX2" fmla="*/ 1654079 w 2794226"/>
              <a:gd name="connsiteY2" fmla="*/ 1381125 h 4111207"/>
              <a:gd name="connsiteX3" fmla="*/ 1105890 w 2794226"/>
              <a:gd name="connsiteY3" fmla="*/ 1808997 h 4111207"/>
              <a:gd name="connsiteX4" fmla="*/ 603190 w 2794226"/>
              <a:gd name="connsiteY4" fmla="*/ 2098456 h 4111207"/>
              <a:gd name="connsiteX5" fmla="*/ 15 w 2794226"/>
              <a:gd name="connsiteY5" fmla="*/ 3773981 h 4111207"/>
              <a:gd name="connsiteX6" fmla="*/ 457471 w 2794226"/>
              <a:gd name="connsiteY6" fmla="*/ 4109898 h 4111207"/>
              <a:gd name="connsiteX7" fmla="*/ 494947 w 2794226"/>
              <a:gd name="connsiteY7" fmla="*/ 3667648 h 4111207"/>
              <a:gd name="connsiteX8" fmla="*/ 971209 w 2794226"/>
              <a:gd name="connsiteY8" fmla="*/ 3493614 h 4111207"/>
              <a:gd name="connsiteX9" fmla="*/ 1010315 w 2794226"/>
              <a:gd name="connsiteY9" fmla="*/ 3089184 h 4111207"/>
              <a:gd name="connsiteX10" fmla="*/ 1239020 w 2794226"/>
              <a:gd name="connsiteY10" fmla="*/ 2710761 h 4111207"/>
              <a:gd name="connsiteX11" fmla="*/ 1131798 w 2794226"/>
              <a:gd name="connsiteY11" fmla="*/ 2118330 h 4111207"/>
              <a:gd name="connsiteX12" fmla="*/ 1652403 w 2794226"/>
              <a:gd name="connsiteY12" fmla="*/ 1903204 h 4111207"/>
              <a:gd name="connsiteX13" fmla="*/ 2219766 w 2794226"/>
              <a:gd name="connsiteY13" fmla="*/ 1268763 h 4111207"/>
              <a:gd name="connsiteX14" fmla="*/ 2744199 w 2794226"/>
              <a:gd name="connsiteY14" fmla="*/ 1046194 h 4111207"/>
              <a:gd name="connsiteX15" fmla="*/ 2587496 w 2794226"/>
              <a:gd name="connsiteY15" fmla="*/ 540318 h 4111207"/>
              <a:gd name="connsiteX0" fmla="*/ 2550366 w 2788439"/>
              <a:gd name="connsiteY0" fmla="*/ 275217 h 4124396"/>
              <a:gd name="connsiteX1" fmla="*/ 2165946 w 2788439"/>
              <a:gd name="connsiteY1" fmla="*/ 33910 h 4124396"/>
              <a:gd name="connsiteX2" fmla="*/ 1654079 w 2788439"/>
              <a:gd name="connsiteY2" fmla="*/ 1394314 h 4124396"/>
              <a:gd name="connsiteX3" fmla="*/ 1105890 w 2788439"/>
              <a:gd name="connsiteY3" fmla="*/ 1822186 h 4124396"/>
              <a:gd name="connsiteX4" fmla="*/ 603190 w 2788439"/>
              <a:gd name="connsiteY4" fmla="*/ 2111645 h 4124396"/>
              <a:gd name="connsiteX5" fmla="*/ 15 w 2788439"/>
              <a:gd name="connsiteY5" fmla="*/ 3787170 h 4124396"/>
              <a:gd name="connsiteX6" fmla="*/ 457471 w 2788439"/>
              <a:gd name="connsiteY6" fmla="*/ 4123087 h 4124396"/>
              <a:gd name="connsiteX7" fmla="*/ 494947 w 2788439"/>
              <a:gd name="connsiteY7" fmla="*/ 3680837 h 4124396"/>
              <a:gd name="connsiteX8" fmla="*/ 971209 w 2788439"/>
              <a:gd name="connsiteY8" fmla="*/ 3506803 h 4124396"/>
              <a:gd name="connsiteX9" fmla="*/ 1010315 w 2788439"/>
              <a:gd name="connsiteY9" fmla="*/ 3102373 h 4124396"/>
              <a:gd name="connsiteX10" fmla="*/ 1239020 w 2788439"/>
              <a:gd name="connsiteY10" fmla="*/ 2723950 h 4124396"/>
              <a:gd name="connsiteX11" fmla="*/ 1131798 w 2788439"/>
              <a:gd name="connsiteY11" fmla="*/ 2131519 h 4124396"/>
              <a:gd name="connsiteX12" fmla="*/ 1652403 w 2788439"/>
              <a:gd name="connsiteY12" fmla="*/ 1916393 h 4124396"/>
              <a:gd name="connsiteX13" fmla="*/ 2219766 w 2788439"/>
              <a:gd name="connsiteY13" fmla="*/ 1281952 h 4124396"/>
              <a:gd name="connsiteX14" fmla="*/ 2744199 w 2788439"/>
              <a:gd name="connsiteY14" fmla="*/ 1059383 h 4124396"/>
              <a:gd name="connsiteX15" fmla="*/ 2550366 w 2788439"/>
              <a:gd name="connsiteY15" fmla="*/ 275217 h 4124396"/>
              <a:gd name="connsiteX0" fmla="*/ 2550366 w 2769140"/>
              <a:gd name="connsiteY0" fmla="*/ 275219 h 4124398"/>
              <a:gd name="connsiteX1" fmla="*/ 2165946 w 2769140"/>
              <a:gd name="connsiteY1" fmla="*/ 33912 h 4124398"/>
              <a:gd name="connsiteX2" fmla="*/ 1654079 w 2769140"/>
              <a:gd name="connsiteY2" fmla="*/ 1394316 h 4124398"/>
              <a:gd name="connsiteX3" fmla="*/ 1105890 w 2769140"/>
              <a:gd name="connsiteY3" fmla="*/ 1822188 h 4124398"/>
              <a:gd name="connsiteX4" fmla="*/ 603190 w 2769140"/>
              <a:gd name="connsiteY4" fmla="*/ 2111647 h 4124398"/>
              <a:gd name="connsiteX5" fmla="*/ 15 w 2769140"/>
              <a:gd name="connsiteY5" fmla="*/ 3787172 h 4124398"/>
              <a:gd name="connsiteX6" fmla="*/ 457471 w 2769140"/>
              <a:gd name="connsiteY6" fmla="*/ 4123089 h 4124398"/>
              <a:gd name="connsiteX7" fmla="*/ 494947 w 2769140"/>
              <a:gd name="connsiteY7" fmla="*/ 3680839 h 4124398"/>
              <a:gd name="connsiteX8" fmla="*/ 971209 w 2769140"/>
              <a:gd name="connsiteY8" fmla="*/ 3506805 h 4124398"/>
              <a:gd name="connsiteX9" fmla="*/ 1010315 w 2769140"/>
              <a:gd name="connsiteY9" fmla="*/ 3102375 h 4124398"/>
              <a:gd name="connsiteX10" fmla="*/ 1239020 w 2769140"/>
              <a:gd name="connsiteY10" fmla="*/ 2723952 h 4124398"/>
              <a:gd name="connsiteX11" fmla="*/ 1131798 w 2769140"/>
              <a:gd name="connsiteY11" fmla="*/ 2131521 h 4124398"/>
              <a:gd name="connsiteX12" fmla="*/ 1652403 w 2769140"/>
              <a:gd name="connsiteY12" fmla="*/ 1916395 h 4124398"/>
              <a:gd name="connsiteX13" fmla="*/ 2219766 w 2769140"/>
              <a:gd name="connsiteY13" fmla="*/ 1281954 h 4124398"/>
              <a:gd name="connsiteX14" fmla="*/ 2744199 w 2769140"/>
              <a:gd name="connsiteY14" fmla="*/ 1059385 h 4124398"/>
              <a:gd name="connsiteX15" fmla="*/ 2643151 w 2769140"/>
              <a:gd name="connsiteY15" fmla="*/ 604674 h 4124398"/>
              <a:gd name="connsiteX16" fmla="*/ 2550366 w 2769140"/>
              <a:gd name="connsiteY16" fmla="*/ 275219 h 4124398"/>
              <a:gd name="connsiteX0" fmla="*/ 2550366 w 2769140"/>
              <a:gd name="connsiteY0" fmla="*/ 241308 h 4090487"/>
              <a:gd name="connsiteX1" fmla="*/ 2165946 w 2769140"/>
              <a:gd name="connsiteY1" fmla="*/ 1 h 4090487"/>
              <a:gd name="connsiteX2" fmla="*/ 1654079 w 2769140"/>
              <a:gd name="connsiteY2" fmla="*/ 1360405 h 4090487"/>
              <a:gd name="connsiteX3" fmla="*/ 1105890 w 2769140"/>
              <a:gd name="connsiteY3" fmla="*/ 1788277 h 4090487"/>
              <a:gd name="connsiteX4" fmla="*/ 603190 w 2769140"/>
              <a:gd name="connsiteY4" fmla="*/ 2077736 h 4090487"/>
              <a:gd name="connsiteX5" fmla="*/ 15 w 2769140"/>
              <a:gd name="connsiteY5" fmla="*/ 3753261 h 4090487"/>
              <a:gd name="connsiteX6" fmla="*/ 457471 w 2769140"/>
              <a:gd name="connsiteY6" fmla="*/ 4089178 h 4090487"/>
              <a:gd name="connsiteX7" fmla="*/ 494947 w 2769140"/>
              <a:gd name="connsiteY7" fmla="*/ 3646928 h 4090487"/>
              <a:gd name="connsiteX8" fmla="*/ 971209 w 2769140"/>
              <a:gd name="connsiteY8" fmla="*/ 3472894 h 4090487"/>
              <a:gd name="connsiteX9" fmla="*/ 1010315 w 2769140"/>
              <a:gd name="connsiteY9" fmla="*/ 3068464 h 4090487"/>
              <a:gd name="connsiteX10" fmla="*/ 1239020 w 2769140"/>
              <a:gd name="connsiteY10" fmla="*/ 2690041 h 4090487"/>
              <a:gd name="connsiteX11" fmla="*/ 1131798 w 2769140"/>
              <a:gd name="connsiteY11" fmla="*/ 2097610 h 4090487"/>
              <a:gd name="connsiteX12" fmla="*/ 1652403 w 2769140"/>
              <a:gd name="connsiteY12" fmla="*/ 1882484 h 4090487"/>
              <a:gd name="connsiteX13" fmla="*/ 2219766 w 2769140"/>
              <a:gd name="connsiteY13" fmla="*/ 1248043 h 4090487"/>
              <a:gd name="connsiteX14" fmla="*/ 2744199 w 2769140"/>
              <a:gd name="connsiteY14" fmla="*/ 1025474 h 4090487"/>
              <a:gd name="connsiteX15" fmla="*/ 2643151 w 2769140"/>
              <a:gd name="connsiteY15" fmla="*/ 570763 h 4090487"/>
              <a:gd name="connsiteX16" fmla="*/ 2550366 w 2769140"/>
              <a:gd name="connsiteY16" fmla="*/ 241308 h 4090487"/>
              <a:gd name="connsiteX0" fmla="*/ 2550366 w 2769140"/>
              <a:gd name="connsiteY0" fmla="*/ 244412 h 4093591"/>
              <a:gd name="connsiteX1" fmla="*/ 2165946 w 2769140"/>
              <a:gd name="connsiteY1" fmla="*/ 3105 h 4093591"/>
              <a:gd name="connsiteX2" fmla="*/ 1654079 w 2769140"/>
              <a:gd name="connsiteY2" fmla="*/ 1363509 h 4093591"/>
              <a:gd name="connsiteX3" fmla="*/ 1105890 w 2769140"/>
              <a:gd name="connsiteY3" fmla="*/ 1791381 h 4093591"/>
              <a:gd name="connsiteX4" fmla="*/ 603190 w 2769140"/>
              <a:gd name="connsiteY4" fmla="*/ 2080840 h 4093591"/>
              <a:gd name="connsiteX5" fmla="*/ 15 w 2769140"/>
              <a:gd name="connsiteY5" fmla="*/ 3756365 h 4093591"/>
              <a:gd name="connsiteX6" fmla="*/ 457471 w 2769140"/>
              <a:gd name="connsiteY6" fmla="*/ 4092282 h 4093591"/>
              <a:gd name="connsiteX7" fmla="*/ 494947 w 2769140"/>
              <a:gd name="connsiteY7" fmla="*/ 3650032 h 4093591"/>
              <a:gd name="connsiteX8" fmla="*/ 971209 w 2769140"/>
              <a:gd name="connsiteY8" fmla="*/ 3475998 h 4093591"/>
              <a:gd name="connsiteX9" fmla="*/ 1010315 w 2769140"/>
              <a:gd name="connsiteY9" fmla="*/ 3071568 h 4093591"/>
              <a:gd name="connsiteX10" fmla="*/ 1239020 w 2769140"/>
              <a:gd name="connsiteY10" fmla="*/ 2693145 h 4093591"/>
              <a:gd name="connsiteX11" fmla="*/ 1131798 w 2769140"/>
              <a:gd name="connsiteY11" fmla="*/ 2100714 h 4093591"/>
              <a:gd name="connsiteX12" fmla="*/ 1652403 w 2769140"/>
              <a:gd name="connsiteY12" fmla="*/ 1885588 h 4093591"/>
              <a:gd name="connsiteX13" fmla="*/ 2219766 w 2769140"/>
              <a:gd name="connsiteY13" fmla="*/ 1251147 h 4093591"/>
              <a:gd name="connsiteX14" fmla="*/ 2744199 w 2769140"/>
              <a:gd name="connsiteY14" fmla="*/ 1028578 h 4093591"/>
              <a:gd name="connsiteX15" fmla="*/ 2643151 w 2769140"/>
              <a:gd name="connsiteY15" fmla="*/ 573867 h 4093591"/>
              <a:gd name="connsiteX16" fmla="*/ 2550366 w 2769140"/>
              <a:gd name="connsiteY16" fmla="*/ 244412 h 4093591"/>
              <a:gd name="connsiteX0" fmla="*/ 2550366 w 2769140"/>
              <a:gd name="connsiteY0" fmla="*/ 278215 h 4127394"/>
              <a:gd name="connsiteX1" fmla="*/ 2101657 w 2769140"/>
              <a:gd name="connsiteY1" fmla="*/ 3027 h 4127394"/>
              <a:gd name="connsiteX2" fmla="*/ 1654079 w 2769140"/>
              <a:gd name="connsiteY2" fmla="*/ 1397312 h 4127394"/>
              <a:gd name="connsiteX3" fmla="*/ 1105890 w 2769140"/>
              <a:gd name="connsiteY3" fmla="*/ 1825184 h 4127394"/>
              <a:gd name="connsiteX4" fmla="*/ 603190 w 2769140"/>
              <a:gd name="connsiteY4" fmla="*/ 2114643 h 4127394"/>
              <a:gd name="connsiteX5" fmla="*/ 15 w 2769140"/>
              <a:gd name="connsiteY5" fmla="*/ 3790168 h 4127394"/>
              <a:gd name="connsiteX6" fmla="*/ 457471 w 2769140"/>
              <a:gd name="connsiteY6" fmla="*/ 4126085 h 4127394"/>
              <a:gd name="connsiteX7" fmla="*/ 494947 w 2769140"/>
              <a:gd name="connsiteY7" fmla="*/ 3683835 h 4127394"/>
              <a:gd name="connsiteX8" fmla="*/ 971209 w 2769140"/>
              <a:gd name="connsiteY8" fmla="*/ 3509801 h 4127394"/>
              <a:gd name="connsiteX9" fmla="*/ 1010315 w 2769140"/>
              <a:gd name="connsiteY9" fmla="*/ 3105371 h 4127394"/>
              <a:gd name="connsiteX10" fmla="*/ 1239020 w 2769140"/>
              <a:gd name="connsiteY10" fmla="*/ 2726948 h 4127394"/>
              <a:gd name="connsiteX11" fmla="*/ 1131798 w 2769140"/>
              <a:gd name="connsiteY11" fmla="*/ 2134517 h 4127394"/>
              <a:gd name="connsiteX12" fmla="*/ 1652403 w 2769140"/>
              <a:gd name="connsiteY12" fmla="*/ 1919391 h 4127394"/>
              <a:gd name="connsiteX13" fmla="*/ 2219766 w 2769140"/>
              <a:gd name="connsiteY13" fmla="*/ 1284950 h 4127394"/>
              <a:gd name="connsiteX14" fmla="*/ 2744199 w 2769140"/>
              <a:gd name="connsiteY14" fmla="*/ 1062381 h 4127394"/>
              <a:gd name="connsiteX15" fmla="*/ 2643151 w 2769140"/>
              <a:gd name="connsiteY15" fmla="*/ 607670 h 4127394"/>
              <a:gd name="connsiteX16" fmla="*/ 2550366 w 2769140"/>
              <a:gd name="connsiteY16" fmla="*/ 278215 h 4127394"/>
              <a:gd name="connsiteX0" fmla="*/ 2550366 w 2769140"/>
              <a:gd name="connsiteY0" fmla="*/ 278215 h 4127394"/>
              <a:gd name="connsiteX1" fmla="*/ 2101657 w 2769140"/>
              <a:gd name="connsiteY1" fmla="*/ 3027 h 4127394"/>
              <a:gd name="connsiteX2" fmla="*/ 1654079 w 2769140"/>
              <a:gd name="connsiteY2" fmla="*/ 1397312 h 4127394"/>
              <a:gd name="connsiteX3" fmla="*/ 1105890 w 2769140"/>
              <a:gd name="connsiteY3" fmla="*/ 1825184 h 4127394"/>
              <a:gd name="connsiteX4" fmla="*/ 603190 w 2769140"/>
              <a:gd name="connsiteY4" fmla="*/ 2114643 h 4127394"/>
              <a:gd name="connsiteX5" fmla="*/ 15 w 2769140"/>
              <a:gd name="connsiteY5" fmla="*/ 3790168 h 4127394"/>
              <a:gd name="connsiteX6" fmla="*/ 457471 w 2769140"/>
              <a:gd name="connsiteY6" fmla="*/ 4126085 h 4127394"/>
              <a:gd name="connsiteX7" fmla="*/ 494947 w 2769140"/>
              <a:gd name="connsiteY7" fmla="*/ 3683835 h 4127394"/>
              <a:gd name="connsiteX8" fmla="*/ 971209 w 2769140"/>
              <a:gd name="connsiteY8" fmla="*/ 3509801 h 4127394"/>
              <a:gd name="connsiteX9" fmla="*/ 1010315 w 2769140"/>
              <a:gd name="connsiteY9" fmla="*/ 3105371 h 4127394"/>
              <a:gd name="connsiteX10" fmla="*/ 1239020 w 2769140"/>
              <a:gd name="connsiteY10" fmla="*/ 2726948 h 4127394"/>
              <a:gd name="connsiteX11" fmla="*/ 1131798 w 2769140"/>
              <a:gd name="connsiteY11" fmla="*/ 2134517 h 4127394"/>
              <a:gd name="connsiteX12" fmla="*/ 1851982 w 2769140"/>
              <a:gd name="connsiteY12" fmla="*/ 2468096 h 4127394"/>
              <a:gd name="connsiteX13" fmla="*/ 2219766 w 2769140"/>
              <a:gd name="connsiteY13" fmla="*/ 1284950 h 4127394"/>
              <a:gd name="connsiteX14" fmla="*/ 2744199 w 2769140"/>
              <a:gd name="connsiteY14" fmla="*/ 1062381 h 4127394"/>
              <a:gd name="connsiteX15" fmla="*/ 2643151 w 2769140"/>
              <a:gd name="connsiteY15" fmla="*/ 607670 h 4127394"/>
              <a:gd name="connsiteX16" fmla="*/ 2550366 w 2769140"/>
              <a:gd name="connsiteY16" fmla="*/ 278215 h 4127394"/>
              <a:gd name="connsiteX0" fmla="*/ 2550366 w 2769140"/>
              <a:gd name="connsiteY0" fmla="*/ 278215 h 4127394"/>
              <a:gd name="connsiteX1" fmla="*/ 2101657 w 2769140"/>
              <a:gd name="connsiteY1" fmla="*/ 3027 h 4127394"/>
              <a:gd name="connsiteX2" fmla="*/ 1654079 w 2769140"/>
              <a:gd name="connsiteY2" fmla="*/ 1397312 h 4127394"/>
              <a:gd name="connsiteX3" fmla="*/ 1105890 w 2769140"/>
              <a:gd name="connsiteY3" fmla="*/ 1825184 h 4127394"/>
              <a:gd name="connsiteX4" fmla="*/ 603190 w 2769140"/>
              <a:gd name="connsiteY4" fmla="*/ 2114643 h 4127394"/>
              <a:gd name="connsiteX5" fmla="*/ 15 w 2769140"/>
              <a:gd name="connsiteY5" fmla="*/ 3790168 h 4127394"/>
              <a:gd name="connsiteX6" fmla="*/ 457471 w 2769140"/>
              <a:gd name="connsiteY6" fmla="*/ 4126085 h 4127394"/>
              <a:gd name="connsiteX7" fmla="*/ 494947 w 2769140"/>
              <a:gd name="connsiteY7" fmla="*/ 3683835 h 4127394"/>
              <a:gd name="connsiteX8" fmla="*/ 971209 w 2769140"/>
              <a:gd name="connsiteY8" fmla="*/ 3509801 h 4127394"/>
              <a:gd name="connsiteX9" fmla="*/ 1010315 w 2769140"/>
              <a:gd name="connsiteY9" fmla="*/ 3105371 h 4127394"/>
              <a:gd name="connsiteX10" fmla="*/ 1239020 w 2769140"/>
              <a:gd name="connsiteY10" fmla="*/ 2726948 h 4127394"/>
              <a:gd name="connsiteX11" fmla="*/ 1431694 w 2769140"/>
              <a:gd name="connsiteY11" fmla="*/ 2532812 h 4127394"/>
              <a:gd name="connsiteX12" fmla="*/ 1851982 w 2769140"/>
              <a:gd name="connsiteY12" fmla="*/ 2468096 h 4127394"/>
              <a:gd name="connsiteX13" fmla="*/ 2219766 w 2769140"/>
              <a:gd name="connsiteY13" fmla="*/ 1284950 h 4127394"/>
              <a:gd name="connsiteX14" fmla="*/ 2744199 w 2769140"/>
              <a:gd name="connsiteY14" fmla="*/ 1062381 h 4127394"/>
              <a:gd name="connsiteX15" fmla="*/ 2643151 w 2769140"/>
              <a:gd name="connsiteY15" fmla="*/ 607670 h 4127394"/>
              <a:gd name="connsiteX16" fmla="*/ 2550366 w 2769140"/>
              <a:gd name="connsiteY16" fmla="*/ 278215 h 4127394"/>
              <a:gd name="connsiteX0" fmla="*/ 2550366 w 2769140"/>
              <a:gd name="connsiteY0" fmla="*/ 278215 h 4127394"/>
              <a:gd name="connsiteX1" fmla="*/ 2101657 w 2769140"/>
              <a:gd name="connsiteY1" fmla="*/ 3027 h 4127394"/>
              <a:gd name="connsiteX2" fmla="*/ 1654079 w 2769140"/>
              <a:gd name="connsiteY2" fmla="*/ 1397312 h 4127394"/>
              <a:gd name="connsiteX3" fmla="*/ 1105890 w 2769140"/>
              <a:gd name="connsiteY3" fmla="*/ 1825184 h 4127394"/>
              <a:gd name="connsiteX4" fmla="*/ 603190 w 2769140"/>
              <a:gd name="connsiteY4" fmla="*/ 2114643 h 4127394"/>
              <a:gd name="connsiteX5" fmla="*/ 15 w 2769140"/>
              <a:gd name="connsiteY5" fmla="*/ 3790168 h 4127394"/>
              <a:gd name="connsiteX6" fmla="*/ 457471 w 2769140"/>
              <a:gd name="connsiteY6" fmla="*/ 4126085 h 4127394"/>
              <a:gd name="connsiteX7" fmla="*/ 494947 w 2769140"/>
              <a:gd name="connsiteY7" fmla="*/ 3683835 h 4127394"/>
              <a:gd name="connsiteX8" fmla="*/ 971209 w 2769140"/>
              <a:gd name="connsiteY8" fmla="*/ 3509801 h 4127394"/>
              <a:gd name="connsiteX9" fmla="*/ 1010315 w 2769140"/>
              <a:gd name="connsiteY9" fmla="*/ 3105371 h 4127394"/>
              <a:gd name="connsiteX10" fmla="*/ 1239020 w 2769140"/>
              <a:gd name="connsiteY10" fmla="*/ 2726948 h 4127394"/>
              <a:gd name="connsiteX11" fmla="*/ 1431694 w 2769140"/>
              <a:gd name="connsiteY11" fmla="*/ 2532812 h 4127394"/>
              <a:gd name="connsiteX12" fmla="*/ 1851982 w 2769140"/>
              <a:gd name="connsiteY12" fmla="*/ 2468096 h 4127394"/>
              <a:gd name="connsiteX13" fmla="*/ 2311781 w 2769140"/>
              <a:gd name="connsiteY13" fmla="*/ 1961762 h 4127394"/>
              <a:gd name="connsiteX14" fmla="*/ 2744199 w 2769140"/>
              <a:gd name="connsiteY14" fmla="*/ 1062381 h 4127394"/>
              <a:gd name="connsiteX15" fmla="*/ 2643151 w 2769140"/>
              <a:gd name="connsiteY15" fmla="*/ 607670 h 4127394"/>
              <a:gd name="connsiteX16" fmla="*/ 2550366 w 2769140"/>
              <a:gd name="connsiteY16" fmla="*/ 278215 h 4127394"/>
              <a:gd name="connsiteX0" fmla="*/ 2550366 w 4107038"/>
              <a:gd name="connsiteY0" fmla="*/ 278215 h 4127394"/>
              <a:gd name="connsiteX1" fmla="*/ 2101657 w 4107038"/>
              <a:gd name="connsiteY1" fmla="*/ 3027 h 4127394"/>
              <a:gd name="connsiteX2" fmla="*/ 1654079 w 4107038"/>
              <a:gd name="connsiteY2" fmla="*/ 1397312 h 4127394"/>
              <a:gd name="connsiteX3" fmla="*/ 1105890 w 4107038"/>
              <a:gd name="connsiteY3" fmla="*/ 1825184 h 4127394"/>
              <a:gd name="connsiteX4" fmla="*/ 603190 w 4107038"/>
              <a:gd name="connsiteY4" fmla="*/ 2114643 h 4127394"/>
              <a:gd name="connsiteX5" fmla="*/ 15 w 4107038"/>
              <a:gd name="connsiteY5" fmla="*/ 3790168 h 4127394"/>
              <a:gd name="connsiteX6" fmla="*/ 457471 w 4107038"/>
              <a:gd name="connsiteY6" fmla="*/ 4126085 h 4127394"/>
              <a:gd name="connsiteX7" fmla="*/ 494947 w 4107038"/>
              <a:gd name="connsiteY7" fmla="*/ 3683835 h 4127394"/>
              <a:gd name="connsiteX8" fmla="*/ 971209 w 4107038"/>
              <a:gd name="connsiteY8" fmla="*/ 3509801 h 4127394"/>
              <a:gd name="connsiteX9" fmla="*/ 1010315 w 4107038"/>
              <a:gd name="connsiteY9" fmla="*/ 3105371 h 4127394"/>
              <a:gd name="connsiteX10" fmla="*/ 1239020 w 4107038"/>
              <a:gd name="connsiteY10" fmla="*/ 2726948 h 4127394"/>
              <a:gd name="connsiteX11" fmla="*/ 1431694 w 4107038"/>
              <a:gd name="connsiteY11" fmla="*/ 2532812 h 4127394"/>
              <a:gd name="connsiteX12" fmla="*/ 1851982 w 4107038"/>
              <a:gd name="connsiteY12" fmla="*/ 2468096 h 4127394"/>
              <a:gd name="connsiteX13" fmla="*/ 2311781 w 4107038"/>
              <a:gd name="connsiteY13" fmla="*/ 1961762 h 4127394"/>
              <a:gd name="connsiteX14" fmla="*/ 4103658 w 4107038"/>
              <a:gd name="connsiteY14" fmla="*/ 1409258 h 4127394"/>
              <a:gd name="connsiteX15" fmla="*/ 2643151 w 4107038"/>
              <a:gd name="connsiteY15" fmla="*/ 607670 h 4127394"/>
              <a:gd name="connsiteX16" fmla="*/ 2550366 w 4107038"/>
              <a:gd name="connsiteY16" fmla="*/ 278215 h 4127394"/>
              <a:gd name="connsiteX0" fmla="*/ 2550366 w 4124740"/>
              <a:gd name="connsiteY0" fmla="*/ 278215 h 4127394"/>
              <a:gd name="connsiteX1" fmla="*/ 2101657 w 4124740"/>
              <a:gd name="connsiteY1" fmla="*/ 3027 h 4127394"/>
              <a:gd name="connsiteX2" fmla="*/ 1654079 w 4124740"/>
              <a:gd name="connsiteY2" fmla="*/ 1397312 h 4127394"/>
              <a:gd name="connsiteX3" fmla="*/ 1105890 w 4124740"/>
              <a:gd name="connsiteY3" fmla="*/ 1825184 h 4127394"/>
              <a:gd name="connsiteX4" fmla="*/ 603190 w 4124740"/>
              <a:gd name="connsiteY4" fmla="*/ 2114643 h 4127394"/>
              <a:gd name="connsiteX5" fmla="*/ 15 w 4124740"/>
              <a:gd name="connsiteY5" fmla="*/ 3790168 h 4127394"/>
              <a:gd name="connsiteX6" fmla="*/ 457471 w 4124740"/>
              <a:gd name="connsiteY6" fmla="*/ 4126085 h 4127394"/>
              <a:gd name="connsiteX7" fmla="*/ 494947 w 4124740"/>
              <a:gd name="connsiteY7" fmla="*/ 3683835 h 4127394"/>
              <a:gd name="connsiteX8" fmla="*/ 971209 w 4124740"/>
              <a:gd name="connsiteY8" fmla="*/ 3509801 h 4127394"/>
              <a:gd name="connsiteX9" fmla="*/ 1010315 w 4124740"/>
              <a:gd name="connsiteY9" fmla="*/ 3105371 h 4127394"/>
              <a:gd name="connsiteX10" fmla="*/ 1239020 w 4124740"/>
              <a:gd name="connsiteY10" fmla="*/ 2726948 h 4127394"/>
              <a:gd name="connsiteX11" fmla="*/ 1431694 w 4124740"/>
              <a:gd name="connsiteY11" fmla="*/ 2532812 h 4127394"/>
              <a:gd name="connsiteX12" fmla="*/ 1851982 w 4124740"/>
              <a:gd name="connsiteY12" fmla="*/ 2468096 h 4127394"/>
              <a:gd name="connsiteX13" fmla="*/ 2311781 w 4124740"/>
              <a:gd name="connsiteY13" fmla="*/ 1961762 h 4127394"/>
              <a:gd name="connsiteX14" fmla="*/ 4103658 w 4124740"/>
              <a:gd name="connsiteY14" fmla="*/ 1409258 h 4127394"/>
              <a:gd name="connsiteX15" fmla="*/ 3252355 w 4124740"/>
              <a:gd name="connsiteY15" fmla="*/ 1039616 h 4127394"/>
              <a:gd name="connsiteX16" fmla="*/ 2643151 w 4124740"/>
              <a:gd name="connsiteY16" fmla="*/ 607670 h 4127394"/>
              <a:gd name="connsiteX17" fmla="*/ 2550366 w 4124740"/>
              <a:gd name="connsiteY17" fmla="*/ 278215 h 4127394"/>
              <a:gd name="connsiteX0" fmla="*/ 2550366 w 4124014"/>
              <a:gd name="connsiteY0" fmla="*/ 278215 h 4127394"/>
              <a:gd name="connsiteX1" fmla="*/ 2101657 w 4124014"/>
              <a:gd name="connsiteY1" fmla="*/ 3027 h 4127394"/>
              <a:gd name="connsiteX2" fmla="*/ 1654079 w 4124014"/>
              <a:gd name="connsiteY2" fmla="*/ 1397312 h 4127394"/>
              <a:gd name="connsiteX3" fmla="*/ 1105890 w 4124014"/>
              <a:gd name="connsiteY3" fmla="*/ 1825184 h 4127394"/>
              <a:gd name="connsiteX4" fmla="*/ 603190 w 4124014"/>
              <a:gd name="connsiteY4" fmla="*/ 2114643 h 4127394"/>
              <a:gd name="connsiteX5" fmla="*/ 15 w 4124014"/>
              <a:gd name="connsiteY5" fmla="*/ 3790168 h 4127394"/>
              <a:gd name="connsiteX6" fmla="*/ 457471 w 4124014"/>
              <a:gd name="connsiteY6" fmla="*/ 4126085 h 4127394"/>
              <a:gd name="connsiteX7" fmla="*/ 494947 w 4124014"/>
              <a:gd name="connsiteY7" fmla="*/ 3683835 h 4127394"/>
              <a:gd name="connsiteX8" fmla="*/ 971209 w 4124014"/>
              <a:gd name="connsiteY8" fmla="*/ 3509801 h 4127394"/>
              <a:gd name="connsiteX9" fmla="*/ 1010315 w 4124014"/>
              <a:gd name="connsiteY9" fmla="*/ 3105371 h 4127394"/>
              <a:gd name="connsiteX10" fmla="*/ 1239020 w 4124014"/>
              <a:gd name="connsiteY10" fmla="*/ 2726948 h 4127394"/>
              <a:gd name="connsiteX11" fmla="*/ 1431694 w 4124014"/>
              <a:gd name="connsiteY11" fmla="*/ 2532812 h 4127394"/>
              <a:gd name="connsiteX12" fmla="*/ 1851982 w 4124014"/>
              <a:gd name="connsiteY12" fmla="*/ 2468096 h 4127394"/>
              <a:gd name="connsiteX13" fmla="*/ 2311781 w 4124014"/>
              <a:gd name="connsiteY13" fmla="*/ 1961762 h 4127394"/>
              <a:gd name="connsiteX14" fmla="*/ 4103658 w 4124014"/>
              <a:gd name="connsiteY14" fmla="*/ 1409258 h 4127394"/>
              <a:gd name="connsiteX15" fmla="*/ 3252355 w 4124014"/>
              <a:gd name="connsiteY15" fmla="*/ 1039616 h 4127394"/>
              <a:gd name="connsiteX16" fmla="*/ 2818457 w 4124014"/>
              <a:gd name="connsiteY16" fmla="*/ 884858 h 4127394"/>
              <a:gd name="connsiteX17" fmla="*/ 2643151 w 4124014"/>
              <a:gd name="connsiteY17" fmla="*/ 607670 h 4127394"/>
              <a:gd name="connsiteX18" fmla="*/ 2550366 w 4124014"/>
              <a:gd name="connsiteY18" fmla="*/ 278215 h 4127394"/>
              <a:gd name="connsiteX0" fmla="*/ 2550366 w 4307598"/>
              <a:gd name="connsiteY0" fmla="*/ 278215 h 4127394"/>
              <a:gd name="connsiteX1" fmla="*/ 2101657 w 4307598"/>
              <a:gd name="connsiteY1" fmla="*/ 3027 h 4127394"/>
              <a:gd name="connsiteX2" fmla="*/ 1654079 w 4307598"/>
              <a:gd name="connsiteY2" fmla="*/ 1397312 h 4127394"/>
              <a:gd name="connsiteX3" fmla="*/ 1105890 w 4307598"/>
              <a:gd name="connsiteY3" fmla="*/ 1825184 h 4127394"/>
              <a:gd name="connsiteX4" fmla="*/ 603190 w 4307598"/>
              <a:gd name="connsiteY4" fmla="*/ 2114643 h 4127394"/>
              <a:gd name="connsiteX5" fmla="*/ 15 w 4307598"/>
              <a:gd name="connsiteY5" fmla="*/ 3790168 h 4127394"/>
              <a:gd name="connsiteX6" fmla="*/ 457471 w 4307598"/>
              <a:gd name="connsiteY6" fmla="*/ 4126085 h 4127394"/>
              <a:gd name="connsiteX7" fmla="*/ 494947 w 4307598"/>
              <a:gd name="connsiteY7" fmla="*/ 3683835 h 4127394"/>
              <a:gd name="connsiteX8" fmla="*/ 971209 w 4307598"/>
              <a:gd name="connsiteY8" fmla="*/ 3509801 h 4127394"/>
              <a:gd name="connsiteX9" fmla="*/ 1010315 w 4307598"/>
              <a:gd name="connsiteY9" fmla="*/ 3105371 h 4127394"/>
              <a:gd name="connsiteX10" fmla="*/ 1239020 w 4307598"/>
              <a:gd name="connsiteY10" fmla="*/ 2726948 h 4127394"/>
              <a:gd name="connsiteX11" fmla="*/ 1431694 w 4307598"/>
              <a:gd name="connsiteY11" fmla="*/ 2532812 h 4127394"/>
              <a:gd name="connsiteX12" fmla="*/ 1851982 w 4307598"/>
              <a:gd name="connsiteY12" fmla="*/ 2468096 h 4127394"/>
              <a:gd name="connsiteX13" fmla="*/ 2311781 w 4307598"/>
              <a:gd name="connsiteY13" fmla="*/ 1961762 h 4127394"/>
              <a:gd name="connsiteX14" fmla="*/ 4196992 w 4307598"/>
              <a:gd name="connsiteY14" fmla="*/ 3422429 h 4127394"/>
              <a:gd name="connsiteX15" fmla="*/ 4103658 w 4307598"/>
              <a:gd name="connsiteY15" fmla="*/ 1409258 h 4127394"/>
              <a:gd name="connsiteX16" fmla="*/ 3252355 w 4307598"/>
              <a:gd name="connsiteY16" fmla="*/ 1039616 h 4127394"/>
              <a:gd name="connsiteX17" fmla="*/ 2818457 w 4307598"/>
              <a:gd name="connsiteY17" fmla="*/ 884858 h 4127394"/>
              <a:gd name="connsiteX18" fmla="*/ 2643151 w 4307598"/>
              <a:gd name="connsiteY18" fmla="*/ 607670 h 4127394"/>
              <a:gd name="connsiteX19" fmla="*/ 2550366 w 4307598"/>
              <a:gd name="connsiteY19" fmla="*/ 278215 h 4127394"/>
              <a:gd name="connsiteX0" fmla="*/ 2550366 w 4220505"/>
              <a:gd name="connsiteY0" fmla="*/ 278215 h 4127394"/>
              <a:gd name="connsiteX1" fmla="*/ 2101657 w 4220505"/>
              <a:gd name="connsiteY1" fmla="*/ 3027 h 4127394"/>
              <a:gd name="connsiteX2" fmla="*/ 1654079 w 4220505"/>
              <a:gd name="connsiteY2" fmla="*/ 1397312 h 4127394"/>
              <a:gd name="connsiteX3" fmla="*/ 1105890 w 4220505"/>
              <a:gd name="connsiteY3" fmla="*/ 1825184 h 4127394"/>
              <a:gd name="connsiteX4" fmla="*/ 603190 w 4220505"/>
              <a:gd name="connsiteY4" fmla="*/ 2114643 h 4127394"/>
              <a:gd name="connsiteX5" fmla="*/ 15 w 4220505"/>
              <a:gd name="connsiteY5" fmla="*/ 3790168 h 4127394"/>
              <a:gd name="connsiteX6" fmla="*/ 457471 w 4220505"/>
              <a:gd name="connsiteY6" fmla="*/ 4126085 h 4127394"/>
              <a:gd name="connsiteX7" fmla="*/ 494947 w 4220505"/>
              <a:gd name="connsiteY7" fmla="*/ 3683835 h 4127394"/>
              <a:gd name="connsiteX8" fmla="*/ 971209 w 4220505"/>
              <a:gd name="connsiteY8" fmla="*/ 3509801 h 4127394"/>
              <a:gd name="connsiteX9" fmla="*/ 1010315 w 4220505"/>
              <a:gd name="connsiteY9" fmla="*/ 3105371 h 4127394"/>
              <a:gd name="connsiteX10" fmla="*/ 1239020 w 4220505"/>
              <a:gd name="connsiteY10" fmla="*/ 2726948 h 4127394"/>
              <a:gd name="connsiteX11" fmla="*/ 1431694 w 4220505"/>
              <a:gd name="connsiteY11" fmla="*/ 2532812 h 4127394"/>
              <a:gd name="connsiteX12" fmla="*/ 1851982 w 4220505"/>
              <a:gd name="connsiteY12" fmla="*/ 2468096 h 4127394"/>
              <a:gd name="connsiteX13" fmla="*/ 2311781 w 4220505"/>
              <a:gd name="connsiteY13" fmla="*/ 1961762 h 4127394"/>
              <a:gd name="connsiteX14" fmla="*/ 3639791 w 4220505"/>
              <a:gd name="connsiteY14" fmla="*/ 3904925 h 4127394"/>
              <a:gd name="connsiteX15" fmla="*/ 4196992 w 4220505"/>
              <a:gd name="connsiteY15" fmla="*/ 3422429 h 4127394"/>
              <a:gd name="connsiteX16" fmla="*/ 4103658 w 4220505"/>
              <a:gd name="connsiteY16" fmla="*/ 1409258 h 4127394"/>
              <a:gd name="connsiteX17" fmla="*/ 3252355 w 4220505"/>
              <a:gd name="connsiteY17" fmla="*/ 1039616 h 4127394"/>
              <a:gd name="connsiteX18" fmla="*/ 2818457 w 4220505"/>
              <a:gd name="connsiteY18" fmla="*/ 884858 h 4127394"/>
              <a:gd name="connsiteX19" fmla="*/ 2643151 w 4220505"/>
              <a:gd name="connsiteY19" fmla="*/ 607670 h 4127394"/>
              <a:gd name="connsiteX20" fmla="*/ 2550366 w 4220505"/>
              <a:gd name="connsiteY20" fmla="*/ 278215 h 4127394"/>
              <a:gd name="connsiteX0" fmla="*/ 2550366 w 4220505"/>
              <a:gd name="connsiteY0" fmla="*/ 278215 h 4127394"/>
              <a:gd name="connsiteX1" fmla="*/ 2101657 w 4220505"/>
              <a:gd name="connsiteY1" fmla="*/ 3027 h 4127394"/>
              <a:gd name="connsiteX2" fmla="*/ 1654079 w 4220505"/>
              <a:gd name="connsiteY2" fmla="*/ 1397312 h 4127394"/>
              <a:gd name="connsiteX3" fmla="*/ 1105890 w 4220505"/>
              <a:gd name="connsiteY3" fmla="*/ 1825184 h 4127394"/>
              <a:gd name="connsiteX4" fmla="*/ 603190 w 4220505"/>
              <a:gd name="connsiteY4" fmla="*/ 2114643 h 4127394"/>
              <a:gd name="connsiteX5" fmla="*/ 15 w 4220505"/>
              <a:gd name="connsiteY5" fmla="*/ 3790168 h 4127394"/>
              <a:gd name="connsiteX6" fmla="*/ 457471 w 4220505"/>
              <a:gd name="connsiteY6" fmla="*/ 4126085 h 4127394"/>
              <a:gd name="connsiteX7" fmla="*/ 494947 w 4220505"/>
              <a:gd name="connsiteY7" fmla="*/ 3683835 h 4127394"/>
              <a:gd name="connsiteX8" fmla="*/ 971209 w 4220505"/>
              <a:gd name="connsiteY8" fmla="*/ 3509801 h 4127394"/>
              <a:gd name="connsiteX9" fmla="*/ 1010315 w 4220505"/>
              <a:gd name="connsiteY9" fmla="*/ 3105371 h 4127394"/>
              <a:gd name="connsiteX10" fmla="*/ 1239020 w 4220505"/>
              <a:gd name="connsiteY10" fmla="*/ 2726948 h 4127394"/>
              <a:gd name="connsiteX11" fmla="*/ 1431694 w 4220505"/>
              <a:gd name="connsiteY11" fmla="*/ 2532812 h 4127394"/>
              <a:gd name="connsiteX12" fmla="*/ 1851982 w 4220505"/>
              <a:gd name="connsiteY12" fmla="*/ 2468096 h 4127394"/>
              <a:gd name="connsiteX13" fmla="*/ 2311781 w 4220505"/>
              <a:gd name="connsiteY13" fmla="*/ 1961762 h 4127394"/>
              <a:gd name="connsiteX14" fmla="*/ 3647907 w 4220505"/>
              <a:gd name="connsiteY14" fmla="*/ 2781923 h 4127394"/>
              <a:gd name="connsiteX15" fmla="*/ 3639791 w 4220505"/>
              <a:gd name="connsiteY15" fmla="*/ 3904925 h 4127394"/>
              <a:gd name="connsiteX16" fmla="*/ 4196992 w 4220505"/>
              <a:gd name="connsiteY16" fmla="*/ 3422429 h 4127394"/>
              <a:gd name="connsiteX17" fmla="*/ 4103658 w 4220505"/>
              <a:gd name="connsiteY17" fmla="*/ 1409258 h 4127394"/>
              <a:gd name="connsiteX18" fmla="*/ 3252355 w 4220505"/>
              <a:gd name="connsiteY18" fmla="*/ 1039616 h 4127394"/>
              <a:gd name="connsiteX19" fmla="*/ 2818457 w 4220505"/>
              <a:gd name="connsiteY19" fmla="*/ 884858 h 4127394"/>
              <a:gd name="connsiteX20" fmla="*/ 2643151 w 4220505"/>
              <a:gd name="connsiteY20" fmla="*/ 607670 h 4127394"/>
              <a:gd name="connsiteX21" fmla="*/ 2550366 w 4220505"/>
              <a:gd name="connsiteY21" fmla="*/ 278215 h 4127394"/>
              <a:gd name="connsiteX0" fmla="*/ 2550366 w 4220505"/>
              <a:gd name="connsiteY0" fmla="*/ 278215 h 4127394"/>
              <a:gd name="connsiteX1" fmla="*/ 2101657 w 4220505"/>
              <a:gd name="connsiteY1" fmla="*/ 3027 h 4127394"/>
              <a:gd name="connsiteX2" fmla="*/ 1654079 w 4220505"/>
              <a:gd name="connsiteY2" fmla="*/ 1397312 h 4127394"/>
              <a:gd name="connsiteX3" fmla="*/ 1105890 w 4220505"/>
              <a:gd name="connsiteY3" fmla="*/ 1825184 h 4127394"/>
              <a:gd name="connsiteX4" fmla="*/ 603190 w 4220505"/>
              <a:gd name="connsiteY4" fmla="*/ 2114643 h 4127394"/>
              <a:gd name="connsiteX5" fmla="*/ 15 w 4220505"/>
              <a:gd name="connsiteY5" fmla="*/ 3790168 h 4127394"/>
              <a:gd name="connsiteX6" fmla="*/ 457471 w 4220505"/>
              <a:gd name="connsiteY6" fmla="*/ 4126085 h 4127394"/>
              <a:gd name="connsiteX7" fmla="*/ 494947 w 4220505"/>
              <a:gd name="connsiteY7" fmla="*/ 3683835 h 4127394"/>
              <a:gd name="connsiteX8" fmla="*/ 971209 w 4220505"/>
              <a:gd name="connsiteY8" fmla="*/ 3509801 h 4127394"/>
              <a:gd name="connsiteX9" fmla="*/ 1010315 w 4220505"/>
              <a:gd name="connsiteY9" fmla="*/ 3105371 h 4127394"/>
              <a:gd name="connsiteX10" fmla="*/ 1239020 w 4220505"/>
              <a:gd name="connsiteY10" fmla="*/ 2726948 h 4127394"/>
              <a:gd name="connsiteX11" fmla="*/ 1431694 w 4220505"/>
              <a:gd name="connsiteY11" fmla="*/ 2532812 h 4127394"/>
              <a:gd name="connsiteX12" fmla="*/ 1851982 w 4220505"/>
              <a:gd name="connsiteY12" fmla="*/ 2468096 h 4127394"/>
              <a:gd name="connsiteX13" fmla="*/ 2311781 w 4220505"/>
              <a:gd name="connsiteY13" fmla="*/ 1961762 h 4127394"/>
              <a:gd name="connsiteX14" fmla="*/ 3647907 w 4220505"/>
              <a:gd name="connsiteY14" fmla="*/ 2781923 h 4127394"/>
              <a:gd name="connsiteX15" fmla="*/ 3539091 w 4220505"/>
              <a:gd name="connsiteY15" fmla="*/ 3463772 h 4127394"/>
              <a:gd name="connsiteX16" fmla="*/ 3639791 w 4220505"/>
              <a:gd name="connsiteY16" fmla="*/ 3904925 h 4127394"/>
              <a:gd name="connsiteX17" fmla="*/ 4196992 w 4220505"/>
              <a:gd name="connsiteY17" fmla="*/ 3422429 h 4127394"/>
              <a:gd name="connsiteX18" fmla="*/ 4103658 w 4220505"/>
              <a:gd name="connsiteY18" fmla="*/ 1409258 h 4127394"/>
              <a:gd name="connsiteX19" fmla="*/ 3252355 w 4220505"/>
              <a:gd name="connsiteY19" fmla="*/ 1039616 h 4127394"/>
              <a:gd name="connsiteX20" fmla="*/ 2818457 w 4220505"/>
              <a:gd name="connsiteY20" fmla="*/ 884858 h 4127394"/>
              <a:gd name="connsiteX21" fmla="*/ 2643151 w 4220505"/>
              <a:gd name="connsiteY21" fmla="*/ 607670 h 4127394"/>
              <a:gd name="connsiteX22" fmla="*/ 2550366 w 4220505"/>
              <a:gd name="connsiteY22" fmla="*/ 278215 h 4127394"/>
              <a:gd name="connsiteX0" fmla="*/ 2550366 w 4203565"/>
              <a:gd name="connsiteY0" fmla="*/ 278215 h 4127394"/>
              <a:gd name="connsiteX1" fmla="*/ 2101657 w 4203565"/>
              <a:gd name="connsiteY1" fmla="*/ 3027 h 4127394"/>
              <a:gd name="connsiteX2" fmla="*/ 1654079 w 4203565"/>
              <a:gd name="connsiteY2" fmla="*/ 1397312 h 4127394"/>
              <a:gd name="connsiteX3" fmla="*/ 1105890 w 4203565"/>
              <a:gd name="connsiteY3" fmla="*/ 1825184 h 4127394"/>
              <a:gd name="connsiteX4" fmla="*/ 603190 w 4203565"/>
              <a:gd name="connsiteY4" fmla="*/ 2114643 h 4127394"/>
              <a:gd name="connsiteX5" fmla="*/ 15 w 4203565"/>
              <a:gd name="connsiteY5" fmla="*/ 3790168 h 4127394"/>
              <a:gd name="connsiteX6" fmla="*/ 457471 w 4203565"/>
              <a:gd name="connsiteY6" fmla="*/ 4126085 h 4127394"/>
              <a:gd name="connsiteX7" fmla="*/ 494947 w 4203565"/>
              <a:gd name="connsiteY7" fmla="*/ 3683835 h 4127394"/>
              <a:gd name="connsiteX8" fmla="*/ 971209 w 4203565"/>
              <a:gd name="connsiteY8" fmla="*/ 3509801 h 4127394"/>
              <a:gd name="connsiteX9" fmla="*/ 1010315 w 4203565"/>
              <a:gd name="connsiteY9" fmla="*/ 3105371 h 4127394"/>
              <a:gd name="connsiteX10" fmla="*/ 1239020 w 4203565"/>
              <a:gd name="connsiteY10" fmla="*/ 2726948 h 4127394"/>
              <a:gd name="connsiteX11" fmla="*/ 1431694 w 4203565"/>
              <a:gd name="connsiteY11" fmla="*/ 2532812 h 4127394"/>
              <a:gd name="connsiteX12" fmla="*/ 1851982 w 4203565"/>
              <a:gd name="connsiteY12" fmla="*/ 2468096 h 4127394"/>
              <a:gd name="connsiteX13" fmla="*/ 2311781 w 4203565"/>
              <a:gd name="connsiteY13" fmla="*/ 1961762 h 4127394"/>
              <a:gd name="connsiteX14" fmla="*/ 3647907 w 4203565"/>
              <a:gd name="connsiteY14" fmla="*/ 2781923 h 4127394"/>
              <a:gd name="connsiteX15" fmla="*/ 3539091 w 4203565"/>
              <a:gd name="connsiteY15" fmla="*/ 3463772 h 4127394"/>
              <a:gd name="connsiteX16" fmla="*/ 3639791 w 4203565"/>
              <a:gd name="connsiteY16" fmla="*/ 3904925 h 4127394"/>
              <a:gd name="connsiteX17" fmla="*/ 3867967 w 4203565"/>
              <a:gd name="connsiteY17" fmla="*/ 3951259 h 4127394"/>
              <a:gd name="connsiteX18" fmla="*/ 4196992 w 4203565"/>
              <a:gd name="connsiteY18" fmla="*/ 3422429 h 4127394"/>
              <a:gd name="connsiteX19" fmla="*/ 4103658 w 4203565"/>
              <a:gd name="connsiteY19" fmla="*/ 1409258 h 4127394"/>
              <a:gd name="connsiteX20" fmla="*/ 3252355 w 4203565"/>
              <a:gd name="connsiteY20" fmla="*/ 1039616 h 4127394"/>
              <a:gd name="connsiteX21" fmla="*/ 2818457 w 4203565"/>
              <a:gd name="connsiteY21" fmla="*/ 884858 h 4127394"/>
              <a:gd name="connsiteX22" fmla="*/ 2643151 w 4203565"/>
              <a:gd name="connsiteY22" fmla="*/ 607670 h 4127394"/>
              <a:gd name="connsiteX23" fmla="*/ 2550366 w 4203565"/>
              <a:gd name="connsiteY23" fmla="*/ 278215 h 4127394"/>
              <a:gd name="connsiteX0" fmla="*/ 2550366 w 4203565"/>
              <a:gd name="connsiteY0" fmla="*/ 278215 h 4127394"/>
              <a:gd name="connsiteX1" fmla="*/ 2101657 w 4203565"/>
              <a:gd name="connsiteY1" fmla="*/ 3027 h 4127394"/>
              <a:gd name="connsiteX2" fmla="*/ 1654079 w 4203565"/>
              <a:gd name="connsiteY2" fmla="*/ 1397312 h 4127394"/>
              <a:gd name="connsiteX3" fmla="*/ 1105890 w 4203565"/>
              <a:gd name="connsiteY3" fmla="*/ 1825184 h 4127394"/>
              <a:gd name="connsiteX4" fmla="*/ 603190 w 4203565"/>
              <a:gd name="connsiteY4" fmla="*/ 2114643 h 4127394"/>
              <a:gd name="connsiteX5" fmla="*/ 15 w 4203565"/>
              <a:gd name="connsiteY5" fmla="*/ 3790168 h 4127394"/>
              <a:gd name="connsiteX6" fmla="*/ 457471 w 4203565"/>
              <a:gd name="connsiteY6" fmla="*/ 4126085 h 4127394"/>
              <a:gd name="connsiteX7" fmla="*/ 494947 w 4203565"/>
              <a:gd name="connsiteY7" fmla="*/ 3683835 h 4127394"/>
              <a:gd name="connsiteX8" fmla="*/ 971209 w 4203565"/>
              <a:gd name="connsiteY8" fmla="*/ 3509801 h 4127394"/>
              <a:gd name="connsiteX9" fmla="*/ 1010315 w 4203565"/>
              <a:gd name="connsiteY9" fmla="*/ 3105371 h 4127394"/>
              <a:gd name="connsiteX10" fmla="*/ 1239020 w 4203565"/>
              <a:gd name="connsiteY10" fmla="*/ 2726948 h 4127394"/>
              <a:gd name="connsiteX11" fmla="*/ 1431694 w 4203565"/>
              <a:gd name="connsiteY11" fmla="*/ 2532812 h 4127394"/>
              <a:gd name="connsiteX12" fmla="*/ 1851982 w 4203565"/>
              <a:gd name="connsiteY12" fmla="*/ 2468096 h 4127394"/>
              <a:gd name="connsiteX13" fmla="*/ 2311781 w 4203565"/>
              <a:gd name="connsiteY13" fmla="*/ 1961762 h 4127394"/>
              <a:gd name="connsiteX14" fmla="*/ 3647907 w 4203565"/>
              <a:gd name="connsiteY14" fmla="*/ 2781923 h 4127394"/>
              <a:gd name="connsiteX15" fmla="*/ 3539091 w 4203565"/>
              <a:gd name="connsiteY15" fmla="*/ 3463772 h 4127394"/>
              <a:gd name="connsiteX16" fmla="*/ 3598867 w 4203565"/>
              <a:gd name="connsiteY16" fmla="*/ 3975755 h 4127394"/>
              <a:gd name="connsiteX17" fmla="*/ 3867967 w 4203565"/>
              <a:gd name="connsiteY17" fmla="*/ 3951259 h 4127394"/>
              <a:gd name="connsiteX18" fmla="*/ 4196992 w 4203565"/>
              <a:gd name="connsiteY18" fmla="*/ 3422429 h 4127394"/>
              <a:gd name="connsiteX19" fmla="*/ 4103658 w 4203565"/>
              <a:gd name="connsiteY19" fmla="*/ 1409258 h 4127394"/>
              <a:gd name="connsiteX20" fmla="*/ 3252355 w 4203565"/>
              <a:gd name="connsiteY20" fmla="*/ 1039616 h 4127394"/>
              <a:gd name="connsiteX21" fmla="*/ 2818457 w 4203565"/>
              <a:gd name="connsiteY21" fmla="*/ 884858 h 4127394"/>
              <a:gd name="connsiteX22" fmla="*/ 2643151 w 4203565"/>
              <a:gd name="connsiteY22" fmla="*/ 607670 h 4127394"/>
              <a:gd name="connsiteX23" fmla="*/ 2550366 w 4203565"/>
              <a:gd name="connsiteY23" fmla="*/ 278215 h 4127394"/>
              <a:gd name="connsiteX0" fmla="*/ 2550366 w 4284107"/>
              <a:gd name="connsiteY0" fmla="*/ 278215 h 4127394"/>
              <a:gd name="connsiteX1" fmla="*/ 2101657 w 4284107"/>
              <a:gd name="connsiteY1" fmla="*/ 3027 h 4127394"/>
              <a:gd name="connsiteX2" fmla="*/ 1654079 w 4284107"/>
              <a:gd name="connsiteY2" fmla="*/ 1397312 h 4127394"/>
              <a:gd name="connsiteX3" fmla="*/ 1105890 w 4284107"/>
              <a:gd name="connsiteY3" fmla="*/ 1825184 h 4127394"/>
              <a:gd name="connsiteX4" fmla="*/ 603190 w 4284107"/>
              <a:gd name="connsiteY4" fmla="*/ 2114643 h 4127394"/>
              <a:gd name="connsiteX5" fmla="*/ 15 w 4284107"/>
              <a:gd name="connsiteY5" fmla="*/ 3790168 h 4127394"/>
              <a:gd name="connsiteX6" fmla="*/ 457471 w 4284107"/>
              <a:gd name="connsiteY6" fmla="*/ 4126085 h 4127394"/>
              <a:gd name="connsiteX7" fmla="*/ 494947 w 4284107"/>
              <a:gd name="connsiteY7" fmla="*/ 3683835 h 4127394"/>
              <a:gd name="connsiteX8" fmla="*/ 971209 w 4284107"/>
              <a:gd name="connsiteY8" fmla="*/ 3509801 h 4127394"/>
              <a:gd name="connsiteX9" fmla="*/ 1010315 w 4284107"/>
              <a:gd name="connsiteY9" fmla="*/ 3105371 h 4127394"/>
              <a:gd name="connsiteX10" fmla="*/ 1239020 w 4284107"/>
              <a:gd name="connsiteY10" fmla="*/ 2726948 h 4127394"/>
              <a:gd name="connsiteX11" fmla="*/ 1431694 w 4284107"/>
              <a:gd name="connsiteY11" fmla="*/ 2532812 h 4127394"/>
              <a:gd name="connsiteX12" fmla="*/ 1851982 w 4284107"/>
              <a:gd name="connsiteY12" fmla="*/ 2468096 h 4127394"/>
              <a:gd name="connsiteX13" fmla="*/ 2311781 w 4284107"/>
              <a:gd name="connsiteY13" fmla="*/ 1961762 h 4127394"/>
              <a:gd name="connsiteX14" fmla="*/ 3647907 w 4284107"/>
              <a:gd name="connsiteY14" fmla="*/ 2781923 h 4127394"/>
              <a:gd name="connsiteX15" fmla="*/ 3539091 w 4284107"/>
              <a:gd name="connsiteY15" fmla="*/ 3463772 h 4127394"/>
              <a:gd name="connsiteX16" fmla="*/ 3598867 w 4284107"/>
              <a:gd name="connsiteY16" fmla="*/ 3975755 h 4127394"/>
              <a:gd name="connsiteX17" fmla="*/ 3867967 w 4284107"/>
              <a:gd name="connsiteY17" fmla="*/ 3951259 h 4127394"/>
              <a:gd name="connsiteX18" fmla="*/ 4196992 w 4284107"/>
              <a:gd name="connsiteY18" fmla="*/ 3422429 h 4127394"/>
              <a:gd name="connsiteX19" fmla="*/ 4281002 w 4284107"/>
              <a:gd name="connsiteY19" fmla="*/ 2893824 h 4127394"/>
              <a:gd name="connsiteX20" fmla="*/ 4103658 w 4284107"/>
              <a:gd name="connsiteY20" fmla="*/ 1409258 h 4127394"/>
              <a:gd name="connsiteX21" fmla="*/ 3252355 w 4284107"/>
              <a:gd name="connsiteY21" fmla="*/ 1039616 h 4127394"/>
              <a:gd name="connsiteX22" fmla="*/ 2818457 w 4284107"/>
              <a:gd name="connsiteY22" fmla="*/ 884858 h 4127394"/>
              <a:gd name="connsiteX23" fmla="*/ 2643151 w 4284107"/>
              <a:gd name="connsiteY23" fmla="*/ 607670 h 4127394"/>
              <a:gd name="connsiteX24" fmla="*/ 2550366 w 4284107"/>
              <a:gd name="connsiteY24" fmla="*/ 278215 h 4127394"/>
              <a:gd name="connsiteX0" fmla="*/ 2550366 w 4281160"/>
              <a:gd name="connsiteY0" fmla="*/ 278215 h 4127394"/>
              <a:gd name="connsiteX1" fmla="*/ 2101657 w 4281160"/>
              <a:gd name="connsiteY1" fmla="*/ 3027 h 4127394"/>
              <a:gd name="connsiteX2" fmla="*/ 1654079 w 4281160"/>
              <a:gd name="connsiteY2" fmla="*/ 1397312 h 4127394"/>
              <a:gd name="connsiteX3" fmla="*/ 1105890 w 4281160"/>
              <a:gd name="connsiteY3" fmla="*/ 1825184 h 4127394"/>
              <a:gd name="connsiteX4" fmla="*/ 603190 w 4281160"/>
              <a:gd name="connsiteY4" fmla="*/ 2114643 h 4127394"/>
              <a:gd name="connsiteX5" fmla="*/ 15 w 4281160"/>
              <a:gd name="connsiteY5" fmla="*/ 3790168 h 4127394"/>
              <a:gd name="connsiteX6" fmla="*/ 457471 w 4281160"/>
              <a:gd name="connsiteY6" fmla="*/ 4126085 h 4127394"/>
              <a:gd name="connsiteX7" fmla="*/ 494947 w 4281160"/>
              <a:gd name="connsiteY7" fmla="*/ 3683835 h 4127394"/>
              <a:gd name="connsiteX8" fmla="*/ 971209 w 4281160"/>
              <a:gd name="connsiteY8" fmla="*/ 3509801 h 4127394"/>
              <a:gd name="connsiteX9" fmla="*/ 1010315 w 4281160"/>
              <a:gd name="connsiteY9" fmla="*/ 3105371 h 4127394"/>
              <a:gd name="connsiteX10" fmla="*/ 1239020 w 4281160"/>
              <a:gd name="connsiteY10" fmla="*/ 2726948 h 4127394"/>
              <a:gd name="connsiteX11" fmla="*/ 1431694 w 4281160"/>
              <a:gd name="connsiteY11" fmla="*/ 2532812 h 4127394"/>
              <a:gd name="connsiteX12" fmla="*/ 1851982 w 4281160"/>
              <a:gd name="connsiteY12" fmla="*/ 2468096 h 4127394"/>
              <a:gd name="connsiteX13" fmla="*/ 2311781 w 4281160"/>
              <a:gd name="connsiteY13" fmla="*/ 1961762 h 4127394"/>
              <a:gd name="connsiteX14" fmla="*/ 3647907 w 4281160"/>
              <a:gd name="connsiteY14" fmla="*/ 2781923 h 4127394"/>
              <a:gd name="connsiteX15" fmla="*/ 3539091 w 4281160"/>
              <a:gd name="connsiteY15" fmla="*/ 3463772 h 4127394"/>
              <a:gd name="connsiteX16" fmla="*/ 3598867 w 4281160"/>
              <a:gd name="connsiteY16" fmla="*/ 3975755 h 4127394"/>
              <a:gd name="connsiteX17" fmla="*/ 3867967 w 4281160"/>
              <a:gd name="connsiteY17" fmla="*/ 3951259 h 4127394"/>
              <a:gd name="connsiteX18" fmla="*/ 4196992 w 4281160"/>
              <a:gd name="connsiteY18" fmla="*/ 3422429 h 4127394"/>
              <a:gd name="connsiteX19" fmla="*/ 4281002 w 4281160"/>
              <a:gd name="connsiteY19" fmla="*/ 2893824 h 4127394"/>
              <a:gd name="connsiteX20" fmla="*/ 4027454 w 4281160"/>
              <a:gd name="connsiteY20" fmla="*/ 2113396 h 4127394"/>
              <a:gd name="connsiteX21" fmla="*/ 4103658 w 4281160"/>
              <a:gd name="connsiteY21" fmla="*/ 1409258 h 4127394"/>
              <a:gd name="connsiteX22" fmla="*/ 3252355 w 4281160"/>
              <a:gd name="connsiteY22" fmla="*/ 1039616 h 4127394"/>
              <a:gd name="connsiteX23" fmla="*/ 2818457 w 4281160"/>
              <a:gd name="connsiteY23" fmla="*/ 884858 h 4127394"/>
              <a:gd name="connsiteX24" fmla="*/ 2643151 w 4281160"/>
              <a:gd name="connsiteY24" fmla="*/ 607670 h 4127394"/>
              <a:gd name="connsiteX25" fmla="*/ 2550366 w 4281160"/>
              <a:gd name="connsiteY25"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3647907 w 4281161"/>
              <a:gd name="connsiteY14" fmla="*/ 2781923 h 4127394"/>
              <a:gd name="connsiteX15" fmla="*/ 3539091 w 4281161"/>
              <a:gd name="connsiteY15" fmla="*/ 3463772 h 4127394"/>
              <a:gd name="connsiteX16" fmla="*/ 3598867 w 4281161"/>
              <a:gd name="connsiteY16" fmla="*/ 3975755 h 4127394"/>
              <a:gd name="connsiteX17" fmla="*/ 3867967 w 4281161"/>
              <a:gd name="connsiteY17" fmla="*/ 3951259 h 4127394"/>
              <a:gd name="connsiteX18" fmla="*/ 4196992 w 4281161"/>
              <a:gd name="connsiteY18" fmla="*/ 3422429 h 4127394"/>
              <a:gd name="connsiteX19" fmla="*/ 4281002 w 4281161"/>
              <a:gd name="connsiteY19" fmla="*/ 2893824 h 4127394"/>
              <a:gd name="connsiteX20" fmla="*/ 4027454 w 4281161"/>
              <a:gd name="connsiteY20" fmla="*/ 2113396 h 4127394"/>
              <a:gd name="connsiteX21" fmla="*/ 3897936 w 4281161"/>
              <a:gd name="connsiteY21" fmla="*/ 1300834 h 4127394"/>
              <a:gd name="connsiteX22" fmla="*/ 3252355 w 4281161"/>
              <a:gd name="connsiteY22" fmla="*/ 1039616 h 4127394"/>
              <a:gd name="connsiteX23" fmla="*/ 2818457 w 4281161"/>
              <a:gd name="connsiteY23" fmla="*/ 884858 h 4127394"/>
              <a:gd name="connsiteX24" fmla="*/ 2643151 w 4281161"/>
              <a:gd name="connsiteY24" fmla="*/ 607670 h 4127394"/>
              <a:gd name="connsiteX25" fmla="*/ 2550366 w 4281161"/>
              <a:gd name="connsiteY25"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3647907 w 4281161"/>
              <a:gd name="connsiteY14" fmla="*/ 2781923 h 4127394"/>
              <a:gd name="connsiteX15" fmla="*/ 3539091 w 4281161"/>
              <a:gd name="connsiteY15" fmla="*/ 3463772 h 4127394"/>
              <a:gd name="connsiteX16" fmla="*/ 3598867 w 4281161"/>
              <a:gd name="connsiteY16" fmla="*/ 3975755 h 4127394"/>
              <a:gd name="connsiteX17" fmla="*/ 3867967 w 4281161"/>
              <a:gd name="connsiteY17" fmla="*/ 3951259 h 4127394"/>
              <a:gd name="connsiteX18" fmla="*/ 4196992 w 4281161"/>
              <a:gd name="connsiteY18" fmla="*/ 3422429 h 4127394"/>
              <a:gd name="connsiteX19" fmla="*/ 4281002 w 4281161"/>
              <a:gd name="connsiteY19" fmla="*/ 2893824 h 4127394"/>
              <a:gd name="connsiteX20" fmla="*/ 4027454 w 4281161"/>
              <a:gd name="connsiteY20" fmla="*/ 2113396 h 4127394"/>
              <a:gd name="connsiteX21" fmla="*/ 3897936 w 4281161"/>
              <a:gd name="connsiteY21" fmla="*/ 1300834 h 4127394"/>
              <a:gd name="connsiteX22" fmla="*/ 3280420 w 4281161"/>
              <a:gd name="connsiteY22" fmla="*/ 962007 h 4127394"/>
              <a:gd name="connsiteX23" fmla="*/ 2818457 w 4281161"/>
              <a:gd name="connsiteY23" fmla="*/ 884858 h 4127394"/>
              <a:gd name="connsiteX24" fmla="*/ 2643151 w 4281161"/>
              <a:gd name="connsiteY24" fmla="*/ 607670 h 4127394"/>
              <a:gd name="connsiteX25" fmla="*/ 2550366 w 4281161"/>
              <a:gd name="connsiteY25"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3647907 w 4281161"/>
              <a:gd name="connsiteY15" fmla="*/ 2781923 h 4127394"/>
              <a:gd name="connsiteX16" fmla="*/ 3539091 w 4281161"/>
              <a:gd name="connsiteY16" fmla="*/ 3463772 h 4127394"/>
              <a:gd name="connsiteX17" fmla="*/ 3598867 w 4281161"/>
              <a:gd name="connsiteY17" fmla="*/ 3975755 h 4127394"/>
              <a:gd name="connsiteX18" fmla="*/ 3867967 w 4281161"/>
              <a:gd name="connsiteY18" fmla="*/ 3951259 h 4127394"/>
              <a:gd name="connsiteX19" fmla="*/ 4196992 w 4281161"/>
              <a:gd name="connsiteY19" fmla="*/ 3422429 h 4127394"/>
              <a:gd name="connsiteX20" fmla="*/ 4281002 w 4281161"/>
              <a:gd name="connsiteY20" fmla="*/ 2893824 h 4127394"/>
              <a:gd name="connsiteX21" fmla="*/ 4027454 w 4281161"/>
              <a:gd name="connsiteY21" fmla="*/ 2113396 h 4127394"/>
              <a:gd name="connsiteX22" fmla="*/ 3897936 w 4281161"/>
              <a:gd name="connsiteY22" fmla="*/ 1300834 h 4127394"/>
              <a:gd name="connsiteX23" fmla="*/ 3280420 w 4281161"/>
              <a:gd name="connsiteY23" fmla="*/ 962007 h 4127394"/>
              <a:gd name="connsiteX24" fmla="*/ 2818457 w 4281161"/>
              <a:gd name="connsiteY24" fmla="*/ 884858 h 4127394"/>
              <a:gd name="connsiteX25" fmla="*/ 2643151 w 4281161"/>
              <a:gd name="connsiteY25" fmla="*/ 607670 h 4127394"/>
              <a:gd name="connsiteX26" fmla="*/ 2550366 w 4281161"/>
              <a:gd name="connsiteY26"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75539 w 4281161"/>
              <a:gd name="connsiteY15" fmla="*/ 2208540 h 4127394"/>
              <a:gd name="connsiteX16" fmla="*/ 3647907 w 4281161"/>
              <a:gd name="connsiteY16" fmla="*/ 2781923 h 4127394"/>
              <a:gd name="connsiteX17" fmla="*/ 3539091 w 4281161"/>
              <a:gd name="connsiteY17" fmla="*/ 3463772 h 4127394"/>
              <a:gd name="connsiteX18" fmla="*/ 3598867 w 4281161"/>
              <a:gd name="connsiteY18" fmla="*/ 3975755 h 4127394"/>
              <a:gd name="connsiteX19" fmla="*/ 3867967 w 4281161"/>
              <a:gd name="connsiteY19" fmla="*/ 3951259 h 4127394"/>
              <a:gd name="connsiteX20" fmla="*/ 4196992 w 4281161"/>
              <a:gd name="connsiteY20" fmla="*/ 3422429 h 4127394"/>
              <a:gd name="connsiteX21" fmla="*/ 4281002 w 4281161"/>
              <a:gd name="connsiteY21" fmla="*/ 2893824 h 4127394"/>
              <a:gd name="connsiteX22" fmla="*/ 4027454 w 4281161"/>
              <a:gd name="connsiteY22" fmla="*/ 2113396 h 4127394"/>
              <a:gd name="connsiteX23" fmla="*/ 3897936 w 4281161"/>
              <a:gd name="connsiteY23" fmla="*/ 1300834 h 4127394"/>
              <a:gd name="connsiteX24" fmla="*/ 3280420 w 4281161"/>
              <a:gd name="connsiteY24" fmla="*/ 962007 h 4127394"/>
              <a:gd name="connsiteX25" fmla="*/ 2818457 w 4281161"/>
              <a:gd name="connsiteY25" fmla="*/ 884858 h 4127394"/>
              <a:gd name="connsiteX26" fmla="*/ 2643151 w 4281161"/>
              <a:gd name="connsiteY26" fmla="*/ 607670 h 4127394"/>
              <a:gd name="connsiteX27" fmla="*/ 2550366 w 4281161"/>
              <a:gd name="connsiteY27"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75539 w 4281161"/>
              <a:gd name="connsiteY15" fmla="*/ 2208540 h 4127394"/>
              <a:gd name="connsiteX16" fmla="*/ 3074206 w 4281161"/>
              <a:gd name="connsiteY16" fmla="*/ 2590444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75539 w 4281161"/>
              <a:gd name="connsiteY15" fmla="*/ 2208540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971209 w 4281161"/>
              <a:gd name="connsiteY8" fmla="*/ 3509801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10315 w 4281161"/>
              <a:gd name="connsiteY9" fmla="*/ 3105371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431694 w 4281161"/>
              <a:gd name="connsiteY11" fmla="*/ 2532812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851982 w 4281161"/>
              <a:gd name="connsiteY12" fmla="*/ 2468096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311781 w 4281161"/>
              <a:gd name="connsiteY13" fmla="*/ 1961762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411379 w 4281161"/>
              <a:gd name="connsiteY13" fmla="*/ 1940335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411379 w 4281161"/>
              <a:gd name="connsiteY13" fmla="*/ 1940335 h 4127394"/>
              <a:gd name="connsiteX14" fmla="*/ 2660752 w 4281161"/>
              <a:gd name="connsiteY14" fmla="*/ 1744220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411379 w 4281161"/>
              <a:gd name="connsiteY13" fmla="*/ 1940335 h 4127394"/>
              <a:gd name="connsiteX14" fmla="*/ 2737898 w 4281161"/>
              <a:gd name="connsiteY14" fmla="*/ 1784879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1974946 w 4281161"/>
              <a:gd name="connsiteY12" fmla="*/ 2551382 h 4127394"/>
              <a:gd name="connsiteX13" fmla="*/ 2411379 w 4281161"/>
              <a:gd name="connsiteY13" fmla="*/ 1940335 h 4127394"/>
              <a:gd name="connsiteX14" fmla="*/ 2737898 w 4281161"/>
              <a:gd name="connsiteY14" fmla="*/ 1784879 h 4127394"/>
              <a:gd name="connsiteX15" fmla="*/ 2890748 w 4281161"/>
              <a:gd name="connsiteY15" fmla="*/ 2124154 h 4127394"/>
              <a:gd name="connsiteX16" fmla="*/ 3074206 w 4281161"/>
              <a:gd name="connsiteY16" fmla="*/ 2590444 h 4127394"/>
              <a:gd name="connsiteX17" fmla="*/ 3411578 w 4281161"/>
              <a:gd name="connsiteY17" fmla="*/ 2546489 h 4127394"/>
              <a:gd name="connsiteX18" fmla="*/ 3647907 w 4281161"/>
              <a:gd name="connsiteY18" fmla="*/ 2781923 h 4127394"/>
              <a:gd name="connsiteX19" fmla="*/ 3539091 w 4281161"/>
              <a:gd name="connsiteY19" fmla="*/ 3463772 h 4127394"/>
              <a:gd name="connsiteX20" fmla="*/ 3598867 w 4281161"/>
              <a:gd name="connsiteY20" fmla="*/ 3975755 h 4127394"/>
              <a:gd name="connsiteX21" fmla="*/ 3867967 w 4281161"/>
              <a:gd name="connsiteY21" fmla="*/ 3951259 h 4127394"/>
              <a:gd name="connsiteX22" fmla="*/ 4196992 w 4281161"/>
              <a:gd name="connsiteY22" fmla="*/ 3422429 h 4127394"/>
              <a:gd name="connsiteX23" fmla="*/ 4281002 w 4281161"/>
              <a:gd name="connsiteY23" fmla="*/ 2893824 h 4127394"/>
              <a:gd name="connsiteX24" fmla="*/ 4027454 w 4281161"/>
              <a:gd name="connsiteY24" fmla="*/ 2113396 h 4127394"/>
              <a:gd name="connsiteX25" fmla="*/ 3897936 w 4281161"/>
              <a:gd name="connsiteY25" fmla="*/ 1300834 h 4127394"/>
              <a:gd name="connsiteX26" fmla="*/ 3280420 w 4281161"/>
              <a:gd name="connsiteY26" fmla="*/ 962007 h 4127394"/>
              <a:gd name="connsiteX27" fmla="*/ 2818457 w 4281161"/>
              <a:gd name="connsiteY27" fmla="*/ 884858 h 4127394"/>
              <a:gd name="connsiteX28" fmla="*/ 2643151 w 4281161"/>
              <a:gd name="connsiteY28" fmla="*/ 607670 h 4127394"/>
              <a:gd name="connsiteX29" fmla="*/ 2550366 w 4281161"/>
              <a:gd name="connsiteY29"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553938 w 4281161"/>
              <a:gd name="connsiteY11" fmla="*/ 2745077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239020 w 4281161"/>
              <a:gd name="connsiteY10" fmla="*/ 2726948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139613 w 4281161"/>
              <a:gd name="connsiteY9" fmla="*/ 3044155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85831 w 4281161"/>
              <a:gd name="connsiteY9" fmla="*/ 3108210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85831 w 4281161"/>
              <a:gd name="connsiteY9" fmla="*/ 3108210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85831 w 4281161"/>
              <a:gd name="connsiteY9" fmla="*/ 3108210 h 4127394"/>
              <a:gd name="connsiteX10" fmla="*/ 1375562 w 4281161"/>
              <a:gd name="connsiteY10" fmla="*/ 2688029 h 4127394"/>
              <a:gd name="connsiteX11" fmla="*/ 1882434 w 4281161"/>
              <a:gd name="connsiteY11" fmla="*/ 2641006 h 4127394"/>
              <a:gd name="connsiteX12" fmla="*/ 2411379 w 4281161"/>
              <a:gd name="connsiteY12" fmla="*/ 1940335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 name="connsiteX0" fmla="*/ 2550366 w 4281161"/>
              <a:gd name="connsiteY0" fmla="*/ 278215 h 4127394"/>
              <a:gd name="connsiteX1" fmla="*/ 2101657 w 4281161"/>
              <a:gd name="connsiteY1" fmla="*/ 3027 h 4127394"/>
              <a:gd name="connsiteX2" fmla="*/ 1654079 w 4281161"/>
              <a:gd name="connsiteY2" fmla="*/ 1397312 h 4127394"/>
              <a:gd name="connsiteX3" fmla="*/ 1105890 w 4281161"/>
              <a:gd name="connsiteY3" fmla="*/ 1825184 h 4127394"/>
              <a:gd name="connsiteX4" fmla="*/ 603190 w 4281161"/>
              <a:gd name="connsiteY4" fmla="*/ 2114643 h 4127394"/>
              <a:gd name="connsiteX5" fmla="*/ 15 w 4281161"/>
              <a:gd name="connsiteY5" fmla="*/ 3790168 h 4127394"/>
              <a:gd name="connsiteX6" fmla="*/ 457471 w 4281161"/>
              <a:gd name="connsiteY6" fmla="*/ 4126085 h 4127394"/>
              <a:gd name="connsiteX7" fmla="*/ 494947 w 4281161"/>
              <a:gd name="connsiteY7" fmla="*/ 3683835 h 4127394"/>
              <a:gd name="connsiteX8" fmla="*/ 1299894 w 4281161"/>
              <a:gd name="connsiteY8" fmla="*/ 3701510 h 4127394"/>
              <a:gd name="connsiteX9" fmla="*/ 1085831 w 4281161"/>
              <a:gd name="connsiteY9" fmla="*/ 3108210 h 4127394"/>
              <a:gd name="connsiteX10" fmla="*/ 1375562 w 4281161"/>
              <a:gd name="connsiteY10" fmla="*/ 2688029 h 4127394"/>
              <a:gd name="connsiteX11" fmla="*/ 1882434 w 4281161"/>
              <a:gd name="connsiteY11" fmla="*/ 2641006 h 4127394"/>
              <a:gd name="connsiteX12" fmla="*/ 2285345 w 4281161"/>
              <a:gd name="connsiteY12" fmla="*/ 2077193 h 4127394"/>
              <a:gd name="connsiteX13" fmla="*/ 2737898 w 4281161"/>
              <a:gd name="connsiteY13" fmla="*/ 1784879 h 4127394"/>
              <a:gd name="connsiteX14" fmla="*/ 2890748 w 4281161"/>
              <a:gd name="connsiteY14" fmla="*/ 2124154 h 4127394"/>
              <a:gd name="connsiteX15" fmla="*/ 3074206 w 4281161"/>
              <a:gd name="connsiteY15" fmla="*/ 2590444 h 4127394"/>
              <a:gd name="connsiteX16" fmla="*/ 3411578 w 4281161"/>
              <a:gd name="connsiteY16" fmla="*/ 2546489 h 4127394"/>
              <a:gd name="connsiteX17" fmla="*/ 3647907 w 4281161"/>
              <a:gd name="connsiteY17" fmla="*/ 2781923 h 4127394"/>
              <a:gd name="connsiteX18" fmla="*/ 3539091 w 4281161"/>
              <a:gd name="connsiteY18" fmla="*/ 3463772 h 4127394"/>
              <a:gd name="connsiteX19" fmla="*/ 3598867 w 4281161"/>
              <a:gd name="connsiteY19" fmla="*/ 3975755 h 4127394"/>
              <a:gd name="connsiteX20" fmla="*/ 3867967 w 4281161"/>
              <a:gd name="connsiteY20" fmla="*/ 3951259 h 4127394"/>
              <a:gd name="connsiteX21" fmla="*/ 4196992 w 4281161"/>
              <a:gd name="connsiteY21" fmla="*/ 3422429 h 4127394"/>
              <a:gd name="connsiteX22" fmla="*/ 4281002 w 4281161"/>
              <a:gd name="connsiteY22" fmla="*/ 2893824 h 4127394"/>
              <a:gd name="connsiteX23" fmla="*/ 4027454 w 4281161"/>
              <a:gd name="connsiteY23" fmla="*/ 2113396 h 4127394"/>
              <a:gd name="connsiteX24" fmla="*/ 3897936 w 4281161"/>
              <a:gd name="connsiteY24" fmla="*/ 1300834 h 4127394"/>
              <a:gd name="connsiteX25" fmla="*/ 3280420 w 4281161"/>
              <a:gd name="connsiteY25" fmla="*/ 962007 h 4127394"/>
              <a:gd name="connsiteX26" fmla="*/ 2818457 w 4281161"/>
              <a:gd name="connsiteY26" fmla="*/ 884858 h 4127394"/>
              <a:gd name="connsiteX27" fmla="*/ 2643151 w 4281161"/>
              <a:gd name="connsiteY27" fmla="*/ 607670 h 4127394"/>
              <a:gd name="connsiteX28" fmla="*/ 2550366 w 4281161"/>
              <a:gd name="connsiteY28" fmla="*/ 278215 h 41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81161" h="4127394">
                <a:moveTo>
                  <a:pt x="2550366" y="278215"/>
                </a:moveTo>
                <a:cubicBezTo>
                  <a:pt x="2459427" y="233368"/>
                  <a:pt x="2259767" y="67514"/>
                  <a:pt x="2101657" y="3027"/>
                </a:cubicBezTo>
                <a:cubicBezTo>
                  <a:pt x="1962018" y="-70204"/>
                  <a:pt x="1832297" y="1207879"/>
                  <a:pt x="1654079" y="1397312"/>
                </a:cubicBezTo>
                <a:cubicBezTo>
                  <a:pt x="1475861" y="1586745"/>
                  <a:pt x="1265253" y="1728110"/>
                  <a:pt x="1105890" y="1825184"/>
                </a:cubicBezTo>
                <a:cubicBezTo>
                  <a:pt x="946527" y="1922258"/>
                  <a:pt x="806485" y="1741710"/>
                  <a:pt x="603190" y="2114643"/>
                </a:cubicBezTo>
                <a:cubicBezTo>
                  <a:pt x="399895" y="2487576"/>
                  <a:pt x="2575" y="3606717"/>
                  <a:pt x="15" y="3790168"/>
                </a:cubicBezTo>
                <a:cubicBezTo>
                  <a:pt x="-2545" y="3973619"/>
                  <a:pt x="344829" y="4100196"/>
                  <a:pt x="457471" y="4126085"/>
                </a:cubicBezTo>
                <a:cubicBezTo>
                  <a:pt x="570113" y="4151974"/>
                  <a:pt x="409324" y="3786549"/>
                  <a:pt x="494947" y="3683835"/>
                </a:cubicBezTo>
                <a:cubicBezTo>
                  <a:pt x="643946" y="3448205"/>
                  <a:pt x="1140880" y="4028848"/>
                  <a:pt x="1299894" y="3701510"/>
                </a:cubicBezTo>
                <a:cubicBezTo>
                  <a:pt x="1416030" y="3577918"/>
                  <a:pt x="976041" y="3362930"/>
                  <a:pt x="1085831" y="3108210"/>
                </a:cubicBezTo>
                <a:cubicBezTo>
                  <a:pt x="1130315" y="2949934"/>
                  <a:pt x="1297886" y="2910396"/>
                  <a:pt x="1375562" y="2688029"/>
                </a:cubicBezTo>
                <a:cubicBezTo>
                  <a:pt x="1552565" y="2276197"/>
                  <a:pt x="1632570" y="2852703"/>
                  <a:pt x="1882434" y="2641006"/>
                </a:cubicBezTo>
                <a:cubicBezTo>
                  <a:pt x="2077827" y="2509904"/>
                  <a:pt x="1986785" y="2220833"/>
                  <a:pt x="2285345" y="2077193"/>
                </a:cubicBezTo>
                <a:cubicBezTo>
                  <a:pt x="2476824" y="2032623"/>
                  <a:pt x="2515210" y="1648185"/>
                  <a:pt x="2737898" y="1784879"/>
                </a:cubicBezTo>
                <a:cubicBezTo>
                  <a:pt x="2878851" y="1823055"/>
                  <a:pt x="2726222" y="1951204"/>
                  <a:pt x="2890748" y="2124154"/>
                </a:cubicBezTo>
                <a:cubicBezTo>
                  <a:pt x="3123847" y="2333243"/>
                  <a:pt x="2945478" y="2494880"/>
                  <a:pt x="3074206" y="2590444"/>
                </a:cubicBezTo>
                <a:cubicBezTo>
                  <a:pt x="3157269" y="2671180"/>
                  <a:pt x="3315961" y="2514576"/>
                  <a:pt x="3411578" y="2546489"/>
                </a:cubicBezTo>
                <a:cubicBezTo>
                  <a:pt x="3507195" y="2578402"/>
                  <a:pt x="3620378" y="2653454"/>
                  <a:pt x="3647907" y="2781923"/>
                </a:cubicBezTo>
                <a:cubicBezTo>
                  <a:pt x="3874400" y="3006862"/>
                  <a:pt x="3540444" y="3276605"/>
                  <a:pt x="3539091" y="3463772"/>
                </a:cubicBezTo>
                <a:cubicBezTo>
                  <a:pt x="3537738" y="3650939"/>
                  <a:pt x="3542999" y="3918591"/>
                  <a:pt x="3598867" y="3975755"/>
                </a:cubicBezTo>
                <a:cubicBezTo>
                  <a:pt x="3654735" y="4032919"/>
                  <a:pt x="3775100" y="4031675"/>
                  <a:pt x="3867967" y="3951259"/>
                </a:cubicBezTo>
                <a:cubicBezTo>
                  <a:pt x="3960834" y="3870843"/>
                  <a:pt x="4142610" y="3593967"/>
                  <a:pt x="4196992" y="3422429"/>
                </a:cubicBezTo>
                <a:cubicBezTo>
                  <a:pt x="4251374" y="3250891"/>
                  <a:pt x="4273916" y="3118009"/>
                  <a:pt x="4281002" y="2893824"/>
                </a:cubicBezTo>
                <a:cubicBezTo>
                  <a:pt x="4288088" y="2669639"/>
                  <a:pt x="4057011" y="2360824"/>
                  <a:pt x="4027454" y="2113396"/>
                </a:cubicBezTo>
                <a:cubicBezTo>
                  <a:pt x="3997897" y="1865968"/>
                  <a:pt x="4062462" y="1473784"/>
                  <a:pt x="3897936" y="1300834"/>
                </a:cubicBezTo>
                <a:cubicBezTo>
                  <a:pt x="3733410" y="1127884"/>
                  <a:pt x="3491150" y="1066058"/>
                  <a:pt x="3280420" y="962007"/>
                </a:cubicBezTo>
                <a:cubicBezTo>
                  <a:pt x="3069690" y="857956"/>
                  <a:pt x="2919991" y="956849"/>
                  <a:pt x="2818457" y="884858"/>
                </a:cubicBezTo>
                <a:cubicBezTo>
                  <a:pt x="2716923" y="812867"/>
                  <a:pt x="2691303" y="692126"/>
                  <a:pt x="2643151" y="607670"/>
                </a:cubicBezTo>
                <a:cubicBezTo>
                  <a:pt x="2610846" y="476976"/>
                  <a:pt x="2643422" y="371228"/>
                  <a:pt x="2550366" y="27821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Freeform 141"/>
          <p:cNvSpPr/>
          <p:nvPr/>
        </p:nvSpPr>
        <p:spPr>
          <a:xfrm rot="20904996">
            <a:off x="6164812" y="5387453"/>
            <a:ext cx="199537" cy="244856"/>
          </a:xfrm>
          <a:custGeom>
            <a:avLst/>
            <a:gdLst>
              <a:gd name="connsiteX0" fmla="*/ 412955 w 639097"/>
              <a:gd name="connsiteY0" fmla="*/ 0 h 481781"/>
              <a:gd name="connsiteX1" fmla="*/ 0 w 639097"/>
              <a:gd name="connsiteY1" fmla="*/ 363794 h 481781"/>
              <a:gd name="connsiteX2" fmla="*/ 639097 w 639097"/>
              <a:gd name="connsiteY2" fmla="*/ 481781 h 481781"/>
              <a:gd name="connsiteX3" fmla="*/ 412955 w 639097"/>
              <a:gd name="connsiteY3" fmla="*/ 0 h 481781"/>
              <a:gd name="connsiteX0" fmla="*/ 412955 w 678426"/>
              <a:gd name="connsiteY0" fmla="*/ 0 h 363794"/>
              <a:gd name="connsiteX1" fmla="*/ 0 w 678426"/>
              <a:gd name="connsiteY1" fmla="*/ 363794 h 363794"/>
              <a:gd name="connsiteX2" fmla="*/ 678426 w 678426"/>
              <a:gd name="connsiteY2" fmla="*/ 334297 h 363794"/>
              <a:gd name="connsiteX3" fmla="*/ 412955 w 678426"/>
              <a:gd name="connsiteY3" fmla="*/ 0 h 363794"/>
              <a:gd name="connsiteX0" fmla="*/ 412955 w 766200"/>
              <a:gd name="connsiteY0" fmla="*/ 0 h 363794"/>
              <a:gd name="connsiteX1" fmla="*/ 0 w 766200"/>
              <a:gd name="connsiteY1" fmla="*/ 363794 h 363794"/>
              <a:gd name="connsiteX2" fmla="*/ 678426 w 766200"/>
              <a:gd name="connsiteY2" fmla="*/ 334297 h 363794"/>
              <a:gd name="connsiteX3" fmla="*/ 412955 w 766200"/>
              <a:gd name="connsiteY3" fmla="*/ 0 h 363794"/>
              <a:gd name="connsiteX0" fmla="*/ 766916 w 859118"/>
              <a:gd name="connsiteY0" fmla="*/ 0 h 678427"/>
              <a:gd name="connsiteX1" fmla="*/ 0 w 859118"/>
              <a:gd name="connsiteY1" fmla="*/ 678427 h 678427"/>
              <a:gd name="connsiteX2" fmla="*/ 678426 w 859118"/>
              <a:gd name="connsiteY2" fmla="*/ 648930 h 678427"/>
              <a:gd name="connsiteX3" fmla="*/ 766916 w 859118"/>
              <a:gd name="connsiteY3" fmla="*/ 0 h 678427"/>
              <a:gd name="connsiteX0" fmla="*/ 766916 w 859118"/>
              <a:gd name="connsiteY0" fmla="*/ 0 h 678427"/>
              <a:gd name="connsiteX1" fmla="*/ 405910 w 859118"/>
              <a:gd name="connsiteY1" fmla="*/ 273924 h 678427"/>
              <a:gd name="connsiteX2" fmla="*/ 0 w 859118"/>
              <a:gd name="connsiteY2" fmla="*/ 678427 h 678427"/>
              <a:gd name="connsiteX3" fmla="*/ 678426 w 859118"/>
              <a:gd name="connsiteY3" fmla="*/ 648930 h 678427"/>
              <a:gd name="connsiteX4" fmla="*/ 766916 w 859118"/>
              <a:gd name="connsiteY4" fmla="*/ 0 h 678427"/>
              <a:gd name="connsiteX0" fmla="*/ 766916 w 799947"/>
              <a:gd name="connsiteY0" fmla="*/ 0 h 845576"/>
              <a:gd name="connsiteX1" fmla="*/ 405910 w 799947"/>
              <a:gd name="connsiteY1" fmla="*/ 273924 h 845576"/>
              <a:gd name="connsiteX2" fmla="*/ 0 w 799947"/>
              <a:gd name="connsiteY2" fmla="*/ 678427 h 845576"/>
              <a:gd name="connsiteX3" fmla="*/ 491614 w 799947"/>
              <a:gd name="connsiteY3" fmla="*/ 845576 h 845576"/>
              <a:gd name="connsiteX4" fmla="*/ 766916 w 799947"/>
              <a:gd name="connsiteY4" fmla="*/ 0 h 845576"/>
              <a:gd name="connsiteX0" fmla="*/ 811503 w 844534"/>
              <a:gd name="connsiteY0" fmla="*/ 0 h 845576"/>
              <a:gd name="connsiteX1" fmla="*/ 450497 w 844534"/>
              <a:gd name="connsiteY1" fmla="*/ 273924 h 845576"/>
              <a:gd name="connsiteX2" fmla="*/ 44587 w 844534"/>
              <a:gd name="connsiteY2" fmla="*/ 678427 h 845576"/>
              <a:gd name="connsiteX3" fmla="*/ 536201 w 844534"/>
              <a:gd name="connsiteY3" fmla="*/ 845576 h 845576"/>
              <a:gd name="connsiteX4" fmla="*/ 811503 w 844534"/>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45576"/>
              <a:gd name="connsiteX1" fmla="*/ 350654 w 744691"/>
              <a:gd name="connsiteY1" fmla="*/ 273924 h 845576"/>
              <a:gd name="connsiteX2" fmla="*/ 52899 w 744691"/>
              <a:gd name="connsiteY2" fmla="*/ 609601 h 845576"/>
              <a:gd name="connsiteX3" fmla="*/ 436358 w 744691"/>
              <a:gd name="connsiteY3" fmla="*/ 845576 h 845576"/>
              <a:gd name="connsiteX4" fmla="*/ 711660 w 744691"/>
              <a:gd name="connsiteY4" fmla="*/ 0 h 845576"/>
              <a:gd name="connsiteX0" fmla="*/ 711660 w 744691"/>
              <a:gd name="connsiteY0" fmla="*/ 0 h 894378"/>
              <a:gd name="connsiteX1" fmla="*/ 350654 w 744691"/>
              <a:gd name="connsiteY1" fmla="*/ 273924 h 894378"/>
              <a:gd name="connsiteX2" fmla="*/ 52899 w 744691"/>
              <a:gd name="connsiteY2" fmla="*/ 609601 h 894378"/>
              <a:gd name="connsiteX3" fmla="*/ 436358 w 744691"/>
              <a:gd name="connsiteY3" fmla="*/ 845576 h 894378"/>
              <a:gd name="connsiteX4" fmla="*/ 711660 w 744691"/>
              <a:gd name="connsiteY4" fmla="*/ 0 h 894378"/>
              <a:gd name="connsiteX0" fmla="*/ 708312 w 748417"/>
              <a:gd name="connsiteY0" fmla="*/ 0 h 866485"/>
              <a:gd name="connsiteX1" fmla="*/ 347306 w 748417"/>
              <a:gd name="connsiteY1" fmla="*/ 273924 h 866485"/>
              <a:gd name="connsiteX2" fmla="*/ 49551 w 748417"/>
              <a:gd name="connsiteY2" fmla="*/ 609601 h 866485"/>
              <a:gd name="connsiteX3" fmla="*/ 472339 w 748417"/>
              <a:gd name="connsiteY3" fmla="*/ 806247 h 866485"/>
              <a:gd name="connsiteX4" fmla="*/ 708312 w 748417"/>
              <a:gd name="connsiteY4" fmla="*/ 0 h 866485"/>
              <a:gd name="connsiteX0" fmla="*/ 708312 w 748417"/>
              <a:gd name="connsiteY0" fmla="*/ 24228 h 890713"/>
              <a:gd name="connsiteX1" fmla="*/ 347306 w 748417"/>
              <a:gd name="connsiteY1" fmla="*/ 298152 h 890713"/>
              <a:gd name="connsiteX2" fmla="*/ 49551 w 748417"/>
              <a:gd name="connsiteY2" fmla="*/ 633829 h 890713"/>
              <a:gd name="connsiteX3" fmla="*/ 472339 w 748417"/>
              <a:gd name="connsiteY3" fmla="*/ 830475 h 890713"/>
              <a:gd name="connsiteX4" fmla="*/ 708312 w 748417"/>
              <a:gd name="connsiteY4" fmla="*/ 24228 h 890713"/>
              <a:gd name="connsiteX0" fmla="*/ 708312 w 817953"/>
              <a:gd name="connsiteY0" fmla="*/ 24228 h 890713"/>
              <a:gd name="connsiteX1" fmla="*/ 347306 w 817953"/>
              <a:gd name="connsiteY1" fmla="*/ 298152 h 890713"/>
              <a:gd name="connsiteX2" fmla="*/ 49551 w 817953"/>
              <a:gd name="connsiteY2" fmla="*/ 633829 h 890713"/>
              <a:gd name="connsiteX3" fmla="*/ 472339 w 817953"/>
              <a:gd name="connsiteY3" fmla="*/ 830475 h 890713"/>
              <a:gd name="connsiteX4" fmla="*/ 708312 w 817953"/>
              <a:gd name="connsiteY4" fmla="*/ 24228 h 890713"/>
              <a:gd name="connsiteX0" fmla="*/ 705523 w 815164"/>
              <a:gd name="connsiteY0" fmla="*/ 24228 h 916613"/>
              <a:gd name="connsiteX1" fmla="*/ 344517 w 815164"/>
              <a:gd name="connsiteY1" fmla="*/ 298152 h 916613"/>
              <a:gd name="connsiteX2" fmla="*/ 46762 w 815164"/>
              <a:gd name="connsiteY2" fmla="*/ 633829 h 916613"/>
              <a:gd name="connsiteX3" fmla="*/ 469550 w 815164"/>
              <a:gd name="connsiteY3" fmla="*/ 830475 h 916613"/>
              <a:gd name="connsiteX4" fmla="*/ 705523 w 815164"/>
              <a:gd name="connsiteY4" fmla="*/ 24228 h 916613"/>
              <a:gd name="connsiteX0" fmla="*/ 704829 w 816803"/>
              <a:gd name="connsiteY0" fmla="*/ 24228 h 884602"/>
              <a:gd name="connsiteX1" fmla="*/ 343823 w 816803"/>
              <a:gd name="connsiteY1" fmla="*/ 298152 h 884602"/>
              <a:gd name="connsiteX2" fmla="*/ 46068 w 816803"/>
              <a:gd name="connsiteY2" fmla="*/ 633829 h 884602"/>
              <a:gd name="connsiteX3" fmla="*/ 478688 w 816803"/>
              <a:gd name="connsiteY3" fmla="*/ 781313 h 884602"/>
              <a:gd name="connsiteX4" fmla="*/ 704829 w 816803"/>
              <a:gd name="connsiteY4" fmla="*/ 24228 h 88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03" h="884602">
                <a:moveTo>
                  <a:pt x="704829" y="24228"/>
                </a:moveTo>
                <a:cubicBezTo>
                  <a:pt x="502558" y="-74555"/>
                  <a:pt x="506765" y="151128"/>
                  <a:pt x="343823" y="298152"/>
                </a:cubicBezTo>
                <a:cubicBezTo>
                  <a:pt x="244571" y="410044"/>
                  <a:pt x="125656" y="472776"/>
                  <a:pt x="46068" y="633829"/>
                </a:cubicBezTo>
                <a:cubicBezTo>
                  <a:pt x="-153855" y="945183"/>
                  <a:pt x="354146" y="932074"/>
                  <a:pt x="478688" y="781313"/>
                </a:cubicBezTo>
                <a:cubicBezTo>
                  <a:pt x="753992" y="443739"/>
                  <a:pt x="950635" y="194654"/>
                  <a:pt x="704829" y="24228"/>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0762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s-ES_tradnl" sz="3600" b="1" noProof="0" dirty="0" smtClean="0">
                <a:latin typeface="Arial" pitchFamily="34" charset="0"/>
                <a:cs typeface="Arial" pitchFamily="34" charset="0"/>
              </a:rPr>
              <a:t>Problemas en los Trópicos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57200" y="1219200"/>
            <a:ext cx="8229600" cy="4678363"/>
          </a:xfrm>
        </p:spPr>
        <p:txBody>
          <a:bodyPr>
            <a:normAutofit lnSpcReduction="10000"/>
          </a:bodyPr>
          <a:lstStyle/>
          <a:p>
            <a:r>
              <a:rPr lang="es-ES_tradnl" sz="2400" noProof="0" dirty="0" smtClean="0">
                <a:latin typeface="Arial" pitchFamily="34" charset="0"/>
                <a:cs typeface="Arial" pitchFamily="34" charset="0"/>
              </a:rPr>
              <a:t>Atmósfera en los trópicos suele quedar más inestable subsiguiente a la ocurrencia de convección (no antes): </a:t>
            </a:r>
          </a:p>
          <a:p>
            <a:pPr marL="0" indent="0">
              <a:buNone/>
            </a:pPr>
            <a:r>
              <a:rPr lang="es-ES_tradnl" sz="2400" dirty="0">
                <a:solidFill>
                  <a:srgbClr val="0C00F2"/>
                </a:solidFill>
                <a:latin typeface="Arial" pitchFamily="34" charset="0"/>
                <a:cs typeface="Arial" pitchFamily="34" charset="0"/>
              </a:rPr>
              <a:t>	</a:t>
            </a:r>
            <a:r>
              <a:rPr lang="es-ES_tradnl" sz="2400" dirty="0" smtClean="0">
                <a:solidFill>
                  <a:srgbClr val="0C00F2"/>
                </a:solidFill>
                <a:latin typeface="Arial" pitchFamily="34" charset="0"/>
                <a:cs typeface="Arial" pitchFamily="34" charset="0"/>
              </a:rPr>
              <a:t>-</a:t>
            </a:r>
            <a:r>
              <a:rPr lang="es-ES_tradnl" sz="2400" noProof="0" dirty="0" smtClean="0">
                <a:solidFill>
                  <a:srgbClr val="0C00F2"/>
                </a:solidFill>
                <a:latin typeface="Arial" pitchFamily="34" charset="0"/>
                <a:cs typeface="Arial" pitchFamily="34" charset="0"/>
              </a:rPr>
              <a:t>Efectos de la liberación de calor latente y </a:t>
            </a:r>
          </a:p>
          <a:p>
            <a:pPr marL="0" indent="0">
              <a:buNone/>
            </a:pPr>
            <a:r>
              <a:rPr lang="es-ES_tradnl" sz="2400" dirty="0">
                <a:solidFill>
                  <a:srgbClr val="0C00F2"/>
                </a:solidFill>
                <a:latin typeface="Arial" pitchFamily="34" charset="0"/>
                <a:cs typeface="Arial" pitchFamily="34" charset="0"/>
              </a:rPr>
              <a:t>	</a:t>
            </a:r>
            <a:r>
              <a:rPr lang="es-ES_tradnl" sz="2400" dirty="0" smtClean="0">
                <a:solidFill>
                  <a:srgbClr val="0C00F2"/>
                </a:solidFill>
                <a:latin typeface="Arial" pitchFamily="34" charset="0"/>
                <a:cs typeface="Arial" pitchFamily="34" charset="0"/>
              </a:rPr>
              <a:t>  </a:t>
            </a:r>
            <a:r>
              <a:rPr lang="es-ES_tradnl" sz="2400" noProof="0" dirty="0" smtClean="0">
                <a:solidFill>
                  <a:srgbClr val="0C00F2"/>
                </a:solidFill>
                <a:latin typeface="Arial" pitchFamily="34" charset="0"/>
                <a:cs typeface="Arial" pitchFamily="34" charset="0"/>
              </a:rPr>
              <a:t>humedecimiento de la columna.</a:t>
            </a:r>
          </a:p>
          <a:p>
            <a:pPr lvl="1"/>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Método de parcela funciona mejor cuando hay aire frío en niveles superiores</a:t>
            </a:r>
          </a:p>
          <a:p>
            <a:pPr lvl="1"/>
            <a:r>
              <a:rPr lang="es-ES_tradnl" sz="2400" noProof="0" dirty="0" smtClean="0">
                <a:solidFill>
                  <a:srgbClr val="0C00F2"/>
                </a:solidFill>
                <a:latin typeface="Arial" pitchFamily="34" charset="0"/>
                <a:cs typeface="Arial" pitchFamily="34" charset="0"/>
              </a:rPr>
              <a:t>TUTT presente</a:t>
            </a:r>
          </a:p>
          <a:p>
            <a:pPr lvl="1"/>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La columna en los trópicos es más profunda, lo cual tiende a generar valores muy altos de CAPE que no siempre son conducibles a convección profunda.</a:t>
            </a:r>
            <a:endParaRPr lang="es-ES_tradnl" sz="2400" noProof="0" dirty="0">
              <a:latin typeface="Arial" pitchFamily="34" charset="0"/>
              <a:cs typeface="Arial" pitchFamily="34" charset="0"/>
            </a:endParaRPr>
          </a:p>
        </p:txBody>
      </p:sp>
    </p:spTree>
    <p:extLst>
      <p:ext uri="{BB962C8B-B14F-4D97-AF65-F5344CB8AC3E}">
        <p14:creationId xmlns:p14="http://schemas.microsoft.com/office/powerpoint/2010/main" val="16030563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s-ES_tradnl" sz="3600" b="1" noProof="0" dirty="0" smtClean="0">
                <a:latin typeface="Arial" pitchFamily="34" charset="0"/>
                <a:cs typeface="Arial" pitchFamily="34" charset="0"/>
              </a:rPr>
              <a:t>Posible Solución para los Trópicos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48959" y="1215075"/>
            <a:ext cx="8229600" cy="4953000"/>
          </a:xfrm>
        </p:spPr>
        <p:txBody>
          <a:bodyPr>
            <a:normAutofit/>
          </a:bodyPr>
          <a:lstStyle/>
          <a:p>
            <a:r>
              <a:rPr lang="es-ES_tradnl" sz="2800" noProof="0" dirty="0" smtClean="0">
                <a:latin typeface="Arial" pitchFamily="34" charset="0"/>
                <a:cs typeface="Arial" pitchFamily="34" charset="0"/>
              </a:rPr>
              <a:t>Tenemos que considerar la columna completa</a:t>
            </a:r>
          </a:p>
          <a:p>
            <a:pPr lvl="1"/>
            <a:r>
              <a:rPr lang="es-ES_tradnl" sz="2400" noProof="0" dirty="0" smtClean="0">
                <a:solidFill>
                  <a:srgbClr val="0C00F2"/>
                </a:solidFill>
                <a:latin typeface="Arial" pitchFamily="34" charset="0"/>
                <a:cs typeface="Arial" pitchFamily="34" charset="0"/>
              </a:rPr>
              <a:t>Distribución vertical de humedad es muy importante.</a:t>
            </a:r>
          </a:p>
          <a:p>
            <a:pPr lvl="1"/>
            <a:r>
              <a:rPr lang="es-ES_tradnl" sz="2400" dirty="0" smtClean="0">
                <a:solidFill>
                  <a:srgbClr val="0C00F2"/>
                </a:solidFill>
                <a:latin typeface="Arial" pitchFamily="34" charset="0"/>
                <a:cs typeface="Arial" pitchFamily="34" charset="0"/>
              </a:rPr>
              <a:t>Gradientes verticales de temperatura son muy sutiles.</a:t>
            </a:r>
          </a:p>
          <a:p>
            <a:pPr lvl="1"/>
            <a:endParaRPr lang="es-ES_tradnl" sz="2400" noProof="0" dirty="0" smtClean="0">
              <a:latin typeface="Arial" pitchFamily="34" charset="0"/>
              <a:cs typeface="Arial" pitchFamily="34" charset="0"/>
            </a:endParaRPr>
          </a:p>
          <a:p>
            <a:r>
              <a:rPr lang="es-ES_tradnl" sz="2800" noProof="0" dirty="0" smtClean="0">
                <a:latin typeface="Arial" pitchFamily="34" charset="0"/>
                <a:cs typeface="Arial" pitchFamily="34" charset="0"/>
              </a:rPr>
              <a:t>Forzamiento meso-sinóptico en los trópicos por lo general es también muy suave/sutil.</a:t>
            </a:r>
          </a:p>
          <a:p>
            <a:pPr lvl="1"/>
            <a:r>
              <a:rPr lang="es-ES_tradnl" sz="2400" noProof="0" dirty="0" smtClean="0">
                <a:solidFill>
                  <a:srgbClr val="0C00F2"/>
                </a:solidFill>
                <a:latin typeface="Arial" pitchFamily="34" charset="0"/>
                <a:cs typeface="Arial" pitchFamily="34" charset="0"/>
              </a:rPr>
              <a:t>Forzamiento depende mas de efectos de radiación, brisas, efectos topográficos.</a:t>
            </a:r>
          </a:p>
          <a:p>
            <a:pPr lvl="1"/>
            <a:endParaRPr lang="es-ES_tradnl" noProof="0" dirty="0" smtClean="0">
              <a:latin typeface="Arial" pitchFamily="34" charset="0"/>
              <a:cs typeface="Arial" pitchFamily="34" charset="0"/>
            </a:endParaRPr>
          </a:p>
          <a:p>
            <a:r>
              <a:rPr lang="es-ES_tradnl" sz="2800" noProof="0" dirty="0" smtClean="0">
                <a:latin typeface="Arial" pitchFamily="34" charset="0"/>
                <a:cs typeface="Arial" pitchFamily="34" charset="0"/>
              </a:rPr>
              <a:t>Convección tropical tiende a depender más de la </a:t>
            </a:r>
            <a:r>
              <a:rPr lang="es-ES_tradnl" sz="2800" b="1" i="1" noProof="0" dirty="0" smtClean="0">
                <a:latin typeface="Arial" pitchFamily="34" charset="0"/>
                <a:cs typeface="Arial" pitchFamily="34" charset="0"/>
              </a:rPr>
              <a:t>inestabilidad convectiva</a:t>
            </a:r>
            <a:r>
              <a:rPr lang="es-ES_tradnl" sz="2800" noProof="0" dirty="0" smtClean="0">
                <a:latin typeface="Arial" pitchFamily="34" charset="0"/>
                <a:cs typeface="Arial" pitchFamily="34" charset="0"/>
              </a:rPr>
              <a:t>.</a:t>
            </a:r>
            <a:endParaRPr lang="es-ES_tradnl" sz="2400" dirty="0">
              <a:solidFill>
                <a:srgbClr val="0C00F2"/>
              </a:solidFill>
              <a:latin typeface="Arial" pitchFamily="34" charset="0"/>
              <a:cs typeface="Arial" pitchFamily="34" charset="0"/>
            </a:endParaRPr>
          </a:p>
        </p:txBody>
      </p:sp>
    </p:spTree>
    <p:extLst>
      <p:ext uri="{BB962C8B-B14F-4D97-AF65-F5344CB8AC3E}">
        <p14:creationId xmlns:p14="http://schemas.microsoft.com/office/powerpoint/2010/main" val="339767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s-ES_tradnl" sz="3200" b="1" noProof="0" dirty="0" smtClean="0">
                <a:latin typeface="Arial" pitchFamily="34" charset="0"/>
                <a:cs typeface="Arial" pitchFamily="34" charset="0"/>
              </a:rPr>
              <a:t>Inestabilidad Convectiva en la Columna</a:t>
            </a:r>
            <a:endParaRPr lang="es-ES_tradnl" sz="3200" b="1" noProof="0" dirty="0">
              <a:latin typeface="Arial" pitchFamily="34" charset="0"/>
              <a:cs typeface="Arial" pitchFamily="34" charset="0"/>
            </a:endParaRPr>
          </a:p>
        </p:txBody>
      </p:sp>
      <p:sp>
        <p:nvSpPr>
          <p:cNvPr id="3" name="Content Placeholder 2"/>
          <p:cNvSpPr>
            <a:spLocks noGrp="1"/>
          </p:cNvSpPr>
          <p:nvPr>
            <p:ph idx="1"/>
          </p:nvPr>
        </p:nvSpPr>
        <p:spPr>
          <a:xfrm>
            <a:off x="457200" y="1295401"/>
            <a:ext cx="8229600" cy="4800599"/>
          </a:xfrm>
        </p:spPr>
        <p:txBody>
          <a:bodyPr>
            <a:normAutofit/>
          </a:bodyPr>
          <a:lstStyle/>
          <a:p>
            <a:r>
              <a:rPr lang="es-ES_tradnl" sz="2400" noProof="0" dirty="0" smtClean="0">
                <a:latin typeface="Arial" pitchFamily="34" charset="0"/>
                <a:cs typeface="Arial" pitchFamily="34" charset="0"/>
              </a:rPr>
              <a:t>Puede evaluarse con perfiles verticales </a:t>
            </a:r>
            <a:r>
              <a:rPr lang="es-ES_tradnl" sz="2400" dirty="0">
                <a:latin typeface="Arial" pitchFamily="34" charset="0"/>
                <a:cs typeface="Arial" pitchFamily="34" charset="0"/>
              </a:rPr>
              <a:t>de temperatura equivalente potencial (THTE</a:t>
            </a:r>
            <a:r>
              <a:rPr lang="es-ES_tradnl" sz="2400" dirty="0" smtClean="0">
                <a:latin typeface="Arial" pitchFamily="34" charset="0"/>
                <a:cs typeface="Arial" pitchFamily="34" charset="0"/>
              </a:rPr>
              <a:t>). </a:t>
            </a:r>
          </a:p>
          <a:p>
            <a:pPr lvl="1"/>
            <a:r>
              <a:rPr lang="es-ES_tradnl" sz="2200" dirty="0" smtClean="0">
                <a:solidFill>
                  <a:srgbClr val="0C00F2"/>
                </a:solidFill>
                <a:latin typeface="Arial" pitchFamily="34" charset="0"/>
                <a:cs typeface="Arial" pitchFamily="34" charset="0"/>
              </a:rPr>
              <a:t>Esta combina efectos de temperatura y humedad</a:t>
            </a:r>
            <a:r>
              <a:rPr lang="es-ES_tradnl" sz="2400" dirty="0" smtClean="0">
                <a:solidFill>
                  <a:srgbClr val="0C00F2"/>
                </a:solidFill>
                <a:latin typeface="Arial" pitchFamily="34" charset="0"/>
                <a:cs typeface="Arial" pitchFamily="34" charset="0"/>
              </a:rPr>
              <a:t>.</a:t>
            </a:r>
            <a:endParaRPr lang="es-ES_tradnl" sz="2000" dirty="0" smtClean="0">
              <a:solidFill>
                <a:srgbClr val="0C00F2"/>
              </a:solidFill>
              <a:latin typeface="Arial" pitchFamily="34" charset="0"/>
              <a:cs typeface="Arial" pitchFamily="34" charset="0"/>
            </a:endParaRPr>
          </a:p>
          <a:p>
            <a:pPr marL="0" indent="0">
              <a:buNone/>
            </a:pPr>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La columna se considera </a:t>
            </a:r>
            <a:r>
              <a:rPr lang="es-ES_tradnl" sz="2400" noProof="0" dirty="0" err="1" smtClean="0">
                <a:latin typeface="Arial" pitchFamily="34" charset="0"/>
                <a:cs typeface="Arial" pitchFamily="34" charset="0"/>
              </a:rPr>
              <a:t>convectivamente</a:t>
            </a:r>
            <a:r>
              <a:rPr lang="es-ES_tradnl" sz="2400" noProof="0" dirty="0" smtClean="0">
                <a:latin typeface="Arial" pitchFamily="34" charset="0"/>
                <a:cs typeface="Arial" pitchFamily="34" charset="0"/>
              </a:rPr>
              <a:t> inestable cuando la temperatura equivalente potencial (THTE) </a:t>
            </a:r>
            <a:r>
              <a:rPr lang="es-ES_tradnl" sz="2400" b="1" i="1" noProof="0" dirty="0" smtClean="0">
                <a:solidFill>
                  <a:srgbClr val="0C00F2"/>
                </a:solidFill>
                <a:latin typeface="Arial" pitchFamily="34" charset="0"/>
                <a:cs typeface="Arial" pitchFamily="34" charset="0"/>
              </a:rPr>
              <a:t>disminuye</a:t>
            </a:r>
            <a:r>
              <a:rPr lang="es-ES_tradnl" sz="2400" noProof="0" dirty="0" smtClean="0">
                <a:solidFill>
                  <a:srgbClr val="0C00F2"/>
                </a:solidFill>
                <a:latin typeface="Arial" pitchFamily="34" charset="0"/>
                <a:cs typeface="Arial" pitchFamily="34" charset="0"/>
              </a:rPr>
              <a:t> </a:t>
            </a:r>
            <a:r>
              <a:rPr lang="es-ES_tradnl" sz="2400" noProof="0" dirty="0" smtClean="0">
                <a:latin typeface="Arial" pitchFamily="34" charset="0"/>
                <a:cs typeface="Arial" pitchFamily="34" charset="0"/>
              </a:rPr>
              <a:t>con la altura.</a:t>
            </a:r>
          </a:p>
          <a:p>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Si THTE aumenta con la altura, donde aire cálido y húmedo queda sobre aire frío y seco, la columna esta convectivamente estable. </a:t>
            </a:r>
          </a:p>
        </p:txBody>
      </p:sp>
    </p:spTree>
    <p:extLst>
      <p:ext uri="{BB962C8B-B14F-4D97-AF65-F5344CB8AC3E}">
        <p14:creationId xmlns:p14="http://schemas.microsoft.com/office/powerpoint/2010/main" val="13312576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715962"/>
          </a:xfrm>
        </p:spPr>
        <p:txBody>
          <a:bodyPr>
            <a:noAutofit/>
          </a:bodyPr>
          <a:lstStyle/>
          <a:p>
            <a:r>
              <a:rPr lang="es-ES_tradnl" sz="3200" b="1" noProof="0" dirty="0" smtClean="0">
                <a:latin typeface="Arial" pitchFamily="34" charset="0"/>
                <a:cs typeface="Arial" pitchFamily="34" charset="0"/>
              </a:rPr>
              <a:t>Temperatura Equivalente Potencial</a:t>
            </a:r>
            <a:br>
              <a:rPr lang="es-ES_tradnl" sz="3200" b="1" noProof="0" dirty="0" smtClean="0">
                <a:latin typeface="Arial" pitchFamily="34" charset="0"/>
                <a:cs typeface="Arial" pitchFamily="34" charset="0"/>
              </a:rPr>
            </a:br>
            <a:r>
              <a:rPr lang="es-ES_tradnl" sz="3200" b="1" noProof="0" dirty="0" smtClean="0">
                <a:latin typeface="Arial" pitchFamily="34" charset="0"/>
                <a:cs typeface="Arial" pitchFamily="34" charset="0"/>
              </a:rPr>
              <a:t>Inestabilidad Convectiva</a:t>
            </a:r>
            <a:endParaRPr lang="es-ES_tradnl" sz="3200" b="1" noProof="0" dirty="0">
              <a:latin typeface="Arial" pitchFamily="34" charset="0"/>
              <a:cs typeface="Arial"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04212"/>
            <a:ext cx="7467600" cy="557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Up Arrow 12"/>
          <p:cNvSpPr/>
          <p:nvPr/>
        </p:nvSpPr>
        <p:spPr>
          <a:xfrm>
            <a:off x="5562600" y="4876800"/>
            <a:ext cx="3810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Up Arrow 15"/>
          <p:cNvSpPr/>
          <p:nvPr/>
        </p:nvSpPr>
        <p:spPr>
          <a:xfrm>
            <a:off x="3276600" y="4876800"/>
            <a:ext cx="3810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TextBox 16"/>
          <p:cNvSpPr txBox="1"/>
          <p:nvPr/>
        </p:nvSpPr>
        <p:spPr>
          <a:xfrm>
            <a:off x="5029200" y="5867400"/>
            <a:ext cx="1504950" cy="646331"/>
          </a:xfrm>
          <a:prstGeom prst="rect">
            <a:avLst/>
          </a:prstGeom>
          <a:solidFill>
            <a:schemeClr val="tx1">
              <a:alpha val="63000"/>
            </a:schemeClr>
          </a:solidFill>
          <a:ln>
            <a:solidFill>
              <a:schemeClr val="accent1"/>
            </a:solidFill>
          </a:ln>
        </p:spPr>
        <p:txBody>
          <a:bodyPr wrap="square" rtlCol="0">
            <a:spAutoFit/>
          </a:bodyPr>
          <a:lstStyle/>
          <a:p>
            <a:r>
              <a:rPr lang="es-ES_tradnl" dirty="0" smtClean="0">
                <a:solidFill>
                  <a:schemeClr val="accent1"/>
                </a:solidFill>
              </a:rPr>
              <a:t>Inestabilidad Profunda</a:t>
            </a:r>
            <a:endParaRPr lang="es-ES_tradnl" dirty="0">
              <a:solidFill>
                <a:schemeClr val="accent1"/>
              </a:solidFill>
            </a:endParaRPr>
          </a:p>
        </p:txBody>
      </p:sp>
      <p:sp>
        <p:nvSpPr>
          <p:cNvPr id="18" name="TextBox 17"/>
          <p:cNvSpPr txBox="1"/>
          <p:nvPr/>
        </p:nvSpPr>
        <p:spPr>
          <a:xfrm>
            <a:off x="2895600" y="5791200"/>
            <a:ext cx="1143000" cy="369332"/>
          </a:xfrm>
          <a:prstGeom prst="rect">
            <a:avLst/>
          </a:prstGeom>
          <a:solidFill>
            <a:schemeClr val="tx1">
              <a:alpha val="64000"/>
            </a:schemeClr>
          </a:solidFill>
          <a:ln>
            <a:solidFill>
              <a:schemeClr val="accent1"/>
            </a:solidFill>
          </a:ln>
        </p:spPr>
        <p:txBody>
          <a:bodyPr wrap="square" rtlCol="0">
            <a:spAutoFit/>
          </a:bodyPr>
          <a:lstStyle/>
          <a:p>
            <a:r>
              <a:rPr lang="es-ES_tradnl" dirty="0" smtClean="0">
                <a:solidFill>
                  <a:schemeClr val="accent1"/>
                </a:solidFill>
              </a:rPr>
              <a:t>Inversion</a:t>
            </a:r>
            <a:endParaRPr lang="es-ES_tradnl" dirty="0">
              <a:solidFill>
                <a:schemeClr val="accent1"/>
              </a:solidFill>
            </a:endParaRPr>
          </a:p>
        </p:txBody>
      </p:sp>
    </p:spTree>
    <p:extLst>
      <p:ext uri="{BB962C8B-B14F-4D97-AF65-F5344CB8AC3E}">
        <p14:creationId xmlns:p14="http://schemas.microsoft.com/office/powerpoint/2010/main" val="231162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s-ES_tradnl" sz="4000" b="1" noProof="0" dirty="0" smtClean="0">
                <a:latin typeface="Arial" pitchFamily="34" charset="0"/>
                <a:cs typeface="Arial" pitchFamily="34" charset="0"/>
              </a:rPr>
              <a:t>Inestabilidad Convectiva</a:t>
            </a:r>
            <a:endParaRPr lang="es-ES_tradnl" sz="4000" b="1" noProof="0" dirty="0">
              <a:latin typeface="Arial" pitchFamily="34" charset="0"/>
              <a:cs typeface="Arial" pitchFamily="34" charset="0"/>
            </a:endParaRPr>
          </a:p>
        </p:txBody>
      </p:sp>
      <p:sp>
        <p:nvSpPr>
          <p:cNvPr id="3" name="Content Placeholder 2"/>
          <p:cNvSpPr>
            <a:spLocks noGrp="1"/>
          </p:cNvSpPr>
          <p:nvPr>
            <p:ph idx="1"/>
          </p:nvPr>
        </p:nvSpPr>
        <p:spPr>
          <a:xfrm>
            <a:off x="457200" y="1600201"/>
            <a:ext cx="8229600" cy="3505200"/>
          </a:xfrm>
        </p:spPr>
        <p:txBody>
          <a:bodyPr>
            <a:normAutofit/>
          </a:bodyPr>
          <a:lstStyle/>
          <a:p>
            <a:r>
              <a:rPr lang="es-ES_tradnl" sz="2400" b="1" u="sng" noProof="0" dirty="0" smtClean="0">
                <a:latin typeface="Arial" pitchFamily="34" charset="0"/>
                <a:cs typeface="Arial" pitchFamily="34" charset="0"/>
              </a:rPr>
              <a:t>Solución</a:t>
            </a:r>
            <a:r>
              <a:rPr lang="es-ES_tradnl" sz="2400" noProof="0" dirty="0" smtClean="0">
                <a:latin typeface="Arial" pitchFamily="34" charset="0"/>
                <a:cs typeface="Arial" pitchFamily="34" charset="0"/>
              </a:rPr>
              <a:t>: Si sacamos la diferencia </a:t>
            </a:r>
            <a:r>
              <a:rPr lang="es-ES_tradnl" sz="2400" b="1" i="1" noProof="0" dirty="0" smtClean="0">
                <a:solidFill>
                  <a:srgbClr val="FF0000"/>
                </a:solidFill>
                <a:latin typeface="Arial" pitchFamily="34" charset="0"/>
                <a:cs typeface="Arial" pitchFamily="34" charset="0"/>
              </a:rPr>
              <a:t>algebraica</a:t>
            </a:r>
            <a:r>
              <a:rPr lang="es-ES_tradnl" sz="2400" noProof="0" dirty="0" smtClean="0">
                <a:latin typeface="Arial" pitchFamily="34" charset="0"/>
                <a:cs typeface="Arial" pitchFamily="34" charset="0"/>
              </a:rPr>
              <a:t> entre dos niveles, esto capturaría la tendencia en la atmósfera y nos permitiría ver rápidamente en el plano donde la columna esta </a:t>
            </a:r>
            <a:r>
              <a:rPr lang="es-ES_tradnl" sz="2400" noProof="0" dirty="0" err="1" smtClean="0">
                <a:latin typeface="Arial" pitchFamily="34" charset="0"/>
                <a:cs typeface="Arial" pitchFamily="34" charset="0"/>
              </a:rPr>
              <a:t>convectivamente</a:t>
            </a:r>
            <a:r>
              <a:rPr lang="es-ES_tradnl" sz="2400" noProof="0" dirty="0" smtClean="0">
                <a:latin typeface="Arial" pitchFamily="34" charset="0"/>
                <a:cs typeface="Arial" pitchFamily="34" charset="0"/>
              </a:rPr>
              <a:t> inestable.</a:t>
            </a:r>
          </a:p>
          <a:p>
            <a:endParaRPr lang="es-ES_tradnl" sz="2400" noProof="0" dirty="0" smtClean="0">
              <a:latin typeface="Arial" pitchFamily="34" charset="0"/>
              <a:cs typeface="Arial" pitchFamily="34" charset="0"/>
            </a:endParaRPr>
          </a:p>
          <a:p>
            <a:pPr lvl="1"/>
            <a:r>
              <a:rPr lang="es-ES_tradnl" sz="2400" noProof="0" dirty="0" smtClean="0">
                <a:latin typeface="Arial" pitchFamily="34" charset="0"/>
                <a:cs typeface="Arial" pitchFamily="34" charset="0"/>
              </a:rPr>
              <a:t>THTE </a:t>
            </a:r>
            <a:r>
              <a:rPr lang="es-ES_tradnl" sz="2400" noProof="0" dirty="0">
                <a:latin typeface="Arial" pitchFamily="34" charset="0"/>
                <a:cs typeface="Arial" pitchFamily="34" charset="0"/>
              </a:rPr>
              <a:t>7</a:t>
            </a:r>
            <a:r>
              <a:rPr lang="es-ES_tradnl" sz="2400" noProof="0" dirty="0" smtClean="0">
                <a:latin typeface="Arial" pitchFamily="34" charset="0"/>
                <a:cs typeface="Arial" pitchFamily="34" charset="0"/>
              </a:rPr>
              <a:t>00 – THTE 850</a:t>
            </a:r>
          </a:p>
          <a:p>
            <a:pPr lvl="2"/>
            <a:r>
              <a:rPr lang="es-ES_tradnl" noProof="0" dirty="0" err="1" smtClean="0">
                <a:latin typeface="Arial" pitchFamily="34" charset="0"/>
                <a:cs typeface="Arial" pitchFamily="34" charset="0"/>
              </a:rPr>
              <a:t>Dif</a:t>
            </a:r>
            <a:r>
              <a:rPr lang="es-ES_tradnl" noProof="0" dirty="0" smtClean="0">
                <a:latin typeface="Arial" pitchFamily="34" charset="0"/>
                <a:cs typeface="Arial" pitchFamily="34" charset="0"/>
              </a:rPr>
              <a:t> &gt; 0, Estable</a:t>
            </a:r>
          </a:p>
          <a:p>
            <a:pPr lvl="2"/>
            <a:r>
              <a:rPr lang="es-ES_tradnl" noProof="0" dirty="0" err="1" smtClean="0">
                <a:latin typeface="Arial" pitchFamily="34" charset="0"/>
                <a:cs typeface="Arial" pitchFamily="34" charset="0"/>
              </a:rPr>
              <a:t>Dif</a:t>
            </a:r>
            <a:r>
              <a:rPr lang="es-ES_tradnl" noProof="0" dirty="0" smtClean="0">
                <a:latin typeface="Arial" pitchFamily="34" charset="0"/>
                <a:cs typeface="Arial" pitchFamily="34" charset="0"/>
              </a:rPr>
              <a:t> &lt; 0, Inestable</a:t>
            </a:r>
          </a:p>
          <a:p>
            <a:endParaRPr lang="es-ES_tradnl" sz="2400" noProof="0" dirty="0">
              <a:latin typeface="Arial" pitchFamily="34" charset="0"/>
              <a:cs typeface="Arial" pitchFamily="34" charset="0"/>
            </a:endParaRPr>
          </a:p>
        </p:txBody>
      </p:sp>
    </p:spTree>
    <p:extLst>
      <p:ext uri="{BB962C8B-B14F-4D97-AF65-F5344CB8AC3E}">
        <p14:creationId xmlns:p14="http://schemas.microsoft.com/office/powerpoint/2010/main" val="33704178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s-ES_tradnl" sz="3200" b="1" noProof="0" dirty="0" smtClean="0">
                <a:latin typeface="Arial" pitchFamily="34" charset="0"/>
                <a:cs typeface="Arial" pitchFamily="34" charset="0"/>
              </a:rPr>
              <a:t>Diferencia de THTE entre dos niveles </a:t>
            </a:r>
            <a:endParaRPr lang="es-ES_tradnl" sz="3200" b="1" noProof="0" dirty="0">
              <a:latin typeface="Arial" pitchFamily="34" charset="0"/>
              <a:cs typeface="Arial"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0"/>
            <a:ext cx="9065846" cy="4419600"/>
          </a:xfrm>
        </p:spPr>
      </p:pic>
      <p:cxnSp>
        <p:nvCxnSpPr>
          <p:cNvPr id="8" name="Straight Connector 7"/>
          <p:cNvCxnSpPr/>
          <p:nvPr/>
        </p:nvCxnSpPr>
        <p:spPr>
          <a:xfrm flipV="1">
            <a:off x="1524000" y="2133600"/>
            <a:ext cx="1295400" cy="335280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Up Arrow 6"/>
          <p:cNvSpPr/>
          <p:nvPr/>
        </p:nvSpPr>
        <p:spPr>
          <a:xfrm>
            <a:off x="2514600" y="3200400"/>
            <a:ext cx="1905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Up Arrow 11"/>
          <p:cNvSpPr/>
          <p:nvPr/>
        </p:nvSpPr>
        <p:spPr>
          <a:xfrm>
            <a:off x="1676400" y="5181600"/>
            <a:ext cx="1905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22631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55" y="203200"/>
            <a:ext cx="8229600" cy="1256145"/>
          </a:xfrm>
        </p:spPr>
        <p:txBody>
          <a:bodyPr>
            <a:normAutofit/>
          </a:bodyPr>
          <a:lstStyle/>
          <a:p>
            <a:pPr algn="ctr"/>
            <a:r>
              <a:rPr lang="es-ES_tradnl" sz="3600" b="1" noProof="0" dirty="0" smtClean="0">
                <a:latin typeface="Arial" pitchFamily="34" charset="0"/>
                <a:cs typeface="Arial" pitchFamily="34" charset="0"/>
              </a:rPr>
              <a:t>Índices de Estabilidad</a:t>
            </a:r>
            <a:br>
              <a:rPr lang="es-ES_tradnl" sz="3600" b="1" noProof="0" dirty="0" smtClean="0">
                <a:latin typeface="Arial" pitchFamily="34" charset="0"/>
                <a:cs typeface="Arial" pitchFamily="34" charset="0"/>
              </a:rPr>
            </a:br>
            <a:r>
              <a:rPr lang="es-ES_tradnl" sz="3600" b="1" noProof="0" dirty="0" smtClean="0">
                <a:latin typeface="Arial" pitchFamily="34" charset="0"/>
                <a:cs typeface="Arial" pitchFamily="34" charset="0"/>
              </a:rPr>
              <a:t>Tradicionales</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304800" y="1884218"/>
            <a:ext cx="8229600" cy="3906982"/>
          </a:xfrm>
        </p:spPr>
        <p:txBody>
          <a:bodyPr>
            <a:normAutofit/>
          </a:bodyPr>
          <a:lstStyle/>
          <a:p>
            <a:r>
              <a:rPr lang="es-ES_tradnl" noProof="0" dirty="0" smtClean="0">
                <a:latin typeface="Arial" pitchFamily="34" charset="0"/>
                <a:cs typeface="Arial" pitchFamily="34" charset="0"/>
              </a:rPr>
              <a:t>Método de Parcelas</a:t>
            </a:r>
          </a:p>
          <a:p>
            <a:pPr lvl="1"/>
            <a:r>
              <a:rPr lang="es-ES_tradnl" noProof="0" dirty="0" err="1" smtClean="0">
                <a:latin typeface="Arial" pitchFamily="34" charset="0"/>
                <a:cs typeface="Arial" pitchFamily="34" charset="0"/>
              </a:rPr>
              <a:t>Lifted</a:t>
            </a:r>
            <a:r>
              <a:rPr lang="es-ES_tradnl" noProof="0" dirty="0" smtClean="0">
                <a:latin typeface="Arial" pitchFamily="34" charset="0"/>
                <a:cs typeface="Arial" pitchFamily="34" charset="0"/>
              </a:rPr>
              <a:t> </a:t>
            </a:r>
            <a:r>
              <a:rPr lang="es-ES_tradnl" noProof="0" dirty="0" err="1" smtClean="0">
                <a:latin typeface="Arial" pitchFamily="34" charset="0"/>
                <a:cs typeface="Arial" pitchFamily="34" charset="0"/>
              </a:rPr>
              <a:t>Index</a:t>
            </a:r>
            <a:r>
              <a:rPr lang="es-ES_tradnl" noProof="0" dirty="0">
                <a:latin typeface="Arial" pitchFamily="34" charset="0"/>
                <a:cs typeface="Arial" pitchFamily="34" charset="0"/>
              </a:rPr>
              <a:t> </a:t>
            </a:r>
            <a:r>
              <a:rPr lang="es-ES_tradnl" noProof="0" dirty="0" smtClean="0">
                <a:latin typeface="Arial" pitchFamily="34" charset="0"/>
                <a:cs typeface="Arial" pitchFamily="34" charset="0"/>
              </a:rPr>
              <a:t>(LI)</a:t>
            </a:r>
          </a:p>
          <a:p>
            <a:pPr lvl="1"/>
            <a:r>
              <a:rPr lang="es-ES_tradnl" noProof="0" dirty="0" err="1" smtClean="0">
                <a:latin typeface="Arial" pitchFamily="34" charset="0"/>
                <a:cs typeface="Arial" pitchFamily="34" charset="0"/>
              </a:rPr>
              <a:t>Showalter</a:t>
            </a:r>
            <a:r>
              <a:rPr lang="es-ES_tradnl" noProof="0" dirty="0" smtClean="0">
                <a:latin typeface="Arial" pitchFamily="34" charset="0"/>
                <a:cs typeface="Arial" pitchFamily="34" charset="0"/>
              </a:rPr>
              <a:t> </a:t>
            </a:r>
            <a:r>
              <a:rPr lang="es-ES_tradnl" noProof="0" dirty="0" err="1" smtClean="0">
                <a:latin typeface="Arial" pitchFamily="34" charset="0"/>
                <a:cs typeface="Arial" pitchFamily="34" charset="0"/>
              </a:rPr>
              <a:t>Stability</a:t>
            </a:r>
            <a:r>
              <a:rPr lang="es-ES_tradnl" noProof="0" dirty="0" smtClean="0">
                <a:latin typeface="Arial" pitchFamily="34" charset="0"/>
                <a:cs typeface="Arial" pitchFamily="34" charset="0"/>
              </a:rPr>
              <a:t> </a:t>
            </a:r>
            <a:r>
              <a:rPr lang="es-ES_tradnl" noProof="0" dirty="0" err="1" smtClean="0">
                <a:latin typeface="Arial" pitchFamily="34" charset="0"/>
                <a:cs typeface="Arial" pitchFamily="34" charset="0"/>
              </a:rPr>
              <a:t>Index</a:t>
            </a:r>
            <a:r>
              <a:rPr lang="es-ES_tradnl" noProof="0" dirty="0" smtClean="0">
                <a:latin typeface="Arial" pitchFamily="34" charset="0"/>
                <a:cs typeface="Arial" pitchFamily="34" charset="0"/>
              </a:rPr>
              <a:t> (SSI)</a:t>
            </a:r>
          </a:p>
          <a:p>
            <a:pPr lvl="1"/>
            <a:r>
              <a:rPr lang="es-ES_tradnl" dirty="0" smtClean="0">
                <a:latin typeface="Arial" pitchFamily="34" charset="0"/>
                <a:cs typeface="Arial" pitchFamily="34" charset="0"/>
              </a:rPr>
              <a:t>Total </a:t>
            </a:r>
            <a:r>
              <a:rPr lang="es-ES_tradnl" dirty="0" err="1">
                <a:latin typeface="Arial" pitchFamily="34" charset="0"/>
                <a:cs typeface="Arial" pitchFamily="34" charset="0"/>
              </a:rPr>
              <a:t>T</a:t>
            </a:r>
            <a:r>
              <a:rPr lang="es-ES_tradnl" dirty="0" err="1" smtClean="0">
                <a:latin typeface="Arial" pitchFamily="34" charset="0"/>
                <a:cs typeface="Arial" pitchFamily="34" charset="0"/>
              </a:rPr>
              <a:t>otals</a:t>
            </a:r>
            <a:r>
              <a:rPr lang="es-ES_tradnl" dirty="0" smtClean="0">
                <a:latin typeface="Arial" pitchFamily="34" charset="0"/>
                <a:cs typeface="Arial" pitchFamily="34" charset="0"/>
              </a:rPr>
              <a:t> (TT)</a:t>
            </a:r>
            <a:endParaRPr lang="es-ES_tradnl" noProof="0" dirty="0" smtClean="0">
              <a:latin typeface="Arial" pitchFamily="34" charset="0"/>
              <a:cs typeface="Arial" pitchFamily="34" charset="0"/>
            </a:endParaRPr>
          </a:p>
          <a:p>
            <a:pPr lvl="1"/>
            <a:r>
              <a:rPr lang="es-ES_tradnl" noProof="0" dirty="0" smtClean="0">
                <a:latin typeface="Arial" pitchFamily="34" charset="0"/>
                <a:cs typeface="Arial" pitchFamily="34" charset="0"/>
              </a:rPr>
              <a:t>K </a:t>
            </a:r>
            <a:r>
              <a:rPr lang="es-ES_tradnl" noProof="0" dirty="0" err="1" smtClean="0">
                <a:latin typeface="Arial" pitchFamily="34" charset="0"/>
                <a:cs typeface="Arial" pitchFamily="34" charset="0"/>
              </a:rPr>
              <a:t>Index</a:t>
            </a:r>
            <a:r>
              <a:rPr lang="es-ES_tradnl" noProof="0" dirty="0" smtClean="0">
                <a:latin typeface="Arial" pitchFamily="34" charset="0"/>
                <a:cs typeface="Arial" pitchFamily="34" charset="0"/>
              </a:rPr>
              <a:t> (K)</a:t>
            </a:r>
          </a:p>
          <a:p>
            <a:pPr lvl="1"/>
            <a:endParaRPr lang="es-ES_tradnl" noProof="0" dirty="0" smtClean="0">
              <a:latin typeface="Arial" pitchFamily="34" charset="0"/>
              <a:cs typeface="Arial" pitchFamily="34" charset="0"/>
            </a:endParaRPr>
          </a:p>
          <a:p>
            <a:r>
              <a:rPr lang="es-ES_tradnl" dirty="0" smtClean="0">
                <a:latin typeface="Arial" pitchFamily="34" charset="0"/>
                <a:cs typeface="Arial" pitchFamily="34" charset="0"/>
              </a:rPr>
              <a:t>Método Termodinámico</a:t>
            </a:r>
            <a:endParaRPr lang="es-ES_tradnl" noProof="0" dirty="0" smtClean="0">
              <a:latin typeface="Arial" pitchFamily="34" charset="0"/>
              <a:cs typeface="Arial" pitchFamily="34" charset="0"/>
            </a:endParaRPr>
          </a:p>
          <a:p>
            <a:pPr lvl="1"/>
            <a:r>
              <a:rPr lang="es-ES_tradnl" noProof="0" dirty="0" smtClean="0">
                <a:latin typeface="Arial" pitchFamily="34" charset="0"/>
                <a:cs typeface="Arial" pitchFamily="34" charset="0"/>
              </a:rPr>
              <a:t>CAPE/CINH</a:t>
            </a:r>
          </a:p>
          <a:p>
            <a:endParaRPr lang="es-ES_tradnl" sz="2400" noProof="0" dirty="0">
              <a:latin typeface="Arial" pitchFamily="34" charset="0"/>
              <a:cs typeface="Arial" pitchFamily="34" charset="0"/>
            </a:endParaRPr>
          </a:p>
        </p:txBody>
      </p:sp>
    </p:spTree>
    <p:extLst>
      <p:ext uri="{BB962C8B-B14F-4D97-AF65-F5344CB8AC3E}">
        <p14:creationId xmlns:p14="http://schemas.microsoft.com/office/powerpoint/2010/main" val="42884931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s-ES_tradnl" sz="3200" b="1" noProof="0" dirty="0" smtClean="0">
                <a:latin typeface="Arial" pitchFamily="34" charset="0"/>
                <a:cs typeface="Arial" pitchFamily="34" charset="0"/>
              </a:rPr>
              <a:t>Diferencias de THTE en el Corte Vertical</a:t>
            </a:r>
            <a:endParaRPr lang="es-ES_tradnl" sz="3200" b="1" noProof="0" dirty="0">
              <a:latin typeface="Arial" pitchFamily="34" charset="0"/>
              <a:cs typeface="Arial" pitchFamily="34" charset="0"/>
            </a:endParaRPr>
          </a:p>
        </p:txBody>
      </p:sp>
      <p:sp>
        <p:nvSpPr>
          <p:cNvPr id="3" name="Content Placeholder 2"/>
          <p:cNvSpPr>
            <a:spLocks noGrp="1"/>
          </p:cNvSpPr>
          <p:nvPr>
            <p:ph idx="1"/>
          </p:nvPr>
        </p:nvSpPr>
        <p:spPr/>
        <p:txBody>
          <a:bodyPr/>
          <a:lstStyle/>
          <a:p>
            <a:endParaRPr lang="es-ES_tradnl"/>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3000"/>
            <a:ext cx="9515475"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685800" y="3810000"/>
            <a:ext cx="8829674" cy="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5800" y="3200400"/>
            <a:ext cx="8829674" cy="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sp>
        <p:nvSpPr>
          <p:cNvPr id="9" name="Up Arrow 8"/>
          <p:cNvSpPr/>
          <p:nvPr/>
        </p:nvSpPr>
        <p:spPr>
          <a:xfrm>
            <a:off x="2649682" y="4038600"/>
            <a:ext cx="3810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Up Arrow 10"/>
          <p:cNvSpPr/>
          <p:nvPr/>
        </p:nvSpPr>
        <p:spPr>
          <a:xfrm>
            <a:off x="6629400" y="4038600"/>
            <a:ext cx="3810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TextBox 9"/>
          <p:cNvSpPr txBox="1"/>
          <p:nvPr/>
        </p:nvSpPr>
        <p:spPr>
          <a:xfrm>
            <a:off x="2209800" y="4876800"/>
            <a:ext cx="1219200" cy="369332"/>
          </a:xfrm>
          <a:prstGeom prst="rect">
            <a:avLst/>
          </a:prstGeom>
          <a:noFill/>
        </p:spPr>
        <p:txBody>
          <a:bodyPr wrap="square" rtlCol="0">
            <a:spAutoFit/>
          </a:bodyPr>
          <a:lstStyle/>
          <a:p>
            <a:r>
              <a:rPr lang="es-ES_tradnl" dirty="0" smtClean="0">
                <a:solidFill>
                  <a:schemeClr val="accent1"/>
                </a:solidFill>
              </a:rPr>
              <a:t>Honduras</a:t>
            </a:r>
            <a:endParaRPr lang="es-ES_tradnl" dirty="0">
              <a:solidFill>
                <a:schemeClr val="accent1"/>
              </a:solidFill>
            </a:endParaRPr>
          </a:p>
        </p:txBody>
      </p:sp>
      <p:sp>
        <p:nvSpPr>
          <p:cNvPr id="13" name="TextBox 12"/>
          <p:cNvSpPr txBox="1"/>
          <p:nvPr/>
        </p:nvSpPr>
        <p:spPr>
          <a:xfrm>
            <a:off x="6515100" y="4953000"/>
            <a:ext cx="647700" cy="369332"/>
          </a:xfrm>
          <a:prstGeom prst="rect">
            <a:avLst/>
          </a:prstGeom>
          <a:noFill/>
        </p:spPr>
        <p:txBody>
          <a:bodyPr wrap="square" rtlCol="0">
            <a:spAutoFit/>
          </a:bodyPr>
          <a:lstStyle/>
          <a:p>
            <a:r>
              <a:rPr lang="es-ES_tradnl" dirty="0" smtClean="0">
                <a:solidFill>
                  <a:schemeClr val="accent1"/>
                </a:solidFill>
              </a:rPr>
              <a:t>ITCZ</a:t>
            </a:r>
            <a:endParaRPr lang="es-ES_tradnl" dirty="0">
              <a:solidFill>
                <a:schemeClr val="accent1"/>
              </a:solidFill>
            </a:endParaRPr>
          </a:p>
        </p:txBody>
      </p:sp>
    </p:spTree>
    <p:extLst>
      <p:ext uri="{BB962C8B-B14F-4D97-AF65-F5344CB8AC3E}">
        <p14:creationId xmlns:p14="http://schemas.microsoft.com/office/powerpoint/2010/main" val="40768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s-ES_tradnl" sz="3600" b="1" noProof="0" dirty="0" smtClean="0">
                <a:latin typeface="Arial" pitchFamily="34" charset="0"/>
                <a:cs typeface="Arial" pitchFamily="34" charset="0"/>
              </a:rPr>
              <a:t>Problemas con este método</a:t>
            </a:r>
            <a:endParaRPr lang="es-ES_tradnl" sz="3600" b="1" noProof="0" dirty="0">
              <a:latin typeface="Arial" pitchFamily="34" charset="0"/>
              <a:cs typeface="Arial" pitchFamily="34" charset="0"/>
            </a:endParaRPr>
          </a:p>
        </p:txBody>
      </p:sp>
      <p:sp>
        <p:nvSpPr>
          <p:cNvPr id="3" name="Content Placeholder 2"/>
          <p:cNvSpPr>
            <a:spLocks noGrp="1"/>
          </p:cNvSpPr>
          <p:nvPr>
            <p:ph idx="1"/>
          </p:nvPr>
        </p:nvSpPr>
        <p:spPr>
          <a:xfrm>
            <a:off x="457200" y="1295400"/>
            <a:ext cx="8229600" cy="4525963"/>
          </a:xfrm>
        </p:spPr>
        <p:txBody>
          <a:bodyPr>
            <a:normAutofit/>
          </a:bodyPr>
          <a:lstStyle/>
          <a:p>
            <a:r>
              <a:rPr lang="es-ES_tradnl" sz="2400" noProof="0" dirty="0" smtClean="0">
                <a:latin typeface="Arial" pitchFamily="34" charset="0"/>
                <a:cs typeface="Arial" pitchFamily="34" charset="0"/>
              </a:rPr>
              <a:t>No toma en consideración espesor de la columna</a:t>
            </a:r>
          </a:p>
          <a:p>
            <a:endParaRPr lang="es-ES_tradnl" sz="2400" noProof="0" dirty="0" smtClean="0">
              <a:latin typeface="Arial" pitchFamily="34" charset="0"/>
              <a:cs typeface="Arial" pitchFamily="34" charset="0"/>
            </a:endParaRPr>
          </a:p>
          <a:p>
            <a:r>
              <a:rPr lang="es-ES_tradnl" sz="2400" noProof="0" dirty="0" smtClean="0">
                <a:latin typeface="Arial" pitchFamily="34" charset="0"/>
                <a:cs typeface="Arial" pitchFamily="34" charset="0"/>
              </a:rPr>
              <a:t>No distingue entre cuñas termales y las inversiones atmosféricas</a:t>
            </a:r>
          </a:p>
          <a:p>
            <a:pPr lvl="1"/>
            <a:r>
              <a:rPr lang="es-ES_tradnl" sz="2400" noProof="0" dirty="0" smtClean="0">
                <a:latin typeface="Arial" pitchFamily="34" charset="0"/>
                <a:cs typeface="Arial" pitchFamily="34" charset="0"/>
              </a:rPr>
              <a:t>Gradientes verticales en las cuñas más pronunciados</a:t>
            </a:r>
          </a:p>
          <a:p>
            <a:pPr marL="457200" lvl="1" indent="0">
              <a:buNone/>
            </a:pPr>
            <a:r>
              <a:rPr lang="es-ES_tradnl" sz="2400" noProof="0" dirty="0" smtClean="0">
                <a:latin typeface="Arial" pitchFamily="34" charset="0"/>
                <a:cs typeface="Arial" pitchFamily="34" charset="0"/>
              </a:rPr>
              <a:t> </a:t>
            </a:r>
          </a:p>
          <a:p>
            <a:r>
              <a:rPr lang="es-ES_tradnl" sz="2400" noProof="0" dirty="0" smtClean="0">
                <a:latin typeface="Arial" pitchFamily="34" charset="0"/>
                <a:cs typeface="Arial" pitchFamily="34" charset="0"/>
              </a:rPr>
              <a:t>Exhibe las mismas limitantes del método de parcelas</a:t>
            </a:r>
            <a:endParaRPr lang="es-ES_tradnl" sz="2400" noProof="0" dirty="0">
              <a:latin typeface="Arial" pitchFamily="34" charset="0"/>
              <a:cs typeface="Arial" pitchFamily="34" charset="0"/>
            </a:endParaRPr>
          </a:p>
        </p:txBody>
      </p:sp>
    </p:spTree>
    <p:extLst>
      <p:ext uri="{BB962C8B-B14F-4D97-AF65-F5344CB8AC3E}">
        <p14:creationId xmlns:p14="http://schemas.microsoft.com/office/powerpoint/2010/main" val="9481936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715962"/>
          </a:xfrm>
        </p:spPr>
        <p:txBody>
          <a:bodyPr>
            <a:normAutofit/>
          </a:bodyPr>
          <a:lstStyle/>
          <a:p>
            <a:r>
              <a:rPr lang="es-ES_tradnl" sz="3600" b="1" noProof="0" dirty="0" smtClean="0">
                <a:latin typeface="Arial" pitchFamily="34" charset="0"/>
                <a:cs typeface="Arial" pitchFamily="34" charset="0"/>
              </a:rPr>
              <a:t>Temperatura Equivalente Potencial</a:t>
            </a:r>
            <a:endParaRPr lang="es-ES_tradnl" sz="3600" b="1" noProof="0" dirty="0">
              <a:latin typeface="Arial" pitchFamily="34" charset="0"/>
              <a:cs typeface="Arial"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467600" cy="557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1524000" y="4572000"/>
            <a:ext cx="6781800" cy="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24000" y="3867150"/>
            <a:ext cx="6781800" cy="1905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791200" y="3867150"/>
            <a:ext cx="0" cy="66675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43400" y="3867150"/>
            <a:ext cx="0" cy="70485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057400" y="3867150"/>
            <a:ext cx="0" cy="704850"/>
          </a:xfrm>
          <a:prstGeom prst="line">
            <a:avLst/>
          </a:prstGeom>
          <a:ln w="34925">
            <a:solidFill>
              <a:srgbClr val="FB0BDE"/>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81600" y="4472226"/>
            <a:ext cx="1219200" cy="861774"/>
          </a:xfrm>
          <a:prstGeom prst="rect">
            <a:avLst/>
          </a:prstGeom>
          <a:noFill/>
        </p:spPr>
        <p:txBody>
          <a:bodyPr wrap="square" rtlCol="0">
            <a:spAutoFit/>
          </a:bodyPr>
          <a:lstStyle/>
          <a:p>
            <a:r>
              <a:rPr lang="el-GR" sz="3200" dirty="0" smtClean="0">
                <a:solidFill>
                  <a:srgbClr val="FB0BDE"/>
                </a:solidFill>
              </a:rPr>
              <a:t>Δ</a:t>
            </a:r>
            <a:r>
              <a:rPr lang="en-US" sz="3200" dirty="0" smtClean="0">
                <a:solidFill>
                  <a:srgbClr val="FB0BDE"/>
                </a:solidFill>
              </a:rPr>
              <a:t> = -6</a:t>
            </a:r>
            <a:endParaRPr lang="el-GR" sz="3200" dirty="0">
              <a:solidFill>
                <a:srgbClr val="FB0BDE"/>
              </a:solidFill>
            </a:endParaRPr>
          </a:p>
          <a:p>
            <a:endParaRPr lang="es-ES_tradnl" dirty="0"/>
          </a:p>
        </p:txBody>
      </p:sp>
      <p:sp>
        <p:nvSpPr>
          <p:cNvPr id="14" name="TextBox 13"/>
          <p:cNvSpPr txBox="1"/>
          <p:nvPr/>
        </p:nvSpPr>
        <p:spPr>
          <a:xfrm>
            <a:off x="3505200" y="4472226"/>
            <a:ext cx="1524000" cy="861774"/>
          </a:xfrm>
          <a:prstGeom prst="rect">
            <a:avLst/>
          </a:prstGeom>
          <a:noFill/>
        </p:spPr>
        <p:txBody>
          <a:bodyPr wrap="square" rtlCol="0">
            <a:spAutoFit/>
          </a:bodyPr>
          <a:lstStyle/>
          <a:p>
            <a:r>
              <a:rPr lang="el-GR" sz="3200" dirty="0" smtClean="0">
                <a:solidFill>
                  <a:srgbClr val="FB0BDE"/>
                </a:solidFill>
              </a:rPr>
              <a:t>Δ</a:t>
            </a:r>
            <a:r>
              <a:rPr lang="en-US" sz="3200" dirty="0" smtClean="0">
                <a:solidFill>
                  <a:srgbClr val="FB0BDE"/>
                </a:solidFill>
              </a:rPr>
              <a:t> = -21</a:t>
            </a:r>
            <a:endParaRPr lang="el-GR" sz="3200" dirty="0">
              <a:solidFill>
                <a:srgbClr val="FB0BDE"/>
              </a:solidFill>
            </a:endParaRPr>
          </a:p>
          <a:p>
            <a:endParaRPr lang="es-ES_tradnl" dirty="0"/>
          </a:p>
        </p:txBody>
      </p:sp>
      <p:sp>
        <p:nvSpPr>
          <p:cNvPr id="15" name="TextBox 14"/>
          <p:cNvSpPr txBox="1"/>
          <p:nvPr/>
        </p:nvSpPr>
        <p:spPr>
          <a:xfrm>
            <a:off x="1371600" y="4472226"/>
            <a:ext cx="1524000" cy="861774"/>
          </a:xfrm>
          <a:prstGeom prst="rect">
            <a:avLst/>
          </a:prstGeom>
          <a:noFill/>
        </p:spPr>
        <p:txBody>
          <a:bodyPr wrap="square" rtlCol="0">
            <a:spAutoFit/>
          </a:bodyPr>
          <a:lstStyle/>
          <a:p>
            <a:r>
              <a:rPr lang="el-GR" sz="3200" dirty="0" smtClean="0">
                <a:solidFill>
                  <a:srgbClr val="FB0BDE"/>
                </a:solidFill>
              </a:rPr>
              <a:t>Δ</a:t>
            </a:r>
            <a:r>
              <a:rPr lang="en-US" sz="3200" dirty="0" smtClean="0">
                <a:solidFill>
                  <a:srgbClr val="FB0BDE"/>
                </a:solidFill>
              </a:rPr>
              <a:t> = -8</a:t>
            </a:r>
            <a:endParaRPr lang="el-GR" sz="3200" dirty="0">
              <a:solidFill>
                <a:srgbClr val="FB0BDE"/>
              </a:solidFill>
            </a:endParaRPr>
          </a:p>
          <a:p>
            <a:endParaRPr lang="es-ES_tradnl" dirty="0"/>
          </a:p>
        </p:txBody>
      </p:sp>
    </p:spTree>
    <p:extLst>
      <p:ext uri="{BB962C8B-B14F-4D97-AF65-F5344CB8AC3E}">
        <p14:creationId xmlns:p14="http://schemas.microsoft.com/office/powerpoint/2010/main" val="262058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705666" y="381000"/>
            <a:ext cx="768191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4000" b="1" dirty="0" smtClean="0">
                <a:solidFill>
                  <a:srgbClr val="F7D171"/>
                </a:solidFill>
                <a:effectLst>
                  <a:outerShdw blurRad="38100" dist="38100" dir="2700000" algn="tl">
                    <a:srgbClr val="000000">
                      <a:alpha val="43137"/>
                    </a:srgbClr>
                  </a:outerShdw>
                </a:effectLst>
                <a:latin typeface="Arial" pitchFamily="34" charset="0"/>
                <a:cs typeface="Arial" pitchFamily="34" charset="0"/>
              </a:rPr>
              <a:t>¿Es posible mejorar el análisis</a:t>
            </a:r>
            <a:endParaRPr lang="es-ES_tradnl" sz="4000" b="1" dirty="0">
              <a:solidFill>
                <a:srgbClr val="F7D171"/>
              </a:solidFill>
              <a:effectLst>
                <a:outerShdw blurRad="38100" dist="38100" dir="2700000" algn="tl">
                  <a:srgbClr val="000000">
                    <a:alpha val="43137"/>
                  </a:srgbClr>
                </a:outerShdw>
              </a:effectLst>
              <a:latin typeface="Arial" pitchFamily="34" charset="0"/>
              <a:cs typeface="Arial" pitchFamily="34" charset="0"/>
            </a:endParaRPr>
          </a:p>
          <a:p>
            <a:pPr algn="ctr" eaLnBrk="1" hangingPunct="1"/>
            <a:r>
              <a:rPr lang="es-ES_tradnl" sz="4000" b="1" dirty="0" smtClean="0">
                <a:solidFill>
                  <a:srgbClr val="F7D171"/>
                </a:solidFill>
                <a:effectLst>
                  <a:outerShdw blurRad="38100" dist="38100" dir="2700000" algn="tl">
                    <a:srgbClr val="000000">
                      <a:alpha val="43137"/>
                    </a:srgbClr>
                  </a:outerShdw>
                </a:effectLst>
                <a:latin typeface="Arial" pitchFamily="34" charset="0"/>
                <a:cs typeface="Arial" pitchFamily="34" charset="0"/>
              </a:rPr>
              <a:t>de estabilidad?</a:t>
            </a:r>
            <a:endParaRPr lang="es-ES_tradnl" sz="4000" b="1" dirty="0">
              <a:solidFill>
                <a:srgbClr val="F7D171"/>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2" name="Group 1"/>
          <p:cNvGrpSpPr/>
          <p:nvPr/>
        </p:nvGrpSpPr>
        <p:grpSpPr>
          <a:xfrm>
            <a:off x="619895" y="2446337"/>
            <a:ext cx="7853432" cy="3941545"/>
            <a:chOff x="619895" y="2446337"/>
            <a:chExt cx="7853432" cy="3941545"/>
          </a:xfrm>
        </p:grpSpPr>
        <p:sp>
          <p:nvSpPr>
            <p:cNvPr id="5" name="TextBox 1"/>
            <p:cNvSpPr txBox="1">
              <a:spLocks noChangeArrowheads="1"/>
            </p:cNvSpPr>
            <p:nvPr/>
          </p:nvSpPr>
          <p:spPr bwMode="auto">
            <a:xfrm>
              <a:off x="619895" y="2446337"/>
              <a:ext cx="78534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3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Índice de Inestabilidad Convectiva </a:t>
              </a:r>
            </a:p>
            <a:p>
              <a:pPr algn="ctr" eaLnBrk="1" hangingPunct="1"/>
              <a:r>
                <a:rPr lang="es-ES_tradnl" sz="3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Gálvez-Davison (GDI) </a:t>
              </a:r>
            </a:p>
          </p:txBody>
        </p:sp>
        <p:sp>
          <p:nvSpPr>
            <p:cNvPr id="6" name="TextBox 1"/>
            <p:cNvSpPr txBox="1">
              <a:spLocks noChangeArrowheads="1"/>
            </p:cNvSpPr>
            <p:nvPr/>
          </p:nvSpPr>
          <p:spPr bwMode="auto">
            <a:xfrm>
              <a:off x="2824825" y="4572000"/>
              <a:ext cx="344357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_tradnl" sz="2800" dirty="0" smtClean="0">
                  <a:solidFill>
                    <a:schemeClr val="bg1"/>
                  </a:solidFill>
                  <a:latin typeface="Arial" pitchFamily="34" charset="0"/>
                  <a:cs typeface="Arial" pitchFamily="34" charset="0"/>
                </a:rPr>
                <a:t>José Manuel Gálvez</a:t>
              </a:r>
            </a:p>
            <a:p>
              <a:pPr algn="ctr" eaLnBrk="1" hangingPunct="1"/>
              <a:r>
                <a:rPr lang="es-ES_tradnl" sz="2800" dirty="0" smtClean="0">
                  <a:solidFill>
                    <a:schemeClr val="bg1"/>
                  </a:solidFill>
                  <a:latin typeface="Arial" pitchFamily="34" charset="0"/>
                  <a:cs typeface="Arial" pitchFamily="34" charset="0"/>
                </a:rPr>
                <a:t>Mike Davison</a:t>
              </a:r>
            </a:p>
            <a:p>
              <a:pPr algn="ctr" eaLnBrk="1" hangingPunct="1"/>
              <a:endParaRPr lang="es-ES_tradnl" sz="2800" dirty="0">
                <a:solidFill>
                  <a:schemeClr val="bg1"/>
                </a:solidFill>
                <a:latin typeface="Arial" pitchFamily="34" charset="0"/>
                <a:cs typeface="Arial" pitchFamily="34" charset="0"/>
              </a:endParaRPr>
            </a:p>
            <a:p>
              <a:pPr algn="ctr" eaLnBrk="1" hangingPunct="1"/>
              <a:r>
                <a:rPr lang="es-ES_tradnl" sz="2800" dirty="0" smtClean="0">
                  <a:solidFill>
                    <a:schemeClr val="bg1"/>
                  </a:solidFill>
                  <a:latin typeface="Arial" pitchFamily="34" charset="0"/>
                  <a:cs typeface="Arial" pitchFamily="34" charset="0"/>
                </a:rPr>
                <a:t>2013</a:t>
              </a:r>
              <a:endParaRPr lang="es-ES_tradnl" sz="2800"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27458448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107950" y="106363"/>
            <a:ext cx="23018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t>Motivación</a:t>
            </a:r>
          </a:p>
        </p:txBody>
      </p:sp>
      <p:sp>
        <p:nvSpPr>
          <p:cNvPr id="4099" name="TextBox 10"/>
          <p:cNvSpPr txBox="1">
            <a:spLocks noChangeArrowheads="1"/>
          </p:cNvSpPr>
          <p:nvPr/>
        </p:nvSpPr>
        <p:spPr bwMode="auto">
          <a:xfrm>
            <a:off x="4572000" y="838200"/>
            <a:ext cx="4419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Char char="•"/>
            </a:pPr>
            <a:r>
              <a:rPr lang="en-US" altLang="en-US"/>
              <a:t>Interés surgió durante entrenamientos en QPF en los escritorios internacionales de WPC/NCEP/NWS/NOAA.</a:t>
            </a:r>
          </a:p>
        </p:txBody>
      </p:sp>
      <p:sp>
        <p:nvSpPr>
          <p:cNvPr id="4100" name="TextBox 10"/>
          <p:cNvSpPr txBox="1">
            <a:spLocks noChangeArrowheads="1"/>
          </p:cNvSpPr>
          <p:nvPr/>
        </p:nvSpPr>
        <p:spPr bwMode="auto">
          <a:xfrm>
            <a:off x="4572000" y="2162175"/>
            <a:ext cx="44196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Char char="•"/>
            </a:pPr>
            <a:r>
              <a:rPr lang="en-US" altLang="en-US"/>
              <a:t>El trabajo de &gt;20 años de Mike Davison le permitió identificar </a:t>
            </a:r>
            <a:r>
              <a:rPr lang="en-US" altLang="en-US" b="1">
                <a:solidFill>
                  <a:srgbClr val="FF0000"/>
                </a:solidFill>
              </a:rPr>
              <a:t>variabilidad regional en la habilidad de los índices de estabilidad para el pronóstico de convección</a:t>
            </a:r>
            <a:endParaRPr lang="en-US" altLang="en-US"/>
          </a:p>
        </p:txBody>
      </p:sp>
      <p:grpSp>
        <p:nvGrpSpPr>
          <p:cNvPr id="4194" name="Group 98"/>
          <p:cNvGrpSpPr>
            <a:grpSpLocks/>
          </p:cNvGrpSpPr>
          <p:nvPr/>
        </p:nvGrpSpPr>
        <p:grpSpPr bwMode="auto">
          <a:xfrm>
            <a:off x="-76200" y="1001713"/>
            <a:ext cx="4800600" cy="5170487"/>
            <a:chOff x="-48" y="631"/>
            <a:chExt cx="3024" cy="3257"/>
          </a:xfrm>
        </p:grpSpPr>
        <p:sp>
          <p:nvSpPr>
            <p:cNvPr id="31" name="Freeform 30"/>
            <p:cNvSpPr>
              <a:spLocks/>
            </p:cNvSpPr>
            <p:nvPr/>
          </p:nvSpPr>
          <p:spPr bwMode="auto">
            <a:xfrm>
              <a:off x="232" y="864"/>
              <a:ext cx="2414" cy="2974"/>
            </a:xfrm>
            <a:custGeom>
              <a:avLst/>
              <a:gdLst>
                <a:gd name="T0" fmla="*/ 0 w 2414"/>
                <a:gd name="T1" fmla="*/ 0 h 2974"/>
                <a:gd name="T2" fmla="*/ 295275 w 2414"/>
                <a:gd name="T3" fmla="*/ 0 h 2974"/>
                <a:gd name="T4" fmla="*/ 533400 w 2414"/>
                <a:gd name="T5" fmla="*/ 133350 h 2974"/>
                <a:gd name="T6" fmla="*/ 666750 w 2414"/>
                <a:gd name="T7" fmla="*/ 142875 h 2974"/>
                <a:gd name="T8" fmla="*/ 704850 w 2414"/>
                <a:gd name="T9" fmla="*/ 276225 h 2974"/>
                <a:gd name="T10" fmla="*/ 847725 w 2414"/>
                <a:gd name="T11" fmla="*/ 352425 h 2974"/>
                <a:gd name="T12" fmla="*/ 1543050 w 2414"/>
                <a:gd name="T13" fmla="*/ 361950 h 2974"/>
                <a:gd name="T14" fmla="*/ 1638300 w 2414"/>
                <a:gd name="T15" fmla="*/ 276225 h 2974"/>
                <a:gd name="T16" fmla="*/ 1647825 w 2414"/>
                <a:gd name="T17" fmla="*/ 209550 h 2974"/>
                <a:gd name="T18" fmla="*/ 1790700 w 2414"/>
                <a:gd name="T19" fmla="*/ 219075 h 2974"/>
                <a:gd name="T20" fmla="*/ 2133600 w 2414"/>
                <a:gd name="T21" fmla="*/ 419100 h 2974"/>
                <a:gd name="T22" fmla="*/ 2695575 w 2414"/>
                <a:gd name="T23" fmla="*/ 552450 h 2974"/>
                <a:gd name="T24" fmla="*/ 3171825 w 2414"/>
                <a:gd name="T25" fmla="*/ 704850 h 2974"/>
                <a:gd name="T26" fmla="*/ 3505200 w 2414"/>
                <a:gd name="T27" fmla="*/ 809625 h 2974"/>
                <a:gd name="T28" fmla="*/ 3562350 w 2414"/>
                <a:gd name="T29" fmla="*/ 1276350 h 2974"/>
                <a:gd name="T30" fmla="*/ 3648075 w 2414"/>
                <a:gd name="T31" fmla="*/ 1619250 h 2974"/>
                <a:gd name="T32" fmla="*/ 3819525 w 2414"/>
                <a:gd name="T33" fmla="*/ 1866900 h 2974"/>
                <a:gd name="T34" fmla="*/ 3790950 w 2414"/>
                <a:gd name="T35" fmla="*/ 2181225 h 2974"/>
                <a:gd name="T36" fmla="*/ 3733800 w 2414"/>
                <a:gd name="T37" fmla="*/ 2524125 h 2974"/>
                <a:gd name="T38" fmla="*/ 3552825 w 2414"/>
                <a:gd name="T39" fmla="*/ 2724150 h 2974"/>
                <a:gd name="T40" fmla="*/ 3429000 w 2414"/>
                <a:gd name="T41" fmla="*/ 3124200 h 2974"/>
                <a:gd name="T42" fmla="*/ 3143250 w 2414"/>
                <a:gd name="T43" fmla="*/ 3267075 h 2974"/>
                <a:gd name="T44" fmla="*/ 2924175 w 2414"/>
                <a:gd name="T45" fmla="*/ 3533775 h 2974"/>
                <a:gd name="T46" fmla="*/ 2619375 w 2414"/>
                <a:gd name="T47" fmla="*/ 3790950 h 2974"/>
                <a:gd name="T48" fmla="*/ 2381250 w 2414"/>
                <a:gd name="T49" fmla="*/ 4162425 h 2974"/>
                <a:gd name="T50" fmla="*/ 2295525 w 2414"/>
                <a:gd name="T51" fmla="*/ 4676775 h 2974"/>
                <a:gd name="T52" fmla="*/ 1866900 w 2414"/>
                <a:gd name="T53" fmla="*/ 4581524 h 2974"/>
                <a:gd name="T54" fmla="*/ 1428750 w 2414"/>
                <a:gd name="T55" fmla="*/ 4657725 h 2974"/>
                <a:gd name="T56" fmla="*/ 1057275 w 2414"/>
                <a:gd name="T57" fmla="*/ 3638550 h 2974"/>
                <a:gd name="T58" fmla="*/ 1276350 w 2414"/>
                <a:gd name="T59" fmla="*/ 3095624 h 2974"/>
                <a:gd name="T60" fmla="*/ 1581150 w 2414"/>
                <a:gd name="T61" fmla="*/ 2590800 h 2974"/>
                <a:gd name="T62" fmla="*/ 1390650 w 2414"/>
                <a:gd name="T63" fmla="*/ 2143125 h 2974"/>
                <a:gd name="T64" fmla="*/ 1181100 w 2414"/>
                <a:gd name="T65" fmla="*/ 1838325 h 2974"/>
                <a:gd name="T66" fmla="*/ 990600 w 2414"/>
                <a:gd name="T67" fmla="*/ 1571625 h 2974"/>
                <a:gd name="T68" fmla="*/ 733425 w 2414"/>
                <a:gd name="T69" fmla="*/ 1504950 h 2974"/>
                <a:gd name="T70" fmla="*/ 219075 w 2414"/>
                <a:gd name="T71" fmla="*/ 1371600 h 2974"/>
                <a:gd name="T72" fmla="*/ 47625 w 2414"/>
                <a:gd name="T73" fmla="*/ 1019175 h 2974"/>
                <a:gd name="T74" fmla="*/ 104775 w 2414"/>
                <a:gd name="T75" fmla="*/ 542925 h 2974"/>
                <a:gd name="T76" fmla="*/ 114300 w 2414"/>
                <a:gd name="T77" fmla="*/ 266700 h 2974"/>
                <a:gd name="T78" fmla="*/ 0 w 2414"/>
                <a:gd name="T79" fmla="*/ 0 h 29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14" h="2974">
                  <a:moveTo>
                    <a:pt x="0" y="4"/>
                  </a:moveTo>
                  <a:lnTo>
                    <a:pt x="194" y="0"/>
                  </a:lnTo>
                  <a:lnTo>
                    <a:pt x="307" y="49"/>
                  </a:lnTo>
                  <a:lnTo>
                    <a:pt x="359" y="108"/>
                  </a:lnTo>
                  <a:lnTo>
                    <a:pt x="434" y="101"/>
                  </a:lnTo>
                  <a:lnTo>
                    <a:pt x="471" y="198"/>
                  </a:lnTo>
                  <a:lnTo>
                    <a:pt x="542" y="222"/>
                  </a:lnTo>
                  <a:lnTo>
                    <a:pt x="980" y="228"/>
                  </a:lnTo>
                  <a:lnTo>
                    <a:pt x="1040" y="174"/>
                  </a:lnTo>
                  <a:lnTo>
                    <a:pt x="1092" y="131"/>
                  </a:lnTo>
                  <a:lnTo>
                    <a:pt x="1204" y="131"/>
                  </a:lnTo>
                  <a:lnTo>
                    <a:pt x="1399" y="183"/>
                  </a:lnTo>
                  <a:lnTo>
                    <a:pt x="1578" y="236"/>
                  </a:lnTo>
                  <a:lnTo>
                    <a:pt x="1863" y="318"/>
                  </a:lnTo>
                  <a:lnTo>
                    <a:pt x="2109" y="445"/>
                  </a:lnTo>
                  <a:lnTo>
                    <a:pt x="2266" y="632"/>
                  </a:lnTo>
                  <a:lnTo>
                    <a:pt x="2364" y="909"/>
                  </a:lnTo>
                  <a:lnTo>
                    <a:pt x="2414" y="1176"/>
                  </a:lnTo>
                  <a:lnTo>
                    <a:pt x="2396" y="1374"/>
                  </a:lnTo>
                  <a:lnTo>
                    <a:pt x="2360" y="1590"/>
                  </a:lnTo>
                  <a:lnTo>
                    <a:pt x="2281" y="1799"/>
                  </a:lnTo>
                  <a:lnTo>
                    <a:pt x="2168" y="1968"/>
                  </a:lnTo>
                  <a:lnTo>
                    <a:pt x="2079" y="2113"/>
                  </a:lnTo>
                  <a:lnTo>
                    <a:pt x="1945" y="2255"/>
                  </a:lnTo>
                  <a:lnTo>
                    <a:pt x="1825" y="2457"/>
                  </a:lnTo>
                  <a:lnTo>
                    <a:pt x="1653" y="2704"/>
                  </a:lnTo>
                  <a:lnTo>
                    <a:pt x="1496" y="2944"/>
                  </a:lnTo>
                  <a:cubicBezTo>
                    <a:pt x="1418" y="2974"/>
                    <a:pt x="1300" y="2886"/>
                    <a:pt x="1184" y="2886"/>
                  </a:cubicBezTo>
                  <a:lnTo>
                    <a:pt x="800" y="2944"/>
                  </a:lnTo>
                  <a:cubicBezTo>
                    <a:pt x="702" y="2909"/>
                    <a:pt x="642" y="2748"/>
                    <a:pt x="598" y="2674"/>
                  </a:cubicBezTo>
                  <a:cubicBezTo>
                    <a:pt x="548" y="2601"/>
                    <a:pt x="560" y="2553"/>
                    <a:pt x="538" y="2502"/>
                  </a:cubicBezTo>
                  <a:cubicBezTo>
                    <a:pt x="523" y="2434"/>
                    <a:pt x="505" y="2361"/>
                    <a:pt x="509" y="2263"/>
                  </a:cubicBezTo>
                  <a:cubicBezTo>
                    <a:pt x="513" y="2165"/>
                    <a:pt x="530" y="2017"/>
                    <a:pt x="561" y="1911"/>
                  </a:cubicBezTo>
                  <a:cubicBezTo>
                    <a:pt x="592" y="1805"/>
                    <a:pt x="672" y="1725"/>
                    <a:pt x="696" y="1627"/>
                  </a:cubicBezTo>
                  <a:cubicBezTo>
                    <a:pt x="720" y="1529"/>
                    <a:pt x="717" y="1412"/>
                    <a:pt x="703" y="1320"/>
                  </a:cubicBezTo>
                  <a:lnTo>
                    <a:pt x="613" y="1073"/>
                  </a:lnTo>
                  <a:lnTo>
                    <a:pt x="494" y="984"/>
                  </a:lnTo>
                  <a:lnTo>
                    <a:pt x="307" y="946"/>
                  </a:lnTo>
                  <a:lnTo>
                    <a:pt x="146" y="864"/>
                  </a:lnTo>
                  <a:lnTo>
                    <a:pt x="75" y="774"/>
                  </a:lnTo>
                  <a:lnTo>
                    <a:pt x="38" y="642"/>
                  </a:lnTo>
                  <a:lnTo>
                    <a:pt x="30" y="333"/>
                  </a:lnTo>
                  <a:lnTo>
                    <a:pt x="0" y="161"/>
                  </a:lnTo>
                  <a:lnTo>
                    <a:pt x="0" y="79"/>
                  </a:lnTo>
                </a:path>
              </a:pathLst>
            </a:custGeom>
            <a:solidFill>
              <a:srgbClr val="FCEB70"/>
            </a:solidFill>
            <a:ln>
              <a:noFill/>
            </a:ln>
            <a:extLst>
              <a:ext uri="{91240B29-F687-4F45-9708-019B960494DF}">
                <a14:hiddenLine xmlns:a14="http://schemas.microsoft.com/office/drawing/2010/main" w="25400" cap="flat" cmpd="sng" algn="ctr">
                  <a:solidFill>
                    <a:srgbClr val="333333"/>
                  </a:solidFill>
                  <a:prstDash val="solid"/>
                  <a:round/>
                  <a:headEnd/>
                  <a:tailEnd/>
                </a14:hiddenLine>
              </a:ext>
            </a:extLst>
          </p:spPr>
          <p:txBody>
            <a:bodyPr anchor="ctr"/>
            <a:lstStyle/>
            <a:p>
              <a:endParaRPr lang="en-US"/>
            </a:p>
          </p:txBody>
        </p:sp>
        <p:sp>
          <p:nvSpPr>
            <p:cNvPr id="4136" name="TextBox 10"/>
            <p:cNvSpPr txBox="1">
              <a:spLocks noChangeArrowheads="1"/>
            </p:cNvSpPr>
            <p:nvPr/>
          </p:nvSpPr>
          <p:spPr bwMode="auto">
            <a:xfrm>
              <a:off x="268" y="747"/>
              <a:ext cx="54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32N</a:t>
              </a:r>
            </a:p>
          </p:txBody>
        </p:sp>
        <p:sp>
          <p:nvSpPr>
            <p:cNvPr id="4137" name="TextBox 10"/>
            <p:cNvSpPr txBox="1">
              <a:spLocks noChangeArrowheads="1"/>
            </p:cNvSpPr>
            <p:nvPr/>
          </p:nvSpPr>
          <p:spPr bwMode="auto">
            <a:xfrm>
              <a:off x="-48" y="1294"/>
              <a:ext cx="54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120W</a:t>
              </a:r>
            </a:p>
          </p:txBody>
        </p:sp>
        <p:sp>
          <p:nvSpPr>
            <p:cNvPr id="4138" name="TextBox 10"/>
            <p:cNvSpPr txBox="1">
              <a:spLocks noChangeArrowheads="1"/>
            </p:cNvSpPr>
            <p:nvPr/>
          </p:nvSpPr>
          <p:spPr bwMode="auto">
            <a:xfrm>
              <a:off x="2428" y="1945"/>
              <a:ext cx="54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30W</a:t>
              </a:r>
            </a:p>
          </p:txBody>
        </p:sp>
        <p:sp>
          <p:nvSpPr>
            <p:cNvPr id="4139" name="TextBox 10"/>
            <p:cNvSpPr txBox="1">
              <a:spLocks noChangeArrowheads="1"/>
            </p:cNvSpPr>
            <p:nvPr/>
          </p:nvSpPr>
          <p:spPr bwMode="auto">
            <a:xfrm>
              <a:off x="1228" y="3673"/>
              <a:ext cx="54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60S</a:t>
              </a:r>
            </a:p>
          </p:txBody>
        </p:sp>
        <p:grpSp>
          <p:nvGrpSpPr>
            <p:cNvPr id="4104" name="Group 29"/>
            <p:cNvGrpSpPr>
              <a:grpSpLocks/>
            </p:cNvGrpSpPr>
            <p:nvPr/>
          </p:nvGrpSpPr>
          <p:grpSpPr bwMode="auto">
            <a:xfrm>
              <a:off x="26" y="631"/>
              <a:ext cx="2660" cy="3185"/>
              <a:chOff x="0" y="1002506"/>
              <a:chExt cx="4626404" cy="5055394"/>
            </a:xfrm>
          </p:grpSpPr>
          <p:grpSp>
            <p:nvGrpSpPr>
              <p:cNvPr id="4105" name="Group 28"/>
              <p:cNvGrpSpPr>
                <a:grpSpLocks/>
              </p:cNvGrpSpPr>
              <p:nvPr/>
            </p:nvGrpSpPr>
            <p:grpSpPr bwMode="auto">
              <a:xfrm>
                <a:off x="0" y="1009650"/>
                <a:ext cx="4626404" cy="5048250"/>
                <a:chOff x="0" y="1009650"/>
                <a:chExt cx="4626404" cy="5048250"/>
              </a:xfrm>
            </p:grpSpPr>
            <p:sp>
              <p:nvSpPr>
                <p:cNvPr id="4" name="Freeform 26"/>
                <p:cNvSpPr>
                  <a:spLocks/>
                </p:cNvSpPr>
                <p:nvPr/>
              </p:nvSpPr>
              <p:spPr bwMode="auto">
                <a:xfrm>
                  <a:off x="13447" y="1505976"/>
                  <a:ext cx="4585447" cy="107669"/>
                </a:xfrm>
                <a:custGeom>
                  <a:avLst/>
                  <a:gdLst>
                    <a:gd name="T0" fmla="*/ 0 w 4585447"/>
                    <a:gd name="T1" fmla="*/ 94222 h 107669"/>
                    <a:gd name="T2" fmla="*/ 2272553 w 4585447"/>
                    <a:gd name="T3" fmla="*/ 93 h 107669"/>
                    <a:gd name="T4" fmla="*/ 4585447 w 4585447"/>
                    <a:gd name="T5" fmla="*/ 107669 h 107669"/>
                    <a:gd name="T6" fmla="*/ 0 60000 65536"/>
                    <a:gd name="T7" fmla="*/ 0 60000 65536"/>
                    <a:gd name="T8" fmla="*/ 0 60000 65536"/>
                  </a:gdLst>
                  <a:ahLst/>
                  <a:cxnLst>
                    <a:cxn ang="T6">
                      <a:pos x="T0" y="T1"/>
                    </a:cxn>
                    <a:cxn ang="T7">
                      <a:pos x="T2" y="T3"/>
                    </a:cxn>
                    <a:cxn ang="T8">
                      <a:pos x="T4" y="T5"/>
                    </a:cxn>
                  </a:cxnLst>
                  <a:rect l="0" t="0" r="r" b="b"/>
                  <a:pathLst>
                    <a:path w="4585447" h="107669">
                      <a:moveTo>
                        <a:pt x="0" y="94222"/>
                      </a:moveTo>
                      <a:cubicBezTo>
                        <a:pt x="663389" y="35952"/>
                        <a:pt x="1508312" y="-2148"/>
                        <a:pt x="2272553" y="93"/>
                      </a:cubicBezTo>
                      <a:cubicBezTo>
                        <a:pt x="3036794" y="2334"/>
                        <a:pt x="3931024" y="35951"/>
                        <a:pt x="4585447" y="107669"/>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 name="Freeform 33"/>
                <p:cNvSpPr>
                  <a:spLocks/>
                </p:cNvSpPr>
                <p:nvPr/>
              </p:nvSpPr>
              <p:spPr bwMode="auto">
                <a:xfrm>
                  <a:off x="0" y="2940331"/>
                  <a:ext cx="4585447" cy="260069"/>
                </a:xfrm>
                <a:custGeom>
                  <a:avLst/>
                  <a:gdLst>
                    <a:gd name="T0" fmla="*/ 0 w 4585447"/>
                    <a:gd name="T1" fmla="*/ 227588 h 107669"/>
                    <a:gd name="T2" fmla="*/ 2272553 w 4585447"/>
                    <a:gd name="T3" fmla="*/ 225 h 107669"/>
                    <a:gd name="T4" fmla="*/ 4585447 w 4585447"/>
                    <a:gd name="T5" fmla="*/ 260069 h 107669"/>
                    <a:gd name="T6" fmla="*/ 0 60000 65536"/>
                    <a:gd name="T7" fmla="*/ 0 60000 65536"/>
                    <a:gd name="T8" fmla="*/ 0 60000 65536"/>
                  </a:gdLst>
                  <a:ahLst/>
                  <a:cxnLst>
                    <a:cxn ang="T6">
                      <a:pos x="T0" y="T1"/>
                    </a:cxn>
                    <a:cxn ang="T7">
                      <a:pos x="T2" y="T3"/>
                    </a:cxn>
                    <a:cxn ang="T8">
                      <a:pos x="T4" y="T5"/>
                    </a:cxn>
                  </a:cxnLst>
                  <a:rect l="0" t="0" r="r" b="b"/>
                  <a:pathLst>
                    <a:path w="4585447" h="107669">
                      <a:moveTo>
                        <a:pt x="0" y="94222"/>
                      </a:moveTo>
                      <a:cubicBezTo>
                        <a:pt x="663389" y="35952"/>
                        <a:pt x="1508312" y="-2148"/>
                        <a:pt x="2272553" y="93"/>
                      </a:cubicBezTo>
                      <a:cubicBezTo>
                        <a:pt x="3036794" y="2334"/>
                        <a:pt x="3931024" y="35951"/>
                        <a:pt x="4585447" y="107669"/>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5" name="Freeform 34"/>
                <p:cNvSpPr>
                  <a:spLocks/>
                </p:cNvSpPr>
                <p:nvPr/>
              </p:nvSpPr>
              <p:spPr bwMode="auto">
                <a:xfrm>
                  <a:off x="0" y="4426741"/>
                  <a:ext cx="4626404" cy="535783"/>
                </a:xfrm>
                <a:custGeom>
                  <a:avLst/>
                  <a:gdLst>
                    <a:gd name="T0" fmla="*/ 0 w 4671172"/>
                    <a:gd name="T1" fmla="*/ 527153 h 95672"/>
                    <a:gd name="T2" fmla="*/ 2250773 w 4671172"/>
                    <a:gd name="T3" fmla="*/ 11 h 95672"/>
                    <a:gd name="T4" fmla="*/ 4626404 w 4671172"/>
                    <a:gd name="T5" fmla="*/ 535783 h 95672"/>
                    <a:gd name="T6" fmla="*/ 0 60000 65536"/>
                    <a:gd name="T7" fmla="*/ 0 60000 65536"/>
                    <a:gd name="T8" fmla="*/ 0 60000 65536"/>
                  </a:gdLst>
                  <a:ahLst/>
                  <a:cxnLst>
                    <a:cxn ang="T6">
                      <a:pos x="T0" y="T1"/>
                    </a:cxn>
                    <a:cxn ang="T7">
                      <a:pos x="T2" y="T3"/>
                    </a:cxn>
                    <a:cxn ang="T8">
                      <a:pos x="T4" y="T5"/>
                    </a:cxn>
                  </a:cxnLst>
                  <a:rect l="0" t="0" r="r" b="b"/>
                  <a:pathLst>
                    <a:path w="4671172" h="95672">
                      <a:moveTo>
                        <a:pt x="0" y="94131"/>
                      </a:moveTo>
                      <a:cubicBezTo>
                        <a:pt x="663389" y="35861"/>
                        <a:pt x="1494024" y="-255"/>
                        <a:pt x="2272553" y="2"/>
                      </a:cubicBezTo>
                      <a:cubicBezTo>
                        <a:pt x="3051082" y="259"/>
                        <a:pt x="4007224" y="22253"/>
                        <a:pt x="4671172" y="95672"/>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6" name="Freeform 27"/>
                <p:cNvSpPr>
                  <a:spLocks/>
                </p:cNvSpPr>
                <p:nvPr/>
              </p:nvSpPr>
              <p:spPr bwMode="auto">
                <a:xfrm>
                  <a:off x="2714625" y="1028700"/>
                  <a:ext cx="446489" cy="5010150"/>
                </a:xfrm>
                <a:custGeom>
                  <a:avLst/>
                  <a:gdLst>
                    <a:gd name="T0" fmla="*/ 285750 w 446489"/>
                    <a:gd name="T1" fmla="*/ 0 h 5010150"/>
                    <a:gd name="T2" fmla="*/ 438150 w 446489"/>
                    <a:gd name="T3" fmla="*/ 2400300 h 5010150"/>
                    <a:gd name="T4" fmla="*/ 0 w 446489"/>
                    <a:gd name="T5" fmla="*/ 5010150 h 5010150"/>
                    <a:gd name="T6" fmla="*/ 0 60000 65536"/>
                    <a:gd name="T7" fmla="*/ 0 60000 65536"/>
                    <a:gd name="T8" fmla="*/ 0 60000 65536"/>
                  </a:gdLst>
                  <a:ahLst/>
                  <a:cxnLst>
                    <a:cxn ang="T6">
                      <a:pos x="T0" y="T1"/>
                    </a:cxn>
                    <a:cxn ang="T7">
                      <a:pos x="T2" y="T3"/>
                    </a:cxn>
                    <a:cxn ang="T8">
                      <a:pos x="T4" y="T5"/>
                    </a:cxn>
                  </a:cxnLst>
                  <a:rect l="0" t="0" r="r" b="b"/>
                  <a:pathLst>
                    <a:path w="446489" h="5010150">
                      <a:moveTo>
                        <a:pt x="285750" y="0"/>
                      </a:moveTo>
                      <a:cubicBezTo>
                        <a:pt x="393700" y="781050"/>
                        <a:pt x="473075" y="1247775"/>
                        <a:pt x="438150" y="2400300"/>
                      </a:cubicBezTo>
                      <a:cubicBezTo>
                        <a:pt x="377825" y="3556000"/>
                        <a:pt x="127000" y="4473575"/>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9" name="Freeform 36"/>
                <p:cNvSpPr>
                  <a:spLocks/>
                </p:cNvSpPr>
                <p:nvPr/>
              </p:nvSpPr>
              <p:spPr bwMode="auto">
                <a:xfrm flipH="1">
                  <a:off x="1600200" y="1009650"/>
                  <a:ext cx="374248" cy="5010150"/>
                </a:xfrm>
                <a:custGeom>
                  <a:avLst/>
                  <a:gdLst>
                    <a:gd name="T0" fmla="*/ 239516 w 446489"/>
                    <a:gd name="T1" fmla="*/ 0 h 5010150"/>
                    <a:gd name="T2" fmla="*/ 367258 w 446489"/>
                    <a:gd name="T3" fmla="*/ 2400300 h 5010150"/>
                    <a:gd name="T4" fmla="*/ 0 w 446489"/>
                    <a:gd name="T5" fmla="*/ 5010150 h 5010150"/>
                    <a:gd name="T6" fmla="*/ 0 60000 65536"/>
                    <a:gd name="T7" fmla="*/ 0 60000 65536"/>
                    <a:gd name="T8" fmla="*/ 0 60000 65536"/>
                  </a:gdLst>
                  <a:ahLst/>
                  <a:cxnLst>
                    <a:cxn ang="T6">
                      <a:pos x="T0" y="T1"/>
                    </a:cxn>
                    <a:cxn ang="T7">
                      <a:pos x="T2" y="T3"/>
                    </a:cxn>
                    <a:cxn ang="T8">
                      <a:pos x="T4" y="T5"/>
                    </a:cxn>
                  </a:cxnLst>
                  <a:rect l="0" t="0" r="r" b="b"/>
                  <a:pathLst>
                    <a:path w="446489" h="5010150">
                      <a:moveTo>
                        <a:pt x="285750" y="0"/>
                      </a:moveTo>
                      <a:cubicBezTo>
                        <a:pt x="393700" y="781050"/>
                        <a:pt x="473075" y="1247775"/>
                        <a:pt x="438150" y="2400300"/>
                      </a:cubicBezTo>
                      <a:cubicBezTo>
                        <a:pt x="377825" y="3556000"/>
                        <a:pt x="127000" y="4473575"/>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0" name="Freeform 37"/>
                <p:cNvSpPr>
                  <a:spLocks/>
                </p:cNvSpPr>
                <p:nvPr/>
              </p:nvSpPr>
              <p:spPr bwMode="auto">
                <a:xfrm flipH="1">
                  <a:off x="204349" y="1028700"/>
                  <a:ext cx="910075" cy="4991100"/>
                </a:xfrm>
                <a:custGeom>
                  <a:avLst/>
                  <a:gdLst>
                    <a:gd name="T0" fmla="*/ 652262 w 436983"/>
                    <a:gd name="T1" fmla="*/ 0 h 4991100"/>
                    <a:gd name="T2" fmla="*/ 883930 w 436983"/>
                    <a:gd name="T3" fmla="*/ 2381250 h 4991100"/>
                    <a:gd name="T4" fmla="*/ 0 w 436983"/>
                    <a:gd name="T5" fmla="*/ 4991100 h 4991100"/>
                    <a:gd name="T6" fmla="*/ 0 60000 65536"/>
                    <a:gd name="T7" fmla="*/ 0 60000 65536"/>
                    <a:gd name="T8" fmla="*/ 0 60000 65536"/>
                  </a:gdLst>
                  <a:ahLst/>
                  <a:cxnLst>
                    <a:cxn ang="T6">
                      <a:pos x="T0" y="T1"/>
                    </a:cxn>
                    <a:cxn ang="T7">
                      <a:pos x="T2" y="T3"/>
                    </a:cxn>
                    <a:cxn ang="T8">
                      <a:pos x="T4" y="T5"/>
                    </a:cxn>
                  </a:cxnLst>
                  <a:rect l="0" t="0" r="r" b="b"/>
                  <a:pathLst>
                    <a:path w="436983" h="4991100">
                      <a:moveTo>
                        <a:pt x="313191" y="0"/>
                      </a:moveTo>
                      <a:cubicBezTo>
                        <a:pt x="421141" y="781050"/>
                        <a:pt x="459354" y="1228725"/>
                        <a:pt x="424429" y="2381250"/>
                      </a:cubicBezTo>
                      <a:cubicBezTo>
                        <a:pt x="364104" y="3536950"/>
                        <a:pt x="163588" y="4425950"/>
                        <a:pt x="0" y="499110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2" name="Freeform 38"/>
                <p:cNvSpPr>
                  <a:spLocks/>
                </p:cNvSpPr>
                <p:nvPr/>
              </p:nvSpPr>
              <p:spPr bwMode="auto">
                <a:xfrm>
                  <a:off x="3513931" y="1047750"/>
                  <a:ext cx="1052277" cy="5010150"/>
                </a:xfrm>
                <a:custGeom>
                  <a:avLst/>
                  <a:gdLst>
                    <a:gd name="T0" fmla="*/ 710706 w 434591"/>
                    <a:gd name="T1" fmla="*/ 0 h 5010150"/>
                    <a:gd name="T2" fmla="*/ 1027672 w 434591"/>
                    <a:gd name="T3" fmla="*/ 2400300 h 5010150"/>
                    <a:gd name="T4" fmla="*/ 0 w 434591"/>
                    <a:gd name="T5" fmla="*/ 5010150 h 5010150"/>
                    <a:gd name="T6" fmla="*/ 0 60000 65536"/>
                    <a:gd name="T7" fmla="*/ 0 60000 65536"/>
                    <a:gd name="T8" fmla="*/ 0 60000 65536"/>
                  </a:gdLst>
                  <a:ahLst/>
                  <a:cxnLst>
                    <a:cxn ang="T6">
                      <a:pos x="T0" y="T1"/>
                    </a:cxn>
                    <a:cxn ang="T7">
                      <a:pos x="T2" y="T3"/>
                    </a:cxn>
                    <a:cxn ang="T8">
                      <a:pos x="T4" y="T5"/>
                    </a:cxn>
                  </a:cxnLst>
                  <a:rect l="0" t="0" r="r" b="b"/>
                  <a:pathLst>
                    <a:path w="434591" h="5010150">
                      <a:moveTo>
                        <a:pt x="293522" y="0"/>
                      </a:moveTo>
                      <a:cubicBezTo>
                        <a:pt x="401472" y="781050"/>
                        <a:pt x="459354" y="1247775"/>
                        <a:pt x="424429" y="2400300"/>
                      </a:cubicBezTo>
                      <a:cubicBezTo>
                        <a:pt x="364104" y="3556000"/>
                        <a:pt x="163588" y="4445000"/>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nvGrpSpPr>
              <p:cNvPr id="4106" name="Group 24"/>
              <p:cNvGrpSpPr>
                <a:grpSpLocks/>
              </p:cNvGrpSpPr>
              <p:nvPr/>
            </p:nvGrpSpPr>
            <p:grpSpPr bwMode="auto">
              <a:xfrm>
                <a:off x="321321" y="1002506"/>
                <a:ext cx="3953817" cy="4712494"/>
                <a:chOff x="321321" y="1002506"/>
                <a:chExt cx="3953817" cy="4712494"/>
              </a:xfrm>
            </p:grpSpPr>
            <p:sp>
              <p:nvSpPr>
                <p:cNvPr id="33" name="Freeform 7"/>
                <p:cNvSpPr>
                  <a:spLocks/>
                </p:cNvSpPr>
                <p:nvPr/>
              </p:nvSpPr>
              <p:spPr bwMode="auto">
                <a:xfrm>
                  <a:off x="3529013" y="2828925"/>
                  <a:ext cx="746125" cy="1182688"/>
                </a:xfrm>
                <a:custGeom>
                  <a:avLst/>
                  <a:gdLst>
                    <a:gd name="T0" fmla="*/ 19070 w 745331"/>
                    <a:gd name="T1" fmla="*/ 0 h 1183481"/>
                    <a:gd name="T2" fmla="*/ 35756 w 745331"/>
                    <a:gd name="T3" fmla="*/ 80909 h 1183481"/>
                    <a:gd name="T4" fmla="*/ 78665 w 745331"/>
                    <a:gd name="T5" fmla="*/ 109465 h 1183481"/>
                    <a:gd name="T6" fmla="*/ 61978 w 745331"/>
                    <a:gd name="T7" fmla="*/ 142779 h 1183481"/>
                    <a:gd name="T8" fmla="*/ 23837 w 745331"/>
                    <a:gd name="T9" fmla="*/ 176095 h 1183481"/>
                    <a:gd name="T10" fmla="*/ 2384 w 745331"/>
                    <a:gd name="T11" fmla="*/ 197512 h 1183481"/>
                    <a:gd name="T12" fmla="*/ 0 w 745331"/>
                    <a:gd name="T13" fmla="*/ 223688 h 1183481"/>
                    <a:gd name="T14" fmla="*/ 19070 w 745331"/>
                    <a:gd name="T15" fmla="*/ 237965 h 1183481"/>
                    <a:gd name="T16" fmla="*/ 38141 w 745331"/>
                    <a:gd name="T17" fmla="*/ 209410 h 1183481"/>
                    <a:gd name="T18" fmla="*/ 54826 w 745331"/>
                    <a:gd name="T19" fmla="*/ 185614 h 1183481"/>
                    <a:gd name="T20" fmla="*/ 71513 w 745331"/>
                    <a:gd name="T21" fmla="*/ 202270 h 1183481"/>
                    <a:gd name="T22" fmla="*/ 76281 w 745331"/>
                    <a:gd name="T23" fmla="*/ 209410 h 1183481"/>
                    <a:gd name="T24" fmla="*/ 78665 w 745331"/>
                    <a:gd name="T25" fmla="*/ 218928 h 1183481"/>
                    <a:gd name="T26" fmla="*/ 102502 w 745331"/>
                    <a:gd name="T27" fmla="*/ 221308 h 1183481"/>
                    <a:gd name="T28" fmla="*/ 119189 w 745331"/>
                    <a:gd name="T29" fmla="*/ 214169 h 1183481"/>
                    <a:gd name="T30" fmla="*/ 138259 w 745331"/>
                    <a:gd name="T31" fmla="*/ 223688 h 1183481"/>
                    <a:gd name="T32" fmla="*/ 138259 w 745331"/>
                    <a:gd name="T33" fmla="*/ 252244 h 1183481"/>
                    <a:gd name="T34" fmla="*/ 126340 w 745331"/>
                    <a:gd name="T35" fmla="*/ 271281 h 1183481"/>
                    <a:gd name="T36" fmla="*/ 164481 w 745331"/>
                    <a:gd name="T37" fmla="*/ 235586 h 1183481"/>
                    <a:gd name="T38" fmla="*/ 202622 w 745331"/>
                    <a:gd name="T39" fmla="*/ 237965 h 1183481"/>
                    <a:gd name="T40" fmla="*/ 262216 w 745331"/>
                    <a:gd name="T41" fmla="*/ 278419 h 1183481"/>
                    <a:gd name="T42" fmla="*/ 293205 w 745331"/>
                    <a:gd name="T43" fmla="*/ 295077 h 1183481"/>
                    <a:gd name="T44" fmla="*/ 317043 w 745331"/>
                    <a:gd name="T45" fmla="*/ 311735 h 1183481"/>
                    <a:gd name="T46" fmla="*/ 321810 w 745331"/>
                    <a:gd name="T47" fmla="*/ 335531 h 1183481"/>
                    <a:gd name="T48" fmla="*/ 321810 w 745331"/>
                    <a:gd name="T49" fmla="*/ 354568 h 1183481"/>
                    <a:gd name="T50" fmla="*/ 305125 w 745331"/>
                    <a:gd name="T51" fmla="*/ 390263 h 1183481"/>
                    <a:gd name="T52" fmla="*/ 357568 w 745331"/>
                    <a:gd name="T53" fmla="*/ 359328 h 1183481"/>
                    <a:gd name="T54" fmla="*/ 379021 w 745331"/>
                    <a:gd name="T55" fmla="*/ 356949 h 1183481"/>
                    <a:gd name="T56" fmla="*/ 445767 w 745331"/>
                    <a:gd name="T57" fmla="*/ 387884 h 1183481"/>
                    <a:gd name="T58" fmla="*/ 488676 w 745331"/>
                    <a:gd name="T59" fmla="*/ 404542 h 1183481"/>
                    <a:gd name="T60" fmla="*/ 533968 w 745331"/>
                    <a:gd name="T61" fmla="*/ 402161 h 1183481"/>
                    <a:gd name="T62" fmla="*/ 591179 w 745331"/>
                    <a:gd name="T63" fmla="*/ 444996 h 1183481"/>
                    <a:gd name="T64" fmla="*/ 638855 w 745331"/>
                    <a:gd name="T65" fmla="*/ 514005 h 1183481"/>
                    <a:gd name="T66" fmla="*/ 686531 w 745331"/>
                    <a:gd name="T67" fmla="*/ 556840 h 1183481"/>
                    <a:gd name="T68" fmla="*/ 736590 w 745331"/>
                    <a:gd name="T69" fmla="*/ 563978 h 1183481"/>
                    <a:gd name="T70" fmla="*/ 746125 w 745331"/>
                    <a:gd name="T71" fmla="*/ 609192 h 1183481"/>
                    <a:gd name="T72" fmla="*/ 746125 w 745331"/>
                    <a:gd name="T73" fmla="*/ 687720 h 1183481"/>
                    <a:gd name="T74" fmla="*/ 734206 w 745331"/>
                    <a:gd name="T75" fmla="*/ 747212 h 1183481"/>
                    <a:gd name="T76" fmla="*/ 712751 w 745331"/>
                    <a:gd name="T77" fmla="*/ 790045 h 1183481"/>
                    <a:gd name="T78" fmla="*/ 669844 w 745331"/>
                    <a:gd name="T79" fmla="*/ 825740 h 1183481"/>
                    <a:gd name="T80" fmla="*/ 657925 w 745331"/>
                    <a:gd name="T81" fmla="*/ 847157 h 1183481"/>
                    <a:gd name="T82" fmla="*/ 617400 w 745331"/>
                    <a:gd name="T83" fmla="*/ 851917 h 1183481"/>
                    <a:gd name="T84" fmla="*/ 562574 w 745331"/>
                    <a:gd name="T85" fmla="*/ 947103 h 1183481"/>
                    <a:gd name="T86" fmla="*/ 533968 w 745331"/>
                    <a:gd name="T87" fmla="*/ 951862 h 1183481"/>
                    <a:gd name="T88" fmla="*/ 524433 w 745331"/>
                    <a:gd name="T89" fmla="*/ 942343 h 1183481"/>
                    <a:gd name="T90" fmla="*/ 502978 w 745331"/>
                    <a:gd name="T91" fmla="*/ 987557 h 1183481"/>
                    <a:gd name="T92" fmla="*/ 500595 w 745331"/>
                    <a:gd name="T93" fmla="*/ 1097020 h 1183481"/>
                    <a:gd name="T94" fmla="*/ 467222 w 745331"/>
                    <a:gd name="T95" fmla="*/ 1182688 h 1183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5331" h="1183481">
                      <a:moveTo>
                        <a:pt x="19050" y="0"/>
                      </a:moveTo>
                      <a:lnTo>
                        <a:pt x="35718" y="80963"/>
                      </a:lnTo>
                      <a:lnTo>
                        <a:pt x="78581" y="109538"/>
                      </a:lnTo>
                      <a:lnTo>
                        <a:pt x="61912" y="142875"/>
                      </a:lnTo>
                      <a:lnTo>
                        <a:pt x="23812" y="176213"/>
                      </a:lnTo>
                      <a:lnTo>
                        <a:pt x="2381" y="197644"/>
                      </a:lnTo>
                      <a:lnTo>
                        <a:pt x="0" y="223838"/>
                      </a:lnTo>
                      <a:lnTo>
                        <a:pt x="19050" y="238125"/>
                      </a:lnTo>
                      <a:lnTo>
                        <a:pt x="38100" y="209550"/>
                      </a:lnTo>
                      <a:lnTo>
                        <a:pt x="54768" y="185738"/>
                      </a:lnTo>
                      <a:cubicBezTo>
                        <a:pt x="60324" y="191294"/>
                        <a:pt x="66180" y="196566"/>
                        <a:pt x="71437" y="202406"/>
                      </a:cubicBezTo>
                      <a:cubicBezTo>
                        <a:pt x="73352" y="204533"/>
                        <a:pt x="76200" y="209550"/>
                        <a:pt x="76200" y="209550"/>
                      </a:cubicBezTo>
                      <a:lnTo>
                        <a:pt x="78581" y="219075"/>
                      </a:lnTo>
                      <a:cubicBezTo>
                        <a:pt x="100801" y="221544"/>
                        <a:pt x="92824" y="221456"/>
                        <a:pt x="102393" y="221456"/>
                      </a:cubicBezTo>
                      <a:lnTo>
                        <a:pt x="119062" y="214313"/>
                      </a:lnTo>
                      <a:lnTo>
                        <a:pt x="138112" y="223838"/>
                      </a:lnTo>
                      <a:lnTo>
                        <a:pt x="138112" y="252413"/>
                      </a:lnTo>
                      <a:lnTo>
                        <a:pt x="126206" y="271463"/>
                      </a:lnTo>
                      <a:lnTo>
                        <a:pt x="164306" y="235744"/>
                      </a:lnTo>
                      <a:lnTo>
                        <a:pt x="202406" y="238125"/>
                      </a:lnTo>
                      <a:lnTo>
                        <a:pt x="261937" y="278606"/>
                      </a:lnTo>
                      <a:lnTo>
                        <a:pt x="292893" y="295275"/>
                      </a:lnTo>
                      <a:lnTo>
                        <a:pt x="316706" y="311944"/>
                      </a:lnTo>
                      <a:lnTo>
                        <a:pt x="321468" y="335756"/>
                      </a:lnTo>
                      <a:lnTo>
                        <a:pt x="321468" y="354806"/>
                      </a:lnTo>
                      <a:lnTo>
                        <a:pt x="304800" y="390525"/>
                      </a:lnTo>
                      <a:lnTo>
                        <a:pt x="357187" y="359569"/>
                      </a:lnTo>
                      <a:lnTo>
                        <a:pt x="378618" y="357188"/>
                      </a:lnTo>
                      <a:lnTo>
                        <a:pt x="445293" y="388144"/>
                      </a:lnTo>
                      <a:lnTo>
                        <a:pt x="488156" y="404813"/>
                      </a:lnTo>
                      <a:lnTo>
                        <a:pt x="533400" y="402431"/>
                      </a:lnTo>
                      <a:lnTo>
                        <a:pt x="590550" y="445294"/>
                      </a:lnTo>
                      <a:lnTo>
                        <a:pt x="638175" y="514350"/>
                      </a:lnTo>
                      <a:lnTo>
                        <a:pt x="685800" y="557213"/>
                      </a:lnTo>
                      <a:lnTo>
                        <a:pt x="735806" y="564356"/>
                      </a:lnTo>
                      <a:lnTo>
                        <a:pt x="745331" y="609600"/>
                      </a:lnTo>
                      <a:lnTo>
                        <a:pt x="745331" y="688181"/>
                      </a:lnTo>
                      <a:lnTo>
                        <a:pt x="733425" y="747713"/>
                      </a:lnTo>
                      <a:lnTo>
                        <a:pt x="711993" y="790575"/>
                      </a:lnTo>
                      <a:lnTo>
                        <a:pt x="669131" y="826294"/>
                      </a:lnTo>
                      <a:lnTo>
                        <a:pt x="657225" y="847725"/>
                      </a:lnTo>
                      <a:lnTo>
                        <a:pt x="616743" y="852488"/>
                      </a:lnTo>
                      <a:lnTo>
                        <a:pt x="561975" y="947738"/>
                      </a:lnTo>
                      <a:lnTo>
                        <a:pt x="533400" y="952500"/>
                      </a:lnTo>
                      <a:lnTo>
                        <a:pt x="523875" y="942975"/>
                      </a:lnTo>
                      <a:lnTo>
                        <a:pt x="502443" y="988219"/>
                      </a:lnTo>
                      <a:cubicBezTo>
                        <a:pt x="501649" y="1024731"/>
                        <a:pt x="500856" y="1061244"/>
                        <a:pt x="500062" y="1097756"/>
                      </a:cubicBezTo>
                      <a:lnTo>
                        <a:pt x="466725" y="1183481"/>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6" name="Freeform 8"/>
                <p:cNvSpPr>
                  <a:spLocks/>
                </p:cNvSpPr>
                <p:nvPr/>
              </p:nvSpPr>
              <p:spPr bwMode="auto">
                <a:xfrm>
                  <a:off x="2686050" y="3998913"/>
                  <a:ext cx="1312863" cy="1182687"/>
                </a:xfrm>
                <a:custGeom>
                  <a:avLst/>
                  <a:gdLst/>
                  <a:ahLst/>
                  <a:cxnLst/>
                  <a:rect l="0" t="0" r="r" b="b"/>
                  <a:pathLst>
                    <a:path w="1312069" h="1183481">
                      <a:moveTo>
                        <a:pt x="1312069" y="0"/>
                      </a:moveTo>
                      <a:lnTo>
                        <a:pt x="1312069" y="23812"/>
                      </a:lnTo>
                      <a:lnTo>
                        <a:pt x="1283494" y="38100"/>
                      </a:lnTo>
                      <a:lnTo>
                        <a:pt x="1273969" y="83344"/>
                      </a:lnTo>
                      <a:lnTo>
                        <a:pt x="1276350" y="116681"/>
                      </a:lnTo>
                      <a:lnTo>
                        <a:pt x="1245394" y="128587"/>
                      </a:lnTo>
                      <a:lnTo>
                        <a:pt x="1228725" y="164306"/>
                      </a:lnTo>
                      <a:lnTo>
                        <a:pt x="1197769" y="185737"/>
                      </a:lnTo>
                      <a:lnTo>
                        <a:pt x="1185863" y="223837"/>
                      </a:lnTo>
                      <a:lnTo>
                        <a:pt x="1150144" y="235744"/>
                      </a:lnTo>
                      <a:lnTo>
                        <a:pt x="1133475" y="269081"/>
                      </a:lnTo>
                      <a:lnTo>
                        <a:pt x="1052513" y="252412"/>
                      </a:lnTo>
                      <a:lnTo>
                        <a:pt x="992981" y="261937"/>
                      </a:lnTo>
                      <a:lnTo>
                        <a:pt x="978694" y="278606"/>
                      </a:lnTo>
                      <a:lnTo>
                        <a:pt x="950119" y="273844"/>
                      </a:lnTo>
                      <a:lnTo>
                        <a:pt x="897731" y="295275"/>
                      </a:lnTo>
                      <a:lnTo>
                        <a:pt x="850106" y="330994"/>
                      </a:lnTo>
                      <a:lnTo>
                        <a:pt x="831056" y="335756"/>
                      </a:lnTo>
                      <a:lnTo>
                        <a:pt x="833438" y="357187"/>
                      </a:lnTo>
                      <a:lnTo>
                        <a:pt x="814388" y="397669"/>
                      </a:lnTo>
                      <a:lnTo>
                        <a:pt x="812006" y="445294"/>
                      </a:lnTo>
                      <a:lnTo>
                        <a:pt x="785813" y="495300"/>
                      </a:lnTo>
                      <a:lnTo>
                        <a:pt x="742950" y="519112"/>
                      </a:lnTo>
                      <a:lnTo>
                        <a:pt x="695325" y="590550"/>
                      </a:lnTo>
                      <a:lnTo>
                        <a:pt x="664369" y="611981"/>
                      </a:lnTo>
                      <a:lnTo>
                        <a:pt x="619125" y="642937"/>
                      </a:lnTo>
                      <a:lnTo>
                        <a:pt x="581025" y="695325"/>
                      </a:lnTo>
                      <a:lnTo>
                        <a:pt x="542925" y="723900"/>
                      </a:lnTo>
                      <a:lnTo>
                        <a:pt x="514350" y="759619"/>
                      </a:lnTo>
                      <a:lnTo>
                        <a:pt x="481013" y="771525"/>
                      </a:lnTo>
                      <a:lnTo>
                        <a:pt x="452438" y="764381"/>
                      </a:lnTo>
                      <a:lnTo>
                        <a:pt x="428625" y="762000"/>
                      </a:lnTo>
                      <a:lnTo>
                        <a:pt x="395288" y="733425"/>
                      </a:lnTo>
                      <a:lnTo>
                        <a:pt x="371475" y="728662"/>
                      </a:lnTo>
                      <a:lnTo>
                        <a:pt x="342900" y="714375"/>
                      </a:lnTo>
                      <a:lnTo>
                        <a:pt x="326231" y="695325"/>
                      </a:lnTo>
                      <a:lnTo>
                        <a:pt x="342900" y="723900"/>
                      </a:lnTo>
                      <a:lnTo>
                        <a:pt x="373856" y="762000"/>
                      </a:lnTo>
                      <a:lnTo>
                        <a:pt x="383381" y="773906"/>
                      </a:lnTo>
                      <a:lnTo>
                        <a:pt x="366713" y="804862"/>
                      </a:lnTo>
                      <a:lnTo>
                        <a:pt x="376238" y="826294"/>
                      </a:lnTo>
                      <a:lnTo>
                        <a:pt x="395288" y="840581"/>
                      </a:lnTo>
                      <a:lnTo>
                        <a:pt x="390525" y="864394"/>
                      </a:lnTo>
                      <a:lnTo>
                        <a:pt x="342900" y="907256"/>
                      </a:lnTo>
                      <a:lnTo>
                        <a:pt x="319088" y="928687"/>
                      </a:lnTo>
                      <a:lnTo>
                        <a:pt x="259556" y="935831"/>
                      </a:lnTo>
                      <a:lnTo>
                        <a:pt x="159544" y="933450"/>
                      </a:lnTo>
                      <a:lnTo>
                        <a:pt x="147638" y="923925"/>
                      </a:lnTo>
                      <a:cubicBezTo>
                        <a:pt x="150283" y="971542"/>
                        <a:pt x="135710" y="966787"/>
                        <a:pt x="164306" y="966787"/>
                      </a:cubicBezTo>
                      <a:lnTo>
                        <a:pt x="140494" y="1000125"/>
                      </a:lnTo>
                      <a:lnTo>
                        <a:pt x="140494" y="1026319"/>
                      </a:lnTo>
                      <a:lnTo>
                        <a:pt x="116681" y="1040606"/>
                      </a:lnTo>
                      <a:lnTo>
                        <a:pt x="78581" y="1028700"/>
                      </a:lnTo>
                      <a:lnTo>
                        <a:pt x="61913" y="1016794"/>
                      </a:lnTo>
                      <a:lnTo>
                        <a:pt x="33338" y="1009650"/>
                      </a:lnTo>
                      <a:lnTo>
                        <a:pt x="30956" y="1066800"/>
                      </a:lnTo>
                      <a:lnTo>
                        <a:pt x="35719" y="1090612"/>
                      </a:lnTo>
                      <a:lnTo>
                        <a:pt x="59531" y="1097756"/>
                      </a:lnTo>
                      <a:lnTo>
                        <a:pt x="66675" y="1128712"/>
                      </a:lnTo>
                      <a:lnTo>
                        <a:pt x="52388" y="1104900"/>
                      </a:lnTo>
                      <a:lnTo>
                        <a:pt x="21431" y="1112044"/>
                      </a:lnTo>
                      <a:lnTo>
                        <a:pt x="0" y="1138237"/>
                      </a:lnTo>
                      <a:lnTo>
                        <a:pt x="4763" y="1183481"/>
                      </a:lnTo>
                      <a:lnTo>
                        <a:pt x="9525" y="1173956"/>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0" name="Freeform 9"/>
                <p:cNvSpPr>
                  <a:spLocks/>
                </p:cNvSpPr>
                <p:nvPr/>
              </p:nvSpPr>
              <p:spPr bwMode="auto">
                <a:xfrm>
                  <a:off x="2322513" y="4657725"/>
                  <a:ext cx="371475" cy="1057275"/>
                </a:xfrm>
                <a:custGeom>
                  <a:avLst/>
                  <a:gdLst/>
                  <a:ahLst/>
                  <a:cxnLst/>
                  <a:rect l="0" t="0" r="r" b="b"/>
                  <a:pathLst>
                    <a:path w="371475" h="1057275">
                      <a:moveTo>
                        <a:pt x="371475" y="519113"/>
                      </a:moveTo>
                      <a:lnTo>
                        <a:pt x="361950" y="552450"/>
                      </a:lnTo>
                      <a:cubicBezTo>
                        <a:pt x="311383" y="577734"/>
                        <a:pt x="383803" y="544559"/>
                        <a:pt x="309562" y="564356"/>
                      </a:cubicBezTo>
                      <a:cubicBezTo>
                        <a:pt x="307137" y="565003"/>
                        <a:pt x="308956" y="569725"/>
                        <a:pt x="307181" y="571500"/>
                      </a:cubicBezTo>
                      <a:cubicBezTo>
                        <a:pt x="305406" y="573275"/>
                        <a:pt x="302418" y="573087"/>
                        <a:pt x="300037" y="573881"/>
                      </a:cubicBezTo>
                      <a:cubicBezTo>
                        <a:pt x="297656" y="576262"/>
                        <a:pt x="295696" y="579157"/>
                        <a:pt x="292894" y="581025"/>
                      </a:cubicBezTo>
                      <a:cubicBezTo>
                        <a:pt x="290805" y="582417"/>
                        <a:pt x="287710" y="581838"/>
                        <a:pt x="285750" y="583406"/>
                      </a:cubicBezTo>
                      <a:cubicBezTo>
                        <a:pt x="283515" y="585194"/>
                        <a:pt x="282575" y="588169"/>
                        <a:pt x="280987" y="590550"/>
                      </a:cubicBezTo>
                      <a:cubicBezTo>
                        <a:pt x="281781" y="602456"/>
                        <a:pt x="282238" y="614390"/>
                        <a:pt x="283369" y="626269"/>
                      </a:cubicBezTo>
                      <a:cubicBezTo>
                        <a:pt x="284804" y="641339"/>
                        <a:pt x="281099" y="640556"/>
                        <a:pt x="288131" y="640556"/>
                      </a:cubicBezTo>
                      <a:lnTo>
                        <a:pt x="307181" y="654844"/>
                      </a:lnTo>
                      <a:cubicBezTo>
                        <a:pt x="314325" y="656431"/>
                        <a:pt x="321436" y="658171"/>
                        <a:pt x="328612" y="659606"/>
                      </a:cubicBezTo>
                      <a:cubicBezTo>
                        <a:pt x="333347" y="660553"/>
                        <a:pt x="340741" y="657669"/>
                        <a:pt x="342900" y="661988"/>
                      </a:cubicBezTo>
                      <a:cubicBezTo>
                        <a:pt x="346805" y="669797"/>
                        <a:pt x="342900" y="679450"/>
                        <a:pt x="342900" y="688181"/>
                      </a:cubicBezTo>
                      <a:lnTo>
                        <a:pt x="330994" y="709613"/>
                      </a:lnTo>
                      <a:cubicBezTo>
                        <a:pt x="325438" y="713582"/>
                        <a:pt x="319428" y="716983"/>
                        <a:pt x="314325" y="721519"/>
                      </a:cubicBezTo>
                      <a:cubicBezTo>
                        <a:pt x="312186" y="723420"/>
                        <a:pt x="312348" y="728007"/>
                        <a:pt x="309562" y="728663"/>
                      </a:cubicBezTo>
                      <a:cubicBezTo>
                        <a:pt x="297947" y="731396"/>
                        <a:pt x="285750" y="730250"/>
                        <a:pt x="273844" y="731044"/>
                      </a:cubicBezTo>
                      <a:cubicBezTo>
                        <a:pt x="272414" y="735333"/>
                        <a:pt x="269480" y="743523"/>
                        <a:pt x="269081" y="747713"/>
                      </a:cubicBezTo>
                      <a:cubicBezTo>
                        <a:pt x="267800" y="761169"/>
                        <a:pt x="273264" y="776378"/>
                        <a:pt x="266700" y="788194"/>
                      </a:cubicBezTo>
                      <a:cubicBezTo>
                        <a:pt x="263209" y="794477"/>
                        <a:pt x="245269" y="790575"/>
                        <a:pt x="245269" y="790575"/>
                      </a:cubicBezTo>
                      <a:lnTo>
                        <a:pt x="219075" y="819150"/>
                      </a:lnTo>
                      <a:cubicBezTo>
                        <a:pt x="214312" y="828675"/>
                        <a:pt x="204361" y="837084"/>
                        <a:pt x="204787" y="847725"/>
                      </a:cubicBezTo>
                      <a:cubicBezTo>
                        <a:pt x="205581" y="867569"/>
                        <a:pt x="206342" y="887414"/>
                        <a:pt x="207169" y="907256"/>
                      </a:cubicBezTo>
                      <a:cubicBezTo>
                        <a:pt x="207202" y="908049"/>
                        <a:pt x="207169" y="905669"/>
                        <a:pt x="207169" y="904875"/>
                      </a:cubicBezTo>
                      <a:lnTo>
                        <a:pt x="176212" y="921544"/>
                      </a:lnTo>
                      <a:cubicBezTo>
                        <a:pt x="169862" y="923925"/>
                        <a:pt x="162458" y="924451"/>
                        <a:pt x="157162" y="928688"/>
                      </a:cubicBezTo>
                      <a:cubicBezTo>
                        <a:pt x="155202" y="930256"/>
                        <a:pt x="161796" y="931069"/>
                        <a:pt x="164306" y="931069"/>
                      </a:cubicBezTo>
                      <a:cubicBezTo>
                        <a:pt x="168353" y="931069"/>
                        <a:pt x="172243" y="929482"/>
                        <a:pt x="176212" y="928688"/>
                      </a:cubicBezTo>
                      <a:cubicBezTo>
                        <a:pt x="178593" y="929482"/>
                        <a:pt x="180846" y="931069"/>
                        <a:pt x="183356" y="931069"/>
                      </a:cubicBezTo>
                      <a:cubicBezTo>
                        <a:pt x="186350" y="931069"/>
                        <a:pt x="196654" y="927430"/>
                        <a:pt x="200025" y="926306"/>
                      </a:cubicBezTo>
                      <a:cubicBezTo>
                        <a:pt x="204787" y="927894"/>
                        <a:pt x="210135" y="928285"/>
                        <a:pt x="214312" y="931069"/>
                      </a:cubicBezTo>
                      <a:lnTo>
                        <a:pt x="221456" y="935831"/>
                      </a:lnTo>
                      <a:lnTo>
                        <a:pt x="233362" y="966788"/>
                      </a:lnTo>
                      <a:cubicBezTo>
                        <a:pt x="234950" y="973932"/>
                        <a:pt x="235310" y="981464"/>
                        <a:pt x="238125" y="988219"/>
                      </a:cubicBezTo>
                      <a:cubicBezTo>
                        <a:pt x="239420" y="991328"/>
                        <a:pt x="243312" y="992623"/>
                        <a:pt x="245269" y="995363"/>
                      </a:cubicBezTo>
                      <a:cubicBezTo>
                        <a:pt x="247332" y="998252"/>
                        <a:pt x="248633" y="1001625"/>
                        <a:pt x="250031" y="1004888"/>
                      </a:cubicBezTo>
                      <a:cubicBezTo>
                        <a:pt x="251020" y="1007195"/>
                        <a:pt x="251722" y="1009618"/>
                        <a:pt x="252412" y="1012031"/>
                      </a:cubicBezTo>
                      <a:cubicBezTo>
                        <a:pt x="253311" y="1015178"/>
                        <a:pt x="252480" y="1019242"/>
                        <a:pt x="254794" y="1021556"/>
                      </a:cubicBezTo>
                      <a:cubicBezTo>
                        <a:pt x="257108" y="1023870"/>
                        <a:pt x="261172" y="1023039"/>
                        <a:pt x="264319" y="1023938"/>
                      </a:cubicBezTo>
                      <a:cubicBezTo>
                        <a:pt x="266732" y="1024628"/>
                        <a:pt x="269217" y="1025197"/>
                        <a:pt x="271462" y="1026319"/>
                      </a:cubicBezTo>
                      <a:cubicBezTo>
                        <a:pt x="274022" y="1027599"/>
                        <a:pt x="275891" y="1030176"/>
                        <a:pt x="278606" y="1031081"/>
                      </a:cubicBezTo>
                      <a:cubicBezTo>
                        <a:pt x="283187" y="1032608"/>
                        <a:pt x="288108" y="1032825"/>
                        <a:pt x="292894" y="1033463"/>
                      </a:cubicBezTo>
                      <a:cubicBezTo>
                        <a:pt x="303128" y="1034828"/>
                        <a:pt x="315847" y="1035258"/>
                        <a:pt x="326231" y="1038225"/>
                      </a:cubicBezTo>
                      <a:cubicBezTo>
                        <a:pt x="327938" y="1038713"/>
                        <a:pt x="329406" y="1039812"/>
                        <a:pt x="330994" y="1040606"/>
                      </a:cubicBezTo>
                      <a:lnTo>
                        <a:pt x="304800" y="1050131"/>
                      </a:lnTo>
                      <a:cubicBezTo>
                        <a:pt x="294481" y="1050925"/>
                        <a:pt x="284067" y="1050899"/>
                        <a:pt x="273844" y="1052513"/>
                      </a:cubicBezTo>
                      <a:cubicBezTo>
                        <a:pt x="268885" y="1053296"/>
                        <a:pt x="259556" y="1057275"/>
                        <a:pt x="259556" y="1057275"/>
                      </a:cubicBezTo>
                      <a:cubicBezTo>
                        <a:pt x="250031" y="1056481"/>
                        <a:pt x="240465" y="1056079"/>
                        <a:pt x="230981" y="1054894"/>
                      </a:cubicBezTo>
                      <a:cubicBezTo>
                        <a:pt x="227734" y="1054488"/>
                        <a:pt x="224383" y="1053977"/>
                        <a:pt x="221456" y="1052513"/>
                      </a:cubicBezTo>
                      <a:cubicBezTo>
                        <a:pt x="216337" y="1049953"/>
                        <a:pt x="211931" y="1046163"/>
                        <a:pt x="207169" y="1042988"/>
                      </a:cubicBezTo>
                      <a:lnTo>
                        <a:pt x="200025" y="1038225"/>
                      </a:lnTo>
                      <a:cubicBezTo>
                        <a:pt x="189355" y="1040359"/>
                        <a:pt x="174292" y="1044579"/>
                        <a:pt x="164306" y="1038225"/>
                      </a:cubicBezTo>
                      <a:cubicBezTo>
                        <a:pt x="160233" y="1035633"/>
                        <a:pt x="165998" y="1026530"/>
                        <a:pt x="161925" y="1023938"/>
                      </a:cubicBezTo>
                      <a:cubicBezTo>
                        <a:pt x="155195" y="1019655"/>
                        <a:pt x="146050" y="1022350"/>
                        <a:pt x="138112" y="1021556"/>
                      </a:cubicBezTo>
                      <a:cubicBezTo>
                        <a:pt x="137318" y="1019175"/>
                        <a:pt x="135454" y="1016907"/>
                        <a:pt x="135731" y="1014413"/>
                      </a:cubicBezTo>
                      <a:cubicBezTo>
                        <a:pt x="136286" y="1009423"/>
                        <a:pt x="140494" y="1000125"/>
                        <a:pt x="140494" y="1000125"/>
                      </a:cubicBezTo>
                      <a:cubicBezTo>
                        <a:pt x="119785" y="993223"/>
                        <a:pt x="151302" y="1003086"/>
                        <a:pt x="102394" y="995363"/>
                      </a:cubicBezTo>
                      <a:cubicBezTo>
                        <a:pt x="97435" y="994580"/>
                        <a:pt x="92869" y="992188"/>
                        <a:pt x="88106" y="990600"/>
                      </a:cubicBezTo>
                      <a:lnTo>
                        <a:pt x="80962" y="988219"/>
                      </a:lnTo>
                      <a:cubicBezTo>
                        <a:pt x="77989" y="985246"/>
                        <a:pt x="70453" y="979837"/>
                        <a:pt x="71437" y="973931"/>
                      </a:cubicBezTo>
                      <a:cubicBezTo>
                        <a:pt x="71907" y="971108"/>
                        <a:pt x="74612" y="969169"/>
                        <a:pt x="76200" y="966788"/>
                      </a:cubicBezTo>
                      <a:cubicBezTo>
                        <a:pt x="71437" y="965200"/>
                        <a:pt x="63499" y="966788"/>
                        <a:pt x="61912" y="962025"/>
                      </a:cubicBezTo>
                      <a:lnTo>
                        <a:pt x="57150" y="947738"/>
                      </a:lnTo>
                      <a:cubicBezTo>
                        <a:pt x="57944" y="945357"/>
                        <a:pt x="59531" y="943104"/>
                        <a:pt x="59531" y="940594"/>
                      </a:cubicBezTo>
                      <a:cubicBezTo>
                        <a:pt x="59531" y="932925"/>
                        <a:pt x="55492" y="932345"/>
                        <a:pt x="50006" y="928688"/>
                      </a:cubicBezTo>
                      <a:cubicBezTo>
                        <a:pt x="44275" y="911493"/>
                        <a:pt x="47758" y="929687"/>
                        <a:pt x="71437" y="919163"/>
                      </a:cubicBezTo>
                      <a:cubicBezTo>
                        <a:pt x="73731" y="918144"/>
                        <a:pt x="70448" y="914108"/>
                        <a:pt x="69056" y="912019"/>
                      </a:cubicBezTo>
                      <a:cubicBezTo>
                        <a:pt x="67188" y="909217"/>
                        <a:pt x="64652" y="906832"/>
                        <a:pt x="61912" y="904875"/>
                      </a:cubicBezTo>
                      <a:cubicBezTo>
                        <a:pt x="53487" y="898857"/>
                        <a:pt x="48518" y="899468"/>
                        <a:pt x="38100" y="897731"/>
                      </a:cubicBezTo>
                      <a:cubicBezTo>
                        <a:pt x="37306" y="895350"/>
                        <a:pt x="35719" y="893098"/>
                        <a:pt x="35719" y="890588"/>
                      </a:cubicBezTo>
                      <a:cubicBezTo>
                        <a:pt x="35719" y="887598"/>
                        <a:pt x="39358" y="877288"/>
                        <a:pt x="40481" y="873919"/>
                      </a:cubicBezTo>
                      <a:cubicBezTo>
                        <a:pt x="39687" y="865981"/>
                        <a:pt x="39894" y="857879"/>
                        <a:pt x="38100" y="850106"/>
                      </a:cubicBezTo>
                      <a:cubicBezTo>
                        <a:pt x="37456" y="847318"/>
                        <a:pt x="35952" y="844125"/>
                        <a:pt x="33337" y="842963"/>
                      </a:cubicBezTo>
                      <a:cubicBezTo>
                        <a:pt x="28208" y="840684"/>
                        <a:pt x="22225" y="841375"/>
                        <a:pt x="16669" y="840581"/>
                      </a:cubicBezTo>
                      <a:cubicBezTo>
                        <a:pt x="15080" y="835817"/>
                        <a:pt x="11905" y="831058"/>
                        <a:pt x="16669" y="826294"/>
                      </a:cubicBezTo>
                      <a:cubicBezTo>
                        <a:pt x="18444" y="824519"/>
                        <a:pt x="21431" y="824707"/>
                        <a:pt x="23812" y="823913"/>
                      </a:cubicBezTo>
                      <a:cubicBezTo>
                        <a:pt x="26987" y="824707"/>
                        <a:pt x="30190" y="825395"/>
                        <a:pt x="33337" y="826294"/>
                      </a:cubicBezTo>
                      <a:cubicBezTo>
                        <a:pt x="35751" y="826984"/>
                        <a:pt x="37971" y="828675"/>
                        <a:pt x="40481" y="828675"/>
                      </a:cubicBezTo>
                      <a:cubicBezTo>
                        <a:pt x="42991" y="828675"/>
                        <a:pt x="45244" y="827088"/>
                        <a:pt x="47625" y="826294"/>
                      </a:cubicBezTo>
                      <a:cubicBezTo>
                        <a:pt x="46037" y="823913"/>
                        <a:pt x="44886" y="821174"/>
                        <a:pt x="42862" y="819150"/>
                      </a:cubicBezTo>
                      <a:cubicBezTo>
                        <a:pt x="40839" y="817127"/>
                        <a:pt x="37917" y="816220"/>
                        <a:pt x="35719" y="814388"/>
                      </a:cubicBezTo>
                      <a:cubicBezTo>
                        <a:pt x="33132" y="812232"/>
                        <a:pt x="31162" y="809400"/>
                        <a:pt x="28575" y="807244"/>
                      </a:cubicBezTo>
                      <a:cubicBezTo>
                        <a:pt x="26376" y="805412"/>
                        <a:pt x="23630" y="804313"/>
                        <a:pt x="21431" y="802481"/>
                      </a:cubicBezTo>
                      <a:cubicBezTo>
                        <a:pt x="14553" y="796750"/>
                        <a:pt x="14209" y="795221"/>
                        <a:pt x="9525" y="788194"/>
                      </a:cubicBezTo>
                      <a:cubicBezTo>
                        <a:pt x="10319" y="785019"/>
                        <a:pt x="10091" y="781392"/>
                        <a:pt x="11906" y="778669"/>
                      </a:cubicBezTo>
                      <a:cubicBezTo>
                        <a:pt x="13494" y="776288"/>
                        <a:pt x="18145" y="776621"/>
                        <a:pt x="19050" y="773906"/>
                      </a:cubicBezTo>
                      <a:cubicBezTo>
                        <a:pt x="20255" y="770292"/>
                        <a:pt x="14742" y="759507"/>
                        <a:pt x="11906" y="757238"/>
                      </a:cubicBezTo>
                      <a:cubicBezTo>
                        <a:pt x="9946" y="755670"/>
                        <a:pt x="7143" y="755650"/>
                        <a:pt x="4762" y="754856"/>
                      </a:cubicBezTo>
                      <a:cubicBezTo>
                        <a:pt x="3175" y="752475"/>
                        <a:pt x="0" y="750575"/>
                        <a:pt x="0" y="747713"/>
                      </a:cubicBezTo>
                      <a:cubicBezTo>
                        <a:pt x="0" y="732895"/>
                        <a:pt x="2777" y="734087"/>
                        <a:pt x="11906" y="731044"/>
                      </a:cubicBezTo>
                      <a:cubicBezTo>
                        <a:pt x="12700" y="728663"/>
                        <a:pt x="15081" y="726281"/>
                        <a:pt x="14287" y="723900"/>
                      </a:cubicBezTo>
                      <a:cubicBezTo>
                        <a:pt x="13222" y="720705"/>
                        <a:pt x="9300" y="719343"/>
                        <a:pt x="7144" y="716756"/>
                      </a:cubicBezTo>
                      <a:cubicBezTo>
                        <a:pt x="5312" y="714558"/>
                        <a:pt x="3969" y="711994"/>
                        <a:pt x="2381" y="709613"/>
                      </a:cubicBezTo>
                      <a:cubicBezTo>
                        <a:pt x="8179" y="692220"/>
                        <a:pt x="5927" y="700195"/>
                        <a:pt x="9525" y="685800"/>
                      </a:cubicBezTo>
                      <a:cubicBezTo>
                        <a:pt x="12700" y="688181"/>
                        <a:pt x="15820" y="690637"/>
                        <a:pt x="19050" y="692944"/>
                      </a:cubicBezTo>
                      <a:cubicBezTo>
                        <a:pt x="21379" y="694607"/>
                        <a:pt x="23354" y="697351"/>
                        <a:pt x="26194" y="697706"/>
                      </a:cubicBezTo>
                      <a:cubicBezTo>
                        <a:pt x="30373" y="698228"/>
                        <a:pt x="40579" y="694499"/>
                        <a:pt x="45244" y="692944"/>
                      </a:cubicBezTo>
                      <a:cubicBezTo>
                        <a:pt x="46038" y="690563"/>
                        <a:pt x="47081" y="688250"/>
                        <a:pt x="47625" y="685800"/>
                      </a:cubicBezTo>
                      <a:cubicBezTo>
                        <a:pt x="48672" y="681087"/>
                        <a:pt x="47200" y="675442"/>
                        <a:pt x="50006" y="671513"/>
                      </a:cubicBezTo>
                      <a:cubicBezTo>
                        <a:pt x="51908" y="668850"/>
                        <a:pt x="56356" y="669925"/>
                        <a:pt x="59531" y="669131"/>
                      </a:cubicBezTo>
                      <a:cubicBezTo>
                        <a:pt x="60325" y="666750"/>
                        <a:pt x="62139" y="664487"/>
                        <a:pt x="61912" y="661988"/>
                      </a:cubicBezTo>
                      <a:cubicBezTo>
                        <a:pt x="60584" y="647377"/>
                        <a:pt x="61809" y="642372"/>
                        <a:pt x="50006" y="640556"/>
                      </a:cubicBezTo>
                      <a:cubicBezTo>
                        <a:pt x="42122" y="639343"/>
                        <a:pt x="34131" y="638969"/>
                        <a:pt x="26194" y="638175"/>
                      </a:cubicBezTo>
                      <a:cubicBezTo>
                        <a:pt x="9525" y="627063"/>
                        <a:pt x="15081" y="633413"/>
                        <a:pt x="7144" y="621506"/>
                      </a:cubicBezTo>
                      <a:cubicBezTo>
                        <a:pt x="9525" y="619919"/>
                        <a:pt x="11657" y="617871"/>
                        <a:pt x="14287" y="616744"/>
                      </a:cubicBezTo>
                      <a:cubicBezTo>
                        <a:pt x="17295" y="615455"/>
                        <a:pt x="20748" y="615512"/>
                        <a:pt x="23812" y="614363"/>
                      </a:cubicBezTo>
                      <a:cubicBezTo>
                        <a:pt x="27136" y="613117"/>
                        <a:pt x="30162" y="611188"/>
                        <a:pt x="33337" y="609600"/>
                      </a:cubicBezTo>
                      <a:cubicBezTo>
                        <a:pt x="35745" y="605988"/>
                        <a:pt x="40481" y="600242"/>
                        <a:pt x="40481" y="595313"/>
                      </a:cubicBezTo>
                      <a:cubicBezTo>
                        <a:pt x="40481" y="592803"/>
                        <a:pt x="38894" y="590550"/>
                        <a:pt x="38100" y="588169"/>
                      </a:cubicBezTo>
                      <a:cubicBezTo>
                        <a:pt x="38894" y="577850"/>
                        <a:pt x="38574" y="567385"/>
                        <a:pt x="40481" y="557213"/>
                      </a:cubicBezTo>
                      <a:cubicBezTo>
                        <a:pt x="41008" y="554400"/>
                        <a:pt x="44422" y="552810"/>
                        <a:pt x="45244" y="550069"/>
                      </a:cubicBezTo>
                      <a:cubicBezTo>
                        <a:pt x="51861" y="528013"/>
                        <a:pt x="41001" y="537815"/>
                        <a:pt x="54769" y="528638"/>
                      </a:cubicBezTo>
                      <a:cubicBezTo>
                        <a:pt x="57944" y="529432"/>
                        <a:pt x="61571" y="529204"/>
                        <a:pt x="64294" y="531019"/>
                      </a:cubicBezTo>
                      <a:cubicBezTo>
                        <a:pt x="73801" y="537357"/>
                        <a:pt x="66835" y="552363"/>
                        <a:pt x="71437" y="559594"/>
                      </a:cubicBezTo>
                      <a:cubicBezTo>
                        <a:pt x="74132" y="563829"/>
                        <a:pt x="85725" y="564356"/>
                        <a:pt x="85725" y="564356"/>
                      </a:cubicBezTo>
                      <a:cubicBezTo>
                        <a:pt x="91865" y="555146"/>
                        <a:pt x="95535" y="552357"/>
                        <a:pt x="97631" y="542925"/>
                      </a:cubicBezTo>
                      <a:cubicBezTo>
                        <a:pt x="98678" y="538212"/>
                        <a:pt x="99218" y="533400"/>
                        <a:pt x="100012" y="528638"/>
                      </a:cubicBezTo>
                      <a:cubicBezTo>
                        <a:pt x="97438" y="518343"/>
                        <a:pt x="97631" y="522386"/>
                        <a:pt x="97631" y="516731"/>
                      </a:cubicBezTo>
                      <a:lnTo>
                        <a:pt x="95250" y="492919"/>
                      </a:lnTo>
                      <a:cubicBezTo>
                        <a:pt x="96044" y="485775"/>
                        <a:pt x="96449" y="478578"/>
                        <a:pt x="97631" y="471488"/>
                      </a:cubicBezTo>
                      <a:cubicBezTo>
                        <a:pt x="98044" y="469012"/>
                        <a:pt x="99520" y="466805"/>
                        <a:pt x="100012" y="464344"/>
                      </a:cubicBezTo>
                      <a:cubicBezTo>
                        <a:pt x="101113" y="458840"/>
                        <a:pt x="101668" y="453241"/>
                        <a:pt x="102394" y="447675"/>
                      </a:cubicBezTo>
                      <a:cubicBezTo>
                        <a:pt x="107755" y="406572"/>
                        <a:pt x="96452" y="416710"/>
                        <a:pt x="114300" y="404813"/>
                      </a:cubicBezTo>
                      <a:cubicBezTo>
                        <a:pt x="123024" y="391725"/>
                        <a:pt x="119062" y="400531"/>
                        <a:pt x="119062" y="376238"/>
                      </a:cubicBezTo>
                      <a:lnTo>
                        <a:pt x="116681" y="385763"/>
                      </a:lnTo>
                      <a:cubicBezTo>
                        <a:pt x="111125" y="389732"/>
                        <a:pt x="106212" y="394808"/>
                        <a:pt x="100012" y="397669"/>
                      </a:cubicBezTo>
                      <a:cubicBezTo>
                        <a:pt x="81302" y="406304"/>
                        <a:pt x="88264" y="392433"/>
                        <a:pt x="83344" y="407194"/>
                      </a:cubicBezTo>
                      <a:cubicBezTo>
                        <a:pt x="82550" y="423069"/>
                        <a:pt x="85988" y="439740"/>
                        <a:pt x="80962" y="454819"/>
                      </a:cubicBezTo>
                      <a:cubicBezTo>
                        <a:pt x="79435" y="459399"/>
                        <a:pt x="70993" y="455041"/>
                        <a:pt x="66675" y="457200"/>
                      </a:cubicBezTo>
                      <a:cubicBezTo>
                        <a:pt x="23592" y="478741"/>
                        <a:pt x="97010" y="452645"/>
                        <a:pt x="54769" y="466725"/>
                      </a:cubicBezTo>
                      <a:cubicBezTo>
                        <a:pt x="53181" y="464344"/>
                        <a:pt x="51286" y="462141"/>
                        <a:pt x="50006" y="459581"/>
                      </a:cubicBezTo>
                      <a:cubicBezTo>
                        <a:pt x="41805" y="443181"/>
                        <a:pt x="49542" y="403914"/>
                        <a:pt x="50006" y="400050"/>
                      </a:cubicBezTo>
                      <a:cubicBezTo>
                        <a:pt x="50507" y="395873"/>
                        <a:pt x="58236" y="389147"/>
                        <a:pt x="61912" y="388144"/>
                      </a:cubicBezTo>
                      <a:cubicBezTo>
                        <a:pt x="68086" y="386460"/>
                        <a:pt x="74612" y="386557"/>
                        <a:pt x="80962" y="385763"/>
                      </a:cubicBezTo>
                      <a:cubicBezTo>
                        <a:pt x="75602" y="369680"/>
                        <a:pt x="81788" y="389479"/>
                        <a:pt x="76200" y="364331"/>
                      </a:cubicBezTo>
                      <a:cubicBezTo>
                        <a:pt x="75656" y="361881"/>
                        <a:pt x="75211" y="359276"/>
                        <a:pt x="73819" y="357188"/>
                      </a:cubicBezTo>
                      <a:cubicBezTo>
                        <a:pt x="71951" y="354386"/>
                        <a:pt x="69056" y="352425"/>
                        <a:pt x="66675" y="350044"/>
                      </a:cubicBezTo>
                      <a:cubicBezTo>
                        <a:pt x="63541" y="340641"/>
                        <a:pt x="64294" y="345410"/>
                        <a:pt x="64294" y="335756"/>
                      </a:cubicBezTo>
                      <a:lnTo>
                        <a:pt x="95250" y="276225"/>
                      </a:lnTo>
                      <a:cubicBezTo>
                        <a:pt x="94456" y="267494"/>
                        <a:pt x="94393" y="258665"/>
                        <a:pt x="92869" y="250031"/>
                      </a:cubicBezTo>
                      <a:cubicBezTo>
                        <a:pt x="91997" y="245087"/>
                        <a:pt x="89694" y="240506"/>
                        <a:pt x="88106" y="235744"/>
                      </a:cubicBezTo>
                      <a:lnTo>
                        <a:pt x="85725" y="228600"/>
                      </a:lnTo>
                      <a:cubicBezTo>
                        <a:pt x="91240" y="212054"/>
                        <a:pt x="90487" y="219333"/>
                        <a:pt x="90487" y="207169"/>
                      </a:cubicBezTo>
                      <a:lnTo>
                        <a:pt x="78581" y="178594"/>
                      </a:lnTo>
                      <a:cubicBezTo>
                        <a:pt x="84137" y="173831"/>
                        <a:pt x="91190" y="170395"/>
                        <a:pt x="95250" y="164306"/>
                      </a:cubicBezTo>
                      <a:cubicBezTo>
                        <a:pt x="96642" y="162218"/>
                        <a:pt x="92869" y="157163"/>
                        <a:pt x="92869" y="157163"/>
                      </a:cubicBezTo>
                      <a:lnTo>
                        <a:pt x="109537" y="164306"/>
                      </a:lnTo>
                      <a:cubicBezTo>
                        <a:pt x="112712" y="157956"/>
                        <a:pt x="116331" y="151809"/>
                        <a:pt x="119062" y="145256"/>
                      </a:cubicBezTo>
                      <a:cubicBezTo>
                        <a:pt x="120321" y="142235"/>
                        <a:pt x="119980" y="138658"/>
                        <a:pt x="121444" y="135731"/>
                      </a:cubicBezTo>
                      <a:cubicBezTo>
                        <a:pt x="123219" y="132181"/>
                        <a:pt x="126206" y="129381"/>
                        <a:pt x="128587" y="126206"/>
                      </a:cubicBezTo>
                      <a:cubicBezTo>
                        <a:pt x="130162" y="91576"/>
                        <a:pt x="126909" y="86841"/>
                        <a:pt x="133350" y="64294"/>
                      </a:cubicBezTo>
                      <a:cubicBezTo>
                        <a:pt x="134040" y="61880"/>
                        <a:pt x="134608" y="59395"/>
                        <a:pt x="135731" y="57150"/>
                      </a:cubicBezTo>
                      <a:cubicBezTo>
                        <a:pt x="137011" y="54590"/>
                        <a:pt x="138906" y="52387"/>
                        <a:pt x="140494" y="50006"/>
                      </a:cubicBezTo>
                      <a:cubicBezTo>
                        <a:pt x="141288" y="47625"/>
                        <a:pt x="142331" y="45313"/>
                        <a:pt x="142875" y="42863"/>
                      </a:cubicBezTo>
                      <a:cubicBezTo>
                        <a:pt x="143922" y="38150"/>
                        <a:pt x="143729" y="33156"/>
                        <a:pt x="145256" y="28575"/>
                      </a:cubicBezTo>
                      <a:cubicBezTo>
                        <a:pt x="146161" y="25860"/>
                        <a:pt x="148431" y="23812"/>
                        <a:pt x="150019" y="21431"/>
                      </a:cubicBezTo>
                      <a:cubicBezTo>
                        <a:pt x="150813" y="19050"/>
                        <a:pt x="151856" y="16738"/>
                        <a:pt x="152400" y="14288"/>
                      </a:cubicBezTo>
                      <a:cubicBezTo>
                        <a:pt x="153447" y="9575"/>
                        <a:pt x="154781" y="0"/>
                        <a:pt x="154781" y="0"/>
                      </a:cubicBez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1" name="Freeform 10"/>
                <p:cNvSpPr>
                  <a:spLocks/>
                </p:cNvSpPr>
                <p:nvPr/>
              </p:nvSpPr>
              <p:spPr bwMode="auto">
                <a:xfrm>
                  <a:off x="2319338" y="3678238"/>
                  <a:ext cx="266700" cy="989012"/>
                </a:xfrm>
                <a:custGeom>
                  <a:avLst/>
                  <a:gdLst>
                    <a:gd name="T0" fmla="*/ 154781 w 266700"/>
                    <a:gd name="T1" fmla="*/ 989012 h 988219"/>
                    <a:gd name="T2" fmla="*/ 154781 w 266700"/>
                    <a:gd name="T3" fmla="*/ 989012 h 988219"/>
                    <a:gd name="T4" fmla="*/ 171450 w 266700"/>
                    <a:gd name="T5" fmla="*/ 972330 h 988219"/>
                    <a:gd name="T6" fmla="*/ 176212 w 266700"/>
                    <a:gd name="T7" fmla="*/ 958031 h 988219"/>
                    <a:gd name="T8" fmla="*/ 178593 w 266700"/>
                    <a:gd name="T9" fmla="*/ 950881 h 988219"/>
                    <a:gd name="T10" fmla="*/ 180975 w 266700"/>
                    <a:gd name="T11" fmla="*/ 943732 h 988219"/>
                    <a:gd name="T12" fmla="*/ 180975 w 266700"/>
                    <a:gd name="T13" fmla="*/ 929433 h 988219"/>
                    <a:gd name="T14" fmla="*/ 188118 w 266700"/>
                    <a:gd name="T15" fmla="*/ 886536 h 988219"/>
                    <a:gd name="T16" fmla="*/ 185737 w 266700"/>
                    <a:gd name="T17" fmla="*/ 865088 h 988219"/>
                    <a:gd name="T18" fmla="*/ 183356 w 266700"/>
                    <a:gd name="T19" fmla="*/ 857938 h 988219"/>
                    <a:gd name="T20" fmla="*/ 180975 w 266700"/>
                    <a:gd name="T21" fmla="*/ 848405 h 988219"/>
                    <a:gd name="T22" fmla="*/ 178593 w 266700"/>
                    <a:gd name="T23" fmla="*/ 836490 h 988219"/>
                    <a:gd name="T24" fmla="*/ 173831 w 266700"/>
                    <a:gd name="T25" fmla="*/ 826957 h 988219"/>
                    <a:gd name="T26" fmla="*/ 176212 w 266700"/>
                    <a:gd name="T27" fmla="*/ 786444 h 988219"/>
                    <a:gd name="T28" fmla="*/ 200025 w 266700"/>
                    <a:gd name="T29" fmla="*/ 784061 h 988219"/>
                    <a:gd name="T30" fmla="*/ 200025 w 266700"/>
                    <a:gd name="T31" fmla="*/ 741163 h 988219"/>
                    <a:gd name="T32" fmla="*/ 200025 w 266700"/>
                    <a:gd name="T33" fmla="*/ 741163 h 988219"/>
                    <a:gd name="T34" fmla="*/ 209550 w 266700"/>
                    <a:gd name="T35" fmla="*/ 686350 h 988219"/>
                    <a:gd name="T36" fmla="*/ 223837 w 266700"/>
                    <a:gd name="T37" fmla="*/ 660136 h 988219"/>
                    <a:gd name="T38" fmla="*/ 226218 w 266700"/>
                    <a:gd name="T39" fmla="*/ 605323 h 988219"/>
                    <a:gd name="T40" fmla="*/ 228600 w 266700"/>
                    <a:gd name="T41" fmla="*/ 598174 h 988219"/>
                    <a:gd name="T42" fmla="*/ 233362 w 266700"/>
                    <a:gd name="T43" fmla="*/ 591024 h 988219"/>
                    <a:gd name="T44" fmla="*/ 235743 w 266700"/>
                    <a:gd name="T45" fmla="*/ 586258 h 988219"/>
                    <a:gd name="T46" fmla="*/ 238125 w 266700"/>
                    <a:gd name="T47" fmla="*/ 576725 h 988219"/>
                    <a:gd name="T48" fmla="*/ 247650 w 266700"/>
                    <a:gd name="T49" fmla="*/ 548127 h 988219"/>
                    <a:gd name="T50" fmla="*/ 245268 w 266700"/>
                    <a:gd name="T51" fmla="*/ 509997 h 988219"/>
                    <a:gd name="T52" fmla="*/ 240506 w 266700"/>
                    <a:gd name="T53" fmla="*/ 476632 h 988219"/>
                    <a:gd name="T54" fmla="*/ 252412 w 266700"/>
                    <a:gd name="T55" fmla="*/ 474249 h 988219"/>
                    <a:gd name="T56" fmla="*/ 238125 w 266700"/>
                    <a:gd name="T57" fmla="*/ 457567 h 988219"/>
                    <a:gd name="T58" fmla="*/ 240506 w 266700"/>
                    <a:gd name="T59" fmla="*/ 443268 h 988219"/>
                    <a:gd name="T60" fmla="*/ 247650 w 266700"/>
                    <a:gd name="T61" fmla="*/ 428969 h 988219"/>
                    <a:gd name="T62" fmla="*/ 257175 w 266700"/>
                    <a:gd name="T63" fmla="*/ 426586 h 988219"/>
                    <a:gd name="T64" fmla="*/ 257175 w 266700"/>
                    <a:gd name="T65" fmla="*/ 424203 h 988219"/>
                    <a:gd name="T66" fmla="*/ 266700 w 266700"/>
                    <a:gd name="T67" fmla="*/ 378923 h 988219"/>
                    <a:gd name="T68" fmla="*/ 266700 w 266700"/>
                    <a:gd name="T69" fmla="*/ 307428 h 988219"/>
                    <a:gd name="T70" fmla="*/ 264318 w 266700"/>
                    <a:gd name="T71" fmla="*/ 238316 h 988219"/>
                    <a:gd name="T72" fmla="*/ 259556 w 266700"/>
                    <a:gd name="T73" fmla="*/ 190653 h 988219"/>
                    <a:gd name="T74" fmla="*/ 211931 w 266700"/>
                    <a:gd name="T75" fmla="*/ 159672 h 988219"/>
                    <a:gd name="T76" fmla="*/ 214312 w 266700"/>
                    <a:gd name="T77" fmla="*/ 133457 h 988219"/>
                    <a:gd name="T78" fmla="*/ 178593 w 266700"/>
                    <a:gd name="T79" fmla="*/ 114392 h 988219"/>
                    <a:gd name="T80" fmla="*/ 154781 w 266700"/>
                    <a:gd name="T81" fmla="*/ 97710 h 988219"/>
                    <a:gd name="T82" fmla="*/ 147637 w 266700"/>
                    <a:gd name="T83" fmla="*/ 90561 h 988219"/>
                    <a:gd name="T84" fmla="*/ 130968 w 266700"/>
                    <a:gd name="T85" fmla="*/ 83411 h 988219"/>
                    <a:gd name="T86" fmla="*/ 128587 w 266700"/>
                    <a:gd name="T87" fmla="*/ 83411 h 988219"/>
                    <a:gd name="T88" fmla="*/ 104775 w 266700"/>
                    <a:gd name="T89" fmla="*/ 78645 h 988219"/>
                    <a:gd name="T90" fmla="*/ 88106 w 266700"/>
                    <a:gd name="T91" fmla="*/ 64346 h 988219"/>
                    <a:gd name="T92" fmla="*/ 80962 w 266700"/>
                    <a:gd name="T93" fmla="*/ 59580 h 988219"/>
                    <a:gd name="T94" fmla="*/ 40481 w 266700"/>
                    <a:gd name="T95" fmla="*/ 35748 h 988219"/>
                    <a:gd name="T96" fmla="*/ 0 w 266700"/>
                    <a:gd name="T97" fmla="*/ 0 h 9882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6700" h="988219">
                      <a:moveTo>
                        <a:pt x="154781" y="988219"/>
                      </a:moveTo>
                      <a:lnTo>
                        <a:pt x="154781" y="988219"/>
                      </a:lnTo>
                      <a:cubicBezTo>
                        <a:pt x="160337" y="982663"/>
                        <a:pt x="166977" y="978011"/>
                        <a:pt x="171450" y="971550"/>
                      </a:cubicBezTo>
                      <a:cubicBezTo>
                        <a:pt x="174307" y="967423"/>
                        <a:pt x="174625" y="962025"/>
                        <a:pt x="176212" y="957263"/>
                      </a:cubicBezTo>
                      <a:lnTo>
                        <a:pt x="178593" y="950119"/>
                      </a:lnTo>
                      <a:cubicBezTo>
                        <a:pt x="179387" y="947738"/>
                        <a:pt x="180975" y="945485"/>
                        <a:pt x="180975" y="942975"/>
                      </a:cubicBezTo>
                      <a:lnTo>
                        <a:pt x="180975" y="928688"/>
                      </a:lnTo>
                      <a:lnTo>
                        <a:pt x="188118" y="885825"/>
                      </a:lnTo>
                      <a:cubicBezTo>
                        <a:pt x="187324" y="878681"/>
                        <a:pt x="186919" y="871484"/>
                        <a:pt x="185737" y="864394"/>
                      </a:cubicBezTo>
                      <a:cubicBezTo>
                        <a:pt x="185324" y="861918"/>
                        <a:pt x="184046" y="859664"/>
                        <a:pt x="183356" y="857250"/>
                      </a:cubicBezTo>
                      <a:cubicBezTo>
                        <a:pt x="182457" y="854103"/>
                        <a:pt x="181874" y="850872"/>
                        <a:pt x="180975" y="847725"/>
                      </a:cubicBezTo>
                      <a:cubicBezTo>
                        <a:pt x="178091" y="837632"/>
                        <a:pt x="178593" y="844005"/>
                        <a:pt x="178593" y="835819"/>
                      </a:cubicBezTo>
                      <a:lnTo>
                        <a:pt x="173831" y="826294"/>
                      </a:lnTo>
                      <a:cubicBezTo>
                        <a:pt x="176913" y="798552"/>
                        <a:pt x="176212" y="812051"/>
                        <a:pt x="176212" y="785813"/>
                      </a:cubicBezTo>
                      <a:lnTo>
                        <a:pt x="200025" y="783432"/>
                      </a:lnTo>
                      <a:lnTo>
                        <a:pt x="200025" y="740569"/>
                      </a:lnTo>
                      <a:lnTo>
                        <a:pt x="209550" y="685800"/>
                      </a:lnTo>
                      <a:cubicBezTo>
                        <a:pt x="210357" y="684509"/>
                        <a:pt x="223254" y="667188"/>
                        <a:pt x="223837" y="659607"/>
                      </a:cubicBezTo>
                      <a:cubicBezTo>
                        <a:pt x="225238" y="641387"/>
                        <a:pt x="224816" y="623058"/>
                        <a:pt x="226218" y="604838"/>
                      </a:cubicBezTo>
                      <a:cubicBezTo>
                        <a:pt x="226411" y="602335"/>
                        <a:pt x="227477" y="599939"/>
                        <a:pt x="228600" y="597694"/>
                      </a:cubicBezTo>
                      <a:cubicBezTo>
                        <a:pt x="229880" y="595134"/>
                        <a:pt x="231890" y="593004"/>
                        <a:pt x="233362" y="590550"/>
                      </a:cubicBezTo>
                      <a:cubicBezTo>
                        <a:pt x="234275" y="589028"/>
                        <a:pt x="234949" y="587375"/>
                        <a:pt x="235743" y="585788"/>
                      </a:cubicBezTo>
                      <a:lnTo>
                        <a:pt x="238125" y="576263"/>
                      </a:lnTo>
                      <a:lnTo>
                        <a:pt x="247650" y="547688"/>
                      </a:lnTo>
                      <a:cubicBezTo>
                        <a:pt x="246856" y="534988"/>
                        <a:pt x="246987" y="522196"/>
                        <a:pt x="245268" y="509588"/>
                      </a:cubicBezTo>
                      <a:cubicBezTo>
                        <a:pt x="238498" y="459944"/>
                        <a:pt x="240506" y="537421"/>
                        <a:pt x="240506" y="476250"/>
                      </a:cubicBezTo>
                      <a:lnTo>
                        <a:pt x="252412" y="473869"/>
                      </a:lnTo>
                      <a:cubicBezTo>
                        <a:pt x="247650" y="468313"/>
                        <a:pt x="240752" y="464030"/>
                        <a:pt x="238125" y="457200"/>
                      </a:cubicBezTo>
                      <a:cubicBezTo>
                        <a:pt x="236392" y="452694"/>
                        <a:pt x="239459" y="447626"/>
                        <a:pt x="240506" y="442913"/>
                      </a:cubicBezTo>
                      <a:cubicBezTo>
                        <a:pt x="242149" y="435518"/>
                        <a:pt x="243368" y="435048"/>
                        <a:pt x="247650" y="428625"/>
                      </a:cubicBezTo>
                      <a:cubicBezTo>
                        <a:pt x="256079" y="434245"/>
                        <a:pt x="254592" y="436572"/>
                        <a:pt x="257175" y="426244"/>
                      </a:cubicBezTo>
                      <a:cubicBezTo>
                        <a:pt x="257368" y="425474"/>
                        <a:pt x="257175" y="424657"/>
                        <a:pt x="257175" y="423863"/>
                      </a:cubicBezTo>
                      <a:lnTo>
                        <a:pt x="266700" y="378619"/>
                      </a:lnTo>
                      <a:lnTo>
                        <a:pt x="266700" y="307182"/>
                      </a:lnTo>
                      <a:lnTo>
                        <a:pt x="264318" y="238125"/>
                      </a:lnTo>
                      <a:lnTo>
                        <a:pt x="259556" y="190500"/>
                      </a:lnTo>
                      <a:lnTo>
                        <a:pt x="211931" y="159544"/>
                      </a:lnTo>
                      <a:lnTo>
                        <a:pt x="214312" y="133350"/>
                      </a:lnTo>
                      <a:lnTo>
                        <a:pt x="178593" y="114300"/>
                      </a:lnTo>
                      <a:cubicBezTo>
                        <a:pt x="170656" y="108744"/>
                        <a:pt x="161632" y="104483"/>
                        <a:pt x="154781" y="97632"/>
                      </a:cubicBezTo>
                      <a:cubicBezTo>
                        <a:pt x="152400" y="95251"/>
                        <a:pt x="150377" y="92446"/>
                        <a:pt x="147637" y="90488"/>
                      </a:cubicBezTo>
                      <a:cubicBezTo>
                        <a:pt x="143965" y="87865"/>
                        <a:pt x="135753" y="84540"/>
                        <a:pt x="130968" y="83344"/>
                      </a:cubicBezTo>
                      <a:cubicBezTo>
                        <a:pt x="130198" y="83152"/>
                        <a:pt x="129381" y="83344"/>
                        <a:pt x="128587" y="83344"/>
                      </a:cubicBezTo>
                      <a:lnTo>
                        <a:pt x="104775" y="78582"/>
                      </a:lnTo>
                      <a:cubicBezTo>
                        <a:pt x="99219" y="73819"/>
                        <a:pt x="93821" y="68866"/>
                        <a:pt x="88106" y="64294"/>
                      </a:cubicBezTo>
                      <a:cubicBezTo>
                        <a:pt x="85871" y="62506"/>
                        <a:pt x="80962" y="59532"/>
                        <a:pt x="80962" y="59532"/>
                      </a:cubicBezTo>
                      <a:lnTo>
                        <a:pt x="40481" y="35719"/>
                      </a:lnTo>
                      <a:lnTo>
                        <a:pt x="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2" name="Freeform 12"/>
                <p:cNvSpPr>
                  <a:spLocks/>
                </p:cNvSpPr>
                <p:nvPr/>
              </p:nvSpPr>
              <p:spPr bwMode="auto">
                <a:xfrm>
                  <a:off x="1931988" y="2495550"/>
                  <a:ext cx="392112" cy="1189038"/>
                </a:xfrm>
                <a:custGeom>
                  <a:avLst/>
                  <a:gdLst>
                    <a:gd name="T0" fmla="*/ 392112 w 392906"/>
                    <a:gd name="T1" fmla="*/ 1189038 h 1188244"/>
                    <a:gd name="T2" fmla="*/ 370724 w 392906"/>
                    <a:gd name="T3" fmla="*/ 1160444 h 1188244"/>
                    <a:gd name="T4" fmla="*/ 382606 w 392906"/>
                    <a:gd name="T5" fmla="*/ 1129467 h 1188244"/>
                    <a:gd name="T6" fmla="*/ 337454 w 392906"/>
                    <a:gd name="T7" fmla="*/ 1060364 h 1188244"/>
                    <a:gd name="T8" fmla="*/ 308936 w 392906"/>
                    <a:gd name="T9" fmla="*/ 1015091 h 1188244"/>
                    <a:gd name="T10" fmla="*/ 304184 w 392906"/>
                    <a:gd name="T11" fmla="*/ 976965 h 1188244"/>
                    <a:gd name="T12" fmla="*/ 270913 w 392906"/>
                    <a:gd name="T13" fmla="*/ 912628 h 1188244"/>
                    <a:gd name="T14" fmla="*/ 240020 w 392906"/>
                    <a:gd name="T15" fmla="*/ 860205 h 1188244"/>
                    <a:gd name="T16" fmla="*/ 201997 w 392906"/>
                    <a:gd name="T17" fmla="*/ 805401 h 1188244"/>
                    <a:gd name="T18" fmla="*/ 199621 w 392906"/>
                    <a:gd name="T19" fmla="*/ 786338 h 1188244"/>
                    <a:gd name="T20" fmla="*/ 140210 w 392906"/>
                    <a:gd name="T21" fmla="*/ 755360 h 1188244"/>
                    <a:gd name="T22" fmla="*/ 159222 w 392906"/>
                    <a:gd name="T23" fmla="*/ 743446 h 1188244"/>
                    <a:gd name="T24" fmla="*/ 130704 w 392906"/>
                    <a:gd name="T25" fmla="*/ 712470 h 1188244"/>
                    <a:gd name="T26" fmla="*/ 147339 w 392906"/>
                    <a:gd name="T27" fmla="*/ 702938 h 1188244"/>
                    <a:gd name="T28" fmla="*/ 125951 w 392906"/>
                    <a:gd name="T29" fmla="*/ 676727 h 1188244"/>
                    <a:gd name="T30" fmla="*/ 140210 w 392906"/>
                    <a:gd name="T31" fmla="*/ 664813 h 1188244"/>
                    <a:gd name="T32" fmla="*/ 166350 w 392906"/>
                    <a:gd name="T33" fmla="*/ 629070 h 1188244"/>
                    <a:gd name="T34" fmla="*/ 192491 w 392906"/>
                    <a:gd name="T35" fmla="*/ 612390 h 1188244"/>
                    <a:gd name="T36" fmla="*/ 197245 w 392906"/>
                    <a:gd name="T37" fmla="*/ 564733 h 1188244"/>
                    <a:gd name="T38" fmla="*/ 175856 w 392906"/>
                    <a:gd name="T39" fmla="*/ 590945 h 1188244"/>
                    <a:gd name="T40" fmla="*/ 137833 w 392906"/>
                    <a:gd name="T41" fmla="*/ 557585 h 1188244"/>
                    <a:gd name="T42" fmla="*/ 154468 w 392906"/>
                    <a:gd name="T43" fmla="*/ 545670 h 1188244"/>
                    <a:gd name="T44" fmla="*/ 149716 w 392906"/>
                    <a:gd name="T45" fmla="*/ 493248 h 1188244"/>
                    <a:gd name="T46" fmla="*/ 194867 w 392906"/>
                    <a:gd name="T47" fmla="*/ 438443 h 1188244"/>
                    <a:gd name="T48" fmla="*/ 190115 w 392906"/>
                    <a:gd name="T49" fmla="*/ 412231 h 1188244"/>
                    <a:gd name="T50" fmla="*/ 251902 w 392906"/>
                    <a:gd name="T51" fmla="*/ 386021 h 1188244"/>
                    <a:gd name="T52" fmla="*/ 240020 w 392906"/>
                    <a:gd name="T53" fmla="*/ 366958 h 1188244"/>
                    <a:gd name="T54" fmla="*/ 266161 w 392906"/>
                    <a:gd name="T55" fmla="*/ 364574 h 1188244"/>
                    <a:gd name="T56" fmla="*/ 256655 w 392906"/>
                    <a:gd name="T57" fmla="*/ 345512 h 1188244"/>
                    <a:gd name="T58" fmla="*/ 266161 w 392906"/>
                    <a:gd name="T59" fmla="*/ 335980 h 1188244"/>
                    <a:gd name="T60" fmla="*/ 304184 w 392906"/>
                    <a:gd name="T61" fmla="*/ 321684 h 1188244"/>
                    <a:gd name="T62" fmla="*/ 330325 w 392906"/>
                    <a:gd name="T63" fmla="*/ 257347 h 1188244"/>
                    <a:gd name="T64" fmla="*/ 318442 w 392906"/>
                    <a:gd name="T65" fmla="*/ 164416 h 1188244"/>
                    <a:gd name="T66" fmla="*/ 318442 w 392906"/>
                    <a:gd name="T67" fmla="*/ 126290 h 1188244"/>
                    <a:gd name="T68" fmla="*/ 294678 w 392906"/>
                    <a:gd name="T69" fmla="*/ 90548 h 1188244"/>
                    <a:gd name="T70" fmla="*/ 261408 w 392906"/>
                    <a:gd name="T71" fmla="*/ 52423 h 1188244"/>
                    <a:gd name="T72" fmla="*/ 285173 w 392906"/>
                    <a:gd name="T73" fmla="*/ 38125 h 1188244"/>
                    <a:gd name="T74" fmla="*/ 230514 w 392906"/>
                    <a:gd name="T75" fmla="*/ 0 h 1188244"/>
                    <a:gd name="T76" fmla="*/ 209127 w 392906"/>
                    <a:gd name="T77" fmla="*/ 30977 h 1188244"/>
                    <a:gd name="T78" fmla="*/ 159222 w 392906"/>
                    <a:gd name="T79" fmla="*/ 45274 h 1188244"/>
                    <a:gd name="T80" fmla="*/ 190115 w 392906"/>
                    <a:gd name="T81" fmla="*/ 73868 h 1188244"/>
                    <a:gd name="T82" fmla="*/ 152092 w 392906"/>
                    <a:gd name="T83" fmla="*/ 95314 h 1188244"/>
                    <a:gd name="T84" fmla="*/ 137833 w 392906"/>
                    <a:gd name="T85" fmla="*/ 95314 h 1188244"/>
                    <a:gd name="T86" fmla="*/ 109316 w 392906"/>
                    <a:gd name="T87" fmla="*/ 64337 h 1188244"/>
                    <a:gd name="T88" fmla="*/ 80798 w 392906"/>
                    <a:gd name="T89" fmla="*/ 50039 h 1188244"/>
                    <a:gd name="T90" fmla="*/ 47529 w 392906"/>
                    <a:gd name="T91" fmla="*/ 42892 h 1188244"/>
                    <a:gd name="T92" fmla="*/ 38023 w 392906"/>
                    <a:gd name="T93" fmla="*/ 50039 h 1188244"/>
                    <a:gd name="T94" fmla="*/ 0 w 392906"/>
                    <a:gd name="T95" fmla="*/ 26212 h 1188244"/>
                    <a:gd name="T96" fmla="*/ 0 w 392906"/>
                    <a:gd name="T97" fmla="*/ 26212 h 11882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2906" h="1188244">
                      <a:moveTo>
                        <a:pt x="392906" y="1188244"/>
                      </a:moveTo>
                      <a:lnTo>
                        <a:pt x="371475" y="1159669"/>
                      </a:lnTo>
                      <a:lnTo>
                        <a:pt x="383381" y="1128713"/>
                      </a:lnTo>
                      <a:lnTo>
                        <a:pt x="338137" y="1059656"/>
                      </a:lnTo>
                      <a:lnTo>
                        <a:pt x="309562" y="1014413"/>
                      </a:lnTo>
                      <a:lnTo>
                        <a:pt x="304800" y="976313"/>
                      </a:lnTo>
                      <a:lnTo>
                        <a:pt x="271462" y="912019"/>
                      </a:lnTo>
                      <a:lnTo>
                        <a:pt x="240506" y="859631"/>
                      </a:lnTo>
                      <a:lnTo>
                        <a:pt x="202406" y="804863"/>
                      </a:lnTo>
                      <a:lnTo>
                        <a:pt x="200025" y="785813"/>
                      </a:lnTo>
                      <a:lnTo>
                        <a:pt x="140494" y="754856"/>
                      </a:lnTo>
                      <a:lnTo>
                        <a:pt x="159544" y="742950"/>
                      </a:lnTo>
                      <a:lnTo>
                        <a:pt x="130969" y="711994"/>
                      </a:lnTo>
                      <a:lnTo>
                        <a:pt x="147637" y="702469"/>
                      </a:lnTo>
                      <a:lnTo>
                        <a:pt x="126206" y="676275"/>
                      </a:lnTo>
                      <a:lnTo>
                        <a:pt x="140494" y="664369"/>
                      </a:lnTo>
                      <a:lnTo>
                        <a:pt x="166687" y="628650"/>
                      </a:lnTo>
                      <a:lnTo>
                        <a:pt x="192881" y="611981"/>
                      </a:lnTo>
                      <a:lnTo>
                        <a:pt x="197644" y="564356"/>
                      </a:lnTo>
                      <a:lnTo>
                        <a:pt x="176212" y="590550"/>
                      </a:lnTo>
                      <a:lnTo>
                        <a:pt x="138112" y="557213"/>
                      </a:lnTo>
                      <a:lnTo>
                        <a:pt x="154781" y="545306"/>
                      </a:lnTo>
                      <a:lnTo>
                        <a:pt x="150019" y="492919"/>
                      </a:lnTo>
                      <a:lnTo>
                        <a:pt x="195262" y="438150"/>
                      </a:lnTo>
                      <a:lnTo>
                        <a:pt x="190500" y="411956"/>
                      </a:lnTo>
                      <a:lnTo>
                        <a:pt x="252412" y="385763"/>
                      </a:lnTo>
                      <a:lnTo>
                        <a:pt x="240506" y="366713"/>
                      </a:lnTo>
                      <a:lnTo>
                        <a:pt x="266700" y="364331"/>
                      </a:lnTo>
                      <a:lnTo>
                        <a:pt x="257175" y="345281"/>
                      </a:lnTo>
                      <a:lnTo>
                        <a:pt x="266700" y="335756"/>
                      </a:lnTo>
                      <a:lnTo>
                        <a:pt x="304800" y="321469"/>
                      </a:lnTo>
                      <a:lnTo>
                        <a:pt x="330994" y="257175"/>
                      </a:lnTo>
                      <a:lnTo>
                        <a:pt x="319087" y="164306"/>
                      </a:lnTo>
                      <a:lnTo>
                        <a:pt x="319087" y="126206"/>
                      </a:lnTo>
                      <a:lnTo>
                        <a:pt x="295275" y="90488"/>
                      </a:lnTo>
                      <a:lnTo>
                        <a:pt x="261937" y="52388"/>
                      </a:lnTo>
                      <a:lnTo>
                        <a:pt x="285750" y="38100"/>
                      </a:lnTo>
                      <a:lnTo>
                        <a:pt x="230981" y="0"/>
                      </a:lnTo>
                      <a:lnTo>
                        <a:pt x="209550" y="30956"/>
                      </a:lnTo>
                      <a:lnTo>
                        <a:pt x="159544" y="45244"/>
                      </a:lnTo>
                      <a:lnTo>
                        <a:pt x="190500" y="73819"/>
                      </a:lnTo>
                      <a:lnTo>
                        <a:pt x="152400" y="95250"/>
                      </a:lnTo>
                      <a:lnTo>
                        <a:pt x="138112" y="95250"/>
                      </a:lnTo>
                      <a:lnTo>
                        <a:pt x="109537" y="64294"/>
                      </a:lnTo>
                      <a:lnTo>
                        <a:pt x="80962" y="50006"/>
                      </a:lnTo>
                      <a:lnTo>
                        <a:pt x="47625" y="42863"/>
                      </a:lnTo>
                      <a:lnTo>
                        <a:pt x="38100" y="50006"/>
                      </a:lnTo>
                      <a:lnTo>
                        <a:pt x="0" y="26194"/>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3" name="Freeform 14"/>
                <p:cNvSpPr>
                  <a:spLocks/>
                </p:cNvSpPr>
                <p:nvPr/>
              </p:nvSpPr>
              <p:spPr bwMode="auto">
                <a:xfrm>
                  <a:off x="1693863" y="1905000"/>
                  <a:ext cx="1854200" cy="931863"/>
                </a:xfrm>
                <a:custGeom>
                  <a:avLst/>
                  <a:gdLst/>
                  <a:ahLst/>
                  <a:cxnLst/>
                  <a:rect l="0" t="0" r="r" b="b"/>
                  <a:pathLst>
                    <a:path w="1854994" h="931069">
                      <a:moveTo>
                        <a:pt x="1854994" y="931069"/>
                      </a:moveTo>
                      <a:lnTo>
                        <a:pt x="1826419" y="881063"/>
                      </a:lnTo>
                      <a:lnTo>
                        <a:pt x="1774031" y="826294"/>
                      </a:lnTo>
                      <a:lnTo>
                        <a:pt x="1697831" y="797719"/>
                      </a:lnTo>
                      <a:lnTo>
                        <a:pt x="1619250" y="788194"/>
                      </a:lnTo>
                      <a:lnTo>
                        <a:pt x="1571625" y="783431"/>
                      </a:lnTo>
                      <a:lnTo>
                        <a:pt x="1516856" y="733425"/>
                      </a:lnTo>
                      <a:lnTo>
                        <a:pt x="1490662" y="750094"/>
                      </a:lnTo>
                      <a:lnTo>
                        <a:pt x="1497806" y="702469"/>
                      </a:lnTo>
                      <a:lnTo>
                        <a:pt x="1464469" y="676275"/>
                      </a:lnTo>
                      <a:lnTo>
                        <a:pt x="1414462" y="640556"/>
                      </a:lnTo>
                      <a:lnTo>
                        <a:pt x="1395412" y="640556"/>
                      </a:lnTo>
                      <a:lnTo>
                        <a:pt x="1354931" y="640556"/>
                      </a:lnTo>
                      <a:lnTo>
                        <a:pt x="1326356" y="640556"/>
                      </a:lnTo>
                      <a:lnTo>
                        <a:pt x="1385887" y="597694"/>
                      </a:lnTo>
                      <a:lnTo>
                        <a:pt x="1343025" y="581025"/>
                      </a:lnTo>
                      <a:lnTo>
                        <a:pt x="1307306" y="573881"/>
                      </a:lnTo>
                      <a:lnTo>
                        <a:pt x="1288256" y="547688"/>
                      </a:lnTo>
                      <a:lnTo>
                        <a:pt x="1271587" y="547688"/>
                      </a:lnTo>
                      <a:lnTo>
                        <a:pt x="1262062" y="523875"/>
                      </a:lnTo>
                      <a:lnTo>
                        <a:pt x="1316831" y="516731"/>
                      </a:lnTo>
                      <a:lnTo>
                        <a:pt x="1178719" y="514350"/>
                      </a:lnTo>
                      <a:lnTo>
                        <a:pt x="1221581" y="531019"/>
                      </a:lnTo>
                      <a:lnTo>
                        <a:pt x="1183481" y="552450"/>
                      </a:lnTo>
                      <a:lnTo>
                        <a:pt x="1157287" y="554831"/>
                      </a:lnTo>
                      <a:lnTo>
                        <a:pt x="1123950" y="542925"/>
                      </a:lnTo>
                      <a:lnTo>
                        <a:pt x="1109662" y="528638"/>
                      </a:lnTo>
                      <a:lnTo>
                        <a:pt x="1035844" y="531019"/>
                      </a:lnTo>
                      <a:lnTo>
                        <a:pt x="1012031" y="526256"/>
                      </a:lnTo>
                      <a:lnTo>
                        <a:pt x="1004887" y="509588"/>
                      </a:lnTo>
                      <a:lnTo>
                        <a:pt x="1004887" y="500063"/>
                      </a:lnTo>
                      <a:lnTo>
                        <a:pt x="971550" y="483394"/>
                      </a:lnTo>
                      <a:lnTo>
                        <a:pt x="942975" y="483394"/>
                      </a:lnTo>
                      <a:lnTo>
                        <a:pt x="931069" y="447675"/>
                      </a:lnTo>
                      <a:lnTo>
                        <a:pt x="912019" y="447675"/>
                      </a:lnTo>
                      <a:lnTo>
                        <a:pt x="904875" y="457200"/>
                      </a:lnTo>
                      <a:lnTo>
                        <a:pt x="931069" y="461963"/>
                      </a:lnTo>
                      <a:lnTo>
                        <a:pt x="923925" y="483394"/>
                      </a:lnTo>
                      <a:lnTo>
                        <a:pt x="862012" y="502444"/>
                      </a:lnTo>
                      <a:lnTo>
                        <a:pt x="881062" y="559594"/>
                      </a:lnTo>
                      <a:lnTo>
                        <a:pt x="852487" y="600075"/>
                      </a:lnTo>
                      <a:lnTo>
                        <a:pt x="828675" y="573881"/>
                      </a:lnTo>
                      <a:lnTo>
                        <a:pt x="821531" y="545306"/>
                      </a:lnTo>
                      <a:lnTo>
                        <a:pt x="850106" y="509588"/>
                      </a:lnTo>
                      <a:lnTo>
                        <a:pt x="819150" y="473869"/>
                      </a:lnTo>
                      <a:lnTo>
                        <a:pt x="859631" y="464344"/>
                      </a:lnTo>
                      <a:lnTo>
                        <a:pt x="871537" y="440531"/>
                      </a:lnTo>
                      <a:lnTo>
                        <a:pt x="850106" y="426244"/>
                      </a:lnTo>
                      <a:lnTo>
                        <a:pt x="807244" y="438150"/>
                      </a:lnTo>
                      <a:lnTo>
                        <a:pt x="804862" y="457200"/>
                      </a:lnTo>
                      <a:lnTo>
                        <a:pt x="771525" y="488156"/>
                      </a:lnTo>
                      <a:lnTo>
                        <a:pt x="721519" y="483394"/>
                      </a:lnTo>
                      <a:lnTo>
                        <a:pt x="709612" y="504825"/>
                      </a:lnTo>
                      <a:lnTo>
                        <a:pt x="688181" y="500063"/>
                      </a:lnTo>
                      <a:lnTo>
                        <a:pt x="669131" y="507206"/>
                      </a:lnTo>
                      <a:lnTo>
                        <a:pt x="642937" y="531019"/>
                      </a:lnTo>
                      <a:lnTo>
                        <a:pt x="642937" y="578644"/>
                      </a:lnTo>
                      <a:lnTo>
                        <a:pt x="619125" y="590550"/>
                      </a:lnTo>
                      <a:lnTo>
                        <a:pt x="602456" y="611981"/>
                      </a:lnTo>
                      <a:lnTo>
                        <a:pt x="583406" y="623888"/>
                      </a:lnTo>
                      <a:lnTo>
                        <a:pt x="557212" y="609600"/>
                      </a:lnTo>
                      <a:lnTo>
                        <a:pt x="502444" y="569119"/>
                      </a:lnTo>
                      <a:lnTo>
                        <a:pt x="459581" y="569119"/>
                      </a:lnTo>
                      <a:lnTo>
                        <a:pt x="411956" y="592931"/>
                      </a:lnTo>
                      <a:lnTo>
                        <a:pt x="376237" y="614363"/>
                      </a:lnTo>
                      <a:lnTo>
                        <a:pt x="338137" y="592931"/>
                      </a:lnTo>
                      <a:lnTo>
                        <a:pt x="326231" y="600075"/>
                      </a:lnTo>
                      <a:lnTo>
                        <a:pt x="280987" y="559594"/>
                      </a:lnTo>
                      <a:lnTo>
                        <a:pt x="242887" y="507206"/>
                      </a:lnTo>
                      <a:lnTo>
                        <a:pt x="233362" y="485775"/>
                      </a:lnTo>
                      <a:lnTo>
                        <a:pt x="252412" y="419100"/>
                      </a:lnTo>
                      <a:lnTo>
                        <a:pt x="257175" y="371475"/>
                      </a:lnTo>
                      <a:lnTo>
                        <a:pt x="271462" y="340519"/>
                      </a:lnTo>
                      <a:lnTo>
                        <a:pt x="276225" y="333375"/>
                      </a:lnTo>
                      <a:lnTo>
                        <a:pt x="259556" y="311944"/>
                      </a:lnTo>
                      <a:lnTo>
                        <a:pt x="264319" y="297656"/>
                      </a:lnTo>
                      <a:lnTo>
                        <a:pt x="211931" y="264319"/>
                      </a:lnTo>
                      <a:lnTo>
                        <a:pt x="142875" y="259556"/>
                      </a:lnTo>
                      <a:lnTo>
                        <a:pt x="80962" y="269081"/>
                      </a:lnTo>
                      <a:lnTo>
                        <a:pt x="30956" y="273844"/>
                      </a:lnTo>
                      <a:lnTo>
                        <a:pt x="0" y="273844"/>
                      </a:lnTo>
                      <a:lnTo>
                        <a:pt x="23812" y="228600"/>
                      </a:lnTo>
                      <a:lnTo>
                        <a:pt x="30956" y="197644"/>
                      </a:lnTo>
                      <a:lnTo>
                        <a:pt x="54769" y="138113"/>
                      </a:lnTo>
                      <a:lnTo>
                        <a:pt x="66675" y="95250"/>
                      </a:lnTo>
                      <a:lnTo>
                        <a:pt x="64294" y="76200"/>
                      </a:lnTo>
                      <a:lnTo>
                        <a:pt x="102394" y="33338"/>
                      </a:lnTo>
                      <a:lnTo>
                        <a:pt x="92869"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4" name="Freeform 15"/>
                <p:cNvSpPr>
                  <a:spLocks/>
                </p:cNvSpPr>
                <p:nvPr/>
              </p:nvSpPr>
              <p:spPr bwMode="auto">
                <a:xfrm>
                  <a:off x="407988" y="1354138"/>
                  <a:ext cx="1536700" cy="1174750"/>
                </a:xfrm>
                <a:custGeom>
                  <a:avLst/>
                  <a:gdLst/>
                  <a:ahLst/>
                  <a:cxnLst/>
                  <a:rect l="0" t="0" r="r" b="b"/>
                  <a:pathLst>
                    <a:path w="1538287" h="1173957">
                      <a:moveTo>
                        <a:pt x="1538287" y="1173957"/>
                      </a:moveTo>
                      <a:lnTo>
                        <a:pt x="1507331" y="1128713"/>
                      </a:lnTo>
                      <a:lnTo>
                        <a:pt x="1488281" y="1123950"/>
                      </a:lnTo>
                      <a:lnTo>
                        <a:pt x="1459706" y="1088232"/>
                      </a:lnTo>
                      <a:lnTo>
                        <a:pt x="1466850" y="1112044"/>
                      </a:lnTo>
                      <a:lnTo>
                        <a:pt x="1426369" y="1097757"/>
                      </a:lnTo>
                      <a:lnTo>
                        <a:pt x="1431131" y="1050132"/>
                      </a:lnTo>
                      <a:lnTo>
                        <a:pt x="1414462" y="1031082"/>
                      </a:lnTo>
                      <a:lnTo>
                        <a:pt x="1345406" y="969169"/>
                      </a:lnTo>
                      <a:lnTo>
                        <a:pt x="1340644" y="962025"/>
                      </a:lnTo>
                      <a:lnTo>
                        <a:pt x="1271587" y="952500"/>
                      </a:lnTo>
                      <a:lnTo>
                        <a:pt x="1219200" y="926307"/>
                      </a:lnTo>
                      <a:lnTo>
                        <a:pt x="1183481" y="914400"/>
                      </a:lnTo>
                      <a:lnTo>
                        <a:pt x="1150144" y="921544"/>
                      </a:lnTo>
                      <a:lnTo>
                        <a:pt x="1114425" y="897732"/>
                      </a:lnTo>
                      <a:lnTo>
                        <a:pt x="1054894" y="840582"/>
                      </a:lnTo>
                      <a:lnTo>
                        <a:pt x="1016794" y="816769"/>
                      </a:lnTo>
                      <a:lnTo>
                        <a:pt x="983456" y="819150"/>
                      </a:lnTo>
                      <a:lnTo>
                        <a:pt x="914400" y="852488"/>
                      </a:lnTo>
                      <a:lnTo>
                        <a:pt x="892969" y="847725"/>
                      </a:lnTo>
                      <a:lnTo>
                        <a:pt x="795337" y="819150"/>
                      </a:lnTo>
                      <a:lnTo>
                        <a:pt x="778669" y="809625"/>
                      </a:lnTo>
                      <a:lnTo>
                        <a:pt x="747712" y="809625"/>
                      </a:lnTo>
                      <a:lnTo>
                        <a:pt x="681037" y="778669"/>
                      </a:lnTo>
                      <a:lnTo>
                        <a:pt x="654844" y="750094"/>
                      </a:lnTo>
                      <a:lnTo>
                        <a:pt x="597694" y="745332"/>
                      </a:lnTo>
                      <a:lnTo>
                        <a:pt x="552450" y="714375"/>
                      </a:lnTo>
                      <a:lnTo>
                        <a:pt x="528637" y="702469"/>
                      </a:lnTo>
                      <a:lnTo>
                        <a:pt x="490537" y="661988"/>
                      </a:lnTo>
                      <a:lnTo>
                        <a:pt x="507206" y="638175"/>
                      </a:lnTo>
                      <a:lnTo>
                        <a:pt x="495300" y="619125"/>
                      </a:lnTo>
                      <a:lnTo>
                        <a:pt x="509587" y="607219"/>
                      </a:lnTo>
                      <a:lnTo>
                        <a:pt x="507206" y="590550"/>
                      </a:lnTo>
                      <a:lnTo>
                        <a:pt x="497681" y="542925"/>
                      </a:lnTo>
                      <a:lnTo>
                        <a:pt x="416719" y="454819"/>
                      </a:lnTo>
                      <a:lnTo>
                        <a:pt x="400050" y="435769"/>
                      </a:lnTo>
                      <a:lnTo>
                        <a:pt x="400050" y="421482"/>
                      </a:lnTo>
                      <a:lnTo>
                        <a:pt x="357187" y="400050"/>
                      </a:lnTo>
                      <a:lnTo>
                        <a:pt x="359569" y="364332"/>
                      </a:lnTo>
                      <a:lnTo>
                        <a:pt x="345281" y="342900"/>
                      </a:lnTo>
                      <a:lnTo>
                        <a:pt x="323850" y="328613"/>
                      </a:lnTo>
                      <a:lnTo>
                        <a:pt x="307181" y="314325"/>
                      </a:lnTo>
                      <a:lnTo>
                        <a:pt x="307181" y="292894"/>
                      </a:lnTo>
                      <a:lnTo>
                        <a:pt x="292894" y="292894"/>
                      </a:lnTo>
                      <a:lnTo>
                        <a:pt x="269081" y="271463"/>
                      </a:lnTo>
                      <a:lnTo>
                        <a:pt x="235744" y="209550"/>
                      </a:lnTo>
                      <a:lnTo>
                        <a:pt x="228600" y="140494"/>
                      </a:lnTo>
                      <a:lnTo>
                        <a:pt x="200025" y="123825"/>
                      </a:lnTo>
                      <a:cubicBezTo>
                        <a:pt x="194215" y="123341"/>
                        <a:pt x="169475" y="122373"/>
                        <a:pt x="159544" y="119063"/>
                      </a:cubicBezTo>
                      <a:cubicBezTo>
                        <a:pt x="158479" y="118708"/>
                        <a:pt x="157956" y="117476"/>
                        <a:pt x="157162" y="116682"/>
                      </a:cubicBezTo>
                      <a:lnTo>
                        <a:pt x="159544" y="154782"/>
                      </a:lnTo>
                      <a:lnTo>
                        <a:pt x="147637" y="183357"/>
                      </a:lnTo>
                      <a:lnTo>
                        <a:pt x="166687" y="221457"/>
                      </a:lnTo>
                      <a:lnTo>
                        <a:pt x="202406" y="252413"/>
                      </a:lnTo>
                      <a:lnTo>
                        <a:pt x="214312" y="269082"/>
                      </a:lnTo>
                      <a:lnTo>
                        <a:pt x="211931" y="307182"/>
                      </a:lnTo>
                      <a:lnTo>
                        <a:pt x="228600" y="321469"/>
                      </a:lnTo>
                      <a:lnTo>
                        <a:pt x="238125" y="340519"/>
                      </a:lnTo>
                      <a:lnTo>
                        <a:pt x="264319" y="366713"/>
                      </a:lnTo>
                      <a:lnTo>
                        <a:pt x="271462" y="411957"/>
                      </a:lnTo>
                      <a:lnTo>
                        <a:pt x="278606" y="438150"/>
                      </a:lnTo>
                      <a:lnTo>
                        <a:pt x="288131" y="464344"/>
                      </a:lnTo>
                      <a:lnTo>
                        <a:pt x="288131" y="478632"/>
                      </a:lnTo>
                      <a:lnTo>
                        <a:pt x="304800" y="461963"/>
                      </a:lnTo>
                      <a:lnTo>
                        <a:pt x="316706" y="514350"/>
                      </a:lnTo>
                      <a:lnTo>
                        <a:pt x="297656" y="535782"/>
                      </a:lnTo>
                      <a:lnTo>
                        <a:pt x="283369" y="500063"/>
                      </a:lnTo>
                      <a:lnTo>
                        <a:pt x="221456" y="457200"/>
                      </a:lnTo>
                      <a:lnTo>
                        <a:pt x="202406" y="447675"/>
                      </a:lnTo>
                      <a:lnTo>
                        <a:pt x="221456" y="404813"/>
                      </a:lnTo>
                      <a:lnTo>
                        <a:pt x="211931" y="373857"/>
                      </a:lnTo>
                      <a:cubicBezTo>
                        <a:pt x="197128" y="356585"/>
                        <a:pt x="197644" y="364506"/>
                        <a:pt x="197644" y="354807"/>
                      </a:cubicBezTo>
                      <a:lnTo>
                        <a:pt x="180975" y="350044"/>
                      </a:lnTo>
                      <a:lnTo>
                        <a:pt x="145256" y="340519"/>
                      </a:lnTo>
                      <a:cubicBezTo>
                        <a:pt x="127674" y="327961"/>
                        <a:pt x="133415" y="333441"/>
                        <a:pt x="126206" y="326232"/>
                      </a:cubicBezTo>
                      <a:lnTo>
                        <a:pt x="102394" y="311944"/>
                      </a:lnTo>
                      <a:lnTo>
                        <a:pt x="154781" y="304800"/>
                      </a:lnTo>
                      <a:lnTo>
                        <a:pt x="152400" y="266700"/>
                      </a:lnTo>
                      <a:lnTo>
                        <a:pt x="135731" y="252413"/>
                      </a:lnTo>
                      <a:lnTo>
                        <a:pt x="116681" y="228600"/>
                      </a:lnTo>
                      <a:lnTo>
                        <a:pt x="95250" y="154782"/>
                      </a:lnTo>
                      <a:lnTo>
                        <a:pt x="90487" y="114300"/>
                      </a:lnTo>
                      <a:lnTo>
                        <a:pt x="78581" y="80963"/>
                      </a:lnTo>
                      <a:lnTo>
                        <a:pt x="66675" y="28575"/>
                      </a:lnTo>
                      <a:lnTo>
                        <a:pt x="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5" name="Freeform 1"/>
                <p:cNvSpPr>
                  <a:spLocks/>
                </p:cNvSpPr>
                <p:nvPr/>
              </p:nvSpPr>
              <p:spPr bwMode="auto">
                <a:xfrm>
                  <a:off x="1271588" y="1002506"/>
                  <a:ext cx="1128724" cy="1076325"/>
                </a:xfrm>
                <a:custGeom>
                  <a:avLst/>
                  <a:gdLst/>
                  <a:ahLst/>
                  <a:cxnLst/>
                  <a:rect l="0" t="0" r="r" b="b"/>
                  <a:pathLst>
                    <a:path w="1128724" h="1076325">
                      <a:moveTo>
                        <a:pt x="516731" y="907257"/>
                      </a:moveTo>
                      <a:lnTo>
                        <a:pt x="516731" y="907257"/>
                      </a:lnTo>
                      <a:cubicBezTo>
                        <a:pt x="509587" y="902494"/>
                        <a:pt x="503719" y="894653"/>
                        <a:pt x="495300" y="892969"/>
                      </a:cubicBezTo>
                      <a:cubicBezTo>
                        <a:pt x="485053" y="890919"/>
                        <a:pt x="455040" y="895659"/>
                        <a:pt x="440531" y="897732"/>
                      </a:cubicBezTo>
                      <a:cubicBezTo>
                        <a:pt x="433853" y="899958"/>
                        <a:pt x="420972" y="903940"/>
                        <a:pt x="414337" y="907257"/>
                      </a:cubicBezTo>
                      <a:cubicBezTo>
                        <a:pt x="411777" y="908537"/>
                        <a:pt x="409808" y="910857"/>
                        <a:pt x="407193" y="912019"/>
                      </a:cubicBezTo>
                      <a:cubicBezTo>
                        <a:pt x="402606" y="914058"/>
                        <a:pt x="392906" y="916782"/>
                        <a:pt x="392906" y="916782"/>
                      </a:cubicBezTo>
                      <a:cubicBezTo>
                        <a:pt x="384084" y="915311"/>
                        <a:pt x="364726" y="910751"/>
                        <a:pt x="357187" y="916782"/>
                      </a:cubicBezTo>
                      <a:cubicBezTo>
                        <a:pt x="352804" y="920288"/>
                        <a:pt x="356419" y="928074"/>
                        <a:pt x="354806" y="933450"/>
                      </a:cubicBezTo>
                      <a:cubicBezTo>
                        <a:pt x="353984" y="936191"/>
                        <a:pt x="350514" y="937771"/>
                        <a:pt x="350043" y="940594"/>
                      </a:cubicBezTo>
                      <a:cubicBezTo>
                        <a:pt x="348868" y="947640"/>
                        <a:pt x="350043" y="954881"/>
                        <a:pt x="350043" y="962025"/>
                      </a:cubicBezTo>
                      <a:lnTo>
                        <a:pt x="323850" y="1012032"/>
                      </a:lnTo>
                      <a:lnTo>
                        <a:pt x="311943" y="1031082"/>
                      </a:lnTo>
                      <a:lnTo>
                        <a:pt x="276225" y="1045369"/>
                      </a:lnTo>
                      <a:lnTo>
                        <a:pt x="238125" y="1050132"/>
                      </a:lnTo>
                      <a:cubicBezTo>
                        <a:pt x="227012" y="1052513"/>
                        <a:pt x="215568" y="1053680"/>
                        <a:pt x="204787" y="1057275"/>
                      </a:cubicBezTo>
                      <a:cubicBezTo>
                        <a:pt x="202406" y="1058069"/>
                        <a:pt x="200104" y="1059165"/>
                        <a:pt x="197643" y="1059657"/>
                      </a:cubicBezTo>
                      <a:cubicBezTo>
                        <a:pt x="187118" y="1061762"/>
                        <a:pt x="166603" y="1063475"/>
                        <a:pt x="157162" y="1064419"/>
                      </a:cubicBezTo>
                      <a:cubicBezTo>
                        <a:pt x="140832" y="1069862"/>
                        <a:pt x="161100" y="1063434"/>
                        <a:pt x="138112" y="1069182"/>
                      </a:cubicBezTo>
                      <a:cubicBezTo>
                        <a:pt x="135677" y="1069791"/>
                        <a:pt x="132743" y="1069788"/>
                        <a:pt x="130968" y="1071563"/>
                      </a:cubicBezTo>
                      <a:lnTo>
                        <a:pt x="130968" y="1076325"/>
                      </a:lnTo>
                      <a:lnTo>
                        <a:pt x="107156" y="1047750"/>
                      </a:lnTo>
                      <a:lnTo>
                        <a:pt x="78581" y="1050132"/>
                      </a:lnTo>
                      <a:cubicBezTo>
                        <a:pt x="73818" y="1043782"/>
                        <a:pt x="68962" y="1037501"/>
                        <a:pt x="64293" y="1031082"/>
                      </a:cubicBezTo>
                      <a:cubicBezTo>
                        <a:pt x="62610" y="1028767"/>
                        <a:pt x="61363" y="1026137"/>
                        <a:pt x="59531" y="1023938"/>
                      </a:cubicBezTo>
                      <a:cubicBezTo>
                        <a:pt x="57375" y="1021351"/>
                        <a:pt x="54768" y="1019175"/>
                        <a:pt x="52387" y="1016794"/>
                      </a:cubicBezTo>
                      <a:cubicBezTo>
                        <a:pt x="50800" y="1012032"/>
                        <a:pt x="48125" y="1007502"/>
                        <a:pt x="47625" y="1002507"/>
                      </a:cubicBezTo>
                      <a:cubicBezTo>
                        <a:pt x="46831" y="994569"/>
                        <a:pt x="47037" y="986467"/>
                        <a:pt x="45243" y="978694"/>
                      </a:cubicBezTo>
                      <a:cubicBezTo>
                        <a:pt x="44599" y="975905"/>
                        <a:pt x="42635" y="973435"/>
                        <a:pt x="40481" y="971550"/>
                      </a:cubicBezTo>
                      <a:cubicBezTo>
                        <a:pt x="36173" y="967781"/>
                        <a:pt x="26193" y="962025"/>
                        <a:pt x="26193" y="962025"/>
                      </a:cubicBezTo>
                      <a:cubicBezTo>
                        <a:pt x="23102" y="952752"/>
                        <a:pt x="25587" y="956657"/>
                        <a:pt x="19050" y="950119"/>
                      </a:cubicBezTo>
                      <a:lnTo>
                        <a:pt x="23812" y="912019"/>
                      </a:lnTo>
                      <a:lnTo>
                        <a:pt x="2381" y="895350"/>
                      </a:lnTo>
                      <a:cubicBezTo>
                        <a:pt x="1587" y="888206"/>
                        <a:pt x="0" y="881107"/>
                        <a:pt x="0" y="873919"/>
                      </a:cubicBezTo>
                      <a:cubicBezTo>
                        <a:pt x="0" y="871409"/>
                        <a:pt x="2070" y="869266"/>
                        <a:pt x="2381" y="866775"/>
                      </a:cubicBezTo>
                      <a:cubicBezTo>
                        <a:pt x="3435" y="858345"/>
                        <a:pt x="4924" y="825483"/>
                        <a:pt x="7143" y="814388"/>
                      </a:cubicBezTo>
                      <a:cubicBezTo>
                        <a:pt x="8128" y="809465"/>
                        <a:pt x="10318" y="804863"/>
                        <a:pt x="11906" y="800100"/>
                      </a:cubicBezTo>
                      <a:cubicBezTo>
                        <a:pt x="12700" y="797719"/>
                        <a:pt x="14287" y="795467"/>
                        <a:pt x="14287" y="792957"/>
                      </a:cubicBezTo>
                      <a:lnTo>
                        <a:pt x="14287" y="788194"/>
                      </a:lnTo>
                      <a:lnTo>
                        <a:pt x="26193" y="745332"/>
                      </a:lnTo>
                      <a:lnTo>
                        <a:pt x="61912" y="716757"/>
                      </a:lnTo>
                      <a:lnTo>
                        <a:pt x="42862" y="657225"/>
                      </a:lnTo>
                      <a:cubicBezTo>
                        <a:pt x="43869" y="648160"/>
                        <a:pt x="41929" y="635718"/>
                        <a:pt x="50006" y="628650"/>
                      </a:cubicBezTo>
                      <a:cubicBezTo>
                        <a:pt x="54313" y="624881"/>
                        <a:pt x="64293" y="619125"/>
                        <a:pt x="64293" y="619125"/>
                      </a:cubicBezTo>
                      <a:cubicBezTo>
                        <a:pt x="69937" y="610661"/>
                        <a:pt x="69056" y="614844"/>
                        <a:pt x="69056" y="607219"/>
                      </a:cubicBezTo>
                      <a:lnTo>
                        <a:pt x="97631" y="585788"/>
                      </a:lnTo>
                      <a:lnTo>
                        <a:pt x="119062" y="583407"/>
                      </a:lnTo>
                      <a:lnTo>
                        <a:pt x="150018" y="566738"/>
                      </a:lnTo>
                      <a:lnTo>
                        <a:pt x="188118" y="528638"/>
                      </a:lnTo>
                      <a:lnTo>
                        <a:pt x="245268" y="528638"/>
                      </a:lnTo>
                      <a:lnTo>
                        <a:pt x="254793" y="526257"/>
                      </a:lnTo>
                      <a:cubicBezTo>
                        <a:pt x="275846" y="525254"/>
                        <a:pt x="299521" y="535365"/>
                        <a:pt x="311943" y="516732"/>
                      </a:cubicBezTo>
                      <a:cubicBezTo>
                        <a:pt x="313335" y="514643"/>
                        <a:pt x="313531" y="511969"/>
                        <a:pt x="314325" y="509588"/>
                      </a:cubicBezTo>
                      <a:cubicBezTo>
                        <a:pt x="318049" y="517037"/>
                        <a:pt x="318990" y="521430"/>
                        <a:pt x="326231" y="526257"/>
                      </a:cubicBezTo>
                      <a:cubicBezTo>
                        <a:pt x="328320" y="527649"/>
                        <a:pt x="330899" y="528225"/>
                        <a:pt x="333375" y="528638"/>
                      </a:cubicBezTo>
                      <a:cubicBezTo>
                        <a:pt x="335724" y="529029"/>
                        <a:pt x="338137" y="528638"/>
                        <a:pt x="340518" y="528638"/>
                      </a:cubicBezTo>
                      <a:lnTo>
                        <a:pt x="361950" y="545307"/>
                      </a:lnTo>
                      <a:lnTo>
                        <a:pt x="392906" y="531019"/>
                      </a:lnTo>
                      <a:cubicBezTo>
                        <a:pt x="417479" y="538391"/>
                        <a:pt x="408431" y="538163"/>
                        <a:pt x="419100" y="538163"/>
                      </a:cubicBezTo>
                      <a:lnTo>
                        <a:pt x="428625" y="542925"/>
                      </a:lnTo>
                      <a:cubicBezTo>
                        <a:pt x="434975" y="546100"/>
                        <a:pt x="440826" y="550582"/>
                        <a:pt x="447675" y="552450"/>
                      </a:cubicBezTo>
                      <a:cubicBezTo>
                        <a:pt x="450096" y="553110"/>
                        <a:pt x="454024" y="552450"/>
                        <a:pt x="454818" y="550069"/>
                      </a:cubicBezTo>
                      <a:cubicBezTo>
                        <a:pt x="455528" y="547939"/>
                        <a:pt x="451643" y="546894"/>
                        <a:pt x="450056" y="545307"/>
                      </a:cubicBezTo>
                      <a:lnTo>
                        <a:pt x="428625" y="509588"/>
                      </a:lnTo>
                      <a:lnTo>
                        <a:pt x="457200" y="492919"/>
                      </a:lnTo>
                      <a:cubicBezTo>
                        <a:pt x="466725" y="493713"/>
                        <a:pt x="476301" y="494037"/>
                        <a:pt x="485775" y="495300"/>
                      </a:cubicBezTo>
                      <a:cubicBezTo>
                        <a:pt x="488263" y="495632"/>
                        <a:pt x="492918" y="497682"/>
                        <a:pt x="492918" y="497682"/>
                      </a:cubicBezTo>
                      <a:lnTo>
                        <a:pt x="511968" y="502444"/>
                      </a:lnTo>
                      <a:lnTo>
                        <a:pt x="533400" y="502444"/>
                      </a:lnTo>
                      <a:lnTo>
                        <a:pt x="573881" y="488157"/>
                      </a:lnTo>
                      <a:lnTo>
                        <a:pt x="600075" y="488157"/>
                      </a:lnTo>
                      <a:lnTo>
                        <a:pt x="619125" y="521494"/>
                      </a:lnTo>
                      <a:lnTo>
                        <a:pt x="669131" y="497682"/>
                      </a:lnTo>
                      <a:lnTo>
                        <a:pt x="692943" y="509588"/>
                      </a:lnTo>
                      <a:lnTo>
                        <a:pt x="711993" y="533400"/>
                      </a:lnTo>
                      <a:cubicBezTo>
                        <a:pt x="719137" y="534988"/>
                        <a:pt x="726879" y="534890"/>
                        <a:pt x="733425" y="538163"/>
                      </a:cubicBezTo>
                      <a:cubicBezTo>
                        <a:pt x="735670" y="539286"/>
                        <a:pt x="735806" y="545307"/>
                        <a:pt x="735806" y="545307"/>
                      </a:cubicBezTo>
                      <a:lnTo>
                        <a:pt x="742950" y="576263"/>
                      </a:lnTo>
                      <a:lnTo>
                        <a:pt x="733425" y="609600"/>
                      </a:lnTo>
                      <a:cubicBezTo>
                        <a:pt x="741191" y="630312"/>
                        <a:pt x="734503" y="625617"/>
                        <a:pt x="745331" y="631032"/>
                      </a:cubicBezTo>
                      <a:lnTo>
                        <a:pt x="754856" y="642938"/>
                      </a:lnTo>
                      <a:lnTo>
                        <a:pt x="766762" y="659607"/>
                      </a:lnTo>
                      <a:lnTo>
                        <a:pt x="792956" y="685800"/>
                      </a:lnTo>
                      <a:lnTo>
                        <a:pt x="802481" y="704850"/>
                      </a:lnTo>
                      <a:lnTo>
                        <a:pt x="816768" y="721519"/>
                      </a:lnTo>
                      <a:lnTo>
                        <a:pt x="776287" y="740569"/>
                      </a:lnTo>
                      <a:lnTo>
                        <a:pt x="847725" y="711994"/>
                      </a:lnTo>
                      <a:lnTo>
                        <a:pt x="857250" y="650082"/>
                      </a:lnTo>
                      <a:lnTo>
                        <a:pt x="795337" y="461963"/>
                      </a:lnTo>
                      <a:lnTo>
                        <a:pt x="812006" y="402432"/>
                      </a:lnTo>
                      <a:lnTo>
                        <a:pt x="888206" y="357188"/>
                      </a:lnTo>
                      <a:lnTo>
                        <a:pt x="923925" y="319088"/>
                      </a:lnTo>
                      <a:lnTo>
                        <a:pt x="966787" y="311944"/>
                      </a:lnTo>
                      <a:lnTo>
                        <a:pt x="997743" y="276225"/>
                      </a:lnTo>
                      <a:lnTo>
                        <a:pt x="1045368" y="264319"/>
                      </a:lnTo>
                      <a:cubicBezTo>
                        <a:pt x="1049337" y="258763"/>
                        <a:pt x="1052738" y="252754"/>
                        <a:pt x="1057275" y="247650"/>
                      </a:cubicBezTo>
                      <a:cubicBezTo>
                        <a:pt x="1059176" y="245511"/>
                        <a:pt x="1062901" y="245315"/>
                        <a:pt x="1064418" y="242888"/>
                      </a:cubicBezTo>
                      <a:cubicBezTo>
                        <a:pt x="1067079" y="238631"/>
                        <a:pt x="1069181" y="228600"/>
                        <a:pt x="1069181" y="228600"/>
                      </a:cubicBezTo>
                      <a:cubicBezTo>
                        <a:pt x="1066800" y="227013"/>
                        <a:pt x="1064597" y="225118"/>
                        <a:pt x="1062037" y="223838"/>
                      </a:cubicBezTo>
                      <a:cubicBezTo>
                        <a:pt x="1059792" y="222716"/>
                        <a:pt x="1056982" y="222849"/>
                        <a:pt x="1054893" y="221457"/>
                      </a:cubicBezTo>
                      <a:cubicBezTo>
                        <a:pt x="1052091" y="219589"/>
                        <a:pt x="1050408" y="216380"/>
                        <a:pt x="1047750" y="214313"/>
                      </a:cubicBezTo>
                      <a:cubicBezTo>
                        <a:pt x="1043232" y="210799"/>
                        <a:pt x="1033462" y="204788"/>
                        <a:pt x="1033462" y="204788"/>
                      </a:cubicBezTo>
                      <a:cubicBezTo>
                        <a:pt x="1027113" y="185737"/>
                        <a:pt x="1033462" y="209551"/>
                        <a:pt x="1033462" y="190500"/>
                      </a:cubicBezTo>
                      <a:cubicBezTo>
                        <a:pt x="1033462" y="176983"/>
                        <a:pt x="1033732" y="163273"/>
                        <a:pt x="1031081" y="150019"/>
                      </a:cubicBezTo>
                      <a:cubicBezTo>
                        <a:pt x="1030421" y="146717"/>
                        <a:pt x="1026881" y="144510"/>
                        <a:pt x="1023937" y="142875"/>
                      </a:cubicBezTo>
                      <a:cubicBezTo>
                        <a:pt x="1019549" y="140437"/>
                        <a:pt x="1009650" y="138113"/>
                        <a:pt x="1009650" y="138113"/>
                      </a:cubicBezTo>
                      <a:cubicBezTo>
                        <a:pt x="1010444" y="135732"/>
                        <a:pt x="1010256" y="132744"/>
                        <a:pt x="1012031" y="130969"/>
                      </a:cubicBezTo>
                      <a:cubicBezTo>
                        <a:pt x="1016078" y="126922"/>
                        <a:pt x="1026318" y="121444"/>
                        <a:pt x="1026318" y="121444"/>
                      </a:cubicBezTo>
                      <a:cubicBezTo>
                        <a:pt x="1036142" y="106709"/>
                        <a:pt x="1028700" y="121190"/>
                        <a:pt x="1028700" y="92869"/>
                      </a:cubicBezTo>
                      <a:cubicBezTo>
                        <a:pt x="1028700" y="87256"/>
                        <a:pt x="1029819" y="81669"/>
                        <a:pt x="1031081" y="76200"/>
                      </a:cubicBezTo>
                      <a:cubicBezTo>
                        <a:pt x="1032210" y="71309"/>
                        <a:pt x="1035843" y="61913"/>
                        <a:pt x="1035843" y="61913"/>
                      </a:cubicBezTo>
                      <a:lnTo>
                        <a:pt x="1047750" y="97632"/>
                      </a:lnTo>
                      <a:cubicBezTo>
                        <a:pt x="1048544" y="105569"/>
                        <a:pt x="1048337" y="113671"/>
                        <a:pt x="1050131" y="121444"/>
                      </a:cubicBezTo>
                      <a:cubicBezTo>
                        <a:pt x="1053908" y="137811"/>
                        <a:pt x="1057883" y="119616"/>
                        <a:pt x="1052512" y="135732"/>
                      </a:cubicBezTo>
                      <a:cubicBezTo>
                        <a:pt x="1053306" y="138907"/>
                        <a:pt x="1052087" y="143573"/>
                        <a:pt x="1054893" y="145257"/>
                      </a:cubicBezTo>
                      <a:cubicBezTo>
                        <a:pt x="1055959" y="145897"/>
                        <a:pt x="1069668" y="141125"/>
                        <a:pt x="1071562" y="140494"/>
                      </a:cubicBezTo>
                      <a:cubicBezTo>
                        <a:pt x="1073150" y="138113"/>
                        <a:pt x="1075163" y="135965"/>
                        <a:pt x="1076325" y="133350"/>
                      </a:cubicBezTo>
                      <a:cubicBezTo>
                        <a:pt x="1078364" y="128763"/>
                        <a:pt x="1078302" y="123240"/>
                        <a:pt x="1081087" y="119063"/>
                      </a:cubicBezTo>
                      <a:lnTo>
                        <a:pt x="1085850" y="111919"/>
                      </a:lnTo>
                      <a:lnTo>
                        <a:pt x="1088231" y="100013"/>
                      </a:lnTo>
                      <a:cubicBezTo>
                        <a:pt x="1086575" y="98357"/>
                        <a:pt x="1062037" y="75998"/>
                        <a:pt x="1062037" y="69057"/>
                      </a:cubicBezTo>
                      <a:lnTo>
                        <a:pt x="1062037" y="66675"/>
                      </a:lnTo>
                      <a:lnTo>
                        <a:pt x="1064418" y="57150"/>
                      </a:lnTo>
                      <a:cubicBezTo>
                        <a:pt x="1066799" y="50800"/>
                        <a:pt x="1066766" y="42895"/>
                        <a:pt x="1071562" y="38100"/>
                      </a:cubicBezTo>
                      <a:cubicBezTo>
                        <a:pt x="1073586" y="36076"/>
                        <a:pt x="1075045" y="42684"/>
                        <a:pt x="1076325" y="45244"/>
                      </a:cubicBezTo>
                      <a:cubicBezTo>
                        <a:pt x="1077448" y="47489"/>
                        <a:pt x="1077717" y="50081"/>
                        <a:pt x="1078706" y="52388"/>
                      </a:cubicBezTo>
                      <a:cubicBezTo>
                        <a:pt x="1079624" y="54530"/>
                        <a:pt x="1085630" y="66977"/>
                        <a:pt x="1088231" y="69057"/>
                      </a:cubicBezTo>
                      <a:cubicBezTo>
                        <a:pt x="1090191" y="70625"/>
                        <a:pt x="1092994" y="70644"/>
                        <a:pt x="1095375" y="71438"/>
                      </a:cubicBezTo>
                      <a:cubicBezTo>
                        <a:pt x="1096282" y="74159"/>
                        <a:pt x="1097642" y="84592"/>
                        <a:pt x="1104900" y="80963"/>
                      </a:cubicBezTo>
                      <a:cubicBezTo>
                        <a:pt x="1107145" y="79840"/>
                        <a:pt x="1106591" y="76233"/>
                        <a:pt x="1107281" y="73819"/>
                      </a:cubicBezTo>
                      <a:cubicBezTo>
                        <a:pt x="1108945" y="67993"/>
                        <a:pt x="1111594" y="54254"/>
                        <a:pt x="1114425" y="50007"/>
                      </a:cubicBezTo>
                      <a:lnTo>
                        <a:pt x="1123950" y="35719"/>
                      </a:lnTo>
                      <a:cubicBezTo>
                        <a:pt x="1129214" y="19926"/>
                        <a:pt x="1128712" y="26452"/>
                        <a:pt x="1128712" y="16669"/>
                      </a:cubicBezTo>
                      <a:lnTo>
                        <a:pt x="1128712"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6" name="Freeform 2"/>
                <p:cNvSpPr>
                  <a:spLocks/>
                </p:cNvSpPr>
                <p:nvPr/>
              </p:nvSpPr>
              <p:spPr bwMode="auto">
                <a:xfrm>
                  <a:off x="2393784" y="1964531"/>
                  <a:ext cx="301813" cy="123825"/>
                </a:xfrm>
                <a:custGeom>
                  <a:avLst/>
                  <a:gdLst>
                    <a:gd name="T0" fmla="*/ 194635 w 301813"/>
                    <a:gd name="T1" fmla="*/ 16669 h 123825"/>
                    <a:gd name="T2" fmla="*/ 154154 w 301813"/>
                    <a:gd name="T3" fmla="*/ 16669 h 123825"/>
                    <a:gd name="T4" fmla="*/ 123197 w 301813"/>
                    <a:gd name="T5" fmla="*/ 21432 h 123825"/>
                    <a:gd name="T6" fmla="*/ 104147 w 301813"/>
                    <a:gd name="T7" fmla="*/ 11907 h 123825"/>
                    <a:gd name="T8" fmla="*/ 97004 w 301813"/>
                    <a:gd name="T9" fmla="*/ 9525 h 123825"/>
                    <a:gd name="T10" fmla="*/ 89860 w 301813"/>
                    <a:gd name="T11" fmla="*/ 4763 h 123825"/>
                    <a:gd name="T12" fmla="*/ 75572 w 301813"/>
                    <a:gd name="T13" fmla="*/ 0 h 123825"/>
                    <a:gd name="T14" fmla="*/ 56522 w 301813"/>
                    <a:gd name="T15" fmla="*/ 2382 h 123825"/>
                    <a:gd name="T16" fmla="*/ 51760 w 301813"/>
                    <a:gd name="T17" fmla="*/ 9525 h 123825"/>
                    <a:gd name="T18" fmla="*/ 66047 w 301813"/>
                    <a:gd name="T19" fmla="*/ 14288 h 123825"/>
                    <a:gd name="T20" fmla="*/ 73191 w 301813"/>
                    <a:gd name="T21" fmla="*/ 16669 h 123825"/>
                    <a:gd name="T22" fmla="*/ 87479 w 301813"/>
                    <a:gd name="T23" fmla="*/ 28575 h 123825"/>
                    <a:gd name="T24" fmla="*/ 89860 w 301813"/>
                    <a:gd name="T25" fmla="*/ 35719 h 123825"/>
                    <a:gd name="T26" fmla="*/ 87479 w 301813"/>
                    <a:gd name="T27" fmla="*/ 42863 h 123825"/>
                    <a:gd name="T28" fmla="*/ 97004 w 301813"/>
                    <a:gd name="T29" fmla="*/ 54769 h 123825"/>
                    <a:gd name="T30" fmla="*/ 97004 w 301813"/>
                    <a:gd name="T31" fmla="*/ 73819 h 123825"/>
                    <a:gd name="T32" fmla="*/ 94622 w 301813"/>
                    <a:gd name="T33" fmla="*/ 88107 h 123825"/>
                    <a:gd name="T34" fmla="*/ 51760 w 301813"/>
                    <a:gd name="T35" fmla="*/ 80963 h 123825"/>
                    <a:gd name="T36" fmla="*/ 42235 w 301813"/>
                    <a:gd name="T37" fmla="*/ 78582 h 123825"/>
                    <a:gd name="T38" fmla="*/ 32710 w 301813"/>
                    <a:gd name="T39" fmla="*/ 78582 h 123825"/>
                    <a:gd name="T40" fmla="*/ 1754 w 301813"/>
                    <a:gd name="T41" fmla="*/ 80963 h 123825"/>
                    <a:gd name="T42" fmla="*/ 42235 w 301813"/>
                    <a:gd name="T43" fmla="*/ 83344 h 123825"/>
                    <a:gd name="T44" fmla="*/ 99385 w 301813"/>
                    <a:gd name="T45" fmla="*/ 85725 h 123825"/>
                    <a:gd name="T46" fmla="*/ 106529 w 301813"/>
                    <a:gd name="T47" fmla="*/ 88107 h 123825"/>
                    <a:gd name="T48" fmla="*/ 118435 w 301813"/>
                    <a:gd name="T49" fmla="*/ 85725 h 123825"/>
                    <a:gd name="T50" fmla="*/ 125579 w 301813"/>
                    <a:gd name="T51" fmla="*/ 88107 h 123825"/>
                    <a:gd name="T52" fmla="*/ 139866 w 301813"/>
                    <a:gd name="T53" fmla="*/ 104775 h 123825"/>
                    <a:gd name="T54" fmla="*/ 142247 w 301813"/>
                    <a:gd name="T55" fmla="*/ 116682 h 123825"/>
                    <a:gd name="T56" fmla="*/ 144629 w 301813"/>
                    <a:gd name="T57" fmla="*/ 123825 h 123825"/>
                    <a:gd name="T58" fmla="*/ 154154 w 301813"/>
                    <a:gd name="T59" fmla="*/ 95250 h 123825"/>
                    <a:gd name="T60" fmla="*/ 156535 w 301813"/>
                    <a:gd name="T61" fmla="*/ 88107 h 123825"/>
                    <a:gd name="T62" fmla="*/ 161297 w 301813"/>
                    <a:gd name="T63" fmla="*/ 80963 h 123825"/>
                    <a:gd name="T64" fmla="*/ 168441 w 301813"/>
                    <a:gd name="T65" fmla="*/ 73819 h 123825"/>
                    <a:gd name="T66" fmla="*/ 170822 w 301813"/>
                    <a:gd name="T67" fmla="*/ 78582 h 123825"/>
                    <a:gd name="T68" fmla="*/ 192254 w 301813"/>
                    <a:gd name="T69" fmla="*/ 83344 h 123825"/>
                    <a:gd name="T70" fmla="*/ 225591 w 301813"/>
                    <a:gd name="T71" fmla="*/ 80963 h 123825"/>
                    <a:gd name="T72" fmla="*/ 254166 w 301813"/>
                    <a:gd name="T73" fmla="*/ 83344 h 123825"/>
                    <a:gd name="T74" fmla="*/ 282741 w 301813"/>
                    <a:gd name="T75" fmla="*/ 88107 h 123825"/>
                    <a:gd name="T76" fmla="*/ 285122 w 301813"/>
                    <a:gd name="T77" fmla="*/ 80963 h 123825"/>
                    <a:gd name="T78" fmla="*/ 297029 w 301813"/>
                    <a:gd name="T79" fmla="*/ 69057 h 123825"/>
                    <a:gd name="T80" fmla="*/ 287504 w 301813"/>
                    <a:gd name="T81" fmla="*/ 61913 h 123825"/>
                    <a:gd name="T82" fmla="*/ 266072 w 301813"/>
                    <a:gd name="T83" fmla="*/ 52388 h 123825"/>
                    <a:gd name="T84" fmla="*/ 230354 w 301813"/>
                    <a:gd name="T85" fmla="*/ 50007 h 123825"/>
                    <a:gd name="T86" fmla="*/ 223210 w 301813"/>
                    <a:gd name="T87" fmla="*/ 47625 h 123825"/>
                    <a:gd name="T88" fmla="*/ 218447 w 301813"/>
                    <a:gd name="T89" fmla="*/ 40482 h 123825"/>
                    <a:gd name="T90" fmla="*/ 211304 w 301813"/>
                    <a:gd name="T91" fmla="*/ 35719 h 123825"/>
                    <a:gd name="T92" fmla="*/ 206541 w 301813"/>
                    <a:gd name="T93" fmla="*/ 28575 h 123825"/>
                    <a:gd name="T94" fmla="*/ 194635 w 301813"/>
                    <a:gd name="T95" fmla="*/ 16669 h 123825"/>
                    <a:gd name="T96" fmla="*/ 192254 w 301813"/>
                    <a:gd name="T97" fmla="*/ 9525 h 123825"/>
                    <a:gd name="T98" fmla="*/ 194635 w 301813"/>
                    <a:gd name="T99" fmla="*/ 16669 h 1238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813" h="123825">
                      <a:moveTo>
                        <a:pt x="194635" y="16669"/>
                      </a:moveTo>
                      <a:lnTo>
                        <a:pt x="154154" y="16669"/>
                      </a:lnTo>
                      <a:lnTo>
                        <a:pt x="123197" y="21432"/>
                      </a:lnTo>
                      <a:cubicBezTo>
                        <a:pt x="116847" y="18257"/>
                        <a:pt x="110610" y="14845"/>
                        <a:pt x="104147" y="11907"/>
                      </a:cubicBezTo>
                      <a:cubicBezTo>
                        <a:pt x="101862" y="10868"/>
                        <a:pt x="99249" y="10648"/>
                        <a:pt x="97004" y="9525"/>
                      </a:cubicBezTo>
                      <a:cubicBezTo>
                        <a:pt x="94444" y="8245"/>
                        <a:pt x="92475" y="5925"/>
                        <a:pt x="89860" y="4763"/>
                      </a:cubicBezTo>
                      <a:cubicBezTo>
                        <a:pt x="85272" y="2724"/>
                        <a:pt x="75572" y="0"/>
                        <a:pt x="75572" y="0"/>
                      </a:cubicBezTo>
                      <a:cubicBezTo>
                        <a:pt x="69222" y="794"/>
                        <a:pt x="62464" y="5"/>
                        <a:pt x="56522" y="2382"/>
                      </a:cubicBezTo>
                      <a:cubicBezTo>
                        <a:pt x="53865" y="3445"/>
                        <a:pt x="49972" y="7290"/>
                        <a:pt x="51760" y="9525"/>
                      </a:cubicBezTo>
                      <a:cubicBezTo>
                        <a:pt x="54896" y="13445"/>
                        <a:pt x="61285" y="12700"/>
                        <a:pt x="66047" y="14288"/>
                      </a:cubicBezTo>
                      <a:lnTo>
                        <a:pt x="73191" y="16669"/>
                      </a:lnTo>
                      <a:cubicBezTo>
                        <a:pt x="78460" y="20182"/>
                        <a:pt x="83813" y="23077"/>
                        <a:pt x="87479" y="28575"/>
                      </a:cubicBezTo>
                      <a:cubicBezTo>
                        <a:pt x="88871" y="30664"/>
                        <a:pt x="89066" y="33338"/>
                        <a:pt x="89860" y="35719"/>
                      </a:cubicBezTo>
                      <a:cubicBezTo>
                        <a:pt x="89066" y="38100"/>
                        <a:pt x="86547" y="40532"/>
                        <a:pt x="87479" y="42863"/>
                      </a:cubicBezTo>
                      <a:cubicBezTo>
                        <a:pt x="95176" y="62106"/>
                        <a:pt x="95063" y="33429"/>
                        <a:pt x="97004" y="54769"/>
                      </a:cubicBezTo>
                      <a:cubicBezTo>
                        <a:pt x="97579" y="61093"/>
                        <a:pt x="97004" y="67469"/>
                        <a:pt x="97004" y="73819"/>
                      </a:cubicBezTo>
                      <a:lnTo>
                        <a:pt x="94622" y="88107"/>
                      </a:lnTo>
                      <a:cubicBezTo>
                        <a:pt x="36976" y="75295"/>
                        <a:pt x="109142" y="90526"/>
                        <a:pt x="51760" y="80963"/>
                      </a:cubicBezTo>
                      <a:cubicBezTo>
                        <a:pt x="35967" y="78331"/>
                        <a:pt x="49623" y="78582"/>
                        <a:pt x="42235" y="78582"/>
                      </a:cubicBezTo>
                      <a:lnTo>
                        <a:pt x="32710" y="78582"/>
                      </a:lnTo>
                      <a:cubicBezTo>
                        <a:pt x="22391" y="79376"/>
                        <a:pt x="-7503" y="76335"/>
                        <a:pt x="1754" y="80963"/>
                      </a:cubicBezTo>
                      <a:cubicBezTo>
                        <a:pt x="13844" y="87007"/>
                        <a:pt x="28734" y="82685"/>
                        <a:pt x="42235" y="83344"/>
                      </a:cubicBezTo>
                      <a:lnTo>
                        <a:pt x="99385" y="85725"/>
                      </a:lnTo>
                      <a:cubicBezTo>
                        <a:pt x="101766" y="86519"/>
                        <a:pt x="104019" y="88107"/>
                        <a:pt x="106529" y="88107"/>
                      </a:cubicBezTo>
                      <a:cubicBezTo>
                        <a:pt x="110576" y="88107"/>
                        <a:pt x="118435" y="85725"/>
                        <a:pt x="118435" y="85725"/>
                      </a:cubicBezTo>
                      <a:lnTo>
                        <a:pt x="125579" y="88107"/>
                      </a:lnTo>
                      <a:cubicBezTo>
                        <a:pt x="130341" y="93663"/>
                        <a:pt x="136179" y="98454"/>
                        <a:pt x="139866" y="104775"/>
                      </a:cubicBezTo>
                      <a:cubicBezTo>
                        <a:pt x="141905" y="108271"/>
                        <a:pt x="141265" y="112755"/>
                        <a:pt x="142247" y="116682"/>
                      </a:cubicBezTo>
                      <a:cubicBezTo>
                        <a:pt x="142856" y="119117"/>
                        <a:pt x="143835" y="121444"/>
                        <a:pt x="144629" y="123825"/>
                      </a:cubicBezTo>
                      <a:lnTo>
                        <a:pt x="154154" y="95250"/>
                      </a:lnTo>
                      <a:cubicBezTo>
                        <a:pt x="154948" y="92869"/>
                        <a:pt x="155143" y="90195"/>
                        <a:pt x="156535" y="88107"/>
                      </a:cubicBezTo>
                      <a:cubicBezTo>
                        <a:pt x="158122" y="85726"/>
                        <a:pt x="159273" y="82987"/>
                        <a:pt x="161297" y="80963"/>
                      </a:cubicBezTo>
                      <a:cubicBezTo>
                        <a:pt x="169101" y="73158"/>
                        <a:pt x="168441" y="79784"/>
                        <a:pt x="168441" y="73819"/>
                      </a:cubicBezTo>
                      <a:lnTo>
                        <a:pt x="170822" y="78582"/>
                      </a:lnTo>
                      <a:cubicBezTo>
                        <a:pt x="177966" y="80169"/>
                        <a:pt x="184943" y="83026"/>
                        <a:pt x="192254" y="83344"/>
                      </a:cubicBezTo>
                      <a:cubicBezTo>
                        <a:pt x="203384" y="83828"/>
                        <a:pt x="214450" y="80963"/>
                        <a:pt x="225591" y="80963"/>
                      </a:cubicBezTo>
                      <a:cubicBezTo>
                        <a:pt x="235149" y="80963"/>
                        <a:pt x="244641" y="82550"/>
                        <a:pt x="254166" y="83344"/>
                      </a:cubicBezTo>
                      <a:cubicBezTo>
                        <a:pt x="263254" y="86373"/>
                        <a:pt x="272774" y="90100"/>
                        <a:pt x="282741" y="88107"/>
                      </a:cubicBezTo>
                      <a:cubicBezTo>
                        <a:pt x="285202" y="87615"/>
                        <a:pt x="283999" y="83208"/>
                        <a:pt x="285122" y="80963"/>
                      </a:cubicBezTo>
                      <a:cubicBezTo>
                        <a:pt x="289091" y="73025"/>
                        <a:pt x="289885" y="73819"/>
                        <a:pt x="297029" y="69057"/>
                      </a:cubicBezTo>
                      <a:cubicBezTo>
                        <a:pt x="304432" y="57950"/>
                        <a:pt x="304653" y="61913"/>
                        <a:pt x="287504" y="61913"/>
                      </a:cubicBezTo>
                      <a:lnTo>
                        <a:pt x="266072" y="52388"/>
                      </a:lnTo>
                      <a:cubicBezTo>
                        <a:pt x="254166" y="51594"/>
                        <a:pt x="242213" y="51325"/>
                        <a:pt x="230354" y="50007"/>
                      </a:cubicBezTo>
                      <a:cubicBezTo>
                        <a:pt x="227859" y="49730"/>
                        <a:pt x="225170" y="49193"/>
                        <a:pt x="223210" y="47625"/>
                      </a:cubicBezTo>
                      <a:cubicBezTo>
                        <a:pt x="220975" y="45837"/>
                        <a:pt x="220471" y="42506"/>
                        <a:pt x="218447" y="40482"/>
                      </a:cubicBezTo>
                      <a:cubicBezTo>
                        <a:pt x="216423" y="38458"/>
                        <a:pt x="213685" y="37307"/>
                        <a:pt x="211304" y="35719"/>
                      </a:cubicBezTo>
                      <a:cubicBezTo>
                        <a:pt x="209716" y="33338"/>
                        <a:pt x="208565" y="30599"/>
                        <a:pt x="206541" y="28575"/>
                      </a:cubicBezTo>
                      <a:cubicBezTo>
                        <a:pt x="197016" y="19050"/>
                        <a:pt x="200984" y="29370"/>
                        <a:pt x="194635" y="16669"/>
                      </a:cubicBezTo>
                      <a:cubicBezTo>
                        <a:pt x="193513" y="14424"/>
                        <a:pt x="194561" y="10514"/>
                        <a:pt x="192254" y="9525"/>
                      </a:cubicBezTo>
                      <a:cubicBezTo>
                        <a:pt x="187876" y="7649"/>
                        <a:pt x="182729" y="9525"/>
                        <a:pt x="194635" y="16669"/>
                      </a:cubicBezTo>
                      <a:close/>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7" name="Freeform 5"/>
                <p:cNvSpPr>
                  <a:spLocks/>
                </p:cNvSpPr>
                <p:nvPr/>
              </p:nvSpPr>
              <p:spPr bwMode="auto">
                <a:xfrm>
                  <a:off x="1895475" y="1819275"/>
                  <a:ext cx="511969" cy="156744"/>
                </a:xfrm>
                <a:custGeom>
                  <a:avLst/>
                  <a:gdLst>
                    <a:gd name="T0" fmla="*/ 209550 w 511969"/>
                    <a:gd name="T1" fmla="*/ 0 h 156744"/>
                    <a:gd name="T2" fmla="*/ 145256 w 511969"/>
                    <a:gd name="T3" fmla="*/ 2381 h 156744"/>
                    <a:gd name="T4" fmla="*/ 100013 w 511969"/>
                    <a:gd name="T5" fmla="*/ 4763 h 156744"/>
                    <a:gd name="T6" fmla="*/ 92869 w 511969"/>
                    <a:gd name="T7" fmla="*/ 7144 h 156744"/>
                    <a:gd name="T8" fmla="*/ 80963 w 511969"/>
                    <a:gd name="T9" fmla="*/ 9525 h 156744"/>
                    <a:gd name="T10" fmla="*/ 59531 w 511969"/>
                    <a:gd name="T11" fmla="*/ 11906 h 156744"/>
                    <a:gd name="T12" fmla="*/ 52388 w 511969"/>
                    <a:gd name="T13" fmla="*/ 26194 h 156744"/>
                    <a:gd name="T14" fmla="*/ 50006 w 511969"/>
                    <a:gd name="T15" fmla="*/ 40481 h 156744"/>
                    <a:gd name="T16" fmla="*/ 11906 w 511969"/>
                    <a:gd name="T17" fmla="*/ 42863 h 156744"/>
                    <a:gd name="T18" fmla="*/ 4763 w 511969"/>
                    <a:gd name="T19" fmla="*/ 47625 h 156744"/>
                    <a:gd name="T20" fmla="*/ 0 w 511969"/>
                    <a:gd name="T21" fmla="*/ 61913 h 156744"/>
                    <a:gd name="T22" fmla="*/ 9525 w 511969"/>
                    <a:gd name="T23" fmla="*/ 66675 h 156744"/>
                    <a:gd name="T24" fmla="*/ 30956 w 511969"/>
                    <a:gd name="T25" fmla="*/ 59531 h 156744"/>
                    <a:gd name="T26" fmla="*/ 45244 w 511969"/>
                    <a:gd name="T27" fmla="*/ 47625 h 156744"/>
                    <a:gd name="T28" fmla="*/ 54769 w 511969"/>
                    <a:gd name="T29" fmla="*/ 45244 h 156744"/>
                    <a:gd name="T30" fmla="*/ 61913 w 511969"/>
                    <a:gd name="T31" fmla="*/ 42863 h 156744"/>
                    <a:gd name="T32" fmla="*/ 64294 w 511969"/>
                    <a:gd name="T33" fmla="*/ 35719 h 156744"/>
                    <a:gd name="T34" fmla="*/ 71438 w 511969"/>
                    <a:gd name="T35" fmla="*/ 33338 h 156744"/>
                    <a:gd name="T36" fmla="*/ 97631 w 511969"/>
                    <a:gd name="T37" fmla="*/ 30956 h 156744"/>
                    <a:gd name="T38" fmla="*/ 176213 w 511969"/>
                    <a:gd name="T39" fmla="*/ 30956 h 156744"/>
                    <a:gd name="T40" fmla="*/ 161925 w 511969"/>
                    <a:gd name="T41" fmla="*/ 35719 h 156744"/>
                    <a:gd name="T42" fmla="*/ 154781 w 511969"/>
                    <a:gd name="T43" fmla="*/ 38100 h 156744"/>
                    <a:gd name="T44" fmla="*/ 195263 w 511969"/>
                    <a:gd name="T45" fmla="*/ 47625 h 156744"/>
                    <a:gd name="T46" fmla="*/ 211931 w 511969"/>
                    <a:gd name="T47" fmla="*/ 52388 h 156744"/>
                    <a:gd name="T48" fmla="*/ 219075 w 511969"/>
                    <a:gd name="T49" fmla="*/ 57150 h 156744"/>
                    <a:gd name="T50" fmla="*/ 273844 w 511969"/>
                    <a:gd name="T51" fmla="*/ 59531 h 156744"/>
                    <a:gd name="T52" fmla="*/ 280988 w 511969"/>
                    <a:gd name="T53" fmla="*/ 64294 h 156744"/>
                    <a:gd name="T54" fmla="*/ 283369 w 511969"/>
                    <a:gd name="T55" fmla="*/ 71438 h 156744"/>
                    <a:gd name="T56" fmla="*/ 288131 w 511969"/>
                    <a:gd name="T57" fmla="*/ 78581 h 156744"/>
                    <a:gd name="T58" fmla="*/ 300038 w 511969"/>
                    <a:gd name="T59" fmla="*/ 92869 h 156744"/>
                    <a:gd name="T60" fmla="*/ 302419 w 511969"/>
                    <a:gd name="T61" fmla="*/ 104775 h 156744"/>
                    <a:gd name="T62" fmla="*/ 316706 w 511969"/>
                    <a:gd name="T63" fmla="*/ 109538 h 156744"/>
                    <a:gd name="T64" fmla="*/ 323850 w 511969"/>
                    <a:gd name="T65" fmla="*/ 111919 h 156744"/>
                    <a:gd name="T66" fmla="*/ 366713 w 511969"/>
                    <a:gd name="T67" fmla="*/ 116681 h 156744"/>
                    <a:gd name="T68" fmla="*/ 376238 w 511969"/>
                    <a:gd name="T69" fmla="*/ 128588 h 156744"/>
                    <a:gd name="T70" fmla="*/ 335756 w 511969"/>
                    <a:gd name="T71" fmla="*/ 154781 h 156744"/>
                    <a:gd name="T72" fmla="*/ 373856 w 511969"/>
                    <a:gd name="T73" fmla="*/ 150019 h 156744"/>
                    <a:gd name="T74" fmla="*/ 381000 w 511969"/>
                    <a:gd name="T75" fmla="*/ 145256 h 156744"/>
                    <a:gd name="T76" fmla="*/ 400050 w 511969"/>
                    <a:gd name="T77" fmla="*/ 147638 h 156744"/>
                    <a:gd name="T78" fmla="*/ 511969 w 511969"/>
                    <a:gd name="T79" fmla="*/ 142875 h 156744"/>
                    <a:gd name="T80" fmla="*/ 447675 w 511969"/>
                    <a:gd name="T81" fmla="*/ 111919 h 156744"/>
                    <a:gd name="T82" fmla="*/ 428625 w 511969"/>
                    <a:gd name="T83" fmla="*/ 104775 h 156744"/>
                    <a:gd name="T84" fmla="*/ 423863 w 511969"/>
                    <a:gd name="T85" fmla="*/ 97631 h 156744"/>
                    <a:gd name="T86" fmla="*/ 416719 w 511969"/>
                    <a:gd name="T87" fmla="*/ 92869 h 156744"/>
                    <a:gd name="T88" fmla="*/ 409575 w 511969"/>
                    <a:gd name="T89" fmla="*/ 85725 h 156744"/>
                    <a:gd name="T90" fmla="*/ 392906 w 511969"/>
                    <a:gd name="T91" fmla="*/ 80963 h 156744"/>
                    <a:gd name="T92" fmla="*/ 385763 w 511969"/>
                    <a:gd name="T93" fmla="*/ 78581 h 156744"/>
                    <a:gd name="T94" fmla="*/ 373856 w 511969"/>
                    <a:gd name="T95" fmla="*/ 76200 h 156744"/>
                    <a:gd name="T96" fmla="*/ 359569 w 511969"/>
                    <a:gd name="T97" fmla="*/ 71438 h 156744"/>
                    <a:gd name="T98" fmla="*/ 352425 w 511969"/>
                    <a:gd name="T99" fmla="*/ 69056 h 156744"/>
                    <a:gd name="T100" fmla="*/ 345281 w 511969"/>
                    <a:gd name="T101" fmla="*/ 64294 h 156744"/>
                    <a:gd name="T102" fmla="*/ 333375 w 511969"/>
                    <a:gd name="T103" fmla="*/ 52388 h 156744"/>
                    <a:gd name="T104" fmla="*/ 321469 w 511969"/>
                    <a:gd name="T105" fmla="*/ 42863 h 156744"/>
                    <a:gd name="T106" fmla="*/ 316706 w 511969"/>
                    <a:gd name="T107" fmla="*/ 35719 h 156744"/>
                    <a:gd name="T108" fmla="*/ 309563 w 511969"/>
                    <a:gd name="T109" fmla="*/ 33338 h 156744"/>
                    <a:gd name="T110" fmla="*/ 261938 w 511969"/>
                    <a:gd name="T111" fmla="*/ 30956 h 156744"/>
                    <a:gd name="T112" fmla="*/ 247650 w 511969"/>
                    <a:gd name="T113" fmla="*/ 26194 h 156744"/>
                    <a:gd name="T114" fmla="*/ 240506 w 511969"/>
                    <a:gd name="T115" fmla="*/ 23813 h 156744"/>
                    <a:gd name="T116" fmla="*/ 233363 w 511969"/>
                    <a:gd name="T117" fmla="*/ 19050 h 156744"/>
                    <a:gd name="T118" fmla="*/ 219075 w 511969"/>
                    <a:gd name="T119" fmla="*/ 14288 h 156744"/>
                    <a:gd name="T120" fmla="*/ 211931 w 511969"/>
                    <a:gd name="T121" fmla="*/ 11906 h 156744"/>
                    <a:gd name="T122" fmla="*/ 180975 w 511969"/>
                    <a:gd name="T123" fmla="*/ 7144 h 156744"/>
                    <a:gd name="T124" fmla="*/ 209550 w 511969"/>
                    <a:gd name="T125" fmla="*/ 0 h 1567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1969" h="156744">
                      <a:moveTo>
                        <a:pt x="209550" y="0"/>
                      </a:moveTo>
                      <a:lnTo>
                        <a:pt x="145256" y="2381"/>
                      </a:lnTo>
                      <a:cubicBezTo>
                        <a:pt x="130175" y="3175"/>
                        <a:pt x="115053" y="3396"/>
                        <a:pt x="100013" y="4763"/>
                      </a:cubicBezTo>
                      <a:cubicBezTo>
                        <a:pt x="97513" y="4990"/>
                        <a:pt x="95304" y="6535"/>
                        <a:pt x="92869" y="7144"/>
                      </a:cubicBezTo>
                      <a:cubicBezTo>
                        <a:pt x="88943" y="8126"/>
                        <a:pt x="84970" y="8953"/>
                        <a:pt x="80963" y="9525"/>
                      </a:cubicBezTo>
                      <a:cubicBezTo>
                        <a:pt x="73847" y="10541"/>
                        <a:pt x="66675" y="11112"/>
                        <a:pt x="59531" y="11906"/>
                      </a:cubicBezTo>
                      <a:cubicBezTo>
                        <a:pt x="55249" y="18330"/>
                        <a:pt x="54032" y="18799"/>
                        <a:pt x="52388" y="26194"/>
                      </a:cubicBezTo>
                      <a:cubicBezTo>
                        <a:pt x="51341" y="30907"/>
                        <a:pt x="54470" y="38643"/>
                        <a:pt x="50006" y="40481"/>
                      </a:cubicBezTo>
                      <a:cubicBezTo>
                        <a:pt x="38240" y="45326"/>
                        <a:pt x="24606" y="42069"/>
                        <a:pt x="11906" y="42863"/>
                      </a:cubicBezTo>
                      <a:cubicBezTo>
                        <a:pt x="9525" y="44450"/>
                        <a:pt x="6280" y="45198"/>
                        <a:pt x="4763" y="47625"/>
                      </a:cubicBezTo>
                      <a:cubicBezTo>
                        <a:pt x="2102" y="51882"/>
                        <a:pt x="0" y="61913"/>
                        <a:pt x="0" y="61913"/>
                      </a:cubicBezTo>
                      <a:cubicBezTo>
                        <a:pt x="3175" y="63500"/>
                        <a:pt x="5993" y="66322"/>
                        <a:pt x="9525" y="66675"/>
                      </a:cubicBezTo>
                      <a:cubicBezTo>
                        <a:pt x="18388" y="67561"/>
                        <a:pt x="24684" y="64757"/>
                        <a:pt x="30956" y="59531"/>
                      </a:cubicBezTo>
                      <a:cubicBezTo>
                        <a:pt x="37011" y="54485"/>
                        <a:pt x="37944" y="50754"/>
                        <a:pt x="45244" y="47625"/>
                      </a:cubicBezTo>
                      <a:cubicBezTo>
                        <a:pt x="48252" y="46336"/>
                        <a:pt x="51622" y="46143"/>
                        <a:pt x="54769" y="45244"/>
                      </a:cubicBezTo>
                      <a:cubicBezTo>
                        <a:pt x="57183" y="44554"/>
                        <a:pt x="59532" y="43657"/>
                        <a:pt x="61913" y="42863"/>
                      </a:cubicBezTo>
                      <a:cubicBezTo>
                        <a:pt x="62707" y="40482"/>
                        <a:pt x="62519" y="37494"/>
                        <a:pt x="64294" y="35719"/>
                      </a:cubicBezTo>
                      <a:cubicBezTo>
                        <a:pt x="66069" y="33944"/>
                        <a:pt x="68953" y="33693"/>
                        <a:pt x="71438" y="33338"/>
                      </a:cubicBezTo>
                      <a:cubicBezTo>
                        <a:pt x="80117" y="32098"/>
                        <a:pt x="88900" y="31750"/>
                        <a:pt x="97631" y="30956"/>
                      </a:cubicBezTo>
                      <a:cubicBezTo>
                        <a:pt x="125820" y="21561"/>
                        <a:pt x="117058" y="23561"/>
                        <a:pt x="176213" y="30956"/>
                      </a:cubicBezTo>
                      <a:cubicBezTo>
                        <a:pt x="181195" y="31579"/>
                        <a:pt x="166688" y="34131"/>
                        <a:pt x="161925" y="35719"/>
                      </a:cubicBezTo>
                      <a:lnTo>
                        <a:pt x="154781" y="38100"/>
                      </a:lnTo>
                      <a:cubicBezTo>
                        <a:pt x="161292" y="57626"/>
                        <a:pt x="154133" y="43512"/>
                        <a:pt x="195263" y="47625"/>
                      </a:cubicBezTo>
                      <a:cubicBezTo>
                        <a:pt x="197176" y="47816"/>
                        <a:pt x="209389" y="51117"/>
                        <a:pt x="211931" y="52388"/>
                      </a:cubicBezTo>
                      <a:cubicBezTo>
                        <a:pt x="214491" y="53668"/>
                        <a:pt x="216232" y="56822"/>
                        <a:pt x="219075" y="57150"/>
                      </a:cubicBezTo>
                      <a:cubicBezTo>
                        <a:pt x="237228" y="59244"/>
                        <a:pt x="255588" y="58737"/>
                        <a:pt x="273844" y="59531"/>
                      </a:cubicBezTo>
                      <a:cubicBezTo>
                        <a:pt x="276225" y="61119"/>
                        <a:pt x="279200" y="62059"/>
                        <a:pt x="280988" y="64294"/>
                      </a:cubicBezTo>
                      <a:cubicBezTo>
                        <a:pt x="282556" y="66254"/>
                        <a:pt x="282247" y="69193"/>
                        <a:pt x="283369" y="71438"/>
                      </a:cubicBezTo>
                      <a:cubicBezTo>
                        <a:pt x="284649" y="73998"/>
                        <a:pt x="286299" y="76383"/>
                        <a:pt x="288131" y="78581"/>
                      </a:cubicBezTo>
                      <a:cubicBezTo>
                        <a:pt x="303412" y="96918"/>
                        <a:pt x="288212" y="75131"/>
                        <a:pt x="300038" y="92869"/>
                      </a:cubicBezTo>
                      <a:cubicBezTo>
                        <a:pt x="300832" y="96838"/>
                        <a:pt x="299557" y="101913"/>
                        <a:pt x="302419" y="104775"/>
                      </a:cubicBezTo>
                      <a:cubicBezTo>
                        <a:pt x="305969" y="108325"/>
                        <a:pt x="311944" y="107950"/>
                        <a:pt x="316706" y="109538"/>
                      </a:cubicBezTo>
                      <a:lnTo>
                        <a:pt x="323850" y="111919"/>
                      </a:lnTo>
                      <a:cubicBezTo>
                        <a:pt x="342315" y="118073"/>
                        <a:pt x="328489" y="114133"/>
                        <a:pt x="366713" y="116681"/>
                      </a:cubicBezTo>
                      <a:cubicBezTo>
                        <a:pt x="372720" y="125693"/>
                        <a:pt x="369451" y="121801"/>
                        <a:pt x="376238" y="128588"/>
                      </a:cubicBezTo>
                      <a:lnTo>
                        <a:pt x="335756" y="154781"/>
                      </a:lnTo>
                      <a:cubicBezTo>
                        <a:pt x="341659" y="154327"/>
                        <a:pt x="363577" y="155159"/>
                        <a:pt x="373856" y="150019"/>
                      </a:cubicBezTo>
                      <a:cubicBezTo>
                        <a:pt x="376416" y="148739"/>
                        <a:pt x="378619" y="146844"/>
                        <a:pt x="381000" y="145256"/>
                      </a:cubicBezTo>
                      <a:cubicBezTo>
                        <a:pt x="387350" y="146050"/>
                        <a:pt x="393651" y="147638"/>
                        <a:pt x="400050" y="147638"/>
                      </a:cubicBezTo>
                      <a:cubicBezTo>
                        <a:pt x="508304" y="147638"/>
                        <a:pt x="483837" y="171007"/>
                        <a:pt x="511969" y="142875"/>
                      </a:cubicBezTo>
                      <a:lnTo>
                        <a:pt x="447675" y="111919"/>
                      </a:lnTo>
                      <a:cubicBezTo>
                        <a:pt x="441325" y="109538"/>
                        <a:pt x="434440" y="108264"/>
                        <a:pt x="428625" y="104775"/>
                      </a:cubicBezTo>
                      <a:cubicBezTo>
                        <a:pt x="426171" y="103303"/>
                        <a:pt x="425887" y="99655"/>
                        <a:pt x="423863" y="97631"/>
                      </a:cubicBezTo>
                      <a:cubicBezTo>
                        <a:pt x="421839" y="95607"/>
                        <a:pt x="418918" y="94701"/>
                        <a:pt x="416719" y="92869"/>
                      </a:cubicBezTo>
                      <a:cubicBezTo>
                        <a:pt x="414132" y="90713"/>
                        <a:pt x="412377" y="87593"/>
                        <a:pt x="409575" y="85725"/>
                      </a:cubicBezTo>
                      <a:cubicBezTo>
                        <a:pt x="407434" y="84298"/>
                        <a:pt x="394295" y="81360"/>
                        <a:pt x="392906" y="80963"/>
                      </a:cubicBezTo>
                      <a:cubicBezTo>
                        <a:pt x="390493" y="80273"/>
                        <a:pt x="388198" y="79190"/>
                        <a:pt x="385763" y="78581"/>
                      </a:cubicBezTo>
                      <a:cubicBezTo>
                        <a:pt x="381836" y="77599"/>
                        <a:pt x="377761" y="77265"/>
                        <a:pt x="373856" y="76200"/>
                      </a:cubicBezTo>
                      <a:cubicBezTo>
                        <a:pt x="369013" y="74879"/>
                        <a:pt x="364331" y="73025"/>
                        <a:pt x="359569" y="71438"/>
                      </a:cubicBezTo>
                      <a:cubicBezTo>
                        <a:pt x="357188" y="70644"/>
                        <a:pt x="354514" y="70448"/>
                        <a:pt x="352425" y="69056"/>
                      </a:cubicBezTo>
                      <a:lnTo>
                        <a:pt x="345281" y="64294"/>
                      </a:lnTo>
                      <a:cubicBezTo>
                        <a:pt x="332582" y="45243"/>
                        <a:pt x="349250" y="68263"/>
                        <a:pt x="333375" y="52388"/>
                      </a:cubicBezTo>
                      <a:cubicBezTo>
                        <a:pt x="322603" y="41616"/>
                        <a:pt x="335378" y="47499"/>
                        <a:pt x="321469" y="42863"/>
                      </a:cubicBezTo>
                      <a:cubicBezTo>
                        <a:pt x="319881" y="40482"/>
                        <a:pt x="318941" y="37507"/>
                        <a:pt x="316706" y="35719"/>
                      </a:cubicBezTo>
                      <a:cubicBezTo>
                        <a:pt x="314746" y="34151"/>
                        <a:pt x="312063" y="33555"/>
                        <a:pt x="309563" y="33338"/>
                      </a:cubicBezTo>
                      <a:cubicBezTo>
                        <a:pt x="293728" y="31961"/>
                        <a:pt x="277813" y="31750"/>
                        <a:pt x="261938" y="30956"/>
                      </a:cubicBezTo>
                      <a:lnTo>
                        <a:pt x="247650" y="26194"/>
                      </a:lnTo>
                      <a:lnTo>
                        <a:pt x="240506" y="23813"/>
                      </a:lnTo>
                      <a:cubicBezTo>
                        <a:pt x="238125" y="22225"/>
                        <a:pt x="235978" y="20212"/>
                        <a:pt x="233363" y="19050"/>
                      </a:cubicBezTo>
                      <a:cubicBezTo>
                        <a:pt x="228775" y="17011"/>
                        <a:pt x="223838" y="15876"/>
                        <a:pt x="219075" y="14288"/>
                      </a:cubicBezTo>
                      <a:cubicBezTo>
                        <a:pt x="216694" y="13494"/>
                        <a:pt x="214416" y="12261"/>
                        <a:pt x="211931" y="11906"/>
                      </a:cubicBezTo>
                      <a:cubicBezTo>
                        <a:pt x="190483" y="8842"/>
                        <a:pt x="200799" y="10448"/>
                        <a:pt x="180975" y="7144"/>
                      </a:cubicBezTo>
                      <a:lnTo>
                        <a:pt x="209550" y="0"/>
                      </a:lnTo>
                      <a:close/>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8" name="Freeform 6"/>
                <p:cNvSpPr>
                  <a:spLocks/>
                </p:cNvSpPr>
                <p:nvPr/>
              </p:nvSpPr>
              <p:spPr bwMode="auto">
                <a:xfrm>
                  <a:off x="2193131" y="2040731"/>
                  <a:ext cx="107157" cy="26194"/>
                </a:xfrm>
                <a:custGeom>
                  <a:avLst/>
                  <a:gdLst>
                    <a:gd name="T0" fmla="*/ 71438 w 107157"/>
                    <a:gd name="T1" fmla="*/ 0 h 26194"/>
                    <a:gd name="T2" fmla="*/ 71438 w 107157"/>
                    <a:gd name="T3" fmla="*/ 0 h 26194"/>
                    <a:gd name="T4" fmla="*/ 14288 w 107157"/>
                    <a:gd name="T5" fmla="*/ 2382 h 26194"/>
                    <a:gd name="T6" fmla="*/ 0 w 107157"/>
                    <a:gd name="T7" fmla="*/ 7144 h 26194"/>
                    <a:gd name="T8" fmla="*/ 7144 w 107157"/>
                    <a:gd name="T9" fmla="*/ 9525 h 26194"/>
                    <a:gd name="T10" fmla="*/ 50007 w 107157"/>
                    <a:gd name="T11" fmla="*/ 14288 h 26194"/>
                    <a:gd name="T12" fmla="*/ 52388 w 107157"/>
                    <a:gd name="T13" fmla="*/ 23813 h 26194"/>
                    <a:gd name="T14" fmla="*/ 59532 w 107157"/>
                    <a:gd name="T15" fmla="*/ 26194 h 26194"/>
                    <a:gd name="T16" fmla="*/ 100013 w 107157"/>
                    <a:gd name="T17" fmla="*/ 23813 h 26194"/>
                    <a:gd name="T18" fmla="*/ 107157 w 107157"/>
                    <a:gd name="T19" fmla="*/ 21432 h 26194"/>
                    <a:gd name="T20" fmla="*/ 100013 w 107157"/>
                    <a:gd name="T21" fmla="*/ 19050 h 26194"/>
                    <a:gd name="T22" fmla="*/ 85725 w 107157"/>
                    <a:gd name="T23" fmla="*/ 9525 h 26194"/>
                    <a:gd name="T24" fmla="*/ 71438 w 107157"/>
                    <a:gd name="T25" fmla="*/ 2382 h 26194"/>
                    <a:gd name="T26" fmla="*/ 71438 w 107157"/>
                    <a:gd name="T27" fmla="*/ 0 h 261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7157" h="26194">
                      <a:moveTo>
                        <a:pt x="71438" y="0"/>
                      </a:moveTo>
                      <a:lnTo>
                        <a:pt x="71438" y="0"/>
                      </a:lnTo>
                      <a:cubicBezTo>
                        <a:pt x="52388" y="794"/>
                        <a:pt x="33260" y="485"/>
                        <a:pt x="14288" y="2382"/>
                      </a:cubicBezTo>
                      <a:cubicBezTo>
                        <a:pt x="9293" y="2882"/>
                        <a:pt x="0" y="7144"/>
                        <a:pt x="0" y="7144"/>
                      </a:cubicBezTo>
                      <a:cubicBezTo>
                        <a:pt x="2381" y="7938"/>
                        <a:pt x="4649" y="9248"/>
                        <a:pt x="7144" y="9525"/>
                      </a:cubicBezTo>
                      <a:cubicBezTo>
                        <a:pt x="53012" y="14622"/>
                        <a:pt x="29934" y="7598"/>
                        <a:pt x="50007" y="14288"/>
                      </a:cubicBezTo>
                      <a:cubicBezTo>
                        <a:pt x="50801" y="17463"/>
                        <a:pt x="50344" y="21257"/>
                        <a:pt x="52388" y="23813"/>
                      </a:cubicBezTo>
                      <a:cubicBezTo>
                        <a:pt x="53956" y="25773"/>
                        <a:pt x="57022" y="26194"/>
                        <a:pt x="59532" y="26194"/>
                      </a:cubicBezTo>
                      <a:cubicBezTo>
                        <a:pt x="73049" y="26194"/>
                        <a:pt x="86519" y="24607"/>
                        <a:pt x="100013" y="23813"/>
                      </a:cubicBezTo>
                      <a:cubicBezTo>
                        <a:pt x="102394" y="23019"/>
                        <a:pt x="107157" y="23942"/>
                        <a:pt x="107157" y="21432"/>
                      </a:cubicBezTo>
                      <a:cubicBezTo>
                        <a:pt x="107157" y="18922"/>
                        <a:pt x="102207" y="20269"/>
                        <a:pt x="100013" y="19050"/>
                      </a:cubicBezTo>
                      <a:cubicBezTo>
                        <a:pt x="95009" y="16270"/>
                        <a:pt x="90488" y="12700"/>
                        <a:pt x="85725" y="9525"/>
                      </a:cubicBezTo>
                      <a:cubicBezTo>
                        <a:pt x="80580" y="6095"/>
                        <a:pt x="77713" y="3278"/>
                        <a:pt x="71438" y="2382"/>
                      </a:cubicBezTo>
                      <a:cubicBezTo>
                        <a:pt x="68295" y="1933"/>
                        <a:pt x="71438" y="397"/>
                        <a:pt x="71438"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49" name="Freeform 11"/>
                <p:cNvSpPr>
                  <a:spLocks/>
                </p:cNvSpPr>
                <p:nvPr/>
              </p:nvSpPr>
              <p:spPr bwMode="auto">
                <a:xfrm>
                  <a:off x="2752670" y="2045494"/>
                  <a:ext cx="70007" cy="16669"/>
                </a:xfrm>
                <a:custGeom>
                  <a:avLst/>
                  <a:gdLst>
                    <a:gd name="T0" fmla="*/ 61968 w 70007"/>
                    <a:gd name="T1" fmla="*/ 0 h 16669"/>
                    <a:gd name="T2" fmla="*/ 61968 w 70007"/>
                    <a:gd name="T3" fmla="*/ 0 h 16669"/>
                    <a:gd name="T4" fmla="*/ 4818 w 70007"/>
                    <a:gd name="T5" fmla="*/ 2381 h 16669"/>
                    <a:gd name="T6" fmla="*/ 55 w 70007"/>
                    <a:gd name="T7" fmla="*/ 9525 h 16669"/>
                    <a:gd name="T8" fmla="*/ 2436 w 70007"/>
                    <a:gd name="T9" fmla="*/ 16669 h 16669"/>
                    <a:gd name="T10" fmla="*/ 69111 w 70007"/>
                    <a:gd name="T11" fmla="*/ 14287 h 16669"/>
                    <a:gd name="T12" fmla="*/ 66730 w 70007"/>
                    <a:gd name="T13" fmla="*/ 7144 h 16669"/>
                    <a:gd name="T14" fmla="*/ 61968 w 70007"/>
                    <a:gd name="T15" fmla="*/ 0 h 166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007" h="16669">
                      <a:moveTo>
                        <a:pt x="61968" y="0"/>
                      </a:moveTo>
                      <a:lnTo>
                        <a:pt x="61968" y="0"/>
                      </a:lnTo>
                      <a:cubicBezTo>
                        <a:pt x="42918" y="794"/>
                        <a:pt x="23663" y="-518"/>
                        <a:pt x="4818" y="2381"/>
                      </a:cubicBezTo>
                      <a:cubicBezTo>
                        <a:pt x="1989" y="2816"/>
                        <a:pt x="526" y="6702"/>
                        <a:pt x="55" y="9525"/>
                      </a:cubicBezTo>
                      <a:cubicBezTo>
                        <a:pt x="-358" y="12001"/>
                        <a:pt x="1642" y="14288"/>
                        <a:pt x="2436" y="16669"/>
                      </a:cubicBezTo>
                      <a:cubicBezTo>
                        <a:pt x="24661" y="15875"/>
                        <a:pt x="47112" y="17546"/>
                        <a:pt x="69111" y="14287"/>
                      </a:cubicBezTo>
                      <a:cubicBezTo>
                        <a:pt x="71594" y="13919"/>
                        <a:pt x="68298" y="9104"/>
                        <a:pt x="66730" y="7144"/>
                      </a:cubicBezTo>
                      <a:cubicBezTo>
                        <a:pt x="64942" y="4909"/>
                        <a:pt x="62762" y="1190"/>
                        <a:pt x="61968"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0" name="Freeform 13"/>
                <p:cNvSpPr>
                  <a:spLocks/>
                </p:cNvSpPr>
                <p:nvPr/>
              </p:nvSpPr>
              <p:spPr bwMode="auto">
                <a:xfrm>
                  <a:off x="2207336" y="1731169"/>
                  <a:ext cx="40619" cy="61912"/>
                </a:xfrm>
                <a:custGeom>
                  <a:avLst/>
                  <a:gdLst>
                    <a:gd name="T0" fmla="*/ 14370 w 40619"/>
                    <a:gd name="T1" fmla="*/ 0 h 61912"/>
                    <a:gd name="T2" fmla="*/ 14370 w 40619"/>
                    <a:gd name="T3" fmla="*/ 0 h 61912"/>
                    <a:gd name="T4" fmla="*/ 7227 w 40619"/>
                    <a:gd name="T5" fmla="*/ 21431 h 61912"/>
                    <a:gd name="T6" fmla="*/ 83 w 40619"/>
                    <a:gd name="T7" fmla="*/ 26194 h 61912"/>
                    <a:gd name="T8" fmla="*/ 9608 w 40619"/>
                    <a:gd name="T9" fmla="*/ 28575 h 61912"/>
                    <a:gd name="T10" fmla="*/ 16752 w 40619"/>
                    <a:gd name="T11" fmla="*/ 30956 h 61912"/>
                    <a:gd name="T12" fmla="*/ 26277 w 40619"/>
                    <a:gd name="T13" fmla="*/ 47625 h 61912"/>
                    <a:gd name="T14" fmla="*/ 33420 w 40619"/>
                    <a:gd name="T15" fmla="*/ 54769 h 61912"/>
                    <a:gd name="T16" fmla="*/ 38183 w 40619"/>
                    <a:gd name="T17" fmla="*/ 61912 h 61912"/>
                    <a:gd name="T18" fmla="*/ 40564 w 40619"/>
                    <a:gd name="T19" fmla="*/ 54769 h 61912"/>
                    <a:gd name="T20" fmla="*/ 28658 w 40619"/>
                    <a:gd name="T21" fmla="*/ 42862 h 61912"/>
                    <a:gd name="T22" fmla="*/ 19133 w 40619"/>
                    <a:gd name="T23" fmla="*/ 28575 h 61912"/>
                    <a:gd name="T24" fmla="*/ 16752 w 40619"/>
                    <a:gd name="T25" fmla="*/ 21431 h 61912"/>
                    <a:gd name="T26" fmla="*/ 11989 w 40619"/>
                    <a:gd name="T27" fmla="*/ 14287 h 61912"/>
                    <a:gd name="T28" fmla="*/ 14370 w 40619"/>
                    <a:gd name="T29" fmla="*/ 0 h 619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619" h="61912">
                      <a:moveTo>
                        <a:pt x="14370" y="0"/>
                      </a:moveTo>
                      <a:lnTo>
                        <a:pt x="14370" y="0"/>
                      </a:lnTo>
                      <a:cubicBezTo>
                        <a:pt x="11989" y="7144"/>
                        <a:pt x="10833" y="14820"/>
                        <a:pt x="7227" y="21431"/>
                      </a:cubicBezTo>
                      <a:cubicBezTo>
                        <a:pt x="5857" y="23944"/>
                        <a:pt x="-822" y="23479"/>
                        <a:pt x="83" y="26194"/>
                      </a:cubicBezTo>
                      <a:cubicBezTo>
                        <a:pt x="1118" y="29299"/>
                        <a:pt x="6461" y="27676"/>
                        <a:pt x="9608" y="28575"/>
                      </a:cubicBezTo>
                      <a:cubicBezTo>
                        <a:pt x="12022" y="29265"/>
                        <a:pt x="14371" y="30162"/>
                        <a:pt x="16752" y="30956"/>
                      </a:cubicBezTo>
                      <a:cubicBezTo>
                        <a:pt x="36080" y="50286"/>
                        <a:pt x="13485" y="25239"/>
                        <a:pt x="26277" y="47625"/>
                      </a:cubicBezTo>
                      <a:cubicBezTo>
                        <a:pt x="27948" y="50549"/>
                        <a:pt x="31264" y="52182"/>
                        <a:pt x="33420" y="54769"/>
                      </a:cubicBezTo>
                      <a:cubicBezTo>
                        <a:pt x="35252" y="56967"/>
                        <a:pt x="36595" y="59531"/>
                        <a:pt x="38183" y="61912"/>
                      </a:cubicBezTo>
                      <a:cubicBezTo>
                        <a:pt x="38977" y="59531"/>
                        <a:pt x="40977" y="57245"/>
                        <a:pt x="40564" y="54769"/>
                      </a:cubicBezTo>
                      <a:cubicBezTo>
                        <a:pt x="39572" y="48815"/>
                        <a:pt x="32826" y="45641"/>
                        <a:pt x="28658" y="42862"/>
                      </a:cubicBezTo>
                      <a:cubicBezTo>
                        <a:pt x="25483" y="38100"/>
                        <a:pt x="20943" y="34005"/>
                        <a:pt x="19133" y="28575"/>
                      </a:cubicBezTo>
                      <a:cubicBezTo>
                        <a:pt x="18339" y="26194"/>
                        <a:pt x="17875" y="23676"/>
                        <a:pt x="16752" y="21431"/>
                      </a:cubicBezTo>
                      <a:cubicBezTo>
                        <a:pt x="15472" y="18871"/>
                        <a:pt x="13462" y="16741"/>
                        <a:pt x="11989" y="14287"/>
                      </a:cubicBezTo>
                      <a:cubicBezTo>
                        <a:pt x="11076" y="12765"/>
                        <a:pt x="13973" y="2381"/>
                        <a:pt x="1437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1" name="Freeform 16"/>
                <p:cNvSpPr>
                  <a:spLocks/>
                </p:cNvSpPr>
                <p:nvPr/>
              </p:nvSpPr>
              <p:spPr bwMode="auto">
                <a:xfrm>
                  <a:off x="2197894" y="1657119"/>
                  <a:ext cx="76200" cy="45478"/>
                </a:xfrm>
                <a:custGeom>
                  <a:avLst/>
                  <a:gdLst>
                    <a:gd name="T0" fmla="*/ 0 w 76200"/>
                    <a:gd name="T1" fmla="*/ 4994 h 45478"/>
                    <a:gd name="T2" fmla="*/ 0 w 76200"/>
                    <a:gd name="T3" fmla="*/ 4994 h 45478"/>
                    <a:gd name="T4" fmla="*/ 21431 w 76200"/>
                    <a:gd name="T5" fmla="*/ 231 h 45478"/>
                    <a:gd name="T6" fmla="*/ 54769 w 76200"/>
                    <a:gd name="T7" fmla="*/ 7375 h 45478"/>
                    <a:gd name="T8" fmla="*/ 69056 w 76200"/>
                    <a:gd name="T9" fmla="*/ 9756 h 45478"/>
                    <a:gd name="T10" fmla="*/ 73819 w 76200"/>
                    <a:gd name="T11" fmla="*/ 16900 h 45478"/>
                    <a:gd name="T12" fmla="*/ 71437 w 76200"/>
                    <a:gd name="T13" fmla="*/ 24044 h 45478"/>
                    <a:gd name="T14" fmla="*/ 76200 w 76200"/>
                    <a:gd name="T15" fmla="*/ 45475 h 45478"/>
                    <a:gd name="T16" fmla="*/ 71437 w 76200"/>
                    <a:gd name="T17" fmla="*/ 35950 h 454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200" h="45478">
                      <a:moveTo>
                        <a:pt x="0" y="4994"/>
                      </a:moveTo>
                      <a:lnTo>
                        <a:pt x="0" y="4994"/>
                      </a:lnTo>
                      <a:cubicBezTo>
                        <a:pt x="7144" y="3406"/>
                        <a:pt x="14126" y="661"/>
                        <a:pt x="21431" y="231"/>
                      </a:cubicBezTo>
                      <a:cubicBezTo>
                        <a:pt x="45057" y="-1159"/>
                        <a:pt x="34728" y="4035"/>
                        <a:pt x="54769" y="7375"/>
                      </a:cubicBezTo>
                      <a:lnTo>
                        <a:pt x="69056" y="9756"/>
                      </a:lnTo>
                      <a:cubicBezTo>
                        <a:pt x="70644" y="12137"/>
                        <a:pt x="73349" y="14077"/>
                        <a:pt x="73819" y="16900"/>
                      </a:cubicBezTo>
                      <a:cubicBezTo>
                        <a:pt x="74232" y="19376"/>
                        <a:pt x="71437" y="21534"/>
                        <a:pt x="71437" y="24044"/>
                      </a:cubicBezTo>
                      <a:cubicBezTo>
                        <a:pt x="71437" y="46264"/>
                        <a:pt x="66904" y="45475"/>
                        <a:pt x="76200" y="45475"/>
                      </a:cubicBezTo>
                      <a:lnTo>
                        <a:pt x="71437" y="3595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2" name="Freeform 17"/>
                <p:cNvSpPr>
                  <a:spLocks/>
                </p:cNvSpPr>
                <p:nvPr/>
              </p:nvSpPr>
              <p:spPr bwMode="auto">
                <a:xfrm>
                  <a:off x="2305050" y="1712119"/>
                  <a:ext cx="29110" cy="33409"/>
                </a:xfrm>
                <a:custGeom>
                  <a:avLst/>
                  <a:gdLst>
                    <a:gd name="T0" fmla="*/ 0 w 29110"/>
                    <a:gd name="T1" fmla="*/ 0 h 33409"/>
                    <a:gd name="T2" fmla="*/ 0 w 29110"/>
                    <a:gd name="T3" fmla="*/ 0 h 33409"/>
                    <a:gd name="T4" fmla="*/ 21431 w 29110"/>
                    <a:gd name="T5" fmla="*/ 4762 h 33409"/>
                    <a:gd name="T6" fmla="*/ 28575 w 29110"/>
                    <a:gd name="T7" fmla="*/ 7144 h 33409"/>
                    <a:gd name="T8" fmla="*/ 26194 w 29110"/>
                    <a:gd name="T9" fmla="*/ 33337 h 33409"/>
                    <a:gd name="T10" fmla="*/ 0 w 29110"/>
                    <a:gd name="T11" fmla="*/ 0 h 334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110" h="33409">
                      <a:moveTo>
                        <a:pt x="0" y="0"/>
                      </a:moveTo>
                      <a:lnTo>
                        <a:pt x="0" y="0"/>
                      </a:lnTo>
                      <a:cubicBezTo>
                        <a:pt x="7144" y="1587"/>
                        <a:pt x="14332" y="2987"/>
                        <a:pt x="21431" y="4762"/>
                      </a:cubicBezTo>
                      <a:cubicBezTo>
                        <a:pt x="23866" y="5371"/>
                        <a:pt x="28162" y="4668"/>
                        <a:pt x="28575" y="7144"/>
                      </a:cubicBezTo>
                      <a:cubicBezTo>
                        <a:pt x="30016" y="15792"/>
                        <a:pt x="28320" y="24832"/>
                        <a:pt x="26194" y="33337"/>
                      </a:cubicBezTo>
                      <a:cubicBezTo>
                        <a:pt x="25763" y="35059"/>
                        <a:pt x="4366" y="5556"/>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3" name="Freeform 18"/>
                <p:cNvSpPr>
                  <a:spLocks/>
                </p:cNvSpPr>
                <p:nvPr/>
              </p:nvSpPr>
              <p:spPr bwMode="auto">
                <a:xfrm>
                  <a:off x="2509838" y="1878126"/>
                  <a:ext cx="71437" cy="36484"/>
                </a:xfrm>
                <a:custGeom>
                  <a:avLst/>
                  <a:gdLst>
                    <a:gd name="T0" fmla="*/ 0 w 71437"/>
                    <a:gd name="T1" fmla="*/ 680 h 36484"/>
                    <a:gd name="T2" fmla="*/ 0 w 71437"/>
                    <a:gd name="T3" fmla="*/ 680 h 36484"/>
                    <a:gd name="T4" fmla="*/ 45243 w 71437"/>
                    <a:gd name="T5" fmla="*/ 7824 h 36484"/>
                    <a:gd name="T6" fmla="*/ 47625 w 71437"/>
                    <a:gd name="T7" fmla="*/ 14968 h 36484"/>
                    <a:gd name="T8" fmla="*/ 52387 w 71437"/>
                    <a:gd name="T9" fmla="*/ 22112 h 36484"/>
                    <a:gd name="T10" fmla="*/ 54768 w 71437"/>
                    <a:gd name="T11" fmla="*/ 29255 h 36484"/>
                    <a:gd name="T12" fmla="*/ 69056 w 71437"/>
                    <a:gd name="T13" fmla="*/ 36399 h 36484"/>
                    <a:gd name="T14" fmla="*/ 71437 w 71437"/>
                    <a:gd name="T15" fmla="*/ 36399 h 36484"/>
                    <a:gd name="T16" fmla="*/ 52387 w 71437"/>
                    <a:gd name="T17" fmla="*/ 29255 h 36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437" h="36484">
                      <a:moveTo>
                        <a:pt x="0" y="680"/>
                      </a:moveTo>
                      <a:lnTo>
                        <a:pt x="0" y="680"/>
                      </a:lnTo>
                      <a:cubicBezTo>
                        <a:pt x="2226" y="819"/>
                        <a:pt x="36222" y="-3452"/>
                        <a:pt x="45243" y="7824"/>
                      </a:cubicBezTo>
                      <a:cubicBezTo>
                        <a:pt x="46811" y="9784"/>
                        <a:pt x="46502" y="12723"/>
                        <a:pt x="47625" y="14968"/>
                      </a:cubicBezTo>
                      <a:cubicBezTo>
                        <a:pt x="48905" y="17528"/>
                        <a:pt x="51107" y="19552"/>
                        <a:pt x="52387" y="22112"/>
                      </a:cubicBezTo>
                      <a:cubicBezTo>
                        <a:pt x="53509" y="24357"/>
                        <a:pt x="53200" y="27295"/>
                        <a:pt x="54768" y="29255"/>
                      </a:cubicBezTo>
                      <a:cubicBezTo>
                        <a:pt x="57679" y="32894"/>
                        <a:pt x="64741" y="35320"/>
                        <a:pt x="69056" y="36399"/>
                      </a:cubicBezTo>
                      <a:cubicBezTo>
                        <a:pt x="69826" y="36591"/>
                        <a:pt x="70643" y="36399"/>
                        <a:pt x="71437" y="36399"/>
                      </a:cubicBezTo>
                      <a:lnTo>
                        <a:pt x="52387" y="29255"/>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4" name="Freeform 19"/>
                <p:cNvSpPr>
                  <a:spLocks/>
                </p:cNvSpPr>
                <p:nvPr/>
              </p:nvSpPr>
              <p:spPr bwMode="auto">
                <a:xfrm>
                  <a:off x="2395538" y="1833563"/>
                  <a:ext cx="33606" cy="31940"/>
                </a:xfrm>
                <a:custGeom>
                  <a:avLst/>
                  <a:gdLst>
                    <a:gd name="T0" fmla="*/ 0 w 33606"/>
                    <a:gd name="T1" fmla="*/ 0 h 31940"/>
                    <a:gd name="T2" fmla="*/ 0 w 33606"/>
                    <a:gd name="T3" fmla="*/ 0 h 31940"/>
                    <a:gd name="T4" fmla="*/ 19050 w 33606"/>
                    <a:gd name="T5" fmla="*/ 7143 h 31940"/>
                    <a:gd name="T6" fmla="*/ 26193 w 33606"/>
                    <a:gd name="T7" fmla="*/ 9525 h 31940"/>
                    <a:gd name="T8" fmla="*/ 30956 w 33606"/>
                    <a:gd name="T9" fmla="*/ 16668 h 31940"/>
                    <a:gd name="T10" fmla="*/ 30956 w 33606"/>
                    <a:gd name="T11" fmla="*/ 30956 h 31940"/>
                    <a:gd name="T12" fmla="*/ 0 w 33606"/>
                    <a:gd name="T13" fmla="*/ 0 h 319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06" h="31940">
                      <a:moveTo>
                        <a:pt x="0" y="0"/>
                      </a:moveTo>
                      <a:lnTo>
                        <a:pt x="0" y="0"/>
                      </a:lnTo>
                      <a:lnTo>
                        <a:pt x="19050" y="7143"/>
                      </a:lnTo>
                      <a:cubicBezTo>
                        <a:pt x="21409" y="8001"/>
                        <a:pt x="24233" y="7957"/>
                        <a:pt x="26193" y="9525"/>
                      </a:cubicBezTo>
                      <a:cubicBezTo>
                        <a:pt x="28428" y="11313"/>
                        <a:pt x="29368" y="14287"/>
                        <a:pt x="30956" y="16668"/>
                      </a:cubicBezTo>
                      <a:cubicBezTo>
                        <a:pt x="31775" y="19126"/>
                        <a:pt x="36486" y="28498"/>
                        <a:pt x="30956" y="30956"/>
                      </a:cubicBezTo>
                      <a:cubicBezTo>
                        <a:pt x="25108" y="33555"/>
                        <a:pt x="11906" y="33337"/>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5" name="Freeform 20"/>
                <p:cNvSpPr>
                  <a:spLocks/>
                </p:cNvSpPr>
                <p:nvPr/>
              </p:nvSpPr>
              <p:spPr bwMode="auto">
                <a:xfrm>
                  <a:off x="2436019" y="1893094"/>
                  <a:ext cx="35918" cy="40481"/>
                </a:xfrm>
                <a:custGeom>
                  <a:avLst/>
                  <a:gdLst>
                    <a:gd name="T0" fmla="*/ 0 w 35918"/>
                    <a:gd name="T1" fmla="*/ 40481 h 40481"/>
                    <a:gd name="T2" fmla="*/ 0 w 35918"/>
                    <a:gd name="T3" fmla="*/ 40481 h 40481"/>
                    <a:gd name="T4" fmla="*/ 19050 w 35918"/>
                    <a:gd name="T5" fmla="*/ 28575 h 40481"/>
                    <a:gd name="T6" fmla="*/ 28575 w 35918"/>
                    <a:gd name="T7" fmla="*/ 23812 h 40481"/>
                    <a:gd name="T8" fmla="*/ 35719 w 35918"/>
                    <a:gd name="T9" fmla="*/ 9525 h 40481"/>
                    <a:gd name="T10" fmla="*/ 35719 w 35918"/>
                    <a:gd name="T11" fmla="*/ 0 h 40481"/>
                    <a:gd name="T12" fmla="*/ 35719 w 35918"/>
                    <a:gd name="T13" fmla="*/ 0 h 404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918" h="40481">
                      <a:moveTo>
                        <a:pt x="0" y="40481"/>
                      </a:moveTo>
                      <a:lnTo>
                        <a:pt x="0" y="40481"/>
                      </a:lnTo>
                      <a:cubicBezTo>
                        <a:pt x="6350" y="36512"/>
                        <a:pt x="12582" y="32348"/>
                        <a:pt x="19050" y="28575"/>
                      </a:cubicBezTo>
                      <a:cubicBezTo>
                        <a:pt x="22116" y="26786"/>
                        <a:pt x="25848" y="26085"/>
                        <a:pt x="28575" y="23812"/>
                      </a:cubicBezTo>
                      <a:cubicBezTo>
                        <a:pt x="31633" y="21264"/>
                        <a:pt x="35148" y="13521"/>
                        <a:pt x="35719" y="9525"/>
                      </a:cubicBezTo>
                      <a:cubicBezTo>
                        <a:pt x="36168" y="6382"/>
                        <a:pt x="35719" y="3175"/>
                        <a:pt x="35719" y="0"/>
                      </a:cubicBez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6" name="Freeform 21"/>
                <p:cNvSpPr>
                  <a:spLocks/>
                </p:cNvSpPr>
                <p:nvPr/>
              </p:nvSpPr>
              <p:spPr bwMode="auto">
                <a:xfrm>
                  <a:off x="2900363" y="2071688"/>
                  <a:ext cx="171450" cy="300037"/>
                </a:xfrm>
                <a:custGeom>
                  <a:avLst/>
                  <a:gdLst>
                    <a:gd name="T0" fmla="*/ 0 w 171450"/>
                    <a:gd name="T1" fmla="*/ 0 h 300037"/>
                    <a:gd name="T2" fmla="*/ 0 w 171450"/>
                    <a:gd name="T3" fmla="*/ 0 h 300037"/>
                    <a:gd name="T4" fmla="*/ 19050 w 171450"/>
                    <a:gd name="T5" fmla="*/ 7143 h 300037"/>
                    <a:gd name="T6" fmla="*/ 54768 w 171450"/>
                    <a:gd name="T7" fmla="*/ 11906 h 300037"/>
                    <a:gd name="T8" fmla="*/ 61912 w 171450"/>
                    <a:gd name="T9" fmla="*/ 16668 h 300037"/>
                    <a:gd name="T10" fmla="*/ 71437 w 171450"/>
                    <a:gd name="T11" fmla="*/ 30956 h 300037"/>
                    <a:gd name="T12" fmla="*/ 73818 w 171450"/>
                    <a:gd name="T13" fmla="*/ 38100 h 300037"/>
                    <a:gd name="T14" fmla="*/ 102393 w 171450"/>
                    <a:gd name="T15" fmla="*/ 45243 h 300037"/>
                    <a:gd name="T16" fmla="*/ 119062 w 171450"/>
                    <a:gd name="T17" fmla="*/ 57150 h 300037"/>
                    <a:gd name="T18" fmla="*/ 123825 w 171450"/>
                    <a:gd name="T19" fmla="*/ 71437 h 300037"/>
                    <a:gd name="T20" fmla="*/ 126206 w 171450"/>
                    <a:gd name="T21" fmla="*/ 85725 h 300037"/>
                    <a:gd name="T22" fmla="*/ 128587 w 171450"/>
                    <a:gd name="T23" fmla="*/ 92868 h 300037"/>
                    <a:gd name="T24" fmla="*/ 130968 w 171450"/>
                    <a:gd name="T25" fmla="*/ 111918 h 300037"/>
                    <a:gd name="T26" fmla="*/ 138112 w 171450"/>
                    <a:gd name="T27" fmla="*/ 119062 h 300037"/>
                    <a:gd name="T28" fmla="*/ 142875 w 171450"/>
                    <a:gd name="T29" fmla="*/ 138112 h 300037"/>
                    <a:gd name="T30" fmla="*/ 147637 w 171450"/>
                    <a:gd name="T31" fmla="*/ 152400 h 300037"/>
                    <a:gd name="T32" fmla="*/ 154781 w 171450"/>
                    <a:gd name="T33" fmla="*/ 159543 h 300037"/>
                    <a:gd name="T34" fmla="*/ 171450 w 171450"/>
                    <a:gd name="T35" fmla="*/ 171450 h 300037"/>
                    <a:gd name="T36" fmla="*/ 169068 w 171450"/>
                    <a:gd name="T37" fmla="*/ 233362 h 300037"/>
                    <a:gd name="T38" fmla="*/ 159543 w 171450"/>
                    <a:gd name="T39" fmla="*/ 247650 h 300037"/>
                    <a:gd name="T40" fmla="*/ 147637 w 171450"/>
                    <a:gd name="T41" fmla="*/ 259556 h 300037"/>
                    <a:gd name="T42" fmla="*/ 145256 w 171450"/>
                    <a:gd name="T43" fmla="*/ 266700 h 300037"/>
                    <a:gd name="T44" fmla="*/ 128587 w 171450"/>
                    <a:gd name="T45" fmla="*/ 288131 h 300037"/>
                    <a:gd name="T46" fmla="*/ 126206 w 171450"/>
                    <a:gd name="T47" fmla="*/ 300037 h 300037"/>
                    <a:gd name="T48" fmla="*/ 126206 w 171450"/>
                    <a:gd name="T49" fmla="*/ 295275 h 3000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1450" h="300037">
                      <a:moveTo>
                        <a:pt x="0" y="0"/>
                      </a:moveTo>
                      <a:lnTo>
                        <a:pt x="0" y="0"/>
                      </a:lnTo>
                      <a:cubicBezTo>
                        <a:pt x="6350" y="2381"/>
                        <a:pt x="12400" y="5813"/>
                        <a:pt x="19050" y="7143"/>
                      </a:cubicBezTo>
                      <a:cubicBezTo>
                        <a:pt x="27916" y="8916"/>
                        <a:pt x="44389" y="6717"/>
                        <a:pt x="54768" y="11906"/>
                      </a:cubicBezTo>
                      <a:cubicBezTo>
                        <a:pt x="57328" y="13186"/>
                        <a:pt x="59531" y="15081"/>
                        <a:pt x="61912" y="16668"/>
                      </a:cubicBezTo>
                      <a:cubicBezTo>
                        <a:pt x="65087" y="21431"/>
                        <a:pt x="69627" y="25526"/>
                        <a:pt x="71437" y="30956"/>
                      </a:cubicBezTo>
                      <a:cubicBezTo>
                        <a:pt x="72231" y="33337"/>
                        <a:pt x="71775" y="36641"/>
                        <a:pt x="73818" y="38100"/>
                      </a:cubicBezTo>
                      <a:cubicBezTo>
                        <a:pt x="79559" y="42201"/>
                        <a:pt x="95778" y="44141"/>
                        <a:pt x="102393" y="45243"/>
                      </a:cubicBezTo>
                      <a:cubicBezTo>
                        <a:pt x="105171" y="47095"/>
                        <a:pt x="117881" y="55378"/>
                        <a:pt x="119062" y="57150"/>
                      </a:cubicBezTo>
                      <a:cubicBezTo>
                        <a:pt x="121847" y="61327"/>
                        <a:pt x="123825" y="71437"/>
                        <a:pt x="123825" y="71437"/>
                      </a:cubicBezTo>
                      <a:cubicBezTo>
                        <a:pt x="124619" y="76200"/>
                        <a:pt x="125159" y="81012"/>
                        <a:pt x="126206" y="85725"/>
                      </a:cubicBezTo>
                      <a:cubicBezTo>
                        <a:pt x="126750" y="88175"/>
                        <a:pt x="128138" y="90399"/>
                        <a:pt x="128587" y="92868"/>
                      </a:cubicBezTo>
                      <a:cubicBezTo>
                        <a:pt x="129732" y="99164"/>
                        <a:pt x="128781" y="105904"/>
                        <a:pt x="130968" y="111918"/>
                      </a:cubicBezTo>
                      <a:cubicBezTo>
                        <a:pt x="132119" y="115083"/>
                        <a:pt x="135731" y="116681"/>
                        <a:pt x="138112" y="119062"/>
                      </a:cubicBezTo>
                      <a:cubicBezTo>
                        <a:pt x="145337" y="140739"/>
                        <a:pt x="134254" y="106503"/>
                        <a:pt x="142875" y="138112"/>
                      </a:cubicBezTo>
                      <a:cubicBezTo>
                        <a:pt x="144196" y="142955"/>
                        <a:pt x="144087" y="148850"/>
                        <a:pt x="147637" y="152400"/>
                      </a:cubicBezTo>
                      <a:cubicBezTo>
                        <a:pt x="150018" y="154781"/>
                        <a:pt x="152224" y="157352"/>
                        <a:pt x="154781" y="159543"/>
                      </a:cubicBezTo>
                      <a:cubicBezTo>
                        <a:pt x="159951" y="163974"/>
                        <a:pt x="165796" y="167680"/>
                        <a:pt x="171450" y="171450"/>
                      </a:cubicBezTo>
                      <a:cubicBezTo>
                        <a:pt x="170656" y="192087"/>
                        <a:pt x="172256" y="212957"/>
                        <a:pt x="169068" y="233362"/>
                      </a:cubicBezTo>
                      <a:cubicBezTo>
                        <a:pt x="168184" y="239017"/>
                        <a:pt x="162718" y="242887"/>
                        <a:pt x="159543" y="247650"/>
                      </a:cubicBezTo>
                      <a:cubicBezTo>
                        <a:pt x="153194" y="257174"/>
                        <a:pt x="157162" y="253206"/>
                        <a:pt x="147637" y="259556"/>
                      </a:cubicBezTo>
                      <a:cubicBezTo>
                        <a:pt x="146843" y="261937"/>
                        <a:pt x="146475" y="264506"/>
                        <a:pt x="145256" y="266700"/>
                      </a:cubicBezTo>
                      <a:cubicBezTo>
                        <a:pt x="138136" y="279516"/>
                        <a:pt x="137264" y="279454"/>
                        <a:pt x="128587" y="288131"/>
                      </a:cubicBezTo>
                      <a:lnTo>
                        <a:pt x="126206" y="300037"/>
                      </a:lnTo>
                      <a:lnTo>
                        <a:pt x="126206" y="295275"/>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7" name="Freeform 22"/>
                <p:cNvSpPr>
                  <a:spLocks/>
                </p:cNvSpPr>
                <p:nvPr/>
              </p:nvSpPr>
              <p:spPr bwMode="auto">
                <a:xfrm>
                  <a:off x="3112294" y="2305050"/>
                  <a:ext cx="23865" cy="26259"/>
                </a:xfrm>
                <a:custGeom>
                  <a:avLst/>
                  <a:gdLst>
                    <a:gd name="T0" fmla="*/ 0 w 23865"/>
                    <a:gd name="T1" fmla="*/ 0 h 26259"/>
                    <a:gd name="T2" fmla="*/ 0 w 23865"/>
                    <a:gd name="T3" fmla="*/ 0 h 26259"/>
                    <a:gd name="T4" fmla="*/ 23812 w 23865"/>
                    <a:gd name="T5" fmla="*/ 21431 h 26259"/>
                    <a:gd name="T6" fmla="*/ 0 w 23865"/>
                    <a:gd name="T7" fmla="*/ 0 h 262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65" h="26259">
                      <a:moveTo>
                        <a:pt x="0" y="0"/>
                      </a:moveTo>
                      <a:lnTo>
                        <a:pt x="0" y="0"/>
                      </a:lnTo>
                      <a:cubicBezTo>
                        <a:pt x="10823" y="17008"/>
                        <a:pt x="10100" y="35143"/>
                        <a:pt x="23812" y="21431"/>
                      </a:cubicBezTo>
                      <a:cubicBezTo>
                        <a:pt x="25067" y="20176"/>
                        <a:pt x="3969" y="3572"/>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58" name="Freeform 23"/>
                <p:cNvSpPr>
                  <a:spLocks/>
                </p:cNvSpPr>
                <p:nvPr/>
              </p:nvSpPr>
              <p:spPr bwMode="auto">
                <a:xfrm>
                  <a:off x="321321" y="1012031"/>
                  <a:ext cx="97779" cy="347663"/>
                </a:xfrm>
                <a:custGeom>
                  <a:avLst/>
                  <a:gdLst>
                    <a:gd name="T0" fmla="*/ 97779 w 97779"/>
                    <a:gd name="T1" fmla="*/ 347663 h 347663"/>
                    <a:gd name="T2" fmla="*/ 97779 w 97779"/>
                    <a:gd name="T3" fmla="*/ 347663 h 347663"/>
                    <a:gd name="T4" fmla="*/ 81110 w 97779"/>
                    <a:gd name="T5" fmla="*/ 335757 h 347663"/>
                    <a:gd name="T6" fmla="*/ 38248 w 97779"/>
                    <a:gd name="T7" fmla="*/ 335757 h 347663"/>
                    <a:gd name="T8" fmla="*/ 33485 w 97779"/>
                    <a:gd name="T9" fmla="*/ 328613 h 347663"/>
                    <a:gd name="T10" fmla="*/ 47773 w 97779"/>
                    <a:gd name="T11" fmla="*/ 314325 h 347663"/>
                    <a:gd name="T12" fmla="*/ 47773 w 97779"/>
                    <a:gd name="T13" fmla="*/ 295275 h 347663"/>
                    <a:gd name="T14" fmla="*/ 45392 w 97779"/>
                    <a:gd name="T15" fmla="*/ 288132 h 347663"/>
                    <a:gd name="T16" fmla="*/ 38248 w 97779"/>
                    <a:gd name="T17" fmla="*/ 280988 h 347663"/>
                    <a:gd name="T18" fmla="*/ 28723 w 97779"/>
                    <a:gd name="T19" fmla="*/ 266700 h 347663"/>
                    <a:gd name="T20" fmla="*/ 23960 w 97779"/>
                    <a:gd name="T21" fmla="*/ 259557 h 347663"/>
                    <a:gd name="T22" fmla="*/ 21579 w 97779"/>
                    <a:gd name="T23" fmla="*/ 238125 h 347663"/>
                    <a:gd name="T24" fmla="*/ 28723 w 97779"/>
                    <a:gd name="T25" fmla="*/ 230982 h 347663"/>
                    <a:gd name="T26" fmla="*/ 28723 w 97779"/>
                    <a:gd name="T27" fmla="*/ 207169 h 347663"/>
                    <a:gd name="T28" fmla="*/ 21579 w 97779"/>
                    <a:gd name="T29" fmla="*/ 204788 h 347663"/>
                    <a:gd name="T30" fmla="*/ 16817 w 97779"/>
                    <a:gd name="T31" fmla="*/ 197644 h 347663"/>
                    <a:gd name="T32" fmla="*/ 23960 w 97779"/>
                    <a:gd name="T33" fmla="*/ 176213 h 347663"/>
                    <a:gd name="T34" fmla="*/ 23960 w 97779"/>
                    <a:gd name="T35" fmla="*/ 159544 h 347663"/>
                    <a:gd name="T36" fmla="*/ 16817 w 97779"/>
                    <a:gd name="T37" fmla="*/ 157163 h 347663"/>
                    <a:gd name="T38" fmla="*/ 9673 w 97779"/>
                    <a:gd name="T39" fmla="*/ 152400 h 347663"/>
                    <a:gd name="T40" fmla="*/ 2529 w 97779"/>
                    <a:gd name="T41" fmla="*/ 138113 h 347663"/>
                    <a:gd name="T42" fmla="*/ 2529 w 97779"/>
                    <a:gd name="T43" fmla="*/ 92869 h 347663"/>
                    <a:gd name="T44" fmla="*/ 7292 w 97779"/>
                    <a:gd name="T45" fmla="*/ 85725 h 347663"/>
                    <a:gd name="T46" fmla="*/ 7292 w 97779"/>
                    <a:gd name="T47" fmla="*/ 50007 h 347663"/>
                    <a:gd name="T48" fmla="*/ 148 w 97779"/>
                    <a:gd name="T49" fmla="*/ 45244 h 347663"/>
                    <a:gd name="T50" fmla="*/ 16817 w 97779"/>
                    <a:gd name="T51" fmla="*/ 28575 h 347663"/>
                    <a:gd name="T52" fmla="*/ 23960 w 97779"/>
                    <a:gd name="T53" fmla="*/ 23813 h 347663"/>
                    <a:gd name="T54" fmla="*/ 23960 w 97779"/>
                    <a:gd name="T55" fmla="*/ 0 h 347663"/>
                    <a:gd name="T56" fmla="*/ 23960 w 97779"/>
                    <a:gd name="T57" fmla="*/ 0 h 3476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7779" h="347663">
                      <a:moveTo>
                        <a:pt x="97779" y="347663"/>
                      </a:moveTo>
                      <a:lnTo>
                        <a:pt x="97779" y="347663"/>
                      </a:lnTo>
                      <a:cubicBezTo>
                        <a:pt x="92223" y="343694"/>
                        <a:pt x="86965" y="339270"/>
                        <a:pt x="81110" y="335757"/>
                      </a:cubicBezTo>
                      <a:cubicBezTo>
                        <a:pt x="70029" y="329108"/>
                        <a:pt x="41377" y="335548"/>
                        <a:pt x="38248" y="335757"/>
                      </a:cubicBezTo>
                      <a:cubicBezTo>
                        <a:pt x="36660" y="333376"/>
                        <a:pt x="32323" y="331228"/>
                        <a:pt x="33485" y="328613"/>
                      </a:cubicBezTo>
                      <a:cubicBezTo>
                        <a:pt x="36220" y="322458"/>
                        <a:pt x="47773" y="314325"/>
                        <a:pt x="47773" y="314325"/>
                      </a:cubicBezTo>
                      <a:cubicBezTo>
                        <a:pt x="51179" y="304106"/>
                        <a:pt x="51057" y="308411"/>
                        <a:pt x="47773" y="295275"/>
                      </a:cubicBezTo>
                      <a:cubicBezTo>
                        <a:pt x="47164" y="292840"/>
                        <a:pt x="46784" y="290220"/>
                        <a:pt x="45392" y="288132"/>
                      </a:cubicBezTo>
                      <a:cubicBezTo>
                        <a:pt x="43524" y="285330"/>
                        <a:pt x="40316" y="283646"/>
                        <a:pt x="38248" y="280988"/>
                      </a:cubicBezTo>
                      <a:cubicBezTo>
                        <a:pt x="34734" y="276470"/>
                        <a:pt x="31898" y="271463"/>
                        <a:pt x="28723" y="266700"/>
                      </a:cubicBezTo>
                      <a:lnTo>
                        <a:pt x="23960" y="259557"/>
                      </a:lnTo>
                      <a:cubicBezTo>
                        <a:pt x="21051" y="250827"/>
                        <a:pt x="16288" y="246062"/>
                        <a:pt x="21579" y="238125"/>
                      </a:cubicBezTo>
                      <a:cubicBezTo>
                        <a:pt x="23447" y="235323"/>
                        <a:pt x="26342" y="233363"/>
                        <a:pt x="28723" y="230982"/>
                      </a:cubicBezTo>
                      <a:cubicBezTo>
                        <a:pt x="31655" y="222185"/>
                        <a:pt x="34195" y="218113"/>
                        <a:pt x="28723" y="207169"/>
                      </a:cubicBezTo>
                      <a:cubicBezTo>
                        <a:pt x="27600" y="204924"/>
                        <a:pt x="23960" y="205582"/>
                        <a:pt x="21579" y="204788"/>
                      </a:cubicBezTo>
                      <a:cubicBezTo>
                        <a:pt x="19992" y="202407"/>
                        <a:pt x="17133" y="200488"/>
                        <a:pt x="16817" y="197644"/>
                      </a:cubicBezTo>
                      <a:cubicBezTo>
                        <a:pt x="15595" y="186645"/>
                        <a:pt x="18935" y="183752"/>
                        <a:pt x="23960" y="176213"/>
                      </a:cubicBezTo>
                      <a:cubicBezTo>
                        <a:pt x="25169" y="171378"/>
                        <a:pt x="28744" y="164328"/>
                        <a:pt x="23960" y="159544"/>
                      </a:cubicBezTo>
                      <a:cubicBezTo>
                        <a:pt x="22185" y="157769"/>
                        <a:pt x="19198" y="157957"/>
                        <a:pt x="16817" y="157163"/>
                      </a:cubicBezTo>
                      <a:cubicBezTo>
                        <a:pt x="14436" y="155575"/>
                        <a:pt x="11697" y="154424"/>
                        <a:pt x="9673" y="152400"/>
                      </a:cubicBezTo>
                      <a:cubicBezTo>
                        <a:pt x="5055" y="147783"/>
                        <a:pt x="4466" y="143925"/>
                        <a:pt x="2529" y="138113"/>
                      </a:cubicBezTo>
                      <a:cubicBezTo>
                        <a:pt x="1619" y="125378"/>
                        <a:pt x="-2676" y="106749"/>
                        <a:pt x="2529" y="92869"/>
                      </a:cubicBezTo>
                      <a:cubicBezTo>
                        <a:pt x="3534" y="90189"/>
                        <a:pt x="5704" y="88106"/>
                        <a:pt x="7292" y="85725"/>
                      </a:cubicBezTo>
                      <a:cubicBezTo>
                        <a:pt x="10731" y="71969"/>
                        <a:pt x="12831" y="68010"/>
                        <a:pt x="7292" y="50007"/>
                      </a:cubicBezTo>
                      <a:cubicBezTo>
                        <a:pt x="6450" y="47271"/>
                        <a:pt x="2529" y="46832"/>
                        <a:pt x="148" y="45244"/>
                      </a:cubicBezTo>
                      <a:cubicBezTo>
                        <a:pt x="4339" y="32670"/>
                        <a:pt x="440" y="39492"/>
                        <a:pt x="16817" y="28575"/>
                      </a:cubicBezTo>
                      <a:cubicBezTo>
                        <a:pt x="19198" y="26988"/>
                        <a:pt x="23960" y="26675"/>
                        <a:pt x="23960" y="23813"/>
                      </a:cubicBezTo>
                      <a:lnTo>
                        <a:pt x="2396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4161" name="TextBox 10"/>
            <p:cNvSpPr txBox="1">
              <a:spLocks noChangeArrowheads="1"/>
            </p:cNvSpPr>
            <p:nvPr/>
          </p:nvSpPr>
          <p:spPr bwMode="auto">
            <a:xfrm rot="1347871">
              <a:off x="720" y="1872"/>
              <a:ext cx="1824" cy="37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buFont typeface="Arial" charset="0"/>
                <a:buNone/>
              </a:pPr>
              <a:r>
                <a:rPr lang="en-US" altLang="en-US" b="1"/>
                <a:t>      International Desks Work Domain</a:t>
              </a:r>
            </a:p>
          </p:txBody>
        </p:sp>
      </p:grpSp>
      <p:grpSp>
        <p:nvGrpSpPr>
          <p:cNvPr id="4203" name="Group 107"/>
          <p:cNvGrpSpPr>
            <a:grpSpLocks/>
          </p:cNvGrpSpPr>
          <p:nvPr/>
        </p:nvGrpSpPr>
        <p:grpSpPr bwMode="auto">
          <a:xfrm>
            <a:off x="0" y="762000"/>
            <a:ext cx="9144000" cy="5638800"/>
            <a:chOff x="0" y="480"/>
            <a:chExt cx="5760" cy="3552"/>
          </a:xfrm>
        </p:grpSpPr>
        <p:sp>
          <p:nvSpPr>
            <p:cNvPr id="4101" name="TextBox 10"/>
            <p:cNvSpPr txBox="1">
              <a:spLocks noChangeArrowheads="1"/>
            </p:cNvSpPr>
            <p:nvPr/>
          </p:nvSpPr>
          <p:spPr bwMode="auto">
            <a:xfrm>
              <a:off x="2880" y="2303"/>
              <a:ext cx="278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Char char="•"/>
              </a:pPr>
              <a:r>
                <a:rPr lang="en-US" altLang="en-US" sz="2000"/>
                <a:t>Los índices tradicionales funcionan mejor en el extra trópico pues han sido diseñados para estas regiones.</a:t>
              </a:r>
            </a:p>
          </p:txBody>
        </p:sp>
        <p:sp>
          <p:nvSpPr>
            <p:cNvPr id="4102" name="TextBox 10"/>
            <p:cNvSpPr txBox="1">
              <a:spLocks noChangeArrowheads="1"/>
            </p:cNvSpPr>
            <p:nvPr/>
          </p:nvSpPr>
          <p:spPr bwMode="auto">
            <a:xfrm>
              <a:off x="2880" y="3024"/>
              <a:ext cx="278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Char char="•"/>
              </a:pPr>
              <a:endParaRPr lang="en-US" altLang="en-US" sz="2000"/>
            </a:p>
            <a:p>
              <a:pPr eaLnBrk="1" hangingPunct="1">
                <a:lnSpc>
                  <a:spcPct val="90000"/>
                </a:lnSpc>
                <a:buFont typeface="Arial" charset="0"/>
                <a:buChar char="•"/>
              </a:pPr>
              <a:r>
                <a:rPr lang="en-US" altLang="en-US" sz="2000"/>
                <a:t>En el trópico tienen problemas. El mejor es el índice K, pero tiene limitaciones.</a:t>
              </a:r>
            </a:p>
          </p:txBody>
        </p:sp>
        <p:grpSp>
          <p:nvGrpSpPr>
            <p:cNvPr id="4196" name="Group 100"/>
            <p:cNvGrpSpPr>
              <a:grpSpLocks/>
            </p:cNvGrpSpPr>
            <p:nvPr/>
          </p:nvGrpSpPr>
          <p:grpSpPr bwMode="auto">
            <a:xfrm>
              <a:off x="0" y="480"/>
              <a:ext cx="2928" cy="3552"/>
              <a:chOff x="0" y="480"/>
              <a:chExt cx="2928" cy="3552"/>
            </a:xfrm>
          </p:grpSpPr>
          <p:sp>
            <p:nvSpPr>
              <p:cNvPr id="4195" name="Rectangle 99"/>
              <p:cNvSpPr>
                <a:spLocks noChangeArrowheads="1"/>
              </p:cNvSpPr>
              <p:nvPr/>
            </p:nvSpPr>
            <p:spPr bwMode="auto">
              <a:xfrm>
                <a:off x="0" y="480"/>
                <a:ext cx="2928" cy="35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60" name="Group 64"/>
              <p:cNvGrpSpPr>
                <a:grpSpLocks/>
              </p:cNvGrpSpPr>
              <p:nvPr/>
            </p:nvGrpSpPr>
            <p:grpSpPr bwMode="auto">
              <a:xfrm>
                <a:off x="48" y="576"/>
                <a:ext cx="2640" cy="3312"/>
                <a:chOff x="48" y="624"/>
                <a:chExt cx="2640" cy="3312"/>
              </a:xfrm>
            </p:grpSpPr>
            <p:grpSp>
              <p:nvGrpSpPr>
                <p:cNvPr id="4150" name="Group 54"/>
                <p:cNvGrpSpPr>
                  <a:grpSpLocks/>
                </p:cNvGrpSpPr>
                <p:nvPr/>
              </p:nvGrpSpPr>
              <p:grpSpPr bwMode="auto">
                <a:xfrm>
                  <a:off x="48" y="624"/>
                  <a:ext cx="2640" cy="3312"/>
                  <a:chOff x="48" y="624"/>
                  <a:chExt cx="2640" cy="3312"/>
                </a:xfrm>
              </p:grpSpPr>
              <p:sp>
                <p:nvSpPr>
                  <p:cNvPr id="4142" name="Freeform 46"/>
                  <p:cNvSpPr>
                    <a:spLocks/>
                  </p:cNvSpPr>
                  <p:nvPr/>
                </p:nvSpPr>
                <p:spPr bwMode="auto">
                  <a:xfrm>
                    <a:off x="54" y="2718"/>
                    <a:ext cx="2634" cy="1218"/>
                  </a:xfrm>
                  <a:custGeom>
                    <a:avLst/>
                    <a:gdLst>
                      <a:gd name="T0" fmla="*/ 432 w 2634"/>
                      <a:gd name="T1" fmla="*/ 1218 h 1218"/>
                      <a:gd name="T2" fmla="*/ 0 w 2634"/>
                      <a:gd name="T3" fmla="*/ 300 h 1218"/>
                      <a:gd name="T4" fmla="*/ 1236 w 2634"/>
                      <a:gd name="T5" fmla="*/ 12 h 1218"/>
                      <a:gd name="T6" fmla="*/ 2634 w 2634"/>
                      <a:gd name="T7" fmla="*/ 306 h 1218"/>
                      <a:gd name="T8" fmla="*/ 2124 w 2634"/>
                      <a:gd name="T9" fmla="*/ 1206 h 1218"/>
                      <a:gd name="T10" fmla="*/ 432 w 2634"/>
                      <a:gd name="T11" fmla="*/ 1218 h 1218"/>
                    </a:gdLst>
                    <a:ahLst/>
                    <a:cxnLst>
                      <a:cxn ang="0">
                        <a:pos x="T0" y="T1"/>
                      </a:cxn>
                      <a:cxn ang="0">
                        <a:pos x="T2" y="T3"/>
                      </a:cxn>
                      <a:cxn ang="0">
                        <a:pos x="T4" y="T5"/>
                      </a:cxn>
                      <a:cxn ang="0">
                        <a:pos x="T6" y="T7"/>
                      </a:cxn>
                      <a:cxn ang="0">
                        <a:pos x="T8" y="T9"/>
                      </a:cxn>
                      <a:cxn ang="0">
                        <a:pos x="T10" y="T11"/>
                      </a:cxn>
                    </a:cxnLst>
                    <a:rect l="0" t="0" r="r" b="b"/>
                    <a:pathLst>
                      <a:path w="2634" h="1218">
                        <a:moveTo>
                          <a:pt x="432" y="1218"/>
                        </a:moveTo>
                        <a:cubicBezTo>
                          <a:pt x="228" y="900"/>
                          <a:pt x="48" y="468"/>
                          <a:pt x="0" y="300"/>
                        </a:cubicBezTo>
                        <a:cubicBezTo>
                          <a:pt x="220" y="168"/>
                          <a:pt x="793" y="19"/>
                          <a:pt x="1236" y="12"/>
                        </a:cubicBezTo>
                        <a:cubicBezTo>
                          <a:pt x="1880" y="0"/>
                          <a:pt x="2232" y="114"/>
                          <a:pt x="2634" y="306"/>
                        </a:cubicBezTo>
                        <a:cubicBezTo>
                          <a:pt x="2562" y="510"/>
                          <a:pt x="2442" y="816"/>
                          <a:pt x="2124" y="1206"/>
                        </a:cubicBezTo>
                        <a:cubicBezTo>
                          <a:pt x="1458" y="1098"/>
                          <a:pt x="1296" y="1062"/>
                          <a:pt x="432" y="1218"/>
                        </a:cubicBezTo>
                        <a:close/>
                      </a:path>
                    </a:pathLst>
                  </a:custGeom>
                  <a:solidFill>
                    <a:srgbClr val="FB6A3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1" name="Freeform 45"/>
                  <p:cNvSpPr>
                    <a:spLocks/>
                  </p:cNvSpPr>
                  <p:nvPr/>
                </p:nvSpPr>
                <p:spPr bwMode="auto">
                  <a:xfrm>
                    <a:off x="48" y="624"/>
                    <a:ext cx="2616" cy="448"/>
                  </a:xfrm>
                  <a:custGeom>
                    <a:avLst/>
                    <a:gdLst>
                      <a:gd name="T0" fmla="*/ 144 w 2616"/>
                      <a:gd name="T1" fmla="*/ 0 h 448"/>
                      <a:gd name="T2" fmla="*/ 48 w 2616"/>
                      <a:gd name="T3" fmla="*/ 192 h 448"/>
                      <a:gd name="T4" fmla="*/ 0 w 2616"/>
                      <a:gd name="T5" fmla="*/ 392 h 448"/>
                      <a:gd name="T6" fmla="*/ 1312 w 2616"/>
                      <a:gd name="T7" fmla="*/ 360 h 448"/>
                      <a:gd name="T8" fmla="*/ 2616 w 2616"/>
                      <a:gd name="T9" fmla="*/ 448 h 448"/>
                      <a:gd name="T10" fmla="*/ 2536 w 2616"/>
                      <a:gd name="T11" fmla="*/ 216 h 448"/>
                      <a:gd name="T12" fmla="*/ 2440 w 2616"/>
                      <a:gd name="T13" fmla="*/ 16 h 448"/>
                      <a:gd name="T14" fmla="*/ 144 w 2616"/>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6" h="448">
                        <a:moveTo>
                          <a:pt x="144" y="0"/>
                        </a:moveTo>
                        <a:cubicBezTo>
                          <a:pt x="144" y="0"/>
                          <a:pt x="78" y="96"/>
                          <a:pt x="48" y="192"/>
                        </a:cubicBezTo>
                        <a:cubicBezTo>
                          <a:pt x="18" y="234"/>
                          <a:pt x="0" y="392"/>
                          <a:pt x="0" y="392"/>
                        </a:cubicBezTo>
                        <a:cubicBezTo>
                          <a:pt x="0" y="392"/>
                          <a:pt x="606" y="348"/>
                          <a:pt x="1312" y="360"/>
                        </a:cubicBezTo>
                        <a:cubicBezTo>
                          <a:pt x="1956" y="366"/>
                          <a:pt x="2616" y="448"/>
                          <a:pt x="2616" y="448"/>
                        </a:cubicBezTo>
                        <a:cubicBezTo>
                          <a:pt x="2616" y="448"/>
                          <a:pt x="2576" y="332"/>
                          <a:pt x="2536" y="216"/>
                        </a:cubicBezTo>
                        <a:cubicBezTo>
                          <a:pt x="2484" y="90"/>
                          <a:pt x="2440" y="16"/>
                          <a:pt x="2440" y="16"/>
                        </a:cubicBezTo>
                        <a:lnTo>
                          <a:pt x="144" y="0"/>
                        </a:lnTo>
                        <a:close/>
                      </a:path>
                    </a:pathLst>
                  </a:custGeom>
                  <a:solidFill>
                    <a:srgbClr val="FB6A3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9" name="TextBox 10"/>
                  <p:cNvSpPr txBox="1">
                    <a:spLocks noChangeArrowheads="1"/>
                  </p:cNvSpPr>
                  <p:nvPr/>
                </p:nvSpPr>
                <p:spPr bwMode="auto">
                  <a:xfrm>
                    <a:off x="1056" y="1440"/>
                    <a:ext cx="624"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9600" b="1"/>
                      <a:t>?</a:t>
                    </a:r>
                  </a:p>
                </p:txBody>
              </p:sp>
            </p:grpSp>
            <p:sp>
              <p:nvSpPr>
                <p:cNvPr id="4155" name="TextBox 10"/>
                <p:cNvSpPr txBox="1">
                  <a:spLocks noChangeArrowheads="1"/>
                </p:cNvSpPr>
                <p:nvPr/>
              </p:nvSpPr>
              <p:spPr bwMode="auto">
                <a:xfrm>
                  <a:off x="336" y="3120"/>
                  <a:ext cx="172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b="1"/>
                    <a:t>Indices Tradicionales</a:t>
                  </a:r>
                </a:p>
              </p:txBody>
            </p:sp>
            <p:sp>
              <p:nvSpPr>
                <p:cNvPr id="4157" name="Freeform 61"/>
                <p:cNvSpPr>
                  <a:spLocks/>
                </p:cNvSpPr>
                <p:nvPr/>
              </p:nvSpPr>
              <p:spPr bwMode="auto">
                <a:xfrm>
                  <a:off x="2016" y="3120"/>
                  <a:ext cx="288" cy="240"/>
                </a:xfrm>
                <a:custGeom>
                  <a:avLst/>
                  <a:gdLst>
                    <a:gd name="T0" fmla="*/ 384 w 384"/>
                    <a:gd name="T1" fmla="*/ 0 h 288"/>
                    <a:gd name="T2" fmla="*/ 48 w 384"/>
                    <a:gd name="T3" fmla="*/ 288 h 288"/>
                    <a:gd name="T4" fmla="*/ 0 w 384"/>
                    <a:gd name="T5" fmla="*/ 192 h 288"/>
                  </a:gdLst>
                  <a:ahLst/>
                  <a:cxnLst>
                    <a:cxn ang="0">
                      <a:pos x="T0" y="T1"/>
                    </a:cxn>
                    <a:cxn ang="0">
                      <a:pos x="T2" y="T3"/>
                    </a:cxn>
                    <a:cxn ang="0">
                      <a:pos x="T4" y="T5"/>
                    </a:cxn>
                  </a:cxnLst>
                  <a:rect l="0" t="0" r="r" b="b"/>
                  <a:pathLst>
                    <a:path w="384" h="288">
                      <a:moveTo>
                        <a:pt x="384" y="0"/>
                      </a:moveTo>
                      <a:cubicBezTo>
                        <a:pt x="384" y="0"/>
                        <a:pt x="152" y="104"/>
                        <a:pt x="48" y="288"/>
                      </a:cubicBezTo>
                      <a:cubicBezTo>
                        <a:pt x="24" y="240"/>
                        <a:pt x="0" y="192"/>
                        <a:pt x="0" y="1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8" name="TextBox 10"/>
                <p:cNvSpPr txBox="1">
                  <a:spLocks noChangeArrowheads="1"/>
                </p:cNvSpPr>
                <p:nvPr/>
              </p:nvSpPr>
              <p:spPr bwMode="auto">
                <a:xfrm>
                  <a:off x="336" y="672"/>
                  <a:ext cx="172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b="1"/>
                    <a:t>Indices Tradicionales</a:t>
                  </a:r>
                </a:p>
              </p:txBody>
            </p:sp>
            <p:sp>
              <p:nvSpPr>
                <p:cNvPr id="4159" name="Freeform 63"/>
                <p:cNvSpPr>
                  <a:spLocks/>
                </p:cNvSpPr>
                <p:nvPr/>
              </p:nvSpPr>
              <p:spPr bwMode="auto">
                <a:xfrm>
                  <a:off x="2016" y="672"/>
                  <a:ext cx="288" cy="240"/>
                </a:xfrm>
                <a:custGeom>
                  <a:avLst/>
                  <a:gdLst>
                    <a:gd name="T0" fmla="*/ 384 w 384"/>
                    <a:gd name="T1" fmla="*/ 0 h 288"/>
                    <a:gd name="T2" fmla="*/ 48 w 384"/>
                    <a:gd name="T3" fmla="*/ 288 h 288"/>
                    <a:gd name="T4" fmla="*/ 0 w 384"/>
                    <a:gd name="T5" fmla="*/ 192 h 288"/>
                  </a:gdLst>
                  <a:ahLst/>
                  <a:cxnLst>
                    <a:cxn ang="0">
                      <a:pos x="T0" y="T1"/>
                    </a:cxn>
                    <a:cxn ang="0">
                      <a:pos x="T2" y="T3"/>
                    </a:cxn>
                    <a:cxn ang="0">
                      <a:pos x="T4" y="T5"/>
                    </a:cxn>
                  </a:cxnLst>
                  <a:rect l="0" t="0" r="r" b="b"/>
                  <a:pathLst>
                    <a:path w="384" h="288">
                      <a:moveTo>
                        <a:pt x="384" y="0"/>
                      </a:moveTo>
                      <a:cubicBezTo>
                        <a:pt x="384" y="0"/>
                        <a:pt x="152" y="104"/>
                        <a:pt x="48" y="288"/>
                      </a:cubicBezTo>
                      <a:cubicBezTo>
                        <a:pt x="24" y="240"/>
                        <a:pt x="0" y="192"/>
                        <a:pt x="0" y="1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63" name="Group 29"/>
              <p:cNvGrpSpPr>
                <a:grpSpLocks/>
              </p:cNvGrpSpPr>
              <p:nvPr/>
            </p:nvGrpSpPr>
            <p:grpSpPr bwMode="auto">
              <a:xfrm>
                <a:off x="28" y="624"/>
                <a:ext cx="2660" cy="3185"/>
                <a:chOff x="0" y="1002506"/>
                <a:chExt cx="4626404" cy="5055394"/>
              </a:xfrm>
            </p:grpSpPr>
            <p:grpSp>
              <p:nvGrpSpPr>
                <p:cNvPr id="4164" name="Group 28"/>
                <p:cNvGrpSpPr>
                  <a:grpSpLocks/>
                </p:cNvGrpSpPr>
                <p:nvPr/>
              </p:nvGrpSpPr>
              <p:grpSpPr bwMode="auto">
                <a:xfrm>
                  <a:off x="0" y="1009650"/>
                  <a:ext cx="4626404" cy="5048250"/>
                  <a:chOff x="0" y="1009650"/>
                  <a:chExt cx="4626404" cy="5048250"/>
                </a:xfrm>
              </p:grpSpPr>
              <p:sp>
                <p:nvSpPr>
                  <p:cNvPr id="27" name="Freeform 26"/>
                  <p:cNvSpPr>
                    <a:spLocks/>
                  </p:cNvSpPr>
                  <p:nvPr/>
                </p:nvSpPr>
                <p:spPr bwMode="auto">
                  <a:xfrm>
                    <a:off x="13447" y="1505976"/>
                    <a:ext cx="4585447" cy="107669"/>
                  </a:xfrm>
                  <a:custGeom>
                    <a:avLst/>
                    <a:gdLst>
                      <a:gd name="T0" fmla="*/ 0 w 4585447"/>
                      <a:gd name="T1" fmla="*/ 94222 h 107669"/>
                      <a:gd name="T2" fmla="*/ 2272553 w 4585447"/>
                      <a:gd name="T3" fmla="*/ 93 h 107669"/>
                      <a:gd name="T4" fmla="*/ 4585447 w 4585447"/>
                      <a:gd name="T5" fmla="*/ 107669 h 107669"/>
                      <a:gd name="T6" fmla="*/ 0 60000 65536"/>
                      <a:gd name="T7" fmla="*/ 0 60000 65536"/>
                      <a:gd name="T8" fmla="*/ 0 60000 65536"/>
                    </a:gdLst>
                    <a:ahLst/>
                    <a:cxnLst>
                      <a:cxn ang="T6">
                        <a:pos x="T0" y="T1"/>
                      </a:cxn>
                      <a:cxn ang="T7">
                        <a:pos x="T2" y="T3"/>
                      </a:cxn>
                      <a:cxn ang="T8">
                        <a:pos x="T4" y="T5"/>
                      </a:cxn>
                    </a:cxnLst>
                    <a:rect l="0" t="0" r="r" b="b"/>
                    <a:pathLst>
                      <a:path w="4585447" h="107669">
                        <a:moveTo>
                          <a:pt x="0" y="94222"/>
                        </a:moveTo>
                        <a:cubicBezTo>
                          <a:pt x="663389" y="35952"/>
                          <a:pt x="1508312" y="-2148"/>
                          <a:pt x="2272553" y="93"/>
                        </a:cubicBezTo>
                        <a:cubicBezTo>
                          <a:pt x="3036794" y="2334"/>
                          <a:pt x="3931024" y="35951"/>
                          <a:pt x="4585447" y="107669"/>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4" name="Freeform 33"/>
                  <p:cNvSpPr>
                    <a:spLocks/>
                  </p:cNvSpPr>
                  <p:nvPr/>
                </p:nvSpPr>
                <p:spPr bwMode="auto">
                  <a:xfrm>
                    <a:off x="0" y="2940331"/>
                    <a:ext cx="4585447" cy="260069"/>
                  </a:xfrm>
                  <a:custGeom>
                    <a:avLst/>
                    <a:gdLst>
                      <a:gd name="T0" fmla="*/ 0 w 4585447"/>
                      <a:gd name="T1" fmla="*/ 227588 h 107669"/>
                      <a:gd name="T2" fmla="*/ 2272553 w 4585447"/>
                      <a:gd name="T3" fmla="*/ 225 h 107669"/>
                      <a:gd name="T4" fmla="*/ 4585447 w 4585447"/>
                      <a:gd name="T5" fmla="*/ 260069 h 107669"/>
                      <a:gd name="T6" fmla="*/ 0 60000 65536"/>
                      <a:gd name="T7" fmla="*/ 0 60000 65536"/>
                      <a:gd name="T8" fmla="*/ 0 60000 65536"/>
                    </a:gdLst>
                    <a:ahLst/>
                    <a:cxnLst>
                      <a:cxn ang="T6">
                        <a:pos x="T0" y="T1"/>
                      </a:cxn>
                      <a:cxn ang="T7">
                        <a:pos x="T2" y="T3"/>
                      </a:cxn>
                      <a:cxn ang="T8">
                        <a:pos x="T4" y="T5"/>
                      </a:cxn>
                    </a:cxnLst>
                    <a:rect l="0" t="0" r="r" b="b"/>
                    <a:pathLst>
                      <a:path w="4585447" h="107669">
                        <a:moveTo>
                          <a:pt x="0" y="94222"/>
                        </a:moveTo>
                        <a:cubicBezTo>
                          <a:pt x="663389" y="35952"/>
                          <a:pt x="1508312" y="-2148"/>
                          <a:pt x="2272553" y="93"/>
                        </a:cubicBezTo>
                        <a:cubicBezTo>
                          <a:pt x="3036794" y="2334"/>
                          <a:pt x="3931024" y="35951"/>
                          <a:pt x="4585447" y="107669"/>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5" name="Freeform 34"/>
                  <p:cNvSpPr>
                    <a:spLocks/>
                  </p:cNvSpPr>
                  <p:nvPr/>
                </p:nvSpPr>
                <p:spPr bwMode="auto">
                  <a:xfrm>
                    <a:off x="0" y="4426741"/>
                    <a:ext cx="4626404" cy="535783"/>
                  </a:xfrm>
                  <a:custGeom>
                    <a:avLst/>
                    <a:gdLst>
                      <a:gd name="T0" fmla="*/ 0 w 4671172"/>
                      <a:gd name="T1" fmla="*/ 527153 h 95672"/>
                      <a:gd name="T2" fmla="*/ 2250773 w 4671172"/>
                      <a:gd name="T3" fmla="*/ 11 h 95672"/>
                      <a:gd name="T4" fmla="*/ 4626404 w 4671172"/>
                      <a:gd name="T5" fmla="*/ 535783 h 95672"/>
                      <a:gd name="T6" fmla="*/ 0 60000 65536"/>
                      <a:gd name="T7" fmla="*/ 0 60000 65536"/>
                      <a:gd name="T8" fmla="*/ 0 60000 65536"/>
                    </a:gdLst>
                    <a:ahLst/>
                    <a:cxnLst>
                      <a:cxn ang="T6">
                        <a:pos x="T0" y="T1"/>
                      </a:cxn>
                      <a:cxn ang="T7">
                        <a:pos x="T2" y="T3"/>
                      </a:cxn>
                      <a:cxn ang="T8">
                        <a:pos x="T4" y="T5"/>
                      </a:cxn>
                    </a:cxnLst>
                    <a:rect l="0" t="0" r="r" b="b"/>
                    <a:pathLst>
                      <a:path w="4671172" h="95672">
                        <a:moveTo>
                          <a:pt x="0" y="94131"/>
                        </a:moveTo>
                        <a:cubicBezTo>
                          <a:pt x="663389" y="35861"/>
                          <a:pt x="1494024" y="-255"/>
                          <a:pt x="2272553" y="2"/>
                        </a:cubicBezTo>
                        <a:cubicBezTo>
                          <a:pt x="3051082" y="259"/>
                          <a:pt x="4007224" y="22253"/>
                          <a:pt x="4671172" y="95672"/>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8" name="Freeform 27"/>
                  <p:cNvSpPr>
                    <a:spLocks/>
                  </p:cNvSpPr>
                  <p:nvPr/>
                </p:nvSpPr>
                <p:spPr bwMode="auto">
                  <a:xfrm>
                    <a:off x="2714625" y="1028700"/>
                    <a:ext cx="446489" cy="5010150"/>
                  </a:xfrm>
                  <a:custGeom>
                    <a:avLst/>
                    <a:gdLst>
                      <a:gd name="T0" fmla="*/ 285750 w 446489"/>
                      <a:gd name="T1" fmla="*/ 0 h 5010150"/>
                      <a:gd name="T2" fmla="*/ 438150 w 446489"/>
                      <a:gd name="T3" fmla="*/ 2400300 h 5010150"/>
                      <a:gd name="T4" fmla="*/ 0 w 446489"/>
                      <a:gd name="T5" fmla="*/ 5010150 h 5010150"/>
                      <a:gd name="T6" fmla="*/ 0 60000 65536"/>
                      <a:gd name="T7" fmla="*/ 0 60000 65536"/>
                      <a:gd name="T8" fmla="*/ 0 60000 65536"/>
                    </a:gdLst>
                    <a:ahLst/>
                    <a:cxnLst>
                      <a:cxn ang="T6">
                        <a:pos x="T0" y="T1"/>
                      </a:cxn>
                      <a:cxn ang="T7">
                        <a:pos x="T2" y="T3"/>
                      </a:cxn>
                      <a:cxn ang="T8">
                        <a:pos x="T4" y="T5"/>
                      </a:cxn>
                    </a:cxnLst>
                    <a:rect l="0" t="0" r="r" b="b"/>
                    <a:pathLst>
                      <a:path w="446489" h="5010150">
                        <a:moveTo>
                          <a:pt x="285750" y="0"/>
                        </a:moveTo>
                        <a:cubicBezTo>
                          <a:pt x="393700" y="781050"/>
                          <a:pt x="473075" y="1247775"/>
                          <a:pt x="438150" y="2400300"/>
                        </a:cubicBezTo>
                        <a:cubicBezTo>
                          <a:pt x="377825" y="3556000"/>
                          <a:pt x="127000" y="4473575"/>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7" name="Freeform 36"/>
                  <p:cNvSpPr>
                    <a:spLocks/>
                  </p:cNvSpPr>
                  <p:nvPr/>
                </p:nvSpPr>
                <p:spPr bwMode="auto">
                  <a:xfrm flipH="1">
                    <a:off x="1600200" y="1009650"/>
                    <a:ext cx="374248" cy="5010150"/>
                  </a:xfrm>
                  <a:custGeom>
                    <a:avLst/>
                    <a:gdLst>
                      <a:gd name="T0" fmla="*/ 239516 w 446489"/>
                      <a:gd name="T1" fmla="*/ 0 h 5010150"/>
                      <a:gd name="T2" fmla="*/ 367258 w 446489"/>
                      <a:gd name="T3" fmla="*/ 2400300 h 5010150"/>
                      <a:gd name="T4" fmla="*/ 0 w 446489"/>
                      <a:gd name="T5" fmla="*/ 5010150 h 5010150"/>
                      <a:gd name="T6" fmla="*/ 0 60000 65536"/>
                      <a:gd name="T7" fmla="*/ 0 60000 65536"/>
                      <a:gd name="T8" fmla="*/ 0 60000 65536"/>
                    </a:gdLst>
                    <a:ahLst/>
                    <a:cxnLst>
                      <a:cxn ang="T6">
                        <a:pos x="T0" y="T1"/>
                      </a:cxn>
                      <a:cxn ang="T7">
                        <a:pos x="T2" y="T3"/>
                      </a:cxn>
                      <a:cxn ang="T8">
                        <a:pos x="T4" y="T5"/>
                      </a:cxn>
                    </a:cxnLst>
                    <a:rect l="0" t="0" r="r" b="b"/>
                    <a:pathLst>
                      <a:path w="446489" h="5010150">
                        <a:moveTo>
                          <a:pt x="285750" y="0"/>
                        </a:moveTo>
                        <a:cubicBezTo>
                          <a:pt x="393700" y="781050"/>
                          <a:pt x="473075" y="1247775"/>
                          <a:pt x="438150" y="2400300"/>
                        </a:cubicBezTo>
                        <a:cubicBezTo>
                          <a:pt x="377825" y="3556000"/>
                          <a:pt x="127000" y="4473575"/>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8" name="Freeform 37"/>
                  <p:cNvSpPr>
                    <a:spLocks/>
                  </p:cNvSpPr>
                  <p:nvPr/>
                </p:nvSpPr>
                <p:spPr bwMode="auto">
                  <a:xfrm flipH="1">
                    <a:off x="204349" y="1028700"/>
                    <a:ext cx="910075" cy="4991100"/>
                  </a:xfrm>
                  <a:custGeom>
                    <a:avLst/>
                    <a:gdLst>
                      <a:gd name="T0" fmla="*/ 652262 w 436983"/>
                      <a:gd name="T1" fmla="*/ 0 h 4991100"/>
                      <a:gd name="T2" fmla="*/ 883930 w 436983"/>
                      <a:gd name="T3" fmla="*/ 2381250 h 4991100"/>
                      <a:gd name="T4" fmla="*/ 0 w 436983"/>
                      <a:gd name="T5" fmla="*/ 4991100 h 4991100"/>
                      <a:gd name="T6" fmla="*/ 0 60000 65536"/>
                      <a:gd name="T7" fmla="*/ 0 60000 65536"/>
                      <a:gd name="T8" fmla="*/ 0 60000 65536"/>
                    </a:gdLst>
                    <a:ahLst/>
                    <a:cxnLst>
                      <a:cxn ang="T6">
                        <a:pos x="T0" y="T1"/>
                      </a:cxn>
                      <a:cxn ang="T7">
                        <a:pos x="T2" y="T3"/>
                      </a:cxn>
                      <a:cxn ang="T8">
                        <a:pos x="T4" y="T5"/>
                      </a:cxn>
                    </a:cxnLst>
                    <a:rect l="0" t="0" r="r" b="b"/>
                    <a:pathLst>
                      <a:path w="436983" h="4991100">
                        <a:moveTo>
                          <a:pt x="313191" y="0"/>
                        </a:moveTo>
                        <a:cubicBezTo>
                          <a:pt x="421141" y="781050"/>
                          <a:pt x="459354" y="1228725"/>
                          <a:pt x="424429" y="2381250"/>
                        </a:cubicBezTo>
                        <a:cubicBezTo>
                          <a:pt x="364104" y="3536950"/>
                          <a:pt x="163588" y="4425950"/>
                          <a:pt x="0" y="499110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9" name="Freeform 38"/>
                  <p:cNvSpPr>
                    <a:spLocks/>
                  </p:cNvSpPr>
                  <p:nvPr/>
                </p:nvSpPr>
                <p:spPr bwMode="auto">
                  <a:xfrm>
                    <a:off x="3513931" y="1047750"/>
                    <a:ext cx="1052277" cy="5010150"/>
                  </a:xfrm>
                  <a:custGeom>
                    <a:avLst/>
                    <a:gdLst>
                      <a:gd name="T0" fmla="*/ 710706 w 434591"/>
                      <a:gd name="T1" fmla="*/ 0 h 5010150"/>
                      <a:gd name="T2" fmla="*/ 1027672 w 434591"/>
                      <a:gd name="T3" fmla="*/ 2400300 h 5010150"/>
                      <a:gd name="T4" fmla="*/ 0 w 434591"/>
                      <a:gd name="T5" fmla="*/ 5010150 h 5010150"/>
                      <a:gd name="T6" fmla="*/ 0 60000 65536"/>
                      <a:gd name="T7" fmla="*/ 0 60000 65536"/>
                      <a:gd name="T8" fmla="*/ 0 60000 65536"/>
                    </a:gdLst>
                    <a:ahLst/>
                    <a:cxnLst>
                      <a:cxn ang="T6">
                        <a:pos x="T0" y="T1"/>
                      </a:cxn>
                      <a:cxn ang="T7">
                        <a:pos x="T2" y="T3"/>
                      </a:cxn>
                      <a:cxn ang="T8">
                        <a:pos x="T4" y="T5"/>
                      </a:cxn>
                    </a:cxnLst>
                    <a:rect l="0" t="0" r="r" b="b"/>
                    <a:pathLst>
                      <a:path w="434591" h="5010150">
                        <a:moveTo>
                          <a:pt x="293522" y="0"/>
                        </a:moveTo>
                        <a:cubicBezTo>
                          <a:pt x="401472" y="781050"/>
                          <a:pt x="459354" y="1247775"/>
                          <a:pt x="424429" y="2400300"/>
                        </a:cubicBezTo>
                        <a:cubicBezTo>
                          <a:pt x="364104" y="3556000"/>
                          <a:pt x="163588" y="4445000"/>
                          <a:pt x="0" y="5010150"/>
                        </a:cubicBezTo>
                      </a:path>
                    </a:pathLst>
                  </a:custGeom>
                  <a:noFill/>
                  <a:ln w="3175" cap="flat" cmpd="sng" algn="ctr">
                    <a:solidFill>
                      <a:srgbClr val="1C1C1C">
                        <a:alpha val="39999"/>
                      </a:srgb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nvGrpSpPr>
                <p:cNvPr id="4172" name="Group 24"/>
                <p:cNvGrpSpPr>
                  <a:grpSpLocks/>
                </p:cNvGrpSpPr>
                <p:nvPr/>
              </p:nvGrpSpPr>
              <p:grpSpPr bwMode="auto">
                <a:xfrm>
                  <a:off x="321321" y="1002506"/>
                  <a:ext cx="3953817" cy="4712494"/>
                  <a:chOff x="321321" y="1002506"/>
                  <a:chExt cx="3953817" cy="4712494"/>
                </a:xfrm>
              </p:grpSpPr>
              <p:sp>
                <p:nvSpPr>
                  <p:cNvPr id="8" name="Freeform 7"/>
                  <p:cNvSpPr>
                    <a:spLocks/>
                  </p:cNvSpPr>
                  <p:nvPr/>
                </p:nvSpPr>
                <p:spPr bwMode="auto">
                  <a:xfrm>
                    <a:off x="3529013" y="2828925"/>
                    <a:ext cx="746125" cy="1182688"/>
                  </a:xfrm>
                  <a:custGeom>
                    <a:avLst/>
                    <a:gdLst>
                      <a:gd name="T0" fmla="*/ 19070 w 745331"/>
                      <a:gd name="T1" fmla="*/ 0 h 1183481"/>
                      <a:gd name="T2" fmla="*/ 35756 w 745331"/>
                      <a:gd name="T3" fmla="*/ 80909 h 1183481"/>
                      <a:gd name="T4" fmla="*/ 78665 w 745331"/>
                      <a:gd name="T5" fmla="*/ 109465 h 1183481"/>
                      <a:gd name="T6" fmla="*/ 61978 w 745331"/>
                      <a:gd name="T7" fmla="*/ 142779 h 1183481"/>
                      <a:gd name="T8" fmla="*/ 23837 w 745331"/>
                      <a:gd name="T9" fmla="*/ 176095 h 1183481"/>
                      <a:gd name="T10" fmla="*/ 2384 w 745331"/>
                      <a:gd name="T11" fmla="*/ 197512 h 1183481"/>
                      <a:gd name="T12" fmla="*/ 0 w 745331"/>
                      <a:gd name="T13" fmla="*/ 223688 h 1183481"/>
                      <a:gd name="T14" fmla="*/ 19070 w 745331"/>
                      <a:gd name="T15" fmla="*/ 237965 h 1183481"/>
                      <a:gd name="T16" fmla="*/ 38141 w 745331"/>
                      <a:gd name="T17" fmla="*/ 209410 h 1183481"/>
                      <a:gd name="T18" fmla="*/ 54826 w 745331"/>
                      <a:gd name="T19" fmla="*/ 185614 h 1183481"/>
                      <a:gd name="T20" fmla="*/ 71513 w 745331"/>
                      <a:gd name="T21" fmla="*/ 202270 h 1183481"/>
                      <a:gd name="T22" fmla="*/ 76281 w 745331"/>
                      <a:gd name="T23" fmla="*/ 209410 h 1183481"/>
                      <a:gd name="T24" fmla="*/ 78665 w 745331"/>
                      <a:gd name="T25" fmla="*/ 218928 h 1183481"/>
                      <a:gd name="T26" fmla="*/ 102502 w 745331"/>
                      <a:gd name="T27" fmla="*/ 221308 h 1183481"/>
                      <a:gd name="T28" fmla="*/ 119189 w 745331"/>
                      <a:gd name="T29" fmla="*/ 214169 h 1183481"/>
                      <a:gd name="T30" fmla="*/ 138259 w 745331"/>
                      <a:gd name="T31" fmla="*/ 223688 h 1183481"/>
                      <a:gd name="T32" fmla="*/ 138259 w 745331"/>
                      <a:gd name="T33" fmla="*/ 252244 h 1183481"/>
                      <a:gd name="T34" fmla="*/ 126340 w 745331"/>
                      <a:gd name="T35" fmla="*/ 271281 h 1183481"/>
                      <a:gd name="T36" fmla="*/ 164481 w 745331"/>
                      <a:gd name="T37" fmla="*/ 235586 h 1183481"/>
                      <a:gd name="T38" fmla="*/ 202622 w 745331"/>
                      <a:gd name="T39" fmla="*/ 237965 h 1183481"/>
                      <a:gd name="T40" fmla="*/ 262216 w 745331"/>
                      <a:gd name="T41" fmla="*/ 278419 h 1183481"/>
                      <a:gd name="T42" fmla="*/ 293205 w 745331"/>
                      <a:gd name="T43" fmla="*/ 295077 h 1183481"/>
                      <a:gd name="T44" fmla="*/ 317043 w 745331"/>
                      <a:gd name="T45" fmla="*/ 311735 h 1183481"/>
                      <a:gd name="T46" fmla="*/ 321810 w 745331"/>
                      <a:gd name="T47" fmla="*/ 335531 h 1183481"/>
                      <a:gd name="T48" fmla="*/ 321810 w 745331"/>
                      <a:gd name="T49" fmla="*/ 354568 h 1183481"/>
                      <a:gd name="T50" fmla="*/ 305125 w 745331"/>
                      <a:gd name="T51" fmla="*/ 390263 h 1183481"/>
                      <a:gd name="T52" fmla="*/ 357568 w 745331"/>
                      <a:gd name="T53" fmla="*/ 359328 h 1183481"/>
                      <a:gd name="T54" fmla="*/ 379021 w 745331"/>
                      <a:gd name="T55" fmla="*/ 356949 h 1183481"/>
                      <a:gd name="T56" fmla="*/ 445767 w 745331"/>
                      <a:gd name="T57" fmla="*/ 387884 h 1183481"/>
                      <a:gd name="T58" fmla="*/ 488676 w 745331"/>
                      <a:gd name="T59" fmla="*/ 404542 h 1183481"/>
                      <a:gd name="T60" fmla="*/ 533968 w 745331"/>
                      <a:gd name="T61" fmla="*/ 402161 h 1183481"/>
                      <a:gd name="T62" fmla="*/ 591179 w 745331"/>
                      <a:gd name="T63" fmla="*/ 444996 h 1183481"/>
                      <a:gd name="T64" fmla="*/ 638855 w 745331"/>
                      <a:gd name="T65" fmla="*/ 514005 h 1183481"/>
                      <a:gd name="T66" fmla="*/ 686531 w 745331"/>
                      <a:gd name="T67" fmla="*/ 556840 h 1183481"/>
                      <a:gd name="T68" fmla="*/ 736590 w 745331"/>
                      <a:gd name="T69" fmla="*/ 563978 h 1183481"/>
                      <a:gd name="T70" fmla="*/ 746125 w 745331"/>
                      <a:gd name="T71" fmla="*/ 609192 h 1183481"/>
                      <a:gd name="T72" fmla="*/ 746125 w 745331"/>
                      <a:gd name="T73" fmla="*/ 687720 h 1183481"/>
                      <a:gd name="T74" fmla="*/ 734206 w 745331"/>
                      <a:gd name="T75" fmla="*/ 747212 h 1183481"/>
                      <a:gd name="T76" fmla="*/ 712751 w 745331"/>
                      <a:gd name="T77" fmla="*/ 790045 h 1183481"/>
                      <a:gd name="T78" fmla="*/ 669844 w 745331"/>
                      <a:gd name="T79" fmla="*/ 825740 h 1183481"/>
                      <a:gd name="T80" fmla="*/ 657925 w 745331"/>
                      <a:gd name="T81" fmla="*/ 847157 h 1183481"/>
                      <a:gd name="T82" fmla="*/ 617400 w 745331"/>
                      <a:gd name="T83" fmla="*/ 851917 h 1183481"/>
                      <a:gd name="T84" fmla="*/ 562574 w 745331"/>
                      <a:gd name="T85" fmla="*/ 947103 h 1183481"/>
                      <a:gd name="T86" fmla="*/ 533968 w 745331"/>
                      <a:gd name="T87" fmla="*/ 951862 h 1183481"/>
                      <a:gd name="T88" fmla="*/ 524433 w 745331"/>
                      <a:gd name="T89" fmla="*/ 942343 h 1183481"/>
                      <a:gd name="T90" fmla="*/ 502978 w 745331"/>
                      <a:gd name="T91" fmla="*/ 987557 h 1183481"/>
                      <a:gd name="T92" fmla="*/ 500595 w 745331"/>
                      <a:gd name="T93" fmla="*/ 1097020 h 1183481"/>
                      <a:gd name="T94" fmla="*/ 467222 w 745331"/>
                      <a:gd name="T95" fmla="*/ 1182688 h 1183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5331" h="1183481">
                        <a:moveTo>
                          <a:pt x="19050" y="0"/>
                        </a:moveTo>
                        <a:lnTo>
                          <a:pt x="35718" y="80963"/>
                        </a:lnTo>
                        <a:lnTo>
                          <a:pt x="78581" y="109538"/>
                        </a:lnTo>
                        <a:lnTo>
                          <a:pt x="61912" y="142875"/>
                        </a:lnTo>
                        <a:lnTo>
                          <a:pt x="23812" y="176213"/>
                        </a:lnTo>
                        <a:lnTo>
                          <a:pt x="2381" y="197644"/>
                        </a:lnTo>
                        <a:lnTo>
                          <a:pt x="0" y="223838"/>
                        </a:lnTo>
                        <a:lnTo>
                          <a:pt x="19050" y="238125"/>
                        </a:lnTo>
                        <a:lnTo>
                          <a:pt x="38100" y="209550"/>
                        </a:lnTo>
                        <a:lnTo>
                          <a:pt x="54768" y="185738"/>
                        </a:lnTo>
                        <a:cubicBezTo>
                          <a:pt x="60324" y="191294"/>
                          <a:pt x="66180" y="196566"/>
                          <a:pt x="71437" y="202406"/>
                        </a:cubicBezTo>
                        <a:cubicBezTo>
                          <a:pt x="73352" y="204533"/>
                          <a:pt x="76200" y="209550"/>
                          <a:pt x="76200" y="209550"/>
                        </a:cubicBezTo>
                        <a:lnTo>
                          <a:pt x="78581" y="219075"/>
                        </a:lnTo>
                        <a:cubicBezTo>
                          <a:pt x="100801" y="221544"/>
                          <a:pt x="92824" y="221456"/>
                          <a:pt x="102393" y="221456"/>
                        </a:cubicBezTo>
                        <a:lnTo>
                          <a:pt x="119062" y="214313"/>
                        </a:lnTo>
                        <a:lnTo>
                          <a:pt x="138112" y="223838"/>
                        </a:lnTo>
                        <a:lnTo>
                          <a:pt x="138112" y="252413"/>
                        </a:lnTo>
                        <a:lnTo>
                          <a:pt x="126206" y="271463"/>
                        </a:lnTo>
                        <a:lnTo>
                          <a:pt x="164306" y="235744"/>
                        </a:lnTo>
                        <a:lnTo>
                          <a:pt x="202406" y="238125"/>
                        </a:lnTo>
                        <a:lnTo>
                          <a:pt x="261937" y="278606"/>
                        </a:lnTo>
                        <a:lnTo>
                          <a:pt x="292893" y="295275"/>
                        </a:lnTo>
                        <a:lnTo>
                          <a:pt x="316706" y="311944"/>
                        </a:lnTo>
                        <a:lnTo>
                          <a:pt x="321468" y="335756"/>
                        </a:lnTo>
                        <a:lnTo>
                          <a:pt x="321468" y="354806"/>
                        </a:lnTo>
                        <a:lnTo>
                          <a:pt x="304800" y="390525"/>
                        </a:lnTo>
                        <a:lnTo>
                          <a:pt x="357187" y="359569"/>
                        </a:lnTo>
                        <a:lnTo>
                          <a:pt x="378618" y="357188"/>
                        </a:lnTo>
                        <a:lnTo>
                          <a:pt x="445293" y="388144"/>
                        </a:lnTo>
                        <a:lnTo>
                          <a:pt x="488156" y="404813"/>
                        </a:lnTo>
                        <a:lnTo>
                          <a:pt x="533400" y="402431"/>
                        </a:lnTo>
                        <a:lnTo>
                          <a:pt x="590550" y="445294"/>
                        </a:lnTo>
                        <a:lnTo>
                          <a:pt x="638175" y="514350"/>
                        </a:lnTo>
                        <a:lnTo>
                          <a:pt x="685800" y="557213"/>
                        </a:lnTo>
                        <a:lnTo>
                          <a:pt x="735806" y="564356"/>
                        </a:lnTo>
                        <a:lnTo>
                          <a:pt x="745331" y="609600"/>
                        </a:lnTo>
                        <a:lnTo>
                          <a:pt x="745331" y="688181"/>
                        </a:lnTo>
                        <a:lnTo>
                          <a:pt x="733425" y="747713"/>
                        </a:lnTo>
                        <a:lnTo>
                          <a:pt x="711993" y="790575"/>
                        </a:lnTo>
                        <a:lnTo>
                          <a:pt x="669131" y="826294"/>
                        </a:lnTo>
                        <a:lnTo>
                          <a:pt x="657225" y="847725"/>
                        </a:lnTo>
                        <a:lnTo>
                          <a:pt x="616743" y="852488"/>
                        </a:lnTo>
                        <a:lnTo>
                          <a:pt x="561975" y="947738"/>
                        </a:lnTo>
                        <a:lnTo>
                          <a:pt x="533400" y="952500"/>
                        </a:lnTo>
                        <a:lnTo>
                          <a:pt x="523875" y="942975"/>
                        </a:lnTo>
                        <a:lnTo>
                          <a:pt x="502443" y="988219"/>
                        </a:lnTo>
                        <a:cubicBezTo>
                          <a:pt x="501649" y="1024731"/>
                          <a:pt x="500856" y="1061244"/>
                          <a:pt x="500062" y="1097756"/>
                        </a:cubicBezTo>
                        <a:lnTo>
                          <a:pt x="466725" y="1183481"/>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 name="Freeform 8"/>
                  <p:cNvSpPr>
                    <a:spLocks/>
                  </p:cNvSpPr>
                  <p:nvPr/>
                </p:nvSpPr>
                <p:spPr bwMode="auto">
                  <a:xfrm>
                    <a:off x="2686050" y="3998913"/>
                    <a:ext cx="1312863" cy="1182687"/>
                  </a:xfrm>
                  <a:custGeom>
                    <a:avLst/>
                    <a:gdLst/>
                    <a:ahLst/>
                    <a:cxnLst/>
                    <a:rect l="0" t="0" r="r" b="b"/>
                    <a:pathLst>
                      <a:path w="1312069" h="1183481">
                        <a:moveTo>
                          <a:pt x="1312069" y="0"/>
                        </a:moveTo>
                        <a:lnTo>
                          <a:pt x="1312069" y="23812"/>
                        </a:lnTo>
                        <a:lnTo>
                          <a:pt x="1283494" y="38100"/>
                        </a:lnTo>
                        <a:lnTo>
                          <a:pt x="1273969" y="83344"/>
                        </a:lnTo>
                        <a:lnTo>
                          <a:pt x="1276350" y="116681"/>
                        </a:lnTo>
                        <a:lnTo>
                          <a:pt x="1245394" y="128587"/>
                        </a:lnTo>
                        <a:lnTo>
                          <a:pt x="1228725" y="164306"/>
                        </a:lnTo>
                        <a:lnTo>
                          <a:pt x="1197769" y="185737"/>
                        </a:lnTo>
                        <a:lnTo>
                          <a:pt x="1185863" y="223837"/>
                        </a:lnTo>
                        <a:lnTo>
                          <a:pt x="1150144" y="235744"/>
                        </a:lnTo>
                        <a:lnTo>
                          <a:pt x="1133475" y="269081"/>
                        </a:lnTo>
                        <a:lnTo>
                          <a:pt x="1052513" y="252412"/>
                        </a:lnTo>
                        <a:lnTo>
                          <a:pt x="992981" y="261937"/>
                        </a:lnTo>
                        <a:lnTo>
                          <a:pt x="978694" y="278606"/>
                        </a:lnTo>
                        <a:lnTo>
                          <a:pt x="950119" y="273844"/>
                        </a:lnTo>
                        <a:lnTo>
                          <a:pt x="897731" y="295275"/>
                        </a:lnTo>
                        <a:lnTo>
                          <a:pt x="850106" y="330994"/>
                        </a:lnTo>
                        <a:lnTo>
                          <a:pt x="831056" y="335756"/>
                        </a:lnTo>
                        <a:lnTo>
                          <a:pt x="833438" y="357187"/>
                        </a:lnTo>
                        <a:lnTo>
                          <a:pt x="814388" y="397669"/>
                        </a:lnTo>
                        <a:lnTo>
                          <a:pt x="812006" y="445294"/>
                        </a:lnTo>
                        <a:lnTo>
                          <a:pt x="785813" y="495300"/>
                        </a:lnTo>
                        <a:lnTo>
                          <a:pt x="742950" y="519112"/>
                        </a:lnTo>
                        <a:lnTo>
                          <a:pt x="695325" y="590550"/>
                        </a:lnTo>
                        <a:lnTo>
                          <a:pt x="664369" y="611981"/>
                        </a:lnTo>
                        <a:lnTo>
                          <a:pt x="619125" y="642937"/>
                        </a:lnTo>
                        <a:lnTo>
                          <a:pt x="581025" y="695325"/>
                        </a:lnTo>
                        <a:lnTo>
                          <a:pt x="542925" y="723900"/>
                        </a:lnTo>
                        <a:lnTo>
                          <a:pt x="514350" y="759619"/>
                        </a:lnTo>
                        <a:lnTo>
                          <a:pt x="481013" y="771525"/>
                        </a:lnTo>
                        <a:lnTo>
                          <a:pt x="452438" y="764381"/>
                        </a:lnTo>
                        <a:lnTo>
                          <a:pt x="428625" y="762000"/>
                        </a:lnTo>
                        <a:lnTo>
                          <a:pt x="395288" y="733425"/>
                        </a:lnTo>
                        <a:lnTo>
                          <a:pt x="371475" y="728662"/>
                        </a:lnTo>
                        <a:lnTo>
                          <a:pt x="342900" y="714375"/>
                        </a:lnTo>
                        <a:lnTo>
                          <a:pt x="326231" y="695325"/>
                        </a:lnTo>
                        <a:lnTo>
                          <a:pt x="342900" y="723900"/>
                        </a:lnTo>
                        <a:lnTo>
                          <a:pt x="373856" y="762000"/>
                        </a:lnTo>
                        <a:lnTo>
                          <a:pt x="383381" y="773906"/>
                        </a:lnTo>
                        <a:lnTo>
                          <a:pt x="366713" y="804862"/>
                        </a:lnTo>
                        <a:lnTo>
                          <a:pt x="376238" y="826294"/>
                        </a:lnTo>
                        <a:lnTo>
                          <a:pt x="395288" y="840581"/>
                        </a:lnTo>
                        <a:lnTo>
                          <a:pt x="390525" y="864394"/>
                        </a:lnTo>
                        <a:lnTo>
                          <a:pt x="342900" y="907256"/>
                        </a:lnTo>
                        <a:lnTo>
                          <a:pt x="319088" y="928687"/>
                        </a:lnTo>
                        <a:lnTo>
                          <a:pt x="259556" y="935831"/>
                        </a:lnTo>
                        <a:lnTo>
                          <a:pt x="159544" y="933450"/>
                        </a:lnTo>
                        <a:lnTo>
                          <a:pt x="147638" y="923925"/>
                        </a:lnTo>
                        <a:cubicBezTo>
                          <a:pt x="150283" y="971542"/>
                          <a:pt x="135710" y="966787"/>
                          <a:pt x="164306" y="966787"/>
                        </a:cubicBezTo>
                        <a:lnTo>
                          <a:pt x="140494" y="1000125"/>
                        </a:lnTo>
                        <a:lnTo>
                          <a:pt x="140494" y="1026319"/>
                        </a:lnTo>
                        <a:lnTo>
                          <a:pt x="116681" y="1040606"/>
                        </a:lnTo>
                        <a:lnTo>
                          <a:pt x="78581" y="1028700"/>
                        </a:lnTo>
                        <a:lnTo>
                          <a:pt x="61913" y="1016794"/>
                        </a:lnTo>
                        <a:lnTo>
                          <a:pt x="33338" y="1009650"/>
                        </a:lnTo>
                        <a:lnTo>
                          <a:pt x="30956" y="1066800"/>
                        </a:lnTo>
                        <a:lnTo>
                          <a:pt x="35719" y="1090612"/>
                        </a:lnTo>
                        <a:lnTo>
                          <a:pt x="59531" y="1097756"/>
                        </a:lnTo>
                        <a:lnTo>
                          <a:pt x="66675" y="1128712"/>
                        </a:lnTo>
                        <a:lnTo>
                          <a:pt x="52388" y="1104900"/>
                        </a:lnTo>
                        <a:lnTo>
                          <a:pt x="21431" y="1112044"/>
                        </a:lnTo>
                        <a:lnTo>
                          <a:pt x="0" y="1138237"/>
                        </a:lnTo>
                        <a:lnTo>
                          <a:pt x="4763" y="1183481"/>
                        </a:lnTo>
                        <a:lnTo>
                          <a:pt x="9525" y="1173956"/>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 name="Freeform 9"/>
                  <p:cNvSpPr>
                    <a:spLocks/>
                  </p:cNvSpPr>
                  <p:nvPr/>
                </p:nvSpPr>
                <p:spPr bwMode="auto">
                  <a:xfrm>
                    <a:off x="2322513" y="4657725"/>
                    <a:ext cx="371475" cy="1057275"/>
                  </a:xfrm>
                  <a:custGeom>
                    <a:avLst/>
                    <a:gdLst/>
                    <a:ahLst/>
                    <a:cxnLst/>
                    <a:rect l="0" t="0" r="r" b="b"/>
                    <a:pathLst>
                      <a:path w="371475" h="1057275">
                        <a:moveTo>
                          <a:pt x="371475" y="519113"/>
                        </a:moveTo>
                        <a:lnTo>
                          <a:pt x="361950" y="552450"/>
                        </a:lnTo>
                        <a:cubicBezTo>
                          <a:pt x="311383" y="577734"/>
                          <a:pt x="383803" y="544559"/>
                          <a:pt x="309562" y="564356"/>
                        </a:cubicBezTo>
                        <a:cubicBezTo>
                          <a:pt x="307137" y="565003"/>
                          <a:pt x="308956" y="569725"/>
                          <a:pt x="307181" y="571500"/>
                        </a:cubicBezTo>
                        <a:cubicBezTo>
                          <a:pt x="305406" y="573275"/>
                          <a:pt x="302418" y="573087"/>
                          <a:pt x="300037" y="573881"/>
                        </a:cubicBezTo>
                        <a:cubicBezTo>
                          <a:pt x="297656" y="576262"/>
                          <a:pt x="295696" y="579157"/>
                          <a:pt x="292894" y="581025"/>
                        </a:cubicBezTo>
                        <a:cubicBezTo>
                          <a:pt x="290805" y="582417"/>
                          <a:pt x="287710" y="581838"/>
                          <a:pt x="285750" y="583406"/>
                        </a:cubicBezTo>
                        <a:cubicBezTo>
                          <a:pt x="283515" y="585194"/>
                          <a:pt x="282575" y="588169"/>
                          <a:pt x="280987" y="590550"/>
                        </a:cubicBezTo>
                        <a:cubicBezTo>
                          <a:pt x="281781" y="602456"/>
                          <a:pt x="282238" y="614390"/>
                          <a:pt x="283369" y="626269"/>
                        </a:cubicBezTo>
                        <a:cubicBezTo>
                          <a:pt x="284804" y="641339"/>
                          <a:pt x="281099" y="640556"/>
                          <a:pt x="288131" y="640556"/>
                        </a:cubicBezTo>
                        <a:lnTo>
                          <a:pt x="307181" y="654844"/>
                        </a:lnTo>
                        <a:cubicBezTo>
                          <a:pt x="314325" y="656431"/>
                          <a:pt x="321436" y="658171"/>
                          <a:pt x="328612" y="659606"/>
                        </a:cubicBezTo>
                        <a:cubicBezTo>
                          <a:pt x="333347" y="660553"/>
                          <a:pt x="340741" y="657669"/>
                          <a:pt x="342900" y="661988"/>
                        </a:cubicBezTo>
                        <a:cubicBezTo>
                          <a:pt x="346805" y="669797"/>
                          <a:pt x="342900" y="679450"/>
                          <a:pt x="342900" y="688181"/>
                        </a:cubicBezTo>
                        <a:lnTo>
                          <a:pt x="330994" y="709613"/>
                        </a:lnTo>
                        <a:cubicBezTo>
                          <a:pt x="325438" y="713582"/>
                          <a:pt x="319428" y="716983"/>
                          <a:pt x="314325" y="721519"/>
                        </a:cubicBezTo>
                        <a:cubicBezTo>
                          <a:pt x="312186" y="723420"/>
                          <a:pt x="312348" y="728007"/>
                          <a:pt x="309562" y="728663"/>
                        </a:cubicBezTo>
                        <a:cubicBezTo>
                          <a:pt x="297947" y="731396"/>
                          <a:pt x="285750" y="730250"/>
                          <a:pt x="273844" y="731044"/>
                        </a:cubicBezTo>
                        <a:cubicBezTo>
                          <a:pt x="272414" y="735333"/>
                          <a:pt x="269480" y="743523"/>
                          <a:pt x="269081" y="747713"/>
                        </a:cubicBezTo>
                        <a:cubicBezTo>
                          <a:pt x="267800" y="761169"/>
                          <a:pt x="273264" y="776378"/>
                          <a:pt x="266700" y="788194"/>
                        </a:cubicBezTo>
                        <a:cubicBezTo>
                          <a:pt x="263209" y="794477"/>
                          <a:pt x="245269" y="790575"/>
                          <a:pt x="245269" y="790575"/>
                        </a:cubicBezTo>
                        <a:lnTo>
                          <a:pt x="219075" y="819150"/>
                        </a:lnTo>
                        <a:cubicBezTo>
                          <a:pt x="214312" y="828675"/>
                          <a:pt x="204361" y="837084"/>
                          <a:pt x="204787" y="847725"/>
                        </a:cubicBezTo>
                        <a:cubicBezTo>
                          <a:pt x="205581" y="867569"/>
                          <a:pt x="206342" y="887414"/>
                          <a:pt x="207169" y="907256"/>
                        </a:cubicBezTo>
                        <a:cubicBezTo>
                          <a:pt x="207202" y="908049"/>
                          <a:pt x="207169" y="905669"/>
                          <a:pt x="207169" y="904875"/>
                        </a:cubicBezTo>
                        <a:lnTo>
                          <a:pt x="176212" y="921544"/>
                        </a:lnTo>
                        <a:cubicBezTo>
                          <a:pt x="169862" y="923925"/>
                          <a:pt x="162458" y="924451"/>
                          <a:pt x="157162" y="928688"/>
                        </a:cubicBezTo>
                        <a:cubicBezTo>
                          <a:pt x="155202" y="930256"/>
                          <a:pt x="161796" y="931069"/>
                          <a:pt x="164306" y="931069"/>
                        </a:cubicBezTo>
                        <a:cubicBezTo>
                          <a:pt x="168353" y="931069"/>
                          <a:pt x="172243" y="929482"/>
                          <a:pt x="176212" y="928688"/>
                        </a:cubicBezTo>
                        <a:cubicBezTo>
                          <a:pt x="178593" y="929482"/>
                          <a:pt x="180846" y="931069"/>
                          <a:pt x="183356" y="931069"/>
                        </a:cubicBezTo>
                        <a:cubicBezTo>
                          <a:pt x="186350" y="931069"/>
                          <a:pt x="196654" y="927430"/>
                          <a:pt x="200025" y="926306"/>
                        </a:cubicBezTo>
                        <a:cubicBezTo>
                          <a:pt x="204787" y="927894"/>
                          <a:pt x="210135" y="928285"/>
                          <a:pt x="214312" y="931069"/>
                        </a:cubicBezTo>
                        <a:lnTo>
                          <a:pt x="221456" y="935831"/>
                        </a:lnTo>
                        <a:lnTo>
                          <a:pt x="233362" y="966788"/>
                        </a:lnTo>
                        <a:cubicBezTo>
                          <a:pt x="234950" y="973932"/>
                          <a:pt x="235310" y="981464"/>
                          <a:pt x="238125" y="988219"/>
                        </a:cubicBezTo>
                        <a:cubicBezTo>
                          <a:pt x="239420" y="991328"/>
                          <a:pt x="243312" y="992623"/>
                          <a:pt x="245269" y="995363"/>
                        </a:cubicBezTo>
                        <a:cubicBezTo>
                          <a:pt x="247332" y="998252"/>
                          <a:pt x="248633" y="1001625"/>
                          <a:pt x="250031" y="1004888"/>
                        </a:cubicBezTo>
                        <a:cubicBezTo>
                          <a:pt x="251020" y="1007195"/>
                          <a:pt x="251722" y="1009618"/>
                          <a:pt x="252412" y="1012031"/>
                        </a:cubicBezTo>
                        <a:cubicBezTo>
                          <a:pt x="253311" y="1015178"/>
                          <a:pt x="252480" y="1019242"/>
                          <a:pt x="254794" y="1021556"/>
                        </a:cubicBezTo>
                        <a:cubicBezTo>
                          <a:pt x="257108" y="1023870"/>
                          <a:pt x="261172" y="1023039"/>
                          <a:pt x="264319" y="1023938"/>
                        </a:cubicBezTo>
                        <a:cubicBezTo>
                          <a:pt x="266732" y="1024628"/>
                          <a:pt x="269217" y="1025197"/>
                          <a:pt x="271462" y="1026319"/>
                        </a:cubicBezTo>
                        <a:cubicBezTo>
                          <a:pt x="274022" y="1027599"/>
                          <a:pt x="275891" y="1030176"/>
                          <a:pt x="278606" y="1031081"/>
                        </a:cubicBezTo>
                        <a:cubicBezTo>
                          <a:pt x="283187" y="1032608"/>
                          <a:pt x="288108" y="1032825"/>
                          <a:pt x="292894" y="1033463"/>
                        </a:cubicBezTo>
                        <a:cubicBezTo>
                          <a:pt x="303128" y="1034828"/>
                          <a:pt x="315847" y="1035258"/>
                          <a:pt x="326231" y="1038225"/>
                        </a:cubicBezTo>
                        <a:cubicBezTo>
                          <a:pt x="327938" y="1038713"/>
                          <a:pt x="329406" y="1039812"/>
                          <a:pt x="330994" y="1040606"/>
                        </a:cubicBezTo>
                        <a:lnTo>
                          <a:pt x="304800" y="1050131"/>
                        </a:lnTo>
                        <a:cubicBezTo>
                          <a:pt x="294481" y="1050925"/>
                          <a:pt x="284067" y="1050899"/>
                          <a:pt x="273844" y="1052513"/>
                        </a:cubicBezTo>
                        <a:cubicBezTo>
                          <a:pt x="268885" y="1053296"/>
                          <a:pt x="259556" y="1057275"/>
                          <a:pt x="259556" y="1057275"/>
                        </a:cubicBezTo>
                        <a:cubicBezTo>
                          <a:pt x="250031" y="1056481"/>
                          <a:pt x="240465" y="1056079"/>
                          <a:pt x="230981" y="1054894"/>
                        </a:cubicBezTo>
                        <a:cubicBezTo>
                          <a:pt x="227734" y="1054488"/>
                          <a:pt x="224383" y="1053977"/>
                          <a:pt x="221456" y="1052513"/>
                        </a:cubicBezTo>
                        <a:cubicBezTo>
                          <a:pt x="216337" y="1049953"/>
                          <a:pt x="211931" y="1046163"/>
                          <a:pt x="207169" y="1042988"/>
                        </a:cubicBezTo>
                        <a:lnTo>
                          <a:pt x="200025" y="1038225"/>
                        </a:lnTo>
                        <a:cubicBezTo>
                          <a:pt x="189355" y="1040359"/>
                          <a:pt x="174292" y="1044579"/>
                          <a:pt x="164306" y="1038225"/>
                        </a:cubicBezTo>
                        <a:cubicBezTo>
                          <a:pt x="160233" y="1035633"/>
                          <a:pt x="165998" y="1026530"/>
                          <a:pt x="161925" y="1023938"/>
                        </a:cubicBezTo>
                        <a:cubicBezTo>
                          <a:pt x="155195" y="1019655"/>
                          <a:pt x="146050" y="1022350"/>
                          <a:pt x="138112" y="1021556"/>
                        </a:cubicBezTo>
                        <a:cubicBezTo>
                          <a:pt x="137318" y="1019175"/>
                          <a:pt x="135454" y="1016907"/>
                          <a:pt x="135731" y="1014413"/>
                        </a:cubicBezTo>
                        <a:cubicBezTo>
                          <a:pt x="136286" y="1009423"/>
                          <a:pt x="140494" y="1000125"/>
                          <a:pt x="140494" y="1000125"/>
                        </a:cubicBezTo>
                        <a:cubicBezTo>
                          <a:pt x="119785" y="993223"/>
                          <a:pt x="151302" y="1003086"/>
                          <a:pt x="102394" y="995363"/>
                        </a:cubicBezTo>
                        <a:cubicBezTo>
                          <a:pt x="97435" y="994580"/>
                          <a:pt x="92869" y="992188"/>
                          <a:pt x="88106" y="990600"/>
                        </a:cubicBezTo>
                        <a:lnTo>
                          <a:pt x="80962" y="988219"/>
                        </a:lnTo>
                        <a:cubicBezTo>
                          <a:pt x="77989" y="985246"/>
                          <a:pt x="70453" y="979837"/>
                          <a:pt x="71437" y="973931"/>
                        </a:cubicBezTo>
                        <a:cubicBezTo>
                          <a:pt x="71907" y="971108"/>
                          <a:pt x="74612" y="969169"/>
                          <a:pt x="76200" y="966788"/>
                        </a:cubicBezTo>
                        <a:cubicBezTo>
                          <a:pt x="71437" y="965200"/>
                          <a:pt x="63499" y="966788"/>
                          <a:pt x="61912" y="962025"/>
                        </a:cubicBezTo>
                        <a:lnTo>
                          <a:pt x="57150" y="947738"/>
                        </a:lnTo>
                        <a:cubicBezTo>
                          <a:pt x="57944" y="945357"/>
                          <a:pt x="59531" y="943104"/>
                          <a:pt x="59531" y="940594"/>
                        </a:cubicBezTo>
                        <a:cubicBezTo>
                          <a:pt x="59531" y="932925"/>
                          <a:pt x="55492" y="932345"/>
                          <a:pt x="50006" y="928688"/>
                        </a:cubicBezTo>
                        <a:cubicBezTo>
                          <a:pt x="44275" y="911493"/>
                          <a:pt x="47758" y="929687"/>
                          <a:pt x="71437" y="919163"/>
                        </a:cubicBezTo>
                        <a:cubicBezTo>
                          <a:pt x="73731" y="918144"/>
                          <a:pt x="70448" y="914108"/>
                          <a:pt x="69056" y="912019"/>
                        </a:cubicBezTo>
                        <a:cubicBezTo>
                          <a:pt x="67188" y="909217"/>
                          <a:pt x="64652" y="906832"/>
                          <a:pt x="61912" y="904875"/>
                        </a:cubicBezTo>
                        <a:cubicBezTo>
                          <a:pt x="53487" y="898857"/>
                          <a:pt x="48518" y="899468"/>
                          <a:pt x="38100" y="897731"/>
                        </a:cubicBezTo>
                        <a:cubicBezTo>
                          <a:pt x="37306" y="895350"/>
                          <a:pt x="35719" y="893098"/>
                          <a:pt x="35719" y="890588"/>
                        </a:cubicBezTo>
                        <a:cubicBezTo>
                          <a:pt x="35719" y="887598"/>
                          <a:pt x="39358" y="877288"/>
                          <a:pt x="40481" y="873919"/>
                        </a:cubicBezTo>
                        <a:cubicBezTo>
                          <a:pt x="39687" y="865981"/>
                          <a:pt x="39894" y="857879"/>
                          <a:pt x="38100" y="850106"/>
                        </a:cubicBezTo>
                        <a:cubicBezTo>
                          <a:pt x="37456" y="847318"/>
                          <a:pt x="35952" y="844125"/>
                          <a:pt x="33337" y="842963"/>
                        </a:cubicBezTo>
                        <a:cubicBezTo>
                          <a:pt x="28208" y="840684"/>
                          <a:pt x="22225" y="841375"/>
                          <a:pt x="16669" y="840581"/>
                        </a:cubicBezTo>
                        <a:cubicBezTo>
                          <a:pt x="15080" y="835817"/>
                          <a:pt x="11905" y="831058"/>
                          <a:pt x="16669" y="826294"/>
                        </a:cubicBezTo>
                        <a:cubicBezTo>
                          <a:pt x="18444" y="824519"/>
                          <a:pt x="21431" y="824707"/>
                          <a:pt x="23812" y="823913"/>
                        </a:cubicBezTo>
                        <a:cubicBezTo>
                          <a:pt x="26987" y="824707"/>
                          <a:pt x="30190" y="825395"/>
                          <a:pt x="33337" y="826294"/>
                        </a:cubicBezTo>
                        <a:cubicBezTo>
                          <a:pt x="35751" y="826984"/>
                          <a:pt x="37971" y="828675"/>
                          <a:pt x="40481" y="828675"/>
                        </a:cubicBezTo>
                        <a:cubicBezTo>
                          <a:pt x="42991" y="828675"/>
                          <a:pt x="45244" y="827088"/>
                          <a:pt x="47625" y="826294"/>
                        </a:cubicBezTo>
                        <a:cubicBezTo>
                          <a:pt x="46037" y="823913"/>
                          <a:pt x="44886" y="821174"/>
                          <a:pt x="42862" y="819150"/>
                        </a:cubicBezTo>
                        <a:cubicBezTo>
                          <a:pt x="40839" y="817127"/>
                          <a:pt x="37917" y="816220"/>
                          <a:pt x="35719" y="814388"/>
                        </a:cubicBezTo>
                        <a:cubicBezTo>
                          <a:pt x="33132" y="812232"/>
                          <a:pt x="31162" y="809400"/>
                          <a:pt x="28575" y="807244"/>
                        </a:cubicBezTo>
                        <a:cubicBezTo>
                          <a:pt x="26376" y="805412"/>
                          <a:pt x="23630" y="804313"/>
                          <a:pt x="21431" y="802481"/>
                        </a:cubicBezTo>
                        <a:cubicBezTo>
                          <a:pt x="14553" y="796750"/>
                          <a:pt x="14209" y="795221"/>
                          <a:pt x="9525" y="788194"/>
                        </a:cubicBezTo>
                        <a:cubicBezTo>
                          <a:pt x="10319" y="785019"/>
                          <a:pt x="10091" y="781392"/>
                          <a:pt x="11906" y="778669"/>
                        </a:cubicBezTo>
                        <a:cubicBezTo>
                          <a:pt x="13494" y="776288"/>
                          <a:pt x="18145" y="776621"/>
                          <a:pt x="19050" y="773906"/>
                        </a:cubicBezTo>
                        <a:cubicBezTo>
                          <a:pt x="20255" y="770292"/>
                          <a:pt x="14742" y="759507"/>
                          <a:pt x="11906" y="757238"/>
                        </a:cubicBezTo>
                        <a:cubicBezTo>
                          <a:pt x="9946" y="755670"/>
                          <a:pt x="7143" y="755650"/>
                          <a:pt x="4762" y="754856"/>
                        </a:cubicBezTo>
                        <a:cubicBezTo>
                          <a:pt x="3175" y="752475"/>
                          <a:pt x="0" y="750575"/>
                          <a:pt x="0" y="747713"/>
                        </a:cubicBezTo>
                        <a:cubicBezTo>
                          <a:pt x="0" y="732895"/>
                          <a:pt x="2777" y="734087"/>
                          <a:pt x="11906" y="731044"/>
                        </a:cubicBezTo>
                        <a:cubicBezTo>
                          <a:pt x="12700" y="728663"/>
                          <a:pt x="15081" y="726281"/>
                          <a:pt x="14287" y="723900"/>
                        </a:cubicBezTo>
                        <a:cubicBezTo>
                          <a:pt x="13222" y="720705"/>
                          <a:pt x="9300" y="719343"/>
                          <a:pt x="7144" y="716756"/>
                        </a:cubicBezTo>
                        <a:cubicBezTo>
                          <a:pt x="5312" y="714558"/>
                          <a:pt x="3969" y="711994"/>
                          <a:pt x="2381" y="709613"/>
                        </a:cubicBezTo>
                        <a:cubicBezTo>
                          <a:pt x="8179" y="692220"/>
                          <a:pt x="5927" y="700195"/>
                          <a:pt x="9525" y="685800"/>
                        </a:cubicBezTo>
                        <a:cubicBezTo>
                          <a:pt x="12700" y="688181"/>
                          <a:pt x="15820" y="690637"/>
                          <a:pt x="19050" y="692944"/>
                        </a:cubicBezTo>
                        <a:cubicBezTo>
                          <a:pt x="21379" y="694607"/>
                          <a:pt x="23354" y="697351"/>
                          <a:pt x="26194" y="697706"/>
                        </a:cubicBezTo>
                        <a:cubicBezTo>
                          <a:pt x="30373" y="698228"/>
                          <a:pt x="40579" y="694499"/>
                          <a:pt x="45244" y="692944"/>
                        </a:cubicBezTo>
                        <a:cubicBezTo>
                          <a:pt x="46038" y="690563"/>
                          <a:pt x="47081" y="688250"/>
                          <a:pt x="47625" y="685800"/>
                        </a:cubicBezTo>
                        <a:cubicBezTo>
                          <a:pt x="48672" y="681087"/>
                          <a:pt x="47200" y="675442"/>
                          <a:pt x="50006" y="671513"/>
                        </a:cubicBezTo>
                        <a:cubicBezTo>
                          <a:pt x="51908" y="668850"/>
                          <a:pt x="56356" y="669925"/>
                          <a:pt x="59531" y="669131"/>
                        </a:cubicBezTo>
                        <a:cubicBezTo>
                          <a:pt x="60325" y="666750"/>
                          <a:pt x="62139" y="664487"/>
                          <a:pt x="61912" y="661988"/>
                        </a:cubicBezTo>
                        <a:cubicBezTo>
                          <a:pt x="60584" y="647377"/>
                          <a:pt x="61809" y="642372"/>
                          <a:pt x="50006" y="640556"/>
                        </a:cubicBezTo>
                        <a:cubicBezTo>
                          <a:pt x="42122" y="639343"/>
                          <a:pt x="34131" y="638969"/>
                          <a:pt x="26194" y="638175"/>
                        </a:cubicBezTo>
                        <a:cubicBezTo>
                          <a:pt x="9525" y="627063"/>
                          <a:pt x="15081" y="633413"/>
                          <a:pt x="7144" y="621506"/>
                        </a:cubicBezTo>
                        <a:cubicBezTo>
                          <a:pt x="9525" y="619919"/>
                          <a:pt x="11657" y="617871"/>
                          <a:pt x="14287" y="616744"/>
                        </a:cubicBezTo>
                        <a:cubicBezTo>
                          <a:pt x="17295" y="615455"/>
                          <a:pt x="20748" y="615512"/>
                          <a:pt x="23812" y="614363"/>
                        </a:cubicBezTo>
                        <a:cubicBezTo>
                          <a:pt x="27136" y="613117"/>
                          <a:pt x="30162" y="611188"/>
                          <a:pt x="33337" y="609600"/>
                        </a:cubicBezTo>
                        <a:cubicBezTo>
                          <a:pt x="35745" y="605988"/>
                          <a:pt x="40481" y="600242"/>
                          <a:pt x="40481" y="595313"/>
                        </a:cubicBezTo>
                        <a:cubicBezTo>
                          <a:pt x="40481" y="592803"/>
                          <a:pt x="38894" y="590550"/>
                          <a:pt x="38100" y="588169"/>
                        </a:cubicBezTo>
                        <a:cubicBezTo>
                          <a:pt x="38894" y="577850"/>
                          <a:pt x="38574" y="567385"/>
                          <a:pt x="40481" y="557213"/>
                        </a:cubicBezTo>
                        <a:cubicBezTo>
                          <a:pt x="41008" y="554400"/>
                          <a:pt x="44422" y="552810"/>
                          <a:pt x="45244" y="550069"/>
                        </a:cubicBezTo>
                        <a:cubicBezTo>
                          <a:pt x="51861" y="528013"/>
                          <a:pt x="41001" y="537815"/>
                          <a:pt x="54769" y="528638"/>
                        </a:cubicBezTo>
                        <a:cubicBezTo>
                          <a:pt x="57944" y="529432"/>
                          <a:pt x="61571" y="529204"/>
                          <a:pt x="64294" y="531019"/>
                        </a:cubicBezTo>
                        <a:cubicBezTo>
                          <a:pt x="73801" y="537357"/>
                          <a:pt x="66835" y="552363"/>
                          <a:pt x="71437" y="559594"/>
                        </a:cubicBezTo>
                        <a:cubicBezTo>
                          <a:pt x="74132" y="563829"/>
                          <a:pt x="85725" y="564356"/>
                          <a:pt x="85725" y="564356"/>
                        </a:cubicBezTo>
                        <a:cubicBezTo>
                          <a:pt x="91865" y="555146"/>
                          <a:pt x="95535" y="552357"/>
                          <a:pt x="97631" y="542925"/>
                        </a:cubicBezTo>
                        <a:cubicBezTo>
                          <a:pt x="98678" y="538212"/>
                          <a:pt x="99218" y="533400"/>
                          <a:pt x="100012" y="528638"/>
                        </a:cubicBezTo>
                        <a:cubicBezTo>
                          <a:pt x="97438" y="518343"/>
                          <a:pt x="97631" y="522386"/>
                          <a:pt x="97631" y="516731"/>
                        </a:cubicBezTo>
                        <a:lnTo>
                          <a:pt x="95250" y="492919"/>
                        </a:lnTo>
                        <a:cubicBezTo>
                          <a:pt x="96044" y="485775"/>
                          <a:pt x="96449" y="478578"/>
                          <a:pt x="97631" y="471488"/>
                        </a:cubicBezTo>
                        <a:cubicBezTo>
                          <a:pt x="98044" y="469012"/>
                          <a:pt x="99520" y="466805"/>
                          <a:pt x="100012" y="464344"/>
                        </a:cubicBezTo>
                        <a:cubicBezTo>
                          <a:pt x="101113" y="458840"/>
                          <a:pt x="101668" y="453241"/>
                          <a:pt x="102394" y="447675"/>
                        </a:cubicBezTo>
                        <a:cubicBezTo>
                          <a:pt x="107755" y="406572"/>
                          <a:pt x="96452" y="416710"/>
                          <a:pt x="114300" y="404813"/>
                        </a:cubicBezTo>
                        <a:cubicBezTo>
                          <a:pt x="123024" y="391725"/>
                          <a:pt x="119062" y="400531"/>
                          <a:pt x="119062" y="376238"/>
                        </a:cubicBezTo>
                        <a:lnTo>
                          <a:pt x="116681" y="385763"/>
                        </a:lnTo>
                        <a:cubicBezTo>
                          <a:pt x="111125" y="389732"/>
                          <a:pt x="106212" y="394808"/>
                          <a:pt x="100012" y="397669"/>
                        </a:cubicBezTo>
                        <a:cubicBezTo>
                          <a:pt x="81302" y="406304"/>
                          <a:pt x="88264" y="392433"/>
                          <a:pt x="83344" y="407194"/>
                        </a:cubicBezTo>
                        <a:cubicBezTo>
                          <a:pt x="82550" y="423069"/>
                          <a:pt x="85988" y="439740"/>
                          <a:pt x="80962" y="454819"/>
                        </a:cubicBezTo>
                        <a:cubicBezTo>
                          <a:pt x="79435" y="459399"/>
                          <a:pt x="70993" y="455041"/>
                          <a:pt x="66675" y="457200"/>
                        </a:cubicBezTo>
                        <a:cubicBezTo>
                          <a:pt x="23592" y="478741"/>
                          <a:pt x="97010" y="452645"/>
                          <a:pt x="54769" y="466725"/>
                        </a:cubicBezTo>
                        <a:cubicBezTo>
                          <a:pt x="53181" y="464344"/>
                          <a:pt x="51286" y="462141"/>
                          <a:pt x="50006" y="459581"/>
                        </a:cubicBezTo>
                        <a:cubicBezTo>
                          <a:pt x="41805" y="443181"/>
                          <a:pt x="49542" y="403914"/>
                          <a:pt x="50006" y="400050"/>
                        </a:cubicBezTo>
                        <a:cubicBezTo>
                          <a:pt x="50507" y="395873"/>
                          <a:pt x="58236" y="389147"/>
                          <a:pt x="61912" y="388144"/>
                        </a:cubicBezTo>
                        <a:cubicBezTo>
                          <a:pt x="68086" y="386460"/>
                          <a:pt x="74612" y="386557"/>
                          <a:pt x="80962" y="385763"/>
                        </a:cubicBezTo>
                        <a:cubicBezTo>
                          <a:pt x="75602" y="369680"/>
                          <a:pt x="81788" y="389479"/>
                          <a:pt x="76200" y="364331"/>
                        </a:cubicBezTo>
                        <a:cubicBezTo>
                          <a:pt x="75656" y="361881"/>
                          <a:pt x="75211" y="359276"/>
                          <a:pt x="73819" y="357188"/>
                        </a:cubicBezTo>
                        <a:cubicBezTo>
                          <a:pt x="71951" y="354386"/>
                          <a:pt x="69056" y="352425"/>
                          <a:pt x="66675" y="350044"/>
                        </a:cubicBezTo>
                        <a:cubicBezTo>
                          <a:pt x="63541" y="340641"/>
                          <a:pt x="64294" y="345410"/>
                          <a:pt x="64294" y="335756"/>
                        </a:cubicBezTo>
                        <a:lnTo>
                          <a:pt x="95250" y="276225"/>
                        </a:lnTo>
                        <a:cubicBezTo>
                          <a:pt x="94456" y="267494"/>
                          <a:pt x="94393" y="258665"/>
                          <a:pt x="92869" y="250031"/>
                        </a:cubicBezTo>
                        <a:cubicBezTo>
                          <a:pt x="91997" y="245087"/>
                          <a:pt x="89694" y="240506"/>
                          <a:pt x="88106" y="235744"/>
                        </a:cubicBezTo>
                        <a:lnTo>
                          <a:pt x="85725" y="228600"/>
                        </a:lnTo>
                        <a:cubicBezTo>
                          <a:pt x="91240" y="212054"/>
                          <a:pt x="90487" y="219333"/>
                          <a:pt x="90487" y="207169"/>
                        </a:cubicBezTo>
                        <a:lnTo>
                          <a:pt x="78581" y="178594"/>
                        </a:lnTo>
                        <a:cubicBezTo>
                          <a:pt x="84137" y="173831"/>
                          <a:pt x="91190" y="170395"/>
                          <a:pt x="95250" y="164306"/>
                        </a:cubicBezTo>
                        <a:cubicBezTo>
                          <a:pt x="96642" y="162218"/>
                          <a:pt x="92869" y="157163"/>
                          <a:pt x="92869" y="157163"/>
                        </a:cubicBezTo>
                        <a:lnTo>
                          <a:pt x="109537" y="164306"/>
                        </a:lnTo>
                        <a:cubicBezTo>
                          <a:pt x="112712" y="157956"/>
                          <a:pt x="116331" y="151809"/>
                          <a:pt x="119062" y="145256"/>
                        </a:cubicBezTo>
                        <a:cubicBezTo>
                          <a:pt x="120321" y="142235"/>
                          <a:pt x="119980" y="138658"/>
                          <a:pt x="121444" y="135731"/>
                        </a:cubicBezTo>
                        <a:cubicBezTo>
                          <a:pt x="123219" y="132181"/>
                          <a:pt x="126206" y="129381"/>
                          <a:pt x="128587" y="126206"/>
                        </a:cubicBezTo>
                        <a:cubicBezTo>
                          <a:pt x="130162" y="91576"/>
                          <a:pt x="126909" y="86841"/>
                          <a:pt x="133350" y="64294"/>
                        </a:cubicBezTo>
                        <a:cubicBezTo>
                          <a:pt x="134040" y="61880"/>
                          <a:pt x="134608" y="59395"/>
                          <a:pt x="135731" y="57150"/>
                        </a:cubicBezTo>
                        <a:cubicBezTo>
                          <a:pt x="137011" y="54590"/>
                          <a:pt x="138906" y="52387"/>
                          <a:pt x="140494" y="50006"/>
                        </a:cubicBezTo>
                        <a:cubicBezTo>
                          <a:pt x="141288" y="47625"/>
                          <a:pt x="142331" y="45313"/>
                          <a:pt x="142875" y="42863"/>
                        </a:cubicBezTo>
                        <a:cubicBezTo>
                          <a:pt x="143922" y="38150"/>
                          <a:pt x="143729" y="33156"/>
                          <a:pt x="145256" y="28575"/>
                        </a:cubicBezTo>
                        <a:cubicBezTo>
                          <a:pt x="146161" y="25860"/>
                          <a:pt x="148431" y="23812"/>
                          <a:pt x="150019" y="21431"/>
                        </a:cubicBezTo>
                        <a:cubicBezTo>
                          <a:pt x="150813" y="19050"/>
                          <a:pt x="151856" y="16738"/>
                          <a:pt x="152400" y="14288"/>
                        </a:cubicBezTo>
                        <a:cubicBezTo>
                          <a:pt x="153447" y="9575"/>
                          <a:pt x="154781" y="0"/>
                          <a:pt x="154781" y="0"/>
                        </a:cubicBez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1" name="Freeform 10"/>
                  <p:cNvSpPr>
                    <a:spLocks/>
                  </p:cNvSpPr>
                  <p:nvPr/>
                </p:nvSpPr>
                <p:spPr bwMode="auto">
                  <a:xfrm>
                    <a:off x="2319338" y="3678238"/>
                    <a:ext cx="266700" cy="989012"/>
                  </a:xfrm>
                  <a:custGeom>
                    <a:avLst/>
                    <a:gdLst>
                      <a:gd name="T0" fmla="*/ 154781 w 266700"/>
                      <a:gd name="T1" fmla="*/ 989012 h 988219"/>
                      <a:gd name="T2" fmla="*/ 154781 w 266700"/>
                      <a:gd name="T3" fmla="*/ 989012 h 988219"/>
                      <a:gd name="T4" fmla="*/ 171450 w 266700"/>
                      <a:gd name="T5" fmla="*/ 972330 h 988219"/>
                      <a:gd name="T6" fmla="*/ 176212 w 266700"/>
                      <a:gd name="T7" fmla="*/ 958031 h 988219"/>
                      <a:gd name="T8" fmla="*/ 178593 w 266700"/>
                      <a:gd name="T9" fmla="*/ 950881 h 988219"/>
                      <a:gd name="T10" fmla="*/ 180975 w 266700"/>
                      <a:gd name="T11" fmla="*/ 943732 h 988219"/>
                      <a:gd name="T12" fmla="*/ 180975 w 266700"/>
                      <a:gd name="T13" fmla="*/ 929433 h 988219"/>
                      <a:gd name="T14" fmla="*/ 188118 w 266700"/>
                      <a:gd name="T15" fmla="*/ 886536 h 988219"/>
                      <a:gd name="T16" fmla="*/ 185737 w 266700"/>
                      <a:gd name="T17" fmla="*/ 865088 h 988219"/>
                      <a:gd name="T18" fmla="*/ 183356 w 266700"/>
                      <a:gd name="T19" fmla="*/ 857938 h 988219"/>
                      <a:gd name="T20" fmla="*/ 180975 w 266700"/>
                      <a:gd name="T21" fmla="*/ 848405 h 988219"/>
                      <a:gd name="T22" fmla="*/ 178593 w 266700"/>
                      <a:gd name="T23" fmla="*/ 836490 h 988219"/>
                      <a:gd name="T24" fmla="*/ 173831 w 266700"/>
                      <a:gd name="T25" fmla="*/ 826957 h 988219"/>
                      <a:gd name="T26" fmla="*/ 176212 w 266700"/>
                      <a:gd name="T27" fmla="*/ 786444 h 988219"/>
                      <a:gd name="T28" fmla="*/ 200025 w 266700"/>
                      <a:gd name="T29" fmla="*/ 784061 h 988219"/>
                      <a:gd name="T30" fmla="*/ 200025 w 266700"/>
                      <a:gd name="T31" fmla="*/ 741163 h 988219"/>
                      <a:gd name="T32" fmla="*/ 200025 w 266700"/>
                      <a:gd name="T33" fmla="*/ 741163 h 988219"/>
                      <a:gd name="T34" fmla="*/ 209550 w 266700"/>
                      <a:gd name="T35" fmla="*/ 686350 h 988219"/>
                      <a:gd name="T36" fmla="*/ 223837 w 266700"/>
                      <a:gd name="T37" fmla="*/ 660136 h 988219"/>
                      <a:gd name="T38" fmla="*/ 226218 w 266700"/>
                      <a:gd name="T39" fmla="*/ 605323 h 988219"/>
                      <a:gd name="T40" fmla="*/ 228600 w 266700"/>
                      <a:gd name="T41" fmla="*/ 598174 h 988219"/>
                      <a:gd name="T42" fmla="*/ 233362 w 266700"/>
                      <a:gd name="T43" fmla="*/ 591024 h 988219"/>
                      <a:gd name="T44" fmla="*/ 235743 w 266700"/>
                      <a:gd name="T45" fmla="*/ 586258 h 988219"/>
                      <a:gd name="T46" fmla="*/ 238125 w 266700"/>
                      <a:gd name="T47" fmla="*/ 576725 h 988219"/>
                      <a:gd name="T48" fmla="*/ 247650 w 266700"/>
                      <a:gd name="T49" fmla="*/ 548127 h 988219"/>
                      <a:gd name="T50" fmla="*/ 245268 w 266700"/>
                      <a:gd name="T51" fmla="*/ 509997 h 988219"/>
                      <a:gd name="T52" fmla="*/ 240506 w 266700"/>
                      <a:gd name="T53" fmla="*/ 476632 h 988219"/>
                      <a:gd name="T54" fmla="*/ 252412 w 266700"/>
                      <a:gd name="T55" fmla="*/ 474249 h 988219"/>
                      <a:gd name="T56" fmla="*/ 238125 w 266700"/>
                      <a:gd name="T57" fmla="*/ 457567 h 988219"/>
                      <a:gd name="T58" fmla="*/ 240506 w 266700"/>
                      <a:gd name="T59" fmla="*/ 443268 h 988219"/>
                      <a:gd name="T60" fmla="*/ 247650 w 266700"/>
                      <a:gd name="T61" fmla="*/ 428969 h 988219"/>
                      <a:gd name="T62" fmla="*/ 257175 w 266700"/>
                      <a:gd name="T63" fmla="*/ 426586 h 988219"/>
                      <a:gd name="T64" fmla="*/ 257175 w 266700"/>
                      <a:gd name="T65" fmla="*/ 424203 h 988219"/>
                      <a:gd name="T66" fmla="*/ 266700 w 266700"/>
                      <a:gd name="T67" fmla="*/ 378923 h 988219"/>
                      <a:gd name="T68" fmla="*/ 266700 w 266700"/>
                      <a:gd name="T69" fmla="*/ 307428 h 988219"/>
                      <a:gd name="T70" fmla="*/ 264318 w 266700"/>
                      <a:gd name="T71" fmla="*/ 238316 h 988219"/>
                      <a:gd name="T72" fmla="*/ 259556 w 266700"/>
                      <a:gd name="T73" fmla="*/ 190653 h 988219"/>
                      <a:gd name="T74" fmla="*/ 211931 w 266700"/>
                      <a:gd name="T75" fmla="*/ 159672 h 988219"/>
                      <a:gd name="T76" fmla="*/ 214312 w 266700"/>
                      <a:gd name="T77" fmla="*/ 133457 h 988219"/>
                      <a:gd name="T78" fmla="*/ 178593 w 266700"/>
                      <a:gd name="T79" fmla="*/ 114392 h 988219"/>
                      <a:gd name="T80" fmla="*/ 154781 w 266700"/>
                      <a:gd name="T81" fmla="*/ 97710 h 988219"/>
                      <a:gd name="T82" fmla="*/ 147637 w 266700"/>
                      <a:gd name="T83" fmla="*/ 90561 h 988219"/>
                      <a:gd name="T84" fmla="*/ 130968 w 266700"/>
                      <a:gd name="T85" fmla="*/ 83411 h 988219"/>
                      <a:gd name="T86" fmla="*/ 128587 w 266700"/>
                      <a:gd name="T87" fmla="*/ 83411 h 988219"/>
                      <a:gd name="T88" fmla="*/ 104775 w 266700"/>
                      <a:gd name="T89" fmla="*/ 78645 h 988219"/>
                      <a:gd name="T90" fmla="*/ 88106 w 266700"/>
                      <a:gd name="T91" fmla="*/ 64346 h 988219"/>
                      <a:gd name="T92" fmla="*/ 80962 w 266700"/>
                      <a:gd name="T93" fmla="*/ 59580 h 988219"/>
                      <a:gd name="T94" fmla="*/ 40481 w 266700"/>
                      <a:gd name="T95" fmla="*/ 35748 h 988219"/>
                      <a:gd name="T96" fmla="*/ 0 w 266700"/>
                      <a:gd name="T97" fmla="*/ 0 h 9882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6700" h="988219">
                        <a:moveTo>
                          <a:pt x="154781" y="988219"/>
                        </a:moveTo>
                        <a:lnTo>
                          <a:pt x="154781" y="988219"/>
                        </a:lnTo>
                        <a:cubicBezTo>
                          <a:pt x="160337" y="982663"/>
                          <a:pt x="166977" y="978011"/>
                          <a:pt x="171450" y="971550"/>
                        </a:cubicBezTo>
                        <a:cubicBezTo>
                          <a:pt x="174307" y="967423"/>
                          <a:pt x="174625" y="962025"/>
                          <a:pt x="176212" y="957263"/>
                        </a:cubicBezTo>
                        <a:lnTo>
                          <a:pt x="178593" y="950119"/>
                        </a:lnTo>
                        <a:cubicBezTo>
                          <a:pt x="179387" y="947738"/>
                          <a:pt x="180975" y="945485"/>
                          <a:pt x="180975" y="942975"/>
                        </a:cubicBezTo>
                        <a:lnTo>
                          <a:pt x="180975" y="928688"/>
                        </a:lnTo>
                        <a:lnTo>
                          <a:pt x="188118" y="885825"/>
                        </a:lnTo>
                        <a:cubicBezTo>
                          <a:pt x="187324" y="878681"/>
                          <a:pt x="186919" y="871484"/>
                          <a:pt x="185737" y="864394"/>
                        </a:cubicBezTo>
                        <a:cubicBezTo>
                          <a:pt x="185324" y="861918"/>
                          <a:pt x="184046" y="859664"/>
                          <a:pt x="183356" y="857250"/>
                        </a:cubicBezTo>
                        <a:cubicBezTo>
                          <a:pt x="182457" y="854103"/>
                          <a:pt x="181874" y="850872"/>
                          <a:pt x="180975" y="847725"/>
                        </a:cubicBezTo>
                        <a:cubicBezTo>
                          <a:pt x="178091" y="837632"/>
                          <a:pt x="178593" y="844005"/>
                          <a:pt x="178593" y="835819"/>
                        </a:cubicBezTo>
                        <a:lnTo>
                          <a:pt x="173831" y="826294"/>
                        </a:lnTo>
                        <a:cubicBezTo>
                          <a:pt x="176913" y="798552"/>
                          <a:pt x="176212" y="812051"/>
                          <a:pt x="176212" y="785813"/>
                        </a:cubicBezTo>
                        <a:lnTo>
                          <a:pt x="200025" y="783432"/>
                        </a:lnTo>
                        <a:lnTo>
                          <a:pt x="200025" y="740569"/>
                        </a:lnTo>
                        <a:lnTo>
                          <a:pt x="209550" y="685800"/>
                        </a:lnTo>
                        <a:cubicBezTo>
                          <a:pt x="210357" y="684509"/>
                          <a:pt x="223254" y="667188"/>
                          <a:pt x="223837" y="659607"/>
                        </a:cubicBezTo>
                        <a:cubicBezTo>
                          <a:pt x="225238" y="641387"/>
                          <a:pt x="224816" y="623058"/>
                          <a:pt x="226218" y="604838"/>
                        </a:cubicBezTo>
                        <a:cubicBezTo>
                          <a:pt x="226411" y="602335"/>
                          <a:pt x="227477" y="599939"/>
                          <a:pt x="228600" y="597694"/>
                        </a:cubicBezTo>
                        <a:cubicBezTo>
                          <a:pt x="229880" y="595134"/>
                          <a:pt x="231890" y="593004"/>
                          <a:pt x="233362" y="590550"/>
                        </a:cubicBezTo>
                        <a:cubicBezTo>
                          <a:pt x="234275" y="589028"/>
                          <a:pt x="234949" y="587375"/>
                          <a:pt x="235743" y="585788"/>
                        </a:cubicBezTo>
                        <a:lnTo>
                          <a:pt x="238125" y="576263"/>
                        </a:lnTo>
                        <a:lnTo>
                          <a:pt x="247650" y="547688"/>
                        </a:lnTo>
                        <a:cubicBezTo>
                          <a:pt x="246856" y="534988"/>
                          <a:pt x="246987" y="522196"/>
                          <a:pt x="245268" y="509588"/>
                        </a:cubicBezTo>
                        <a:cubicBezTo>
                          <a:pt x="238498" y="459944"/>
                          <a:pt x="240506" y="537421"/>
                          <a:pt x="240506" y="476250"/>
                        </a:cubicBezTo>
                        <a:lnTo>
                          <a:pt x="252412" y="473869"/>
                        </a:lnTo>
                        <a:cubicBezTo>
                          <a:pt x="247650" y="468313"/>
                          <a:pt x="240752" y="464030"/>
                          <a:pt x="238125" y="457200"/>
                        </a:cubicBezTo>
                        <a:cubicBezTo>
                          <a:pt x="236392" y="452694"/>
                          <a:pt x="239459" y="447626"/>
                          <a:pt x="240506" y="442913"/>
                        </a:cubicBezTo>
                        <a:cubicBezTo>
                          <a:pt x="242149" y="435518"/>
                          <a:pt x="243368" y="435048"/>
                          <a:pt x="247650" y="428625"/>
                        </a:cubicBezTo>
                        <a:cubicBezTo>
                          <a:pt x="256079" y="434245"/>
                          <a:pt x="254592" y="436572"/>
                          <a:pt x="257175" y="426244"/>
                        </a:cubicBezTo>
                        <a:cubicBezTo>
                          <a:pt x="257368" y="425474"/>
                          <a:pt x="257175" y="424657"/>
                          <a:pt x="257175" y="423863"/>
                        </a:cubicBezTo>
                        <a:lnTo>
                          <a:pt x="266700" y="378619"/>
                        </a:lnTo>
                        <a:lnTo>
                          <a:pt x="266700" y="307182"/>
                        </a:lnTo>
                        <a:lnTo>
                          <a:pt x="264318" y="238125"/>
                        </a:lnTo>
                        <a:lnTo>
                          <a:pt x="259556" y="190500"/>
                        </a:lnTo>
                        <a:lnTo>
                          <a:pt x="211931" y="159544"/>
                        </a:lnTo>
                        <a:lnTo>
                          <a:pt x="214312" y="133350"/>
                        </a:lnTo>
                        <a:lnTo>
                          <a:pt x="178593" y="114300"/>
                        </a:lnTo>
                        <a:cubicBezTo>
                          <a:pt x="170656" y="108744"/>
                          <a:pt x="161632" y="104483"/>
                          <a:pt x="154781" y="97632"/>
                        </a:cubicBezTo>
                        <a:cubicBezTo>
                          <a:pt x="152400" y="95251"/>
                          <a:pt x="150377" y="92446"/>
                          <a:pt x="147637" y="90488"/>
                        </a:cubicBezTo>
                        <a:cubicBezTo>
                          <a:pt x="143965" y="87865"/>
                          <a:pt x="135753" y="84540"/>
                          <a:pt x="130968" y="83344"/>
                        </a:cubicBezTo>
                        <a:cubicBezTo>
                          <a:pt x="130198" y="83152"/>
                          <a:pt x="129381" y="83344"/>
                          <a:pt x="128587" y="83344"/>
                        </a:cubicBezTo>
                        <a:lnTo>
                          <a:pt x="104775" y="78582"/>
                        </a:lnTo>
                        <a:cubicBezTo>
                          <a:pt x="99219" y="73819"/>
                          <a:pt x="93821" y="68866"/>
                          <a:pt x="88106" y="64294"/>
                        </a:cubicBezTo>
                        <a:cubicBezTo>
                          <a:pt x="85871" y="62506"/>
                          <a:pt x="80962" y="59532"/>
                          <a:pt x="80962" y="59532"/>
                        </a:cubicBezTo>
                        <a:lnTo>
                          <a:pt x="40481" y="35719"/>
                        </a:lnTo>
                        <a:lnTo>
                          <a:pt x="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3" name="Freeform 12"/>
                  <p:cNvSpPr>
                    <a:spLocks/>
                  </p:cNvSpPr>
                  <p:nvPr/>
                </p:nvSpPr>
                <p:spPr bwMode="auto">
                  <a:xfrm>
                    <a:off x="1931988" y="2495550"/>
                    <a:ext cx="392112" cy="1189038"/>
                  </a:xfrm>
                  <a:custGeom>
                    <a:avLst/>
                    <a:gdLst>
                      <a:gd name="T0" fmla="*/ 392112 w 392906"/>
                      <a:gd name="T1" fmla="*/ 1189038 h 1188244"/>
                      <a:gd name="T2" fmla="*/ 370724 w 392906"/>
                      <a:gd name="T3" fmla="*/ 1160444 h 1188244"/>
                      <a:gd name="T4" fmla="*/ 382606 w 392906"/>
                      <a:gd name="T5" fmla="*/ 1129467 h 1188244"/>
                      <a:gd name="T6" fmla="*/ 337454 w 392906"/>
                      <a:gd name="T7" fmla="*/ 1060364 h 1188244"/>
                      <a:gd name="T8" fmla="*/ 308936 w 392906"/>
                      <a:gd name="T9" fmla="*/ 1015091 h 1188244"/>
                      <a:gd name="T10" fmla="*/ 304184 w 392906"/>
                      <a:gd name="T11" fmla="*/ 976965 h 1188244"/>
                      <a:gd name="T12" fmla="*/ 270913 w 392906"/>
                      <a:gd name="T13" fmla="*/ 912628 h 1188244"/>
                      <a:gd name="T14" fmla="*/ 240020 w 392906"/>
                      <a:gd name="T15" fmla="*/ 860205 h 1188244"/>
                      <a:gd name="T16" fmla="*/ 201997 w 392906"/>
                      <a:gd name="T17" fmla="*/ 805401 h 1188244"/>
                      <a:gd name="T18" fmla="*/ 199621 w 392906"/>
                      <a:gd name="T19" fmla="*/ 786338 h 1188244"/>
                      <a:gd name="T20" fmla="*/ 140210 w 392906"/>
                      <a:gd name="T21" fmla="*/ 755360 h 1188244"/>
                      <a:gd name="T22" fmla="*/ 159222 w 392906"/>
                      <a:gd name="T23" fmla="*/ 743446 h 1188244"/>
                      <a:gd name="T24" fmla="*/ 130704 w 392906"/>
                      <a:gd name="T25" fmla="*/ 712470 h 1188244"/>
                      <a:gd name="T26" fmla="*/ 147339 w 392906"/>
                      <a:gd name="T27" fmla="*/ 702938 h 1188244"/>
                      <a:gd name="T28" fmla="*/ 125951 w 392906"/>
                      <a:gd name="T29" fmla="*/ 676727 h 1188244"/>
                      <a:gd name="T30" fmla="*/ 140210 w 392906"/>
                      <a:gd name="T31" fmla="*/ 664813 h 1188244"/>
                      <a:gd name="T32" fmla="*/ 166350 w 392906"/>
                      <a:gd name="T33" fmla="*/ 629070 h 1188244"/>
                      <a:gd name="T34" fmla="*/ 192491 w 392906"/>
                      <a:gd name="T35" fmla="*/ 612390 h 1188244"/>
                      <a:gd name="T36" fmla="*/ 197245 w 392906"/>
                      <a:gd name="T37" fmla="*/ 564733 h 1188244"/>
                      <a:gd name="T38" fmla="*/ 175856 w 392906"/>
                      <a:gd name="T39" fmla="*/ 590945 h 1188244"/>
                      <a:gd name="T40" fmla="*/ 137833 w 392906"/>
                      <a:gd name="T41" fmla="*/ 557585 h 1188244"/>
                      <a:gd name="T42" fmla="*/ 154468 w 392906"/>
                      <a:gd name="T43" fmla="*/ 545670 h 1188244"/>
                      <a:gd name="T44" fmla="*/ 149716 w 392906"/>
                      <a:gd name="T45" fmla="*/ 493248 h 1188244"/>
                      <a:gd name="T46" fmla="*/ 194867 w 392906"/>
                      <a:gd name="T47" fmla="*/ 438443 h 1188244"/>
                      <a:gd name="T48" fmla="*/ 190115 w 392906"/>
                      <a:gd name="T49" fmla="*/ 412231 h 1188244"/>
                      <a:gd name="T50" fmla="*/ 251902 w 392906"/>
                      <a:gd name="T51" fmla="*/ 386021 h 1188244"/>
                      <a:gd name="T52" fmla="*/ 240020 w 392906"/>
                      <a:gd name="T53" fmla="*/ 366958 h 1188244"/>
                      <a:gd name="T54" fmla="*/ 266161 w 392906"/>
                      <a:gd name="T55" fmla="*/ 364574 h 1188244"/>
                      <a:gd name="T56" fmla="*/ 256655 w 392906"/>
                      <a:gd name="T57" fmla="*/ 345512 h 1188244"/>
                      <a:gd name="T58" fmla="*/ 266161 w 392906"/>
                      <a:gd name="T59" fmla="*/ 335980 h 1188244"/>
                      <a:gd name="T60" fmla="*/ 304184 w 392906"/>
                      <a:gd name="T61" fmla="*/ 321684 h 1188244"/>
                      <a:gd name="T62" fmla="*/ 330325 w 392906"/>
                      <a:gd name="T63" fmla="*/ 257347 h 1188244"/>
                      <a:gd name="T64" fmla="*/ 318442 w 392906"/>
                      <a:gd name="T65" fmla="*/ 164416 h 1188244"/>
                      <a:gd name="T66" fmla="*/ 318442 w 392906"/>
                      <a:gd name="T67" fmla="*/ 126290 h 1188244"/>
                      <a:gd name="T68" fmla="*/ 294678 w 392906"/>
                      <a:gd name="T69" fmla="*/ 90548 h 1188244"/>
                      <a:gd name="T70" fmla="*/ 261408 w 392906"/>
                      <a:gd name="T71" fmla="*/ 52423 h 1188244"/>
                      <a:gd name="T72" fmla="*/ 285173 w 392906"/>
                      <a:gd name="T73" fmla="*/ 38125 h 1188244"/>
                      <a:gd name="T74" fmla="*/ 230514 w 392906"/>
                      <a:gd name="T75" fmla="*/ 0 h 1188244"/>
                      <a:gd name="T76" fmla="*/ 209127 w 392906"/>
                      <a:gd name="T77" fmla="*/ 30977 h 1188244"/>
                      <a:gd name="T78" fmla="*/ 159222 w 392906"/>
                      <a:gd name="T79" fmla="*/ 45274 h 1188244"/>
                      <a:gd name="T80" fmla="*/ 190115 w 392906"/>
                      <a:gd name="T81" fmla="*/ 73868 h 1188244"/>
                      <a:gd name="T82" fmla="*/ 152092 w 392906"/>
                      <a:gd name="T83" fmla="*/ 95314 h 1188244"/>
                      <a:gd name="T84" fmla="*/ 137833 w 392906"/>
                      <a:gd name="T85" fmla="*/ 95314 h 1188244"/>
                      <a:gd name="T86" fmla="*/ 109316 w 392906"/>
                      <a:gd name="T87" fmla="*/ 64337 h 1188244"/>
                      <a:gd name="T88" fmla="*/ 80798 w 392906"/>
                      <a:gd name="T89" fmla="*/ 50039 h 1188244"/>
                      <a:gd name="T90" fmla="*/ 47529 w 392906"/>
                      <a:gd name="T91" fmla="*/ 42892 h 1188244"/>
                      <a:gd name="T92" fmla="*/ 38023 w 392906"/>
                      <a:gd name="T93" fmla="*/ 50039 h 1188244"/>
                      <a:gd name="T94" fmla="*/ 0 w 392906"/>
                      <a:gd name="T95" fmla="*/ 26212 h 1188244"/>
                      <a:gd name="T96" fmla="*/ 0 w 392906"/>
                      <a:gd name="T97" fmla="*/ 26212 h 11882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2906" h="1188244">
                        <a:moveTo>
                          <a:pt x="392906" y="1188244"/>
                        </a:moveTo>
                        <a:lnTo>
                          <a:pt x="371475" y="1159669"/>
                        </a:lnTo>
                        <a:lnTo>
                          <a:pt x="383381" y="1128713"/>
                        </a:lnTo>
                        <a:lnTo>
                          <a:pt x="338137" y="1059656"/>
                        </a:lnTo>
                        <a:lnTo>
                          <a:pt x="309562" y="1014413"/>
                        </a:lnTo>
                        <a:lnTo>
                          <a:pt x="304800" y="976313"/>
                        </a:lnTo>
                        <a:lnTo>
                          <a:pt x="271462" y="912019"/>
                        </a:lnTo>
                        <a:lnTo>
                          <a:pt x="240506" y="859631"/>
                        </a:lnTo>
                        <a:lnTo>
                          <a:pt x="202406" y="804863"/>
                        </a:lnTo>
                        <a:lnTo>
                          <a:pt x="200025" y="785813"/>
                        </a:lnTo>
                        <a:lnTo>
                          <a:pt x="140494" y="754856"/>
                        </a:lnTo>
                        <a:lnTo>
                          <a:pt x="159544" y="742950"/>
                        </a:lnTo>
                        <a:lnTo>
                          <a:pt x="130969" y="711994"/>
                        </a:lnTo>
                        <a:lnTo>
                          <a:pt x="147637" y="702469"/>
                        </a:lnTo>
                        <a:lnTo>
                          <a:pt x="126206" y="676275"/>
                        </a:lnTo>
                        <a:lnTo>
                          <a:pt x="140494" y="664369"/>
                        </a:lnTo>
                        <a:lnTo>
                          <a:pt x="166687" y="628650"/>
                        </a:lnTo>
                        <a:lnTo>
                          <a:pt x="192881" y="611981"/>
                        </a:lnTo>
                        <a:lnTo>
                          <a:pt x="197644" y="564356"/>
                        </a:lnTo>
                        <a:lnTo>
                          <a:pt x="176212" y="590550"/>
                        </a:lnTo>
                        <a:lnTo>
                          <a:pt x="138112" y="557213"/>
                        </a:lnTo>
                        <a:lnTo>
                          <a:pt x="154781" y="545306"/>
                        </a:lnTo>
                        <a:lnTo>
                          <a:pt x="150019" y="492919"/>
                        </a:lnTo>
                        <a:lnTo>
                          <a:pt x="195262" y="438150"/>
                        </a:lnTo>
                        <a:lnTo>
                          <a:pt x="190500" y="411956"/>
                        </a:lnTo>
                        <a:lnTo>
                          <a:pt x="252412" y="385763"/>
                        </a:lnTo>
                        <a:lnTo>
                          <a:pt x="240506" y="366713"/>
                        </a:lnTo>
                        <a:lnTo>
                          <a:pt x="266700" y="364331"/>
                        </a:lnTo>
                        <a:lnTo>
                          <a:pt x="257175" y="345281"/>
                        </a:lnTo>
                        <a:lnTo>
                          <a:pt x="266700" y="335756"/>
                        </a:lnTo>
                        <a:lnTo>
                          <a:pt x="304800" y="321469"/>
                        </a:lnTo>
                        <a:lnTo>
                          <a:pt x="330994" y="257175"/>
                        </a:lnTo>
                        <a:lnTo>
                          <a:pt x="319087" y="164306"/>
                        </a:lnTo>
                        <a:lnTo>
                          <a:pt x="319087" y="126206"/>
                        </a:lnTo>
                        <a:lnTo>
                          <a:pt x="295275" y="90488"/>
                        </a:lnTo>
                        <a:lnTo>
                          <a:pt x="261937" y="52388"/>
                        </a:lnTo>
                        <a:lnTo>
                          <a:pt x="285750" y="38100"/>
                        </a:lnTo>
                        <a:lnTo>
                          <a:pt x="230981" y="0"/>
                        </a:lnTo>
                        <a:lnTo>
                          <a:pt x="209550" y="30956"/>
                        </a:lnTo>
                        <a:lnTo>
                          <a:pt x="159544" y="45244"/>
                        </a:lnTo>
                        <a:lnTo>
                          <a:pt x="190500" y="73819"/>
                        </a:lnTo>
                        <a:lnTo>
                          <a:pt x="152400" y="95250"/>
                        </a:lnTo>
                        <a:lnTo>
                          <a:pt x="138112" y="95250"/>
                        </a:lnTo>
                        <a:lnTo>
                          <a:pt x="109537" y="64294"/>
                        </a:lnTo>
                        <a:lnTo>
                          <a:pt x="80962" y="50006"/>
                        </a:lnTo>
                        <a:lnTo>
                          <a:pt x="47625" y="42863"/>
                        </a:lnTo>
                        <a:lnTo>
                          <a:pt x="38100" y="50006"/>
                        </a:lnTo>
                        <a:lnTo>
                          <a:pt x="0" y="26194"/>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 name="Freeform 14"/>
                  <p:cNvSpPr>
                    <a:spLocks/>
                  </p:cNvSpPr>
                  <p:nvPr/>
                </p:nvSpPr>
                <p:spPr bwMode="auto">
                  <a:xfrm>
                    <a:off x="1693863" y="1905000"/>
                    <a:ext cx="1854200" cy="931863"/>
                  </a:xfrm>
                  <a:custGeom>
                    <a:avLst/>
                    <a:gdLst/>
                    <a:ahLst/>
                    <a:cxnLst/>
                    <a:rect l="0" t="0" r="r" b="b"/>
                    <a:pathLst>
                      <a:path w="1854994" h="931069">
                        <a:moveTo>
                          <a:pt x="1854994" y="931069"/>
                        </a:moveTo>
                        <a:lnTo>
                          <a:pt x="1826419" y="881063"/>
                        </a:lnTo>
                        <a:lnTo>
                          <a:pt x="1774031" y="826294"/>
                        </a:lnTo>
                        <a:lnTo>
                          <a:pt x="1697831" y="797719"/>
                        </a:lnTo>
                        <a:lnTo>
                          <a:pt x="1619250" y="788194"/>
                        </a:lnTo>
                        <a:lnTo>
                          <a:pt x="1571625" y="783431"/>
                        </a:lnTo>
                        <a:lnTo>
                          <a:pt x="1516856" y="733425"/>
                        </a:lnTo>
                        <a:lnTo>
                          <a:pt x="1490662" y="750094"/>
                        </a:lnTo>
                        <a:lnTo>
                          <a:pt x="1497806" y="702469"/>
                        </a:lnTo>
                        <a:lnTo>
                          <a:pt x="1464469" y="676275"/>
                        </a:lnTo>
                        <a:lnTo>
                          <a:pt x="1414462" y="640556"/>
                        </a:lnTo>
                        <a:lnTo>
                          <a:pt x="1395412" y="640556"/>
                        </a:lnTo>
                        <a:lnTo>
                          <a:pt x="1354931" y="640556"/>
                        </a:lnTo>
                        <a:lnTo>
                          <a:pt x="1326356" y="640556"/>
                        </a:lnTo>
                        <a:lnTo>
                          <a:pt x="1385887" y="597694"/>
                        </a:lnTo>
                        <a:lnTo>
                          <a:pt x="1343025" y="581025"/>
                        </a:lnTo>
                        <a:lnTo>
                          <a:pt x="1307306" y="573881"/>
                        </a:lnTo>
                        <a:lnTo>
                          <a:pt x="1288256" y="547688"/>
                        </a:lnTo>
                        <a:lnTo>
                          <a:pt x="1271587" y="547688"/>
                        </a:lnTo>
                        <a:lnTo>
                          <a:pt x="1262062" y="523875"/>
                        </a:lnTo>
                        <a:lnTo>
                          <a:pt x="1316831" y="516731"/>
                        </a:lnTo>
                        <a:lnTo>
                          <a:pt x="1178719" y="514350"/>
                        </a:lnTo>
                        <a:lnTo>
                          <a:pt x="1221581" y="531019"/>
                        </a:lnTo>
                        <a:lnTo>
                          <a:pt x="1183481" y="552450"/>
                        </a:lnTo>
                        <a:lnTo>
                          <a:pt x="1157287" y="554831"/>
                        </a:lnTo>
                        <a:lnTo>
                          <a:pt x="1123950" y="542925"/>
                        </a:lnTo>
                        <a:lnTo>
                          <a:pt x="1109662" y="528638"/>
                        </a:lnTo>
                        <a:lnTo>
                          <a:pt x="1035844" y="531019"/>
                        </a:lnTo>
                        <a:lnTo>
                          <a:pt x="1012031" y="526256"/>
                        </a:lnTo>
                        <a:lnTo>
                          <a:pt x="1004887" y="509588"/>
                        </a:lnTo>
                        <a:lnTo>
                          <a:pt x="1004887" y="500063"/>
                        </a:lnTo>
                        <a:lnTo>
                          <a:pt x="971550" y="483394"/>
                        </a:lnTo>
                        <a:lnTo>
                          <a:pt x="942975" y="483394"/>
                        </a:lnTo>
                        <a:lnTo>
                          <a:pt x="931069" y="447675"/>
                        </a:lnTo>
                        <a:lnTo>
                          <a:pt x="912019" y="447675"/>
                        </a:lnTo>
                        <a:lnTo>
                          <a:pt x="904875" y="457200"/>
                        </a:lnTo>
                        <a:lnTo>
                          <a:pt x="931069" y="461963"/>
                        </a:lnTo>
                        <a:lnTo>
                          <a:pt x="923925" y="483394"/>
                        </a:lnTo>
                        <a:lnTo>
                          <a:pt x="862012" y="502444"/>
                        </a:lnTo>
                        <a:lnTo>
                          <a:pt x="881062" y="559594"/>
                        </a:lnTo>
                        <a:lnTo>
                          <a:pt x="852487" y="600075"/>
                        </a:lnTo>
                        <a:lnTo>
                          <a:pt x="828675" y="573881"/>
                        </a:lnTo>
                        <a:lnTo>
                          <a:pt x="821531" y="545306"/>
                        </a:lnTo>
                        <a:lnTo>
                          <a:pt x="850106" y="509588"/>
                        </a:lnTo>
                        <a:lnTo>
                          <a:pt x="819150" y="473869"/>
                        </a:lnTo>
                        <a:lnTo>
                          <a:pt x="859631" y="464344"/>
                        </a:lnTo>
                        <a:lnTo>
                          <a:pt x="871537" y="440531"/>
                        </a:lnTo>
                        <a:lnTo>
                          <a:pt x="850106" y="426244"/>
                        </a:lnTo>
                        <a:lnTo>
                          <a:pt x="807244" y="438150"/>
                        </a:lnTo>
                        <a:lnTo>
                          <a:pt x="804862" y="457200"/>
                        </a:lnTo>
                        <a:lnTo>
                          <a:pt x="771525" y="488156"/>
                        </a:lnTo>
                        <a:lnTo>
                          <a:pt x="721519" y="483394"/>
                        </a:lnTo>
                        <a:lnTo>
                          <a:pt x="709612" y="504825"/>
                        </a:lnTo>
                        <a:lnTo>
                          <a:pt x="688181" y="500063"/>
                        </a:lnTo>
                        <a:lnTo>
                          <a:pt x="669131" y="507206"/>
                        </a:lnTo>
                        <a:lnTo>
                          <a:pt x="642937" y="531019"/>
                        </a:lnTo>
                        <a:lnTo>
                          <a:pt x="642937" y="578644"/>
                        </a:lnTo>
                        <a:lnTo>
                          <a:pt x="619125" y="590550"/>
                        </a:lnTo>
                        <a:lnTo>
                          <a:pt x="602456" y="611981"/>
                        </a:lnTo>
                        <a:lnTo>
                          <a:pt x="583406" y="623888"/>
                        </a:lnTo>
                        <a:lnTo>
                          <a:pt x="557212" y="609600"/>
                        </a:lnTo>
                        <a:lnTo>
                          <a:pt x="502444" y="569119"/>
                        </a:lnTo>
                        <a:lnTo>
                          <a:pt x="459581" y="569119"/>
                        </a:lnTo>
                        <a:lnTo>
                          <a:pt x="411956" y="592931"/>
                        </a:lnTo>
                        <a:lnTo>
                          <a:pt x="376237" y="614363"/>
                        </a:lnTo>
                        <a:lnTo>
                          <a:pt x="338137" y="592931"/>
                        </a:lnTo>
                        <a:lnTo>
                          <a:pt x="326231" y="600075"/>
                        </a:lnTo>
                        <a:lnTo>
                          <a:pt x="280987" y="559594"/>
                        </a:lnTo>
                        <a:lnTo>
                          <a:pt x="242887" y="507206"/>
                        </a:lnTo>
                        <a:lnTo>
                          <a:pt x="233362" y="485775"/>
                        </a:lnTo>
                        <a:lnTo>
                          <a:pt x="252412" y="419100"/>
                        </a:lnTo>
                        <a:lnTo>
                          <a:pt x="257175" y="371475"/>
                        </a:lnTo>
                        <a:lnTo>
                          <a:pt x="271462" y="340519"/>
                        </a:lnTo>
                        <a:lnTo>
                          <a:pt x="276225" y="333375"/>
                        </a:lnTo>
                        <a:lnTo>
                          <a:pt x="259556" y="311944"/>
                        </a:lnTo>
                        <a:lnTo>
                          <a:pt x="264319" y="297656"/>
                        </a:lnTo>
                        <a:lnTo>
                          <a:pt x="211931" y="264319"/>
                        </a:lnTo>
                        <a:lnTo>
                          <a:pt x="142875" y="259556"/>
                        </a:lnTo>
                        <a:lnTo>
                          <a:pt x="80962" y="269081"/>
                        </a:lnTo>
                        <a:lnTo>
                          <a:pt x="30956" y="273844"/>
                        </a:lnTo>
                        <a:lnTo>
                          <a:pt x="0" y="273844"/>
                        </a:lnTo>
                        <a:lnTo>
                          <a:pt x="23812" y="228600"/>
                        </a:lnTo>
                        <a:lnTo>
                          <a:pt x="30956" y="197644"/>
                        </a:lnTo>
                        <a:lnTo>
                          <a:pt x="54769" y="138113"/>
                        </a:lnTo>
                        <a:lnTo>
                          <a:pt x="66675" y="95250"/>
                        </a:lnTo>
                        <a:lnTo>
                          <a:pt x="64294" y="76200"/>
                        </a:lnTo>
                        <a:lnTo>
                          <a:pt x="102394" y="33338"/>
                        </a:lnTo>
                        <a:lnTo>
                          <a:pt x="92869"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6" name="Freeform 15"/>
                  <p:cNvSpPr>
                    <a:spLocks/>
                  </p:cNvSpPr>
                  <p:nvPr/>
                </p:nvSpPr>
                <p:spPr bwMode="auto">
                  <a:xfrm>
                    <a:off x="407988" y="1354138"/>
                    <a:ext cx="1536700" cy="1174750"/>
                  </a:xfrm>
                  <a:custGeom>
                    <a:avLst/>
                    <a:gdLst/>
                    <a:ahLst/>
                    <a:cxnLst/>
                    <a:rect l="0" t="0" r="r" b="b"/>
                    <a:pathLst>
                      <a:path w="1538287" h="1173957">
                        <a:moveTo>
                          <a:pt x="1538287" y="1173957"/>
                        </a:moveTo>
                        <a:lnTo>
                          <a:pt x="1507331" y="1128713"/>
                        </a:lnTo>
                        <a:lnTo>
                          <a:pt x="1488281" y="1123950"/>
                        </a:lnTo>
                        <a:lnTo>
                          <a:pt x="1459706" y="1088232"/>
                        </a:lnTo>
                        <a:lnTo>
                          <a:pt x="1466850" y="1112044"/>
                        </a:lnTo>
                        <a:lnTo>
                          <a:pt x="1426369" y="1097757"/>
                        </a:lnTo>
                        <a:lnTo>
                          <a:pt x="1431131" y="1050132"/>
                        </a:lnTo>
                        <a:lnTo>
                          <a:pt x="1414462" y="1031082"/>
                        </a:lnTo>
                        <a:lnTo>
                          <a:pt x="1345406" y="969169"/>
                        </a:lnTo>
                        <a:lnTo>
                          <a:pt x="1340644" y="962025"/>
                        </a:lnTo>
                        <a:lnTo>
                          <a:pt x="1271587" y="952500"/>
                        </a:lnTo>
                        <a:lnTo>
                          <a:pt x="1219200" y="926307"/>
                        </a:lnTo>
                        <a:lnTo>
                          <a:pt x="1183481" y="914400"/>
                        </a:lnTo>
                        <a:lnTo>
                          <a:pt x="1150144" y="921544"/>
                        </a:lnTo>
                        <a:lnTo>
                          <a:pt x="1114425" y="897732"/>
                        </a:lnTo>
                        <a:lnTo>
                          <a:pt x="1054894" y="840582"/>
                        </a:lnTo>
                        <a:lnTo>
                          <a:pt x="1016794" y="816769"/>
                        </a:lnTo>
                        <a:lnTo>
                          <a:pt x="983456" y="819150"/>
                        </a:lnTo>
                        <a:lnTo>
                          <a:pt x="914400" y="852488"/>
                        </a:lnTo>
                        <a:lnTo>
                          <a:pt x="892969" y="847725"/>
                        </a:lnTo>
                        <a:lnTo>
                          <a:pt x="795337" y="819150"/>
                        </a:lnTo>
                        <a:lnTo>
                          <a:pt x="778669" y="809625"/>
                        </a:lnTo>
                        <a:lnTo>
                          <a:pt x="747712" y="809625"/>
                        </a:lnTo>
                        <a:lnTo>
                          <a:pt x="681037" y="778669"/>
                        </a:lnTo>
                        <a:lnTo>
                          <a:pt x="654844" y="750094"/>
                        </a:lnTo>
                        <a:lnTo>
                          <a:pt x="597694" y="745332"/>
                        </a:lnTo>
                        <a:lnTo>
                          <a:pt x="552450" y="714375"/>
                        </a:lnTo>
                        <a:lnTo>
                          <a:pt x="528637" y="702469"/>
                        </a:lnTo>
                        <a:lnTo>
                          <a:pt x="490537" y="661988"/>
                        </a:lnTo>
                        <a:lnTo>
                          <a:pt x="507206" y="638175"/>
                        </a:lnTo>
                        <a:lnTo>
                          <a:pt x="495300" y="619125"/>
                        </a:lnTo>
                        <a:lnTo>
                          <a:pt x="509587" y="607219"/>
                        </a:lnTo>
                        <a:lnTo>
                          <a:pt x="507206" y="590550"/>
                        </a:lnTo>
                        <a:lnTo>
                          <a:pt x="497681" y="542925"/>
                        </a:lnTo>
                        <a:lnTo>
                          <a:pt x="416719" y="454819"/>
                        </a:lnTo>
                        <a:lnTo>
                          <a:pt x="400050" y="435769"/>
                        </a:lnTo>
                        <a:lnTo>
                          <a:pt x="400050" y="421482"/>
                        </a:lnTo>
                        <a:lnTo>
                          <a:pt x="357187" y="400050"/>
                        </a:lnTo>
                        <a:lnTo>
                          <a:pt x="359569" y="364332"/>
                        </a:lnTo>
                        <a:lnTo>
                          <a:pt x="345281" y="342900"/>
                        </a:lnTo>
                        <a:lnTo>
                          <a:pt x="323850" y="328613"/>
                        </a:lnTo>
                        <a:lnTo>
                          <a:pt x="307181" y="314325"/>
                        </a:lnTo>
                        <a:lnTo>
                          <a:pt x="307181" y="292894"/>
                        </a:lnTo>
                        <a:lnTo>
                          <a:pt x="292894" y="292894"/>
                        </a:lnTo>
                        <a:lnTo>
                          <a:pt x="269081" y="271463"/>
                        </a:lnTo>
                        <a:lnTo>
                          <a:pt x="235744" y="209550"/>
                        </a:lnTo>
                        <a:lnTo>
                          <a:pt x="228600" y="140494"/>
                        </a:lnTo>
                        <a:lnTo>
                          <a:pt x="200025" y="123825"/>
                        </a:lnTo>
                        <a:cubicBezTo>
                          <a:pt x="194215" y="123341"/>
                          <a:pt x="169475" y="122373"/>
                          <a:pt x="159544" y="119063"/>
                        </a:cubicBezTo>
                        <a:cubicBezTo>
                          <a:pt x="158479" y="118708"/>
                          <a:pt x="157956" y="117476"/>
                          <a:pt x="157162" y="116682"/>
                        </a:cubicBezTo>
                        <a:lnTo>
                          <a:pt x="159544" y="154782"/>
                        </a:lnTo>
                        <a:lnTo>
                          <a:pt x="147637" y="183357"/>
                        </a:lnTo>
                        <a:lnTo>
                          <a:pt x="166687" y="221457"/>
                        </a:lnTo>
                        <a:lnTo>
                          <a:pt x="202406" y="252413"/>
                        </a:lnTo>
                        <a:lnTo>
                          <a:pt x="214312" y="269082"/>
                        </a:lnTo>
                        <a:lnTo>
                          <a:pt x="211931" y="307182"/>
                        </a:lnTo>
                        <a:lnTo>
                          <a:pt x="228600" y="321469"/>
                        </a:lnTo>
                        <a:lnTo>
                          <a:pt x="238125" y="340519"/>
                        </a:lnTo>
                        <a:lnTo>
                          <a:pt x="264319" y="366713"/>
                        </a:lnTo>
                        <a:lnTo>
                          <a:pt x="271462" y="411957"/>
                        </a:lnTo>
                        <a:lnTo>
                          <a:pt x="278606" y="438150"/>
                        </a:lnTo>
                        <a:lnTo>
                          <a:pt x="288131" y="464344"/>
                        </a:lnTo>
                        <a:lnTo>
                          <a:pt x="288131" y="478632"/>
                        </a:lnTo>
                        <a:lnTo>
                          <a:pt x="304800" y="461963"/>
                        </a:lnTo>
                        <a:lnTo>
                          <a:pt x="316706" y="514350"/>
                        </a:lnTo>
                        <a:lnTo>
                          <a:pt x="297656" y="535782"/>
                        </a:lnTo>
                        <a:lnTo>
                          <a:pt x="283369" y="500063"/>
                        </a:lnTo>
                        <a:lnTo>
                          <a:pt x="221456" y="457200"/>
                        </a:lnTo>
                        <a:lnTo>
                          <a:pt x="202406" y="447675"/>
                        </a:lnTo>
                        <a:lnTo>
                          <a:pt x="221456" y="404813"/>
                        </a:lnTo>
                        <a:lnTo>
                          <a:pt x="211931" y="373857"/>
                        </a:lnTo>
                        <a:cubicBezTo>
                          <a:pt x="197128" y="356585"/>
                          <a:pt x="197644" y="364506"/>
                          <a:pt x="197644" y="354807"/>
                        </a:cubicBezTo>
                        <a:lnTo>
                          <a:pt x="180975" y="350044"/>
                        </a:lnTo>
                        <a:lnTo>
                          <a:pt x="145256" y="340519"/>
                        </a:lnTo>
                        <a:cubicBezTo>
                          <a:pt x="127674" y="327961"/>
                          <a:pt x="133415" y="333441"/>
                          <a:pt x="126206" y="326232"/>
                        </a:cubicBezTo>
                        <a:lnTo>
                          <a:pt x="102394" y="311944"/>
                        </a:lnTo>
                        <a:lnTo>
                          <a:pt x="154781" y="304800"/>
                        </a:lnTo>
                        <a:lnTo>
                          <a:pt x="152400" y="266700"/>
                        </a:lnTo>
                        <a:lnTo>
                          <a:pt x="135731" y="252413"/>
                        </a:lnTo>
                        <a:lnTo>
                          <a:pt x="116681" y="228600"/>
                        </a:lnTo>
                        <a:lnTo>
                          <a:pt x="95250" y="154782"/>
                        </a:lnTo>
                        <a:lnTo>
                          <a:pt x="90487" y="114300"/>
                        </a:lnTo>
                        <a:lnTo>
                          <a:pt x="78581" y="80963"/>
                        </a:lnTo>
                        <a:lnTo>
                          <a:pt x="66675" y="28575"/>
                        </a:lnTo>
                        <a:lnTo>
                          <a:pt x="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 name="Freeform 1"/>
                  <p:cNvSpPr>
                    <a:spLocks/>
                  </p:cNvSpPr>
                  <p:nvPr/>
                </p:nvSpPr>
                <p:spPr bwMode="auto">
                  <a:xfrm>
                    <a:off x="1271588" y="1002506"/>
                    <a:ext cx="1128724" cy="1076325"/>
                  </a:xfrm>
                  <a:custGeom>
                    <a:avLst/>
                    <a:gdLst/>
                    <a:ahLst/>
                    <a:cxnLst/>
                    <a:rect l="0" t="0" r="r" b="b"/>
                    <a:pathLst>
                      <a:path w="1128724" h="1076325">
                        <a:moveTo>
                          <a:pt x="516731" y="907257"/>
                        </a:moveTo>
                        <a:lnTo>
                          <a:pt x="516731" y="907257"/>
                        </a:lnTo>
                        <a:cubicBezTo>
                          <a:pt x="509587" y="902494"/>
                          <a:pt x="503719" y="894653"/>
                          <a:pt x="495300" y="892969"/>
                        </a:cubicBezTo>
                        <a:cubicBezTo>
                          <a:pt x="485053" y="890919"/>
                          <a:pt x="455040" y="895659"/>
                          <a:pt x="440531" y="897732"/>
                        </a:cubicBezTo>
                        <a:cubicBezTo>
                          <a:pt x="433853" y="899958"/>
                          <a:pt x="420972" y="903940"/>
                          <a:pt x="414337" y="907257"/>
                        </a:cubicBezTo>
                        <a:cubicBezTo>
                          <a:pt x="411777" y="908537"/>
                          <a:pt x="409808" y="910857"/>
                          <a:pt x="407193" y="912019"/>
                        </a:cubicBezTo>
                        <a:cubicBezTo>
                          <a:pt x="402606" y="914058"/>
                          <a:pt x="392906" y="916782"/>
                          <a:pt x="392906" y="916782"/>
                        </a:cubicBezTo>
                        <a:cubicBezTo>
                          <a:pt x="384084" y="915311"/>
                          <a:pt x="364726" y="910751"/>
                          <a:pt x="357187" y="916782"/>
                        </a:cubicBezTo>
                        <a:cubicBezTo>
                          <a:pt x="352804" y="920288"/>
                          <a:pt x="356419" y="928074"/>
                          <a:pt x="354806" y="933450"/>
                        </a:cubicBezTo>
                        <a:cubicBezTo>
                          <a:pt x="353984" y="936191"/>
                          <a:pt x="350514" y="937771"/>
                          <a:pt x="350043" y="940594"/>
                        </a:cubicBezTo>
                        <a:cubicBezTo>
                          <a:pt x="348868" y="947640"/>
                          <a:pt x="350043" y="954881"/>
                          <a:pt x="350043" y="962025"/>
                        </a:cubicBezTo>
                        <a:lnTo>
                          <a:pt x="323850" y="1012032"/>
                        </a:lnTo>
                        <a:lnTo>
                          <a:pt x="311943" y="1031082"/>
                        </a:lnTo>
                        <a:lnTo>
                          <a:pt x="276225" y="1045369"/>
                        </a:lnTo>
                        <a:lnTo>
                          <a:pt x="238125" y="1050132"/>
                        </a:lnTo>
                        <a:cubicBezTo>
                          <a:pt x="227012" y="1052513"/>
                          <a:pt x="215568" y="1053680"/>
                          <a:pt x="204787" y="1057275"/>
                        </a:cubicBezTo>
                        <a:cubicBezTo>
                          <a:pt x="202406" y="1058069"/>
                          <a:pt x="200104" y="1059165"/>
                          <a:pt x="197643" y="1059657"/>
                        </a:cubicBezTo>
                        <a:cubicBezTo>
                          <a:pt x="187118" y="1061762"/>
                          <a:pt x="166603" y="1063475"/>
                          <a:pt x="157162" y="1064419"/>
                        </a:cubicBezTo>
                        <a:cubicBezTo>
                          <a:pt x="140832" y="1069862"/>
                          <a:pt x="161100" y="1063434"/>
                          <a:pt x="138112" y="1069182"/>
                        </a:cubicBezTo>
                        <a:cubicBezTo>
                          <a:pt x="135677" y="1069791"/>
                          <a:pt x="132743" y="1069788"/>
                          <a:pt x="130968" y="1071563"/>
                        </a:cubicBezTo>
                        <a:lnTo>
                          <a:pt x="130968" y="1076325"/>
                        </a:lnTo>
                        <a:lnTo>
                          <a:pt x="107156" y="1047750"/>
                        </a:lnTo>
                        <a:lnTo>
                          <a:pt x="78581" y="1050132"/>
                        </a:lnTo>
                        <a:cubicBezTo>
                          <a:pt x="73818" y="1043782"/>
                          <a:pt x="68962" y="1037501"/>
                          <a:pt x="64293" y="1031082"/>
                        </a:cubicBezTo>
                        <a:cubicBezTo>
                          <a:pt x="62610" y="1028767"/>
                          <a:pt x="61363" y="1026137"/>
                          <a:pt x="59531" y="1023938"/>
                        </a:cubicBezTo>
                        <a:cubicBezTo>
                          <a:pt x="57375" y="1021351"/>
                          <a:pt x="54768" y="1019175"/>
                          <a:pt x="52387" y="1016794"/>
                        </a:cubicBezTo>
                        <a:cubicBezTo>
                          <a:pt x="50800" y="1012032"/>
                          <a:pt x="48125" y="1007502"/>
                          <a:pt x="47625" y="1002507"/>
                        </a:cubicBezTo>
                        <a:cubicBezTo>
                          <a:pt x="46831" y="994569"/>
                          <a:pt x="47037" y="986467"/>
                          <a:pt x="45243" y="978694"/>
                        </a:cubicBezTo>
                        <a:cubicBezTo>
                          <a:pt x="44599" y="975905"/>
                          <a:pt x="42635" y="973435"/>
                          <a:pt x="40481" y="971550"/>
                        </a:cubicBezTo>
                        <a:cubicBezTo>
                          <a:pt x="36173" y="967781"/>
                          <a:pt x="26193" y="962025"/>
                          <a:pt x="26193" y="962025"/>
                        </a:cubicBezTo>
                        <a:cubicBezTo>
                          <a:pt x="23102" y="952752"/>
                          <a:pt x="25587" y="956657"/>
                          <a:pt x="19050" y="950119"/>
                        </a:cubicBezTo>
                        <a:lnTo>
                          <a:pt x="23812" y="912019"/>
                        </a:lnTo>
                        <a:lnTo>
                          <a:pt x="2381" y="895350"/>
                        </a:lnTo>
                        <a:cubicBezTo>
                          <a:pt x="1587" y="888206"/>
                          <a:pt x="0" y="881107"/>
                          <a:pt x="0" y="873919"/>
                        </a:cubicBezTo>
                        <a:cubicBezTo>
                          <a:pt x="0" y="871409"/>
                          <a:pt x="2070" y="869266"/>
                          <a:pt x="2381" y="866775"/>
                        </a:cubicBezTo>
                        <a:cubicBezTo>
                          <a:pt x="3435" y="858345"/>
                          <a:pt x="4924" y="825483"/>
                          <a:pt x="7143" y="814388"/>
                        </a:cubicBezTo>
                        <a:cubicBezTo>
                          <a:pt x="8128" y="809465"/>
                          <a:pt x="10318" y="804863"/>
                          <a:pt x="11906" y="800100"/>
                        </a:cubicBezTo>
                        <a:cubicBezTo>
                          <a:pt x="12700" y="797719"/>
                          <a:pt x="14287" y="795467"/>
                          <a:pt x="14287" y="792957"/>
                        </a:cubicBezTo>
                        <a:lnTo>
                          <a:pt x="14287" y="788194"/>
                        </a:lnTo>
                        <a:lnTo>
                          <a:pt x="26193" y="745332"/>
                        </a:lnTo>
                        <a:lnTo>
                          <a:pt x="61912" y="716757"/>
                        </a:lnTo>
                        <a:lnTo>
                          <a:pt x="42862" y="657225"/>
                        </a:lnTo>
                        <a:cubicBezTo>
                          <a:pt x="43869" y="648160"/>
                          <a:pt x="41929" y="635718"/>
                          <a:pt x="50006" y="628650"/>
                        </a:cubicBezTo>
                        <a:cubicBezTo>
                          <a:pt x="54313" y="624881"/>
                          <a:pt x="64293" y="619125"/>
                          <a:pt x="64293" y="619125"/>
                        </a:cubicBezTo>
                        <a:cubicBezTo>
                          <a:pt x="69937" y="610661"/>
                          <a:pt x="69056" y="614844"/>
                          <a:pt x="69056" y="607219"/>
                        </a:cubicBezTo>
                        <a:lnTo>
                          <a:pt x="97631" y="585788"/>
                        </a:lnTo>
                        <a:lnTo>
                          <a:pt x="119062" y="583407"/>
                        </a:lnTo>
                        <a:lnTo>
                          <a:pt x="150018" y="566738"/>
                        </a:lnTo>
                        <a:lnTo>
                          <a:pt x="188118" y="528638"/>
                        </a:lnTo>
                        <a:lnTo>
                          <a:pt x="245268" y="528638"/>
                        </a:lnTo>
                        <a:lnTo>
                          <a:pt x="254793" y="526257"/>
                        </a:lnTo>
                        <a:cubicBezTo>
                          <a:pt x="275846" y="525254"/>
                          <a:pt x="299521" y="535365"/>
                          <a:pt x="311943" y="516732"/>
                        </a:cubicBezTo>
                        <a:cubicBezTo>
                          <a:pt x="313335" y="514643"/>
                          <a:pt x="313531" y="511969"/>
                          <a:pt x="314325" y="509588"/>
                        </a:cubicBezTo>
                        <a:cubicBezTo>
                          <a:pt x="318049" y="517037"/>
                          <a:pt x="318990" y="521430"/>
                          <a:pt x="326231" y="526257"/>
                        </a:cubicBezTo>
                        <a:cubicBezTo>
                          <a:pt x="328320" y="527649"/>
                          <a:pt x="330899" y="528225"/>
                          <a:pt x="333375" y="528638"/>
                        </a:cubicBezTo>
                        <a:cubicBezTo>
                          <a:pt x="335724" y="529029"/>
                          <a:pt x="338137" y="528638"/>
                          <a:pt x="340518" y="528638"/>
                        </a:cubicBezTo>
                        <a:lnTo>
                          <a:pt x="361950" y="545307"/>
                        </a:lnTo>
                        <a:lnTo>
                          <a:pt x="392906" y="531019"/>
                        </a:lnTo>
                        <a:cubicBezTo>
                          <a:pt x="417479" y="538391"/>
                          <a:pt x="408431" y="538163"/>
                          <a:pt x="419100" y="538163"/>
                        </a:cubicBezTo>
                        <a:lnTo>
                          <a:pt x="428625" y="542925"/>
                        </a:lnTo>
                        <a:cubicBezTo>
                          <a:pt x="434975" y="546100"/>
                          <a:pt x="440826" y="550582"/>
                          <a:pt x="447675" y="552450"/>
                        </a:cubicBezTo>
                        <a:cubicBezTo>
                          <a:pt x="450096" y="553110"/>
                          <a:pt x="454024" y="552450"/>
                          <a:pt x="454818" y="550069"/>
                        </a:cubicBezTo>
                        <a:cubicBezTo>
                          <a:pt x="455528" y="547939"/>
                          <a:pt x="451643" y="546894"/>
                          <a:pt x="450056" y="545307"/>
                        </a:cubicBezTo>
                        <a:lnTo>
                          <a:pt x="428625" y="509588"/>
                        </a:lnTo>
                        <a:lnTo>
                          <a:pt x="457200" y="492919"/>
                        </a:lnTo>
                        <a:cubicBezTo>
                          <a:pt x="466725" y="493713"/>
                          <a:pt x="476301" y="494037"/>
                          <a:pt x="485775" y="495300"/>
                        </a:cubicBezTo>
                        <a:cubicBezTo>
                          <a:pt x="488263" y="495632"/>
                          <a:pt x="492918" y="497682"/>
                          <a:pt x="492918" y="497682"/>
                        </a:cubicBezTo>
                        <a:lnTo>
                          <a:pt x="511968" y="502444"/>
                        </a:lnTo>
                        <a:lnTo>
                          <a:pt x="533400" y="502444"/>
                        </a:lnTo>
                        <a:lnTo>
                          <a:pt x="573881" y="488157"/>
                        </a:lnTo>
                        <a:lnTo>
                          <a:pt x="600075" y="488157"/>
                        </a:lnTo>
                        <a:lnTo>
                          <a:pt x="619125" y="521494"/>
                        </a:lnTo>
                        <a:lnTo>
                          <a:pt x="669131" y="497682"/>
                        </a:lnTo>
                        <a:lnTo>
                          <a:pt x="692943" y="509588"/>
                        </a:lnTo>
                        <a:lnTo>
                          <a:pt x="711993" y="533400"/>
                        </a:lnTo>
                        <a:cubicBezTo>
                          <a:pt x="719137" y="534988"/>
                          <a:pt x="726879" y="534890"/>
                          <a:pt x="733425" y="538163"/>
                        </a:cubicBezTo>
                        <a:cubicBezTo>
                          <a:pt x="735670" y="539286"/>
                          <a:pt x="735806" y="545307"/>
                          <a:pt x="735806" y="545307"/>
                        </a:cubicBezTo>
                        <a:lnTo>
                          <a:pt x="742950" y="576263"/>
                        </a:lnTo>
                        <a:lnTo>
                          <a:pt x="733425" y="609600"/>
                        </a:lnTo>
                        <a:cubicBezTo>
                          <a:pt x="741191" y="630312"/>
                          <a:pt x="734503" y="625617"/>
                          <a:pt x="745331" y="631032"/>
                        </a:cubicBezTo>
                        <a:lnTo>
                          <a:pt x="754856" y="642938"/>
                        </a:lnTo>
                        <a:lnTo>
                          <a:pt x="766762" y="659607"/>
                        </a:lnTo>
                        <a:lnTo>
                          <a:pt x="792956" y="685800"/>
                        </a:lnTo>
                        <a:lnTo>
                          <a:pt x="802481" y="704850"/>
                        </a:lnTo>
                        <a:lnTo>
                          <a:pt x="816768" y="721519"/>
                        </a:lnTo>
                        <a:lnTo>
                          <a:pt x="776287" y="740569"/>
                        </a:lnTo>
                        <a:lnTo>
                          <a:pt x="847725" y="711994"/>
                        </a:lnTo>
                        <a:lnTo>
                          <a:pt x="857250" y="650082"/>
                        </a:lnTo>
                        <a:lnTo>
                          <a:pt x="795337" y="461963"/>
                        </a:lnTo>
                        <a:lnTo>
                          <a:pt x="812006" y="402432"/>
                        </a:lnTo>
                        <a:lnTo>
                          <a:pt x="888206" y="357188"/>
                        </a:lnTo>
                        <a:lnTo>
                          <a:pt x="923925" y="319088"/>
                        </a:lnTo>
                        <a:lnTo>
                          <a:pt x="966787" y="311944"/>
                        </a:lnTo>
                        <a:lnTo>
                          <a:pt x="997743" y="276225"/>
                        </a:lnTo>
                        <a:lnTo>
                          <a:pt x="1045368" y="264319"/>
                        </a:lnTo>
                        <a:cubicBezTo>
                          <a:pt x="1049337" y="258763"/>
                          <a:pt x="1052738" y="252754"/>
                          <a:pt x="1057275" y="247650"/>
                        </a:cubicBezTo>
                        <a:cubicBezTo>
                          <a:pt x="1059176" y="245511"/>
                          <a:pt x="1062901" y="245315"/>
                          <a:pt x="1064418" y="242888"/>
                        </a:cubicBezTo>
                        <a:cubicBezTo>
                          <a:pt x="1067079" y="238631"/>
                          <a:pt x="1069181" y="228600"/>
                          <a:pt x="1069181" y="228600"/>
                        </a:cubicBezTo>
                        <a:cubicBezTo>
                          <a:pt x="1066800" y="227013"/>
                          <a:pt x="1064597" y="225118"/>
                          <a:pt x="1062037" y="223838"/>
                        </a:cubicBezTo>
                        <a:cubicBezTo>
                          <a:pt x="1059792" y="222716"/>
                          <a:pt x="1056982" y="222849"/>
                          <a:pt x="1054893" y="221457"/>
                        </a:cubicBezTo>
                        <a:cubicBezTo>
                          <a:pt x="1052091" y="219589"/>
                          <a:pt x="1050408" y="216380"/>
                          <a:pt x="1047750" y="214313"/>
                        </a:cubicBezTo>
                        <a:cubicBezTo>
                          <a:pt x="1043232" y="210799"/>
                          <a:pt x="1033462" y="204788"/>
                          <a:pt x="1033462" y="204788"/>
                        </a:cubicBezTo>
                        <a:cubicBezTo>
                          <a:pt x="1027113" y="185737"/>
                          <a:pt x="1033462" y="209551"/>
                          <a:pt x="1033462" y="190500"/>
                        </a:cubicBezTo>
                        <a:cubicBezTo>
                          <a:pt x="1033462" y="176983"/>
                          <a:pt x="1033732" y="163273"/>
                          <a:pt x="1031081" y="150019"/>
                        </a:cubicBezTo>
                        <a:cubicBezTo>
                          <a:pt x="1030421" y="146717"/>
                          <a:pt x="1026881" y="144510"/>
                          <a:pt x="1023937" y="142875"/>
                        </a:cubicBezTo>
                        <a:cubicBezTo>
                          <a:pt x="1019549" y="140437"/>
                          <a:pt x="1009650" y="138113"/>
                          <a:pt x="1009650" y="138113"/>
                        </a:cubicBezTo>
                        <a:cubicBezTo>
                          <a:pt x="1010444" y="135732"/>
                          <a:pt x="1010256" y="132744"/>
                          <a:pt x="1012031" y="130969"/>
                        </a:cubicBezTo>
                        <a:cubicBezTo>
                          <a:pt x="1016078" y="126922"/>
                          <a:pt x="1026318" y="121444"/>
                          <a:pt x="1026318" y="121444"/>
                        </a:cubicBezTo>
                        <a:cubicBezTo>
                          <a:pt x="1036142" y="106709"/>
                          <a:pt x="1028700" y="121190"/>
                          <a:pt x="1028700" y="92869"/>
                        </a:cubicBezTo>
                        <a:cubicBezTo>
                          <a:pt x="1028700" y="87256"/>
                          <a:pt x="1029819" y="81669"/>
                          <a:pt x="1031081" y="76200"/>
                        </a:cubicBezTo>
                        <a:cubicBezTo>
                          <a:pt x="1032210" y="71309"/>
                          <a:pt x="1035843" y="61913"/>
                          <a:pt x="1035843" y="61913"/>
                        </a:cubicBezTo>
                        <a:lnTo>
                          <a:pt x="1047750" y="97632"/>
                        </a:lnTo>
                        <a:cubicBezTo>
                          <a:pt x="1048544" y="105569"/>
                          <a:pt x="1048337" y="113671"/>
                          <a:pt x="1050131" y="121444"/>
                        </a:cubicBezTo>
                        <a:cubicBezTo>
                          <a:pt x="1053908" y="137811"/>
                          <a:pt x="1057883" y="119616"/>
                          <a:pt x="1052512" y="135732"/>
                        </a:cubicBezTo>
                        <a:cubicBezTo>
                          <a:pt x="1053306" y="138907"/>
                          <a:pt x="1052087" y="143573"/>
                          <a:pt x="1054893" y="145257"/>
                        </a:cubicBezTo>
                        <a:cubicBezTo>
                          <a:pt x="1055959" y="145897"/>
                          <a:pt x="1069668" y="141125"/>
                          <a:pt x="1071562" y="140494"/>
                        </a:cubicBezTo>
                        <a:cubicBezTo>
                          <a:pt x="1073150" y="138113"/>
                          <a:pt x="1075163" y="135965"/>
                          <a:pt x="1076325" y="133350"/>
                        </a:cubicBezTo>
                        <a:cubicBezTo>
                          <a:pt x="1078364" y="128763"/>
                          <a:pt x="1078302" y="123240"/>
                          <a:pt x="1081087" y="119063"/>
                        </a:cubicBezTo>
                        <a:lnTo>
                          <a:pt x="1085850" y="111919"/>
                        </a:lnTo>
                        <a:lnTo>
                          <a:pt x="1088231" y="100013"/>
                        </a:lnTo>
                        <a:cubicBezTo>
                          <a:pt x="1086575" y="98357"/>
                          <a:pt x="1062037" y="75998"/>
                          <a:pt x="1062037" y="69057"/>
                        </a:cubicBezTo>
                        <a:lnTo>
                          <a:pt x="1062037" y="66675"/>
                        </a:lnTo>
                        <a:lnTo>
                          <a:pt x="1064418" y="57150"/>
                        </a:lnTo>
                        <a:cubicBezTo>
                          <a:pt x="1066799" y="50800"/>
                          <a:pt x="1066766" y="42895"/>
                          <a:pt x="1071562" y="38100"/>
                        </a:cubicBezTo>
                        <a:cubicBezTo>
                          <a:pt x="1073586" y="36076"/>
                          <a:pt x="1075045" y="42684"/>
                          <a:pt x="1076325" y="45244"/>
                        </a:cubicBezTo>
                        <a:cubicBezTo>
                          <a:pt x="1077448" y="47489"/>
                          <a:pt x="1077717" y="50081"/>
                          <a:pt x="1078706" y="52388"/>
                        </a:cubicBezTo>
                        <a:cubicBezTo>
                          <a:pt x="1079624" y="54530"/>
                          <a:pt x="1085630" y="66977"/>
                          <a:pt x="1088231" y="69057"/>
                        </a:cubicBezTo>
                        <a:cubicBezTo>
                          <a:pt x="1090191" y="70625"/>
                          <a:pt x="1092994" y="70644"/>
                          <a:pt x="1095375" y="71438"/>
                        </a:cubicBezTo>
                        <a:cubicBezTo>
                          <a:pt x="1096282" y="74159"/>
                          <a:pt x="1097642" y="84592"/>
                          <a:pt x="1104900" y="80963"/>
                        </a:cubicBezTo>
                        <a:cubicBezTo>
                          <a:pt x="1107145" y="79840"/>
                          <a:pt x="1106591" y="76233"/>
                          <a:pt x="1107281" y="73819"/>
                        </a:cubicBezTo>
                        <a:cubicBezTo>
                          <a:pt x="1108945" y="67993"/>
                          <a:pt x="1111594" y="54254"/>
                          <a:pt x="1114425" y="50007"/>
                        </a:cubicBezTo>
                        <a:lnTo>
                          <a:pt x="1123950" y="35719"/>
                        </a:lnTo>
                        <a:cubicBezTo>
                          <a:pt x="1129214" y="19926"/>
                          <a:pt x="1128712" y="26452"/>
                          <a:pt x="1128712" y="16669"/>
                        </a:cubicBezTo>
                        <a:lnTo>
                          <a:pt x="1128712"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 name="Freeform 2"/>
                  <p:cNvSpPr>
                    <a:spLocks/>
                  </p:cNvSpPr>
                  <p:nvPr/>
                </p:nvSpPr>
                <p:spPr bwMode="auto">
                  <a:xfrm>
                    <a:off x="2393784" y="1964531"/>
                    <a:ext cx="301813" cy="123825"/>
                  </a:xfrm>
                  <a:custGeom>
                    <a:avLst/>
                    <a:gdLst>
                      <a:gd name="T0" fmla="*/ 194635 w 301813"/>
                      <a:gd name="T1" fmla="*/ 16669 h 123825"/>
                      <a:gd name="T2" fmla="*/ 154154 w 301813"/>
                      <a:gd name="T3" fmla="*/ 16669 h 123825"/>
                      <a:gd name="T4" fmla="*/ 123197 w 301813"/>
                      <a:gd name="T5" fmla="*/ 21432 h 123825"/>
                      <a:gd name="T6" fmla="*/ 104147 w 301813"/>
                      <a:gd name="T7" fmla="*/ 11907 h 123825"/>
                      <a:gd name="T8" fmla="*/ 97004 w 301813"/>
                      <a:gd name="T9" fmla="*/ 9525 h 123825"/>
                      <a:gd name="T10" fmla="*/ 89860 w 301813"/>
                      <a:gd name="T11" fmla="*/ 4763 h 123825"/>
                      <a:gd name="T12" fmla="*/ 75572 w 301813"/>
                      <a:gd name="T13" fmla="*/ 0 h 123825"/>
                      <a:gd name="T14" fmla="*/ 56522 w 301813"/>
                      <a:gd name="T15" fmla="*/ 2382 h 123825"/>
                      <a:gd name="T16" fmla="*/ 51760 w 301813"/>
                      <a:gd name="T17" fmla="*/ 9525 h 123825"/>
                      <a:gd name="T18" fmla="*/ 66047 w 301813"/>
                      <a:gd name="T19" fmla="*/ 14288 h 123825"/>
                      <a:gd name="T20" fmla="*/ 73191 w 301813"/>
                      <a:gd name="T21" fmla="*/ 16669 h 123825"/>
                      <a:gd name="T22" fmla="*/ 87479 w 301813"/>
                      <a:gd name="T23" fmla="*/ 28575 h 123825"/>
                      <a:gd name="T24" fmla="*/ 89860 w 301813"/>
                      <a:gd name="T25" fmla="*/ 35719 h 123825"/>
                      <a:gd name="T26" fmla="*/ 87479 w 301813"/>
                      <a:gd name="T27" fmla="*/ 42863 h 123825"/>
                      <a:gd name="T28" fmla="*/ 97004 w 301813"/>
                      <a:gd name="T29" fmla="*/ 54769 h 123825"/>
                      <a:gd name="T30" fmla="*/ 97004 w 301813"/>
                      <a:gd name="T31" fmla="*/ 73819 h 123825"/>
                      <a:gd name="T32" fmla="*/ 94622 w 301813"/>
                      <a:gd name="T33" fmla="*/ 88107 h 123825"/>
                      <a:gd name="T34" fmla="*/ 51760 w 301813"/>
                      <a:gd name="T35" fmla="*/ 80963 h 123825"/>
                      <a:gd name="T36" fmla="*/ 42235 w 301813"/>
                      <a:gd name="T37" fmla="*/ 78582 h 123825"/>
                      <a:gd name="T38" fmla="*/ 32710 w 301813"/>
                      <a:gd name="T39" fmla="*/ 78582 h 123825"/>
                      <a:gd name="T40" fmla="*/ 1754 w 301813"/>
                      <a:gd name="T41" fmla="*/ 80963 h 123825"/>
                      <a:gd name="T42" fmla="*/ 42235 w 301813"/>
                      <a:gd name="T43" fmla="*/ 83344 h 123825"/>
                      <a:gd name="T44" fmla="*/ 99385 w 301813"/>
                      <a:gd name="T45" fmla="*/ 85725 h 123825"/>
                      <a:gd name="T46" fmla="*/ 106529 w 301813"/>
                      <a:gd name="T47" fmla="*/ 88107 h 123825"/>
                      <a:gd name="T48" fmla="*/ 118435 w 301813"/>
                      <a:gd name="T49" fmla="*/ 85725 h 123825"/>
                      <a:gd name="T50" fmla="*/ 125579 w 301813"/>
                      <a:gd name="T51" fmla="*/ 88107 h 123825"/>
                      <a:gd name="T52" fmla="*/ 139866 w 301813"/>
                      <a:gd name="T53" fmla="*/ 104775 h 123825"/>
                      <a:gd name="T54" fmla="*/ 142247 w 301813"/>
                      <a:gd name="T55" fmla="*/ 116682 h 123825"/>
                      <a:gd name="T56" fmla="*/ 144629 w 301813"/>
                      <a:gd name="T57" fmla="*/ 123825 h 123825"/>
                      <a:gd name="T58" fmla="*/ 154154 w 301813"/>
                      <a:gd name="T59" fmla="*/ 95250 h 123825"/>
                      <a:gd name="T60" fmla="*/ 156535 w 301813"/>
                      <a:gd name="T61" fmla="*/ 88107 h 123825"/>
                      <a:gd name="T62" fmla="*/ 161297 w 301813"/>
                      <a:gd name="T63" fmla="*/ 80963 h 123825"/>
                      <a:gd name="T64" fmla="*/ 168441 w 301813"/>
                      <a:gd name="T65" fmla="*/ 73819 h 123825"/>
                      <a:gd name="T66" fmla="*/ 170822 w 301813"/>
                      <a:gd name="T67" fmla="*/ 78582 h 123825"/>
                      <a:gd name="T68" fmla="*/ 192254 w 301813"/>
                      <a:gd name="T69" fmla="*/ 83344 h 123825"/>
                      <a:gd name="T70" fmla="*/ 225591 w 301813"/>
                      <a:gd name="T71" fmla="*/ 80963 h 123825"/>
                      <a:gd name="T72" fmla="*/ 254166 w 301813"/>
                      <a:gd name="T73" fmla="*/ 83344 h 123825"/>
                      <a:gd name="T74" fmla="*/ 282741 w 301813"/>
                      <a:gd name="T75" fmla="*/ 88107 h 123825"/>
                      <a:gd name="T76" fmla="*/ 285122 w 301813"/>
                      <a:gd name="T77" fmla="*/ 80963 h 123825"/>
                      <a:gd name="T78" fmla="*/ 297029 w 301813"/>
                      <a:gd name="T79" fmla="*/ 69057 h 123825"/>
                      <a:gd name="T80" fmla="*/ 287504 w 301813"/>
                      <a:gd name="T81" fmla="*/ 61913 h 123825"/>
                      <a:gd name="T82" fmla="*/ 266072 w 301813"/>
                      <a:gd name="T83" fmla="*/ 52388 h 123825"/>
                      <a:gd name="T84" fmla="*/ 230354 w 301813"/>
                      <a:gd name="T85" fmla="*/ 50007 h 123825"/>
                      <a:gd name="T86" fmla="*/ 223210 w 301813"/>
                      <a:gd name="T87" fmla="*/ 47625 h 123825"/>
                      <a:gd name="T88" fmla="*/ 218447 w 301813"/>
                      <a:gd name="T89" fmla="*/ 40482 h 123825"/>
                      <a:gd name="T90" fmla="*/ 211304 w 301813"/>
                      <a:gd name="T91" fmla="*/ 35719 h 123825"/>
                      <a:gd name="T92" fmla="*/ 206541 w 301813"/>
                      <a:gd name="T93" fmla="*/ 28575 h 123825"/>
                      <a:gd name="T94" fmla="*/ 194635 w 301813"/>
                      <a:gd name="T95" fmla="*/ 16669 h 123825"/>
                      <a:gd name="T96" fmla="*/ 192254 w 301813"/>
                      <a:gd name="T97" fmla="*/ 9525 h 123825"/>
                      <a:gd name="T98" fmla="*/ 194635 w 301813"/>
                      <a:gd name="T99" fmla="*/ 16669 h 1238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813" h="123825">
                        <a:moveTo>
                          <a:pt x="194635" y="16669"/>
                        </a:moveTo>
                        <a:lnTo>
                          <a:pt x="154154" y="16669"/>
                        </a:lnTo>
                        <a:lnTo>
                          <a:pt x="123197" y="21432"/>
                        </a:lnTo>
                        <a:cubicBezTo>
                          <a:pt x="116847" y="18257"/>
                          <a:pt x="110610" y="14845"/>
                          <a:pt x="104147" y="11907"/>
                        </a:cubicBezTo>
                        <a:cubicBezTo>
                          <a:pt x="101862" y="10868"/>
                          <a:pt x="99249" y="10648"/>
                          <a:pt x="97004" y="9525"/>
                        </a:cubicBezTo>
                        <a:cubicBezTo>
                          <a:pt x="94444" y="8245"/>
                          <a:pt x="92475" y="5925"/>
                          <a:pt x="89860" y="4763"/>
                        </a:cubicBezTo>
                        <a:cubicBezTo>
                          <a:pt x="85272" y="2724"/>
                          <a:pt x="75572" y="0"/>
                          <a:pt x="75572" y="0"/>
                        </a:cubicBezTo>
                        <a:cubicBezTo>
                          <a:pt x="69222" y="794"/>
                          <a:pt x="62464" y="5"/>
                          <a:pt x="56522" y="2382"/>
                        </a:cubicBezTo>
                        <a:cubicBezTo>
                          <a:pt x="53865" y="3445"/>
                          <a:pt x="49972" y="7290"/>
                          <a:pt x="51760" y="9525"/>
                        </a:cubicBezTo>
                        <a:cubicBezTo>
                          <a:pt x="54896" y="13445"/>
                          <a:pt x="61285" y="12700"/>
                          <a:pt x="66047" y="14288"/>
                        </a:cubicBezTo>
                        <a:lnTo>
                          <a:pt x="73191" y="16669"/>
                        </a:lnTo>
                        <a:cubicBezTo>
                          <a:pt x="78460" y="20182"/>
                          <a:pt x="83813" y="23077"/>
                          <a:pt x="87479" y="28575"/>
                        </a:cubicBezTo>
                        <a:cubicBezTo>
                          <a:pt x="88871" y="30664"/>
                          <a:pt x="89066" y="33338"/>
                          <a:pt x="89860" y="35719"/>
                        </a:cubicBezTo>
                        <a:cubicBezTo>
                          <a:pt x="89066" y="38100"/>
                          <a:pt x="86547" y="40532"/>
                          <a:pt x="87479" y="42863"/>
                        </a:cubicBezTo>
                        <a:cubicBezTo>
                          <a:pt x="95176" y="62106"/>
                          <a:pt x="95063" y="33429"/>
                          <a:pt x="97004" y="54769"/>
                        </a:cubicBezTo>
                        <a:cubicBezTo>
                          <a:pt x="97579" y="61093"/>
                          <a:pt x="97004" y="67469"/>
                          <a:pt x="97004" y="73819"/>
                        </a:cubicBezTo>
                        <a:lnTo>
                          <a:pt x="94622" y="88107"/>
                        </a:lnTo>
                        <a:cubicBezTo>
                          <a:pt x="36976" y="75295"/>
                          <a:pt x="109142" y="90526"/>
                          <a:pt x="51760" y="80963"/>
                        </a:cubicBezTo>
                        <a:cubicBezTo>
                          <a:pt x="35967" y="78331"/>
                          <a:pt x="49623" y="78582"/>
                          <a:pt x="42235" y="78582"/>
                        </a:cubicBezTo>
                        <a:lnTo>
                          <a:pt x="32710" y="78582"/>
                        </a:lnTo>
                        <a:cubicBezTo>
                          <a:pt x="22391" y="79376"/>
                          <a:pt x="-7503" y="76335"/>
                          <a:pt x="1754" y="80963"/>
                        </a:cubicBezTo>
                        <a:cubicBezTo>
                          <a:pt x="13844" y="87007"/>
                          <a:pt x="28734" y="82685"/>
                          <a:pt x="42235" y="83344"/>
                        </a:cubicBezTo>
                        <a:lnTo>
                          <a:pt x="99385" y="85725"/>
                        </a:lnTo>
                        <a:cubicBezTo>
                          <a:pt x="101766" y="86519"/>
                          <a:pt x="104019" y="88107"/>
                          <a:pt x="106529" y="88107"/>
                        </a:cubicBezTo>
                        <a:cubicBezTo>
                          <a:pt x="110576" y="88107"/>
                          <a:pt x="118435" y="85725"/>
                          <a:pt x="118435" y="85725"/>
                        </a:cubicBezTo>
                        <a:lnTo>
                          <a:pt x="125579" y="88107"/>
                        </a:lnTo>
                        <a:cubicBezTo>
                          <a:pt x="130341" y="93663"/>
                          <a:pt x="136179" y="98454"/>
                          <a:pt x="139866" y="104775"/>
                        </a:cubicBezTo>
                        <a:cubicBezTo>
                          <a:pt x="141905" y="108271"/>
                          <a:pt x="141265" y="112755"/>
                          <a:pt x="142247" y="116682"/>
                        </a:cubicBezTo>
                        <a:cubicBezTo>
                          <a:pt x="142856" y="119117"/>
                          <a:pt x="143835" y="121444"/>
                          <a:pt x="144629" y="123825"/>
                        </a:cubicBezTo>
                        <a:lnTo>
                          <a:pt x="154154" y="95250"/>
                        </a:lnTo>
                        <a:cubicBezTo>
                          <a:pt x="154948" y="92869"/>
                          <a:pt x="155143" y="90195"/>
                          <a:pt x="156535" y="88107"/>
                        </a:cubicBezTo>
                        <a:cubicBezTo>
                          <a:pt x="158122" y="85726"/>
                          <a:pt x="159273" y="82987"/>
                          <a:pt x="161297" y="80963"/>
                        </a:cubicBezTo>
                        <a:cubicBezTo>
                          <a:pt x="169101" y="73158"/>
                          <a:pt x="168441" y="79784"/>
                          <a:pt x="168441" y="73819"/>
                        </a:cubicBezTo>
                        <a:lnTo>
                          <a:pt x="170822" y="78582"/>
                        </a:lnTo>
                        <a:cubicBezTo>
                          <a:pt x="177966" y="80169"/>
                          <a:pt x="184943" y="83026"/>
                          <a:pt x="192254" y="83344"/>
                        </a:cubicBezTo>
                        <a:cubicBezTo>
                          <a:pt x="203384" y="83828"/>
                          <a:pt x="214450" y="80963"/>
                          <a:pt x="225591" y="80963"/>
                        </a:cubicBezTo>
                        <a:cubicBezTo>
                          <a:pt x="235149" y="80963"/>
                          <a:pt x="244641" y="82550"/>
                          <a:pt x="254166" y="83344"/>
                        </a:cubicBezTo>
                        <a:cubicBezTo>
                          <a:pt x="263254" y="86373"/>
                          <a:pt x="272774" y="90100"/>
                          <a:pt x="282741" y="88107"/>
                        </a:cubicBezTo>
                        <a:cubicBezTo>
                          <a:pt x="285202" y="87615"/>
                          <a:pt x="283999" y="83208"/>
                          <a:pt x="285122" y="80963"/>
                        </a:cubicBezTo>
                        <a:cubicBezTo>
                          <a:pt x="289091" y="73025"/>
                          <a:pt x="289885" y="73819"/>
                          <a:pt x="297029" y="69057"/>
                        </a:cubicBezTo>
                        <a:cubicBezTo>
                          <a:pt x="304432" y="57950"/>
                          <a:pt x="304653" y="61913"/>
                          <a:pt x="287504" y="61913"/>
                        </a:cubicBezTo>
                        <a:lnTo>
                          <a:pt x="266072" y="52388"/>
                        </a:lnTo>
                        <a:cubicBezTo>
                          <a:pt x="254166" y="51594"/>
                          <a:pt x="242213" y="51325"/>
                          <a:pt x="230354" y="50007"/>
                        </a:cubicBezTo>
                        <a:cubicBezTo>
                          <a:pt x="227859" y="49730"/>
                          <a:pt x="225170" y="49193"/>
                          <a:pt x="223210" y="47625"/>
                        </a:cubicBezTo>
                        <a:cubicBezTo>
                          <a:pt x="220975" y="45837"/>
                          <a:pt x="220471" y="42506"/>
                          <a:pt x="218447" y="40482"/>
                        </a:cubicBezTo>
                        <a:cubicBezTo>
                          <a:pt x="216423" y="38458"/>
                          <a:pt x="213685" y="37307"/>
                          <a:pt x="211304" y="35719"/>
                        </a:cubicBezTo>
                        <a:cubicBezTo>
                          <a:pt x="209716" y="33338"/>
                          <a:pt x="208565" y="30599"/>
                          <a:pt x="206541" y="28575"/>
                        </a:cubicBezTo>
                        <a:cubicBezTo>
                          <a:pt x="197016" y="19050"/>
                          <a:pt x="200984" y="29370"/>
                          <a:pt x="194635" y="16669"/>
                        </a:cubicBezTo>
                        <a:cubicBezTo>
                          <a:pt x="193513" y="14424"/>
                          <a:pt x="194561" y="10514"/>
                          <a:pt x="192254" y="9525"/>
                        </a:cubicBezTo>
                        <a:cubicBezTo>
                          <a:pt x="187876" y="7649"/>
                          <a:pt x="182729" y="9525"/>
                          <a:pt x="194635" y="16669"/>
                        </a:cubicBezTo>
                        <a:close/>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6" name="Freeform 5"/>
                  <p:cNvSpPr>
                    <a:spLocks/>
                  </p:cNvSpPr>
                  <p:nvPr/>
                </p:nvSpPr>
                <p:spPr bwMode="auto">
                  <a:xfrm>
                    <a:off x="1895475" y="1819275"/>
                    <a:ext cx="511969" cy="156744"/>
                  </a:xfrm>
                  <a:custGeom>
                    <a:avLst/>
                    <a:gdLst>
                      <a:gd name="T0" fmla="*/ 209550 w 511969"/>
                      <a:gd name="T1" fmla="*/ 0 h 156744"/>
                      <a:gd name="T2" fmla="*/ 145256 w 511969"/>
                      <a:gd name="T3" fmla="*/ 2381 h 156744"/>
                      <a:gd name="T4" fmla="*/ 100013 w 511969"/>
                      <a:gd name="T5" fmla="*/ 4763 h 156744"/>
                      <a:gd name="T6" fmla="*/ 92869 w 511969"/>
                      <a:gd name="T7" fmla="*/ 7144 h 156744"/>
                      <a:gd name="T8" fmla="*/ 80963 w 511969"/>
                      <a:gd name="T9" fmla="*/ 9525 h 156744"/>
                      <a:gd name="T10" fmla="*/ 59531 w 511969"/>
                      <a:gd name="T11" fmla="*/ 11906 h 156744"/>
                      <a:gd name="T12" fmla="*/ 52388 w 511969"/>
                      <a:gd name="T13" fmla="*/ 26194 h 156744"/>
                      <a:gd name="T14" fmla="*/ 50006 w 511969"/>
                      <a:gd name="T15" fmla="*/ 40481 h 156744"/>
                      <a:gd name="T16" fmla="*/ 11906 w 511969"/>
                      <a:gd name="T17" fmla="*/ 42863 h 156744"/>
                      <a:gd name="T18" fmla="*/ 4763 w 511969"/>
                      <a:gd name="T19" fmla="*/ 47625 h 156744"/>
                      <a:gd name="T20" fmla="*/ 0 w 511969"/>
                      <a:gd name="T21" fmla="*/ 61913 h 156744"/>
                      <a:gd name="T22" fmla="*/ 9525 w 511969"/>
                      <a:gd name="T23" fmla="*/ 66675 h 156744"/>
                      <a:gd name="T24" fmla="*/ 30956 w 511969"/>
                      <a:gd name="T25" fmla="*/ 59531 h 156744"/>
                      <a:gd name="T26" fmla="*/ 45244 w 511969"/>
                      <a:gd name="T27" fmla="*/ 47625 h 156744"/>
                      <a:gd name="T28" fmla="*/ 54769 w 511969"/>
                      <a:gd name="T29" fmla="*/ 45244 h 156744"/>
                      <a:gd name="T30" fmla="*/ 61913 w 511969"/>
                      <a:gd name="T31" fmla="*/ 42863 h 156744"/>
                      <a:gd name="T32" fmla="*/ 64294 w 511969"/>
                      <a:gd name="T33" fmla="*/ 35719 h 156744"/>
                      <a:gd name="T34" fmla="*/ 71438 w 511969"/>
                      <a:gd name="T35" fmla="*/ 33338 h 156744"/>
                      <a:gd name="T36" fmla="*/ 97631 w 511969"/>
                      <a:gd name="T37" fmla="*/ 30956 h 156744"/>
                      <a:gd name="T38" fmla="*/ 176213 w 511969"/>
                      <a:gd name="T39" fmla="*/ 30956 h 156744"/>
                      <a:gd name="T40" fmla="*/ 161925 w 511969"/>
                      <a:gd name="T41" fmla="*/ 35719 h 156744"/>
                      <a:gd name="T42" fmla="*/ 154781 w 511969"/>
                      <a:gd name="T43" fmla="*/ 38100 h 156744"/>
                      <a:gd name="T44" fmla="*/ 195263 w 511969"/>
                      <a:gd name="T45" fmla="*/ 47625 h 156744"/>
                      <a:gd name="T46" fmla="*/ 211931 w 511969"/>
                      <a:gd name="T47" fmla="*/ 52388 h 156744"/>
                      <a:gd name="T48" fmla="*/ 219075 w 511969"/>
                      <a:gd name="T49" fmla="*/ 57150 h 156744"/>
                      <a:gd name="T50" fmla="*/ 273844 w 511969"/>
                      <a:gd name="T51" fmla="*/ 59531 h 156744"/>
                      <a:gd name="T52" fmla="*/ 280988 w 511969"/>
                      <a:gd name="T53" fmla="*/ 64294 h 156744"/>
                      <a:gd name="T54" fmla="*/ 283369 w 511969"/>
                      <a:gd name="T55" fmla="*/ 71438 h 156744"/>
                      <a:gd name="T56" fmla="*/ 288131 w 511969"/>
                      <a:gd name="T57" fmla="*/ 78581 h 156744"/>
                      <a:gd name="T58" fmla="*/ 300038 w 511969"/>
                      <a:gd name="T59" fmla="*/ 92869 h 156744"/>
                      <a:gd name="T60" fmla="*/ 302419 w 511969"/>
                      <a:gd name="T61" fmla="*/ 104775 h 156744"/>
                      <a:gd name="T62" fmla="*/ 316706 w 511969"/>
                      <a:gd name="T63" fmla="*/ 109538 h 156744"/>
                      <a:gd name="T64" fmla="*/ 323850 w 511969"/>
                      <a:gd name="T65" fmla="*/ 111919 h 156744"/>
                      <a:gd name="T66" fmla="*/ 366713 w 511969"/>
                      <a:gd name="T67" fmla="*/ 116681 h 156744"/>
                      <a:gd name="T68" fmla="*/ 376238 w 511969"/>
                      <a:gd name="T69" fmla="*/ 128588 h 156744"/>
                      <a:gd name="T70" fmla="*/ 335756 w 511969"/>
                      <a:gd name="T71" fmla="*/ 154781 h 156744"/>
                      <a:gd name="T72" fmla="*/ 373856 w 511969"/>
                      <a:gd name="T73" fmla="*/ 150019 h 156744"/>
                      <a:gd name="T74" fmla="*/ 381000 w 511969"/>
                      <a:gd name="T75" fmla="*/ 145256 h 156744"/>
                      <a:gd name="T76" fmla="*/ 400050 w 511969"/>
                      <a:gd name="T77" fmla="*/ 147638 h 156744"/>
                      <a:gd name="T78" fmla="*/ 511969 w 511969"/>
                      <a:gd name="T79" fmla="*/ 142875 h 156744"/>
                      <a:gd name="T80" fmla="*/ 447675 w 511969"/>
                      <a:gd name="T81" fmla="*/ 111919 h 156744"/>
                      <a:gd name="T82" fmla="*/ 428625 w 511969"/>
                      <a:gd name="T83" fmla="*/ 104775 h 156744"/>
                      <a:gd name="T84" fmla="*/ 423863 w 511969"/>
                      <a:gd name="T85" fmla="*/ 97631 h 156744"/>
                      <a:gd name="T86" fmla="*/ 416719 w 511969"/>
                      <a:gd name="T87" fmla="*/ 92869 h 156744"/>
                      <a:gd name="T88" fmla="*/ 409575 w 511969"/>
                      <a:gd name="T89" fmla="*/ 85725 h 156744"/>
                      <a:gd name="T90" fmla="*/ 392906 w 511969"/>
                      <a:gd name="T91" fmla="*/ 80963 h 156744"/>
                      <a:gd name="T92" fmla="*/ 385763 w 511969"/>
                      <a:gd name="T93" fmla="*/ 78581 h 156744"/>
                      <a:gd name="T94" fmla="*/ 373856 w 511969"/>
                      <a:gd name="T95" fmla="*/ 76200 h 156744"/>
                      <a:gd name="T96" fmla="*/ 359569 w 511969"/>
                      <a:gd name="T97" fmla="*/ 71438 h 156744"/>
                      <a:gd name="T98" fmla="*/ 352425 w 511969"/>
                      <a:gd name="T99" fmla="*/ 69056 h 156744"/>
                      <a:gd name="T100" fmla="*/ 345281 w 511969"/>
                      <a:gd name="T101" fmla="*/ 64294 h 156744"/>
                      <a:gd name="T102" fmla="*/ 333375 w 511969"/>
                      <a:gd name="T103" fmla="*/ 52388 h 156744"/>
                      <a:gd name="T104" fmla="*/ 321469 w 511969"/>
                      <a:gd name="T105" fmla="*/ 42863 h 156744"/>
                      <a:gd name="T106" fmla="*/ 316706 w 511969"/>
                      <a:gd name="T107" fmla="*/ 35719 h 156744"/>
                      <a:gd name="T108" fmla="*/ 309563 w 511969"/>
                      <a:gd name="T109" fmla="*/ 33338 h 156744"/>
                      <a:gd name="T110" fmla="*/ 261938 w 511969"/>
                      <a:gd name="T111" fmla="*/ 30956 h 156744"/>
                      <a:gd name="T112" fmla="*/ 247650 w 511969"/>
                      <a:gd name="T113" fmla="*/ 26194 h 156744"/>
                      <a:gd name="T114" fmla="*/ 240506 w 511969"/>
                      <a:gd name="T115" fmla="*/ 23813 h 156744"/>
                      <a:gd name="T116" fmla="*/ 233363 w 511969"/>
                      <a:gd name="T117" fmla="*/ 19050 h 156744"/>
                      <a:gd name="T118" fmla="*/ 219075 w 511969"/>
                      <a:gd name="T119" fmla="*/ 14288 h 156744"/>
                      <a:gd name="T120" fmla="*/ 211931 w 511969"/>
                      <a:gd name="T121" fmla="*/ 11906 h 156744"/>
                      <a:gd name="T122" fmla="*/ 180975 w 511969"/>
                      <a:gd name="T123" fmla="*/ 7144 h 156744"/>
                      <a:gd name="T124" fmla="*/ 209550 w 511969"/>
                      <a:gd name="T125" fmla="*/ 0 h 1567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1969" h="156744">
                        <a:moveTo>
                          <a:pt x="209550" y="0"/>
                        </a:moveTo>
                        <a:lnTo>
                          <a:pt x="145256" y="2381"/>
                        </a:lnTo>
                        <a:cubicBezTo>
                          <a:pt x="130175" y="3175"/>
                          <a:pt x="115053" y="3396"/>
                          <a:pt x="100013" y="4763"/>
                        </a:cubicBezTo>
                        <a:cubicBezTo>
                          <a:pt x="97513" y="4990"/>
                          <a:pt x="95304" y="6535"/>
                          <a:pt x="92869" y="7144"/>
                        </a:cubicBezTo>
                        <a:cubicBezTo>
                          <a:pt x="88943" y="8126"/>
                          <a:pt x="84970" y="8953"/>
                          <a:pt x="80963" y="9525"/>
                        </a:cubicBezTo>
                        <a:cubicBezTo>
                          <a:pt x="73847" y="10541"/>
                          <a:pt x="66675" y="11112"/>
                          <a:pt x="59531" y="11906"/>
                        </a:cubicBezTo>
                        <a:cubicBezTo>
                          <a:pt x="55249" y="18330"/>
                          <a:pt x="54032" y="18799"/>
                          <a:pt x="52388" y="26194"/>
                        </a:cubicBezTo>
                        <a:cubicBezTo>
                          <a:pt x="51341" y="30907"/>
                          <a:pt x="54470" y="38643"/>
                          <a:pt x="50006" y="40481"/>
                        </a:cubicBezTo>
                        <a:cubicBezTo>
                          <a:pt x="38240" y="45326"/>
                          <a:pt x="24606" y="42069"/>
                          <a:pt x="11906" y="42863"/>
                        </a:cubicBezTo>
                        <a:cubicBezTo>
                          <a:pt x="9525" y="44450"/>
                          <a:pt x="6280" y="45198"/>
                          <a:pt x="4763" y="47625"/>
                        </a:cubicBezTo>
                        <a:cubicBezTo>
                          <a:pt x="2102" y="51882"/>
                          <a:pt x="0" y="61913"/>
                          <a:pt x="0" y="61913"/>
                        </a:cubicBezTo>
                        <a:cubicBezTo>
                          <a:pt x="3175" y="63500"/>
                          <a:pt x="5993" y="66322"/>
                          <a:pt x="9525" y="66675"/>
                        </a:cubicBezTo>
                        <a:cubicBezTo>
                          <a:pt x="18388" y="67561"/>
                          <a:pt x="24684" y="64757"/>
                          <a:pt x="30956" y="59531"/>
                        </a:cubicBezTo>
                        <a:cubicBezTo>
                          <a:pt x="37011" y="54485"/>
                          <a:pt x="37944" y="50754"/>
                          <a:pt x="45244" y="47625"/>
                        </a:cubicBezTo>
                        <a:cubicBezTo>
                          <a:pt x="48252" y="46336"/>
                          <a:pt x="51622" y="46143"/>
                          <a:pt x="54769" y="45244"/>
                        </a:cubicBezTo>
                        <a:cubicBezTo>
                          <a:pt x="57183" y="44554"/>
                          <a:pt x="59532" y="43657"/>
                          <a:pt x="61913" y="42863"/>
                        </a:cubicBezTo>
                        <a:cubicBezTo>
                          <a:pt x="62707" y="40482"/>
                          <a:pt x="62519" y="37494"/>
                          <a:pt x="64294" y="35719"/>
                        </a:cubicBezTo>
                        <a:cubicBezTo>
                          <a:pt x="66069" y="33944"/>
                          <a:pt x="68953" y="33693"/>
                          <a:pt x="71438" y="33338"/>
                        </a:cubicBezTo>
                        <a:cubicBezTo>
                          <a:pt x="80117" y="32098"/>
                          <a:pt x="88900" y="31750"/>
                          <a:pt x="97631" y="30956"/>
                        </a:cubicBezTo>
                        <a:cubicBezTo>
                          <a:pt x="125820" y="21561"/>
                          <a:pt x="117058" y="23561"/>
                          <a:pt x="176213" y="30956"/>
                        </a:cubicBezTo>
                        <a:cubicBezTo>
                          <a:pt x="181195" y="31579"/>
                          <a:pt x="166688" y="34131"/>
                          <a:pt x="161925" y="35719"/>
                        </a:cubicBezTo>
                        <a:lnTo>
                          <a:pt x="154781" y="38100"/>
                        </a:lnTo>
                        <a:cubicBezTo>
                          <a:pt x="161292" y="57626"/>
                          <a:pt x="154133" y="43512"/>
                          <a:pt x="195263" y="47625"/>
                        </a:cubicBezTo>
                        <a:cubicBezTo>
                          <a:pt x="197176" y="47816"/>
                          <a:pt x="209389" y="51117"/>
                          <a:pt x="211931" y="52388"/>
                        </a:cubicBezTo>
                        <a:cubicBezTo>
                          <a:pt x="214491" y="53668"/>
                          <a:pt x="216232" y="56822"/>
                          <a:pt x="219075" y="57150"/>
                        </a:cubicBezTo>
                        <a:cubicBezTo>
                          <a:pt x="237228" y="59244"/>
                          <a:pt x="255588" y="58737"/>
                          <a:pt x="273844" y="59531"/>
                        </a:cubicBezTo>
                        <a:cubicBezTo>
                          <a:pt x="276225" y="61119"/>
                          <a:pt x="279200" y="62059"/>
                          <a:pt x="280988" y="64294"/>
                        </a:cubicBezTo>
                        <a:cubicBezTo>
                          <a:pt x="282556" y="66254"/>
                          <a:pt x="282247" y="69193"/>
                          <a:pt x="283369" y="71438"/>
                        </a:cubicBezTo>
                        <a:cubicBezTo>
                          <a:pt x="284649" y="73998"/>
                          <a:pt x="286299" y="76383"/>
                          <a:pt x="288131" y="78581"/>
                        </a:cubicBezTo>
                        <a:cubicBezTo>
                          <a:pt x="303412" y="96918"/>
                          <a:pt x="288212" y="75131"/>
                          <a:pt x="300038" y="92869"/>
                        </a:cubicBezTo>
                        <a:cubicBezTo>
                          <a:pt x="300832" y="96838"/>
                          <a:pt x="299557" y="101913"/>
                          <a:pt x="302419" y="104775"/>
                        </a:cubicBezTo>
                        <a:cubicBezTo>
                          <a:pt x="305969" y="108325"/>
                          <a:pt x="311944" y="107950"/>
                          <a:pt x="316706" y="109538"/>
                        </a:cubicBezTo>
                        <a:lnTo>
                          <a:pt x="323850" y="111919"/>
                        </a:lnTo>
                        <a:cubicBezTo>
                          <a:pt x="342315" y="118073"/>
                          <a:pt x="328489" y="114133"/>
                          <a:pt x="366713" y="116681"/>
                        </a:cubicBezTo>
                        <a:cubicBezTo>
                          <a:pt x="372720" y="125693"/>
                          <a:pt x="369451" y="121801"/>
                          <a:pt x="376238" y="128588"/>
                        </a:cubicBezTo>
                        <a:lnTo>
                          <a:pt x="335756" y="154781"/>
                        </a:lnTo>
                        <a:cubicBezTo>
                          <a:pt x="341659" y="154327"/>
                          <a:pt x="363577" y="155159"/>
                          <a:pt x="373856" y="150019"/>
                        </a:cubicBezTo>
                        <a:cubicBezTo>
                          <a:pt x="376416" y="148739"/>
                          <a:pt x="378619" y="146844"/>
                          <a:pt x="381000" y="145256"/>
                        </a:cubicBezTo>
                        <a:cubicBezTo>
                          <a:pt x="387350" y="146050"/>
                          <a:pt x="393651" y="147638"/>
                          <a:pt x="400050" y="147638"/>
                        </a:cubicBezTo>
                        <a:cubicBezTo>
                          <a:pt x="508304" y="147638"/>
                          <a:pt x="483837" y="171007"/>
                          <a:pt x="511969" y="142875"/>
                        </a:cubicBezTo>
                        <a:lnTo>
                          <a:pt x="447675" y="111919"/>
                        </a:lnTo>
                        <a:cubicBezTo>
                          <a:pt x="441325" y="109538"/>
                          <a:pt x="434440" y="108264"/>
                          <a:pt x="428625" y="104775"/>
                        </a:cubicBezTo>
                        <a:cubicBezTo>
                          <a:pt x="426171" y="103303"/>
                          <a:pt x="425887" y="99655"/>
                          <a:pt x="423863" y="97631"/>
                        </a:cubicBezTo>
                        <a:cubicBezTo>
                          <a:pt x="421839" y="95607"/>
                          <a:pt x="418918" y="94701"/>
                          <a:pt x="416719" y="92869"/>
                        </a:cubicBezTo>
                        <a:cubicBezTo>
                          <a:pt x="414132" y="90713"/>
                          <a:pt x="412377" y="87593"/>
                          <a:pt x="409575" y="85725"/>
                        </a:cubicBezTo>
                        <a:cubicBezTo>
                          <a:pt x="407434" y="84298"/>
                          <a:pt x="394295" y="81360"/>
                          <a:pt x="392906" y="80963"/>
                        </a:cubicBezTo>
                        <a:cubicBezTo>
                          <a:pt x="390493" y="80273"/>
                          <a:pt x="388198" y="79190"/>
                          <a:pt x="385763" y="78581"/>
                        </a:cubicBezTo>
                        <a:cubicBezTo>
                          <a:pt x="381836" y="77599"/>
                          <a:pt x="377761" y="77265"/>
                          <a:pt x="373856" y="76200"/>
                        </a:cubicBezTo>
                        <a:cubicBezTo>
                          <a:pt x="369013" y="74879"/>
                          <a:pt x="364331" y="73025"/>
                          <a:pt x="359569" y="71438"/>
                        </a:cubicBezTo>
                        <a:cubicBezTo>
                          <a:pt x="357188" y="70644"/>
                          <a:pt x="354514" y="70448"/>
                          <a:pt x="352425" y="69056"/>
                        </a:cubicBezTo>
                        <a:lnTo>
                          <a:pt x="345281" y="64294"/>
                        </a:lnTo>
                        <a:cubicBezTo>
                          <a:pt x="332582" y="45243"/>
                          <a:pt x="349250" y="68263"/>
                          <a:pt x="333375" y="52388"/>
                        </a:cubicBezTo>
                        <a:cubicBezTo>
                          <a:pt x="322603" y="41616"/>
                          <a:pt x="335378" y="47499"/>
                          <a:pt x="321469" y="42863"/>
                        </a:cubicBezTo>
                        <a:cubicBezTo>
                          <a:pt x="319881" y="40482"/>
                          <a:pt x="318941" y="37507"/>
                          <a:pt x="316706" y="35719"/>
                        </a:cubicBezTo>
                        <a:cubicBezTo>
                          <a:pt x="314746" y="34151"/>
                          <a:pt x="312063" y="33555"/>
                          <a:pt x="309563" y="33338"/>
                        </a:cubicBezTo>
                        <a:cubicBezTo>
                          <a:pt x="293728" y="31961"/>
                          <a:pt x="277813" y="31750"/>
                          <a:pt x="261938" y="30956"/>
                        </a:cubicBezTo>
                        <a:lnTo>
                          <a:pt x="247650" y="26194"/>
                        </a:lnTo>
                        <a:lnTo>
                          <a:pt x="240506" y="23813"/>
                        </a:lnTo>
                        <a:cubicBezTo>
                          <a:pt x="238125" y="22225"/>
                          <a:pt x="235978" y="20212"/>
                          <a:pt x="233363" y="19050"/>
                        </a:cubicBezTo>
                        <a:cubicBezTo>
                          <a:pt x="228775" y="17011"/>
                          <a:pt x="223838" y="15876"/>
                          <a:pt x="219075" y="14288"/>
                        </a:cubicBezTo>
                        <a:cubicBezTo>
                          <a:pt x="216694" y="13494"/>
                          <a:pt x="214416" y="12261"/>
                          <a:pt x="211931" y="11906"/>
                        </a:cubicBezTo>
                        <a:cubicBezTo>
                          <a:pt x="190483" y="8842"/>
                          <a:pt x="200799" y="10448"/>
                          <a:pt x="180975" y="7144"/>
                        </a:cubicBezTo>
                        <a:lnTo>
                          <a:pt x="209550" y="0"/>
                        </a:lnTo>
                        <a:close/>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7" name="Freeform 6"/>
                  <p:cNvSpPr>
                    <a:spLocks/>
                  </p:cNvSpPr>
                  <p:nvPr/>
                </p:nvSpPr>
                <p:spPr bwMode="auto">
                  <a:xfrm>
                    <a:off x="2193131" y="2040731"/>
                    <a:ext cx="107157" cy="26194"/>
                  </a:xfrm>
                  <a:custGeom>
                    <a:avLst/>
                    <a:gdLst>
                      <a:gd name="T0" fmla="*/ 71438 w 107157"/>
                      <a:gd name="T1" fmla="*/ 0 h 26194"/>
                      <a:gd name="T2" fmla="*/ 71438 w 107157"/>
                      <a:gd name="T3" fmla="*/ 0 h 26194"/>
                      <a:gd name="T4" fmla="*/ 14288 w 107157"/>
                      <a:gd name="T5" fmla="*/ 2382 h 26194"/>
                      <a:gd name="T6" fmla="*/ 0 w 107157"/>
                      <a:gd name="T7" fmla="*/ 7144 h 26194"/>
                      <a:gd name="T8" fmla="*/ 7144 w 107157"/>
                      <a:gd name="T9" fmla="*/ 9525 h 26194"/>
                      <a:gd name="T10" fmla="*/ 50007 w 107157"/>
                      <a:gd name="T11" fmla="*/ 14288 h 26194"/>
                      <a:gd name="T12" fmla="*/ 52388 w 107157"/>
                      <a:gd name="T13" fmla="*/ 23813 h 26194"/>
                      <a:gd name="T14" fmla="*/ 59532 w 107157"/>
                      <a:gd name="T15" fmla="*/ 26194 h 26194"/>
                      <a:gd name="T16" fmla="*/ 100013 w 107157"/>
                      <a:gd name="T17" fmla="*/ 23813 h 26194"/>
                      <a:gd name="T18" fmla="*/ 107157 w 107157"/>
                      <a:gd name="T19" fmla="*/ 21432 h 26194"/>
                      <a:gd name="T20" fmla="*/ 100013 w 107157"/>
                      <a:gd name="T21" fmla="*/ 19050 h 26194"/>
                      <a:gd name="T22" fmla="*/ 85725 w 107157"/>
                      <a:gd name="T23" fmla="*/ 9525 h 26194"/>
                      <a:gd name="T24" fmla="*/ 71438 w 107157"/>
                      <a:gd name="T25" fmla="*/ 2382 h 26194"/>
                      <a:gd name="T26" fmla="*/ 71438 w 107157"/>
                      <a:gd name="T27" fmla="*/ 0 h 261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7157" h="26194">
                        <a:moveTo>
                          <a:pt x="71438" y="0"/>
                        </a:moveTo>
                        <a:lnTo>
                          <a:pt x="71438" y="0"/>
                        </a:lnTo>
                        <a:cubicBezTo>
                          <a:pt x="52388" y="794"/>
                          <a:pt x="33260" y="485"/>
                          <a:pt x="14288" y="2382"/>
                        </a:cubicBezTo>
                        <a:cubicBezTo>
                          <a:pt x="9293" y="2882"/>
                          <a:pt x="0" y="7144"/>
                          <a:pt x="0" y="7144"/>
                        </a:cubicBezTo>
                        <a:cubicBezTo>
                          <a:pt x="2381" y="7938"/>
                          <a:pt x="4649" y="9248"/>
                          <a:pt x="7144" y="9525"/>
                        </a:cubicBezTo>
                        <a:cubicBezTo>
                          <a:pt x="53012" y="14622"/>
                          <a:pt x="29934" y="7598"/>
                          <a:pt x="50007" y="14288"/>
                        </a:cubicBezTo>
                        <a:cubicBezTo>
                          <a:pt x="50801" y="17463"/>
                          <a:pt x="50344" y="21257"/>
                          <a:pt x="52388" y="23813"/>
                        </a:cubicBezTo>
                        <a:cubicBezTo>
                          <a:pt x="53956" y="25773"/>
                          <a:pt x="57022" y="26194"/>
                          <a:pt x="59532" y="26194"/>
                        </a:cubicBezTo>
                        <a:cubicBezTo>
                          <a:pt x="73049" y="26194"/>
                          <a:pt x="86519" y="24607"/>
                          <a:pt x="100013" y="23813"/>
                        </a:cubicBezTo>
                        <a:cubicBezTo>
                          <a:pt x="102394" y="23019"/>
                          <a:pt x="107157" y="23942"/>
                          <a:pt x="107157" y="21432"/>
                        </a:cubicBezTo>
                        <a:cubicBezTo>
                          <a:pt x="107157" y="18922"/>
                          <a:pt x="102207" y="20269"/>
                          <a:pt x="100013" y="19050"/>
                        </a:cubicBezTo>
                        <a:cubicBezTo>
                          <a:pt x="95009" y="16270"/>
                          <a:pt x="90488" y="12700"/>
                          <a:pt x="85725" y="9525"/>
                        </a:cubicBezTo>
                        <a:cubicBezTo>
                          <a:pt x="80580" y="6095"/>
                          <a:pt x="77713" y="3278"/>
                          <a:pt x="71438" y="2382"/>
                        </a:cubicBezTo>
                        <a:cubicBezTo>
                          <a:pt x="68295" y="1933"/>
                          <a:pt x="71438" y="397"/>
                          <a:pt x="71438"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12" name="Freeform 11"/>
                  <p:cNvSpPr>
                    <a:spLocks/>
                  </p:cNvSpPr>
                  <p:nvPr/>
                </p:nvSpPr>
                <p:spPr bwMode="auto">
                  <a:xfrm>
                    <a:off x="2752670" y="2045494"/>
                    <a:ext cx="70007" cy="16669"/>
                  </a:xfrm>
                  <a:custGeom>
                    <a:avLst/>
                    <a:gdLst>
                      <a:gd name="T0" fmla="*/ 61968 w 70007"/>
                      <a:gd name="T1" fmla="*/ 0 h 16669"/>
                      <a:gd name="T2" fmla="*/ 61968 w 70007"/>
                      <a:gd name="T3" fmla="*/ 0 h 16669"/>
                      <a:gd name="T4" fmla="*/ 4818 w 70007"/>
                      <a:gd name="T5" fmla="*/ 2381 h 16669"/>
                      <a:gd name="T6" fmla="*/ 55 w 70007"/>
                      <a:gd name="T7" fmla="*/ 9525 h 16669"/>
                      <a:gd name="T8" fmla="*/ 2436 w 70007"/>
                      <a:gd name="T9" fmla="*/ 16669 h 16669"/>
                      <a:gd name="T10" fmla="*/ 69111 w 70007"/>
                      <a:gd name="T11" fmla="*/ 14287 h 16669"/>
                      <a:gd name="T12" fmla="*/ 66730 w 70007"/>
                      <a:gd name="T13" fmla="*/ 7144 h 16669"/>
                      <a:gd name="T14" fmla="*/ 61968 w 70007"/>
                      <a:gd name="T15" fmla="*/ 0 h 166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007" h="16669">
                        <a:moveTo>
                          <a:pt x="61968" y="0"/>
                        </a:moveTo>
                        <a:lnTo>
                          <a:pt x="61968" y="0"/>
                        </a:lnTo>
                        <a:cubicBezTo>
                          <a:pt x="42918" y="794"/>
                          <a:pt x="23663" y="-518"/>
                          <a:pt x="4818" y="2381"/>
                        </a:cubicBezTo>
                        <a:cubicBezTo>
                          <a:pt x="1989" y="2816"/>
                          <a:pt x="526" y="6702"/>
                          <a:pt x="55" y="9525"/>
                        </a:cubicBezTo>
                        <a:cubicBezTo>
                          <a:pt x="-358" y="12001"/>
                          <a:pt x="1642" y="14288"/>
                          <a:pt x="2436" y="16669"/>
                        </a:cubicBezTo>
                        <a:cubicBezTo>
                          <a:pt x="24661" y="15875"/>
                          <a:pt x="47112" y="17546"/>
                          <a:pt x="69111" y="14287"/>
                        </a:cubicBezTo>
                        <a:cubicBezTo>
                          <a:pt x="71594" y="13919"/>
                          <a:pt x="68298" y="9104"/>
                          <a:pt x="66730" y="7144"/>
                        </a:cubicBezTo>
                        <a:cubicBezTo>
                          <a:pt x="64942" y="4909"/>
                          <a:pt x="62762" y="1190"/>
                          <a:pt x="61968"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14" name="Freeform 13"/>
                  <p:cNvSpPr>
                    <a:spLocks/>
                  </p:cNvSpPr>
                  <p:nvPr/>
                </p:nvSpPr>
                <p:spPr bwMode="auto">
                  <a:xfrm>
                    <a:off x="2207336" y="1731169"/>
                    <a:ext cx="40619" cy="61912"/>
                  </a:xfrm>
                  <a:custGeom>
                    <a:avLst/>
                    <a:gdLst>
                      <a:gd name="T0" fmla="*/ 14370 w 40619"/>
                      <a:gd name="T1" fmla="*/ 0 h 61912"/>
                      <a:gd name="T2" fmla="*/ 14370 w 40619"/>
                      <a:gd name="T3" fmla="*/ 0 h 61912"/>
                      <a:gd name="T4" fmla="*/ 7227 w 40619"/>
                      <a:gd name="T5" fmla="*/ 21431 h 61912"/>
                      <a:gd name="T6" fmla="*/ 83 w 40619"/>
                      <a:gd name="T7" fmla="*/ 26194 h 61912"/>
                      <a:gd name="T8" fmla="*/ 9608 w 40619"/>
                      <a:gd name="T9" fmla="*/ 28575 h 61912"/>
                      <a:gd name="T10" fmla="*/ 16752 w 40619"/>
                      <a:gd name="T11" fmla="*/ 30956 h 61912"/>
                      <a:gd name="T12" fmla="*/ 26277 w 40619"/>
                      <a:gd name="T13" fmla="*/ 47625 h 61912"/>
                      <a:gd name="T14" fmla="*/ 33420 w 40619"/>
                      <a:gd name="T15" fmla="*/ 54769 h 61912"/>
                      <a:gd name="T16" fmla="*/ 38183 w 40619"/>
                      <a:gd name="T17" fmla="*/ 61912 h 61912"/>
                      <a:gd name="T18" fmla="*/ 40564 w 40619"/>
                      <a:gd name="T19" fmla="*/ 54769 h 61912"/>
                      <a:gd name="T20" fmla="*/ 28658 w 40619"/>
                      <a:gd name="T21" fmla="*/ 42862 h 61912"/>
                      <a:gd name="T22" fmla="*/ 19133 w 40619"/>
                      <a:gd name="T23" fmla="*/ 28575 h 61912"/>
                      <a:gd name="T24" fmla="*/ 16752 w 40619"/>
                      <a:gd name="T25" fmla="*/ 21431 h 61912"/>
                      <a:gd name="T26" fmla="*/ 11989 w 40619"/>
                      <a:gd name="T27" fmla="*/ 14287 h 61912"/>
                      <a:gd name="T28" fmla="*/ 14370 w 40619"/>
                      <a:gd name="T29" fmla="*/ 0 h 619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619" h="61912">
                        <a:moveTo>
                          <a:pt x="14370" y="0"/>
                        </a:moveTo>
                        <a:lnTo>
                          <a:pt x="14370" y="0"/>
                        </a:lnTo>
                        <a:cubicBezTo>
                          <a:pt x="11989" y="7144"/>
                          <a:pt x="10833" y="14820"/>
                          <a:pt x="7227" y="21431"/>
                        </a:cubicBezTo>
                        <a:cubicBezTo>
                          <a:pt x="5857" y="23944"/>
                          <a:pt x="-822" y="23479"/>
                          <a:pt x="83" y="26194"/>
                        </a:cubicBezTo>
                        <a:cubicBezTo>
                          <a:pt x="1118" y="29299"/>
                          <a:pt x="6461" y="27676"/>
                          <a:pt x="9608" y="28575"/>
                        </a:cubicBezTo>
                        <a:cubicBezTo>
                          <a:pt x="12022" y="29265"/>
                          <a:pt x="14371" y="30162"/>
                          <a:pt x="16752" y="30956"/>
                        </a:cubicBezTo>
                        <a:cubicBezTo>
                          <a:pt x="36080" y="50286"/>
                          <a:pt x="13485" y="25239"/>
                          <a:pt x="26277" y="47625"/>
                        </a:cubicBezTo>
                        <a:cubicBezTo>
                          <a:pt x="27948" y="50549"/>
                          <a:pt x="31264" y="52182"/>
                          <a:pt x="33420" y="54769"/>
                        </a:cubicBezTo>
                        <a:cubicBezTo>
                          <a:pt x="35252" y="56967"/>
                          <a:pt x="36595" y="59531"/>
                          <a:pt x="38183" y="61912"/>
                        </a:cubicBezTo>
                        <a:cubicBezTo>
                          <a:pt x="38977" y="59531"/>
                          <a:pt x="40977" y="57245"/>
                          <a:pt x="40564" y="54769"/>
                        </a:cubicBezTo>
                        <a:cubicBezTo>
                          <a:pt x="39572" y="48815"/>
                          <a:pt x="32826" y="45641"/>
                          <a:pt x="28658" y="42862"/>
                        </a:cubicBezTo>
                        <a:cubicBezTo>
                          <a:pt x="25483" y="38100"/>
                          <a:pt x="20943" y="34005"/>
                          <a:pt x="19133" y="28575"/>
                        </a:cubicBezTo>
                        <a:cubicBezTo>
                          <a:pt x="18339" y="26194"/>
                          <a:pt x="17875" y="23676"/>
                          <a:pt x="16752" y="21431"/>
                        </a:cubicBezTo>
                        <a:cubicBezTo>
                          <a:pt x="15472" y="18871"/>
                          <a:pt x="13462" y="16741"/>
                          <a:pt x="11989" y="14287"/>
                        </a:cubicBezTo>
                        <a:cubicBezTo>
                          <a:pt x="11076" y="12765"/>
                          <a:pt x="13973" y="2381"/>
                          <a:pt x="1437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17" name="Freeform 16"/>
                  <p:cNvSpPr>
                    <a:spLocks/>
                  </p:cNvSpPr>
                  <p:nvPr/>
                </p:nvSpPr>
                <p:spPr bwMode="auto">
                  <a:xfrm>
                    <a:off x="2197894" y="1657119"/>
                    <a:ext cx="76200" cy="45478"/>
                  </a:xfrm>
                  <a:custGeom>
                    <a:avLst/>
                    <a:gdLst>
                      <a:gd name="T0" fmla="*/ 0 w 76200"/>
                      <a:gd name="T1" fmla="*/ 4994 h 45478"/>
                      <a:gd name="T2" fmla="*/ 0 w 76200"/>
                      <a:gd name="T3" fmla="*/ 4994 h 45478"/>
                      <a:gd name="T4" fmla="*/ 21431 w 76200"/>
                      <a:gd name="T5" fmla="*/ 231 h 45478"/>
                      <a:gd name="T6" fmla="*/ 54769 w 76200"/>
                      <a:gd name="T7" fmla="*/ 7375 h 45478"/>
                      <a:gd name="T8" fmla="*/ 69056 w 76200"/>
                      <a:gd name="T9" fmla="*/ 9756 h 45478"/>
                      <a:gd name="T10" fmla="*/ 73819 w 76200"/>
                      <a:gd name="T11" fmla="*/ 16900 h 45478"/>
                      <a:gd name="T12" fmla="*/ 71437 w 76200"/>
                      <a:gd name="T13" fmla="*/ 24044 h 45478"/>
                      <a:gd name="T14" fmla="*/ 76200 w 76200"/>
                      <a:gd name="T15" fmla="*/ 45475 h 45478"/>
                      <a:gd name="T16" fmla="*/ 71437 w 76200"/>
                      <a:gd name="T17" fmla="*/ 35950 h 454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200" h="45478">
                        <a:moveTo>
                          <a:pt x="0" y="4994"/>
                        </a:moveTo>
                        <a:lnTo>
                          <a:pt x="0" y="4994"/>
                        </a:lnTo>
                        <a:cubicBezTo>
                          <a:pt x="7144" y="3406"/>
                          <a:pt x="14126" y="661"/>
                          <a:pt x="21431" y="231"/>
                        </a:cubicBezTo>
                        <a:cubicBezTo>
                          <a:pt x="45057" y="-1159"/>
                          <a:pt x="34728" y="4035"/>
                          <a:pt x="54769" y="7375"/>
                        </a:cubicBezTo>
                        <a:lnTo>
                          <a:pt x="69056" y="9756"/>
                        </a:lnTo>
                        <a:cubicBezTo>
                          <a:pt x="70644" y="12137"/>
                          <a:pt x="73349" y="14077"/>
                          <a:pt x="73819" y="16900"/>
                        </a:cubicBezTo>
                        <a:cubicBezTo>
                          <a:pt x="74232" y="19376"/>
                          <a:pt x="71437" y="21534"/>
                          <a:pt x="71437" y="24044"/>
                        </a:cubicBezTo>
                        <a:cubicBezTo>
                          <a:pt x="71437" y="46264"/>
                          <a:pt x="66904" y="45475"/>
                          <a:pt x="76200" y="45475"/>
                        </a:cubicBezTo>
                        <a:lnTo>
                          <a:pt x="71437" y="3595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8" name="Freeform 17"/>
                  <p:cNvSpPr>
                    <a:spLocks/>
                  </p:cNvSpPr>
                  <p:nvPr/>
                </p:nvSpPr>
                <p:spPr bwMode="auto">
                  <a:xfrm>
                    <a:off x="2305050" y="1712119"/>
                    <a:ext cx="29110" cy="33409"/>
                  </a:xfrm>
                  <a:custGeom>
                    <a:avLst/>
                    <a:gdLst>
                      <a:gd name="T0" fmla="*/ 0 w 29110"/>
                      <a:gd name="T1" fmla="*/ 0 h 33409"/>
                      <a:gd name="T2" fmla="*/ 0 w 29110"/>
                      <a:gd name="T3" fmla="*/ 0 h 33409"/>
                      <a:gd name="T4" fmla="*/ 21431 w 29110"/>
                      <a:gd name="T5" fmla="*/ 4762 h 33409"/>
                      <a:gd name="T6" fmla="*/ 28575 w 29110"/>
                      <a:gd name="T7" fmla="*/ 7144 h 33409"/>
                      <a:gd name="T8" fmla="*/ 26194 w 29110"/>
                      <a:gd name="T9" fmla="*/ 33337 h 33409"/>
                      <a:gd name="T10" fmla="*/ 0 w 29110"/>
                      <a:gd name="T11" fmla="*/ 0 h 334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110" h="33409">
                        <a:moveTo>
                          <a:pt x="0" y="0"/>
                        </a:moveTo>
                        <a:lnTo>
                          <a:pt x="0" y="0"/>
                        </a:lnTo>
                        <a:cubicBezTo>
                          <a:pt x="7144" y="1587"/>
                          <a:pt x="14332" y="2987"/>
                          <a:pt x="21431" y="4762"/>
                        </a:cubicBezTo>
                        <a:cubicBezTo>
                          <a:pt x="23866" y="5371"/>
                          <a:pt x="28162" y="4668"/>
                          <a:pt x="28575" y="7144"/>
                        </a:cubicBezTo>
                        <a:cubicBezTo>
                          <a:pt x="30016" y="15792"/>
                          <a:pt x="28320" y="24832"/>
                          <a:pt x="26194" y="33337"/>
                        </a:cubicBezTo>
                        <a:cubicBezTo>
                          <a:pt x="25763" y="35059"/>
                          <a:pt x="4366" y="5556"/>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19" name="Freeform 18"/>
                  <p:cNvSpPr>
                    <a:spLocks/>
                  </p:cNvSpPr>
                  <p:nvPr/>
                </p:nvSpPr>
                <p:spPr bwMode="auto">
                  <a:xfrm>
                    <a:off x="2509838" y="1878126"/>
                    <a:ext cx="71437" cy="36484"/>
                  </a:xfrm>
                  <a:custGeom>
                    <a:avLst/>
                    <a:gdLst>
                      <a:gd name="T0" fmla="*/ 0 w 71437"/>
                      <a:gd name="T1" fmla="*/ 680 h 36484"/>
                      <a:gd name="T2" fmla="*/ 0 w 71437"/>
                      <a:gd name="T3" fmla="*/ 680 h 36484"/>
                      <a:gd name="T4" fmla="*/ 45243 w 71437"/>
                      <a:gd name="T5" fmla="*/ 7824 h 36484"/>
                      <a:gd name="T6" fmla="*/ 47625 w 71437"/>
                      <a:gd name="T7" fmla="*/ 14968 h 36484"/>
                      <a:gd name="T8" fmla="*/ 52387 w 71437"/>
                      <a:gd name="T9" fmla="*/ 22112 h 36484"/>
                      <a:gd name="T10" fmla="*/ 54768 w 71437"/>
                      <a:gd name="T11" fmla="*/ 29255 h 36484"/>
                      <a:gd name="T12" fmla="*/ 69056 w 71437"/>
                      <a:gd name="T13" fmla="*/ 36399 h 36484"/>
                      <a:gd name="T14" fmla="*/ 71437 w 71437"/>
                      <a:gd name="T15" fmla="*/ 36399 h 36484"/>
                      <a:gd name="T16" fmla="*/ 52387 w 71437"/>
                      <a:gd name="T17" fmla="*/ 29255 h 36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437" h="36484">
                        <a:moveTo>
                          <a:pt x="0" y="680"/>
                        </a:moveTo>
                        <a:lnTo>
                          <a:pt x="0" y="680"/>
                        </a:lnTo>
                        <a:cubicBezTo>
                          <a:pt x="2226" y="819"/>
                          <a:pt x="36222" y="-3452"/>
                          <a:pt x="45243" y="7824"/>
                        </a:cubicBezTo>
                        <a:cubicBezTo>
                          <a:pt x="46811" y="9784"/>
                          <a:pt x="46502" y="12723"/>
                          <a:pt x="47625" y="14968"/>
                        </a:cubicBezTo>
                        <a:cubicBezTo>
                          <a:pt x="48905" y="17528"/>
                          <a:pt x="51107" y="19552"/>
                          <a:pt x="52387" y="22112"/>
                        </a:cubicBezTo>
                        <a:cubicBezTo>
                          <a:pt x="53509" y="24357"/>
                          <a:pt x="53200" y="27295"/>
                          <a:pt x="54768" y="29255"/>
                        </a:cubicBezTo>
                        <a:cubicBezTo>
                          <a:pt x="57679" y="32894"/>
                          <a:pt x="64741" y="35320"/>
                          <a:pt x="69056" y="36399"/>
                        </a:cubicBezTo>
                        <a:cubicBezTo>
                          <a:pt x="69826" y="36591"/>
                          <a:pt x="70643" y="36399"/>
                          <a:pt x="71437" y="36399"/>
                        </a:cubicBezTo>
                        <a:lnTo>
                          <a:pt x="52387" y="29255"/>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0" name="Freeform 19"/>
                  <p:cNvSpPr>
                    <a:spLocks/>
                  </p:cNvSpPr>
                  <p:nvPr/>
                </p:nvSpPr>
                <p:spPr bwMode="auto">
                  <a:xfrm>
                    <a:off x="2395538" y="1833563"/>
                    <a:ext cx="33606" cy="31940"/>
                  </a:xfrm>
                  <a:custGeom>
                    <a:avLst/>
                    <a:gdLst>
                      <a:gd name="T0" fmla="*/ 0 w 33606"/>
                      <a:gd name="T1" fmla="*/ 0 h 31940"/>
                      <a:gd name="T2" fmla="*/ 0 w 33606"/>
                      <a:gd name="T3" fmla="*/ 0 h 31940"/>
                      <a:gd name="T4" fmla="*/ 19050 w 33606"/>
                      <a:gd name="T5" fmla="*/ 7143 h 31940"/>
                      <a:gd name="T6" fmla="*/ 26193 w 33606"/>
                      <a:gd name="T7" fmla="*/ 9525 h 31940"/>
                      <a:gd name="T8" fmla="*/ 30956 w 33606"/>
                      <a:gd name="T9" fmla="*/ 16668 h 31940"/>
                      <a:gd name="T10" fmla="*/ 30956 w 33606"/>
                      <a:gd name="T11" fmla="*/ 30956 h 31940"/>
                      <a:gd name="T12" fmla="*/ 0 w 33606"/>
                      <a:gd name="T13" fmla="*/ 0 h 319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06" h="31940">
                        <a:moveTo>
                          <a:pt x="0" y="0"/>
                        </a:moveTo>
                        <a:lnTo>
                          <a:pt x="0" y="0"/>
                        </a:lnTo>
                        <a:lnTo>
                          <a:pt x="19050" y="7143"/>
                        </a:lnTo>
                        <a:cubicBezTo>
                          <a:pt x="21409" y="8001"/>
                          <a:pt x="24233" y="7957"/>
                          <a:pt x="26193" y="9525"/>
                        </a:cubicBezTo>
                        <a:cubicBezTo>
                          <a:pt x="28428" y="11313"/>
                          <a:pt x="29368" y="14287"/>
                          <a:pt x="30956" y="16668"/>
                        </a:cubicBezTo>
                        <a:cubicBezTo>
                          <a:pt x="31775" y="19126"/>
                          <a:pt x="36486" y="28498"/>
                          <a:pt x="30956" y="30956"/>
                        </a:cubicBezTo>
                        <a:cubicBezTo>
                          <a:pt x="25108" y="33555"/>
                          <a:pt x="11906" y="33337"/>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21" name="Freeform 20"/>
                  <p:cNvSpPr>
                    <a:spLocks/>
                  </p:cNvSpPr>
                  <p:nvPr/>
                </p:nvSpPr>
                <p:spPr bwMode="auto">
                  <a:xfrm>
                    <a:off x="2436019" y="1893094"/>
                    <a:ext cx="35918" cy="40481"/>
                  </a:xfrm>
                  <a:custGeom>
                    <a:avLst/>
                    <a:gdLst>
                      <a:gd name="T0" fmla="*/ 0 w 35918"/>
                      <a:gd name="T1" fmla="*/ 40481 h 40481"/>
                      <a:gd name="T2" fmla="*/ 0 w 35918"/>
                      <a:gd name="T3" fmla="*/ 40481 h 40481"/>
                      <a:gd name="T4" fmla="*/ 19050 w 35918"/>
                      <a:gd name="T5" fmla="*/ 28575 h 40481"/>
                      <a:gd name="T6" fmla="*/ 28575 w 35918"/>
                      <a:gd name="T7" fmla="*/ 23812 h 40481"/>
                      <a:gd name="T8" fmla="*/ 35719 w 35918"/>
                      <a:gd name="T9" fmla="*/ 9525 h 40481"/>
                      <a:gd name="T10" fmla="*/ 35719 w 35918"/>
                      <a:gd name="T11" fmla="*/ 0 h 40481"/>
                      <a:gd name="T12" fmla="*/ 35719 w 35918"/>
                      <a:gd name="T13" fmla="*/ 0 h 404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918" h="40481">
                        <a:moveTo>
                          <a:pt x="0" y="40481"/>
                        </a:moveTo>
                        <a:lnTo>
                          <a:pt x="0" y="40481"/>
                        </a:lnTo>
                        <a:cubicBezTo>
                          <a:pt x="6350" y="36512"/>
                          <a:pt x="12582" y="32348"/>
                          <a:pt x="19050" y="28575"/>
                        </a:cubicBezTo>
                        <a:cubicBezTo>
                          <a:pt x="22116" y="26786"/>
                          <a:pt x="25848" y="26085"/>
                          <a:pt x="28575" y="23812"/>
                        </a:cubicBezTo>
                        <a:cubicBezTo>
                          <a:pt x="31633" y="21264"/>
                          <a:pt x="35148" y="13521"/>
                          <a:pt x="35719" y="9525"/>
                        </a:cubicBezTo>
                        <a:cubicBezTo>
                          <a:pt x="36168" y="6382"/>
                          <a:pt x="35719" y="3175"/>
                          <a:pt x="35719" y="0"/>
                        </a:cubicBez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2" name="Freeform 21"/>
                  <p:cNvSpPr>
                    <a:spLocks/>
                  </p:cNvSpPr>
                  <p:nvPr/>
                </p:nvSpPr>
                <p:spPr bwMode="auto">
                  <a:xfrm>
                    <a:off x="2900363" y="2071688"/>
                    <a:ext cx="171450" cy="300037"/>
                  </a:xfrm>
                  <a:custGeom>
                    <a:avLst/>
                    <a:gdLst>
                      <a:gd name="T0" fmla="*/ 0 w 171450"/>
                      <a:gd name="T1" fmla="*/ 0 h 300037"/>
                      <a:gd name="T2" fmla="*/ 0 w 171450"/>
                      <a:gd name="T3" fmla="*/ 0 h 300037"/>
                      <a:gd name="T4" fmla="*/ 19050 w 171450"/>
                      <a:gd name="T5" fmla="*/ 7143 h 300037"/>
                      <a:gd name="T6" fmla="*/ 54768 w 171450"/>
                      <a:gd name="T7" fmla="*/ 11906 h 300037"/>
                      <a:gd name="T8" fmla="*/ 61912 w 171450"/>
                      <a:gd name="T9" fmla="*/ 16668 h 300037"/>
                      <a:gd name="T10" fmla="*/ 71437 w 171450"/>
                      <a:gd name="T11" fmla="*/ 30956 h 300037"/>
                      <a:gd name="T12" fmla="*/ 73818 w 171450"/>
                      <a:gd name="T13" fmla="*/ 38100 h 300037"/>
                      <a:gd name="T14" fmla="*/ 102393 w 171450"/>
                      <a:gd name="T15" fmla="*/ 45243 h 300037"/>
                      <a:gd name="T16" fmla="*/ 119062 w 171450"/>
                      <a:gd name="T17" fmla="*/ 57150 h 300037"/>
                      <a:gd name="T18" fmla="*/ 123825 w 171450"/>
                      <a:gd name="T19" fmla="*/ 71437 h 300037"/>
                      <a:gd name="T20" fmla="*/ 126206 w 171450"/>
                      <a:gd name="T21" fmla="*/ 85725 h 300037"/>
                      <a:gd name="T22" fmla="*/ 128587 w 171450"/>
                      <a:gd name="T23" fmla="*/ 92868 h 300037"/>
                      <a:gd name="T24" fmla="*/ 130968 w 171450"/>
                      <a:gd name="T25" fmla="*/ 111918 h 300037"/>
                      <a:gd name="T26" fmla="*/ 138112 w 171450"/>
                      <a:gd name="T27" fmla="*/ 119062 h 300037"/>
                      <a:gd name="T28" fmla="*/ 142875 w 171450"/>
                      <a:gd name="T29" fmla="*/ 138112 h 300037"/>
                      <a:gd name="T30" fmla="*/ 147637 w 171450"/>
                      <a:gd name="T31" fmla="*/ 152400 h 300037"/>
                      <a:gd name="T32" fmla="*/ 154781 w 171450"/>
                      <a:gd name="T33" fmla="*/ 159543 h 300037"/>
                      <a:gd name="T34" fmla="*/ 171450 w 171450"/>
                      <a:gd name="T35" fmla="*/ 171450 h 300037"/>
                      <a:gd name="T36" fmla="*/ 169068 w 171450"/>
                      <a:gd name="T37" fmla="*/ 233362 h 300037"/>
                      <a:gd name="T38" fmla="*/ 159543 w 171450"/>
                      <a:gd name="T39" fmla="*/ 247650 h 300037"/>
                      <a:gd name="T40" fmla="*/ 147637 w 171450"/>
                      <a:gd name="T41" fmla="*/ 259556 h 300037"/>
                      <a:gd name="T42" fmla="*/ 145256 w 171450"/>
                      <a:gd name="T43" fmla="*/ 266700 h 300037"/>
                      <a:gd name="T44" fmla="*/ 128587 w 171450"/>
                      <a:gd name="T45" fmla="*/ 288131 h 300037"/>
                      <a:gd name="T46" fmla="*/ 126206 w 171450"/>
                      <a:gd name="T47" fmla="*/ 300037 h 300037"/>
                      <a:gd name="T48" fmla="*/ 126206 w 171450"/>
                      <a:gd name="T49" fmla="*/ 295275 h 3000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1450" h="300037">
                        <a:moveTo>
                          <a:pt x="0" y="0"/>
                        </a:moveTo>
                        <a:lnTo>
                          <a:pt x="0" y="0"/>
                        </a:lnTo>
                        <a:cubicBezTo>
                          <a:pt x="6350" y="2381"/>
                          <a:pt x="12400" y="5813"/>
                          <a:pt x="19050" y="7143"/>
                        </a:cubicBezTo>
                        <a:cubicBezTo>
                          <a:pt x="27916" y="8916"/>
                          <a:pt x="44389" y="6717"/>
                          <a:pt x="54768" y="11906"/>
                        </a:cubicBezTo>
                        <a:cubicBezTo>
                          <a:pt x="57328" y="13186"/>
                          <a:pt x="59531" y="15081"/>
                          <a:pt x="61912" y="16668"/>
                        </a:cubicBezTo>
                        <a:cubicBezTo>
                          <a:pt x="65087" y="21431"/>
                          <a:pt x="69627" y="25526"/>
                          <a:pt x="71437" y="30956"/>
                        </a:cubicBezTo>
                        <a:cubicBezTo>
                          <a:pt x="72231" y="33337"/>
                          <a:pt x="71775" y="36641"/>
                          <a:pt x="73818" y="38100"/>
                        </a:cubicBezTo>
                        <a:cubicBezTo>
                          <a:pt x="79559" y="42201"/>
                          <a:pt x="95778" y="44141"/>
                          <a:pt x="102393" y="45243"/>
                        </a:cubicBezTo>
                        <a:cubicBezTo>
                          <a:pt x="105171" y="47095"/>
                          <a:pt x="117881" y="55378"/>
                          <a:pt x="119062" y="57150"/>
                        </a:cubicBezTo>
                        <a:cubicBezTo>
                          <a:pt x="121847" y="61327"/>
                          <a:pt x="123825" y="71437"/>
                          <a:pt x="123825" y="71437"/>
                        </a:cubicBezTo>
                        <a:cubicBezTo>
                          <a:pt x="124619" y="76200"/>
                          <a:pt x="125159" y="81012"/>
                          <a:pt x="126206" y="85725"/>
                        </a:cubicBezTo>
                        <a:cubicBezTo>
                          <a:pt x="126750" y="88175"/>
                          <a:pt x="128138" y="90399"/>
                          <a:pt x="128587" y="92868"/>
                        </a:cubicBezTo>
                        <a:cubicBezTo>
                          <a:pt x="129732" y="99164"/>
                          <a:pt x="128781" y="105904"/>
                          <a:pt x="130968" y="111918"/>
                        </a:cubicBezTo>
                        <a:cubicBezTo>
                          <a:pt x="132119" y="115083"/>
                          <a:pt x="135731" y="116681"/>
                          <a:pt x="138112" y="119062"/>
                        </a:cubicBezTo>
                        <a:cubicBezTo>
                          <a:pt x="145337" y="140739"/>
                          <a:pt x="134254" y="106503"/>
                          <a:pt x="142875" y="138112"/>
                        </a:cubicBezTo>
                        <a:cubicBezTo>
                          <a:pt x="144196" y="142955"/>
                          <a:pt x="144087" y="148850"/>
                          <a:pt x="147637" y="152400"/>
                        </a:cubicBezTo>
                        <a:cubicBezTo>
                          <a:pt x="150018" y="154781"/>
                          <a:pt x="152224" y="157352"/>
                          <a:pt x="154781" y="159543"/>
                        </a:cubicBezTo>
                        <a:cubicBezTo>
                          <a:pt x="159951" y="163974"/>
                          <a:pt x="165796" y="167680"/>
                          <a:pt x="171450" y="171450"/>
                        </a:cubicBezTo>
                        <a:cubicBezTo>
                          <a:pt x="170656" y="192087"/>
                          <a:pt x="172256" y="212957"/>
                          <a:pt x="169068" y="233362"/>
                        </a:cubicBezTo>
                        <a:cubicBezTo>
                          <a:pt x="168184" y="239017"/>
                          <a:pt x="162718" y="242887"/>
                          <a:pt x="159543" y="247650"/>
                        </a:cubicBezTo>
                        <a:cubicBezTo>
                          <a:pt x="153194" y="257174"/>
                          <a:pt x="157162" y="253206"/>
                          <a:pt x="147637" y="259556"/>
                        </a:cubicBezTo>
                        <a:cubicBezTo>
                          <a:pt x="146843" y="261937"/>
                          <a:pt x="146475" y="264506"/>
                          <a:pt x="145256" y="266700"/>
                        </a:cubicBezTo>
                        <a:cubicBezTo>
                          <a:pt x="138136" y="279516"/>
                          <a:pt x="137264" y="279454"/>
                          <a:pt x="128587" y="288131"/>
                        </a:cubicBezTo>
                        <a:lnTo>
                          <a:pt x="126206" y="300037"/>
                        </a:lnTo>
                        <a:lnTo>
                          <a:pt x="126206" y="295275"/>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3" name="Freeform 22"/>
                  <p:cNvSpPr>
                    <a:spLocks/>
                  </p:cNvSpPr>
                  <p:nvPr/>
                </p:nvSpPr>
                <p:spPr bwMode="auto">
                  <a:xfrm>
                    <a:off x="3112294" y="2305050"/>
                    <a:ext cx="23865" cy="26259"/>
                  </a:xfrm>
                  <a:custGeom>
                    <a:avLst/>
                    <a:gdLst>
                      <a:gd name="T0" fmla="*/ 0 w 23865"/>
                      <a:gd name="T1" fmla="*/ 0 h 26259"/>
                      <a:gd name="T2" fmla="*/ 0 w 23865"/>
                      <a:gd name="T3" fmla="*/ 0 h 26259"/>
                      <a:gd name="T4" fmla="*/ 23812 w 23865"/>
                      <a:gd name="T5" fmla="*/ 21431 h 26259"/>
                      <a:gd name="T6" fmla="*/ 0 w 23865"/>
                      <a:gd name="T7" fmla="*/ 0 h 262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65" h="26259">
                        <a:moveTo>
                          <a:pt x="0" y="0"/>
                        </a:moveTo>
                        <a:lnTo>
                          <a:pt x="0" y="0"/>
                        </a:lnTo>
                        <a:cubicBezTo>
                          <a:pt x="10823" y="17008"/>
                          <a:pt x="10100" y="35143"/>
                          <a:pt x="23812" y="21431"/>
                        </a:cubicBezTo>
                        <a:cubicBezTo>
                          <a:pt x="25067" y="20176"/>
                          <a:pt x="3969" y="3572"/>
                          <a:pt x="0" y="0"/>
                        </a:cubicBezTo>
                        <a:close/>
                      </a:path>
                    </a:pathLst>
                  </a:custGeom>
                  <a:solidFill>
                    <a:schemeClr val="accent1"/>
                  </a:solidFill>
                  <a:ln w="19050" cap="flat" cmpd="sng" algn="ctr">
                    <a:solidFill>
                      <a:srgbClr val="1C1C1C">
                        <a:alpha val="39999"/>
                      </a:srgbClr>
                    </a:solidFill>
                    <a:prstDash val="solid"/>
                    <a:round/>
                    <a:headEnd/>
                    <a:tailEnd/>
                  </a:ln>
                </p:spPr>
                <p:txBody>
                  <a:bodyPr anchor="ctr"/>
                  <a:lstStyle/>
                  <a:p>
                    <a:endParaRPr lang="en-US"/>
                  </a:p>
                </p:txBody>
              </p:sp>
              <p:sp>
                <p:nvSpPr>
                  <p:cNvPr id="24" name="Freeform 23"/>
                  <p:cNvSpPr>
                    <a:spLocks/>
                  </p:cNvSpPr>
                  <p:nvPr/>
                </p:nvSpPr>
                <p:spPr bwMode="auto">
                  <a:xfrm>
                    <a:off x="321321" y="1012031"/>
                    <a:ext cx="97779" cy="347663"/>
                  </a:xfrm>
                  <a:custGeom>
                    <a:avLst/>
                    <a:gdLst>
                      <a:gd name="T0" fmla="*/ 97779 w 97779"/>
                      <a:gd name="T1" fmla="*/ 347663 h 347663"/>
                      <a:gd name="T2" fmla="*/ 97779 w 97779"/>
                      <a:gd name="T3" fmla="*/ 347663 h 347663"/>
                      <a:gd name="T4" fmla="*/ 81110 w 97779"/>
                      <a:gd name="T5" fmla="*/ 335757 h 347663"/>
                      <a:gd name="T6" fmla="*/ 38248 w 97779"/>
                      <a:gd name="T7" fmla="*/ 335757 h 347663"/>
                      <a:gd name="T8" fmla="*/ 33485 w 97779"/>
                      <a:gd name="T9" fmla="*/ 328613 h 347663"/>
                      <a:gd name="T10" fmla="*/ 47773 w 97779"/>
                      <a:gd name="T11" fmla="*/ 314325 h 347663"/>
                      <a:gd name="T12" fmla="*/ 47773 w 97779"/>
                      <a:gd name="T13" fmla="*/ 295275 h 347663"/>
                      <a:gd name="T14" fmla="*/ 45392 w 97779"/>
                      <a:gd name="T15" fmla="*/ 288132 h 347663"/>
                      <a:gd name="T16" fmla="*/ 38248 w 97779"/>
                      <a:gd name="T17" fmla="*/ 280988 h 347663"/>
                      <a:gd name="T18" fmla="*/ 28723 w 97779"/>
                      <a:gd name="T19" fmla="*/ 266700 h 347663"/>
                      <a:gd name="T20" fmla="*/ 23960 w 97779"/>
                      <a:gd name="T21" fmla="*/ 259557 h 347663"/>
                      <a:gd name="T22" fmla="*/ 21579 w 97779"/>
                      <a:gd name="T23" fmla="*/ 238125 h 347663"/>
                      <a:gd name="T24" fmla="*/ 28723 w 97779"/>
                      <a:gd name="T25" fmla="*/ 230982 h 347663"/>
                      <a:gd name="T26" fmla="*/ 28723 w 97779"/>
                      <a:gd name="T27" fmla="*/ 207169 h 347663"/>
                      <a:gd name="T28" fmla="*/ 21579 w 97779"/>
                      <a:gd name="T29" fmla="*/ 204788 h 347663"/>
                      <a:gd name="T30" fmla="*/ 16817 w 97779"/>
                      <a:gd name="T31" fmla="*/ 197644 h 347663"/>
                      <a:gd name="T32" fmla="*/ 23960 w 97779"/>
                      <a:gd name="T33" fmla="*/ 176213 h 347663"/>
                      <a:gd name="T34" fmla="*/ 23960 w 97779"/>
                      <a:gd name="T35" fmla="*/ 159544 h 347663"/>
                      <a:gd name="T36" fmla="*/ 16817 w 97779"/>
                      <a:gd name="T37" fmla="*/ 157163 h 347663"/>
                      <a:gd name="T38" fmla="*/ 9673 w 97779"/>
                      <a:gd name="T39" fmla="*/ 152400 h 347663"/>
                      <a:gd name="T40" fmla="*/ 2529 w 97779"/>
                      <a:gd name="T41" fmla="*/ 138113 h 347663"/>
                      <a:gd name="T42" fmla="*/ 2529 w 97779"/>
                      <a:gd name="T43" fmla="*/ 92869 h 347663"/>
                      <a:gd name="T44" fmla="*/ 7292 w 97779"/>
                      <a:gd name="T45" fmla="*/ 85725 h 347663"/>
                      <a:gd name="T46" fmla="*/ 7292 w 97779"/>
                      <a:gd name="T47" fmla="*/ 50007 h 347663"/>
                      <a:gd name="T48" fmla="*/ 148 w 97779"/>
                      <a:gd name="T49" fmla="*/ 45244 h 347663"/>
                      <a:gd name="T50" fmla="*/ 16817 w 97779"/>
                      <a:gd name="T51" fmla="*/ 28575 h 347663"/>
                      <a:gd name="T52" fmla="*/ 23960 w 97779"/>
                      <a:gd name="T53" fmla="*/ 23813 h 347663"/>
                      <a:gd name="T54" fmla="*/ 23960 w 97779"/>
                      <a:gd name="T55" fmla="*/ 0 h 347663"/>
                      <a:gd name="T56" fmla="*/ 23960 w 97779"/>
                      <a:gd name="T57" fmla="*/ 0 h 3476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7779" h="347663">
                        <a:moveTo>
                          <a:pt x="97779" y="347663"/>
                        </a:moveTo>
                        <a:lnTo>
                          <a:pt x="97779" y="347663"/>
                        </a:lnTo>
                        <a:cubicBezTo>
                          <a:pt x="92223" y="343694"/>
                          <a:pt x="86965" y="339270"/>
                          <a:pt x="81110" y="335757"/>
                        </a:cubicBezTo>
                        <a:cubicBezTo>
                          <a:pt x="70029" y="329108"/>
                          <a:pt x="41377" y="335548"/>
                          <a:pt x="38248" y="335757"/>
                        </a:cubicBezTo>
                        <a:cubicBezTo>
                          <a:pt x="36660" y="333376"/>
                          <a:pt x="32323" y="331228"/>
                          <a:pt x="33485" y="328613"/>
                        </a:cubicBezTo>
                        <a:cubicBezTo>
                          <a:pt x="36220" y="322458"/>
                          <a:pt x="47773" y="314325"/>
                          <a:pt x="47773" y="314325"/>
                        </a:cubicBezTo>
                        <a:cubicBezTo>
                          <a:pt x="51179" y="304106"/>
                          <a:pt x="51057" y="308411"/>
                          <a:pt x="47773" y="295275"/>
                        </a:cubicBezTo>
                        <a:cubicBezTo>
                          <a:pt x="47164" y="292840"/>
                          <a:pt x="46784" y="290220"/>
                          <a:pt x="45392" y="288132"/>
                        </a:cubicBezTo>
                        <a:cubicBezTo>
                          <a:pt x="43524" y="285330"/>
                          <a:pt x="40316" y="283646"/>
                          <a:pt x="38248" y="280988"/>
                        </a:cubicBezTo>
                        <a:cubicBezTo>
                          <a:pt x="34734" y="276470"/>
                          <a:pt x="31898" y="271463"/>
                          <a:pt x="28723" y="266700"/>
                        </a:cubicBezTo>
                        <a:lnTo>
                          <a:pt x="23960" y="259557"/>
                        </a:lnTo>
                        <a:cubicBezTo>
                          <a:pt x="21051" y="250827"/>
                          <a:pt x="16288" y="246062"/>
                          <a:pt x="21579" y="238125"/>
                        </a:cubicBezTo>
                        <a:cubicBezTo>
                          <a:pt x="23447" y="235323"/>
                          <a:pt x="26342" y="233363"/>
                          <a:pt x="28723" y="230982"/>
                        </a:cubicBezTo>
                        <a:cubicBezTo>
                          <a:pt x="31655" y="222185"/>
                          <a:pt x="34195" y="218113"/>
                          <a:pt x="28723" y="207169"/>
                        </a:cubicBezTo>
                        <a:cubicBezTo>
                          <a:pt x="27600" y="204924"/>
                          <a:pt x="23960" y="205582"/>
                          <a:pt x="21579" y="204788"/>
                        </a:cubicBezTo>
                        <a:cubicBezTo>
                          <a:pt x="19992" y="202407"/>
                          <a:pt x="17133" y="200488"/>
                          <a:pt x="16817" y="197644"/>
                        </a:cubicBezTo>
                        <a:cubicBezTo>
                          <a:pt x="15595" y="186645"/>
                          <a:pt x="18935" y="183752"/>
                          <a:pt x="23960" y="176213"/>
                        </a:cubicBezTo>
                        <a:cubicBezTo>
                          <a:pt x="25169" y="171378"/>
                          <a:pt x="28744" y="164328"/>
                          <a:pt x="23960" y="159544"/>
                        </a:cubicBezTo>
                        <a:cubicBezTo>
                          <a:pt x="22185" y="157769"/>
                          <a:pt x="19198" y="157957"/>
                          <a:pt x="16817" y="157163"/>
                        </a:cubicBezTo>
                        <a:cubicBezTo>
                          <a:pt x="14436" y="155575"/>
                          <a:pt x="11697" y="154424"/>
                          <a:pt x="9673" y="152400"/>
                        </a:cubicBezTo>
                        <a:cubicBezTo>
                          <a:pt x="5055" y="147783"/>
                          <a:pt x="4466" y="143925"/>
                          <a:pt x="2529" y="138113"/>
                        </a:cubicBezTo>
                        <a:cubicBezTo>
                          <a:pt x="1619" y="125378"/>
                          <a:pt x="-2676" y="106749"/>
                          <a:pt x="2529" y="92869"/>
                        </a:cubicBezTo>
                        <a:cubicBezTo>
                          <a:pt x="3534" y="90189"/>
                          <a:pt x="5704" y="88106"/>
                          <a:pt x="7292" y="85725"/>
                        </a:cubicBezTo>
                        <a:cubicBezTo>
                          <a:pt x="10731" y="71969"/>
                          <a:pt x="12831" y="68010"/>
                          <a:pt x="7292" y="50007"/>
                        </a:cubicBezTo>
                        <a:cubicBezTo>
                          <a:pt x="6450" y="47271"/>
                          <a:pt x="2529" y="46832"/>
                          <a:pt x="148" y="45244"/>
                        </a:cubicBezTo>
                        <a:cubicBezTo>
                          <a:pt x="4339" y="32670"/>
                          <a:pt x="440" y="39492"/>
                          <a:pt x="16817" y="28575"/>
                        </a:cubicBezTo>
                        <a:cubicBezTo>
                          <a:pt x="19198" y="26988"/>
                          <a:pt x="23960" y="26675"/>
                          <a:pt x="23960" y="23813"/>
                        </a:cubicBezTo>
                        <a:lnTo>
                          <a:pt x="23960" y="0"/>
                        </a:lnTo>
                      </a:path>
                    </a:pathLst>
                  </a:custGeom>
                  <a:noFill/>
                  <a:ln w="19050" cap="flat" cmpd="sng" algn="ctr">
                    <a:solidFill>
                      <a:srgbClr val="1C1C1C">
                        <a:alpha val="39999"/>
                      </a:srgb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grpSp>
        <p:sp>
          <p:nvSpPr>
            <p:cNvPr id="4198" name="Rectangle 102"/>
            <p:cNvSpPr>
              <a:spLocks noChangeArrowheads="1"/>
            </p:cNvSpPr>
            <p:nvPr/>
          </p:nvSpPr>
          <p:spPr bwMode="auto">
            <a:xfrm>
              <a:off x="2880" y="528"/>
              <a:ext cx="2880" cy="1728"/>
            </a:xfrm>
            <a:prstGeom prst="rect">
              <a:avLst/>
            </a:prstGeom>
            <a:solidFill>
              <a:srgbClr val="FFFFFF">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759964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8" name="Picture 48" descr="map_cr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0"/>
            <a:ext cx="32766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12684" name="TextBox 1"/>
          <p:cNvSpPr txBox="1">
            <a:spLocks noChangeArrowheads="1"/>
          </p:cNvSpPr>
          <p:nvPr/>
        </p:nvSpPr>
        <p:spPr bwMode="auto">
          <a:xfrm>
            <a:off x="0" y="0"/>
            <a:ext cx="891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Ejemplo de Convección en el Caribe</a:t>
            </a:r>
          </a:p>
        </p:txBody>
      </p:sp>
      <p:pic>
        <p:nvPicPr>
          <p:cNvPr id="112697" name="Picture 57" descr="output_ZC4mI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57250"/>
            <a:ext cx="4343400" cy="3257550"/>
          </a:xfrm>
          <a:prstGeom prst="rect">
            <a:avLst/>
          </a:prstGeom>
          <a:noFill/>
          <a:extLst>
            <a:ext uri="{909E8E84-426E-40DD-AFC4-6F175D3DCCD1}">
              <a14:hiddenFill xmlns:a14="http://schemas.microsoft.com/office/drawing/2010/main">
                <a:solidFill>
                  <a:srgbClr val="FFFFFF"/>
                </a:solidFill>
              </a14:hiddenFill>
            </a:ext>
          </a:extLst>
        </p:spPr>
      </p:pic>
      <p:sp>
        <p:nvSpPr>
          <p:cNvPr id="112698" name="TextBox 1"/>
          <p:cNvSpPr txBox="1">
            <a:spLocks noChangeArrowheads="1"/>
          </p:cNvSpPr>
          <p:nvPr/>
        </p:nvSpPr>
        <p:spPr bwMode="auto">
          <a:xfrm>
            <a:off x="0" y="38100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rPr>
              <a:t>Agosto 16 2013, 00-12z</a:t>
            </a:r>
          </a:p>
        </p:txBody>
      </p:sp>
      <p:sp>
        <p:nvSpPr>
          <p:cNvPr id="112699" name="TextBox 1"/>
          <p:cNvSpPr txBox="1">
            <a:spLocks noChangeArrowheads="1"/>
          </p:cNvSpPr>
          <p:nvPr/>
        </p:nvSpPr>
        <p:spPr bwMode="auto">
          <a:xfrm>
            <a:off x="5105400" y="838200"/>
            <a:ext cx="3505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Convección profunda en Guatemala – El Salvador – Honduras - Yucatán - NW Cuba</a:t>
            </a:r>
          </a:p>
          <a:p>
            <a:pPr eaLnBrk="1" hangingPunct="1"/>
            <a:r>
              <a:rPr lang="en-US" altLang="en-US"/>
              <a:t>y norte de las Bahamas</a:t>
            </a:r>
          </a:p>
        </p:txBody>
      </p:sp>
      <p:sp>
        <p:nvSpPr>
          <p:cNvPr id="112701" name="Line 61"/>
          <p:cNvSpPr>
            <a:spLocks noChangeShapeType="1"/>
          </p:cNvSpPr>
          <p:nvPr/>
        </p:nvSpPr>
        <p:spPr bwMode="auto">
          <a:xfrm flipH="1">
            <a:off x="2514600" y="1066800"/>
            <a:ext cx="26670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2702" name="Group 26"/>
          <p:cNvGrpSpPr>
            <a:grpSpLocks/>
          </p:cNvGrpSpPr>
          <p:nvPr/>
        </p:nvGrpSpPr>
        <p:grpSpPr bwMode="auto">
          <a:xfrm>
            <a:off x="533400" y="838200"/>
            <a:ext cx="4038600" cy="2743200"/>
            <a:chOff x="20440650" y="2376488"/>
            <a:chExt cx="3062288" cy="2276475"/>
          </a:xfrm>
        </p:grpSpPr>
        <p:sp>
          <p:nvSpPr>
            <p:cNvPr id="2" name="Freeform 48"/>
            <p:cNvSpPr/>
            <p:nvPr/>
          </p:nvSpPr>
          <p:spPr>
            <a:xfrm>
              <a:off x="20440650" y="2376488"/>
              <a:ext cx="1676796" cy="1856223"/>
            </a:xfrm>
            <a:custGeom>
              <a:avLst/>
              <a:gdLst>
                <a:gd name="connsiteX0" fmla="*/ 1676400 w 1676400"/>
                <a:gd name="connsiteY0" fmla="*/ 57150 h 1857375"/>
                <a:gd name="connsiteX1" fmla="*/ 1524000 w 1676400"/>
                <a:gd name="connsiteY1" fmla="*/ 90487 h 1857375"/>
                <a:gd name="connsiteX2" fmla="*/ 1466850 w 1676400"/>
                <a:gd name="connsiteY2" fmla="*/ 119062 h 1857375"/>
                <a:gd name="connsiteX3" fmla="*/ 1419225 w 1676400"/>
                <a:gd name="connsiteY3" fmla="*/ 109537 h 1857375"/>
                <a:gd name="connsiteX4" fmla="*/ 1414463 w 1676400"/>
                <a:gd name="connsiteY4" fmla="*/ 66675 h 1857375"/>
                <a:gd name="connsiteX5" fmla="*/ 1457325 w 1676400"/>
                <a:gd name="connsiteY5" fmla="*/ 0 h 1857375"/>
                <a:gd name="connsiteX6" fmla="*/ 1281113 w 1676400"/>
                <a:gd name="connsiteY6" fmla="*/ 0 h 1857375"/>
                <a:gd name="connsiteX7" fmla="*/ 1247775 w 1676400"/>
                <a:gd name="connsiteY7" fmla="*/ 47625 h 1857375"/>
                <a:gd name="connsiteX8" fmla="*/ 1238250 w 1676400"/>
                <a:gd name="connsiteY8" fmla="*/ 109537 h 1857375"/>
                <a:gd name="connsiteX9" fmla="*/ 1181100 w 1676400"/>
                <a:gd name="connsiteY9" fmla="*/ 128587 h 1857375"/>
                <a:gd name="connsiteX10" fmla="*/ 1109663 w 1676400"/>
                <a:gd name="connsiteY10" fmla="*/ 214312 h 1857375"/>
                <a:gd name="connsiteX11" fmla="*/ 1019175 w 1676400"/>
                <a:gd name="connsiteY11" fmla="*/ 247650 h 1857375"/>
                <a:gd name="connsiteX12" fmla="*/ 928688 w 1676400"/>
                <a:gd name="connsiteY12" fmla="*/ 300037 h 1857375"/>
                <a:gd name="connsiteX13" fmla="*/ 842963 w 1676400"/>
                <a:gd name="connsiteY13" fmla="*/ 361950 h 1857375"/>
                <a:gd name="connsiteX14" fmla="*/ 804863 w 1676400"/>
                <a:gd name="connsiteY14" fmla="*/ 552450 h 1857375"/>
                <a:gd name="connsiteX15" fmla="*/ 661988 w 1676400"/>
                <a:gd name="connsiteY15" fmla="*/ 857250 h 1857375"/>
                <a:gd name="connsiteX16" fmla="*/ 614363 w 1676400"/>
                <a:gd name="connsiteY16" fmla="*/ 885825 h 1857375"/>
                <a:gd name="connsiteX17" fmla="*/ 509588 w 1676400"/>
                <a:gd name="connsiteY17" fmla="*/ 895350 h 1857375"/>
                <a:gd name="connsiteX18" fmla="*/ 428625 w 1676400"/>
                <a:gd name="connsiteY18" fmla="*/ 942975 h 1857375"/>
                <a:gd name="connsiteX19" fmla="*/ 323850 w 1676400"/>
                <a:gd name="connsiteY19" fmla="*/ 966787 h 1857375"/>
                <a:gd name="connsiteX20" fmla="*/ 214313 w 1676400"/>
                <a:gd name="connsiteY20" fmla="*/ 904875 h 1857375"/>
                <a:gd name="connsiteX21" fmla="*/ 161925 w 1676400"/>
                <a:gd name="connsiteY21" fmla="*/ 804862 h 1857375"/>
                <a:gd name="connsiteX22" fmla="*/ 114300 w 1676400"/>
                <a:gd name="connsiteY22" fmla="*/ 766762 h 1857375"/>
                <a:gd name="connsiteX23" fmla="*/ 23813 w 1676400"/>
                <a:gd name="connsiteY23" fmla="*/ 671512 h 1857375"/>
                <a:gd name="connsiteX24" fmla="*/ 0 w 1676400"/>
                <a:gd name="connsiteY24" fmla="*/ 709612 h 1857375"/>
                <a:gd name="connsiteX25" fmla="*/ 19050 w 1676400"/>
                <a:gd name="connsiteY25" fmla="*/ 904875 h 1857375"/>
                <a:gd name="connsiteX26" fmla="*/ 95250 w 1676400"/>
                <a:gd name="connsiteY26" fmla="*/ 947737 h 1857375"/>
                <a:gd name="connsiteX27" fmla="*/ 142875 w 1676400"/>
                <a:gd name="connsiteY27" fmla="*/ 1004887 h 1857375"/>
                <a:gd name="connsiteX28" fmla="*/ 119063 w 1676400"/>
                <a:gd name="connsiteY28" fmla="*/ 1157287 h 1857375"/>
                <a:gd name="connsiteX29" fmla="*/ 52388 w 1676400"/>
                <a:gd name="connsiteY29" fmla="*/ 1157287 h 1857375"/>
                <a:gd name="connsiteX30" fmla="*/ 23813 w 1676400"/>
                <a:gd name="connsiteY30" fmla="*/ 1185862 h 1857375"/>
                <a:gd name="connsiteX31" fmla="*/ 0 w 1676400"/>
                <a:gd name="connsiteY31" fmla="*/ 1285875 h 1857375"/>
                <a:gd name="connsiteX32" fmla="*/ 0 w 1676400"/>
                <a:gd name="connsiteY32" fmla="*/ 1543050 h 1857375"/>
                <a:gd name="connsiteX33" fmla="*/ 138113 w 1676400"/>
                <a:gd name="connsiteY33" fmla="*/ 1495425 h 1857375"/>
                <a:gd name="connsiteX34" fmla="*/ 147638 w 1676400"/>
                <a:gd name="connsiteY34" fmla="*/ 1495425 h 1857375"/>
                <a:gd name="connsiteX35" fmla="*/ 209550 w 1676400"/>
                <a:gd name="connsiteY35" fmla="*/ 1538287 h 1857375"/>
                <a:gd name="connsiteX36" fmla="*/ 314325 w 1676400"/>
                <a:gd name="connsiteY36" fmla="*/ 1538287 h 1857375"/>
                <a:gd name="connsiteX37" fmla="*/ 323850 w 1676400"/>
                <a:gd name="connsiteY37" fmla="*/ 1490662 h 1857375"/>
                <a:gd name="connsiteX38" fmla="*/ 290513 w 1676400"/>
                <a:gd name="connsiteY38" fmla="*/ 1428750 h 1857375"/>
                <a:gd name="connsiteX39" fmla="*/ 233363 w 1676400"/>
                <a:gd name="connsiteY39" fmla="*/ 1390650 h 1857375"/>
                <a:gd name="connsiteX40" fmla="*/ 261938 w 1676400"/>
                <a:gd name="connsiteY40" fmla="*/ 1295400 h 1857375"/>
                <a:gd name="connsiteX41" fmla="*/ 328613 w 1676400"/>
                <a:gd name="connsiteY41" fmla="*/ 1285875 h 1857375"/>
                <a:gd name="connsiteX42" fmla="*/ 390525 w 1676400"/>
                <a:gd name="connsiteY42" fmla="*/ 1295400 h 1857375"/>
                <a:gd name="connsiteX43" fmla="*/ 471488 w 1676400"/>
                <a:gd name="connsiteY43" fmla="*/ 1328737 h 1857375"/>
                <a:gd name="connsiteX44" fmla="*/ 471488 w 1676400"/>
                <a:gd name="connsiteY44" fmla="*/ 1328737 h 1857375"/>
                <a:gd name="connsiteX45" fmla="*/ 561975 w 1676400"/>
                <a:gd name="connsiteY45" fmla="*/ 1338262 h 1857375"/>
                <a:gd name="connsiteX46" fmla="*/ 623888 w 1676400"/>
                <a:gd name="connsiteY46" fmla="*/ 1376362 h 1857375"/>
                <a:gd name="connsiteX47" fmla="*/ 709613 w 1676400"/>
                <a:gd name="connsiteY47" fmla="*/ 1428750 h 1857375"/>
                <a:gd name="connsiteX48" fmla="*/ 781050 w 1676400"/>
                <a:gd name="connsiteY48" fmla="*/ 1452562 h 1857375"/>
                <a:gd name="connsiteX49" fmla="*/ 914400 w 1676400"/>
                <a:gd name="connsiteY49" fmla="*/ 1595437 h 1857375"/>
                <a:gd name="connsiteX50" fmla="*/ 900113 w 1676400"/>
                <a:gd name="connsiteY50" fmla="*/ 1681162 h 1857375"/>
                <a:gd name="connsiteX51" fmla="*/ 842963 w 1676400"/>
                <a:gd name="connsiteY51" fmla="*/ 1709737 h 1857375"/>
                <a:gd name="connsiteX52" fmla="*/ 904875 w 1676400"/>
                <a:gd name="connsiteY52" fmla="*/ 1838325 h 1857375"/>
                <a:gd name="connsiteX53" fmla="*/ 1014413 w 1676400"/>
                <a:gd name="connsiteY53" fmla="*/ 1857375 h 1857375"/>
                <a:gd name="connsiteX54" fmla="*/ 1214438 w 1676400"/>
                <a:gd name="connsiteY54" fmla="*/ 1843087 h 1857375"/>
                <a:gd name="connsiteX55" fmla="*/ 1214438 w 1676400"/>
                <a:gd name="connsiteY55" fmla="*/ 1843087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lnTo>
                    <a:pt x="1214438" y="1843087"/>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reeform 49"/>
            <p:cNvSpPr/>
            <p:nvPr/>
          </p:nvSpPr>
          <p:spPr>
            <a:xfrm>
              <a:off x="21431320" y="2429184"/>
              <a:ext cx="2071618" cy="2222462"/>
            </a:xfrm>
            <a:custGeom>
              <a:avLst/>
              <a:gdLst>
                <a:gd name="connsiteX0" fmla="*/ 214313 w 2071688"/>
                <a:gd name="connsiteY0" fmla="*/ 1790700 h 2224088"/>
                <a:gd name="connsiteX1" fmla="*/ 328613 w 2071688"/>
                <a:gd name="connsiteY1" fmla="*/ 1790700 h 2224088"/>
                <a:gd name="connsiteX2" fmla="*/ 447675 w 2071688"/>
                <a:gd name="connsiteY2" fmla="*/ 1985963 h 2224088"/>
                <a:gd name="connsiteX3" fmla="*/ 504825 w 2071688"/>
                <a:gd name="connsiteY3" fmla="*/ 2009775 h 2224088"/>
                <a:gd name="connsiteX4" fmla="*/ 557213 w 2071688"/>
                <a:gd name="connsiteY4" fmla="*/ 2009775 h 2224088"/>
                <a:gd name="connsiteX5" fmla="*/ 576263 w 2071688"/>
                <a:gd name="connsiteY5" fmla="*/ 2076450 h 2224088"/>
                <a:gd name="connsiteX6" fmla="*/ 519113 w 2071688"/>
                <a:gd name="connsiteY6" fmla="*/ 2147888 h 2224088"/>
                <a:gd name="connsiteX7" fmla="*/ 523875 w 2071688"/>
                <a:gd name="connsiteY7" fmla="*/ 2224088 h 2224088"/>
                <a:gd name="connsiteX8" fmla="*/ 647700 w 2071688"/>
                <a:gd name="connsiteY8" fmla="*/ 2219325 h 2224088"/>
                <a:gd name="connsiteX9" fmla="*/ 728663 w 2071688"/>
                <a:gd name="connsiteY9" fmla="*/ 2162175 h 2224088"/>
                <a:gd name="connsiteX10" fmla="*/ 809625 w 2071688"/>
                <a:gd name="connsiteY10" fmla="*/ 2119313 h 2224088"/>
                <a:gd name="connsiteX11" fmla="*/ 938213 w 2071688"/>
                <a:gd name="connsiteY11" fmla="*/ 2109788 h 2224088"/>
                <a:gd name="connsiteX12" fmla="*/ 928688 w 2071688"/>
                <a:gd name="connsiteY12" fmla="*/ 2014538 h 2224088"/>
                <a:gd name="connsiteX13" fmla="*/ 976313 w 2071688"/>
                <a:gd name="connsiteY13" fmla="*/ 1962150 h 2224088"/>
                <a:gd name="connsiteX14" fmla="*/ 1090613 w 2071688"/>
                <a:gd name="connsiteY14" fmla="*/ 2024063 h 2224088"/>
                <a:gd name="connsiteX15" fmla="*/ 1152525 w 2071688"/>
                <a:gd name="connsiteY15" fmla="*/ 2109788 h 2224088"/>
                <a:gd name="connsiteX16" fmla="*/ 1257300 w 2071688"/>
                <a:gd name="connsiteY16" fmla="*/ 2095500 h 2224088"/>
                <a:gd name="connsiteX17" fmla="*/ 1295400 w 2071688"/>
                <a:gd name="connsiteY17" fmla="*/ 2057400 h 2224088"/>
                <a:gd name="connsiteX18" fmla="*/ 1319213 w 2071688"/>
                <a:gd name="connsiteY18" fmla="*/ 1962150 h 2224088"/>
                <a:gd name="connsiteX19" fmla="*/ 1414463 w 2071688"/>
                <a:gd name="connsiteY19" fmla="*/ 1909763 h 2224088"/>
                <a:gd name="connsiteX20" fmla="*/ 1552575 w 2071688"/>
                <a:gd name="connsiteY20" fmla="*/ 2024063 h 2224088"/>
                <a:gd name="connsiteX21" fmla="*/ 1652588 w 2071688"/>
                <a:gd name="connsiteY21" fmla="*/ 2114550 h 2224088"/>
                <a:gd name="connsiteX22" fmla="*/ 1747838 w 2071688"/>
                <a:gd name="connsiteY22" fmla="*/ 2157413 h 2224088"/>
                <a:gd name="connsiteX23" fmla="*/ 1809750 w 2071688"/>
                <a:gd name="connsiteY23" fmla="*/ 2095500 h 2224088"/>
                <a:gd name="connsiteX24" fmla="*/ 1847850 w 2071688"/>
                <a:gd name="connsiteY24" fmla="*/ 2038350 h 2224088"/>
                <a:gd name="connsiteX25" fmla="*/ 1962150 w 2071688"/>
                <a:gd name="connsiteY25" fmla="*/ 2024063 h 2224088"/>
                <a:gd name="connsiteX26" fmla="*/ 2071688 w 2071688"/>
                <a:gd name="connsiteY26" fmla="*/ 1957388 h 2224088"/>
                <a:gd name="connsiteX27" fmla="*/ 2057400 w 2071688"/>
                <a:gd name="connsiteY27" fmla="*/ 1857375 h 2224088"/>
                <a:gd name="connsiteX28" fmla="*/ 1990725 w 2071688"/>
                <a:gd name="connsiteY28" fmla="*/ 1752600 h 2224088"/>
                <a:gd name="connsiteX29" fmla="*/ 1838325 w 2071688"/>
                <a:gd name="connsiteY29" fmla="*/ 1752600 h 2224088"/>
                <a:gd name="connsiteX30" fmla="*/ 1752600 w 2071688"/>
                <a:gd name="connsiteY30" fmla="*/ 1762125 h 2224088"/>
                <a:gd name="connsiteX31" fmla="*/ 1676400 w 2071688"/>
                <a:gd name="connsiteY31" fmla="*/ 1652588 h 2224088"/>
                <a:gd name="connsiteX32" fmla="*/ 1600200 w 2071688"/>
                <a:gd name="connsiteY32" fmla="*/ 1604963 h 2224088"/>
                <a:gd name="connsiteX33" fmla="*/ 1452563 w 2071688"/>
                <a:gd name="connsiteY33" fmla="*/ 1614488 h 2224088"/>
                <a:gd name="connsiteX34" fmla="*/ 1390650 w 2071688"/>
                <a:gd name="connsiteY34" fmla="*/ 1576388 h 2224088"/>
                <a:gd name="connsiteX35" fmla="*/ 1338263 w 2071688"/>
                <a:gd name="connsiteY35" fmla="*/ 1443038 h 2224088"/>
                <a:gd name="connsiteX36" fmla="*/ 1243013 w 2071688"/>
                <a:gd name="connsiteY36" fmla="*/ 1385888 h 2224088"/>
                <a:gd name="connsiteX37" fmla="*/ 1128713 w 2071688"/>
                <a:gd name="connsiteY37" fmla="*/ 1381125 h 2224088"/>
                <a:gd name="connsiteX38" fmla="*/ 1090613 w 2071688"/>
                <a:gd name="connsiteY38" fmla="*/ 1419225 h 2224088"/>
                <a:gd name="connsiteX39" fmla="*/ 1062038 w 2071688"/>
                <a:gd name="connsiteY39" fmla="*/ 1533525 h 2224088"/>
                <a:gd name="connsiteX40" fmla="*/ 1019175 w 2071688"/>
                <a:gd name="connsiteY40" fmla="*/ 1557338 h 2224088"/>
                <a:gd name="connsiteX41" fmla="*/ 962025 w 2071688"/>
                <a:gd name="connsiteY41" fmla="*/ 1547813 h 2224088"/>
                <a:gd name="connsiteX42" fmla="*/ 976313 w 2071688"/>
                <a:gd name="connsiteY42" fmla="*/ 1462088 h 2224088"/>
                <a:gd name="connsiteX43" fmla="*/ 938213 w 2071688"/>
                <a:gd name="connsiteY43" fmla="*/ 1376363 h 2224088"/>
                <a:gd name="connsiteX44" fmla="*/ 842963 w 2071688"/>
                <a:gd name="connsiteY44" fmla="*/ 1304925 h 2224088"/>
                <a:gd name="connsiteX45" fmla="*/ 747713 w 2071688"/>
                <a:gd name="connsiteY45" fmla="*/ 1333500 h 2224088"/>
                <a:gd name="connsiteX46" fmla="*/ 709613 w 2071688"/>
                <a:gd name="connsiteY46" fmla="*/ 1347788 h 2224088"/>
                <a:gd name="connsiteX47" fmla="*/ 633413 w 2071688"/>
                <a:gd name="connsiteY47" fmla="*/ 1385888 h 2224088"/>
                <a:gd name="connsiteX48" fmla="*/ 581025 w 2071688"/>
                <a:gd name="connsiteY48" fmla="*/ 1438275 h 2224088"/>
                <a:gd name="connsiteX49" fmla="*/ 500063 w 2071688"/>
                <a:gd name="connsiteY49" fmla="*/ 1490663 h 2224088"/>
                <a:gd name="connsiteX50" fmla="*/ 495300 w 2071688"/>
                <a:gd name="connsiteY50" fmla="*/ 1524000 h 2224088"/>
                <a:gd name="connsiteX51" fmla="*/ 390525 w 2071688"/>
                <a:gd name="connsiteY51" fmla="*/ 1481138 h 2224088"/>
                <a:gd name="connsiteX52" fmla="*/ 319088 w 2071688"/>
                <a:gd name="connsiteY52" fmla="*/ 1490663 h 2224088"/>
                <a:gd name="connsiteX53" fmla="*/ 247650 w 2071688"/>
                <a:gd name="connsiteY53" fmla="*/ 1538288 h 2224088"/>
                <a:gd name="connsiteX54" fmla="*/ 200025 w 2071688"/>
                <a:gd name="connsiteY54" fmla="*/ 1547813 h 2224088"/>
                <a:gd name="connsiteX55" fmla="*/ 138113 w 2071688"/>
                <a:gd name="connsiteY55" fmla="*/ 1504950 h 2224088"/>
                <a:gd name="connsiteX56" fmla="*/ 14288 w 2071688"/>
                <a:gd name="connsiteY56" fmla="*/ 1395413 h 2224088"/>
                <a:gd name="connsiteX57" fmla="*/ 0 w 2071688"/>
                <a:gd name="connsiteY57" fmla="*/ 1314450 h 2224088"/>
                <a:gd name="connsiteX58" fmla="*/ 23813 w 2071688"/>
                <a:gd name="connsiteY58" fmla="*/ 1228725 h 2224088"/>
                <a:gd name="connsiteX59" fmla="*/ 47625 w 2071688"/>
                <a:gd name="connsiteY59" fmla="*/ 1171575 h 2224088"/>
                <a:gd name="connsiteX60" fmla="*/ 119063 w 2071688"/>
                <a:gd name="connsiteY60" fmla="*/ 1181100 h 2224088"/>
                <a:gd name="connsiteX61" fmla="*/ 152400 w 2071688"/>
                <a:gd name="connsiteY61" fmla="*/ 1128713 h 2224088"/>
                <a:gd name="connsiteX62" fmla="*/ 161925 w 2071688"/>
                <a:gd name="connsiteY62" fmla="*/ 1047750 h 2224088"/>
                <a:gd name="connsiteX63" fmla="*/ 95250 w 2071688"/>
                <a:gd name="connsiteY63" fmla="*/ 1014413 h 2224088"/>
                <a:gd name="connsiteX64" fmla="*/ 42863 w 2071688"/>
                <a:gd name="connsiteY64" fmla="*/ 971550 h 2224088"/>
                <a:gd name="connsiteX65" fmla="*/ 19050 w 2071688"/>
                <a:gd name="connsiteY65" fmla="*/ 938213 h 2224088"/>
                <a:gd name="connsiteX66" fmla="*/ 23813 w 2071688"/>
                <a:gd name="connsiteY66" fmla="*/ 842963 h 2224088"/>
                <a:gd name="connsiteX67" fmla="*/ 80963 w 2071688"/>
                <a:gd name="connsiteY67" fmla="*/ 785813 h 2224088"/>
                <a:gd name="connsiteX68" fmla="*/ 200025 w 2071688"/>
                <a:gd name="connsiteY68" fmla="*/ 742950 h 2224088"/>
                <a:gd name="connsiteX69" fmla="*/ 228600 w 2071688"/>
                <a:gd name="connsiteY69" fmla="*/ 647700 h 2224088"/>
                <a:gd name="connsiteX70" fmla="*/ 328613 w 2071688"/>
                <a:gd name="connsiteY70" fmla="*/ 647700 h 2224088"/>
                <a:gd name="connsiteX71" fmla="*/ 347663 w 2071688"/>
                <a:gd name="connsiteY71" fmla="*/ 590550 h 2224088"/>
                <a:gd name="connsiteX72" fmla="*/ 366713 w 2071688"/>
                <a:gd name="connsiteY72" fmla="*/ 519113 h 2224088"/>
                <a:gd name="connsiteX73" fmla="*/ 481013 w 2071688"/>
                <a:gd name="connsiteY73" fmla="*/ 519113 h 2224088"/>
                <a:gd name="connsiteX74" fmla="*/ 561975 w 2071688"/>
                <a:gd name="connsiteY74" fmla="*/ 428625 h 2224088"/>
                <a:gd name="connsiteX75" fmla="*/ 566738 w 2071688"/>
                <a:gd name="connsiteY75" fmla="*/ 361950 h 2224088"/>
                <a:gd name="connsiteX76" fmla="*/ 638175 w 2071688"/>
                <a:gd name="connsiteY76" fmla="*/ 309563 h 2224088"/>
                <a:gd name="connsiteX77" fmla="*/ 690563 w 2071688"/>
                <a:gd name="connsiteY77" fmla="*/ 223838 h 2224088"/>
                <a:gd name="connsiteX78" fmla="*/ 704850 w 2071688"/>
                <a:gd name="connsiteY78" fmla="*/ 123825 h 2224088"/>
                <a:gd name="connsiteX79" fmla="*/ 709613 w 2071688"/>
                <a:gd name="connsiteY79" fmla="*/ 38100 h 2224088"/>
                <a:gd name="connsiteX80" fmla="*/ 676275 w 2071688"/>
                <a:gd name="connsiteY80" fmla="*/ 0 h 2224088"/>
                <a:gd name="connsiteX81" fmla="*/ 676275 w 2071688"/>
                <a:gd name="connsiteY81" fmla="*/ 0 h 222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lnTo>
                    <a:pt x="676275" y="0"/>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12705" name="TextBox 1"/>
          <p:cNvSpPr txBox="1">
            <a:spLocks noChangeArrowheads="1"/>
          </p:cNvSpPr>
          <p:nvPr/>
        </p:nvSpPr>
        <p:spPr bwMode="auto">
          <a:xfrm>
            <a:off x="5105400" y="2178050"/>
            <a:ext cx="350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Tormentas diurnas activas en Sudamérica</a:t>
            </a:r>
          </a:p>
        </p:txBody>
      </p:sp>
      <p:sp>
        <p:nvSpPr>
          <p:cNvPr id="112706" name="Line 66"/>
          <p:cNvSpPr>
            <a:spLocks noChangeShapeType="1"/>
          </p:cNvSpPr>
          <p:nvPr/>
        </p:nvSpPr>
        <p:spPr bwMode="auto">
          <a:xfrm flipH="1">
            <a:off x="1676400" y="1066800"/>
            <a:ext cx="35052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7" name="Line 67"/>
          <p:cNvSpPr>
            <a:spLocks noChangeShapeType="1"/>
          </p:cNvSpPr>
          <p:nvPr/>
        </p:nvSpPr>
        <p:spPr bwMode="auto">
          <a:xfrm flipH="1">
            <a:off x="2819400" y="2362200"/>
            <a:ext cx="2362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8" name="Line 68"/>
          <p:cNvSpPr>
            <a:spLocks noChangeShapeType="1"/>
          </p:cNvSpPr>
          <p:nvPr/>
        </p:nvSpPr>
        <p:spPr bwMode="auto">
          <a:xfrm flipH="1">
            <a:off x="3429000" y="2362200"/>
            <a:ext cx="1752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9" name="Line 69"/>
          <p:cNvSpPr>
            <a:spLocks noChangeShapeType="1"/>
          </p:cNvSpPr>
          <p:nvPr/>
        </p:nvSpPr>
        <p:spPr bwMode="auto">
          <a:xfrm flipH="1">
            <a:off x="1828800" y="1066800"/>
            <a:ext cx="33528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0" name="Line 70"/>
          <p:cNvSpPr>
            <a:spLocks noChangeShapeType="1"/>
          </p:cNvSpPr>
          <p:nvPr/>
        </p:nvSpPr>
        <p:spPr bwMode="auto">
          <a:xfrm flipH="1">
            <a:off x="4191000" y="2362200"/>
            <a:ext cx="990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1" name="TextBox 1"/>
          <p:cNvSpPr txBox="1">
            <a:spLocks noChangeArrowheads="1"/>
          </p:cNvSpPr>
          <p:nvPr/>
        </p:nvSpPr>
        <p:spPr bwMode="auto">
          <a:xfrm>
            <a:off x="381000" y="4343400"/>
            <a:ext cx="3505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Numerosas tormentas al sur de Panamá/Costa Rica y sur de México.</a:t>
            </a:r>
          </a:p>
        </p:txBody>
      </p:sp>
      <p:sp>
        <p:nvSpPr>
          <p:cNvPr id="112712" name="Line 72"/>
          <p:cNvSpPr>
            <a:spLocks noChangeShapeType="1"/>
          </p:cNvSpPr>
          <p:nvPr/>
        </p:nvSpPr>
        <p:spPr bwMode="auto">
          <a:xfrm flipV="1">
            <a:off x="1295400" y="2895600"/>
            <a:ext cx="990600" cy="1524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3" name="Line 73"/>
          <p:cNvSpPr>
            <a:spLocks noChangeShapeType="1"/>
          </p:cNvSpPr>
          <p:nvPr/>
        </p:nvSpPr>
        <p:spPr bwMode="auto">
          <a:xfrm flipH="1" flipV="1">
            <a:off x="990600" y="2209800"/>
            <a:ext cx="304800" cy="2209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2729" name="Group 89"/>
          <p:cNvGrpSpPr>
            <a:grpSpLocks/>
          </p:cNvGrpSpPr>
          <p:nvPr/>
        </p:nvGrpSpPr>
        <p:grpSpPr bwMode="auto">
          <a:xfrm>
            <a:off x="76200" y="762000"/>
            <a:ext cx="8890000" cy="5897563"/>
            <a:chOff x="48" y="480"/>
            <a:chExt cx="5600" cy="3715"/>
          </a:xfrm>
        </p:grpSpPr>
        <p:sp>
          <p:nvSpPr>
            <p:cNvPr id="112723" name="Rectangle 83"/>
            <p:cNvSpPr>
              <a:spLocks noChangeArrowheads="1"/>
            </p:cNvSpPr>
            <p:nvPr/>
          </p:nvSpPr>
          <p:spPr bwMode="auto">
            <a:xfrm>
              <a:off x="192" y="480"/>
              <a:ext cx="5376" cy="2928"/>
            </a:xfrm>
            <a:prstGeom prst="rect">
              <a:avLst/>
            </a:prstGeom>
            <a:solidFill>
              <a:srgbClr val="FFFFFF">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2722" name="Group 82"/>
            <p:cNvGrpSpPr>
              <a:grpSpLocks/>
            </p:cNvGrpSpPr>
            <p:nvPr/>
          </p:nvGrpSpPr>
          <p:grpSpPr bwMode="auto">
            <a:xfrm>
              <a:off x="3024" y="2400"/>
              <a:ext cx="2624" cy="1795"/>
              <a:chOff x="3502" y="2824"/>
              <a:chExt cx="2098" cy="1275"/>
            </a:xfrm>
          </p:grpSpPr>
          <p:pic>
            <p:nvPicPr>
              <p:cNvPr id="112714" name="Picture 8" descr="E:\HPC\R2O\P1_GDI\SYSTEMATIC_VALIDATION\COMPARISON_OUTPUT\sat201308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 y="2825"/>
                <a:ext cx="2072" cy="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16" name="Group 26"/>
              <p:cNvGrpSpPr>
                <a:grpSpLocks/>
              </p:cNvGrpSpPr>
              <p:nvPr/>
            </p:nvGrpSpPr>
            <p:grpSpPr bwMode="auto">
              <a:xfrm>
                <a:off x="3504" y="2832"/>
                <a:ext cx="1934" cy="1253"/>
                <a:chOff x="20440650" y="2376488"/>
                <a:chExt cx="3062288" cy="2276475"/>
              </a:xfrm>
            </p:grpSpPr>
            <p:sp>
              <p:nvSpPr>
                <p:cNvPr id="49" name="Freeform 48"/>
                <p:cNvSpPr/>
                <p:nvPr/>
              </p:nvSpPr>
              <p:spPr>
                <a:xfrm>
                  <a:off x="20441282" y="2376149"/>
                  <a:ext cx="1676175" cy="1855737"/>
                </a:xfrm>
                <a:custGeom>
                  <a:avLst/>
                  <a:gdLst>
                    <a:gd name="connsiteX0" fmla="*/ 1676400 w 1676400"/>
                    <a:gd name="connsiteY0" fmla="*/ 57150 h 1857375"/>
                    <a:gd name="connsiteX1" fmla="*/ 1524000 w 1676400"/>
                    <a:gd name="connsiteY1" fmla="*/ 90487 h 1857375"/>
                    <a:gd name="connsiteX2" fmla="*/ 1466850 w 1676400"/>
                    <a:gd name="connsiteY2" fmla="*/ 119062 h 1857375"/>
                    <a:gd name="connsiteX3" fmla="*/ 1419225 w 1676400"/>
                    <a:gd name="connsiteY3" fmla="*/ 109537 h 1857375"/>
                    <a:gd name="connsiteX4" fmla="*/ 1414463 w 1676400"/>
                    <a:gd name="connsiteY4" fmla="*/ 66675 h 1857375"/>
                    <a:gd name="connsiteX5" fmla="*/ 1457325 w 1676400"/>
                    <a:gd name="connsiteY5" fmla="*/ 0 h 1857375"/>
                    <a:gd name="connsiteX6" fmla="*/ 1281113 w 1676400"/>
                    <a:gd name="connsiteY6" fmla="*/ 0 h 1857375"/>
                    <a:gd name="connsiteX7" fmla="*/ 1247775 w 1676400"/>
                    <a:gd name="connsiteY7" fmla="*/ 47625 h 1857375"/>
                    <a:gd name="connsiteX8" fmla="*/ 1238250 w 1676400"/>
                    <a:gd name="connsiteY8" fmla="*/ 109537 h 1857375"/>
                    <a:gd name="connsiteX9" fmla="*/ 1181100 w 1676400"/>
                    <a:gd name="connsiteY9" fmla="*/ 128587 h 1857375"/>
                    <a:gd name="connsiteX10" fmla="*/ 1109663 w 1676400"/>
                    <a:gd name="connsiteY10" fmla="*/ 214312 h 1857375"/>
                    <a:gd name="connsiteX11" fmla="*/ 1019175 w 1676400"/>
                    <a:gd name="connsiteY11" fmla="*/ 247650 h 1857375"/>
                    <a:gd name="connsiteX12" fmla="*/ 928688 w 1676400"/>
                    <a:gd name="connsiteY12" fmla="*/ 300037 h 1857375"/>
                    <a:gd name="connsiteX13" fmla="*/ 842963 w 1676400"/>
                    <a:gd name="connsiteY13" fmla="*/ 361950 h 1857375"/>
                    <a:gd name="connsiteX14" fmla="*/ 804863 w 1676400"/>
                    <a:gd name="connsiteY14" fmla="*/ 552450 h 1857375"/>
                    <a:gd name="connsiteX15" fmla="*/ 661988 w 1676400"/>
                    <a:gd name="connsiteY15" fmla="*/ 857250 h 1857375"/>
                    <a:gd name="connsiteX16" fmla="*/ 614363 w 1676400"/>
                    <a:gd name="connsiteY16" fmla="*/ 885825 h 1857375"/>
                    <a:gd name="connsiteX17" fmla="*/ 509588 w 1676400"/>
                    <a:gd name="connsiteY17" fmla="*/ 895350 h 1857375"/>
                    <a:gd name="connsiteX18" fmla="*/ 428625 w 1676400"/>
                    <a:gd name="connsiteY18" fmla="*/ 942975 h 1857375"/>
                    <a:gd name="connsiteX19" fmla="*/ 323850 w 1676400"/>
                    <a:gd name="connsiteY19" fmla="*/ 966787 h 1857375"/>
                    <a:gd name="connsiteX20" fmla="*/ 214313 w 1676400"/>
                    <a:gd name="connsiteY20" fmla="*/ 904875 h 1857375"/>
                    <a:gd name="connsiteX21" fmla="*/ 161925 w 1676400"/>
                    <a:gd name="connsiteY21" fmla="*/ 804862 h 1857375"/>
                    <a:gd name="connsiteX22" fmla="*/ 114300 w 1676400"/>
                    <a:gd name="connsiteY22" fmla="*/ 766762 h 1857375"/>
                    <a:gd name="connsiteX23" fmla="*/ 23813 w 1676400"/>
                    <a:gd name="connsiteY23" fmla="*/ 671512 h 1857375"/>
                    <a:gd name="connsiteX24" fmla="*/ 0 w 1676400"/>
                    <a:gd name="connsiteY24" fmla="*/ 709612 h 1857375"/>
                    <a:gd name="connsiteX25" fmla="*/ 19050 w 1676400"/>
                    <a:gd name="connsiteY25" fmla="*/ 904875 h 1857375"/>
                    <a:gd name="connsiteX26" fmla="*/ 95250 w 1676400"/>
                    <a:gd name="connsiteY26" fmla="*/ 947737 h 1857375"/>
                    <a:gd name="connsiteX27" fmla="*/ 142875 w 1676400"/>
                    <a:gd name="connsiteY27" fmla="*/ 1004887 h 1857375"/>
                    <a:gd name="connsiteX28" fmla="*/ 119063 w 1676400"/>
                    <a:gd name="connsiteY28" fmla="*/ 1157287 h 1857375"/>
                    <a:gd name="connsiteX29" fmla="*/ 52388 w 1676400"/>
                    <a:gd name="connsiteY29" fmla="*/ 1157287 h 1857375"/>
                    <a:gd name="connsiteX30" fmla="*/ 23813 w 1676400"/>
                    <a:gd name="connsiteY30" fmla="*/ 1185862 h 1857375"/>
                    <a:gd name="connsiteX31" fmla="*/ 0 w 1676400"/>
                    <a:gd name="connsiteY31" fmla="*/ 1285875 h 1857375"/>
                    <a:gd name="connsiteX32" fmla="*/ 0 w 1676400"/>
                    <a:gd name="connsiteY32" fmla="*/ 1543050 h 1857375"/>
                    <a:gd name="connsiteX33" fmla="*/ 138113 w 1676400"/>
                    <a:gd name="connsiteY33" fmla="*/ 1495425 h 1857375"/>
                    <a:gd name="connsiteX34" fmla="*/ 147638 w 1676400"/>
                    <a:gd name="connsiteY34" fmla="*/ 1495425 h 1857375"/>
                    <a:gd name="connsiteX35" fmla="*/ 209550 w 1676400"/>
                    <a:gd name="connsiteY35" fmla="*/ 1538287 h 1857375"/>
                    <a:gd name="connsiteX36" fmla="*/ 314325 w 1676400"/>
                    <a:gd name="connsiteY36" fmla="*/ 1538287 h 1857375"/>
                    <a:gd name="connsiteX37" fmla="*/ 323850 w 1676400"/>
                    <a:gd name="connsiteY37" fmla="*/ 1490662 h 1857375"/>
                    <a:gd name="connsiteX38" fmla="*/ 290513 w 1676400"/>
                    <a:gd name="connsiteY38" fmla="*/ 1428750 h 1857375"/>
                    <a:gd name="connsiteX39" fmla="*/ 233363 w 1676400"/>
                    <a:gd name="connsiteY39" fmla="*/ 1390650 h 1857375"/>
                    <a:gd name="connsiteX40" fmla="*/ 261938 w 1676400"/>
                    <a:gd name="connsiteY40" fmla="*/ 1295400 h 1857375"/>
                    <a:gd name="connsiteX41" fmla="*/ 328613 w 1676400"/>
                    <a:gd name="connsiteY41" fmla="*/ 1285875 h 1857375"/>
                    <a:gd name="connsiteX42" fmla="*/ 390525 w 1676400"/>
                    <a:gd name="connsiteY42" fmla="*/ 1295400 h 1857375"/>
                    <a:gd name="connsiteX43" fmla="*/ 471488 w 1676400"/>
                    <a:gd name="connsiteY43" fmla="*/ 1328737 h 1857375"/>
                    <a:gd name="connsiteX44" fmla="*/ 471488 w 1676400"/>
                    <a:gd name="connsiteY44" fmla="*/ 1328737 h 1857375"/>
                    <a:gd name="connsiteX45" fmla="*/ 561975 w 1676400"/>
                    <a:gd name="connsiteY45" fmla="*/ 1338262 h 1857375"/>
                    <a:gd name="connsiteX46" fmla="*/ 623888 w 1676400"/>
                    <a:gd name="connsiteY46" fmla="*/ 1376362 h 1857375"/>
                    <a:gd name="connsiteX47" fmla="*/ 709613 w 1676400"/>
                    <a:gd name="connsiteY47" fmla="*/ 1428750 h 1857375"/>
                    <a:gd name="connsiteX48" fmla="*/ 781050 w 1676400"/>
                    <a:gd name="connsiteY48" fmla="*/ 1452562 h 1857375"/>
                    <a:gd name="connsiteX49" fmla="*/ 914400 w 1676400"/>
                    <a:gd name="connsiteY49" fmla="*/ 1595437 h 1857375"/>
                    <a:gd name="connsiteX50" fmla="*/ 900113 w 1676400"/>
                    <a:gd name="connsiteY50" fmla="*/ 1681162 h 1857375"/>
                    <a:gd name="connsiteX51" fmla="*/ 842963 w 1676400"/>
                    <a:gd name="connsiteY51" fmla="*/ 1709737 h 1857375"/>
                    <a:gd name="connsiteX52" fmla="*/ 904875 w 1676400"/>
                    <a:gd name="connsiteY52" fmla="*/ 1838325 h 1857375"/>
                    <a:gd name="connsiteX53" fmla="*/ 1014413 w 1676400"/>
                    <a:gd name="connsiteY53" fmla="*/ 1857375 h 1857375"/>
                    <a:gd name="connsiteX54" fmla="*/ 1214438 w 1676400"/>
                    <a:gd name="connsiteY54" fmla="*/ 1843087 h 1857375"/>
                    <a:gd name="connsiteX55" fmla="*/ 1214438 w 1676400"/>
                    <a:gd name="connsiteY55" fmla="*/ 1843087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lnTo>
                        <a:pt x="1214438" y="1843087"/>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Freeform 49"/>
                <p:cNvSpPr/>
                <p:nvPr/>
              </p:nvSpPr>
              <p:spPr>
                <a:xfrm>
                  <a:off x="21431288" y="2429059"/>
                  <a:ext cx="2071164" cy="2222238"/>
                </a:xfrm>
                <a:custGeom>
                  <a:avLst/>
                  <a:gdLst>
                    <a:gd name="connsiteX0" fmla="*/ 214313 w 2071688"/>
                    <a:gd name="connsiteY0" fmla="*/ 1790700 h 2224088"/>
                    <a:gd name="connsiteX1" fmla="*/ 328613 w 2071688"/>
                    <a:gd name="connsiteY1" fmla="*/ 1790700 h 2224088"/>
                    <a:gd name="connsiteX2" fmla="*/ 447675 w 2071688"/>
                    <a:gd name="connsiteY2" fmla="*/ 1985963 h 2224088"/>
                    <a:gd name="connsiteX3" fmla="*/ 504825 w 2071688"/>
                    <a:gd name="connsiteY3" fmla="*/ 2009775 h 2224088"/>
                    <a:gd name="connsiteX4" fmla="*/ 557213 w 2071688"/>
                    <a:gd name="connsiteY4" fmla="*/ 2009775 h 2224088"/>
                    <a:gd name="connsiteX5" fmla="*/ 576263 w 2071688"/>
                    <a:gd name="connsiteY5" fmla="*/ 2076450 h 2224088"/>
                    <a:gd name="connsiteX6" fmla="*/ 519113 w 2071688"/>
                    <a:gd name="connsiteY6" fmla="*/ 2147888 h 2224088"/>
                    <a:gd name="connsiteX7" fmla="*/ 523875 w 2071688"/>
                    <a:gd name="connsiteY7" fmla="*/ 2224088 h 2224088"/>
                    <a:gd name="connsiteX8" fmla="*/ 647700 w 2071688"/>
                    <a:gd name="connsiteY8" fmla="*/ 2219325 h 2224088"/>
                    <a:gd name="connsiteX9" fmla="*/ 728663 w 2071688"/>
                    <a:gd name="connsiteY9" fmla="*/ 2162175 h 2224088"/>
                    <a:gd name="connsiteX10" fmla="*/ 809625 w 2071688"/>
                    <a:gd name="connsiteY10" fmla="*/ 2119313 h 2224088"/>
                    <a:gd name="connsiteX11" fmla="*/ 938213 w 2071688"/>
                    <a:gd name="connsiteY11" fmla="*/ 2109788 h 2224088"/>
                    <a:gd name="connsiteX12" fmla="*/ 928688 w 2071688"/>
                    <a:gd name="connsiteY12" fmla="*/ 2014538 h 2224088"/>
                    <a:gd name="connsiteX13" fmla="*/ 976313 w 2071688"/>
                    <a:gd name="connsiteY13" fmla="*/ 1962150 h 2224088"/>
                    <a:gd name="connsiteX14" fmla="*/ 1090613 w 2071688"/>
                    <a:gd name="connsiteY14" fmla="*/ 2024063 h 2224088"/>
                    <a:gd name="connsiteX15" fmla="*/ 1152525 w 2071688"/>
                    <a:gd name="connsiteY15" fmla="*/ 2109788 h 2224088"/>
                    <a:gd name="connsiteX16" fmla="*/ 1257300 w 2071688"/>
                    <a:gd name="connsiteY16" fmla="*/ 2095500 h 2224088"/>
                    <a:gd name="connsiteX17" fmla="*/ 1295400 w 2071688"/>
                    <a:gd name="connsiteY17" fmla="*/ 2057400 h 2224088"/>
                    <a:gd name="connsiteX18" fmla="*/ 1319213 w 2071688"/>
                    <a:gd name="connsiteY18" fmla="*/ 1962150 h 2224088"/>
                    <a:gd name="connsiteX19" fmla="*/ 1414463 w 2071688"/>
                    <a:gd name="connsiteY19" fmla="*/ 1909763 h 2224088"/>
                    <a:gd name="connsiteX20" fmla="*/ 1552575 w 2071688"/>
                    <a:gd name="connsiteY20" fmla="*/ 2024063 h 2224088"/>
                    <a:gd name="connsiteX21" fmla="*/ 1652588 w 2071688"/>
                    <a:gd name="connsiteY21" fmla="*/ 2114550 h 2224088"/>
                    <a:gd name="connsiteX22" fmla="*/ 1747838 w 2071688"/>
                    <a:gd name="connsiteY22" fmla="*/ 2157413 h 2224088"/>
                    <a:gd name="connsiteX23" fmla="*/ 1809750 w 2071688"/>
                    <a:gd name="connsiteY23" fmla="*/ 2095500 h 2224088"/>
                    <a:gd name="connsiteX24" fmla="*/ 1847850 w 2071688"/>
                    <a:gd name="connsiteY24" fmla="*/ 2038350 h 2224088"/>
                    <a:gd name="connsiteX25" fmla="*/ 1962150 w 2071688"/>
                    <a:gd name="connsiteY25" fmla="*/ 2024063 h 2224088"/>
                    <a:gd name="connsiteX26" fmla="*/ 2071688 w 2071688"/>
                    <a:gd name="connsiteY26" fmla="*/ 1957388 h 2224088"/>
                    <a:gd name="connsiteX27" fmla="*/ 2057400 w 2071688"/>
                    <a:gd name="connsiteY27" fmla="*/ 1857375 h 2224088"/>
                    <a:gd name="connsiteX28" fmla="*/ 1990725 w 2071688"/>
                    <a:gd name="connsiteY28" fmla="*/ 1752600 h 2224088"/>
                    <a:gd name="connsiteX29" fmla="*/ 1838325 w 2071688"/>
                    <a:gd name="connsiteY29" fmla="*/ 1752600 h 2224088"/>
                    <a:gd name="connsiteX30" fmla="*/ 1752600 w 2071688"/>
                    <a:gd name="connsiteY30" fmla="*/ 1762125 h 2224088"/>
                    <a:gd name="connsiteX31" fmla="*/ 1676400 w 2071688"/>
                    <a:gd name="connsiteY31" fmla="*/ 1652588 h 2224088"/>
                    <a:gd name="connsiteX32" fmla="*/ 1600200 w 2071688"/>
                    <a:gd name="connsiteY32" fmla="*/ 1604963 h 2224088"/>
                    <a:gd name="connsiteX33" fmla="*/ 1452563 w 2071688"/>
                    <a:gd name="connsiteY33" fmla="*/ 1614488 h 2224088"/>
                    <a:gd name="connsiteX34" fmla="*/ 1390650 w 2071688"/>
                    <a:gd name="connsiteY34" fmla="*/ 1576388 h 2224088"/>
                    <a:gd name="connsiteX35" fmla="*/ 1338263 w 2071688"/>
                    <a:gd name="connsiteY35" fmla="*/ 1443038 h 2224088"/>
                    <a:gd name="connsiteX36" fmla="*/ 1243013 w 2071688"/>
                    <a:gd name="connsiteY36" fmla="*/ 1385888 h 2224088"/>
                    <a:gd name="connsiteX37" fmla="*/ 1128713 w 2071688"/>
                    <a:gd name="connsiteY37" fmla="*/ 1381125 h 2224088"/>
                    <a:gd name="connsiteX38" fmla="*/ 1090613 w 2071688"/>
                    <a:gd name="connsiteY38" fmla="*/ 1419225 h 2224088"/>
                    <a:gd name="connsiteX39" fmla="*/ 1062038 w 2071688"/>
                    <a:gd name="connsiteY39" fmla="*/ 1533525 h 2224088"/>
                    <a:gd name="connsiteX40" fmla="*/ 1019175 w 2071688"/>
                    <a:gd name="connsiteY40" fmla="*/ 1557338 h 2224088"/>
                    <a:gd name="connsiteX41" fmla="*/ 962025 w 2071688"/>
                    <a:gd name="connsiteY41" fmla="*/ 1547813 h 2224088"/>
                    <a:gd name="connsiteX42" fmla="*/ 976313 w 2071688"/>
                    <a:gd name="connsiteY42" fmla="*/ 1462088 h 2224088"/>
                    <a:gd name="connsiteX43" fmla="*/ 938213 w 2071688"/>
                    <a:gd name="connsiteY43" fmla="*/ 1376363 h 2224088"/>
                    <a:gd name="connsiteX44" fmla="*/ 842963 w 2071688"/>
                    <a:gd name="connsiteY44" fmla="*/ 1304925 h 2224088"/>
                    <a:gd name="connsiteX45" fmla="*/ 747713 w 2071688"/>
                    <a:gd name="connsiteY45" fmla="*/ 1333500 h 2224088"/>
                    <a:gd name="connsiteX46" fmla="*/ 709613 w 2071688"/>
                    <a:gd name="connsiteY46" fmla="*/ 1347788 h 2224088"/>
                    <a:gd name="connsiteX47" fmla="*/ 633413 w 2071688"/>
                    <a:gd name="connsiteY47" fmla="*/ 1385888 h 2224088"/>
                    <a:gd name="connsiteX48" fmla="*/ 581025 w 2071688"/>
                    <a:gd name="connsiteY48" fmla="*/ 1438275 h 2224088"/>
                    <a:gd name="connsiteX49" fmla="*/ 500063 w 2071688"/>
                    <a:gd name="connsiteY49" fmla="*/ 1490663 h 2224088"/>
                    <a:gd name="connsiteX50" fmla="*/ 495300 w 2071688"/>
                    <a:gd name="connsiteY50" fmla="*/ 1524000 h 2224088"/>
                    <a:gd name="connsiteX51" fmla="*/ 390525 w 2071688"/>
                    <a:gd name="connsiteY51" fmla="*/ 1481138 h 2224088"/>
                    <a:gd name="connsiteX52" fmla="*/ 319088 w 2071688"/>
                    <a:gd name="connsiteY52" fmla="*/ 1490663 h 2224088"/>
                    <a:gd name="connsiteX53" fmla="*/ 247650 w 2071688"/>
                    <a:gd name="connsiteY53" fmla="*/ 1538288 h 2224088"/>
                    <a:gd name="connsiteX54" fmla="*/ 200025 w 2071688"/>
                    <a:gd name="connsiteY54" fmla="*/ 1547813 h 2224088"/>
                    <a:gd name="connsiteX55" fmla="*/ 138113 w 2071688"/>
                    <a:gd name="connsiteY55" fmla="*/ 1504950 h 2224088"/>
                    <a:gd name="connsiteX56" fmla="*/ 14288 w 2071688"/>
                    <a:gd name="connsiteY56" fmla="*/ 1395413 h 2224088"/>
                    <a:gd name="connsiteX57" fmla="*/ 0 w 2071688"/>
                    <a:gd name="connsiteY57" fmla="*/ 1314450 h 2224088"/>
                    <a:gd name="connsiteX58" fmla="*/ 23813 w 2071688"/>
                    <a:gd name="connsiteY58" fmla="*/ 1228725 h 2224088"/>
                    <a:gd name="connsiteX59" fmla="*/ 47625 w 2071688"/>
                    <a:gd name="connsiteY59" fmla="*/ 1171575 h 2224088"/>
                    <a:gd name="connsiteX60" fmla="*/ 119063 w 2071688"/>
                    <a:gd name="connsiteY60" fmla="*/ 1181100 h 2224088"/>
                    <a:gd name="connsiteX61" fmla="*/ 152400 w 2071688"/>
                    <a:gd name="connsiteY61" fmla="*/ 1128713 h 2224088"/>
                    <a:gd name="connsiteX62" fmla="*/ 161925 w 2071688"/>
                    <a:gd name="connsiteY62" fmla="*/ 1047750 h 2224088"/>
                    <a:gd name="connsiteX63" fmla="*/ 95250 w 2071688"/>
                    <a:gd name="connsiteY63" fmla="*/ 1014413 h 2224088"/>
                    <a:gd name="connsiteX64" fmla="*/ 42863 w 2071688"/>
                    <a:gd name="connsiteY64" fmla="*/ 971550 h 2224088"/>
                    <a:gd name="connsiteX65" fmla="*/ 19050 w 2071688"/>
                    <a:gd name="connsiteY65" fmla="*/ 938213 h 2224088"/>
                    <a:gd name="connsiteX66" fmla="*/ 23813 w 2071688"/>
                    <a:gd name="connsiteY66" fmla="*/ 842963 h 2224088"/>
                    <a:gd name="connsiteX67" fmla="*/ 80963 w 2071688"/>
                    <a:gd name="connsiteY67" fmla="*/ 785813 h 2224088"/>
                    <a:gd name="connsiteX68" fmla="*/ 200025 w 2071688"/>
                    <a:gd name="connsiteY68" fmla="*/ 742950 h 2224088"/>
                    <a:gd name="connsiteX69" fmla="*/ 228600 w 2071688"/>
                    <a:gd name="connsiteY69" fmla="*/ 647700 h 2224088"/>
                    <a:gd name="connsiteX70" fmla="*/ 328613 w 2071688"/>
                    <a:gd name="connsiteY70" fmla="*/ 647700 h 2224088"/>
                    <a:gd name="connsiteX71" fmla="*/ 347663 w 2071688"/>
                    <a:gd name="connsiteY71" fmla="*/ 590550 h 2224088"/>
                    <a:gd name="connsiteX72" fmla="*/ 366713 w 2071688"/>
                    <a:gd name="connsiteY72" fmla="*/ 519113 h 2224088"/>
                    <a:gd name="connsiteX73" fmla="*/ 481013 w 2071688"/>
                    <a:gd name="connsiteY73" fmla="*/ 519113 h 2224088"/>
                    <a:gd name="connsiteX74" fmla="*/ 561975 w 2071688"/>
                    <a:gd name="connsiteY74" fmla="*/ 428625 h 2224088"/>
                    <a:gd name="connsiteX75" fmla="*/ 566738 w 2071688"/>
                    <a:gd name="connsiteY75" fmla="*/ 361950 h 2224088"/>
                    <a:gd name="connsiteX76" fmla="*/ 638175 w 2071688"/>
                    <a:gd name="connsiteY76" fmla="*/ 309563 h 2224088"/>
                    <a:gd name="connsiteX77" fmla="*/ 690563 w 2071688"/>
                    <a:gd name="connsiteY77" fmla="*/ 223838 h 2224088"/>
                    <a:gd name="connsiteX78" fmla="*/ 704850 w 2071688"/>
                    <a:gd name="connsiteY78" fmla="*/ 123825 h 2224088"/>
                    <a:gd name="connsiteX79" fmla="*/ 709613 w 2071688"/>
                    <a:gd name="connsiteY79" fmla="*/ 38100 h 2224088"/>
                    <a:gd name="connsiteX80" fmla="*/ 676275 w 2071688"/>
                    <a:gd name="connsiteY80" fmla="*/ 0 h 2224088"/>
                    <a:gd name="connsiteX81" fmla="*/ 676275 w 2071688"/>
                    <a:gd name="connsiteY81" fmla="*/ 0 h 222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lnTo>
                        <a:pt x="676275" y="0"/>
                      </a:ln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1271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8" y="2824"/>
                <a:ext cx="252" cy="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2724" name="TextBox 1"/>
            <p:cNvSpPr txBox="1">
              <a:spLocks noChangeArrowheads="1"/>
            </p:cNvSpPr>
            <p:nvPr/>
          </p:nvSpPr>
          <p:spPr bwMode="auto">
            <a:xfrm>
              <a:off x="48" y="3455"/>
              <a:ext cx="307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Temperatura de brillo promedio</a:t>
              </a:r>
            </a:p>
            <a:p>
              <a:pPr eaLnBrk="1" hangingPunct="1"/>
              <a:r>
                <a:rPr lang="en-US" altLang="en-US" sz="1600" b="1">
                  <a:solidFill>
                    <a:srgbClr val="FF0000"/>
                  </a:solidFill>
                </a:rPr>
                <a:t>Rojo = Topes más fríos = más tormentas</a:t>
              </a:r>
            </a:p>
          </p:txBody>
        </p:sp>
        <p:sp>
          <p:nvSpPr>
            <p:cNvPr id="112725" name="Freeform 85"/>
            <p:cNvSpPr>
              <a:spLocks/>
            </p:cNvSpPr>
            <p:nvPr/>
          </p:nvSpPr>
          <p:spPr bwMode="auto">
            <a:xfrm>
              <a:off x="2784" y="3264"/>
              <a:ext cx="624" cy="480"/>
            </a:xfrm>
            <a:custGeom>
              <a:avLst/>
              <a:gdLst>
                <a:gd name="T0" fmla="*/ 0 w 624"/>
                <a:gd name="T1" fmla="*/ 480 h 480"/>
                <a:gd name="T2" fmla="*/ 624 w 624"/>
                <a:gd name="T3" fmla="*/ 480 h 480"/>
                <a:gd name="T4" fmla="*/ 624 w 624"/>
                <a:gd name="T5" fmla="*/ 0 h 480"/>
              </a:gdLst>
              <a:ahLst/>
              <a:cxnLst>
                <a:cxn ang="0">
                  <a:pos x="T0" y="T1"/>
                </a:cxn>
                <a:cxn ang="0">
                  <a:pos x="T2" y="T3"/>
                </a:cxn>
                <a:cxn ang="0">
                  <a:pos x="T4" y="T5"/>
                </a:cxn>
              </a:cxnLst>
              <a:rect l="0" t="0" r="r" b="b"/>
              <a:pathLst>
                <a:path w="624" h="480">
                  <a:moveTo>
                    <a:pt x="0" y="480"/>
                  </a:moveTo>
                  <a:lnTo>
                    <a:pt x="624" y="480"/>
                  </a:lnTo>
                  <a:lnTo>
                    <a:pt x="624"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26" name="Line 86"/>
            <p:cNvSpPr>
              <a:spLocks noChangeShapeType="1"/>
            </p:cNvSpPr>
            <p:nvPr/>
          </p:nvSpPr>
          <p:spPr bwMode="auto">
            <a:xfrm flipV="1">
              <a:off x="3408" y="2784"/>
              <a:ext cx="528" cy="9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27" name="Line 87"/>
            <p:cNvSpPr>
              <a:spLocks noChangeShapeType="1"/>
            </p:cNvSpPr>
            <p:nvPr/>
          </p:nvSpPr>
          <p:spPr bwMode="auto">
            <a:xfrm flipV="1">
              <a:off x="3408" y="3744"/>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537908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424" name="Rectangle 488"/>
          <p:cNvSpPr>
            <a:spLocks noChangeArrowheads="1"/>
          </p:cNvSpPr>
          <p:nvPr/>
        </p:nvSpPr>
        <p:spPr bwMode="auto">
          <a:xfrm>
            <a:off x="1066800" y="0"/>
            <a:ext cx="5257800" cy="609600"/>
          </a:xfrm>
          <a:prstGeom prst="rect">
            <a:avLst/>
          </a:prstGeom>
          <a:solidFill>
            <a:srgbClr val="D5E3E3">
              <a:alpha val="5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361" name="Rectangle 425"/>
          <p:cNvSpPr>
            <a:spLocks noChangeArrowheads="1"/>
          </p:cNvSpPr>
          <p:nvPr/>
        </p:nvSpPr>
        <p:spPr bwMode="auto">
          <a:xfrm>
            <a:off x="0" y="0"/>
            <a:ext cx="2971800" cy="6858000"/>
          </a:xfrm>
          <a:prstGeom prst="rect">
            <a:avLst/>
          </a:prstGeom>
          <a:solidFill>
            <a:srgbClr val="D5E3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419" name="Rectangle 483"/>
          <p:cNvSpPr>
            <a:spLocks noChangeArrowheads="1"/>
          </p:cNvSpPr>
          <p:nvPr/>
        </p:nvSpPr>
        <p:spPr bwMode="auto">
          <a:xfrm>
            <a:off x="0" y="0"/>
            <a:ext cx="9144000" cy="609600"/>
          </a:xfrm>
          <a:prstGeom prst="rect">
            <a:avLst/>
          </a:prstGeom>
          <a:solidFill>
            <a:srgbClr val="E5EDED">
              <a:alpha val="71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939" name="TextBox 1"/>
          <p:cNvSpPr txBox="1">
            <a:spLocks noChangeArrowheads="1"/>
          </p:cNvSpPr>
          <p:nvPr/>
        </p:nvSpPr>
        <p:spPr bwMode="auto">
          <a:xfrm>
            <a:off x="76200" y="44450"/>
            <a:ext cx="8915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a:t>Qué tan bien lo capturaron los índices?</a:t>
            </a:r>
          </a:p>
        </p:txBody>
      </p:sp>
      <p:pic>
        <p:nvPicPr>
          <p:cNvPr id="168203" name="Picture 267" descr="output_ZC4mI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781050"/>
            <a:ext cx="2590800" cy="1943100"/>
          </a:xfrm>
          <a:prstGeom prst="rect">
            <a:avLst/>
          </a:prstGeom>
          <a:noFill/>
          <a:extLst>
            <a:ext uri="{909E8E84-426E-40DD-AFC4-6F175D3DCCD1}">
              <a14:hiddenFill xmlns:a14="http://schemas.microsoft.com/office/drawing/2010/main">
                <a:solidFill>
                  <a:srgbClr val="FFFFFF"/>
                </a:solidFill>
              </a14:hiddenFill>
            </a:ext>
          </a:extLst>
        </p:spPr>
      </p:pic>
      <p:grpSp>
        <p:nvGrpSpPr>
          <p:cNvPr id="168309" name="Group 373"/>
          <p:cNvGrpSpPr>
            <a:grpSpLocks/>
          </p:cNvGrpSpPr>
          <p:nvPr/>
        </p:nvGrpSpPr>
        <p:grpSpPr bwMode="auto">
          <a:xfrm>
            <a:off x="152400" y="2819400"/>
            <a:ext cx="2590800" cy="1905000"/>
            <a:chOff x="0" y="-3"/>
            <a:chExt cx="5760" cy="3571"/>
          </a:xfrm>
        </p:grpSpPr>
        <p:pic>
          <p:nvPicPr>
            <p:cNvPr id="168310" name="Picture 8" descr="E:\HPC\R2O\P1_GDI\SYSTEMATIC_VALIDATION\COMPARISON_OUTPUT\sat201308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5760" cy="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311" name="Group 375"/>
            <p:cNvGrpSpPr>
              <a:grpSpLocks/>
            </p:cNvGrpSpPr>
            <p:nvPr/>
          </p:nvGrpSpPr>
          <p:grpSpPr bwMode="auto">
            <a:xfrm>
              <a:off x="4" y="-3"/>
              <a:ext cx="5756" cy="3555"/>
              <a:chOff x="-5" y="-3"/>
              <a:chExt cx="5756" cy="3555"/>
            </a:xfrm>
          </p:grpSpPr>
          <p:sp>
            <p:nvSpPr>
              <p:cNvPr id="168312" name="Freeform 376"/>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3" name="Freeform 377"/>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4" name="Freeform 378"/>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5" name="Freeform 379"/>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6" name="Freeform 380"/>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7" name="Freeform 381"/>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8" name="Freeform 382"/>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19" name="Freeform 383"/>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0" name="Freeform 384"/>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1" name="Freeform 385"/>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2" name="Freeform 386"/>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3" name="Freeform 387"/>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4" name="Freeform 388"/>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5" name="Freeform 389"/>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6" name="Freeform 390"/>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7" name="Freeform 391"/>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8" name="Freeform 392"/>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29" name="Freeform 393"/>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0" name="Freeform 394"/>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1" name="Freeform 395"/>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2" name="Freeform 396"/>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3" name="Freeform 397"/>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4" name="Freeform 398"/>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5" name="Freeform 399"/>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6" name="Freeform 400"/>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7" name="Freeform 401"/>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8" name="Freeform 402"/>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39" name="Freeform 403"/>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0" name="Freeform 404"/>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1" name="Freeform 405"/>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2" name="Freeform 406"/>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3" name="Freeform 407"/>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4" name="Freeform 408"/>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5" name="Freeform 409"/>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6" name="Freeform 410"/>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7" name="Freeform 411"/>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8" name="Freeform 412"/>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49" name="Freeform 413"/>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0" name="Freeform 414"/>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1" name="Freeform 415"/>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2" name="Freeform 416"/>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3" name="Freeform 417"/>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4" name="Freeform 418"/>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5" name="Freeform 419"/>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56" name="Freeform 420"/>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8357" name="Group 36"/>
            <p:cNvGrpSpPr>
              <a:grpSpLocks/>
            </p:cNvGrpSpPr>
            <p:nvPr/>
          </p:nvGrpSpPr>
          <p:grpSpPr bwMode="auto">
            <a:xfrm>
              <a:off x="0" y="0"/>
              <a:ext cx="5328" cy="3552"/>
              <a:chOff x="20440650" y="2376488"/>
              <a:chExt cx="3062288" cy="2276475"/>
            </a:xfrm>
          </p:grpSpPr>
          <p:sp>
            <p:nvSpPr>
              <p:cNvPr id="2"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168005" name="TextBox 1"/>
          <p:cNvSpPr txBox="1">
            <a:spLocks noChangeArrowheads="1"/>
          </p:cNvSpPr>
          <p:nvPr/>
        </p:nvSpPr>
        <p:spPr bwMode="auto">
          <a:xfrm>
            <a:off x="152400" y="4297363"/>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sym typeface="Wingdings" pitchFamily="2" charset="2"/>
              </a:rPr>
              <a:t>TBs (‘Verdad’’)</a:t>
            </a:r>
            <a:endParaRPr lang="en-US" altLang="en-US" sz="1400" b="1">
              <a:solidFill>
                <a:schemeClr val="bg1"/>
              </a:solidFill>
            </a:endParaRPr>
          </a:p>
        </p:txBody>
      </p:sp>
      <p:sp>
        <p:nvSpPr>
          <p:cNvPr id="168360" name="TextBox 1"/>
          <p:cNvSpPr txBox="1">
            <a:spLocks noChangeArrowheads="1"/>
          </p:cNvSpPr>
          <p:nvPr/>
        </p:nvSpPr>
        <p:spPr bwMode="auto">
          <a:xfrm>
            <a:off x="152400" y="23622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sym typeface="Wingdings" pitchFamily="2" charset="2"/>
              </a:rPr>
              <a:t>IR4 (‘Verdad’)</a:t>
            </a:r>
            <a:endParaRPr lang="en-US" altLang="en-US" sz="1400" b="1">
              <a:solidFill>
                <a:schemeClr val="bg1"/>
              </a:solidFill>
            </a:endParaRPr>
          </a:p>
        </p:txBody>
      </p:sp>
      <p:grpSp>
        <p:nvGrpSpPr>
          <p:cNvPr id="168434" name="Group 498"/>
          <p:cNvGrpSpPr>
            <a:grpSpLocks/>
          </p:cNvGrpSpPr>
          <p:nvPr/>
        </p:nvGrpSpPr>
        <p:grpSpPr bwMode="auto">
          <a:xfrm>
            <a:off x="3124200" y="685800"/>
            <a:ext cx="5943600" cy="1828800"/>
            <a:chOff x="1968" y="432"/>
            <a:chExt cx="3744" cy="1152"/>
          </a:xfrm>
        </p:grpSpPr>
        <p:sp>
          <p:nvSpPr>
            <p:cNvPr id="167941" name="TextBox 1"/>
            <p:cNvSpPr txBox="1">
              <a:spLocks noChangeArrowheads="1"/>
            </p:cNvSpPr>
            <p:nvPr/>
          </p:nvSpPr>
          <p:spPr bwMode="auto">
            <a:xfrm>
              <a:off x="3408" y="432"/>
              <a:ext cx="2304"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b="1">
                  <a:sym typeface="Wingdings" pitchFamily="2" charset="2"/>
                </a:rPr>
                <a:t>   Lifted Index    </a:t>
              </a:r>
              <a:r>
                <a:rPr lang="en-US" altLang="en-US" sz="1400" b="1">
                  <a:solidFill>
                    <a:srgbClr val="FF0000"/>
                  </a:solidFill>
                  <a:sym typeface="Wingdings" pitchFamily="2" charset="2"/>
                </a:rPr>
                <a:t>… no muy bien</a:t>
              </a:r>
            </a:p>
            <a:p>
              <a:pPr eaLnBrk="1" hangingPunct="1"/>
              <a:r>
                <a:rPr lang="en-US" altLang="en-US" sz="1500">
                  <a:sym typeface="Wingdings" pitchFamily="2" charset="2"/>
                </a:rPr>
                <a:t>     </a:t>
              </a:r>
              <a:r>
                <a:rPr lang="en-US" altLang="en-US" sz="1500" b="1">
                  <a:cs typeface="Arial" charset="0"/>
                  <a:sym typeface="Wingdings" pitchFamily="2" charset="2"/>
                </a:rPr>
                <a:t>•</a:t>
              </a:r>
              <a:r>
                <a:rPr lang="en-US" altLang="en-US" sz="1500">
                  <a:sym typeface="Wingdings" pitchFamily="2" charset="2"/>
                </a:rPr>
                <a:t>Mejor en latitudes medias donde hay </a:t>
              </a:r>
            </a:p>
            <a:p>
              <a:pPr eaLnBrk="1" hangingPunct="1"/>
              <a:r>
                <a:rPr lang="en-US" altLang="en-US" sz="1500">
                  <a:sym typeface="Wingdings" pitchFamily="2" charset="2"/>
                </a:rPr>
                <a:t>      mayores gradientes verticales de</a:t>
              </a:r>
            </a:p>
            <a:p>
              <a:pPr eaLnBrk="1" hangingPunct="1"/>
              <a:r>
                <a:rPr lang="en-US" altLang="en-US" sz="1500">
                  <a:sym typeface="Wingdings" pitchFamily="2" charset="2"/>
                </a:rPr>
                <a:t>      temperatura. No tan mal en regiones</a:t>
              </a:r>
            </a:p>
            <a:p>
              <a:pPr eaLnBrk="1" hangingPunct="1"/>
              <a:r>
                <a:rPr lang="en-US" altLang="en-US" sz="1500">
                  <a:sym typeface="Wingdings" pitchFamily="2" charset="2"/>
                </a:rPr>
                <a:t>      montañosas.</a:t>
              </a:r>
            </a:p>
            <a:p>
              <a:pPr eaLnBrk="1" hangingPunct="1"/>
              <a:r>
                <a:rPr lang="en-US" altLang="en-US" sz="500">
                  <a:sym typeface="Wingdings" pitchFamily="2" charset="2"/>
                </a:rPr>
                <a:t> </a:t>
              </a:r>
            </a:p>
            <a:p>
              <a:pPr eaLnBrk="1" hangingPunct="1"/>
              <a:r>
                <a:rPr lang="en-US" altLang="en-US" sz="1600">
                  <a:sym typeface="Wingdings" pitchFamily="2" charset="2"/>
                </a:rPr>
                <a:t>      |</a:t>
              </a:r>
              <a:r>
                <a:rPr lang="en-US" altLang="en-US" sz="1600"/>
                <a:t>dT/dz</a:t>
              </a:r>
              <a:r>
                <a:rPr lang="en-US" altLang="en-US" sz="1600">
                  <a:sym typeface="Wingdings" pitchFamily="2" charset="2"/>
                </a:rPr>
                <a:t>|</a:t>
              </a:r>
              <a:r>
                <a:rPr lang="en-US" altLang="en-US" sz="1000"/>
                <a:t>TROPICO</a:t>
              </a:r>
              <a:r>
                <a:rPr lang="en-US" altLang="en-US" sz="1600"/>
                <a:t> &lt; </a:t>
              </a:r>
              <a:r>
                <a:rPr lang="en-US" altLang="en-US" sz="1600">
                  <a:sym typeface="Wingdings" pitchFamily="2" charset="2"/>
                </a:rPr>
                <a:t>|</a:t>
              </a:r>
              <a:r>
                <a:rPr lang="en-US" altLang="en-US" sz="1600"/>
                <a:t>dT/dz</a:t>
              </a:r>
              <a:r>
                <a:rPr lang="en-US" altLang="en-US" sz="1600">
                  <a:sym typeface="Wingdings" pitchFamily="2" charset="2"/>
                </a:rPr>
                <a:t>|</a:t>
              </a:r>
              <a:r>
                <a:rPr lang="en-US" altLang="en-US" sz="1000"/>
                <a:t>LAT.MEDIAS</a:t>
              </a:r>
              <a:endParaRPr lang="en-US" altLang="en-US" sz="1600"/>
            </a:p>
          </p:txBody>
        </p:sp>
        <p:grpSp>
          <p:nvGrpSpPr>
            <p:cNvPr id="168362" name="Group 426"/>
            <p:cNvGrpSpPr>
              <a:grpSpLocks/>
            </p:cNvGrpSpPr>
            <p:nvPr/>
          </p:nvGrpSpPr>
          <p:grpSpPr bwMode="auto">
            <a:xfrm>
              <a:off x="1968" y="480"/>
              <a:ext cx="1584" cy="1104"/>
              <a:chOff x="1824" y="480"/>
              <a:chExt cx="1728" cy="1152"/>
            </a:xfrm>
          </p:grpSpPr>
          <p:grpSp>
            <p:nvGrpSpPr>
              <p:cNvPr id="168150" name="Group 214"/>
              <p:cNvGrpSpPr>
                <a:grpSpLocks/>
              </p:cNvGrpSpPr>
              <p:nvPr/>
            </p:nvGrpSpPr>
            <p:grpSpPr bwMode="auto">
              <a:xfrm>
                <a:off x="1824" y="480"/>
                <a:ext cx="1651" cy="1152"/>
                <a:chOff x="0" y="-3"/>
                <a:chExt cx="5760" cy="3555"/>
              </a:xfrm>
            </p:grpSpPr>
            <p:grpSp>
              <p:nvGrpSpPr>
                <p:cNvPr id="168151" name="Group 215"/>
                <p:cNvGrpSpPr>
                  <a:grpSpLocks/>
                </p:cNvGrpSpPr>
                <p:nvPr/>
              </p:nvGrpSpPr>
              <p:grpSpPr bwMode="auto">
                <a:xfrm>
                  <a:off x="0" y="-3"/>
                  <a:ext cx="5760" cy="3555"/>
                  <a:chOff x="0" y="-3"/>
                  <a:chExt cx="5760" cy="3555"/>
                </a:xfrm>
              </p:grpSpPr>
              <p:pic>
                <p:nvPicPr>
                  <p:cNvPr id="168152" name="Picture 11" descr="E:\HPC\R2O\P1_GDI\SYSTEMATIC_VALIDATION\COMPARISON_OUTPUT\lif201308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576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153" name="Group 217"/>
                  <p:cNvGrpSpPr>
                    <a:grpSpLocks/>
                  </p:cNvGrpSpPr>
                  <p:nvPr/>
                </p:nvGrpSpPr>
                <p:grpSpPr bwMode="auto">
                  <a:xfrm>
                    <a:off x="4" y="-3"/>
                    <a:ext cx="5756" cy="3555"/>
                    <a:chOff x="-5" y="-3"/>
                    <a:chExt cx="5756" cy="3555"/>
                  </a:xfrm>
                </p:grpSpPr>
                <p:sp>
                  <p:nvSpPr>
                    <p:cNvPr id="168154" name="Freeform 218"/>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5" name="Freeform 219"/>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6" name="Freeform 220"/>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7" name="Freeform 221"/>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8" name="Freeform 222"/>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59" name="Freeform 223"/>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0" name="Freeform 224"/>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1" name="Freeform 225"/>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2" name="Freeform 226"/>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3" name="Freeform 227"/>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4" name="Freeform 228"/>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5" name="Freeform 229"/>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6" name="Freeform 230"/>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7" name="Freeform 231"/>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8" name="Freeform 232"/>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69" name="Freeform 233"/>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0" name="Freeform 234"/>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1" name="Freeform 235"/>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2" name="Freeform 236"/>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3" name="Freeform 237"/>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4" name="Freeform 238"/>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5" name="Freeform 239"/>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6" name="Freeform 240"/>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7" name="Freeform 241"/>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8" name="Freeform 242"/>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79" name="Freeform 243"/>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0" name="Freeform 244"/>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1" name="Freeform 245"/>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2" name="Freeform 246"/>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3" name="Freeform 247"/>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4" name="Freeform 248"/>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5" name="Freeform 249"/>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6" name="Freeform 250"/>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7" name="Freeform 251"/>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8" name="Freeform 252"/>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89" name="Freeform 253"/>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0" name="Freeform 254"/>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1" name="Freeform 255"/>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2" name="Freeform 256"/>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3" name="Freeform 257"/>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4" name="Freeform 258"/>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5" name="Freeform 259"/>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6" name="Freeform 260"/>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7" name="Freeform 261"/>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8" name="Freeform 262"/>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8199" name="Group 36"/>
                <p:cNvGrpSpPr>
                  <a:grpSpLocks/>
                </p:cNvGrpSpPr>
                <p:nvPr/>
              </p:nvGrpSpPr>
              <p:grpSpPr bwMode="auto">
                <a:xfrm>
                  <a:off x="0" y="0"/>
                  <a:ext cx="5328" cy="3552"/>
                  <a:chOff x="20440650" y="2376488"/>
                  <a:chExt cx="3062288" cy="2276475"/>
                </a:xfrm>
              </p:grpSpPr>
              <p:sp>
                <p:nvSpPr>
                  <p:cNvPr id="4"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pic>
            <p:nvPicPr>
              <p:cNvPr id="16798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5" y="480"/>
                <a:ext cx="207" cy="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8427" name="Group 491"/>
            <p:cNvGrpSpPr>
              <a:grpSpLocks/>
            </p:cNvGrpSpPr>
            <p:nvPr/>
          </p:nvGrpSpPr>
          <p:grpSpPr bwMode="auto">
            <a:xfrm>
              <a:off x="4656" y="528"/>
              <a:ext cx="96" cy="96"/>
              <a:chOff x="4704" y="480"/>
              <a:chExt cx="144" cy="144"/>
            </a:xfrm>
          </p:grpSpPr>
          <p:sp>
            <p:nvSpPr>
              <p:cNvPr id="168425" name="Line 489"/>
              <p:cNvSpPr>
                <a:spLocks noChangeShapeType="1"/>
              </p:cNvSpPr>
              <p:nvPr/>
            </p:nvSpPr>
            <p:spPr bwMode="auto">
              <a:xfrm>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26" name="Line 490"/>
              <p:cNvSpPr>
                <a:spLocks noChangeShapeType="1"/>
              </p:cNvSpPr>
              <p:nvPr/>
            </p:nvSpPr>
            <p:spPr bwMode="auto">
              <a:xfrm flipV="1">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8435" name="Group 499"/>
          <p:cNvGrpSpPr>
            <a:grpSpLocks/>
          </p:cNvGrpSpPr>
          <p:nvPr/>
        </p:nvGrpSpPr>
        <p:grpSpPr bwMode="auto">
          <a:xfrm>
            <a:off x="3124200" y="2757488"/>
            <a:ext cx="6096000" cy="2347912"/>
            <a:chOff x="1968" y="1737"/>
            <a:chExt cx="3840" cy="1479"/>
          </a:xfrm>
        </p:grpSpPr>
        <p:grpSp>
          <p:nvGrpSpPr>
            <p:cNvPr id="168420" name="Group 484"/>
            <p:cNvGrpSpPr>
              <a:grpSpLocks/>
            </p:cNvGrpSpPr>
            <p:nvPr/>
          </p:nvGrpSpPr>
          <p:grpSpPr bwMode="auto">
            <a:xfrm>
              <a:off x="1968" y="1776"/>
              <a:ext cx="1584" cy="1152"/>
              <a:chOff x="2016" y="1776"/>
              <a:chExt cx="1584" cy="1152"/>
            </a:xfrm>
          </p:grpSpPr>
          <p:grpSp>
            <p:nvGrpSpPr>
              <p:cNvPr id="168366" name="Group 430"/>
              <p:cNvGrpSpPr>
                <a:grpSpLocks/>
              </p:cNvGrpSpPr>
              <p:nvPr/>
            </p:nvGrpSpPr>
            <p:grpSpPr bwMode="auto">
              <a:xfrm>
                <a:off x="2016" y="1776"/>
                <a:ext cx="1584" cy="1152"/>
                <a:chOff x="0" y="-16"/>
                <a:chExt cx="5760" cy="3568"/>
              </a:xfrm>
            </p:grpSpPr>
            <p:pic>
              <p:nvPicPr>
                <p:cNvPr id="168367" name="Picture 431" descr="cap201308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576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368" name="Group 432"/>
                <p:cNvGrpSpPr>
                  <a:grpSpLocks/>
                </p:cNvGrpSpPr>
                <p:nvPr/>
              </p:nvGrpSpPr>
              <p:grpSpPr bwMode="auto">
                <a:xfrm>
                  <a:off x="4" y="-3"/>
                  <a:ext cx="5756" cy="3555"/>
                  <a:chOff x="-5" y="-3"/>
                  <a:chExt cx="5756" cy="3555"/>
                </a:xfrm>
              </p:grpSpPr>
              <p:sp>
                <p:nvSpPr>
                  <p:cNvPr id="168369" name="Freeform 433"/>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0" name="Freeform 434"/>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1" name="Freeform 435"/>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2" name="Freeform 436"/>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3" name="Freeform 437"/>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4" name="Freeform 438"/>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5" name="Freeform 439"/>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6" name="Freeform 440"/>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7" name="Freeform 441"/>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8" name="Freeform 442"/>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79" name="Freeform 443"/>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0" name="Freeform 444"/>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1" name="Freeform 445"/>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2" name="Freeform 446"/>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3" name="Freeform 447"/>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4" name="Freeform 448"/>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5" name="Freeform 449"/>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6" name="Freeform 450"/>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7" name="Freeform 451"/>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8" name="Freeform 452"/>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89" name="Freeform 453"/>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0" name="Freeform 454"/>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1" name="Freeform 455"/>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2" name="Freeform 456"/>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3" name="Freeform 457"/>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4" name="Freeform 458"/>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5" name="Freeform 459"/>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6" name="Freeform 460"/>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7" name="Freeform 461"/>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8" name="Freeform 462"/>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99" name="Freeform 463"/>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0" name="Freeform 464"/>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1" name="Freeform 465"/>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2" name="Freeform 466"/>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3" name="Freeform 467"/>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4" name="Freeform 468"/>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5" name="Freeform 469"/>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6" name="Freeform 470"/>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7" name="Freeform 471"/>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8" name="Freeform 472"/>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09" name="Freeform 473"/>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10" name="Freeform 474"/>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11" name="Freeform 475"/>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12" name="Freeform 476"/>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13" name="Freeform 477"/>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8414" name="Group 36"/>
                <p:cNvGrpSpPr>
                  <a:grpSpLocks/>
                </p:cNvGrpSpPr>
                <p:nvPr/>
              </p:nvGrpSpPr>
              <p:grpSpPr bwMode="auto">
                <a:xfrm>
                  <a:off x="0" y="-16"/>
                  <a:ext cx="5328" cy="3552"/>
                  <a:chOff x="20440650" y="2376488"/>
                  <a:chExt cx="3062288" cy="2276475"/>
                </a:xfrm>
              </p:grpSpPr>
              <p:sp>
                <p:nvSpPr>
                  <p:cNvPr id="6"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7"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graphicFrame>
            <p:nvGraphicFramePr>
              <p:cNvPr id="168417" name="Object 481"/>
              <p:cNvGraphicFramePr>
                <a:graphicFrameLocks noChangeAspect="1"/>
              </p:cNvGraphicFramePr>
              <p:nvPr/>
            </p:nvGraphicFramePr>
            <p:xfrm>
              <a:off x="3360" y="1776"/>
              <a:ext cx="238" cy="1152"/>
            </p:xfrm>
            <a:graphic>
              <a:graphicData uri="http://schemas.openxmlformats.org/presentationml/2006/ole">
                <mc:AlternateContent xmlns:mc="http://schemas.openxmlformats.org/markup-compatibility/2006">
                  <mc:Choice xmlns:v="urn:schemas-microsoft-com:vml" Requires="v">
                    <p:oleObj spid="_x0000_s1059" name="Image" r:id="rId9" imgW="1663492" imgH="8050794" progId="Photoshop.Image.6">
                      <p:embed/>
                    </p:oleObj>
                  </mc:Choice>
                  <mc:Fallback>
                    <p:oleObj name="Image" r:id="rId9" imgW="1663492" imgH="8050794" progId="Photoshop.Image.6">
                      <p:embed/>
                      <p:pic>
                        <p:nvPicPr>
                          <p:cNvPr id="168417" name="Object 48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60" y="1776"/>
                            <a:ext cx="238"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8418" name="TextBox 1"/>
            <p:cNvSpPr txBox="1">
              <a:spLocks noChangeArrowheads="1"/>
            </p:cNvSpPr>
            <p:nvPr/>
          </p:nvSpPr>
          <p:spPr bwMode="auto">
            <a:xfrm>
              <a:off x="3408" y="1737"/>
              <a:ext cx="2400"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b="1">
                  <a:sym typeface="Wingdings" pitchFamily="2" charset="2"/>
                </a:rPr>
                <a:t>   CAPE              </a:t>
              </a:r>
              <a:r>
                <a:rPr lang="en-US" altLang="en-US" sz="1600" b="1">
                  <a:solidFill>
                    <a:srgbClr val="FF0000"/>
                  </a:solidFill>
                  <a:sym typeface="Wingdings" pitchFamily="2" charset="2"/>
                </a:rPr>
                <a:t>… no muy bien</a:t>
              </a:r>
            </a:p>
            <a:p>
              <a:pPr eaLnBrk="1" hangingPunct="1"/>
              <a:r>
                <a:rPr lang="en-US" altLang="en-US" sz="1500">
                  <a:sym typeface="Wingdings" pitchFamily="2" charset="2"/>
                </a:rPr>
                <a:t>     </a:t>
              </a:r>
              <a:r>
                <a:rPr lang="en-US" altLang="en-US" sz="1500" b="1">
                  <a:cs typeface="Arial" charset="0"/>
                  <a:sym typeface="Wingdings" pitchFamily="2" charset="2"/>
                </a:rPr>
                <a:t>•</a:t>
              </a:r>
              <a:r>
                <a:rPr lang="en-US" altLang="en-US" sz="1500">
                  <a:sym typeface="Wingdings" pitchFamily="2" charset="2"/>
                </a:rPr>
                <a:t>No funciona en el Caribe. A pesar de </a:t>
              </a:r>
            </a:p>
            <a:p>
              <a:pPr eaLnBrk="1" hangingPunct="1"/>
              <a:r>
                <a:rPr lang="en-US" altLang="en-US" sz="1500">
                  <a:sym typeface="Wingdings" pitchFamily="2" charset="2"/>
                </a:rPr>
                <a:t>      que el CIN puede ser grande y re-</a:t>
              </a:r>
            </a:p>
            <a:p>
              <a:pPr eaLnBrk="1" hangingPunct="1"/>
              <a:r>
                <a:rPr lang="en-US" altLang="en-US" sz="1500">
                  <a:sym typeface="Wingdings" pitchFamily="2" charset="2"/>
                </a:rPr>
                <a:t>      levante en el trópico, los valores del </a:t>
              </a:r>
            </a:p>
            <a:p>
              <a:pPr eaLnBrk="1" hangingPunct="1"/>
              <a:r>
                <a:rPr lang="en-US" altLang="en-US" sz="1500">
                  <a:sym typeface="Wingdings" pitchFamily="2" charset="2"/>
                </a:rPr>
                <a:t>      CAPE no se correlacionan con la</a:t>
              </a:r>
            </a:p>
            <a:p>
              <a:pPr eaLnBrk="1" hangingPunct="1"/>
              <a:r>
                <a:rPr lang="en-US" altLang="en-US" sz="1500">
                  <a:sym typeface="Wingdings" pitchFamily="2" charset="2"/>
                </a:rPr>
                <a:t>      convección más intensa.</a:t>
              </a:r>
            </a:p>
            <a:p>
              <a:pPr eaLnBrk="1" hangingPunct="1"/>
              <a:r>
                <a:rPr lang="en-US" altLang="en-US" sz="500">
                  <a:sym typeface="Wingdings" pitchFamily="2" charset="2"/>
                </a:rPr>
                <a:t> </a:t>
              </a:r>
            </a:p>
            <a:p>
              <a:pPr eaLnBrk="1" hangingPunct="1"/>
              <a:r>
                <a:rPr lang="en-US" altLang="en-US" sz="1500">
                  <a:sym typeface="Wingdings" pitchFamily="2" charset="2"/>
                </a:rPr>
                <a:t>     </a:t>
              </a:r>
              <a:r>
                <a:rPr lang="en-US" altLang="en-US" sz="1500" b="1">
                  <a:sym typeface="Wingdings" pitchFamily="2" charset="2"/>
                </a:rPr>
                <a:t>•</a:t>
              </a:r>
              <a:r>
                <a:rPr lang="en-US" altLang="en-US" sz="1500">
                  <a:sym typeface="Wingdings" pitchFamily="2" charset="2"/>
                </a:rPr>
                <a:t>CAPE puede ser muy alto porque la</a:t>
              </a:r>
            </a:p>
            <a:p>
              <a:pPr eaLnBrk="1" hangingPunct="1"/>
              <a:r>
                <a:rPr lang="en-US" altLang="en-US" sz="1500">
                  <a:sym typeface="Wingdings" pitchFamily="2" charset="2"/>
                </a:rPr>
                <a:t>      tropopausa es muy alta.</a:t>
              </a:r>
              <a:endParaRPr lang="en-US" altLang="en-US" sz="500">
                <a:sym typeface="Wingdings" pitchFamily="2" charset="2"/>
              </a:endParaRPr>
            </a:p>
            <a:p>
              <a:pPr eaLnBrk="1" hangingPunct="1"/>
              <a:r>
                <a:rPr lang="en-US" altLang="en-US" sz="1600">
                  <a:sym typeface="Wingdings" pitchFamily="2" charset="2"/>
                </a:rPr>
                <a:t>      </a:t>
              </a:r>
            </a:p>
          </p:txBody>
        </p:sp>
        <p:grpSp>
          <p:nvGrpSpPr>
            <p:cNvPr id="168428" name="Group 492"/>
            <p:cNvGrpSpPr>
              <a:grpSpLocks/>
            </p:cNvGrpSpPr>
            <p:nvPr/>
          </p:nvGrpSpPr>
          <p:grpSpPr bwMode="auto">
            <a:xfrm>
              <a:off x="4656" y="1824"/>
              <a:ext cx="96" cy="96"/>
              <a:chOff x="4704" y="480"/>
              <a:chExt cx="144" cy="144"/>
            </a:xfrm>
          </p:grpSpPr>
          <p:sp>
            <p:nvSpPr>
              <p:cNvPr id="168429" name="Line 493"/>
              <p:cNvSpPr>
                <a:spLocks noChangeShapeType="1"/>
              </p:cNvSpPr>
              <p:nvPr/>
            </p:nvSpPr>
            <p:spPr bwMode="auto">
              <a:xfrm>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30" name="Line 494"/>
              <p:cNvSpPr>
                <a:spLocks noChangeShapeType="1"/>
              </p:cNvSpPr>
              <p:nvPr/>
            </p:nvSpPr>
            <p:spPr bwMode="auto">
              <a:xfrm flipV="1">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8436" name="Group 500"/>
          <p:cNvGrpSpPr>
            <a:grpSpLocks/>
          </p:cNvGrpSpPr>
          <p:nvPr/>
        </p:nvGrpSpPr>
        <p:grpSpPr bwMode="auto">
          <a:xfrm>
            <a:off x="3124200" y="4876800"/>
            <a:ext cx="5943600" cy="1905000"/>
            <a:chOff x="1968" y="3072"/>
            <a:chExt cx="3744" cy="1200"/>
          </a:xfrm>
        </p:grpSpPr>
        <p:grpSp>
          <p:nvGrpSpPr>
            <p:cNvPr id="168363" name="Group 427"/>
            <p:cNvGrpSpPr>
              <a:grpSpLocks/>
            </p:cNvGrpSpPr>
            <p:nvPr/>
          </p:nvGrpSpPr>
          <p:grpSpPr bwMode="auto">
            <a:xfrm>
              <a:off x="1968" y="3120"/>
              <a:ext cx="1584" cy="1152"/>
              <a:chOff x="1824" y="1728"/>
              <a:chExt cx="1728" cy="1200"/>
            </a:xfrm>
          </p:grpSpPr>
          <p:grpSp>
            <p:nvGrpSpPr>
              <p:cNvPr id="168204" name="Group 268"/>
              <p:cNvGrpSpPr>
                <a:grpSpLocks/>
              </p:cNvGrpSpPr>
              <p:nvPr/>
            </p:nvGrpSpPr>
            <p:grpSpPr bwMode="auto">
              <a:xfrm>
                <a:off x="1824" y="1728"/>
                <a:ext cx="1680" cy="1200"/>
                <a:chOff x="0" y="-3"/>
                <a:chExt cx="5760" cy="3570"/>
              </a:xfrm>
            </p:grpSpPr>
            <p:pic>
              <p:nvPicPr>
                <p:cNvPr id="168205" name="Picture 13" descr="E:\HPC\R2O\P1_GDI\SYSTEMATIC_VALIDATION\COMPARISON_OUTPUT\tot2013081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5760" cy="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206" name="Group 270"/>
                <p:cNvGrpSpPr>
                  <a:grpSpLocks/>
                </p:cNvGrpSpPr>
                <p:nvPr/>
              </p:nvGrpSpPr>
              <p:grpSpPr bwMode="auto">
                <a:xfrm>
                  <a:off x="4" y="-3"/>
                  <a:ext cx="5756" cy="3555"/>
                  <a:chOff x="-5" y="-3"/>
                  <a:chExt cx="5756" cy="3555"/>
                </a:xfrm>
              </p:grpSpPr>
              <p:sp>
                <p:nvSpPr>
                  <p:cNvPr id="168207" name="Freeform 271"/>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08" name="Freeform 272"/>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09" name="Freeform 273"/>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0" name="Freeform 274"/>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1" name="Freeform 275"/>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2" name="Freeform 276"/>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3" name="Freeform 277"/>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4" name="Freeform 278"/>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5" name="Freeform 279"/>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6" name="Freeform 280"/>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7" name="Freeform 281"/>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8" name="Freeform 282"/>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19" name="Freeform 283"/>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0" name="Freeform 284"/>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1" name="Freeform 285"/>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2" name="Freeform 286"/>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3" name="Freeform 287"/>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4" name="Freeform 288"/>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5" name="Freeform 289"/>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6" name="Freeform 290"/>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7" name="Freeform 291"/>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8" name="Freeform 292"/>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29" name="Freeform 293"/>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0" name="Freeform 294"/>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1" name="Freeform 295"/>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2" name="Freeform 296"/>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3" name="Freeform 297"/>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4" name="Freeform 298"/>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5" name="Freeform 299"/>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6" name="Freeform 300"/>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7" name="Freeform 301"/>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8" name="Freeform 302"/>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39" name="Freeform 303"/>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0" name="Freeform 304"/>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1" name="Freeform 305"/>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2" name="Freeform 306"/>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3" name="Freeform 307"/>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4" name="Freeform 308"/>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5" name="Freeform 309"/>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6" name="Freeform 310"/>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7" name="Freeform 311"/>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8" name="Freeform 312"/>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49" name="Freeform 313"/>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50" name="Freeform 314"/>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51" name="Freeform 315"/>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8252" name="Group 36"/>
                <p:cNvGrpSpPr>
                  <a:grpSpLocks/>
                </p:cNvGrpSpPr>
                <p:nvPr/>
              </p:nvGrpSpPr>
              <p:grpSpPr bwMode="auto">
                <a:xfrm>
                  <a:off x="0" y="0"/>
                  <a:ext cx="5328" cy="3552"/>
                  <a:chOff x="20440650" y="2376488"/>
                  <a:chExt cx="3062288" cy="2276475"/>
                </a:xfrm>
              </p:grpSpPr>
              <p:sp>
                <p:nvSpPr>
                  <p:cNvPr id="8"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pic>
            <p:nvPicPr>
              <p:cNvPr id="167994"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9" y="1728"/>
                <a:ext cx="243" cy="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8306" name="TextBox 1"/>
            <p:cNvSpPr txBox="1">
              <a:spLocks noChangeArrowheads="1"/>
            </p:cNvSpPr>
            <p:nvPr/>
          </p:nvSpPr>
          <p:spPr bwMode="auto">
            <a:xfrm>
              <a:off x="3408" y="3072"/>
              <a:ext cx="2304"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200" b="1">
                  <a:sym typeface="Wingdings" pitchFamily="2" charset="2"/>
                </a:rPr>
                <a:t>   Total Totals    </a:t>
              </a:r>
              <a:r>
                <a:rPr lang="en-US" altLang="en-US" sz="1500" b="1">
                  <a:solidFill>
                    <a:srgbClr val="FF0000"/>
                  </a:solidFill>
                  <a:sym typeface="Wingdings" pitchFamily="2" charset="2"/>
                </a:rPr>
                <a:t>…no muy bien</a:t>
              </a:r>
            </a:p>
            <a:p>
              <a:pPr eaLnBrk="1" hangingPunct="1"/>
              <a:r>
                <a:rPr lang="en-US" altLang="en-US" sz="1500">
                  <a:sym typeface="Wingdings" pitchFamily="2" charset="2"/>
                </a:rPr>
                <a:t>     </a:t>
              </a:r>
              <a:r>
                <a:rPr lang="en-US" altLang="en-US" sz="1500" b="1">
                  <a:cs typeface="Arial" charset="0"/>
                  <a:sym typeface="Wingdings" pitchFamily="2" charset="2"/>
                </a:rPr>
                <a:t>•</a:t>
              </a:r>
              <a:r>
                <a:rPr lang="en-US" altLang="en-US" sz="1500">
                  <a:sym typeface="Wingdings" pitchFamily="2" charset="2"/>
                </a:rPr>
                <a:t>También es bastante limitado en el</a:t>
              </a:r>
            </a:p>
            <a:p>
              <a:pPr eaLnBrk="1" hangingPunct="1"/>
              <a:r>
                <a:rPr lang="en-US" altLang="en-US" sz="1500">
                  <a:sym typeface="Wingdings" pitchFamily="2" charset="2"/>
                </a:rPr>
                <a:t>      trópico.</a:t>
              </a:r>
            </a:p>
            <a:p>
              <a:pPr eaLnBrk="1" hangingPunct="1"/>
              <a:r>
                <a:rPr lang="en-US" altLang="en-US" sz="1500">
                  <a:sym typeface="Wingdings" pitchFamily="2" charset="2"/>
                </a:rPr>
                <a:t> </a:t>
              </a:r>
            </a:p>
          </p:txBody>
        </p:sp>
        <p:grpSp>
          <p:nvGrpSpPr>
            <p:cNvPr id="168431" name="Group 495"/>
            <p:cNvGrpSpPr>
              <a:grpSpLocks/>
            </p:cNvGrpSpPr>
            <p:nvPr/>
          </p:nvGrpSpPr>
          <p:grpSpPr bwMode="auto">
            <a:xfrm>
              <a:off x="4656" y="3168"/>
              <a:ext cx="96" cy="96"/>
              <a:chOff x="4704" y="480"/>
              <a:chExt cx="144" cy="144"/>
            </a:xfrm>
          </p:grpSpPr>
          <p:sp>
            <p:nvSpPr>
              <p:cNvPr id="168432" name="Line 496"/>
              <p:cNvSpPr>
                <a:spLocks noChangeShapeType="1"/>
              </p:cNvSpPr>
              <p:nvPr/>
            </p:nvSpPr>
            <p:spPr bwMode="auto">
              <a:xfrm>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33" name="Line 497"/>
              <p:cNvSpPr>
                <a:spLocks noChangeShapeType="1"/>
              </p:cNvSpPr>
              <p:nvPr/>
            </p:nvSpPr>
            <p:spPr bwMode="auto">
              <a:xfrm flipV="1">
                <a:off x="4704" y="480"/>
                <a:ext cx="144" cy="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8437" name="Group 36"/>
          <p:cNvGrpSpPr>
            <a:grpSpLocks/>
          </p:cNvGrpSpPr>
          <p:nvPr/>
        </p:nvGrpSpPr>
        <p:grpSpPr bwMode="auto">
          <a:xfrm>
            <a:off x="152400" y="762000"/>
            <a:ext cx="2362200" cy="1676400"/>
            <a:chOff x="20440650" y="2376488"/>
            <a:chExt cx="3062288" cy="2276475"/>
          </a:xfrm>
        </p:grpSpPr>
        <p:sp>
          <p:nvSpPr>
            <p:cNvPr id="41"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2"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spTree>
    <p:extLst>
      <p:ext uri="{BB962C8B-B14F-4D97-AF65-F5344CB8AC3E}">
        <p14:creationId xmlns:p14="http://schemas.microsoft.com/office/powerpoint/2010/main" val="620684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4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84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1066800" y="0"/>
            <a:ext cx="5257800" cy="609600"/>
          </a:xfrm>
          <a:prstGeom prst="rect">
            <a:avLst/>
          </a:prstGeom>
          <a:solidFill>
            <a:srgbClr val="D5E3E3">
              <a:alpha val="5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1" name="Rectangle 3"/>
          <p:cNvSpPr>
            <a:spLocks noChangeArrowheads="1"/>
          </p:cNvSpPr>
          <p:nvPr/>
        </p:nvSpPr>
        <p:spPr bwMode="auto">
          <a:xfrm>
            <a:off x="0" y="0"/>
            <a:ext cx="2971800" cy="6858000"/>
          </a:xfrm>
          <a:prstGeom prst="rect">
            <a:avLst/>
          </a:prstGeom>
          <a:solidFill>
            <a:srgbClr val="D5E3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2" name="Rectangle 4"/>
          <p:cNvSpPr>
            <a:spLocks noChangeArrowheads="1"/>
          </p:cNvSpPr>
          <p:nvPr/>
        </p:nvSpPr>
        <p:spPr bwMode="auto">
          <a:xfrm>
            <a:off x="0" y="0"/>
            <a:ext cx="9144000" cy="609600"/>
          </a:xfrm>
          <a:prstGeom prst="rect">
            <a:avLst/>
          </a:prstGeom>
          <a:solidFill>
            <a:srgbClr val="E5EDED">
              <a:alpha val="71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3" name="TextBox 1"/>
          <p:cNvSpPr txBox="1">
            <a:spLocks noChangeArrowheads="1"/>
          </p:cNvSpPr>
          <p:nvPr/>
        </p:nvSpPr>
        <p:spPr bwMode="auto">
          <a:xfrm>
            <a:off x="76200" y="44450"/>
            <a:ext cx="8915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a:t>Cómo funcionó el K?</a:t>
            </a:r>
          </a:p>
        </p:txBody>
      </p:sp>
      <p:pic>
        <p:nvPicPr>
          <p:cNvPr id="186430" name="Picture 62" descr="output_ZC4mI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781050"/>
            <a:ext cx="2590800" cy="1943100"/>
          </a:xfrm>
          <a:prstGeom prst="rect">
            <a:avLst/>
          </a:prstGeom>
          <a:noFill/>
          <a:extLst>
            <a:ext uri="{909E8E84-426E-40DD-AFC4-6F175D3DCCD1}">
              <a14:hiddenFill xmlns:a14="http://schemas.microsoft.com/office/drawing/2010/main">
                <a:solidFill>
                  <a:srgbClr val="FFFFFF"/>
                </a:solidFill>
              </a14:hiddenFill>
            </a:ext>
          </a:extLst>
        </p:spPr>
      </p:pic>
      <p:grpSp>
        <p:nvGrpSpPr>
          <p:cNvPr id="186486" name="Group 118"/>
          <p:cNvGrpSpPr>
            <a:grpSpLocks/>
          </p:cNvGrpSpPr>
          <p:nvPr/>
        </p:nvGrpSpPr>
        <p:grpSpPr bwMode="auto">
          <a:xfrm>
            <a:off x="152400" y="2819400"/>
            <a:ext cx="2590800" cy="1905000"/>
            <a:chOff x="0" y="-3"/>
            <a:chExt cx="5760" cy="3571"/>
          </a:xfrm>
        </p:grpSpPr>
        <p:pic>
          <p:nvPicPr>
            <p:cNvPr id="186487" name="Picture 8" descr="E:\HPC\R2O\P1_GDI\SYSTEMATIC_VALIDATION\COMPARISON_OUTPUT\sat201308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60" cy="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488" name="Group 120"/>
            <p:cNvGrpSpPr>
              <a:grpSpLocks/>
            </p:cNvGrpSpPr>
            <p:nvPr/>
          </p:nvGrpSpPr>
          <p:grpSpPr bwMode="auto">
            <a:xfrm>
              <a:off x="4" y="-3"/>
              <a:ext cx="5756" cy="3555"/>
              <a:chOff x="-5" y="-3"/>
              <a:chExt cx="5756" cy="3555"/>
            </a:xfrm>
          </p:grpSpPr>
          <p:sp>
            <p:nvSpPr>
              <p:cNvPr id="186489" name="Freeform 121"/>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0" name="Freeform 122"/>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1" name="Freeform 123"/>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2" name="Freeform 124"/>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3" name="Freeform 125"/>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4" name="Freeform 126"/>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5" name="Freeform 127"/>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6" name="Freeform 128"/>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7" name="Freeform 129"/>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8" name="Freeform 130"/>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99" name="Freeform 131"/>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0" name="Freeform 132"/>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1" name="Freeform 133"/>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2" name="Freeform 134"/>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3" name="Freeform 135"/>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4" name="Freeform 136"/>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5" name="Freeform 137"/>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6" name="Freeform 138"/>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7" name="Freeform 139"/>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8" name="Freeform 140"/>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09" name="Freeform 141"/>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0" name="Freeform 142"/>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1" name="Freeform 143"/>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2" name="Freeform 144"/>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3" name="Freeform 145"/>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4" name="Freeform 146"/>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5" name="Freeform 147"/>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6" name="Freeform 148"/>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7" name="Freeform 149"/>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8" name="Freeform 150"/>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19" name="Freeform 151"/>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0" name="Freeform 152"/>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1" name="Freeform 153"/>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2" name="Freeform 154"/>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3" name="Freeform 155"/>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4" name="Freeform 156"/>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5" name="Freeform 157"/>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6" name="Freeform 158"/>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7" name="Freeform 159"/>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8" name="Freeform 160"/>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29" name="Freeform 161"/>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30" name="Freeform 162"/>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31" name="Freeform 163"/>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32" name="Freeform 164"/>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33" name="Freeform 165"/>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6534" name="Group 36"/>
            <p:cNvGrpSpPr>
              <a:grpSpLocks/>
            </p:cNvGrpSpPr>
            <p:nvPr/>
          </p:nvGrpSpPr>
          <p:grpSpPr bwMode="auto">
            <a:xfrm>
              <a:off x="0" y="0"/>
              <a:ext cx="5328" cy="3552"/>
              <a:chOff x="20440650" y="2376488"/>
              <a:chExt cx="3062288" cy="2276475"/>
            </a:xfrm>
          </p:grpSpPr>
          <p:sp>
            <p:nvSpPr>
              <p:cNvPr id="2"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186537" name="TextBox 1"/>
          <p:cNvSpPr txBox="1">
            <a:spLocks noChangeArrowheads="1"/>
          </p:cNvSpPr>
          <p:nvPr/>
        </p:nvSpPr>
        <p:spPr bwMode="auto">
          <a:xfrm>
            <a:off x="152400" y="4297363"/>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sym typeface="Wingdings" pitchFamily="2" charset="2"/>
              </a:rPr>
              <a:t>BTs (‘Verdad’)</a:t>
            </a:r>
            <a:endParaRPr lang="en-US" altLang="en-US" sz="1400" b="1">
              <a:solidFill>
                <a:schemeClr val="bg1"/>
              </a:solidFill>
            </a:endParaRPr>
          </a:p>
        </p:txBody>
      </p:sp>
      <p:sp>
        <p:nvSpPr>
          <p:cNvPr id="186538" name="TextBox 1"/>
          <p:cNvSpPr txBox="1">
            <a:spLocks noChangeArrowheads="1"/>
          </p:cNvSpPr>
          <p:nvPr/>
        </p:nvSpPr>
        <p:spPr bwMode="auto">
          <a:xfrm>
            <a:off x="152400" y="23622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1"/>
                </a:solidFill>
                <a:sym typeface="Wingdings" pitchFamily="2" charset="2"/>
              </a:rPr>
              <a:t>IR4 (‘Verdad’)</a:t>
            </a:r>
            <a:endParaRPr lang="en-US" altLang="en-US" sz="1400" b="1">
              <a:solidFill>
                <a:schemeClr val="bg1"/>
              </a:solidFill>
            </a:endParaRPr>
          </a:p>
        </p:txBody>
      </p:sp>
      <p:sp>
        <p:nvSpPr>
          <p:cNvPr id="186593" name="TextBox 1"/>
          <p:cNvSpPr txBox="1">
            <a:spLocks noChangeArrowheads="1"/>
          </p:cNvSpPr>
          <p:nvPr/>
        </p:nvSpPr>
        <p:spPr bwMode="auto">
          <a:xfrm>
            <a:off x="2971800" y="609600"/>
            <a:ext cx="59436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5000"/>
              </a:lnSpc>
            </a:pPr>
            <a:r>
              <a:rPr lang="en-US" altLang="en-US" sz="2200" b="1">
                <a:sym typeface="Wingdings" pitchFamily="2" charset="2"/>
              </a:rPr>
              <a:t>El índice K es usualmente la mejor herra-</a:t>
            </a:r>
          </a:p>
          <a:p>
            <a:pPr eaLnBrk="1" hangingPunct="1">
              <a:lnSpc>
                <a:spcPct val="85000"/>
              </a:lnSpc>
            </a:pPr>
            <a:r>
              <a:rPr lang="en-US" altLang="en-US" sz="2200" b="1">
                <a:sym typeface="Wingdings" pitchFamily="2" charset="2"/>
              </a:rPr>
              <a:t>mienta para la convección tropical.</a:t>
            </a:r>
            <a:r>
              <a:rPr lang="en-US" altLang="en-US" sz="1600">
                <a:sym typeface="Wingdings" pitchFamily="2" charset="2"/>
              </a:rPr>
              <a:t>      </a:t>
            </a:r>
          </a:p>
        </p:txBody>
      </p:sp>
      <p:grpSp>
        <p:nvGrpSpPr>
          <p:cNvPr id="186594" name="Group 226"/>
          <p:cNvGrpSpPr>
            <a:grpSpLocks/>
          </p:cNvGrpSpPr>
          <p:nvPr/>
        </p:nvGrpSpPr>
        <p:grpSpPr bwMode="auto">
          <a:xfrm>
            <a:off x="3124200" y="1371600"/>
            <a:ext cx="2667000" cy="1905000"/>
            <a:chOff x="0" y="-16"/>
            <a:chExt cx="5760" cy="3568"/>
          </a:xfrm>
        </p:grpSpPr>
        <p:pic>
          <p:nvPicPr>
            <p:cNvPr id="186595" name="Picture 10" descr="E:\HPC\R2O\P1_GDI\SYSTEMATIC_VALIDATION\COMPARISON_OUTPUT\kkk201308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576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596" name="Group 228"/>
            <p:cNvGrpSpPr>
              <a:grpSpLocks/>
            </p:cNvGrpSpPr>
            <p:nvPr/>
          </p:nvGrpSpPr>
          <p:grpSpPr bwMode="auto">
            <a:xfrm>
              <a:off x="4" y="-3"/>
              <a:ext cx="5756" cy="3555"/>
              <a:chOff x="-5" y="-3"/>
              <a:chExt cx="5756" cy="3555"/>
            </a:xfrm>
          </p:grpSpPr>
          <p:sp>
            <p:nvSpPr>
              <p:cNvPr id="186597" name="Freeform 229"/>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98" name="Freeform 230"/>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599" name="Freeform 231"/>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0" name="Freeform 232"/>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1" name="Freeform 233"/>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2" name="Freeform 234"/>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3" name="Freeform 235"/>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4" name="Freeform 236"/>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5" name="Freeform 237"/>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6" name="Freeform 238"/>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7" name="Freeform 239"/>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8" name="Freeform 240"/>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09" name="Freeform 241"/>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0" name="Freeform 242"/>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1" name="Freeform 243"/>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2" name="Freeform 244"/>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3" name="Freeform 245"/>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4" name="Freeform 246"/>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5" name="Freeform 247"/>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6" name="Freeform 248"/>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7" name="Freeform 249"/>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8" name="Freeform 250"/>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19" name="Freeform 251"/>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0" name="Freeform 252"/>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1" name="Freeform 253"/>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2" name="Freeform 254"/>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3" name="Freeform 255"/>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4" name="Freeform 256"/>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5" name="Freeform 257"/>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6" name="Freeform 258"/>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7" name="Freeform 259"/>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8" name="Freeform 260"/>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29" name="Freeform 261"/>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0" name="Freeform 262"/>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1" name="Freeform 263"/>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2" name="Freeform 264"/>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3" name="Freeform 265"/>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4" name="Freeform 266"/>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5" name="Freeform 267"/>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6" name="Freeform 268"/>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7" name="Freeform 269"/>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8" name="Freeform 270"/>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39" name="Freeform 271"/>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40" name="Freeform 272"/>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641" name="Freeform 273"/>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6642" name="Group 36"/>
            <p:cNvGrpSpPr>
              <a:grpSpLocks/>
            </p:cNvGrpSpPr>
            <p:nvPr/>
          </p:nvGrpSpPr>
          <p:grpSpPr bwMode="auto">
            <a:xfrm>
              <a:off x="0" y="-16"/>
              <a:ext cx="5328" cy="3552"/>
              <a:chOff x="20440650" y="2376488"/>
              <a:chExt cx="3062288" cy="2276475"/>
            </a:xfrm>
          </p:grpSpPr>
          <p:sp>
            <p:nvSpPr>
              <p:cNvPr id="4"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186700" name="TextBox 1"/>
          <p:cNvSpPr txBox="1">
            <a:spLocks noChangeArrowheads="1"/>
          </p:cNvSpPr>
          <p:nvPr/>
        </p:nvSpPr>
        <p:spPr bwMode="auto">
          <a:xfrm>
            <a:off x="2971800" y="4724400"/>
            <a:ext cx="3429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100" b="1">
                <a:sym typeface="Wingdings" pitchFamily="2" charset="2"/>
              </a:rPr>
              <a:t>Se puede mejorar?     </a:t>
            </a:r>
          </a:p>
        </p:txBody>
      </p:sp>
      <p:grpSp>
        <p:nvGrpSpPr>
          <p:cNvPr id="186756" name="Group 388"/>
          <p:cNvGrpSpPr>
            <a:grpSpLocks/>
          </p:cNvGrpSpPr>
          <p:nvPr/>
        </p:nvGrpSpPr>
        <p:grpSpPr bwMode="auto">
          <a:xfrm>
            <a:off x="2971800" y="4800600"/>
            <a:ext cx="6019800" cy="1905000"/>
            <a:chOff x="1872" y="3024"/>
            <a:chExt cx="3792" cy="1200"/>
          </a:xfrm>
        </p:grpSpPr>
        <p:grpSp>
          <p:nvGrpSpPr>
            <p:cNvPr id="186701" name="Group 333"/>
            <p:cNvGrpSpPr>
              <a:grpSpLocks/>
            </p:cNvGrpSpPr>
            <p:nvPr/>
          </p:nvGrpSpPr>
          <p:grpSpPr bwMode="auto">
            <a:xfrm>
              <a:off x="3888" y="3024"/>
              <a:ext cx="1776" cy="1200"/>
              <a:chOff x="0" y="-16"/>
              <a:chExt cx="5760" cy="3568"/>
            </a:xfrm>
          </p:grpSpPr>
          <p:pic>
            <p:nvPicPr>
              <p:cNvPr id="186702" name="Picture 9" descr="E:\HPC\R2O\P1_GDI\SYSTEMATIC_VALIDATION\COMPARISON_OUTPUT\gdi201308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5760"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703" name="Group 335"/>
              <p:cNvGrpSpPr>
                <a:grpSpLocks/>
              </p:cNvGrpSpPr>
              <p:nvPr/>
            </p:nvGrpSpPr>
            <p:grpSpPr bwMode="auto">
              <a:xfrm>
                <a:off x="4" y="-3"/>
                <a:ext cx="5756" cy="3555"/>
                <a:chOff x="-5" y="-3"/>
                <a:chExt cx="5756" cy="3555"/>
              </a:xfrm>
            </p:grpSpPr>
            <p:sp>
              <p:nvSpPr>
                <p:cNvPr id="186704" name="Freeform 336"/>
                <p:cNvSpPr>
                  <a:spLocks/>
                </p:cNvSpPr>
                <p:nvPr/>
              </p:nvSpPr>
              <p:spPr bwMode="auto">
                <a:xfrm>
                  <a:off x="2136" y="2031"/>
                  <a:ext cx="1560" cy="487"/>
                </a:xfrm>
                <a:custGeom>
                  <a:avLst/>
                  <a:gdLst>
                    <a:gd name="T0" fmla="*/ 32 w 1560"/>
                    <a:gd name="T1" fmla="*/ 366 h 487"/>
                    <a:gd name="T2" fmla="*/ 110 w 1560"/>
                    <a:gd name="T3" fmla="*/ 372 h 487"/>
                    <a:gd name="T4" fmla="*/ 173 w 1560"/>
                    <a:gd name="T5" fmla="*/ 384 h 487"/>
                    <a:gd name="T6" fmla="*/ 275 w 1560"/>
                    <a:gd name="T7" fmla="*/ 335 h 487"/>
                    <a:gd name="T8" fmla="*/ 371 w 1560"/>
                    <a:gd name="T9" fmla="*/ 342 h 487"/>
                    <a:gd name="T10" fmla="*/ 395 w 1560"/>
                    <a:gd name="T11" fmla="*/ 360 h 487"/>
                    <a:gd name="T12" fmla="*/ 425 w 1560"/>
                    <a:gd name="T13" fmla="*/ 384 h 487"/>
                    <a:gd name="T14" fmla="*/ 455 w 1560"/>
                    <a:gd name="T15" fmla="*/ 392 h 487"/>
                    <a:gd name="T16" fmla="*/ 459 w 1560"/>
                    <a:gd name="T17" fmla="*/ 398 h 487"/>
                    <a:gd name="T18" fmla="*/ 477 w 1560"/>
                    <a:gd name="T19" fmla="*/ 417 h 487"/>
                    <a:gd name="T20" fmla="*/ 485 w 1560"/>
                    <a:gd name="T21" fmla="*/ 423 h 487"/>
                    <a:gd name="T22" fmla="*/ 522 w 1560"/>
                    <a:gd name="T23" fmla="*/ 453 h 487"/>
                    <a:gd name="T24" fmla="*/ 548 w 1560"/>
                    <a:gd name="T25" fmla="*/ 477 h 487"/>
                    <a:gd name="T26" fmla="*/ 563 w 1560"/>
                    <a:gd name="T27" fmla="*/ 456 h 487"/>
                    <a:gd name="T28" fmla="*/ 536 w 1560"/>
                    <a:gd name="T29" fmla="*/ 428 h 487"/>
                    <a:gd name="T30" fmla="*/ 623 w 1560"/>
                    <a:gd name="T31" fmla="*/ 402 h 487"/>
                    <a:gd name="T32" fmla="*/ 639 w 1560"/>
                    <a:gd name="T33" fmla="*/ 366 h 487"/>
                    <a:gd name="T34" fmla="*/ 696 w 1560"/>
                    <a:gd name="T35" fmla="*/ 321 h 487"/>
                    <a:gd name="T36" fmla="*/ 690 w 1560"/>
                    <a:gd name="T37" fmla="*/ 287 h 487"/>
                    <a:gd name="T38" fmla="*/ 696 w 1560"/>
                    <a:gd name="T39" fmla="*/ 246 h 487"/>
                    <a:gd name="T40" fmla="*/ 723 w 1560"/>
                    <a:gd name="T41" fmla="*/ 203 h 487"/>
                    <a:gd name="T42" fmla="*/ 773 w 1560"/>
                    <a:gd name="T43" fmla="*/ 168 h 487"/>
                    <a:gd name="T44" fmla="*/ 842 w 1560"/>
                    <a:gd name="T45" fmla="*/ 158 h 487"/>
                    <a:gd name="T46" fmla="*/ 947 w 1560"/>
                    <a:gd name="T47" fmla="*/ 126 h 487"/>
                    <a:gd name="T48" fmla="*/ 992 w 1560"/>
                    <a:gd name="T49" fmla="*/ 95 h 487"/>
                    <a:gd name="T50" fmla="*/ 1013 w 1560"/>
                    <a:gd name="T51" fmla="*/ 83 h 487"/>
                    <a:gd name="T52" fmla="*/ 1064 w 1560"/>
                    <a:gd name="T53" fmla="*/ 47 h 487"/>
                    <a:gd name="T54" fmla="*/ 1094 w 1560"/>
                    <a:gd name="T55" fmla="*/ 15 h 487"/>
                    <a:gd name="T56" fmla="*/ 1164 w 1560"/>
                    <a:gd name="T57" fmla="*/ 24 h 487"/>
                    <a:gd name="T58" fmla="*/ 1187 w 1560"/>
                    <a:gd name="T59" fmla="*/ 53 h 487"/>
                    <a:gd name="T60" fmla="*/ 1155 w 1560"/>
                    <a:gd name="T61" fmla="*/ 90 h 487"/>
                    <a:gd name="T62" fmla="*/ 1142 w 1560"/>
                    <a:gd name="T63" fmla="*/ 107 h 487"/>
                    <a:gd name="T64" fmla="*/ 1125 w 1560"/>
                    <a:gd name="T65" fmla="*/ 122 h 487"/>
                    <a:gd name="T66" fmla="*/ 1062 w 1560"/>
                    <a:gd name="T67" fmla="*/ 146 h 487"/>
                    <a:gd name="T68" fmla="*/ 1091 w 1560"/>
                    <a:gd name="T69" fmla="*/ 173 h 487"/>
                    <a:gd name="T70" fmla="*/ 1112 w 1560"/>
                    <a:gd name="T71" fmla="*/ 234 h 487"/>
                    <a:gd name="T72" fmla="*/ 1080 w 1560"/>
                    <a:gd name="T73" fmla="*/ 273 h 487"/>
                    <a:gd name="T74" fmla="*/ 1083 w 1560"/>
                    <a:gd name="T75" fmla="*/ 372 h 487"/>
                    <a:gd name="T76" fmla="*/ 1116 w 1560"/>
                    <a:gd name="T77" fmla="*/ 393 h 487"/>
                    <a:gd name="T78" fmla="*/ 1164 w 1560"/>
                    <a:gd name="T79" fmla="*/ 368 h 487"/>
                    <a:gd name="T80" fmla="*/ 1170 w 1560"/>
                    <a:gd name="T81" fmla="*/ 317 h 487"/>
                    <a:gd name="T82" fmla="*/ 1157 w 1560"/>
                    <a:gd name="T83" fmla="*/ 278 h 487"/>
                    <a:gd name="T84" fmla="*/ 1134 w 1560"/>
                    <a:gd name="T85" fmla="*/ 245 h 487"/>
                    <a:gd name="T86" fmla="*/ 1130 w 1560"/>
                    <a:gd name="T87" fmla="*/ 201 h 487"/>
                    <a:gd name="T88" fmla="*/ 1206 w 1560"/>
                    <a:gd name="T89" fmla="*/ 152 h 487"/>
                    <a:gd name="T90" fmla="*/ 1284 w 1560"/>
                    <a:gd name="T91" fmla="*/ 135 h 487"/>
                    <a:gd name="T92" fmla="*/ 1263 w 1560"/>
                    <a:gd name="T93" fmla="*/ 96 h 487"/>
                    <a:gd name="T94" fmla="*/ 1296 w 1560"/>
                    <a:gd name="T95" fmla="*/ 47 h 487"/>
                    <a:gd name="T96" fmla="*/ 1311 w 1560"/>
                    <a:gd name="T97" fmla="*/ 68 h 487"/>
                    <a:gd name="T98" fmla="*/ 1382 w 1560"/>
                    <a:gd name="T99" fmla="*/ 122 h 487"/>
                    <a:gd name="T100" fmla="*/ 1454 w 1560"/>
                    <a:gd name="T101" fmla="*/ 140 h 487"/>
                    <a:gd name="T102" fmla="*/ 1487 w 1560"/>
                    <a:gd name="T103" fmla="*/ 177 h 487"/>
                    <a:gd name="T104" fmla="*/ 1490 w 1560"/>
                    <a:gd name="T105" fmla="*/ 206 h 487"/>
                    <a:gd name="T106" fmla="*/ 1526 w 1560"/>
                    <a:gd name="T107" fmla="*/ 245 h 487"/>
                    <a:gd name="T108" fmla="*/ 1560 w 1560"/>
                    <a:gd name="T109" fmla="*/ 22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487">
                      <a:moveTo>
                        <a:pt x="0" y="377"/>
                      </a:moveTo>
                      <a:cubicBezTo>
                        <a:pt x="7" y="375"/>
                        <a:pt x="28" y="372"/>
                        <a:pt x="32" y="366"/>
                      </a:cubicBezTo>
                      <a:cubicBezTo>
                        <a:pt x="49" y="368"/>
                        <a:pt x="51" y="375"/>
                        <a:pt x="65" y="378"/>
                      </a:cubicBezTo>
                      <a:cubicBezTo>
                        <a:pt x="78" y="399"/>
                        <a:pt x="97" y="377"/>
                        <a:pt x="110" y="372"/>
                      </a:cubicBezTo>
                      <a:cubicBezTo>
                        <a:pt x="125" y="380"/>
                        <a:pt x="145" y="379"/>
                        <a:pt x="162" y="381"/>
                      </a:cubicBezTo>
                      <a:cubicBezTo>
                        <a:pt x="166" y="382"/>
                        <a:pt x="170" y="382"/>
                        <a:pt x="173" y="384"/>
                      </a:cubicBezTo>
                      <a:cubicBezTo>
                        <a:pt x="182" y="391"/>
                        <a:pt x="173" y="392"/>
                        <a:pt x="189" y="392"/>
                      </a:cubicBezTo>
                      <a:cubicBezTo>
                        <a:pt x="233" y="355"/>
                        <a:pt x="223" y="337"/>
                        <a:pt x="275" y="335"/>
                      </a:cubicBezTo>
                      <a:cubicBezTo>
                        <a:pt x="287" y="315"/>
                        <a:pt x="302" y="328"/>
                        <a:pt x="332" y="329"/>
                      </a:cubicBezTo>
                      <a:cubicBezTo>
                        <a:pt x="342" y="342"/>
                        <a:pt x="356" y="341"/>
                        <a:pt x="371" y="342"/>
                      </a:cubicBezTo>
                      <a:cubicBezTo>
                        <a:pt x="375" y="348"/>
                        <a:pt x="376" y="350"/>
                        <a:pt x="383" y="351"/>
                      </a:cubicBezTo>
                      <a:cubicBezTo>
                        <a:pt x="388" y="355"/>
                        <a:pt x="388" y="359"/>
                        <a:pt x="395" y="360"/>
                      </a:cubicBezTo>
                      <a:cubicBezTo>
                        <a:pt x="396" y="367"/>
                        <a:pt x="407" y="374"/>
                        <a:pt x="413" y="377"/>
                      </a:cubicBezTo>
                      <a:cubicBezTo>
                        <a:pt x="419" y="385"/>
                        <a:pt x="413" y="387"/>
                        <a:pt x="425" y="384"/>
                      </a:cubicBezTo>
                      <a:cubicBezTo>
                        <a:pt x="434" y="385"/>
                        <a:pt x="444" y="384"/>
                        <a:pt x="452" y="387"/>
                      </a:cubicBezTo>
                      <a:cubicBezTo>
                        <a:pt x="454" y="388"/>
                        <a:pt x="454" y="391"/>
                        <a:pt x="455" y="392"/>
                      </a:cubicBezTo>
                      <a:cubicBezTo>
                        <a:pt x="456" y="393"/>
                        <a:pt x="457" y="393"/>
                        <a:pt x="458" y="393"/>
                      </a:cubicBezTo>
                      <a:cubicBezTo>
                        <a:pt x="459" y="394"/>
                        <a:pt x="458" y="395"/>
                        <a:pt x="459" y="398"/>
                      </a:cubicBezTo>
                      <a:cubicBezTo>
                        <a:pt x="459" y="397"/>
                        <a:pt x="463" y="402"/>
                        <a:pt x="467" y="411"/>
                      </a:cubicBezTo>
                      <a:cubicBezTo>
                        <a:pt x="469" y="422"/>
                        <a:pt x="465" y="411"/>
                        <a:pt x="477" y="417"/>
                      </a:cubicBezTo>
                      <a:cubicBezTo>
                        <a:pt x="479" y="418"/>
                        <a:pt x="478" y="421"/>
                        <a:pt x="480" y="422"/>
                      </a:cubicBezTo>
                      <a:cubicBezTo>
                        <a:pt x="481" y="423"/>
                        <a:pt x="483" y="423"/>
                        <a:pt x="485" y="423"/>
                      </a:cubicBezTo>
                      <a:cubicBezTo>
                        <a:pt x="491" y="431"/>
                        <a:pt x="493" y="432"/>
                        <a:pt x="501" y="438"/>
                      </a:cubicBezTo>
                      <a:cubicBezTo>
                        <a:pt x="506" y="448"/>
                        <a:pt x="511" y="452"/>
                        <a:pt x="522" y="453"/>
                      </a:cubicBezTo>
                      <a:cubicBezTo>
                        <a:pt x="527" y="455"/>
                        <a:pt x="529" y="458"/>
                        <a:pt x="534" y="461"/>
                      </a:cubicBezTo>
                      <a:cubicBezTo>
                        <a:pt x="539" y="467"/>
                        <a:pt x="541" y="473"/>
                        <a:pt x="548" y="477"/>
                      </a:cubicBezTo>
                      <a:cubicBezTo>
                        <a:pt x="550" y="487"/>
                        <a:pt x="558" y="483"/>
                        <a:pt x="567" y="482"/>
                      </a:cubicBezTo>
                      <a:cubicBezTo>
                        <a:pt x="569" y="474"/>
                        <a:pt x="569" y="462"/>
                        <a:pt x="563" y="456"/>
                      </a:cubicBezTo>
                      <a:cubicBezTo>
                        <a:pt x="560" y="453"/>
                        <a:pt x="554" y="449"/>
                        <a:pt x="554" y="449"/>
                      </a:cubicBezTo>
                      <a:cubicBezTo>
                        <a:pt x="550" y="442"/>
                        <a:pt x="542" y="434"/>
                        <a:pt x="536" y="428"/>
                      </a:cubicBezTo>
                      <a:cubicBezTo>
                        <a:pt x="552" y="420"/>
                        <a:pt x="580" y="421"/>
                        <a:pt x="597" y="419"/>
                      </a:cubicBezTo>
                      <a:cubicBezTo>
                        <a:pt x="607" y="415"/>
                        <a:pt x="614" y="407"/>
                        <a:pt x="623" y="402"/>
                      </a:cubicBezTo>
                      <a:cubicBezTo>
                        <a:pt x="624" y="396"/>
                        <a:pt x="626" y="389"/>
                        <a:pt x="629" y="383"/>
                      </a:cubicBezTo>
                      <a:cubicBezTo>
                        <a:pt x="630" y="376"/>
                        <a:pt x="633" y="370"/>
                        <a:pt x="639" y="366"/>
                      </a:cubicBezTo>
                      <a:cubicBezTo>
                        <a:pt x="642" y="346"/>
                        <a:pt x="643" y="351"/>
                        <a:pt x="666" y="351"/>
                      </a:cubicBezTo>
                      <a:cubicBezTo>
                        <a:pt x="676" y="341"/>
                        <a:pt x="685" y="330"/>
                        <a:pt x="696" y="321"/>
                      </a:cubicBezTo>
                      <a:cubicBezTo>
                        <a:pt x="697" y="320"/>
                        <a:pt x="701" y="325"/>
                        <a:pt x="701" y="323"/>
                      </a:cubicBezTo>
                      <a:cubicBezTo>
                        <a:pt x="703" y="310"/>
                        <a:pt x="697" y="297"/>
                        <a:pt x="690" y="287"/>
                      </a:cubicBezTo>
                      <a:cubicBezTo>
                        <a:pt x="696" y="272"/>
                        <a:pt x="687" y="263"/>
                        <a:pt x="705" y="260"/>
                      </a:cubicBezTo>
                      <a:cubicBezTo>
                        <a:pt x="701" y="254"/>
                        <a:pt x="703" y="250"/>
                        <a:pt x="696" y="246"/>
                      </a:cubicBezTo>
                      <a:cubicBezTo>
                        <a:pt x="690" y="238"/>
                        <a:pt x="696" y="227"/>
                        <a:pt x="701" y="219"/>
                      </a:cubicBezTo>
                      <a:cubicBezTo>
                        <a:pt x="703" y="208"/>
                        <a:pt x="712" y="205"/>
                        <a:pt x="723" y="203"/>
                      </a:cubicBezTo>
                      <a:cubicBezTo>
                        <a:pt x="729" y="200"/>
                        <a:pt x="736" y="200"/>
                        <a:pt x="743" y="198"/>
                      </a:cubicBezTo>
                      <a:cubicBezTo>
                        <a:pt x="746" y="181"/>
                        <a:pt x="756" y="172"/>
                        <a:pt x="773" y="168"/>
                      </a:cubicBezTo>
                      <a:cubicBezTo>
                        <a:pt x="788" y="169"/>
                        <a:pt x="796" y="171"/>
                        <a:pt x="809" y="174"/>
                      </a:cubicBezTo>
                      <a:cubicBezTo>
                        <a:pt x="856" y="172"/>
                        <a:pt x="820" y="171"/>
                        <a:pt x="842" y="158"/>
                      </a:cubicBezTo>
                      <a:cubicBezTo>
                        <a:pt x="856" y="135"/>
                        <a:pt x="896" y="152"/>
                        <a:pt x="923" y="152"/>
                      </a:cubicBezTo>
                      <a:cubicBezTo>
                        <a:pt x="946" y="111"/>
                        <a:pt x="924" y="137"/>
                        <a:pt x="947" y="126"/>
                      </a:cubicBezTo>
                      <a:cubicBezTo>
                        <a:pt x="961" y="119"/>
                        <a:pt x="952" y="104"/>
                        <a:pt x="977" y="101"/>
                      </a:cubicBezTo>
                      <a:cubicBezTo>
                        <a:pt x="982" y="98"/>
                        <a:pt x="986" y="96"/>
                        <a:pt x="992" y="95"/>
                      </a:cubicBezTo>
                      <a:cubicBezTo>
                        <a:pt x="995" y="94"/>
                        <a:pt x="998" y="94"/>
                        <a:pt x="1001" y="92"/>
                      </a:cubicBezTo>
                      <a:cubicBezTo>
                        <a:pt x="1007" y="88"/>
                        <a:pt x="1005" y="85"/>
                        <a:pt x="1013" y="83"/>
                      </a:cubicBezTo>
                      <a:cubicBezTo>
                        <a:pt x="1027" y="76"/>
                        <a:pt x="1023" y="78"/>
                        <a:pt x="1047" y="77"/>
                      </a:cubicBezTo>
                      <a:cubicBezTo>
                        <a:pt x="1055" y="64"/>
                        <a:pt x="1047" y="50"/>
                        <a:pt x="1064" y="47"/>
                      </a:cubicBezTo>
                      <a:cubicBezTo>
                        <a:pt x="1069" y="45"/>
                        <a:pt x="1070" y="41"/>
                        <a:pt x="1074" y="38"/>
                      </a:cubicBezTo>
                      <a:cubicBezTo>
                        <a:pt x="1078" y="28"/>
                        <a:pt x="1084" y="19"/>
                        <a:pt x="1094" y="15"/>
                      </a:cubicBezTo>
                      <a:cubicBezTo>
                        <a:pt x="1105" y="0"/>
                        <a:pt x="1120" y="10"/>
                        <a:pt x="1140" y="11"/>
                      </a:cubicBezTo>
                      <a:cubicBezTo>
                        <a:pt x="1150" y="13"/>
                        <a:pt x="1157" y="17"/>
                        <a:pt x="1164" y="24"/>
                      </a:cubicBezTo>
                      <a:cubicBezTo>
                        <a:pt x="1167" y="30"/>
                        <a:pt x="1169" y="32"/>
                        <a:pt x="1175" y="35"/>
                      </a:cubicBezTo>
                      <a:cubicBezTo>
                        <a:pt x="1179" y="41"/>
                        <a:pt x="1183" y="47"/>
                        <a:pt x="1187" y="53"/>
                      </a:cubicBezTo>
                      <a:cubicBezTo>
                        <a:pt x="1185" y="80"/>
                        <a:pt x="1189" y="77"/>
                        <a:pt x="1169" y="83"/>
                      </a:cubicBezTo>
                      <a:cubicBezTo>
                        <a:pt x="1164" y="86"/>
                        <a:pt x="1161" y="89"/>
                        <a:pt x="1155" y="90"/>
                      </a:cubicBezTo>
                      <a:cubicBezTo>
                        <a:pt x="1152" y="95"/>
                        <a:pt x="1150" y="98"/>
                        <a:pt x="1145" y="102"/>
                      </a:cubicBezTo>
                      <a:cubicBezTo>
                        <a:pt x="1144" y="104"/>
                        <a:pt x="1143" y="106"/>
                        <a:pt x="1142" y="107"/>
                      </a:cubicBezTo>
                      <a:cubicBezTo>
                        <a:pt x="1141" y="108"/>
                        <a:pt x="1138" y="108"/>
                        <a:pt x="1137" y="110"/>
                      </a:cubicBezTo>
                      <a:cubicBezTo>
                        <a:pt x="1130" y="120"/>
                        <a:pt x="1141" y="118"/>
                        <a:pt x="1125" y="122"/>
                      </a:cubicBezTo>
                      <a:cubicBezTo>
                        <a:pt x="1117" y="128"/>
                        <a:pt x="1107" y="127"/>
                        <a:pt x="1098" y="129"/>
                      </a:cubicBezTo>
                      <a:cubicBezTo>
                        <a:pt x="1084" y="140"/>
                        <a:pt x="1069" y="127"/>
                        <a:pt x="1062" y="146"/>
                      </a:cubicBezTo>
                      <a:cubicBezTo>
                        <a:pt x="1064" y="159"/>
                        <a:pt x="1062" y="160"/>
                        <a:pt x="1073" y="162"/>
                      </a:cubicBezTo>
                      <a:cubicBezTo>
                        <a:pt x="1079" y="165"/>
                        <a:pt x="1085" y="169"/>
                        <a:pt x="1091" y="173"/>
                      </a:cubicBezTo>
                      <a:cubicBezTo>
                        <a:pt x="1098" y="182"/>
                        <a:pt x="1101" y="187"/>
                        <a:pt x="1113" y="189"/>
                      </a:cubicBezTo>
                      <a:cubicBezTo>
                        <a:pt x="1119" y="203"/>
                        <a:pt x="1128" y="222"/>
                        <a:pt x="1112" y="234"/>
                      </a:cubicBezTo>
                      <a:cubicBezTo>
                        <a:pt x="1110" y="239"/>
                        <a:pt x="1107" y="245"/>
                        <a:pt x="1103" y="249"/>
                      </a:cubicBezTo>
                      <a:cubicBezTo>
                        <a:pt x="1095" y="257"/>
                        <a:pt x="1084" y="263"/>
                        <a:pt x="1080" y="273"/>
                      </a:cubicBezTo>
                      <a:cubicBezTo>
                        <a:pt x="1060" y="321"/>
                        <a:pt x="1092" y="300"/>
                        <a:pt x="1074" y="311"/>
                      </a:cubicBezTo>
                      <a:cubicBezTo>
                        <a:pt x="1067" y="321"/>
                        <a:pt x="1067" y="361"/>
                        <a:pt x="1083" y="372"/>
                      </a:cubicBezTo>
                      <a:cubicBezTo>
                        <a:pt x="1088" y="375"/>
                        <a:pt x="1095" y="375"/>
                        <a:pt x="1100" y="377"/>
                      </a:cubicBezTo>
                      <a:cubicBezTo>
                        <a:pt x="1106" y="382"/>
                        <a:pt x="1116" y="393"/>
                        <a:pt x="1116" y="393"/>
                      </a:cubicBezTo>
                      <a:cubicBezTo>
                        <a:pt x="1150" y="392"/>
                        <a:pt x="1148" y="401"/>
                        <a:pt x="1157" y="383"/>
                      </a:cubicBezTo>
                      <a:cubicBezTo>
                        <a:pt x="1158" y="375"/>
                        <a:pt x="1158" y="373"/>
                        <a:pt x="1164" y="368"/>
                      </a:cubicBezTo>
                      <a:cubicBezTo>
                        <a:pt x="1168" y="357"/>
                        <a:pt x="1166" y="346"/>
                        <a:pt x="1172" y="336"/>
                      </a:cubicBezTo>
                      <a:cubicBezTo>
                        <a:pt x="1174" y="327"/>
                        <a:pt x="1176" y="325"/>
                        <a:pt x="1170" y="317"/>
                      </a:cubicBezTo>
                      <a:cubicBezTo>
                        <a:pt x="1169" y="311"/>
                        <a:pt x="1167" y="308"/>
                        <a:pt x="1164" y="303"/>
                      </a:cubicBezTo>
                      <a:cubicBezTo>
                        <a:pt x="1163" y="290"/>
                        <a:pt x="1166" y="285"/>
                        <a:pt x="1157" y="278"/>
                      </a:cubicBezTo>
                      <a:cubicBezTo>
                        <a:pt x="1154" y="271"/>
                        <a:pt x="1149" y="267"/>
                        <a:pt x="1143" y="263"/>
                      </a:cubicBezTo>
                      <a:cubicBezTo>
                        <a:pt x="1139" y="257"/>
                        <a:pt x="1137" y="251"/>
                        <a:pt x="1134" y="245"/>
                      </a:cubicBezTo>
                      <a:cubicBezTo>
                        <a:pt x="1133" y="236"/>
                        <a:pt x="1132" y="234"/>
                        <a:pt x="1127" y="227"/>
                      </a:cubicBezTo>
                      <a:cubicBezTo>
                        <a:pt x="1127" y="227"/>
                        <a:pt x="1126" y="207"/>
                        <a:pt x="1130" y="201"/>
                      </a:cubicBezTo>
                      <a:cubicBezTo>
                        <a:pt x="1133" y="197"/>
                        <a:pt x="1142" y="191"/>
                        <a:pt x="1142" y="191"/>
                      </a:cubicBezTo>
                      <a:cubicBezTo>
                        <a:pt x="1170" y="179"/>
                        <a:pt x="1184" y="174"/>
                        <a:pt x="1206" y="152"/>
                      </a:cubicBezTo>
                      <a:cubicBezTo>
                        <a:pt x="1212" y="137"/>
                        <a:pt x="1222" y="145"/>
                        <a:pt x="1241" y="146"/>
                      </a:cubicBezTo>
                      <a:cubicBezTo>
                        <a:pt x="1258" y="148"/>
                        <a:pt x="1266" y="138"/>
                        <a:pt x="1284" y="135"/>
                      </a:cubicBezTo>
                      <a:cubicBezTo>
                        <a:pt x="1285" y="134"/>
                        <a:pt x="1287" y="133"/>
                        <a:pt x="1287" y="131"/>
                      </a:cubicBezTo>
                      <a:cubicBezTo>
                        <a:pt x="1289" y="93"/>
                        <a:pt x="1291" y="99"/>
                        <a:pt x="1263" y="96"/>
                      </a:cubicBezTo>
                      <a:cubicBezTo>
                        <a:pt x="1257" y="88"/>
                        <a:pt x="1259" y="81"/>
                        <a:pt x="1262" y="72"/>
                      </a:cubicBezTo>
                      <a:cubicBezTo>
                        <a:pt x="1264" y="46"/>
                        <a:pt x="1270" y="48"/>
                        <a:pt x="1296" y="47"/>
                      </a:cubicBezTo>
                      <a:cubicBezTo>
                        <a:pt x="1305" y="44"/>
                        <a:pt x="1310" y="48"/>
                        <a:pt x="1317" y="53"/>
                      </a:cubicBezTo>
                      <a:cubicBezTo>
                        <a:pt x="1316" y="59"/>
                        <a:pt x="1314" y="62"/>
                        <a:pt x="1311" y="68"/>
                      </a:cubicBezTo>
                      <a:cubicBezTo>
                        <a:pt x="1313" y="126"/>
                        <a:pt x="1306" y="123"/>
                        <a:pt x="1356" y="126"/>
                      </a:cubicBezTo>
                      <a:cubicBezTo>
                        <a:pt x="1370" y="125"/>
                        <a:pt x="1371" y="124"/>
                        <a:pt x="1382" y="122"/>
                      </a:cubicBezTo>
                      <a:cubicBezTo>
                        <a:pt x="1388" y="119"/>
                        <a:pt x="1392" y="122"/>
                        <a:pt x="1398" y="123"/>
                      </a:cubicBezTo>
                      <a:cubicBezTo>
                        <a:pt x="1418" y="135"/>
                        <a:pt x="1430" y="138"/>
                        <a:pt x="1454" y="140"/>
                      </a:cubicBezTo>
                      <a:cubicBezTo>
                        <a:pt x="1462" y="146"/>
                        <a:pt x="1462" y="157"/>
                        <a:pt x="1469" y="164"/>
                      </a:cubicBezTo>
                      <a:cubicBezTo>
                        <a:pt x="1474" y="170"/>
                        <a:pt x="1481" y="172"/>
                        <a:pt x="1487" y="177"/>
                      </a:cubicBezTo>
                      <a:cubicBezTo>
                        <a:pt x="1490" y="182"/>
                        <a:pt x="1497" y="192"/>
                        <a:pt x="1497" y="192"/>
                      </a:cubicBezTo>
                      <a:cubicBezTo>
                        <a:pt x="1496" y="198"/>
                        <a:pt x="1496" y="203"/>
                        <a:pt x="1490" y="206"/>
                      </a:cubicBezTo>
                      <a:cubicBezTo>
                        <a:pt x="1482" y="216"/>
                        <a:pt x="1497" y="232"/>
                        <a:pt x="1508" y="234"/>
                      </a:cubicBezTo>
                      <a:cubicBezTo>
                        <a:pt x="1512" y="240"/>
                        <a:pt x="1519" y="242"/>
                        <a:pt x="1526" y="245"/>
                      </a:cubicBezTo>
                      <a:cubicBezTo>
                        <a:pt x="1537" y="239"/>
                        <a:pt x="1541" y="234"/>
                        <a:pt x="1556" y="234"/>
                      </a:cubicBezTo>
                      <a:lnTo>
                        <a:pt x="1560" y="225"/>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5" name="Freeform 337"/>
                <p:cNvSpPr>
                  <a:spLocks/>
                </p:cNvSpPr>
                <p:nvPr/>
              </p:nvSpPr>
              <p:spPr bwMode="auto">
                <a:xfrm>
                  <a:off x="2295" y="2723"/>
                  <a:ext cx="357" cy="829"/>
                </a:xfrm>
                <a:custGeom>
                  <a:avLst/>
                  <a:gdLst>
                    <a:gd name="T0" fmla="*/ 2 w 357"/>
                    <a:gd name="T1" fmla="*/ 829 h 829"/>
                    <a:gd name="T2" fmla="*/ 0 w 357"/>
                    <a:gd name="T3" fmla="*/ 780 h 829"/>
                    <a:gd name="T4" fmla="*/ 6 w 357"/>
                    <a:gd name="T5" fmla="*/ 763 h 829"/>
                    <a:gd name="T6" fmla="*/ 63 w 357"/>
                    <a:gd name="T7" fmla="*/ 706 h 829"/>
                    <a:gd name="T8" fmla="*/ 57 w 357"/>
                    <a:gd name="T9" fmla="*/ 678 h 829"/>
                    <a:gd name="T10" fmla="*/ 86 w 357"/>
                    <a:gd name="T11" fmla="*/ 610 h 829"/>
                    <a:gd name="T12" fmla="*/ 120 w 357"/>
                    <a:gd name="T13" fmla="*/ 591 h 829"/>
                    <a:gd name="T14" fmla="*/ 161 w 357"/>
                    <a:gd name="T15" fmla="*/ 574 h 829"/>
                    <a:gd name="T16" fmla="*/ 173 w 357"/>
                    <a:gd name="T17" fmla="*/ 565 h 829"/>
                    <a:gd name="T18" fmla="*/ 179 w 357"/>
                    <a:gd name="T19" fmla="*/ 531 h 829"/>
                    <a:gd name="T20" fmla="*/ 195 w 357"/>
                    <a:gd name="T21" fmla="*/ 516 h 829"/>
                    <a:gd name="T22" fmla="*/ 206 w 357"/>
                    <a:gd name="T23" fmla="*/ 516 h 829"/>
                    <a:gd name="T24" fmla="*/ 209 w 357"/>
                    <a:gd name="T25" fmla="*/ 526 h 829"/>
                    <a:gd name="T26" fmla="*/ 212 w 357"/>
                    <a:gd name="T27" fmla="*/ 478 h 829"/>
                    <a:gd name="T28" fmla="*/ 215 w 357"/>
                    <a:gd name="T29" fmla="*/ 474 h 829"/>
                    <a:gd name="T30" fmla="*/ 234 w 357"/>
                    <a:gd name="T31" fmla="*/ 438 h 829"/>
                    <a:gd name="T32" fmla="*/ 252 w 357"/>
                    <a:gd name="T33" fmla="*/ 418 h 829"/>
                    <a:gd name="T34" fmla="*/ 261 w 357"/>
                    <a:gd name="T35" fmla="*/ 403 h 829"/>
                    <a:gd name="T36" fmla="*/ 314 w 357"/>
                    <a:gd name="T37" fmla="*/ 385 h 829"/>
                    <a:gd name="T38" fmla="*/ 326 w 357"/>
                    <a:gd name="T39" fmla="*/ 376 h 829"/>
                    <a:gd name="T40" fmla="*/ 332 w 357"/>
                    <a:gd name="T41" fmla="*/ 321 h 829"/>
                    <a:gd name="T42" fmla="*/ 341 w 357"/>
                    <a:gd name="T43" fmla="*/ 303 h 829"/>
                    <a:gd name="T44" fmla="*/ 330 w 357"/>
                    <a:gd name="T45" fmla="*/ 259 h 829"/>
                    <a:gd name="T46" fmla="*/ 347 w 357"/>
                    <a:gd name="T47" fmla="*/ 216 h 829"/>
                    <a:gd name="T48" fmla="*/ 345 w 357"/>
                    <a:gd name="T49" fmla="*/ 141 h 829"/>
                    <a:gd name="T50" fmla="*/ 353 w 357"/>
                    <a:gd name="T51" fmla="*/ 94 h 829"/>
                    <a:gd name="T52" fmla="*/ 339 w 357"/>
                    <a:gd name="T53" fmla="*/ 42 h 829"/>
                    <a:gd name="T54" fmla="*/ 332 w 357"/>
                    <a:gd name="T55" fmla="*/ 28 h 829"/>
                    <a:gd name="T56" fmla="*/ 345 w 357"/>
                    <a:gd name="T57" fmla="*/ 6 h 829"/>
                    <a:gd name="T58" fmla="*/ 348 w 357"/>
                    <a:gd name="T59" fmla="*/ 0 h 829"/>
                    <a:gd name="T60" fmla="*/ 345 w 357"/>
                    <a:gd name="T61" fmla="*/ 1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7" h="829">
                      <a:moveTo>
                        <a:pt x="2" y="829"/>
                      </a:moveTo>
                      <a:cubicBezTo>
                        <a:pt x="4" y="813"/>
                        <a:pt x="7" y="795"/>
                        <a:pt x="0" y="780"/>
                      </a:cubicBezTo>
                      <a:cubicBezTo>
                        <a:pt x="1" y="776"/>
                        <a:pt x="6" y="767"/>
                        <a:pt x="6" y="763"/>
                      </a:cubicBezTo>
                      <a:cubicBezTo>
                        <a:pt x="100" y="708"/>
                        <a:pt x="33" y="756"/>
                        <a:pt x="63" y="706"/>
                      </a:cubicBezTo>
                      <a:cubicBezTo>
                        <a:pt x="62" y="692"/>
                        <a:pt x="64" y="688"/>
                        <a:pt x="57" y="678"/>
                      </a:cubicBezTo>
                      <a:cubicBezTo>
                        <a:pt x="47" y="627"/>
                        <a:pt x="46" y="619"/>
                        <a:pt x="86" y="610"/>
                      </a:cubicBezTo>
                      <a:cubicBezTo>
                        <a:pt x="104" y="597"/>
                        <a:pt x="84" y="593"/>
                        <a:pt x="120" y="591"/>
                      </a:cubicBezTo>
                      <a:cubicBezTo>
                        <a:pt x="137" y="588"/>
                        <a:pt x="144" y="577"/>
                        <a:pt x="161" y="574"/>
                      </a:cubicBezTo>
                      <a:cubicBezTo>
                        <a:pt x="166" y="570"/>
                        <a:pt x="167" y="567"/>
                        <a:pt x="173" y="565"/>
                      </a:cubicBezTo>
                      <a:cubicBezTo>
                        <a:pt x="175" y="553"/>
                        <a:pt x="172" y="541"/>
                        <a:pt x="179" y="531"/>
                      </a:cubicBezTo>
                      <a:cubicBezTo>
                        <a:pt x="181" y="512"/>
                        <a:pt x="183" y="525"/>
                        <a:pt x="195" y="516"/>
                      </a:cubicBezTo>
                      <a:cubicBezTo>
                        <a:pt x="198" y="508"/>
                        <a:pt x="202" y="508"/>
                        <a:pt x="206" y="516"/>
                      </a:cubicBezTo>
                      <a:cubicBezTo>
                        <a:pt x="207" y="519"/>
                        <a:pt x="208" y="529"/>
                        <a:pt x="209" y="526"/>
                      </a:cubicBezTo>
                      <a:cubicBezTo>
                        <a:pt x="214" y="511"/>
                        <a:pt x="210" y="494"/>
                        <a:pt x="212" y="478"/>
                      </a:cubicBezTo>
                      <a:cubicBezTo>
                        <a:pt x="212" y="476"/>
                        <a:pt x="214" y="475"/>
                        <a:pt x="215" y="474"/>
                      </a:cubicBezTo>
                      <a:cubicBezTo>
                        <a:pt x="219" y="454"/>
                        <a:pt x="218" y="450"/>
                        <a:pt x="234" y="438"/>
                      </a:cubicBezTo>
                      <a:cubicBezTo>
                        <a:pt x="238" y="432"/>
                        <a:pt x="246" y="423"/>
                        <a:pt x="252" y="418"/>
                      </a:cubicBezTo>
                      <a:cubicBezTo>
                        <a:pt x="254" y="413"/>
                        <a:pt x="257" y="403"/>
                        <a:pt x="261" y="403"/>
                      </a:cubicBezTo>
                      <a:cubicBezTo>
                        <a:pt x="297" y="397"/>
                        <a:pt x="291" y="399"/>
                        <a:pt x="314" y="385"/>
                      </a:cubicBezTo>
                      <a:cubicBezTo>
                        <a:pt x="318" y="380"/>
                        <a:pt x="321" y="379"/>
                        <a:pt x="326" y="376"/>
                      </a:cubicBezTo>
                      <a:cubicBezTo>
                        <a:pt x="326" y="366"/>
                        <a:pt x="322" y="334"/>
                        <a:pt x="332" y="321"/>
                      </a:cubicBezTo>
                      <a:cubicBezTo>
                        <a:pt x="333" y="314"/>
                        <a:pt x="338" y="309"/>
                        <a:pt x="341" y="303"/>
                      </a:cubicBezTo>
                      <a:cubicBezTo>
                        <a:pt x="344" y="286"/>
                        <a:pt x="349" y="267"/>
                        <a:pt x="330" y="259"/>
                      </a:cubicBezTo>
                      <a:cubicBezTo>
                        <a:pt x="320" y="245"/>
                        <a:pt x="339" y="227"/>
                        <a:pt x="347" y="216"/>
                      </a:cubicBezTo>
                      <a:cubicBezTo>
                        <a:pt x="348" y="192"/>
                        <a:pt x="356" y="164"/>
                        <a:pt x="345" y="141"/>
                      </a:cubicBezTo>
                      <a:cubicBezTo>
                        <a:pt x="344" y="124"/>
                        <a:pt x="336" y="104"/>
                        <a:pt x="353" y="94"/>
                      </a:cubicBezTo>
                      <a:cubicBezTo>
                        <a:pt x="357" y="72"/>
                        <a:pt x="352" y="59"/>
                        <a:pt x="339" y="42"/>
                      </a:cubicBezTo>
                      <a:cubicBezTo>
                        <a:pt x="338" y="36"/>
                        <a:pt x="335" y="33"/>
                        <a:pt x="332" y="28"/>
                      </a:cubicBezTo>
                      <a:cubicBezTo>
                        <a:pt x="333" y="13"/>
                        <a:pt x="334" y="14"/>
                        <a:pt x="345" y="6"/>
                      </a:cubicBezTo>
                      <a:cubicBezTo>
                        <a:pt x="348" y="1"/>
                        <a:pt x="348" y="3"/>
                        <a:pt x="348" y="0"/>
                      </a:cubicBezTo>
                      <a:lnTo>
                        <a:pt x="345" y="1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6" name="Freeform 338"/>
                <p:cNvSpPr>
                  <a:spLocks/>
                </p:cNvSpPr>
                <p:nvPr/>
              </p:nvSpPr>
              <p:spPr bwMode="auto">
                <a:xfrm>
                  <a:off x="2321" y="2440"/>
                  <a:ext cx="326" cy="286"/>
                </a:xfrm>
                <a:custGeom>
                  <a:avLst/>
                  <a:gdLst>
                    <a:gd name="T0" fmla="*/ 322 w 326"/>
                    <a:gd name="T1" fmla="*/ 286 h 286"/>
                    <a:gd name="T2" fmla="*/ 322 w 326"/>
                    <a:gd name="T3" fmla="*/ 265 h 286"/>
                    <a:gd name="T4" fmla="*/ 319 w 326"/>
                    <a:gd name="T5" fmla="*/ 247 h 286"/>
                    <a:gd name="T6" fmla="*/ 310 w 326"/>
                    <a:gd name="T7" fmla="*/ 242 h 286"/>
                    <a:gd name="T8" fmla="*/ 273 w 326"/>
                    <a:gd name="T9" fmla="*/ 220 h 286"/>
                    <a:gd name="T10" fmla="*/ 261 w 326"/>
                    <a:gd name="T11" fmla="*/ 206 h 286"/>
                    <a:gd name="T12" fmla="*/ 247 w 326"/>
                    <a:gd name="T13" fmla="*/ 184 h 286"/>
                    <a:gd name="T14" fmla="*/ 238 w 326"/>
                    <a:gd name="T15" fmla="*/ 139 h 286"/>
                    <a:gd name="T16" fmla="*/ 226 w 326"/>
                    <a:gd name="T17" fmla="*/ 130 h 286"/>
                    <a:gd name="T18" fmla="*/ 213 w 326"/>
                    <a:gd name="T19" fmla="*/ 121 h 286"/>
                    <a:gd name="T20" fmla="*/ 196 w 326"/>
                    <a:gd name="T21" fmla="*/ 94 h 286"/>
                    <a:gd name="T22" fmla="*/ 183 w 326"/>
                    <a:gd name="T23" fmla="*/ 34 h 286"/>
                    <a:gd name="T24" fmla="*/ 175 w 326"/>
                    <a:gd name="T25" fmla="*/ 20 h 286"/>
                    <a:gd name="T26" fmla="*/ 162 w 326"/>
                    <a:gd name="T27" fmla="*/ 13 h 286"/>
                    <a:gd name="T28" fmla="*/ 106 w 326"/>
                    <a:gd name="T29" fmla="*/ 1 h 286"/>
                    <a:gd name="T30" fmla="*/ 87 w 326"/>
                    <a:gd name="T31" fmla="*/ 2 h 286"/>
                    <a:gd name="T32" fmla="*/ 79 w 326"/>
                    <a:gd name="T33" fmla="*/ 38 h 286"/>
                    <a:gd name="T34" fmla="*/ 67 w 326"/>
                    <a:gd name="T35" fmla="*/ 53 h 286"/>
                    <a:gd name="T36" fmla="*/ 34 w 326"/>
                    <a:gd name="T37" fmla="*/ 61 h 286"/>
                    <a:gd name="T38" fmla="*/ 16 w 326"/>
                    <a:gd name="T39" fmla="*/ 71 h 286"/>
                    <a:gd name="T40" fmla="*/ 3 w 326"/>
                    <a:gd name="T41" fmla="*/ 77 h 286"/>
                    <a:gd name="T42" fmla="*/ 0 w 326"/>
                    <a:gd name="T43" fmla="*/ 9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286">
                      <a:moveTo>
                        <a:pt x="322" y="286"/>
                      </a:moveTo>
                      <a:cubicBezTo>
                        <a:pt x="325" y="278"/>
                        <a:pt x="326" y="273"/>
                        <a:pt x="322" y="265"/>
                      </a:cubicBezTo>
                      <a:cubicBezTo>
                        <a:pt x="321" y="259"/>
                        <a:pt x="321" y="253"/>
                        <a:pt x="319" y="247"/>
                      </a:cubicBezTo>
                      <a:cubicBezTo>
                        <a:pt x="318" y="244"/>
                        <a:pt x="313" y="244"/>
                        <a:pt x="310" y="242"/>
                      </a:cubicBezTo>
                      <a:cubicBezTo>
                        <a:pt x="298" y="234"/>
                        <a:pt x="287" y="222"/>
                        <a:pt x="273" y="220"/>
                      </a:cubicBezTo>
                      <a:cubicBezTo>
                        <a:pt x="266" y="216"/>
                        <a:pt x="268" y="210"/>
                        <a:pt x="261" y="206"/>
                      </a:cubicBezTo>
                      <a:cubicBezTo>
                        <a:pt x="256" y="199"/>
                        <a:pt x="252" y="191"/>
                        <a:pt x="247" y="184"/>
                      </a:cubicBezTo>
                      <a:cubicBezTo>
                        <a:pt x="248" y="172"/>
                        <a:pt x="257" y="142"/>
                        <a:pt x="238" y="139"/>
                      </a:cubicBezTo>
                      <a:cubicBezTo>
                        <a:pt x="234" y="133"/>
                        <a:pt x="233" y="131"/>
                        <a:pt x="226" y="130"/>
                      </a:cubicBezTo>
                      <a:cubicBezTo>
                        <a:pt x="222" y="127"/>
                        <a:pt x="217" y="124"/>
                        <a:pt x="213" y="121"/>
                      </a:cubicBezTo>
                      <a:cubicBezTo>
                        <a:pt x="209" y="111"/>
                        <a:pt x="202" y="102"/>
                        <a:pt x="196" y="94"/>
                      </a:cubicBezTo>
                      <a:cubicBezTo>
                        <a:pt x="192" y="72"/>
                        <a:pt x="202" y="48"/>
                        <a:pt x="183" y="34"/>
                      </a:cubicBezTo>
                      <a:cubicBezTo>
                        <a:pt x="180" y="29"/>
                        <a:pt x="177" y="25"/>
                        <a:pt x="175" y="20"/>
                      </a:cubicBezTo>
                      <a:cubicBezTo>
                        <a:pt x="181" y="12"/>
                        <a:pt x="169" y="14"/>
                        <a:pt x="162" y="13"/>
                      </a:cubicBezTo>
                      <a:cubicBezTo>
                        <a:pt x="144" y="6"/>
                        <a:pt x="126" y="2"/>
                        <a:pt x="106" y="1"/>
                      </a:cubicBezTo>
                      <a:cubicBezTo>
                        <a:pt x="100" y="1"/>
                        <a:pt x="93" y="0"/>
                        <a:pt x="87" y="2"/>
                      </a:cubicBezTo>
                      <a:cubicBezTo>
                        <a:pt x="77" y="5"/>
                        <a:pt x="96" y="35"/>
                        <a:pt x="79" y="38"/>
                      </a:cubicBezTo>
                      <a:cubicBezTo>
                        <a:pt x="66" y="44"/>
                        <a:pt x="74" y="36"/>
                        <a:pt x="67" y="53"/>
                      </a:cubicBezTo>
                      <a:cubicBezTo>
                        <a:pt x="64" y="61"/>
                        <a:pt x="36" y="61"/>
                        <a:pt x="34" y="61"/>
                      </a:cubicBezTo>
                      <a:cubicBezTo>
                        <a:pt x="27" y="66"/>
                        <a:pt x="25" y="69"/>
                        <a:pt x="16" y="71"/>
                      </a:cubicBezTo>
                      <a:cubicBezTo>
                        <a:pt x="11" y="73"/>
                        <a:pt x="7" y="74"/>
                        <a:pt x="3" y="77"/>
                      </a:cubicBezTo>
                      <a:cubicBezTo>
                        <a:pt x="1" y="90"/>
                        <a:pt x="3" y="85"/>
                        <a:pt x="0" y="9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7" name="Freeform 339"/>
                <p:cNvSpPr>
                  <a:spLocks/>
                </p:cNvSpPr>
                <p:nvPr/>
              </p:nvSpPr>
              <p:spPr bwMode="auto">
                <a:xfrm>
                  <a:off x="1416" y="1970"/>
                  <a:ext cx="957" cy="685"/>
                </a:xfrm>
                <a:custGeom>
                  <a:avLst/>
                  <a:gdLst>
                    <a:gd name="T0" fmla="*/ 906 w 957"/>
                    <a:gd name="T1" fmla="*/ 561 h 685"/>
                    <a:gd name="T2" fmla="*/ 923 w 957"/>
                    <a:gd name="T3" fmla="*/ 579 h 685"/>
                    <a:gd name="T4" fmla="*/ 939 w 957"/>
                    <a:gd name="T5" fmla="*/ 604 h 685"/>
                    <a:gd name="T6" fmla="*/ 951 w 957"/>
                    <a:gd name="T7" fmla="*/ 615 h 685"/>
                    <a:gd name="T8" fmla="*/ 957 w 957"/>
                    <a:gd name="T9" fmla="*/ 637 h 685"/>
                    <a:gd name="T10" fmla="*/ 941 w 957"/>
                    <a:gd name="T11" fmla="*/ 646 h 685"/>
                    <a:gd name="T12" fmla="*/ 896 w 957"/>
                    <a:gd name="T13" fmla="*/ 664 h 685"/>
                    <a:gd name="T14" fmla="*/ 870 w 957"/>
                    <a:gd name="T15" fmla="*/ 673 h 685"/>
                    <a:gd name="T16" fmla="*/ 858 w 957"/>
                    <a:gd name="T17" fmla="*/ 682 h 685"/>
                    <a:gd name="T18" fmla="*/ 839 w 957"/>
                    <a:gd name="T19" fmla="*/ 684 h 685"/>
                    <a:gd name="T20" fmla="*/ 828 w 957"/>
                    <a:gd name="T21" fmla="*/ 666 h 685"/>
                    <a:gd name="T22" fmla="*/ 827 w 957"/>
                    <a:gd name="T23" fmla="*/ 595 h 685"/>
                    <a:gd name="T24" fmla="*/ 804 w 957"/>
                    <a:gd name="T25" fmla="*/ 576 h 685"/>
                    <a:gd name="T26" fmla="*/ 738 w 957"/>
                    <a:gd name="T27" fmla="*/ 574 h 685"/>
                    <a:gd name="T28" fmla="*/ 717 w 957"/>
                    <a:gd name="T29" fmla="*/ 567 h 685"/>
                    <a:gd name="T30" fmla="*/ 690 w 957"/>
                    <a:gd name="T31" fmla="*/ 552 h 685"/>
                    <a:gd name="T32" fmla="*/ 672 w 957"/>
                    <a:gd name="T33" fmla="*/ 543 h 685"/>
                    <a:gd name="T34" fmla="*/ 660 w 957"/>
                    <a:gd name="T35" fmla="*/ 535 h 685"/>
                    <a:gd name="T36" fmla="*/ 650 w 957"/>
                    <a:gd name="T37" fmla="*/ 537 h 685"/>
                    <a:gd name="T38" fmla="*/ 651 w 957"/>
                    <a:gd name="T39" fmla="*/ 543 h 685"/>
                    <a:gd name="T40" fmla="*/ 645 w 957"/>
                    <a:gd name="T41" fmla="*/ 544 h 685"/>
                    <a:gd name="T42" fmla="*/ 611 w 957"/>
                    <a:gd name="T43" fmla="*/ 546 h 685"/>
                    <a:gd name="T44" fmla="*/ 578 w 957"/>
                    <a:gd name="T45" fmla="*/ 531 h 685"/>
                    <a:gd name="T46" fmla="*/ 563 w 957"/>
                    <a:gd name="T47" fmla="*/ 525 h 685"/>
                    <a:gd name="T48" fmla="*/ 560 w 957"/>
                    <a:gd name="T49" fmla="*/ 511 h 685"/>
                    <a:gd name="T50" fmla="*/ 572 w 957"/>
                    <a:gd name="T51" fmla="*/ 498 h 685"/>
                    <a:gd name="T52" fmla="*/ 570 w 957"/>
                    <a:gd name="T53" fmla="*/ 477 h 685"/>
                    <a:gd name="T54" fmla="*/ 543 w 957"/>
                    <a:gd name="T55" fmla="*/ 460 h 685"/>
                    <a:gd name="T56" fmla="*/ 527 w 957"/>
                    <a:gd name="T57" fmla="*/ 441 h 685"/>
                    <a:gd name="T58" fmla="*/ 504 w 957"/>
                    <a:gd name="T59" fmla="*/ 435 h 685"/>
                    <a:gd name="T60" fmla="*/ 473 w 957"/>
                    <a:gd name="T61" fmla="*/ 414 h 685"/>
                    <a:gd name="T62" fmla="*/ 458 w 957"/>
                    <a:gd name="T63" fmla="*/ 399 h 685"/>
                    <a:gd name="T64" fmla="*/ 440 w 957"/>
                    <a:gd name="T65" fmla="*/ 363 h 685"/>
                    <a:gd name="T66" fmla="*/ 423 w 957"/>
                    <a:gd name="T67" fmla="*/ 352 h 685"/>
                    <a:gd name="T68" fmla="*/ 417 w 957"/>
                    <a:gd name="T69" fmla="*/ 366 h 685"/>
                    <a:gd name="T70" fmla="*/ 417 w 957"/>
                    <a:gd name="T71" fmla="*/ 385 h 685"/>
                    <a:gd name="T72" fmla="*/ 402 w 957"/>
                    <a:gd name="T73" fmla="*/ 393 h 685"/>
                    <a:gd name="T74" fmla="*/ 387 w 957"/>
                    <a:gd name="T75" fmla="*/ 387 h 685"/>
                    <a:gd name="T76" fmla="*/ 342 w 957"/>
                    <a:gd name="T77" fmla="*/ 361 h 685"/>
                    <a:gd name="T78" fmla="*/ 327 w 957"/>
                    <a:gd name="T79" fmla="*/ 345 h 685"/>
                    <a:gd name="T80" fmla="*/ 318 w 957"/>
                    <a:gd name="T81" fmla="*/ 327 h 685"/>
                    <a:gd name="T82" fmla="*/ 323 w 957"/>
                    <a:gd name="T83" fmla="*/ 295 h 685"/>
                    <a:gd name="T84" fmla="*/ 297 w 957"/>
                    <a:gd name="T85" fmla="*/ 186 h 685"/>
                    <a:gd name="T86" fmla="*/ 270 w 957"/>
                    <a:gd name="T87" fmla="*/ 169 h 685"/>
                    <a:gd name="T88" fmla="*/ 255 w 957"/>
                    <a:gd name="T89" fmla="*/ 156 h 685"/>
                    <a:gd name="T90" fmla="*/ 243 w 957"/>
                    <a:gd name="T91" fmla="*/ 138 h 685"/>
                    <a:gd name="T92" fmla="*/ 219 w 957"/>
                    <a:gd name="T93" fmla="*/ 120 h 685"/>
                    <a:gd name="T94" fmla="*/ 203 w 957"/>
                    <a:gd name="T95" fmla="*/ 105 h 685"/>
                    <a:gd name="T96" fmla="*/ 192 w 957"/>
                    <a:gd name="T97" fmla="*/ 93 h 685"/>
                    <a:gd name="T98" fmla="*/ 171 w 957"/>
                    <a:gd name="T99" fmla="*/ 69 h 685"/>
                    <a:gd name="T100" fmla="*/ 161 w 957"/>
                    <a:gd name="T101" fmla="*/ 57 h 685"/>
                    <a:gd name="T102" fmla="*/ 140 w 957"/>
                    <a:gd name="T103" fmla="*/ 40 h 685"/>
                    <a:gd name="T104" fmla="*/ 132 w 957"/>
                    <a:gd name="T105" fmla="*/ 27 h 685"/>
                    <a:gd name="T106" fmla="*/ 138 w 957"/>
                    <a:gd name="T107" fmla="*/ 13 h 685"/>
                    <a:gd name="T108" fmla="*/ 123 w 957"/>
                    <a:gd name="T109" fmla="*/ 0 h 685"/>
                    <a:gd name="T110" fmla="*/ 102 w 957"/>
                    <a:gd name="T111" fmla="*/ 7 h 685"/>
                    <a:gd name="T112" fmla="*/ 0 w 957"/>
                    <a:gd name="T113" fmla="*/ 1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685">
                      <a:moveTo>
                        <a:pt x="906" y="561"/>
                      </a:moveTo>
                      <a:cubicBezTo>
                        <a:pt x="911" y="571"/>
                        <a:pt x="913" y="573"/>
                        <a:pt x="923" y="579"/>
                      </a:cubicBezTo>
                      <a:cubicBezTo>
                        <a:pt x="929" y="587"/>
                        <a:pt x="930" y="597"/>
                        <a:pt x="939" y="604"/>
                      </a:cubicBezTo>
                      <a:cubicBezTo>
                        <a:pt x="942" y="610"/>
                        <a:pt x="946" y="611"/>
                        <a:pt x="951" y="615"/>
                      </a:cubicBezTo>
                      <a:cubicBezTo>
                        <a:pt x="953" y="624"/>
                        <a:pt x="956" y="628"/>
                        <a:pt x="957" y="637"/>
                      </a:cubicBezTo>
                      <a:cubicBezTo>
                        <a:pt x="952" y="645"/>
                        <a:pt x="948" y="641"/>
                        <a:pt x="941" y="646"/>
                      </a:cubicBezTo>
                      <a:cubicBezTo>
                        <a:pt x="931" y="663"/>
                        <a:pt x="916" y="663"/>
                        <a:pt x="896" y="664"/>
                      </a:cubicBezTo>
                      <a:cubicBezTo>
                        <a:pt x="885" y="668"/>
                        <a:pt x="883" y="672"/>
                        <a:pt x="870" y="673"/>
                      </a:cubicBezTo>
                      <a:cubicBezTo>
                        <a:pt x="862" y="677"/>
                        <a:pt x="866" y="680"/>
                        <a:pt x="858" y="682"/>
                      </a:cubicBezTo>
                      <a:cubicBezTo>
                        <a:pt x="852" y="685"/>
                        <a:pt x="846" y="685"/>
                        <a:pt x="839" y="684"/>
                      </a:cubicBezTo>
                      <a:cubicBezTo>
                        <a:pt x="830" y="680"/>
                        <a:pt x="830" y="675"/>
                        <a:pt x="828" y="666"/>
                      </a:cubicBezTo>
                      <a:cubicBezTo>
                        <a:pt x="828" y="642"/>
                        <a:pt x="828" y="619"/>
                        <a:pt x="827" y="595"/>
                      </a:cubicBezTo>
                      <a:cubicBezTo>
                        <a:pt x="827" y="587"/>
                        <a:pt x="811" y="576"/>
                        <a:pt x="804" y="576"/>
                      </a:cubicBezTo>
                      <a:cubicBezTo>
                        <a:pt x="782" y="575"/>
                        <a:pt x="760" y="575"/>
                        <a:pt x="738" y="574"/>
                      </a:cubicBezTo>
                      <a:cubicBezTo>
                        <a:pt x="730" y="573"/>
                        <a:pt x="725" y="568"/>
                        <a:pt x="717" y="567"/>
                      </a:cubicBezTo>
                      <a:cubicBezTo>
                        <a:pt x="710" y="561"/>
                        <a:pt x="699" y="554"/>
                        <a:pt x="690" y="552"/>
                      </a:cubicBezTo>
                      <a:cubicBezTo>
                        <a:pt x="685" y="548"/>
                        <a:pt x="678" y="544"/>
                        <a:pt x="672" y="543"/>
                      </a:cubicBezTo>
                      <a:cubicBezTo>
                        <a:pt x="667" y="540"/>
                        <a:pt x="665" y="537"/>
                        <a:pt x="660" y="535"/>
                      </a:cubicBezTo>
                      <a:cubicBezTo>
                        <a:pt x="657" y="536"/>
                        <a:pt x="653" y="535"/>
                        <a:pt x="650" y="537"/>
                      </a:cubicBezTo>
                      <a:cubicBezTo>
                        <a:pt x="648" y="538"/>
                        <a:pt x="652" y="541"/>
                        <a:pt x="651" y="543"/>
                      </a:cubicBezTo>
                      <a:cubicBezTo>
                        <a:pt x="650" y="545"/>
                        <a:pt x="647" y="544"/>
                        <a:pt x="645" y="544"/>
                      </a:cubicBezTo>
                      <a:cubicBezTo>
                        <a:pt x="634" y="549"/>
                        <a:pt x="622" y="547"/>
                        <a:pt x="611" y="546"/>
                      </a:cubicBezTo>
                      <a:cubicBezTo>
                        <a:pt x="598" y="541"/>
                        <a:pt x="594" y="532"/>
                        <a:pt x="578" y="531"/>
                      </a:cubicBezTo>
                      <a:cubicBezTo>
                        <a:pt x="572" y="529"/>
                        <a:pt x="568" y="529"/>
                        <a:pt x="563" y="525"/>
                      </a:cubicBezTo>
                      <a:cubicBezTo>
                        <a:pt x="559" y="519"/>
                        <a:pt x="557" y="518"/>
                        <a:pt x="560" y="511"/>
                      </a:cubicBezTo>
                      <a:cubicBezTo>
                        <a:pt x="561" y="502"/>
                        <a:pt x="563" y="499"/>
                        <a:pt x="572" y="498"/>
                      </a:cubicBezTo>
                      <a:cubicBezTo>
                        <a:pt x="580" y="492"/>
                        <a:pt x="575" y="483"/>
                        <a:pt x="570" y="477"/>
                      </a:cubicBezTo>
                      <a:cubicBezTo>
                        <a:pt x="567" y="464"/>
                        <a:pt x="554" y="462"/>
                        <a:pt x="543" y="460"/>
                      </a:cubicBezTo>
                      <a:cubicBezTo>
                        <a:pt x="535" y="449"/>
                        <a:pt x="551" y="444"/>
                        <a:pt x="527" y="441"/>
                      </a:cubicBezTo>
                      <a:cubicBezTo>
                        <a:pt x="520" y="438"/>
                        <a:pt x="512" y="436"/>
                        <a:pt x="504" y="435"/>
                      </a:cubicBezTo>
                      <a:cubicBezTo>
                        <a:pt x="493" y="430"/>
                        <a:pt x="483" y="421"/>
                        <a:pt x="473" y="414"/>
                      </a:cubicBezTo>
                      <a:cubicBezTo>
                        <a:pt x="469" y="408"/>
                        <a:pt x="464" y="403"/>
                        <a:pt x="458" y="399"/>
                      </a:cubicBezTo>
                      <a:cubicBezTo>
                        <a:pt x="452" y="385"/>
                        <a:pt x="453" y="373"/>
                        <a:pt x="440" y="363"/>
                      </a:cubicBezTo>
                      <a:cubicBezTo>
                        <a:pt x="436" y="357"/>
                        <a:pt x="430" y="355"/>
                        <a:pt x="423" y="352"/>
                      </a:cubicBezTo>
                      <a:cubicBezTo>
                        <a:pt x="401" y="355"/>
                        <a:pt x="401" y="358"/>
                        <a:pt x="417" y="366"/>
                      </a:cubicBezTo>
                      <a:cubicBezTo>
                        <a:pt x="422" y="373"/>
                        <a:pt x="428" y="383"/>
                        <a:pt x="417" y="385"/>
                      </a:cubicBezTo>
                      <a:cubicBezTo>
                        <a:pt x="410" y="388"/>
                        <a:pt x="406" y="386"/>
                        <a:pt x="402" y="393"/>
                      </a:cubicBezTo>
                      <a:cubicBezTo>
                        <a:pt x="396" y="391"/>
                        <a:pt x="393" y="388"/>
                        <a:pt x="387" y="387"/>
                      </a:cubicBezTo>
                      <a:cubicBezTo>
                        <a:pt x="377" y="370"/>
                        <a:pt x="360" y="364"/>
                        <a:pt x="342" y="361"/>
                      </a:cubicBezTo>
                      <a:cubicBezTo>
                        <a:pt x="335" y="356"/>
                        <a:pt x="332" y="352"/>
                        <a:pt x="327" y="345"/>
                      </a:cubicBezTo>
                      <a:cubicBezTo>
                        <a:pt x="326" y="338"/>
                        <a:pt x="321" y="333"/>
                        <a:pt x="318" y="327"/>
                      </a:cubicBezTo>
                      <a:cubicBezTo>
                        <a:pt x="315" y="313"/>
                        <a:pt x="318" y="307"/>
                        <a:pt x="323" y="295"/>
                      </a:cubicBezTo>
                      <a:cubicBezTo>
                        <a:pt x="328" y="263"/>
                        <a:pt x="332" y="207"/>
                        <a:pt x="297" y="186"/>
                      </a:cubicBezTo>
                      <a:cubicBezTo>
                        <a:pt x="290" y="174"/>
                        <a:pt x="284" y="172"/>
                        <a:pt x="270" y="169"/>
                      </a:cubicBezTo>
                      <a:cubicBezTo>
                        <a:pt x="263" y="164"/>
                        <a:pt x="260" y="163"/>
                        <a:pt x="255" y="156"/>
                      </a:cubicBezTo>
                      <a:cubicBezTo>
                        <a:pt x="253" y="148"/>
                        <a:pt x="249" y="143"/>
                        <a:pt x="243" y="138"/>
                      </a:cubicBezTo>
                      <a:cubicBezTo>
                        <a:pt x="238" y="129"/>
                        <a:pt x="229" y="122"/>
                        <a:pt x="219" y="120"/>
                      </a:cubicBezTo>
                      <a:cubicBezTo>
                        <a:pt x="213" y="115"/>
                        <a:pt x="209" y="109"/>
                        <a:pt x="203" y="105"/>
                      </a:cubicBezTo>
                      <a:cubicBezTo>
                        <a:pt x="200" y="99"/>
                        <a:pt x="198" y="96"/>
                        <a:pt x="192" y="93"/>
                      </a:cubicBezTo>
                      <a:cubicBezTo>
                        <a:pt x="187" y="85"/>
                        <a:pt x="179" y="74"/>
                        <a:pt x="171" y="69"/>
                      </a:cubicBezTo>
                      <a:cubicBezTo>
                        <a:pt x="168" y="64"/>
                        <a:pt x="166" y="61"/>
                        <a:pt x="161" y="57"/>
                      </a:cubicBezTo>
                      <a:cubicBezTo>
                        <a:pt x="156" y="49"/>
                        <a:pt x="147" y="46"/>
                        <a:pt x="140" y="40"/>
                      </a:cubicBezTo>
                      <a:cubicBezTo>
                        <a:pt x="138" y="35"/>
                        <a:pt x="135" y="31"/>
                        <a:pt x="132" y="27"/>
                      </a:cubicBezTo>
                      <a:cubicBezTo>
                        <a:pt x="134" y="22"/>
                        <a:pt x="137" y="19"/>
                        <a:pt x="138" y="13"/>
                      </a:cubicBezTo>
                      <a:cubicBezTo>
                        <a:pt x="137" y="5"/>
                        <a:pt x="131" y="2"/>
                        <a:pt x="123" y="0"/>
                      </a:cubicBezTo>
                      <a:cubicBezTo>
                        <a:pt x="108" y="1"/>
                        <a:pt x="114" y="5"/>
                        <a:pt x="102" y="7"/>
                      </a:cubicBezTo>
                      <a:cubicBezTo>
                        <a:pt x="72" y="22"/>
                        <a:pt x="17" y="10"/>
                        <a:pt x="0" y="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8" name="Freeform 340"/>
                <p:cNvSpPr>
                  <a:spLocks/>
                </p:cNvSpPr>
                <p:nvPr/>
              </p:nvSpPr>
              <p:spPr bwMode="auto">
                <a:xfrm>
                  <a:off x="1437" y="1512"/>
                  <a:ext cx="701" cy="896"/>
                </a:xfrm>
                <a:custGeom>
                  <a:avLst/>
                  <a:gdLst>
                    <a:gd name="T0" fmla="*/ 701 w 701"/>
                    <a:gd name="T1" fmla="*/ 896 h 896"/>
                    <a:gd name="T2" fmla="*/ 683 w 701"/>
                    <a:gd name="T3" fmla="*/ 879 h 896"/>
                    <a:gd name="T4" fmla="*/ 672 w 701"/>
                    <a:gd name="T5" fmla="*/ 869 h 896"/>
                    <a:gd name="T6" fmla="*/ 648 w 701"/>
                    <a:gd name="T7" fmla="*/ 843 h 896"/>
                    <a:gd name="T8" fmla="*/ 642 w 701"/>
                    <a:gd name="T9" fmla="*/ 830 h 896"/>
                    <a:gd name="T10" fmla="*/ 624 w 701"/>
                    <a:gd name="T11" fmla="*/ 819 h 896"/>
                    <a:gd name="T12" fmla="*/ 606 w 701"/>
                    <a:gd name="T13" fmla="*/ 803 h 896"/>
                    <a:gd name="T14" fmla="*/ 579 w 701"/>
                    <a:gd name="T15" fmla="*/ 788 h 896"/>
                    <a:gd name="T16" fmla="*/ 558 w 701"/>
                    <a:gd name="T17" fmla="*/ 728 h 896"/>
                    <a:gd name="T18" fmla="*/ 549 w 701"/>
                    <a:gd name="T19" fmla="*/ 710 h 896"/>
                    <a:gd name="T20" fmla="*/ 551 w 701"/>
                    <a:gd name="T21" fmla="*/ 677 h 896"/>
                    <a:gd name="T22" fmla="*/ 560 w 701"/>
                    <a:gd name="T23" fmla="*/ 663 h 896"/>
                    <a:gd name="T24" fmla="*/ 560 w 701"/>
                    <a:gd name="T25" fmla="*/ 606 h 896"/>
                    <a:gd name="T26" fmla="*/ 570 w 701"/>
                    <a:gd name="T27" fmla="*/ 551 h 896"/>
                    <a:gd name="T28" fmla="*/ 579 w 701"/>
                    <a:gd name="T29" fmla="*/ 480 h 896"/>
                    <a:gd name="T30" fmla="*/ 584 w 701"/>
                    <a:gd name="T31" fmla="*/ 428 h 896"/>
                    <a:gd name="T32" fmla="*/ 588 w 701"/>
                    <a:gd name="T33" fmla="*/ 414 h 896"/>
                    <a:gd name="T34" fmla="*/ 599 w 701"/>
                    <a:gd name="T35" fmla="*/ 366 h 896"/>
                    <a:gd name="T36" fmla="*/ 605 w 701"/>
                    <a:gd name="T37" fmla="*/ 350 h 896"/>
                    <a:gd name="T38" fmla="*/ 597 w 701"/>
                    <a:gd name="T39" fmla="*/ 296 h 896"/>
                    <a:gd name="T40" fmla="*/ 611 w 701"/>
                    <a:gd name="T41" fmla="*/ 279 h 896"/>
                    <a:gd name="T42" fmla="*/ 621 w 701"/>
                    <a:gd name="T43" fmla="*/ 260 h 896"/>
                    <a:gd name="T44" fmla="*/ 615 w 701"/>
                    <a:gd name="T45" fmla="*/ 243 h 896"/>
                    <a:gd name="T46" fmla="*/ 594 w 701"/>
                    <a:gd name="T47" fmla="*/ 221 h 896"/>
                    <a:gd name="T48" fmla="*/ 584 w 701"/>
                    <a:gd name="T49" fmla="*/ 209 h 896"/>
                    <a:gd name="T50" fmla="*/ 569 w 701"/>
                    <a:gd name="T51" fmla="*/ 194 h 896"/>
                    <a:gd name="T52" fmla="*/ 549 w 701"/>
                    <a:gd name="T53" fmla="*/ 188 h 896"/>
                    <a:gd name="T54" fmla="*/ 530 w 701"/>
                    <a:gd name="T55" fmla="*/ 176 h 896"/>
                    <a:gd name="T56" fmla="*/ 498 w 701"/>
                    <a:gd name="T57" fmla="*/ 170 h 896"/>
                    <a:gd name="T58" fmla="*/ 464 w 701"/>
                    <a:gd name="T59" fmla="*/ 165 h 896"/>
                    <a:gd name="T60" fmla="*/ 444 w 701"/>
                    <a:gd name="T61" fmla="*/ 161 h 896"/>
                    <a:gd name="T62" fmla="*/ 411 w 701"/>
                    <a:gd name="T63" fmla="*/ 176 h 896"/>
                    <a:gd name="T64" fmla="*/ 375 w 701"/>
                    <a:gd name="T65" fmla="*/ 167 h 896"/>
                    <a:gd name="T66" fmla="*/ 318 w 701"/>
                    <a:gd name="T67" fmla="*/ 168 h 896"/>
                    <a:gd name="T68" fmla="*/ 189 w 701"/>
                    <a:gd name="T69" fmla="*/ 164 h 896"/>
                    <a:gd name="T70" fmla="*/ 152 w 701"/>
                    <a:gd name="T71" fmla="*/ 159 h 896"/>
                    <a:gd name="T72" fmla="*/ 32 w 701"/>
                    <a:gd name="T73" fmla="*/ 165 h 896"/>
                    <a:gd name="T74" fmla="*/ 11 w 701"/>
                    <a:gd name="T75" fmla="*/ 164 h 896"/>
                    <a:gd name="T76" fmla="*/ 0 w 701"/>
                    <a:gd name="T77" fmla="*/ 141 h 896"/>
                    <a:gd name="T78" fmla="*/ 11 w 701"/>
                    <a:gd name="T79" fmla="*/ 125 h 896"/>
                    <a:gd name="T80" fmla="*/ 17 w 701"/>
                    <a:gd name="T81" fmla="*/ 110 h 896"/>
                    <a:gd name="T82" fmla="*/ 29 w 701"/>
                    <a:gd name="T83" fmla="*/ 92 h 896"/>
                    <a:gd name="T84" fmla="*/ 44 w 701"/>
                    <a:gd name="T85" fmla="*/ 72 h 896"/>
                    <a:gd name="T86" fmla="*/ 59 w 701"/>
                    <a:gd name="T87" fmla="*/ 44 h 896"/>
                    <a:gd name="T88" fmla="*/ 65 w 701"/>
                    <a:gd name="T89" fmla="*/ 30 h 896"/>
                    <a:gd name="T90" fmla="*/ 63 w 701"/>
                    <a:gd name="T91"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896">
                      <a:moveTo>
                        <a:pt x="701" y="896"/>
                      </a:moveTo>
                      <a:cubicBezTo>
                        <a:pt x="697" y="886"/>
                        <a:pt x="691" y="885"/>
                        <a:pt x="683" y="879"/>
                      </a:cubicBezTo>
                      <a:cubicBezTo>
                        <a:pt x="680" y="874"/>
                        <a:pt x="677" y="872"/>
                        <a:pt x="672" y="869"/>
                      </a:cubicBezTo>
                      <a:cubicBezTo>
                        <a:pt x="670" y="851"/>
                        <a:pt x="665" y="847"/>
                        <a:pt x="648" y="843"/>
                      </a:cubicBezTo>
                      <a:cubicBezTo>
                        <a:pt x="645" y="839"/>
                        <a:pt x="645" y="834"/>
                        <a:pt x="642" y="830"/>
                      </a:cubicBezTo>
                      <a:cubicBezTo>
                        <a:pt x="638" y="826"/>
                        <a:pt x="629" y="822"/>
                        <a:pt x="624" y="819"/>
                      </a:cubicBezTo>
                      <a:cubicBezTo>
                        <a:pt x="622" y="809"/>
                        <a:pt x="615" y="805"/>
                        <a:pt x="606" y="803"/>
                      </a:cubicBezTo>
                      <a:cubicBezTo>
                        <a:pt x="597" y="798"/>
                        <a:pt x="589" y="790"/>
                        <a:pt x="579" y="788"/>
                      </a:cubicBezTo>
                      <a:cubicBezTo>
                        <a:pt x="567" y="767"/>
                        <a:pt x="581" y="742"/>
                        <a:pt x="558" y="728"/>
                      </a:cubicBezTo>
                      <a:cubicBezTo>
                        <a:pt x="554" y="722"/>
                        <a:pt x="552" y="716"/>
                        <a:pt x="549" y="710"/>
                      </a:cubicBezTo>
                      <a:cubicBezTo>
                        <a:pt x="548" y="697"/>
                        <a:pt x="542" y="689"/>
                        <a:pt x="551" y="677"/>
                      </a:cubicBezTo>
                      <a:cubicBezTo>
                        <a:pt x="552" y="670"/>
                        <a:pt x="557" y="670"/>
                        <a:pt x="560" y="663"/>
                      </a:cubicBezTo>
                      <a:cubicBezTo>
                        <a:pt x="563" y="643"/>
                        <a:pt x="563" y="625"/>
                        <a:pt x="560" y="606"/>
                      </a:cubicBezTo>
                      <a:cubicBezTo>
                        <a:pt x="560" y="593"/>
                        <a:pt x="555" y="561"/>
                        <a:pt x="570" y="551"/>
                      </a:cubicBezTo>
                      <a:cubicBezTo>
                        <a:pt x="579" y="528"/>
                        <a:pt x="566" y="502"/>
                        <a:pt x="579" y="480"/>
                      </a:cubicBezTo>
                      <a:cubicBezTo>
                        <a:pt x="580" y="467"/>
                        <a:pt x="578" y="440"/>
                        <a:pt x="584" y="428"/>
                      </a:cubicBezTo>
                      <a:cubicBezTo>
                        <a:pt x="585" y="423"/>
                        <a:pt x="587" y="419"/>
                        <a:pt x="588" y="414"/>
                      </a:cubicBezTo>
                      <a:cubicBezTo>
                        <a:pt x="589" y="388"/>
                        <a:pt x="581" y="377"/>
                        <a:pt x="599" y="366"/>
                      </a:cubicBezTo>
                      <a:cubicBezTo>
                        <a:pt x="602" y="361"/>
                        <a:pt x="602" y="355"/>
                        <a:pt x="605" y="350"/>
                      </a:cubicBezTo>
                      <a:cubicBezTo>
                        <a:pt x="603" y="315"/>
                        <a:pt x="610" y="314"/>
                        <a:pt x="597" y="296"/>
                      </a:cubicBezTo>
                      <a:cubicBezTo>
                        <a:pt x="599" y="286"/>
                        <a:pt x="602" y="283"/>
                        <a:pt x="611" y="279"/>
                      </a:cubicBezTo>
                      <a:cubicBezTo>
                        <a:pt x="616" y="272"/>
                        <a:pt x="614" y="266"/>
                        <a:pt x="621" y="260"/>
                      </a:cubicBezTo>
                      <a:cubicBezTo>
                        <a:pt x="620" y="252"/>
                        <a:pt x="619" y="250"/>
                        <a:pt x="615" y="243"/>
                      </a:cubicBezTo>
                      <a:cubicBezTo>
                        <a:pt x="613" y="230"/>
                        <a:pt x="608" y="223"/>
                        <a:pt x="594" y="221"/>
                      </a:cubicBezTo>
                      <a:cubicBezTo>
                        <a:pt x="593" y="216"/>
                        <a:pt x="584" y="209"/>
                        <a:pt x="584" y="209"/>
                      </a:cubicBezTo>
                      <a:cubicBezTo>
                        <a:pt x="580" y="203"/>
                        <a:pt x="575" y="198"/>
                        <a:pt x="569" y="194"/>
                      </a:cubicBezTo>
                      <a:cubicBezTo>
                        <a:pt x="564" y="183"/>
                        <a:pt x="570" y="191"/>
                        <a:pt x="549" y="188"/>
                      </a:cubicBezTo>
                      <a:cubicBezTo>
                        <a:pt x="542" y="187"/>
                        <a:pt x="536" y="179"/>
                        <a:pt x="530" y="176"/>
                      </a:cubicBezTo>
                      <a:cubicBezTo>
                        <a:pt x="520" y="171"/>
                        <a:pt x="509" y="172"/>
                        <a:pt x="498" y="170"/>
                      </a:cubicBezTo>
                      <a:cubicBezTo>
                        <a:pt x="487" y="165"/>
                        <a:pt x="476" y="166"/>
                        <a:pt x="464" y="165"/>
                      </a:cubicBezTo>
                      <a:cubicBezTo>
                        <a:pt x="457" y="164"/>
                        <a:pt x="451" y="162"/>
                        <a:pt x="444" y="161"/>
                      </a:cubicBezTo>
                      <a:cubicBezTo>
                        <a:pt x="416" y="162"/>
                        <a:pt x="416" y="155"/>
                        <a:pt x="411" y="176"/>
                      </a:cubicBezTo>
                      <a:cubicBezTo>
                        <a:pt x="397" y="174"/>
                        <a:pt x="388" y="169"/>
                        <a:pt x="375" y="167"/>
                      </a:cubicBezTo>
                      <a:cubicBezTo>
                        <a:pt x="358" y="158"/>
                        <a:pt x="337" y="165"/>
                        <a:pt x="318" y="168"/>
                      </a:cubicBezTo>
                      <a:cubicBezTo>
                        <a:pt x="281" y="167"/>
                        <a:pt x="227" y="170"/>
                        <a:pt x="189" y="164"/>
                      </a:cubicBezTo>
                      <a:cubicBezTo>
                        <a:pt x="178" y="158"/>
                        <a:pt x="164" y="160"/>
                        <a:pt x="152" y="159"/>
                      </a:cubicBezTo>
                      <a:cubicBezTo>
                        <a:pt x="112" y="163"/>
                        <a:pt x="73" y="164"/>
                        <a:pt x="32" y="165"/>
                      </a:cubicBezTo>
                      <a:cubicBezTo>
                        <a:pt x="25" y="177"/>
                        <a:pt x="20" y="171"/>
                        <a:pt x="11" y="164"/>
                      </a:cubicBezTo>
                      <a:cubicBezTo>
                        <a:pt x="8" y="156"/>
                        <a:pt x="4" y="148"/>
                        <a:pt x="0" y="141"/>
                      </a:cubicBezTo>
                      <a:cubicBezTo>
                        <a:pt x="2" y="131"/>
                        <a:pt x="3" y="130"/>
                        <a:pt x="11" y="125"/>
                      </a:cubicBezTo>
                      <a:cubicBezTo>
                        <a:pt x="14" y="120"/>
                        <a:pt x="14" y="115"/>
                        <a:pt x="17" y="110"/>
                      </a:cubicBezTo>
                      <a:cubicBezTo>
                        <a:pt x="19" y="102"/>
                        <a:pt x="25" y="99"/>
                        <a:pt x="29" y="92"/>
                      </a:cubicBezTo>
                      <a:cubicBezTo>
                        <a:pt x="30" y="77"/>
                        <a:pt x="33" y="79"/>
                        <a:pt x="44" y="72"/>
                      </a:cubicBezTo>
                      <a:cubicBezTo>
                        <a:pt x="45" y="53"/>
                        <a:pt x="41" y="47"/>
                        <a:pt x="59" y="44"/>
                      </a:cubicBezTo>
                      <a:cubicBezTo>
                        <a:pt x="60" y="38"/>
                        <a:pt x="63" y="35"/>
                        <a:pt x="65" y="30"/>
                      </a:cubicBezTo>
                      <a:cubicBezTo>
                        <a:pt x="63" y="5"/>
                        <a:pt x="63" y="5"/>
                        <a:pt x="63"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09" name="Freeform 341"/>
                <p:cNvSpPr>
                  <a:spLocks/>
                </p:cNvSpPr>
                <p:nvPr/>
              </p:nvSpPr>
              <p:spPr bwMode="auto">
                <a:xfrm>
                  <a:off x="648" y="1028"/>
                  <a:ext cx="991" cy="486"/>
                </a:xfrm>
                <a:custGeom>
                  <a:avLst/>
                  <a:gdLst>
                    <a:gd name="T0" fmla="*/ 0 w 991"/>
                    <a:gd name="T1" fmla="*/ 283 h 486"/>
                    <a:gd name="T2" fmla="*/ 11 w 991"/>
                    <a:gd name="T3" fmla="*/ 300 h 486"/>
                    <a:gd name="T4" fmla="*/ 96 w 991"/>
                    <a:gd name="T5" fmla="*/ 313 h 486"/>
                    <a:gd name="T6" fmla="*/ 117 w 991"/>
                    <a:gd name="T7" fmla="*/ 319 h 486"/>
                    <a:gd name="T8" fmla="*/ 140 w 991"/>
                    <a:gd name="T9" fmla="*/ 327 h 486"/>
                    <a:gd name="T10" fmla="*/ 149 w 991"/>
                    <a:gd name="T11" fmla="*/ 334 h 486"/>
                    <a:gd name="T12" fmla="*/ 158 w 991"/>
                    <a:gd name="T13" fmla="*/ 351 h 486"/>
                    <a:gd name="T14" fmla="*/ 164 w 991"/>
                    <a:gd name="T15" fmla="*/ 367 h 486"/>
                    <a:gd name="T16" fmla="*/ 173 w 991"/>
                    <a:gd name="T17" fmla="*/ 385 h 486"/>
                    <a:gd name="T18" fmla="*/ 194 w 991"/>
                    <a:gd name="T19" fmla="*/ 373 h 486"/>
                    <a:gd name="T20" fmla="*/ 227 w 991"/>
                    <a:gd name="T21" fmla="*/ 370 h 486"/>
                    <a:gd name="T22" fmla="*/ 257 w 991"/>
                    <a:gd name="T23" fmla="*/ 363 h 486"/>
                    <a:gd name="T24" fmla="*/ 302 w 991"/>
                    <a:gd name="T25" fmla="*/ 351 h 486"/>
                    <a:gd name="T26" fmla="*/ 371 w 991"/>
                    <a:gd name="T27" fmla="*/ 357 h 486"/>
                    <a:gd name="T28" fmla="*/ 405 w 991"/>
                    <a:gd name="T29" fmla="*/ 346 h 486"/>
                    <a:gd name="T30" fmla="*/ 437 w 991"/>
                    <a:gd name="T31" fmla="*/ 349 h 486"/>
                    <a:gd name="T32" fmla="*/ 462 w 991"/>
                    <a:gd name="T33" fmla="*/ 363 h 486"/>
                    <a:gd name="T34" fmla="*/ 495 w 991"/>
                    <a:gd name="T35" fmla="*/ 361 h 486"/>
                    <a:gd name="T36" fmla="*/ 504 w 991"/>
                    <a:gd name="T37" fmla="*/ 360 h 486"/>
                    <a:gd name="T38" fmla="*/ 515 w 991"/>
                    <a:gd name="T39" fmla="*/ 327 h 486"/>
                    <a:gd name="T40" fmla="*/ 531 w 991"/>
                    <a:gd name="T41" fmla="*/ 288 h 486"/>
                    <a:gd name="T42" fmla="*/ 558 w 991"/>
                    <a:gd name="T43" fmla="*/ 273 h 486"/>
                    <a:gd name="T44" fmla="*/ 564 w 991"/>
                    <a:gd name="T45" fmla="*/ 241 h 486"/>
                    <a:gd name="T46" fmla="*/ 575 w 991"/>
                    <a:gd name="T47" fmla="*/ 211 h 486"/>
                    <a:gd name="T48" fmla="*/ 587 w 991"/>
                    <a:gd name="T49" fmla="*/ 184 h 486"/>
                    <a:gd name="T50" fmla="*/ 587 w 991"/>
                    <a:gd name="T51" fmla="*/ 171 h 486"/>
                    <a:gd name="T52" fmla="*/ 585 w 991"/>
                    <a:gd name="T53" fmla="*/ 105 h 486"/>
                    <a:gd name="T54" fmla="*/ 608 w 991"/>
                    <a:gd name="T55" fmla="*/ 60 h 486"/>
                    <a:gd name="T56" fmla="*/ 713 w 991"/>
                    <a:gd name="T57" fmla="*/ 19 h 486"/>
                    <a:gd name="T58" fmla="*/ 750 w 991"/>
                    <a:gd name="T59" fmla="*/ 24 h 486"/>
                    <a:gd name="T60" fmla="*/ 830 w 991"/>
                    <a:gd name="T61" fmla="*/ 18 h 486"/>
                    <a:gd name="T62" fmla="*/ 923 w 991"/>
                    <a:gd name="T63" fmla="*/ 10 h 486"/>
                    <a:gd name="T64" fmla="*/ 986 w 991"/>
                    <a:gd name="T65" fmla="*/ 10 h 486"/>
                    <a:gd name="T66" fmla="*/ 984 w 991"/>
                    <a:gd name="T67" fmla="*/ 76 h 486"/>
                    <a:gd name="T68" fmla="*/ 987 w 991"/>
                    <a:gd name="T69" fmla="*/ 69 h 486"/>
                    <a:gd name="T70" fmla="*/ 978 w 991"/>
                    <a:gd name="T71" fmla="*/ 100 h 486"/>
                    <a:gd name="T72" fmla="*/ 960 w 991"/>
                    <a:gd name="T73" fmla="*/ 127 h 486"/>
                    <a:gd name="T74" fmla="*/ 951 w 991"/>
                    <a:gd name="T75" fmla="*/ 142 h 486"/>
                    <a:gd name="T76" fmla="*/ 938 w 991"/>
                    <a:gd name="T77" fmla="*/ 174 h 486"/>
                    <a:gd name="T78" fmla="*/ 933 w 991"/>
                    <a:gd name="T79" fmla="*/ 259 h 486"/>
                    <a:gd name="T80" fmla="*/ 924 w 991"/>
                    <a:gd name="T81" fmla="*/ 280 h 486"/>
                    <a:gd name="T82" fmla="*/ 906 w 991"/>
                    <a:gd name="T83" fmla="*/ 300 h 486"/>
                    <a:gd name="T84" fmla="*/ 897 w 991"/>
                    <a:gd name="T85" fmla="*/ 319 h 486"/>
                    <a:gd name="T86" fmla="*/ 882 w 991"/>
                    <a:gd name="T87" fmla="*/ 391 h 486"/>
                    <a:gd name="T88" fmla="*/ 876 w 991"/>
                    <a:gd name="T89" fmla="*/ 409 h 486"/>
                    <a:gd name="T90" fmla="*/ 870 w 991"/>
                    <a:gd name="T91" fmla="*/ 427 h 486"/>
                    <a:gd name="T92" fmla="*/ 864 w 991"/>
                    <a:gd name="T93" fmla="*/ 447 h 486"/>
                    <a:gd name="T94" fmla="*/ 857 w 991"/>
                    <a:gd name="T95" fmla="*/ 469 h 486"/>
                    <a:gd name="T96" fmla="*/ 854 w 991"/>
                    <a:gd name="T9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1" h="486">
                      <a:moveTo>
                        <a:pt x="0" y="283"/>
                      </a:moveTo>
                      <a:cubicBezTo>
                        <a:pt x="6" y="287"/>
                        <a:pt x="7" y="293"/>
                        <a:pt x="11" y="300"/>
                      </a:cubicBezTo>
                      <a:cubicBezTo>
                        <a:pt x="15" y="322"/>
                        <a:pt x="89" y="313"/>
                        <a:pt x="96" y="313"/>
                      </a:cubicBezTo>
                      <a:cubicBezTo>
                        <a:pt x="103" y="316"/>
                        <a:pt x="110" y="318"/>
                        <a:pt x="117" y="319"/>
                      </a:cubicBezTo>
                      <a:cubicBezTo>
                        <a:pt x="125" y="322"/>
                        <a:pt x="133" y="322"/>
                        <a:pt x="140" y="327"/>
                      </a:cubicBezTo>
                      <a:cubicBezTo>
                        <a:pt x="143" y="329"/>
                        <a:pt x="149" y="334"/>
                        <a:pt x="149" y="334"/>
                      </a:cubicBezTo>
                      <a:cubicBezTo>
                        <a:pt x="150" y="341"/>
                        <a:pt x="152" y="347"/>
                        <a:pt x="158" y="351"/>
                      </a:cubicBezTo>
                      <a:cubicBezTo>
                        <a:pt x="159" y="358"/>
                        <a:pt x="160" y="362"/>
                        <a:pt x="164" y="367"/>
                      </a:cubicBezTo>
                      <a:cubicBezTo>
                        <a:pt x="165" y="374"/>
                        <a:pt x="167" y="380"/>
                        <a:pt x="173" y="385"/>
                      </a:cubicBezTo>
                      <a:cubicBezTo>
                        <a:pt x="210" y="383"/>
                        <a:pt x="182" y="391"/>
                        <a:pt x="194" y="373"/>
                      </a:cubicBezTo>
                      <a:cubicBezTo>
                        <a:pt x="200" y="364"/>
                        <a:pt x="216" y="371"/>
                        <a:pt x="227" y="370"/>
                      </a:cubicBezTo>
                      <a:cubicBezTo>
                        <a:pt x="235" y="364"/>
                        <a:pt x="247" y="365"/>
                        <a:pt x="257" y="363"/>
                      </a:cubicBezTo>
                      <a:cubicBezTo>
                        <a:pt x="263" y="352"/>
                        <a:pt x="289" y="353"/>
                        <a:pt x="302" y="351"/>
                      </a:cubicBezTo>
                      <a:cubicBezTo>
                        <a:pt x="327" y="353"/>
                        <a:pt x="340" y="356"/>
                        <a:pt x="371" y="357"/>
                      </a:cubicBezTo>
                      <a:cubicBezTo>
                        <a:pt x="398" y="355"/>
                        <a:pt x="396" y="361"/>
                        <a:pt x="405" y="346"/>
                      </a:cubicBezTo>
                      <a:cubicBezTo>
                        <a:pt x="416" y="348"/>
                        <a:pt x="426" y="347"/>
                        <a:pt x="437" y="349"/>
                      </a:cubicBezTo>
                      <a:cubicBezTo>
                        <a:pt x="446" y="351"/>
                        <a:pt x="454" y="359"/>
                        <a:pt x="462" y="363"/>
                      </a:cubicBezTo>
                      <a:cubicBezTo>
                        <a:pt x="473" y="362"/>
                        <a:pt x="484" y="362"/>
                        <a:pt x="495" y="361"/>
                      </a:cubicBezTo>
                      <a:cubicBezTo>
                        <a:pt x="498" y="361"/>
                        <a:pt x="503" y="363"/>
                        <a:pt x="504" y="360"/>
                      </a:cubicBezTo>
                      <a:cubicBezTo>
                        <a:pt x="512" y="346"/>
                        <a:pt x="506" y="340"/>
                        <a:pt x="515" y="327"/>
                      </a:cubicBezTo>
                      <a:cubicBezTo>
                        <a:pt x="516" y="305"/>
                        <a:pt x="509" y="290"/>
                        <a:pt x="531" y="288"/>
                      </a:cubicBezTo>
                      <a:cubicBezTo>
                        <a:pt x="540" y="273"/>
                        <a:pt x="537" y="274"/>
                        <a:pt x="558" y="273"/>
                      </a:cubicBezTo>
                      <a:cubicBezTo>
                        <a:pt x="563" y="261"/>
                        <a:pt x="551" y="247"/>
                        <a:pt x="564" y="241"/>
                      </a:cubicBezTo>
                      <a:cubicBezTo>
                        <a:pt x="572" y="231"/>
                        <a:pt x="564" y="218"/>
                        <a:pt x="575" y="211"/>
                      </a:cubicBezTo>
                      <a:cubicBezTo>
                        <a:pt x="576" y="192"/>
                        <a:pt x="574" y="192"/>
                        <a:pt x="587" y="184"/>
                      </a:cubicBezTo>
                      <a:cubicBezTo>
                        <a:pt x="588" y="177"/>
                        <a:pt x="593" y="176"/>
                        <a:pt x="587" y="171"/>
                      </a:cubicBezTo>
                      <a:cubicBezTo>
                        <a:pt x="595" y="158"/>
                        <a:pt x="595" y="119"/>
                        <a:pt x="585" y="105"/>
                      </a:cubicBezTo>
                      <a:cubicBezTo>
                        <a:pt x="587" y="85"/>
                        <a:pt x="584" y="60"/>
                        <a:pt x="608" y="60"/>
                      </a:cubicBezTo>
                      <a:cubicBezTo>
                        <a:pt x="638" y="49"/>
                        <a:pt x="679" y="30"/>
                        <a:pt x="713" y="19"/>
                      </a:cubicBezTo>
                      <a:cubicBezTo>
                        <a:pt x="724" y="20"/>
                        <a:pt x="739" y="19"/>
                        <a:pt x="750" y="24"/>
                      </a:cubicBezTo>
                      <a:cubicBezTo>
                        <a:pt x="796" y="22"/>
                        <a:pt x="796" y="20"/>
                        <a:pt x="830" y="18"/>
                      </a:cubicBezTo>
                      <a:cubicBezTo>
                        <a:pt x="860" y="3"/>
                        <a:pt x="880" y="11"/>
                        <a:pt x="923" y="10"/>
                      </a:cubicBezTo>
                      <a:cubicBezTo>
                        <a:pt x="942" y="0"/>
                        <a:pt x="965" y="10"/>
                        <a:pt x="986" y="10"/>
                      </a:cubicBezTo>
                      <a:cubicBezTo>
                        <a:pt x="985" y="32"/>
                        <a:pt x="984" y="54"/>
                        <a:pt x="984" y="76"/>
                      </a:cubicBezTo>
                      <a:cubicBezTo>
                        <a:pt x="984" y="79"/>
                        <a:pt x="987" y="66"/>
                        <a:pt x="987" y="69"/>
                      </a:cubicBezTo>
                      <a:cubicBezTo>
                        <a:pt x="988" y="82"/>
                        <a:pt x="991" y="98"/>
                        <a:pt x="978" y="100"/>
                      </a:cubicBezTo>
                      <a:cubicBezTo>
                        <a:pt x="968" y="108"/>
                        <a:pt x="971" y="120"/>
                        <a:pt x="960" y="127"/>
                      </a:cubicBezTo>
                      <a:cubicBezTo>
                        <a:pt x="952" y="139"/>
                        <a:pt x="955" y="134"/>
                        <a:pt x="951" y="142"/>
                      </a:cubicBezTo>
                      <a:cubicBezTo>
                        <a:pt x="950" y="153"/>
                        <a:pt x="948" y="167"/>
                        <a:pt x="938" y="174"/>
                      </a:cubicBezTo>
                      <a:cubicBezTo>
                        <a:pt x="940" y="199"/>
                        <a:pt x="956" y="245"/>
                        <a:pt x="933" y="259"/>
                      </a:cubicBezTo>
                      <a:cubicBezTo>
                        <a:pt x="931" y="267"/>
                        <a:pt x="929" y="273"/>
                        <a:pt x="924" y="280"/>
                      </a:cubicBezTo>
                      <a:cubicBezTo>
                        <a:pt x="922" y="290"/>
                        <a:pt x="914" y="295"/>
                        <a:pt x="906" y="300"/>
                      </a:cubicBezTo>
                      <a:cubicBezTo>
                        <a:pt x="901" y="306"/>
                        <a:pt x="900" y="312"/>
                        <a:pt x="897" y="319"/>
                      </a:cubicBezTo>
                      <a:cubicBezTo>
                        <a:pt x="892" y="344"/>
                        <a:pt x="898" y="369"/>
                        <a:pt x="882" y="391"/>
                      </a:cubicBezTo>
                      <a:cubicBezTo>
                        <a:pt x="881" y="397"/>
                        <a:pt x="879" y="403"/>
                        <a:pt x="876" y="409"/>
                      </a:cubicBezTo>
                      <a:cubicBezTo>
                        <a:pt x="875" y="415"/>
                        <a:pt x="873" y="421"/>
                        <a:pt x="870" y="427"/>
                      </a:cubicBezTo>
                      <a:cubicBezTo>
                        <a:pt x="869" y="434"/>
                        <a:pt x="867" y="440"/>
                        <a:pt x="864" y="447"/>
                      </a:cubicBezTo>
                      <a:cubicBezTo>
                        <a:pt x="863" y="454"/>
                        <a:pt x="862" y="463"/>
                        <a:pt x="857" y="469"/>
                      </a:cubicBezTo>
                      <a:cubicBezTo>
                        <a:pt x="856" y="474"/>
                        <a:pt x="854" y="483"/>
                        <a:pt x="854" y="48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0" name="Freeform 342"/>
                <p:cNvSpPr>
                  <a:spLocks/>
                </p:cNvSpPr>
                <p:nvPr/>
              </p:nvSpPr>
              <p:spPr bwMode="auto">
                <a:xfrm>
                  <a:off x="-5" y="1440"/>
                  <a:ext cx="1427" cy="540"/>
                </a:xfrm>
                <a:custGeom>
                  <a:avLst/>
                  <a:gdLst>
                    <a:gd name="T0" fmla="*/ 1424 w 1427"/>
                    <a:gd name="T1" fmla="*/ 540 h 540"/>
                    <a:gd name="T2" fmla="*/ 1358 w 1427"/>
                    <a:gd name="T3" fmla="*/ 530 h 540"/>
                    <a:gd name="T4" fmla="*/ 1334 w 1427"/>
                    <a:gd name="T5" fmla="*/ 521 h 540"/>
                    <a:gd name="T6" fmla="*/ 1310 w 1427"/>
                    <a:gd name="T7" fmla="*/ 512 h 540"/>
                    <a:gd name="T8" fmla="*/ 1292 w 1427"/>
                    <a:gd name="T9" fmla="*/ 501 h 540"/>
                    <a:gd name="T10" fmla="*/ 1280 w 1427"/>
                    <a:gd name="T11" fmla="*/ 479 h 540"/>
                    <a:gd name="T12" fmla="*/ 1219 w 1427"/>
                    <a:gd name="T13" fmla="*/ 474 h 540"/>
                    <a:gd name="T14" fmla="*/ 1187 w 1427"/>
                    <a:gd name="T15" fmla="*/ 470 h 540"/>
                    <a:gd name="T16" fmla="*/ 1169 w 1427"/>
                    <a:gd name="T17" fmla="*/ 458 h 540"/>
                    <a:gd name="T18" fmla="*/ 1165 w 1427"/>
                    <a:gd name="T19" fmla="*/ 455 h 540"/>
                    <a:gd name="T20" fmla="*/ 1124 w 1427"/>
                    <a:gd name="T21" fmla="*/ 435 h 540"/>
                    <a:gd name="T22" fmla="*/ 1106 w 1427"/>
                    <a:gd name="T23" fmla="*/ 423 h 540"/>
                    <a:gd name="T24" fmla="*/ 1076 w 1427"/>
                    <a:gd name="T25" fmla="*/ 401 h 540"/>
                    <a:gd name="T26" fmla="*/ 1055 w 1427"/>
                    <a:gd name="T27" fmla="*/ 384 h 540"/>
                    <a:gd name="T28" fmla="*/ 1043 w 1427"/>
                    <a:gd name="T29" fmla="*/ 374 h 540"/>
                    <a:gd name="T30" fmla="*/ 1010 w 1427"/>
                    <a:gd name="T31" fmla="*/ 345 h 540"/>
                    <a:gd name="T32" fmla="*/ 1004 w 1427"/>
                    <a:gd name="T33" fmla="*/ 332 h 540"/>
                    <a:gd name="T34" fmla="*/ 973 w 1427"/>
                    <a:gd name="T35" fmla="*/ 294 h 540"/>
                    <a:gd name="T36" fmla="*/ 959 w 1427"/>
                    <a:gd name="T37" fmla="*/ 278 h 540"/>
                    <a:gd name="T38" fmla="*/ 949 w 1427"/>
                    <a:gd name="T39" fmla="*/ 266 h 540"/>
                    <a:gd name="T40" fmla="*/ 934 w 1427"/>
                    <a:gd name="T41" fmla="*/ 251 h 540"/>
                    <a:gd name="T42" fmla="*/ 922 w 1427"/>
                    <a:gd name="T43" fmla="*/ 234 h 540"/>
                    <a:gd name="T44" fmla="*/ 914 w 1427"/>
                    <a:gd name="T45" fmla="*/ 222 h 540"/>
                    <a:gd name="T46" fmla="*/ 887 w 1427"/>
                    <a:gd name="T47" fmla="*/ 200 h 540"/>
                    <a:gd name="T48" fmla="*/ 869 w 1427"/>
                    <a:gd name="T49" fmla="*/ 191 h 540"/>
                    <a:gd name="T50" fmla="*/ 823 w 1427"/>
                    <a:gd name="T51" fmla="*/ 189 h 540"/>
                    <a:gd name="T52" fmla="*/ 797 w 1427"/>
                    <a:gd name="T53" fmla="*/ 191 h 540"/>
                    <a:gd name="T54" fmla="*/ 728 w 1427"/>
                    <a:gd name="T55" fmla="*/ 203 h 540"/>
                    <a:gd name="T56" fmla="*/ 692 w 1427"/>
                    <a:gd name="T57" fmla="*/ 215 h 540"/>
                    <a:gd name="T58" fmla="*/ 673 w 1427"/>
                    <a:gd name="T59" fmla="*/ 230 h 540"/>
                    <a:gd name="T60" fmla="*/ 635 w 1427"/>
                    <a:gd name="T61" fmla="*/ 237 h 540"/>
                    <a:gd name="T62" fmla="*/ 599 w 1427"/>
                    <a:gd name="T63" fmla="*/ 249 h 540"/>
                    <a:gd name="T64" fmla="*/ 563 w 1427"/>
                    <a:gd name="T65" fmla="*/ 245 h 540"/>
                    <a:gd name="T66" fmla="*/ 548 w 1427"/>
                    <a:gd name="T67" fmla="*/ 239 h 540"/>
                    <a:gd name="T68" fmla="*/ 530 w 1427"/>
                    <a:gd name="T69" fmla="*/ 233 h 540"/>
                    <a:gd name="T70" fmla="*/ 515 w 1427"/>
                    <a:gd name="T71" fmla="*/ 225 h 540"/>
                    <a:gd name="T72" fmla="*/ 484 w 1427"/>
                    <a:gd name="T73" fmla="*/ 219 h 540"/>
                    <a:gd name="T74" fmla="*/ 463 w 1427"/>
                    <a:gd name="T75" fmla="*/ 200 h 540"/>
                    <a:gd name="T76" fmla="*/ 403 w 1427"/>
                    <a:gd name="T77" fmla="*/ 191 h 540"/>
                    <a:gd name="T78" fmla="*/ 382 w 1427"/>
                    <a:gd name="T79" fmla="*/ 176 h 540"/>
                    <a:gd name="T80" fmla="*/ 359 w 1427"/>
                    <a:gd name="T81" fmla="*/ 164 h 540"/>
                    <a:gd name="T82" fmla="*/ 335 w 1427"/>
                    <a:gd name="T83" fmla="*/ 155 h 540"/>
                    <a:gd name="T84" fmla="*/ 310 w 1427"/>
                    <a:gd name="T85" fmla="*/ 152 h 540"/>
                    <a:gd name="T86" fmla="*/ 271 w 1427"/>
                    <a:gd name="T87" fmla="*/ 141 h 540"/>
                    <a:gd name="T88" fmla="*/ 253 w 1427"/>
                    <a:gd name="T89" fmla="*/ 131 h 540"/>
                    <a:gd name="T90" fmla="*/ 233 w 1427"/>
                    <a:gd name="T91" fmla="*/ 113 h 540"/>
                    <a:gd name="T92" fmla="*/ 217 w 1427"/>
                    <a:gd name="T93" fmla="*/ 108 h 540"/>
                    <a:gd name="T94" fmla="*/ 197 w 1427"/>
                    <a:gd name="T95" fmla="*/ 98 h 540"/>
                    <a:gd name="T96" fmla="*/ 176 w 1427"/>
                    <a:gd name="T97" fmla="*/ 89 h 540"/>
                    <a:gd name="T98" fmla="*/ 163 w 1427"/>
                    <a:gd name="T99" fmla="*/ 84 h 540"/>
                    <a:gd name="T100" fmla="*/ 131 w 1427"/>
                    <a:gd name="T101" fmla="*/ 83 h 540"/>
                    <a:gd name="T102" fmla="*/ 116 w 1427"/>
                    <a:gd name="T103" fmla="*/ 77 h 540"/>
                    <a:gd name="T104" fmla="*/ 98 w 1427"/>
                    <a:gd name="T105" fmla="*/ 59 h 540"/>
                    <a:gd name="T106" fmla="*/ 74 w 1427"/>
                    <a:gd name="T107" fmla="*/ 44 h 540"/>
                    <a:gd name="T108" fmla="*/ 50 w 1427"/>
                    <a:gd name="T109" fmla="*/ 32 h 540"/>
                    <a:gd name="T110" fmla="*/ 31 w 1427"/>
                    <a:gd name="T111" fmla="*/ 18 h 540"/>
                    <a:gd name="T112" fmla="*/ 0 w 1427"/>
                    <a:gd name="T113" fmla="*/ 9 h 540"/>
                    <a:gd name="T114" fmla="*/ 5 w 1427"/>
                    <a:gd name="T115"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7" h="540">
                      <a:moveTo>
                        <a:pt x="1424" y="540"/>
                      </a:moveTo>
                      <a:cubicBezTo>
                        <a:pt x="1386" y="537"/>
                        <a:pt x="1427" y="532"/>
                        <a:pt x="1358" y="530"/>
                      </a:cubicBezTo>
                      <a:cubicBezTo>
                        <a:pt x="1351" y="526"/>
                        <a:pt x="1342" y="522"/>
                        <a:pt x="1334" y="521"/>
                      </a:cubicBezTo>
                      <a:cubicBezTo>
                        <a:pt x="1327" y="518"/>
                        <a:pt x="1317" y="513"/>
                        <a:pt x="1310" y="512"/>
                      </a:cubicBezTo>
                      <a:cubicBezTo>
                        <a:pt x="1304" y="508"/>
                        <a:pt x="1298" y="505"/>
                        <a:pt x="1292" y="501"/>
                      </a:cubicBezTo>
                      <a:cubicBezTo>
                        <a:pt x="1291" y="487"/>
                        <a:pt x="1291" y="486"/>
                        <a:pt x="1280" y="479"/>
                      </a:cubicBezTo>
                      <a:cubicBezTo>
                        <a:pt x="1279" y="472"/>
                        <a:pt x="1220" y="474"/>
                        <a:pt x="1219" y="474"/>
                      </a:cubicBezTo>
                      <a:cubicBezTo>
                        <a:pt x="1207" y="472"/>
                        <a:pt x="1202" y="471"/>
                        <a:pt x="1187" y="470"/>
                      </a:cubicBezTo>
                      <a:cubicBezTo>
                        <a:pt x="1180" y="467"/>
                        <a:pt x="1175" y="463"/>
                        <a:pt x="1169" y="458"/>
                      </a:cubicBezTo>
                      <a:cubicBezTo>
                        <a:pt x="1168" y="457"/>
                        <a:pt x="1165" y="455"/>
                        <a:pt x="1165" y="455"/>
                      </a:cubicBezTo>
                      <a:cubicBezTo>
                        <a:pt x="1156" y="439"/>
                        <a:pt x="1141" y="437"/>
                        <a:pt x="1124" y="435"/>
                      </a:cubicBezTo>
                      <a:cubicBezTo>
                        <a:pt x="1118" y="431"/>
                        <a:pt x="1112" y="427"/>
                        <a:pt x="1106" y="423"/>
                      </a:cubicBezTo>
                      <a:cubicBezTo>
                        <a:pt x="1098" y="412"/>
                        <a:pt x="1090" y="403"/>
                        <a:pt x="1076" y="401"/>
                      </a:cubicBezTo>
                      <a:cubicBezTo>
                        <a:pt x="1067" y="397"/>
                        <a:pt x="1063" y="389"/>
                        <a:pt x="1055" y="384"/>
                      </a:cubicBezTo>
                      <a:cubicBezTo>
                        <a:pt x="1051" y="379"/>
                        <a:pt x="1048" y="377"/>
                        <a:pt x="1043" y="374"/>
                      </a:cubicBezTo>
                      <a:cubicBezTo>
                        <a:pt x="1035" y="360"/>
                        <a:pt x="1024" y="353"/>
                        <a:pt x="1010" y="345"/>
                      </a:cubicBezTo>
                      <a:cubicBezTo>
                        <a:pt x="1007" y="341"/>
                        <a:pt x="1006" y="337"/>
                        <a:pt x="1004" y="332"/>
                      </a:cubicBezTo>
                      <a:cubicBezTo>
                        <a:pt x="1002" y="314"/>
                        <a:pt x="985" y="306"/>
                        <a:pt x="973" y="294"/>
                      </a:cubicBezTo>
                      <a:cubicBezTo>
                        <a:pt x="967" y="288"/>
                        <a:pt x="966" y="282"/>
                        <a:pt x="959" y="278"/>
                      </a:cubicBezTo>
                      <a:cubicBezTo>
                        <a:pt x="958" y="273"/>
                        <a:pt x="949" y="266"/>
                        <a:pt x="949" y="266"/>
                      </a:cubicBezTo>
                      <a:cubicBezTo>
                        <a:pt x="945" y="260"/>
                        <a:pt x="940" y="255"/>
                        <a:pt x="934" y="251"/>
                      </a:cubicBezTo>
                      <a:cubicBezTo>
                        <a:pt x="930" y="245"/>
                        <a:pt x="927" y="238"/>
                        <a:pt x="922" y="234"/>
                      </a:cubicBezTo>
                      <a:cubicBezTo>
                        <a:pt x="919" y="228"/>
                        <a:pt x="920" y="226"/>
                        <a:pt x="914" y="222"/>
                      </a:cubicBezTo>
                      <a:cubicBezTo>
                        <a:pt x="912" y="211"/>
                        <a:pt x="898" y="202"/>
                        <a:pt x="887" y="200"/>
                      </a:cubicBezTo>
                      <a:cubicBezTo>
                        <a:pt x="881" y="197"/>
                        <a:pt x="876" y="192"/>
                        <a:pt x="869" y="191"/>
                      </a:cubicBezTo>
                      <a:cubicBezTo>
                        <a:pt x="855" y="184"/>
                        <a:pt x="823" y="189"/>
                        <a:pt x="823" y="189"/>
                      </a:cubicBezTo>
                      <a:cubicBezTo>
                        <a:pt x="813" y="193"/>
                        <a:pt x="808" y="192"/>
                        <a:pt x="797" y="191"/>
                      </a:cubicBezTo>
                      <a:cubicBezTo>
                        <a:pt x="774" y="187"/>
                        <a:pt x="738" y="177"/>
                        <a:pt x="728" y="203"/>
                      </a:cubicBezTo>
                      <a:cubicBezTo>
                        <a:pt x="726" y="218"/>
                        <a:pt x="703" y="214"/>
                        <a:pt x="692" y="215"/>
                      </a:cubicBezTo>
                      <a:cubicBezTo>
                        <a:pt x="685" y="220"/>
                        <a:pt x="680" y="225"/>
                        <a:pt x="673" y="230"/>
                      </a:cubicBezTo>
                      <a:cubicBezTo>
                        <a:pt x="666" y="243"/>
                        <a:pt x="648" y="237"/>
                        <a:pt x="635" y="237"/>
                      </a:cubicBezTo>
                      <a:cubicBezTo>
                        <a:pt x="633" y="256"/>
                        <a:pt x="619" y="248"/>
                        <a:pt x="599" y="249"/>
                      </a:cubicBezTo>
                      <a:cubicBezTo>
                        <a:pt x="585" y="252"/>
                        <a:pt x="576" y="248"/>
                        <a:pt x="563" y="245"/>
                      </a:cubicBezTo>
                      <a:cubicBezTo>
                        <a:pt x="558" y="241"/>
                        <a:pt x="554" y="240"/>
                        <a:pt x="548" y="239"/>
                      </a:cubicBezTo>
                      <a:cubicBezTo>
                        <a:pt x="542" y="236"/>
                        <a:pt x="536" y="234"/>
                        <a:pt x="530" y="233"/>
                      </a:cubicBezTo>
                      <a:cubicBezTo>
                        <a:pt x="525" y="229"/>
                        <a:pt x="521" y="227"/>
                        <a:pt x="515" y="225"/>
                      </a:cubicBezTo>
                      <a:cubicBezTo>
                        <a:pt x="506" y="218"/>
                        <a:pt x="494" y="224"/>
                        <a:pt x="484" y="219"/>
                      </a:cubicBezTo>
                      <a:cubicBezTo>
                        <a:pt x="478" y="211"/>
                        <a:pt x="474" y="204"/>
                        <a:pt x="463" y="200"/>
                      </a:cubicBezTo>
                      <a:cubicBezTo>
                        <a:pt x="442" y="194"/>
                        <a:pt x="425" y="192"/>
                        <a:pt x="403" y="191"/>
                      </a:cubicBezTo>
                      <a:cubicBezTo>
                        <a:pt x="398" y="182"/>
                        <a:pt x="392" y="178"/>
                        <a:pt x="382" y="176"/>
                      </a:cubicBezTo>
                      <a:cubicBezTo>
                        <a:pt x="374" y="173"/>
                        <a:pt x="368" y="166"/>
                        <a:pt x="359" y="164"/>
                      </a:cubicBezTo>
                      <a:cubicBezTo>
                        <a:pt x="352" y="160"/>
                        <a:pt x="343" y="156"/>
                        <a:pt x="335" y="155"/>
                      </a:cubicBezTo>
                      <a:cubicBezTo>
                        <a:pt x="326" y="156"/>
                        <a:pt x="317" y="158"/>
                        <a:pt x="310" y="152"/>
                      </a:cubicBezTo>
                      <a:cubicBezTo>
                        <a:pt x="303" y="140"/>
                        <a:pt x="283" y="142"/>
                        <a:pt x="271" y="141"/>
                      </a:cubicBezTo>
                      <a:cubicBezTo>
                        <a:pt x="264" y="140"/>
                        <a:pt x="259" y="135"/>
                        <a:pt x="253" y="131"/>
                      </a:cubicBezTo>
                      <a:cubicBezTo>
                        <a:pt x="249" y="124"/>
                        <a:pt x="241" y="115"/>
                        <a:pt x="233" y="113"/>
                      </a:cubicBezTo>
                      <a:cubicBezTo>
                        <a:pt x="228" y="110"/>
                        <a:pt x="223" y="110"/>
                        <a:pt x="217" y="108"/>
                      </a:cubicBezTo>
                      <a:cubicBezTo>
                        <a:pt x="210" y="104"/>
                        <a:pt x="205" y="99"/>
                        <a:pt x="197" y="98"/>
                      </a:cubicBezTo>
                      <a:cubicBezTo>
                        <a:pt x="190" y="93"/>
                        <a:pt x="184" y="90"/>
                        <a:pt x="176" y="89"/>
                      </a:cubicBezTo>
                      <a:cubicBezTo>
                        <a:pt x="172" y="87"/>
                        <a:pt x="167" y="86"/>
                        <a:pt x="163" y="84"/>
                      </a:cubicBezTo>
                      <a:cubicBezTo>
                        <a:pt x="152" y="88"/>
                        <a:pt x="142" y="85"/>
                        <a:pt x="131" y="83"/>
                      </a:cubicBezTo>
                      <a:cubicBezTo>
                        <a:pt x="126" y="79"/>
                        <a:pt x="122" y="78"/>
                        <a:pt x="116" y="77"/>
                      </a:cubicBezTo>
                      <a:cubicBezTo>
                        <a:pt x="107" y="72"/>
                        <a:pt x="104" y="67"/>
                        <a:pt x="98" y="59"/>
                      </a:cubicBezTo>
                      <a:cubicBezTo>
                        <a:pt x="97" y="53"/>
                        <a:pt x="81" y="45"/>
                        <a:pt x="74" y="44"/>
                      </a:cubicBezTo>
                      <a:cubicBezTo>
                        <a:pt x="66" y="38"/>
                        <a:pt x="60" y="34"/>
                        <a:pt x="50" y="32"/>
                      </a:cubicBezTo>
                      <a:cubicBezTo>
                        <a:pt x="35" y="35"/>
                        <a:pt x="40" y="27"/>
                        <a:pt x="31" y="18"/>
                      </a:cubicBezTo>
                      <a:cubicBezTo>
                        <a:pt x="23" y="10"/>
                        <a:pt x="11" y="9"/>
                        <a:pt x="0" y="9"/>
                      </a:cubicBezTo>
                      <a:lnTo>
                        <a:pt x="5"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1" name="Freeform 343"/>
                <p:cNvSpPr>
                  <a:spLocks/>
                </p:cNvSpPr>
                <p:nvPr/>
              </p:nvSpPr>
              <p:spPr bwMode="auto">
                <a:xfrm>
                  <a:off x="462" y="816"/>
                  <a:ext cx="188" cy="495"/>
                </a:xfrm>
                <a:custGeom>
                  <a:avLst/>
                  <a:gdLst>
                    <a:gd name="T0" fmla="*/ 188 w 188"/>
                    <a:gd name="T1" fmla="*/ 495 h 495"/>
                    <a:gd name="T2" fmla="*/ 177 w 188"/>
                    <a:gd name="T3" fmla="*/ 485 h 495"/>
                    <a:gd name="T4" fmla="*/ 164 w 188"/>
                    <a:gd name="T5" fmla="*/ 407 h 495"/>
                    <a:gd name="T6" fmla="*/ 152 w 188"/>
                    <a:gd name="T7" fmla="*/ 386 h 495"/>
                    <a:gd name="T8" fmla="*/ 137 w 188"/>
                    <a:gd name="T9" fmla="*/ 383 h 495"/>
                    <a:gd name="T10" fmla="*/ 129 w 188"/>
                    <a:gd name="T11" fmla="*/ 357 h 495"/>
                    <a:gd name="T12" fmla="*/ 105 w 188"/>
                    <a:gd name="T13" fmla="*/ 338 h 495"/>
                    <a:gd name="T14" fmla="*/ 89 w 188"/>
                    <a:gd name="T15" fmla="*/ 327 h 495"/>
                    <a:gd name="T16" fmla="*/ 75 w 188"/>
                    <a:gd name="T17" fmla="*/ 311 h 495"/>
                    <a:gd name="T18" fmla="*/ 78 w 188"/>
                    <a:gd name="T19" fmla="*/ 297 h 495"/>
                    <a:gd name="T20" fmla="*/ 59 w 188"/>
                    <a:gd name="T21" fmla="*/ 263 h 495"/>
                    <a:gd name="T22" fmla="*/ 68 w 188"/>
                    <a:gd name="T23" fmla="*/ 236 h 495"/>
                    <a:gd name="T24" fmla="*/ 63 w 188"/>
                    <a:gd name="T25" fmla="*/ 203 h 495"/>
                    <a:gd name="T26" fmla="*/ 50 w 188"/>
                    <a:gd name="T27" fmla="*/ 197 h 495"/>
                    <a:gd name="T28" fmla="*/ 30 w 188"/>
                    <a:gd name="T29" fmla="*/ 180 h 495"/>
                    <a:gd name="T30" fmla="*/ 21 w 188"/>
                    <a:gd name="T31" fmla="*/ 167 h 495"/>
                    <a:gd name="T32" fmla="*/ 9 w 188"/>
                    <a:gd name="T33" fmla="*/ 117 h 495"/>
                    <a:gd name="T34" fmla="*/ 0 w 188"/>
                    <a:gd name="T35" fmla="*/ 99 h 495"/>
                    <a:gd name="T36" fmla="*/ 8 w 188"/>
                    <a:gd name="T37" fmla="*/ 86 h 495"/>
                    <a:gd name="T38" fmla="*/ 14 w 188"/>
                    <a:gd name="T39" fmla="*/ 80 h 495"/>
                    <a:gd name="T40" fmla="*/ 26 w 188"/>
                    <a:gd name="T41" fmla="*/ 65 h 495"/>
                    <a:gd name="T42" fmla="*/ 23 w 188"/>
                    <a:gd name="T43" fmla="*/ 54 h 495"/>
                    <a:gd name="T44" fmla="*/ 14 w 188"/>
                    <a:gd name="T45" fmla="*/ 23 h 495"/>
                    <a:gd name="T46" fmla="*/ 18 w 188"/>
                    <a:gd name="T47"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495">
                      <a:moveTo>
                        <a:pt x="188" y="495"/>
                      </a:moveTo>
                      <a:cubicBezTo>
                        <a:pt x="185" y="490"/>
                        <a:pt x="182" y="488"/>
                        <a:pt x="177" y="485"/>
                      </a:cubicBezTo>
                      <a:cubicBezTo>
                        <a:pt x="172" y="459"/>
                        <a:pt x="184" y="427"/>
                        <a:pt x="164" y="407"/>
                      </a:cubicBezTo>
                      <a:cubicBezTo>
                        <a:pt x="161" y="400"/>
                        <a:pt x="158" y="391"/>
                        <a:pt x="152" y="386"/>
                      </a:cubicBezTo>
                      <a:cubicBezTo>
                        <a:pt x="147" y="375"/>
                        <a:pt x="154" y="386"/>
                        <a:pt x="137" y="383"/>
                      </a:cubicBezTo>
                      <a:cubicBezTo>
                        <a:pt x="131" y="382"/>
                        <a:pt x="130" y="360"/>
                        <a:pt x="129" y="357"/>
                      </a:cubicBezTo>
                      <a:cubicBezTo>
                        <a:pt x="125" y="347"/>
                        <a:pt x="115" y="340"/>
                        <a:pt x="105" y="338"/>
                      </a:cubicBezTo>
                      <a:cubicBezTo>
                        <a:pt x="100" y="334"/>
                        <a:pt x="95" y="330"/>
                        <a:pt x="89" y="327"/>
                      </a:cubicBezTo>
                      <a:cubicBezTo>
                        <a:pt x="85" y="321"/>
                        <a:pt x="80" y="317"/>
                        <a:pt x="75" y="311"/>
                      </a:cubicBezTo>
                      <a:cubicBezTo>
                        <a:pt x="74" y="304"/>
                        <a:pt x="77" y="303"/>
                        <a:pt x="78" y="297"/>
                      </a:cubicBezTo>
                      <a:cubicBezTo>
                        <a:pt x="77" y="286"/>
                        <a:pt x="68" y="270"/>
                        <a:pt x="59" y="263"/>
                      </a:cubicBezTo>
                      <a:cubicBezTo>
                        <a:pt x="55" y="252"/>
                        <a:pt x="62" y="244"/>
                        <a:pt x="68" y="236"/>
                      </a:cubicBezTo>
                      <a:cubicBezTo>
                        <a:pt x="70" y="224"/>
                        <a:pt x="77" y="206"/>
                        <a:pt x="63" y="203"/>
                      </a:cubicBezTo>
                      <a:cubicBezTo>
                        <a:pt x="58" y="201"/>
                        <a:pt x="54" y="200"/>
                        <a:pt x="50" y="197"/>
                      </a:cubicBezTo>
                      <a:cubicBezTo>
                        <a:pt x="45" y="189"/>
                        <a:pt x="39" y="184"/>
                        <a:pt x="30" y="180"/>
                      </a:cubicBezTo>
                      <a:cubicBezTo>
                        <a:pt x="27" y="176"/>
                        <a:pt x="24" y="171"/>
                        <a:pt x="21" y="167"/>
                      </a:cubicBezTo>
                      <a:cubicBezTo>
                        <a:pt x="17" y="148"/>
                        <a:pt x="27" y="128"/>
                        <a:pt x="9" y="117"/>
                      </a:cubicBezTo>
                      <a:cubicBezTo>
                        <a:pt x="5" y="112"/>
                        <a:pt x="2" y="105"/>
                        <a:pt x="0" y="99"/>
                      </a:cubicBezTo>
                      <a:cubicBezTo>
                        <a:pt x="2" y="94"/>
                        <a:pt x="5" y="90"/>
                        <a:pt x="8" y="86"/>
                      </a:cubicBezTo>
                      <a:cubicBezTo>
                        <a:pt x="11" y="73"/>
                        <a:pt x="6" y="88"/>
                        <a:pt x="14" y="80"/>
                      </a:cubicBezTo>
                      <a:cubicBezTo>
                        <a:pt x="20" y="74"/>
                        <a:pt x="14" y="67"/>
                        <a:pt x="26" y="65"/>
                      </a:cubicBezTo>
                      <a:cubicBezTo>
                        <a:pt x="30" y="59"/>
                        <a:pt x="29" y="57"/>
                        <a:pt x="23" y="54"/>
                      </a:cubicBezTo>
                      <a:cubicBezTo>
                        <a:pt x="13" y="40"/>
                        <a:pt x="14" y="47"/>
                        <a:pt x="14" y="23"/>
                      </a:cubicBezTo>
                      <a:lnTo>
                        <a:pt x="18"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2" name="Freeform 344"/>
                <p:cNvSpPr>
                  <a:spLocks/>
                </p:cNvSpPr>
                <p:nvPr/>
              </p:nvSpPr>
              <p:spPr bwMode="auto">
                <a:xfrm>
                  <a:off x="460" y="122"/>
                  <a:ext cx="948" cy="694"/>
                </a:xfrm>
                <a:custGeom>
                  <a:avLst/>
                  <a:gdLst>
                    <a:gd name="T0" fmla="*/ 19 w 948"/>
                    <a:gd name="T1" fmla="*/ 694 h 694"/>
                    <a:gd name="T2" fmla="*/ 26 w 948"/>
                    <a:gd name="T3" fmla="*/ 603 h 694"/>
                    <a:gd name="T4" fmla="*/ 23 w 948"/>
                    <a:gd name="T5" fmla="*/ 573 h 694"/>
                    <a:gd name="T6" fmla="*/ 34 w 948"/>
                    <a:gd name="T7" fmla="*/ 561 h 694"/>
                    <a:gd name="T8" fmla="*/ 43 w 948"/>
                    <a:gd name="T9" fmla="*/ 549 h 694"/>
                    <a:gd name="T10" fmla="*/ 61 w 948"/>
                    <a:gd name="T11" fmla="*/ 498 h 694"/>
                    <a:gd name="T12" fmla="*/ 70 w 948"/>
                    <a:gd name="T13" fmla="*/ 484 h 694"/>
                    <a:gd name="T14" fmla="*/ 88 w 948"/>
                    <a:gd name="T15" fmla="*/ 454 h 694"/>
                    <a:gd name="T16" fmla="*/ 100 w 948"/>
                    <a:gd name="T17" fmla="*/ 447 h 694"/>
                    <a:gd name="T18" fmla="*/ 88 w 948"/>
                    <a:gd name="T19" fmla="*/ 421 h 694"/>
                    <a:gd name="T20" fmla="*/ 74 w 948"/>
                    <a:gd name="T21" fmla="*/ 399 h 694"/>
                    <a:gd name="T22" fmla="*/ 79 w 948"/>
                    <a:gd name="T23" fmla="*/ 390 h 694"/>
                    <a:gd name="T24" fmla="*/ 58 w 948"/>
                    <a:gd name="T25" fmla="*/ 346 h 694"/>
                    <a:gd name="T26" fmla="*/ 50 w 948"/>
                    <a:gd name="T27" fmla="*/ 328 h 694"/>
                    <a:gd name="T28" fmla="*/ 61 w 948"/>
                    <a:gd name="T29" fmla="*/ 279 h 694"/>
                    <a:gd name="T30" fmla="*/ 77 w 948"/>
                    <a:gd name="T31" fmla="*/ 243 h 694"/>
                    <a:gd name="T32" fmla="*/ 83 w 948"/>
                    <a:gd name="T33" fmla="*/ 220 h 694"/>
                    <a:gd name="T34" fmla="*/ 92 w 948"/>
                    <a:gd name="T35" fmla="*/ 213 h 694"/>
                    <a:gd name="T36" fmla="*/ 94 w 948"/>
                    <a:gd name="T37" fmla="*/ 208 h 694"/>
                    <a:gd name="T38" fmla="*/ 164 w 948"/>
                    <a:gd name="T39" fmla="*/ 166 h 694"/>
                    <a:gd name="T40" fmla="*/ 161 w 948"/>
                    <a:gd name="T41" fmla="*/ 172 h 694"/>
                    <a:gd name="T42" fmla="*/ 175 w 948"/>
                    <a:gd name="T43" fmla="*/ 174 h 694"/>
                    <a:gd name="T44" fmla="*/ 190 w 948"/>
                    <a:gd name="T45" fmla="*/ 153 h 694"/>
                    <a:gd name="T46" fmla="*/ 215 w 948"/>
                    <a:gd name="T47" fmla="*/ 147 h 694"/>
                    <a:gd name="T48" fmla="*/ 221 w 948"/>
                    <a:gd name="T49" fmla="*/ 139 h 694"/>
                    <a:gd name="T50" fmla="*/ 247 w 948"/>
                    <a:gd name="T51" fmla="*/ 123 h 694"/>
                    <a:gd name="T52" fmla="*/ 272 w 948"/>
                    <a:gd name="T53" fmla="*/ 105 h 694"/>
                    <a:gd name="T54" fmla="*/ 286 w 948"/>
                    <a:gd name="T55" fmla="*/ 102 h 694"/>
                    <a:gd name="T56" fmla="*/ 305 w 948"/>
                    <a:gd name="T57" fmla="*/ 90 h 694"/>
                    <a:gd name="T58" fmla="*/ 313 w 948"/>
                    <a:gd name="T59" fmla="*/ 49 h 694"/>
                    <a:gd name="T60" fmla="*/ 332 w 948"/>
                    <a:gd name="T61" fmla="*/ 57 h 694"/>
                    <a:gd name="T62" fmla="*/ 347 w 948"/>
                    <a:gd name="T63" fmla="*/ 42 h 694"/>
                    <a:gd name="T64" fmla="*/ 374 w 948"/>
                    <a:gd name="T65" fmla="*/ 39 h 694"/>
                    <a:gd name="T66" fmla="*/ 406 w 948"/>
                    <a:gd name="T67" fmla="*/ 12 h 694"/>
                    <a:gd name="T68" fmla="*/ 422 w 948"/>
                    <a:gd name="T69" fmla="*/ 1 h 694"/>
                    <a:gd name="T70" fmla="*/ 518 w 948"/>
                    <a:gd name="T71" fmla="*/ 3 h 694"/>
                    <a:gd name="T72" fmla="*/ 545 w 948"/>
                    <a:gd name="T73" fmla="*/ 18 h 694"/>
                    <a:gd name="T74" fmla="*/ 608 w 948"/>
                    <a:gd name="T75" fmla="*/ 48 h 694"/>
                    <a:gd name="T76" fmla="*/ 629 w 948"/>
                    <a:gd name="T77" fmla="*/ 45 h 694"/>
                    <a:gd name="T78" fmla="*/ 641 w 948"/>
                    <a:gd name="T79" fmla="*/ 57 h 694"/>
                    <a:gd name="T80" fmla="*/ 691 w 948"/>
                    <a:gd name="T81" fmla="*/ 61 h 694"/>
                    <a:gd name="T82" fmla="*/ 710 w 948"/>
                    <a:gd name="T83" fmla="*/ 76 h 694"/>
                    <a:gd name="T84" fmla="*/ 721 w 948"/>
                    <a:gd name="T85" fmla="*/ 85 h 694"/>
                    <a:gd name="T86" fmla="*/ 770 w 948"/>
                    <a:gd name="T87" fmla="*/ 79 h 694"/>
                    <a:gd name="T88" fmla="*/ 781 w 948"/>
                    <a:gd name="T89" fmla="*/ 69 h 694"/>
                    <a:gd name="T90" fmla="*/ 794 w 948"/>
                    <a:gd name="T91" fmla="*/ 70 h 694"/>
                    <a:gd name="T92" fmla="*/ 824 w 948"/>
                    <a:gd name="T93" fmla="*/ 78 h 694"/>
                    <a:gd name="T94" fmla="*/ 835 w 948"/>
                    <a:gd name="T95" fmla="*/ 51 h 694"/>
                    <a:gd name="T96" fmla="*/ 892 w 948"/>
                    <a:gd name="T97" fmla="*/ 73 h 694"/>
                    <a:gd name="T98" fmla="*/ 904 w 948"/>
                    <a:gd name="T99" fmla="*/ 88 h 694"/>
                    <a:gd name="T100" fmla="*/ 914 w 948"/>
                    <a:gd name="T101" fmla="*/ 96 h 694"/>
                    <a:gd name="T102" fmla="*/ 946 w 948"/>
                    <a:gd name="T103" fmla="*/ 66 h 694"/>
                    <a:gd name="T104" fmla="*/ 938 w 948"/>
                    <a:gd name="T105" fmla="*/ 42 h 694"/>
                    <a:gd name="T106" fmla="*/ 907 w 948"/>
                    <a:gd name="T107" fmla="*/ 34 h 694"/>
                    <a:gd name="T108" fmla="*/ 892 w 948"/>
                    <a:gd name="T109" fmla="*/ 21 h 694"/>
                    <a:gd name="T110" fmla="*/ 917 w 948"/>
                    <a:gd name="T111" fmla="*/ 13 h 694"/>
                    <a:gd name="T112" fmla="*/ 928 w 948"/>
                    <a:gd name="T113" fmla="*/ 13 h 694"/>
                    <a:gd name="T114" fmla="*/ 935 w 948"/>
                    <a:gd name="T115" fmla="*/ 10 h 694"/>
                    <a:gd name="T116" fmla="*/ 932 w 948"/>
                    <a:gd name="T117" fmla="*/ 2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694">
                      <a:moveTo>
                        <a:pt x="19" y="694"/>
                      </a:moveTo>
                      <a:cubicBezTo>
                        <a:pt x="24" y="664"/>
                        <a:pt x="0" y="622"/>
                        <a:pt x="26" y="603"/>
                      </a:cubicBezTo>
                      <a:cubicBezTo>
                        <a:pt x="31" y="594"/>
                        <a:pt x="28" y="582"/>
                        <a:pt x="23" y="573"/>
                      </a:cubicBezTo>
                      <a:cubicBezTo>
                        <a:pt x="25" y="564"/>
                        <a:pt x="25" y="563"/>
                        <a:pt x="34" y="561"/>
                      </a:cubicBezTo>
                      <a:cubicBezTo>
                        <a:pt x="37" y="556"/>
                        <a:pt x="41" y="554"/>
                        <a:pt x="43" y="549"/>
                      </a:cubicBezTo>
                      <a:cubicBezTo>
                        <a:pt x="46" y="532"/>
                        <a:pt x="46" y="510"/>
                        <a:pt x="61" y="498"/>
                      </a:cubicBezTo>
                      <a:cubicBezTo>
                        <a:pt x="64" y="493"/>
                        <a:pt x="67" y="489"/>
                        <a:pt x="70" y="484"/>
                      </a:cubicBezTo>
                      <a:cubicBezTo>
                        <a:pt x="71" y="472"/>
                        <a:pt x="77" y="461"/>
                        <a:pt x="88" y="454"/>
                      </a:cubicBezTo>
                      <a:cubicBezTo>
                        <a:pt x="92" y="449"/>
                        <a:pt x="94" y="448"/>
                        <a:pt x="100" y="447"/>
                      </a:cubicBezTo>
                      <a:cubicBezTo>
                        <a:pt x="98" y="437"/>
                        <a:pt x="97" y="428"/>
                        <a:pt x="88" y="421"/>
                      </a:cubicBezTo>
                      <a:cubicBezTo>
                        <a:pt x="84" y="413"/>
                        <a:pt x="79" y="406"/>
                        <a:pt x="74" y="399"/>
                      </a:cubicBezTo>
                      <a:cubicBezTo>
                        <a:pt x="75" y="396"/>
                        <a:pt x="79" y="393"/>
                        <a:pt x="79" y="390"/>
                      </a:cubicBezTo>
                      <a:cubicBezTo>
                        <a:pt x="80" y="376"/>
                        <a:pt x="70" y="355"/>
                        <a:pt x="58" y="346"/>
                      </a:cubicBezTo>
                      <a:cubicBezTo>
                        <a:pt x="55" y="340"/>
                        <a:pt x="52" y="334"/>
                        <a:pt x="50" y="328"/>
                      </a:cubicBezTo>
                      <a:cubicBezTo>
                        <a:pt x="50" y="323"/>
                        <a:pt x="45" y="282"/>
                        <a:pt x="61" y="279"/>
                      </a:cubicBezTo>
                      <a:cubicBezTo>
                        <a:pt x="71" y="262"/>
                        <a:pt x="55" y="247"/>
                        <a:pt x="77" y="243"/>
                      </a:cubicBezTo>
                      <a:cubicBezTo>
                        <a:pt x="81" y="236"/>
                        <a:pt x="79" y="226"/>
                        <a:pt x="83" y="220"/>
                      </a:cubicBezTo>
                      <a:cubicBezTo>
                        <a:pt x="85" y="217"/>
                        <a:pt x="89" y="216"/>
                        <a:pt x="92" y="213"/>
                      </a:cubicBezTo>
                      <a:cubicBezTo>
                        <a:pt x="93" y="211"/>
                        <a:pt x="94" y="208"/>
                        <a:pt x="94" y="208"/>
                      </a:cubicBezTo>
                      <a:cubicBezTo>
                        <a:pt x="117" y="194"/>
                        <a:pt x="140" y="179"/>
                        <a:pt x="164" y="166"/>
                      </a:cubicBezTo>
                      <a:cubicBezTo>
                        <a:pt x="166" y="165"/>
                        <a:pt x="159" y="171"/>
                        <a:pt x="161" y="172"/>
                      </a:cubicBezTo>
                      <a:cubicBezTo>
                        <a:pt x="165" y="175"/>
                        <a:pt x="170" y="173"/>
                        <a:pt x="175" y="174"/>
                      </a:cubicBezTo>
                      <a:cubicBezTo>
                        <a:pt x="177" y="162"/>
                        <a:pt x="177" y="155"/>
                        <a:pt x="190" y="153"/>
                      </a:cubicBezTo>
                      <a:cubicBezTo>
                        <a:pt x="198" y="149"/>
                        <a:pt x="206" y="148"/>
                        <a:pt x="215" y="147"/>
                      </a:cubicBezTo>
                      <a:cubicBezTo>
                        <a:pt x="229" y="138"/>
                        <a:pt x="213" y="150"/>
                        <a:pt x="221" y="139"/>
                      </a:cubicBezTo>
                      <a:cubicBezTo>
                        <a:pt x="226" y="132"/>
                        <a:pt x="239" y="125"/>
                        <a:pt x="247" y="123"/>
                      </a:cubicBezTo>
                      <a:cubicBezTo>
                        <a:pt x="254" y="118"/>
                        <a:pt x="264" y="108"/>
                        <a:pt x="272" y="105"/>
                      </a:cubicBezTo>
                      <a:cubicBezTo>
                        <a:pt x="277" y="103"/>
                        <a:pt x="286" y="102"/>
                        <a:pt x="286" y="102"/>
                      </a:cubicBezTo>
                      <a:cubicBezTo>
                        <a:pt x="294" y="96"/>
                        <a:pt x="294" y="92"/>
                        <a:pt x="305" y="90"/>
                      </a:cubicBezTo>
                      <a:cubicBezTo>
                        <a:pt x="318" y="82"/>
                        <a:pt x="310" y="63"/>
                        <a:pt x="313" y="49"/>
                      </a:cubicBezTo>
                      <a:cubicBezTo>
                        <a:pt x="328" y="51"/>
                        <a:pt x="322" y="52"/>
                        <a:pt x="332" y="57"/>
                      </a:cubicBezTo>
                      <a:cubicBezTo>
                        <a:pt x="351" y="53"/>
                        <a:pt x="335" y="47"/>
                        <a:pt x="347" y="42"/>
                      </a:cubicBezTo>
                      <a:cubicBezTo>
                        <a:pt x="355" y="39"/>
                        <a:pt x="367" y="39"/>
                        <a:pt x="374" y="39"/>
                      </a:cubicBezTo>
                      <a:cubicBezTo>
                        <a:pt x="381" y="28"/>
                        <a:pt x="392" y="15"/>
                        <a:pt x="406" y="12"/>
                      </a:cubicBezTo>
                      <a:cubicBezTo>
                        <a:pt x="414" y="8"/>
                        <a:pt x="415" y="6"/>
                        <a:pt x="422" y="1"/>
                      </a:cubicBezTo>
                      <a:cubicBezTo>
                        <a:pt x="454" y="7"/>
                        <a:pt x="486" y="0"/>
                        <a:pt x="518" y="3"/>
                      </a:cubicBezTo>
                      <a:cubicBezTo>
                        <a:pt x="536" y="14"/>
                        <a:pt x="509" y="14"/>
                        <a:pt x="545" y="18"/>
                      </a:cubicBezTo>
                      <a:cubicBezTo>
                        <a:pt x="561" y="50"/>
                        <a:pt x="569" y="46"/>
                        <a:pt x="608" y="48"/>
                      </a:cubicBezTo>
                      <a:cubicBezTo>
                        <a:pt x="616" y="50"/>
                        <a:pt x="623" y="50"/>
                        <a:pt x="629" y="45"/>
                      </a:cubicBezTo>
                      <a:cubicBezTo>
                        <a:pt x="638" y="47"/>
                        <a:pt x="632" y="54"/>
                        <a:pt x="641" y="57"/>
                      </a:cubicBezTo>
                      <a:cubicBezTo>
                        <a:pt x="656" y="62"/>
                        <a:pt x="677" y="61"/>
                        <a:pt x="691" y="61"/>
                      </a:cubicBezTo>
                      <a:cubicBezTo>
                        <a:pt x="693" y="69"/>
                        <a:pt x="704" y="69"/>
                        <a:pt x="710" y="76"/>
                      </a:cubicBezTo>
                      <a:cubicBezTo>
                        <a:pt x="712" y="83"/>
                        <a:pt x="714" y="84"/>
                        <a:pt x="721" y="85"/>
                      </a:cubicBezTo>
                      <a:cubicBezTo>
                        <a:pt x="743" y="84"/>
                        <a:pt x="755" y="90"/>
                        <a:pt x="770" y="79"/>
                      </a:cubicBezTo>
                      <a:cubicBezTo>
                        <a:pt x="773" y="73"/>
                        <a:pt x="774" y="70"/>
                        <a:pt x="781" y="69"/>
                      </a:cubicBezTo>
                      <a:cubicBezTo>
                        <a:pt x="787" y="65"/>
                        <a:pt x="789" y="66"/>
                        <a:pt x="794" y="70"/>
                      </a:cubicBezTo>
                      <a:cubicBezTo>
                        <a:pt x="799" y="85"/>
                        <a:pt x="806" y="79"/>
                        <a:pt x="824" y="78"/>
                      </a:cubicBezTo>
                      <a:cubicBezTo>
                        <a:pt x="829" y="66"/>
                        <a:pt x="823" y="58"/>
                        <a:pt x="835" y="51"/>
                      </a:cubicBezTo>
                      <a:cubicBezTo>
                        <a:pt x="855" y="53"/>
                        <a:pt x="871" y="69"/>
                        <a:pt x="892" y="73"/>
                      </a:cubicBezTo>
                      <a:cubicBezTo>
                        <a:pt x="898" y="76"/>
                        <a:pt x="901" y="82"/>
                        <a:pt x="904" y="88"/>
                      </a:cubicBezTo>
                      <a:cubicBezTo>
                        <a:pt x="905" y="95"/>
                        <a:pt x="908" y="93"/>
                        <a:pt x="914" y="96"/>
                      </a:cubicBezTo>
                      <a:cubicBezTo>
                        <a:pt x="932" y="92"/>
                        <a:pt x="928" y="70"/>
                        <a:pt x="946" y="66"/>
                      </a:cubicBezTo>
                      <a:cubicBezTo>
                        <a:pt x="948" y="56"/>
                        <a:pt x="944" y="50"/>
                        <a:pt x="938" y="42"/>
                      </a:cubicBezTo>
                      <a:cubicBezTo>
                        <a:pt x="936" y="30"/>
                        <a:pt x="916" y="35"/>
                        <a:pt x="907" y="34"/>
                      </a:cubicBezTo>
                      <a:cubicBezTo>
                        <a:pt x="899" y="32"/>
                        <a:pt x="898" y="26"/>
                        <a:pt x="892" y="21"/>
                      </a:cubicBezTo>
                      <a:cubicBezTo>
                        <a:pt x="885" y="10"/>
                        <a:pt x="909" y="14"/>
                        <a:pt x="917" y="13"/>
                      </a:cubicBezTo>
                      <a:cubicBezTo>
                        <a:pt x="920" y="4"/>
                        <a:pt x="923" y="7"/>
                        <a:pt x="928" y="13"/>
                      </a:cubicBezTo>
                      <a:cubicBezTo>
                        <a:pt x="935" y="12"/>
                        <a:pt x="933" y="14"/>
                        <a:pt x="935" y="10"/>
                      </a:cubicBezTo>
                      <a:lnTo>
                        <a:pt x="932" y="22"/>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3" name="Freeform 345"/>
                <p:cNvSpPr>
                  <a:spLocks/>
                </p:cNvSpPr>
                <p:nvPr/>
              </p:nvSpPr>
              <p:spPr bwMode="auto">
                <a:xfrm>
                  <a:off x="1352" y="-3"/>
                  <a:ext cx="1022" cy="675"/>
                </a:xfrm>
                <a:custGeom>
                  <a:avLst/>
                  <a:gdLst>
                    <a:gd name="T0" fmla="*/ 43 w 1022"/>
                    <a:gd name="T1" fmla="*/ 126 h 675"/>
                    <a:gd name="T2" fmla="*/ 58 w 1022"/>
                    <a:gd name="T3" fmla="*/ 117 h 675"/>
                    <a:gd name="T4" fmla="*/ 51 w 1022"/>
                    <a:gd name="T5" fmla="*/ 90 h 675"/>
                    <a:gd name="T6" fmla="*/ 0 w 1022"/>
                    <a:gd name="T7" fmla="*/ 75 h 675"/>
                    <a:gd name="T8" fmla="*/ 69 w 1022"/>
                    <a:gd name="T9" fmla="*/ 66 h 675"/>
                    <a:gd name="T10" fmla="*/ 163 w 1022"/>
                    <a:gd name="T11" fmla="*/ 80 h 675"/>
                    <a:gd name="T12" fmla="*/ 291 w 1022"/>
                    <a:gd name="T13" fmla="*/ 62 h 675"/>
                    <a:gd name="T14" fmla="*/ 367 w 1022"/>
                    <a:gd name="T15" fmla="*/ 69 h 675"/>
                    <a:gd name="T16" fmla="*/ 399 w 1022"/>
                    <a:gd name="T17" fmla="*/ 90 h 675"/>
                    <a:gd name="T18" fmla="*/ 438 w 1022"/>
                    <a:gd name="T19" fmla="*/ 131 h 675"/>
                    <a:gd name="T20" fmla="*/ 510 w 1022"/>
                    <a:gd name="T21" fmla="*/ 143 h 675"/>
                    <a:gd name="T22" fmla="*/ 538 w 1022"/>
                    <a:gd name="T23" fmla="*/ 87 h 675"/>
                    <a:gd name="T24" fmla="*/ 616 w 1022"/>
                    <a:gd name="T25" fmla="*/ 99 h 675"/>
                    <a:gd name="T26" fmla="*/ 618 w 1022"/>
                    <a:gd name="T27" fmla="*/ 104 h 675"/>
                    <a:gd name="T28" fmla="*/ 648 w 1022"/>
                    <a:gd name="T29" fmla="*/ 135 h 675"/>
                    <a:gd name="T30" fmla="*/ 681 w 1022"/>
                    <a:gd name="T31" fmla="*/ 153 h 675"/>
                    <a:gd name="T32" fmla="*/ 712 w 1022"/>
                    <a:gd name="T33" fmla="*/ 243 h 675"/>
                    <a:gd name="T34" fmla="*/ 708 w 1022"/>
                    <a:gd name="T35" fmla="*/ 239 h 675"/>
                    <a:gd name="T36" fmla="*/ 708 w 1022"/>
                    <a:gd name="T37" fmla="*/ 291 h 675"/>
                    <a:gd name="T38" fmla="*/ 702 w 1022"/>
                    <a:gd name="T39" fmla="*/ 326 h 675"/>
                    <a:gd name="T40" fmla="*/ 726 w 1022"/>
                    <a:gd name="T41" fmla="*/ 357 h 675"/>
                    <a:gd name="T42" fmla="*/ 750 w 1022"/>
                    <a:gd name="T43" fmla="*/ 345 h 675"/>
                    <a:gd name="T44" fmla="*/ 745 w 1022"/>
                    <a:gd name="T45" fmla="*/ 380 h 675"/>
                    <a:gd name="T46" fmla="*/ 729 w 1022"/>
                    <a:gd name="T47" fmla="*/ 416 h 675"/>
                    <a:gd name="T48" fmla="*/ 769 w 1022"/>
                    <a:gd name="T49" fmla="*/ 476 h 675"/>
                    <a:gd name="T50" fmla="*/ 804 w 1022"/>
                    <a:gd name="T51" fmla="*/ 513 h 675"/>
                    <a:gd name="T52" fmla="*/ 837 w 1022"/>
                    <a:gd name="T53" fmla="*/ 591 h 675"/>
                    <a:gd name="T54" fmla="*/ 861 w 1022"/>
                    <a:gd name="T55" fmla="*/ 657 h 675"/>
                    <a:gd name="T56" fmla="*/ 885 w 1022"/>
                    <a:gd name="T57" fmla="*/ 675 h 675"/>
                    <a:gd name="T58" fmla="*/ 927 w 1022"/>
                    <a:gd name="T59" fmla="*/ 656 h 675"/>
                    <a:gd name="T60" fmla="*/ 940 w 1022"/>
                    <a:gd name="T61" fmla="*/ 638 h 675"/>
                    <a:gd name="T62" fmla="*/ 993 w 1022"/>
                    <a:gd name="T63" fmla="*/ 587 h 675"/>
                    <a:gd name="T64" fmla="*/ 1008 w 1022"/>
                    <a:gd name="T65" fmla="*/ 489 h 675"/>
                    <a:gd name="T66" fmla="*/ 1009 w 1022"/>
                    <a:gd name="T67" fmla="*/ 419 h 675"/>
                    <a:gd name="T68" fmla="*/ 990 w 1022"/>
                    <a:gd name="T69" fmla="*/ 386 h 675"/>
                    <a:gd name="T70" fmla="*/ 886 w 1022"/>
                    <a:gd name="T71" fmla="*/ 171 h 675"/>
                    <a:gd name="T72" fmla="*/ 871 w 1022"/>
                    <a:gd name="T73" fmla="*/ 116 h 675"/>
                    <a:gd name="T74" fmla="*/ 864 w 1022"/>
                    <a:gd name="T75" fmla="*/ 72 h 675"/>
                    <a:gd name="T76" fmla="*/ 879 w 1022"/>
                    <a:gd name="T77" fmla="*/ 17 h 675"/>
                    <a:gd name="T78" fmla="*/ 904 w 1022"/>
                    <a:gd name="T7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2" h="675">
                      <a:moveTo>
                        <a:pt x="42" y="146"/>
                      </a:moveTo>
                      <a:cubicBezTo>
                        <a:pt x="42" y="139"/>
                        <a:pt x="39" y="131"/>
                        <a:pt x="43" y="126"/>
                      </a:cubicBezTo>
                      <a:cubicBezTo>
                        <a:pt x="46" y="122"/>
                        <a:pt x="53" y="127"/>
                        <a:pt x="57" y="125"/>
                      </a:cubicBezTo>
                      <a:cubicBezTo>
                        <a:pt x="59" y="124"/>
                        <a:pt x="57" y="119"/>
                        <a:pt x="58" y="117"/>
                      </a:cubicBezTo>
                      <a:cubicBezTo>
                        <a:pt x="60" y="114"/>
                        <a:pt x="64" y="113"/>
                        <a:pt x="67" y="111"/>
                      </a:cubicBezTo>
                      <a:cubicBezTo>
                        <a:pt x="75" y="94"/>
                        <a:pt x="66" y="92"/>
                        <a:pt x="51" y="90"/>
                      </a:cubicBezTo>
                      <a:cubicBezTo>
                        <a:pt x="46" y="87"/>
                        <a:pt x="43" y="85"/>
                        <a:pt x="39" y="80"/>
                      </a:cubicBezTo>
                      <a:cubicBezTo>
                        <a:pt x="27" y="80"/>
                        <a:pt x="7" y="87"/>
                        <a:pt x="0" y="75"/>
                      </a:cubicBezTo>
                      <a:cubicBezTo>
                        <a:pt x="2" y="63"/>
                        <a:pt x="20" y="64"/>
                        <a:pt x="31" y="63"/>
                      </a:cubicBezTo>
                      <a:cubicBezTo>
                        <a:pt x="48" y="70"/>
                        <a:pt x="42" y="68"/>
                        <a:pt x="69" y="66"/>
                      </a:cubicBezTo>
                      <a:cubicBezTo>
                        <a:pt x="88" y="63"/>
                        <a:pt x="116" y="69"/>
                        <a:pt x="135" y="72"/>
                      </a:cubicBezTo>
                      <a:cubicBezTo>
                        <a:pt x="145" y="79"/>
                        <a:pt x="149" y="78"/>
                        <a:pt x="163" y="80"/>
                      </a:cubicBezTo>
                      <a:cubicBezTo>
                        <a:pt x="209" y="79"/>
                        <a:pt x="221" y="75"/>
                        <a:pt x="259" y="72"/>
                      </a:cubicBezTo>
                      <a:cubicBezTo>
                        <a:pt x="270" y="70"/>
                        <a:pt x="280" y="64"/>
                        <a:pt x="291" y="62"/>
                      </a:cubicBezTo>
                      <a:cubicBezTo>
                        <a:pt x="303" y="56"/>
                        <a:pt x="331" y="63"/>
                        <a:pt x="331" y="63"/>
                      </a:cubicBezTo>
                      <a:cubicBezTo>
                        <a:pt x="346" y="66"/>
                        <a:pt x="351" y="68"/>
                        <a:pt x="367" y="69"/>
                      </a:cubicBezTo>
                      <a:cubicBezTo>
                        <a:pt x="377" y="71"/>
                        <a:pt x="382" y="78"/>
                        <a:pt x="391" y="83"/>
                      </a:cubicBezTo>
                      <a:cubicBezTo>
                        <a:pt x="402" y="97"/>
                        <a:pt x="385" y="76"/>
                        <a:pt x="399" y="90"/>
                      </a:cubicBezTo>
                      <a:cubicBezTo>
                        <a:pt x="407" y="98"/>
                        <a:pt x="406" y="105"/>
                        <a:pt x="417" y="110"/>
                      </a:cubicBezTo>
                      <a:cubicBezTo>
                        <a:pt x="422" y="120"/>
                        <a:pt x="429" y="126"/>
                        <a:pt x="438" y="131"/>
                      </a:cubicBezTo>
                      <a:cubicBezTo>
                        <a:pt x="440" y="145"/>
                        <a:pt x="459" y="142"/>
                        <a:pt x="471" y="144"/>
                      </a:cubicBezTo>
                      <a:cubicBezTo>
                        <a:pt x="484" y="144"/>
                        <a:pt x="497" y="145"/>
                        <a:pt x="510" y="143"/>
                      </a:cubicBezTo>
                      <a:cubicBezTo>
                        <a:pt x="510" y="143"/>
                        <a:pt x="517" y="125"/>
                        <a:pt x="525" y="120"/>
                      </a:cubicBezTo>
                      <a:cubicBezTo>
                        <a:pt x="531" y="111"/>
                        <a:pt x="525" y="88"/>
                        <a:pt x="538" y="87"/>
                      </a:cubicBezTo>
                      <a:cubicBezTo>
                        <a:pt x="550" y="86"/>
                        <a:pt x="562" y="87"/>
                        <a:pt x="574" y="87"/>
                      </a:cubicBezTo>
                      <a:cubicBezTo>
                        <a:pt x="588" y="91"/>
                        <a:pt x="602" y="97"/>
                        <a:pt x="616" y="99"/>
                      </a:cubicBezTo>
                      <a:cubicBezTo>
                        <a:pt x="618" y="99"/>
                        <a:pt x="614" y="93"/>
                        <a:pt x="612" y="93"/>
                      </a:cubicBezTo>
                      <a:cubicBezTo>
                        <a:pt x="608" y="93"/>
                        <a:pt x="615" y="101"/>
                        <a:pt x="618" y="104"/>
                      </a:cubicBezTo>
                      <a:cubicBezTo>
                        <a:pt x="619" y="112"/>
                        <a:pt x="622" y="113"/>
                        <a:pt x="630" y="114"/>
                      </a:cubicBezTo>
                      <a:cubicBezTo>
                        <a:pt x="641" y="120"/>
                        <a:pt x="633" y="132"/>
                        <a:pt x="648" y="135"/>
                      </a:cubicBezTo>
                      <a:cubicBezTo>
                        <a:pt x="652" y="138"/>
                        <a:pt x="656" y="141"/>
                        <a:pt x="661" y="143"/>
                      </a:cubicBezTo>
                      <a:cubicBezTo>
                        <a:pt x="667" y="154"/>
                        <a:pt x="665" y="152"/>
                        <a:pt x="681" y="153"/>
                      </a:cubicBezTo>
                      <a:cubicBezTo>
                        <a:pt x="686" y="176"/>
                        <a:pt x="691" y="159"/>
                        <a:pt x="691" y="191"/>
                      </a:cubicBezTo>
                      <a:cubicBezTo>
                        <a:pt x="698" y="208"/>
                        <a:pt x="705" y="226"/>
                        <a:pt x="712" y="243"/>
                      </a:cubicBezTo>
                      <a:cubicBezTo>
                        <a:pt x="713" y="246"/>
                        <a:pt x="711" y="235"/>
                        <a:pt x="709" y="233"/>
                      </a:cubicBezTo>
                      <a:cubicBezTo>
                        <a:pt x="708" y="232"/>
                        <a:pt x="708" y="237"/>
                        <a:pt x="708" y="239"/>
                      </a:cubicBezTo>
                      <a:cubicBezTo>
                        <a:pt x="710" y="250"/>
                        <a:pt x="706" y="262"/>
                        <a:pt x="715" y="269"/>
                      </a:cubicBezTo>
                      <a:cubicBezTo>
                        <a:pt x="714" y="278"/>
                        <a:pt x="715" y="285"/>
                        <a:pt x="708" y="291"/>
                      </a:cubicBezTo>
                      <a:cubicBezTo>
                        <a:pt x="702" y="301"/>
                        <a:pt x="707" y="305"/>
                        <a:pt x="711" y="314"/>
                      </a:cubicBezTo>
                      <a:cubicBezTo>
                        <a:pt x="703" y="316"/>
                        <a:pt x="703" y="319"/>
                        <a:pt x="702" y="326"/>
                      </a:cubicBezTo>
                      <a:cubicBezTo>
                        <a:pt x="706" y="332"/>
                        <a:pt x="706" y="335"/>
                        <a:pt x="714" y="336"/>
                      </a:cubicBezTo>
                      <a:cubicBezTo>
                        <a:pt x="715" y="352"/>
                        <a:pt x="712" y="355"/>
                        <a:pt x="726" y="357"/>
                      </a:cubicBezTo>
                      <a:cubicBezTo>
                        <a:pt x="736" y="362"/>
                        <a:pt x="734" y="345"/>
                        <a:pt x="735" y="339"/>
                      </a:cubicBezTo>
                      <a:cubicBezTo>
                        <a:pt x="737" y="339"/>
                        <a:pt x="749" y="340"/>
                        <a:pt x="750" y="345"/>
                      </a:cubicBezTo>
                      <a:cubicBezTo>
                        <a:pt x="751" y="350"/>
                        <a:pt x="748" y="354"/>
                        <a:pt x="747" y="359"/>
                      </a:cubicBezTo>
                      <a:cubicBezTo>
                        <a:pt x="746" y="366"/>
                        <a:pt x="747" y="373"/>
                        <a:pt x="745" y="380"/>
                      </a:cubicBezTo>
                      <a:cubicBezTo>
                        <a:pt x="743" y="385"/>
                        <a:pt x="735" y="382"/>
                        <a:pt x="730" y="383"/>
                      </a:cubicBezTo>
                      <a:cubicBezTo>
                        <a:pt x="722" y="394"/>
                        <a:pt x="723" y="404"/>
                        <a:pt x="729" y="416"/>
                      </a:cubicBezTo>
                      <a:cubicBezTo>
                        <a:pt x="730" y="423"/>
                        <a:pt x="729" y="421"/>
                        <a:pt x="733" y="425"/>
                      </a:cubicBezTo>
                      <a:cubicBezTo>
                        <a:pt x="772" y="439"/>
                        <a:pt x="763" y="440"/>
                        <a:pt x="769" y="476"/>
                      </a:cubicBezTo>
                      <a:cubicBezTo>
                        <a:pt x="761" y="487"/>
                        <a:pt x="776" y="491"/>
                        <a:pt x="784" y="492"/>
                      </a:cubicBezTo>
                      <a:cubicBezTo>
                        <a:pt x="787" y="506"/>
                        <a:pt x="789" y="511"/>
                        <a:pt x="804" y="513"/>
                      </a:cubicBezTo>
                      <a:cubicBezTo>
                        <a:pt x="805" y="537"/>
                        <a:pt x="802" y="571"/>
                        <a:pt x="831" y="576"/>
                      </a:cubicBezTo>
                      <a:cubicBezTo>
                        <a:pt x="840" y="580"/>
                        <a:pt x="833" y="575"/>
                        <a:pt x="837" y="591"/>
                      </a:cubicBezTo>
                      <a:cubicBezTo>
                        <a:pt x="839" y="598"/>
                        <a:pt x="846" y="603"/>
                        <a:pt x="852" y="606"/>
                      </a:cubicBezTo>
                      <a:cubicBezTo>
                        <a:pt x="855" y="622"/>
                        <a:pt x="857" y="641"/>
                        <a:pt x="861" y="657"/>
                      </a:cubicBezTo>
                      <a:cubicBezTo>
                        <a:pt x="862" y="662"/>
                        <a:pt x="871" y="660"/>
                        <a:pt x="876" y="660"/>
                      </a:cubicBezTo>
                      <a:cubicBezTo>
                        <a:pt x="883" y="663"/>
                        <a:pt x="882" y="669"/>
                        <a:pt x="885" y="675"/>
                      </a:cubicBezTo>
                      <a:cubicBezTo>
                        <a:pt x="889" y="672"/>
                        <a:pt x="891" y="668"/>
                        <a:pt x="895" y="665"/>
                      </a:cubicBezTo>
                      <a:cubicBezTo>
                        <a:pt x="901" y="655"/>
                        <a:pt x="916" y="657"/>
                        <a:pt x="927" y="656"/>
                      </a:cubicBezTo>
                      <a:cubicBezTo>
                        <a:pt x="932" y="652"/>
                        <a:pt x="933" y="649"/>
                        <a:pt x="936" y="644"/>
                      </a:cubicBezTo>
                      <a:cubicBezTo>
                        <a:pt x="937" y="638"/>
                        <a:pt x="935" y="640"/>
                        <a:pt x="940" y="638"/>
                      </a:cubicBezTo>
                      <a:cubicBezTo>
                        <a:pt x="960" y="618"/>
                        <a:pt x="980" y="598"/>
                        <a:pt x="1000" y="579"/>
                      </a:cubicBezTo>
                      <a:cubicBezTo>
                        <a:pt x="1003" y="577"/>
                        <a:pt x="994" y="590"/>
                        <a:pt x="993" y="587"/>
                      </a:cubicBezTo>
                      <a:cubicBezTo>
                        <a:pt x="988" y="570"/>
                        <a:pt x="994" y="556"/>
                        <a:pt x="1002" y="543"/>
                      </a:cubicBezTo>
                      <a:cubicBezTo>
                        <a:pt x="1003" y="526"/>
                        <a:pt x="1001" y="506"/>
                        <a:pt x="1008" y="489"/>
                      </a:cubicBezTo>
                      <a:cubicBezTo>
                        <a:pt x="1009" y="482"/>
                        <a:pt x="1010" y="480"/>
                        <a:pt x="1015" y="476"/>
                      </a:cubicBezTo>
                      <a:cubicBezTo>
                        <a:pt x="1015" y="452"/>
                        <a:pt x="1022" y="436"/>
                        <a:pt x="1009" y="419"/>
                      </a:cubicBezTo>
                      <a:cubicBezTo>
                        <a:pt x="1008" y="412"/>
                        <a:pt x="1008" y="408"/>
                        <a:pt x="1002" y="404"/>
                      </a:cubicBezTo>
                      <a:cubicBezTo>
                        <a:pt x="1001" y="400"/>
                        <a:pt x="994" y="386"/>
                        <a:pt x="990" y="386"/>
                      </a:cubicBezTo>
                      <a:cubicBezTo>
                        <a:pt x="965" y="331"/>
                        <a:pt x="945" y="227"/>
                        <a:pt x="892" y="185"/>
                      </a:cubicBezTo>
                      <a:cubicBezTo>
                        <a:pt x="891" y="179"/>
                        <a:pt x="889" y="176"/>
                        <a:pt x="886" y="171"/>
                      </a:cubicBezTo>
                      <a:cubicBezTo>
                        <a:pt x="885" y="166"/>
                        <a:pt x="880" y="158"/>
                        <a:pt x="877" y="152"/>
                      </a:cubicBezTo>
                      <a:cubicBezTo>
                        <a:pt x="876" y="141"/>
                        <a:pt x="878" y="125"/>
                        <a:pt x="871" y="116"/>
                      </a:cubicBezTo>
                      <a:cubicBezTo>
                        <a:pt x="870" y="111"/>
                        <a:pt x="865" y="101"/>
                        <a:pt x="865" y="101"/>
                      </a:cubicBezTo>
                      <a:cubicBezTo>
                        <a:pt x="863" y="87"/>
                        <a:pt x="862" y="90"/>
                        <a:pt x="864" y="72"/>
                      </a:cubicBezTo>
                      <a:cubicBezTo>
                        <a:pt x="865" y="44"/>
                        <a:pt x="861" y="46"/>
                        <a:pt x="870" y="30"/>
                      </a:cubicBezTo>
                      <a:cubicBezTo>
                        <a:pt x="871" y="22"/>
                        <a:pt x="872" y="21"/>
                        <a:pt x="879" y="17"/>
                      </a:cubicBezTo>
                      <a:cubicBezTo>
                        <a:pt x="881" y="8"/>
                        <a:pt x="880" y="14"/>
                        <a:pt x="880" y="0"/>
                      </a:cubicBezTo>
                      <a:lnTo>
                        <a:pt x="904" y="3"/>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4" name="Freeform 346"/>
                <p:cNvSpPr>
                  <a:spLocks/>
                </p:cNvSpPr>
                <p:nvPr/>
              </p:nvSpPr>
              <p:spPr bwMode="auto">
                <a:xfrm>
                  <a:off x="2487" y="443"/>
                  <a:ext cx="121" cy="47"/>
                </a:xfrm>
                <a:custGeom>
                  <a:avLst/>
                  <a:gdLst>
                    <a:gd name="T0" fmla="*/ 89 w 121"/>
                    <a:gd name="T1" fmla="*/ 6 h 47"/>
                    <a:gd name="T2" fmla="*/ 21 w 121"/>
                    <a:gd name="T3" fmla="*/ 7 h 47"/>
                    <a:gd name="T4" fmla="*/ 8 w 121"/>
                    <a:gd name="T5" fmla="*/ 13 h 47"/>
                    <a:gd name="T6" fmla="*/ 0 w 121"/>
                    <a:gd name="T7" fmla="*/ 27 h 47"/>
                    <a:gd name="T8" fmla="*/ 9 w 121"/>
                    <a:gd name="T9" fmla="*/ 42 h 47"/>
                    <a:gd name="T10" fmla="*/ 42 w 121"/>
                    <a:gd name="T11" fmla="*/ 28 h 47"/>
                    <a:gd name="T12" fmla="*/ 98 w 121"/>
                    <a:gd name="T13" fmla="*/ 34 h 47"/>
                    <a:gd name="T14" fmla="*/ 107 w 121"/>
                    <a:gd name="T15" fmla="*/ 46 h 47"/>
                    <a:gd name="T16" fmla="*/ 119 w 121"/>
                    <a:gd name="T17" fmla="*/ 45 h 47"/>
                    <a:gd name="T18" fmla="*/ 108 w 121"/>
                    <a:gd name="T19" fmla="*/ 21 h 47"/>
                    <a:gd name="T20" fmla="*/ 96 w 121"/>
                    <a:gd name="T21" fmla="*/ 7 h 47"/>
                    <a:gd name="T22" fmla="*/ 89 w 121"/>
                    <a:gd name="T23"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47">
                      <a:moveTo>
                        <a:pt x="89" y="6"/>
                      </a:moveTo>
                      <a:cubicBezTo>
                        <a:pt x="67" y="0"/>
                        <a:pt x="44" y="5"/>
                        <a:pt x="21" y="7"/>
                      </a:cubicBezTo>
                      <a:cubicBezTo>
                        <a:pt x="16" y="9"/>
                        <a:pt x="12" y="10"/>
                        <a:pt x="8" y="13"/>
                      </a:cubicBezTo>
                      <a:cubicBezTo>
                        <a:pt x="6" y="18"/>
                        <a:pt x="3" y="22"/>
                        <a:pt x="0" y="27"/>
                      </a:cubicBezTo>
                      <a:cubicBezTo>
                        <a:pt x="2" y="34"/>
                        <a:pt x="3" y="38"/>
                        <a:pt x="9" y="42"/>
                      </a:cubicBezTo>
                      <a:cubicBezTo>
                        <a:pt x="35" y="40"/>
                        <a:pt x="26" y="40"/>
                        <a:pt x="42" y="28"/>
                      </a:cubicBezTo>
                      <a:cubicBezTo>
                        <a:pt x="114" y="31"/>
                        <a:pt x="71" y="29"/>
                        <a:pt x="98" y="34"/>
                      </a:cubicBezTo>
                      <a:cubicBezTo>
                        <a:pt x="103" y="37"/>
                        <a:pt x="104" y="41"/>
                        <a:pt x="107" y="46"/>
                      </a:cubicBezTo>
                      <a:cubicBezTo>
                        <a:pt x="111" y="46"/>
                        <a:pt x="116" y="47"/>
                        <a:pt x="119" y="45"/>
                      </a:cubicBezTo>
                      <a:cubicBezTo>
                        <a:pt x="121" y="44"/>
                        <a:pt x="109" y="24"/>
                        <a:pt x="108" y="21"/>
                      </a:cubicBezTo>
                      <a:cubicBezTo>
                        <a:pt x="106" y="13"/>
                        <a:pt x="104" y="10"/>
                        <a:pt x="96" y="7"/>
                      </a:cubicBezTo>
                      <a:cubicBezTo>
                        <a:pt x="86" y="9"/>
                        <a:pt x="85" y="12"/>
                        <a:pt x="89" y="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5" name="Freeform 347"/>
                <p:cNvSpPr>
                  <a:spLocks/>
                </p:cNvSpPr>
                <p:nvPr/>
              </p:nvSpPr>
              <p:spPr bwMode="auto">
                <a:xfrm>
                  <a:off x="1821" y="910"/>
                  <a:ext cx="365" cy="106"/>
                </a:xfrm>
                <a:custGeom>
                  <a:avLst/>
                  <a:gdLst>
                    <a:gd name="T0" fmla="*/ 83 w 365"/>
                    <a:gd name="T1" fmla="*/ 62 h 106"/>
                    <a:gd name="T2" fmla="*/ 42 w 365"/>
                    <a:gd name="T3" fmla="*/ 65 h 106"/>
                    <a:gd name="T4" fmla="*/ 27 w 365"/>
                    <a:gd name="T5" fmla="*/ 73 h 106"/>
                    <a:gd name="T6" fmla="*/ 12 w 365"/>
                    <a:gd name="T7" fmla="*/ 86 h 106"/>
                    <a:gd name="T8" fmla="*/ 0 w 365"/>
                    <a:gd name="T9" fmla="*/ 94 h 106"/>
                    <a:gd name="T10" fmla="*/ 41 w 365"/>
                    <a:gd name="T11" fmla="*/ 104 h 106"/>
                    <a:gd name="T12" fmla="*/ 74 w 365"/>
                    <a:gd name="T13" fmla="*/ 98 h 106"/>
                    <a:gd name="T14" fmla="*/ 134 w 365"/>
                    <a:gd name="T15" fmla="*/ 94 h 106"/>
                    <a:gd name="T16" fmla="*/ 146 w 365"/>
                    <a:gd name="T17" fmla="*/ 83 h 106"/>
                    <a:gd name="T18" fmla="*/ 158 w 365"/>
                    <a:gd name="T19" fmla="*/ 67 h 106"/>
                    <a:gd name="T20" fmla="*/ 197 w 365"/>
                    <a:gd name="T21" fmla="*/ 61 h 106"/>
                    <a:gd name="T22" fmla="*/ 209 w 365"/>
                    <a:gd name="T23" fmla="*/ 35 h 106"/>
                    <a:gd name="T24" fmla="*/ 245 w 365"/>
                    <a:gd name="T25" fmla="*/ 22 h 106"/>
                    <a:gd name="T26" fmla="*/ 290 w 365"/>
                    <a:gd name="T27" fmla="*/ 8 h 106"/>
                    <a:gd name="T28" fmla="*/ 320 w 365"/>
                    <a:gd name="T29" fmla="*/ 2 h 106"/>
                    <a:gd name="T30" fmla="*/ 338 w 365"/>
                    <a:gd name="T31" fmla="*/ 4 h 106"/>
                    <a:gd name="T32" fmla="*/ 339 w 365"/>
                    <a:gd name="T33" fmla="*/ 16 h 106"/>
                    <a:gd name="T34" fmla="*/ 357 w 365"/>
                    <a:gd name="T35" fmla="*/ 19 h 106"/>
                    <a:gd name="T36" fmla="*/ 365 w 365"/>
                    <a:gd name="T37"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106">
                      <a:moveTo>
                        <a:pt x="83" y="62"/>
                      </a:moveTo>
                      <a:cubicBezTo>
                        <a:pt x="69" y="63"/>
                        <a:pt x="51" y="55"/>
                        <a:pt x="42" y="65"/>
                      </a:cubicBezTo>
                      <a:cubicBezTo>
                        <a:pt x="32" y="77"/>
                        <a:pt x="62" y="68"/>
                        <a:pt x="27" y="73"/>
                      </a:cubicBezTo>
                      <a:cubicBezTo>
                        <a:pt x="21" y="79"/>
                        <a:pt x="21" y="84"/>
                        <a:pt x="12" y="86"/>
                      </a:cubicBezTo>
                      <a:cubicBezTo>
                        <a:pt x="6" y="89"/>
                        <a:pt x="4" y="88"/>
                        <a:pt x="0" y="94"/>
                      </a:cubicBezTo>
                      <a:cubicBezTo>
                        <a:pt x="9" y="106"/>
                        <a:pt x="27" y="102"/>
                        <a:pt x="41" y="104"/>
                      </a:cubicBezTo>
                      <a:cubicBezTo>
                        <a:pt x="54" y="102"/>
                        <a:pt x="58" y="99"/>
                        <a:pt x="74" y="98"/>
                      </a:cubicBezTo>
                      <a:cubicBezTo>
                        <a:pt x="95" y="102"/>
                        <a:pt x="114" y="96"/>
                        <a:pt x="134" y="94"/>
                      </a:cubicBezTo>
                      <a:cubicBezTo>
                        <a:pt x="138" y="88"/>
                        <a:pt x="140" y="86"/>
                        <a:pt x="146" y="83"/>
                      </a:cubicBezTo>
                      <a:cubicBezTo>
                        <a:pt x="151" y="77"/>
                        <a:pt x="151" y="68"/>
                        <a:pt x="158" y="67"/>
                      </a:cubicBezTo>
                      <a:cubicBezTo>
                        <a:pt x="174" y="59"/>
                        <a:pt x="167" y="62"/>
                        <a:pt x="197" y="61"/>
                      </a:cubicBezTo>
                      <a:cubicBezTo>
                        <a:pt x="207" y="53"/>
                        <a:pt x="198" y="41"/>
                        <a:pt x="209" y="35"/>
                      </a:cubicBezTo>
                      <a:cubicBezTo>
                        <a:pt x="221" y="20"/>
                        <a:pt x="220" y="23"/>
                        <a:pt x="245" y="22"/>
                      </a:cubicBezTo>
                      <a:cubicBezTo>
                        <a:pt x="270" y="10"/>
                        <a:pt x="243" y="11"/>
                        <a:pt x="290" y="8"/>
                      </a:cubicBezTo>
                      <a:cubicBezTo>
                        <a:pt x="300" y="3"/>
                        <a:pt x="310" y="5"/>
                        <a:pt x="320" y="2"/>
                      </a:cubicBezTo>
                      <a:cubicBezTo>
                        <a:pt x="326" y="3"/>
                        <a:pt x="333" y="0"/>
                        <a:pt x="338" y="4"/>
                      </a:cubicBezTo>
                      <a:cubicBezTo>
                        <a:pt x="341" y="6"/>
                        <a:pt x="337" y="13"/>
                        <a:pt x="339" y="16"/>
                      </a:cubicBezTo>
                      <a:cubicBezTo>
                        <a:pt x="342" y="21"/>
                        <a:pt x="351" y="18"/>
                        <a:pt x="357" y="19"/>
                      </a:cubicBezTo>
                      <a:cubicBezTo>
                        <a:pt x="359" y="23"/>
                        <a:pt x="360" y="27"/>
                        <a:pt x="365" y="29"/>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6" name="Freeform 348"/>
                <p:cNvSpPr>
                  <a:spLocks/>
                </p:cNvSpPr>
                <p:nvPr/>
              </p:nvSpPr>
              <p:spPr bwMode="auto">
                <a:xfrm>
                  <a:off x="1890" y="849"/>
                  <a:ext cx="980" cy="270"/>
                </a:xfrm>
                <a:custGeom>
                  <a:avLst/>
                  <a:gdLst>
                    <a:gd name="T0" fmla="*/ 14 w 980"/>
                    <a:gd name="T1" fmla="*/ 122 h 270"/>
                    <a:gd name="T2" fmla="*/ 0 w 980"/>
                    <a:gd name="T3" fmla="*/ 104 h 270"/>
                    <a:gd name="T4" fmla="*/ 11 w 980"/>
                    <a:gd name="T5" fmla="*/ 89 h 270"/>
                    <a:gd name="T6" fmla="*/ 42 w 980"/>
                    <a:gd name="T7" fmla="*/ 75 h 270"/>
                    <a:gd name="T8" fmla="*/ 68 w 980"/>
                    <a:gd name="T9" fmla="*/ 56 h 270"/>
                    <a:gd name="T10" fmla="*/ 83 w 980"/>
                    <a:gd name="T11" fmla="*/ 47 h 270"/>
                    <a:gd name="T12" fmla="*/ 101 w 980"/>
                    <a:gd name="T13" fmla="*/ 38 h 270"/>
                    <a:gd name="T14" fmla="*/ 150 w 980"/>
                    <a:gd name="T15" fmla="*/ 26 h 270"/>
                    <a:gd name="T16" fmla="*/ 182 w 980"/>
                    <a:gd name="T17" fmla="*/ 17 h 270"/>
                    <a:gd name="T18" fmla="*/ 239 w 980"/>
                    <a:gd name="T19" fmla="*/ 9 h 270"/>
                    <a:gd name="T20" fmla="*/ 344 w 980"/>
                    <a:gd name="T21" fmla="*/ 3 h 270"/>
                    <a:gd name="T22" fmla="*/ 408 w 980"/>
                    <a:gd name="T23" fmla="*/ 9 h 270"/>
                    <a:gd name="T24" fmla="*/ 431 w 980"/>
                    <a:gd name="T25" fmla="*/ 14 h 270"/>
                    <a:gd name="T26" fmla="*/ 437 w 980"/>
                    <a:gd name="T27" fmla="*/ 15 h 270"/>
                    <a:gd name="T28" fmla="*/ 452 w 980"/>
                    <a:gd name="T29" fmla="*/ 24 h 270"/>
                    <a:gd name="T30" fmla="*/ 492 w 980"/>
                    <a:gd name="T31" fmla="*/ 29 h 270"/>
                    <a:gd name="T32" fmla="*/ 500 w 980"/>
                    <a:gd name="T33" fmla="*/ 41 h 270"/>
                    <a:gd name="T34" fmla="*/ 518 w 980"/>
                    <a:gd name="T35" fmla="*/ 44 h 270"/>
                    <a:gd name="T36" fmla="*/ 563 w 980"/>
                    <a:gd name="T37" fmla="*/ 63 h 270"/>
                    <a:gd name="T38" fmla="*/ 585 w 980"/>
                    <a:gd name="T39" fmla="*/ 54 h 270"/>
                    <a:gd name="T40" fmla="*/ 599 w 980"/>
                    <a:gd name="T41" fmla="*/ 65 h 270"/>
                    <a:gd name="T42" fmla="*/ 626 w 980"/>
                    <a:gd name="T43" fmla="*/ 69 h 270"/>
                    <a:gd name="T44" fmla="*/ 653 w 980"/>
                    <a:gd name="T45" fmla="*/ 80 h 270"/>
                    <a:gd name="T46" fmla="*/ 662 w 980"/>
                    <a:gd name="T47" fmla="*/ 95 h 270"/>
                    <a:gd name="T48" fmla="*/ 681 w 980"/>
                    <a:gd name="T49" fmla="*/ 119 h 270"/>
                    <a:gd name="T50" fmla="*/ 692 w 980"/>
                    <a:gd name="T51" fmla="*/ 129 h 270"/>
                    <a:gd name="T52" fmla="*/ 744 w 980"/>
                    <a:gd name="T53" fmla="*/ 153 h 270"/>
                    <a:gd name="T54" fmla="*/ 776 w 980"/>
                    <a:gd name="T55" fmla="*/ 162 h 270"/>
                    <a:gd name="T56" fmla="*/ 791 w 980"/>
                    <a:gd name="T57" fmla="*/ 171 h 270"/>
                    <a:gd name="T58" fmla="*/ 821 w 980"/>
                    <a:gd name="T59" fmla="*/ 192 h 270"/>
                    <a:gd name="T60" fmla="*/ 846 w 980"/>
                    <a:gd name="T61" fmla="*/ 198 h 270"/>
                    <a:gd name="T62" fmla="*/ 875 w 980"/>
                    <a:gd name="T63" fmla="*/ 216 h 270"/>
                    <a:gd name="T64" fmla="*/ 893 w 980"/>
                    <a:gd name="T65" fmla="*/ 228 h 270"/>
                    <a:gd name="T66" fmla="*/ 935 w 980"/>
                    <a:gd name="T67" fmla="*/ 239 h 270"/>
                    <a:gd name="T68" fmla="*/ 941 w 980"/>
                    <a:gd name="T69" fmla="*/ 255 h 270"/>
                    <a:gd name="T70" fmla="*/ 965 w 980"/>
                    <a:gd name="T71" fmla="*/ 267 h 270"/>
                    <a:gd name="T72" fmla="*/ 980 w 980"/>
                    <a:gd name="T73" fmla="*/ 26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270">
                      <a:moveTo>
                        <a:pt x="14" y="122"/>
                      </a:moveTo>
                      <a:cubicBezTo>
                        <a:pt x="16" y="110"/>
                        <a:pt x="11" y="106"/>
                        <a:pt x="0" y="104"/>
                      </a:cubicBezTo>
                      <a:cubicBezTo>
                        <a:pt x="2" y="91"/>
                        <a:pt x="0" y="91"/>
                        <a:pt x="11" y="89"/>
                      </a:cubicBezTo>
                      <a:cubicBezTo>
                        <a:pt x="23" y="80"/>
                        <a:pt x="26" y="77"/>
                        <a:pt x="42" y="75"/>
                      </a:cubicBezTo>
                      <a:cubicBezTo>
                        <a:pt x="50" y="64"/>
                        <a:pt x="54" y="58"/>
                        <a:pt x="68" y="56"/>
                      </a:cubicBezTo>
                      <a:cubicBezTo>
                        <a:pt x="74" y="52"/>
                        <a:pt x="76" y="48"/>
                        <a:pt x="83" y="47"/>
                      </a:cubicBezTo>
                      <a:cubicBezTo>
                        <a:pt x="89" y="44"/>
                        <a:pt x="95" y="42"/>
                        <a:pt x="101" y="38"/>
                      </a:cubicBezTo>
                      <a:cubicBezTo>
                        <a:pt x="112" y="20"/>
                        <a:pt x="129" y="27"/>
                        <a:pt x="150" y="26"/>
                      </a:cubicBezTo>
                      <a:cubicBezTo>
                        <a:pt x="161" y="22"/>
                        <a:pt x="170" y="19"/>
                        <a:pt x="182" y="17"/>
                      </a:cubicBezTo>
                      <a:cubicBezTo>
                        <a:pt x="192" y="4"/>
                        <a:pt x="232" y="9"/>
                        <a:pt x="239" y="9"/>
                      </a:cubicBezTo>
                      <a:cubicBezTo>
                        <a:pt x="281" y="2"/>
                        <a:pt x="254" y="5"/>
                        <a:pt x="344" y="3"/>
                      </a:cubicBezTo>
                      <a:cubicBezTo>
                        <a:pt x="363" y="0"/>
                        <a:pt x="389" y="7"/>
                        <a:pt x="408" y="9"/>
                      </a:cubicBezTo>
                      <a:cubicBezTo>
                        <a:pt x="419" y="13"/>
                        <a:pt x="411" y="11"/>
                        <a:pt x="431" y="14"/>
                      </a:cubicBezTo>
                      <a:cubicBezTo>
                        <a:pt x="433" y="14"/>
                        <a:pt x="437" y="15"/>
                        <a:pt x="437" y="15"/>
                      </a:cubicBezTo>
                      <a:cubicBezTo>
                        <a:pt x="441" y="22"/>
                        <a:pt x="444" y="23"/>
                        <a:pt x="452" y="24"/>
                      </a:cubicBezTo>
                      <a:cubicBezTo>
                        <a:pt x="463" y="29"/>
                        <a:pt x="480" y="27"/>
                        <a:pt x="492" y="29"/>
                      </a:cubicBezTo>
                      <a:cubicBezTo>
                        <a:pt x="494" y="34"/>
                        <a:pt x="493" y="39"/>
                        <a:pt x="500" y="41"/>
                      </a:cubicBezTo>
                      <a:cubicBezTo>
                        <a:pt x="506" y="43"/>
                        <a:pt x="518" y="44"/>
                        <a:pt x="518" y="44"/>
                      </a:cubicBezTo>
                      <a:cubicBezTo>
                        <a:pt x="520" y="70"/>
                        <a:pt x="539" y="63"/>
                        <a:pt x="563" y="63"/>
                      </a:cubicBezTo>
                      <a:cubicBezTo>
                        <a:pt x="578" y="62"/>
                        <a:pt x="575" y="61"/>
                        <a:pt x="585" y="54"/>
                      </a:cubicBezTo>
                      <a:cubicBezTo>
                        <a:pt x="601" y="58"/>
                        <a:pt x="589" y="58"/>
                        <a:pt x="599" y="65"/>
                      </a:cubicBezTo>
                      <a:cubicBezTo>
                        <a:pt x="606" y="69"/>
                        <a:pt x="618" y="68"/>
                        <a:pt x="626" y="69"/>
                      </a:cubicBezTo>
                      <a:cubicBezTo>
                        <a:pt x="635" y="74"/>
                        <a:pt x="644" y="74"/>
                        <a:pt x="653" y="80"/>
                      </a:cubicBezTo>
                      <a:cubicBezTo>
                        <a:pt x="654" y="88"/>
                        <a:pt x="656" y="89"/>
                        <a:pt x="662" y="95"/>
                      </a:cubicBezTo>
                      <a:cubicBezTo>
                        <a:pt x="664" y="110"/>
                        <a:pt x="670" y="111"/>
                        <a:pt x="681" y="119"/>
                      </a:cubicBezTo>
                      <a:cubicBezTo>
                        <a:pt x="684" y="125"/>
                        <a:pt x="685" y="128"/>
                        <a:pt x="692" y="129"/>
                      </a:cubicBezTo>
                      <a:cubicBezTo>
                        <a:pt x="710" y="138"/>
                        <a:pt x="723" y="152"/>
                        <a:pt x="744" y="153"/>
                      </a:cubicBezTo>
                      <a:cubicBezTo>
                        <a:pt x="754" y="156"/>
                        <a:pt x="766" y="160"/>
                        <a:pt x="776" y="162"/>
                      </a:cubicBezTo>
                      <a:cubicBezTo>
                        <a:pt x="781" y="168"/>
                        <a:pt x="783" y="170"/>
                        <a:pt x="791" y="171"/>
                      </a:cubicBezTo>
                      <a:cubicBezTo>
                        <a:pt x="802" y="176"/>
                        <a:pt x="806" y="189"/>
                        <a:pt x="821" y="192"/>
                      </a:cubicBezTo>
                      <a:cubicBezTo>
                        <a:pt x="829" y="196"/>
                        <a:pt x="838" y="197"/>
                        <a:pt x="846" y="198"/>
                      </a:cubicBezTo>
                      <a:cubicBezTo>
                        <a:pt x="857" y="202"/>
                        <a:pt x="865" y="210"/>
                        <a:pt x="875" y="216"/>
                      </a:cubicBezTo>
                      <a:cubicBezTo>
                        <a:pt x="879" y="222"/>
                        <a:pt x="886" y="227"/>
                        <a:pt x="893" y="228"/>
                      </a:cubicBezTo>
                      <a:cubicBezTo>
                        <a:pt x="909" y="240"/>
                        <a:pt x="910" y="237"/>
                        <a:pt x="935" y="239"/>
                      </a:cubicBezTo>
                      <a:cubicBezTo>
                        <a:pt x="939" y="244"/>
                        <a:pt x="937" y="250"/>
                        <a:pt x="941" y="255"/>
                      </a:cubicBezTo>
                      <a:cubicBezTo>
                        <a:pt x="945" y="260"/>
                        <a:pt x="959" y="266"/>
                        <a:pt x="965" y="267"/>
                      </a:cubicBezTo>
                      <a:cubicBezTo>
                        <a:pt x="970" y="270"/>
                        <a:pt x="978" y="267"/>
                        <a:pt x="980" y="267"/>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7" name="Freeform 349"/>
                <p:cNvSpPr>
                  <a:spLocks/>
                </p:cNvSpPr>
                <p:nvPr/>
              </p:nvSpPr>
              <p:spPr bwMode="auto">
                <a:xfrm>
                  <a:off x="2186" y="937"/>
                  <a:ext cx="819" cy="305"/>
                </a:xfrm>
                <a:custGeom>
                  <a:avLst/>
                  <a:gdLst>
                    <a:gd name="T0" fmla="*/ 0 w 819"/>
                    <a:gd name="T1" fmla="*/ 1 h 305"/>
                    <a:gd name="T2" fmla="*/ 21 w 819"/>
                    <a:gd name="T3" fmla="*/ 8 h 305"/>
                    <a:gd name="T4" fmla="*/ 39 w 819"/>
                    <a:gd name="T5" fmla="*/ 40 h 305"/>
                    <a:gd name="T6" fmla="*/ 87 w 819"/>
                    <a:gd name="T7" fmla="*/ 46 h 305"/>
                    <a:gd name="T8" fmla="*/ 123 w 819"/>
                    <a:gd name="T9" fmla="*/ 46 h 305"/>
                    <a:gd name="T10" fmla="*/ 124 w 819"/>
                    <a:gd name="T11" fmla="*/ 52 h 305"/>
                    <a:gd name="T12" fmla="*/ 138 w 819"/>
                    <a:gd name="T13" fmla="*/ 59 h 305"/>
                    <a:gd name="T14" fmla="*/ 153 w 819"/>
                    <a:gd name="T15" fmla="*/ 71 h 305"/>
                    <a:gd name="T16" fmla="*/ 195 w 819"/>
                    <a:gd name="T17" fmla="*/ 79 h 305"/>
                    <a:gd name="T18" fmla="*/ 219 w 819"/>
                    <a:gd name="T19" fmla="*/ 85 h 305"/>
                    <a:gd name="T20" fmla="*/ 240 w 819"/>
                    <a:gd name="T21" fmla="*/ 95 h 305"/>
                    <a:gd name="T22" fmla="*/ 255 w 819"/>
                    <a:gd name="T23" fmla="*/ 101 h 305"/>
                    <a:gd name="T24" fmla="*/ 270 w 819"/>
                    <a:gd name="T25" fmla="*/ 115 h 305"/>
                    <a:gd name="T26" fmla="*/ 259 w 819"/>
                    <a:gd name="T27" fmla="*/ 125 h 305"/>
                    <a:gd name="T28" fmla="*/ 282 w 819"/>
                    <a:gd name="T29" fmla="*/ 146 h 305"/>
                    <a:gd name="T30" fmla="*/ 334 w 819"/>
                    <a:gd name="T31" fmla="*/ 160 h 305"/>
                    <a:gd name="T32" fmla="*/ 354 w 819"/>
                    <a:gd name="T33" fmla="*/ 176 h 305"/>
                    <a:gd name="T34" fmla="*/ 387 w 819"/>
                    <a:gd name="T35" fmla="*/ 179 h 305"/>
                    <a:gd name="T36" fmla="*/ 402 w 819"/>
                    <a:gd name="T37" fmla="*/ 190 h 305"/>
                    <a:gd name="T38" fmla="*/ 444 w 819"/>
                    <a:gd name="T39" fmla="*/ 202 h 305"/>
                    <a:gd name="T40" fmla="*/ 468 w 819"/>
                    <a:gd name="T41" fmla="*/ 208 h 305"/>
                    <a:gd name="T42" fmla="*/ 478 w 819"/>
                    <a:gd name="T43" fmla="*/ 218 h 305"/>
                    <a:gd name="T44" fmla="*/ 460 w 819"/>
                    <a:gd name="T45" fmla="*/ 245 h 305"/>
                    <a:gd name="T46" fmla="*/ 433 w 819"/>
                    <a:gd name="T47" fmla="*/ 263 h 305"/>
                    <a:gd name="T48" fmla="*/ 421 w 819"/>
                    <a:gd name="T49" fmla="*/ 278 h 305"/>
                    <a:gd name="T50" fmla="*/ 453 w 819"/>
                    <a:gd name="T51" fmla="*/ 295 h 305"/>
                    <a:gd name="T52" fmla="*/ 525 w 819"/>
                    <a:gd name="T53" fmla="*/ 296 h 305"/>
                    <a:gd name="T54" fmla="*/ 570 w 819"/>
                    <a:gd name="T55" fmla="*/ 299 h 305"/>
                    <a:gd name="T56" fmla="*/ 582 w 819"/>
                    <a:gd name="T57" fmla="*/ 292 h 305"/>
                    <a:gd name="T58" fmla="*/ 618 w 819"/>
                    <a:gd name="T59" fmla="*/ 290 h 305"/>
                    <a:gd name="T60" fmla="*/ 645 w 819"/>
                    <a:gd name="T61" fmla="*/ 296 h 305"/>
                    <a:gd name="T62" fmla="*/ 703 w 819"/>
                    <a:gd name="T63" fmla="*/ 295 h 305"/>
                    <a:gd name="T64" fmla="*/ 733 w 819"/>
                    <a:gd name="T65" fmla="*/ 289 h 305"/>
                    <a:gd name="T66" fmla="*/ 742 w 819"/>
                    <a:gd name="T67" fmla="*/ 277 h 305"/>
                    <a:gd name="T68" fmla="*/ 813 w 819"/>
                    <a:gd name="T69" fmla="*/ 272 h 305"/>
                    <a:gd name="T70" fmla="*/ 819 w 819"/>
                    <a:gd name="T71" fmla="*/ 254 h 305"/>
                    <a:gd name="T72" fmla="*/ 814 w 819"/>
                    <a:gd name="T73" fmla="*/ 233 h 305"/>
                    <a:gd name="T74" fmla="*/ 784 w 819"/>
                    <a:gd name="T75" fmla="*/ 211 h 305"/>
                    <a:gd name="T76" fmla="*/ 769 w 819"/>
                    <a:gd name="T77" fmla="*/ 217 h 305"/>
                    <a:gd name="T78" fmla="*/ 745 w 819"/>
                    <a:gd name="T79" fmla="*/ 211 h 305"/>
                    <a:gd name="T80" fmla="*/ 733 w 819"/>
                    <a:gd name="T81" fmla="*/ 199 h 305"/>
                    <a:gd name="T82" fmla="*/ 694 w 819"/>
                    <a:gd name="T83" fmla="*/ 179 h 305"/>
                    <a:gd name="T84" fmla="*/ 682 w 819"/>
                    <a:gd name="T85" fmla="*/ 17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9" h="305">
                      <a:moveTo>
                        <a:pt x="0" y="1"/>
                      </a:moveTo>
                      <a:cubicBezTo>
                        <a:pt x="8" y="2"/>
                        <a:pt x="17" y="0"/>
                        <a:pt x="21" y="8"/>
                      </a:cubicBezTo>
                      <a:cubicBezTo>
                        <a:pt x="25" y="26"/>
                        <a:pt x="19" y="36"/>
                        <a:pt x="39" y="40"/>
                      </a:cubicBezTo>
                      <a:cubicBezTo>
                        <a:pt x="53" y="50"/>
                        <a:pt x="71" y="40"/>
                        <a:pt x="87" y="46"/>
                      </a:cubicBezTo>
                      <a:cubicBezTo>
                        <a:pt x="101" y="42"/>
                        <a:pt x="103" y="41"/>
                        <a:pt x="123" y="46"/>
                      </a:cubicBezTo>
                      <a:cubicBezTo>
                        <a:pt x="125" y="47"/>
                        <a:pt x="123" y="50"/>
                        <a:pt x="124" y="52"/>
                      </a:cubicBezTo>
                      <a:cubicBezTo>
                        <a:pt x="126" y="58"/>
                        <a:pt x="133" y="58"/>
                        <a:pt x="138" y="59"/>
                      </a:cubicBezTo>
                      <a:cubicBezTo>
                        <a:pt x="146" y="63"/>
                        <a:pt x="147" y="64"/>
                        <a:pt x="153" y="71"/>
                      </a:cubicBezTo>
                      <a:cubicBezTo>
                        <a:pt x="155" y="83"/>
                        <a:pt x="183" y="77"/>
                        <a:pt x="195" y="79"/>
                      </a:cubicBezTo>
                      <a:cubicBezTo>
                        <a:pt x="202" y="84"/>
                        <a:pt x="210" y="84"/>
                        <a:pt x="219" y="85"/>
                      </a:cubicBezTo>
                      <a:cubicBezTo>
                        <a:pt x="226" y="90"/>
                        <a:pt x="231" y="94"/>
                        <a:pt x="240" y="95"/>
                      </a:cubicBezTo>
                      <a:cubicBezTo>
                        <a:pt x="246" y="97"/>
                        <a:pt x="249" y="100"/>
                        <a:pt x="255" y="101"/>
                      </a:cubicBezTo>
                      <a:cubicBezTo>
                        <a:pt x="259" y="107"/>
                        <a:pt x="263" y="112"/>
                        <a:pt x="270" y="115"/>
                      </a:cubicBezTo>
                      <a:cubicBezTo>
                        <a:pt x="268" y="123"/>
                        <a:pt x="267" y="123"/>
                        <a:pt x="259" y="125"/>
                      </a:cubicBezTo>
                      <a:cubicBezTo>
                        <a:pt x="264" y="139"/>
                        <a:pt x="266" y="145"/>
                        <a:pt x="282" y="146"/>
                      </a:cubicBezTo>
                      <a:cubicBezTo>
                        <a:pt x="299" y="155"/>
                        <a:pt x="314" y="158"/>
                        <a:pt x="334" y="160"/>
                      </a:cubicBezTo>
                      <a:cubicBezTo>
                        <a:pt x="342" y="165"/>
                        <a:pt x="344" y="174"/>
                        <a:pt x="354" y="176"/>
                      </a:cubicBezTo>
                      <a:cubicBezTo>
                        <a:pt x="368" y="183"/>
                        <a:pt x="350" y="174"/>
                        <a:pt x="387" y="179"/>
                      </a:cubicBezTo>
                      <a:cubicBezTo>
                        <a:pt x="391" y="180"/>
                        <a:pt x="398" y="188"/>
                        <a:pt x="402" y="190"/>
                      </a:cubicBezTo>
                      <a:cubicBezTo>
                        <a:pt x="411" y="208"/>
                        <a:pt x="416" y="200"/>
                        <a:pt x="444" y="202"/>
                      </a:cubicBezTo>
                      <a:cubicBezTo>
                        <a:pt x="452" y="206"/>
                        <a:pt x="460" y="206"/>
                        <a:pt x="468" y="208"/>
                      </a:cubicBezTo>
                      <a:cubicBezTo>
                        <a:pt x="472" y="213"/>
                        <a:pt x="476" y="212"/>
                        <a:pt x="478" y="218"/>
                      </a:cubicBezTo>
                      <a:cubicBezTo>
                        <a:pt x="464" y="246"/>
                        <a:pt x="475" y="242"/>
                        <a:pt x="460" y="245"/>
                      </a:cubicBezTo>
                      <a:cubicBezTo>
                        <a:pt x="454" y="255"/>
                        <a:pt x="445" y="262"/>
                        <a:pt x="433" y="263"/>
                      </a:cubicBezTo>
                      <a:cubicBezTo>
                        <a:pt x="431" y="272"/>
                        <a:pt x="430" y="276"/>
                        <a:pt x="421" y="278"/>
                      </a:cubicBezTo>
                      <a:cubicBezTo>
                        <a:pt x="426" y="299"/>
                        <a:pt x="427" y="293"/>
                        <a:pt x="453" y="295"/>
                      </a:cubicBezTo>
                      <a:cubicBezTo>
                        <a:pt x="480" y="294"/>
                        <a:pt x="500" y="292"/>
                        <a:pt x="525" y="296"/>
                      </a:cubicBezTo>
                      <a:cubicBezTo>
                        <a:pt x="544" y="305"/>
                        <a:pt x="532" y="301"/>
                        <a:pt x="570" y="299"/>
                      </a:cubicBezTo>
                      <a:cubicBezTo>
                        <a:pt x="574" y="294"/>
                        <a:pt x="576" y="293"/>
                        <a:pt x="582" y="292"/>
                      </a:cubicBezTo>
                      <a:cubicBezTo>
                        <a:pt x="593" y="287"/>
                        <a:pt x="606" y="289"/>
                        <a:pt x="618" y="290"/>
                      </a:cubicBezTo>
                      <a:cubicBezTo>
                        <a:pt x="626" y="294"/>
                        <a:pt x="636" y="295"/>
                        <a:pt x="645" y="296"/>
                      </a:cubicBezTo>
                      <a:cubicBezTo>
                        <a:pt x="663" y="296"/>
                        <a:pt x="685" y="292"/>
                        <a:pt x="703" y="295"/>
                      </a:cubicBezTo>
                      <a:cubicBezTo>
                        <a:pt x="714" y="294"/>
                        <a:pt x="724" y="296"/>
                        <a:pt x="733" y="289"/>
                      </a:cubicBezTo>
                      <a:cubicBezTo>
                        <a:pt x="735" y="283"/>
                        <a:pt x="737" y="281"/>
                        <a:pt x="742" y="277"/>
                      </a:cubicBezTo>
                      <a:cubicBezTo>
                        <a:pt x="765" y="280"/>
                        <a:pt x="791" y="279"/>
                        <a:pt x="813" y="272"/>
                      </a:cubicBezTo>
                      <a:cubicBezTo>
                        <a:pt x="817" y="266"/>
                        <a:pt x="816" y="260"/>
                        <a:pt x="819" y="254"/>
                      </a:cubicBezTo>
                      <a:cubicBezTo>
                        <a:pt x="818" y="247"/>
                        <a:pt x="819" y="239"/>
                        <a:pt x="814" y="233"/>
                      </a:cubicBezTo>
                      <a:cubicBezTo>
                        <a:pt x="810" y="227"/>
                        <a:pt x="790" y="212"/>
                        <a:pt x="784" y="211"/>
                      </a:cubicBezTo>
                      <a:cubicBezTo>
                        <a:pt x="778" y="212"/>
                        <a:pt x="775" y="215"/>
                        <a:pt x="769" y="217"/>
                      </a:cubicBezTo>
                      <a:cubicBezTo>
                        <a:pt x="761" y="215"/>
                        <a:pt x="753" y="213"/>
                        <a:pt x="745" y="211"/>
                      </a:cubicBezTo>
                      <a:cubicBezTo>
                        <a:pt x="737" y="200"/>
                        <a:pt x="741" y="204"/>
                        <a:pt x="733" y="199"/>
                      </a:cubicBezTo>
                      <a:cubicBezTo>
                        <a:pt x="723" y="183"/>
                        <a:pt x="713" y="181"/>
                        <a:pt x="694" y="179"/>
                      </a:cubicBezTo>
                      <a:cubicBezTo>
                        <a:pt x="688" y="174"/>
                        <a:pt x="684" y="177"/>
                        <a:pt x="682" y="1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8" name="Freeform 350"/>
                <p:cNvSpPr>
                  <a:spLocks/>
                </p:cNvSpPr>
                <p:nvPr/>
              </p:nvSpPr>
              <p:spPr bwMode="auto">
                <a:xfrm>
                  <a:off x="2525" y="614"/>
                  <a:ext cx="126" cy="166"/>
                </a:xfrm>
                <a:custGeom>
                  <a:avLst/>
                  <a:gdLst>
                    <a:gd name="T0" fmla="*/ 111 w 126"/>
                    <a:gd name="T1" fmla="*/ 112 h 166"/>
                    <a:gd name="T2" fmla="*/ 94 w 126"/>
                    <a:gd name="T3" fmla="*/ 96 h 166"/>
                    <a:gd name="T4" fmla="*/ 88 w 126"/>
                    <a:gd name="T5" fmla="*/ 81 h 166"/>
                    <a:gd name="T6" fmla="*/ 79 w 126"/>
                    <a:gd name="T7" fmla="*/ 63 h 166"/>
                    <a:gd name="T8" fmla="*/ 67 w 126"/>
                    <a:gd name="T9" fmla="*/ 27 h 166"/>
                    <a:gd name="T10" fmla="*/ 33 w 126"/>
                    <a:gd name="T11" fmla="*/ 6 h 166"/>
                    <a:gd name="T12" fmla="*/ 16 w 126"/>
                    <a:gd name="T13" fmla="*/ 6 h 166"/>
                    <a:gd name="T14" fmla="*/ 19 w 126"/>
                    <a:gd name="T15" fmla="*/ 21 h 166"/>
                    <a:gd name="T16" fmla="*/ 6 w 126"/>
                    <a:gd name="T17" fmla="*/ 54 h 166"/>
                    <a:gd name="T18" fmla="*/ 0 w 126"/>
                    <a:gd name="T19" fmla="*/ 78 h 166"/>
                    <a:gd name="T20" fmla="*/ 27 w 126"/>
                    <a:gd name="T21" fmla="*/ 105 h 166"/>
                    <a:gd name="T22" fmla="*/ 42 w 126"/>
                    <a:gd name="T23" fmla="*/ 118 h 166"/>
                    <a:gd name="T24" fmla="*/ 54 w 126"/>
                    <a:gd name="T25" fmla="*/ 127 h 166"/>
                    <a:gd name="T26" fmla="*/ 63 w 126"/>
                    <a:gd name="T27" fmla="*/ 138 h 166"/>
                    <a:gd name="T28" fmla="*/ 84 w 126"/>
                    <a:gd name="T29" fmla="*/ 160 h 166"/>
                    <a:gd name="T30" fmla="*/ 117 w 126"/>
                    <a:gd name="T31" fmla="*/ 160 h 166"/>
                    <a:gd name="T32" fmla="*/ 126 w 126"/>
                    <a:gd name="T33" fmla="*/ 150 h 166"/>
                    <a:gd name="T34" fmla="*/ 118 w 126"/>
                    <a:gd name="T35" fmla="*/ 138 h 166"/>
                    <a:gd name="T36" fmla="*/ 111 w 126"/>
                    <a:gd name="T37"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66">
                      <a:moveTo>
                        <a:pt x="111" y="112"/>
                      </a:moveTo>
                      <a:cubicBezTo>
                        <a:pt x="107" y="105"/>
                        <a:pt x="102" y="98"/>
                        <a:pt x="94" y="96"/>
                      </a:cubicBezTo>
                      <a:cubicBezTo>
                        <a:pt x="93" y="90"/>
                        <a:pt x="92" y="86"/>
                        <a:pt x="88" y="81"/>
                      </a:cubicBezTo>
                      <a:cubicBezTo>
                        <a:pt x="87" y="75"/>
                        <a:pt x="83" y="68"/>
                        <a:pt x="79" y="63"/>
                      </a:cubicBezTo>
                      <a:cubicBezTo>
                        <a:pt x="77" y="51"/>
                        <a:pt x="75" y="37"/>
                        <a:pt x="67" y="27"/>
                      </a:cubicBezTo>
                      <a:cubicBezTo>
                        <a:pt x="63" y="7"/>
                        <a:pt x="54" y="7"/>
                        <a:pt x="33" y="6"/>
                      </a:cubicBezTo>
                      <a:cubicBezTo>
                        <a:pt x="29" y="4"/>
                        <a:pt x="19" y="0"/>
                        <a:pt x="16" y="6"/>
                      </a:cubicBezTo>
                      <a:cubicBezTo>
                        <a:pt x="14" y="11"/>
                        <a:pt x="19" y="21"/>
                        <a:pt x="19" y="21"/>
                      </a:cubicBezTo>
                      <a:cubicBezTo>
                        <a:pt x="18" y="42"/>
                        <a:pt x="21" y="46"/>
                        <a:pt x="6" y="54"/>
                      </a:cubicBezTo>
                      <a:cubicBezTo>
                        <a:pt x="5" y="64"/>
                        <a:pt x="1" y="69"/>
                        <a:pt x="0" y="78"/>
                      </a:cubicBezTo>
                      <a:cubicBezTo>
                        <a:pt x="2" y="91"/>
                        <a:pt x="14" y="100"/>
                        <a:pt x="27" y="105"/>
                      </a:cubicBezTo>
                      <a:cubicBezTo>
                        <a:pt x="33" y="113"/>
                        <a:pt x="31" y="116"/>
                        <a:pt x="42" y="118"/>
                      </a:cubicBezTo>
                      <a:cubicBezTo>
                        <a:pt x="47" y="120"/>
                        <a:pt x="49" y="124"/>
                        <a:pt x="54" y="127"/>
                      </a:cubicBezTo>
                      <a:cubicBezTo>
                        <a:pt x="56" y="135"/>
                        <a:pt x="59" y="131"/>
                        <a:pt x="63" y="138"/>
                      </a:cubicBezTo>
                      <a:cubicBezTo>
                        <a:pt x="65" y="148"/>
                        <a:pt x="73" y="158"/>
                        <a:pt x="84" y="160"/>
                      </a:cubicBezTo>
                      <a:cubicBezTo>
                        <a:pt x="93" y="166"/>
                        <a:pt x="107" y="161"/>
                        <a:pt x="117" y="160"/>
                      </a:cubicBezTo>
                      <a:cubicBezTo>
                        <a:pt x="120" y="156"/>
                        <a:pt x="124" y="155"/>
                        <a:pt x="126" y="150"/>
                      </a:cubicBezTo>
                      <a:cubicBezTo>
                        <a:pt x="124" y="145"/>
                        <a:pt x="121" y="143"/>
                        <a:pt x="118" y="138"/>
                      </a:cubicBezTo>
                      <a:cubicBezTo>
                        <a:pt x="116" y="127"/>
                        <a:pt x="108" y="123"/>
                        <a:pt x="111" y="112"/>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19" name="Freeform 351"/>
                <p:cNvSpPr>
                  <a:spLocks/>
                </p:cNvSpPr>
                <p:nvPr/>
              </p:nvSpPr>
              <p:spPr bwMode="auto">
                <a:xfrm>
                  <a:off x="2788" y="809"/>
                  <a:ext cx="120" cy="67"/>
                </a:xfrm>
                <a:custGeom>
                  <a:avLst/>
                  <a:gdLst>
                    <a:gd name="T0" fmla="*/ 58 w 120"/>
                    <a:gd name="T1" fmla="*/ 13 h 67"/>
                    <a:gd name="T2" fmla="*/ 22 w 120"/>
                    <a:gd name="T3" fmla="*/ 6 h 67"/>
                    <a:gd name="T4" fmla="*/ 5 w 120"/>
                    <a:gd name="T5" fmla="*/ 3 h 67"/>
                    <a:gd name="T6" fmla="*/ 13 w 120"/>
                    <a:gd name="T7" fmla="*/ 13 h 67"/>
                    <a:gd name="T8" fmla="*/ 34 w 120"/>
                    <a:gd name="T9" fmla="*/ 25 h 67"/>
                    <a:gd name="T10" fmla="*/ 55 w 120"/>
                    <a:gd name="T11" fmla="*/ 34 h 67"/>
                    <a:gd name="T12" fmla="*/ 92 w 120"/>
                    <a:gd name="T13" fmla="*/ 43 h 67"/>
                    <a:gd name="T14" fmla="*/ 112 w 120"/>
                    <a:gd name="T15" fmla="*/ 64 h 67"/>
                    <a:gd name="T16" fmla="*/ 118 w 120"/>
                    <a:gd name="T17" fmla="*/ 55 h 67"/>
                    <a:gd name="T18" fmla="*/ 103 w 120"/>
                    <a:gd name="T19" fmla="*/ 39 h 67"/>
                    <a:gd name="T20" fmla="*/ 80 w 120"/>
                    <a:gd name="T21" fmla="*/ 24 h 67"/>
                    <a:gd name="T22" fmla="*/ 65 w 120"/>
                    <a:gd name="T23" fmla="*/ 18 h 67"/>
                    <a:gd name="T24" fmla="*/ 58 w 12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67">
                      <a:moveTo>
                        <a:pt x="58" y="13"/>
                      </a:moveTo>
                      <a:cubicBezTo>
                        <a:pt x="43" y="10"/>
                        <a:pt x="40" y="7"/>
                        <a:pt x="22" y="6"/>
                      </a:cubicBezTo>
                      <a:cubicBezTo>
                        <a:pt x="13" y="3"/>
                        <a:pt x="15" y="0"/>
                        <a:pt x="5" y="3"/>
                      </a:cubicBezTo>
                      <a:cubicBezTo>
                        <a:pt x="0" y="10"/>
                        <a:pt x="6" y="12"/>
                        <a:pt x="13" y="13"/>
                      </a:cubicBezTo>
                      <a:cubicBezTo>
                        <a:pt x="15" y="21"/>
                        <a:pt x="26" y="24"/>
                        <a:pt x="34" y="25"/>
                      </a:cubicBezTo>
                      <a:cubicBezTo>
                        <a:pt x="42" y="29"/>
                        <a:pt x="48" y="28"/>
                        <a:pt x="55" y="34"/>
                      </a:cubicBezTo>
                      <a:cubicBezTo>
                        <a:pt x="62" y="45"/>
                        <a:pt x="80" y="41"/>
                        <a:pt x="92" y="43"/>
                      </a:cubicBezTo>
                      <a:cubicBezTo>
                        <a:pt x="96" y="53"/>
                        <a:pt x="101" y="62"/>
                        <a:pt x="112" y="64"/>
                      </a:cubicBezTo>
                      <a:cubicBezTo>
                        <a:pt x="119" y="67"/>
                        <a:pt x="120" y="61"/>
                        <a:pt x="118" y="55"/>
                      </a:cubicBezTo>
                      <a:cubicBezTo>
                        <a:pt x="116" y="49"/>
                        <a:pt x="108" y="43"/>
                        <a:pt x="103" y="39"/>
                      </a:cubicBezTo>
                      <a:cubicBezTo>
                        <a:pt x="99" y="32"/>
                        <a:pt x="89" y="26"/>
                        <a:pt x="80" y="24"/>
                      </a:cubicBezTo>
                      <a:cubicBezTo>
                        <a:pt x="75" y="21"/>
                        <a:pt x="71" y="19"/>
                        <a:pt x="65" y="18"/>
                      </a:cubicBezTo>
                      <a:cubicBezTo>
                        <a:pt x="64" y="18"/>
                        <a:pt x="51" y="13"/>
                        <a:pt x="58"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0" name="Freeform 352"/>
                <p:cNvSpPr>
                  <a:spLocks/>
                </p:cNvSpPr>
                <p:nvPr/>
              </p:nvSpPr>
              <p:spPr bwMode="auto">
                <a:xfrm>
                  <a:off x="2020" y="998"/>
                  <a:ext cx="81" cy="48"/>
                </a:xfrm>
                <a:custGeom>
                  <a:avLst/>
                  <a:gdLst>
                    <a:gd name="T0" fmla="*/ 58 w 81"/>
                    <a:gd name="T1" fmla="*/ 0 h 48"/>
                    <a:gd name="T2" fmla="*/ 10 w 81"/>
                    <a:gd name="T3" fmla="*/ 4 h 48"/>
                    <a:gd name="T4" fmla="*/ 28 w 81"/>
                    <a:gd name="T5" fmla="*/ 42 h 48"/>
                    <a:gd name="T6" fmla="*/ 53 w 81"/>
                    <a:gd name="T7" fmla="*/ 48 h 48"/>
                    <a:gd name="T8" fmla="*/ 79 w 81"/>
                    <a:gd name="T9" fmla="*/ 34 h 48"/>
                    <a:gd name="T10" fmla="*/ 71 w 81"/>
                    <a:gd name="T11" fmla="*/ 13 h 48"/>
                    <a:gd name="T12" fmla="*/ 58 w 81"/>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1" h="48">
                      <a:moveTo>
                        <a:pt x="58" y="0"/>
                      </a:moveTo>
                      <a:cubicBezTo>
                        <a:pt x="38" y="1"/>
                        <a:pt x="28" y="3"/>
                        <a:pt x="10" y="4"/>
                      </a:cubicBezTo>
                      <a:cubicBezTo>
                        <a:pt x="0" y="30"/>
                        <a:pt x="7" y="37"/>
                        <a:pt x="28" y="42"/>
                      </a:cubicBezTo>
                      <a:cubicBezTo>
                        <a:pt x="36" y="48"/>
                        <a:pt x="43" y="47"/>
                        <a:pt x="53" y="48"/>
                      </a:cubicBezTo>
                      <a:cubicBezTo>
                        <a:pt x="72" y="46"/>
                        <a:pt x="66" y="42"/>
                        <a:pt x="79" y="34"/>
                      </a:cubicBezTo>
                      <a:cubicBezTo>
                        <a:pt x="81" y="24"/>
                        <a:pt x="80" y="18"/>
                        <a:pt x="71" y="13"/>
                      </a:cubicBezTo>
                      <a:cubicBezTo>
                        <a:pt x="67" y="8"/>
                        <a:pt x="60" y="6"/>
                        <a:pt x="5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1" name="Freeform 353"/>
                <p:cNvSpPr>
                  <a:spLocks/>
                </p:cNvSpPr>
                <p:nvPr/>
              </p:nvSpPr>
              <p:spPr bwMode="auto">
                <a:xfrm>
                  <a:off x="2544" y="1370"/>
                  <a:ext cx="235" cy="99"/>
                </a:xfrm>
                <a:custGeom>
                  <a:avLst/>
                  <a:gdLst>
                    <a:gd name="T0" fmla="*/ 101 w 235"/>
                    <a:gd name="T1" fmla="*/ 1 h 99"/>
                    <a:gd name="T2" fmla="*/ 11 w 235"/>
                    <a:gd name="T3" fmla="*/ 7 h 99"/>
                    <a:gd name="T4" fmla="*/ 0 w 235"/>
                    <a:gd name="T5" fmla="*/ 24 h 99"/>
                    <a:gd name="T6" fmla="*/ 45 w 235"/>
                    <a:gd name="T7" fmla="*/ 54 h 99"/>
                    <a:gd name="T8" fmla="*/ 89 w 235"/>
                    <a:gd name="T9" fmla="*/ 79 h 99"/>
                    <a:gd name="T10" fmla="*/ 116 w 235"/>
                    <a:gd name="T11" fmla="*/ 88 h 99"/>
                    <a:gd name="T12" fmla="*/ 164 w 235"/>
                    <a:gd name="T13" fmla="*/ 75 h 99"/>
                    <a:gd name="T14" fmla="*/ 183 w 235"/>
                    <a:gd name="T15" fmla="*/ 76 h 99"/>
                    <a:gd name="T16" fmla="*/ 201 w 235"/>
                    <a:gd name="T17" fmla="*/ 87 h 99"/>
                    <a:gd name="T18" fmla="*/ 228 w 235"/>
                    <a:gd name="T19" fmla="*/ 88 h 99"/>
                    <a:gd name="T20" fmla="*/ 212 w 235"/>
                    <a:gd name="T21" fmla="*/ 48 h 99"/>
                    <a:gd name="T22" fmla="*/ 186 w 235"/>
                    <a:gd name="T23" fmla="*/ 30 h 99"/>
                    <a:gd name="T24" fmla="*/ 164 w 235"/>
                    <a:gd name="T25" fmla="*/ 24 h 99"/>
                    <a:gd name="T26" fmla="*/ 134 w 235"/>
                    <a:gd name="T27" fmla="*/ 4 h 99"/>
                    <a:gd name="T28" fmla="*/ 101 w 235"/>
                    <a:gd name="T29"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99">
                      <a:moveTo>
                        <a:pt x="101" y="1"/>
                      </a:moveTo>
                      <a:cubicBezTo>
                        <a:pt x="68" y="2"/>
                        <a:pt x="43" y="6"/>
                        <a:pt x="11" y="7"/>
                      </a:cubicBezTo>
                      <a:cubicBezTo>
                        <a:pt x="9" y="14"/>
                        <a:pt x="3" y="16"/>
                        <a:pt x="0" y="24"/>
                      </a:cubicBezTo>
                      <a:cubicBezTo>
                        <a:pt x="3" y="60"/>
                        <a:pt x="6" y="52"/>
                        <a:pt x="45" y="54"/>
                      </a:cubicBezTo>
                      <a:cubicBezTo>
                        <a:pt x="57" y="64"/>
                        <a:pt x="73" y="76"/>
                        <a:pt x="89" y="79"/>
                      </a:cubicBezTo>
                      <a:cubicBezTo>
                        <a:pt x="103" y="78"/>
                        <a:pt x="103" y="85"/>
                        <a:pt x="116" y="88"/>
                      </a:cubicBezTo>
                      <a:cubicBezTo>
                        <a:pt x="139" y="99"/>
                        <a:pt x="155" y="93"/>
                        <a:pt x="164" y="75"/>
                      </a:cubicBezTo>
                      <a:cubicBezTo>
                        <a:pt x="170" y="75"/>
                        <a:pt x="177" y="75"/>
                        <a:pt x="183" y="76"/>
                      </a:cubicBezTo>
                      <a:cubicBezTo>
                        <a:pt x="190" y="77"/>
                        <a:pt x="194" y="86"/>
                        <a:pt x="201" y="87"/>
                      </a:cubicBezTo>
                      <a:cubicBezTo>
                        <a:pt x="210" y="88"/>
                        <a:pt x="219" y="88"/>
                        <a:pt x="228" y="88"/>
                      </a:cubicBezTo>
                      <a:cubicBezTo>
                        <a:pt x="235" y="75"/>
                        <a:pt x="223" y="56"/>
                        <a:pt x="212" y="48"/>
                      </a:cubicBezTo>
                      <a:cubicBezTo>
                        <a:pt x="207" y="39"/>
                        <a:pt x="196" y="32"/>
                        <a:pt x="186" y="30"/>
                      </a:cubicBezTo>
                      <a:cubicBezTo>
                        <a:pt x="179" y="25"/>
                        <a:pt x="172" y="25"/>
                        <a:pt x="164" y="24"/>
                      </a:cubicBezTo>
                      <a:cubicBezTo>
                        <a:pt x="155" y="20"/>
                        <a:pt x="145" y="5"/>
                        <a:pt x="134" y="4"/>
                      </a:cubicBezTo>
                      <a:cubicBezTo>
                        <a:pt x="100" y="0"/>
                        <a:pt x="107" y="13"/>
                        <a:pt x="101"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2" name="Freeform 354"/>
                <p:cNvSpPr>
                  <a:spLocks/>
                </p:cNvSpPr>
                <p:nvPr/>
              </p:nvSpPr>
              <p:spPr bwMode="auto">
                <a:xfrm>
                  <a:off x="2955" y="1202"/>
                  <a:ext cx="360" cy="291"/>
                </a:xfrm>
                <a:custGeom>
                  <a:avLst/>
                  <a:gdLst>
                    <a:gd name="T0" fmla="*/ 222 w 360"/>
                    <a:gd name="T1" fmla="*/ 24 h 291"/>
                    <a:gd name="T2" fmla="*/ 195 w 360"/>
                    <a:gd name="T3" fmla="*/ 12 h 291"/>
                    <a:gd name="T4" fmla="*/ 183 w 360"/>
                    <a:gd name="T5" fmla="*/ 3 h 291"/>
                    <a:gd name="T6" fmla="*/ 131 w 360"/>
                    <a:gd name="T7" fmla="*/ 6 h 291"/>
                    <a:gd name="T8" fmla="*/ 117 w 360"/>
                    <a:gd name="T9" fmla="*/ 21 h 291"/>
                    <a:gd name="T10" fmla="*/ 116 w 360"/>
                    <a:gd name="T11" fmla="*/ 42 h 291"/>
                    <a:gd name="T12" fmla="*/ 134 w 360"/>
                    <a:gd name="T13" fmla="*/ 45 h 291"/>
                    <a:gd name="T14" fmla="*/ 176 w 360"/>
                    <a:gd name="T15" fmla="*/ 60 h 291"/>
                    <a:gd name="T16" fmla="*/ 185 w 360"/>
                    <a:gd name="T17" fmla="*/ 91 h 291"/>
                    <a:gd name="T18" fmla="*/ 186 w 360"/>
                    <a:gd name="T19" fmla="*/ 126 h 291"/>
                    <a:gd name="T20" fmla="*/ 201 w 360"/>
                    <a:gd name="T21" fmla="*/ 144 h 291"/>
                    <a:gd name="T22" fmla="*/ 209 w 360"/>
                    <a:gd name="T23" fmla="*/ 159 h 291"/>
                    <a:gd name="T24" fmla="*/ 213 w 360"/>
                    <a:gd name="T25" fmla="*/ 174 h 291"/>
                    <a:gd name="T26" fmla="*/ 165 w 360"/>
                    <a:gd name="T27" fmla="*/ 181 h 291"/>
                    <a:gd name="T28" fmla="*/ 141 w 360"/>
                    <a:gd name="T29" fmla="*/ 177 h 291"/>
                    <a:gd name="T30" fmla="*/ 75 w 360"/>
                    <a:gd name="T31" fmla="*/ 166 h 291"/>
                    <a:gd name="T32" fmla="*/ 54 w 360"/>
                    <a:gd name="T33" fmla="*/ 162 h 291"/>
                    <a:gd name="T34" fmla="*/ 24 w 360"/>
                    <a:gd name="T35" fmla="*/ 160 h 291"/>
                    <a:gd name="T36" fmla="*/ 5 w 360"/>
                    <a:gd name="T37" fmla="*/ 168 h 291"/>
                    <a:gd name="T38" fmla="*/ 9 w 360"/>
                    <a:gd name="T39" fmla="*/ 192 h 291"/>
                    <a:gd name="T40" fmla="*/ 14 w 360"/>
                    <a:gd name="T41" fmla="*/ 205 h 291"/>
                    <a:gd name="T42" fmla="*/ 39 w 360"/>
                    <a:gd name="T43" fmla="*/ 210 h 291"/>
                    <a:gd name="T44" fmla="*/ 69 w 360"/>
                    <a:gd name="T45" fmla="*/ 216 h 291"/>
                    <a:gd name="T46" fmla="*/ 72 w 360"/>
                    <a:gd name="T47" fmla="*/ 220 h 291"/>
                    <a:gd name="T48" fmla="*/ 77 w 360"/>
                    <a:gd name="T49" fmla="*/ 211 h 291"/>
                    <a:gd name="T50" fmla="*/ 89 w 360"/>
                    <a:gd name="T51" fmla="*/ 207 h 291"/>
                    <a:gd name="T52" fmla="*/ 116 w 360"/>
                    <a:gd name="T53" fmla="*/ 202 h 291"/>
                    <a:gd name="T54" fmla="*/ 149 w 360"/>
                    <a:gd name="T55" fmla="*/ 220 h 291"/>
                    <a:gd name="T56" fmla="*/ 179 w 360"/>
                    <a:gd name="T57" fmla="*/ 219 h 291"/>
                    <a:gd name="T58" fmla="*/ 197 w 360"/>
                    <a:gd name="T59" fmla="*/ 211 h 291"/>
                    <a:gd name="T60" fmla="*/ 243 w 360"/>
                    <a:gd name="T61" fmla="*/ 210 h 291"/>
                    <a:gd name="T62" fmla="*/ 269 w 360"/>
                    <a:gd name="T63" fmla="*/ 213 h 291"/>
                    <a:gd name="T64" fmla="*/ 284 w 360"/>
                    <a:gd name="T65" fmla="*/ 220 h 291"/>
                    <a:gd name="T66" fmla="*/ 296 w 360"/>
                    <a:gd name="T67" fmla="*/ 231 h 291"/>
                    <a:gd name="T68" fmla="*/ 314 w 360"/>
                    <a:gd name="T69" fmla="*/ 280 h 291"/>
                    <a:gd name="T70" fmla="*/ 324 w 360"/>
                    <a:gd name="T71" fmla="*/ 291 h 291"/>
                    <a:gd name="T72" fmla="*/ 342 w 360"/>
                    <a:gd name="T73" fmla="*/ 271 h 291"/>
                    <a:gd name="T74" fmla="*/ 351 w 360"/>
                    <a:gd name="T75" fmla="*/ 250 h 291"/>
                    <a:gd name="T76" fmla="*/ 356 w 360"/>
                    <a:gd name="T77" fmla="*/ 240 h 291"/>
                    <a:gd name="T78" fmla="*/ 360 w 360"/>
                    <a:gd name="T7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91">
                      <a:moveTo>
                        <a:pt x="222" y="24"/>
                      </a:moveTo>
                      <a:cubicBezTo>
                        <a:pt x="212" y="22"/>
                        <a:pt x="205" y="14"/>
                        <a:pt x="195" y="12"/>
                      </a:cubicBezTo>
                      <a:cubicBezTo>
                        <a:pt x="191" y="6"/>
                        <a:pt x="190" y="4"/>
                        <a:pt x="183" y="3"/>
                      </a:cubicBezTo>
                      <a:cubicBezTo>
                        <a:pt x="178" y="0"/>
                        <a:pt x="132" y="6"/>
                        <a:pt x="131" y="6"/>
                      </a:cubicBezTo>
                      <a:cubicBezTo>
                        <a:pt x="126" y="13"/>
                        <a:pt x="125" y="16"/>
                        <a:pt x="117" y="21"/>
                      </a:cubicBezTo>
                      <a:cubicBezTo>
                        <a:pt x="113" y="27"/>
                        <a:pt x="107" y="33"/>
                        <a:pt x="116" y="42"/>
                      </a:cubicBezTo>
                      <a:cubicBezTo>
                        <a:pt x="120" y="46"/>
                        <a:pt x="134" y="45"/>
                        <a:pt x="134" y="45"/>
                      </a:cubicBezTo>
                      <a:cubicBezTo>
                        <a:pt x="136" y="65"/>
                        <a:pt x="159" y="59"/>
                        <a:pt x="176" y="60"/>
                      </a:cubicBezTo>
                      <a:cubicBezTo>
                        <a:pt x="178" y="71"/>
                        <a:pt x="180" y="81"/>
                        <a:pt x="185" y="91"/>
                      </a:cubicBezTo>
                      <a:cubicBezTo>
                        <a:pt x="168" y="98"/>
                        <a:pt x="179" y="115"/>
                        <a:pt x="186" y="126"/>
                      </a:cubicBezTo>
                      <a:cubicBezTo>
                        <a:pt x="188" y="138"/>
                        <a:pt x="191" y="139"/>
                        <a:pt x="201" y="144"/>
                      </a:cubicBezTo>
                      <a:cubicBezTo>
                        <a:pt x="203" y="151"/>
                        <a:pt x="202" y="156"/>
                        <a:pt x="209" y="159"/>
                      </a:cubicBezTo>
                      <a:cubicBezTo>
                        <a:pt x="210" y="164"/>
                        <a:pt x="212" y="169"/>
                        <a:pt x="213" y="174"/>
                      </a:cubicBezTo>
                      <a:cubicBezTo>
                        <a:pt x="181" y="175"/>
                        <a:pt x="186" y="177"/>
                        <a:pt x="165" y="181"/>
                      </a:cubicBezTo>
                      <a:cubicBezTo>
                        <a:pt x="144" y="178"/>
                        <a:pt x="152" y="179"/>
                        <a:pt x="141" y="177"/>
                      </a:cubicBezTo>
                      <a:cubicBezTo>
                        <a:pt x="123" y="164"/>
                        <a:pt x="75" y="166"/>
                        <a:pt x="75" y="166"/>
                      </a:cubicBezTo>
                      <a:cubicBezTo>
                        <a:pt x="68" y="165"/>
                        <a:pt x="61" y="163"/>
                        <a:pt x="54" y="162"/>
                      </a:cubicBezTo>
                      <a:cubicBezTo>
                        <a:pt x="44" y="155"/>
                        <a:pt x="36" y="158"/>
                        <a:pt x="24" y="160"/>
                      </a:cubicBezTo>
                      <a:cubicBezTo>
                        <a:pt x="12" y="158"/>
                        <a:pt x="13" y="162"/>
                        <a:pt x="5" y="168"/>
                      </a:cubicBezTo>
                      <a:cubicBezTo>
                        <a:pt x="2" y="176"/>
                        <a:pt x="0" y="187"/>
                        <a:pt x="9" y="192"/>
                      </a:cubicBezTo>
                      <a:cubicBezTo>
                        <a:pt x="11" y="196"/>
                        <a:pt x="12" y="201"/>
                        <a:pt x="14" y="205"/>
                      </a:cubicBezTo>
                      <a:cubicBezTo>
                        <a:pt x="16" y="220"/>
                        <a:pt x="27" y="211"/>
                        <a:pt x="39" y="210"/>
                      </a:cubicBezTo>
                      <a:cubicBezTo>
                        <a:pt x="59" y="211"/>
                        <a:pt x="56" y="210"/>
                        <a:pt x="69" y="216"/>
                      </a:cubicBezTo>
                      <a:cubicBezTo>
                        <a:pt x="70" y="217"/>
                        <a:pt x="70" y="220"/>
                        <a:pt x="72" y="220"/>
                      </a:cubicBezTo>
                      <a:cubicBezTo>
                        <a:pt x="75" y="220"/>
                        <a:pt x="75" y="214"/>
                        <a:pt x="77" y="211"/>
                      </a:cubicBezTo>
                      <a:cubicBezTo>
                        <a:pt x="81" y="207"/>
                        <a:pt x="83" y="208"/>
                        <a:pt x="89" y="207"/>
                      </a:cubicBezTo>
                      <a:cubicBezTo>
                        <a:pt x="95" y="197"/>
                        <a:pt x="104" y="201"/>
                        <a:pt x="116" y="202"/>
                      </a:cubicBezTo>
                      <a:cubicBezTo>
                        <a:pt x="127" y="208"/>
                        <a:pt x="137" y="218"/>
                        <a:pt x="149" y="220"/>
                      </a:cubicBezTo>
                      <a:cubicBezTo>
                        <a:pt x="157" y="224"/>
                        <a:pt x="170" y="220"/>
                        <a:pt x="179" y="219"/>
                      </a:cubicBezTo>
                      <a:cubicBezTo>
                        <a:pt x="185" y="216"/>
                        <a:pt x="191" y="213"/>
                        <a:pt x="197" y="211"/>
                      </a:cubicBezTo>
                      <a:cubicBezTo>
                        <a:pt x="203" y="202"/>
                        <a:pt x="236" y="209"/>
                        <a:pt x="243" y="210"/>
                      </a:cubicBezTo>
                      <a:cubicBezTo>
                        <a:pt x="252" y="211"/>
                        <a:pt x="260" y="211"/>
                        <a:pt x="269" y="213"/>
                      </a:cubicBezTo>
                      <a:cubicBezTo>
                        <a:pt x="274" y="214"/>
                        <a:pt x="278" y="219"/>
                        <a:pt x="284" y="220"/>
                      </a:cubicBezTo>
                      <a:cubicBezTo>
                        <a:pt x="288" y="227"/>
                        <a:pt x="292" y="224"/>
                        <a:pt x="296" y="231"/>
                      </a:cubicBezTo>
                      <a:cubicBezTo>
                        <a:pt x="299" y="247"/>
                        <a:pt x="305" y="267"/>
                        <a:pt x="314" y="280"/>
                      </a:cubicBezTo>
                      <a:cubicBezTo>
                        <a:pt x="315" y="287"/>
                        <a:pt x="319" y="287"/>
                        <a:pt x="324" y="291"/>
                      </a:cubicBezTo>
                      <a:cubicBezTo>
                        <a:pt x="347" y="288"/>
                        <a:pt x="354" y="278"/>
                        <a:pt x="342" y="271"/>
                      </a:cubicBezTo>
                      <a:cubicBezTo>
                        <a:pt x="339" y="255"/>
                        <a:pt x="331" y="256"/>
                        <a:pt x="351" y="250"/>
                      </a:cubicBezTo>
                      <a:cubicBezTo>
                        <a:pt x="352" y="246"/>
                        <a:pt x="353" y="243"/>
                        <a:pt x="356" y="240"/>
                      </a:cubicBezTo>
                      <a:cubicBezTo>
                        <a:pt x="357" y="239"/>
                        <a:pt x="360" y="238"/>
                        <a:pt x="360" y="238"/>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3" name="Freeform 355"/>
                <p:cNvSpPr>
                  <a:spLocks/>
                </p:cNvSpPr>
                <p:nvPr/>
              </p:nvSpPr>
              <p:spPr bwMode="auto">
                <a:xfrm>
                  <a:off x="3176" y="1203"/>
                  <a:ext cx="286" cy="81"/>
                </a:xfrm>
                <a:custGeom>
                  <a:avLst/>
                  <a:gdLst>
                    <a:gd name="T0" fmla="*/ 0 w 286"/>
                    <a:gd name="T1" fmla="*/ 21 h 81"/>
                    <a:gd name="T2" fmla="*/ 21 w 286"/>
                    <a:gd name="T3" fmla="*/ 17 h 81"/>
                    <a:gd name="T4" fmla="*/ 79 w 286"/>
                    <a:gd name="T5" fmla="*/ 15 h 81"/>
                    <a:gd name="T6" fmla="*/ 108 w 286"/>
                    <a:gd name="T7" fmla="*/ 23 h 81"/>
                    <a:gd name="T8" fmla="*/ 160 w 286"/>
                    <a:gd name="T9" fmla="*/ 14 h 81"/>
                    <a:gd name="T10" fmla="*/ 198 w 286"/>
                    <a:gd name="T11" fmla="*/ 26 h 81"/>
                    <a:gd name="T12" fmla="*/ 243 w 286"/>
                    <a:gd name="T13" fmla="*/ 41 h 81"/>
                    <a:gd name="T14" fmla="*/ 258 w 286"/>
                    <a:gd name="T15" fmla="*/ 48 h 81"/>
                    <a:gd name="T16" fmla="*/ 267 w 286"/>
                    <a:gd name="T17" fmla="*/ 60 h 81"/>
                    <a:gd name="T18" fmla="*/ 277 w 286"/>
                    <a:gd name="T19" fmla="*/ 72 h 81"/>
                    <a:gd name="T20" fmla="*/ 286 w 286"/>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81">
                      <a:moveTo>
                        <a:pt x="0" y="21"/>
                      </a:moveTo>
                      <a:cubicBezTo>
                        <a:pt x="8" y="20"/>
                        <a:pt x="13" y="18"/>
                        <a:pt x="21" y="17"/>
                      </a:cubicBezTo>
                      <a:cubicBezTo>
                        <a:pt x="31" y="0"/>
                        <a:pt x="79" y="15"/>
                        <a:pt x="79" y="15"/>
                      </a:cubicBezTo>
                      <a:cubicBezTo>
                        <a:pt x="88" y="21"/>
                        <a:pt x="99" y="17"/>
                        <a:pt x="108" y="23"/>
                      </a:cubicBezTo>
                      <a:cubicBezTo>
                        <a:pt x="132" y="18"/>
                        <a:pt x="124" y="15"/>
                        <a:pt x="160" y="14"/>
                      </a:cubicBezTo>
                      <a:cubicBezTo>
                        <a:pt x="182" y="15"/>
                        <a:pt x="185" y="13"/>
                        <a:pt x="198" y="26"/>
                      </a:cubicBezTo>
                      <a:cubicBezTo>
                        <a:pt x="201" y="47"/>
                        <a:pt x="225" y="40"/>
                        <a:pt x="243" y="41"/>
                      </a:cubicBezTo>
                      <a:cubicBezTo>
                        <a:pt x="248" y="46"/>
                        <a:pt x="251" y="47"/>
                        <a:pt x="258" y="48"/>
                      </a:cubicBezTo>
                      <a:cubicBezTo>
                        <a:pt x="259" y="55"/>
                        <a:pt x="261" y="56"/>
                        <a:pt x="267" y="60"/>
                      </a:cubicBezTo>
                      <a:cubicBezTo>
                        <a:pt x="270" y="65"/>
                        <a:pt x="272" y="68"/>
                        <a:pt x="277" y="72"/>
                      </a:cubicBezTo>
                      <a:cubicBezTo>
                        <a:pt x="279" y="77"/>
                        <a:pt x="280" y="81"/>
                        <a:pt x="286" y="81"/>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4" name="Freeform 356"/>
                <p:cNvSpPr>
                  <a:spLocks/>
                </p:cNvSpPr>
                <p:nvPr/>
              </p:nvSpPr>
              <p:spPr bwMode="auto">
                <a:xfrm>
                  <a:off x="3317" y="1284"/>
                  <a:ext cx="299" cy="153"/>
                </a:xfrm>
                <a:custGeom>
                  <a:avLst/>
                  <a:gdLst>
                    <a:gd name="T0" fmla="*/ 142 w 299"/>
                    <a:gd name="T1" fmla="*/ 0 h 153"/>
                    <a:gd name="T2" fmla="*/ 184 w 299"/>
                    <a:gd name="T3" fmla="*/ 3 h 153"/>
                    <a:gd name="T4" fmla="*/ 187 w 299"/>
                    <a:gd name="T5" fmla="*/ 8 h 153"/>
                    <a:gd name="T6" fmla="*/ 192 w 299"/>
                    <a:gd name="T7" fmla="*/ 9 h 153"/>
                    <a:gd name="T8" fmla="*/ 196 w 299"/>
                    <a:gd name="T9" fmla="*/ 11 h 153"/>
                    <a:gd name="T10" fmla="*/ 178 w 299"/>
                    <a:gd name="T11" fmla="*/ 15 h 153"/>
                    <a:gd name="T12" fmla="*/ 183 w 299"/>
                    <a:gd name="T13" fmla="*/ 29 h 153"/>
                    <a:gd name="T14" fmla="*/ 247 w 299"/>
                    <a:gd name="T15" fmla="*/ 29 h 153"/>
                    <a:gd name="T16" fmla="*/ 258 w 299"/>
                    <a:gd name="T17" fmla="*/ 39 h 153"/>
                    <a:gd name="T18" fmla="*/ 273 w 299"/>
                    <a:gd name="T19" fmla="*/ 45 h 153"/>
                    <a:gd name="T20" fmla="*/ 288 w 299"/>
                    <a:gd name="T21" fmla="*/ 59 h 153"/>
                    <a:gd name="T22" fmla="*/ 295 w 299"/>
                    <a:gd name="T23" fmla="*/ 74 h 153"/>
                    <a:gd name="T24" fmla="*/ 280 w 299"/>
                    <a:gd name="T25" fmla="*/ 108 h 153"/>
                    <a:gd name="T26" fmla="*/ 264 w 299"/>
                    <a:gd name="T27" fmla="*/ 140 h 153"/>
                    <a:gd name="T28" fmla="*/ 238 w 299"/>
                    <a:gd name="T29" fmla="*/ 122 h 153"/>
                    <a:gd name="T30" fmla="*/ 223 w 299"/>
                    <a:gd name="T31" fmla="*/ 110 h 153"/>
                    <a:gd name="T32" fmla="*/ 210 w 299"/>
                    <a:gd name="T33" fmla="*/ 107 h 153"/>
                    <a:gd name="T34" fmla="*/ 204 w 299"/>
                    <a:gd name="T35" fmla="*/ 116 h 153"/>
                    <a:gd name="T36" fmla="*/ 154 w 299"/>
                    <a:gd name="T37" fmla="*/ 111 h 153"/>
                    <a:gd name="T38" fmla="*/ 118 w 299"/>
                    <a:gd name="T39" fmla="*/ 105 h 153"/>
                    <a:gd name="T40" fmla="*/ 106 w 299"/>
                    <a:gd name="T41" fmla="*/ 114 h 153"/>
                    <a:gd name="T42" fmla="*/ 84 w 299"/>
                    <a:gd name="T43" fmla="*/ 134 h 153"/>
                    <a:gd name="T44" fmla="*/ 66 w 299"/>
                    <a:gd name="T45" fmla="*/ 146 h 153"/>
                    <a:gd name="T46" fmla="*/ 52 w 299"/>
                    <a:gd name="T47" fmla="*/ 140 h 153"/>
                    <a:gd name="T48" fmla="*/ 39 w 299"/>
                    <a:gd name="T49" fmla="*/ 119 h 153"/>
                    <a:gd name="T50" fmla="*/ 0 w 299"/>
                    <a:gd name="T51" fmla="*/ 131 h 153"/>
                    <a:gd name="T52" fmla="*/ 0 w 299"/>
                    <a:gd name="T5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153">
                      <a:moveTo>
                        <a:pt x="142" y="0"/>
                      </a:moveTo>
                      <a:cubicBezTo>
                        <a:pt x="156" y="2"/>
                        <a:pt x="170" y="0"/>
                        <a:pt x="184" y="3"/>
                      </a:cubicBezTo>
                      <a:cubicBezTo>
                        <a:pt x="186" y="3"/>
                        <a:pt x="185" y="7"/>
                        <a:pt x="187" y="8"/>
                      </a:cubicBezTo>
                      <a:cubicBezTo>
                        <a:pt x="188" y="9"/>
                        <a:pt x="190" y="9"/>
                        <a:pt x="192" y="9"/>
                      </a:cubicBezTo>
                      <a:cubicBezTo>
                        <a:pt x="193" y="10"/>
                        <a:pt x="196" y="10"/>
                        <a:pt x="196" y="11"/>
                      </a:cubicBezTo>
                      <a:cubicBezTo>
                        <a:pt x="196" y="17"/>
                        <a:pt x="184" y="15"/>
                        <a:pt x="178" y="15"/>
                      </a:cubicBezTo>
                      <a:cubicBezTo>
                        <a:pt x="177" y="22"/>
                        <a:pt x="173" y="31"/>
                        <a:pt x="183" y="29"/>
                      </a:cubicBezTo>
                      <a:cubicBezTo>
                        <a:pt x="200" y="16"/>
                        <a:pt x="226" y="28"/>
                        <a:pt x="247" y="29"/>
                      </a:cubicBezTo>
                      <a:cubicBezTo>
                        <a:pt x="250" y="36"/>
                        <a:pt x="250" y="38"/>
                        <a:pt x="258" y="39"/>
                      </a:cubicBezTo>
                      <a:cubicBezTo>
                        <a:pt x="263" y="43"/>
                        <a:pt x="267" y="44"/>
                        <a:pt x="273" y="45"/>
                      </a:cubicBezTo>
                      <a:cubicBezTo>
                        <a:pt x="277" y="52"/>
                        <a:pt x="280" y="56"/>
                        <a:pt x="288" y="59"/>
                      </a:cubicBezTo>
                      <a:cubicBezTo>
                        <a:pt x="289" y="67"/>
                        <a:pt x="294" y="66"/>
                        <a:pt x="295" y="74"/>
                      </a:cubicBezTo>
                      <a:cubicBezTo>
                        <a:pt x="294" y="92"/>
                        <a:pt x="299" y="105"/>
                        <a:pt x="280" y="108"/>
                      </a:cubicBezTo>
                      <a:cubicBezTo>
                        <a:pt x="267" y="115"/>
                        <a:pt x="278" y="133"/>
                        <a:pt x="264" y="140"/>
                      </a:cubicBezTo>
                      <a:cubicBezTo>
                        <a:pt x="254" y="136"/>
                        <a:pt x="247" y="128"/>
                        <a:pt x="238" y="122"/>
                      </a:cubicBezTo>
                      <a:cubicBezTo>
                        <a:pt x="234" y="115"/>
                        <a:pt x="231" y="112"/>
                        <a:pt x="223" y="110"/>
                      </a:cubicBezTo>
                      <a:cubicBezTo>
                        <a:pt x="218" y="107"/>
                        <a:pt x="216" y="104"/>
                        <a:pt x="210" y="107"/>
                      </a:cubicBezTo>
                      <a:cubicBezTo>
                        <a:pt x="208" y="110"/>
                        <a:pt x="208" y="116"/>
                        <a:pt x="204" y="116"/>
                      </a:cubicBezTo>
                      <a:cubicBezTo>
                        <a:pt x="195" y="117"/>
                        <a:pt x="162" y="112"/>
                        <a:pt x="154" y="111"/>
                      </a:cubicBezTo>
                      <a:cubicBezTo>
                        <a:pt x="144" y="98"/>
                        <a:pt x="140" y="104"/>
                        <a:pt x="118" y="105"/>
                      </a:cubicBezTo>
                      <a:cubicBezTo>
                        <a:pt x="113" y="109"/>
                        <a:pt x="109" y="108"/>
                        <a:pt x="106" y="114"/>
                      </a:cubicBezTo>
                      <a:cubicBezTo>
                        <a:pt x="104" y="128"/>
                        <a:pt x="97" y="130"/>
                        <a:pt x="84" y="134"/>
                      </a:cubicBezTo>
                      <a:cubicBezTo>
                        <a:pt x="78" y="138"/>
                        <a:pt x="73" y="143"/>
                        <a:pt x="66" y="146"/>
                      </a:cubicBezTo>
                      <a:cubicBezTo>
                        <a:pt x="61" y="144"/>
                        <a:pt x="58" y="141"/>
                        <a:pt x="52" y="140"/>
                      </a:cubicBezTo>
                      <a:cubicBezTo>
                        <a:pt x="50" y="132"/>
                        <a:pt x="46" y="124"/>
                        <a:pt x="39" y="119"/>
                      </a:cubicBezTo>
                      <a:cubicBezTo>
                        <a:pt x="19" y="120"/>
                        <a:pt x="10" y="115"/>
                        <a:pt x="0" y="131"/>
                      </a:cubicBezTo>
                      <a:cubicBezTo>
                        <a:pt x="1" y="139"/>
                        <a:pt x="0" y="145"/>
                        <a:pt x="0" y="153"/>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5" name="Freeform 357"/>
                <p:cNvSpPr>
                  <a:spLocks/>
                </p:cNvSpPr>
                <p:nvPr/>
              </p:nvSpPr>
              <p:spPr bwMode="auto">
                <a:xfrm>
                  <a:off x="3721" y="1364"/>
                  <a:ext cx="167" cy="77"/>
                </a:xfrm>
                <a:custGeom>
                  <a:avLst/>
                  <a:gdLst>
                    <a:gd name="T0" fmla="*/ 76 w 167"/>
                    <a:gd name="T1" fmla="*/ 1 h 77"/>
                    <a:gd name="T2" fmla="*/ 34 w 167"/>
                    <a:gd name="T3" fmla="*/ 4 h 77"/>
                    <a:gd name="T4" fmla="*/ 20 w 167"/>
                    <a:gd name="T5" fmla="*/ 7 h 77"/>
                    <a:gd name="T6" fmla="*/ 4 w 167"/>
                    <a:gd name="T7" fmla="*/ 16 h 77"/>
                    <a:gd name="T8" fmla="*/ 32 w 167"/>
                    <a:gd name="T9" fmla="*/ 67 h 77"/>
                    <a:gd name="T10" fmla="*/ 137 w 167"/>
                    <a:gd name="T11" fmla="*/ 72 h 77"/>
                    <a:gd name="T12" fmla="*/ 155 w 167"/>
                    <a:gd name="T13" fmla="*/ 73 h 77"/>
                    <a:gd name="T14" fmla="*/ 161 w 167"/>
                    <a:gd name="T15" fmla="*/ 58 h 77"/>
                    <a:gd name="T16" fmla="*/ 116 w 167"/>
                    <a:gd name="T17" fmla="*/ 7 h 77"/>
                    <a:gd name="T18" fmla="*/ 76 w 167"/>
                    <a:gd name="T19"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77">
                      <a:moveTo>
                        <a:pt x="76" y="1"/>
                      </a:moveTo>
                      <a:cubicBezTo>
                        <a:pt x="59" y="8"/>
                        <a:pt x="79" y="0"/>
                        <a:pt x="34" y="4"/>
                      </a:cubicBezTo>
                      <a:cubicBezTo>
                        <a:pt x="29" y="4"/>
                        <a:pt x="20" y="7"/>
                        <a:pt x="20" y="7"/>
                      </a:cubicBezTo>
                      <a:cubicBezTo>
                        <a:pt x="11" y="11"/>
                        <a:pt x="0" y="3"/>
                        <a:pt x="4" y="16"/>
                      </a:cubicBezTo>
                      <a:cubicBezTo>
                        <a:pt x="5" y="44"/>
                        <a:pt x="0" y="65"/>
                        <a:pt x="32" y="67"/>
                      </a:cubicBezTo>
                      <a:cubicBezTo>
                        <a:pt x="56" y="77"/>
                        <a:pt x="107" y="70"/>
                        <a:pt x="137" y="72"/>
                      </a:cubicBezTo>
                      <a:cubicBezTo>
                        <a:pt x="144" y="73"/>
                        <a:pt x="148" y="75"/>
                        <a:pt x="155" y="73"/>
                      </a:cubicBezTo>
                      <a:cubicBezTo>
                        <a:pt x="159" y="68"/>
                        <a:pt x="160" y="64"/>
                        <a:pt x="161" y="58"/>
                      </a:cubicBezTo>
                      <a:cubicBezTo>
                        <a:pt x="160" y="1"/>
                        <a:pt x="167" y="10"/>
                        <a:pt x="116" y="7"/>
                      </a:cubicBezTo>
                      <a:cubicBezTo>
                        <a:pt x="105" y="5"/>
                        <a:pt x="64" y="9"/>
                        <a:pt x="76" y="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6" name="Freeform 358"/>
                <p:cNvSpPr>
                  <a:spLocks/>
                </p:cNvSpPr>
                <p:nvPr/>
              </p:nvSpPr>
              <p:spPr bwMode="auto">
                <a:xfrm>
                  <a:off x="3692" y="2244"/>
                  <a:ext cx="653" cy="81"/>
                </a:xfrm>
                <a:custGeom>
                  <a:avLst/>
                  <a:gdLst>
                    <a:gd name="T0" fmla="*/ 0 w 653"/>
                    <a:gd name="T1" fmla="*/ 11 h 81"/>
                    <a:gd name="T2" fmla="*/ 36 w 653"/>
                    <a:gd name="T3" fmla="*/ 9 h 81"/>
                    <a:gd name="T4" fmla="*/ 129 w 653"/>
                    <a:gd name="T5" fmla="*/ 17 h 81"/>
                    <a:gd name="T6" fmla="*/ 147 w 653"/>
                    <a:gd name="T7" fmla="*/ 18 h 81"/>
                    <a:gd name="T8" fmla="*/ 162 w 653"/>
                    <a:gd name="T9" fmla="*/ 33 h 81"/>
                    <a:gd name="T10" fmla="*/ 183 w 653"/>
                    <a:gd name="T11" fmla="*/ 51 h 81"/>
                    <a:gd name="T12" fmla="*/ 187 w 653"/>
                    <a:gd name="T13" fmla="*/ 53 h 81"/>
                    <a:gd name="T14" fmla="*/ 189 w 653"/>
                    <a:gd name="T15" fmla="*/ 57 h 81"/>
                    <a:gd name="T16" fmla="*/ 243 w 653"/>
                    <a:gd name="T17" fmla="*/ 59 h 81"/>
                    <a:gd name="T18" fmla="*/ 297 w 653"/>
                    <a:gd name="T19" fmla="*/ 66 h 81"/>
                    <a:gd name="T20" fmla="*/ 310 w 653"/>
                    <a:gd name="T21" fmla="*/ 60 h 81"/>
                    <a:gd name="T22" fmla="*/ 330 w 653"/>
                    <a:gd name="T23" fmla="*/ 42 h 81"/>
                    <a:gd name="T24" fmla="*/ 325 w 653"/>
                    <a:gd name="T25" fmla="*/ 18 h 81"/>
                    <a:gd name="T26" fmla="*/ 345 w 653"/>
                    <a:gd name="T27" fmla="*/ 3 h 81"/>
                    <a:gd name="T28" fmla="*/ 456 w 653"/>
                    <a:gd name="T29" fmla="*/ 6 h 81"/>
                    <a:gd name="T30" fmla="*/ 570 w 653"/>
                    <a:gd name="T31" fmla="*/ 14 h 81"/>
                    <a:gd name="T32" fmla="*/ 552 w 653"/>
                    <a:gd name="T33" fmla="*/ 21 h 81"/>
                    <a:gd name="T34" fmla="*/ 547 w 653"/>
                    <a:gd name="T3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 h="81">
                      <a:moveTo>
                        <a:pt x="0" y="11"/>
                      </a:moveTo>
                      <a:cubicBezTo>
                        <a:pt x="14" y="9"/>
                        <a:pt x="23" y="8"/>
                        <a:pt x="36" y="9"/>
                      </a:cubicBezTo>
                      <a:cubicBezTo>
                        <a:pt x="67" y="24"/>
                        <a:pt x="80" y="16"/>
                        <a:pt x="129" y="17"/>
                      </a:cubicBezTo>
                      <a:cubicBezTo>
                        <a:pt x="135" y="17"/>
                        <a:pt x="141" y="16"/>
                        <a:pt x="147" y="18"/>
                      </a:cubicBezTo>
                      <a:cubicBezTo>
                        <a:pt x="148" y="18"/>
                        <a:pt x="149" y="31"/>
                        <a:pt x="162" y="33"/>
                      </a:cubicBezTo>
                      <a:cubicBezTo>
                        <a:pt x="170" y="39"/>
                        <a:pt x="172" y="49"/>
                        <a:pt x="183" y="51"/>
                      </a:cubicBezTo>
                      <a:cubicBezTo>
                        <a:pt x="184" y="52"/>
                        <a:pt x="186" y="52"/>
                        <a:pt x="187" y="53"/>
                      </a:cubicBezTo>
                      <a:cubicBezTo>
                        <a:pt x="188" y="54"/>
                        <a:pt x="188" y="57"/>
                        <a:pt x="189" y="57"/>
                      </a:cubicBezTo>
                      <a:cubicBezTo>
                        <a:pt x="207" y="59"/>
                        <a:pt x="225" y="58"/>
                        <a:pt x="243" y="59"/>
                      </a:cubicBezTo>
                      <a:cubicBezTo>
                        <a:pt x="247" y="81"/>
                        <a:pt x="284" y="67"/>
                        <a:pt x="297" y="66"/>
                      </a:cubicBezTo>
                      <a:cubicBezTo>
                        <a:pt x="301" y="63"/>
                        <a:pt x="305" y="62"/>
                        <a:pt x="310" y="60"/>
                      </a:cubicBezTo>
                      <a:cubicBezTo>
                        <a:pt x="315" y="53"/>
                        <a:pt x="322" y="47"/>
                        <a:pt x="330" y="42"/>
                      </a:cubicBezTo>
                      <a:cubicBezTo>
                        <a:pt x="337" y="33"/>
                        <a:pt x="336" y="22"/>
                        <a:pt x="325" y="18"/>
                      </a:cubicBezTo>
                      <a:cubicBezTo>
                        <a:pt x="322" y="2"/>
                        <a:pt x="324" y="5"/>
                        <a:pt x="345" y="3"/>
                      </a:cubicBezTo>
                      <a:cubicBezTo>
                        <a:pt x="373" y="0"/>
                        <a:pt x="419" y="4"/>
                        <a:pt x="456" y="6"/>
                      </a:cubicBezTo>
                      <a:cubicBezTo>
                        <a:pt x="508" y="6"/>
                        <a:pt x="653" y="6"/>
                        <a:pt x="570" y="14"/>
                      </a:cubicBezTo>
                      <a:cubicBezTo>
                        <a:pt x="562" y="19"/>
                        <a:pt x="561" y="20"/>
                        <a:pt x="552" y="21"/>
                      </a:cubicBezTo>
                      <a:cubicBezTo>
                        <a:pt x="550" y="22"/>
                        <a:pt x="547" y="24"/>
                        <a:pt x="547" y="2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7" name="Freeform 359"/>
                <p:cNvSpPr>
                  <a:spLocks/>
                </p:cNvSpPr>
                <p:nvPr/>
              </p:nvSpPr>
              <p:spPr bwMode="auto">
                <a:xfrm>
                  <a:off x="4212" y="2267"/>
                  <a:ext cx="1053" cy="576"/>
                </a:xfrm>
                <a:custGeom>
                  <a:avLst/>
                  <a:gdLst>
                    <a:gd name="T0" fmla="*/ 30 w 1053"/>
                    <a:gd name="T1" fmla="*/ 0 h 576"/>
                    <a:gd name="T2" fmla="*/ 12 w 1053"/>
                    <a:gd name="T3" fmla="*/ 12 h 576"/>
                    <a:gd name="T4" fmla="*/ 27 w 1053"/>
                    <a:gd name="T5" fmla="*/ 43 h 576"/>
                    <a:gd name="T6" fmla="*/ 45 w 1053"/>
                    <a:gd name="T7" fmla="*/ 60 h 576"/>
                    <a:gd name="T8" fmla="*/ 108 w 1053"/>
                    <a:gd name="T9" fmla="*/ 64 h 576"/>
                    <a:gd name="T10" fmla="*/ 129 w 1053"/>
                    <a:gd name="T11" fmla="*/ 69 h 576"/>
                    <a:gd name="T12" fmla="*/ 152 w 1053"/>
                    <a:gd name="T13" fmla="*/ 85 h 576"/>
                    <a:gd name="T14" fmla="*/ 182 w 1053"/>
                    <a:gd name="T15" fmla="*/ 97 h 576"/>
                    <a:gd name="T16" fmla="*/ 215 w 1053"/>
                    <a:gd name="T17" fmla="*/ 108 h 576"/>
                    <a:gd name="T18" fmla="*/ 233 w 1053"/>
                    <a:gd name="T19" fmla="*/ 129 h 576"/>
                    <a:gd name="T20" fmla="*/ 242 w 1053"/>
                    <a:gd name="T21" fmla="*/ 148 h 576"/>
                    <a:gd name="T22" fmla="*/ 272 w 1053"/>
                    <a:gd name="T23" fmla="*/ 193 h 576"/>
                    <a:gd name="T24" fmla="*/ 294 w 1053"/>
                    <a:gd name="T25" fmla="*/ 216 h 576"/>
                    <a:gd name="T26" fmla="*/ 335 w 1053"/>
                    <a:gd name="T27" fmla="*/ 217 h 576"/>
                    <a:gd name="T28" fmla="*/ 360 w 1053"/>
                    <a:gd name="T29" fmla="*/ 222 h 576"/>
                    <a:gd name="T30" fmla="*/ 371 w 1053"/>
                    <a:gd name="T31" fmla="*/ 234 h 576"/>
                    <a:gd name="T32" fmla="*/ 389 w 1053"/>
                    <a:gd name="T33" fmla="*/ 270 h 576"/>
                    <a:gd name="T34" fmla="*/ 438 w 1053"/>
                    <a:gd name="T35" fmla="*/ 319 h 576"/>
                    <a:gd name="T36" fmla="*/ 446 w 1053"/>
                    <a:gd name="T37" fmla="*/ 337 h 576"/>
                    <a:gd name="T38" fmla="*/ 455 w 1053"/>
                    <a:gd name="T39" fmla="*/ 351 h 576"/>
                    <a:gd name="T40" fmla="*/ 470 w 1053"/>
                    <a:gd name="T41" fmla="*/ 394 h 576"/>
                    <a:gd name="T42" fmla="*/ 491 w 1053"/>
                    <a:gd name="T43" fmla="*/ 408 h 576"/>
                    <a:gd name="T44" fmla="*/ 513 w 1053"/>
                    <a:gd name="T45" fmla="*/ 430 h 576"/>
                    <a:gd name="T46" fmla="*/ 528 w 1053"/>
                    <a:gd name="T47" fmla="*/ 433 h 576"/>
                    <a:gd name="T48" fmla="*/ 537 w 1053"/>
                    <a:gd name="T49" fmla="*/ 447 h 576"/>
                    <a:gd name="T50" fmla="*/ 555 w 1053"/>
                    <a:gd name="T51" fmla="*/ 451 h 576"/>
                    <a:gd name="T52" fmla="*/ 569 w 1053"/>
                    <a:gd name="T53" fmla="*/ 457 h 576"/>
                    <a:gd name="T54" fmla="*/ 602 w 1053"/>
                    <a:gd name="T55" fmla="*/ 481 h 576"/>
                    <a:gd name="T56" fmla="*/ 614 w 1053"/>
                    <a:gd name="T57" fmla="*/ 492 h 576"/>
                    <a:gd name="T58" fmla="*/ 621 w 1053"/>
                    <a:gd name="T59" fmla="*/ 498 h 576"/>
                    <a:gd name="T60" fmla="*/ 692 w 1053"/>
                    <a:gd name="T61" fmla="*/ 507 h 576"/>
                    <a:gd name="T62" fmla="*/ 722 w 1053"/>
                    <a:gd name="T63" fmla="*/ 501 h 576"/>
                    <a:gd name="T64" fmla="*/ 735 w 1053"/>
                    <a:gd name="T65" fmla="*/ 492 h 576"/>
                    <a:gd name="T66" fmla="*/ 750 w 1053"/>
                    <a:gd name="T67" fmla="*/ 484 h 576"/>
                    <a:gd name="T68" fmla="*/ 761 w 1053"/>
                    <a:gd name="T69" fmla="*/ 474 h 576"/>
                    <a:gd name="T70" fmla="*/ 825 w 1053"/>
                    <a:gd name="T71" fmla="*/ 474 h 576"/>
                    <a:gd name="T72" fmla="*/ 839 w 1053"/>
                    <a:gd name="T73" fmla="*/ 481 h 576"/>
                    <a:gd name="T74" fmla="*/ 884 w 1053"/>
                    <a:gd name="T75" fmla="*/ 493 h 576"/>
                    <a:gd name="T76" fmla="*/ 923 w 1053"/>
                    <a:gd name="T77" fmla="*/ 502 h 576"/>
                    <a:gd name="T78" fmla="*/ 950 w 1053"/>
                    <a:gd name="T79" fmla="*/ 520 h 576"/>
                    <a:gd name="T80" fmla="*/ 989 w 1053"/>
                    <a:gd name="T81" fmla="*/ 541 h 576"/>
                    <a:gd name="T82" fmla="*/ 1025 w 1053"/>
                    <a:gd name="T83" fmla="*/ 546 h 576"/>
                    <a:gd name="T84" fmla="*/ 1046 w 1053"/>
                    <a:gd name="T85" fmla="*/ 570 h 576"/>
                    <a:gd name="T86" fmla="*/ 1053 w 1053"/>
                    <a:gd name="T8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3" h="576">
                      <a:moveTo>
                        <a:pt x="30" y="0"/>
                      </a:moveTo>
                      <a:cubicBezTo>
                        <a:pt x="26" y="5"/>
                        <a:pt x="18" y="10"/>
                        <a:pt x="12" y="12"/>
                      </a:cubicBezTo>
                      <a:cubicBezTo>
                        <a:pt x="0" y="28"/>
                        <a:pt x="10" y="41"/>
                        <a:pt x="27" y="43"/>
                      </a:cubicBezTo>
                      <a:cubicBezTo>
                        <a:pt x="34" y="47"/>
                        <a:pt x="38" y="57"/>
                        <a:pt x="45" y="60"/>
                      </a:cubicBezTo>
                      <a:cubicBezTo>
                        <a:pt x="62" y="68"/>
                        <a:pt x="88" y="63"/>
                        <a:pt x="108" y="64"/>
                      </a:cubicBezTo>
                      <a:cubicBezTo>
                        <a:pt x="126" y="67"/>
                        <a:pt x="120" y="64"/>
                        <a:pt x="129" y="69"/>
                      </a:cubicBezTo>
                      <a:cubicBezTo>
                        <a:pt x="135" y="81"/>
                        <a:pt x="137" y="83"/>
                        <a:pt x="152" y="85"/>
                      </a:cubicBezTo>
                      <a:cubicBezTo>
                        <a:pt x="161" y="89"/>
                        <a:pt x="172" y="95"/>
                        <a:pt x="182" y="97"/>
                      </a:cubicBezTo>
                      <a:cubicBezTo>
                        <a:pt x="193" y="102"/>
                        <a:pt x="204" y="105"/>
                        <a:pt x="215" y="108"/>
                      </a:cubicBezTo>
                      <a:cubicBezTo>
                        <a:pt x="219" y="117"/>
                        <a:pt x="224" y="125"/>
                        <a:pt x="233" y="129"/>
                      </a:cubicBezTo>
                      <a:cubicBezTo>
                        <a:pt x="240" y="136"/>
                        <a:pt x="239" y="139"/>
                        <a:pt x="242" y="148"/>
                      </a:cubicBezTo>
                      <a:cubicBezTo>
                        <a:pt x="247" y="163"/>
                        <a:pt x="263" y="180"/>
                        <a:pt x="272" y="193"/>
                      </a:cubicBezTo>
                      <a:cubicBezTo>
                        <a:pt x="277" y="200"/>
                        <a:pt x="284" y="215"/>
                        <a:pt x="294" y="216"/>
                      </a:cubicBezTo>
                      <a:cubicBezTo>
                        <a:pt x="308" y="217"/>
                        <a:pt x="321" y="217"/>
                        <a:pt x="335" y="217"/>
                      </a:cubicBezTo>
                      <a:cubicBezTo>
                        <a:pt x="343" y="221"/>
                        <a:pt x="351" y="221"/>
                        <a:pt x="360" y="222"/>
                      </a:cubicBezTo>
                      <a:cubicBezTo>
                        <a:pt x="364" y="227"/>
                        <a:pt x="368" y="229"/>
                        <a:pt x="371" y="234"/>
                      </a:cubicBezTo>
                      <a:cubicBezTo>
                        <a:pt x="373" y="248"/>
                        <a:pt x="382" y="258"/>
                        <a:pt x="389" y="270"/>
                      </a:cubicBezTo>
                      <a:cubicBezTo>
                        <a:pt x="390" y="323"/>
                        <a:pt x="379" y="318"/>
                        <a:pt x="438" y="319"/>
                      </a:cubicBezTo>
                      <a:cubicBezTo>
                        <a:pt x="440" y="326"/>
                        <a:pt x="442" y="331"/>
                        <a:pt x="446" y="337"/>
                      </a:cubicBezTo>
                      <a:cubicBezTo>
                        <a:pt x="447" y="344"/>
                        <a:pt x="450" y="346"/>
                        <a:pt x="455" y="351"/>
                      </a:cubicBezTo>
                      <a:cubicBezTo>
                        <a:pt x="458" y="368"/>
                        <a:pt x="459" y="380"/>
                        <a:pt x="470" y="394"/>
                      </a:cubicBezTo>
                      <a:cubicBezTo>
                        <a:pt x="471" y="401"/>
                        <a:pt x="484" y="403"/>
                        <a:pt x="491" y="408"/>
                      </a:cubicBezTo>
                      <a:cubicBezTo>
                        <a:pt x="501" y="416"/>
                        <a:pt x="498" y="428"/>
                        <a:pt x="513" y="430"/>
                      </a:cubicBezTo>
                      <a:cubicBezTo>
                        <a:pt x="518" y="432"/>
                        <a:pt x="523" y="431"/>
                        <a:pt x="528" y="433"/>
                      </a:cubicBezTo>
                      <a:cubicBezTo>
                        <a:pt x="531" y="434"/>
                        <a:pt x="534" y="444"/>
                        <a:pt x="537" y="447"/>
                      </a:cubicBezTo>
                      <a:cubicBezTo>
                        <a:pt x="542" y="452"/>
                        <a:pt x="549" y="451"/>
                        <a:pt x="555" y="451"/>
                      </a:cubicBezTo>
                      <a:cubicBezTo>
                        <a:pt x="560" y="454"/>
                        <a:pt x="563" y="456"/>
                        <a:pt x="569" y="457"/>
                      </a:cubicBezTo>
                      <a:cubicBezTo>
                        <a:pt x="584" y="465"/>
                        <a:pt x="583" y="479"/>
                        <a:pt x="602" y="481"/>
                      </a:cubicBezTo>
                      <a:cubicBezTo>
                        <a:pt x="607" y="485"/>
                        <a:pt x="609" y="489"/>
                        <a:pt x="614" y="492"/>
                      </a:cubicBezTo>
                      <a:cubicBezTo>
                        <a:pt x="616" y="494"/>
                        <a:pt x="621" y="498"/>
                        <a:pt x="621" y="498"/>
                      </a:cubicBezTo>
                      <a:cubicBezTo>
                        <a:pt x="634" y="500"/>
                        <a:pt x="675" y="507"/>
                        <a:pt x="692" y="507"/>
                      </a:cubicBezTo>
                      <a:cubicBezTo>
                        <a:pt x="704" y="509"/>
                        <a:pt x="712" y="507"/>
                        <a:pt x="722" y="501"/>
                      </a:cubicBezTo>
                      <a:cubicBezTo>
                        <a:pt x="726" y="494"/>
                        <a:pt x="729" y="496"/>
                        <a:pt x="735" y="492"/>
                      </a:cubicBezTo>
                      <a:cubicBezTo>
                        <a:pt x="739" y="485"/>
                        <a:pt x="743" y="487"/>
                        <a:pt x="750" y="484"/>
                      </a:cubicBezTo>
                      <a:cubicBezTo>
                        <a:pt x="755" y="478"/>
                        <a:pt x="753" y="475"/>
                        <a:pt x="761" y="474"/>
                      </a:cubicBezTo>
                      <a:cubicBezTo>
                        <a:pt x="775" y="464"/>
                        <a:pt x="809" y="473"/>
                        <a:pt x="825" y="474"/>
                      </a:cubicBezTo>
                      <a:cubicBezTo>
                        <a:pt x="829" y="480"/>
                        <a:pt x="832" y="480"/>
                        <a:pt x="839" y="481"/>
                      </a:cubicBezTo>
                      <a:cubicBezTo>
                        <a:pt x="854" y="488"/>
                        <a:pt x="867" y="492"/>
                        <a:pt x="884" y="493"/>
                      </a:cubicBezTo>
                      <a:cubicBezTo>
                        <a:pt x="898" y="495"/>
                        <a:pt x="910" y="499"/>
                        <a:pt x="923" y="502"/>
                      </a:cubicBezTo>
                      <a:cubicBezTo>
                        <a:pt x="931" y="508"/>
                        <a:pt x="940" y="518"/>
                        <a:pt x="950" y="520"/>
                      </a:cubicBezTo>
                      <a:cubicBezTo>
                        <a:pt x="960" y="528"/>
                        <a:pt x="976" y="538"/>
                        <a:pt x="989" y="541"/>
                      </a:cubicBezTo>
                      <a:cubicBezTo>
                        <a:pt x="1000" y="547"/>
                        <a:pt x="1013" y="545"/>
                        <a:pt x="1025" y="546"/>
                      </a:cubicBezTo>
                      <a:cubicBezTo>
                        <a:pt x="1035" y="551"/>
                        <a:pt x="1032" y="561"/>
                        <a:pt x="1046" y="570"/>
                      </a:cubicBezTo>
                      <a:cubicBezTo>
                        <a:pt x="1048" y="572"/>
                        <a:pt x="1052" y="575"/>
                        <a:pt x="1053" y="57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8" name="Freeform 360"/>
                <p:cNvSpPr>
                  <a:spLocks/>
                </p:cNvSpPr>
                <p:nvPr/>
              </p:nvSpPr>
              <p:spPr bwMode="auto">
                <a:xfrm>
                  <a:off x="5264" y="2841"/>
                  <a:ext cx="487" cy="710"/>
                </a:xfrm>
                <a:custGeom>
                  <a:avLst/>
                  <a:gdLst>
                    <a:gd name="T0" fmla="*/ 0 w 487"/>
                    <a:gd name="T1" fmla="*/ 0 h 710"/>
                    <a:gd name="T2" fmla="*/ 42 w 487"/>
                    <a:gd name="T3" fmla="*/ 24 h 710"/>
                    <a:gd name="T4" fmla="*/ 54 w 487"/>
                    <a:gd name="T5" fmla="*/ 33 h 710"/>
                    <a:gd name="T6" fmla="*/ 64 w 487"/>
                    <a:gd name="T7" fmla="*/ 44 h 710"/>
                    <a:gd name="T8" fmla="*/ 99 w 487"/>
                    <a:gd name="T9" fmla="*/ 56 h 710"/>
                    <a:gd name="T10" fmla="*/ 144 w 487"/>
                    <a:gd name="T11" fmla="*/ 89 h 710"/>
                    <a:gd name="T12" fmla="*/ 157 w 487"/>
                    <a:gd name="T13" fmla="*/ 99 h 710"/>
                    <a:gd name="T14" fmla="*/ 177 w 487"/>
                    <a:gd name="T15" fmla="*/ 126 h 710"/>
                    <a:gd name="T16" fmla="*/ 198 w 487"/>
                    <a:gd name="T17" fmla="*/ 143 h 710"/>
                    <a:gd name="T18" fmla="*/ 208 w 487"/>
                    <a:gd name="T19" fmla="*/ 183 h 710"/>
                    <a:gd name="T20" fmla="*/ 199 w 487"/>
                    <a:gd name="T21" fmla="*/ 189 h 710"/>
                    <a:gd name="T22" fmla="*/ 207 w 487"/>
                    <a:gd name="T23" fmla="*/ 240 h 710"/>
                    <a:gd name="T24" fmla="*/ 216 w 487"/>
                    <a:gd name="T25" fmla="*/ 255 h 710"/>
                    <a:gd name="T26" fmla="*/ 229 w 487"/>
                    <a:gd name="T27" fmla="*/ 269 h 710"/>
                    <a:gd name="T28" fmla="*/ 234 w 487"/>
                    <a:gd name="T29" fmla="*/ 282 h 710"/>
                    <a:gd name="T30" fmla="*/ 244 w 487"/>
                    <a:gd name="T31" fmla="*/ 294 h 710"/>
                    <a:gd name="T32" fmla="*/ 262 w 487"/>
                    <a:gd name="T33" fmla="*/ 320 h 710"/>
                    <a:gd name="T34" fmla="*/ 288 w 487"/>
                    <a:gd name="T35" fmla="*/ 347 h 710"/>
                    <a:gd name="T36" fmla="*/ 321 w 487"/>
                    <a:gd name="T37" fmla="*/ 339 h 710"/>
                    <a:gd name="T38" fmla="*/ 330 w 487"/>
                    <a:gd name="T39" fmla="*/ 342 h 710"/>
                    <a:gd name="T40" fmla="*/ 331 w 487"/>
                    <a:gd name="T41" fmla="*/ 347 h 710"/>
                    <a:gd name="T42" fmla="*/ 333 w 487"/>
                    <a:gd name="T43" fmla="*/ 351 h 710"/>
                    <a:gd name="T44" fmla="*/ 345 w 487"/>
                    <a:gd name="T45" fmla="*/ 359 h 710"/>
                    <a:gd name="T46" fmla="*/ 360 w 487"/>
                    <a:gd name="T47" fmla="*/ 375 h 710"/>
                    <a:gd name="T48" fmla="*/ 372 w 487"/>
                    <a:gd name="T49" fmla="*/ 375 h 710"/>
                    <a:gd name="T50" fmla="*/ 387 w 487"/>
                    <a:gd name="T51" fmla="*/ 398 h 710"/>
                    <a:gd name="T52" fmla="*/ 393 w 487"/>
                    <a:gd name="T53" fmla="*/ 431 h 710"/>
                    <a:gd name="T54" fmla="*/ 405 w 487"/>
                    <a:gd name="T55" fmla="*/ 437 h 710"/>
                    <a:gd name="T56" fmla="*/ 411 w 487"/>
                    <a:gd name="T57" fmla="*/ 444 h 710"/>
                    <a:gd name="T58" fmla="*/ 448 w 487"/>
                    <a:gd name="T59" fmla="*/ 519 h 710"/>
                    <a:gd name="T60" fmla="*/ 445 w 487"/>
                    <a:gd name="T61" fmla="*/ 512 h 710"/>
                    <a:gd name="T62" fmla="*/ 453 w 487"/>
                    <a:gd name="T63" fmla="*/ 521 h 710"/>
                    <a:gd name="T64" fmla="*/ 462 w 487"/>
                    <a:gd name="T65" fmla="*/ 551 h 710"/>
                    <a:gd name="T66" fmla="*/ 471 w 487"/>
                    <a:gd name="T67" fmla="*/ 584 h 710"/>
                    <a:gd name="T68" fmla="*/ 480 w 487"/>
                    <a:gd name="T69" fmla="*/ 597 h 710"/>
                    <a:gd name="T70" fmla="*/ 487 w 487"/>
                    <a:gd name="T7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710">
                      <a:moveTo>
                        <a:pt x="0" y="0"/>
                      </a:moveTo>
                      <a:cubicBezTo>
                        <a:pt x="16" y="5"/>
                        <a:pt x="26" y="21"/>
                        <a:pt x="42" y="24"/>
                      </a:cubicBezTo>
                      <a:cubicBezTo>
                        <a:pt x="46" y="30"/>
                        <a:pt x="47" y="32"/>
                        <a:pt x="54" y="33"/>
                      </a:cubicBezTo>
                      <a:cubicBezTo>
                        <a:pt x="60" y="36"/>
                        <a:pt x="59" y="40"/>
                        <a:pt x="64" y="44"/>
                      </a:cubicBezTo>
                      <a:cubicBezTo>
                        <a:pt x="71" y="59"/>
                        <a:pt x="82" y="55"/>
                        <a:pt x="99" y="56"/>
                      </a:cubicBezTo>
                      <a:cubicBezTo>
                        <a:pt x="104" y="88"/>
                        <a:pt x="118" y="80"/>
                        <a:pt x="144" y="89"/>
                      </a:cubicBezTo>
                      <a:cubicBezTo>
                        <a:pt x="145" y="98"/>
                        <a:pt x="148" y="98"/>
                        <a:pt x="157" y="99"/>
                      </a:cubicBezTo>
                      <a:cubicBezTo>
                        <a:pt x="161" y="109"/>
                        <a:pt x="170" y="117"/>
                        <a:pt x="177" y="126"/>
                      </a:cubicBezTo>
                      <a:cubicBezTo>
                        <a:pt x="179" y="137"/>
                        <a:pt x="198" y="140"/>
                        <a:pt x="198" y="143"/>
                      </a:cubicBezTo>
                      <a:cubicBezTo>
                        <a:pt x="201" y="156"/>
                        <a:pt x="208" y="169"/>
                        <a:pt x="208" y="183"/>
                      </a:cubicBezTo>
                      <a:cubicBezTo>
                        <a:pt x="208" y="187"/>
                        <a:pt x="200" y="185"/>
                        <a:pt x="199" y="189"/>
                      </a:cubicBezTo>
                      <a:cubicBezTo>
                        <a:pt x="197" y="196"/>
                        <a:pt x="201" y="232"/>
                        <a:pt x="207" y="240"/>
                      </a:cubicBezTo>
                      <a:cubicBezTo>
                        <a:pt x="208" y="249"/>
                        <a:pt x="208" y="250"/>
                        <a:pt x="216" y="255"/>
                      </a:cubicBezTo>
                      <a:cubicBezTo>
                        <a:pt x="218" y="264"/>
                        <a:pt x="222" y="264"/>
                        <a:pt x="229" y="269"/>
                      </a:cubicBezTo>
                      <a:cubicBezTo>
                        <a:pt x="231" y="273"/>
                        <a:pt x="232" y="278"/>
                        <a:pt x="234" y="282"/>
                      </a:cubicBezTo>
                      <a:cubicBezTo>
                        <a:pt x="235" y="290"/>
                        <a:pt x="238" y="288"/>
                        <a:pt x="244" y="294"/>
                      </a:cubicBezTo>
                      <a:cubicBezTo>
                        <a:pt x="248" y="304"/>
                        <a:pt x="256" y="311"/>
                        <a:pt x="262" y="320"/>
                      </a:cubicBezTo>
                      <a:cubicBezTo>
                        <a:pt x="266" y="343"/>
                        <a:pt x="268" y="340"/>
                        <a:pt x="288" y="347"/>
                      </a:cubicBezTo>
                      <a:cubicBezTo>
                        <a:pt x="305" y="345"/>
                        <a:pt x="308" y="344"/>
                        <a:pt x="321" y="339"/>
                      </a:cubicBezTo>
                      <a:cubicBezTo>
                        <a:pt x="324" y="340"/>
                        <a:pt x="328" y="340"/>
                        <a:pt x="330" y="342"/>
                      </a:cubicBezTo>
                      <a:cubicBezTo>
                        <a:pt x="331" y="343"/>
                        <a:pt x="330" y="345"/>
                        <a:pt x="331" y="347"/>
                      </a:cubicBezTo>
                      <a:cubicBezTo>
                        <a:pt x="331" y="348"/>
                        <a:pt x="332" y="350"/>
                        <a:pt x="333" y="351"/>
                      </a:cubicBezTo>
                      <a:cubicBezTo>
                        <a:pt x="337" y="354"/>
                        <a:pt x="341" y="356"/>
                        <a:pt x="345" y="359"/>
                      </a:cubicBezTo>
                      <a:cubicBezTo>
                        <a:pt x="346" y="369"/>
                        <a:pt x="350" y="373"/>
                        <a:pt x="360" y="375"/>
                      </a:cubicBezTo>
                      <a:cubicBezTo>
                        <a:pt x="365" y="371"/>
                        <a:pt x="368" y="369"/>
                        <a:pt x="372" y="375"/>
                      </a:cubicBezTo>
                      <a:cubicBezTo>
                        <a:pt x="374" y="386"/>
                        <a:pt x="380" y="391"/>
                        <a:pt x="387" y="398"/>
                      </a:cubicBezTo>
                      <a:cubicBezTo>
                        <a:pt x="389" y="409"/>
                        <a:pt x="387" y="421"/>
                        <a:pt x="393" y="431"/>
                      </a:cubicBezTo>
                      <a:cubicBezTo>
                        <a:pt x="399" y="428"/>
                        <a:pt x="399" y="433"/>
                        <a:pt x="405" y="437"/>
                      </a:cubicBezTo>
                      <a:cubicBezTo>
                        <a:pt x="409" y="442"/>
                        <a:pt x="407" y="440"/>
                        <a:pt x="411" y="444"/>
                      </a:cubicBezTo>
                      <a:cubicBezTo>
                        <a:pt x="423" y="469"/>
                        <a:pt x="436" y="494"/>
                        <a:pt x="448" y="519"/>
                      </a:cubicBezTo>
                      <a:cubicBezTo>
                        <a:pt x="449" y="521"/>
                        <a:pt x="445" y="515"/>
                        <a:pt x="445" y="512"/>
                      </a:cubicBezTo>
                      <a:cubicBezTo>
                        <a:pt x="445" y="508"/>
                        <a:pt x="450" y="518"/>
                        <a:pt x="453" y="521"/>
                      </a:cubicBezTo>
                      <a:cubicBezTo>
                        <a:pt x="457" y="531"/>
                        <a:pt x="459" y="541"/>
                        <a:pt x="462" y="551"/>
                      </a:cubicBezTo>
                      <a:cubicBezTo>
                        <a:pt x="463" y="568"/>
                        <a:pt x="458" y="576"/>
                        <a:pt x="471" y="584"/>
                      </a:cubicBezTo>
                      <a:cubicBezTo>
                        <a:pt x="474" y="588"/>
                        <a:pt x="477" y="593"/>
                        <a:pt x="480" y="597"/>
                      </a:cubicBezTo>
                      <a:cubicBezTo>
                        <a:pt x="481" y="635"/>
                        <a:pt x="487" y="672"/>
                        <a:pt x="487" y="71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29" name="Freeform 361"/>
                <p:cNvSpPr>
                  <a:spLocks/>
                </p:cNvSpPr>
                <p:nvPr/>
              </p:nvSpPr>
              <p:spPr bwMode="auto">
                <a:xfrm>
                  <a:off x="4302" y="2224"/>
                  <a:ext cx="104" cy="94"/>
                </a:xfrm>
                <a:custGeom>
                  <a:avLst/>
                  <a:gdLst>
                    <a:gd name="T0" fmla="*/ 59 w 104"/>
                    <a:gd name="T1" fmla="*/ 8 h 94"/>
                    <a:gd name="T2" fmla="*/ 30 w 104"/>
                    <a:gd name="T3" fmla="*/ 11 h 94"/>
                    <a:gd name="T4" fmla="*/ 12 w 104"/>
                    <a:gd name="T5" fmla="*/ 20 h 94"/>
                    <a:gd name="T6" fmla="*/ 18 w 104"/>
                    <a:gd name="T7" fmla="*/ 32 h 94"/>
                    <a:gd name="T8" fmla="*/ 33 w 104"/>
                    <a:gd name="T9" fmla="*/ 59 h 94"/>
                    <a:gd name="T10" fmla="*/ 18 w 104"/>
                    <a:gd name="T11" fmla="*/ 77 h 94"/>
                    <a:gd name="T12" fmla="*/ 17 w 104"/>
                    <a:gd name="T13" fmla="*/ 89 h 94"/>
                    <a:gd name="T14" fmla="*/ 62 w 104"/>
                    <a:gd name="T15" fmla="*/ 88 h 94"/>
                    <a:gd name="T16" fmla="*/ 89 w 104"/>
                    <a:gd name="T17" fmla="*/ 79 h 94"/>
                    <a:gd name="T18" fmla="*/ 90 w 104"/>
                    <a:gd name="T19" fmla="*/ 28 h 94"/>
                    <a:gd name="T20" fmla="*/ 99 w 104"/>
                    <a:gd name="T21" fmla="*/ 19 h 94"/>
                    <a:gd name="T22" fmla="*/ 92 w 104"/>
                    <a:gd name="T23" fmla="*/ 2 h 94"/>
                    <a:gd name="T24" fmla="*/ 54 w 104"/>
                    <a:gd name="T25" fmla="*/ 5 h 94"/>
                    <a:gd name="T26" fmla="*/ 59 w 104"/>
                    <a:gd name="T2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4">
                      <a:moveTo>
                        <a:pt x="59" y="8"/>
                      </a:moveTo>
                      <a:cubicBezTo>
                        <a:pt x="49" y="9"/>
                        <a:pt x="39" y="9"/>
                        <a:pt x="30" y="11"/>
                      </a:cubicBezTo>
                      <a:cubicBezTo>
                        <a:pt x="23" y="13"/>
                        <a:pt x="19" y="19"/>
                        <a:pt x="12" y="20"/>
                      </a:cubicBezTo>
                      <a:cubicBezTo>
                        <a:pt x="0" y="26"/>
                        <a:pt x="9" y="31"/>
                        <a:pt x="18" y="32"/>
                      </a:cubicBezTo>
                      <a:cubicBezTo>
                        <a:pt x="37" y="40"/>
                        <a:pt x="32" y="25"/>
                        <a:pt x="33" y="59"/>
                      </a:cubicBezTo>
                      <a:cubicBezTo>
                        <a:pt x="32" y="71"/>
                        <a:pt x="30" y="75"/>
                        <a:pt x="18" y="77"/>
                      </a:cubicBezTo>
                      <a:cubicBezTo>
                        <a:pt x="11" y="80"/>
                        <a:pt x="7" y="87"/>
                        <a:pt x="17" y="89"/>
                      </a:cubicBezTo>
                      <a:cubicBezTo>
                        <a:pt x="26" y="94"/>
                        <a:pt x="52" y="88"/>
                        <a:pt x="62" y="88"/>
                      </a:cubicBezTo>
                      <a:cubicBezTo>
                        <a:pt x="69" y="77"/>
                        <a:pt x="76" y="80"/>
                        <a:pt x="89" y="79"/>
                      </a:cubicBezTo>
                      <a:cubicBezTo>
                        <a:pt x="96" y="67"/>
                        <a:pt x="97" y="41"/>
                        <a:pt x="90" y="28"/>
                      </a:cubicBezTo>
                      <a:cubicBezTo>
                        <a:pt x="88" y="20"/>
                        <a:pt x="92" y="20"/>
                        <a:pt x="99" y="19"/>
                      </a:cubicBezTo>
                      <a:cubicBezTo>
                        <a:pt x="103" y="10"/>
                        <a:pt x="104" y="0"/>
                        <a:pt x="92" y="2"/>
                      </a:cubicBezTo>
                      <a:cubicBezTo>
                        <a:pt x="75" y="9"/>
                        <a:pt x="98" y="0"/>
                        <a:pt x="54" y="5"/>
                      </a:cubicBezTo>
                      <a:cubicBezTo>
                        <a:pt x="52" y="5"/>
                        <a:pt x="59" y="6"/>
                        <a:pt x="5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0" name="Freeform 362"/>
                <p:cNvSpPr>
                  <a:spLocks/>
                </p:cNvSpPr>
                <p:nvPr/>
              </p:nvSpPr>
              <p:spPr bwMode="auto">
                <a:xfrm>
                  <a:off x="4306" y="2049"/>
                  <a:ext cx="32" cy="53"/>
                </a:xfrm>
                <a:custGeom>
                  <a:avLst/>
                  <a:gdLst>
                    <a:gd name="T0" fmla="*/ 28 w 32"/>
                    <a:gd name="T1" fmla="*/ 0 h 53"/>
                    <a:gd name="T2" fmla="*/ 11 w 32"/>
                    <a:gd name="T3" fmla="*/ 12 h 53"/>
                    <a:gd name="T4" fmla="*/ 4 w 32"/>
                    <a:gd name="T5" fmla="*/ 24 h 53"/>
                    <a:gd name="T6" fmla="*/ 2 w 32"/>
                    <a:gd name="T7" fmla="*/ 53 h 53"/>
                    <a:gd name="T8" fmla="*/ 25 w 32"/>
                    <a:gd name="T9" fmla="*/ 44 h 53"/>
                    <a:gd name="T10" fmla="*/ 28 w 32"/>
                    <a:gd name="T11" fmla="*/ 6 h 53"/>
                    <a:gd name="T12" fmla="*/ 23 w 32"/>
                    <a:gd name="T13" fmla="*/ 3 h 53"/>
                    <a:gd name="T14" fmla="*/ 28 w 3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8" y="0"/>
                      </a:moveTo>
                      <a:cubicBezTo>
                        <a:pt x="24" y="6"/>
                        <a:pt x="17" y="8"/>
                        <a:pt x="11" y="12"/>
                      </a:cubicBezTo>
                      <a:cubicBezTo>
                        <a:pt x="10" y="18"/>
                        <a:pt x="9" y="20"/>
                        <a:pt x="4" y="24"/>
                      </a:cubicBezTo>
                      <a:cubicBezTo>
                        <a:pt x="0" y="35"/>
                        <a:pt x="1" y="40"/>
                        <a:pt x="2" y="53"/>
                      </a:cubicBezTo>
                      <a:cubicBezTo>
                        <a:pt x="10" y="50"/>
                        <a:pt x="16" y="45"/>
                        <a:pt x="25" y="44"/>
                      </a:cubicBezTo>
                      <a:cubicBezTo>
                        <a:pt x="32" y="33"/>
                        <a:pt x="31" y="19"/>
                        <a:pt x="28" y="6"/>
                      </a:cubicBezTo>
                      <a:cubicBezTo>
                        <a:pt x="28" y="4"/>
                        <a:pt x="23" y="5"/>
                        <a:pt x="23" y="3"/>
                      </a:cubicBezTo>
                      <a:cubicBezTo>
                        <a:pt x="23" y="1"/>
                        <a:pt x="26" y="1"/>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1" name="Freeform 363"/>
                <p:cNvSpPr>
                  <a:spLocks/>
                </p:cNvSpPr>
                <p:nvPr/>
              </p:nvSpPr>
              <p:spPr bwMode="auto">
                <a:xfrm>
                  <a:off x="4359" y="1944"/>
                  <a:ext cx="34" cy="40"/>
                </a:xfrm>
                <a:custGeom>
                  <a:avLst/>
                  <a:gdLst>
                    <a:gd name="T0" fmla="*/ 29 w 34"/>
                    <a:gd name="T1" fmla="*/ 0 h 40"/>
                    <a:gd name="T2" fmla="*/ 9 w 34"/>
                    <a:gd name="T3" fmla="*/ 5 h 40"/>
                    <a:gd name="T4" fmla="*/ 0 w 34"/>
                    <a:gd name="T5" fmla="*/ 26 h 40"/>
                    <a:gd name="T6" fmla="*/ 17 w 34"/>
                    <a:gd name="T7" fmla="*/ 32 h 40"/>
                    <a:gd name="T8" fmla="*/ 29 w 34"/>
                    <a:gd name="T9" fmla="*/ 23 h 40"/>
                    <a:gd name="T10" fmla="*/ 29 w 34"/>
                    <a:gd name="T11" fmla="*/ 0 h 40"/>
                  </a:gdLst>
                  <a:ahLst/>
                  <a:cxnLst>
                    <a:cxn ang="0">
                      <a:pos x="T0" y="T1"/>
                    </a:cxn>
                    <a:cxn ang="0">
                      <a:pos x="T2" y="T3"/>
                    </a:cxn>
                    <a:cxn ang="0">
                      <a:pos x="T4" y="T5"/>
                    </a:cxn>
                    <a:cxn ang="0">
                      <a:pos x="T6" y="T7"/>
                    </a:cxn>
                    <a:cxn ang="0">
                      <a:pos x="T8" y="T9"/>
                    </a:cxn>
                    <a:cxn ang="0">
                      <a:pos x="T10" y="T11"/>
                    </a:cxn>
                  </a:cxnLst>
                  <a:rect l="0" t="0" r="r" b="b"/>
                  <a:pathLst>
                    <a:path w="34" h="40">
                      <a:moveTo>
                        <a:pt x="29" y="0"/>
                      </a:moveTo>
                      <a:cubicBezTo>
                        <a:pt x="28" y="0"/>
                        <a:pt x="12" y="0"/>
                        <a:pt x="9" y="5"/>
                      </a:cubicBezTo>
                      <a:cubicBezTo>
                        <a:pt x="4" y="13"/>
                        <a:pt x="9" y="21"/>
                        <a:pt x="0" y="26"/>
                      </a:cubicBezTo>
                      <a:cubicBezTo>
                        <a:pt x="3" y="40"/>
                        <a:pt x="6" y="34"/>
                        <a:pt x="17" y="32"/>
                      </a:cubicBezTo>
                      <a:cubicBezTo>
                        <a:pt x="22" y="30"/>
                        <a:pt x="24" y="26"/>
                        <a:pt x="29" y="23"/>
                      </a:cubicBezTo>
                      <a:cubicBezTo>
                        <a:pt x="31" y="14"/>
                        <a:pt x="34" y="10"/>
                        <a:pt x="29"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2" name="Freeform 364"/>
                <p:cNvSpPr>
                  <a:spLocks/>
                </p:cNvSpPr>
                <p:nvPr/>
              </p:nvSpPr>
              <p:spPr bwMode="auto">
                <a:xfrm>
                  <a:off x="4536" y="1953"/>
                  <a:ext cx="32" cy="46"/>
                </a:xfrm>
                <a:custGeom>
                  <a:avLst/>
                  <a:gdLst>
                    <a:gd name="T0" fmla="*/ 29 w 32"/>
                    <a:gd name="T1" fmla="*/ 8 h 46"/>
                    <a:gd name="T2" fmla="*/ 15 w 32"/>
                    <a:gd name="T3" fmla="*/ 0 h 46"/>
                    <a:gd name="T4" fmla="*/ 3 w 32"/>
                    <a:gd name="T5" fmla="*/ 11 h 46"/>
                    <a:gd name="T6" fmla="*/ 5 w 32"/>
                    <a:gd name="T7" fmla="*/ 30 h 46"/>
                    <a:gd name="T8" fmla="*/ 32 w 32"/>
                    <a:gd name="T9" fmla="*/ 20 h 46"/>
                    <a:gd name="T10" fmla="*/ 29 w 32"/>
                    <a:gd name="T11" fmla="*/ 8 h 46"/>
                  </a:gdLst>
                  <a:ahLst/>
                  <a:cxnLst>
                    <a:cxn ang="0">
                      <a:pos x="T0" y="T1"/>
                    </a:cxn>
                    <a:cxn ang="0">
                      <a:pos x="T2" y="T3"/>
                    </a:cxn>
                    <a:cxn ang="0">
                      <a:pos x="T4" y="T5"/>
                    </a:cxn>
                    <a:cxn ang="0">
                      <a:pos x="T6" y="T7"/>
                    </a:cxn>
                    <a:cxn ang="0">
                      <a:pos x="T8" y="T9"/>
                    </a:cxn>
                    <a:cxn ang="0">
                      <a:pos x="T10" y="T11"/>
                    </a:cxn>
                  </a:cxnLst>
                  <a:rect l="0" t="0" r="r" b="b"/>
                  <a:pathLst>
                    <a:path w="32" h="46">
                      <a:moveTo>
                        <a:pt x="29" y="8"/>
                      </a:moveTo>
                      <a:cubicBezTo>
                        <a:pt x="24" y="6"/>
                        <a:pt x="20" y="3"/>
                        <a:pt x="15" y="0"/>
                      </a:cubicBezTo>
                      <a:cubicBezTo>
                        <a:pt x="6" y="2"/>
                        <a:pt x="7" y="4"/>
                        <a:pt x="3" y="11"/>
                      </a:cubicBezTo>
                      <a:cubicBezTo>
                        <a:pt x="4" y="17"/>
                        <a:pt x="0" y="26"/>
                        <a:pt x="5" y="30"/>
                      </a:cubicBezTo>
                      <a:cubicBezTo>
                        <a:pt x="29" y="46"/>
                        <a:pt x="30" y="31"/>
                        <a:pt x="32" y="20"/>
                      </a:cubicBezTo>
                      <a:cubicBezTo>
                        <a:pt x="31" y="16"/>
                        <a:pt x="29" y="12"/>
                        <a:pt x="29"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3" name="Freeform 365"/>
                <p:cNvSpPr>
                  <a:spLocks/>
                </p:cNvSpPr>
                <p:nvPr/>
              </p:nvSpPr>
              <p:spPr bwMode="auto">
                <a:xfrm>
                  <a:off x="4377" y="1865"/>
                  <a:ext cx="40" cy="50"/>
                </a:xfrm>
                <a:custGeom>
                  <a:avLst/>
                  <a:gdLst>
                    <a:gd name="T0" fmla="*/ 32 w 40"/>
                    <a:gd name="T1" fmla="*/ 0 h 50"/>
                    <a:gd name="T2" fmla="*/ 18 w 40"/>
                    <a:gd name="T3" fmla="*/ 4 h 50"/>
                    <a:gd name="T4" fmla="*/ 6 w 40"/>
                    <a:gd name="T5" fmla="*/ 22 h 50"/>
                    <a:gd name="T6" fmla="*/ 29 w 40"/>
                    <a:gd name="T7" fmla="*/ 46 h 50"/>
                    <a:gd name="T8" fmla="*/ 38 w 40"/>
                    <a:gd name="T9" fmla="*/ 22 h 50"/>
                    <a:gd name="T10" fmla="*/ 38 w 40"/>
                    <a:gd name="T11" fmla="*/ 6 h 50"/>
                    <a:gd name="T12" fmla="*/ 32 w 4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0" h="50">
                      <a:moveTo>
                        <a:pt x="32" y="0"/>
                      </a:moveTo>
                      <a:cubicBezTo>
                        <a:pt x="27" y="1"/>
                        <a:pt x="23" y="3"/>
                        <a:pt x="18" y="4"/>
                      </a:cubicBezTo>
                      <a:cubicBezTo>
                        <a:pt x="14" y="10"/>
                        <a:pt x="10" y="16"/>
                        <a:pt x="6" y="22"/>
                      </a:cubicBezTo>
                      <a:cubicBezTo>
                        <a:pt x="0" y="50"/>
                        <a:pt x="2" y="48"/>
                        <a:pt x="29" y="46"/>
                      </a:cubicBezTo>
                      <a:cubicBezTo>
                        <a:pt x="31" y="36"/>
                        <a:pt x="33" y="30"/>
                        <a:pt x="38" y="22"/>
                      </a:cubicBezTo>
                      <a:cubicBezTo>
                        <a:pt x="39" y="15"/>
                        <a:pt x="40" y="13"/>
                        <a:pt x="38" y="6"/>
                      </a:cubicBezTo>
                      <a:cubicBezTo>
                        <a:pt x="37" y="1"/>
                        <a:pt x="29" y="0"/>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4" name="Freeform 366"/>
                <p:cNvSpPr>
                  <a:spLocks/>
                </p:cNvSpPr>
                <p:nvPr/>
              </p:nvSpPr>
              <p:spPr bwMode="auto">
                <a:xfrm>
                  <a:off x="4368" y="1773"/>
                  <a:ext cx="46" cy="59"/>
                </a:xfrm>
                <a:custGeom>
                  <a:avLst/>
                  <a:gdLst>
                    <a:gd name="T0" fmla="*/ 18 w 46"/>
                    <a:gd name="T1" fmla="*/ 0 h 59"/>
                    <a:gd name="T2" fmla="*/ 8 w 46"/>
                    <a:gd name="T3" fmla="*/ 11 h 59"/>
                    <a:gd name="T4" fmla="*/ 42 w 46"/>
                    <a:gd name="T5" fmla="*/ 50 h 59"/>
                    <a:gd name="T6" fmla="*/ 39 w 46"/>
                    <a:gd name="T7" fmla="*/ 23 h 59"/>
                    <a:gd name="T8" fmla="*/ 18 w 46"/>
                    <a:gd name="T9" fmla="*/ 0 h 59"/>
                  </a:gdLst>
                  <a:ahLst/>
                  <a:cxnLst>
                    <a:cxn ang="0">
                      <a:pos x="T0" y="T1"/>
                    </a:cxn>
                    <a:cxn ang="0">
                      <a:pos x="T2" y="T3"/>
                    </a:cxn>
                    <a:cxn ang="0">
                      <a:pos x="T4" y="T5"/>
                    </a:cxn>
                    <a:cxn ang="0">
                      <a:pos x="T6" y="T7"/>
                    </a:cxn>
                    <a:cxn ang="0">
                      <a:pos x="T8" y="T9"/>
                    </a:cxn>
                  </a:cxnLst>
                  <a:rect l="0" t="0" r="r" b="b"/>
                  <a:pathLst>
                    <a:path w="46" h="59">
                      <a:moveTo>
                        <a:pt x="18" y="0"/>
                      </a:moveTo>
                      <a:cubicBezTo>
                        <a:pt x="10" y="2"/>
                        <a:pt x="10" y="3"/>
                        <a:pt x="8" y="11"/>
                      </a:cubicBezTo>
                      <a:cubicBezTo>
                        <a:pt x="9" y="59"/>
                        <a:pt x="0" y="52"/>
                        <a:pt x="42" y="50"/>
                      </a:cubicBezTo>
                      <a:cubicBezTo>
                        <a:pt x="46" y="41"/>
                        <a:pt x="45" y="31"/>
                        <a:pt x="39" y="23"/>
                      </a:cubicBezTo>
                      <a:cubicBezTo>
                        <a:pt x="37" y="12"/>
                        <a:pt x="23" y="10"/>
                        <a:pt x="1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5" name="Freeform 367"/>
                <p:cNvSpPr>
                  <a:spLocks/>
                </p:cNvSpPr>
                <p:nvPr/>
              </p:nvSpPr>
              <p:spPr bwMode="auto">
                <a:xfrm>
                  <a:off x="4326" y="1686"/>
                  <a:ext cx="57" cy="57"/>
                </a:xfrm>
                <a:custGeom>
                  <a:avLst/>
                  <a:gdLst>
                    <a:gd name="T0" fmla="*/ 30 w 57"/>
                    <a:gd name="T1" fmla="*/ 0 h 57"/>
                    <a:gd name="T2" fmla="*/ 14 w 57"/>
                    <a:gd name="T3" fmla="*/ 2 h 57"/>
                    <a:gd name="T4" fmla="*/ 18 w 57"/>
                    <a:gd name="T5" fmla="*/ 35 h 57"/>
                    <a:gd name="T6" fmla="*/ 41 w 57"/>
                    <a:gd name="T7" fmla="*/ 57 h 57"/>
                    <a:gd name="T8" fmla="*/ 54 w 57"/>
                    <a:gd name="T9" fmla="*/ 48 h 57"/>
                    <a:gd name="T10" fmla="*/ 51 w 57"/>
                    <a:gd name="T11" fmla="*/ 29 h 57"/>
                    <a:gd name="T12" fmla="*/ 39 w 57"/>
                    <a:gd name="T13" fmla="*/ 8 h 57"/>
                    <a:gd name="T14" fmla="*/ 30 w 57"/>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7">
                      <a:moveTo>
                        <a:pt x="30" y="0"/>
                      </a:moveTo>
                      <a:cubicBezTo>
                        <a:pt x="25" y="1"/>
                        <a:pt x="19" y="1"/>
                        <a:pt x="14" y="2"/>
                      </a:cubicBezTo>
                      <a:cubicBezTo>
                        <a:pt x="0" y="6"/>
                        <a:pt x="8" y="30"/>
                        <a:pt x="18" y="35"/>
                      </a:cubicBezTo>
                      <a:cubicBezTo>
                        <a:pt x="26" y="52"/>
                        <a:pt x="19" y="53"/>
                        <a:pt x="41" y="57"/>
                      </a:cubicBezTo>
                      <a:cubicBezTo>
                        <a:pt x="49" y="56"/>
                        <a:pt x="48" y="52"/>
                        <a:pt x="54" y="48"/>
                      </a:cubicBezTo>
                      <a:cubicBezTo>
                        <a:pt x="57" y="42"/>
                        <a:pt x="54" y="35"/>
                        <a:pt x="51" y="29"/>
                      </a:cubicBezTo>
                      <a:cubicBezTo>
                        <a:pt x="49" y="20"/>
                        <a:pt x="47" y="13"/>
                        <a:pt x="39" y="8"/>
                      </a:cubicBezTo>
                      <a:cubicBezTo>
                        <a:pt x="36" y="4"/>
                        <a:pt x="30" y="3"/>
                        <a:pt x="30"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6" name="Freeform 368"/>
                <p:cNvSpPr>
                  <a:spLocks/>
                </p:cNvSpPr>
                <p:nvPr/>
              </p:nvSpPr>
              <p:spPr bwMode="auto">
                <a:xfrm>
                  <a:off x="4298" y="1587"/>
                  <a:ext cx="72" cy="81"/>
                </a:xfrm>
                <a:custGeom>
                  <a:avLst/>
                  <a:gdLst>
                    <a:gd name="T0" fmla="*/ 24 w 72"/>
                    <a:gd name="T1" fmla="*/ 26 h 81"/>
                    <a:gd name="T2" fmla="*/ 0 w 72"/>
                    <a:gd name="T3" fmla="*/ 30 h 81"/>
                    <a:gd name="T4" fmla="*/ 7 w 72"/>
                    <a:gd name="T5" fmla="*/ 60 h 81"/>
                    <a:gd name="T6" fmla="*/ 12 w 72"/>
                    <a:gd name="T7" fmla="*/ 80 h 81"/>
                    <a:gd name="T8" fmla="*/ 30 w 72"/>
                    <a:gd name="T9" fmla="*/ 77 h 81"/>
                    <a:gd name="T10" fmla="*/ 39 w 72"/>
                    <a:gd name="T11" fmla="*/ 48 h 81"/>
                    <a:gd name="T12" fmla="*/ 72 w 72"/>
                    <a:gd name="T13" fmla="*/ 42 h 81"/>
                    <a:gd name="T14" fmla="*/ 61 w 72"/>
                    <a:gd name="T15" fmla="*/ 14 h 81"/>
                    <a:gd name="T16" fmla="*/ 48 w 72"/>
                    <a:gd name="T17" fmla="*/ 0 h 81"/>
                    <a:gd name="T18" fmla="*/ 34 w 72"/>
                    <a:gd name="T19" fmla="*/ 8 h 81"/>
                    <a:gd name="T20" fmla="*/ 30 w 72"/>
                    <a:gd name="T21" fmla="*/ 23 h 81"/>
                    <a:gd name="T22" fmla="*/ 24 w 72"/>
                    <a:gd name="T23" fmla="*/ 2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81">
                      <a:moveTo>
                        <a:pt x="24" y="26"/>
                      </a:moveTo>
                      <a:cubicBezTo>
                        <a:pt x="15" y="23"/>
                        <a:pt x="6" y="22"/>
                        <a:pt x="0" y="30"/>
                      </a:cubicBezTo>
                      <a:cubicBezTo>
                        <a:pt x="2" y="40"/>
                        <a:pt x="1" y="52"/>
                        <a:pt x="7" y="60"/>
                      </a:cubicBezTo>
                      <a:cubicBezTo>
                        <a:pt x="8" y="67"/>
                        <a:pt x="5" y="79"/>
                        <a:pt x="12" y="80"/>
                      </a:cubicBezTo>
                      <a:cubicBezTo>
                        <a:pt x="18" y="81"/>
                        <a:pt x="30" y="77"/>
                        <a:pt x="30" y="77"/>
                      </a:cubicBezTo>
                      <a:cubicBezTo>
                        <a:pt x="32" y="65"/>
                        <a:pt x="33" y="58"/>
                        <a:pt x="39" y="48"/>
                      </a:cubicBezTo>
                      <a:cubicBezTo>
                        <a:pt x="41" y="38"/>
                        <a:pt x="60" y="43"/>
                        <a:pt x="72" y="42"/>
                      </a:cubicBezTo>
                      <a:cubicBezTo>
                        <a:pt x="69" y="29"/>
                        <a:pt x="69" y="24"/>
                        <a:pt x="61" y="14"/>
                      </a:cubicBezTo>
                      <a:cubicBezTo>
                        <a:pt x="59" y="6"/>
                        <a:pt x="55" y="4"/>
                        <a:pt x="48" y="0"/>
                      </a:cubicBezTo>
                      <a:cubicBezTo>
                        <a:pt x="41" y="2"/>
                        <a:pt x="38" y="1"/>
                        <a:pt x="34" y="8"/>
                      </a:cubicBezTo>
                      <a:cubicBezTo>
                        <a:pt x="34" y="10"/>
                        <a:pt x="32" y="21"/>
                        <a:pt x="30" y="23"/>
                      </a:cubicBezTo>
                      <a:cubicBezTo>
                        <a:pt x="20" y="33"/>
                        <a:pt x="28" y="18"/>
                        <a:pt x="24" y="26"/>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7" name="Freeform 369"/>
                <p:cNvSpPr>
                  <a:spLocks/>
                </p:cNvSpPr>
                <p:nvPr/>
              </p:nvSpPr>
              <p:spPr bwMode="auto">
                <a:xfrm>
                  <a:off x="3961" y="1373"/>
                  <a:ext cx="49" cy="17"/>
                </a:xfrm>
                <a:custGeom>
                  <a:avLst/>
                  <a:gdLst>
                    <a:gd name="T0" fmla="*/ 46 w 49"/>
                    <a:gd name="T1" fmla="*/ 0 h 17"/>
                    <a:gd name="T2" fmla="*/ 2 w 49"/>
                    <a:gd name="T3" fmla="*/ 6 h 17"/>
                    <a:gd name="T4" fmla="*/ 25 w 49"/>
                    <a:gd name="T5" fmla="*/ 15 h 17"/>
                    <a:gd name="T6" fmla="*/ 49 w 49"/>
                    <a:gd name="T7" fmla="*/ 9 h 17"/>
                    <a:gd name="T8" fmla="*/ 46 w 49"/>
                    <a:gd name="T9" fmla="*/ 0 h 17"/>
                  </a:gdLst>
                  <a:ahLst/>
                  <a:cxnLst>
                    <a:cxn ang="0">
                      <a:pos x="T0" y="T1"/>
                    </a:cxn>
                    <a:cxn ang="0">
                      <a:pos x="T2" y="T3"/>
                    </a:cxn>
                    <a:cxn ang="0">
                      <a:pos x="T4" y="T5"/>
                    </a:cxn>
                    <a:cxn ang="0">
                      <a:pos x="T6" y="T7"/>
                    </a:cxn>
                    <a:cxn ang="0">
                      <a:pos x="T8" y="T9"/>
                    </a:cxn>
                  </a:cxnLst>
                  <a:rect l="0" t="0" r="r" b="b"/>
                  <a:pathLst>
                    <a:path w="49" h="17">
                      <a:moveTo>
                        <a:pt x="46" y="0"/>
                      </a:moveTo>
                      <a:cubicBezTo>
                        <a:pt x="33" y="8"/>
                        <a:pt x="17" y="2"/>
                        <a:pt x="2" y="6"/>
                      </a:cubicBezTo>
                      <a:cubicBezTo>
                        <a:pt x="0" y="17"/>
                        <a:pt x="15" y="14"/>
                        <a:pt x="25" y="15"/>
                      </a:cubicBezTo>
                      <a:lnTo>
                        <a:pt x="49" y="9"/>
                      </a:lnTo>
                      <a:cubicBezTo>
                        <a:pt x="49" y="9"/>
                        <a:pt x="46" y="0"/>
                        <a:pt x="46"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8" name="Freeform 370"/>
                <p:cNvSpPr>
                  <a:spLocks/>
                </p:cNvSpPr>
                <p:nvPr/>
              </p:nvSpPr>
              <p:spPr bwMode="auto">
                <a:xfrm>
                  <a:off x="4285" y="1518"/>
                  <a:ext cx="29" cy="32"/>
                </a:xfrm>
                <a:custGeom>
                  <a:avLst/>
                  <a:gdLst>
                    <a:gd name="T0" fmla="*/ 28 w 29"/>
                    <a:gd name="T1" fmla="*/ 0 h 32"/>
                    <a:gd name="T2" fmla="*/ 10 w 29"/>
                    <a:gd name="T3" fmla="*/ 8 h 32"/>
                    <a:gd name="T4" fmla="*/ 2 w 29"/>
                    <a:gd name="T5" fmla="*/ 18 h 32"/>
                    <a:gd name="T6" fmla="*/ 7 w 29"/>
                    <a:gd name="T7" fmla="*/ 32 h 32"/>
                    <a:gd name="T8" fmla="*/ 29 w 29"/>
                    <a:gd name="T9" fmla="*/ 18 h 32"/>
                    <a:gd name="T10" fmla="*/ 28 w 29"/>
                    <a:gd name="T11" fmla="*/ 0 h 32"/>
                  </a:gdLst>
                  <a:ahLst/>
                  <a:cxnLst>
                    <a:cxn ang="0">
                      <a:pos x="T0" y="T1"/>
                    </a:cxn>
                    <a:cxn ang="0">
                      <a:pos x="T2" y="T3"/>
                    </a:cxn>
                    <a:cxn ang="0">
                      <a:pos x="T4" y="T5"/>
                    </a:cxn>
                    <a:cxn ang="0">
                      <a:pos x="T6" y="T7"/>
                    </a:cxn>
                    <a:cxn ang="0">
                      <a:pos x="T8" y="T9"/>
                    </a:cxn>
                    <a:cxn ang="0">
                      <a:pos x="T10" y="T11"/>
                    </a:cxn>
                  </a:cxnLst>
                  <a:rect l="0" t="0" r="r" b="b"/>
                  <a:pathLst>
                    <a:path w="29" h="32">
                      <a:moveTo>
                        <a:pt x="28" y="0"/>
                      </a:moveTo>
                      <a:cubicBezTo>
                        <a:pt x="20" y="2"/>
                        <a:pt x="16" y="3"/>
                        <a:pt x="10" y="8"/>
                      </a:cubicBezTo>
                      <a:cubicBezTo>
                        <a:pt x="8" y="13"/>
                        <a:pt x="4" y="13"/>
                        <a:pt x="2" y="18"/>
                      </a:cubicBezTo>
                      <a:cubicBezTo>
                        <a:pt x="1" y="25"/>
                        <a:pt x="0" y="28"/>
                        <a:pt x="7" y="32"/>
                      </a:cubicBezTo>
                      <a:cubicBezTo>
                        <a:pt x="23" y="29"/>
                        <a:pt x="18" y="26"/>
                        <a:pt x="29" y="18"/>
                      </a:cubicBezTo>
                      <a:cubicBezTo>
                        <a:pt x="28" y="1"/>
                        <a:pt x="28" y="7"/>
                        <a:pt x="28"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39" name="Freeform 371"/>
                <p:cNvSpPr>
                  <a:spLocks/>
                </p:cNvSpPr>
                <p:nvPr/>
              </p:nvSpPr>
              <p:spPr bwMode="auto">
                <a:xfrm>
                  <a:off x="4259" y="1455"/>
                  <a:ext cx="65" cy="35"/>
                </a:xfrm>
                <a:custGeom>
                  <a:avLst/>
                  <a:gdLst>
                    <a:gd name="T0" fmla="*/ 63 w 65"/>
                    <a:gd name="T1" fmla="*/ 21 h 35"/>
                    <a:gd name="T2" fmla="*/ 55 w 65"/>
                    <a:gd name="T3" fmla="*/ 11 h 35"/>
                    <a:gd name="T4" fmla="*/ 18 w 65"/>
                    <a:gd name="T5" fmla="*/ 18 h 35"/>
                    <a:gd name="T6" fmla="*/ 27 w 65"/>
                    <a:gd name="T7" fmla="*/ 23 h 35"/>
                    <a:gd name="T8" fmla="*/ 36 w 65"/>
                    <a:gd name="T9" fmla="*/ 27 h 35"/>
                    <a:gd name="T10" fmla="*/ 63 w 65"/>
                    <a:gd name="T11" fmla="*/ 21 h 35"/>
                  </a:gdLst>
                  <a:ahLst/>
                  <a:cxnLst>
                    <a:cxn ang="0">
                      <a:pos x="T0" y="T1"/>
                    </a:cxn>
                    <a:cxn ang="0">
                      <a:pos x="T2" y="T3"/>
                    </a:cxn>
                    <a:cxn ang="0">
                      <a:pos x="T4" y="T5"/>
                    </a:cxn>
                    <a:cxn ang="0">
                      <a:pos x="T6" y="T7"/>
                    </a:cxn>
                    <a:cxn ang="0">
                      <a:pos x="T8" y="T9"/>
                    </a:cxn>
                    <a:cxn ang="0">
                      <a:pos x="T10" y="T11"/>
                    </a:cxn>
                  </a:cxnLst>
                  <a:rect l="0" t="0" r="r" b="b"/>
                  <a:pathLst>
                    <a:path w="65" h="35">
                      <a:moveTo>
                        <a:pt x="63" y="21"/>
                      </a:moveTo>
                      <a:cubicBezTo>
                        <a:pt x="60" y="15"/>
                        <a:pt x="62" y="12"/>
                        <a:pt x="55" y="11"/>
                      </a:cubicBezTo>
                      <a:cubicBezTo>
                        <a:pt x="42" y="1"/>
                        <a:pt x="0" y="0"/>
                        <a:pt x="18" y="18"/>
                      </a:cubicBezTo>
                      <a:cubicBezTo>
                        <a:pt x="23" y="23"/>
                        <a:pt x="21" y="20"/>
                        <a:pt x="27" y="23"/>
                      </a:cubicBezTo>
                      <a:cubicBezTo>
                        <a:pt x="35" y="28"/>
                        <a:pt x="26" y="25"/>
                        <a:pt x="36" y="27"/>
                      </a:cubicBezTo>
                      <a:cubicBezTo>
                        <a:pt x="65" y="26"/>
                        <a:pt x="63" y="35"/>
                        <a:pt x="63" y="21"/>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0" name="Freeform 372"/>
                <p:cNvSpPr>
                  <a:spLocks/>
                </p:cNvSpPr>
                <p:nvPr/>
              </p:nvSpPr>
              <p:spPr bwMode="auto">
                <a:xfrm>
                  <a:off x="3895" y="1402"/>
                  <a:ext cx="40" cy="36"/>
                </a:xfrm>
                <a:custGeom>
                  <a:avLst/>
                  <a:gdLst>
                    <a:gd name="T0" fmla="*/ 35 w 40"/>
                    <a:gd name="T1" fmla="*/ 20 h 36"/>
                    <a:gd name="T2" fmla="*/ 14 w 40"/>
                    <a:gd name="T3" fmla="*/ 7 h 36"/>
                    <a:gd name="T4" fmla="*/ 7 w 40"/>
                    <a:gd name="T5" fmla="*/ 28 h 36"/>
                    <a:gd name="T6" fmla="*/ 35 w 40"/>
                    <a:gd name="T7" fmla="*/ 20 h 36"/>
                  </a:gdLst>
                  <a:ahLst/>
                  <a:cxnLst>
                    <a:cxn ang="0">
                      <a:pos x="T0" y="T1"/>
                    </a:cxn>
                    <a:cxn ang="0">
                      <a:pos x="T2" y="T3"/>
                    </a:cxn>
                    <a:cxn ang="0">
                      <a:pos x="T4" y="T5"/>
                    </a:cxn>
                    <a:cxn ang="0">
                      <a:pos x="T6" y="T7"/>
                    </a:cxn>
                  </a:cxnLst>
                  <a:rect l="0" t="0" r="r" b="b"/>
                  <a:pathLst>
                    <a:path w="40" h="36">
                      <a:moveTo>
                        <a:pt x="35" y="20"/>
                      </a:moveTo>
                      <a:cubicBezTo>
                        <a:pt x="30" y="14"/>
                        <a:pt x="21" y="8"/>
                        <a:pt x="14" y="7"/>
                      </a:cubicBezTo>
                      <a:cubicBezTo>
                        <a:pt x="0" y="0"/>
                        <a:pt x="6" y="21"/>
                        <a:pt x="7" y="28"/>
                      </a:cubicBezTo>
                      <a:cubicBezTo>
                        <a:pt x="39" y="26"/>
                        <a:pt x="40" y="36"/>
                        <a:pt x="35" y="2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1" name="Freeform 373"/>
                <p:cNvSpPr>
                  <a:spLocks/>
                </p:cNvSpPr>
                <p:nvPr/>
              </p:nvSpPr>
              <p:spPr bwMode="auto">
                <a:xfrm>
                  <a:off x="3955" y="1460"/>
                  <a:ext cx="47" cy="18"/>
                </a:xfrm>
                <a:custGeom>
                  <a:avLst/>
                  <a:gdLst>
                    <a:gd name="T0" fmla="*/ 47 w 47"/>
                    <a:gd name="T1" fmla="*/ 0 h 18"/>
                    <a:gd name="T2" fmla="*/ 7 w 47"/>
                    <a:gd name="T3" fmla="*/ 1 h 18"/>
                    <a:gd name="T4" fmla="*/ 41 w 47"/>
                    <a:gd name="T5" fmla="*/ 6 h 18"/>
                    <a:gd name="T6" fmla="*/ 47 w 47"/>
                    <a:gd name="T7" fmla="*/ 0 h 18"/>
                  </a:gdLst>
                  <a:ahLst/>
                  <a:cxnLst>
                    <a:cxn ang="0">
                      <a:pos x="T0" y="T1"/>
                    </a:cxn>
                    <a:cxn ang="0">
                      <a:pos x="T2" y="T3"/>
                    </a:cxn>
                    <a:cxn ang="0">
                      <a:pos x="T4" y="T5"/>
                    </a:cxn>
                    <a:cxn ang="0">
                      <a:pos x="T6" y="T7"/>
                    </a:cxn>
                  </a:cxnLst>
                  <a:rect l="0" t="0" r="r" b="b"/>
                  <a:pathLst>
                    <a:path w="47" h="18">
                      <a:moveTo>
                        <a:pt x="47" y="0"/>
                      </a:moveTo>
                      <a:cubicBezTo>
                        <a:pt x="34" y="1"/>
                        <a:pt x="20" y="0"/>
                        <a:pt x="7" y="1"/>
                      </a:cubicBezTo>
                      <a:cubicBezTo>
                        <a:pt x="0" y="18"/>
                        <a:pt x="31" y="7"/>
                        <a:pt x="41" y="6"/>
                      </a:cubicBezTo>
                      <a:cubicBezTo>
                        <a:pt x="45" y="0"/>
                        <a:pt x="42" y="2"/>
                        <a:pt x="47"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2" name="Freeform 374"/>
                <p:cNvSpPr>
                  <a:spLocks/>
                </p:cNvSpPr>
                <p:nvPr/>
              </p:nvSpPr>
              <p:spPr bwMode="auto">
                <a:xfrm>
                  <a:off x="4142" y="1403"/>
                  <a:ext cx="46" cy="19"/>
                </a:xfrm>
                <a:custGeom>
                  <a:avLst/>
                  <a:gdLst>
                    <a:gd name="T0" fmla="*/ 46 w 46"/>
                    <a:gd name="T1" fmla="*/ 10 h 19"/>
                    <a:gd name="T2" fmla="*/ 25 w 46"/>
                    <a:gd name="T3" fmla="*/ 0 h 19"/>
                    <a:gd name="T4" fmla="*/ 18 w 46"/>
                    <a:gd name="T5" fmla="*/ 10 h 19"/>
                    <a:gd name="T6" fmla="*/ 45 w 46"/>
                    <a:gd name="T7" fmla="*/ 19 h 19"/>
                    <a:gd name="T8" fmla="*/ 46 w 46"/>
                    <a:gd name="T9" fmla="*/ 10 h 19"/>
                  </a:gdLst>
                  <a:ahLst/>
                  <a:cxnLst>
                    <a:cxn ang="0">
                      <a:pos x="T0" y="T1"/>
                    </a:cxn>
                    <a:cxn ang="0">
                      <a:pos x="T2" y="T3"/>
                    </a:cxn>
                    <a:cxn ang="0">
                      <a:pos x="T4" y="T5"/>
                    </a:cxn>
                    <a:cxn ang="0">
                      <a:pos x="T6" y="T7"/>
                    </a:cxn>
                    <a:cxn ang="0">
                      <a:pos x="T8" y="T9"/>
                    </a:cxn>
                  </a:cxnLst>
                  <a:rect l="0" t="0" r="r" b="b"/>
                  <a:pathLst>
                    <a:path w="46" h="19">
                      <a:moveTo>
                        <a:pt x="46" y="10"/>
                      </a:moveTo>
                      <a:cubicBezTo>
                        <a:pt x="39" y="6"/>
                        <a:pt x="33" y="1"/>
                        <a:pt x="25" y="0"/>
                      </a:cubicBezTo>
                      <a:cubicBezTo>
                        <a:pt x="17" y="1"/>
                        <a:pt x="0" y="7"/>
                        <a:pt x="18" y="10"/>
                      </a:cubicBezTo>
                      <a:cubicBezTo>
                        <a:pt x="25" y="14"/>
                        <a:pt x="37" y="18"/>
                        <a:pt x="45" y="19"/>
                      </a:cubicBezTo>
                      <a:cubicBezTo>
                        <a:pt x="46" y="13"/>
                        <a:pt x="41" y="8"/>
                        <a:pt x="46" y="1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3" name="Freeform 375"/>
                <p:cNvSpPr>
                  <a:spLocks/>
                </p:cNvSpPr>
                <p:nvPr/>
              </p:nvSpPr>
              <p:spPr bwMode="auto">
                <a:xfrm>
                  <a:off x="3413" y="2029"/>
                  <a:ext cx="56" cy="26"/>
                </a:xfrm>
                <a:custGeom>
                  <a:avLst/>
                  <a:gdLst>
                    <a:gd name="T0" fmla="*/ 52 w 56"/>
                    <a:gd name="T1" fmla="*/ 13 h 26"/>
                    <a:gd name="T2" fmla="*/ 27 w 56"/>
                    <a:gd name="T3" fmla="*/ 4 h 26"/>
                    <a:gd name="T4" fmla="*/ 0 w 56"/>
                    <a:gd name="T5" fmla="*/ 2 h 26"/>
                    <a:gd name="T6" fmla="*/ 36 w 56"/>
                    <a:gd name="T7" fmla="*/ 23 h 26"/>
                    <a:gd name="T8" fmla="*/ 55 w 56"/>
                    <a:gd name="T9" fmla="*/ 20 h 26"/>
                    <a:gd name="T10" fmla="*/ 52 w 56"/>
                    <a:gd name="T11" fmla="*/ 13 h 26"/>
                  </a:gdLst>
                  <a:ahLst/>
                  <a:cxnLst>
                    <a:cxn ang="0">
                      <a:pos x="T0" y="T1"/>
                    </a:cxn>
                    <a:cxn ang="0">
                      <a:pos x="T2" y="T3"/>
                    </a:cxn>
                    <a:cxn ang="0">
                      <a:pos x="T4" y="T5"/>
                    </a:cxn>
                    <a:cxn ang="0">
                      <a:pos x="T6" y="T7"/>
                    </a:cxn>
                    <a:cxn ang="0">
                      <a:pos x="T8" y="T9"/>
                    </a:cxn>
                    <a:cxn ang="0">
                      <a:pos x="T10" y="T11"/>
                    </a:cxn>
                  </a:cxnLst>
                  <a:rect l="0" t="0" r="r" b="b"/>
                  <a:pathLst>
                    <a:path w="56" h="26">
                      <a:moveTo>
                        <a:pt x="52" y="13"/>
                      </a:moveTo>
                      <a:cubicBezTo>
                        <a:pt x="45" y="9"/>
                        <a:pt x="35" y="5"/>
                        <a:pt x="27" y="4"/>
                      </a:cubicBezTo>
                      <a:cubicBezTo>
                        <a:pt x="17" y="0"/>
                        <a:pt x="12" y="1"/>
                        <a:pt x="0" y="2"/>
                      </a:cubicBezTo>
                      <a:cubicBezTo>
                        <a:pt x="1" y="8"/>
                        <a:pt x="28" y="22"/>
                        <a:pt x="36" y="23"/>
                      </a:cubicBezTo>
                      <a:cubicBezTo>
                        <a:pt x="43" y="26"/>
                        <a:pt x="49" y="24"/>
                        <a:pt x="55" y="20"/>
                      </a:cubicBezTo>
                      <a:cubicBezTo>
                        <a:pt x="54" y="10"/>
                        <a:pt x="56" y="9"/>
                        <a:pt x="52" y="1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4" name="Freeform 376"/>
                <p:cNvSpPr>
                  <a:spLocks/>
                </p:cNvSpPr>
                <p:nvPr/>
              </p:nvSpPr>
              <p:spPr bwMode="auto">
                <a:xfrm>
                  <a:off x="3510" y="2063"/>
                  <a:ext cx="60" cy="26"/>
                </a:xfrm>
                <a:custGeom>
                  <a:avLst/>
                  <a:gdLst>
                    <a:gd name="T0" fmla="*/ 42 w 60"/>
                    <a:gd name="T1" fmla="*/ 3 h 26"/>
                    <a:gd name="T2" fmla="*/ 0 w 60"/>
                    <a:gd name="T3" fmla="*/ 1 h 26"/>
                    <a:gd name="T4" fmla="*/ 14 w 60"/>
                    <a:gd name="T5" fmla="*/ 21 h 26"/>
                    <a:gd name="T6" fmla="*/ 42 w 60"/>
                    <a:gd name="T7" fmla="*/ 3 h 26"/>
                  </a:gdLst>
                  <a:ahLst/>
                  <a:cxnLst>
                    <a:cxn ang="0">
                      <a:pos x="T0" y="T1"/>
                    </a:cxn>
                    <a:cxn ang="0">
                      <a:pos x="T2" y="T3"/>
                    </a:cxn>
                    <a:cxn ang="0">
                      <a:pos x="T4" y="T5"/>
                    </a:cxn>
                    <a:cxn ang="0">
                      <a:pos x="T6" y="T7"/>
                    </a:cxn>
                  </a:cxnLst>
                  <a:rect l="0" t="0" r="r" b="b"/>
                  <a:pathLst>
                    <a:path w="60" h="26">
                      <a:moveTo>
                        <a:pt x="42" y="3"/>
                      </a:moveTo>
                      <a:cubicBezTo>
                        <a:pt x="25" y="1"/>
                        <a:pt x="17" y="0"/>
                        <a:pt x="0" y="1"/>
                      </a:cubicBezTo>
                      <a:cubicBezTo>
                        <a:pt x="2" y="14"/>
                        <a:pt x="3" y="15"/>
                        <a:pt x="14" y="21"/>
                      </a:cubicBezTo>
                      <a:cubicBezTo>
                        <a:pt x="60" y="18"/>
                        <a:pt x="42" y="26"/>
                        <a:pt x="42" y="3"/>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5" name="Freeform 377"/>
                <p:cNvSpPr>
                  <a:spLocks/>
                </p:cNvSpPr>
                <p:nvPr/>
              </p:nvSpPr>
              <p:spPr bwMode="auto">
                <a:xfrm>
                  <a:off x="3588" y="2069"/>
                  <a:ext cx="45" cy="20"/>
                </a:xfrm>
                <a:custGeom>
                  <a:avLst/>
                  <a:gdLst>
                    <a:gd name="T0" fmla="*/ 42 w 45"/>
                    <a:gd name="T1" fmla="*/ 4 h 20"/>
                    <a:gd name="T2" fmla="*/ 3 w 45"/>
                    <a:gd name="T3" fmla="*/ 7 h 20"/>
                    <a:gd name="T4" fmla="*/ 11 w 45"/>
                    <a:gd name="T5" fmla="*/ 13 h 20"/>
                    <a:gd name="T6" fmla="*/ 24 w 45"/>
                    <a:gd name="T7" fmla="*/ 18 h 20"/>
                    <a:gd name="T8" fmla="*/ 44 w 45"/>
                    <a:gd name="T9" fmla="*/ 13 h 20"/>
                    <a:gd name="T10" fmla="*/ 42 w 45"/>
                    <a:gd name="T11" fmla="*/ 3 h 20"/>
                    <a:gd name="T12" fmla="*/ 38 w 45"/>
                    <a:gd name="T13" fmla="*/ 1 h 20"/>
                    <a:gd name="T14" fmla="*/ 42 w 4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0">
                      <a:moveTo>
                        <a:pt x="42" y="4"/>
                      </a:moveTo>
                      <a:cubicBezTo>
                        <a:pt x="29" y="5"/>
                        <a:pt x="15" y="1"/>
                        <a:pt x="3" y="7"/>
                      </a:cubicBezTo>
                      <a:cubicBezTo>
                        <a:pt x="0" y="8"/>
                        <a:pt x="8" y="12"/>
                        <a:pt x="11" y="13"/>
                      </a:cubicBezTo>
                      <a:cubicBezTo>
                        <a:pt x="15" y="15"/>
                        <a:pt x="20" y="16"/>
                        <a:pt x="24" y="18"/>
                      </a:cubicBezTo>
                      <a:cubicBezTo>
                        <a:pt x="31" y="17"/>
                        <a:pt x="42" y="20"/>
                        <a:pt x="44" y="13"/>
                      </a:cubicBezTo>
                      <a:cubicBezTo>
                        <a:pt x="45" y="10"/>
                        <a:pt x="44" y="6"/>
                        <a:pt x="42" y="3"/>
                      </a:cubicBezTo>
                      <a:cubicBezTo>
                        <a:pt x="41" y="2"/>
                        <a:pt x="38" y="0"/>
                        <a:pt x="38" y="1"/>
                      </a:cubicBezTo>
                      <a:cubicBezTo>
                        <a:pt x="38" y="3"/>
                        <a:pt x="41" y="3"/>
                        <a:pt x="42" y="4"/>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6" name="Freeform 378"/>
                <p:cNvSpPr>
                  <a:spLocks/>
                </p:cNvSpPr>
                <p:nvPr/>
              </p:nvSpPr>
              <p:spPr bwMode="auto">
                <a:xfrm>
                  <a:off x="3043" y="1047"/>
                  <a:ext cx="79" cy="56"/>
                </a:xfrm>
                <a:custGeom>
                  <a:avLst/>
                  <a:gdLst>
                    <a:gd name="T0" fmla="*/ 74 w 79"/>
                    <a:gd name="T1" fmla="*/ 5 h 56"/>
                    <a:gd name="T2" fmla="*/ 56 w 79"/>
                    <a:gd name="T3" fmla="*/ 2 h 56"/>
                    <a:gd name="T4" fmla="*/ 19 w 79"/>
                    <a:gd name="T5" fmla="*/ 30 h 56"/>
                    <a:gd name="T6" fmla="*/ 4 w 79"/>
                    <a:gd name="T7" fmla="*/ 35 h 56"/>
                    <a:gd name="T8" fmla="*/ 14 w 79"/>
                    <a:gd name="T9" fmla="*/ 50 h 56"/>
                    <a:gd name="T10" fmla="*/ 29 w 79"/>
                    <a:gd name="T11" fmla="*/ 56 h 56"/>
                    <a:gd name="T12" fmla="*/ 65 w 79"/>
                    <a:gd name="T13" fmla="*/ 51 h 56"/>
                    <a:gd name="T14" fmla="*/ 79 w 79"/>
                    <a:gd name="T15" fmla="*/ 20 h 56"/>
                    <a:gd name="T16" fmla="*/ 74 w 7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56">
                      <a:moveTo>
                        <a:pt x="74" y="5"/>
                      </a:moveTo>
                      <a:cubicBezTo>
                        <a:pt x="67" y="0"/>
                        <a:pt x="65" y="0"/>
                        <a:pt x="56" y="2"/>
                      </a:cubicBezTo>
                      <a:cubicBezTo>
                        <a:pt x="33" y="33"/>
                        <a:pt x="74" y="28"/>
                        <a:pt x="19" y="30"/>
                      </a:cubicBezTo>
                      <a:cubicBezTo>
                        <a:pt x="14" y="32"/>
                        <a:pt x="9" y="33"/>
                        <a:pt x="4" y="35"/>
                      </a:cubicBezTo>
                      <a:cubicBezTo>
                        <a:pt x="0" y="43"/>
                        <a:pt x="7" y="48"/>
                        <a:pt x="14" y="50"/>
                      </a:cubicBezTo>
                      <a:cubicBezTo>
                        <a:pt x="19" y="53"/>
                        <a:pt x="24" y="53"/>
                        <a:pt x="29" y="56"/>
                      </a:cubicBezTo>
                      <a:cubicBezTo>
                        <a:pt x="41" y="55"/>
                        <a:pt x="53" y="54"/>
                        <a:pt x="65" y="51"/>
                      </a:cubicBezTo>
                      <a:cubicBezTo>
                        <a:pt x="72" y="42"/>
                        <a:pt x="72" y="30"/>
                        <a:pt x="79" y="20"/>
                      </a:cubicBezTo>
                      <a:cubicBezTo>
                        <a:pt x="78" y="16"/>
                        <a:pt x="78" y="7"/>
                        <a:pt x="74" y="5"/>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7" name="Freeform 379"/>
                <p:cNvSpPr>
                  <a:spLocks/>
                </p:cNvSpPr>
                <p:nvPr/>
              </p:nvSpPr>
              <p:spPr bwMode="auto">
                <a:xfrm>
                  <a:off x="3217" y="992"/>
                  <a:ext cx="46" cy="69"/>
                </a:xfrm>
                <a:custGeom>
                  <a:avLst/>
                  <a:gdLst>
                    <a:gd name="T0" fmla="*/ 32 w 46"/>
                    <a:gd name="T1" fmla="*/ 0 h 69"/>
                    <a:gd name="T2" fmla="*/ 5 w 46"/>
                    <a:gd name="T3" fmla="*/ 4 h 69"/>
                    <a:gd name="T4" fmla="*/ 11 w 46"/>
                    <a:gd name="T5" fmla="*/ 12 h 69"/>
                    <a:gd name="T6" fmla="*/ 20 w 46"/>
                    <a:gd name="T7" fmla="*/ 27 h 69"/>
                    <a:gd name="T8" fmla="*/ 10 w 46"/>
                    <a:gd name="T9" fmla="*/ 60 h 69"/>
                    <a:gd name="T10" fmla="*/ 37 w 46"/>
                    <a:gd name="T11" fmla="*/ 63 h 69"/>
                    <a:gd name="T12" fmla="*/ 46 w 46"/>
                    <a:gd name="T13" fmla="*/ 37 h 69"/>
                    <a:gd name="T14" fmla="*/ 35 w 46"/>
                    <a:gd name="T15" fmla="*/ 9 h 69"/>
                    <a:gd name="T16" fmla="*/ 32 w 4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9">
                      <a:moveTo>
                        <a:pt x="32" y="0"/>
                      </a:moveTo>
                      <a:cubicBezTo>
                        <a:pt x="17" y="1"/>
                        <a:pt x="16" y="2"/>
                        <a:pt x="5" y="4"/>
                      </a:cubicBezTo>
                      <a:cubicBezTo>
                        <a:pt x="0" y="12"/>
                        <a:pt x="5" y="9"/>
                        <a:pt x="11" y="12"/>
                      </a:cubicBezTo>
                      <a:cubicBezTo>
                        <a:pt x="15" y="18"/>
                        <a:pt x="13" y="24"/>
                        <a:pt x="20" y="27"/>
                      </a:cubicBezTo>
                      <a:cubicBezTo>
                        <a:pt x="30" y="40"/>
                        <a:pt x="16" y="50"/>
                        <a:pt x="10" y="60"/>
                      </a:cubicBezTo>
                      <a:cubicBezTo>
                        <a:pt x="17" y="69"/>
                        <a:pt x="26" y="64"/>
                        <a:pt x="37" y="63"/>
                      </a:cubicBezTo>
                      <a:cubicBezTo>
                        <a:pt x="45" y="57"/>
                        <a:pt x="44" y="46"/>
                        <a:pt x="46" y="37"/>
                      </a:cubicBezTo>
                      <a:cubicBezTo>
                        <a:pt x="44" y="23"/>
                        <a:pt x="43" y="19"/>
                        <a:pt x="35" y="9"/>
                      </a:cubicBezTo>
                      <a:cubicBezTo>
                        <a:pt x="34" y="2"/>
                        <a:pt x="35" y="5"/>
                        <a:pt x="32" y="0"/>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48" name="Freeform 380"/>
                <p:cNvSpPr>
                  <a:spLocks/>
                </p:cNvSpPr>
                <p:nvPr/>
              </p:nvSpPr>
              <p:spPr bwMode="auto">
                <a:xfrm>
                  <a:off x="2968" y="891"/>
                  <a:ext cx="54" cy="64"/>
                </a:xfrm>
                <a:custGeom>
                  <a:avLst/>
                  <a:gdLst>
                    <a:gd name="T0" fmla="*/ 47 w 54"/>
                    <a:gd name="T1" fmla="*/ 8 h 64"/>
                    <a:gd name="T2" fmla="*/ 2 w 54"/>
                    <a:gd name="T3" fmla="*/ 21 h 64"/>
                    <a:gd name="T4" fmla="*/ 19 w 54"/>
                    <a:gd name="T5" fmla="*/ 30 h 64"/>
                    <a:gd name="T6" fmla="*/ 17 w 54"/>
                    <a:gd name="T7" fmla="*/ 60 h 64"/>
                    <a:gd name="T8" fmla="*/ 37 w 54"/>
                    <a:gd name="T9" fmla="*/ 53 h 64"/>
                    <a:gd name="T10" fmla="*/ 47 w 54"/>
                    <a:gd name="T11" fmla="*/ 44 h 64"/>
                    <a:gd name="T12" fmla="*/ 50 w 54"/>
                    <a:gd name="T13" fmla="*/ 17 h 64"/>
                    <a:gd name="T14" fmla="*/ 47 w 54"/>
                    <a:gd name="T15" fmla="*/ 8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4">
                      <a:moveTo>
                        <a:pt x="47" y="8"/>
                      </a:moveTo>
                      <a:cubicBezTo>
                        <a:pt x="10" y="9"/>
                        <a:pt x="12" y="0"/>
                        <a:pt x="2" y="21"/>
                      </a:cubicBezTo>
                      <a:cubicBezTo>
                        <a:pt x="0" y="29"/>
                        <a:pt x="12" y="29"/>
                        <a:pt x="19" y="30"/>
                      </a:cubicBezTo>
                      <a:cubicBezTo>
                        <a:pt x="20" y="40"/>
                        <a:pt x="22" y="50"/>
                        <a:pt x="17" y="60"/>
                      </a:cubicBezTo>
                      <a:cubicBezTo>
                        <a:pt x="27" y="64"/>
                        <a:pt x="29" y="58"/>
                        <a:pt x="37" y="53"/>
                      </a:cubicBezTo>
                      <a:cubicBezTo>
                        <a:pt x="38" y="46"/>
                        <a:pt x="41" y="48"/>
                        <a:pt x="47" y="44"/>
                      </a:cubicBezTo>
                      <a:cubicBezTo>
                        <a:pt x="54" y="33"/>
                        <a:pt x="52" y="34"/>
                        <a:pt x="50" y="17"/>
                      </a:cubicBezTo>
                      <a:cubicBezTo>
                        <a:pt x="49" y="11"/>
                        <a:pt x="42" y="10"/>
                        <a:pt x="47"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6749" name="Group 36"/>
              <p:cNvGrpSpPr>
                <a:grpSpLocks/>
              </p:cNvGrpSpPr>
              <p:nvPr/>
            </p:nvGrpSpPr>
            <p:grpSpPr bwMode="auto">
              <a:xfrm>
                <a:off x="0" y="-16"/>
                <a:ext cx="5328" cy="3552"/>
                <a:chOff x="20440650" y="2376488"/>
                <a:chExt cx="3062288" cy="2276475"/>
              </a:xfrm>
            </p:grpSpPr>
            <p:sp>
              <p:nvSpPr>
                <p:cNvPr id="6"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7"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sp>
          <p:nvSpPr>
            <p:cNvPr id="186752" name="TextBox 1"/>
            <p:cNvSpPr txBox="1">
              <a:spLocks noChangeArrowheads="1"/>
            </p:cNvSpPr>
            <p:nvPr/>
          </p:nvSpPr>
          <p:spPr bwMode="auto">
            <a:xfrm>
              <a:off x="1872" y="3360"/>
              <a:ext cx="201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2000" b="1">
                  <a:solidFill>
                    <a:srgbClr val="FF0000"/>
                  </a:solidFill>
                  <a:sym typeface="Wingdings" pitchFamily="2" charset="2"/>
                </a:rPr>
                <a:t>Indice Gálvez-Davison</a:t>
              </a:r>
            </a:p>
            <a:p>
              <a:pPr algn="r" eaLnBrk="1" hangingPunct="1"/>
              <a:r>
                <a:rPr lang="en-US" altLang="en-US" sz="2000" b="1">
                  <a:solidFill>
                    <a:srgbClr val="FF0000"/>
                  </a:solidFill>
                  <a:sym typeface="Wingdings" pitchFamily="2" charset="2"/>
                </a:rPr>
                <a:t></a:t>
              </a:r>
              <a:endParaRPr lang="en-US" altLang="en-US" sz="2000" b="1">
                <a:solidFill>
                  <a:srgbClr val="FF0000"/>
                </a:solidFill>
              </a:endParaRPr>
            </a:p>
          </p:txBody>
        </p:sp>
      </p:grpSp>
      <p:sp>
        <p:nvSpPr>
          <p:cNvPr id="186755" name="Rectangle 387"/>
          <p:cNvSpPr>
            <a:spLocks noChangeArrowheads="1"/>
          </p:cNvSpPr>
          <p:nvPr/>
        </p:nvSpPr>
        <p:spPr bwMode="auto">
          <a:xfrm>
            <a:off x="5791200" y="1295400"/>
            <a:ext cx="33528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a:sym typeface="Wingdings" pitchFamily="2" charset="2"/>
              </a:rPr>
              <a:t>El </a:t>
            </a:r>
            <a:r>
              <a:rPr lang="en-US" altLang="en-US" b="1">
                <a:solidFill>
                  <a:srgbClr val="FF0000"/>
                </a:solidFill>
                <a:sym typeface="Wingdings" pitchFamily="2" charset="2"/>
              </a:rPr>
              <a:t>K funcionó mejor</a:t>
            </a:r>
            <a:r>
              <a:rPr lang="en-US" altLang="en-US">
                <a:sym typeface="Wingdings" pitchFamily="2" charset="2"/>
              </a:rPr>
              <a:t>.</a:t>
            </a:r>
          </a:p>
          <a:p>
            <a:pPr>
              <a:buFontTx/>
              <a:buChar char="•"/>
            </a:pPr>
            <a:endParaRPr lang="en-US" altLang="en-US" sz="800">
              <a:sym typeface="Wingdings" pitchFamily="2" charset="2"/>
            </a:endParaRPr>
          </a:p>
          <a:p>
            <a:pPr>
              <a:lnSpc>
                <a:spcPct val="85000"/>
              </a:lnSpc>
              <a:buFontTx/>
              <a:buChar char="•"/>
            </a:pPr>
            <a:r>
              <a:rPr lang="en-US" altLang="en-US">
                <a:sym typeface="Wingdings" pitchFamily="2" charset="2"/>
              </a:rPr>
              <a:t>Considera humedad a </a:t>
            </a:r>
          </a:p>
          <a:p>
            <a:pPr>
              <a:lnSpc>
                <a:spcPct val="85000"/>
              </a:lnSpc>
            </a:pPr>
            <a:r>
              <a:rPr lang="en-US" altLang="en-US">
                <a:sym typeface="Wingdings" pitchFamily="2" charset="2"/>
              </a:rPr>
              <a:t> 700hPa, que es un predictor</a:t>
            </a:r>
          </a:p>
          <a:p>
            <a:pPr>
              <a:lnSpc>
                <a:spcPct val="85000"/>
              </a:lnSpc>
            </a:pPr>
            <a:r>
              <a:rPr lang="en-US" altLang="en-US">
                <a:sym typeface="Wingdings" pitchFamily="2" charset="2"/>
              </a:rPr>
              <a:t> importante en el trópico.</a:t>
            </a:r>
          </a:p>
        </p:txBody>
      </p:sp>
      <p:grpSp>
        <p:nvGrpSpPr>
          <p:cNvPr id="186757" name="Group 36"/>
          <p:cNvGrpSpPr>
            <a:grpSpLocks/>
          </p:cNvGrpSpPr>
          <p:nvPr/>
        </p:nvGrpSpPr>
        <p:grpSpPr bwMode="auto">
          <a:xfrm>
            <a:off x="152400" y="762000"/>
            <a:ext cx="2362200" cy="1676400"/>
            <a:chOff x="20440650" y="2376488"/>
            <a:chExt cx="3062288" cy="2276475"/>
          </a:xfrm>
        </p:grpSpPr>
        <p:sp>
          <p:nvSpPr>
            <p:cNvPr id="41" name="Freeform 40"/>
            <p:cNvSpPr>
              <a:spLocks/>
            </p:cNvSpPr>
            <p:nvPr/>
          </p:nvSpPr>
          <p:spPr bwMode="auto">
            <a:xfrm>
              <a:off x="20441001" y="2376559"/>
              <a:ext cx="1676736" cy="1858047"/>
            </a:xfrm>
            <a:custGeom>
              <a:avLst/>
              <a:gdLst>
                <a:gd name="T0" fmla="*/ 1676736 w 1676400"/>
                <a:gd name="T1" fmla="*/ 57171 h 1857375"/>
                <a:gd name="T2" fmla="*/ 1524305 w 1676400"/>
                <a:gd name="T3" fmla="*/ 90520 h 1857375"/>
                <a:gd name="T4" fmla="*/ 1467144 w 1676400"/>
                <a:gd name="T5" fmla="*/ 119105 h 1857375"/>
                <a:gd name="T6" fmla="*/ 1419509 w 1676400"/>
                <a:gd name="T7" fmla="*/ 109577 h 1857375"/>
                <a:gd name="T8" fmla="*/ 1414747 w 1676400"/>
                <a:gd name="T9" fmla="*/ 66699 h 1857375"/>
                <a:gd name="T10" fmla="*/ 1457617 w 1676400"/>
                <a:gd name="T11" fmla="*/ 0 h 1857375"/>
                <a:gd name="T12" fmla="*/ 1281370 w 1676400"/>
                <a:gd name="T13" fmla="*/ 0 h 1857375"/>
                <a:gd name="T14" fmla="*/ 1248025 w 1676400"/>
                <a:gd name="T15" fmla="*/ 47642 h 1857375"/>
                <a:gd name="T16" fmla="*/ 1238498 w 1676400"/>
                <a:gd name="T17" fmla="*/ 109577 h 1857375"/>
                <a:gd name="T18" fmla="*/ 1181337 w 1676400"/>
                <a:gd name="T19" fmla="*/ 128634 h 1857375"/>
                <a:gd name="T20" fmla="*/ 1109885 w 1676400"/>
                <a:gd name="T21" fmla="*/ 214390 h 1857375"/>
                <a:gd name="T22" fmla="*/ 1019379 w 1676400"/>
                <a:gd name="T23" fmla="*/ 247740 h 1857375"/>
                <a:gd name="T24" fmla="*/ 928874 w 1676400"/>
                <a:gd name="T25" fmla="*/ 300146 h 1857375"/>
                <a:gd name="T26" fmla="*/ 843132 w 1676400"/>
                <a:gd name="T27" fmla="*/ 362081 h 1857375"/>
                <a:gd name="T28" fmla="*/ 805024 w 1676400"/>
                <a:gd name="T29" fmla="*/ 552650 h 1857375"/>
                <a:gd name="T30" fmla="*/ 662121 w 1676400"/>
                <a:gd name="T31" fmla="*/ 857560 h 1857375"/>
                <a:gd name="T32" fmla="*/ 614486 w 1676400"/>
                <a:gd name="T33" fmla="*/ 886145 h 1857375"/>
                <a:gd name="T34" fmla="*/ 509690 w 1676400"/>
                <a:gd name="T35" fmla="*/ 895674 h 1857375"/>
                <a:gd name="T36" fmla="*/ 428711 w 1676400"/>
                <a:gd name="T37" fmla="*/ 943316 h 1857375"/>
                <a:gd name="T38" fmla="*/ 323915 w 1676400"/>
                <a:gd name="T39" fmla="*/ 967137 h 1857375"/>
                <a:gd name="T40" fmla="*/ 214356 w 1676400"/>
                <a:gd name="T41" fmla="*/ 905202 h 1857375"/>
                <a:gd name="T42" fmla="*/ 161957 w 1676400"/>
                <a:gd name="T43" fmla="*/ 805153 h 1857375"/>
                <a:gd name="T44" fmla="*/ 114323 w 1676400"/>
                <a:gd name="T45" fmla="*/ 767039 h 1857375"/>
                <a:gd name="T46" fmla="*/ 23818 w 1676400"/>
                <a:gd name="T47" fmla="*/ 671755 h 1857375"/>
                <a:gd name="T48" fmla="*/ 0 w 1676400"/>
                <a:gd name="T49" fmla="*/ 709869 h 1857375"/>
                <a:gd name="T50" fmla="*/ 19054 w 1676400"/>
                <a:gd name="T51" fmla="*/ 905202 h 1857375"/>
                <a:gd name="T52" fmla="*/ 95269 w 1676400"/>
                <a:gd name="T53" fmla="*/ 948080 h 1857375"/>
                <a:gd name="T54" fmla="*/ 142904 w 1676400"/>
                <a:gd name="T55" fmla="*/ 1005251 h 1857375"/>
                <a:gd name="T56" fmla="*/ 119087 w 1676400"/>
                <a:gd name="T57" fmla="*/ 1157706 h 1857375"/>
                <a:gd name="T58" fmla="*/ 52399 w 1676400"/>
                <a:gd name="T59" fmla="*/ 1157706 h 1857375"/>
                <a:gd name="T60" fmla="*/ 23818 w 1676400"/>
                <a:gd name="T61" fmla="*/ 1186291 h 1857375"/>
                <a:gd name="T62" fmla="*/ 0 w 1676400"/>
                <a:gd name="T63" fmla="*/ 1286340 h 1857375"/>
                <a:gd name="T64" fmla="*/ 0 w 1676400"/>
                <a:gd name="T65" fmla="*/ 1543608 h 1857375"/>
                <a:gd name="T66" fmla="*/ 138141 w 1676400"/>
                <a:gd name="T67" fmla="*/ 1495966 h 1857375"/>
                <a:gd name="T68" fmla="*/ 147668 w 1676400"/>
                <a:gd name="T69" fmla="*/ 1495966 h 1857375"/>
                <a:gd name="T70" fmla="*/ 209592 w 1676400"/>
                <a:gd name="T71" fmla="*/ 1538844 h 1857375"/>
                <a:gd name="T72" fmla="*/ 314388 w 1676400"/>
                <a:gd name="T73" fmla="*/ 1538844 h 1857375"/>
                <a:gd name="T74" fmla="*/ 323915 w 1676400"/>
                <a:gd name="T75" fmla="*/ 1491201 h 1857375"/>
                <a:gd name="T76" fmla="*/ 290571 w 1676400"/>
                <a:gd name="T77" fmla="*/ 1429267 h 1857375"/>
                <a:gd name="T78" fmla="*/ 233410 w 1676400"/>
                <a:gd name="T79" fmla="*/ 1391153 h 1857375"/>
                <a:gd name="T80" fmla="*/ 261991 w 1676400"/>
                <a:gd name="T81" fmla="*/ 1295869 h 1857375"/>
                <a:gd name="T82" fmla="*/ 328679 w 1676400"/>
                <a:gd name="T83" fmla="*/ 1286340 h 1857375"/>
                <a:gd name="T84" fmla="*/ 390603 w 1676400"/>
                <a:gd name="T85" fmla="*/ 1295869 h 1857375"/>
                <a:gd name="T86" fmla="*/ 471583 w 1676400"/>
                <a:gd name="T87" fmla="*/ 1329218 h 1857375"/>
                <a:gd name="T88" fmla="*/ 471583 w 1676400"/>
                <a:gd name="T89" fmla="*/ 1329218 h 1857375"/>
                <a:gd name="T90" fmla="*/ 562088 w 1676400"/>
                <a:gd name="T91" fmla="*/ 1338746 h 1857375"/>
                <a:gd name="T92" fmla="*/ 624013 w 1676400"/>
                <a:gd name="T93" fmla="*/ 1376860 h 1857375"/>
                <a:gd name="T94" fmla="*/ 709755 w 1676400"/>
                <a:gd name="T95" fmla="*/ 1429267 h 1857375"/>
                <a:gd name="T96" fmla="*/ 781207 w 1676400"/>
                <a:gd name="T97" fmla="*/ 1453088 h 1857375"/>
                <a:gd name="T98" fmla="*/ 914583 w 1676400"/>
                <a:gd name="T99" fmla="*/ 1596014 h 1857375"/>
                <a:gd name="T100" fmla="*/ 900293 w 1676400"/>
                <a:gd name="T101" fmla="*/ 1681770 h 1857375"/>
                <a:gd name="T102" fmla="*/ 843132 w 1676400"/>
                <a:gd name="T103" fmla="*/ 1710356 h 1857375"/>
                <a:gd name="T104" fmla="*/ 905056 w 1676400"/>
                <a:gd name="T105" fmla="*/ 1838990 h 1857375"/>
                <a:gd name="T106" fmla="*/ 1014616 w 1676400"/>
                <a:gd name="T107" fmla="*/ 1858047 h 1857375"/>
                <a:gd name="T108" fmla="*/ 1214681 w 1676400"/>
                <a:gd name="T109" fmla="*/ 1843754 h 1857375"/>
                <a:gd name="T110" fmla="*/ 1214681 w 1676400"/>
                <a:gd name="T111" fmla="*/ 1843754 h 1857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76400" h="1857375">
                  <a:moveTo>
                    <a:pt x="1676400" y="57150"/>
                  </a:moveTo>
                  <a:lnTo>
                    <a:pt x="1524000" y="90487"/>
                  </a:lnTo>
                  <a:lnTo>
                    <a:pt x="1466850" y="119062"/>
                  </a:lnTo>
                  <a:lnTo>
                    <a:pt x="1419225" y="109537"/>
                  </a:lnTo>
                  <a:lnTo>
                    <a:pt x="1414463" y="66675"/>
                  </a:lnTo>
                  <a:lnTo>
                    <a:pt x="1457325" y="0"/>
                  </a:lnTo>
                  <a:lnTo>
                    <a:pt x="1281113" y="0"/>
                  </a:lnTo>
                  <a:lnTo>
                    <a:pt x="1247775" y="47625"/>
                  </a:lnTo>
                  <a:lnTo>
                    <a:pt x="1238250" y="109537"/>
                  </a:lnTo>
                  <a:lnTo>
                    <a:pt x="1181100" y="128587"/>
                  </a:lnTo>
                  <a:lnTo>
                    <a:pt x="1109663" y="214312"/>
                  </a:lnTo>
                  <a:lnTo>
                    <a:pt x="1019175" y="247650"/>
                  </a:lnTo>
                  <a:lnTo>
                    <a:pt x="928688" y="300037"/>
                  </a:lnTo>
                  <a:lnTo>
                    <a:pt x="842963" y="361950"/>
                  </a:lnTo>
                  <a:lnTo>
                    <a:pt x="804863" y="552450"/>
                  </a:lnTo>
                  <a:lnTo>
                    <a:pt x="661988" y="857250"/>
                  </a:lnTo>
                  <a:lnTo>
                    <a:pt x="614363" y="885825"/>
                  </a:lnTo>
                  <a:lnTo>
                    <a:pt x="509588" y="895350"/>
                  </a:lnTo>
                  <a:lnTo>
                    <a:pt x="428625" y="942975"/>
                  </a:lnTo>
                  <a:lnTo>
                    <a:pt x="323850" y="966787"/>
                  </a:lnTo>
                  <a:lnTo>
                    <a:pt x="214313" y="904875"/>
                  </a:lnTo>
                  <a:lnTo>
                    <a:pt x="161925" y="804862"/>
                  </a:lnTo>
                  <a:lnTo>
                    <a:pt x="114300" y="766762"/>
                  </a:lnTo>
                  <a:lnTo>
                    <a:pt x="23813" y="671512"/>
                  </a:lnTo>
                  <a:lnTo>
                    <a:pt x="0" y="709612"/>
                  </a:lnTo>
                  <a:lnTo>
                    <a:pt x="19050" y="904875"/>
                  </a:lnTo>
                  <a:lnTo>
                    <a:pt x="95250" y="947737"/>
                  </a:lnTo>
                  <a:lnTo>
                    <a:pt x="142875" y="1004887"/>
                  </a:lnTo>
                  <a:lnTo>
                    <a:pt x="119063" y="1157287"/>
                  </a:lnTo>
                  <a:lnTo>
                    <a:pt x="52388" y="1157287"/>
                  </a:lnTo>
                  <a:lnTo>
                    <a:pt x="23813" y="1185862"/>
                  </a:lnTo>
                  <a:lnTo>
                    <a:pt x="0" y="1285875"/>
                  </a:lnTo>
                  <a:lnTo>
                    <a:pt x="0" y="1543050"/>
                  </a:lnTo>
                  <a:lnTo>
                    <a:pt x="138113" y="1495425"/>
                  </a:lnTo>
                  <a:lnTo>
                    <a:pt x="147638" y="1495425"/>
                  </a:lnTo>
                  <a:lnTo>
                    <a:pt x="209550" y="1538287"/>
                  </a:lnTo>
                  <a:lnTo>
                    <a:pt x="314325" y="1538287"/>
                  </a:lnTo>
                  <a:lnTo>
                    <a:pt x="323850" y="1490662"/>
                  </a:lnTo>
                  <a:lnTo>
                    <a:pt x="290513" y="1428750"/>
                  </a:lnTo>
                  <a:lnTo>
                    <a:pt x="233363" y="1390650"/>
                  </a:lnTo>
                  <a:lnTo>
                    <a:pt x="261938" y="1295400"/>
                  </a:lnTo>
                  <a:lnTo>
                    <a:pt x="328613" y="1285875"/>
                  </a:lnTo>
                  <a:lnTo>
                    <a:pt x="390525" y="1295400"/>
                  </a:lnTo>
                  <a:lnTo>
                    <a:pt x="471488" y="1328737"/>
                  </a:lnTo>
                  <a:lnTo>
                    <a:pt x="561975" y="1338262"/>
                  </a:lnTo>
                  <a:lnTo>
                    <a:pt x="623888" y="1376362"/>
                  </a:lnTo>
                  <a:lnTo>
                    <a:pt x="709613" y="1428750"/>
                  </a:lnTo>
                  <a:lnTo>
                    <a:pt x="781050" y="1452562"/>
                  </a:lnTo>
                  <a:lnTo>
                    <a:pt x="914400" y="1595437"/>
                  </a:lnTo>
                  <a:lnTo>
                    <a:pt x="900113" y="1681162"/>
                  </a:lnTo>
                  <a:lnTo>
                    <a:pt x="842963" y="1709737"/>
                  </a:lnTo>
                  <a:lnTo>
                    <a:pt x="904875" y="1838325"/>
                  </a:lnTo>
                  <a:lnTo>
                    <a:pt x="1014413" y="1857375"/>
                  </a:lnTo>
                  <a:lnTo>
                    <a:pt x="1214438" y="1843087"/>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2" name="Freeform 41"/>
            <p:cNvSpPr>
              <a:spLocks/>
            </p:cNvSpPr>
            <p:nvPr/>
          </p:nvSpPr>
          <p:spPr bwMode="auto">
            <a:xfrm>
              <a:off x="21432160" y="2429809"/>
              <a:ext cx="2070983" cy="2223190"/>
            </a:xfrm>
            <a:custGeom>
              <a:avLst/>
              <a:gdLst/>
              <a:ahLst/>
              <a:cxnLst/>
              <a:rect l="0" t="0" r="r" b="b"/>
              <a:pathLst>
                <a:path w="2071688" h="2224088">
                  <a:moveTo>
                    <a:pt x="214313" y="1790700"/>
                  </a:moveTo>
                  <a:lnTo>
                    <a:pt x="328613" y="1790700"/>
                  </a:lnTo>
                  <a:lnTo>
                    <a:pt x="447675" y="1985963"/>
                  </a:lnTo>
                  <a:lnTo>
                    <a:pt x="504825" y="2009775"/>
                  </a:lnTo>
                  <a:lnTo>
                    <a:pt x="557213" y="2009775"/>
                  </a:lnTo>
                  <a:lnTo>
                    <a:pt x="576263" y="2076450"/>
                  </a:lnTo>
                  <a:lnTo>
                    <a:pt x="519113" y="2147888"/>
                  </a:lnTo>
                  <a:lnTo>
                    <a:pt x="523875" y="2224088"/>
                  </a:lnTo>
                  <a:lnTo>
                    <a:pt x="647700" y="2219325"/>
                  </a:lnTo>
                  <a:lnTo>
                    <a:pt x="728663" y="2162175"/>
                  </a:lnTo>
                  <a:lnTo>
                    <a:pt x="809625" y="2119313"/>
                  </a:lnTo>
                  <a:lnTo>
                    <a:pt x="938213" y="2109788"/>
                  </a:lnTo>
                  <a:lnTo>
                    <a:pt x="928688" y="2014538"/>
                  </a:lnTo>
                  <a:lnTo>
                    <a:pt x="976313" y="1962150"/>
                  </a:lnTo>
                  <a:lnTo>
                    <a:pt x="1090613" y="2024063"/>
                  </a:lnTo>
                  <a:lnTo>
                    <a:pt x="1152525" y="2109788"/>
                  </a:lnTo>
                  <a:lnTo>
                    <a:pt x="1257300" y="2095500"/>
                  </a:lnTo>
                  <a:lnTo>
                    <a:pt x="1295400" y="2057400"/>
                  </a:lnTo>
                  <a:lnTo>
                    <a:pt x="1319213" y="1962150"/>
                  </a:lnTo>
                  <a:lnTo>
                    <a:pt x="1414463" y="1909763"/>
                  </a:lnTo>
                  <a:lnTo>
                    <a:pt x="1552575" y="2024063"/>
                  </a:lnTo>
                  <a:lnTo>
                    <a:pt x="1652588" y="2114550"/>
                  </a:lnTo>
                  <a:lnTo>
                    <a:pt x="1747838" y="2157413"/>
                  </a:lnTo>
                  <a:lnTo>
                    <a:pt x="1809750" y="2095500"/>
                  </a:lnTo>
                  <a:lnTo>
                    <a:pt x="1847850" y="2038350"/>
                  </a:lnTo>
                  <a:lnTo>
                    <a:pt x="1962150" y="2024063"/>
                  </a:lnTo>
                  <a:lnTo>
                    <a:pt x="2071688" y="1957388"/>
                  </a:lnTo>
                  <a:lnTo>
                    <a:pt x="2057400" y="1857375"/>
                  </a:lnTo>
                  <a:lnTo>
                    <a:pt x="1990725" y="1752600"/>
                  </a:lnTo>
                  <a:lnTo>
                    <a:pt x="1838325" y="1752600"/>
                  </a:lnTo>
                  <a:lnTo>
                    <a:pt x="1752600" y="1762125"/>
                  </a:lnTo>
                  <a:lnTo>
                    <a:pt x="1676400" y="1652588"/>
                  </a:lnTo>
                  <a:lnTo>
                    <a:pt x="1600200" y="1604963"/>
                  </a:lnTo>
                  <a:lnTo>
                    <a:pt x="1452563" y="1614488"/>
                  </a:lnTo>
                  <a:lnTo>
                    <a:pt x="1390650" y="1576388"/>
                  </a:lnTo>
                  <a:lnTo>
                    <a:pt x="1338263" y="1443038"/>
                  </a:lnTo>
                  <a:lnTo>
                    <a:pt x="1243013" y="1385888"/>
                  </a:lnTo>
                  <a:lnTo>
                    <a:pt x="1128713" y="1381125"/>
                  </a:lnTo>
                  <a:lnTo>
                    <a:pt x="1090613" y="1419225"/>
                  </a:lnTo>
                  <a:lnTo>
                    <a:pt x="1062038" y="1533525"/>
                  </a:lnTo>
                  <a:lnTo>
                    <a:pt x="1019175" y="1557338"/>
                  </a:lnTo>
                  <a:lnTo>
                    <a:pt x="962025" y="1547813"/>
                  </a:lnTo>
                  <a:lnTo>
                    <a:pt x="976313" y="1462088"/>
                  </a:lnTo>
                  <a:lnTo>
                    <a:pt x="938213" y="1376363"/>
                  </a:lnTo>
                  <a:lnTo>
                    <a:pt x="842963" y="1304925"/>
                  </a:lnTo>
                  <a:lnTo>
                    <a:pt x="747713" y="1333500"/>
                  </a:lnTo>
                  <a:lnTo>
                    <a:pt x="709613" y="1347788"/>
                  </a:lnTo>
                  <a:lnTo>
                    <a:pt x="633413" y="1385888"/>
                  </a:lnTo>
                  <a:lnTo>
                    <a:pt x="581025" y="1438275"/>
                  </a:lnTo>
                  <a:lnTo>
                    <a:pt x="500063" y="1490663"/>
                  </a:lnTo>
                  <a:lnTo>
                    <a:pt x="495300" y="1524000"/>
                  </a:lnTo>
                  <a:lnTo>
                    <a:pt x="390525" y="1481138"/>
                  </a:lnTo>
                  <a:lnTo>
                    <a:pt x="319088" y="1490663"/>
                  </a:lnTo>
                  <a:lnTo>
                    <a:pt x="247650" y="1538288"/>
                  </a:lnTo>
                  <a:lnTo>
                    <a:pt x="200025" y="1547813"/>
                  </a:lnTo>
                  <a:lnTo>
                    <a:pt x="138113" y="1504950"/>
                  </a:lnTo>
                  <a:lnTo>
                    <a:pt x="14288" y="1395413"/>
                  </a:lnTo>
                  <a:lnTo>
                    <a:pt x="0" y="1314450"/>
                  </a:lnTo>
                  <a:lnTo>
                    <a:pt x="23813" y="1228725"/>
                  </a:lnTo>
                  <a:lnTo>
                    <a:pt x="47625" y="1171575"/>
                  </a:lnTo>
                  <a:lnTo>
                    <a:pt x="119063" y="1181100"/>
                  </a:lnTo>
                  <a:lnTo>
                    <a:pt x="152400" y="1128713"/>
                  </a:lnTo>
                  <a:lnTo>
                    <a:pt x="161925" y="1047750"/>
                  </a:lnTo>
                  <a:lnTo>
                    <a:pt x="95250" y="1014413"/>
                  </a:lnTo>
                  <a:lnTo>
                    <a:pt x="42863" y="971550"/>
                  </a:lnTo>
                  <a:lnTo>
                    <a:pt x="19050" y="938213"/>
                  </a:lnTo>
                  <a:lnTo>
                    <a:pt x="23813" y="842963"/>
                  </a:lnTo>
                  <a:lnTo>
                    <a:pt x="80963" y="785813"/>
                  </a:lnTo>
                  <a:lnTo>
                    <a:pt x="200025" y="742950"/>
                  </a:lnTo>
                  <a:lnTo>
                    <a:pt x="228600" y="647700"/>
                  </a:lnTo>
                  <a:lnTo>
                    <a:pt x="328613" y="647700"/>
                  </a:lnTo>
                  <a:lnTo>
                    <a:pt x="347663" y="590550"/>
                  </a:lnTo>
                  <a:lnTo>
                    <a:pt x="366713" y="519113"/>
                  </a:lnTo>
                  <a:lnTo>
                    <a:pt x="481013" y="519113"/>
                  </a:lnTo>
                  <a:lnTo>
                    <a:pt x="561975" y="428625"/>
                  </a:lnTo>
                  <a:lnTo>
                    <a:pt x="566738" y="361950"/>
                  </a:lnTo>
                  <a:lnTo>
                    <a:pt x="638175" y="309563"/>
                  </a:lnTo>
                  <a:lnTo>
                    <a:pt x="690563" y="223838"/>
                  </a:lnTo>
                  <a:lnTo>
                    <a:pt x="704850" y="123825"/>
                  </a:lnTo>
                  <a:lnTo>
                    <a:pt x="709613" y="38100"/>
                  </a:lnTo>
                  <a:lnTo>
                    <a:pt x="676275" y="0"/>
                  </a:lnTo>
                </a:path>
              </a:pathLst>
            </a:custGeom>
            <a:noFill/>
            <a:ln w="19050" cap="flat" cmpd="sng" algn="ctr">
              <a:solidFill>
                <a:srgbClr val="FFFF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nvGrpSpPr>
          <p:cNvPr id="186766" name="Group 398"/>
          <p:cNvGrpSpPr>
            <a:grpSpLocks/>
          </p:cNvGrpSpPr>
          <p:nvPr/>
        </p:nvGrpSpPr>
        <p:grpSpPr bwMode="auto">
          <a:xfrm>
            <a:off x="3581400" y="2538413"/>
            <a:ext cx="5562600" cy="1779587"/>
            <a:chOff x="2256" y="1599"/>
            <a:chExt cx="3504" cy="1121"/>
          </a:xfrm>
        </p:grpSpPr>
        <p:sp>
          <p:nvSpPr>
            <p:cNvPr id="186761" name="Freeform 393"/>
            <p:cNvSpPr>
              <a:spLocks/>
            </p:cNvSpPr>
            <p:nvPr/>
          </p:nvSpPr>
          <p:spPr bwMode="auto">
            <a:xfrm>
              <a:off x="2256" y="1776"/>
              <a:ext cx="1584" cy="576"/>
            </a:xfrm>
            <a:custGeom>
              <a:avLst/>
              <a:gdLst>
                <a:gd name="T0" fmla="*/ 1584 w 1584"/>
                <a:gd name="T1" fmla="*/ 576 h 576"/>
                <a:gd name="T2" fmla="*/ 48 w 1584"/>
                <a:gd name="T3" fmla="*/ 576 h 576"/>
                <a:gd name="T4" fmla="*/ 0 w 1584"/>
                <a:gd name="T5" fmla="*/ 0 h 576"/>
              </a:gdLst>
              <a:ahLst/>
              <a:cxnLst>
                <a:cxn ang="0">
                  <a:pos x="T0" y="T1"/>
                </a:cxn>
                <a:cxn ang="0">
                  <a:pos x="T2" y="T3"/>
                </a:cxn>
                <a:cxn ang="0">
                  <a:pos x="T4" y="T5"/>
                </a:cxn>
              </a:cxnLst>
              <a:rect l="0" t="0" r="r" b="b"/>
              <a:pathLst>
                <a:path w="1584" h="576">
                  <a:moveTo>
                    <a:pt x="1584" y="576"/>
                  </a:moveTo>
                  <a:lnTo>
                    <a:pt x="48" y="576"/>
                  </a:lnTo>
                  <a:lnTo>
                    <a:pt x="0" y="0"/>
                  </a:lnTo>
                </a:path>
              </a:pathLst>
            </a:custGeom>
            <a:noFill/>
            <a:ln w="9525">
              <a:solidFill>
                <a:srgbClr val="0207E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62" name="Freeform 394"/>
            <p:cNvSpPr>
              <a:spLocks/>
            </p:cNvSpPr>
            <p:nvPr/>
          </p:nvSpPr>
          <p:spPr bwMode="auto">
            <a:xfrm>
              <a:off x="3168" y="2016"/>
              <a:ext cx="672" cy="144"/>
            </a:xfrm>
            <a:custGeom>
              <a:avLst/>
              <a:gdLst>
                <a:gd name="T0" fmla="*/ 672 w 672"/>
                <a:gd name="T1" fmla="*/ 144 h 144"/>
                <a:gd name="T2" fmla="*/ 0 w 672"/>
                <a:gd name="T3" fmla="*/ 144 h 144"/>
                <a:gd name="T4" fmla="*/ 0 w 672"/>
                <a:gd name="T5" fmla="*/ 0 h 144"/>
              </a:gdLst>
              <a:ahLst/>
              <a:cxnLst>
                <a:cxn ang="0">
                  <a:pos x="T0" y="T1"/>
                </a:cxn>
                <a:cxn ang="0">
                  <a:pos x="T2" y="T3"/>
                </a:cxn>
                <a:cxn ang="0">
                  <a:pos x="T4" y="T5"/>
                </a:cxn>
              </a:cxnLst>
              <a:rect l="0" t="0" r="r" b="b"/>
              <a:pathLst>
                <a:path w="672" h="144">
                  <a:moveTo>
                    <a:pt x="672" y="144"/>
                  </a:moveTo>
                  <a:lnTo>
                    <a:pt x="0" y="144"/>
                  </a:lnTo>
                  <a:lnTo>
                    <a:pt x="0" y="0"/>
                  </a:lnTo>
                </a:path>
              </a:pathLst>
            </a:custGeom>
            <a:noFill/>
            <a:ln w="9525">
              <a:solidFill>
                <a:srgbClr val="0207E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63" name="Freeform 395"/>
            <p:cNvSpPr>
              <a:spLocks/>
            </p:cNvSpPr>
            <p:nvPr/>
          </p:nvSpPr>
          <p:spPr bwMode="auto">
            <a:xfrm>
              <a:off x="2496" y="1920"/>
              <a:ext cx="672" cy="240"/>
            </a:xfrm>
            <a:custGeom>
              <a:avLst/>
              <a:gdLst>
                <a:gd name="T0" fmla="*/ 672 w 672"/>
                <a:gd name="T1" fmla="*/ 240 h 240"/>
                <a:gd name="T2" fmla="*/ 144 w 672"/>
                <a:gd name="T3" fmla="*/ 240 h 240"/>
                <a:gd name="T4" fmla="*/ 0 w 672"/>
                <a:gd name="T5" fmla="*/ 0 h 240"/>
              </a:gdLst>
              <a:ahLst/>
              <a:cxnLst>
                <a:cxn ang="0">
                  <a:pos x="T0" y="T1"/>
                </a:cxn>
                <a:cxn ang="0">
                  <a:pos x="T2" y="T3"/>
                </a:cxn>
                <a:cxn ang="0">
                  <a:pos x="T4" y="T5"/>
                </a:cxn>
              </a:cxnLst>
              <a:rect l="0" t="0" r="r" b="b"/>
              <a:pathLst>
                <a:path w="672" h="240">
                  <a:moveTo>
                    <a:pt x="672" y="240"/>
                  </a:moveTo>
                  <a:lnTo>
                    <a:pt x="144" y="240"/>
                  </a:lnTo>
                  <a:lnTo>
                    <a:pt x="0" y="0"/>
                  </a:lnTo>
                </a:path>
              </a:pathLst>
            </a:custGeom>
            <a:noFill/>
            <a:ln w="9525">
              <a:solidFill>
                <a:srgbClr val="0207E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765" name="Rectangle 397"/>
            <p:cNvSpPr>
              <a:spLocks noChangeArrowheads="1"/>
            </p:cNvSpPr>
            <p:nvPr/>
          </p:nvSpPr>
          <p:spPr bwMode="auto">
            <a:xfrm>
              <a:off x="3648" y="1599"/>
              <a:ext cx="2112" cy="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buFontTx/>
                <a:buChar char="•"/>
              </a:pPr>
              <a:r>
                <a:rPr lang="en-US" altLang="en-US">
                  <a:sym typeface="Wingdings" pitchFamily="2" charset="2"/>
                </a:rPr>
                <a:t>Limitaciones: </a:t>
              </a:r>
            </a:p>
            <a:p>
              <a:pPr>
                <a:lnSpc>
                  <a:spcPct val="85000"/>
                </a:lnSpc>
              </a:pPr>
              <a:r>
                <a:rPr lang="en-US" altLang="en-US" sz="1600">
                  <a:solidFill>
                    <a:srgbClr val="0207E6"/>
                  </a:solidFill>
                  <a:sym typeface="Wingdings" pitchFamily="2" charset="2"/>
                </a:rPr>
                <a:t>   </a:t>
              </a:r>
              <a:r>
                <a:rPr lang="en-US" altLang="en-US">
                  <a:solidFill>
                    <a:srgbClr val="0207E6"/>
                  </a:solidFill>
                  <a:sym typeface="Wingdings" pitchFamily="2" charset="2"/>
                </a:rPr>
                <a:t>•</a:t>
              </a:r>
              <a:r>
                <a:rPr lang="en-US" altLang="en-US" sz="1600">
                  <a:solidFill>
                    <a:srgbClr val="0207E6"/>
                  </a:solidFill>
                  <a:sym typeface="Wingdings" pitchFamily="2" charset="2"/>
                </a:rPr>
                <a:t>Muy homogeneo cerca al ecuador. </a:t>
              </a:r>
            </a:p>
            <a:p>
              <a:pPr>
                <a:lnSpc>
                  <a:spcPct val="85000"/>
                </a:lnSpc>
              </a:pPr>
              <a:endParaRPr lang="en-US" altLang="en-US" sz="500">
                <a:solidFill>
                  <a:srgbClr val="0207E6"/>
                </a:solidFill>
                <a:sym typeface="Wingdings" pitchFamily="2" charset="2"/>
              </a:endParaRPr>
            </a:p>
            <a:p>
              <a:pPr>
                <a:lnSpc>
                  <a:spcPct val="85000"/>
                </a:lnSpc>
              </a:pPr>
              <a:r>
                <a:rPr lang="en-US" altLang="en-US" sz="1600">
                  <a:solidFill>
                    <a:srgbClr val="0207E6"/>
                  </a:solidFill>
                  <a:sym typeface="Wingdings" pitchFamily="2" charset="2"/>
                </a:rPr>
                <a:t>   </a:t>
              </a:r>
              <a:r>
                <a:rPr lang="en-US" altLang="en-US">
                  <a:solidFill>
                    <a:srgbClr val="0207E6"/>
                  </a:solidFill>
                  <a:sym typeface="Wingdings" pitchFamily="2" charset="2"/>
                </a:rPr>
                <a:t>•</a:t>
              </a:r>
              <a:r>
                <a:rPr lang="en-US" altLang="en-US" sz="1600">
                  <a:solidFill>
                    <a:srgbClr val="0207E6"/>
                  </a:solidFill>
                  <a:sym typeface="Wingdings" pitchFamily="2" charset="2"/>
                </a:rPr>
                <a:t>Exagera cobertura.</a:t>
              </a:r>
              <a:r>
                <a:rPr lang="en-US" altLang="en-US" sz="500">
                  <a:solidFill>
                    <a:srgbClr val="0207E6"/>
                  </a:solidFill>
                  <a:sym typeface="Wingdings" pitchFamily="2" charset="2"/>
                </a:rPr>
                <a:t> </a:t>
              </a:r>
            </a:p>
            <a:p>
              <a:pPr>
                <a:lnSpc>
                  <a:spcPct val="85000"/>
                </a:lnSpc>
              </a:pPr>
              <a:r>
                <a:rPr lang="en-US" altLang="en-US" sz="500">
                  <a:solidFill>
                    <a:srgbClr val="0207E6"/>
                  </a:solidFill>
                  <a:sym typeface="Wingdings" pitchFamily="2" charset="2"/>
                </a:rPr>
                <a:t>   </a:t>
              </a:r>
            </a:p>
            <a:p>
              <a:pPr>
                <a:lnSpc>
                  <a:spcPct val="85000"/>
                </a:lnSpc>
              </a:pPr>
              <a:r>
                <a:rPr lang="en-US" altLang="en-US" sz="1200">
                  <a:solidFill>
                    <a:srgbClr val="0207E6"/>
                  </a:solidFill>
                  <a:sym typeface="Wingdings" pitchFamily="2" charset="2"/>
                </a:rPr>
                <a:t>    </a:t>
              </a:r>
              <a:r>
                <a:rPr lang="en-US" altLang="en-US">
                  <a:solidFill>
                    <a:srgbClr val="0207E6"/>
                  </a:solidFill>
                  <a:sym typeface="Wingdings" pitchFamily="2" charset="2"/>
                </a:rPr>
                <a:t>•</a:t>
              </a:r>
              <a:r>
                <a:rPr lang="en-US" altLang="en-US" sz="1600">
                  <a:solidFill>
                    <a:srgbClr val="0207E6"/>
                  </a:solidFill>
                  <a:sym typeface="Wingdings" pitchFamily="2" charset="2"/>
                </a:rPr>
                <a:t>Problemas discerniendo entre</a:t>
              </a:r>
            </a:p>
            <a:p>
              <a:pPr>
                <a:lnSpc>
                  <a:spcPct val="85000"/>
                </a:lnSpc>
              </a:pPr>
              <a:r>
                <a:rPr lang="en-US" altLang="en-US" sz="1600">
                  <a:solidFill>
                    <a:srgbClr val="0207E6"/>
                  </a:solidFill>
                  <a:sym typeface="Wingdings" pitchFamily="2" charset="2"/>
                </a:rPr>
                <a:t>    diferentes regimenes de con-</a:t>
              </a:r>
            </a:p>
            <a:p>
              <a:pPr>
                <a:lnSpc>
                  <a:spcPct val="85000"/>
                </a:lnSpc>
              </a:pPr>
              <a:r>
                <a:rPr lang="en-US" altLang="en-US" sz="1600">
                  <a:solidFill>
                    <a:srgbClr val="0207E6"/>
                  </a:solidFill>
                  <a:sym typeface="Wingdings" pitchFamily="2" charset="2"/>
                </a:rPr>
                <a:t>    veccion llana.</a:t>
              </a:r>
            </a:p>
          </p:txBody>
        </p:sp>
      </p:grpSp>
    </p:spTree>
    <p:extLst>
      <p:ext uri="{BB962C8B-B14F-4D97-AF65-F5344CB8AC3E}">
        <p14:creationId xmlns:p14="http://schemas.microsoft.com/office/powerpoint/2010/main" val="2001290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67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7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6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0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Box 1"/>
          <p:cNvSpPr txBox="1">
            <a:spLocks noChangeArrowheads="1"/>
          </p:cNvSpPr>
          <p:nvPr/>
        </p:nvSpPr>
        <p:spPr bwMode="auto">
          <a:xfrm>
            <a:off x="304800" y="179388"/>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a:t>Ahora, qué es el GDI?</a:t>
            </a:r>
            <a:endParaRPr lang="en-US" altLang="en-US" sz="1200" b="1"/>
          </a:p>
        </p:txBody>
      </p:sp>
      <p:sp>
        <p:nvSpPr>
          <p:cNvPr id="191492" name="TextBox 1"/>
          <p:cNvSpPr txBox="1">
            <a:spLocks noChangeArrowheads="1"/>
          </p:cNvSpPr>
          <p:nvPr/>
        </p:nvSpPr>
        <p:spPr bwMode="auto">
          <a:xfrm>
            <a:off x="685800" y="1219200"/>
            <a:ext cx="78486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solidFill>
                  <a:srgbClr val="1262BA"/>
                </a:solidFill>
              </a:rPr>
              <a:t>Discutiremos: </a:t>
            </a:r>
          </a:p>
          <a:p>
            <a:pPr eaLnBrk="1" hangingPunct="1">
              <a:buFontTx/>
              <a:buChar char="•"/>
            </a:pPr>
            <a:endParaRPr lang="en-US" altLang="en-US" sz="1000">
              <a:solidFill>
                <a:srgbClr val="1262BA"/>
              </a:solidFill>
            </a:endParaRPr>
          </a:p>
          <a:p>
            <a:pPr eaLnBrk="1" hangingPunct="1">
              <a:buFontTx/>
              <a:buChar char="•"/>
            </a:pPr>
            <a:r>
              <a:rPr lang="en-US" altLang="en-US" sz="2600">
                <a:solidFill>
                  <a:srgbClr val="1262BA"/>
                </a:solidFill>
              </a:rPr>
              <a:t> Cómo se generó el GDI</a:t>
            </a:r>
          </a:p>
          <a:p>
            <a:pPr eaLnBrk="1" hangingPunct="1">
              <a:buFontTx/>
              <a:buChar char="•"/>
            </a:pPr>
            <a:r>
              <a:rPr lang="en-US" altLang="en-US" sz="2600">
                <a:solidFill>
                  <a:srgbClr val="1262BA"/>
                </a:solidFill>
              </a:rPr>
              <a:t> Algoritmo de cálculo</a:t>
            </a:r>
          </a:p>
          <a:p>
            <a:pPr eaLnBrk="1" hangingPunct="1">
              <a:buFontTx/>
              <a:buChar char="•"/>
            </a:pPr>
            <a:r>
              <a:rPr lang="en-US" altLang="en-US" sz="2600">
                <a:solidFill>
                  <a:srgbClr val="1262BA"/>
                </a:solidFill>
              </a:rPr>
              <a:t> Interpretación de valores</a:t>
            </a:r>
          </a:p>
          <a:p>
            <a:pPr eaLnBrk="1" hangingPunct="1">
              <a:buFontTx/>
              <a:buChar char="•"/>
            </a:pPr>
            <a:r>
              <a:rPr lang="en-US" altLang="en-US" sz="2600">
                <a:solidFill>
                  <a:srgbClr val="1262BA"/>
                </a:solidFill>
              </a:rPr>
              <a:t> Ejemplos</a:t>
            </a:r>
          </a:p>
          <a:p>
            <a:pPr eaLnBrk="1" hangingPunct="1">
              <a:buFontTx/>
              <a:buChar char="•"/>
            </a:pPr>
            <a:r>
              <a:rPr lang="en-US" altLang="en-US" sz="2600">
                <a:solidFill>
                  <a:srgbClr val="1262BA"/>
                </a:solidFill>
              </a:rPr>
              <a:t> Applicabilidad</a:t>
            </a:r>
          </a:p>
          <a:p>
            <a:pPr eaLnBrk="1" hangingPunct="1">
              <a:buFontTx/>
              <a:buChar char="•"/>
            </a:pPr>
            <a:r>
              <a:rPr lang="en-US" altLang="en-US" sz="2600">
                <a:solidFill>
                  <a:srgbClr val="1262BA"/>
                </a:solidFill>
              </a:rPr>
              <a:t> Dónde encontrar información y pronósticos?</a:t>
            </a:r>
            <a:endParaRPr lang="en-US" altLang="en-US" sz="2800">
              <a:solidFill>
                <a:srgbClr val="1262BA"/>
              </a:solidFill>
            </a:endParaRPr>
          </a:p>
        </p:txBody>
      </p:sp>
    </p:spTree>
    <p:extLst>
      <p:ext uri="{BB962C8B-B14F-4D97-AF65-F5344CB8AC3E}">
        <p14:creationId xmlns:p14="http://schemas.microsoft.com/office/powerpoint/2010/main" val="36045549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Box 1"/>
          <p:cNvSpPr txBox="1">
            <a:spLocks noChangeArrowheads="1"/>
          </p:cNvSpPr>
          <p:nvPr/>
        </p:nvSpPr>
        <p:spPr bwMode="auto">
          <a:xfrm>
            <a:off x="1074738" y="171450"/>
            <a:ext cx="68389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600" b="1"/>
              <a:t>El Indice Gálvez-Davison (GDI)</a:t>
            </a:r>
          </a:p>
        </p:txBody>
      </p:sp>
      <p:sp>
        <p:nvSpPr>
          <p:cNvPr id="196611" name="TextBox 10"/>
          <p:cNvSpPr txBox="1">
            <a:spLocks noChangeArrowheads="1"/>
          </p:cNvSpPr>
          <p:nvPr/>
        </p:nvSpPr>
        <p:spPr bwMode="auto">
          <a:xfrm>
            <a:off x="76200" y="1416050"/>
            <a:ext cx="89916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2000"/>
              <a:t>     </a:t>
            </a:r>
            <a:r>
              <a:rPr lang="en-US" altLang="en-US" sz="1900">
                <a:solidFill>
                  <a:srgbClr val="1262BA"/>
                </a:solidFill>
              </a:rPr>
              <a:t>Es un</a:t>
            </a:r>
            <a:r>
              <a:rPr lang="en-US" altLang="en-US" sz="2000">
                <a:solidFill>
                  <a:schemeClr val="bg2"/>
                </a:solidFill>
              </a:rPr>
              <a:t> </a:t>
            </a:r>
            <a:r>
              <a:rPr lang="en-US" altLang="en-US" sz="2000" b="1"/>
              <a:t>índice de estabilidad</a:t>
            </a:r>
            <a:r>
              <a:rPr lang="en-US" altLang="en-US" sz="2000">
                <a:solidFill>
                  <a:schemeClr val="bg2"/>
                </a:solidFill>
              </a:rPr>
              <a:t> </a:t>
            </a:r>
            <a:r>
              <a:rPr lang="en-US" altLang="en-US" sz="1900">
                <a:solidFill>
                  <a:srgbClr val="1262BA"/>
                </a:solidFill>
              </a:rPr>
              <a:t>generado para </a:t>
            </a:r>
            <a:r>
              <a:rPr lang="en-US" altLang="en-US" sz="2000" b="1"/>
              <a:t>mejorar el pronóstico de convección en el Caribe</a:t>
            </a:r>
            <a:r>
              <a:rPr lang="en-US" altLang="en-US" sz="2000"/>
              <a:t> </a:t>
            </a:r>
            <a:r>
              <a:rPr lang="en-US" altLang="en-US" sz="1900">
                <a:solidFill>
                  <a:srgbClr val="1262BA"/>
                </a:solidFill>
              </a:rPr>
              <a:t>(e.g. “ Se esperarían tormentas, chubascos o tiempo tranquilo?”)</a:t>
            </a:r>
          </a:p>
        </p:txBody>
      </p:sp>
      <p:sp>
        <p:nvSpPr>
          <p:cNvPr id="196612" name="TextBox 10"/>
          <p:cNvSpPr txBox="1">
            <a:spLocks noChangeArrowheads="1"/>
          </p:cNvSpPr>
          <p:nvPr/>
        </p:nvSpPr>
        <p:spPr bwMode="auto">
          <a:xfrm>
            <a:off x="304800" y="2895600"/>
            <a:ext cx="861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1262BA"/>
                </a:solidFill>
                <a:cs typeface="Arial" charset="0"/>
              </a:rPr>
              <a:t>•</a:t>
            </a:r>
            <a:r>
              <a:rPr lang="en-US" altLang="en-US" sz="2000">
                <a:solidFill>
                  <a:srgbClr val="1262BA"/>
                </a:solidFill>
              </a:rPr>
              <a:t> Resaltar efectos de los procesos importantes que regulan la convección en </a:t>
            </a:r>
            <a:r>
              <a:rPr lang="en-US" altLang="en-US" sz="1900">
                <a:solidFill>
                  <a:srgbClr val="1262BA"/>
                </a:solidFill>
                <a:sym typeface="Wingdings" pitchFamily="2" charset="2"/>
              </a:rPr>
              <a:t>regímenes de vientos alisios (e.g. subsidencia y vaguadas de altura). </a:t>
            </a:r>
          </a:p>
        </p:txBody>
      </p:sp>
      <p:sp>
        <p:nvSpPr>
          <p:cNvPr id="196614" name="TextBox 10"/>
          <p:cNvSpPr txBox="1">
            <a:spLocks noChangeArrowheads="1"/>
          </p:cNvSpPr>
          <p:nvPr/>
        </p:nvSpPr>
        <p:spPr bwMode="auto">
          <a:xfrm>
            <a:off x="152400" y="2438400"/>
            <a:ext cx="3505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2500" b="1"/>
              <a:t>Beneficios deseados</a:t>
            </a:r>
          </a:p>
        </p:txBody>
      </p:sp>
      <p:sp>
        <p:nvSpPr>
          <p:cNvPr id="196624" name="TextBox 10"/>
          <p:cNvSpPr txBox="1">
            <a:spLocks noChangeArrowheads="1"/>
          </p:cNvSpPr>
          <p:nvPr/>
        </p:nvSpPr>
        <p:spPr bwMode="auto">
          <a:xfrm>
            <a:off x="152400" y="1041400"/>
            <a:ext cx="2743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2500" b="1"/>
              <a:t> Qué es?</a:t>
            </a:r>
          </a:p>
        </p:txBody>
      </p:sp>
      <p:sp>
        <p:nvSpPr>
          <p:cNvPr id="196625" name="TextBox 10"/>
          <p:cNvSpPr txBox="1">
            <a:spLocks noChangeArrowheads="1"/>
          </p:cNvSpPr>
          <p:nvPr/>
        </p:nvSpPr>
        <p:spPr bwMode="auto">
          <a:xfrm>
            <a:off x="457200" y="3914775"/>
            <a:ext cx="81534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900">
                <a:solidFill>
                  <a:srgbClr val="1262BA"/>
                </a:solidFill>
                <a:cs typeface="Arial" charset="0"/>
                <a:sym typeface="Wingdings" pitchFamily="2" charset="2"/>
              </a:rPr>
              <a:t></a:t>
            </a:r>
            <a:r>
              <a:rPr lang="en-US" altLang="en-US" sz="1900">
                <a:solidFill>
                  <a:srgbClr val="1262BA"/>
                </a:solidFill>
              </a:rPr>
              <a:t>Mejorar detalle en las áreas favorables para convección.</a:t>
            </a:r>
          </a:p>
        </p:txBody>
      </p:sp>
      <p:sp>
        <p:nvSpPr>
          <p:cNvPr id="196626" name="TextBox 10"/>
          <p:cNvSpPr txBox="1">
            <a:spLocks noChangeArrowheads="1"/>
          </p:cNvSpPr>
          <p:nvPr/>
        </p:nvSpPr>
        <p:spPr bwMode="auto">
          <a:xfrm>
            <a:off x="304800" y="3595688"/>
            <a:ext cx="731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2100">
                <a:solidFill>
                  <a:srgbClr val="1262BA"/>
                </a:solidFill>
                <a:cs typeface="Arial" charset="0"/>
              </a:rPr>
              <a:t>•</a:t>
            </a:r>
            <a:r>
              <a:rPr lang="en-US" altLang="en-US" sz="2100">
                <a:solidFill>
                  <a:srgbClr val="1262BA"/>
                </a:solidFill>
              </a:rPr>
              <a:t> </a:t>
            </a:r>
            <a:r>
              <a:rPr lang="en-US" altLang="en-US" sz="1900">
                <a:solidFill>
                  <a:srgbClr val="1262BA"/>
                </a:solidFill>
              </a:rPr>
              <a:t>Mejorar pronósticos del índice K.</a:t>
            </a:r>
          </a:p>
        </p:txBody>
      </p:sp>
      <p:graphicFrame>
        <p:nvGraphicFramePr>
          <p:cNvPr id="196627" name="Object 19"/>
          <p:cNvGraphicFramePr>
            <a:graphicFrameLocks noChangeAspect="1"/>
          </p:cNvGraphicFramePr>
          <p:nvPr/>
        </p:nvGraphicFramePr>
        <p:xfrm>
          <a:off x="152400" y="4343400"/>
          <a:ext cx="4419600" cy="2286000"/>
        </p:xfrm>
        <a:graphic>
          <a:graphicData uri="http://schemas.openxmlformats.org/presentationml/2006/ole">
            <mc:AlternateContent xmlns:mc="http://schemas.openxmlformats.org/markup-compatibility/2006">
              <mc:Choice xmlns:v="urn:schemas-microsoft-com:vml" Requires="v">
                <p:oleObj spid="_x0000_s2116" name="Image" r:id="rId4" imgW="12749206" imgH="4139683" progId="Photoshop.Image.6">
                  <p:embed/>
                </p:oleObj>
              </mc:Choice>
              <mc:Fallback>
                <p:oleObj name="Image" r:id="rId4" imgW="12749206" imgH="4139683" progId="Photoshop.Image.6">
                  <p:embed/>
                  <p:pic>
                    <p:nvPicPr>
                      <p:cNvPr id="196627" name="Object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343400"/>
                        <a:ext cx="4419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6629" name="TextBox 10"/>
          <p:cNvSpPr txBox="1">
            <a:spLocks noChangeArrowheads="1"/>
          </p:cNvSpPr>
          <p:nvPr/>
        </p:nvSpPr>
        <p:spPr bwMode="auto">
          <a:xfrm>
            <a:off x="1219200" y="6324600"/>
            <a:ext cx="2209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900" b="1"/>
              <a:t>Pronóstico del K</a:t>
            </a:r>
          </a:p>
        </p:txBody>
      </p:sp>
      <p:grpSp>
        <p:nvGrpSpPr>
          <p:cNvPr id="196633" name="Group 25"/>
          <p:cNvGrpSpPr>
            <a:grpSpLocks/>
          </p:cNvGrpSpPr>
          <p:nvPr/>
        </p:nvGrpSpPr>
        <p:grpSpPr bwMode="auto">
          <a:xfrm>
            <a:off x="4114800" y="4389438"/>
            <a:ext cx="4953000" cy="2239962"/>
            <a:chOff x="2592" y="2765"/>
            <a:chExt cx="3120" cy="1411"/>
          </a:xfrm>
        </p:grpSpPr>
        <p:grpSp>
          <p:nvGrpSpPr>
            <p:cNvPr id="196631" name="Group 23"/>
            <p:cNvGrpSpPr>
              <a:grpSpLocks/>
            </p:cNvGrpSpPr>
            <p:nvPr/>
          </p:nvGrpSpPr>
          <p:grpSpPr bwMode="auto">
            <a:xfrm>
              <a:off x="2880" y="2765"/>
              <a:ext cx="2832" cy="1411"/>
              <a:chOff x="2880" y="2765"/>
              <a:chExt cx="2832" cy="1411"/>
            </a:xfrm>
          </p:grpSpPr>
          <p:graphicFrame>
            <p:nvGraphicFramePr>
              <p:cNvPr id="196628" name="Object 20"/>
              <p:cNvGraphicFramePr>
                <a:graphicFrameLocks noChangeAspect="1"/>
              </p:cNvGraphicFramePr>
              <p:nvPr/>
            </p:nvGraphicFramePr>
            <p:xfrm>
              <a:off x="2880" y="2765"/>
              <a:ext cx="2832" cy="1363"/>
            </p:xfrm>
            <a:graphic>
              <a:graphicData uri="http://schemas.openxmlformats.org/presentationml/2006/ole">
                <mc:AlternateContent xmlns:mc="http://schemas.openxmlformats.org/markup-compatibility/2006">
                  <mc:Choice xmlns:v="urn:schemas-microsoft-com:vml" Requires="v">
                    <p:oleObj spid="_x0000_s2117" name="Image" r:id="rId6" imgW="12761905" imgH="3974603" progId="Photoshop.Image.6">
                      <p:embed/>
                    </p:oleObj>
                  </mc:Choice>
                  <mc:Fallback>
                    <p:oleObj name="Image" r:id="rId6" imgW="12761905" imgH="3974603" progId="Photoshop.Image.6">
                      <p:embed/>
                      <p:pic>
                        <p:nvPicPr>
                          <p:cNvPr id="196628"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2765"/>
                            <a:ext cx="2832" cy="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6630" name="TextBox 10"/>
              <p:cNvSpPr txBox="1">
                <a:spLocks noChangeArrowheads="1"/>
              </p:cNvSpPr>
              <p:nvPr/>
            </p:nvSpPr>
            <p:spPr bwMode="auto">
              <a:xfrm>
                <a:off x="3600" y="3954"/>
                <a:ext cx="139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900" b="1">
                    <a:solidFill>
                      <a:schemeClr val="bg2"/>
                    </a:solidFill>
                  </a:rPr>
                  <a:t>     Esperado</a:t>
                </a:r>
              </a:p>
            </p:txBody>
          </p:sp>
        </p:grpSp>
        <p:sp>
          <p:nvSpPr>
            <p:cNvPr id="196632" name="AutoShape 24"/>
            <p:cNvSpPr>
              <a:spLocks noChangeArrowheads="1"/>
            </p:cNvSpPr>
            <p:nvPr/>
          </p:nvSpPr>
          <p:spPr bwMode="auto">
            <a:xfrm>
              <a:off x="2592" y="3072"/>
              <a:ext cx="816" cy="624"/>
            </a:xfrm>
            <a:prstGeom prst="rightArrow">
              <a:avLst>
                <a:gd name="adj1" fmla="val 47565"/>
                <a:gd name="adj2" fmla="val 53803"/>
              </a:avLst>
            </a:prstGeom>
            <a:solidFill>
              <a:srgbClr val="B2B2B2"/>
            </a:solidFill>
            <a:ln w="9525">
              <a:solidFill>
                <a:srgbClr val="4D4D4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TextBox 10"/>
          <p:cNvSpPr txBox="1">
            <a:spLocks noChangeArrowheads="1"/>
          </p:cNvSpPr>
          <p:nvPr/>
        </p:nvSpPr>
        <p:spPr bwMode="auto">
          <a:xfrm>
            <a:off x="6019800" y="6271112"/>
            <a:ext cx="2209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900" b="1" dirty="0" err="1" smtClean="0"/>
              <a:t>Esperado</a:t>
            </a:r>
            <a:endParaRPr lang="en-US" altLang="en-US" sz="1900" b="1" dirty="0"/>
          </a:p>
        </p:txBody>
      </p:sp>
    </p:spTree>
    <p:extLst>
      <p:ext uri="{BB962C8B-B14F-4D97-AF65-F5344CB8AC3E}">
        <p14:creationId xmlns:p14="http://schemas.microsoft.com/office/powerpoint/2010/main" val="1450547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6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D3B5F"/>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57339" y="2775770"/>
            <a:ext cx="7772400" cy="1233562"/>
          </a:xfrm>
        </p:spPr>
        <p:txBody>
          <a:bodyPr>
            <a:noAutofit/>
          </a:bodyPr>
          <a:lstStyle/>
          <a:p>
            <a:r>
              <a:rPr lang="es-ES_tradnl" sz="4400" b="1" noProof="0" dirty="0" smtClean="0">
                <a:solidFill>
                  <a:schemeClr val="bg1"/>
                </a:solidFill>
                <a:latin typeface="Arial" pitchFamily="34" charset="0"/>
                <a:cs typeface="Arial" pitchFamily="34" charset="0"/>
              </a:rPr>
              <a:t>Estimación de Estabilidad con el </a:t>
            </a:r>
            <a:br>
              <a:rPr lang="es-ES_tradnl" sz="4400" b="1" noProof="0" dirty="0" smtClean="0">
                <a:solidFill>
                  <a:schemeClr val="bg1"/>
                </a:solidFill>
                <a:latin typeface="Arial" pitchFamily="34" charset="0"/>
                <a:cs typeface="Arial" pitchFamily="34" charset="0"/>
              </a:rPr>
            </a:br>
            <a:r>
              <a:rPr lang="es-ES_tradnl" sz="4400" b="1" noProof="0" dirty="0" smtClean="0">
                <a:solidFill>
                  <a:schemeClr val="bg1"/>
                </a:solidFill>
                <a:latin typeface="Arial" pitchFamily="34" charset="0"/>
                <a:cs typeface="Arial" pitchFamily="34" charset="0"/>
              </a:rPr>
              <a:t>Método de Parcelas</a:t>
            </a:r>
            <a:endParaRPr lang="es-ES_tradnl" sz="4400" b="1" noProof="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419094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47800" y="1295400"/>
            <a:ext cx="6172200" cy="838200"/>
          </a:xfrm>
          <a:prstGeom prst="rect">
            <a:avLst/>
          </a:prstGeom>
          <a:solidFill>
            <a:srgbClr val="DDDDDD"/>
          </a:solidFill>
          <a:ln w="25400"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172035" name="TextBox 1"/>
          <p:cNvSpPr txBox="1">
            <a:spLocks noChangeArrowheads="1"/>
          </p:cNvSpPr>
          <p:nvPr/>
        </p:nvSpPr>
        <p:spPr bwMode="auto">
          <a:xfrm>
            <a:off x="76200" y="71438"/>
            <a:ext cx="7742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t>Etapas para generar un índice de estabilidad</a:t>
            </a:r>
          </a:p>
        </p:txBody>
      </p:sp>
      <p:sp>
        <p:nvSpPr>
          <p:cNvPr id="7" name="Rectangle 6"/>
          <p:cNvSpPr>
            <a:spLocks noChangeArrowheads="1"/>
          </p:cNvSpPr>
          <p:nvPr/>
        </p:nvSpPr>
        <p:spPr bwMode="auto">
          <a:xfrm>
            <a:off x="1447800" y="2667000"/>
            <a:ext cx="6172200" cy="914400"/>
          </a:xfrm>
          <a:prstGeom prst="rect">
            <a:avLst/>
          </a:prstGeom>
          <a:solidFill>
            <a:srgbClr val="DDDDDD"/>
          </a:solidFill>
          <a:ln w="25400"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 name="Rectangle 7"/>
          <p:cNvSpPr>
            <a:spLocks noChangeArrowheads="1"/>
          </p:cNvSpPr>
          <p:nvPr/>
        </p:nvSpPr>
        <p:spPr bwMode="auto">
          <a:xfrm>
            <a:off x="1447800" y="4040188"/>
            <a:ext cx="6172200" cy="1141412"/>
          </a:xfrm>
          <a:prstGeom prst="rect">
            <a:avLst/>
          </a:prstGeom>
          <a:solidFill>
            <a:srgbClr val="DDDDDD"/>
          </a:solidFill>
          <a:ln w="25400"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4" name="TextBox 3"/>
          <p:cNvSpPr txBox="1">
            <a:spLocks noChangeArrowheads="1"/>
          </p:cNvSpPr>
          <p:nvPr/>
        </p:nvSpPr>
        <p:spPr bwMode="auto">
          <a:xfrm>
            <a:off x="1447800" y="1295400"/>
            <a:ext cx="5943600" cy="3854450"/>
          </a:xfrm>
          <a:prstGeom prst="rect">
            <a:avLst/>
          </a:prstGeom>
          <a:noFill/>
          <a:ln>
            <a:noFill/>
          </a:ln>
          <a:extLst/>
        </p:spPr>
        <p:txBody>
          <a:bodyPr>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arenBoth"/>
            </a:pPr>
            <a:r>
              <a:rPr lang="en-US" altLang="en-US" sz="2200">
                <a:cs typeface="Times New Roman" pitchFamily="18" charset="0"/>
              </a:rPr>
              <a:t>Identificar procesos termodinámicos que modulan la convección en la región.</a:t>
            </a:r>
          </a:p>
          <a:p>
            <a:pPr eaLnBrk="1" hangingPunct="1">
              <a:buFontTx/>
              <a:buAutoNum type="arabicParenBoth"/>
            </a:pPr>
            <a:endParaRPr lang="en-US" altLang="en-US" sz="2200">
              <a:cs typeface="Times New Roman" pitchFamily="18" charset="0"/>
            </a:endParaRPr>
          </a:p>
          <a:p>
            <a:pPr eaLnBrk="1" hangingPunct="1">
              <a:buFontTx/>
              <a:buAutoNum type="arabicParenBoth"/>
            </a:pPr>
            <a:endParaRPr lang="en-US" altLang="en-US" sz="500">
              <a:cs typeface="Times New Roman" pitchFamily="18" charset="0"/>
            </a:endParaRPr>
          </a:p>
          <a:p>
            <a:pPr eaLnBrk="1" hangingPunct="1">
              <a:buFontTx/>
              <a:buAutoNum type="arabicParenBoth"/>
            </a:pPr>
            <a:endParaRPr lang="en-US" altLang="en-US" sz="1000">
              <a:cs typeface="Times New Roman" pitchFamily="18" charset="0"/>
            </a:endParaRPr>
          </a:p>
          <a:p>
            <a:pPr eaLnBrk="1" hangingPunct="1">
              <a:buFontTx/>
              <a:buAutoNum type="arabicParenBoth"/>
            </a:pPr>
            <a:endParaRPr lang="en-US" altLang="en-US" sz="1100">
              <a:cs typeface="Times New Roman" pitchFamily="18" charset="0"/>
            </a:endParaRPr>
          </a:p>
          <a:p>
            <a:pPr eaLnBrk="1" hangingPunct="1"/>
            <a:r>
              <a:rPr lang="en-US" altLang="en-US" sz="2200">
                <a:cs typeface="Times New Roman" pitchFamily="18" charset="0"/>
              </a:rPr>
              <a:t>(2) Identificar el reflejo de estos procesos en las variables atmosféricas.</a:t>
            </a:r>
          </a:p>
          <a:p>
            <a:pPr eaLnBrk="1" hangingPunct="1">
              <a:buFontTx/>
              <a:buAutoNum type="arabicParenBoth"/>
            </a:pPr>
            <a:endParaRPr lang="en-US" altLang="en-US" sz="1000">
              <a:cs typeface="Times New Roman" pitchFamily="18" charset="0"/>
            </a:endParaRPr>
          </a:p>
          <a:p>
            <a:pPr eaLnBrk="1" hangingPunct="1">
              <a:buFontTx/>
              <a:buAutoNum type="arabicParenBoth"/>
            </a:pPr>
            <a:endParaRPr lang="en-US" altLang="en-US" sz="1000">
              <a:cs typeface="Times New Roman" pitchFamily="18" charset="0"/>
            </a:endParaRPr>
          </a:p>
          <a:p>
            <a:pPr eaLnBrk="1" hangingPunct="1">
              <a:buFontTx/>
              <a:buAutoNum type="arabicParenBoth"/>
            </a:pPr>
            <a:endParaRPr lang="en-US" altLang="en-US" sz="1000">
              <a:cs typeface="Times New Roman" pitchFamily="18" charset="0"/>
            </a:endParaRPr>
          </a:p>
          <a:p>
            <a:pPr eaLnBrk="1" hangingPunct="1">
              <a:buFontTx/>
              <a:buAutoNum type="arabicParenBoth"/>
            </a:pPr>
            <a:endParaRPr lang="en-US" altLang="en-US" sz="1500">
              <a:cs typeface="Times New Roman" pitchFamily="18" charset="0"/>
            </a:endParaRPr>
          </a:p>
          <a:p>
            <a:pPr eaLnBrk="1" hangingPunct="1">
              <a:buFontTx/>
              <a:buAutoNum type="arabicParenBoth" startAt="3"/>
            </a:pPr>
            <a:r>
              <a:rPr lang="en-US" altLang="en-US" sz="2200">
                <a:cs typeface="Times New Roman" pitchFamily="18" charset="0"/>
              </a:rPr>
              <a:t>Combinar las variables relevantes para terminar con un valor que refleje la inestabilidad convectiva.</a:t>
            </a:r>
            <a:endParaRPr lang="en-US" altLang="en-US" sz="2000">
              <a:cs typeface="Times New Roman" pitchFamily="18" charset="0"/>
            </a:endParaRPr>
          </a:p>
        </p:txBody>
      </p:sp>
      <p:sp>
        <p:nvSpPr>
          <p:cNvPr id="3" name="Down Arrow 2"/>
          <p:cNvSpPr/>
          <p:nvPr/>
        </p:nvSpPr>
        <p:spPr>
          <a:xfrm>
            <a:off x="4343400" y="2133600"/>
            <a:ext cx="419100" cy="5334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a:off x="4343400" y="3581400"/>
            <a:ext cx="419100" cy="4572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803347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idx="4294967295"/>
          </p:nvPr>
        </p:nvSpPr>
        <p:spPr>
          <a:xfrm>
            <a:off x="76200" y="274638"/>
            <a:ext cx="8915400" cy="715962"/>
          </a:xfrm>
        </p:spPr>
        <p:txBody>
          <a:bodyPr>
            <a:noAutofit/>
          </a:bodyPr>
          <a:lstStyle/>
          <a:p>
            <a:r>
              <a:rPr lang="es-ES_tradnl" altLang="en-US" sz="3400" b="1" dirty="0" smtClean="0">
                <a:latin typeface="Arial" panose="020B0604020202020204" pitchFamily="34" charset="0"/>
                <a:cs typeface="Arial" panose="020B0604020202020204" pitchFamily="34" charset="0"/>
              </a:rPr>
              <a:t>Inestabilidad </a:t>
            </a:r>
            <a:r>
              <a:rPr lang="es-ES_tradnl" altLang="en-US" sz="3400" b="1" dirty="0" err="1" smtClean="0">
                <a:latin typeface="Arial" panose="020B0604020202020204" pitchFamily="34" charset="0"/>
                <a:cs typeface="Arial" panose="020B0604020202020204" pitchFamily="34" charset="0"/>
              </a:rPr>
              <a:t>Convectiva</a:t>
            </a:r>
            <a:r>
              <a:rPr lang="es-ES_tradnl" altLang="en-US" sz="3400" b="1" dirty="0" smtClean="0">
                <a:latin typeface="Arial" panose="020B0604020202020204" pitchFamily="34" charset="0"/>
                <a:cs typeface="Arial" panose="020B0604020202020204" pitchFamily="34" charset="0"/>
              </a:rPr>
              <a:t> en la Columna</a:t>
            </a:r>
          </a:p>
        </p:txBody>
      </p:sp>
      <p:sp>
        <p:nvSpPr>
          <p:cNvPr id="3" name="Content Placeholder 2"/>
          <p:cNvSpPr>
            <a:spLocks noGrp="1"/>
          </p:cNvSpPr>
          <p:nvPr>
            <p:ph idx="4294967295"/>
          </p:nvPr>
        </p:nvSpPr>
        <p:spPr>
          <a:xfrm>
            <a:off x="457200" y="1295400"/>
            <a:ext cx="8229600" cy="4800600"/>
          </a:xfrm>
        </p:spPr>
        <p:txBody>
          <a:bodyPr>
            <a:normAutofit fontScale="92500" lnSpcReduction="10000"/>
          </a:bodyPr>
          <a:lstStyle/>
          <a:p>
            <a:pPr>
              <a:defRPr/>
            </a:pPr>
            <a:r>
              <a:rPr lang="es-ES_tradnl" sz="2400" dirty="0" smtClean="0">
                <a:latin typeface="Arial" panose="020B0604020202020204" pitchFamily="34" charset="0"/>
                <a:cs typeface="Arial" panose="020B0604020202020204" pitchFamily="34" charset="0"/>
              </a:rPr>
              <a:t>Puede evaluarse con perfiles verticales </a:t>
            </a:r>
            <a:r>
              <a:rPr lang="es-ES_tradnl" sz="2400" dirty="0">
                <a:latin typeface="Arial" panose="020B0604020202020204" pitchFamily="34" charset="0"/>
                <a:cs typeface="Arial" panose="020B0604020202020204" pitchFamily="34" charset="0"/>
              </a:rPr>
              <a:t>de temperatura equivalente potencial (THTE</a:t>
            </a:r>
            <a:r>
              <a:rPr lang="es-ES_tradnl" sz="2400" dirty="0" smtClean="0">
                <a:latin typeface="Arial" panose="020B0604020202020204" pitchFamily="34" charset="0"/>
                <a:cs typeface="Arial" panose="020B0604020202020204" pitchFamily="34" charset="0"/>
              </a:rPr>
              <a:t>). </a:t>
            </a:r>
          </a:p>
          <a:p>
            <a:pPr lvl="1">
              <a:defRPr/>
            </a:pPr>
            <a:r>
              <a:rPr lang="es-ES_tradnl" sz="2200" dirty="0" err="1" smtClean="0">
                <a:solidFill>
                  <a:srgbClr val="0C00F2"/>
                </a:solidFill>
                <a:latin typeface="Arial" panose="020B0604020202020204" pitchFamily="34" charset="0"/>
                <a:cs typeface="Arial" panose="020B0604020202020204" pitchFamily="34" charset="0"/>
              </a:rPr>
              <a:t>THTE</a:t>
            </a:r>
            <a:r>
              <a:rPr lang="es-ES_tradnl" sz="2200" dirty="0" smtClean="0">
                <a:solidFill>
                  <a:srgbClr val="0C00F2"/>
                </a:solidFill>
                <a:latin typeface="Arial" panose="020B0604020202020204" pitchFamily="34" charset="0"/>
                <a:cs typeface="Arial" panose="020B0604020202020204" pitchFamily="34" charset="0"/>
              </a:rPr>
              <a:t>: La temperatura de una parcela de aire si a su temperatura sensible se le suma el calor liberado por condensación a presión constante.</a:t>
            </a:r>
          </a:p>
          <a:p>
            <a:pPr lvl="1">
              <a:defRPr/>
            </a:pPr>
            <a:r>
              <a:rPr lang="es-ES_tradnl" sz="2200" dirty="0" smtClean="0">
                <a:solidFill>
                  <a:srgbClr val="0C00F2"/>
                </a:solidFill>
                <a:latin typeface="Arial" panose="020B0604020202020204" pitchFamily="34" charset="0"/>
                <a:cs typeface="Arial" panose="020B0604020202020204" pitchFamily="34" charset="0"/>
              </a:rPr>
              <a:t>Esta combina efectos de temperatura y humedad</a:t>
            </a:r>
            <a:r>
              <a:rPr lang="es-ES_tradnl" sz="2400" dirty="0" smtClean="0">
                <a:solidFill>
                  <a:srgbClr val="0C00F2"/>
                </a:solidFill>
                <a:latin typeface="Arial" panose="020B0604020202020204" pitchFamily="34" charset="0"/>
                <a:cs typeface="Arial" panose="020B0604020202020204" pitchFamily="34" charset="0"/>
              </a:rPr>
              <a:t>.</a:t>
            </a:r>
            <a:endParaRPr lang="es-ES_tradnl" sz="2000" dirty="0" smtClean="0">
              <a:solidFill>
                <a:srgbClr val="0C00F2"/>
              </a:solidFill>
              <a:latin typeface="Arial" panose="020B0604020202020204" pitchFamily="34" charset="0"/>
              <a:cs typeface="Arial" panose="020B0604020202020204" pitchFamily="34" charset="0"/>
            </a:endParaRPr>
          </a:p>
          <a:p>
            <a:pPr marL="0" indent="0">
              <a:buFontTx/>
              <a:buNone/>
              <a:defRPr/>
            </a:pPr>
            <a:endParaRPr lang="es-ES_tradnl" sz="2400" dirty="0" smtClean="0">
              <a:latin typeface="Arial" panose="020B0604020202020204" pitchFamily="34" charset="0"/>
              <a:cs typeface="Arial" panose="020B0604020202020204" pitchFamily="34" charset="0"/>
            </a:endParaRPr>
          </a:p>
          <a:p>
            <a:pPr>
              <a:defRPr/>
            </a:pPr>
            <a:r>
              <a:rPr lang="es-ES_tradnl" sz="2400" dirty="0" smtClean="0">
                <a:latin typeface="Arial" panose="020B0604020202020204" pitchFamily="34" charset="0"/>
                <a:cs typeface="Arial" panose="020B0604020202020204" pitchFamily="34" charset="0"/>
              </a:rPr>
              <a:t>La columna se considera </a:t>
            </a:r>
            <a:r>
              <a:rPr lang="es-ES_tradnl" sz="2400" dirty="0" err="1" smtClean="0">
                <a:latin typeface="Arial" panose="020B0604020202020204" pitchFamily="34" charset="0"/>
                <a:cs typeface="Arial" panose="020B0604020202020204" pitchFamily="34" charset="0"/>
              </a:rPr>
              <a:t>convectivamente</a:t>
            </a:r>
            <a:r>
              <a:rPr lang="es-ES_tradnl" sz="2400" dirty="0" smtClean="0">
                <a:latin typeface="Arial" panose="020B0604020202020204" pitchFamily="34" charset="0"/>
                <a:cs typeface="Arial" panose="020B0604020202020204" pitchFamily="34" charset="0"/>
              </a:rPr>
              <a:t> inestable cuando la temperatura equivalente potencial (THTE) </a:t>
            </a:r>
            <a:r>
              <a:rPr lang="es-ES_tradnl" sz="2400" b="1" i="1" dirty="0" smtClean="0">
                <a:solidFill>
                  <a:srgbClr val="0C00F2"/>
                </a:solidFill>
                <a:latin typeface="Arial" panose="020B0604020202020204" pitchFamily="34" charset="0"/>
                <a:cs typeface="Arial" panose="020B0604020202020204" pitchFamily="34" charset="0"/>
              </a:rPr>
              <a:t>disminuye</a:t>
            </a:r>
            <a:r>
              <a:rPr lang="es-ES_tradnl" sz="2400" dirty="0" smtClean="0">
                <a:solidFill>
                  <a:srgbClr val="0C00F2"/>
                </a:solidFill>
                <a:latin typeface="Arial" panose="020B0604020202020204" pitchFamily="34" charset="0"/>
                <a:cs typeface="Arial" panose="020B0604020202020204" pitchFamily="34" charset="0"/>
              </a:rPr>
              <a:t> </a:t>
            </a:r>
            <a:r>
              <a:rPr lang="es-ES_tradnl" sz="2400" dirty="0" smtClean="0">
                <a:latin typeface="Arial" panose="020B0604020202020204" pitchFamily="34" charset="0"/>
                <a:cs typeface="Arial" panose="020B0604020202020204" pitchFamily="34" charset="0"/>
              </a:rPr>
              <a:t>con la altura.</a:t>
            </a:r>
          </a:p>
          <a:p>
            <a:pPr>
              <a:defRPr/>
            </a:pPr>
            <a:endParaRPr lang="es-ES_tradnl" sz="2400" dirty="0" smtClean="0">
              <a:latin typeface="Arial" panose="020B0604020202020204" pitchFamily="34" charset="0"/>
              <a:cs typeface="Arial" panose="020B0604020202020204" pitchFamily="34" charset="0"/>
            </a:endParaRPr>
          </a:p>
          <a:p>
            <a:pPr>
              <a:defRPr/>
            </a:pPr>
            <a:r>
              <a:rPr lang="es-ES_tradnl" sz="2400" dirty="0" smtClean="0">
                <a:latin typeface="Arial" panose="020B0604020202020204" pitchFamily="34" charset="0"/>
                <a:cs typeface="Arial" panose="020B0604020202020204" pitchFamily="34" charset="0"/>
              </a:rPr>
              <a:t>Si THTE aumenta con la altura, donde aire cálido y húmedo queda sobre aire frío y seco, la columna esta convectivamente estable. </a:t>
            </a:r>
          </a:p>
        </p:txBody>
      </p:sp>
    </p:spTree>
    <p:extLst>
      <p:ext uri="{BB962C8B-B14F-4D97-AF65-F5344CB8AC3E}">
        <p14:creationId xmlns:p14="http://schemas.microsoft.com/office/powerpoint/2010/main" val="24415481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6" name="Picture 26" descr="slide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5237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26" name="Picture 22" descr="Thte_interpretation_subsidence_invers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3649663" cy="3657600"/>
          </a:xfrm>
          <a:prstGeom prst="rect">
            <a:avLst/>
          </a:prstGeom>
          <a:noFill/>
          <a:extLst>
            <a:ext uri="{909E8E84-426E-40DD-AFC4-6F175D3DCCD1}">
              <a14:hiddenFill xmlns:a14="http://schemas.microsoft.com/office/drawing/2010/main">
                <a:solidFill>
                  <a:srgbClr val="FFFFFF"/>
                </a:solidFill>
              </a14:hiddenFill>
            </a:ext>
          </a:extLst>
        </p:spPr>
      </p:pic>
      <p:sp>
        <p:nvSpPr>
          <p:cNvPr id="226319" name="TextBox 1"/>
          <p:cNvSpPr txBox="1">
            <a:spLocks noChangeArrowheads="1"/>
          </p:cNvSpPr>
          <p:nvPr/>
        </p:nvSpPr>
        <p:spPr bwMode="auto">
          <a:xfrm>
            <a:off x="4191000" y="728663"/>
            <a:ext cx="4800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altLang="en-US">
                <a:solidFill>
                  <a:srgbClr val="003399"/>
                </a:solidFill>
              </a:rPr>
              <a:t>Al subir a través de una inversión de subsidencia, THTE disminuye bruscamente.</a:t>
            </a:r>
          </a:p>
          <a:p>
            <a:pPr eaLnBrk="1" hangingPunct="1">
              <a:buFontTx/>
              <a:buChar char="•"/>
            </a:pPr>
            <a:endParaRPr lang="en-US" altLang="en-US">
              <a:solidFill>
                <a:srgbClr val="003399"/>
              </a:solidFill>
            </a:endParaRPr>
          </a:p>
          <a:p>
            <a:pPr eaLnBrk="1" hangingPunct="1">
              <a:buFontTx/>
              <a:buChar char="•"/>
            </a:pPr>
            <a:r>
              <a:rPr lang="en-US" altLang="en-US">
                <a:solidFill>
                  <a:srgbClr val="003399"/>
                </a:solidFill>
              </a:rPr>
              <a:t>Esto sugeriría una capa convectivamente </a:t>
            </a:r>
          </a:p>
          <a:p>
            <a:pPr eaLnBrk="1" hangingPunct="1"/>
            <a:r>
              <a:rPr lang="en-US" altLang="en-US">
                <a:solidFill>
                  <a:srgbClr val="003399"/>
                </a:solidFill>
              </a:rPr>
              <a:t> muy inestable. Pero aquí no se aplica. </a:t>
            </a:r>
          </a:p>
          <a:p>
            <a:pPr eaLnBrk="1" hangingPunct="1"/>
            <a:r>
              <a:rPr lang="en-US" altLang="en-US">
                <a:solidFill>
                  <a:srgbClr val="003399"/>
                </a:solidFill>
                <a:cs typeface="Arial" charset="0"/>
              </a:rPr>
              <a:t>¿</a:t>
            </a:r>
            <a:r>
              <a:rPr lang="en-US" altLang="en-US">
                <a:solidFill>
                  <a:srgbClr val="003399"/>
                </a:solidFill>
              </a:rPr>
              <a:t>Qué sucede?</a:t>
            </a:r>
          </a:p>
        </p:txBody>
      </p:sp>
      <p:sp>
        <p:nvSpPr>
          <p:cNvPr id="226320" name="TextBox 1"/>
          <p:cNvSpPr txBox="1">
            <a:spLocks noChangeArrowheads="1"/>
          </p:cNvSpPr>
          <p:nvPr/>
        </p:nvSpPr>
        <p:spPr bwMode="auto">
          <a:xfrm>
            <a:off x="76200" y="76200"/>
            <a:ext cx="8610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a:t>Particularidad: THTE en inversiones de subsidencia</a:t>
            </a:r>
          </a:p>
        </p:txBody>
      </p:sp>
      <p:grpSp>
        <p:nvGrpSpPr>
          <p:cNvPr id="226323" name="Group 19"/>
          <p:cNvGrpSpPr>
            <a:grpSpLocks/>
          </p:cNvGrpSpPr>
          <p:nvPr/>
        </p:nvGrpSpPr>
        <p:grpSpPr bwMode="auto">
          <a:xfrm>
            <a:off x="228600" y="2819400"/>
            <a:ext cx="8763000" cy="3597275"/>
            <a:chOff x="144" y="1776"/>
            <a:chExt cx="5520" cy="2266"/>
          </a:xfrm>
        </p:grpSpPr>
        <p:sp>
          <p:nvSpPr>
            <p:cNvPr id="226321" name="TextBox 1"/>
            <p:cNvSpPr txBox="1">
              <a:spLocks noChangeArrowheads="1"/>
            </p:cNvSpPr>
            <p:nvPr/>
          </p:nvSpPr>
          <p:spPr bwMode="auto">
            <a:xfrm>
              <a:off x="2640" y="1776"/>
              <a:ext cx="3024" cy="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Explicación</a:t>
              </a:r>
            </a:p>
            <a:p>
              <a:pPr eaLnBrk="1" hangingPunct="1"/>
              <a:endParaRPr lang="en-US" altLang="en-US" sz="1000" b="1"/>
            </a:p>
            <a:p>
              <a:pPr eaLnBrk="1" hangingPunct="1">
                <a:buFontTx/>
                <a:buChar char="•"/>
              </a:pPr>
              <a:r>
                <a:rPr lang="en-US" altLang="en-US">
                  <a:solidFill>
                    <a:srgbClr val="003399"/>
                  </a:solidFill>
                </a:rPr>
                <a:t>La disminución de THTE se debe a una</a:t>
              </a:r>
            </a:p>
            <a:p>
              <a:pPr eaLnBrk="1" hangingPunct="1"/>
              <a:r>
                <a:rPr lang="en-US" altLang="en-US">
                  <a:solidFill>
                    <a:srgbClr val="003399"/>
                  </a:solidFill>
                </a:rPr>
                <a:t> disminución muy brusca de la humedad.</a:t>
              </a:r>
            </a:p>
            <a:p>
              <a:pPr eaLnBrk="1" hangingPunct="1">
                <a:buFontTx/>
                <a:buChar char="•"/>
              </a:pPr>
              <a:endParaRPr lang="en-US" altLang="en-US" sz="1000">
                <a:solidFill>
                  <a:srgbClr val="003399"/>
                </a:solidFill>
              </a:endParaRPr>
            </a:p>
            <a:p>
              <a:pPr eaLnBrk="1" hangingPunct="1">
                <a:buFontTx/>
                <a:buChar char="•"/>
              </a:pPr>
              <a:r>
                <a:rPr lang="en-US" altLang="en-US">
                  <a:solidFill>
                    <a:srgbClr val="003399"/>
                  </a:solidFill>
                </a:rPr>
                <a:t>Esto domina el comportamiento de THTE.</a:t>
              </a:r>
              <a:endParaRPr lang="en-US" altLang="en-US" sz="1000">
                <a:solidFill>
                  <a:srgbClr val="003399"/>
                </a:solidFill>
              </a:endParaRPr>
            </a:p>
            <a:p>
              <a:pPr eaLnBrk="1" hangingPunct="1">
                <a:buFontTx/>
                <a:buChar char="•"/>
              </a:pPr>
              <a:endParaRPr lang="en-US" altLang="en-US" sz="1000">
                <a:solidFill>
                  <a:srgbClr val="003399"/>
                </a:solidFill>
              </a:endParaRPr>
            </a:p>
            <a:p>
              <a:pPr eaLnBrk="1" hangingPunct="1">
                <a:buFontTx/>
                <a:buChar char="•"/>
              </a:pPr>
              <a:r>
                <a:rPr lang="en-US" altLang="en-US">
                  <a:solidFill>
                    <a:srgbClr val="003399"/>
                  </a:solidFill>
                </a:rPr>
                <a:t>La temperatura aumenta, haciendo esta </a:t>
              </a:r>
            </a:p>
            <a:p>
              <a:pPr eaLnBrk="1" hangingPunct="1"/>
              <a:r>
                <a:rPr lang="en-US" altLang="en-US">
                  <a:solidFill>
                    <a:srgbClr val="003399"/>
                  </a:solidFill>
                </a:rPr>
                <a:t> capa convectivamente muy estable.</a:t>
              </a:r>
            </a:p>
            <a:p>
              <a:pPr eaLnBrk="1" hangingPunct="1">
                <a:buFontTx/>
                <a:buChar char="•"/>
              </a:pPr>
              <a:endParaRPr lang="en-US" altLang="en-US" sz="1900">
                <a:solidFill>
                  <a:srgbClr val="003399"/>
                </a:solidFill>
              </a:endParaRPr>
            </a:p>
          </p:txBody>
        </p:sp>
        <p:sp>
          <p:nvSpPr>
            <p:cNvPr id="226322" name="TextBox 1"/>
            <p:cNvSpPr txBox="1">
              <a:spLocks noChangeArrowheads="1"/>
            </p:cNvSpPr>
            <p:nvPr/>
          </p:nvSpPr>
          <p:spPr bwMode="auto">
            <a:xfrm>
              <a:off x="144" y="3600"/>
              <a:ext cx="5472" cy="442"/>
            </a:xfrm>
            <a:prstGeom prst="rect">
              <a:avLst/>
            </a:prstGeom>
            <a:solidFill>
              <a:srgbClr val="F9E27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Conclusión: </a:t>
              </a:r>
              <a:r>
                <a:rPr lang="en-US" altLang="en-US" sz="2000"/>
                <a:t>Disminuciones bruscas de THTE se asocian a inversiones de</a:t>
              </a:r>
            </a:p>
            <a:p>
              <a:pPr eaLnBrk="1" hangingPunct="1"/>
              <a:r>
                <a:rPr lang="en-US" altLang="en-US" sz="2000"/>
                <a:t>                      subsidencia caracterizadas por gran estabilidad. </a:t>
              </a:r>
              <a:endParaRPr lang="en-US" altLang="en-US" sz="2000" b="1"/>
            </a:p>
          </p:txBody>
        </p:sp>
      </p:grpSp>
      <p:sp>
        <p:nvSpPr>
          <p:cNvPr id="226324" name="AutoShape 20"/>
          <p:cNvSpPr>
            <a:spLocks noChangeArrowheads="1"/>
          </p:cNvSpPr>
          <p:nvPr/>
        </p:nvSpPr>
        <p:spPr bwMode="auto">
          <a:xfrm>
            <a:off x="3048000" y="1828800"/>
            <a:ext cx="381000" cy="1219200"/>
          </a:xfrm>
          <a:prstGeom prst="upArrow">
            <a:avLst>
              <a:gd name="adj1" fmla="val 20833"/>
              <a:gd name="adj2" fmla="val 57081"/>
            </a:avLst>
          </a:prstGeom>
          <a:solidFill>
            <a:srgbClr val="FFFFFF">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25" name="AutoShape 21"/>
          <p:cNvSpPr>
            <a:spLocks noChangeArrowheads="1"/>
          </p:cNvSpPr>
          <p:nvPr/>
        </p:nvSpPr>
        <p:spPr bwMode="auto">
          <a:xfrm>
            <a:off x="3048000" y="1828800"/>
            <a:ext cx="381000" cy="1219200"/>
          </a:xfrm>
          <a:prstGeom prst="upArrow">
            <a:avLst>
              <a:gd name="adj1" fmla="val 20833"/>
              <a:gd name="adj2" fmla="val 57081"/>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953592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2000" fill="hold"/>
                                        <p:tgtEl>
                                          <p:spTgt spid="226325"/>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6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5225" y="614363"/>
            <a:ext cx="662940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1751958" y="686235"/>
            <a:ext cx="5938649" cy="3499231"/>
            <a:chOff x="1219200" y="1166370"/>
            <a:chExt cx="7155259" cy="4083788"/>
          </a:xfrm>
          <a:solidFill>
            <a:srgbClr val="FFFFFF">
              <a:alpha val="89804"/>
            </a:srgbClr>
          </a:solidFill>
        </p:grpSpPr>
        <p:sp>
          <p:nvSpPr>
            <p:cNvPr id="3" name="Freeform 2"/>
            <p:cNvSpPr/>
            <p:nvPr/>
          </p:nvSpPr>
          <p:spPr>
            <a:xfrm>
              <a:off x="3429000" y="4800600"/>
              <a:ext cx="319649" cy="426634"/>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eform 11"/>
            <p:cNvSpPr/>
            <p:nvPr/>
          </p:nvSpPr>
          <p:spPr>
            <a:xfrm>
              <a:off x="3048000" y="4800600"/>
              <a:ext cx="319649" cy="426634"/>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2652151" y="4800600"/>
              <a:ext cx="319649" cy="426634"/>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reeform 3"/>
            <p:cNvSpPr/>
            <p:nvPr/>
          </p:nvSpPr>
          <p:spPr>
            <a:xfrm>
              <a:off x="4370832" y="1316736"/>
              <a:ext cx="1420368" cy="3803904"/>
            </a:xfrm>
            <a:custGeom>
              <a:avLst/>
              <a:gdLst>
                <a:gd name="connsiteX0" fmla="*/ 1243584 w 1344168"/>
                <a:gd name="connsiteY0" fmla="*/ 3767328 h 3803904"/>
                <a:gd name="connsiteX1" fmla="*/ 1325880 w 1344168"/>
                <a:gd name="connsiteY1" fmla="*/ 3721608 h 3803904"/>
                <a:gd name="connsiteX2" fmla="*/ 1335024 w 1344168"/>
                <a:gd name="connsiteY2" fmla="*/ 3666744 h 3803904"/>
                <a:gd name="connsiteX3" fmla="*/ 1344168 w 1344168"/>
                <a:gd name="connsiteY3" fmla="*/ 3630168 h 3803904"/>
                <a:gd name="connsiteX4" fmla="*/ 1280160 w 1344168"/>
                <a:gd name="connsiteY4" fmla="*/ 3511296 h 3803904"/>
                <a:gd name="connsiteX5" fmla="*/ 1252728 w 1344168"/>
                <a:gd name="connsiteY5" fmla="*/ 3529584 h 3803904"/>
                <a:gd name="connsiteX6" fmla="*/ 1152144 w 1344168"/>
                <a:gd name="connsiteY6" fmla="*/ 3493008 h 3803904"/>
                <a:gd name="connsiteX7" fmla="*/ 1143000 w 1344168"/>
                <a:gd name="connsiteY7" fmla="*/ 3447288 h 3803904"/>
                <a:gd name="connsiteX8" fmla="*/ 1060704 w 1344168"/>
                <a:gd name="connsiteY8" fmla="*/ 3419856 h 3803904"/>
                <a:gd name="connsiteX9" fmla="*/ 1078992 w 1344168"/>
                <a:gd name="connsiteY9" fmla="*/ 3383280 h 3803904"/>
                <a:gd name="connsiteX10" fmla="*/ 1069848 w 1344168"/>
                <a:gd name="connsiteY10" fmla="*/ 3319272 h 3803904"/>
                <a:gd name="connsiteX11" fmla="*/ 1042416 w 1344168"/>
                <a:gd name="connsiteY11" fmla="*/ 3310128 h 3803904"/>
                <a:gd name="connsiteX12" fmla="*/ 1024128 w 1344168"/>
                <a:gd name="connsiteY12" fmla="*/ 3282696 h 3803904"/>
                <a:gd name="connsiteX13" fmla="*/ 987552 w 1344168"/>
                <a:gd name="connsiteY13" fmla="*/ 3182112 h 3803904"/>
                <a:gd name="connsiteX14" fmla="*/ 960120 w 1344168"/>
                <a:gd name="connsiteY14" fmla="*/ 3191256 h 3803904"/>
                <a:gd name="connsiteX15" fmla="*/ 960120 w 1344168"/>
                <a:gd name="connsiteY15" fmla="*/ 3136392 h 3803904"/>
                <a:gd name="connsiteX16" fmla="*/ 932688 w 1344168"/>
                <a:gd name="connsiteY16" fmla="*/ 3127248 h 3803904"/>
                <a:gd name="connsiteX17" fmla="*/ 896112 w 1344168"/>
                <a:gd name="connsiteY17" fmla="*/ 3072384 h 3803904"/>
                <a:gd name="connsiteX18" fmla="*/ 877824 w 1344168"/>
                <a:gd name="connsiteY18" fmla="*/ 3044952 h 3803904"/>
                <a:gd name="connsiteX19" fmla="*/ 850392 w 1344168"/>
                <a:gd name="connsiteY19" fmla="*/ 3035808 h 3803904"/>
                <a:gd name="connsiteX20" fmla="*/ 832104 w 1344168"/>
                <a:gd name="connsiteY20" fmla="*/ 3008376 h 3803904"/>
                <a:gd name="connsiteX21" fmla="*/ 786384 w 1344168"/>
                <a:gd name="connsiteY21" fmla="*/ 2944368 h 3803904"/>
                <a:gd name="connsiteX22" fmla="*/ 813816 w 1344168"/>
                <a:gd name="connsiteY22" fmla="*/ 2935224 h 3803904"/>
                <a:gd name="connsiteX23" fmla="*/ 822960 w 1344168"/>
                <a:gd name="connsiteY23" fmla="*/ 2907792 h 3803904"/>
                <a:gd name="connsiteX24" fmla="*/ 786384 w 1344168"/>
                <a:gd name="connsiteY24" fmla="*/ 2788920 h 3803904"/>
                <a:gd name="connsiteX25" fmla="*/ 795528 w 1344168"/>
                <a:gd name="connsiteY25" fmla="*/ 2761488 h 3803904"/>
                <a:gd name="connsiteX26" fmla="*/ 841248 w 1344168"/>
                <a:gd name="connsiteY26" fmla="*/ 2752344 h 3803904"/>
                <a:gd name="connsiteX27" fmla="*/ 804672 w 1344168"/>
                <a:gd name="connsiteY27" fmla="*/ 2606040 h 3803904"/>
                <a:gd name="connsiteX28" fmla="*/ 832104 w 1344168"/>
                <a:gd name="connsiteY28" fmla="*/ 2596896 h 3803904"/>
                <a:gd name="connsiteX29" fmla="*/ 877824 w 1344168"/>
                <a:gd name="connsiteY29" fmla="*/ 2560320 h 3803904"/>
                <a:gd name="connsiteX30" fmla="*/ 932688 w 1344168"/>
                <a:gd name="connsiteY30" fmla="*/ 2368296 h 3803904"/>
                <a:gd name="connsiteX31" fmla="*/ 941832 w 1344168"/>
                <a:gd name="connsiteY31" fmla="*/ 2304288 h 3803904"/>
                <a:gd name="connsiteX32" fmla="*/ 1060704 w 1344168"/>
                <a:gd name="connsiteY32" fmla="*/ 2286000 h 3803904"/>
                <a:gd name="connsiteX33" fmla="*/ 1078992 w 1344168"/>
                <a:gd name="connsiteY33" fmla="*/ 2258568 h 3803904"/>
                <a:gd name="connsiteX34" fmla="*/ 1051560 w 1344168"/>
                <a:gd name="connsiteY34" fmla="*/ 2139696 h 3803904"/>
                <a:gd name="connsiteX35" fmla="*/ 1024128 w 1344168"/>
                <a:gd name="connsiteY35" fmla="*/ 2121408 h 3803904"/>
                <a:gd name="connsiteX36" fmla="*/ 1014984 w 1344168"/>
                <a:gd name="connsiteY36" fmla="*/ 1956816 h 3803904"/>
                <a:gd name="connsiteX37" fmla="*/ 1005840 w 1344168"/>
                <a:gd name="connsiteY37" fmla="*/ 1929384 h 3803904"/>
                <a:gd name="connsiteX38" fmla="*/ 978408 w 1344168"/>
                <a:gd name="connsiteY38" fmla="*/ 1911096 h 3803904"/>
                <a:gd name="connsiteX39" fmla="*/ 950976 w 1344168"/>
                <a:gd name="connsiteY39" fmla="*/ 1883664 h 3803904"/>
                <a:gd name="connsiteX40" fmla="*/ 877824 w 1344168"/>
                <a:gd name="connsiteY40" fmla="*/ 1892808 h 3803904"/>
                <a:gd name="connsiteX41" fmla="*/ 914400 w 1344168"/>
                <a:gd name="connsiteY41" fmla="*/ 1819656 h 3803904"/>
                <a:gd name="connsiteX42" fmla="*/ 932688 w 1344168"/>
                <a:gd name="connsiteY42" fmla="*/ 1755648 h 3803904"/>
                <a:gd name="connsiteX43" fmla="*/ 941832 w 1344168"/>
                <a:gd name="connsiteY43" fmla="*/ 1673352 h 3803904"/>
                <a:gd name="connsiteX44" fmla="*/ 932688 w 1344168"/>
                <a:gd name="connsiteY44" fmla="*/ 1554480 h 3803904"/>
                <a:gd name="connsiteX45" fmla="*/ 877824 w 1344168"/>
                <a:gd name="connsiteY45" fmla="*/ 1517904 h 3803904"/>
                <a:gd name="connsiteX46" fmla="*/ 886968 w 1344168"/>
                <a:gd name="connsiteY46" fmla="*/ 1490472 h 3803904"/>
                <a:gd name="connsiteX47" fmla="*/ 868680 w 1344168"/>
                <a:gd name="connsiteY47" fmla="*/ 1344168 h 3803904"/>
                <a:gd name="connsiteX48" fmla="*/ 850392 w 1344168"/>
                <a:gd name="connsiteY48" fmla="*/ 1298448 h 3803904"/>
                <a:gd name="connsiteX49" fmla="*/ 822960 w 1344168"/>
                <a:gd name="connsiteY49" fmla="*/ 1289304 h 3803904"/>
                <a:gd name="connsiteX50" fmla="*/ 859536 w 1344168"/>
                <a:gd name="connsiteY50" fmla="*/ 1307592 h 3803904"/>
                <a:gd name="connsiteX51" fmla="*/ 896112 w 1344168"/>
                <a:gd name="connsiteY51" fmla="*/ 1243584 h 3803904"/>
                <a:gd name="connsiteX52" fmla="*/ 932688 w 1344168"/>
                <a:gd name="connsiteY52" fmla="*/ 1143000 h 3803904"/>
                <a:gd name="connsiteX53" fmla="*/ 932688 w 1344168"/>
                <a:gd name="connsiteY53" fmla="*/ 1024128 h 3803904"/>
                <a:gd name="connsiteX54" fmla="*/ 877824 w 1344168"/>
                <a:gd name="connsiteY54" fmla="*/ 969264 h 3803904"/>
                <a:gd name="connsiteX55" fmla="*/ 877824 w 1344168"/>
                <a:gd name="connsiteY55" fmla="*/ 850392 h 3803904"/>
                <a:gd name="connsiteX56" fmla="*/ 868680 w 1344168"/>
                <a:gd name="connsiteY56" fmla="*/ 813816 h 3803904"/>
                <a:gd name="connsiteX57" fmla="*/ 841248 w 1344168"/>
                <a:gd name="connsiteY57" fmla="*/ 786384 h 3803904"/>
                <a:gd name="connsiteX58" fmla="*/ 777240 w 1344168"/>
                <a:gd name="connsiteY58" fmla="*/ 804672 h 3803904"/>
                <a:gd name="connsiteX59" fmla="*/ 749808 w 1344168"/>
                <a:gd name="connsiteY59" fmla="*/ 822960 h 3803904"/>
                <a:gd name="connsiteX60" fmla="*/ 740664 w 1344168"/>
                <a:gd name="connsiteY60" fmla="*/ 777240 h 3803904"/>
                <a:gd name="connsiteX61" fmla="*/ 722376 w 1344168"/>
                <a:gd name="connsiteY61" fmla="*/ 713232 h 3803904"/>
                <a:gd name="connsiteX62" fmla="*/ 694944 w 1344168"/>
                <a:gd name="connsiteY62" fmla="*/ 694944 h 3803904"/>
                <a:gd name="connsiteX63" fmla="*/ 676656 w 1344168"/>
                <a:gd name="connsiteY63" fmla="*/ 576072 h 3803904"/>
                <a:gd name="connsiteX64" fmla="*/ 731520 w 1344168"/>
                <a:gd name="connsiteY64" fmla="*/ 566928 h 3803904"/>
                <a:gd name="connsiteX65" fmla="*/ 740664 w 1344168"/>
                <a:gd name="connsiteY65" fmla="*/ 402336 h 3803904"/>
                <a:gd name="connsiteX66" fmla="*/ 713232 w 1344168"/>
                <a:gd name="connsiteY66" fmla="*/ 384048 h 3803904"/>
                <a:gd name="connsiteX67" fmla="*/ 694944 w 1344168"/>
                <a:gd name="connsiteY67" fmla="*/ 356616 h 3803904"/>
                <a:gd name="connsiteX68" fmla="*/ 685800 w 1344168"/>
                <a:gd name="connsiteY68" fmla="*/ 283464 h 3803904"/>
                <a:gd name="connsiteX69" fmla="*/ 658368 w 1344168"/>
                <a:gd name="connsiteY69" fmla="*/ 274320 h 3803904"/>
                <a:gd name="connsiteX70" fmla="*/ 603504 w 1344168"/>
                <a:gd name="connsiteY70" fmla="*/ 265176 h 3803904"/>
                <a:gd name="connsiteX71" fmla="*/ 594360 w 1344168"/>
                <a:gd name="connsiteY71" fmla="*/ 164592 h 3803904"/>
                <a:gd name="connsiteX72" fmla="*/ 566928 w 1344168"/>
                <a:gd name="connsiteY72" fmla="*/ 155448 h 3803904"/>
                <a:gd name="connsiteX73" fmla="*/ 548640 w 1344168"/>
                <a:gd name="connsiteY73" fmla="*/ 128016 h 3803904"/>
                <a:gd name="connsiteX74" fmla="*/ 502920 w 1344168"/>
                <a:gd name="connsiteY74" fmla="*/ 9144 h 3803904"/>
                <a:gd name="connsiteX75" fmla="*/ 475488 w 1344168"/>
                <a:gd name="connsiteY75" fmla="*/ 0 h 3803904"/>
                <a:gd name="connsiteX76" fmla="*/ 438912 w 1344168"/>
                <a:gd name="connsiteY76" fmla="*/ 9144 h 3803904"/>
                <a:gd name="connsiteX77" fmla="*/ 402336 w 1344168"/>
                <a:gd name="connsiteY77" fmla="*/ 18288 h 3803904"/>
                <a:gd name="connsiteX78" fmla="*/ 338328 w 1344168"/>
                <a:gd name="connsiteY78" fmla="*/ 36576 h 3803904"/>
                <a:gd name="connsiteX79" fmla="*/ 329184 w 1344168"/>
                <a:gd name="connsiteY79" fmla="*/ 137160 h 3803904"/>
                <a:gd name="connsiteX80" fmla="*/ 338328 w 1344168"/>
                <a:gd name="connsiteY80" fmla="*/ 310896 h 3803904"/>
                <a:gd name="connsiteX81" fmla="*/ 347472 w 1344168"/>
                <a:gd name="connsiteY81" fmla="*/ 338328 h 3803904"/>
                <a:gd name="connsiteX82" fmla="*/ 374904 w 1344168"/>
                <a:gd name="connsiteY82" fmla="*/ 365760 h 3803904"/>
                <a:gd name="connsiteX83" fmla="*/ 384048 w 1344168"/>
                <a:gd name="connsiteY83" fmla="*/ 429768 h 3803904"/>
                <a:gd name="connsiteX84" fmla="*/ 365760 w 1344168"/>
                <a:gd name="connsiteY84" fmla="*/ 402336 h 3803904"/>
                <a:gd name="connsiteX85" fmla="*/ 310896 w 1344168"/>
                <a:gd name="connsiteY85" fmla="*/ 411480 h 3803904"/>
                <a:gd name="connsiteX86" fmla="*/ 320040 w 1344168"/>
                <a:gd name="connsiteY86" fmla="*/ 484632 h 3803904"/>
                <a:gd name="connsiteX87" fmla="*/ 292608 w 1344168"/>
                <a:gd name="connsiteY87" fmla="*/ 493776 h 3803904"/>
                <a:gd name="connsiteX88" fmla="*/ 265176 w 1344168"/>
                <a:gd name="connsiteY88" fmla="*/ 521208 h 3803904"/>
                <a:gd name="connsiteX89" fmla="*/ 256032 w 1344168"/>
                <a:gd name="connsiteY89" fmla="*/ 621792 h 3803904"/>
                <a:gd name="connsiteX90" fmla="*/ 228600 w 1344168"/>
                <a:gd name="connsiteY90" fmla="*/ 594360 h 3803904"/>
                <a:gd name="connsiteX91" fmla="*/ 192024 w 1344168"/>
                <a:gd name="connsiteY91" fmla="*/ 603504 h 3803904"/>
                <a:gd name="connsiteX92" fmla="*/ 164592 w 1344168"/>
                <a:gd name="connsiteY92" fmla="*/ 621792 h 3803904"/>
                <a:gd name="connsiteX93" fmla="*/ 155448 w 1344168"/>
                <a:gd name="connsiteY93" fmla="*/ 649224 h 3803904"/>
                <a:gd name="connsiteX94" fmla="*/ 109728 w 1344168"/>
                <a:gd name="connsiteY94" fmla="*/ 658368 h 3803904"/>
                <a:gd name="connsiteX95" fmla="*/ 54864 w 1344168"/>
                <a:gd name="connsiteY95" fmla="*/ 722376 h 3803904"/>
                <a:gd name="connsiteX96" fmla="*/ 45720 w 1344168"/>
                <a:gd name="connsiteY96" fmla="*/ 768096 h 3803904"/>
                <a:gd name="connsiteX97" fmla="*/ 54864 w 1344168"/>
                <a:gd name="connsiteY97" fmla="*/ 822960 h 3803904"/>
                <a:gd name="connsiteX98" fmla="*/ 118872 w 1344168"/>
                <a:gd name="connsiteY98" fmla="*/ 859536 h 3803904"/>
                <a:gd name="connsiteX99" fmla="*/ 164592 w 1344168"/>
                <a:gd name="connsiteY99" fmla="*/ 923544 h 3803904"/>
                <a:gd name="connsiteX100" fmla="*/ 173736 w 1344168"/>
                <a:gd name="connsiteY100" fmla="*/ 960120 h 3803904"/>
                <a:gd name="connsiteX101" fmla="*/ 192024 w 1344168"/>
                <a:gd name="connsiteY101" fmla="*/ 987552 h 3803904"/>
                <a:gd name="connsiteX102" fmla="*/ 246888 w 1344168"/>
                <a:gd name="connsiteY102" fmla="*/ 1051560 h 3803904"/>
                <a:gd name="connsiteX103" fmla="*/ 274320 w 1344168"/>
                <a:gd name="connsiteY103" fmla="*/ 1060704 h 3803904"/>
                <a:gd name="connsiteX104" fmla="*/ 228600 w 1344168"/>
                <a:gd name="connsiteY104" fmla="*/ 1069848 h 3803904"/>
                <a:gd name="connsiteX105" fmla="*/ 219456 w 1344168"/>
                <a:gd name="connsiteY105" fmla="*/ 1152144 h 3803904"/>
                <a:gd name="connsiteX106" fmla="*/ 210312 w 1344168"/>
                <a:gd name="connsiteY106" fmla="*/ 1124712 h 3803904"/>
                <a:gd name="connsiteX107" fmla="*/ 164592 w 1344168"/>
                <a:gd name="connsiteY107" fmla="*/ 1133856 h 3803904"/>
                <a:gd name="connsiteX108" fmla="*/ 155448 w 1344168"/>
                <a:gd name="connsiteY108" fmla="*/ 1271016 h 3803904"/>
                <a:gd name="connsiteX109" fmla="*/ 182880 w 1344168"/>
                <a:gd name="connsiteY109" fmla="*/ 1280160 h 3803904"/>
                <a:gd name="connsiteX110" fmla="*/ 146304 w 1344168"/>
                <a:gd name="connsiteY110" fmla="*/ 1289304 h 3803904"/>
                <a:gd name="connsiteX111" fmla="*/ 146304 w 1344168"/>
                <a:gd name="connsiteY111" fmla="*/ 1408176 h 3803904"/>
                <a:gd name="connsiteX112" fmla="*/ 201168 w 1344168"/>
                <a:gd name="connsiteY112" fmla="*/ 1463040 h 3803904"/>
                <a:gd name="connsiteX113" fmla="*/ 219456 w 1344168"/>
                <a:gd name="connsiteY113" fmla="*/ 1517904 h 3803904"/>
                <a:gd name="connsiteX114" fmla="*/ 228600 w 1344168"/>
                <a:gd name="connsiteY114" fmla="*/ 1545336 h 3803904"/>
                <a:gd name="connsiteX115" fmla="*/ 265176 w 1344168"/>
                <a:gd name="connsiteY115" fmla="*/ 1581912 h 3803904"/>
                <a:gd name="connsiteX116" fmla="*/ 228600 w 1344168"/>
                <a:gd name="connsiteY116" fmla="*/ 1563624 h 3803904"/>
                <a:gd name="connsiteX117" fmla="*/ 201168 w 1344168"/>
                <a:gd name="connsiteY117" fmla="*/ 1554480 h 3803904"/>
                <a:gd name="connsiteX118" fmla="*/ 91440 w 1344168"/>
                <a:gd name="connsiteY118" fmla="*/ 1581912 h 3803904"/>
                <a:gd name="connsiteX119" fmla="*/ 82296 w 1344168"/>
                <a:gd name="connsiteY119" fmla="*/ 1609344 h 3803904"/>
                <a:gd name="connsiteX120" fmla="*/ 91440 w 1344168"/>
                <a:gd name="connsiteY120" fmla="*/ 1645920 h 3803904"/>
                <a:gd name="connsiteX121" fmla="*/ 9144 w 1344168"/>
                <a:gd name="connsiteY121" fmla="*/ 1673352 h 3803904"/>
                <a:gd name="connsiteX122" fmla="*/ 18288 w 1344168"/>
                <a:gd name="connsiteY122" fmla="*/ 1764792 h 3803904"/>
                <a:gd name="connsiteX123" fmla="*/ 0 w 1344168"/>
                <a:gd name="connsiteY123" fmla="*/ 1819656 h 3803904"/>
                <a:gd name="connsiteX124" fmla="*/ 9144 w 1344168"/>
                <a:gd name="connsiteY124" fmla="*/ 1856232 h 3803904"/>
                <a:gd name="connsiteX125" fmla="*/ 45720 w 1344168"/>
                <a:gd name="connsiteY125" fmla="*/ 1911096 h 3803904"/>
                <a:gd name="connsiteX126" fmla="*/ 82296 w 1344168"/>
                <a:gd name="connsiteY126" fmla="*/ 2057400 h 3803904"/>
                <a:gd name="connsiteX127" fmla="*/ 109728 w 1344168"/>
                <a:gd name="connsiteY127" fmla="*/ 2075688 h 3803904"/>
                <a:gd name="connsiteX128" fmla="*/ 173736 w 1344168"/>
                <a:gd name="connsiteY128" fmla="*/ 2157984 h 3803904"/>
                <a:gd name="connsiteX129" fmla="*/ 219456 w 1344168"/>
                <a:gd name="connsiteY129" fmla="*/ 2212848 h 3803904"/>
                <a:gd name="connsiteX130" fmla="*/ 246888 w 1344168"/>
                <a:gd name="connsiteY130" fmla="*/ 2221992 h 3803904"/>
                <a:gd name="connsiteX131" fmla="*/ 301752 w 1344168"/>
                <a:gd name="connsiteY131" fmla="*/ 2258568 h 3803904"/>
                <a:gd name="connsiteX132" fmla="*/ 265176 w 1344168"/>
                <a:gd name="connsiteY132" fmla="*/ 2295144 h 3803904"/>
                <a:gd name="connsiteX133" fmla="*/ 237744 w 1344168"/>
                <a:gd name="connsiteY133" fmla="*/ 2304288 h 3803904"/>
                <a:gd name="connsiteX134" fmla="*/ 228600 w 1344168"/>
                <a:gd name="connsiteY134" fmla="*/ 2331720 h 3803904"/>
                <a:gd name="connsiteX135" fmla="*/ 237744 w 1344168"/>
                <a:gd name="connsiteY135" fmla="*/ 2386584 h 3803904"/>
                <a:gd name="connsiteX136" fmla="*/ 201168 w 1344168"/>
                <a:gd name="connsiteY136" fmla="*/ 2404872 h 3803904"/>
                <a:gd name="connsiteX137" fmla="*/ 173736 w 1344168"/>
                <a:gd name="connsiteY137" fmla="*/ 2496312 h 3803904"/>
                <a:gd name="connsiteX138" fmla="*/ 182880 w 1344168"/>
                <a:gd name="connsiteY138" fmla="*/ 2551176 h 3803904"/>
                <a:gd name="connsiteX139" fmla="*/ 219456 w 1344168"/>
                <a:gd name="connsiteY139" fmla="*/ 2578608 h 3803904"/>
                <a:gd name="connsiteX140" fmla="*/ 246888 w 1344168"/>
                <a:gd name="connsiteY140" fmla="*/ 2606040 h 3803904"/>
                <a:gd name="connsiteX141" fmla="*/ 265176 w 1344168"/>
                <a:gd name="connsiteY141" fmla="*/ 2724912 h 3803904"/>
                <a:gd name="connsiteX142" fmla="*/ 283464 w 1344168"/>
                <a:gd name="connsiteY142" fmla="*/ 2752344 h 3803904"/>
                <a:gd name="connsiteX143" fmla="*/ 292608 w 1344168"/>
                <a:gd name="connsiteY143" fmla="*/ 2779776 h 3803904"/>
                <a:gd name="connsiteX144" fmla="*/ 338328 w 1344168"/>
                <a:gd name="connsiteY144" fmla="*/ 2788920 h 3803904"/>
                <a:gd name="connsiteX145" fmla="*/ 365760 w 1344168"/>
                <a:gd name="connsiteY145" fmla="*/ 2798064 h 3803904"/>
                <a:gd name="connsiteX146" fmla="*/ 347472 w 1344168"/>
                <a:gd name="connsiteY146" fmla="*/ 2862072 h 3803904"/>
                <a:gd name="connsiteX147" fmla="*/ 320040 w 1344168"/>
                <a:gd name="connsiteY147" fmla="*/ 2852928 h 3803904"/>
                <a:gd name="connsiteX148" fmla="*/ 237744 w 1344168"/>
                <a:gd name="connsiteY148" fmla="*/ 2862072 h 3803904"/>
                <a:gd name="connsiteX149" fmla="*/ 228600 w 1344168"/>
                <a:gd name="connsiteY149" fmla="*/ 2889504 h 3803904"/>
                <a:gd name="connsiteX150" fmla="*/ 265176 w 1344168"/>
                <a:gd name="connsiteY150" fmla="*/ 2962656 h 3803904"/>
                <a:gd name="connsiteX151" fmla="*/ 292608 w 1344168"/>
                <a:gd name="connsiteY151" fmla="*/ 2971800 h 3803904"/>
                <a:gd name="connsiteX152" fmla="*/ 310896 w 1344168"/>
                <a:gd name="connsiteY152" fmla="*/ 3054096 h 3803904"/>
                <a:gd name="connsiteX153" fmla="*/ 329184 w 1344168"/>
                <a:gd name="connsiteY153" fmla="*/ 3081528 h 3803904"/>
                <a:gd name="connsiteX154" fmla="*/ 402336 w 1344168"/>
                <a:gd name="connsiteY154" fmla="*/ 3127248 h 3803904"/>
                <a:gd name="connsiteX155" fmla="*/ 429768 w 1344168"/>
                <a:gd name="connsiteY155" fmla="*/ 3136392 h 3803904"/>
                <a:gd name="connsiteX156" fmla="*/ 402336 w 1344168"/>
                <a:gd name="connsiteY156" fmla="*/ 3145536 h 3803904"/>
                <a:gd name="connsiteX157" fmla="*/ 393192 w 1344168"/>
                <a:gd name="connsiteY157" fmla="*/ 3209544 h 3803904"/>
                <a:gd name="connsiteX158" fmla="*/ 420624 w 1344168"/>
                <a:gd name="connsiteY158" fmla="*/ 3236976 h 3803904"/>
                <a:gd name="connsiteX159" fmla="*/ 448056 w 1344168"/>
                <a:gd name="connsiteY159" fmla="*/ 3255264 h 3803904"/>
                <a:gd name="connsiteX160" fmla="*/ 475488 w 1344168"/>
                <a:gd name="connsiteY160" fmla="*/ 3282696 h 3803904"/>
                <a:gd name="connsiteX161" fmla="*/ 493776 w 1344168"/>
                <a:gd name="connsiteY161" fmla="*/ 3310128 h 3803904"/>
                <a:gd name="connsiteX162" fmla="*/ 521208 w 1344168"/>
                <a:gd name="connsiteY162" fmla="*/ 3319272 h 3803904"/>
                <a:gd name="connsiteX163" fmla="*/ 548640 w 1344168"/>
                <a:gd name="connsiteY163" fmla="*/ 3355848 h 3803904"/>
                <a:gd name="connsiteX164" fmla="*/ 521208 w 1344168"/>
                <a:gd name="connsiteY164" fmla="*/ 3364992 h 3803904"/>
                <a:gd name="connsiteX165" fmla="*/ 484632 w 1344168"/>
                <a:gd name="connsiteY165" fmla="*/ 3374136 h 3803904"/>
                <a:gd name="connsiteX166" fmla="*/ 475488 w 1344168"/>
                <a:gd name="connsiteY166" fmla="*/ 3410712 h 3803904"/>
                <a:gd name="connsiteX167" fmla="*/ 484632 w 1344168"/>
                <a:gd name="connsiteY167" fmla="*/ 3438144 h 3803904"/>
                <a:gd name="connsiteX168" fmla="*/ 493776 w 1344168"/>
                <a:gd name="connsiteY168" fmla="*/ 3474720 h 3803904"/>
                <a:gd name="connsiteX169" fmla="*/ 502920 w 1344168"/>
                <a:gd name="connsiteY169" fmla="*/ 3520440 h 3803904"/>
                <a:gd name="connsiteX170" fmla="*/ 521208 w 1344168"/>
                <a:gd name="connsiteY170" fmla="*/ 3547872 h 3803904"/>
                <a:gd name="connsiteX171" fmla="*/ 557784 w 1344168"/>
                <a:gd name="connsiteY171" fmla="*/ 3538728 h 3803904"/>
                <a:gd name="connsiteX172" fmla="*/ 530352 w 1344168"/>
                <a:gd name="connsiteY172" fmla="*/ 3529584 h 3803904"/>
                <a:gd name="connsiteX173" fmla="*/ 493776 w 1344168"/>
                <a:gd name="connsiteY173" fmla="*/ 3520440 h 3803904"/>
                <a:gd name="connsiteX174" fmla="*/ 484632 w 1344168"/>
                <a:gd name="connsiteY174" fmla="*/ 3575304 h 3803904"/>
                <a:gd name="connsiteX175" fmla="*/ 512064 w 1344168"/>
                <a:gd name="connsiteY175" fmla="*/ 3584448 h 3803904"/>
                <a:gd name="connsiteX176" fmla="*/ 512064 w 1344168"/>
                <a:gd name="connsiteY176" fmla="*/ 3703320 h 3803904"/>
                <a:gd name="connsiteX177" fmla="*/ 566928 w 1344168"/>
                <a:gd name="connsiteY177" fmla="*/ 3739896 h 3803904"/>
                <a:gd name="connsiteX178" fmla="*/ 603504 w 1344168"/>
                <a:gd name="connsiteY178" fmla="*/ 3730752 h 3803904"/>
                <a:gd name="connsiteX179" fmla="*/ 612648 w 1344168"/>
                <a:gd name="connsiteY179" fmla="*/ 3703320 h 3803904"/>
                <a:gd name="connsiteX180" fmla="*/ 640080 w 1344168"/>
                <a:gd name="connsiteY180" fmla="*/ 3721608 h 3803904"/>
                <a:gd name="connsiteX181" fmla="*/ 676656 w 1344168"/>
                <a:gd name="connsiteY181" fmla="*/ 3730752 h 3803904"/>
                <a:gd name="connsiteX182" fmla="*/ 704088 w 1344168"/>
                <a:gd name="connsiteY182" fmla="*/ 3739896 h 3803904"/>
                <a:gd name="connsiteX183" fmla="*/ 841248 w 1344168"/>
                <a:gd name="connsiteY183" fmla="*/ 3758184 h 3803904"/>
                <a:gd name="connsiteX184" fmla="*/ 905256 w 1344168"/>
                <a:gd name="connsiteY184" fmla="*/ 3794760 h 3803904"/>
                <a:gd name="connsiteX185" fmla="*/ 932688 w 1344168"/>
                <a:gd name="connsiteY185" fmla="*/ 3803904 h 3803904"/>
                <a:gd name="connsiteX186" fmla="*/ 1014984 w 1344168"/>
                <a:gd name="connsiteY186" fmla="*/ 3776472 h 3803904"/>
                <a:gd name="connsiteX187" fmla="*/ 1042416 w 1344168"/>
                <a:gd name="connsiteY187" fmla="*/ 3767328 h 3803904"/>
                <a:gd name="connsiteX188" fmla="*/ 1170432 w 1344168"/>
                <a:gd name="connsiteY188" fmla="*/ 3758184 h 3803904"/>
                <a:gd name="connsiteX189" fmla="*/ 1234440 w 1344168"/>
                <a:gd name="connsiteY189" fmla="*/ 3767328 h 3803904"/>
                <a:gd name="connsiteX190" fmla="*/ 1243584 w 1344168"/>
                <a:gd name="connsiteY190" fmla="*/ 3767328 h 380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344168" h="3803904">
                  <a:moveTo>
                    <a:pt x="1243584" y="3767328"/>
                  </a:moveTo>
                  <a:cubicBezTo>
                    <a:pt x="1258824" y="3759708"/>
                    <a:pt x="1304771" y="3744828"/>
                    <a:pt x="1325880" y="3721608"/>
                  </a:cubicBezTo>
                  <a:cubicBezTo>
                    <a:pt x="1338352" y="3707889"/>
                    <a:pt x="1331388" y="3684924"/>
                    <a:pt x="1335024" y="3666744"/>
                  </a:cubicBezTo>
                  <a:cubicBezTo>
                    <a:pt x="1337489" y="3654421"/>
                    <a:pt x="1341120" y="3642360"/>
                    <a:pt x="1344168" y="3630168"/>
                  </a:cubicBezTo>
                  <a:cubicBezTo>
                    <a:pt x="1333716" y="3567456"/>
                    <a:pt x="1357885" y="3501580"/>
                    <a:pt x="1280160" y="3511296"/>
                  </a:cubicBezTo>
                  <a:cubicBezTo>
                    <a:pt x="1269255" y="3512659"/>
                    <a:pt x="1261872" y="3523488"/>
                    <a:pt x="1252728" y="3529584"/>
                  </a:cubicBezTo>
                  <a:cubicBezTo>
                    <a:pt x="1198968" y="3448944"/>
                    <a:pt x="1296000" y="3579321"/>
                    <a:pt x="1152144" y="3493008"/>
                  </a:cubicBezTo>
                  <a:cubicBezTo>
                    <a:pt x="1138817" y="3485012"/>
                    <a:pt x="1146048" y="3462528"/>
                    <a:pt x="1143000" y="3447288"/>
                  </a:cubicBezTo>
                  <a:cubicBezTo>
                    <a:pt x="1110376" y="3455444"/>
                    <a:pt x="1080696" y="3473168"/>
                    <a:pt x="1060704" y="3419856"/>
                  </a:cubicBezTo>
                  <a:cubicBezTo>
                    <a:pt x="1055918" y="3407093"/>
                    <a:pt x="1072896" y="3395472"/>
                    <a:pt x="1078992" y="3383280"/>
                  </a:cubicBezTo>
                  <a:cubicBezTo>
                    <a:pt x="1075944" y="3361944"/>
                    <a:pt x="1079487" y="3338549"/>
                    <a:pt x="1069848" y="3319272"/>
                  </a:cubicBezTo>
                  <a:cubicBezTo>
                    <a:pt x="1065537" y="3310651"/>
                    <a:pt x="1049942" y="3316149"/>
                    <a:pt x="1042416" y="3310128"/>
                  </a:cubicBezTo>
                  <a:cubicBezTo>
                    <a:pt x="1033834" y="3303263"/>
                    <a:pt x="1030224" y="3291840"/>
                    <a:pt x="1024128" y="3282696"/>
                  </a:cubicBezTo>
                  <a:cubicBezTo>
                    <a:pt x="1020935" y="3253958"/>
                    <a:pt x="1035097" y="3190036"/>
                    <a:pt x="987552" y="3182112"/>
                  </a:cubicBezTo>
                  <a:cubicBezTo>
                    <a:pt x="978045" y="3180527"/>
                    <a:pt x="969264" y="3188208"/>
                    <a:pt x="960120" y="3191256"/>
                  </a:cubicBezTo>
                  <a:cubicBezTo>
                    <a:pt x="966216" y="3172968"/>
                    <a:pt x="978408" y="3154680"/>
                    <a:pt x="960120" y="3136392"/>
                  </a:cubicBezTo>
                  <a:cubicBezTo>
                    <a:pt x="953304" y="3129576"/>
                    <a:pt x="941832" y="3130296"/>
                    <a:pt x="932688" y="3127248"/>
                  </a:cubicBezTo>
                  <a:lnTo>
                    <a:pt x="896112" y="3072384"/>
                  </a:lnTo>
                  <a:cubicBezTo>
                    <a:pt x="890016" y="3063240"/>
                    <a:pt x="888250" y="3048427"/>
                    <a:pt x="877824" y="3044952"/>
                  </a:cubicBezTo>
                  <a:lnTo>
                    <a:pt x="850392" y="3035808"/>
                  </a:lnTo>
                  <a:cubicBezTo>
                    <a:pt x="844296" y="3026664"/>
                    <a:pt x="838492" y="3017319"/>
                    <a:pt x="832104" y="3008376"/>
                  </a:cubicBezTo>
                  <a:cubicBezTo>
                    <a:pt x="775394" y="2928982"/>
                    <a:pt x="829483" y="3009017"/>
                    <a:pt x="786384" y="2944368"/>
                  </a:cubicBezTo>
                  <a:cubicBezTo>
                    <a:pt x="795528" y="2941320"/>
                    <a:pt x="807000" y="2942040"/>
                    <a:pt x="813816" y="2935224"/>
                  </a:cubicBezTo>
                  <a:cubicBezTo>
                    <a:pt x="820632" y="2928408"/>
                    <a:pt x="822960" y="2917431"/>
                    <a:pt x="822960" y="2907792"/>
                  </a:cubicBezTo>
                  <a:cubicBezTo>
                    <a:pt x="822960" y="2803023"/>
                    <a:pt x="838518" y="2823676"/>
                    <a:pt x="786384" y="2788920"/>
                  </a:cubicBezTo>
                  <a:cubicBezTo>
                    <a:pt x="789432" y="2779776"/>
                    <a:pt x="787508" y="2766835"/>
                    <a:pt x="795528" y="2761488"/>
                  </a:cubicBezTo>
                  <a:cubicBezTo>
                    <a:pt x="808460" y="2752867"/>
                    <a:pt x="836978" y="2767288"/>
                    <a:pt x="841248" y="2752344"/>
                  </a:cubicBezTo>
                  <a:cubicBezTo>
                    <a:pt x="868277" y="2657743"/>
                    <a:pt x="848112" y="2649480"/>
                    <a:pt x="804672" y="2606040"/>
                  </a:cubicBezTo>
                  <a:cubicBezTo>
                    <a:pt x="813816" y="2602992"/>
                    <a:pt x="826996" y="2605070"/>
                    <a:pt x="832104" y="2596896"/>
                  </a:cubicBezTo>
                  <a:cubicBezTo>
                    <a:pt x="869905" y="2536414"/>
                    <a:pt x="825400" y="2507896"/>
                    <a:pt x="877824" y="2560320"/>
                  </a:cubicBezTo>
                  <a:cubicBezTo>
                    <a:pt x="984629" y="2538959"/>
                    <a:pt x="917920" y="2567668"/>
                    <a:pt x="932688" y="2368296"/>
                  </a:cubicBezTo>
                  <a:cubicBezTo>
                    <a:pt x="934280" y="2346802"/>
                    <a:pt x="923702" y="2315943"/>
                    <a:pt x="941832" y="2304288"/>
                  </a:cubicBezTo>
                  <a:cubicBezTo>
                    <a:pt x="975555" y="2282609"/>
                    <a:pt x="1021080" y="2292096"/>
                    <a:pt x="1060704" y="2286000"/>
                  </a:cubicBezTo>
                  <a:cubicBezTo>
                    <a:pt x="1066800" y="2276856"/>
                    <a:pt x="1078149" y="2269525"/>
                    <a:pt x="1078992" y="2258568"/>
                  </a:cubicBezTo>
                  <a:cubicBezTo>
                    <a:pt x="1082061" y="2218668"/>
                    <a:pt x="1082066" y="2170202"/>
                    <a:pt x="1051560" y="2139696"/>
                  </a:cubicBezTo>
                  <a:cubicBezTo>
                    <a:pt x="1043789" y="2131925"/>
                    <a:pt x="1033272" y="2127504"/>
                    <a:pt x="1024128" y="2121408"/>
                  </a:cubicBezTo>
                  <a:cubicBezTo>
                    <a:pt x="1047177" y="2052262"/>
                    <a:pt x="1037806" y="2093749"/>
                    <a:pt x="1014984" y="1956816"/>
                  </a:cubicBezTo>
                  <a:cubicBezTo>
                    <a:pt x="1013399" y="1947309"/>
                    <a:pt x="1011861" y="1936910"/>
                    <a:pt x="1005840" y="1929384"/>
                  </a:cubicBezTo>
                  <a:cubicBezTo>
                    <a:pt x="998975" y="1920802"/>
                    <a:pt x="986851" y="1918131"/>
                    <a:pt x="978408" y="1911096"/>
                  </a:cubicBezTo>
                  <a:cubicBezTo>
                    <a:pt x="968474" y="1902817"/>
                    <a:pt x="960120" y="1892808"/>
                    <a:pt x="950976" y="1883664"/>
                  </a:cubicBezTo>
                  <a:cubicBezTo>
                    <a:pt x="926592" y="1886712"/>
                    <a:pt x="898271" y="1906439"/>
                    <a:pt x="877824" y="1892808"/>
                  </a:cubicBezTo>
                  <a:cubicBezTo>
                    <a:pt x="783599" y="1829991"/>
                    <a:pt x="907314" y="1821073"/>
                    <a:pt x="914400" y="1819656"/>
                  </a:cubicBezTo>
                  <a:cubicBezTo>
                    <a:pt x="921228" y="1799172"/>
                    <a:pt x="929408" y="1776971"/>
                    <a:pt x="932688" y="1755648"/>
                  </a:cubicBezTo>
                  <a:cubicBezTo>
                    <a:pt x="936885" y="1728368"/>
                    <a:pt x="938784" y="1700784"/>
                    <a:pt x="941832" y="1673352"/>
                  </a:cubicBezTo>
                  <a:cubicBezTo>
                    <a:pt x="938784" y="1633728"/>
                    <a:pt x="947819" y="1591228"/>
                    <a:pt x="932688" y="1554480"/>
                  </a:cubicBezTo>
                  <a:cubicBezTo>
                    <a:pt x="924319" y="1534156"/>
                    <a:pt x="877824" y="1517904"/>
                    <a:pt x="877824" y="1517904"/>
                  </a:cubicBezTo>
                  <a:cubicBezTo>
                    <a:pt x="880872" y="1508760"/>
                    <a:pt x="886968" y="1500111"/>
                    <a:pt x="886968" y="1490472"/>
                  </a:cubicBezTo>
                  <a:cubicBezTo>
                    <a:pt x="886968" y="1418184"/>
                    <a:pt x="887994" y="1395672"/>
                    <a:pt x="868680" y="1344168"/>
                  </a:cubicBezTo>
                  <a:cubicBezTo>
                    <a:pt x="862917" y="1328799"/>
                    <a:pt x="860900" y="1311058"/>
                    <a:pt x="850392" y="1298448"/>
                  </a:cubicBezTo>
                  <a:cubicBezTo>
                    <a:pt x="844222" y="1291043"/>
                    <a:pt x="816144" y="1282488"/>
                    <a:pt x="822960" y="1289304"/>
                  </a:cubicBezTo>
                  <a:cubicBezTo>
                    <a:pt x="832599" y="1298943"/>
                    <a:pt x="847344" y="1301496"/>
                    <a:pt x="859536" y="1307592"/>
                  </a:cubicBezTo>
                  <a:cubicBezTo>
                    <a:pt x="889536" y="1277592"/>
                    <a:pt x="889972" y="1286565"/>
                    <a:pt x="896112" y="1243584"/>
                  </a:cubicBezTo>
                  <a:cubicBezTo>
                    <a:pt x="910761" y="1141038"/>
                    <a:pt x="874765" y="1162308"/>
                    <a:pt x="932688" y="1143000"/>
                  </a:cubicBezTo>
                  <a:cubicBezTo>
                    <a:pt x="946879" y="1100427"/>
                    <a:pt x="957536" y="1080924"/>
                    <a:pt x="932688" y="1024128"/>
                  </a:cubicBezTo>
                  <a:cubicBezTo>
                    <a:pt x="922322" y="1000433"/>
                    <a:pt x="877824" y="969264"/>
                    <a:pt x="877824" y="969264"/>
                  </a:cubicBezTo>
                  <a:cubicBezTo>
                    <a:pt x="892520" y="910478"/>
                    <a:pt x="890863" y="935148"/>
                    <a:pt x="877824" y="850392"/>
                  </a:cubicBezTo>
                  <a:cubicBezTo>
                    <a:pt x="875913" y="837971"/>
                    <a:pt x="874915" y="824727"/>
                    <a:pt x="868680" y="813816"/>
                  </a:cubicBezTo>
                  <a:cubicBezTo>
                    <a:pt x="862264" y="802588"/>
                    <a:pt x="850392" y="795528"/>
                    <a:pt x="841248" y="786384"/>
                  </a:cubicBezTo>
                  <a:cubicBezTo>
                    <a:pt x="819912" y="792480"/>
                    <a:pt x="797843" y="796431"/>
                    <a:pt x="777240" y="804672"/>
                  </a:cubicBezTo>
                  <a:cubicBezTo>
                    <a:pt x="767036" y="808753"/>
                    <a:pt x="758600" y="829554"/>
                    <a:pt x="749808" y="822960"/>
                  </a:cubicBezTo>
                  <a:cubicBezTo>
                    <a:pt x="737375" y="813635"/>
                    <a:pt x="744035" y="792412"/>
                    <a:pt x="740664" y="777240"/>
                  </a:cubicBezTo>
                  <a:cubicBezTo>
                    <a:pt x="740159" y="774965"/>
                    <a:pt x="727076" y="719107"/>
                    <a:pt x="722376" y="713232"/>
                  </a:cubicBezTo>
                  <a:cubicBezTo>
                    <a:pt x="715511" y="704650"/>
                    <a:pt x="704088" y="701040"/>
                    <a:pt x="694944" y="694944"/>
                  </a:cubicBezTo>
                  <a:cubicBezTo>
                    <a:pt x="641440" y="712779"/>
                    <a:pt x="602408" y="735174"/>
                    <a:pt x="676656" y="576072"/>
                  </a:cubicBezTo>
                  <a:cubicBezTo>
                    <a:pt x="684496" y="559271"/>
                    <a:pt x="713232" y="569976"/>
                    <a:pt x="731520" y="566928"/>
                  </a:cubicBezTo>
                  <a:cubicBezTo>
                    <a:pt x="763569" y="502831"/>
                    <a:pt x="767638" y="510231"/>
                    <a:pt x="740664" y="402336"/>
                  </a:cubicBezTo>
                  <a:cubicBezTo>
                    <a:pt x="737999" y="391674"/>
                    <a:pt x="722376" y="390144"/>
                    <a:pt x="713232" y="384048"/>
                  </a:cubicBezTo>
                  <a:cubicBezTo>
                    <a:pt x="707136" y="374904"/>
                    <a:pt x="697836" y="367218"/>
                    <a:pt x="694944" y="356616"/>
                  </a:cubicBezTo>
                  <a:cubicBezTo>
                    <a:pt x="688478" y="332908"/>
                    <a:pt x="695780" y="305920"/>
                    <a:pt x="685800" y="283464"/>
                  </a:cubicBezTo>
                  <a:cubicBezTo>
                    <a:pt x="681885" y="274656"/>
                    <a:pt x="667777" y="276411"/>
                    <a:pt x="658368" y="274320"/>
                  </a:cubicBezTo>
                  <a:cubicBezTo>
                    <a:pt x="640269" y="270298"/>
                    <a:pt x="621792" y="268224"/>
                    <a:pt x="603504" y="265176"/>
                  </a:cubicBezTo>
                  <a:cubicBezTo>
                    <a:pt x="600456" y="231648"/>
                    <a:pt x="605006" y="196531"/>
                    <a:pt x="594360" y="164592"/>
                  </a:cubicBezTo>
                  <a:cubicBezTo>
                    <a:pt x="591312" y="155448"/>
                    <a:pt x="574454" y="161469"/>
                    <a:pt x="566928" y="155448"/>
                  </a:cubicBezTo>
                  <a:cubicBezTo>
                    <a:pt x="558346" y="148583"/>
                    <a:pt x="554736" y="137160"/>
                    <a:pt x="548640" y="128016"/>
                  </a:cubicBezTo>
                  <a:cubicBezTo>
                    <a:pt x="544716" y="100546"/>
                    <a:pt x="542958" y="22490"/>
                    <a:pt x="502920" y="9144"/>
                  </a:cubicBezTo>
                  <a:lnTo>
                    <a:pt x="475488" y="0"/>
                  </a:lnTo>
                  <a:cubicBezTo>
                    <a:pt x="463296" y="3048"/>
                    <a:pt x="448725" y="1293"/>
                    <a:pt x="438912" y="9144"/>
                  </a:cubicBezTo>
                  <a:cubicBezTo>
                    <a:pt x="407364" y="34383"/>
                    <a:pt x="459370" y="56311"/>
                    <a:pt x="402336" y="18288"/>
                  </a:cubicBezTo>
                  <a:cubicBezTo>
                    <a:pt x="381000" y="24384"/>
                    <a:pt x="357725" y="25800"/>
                    <a:pt x="338328" y="36576"/>
                  </a:cubicBezTo>
                  <a:cubicBezTo>
                    <a:pt x="302885" y="56266"/>
                    <a:pt x="326556" y="116134"/>
                    <a:pt x="329184" y="137160"/>
                  </a:cubicBezTo>
                  <a:cubicBezTo>
                    <a:pt x="332232" y="195072"/>
                    <a:pt x="333078" y="253142"/>
                    <a:pt x="338328" y="310896"/>
                  </a:cubicBezTo>
                  <a:cubicBezTo>
                    <a:pt x="339201" y="320495"/>
                    <a:pt x="342125" y="330308"/>
                    <a:pt x="347472" y="338328"/>
                  </a:cubicBezTo>
                  <a:cubicBezTo>
                    <a:pt x="354645" y="349088"/>
                    <a:pt x="365760" y="356616"/>
                    <a:pt x="374904" y="365760"/>
                  </a:cubicBezTo>
                  <a:cubicBezTo>
                    <a:pt x="377952" y="387096"/>
                    <a:pt x="389275" y="408859"/>
                    <a:pt x="384048" y="429768"/>
                  </a:cubicBezTo>
                  <a:cubicBezTo>
                    <a:pt x="381383" y="440430"/>
                    <a:pt x="376422" y="405001"/>
                    <a:pt x="365760" y="402336"/>
                  </a:cubicBezTo>
                  <a:cubicBezTo>
                    <a:pt x="347773" y="397839"/>
                    <a:pt x="329184" y="408432"/>
                    <a:pt x="310896" y="411480"/>
                  </a:cubicBezTo>
                  <a:cubicBezTo>
                    <a:pt x="313944" y="435864"/>
                    <a:pt x="325371" y="460643"/>
                    <a:pt x="320040" y="484632"/>
                  </a:cubicBezTo>
                  <a:cubicBezTo>
                    <a:pt x="317949" y="494041"/>
                    <a:pt x="300628" y="488429"/>
                    <a:pt x="292608" y="493776"/>
                  </a:cubicBezTo>
                  <a:cubicBezTo>
                    <a:pt x="281848" y="500949"/>
                    <a:pt x="274320" y="512064"/>
                    <a:pt x="265176" y="521208"/>
                  </a:cubicBezTo>
                  <a:cubicBezTo>
                    <a:pt x="262128" y="554736"/>
                    <a:pt x="271088" y="591680"/>
                    <a:pt x="256032" y="621792"/>
                  </a:cubicBezTo>
                  <a:cubicBezTo>
                    <a:pt x="250249" y="633358"/>
                    <a:pt x="241034" y="597913"/>
                    <a:pt x="228600" y="594360"/>
                  </a:cubicBezTo>
                  <a:cubicBezTo>
                    <a:pt x="216516" y="590908"/>
                    <a:pt x="204216" y="600456"/>
                    <a:pt x="192024" y="603504"/>
                  </a:cubicBezTo>
                  <a:cubicBezTo>
                    <a:pt x="182880" y="609600"/>
                    <a:pt x="171457" y="613210"/>
                    <a:pt x="164592" y="621792"/>
                  </a:cubicBezTo>
                  <a:cubicBezTo>
                    <a:pt x="158571" y="629318"/>
                    <a:pt x="163468" y="643877"/>
                    <a:pt x="155448" y="649224"/>
                  </a:cubicBezTo>
                  <a:cubicBezTo>
                    <a:pt x="142516" y="657845"/>
                    <a:pt x="124968" y="655320"/>
                    <a:pt x="109728" y="658368"/>
                  </a:cubicBezTo>
                  <a:cubicBezTo>
                    <a:pt x="93417" y="674679"/>
                    <a:pt x="64248" y="701261"/>
                    <a:pt x="54864" y="722376"/>
                  </a:cubicBezTo>
                  <a:cubicBezTo>
                    <a:pt x="48552" y="736578"/>
                    <a:pt x="48768" y="752856"/>
                    <a:pt x="45720" y="768096"/>
                  </a:cubicBezTo>
                  <a:cubicBezTo>
                    <a:pt x="48768" y="786384"/>
                    <a:pt x="45860" y="806753"/>
                    <a:pt x="54864" y="822960"/>
                  </a:cubicBezTo>
                  <a:cubicBezTo>
                    <a:pt x="67446" y="845607"/>
                    <a:pt x="97034" y="852257"/>
                    <a:pt x="118872" y="859536"/>
                  </a:cubicBezTo>
                  <a:cubicBezTo>
                    <a:pt x="146808" y="887472"/>
                    <a:pt x="150149" y="885030"/>
                    <a:pt x="164592" y="923544"/>
                  </a:cubicBezTo>
                  <a:cubicBezTo>
                    <a:pt x="169005" y="935311"/>
                    <a:pt x="168786" y="948569"/>
                    <a:pt x="173736" y="960120"/>
                  </a:cubicBezTo>
                  <a:cubicBezTo>
                    <a:pt x="178065" y="970221"/>
                    <a:pt x="185636" y="978609"/>
                    <a:pt x="192024" y="987552"/>
                  </a:cubicBezTo>
                  <a:cubicBezTo>
                    <a:pt x="203548" y="1003686"/>
                    <a:pt x="228762" y="1039476"/>
                    <a:pt x="246888" y="1051560"/>
                  </a:cubicBezTo>
                  <a:cubicBezTo>
                    <a:pt x="254908" y="1056907"/>
                    <a:pt x="265176" y="1057656"/>
                    <a:pt x="274320" y="1060704"/>
                  </a:cubicBezTo>
                  <a:cubicBezTo>
                    <a:pt x="259080" y="1063752"/>
                    <a:pt x="241247" y="1060815"/>
                    <a:pt x="228600" y="1069848"/>
                  </a:cubicBezTo>
                  <a:cubicBezTo>
                    <a:pt x="192997" y="1095279"/>
                    <a:pt x="219456" y="1121615"/>
                    <a:pt x="219456" y="1152144"/>
                  </a:cubicBezTo>
                  <a:cubicBezTo>
                    <a:pt x="219456" y="1161783"/>
                    <a:pt x="213360" y="1133856"/>
                    <a:pt x="210312" y="1124712"/>
                  </a:cubicBezTo>
                  <a:cubicBezTo>
                    <a:pt x="195072" y="1127760"/>
                    <a:pt x="177239" y="1124823"/>
                    <a:pt x="164592" y="1133856"/>
                  </a:cubicBezTo>
                  <a:cubicBezTo>
                    <a:pt x="128756" y="1159453"/>
                    <a:pt x="151224" y="1258344"/>
                    <a:pt x="155448" y="1271016"/>
                  </a:cubicBezTo>
                  <a:cubicBezTo>
                    <a:pt x="158496" y="1280160"/>
                    <a:pt x="173736" y="1277112"/>
                    <a:pt x="182880" y="1280160"/>
                  </a:cubicBezTo>
                  <a:cubicBezTo>
                    <a:pt x="170688" y="1283208"/>
                    <a:pt x="156761" y="1282333"/>
                    <a:pt x="146304" y="1289304"/>
                  </a:cubicBezTo>
                  <a:cubicBezTo>
                    <a:pt x="107802" y="1314972"/>
                    <a:pt x="134267" y="1384101"/>
                    <a:pt x="146304" y="1408176"/>
                  </a:cubicBezTo>
                  <a:cubicBezTo>
                    <a:pt x="157870" y="1431309"/>
                    <a:pt x="201168" y="1463040"/>
                    <a:pt x="201168" y="1463040"/>
                  </a:cubicBezTo>
                  <a:lnTo>
                    <a:pt x="219456" y="1517904"/>
                  </a:lnTo>
                  <a:cubicBezTo>
                    <a:pt x="222504" y="1527048"/>
                    <a:pt x="221784" y="1538520"/>
                    <a:pt x="228600" y="1545336"/>
                  </a:cubicBezTo>
                  <a:cubicBezTo>
                    <a:pt x="240792" y="1557528"/>
                    <a:pt x="265176" y="1564670"/>
                    <a:pt x="265176" y="1581912"/>
                  </a:cubicBezTo>
                  <a:cubicBezTo>
                    <a:pt x="265176" y="1595543"/>
                    <a:pt x="241129" y="1568994"/>
                    <a:pt x="228600" y="1563624"/>
                  </a:cubicBezTo>
                  <a:cubicBezTo>
                    <a:pt x="219741" y="1559827"/>
                    <a:pt x="210312" y="1557528"/>
                    <a:pt x="201168" y="1554480"/>
                  </a:cubicBezTo>
                  <a:cubicBezTo>
                    <a:pt x="172780" y="1557634"/>
                    <a:pt x="116024" y="1551182"/>
                    <a:pt x="91440" y="1581912"/>
                  </a:cubicBezTo>
                  <a:cubicBezTo>
                    <a:pt x="85419" y="1589438"/>
                    <a:pt x="85344" y="1600200"/>
                    <a:pt x="82296" y="1609344"/>
                  </a:cubicBezTo>
                  <a:cubicBezTo>
                    <a:pt x="85344" y="1621536"/>
                    <a:pt x="95414" y="1633998"/>
                    <a:pt x="91440" y="1645920"/>
                  </a:cubicBezTo>
                  <a:cubicBezTo>
                    <a:pt x="83877" y="1668610"/>
                    <a:pt x="15303" y="1672325"/>
                    <a:pt x="9144" y="1673352"/>
                  </a:cubicBezTo>
                  <a:cubicBezTo>
                    <a:pt x="12192" y="1703832"/>
                    <a:pt x="20199" y="1734220"/>
                    <a:pt x="18288" y="1764792"/>
                  </a:cubicBezTo>
                  <a:cubicBezTo>
                    <a:pt x="17086" y="1784032"/>
                    <a:pt x="0" y="1819656"/>
                    <a:pt x="0" y="1819656"/>
                  </a:cubicBezTo>
                  <a:cubicBezTo>
                    <a:pt x="3048" y="1831848"/>
                    <a:pt x="2909" y="1845321"/>
                    <a:pt x="9144" y="1856232"/>
                  </a:cubicBezTo>
                  <a:cubicBezTo>
                    <a:pt x="63940" y="1952125"/>
                    <a:pt x="17171" y="1825448"/>
                    <a:pt x="45720" y="1911096"/>
                  </a:cubicBezTo>
                  <a:cubicBezTo>
                    <a:pt x="52521" y="1992702"/>
                    <a:pt x="34341" y="2009445"/>
                    <a:pt x="82296" y="2057400"/>
                  </a:cubicBezTo>
                  <a:cubicBezTo>
                    <a:pt x="90067" y="2065171"/>
                    <a:pt x="100584" y="2069592"/>
                    <a:pt x="109728" y="2075688"/>
                  </a:cubicBezTo>
                  <a:cubicBezTo>
                    <a:pt x="202171" y="2214353"/>
                    <a:pt x="102113" y="2072036"/>
                    <a:pt x="173736" y="2157984"/>
                  </a:cubicBezTo>
                  <a:cubicBezTo>
                    <a:pt x="194821" y="2183286"/>
                    <a:pt x="189402" y="2192812"/>
                    <a:pt x="219456" y="2212848"/>
                  </a:cubicBezTo>
                  <a:cubicBezTo>
                    <a:pt x="227476" y="2218195"/>
                    <a:pt x="238462" y="2217311"/>
                    <a:pt x="246888" y="2221992"/>
                  </a:cubicBezTo>
                  <a:cubicBezTo>
                    <a:pt x="266101" y="2232666"/>
                    <a:pt x="301752" y="2258568"/>
                    <a:pt x="301752" y="2258568"/>
                  </a:cubicBezTo>
                  <a:cubicBezTo>
                    <a:pt x="286184" y="2336409"/>
                    <a:pt x="310164" y="2295144"/>
                    <a:pt x="265176" y="2295144"/>
                  </a:cubicBezTo>
                  <a:cubicBezTo>
                    <a:pt x="255537" y="2295144"/>
                    <a:pt x="246888" y="2301240"/>
                    <a:pt x="237744" y="2304288"/>
                  </a:cubicBezTo>
                  <a:cubicBezTo>
                    <a:pt x="234696" y="2313432"/>
                    <a:pt x="228600" y="2322081"/>
                    <a:pt x="228600" y="2331720"/>
                  </a:cubicBezTo>
                  <a:cubicBezTo>
                    <a:pt x="228600" y="2350260"/>
                    <a:pt x="244254" y="2369224"/>
                    <a:pt x="237744" y="2386584"/>
                  </a:cubicBezTo>
                  <a:cubicBezTo>
                    <a:pt x="232958" y="2399347"/>
                    <a:pt x="213360" y="2398776"/>
                    <a:pt x="201168" y="2404872"/>
                  </a:cubicBezTo>
                  <a:cubicBezTo>
                    <a:pt x="178906" y="2471658"/>
                    <a:pt x="187555" y="2441034"/>
                    <a:pt x="173736" y="2496312"/>
                  </a:cubicBezTo>
                  <a:cubicBezTo>
                    <a:pt x="176784" y="2514600"/>
                    <a:pt x="173876" y="2534969"/>
                    <a:pt x="182880" y="2551176"/>
                  </a:cubicBezTo>
                  <a:cubicBezTo>
                    <a:pt x="190281" y="2564498"/>
                    <a:pt x="207885" y="2568690"/>
                    <a:pt x="219456" y="2578608"/>
                  </a:cubicBezTo>
                  <a:cubicBezTo>
                    <a:pt x="229274" y="2587024"/>
                    <a:pt x="237744" y="2596896"/>
                    <a:pt x="246888" y="2606040"/>
                  </a:cubicBezTo>
                  <a:cubicBezTo>
                    <a:pt x="248724" y="2622561"/>
                    <a:pt x="253297" y="2697195"/>
                    <a:pt x="265176" y="2724912"/>
                  </a:cubicBezTo>
                  <a:cubicBezTo>
                    <a:pt x="269505" y="2735013"/>
                    <a:pt x="278549" y="2742514"/>
                    <a:pt x="283464" y="2752344"/>
                  </a:cubicBezTo>
                  <a:cubicBezTo>
                    <a:pt x="287775" y="2760965"/>
                    <a:pt x="284588" y="2774429"/>
                    <a:pt x="292608" y="2779776"/>
                  </a:cubicBezTo>
                  <a:cubicBezTo>
                    <a:pt x="305540" y="2788397"/>
                    <a:pt x="323250" y="2785151"/>
                    <a:pt x="338328" y="2788920"/>
                  </a:cubicBezTo>
                  <a:cubicBezTo>
                    <a:pt x="347679" y="2791258"/>
                    <a:pt x="356616" y="2795016"/>
                    <a:pt x="365760" y="2798064"/>
                  </a:cubicBezTo>
                  <a:cubicBezTo>
                    <a:pt x="359664" y="2819400"/>
                    <a:pt x="361678" y="2845025"/>
                    <a:pt x="347472" y="2862072"/>
                  </a:cubicBezTo>
                  <a:cubicBezTo>
                    <a:pt x="341302" y="2869477"/>
                    <a:pt x="329679" y="2852928"/>
                    <a:pt x="320040" y="2852928"/>
                  </a:cubicBezTo>
                  <a:cubicBezTo>
                    <a:pt x="292439" y="2852928"/>
                    <a:pt x="265176" y="2859024"/>
                    <a:pt x="237744" y="2862072"/>
                  </a:cubicBezTo>
                  <a:cubicBezTo>
                    <a:pt x="234696" y="2871216"/>
                    <a:pt x="227404" y="2879940"/>
                    <a:pt x="228600" y="2889504"/>
                  </a:cubicBezTo>
                  <a:cubicBezTo>
                    <a:pt x="229904" y="2899936"/>
                    <a:pt x="251887" y="2952025"/>
                    <a:pt x="265176" y="2962656"/>
                  </a:cubicBezTo>
                  <a:cubicBezTo>
                    <a:pt x="272702" y="2968677"/>
                    <a:pt x="283464" y="2968752"/>
                    <a:pt x="292608" y="2971800"/>
                  </a:cubicBezTo>
                  <a:cubicBezTo>
                    <a:pt x="296120" y="2992872"/>
                    <a:pt x="299641" y="3031586"/>
                    <a:pt x="310896" y="3054096"/>
                  </a:cubicBezTo>
                  <a:cubicBezTo>
                    <a:pt x="315811" y="3063926"/>
                    <a:pt x="321413" y="3073757"/>
                    <a:pt x="329184" y="3081528"/>
                  </a:cubicBezTo>
                  <a:cubicBezTo>
                    <a:pt x="348875" y="3101219"/>
                    <a:pt x="376985" y="3116383"/>
                    <a:pt x="402336" y="3127248"/>
                  </a:cubicBezTo>
                  <a:cubicBezTo>
                    <a:pt x="411195" y="3131045"/>
                    <a:pt x="420624" y="3133344"/>
                    <a:pt x="429768" y="3136392"/>
                  </a:cubicBezTo>
                  <a:cubicBezTo>
                    <a:pt x="420624" y="3139440"/>
                    <a:pt x="409862" y="3139515"/>
                    <a:pt x="402336" y="3145536"/>
                  </a:cubicBezTo>
                  <a:cubicBezTo>
                    <a:pt x="379255" y="3164001"/>
                    <a:pt x="378892" y="3184518"/>
                    <a:pt x="393192" y="3209544"/>
                  </a:cubicBezTo>
                  <a:cubicBezTo>
                    <a:pt x="399608" y="3220772"/>
                    <a:pt x="410690" y="3228697"/>
                    <a:pt x="420624" y="3236976"/>
                  </a:cubicBezTo>
                  <a:cubicBezTo>
                    <a:pt x="429067" y="3244011"/>
                    <a:pt x="439613" y="3248229"/>
                    <a:pt x="448056" y="3255264"/>
                  </a:cubicBezTo>
                  <a:cubicBezTo>
                    <a:pt x="457990" y="3263543"/>
                    <a:pt x="467209" y="3272762"/>
                    <a:pt x="475488" y="3282696"/>
                  </a:cubicBezTo>
                  <a:cubicBezTo>
                    <a:pt x="482523" y="3291139"/>
                    <a:pt x="485194" y="3303263"/>
                    <a:pt x="493776" y="3310128"/>
                  </a:cubicBezTo>
                  <a:cubicBezTo>
                    <a:pt x="501302" y="3316149"/>
                    <a:pt x="512064" y="3316224"/>
                    <a:pt x="521208" y="3319272"/>
                  </a:cubicBezTo>
                  <a:cubicBezTo>
                    <a:pt x="530352" y="3331464"/>
                    <a:pt x="548640" y="3340608"/>
                    <a:pt x="548640" y="3355848"/>
                  </a:cubicBezTo>
                  <a:cubicBezTo>
                    <a:pt x="548640" y="3365487"/>
                    <a:pt x="530476" y="3362344"/>
                    <a:pt x="521208" y="3364992"/>
                  </a:cubicBezTo>
                  <a:cubicBezTo>
                    <a:pt x="509124" y="3368444"/>
                    <a:pt x="496824" y="3371088"/>
                    <a:pt x="484632" y="3374136"/>
                  </a:cubicBezTo>
                  <a:cubicBezTo>
                    <a:pt x="481584" y="3386328"/>
                    <a:pt x="475488" y="3398145"/>
                    <a:pt x="475488" y="3410712"/>
                  </a:cubicBezTo>
                  <a:cubicBezTo>
                    <a:pt x="475488" y="3420351"/>
                    <a:pt x="481984" y="3428876"/>
                    <a:pt x="484632" y="3438144"/>
                  </a:cubicBezTo>
                  <a:cubicBezTo>
                    <a:pt x="488084" y="3450228"/>
                    <a:pt x="491050" y="3462452"/>
                    <a:pt x="493776" y="3474720"/>
                  </a:cubicBezTo>
                  <a:cubicBezTo>
                    <a:pt x="497147" y="3489892"/>
                    <a:pt x="497463" y="3505888"/>
                    <a:pt x="502920" y="3520440"/>
                  </a:cubicBezTo>
                  <a:cubicBezTo>
                    <a:pt x="506779" y="3530730"/>
                    <a:pt x="515112" y="3538728"/>
                    <a:pt x="521208" y="3547872"/>
                  </a:cubicBezTo>
                  <a:cubicBezTo>
                    <a:pt x="533400" y="3544824"/>
                    <a:pt x="552164" y="3549968"/>
                    <a:pt x="557784" y="3538728"/>
                  </a:cubicBezTo>
                  <a:cubicBezTo>
                    <a:pt x="562095" y="3530107"/>
                    <a:pt x="539620" y="3532232"/>
                    <a:pt x="530352" y="3529584"/>
                  </a:cubicBezTo>
                  <a:cubicBezTo>
                    <a:pt x="518268" y="3526132"/>
                    <a:pt x="505968" y="3523488"/>
                    <a:pt x="493776" y="3520440"/>
                  </a:cubicBezTo>
                  <a:cubicBezTo>
                    <a:pt x="481652" y="3538626"/>
                    <a:pt x="461917" y="3552589"/>
                    <a:pt x="484632" y="3575304"/>
                  </a:cubicBezTo>
                  <a:cubicBezTo>
                    <a:pt x="491448" y="3582120"/>
                    <a:pt x="502920" y="3581400"/>
                    <a:pt x="512064" y="3584448"/>
                  </a:cubicBezTo>
                  <a:cubicBezTo>
                    <a:pt x="498320" y="3625681"/>
                    <a:pt x="485796" y="3650784"/>
                    <a:pt x="512064" y="3703320"/>
                  </a:cubicBezTo>
                  <a:cubicBezTo>
                    <a:pt x="521894" y="3722979"/>
                    <a:pt x="566928" y="3739896"/>
                    <a:pt x="566928" y="3739896"/>
                  </a:cubicBezTo>
                  <a:cubicBezTo>
                    <a:pt x="579120" y="3736848"/>
                    <a:pt x="593691" y="3738603"/>
                    <a:pt x="603504" y="3730752"/>
                  </a:cubicBezTo>
                  <a:cubicBezTo>
                    <a:pt x="611030" y="3724731"/>
                    <a:pt x="603297" y="3705658"/>
                    <a:pt x="612648" y="3703320"/>
                  </a:cubicBezTo>
                  <a:cubicBezTo>
                    <a:pt x="623310" y="3700655"/>
                    <a:pt x="629979" y="3717279"/>
                    <a:pt x="640080" y="3721608"/>
                  </a:cubicBezTo>
                  <a:cubicBezTo>
                    <a:pt x="651631" y="3726558"/>
                    <a:pt x="664572" y="3727300"/>
                    <a:pt x="676656" y="3730752"/>
                  </a:cubicBezTo>
                  <a:cubicBezTo>
                    <a:pt x="685924" y="3733400"/>
                    <a:pt x="694737" y="3737558"/>
                    <a:pt x="704088" y="3739896"/>
                  </a:cubicBezTo>
                  <a:cubicBezTo>
                    <a:pt x="754593" y="3752522"/>
                    <a:pt x="784114" y="3752471"/>
                    <a:pt x="841248" y="3758184"/>
                  </a:cubicBezTo>
                  <a:cubicBezTo>
                    <a:pt x="868798" y="3776550"/>
                    <a:pt x="872772" y="3780838"/>
                    <a:pt x="905256" y="3794760"/>
                  </a:cubicBezTo>
                  <a:cubicBezTo>
                    <a:pt x="914115" y="3798557"/>
                    <a:pt x="923544" y="3800856"/>
                    <a:pt x="932688" y="3803904"/>
                  </a:cubicBezTo>
                  <a:cubicBezTo>
                    <a:pt x="980415" y="3772086"/>
                    <a:pt x="941067" y="3792898"/>
                    <a:pt x="1014984" y="3776472"/>
                  </a:cubicBezTo>
                  <a:cubicBezTo>
                    <a:pt x="1024393" y="3774381"/>
                    <a:pt x="1032843" y="3768454"/>
                    <a:pt x="1042416" y="3767328"/>
                  </a:cubicBezTo>
                  <a:cubicBezTo>
                    <a:pt x="1084904" y="3762329"/>
                    <a:pt x="1127760" y="3761232"/>
                    <a:pt x="1170432" y="3758184"/>
                  </a:cubicBezTo>
                  <a:cubicBezTo>
                    <a:pt x="1191768" y="3761232"/>
                    <a:pt x="1212994" y="3769473"/>
                    <a:pt x="1234440" y="3767328"/>
                  </a:cubicBezTo>
                  <a:cubicBezTo>
                    <a:pt x="1245375" y="3766234"/>
                    <a:pt x="1228344" y="3774948"/>
                    <a:pt x="1243584" y="376732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p:cNvSpPr/>
            <p:nvPr/>
          </p:nvSpPr>
          <p:spPr>
            <a:xfrm>
              <a:off x="5867400" y="3035808"/>
              <a:ext cx="1262420" cy="2057629"/>
            </a:xfrm>
            <a:custGeom>
              <a:avLst/>
              <a:gdLst>
                <a:gd name="connsiteX0" fmla="*/ 731520 w 1262420"/>
                <a:gd name="connsiteY0" fmla="*/ 2029968 h 2057629"/>
                <a:gd name="connsiteX1" fmla="*/ 886968 w 1262420"/>
                <a:gd name="connsiteY1" fmla="*/ 2057400 h 2057629"/>
                <a:gd name="connsiteX2" fmla="*/ 896112 w 1262420"/>
                <a:gd name="connsiteY2" fmla="*/ 2029968 h 2057629"/>
                <a:gd name="connsiteX3" fmla="*/ 932688 w 1262420"/>
                <a:gd name="connsiteY3" fmla="*/ 2020824 h 2057629"/>
                <a:gd name="connsiteX4" fmla="*/ 1024128 w 1262420"/>
                <a:gd name="connsiteY4" fmla="*/ 2029968 h 2057629"/>
                <a:gd name="connsiteX5" fmla="*/ 1088136 w 1262420"/>
                <a:gd name="connsiteY5" fmla="*/ 2039112 h 2057629"/>
                <a:gd name="connsiteX6" fmla="*/ 1097280 w 1262420"/>
                <a:gd name="connsiteY6" fmla="*/ 2011680 h 2057629"/>
                <a:gd name="connsiteX7" fmla="*/ 1124712 w 1262420"/>
                <a:gd name="connsiteY7" fmla="*/ 2002536 h 2057629"/>
                <a:gd name="connsiteX8" fmla="*/ 1152144 w 1262420"/>
                <a:gd name="connsiteY8" fmla="*/ 2011680 h 2057629"/>
                <a:gd name="connsiteX9" fmla="*/ 1207008 w 1262420"/>
                <a:gd name="connsiteY9" fmla="*/ 1984248 h 2057629"/>
                <a:gd name="connsiteX10" fmla="*/ 1243584 w 1262420"/>
                <a:gd name="connsiteY10" fmla="*/ 1965960 h 2057629"/>
                <a:gd name="connsiteX11" fmla="*/ 1261872 w 1262420"/>
                <a:gd name="connsiteY11" fmla="*/ 1938528 h 2057629"/>
                <a:gd name="connsiteX12" fmla="*/ 1243584 w 1262420"/>
                <a:gd name="connsiteY12" fmla="*/ 1847088 h 2057629"/>
                <a:gd name="connsiteX13" fmla="*/ 1243584 w 1262420"/>
                <a:gd name="connsiteY13" fmla="*/ 1737360 h 2057629"/>
                <a:gd name="connsiteX14" fmla="*/ 1216152 w 1262420"/>
                <a:gd name="connsiteY14" fmla="*/ 1719072 h 2057629"/>
                <a:gd name="connsiteX15" fmla="*/ 1115568 w 1262420"/>
                <a:gd name="connsiteY15" fmla="*/ 1709928 h 2057629"/>
                <a:gd name="connsiteX16" fmla="*/ 1088136 w 1262420"/>
                <a:gd name="connsiteY16" fmla="*/ 1700784 h 2057629"/>
                <a:gd name="connsiteX17" fmla="*/ 1060704 w 1262420"/>
                <a:gd name="connsiteY17" fmla="*/ 1673352 h 2057629"/>
                <a:gd name="connsiteX18" fmla="*/ 1078992 w 1262420"/>
                <a:gd name="connsiteY18" fmla="*/ 1645920 h 2057629"/>
                <a:gd name="connsiteX19" fmla="*/ 1060704 w 1262420"/>
                <a:gd name="connsiteY19" fmla="*/ 1563624 h 2057629"/>
                <a:gd name="connsiteX20" fmla="*/ 1051560 w 1262420"/>
                <a:gd name="connsiteY20" fmla="*/ 1517904 h 2057629"/>
                <a:gd name="connsiteX21" fmla="*/ 1024128 w 1262420"/>
                <a:gd name="connsiteY21" fmla="*/ 1499616 h 2057629"/>
                <a:gd name="connsiteX22" fmla="*/ 1014984 w 1262420"/>
                <a:gd name="connsiteY22" fmla="*/ 1453896 h 2057629"/>
                <a:gd name="connsiteX23" fmla="*/ 969264 w 1262420"/>
                <a:gd name="connsiteY23" fmla="*/ 1408176 h 2057629"/>
                <a:gd name="connsiteX24" fmla="*/ 932688 w 1262420"/>
                <a:gd name="connsiteY24" fmla="*/ 1380744 h 2057629"/>
                <a:gd name="connsiteX25" fmla="*/ 896112 w 1262420"/>
                <a:gd name="connsiteY25" fmla="*/ 1389888 h 2057629"/>
                <a:gd name="connsiteX26" fmla="*/ 886968 w 1262420"/>
                <a:gd name="connsiteY26" fmla="*/ 1353312 h 2057629"/>
                <a:gd name="connsiteX27" fmla="*/ 832104 w 1262420"/>
                <a:gd name="connsiteY27" fmla="*/ 1316736 h 2057629"/>
                <a:gd name="connsiteX28" fmla="*/ 859536 w 1262420"/>
                <a:gd name="connsiteY28" fmla="*/ 1289304 h 2057629"/>
                <a:gd name="connsiteX29" fmla="*/ 868680 w 1262420"/>
                <a:gd name="connsiteY29" fmla="*/ 1234440 h 2057629"/>
                <a:gd name="connsiteX30" fmla="*/ 969264 w 1262420"/>
                <a:gd name="connsiteY30" fmla="*/ 1225296 h 2057629"/>
                <a:gd name="connsiteX31" fmla="*/ 960120 w 1262420"/>
                <a:gd name="connsiteY31" fmla="*/ 1170432 h 2057629"/>
                <a:gd name="connsiteX32" fmla="*/ 932688 w 1262420"/>
                <a:gd name="connsiteY32" fmla="*/ 1152144 h 2057629"/>
                <a:gd name="connsiteX33" fmla="*/ 868680 w 1262420"/>
                <a:gd name="connsiteY33" fmla="*/ 1106424 h 2057629"/>
                <a:gd name="connsiteX34" fmla="*/ 877824 w 1262420"/>
                <a:gd name="connsiteY34" fmla="*/ 1024128 h 2057629"/>
                <a:gd name="connsiteX35" fmla="*/ 859536 w 1262420"/>
                <a:gd name="connsiteY35" fmla="*/ 996696 h 2057629"/>
                <a:gd name="connsiteX36" fmla="*/ 832104 w 1262420"/>
                <a:gd name="connsiteY36" fmla="*/ 987552 h 2057629"/>
                <a:gd name="connsiteX37" fmla="*/ 795528 w 1262420"/>
                <a:gd name="connsiteY37" fmla="*/ 859536 h 2057629"/>
                <a:gd name="connsiteX38" fmla="*/ 768096 w 1262420"/>
                <a:gd name="connsiteY38" fmla="*/ 850392 h 2057629"/>
                <a:gd name="connsiteX39" fmla="*/ 758952 w 1262420"/>
                <a:gd name="connsiteY39" fmla="*/ 813816 h 2057629"/>
                <a:gd name="connsiteX40" fmla="*/ 786384 w 1262420"/>
                <a:gd name="connsiteY40" fmla="*/ 777240 h 2057629"/>
                <a:gd name="connsiteX41" fmla="*/ 804672 w 1262420"/>
                <a:gd name="connsiteY41" fmla="*/ 749808 h 2057629"/>
                <a:gd name="connsiteX42" fmla="*/ 749808 w 1262420"/>
                <a:gd name="connsiteY42" fmla="*/ 640080 h 2057629"/>
                <a:gd name="connsiteX43" fmla="*/ 758952 w 1262420"/>
                <a:gd name="connsiteY43" fmla="*/ 530352 h 2057629"/>
                <a:gd name="connsiteX44" fmla="*/ 731520 w 1262420"/>
                <a:gd name="connsiteY44" fmla="*/ 502920 h 2057629"/>
                <a:gd name="connsiteX45" fmla="*/ 722376 w 1262420"/>
                <a:gd name="connsiteY45" fmla="*/ 475488 h 2057629"/>
                <a:gd name="connsiteX46" fmla="*/ 713232 w 1262420"/>
                <a:gd name="connsiteY46" fmla="*/ 420624 h 2057629"/>
                <a:gd name="connsiteX47" fmla="*/ 685800 w 1262420"/>
                <a:gd name="connsiteY47" fmla="*/ 411480 h 2057629"/>
                <a:gd name="connsiteX48" fmla="*/ 649224 w 1262420"/>
                <a:gd name="connsiteY48" fmla="*/ 393192 h 2057629"/>
                <a:gd name="connsiteX49" fmla="*/ 621792 w 1262420"/>
                <a:gd name="connsiteY49" fmla="*/ 374904 h 2057629"/>
                <a:gd name="connsiteX50" fmla="*/ 585216 w 1262420"/>
                <a:gd name="connsiteY50" fmla="*/ 384048 h 2057629"/>
                <a:gd name="connsiteX51" fmla="*/ 603504 w 1262420"/>
                <a:gd name="connsiteY51" fmla="*/ 329184 h 2057629"/>
                <a:gd name="connsiteX52" fmla="*/ 594360 w 1262420"/>
                <a:gd name="connsiteY52" fmla="*/ 274320 h 2057629"/>
                <a:gd name="connsiteX53" fmla="*/ 621792 w 1262420"/>
                <a:gd name="connsiteY53" fmla="*/ 265176 h 2057629"/>
                <a:gd name="connsiteX54" fmla="*/ 630936 w 1262420"/>
                <a:gd name="connsiteY54" fmla="*/ 237744 h 2057629"/>
                <a:gd name="connsiteX55" fmla="*/ 603504 w 1262420"/>
                <a:gd name="connsiteY55" fmla="*/ 164592 h 2057629"/>
                <a:gd name="connsiteX56" fmla="*/ 576072 w 1262420"/>
                <a:gd name="connsiteY56" fmla="*/ 146304 h 2057629"/>
                <a:gd name="connsiteX57" fmla="*/ 566928 w 1262420"/>
                <a:gd name="connsiteY57" fmla="*/ 118872 h 2057629"/>
                <a:gd name="connsiteX58" fmla="*/ 557784 w 1262420"/>
                <a:gd name="connsiteY58" fmla="*/ 45720 h 2057629"/>
                <a:gd name="connsiteX59" fmla="*/ 475488 w 1262420"/>
                <a:gd name="connsiteY59" fmla="*/ 0 h 2057629"/>
                <a:gd name="connsiteX60" fmla="*/ 438912 w 1262420"/>
                <a:gd name="connsiteY60" fmla="*/ 9144 h 2057629"/>
                <a:gd name="connsiteX61" fmla="*/ 411480 w 1262420"/>
                <a:gd name="connsiteY61" fmla="*/ 18288 h 2057629"/>
                <a:gd name="connsiteX62" fmla="*/ 402336 w 1262420"/>
                <a:gd name="connsiteY62" fmla="*/ 54864 h 2057629"/>
                <a:gd name="connsiteX63" fmla="*/ 411480 w 1262420"/>
                <a:gd name="connsiteY63" fmla="*/ 109728 h 2057629"/>
                <a:gd name="connsiteX64" fmla="*/ 402336 w 1262420"/>
                <a:gd name="connsiteY64" fmla="*/ 201168 h 2057629"/>
                <a:gd name="connsiteX65" fmla="*/ 393192 w 1262420"/>
                <a:gd name="connsiteY65" fmla="*/ 237744 h 2057629"/>
                <a:gd name="connsiteX66" fmla="*/ 384048 w 1262420"/>
                <a:gd name="connsiteY66" fmla="*/ 283464 h 2057629"/>
                <a:gd name="connsiteX67" fmla="*/ 356616 w 1262420"/>
                <a:gd name="connsiteY67" fmla="*/ 265176 h 2057629"/>
                <a:gd name="connsiteX68" fmla="*/ 310896 w 1262420"/>
                <a:gd name="connsiteY68" fmla="*/ 301752 h 2057629"/>
                <a:gd name="connsiteX69" fmla="*/ 283464 w 1262420"/>
                <a:gd name="connsiteY69" fmla="*/ 292608 h 2057629"/>
                <a:gd name="connsiteX70" fmla="*/ 228600 w 1262420"/>
                <a:gd name="connsiteY70" fmla="*/ 301752 h 2057629"/>
                <a:gd name="connsiteX71" fmla="*/ 219456 w 1262420"/>
                <a:gd name="connsiteY71" fmla="*/ 237744 h 2057629"/>
                <a:gd name="connsiteX72" fmla="*/ 173736 w 1262420"/>
                <a:gd name="connsiteY72" fmla="*/ 219456 h 2057629"/>
                <a:gd name="connsiteX73" fmla="*/ 118872 w 1262420"/>
                <a:gd name="connsiteY73" fmla="*/ 228600 h 2057629"/>
                <a:gd name="connsiteX74" fmla="*/ 109728 w 1262420"/>
                <a:gd name="connsiteY74" fmla="*/ 265176 h 2057629"/>
                <a:gd name="connsiteX75" fmla="*/ 100584 w 1262420"/>
                <a:gd name="connsiteY75" fmla="*/ 310896 h 2057629"/>
                <a:gd name="connsiteX76" fmla="*/ 73152 w 1262420"/>
                <a:gd name="connsiteY76" fmla="*/ 320040 h 2057629"/>
                <a:gd name="connsiteX77" fmla="*/ 64008 w 1262420"/>
                <a:gd name="connsiteY77" fmla="*/ 356616 h 2057629"/>
                <a:gd name="connsiteX78" fmla="*/ 109728 w 1262420"/>
                <a:gd name="connsiteY78" fmla="*/ 466344 h 2057629"/>
                <a:gd name="connsiteX79" fmla="*/ 182880 w 1262420"/>
                <a:gd name="connsiteY79" fmla="*/ 576072 h 2057629"/>
                <a:gd name="connsiteX80" fmla="*/ 201168 w 1262420"/>
                <a:gd name="connsiteY80" fmla="*/ 603504 h 2057629"/>
                <a:gd name="connsiteX81" fmla="*/ 173736 w 1262420"/>
                <a:gd name="connsiteY81" fmla="*/ 585216 h 2057629"/>
                <a:gd name="connsiteX82" fmla="*/ 109728 w 1262420"/>
                <a:gd name="connsiteY82" fmla="*/ 594360 h 2057629"/>
                <a:gd name="connsiteX83" fmla="*/ 100584 w 1262420"/>
                <a:gd name="connsiteY83" fmla="*/ 621792 h 2057629"/>
                <a:gd name="connsiteX84" fmla="*/ 91440 w 1262420"/>
                <a:gd name="connsiteY84" fmla="*/ 658368 h 2057629"/>
                <a:gd name="connsiteX85" fmla="*/ 54864 w 1262420"/>
                <a:gd name="connsiteY85" fmla="*/ 667512 h 2057629"/>
                <a:gd name="connsiteX86" fmla="*/ 45720 w 1262420"/>
                <a:gd name="connsiteY86" fmla="*/ 713232 h 2057629"/>
                <a:gd name="connsiteX87" fmla="*/ 18288 w 1262420"/>
                <a:gd name="connsiteY87" fmla="*/ 731520 h 2057629"/>
                <a:gd name="connsiteX88" fmla="*/ 0 w 1262420"/>
                <a:gd name="connsiteY88" fmla="*/ 786384 h 2057629"/>
                <a:gd name="connsiteX89" fmla="*/ 27432 w 1262420"/>
                <a:gd name="connsiteY89" fmla="*/ 813816 h 2057629"/>
                <a:gd name="connsiteX90" fmla="*/ 109728 w 1262420"/>
                <a:gd name="connsiteY90" fmla="*/ 822960 h 2057629"/>
                <a:gd name="connsiteX91" fmla="*/ 118872 w 1262420"/>
                <a:gd name="connsiteY91" fmla="*/ 886968 h 2057629"/>
                <a:gd name="connsiteX92" fmla="*/ 146304 w 1262420"/>
                <a:gd name="connsiteY92" fmla="*/ 905256 h 2057629"/>
                <a:gd name="connsiteX93" fmla="*/ 201168 w 1262420"/>
                <a:gd name="connsiteY93" fmla="*/ 941832 h 2057629"/>
                <a:gd name="connsiteX94" fmla="*/ 210312 w 1262420"/>
                <a:gd name="connsiteY94" fmla="*/ 969264 h 2057629"/>
                <a:gd name="connsiteX95" fmla="*/ 228600 w 1262420"/>
                <a:gd name="connsiteY95" fmla="*/ 996696 h 2057629"/>
                <a:gd name="connsiteX96" fmla="*/ 256032 w 1262420"/>
                <a:gd name="connsiteY96" fmla="*/ 1005840 h 2057629"/>
                <a:gd name="connsiteX97" fmla="*/ 320040 w 1262420"/>
                <a:gd name="connsiteY97" fmla="*/ 1024128 h 2057629"/>
                <a:gd name="connsiteX98" fmla="*/ 402336 w 1262420"/>
                <a:gd name="connsiteY98" fmla="*/ 1097280 h 2057629"/>
                <a:gd name="connsiteX99" fmla="*/ 420624 w 1262420"/>
                <a:gd name="connsiteY99" fmla="*/ 1124712 h 2057629"/>
                <a:gd name="connsiteX100" fmla="*/ 438912 w 1262420"/>
                <a:gd name="connsiteY100" fmla="*/ 1207008 h 2057629"/>
                <a:gd name="connsiteX101" fmla="*/ 475488 w 1262420"/>
                <a:gd name="connsiteY101" fmla="*/ 1289304 h 2057629"/>
                <a:gd name="connsiteX102" fmla="*/ 502920 w 1262420"/>
                <a:gd name="connsiteY102" fmla="*/ 1298448 h 2057629"/>
                <a:gd name="connsiteX103" fmla="*/ 493776 w 1262420"/>
                <a:gd name="connsiteY103" fmla="*/ 1353312 h 2057629"/>
                <a:gd name="connsiteX104" fmla="*/ 411480 w 1262420"/>
                <a:gd name="connsiteY104" fmla="*/ 1389888 h 2057629"/>
                <a:gd name="connsiteX105" fmla="*/ 420624 w 1262420"/>
                <a:gd name="connsiteY105" fmla="*/ 1508760 h 2057629"/>
                <a:gd name="connsiteX106" fmla="*/ 448056 w 1262420"/>
                <a:gd name="connsiteY106" fmla="*/ 1536192 h 2057629"/>
                <a:gd name="connsiteX107" fmla="*/ 502920 w 1262420"/>
                <a:gd name="connsiteY107" fmla="*/ 1554480 h 2057629"/>
                <a:gd name="connsiteX108" fmla="*/ 512064 w 1262420"/>
                <a:gd name="connsiteY108" fmla="*/ 1591056 h 2057629"/>
                <a:gd name="connsiteX109" fmla="*/ 521208 w 1262420"/>
                <a:gd name="connsiteY109" fmla="*/ 1636776 h 2057629"/>
                <a:gd name="connsiteX110" fmla="*/ 557784 w 1262420"/>
                <a:gd name="connsiteY110" fmla="*/ 1664208 h 2057629"/>
                <a:gd name="connsiteX111" fmla="*/ 530352 w 1262420"/>
                <a:gd name="connsiteY111" fmla="*/ 1673352 h 2057629"/>
                <a:gd name="connsiteX112" fmla="*/ 493776 w 1262420"/>
                <a:gd name="connsiteY112" fmla="*/ 1682496 h 2057629"/>
                <a:gd name="connsiteX113" fmla="*/ 530352 w 1262420"/>
                <a:gd name="connsiteY113" fmla="*/ 1755648 h 2057629"/>
                <a:gd name="connsiteX114" fmla="*/ 548640 w 1262420"/>
                <a:gd name="connsiteY114" fmla="*/ 1783080 h 2057629"/>
                <a:gd name="connsiteX115" fmla="*/ 603504 w 1262420"/>
                <a:gd name="connsiteY115" fmla="*/ 1801368 h 2057629"/>
                <a:gd name="connsiteX116" fmla="*/ 566928 w 1262420"/>
                <a:gd name="connsiteY116" fmla="*/ 1819656 h 2057629"/>
                <a:gd name="connsiteX117" fmla="*/ 566928 w 1262420"/>
                <a:gd name="connsiteY117" fmla="*/ 1874520 h 2057629"/>
                <a:gd name="connsiteX118" fmla="*/ 603504 w 1262420"/>
                <a:gd name="connsiteY118" fmla="*/ 1892808 h 2057629"/>
                <a:gd name="connsiteX119" fmla="*/ 603504 w 1262420"/>
                <a:gd name="connsiteY119" fmla="*/ 1975104 h 2057629"/>
                <a:gd name="connsiteX120" fmla="*/ 649224 w 1262420"/>
                <a:gd name="connsiteY120" fmla="*/ 1984248 h 2057629"/>
                <a:gd name="connsiteX121" fmla="*/ 722376 w 1262420"/>
                <a:gd name="connsiteY121" fmla="*/ 1993392 h 2057629"/>
                <a:gd name="connsiteX122" fmla="*/ 731520 w 1262420"/>
                <a:gd name="connsiteY122" fmla="*/ 2029968 h 20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62420" h="2057629">
                  <a:moveTo>
                    <a:pt x="731520" y="2029968"/>
                  </a:moveTo>
                  <a:cubicBezTo>
                    <a:pt x="758952" y="2040636"/>
                    <a:pt x="728882" y="2008758"/>
                    <a:pt x="886968" y="2057400"/>
                  </a:cubicBezTo>
                  <a:cubicBezTo>
                    <a:pt x="896180" y="2060235"/>
                    <a:pt x="888586" y="2035989"/>
                    <a:pt x="896112" y="2029968"/>
                  </a:cubicBezTo>
                  <a:cubicBezTo>
                    <a:pt x="905925" y="2022117"/>
                    <a:pt x="920496" y="2023872"/>
                    <a:pt x="932688" y="2020824"/>
                  </a:cubicBezTo>
                  <a:lnTo>
                    <a:pt x="1024128" y="2029968"/>
                  </a:lnTo>
                  <a:cubicBezTo>
                    <a:pt x="1045533" y="2032486"/>
                    <a:pt x="1067227" y="2044339"/>
                    <a:pt x="1088136" y="2039112"/>
                  </a:cubicBezTo>
                  <a:cubicBezTo>
                    <a:pt x="1097487" y="2036774"/>
                    <a:pt x="1090464" y="2018496"/>
                    <a:pt x="1097280" y="2011680"/>
                  </a:cubicBezTo>
                  <a:cubicBezTo>
                    <a:pt x="1104096" y="2004864"/>
                    <a:pt x="1115568" y="2005584"/>
                    <a:pt x="1124712" y="2002536"/>
                  </a:cubicBezTo>
                  <a:cubicBezTo>
                    <a:pt x="1133856" y="2005584"/>
                    <a:pt x="1142505" y="2011680"/>
                    <a:pt x="1152144" y="2011680"/>
                  </a:cubicBezTo>
                  <a:cubicBezTo>
                    <a:pt x="1173100" y="2011680"/>
                    <a:pt x="1190827" y="1993494"/>
                    <a:pt x="1207008" y="1984248"/>
                  </a:cubicBezTo>
                  <a:cubicBezTo>
                    <a:pt x="1218843" y="1977485"/>
                    <a:pt x="1231392" y="1972056"/>
                    <a:pt x="1243584" y="1965960"/>
                  </a:cubicBezTo>
                  <a:cubicBezTo>
                    <a:pt x="1249680" y="1956816"/>
                    <a:pt x="1260778" y="1949463"/>
                    <a:pt x="1261872" y="1938528"/>
                  </a:cubicBezTo>
                  <a:cubicBezTo>
                    <a:pt x="1265105" y="1906198"/>
                    <a:pt x="1253399" y="1876532"/>
                    <a:pt x="1243584" y="1847088"/>
                  </a:cubicBezTo>
                  <a:cubicBezTo>
                    <a:pt x="1257581" y="1805096"/>
                    <a:pt x="1264889" y="1795947"/>
                    <a:pt x="1243584" y="1737360"/>
                  </a:cubicBezTo>
                  <a:cubicBezTo>
                    <a:pt x="1239828" y="1727032"/>
                    <a:pt x="1225296" y="1725168"/>
                    <a:pt x="1216152" y="1719072"/>
                  </a:cubicBezTo>
                  <a:cubicBezTo>
                    <a:pt x="1151529" y="1731997"/>
                    <a:pt x="1185176" y="1733131"/>
                    <a:pt x="1115568" y="1709928"/>
                  </a:cubicBezTo>
                  <a:lnTo>
                    <a:pt x="1088136" y="1700784"/>
                  </a:lnTo>
                  <a:cubicBezTo>
                    <a:pt x="1078992" y="1691640"/>
                    <a:pt x="1062830" y="1686108"/>
                    <a:pt x="1060704" y="1673352"/>
                  </a:cubicBezTo>
                  <a:cubicBezTo>
                    <a:pt x="1058897" y="1662512"/>
                    <a:pt x="1077778" y="1656843"/>
                    <a:pt x="1078992" y="1645920"/>
                  </a:cubicBezTo>
                  <a:cubicBezTo>
                    <a:pt x="1082863" y="1611081"/>
                    <a:pt x="1068121" y="1593292"/>
                    <a:pt x="1060704" y="1563624"/>
                  </a:cubicBezTo>
                  <a:cubicBezTo>
                    <a:pt x="1056935" y="1548546"/>
                    <a:pt x="1059271" y="1531398"/>
                    <a:pt x="1051560" y="1517904"/>
                  </a:cubicBezTo>
                  <a:cubicBezTo>
                    <a:pt x="1046108" y="1508362"/>
                    <a:pt x="1033272" y="1505712"/>
                    <a:pt x="1024128" y="1499616"/>
                  </a:cubicBezTo>
                  <a:cubicBezTo>
                    <a:pt x="1021080" y="1484376"/>
                    <a:pt x="1020441" y="1468448"/>
                    <a:pt x="1014984" y="1453896"/>
                  </a:cubicBezTo>
                  <a:cubicBezTo>
                    <a:pt x="1004279" y="1425349"/>
                    <a:pt x="992161" y="1424531"/>
                    <a:pt x="969264" y="1408176"/>
                  </a:cubicBezTo>
                  <a:cubicBezTo>
                    <a:pt x="956863" y="1399318"/>
                    <a:pt x="944880" y="1389888"/>
                    <a:pt x="932688" y="1380744"/>
                  </a:cubicBezTo>
                  <a:cubicBezTo>
                    <a:pt x="920496" y="1383792"/>
                    <a:pt x="906888" y="1396354"/>
                    <a:pt x="896112" y="1389888"/>
                  </a:cubicBezTo>
                  <a:cubicBezTo>
                    <a:pt x="885336" y="1383422"/>
                    <a:pt x="893203" y="1364223"/>
                    <a:pt x="886968" y="1353312"/>
                  </a:cubicBezTo>
                  <a:cubicBezTo>
                    <a:pt x="870852" y="1325108"/>
                    <a:pt x="858290" y="1325465"/>
                    <a:pt x="832104" y="1316736"/>
                  </a:cubicBezTo>
                  <a:cubicBezTo>
                    <a:pt x="841248" y="1307592"/>
                    <a:pt x="854284" y="1301121"/>
                    <a:pt x="859536" y="1289304"/>
                  </a:cubicBezTo>
                  <a:cubicBezTo>
                    <a:pt x="867066" y="1272362"/>
                    <a:pt x="852665" y="1243782"/>
                    <a:pt x="868680" y="1234440"/>
                  </a:cubicBezTo>
                  <a:cubicBezTo>
                    <a:pt x="897760" y="1217477"/>
                    <a:pt x="935736" y="1228344"/>
                    <a:pt x="969264" y="1225296"/>
                  </a:cubicBezTo>
                  <a:cubicBezTo>
                    <a:pt x="966216" y="1207008"/>
                    <a:pt x="968411" y="1187015"/>
                    <a:pt x="960120" y="1170432"/>
                  </a:cubicBezTo>
                  <a:cubicBezTo>
                    <a:pt x="955205" y="1160602"/>
                    <a:pt x="941631" y="1158532"/>
                    <a:pt x="932688" y="1152144"/>
                  </a:cubicBezTo>
                  <a:cubicBezTo>
                    <a:pt x="853294" y="1095434"/>
                    <a:pt x="933329" y="1149523"/>
                    <a:pt x="868680" y="1106424"/>
                  </a:cubicBezTo>
                  <a:cubicBezTo>
                    <a:pt x="883920" y="1060704"/>
                    <a:pt x="896112" y="1060704"/>
                    <a:pt x="877824" y="1024128"/>
                  </a:cubicBezTo>
                  <a:cubicBezTo>
                    <a:pt x="872909" y="1014298"/>
                    <a:pt x="868118" y="1003561"/>
                    <a:pt x="859536" y="996696"/>
                  </a:cubicBezTo>
                  <a:cubicBezTo>
                    <a:pt x="852010" y="990675"/>
                    <a:pt x="841248" y="990600"/>
                    <a:pt x="832104" y="987552"/>
                  </a:cubicBezTo>
                  <a:cubicBezTo>
                    <a:pt x="826092" y="921423"/>
                    <a:pt x="845113" y="892593"/>
                    <a:pt x="795528" y="859536"/>
                  </a:cubicBezTo>
                  <a:cubicBezTo>
                    <a:pt x="787508" y="854189"/>
                    <a:pt x="777240" y="853440"/>
                    <a:pt x="768096" y="850392"/>
                  </a:cubicBezTo>
                  <a:cubicBezTo>
                    <a:pt x="765048" y="838200"/>
                    <a:pt x="763902" y="825367"/>
                    <a:pt x="758952" y="813816"/>
                  </a:cubicBezTo>
                  <a:cubicBezTo>
                    <a:pt x="740895" y="771682"/>
                    <a:pt x="717370" y="791043"/>
                    <a:pt x="786384" y="777240"/>
                  </a:cubicBezTo>
                  <a:cubicBezTo>
                    <a:pt x="792480" y="768096"/>
                    <a:pt x="804672" y="760798"/>
                    <a:pt x="804672" y="749808"/>
                  </a:cubicBezTo>
                  <a:cubicBezTo>
                    <a:pt x="804672" y="668830"/>
                    <a:pt x="797154" y="675589"/>
                    <a:pt x="749808" y="640080"/>
                  </a:cubicBezTo>
                  <a:cubicBezTo>
                    <a:pt x="772443" y="594810"/>
                    <a:pt x="781762" y="593079"/>
                    <a:pt x="758952" y="530352"/>
                  </a:cubicBezTo>
                  <a:cubicBezTo>
                    <a:pt x="754533" y="518199"/>
                    <a:pt x="740664" y="512064"/>
                    <a:pt x="731520" y="502920"/>
                  </a:cubicBezTo>
                  <a:cubicBezTo>
                    <a:pt x="728472" y="493776"/>
                    <a:pt x="724467" y="484897"/>
                    <a:pt x="722376" y="475488"/>
                  </a:cubicBezTo>
                  <a:cubicBezTo>
                    <a:pt x="718354" y="457389"/>
                    <a:pt x="722431" y="436721"/>
                    <a:pt x="713232" y="420624"/>
                  </a:cubicBezTo>
                  <a:cubicBezTo>
                    <a:pt x="708450" y="412255"/>
                    <a:pt x="694944" y="414528"/>
                    <a:pt x="685800" y="411480"/>
                  </a:cubicBezTo>
                  <a:cubicBezTo>
                    <a:pt x="635749" y="428164"/>
                    <a:pt x="674891" y="425276"/>
                    <a:pt x="649224" y="393192"/>
                  </a:cubicBezTo>
                  <a:cubicBezTo>
                    <a:pt x="642359" y="384610"/>
                    <a:pt x="630936" y="381000"/>
                    <a:pt x="621792" y="374904"/>
                  </a:cubicBezTo>
                  <a:cubicBezTo>
                    <a:pt x="609600" y="377952"/>
                    <a:pt x="589883" y="395716"/>
                    <a:pt x="585216" y="384048"/>
                  </a:cubicBezTo>
                  <a:cubicBezTo>
                    <a:pt x="578057" y="366150"/>
                    <a:pt x="603504" y="329184"/>
                    <a:pt x="603504" y="329184"/>
                  </a:cubicBezTo>
                  <a:cubicBezTo>
                    <a:pt x="600456" y="310896"/>
                    <a:pt x="589267" y="292147"/>
                    <a:pt x="594360" y="274320"/>
                  </a:cubicBezTo>
                  <a:cubicBezTo>
                    <a:pt x="597008" y="265052"/>
                    <a:pt x="614976" y="271992"/>
                    <a:pt x="621792" y="265176"/>
                  </a:cubicBezTo>
                  <a:cubicBezTo>
                    <a:pt x="628608" y="258360"/>
                    <a:pt x="627888" y="246888"/>
                    <a:pt x="630936" y="237744"/>
                  </a:cubicBezTo>
                  <a:cubicBezTo>
                    <a:pt x="624394" y="205032"/>
                    <a:pt x="627049" y="188137"/>
                    <a:pt x="603504" y="164592"/>
                  </a:cubicBezTo>
                  <a:cubicBezTo>
                    <a:pt x="595733" y="156821"/>
                    <a:pt x="585216" y="152400"/>
                    <a:pt x="576072" y="146304"/>
                  </a:cubicBezTo>
                  <a:cubicBezTo>
                    <a:pt x="573024" y="137160"/>
                    <a:pt x="568652" y="128355"/>
                    <a:pt x="566928" y="118872"/>
                  </a:cubicBezTo>
                  <a:cubicBezTo>
                    <a:pt x="562532" y="94695"/>
                    <a:pt x="570166" y="66946"/>
                    <a:pt x="557784" y="45720"/>
                  </a:cubicBezTo>
                  <a:cubicBezTo>
                    <a:pt x="542605" y="19699"/>
                    <a:pt x="502852" y="9121"/>
                    <a:pt x="475488" y="0"/>
                  </a:cubicBezTo>
                  <a:cubicBezTo>
                    <a:pt x="463296" y="3048"/>
                    <a:pt x="450996" y="5692"/>
                    <a:pt x="438912" y="9144"/>
                  </a:cubicBezTo>
                  <a:cubicBezTo>
                    <a:pt x="429644" y="11792"/>
                    <a:pt x="417501" y="10762"/>
                    <a:pt x="411480" y="18288"/>
                  </a:cubicBezTo>
                  <a:cubicBezTo>
                    <a:pt x="403629" y="28101"/>
                    <a:pt x="405384" y="42672"/>
                    <a:pt x="402336" y="54864"/>
                  </a:cubicBezTo>
                  <a:cubicBezTo>
                    <a:pt x="405384" y="73152"/>
                    <a:pt x="411480" y="91188"/>
                    <a:pt x="411480" y="109728"/>
                  </a:cubicBezTo>
                  <a:cubicBezTo>
                    <a:pt x="411480" y="140360"/>
                    <a:pt x="406668" y="170844"/>
                    <a:pt x="402336" y="201168"/>
                  </a:cubicBezTo>
                  <a:cubicBezTo>
                    <a:pt x="400559" y="213609"/>
                    <a:pt x="395918" y="225476"/>
                    <a:pt x="393192" y="237744"/>
                  </a:cubicBezTo>
                  <a:cubicBezTo>
                    <a:pt x="389821" y="252916"/>
                    <a:pt x="387096" y="268224"/>
                    <a:pt x="384048" y="283464"/>
                  </a:cubicBezTo>
                  <a:cubicBezTo>
                    <a:pt x="374904" y="277368"/>
                    <a:pt x="367456" y="266983"/>
                    <a:pt x="356616" y="265176"/>
                  </a:cubicBezTo>
                  <a:cubicBezTo>
                    <a:pt x="330116" y="260759"/>
                    <a:pt x="321581" y="285724"/>
                    <a:pt x="310896" y="301752"/>
                  </a:cubicBezTo>
                  <a:cubicBezTo>
                    <a:pt x="301752" y="298704"/>
                    <a:pt x="293103" y="292608"/>
                    <a:pt x="283464" y="292608"/>
                  </a:cubicBezTo>
                  <a:cubicBezTo>
                    <a:pt x="264924" y="292608"/>
                    <a:pt x="242677" y="313818"/>
                    <a:pt x="228600" y="301752"/>
                  </a:cubicBezTo>
                  <a:cubicBezTo>
                    <a:pt x="212236" y="287726"/>
                    <a:pt x="222504" y="259080"/>
                    <a:pt x="219456" y="237744"/>
                  </a:cubicBezTo>
                  <a:cubicBezTo>
                    <a:pt x="137179" y="265170"/>
                    <a:pt x="248016" y="238026"/>
                    <a:pt x="173736" y="219456"/>
                  </a:cubicBezTo>
                  <a:cubicBezTo>
                    <a:pt x="155749" y="214959"/>
                    <a:pt x="137160" y="225552"/>
                    <a:pt x="118872" y="228600"/>
                  </a:cubicBezTo>
                  <a:cubicBezTo>
                    <a:pt x="115824" y="240792"/>
                    <a:pt x="112454" y="252908"/>
                    <a:pt x="109728" y="265176"/>
                  </a:cubicBezTo>
                  <a:cubicBezTo>
                    <a:pt x="106357" y="280348"/>
                    <a:pt x="109205" y="297964"/>
                    <a:pt x="100584" y="310896"/>
                  </a:cubicBezTo>
                  <a:cubicBezTo>
                    <a:pt x="95237" y="318916"/>
                    <a:pt x="82296" y="316992"/>
                    <a:pt x="73152" y="320040"/>
                  </a:cubicBezTo>
                  <a:cubicBezTo>
                    <a:pt x="70104" y="332232"/>
                    <a:pt x="62964" y="344092"/>
                    <a:pt x="64008" y="356616"/>
                  </a:cubicBezTo>
                  <a:cubicBezTo>
                    <a:pt x="69504" y="422569"/>
                    <a:pt x="77213" y="422990"/>
                    <a:pt x="109728" y="466344"/>
                  </a:cubicBezTo>
                  <a:cubicBezTo>
                    <a:pt x="153212" y="596797"/>
                    <a:pt x="91553" y="439082"/>
                    <a:pt x="182880" y="576072"/>
                  </a:cubicBezTo>
                  <a:cubicBezTo>
                    <a:pt x="188976" y="585216"/>
                    <a:pt x="208939" y="595733"/>
                    <a:pt x="201168" y="603504"/>
                  </a:cubicBezTo>
                  <a:cubicBezTo>
                    <a:pt x="193397" y="611275"/>
                    <a:pt x="182880" y="591312"/>
                    <a:pt x="173736" y="585216"/>
                  </a:cubicBezTo>
                  <a:cubicBezTo>
                    <a:pt x="152400" y="588264"/>
                    <a:pt x="129005" y="584721"/>
                    <a:pt x="109728" y="594360"/>
                  </a:cubicBezTo>
                  <a:cubicBezTo>
                    <a:pt x="101107" y="598671"/>
                    <a:pt x="103232" y="612524"/>
                    <a:pt x="100584" y="621792"/>
                  </a:cubicBezTo>
                  <a:cubicBezTo>
                    <a:pt x="97132" y="633876"/>
                    <a:pt x="100326" y="649482"/>
                    <a:pt x="91440" y="658368"/>
                  </a:cubicBezTo>
                  <a:cubicBezTo>
                    <a:pt x="82554" y="667254"/>
                    <a:pt x="67056" y="664464"/>
                    <a:pt x="54864" y="667512"/>
                  </a:cubicBezTo>
                  <a:cubicBezTo>
                    <a:pt x="51816" y="682752"/>
                    <a:pt x="53431" y="699738"/>
                    <a:pt x="45720" y="713232"/>
                  </a:cubicBezTo>
                  <a:cubicBezTo>
                    <a:pt x="40268" y="722774"/>
                    <a:pt x="24113" y="722201"/>
                    <a:pt x="18288" y="731520"/>
                  </a:cubicBezTo>
                  <a:cubicBezTo>
                    <a:pt x="8071" y="747867"/>
                    <a:pt x="0" y="786384"/>
                    <a:pt x="0" y="786384"/>
                  </a:cubicBezTo>
                  <a:cubicBezTo>
                    <a:pt x="9144" y="795528"/>
                    <a:pt x="15164" y="809727"/>
                    <a:pt x="27432" y="813816"/>
                  </a:cubicBezTo>
                  <a:cubicBezTo>
                    <a:pt x="53616" y="822544"/>
                    <a:pt x="88175" y="805718"/>
                    <a:pt x="109728" y="822960"/>
                  </a:cubicBezTo>
                  <a:cubicBezTo>
                    <a:pt x="126558" y="836424"/>
                    <a:pt x="110119" y="867273"/>
                    <a:pt x="118872" y="886968"/>
                  </a:cubicBezTo>
                  <a:cubicBezTo>
                    <a:pt x="123335" y="897011"/>
                    <a:pt x="137160" y="899160"/>
                    <a:pt x="146304" y="905256"/>
                  </a:cubicBezTo>
                  <a:cubicBezTo>
                    <a:pt x="204019" y="991829"/>
                    <a:pt x="116815" y="874350"/>
                    <a:pt x="201168" y="941832"/>
                  </a:cubicBezTo>
                  <a:cubicBezTo>
                    <a:pt x="208694" y="947853"/>
                    <a:pt x="206001" y="960643"/>
                    <a:pt x="210312" y="969264"/>
                  </a:cubicBezTo>
                  <a:cubicBezTo>
                    <a:pt x="215227" y="979094"/>
                    <a:pt x="220018" y="989831"/>
                    <a:pt x="228600" y="996696"/>
                  </a:cubicBezTo>
                  <a:cubicBezTo>
                    <a:pt x="236126" y="1002717"/>
                    <a:pt x="246764" y="1003192"/>
                    <a:pt x="256032" y="1005840"/>
                  </a:cubicBezTo>
                  <a:cubicBezTo>
                    <a:pt x="265781" y="1008625"/>
                    <a:pt x="308433" y="1017680"/>
                    <a:pt x="320040" y="1024128"/>
                  </a:cubicBezTo>
                  <a:cubicBezTo>
                    <a:pt x="374072" y="1054146"/>
                    <a:pt x="371085" y="1053529"/>
                    <a:pt x="402336" y="1097280"/>
                  </a:cubicBezTo>
                  <a:cubicBezTo>
                    <a:pt x="408724" y="1106223"/>
                    <a:pt x="415709" y="1114882"/>
                    <a:pt x="420624" y="1124712"/>
                  </a:cubicBezTo>
                  <a:cubicBezTo>
                    <a:pt x="433705" y="1150874"/>
                    <a:pt x="431888" y="1178912"/>
                    <a:pt x="438912" y="1207008"/>
                  </a:cubicBezTo>
                  <a:cubicBezTo>
                    <a:pt x="442754" y="1222375"/>
                    <a:pt x="456724" y="1274293"/>
                    <a:pt x="475488" y="1289304"/>
                  </a:cubicBezTo>
                  <a:cubicBezTo>
                    <a:pt x="483014" y="1295325"/>
                    <a:pt x="493776" y="1295400"/>
                    <a:pt x="502920" y="1298448"/>
                  </a:cubicBezTo>
                  <a:cubicBezTo>
                    <a:pt x="499872" y="1316736"/>
                    <a:pt x="508411" y="1341929"/>
                    <a:pt x="493776" y="1353312"/>
                  </a:cubicBezTo>
                  <a:cubicBezTo>
                    <a:pt x="386762" y="1436545"/>
                    <a:pt x="437925" y="1310552"/>
                    <a:pt x="411480" y="1389888"/>
                  </a:cubicBezTo>
                  <a:cubicBezTo>
                    <a:pt x="414528" y="1429512"/>
                    <a:pt x="410985" y="1470206"/>
                    <a:pt x="420624" y="1508760"/>
                  </a:cubicBezTo>
                  <a:cubicBezTo>
                    <a:pt x="423760" y="1521305"/>
                    <a:pt x="436752" y="1529912"/>
                    <a:pt x="448056" y="1536192"/>
                  </a:cubicBezTo>
                  <a:cubicBezTo>
                    <a:pt x="464907" y="1545554"/>
                    <a:pt x="502920" y="1554480"/>
                    <a:pt x="502920" y="1554480"/>
                  </a:cubicBezTo>
                  <a:cubicBezTo>
                    <a:pt x="505968" y="1566672"/>
                    <a:pt x="509338" y="1578788"/>
                    <a:pt x="512064" y="1591056"/>
                  </a:cubicBezTo>
                  <a:cubicBezTo>
                    <a:pt x="515435" y="1606228"/>
                    <a:pt x="512971" y="1623597"/>
                    <a:pt x="521208" y="1636776"/>
                  </a:cubicBezTo>
                  <a:cubicBezTo>
                    <a:pt x="529285" y="1649699"/>
                    <a:pt x="545592" y="1655064"/>
                    <a:pt x="557784" y="1664208"/>
                  </a:cubicBezTo>
                  <a:cubicBezTo>
                    <a:pt x="548640" y="1667256"/>
                    <a:pt x="539620" y="1670704"/>
                    <a:pt x="530352" y="1673352"/>
                  </a:cubicBezTo>
                  <a:cubicBezTo>
                    <a:pt x="518268" y="1676804"/>
                    <a:pt x="498726" y="1670945"/>
                    <a:pt x="493776" y="1682496"/>
                  </a:cubicBezTo>
                  <a:cubicBezTo>
                    <a:pt x="474308" y="1727921"/>
                    <a:pt x="505524" y="1739096"/>
                    <a:pt x="530352" y="1755648"/>
                  </a:cubicBezTo>
                  <a:cubicBezTo>
                    <a:pt x="536448" y="1764792"/>
                    <a:pt x="539321" y="1777255"/>
                    <a:pt x="548640" y="1783080"/>
                  </a:cubicBezTo>
                  <a:cubicBezTo>
                    <a:pt x="564987" y="1793297"/>
                    <a:pt x="603504" y="1801368"/>
                    <a:pt x="603504" y="1801368"/>
                  </a:cubicBezTo>
                  <a:cubicBezTo>
                    <a:pt x="591312" y="1807464"/>
                    <a:pt x="576567" y="1810017"/>
                    <a:pt x="566928" y="1819656"/>
                  </a:cubicBezTo>
                  <a:cubicBezTo>
                    <a:pt x="554736" y="1831848"/>
                    <a:pt x="554736" y="1862328"/>
                    <a:pt x="566928" y="1874520"/>
                  </a:cubicBezTo>
                  <a:cubicBezTo>
                    <a:pt x="576567" y="1884159"/>
                    <a:pt x="591312" y="1886712"/>
                    <a:pt x="603504" y="1892808"/>
                  </a:cubicBezTo>
                  <a:cubicBezTo>
                    <a:pt x="594967" y="1918419"/>
                    <a:pt x="580330" y="1948068"/>
                    <a:pt x="603504" y="1975104"/>
                  </a:cubicBezTo>
                  <a:cubicBezTo>
                    <a:pt x="613618" y="1986904"/>
                    <a:pt x="633863" y="1981885"/>
                    <a:pt x="649224" y="1984248"/>
                  </a:cubicBezTo>
                  <a:cubicBezTo>
                    <a:pt x="673512" y="1987985"/>
                    <a:pt x="697953" y="1990678"/>
                    <a:pt x="722376" y="1993392"/>
                  </a:cubicBezTo>
                  <a:cubicBezTo>
                    <a:pt x="725405" y="1993729"/>
                    <a:pt x="704088" y="2019300"/>
                    <a:pt x="731520" y="202996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p:nvPr/>
          </p:nvSpPr>
          <p:spPr>
            <a:xfrm>
              <a:off x="7391400" y="3962400"/>
              <a:ext cx="721566" cy="1140644"/>
            </a:xfrm>
            <a:custGeom>
              <a:avLst/>
              <a:gdLst>
                <a:gd name="connsiteX0" fmla="*/ 384048 w 816054"/>
                <a:gd name="connsiteY0" fmla="*/ 1344168 h 1344860"/>
                <a:gd name="connsiteX1" fmla="*/ 576072 w 816054"/>
                <a:gd name="connsiteY1" fmla="*/ 1335024 h 1344860"/>
                <a:gd name="connsiteX2" fmla="*/ 804672 w 816054"/>
                <a:gd name="connsiteY2" fmla="*/ 1298448 h 1344860"/>
                <a:gd name="connsiteX3" fmla="*/ 813816 w 816054"/>
                <a:gd name="connsiteY3" fmla="*/ 1243584 h 1344860"/>
                <a:gd name="connsiteX4" fmla="*/ 768096 w 816054"/>
                <a:gd name="connsiteY4" fmla="*/ 1216152 h 1344860"/>
                <a:gd name="connsiteX5" fmla="*/ 704088 w 816054"/>
                <a:gd name="connsiteY5" fmla="*/ 1143000 h 1344860"/>
                <a:gd name="connsiteX6" fmla="*/ 676656 w 816054"/>
                <a:gd name="connsiteY6" fmla="*/ 1161288 h 1344860"/>
                <a:gd name="connsiteX7" fmla="*/ 621792 w 816054"/>
                <a:gd name="connsiteY7" fmla="*/ 1133856 h 1344860"/>
                <a:gd name="connsiteX8" fmla="*/ 667512 w 816054"/>
                <a:gd name="connsiteY8" fmla="*/ 1051560 h 1344860"/>
                <a:gd name="connsiteX9" fmla="*/ 694944 w 816054"/>
                <a:gd name="connsiteY9" fmla="*/ 1042416 h 1344860"/>
                <a:gd name="connsiteX10" fmla="*/ 713232 w 816054"/>
                <a:gd name="connsiteY10" fmla="*/ 1014984 h 1344860"/>
                <a:gd name="connsiteX11" fmla="*/ 658368 w 816054"/>
                <a:gd name="connsiteY11" fmla="*/ 960120 h 1344860"/>
                <a:gd name="connsiteX12" fmla="*/ 630936 w 816054"/>
                <a:gd name="connsiteY12" fmla="*/ 941832 h 1344860"/>
                <a:gd name="connsiteX13" fmla="*/ 640080 w 816054"/>
                <a:gd name="connsiteY13" fmla="*/ 914400 h 1344860"/>
                <a:gd name="connsiteX14" fmla="*/ 649224 w 816054"/>
                <a:gd name="connsiteY14" fmla="*/ 832104 h 1344860"/>
                <a:gd name="connsiteX15" fmla="*/ 676656 w 816054"/>
                <a:gd name="connsiteY15" fmla="*/ 804672 h 1344860"/>
                <a:gd name="connsiteX16" fmla="*/ 685800 w 816054"/>
                <a:gd name="connsiteY16" fmla="*/ 777240 h 1344860"/>
                <a:gd name="connsiteX17" fmla="*/ 649224 w 816054"/>
                <a:gd name="connsiteY17" fmla="*/ 731520 h 1344860"/>
                <a:gd name="connsiteX18" fmla="*/ 640080 w 816054"/>
                <a:gd name="connsiteY18" fmla="*/ 658368 h 1344860"/>
                <a:gd name="connsiteX19" fmla="*/ 585216 w 816054"/>
                <a:gd name="connsiteY19" fmla="*/ 640080 h 1344860"/>
                <a:gd name="connsiteX20" fmla="*/ 594360 w 816054"/>
                <a:gd name="connsiteY20" fmla="*/ 612648 h 1344860"/>
                <a:gd name="connsiteX21" fmla="*/ 740664 w 816054"/>
                <a:gd name="connsiteY21" fmla="*/ 603504 h 1344860"/>
                <a:gd name="connsiteX22" fmla="*/ 722376 w 816054"/>
                <a:gd name="connsiteY22" fmla="*/ 512064 h 1344860"/>
                <a:gd name="connsiteX23" fmla="*/ 713232 w 816054"/>
                <a:gd name="connsiteY23" fmla="*/ 475488 h 1344860"/>
                <a:gd name="connsiteX24" fmla="*/ 685800 w 816054"/>
                <a:gd name="connsiteY24" fmla="*/ 420624 h 1344860"/>
                <a:gd name="connsiteX25" fmla="*/ 685800 w 816054"/>
                <a:gd name="connsiteY25" fmla="*/ 292608 h 1344860"/>
                <a:gd name="connsiteX26" fmla="*/ 658368 w 816054"/>
                <a:gd name="connsiteY26" fmla="*/ 137160 h 1344860"/>
                <a:gd name="connsiteX27" fmla="*/ 649224 w 816054"/>
                <a:gd name="connsiteY27" fmla="*/ 64008 h 1344860"/>
                <a:gd name="connsiteX28" fmla="*/ 640080 w 816054"/>
                <a:gd name="connsiteY28" fmla="*/ 36576 h 1344860"/>
                <a:gd name="connsiteX29" fmla="*/ 603504 w 816054"/>
                <a:gd name="connsiteY29" fmla="*/ 9144 h 1344860"/>
                <a:gd name="connsiteX30" fmla="*/ 557784 w 816054"/>
                <a:gd name="connsiteY30" fmla="*/ 0 h 1344860"/>
                <a:gd name="connsiteX31" fmla="*/ 457200 w 816054"/>
                <a:gd name="connsiteY31" fmla="*/ 9144 h 1344860"/>
                <a:gd name="connsiteX32" fmla="*/ 466344 w 816054"/>
                <a:gd name="connsiteY32" fmla="*/ 45720 h 1344860"/>
                <a:gd name="connsiteX33" fmla="*/ 438912 w 816054"/>
                <a:gd name="connsiteY33" fmla="*/ 64008 h 1344860"/>
                <a:gd name="connsiteX34" fmla="*/ 411480 w 816054"/>
                <a:gd name="connsiteY34" fmla="*/ 118872 h 1344860"/>
                <a:gd name="connsiteX35" fmla="*/ 420624 w 816054"/>
                <a:gd name="connsiteY35" fmla="*/ 155448 h 1344860"/>
                <a:gd name="connsiteX36" fmla="*/ 402336 w 816054"/>
                <a:gd name="connsiteY36" fmla="*/ 210312 h 1344860"/>
                <a:gd name="connsiteX37" fmla="*/ 411480 w 816054"/>
                <a:gd name="connsiteY37" fmla="*/ 265176 h 1344860"/>
                <a:gd name="connsiteX38" fmla="*/ 438912 w 816054"/>
                <a:gd name="connsiteY38" fmla="*/ 292608 h 1344860"/>
                <a:gd name="connsiteX39" fmla="*/ 512064 w 816054"/>
                <a:gd name="connsiteY39" fmla="*/ 320040 h 1344860"/>
                <a:gd name="connsiteX40" fmla="*/ 457200 w 816054"/>
                <a:gd name="connsiteY40" fmla="*/ 329184 h 1344860"/>
                <a:gd name="connsiteX41" fmla="*/ 429768 w 816054"/>
                <a:gd name="connsiteY41" fmla="*/ 338328 h 1344860"/>
                <a:gd name="connsiteX42" fmla="*/ 457200 w 816054"/>
                <a:gd name="connsiteY42" fmla="*/ 521208 h 1344860"/>
                <a:gd name="connsiteX43" fmla="*/ 448056 w 816054"/>
                <a:gd name="connsiteY43" fmla="*/ 566928 h 1344860"/>
                <a:gd name="connsiteX44" fmla="*/ 393192 w 816054"/>
                <a:gd name="connsiteY44" fmla="*/ 548640 h 1344860"/>
                <a:gd name="connsiteX45" fmla="*/ 320040 w 816054"/>
                <a:gd name="connsiteY45" fmla="*/ 557784 h 1344860"/>
                <a:gd name="connsiteX46" fmla="*/ 301752 w 816054"/>
                <a:gd name="connsiteY46" fmla="*/ 612648 h 1344860"/>
                <a:gd name="connsiteX47" fmla="*/ 310896 w 816054"/>
                <a:gd name="connsiteY47" fmla="*/ 640080 h 1344860"/>
                <a:gd name="connsiteX48" fmla="*/ 320040 w 816054"/>
                <a:gd name="connsiteY48" fmla="*/ 713232 h 1344860"/>
                <a:gd name="connsiteX49" fmla="*/ 292608 w 816054"/>
                <a:gd name="connsiteY49" fmla="*/ 585216 h 1344860"/>
                <a:gd name="connsiteX50" fmla="*/ 283464 w 816054"/>
                <a:gd name="connsiteY50" fmla="*/ 557784 h 1344860"/>
                <a:gd name="connsiteX51" fmla="*/ 237744 w 816054"/>
                <a:gd name="connsiteY51" fmla="*/ 539496 h 1344860"/>
                <a:gd name="connsiteX52" fmla="*/ 173736 w 816054"/>
                <a:gd name="connsiteY52" fmla="*/ 521208 h 1344860"/>
                <a:gd name="connsiteX53" fmla="*/ 137160 w 816054"/>
                <a:gd name="connsiteY53" fmla="*/ 530352 h 1344860"/>
                <a:gd name="connsiteX54" fmla="*/ 146304 w 816054"/>
                <a:gd name="connsiteY54" fmla="*/ 557784 h 1344860"/>
                <a:gd name="connsiteX55" fmla="*/ 182880 w 816054"/>
                <a:gd name="connsiteY55" fmla="*/ 548640 h 1344860"/>
                <a:gd name="connsiteX56" fmla="*/ 192024 w 816054"/>
                <a:gd name="connsiteY56" fmla="*/ 521208 h 1344860"/>
                <a:gd name="connsiteX57" fmla="*/ 128016 w 816054"/>
                <a:gd name="connsiteY57" fmla="*/ 521208 h 1344860"/>
                <a:gd name="connsiteX58" fmla="*/ 100584 w 816054"/>
                <a:gd name="connsiteY58" fmla="*/ 557784 h 1344860"/>
                <a:gd name="connsiteX59" fmla="*/ 82296 w 816054"/>
                <a:gd name="connsiteY59" fmla="*/ 576072 h 1344860"/>
                <a:gd name="connsiteX60" fmla="*/ 45720 w 816054"/>
                <a:gd name="connsiteY60" fmla="*/ 566928 h 1344860"/>
                <a:gd name="connsiteX61" fmla="*/ 18288 w 816054"/>
                <a:gd name="connsiteY61" fmla="*/ 576072 h 1344860"/>
                <a:gd name="connsiteX62" fmla="*/ 0 w 816054"/>
                <a:gd name="connsiteY62" fmla="*/ 630936 h 1344860"/>
                <a:gd name="connsiteX63" fmla="*/ 45720 w 816054"/>
                <a:gd name="connsiteY63" fmla="*/ 740664 h 1344860"/>
                <a:gd name="connsiteX64" fmla="*/ 100584 w 816054"/>
                <a:gd name="connsiteY64" fmla="*/ 758952 h 1344860"/>
                <a:gd name="connsiteX65" fmla="*/ 109728 w 816054"/>
                <a:gd name="connsiteY65" fmla="*/ 786384 h 1344860"/>
                <a:gd name="connsiteX66" fmla="*/ 164592 w 816054"/>
                <a:gd name="connsiteY66" fmla="*/ 813816 h 1344860"/>
                <a:gd name="connsiteX67" fmla="*/ 219456 w 816054"/>
                <a:gd name="connsiteY67" fmla="*/ 804672 h 1344860"/>
                <a:gd name="connsiteX68" fmla="*/ 201168 w 816054"/>
                <a:gd name="connsiteY68" fmla="*/ 832104 h 1344860"/>
                <a:gd name="connsiteX69" fmla="*/ 237744 w 816054"/>
                <a:gd name="connsiteY69" fmla="*/ 896112 h 1344860"/>
                <a:gd name="connsiteX70" fmla="*/ 256032 w 816054"/>
                <a:gd name="connsiteY70" fmla="*/ 923544 h 1344860"/>
                <a:gd name="connsiteX71" fmla="*/ 265176 w 816054"/>
                <a:gd name="connsiteY71" fmla="*/ 950976 h 1344860"/>
                <a:gd name="connsiteX72" fmla="*/ 283464 w 816054"/>
                <a:gd name="connsiteY72" fmla="*/ 987552 h 1344860"/>
                <a:gd name="connsiteX73" fmla="*/ 310896 w 816054"/>
                <a:gd name="connsiteY73" fmla="*/ 1042416 h 1344860"/>
                <a:gd name="connsiteX74" fmla="*/ 320040 w 816054"/>
                <a:gd name="connsiteY74" fmla="*/ 1078992 h 1344860"/>
                <a:gd name="connsiteX75" fmla="*/ 310896 w 816054"/>
                <a:gd name="connsiteY75" fmla="*/ 1051560 h 1344860"/>
                <a:gd name="connsiteX76" fmla="*/ 274320 w 816054"/>
                <a:gd name="connsiteY76" fmla="*/ 1033272 h 1344860"/>
                <a:gd name="connsiteX77" fmla="*/ 192024 w 816054"/>
                <a:gd name="connsiteY77" fmla="*/ 969264 h 1344860"/>
                <a:gd name="connsiteX78" fmla="*/ 164592 w 816054"/>
                <a:gd name="connsiteY78" fmla="*/ 978408 h 1344860"/>
                <a:gd name="connsiteX79" fmla="*/ 118872 w 816054"/>
                <a:gd name="connsiteY79" fmla="*/ 1014984 h 1344860"/>
                <a:gd name="connsiteX80" fmla="*/ 64008 w 816054"/>
                <a:gd name="connsiteY80" fmla="*/ 969264 h 1344860"/>
                <a:gd name="connsiteX81" fmla="*/ 36576 w 816054"/>
                <a:gd name="connsiteY81" fmla="*/ 960120 h 1344860"/>
                <a:gd name="connsiteX82" fmla="*/ 9144 w 816054"/>
                <a:gd name="connsiteY82" fmla="*/ 969264 h 1344860"/>
                <a:gd name="connsiteX83" fmla="*/ 64008 w 816054"/>
                <a:gd name="connsiteY83" fmla="*/ 1088136 h 1344860"/>
                <a:gd name="connsiteX84" fmla="*/ 91440 w 816054"/>
                <a:gd name="connsiteY84" fmla="*/ 1143000 h 1344860"/>
                <a:gd name="connsiteX85" fmla="*/ 118872 w 816054"/>
                <a:gd name="connsiteY85" fmla="*/ 1161288 h 1344860"/>
                <a:gd name="connsiteX86" fmla="*/ 128016 w 816054"/>
                <a:gd name="connsiteY86" fmla="*/ 1225296 h 1344860"/>
                <a:gd name="connsiteX87" fmla="*/ 91440 w 816054"/>
                <a:gd name="connsiteY87" fmla="*/ 1234440 h 1344860"/>
                <a:gd name="connsiteX88" fmla="*/ 100584 w 816054"/>
                <a:gd name="connsiteY88" fmla="*/ 1298448 h 1344860"/>
                <a:gd name="connsiteX89" fmla="*/ 128016 w 816054"/>
                <a:gd name="connsiteY89" fmla="*/ 1325880 h 1344860"/>
                <a:gd name="connsiteX90" fmla="*/ 320040 w 816054"/>
                <a:gd name="connsiteY90" fmla="*/ 1335024 h 1344860"/>
                <a:gd name="connsiteX91" fmla="*/ 384048 w 816054"/>
                <a:gd name="connsiteY91" fmla="*/ 1344168 h 134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16054" h="1344860">
                  <a:moveTo>
                    <a:pt x="384048" y="1344168"/>
                  </a:moveTo>
                  <a:cubicBezTo>
                    <a:pt x="426720" y="1344168"/>
                    <a:pt x="512367" y="1341948"/>
                    <a:pt x="576072" y="1335024"/>
                  </a:cubicBezTo>
                  <a:cubicBezTo>
                    <a:pt x="652789" y="1326685"/>
                    <a:pt x="804672" y="1298448"/>
                    <a:pt x="804672" y="1298448"/>
                  </a:cubicBezTo>
                  <a:cubicBezTo>
                    <a:pt x="807720" y="1280160"/>
                    <a:pt x="821346" y="1260526"/>
                    <a:pt x="813816" y="1243584"/>
                  </a:cubicBezTo>
                  <a:cubicBezTo>
                    <a:pt x="806598" y="1227343"/>
                    <a:pt x="779799" y="1229527"/>
                    <a:pt x="768096" y="1216152"/>
                  </a:cubicBezTo>
                  <a:cubicBezTo>
                    <a:pt x="680986" y="1116597"/>
                    <a:pt x="831255" y="1219300"/>
                    <a:pt x="704088" y="1143000"/>
                  </a:cubicBezTo>
                  <a:cubicBezTo>
                    <a:pt x="694944" y="1149096"/>
                    <a:pt x="687496" y="1159481"/>
                    <a:pt x="676656" y="1161288"/>
                  </a:cubicBezTo>
                  <a:cubicBezTo>
                    <a:pt x="661513" y="1163812"/>
                    <a:pt x="631345" y="1140225"/>
                    <a:pt x="621792" y="1133856"/>
                  </a:cubicBezTo>
                  <a:cubicBezTo>
                    <a:pt x="635425" y="1092958"/>
                    <a:pt x="632315" y="1075025"/>
                    <a:pt x="667512" y="1051560"/>
                  </a:cubicBezTo>
                  <a:cubicBezTo>
                    <a:pt x="675532" y="1046213"/>
                    <a:pt x="685800" y="1045464"/>
                    <a:pt x="694944" y="1042416"/>
                  </a:cubicBezTo>
                  <a:cubicBezTo>
                    <a:pt x="701040" y="1033272"/>
                    <a:pt x="713232" y="1025974"/>
                    <a:pt x="713232" y="1014984"/>
                  </a:cubicBezTo>
                  <a:cubicBezTo>
                    <a:pt x="713232" y="976666"/>
                    <a:pt x="682752" y="974054"/>
                    <a:pt x="658368" y="960120"/>
                  </a:cubicBezTo>
                  <a:cubicBezTo>
                    <a:pt x="648826" y="954668"/>
                    <a:pt x="640080" y="947928"/>
                    <a:pt x="630936" y="941832"/>
                  </a:cubicBezTo>
                  <a:cubicBezTo>
                    <a:pt x="633984" y="932688"/>
                    <a:pt x="638495" y="923907"/>
                    <a:pt x="640080" y="914400"/>
                  </a:cubicBezTo>
                  <a:cubicBezTo>
                    <a:pt x="644618" y="887175"/>
                    <a:pt x="640496" y="858288"/>
                    <a:pt x="649224" y="832104"/>
                  </a:cubicBezTo>
                  <a:cubicBezTo>
                    <a:pt x="653313" y="819836"/>
                    <a:pt x="667512" y="813816"/>
                    <a:pt x="676656" y="804672"/>
                  </a:cubicBezTo>
                  <a:cubicBezTo>
                    <a:pt x="679704" y="795528"/>
                    <a:pt x="685800" y="786879"/>
                    <a:pt x="685800" y="777240"/>
                  </a:cubicBezTo>
                  <a:cubicBezTo>
                    <a:pt x="685800" y="747795"/>
                    <a:pt x="670288" y="745562"/>
                    <a:pt x="649224" y="731520"/>
                  </a:cubicBezTo>
                  <a:cubicBezTo>
                    <a:pt x="646176" y="707136"/>
                    <a:pt x="654172" y="678500"/>
                    <a:pt x="640080" y="658368"/>
                  </a:cubicBezTo>
                  <a:cubicBezTo>
                    <a:pt x="629025" y="642575"/>
                    <a:pt x="585216" y="640080"/>
                    <a:pt x="585216" y="640080"/>
                  </a:cubicBezTo>
                  <a:cubicBezTo>
                    <a:pt x="588264" y="630936"/>
                    <a:pt x="584978" y="614856"/>
                    <a:pt x="594360" y="612648"/>
                  </a:cubicBezTo>
                  <a:cubicBezTo>
                    <a:pt x="641924" y="601456"/>
                    <a:pt x="702242" y="633693"/>
                    <a:pt x="740664" y="603504"/>
                  </a:cubicBezTo>
                  <a:cubicBezTo>
                    <a:pt x="765106" y="584300"/>
                    <a:pt x="728889" y="542458"/>
                    <a:pt x="722376" y="512064"/>
                  </a:cubicBezTo>
                  <a:cubicBezTo>
                    <a:pt x="719743" y="499776"/>
                    <a:pt x="718182" y="487039"/>
                    <a:pt x="713232" y="475488"/>
                  </a:cubicBezTo>
                  <a:cubicBezTo>
                    <a:pt x="660054" y="351407"/>
                    <a:pt x="724330" y="536215"/>
                    <a:pt x="685800" y="420624"/>
                  </a:cubicBezTo>
                  <a:cubicBezTo>
                    <a:pt x="705868" y="360421"/>
                    <a:pt x="694847" y="405699"/>
                    <a:pt x="685800" y="292608"/>
                  </a:cubicBezTo>
                  <a:cubicBezTo>
                    <a:pt x="674519" y="151600"/>
                    <a:pt x="700734" y="200709"/>
                    <a:pt x="658368" y="137160"/>
                  </a:cubicBezTo>
                  <a:cubicBezTo>
                    <a:pt x="655320" y="112776"/>
                    <a:pt x="653620" y="88185"/>
                    <a:pt x="649224" y="64008"/>
                  </a:cubicBezTo>
                  <a:cubicBezTo>
                    <a:pt x="647500" y="54525"/>
                    <a:pt x="646250" y="43981"/>
                    <a:pt x="640080" y="36576"/>
                  </a:cubicBezTo>
                  <a:cubicBezTo>
                    <a:pt x="630324" y="24868"/>
                    <a:pt x="617430" y="15334"/>
                    <a:pt x="603504" y="9144"/>
                  </a:cubicBezTo>
                  <a:cubicBezTo>
                    <a:pt x="589302" y="2832"/>
                    <a:pt x="573024" y="3048"/>
                    <a:pt x="557784" y="0"/>
                  </a:cubicBezTo>
                  <a:lnTo>
                    <a:pt x="457200" y="9144"/>
                  </a:lnTo>
                  <a:cubicBezTo>
                    <a:pt x="445960" y="14764"/>
                    <a:pt x="470318" y="33798"/>
                    <a:pt x="466344" y="45720"/>
                  </a:cubicBezTo>
                  <a:cubicBezTo>
                    <a:pt x="462869" y="56146"/>
                    <a:pt x="448056" y="57912"/>
                    <a:pt x="438912" y="64008"/>
                  </a:cubicBezTo>
                  <a:cubicBezTo>
                    <a:pt x="429666" y="77878"/>
                    <a:pt x="411480" y="99943"/>
                    <a:pt x="411480" y="118872"/>
                  </a:cubicBezTo>
                  <a:cubicBezTo>
                    <a:pt x="411480" y="131439"/>
                    <a:pt x="417576" y="143256"/>
                    <a:pt x="420624" y="155448"/>
                  </a:cubicBezTo>
                  <a:cubicBezTo>
                    <a:pt x="414528" y="173736"/>
                    <a:pt x="399167" y="191297"/>
                    <a:pt x="402336" y="210312"/>
                  </a:cubicBezTo>
                  <a:cubicBezTo>
                    <a:pt x="405384" y="228600"/>
                    <a:pt x="403950" y="248234"/>
                    <a:pt x="411480" y="265176"/>
                  </a:cubicBezTo>
                  <a:cubicBezTo>
                    <a:pt x="416732" y="276993"/>
                    <a:pt x="428389" y="285092"/>
                    <a:pt x="438912" y="292608"/>
                  </a:cubicBezTo>
                  <a:cubicBezTo>
                    <a:pt x="464659" y="310999"/>
                    <a:pt x="482611" y="312677"/>
                    <a:pt x="512064" y="320040"/>
                  </a:cubicBezTo>
                  <a:cubicBezTo>
                    <a:pt x="493776" y="323088"/>
                    <a:pt x="475299" y="325162"/>
                    <a:pt x="457200" y="329184"/>
                  </a:cubicBezTo>
                  <a:cubicBezTo>
                    <a:pt x="447791" y="331275"/>
                    <a:pt x="430832" y="328748"/>
                    <a:pt x="429768" y="338328"/>
                  </a:cubicBezTo>
                  <a:cubicBezTo>
                    <a:pt x="415317" y="468386"/>
                    <a:pt x="415252" y="458286"/>
                    <a:pt x="457200" y="521208"/>
                  </a:cubicBezTo>
                  <a:cubicBezTo>
                    <a:pt x="454152" y="536448"/>
                    <a:pt x="462341" y="560806"/>
                    <a:pt x="448056" y="566928"/>
                  </a:cubicBezTo>
                  <a:cubicBezTo>
                    <a:pt x="430337" y="574522"/>
                    <a:pt x="393192" y="548640"/>
                    <a:pt x="393192" y="548640"/>
                  </a:cubicBezTo>
                  <a:cubicBezTo>
                    <a:pt x="368808" y="551688"/>
                    <a:pt x="340172" y="543692"/>
                    <a:pt x="320040" y="557784"/>
                  </a:cubicBezTo>
                  <a:cubicBezTo>
                    <a:pt x="304247" y="568839"/>
                    <a:pt x="301752" y="612648"/>
                    <a:pt x="301752" y="612648"/>
                  </a:cubicBezTo>
                  <a:cubicBezTo>
                    <a:pt x="304800" y="621792"/>
                    <a:pt x="309172" y="630597"/>
                    <a:pt x="310896" y="640080"/>
                  </a:cubicBezTo>
                  <a:cubicBezTo>
                    <a:pt x="315292" y="664257"/>
                    <a:pt x="320040" y="737806"/>
                    <a:pt x="320040" y="713232"/>
                  </a:cubicBezTo>
                  <a:cubicBezTo>
                    <a:pt x="320040" y="565365"/>
                    <a:pt x="326261" y="652522"/>
                    <a:pt x="292608" y="585216"/>
                  </a:cubicBezTo>
                  <a:cubicBezTo>
                    <a:pt x="288297" y="576595"/>
                    <a:pt x="290869" y="563954"/>
                    <a:pt x="283464" y="557784"/>
                  </a:cubicBezTo>
                  <a:cubicBezTo>
                    <a:pt x="270854" y="547276"/>
                    <a:pt x="253113" y="545259"/>
                    <a:pt x="237744" y="539496"/>
                  </a:cubicBezTo>
                  <a:cubicBezTo>
                    <a:pt x="211508" y="529657"/>
                    <a:pt x="202559" y="528414"/>
                    <a:pt x="173736" y="521208"/>
                  </a:cubicBezTo>
                  <a:cubicBezTo>
                    <a:pt x="161544" y="524256"/>
                    <a:pt x="144700" y="520298"/>
                    <a:pt x="137160" y="530352"/>
                  </a:cubicBezTo>
                  <a:cubicBezTo>
                    <a:pt x="131377" y="538063"/>
                    <a:pt x="137355" y="554204"/>
                    <a:pt x="146304" y="557784"/>
                  </a:cubicBezTo>
                  <a:cubicBezTo>
                    <a:pt x="157972" y="562451"/>
                    <a:pt x="170688" y="551688"/>
                    <a:pt x="182880" y="548640"/>
                  </a:cubicBezTo>
                  <a:cubicBezTo>
                    <a:pt x="185928" y="539496"/>
                    <a:pt x="196335" y="529829"/>
                    <a:pt x="192024" y="521208"/>
                  </a:cubicBezTo>
                  <a:cubicBezTo>
                    <a:pt x="181821" y="500802"/>
                    <a:pt x="135934" y="519228"/>
                    <a:pt x="128016" y="521208"/>
                  </a:cubicBezTo>
                  <a:cubicBezTo>
                    <a:pt x="118872" y="533400"/>
                    <a:pt x="104280" y="542999"/>
                    <a:pt x="100584" y="557784"/>
                  </a:cubicBezTo>
                  <a:cubicBezTo>
                    <a:pt x="88731" y="605197"/>
                    <a:pt x="140877" y="601178"/>
                    <a:pt x="82296" y="576072"/>
                  </a:cubicBezTo>
                  <a:cubicBezTo>
                    <a:pt x="70745" y="571122"/>
                    <a:pt x="57912" y="569976"/>
                    <a:pt x="45720" y="566928"/>
                  </a:cubicBezTo>
                  <a:cubicBezTo>
                    <a:pt x="36576" y="569976"/>
                    <a:pt x="23890" y="568229"/>
                    <a:pt x="18288" y="576072"/>
                  </a:cubicBezTo>
                  <a:cubicBezTo>
                    <a:pt x="7083" y="591759"/>
                    <a:pt x="0" y="630936"/>
                    <a:pt x="0" y="630936"/>
                  </a:cubicBezTo>
                  <a:cubicBezTo>
                    <a:pt x="7126" y="687946"/>
                    <a:pt x="-5316" y="710042"/>
                    <a:pt x="45720" y="740664"/>
                  </a:cubicBezTo>
                  <a:cubicBezTo>
                    <a:pt x="62250" y="750582"/>
                    <a:pt x="100584" y="758952"/>
                    <a:pt x="100584" y="758952"/>
                  </a:cubicBezTo>
                  <a:cubicBezTo>
                    <a:pt x="103632" y="768096"/>
                    <a:pt x="103707" y="778858"/>
                    <a:pt x="109728" y="786384"/>
                  </a:cubicBezTo>
                  <a:cubicBezTo>
                    <a:pt x="122620" y="802498"/>
                    <a:pt x="146521" y="807792"/>
                    <a:pt x="164592" y="813816"/>
                  </a:cubicBezTo>
                  <a:cubicBezTo>
                    <a:pt x="182880" y="810768"/>
                    <a:pt x="202873" y="796381"/>
                    <a:pt x="219456" y="804672"/>
                  </a:cubicBezTo>
                  <a:cubicBezTo>
                    <a:pt x="229286" y="809587"/>
                    <a:pt x="202382" y="821181"/>
                    <a:pt x="201168" y="832104"/>
                  </a:cubicBezTo>
                  <a:cubicBezTo>
                    <a:pt x="194654" y="890728"/>
                    <a:pt x="201687" y="884093"/>
                    <a:pt x="237744" y="896112"/>
                  </a:cubicBezTo>
                  <a:cubicBezTo>
                    <a:pt x="243840" y="905256"/>
                    <a:pt x="251117" y="913714"/>
                    <a:pt x="256032" y="923544"/>
                  </a:cubicBezTo>
                  <a:cubicBezTo>
                    <a:pt x="260343" y="932165"/>
                    <a:pt x="261379" y="942117"/>
                    <a:pt x="265176" y="950976"/>
                  </a:cubicBezTo>
                  <a:cubicBezTo>
                    <a:pt x="270546" y="963505"/>
                    <a:pt x="278094" y="975023"/>
                    <a:pt x="283464" y="987552"/>
                  </a:cubicBezTo>
                  <a:cubicBezTo>
                    <a:pt x="306179" y="1040553"/>
                    <a:pt x="275751" y="989698"/>
                    <a:pt x="310896" y="1042416"/>
                  </a:cubicBezTo>
                  <a:cubicBezTo>
                    <a:pt x="313944" y="1054608"/>
                    <a:pt x="320040" y="1066425"/>
                    <a:pt x="320040" y="1078992"/>
                  </a:cubicBezTo>
                  <a:cubicBezTo>
                    <a:pt x="320040" y="1088631"/>
                    <a:pt x="317712" y="1058376"/>
                    <a:pt x="310896" y="1051560"/>
                  </a:cubicBezTo>
                  <a:cubicBezTo>
                    <a:pt x="301257" y="1041921"/>
                    <a:pt x="284964" y="1041787"/>
                    <a:pt x="274320" y="1033272"/>
                  </a:cubicBezTo>
                  <a:cubicBezTo>
                    <a:pt x="186206" y="962781"/>
                    <a:pt x="253843" y="989870"/>
                    <a:pt x="192024" y="969264"/>
                  </a:cubicBezTo>
                  <a:cubicBezTo>
                    <a:pt x="182880" y="972312"/>
                    <a:pt x="172118" y="972387"/>
                    <a:pt x="164592" y="978408"/>
                  </a:cubicBezTo>
                  <a:cubicBezTo>
                    <a:pt x="105506" y="1025677"/>
                    <a:pt x="187823" y="992000"/>
                    <a:pt x="118872" y="1014984"/>
                  </a:cubicBezTo>
                  <a:cubicBezTo>
                    <a:pt x="98649" y="994761"/>
                    <a:pt x="89469" y="981995"/>
                    <a:pt x="64008" y="969264"/>
                  </a:cubicBezTo>
                  <a:cubicBezTo>
                    <a:pt x="55387" y="964953"/>
                    <a:pt x="45720" y="963168"/>
                    <a:pt x="36576" y="960120"/>
                  </a:cubicBezTo>
                  <a:cubicBezTo>
                    <a:pt x="27432" y="963168"/>
                    <a:pt x="10017" y="959665"/>
                    <a:pt x="9144" y="969264"/>
                  </a:cubicBezTo>
                  <a:cubicBezTo>
                    <a:pt x="1448" y="1053919"/>
                    <a:pt x="16770" y="1052708"/>
                    <a:pt x="64008" y="1088136"/>
                  </a:cubicBezTo>
                  <a:cubicBezTo>
                    <a:pt x="71445" y="1110447"/>
                    <a:pt x="73714" y="1125274"/>
                    <a:pt x="91440" y="1143000"/>
                  </a:cubicBezTo>
                  <a:cubicBezTo>
                    <a:pt x="99211" y="1150771"/>
                    <a:pt x="109728" y="1155192"/>
                    <a:pt x="118872" y="1161288"/>
                  </a:cubicBezTo>
                  <a:cubicBezTo>
                    <a:pt x="131739" y="1180588"/>
                    <a:pt x="153997" y="1199315"/>
                    <a:pt x="128016" y="1225296"/>
                  </a:cubicBezTo>
                  <a:cubicBezTo>
                    <a:pt x="119130" y="1234182"/>
                    <a:pt x="103632" y="1231392"/>
                    <a:pt x="91440" y="1234440"/>
                  </a:cubicBezTo>
                  <a:cubicBezTo>
                    <a:pt x="94488" y="1255776"/>
                    <a:pt x="92580" y="1278437"/>
                    <a:pt x="100584" y="1298448"/>
                  </a:cubicBezTo>
                  <a:cubicBezTo>
                    <a:pt x="105387" y="1310455"/>
                    <a:pt x="115260" y="1323754"/>
                    <a:pt x="128016" y="1325880"/>
                  </a:cubicBezTo>
                  <a:cubicBezTo>
                    <a:pt x="191225" y="1336415"/>
                    <a:pt x="256032" y="1331976"/>
                    <a:pt x="320040" y="1335024"/>
                  </a:cubicBezTo>
                  <a:cubicBezTo>
                    <a:pt x="374358" y="1348603"/>
                    <a:pt x="341376" y="1344168"/>
                    <a:pt x="384048" y="134416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p:cNvSpPr/>
            <p:nvPr/>
          </p:nvSpPr>
          <p:spPr>
            <a:xfrm>
              <a:off x="1219200" y="1461498"/>
              <a:ext cx="937178" cy="2272302"/>
            </a:xfrm>
            <a:custGeom>
              <a:avLst/>
              <a:gdLst>
                <a:gd name="connsiteX0" fmla="*/ 393761 w 995659"/>
                <a:gd name="connsiteY0" fmla="*/ 2344221 h 2390541"/>
                <a:gd name="connsiteX1" fmla="*/ 439481 w 995659"/>
                <a:gd name="connsiteY1" fmla="*/ 2371653 h 2390541"/>
                <a:gd name="connsiteX2" fmla="*/ 466913 w 995659"/>
                <a:gd name="connsiteY2" fmla="*/ 2389941 h 2390541"/>
                <a:gd name="connsiteX3" fmla="*/ 521777 w 995659"/>
                <a:gd name="connsiteY3" fmla="*/ 2380797 h 2390541"/>
                <a:gd name="connsiteX4" fmla="*/ 585785 w 995659"/>
                <a:gd name="connsiteY4" fmla="*/ 2380797 h 2390541"/>
                <a:gd name="connsiteX5" fmla="*/ 613217 w 995659"/>
                <a:gd name="connsiteY5" fmla="*/ 2389941 h 2390541"/>
                <a:gd name="connsiteX6" fmla="*/ 658937 w 995659"/>
                <a:gd name="connsiteY6" fmla="*/ 2380797 h 2390541"/>
                <a:gd name="connsiteX7" fmla="*/ 704657 w 995659"/>
                <a:gd name="connsiteY7" fmla="*/ 2316789 h 2390541"/>
                <a:gd name="connsiteX8" fmla="*/ 722945 w 995659"/>
                <a:gd name="connsiteY8" fmla="*/ 2289357 h 2390541"/>
                <a:gd name="connsiteX9" fmla="*/ 750377 w 995659"/>
                <a:gd name="connsiteY9" fmla="*/ 2261925 h 2390541"/>
                <a:gd name="connsiteX10" fmla="*/ 759521 w 995659"/>
                <a:gd name="connsiteY10" fmla="*/ 2234493 h 2390541"/>
                <a:gd name="connsiteX11" fmla="*/ 741233 w 995659"/>
                <a:gd name="connsiteY11" fmla="*/ 2170485 h 2390541"/>
                <a:gd name="connsiteX12" fmla="*/ 713801 w 995659"/>
                <a:gd name="connsiteY12" fmla="*/ 2143053 h 2390541"/>
                <a:gd name="connsiteX13" fmla="*/ 741233 w 995659"/>
                <a:gd name="connsiteY13" fmla="*/ 2133909 h 2390541"/>
                <a:gd name="connsiteX14" fmla="*/ 750377 w 995659"/>
                <a:gd name="connsiteY14" fmla="*/ 2106477 h 2390541"/>
                <a:gd name="connsiteX15" fmla="*/ 741233 w 995659"/>
                <a:gd name="connsiteY15" fmla="*/ 1996749 h 2390541"/>
                <a:gd name="connsiteX16" fmla="*/ 786953 w 995659"/>
                <a:gd name="connsiteY16" fmla="*/ 1987605 h 2390541"/>
                <a:gd name="connsiteX17" fmla="*/ 814385 w 995659"/>
                <a:gd name="connsiteY17" fmla="*/ 1969317 h 2390541"/>
                <a:gd name="connsiteX18" fmla="*/ 896681 w 995659"/>
                <a:gd name="connsiteY18" fmla="*/ 1923597 h 2390541"/>
                <a:gd name="connsiteX19" fmla="*/ 951545 w 995659"/>
                <a:gd name="connsiteY19" fmla="*/ 1868733 h 2390541"/>
                <a:gd name="connsiteX20" fmla="*/ 978977 w 995659"/>
                <a:gd name="connsiteY20" fmla="*/ 1841301 h 2390541"/>
                <a:gd name="connsiteX21" fmla="*/ 978977 w 995659"/>
                <a:gd name="connsiteY21" fmla="*/ 1694997 h 2390541"/>
                <a:gd name="connsiteX22" fmla="*/ 942401 w 995659"/>
                <a:gd name="connsiteY22" fmla="*/ 1676709 h 2390541"/>
                <a:gd name="connsiteX23" fmla="*/ 969833 w 995659"/>
                <a:gd name="connsiteY23" fmla="*/ 1649277 h 2390541"/>
                <a:gd name="connsiteX24" fmla="*/ 969833 w 995659"/>
                <a:gd name="connsiteY24" fmla="*/ 1576125 h 2390541"/>
                <a:gd name="connsiteX25" fmla="*/ 933257 w 995659"/>
                <a:gd name="connsiteY25" fmla="*/ 1548693 h 2390541"/>
                <a:gd name="connsiteX26" fmla="*/ 914969 w 995659"/>
                <a:gd name="connsiteY26" fmla="*/ 1521261 h 2390541"/>
                <a:gd name="connsiteX27" fmla="*/ 860105 w 995659"/>
                <a:gd name="connsiteY27" fmla="*/ 1484685 h 2390541"/>
                <a:gd name="connsiteX28" fmla="*/ 841817 w 995659"/>
                <a:gd name="connsiteY28" fmla="*/ 1429821 h 2390541"/>
                <a:gd name="connsiteX29" fmla="*/ 832673 w 995659"/>
                <a:gd name="connsiteY29" fmla="*/ 1329237 h 2390541"/>
                <a:gd name="connsiteX30" fmla="*/ 759521 w 995659"/>
                <a:gd name="connsiteY30" fmla="*/ 1301805 h 2390541"/>
                <a:gd name="connsiteX31" fmla="*/ 786953 w 995659"/>
                <a:gd name="connsiteY31" fmla="*/ 1265229 h 2390541"/>
                <a:gd name="connsiteX32" fmla="*/ 786953 w 995659"/>
                <a:gd name="connsiteY32" fmla="*/ 1146357 h 2390541"/>
                <a:gd name="connsiteX33" fmla="*/ 759521 w 995659"/>
                <a:gd name="connsiteY33" fmla="*/ 1118925 h 2390541"/>
                <a:gd name="connsiteX34" fmla="*/ 796097 w 995659"/>
                <a:gd name="connsiteY34" fmla="*/ 1128069 h 2390541"/>
                <a:gd name="connsiteX35" fmla="*/ 905825 w 995659"/>
                <a:gd name="connsiteY35" fmla="*/ 1082349 h 2390541"/>
                <a:gd name="connsiteX36" fmla="*/ 914969 w 995659"/>
                <a:gd name="connsiteY36" fmla="*/ 1054917 h 2390541"/>
                <a:gd name="connsiteX37" fmla="*/ 887537 w 995659"/>
                <a:gd name="connsiteY37" fmla="*/ 862893 h 2390541"/>
                <a:gd name="connsiteX38" fmla="*/ 850961 w 995659"/>
                <a:gd name="connsiteY38" fmla="*/ 844605 h 2390541"/>
                <a:gd name="connsiteX39" fmla="*/ 823529 w 995659"/>
                <a:gd name="connsiteY39" fmla="*/ 826317 h 2390541"/>
                <a:gd name="connsiteX40" fmla="*/ 860105 w 995659"/>
                <a:gd name="connsiteY40" fmla="*/ 762309 h 2390541"/>
                <a:gd name="connsiteX41" fmla="*/ 869249 w 995659"/>
                <a:gd name="connsiteY41" fmla="*/ 734877 h 2390541"/>
                <a:gd name="connsiteX42" fmla="*/ 860105 w 995659"/>
                <a:gd name="connsiteY42" fmla="*/ 698301 h 2390541"/>
                <a:gd name="connsiteX43" fmla="*/ 832673 w 995659"/>
                <a:gd name="connsiteY43" fmla="*/ 670869 h 2390541"/>
                <a:gd name="connsiteX44" fmla="*/ 777809 w 995659"/>
                <a:gd name="connsiteY44" fmla="*/ 643437 h 2390541"/>
                <a:gd name="connsiteX45" fmla="*/ 759521 w 995659"/>
                <a:gd name="connsiteY45" fmla="*/ 469701 h 2390541"/>
                <a:gd name="connsiteX46" fmla="*/ 741233 w 995659"/>
                <a:gd name="connsiteY46" fmla="*/ 442269 h 2390541"/>
                <a:gd name="connsiteX47" fmla="*/ 713801 w 995659"/>
                <a:gd name="connsiteY47" fmla="*/ 414837 h 2390541"/>
                <a:gd name="connsiteX48" fmla="*/ 713801 w 995659"/>
                <a:gd name="connsiteY48" fmla="*/ 350829 h 2390541"/>
                <a:gd name="connsiteX49" fmla="*/ 704657 w 995659"/>
                <a:gd name="connsiteY49" fmla="*/ 241101 h 2390541"/>
                <a:gd name="connsiteX50" fmla="*/ 686369 w 995659"/>
                <a:gd name="connsiteY50" fmla="*/ 204525 h 2390541"/>
                <a:gd name="connsiteX51" fmla="*/ 668081 w 995659"/>
                <a:gd name="connsiteY51" fmla="*/ 140517 h 2390541"/>
                <a:gd name="connsiteX52" fmla="*/ 658937 w 995659"/>
                <a:gd name="connsiteY52" fmla="*/ 39933 h 2390541"/>
                <a:gd name="connsiteX53" fmla="*/ 631505 w 995659"/>
                <a:gd name="connsiteY53" fmla="*/ 30789 h 2390541"/>
                <a:gd name="connsiteX54" fmla="*/ 558353 w 995659"/>
                <a:gd name="connsiteY54" fmla="*/ 12501 h 2390541"/>
                <a:gd name="connsiteX55" fmla="*/ 521777 w 995659"/>
                <a:gd name="connsiteY55" fmla="*/ 21645 h 2390541"/>
                <a:gd name="connsiteX56" fmla="*/ 558353 w 995659"/>
                <a:gd name="connsiteY56" fmla="*/ 58221 h 2390541"/>
                <a:gd name="connsiteX57" fmla="*/ 549209 w 995659"/>
                <a:gd name="connsiteY57" fmla="*/ 12501 h 2390541"/>
                <a:gd name="connsiteX58" fmla="*/ 485201 w 995659"/>
                <a:gd name="connsiteY58" fmla="*/ 21645 h 2390541"/>
                <a:gd name="connsiteX59" fmla="*/ 466913 w 995659"/>
                <a:gd name="connsiteY59" fmla="*/ 58221 h 2390541"/>
                <a:gd name="connsiteX60" fmla="*/ 430337 w 995659"/>
                <a:gd name="connsiteY60" fmla="*/ 158805 h 2390541"/>
                <a:gd name="connsiteX61" fmla="*/ 430337 w 995659"/>
                <a:gd name="connsiteY61" fmla="*/ 305109 h 2390541"/>
                <a:gd name="connsiteX62" fmla="*/ 476057 w 995659"/>
                <a:gd name="connsiteY62" fmla="*/ 341685 h 2390541"/>
                <a:gd name="connsiteX63" fmla="*/ 530921 w 995659"/>
                <a:gd name="connsiteY63" fmla="*/ 396549 h 2390541"/>
                <a:gd name="connsiteX64" fmla="*/ 530921 w 995659"/>
                <a:gd name="connsiteY64" fmla="*/ 597717 h 2390541"/>
                <a:gd name="connsiteX65" fmla="*/ 503489 w 995659"/>
                <a:gd name="connsiteY65" fmla="*/ 588573 h 2390541"/>
                <a:gd name="connsiteX66" fmla="*/ 466913 w 995659"/>
                <a:gd name="connsiteY66" fmla="*/ 570285 h 2390541"/>
                <a:gd name="connsiteX67" fmla="*/ 402905 w 995659"/>
                <a:gd name="connsiteY67" fmla="*/ 579429 h 2390541"/>
                <a:gd name="connsiteX68" fmla="*/ 393761 w 995659"/>
                <a:gd name="connsiteY68" fmla="*/ 588573 h 2390541"/>
                <a:gd name="connsiteX69" fmla="*/ 338897 w 995659"/>
                <a:gd name="connsiteY69" fmla="*/ 606861 h 2390541"/>
                <a:gd name="connsiteX70" fmla="*/ 329753 w 995659"/>
                <a:gd name="connsiteY70" fmla="*/ 634293 h 2390541"/>
                <a:gd name="connsiteX71" fmla="*/ 311465 w 995659"/>
                <a:gd name="connsiteY71" fmla="*/ 680013 h 2390541"/>
                <a:gd name="connsiteX72" fmla="*/ 274889 w 995659"/>
                <a:gd name="connsiteY72" fmla="*/ 716589 h 2390541"/>
                <a:gd name="connsiteX73" fmla="*/ 247457 w 995659"/>
                <a:gd name="connsiteY73" fmla="*/ 725733 h 2390541"/>
                <a:gd name="connsiteX74" fmla="*/ 256601 w 995659"/>
                <a:gd name="connsiteY74" fmla="*/ 890325 h 2390541"/>
                <a:gd name="connsiteX75" fmla="*/ 265745 w 995659"/>
                <a:gd name="connsiteY75" fmla="*/ 926901 h 2390541"/>
                <a:gd name="connsiteX76" fmla="*/ 284033 w 995659"/>
                <a:gd name="connsiteY76" fmla="*/ 954333 h 2390541"/>
                <a:gd name="connsiteX77" fmla="*/ 274889 w 995659"/>
                <a:gd name="connsiteY77" fmla="*/ 1009197 h 2390541"/>
                <a:gd name="connsiteX78" fmla="*/ 247457 w 995659"/>
                <a:gd name="connsiteY78" fmla="*/ 1018341 h 2390541"/>
                <a:gd name="connsiteX79" fmla="*/ 229169 w 995659"/>
                <a:gd name="connsiteY79" fmla="*/ 981765 h 2390541"/>
                <a:gd name="connsiteX80" fmla="*/ 165161 w 995659"/>
                <a:gd name="connsiteY80" fmla="*/ 917757 h 2390541"/>
                <a:gd name="connsiteX81" fmla="*/ 137729 w 995659"/>
                <a:gd name="connsiteY81" fmla="*/ 908613 h 2390541"/>
                <a:gd name="connsiteX82" fmla="*/ 128585 w 995659"/>
                <a:gd name="connsiteY82" fmla="*/ 954333 h 2390541"/>
                <a:gd name="connsiteX83" fmla="*/ 183449 w 995659"/>
                <a:gd name="connsiteY83" fmla="*/ 1018341 h 2390541"/>
                <a:gd name="connsiteX84" fmla="*/ 201737 w 995659"/>
                <a:gd name="connsiteY84" fmla="*/ 981765 h 2390541"/>
                <a:gd name="connsiteX85" fmla="*/ 165161 w 995659"/>
                <a:gd name="connsiteY85" fmla="*/ 917757 h 2390541"/>
                <a:gd name="connsiteX86" fmla="*/ 9713 w 995659"/>
                <a:gd name="connsiteY86" fmla="*/ 926901 h 2390541"/>
                <a:gd name="connsiteX87" fmla="*/ 569 w 995659"/>
                <a:gd name="connsiteY87" fmla="*/ 954333 h 2390541"/>
                <a:gd name="connsiteX88" fmla="*/ 28001 w 995659"/>
                <a:gd name="connsiteY88" fmla="*/ 1036629 h 2390541"/>
                <a:gd name="connsiteX89" fmla="*/ 46289 w 995659"/>
                <a:gd name="connsiteY89" fmla="*/ 1064061 h 2390541"/>
                <a:gd name="connsiteX90" fmla="*/ 146873 w 995659"/>
                <a:gd name="connsiteY90" fmla="*/ 1118925 h 2390541"/>
                <a:gd name="connsiteX91" fmla="*/ 64577 w 995659"/>
                <a:gd name="connsiteY91" fmla="*/ 1164645 h 2390541"/>
                <a:gd name="connsiteX92" fmla="*/ 55433 w 995659"/>
                <a:gd name="connsiteY92" fmla="*/ 1192077 h 2390541"/>
                <a:gd name="connsiteX93" fmla="*/ 64577 w 995659"/>
                <a:gd name="connsiteY93" fmla="*/ 1274373 h 2390541"/>
                <a:gd name="connsiteX94" fmla="*/ 82865 w 995659"/>
                <a:gd name="connsiteY94" fmla="*/ 1301805 h 2390541"/>
                <a:gd name="connsiteX95" fmla="*/ 119441 w 995659"/>
                <a:gd name="connsiteY95" fmla="*/ 1347525 h 2390541"/>
                <a:gd name="connsiteX96" fmla="*/ 156017 w 995659"/>
                <a:gd name="connsiteY96" fmla="*/ 1365813 h 2390541"/>
                <a:gd name="connsiteX97" fmla="*/ 183449 w 995659"/>
                <a:gd name="connsiteY97" fmla="*/ 1384101 h 2390541"/>
                <a:gd name="connsiteX98" fmla="*/ 201737 w 995659"/>
                <a:gd name="connsiteY98" fmla="*/ 1411533 h 2390541"/>
                <a:gd name="connsiteX99" fmla="*/ 229169 w 995659"/>
                <a:gd name="connsiteY99" fmla="*/ 1466397 h 2390541"/>
                <a:gd name="connsiteX100" fmla="*/ 256601 w 995659"/>
                <a:gd name="connsiteY100" fmla="*/ 1484685 h 2390541"/>
                <a:gd name="connsiteX101" fmla="*/ 274889 w 995659"/>
                <a:gd name="connsiteY101" fmla="*/ 1512117 h 2390541"/>
                <a:gd name="connsiteX102" fmla="*/ 284033 w 995659"/>
                <a:gd name="connsiteY102" fmla="*/ 1539549 h 2390541"/>
                <a:gd name="connsiteX103" fmla="*/ 338897 w 995659"/>
                <a:gd name="connsiteY103" fmla="*/ 1585269 h 2390541"/>
                <a:gd name="connsiteX104" fmla="*/ 329753 w 995659"/>
                <a:gd name="connsiteY104" fmla="*/ 1548693 h 2390541"/>
                <a:gd name="connsiteX105" fmla="*/ 247457 w 995659"/>
                <a:gd name="connsiteY105" fmla="*/ 1521261 h 2390541"/>
                <a:gd name="connsiteX106" fmla="*/ 210881 w 995659"/>
                <a:gd name="connsiteY106" fmla="*/ 1539549 h 2390541"/>
                <a:gd name="connsiteX107" fmla="*/ 201737 w 995659"/>
                <a:gd name="connsiteY107" fmla="*/ 1566981 h 2390541"/>
                <a:gd name="connsiteX108" fmla="*/ 229169 w 995659"/>
                <a:gd name="connsiteY108" fmla="*/ 1676709 h 2390541"/>
                <a:gd name="connsiteX109" fmla="*/ 201737 w 995659"/>
                <a:gd name="connsiteY109" fmla="*/ 1685853 h 2390541"/>
                <a:gd name="connsiteX110" fmla="*/ 128585 w 995659"/>
                <a:gd name="connsiteY110" fmla="*/ 1694997 h 2390541"/>
                <a:gd name="connsiteX111" fmla="*/ 165161 w 995659"/>
                <a:gd name="connsiteY111" fmla="*/ 1795581 h 2390541"/>
                <a:gd name="connsiteX112" fmla="*/ 201737 w 995659"/>
                <a:gd name="connsiteY112" fmla="*/ 1813869 h 2390541"/>
                <a:gd name="connsiteX113" fmla="*/ 137729 w 995659"/>
                <a:gd name="connsiteY113" fmla="*/ 1832157 h 2390541"/>
                <a:gd name="connsiteX114" fmla="*/ 64577 w 995659"/>
                <a:gd name="connsiteY114" fmla="*/ 1841301 h 2390541"/>
                <a:gd name="connsiteX115" fmla="*/ 73721 w 995659"/>
                <a:gd name="connsiteY115" fmla="*/ 1868733 h 2390541"/>
                <a:gd name="connsiteX116" fmla="*/ 92009 w 995659"/>
                <a:gd name="connsiteY116" fmla="*/ 1896165 h 2390541"/>
                <a:gd name="connsiteX117" fmla="*/ 101153 w 995659"/>
                <a:gd name="connsiteY117" fmla="*/ 1978461 h 2390541"/>
                <a:gd name="connsiteX118" fmla="*/ 165161 w 995659"/>
                <a:gd name="connsiteY118" fmla="*/ 2069901 h 2390541"/>
                <a:gd name="connsiteX119" fmla="*/ 146873 w 995659"/>
                <a:gd name="connsiteY119" fmla="*/ 2097333 h 2390541"/>
                <a:gd name="connsiteX120" fmla="*/ 137729 w 995659"/>
                <a:gd name="connsiteY120" fmla="*/ 2124765 h 2390541"/>
                <a:gd name="connsiteX121" fmla="*/ 110297 w 995659"/>
                <a:gd name="connsiteY121" fmla="*/ 2143053 h 2390541"/>
                <a:gd name="connsiteX122" fmla="*/ 119441 w 995659"/>
                <a:gd name="connsiteY122" fmla="*/ 2197917 h 2390541"/>
                <a:gd name="connsiteX123" fmla="*/ 119441 w 995659"/>
                <a:gd name="connsiteY123" fmla="*/ 2261925 h 2390541"/>
                <a:gd name="connsiteX124" fmla="*/ 156017 w 995659"/>
                <a:gd name="connsiteY124" fmla="*/ 2353365 h 2390541"/>
                <a:gd name="connsiteX125" fmla="*/ 284033 w 995659"/>
                <a:gd name="connsiteY125" fmla="*/ 2335077 h 2390541"/>
                <a:gd name="connsiteX126" fmla="*/ 311465 w 995659"/>
                <a:gd name="connsiteY126" fmla="*/ 2325933 h 2390541"/>
                <a:gd name="connsiteX127" fmla="*/ 366329 w 995659"/>
                <a:gd name="connsiteY127" fmla="*/ 2371653 h 2390541"/>
                <a:gd name="connsiteX128" fmla="*/ 393761 w 995659"/>
                <a:gd name="connsiteY128" fmla="*/ 2344221 h 239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995659" h="2390541">
                  <a:moveTo>
                    <a:pt x="393761" y="2344221"/>
                  </a:moveTo>
                  <a:cubicBezTo>
                    <a:pt x="405953" y="2344221"/>
                    <a:pt x="424410" y="2362233"/>
                    <a:pt x="439481" y="2371653"/>
                  </a:cubicBezTo>
                  <a:cubicBezTo>
                    <a:pt x="448800" y="2377478"/>
                    <a:pt x="455990" y="2388727"/>
                    <a:pt x="466913" y="2389941"/>
                  </a:cubicBezTo>
                  <a:cubicBezTo>
                    <a:pt x="485340" y="2391988"/>
                    <a:pt x="503489" y="2383845"/>
                    <a:pt x="521777" y="2380797"/>
                  </a:cubicBezTo>
                  <a:cubicBezTo>
                    <a:pt x="587550" y="2402721"/>
                    <a:pt x="505413" y="2380797"/>
                    <a:pt x="585785" y="2380797"/>
                  </a:cubicBezTo>
                  <a:cubicBezTo>
                    <a:pt x="595424" y="2380797"/>
                    <a:pt x="604073" y="2386893"/>
                    <a:pt x="613217" y="2389941"/>
                  </a:cubicBezTo>
                  <a:cubicBezTo>
                    <a:pt x="628457" y="2386893"/>
                    <a:pt x="648823" y="2392597"/>
                    <a:pt x="658937" y="2380797"/>
                  </a:cubicBezTo>
                  <a:cubicBezTo>
                    <a:pt x="729255" y="2298760"/>
                    <a:pt x="610029" y="2340446"/>
                    <a:pt x="704657" y="2316789"/>
                  </a:cubicBezTo>
                  <a:cubicBezTo>
                    <a:pt x="710753" y="2307645"/>
                    <a:pt x="715910" y="2297800"/>
                    <a:pt x="722945" y="2289357"/>
                  </a:cubicBezTo>
                  <a:cubicBezTo>
                    <a:pt x="731224" y="2279423"/>
                    <a:pt x="743204" y="2272685"/>
                    <a:pt x="750377" y="2261925"/>
                  </a:cubicBezTo>
                  <a:cubicBezTo>
                    <a:pt x="755724" y="2253905"/>
                    <a:pt x="756473" y="2243637"/>
                    <a:pt x="759521" y="2234493"/>
                  </a:cubicBezTo>
                  <a:cubicBezTo>
                    <a:pt x="753425" y="2213157"/>
                    <a:pt x="751157" y="2190332"/>
                    <a:pt x="741233" y="2170485"/>
                  </a:cubicBezTo>
                  <a:cubicBezTo>
                    <a:pt x="735450" y="2158919"/>
                    <a:pt x="713801" y="2155985"/>
                    <a:pt x="713801" y="2143053"/>
                  </a:cubicBezTo>
                  <a:cubicBezTo>
                    <a:pt x="713801" y="2133414"/>
                    <a:pt x="732089" y="2136957"/>
                    <a:pt x="741233" y="2133909"/>
                  </a:cubicBezTo>
                  <a:cubicBezTo>
                    <a:pt x="744281" y="2124765"/>
                    <a:pt x="750377" y="2116116"/>
                    <a:pt x="750377" y="2106477"/>
                  </a:cubicBezTo>
                  <a:cubicBezTo>
                    <a:pt x="750377" y="2069774"/>
                    <a:pt x="730439" y="2031829"/>
                    <a:pt x="741233" y="1996749"/>
                  </a:cubicBezTo>
                  <a:cubicBezTo>
                    <a:pt x="745804" y="1981894"/>
                    <a:pt x="771713" y="1990653"/>
                    <a:pt x="786953" y="1987605"/>
                  </a:cubicBezTo>
                  <a:cubicBezTo>
                    <a:pt x="796097" y="1981509"/>
                    <a:pt x="804555" y="1974232"/>
                    <a:pt x="814385" y="1969317"/>
                  </a:cubicBezTo>
                  <a:cubicBezTo>
                    <a:pt x="860379" y="1946320"/>
                    <a:pt x="839019" y="1981259"/>
                    <a:pt x="896681" y="1923597"/>
                  </a:cubicBezTo>
                  <a:lnTo>
                    <a:pt x="951545" y="1868733"/>
                  </a:lnTo>
                  <a:lnTo>
                    <a:pt x="978977" y="1841301"/>
                  </a:lnTo>
                  <a:cubicBezTo>
                    <a:pt x="996693" y="1788153"/>
                    <a:pt x="1005332" y="1774063"/>
                    <a:pt x="978977" y="1694997"/>
                  </a:cubicBezTo>
                  <a:cubicBezTo>
                    <a:pt x="974666" y="1682065"/>
                    <a:pt x="954593" y="1682805"/>
                    <a:pt x="942401" y="1676709"/>
                  </a:cubicBezTo>
                  <a:cubicBezTo>
                    <a:pt x="951545" y="1667565"/>
                    <a:pt x="962660" y="1660037"/>
                    <a:pt x="969833" y="1649277"/>
                  </a:cubicBezTo>
                  <a:cubicBezTo>
                    <a:pt x="983189" y="1629243"/>
                    <a:pt x="982001" y="1595593"/>
                    <a:pt x="969833" y="1576125"/>
                  </a:cubicBezTo>
                  <a:cubicBezTo>
                    <a:pt x="961756" y="1563202"/>
                    <a:pt x="944033" y="1559469"/>
                    <a:pt x="933257" y="1548693"/>
                  </a:cubicBezTo>
                  <a:cubicBezTo>
                    <a:pt x="925486" y="1540922"/>
                    <a:pt x="923240" y="1528498"/>
                    <a:pt x="914969" y="1521261"/>
                  </a:cubicBezTo>
                  <a:cubicBezTo>
                    <a:pt x="898428" y="1506787"/>
                    <a:pt x="860105" y="1484685"/>
                    <a:pt x="860105" y="1484685"/>
                  </a:cubicBezTo>
                  <a:cubicBezTo>
                    <a:pt x="854009" y="1466397"/>
                    <a:pt x="843562" y="1449019"/>
                    <a:pt x="841817" y="1429821"/>
                  </a:cubicBezTo>
                  <a:cubicBezTo>
                    <a:pt x="838769" y="1396293"/>
                    <a:pt x="844758" y="1360659"/>
                    <a:pt x="832673" y="1329237"/>
                  </a:cubicBezTo>
                  <a:cubicBezTo>
                    <a:pt x="827586" y="1316011"/>
                    <a:pt x="769926" y="1304406"/>
                    <a:pt x="759521" y="1301805"/>
                  </a:cubicBezTo>
                  <a:cubicBezTo>
                    <a:pt x="768665" y="1289613"/>
                    <a:pt x="780137" y="1278860"/>
                    <a:pt x="786953" y="1265229"/>
                  </a:cubicBezTo>
                  <a:cubicBezTo>
                    <a:pt x="803372" y="1232391"/>
                    <a:pt x="796209" y="1174125"/>
                    <a:pt x="786953" y="1146357"/>
                  </a:cubicBezTo>
                  <a:cubicBezTo>
                    <a:pt x="782864" y="1134089"/>
                    <a:pt x="753738" y="1130491"/>
                    <a:pt x="759521" y="1118925"/>
                  </a:cubicBezTo>
                  <a:cubicBezTo>
                    <a:pt x="765141" y="1107685"/>
                    <a:pt x="783905" y="1125021"/>
                    <a:pt x="796097" y="1128069"/>
                  </a:cubicBezTo>
                  <a:cubicBezTo>
                    <a:pt x="873284" y="1119493"/>
                    <a:pt x="873017" y="1139763"/>
                    <a:pt x="905825" y="1082349"/>
                  </a:cubicBezTo>
                  <a:cubicBezTo>
                    <a:pt x="910607" y="1073980"/>
                    <a:pt x="911921" y="1064061"/>
                    <a:pt x="914969" y="1054917"/>
                  </a:cubicBezTo>
                  <a:cubicBezTo>
                    <a:pt x="914685" y="1049803"/>
                    <a:pt x="934411" y="901955"/>
                    <a:pt x="887537" y="862893"/>
                  </a:cubicBezTo>
                  <a:cubicBezTo>
                    <a:pt x="877065" y="854167"/>
                    <a:pt x="862796" y="851368"/>
                    <a:pt x="850961" y="844605"/>
                  </a:cubicBezTo>
                  <a:cubicBezTo>
                    <a:pt x="841419" y="839153"/>
                    <a:pt x="832673" y="832413"/>
                    <a:pt x="823529" y="826317"/>
                  </a:cubicBezTo>
                  <a:cubicBezTo>
                    <a:pt x="841895" y="798767"/>
                    <a:pt x="846183" y="794793"/>
                    <a:pt x="860105" y="762309"/>
                  </a:cubicBezTo>
                  <a:cubicBezTo>
                    <a:pt x="863902" y="753450"/>
                    <a:pt x="866201" y="744021"/>
                    <a:pt x="869249" y="734877"/>
                  </a:cubicBezTo>
                  <a:cubicBezTo>
                    <a:pt x="866201" y="722685"/>
                    <a:pt x="866340" y="709212"/>
                    <a:pt x="860105" y="698301"/>
                  </a:cubicBezTo>
                  <a:cubicBezTo>
                    <a:pt x="853689" y="687073"/>
                    <a:pt x="842607" y="679148"/>
                    <a:pt x="832673" y="670869"/>
                  </a:cubicBezTo>
                  <a:cubicBezTo>
                    <a:pt x="809038" y="651174"/>
                    <a:pt x="805302" y="652601"/>
                    <a:pt x="777809" y="643437"/>
                  </a:cubicBezTo>
                  <a:cubicBezTo>
                    <a:pt x="776970" y="630015"/>
                    <a:pt x="782360" y="515379"/>
                    <a:pt x="759521" y="469701"/>
                  </a:cubicBezTo>
                  <a:cubicBezTo>
                    <a:pt x="754606" y="459871"/>
                    <a:pt x="748268" y="450712"/>
                    <a:pt x="741233" y="442269"/>
                  </a:cubicBezTo>
                  <a:cubicBezTo>
                    <a:pt x="732954" y="432335"/>
                    <a:pt x="722945" y="423981"/>
                    <a:pt x="713801" y="414837"/>
                  </a:cubicBezTo>
                  <a:cubicBezTo>
                    <a:pt x="691877" y="349064"/>
                    <a:pt x="713801" y="431201"/>
                    <a:pt x="713801" y="350829"/>
                  </a:cubicBezTo>
                  <a:cubicBezTo>
                    <a:pt x="713801" y="314126"/>
                    <a:pt x="711421" y="277175"/>
                    <a:pt x="704657" y="241101"/>
                  </a:cubicBezTo>
                  <a:cubicBezTo>
                    <a:pt x="702145" y="227703"/>
                    <a:pt x="691739" y="217054"/>
                    <a:pt x="686369" y="204525"/>
                  </a:cubicBezTo>
                  <a:cubicBezTo>
                    <a:pt x="678498" y="186160"/>
                    <a:pt x="672721" y="159078"/>
                    <a:pt x="668081" y="140517"/>
                  </a:cubicBezTo>
                  <a:cubicBezTo>
                    <a:pt x="665033" y="106989"/>
                    <a:pt x="669583" y="71872"/>
                    <a:pt x="658937" y="39933"/>
                  </a:cubicBezTo>
                  <a:cubicBezTo>
                    <a:pt x="655889" y="30789"/>
                    <a:pt x="640804" y="33325"/>
                    <a:pt x="631505" y="30789"/>
                  </a:cubicBezTo>
                  <a:cubicBezTo>
                    <a:pt x="607256" y="24176"/>
                    <a:pt x="558353" y="12501"/>
                    <a:pt x="558353" y="12501"/>
                  </a:cubicBezTo>
                  <a:cubicBezTo>
                    <a:pt x="546161" y="15549"/>
                    <a:pt x="529317" y="11591"/>
                    <a:pt x="521777" y="21645"/>
                  </a:cubicBezTo>
                  <a:cubicBezTo>
                    <a:pt x="502270" y="47655"/>
                    <a:pt x="553476" y="56595"/>
                    <a:pt x="558353" y="58221"/>
                  </a:cubicBezTo>
                  <a:cubicBezTo>
                    <a:pt x="555305" y="42981"/>
                    <a:pt x="559159" y="24441"/>
                    <a:pt x="549209" y="12501"/>
                  </a:cubicBezTo>
                  <a:cubicBezTo>
                    <a:pt x="526012" y="-15335"/>
                    <a:pt x="502067" y="10401"/>
                    <a:pt x="485201" y="21645"/>
                  </a:cubicBezTo>
                  <a:cubicBezTo>
                    <a:pt x="479105" y="33837"/>
                    <a:pt x="471224" y="45289"/>
                    <a:pt x="466913" y="58221"/>
                  </a:cubicBezTo>
                  <a:cubicBezTo>
                    <a:pt x="431991" y="162988"/>
                    <a:pt x="468675" y="101298"/>
                    <a:pt x="430337" y="158805"/>
                  </a:cubicBezTo>
                  <a:cubicBezTo>
                    <a:pt x="417175" y="211453"/>
                    <a:pt x="405887" y="239908"/>
                    <a:pt x="430337" y="305109"/>
                  </a:cubicBezTo>
                  <a:cubicBezTo>
                    <a:pt x="437190" y="323383"/>
                    <a:pt x="462257" y="327885"/>
                    <a:pt x="476057" y="341685"/>
                  </a:cubicBezTo>
                  <a:cubicBezTo>
                    <a:pt x="544109" y="409737"/>
                    <a:pt x="466272" y="353450"/>
                    <a:pt x="530921" y="396549"/>
                  </a:cubicBezTo>
                  <a:cubicBezTo>
                    <a:pt x="555303" y="469694"/>
                    <a:pt x="559229" y="470329"/>
                    <a:pt x="530921" y="597717"/>
                  </a:cubicBezTo>
                  <a:cubicBezTo>
                    <a:pt x="528830" y="607126"/>
                    <a:pt x="512348" y="592370"/>
                    <a:pt x="503489" y="588573"/>
                  </a:cubicBezTo>
                  <a:cubicBezTo>
                    <a:pt x="490960" y="583203"/>
                    <a:pt x="479105" y="576381"/>
                    <a:pt x="466913" y="570285"/>
                  </a:cubicBezTo>
                  <a:lnTo>
                    <a:pt x="402905" y="579429"/>
                  </a:lnTo>
                  <a:cubicBezTo>
                    <a:pt x="391601" y="592617"/>
                    <a:pt x="439427" y="702737"/>
                    <a:pt x="393761" y="588573"/>
                  </a:cubicBezTo>
                  <a:cubicBezTo>
                    <a:pt x="375473" y="594669"/>
                    <a:pt x="354584" y="595656"/>
                    <a:pt x="338897" y="606861"/>
                  </a:cubicBezTo>
                  <a:cubicBezTo>
                    <a:pt x="331054" y="612463"/>
                    <a:pt x="333137" y="625268"/>
                    <a:pt x="329753" y="634293"/>
                  </a:cubicBezTo>
                  <a:cubicBezTo>
                    <a:pt x="323990" y="649662"/>
                    <a:pt x="317561" y="664773"/>
                    <a:pt x="311465" y="680013"/>
                  </a:cubicBezTo>
                  <a:cubicBezTo>
                    <a:pt x="294027" y="802081"/>
                    <a:pt x="321440" y="732106"/>
                    <a:pt x="274889" y="716589"/>
                  </a:cubicBezTo>
                  <a:lnTo>
                    <a:pt x="247457" y="725733"/>
                  </a:lnTo>
                  <a:cubicBezTo>
                    <a:pt x="250505" y="780597"/>
                    <a:pt x="251626" y="835602"/>
                    <a:pt x="256601" y="890325"/>
                  </a:cubicBezTo>
                  <a:cubicBezTo>
                    <a:pt x="257739" y="902841"/>
                    <a:pt x="260795" y="915350"/>
                    <a:pt x="265745" y="926901"/>
                  </a:cubicBezTo>
                  <a:cubicBezTo>
                    <a:pt x="270074" y="937002"/>
                    <a:pt x="277937" y="945189"/>
                    <a:pt x="284033" y="954333"/>
                  </a:cubicBezTo>
                  <a:cubicBezTo>
                    <a:pt x="280985" y="972621"/>
                    <a:pt x="284088" y="993100"/>
                    <a:pt x="274889" y="1009197"/>
                  </a:cubicBezTo>
                  <a:cubicBezTo>
                    <a:pt x="270107" y="1017566"/>
                    <a:pt x="255722" y="1023300"/>
                    <a:pt x="247457" y="1018341"/>
                  </a:cubicBezTo>
                  <a:cubicBezTo>
                    <a:pt x="235768" y="1011328"/>
                    <a:pt x="236393" y="993324"/>
                    <a:pt x="229169" y="981765"/>
                  </a:cubicBezTo>
                  <a:cubicBezTo>
                    <a:pt x="210542" y="951962"/>
                    <a:pt x="195980" y="935368"/>
                    <a:pt x="165161" y="917757"/>
                  </a:cubicBezTo>
                  <a:cubicBezTo>
                    <a:pt x="156792" y="912975"/>
                    <a:pt x="146873" y="911661"/>
                    <a:pt x="137729" y="908613"/>
                  </a:cubicBezTo>
                  <a:cubicBezTo>
                    <a:pt x="134681" y="923853"/>
                    <a:pt x="125214" y="939161"/>
                    <a:pt x="128585" y="954333"/>
                  </a:cubicBezTo>
                  <a:cubicBezTo>
                    <a:pt x="131937" y="969415"/>
                    <a:pt x="172257" y="1007149"/>
                    <a:pt x="183449" y="1018341"/>
                  </a:cubicBezTo>
                  <a:cubicBezTo>
                    <a:pt x="189545" y="1006149"/>
                    <a:pt x="200046" y="995291"/>
                    <a:pt x="201737" y="981765"/>
                  </a:cubicBezTo>
                  <a:cubicBezTo>
                    <a:pt x="205830" y="949017"/>
                    <a:pt x="184631" y="937227"/>
                    <a:pt x="165161" y="917757"/>
                  </a:cubicBezTo>
                  <a:cubicBezTo>
                    <a:pt x="113345" y="920805"/>
                    <a:pt x="60383" y="915641"/>
                    <a:pt x="9713" y="926901"/>
                  </a:cubicBezTo>
                  <a:cubicBezTo>
                    <a:pt x="304" y="928992"/>
                    <a:pt x="-1016" y="944826"/>
                    <a:pt x="569" y="954333"/>
                  </a:cubicBezTo>
                  <a:cubicBezTo>
                    <a:pt x="5323" y="982855"/>
                    <a:pt x="16880" y="1009937"/>
                    <a:pt x="28001" y="1036629"/>
                  </a:cubicBezTo>
                  <a:cubicBezTo>
                    <a:pt x="32228" y="1046773"/>
                    <a:pt x="38018" y="1056824"/>
                    <a:pt x="46289" y="1064061"/>
                  </a:cubicBezTo>
                  <a:cubicBezTo>
                    <a:pt x="84757" y="1097721"/>
                    <a:pt x="103189" y="1101451"/>
                    <a:pt x="146873" y="1118925"/>
                  </a:cubicBezTo>
                  <a:cubicBezTo>
                    <a:pt x="79741" y="1141302"/>
                    <a:pt x="105640" y="1123582"/>
                    <a:pt x="64577" y="1164645"/>
                  </a:cubicBezTo>
                  <a:cubicBezTo>
                    <a:pt x="61529" y="1173789"/>
                    <a:pt x="55433" y="1182438"/>
                    <a:pt x="55433" y="1192077"/>
                  </a:cubicBezTo>
                  <a:cubicBezTo>
                    <a:pt x="55433" y="1219678"/>
                    <a:pt x="57883" y="1247596"/>
                    <a:pt x="64577" y="1274373"/>
                  </a:cubicBezTo>
                  <a:cubicBezTo>
                    <a:pt x="67242" y="1285035"/>
                    <a:pt x="76271" y="1293013"/>
                    <a:pt x="82865" y="1301805"/>
                  </a:cubicBezTo>
                  <a:cubicBezTo>
                    <a:pt x="94575" y="1317418"/>
                    <a:pt x="104753" y="1334673"/>
                    <a:pt x="119441" y="1347525"/>
                  </a:cubicBezTo>
                  <a:cubicBezTo>
                    <a:pt x="129699" y="1356501"/>
                    <a:pt x="144182" y="1359050"/>
                    <a:pt x="156017" y="1365813"/>
                  </a:cubicBezTo>
                  <a:cubicBezTo>
                    <a:pt x="165559" y="1371265"/>
                    <a:pt x="174305" y="1378005"/>
                    <a:pt x="183449" y="1384101"/>
                  </a:cubicBezTo>
                  <a:cubicBezTo>
                    <a:pt x="189545" y="1393245"/>
                    <a:pt x="196822" y="1401703"/>
                    <a:pt x="201737" y="1411533"/>
                  </a:cubicBezTo>
                  <a:cubicBezTo>
                    <a:pt x="216611" y="1441281"/>
                    <a:pt x="202964" y="1440192"/>
                    <a:pt x="229169" y="1466397"/>
                  </a:cubicBezTo>
                  <a:cubicBezTo>
                    <a:pt x="236940" y="1474168"/>
                    <a:pt x="247457" y="1478589"/>
                    <a:pt x="256601" y="1484685"/>
                  </a:cubicBezTo>
                  <a:cubicBezTo>
                    <a:pt x="262697" y="1493829"/>
                    <a:pt x="269974" y="1502287"/>
                    <a:pt x="274889" y="1512117"/>
                  </a:cubicBezTo>
                  <a:cubicBezTo>
                    <a:pt x="279200" y="1520738"/>
                    <a:pt x="278686" y="1531529"/>
                    <a:pt x="284033" y="1539549"/>
                  </a:cubicBezTo>
                  <a:cubicBezTo>
                    <a:pt x="298114" y="1560671"/>
                    <a:pt x="318655" y="1571775"/>
                    <a:pt x="338897" y="1585269"/>
                  </a:cubicBezTo>
                  <a:cubicBezTo>
                    <a:pt x="335849" y="1573077"/>
                    <a:pt x="338639" y="1557579"/>
                    <a:pt x="329753" y="1548693"/>
                  </a:cubicBezTo>
                  <a:cubicBezTo>
                    <a:pt x="318275" y="1537215"/>
                    <a:pt x="264806" y="1525598"/>
                    <a:pt x="247457" y="1521261"/>
                  </a:cubicBezTo>
                  <a:cubicBezTo>
                    <a:pt x="235265" y="1527357"/>
                    <a:pt x="220520" y="1529910"/>
                    <a:pt x="210881" y="1539549"/>
                  </a:cubicBezTo>
                  <a:cubicBezTo>
                    <a:pt x="204065" y="1546365"/>
                    <a:pt x="201737" y="1557342"/>
                    <a:pt x="201737" y="1566981"/>
                  </a:cubicBezTo>
                  <a:cubicBezTo>
                    <a:pt x="201737" y="1644663"/>
                    <a:pt x="199695" y="1632498"/>
                    <a:pt x="229169" y="1676709"/>
                  </a:cubicBezTo>
                  <a:cubicBezTo>
                    <a:pt x="220025" y="1679757"/>
                    <a:pt x="211220" y="1684129"/>
                    <a:pt x="201737" y="1685853"/>
                  </a:cubicBezTo>
                  <a:cubicBezTo>
                    <a:pt x="177560" y="1690249"/>
                    <a:pt x="142216" y="1674550"/>
                    <a:pt x="128585" y="1694997"/>
                  </a:cubicBezTo>
                  <a:cubicBezTo>
                    <a:pt x="121209" y="1706061"/>
                    <a:pt x="145318" y="1779045"/>
                    <a:pt x="165161" y="1795581"/>
                  </a:cubicBezTo>
                  <a:cubicBezTo>
                    <a:pt x="175633" y="1804307"/>
                    <a:pt x="189545" y="1807773"/>
                    <a:pt x="201737" y="1813869"/>
                  </a:cubicBezTo>
                  <a:cubicBezTo>
                    <a:pt x="238085" y="1868390"/>
                    <a:pt x="224042" y="1832157"/>
                    <a:pt x="137729" y="1832157"/>
                  </a:cubicBezTo>
                  <a:cubicBezTo>
                    <a:pt x="113155" y="1832157"/>
                    <a:pt x="88961" y="1838253"/>
                    <a:pt x="64577" y="1841301"/>
                  </a:cubicBezTo>
                  <a:cubicBezTo>
                    <a:pt x="67625" y="1850445"/>
                    <a:pt x="69410" y="1860112"/>
                    <a:pt x="73721" y="1868733"/>
                  </a:cubicBezTo>
                  <a:cubicBezTo>
                    <a:pt x="78636" y="1878563"/>
                    <a:pt x="89344" y="1885503"/>
                    <a:pt x="92009" y="1896165"/>
                  </a:cubicBezTo>
                  <a:cubicBezTo>
                    <a:pt x="98703" y="1922942"/>
                    <a:pt x="96615" y="1951236"/>
                    <a:pt x="101153" y="1978461"/>
                  </a:cubicBezTo>
                  <a:cubicBezTo>
                    <a:pt x="107598" y="2017131"/>
                    <a:pt x="139030" y="2043770"/>
                    <a:pt x="165161" y="2069901"/>
                  </a:cubicBezTo>
                  <a:cubicBezTo>
                    <a:pt x="159065" y="2079045"/>
                    <a:pt x="151788" y="2087503"/>
                    <a:pt x="146873" y="2097333"/>
                  </a:cubicBezTo>
                  <a:cubicBezTo>
                    <a:pt x="142562" y="2105954"/>
                    <a:pt x="143750" y="2117239"/>
                    <a:pt x="137729" y="2124765"/>
                  </a:cubicBezTo>
                  <a:cubicBezTo>
                    <a:pt x="130864" y="2133347"/>
                    <a:pt x="119441" y="2136957"/>
                    <a:pt x="110297" y="2143053"/>
                  </a:cubicBezTo>
                  <a:cubicBezTo>
                    <a:pt x="113345" y="2161341"/>
                    <a:pt x="112555" y="2180703"/>
                    <a:pt x="119441" y="2197917"/>
                  </a:cubicBezTo>
                  <a:cubicBezTo>
                    <a:pt x="142902" y="2256569"/>
                    <a:pt x="167603" y="2213763"/>
                    <a:pt x="119441" y="2261925"/>
                  </a:cubicBezTo>
                  <a:cubicBezTo>
                    <a:pt x="121026" y="2274609"/>
                    <a:pt x="112128" y="2353365"/>
                    <a:pt x="156017" y="2353365"/>
                  </a:cubicBezTo>
                  <a:cubicBezTo>
                    <a:pt x="199122" y="2353365"/>
                    <a:pt x="284033" y="2335077"/>
                    <a:pt x="284033" y="2335077"/>
                  </a:cubicBezTo>
                  <a:cubicBezTo>
                    <a:pt x="293177" y="2332029"/>
                    <a:pt x="301923" y="2324570"/>
                    <a:pt x="311465" y="2325933"/>
                  </a:cubicBezTo>
                  <a:cubicBezTo>
                    <a:pt x="384738" y="2336401"/>
                    <a:pt x="318818" y="2343147"/>
                    <a:pt x="366329" y="2371653"/>
                  </a:cubicBezTo>
                  <a:cubicBezTo>
                    <a:pt x="374170" y="2376358"/>
                    <a:pt x="381569" y="2344221"/>
                    <a:pt x="393761" y="2344221"/>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p:nvSpPr>
          <p:spPr>
            <a:xfrm>
              <a:off x="4191000" y="4532722"/>
              <a:ext cx="457200" cy="648878"/>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reeform 18"/>
            <p:cNvSpPr/>
            <p:nvPr/>
          </p:nvSpPr>
          <p:spPr>
            <a:xfrm>
              <a:off x="2100072" y="4655841"/>
              <a:ext cx="414528" cy="594317"/>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Freeform 21"/>
            <p:cNvSpPr/>
            <p:nvPr/>
          </p:nvSpPr>
          <p:spPr>
            <a:xfrm>
              <a:off x="5791200" y="4419600"/>
              <a:ext cx="533400" cy="746717"/>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Freeform 22"/>
            <p:cNvSpPr/>
            <p:nvPr/>
          </p:nvSpPr>
          <p:spPr>
            <a:xfrm>
              <a:off x="3810000" y="4800600"/>
              <a:ext cx="319649" cy="426634"/>
            </a:xfrm>
            <a:custGeom>
              <a:avLst/>
              <a:gdLst>
                <a:gd name="connsiteX0" fmla="*/ 328794 w 482951"/>
                <a:gd name="connsiteY0" fmla="*/ 551520 h 554482"/>
                <a:gd name="connsiteX1" fmla="*/ 374514 w 482951"/>
                <a:gd name="connsiteY1" fmla="*/ 542376 h 554482"/>
                <a:gd name="connsiteX2" fmla="*/ 420234 w 482951"/>
                <a:gd name="connsiteY2" fmla="*/ 469224 h 554482"/>
                <a:gd name="connsiteX3" fmla="*/ 392802 w 482951"/>
                <a:gd name="connsiteY3" fmla="*/ 441792 h 554482"/>
                <a:gd name="connsiteX4" fmla="*/ 456810 w 482951"/>
                <a:gd name="connsiteY4" fmla="*/ 332064 h 554482"/>
                <a:gd name="connsiteX5" fmla="*/ 429378 w 482951"/>
                <a:gd name="connsiteY5" fmla="*/ 322920 h 554482"/>
                <a:gd name="connsiteX6" fmla="*/ 438522 w 482951"/>
                <a:gd name="connsiteY6" fmla="*/ 268056 h 554482"/>
                <a:gd name="connsiteX7" fmla="*/ 411090 w 482951"/>
                <a:gd name="connsiteY7" fmla="*/ 258912 h 554482"/>
                <a:gd name="connsiteX8" fmla="*/ 365370 w 482951"/>
                <a:gd name="connsiteY8" fmla="*/ 268056 h 554482"/>
                <a:gd name="connsiteX9" fmla="*/ 319650 w 482951"/>
                <a:gd name="connsiteY9" fmla="*/ 258912 h 554482"/>
                <a:gd name="connsiteX10" fmla="*/ 337938 w 482951"/>
                <a:gd name="connsiteY10" fmla="*/ 231480 h 554482"/>
                <a:gd name="connsiteX11" fmla="*/ 328794 w 482951"/>
                <a:gd name="connsiteY11" fmla="*/ 185760 h 554482"/>
                <a:gd name="connsiteX12" fmla="*/ 292218 w 482951"/>
                <a:gd name="connsiteY12" fmla="*/ 176616 h 554482"/>
                <a:gd name="connsiteX13" fmla="*/ 264786 w 482951"/>
                <a:gd name="connsiteY13" fmla="*/ 167472 h 554482"/>
                <a:gd name="connsiteX14" fmla="*/ 255642 w 482951"/>
                <a:gd name="connsiteY14" fmla="*/ 66888 h 554482"/>
                <a:gd name="connsiteX15" fmla="*/ 228210 w 482951"/>
                <a:gd name="connsiteY15" fmla="*/ 57744 h 554482"/>
                <a:gd name="connsiteX16" fmla="*/ 209922 w 482951"/>
                <a:gd name="connsiteY16" fmla="*/ 85176 h 554482"/>
                <a:gd name="connsiteX17" fmla="*/ 200778 w 482951"/>
                <a:gd name="connsiteY17" fmla="*/ 30312 h 554482"/>
                <a:gd name="connsiteX18" fmla="*/ 81906 w 482951"/>
                <a:gd name="connsiteY18" fmla="*/ 12024 h 554482"/>
                <a:gd name="connsiteX19" fmla="*/ 91050 w 482951"/>
                <a:gd name="connsiteY19" fmla="*/ 66888 h 554482"/>
                <a:gd name="connsiteX20" fmla="*/ 81906 w 482951"/>
                <a:gd name="connsiteY20" fmla="*/ 39456 h 554482"/>
                <a:gd name="connsiteX21" fmla="*/ 45330 w 482951"/>
                <a:gd name="connsiteY21" fmla="*/ 21168 h 554482"/>
                <a:gd name="connsiteX22" fmla="*/ 8754 w 482951"/>
                <a:gd name="connsiteY22" fmla="*/ 30312 h 554482"/>
                <a:gd name="connsiteX23" fmla="*/ 45330 w 482951"/>
                <a:gd name="connsiteY23" fmla="*/ 103464 h 554482"/>
                <a:gd name="connsiteX24" fmla="*/ 27042 w 482951"/>
                <a:gd name="connsiteY24" fmla="*/ 204048 h 554482"/>
                <a:gd name="connsiteX25" fmla="*/ 72762 w 482951"/>
                <a:gd name="connsiteY25" fmla="*/ 213192 h 554482"/>
                <a:gd name="connsiteX26" fmla="*/ 91050 w 482951"/>
                <a:gd name="connsiteY26" fmla="*/ 240624 h 554482"/>
                <a:gd name="connsiteX27" fmla="*/ 127626 w 482951"/>
                <a:gd name="connsiteY27" fmla="*/ 249768 h 554482"/>
                <a:gd name="connsiteX28" fmla="*/ 191634 w 482951"/>
                <a:gd name="connsiteY28" fmla="*/ 313776 h 554482"/>
                <a:gd name="connsiteX29" fmla="*/ 155058 w 482951"/>
                <a:gd name="connsiteY29" fmla="*/ 286344 h 554482"/>
                <a:gd name="connsiteX30" fmla="*/ 109338 w 482951"/>
                <a:gd name="connsiteY30" fmla="*/ 295488 h 554482"/>
                <a:gd name="connsiteX31" fmla="*/ 91050 w 482951"/>
                <a:gd name="connsiteY31" fmla="*/ 350352 h 554482"/>
                <a:gd name="connsiteX32" fmla="*/ 91050 w 482951"/>
                <a:gd name="connsiteY32" fmla="*/ 423504 h 554482"/>
                <a:gd name="connsiteX33" fmla="*/ 136770 w 482951"/>
                <a:gd name="connsiteY33" fmla="*/ 432648 h 554482"/>
                <a:gd name="connsiteX34" fmla="*/ 145914 w 482951"/>
                <a:gd name="connsiteY34" fmla="*/ 469224 h 554482"/>
                <a:gd name="connsiteX35" fmla="*/ 237354 w 482951"/>
                <a:gd name="connsiteY35" fmla="*/ 505800 h 554482"/>
                <a:gd name="connsiteX36" fmla="*/ 328794 w 482951"/>
                <a:gd name="connsiteY36" fmla="*/ 551520 h 5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2951" h="554482">
                  <a:moveTo>
                    <a:pt x="328794" y="551520"/>
                  </a:moveTo>
                  <a:cubicBezTo>
                    <a:pt x="351654" y="557616"/>
                    <a:pt x="364400" y="554176"/>
                    <a:pt x="374514" y="542376"/>
                  </a:cubicBezTo>
                  <a:cubicBezTo>
                    <a:pt x="468440" y="432796"/>
                    <a:pt x="306390" y="526146"/>
                    <a:pt x="420234" y="469224"/>
                  </a:cubicBezTo>
                  <a:cubicBezTo>
                    <a:pt x="411090" y="460080"/>
                    <a:pt x="384386" y="451610"/>
                    <a:pt x="392802" y="441792"/>
                  </a:cubicBezTo>
                  <a:cubicBezTo>
                    <a:pt x="449794" y="375301"/>
                    <a:pt x="522796" y="450839"/>
                    <a:pt x="456810" y="332064"/>
                  </a:cubicBezTo>
                  <a:cubicBezTo>
                    <a:pt x="452129" y="323638"/>
                    <a:pt x="438522" y="325968"/>
                    <a:pt x="429378" y="322920"/>
                  </a:cubicBezTo>
                  <a:cubicBezTo>
                    <a:pt x="432426" y="304632"/>
                    <a:pt x="443615" y="285883"/>
                    <a:pt x="438522" y="268056"/>
                  </a:cubicBezTo>
                  <a:cubicBezTo>
                    <a:pt x="435874" y="258788"/>
                    <a:pt x="420729" y="258912"/>
                    <a:pt x="411090" y="258912"/>
                  </a:cubicBezTo>
                  <a:cubicBezTo>
                    <a:pt x="395548" y="258912"/>
                    <a:pt x="380610" y="265008"/>
                    <a:pt x="365370" y="268056"/>
                  </a:cubicBezTo>
                  <a:cubicBezTo>
                    <a:pt x="350130" y="265008"/>
                    <a:pt x="328975" y="271345"/>
                    <a:pt x="319650" y="258912"/>
                  </a:cubicBezTo>
                  <a:cubicBezTo>
                    <a:pt x="313056" y="250120"/>
                    <a:pt x="336575" y="242385"/>
                    <a:pt x="337938" y="231480"/>
                  </a:cubicBezTo>
                  <a:cubicBezTo>
                    <a:pt x="339866" y="216058"/>
                    <a:pt x="338744" y="197700"/>
                    <a:pt x="328794" y="185760"/>
                  </a:cubicBezTo>
                  <a:cubicBezTo>
                    <a:pt x="320749" y="176106"/>
                    <a:pt x="304302" y="180068"/>
                    <a:pt x="292218" y="176616"/>
                  </a:cubicBezTo>
                  <a:cubicBezTo>
                    <a:pt x="282950" y="173968"/>
                    <a:pt x="273930" y="170520"/>
                    <a:pt x="264786" y="167472"/>
                  </a:cubicBezTo>
                  <a:cubicBezTo>
                    <a:pt x="261738" y="133944"/>
                    <a:pt x="266288" y="98827"/>
                    <a:pt x="255642" y="66888"/>
                  </a:cubicBezTo>
                  <a:cubicBezTo>
                    <a:pt x="252594" y="57744"/>
                    <a:pt x="237159" y="54164"/>
                    <a:pt x="228210" y="57744"/>
                  </a:cubicBezTo>
                  <a:cubicBezTo>
                    <a:pt x="218006" y="61825"/>
                    <a:pt x="216018" y="76032"/>
                    <a:pt x="209922" y="85176"/>
                  </a:cubicBezTo>
                  <a:cubicBezTo>
                    <a:pt x="206874" y="66888"/>
                    <a:pt x="208308" y="47254"/>
                    <a:pt x="200778" y="30312"/>
                  </a:cubicBezTo>
                  <a:cubicBezTo>
                    <a:pt x="177799" y="-21391"/>
                    <a:pt x="124358" y="7779"/>
                    <a:pt x="81906" y="12024"/>
                  </a:cubicBezTo>
                  <a:cubicBezTo>
                    <a:pt x="84954" y="30312"/>
                    <a:pt x="91050" y="48348"/>
                    <a:pt x="91050" y="66888"/>
                  </a:cubicBezTo>
                  <a:cubicBezTo>
                    <a:pt x="91050" y="76527"/>
                    <a:pt x="88722" y="46272"/>
                    <a:pt x="81906" y="39456"/>
                  </a:cubicBezTo>
                  <a:cubicBezTo>
                    <a:pt x="72267" y="29817"/>
                    <a:pt x="57522" y="27264"/>
                    <a:pt x="45330" y="21168"/>
                  </a:cubicBezTo>
                  <a:cubicBezTo>
                    <a:pt x="33138" y="24216"/>
                    <a:pt x="13167" y="18545"/>
                    <a:pt x="8754" y="30312"/>
                  </a:cubicBezTo>
                  <a:cubicBezTo>
                    <a:pt x="-14595" y="92576"/>
                    <a:pt x="12592" y="92551"/>
                    <a:pt x="45330" y="103464"/>
                  </a:cubicBezTo>
                  <a:cubicBezTo>
                    <a:pt x="15227" y="133567"/>
                    <a:pt x="-11651" y="146009"/>
                    <a:pt x="27042" y="204048"/>
                  </a:cubicBezTo>
                  <a:cubicBezTo>
                    <a:pt x="35663" y="216980"/>
                    <a:pt x="57522" y="210144"/>
                    <a:pt x="72762" y="213192"/>
                  </a:cubicBezTo>
                  <a:cubicBezTo>
                    <a:pt x="78858" y="222336"/>
                    <a:pt x="81906" y="234528"/>
                    <a:pt x="91050" y="240624"/>
                  </a:cubicBezTo>
                  <a:cubicBezTo>
                    <a:pt x="101507" y="247595"/>
                    <a:pt x="117462" y="242376"/>
                    <a:pt x="127626" y="249768"/>
                  </a:cubicBezTo>
                  <a:cubicBezTo>
                    <a:pt x="152029" y="267515"/>
                    <a:pt x="215773" y="331880"/>
                    <a:pt x="191634" y="313776"/>
                  </a:cubicBezTo>
                  <a:lnTo>
                    <a:pt x="155058" y="286344"/>
                  </a:lnTo>
                  <a:cubicBezTo>
                    <a:pt x="139818" y="289392"/>
                    <a:pt x="117959" y="282556"/>
                    <a:pt x="109338" y="295488"/>
                  </a:cubicBezTo>
                  <a:cubicBezTo>
                    <a:pt x="58896" y="371152"/>
                    <a:pt x="171353" y="323584"/>
                    <a:pt x="91050" y="350352"/>
                  </a:cubicBezTo>
                  <a:cubicBezTo>
                    <a:pt x="83834" y="371999"/>
                    <a:pt x="68981" y="401435"/>
                    <a:pt x="91050" y="423504"/>
                  </a:cubicBezTo>
                  <a:cubicBezTo>
                    <a:pt x="102040" y="434494"/>
                    <a:pt x="121530" y="429600"/>
                    <a:pt x="136770" y="432648"/>
                  </a:cubicBezTo>
                  <a:cubicBezTo>
                    <a:pt x="139818" y="444840"/>
                    <a:pt x="137869" y="459570"/>
                    <a:pt x="145914" y="469224"/>
                  </a:cubicBezTo>
                  <a:cubicBezTo>
                    <a:pt x="155543" y="480778"/>
                    <a:pt x="232052" y="504916"/>
                    <a:pt x="237354" y="505800"/>
                  </a:cubicBezTo>
                  <a:cubicBezTo>
                    <a:pt x="359108" y="526092"/>
                    <a:pt x="305934" y="545424"/>
                    <a:pt x="328794" y="55152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6940296" y="1166370"/>
              <a:ext cx="1434163" cy="590256"/>
            </a:xfrm>
            <a:custGeom>
              <a:avLst/>
              <a:gdLst>
                <a:gd name="connsiteX0" fmla="*/ 1106424 w 1434163"/>
                <a:gd name="connsiteY0" fmla="*/ 86358 h 590256"/>
                <a:gd name="connsiteX1" fmla="*/ 1097280 w 1434163"/>
                <a:gd name="connsiteY1" fmla="*/ 31494 h 590256"/>
                <a:gd name="connsiteX2" fmla="*/ 932688 w 1434163"/>
                <a:gd name="connsiteY2" fmla="*/ 40638 h 590256"/>
                <a:gd name="connsiteX3" fmla="*/ 905256 w 1434163"/>
                <a:gd name="connsiteY3" fmla="*/ 68070 h 590256"/>
                <a:gd name="connsiteX4" fmla="*/ 804672 w 1434163"/>
                <a:gd name="connsiteY4" fmla="*/ 49782 h 590256"/>
                <a:gd name="connsiteX5" fmla="*/ 795528 w 1434163"/>
                <a:gd name="connsiteY5" fmla="*/ 77214 h 590256"/>
                <a:gd name="connsiteX6" fmla="*/ 777240 w 1434163"/>
                <a:gd name="connsiteY6" fmla="*/ 113790 h 590256"/>
                <a:gd name="connsiteX7" fmla="*/ 713232 w 1434163"/>
                <a:gd name="connsiteY7" fmla="*/ 113790 h 590256"/>
                <a:gd name="connsiteX8" fmla="*/ 356616 w 1434163"/>
                <a:gd name="connsiteY8" fmla="*/ 104646 h 590256"/>
                <a:gd name="connsiteX9" fmla="*/ 329184 w 1434163"/>
                <a:gd name="connsiteY9" fmla="*/ 86358 h 590256"/>
                <a:gd name="connsiteX10" fmla="*/ 301752 w 1434163"/>
                <a:gd name="connsiteY10" fmla="*/ 77214 h 590256"/>
                <a:gd name="connsiteX11" fmla="*/ 246888 w 1434163"/>
                <a:gd name="connsiteY11" fmla="*/ 40638 h 590256"/>
                <a:gd name="connsiteX12" fmla="*/ 283464 w 1434163"/>
                <a:gd name="connsiteY12" fmla="*/ 49782 h 590256"/>
                <a:gd name="connsiteX13" fmla="*/ 246888 w 1434163"/>
                <a:gd name="connsiteY13" fmla="*/ 58926 h 590256"/>
                <a:gd name="connsiteX14" fmla="*/ 192024 w 1434163"/>
                <a:gd name="connsiteY14" fmla="*/ 77214 h 590256"/>
                <a:gd name="connsiteX15" fmla="*/ 164592 w 1434163"/>
                <a:gd name="connsiteY15" fmla="*/ 58926 h 590256"/>
                <a:gd name="connsiteX16" fmla="*/ 192024 w 1434163"/>
                <a:gd name="connsiteY16" fmla="*/ 95502 h 590256"/>
                <a:gd name="connsiteX17" fmla="*/ 164592 w 1434163"/>
                <a:gd name="connsiteY17" fmla="*/ 104646 h 590256"/>
                <a:gd name="connsiteX18" fmla="*/ 82296 w 1434163"/>
                <a:gd name="connsiteY18" fmla="*/ 113790 h 590256"/>
                <a:gd name="connsiteX19" fmla="*/ 109728 w 1434163"/>
                <a:gd name="connsiteY19" fmla="*/ 186942 h 590256"/>
                <a:gd name="connsiteX20" fmla="*/ 137160 w 1434163"/>
                <a:gd name="connsiteY20" fmla="*/ 196086 h 590256"/>
                <a:gd name="connsiteX21" fmla="*/ 292608 w 1434163"/>
                <a:gd name="connsiteY21" fmla="*/ 214374 h 590256"/>
                <a:gd name="connsiteX22" fmla="*/ 484632 w 1434163"/>
                <a:gd name="connsiteY22" fmla="*/ 232662 h 590256"/>
                <a:gd name="connsiteX23" fmla="*/ 512064 w 1434163"/>
                <a:gd name="connsiteY23" fmla="*/ 250950 h 590256"/>
                <a:gd name="connsiteX24" fmla="*/ 539496 w 1434163"/>
                <a:gd name="connsiteY24" fmla="*/ 260094 h 590256"/>
                <a:gd name="connsiteX25" fmla="*/ 512064 w 1434163"/>
                <a:gd name="connsiteY25" fmla="*/ 278382 h 590256"/>
                <a:gd name="connsiteX26" fmla="*/ 475488 w 1434163"/>
                <a:gd name="connsiteY26" fmla="*/ 287526 h 590256"/>
                <a:gd name="connsiteX27" fmla="*/ 466344 w 1434163"/>
                <a:gd name="connsiteY27" fmla="*/ 324102 h 590256"/>
                <a:gd name="connsiteX28" fmla="*/ 411480 w 1434163"/>
                <a:gd name="connsiteY28" fmla="*/ 314958 h 590256"/>
                <a:gd name="connsiteX29" fmla="*/ 402336 w 1434163"/>
                <a:gd name="connsiteY29" fmla="*/ 342390 h 590256"/>
                <a:gd name="connsiteX30" fmla="*/ 338328 w 1434163"/>
                <a:gd name="connsiteY30" fmla="*/ 342390 h 590256"/>
                <a:gd name="connsiteX31" fmla="*/ 320040 w 1434163"/>
                <a:gd name="connsiteY31" fmla="*/ 369822 h 590256"/>
                <a:gd name="connsiteX32" fmla="*/ 246888 w 1434163"/>
                <a:gd name="connsiteY32" fmla="*/ 351534 h 590256"/>
                <a:gd name="connsiteX33" fmla="*/ 237744 w 1434163"/>
                <a:gd name="connsiteY33" fmla="*/ 378966 h 590256"/>
                <a:gd name="connsiteX34" fmla="*/ 192024 w 1434163"/>
                <a:gd name="connsiteY34" fmla="*/ 388110 h 590256"/>
                <a:gd name="connsiteX35" fmla="*/ 201168 w 1434163"/>
                <a:gd name="connsiteY35" fmla="*/ 442974 h 590256"/>
                <a:gd name="connsiteX36" fmla="*/ 228600 w 1434163"/>
                <a:gd name="connsiteY36" fmla="*/ 461262 h 590256"/>
                <a:gd name="connsiteX37" fmla="*/ 219456 w 1434163"/>
                <a:gd name="connsiteY37" fmla="*/ 488694 h 590256"/>
                <a:gd name="connsiteX38" fmla="*/ 0 w 1434163"/>
                <a:gd name="connsiteY38" fmla="*/ 497838 h 590256"/>
                <a:gd name="connsiteX39" fmla="*/ 73152 w 1434163"/>
                <a:gd name="connsiteY39" fmla="*/ 516126 h 590256"/>
                <a:gd name="connsiteX40" fmla="*/ 429768 w 1434163"/>
                <a:gd name="connsiteY40" fmla="*/ 534414 h 590256"/>
                <a:gd name="connsiteX41" fmla="*/ 466344 w 1434163"/>
                <a:gd name="connsiteY41" fmla="*/ 552702 h 590256"/>
                <a:gd name="connsiteX42" fmla="*/ 512064 w 1434163"/>
                <a:gd name="connsiteY42" fmla="*/ 561846 h 590256"/>
                <a:gd name="connsiteX43" fmla="*/ 713232 w 1434163"/>
                <a:gd name="connsiteY43" fmla="*/ 570990 h 590256"/>
                <a:gd name="connsiteX44" fmla="*/ 740664 w 1434163"/>
                <a:gd name="connsiteY44" fmla="*/ 580134 h 590256"/>
                <a:gd name="connsiteX45" fmla="*/ 950976 w 1434163"/>
                <a:gd name="connsiteY45" fmla="*/ 580134 h 590256"/>
                <a:gd name="connsiteX46" fmla="*/ 987552 w 1434163"/>
                <a:gd name="connsiteY46" fmla="*/ 561846 h 590256"/>
                <a:gd name="connsiteX47" fmla="*/ 1042416 w 1434163"/>
                <a:gd name="connsiteY47" fmla="*/ 552702 h 590256"/>
                <a:gd name="connsiteX48" fmla="*/ 1051560 w 1434163"/>
                <a:gd name="connsiteY48" fmla="*/ 525270 h 590256"/>
                <a:gd name="connsiteX49" fmla="*/ 1124712 w 1434163"/>
                <a:gd name="connsiteY49" fmla="*/ 516126 h 590256"/>
                <a:gd name="connsiteX50" fmla="*/ 1161288 w 1434163"/>
                <a:gd name="connsiteY50" fmla="*/ 506982 h 590256"/>
                <a:gd name="connsiteX51" fmla="*/ 1353312 w 1434163"/>
                <a:gd name="connsiteY51" fmla="*/ 497838 h 590256"/>
                <a:gd name="connsiteX52" fmla="*/ 1399032 w 1434163"/>
                <a:gd name="connsiteY52" fmla="*/ 479550 h 590256"/>
                <a:gd name="connsiteX53" fmla="*/ 1371600 w 1434163"/>
                <a:gd name="connsiteY53" fmla="*/ 461262 h 590256"/>
                <a:gd name="connsiteX54" fmla="*/ 1344168 w 1434163"/>
                <a:gd name="connsiteY54" fmla="*/ 406398 h 590256"/>
                <a:gd name="connsiteX55" fmla="*/ 1371600 w 1434163"/>
                <a:gd name="connsiteY55" fmla="*/ 397254 h 590256"/>
                <a:gd name="connsiteX56" fmla="*/ 1380744 w 1434163"/>
                <a:gd name="connsiteY56" fmla="*/ 369822 h 590256"/>
                <a:gd name="connsiteX57" fmla="*/ 1344168 w 1434163"/>
                <a:gd name="connsiteY57" fmla="*/ 305814 h 590256"/>
                <a:gd name="connsiteX58" fmla="*/ 1289304 w 1434163"/>
                <a:gd name="connsiteY58" fmla="*/ 287526 h 590256"/>
                <a:gd name="connsiteX59" fmla="*/ 1298448 w 1434163"/>
                <a:gd name="connsiteY59" fmla="*/ 260094 h 590256"/>
                <a:gd name="connsiteX60" fmla="*/ 1362456 w 1434163"/>
                <a:gd name="connsiteY60" fmla="*/ 241806 h 590256"/>
                <a:gd name="connsiteX61" fmla="*/ 1408176 w 1434163"/>
                <a:gd name="connsiteY61" fmla="*/ 186942 h 590256"/>
                <a:gd name="connsiteX62" fmla="*/ 1380744 w 1434163"/>
                <a:gd name="connsiteY62" fmla="*/ 159510 h 590256"/>
                <a:gd name="connsiteX63" fmla="*/ 1353312 w 1434163"/>
                <a:gd name="connsiteY63" fmla="*/ 150366 h 590256"/>
                <a:gd name="connsiteX64" fmla="*/ 1133856 w 1434163"/>
                <a:gd name="connsiteY64" fmla="*/ 104646 h 590256"/>
                <a:gd name="connsiteX65" fmla="*/ 1106424 w 1434163"/>
                <a:gd name="connsiteY65" fmla="*/ 86358 h 59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34163" h="590256">
                  <a:moveTo>
                    <a:pt x="1106424" y="86358"/>
                  </a:moveTo>
                  <a:cubicBezTo>
                    <a:pt x="1100328" y="74166"/>
                    <a:pt x="1112112" y="42618"/>
                    <a:pt x="1097280" y="31494"/>
                  </a:cubicBezTo>
                  <a:cubicBezTo>
                    <a:pt x="1025709" y="-22184"/>
                    <a:pt x="989590" y="807"/>
                    <a:pt x="932688" y="40638"/>
                  </a:cubicBezTo>
                  <a:cubicBezTo>
                    <a:pt x="922094" y="48054"/>
                    <a:pt x="914400" y="58926"/>
                    <a:pt x="905256" y="68070"/>
                  </a:cubicBezTo>
                  <a:cubicBezTo>
                    <a:pt x="888917" y="19053"/>
                    <a:pt x="897784" y="15923"/>
                    <a:pt x="804672" y="49782"/>
                  </a:cubicBezTo>
                  <a:cubicBezTo>
                    <a:pt x="795614" y="53076"/>
                    <a:pt x="799325" y="68355"/>
                    <a:pt x="795528" y="77214"/>
                  </a:cubicBezTo>
                  <a:cubicBezTo>
                    <a:pt x="790158" y="89743"/>
                    <a:pt x="783336" y="101598"/>
                    <a:pt x="777240" y="113790"/>
                  </a:cubicBezTo>
                  <a:cubicBezTo>
                    <a:pt x="711467" y="91866"/>
                    <a:pt x="793604" y="113790"/>
                    <a:pt x="713232" y="113790"/>
                  </a:cubicBezTo>
                  <a:cubicBezTo>
                    <a:pt x="594321" y="113790"/>
                    <a:pt x="475488" y="107694"/>
                    <a:pt x="356616" y="104646"/>
                  </a:cubicBezTo>
                  <a:cubicBezTo>
                    <a:pt x="347472" y="98550"/>
                    <a:pt x="339014" y="91273"/>
                    <a:pt x="329184" y="86358"/>
                  </a:cubicBezTo>
                  <a:cubicBezTo>
                    <a:pt x="320563" y="82047"/>
                    <a:pt x="310178" y="81895"/>
                    <a:pt x="301752" y="77214"/>
                  </a:cubicBezTo>
                  <a:cubicBezTo>
                    <a:pt x="282539" y="66540"/>
                    <a:pt x="225565" y="35307"/>
                    <a:pt x="246888" y="40638"/>
                  </a:cubicBezTo>
                  <a:lnTo>
                    <a:pt x="283464" y="49782"/>
                  </a:lnTo>
                  <a:cubicBezTo>
                    <a:pt x="271272" y="52830"/>
                    <a:pt x="258925" y="55315"/>
                    <a:pt x="246888" y="58926"/>
                  </a:cubicBezTo>
                  <a:cubicBezTo>
                    <a:pt x="228424" y="64465"/>
                    <a:pt x="192024" y="77214"/>
                    <a:pt x="192024" y="77214"/>
                  </a:cubicBezTo>
                  <a:cubicBezTo>
                    <a:pt x="182880" y="71118"/>
                    <a:pt x="164592" y="47936"/>
                    <a:pt x="164592" y="58926"/>
                  </a:cubicBezTo>
                  <a:cubicBezTo>
                    <a:pt x="164592" y="74166"/>
                    <a:pt x="192024" y="80262"/>
                    <a:pt x="192024" y="95502"/>
                  </a:cubicBezTo>
                  <a:cubicBezTo>
                    <a:pt x="192024" y="105141"/>
                    <a:pt x="174099" y="103061"/>
                    <a:pt x="164592" y="104646"/>
                  </a:cubicBezTo>
                  <a:cubicBezTo>
                    <a:pt x="137367" y="109184"/>
                    <a:pt x="109728" y="110742"/>
                    <a:pt x="82296" y="113790"/>
                  </a:cubicBezTo>
                  <a:cubicBezTo>
                    <a:pt x="87253" y="138574"/>
                    <a:pt x="87304" y="169003"/>
                    <a:pt x="109728" y="186942"/>
                  </a:cubicBezTo>
                  <a:cubicBezTo>
                    <a:pt x="117254" y="192963"/>
                    <a:pt x="127677" y="194362"/>
                    <a:pt x="137160" y="196086"/>
                  </a:cubicBezTo>
                  <a:cubicBezTo>
                    <a:pt x="156909" y="199677"/>
                    <a:pt x="276631" y="212599"/>
                    <a:pt x="292608" y="214374"/>
                  </a:cubicBezTo>
                  <a:cubicBezTo>
                    <a:pt x="386175" y="245563"/>
                    <a:pt x="230567" y="196367"/>
                    <a:pt x="484632" y="232662"/>
                  </a:cubicBezTo>
                  <a:cubicBezTo>
                    <a:pt x="495511" y="234216"/>
                    <a:pt x="502234" y="246035"/>
                    <a:pt x="512064" y="250950"/>
                  </a:cubicBezTo>
                  <a:cubicBezTo>
                    <a:pt x="520685" y="255261"/>
                    <a:pt x="530352" y="257046"/>
                    <a:pt x="539496" y="260094"/>
                  </a:cubicBezTo>
                  <a:cubicBezTo>
                    <a:pt x="530352" y="266190"/>
                    <a:pt x="522165" y="274053"/>
                    <a:pt x="512064" y="278382"/>
                  </a:cubicBezTo>
                  <a:cubicBezTo>
                    <a:pt x="500513" y="283332"/>
                    <a:pt x="484374" y="278640"/>
                    <a:pt x="475488" y="287526"/>
                  </a:cubicBezTo>
                  <a:cubicBezTo>
                    <a:pt x="466602" y="296412"/>
                    <a:pt x="469392" y="311910"/>
                    <a:pt x="466344" y="324102"/>
                  </a:cubicBezTo>
                  <a:cubicBezTo>
                    <a:pt x="448158" y="311978"/>
                    <a:pt x="434195" y="292243"/>
                    <a:pt x="411480" y="314958"/>
                  </a:cubicBezTo>
                  <a:cubicBezTo>
                    <a:pt x="404664" y="321774"/>
                    <a:pt x="405384" y="333246"/>
                    <a:pt x="402336" y="342390"/>
                  </a:cubicBezTo>
                  <a:cubicBezTo>
                    <a:pt x="379214" y="336610"/>
                    <a:pt x="360192" y="324899"/>
                    <a:pt x="338328" y="342390"/>
                  </a:cubicBezTo>
                  <a:cubicBezTo>
                    <a:pt x="329746" y="349255"/>
                    <a:pt x="326136" y="360678"/>
                    <a:pt x="320040" y="369822"/>
                  </a:cubicBezTo>
                  <a:cubicBezTo>
                    <a:pt x="307437" y="332013"/>
                    <a:pt x="312933" y="318512"/>
                    <a:pt x="246888" y="351534"/>
                  </a:cubicBezTo>
                  <a:cubicBezTo>
                    <a:pt x="238267" y="355845"/>
                    <a:pt x="245764" y="373619"/>
                    <a:pt x="237744" y="378966"/>
                  </a:cubicBezTo>
                  <a:cubicBezTo>
                    <a:pt x="224812" y="387587"/>
                    <a:pt x="207264" y="385062"/>
                    <a:pt x="192024" y="388110"/>
                  </a:cubicBezTo>
                  <a:cubicBezTo>
                    <a:pt x="195072" y="406398"/>
                    <a:pt x="192877" y="426391"/>
                    <a:pt x="201168" y="442974"/>
                  </a:cubicBezTo>
                  <a:cubicBezTo>
                    <a:pt x="206083" y="452804"/>
                    <a:pt x="224519" y="451058"/>
                    <a:pt x="228600" y="461262"/>
                  </a:cubicBezTo>
                  <a:cubicBezTo>
                    <a:pt x="232180" y="470211"/>
                    <a:pt x="228974" y="487171"/>
                    <a:pt x="219456" y="488694"/>
                  </a:cubicBezTo>
                  <a:cubicBezTo>
                    <a:pt x="147160" y="500261"/>
                    <a:pt x="73152" y="494790"/>
                    <a:pt x="0" y="497838"/>
                  </a:cubicBezTo>
                  <a:cubicBezTo>
                    <a:pt x="24384" y="503934"/>
                    <a:pt x="48041" y="515034"/>
                    <a:pt x="73152" y="516126"/>
                  </a:cubicBezTo>
                  <a:cubicBezTo>
                    <a:pt x="332281" y="527392"/>
                    <a:pt x="213430" y="520893"/>
                    <a:pt x="429768" y="534414"/>
                  </a:cubicBezTo>
                  <a:cubicBezTo>
                    <a:pt x="441960" y="540510"/>
                    <a:pt x="453412" y="548391"/>
                    <a:pt x="466344" y="552702"/>
                  </a:cubicBezTo>
                  <a:cubicBezTo>
                    <a:pt x="481088" y="557617"/>
                    <a:pt x="496565" y="560698"/>
                    <a:pt x="512064" y="561846"/>
                  </a:cubicBezTo>
                  <a:cubicBezTo>
                    <a:pt x="579006" y="566805"/>
                    <a:pt x="646176" y="567942"/>
                    <a:pt x="713232" y="570990"/>
                  </a:cubicBezTo>
                  <a:cubicBezTo>
                    <a:pt x="722376" y="574038"/>
                    <a:pt x="731255" y="578043"/>
                    <a:pt x="740664" y="580134"/>
                  </a:cubicBezTo>
                  <a:cubicBezTo>
                    <a:pt x="825761" y="599045"/>
                    <a:pt x="835716" y="586914"/>
                    <a:pt x="950976" y="580134"/>
                  </a:cubicBezTo>
                  <a:cubicBezTo>
                    <a:pt x="963168" y="574038"/>
                    <a:pt x="974496" y="565763"/>
                    <a:pt x="987552" y="561846"/>
                  </a:cubicBezTo>
                  <a:cubicBezTo>
                    <a:pt x="1005310" y="556518"/>
                    <a:pt x="1026319" y="561901"/>
                    <a:pt x="1042416" y="552702"/>
                  </a:cubicBezTo>
                  <a:cubicBezTo>
                    <a:pt x="1050785" y="547920"/>
                    <a:pt x="1042752" y="529185"/>
                    <a:pt x="1051560" y="525270"/>
                  </a:cubicBezTo>
                  <a:cubicBezTo>
                    <a:pt x="1074016" y="515290"/>
                    <a:pt x="1100473" y="520166"/>
                    <a:pt x="1124712" y="516126"/>
                  </a:cubicBezTo>
                  <a:cubicBezTo>
                    <a:pt x="1137108" y="514060"/>
                    <a:pt x="1148761" y="507984"/>
                    <a:pt x="1161288" y="506982"/>
                  </a:cubicBezTo>
                  <a:cubicBezTo>
                    <a:pt x="1225164" y="501872"/>
                    <a:pt x="1289304" y="500886"/>
                    <a:pt x="1353312" y="497838"/>
                  </a:cubicBezTo>
                  <a:cubicBezTo>
                    <a:pt x="1470528" y="483186"/>
                    <a:pt x="1436245" y="498156"/>
                    <a:pt x="1399032" y="479550"/>
                  </a:cubicBezTo>
                  <a:cubicBezTo>
                    <a:pt x="1389202" y="474635"/>
                    <a:pt x="1380744" y="467358"/>
                    <a:pt x="1371600" y="461262"/>
                  </a:cubicBezTo>
                  <a:cubicBezTo>
                    <a:pt x="1368520" y="456642"/>
                    <a:pt x="1338760" y="417215"/>
                    <a:pt x="1344168" y="406398"/>
                  </a:cubicBezTo>
                  <a:cubicBezTo>
                    <a:pt x="1348479" y="397777"/>
                    <a:pt x="1362456" y="400302"/>
                    <a:pt x="1371600" y="397254"/>
                  </a:cubicBezTo>
                  <a:cubicBezTo>
                    <a:pt x="1374648" y="388110"/>
                    <a:pt x="1380744" y="379461"/>
                    <a:pt x="1380744" y="369822"/>
                  </a:cubicBezTo>
                  <a:cubicBezTo>
                    <a:pt x="1380744" y="343210"/>
                    <a:pt x="1367850" y="318971"/>
                    <a:pt x="1344168" y="305814"/>
                  </a:cubicBezTo>
                  <a:cubicBezTo>
                    <a:pt x="1327317" y="296452"/>
                    <a:pt x="1289304" y="287526"/>
                    <a:pt x="1289304" y="287526"/>
                  </a:cubicBezTo>
                  <a:cubicBezTo>
                    <a:pt x="1292352" y="278382"/>
                    <a:pt x="1291632" y="266910"/>
                    <a:pt x="1298448" y="260094"/>
                  </a:cubicBezTo>
                  <a:cubicBezTo>
                    <a:pt x="1302821" y="255721"/>
                    <a:pt x="1362140" y="241885"/>
                    <a:pt x="1362456" y="241806"/>
                  </a:cubicBezTo>
                  <a:cubicBezTo>
                    <a:pt x="1371418" y="235084"/>
                    <a:pt x="1416554" y="212076"/>
                    <a:pt x="1408176" y="186942"/>
                  </a:cubicBezTo>
                  <a:cubicBezTo>
                    <a:pt x="1404087" y="174674"/>
                    <a:pt x="1391504" y="166683"/>
                    <a:pt x="1380744" y="159510"/>
                  </a:cubicBezTo>
                  <a:cubicBezTo>
                    <a:pt x="1372724" y="154163"/>
                    <a:pt x="1361738" y="155047"/>
                    <a:pt x="1353312" y="150366"/>
                  </a:cubicBezTo>
                  <a:cubicBezTo>
                    <a:pt x="1230376" y="82068"/>
                    <a:pt x="1376274" y="118114"/>
                    <a:pt x="1133856" y="104646"/>
                  </a:cubicBezTo>
                  <a:cubicBezTo>
                    <a:pt x="1123349" y="73125"/>
                    <a:pt x="1112520" y="98550"/>
                    <a:pt x="1106424" y="8635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6112" name="Group 96"/>
          <p:cNvGrpSpPr>
            <a:grpSpLocks/>
          </p:cNvGrpSpPr>
          <p:nvPr/>
        </p:nvGrpSpPr>
        <p:grpSpPr bwMode="auto">
          <a:xfrm>
            <a:off x="2590800" y="3886200"/>
            <a:ext cx="6248400" cy="1905000"/>
            <a:chOff x="1680" y="2448"/>
            <a:chExt cx="3936" cy="1200"/>
          </a:xfrm>
        </p:grpSpPr>
        <p:grpSp>
          <p:nvGrpSpPr>
            <p:cNvPr id="86107" name="Group 91"/>
            <p:cNvGrpSpPr>
              <a:grpSpLocks/>
            </p:cNvGrpSpPr>
            <p:nvPr/>
          </p:nvGrpSpPr>
          <p:grpSpPr bwMode="auto">
            <a:xfrm>
              <a:off x="1680" y="2448"/>
              <a:ext cx="2956" cy="402"/>
              <a:chOff x="1680" y="2448"/>
              <a:chExt cx="2956" cy="402"/>
            </a:xfrm>
          </p:grpSpPr>
          <p:sp>
            <p:nvSpPr>
              <p:cNvPr id="86035" name="Freeform 19"/>
              <p:cNvSpPr>
                <a:spLocks/>
              </p:cNvSpPr>
              <p:nvPr/>
            </p:nvSpPr>
            <p:spPr bwMode="auto">
              <a:xfrm>
                <a:off x="4464" y="262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36" name="Freeform 20"/>
              <p:cNvSpPr>
                <a:spLocks/>
              </p:cNvSpPr>
              <p:nvPr/>
            </p:nvSpPr>
            <p:spPr bwMode="auto">
              <a:xfrm>
                <a:off x="4592" y="2592"/>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37" name="Freeform 21"/>
              <p:cNvSpPr>
                <a:spLocks/>
              </p:cNvSpPr>
              <p:nvPr/>
            </p:nvSpPr>
            <p:spPr bwMode="auto">
              <a:xfrm>
                <a:off x="4555" y="271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nvGrpSpPr>
              <p:cNvPr id="86039" name="Group 23"/>
              <p:cNvGrpSpPr>
                <a:grpSpLocks/>
              </p:cNvGrpSpPr>
              <p:nvPr/>
            </p:nvGrpSpPr>
            <p:grpSpPr bwMode="auto">
              <a:xfrm>
                <a:off x="3888" y="2544"/>
                <a:ext cx="124" cy="210"/>
                <a:chOff x="452" y="2928"/>
                <a:chExt cx="639" cy="882"/>
              </a:xfrm>
            </p:grpSpPr>
            <p:sp>
              <p:nvSpPr>
                <p:cNvPr id="86040" name="Freeform 24"/>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1" name="Freeform 25"/>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2" name="Freeform 26"/>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43" name="Group 27"/>
              <p:cNvGrpSpPr>
                <a:grpSpLocks/>
              </p:cNvGrpSpPr>
              <p:nvPr/>
            </p:nvGrpSpPr>
            <p:grpSpPr bwMode="auto">
              <a:xfrm>
                <a:off x="4004" y="2496"/>
                <a:ext cx="124" cy="210"/>
                <a:chOff x="452" y="2928"/>
                <a:chExt cx="639" cy="882"/>
              </a:xfrm>
            </p:grpSpPr>
            <p:sp>
              <p:nvSpPr>
                <p:cNvPr id="86044" name="Freeform 28"/>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5" name="Freeform 29"/>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6" name="Freeform 30"/>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47" name="Group 31"/>
              <p:cNvGrpSpPr>
                <a:grpSpLocks/>
              </p:cNvGrpSpPr>
              <p:nvPr/>
            </p:nvGrpSpPr>
            <p:grpSpPr bwMode="auto">
              <a:xfrm>
                <a:off x="3936" y="2592"/>
                <a:ext cx="124" cy="210"/>
                <a:chOff x="452" y="2928"/>
                <a:chExt cx="639" cy="882"/>
              </a:xfrm>
            </p:grpSpPr>
            <p:sp>
              <p:nvSpPr>
                <p:cNvPr id="86048" name="Freeform 32"/>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49" name="Freeform 33"/>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0" name="Freeform 34"/>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51" name="Group 35"/>
              <p:cNvGrpSpPr>
                <a:grpSpLocks/>
              </p:cNvGrpSpPr>
              <p:nvPr/>
            </p:nvGrpSpPr>
            <p:grpSpPr bwMode="auto">
              <a:xfrm>
                <a:off x="3860" y="2640"/>
                <a:ext cx="124" cy="210"/>
                <a:chOff x="452" y="2928"/>
                <a:chExt cx="639" cy="882"/>
              </a:xfrm>
            </p:grpSpPr>
            <p:sp>
              <p:nvSpPr>
                <p:cNvPr id="86052" name="Freeform 36"/>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3" name="Freeform 37"/>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4" name="Freeform 38"/>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55" name="Group 39"/>
              <p:cNvGrpSpPr>
                <a:grpSpLocks/>
              </p:cNvGrpSpPr>
              <p:nvPr/>
            </p:nvGrpSpPr>
            <p:grpSpPr bwMode="auto">
              <a:xfrm>
                <a:off x="4004" y="2592"/>
                <a:ext cx="124" cy="210"/>
                <a:chOff x="452" y="2928"/>
                <a:chExt cx="639" cy="882"/>
              </a:xfrm>
            </p:grpSpPr>
            <p:sp>
              <p:nvSpPr>
                <p:cNvPr id="86056" name="Freeform 40"/>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7" name="Freeform 41"/>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58" name="Freeform 42"/>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59" name="Group 43"/>
              <p:cNvGrpSpPr>
                <a:grpSpLocks/>
              </p:cNvGrpSpPr>
              <p:nvPr/>
            </p:nvGrpSpPr>
            <p:grpSpPr bwMode="auto">
              <a:xfrm>
                <a:off x="3120" y="2592"/>
                <a:ext cx="124" cy="210"/>
                <a:chOff x="452" y="2928"/>
                <a:chExt cx="639" cy="882"/>
              </a:xfrm>
            </p:grpSpPr>
            <p:sp>
              <p:nvSpPr>
                <p:cNvPr id="86060" name="Freeform 44"/>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1" name="Freeform 45"/>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2" name="Freeform 46"/>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63" name="Group 47"/>
              <p:cNvGrpSpPr>
                <a:grpSpLocks/>
              </p:cNvGrpSpPr>
              <p:nvPr/>
            </p:nvGrpSpPr>
            <p:grpSpPr bwMode="auto">
              <a:xfrm>
                <a:off x="3264" y="2592"/>
                <a:ext cx="124" cy="210"/>
                <a:chOff x="452" y="2928"/>
                <a:chExt cx="639" cy="882"/>
              </a:xfrm>
            </p:grpSpPr>
            <p:sp>
              <p:nvSpPr>
                <p:cNvPr id="86064" name="Freeform 48"/>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5" name="Freeform 49"/>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6" name="Freeform 50"/>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67" name="Group 51"/>
              <p:cNvGrpSpPr>
                <a:grpSpLocks/>
              </p:cNvGrpSpPr>
              <p:nvPr/>
            </p:nvGrpSpPr>
            <p:grpSpPr bwMode="auto">
              <a:xfrm>
                <a:off x="3092" y="2526"/>
                <a:ext cx="124" cy="210"/>
                <a:chOff x="452" y="2928"/>
                <a:chExt cx="639" cy="882"/>
              </a:xfrm>
            </p:grpSpPr>
            <p:sp>
              <p:nvSpPr>
                <p:cNvPr id="86068" name="Freeform 52"/>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69" name="Freeform 53"/>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0" name="Freeform 54"/>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71" name="Group 55"/>
              <p:cNvGrpSpPr>
                <a:grpSpLocks/>
              </p:cNvGrpSpPr>
              <p:nvPr/>
            </p:nvGrpSpPr>
            <p:grpSpPr bwMode="auto">
              <a:xfrm>
                <a:off x="3072" y="2622"/>
                <a:ext cx="124" cy="210"/>
                <a:chOff x="452" y="2928"/>
                <a:chExt cx="639" cy="882"/>
              </a:xfrm>
            </p:grpSpPr>
            <p:sp>
              <p:nvSpPr>
                <p:cNvPr id="86072" name="Freeform 56"/>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3" name="Freeform 57"/>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4" name="Freeform 58"/>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75" name="Group 59"/>
              <p:cNvGrpSpPr>
                <a:grpSpLocks/>
              </p:cNvGrpSpPr>
              <p:nvPr/>
            </p:nvGrpSpPr>
            <p:grpSpPr bwMode="auto">
              <a:xfrm>
                <a:off x="3120" y="2622"/>
                <a:ext cx="124" cy="210"/>
                <a:chOff x="452" y="2928"/>
                <a:chExt cx="639" cy="882"/>
              </a:xfrm>
            </p:grpSpPr>
            <p:sp>
              <p:nvSpPr>
                <p:cNvPr id="86076" name="Freeform 60"/>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7" name="Freeform 61"/>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78" name="Freeform 62"/>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79" name="Group 63"/>
              <p:cNvGrpSpPr>
                <a:grpSpLocks/>
              </p:cNvGrpSpPr>
              <p:nvPr/>
            </p:nvGrpSpPr>
            <p:grpSpPr bwMode="auto">
              <a:xfrm>
                <a:off x="3216" y="2640"/>
                <a:ext cx="124" cy="210"/>
                <a:chOff x="452" y="2928"/>
                <a:chExt cx="639" cy="882"/>
              </a:xfrm>
            </p:grpSpPr>
            <p:sp>
              <p:nvSpPr>
                <p:cNvPr id="86080" name="Freeform 64"/>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1" name="Freeform 65"/>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2" name="Freeform 66"/>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83" name="Group 67"/>
              <p:cNvGrpSpPr>
                <a:grpSpLocks/>
              </p:cNvGrpSpPr>
              <p:nvPr/>
            </p:nvGrpSpPr>
            <p:grpSpPr bwMode="auto">
              <a:xfrm>
                <a:off x="3168" y="2640"/>
                <a:ext cx="124" cy="210"/>
                <a:chOff x="452" y="2928"/>
                <a:chExt cx="639" cy="882"/>
              </a:xfrm>
            </p:grpSpPr>
            <p:sp>
              <p:nvSpPr>
                <p:cNvPr id="86084" name="Freeform 68"/>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5" name="Freeform 69"/>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6" name="Freeform 70"/>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87" name="Group 71"/>
              <p:cNvGrpSpPr>
                <a:grpSpLocks/>
              </p:cNvGrpSpPr>
              <p:nvPr/>
            </p:nvGrpSpPr>
            <p:grpSpPr bwMode="auto">
              <a:xfrm>
                <a:off x="3140" y="2574"/>
                <a:ext cx="124" cy="210"/>
                <a:chOff x="452" y="2928"/>
                <a:chExt cx="639" cy="882"/>
              </a:xfrm>
            </p:grpSpPr>
            <p:sp>
              <p:nvSpPr>
                <p:cNvPr id="86088" name="Freeform 72"/>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89" name="Freeform 73"/>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0" name="Freeform 74"/>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91" name="Group 75"/>
              <p:cNvGrpSpPr>
                <a:grpSpLocks/>
              </p:cNvGrpSpPr>
              <p:nvPr/>
            </p:nvGrpSpPr>
            <p:grpSpPr bwMode="auto">
              <a:xfrm>
                <a:off x="3044" y="2574"/>
                <a:ext cx="124" cy="210"/>
                <a:chOff x="452" y="2928"/>
                <a:chExt cx="639" cy="882"/>
              </a:xfrm>
            </p:grpSpPr>
            <p:sp>
              <p:nvSpPr>
                <p:cNvPr id="86092" name="Freeform 76"/>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3" name="Freeform 77"/>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4" name="Freeform 78"/>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86095" name="Group 79"/>
              <p:cNvGrpSpPr>
                <a:grpSpLocks/>
              </p:cNvGrpSpPr>
              <p:nvPr/>
            </p:nvGrpSpPr>
            <p:grpSpPr bwMode="auto">
              <a:xfrm>
                <a:off x="3072" y="2448"/>
                <a:ext cx="124" cy="210"/>
                <a:chOff x="452" y="2928"/>
                <a:chExt cx="639" cy="882"/>
              </a:xfrm>
            </p:grpSpPr>
            <p:sp>
              <p:nvSpPr>
                <p:cNvPr id="86096" name="Freeform 80"/>
                <p:cNvSpPr>
                  <a:spLocks/>
                </p:cNvSpPr>
                <p:nvPr/>
              </p:nvSpPr>
              <p:spPr bwMode="auto">
                <a:xfrm>
                  <a:off x="452" y="3079"/>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7" name="Freeform 81"/>
                <p:cNvSpPr>
                  <a:spLocks/>
                </p:cNvSpPr>
                <p:nvPr/>
              </p:nvSpPr>
              <p:spPr bwMode="auto">
                <a:xfrm>
                  <a:off x="864" y="2928"/>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098" name="Freeform 82"/>
                <p:cNvSpPr>
                  <a:spLocks/>
                </p:cNvSpPr>
                <p:nvPr/>
              </p:nvSpPr>
              <p:spPr bwMode="auto">
                <a:xfrm>
                  <a:off x="672" y="3456"/>
                  <a:ext cx="227" cy="35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sp>
            <p:nvSpPr>
              <p:cNvPr id="86100" name="Freeform 84"/>
              <p:cNvSpPr>
                <a:spLocks/>
              </p:cNvSpPr>
              <p:nvPr/>
            </p:nvSpPr>
            <p:spPr bwMode="auto">
              <a:xfrm>
                <a:off x="1680" y="268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1" name="Freeform 85"/>
              <p:cNvSpPr>
                <a:spLocks/>
              </p:cNvSpPr>
              <p:nvPr/>
            </p:nvSpPr>
            <p:spPr bwMode="auto">
              <a:xfrm>
                <a:off x="2160" y="268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2" name="Freeform 86"/>
              <p:cNvSpPr>
                <a:spLocks/>
              </p:cNvSpPr>
              <p:nvPr/>
            </p:nvSpPr>
            <p:spPr bwMode="auto">
              <a:xfrm>
                <a:off x="2544" y="268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3" name="Freeform 87"/>
              <p:cNvSpPr>
                <a:spLocks/>
              </p:cNvSpPr>
              <p:nvPr/>
            </p:nvSpPr>
            <p:spPr bwMode="auto">
              <a:xfrm>
                <a:off x="4464" y="274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4" name="Freeform 88"/>
              <p:cNvSpPr>
                <a:spLocks/>
              </p:cNvSpPr>
              <p:nvPr/>
            </p:nvSpPr>
            <p:spPr bwMode="auto">
              <a:xfrm>
                <a:off x="3072" y="274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5" name="Freeform 89"/>
              <p:cNvSpPr>
                <a:spLocks/>
              </p:cNvSpPr>
              <p:nvPr/>
            </p:nvSpPr>
            <p:spPr bwMode="auto">
              <a:xfrm>
                <a:off x="3028" y="274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86106" name="Freeform 90"/>
              <p:cNvSpPr>
                <a:spLocks/>
              </p:cNvSpPr>
              <p:nvPr/>
            </p:nvSpPr>
            <p:spPr bwMode="auto">
              <a:xfrm>
                <a:off x="3024" y="2688"/>
                <a:ext cx="44" cy="84"/>
              </a:xfrm>
              <a:custGeom>
                <a:avLst/>
                <a:gdLst>
                  <a:gd name="T0" fmla="*/ 220 w 227"/>
                  <a:gd name="T1" fmla="*/ 0 h 354"/>
                  <a:gd name="T2" fmla="*/ 103 w 227"/>
                  <a:gd name="T3" fmla="*/ 144 h 354"/>
                  <a:gd name="T4" fmla="*/ 42 w 227"/>
                  <a:gd name="T5" fmla="*/ 185 h 354"/>
                  <a:gd name="T6" fmla="*/ 69 w 227"/>
                  <a:gd name="T7" fmla="*/ 350 h 354"/>
                  <a:gd name="T8" fmla="*/ 193 w 227"/>
                  <a:gd name="T9" fmla="*/ 302 h 354"/>
                  <a:gd name="T10" fmla="*/ 227 w 227"/>
                  <a:gd name="T11" fmla="*/ 75 h 354"/>
                  <a:gd name="T12" fmla="*/ 220 w 227"/>
                  <a:gd name="T13" fmla="*/ 0 h 354"/>
                </a:gdLst>
                <a:ahLst/>
                <a:cxnLst>
                  <a:cxn ang="0">
                    <a:pos x="T0" y="T1"/>
                  </a:cxn>
                  <a:cxn ang="0">
                    <a:pos x="T2" y="T3"/>
                  </a:cxn>
                  <a:cxn ang="0">
                    <a:pos x="T4" y="T5"/>
                  </a:cxn>
                  <a:cxn ang="0">
                    <a:pos x="T6" y="T7"/>
                  </a:cxn>
                  <a:cxn ang="0">
                    <a:pos x="T8" y="T9"/>
                  </a:cxn>
                  <a:cxn ang="0">
                    <a:pos x="T10" y="T11"/>
                  </a:cxn>
                  <a:cxn ang="0">
                    <a:pos x="T12" y="T13"/>
                  </a:cxn>
                </a:cxnLst>
                <a:rect l="0" t="0" r="r" b="b"/>
                <a:pathLst>
                  <a:path w="227" h="354">
                    <a:moveTo>
                      <a:pt x="220" y="0"/>
                    </a:moveTo>
                    <a:cubicBezTo>
                      <a:pt x="184" y="52"/>
                      <a:pt x="147" y="99"/>
                      <a:pt x="103" y="144"/>
                    </a:cubicBezTo>
                    <a:cubicBezTo>
                      <a:pt x="87" y="160"/>
                      <a:pt x="61" y="172"/>
                      <a:pt x="42" y="185"/>
                    </a:cubicBezTo>
                    <a:cubicBezTo>
                      <a:pt x="7" y="237"/>
                      <a:pt x="0" y="326"/>
                      <a:pt x="69" y="350"/>
                    </a:cubicBezTo>
                    <a:cubicBezTo>
                      <a:pt x="178" y="341"/>
                      <a:pt x="139" y="354"/>
                      <a:pt x="193" y="302"/>
                    </a:cubicBezTo>
                    <a:cubicBezTo>
                      <a:pt x="214" y="227"/>
                      <a:pt x="208" y="150"/>
                      <a:pt x="227" y="75"/>
                    </a:cubicBezTo>
                    <a:cubicBezTo>
                      <a:pt x="219" y="9"/>
                      <a:pt x="220" y="34"/>
                      <a:pt x="220" y="0"/>
                    </a:cubicBezTo>
                    <a:close/>
                  </a:path>
                </a:pathLst>
              </a:custGeom>
              <a:solidFill>
                <a:srgbClr val="0B17B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sp>
          <p:nvSpPr>
            <p:cNvPr id="86033" name="AutoShape 17"/>
            <p:cNvSpPr>
              <a:spLocks noChangeArrowheads="1"/>
            </p:cNvSpPr>
            <p:nvPr/>
          </p:nvSpPr>
          <p:spPr bwMode="auto">
            <a:xfrm>
              <a:off x="3888" y="2784"/>
              <a:ext cx="240" cy="720"/>
            </a:xfrm>
            <a:prstGeom prst="upArrow">
              <a:avLst>
                <a:gd name="adj1" fmla="val 50000"/>
                <a:gd name="adj2" fmla="val 75000"/>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86108" name="AutoShape 92"/>
            <p:cNvSpPr>
              <a:spLocks noChangeArrowheads="1"/>
            </p:cNvSpPr>
            <p:nvPr/>
          </p:nvSpPr>
          <p:spPr bwMode="auto">
            <a:xfrm>
              <a:off x="4416" y="2784"/>
              <a:ext cx="240" cy="720"/>
            </a:xfrm>
            <a:prstGeom prst="upArrow">
              <a:avLst>
                <a:gd name="adj1" fmla="val 50000"/>
                <a:gd name="adj2" fmla="val 75000"/>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86032" name="Rectangle 16"/>
            <p:cNvSpPr>
              <a:spLocks noChangeArrowheads="1"/>
            </p:cNvSpPr>
            <p:nvPr/>
          </p:nvSpPr>
          <p:spPr bwMode="auto">
            <a:xfrm>
              <a:off x="1920" y="3024"/>
              <a:ext cx="3696" cy="624"/>
            </a:xfrm>
            <a:prstGeom prst="rect">
              <a:avLst/>
            </a:prstGeom>
            <a:solidFill>
              <a:schemeClr val="tx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dirty="0" err="1">
                  <a:solidFill>
                    <a:srgbClr val="FFFF00"/>
                  </a:solidFill>
                </a:rPr>
                <a:t>Necesidad</a:t>
              </a:r>
              <a:r>
                <a:rPr lang="en-US" altLang="en-US" dirty="0">
                  <a:solidFill>
                    <a:srgbClr val="FFFF00"/>
                  </a:solidFill>
                </a:rPr>
                <a:t> especial de </a:t>
              </a:r>
              <a:r>
                <a:rPr lang="en-US" altLang="en-US" dirty="0" err="1">
                  <a:solidFill>
                    <a:srgbClr val="FFFF00"/>
                  </a:solidFill>
                </a:rPr>
                <a:t>discernir</a:t>
              </a:r>
              <a:r>
                <a:rPr lang="en-US" altLang="en-US" dirty="0">
                  <a:solidFill>
                    <a:srgbClr val="FFFF00"/>
                  </a:solidFill>
                </a:rPr>
                <a:t> entre </a:t>
              </a:r>
              <a:r>
                <a:rPr lang="en-US" altLang="en-US" dirty="0" err="1">
                  <a:solidFill>
                    <a:srgbClr val="FFFF00"/>
                  </a:solidFill>
                </a:rPr>
                <a:t>regímenes</a:t>
              </a:r>
              <a:r>
                <a:rPr lang="en-US" altLang="en-US" dirty="0">
                  <a:solidFill>
                    <a:srgbClr val="FFFF00"/>
                  </a:solidFill>
                </a:rPr>
                <a:t> de </a:t>
              </a:r>
            </a:p>
            <a:p>
              <a:pPr algn="ctr"/>
              <a:r>
                <a:rPr lang="en-US" altLang="en-US" dirty="0" err="1">
                  <a:solidFill>
                    <a:srgbClr val="FFFF00"/>
                  </a:solidFill>
                </a:rPr>
                <a:t>convección</a:t>
              </a:r>
              <a:r>
                <a:rPr lang="en-US" altLang="en-US" dirty="0">
                  <a:solidFill>
                    <a:srgbClr val="FFFF00"/>
                  </a:solidFill>
                </a:rPr>
                <a:t> </a:t>
              </a:r>
              <a:r>
                <a:rPr lang="en-US" altLang="en-US" dirty="0" err="1">
                  <a:solidFill>
                    <a:srgbClr val="FFFF00"/>
                  </a:solidFill>
                </a:rPr>
                <a:t>llana</a:t>
              </a:r>
              <a:r>
                <a:rPr lang="en-US" altLang="en-US" dirty="0">
                  <a:solidFill>
                    <a:srgbClr val="FFFF00"/>
                  </a:solidFill>
                </a:rPr>
                <a:t> </a:t>
              </a:r>
              <a:r>
                <a:rPr lang="en-US" altLang="en-US" dirty="0" err="1">
                  <a:solidFill>
                    <a:srgbClr val="FFFF00"/>
                  </a:solidFill>
                </a:rPr>
                <a:t>ya</a:t>
              </a:r>
              <a:r>
                <a:rPr lang="en-US" altLang="en-US" dirty="0">
                  <a:solidFill>
                    <a:srgbClr val="FFFF00"/>
                  </a:solidFill>
                </a:rPr>
                <a:t> </a:t>
              </a:r>
              <a:r>
                <a:rPr lang="en-US" altLang="en-US" dirty="0" err="1">
                  <a:solidFill>
                    <a:srgbClr val="FFFF00"/>
                  </a:solidFill>
                </a:rPr>
                <a:t>que</a:t>
              </a:r>
              <a:r>
                <a:rPr lang="en-US" altLang="en-US" dirty="0">
                  <a:solidFill>
                    <a:srgbClr val="FFFF00"/>
                  </a:solidFill>
                </a:rPr>
                <a:t> </a:t>
              </a:r>
              <a:r>
                <a:rPr lang="en-US" altLang="en-US" dirty="0" err="1">
                  <a:solidFill>
                    <a:srgbClr val="FFFF00"/>
                  </a:solidFill>
                </a:rPr>
                <a:t>cambios</a:t>
              </a:r>
              <a:r>
                <a:rPr lang="en-US" altLang="en-US" dirty="0">
                  <a:solidFill>
                    <a:srgbClr val="FFFF00"/>
                  </a:solidFill>
                </a:rPr>
                <a:t> </a:t>
              </a:r>
              <a:r>
                <a:rPr lang="en-US" altLang="en-US" dirty="0" err="1">
                  <a:solidFill>
                    <a:srgbClr val="FFFF00"/>
                  </a:solidFill>
                </a:rPr>
                <a:t>pequeños</a:t>
              </a:r>
              <a:r>
                <a:rPr lang="en-US" altLang="en-US" dirty="0">
                  <a:solidFill>
                    <a:srgbClr val="FFFF00"/>
                  </a:solidFill>
                </a:rPr>
                <a:t> </a:t>
              </a:r>
              <a:r>
                <a:rPr lang="en-US" altLang="en-US" dirty="0" err="1">
                  <a:solidFill>
                    <a:srgbClr val="FFFF00"/>
                  </a:solidFill>
                </a:rPr>
                <a:t>en</a:t>
              </a:r>
              <a:r>
                <a:rPr lang="en-US" altLang="en-US" dirty="0">
                  <a:solidFill>
                    <a:srgbClr val="FFFF00"/>
                  </a:solidFill>
                </a:rPr>
                <a:t> la pro-</a:t>
              </a:r>
            </a:p>
            <a:p>
              <a:pPr algn="ctr"/>
              <a:r>
                <a:rPr lang="en-US" altLang="en-US" dirty="0" err="1">
                  <a:solidFill>
                    <a:srgbClr val="FFFF00"/>
                  </a:solidFill>
                </a:rPr>
                <a:t>fundidad</a:t>
              </a:r>
              <a:r>
                <a:rPr lang="en-US" altLang="en-US" dirty="0">
                  <a:solidFill>
                    <a:srgbClr val="FFFF00"/>
                  </a:solidFill>
                </a:rPr>
                <a:t> de </a:t>
              </a:r>
              <a:r>
                <a:rPr lang="en-US" altLang="en-US" dirty="0" err="1">
                  <a:solidFill>
                    <a:srgbClr val="FFFF00"/>
                  </a:solidFill>
                </a:rPr>
                <a:t>nube</a:t>
              </a:r>
              <a:r>
                <a:rPr lang="en-US" altLang="en-US" dirty="0">
                  <a:solidFill>
                    <a:srgbClr val="FFFF00"/>
                  </a:solidFill>
                </a:rPr>
                <a:t> </a:t>
              </a:r>
              <a:r>
                <a:rPr lang="en-US" altLang="en-US" dirty="0" err="1">
                  <a:solidFill>
                    <a:srgbClr val="FFFF00"/>
                  </a:solidFill>
                </a:rPr>
                <a:t>generan</a:t>
              </a:r>
              <a:r>
                <a:rPr lang="en-US" altLang="en-US" dirty="0">
                  <a:solidFill>
                    <a:srgbClr val="FFFF00"/>
                  </a:solidFill>
                </a:rPr>
                <a:t> </a:t>
              </a:r>
              <a:r>
                <a:rPr lang="en-US" altLang="en-US" dirty="0" err="1">
                  <a:solidFill>
                    <a:srgbClr val="FFFF00"/>
                  </a:solidFill>
                </a:rPr>
                <a:t>grandes</a:t>
              </a:r>
              <a:r>
                <a:rPr lang="en-US" altLang="en-US" dirty="0">
                  <a:solidFill>
                    <a:srgbClr val="FFFF00"/>
                  </a:solidFill>
                </a:rPr>
                <a:t> </a:t>
              </a:r>
              <a:r>
                <a:rPr lang="en-US" altLang="en-US" dirty="0" err="1">
                  <a:solidFill>
                    <a:srgbClr val="FFFF00"/>
                  </a:solidFill>
                </a:rPr>
                <a:t>cambios</a:t>
              </a:r>
              <a:r>
                <a:rPr lang="en-US" altLang="en-US" dirty="0">
                  <a:solidFill>
                    <a:srgbClr val="FFFF00"/>
                  </a:solidFill>
                </a:rPr>
                <a:t> </a:t>
              </a:r>
              <a:r>
                <a:rPr lang="en-US" altLang="en-US" dirty="0" err="1">
                  <a:solidFill>
                    <a:srgbClr val="FFFF00"/>
                  </a:solidFill>
                </a:rPr>
                <a:t>en</a:t>
              </a:r>
              <a:r>
                <a:rPr lang="en-US" altLang="en-US" dirty="0">
                  <a:solidFill>
                    <a:srgbClr val="FFFF00"/>
                  </a:solidFill>
                </a:rPr>
                <a:t> </a:t>
              </a:r>
              <a:r>
                <a:rPr lang="en-US" altLang="en-US" dirty="0" err="1">
                  <a:solidFill>
                    <a:srgbClr val="FFFF00"/>
                  </a:solidFill>
                </a:rPr>
                <a:t>cantidades</a:t>
              </a:r>
              <a:endParaRPr lang="en-US" altLang="en-US" dirty="0">
                <a:solidFill>
                  <a:srgbClr val="FFFF00"/>
                </a:solidFill>
              </a:endParaRPr>
            </a:p>
          </p:txBody>
        </p:sp>
      </p:grpSp>
      <p:grpSp>
        <p:nvGrpSpPr>
          <p:cNvPr id="86111" name="Group 95"/>
          <p:cNvGrpSpPr>
            <a:grpSpLocks/>
          </p:cNvGrpSpPr>
          <p:nvPr/>
        </p:nvGrpSpPr>
        <p:grpSpPr bwMode="auto">
          <a:xfrm>
            <a:off x="152400" y="5638800"/>
            <a:ext cx="5867400" cy="1066800"/>
            <a:chOff x="96" y="3552"/>
            <a:chExt cx="3696" cy="672"/>
          </a:xfrm>
        </p:grpSpPr>
        <p:sp>
          <p:nvSpPr>
            <p:cNvPr id="86109" name="Rectangle 93"/>
            <p:cNvSpPr>
              <a:spLocks noChangeArrowheads="1"/>
            </p:cNvSpPr>
            <p:nvPr/>
          </p:nvSpPr>
          <p:spPr bwMode="auto">
            <a:xfrm>
              <a:off x="96" y="3792"/>
              <a:ext cx="3696" cy="432"/>
            </a:xfrm>
            <a:prstGeom prst="rect">
              <a:avLst/>
            </a:prstGeom>
            <a:solidFill>
              <a:srgbClr val="99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FFFF00"/>
                  </a:solidFill>
                </a:rPr>
                <a:t>El K suele tener problemas con esto</a:t>
              </a:r>
            </a:p>
          </p:txBody>
        </p:sp>
        <p:sp>
          <p:nvSpPr>
            <p:cNvPr id="86110" name="AutoShape 94"/>
            <p:cNvSpPr>
              <a:spLocks noChangeArrowheads="1"/>
            </p:cNvSpPr>
            <p:nvPr/>
          </p:nvSpPr>
          <p:spPr bwMode="auto">
            <a:xfrm>
              <a:off x="2160" y="3552"/>
              <a:ext cx="240" cy="288"/>
            </a:xfrm>
            <a:prstGeom prst="upArrow">
              <a:avLst>
                <a:gd name="adj1" fmla="val 50000"/>
                <a:gd name="adj2" fmla="val 74583"/>
              </a:avLst>
            </a:prstGeom>
            <a:solidFill>
              <a:srgbClr val="990033"/>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6114" name="TextBox 1"/>
          <p:cNvSpPr txBox="1">
            <a:spLocks noChangeArrowheads="1"/>
          </p:cNvSpPr>
          <p:nvPr/>
        </p:nvSpPr>
        <p:spPr bwMode="auto">
          <a:xfrm>
            <a:off x="76200" y="76200"/>
            <a:ext cx="71691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500" b="1"/>
              <a:t>Modelo conceptual de THETA-E para el Caribe</a:t>
            </a:r>
          </a:p>
        </p:txBody>
      </p:sp>
      <p:sp>
        <p:nvSpPr>
          <p:cNvPr id="86019" name="TextBox 1"/>
          <p:cNvSpPr txBox="1">
            <a:spLocks noChangeArrowheads="1"/>
          </p:cNvSpPr>
          <p:nvPr/>
        </p:nvSpPr>
        <p:spPr bwMode="auto">
          <a:xfrm>
            <a:off x="5715000" y="609600"/>
            <a:ext cx="3276600" cy="915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FF00"/>
                </a:solidFill>
              </a:rPr>
              <a:t>Modelo conceptual de THETA-E y convección asociada</a:t>
            </a:r>
          </a:p>
        </p:txBody>
      </p:sp>
    </p:spTree>
    <p:extLst>
      <p:ext uri="{BB962C8B-B14F-4D97-AF65-F5344CB8AC3E}">
        <p14:creationId xmlns:p14="http://schemas.microsoft.com/office/powerpoint/2010/main" val="2205030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1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6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38" name="Picture 178" descr="Sket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304800"/>
            <a:ext cx="5410200" cy="4343400"/>
          </a:xfrm>
          <a:prstGeom prst="rect">
            <a:avLst/>
          </a:prstGeom>
          <a:noFill/>
          <a:extLst>
            <a:ext uri="{909E8E84-426E-40DD-AFC4-6F175D3DCCD1}">
              <a14:hiddenFill xmlns:a14="http://schemas.microsoft.com/office/drawing/2010/main">
                <a:solidFill>
                  <a:srgbClr val="FFFFFF"/>
                </a:solidFill>
              </a14:hiddenFill>
            </a:ext>
          </a:extLst>
        </p:spPr>
      </p:pic>
      <p:sp>
        <p:nvSpPr>
          <p:cNvPr id="194747" name="Rectangle 187"/>
          <p:cNvSpPr>
            <a:spLocks noChangeArrowheads="1"/>
          </p:cNvSpPr>
          <p:nvPr/>
        </p:nvSpPr>
        <p:spPr bwMode="auto">
          <a:xfrm>
            <a:off x="0" y="0"/>
            <a:ext cx="91440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9" name="TextBox 1"/>
          <p:cNvSpPr txBox="1">
            <a:spLocks noChangeArrowheads="1"/>
          </p:cNvSpPr>
          <p:nvPr/>
        </p:nvSpPr>
        <p:spPr bwMode="auto">
          <a:xfrm>
            <a:off x="457200" y="76200"/>
            <a:ext cx="74866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500" b="1"/>
              <a:t>Procesos que modulan la convección del Caribe</a:t>
            </a:r>
          </a:p>
        </p:txBody>
      </p:sp>
      <p:grpSp>
        <p:nvGrpSpPr>
          <p:cNvPr id="194746" name="Group 186"/>
          <p:cNvGrpSpPr>
            <a:grpSpLocks/>
          </p:cNvGrpSpPr>
          <p:nvPr/>
        </p:nvGrpSpPr>
        <p:grpSpPr bwMode="auto">
          <a:xfrm>
            <a:off x="152400" y="5480050"/>
            <a:ext cx="8763000" cy="1225550"/>
            <a:chOff x="96" y="770"/>
            <a:chExt cx="5520" cy="772"/>
          </a:xfrm>
        </p:grpSpPr>
        <p:sp>
          <p:nvSpPr>
            <p:cNvPr id="194745" name="Rectangle 185"/>
            <p:cNvSpPr>
              <a:spLocks noChangeArrowheads="1"/>
            </p:cNvSpPr>
            <p:nvPr/>
          </p:nvSpPr>
          <p:spPr bwMode="auto">
            <a:xfrm>
              <a:off x="96" y="912"/>
              <a:ext cx="5520" cy="624"/>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5" name="Text Box 15"/>
            <p:cNvSpPr txBox="1">
              <a:spLocks noChangeArrowheads="1"/>
            </p:cNvSpPr>
            <p:nvPr/>
          </p:nvSpPr>
          <p:spPr bwMode="auto">
            <a:xfrm>
              <a:off x="4176" y="1225"/>
              <a:ext cx="1440" cy="317"/>
            </a:xfrm>
            <a:prstGeom prst="rect">
              <a:avLst/>
            </a:prstGeom>
            <a:solidFill>
              <a:srgbClr val="F0DA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sz="1700"/>
                <a:t>Disminución de </a:t>
              </a:r>
              <a:r>
                <a:rPr lang="en-US" altLang="en-US" sz="1700">
                  <a:sym typeface="Symbol" pitchFamily="18" charset="2"/>
                </a:rPr>
                <a:t></a:t>
              </a:r>
              <a:r>
                <a:rPr lang="en-US" altLang="en-US" sz="1700"/>
                <a:t>e</a:t>
              </a:r>
            </a:p>
            <a:p>
              <a:pPr>
                <a:lnSpc>
                  <a:spcPct val="80000"/>
                </a:lnSpc>
              </a:pPr>
              <a:r>
                <a:rPr lang="en-US" altLang="en-US" sz="1600"/>
                <a:t>(Aire seco sobre inv.)</a:t>
              </a:r>
            </a:p>
          </p:txBody>
        </p:sp>
        <p:sp>
          <p:nvSpPr>
            <p:cNvPr id="194572" name="Text Box 12"/>
            <p:cNvSpPr txBox="1">
              <a:spLocks noChangeArrowheads="1"/>
            </p:cNvSpPr>
            <p:nvPr/>
          </p:nvSpPr>
          <p:spPr bwMode="auto">
            <a:xfrm>
              <a:off x="2736" y="1056"/>
              <a:ext cx="1248" cy="202"/>
            </a:xfrm>
            <a:prstGeom prst="rect">
              <a:avLst/>
            </a:prstGeom>
            <a:gradFill rotWithShape="1">
              <a:gsLst>
                <a:gs pos="0">
                  <a:srgbClr val="AEE5F0"/>
                </a:gs>
                <a:gs pos="100000">
                  <a:srgbClr val="FF826D"/>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a:t>500 hPa Temps</a:t>
              </a:r>
            </a:p>
          </p:txBody>
        </p:sp>
        <p:sp>
          <p:nvSpPr>
            <p:cNvPr id="194568" name="AutoShape 8"/>
            <p:cNvSpPr>
              <a:spLocks noChangeArrowheads="1"/>
            </p:cNvSpPr>
            <p:nvPr/>
          </p:nvSpPr>
          <p:spPr bwMode="auto">
            <a:xfrm>
              <a:off x="2688" y="864"/>
              <a:ext cx="288" cy="192"/>
            </a:xfrm>
            <a:prstGeom prst="downArrow">
              <a:avLst>
                <a:gd name="adj1" fmla="val 57139"/>
                <a:gd name="adj2" fmla="val 67708"/>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0" name="AutoShape 10"/>
            <p:cNvSpPr>
              <a:spLocks noChangeArrowheads="1"/>
            </p:cNvSpPr>
            <p:nvPr/>
          </p:nvSpPr>
          <p:spPr bwMode="auto">
            <a:xfrm>
              <a:off x="4176" y="770"/>
              <a:ext cx="240" cy="480"/>
            </a:xfrm>
            <a:prstGeom prst="downArrow">
              <a:avLst>
                <a:gd name="adj1" fmla="val 52500"/>
                <a:gd name="adj2" fmla="val 56667"/>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4" name="Text Box 14"/>
            <p:cNvSpPr txBox="1">
              <a:spLocks noChangeArrowheads="1"/>
            </p:cNvSpPr>
            <p:nvPr/>
          </p:nvSpPr>
          <p:spPr bwMode="auto">
            <a:xfrm>
              <a:off x="4752" y="912"/>
              <a:ext cx="864" cy="310"/>
            </a:xfrm>
            <a:prstGeom prst="rect">
              <a:avLst/>
            </a:prstGeom>
            <a:solidFill>
              <a:srgbClr val="F0DA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sz="1600"/>
                <a:t>Temps entre 950-700 hPa</a:t>
              </a:r>
            </a:p>
          </p:txBody>
        </p:sp>
        <p:sp>
          <p:nvSpPr>
            <p:cNvPr id="194576" name="AutoShape 16"/>
            <p:cNvSpPr>
              <a:spLocks noChangeArrowheads="1"/>
            </p:cNvSpPr>
            <p:nvPr/>
          </p:nvSpPr>
          <p:spPr bwMode="auto">
            <a:xfrm rot="16200000">
              <a:off x="4440" y="792"/>
              <a:ext cx="240" cy="480"/>
            </a:xfrm>
            <a:prstGeom prst="downArrow">
              <a:avLst>
                <a:gd name="adj1" fmla="val 48333"/>
                <a:gd name="adj2" fmla="val 60417"/>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8" name="Text Box 18"/>
            <p:cNvSpPr txBox="1">
              <a:spLocks noChangeArrowheads="1"/>
            </p:cNvSpPr>
            <p:nvPr/>
          </p:nvSpPr>
          <p:spPr bwMode="auto">
            <a:xfrm>
              <a:off x="1104" y="1056"/>
              <a:ext cx="1440" cy="202"/>
            </a:xfrm>
            <a:prstGeom prst="rect">
              <a:avLst/>
            </a:prstGeom>
            <a:solidFill>
              <a:srgbClr val="A9EB8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a:t>Columna de alto </a:t>
              </a:r>
              <a:r>
                <a:rPr lang="en-US" altLang="en-US">
                  <a:sym typeface="Symbol" pitchFamily="18" charset="2"/>
                </a:rPr>
                <a:t></a:t>
              </a:r>
              <a:r>
                <a:rPr lang="en-US" altLang="en-US"/>
                <a:t>e</a:t>
              </a:r>
            </a:p>
          </p:txBody>
        </p:sp>
        <p:sp>
          <p:nvSpPr>
            <p:cNvPr id="194567" name="AutoShape 7"/>
            <p:cNvSpPr>
              <a:spLocks noChangeArrowheads="1"/>
            </p:cNvSpPr>
            <p:nvPr/>
          </p:nvSpPr>
          <p:spPr bwMode="auto">
            <a:xfrm>
              <a:off x="1056" y="816"/>
              <a:ext cx="288" cy="240"/>
            </a:xfrm>
            <a:prstGeom prst="downArrow">
              <a:avLst>
                <a:gd name="adj1" fmla="val 54861"/>
                <a:gd name="adj2" fmla="val 55833"/>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43" name="TextBox 1"/>
            <p:cNvSpPr txBox="1">
              <a:spLocks noChangeArrowheads="1"/>
            </p:cNvSpPr>
            <p:nvPr/>
          </p:nvSpPr>
          <p:spPr bwMode="auto">
            <a:xfrm>
              <a:off x="96" y="912"/>
              <a:ext cx="96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a:t>Reflejo en los</a:t>
              </a:r>
            </a:p>
            <a:p>
              <a:pPr eaLnBrk="1" hangingPunct="1">
                <a:lnSpc>
                  <a:spcPct val="90000"/>
                </a:lnSpc>
              </a:pPr>
              <a:r>
                <a:rPr lang="en-US" altLang="en-US" sz="1600"/>
                <a:t>datos</a:t>
              </a:r>
            </a:p>
          </p:txBody>
        </p:sp>
      </p:grpSp>
      <p:grpSp>
        <p:nvGrpSpPr>
          <p:cNvPr id="194748" name="Group 188"/>
          <p:cNvGrpSpPr>
            <a:grpSpLocks/>
          </p:cNvGrpSpPr>
          <p:nvPr/>
        </p:nvGrpSpPr>
        <p:grpSpPr bwMode="auto">
          <a:xfrm>
            <a:off x="120650" y="4943475"/>
            <a:ext cx="8794750" cy="685800"/>
            <a:chOff x="76" y="3114"/>
            <a:chExt cx="5540" cy="432"/>
          </a:xfrm>
        </p:grpSpPr>
        <p:sp>
          <p:nvSpPr>
            <p:cNvPr id="194744" name="Rectangle 184"/>
            <p:cNvSpPr>
              <a:spLocks noChangeArrowheads="1"/>
            </p:cNvSpPr>
            <p:nvPr/>
          </p:nvSpPr>
          <p:spPr bwMode="auto">
            <a:xfrm>
              <a:off x="96" y="3114"/>
              <a:ext cx="5520" cy="432"/>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65" name="TextBox 10"/>
            <p:cNvSpPr txBox="1">
              <a:spLocks noChangeArrowheads="1"/>
            </p:cNvSpPr>
            <p:nvPr/>
          </p:nvSpPr>
          <p:spPr bwMode="auto">
            <a:xfrm>
              <a:off x="2736" y="3114"/>
              <a:ext cx="1248" cy="393"/>
            </a:xfrm>
            <a:prstGeom prst="rect">
              <a:avLst/>
            </a:prstGeom>
            <a:gradFill rotWithShape="1">
              <a:gsLst>
                <a:gs pos="0">
                  <a:srgbClr val="53E2FF"/>
                </a:gs>
                <a:gs pos="100000">
                  <a:srgbClr val="FF7C80"/>
                </a:gs>
              </a:gsLst>
              <a:lin ang="0" scaled="1"/>
            </a:gradFill>
            <a:ln w="9525">
              <a:solidFill>
                <a:schemeClr val="tx1"/>
              </a:solidFill>
              <a:miter lim="800000"/>
              <a:headEnd/>
              <a:tailEnd/>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500" b="1"/>
                <a:t>(2) Temperatura en</a:t>
              </a:r>
            </a:p>
            <a:p>
              <a:pPr eaLnBrk="1" hangingPunct="1">
                <a:lnSpc>
                  <a:spcPct val="90000"/>
                </a:lnSpc>
                <a:buFont typeface="Arial" charset="0"/>
                <a:buNone/>
              </a:pPr>
              <a:r>
                <a:rPr lang="en-US" altLang="en-US" sz="1500" b="1"/>
                <a:t>      niveles medios</a:t>
              </a:r>
              <a:endParaRPr lang="en-US" altLang="en-US" sz="800" b="1"/>
            </a:p>
            <a:p>
              <a:pPr eaLnBrk="1" hangingPunct="1">
                <a:lnSpc>
                  <a:spcPct val="90000"/>
                </a:lnSpc>
                <a:buFont typeface="Arial" charset="0"/>
                <a:buNone/>
              </a:pPr>
              <a:r>
                <a:rPr lang="en-US" altLang="en-US" sz="800" b="1"/>
                <a:t> </a:t>
              </a:r>
            </a:p>
          </p:txBody>
        </p:sp>
        <p:sp>
          <p:nvSpPr>
            <p:cNvPr id="194742" name="TextBox 1"/>
            <p:cNvSpPr txBox="1">
              <a:spLocks noChangeArrowheads="1"/>
            </p:cNvSpPr>
            <p:nvPr/>
          </p:nvSpPr>
          <p:spPr bwMode="auto">
            <a:xfrm>
              <a:off x="76" y="3114"/>
              <a:ext cx="75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a:t>PROCESO</a:t>
              </a:r>
            </a:p>
            <a:p>
              <a:pPr eaLnBrk="1" hangingPunct="1">
                <a:lnSpc>
                  <a:spcPct val="90000"/>
                </a:lnSpc>
              </a:pPr>
              <a:r>
                <a:rPr lang="en-US" altLang="en-US" sz="1600"/>
                <a:t>o sistema</a:t>
              </a:r>
            </a:p>
          </p:txBody>
        </p:sp>
        <p:sp>
          <p:nvSpPr>
            <p:cNvPr id="194564" name="TextBox 10"/>
            <p:cNvSpPr txBox="1">
              <a:spLocks noChangeArrowheads="1"/>
            </p:cNvSpPr>
            <p:nvPr/>
          </p:nvSpPr>
          <p:spPr bwMode="auto">
            <a:xfrm>
              <a:off x="1104" y="3114"/>
              <a:ext cx="1440" cy="394"/>
            </a:xfrm>
            <a:prstGeom prst="rect">
              <a:avLst/>
            </a:prstGeom>
            <a:solidFill>
              <a:srgbClr val="A9EB85"/>
            </a:solidFill>
            <a:ln w="9525">
              <a:solidFill>
                <a:schemeClr val="tx1"/>
              </a:solidFill>
              <a:miter lim="800000"/>
              <a:headEnd/>
              <a:tailEnd/>
            </a:ln>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257300" indent="-342900" eaLnBrk="0" hangingPunct="0">
                <a:defRPr>
                  <a:solidFill>
                    <a:schemeClr val="tx1"/>
                  </a:solidFill>
                  <a:latin typeface="Arial" charset="0"/>
                </a:defRPr>
              </a:lvl3pPr>
              <a:lvl4pPr marL="1714500" indent="-342900" eaLnBrk="0" hangingPunct="0">
                <a:defRPr>
                  <a:solidFill>
                    <a:schemeClr val="tx1"/>
                  </a:solidFill>
                  <a:latin typeface="Arial" charset="0"/>
                </a:defRPr>
              </a:lvl4pPr>
              <a:lvl5pPr marL="2171700" indent="-342900" eaLnBrk="0" hangingPunct="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AutoNum type="arabicParenBoth"/>
              </a:pPr>
              <a:r>
                <a:rPr lang="en-US" altLang="en-US" sz="1600" b="1"/>
                <a:t>Disponibilidad de calor/humedad</a:t>
              </a:r>
              <a:endParaRPr lang="en-US" altLang="en-US" sz="800" b="1"/>
            </a:p>
            <a:p>
              <a:pPr eaLnBrk="1" hangingPunct="1">
                <a:lnSpc>
                  <a:spcPct val="90000"/>
                </a:lnSpc>
                <a:buFont typeface="Arial" charset="0"/>
                <a:buNone/>
              </a:pPr>
              <a:endParaRPr lang="en-US" altLang="en-US" sz="600" b="1"/>
            </a:p>
          </p:txBody>
        </p:sp>
        <p:sp>
          <p:nvSpPr>
            <p:cNvPr id="194566" name="TextBox 10"/>
            <p:cNvSpPr txBox="1">
              <a:spLocks noChangeArrowheads="1"/>
            </p:cNvSpPr>
            <p:nvPr/>
          </p:nvSpPr>
          <p:spPr bwMode="auto">
            <a:xfrm>
              <a:off x="4176" y="3114"/>
              <a:ext cx="1440" cy="411"/>
            </a:xfrm>
            <a:prstGeom prst="rect">
              <a:avLst/>
            </a:prstGeom>
            <a:solidFill>
              <a:srgbClr val="F0DAAE"/>
            </a:solidFill>
            <a:ln w="9525">
              <a:solidFill>
                <a:schemeClr val="tx1"/>
              </a:solidFill>
              <a:miter lim="800000"/>
              <a:headEnd/>
              <a:tailEnd/>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 typeface="Arial" charset="0"/>
                <a:buNone/>
              </a:pPr>
              <a:r>
                <a:rPr lang="en-US" altLang="en-US" sz="1600" b="1"/>
                <a:t>(3) Inversión de subsidencia</a:t>
              </a:r>
              <a:endParaRPr lang="en-US" altLang="en-US" sz="800" b="1"/>
            </a:p>
            <a:p>
              <a:pPr eaLnBrk="1" hangingPunct="1">
                <a:lnSpc>
                  <a:spcPct val="90000"/>
                </a:lnSpc>
                <a:buFont typeface="Arial" charset="0"/>
                <a:buNone/>
              </a:pPr>
              <a:endParaRPr lang="en-US" altLang="en-US" sz="800" b="1"/>
            </a:p>
          </p:txBody>
        </p:sp>
      </p:grpSp>
    </p:spTree>
    <p:extLst>
      <p:ext uri="{BB962C8B-B14F-4D97-AF65-F5344CB8AC3E}">
        <p14:creationId xmlns:p14="http://schemas.microsoft.com/office/powerpoint/2010/main" val="963035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7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33" name="Rectangle 25"/>
          <p:cNvSpPr>
            <a:spLocks noChangeArrowheads="1"/>
          </p:cNvSpPr>
          <p:nvPr/>
        </p:nvSpPr>
        <p:spPr bwMode="auto">
          <a:xfrm>
            <a:off x="1295400" y="1676400"/>
            <a:ext cx="3048000" cy="3276600"/>
          </a:xfrm>
          <a:prstGeom prst="rect">
            <a:avLst/>
          </a:prstGeom>
          <a:solidFill>
            <a:schemeClr val="accent5">
              <a:lumMod val="20000"/>
              <a:lumOff val="80000"/>
            </a:schemeClr>
          </a:solidFill>
          <a:ln w="9525">
            <a:noFill/>
            <a:miter lim="800000"/>
            <a:headEnd/>
            <a:tailEnd/>
          </a:ln>
          <a:effectLst/>
        </p:spPr>
        <p:txBody>
          <a:bodyPr wrap="none" anchor="ctr"/>
          <a:lstStyle/>
          <a:p>
            <a:endParaRPr lang="en-US"/>
          </a:p>
        </p:txBody>
      </p:sp>
      <p:sp>
        <p:nvSpPr>
          <p:cNvPr id="28" name="Rectangle 27"/>
          <p:cNvSpPr/>
          <p:nvPr/>
        </p:nvSpPr>
        <p:spPr>
          <a:xfrm>
            <a:off x="1295400" y="1638300"/>
            <a:ext cx="3048000" cy="1143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2781300"/>
            <a:ext cx="3048000" cy="1409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211" name="TextBox 1"/>
          <p:cNvSpPr txBox="1">
            <a:spLocks noChangeArrowheads="1"/>
          </p:cNvSpPr>
          <p:nvPr/>
        </p:nvSpPr>
        <p:spPr bwMode="auto">
          <a:xfrm>
            <a:off x="152400" y="71438"/>
            <a:ext cx="46561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t>Qué datos consideramos?</a:t>
            </a:r>
          </a:p>
        </p:txBody>
      </p:sp>
      <p:sp>
        <p:nvSpPr>
          <p:cNvPr id="222232" name="TextBox 1"/>
          <p:cNvSpPr txBox="1">
            <a:spLocks noChangeArrowheads="1"/>
          </p:cNvSpPr>
          <p:nvPr/>
        </p:nvSpPr>
        <p:spPr bwMode="auto">
          <a:xfrm>
            <a:off x="454025" y="715963"/>
            <a:ext cx="74279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altLang="en-US" sz="2200">
                <a:solidFill>
                  <a:srgbClr val="003399"/>
                </a:solidFill>
              </a:rPr>
              <a:t>Temperaturas y razones de mezcla en cuatro niveles.</a:t>
            </a:r>
          </a:p>
          <a:p>
            <a:pPr eaLnBrk="1" hangingPunct="1">
              <a:buFontTx/>
              <a:buChar char="•"/>
            </a:pPr>
            <a:r>
              <a:rPr lang="en-US" altLang="en-US" sz="2200">
                <a:solidFill>
                  <a:srgbClr val="003399"/>
                </a:solidFill>
              </a:rPr>
              <a:t>8 datos </a:t>
            </a:r>
            <a:r>
              <a:rPr lang="en-US" altLang="en-US" sz="2200">
                <a:solidFill>
                  <a:srgbClr val="003399"/>
                </a:solidFill>
                <a:sym typeface="Wingdings" pitchFamily="2" charset="2"/>
              </a:rPr>
              <a:t>es todo lo que se necesita para calcular el GDI.</a:t>
            </a:r>
            <a:endParaRPr lang="en-US" altLang="en-US" sz="2200">
              <a:solidFill>
                <a:srgbClr val="003399"/>
              </a:solidFill>
            </a:endParaRPr>
          </a:p>
        </p:txBody>
      </p:sp>
      <p:sp>
        <p:nvSpPr>
          <p:cNvPr id="222235" name="AutoShape 27"/>
          <p:cNvSpPr>
            <a:spLocks noChangeArrowheads="1"/>
          </p:cNvSpPr>
          <p:nvPr/>
        </p:nvSpPr>
        <p:spPr bwMode="auto">
          <a:xfrm>
            <a:off x="1143000" y="1828800"/>
            <a:ext cx="304800" cy="3048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36" name="AutoShape 28"/>
          <p:cNvSpPr>
            <a:spLocks noChangeArrowheads="1"/>
          </p:cNvSpPr>
          <p:nvPr/>
        </p:nvSpPr>
        <p:spPr bwMode="auto">
          <a:xfrm>
            <a:off x="1143000" y="3124200"/>
            <a:ext cx="304800" cy="3048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37" name="AutoShape 29"/>
          <p:cNvSpPr>
            <a:spLocks noChangeArrowheads="1"/>
          </p:cNvSpPr>
          <p:nvPr/>
        </p:nvSpPr>
        <p:spPr bwMode="auto">
          <a:xfrm>
            <a:off x="1143000" y="3886200"/>
            <a:ext cx="304800" cy="3048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38" name="AutoShape 30"/>
          <p:cNvSpPr>
            <a:spLocks noChangeArrowheads="1"/>
          </p:cNvSpPr>
          <p:nvPr/>
        </p:nvSpPr>
        <p:spPr bwMode="auto">
          <a:xfrm>
            <a:off x="1143000" y="4419600"/>
            <a:ext cx="304800" cy="3048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39" name="TextBox 1"/>
          <p:cNvSpPr txBox="1">
            <a:spLocks noChangeArrowheads="1"/>
          </p:cNvSpPr>
          <p:nvPr/>
        </p:nvSpPr>
        <p:spPr bwMode="auto">
          <a:xfrm>
            <a:off x="457200" y="17526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500</a:t>
            </a:r>
          </a:p>
        </p:txBody>
      </p:sp>
      <p:sp>
        <p:nvSpPr>
          <p:cNvPr id="222240" name="TextBox 1"/>
          <p:cNvSpPr txBox="1">
            <a:spLocks noChangeArrowheads="1"/>
          </p:cNvSpPr>
          <p:nvPr/>
        </p:nvSpPr>
        <p:spPr bwMode="auto">
          <a:xfrm>
            <a:off x="457200" y="30480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700</a:t>
            </a:r>
          </a:p>
        </p:txBody>
      </p:sp>
      <p:sp>
        <p:nvSpPr>
          <p:cNvPr id="222241" name="TextBox 1"/>
          <p:cNvSpPr txBox="1">
            <a:spLocks noChangeArrowheads="1"/>
          </p:cNvSpPr>
          <p:nvPr/>
        </p:nvSpPr>
        <p:spPr bwMode="auto">
          <a:xfrm>
            <a:off x="457200" y="38100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850</a:t>
            </a:r>
          </a:p>
        </p:txBody>
      </p:sp>
      <p:sp>
        <p:nvSpPr>
          <p:cNvPr id="222242" name="TextBox 1"/>
          <p:cNvSpPr txBox="1">
            <a:spLocks noChangeArrowheads="1"/>
          </p:cNvSpPr>
          <p:nvPr/>
        </p:nvSpPr>
        <p:spPr bwMode="auto">
          <a:xfrm>
            <a:off x="457200" y="43434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950</a:t>
            </a:r>
          </a:p>
        </p:txBody>
      </p:sp>
      <p:sp>
        <p:nvSpPr>
          <p:cNvPr id="222243" name="TextBox 1"/>
          <p:cNvSpPr txBox="1">
            <a:spLocks noChangeArrowheads="1"/>
          </p:cNvSpPr>
          <p:nvPr/>
        </p:nvSpPr>
        <p:spPr bwMode="auto">
          <a:xfrm>
            <a:off x="1447800" y="17526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i="1">
                <a:latin typeface="Times New Roman" pitchFamily="18" charset="0"/>
              </a:rPr>
              <a:t>T,r</a:t>
            </a:r>
          </a:p>
        </p:txBody>
      </p:sp>
      <p:sp>
        <p:nvSpPr>
          <p:cNvPr id="222244" name="TextBox 1"/>
          <p:cNvSpPr txBox="1">
            <a:spLocks noChangeArrowheads="1"/>
          </p:cNvSpPr>
          <p:nvPr/>
        </p:nvSpPr>
        <p:spPr bwMode="auto">
          <a:xfrm>
            <a:off x="1431925" y="30480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i="1">
                <a:latin typeface="Times New Roman" pitchFamily="18" charset="0"/>
              </a:rPr>
              <a:t>T,r</a:t>
            </a:r>
          </a:p>
        </p:txBody>
      </p:sp>
      <p:sp>
        <p:nvSpPr>
          <p:cNvPr id="222245" name="TextBox 1"/>
          <p:cNvSpPr txBox="1">
            <a:spLocks noChangeArrowheads="1"/>
          </p:cNvSpPr>
          <p:nvPr/>
        </p:nvSpPr>
        <p:spPr bwMode="auto">
          <a:xfrm>
            <a:off x="1447800" y="38100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i="1">
                <a:latin typeface="Times New Roman" pitchFamily="18" charset="0"/>
              </a:rPr>
              <a:t>T,r</a:t>
            </a:r>
          </a:p>
        </p:txBody>
      </p:sp>
      <p:sp>
        <p:nvSpPr>
          <p:cNvPr id="222246" name="TextBox 1"/>
          <p:cNvSpPr txBox="1">
            <a:spLocks noChangeArrowheads="1"/>
          </p:cNvSpPr>
          <p:nvPr/>
        </p:nvSpPr>
        <p:spPr bwMode="auto">
          <a:xfrm>
            <a:off x="1447800" y="43434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i="1">
                <a:latin typeface="Times New Roman" pitchFamily="18" charset="0"/>
              </a:rPr>
              <a:t>T,r</a:t>
            </a:r>
          </a:p>
        </p:txBody>
      </p:sp>
      <p:sp>
        <p:nvSpPr>
          <p:cNvPr id="222247" name="AutoShape 39"/>
          <p:cNvSpPr>
            <a:spLocks noChangeArrowheads="1"/>
          </p:cNvSpPr>
          <p:nvPr/>
        </p:nvSpPr>
        <p:spPr bwMode="auto">
          <a:xfrm>
            <a:off x="3028950" y="1676400"/>
            <a:ext cx="2000250" cy="762000"/>
          </a:xfrm>
          <a:prstGeom prst="rightArrow">
            <a:avLst>
              <a:gd name="adj1" fmla="val 500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48" name="TextBox 1"/>
          <p:cNvSpPr txBox="1">
            <a:spLocks noChangeArrowheads="1"/>
          </p:cNvSpPr>
          <p:nvPr/>
        </p:nvSpPr>
        <p:spPr bwMode="auto">
          <a:xfrm>
            <a:off x="4953000" y="1828800"/>
            <a:ext cx="40624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Resumen rol de niveles medios</a:t>
            </a:r>
          </a:p>
          <a:p>
            <a:pPr eaLnBrk="1" hangingPunct="1"/>
            <a:r>
              <a:rPr lang="en-US" altLang="en-US" sz="2000"/>
              <a:t>(estabilización/destabilización y contenido de humedad).</a:t>
            </a:r>
          </a:p>
        </p:txBody>
      </p:sp>
      <p:sp>
        <p:nvSpPr>
          <p:cNvPr id="222249" name="AutoShape 41"/>
          <p:cNvSpPr>
            <a:spLocks noChangeArrowheads="1"/>
          </p:cNvSpPr>
          <p:nvPr/>
        </p:nvSpPr>
        <p:spPr bwMode="auto">
          <a:xfrm>
            <a:off x="2971800" y="2895600"/>
            <a:ext cx="2133600" cy="1371600"/>
          </a:xfrm>
          <a:prstGeom prst="rightArrow">
            <a:avLst>
              <a:gd name="adj1" fmla="val 64370"/>
              <a:gd name="adj2" fmla="val 4525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50" name="TextBox 1"/>
          <p:cNvSpPr txBox="1">
            <a:spLocks noChangeArrowheads="1"/>
          </p:cNvSpPr>
          <p:nvPr/>
        </p:nvSpPr>
        <p:spPr bwMode="auto">
          <a:xfrm>
            <a:off x="5029200" y="3200400"/>
            <a:ext cx="3529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Aire cerca o sobre la inversión de subsidencia. </a:t>
            </a:r>
          </a:p>
        </p:txBody>
      </p:sp>
      <p:sp>
        <p:nvSpPr>
          <p:cNvPr id="222251" name="AutoShape 43"/>
          <p:cNvSpPr>
            <a:spLocks noChangeArrowheads="1"/>
          </p:cNvSpPr>
          <p:nvPr/>
        </p:nvSpPr>
        <p:spPr bwMode="auto">
          <a:xfrm>
            <a:off x="2971800" y="4343400"/>
            <a:ext cx="2057400" cy="609600"/>
          </a:xfrm>
          <a:prstGeom prst="rightArrow">
            <a:avLst>
              <a:gd name="adj1" fmla="val 50000"/>
              <a:gd name="adj2" fmla="val 88016"/>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52" name="TextBox 1"/>
          <p:cNvSpPr txBox="1">
            <a:spLocks noChangeArrowheads="1"/>
          </p:cNvSpPr>
          <p:nvPr/>
        </p:nvSpPr>
        <p:spPr bwMode="auto">
          <a:xfrm>
            <a:off x="4953000" y="4403725"/>
            <a:ext cx="4062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t>Aire cerca a la superficie</a:t>
            </a:r>
          </a:p>
        </p:txBody>
      </p:sp>
      <p:sp>
        <p:nvSpPr>
          <p:cNvPr id="222253" name="TextBox 1"/>
          <p:cNvSpPr txBox="1">
            <a:spLocks noChangeArrowheads="1"/>
          </p:cNvSpPr>
          <p:nvPr/>
        </p:nvSpPr>
        <p:spPr bwMode="auto">
          <a:xfrm>
            <a:off x="3124200" y="1828800"/>
            <a:ext cx="106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Capa C</a:t>
            </a:r>
          </a:p>
        </p:txBody>
      </p:sp>
      <p:sp>
        <p:nvSpPr>
          <p:cNvPr id="222254" name="TextBox 1"/>
          <p:cNvSpPr txBox="1">
            <a:spLocks noChangeArrowheads="1"/>
          </p:cNvSpPr>
          <p:nvPr/>
        </p:nvSpPr>
        <p:spPr bwMode="auto">
          <a:xfrm>
            <a:off x="3124200" y="3352800"/>
            <a:ext cx="106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Capa B</a:t>
            </a:r>
          </a:p>
        </p:txBody>
      </p:sp>
      <p:sp>
        <p:nvSpPr>
          <p:cNvPr id="222255" name="TextBox 1"/>
          <p:cNvSpPr txBox="1">
            <a:spLocks noChangeArrowheads="1"/>
          </p:cNvSpPr>
          <p:nvPr/>
        </p:nvSpPr>
        <p:spPr bwMode="auto">
          <a:xfrm>
            <a:off x="3124200" y="4419600"/>
            <a:ext cx="106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rPr>
              <a:t>Capa A</a:t>
            </a:r>
          </a:p>
        </p:txBody>
      </p:sp>
      <p:sp>
        <p:nvSpPr>
          <p:cNvPr id="222256" name="TextBox 1"/>
          <p:cNvSpPr txBox="1">
            <a:spLocks noChangeArrowheads="1"/>
          </p:cNvSpPr>
          <p:nvPr/>
        </p:nvSpPr>
        <p:spPr bwMode="auto">
          <a:xfrm>
            <a:off x="990600" y="5486400"/>
            <a:ext cx="800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3399"/>
                </a:solidFill>
                <a:sym typeface="Wingdings" pitchFamily="2" charset="2"/>
              </a:rPr>
              <a:t>Si se quieren correcciones visuales (que ayudan con efectos</a:t>
            </a:r>
          </a:p>
          <a:p>
            <a:pPr eaLnBrk="1" hangingPunct="1"/>
            <a:r>
              <a:rPr lang="en-US" altLang="en-US" sz="2000">
                <a:solidFill>
                  <a:srgbClr val="003399"/>
                </a:solidFill>
                <a:sym typeface="Wingdings" pitchFamily="2" charset="2"/>
              </a:rPr>
              <a:t>    ficticios generados por la representacion numerica de la orografía)</a:t>
            </a:r>
          </a:p>
          <a:p>
            <a:pPr eaLnBrk="1" hangingPunct="1"/>
            <a:r>
              <a:rPr lang="en-US" altLang="en-US" sz="2000">
                <a:solidFill>
                  <a:srgbClr val="003399"/>
                </a:solidFill>
                <a:sym typeface="Wingdings" pitchFamily="2" charset="2"/>
              </a:rPr>
              <a:t>    se necesita presion de superficie también.</a:t>
            </a:r>
            <a:endParaRPr lang="en-US" altLang="en-US" sz="2000">
              <a:solidFill>
                <a:srgbClr val="003399"/>
              </a:solidFill>
            </a:endParaRPr>
          </a:p>
        </p:txBody>
      </p:sp>
    </p:spTree>
    <p:extLst>
      <p:ext uri="{BB962C8B-B14F-4D97-AF65-F5344CB8AC3E}">
        <p14:creationId xmlns:p14="http://schemas.microsoft.com/office/powerpoint/2010/main" val="16908481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276600" y="990600"/>
            <a:ext cx="4267200" cy="1531938"/>
          </a:xfrm>
          <a:prstGeom prst="rect">
            <a:avLst/>
          </a:prstGeom>
          <a:solidFill>
            <a:srgbClr val="ADFD77"/>
          </a:soli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71" name="TextBox 1"/>
          <p:cNvSpPr txBox="1">
            <a:spLocks noChangeArrowheads="1"/>
          </p:cNvSpPr>
          <p:nvPr/>
        </p:nvSpPr>
        <p:spPr bwMode="auto">
          <a:xfrm>
            <a:off x="152400" y="71438"/>
            <a:ext cx="2101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Algoritmo</a:t>
            </a:r>
          </a:p>
        </p:txBody>
      </p:sp>
      <p:sp>
        <p:nvSpPr>
          <p:cNvPr id="3" name="Rectangle 2"/>
          <p:cNvSpPr/>
          <p:nvPr/>
        </p:nvSpPr>
        <p:spPr>
          <a:xfrm>
            <a:off x="3276600" y="214313"/>
            <a:ext cx="4267200" cy="395287"/>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73" name="TextBox 3"/>
          <p:cNvSpPr txBox="1">
            <a:spLocks noChangeArrowheads="1"/>
          </p:cNvSpPr>
          <p:nvPr/>
        </p:nvSpPr>
        <p:spPr bwMode="auto">
          <a:xfrm>
            <a:off x="3581400" y="20955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a:t>Indice Gálvez-Davison </a:t>
            </a:r>
            <a:r>
              <a:rPr lang="en-US" altLang="en-US" sz="2000" b="1"/>
              <a:t>(GDI)</a:t>
            </a:r>
          </a:p>
        </p:txBody>
      </p:sp>
      <p:sp>
        <p:nvSpPr>
          <p:cNvPr id="83974" name="TextBox 4"/>
          <p:cNvSpPr txBox="1">
            <a:spLocks noChangeArrowheads="1"/>
          </p:cNvSpPr>
          <p:nvPr/>
        </p:nvSpPr>
        <p:spPr bwMode="auto">
          <a:xfrm>
            <a:off x="5243513" y="533400"/>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a:t>
            </a:r>
          </a:p>
        </p:txBody>
      </p:sp>
      <p:sp>
        <p:nvSpPr>
          <p:cNvPr id="83975" name="TextBox 33"/>
          <p:cNvSpPr txBox="1">
            <a:spLocks noChangeArrowheads="1"/>
          </p:cNvSpPr>
          <p:nvPr/>
        </p:nvSpPr>
        <p:spPr bwMode="auto">
          <a:xfrm>
            <a:off x="5243513" y="2438400"/>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a:t>
            </a:r>
          </a:p>
        </p:txBody>
      </p:sp>
      <p:sp>
        <p:nvSpPr>
          <p:cNvPr id="83976" name="TextBox 35"/>
          <p:cNvSpPr txBox="1">
            <a:spLocks noChangeArrowheads="1"/>
          </p:cNvSpPr>
          <p:nvPr/>
        </p:nvSpPr>
        <p:spPr bwMode="auto">
          <a:xfrm>
            <a:off x="3352800" y="990600"/>
            <a:ext cx="41910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200"/>
              <a:t>Indice de núcleo de </a:t>
            </a:r>
            <a:r>
              <a:rPr lang="el-GR" altLang="en-US" sz="2200"/>
              <a:t>θ</a:t>
            </a:r>
            <a:r>
              <a:rPr lang="en-US" altLang="en-US" sz="2200"/>
              <a:t>e </a:t>
            </a:r>
            <a:r>
              <a:rPr lang="en-US" altLang="en-US" sz="2200" b="1"/>
              <a:t>(ECI)</a:t>
            </a:r>
          </a:p>
          <a:p>
            <a:pPr eaLnBrk="1" hangingPunct="1"/>
            <a:endParaRPr lang="en-US" altLang="en-US" sz="500" i="1"/>
          </a:p>
          <a:p>
            <a:pPr eaLnBrk="1" hangingPunct="1"/>
            <a:r>
              <a:rPr lang="en-US" altLang="en-US" sz="1600" i="1">
                <a:solidFill>
                  <a:srgbClr val="C00000"/>
                </a:solidFill>
              </a:rPr>
              <a:t>Factor de Resaltamiento</a:t>
            </a:r>
            <a:r>
              <a:rPr lang="en-US" altLang="en-US" sz="1600" i="1"/>
              <a:t>. Calor y humedad disponibles en la columna. Se incrementa no-linearmente si la columna calida/humeda tiene origen en la superficie.</a:t>
            </a:r>
          </a:p>
        </p:txBody>
      </p:sp>
      <p:sp>
        <p:nvSpPr>
          <p:cNvPr id="55" name="Rectangle 54"/>
          <p:cNvSpPr>
            <a:spLocks noChangeArrowheads="1"/>
          </p:cNvSpPr>
          <p:nvPr/>
        </p:nvSpPr>
        <p:spPr bwMode="auto">
          <a:xfrm>
            <a:off x="304800" y="4941888"/>
            <a:ext cx="2667000" cy="1611312"/>
          </a:xfrm>
          <a:prstGeom prst="rect">
            <a:avLst/>
          </a:prstGeom>
          <a:solidFill>
            <a:srgbClr val="F6E0AA"/>
          </a:soli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78" name="TextBox 65"/>
          <p:cNvSpPr txBox="1">
            <a:spLocks noChangeArrowheads="1"/>
          </p:cNvSpPr>
          <p:nvPr/>
        </p:nvSpPr>
        <p:spPr bwMode="auto">
          <a:xfrm>
            <a:off x="323850" y="4953000"/>
            <a:ext cx="26670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a:t>Factor de secamiento </a:t>
            </a:r>
            <a:r>
              <a:rPr lang="en-US" altLang="en-US" sz="1600" b="1"/>
              <a:t>(D)</a:t>
            </a:r>
          </a:p>
          <a:p>
            <a:pPr eaLnBrk="1" hangingPunct="1"/>
            <a:endParaRPr lang="en-US" altLang="en-US" sz="500" i="1"/>
          </a:p>
          <a:p>
            <a:pPr eaLnBrk="1" hangingPunct="1"/>
            <a:r>
              <a:rPr lang="en-US" altLang="en-US" sz="1600" i="1"/>
              <a:t>Cuanto más aire seco sobre la inversión mayor debilitamiento de los Cu que la penetren</a:t>
            </a:r>
          </a:p>
        </p:txBody>
      </p:sp>
      <p:sp>
        <p:nvSpPr>
          <p:cNvPr id="38" name="Rectangle 37"/>
          <p:cNvSpPr>
            <a:spLocks noChangeArrowheads="1"/>
          </p:cNvSpPr>
          <p:nvPr/>
        </p:nvSpPr>
        <p:spPr bwMode="auto">
          <a:xfrm>
            <a:off x="3276600" y="2903538"/>
            <a:ext cx="4267200" cy="989012"/>
          </a:xfrm>
          <a:prstGeom prst="rect">
            <a:avLst/>
          </a:prstGeom>
          <a:gradFill rotWithShape="1">
            <a:gsLst>
              <a:gs pos="0">
                <a:srgbClr val="A4F0FA"/>
              </a:gs>
              <a:gs pos="100000">
                <a:srgbClr val="FF9999">
                  <a:alpha val="98000"/>
                </a:srgbClr>
              </a:gs>
            </a:gsLst>
            <a:lin ang="0" scaled="1"/>
          </a:gra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80" name="TextBox 35"/>
          <p:cNvSpPr txBox="1">
            <a:spLocks noChangeArrowheads="1"/>
          </p:cNvSpPr>
          <p:nvPr/>
        </p:nvSpPr>
        <p:spPr bwMode="auto">
          <a:xfrm>
            <a:off x="3352800" y="2892425"/>
            <a:ext cx="4191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a:t>Indice de calor a niv.medios</a:t>
            </a:r>
            <a:r>
              <a:rPr lang="en-US" altLang="en-US" sz="2200"/>
              <a:t> </a:t>
            </a:r>
            <a:r>
              <a:rPr lang="en-US" altLang="en-US" sz="2200" b="1"/>
              <a:t>(MWI)</a:t>
            </a:r>
          </a:p>
          <a:p>
            <a:pPr eaLnBrk="1" hangingPunct="1"/>
            <a:endParaRPr lang="en-US" altLang="en-US" sz="500" i="1"/>
          </a:p>
          <a:p>
            <a:pPr eaLnBrk="1" hangingPunct="1"/>
            <a:r>
              <a:rPr lang="en-US" altLang="en-US" sz="1600" i="1">
                <a:solidFill>
                  <a:schemeClr val="accent2"/>
                </a:solidFill>
              </a:rPr>
              <a:t>Factor de inhibición</a:t>
            </a:r>
            <a:r>
              <a:rPr lang="en-US" altLang="en-US" sz="1600" i="1"/>
              <a:t>. Estabilización por dorsales a nieveles medios.</a:t>
            </a:r>
          </a:p>
        </p:txBody>
      </p:sp>
      <p:sp>
        <p:nvSpPr>
          <p:cNvPr id="83981" name="TextBox 33"/>
          <p:cNvSpPr txBox="1">
            <a:spLocks noChangeArrowheads="1"/>
          </p:cNvSpPr>
          <p:nvPr/>
        </p:nvSpPr>
        <p:spPr bwMode="auto">
          <a:xfrm>
            <a:off x="5211763" y="3810000"/>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a:t>+</a:t>
            </a:r>
          </a:p>
        </p:txBody>
      </p:sp>
      <p:sp>
        <p:nvSpPr>
          <p:cNvPr id="42" name="Rectangle 41"/>
          <p:cNvSpPr>
            <a:spLocks noChangeArrowheads="1"/>
          </p:cNvSpPr>
          <p:nvPr/>
        </p:nvSpPr>
        <p:spPr bwMode="auto">
          <a:xfrm>
            <a:off x="3276600" y="4232275"/>
            <a:ext cx="4267200" cy="1254125"/>
          </a:xfrm>
          <a:prstGeom prst="rect">
            <a:avLst/>
          </a:prstGeom>
          <a:solidFill>
            <a:srgbClr val="F6E0AA"/>
          </a:soli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83" name="TextBox 35"/>
          <p:cNvSpPr txBox="1">
            <a:spLocks noChangeArrowheads="1"/>
          </p:cNvSpPr>
          <p:nvPr/>
        </p:nvSpPr>
        <p:spPr bwMode="auto">
          <a:xfrm>
            <a:off x="3429000" y="4240213"/>
            <a:ext cx="41148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200"/>
              <a:t>Indice de la Inversión </a:t>
            </a:r>
            <a:r>
              <a:rPr lang="en-US" altLang="en-US" sz="2200" b="1"/>
              <a:t>(II)</a:t>
            </a:r>
          </a:p>
          <a:p>
            <a:pPr eaLnBrk="1" hangingPunct="1"/>
            <a:endParaRPr lang="en-US" altLang="en-US" sz="500" i="1"/>
          </a:p>
          <a:p>
            <a:pPr eaLnBrk="1" hangingPunct="1"/>
            <a:r>
              <a:rPr lang="en-US" altLang="en-US" sz="1600" i="1">
                <a:solidFill>
                  <a:schemeClr val="accent2"/>
                </a:solidFill>
              </a:rPr>
              <a:t>Factor de Inhibición. </a:t>
            </a:r>
            <a:r>
              <a:rPr lang="en-US" altLang="en-US" sz="1600" i="1"/>
              <a:t>Efectos estabilizantes de la inversión e ingreso de aire seco a la convección que la penetra.</a:t>
            </a:r>
          </a:p>
        </p:txBody>
      </p:sp>
      <p:sp>
        <p:nvSpPr>
          <p:cNvPr id="44" name="Rectangle 43"/>
          <p:cNvSpPr/>
          <p:nvPr/>
        </p:nvSpPr>
        <p:spPr>
          <a:xfrm>
            <a:off x="3276600" y="5853113"/>
            <a:ext cx="4267200" cy="735012"/>
          </a:xfrm>
          <a:prstGeom prst="rect">
            <a:avLst/>
          </a:prstGeom>
          <a:solidFill>
            <a:schemeClr val="bg1">
              <a:lumMod val="9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33"/>
          <p:cNvSpPr txBox="1">
            <a:spLocks noChangeArrowheads="1"/>
          </p:cNvSpPr>
          <p:nvPr/>
        </p:nvSpPr>
        <p:spPr bwMode="auto">
          <a:xfrm>
            <a:off x="5243513" y="5421313"/>
            <a:ext cx="3921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800" dirty="0" smtClean="0">
                <a:solidFill>
                  <a:schemeClr val="bg1">
                    <a:lumMod val="50000"/>
                  </a:schemeClr>
                </a:solidFill>
              </a:rPr>
              <a:t>+</a:t>
            </a:r>
          </a:p>
        </p:txBody>
      </p:sp>
      <p:sp>
        <p:nvSpPr>
          <p:cNvPr id="32" name="TextBox 31"/>
          <p:cNvSpPr txBox="1"/>
          <p:nvPr/>
        </p:nvSpPr>
        <p:spPr>
          <a:xfrm>
            <a:off x="3429000" y="5788025"/>
            <a:ext cx="4343400" cy="4572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200">
                <a:solidFill>
                  <a:srgbClr val="7F7F7F"/>
                </a:solidFill>
              </a:rPr>
              <a:t>Correcciones opcionales </a:t>
            </a:r>
            <a:r>
              <a:rPr lang="en-US" altLang="en-US" sz="2400" b="1">
                <a:solidFill>
                  <a:srgbClr val="7F7F7F"/>
                </a:solidFill>
              </a:rPr>
              <a:t>(OC)</a:t>
            </a:r>
          </a:p>
        </p:txBody>
      </p:sp>
      <p:sp>
        <p:nvSpPr>
          <p:cNvPr id="46" name="TextBox 35"/>
          <p:cNvSpPr txBox="1">
            <a:spLocks noChangeArrowheads="1"/>
          </p:cNvSpPr>
          <p:nvPr/>
        </p:nvSpPr>
        <p:spPr bwMode="auto">
          <a:xfrm>
            <a:off x="3352800" y="6215063"/>
            <a:ext cx="411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i="1">
                <a:solidFill>
                  <a:srgbClr val="7F7F7F"/>
                </a:solidFill>
              </a:rPr>
              <a:t>Mejora de visualización en grillas.</a:t>
            </a:r>
          </a:p>
        </p:txBody>
      </p:sp>
      <p:sp>
        <p:nvSpPr>
          <p:cNvPr id="48" name="Rectangle 47"/>
          <p:cNvSpPr>
            <a:spLocks noChangeArrowheads="1"/>
          </p:cNvSpPr>
          <p:nvPr/>
        </p:nvSpPr>
        <p:spPr bwMode="auto">
          <a:xfrm>
            <a:off x="304800" y="3200400"/>
            <a:ext cx="2667000" cy="1611313"/>
          </a:xfrm>
          <a:prstGeom prst="rect">
            <a:avLst/>
          </a:prstGeom>
          <a:solidFill>
            <a:srgbClr val="F6E0AA"/>
          </a:solidFill>
          <a:ln w="3175" algn="ctr">
            <a:solidFill>
              <a:schemeClr val="tx1"/>
            </a:solidFill>
            <a:miter lim="800000"/>
            <a:headEnd/>
            <a:tailEnd/>
          </a:ln>
        </p:spPr>
        <p:txBody>
          <a:bodyPr anchor="ctr"/>
          <a:lstStyle/>
          <a:p>
            <a:pPr algn="ctr">
              <a:defRPr/>
            </a:pPr>
            <a:endParaRPr lang="en-US">
              <a:solidFill>
                <a:schemeClr val="lt1"/>
              </a:solidFill>
              <a:latin typeface="+mn-lt"/>
            </a:endParaRPr>
          </a:p>
        </p:txBody>
      </p:sp>
      <p:sp>
        <p:nvSpPr>
          <p:cNvPr id="83989" name="TextBox 68"/>
          <p:cNvSpPr txBox="1">
            <a:spLocks noChangeArrowheads="1"/>
          </p:cNvSpPr>
          <p:nvPr/>
        </p:nvSpPr>
        <p:spPr bwMode="auto">
          <a:xfrm>
            <a:off x="304800" y="3249613"/>
            <a:ext cx="2667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a:t>Factor de Estabilidad </a:t>
            </a:r>
            <a:r>
              <a:rPr lang="en-US" altLang="en-US" sz="1600" b="1"/>
              <a:t>(S)</a:t>
            </a:r>
          </a:p>
          <a:p>
            <a:pPr eaLnBrk="1" hangingPunct="1"/>
            <a:endParaRPr lang="en-US" altLang="en-US" sz="500" i="1"/>
          </a:p>
          <a:p>
            <a:pPr eaLnBrk="1" hangingPunct="1"/>
            <a:r>
              <a:rPr lang="en-US" altLang="en-US" sz="1600" i="1"/>
              <a:t>Mayor estabilidad</a:t>
            </a:r>
            <a:r>
              <a:rPr lang="en-US" altLang="en-US" sz="1600" i="1">
                <a:sym typeface="Wingdings" pitchFamily="2" charset="2"/>
              </a:rPr>
              <a:t>menor la dif. de temperatura de 950 a 700 hPa.</a:t>
            </a:r>
            <a:r>
              <a:rPr lang="en-US" altLang="en-US" sz="1600" i="1"/>
              <a:t>: </a:t>
            </a:r>
            <a:r>
              <a:rPr lang="en-US" altLang="en-US" sz="1600" i="1">
                <a:solidFill>
                  <a:schemeClr val="accent2"/>
                </a:solidFill>
              </a:rPr>
              <a:t>inhibición</a:t>
            </a:r>
            <a:endParaRPr lang="en-US" altLang="en-US" sz="1600" i="1"/>
          </a:p>
        </p:txBody>
      </p:sp>
      <p:sp>
        <p:nvSpPr>
          <p:cNvPr id="83993" name="AutoShape 25"/>
          <p:cNvSpPr>
            <a:spLocks noChangeArrowheads="1"/>
          </p:cNvSpPr>
          <p:nvPr/>
        </p:nvSpPr>
        <p:spPr bwMode="auto">
          <a:xfrm>
            <a:off x="2895600" y="4572000"/>
            <a:ext cx="457200" cy="228600"/>
          </a:xfrm>
          <a:prstGeom prst="rightArrow">
            <a:avLst>
              <a:gd name="adj1" fmla="val 50000"/>
              <a:gd name="adj2" fmla="val 50000"/>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4" name="AutoShape 26"/>
          <p:cNvSpPr>
            <a:spLocks noChangeArrowheads="1"/>
          </p:cNvSpPr>
          <p:nvPr/>
        </p:nvSpPr>
        <p:spPr bwMode="auto">
          <a:xfrm>
            <a:off x="2895600" y="4953000"/>
            <a:ext cx="457200" cy="228600"/>
          </a:xfrm>
          <a:prstGeom prst="rightArrow">
            <a:avLst>
              <a:gd name="adj1" fmla="val 50000"/>
              <a:gd name="adj2" fmla="val 50000"/>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3694262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1"/>
          <p:cNvSpPr txBox="1">
            <a:spLocks noChangeArrowheads="1"/>
          </p:cNvSpPr>
          <p:nvPr/>
        </p:nvSpPr>
        <p:spPr bwMode="auto">
          <a:xfrm>
            <a:off x="133350" y="76200"/>
            <a:ext cx="81026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400" b="1"/>
              <a:t>Ecuaciones: sin entrar en detalle  </a:t>
            </a:r>
            <a:r>
              <a:rPr lang="en-US" altLang="en-US" b="1">
                <a:solidFill>
                  <a:srgbClr val="FF0000"/>
                </a:solidFill>
                <a:sym typeface="Wingdings" pitchFamily="2" charset="2"/>
              </a:rPr>
              <a:t>Algoritmo en la pag. web.</a:t>
            </a:r>
            <a:endParaRPr lang="en-US" altLang="en-US" b="1">
              <a:solidFill>
                <a:srgbClr val="FF0000"/>
              </a:solidFill>
            </a:endParaRPr>
          </a:p>
        </p:txBody>
      </p:sp>
      <p:graphicFrame>
        <p:nvGraphicFramePr>
          <p:cNvPr id="116740" name="Object 4"/>
          <p:cNvGraphicFramePr>
            <a:graphicFrameLocks noChangeAspect="1"/>
          </p:cNvGraphicFramePr>
          <p:nvPr/>
        </p:nvGraphicFramePr>
        <p:xfrm>
          <a:off x="381000" y="1006475"/>
          <a:ext cx="4076700" cy="1390650"/>
        </p:xfrm>
        <a:graphic>
          <a:graphicData uri="http://schemas.openxmlformats.org/presentationml/2006/ole">
            <mc:AlternateContent xmlns:mc="http://schemas.openxmlformats.org/markup-compatibility/2006">
              <mc:Choice xmlns:v="urn:schemas-microsoft-com:vml" Requires="v">
                <p:oleObj spid="_x0000_s3305" name="Image" r:id="rId4" imgW="11682540" imgH="3771429" progId="Photoshop.Image.6">
                  <p:embed/>
                </p:oleObj>
              </mc:Choice>
              <mc:Fallback>
                <p:oleObj name="Image" r:id="rId4" imgW="11682540" imgH="3771429" progId="Photoshop.Image.6">
                  <p:embed/>
                  <p:pic>
                    <p:nvPicPr>
                      <p:cNvPr id="11674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006475"/>
                        <a:ext cx="40767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41" name="TextBox 1"/>
          <p:cNvSpPr txBox="1">
            <a:spLocks noChangeArrowheads="1"/>
          </p:cNvSpPr>
          <p:nvPr/>
        </p:nvSpPr>
        <p:spPr bwMode="auto">
          <a:xfrm>
            <a:off x="0" y="609600"/>
            <a:ext cx="4337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(1) Thetas y razones de mezcla por capa</a:t>
            </a:r>
          </a:p>
        </p:txBody>
      </p:sp>
      <p:grpSp>
        <p:nvGrpSpPr>
          <p:cNvPr id="116759" name="Group 23"/>
          <p:cNvGrpSpPr>
            <a:grpSpLocks/>
          </p:cNvGrpSpPr>
          <p:nvPr/>
        </p:nvGrpSpPr>
        <p:grpSpPr bwMode="auto">
          <a:xfrm>
            <a:off x="0" y="2667000"/>
            <a:ext cx="4481513" cy="2124075"/>
            <a:chOff x="0" y="1680"/>
            <a:chExt cx="2823" cy="1338"/>
          </a:xfrm>
        </p:grpSpPr>
        <p:sp>
          <p:nvSpPr>
            <p:cNvPr id="116742" name="TextBox 1"/>
            <p:cNvSpPr txBox="1">
              <a:spLocks noChangeArrowheads="1"/>
            </p:cNvSpPr>
            <p:nvPr/>
          </p:nvSpPr>
          <p:spPr bwMode="auto">
            <a:xfrm>
              <a:off x="0" y="1680"/>
              <a:ext cx="174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(2) Theta-E (EPT) Proxys</a:t>
              </a:r>
            </a:p>
          </p:txBody>
        </p:sp>
        <p:sp>
          <p:nvSpPr>
            <p:cNvPr id="116743" name="TextBox 1"/>
            <p:cNvSpPr txBox="1">
              <a:spLocks noChangeArrowheads="1"/>
            </p:cNvSpPr>
            <p:nvPr/>
          </p:nvSpPr>
          <p:spPr bwMode="auto">
            <a:xfrm>
              <a:off x="48" y="1872"/>
              <a:ext cx="242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Tx/>
                <a:buChar char="•"/>
              </a:pPr>
              <a:r>
                <a:rPr lang="en-US" altLang="en-US" sz="1600"/>
                <a:t>Formula en Davies-Jones 2009</a:t>
              </a:r>
            </a:p>
            <a:p>
              <a:pPr eaLnBrk="1" hangingPunct="1">
                <a:lnSpc>
                  <a:spcPct val="90000"/>
                </a:lnSpc>
                <a:buFontTx/>
                <a:buChar char="•"/>
              </a:pPr>
              <a:r>
                <a:rPr lang="en-US" altLang="en-US" sz="1600"/>
                <a:t>T</a:t>
              </a:r>
              <a:r>
                <a:rPr lang="en-US" altLang="en-US" sz="1600" baseline="-25000"/>
                <a:t>LCL</a:t>
              </a:r>
              <a:r>
                <a:rPr lang="en-US" altLang="en-US" sz="1600"/>
                <a:t> reemplazada por T</a:t>
              </a:r>
              <a:r>
                <a:rPr lang="en-US" altLang="en-US" sz="1600" baseline="-25000"/>
                <a:t>850</a:t>
              </a:r>
              <a:r>
                <a:rPr lang="en-US" altLang="en-US" sz="1600"/>
                <a:t> (small effect)</a:t>
              </a:r>
            </a:p>
          </p:txBody>
        </p:sp>
        <p:graphicFrame>
          <p:nvGraphicFramePr>
            <p:cNvPr id="116744" name="Object 8"/>
            <p:cNvGraphicFramePr>
              <a:graphicFrameLocks noChangeAspect="1"/>
            </p:cNvGraphicFramePr>
            <p:nvPr/>
          </p:nvGraphicFramePr>
          <p:xfrm>
            <a:off x="96" y="2230"/>
            <a:ext cx="2727" cy="788"/>
          </p:xfrm>
          <a:graphic>
            <a:graphicData uri="http://schemas.openxmlformats.org/presentationml/2006/ole">
              <mc:AlternateContent xmlns:mc="http://schemas.openxmlformats.org/markup-compatibility/2006">
                <mc:Choice xmlns:v="urn:schemas-microsoft-com:vml" Requires="v">
                  <p:oleObj spid="_x0000_s3306" name="Image" r:id="rId6" imgW="13892063" imgH="3796825" progId="Photoshop.Image.6">
                    <p:embed/>
                  </p:oleObj>
                </mc:Choice>
                <mc:Fallback>
                  <p:oleObj name="Image" r:id="rId6" imgW="13892063" imgH="3796825" progId="Photoshop.Image.6">
                    <p:embed/>
                    <p:pic>
                      <p:nvPicPr>
                        <p:cNvPr id="11674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 y="2230"/>
                          <a:ext cx="2727"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16760" name="Group 24"/>
          <p:cNvGrpSpPr>
            <a:grpSpLocks/>
          </p:cNvGrpSpPr>
          <p:nvPr/>
        </p:nvGrpSpPr>
        <p:grpSpPr bwMode="auto">
          <a:xfrm>
            <a:off x="76200" y="4987925"/>
            <a:ext cx="4410075" cy="1714500"/>
            <a:chOff x="48" y="3142"/>
            <a:chExt cx="2778" cy="1080"/>
          </a:xfrm>
        </p:grpSpPr>
        <p:sp>
          <p:nvSpPr>
            <p:cNvPr id="116745" name="TextBox 1"/>
            <p:cNvSpPr txBox="1">
              <a:spLocks noChangeArrowheads="1"/>
            </p:cNvSpPr>
            <p:nvPr/>
          </p:nvSpPr>
          <p:spPr bwMode="auto">
            <a:xfrm>
              <a:off x="48" y="3142"/>
              <a:ext cx="2300" cy="214"/>
            </a:xfrm>
            <a:prstGeom prst="rect">
              <a:avLst/>
            </a:prstGeom>
            <a:solidFill>
              <a:srgbClr val="49ED4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(3) Indice de Núcleo de EPT (</a:t>
              </a:r>
              <a:r>
                <a:rPr lang="en-US" altLang="en-US" b="1"/>
                <a:t>ECI</a:t>
              </a:r>
              <a:r>
                <a:rPr lang="en-US" altLang="en-US"/>
                <a:t>)</a:t>
              </a:r>
            </a:p>
          </p:txBody>
        </p:sp>
        <p:graphicFrame>
          <p:nvGraphicFramePr>
            <p:cNvPr id="116746" name="Object 10"/>
            <p:cNvGraphicFramePr>
              <a:graphicFrameLocks noChangeAspect="1"/>
            </p:cNvGraphicFramePr>
            <p:nvPr/>
          </p:nvGraphicFramePr>
          <p:xfrm>
            <a:off x="144" y="3382"/>
            <a:ext cx="2682" cy="840"/>
          </p:xfrm>
          <a:graphic>
            <a:graphicData uri="http://schemas.openxmlformats.org/presentationml/2006/ole">
              <mc:AlternateContent xmlns:mc="http://schemas.openxmlformats.org/markup-compatibility/2006">
                <mc:Choice xmlns:v="urn:schemas-microsoft-com:vml" Requires="v">
                  <p:oleObj spid="_x0000_s3307" name="Image" r:id="rId8" imgW="13828571" imgH="4101587" progId="Photoshop.Image.6">
                    <p:embed/>
                  </p:oleObj>
                </mc:Choice>
                <mc:Fallback>
                  <p:oleObj name="Image" r:id="rId8" imgW="13828571" imgH="4101587" progId="Photoshop.Image.6">
                    <p:embed/>
                    <p:pic>
                      <p:nvPicPr>
                        <p:cNvPr id="116746"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 y="3382"/>
                          <a:ext cx="2682" cy="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16761" name="Group 25"/>
          <p:cNvGrpSpPr>
            <a:grpSpLocks/>
          </p:cNvGrpSpPr>
          <p:nvPr/>
        </p:nvGrpSpPr>
        <p:grpSpPr bwMode="auto">
          <a:xfrm>
            <a:off x="4495800" y="609600"/>
            <a:ext cx="4343400" cy="5943600"/>
            <a:chOff x="2832" y="384"/>
            <a:chExt cx="2736" cy="3744"/>
          </a:xfrm>
        </p:grpSpPr>
        <p:sp>
          <p:nvSpPr>
            <p:cNvPr id="116747" name="TextBox 1"/>
            <p:cNvSpPr txBox="1">
              <a:spLocks noChangeArrowheads="1"/>
            </p:cNvSpPr>
            <p:nvPr/>
          </p:nvSpPr>
          <p:spPr bwMode="auto">
            <a:xfrm>
              <a:off x="3084" y="384"/>
              <a:ext cx="2132" cy="214"/>
            </a:xfrm>
            <a:prstGeom prst="rect">
              <a:avLst/>
            </a:prstGeom>
            <a:gradFill rotWithShape="1">
              <a:gsLst>
                <a:gs pos="0">
                  <a:srgbClr val="A4F0FA"/>
                </a:gs>
                <a:gs pos="100000">
                  <a:srgbClr val="FFD6A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(4) Indice de calor medio (</a:t>
              </a:r>
              <a:r>
                <a:rPr lang="en-US" altLang="en-US" b="1"/>
                <a:t>MWI</a:t>
              </a:r>
              <a:r>
                <a:rPr lang="en-US" altLang="en-US"/>
                <a:t>)</a:t>
              </a:r>
            </a:p>
          </p:txBody>
        </p:sp>
        <p:graphicFrame>
          <p:nvGraphicFramePr>
            <p:cNvPr id="116748" name="Object 12"/>
            <p:cNvGraphicFramePr>
              <a:graphicFrameLocks noChangeAspect="1"/>
            </p:cNvGraphicFramePr>
            <p:nvPr/>
          </p:nvGraphicFramePr>
          <p:xfrm>
            <a:off x="3120" y="643"/>
            <a:ext cx="2448" cy="317"/>
          </p:xfrm>
          <a:graphic>
            <a:graphicData uri="http://schemas.openxmlformats.org/presentationml/2006/ole">
              <mc:AlternateContent xmlns:mc="http://schemas.openxmlformats.org/markup-compatibility/2006">
                <mc:Choice xmlns:v="urn:schemas-microsoft-com:vml" Requires="v">
                  <p:oleObj spid="_x0000_s3308" name="Image" r:id="rId10" imgW="13739683" imgH="1650794" progId="Photoshop.Image.6">
                    <p:embed/>
                  </p:oleObj>
                </mc:Choice>
                <mc:Fallback>
                  <p:oleObj name="Image" r:id="rId10" imgW="13739683" imgH="1650794" progId="Photoshop.Image.6">
                    <p:embed/>
                    <p:pic>
                      <p:nvPicPr>
                        <p:cNvPr id="116748"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0" y="643"/>
                          <a:ext cx="2448"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50" name="Line 14"/>
            <p:cNvSpPr>
              <a:spLocks noChangeShapeType="1"/>
            </p:cNvSpPr>
            <p:nvPr/>
          </p:nvSpPr>
          <p:spPr bwMode="auto">
            <a:xfrm flipV="1">
              <a:off x="2832" y="672"/>
              <a:ext cx="240" cy="34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6762" name="Group 26"/>
          <p:cNvGrpSpPr>
            <a:grpSpLocks/>
          </p:cNvGrpSpPr>
          <p:nvPr/>
        </p:nvGrpSpPr>
        <p:grpSpPr bwMode="auto">
          <a:xfrm>
            <a:off x="4953000" y="1905000"/>
            <a:ext cx="4038600" cy="1812925"/>
            <a:chOff x="3120" y="1200"/>
            <a:chExt cx="2544" cy="1142"/>
          </a:xfrm>
        </p:grpSpPr>
        <p:sp>
          <p:nvSpPr>
            <p:cNvPr id="116751" name="TextBox 1"/>
            <p:cNvSpPr txBox="1">
              <a:spLocks noChangeArrowheads="1"/>
            </p:cNvSpPr>
            <p:nvPr/>
          </p:nvSpPr>
          <p:spPr bwMode="auto">
            <a:xfrm>
              <a:off x="3120" y="1200"/>
              <a:ext cx="1748" cy="214"/>
            </a:xfrm>
            <a:prstGeom prst="rect">
              <a:avLst/>
            </a:prstGeom>
            <a:solidFill>
              <a:srgbClr val="ECC56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(5) Indice de inversión (</a:t>
              </a:r>
              <a:r>
                <a:rPr lang="en-US" altLang="en-US" b="1"/>
                <a:t>II</a:t>
              </a:r>
              <a:r>
                <a:rPr lang="en-US" altLang="en-US"/>
                <a:t>)</a:t>
              </a:r>
            </a:p>
          </p:txBody>
        </p:sp>
        <p:graphicFrame>
          <p:nvGraphicFramePr>
            <p:cNvPr id="116752" name="Object 16"/>
            <p:cNvGraphicFramePr>
              <a:graphicFrameLocks noChangeAspect="1"/>
            </p:cNvGraphicFramePr>
            <p:nvPr/>
          </p:nvGraphicFramePr>
          <p:xfrm>
            <a:off x="3120" y="1440"/>
            <a:ext cx="2544" cy="902"/>
          </p:xfrm>
          <a:graphic>
            <a:graphicData uri="http://schemas.openxmlformats.org/presentationml/2006/ole">
              <mc:AlternateContent xmlns:mc="http://schemas.openxmlformats.org/markup-compatibility/2006">
                <mc:Choice xmlns:v="urn:schemas-microsoft-com:vml" Requires="v">
                  <p:oleObj spid="_x0000_s3309" name="Image" r:id="rId12" imgW="13853968" imgH="4914286" progId="Photoshop.Image.6">
                    <p:embed/>
                  </p:oleObj>
                </mc:Choice>
                <mc:Fallback>
                  <p:oleObj name="Image" r:id="rId12" imgW="13853968" imgH="4914286" progId="Photoshop.Image.6">
                    <p:embed/>
                    <p:pic>
                      <p:nvPicPr>
                        <p:cNvPr id="116752"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20" y="1440"/>
                          <a:ext cx="2544" cy="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16763" name="Group 27"/>
          <p:cNvGrpSpPr>
            <a:grpSpLocks/>
          </p:cNvGrpSpPr>
          <p:nvPr/>
        </p:nvGrpSpPr>
        <p:grpSpPr bwMode="auto">
          <a:xfrm>
            <a:off x="4953000" y="4038600"/>
            <a:ext cx="4114800" cy="609600"/>
            <a:chOff x="3120" y="2544"/>
            <a:chExt cx="2592" cy="384"/>
          </a:xfrm>
        </p:grpSpPr>
        <p:sp>
          <p:nvSpPr>
            <p:cNvPr id="116753" name="TextBox 1"/>
            <p:cNvSpPr txBox="1">
              <a:spLocks noChangeArrowheads="1"/>
            </p:cNvSpPr>
            <p:nvPr/>
          </p:nvSpPr>
          <p:spPr bwMode="auto">
            <a:xfrm>
              <a:off x="3120" y="2544"/>
              <a:ext cx="588" cy="214"/>
            </a:xfrm>
            <a:prstGeom prst="rect">
              <a:avLst/>
            </a:prstGeom>
            <a:noFill/>
            <a:ln>
              <a:noFill/>
            </a:ln>
            <a:extLst>
              <a:ext uri="{909E8E84-426E-40DD-AFC4-6F175D3DCCD1}">
                <a14:hiddenFill xmlns:a14="http://schemas.microsoft.com/office/drawing/2010/main">
                  <a:solidFill>
                    <a:srgbClr val="F1C31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(6) GDI</a:t>
              </a:r>
            </a:p>
          </p:txBody>
        </p:sp>
        <p:graphicFrame>
          <p:nvGraphicFramePr>
            <p:cNvPr id="116754" name="Object 18"/>
            <p:cNvGraphicFramePr>
              <a:graphicFrameLocks noChangeAspect="1"/>
            </p:cNvGraphicFramePr>
            <p:nvPr/>
          </p:nvGraphicFramePr>
          <p:xfrm>
            <a:off x="3168" y="2784"/>
            <a:ext cx="2496" cy="109"/>
          </p:xfrm>
          <a:graphic>
            <a:graphicData uri="http://schemas.openxmlformats.org/presentationml/2006/ole">
              <mc:AlternateContent xmlns:mc="http://schemas.openxmlformats.org/markup-compatibility/2006">
                <mc:Choice xmlns:v="urn:schemas-microsoft-com:vml" Requires="v">
                  <p:oleObj spid="_x0000_s3310" name="Image" r:id="rId14" imgW="11580952" imgH="507578" progId="Photoshop.Image.6">
                    <p:embed/>
                  </p:oleObj>
                </mc:Choice>
                <mc:Fallback>
                  <p:oleObj name="Image" r:id="rId14" imgW="11580952" imgH="507578" progId="Photoshop.Image.6">
                    <p:embed/>
                    <p:pic>
                      <p:nvPicPr>
                        <p:cNvPr id="116754" name="Object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68" y="2784"/>
                          <a:ext cx="2496"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55" name="Rectangle 19"/>
            <p:cNvSpPr>
              <a:spLocks noChangeArrowheads="1"/>
            </p:cNvSpPr>
            <p:nvPr/>
          </p:nvSpPr>
          <p:spPr bwMode="auto">
            <a:xfrm>
              <a:off x="3120" y="2544"/>
              <a:ext cx="2592" cy="384"/>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6764" name="Group 28"/>
          <p:cNvGrpSpPr>
            <a:grpSpLocks/>
          </p:cNvGrpSpPr>
          <p:nvPr/>
        </p:nvGrpSpPr>
        <p:grpSpPr bwMode="auto">
          <a:xfrm>
            <a:off x="5129213" y="5257800"/>
            <a:ext cx="3862387" cy="1371600"/>
            <a:chOff x="3231" y="3312"/>
            <a:chExt cx="2433" cy="864"/>
          </a:xfrm>
        </p:grpSpPr>
        <p:sp>
          <p:nvSpPr>
            <p:cNvPr id="116756" name="TextBox 1"/>
            <p:cNvSpPr txBox="1">
              <a:spLocks noChangeArrowheads="1"/>
            </p:cNvSpPr>
            <p:nvPr/>
          </p:nvSpPr>
          <p:spPr bwMode="auto">
            <a:xfrm>
              <a:off x="3231" y="3312"/>
              <a:ext cx="2385" cy="336"/>
            </a:xfrm>
            <a:prstGeom prst="rect">
              <a:avLst/>
            </a:prstGeom>
            <a:noFill/>
            <a:ln>
              <a:noFill/>
            </a:ln>
            <a:extLst>
              <a:ext uri="{909E8E84-426E-40DD-AFC4-6F175D3DCCD1}">
                <a14:hiddenFill xmlns:a14="http://schemas.microsoft.com/office/drawing/2010/main">
                  <a:solidFill>
                    <a:srgbClr val="F1C31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a:solidFill>
                    <a:schemeClr val="bg2"/>
                  </a:solidFill>
                </a:rPr>
                <a:t>*Corrección por orografía usa presión de superficie.</a:t>
              </a:r>
            </a:p>
          </p:txBody>
        </p:sp>
        <p:graphicFrame>
          <p:nvGraphicFramePr>
            <p:cNvPr id="116757" name="Object 21"/>
            <p:cNvGraphicFramePr>
              <a:graphicFrameLocks noChangeAspect="1"/>
            </p:cNvGraphicFramePr>
            <p:nvPr/>
          </p:nvGraphicFramePr>
          <p:xfrm>
            <a:off x="3552" y="3752"/>
            <a:ext cx="1776" cy="408"/>
          </p:xfrm>
          <a:graphic>
            <a:graphicData uri="http://schemas.openxmlformats.org/presentationml/2006/ole">
              <mc:AlternateContent xmlns:mc="http://schemas.openxmlformats.org/markup-compatibility/2006">
                <mc:Choice xmlns:v="urn:schemas-microsoft-com:vml" Requires="v">
                  <p:oleObj spid="_x0000_s3311" name="Image" r:id="rId16" imgW="7073016" imgH="1624824" progId="Photoshop.Image.6">
                    <p:embed/>
                  </p:oleObj>
                </mc:Choice>
                <mc:Fallback>
                  <p:oleObj name="Image" r:id="rId16" imgW="7073016" imgH="1624824" progId="Photoshop.Image.6">
                    <p:embed/>
                    <p:pic>
                      <p:nvPicPr>
                        <p:cNvPr id="116757" name="Object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52" y="3752"/>
                          <a:ext cx="1776"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58" name="Rectangle 22"/>
            <p:cNvSpPr>
              <a:spLocks noChangeArrowheads="1"/>
            </p:cNvSpPr>
            <p:nvPr/>
          </p:nvSpPr>
          <p:spPr bwMode="auto">
            <a:xfrm>
              <a:off x="3264" y="3312"/>
              <a:ext cx="2400" cy="864"/>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241829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67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67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7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67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6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Box 1"/>
          <p:cNvSpPr txBox="1">
            <a:spLocks noChangeArrowheads="1"/>
          </p:cNvSpPr>
          <p:nvPr/>
        </p:nvSpPr>
        <p:spPr bwMode="auto">
          <a:xfrm>
            <a:off x="228600" y="152400"/>
            <a:ext cx="31845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3200" b="1"/>
              <a:t>Valores del GDI</a:t>
            </a:r>
          </a:p>
        </p:txBody>
      </p:sp>
      <p:sp>
        <p:nvSpPr>
          <p:cNvPr id="159761" name="Rectangle 16"/>
          <p:cNvSpPr>
            <a:spLocks noChangeArrowheads="1"/>
          </p:cNvSpPr>
          <p:nvPr/>
        </p:nvSpPr>
        <p:spPr bwMode="auto">
          <a:xfrm>
            <a:off x="4459288" y="5873750"/>
            <a:ext cx="4379912"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latin typeface="Times New Roman" pitchFamily="18" charset="0"/>
                <a:cs typeface="Times New Roman" pitchFamily="18" charset="0"/>
              </a:rPr>
              <a:t>GDI-BT r^2</a:t>
            </a:r>
          </a:p>
        </p:txBody>
      </p:sp>
      <p:pic>
        <p:nvPicPr>
          <p:cNvPr id="159762" name="Picture 18" descr="Index_val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7772400" cy="402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878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74" y="168466"/>
            <a:ext cx="8229600" cy="951241"/>
          </a:xfrm>
        </p:spPr>
        <p:txBody>
          <a:bodyPr>
            <a:noAutofit/>
          </a:bodyPr>
          <a:lstStyle/>
          <a:p>
            <a:pPr algn="ctr"/>
            <a:r>
              <a:rPr lang="es-ES_tradnl" sz="3200" b="1" dirty="0" smtClean="0">
                <a:latin typeface="Arial" pitchFamily="34" charset="0"/>
                <a:cs typeface="Arial" pitchFamily="34" charset="0"/>
              </a:rPr>
              <a:t>¿En qué se basa el </a:t>
            </a:r>
            <a:r>
              <a:rPr lang="es-ES_tradnl" sz="3200" b="1" noProof="0" dirty="0" smtClean="0">
                <a:latin typeface="Arial" pitchFamily="34" charset="0"/>
                <a:cs typeface="Arial" pitchFamily="34" charset="0"/>
              </a:rPr>
              <a:t>Método de Parcelas?</a:t>
            </a:r>
            <a:endParaRPr lang="es-ES_tradnl" sz="3200" b="1" noProof="0" dirty="0">
              <a:latin typeface="Arial" pitchFamily="34" charset="0"/>
              <a:cs typeface="Arial" pitchFamily="34" charset="0"/>
            </a:endParaRPr>
          </a:p>
        </p:txBody>
      </p:sp>
      <p:sp>
        <p:nvSpPr>
          <p:cNvPr id="7" name="Content Placeholder 2"/>
          <p:cNvSpPr txBox="1">
            <a:spLocks/>
          </p:cNvSpPr>
          <p:nvPr/>
        </p:nvSpPr>
        <p:spPr>
          <a:xfrm>
            <a:off x="782847" y="1119707"/>
            <a:ext cx="8063346" cy="1405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200" dirty="0" smtClean="0">
                <a:latin typeface="Arial" pitchFamily="34" charset="0"/>
                <a:cs typeface="Arial" pitchFamily="34" charset="0"/>
              </a:rPr>
              <a:t>Se simula el desplazamiento vertical de una parcela de aire asumiendo que no interacciona (no se mezcla) con aire del medio ambiente. Luego se compara la temperatura de la parcela con la del ambiente (sondeo).</a:t>
            </a:r>
            <a:endParaRPr lang="es-ES_tradnl" sz="2200" dirty="0">
              <a:latin typeface="Arial" pitchFamily="34" charset="0"/>
              <a:cs typeface="Arial" pitchFamily="34" charset="0"/>
            </a:endParaRPr>
          </a:p>
        </p:txBody>
      </p:sp>
      <p:grpSp>
        <p:nvGrpSpPr>
          <p:cNvPr id="83" name="Group 82"/>
          <p:cNvGrpSpPr/>
          <p:nvPr/>
        </p:nvGrpSpPr>
        <p:grpSpPr>
          <a:xfrm>
            <a:off x="607783" y="2843184"/>
            <a:ext cx="7908145" cy="3526501"/>
            <a:chOff x="533892" y="3140364"/>
            <a:chExt cx="7908145" cy="3526501"/>
          </a:xfrm>
        </p:grpSpPr>
        <p:grpSp>
          <p:nvGrpSpPr>
            <p:cNvPr id="81" name="Group 80"/>
            <p:cNvGrpSpPr/>
            <p:nvPr/>
          </p:nvGrpSpPr>
          <p:grpSpPr>
            <a:xfrm>
              <a:off x="818745" y="3140364"/>
              <a:ext cx="7623292" cy="3423009"/>
              <a:chOff x="920341" y="2770910"/>
              <a:chExt cx="8208140" cy="3653917"/>
            </a:xfrm>
          </p:grpSpPr>
          <p:sp>
            <p:nvSpPr>
              <p:cNvPr id="3" name="Rectangle 2"/>
              <p:cNvSpPr/>
              <p:nvPr/>
            </p:nvSpPr>
            <p:spPr>
              <a:xfrm>
                <a:off x="1092200" y="2780146"/>
                <a:ext cx="3472873" cy="355600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92200" y="2789381"/>
                <a:ext cx="3472872" cy="355600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1567617" y="3270253"/>
                <a:ext cx="1891634" cy="1134912"/>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1092199" y="2770910"/>
                <a:ext cx="3472874" cy="3574471"/>
                <a:chOff x="1092199" y="2770910"/>
                <a:chExt cx="3472874" cy="3574471"/>
              </a:xfrm>
            </p:grpSpPr>
            <p:cxnSp>
              <p:nvCxnSpPr>
                <p:cNvPr id="11" name="Straight Connector 10"/>
                <p:cNvCxnSpPr/>
                <p:nvPr/>
              </p:nvCxnSpPr>
              <p:spPr>
                <a:xfrm flipV="1">
                  <a:off x="1903447" y="2770911"/>
                  <a:ext cx="2329116" cy="357447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3426691"/>
                  <a:ext cx="1931459" cy="2909455"/>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92199" y="2789380"/>
                  <a:ext cx="1594301" cy="248458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3" idx="3"/>
                </p:cNvCxnSpPr>
                <p:nvPr/>
              </p:nvCxnSpPr>
              <p:spPr>
                <a:xfrm flipV="1">
                  <a:off x="3385307" y="4558146"/>
                  <a:ext cx="1179766" cy="177800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3365330" y="6008687"/>
                <a:ext cx="524503" cy="30777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2608430" y="5947789"/>
                <a:ext cx="642955" cy="30777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1862358" y="5938250"/>
                <a:ext cx="633028" cy="30777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1128464" y="5934804"/>
                <a:ext cx="622708" cy="30777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971308" y="5046253"/>
                <a:ext cx="563101" cy="30777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920341" y="2888611"/>
                <a:ext cx="3295" cy="338974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547672" y="2789379"/>
                <a:ext cx="717559" cy="35467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2553331" y="4553528"/>
                <a:ext cx="651296" cy="598115"/>
                <a:chOff x="2553331" y="4553528"/>
                <a:chExt cx="651296"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569209" y="4667919"/>
                  <a:ext cx="606256" cy="369332"/>
                </a:xfrm>
                <a:prstGeom prst="rect">
                  <a:avLst/>
                </a:prstGeom>
                <a:noFill/>
              </p:spPr>
              <p:txBody>
                <a:bodyPr wrap="none" rtlCol="0">
                  <a:sp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6°C</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50" name="Group 49"/>
              <p:cNvGrpSpPr/>
              <p:nvPr/>
            </p:nvGrpSpPr>
            <p:grpSpPr>
              <a:xfrm>
                <a:off x="3213822" y="2782484"/>
                <a:ext cx="5914659" cy="539157"/>
                <a:chOff x="3213822" y="2782484"/>
                <a:chExt cx="5654016" cy="539157"/>
              </a:xfrm>
            </p:grpSpPr>
            <p:cxnSp>
              <p:nvCxnSpPr>
                <p:cNvPr id="46" name="Straight Connector 45"/>
                <p:cNvCxnSpPr/>
                <p:nvPr/>
              </p:nvCxnSpPr>
              <p:spPr>
                <a:xfrm>
                  <a:off x="3213822" y="2964873"/>
                  <a:ext cx="16868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Content Placeholder 2"/>
                <p:cNvSpPr txBox="1">
                  <a:spLocks/>
                </p:cNvSpPr>
                <p:nvPr/>
              </p:nvSpPr>
              <p:spPr>
                <a:xfrm>
                  <a:off x="4816991" y="2782484"/>
                  <a:ext cx="4050847" cy="5391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latin typeface="Arial" pitchFamily="34" charset="0"/>
                      <a:cs typeface="Arial" pitchFamily="34" charset="0"/>
                    </a:rPr>
                    <a:t>Temperatura ambiental (sondeo)</a:t>
                  </a:r>
                  <a:endParaRPr lang="es-ES_tradnl" sz="1800" b="1" baseline="-25000" dirty="0">
                    <a:latin typeface="Arial" pitchFamily="34" charset="0"/>
                    <a:cs typeface="Arial" pitchFamily="34" charset="0"/>
                  </a:endParaRPr>
                </a:p>
              </p:txBody>
            </p:sp>
          </p:grpSp>
          <p:grpSp>
            <p:nvGrpSpPr>
              <p:cNvPr id="51" name="Group 50"/>
              <p:cNvGrpSpPr/>
              <p:nvPr/>
            </p:nvGrpSpPr>
            <p:grpSpPr>
              <a:xfrm>
                <a:off x="2496959" y="3266491"/>
                <a:ext cx="5470376" cy="539157"/>
                <a:chOff x="2515790" y="2596855"/>
                <a:chExt cx="5470376" cy="539157"/>
              </a:xfrm>
            </p:grpSpPr>
            <p:cxnSp>
              <p:nvCxnSpPr>
                <p:cNvPr id="52" name="Straight Connector 51"/>
                <p:cNvCxnSpPr/>
                <p:nvPr/>
              </p:nvCxnSpPr>
              <p:spPr>
                <a:xfrm flipV="1">
                  <a:off x="2515790" y="2771731"/>
                  <a:ext cx="2492494" cy="13834"/>
                </a:xfrm>
                <a:prstGeom prst="line">
                  <a:avLst/>
                </a:prstGeom>
                <a:ln>
                  <a:solidFill>
                    <a:srgbClr val="3BB935"/>
                  </a:solidFill>
                </a:ln>
              </p:spPr>
              <p:style>
                <a:lnRef idx="1">
                  <a:schemeClr val="accent1"/>
                </a:lnRef>
                <a:fillRef idx="0">
                  <a:schemeClr val="accent1"/>
                </a:fillRef>
                <a:effectRef idx="0">
                  <a:schemeClr val="accent1"/>
                </a:effectRef>
                <a:fontRef idx="minor">
                  <a:schemeClr val="tx1"/>
                </a:fontRef>
              </p:style>
            </p:cxnSp>
            <p:sp>
              <p:nvSpPr>
                <p:cNvPr id="53" name="Content Placeholder 2"/>
                <p:cNvSpPr txBox="1">
                  <a:spLocks/>
                </p:cNvSpPr>
                <p:nvPr/>
              </p:nvSpPr>
              <p:spPr>
                <a:xfrm>
                  <a:off x="4909725" y="2596855"/>
                  <a:ext cx="3076441"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rgbClr val="31982C"/>
                      </a:solidFill>
                      <a:latin typeface="Arial" pitchFamily="34" charset="0"/>
                      <a:cs typeface="Arial" pitchFamily="34" charset="0"/>
                    </a:rPr>
                    <a:t>Adiabática Saturada</a:t>
                  </a:r>
                  <a:endParaRPr lang="es-ES_tradnl" sz="1800" b="1" baseline="-25000" dirty="0">
                    <a:solidFill>
                      <a:srgbClr val="31982C"/>
                    </a:solidFill>
                    <a:latin typeface="Arial" pitchFamily="34" charset="0"/>
                    <a:cs typeface="Arial" pitchFamily="34" charset="0"/>
                  </a:endParaRPr>
                </a:p>
              </p:txBody>
            </p:sp>
          </p:grpSp>
          <p:sp>
            <p:nvSpPr>
              <p:cNvPr id="61" name="Content Placeholder 2"/>
              <p:cNvSpPr txBox="1">
                <a:spLocks/>
              </p:cNvSpPr>
              <p:nvPr/>
            </p:nvSpPr>
            <p:spPr>
              <a:xfrm>
                <a:off x="4906172" y="3535062"/>
                <a:ext cx="4064012" cy="55580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solidFill>
                      <a:srgbClr val="31982C"/>
                    </a:solidFill>
                    <a:latin typeface="Arial" pitchFamily="34" charset="0"/>
                    <a:cs typeface="Arial" pitchFamily="34" charset="0"/>
                  </a:rPr>
                  <a:t>Curva de ascenso de la parcela si esta saturada (humedad relativa &gt;= 100%)</a:t>
                </a:r>
                <a:endParaRPr lang="es-ES_tradnl" sz="1600" baseline="-25000" dirty="0">
                  <a:solidFill>
                    <a:srgbClr val="31982C"/>
                  </a:solidFill>
                  <a:latin typeface="Arial" pitchFamily="34" charset="0"/>
                  <a:cs typeface="Arial" pitchFamily="34" charset="0"/>
                </a:endParaRPr>
              </a:p>
            </p:txBody>
          </p:sp>
          <p:grpSp>
            <p:nvGrpSpPr>
              <p:cNvPr id="63" name="Group 62"/>
              <p:cNvGrpSpPr/>
              <p:nvPr/>
            </p:nvGrpSpPr>
            <p:grpSpPr>
              <a:xfrm>
                <a:off x="2308497" y="4196828"/>
                <a:ext cx="5644729" cy="539157"/>
                <a:chOff x="1905641" y="2738580"/>
                <a:chExt cx="5644729" cy="539157"/>
              </a:xfrm>
            </p:grpSpPr>
            <p:cxnSp>
              <p:nvCxnSpPr>
                <p:cNvPr id="64" name="Straight Connector 63"/>
                <p:cNvCxnSpPr/>
                <p:nvPr/>
              </p:nvCxnSpPr>
              <p:spPr>
                <a:xfrm>
                  <a:off x="1905641" y="2921167"/>
                  <a:ext cx="2607620" cy="118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4473929" y="2738580"/>
                  <a:ext cx="3076441"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accent2">
                          <a:lumMod val="50000"/>
                        </a:schemeClr>
                      </a:solidFill>
                      <a:latin typeface="Arial" pitchFamily="34" charset="0"/>
                      <a:cs typeface="Arial" pitchFamily="34" charset="0"/>
                    </a:rPr>
                    <a:t>Adiabática Seca</a:t>
                  </a:r>
                  <a:endParaRPr lang="es-ES_tradnl" sz="1800" b="1" baseline="-25000" dirty="0">
                    <a:solidFill>
                      <a:schemeClr val="accent2">
                        <a:lumMod val="50000"/>
                      </a:schemeClr>
                    </a:solidFill>
                    <a:latin typeface="Arial" pitchFamily="34" charset="0"/>
                    <a:cs typeface="Arial" pitchFamily="34" charset="0"/>
                  </a:endParaRPr>
                </a:p>
              </p:txBody>
            </p:sp>
          </p:grpSp>
          <p:sp>
            <p:nvSpPr>
              <p:cNvPr id="67" name="Content Placeholder 2"/>
              <p:cNvSpPr txBox="1">
                <a:spLocks/>
              </p:cNvSpPr>
              <p:nvPr/>
            </p:nvSpPr>
            <p:spPr>
              <a:xfrm>
                <a:off x="4876788" y="4477352"/>
                <a:ext cx="4032903" cy="106046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600" dirty="0" smtClean="0">
                    <a:solidFill>
                      <a:schemeClr val="accent2">
                        <a:lumMod val="50000"/>
                      </a:schemeClr>
                    </a:solidFill>
                    <a:latin typeface="Arial" pitchFamily="34" charset="0"/>
                    <a:cs typeface="Arial" pitchFamily="34" charset="0"/>
                  </a:rPr>
                  <a:t>Curva de ascenso de la parcela si no está saturada (humedad relativa &lt; 100%). Curva de descenso única (al descender la parcela siempre pierde saturación)</a:t>
                </a:r>
                <a:endParaRPr lang="es-ES_tradnl" sz="1600" baseline="-25000" dirty="0">
                  <a:solidFill>
                    <a:schemeClr val="accent2">
                      <a:lumMod val="50000"/>
                    </a:schemeClr>
                  </a:solidFill>
                  <a:latin typeface="Arial" pitchFamily="34" charset="0"/>
                  <a:cs typeface="Arial" pitchFamily="34" charset="0"/>
                </a:endParaRPr>
              </a:p>
            </p:txBody>
          </p:sp>
          <p:cxnSp>
            <p:nvCxnSpPr>
              <p:cNvPr id="74" name="Straight Connector 73"/>
              <p:cNvCxnSpPr/>
              <p:nvPr/>
            </p:nvCxnSpPr>
            <p:spPr>
              <a:xfrm flipV="1">
                <a:off x="2978932" y="5819222"/>
                <a:ext cx="1996415" cy="3433"/>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9" name="Content Placeholder 2"/>
              <p:cNvSpPr txBox="1">
                <a:spLocks/>
              </p:cNvSpPr>
              <p:nvPr/>
            </p:nvSpPr>
            <p:spPr>
              <a:xfrm>
                <a:off x="4876786" y="5623418"/>
                <a:ext cx="3076441"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tx2">
                        <a:lumMod val="60000"/>
                        <a:lumOff val="40000"/>
                      </a:schemeClr>
                    </a:solidFill>
                    <a:latin typeface="Arial" pitchFamily="34" charset="0"/>
                    <a:cs typeface="Arial" pitchFamily="34" charset="0"/>
                  </a:rPr>
                  <a:t>Isotermas</a:t>
                </a:r>
                <a:endParaRPr lang="es-ES_tradnl" sz="1800" b="1" baseline="-25000" dirty="0">
                  <a:solidFill>
                    <a:schemeClr val="tx2">
                      <a:lumMod val="60000"/>
                      <a:lumOff val="40000"/>
                    </a:schemeClr>
                  </a:solidFill>
                  <a:latin typeface="Arial" pitchFamily="34" charset="0"/>
                  <a:cs typeface="Arial" pitchFamily="34" charset="0"/>
                </a:endParaRPr>
              </a:p>
            </p:txBody>
          </p:sp>
        </p:grpSp>
        <p:sp>
          <p:nvSpPr>
            <p:cNvPr id="82" name="Content Placeholder 2"/>
            <p:cNvSpPr txBox="1">
              <a:spLocks/>
            </p:cNvSpPr>
            <p:nvPr/>
          </p:nvSpPr>
          <p:spPr>
            <a:xfrm>
              <a:off x="533892" y="6127708"/>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grpSp>
    </p:spTree>
    <p:extLst>
      <p:ext uri="{BB962C8B-B14F-4D97-AF65-F5344CB8AC3E}">
        <p14:creationId xmlns:p14="http://schemas.microsoft.com/office/powerpoint/2010/main" val="23664380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Box 1"/>
          <p:cNvSpPr txBox="1">
            <a:spLocks noChangeArrowheads="1"/>
          </p:cNvSpPr>
          <p:nvPr/>
        </p:nvSpPr>
        <p:spPr bwMode="auto">
          <a:xfrm>
            <a:off x="134938" y="152400"/>
            <a:ext cx="1685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2800" b="1"/>
              <a:t>Ejemplo:</a:t>
            </a:r>
          </a:p>
        </p:txBody>
      </p:sp>
      <p:sp>
        <p:nvSpPr>
          <p:cNvPr id="162819" name="Rectangle 16"/>
          <p:cNvSpPr>
            <a:spLocks noChangeArrowheads="1"/>
          </p:cNvSpPr>
          <p:nvPr/>
        </p:nvSpPr>
        <p:spPr bwMode="auto">
          <a:xfrm>
            <a:off x="4459288" y="5873750"/>
            <a:ext cx="4379912"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latin typeface="Times New Roman" pitchFamily="18" charset="0"/>
                <a:cs typeface="Times New Roman" pitchFamily="18" charset="0"/>
              </a:rPr>
              <a:t>GDI-BT r^2</a:t>
            </a:r>
          </a:p>
        </p:txBody>
      </p:sp>
      <p:pic>
        <p:nvPicPr>
          <p:cNvPr id="162821" name="Picture 5" descr="Validation_Satellite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0"/>
            <a:ext cx="52101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2823" name="Picture 7" descr="Index_valu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48188"/>
            <a:ext cx="3733800" cy="1928812"/>
          </a:xfrm>
          <a:prstGeom prst="rect">
            <a:avLst/>
          </a:prstGeom>
          <a:noFill/>
          <a:extLst>
            <a:ext uri="{909E8E84-426E-40DD-AFC4-6F175D3DCCD1}">
              <a14:hiddenFill xmlns:a14="http://schemas.microsoft.com/office/drawing/2010/main">
                <a:solidFill>
                  <a:srgbClr val="FFFFFF"/>
                </a:solidFill>
              </a14:hiddenFill>
            </a:ext>
          </a:extLst>
        </p:spPr>
      </p:pic>
      <p:grpSp>
        <p:nvGrpSpPr>
          <p:cNvPr id="162830" name="Group 14"/>
          <p:cNvGrpSpPr>
            <a:grpSpLocks/>
          </p:cNvGrpSpPr>
          <p:nvPr/>
        </p:nvGrpSpPr>
        <p:grpSpPr bwMode="auto">
          <a:xfrm>
            <a:off x="152400" y="609600"/>
            <a:ext cx="5257800" cy="914400"/>
            <a:chOff x="96" y="384"/>
            <a:chExt cx="3312" cy="576"/>
          </a:xfrm>
        </p:grpSpPr>
        <p:sp>
          <p:nvSpPr>
            <p:cNvPr id="162822" name="TextBox 1"/>
            <p:cNvSpPr txBox="1">
              <a:spLocks noChangeArrowheads="1"/>
            </p:cNvSpPr>
            <p:nvPr/>
          </p:nvSpPr>
          <p:spPr bwMode="auto">
            <a:xfrm>
              <a:off x="96" y="578"/>
              <a:ext cx="2160"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GDI&gt;15 en negro coincide con areas de convección profunda.</a:t>
              </a:r>
            </a:p>
          </p:txBody>
        </p:sp>
        <p:sp>
          <p:nvSpPr>
            <p:cNvPr id="162825" name="Line 9"/>
            <p:cNvSpPr>
              <a:spLocks noChangeShapeType="1"/>
            </p:cNvSpPr>
            <p:nvPr/>
          </p:nvSpPr>
          <p:spPr bwMode="auto">
            <a:xfrm flipV="1">
              <a:off x="2160" y="384"/>
              <a:ext cx="1248" cy="2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6" name="Line 10"/>
            <p:cNvSpPr>
              <a:spLocks noChangeShapeType="1"/>
            </p:cNvSpPr>
            <p:nvPr/>
          </p:nvSpPr>
          <p:spPr bwMode="auto">
            <a:xfrm>
              <a:off x="2160" y="720"/>
              <a:ext cx="816" cy="2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2831" name="Group 15"/>
          <p:cNvGrpSpPr>
            <a:grpSpLocks/>
          </p:cNvGrpSpPr>
          <p:nvPr/>
        </p:nvGrpSpPr>
        <p:grpSpPr bwMode="auto">
          <a:xfrm>
            <a:off x="152400" y="1981200"/>
            <a:ext cx="4800600" cy="1330325"/>
            <a:chOff x="96" y="1248"/>
            <a:chExt cx="3024" cy="838"/>
          </a:xfrm>
        </p:grpSpPr>
        <p:sp>
          <p:nvSpPr>
            <p:cNvPr id="162824" name="TextBox 1"/>
            <p:cNvSpPr txBox="1">
              <a:spLocks noChangeArrowheads="1"/>
            </p:cNvSpPr>
            <p:nvPr/>
          </p:nvSpPr>
          <p:spPr bwMode="auto">
            <a:xfrm>
              <a:off x="96" y="1248"/>
              <a:ext cx="220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Cerca al ecuador ningun indice es muy bueno ya que dominan los procesos de mesoescala que les dan trabajo a los modelos.</a:t>
              </a:r>
            </a:p>
          </p:txBody>
        </p:sp>
        <p:sp>
          <p:nvSpPr>
            <p:cNvPr id="162828" name="Line 12"/>
            <p:cNvSpPr>
              <a:spLocks noChangeShapeType="1"/>
            </p:cNvSpPr>
            <p:nvPr/>
          </p:nvSpPr>
          <p:spPr bwMode="auto">
            <a:xfrm flipV="1">
              <a:off x="1920" y="1776"/>
              <a:ext cx="1200" cy="4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2832" name="Group 16"/>
          <p:cNvGrpSpPr>
            <a:grpSpLocks/>
          </p:cNvGrpSpPr>
          <p:nvPr/>
        </p:nvGrpSpPr>
        <p:grpSpPr bwMode="auto">
          <a:xfrm>
            <a:off x="152400" y="2819400"/>
            <a:ext cx="5943600" cy="1368425"/>
            <a:chOff x="96" y="1776"/>
            <a:chExt cx="3744" cy="862"/>
          </a:xfrm>
        </p:grpSpPr>
        <p:sp>
          <p:nvSpPr>
            <p:cNvPr id="162827" name="TextBox 1"/>
            <p:cNvSpPr txBox="1">
              <a:spLocks noChangeArrowheads="1"/>
            </p:cNvSpPr>
            <p:nvPr/>
          </p:nvSpPr>
          <p:spPr bwMode="auto">
            <a:xfrm>
              <a:off x="96" y="2112"/>
              <a:ext cx="2208"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La escala varia un poco. En Colombia se necesitan valores del GDI mas altos.</a:t>
              </a:r>
            </a:p>
          </p:txBody>
        </p:sp>
        <p:sp>
          <p:nvSpPr>
            <p:cNvPr id="162829" name="Line 13"/>
            <p:cNvSpPr>
              <a:spLocks noChangeShapeType="1"/>
            </p:cNvSpPr>
            <p:nvPr/>
          </p:nvSpPr>
          <p:spPr bwMode="auto">
            <a:xfrm flipV="1">
              <a:off x="2112" y="1776"/>
              <a:ext cx="1728" cy="57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979927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28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28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28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763995" y="1946554"/>
            <a:ext cx="757156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5400" b="1" dirty="0" err="1" smtClean="0">
                <a:solidFill>
                  <a:srgbClr val="F7D171"/>
                </a:solidFill>
                <a:effectLst>
                  <a:outerShdw blurRad="38100" dist="38100" dir="2700000" algn="tl">
                    <a:srgbClr val="000000">
                      <a:alpha val="43137"/>
                    </a:srgbClr>
                  </a:outerShdw>
                </a:effectLst>
              </a:rPr>
              <a:t>Validación</a:t>
            </a:r>
            <a:r>
              <a:rPr lang="en-US" altLang="en-US" sz="5400" b="1" dirty="0" smtClean="0">
                <a:solidFill>
                  <a:srgbClr val="F7D171"/>
                </a:solidFill>
                <a:effectLst>
                  <a:outerShdw blurRad="38100" dist="38100" dir="2700000" algn="tl">
                    <a:srgbClr val="000000">
                      <a:alpha val="43137"/>
                    </a:srgbClr>
                  </a:outerShdw>
                </a:effectLst>
              </a:rPr>
              <a:t> </a:t>
            </a:r>
            <a:r>
              <a:rPr lang="en-US" altLang="en-US" sz="5400" b="1" dirty="0" err="1" smtClean="0">
                <a:solidFill>
                  <a:srgbClr val="F7D171"/>
                </a:solidFill>
                <a:effectLst>
                  <a:outerShdw blurRad="38100" dist="38100" dir="2700000" algn="tl">
                    <a:srgbClr val="000000">
                      <a:alpha val="43137"/>
                    </a:srgbClr>
                  </a:outerShdw>
                </a:effectLst>
              </a:rPr>
              <a:t>sistemática</a:t>
            </a:r>
            <a:endParaRPr lang="en-US" altLang="en-US" sz="5400" b="1" dirty="0">
              <a:solidFill>
                <a:srgbClr val="F7D171"/>
              </a:solidFill>
              <a:effectLst>
                <a:outerShdw blurRad="38100" dist="38100" dir="2700000" algn="tl">
                  <a:srgbClr val="000000">
                    <a:alpha val="43137"/>
                  </a:srgbClr>
                </a:outerShdw>
              </a:effectLst>
            </a:endParaRPr>
          </a:p>
        </p:txBody>
      </p:sp>
      <p:sp>
        <p:nvSpPr>
          <p:cNvPr id="200709" name="TextBox 1"/>
          <p:cNvSpPr txBox="1">
            <a:spLocks noChangeArrowheads="1"/>
          </p:cNvSpPr>
          <p:nvPr/>
        </p:nvSpPr>
        <p:spPr bwMode="auto">
          <a:xfrm>
            <a:off x="1269069" y="3222625"/>
            <a:ext cx="6561413"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a:solidFill>
                  <a:schemeClr val="bg1"/>
                </a:solidFill>
                <a:effectLst>
                  <a:outerShdw blurRad="38100" dist="38100" dir="2700000" algn="tl">
                    <a:srgbClr val="000000">
                      <a:alpha val="43137"/>
                    </a:srgbClr>
                  </a:outerShdw>
                </a:effectLst>
              </a:rPr>
              <a:t>Primero, </a:t>
            </a:r>
            <a:r>
              <a:rPr lang="en-US" altLang="en-US" sz="3200" b="1">
                <a:solidFill>
                  <a:schemeClr val="bg1"/>
                </a:solidFill>
                <a:effectLst>
                  <a:outerShdw blurRad="38100" dist="38100" dir="2700000" algn="tl">
                    <a:srgbClr val="000000">
                      <a:alpha val="43137"/>
                    </a:srgbClr>
                  </a:outerShdw>
                </a:effectLst>
                <a:cs typeface="Arial" charset="0"/>
              </a:rPr>
              <a:t>¿</a:t>
            </a:r>
            <a:r>
              <a:rPr lang="en-US" altLang="en-US" sz="3200" b="1">
                <a:solidFill>
                  <a:schemeClr val="bg1"/>
                </a:solidFill>
                <a:effectLst>
                  <a:outerShdw blurRad="38100" dist="38100" dir="2700000" algn="tl">
                    <a:srgbClr val="000000">
                      <a:alpha val="43137"/>
                    </a:srgbClr>
                  </a:outerShdw>
                </a:effectLst>
              </a:rPr>
              <a:t>dónde esperamos que</a:t>
            </a:r>
          </a:p>
          <a:p>
            <a:pPr algn="ctr" eaLnBrk="1" hangingPunct="1">
              <a:lnSpc>
                <a:spcPct val="90000"/>
              </a:lnSpc>
            </a:pPr>
            <a:r>
              <a:rPr lang="en-US" altLang="en-US" sz="3200" b="1">
                <a:solidFill>
                  <a:schemeClr val="bg1"/>
                </a:solidFill>
                <a:effectLst>
                  <a:outerShdw blurRad="38100" dist="38100" dir="2700000" algn="tl">
                    <a:srgbClr val="000000">
                      <a:alpha val="43137"/>
                    </a:srgbClr>
                  </a:outerShdw>
                </a:effectLst>
              </a:rPr>
              <a:t>funcione el GDI?</a:t>
            </a:r>
          </a:p>
        </p:txBody>
      </p:sp>
    </p:spTree>
    <p:extLst>
      <p:ext uri="{BB962C8B-B14F-4D97-AF65-F5344CB8AC3E}">
        <p14:creationId xmlns:p14="http://schemas.microsoft.com/office/powerpoint/2010/main" val="8205292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1162050" y="171450"/>
            <a:ext cx="66770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a:cs typeface="Arial" charset="0"/>
              </a:rPr>
              <a:t>¿</a:t>
            </a:r>
            <a:r>
              <a:rPr lang="en-US" altLang="en-US" sz="3200" b="1"/>
              <a:t>Dónde debería funcionar mejor?</a:t>
            </a:r>
          </a:p>
        </p:txBody>
      </p:sp>
      <p:sp>
        <p:nvSpPr>
          <p:cNvPr id="3" name="TextBox 10"/>
          <p:cNvSpPr txBox="1">
            <a:spLocks noChangeArrowheads="1"/>
          </p:cNvSpPr>
          <p:nvPr/>
        </p:nvSpPr>
        <p:spPr bwMode="auto">
          <a:xfrm>
            <a:off x="152400" y="838200"/>
            <a:ext cx="3962400" cy="10826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a:t>Recordar procesos claves:</a:t>
            </a:r>
          </a:p>
          <a:p>
            <a:pPr eaLnBrk="1" hangingPunct="1">
              <a:lnSpc>
                <a:spcPct val="90000"/>
              </a:lnSpc>
              <a:buFontTx/>
              <a:buAutoNum type="arabicParenBoth"/>
            </a:pPr>
            <a:r>
              <a:rPr lang="en-US" altLang="en-US" b="1"/>
              <a:t> ECI</a:t>
            </a:r>
            <a:r>
              <a:rPr lang="en-US" altLang="en-US"/>
              <a:t>: Columnas de alto THETA-E</a:t>
            </a:r>
          </a:p>
          <a:p>
            <a:pPr eaLnBrk="1" hangingPunct="1">
              <a:lnSpc>
                <a:spcPct val="90000"/>
              </a:lnSpc>
            </a:pPr>
            <a:r>
              <a:rPr lang="en-US" altLang="en-US" b="1"/>
              <a:t>(2) MWI</a:t>
            </a:r>
            <a:r>
              <a:rPr lang="en-US" altLang="en-US"/>
              <a:t>: Dorsal estabilizadora</a:t>
            </a:r>
          </a:p>
          <a:p>
            <a:pPr eaLnBrk="1" hangingPunct="1">
              <a:lnSpc>
                <a:spcPct val="90000"/>
              </a:lnSpc>
            </a:pPr>
            <a:r>
              <a:rPr lang="en-US" altLang="en-US" b="1"/>
              <a:t>(3) II</a:t>
            </a:r>
            <a:r>
              <a:rPr lang="en-US" altLang="en-US"/>
              <a:t>: Inversiones de subsidencia</a:t>
            </a:r>
          </a:p>
        </p:txBody>
      </p:sp>
      <p:pic>
        <p:nvPicPr>
          <p:cNvPr id="9294" name="Picture 78" descr="Map_Americ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675" y="2286000"/>
            <a:ext cx="4124325" cy="4572000"/>
          </a:xfrm>
          <a:prstGeom prst="rect">
            <a:avLst/>
          </a:prstGeom>
          <a:noFill/>
          <a:extLst>
            <a:ext uri="{909E8E84-426E-40DD-AFC4-6F175D3DCCD1}">
              <a14:hiddenFill xmlns:a14="http://schemas.microsoft.com/office/drawing/2010/main">
                <a:solidFill>
                  <a:srgbClr val="FFFFFF"/>
                </a:solidFill>
              </a14:hiddenFill>
            </a:ext>
          </a:extLst>
        </p:spPr>
      </p:pic>
      <p:grpSp>
        <p:nvGrpSpPr>
          <p:cNvPr id="9301" name="Group 85"/>
          <p:cNvGrpSpPr>
            <a:grpSpLocks/>
          </p:cNvGrpSpPr>
          <p:nvPr/>
        </p:nvGrpSpPr>
        <p:grpSpPr bwMode="auto">
          <a:xfrm>
            <a:off x="4572000" y="838200"/>
            <a:ext cx="4581525" cy="6019800"/>
            <a:chOff x="2880" y="528"/>
            <a:chExt cx="2886" cy="3792"/>
          </a:xfrm>
        </p:grpSpPr>
        <p:pic>
          <p:nvPicPr>
            <p:cNvPr id="9295" name="Picture 79" descr="Map_Americas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1440"/>
              <a:ext cx="2598" cy="2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0"/>
            <p:cNvSpPr txBox="1">
              <a:spLocks noChangeArrowheads="1"/>
            </p:cNvSpPr>
            <p:nvPr/>
          </p:nvSpPr>
          <p:spPr bwMode="auto">
            <a:xfrm>
              <a:off x="2880" y="528"/>
              <a:ext cx="2736"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solidFill>
                    <a:srgbClr val="FF0000"/>
                  </a:solidFill>
                </a:rPr>
                <a:t>Donde el ECI es alto.</a:t>
              </a:r>
              <a:r>
                <a:rPr lang="en-US" altLang="en-US">
                  <a:solidFill>
                    <a:srgbClr val="FF0000"/>
                  </a:solidFill>
                </a:rPr>
                <a:t>  Areas excluyendo latitudes altas y sistemas de corriente fria. </a:t>
              </a:r>
            </a:p>
          </p:txBody>
        </p:sp>
        <p:sp>
          <p:nvSpPr>
            <p:cNvPr id="4" name="TextBox 10"/>
            <p:cNvSpPr txBox="1">
              <a:spLocks noChangeArrowheads="1"/>
            </p:cNvSpPr>
            <p:nvPr/>
          </p:nvSpPr>
          <p:spPr bwMode="auto">
            <a:xfrm rot="2836006">
              <a:off x="3696" y="2352"/>
              <a:ext cx="192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solidFill>
                    <a:srgbClr val="FF0000"/>
                  </a:solidFill>
                </a:rPr>
                <a:t>ECI is high in the Tropics</a:t>
              </a:r>
              <a:endParaRPr lang="en-US" altLang="en-US">
                <a:solidFill>
                  <a:srgbClr val="FF0000"/>
                </a:solidFill>
              </a:endParaRPr>
            </a:p>
          </p:txBody>
        </p:sp>
      </p:grpSp>
      <p:grpSp>
        <p:nvGrpSpPr>
          <p:cNvPr id="9308" name="Group 92"/>
          <p:cNvGrpSpPr>
            <a:grpSpLocks/>
          </p:cNvGrpSpPr>
          <p:nvPr/>
        </p:nvGrpSpPr>
        <p:grpSpPr bwMode="auto">
          <a:xfrm>
            <a:off x="5021263" y="2286000"/>
            <a:ext cx="4149725" cy="4572000"/>
            <a:chOff x="3163" y="1440"/>
            <a:chExt cx="2614" cy="2880"/>
          </a:xfrm>
        </p:grpSpPr>
        <p:pic>
          <p:nvPicPr>
            <p:cNvPr id="9307" name="Picture 91" descr="Map_Americas_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3" y="1440"/>
              <a:ext cx="2597" cy="2880"/>
            </a:xfrm>
            <a:prstGeom prst="rect">
              <a:avLst/>
            </a:prstGeom>
            <a:noFill/>
            <a:extLst>
              <a:ext uri="{909E8E84-426E-40DD-AFC4-6F175D3DCCD1}">
                <a14:hiddenFill xmlns:a14="http://schemas.microsoft.com/office/drawing/2010/main">
                  <a:solidFill>
                    <a:srgbClr val="FFFFFF"/>
                  </a:solidFill>
                </a14:hiddenFill>
              </a:ext>
            </a:extLst>
          </p:spPr>
        </p:pic>
        <p:grpSp>
          <p:nvGrpSpPr>
            <p:cNvPr id="9306" name="Group 90"/>
            <p:cNvGrpSpPr>
              <a:grpSpLocks/>
            </p:cNvGrpSpPr>
            <p:nvPr/>
          </p:nvGrpSpPr>
          <p:grpSpPr bwMode="auto">
            <a:xfrm>
              <a:off x="3857" y="1597"/>
              <a:ext cx="1920" cy="2134"/>
              <a:chOff x="3857" y="1597"/>
              <a:chExt cx="1920" cy="2134"/>
            </a:xfrm>
          </p:grpSpPr>
          <p:sp>
            <p:nvSpPr>
              <p:cNvPr id="5" name="TextBox 10"/>
              <p:cNvSpPr txBox="1">
                <a:spLocks noChangeArrowheads="1"/>
              </p:cNvSpPr>
              <p:nvPr/>
            </p:nvSpPr>
            <p:spPr bwMode="auto">
              <a:xfrm rot="2294074">
                <a:off x="3857" y="2467"/>
                <a:ext cx="192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t>ECI High in the Tropics</a:t>
                </a:r>
              </a:p>
            </p:txBody>
          </p:sp>
          <p:sp>
            <p:nvSpPr>
              <p:cNvPr id="6" name="TextBox 10"/>
              <p:cNvSpPr txBox="1">
                <a:spLocks noChangeArrowheads="1"/>
              </p:cNvSpPr>
              <p:nvPr/>
            </p:nvSpPr>
            <p:spPr bwMode="auto">
              <a:xfrm>
                <a:off x="3984" y="1597"/>
                <a:ext cx="1200"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b="1"/>
                  <a:t>ECI High in Summer</a:t>
                </a:r>
              </a:p>
            </p:txBody>
          </p:sp>
          <p:sp>
            <p:nvSpPr>
              <p:cNvPr id="7" name="TextBox 10"/>
              <p:cNvSpPr txBox="1">
                <a:spLocks noChangeArrowheads="1"/>
              </p:cNvSpPr>
              <p:nvPr/>
            </p:nvSpPr>
            <p:spPr bwMode="auto">
              <a:xfrm rot="1039879">
                <a:off x="4734" y="3552"/>
                <a:ext cx="64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b="1"/>
                  <a:t>Summer</a:t>
                </a:r>
              </a:p>
            </p:txBody>
          </p:sp>
          <p:sp>
            <p:nvSpPr>
              <p:cNvPr id="8" name="TextBox 10"/>
              <p:cNvSpPr txBox="1">
                <a:spLocks noChangeArrowheads="1"/>
              </p:cNvSpPr>
              <p:nvPr/>
            </p:nvSpPr>
            <p:spPr bwMode="auto">
              <a:xfrm>
                <a:off x="3888" y="2592"/>
                <a:ext cx="64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b="1"/>
                  <a:t>Summer</a:t>
                </a:r>
              </a:p>
            </p:txBody>
          </p:sp>
        </p:grpSp>
      </p:grpSp>
      <p:grpSp>
        <p:nvGrpSpPr>
          <p:cNvPr id="9317" name="Group 101"/>
          <p:cNvGrpSpPr>
            <a:grpSpLocks/>
          </p:cNvGrpSpPr>
          <p:nvPr/>
        </p:nvGrpSpPr>
        <p:grpSpPr bwMode="auto">
          <a:xfrm>
            <a:off x="152400" y="2286000"/>
            <a:ext cx="8991600" cy="4572000"/>
            <a:chOff x="96" y="1440"/>
            <a:chExt cx="5664" cy="2880"/>
          </a:xfrm>
        </p:grpSpPr>
        <p:sp>
          <p:nvSpPr>
            <p:cNvPr id="9" name="TextBox 10"/>
            <p:cNvSpPr txBox="1">
              <a:spLocks noChangeArrowheads="1"/>
            </p:cNvSpPr>
            <p:nvPr/>
          </p:nvSpPr>
          <p:spPr bwMode="auto">
            <a:xfrm>
              <a:off x="96" y="1680"/>
              <a:ext cx="2496" cy="682"/>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solidFill>
                    <a:srgbClr val="0039F0"/>
                  </a:solidFill>
                </a:rPr>
                <a:t>Areas donde el II tiene valores negativos.</a:t>
              </a:r>
              <a:r>
                <a:rPr lang="en-US" altLang="en-US">
                  <a:solidFill>
                    <a:srgbClr val="0039F0"/>
                  </a:solidFill>
                </a:rPr>
                <a:t> Donde inversiones del tipo de las de los Alisios son importantes en la conveccion.</a:t>
              </a:r>
            </a:p>
          </p:txBody>
        </p:sp>
        <p:pic>
          <p:nvPicPr>
            <p:cNvPr id="9314" name="Picture 98" descr="Map_Americas_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 y="1440"/>
              <a:ext cx="2598" cy="28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0"/>
            <p:cNvSpPr txBox="1">
              <a:spLocks noChangeArrowheads="1"/>
            </p:cNvSpPr>
            <p:nvPr/>
          </p:nvSpPr>
          <p:spPr bwMode="auto">
            <a:xfrm rot="3385205">
              <a:off x="4604" y="2204"/>
              <a:ext cx="1208" cy="336"/>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b="1">
                  <a:solidFill>
                    <a:srgbClr val="0039F0"/>
                  </a:solidFill>
                </a:rPr>
                <a:t>Trade-wind-type</a:t>
              </a:r>
            </a:p>
            <a:p>
              <a:pPr eaLnBrk="1" hangingPunct="1">
                <a:lnSpc>
                  <a:spcPct val="90000"/>
                </a:lnSpc>
              </a:pPr>
              <a:r>
                <a:rPr lang="en-US" altLang="en-US" sz="1600" b="1">
                  <a:solidFill>
                    <a:srgbClr val="0039F0"/>
                  </a:solidFill>
                </a:rPr>
                <a:t>inversions</a:t>
              </a:r>
              <a:endParaRPr lang="en-US" altLang="en-US" sz="1600">
                <a:solidFill>
                  <a:srgbClr val="0039F0"/>
                </a:solidFill>
              </a:endParaRPr>
            </a:p>
          </p:txBody>
        </p:sp>
        <p:sp>
          <p:nvSpPr>
            <p:cNvPr id="11" name="TextBox 10"/>
            <p:cNvSpPr txBox="1">
              <a:spLocks noChangeArrowheads="1"/>
            </p:cNvSpPr>
            <p:nvPr/>
          </p:nvSpPr>
          <p:spPr bwMode="auto">
            <a:xfrm rot="-2474676">
              <a:off x="3120" y="2304"/>
              <a:ext cx="1824" cy="336"/>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b="1">
                  <a:solidFill>
                    <a:srgbClr val="0039F0"/>
                  </a:solidFill>
                </a:rPr>
                <a:t>Trade-wind-type </a:t>
              </a:r>
            </a:p>
            <a:p>
              <a:pPr eaLnBrk="1" hangingPunct="1">
                <a:lnSpc>
                  <a:spcPct val="90000"/>
                </a:lnSpc>
              </a:pPr>
              <a:r>
                <a:rPr lang="en-US" altLang="en-US" sz="1600" b="1">
                  <a:solidFill>
                    <a:srgbClr val="0039F0"/>
                  </a:solidFill>
                </a:rPr>
                <a:t>inversions</a:t>
              </a:r>
              <a:endParaRPr lang="en-US" altLang="en-US" sz="1600">
                <a:solidFill>
                  <a:srgbClr val="0039F0"/>
                </a:solidFill>
              </a:endParaRPr>
            </a:p>
          </p:txBody>
        </p:sp>
      </p:grpSp>
      <p:grpSp>
        <p:nvGrpSpPr>
          <p:cNvPr id="9324" name="Group 108"/>
          <p:cNvGrpSpPr>
            <a:grpSpLocks/>
          </p:cNvGrpSpPr>
          <p:nvPr/>
        </p:nvGrpSpPr>
        <p:grpSpPr bwMode="auto">
          <a:xfrm>
            <a:off x="5021263" y="2286000"/>
            <a:ext cx="4122737" cy="4572000"/>
            <a:chOff x="3163" y="1440"/>
            <a:chExt cx="2597" cy="2880"/>
          </a:xfrm>
        </p:grpSpPr>
        <p:pic>
          <p:nvPicPr>
            <p:cNvPr id="9321" name="Picture 105" descr="Map_Americas_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3" y="1440"/>
              <a:ext cx="2597" cy="2880"/>
            </a:xfrm>
            <a:prstGeom prst="rect">
              <a:avLst/>
            </a:prstGeom>
            <a:noFill/>
            <a:extLst>
              <a:ext uri="{909E8E84-426E-40DD-AFC4-6F175D3DCCD1}">
                <a14:hiddenFill xmlns:a14="http://schemas.microsoft.com/office/drawing/2010/main">
                  <a:solidFill>
                    <a:srgbClr val="FFFFFF"/>
                  </a:solidFill>
                </a14:hiddenFill>
              </a:ext>
            </a:extLst>
          </p:spPr>
        </p:pic>
        <p:sp>
          <p:nvSpPr>
            <p:cNvPr id="9322" name="TextBox 1"/>
            <p:cNvSpPr txBox="1">
              <a:spLocks noChangeArrowheads="1"/>
            </p:cNvSpPr>
            <p:nvPr/>
          </p:nvSpPr>
          <p:spPr bwMode="auto">
            <a:xfrm rot="3876275">
              <a:off x="4433" y="2406"/>
              <a:ext cx="164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1600" b="1"/>
                <a:t>Best in Trade Wind </a:t>
              </a:r>
            </a:p>
            <a:p>
              <a:pPr algn="ctr" eaLnBrk="1" hangingPunct="1">
                <a:lnSpc>
                  <a:spcPct val="90000"/>
                </a:lnSpc>
              </a:pPr>
              <a:r>
                <a:rPr lang="en-US" altLang="en-US" sz="1600" b="1"/>
                <a:t>Regimes and east coasts</a:t>
              </a:r>
            </a:p>
          </p:txBody>
        </p:sp>
        <p:sp>
          <p:nvSpPr>
            <p:cNvPr id="9323" name="TextBox 1"/>
            <p:cNvSpPr txBox="1">
              <a:spLocks noChangeArrowheads="1"/>
            </p:cNvSpPr>
            <p:nvPr/>
          </p:nvSpPr>
          <p:spPr bwMode="auto">
            <a:xfrm rot="17708115">
              <a:off x="3221" y="2452"/>
              <a:ext cx="99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1600" b="1"/>
                <a:t>Best in Trade </a:t>
              </a:r>
            </a:p>
            <a:p>
              <a:pPr algn="ctr" eaLnBrk="1" hangingPunct="1">
                <a:lnSpc>
                  <a:spcPct val="90000"/>
                </a:lnSpc>
              </a:pPr>
              <a:r>
                <a:rPr lang="en-US" altLang="en-US" sz="1600" b="1"/>
                <a:t>Wind Regimes</a:t>
              </a:r>
            </a:p>
          </p:txBody>
        </p:sp>
      </p:grpSp>
      <p:grpSp>
        <p:nvGrpSpPr>
          <p:cNvPr id="9331" name="Group 115"/>
          <p:cNvGrpSpPr>
            <a:grpSpLocks/>
          </p:cNvGrpSpPr>
          <p:nvPr/>
        </p:nvGrpSpPr>
        <p:grpSpPr bwMode="auto">
          <a:xfrm>
            <a:off x="152400" y="2286000"/>
            <a:ext cx="8991600" cy="4572000"/>
            <a:chOff x="96" y="1440"/>
            <a:chExt cx="5664" cy="2880"/>
          </a:xfrm>
        </p:grpSpPr>
        <p:sp>
          <p:nvSpPr>
            <p:cNvPr id="12" name="TextBox 10"/>
            <p:cNvSpPr txBox="1">
              <a:spLocks noChangeArrowheads="1"/>
            </p:cNvSpPr>
            <p:nvPr/>
          </p:nvSpPr>
          <p:spPr bwMode="auto">
            <a:xfrm>
              <a:off x="96" y="2832"/>
              <a:ext cx="2832" cy="526"/>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solidFill>
                    <a:srgbClr val="00A400"/>
                  </a:solidFill>
                </a:rPr>
                <a:t>Temperaturas en niveles medios cambiantes</a:t>
              </a:r>
              <a:r>
                <a:rPr lang="en-US" altLang="en-US">
                  <a:solidFill>
                    <a:srgbClr val="00A400"/>
                  </a:solidFill>
                </a:rPr>
                <a:t>. Donde existan vaguadas/dorsales alternantes.</a:t>
              </a:r>
            </a:p>
          </p:txBody>
        </p:sp>
        <p:pic>
          <p:nvPicPr>
            <p:cNvPr id="9326" name="Picture 110" descr="Map_Americas_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2" y="1440"/>
              <a:ext cx="2598" cy="2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0"/>
            <p:cNvSpPr txBox="1">
              <a:spLocks noChangeArrowheads="1"/>
            </p:cNvSpPr>
            <p:nvPr/>
          </p:nvSpPr>
          <p:spPr bwMode="auto">
            <a:xfrm>
              <a:off x="4032" y="3120"/>
              <a:ext cx="1584" cy="370"/>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solidFill>
                    <a:srgbClr val="00A400"/>
                  </a:solidFill>
                </a:rPr>
                <a:t>Subtropical Latitudes are best</a:t>
              </a:r>
              <a:endParaRPr lang="en-US" altLang="en-US">
                <a:solidFill>
                  <a:srgbClr val="00A400"/>
                </a:solidFill>
              </a:endParaRPr>
            </a:p>
          </p:txBody>
        </p:sp>
        <p:sp>
          <p:nvSpPr>
            <p:cNvPr id="14" name="TextBox 10"/>
            <p:cNvSpPr txBox="1">
              <a:spLocks noChangeArrowheads="1"/>
            </p:cNvSpPr>
            <p:nvPr/>
          </p:nvSpPr>
          <p:spPr bwMode="auto">
            <a:xfrm>
              <a:off x="3696" y="1742"/>
              <a:ext cx="1584" cy="370"/>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b="1">
                  <a:solidFill>
                    <a:srgbClr val="00A400"/>
                  </a:solidFill>
                </a:rPr>
                <a:t>Subtropical Latitudes are best</a:t>
              </a:r>
              <a:endParaRPr lang="en-US" altLang="en-US">
                <a:solidFill>
                  <a:srgbClr val="00A400"/>
                </a:solidFill>
              </a:endParaRPr>
            </a:p>
          </p:txBody>
        </p:sp>
      </p:grpSp>
      <p:grpSp>
        <p:nvGrpSpPr>
          <p:cNvPr id="9345" name="Group 129"/>
          <p:cNvGrpSpPr>
            <a:grpSpLocks/>
          </p:cNvGrpSpPr>
          <p:nvPr/>
        </p:nvGrpSpPr>
        <p:grpSpPr bwMode="auto">
          <a:xfrm>
            <a:off x="5019675" y="2286000"/>
            <a:ext cx="4124325" cy="4572000"/>
            <a:chOff x="3162" y="1440"/>
            <a:chExt cx="2598" cy="2880"/>
          </a:xfrm>
        </p:grpSpPr>
        <p:pic>
          <p:nvPicPr>
            <p:cNvPr id="9343" name="Picture 127" descr="Map_Americas_1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2" y="1440"/>
              <a:ext cx="2598" cy="2880"/>
            </a:xfrm>
            <a:prstGeom prst="rect">
              <a:avLst/>
            </a:prstGeom>
            <a:noFill/>
            <a:extLst>
              <a:ext uri="{909E8E84-426E-40DD-AFC4-6F175D3DCCD1}">
                <a14:hiddenFill xmlns:a14="http://schemas.microsoft.com/office/drawing/2010/main">
                  <a:solidFill>
                    <a:srgbClr val="FFFFFF"/>
                  </a:solidFill>
                </a14:hiddenFill>
              </a:ext>
            </a:extLst>
          </p:spPr>
        </p:pic>
        <p:grpSp>
          <p:nvGrpSpPr>
            <p:cNvPr id="9344" name="Group 128"/>
            <p:cNvGrpSpPr>
              <a:grpSpLocks/>
            </p:cNvGrpSpPr>
            <p:nvPr/>
          </p:nvGrpSpPr>
          <p:grpSpPr bwMode="auto">
            <a:xfrm>
              <a:off x="3274" y="1920"/>
              <a:ext cx="2184" cy="1659"/>
              <a:chOff x="3274" y="1920"/>
              <a:chExt cx="2184" cy="1659"/>
            </a:xfrm>
          </p:grpSpPr>
          <p:sp>
            <p:nvSpPr>
              <p:cNvPr id="9333" name="TextBox 1"/>
              <p:cNvSpPr txBox="1">
                <a:spLocks noChangeArrowheads="1"/>
              </p:cNvSpPr>
              <p:nvPr/>
            </p:nvSpPr>
            <p:spPr bwMode="auto">
              <a:xfrm rot="277392">
                <a:off x="3605" y="1920"/>
                <a:ext cx="1853"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1600" b="1"/>
                  <a:t>GDI best in dark green areas</a:t>
                </a:r>
              </a:p>
            </p:txBody>
          </p:sp>
          <p:sp>
            <p:nvSpPr>
              <p:cNvPr id="9334" name="TextBox 1"/>
              <p:cNvSpPr txBox="1">
                <a:spLocks noChangeArrowheads="1"/>
              </p:cNvSpPr>
              <p:nvPr/>
            </p:nvSpPr>
            <p:spPr bwMode="auto">
              <a:xfrm rot="-782395">
                <a:off x="3274" y="3012"/>
                <a:ext cx="1003"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1400" b="1"/>
                  <a:t>GDI best in dark </a:t>
                </a:r>
              </a:p>
              <a:p>
                <a:pPr algn="ctr" eaLnBrk="1" hangingPunct="1">
                  <a:lnSpc>
                    <a:spcPct val="90000"/>
                  </a:lnSpc>
                </a:pPr>
                <a:r>
                  <a:rPr lang="en-US" altLang="en-US" sz="1400" b="1"/>
                  <a:t>green areas</a:t>
                </a:r>
              </a:p>
            </p:txBody>
          </p:sp>
          <p:sp>
            <p:nvSpPr>
              <p:cNvPr id="9335" name="TextBox 1"/>
              <p:cNvSpPr txBox="1">
                <a:spLocks noChangeArrowheads="1"/>
              </p:cNvSpPr>
              <p:nvPr/>
            </p:nvSpPr>
            <p:spPr bwMode="auto">
              <a:xfrm rot="4410147">
                <a:off x="4729" y="2928"/>
                <a:ext cx="1003"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1400" b="1"/>
                  <a:t>GDI best in dark </a:t>
                </a:r>
              </a:p>
              <a:p>
                <a:pPr algn="ctr" eaLnBrk="1" hangingPunct="1">
                  <a:lnSpc>
                    <a:spcPct val="90000"/>
                  </a:lnSpc>
                </a:pPr>
                <a:r>
                  <a:rPr lang="en-US" altLang="en-US" sz="1400" b="1"/>
                  <a:t>green areas</a:t>
                </a:r>
              </a:p>
            </p:txBody>
          </p:sp>
        </p:grpSp>
      </p:grpSp>
      <p:grpSp>
        <p:nvGrpSpPr>
          <p:cNvPr id="9356" name="Group 140"/>
          <p:cNvGrpSpPr>
            <a:grpSpLocks/>
          </p:cNvGrpSpPr>
          <p:nvPr/>
        </p:nvGrpSpPr>
        <p:grpSpPr bwMode="auto">
          <a:xfrm>
            <a:off x="5021263" y="2286000"/>
            <a:ext cx="4122737" cy="4572000"/>
            <a:chOff x="3163" y="1440"/>
            <a:chExt cx="2597" cy="2880"/>
          </a:xfrm>
        </p:grpSpPr>
        <p:pic>
          <p:nvPicPr>
            <p:cNvPr id="9346" name="Picture 130" descr="Map_Americas_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3" y="1440"/>
              <a:ext cx="2597" cy="2880"/>
            </a:xfrm>
            <a:prstGeom prst="rect">
              <a:avLst/>
            </a:prstGeom>
            <a:noFill/>
            <a:extLst>
              <a:ext uri="{909E8E84-426E-40DD-AFC4-6F175D3DCCD1}">
                <a14:hiddenFill xmlns:a14="http://schemas.microsoft.com/office/drawing/2010/main">
                  <a:solidFill>
                    <a:srgbClr val="FFFFFF"/>
                  </a:solidFill>
                </a14:hiddenFill>
              </a:ext>
            </a:extLst>
          </p:spPr>
        </p:pic>
        <p:sp>
          <p:nvSpPr>
            <p:cNvPr id="9347" name="TextBox 1"/>
            <p:cNvSpPr txBox="1">
              <a:spLocks noChangeArrowheads="1"/>
            </p:cNvSpPr>
            <p:nvPr/>
          </p:nvSpPr>
          <p:spPr bwMode="auto">
            <a:xfrm>
              <a:off x="4574" y="1895"/>
              <a:ext cx="78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9348" name="TextBox 1"/>
            <p:cNvSpPr txBox="1">
              <a:spLocks noChangeArrowheads="1"/>
            </p:cNvSpPr>
            <p:nvPr/>
          </p:nvSpPr>
          <p:spPr bwMode="auto">
            <a:xfrm>
              <a:off x="3619" y="1872"/>
              <a:ext cx="78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9349" name="TextBox 1"/>
            <p:cNvSpPr txBox="1">
              <a:spLocks noChangeArrowheads="1"/>
            </p:cNvSpPr>
            <p:nvPr/>
          </p:nvSpPr>
          <p:spPr bwMode="auto">
            <a:xfrm>
              <a:off x="4862" y="2999"/>
              <a:ext cx="78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9350" name="TextBox 1"/>
            <p:cNvSpPr txBox="1">
              <a:spLocks noChangeArrowheads="1"/>
            </p:cNvSpPr>
            <p:nvPr/>
          </p:nvSpPr>
          <p:spPr bwMode="auto">
            <a:xfrm>
              <a:off x="3331" y="3024"/>
              <a:ext cx="78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9351" name="TextBox 1"/>
            <p:cNvSpPr txBox="1">
              <a:spLocks noChangeArrowheads="1"/>
            </p:cNvSpPr>
            <p:nvPr/>
          </p:nvSpPr>
          <p:spPr bwMode="auto">
            <a:xfrm>
              <a:off x="3409" y="2423"/>
              <a:ext cx="71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Bueno</a:t>
              </a:r>
            </a:p>
          </p:txBody>
        </p:sp>
        <p:sp>
          <p:nvSpPr>
            <p:cNvPr id="9352" name="TextBox 1"/>
            <p:cNvSpPr txBox="1">
              <a:spLocks noChangeArrowheads="1"/>
            </p:cNvSpPr>
            <p:nvPr/>
          </p:nvSpPr>
          <p:spPr bwMode="auto">
            <a:xfrm>
              <a:off x="5001" y="2400"/>
              <a:ext cx="71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Bueno</a:t>
              </a:r>
            </a:p>
          </p:txBody>
        </p:sp>
        <p:sp>
          <p:nvSpPr>
            <p:cNvPr id="9353" name="TextBox 1"/>
            <p:cNvSpPr txBox="1">
              <a:spLocks noChangeArrowheads="1"/>
            </p:cNvSpPr>
            <p:nvPr/>
          </p:nvSpPr>
          <p:spPr bwMode="auto">
            <a:xfrm>
              <a:off x="4168" y="2688"/>
              <a:ext cx="735"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Mas o</a:t>
              </a:r>
            </a:p>
            <a:p>
              <a:pPr algn="ctr" eaLnBrk="1" hangingPunct="1">
                <a:lnSpc>
                  <a:spcPct val="90000"/>
                </a:lnSpc>
              </a:pPr>
              <a:r>
                <a:rPr lang="en-US" altLang="en-US" sz="2400" b="1"/>
                <a:t>menos</a:t>
              </a:r>
            </a:p>
          </p:txBody>
        </p:sp>
        <p:sp>
          <p:nvSpPr>
            <p:cNvPr id="9354" name="TextBox 1"/>
            <p:cNvSpPr txBox="1">
              <a:spLocks noChangeArrowheads="1"/>
            </p:cNvSpPr>
            <p:nvPr/>
          </p:nvSpPr>
          <p:spPr bwMode="auto">
            <a:xfrm rot="2846199">
              <a:off x="4499" y="3539"/>
              <a:ext cx="6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000" b="1"/>
                <a:t>Verano</a:t>
              </a:r>
            </a:p>
          </p:txBody>
        </p:sp>
        <p:sp>
          <p:nvSpPr>
            <p:cNvPr id="9355" name="TextBox 1"/>
            <p:cNvSpPr txBox="1">
              <a:spLocks noChangeArrowheads="1"/>
            </p:cNvSpPr>
            <p:nvPr/>
          </p:nvSpPr>
          <p:spPr bwMode="auto">
            <a:xfrm rot="-268650">
              <a:off x="3793" y="1449"/>
              <a:ext cx="65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000" b="1"/>
                <a:t>Verano</a:t>
              </a:r>
            </a:p>
          </p:txBody>
        </p:sp>
      </p:grpSp>
    </p:spTree>
    <p:extLst>
      <p:ext uri="{BB962C8B-B14F-4D97-AF65-F5344CB8AC3E}">
        <p14:creationId xmlns:p14="http://schemas.microsoft.com/office/powerpoint/2010/main" val="2252632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3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3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3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3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34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14" name="TextBox 1"/>
          <p:cNvSpPr txBox="1">
            <a:spLocks noChangeArrowheads="1"/>
          </p:cNvSpPr>
          <p:nvPr/>
        </p:nvSpPr>
        <p:spPr bwMode="auto">
          <a:xfrm>
            <a:off x="2673350" y="0"/>
            <a:ext cx="42195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a:cs typeface="Arial" charset="0"/>
              </a:rPr>
              <a:t>¿</a:t>
            </a:r>
            <a:r>
              <a:rPr lang="en-US" altLang="en-US" sz="3200" b="1"/>
              <a:t>Encontramos esto?</a:t>
            </a:r>
          </a:p>
        </p:txBody>
      </p:sp>
      <p:grpSp>
        <p:nvGrpSpPr>
          <p:cNvPr id="147534" name="Group 78"/>
          <p:cNvGrpSpPr>
            <a:grpSpLocks/>
          </p:cNvGrpSpPr>
          <p:nvPr/>
        </p:nvGrpSpPr>
        <p:grpSpPr bwMode="auto">
          <a:xfrm>
            <a:off x="576263" y="3124200"/>
            <a:ext cx="3538537" cy="3657600"/>
            <a:chOff x="363" y="1968"/>
            <a:chExt cx="2229" cy="2304"/>
          </a:xfrm>
        </p:grpSpPr>
        <p:pic>
          <p:nvPicPr>
            <p:cNvPr id="147519" name="Picture 63" descr="corGD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 y="1968"/>
              <a:ext cx="1930" cy="2304"/>
            </a:xfrm>
            <a:prstGeom prst="rect">
              <a:avLst/>
            </a:prstGeom>
            <a:noFill/>
            <a:extLst>
              <a:ext uri="{909E8E84-426E-40DD-AFC4-6F175D3DCCD1}">
                <a14:hiddenFill xmlns:a14="http://schemas.microsoft.com/office/drawing/2010/main">
                  <a:solidFill>
                    <a:srgbClr val="FFFFFF"/>
                  </a:solidFill>
                </a14:hiddenFill>
              </a:ext>
            </a:extLst>
          </p:spPr>
        </p:pic>
        <p:pic>
          <p:nvPicPr>
            <p:cNvPr id="147522" name="Picture 66" descr="corsc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 y="1968"/>
              <a:ext cx="309" cy="2256"/>
            </a:xfrm>
            <a:prstGeom prst="rect">
              <a:avLst/>
            </a:prstGeom>
            <a:noFill/>
            <a:extLst>
              <a:ext uri="{909E8E84-426E-40DD-AFC4-6F175D3DCCD1}">
                <a14:hiddenFill xmlns:a14="http://schemas.microsoft.com/office/drawing/2010/main">
                  <a:solidFill>
                    <a:srgbClr val="FFFFFF"/>
                  </a:solidFill>
                </a14:hiddenFill>
              </a:ext>
            </a:extLst>
          </p:spPr>
        </p:pic>
        <p:sp>
          <p:nvSpPr>
            <p:cNvPr id="147523" name="Rectangle 16"/>
            <p:cNvSpPr>
              <a:spLocks noChangeArrowheads="1"/>
            </p:cNvSpPr>
            <p:nvPr/>
          </p:nvSpPr>
          <p:spPr bwMode="auto">
            <a:xfrm>
              <a:off x="672" y="3926"/>
              <a:ext cx="11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latin typeface="Times New Roman" pitchFamily="18" charset="0"/>
                  <a:cs typeface="Times New Roman" pitchFamily="18" charset="0"/>
                </a:rPr>
                <a:t>GDI-OLR r^2</a:t>
              </a:r>
            </a:p>
          </p:txBody>
        </p:sp>
      </p:grpSp>
      <p:grpSp>
        <p:nvGrpSpPr>
          <p:cNvPr id="147533" name="Group 77"/>
          <p:cNvGrpSpPr>
            <a:grpSpLocks/>
          </p:cNvGrpSpPr>
          <p:nvPr/>
        </p:nvGrpSpPr>
        <p:grpSpPr bwMode="auto">
          <a:xfrm>
            <a:off x="0" y="304800"/>
            <a:ext cx="4648200" cy="2819400"/>
            <a:chOff x="192" y="528"/>
            <a:chExt cx="2736" cy="1584"/>
          </a:xfrm>
        </p:grpSpPr>
        <p:grpSp>
          <p:nvGrpSpPr>
            <p:cNvPr id="147532" name="Group 76"/>
            <p:cNvGrpSpPr>
              <a:grpSpLocks/>
            </p:cNvGrpSpPr>
            <p:nvPr/>
          </p:nvGrpSpPr>
          <p:grpSpPr bwMode="auto">
            <a:xfrm>
              <a:off x="192" y="528"/>
              <a:ext cx="2352" cy="1584"/>
              <a:chOff x="192" y="384"/>
              <a:chExt cx="2352" cy="1584"/>
            </a:xfrm>
          </p:grpSpPr>
          <p:pic>
            <p:nvPicPr>
              <p:cNvPr id="147516" name="Picture 60" descr="rsq2x2_gdi-sat_temp_A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 y="624"/>
                <a:ext cx="2208" cy="1333"/>
              </a:xfrm>
              <a:prstGeom prst="rect">
                <a:avLst/>
              </a:prstGeom>
              <a:noFill/>
              <a:extLst>
                <a:ext uri="{909E8E84-426E-40DD-AFC4-6F175D3DCCD1}">
                  <a14:hiddenFill xmlns:a14="http://schemas.microsoft.com/office/drawing/2010/main">
                    <a:solidFill>
                      <a:srgbClr val="FFFFFF"/>
                    </a:solidFill>
                  </a14:hiddenFill>
                </a:ext>
              </a:extLst>
            </p:spPr>
          </p:pic>
          <p:pic>
            <p:nvPicPr>
              <p:cNvPr id="147525" name="Picture 69" descr="map_cr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384"/>
                <a:ext cx="2160" cy="1584"/>
              </a:xfrm>
              <a:prstGeom prst="rect">
                <a:avLst/>
              </a:prstGeom>
              <a:noFill/>
              <a:extLst>
                <a:ext uri="{909E8E84-426E-40DD-AFC4-6F175D3DCCD1}">
                  <a14:hiddenFill xmlns:a14="http://schemas.microsoft.com/office/drawing/2010/main">
                    <a:solidFill>
                      <a:srgbClr val="FFFFFF"/>
                    </a:solidFill>
                  </a14:hiddenFill>
                </a:ext>
              </a:extLst>
            </p:spPr>
          </p:pic>
        </p:grpSp>
        <p:sp>
          <p:nvSpPr>
            <p:cNvPr id="147524" name="Rectangle 16"/>
            <p:cNvSpPr>
              <a:spLocks noChangeArrowheads="1"/>
            </p:cNvSpPr>
            <p:nvPr/>
          </p:nvSpPr>
          <p:spPr bwMode="auto">
            <a:xfrm>
              <a:off x="1584" y="1872"/>
              <a:ext cx="134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latin typeface="Times New Roman" pitchFamily="18" charset="0"/>
                  <a:cs typeface="Times New Roman" pitchFamily="18" charset="0"/>
                </a:rPr>
                <a:t>GDI-BT r^2</a:t>
              </a:r>
            </a:p>
          </p:txBody>
        </p:sp>
      </p:grpSp>
      <p:grpSp>
        <p:nvGrpSpPr>
          <p:cNvPr id="147535" name="Group 79"/>
          <p:cNvGrpSpPr>
            <a:grpSpLocks/>
          </p:cNvGrpSpPr>
          <p:nvPr/>
        </p:nvGrpSpPr>
        <p:grpSpPr bwMode="auto">
          <a:xfrm>
            <a:off x="4114800" y="609600"/>
            <a:ext cx="5029200" cy="6248400"/>
            <a:chOff x="3163" y="1440"/>
            <a:chExt cx="2597" cy="2880"/>
          </a:xfrm>
        </p:grpSpPr>
        <p:pic>
          <p:nvPicPr>
            <p:cNvPr id="147536" name="Picture 80" descr="Map_Americas_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3" y="1440"/>
              <a:ext cx="2597" cy="2880"/>
            </a:xfrm>
            <a:prstGeom prst="rect">
              <a:avLst/>
            </a:prstGeom>
            <a:noFill/>
            <a:extLst>
              <a:ext uri="{909E8E84-426E-40DD-AFC4-6F175D3DCCD1}">
                <a14:hiddenFill xmlns:a14="http://schemas.microsoft.com/office/drawing/2010/main">
                  <a:solidFill>
                    <a:srgbClr val="FFFFFF"/>
                  </a:solidFill>
                </a14:hiddenFill>
              </a:ext>
            </a:extLst>
          </p:spPr>
        </p:pic>
        <p:sp>
          <p:nvSpPr>
            <p:cNvPr id="147537" name="TextBox 1"/>
            <p:cNvSpPr txBox="1">
              <a:spLocks noChangeArrowheads="1"/>
            </p:cNvSpPr>
            <p:nvPr/>
          </p:nvSpPr>
          <p:spPr bwMode="auto">
            <a:xfrm>
              <a:off x="4644" y="1895"/>
              <a:ext cx="6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147538" name="TextBox 1"/>
            <p:cNvSpPr txBox="1">
              <a:spLocks noChangeArrowheads="1"/>
            </p:cNvSpPr>
            <p:nvPr/>
          </p:nvSpPr>
          <p:spPr bwMode="auto">
            <a:xfrm>
              <a:off x="3689" y="1872"/>
              <a:ext cx="6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147539" name="TextBox 1"/>
            <p:cNvSpPr txBox="1">
              <a:spLocks noChangeArrowheads="1"/>
            </p:cNvSpPr>
            <p:nvPr/>
          </p:nvSpPr>
          <p:spPr bwMode="auto">
            <a:xfrm>
              <a:off x="4933" y="2999"/>
              <a:ext cx="6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147540" name="TextBox 1"/>
            <p:cNvSpPr txBox="1">
              <a:spLocks noChangeArrowheads="1"/>
            </p:cNvSpPr>
            <p:nvPr/>
          </p:nvSpPr>
          <p:spPr bwMode="auto">
            <a:xfrm>
              <a:off x="3402" y="3024"/>
              <a:ext cx="6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Optimo</a:t>
              </a:r>
            </a:p>
          </p:txBody>
        </p:sp>
        <p:sp>
          <p:nvSpPr>
            <p:cNvPr id="147541" name="TextBox 1"/>
            <p:cNvSpPr txBox="1">
              <a:spLocks noChangeArrowheads="1"/>
            </p:cNvSpPr>
            <p:nvPr/>
          </p:nvSpPr>
          <p:spPr bwMode="auto">
            <a:xfrm>
              <a:off x="3473" y="2423"/>
              <a:ext cx="58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Bueno</a:t>
              </a:r>
            </a:p>
          </p:txBody>
        </p:sp>
        <p:sp>
          <p:nvSpPr>
            <p:cNvPr id="147542" name="TextBox 1"/>
            <p:cNvSpPr txBox="1">
              <a:spLocks noChangeArrowheads="1"/>
            </p:cNvSpPr>
            <p:nvPr/>
          </p:nvSpPr>
          <p:spPr bwMode="auto">
            <a:xfrm>
              <a:off x="5065" y="2400"/>
              <a:ext cx="58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Bueno</a:t>
              </a:r>
            </a:p>
          </p:txBody>
        </p:sp>
        <p:sp>
          <p:nvSpPr>
            <p:cNvPr id="147543" name="TextBox 1"/>
            <p:cNvSpPr txBox="1">
              <a:spLocks noChangeArrowheads="1"/>
            </p:cNvSpPr>
            <p:nvPr/>
          </p:nvSpPr>
          <p:spPr bwMode="auto">
            <a:xfrm>
              <a:off x="4233" y="2688"/>
              <a:ext cx="60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a:t>Mas o</a:t>
              </a:r>
            </a:p>
            <a:p>
              <a:pPr algn="ctr" eaLnBrk="1" hangingPunct="1">
                <a:lnSpc>
                  <a:spcPct val="90000"/>
                </a:lnSpc>
              </a:pPr>
              <a:r>
                <a:rPr lang="en-US" altLang="en-US" sz="2400" b="1"/>
                <a:t>menos</a:t>
              </a:r>
            </a:p>
          </p:txBody>
        </p:sp>
        <p:sp>
          <p:nvSpPr>
            <p:cNvPr id="147544" name="TextBox 1"/>
            <p:cNvSpPr txBox="1">
              <a:spLocks noChangeArrowheads="1"/>
            </p:cNvSpPr>
            <p:nvPr/>
          </p:nvSpPr>
          <p:spPr bwMode="auto">
            <a:xfrm rot="2846199">
              <a:off x="4603" y="3547"/>
              <a:ext cx="48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000" b="1"/>
                <a:t>Verano</a:t>
              </a:r>
            </a:p>
          </p:txBody>
        </p:sp>
        <p:sp>
          <p:nvSpPr>
            <p:cNvPr id="147545" name="TextBox 1"/>
            <p:cNvSpPr txBox="1">
              <a:spLocks noChangeArrowheads="1"/>
            </p:cNvSpPr>
            <p:nvPr/>
          </p:nvSpPr>
          <p:spPr bwMode="auto">
            <a:xfrm rot="-268650">
              <a:off x="3849" y="1449"/>
              <a:ext cx="54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000" b="1"/>
                <a:t>Verano</a:t>
              </a:r>
            </a:p>
          </p:txBody>
        </p:sp>
      </p:grpSp>
    </p:spTree>
    <p:extLst>
      <p:ext uri="{BB962C8B-B14F-4D97-AF65-F5344CB8AC3E}">
        <p14:creationId xmlns:p14="http://schemas.microsoft.com/office/powerpoint/2010/main" val="1723133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5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7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609600" y="2743200"/>
            <a:ext cx="80466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6000" b="1" dirty="0" err="1" smtClean="0">
                <a:solidFill>
                  <a:srgbClr val="F7D171"/>
                </a:solidFill>
                <a:effectLst>
                  <a:outerShdw blurRad="38100" dist="38100" dir="2700000" algn="tl">
                    <a:srgbClr val="000000">
                      <a:alpha val="43137"/>
                    </a:srgbClr>
                  </a:outerShdw>
                </a:effectLst>
              </a:rPr>
              <a:t>Método</a:t>
            </a:r>
            <a:r>
              <a:rPr lang="en-US" altLang="en-US" sz="6000" b="1" dirty="0" smtClean="0">
                <a:solidFill>
                  <a:srgbClr val="F7D171"/>
                </a:solidFill>
                <a:effectLst>
                  <a:outerShdw blurRad="38100" dist="38100" dir="2700000" algn="tl">
                    <a:srgbClr val="000000">
                      <a:alpha val="43137"/>
                    </a:srgbClr>
                  </a:outerShdw>
                </a:effectLst>
              </a:rPr>
              <a:t> de </a:t>
            </a:r>
            <a:r>
              <a:rPr lang="en-US" altLang="en-US" sz="6000" b="1" dirty="0" err="1" smtClean="0">
                <a:solidFill>
                  <a:srgbClr val="F7D171"/>
                </a:solidFill>
                <a:effectLst>
                  <a:outerShdw blurRad="38100" dist="38100" dir="2700000" algn="tl">
                    <a:srgbClr val="000000">
                      <a:alpha val="43137"/>
                    </a:srgbClr>
                  </a:outerShdw>
                </a:effectLst>
              </a:rPr>
              <a:t>Validación</a:t>
            </a:r>
            <a:endParaRPr lang="en-US" altLang="en-US" sz="6000" b="1" dirty="0">
              <a:solidFill>
                <a:srgbClr val="F7D17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37050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78638" y="2224088"/>
            <a:ext cx="196056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0" name="Rectangle 12"/>
          <p:cNvSpPr>
            <a:spLocks noChangeArrowheads="1"/>
          </p:cNvSpPr>
          <p:nvPr/>
        </p:nvSpPr>
        <p:spPr bwMode="auto">
          <a:xfrm>
            <a:off x="381000" y="1219200"/>
            <a:ext cx="8229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altLang="en-US" sz="2000" b="1" u="sng">
                <a:solidFill>
                  <a:srgbClr val="0039F0"/>
                </a:solidFill>
                <a:latin typeface="Times New Roman" pitchFamily="18" charset="0"/>
                <a:cs typeface="Times New Roman" pitchFamily="18" charset="0"/>
              </a:rPr>
              <a:t>GDI vs Temperatura de Brillo</a:t>
            </a:r>
            <a:r>
              <a:rPr lang="en-US" altLang="en-US" sz="2000">
                <a:latin typeface="Times New Roman" pitchFamily="18" charset="0"/>
                <a:cs typeface="Times New Roman" pitchFamily="18" charset="0"/>
              </a:rPr>
              <a:t>: Indices calculados con salidas de 1x1 grado del GFS00 comparadas con temperaturas de brillo del GOES. Promedios de 12 horas (GFS00 F00-F12, GOES 00z-12z)</a:t>
            </a:r>
          </a:p>
          <a:p>
            <a:pPr eaLnBrk="1" hangingPunct="1">
              <a:buFont typeface="Arial" charset="0"/>
              <a:buChar char="•"/>
            </a:pPr>
            <a:r>
              <a:rPr lang="en-US" altLang="en-US" sz="2000">
                <a:latin typeface="Times New Roman" pitchFamily="18" charset="0"/>
                <a:cs typeface="Times New Roman" pitchFamily="18" charset="0"/>
              </a:rPr>
              <a:t>Periodo: Julio-Noviembre 2013 (Epoca lluviosa)</a:t>
            </a:r>
          </a:p>
          <a:p>
            <a:pPr eaLnBrk="1" hangingPunct="1"/>
            <a:endParaRPr lang="en-US" altLang="en-US" sz="2000">
              <a:latin typeface="Times New Roman" pitchFamily="18" charset="0"/>
              <a:cs typeface="Times New Roman" pitchFamily="18" charset="0"/>
            </a:endParaRPr>
          </a:p>
        </p:txBody>
      </p:sp>
      <p:sp>
        <p:nvSpPr>
          <p:cNvPr id="207876" name="TextBox 2"/>
          <p:cNvSpPr txBox="1">
            <a:spLocks noChangeArrowheads="1"/>
          </p:cNvSpPr>
          <p:nvPr/>
        </p:nvSpPr>
        <p:spPr bwMode="auto">
          <a:xfrm>
            <a:off x="3273425" y="76200"/>
            <a:ext cx="22129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Validación</a:t>
            </a:r>
          </a:p>
        </p:txBody>
      </p:sp>
      <p:sp>
        <p:nvSpPr>
          <p:cNvPr id="207877" name="TextBox 2"/>
          <p:cNvSpPr txBox="1">
            <a:spLocks noChangeArrowheads="1"/>
          </p:cNvSpPr>
          <p:nvPr/>
        </p:nvSpPr>
        <p:spPr bwMode="auto">
          <a:xfrm>
            <a:off x="228600" y="838200"/>
            <a:ext cx="2270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Norte America</a:t>
            </a:r>
          </a:p>
        </p:txBody>
      </p:sp>
      <p:sp>
        <p:nvSpPr>
          <p:cNvPr id="2" name="Rectangle 12"/>
          <p:cNvSpPr>
            <a:spLocks noChangeArrowheads="1"/>
          </p:cNvSpPr>
          <p:nvPr/>
        </p:nvSpPr>
        <p:spPr bwMode="auto">
          <a:xfrm>
            <a:off x="381000" y="3184525"/>
            <a:ext cx="83820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altLang="en-US" sz="2000" b="1" u="sng">
                <a:solidFill>
                  <a:srgbClr val="0039F0"/>
                </a:solidFill>
                <a:latin typeface="Times New Roman" pitchFamily="18" charset="0"/>
                <a:cs typeface="Times New Roman" pitchFamily="18" charset="0"/>
              </a:rPr>
              <a:t>GDI vs OLR</a:t>
            </a:r>
            <a:r>
              <a:rPr lang="en-US" altLang="en-US" sz="2000">
                <a:latin typeface="Times New Roman" pitchFamily="18" charset="0"/>
                <a:cs typeface="Times New Roman" pitchFamily="18" charset="0"/>
              </a:rPr>
              <a:t>: Indices del GFS de 1 grado comparados con OLR (Radiacion emitida en onda larga). Promedios de 24 horas (GFS00 F00-F24, OLR 00z-00z_day+1).</a:t>
            </a:r>
          </a:p>
          <a:p>
            <a:pPr eaLnBrk="1" hangingPunct="1">
              <a:buFont typeface="Arial" charset="0"/>
              <a:buChar char="•"/>
            </a:pPr>
            <a:endParaRPr lang="en-US" altLang="en-US" sz="500">
              <a:latin typeface="Times New Roman" pitchFamily="18" charset="0"/>
              <a:cs typeface="Times New Roman" pitchFamily="18" charset="0"/>
            </a:endParaRPr>
          </a:p>
          <a:p>
            <a:pPr eaLnBrk="1" hangingPunct="1">
              <a:buFont typeface="Arial" charset="0"/>
              <a:buChar char="•"/>
            </a:pPr>
            <a:r>
              <a:rPr lang="en-US" altLang="en-US" sz="2000" b="1" u="sng">
                <a:solidFill>
                  <a:srgbClr val="0039F0"/>
                </a:solidFill>
                <a:latin typeface="Times New Roman" pitchFamily="18" charset="0"/>
              </a:rPr>
              <a:t>GDI vs Lluvia</a:t>
            </a:r>
            <a:r>
              <a:rPr lang="en-US" altLang="en-US" sz="2000">
                <a:latin typeface="Times New Roman" pitchFamily="18" charset="0"/>
              </a:rPr>
              <a:t>: Indices del GFS de un grado comparados con lluvia acumulada en 24-hr, analisis del CPC. Cada valor representa promedios de 24 horas (GFS00 F12-F36, OLR 12z-12z_day+1).</a:t>
            </a:r>
          </a:p>
          <a:p>
            <a:pPr eaLnBrk="1" hangingPunct="1">
              <a:buFont typeface="Arial" charset="0"/>
              <a:buChar char="•"/>
            </a:pPr>
            <a:r>
              <a:rPr lang="en-US" altLang="en-US" sz="2000">
                <a:latin typeface="Times New Roman" pitchFamily="18" charset="0"/>
                <a:cs typeface="Times New Roman" pitchFamily="18" charset="0"/>
              </a:rPr>
              <a:t>Periodo: Octubre 2013-Febrero 2014 (Epoca lluviosa)</a:t>
            </a:r>
          </a:p>
          <a:p>
            <a:pPr eaLnBrk="1" hangingPunct="1"/>
            <a:endParaRPr lang="en-US" altLang="en-US" sz="2000">
              <a:latin typeface="Times New Roman" pitchFamily="18" charset="0"/>
              <a:cs typeface="Times New Roman" pitchFamily="18" charset="0"/>
            </a:endParaRPr>
          </a:p>
        </p:txBody>
      </p:sp>
      <p:sp>
        <p:nvSpPr>
          <p:cNvPr id="207879" name="TextBox 2"/>
          <p:cNvSpPr txBox="1">
            <a:spLocks noChangeArrowheads="1"/>
          </p:cNvSpPr>
          <p:nvPr/>
        </p:nvSpPr>
        <p:spPr bwMode="auto">
          <a:xfrm>
            <a:off x="228600" y="2743200"/>
            <a:ext cx="1912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Sudamérica</a:t>
            </a:r>
          </a:p>
        </p:txBody>
      </p:sp>
    </p:spTree>
    <p:extLst>
      <p:ext uri="{BB962C8B-B14F-4D97-AF65-F5344CB8AC3E}">
        <p14:creationId xmlns:p14="http://schemas.microsoft.com/office/powerpoint/2010/main" val="34418399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78638" y="1766888"/>
            <a:ext cx="196056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0" name="Rectangle 12"/>
          <p:cNvSpPr>
            <a:spLocks noChangeArrowheads="1"/>
          </p:cNvSpPr>
          <p:nvPr/>
        </p:nvSpPr>
        <p:spPr bwMode="auto">
          <a:xfrm>
            <a:off x="762000" y="838200"/>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latin typeface="Times New Roman" pitchFamily="18" charset="0"/>
                <a:cs typeface="Times New Roman" pitchFamily="18" charset="0"/>
              </a:rPr>
              <a:t>Lluvia de CPC		-Densidad de estaciones muy baja</a:t>
            </a:r>
          </a:p>
          <a:p>
            <a:pPr eaLnBrk="1" hangingPunct="1"/>
            <a:r>
              <a:rPr lang="en-US" altLang="en-US" sz="2000">
                <a:latin typeface="Times New Roman" pitchFamily="18" charset="0"/>
                <a:cs typeface="Times New Roman" pitchFamily="18" charset="0"/>
              </a:rPr>
              <a:t>                                           -Lluvia convectiva domina, montos aislados.</a:t>
            </a:r>
          </a:p>
        </p:txBody>
      </p:sp>
      <p:sp>
        <p:nvSpPr>
          <p:cNvPr id="209924" name="TextBox 2"/>
          <p:cNvSpPr txBox="1">
            <a:spLocks noChangeArrowheads="1"/>
          </p:cNvSpPr>
          <p:nvPr/>
        </p:nvSpPr>
        <p:spPr bwMode="auto">
          <a:xfrm>
            <a:off x="1828800" y="152400"/>
            <a:ext cx="5141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Limitaciones de los datos</a:t>
            </a:r>
          </a:p>
        </p:txBody>
      </p:sp>
      <p:sp>
        <p:nvSpPr>
          <p:cNvPr id="2" name="Rectangle 12"/>
          <p:cNvSpPr>
            <a:spLocks noChangeArrowheads="1"/>
          </p:cNvSpPr>
          <p:nvPr/>
        </p:nvSpPr>
        <p:spPr bwMode="auto">
          <a:xfrm>
            <a:off x="762000" y="1828800"/>
            <a:ext cx="7315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latin typeface="Times New Roman" pitchFamily="18" charset="0"/>
                <a:cs typeface="Times New Roman" pitchFamily="18" charset="0"/>
              </a:rPr>
              <a:t>OLR y			-Suposición de que son representativos </a:t>
            </a:r>
          </a:p>
          <a:p>
            <a:pPr eaLnBrk="1" hangingPunct="1"/>
            <a:r>
              <a:rPr lang="en-US" altLang="en-US" sz="2000">
                <a:latin typeface="Times New Roman" pitchFamily="18" charset="0"/>
                <a:cs typeface="Times New Roman" pitchFamily="18" charset="0"/>
              </a:rPr>
              <a:t>Temperatura		 de regímenes convectivos.</a:t>
            </a:r>
          </a:p>
          <a:p>
            <a:pPr eaLnBrk="1" hangingPunct="1"/>
            <a:r>
              <a:rPr lang="en-US" altLang="en-US" sz="2000">
                <a:latin typeface="Times New Roman" pitchFamily="18" charset="0"/>
                <a:cs typeface="Times New Roman" pitchFamily="18" charset="0"/>
              </a:rPr>
              <a:t>De brillo			-Contaminación de cirrus especialmente</a:t>
            </a:r>
          </a:p>
          <a:p>
            <a:pPr eaLnBrk="1" hangingPunct="1"/>
            <a:r>
              <a:rPr lang="en-US" altLang="en-US" sz="2000">
                <a:latin typeface="Times New Roman" pitchFamily="18" charset="0"/>
                <a:cs typeface="Times New Roman" pitchFamily="18" charset="0"/>
              </a:rPr>
              <a:t>                                             cerca a MCS y chorros subtropicales.</a:t>
            </a:r>
          </a:p>
        </p:txBody>
      </p:sp>
      <p:sp>
        <p:nvSpPr>
          <p:cNvPr id="4" name="Rectangle 12"/>
          <p:cNvSpPr>
            <a:spLocks noChangeArrowheads="1"/>
          </p:cNvSpPr>
          <p:nvPr/>
        </p:nvSpPr>
        <p:spPr bwMode="auto">
          <a:xfrm>
            <a:off x="762000" y="3184525"/>
            <a:ext cx="731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latin typeface="Times New Roman" pitchFamily="18" charset="0"/>
                <a:cs typeface="Times New Roman" pitchFamily="18" charset="0"/>
              </a:rPr>
              <a:t>Valor del indice		-Dependiente de la salida del modelo</a:t>
            </a:r>
          </a:p>
        </p:txBody>
      </p:sp>
      <p:sp>
        <p:nvSpPr>
          <p:cNvPr id="209927" name="Line 7"/>
          <p:cNvSpPr>
            <a:spLocks noChangeShapeType="1"/>
          </p:cNvSpPr>
          <p:nvPr/>
        </p:nvSpPr>
        <p:spPr bwMode="auto">
          <a:xfrm>
            <a:off x="609600" y="1828800"/>
            <a:ext cx="7620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928" name="Line 8"/>
          <p:cNvSpPr>
            <a:spLocks noChangeShapeType="1"/>
          </p:cNvSpPr>
          <p:nvPr/>
        </p:nvSpPr>
        <p:spPr bwMode="auto">
          <a:xfrm>
            <a:off x="609600" y="3200400"/>
            <a:ext cx="7620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65464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Box 2"/>
          <p:cNvSpPr txBox="1">
            <a:spLocks noChangeArrowheads="1"/>
          </p:cNvSpPr>
          <p:nvPr/>
        </p:nvSpPr>
        <p:spPr bwMode="auto">
          <a:xfrm>
            <a:off x="2209800" y="152400"/>
            <a:ext cx="4532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t>Filosofía de validación</a:t>
            </a:r>
          </a:p>
        </p:txBody>
      </p:sp>
      <p:grpSp>
        <p:nvGrpSpPr>
          <p:cNvPr id="211971" name="Group 3"/>
          <p:cNvGrpSpPr>
            <a:grpSpLocks/>
          </p:cNvGrpSpPr>
          <p:nvPr/>
        </p:nvGrpSpPr>
        <p:grpSpPr bwMode="auto">
          <a:xfrm>
            <a:off x="228600" y="990600"/>
            <a:ext cx="8686800" cy="2668588"/>
            <a:chOff x="144" y="2591"/>
            <a:chExt cx="5472" cy="1681"/>
          </a:xfrm>
        </p:grpSpPr>
        <p:pic>
          <p:nvPicPr>
            <p:cNvPr id="21197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 y="2591"/>
              <a:ext cx="2491" cy="1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2"/>
            <p:cNvSpPr>
              <a:spLocks noChangeArrowheads="1"/>
            </p:cNvSpPr>
            <p:nvPr/>
          </p:nvSpPr>
          <p:spPr bwMode="auto">
            <a:xfrm>
              <a:off x="144" y="2736"/>
              <a:ext cx="3696" cy="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latin typeface="Times New Roman" pitchFamily="18" charset="0"/>
                  <a:cs typeface="Times New Roman" pitchFamily="18" charset="0"/>
                </a:rPr>
                <a:t>Con datos de satelite:</a:t>
              </a:r>
            </a:p>
            <a:p>
              <a:pPr eaLnBrk="1" hangingPunct="1"/>
              <a:r>
                <a:rPr lang="en-US" altLang="en-US" sz="2000">
                  <a:latin typeface="Times New Roman" pitchFamily="18" charset="0"/>
                  <a:cs typeface="Times New Roman" pitchFamily="18" charset="0"/>
                </a:rPr>
                <a:t>El valor de cada pixel representa el regimen</a:t>
              </a:r>
            </a:p>
            <a:p>
              <a:pPr eaLnBrk="1" hangingPunct="1"/>
              <a:r>
                <a:rPr lang="en-US" altLang="en-US" sz="2000">
                  <a:latin typeface="Times New Roman" pitchFamily="18" charset="0"/>
                  <a:cs typeface="Times New Roman" pitchFamily="18" charset="0"/>
                </a:rPr>
                <a:t>convectivo. Según los valores decrecen, el</a:t>
              </a:r>
            </a:p>
            <a:p>
              <a:pPr eaLnBrk="1" hangingPunct="1"/>
              <a:r>
                <a:rPr lang="en-US" altLang="en-US" sz="2000">
                  <a:latin typeface="Times New Roman" pitchFamily="18" charset="0"/>
                  <a:cs typeface="Times New Roman" pitchFamily="18" charset="0"/>
                </a:rPr>
                <a:t>regimen aumenta en intensidad. Algunos</a:t>
              </a:r>
            </a:p>
            <a:p>
              <a:pPr eaLnBrk="1" hangingPunct="1"/>
              <a:r>
                <a:rPr lang="en-US" altLang="en-US" sz="2000">
                  <a:latin typeface="Times New Roman" pitchFamily="18" charset="0"/>
                  <a:cs typeface="Times New Roman" pitchFamily="18" charset="0"/>
                </a:rPr>
                <a:t>Regímenes son equivalentes, por ejemplo, </a:t>
              </a:r>
            </a:p>
            <a:p>
              <a:pPr eaLnBrk="1" hangingPunct="1"/>
              <a:r>
                <a:rPr lang="en-US" altLang="en-US" sz="2000">
                  <a:latin typeface="Times New Roman" pitchFamily="18" charset="0"/>
                  <a:cs typeface="Times New Roman" pitchFamily="18" charset="0"/>
                </a:rPr>
                <a:t>mucha conveccion llana y celdas profundas</a:t>
              </a:r>
            </a:p>
            <a:p>
              <a:pPr eaLnBrk="1" hangingPunct="1"/>
              <a:r>
                <a:rPr lang="en-US" altLang="en-US" sz="2000">
                  <a:latin typeface="Times New Roman" pitchFamily="18" charset="0"/>
                  <a:cs typeface="Times New Roman" pitchFamily="18" charset="0"/>
                </a:rPr>
                <a:t>aisladas.</a:t>
              </a:r>
            </a:p>
          </p:txBody>
        </p:sp>
      </p:grpSp>
      <p:sp>
        <p:nvSpPr>
          <p:cNvPr id="24580" name="Rectangle 12"/>
          <p:cNvSpPr>
            <a:spLocks noChangeArrowheads="1"/>
          </p:cNvSpPr>
          <p:nvPr/>
        </p:nvSpPr>
        <p:spPr bwMode="auto">
          <a:xfrm>
            <a:off x="228600" y="4098925"/>
            <a:ext cx="5867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latin typeface="Times New Roman" pitchFamily="18" charset="0"/>
                <a:cs typeface="Times New Roman" pitchFamily="18" charset="0"/>
              </a:rPr>
              <a:t>Pregunta:</a:t>
            </a:r>
          </a:p>
          <a:p>
            <a:pPr eaLnBrk="1" hangingPunct="1"/>
            <a:r>
              <a:rPr lang="en-US" altLang="en-US" sz="2000">
                <a:latin typeface="Times New Roman" pitchFamily="18" charset="0"/>
                <a:cs typeface="Times New Roman" pitchFamily="18" charset="0"/>
              </a:rPr>
              <a:t>     ¿Qué tan bien captura el indice la cobertura y tipo de conveccion (llana vs profunda)?</a:t>
            </a:r>
          </a:p>
        </p:txBody>
      </p:sp>
      <p:sp>
        <p:nvSpPr>
          <p:cNvPr id="3" name="Rectangle 12"/>
          <p:cNvSpPr>
            <a:spLocks noChangeArrowheads="1"/>
          </p:cNvSpPr>
          <p:nvPr/>
        </p:nvSpPr>
        <p:spPr bwMode="auto">
          <a:xfrm>
            <a:off x="533400" y="5165725"/>
            <a:ext cx="815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FF0000"/>
                </a:solidFill>
                <a:latin typeface="Times New Roman" pitchFamily="18" charset="0"/>
                <a:cs typeface="Times New Roman" pitchFamily="18" charset="0"/>
              </a:rPr>
              <a:t>-Nos interesa mas trabajar con regimenes convectivos que valores de lluvia porque el indice se desarrollo para ello.</a:t>
            </a:r>
          </a:p>
        </p:txBody>
      </p:sp>
    </p:spTree>
    <p:extLst>
      <p:ext uri="{BB962C8B-B14F-4D97-AF65-F5344CB8AC3E}">
        <p14:creationId xmlns:p14="http://schemas.microsoft.com/office/powerpoint/2010/main" val="31529516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1828800" y="2362200"/>
            <a:ext cx="544251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6000" b="1" dirty="0" err="1" smtClean="0">
                <a:solidFill>
                  <a:srgbClr val="F7D171"/>
                </a:solidFill>
                <a:effectLst>
                  <a:outerShdw blurRad="38100" dist="38100" dir="2700000" algn="tl">
                    <a:srgbClr val="000000">
                      <a:alpha val="43137"/>
                    </a:srgbClr>
                  </a:outerShdw>
                </a:effectLst>
              </a:rPr>
              <a:t>Resultados</a:t>
            </a:r>
            <a:r>
              <a:rPr lang="en-US" altLang="en-US" sz="6000" b="1" dirty="0" smtClean="0">
                <a:solidFill>
                  <a:srgbClr val="F7D171"/>
                </a:solidFill>
                <a:effectLst>
                  <a:outerShdw blurRad="38100" dist="38100" dir="2700000" algn="tl">
                    <a:srgbClr val="000000">
                      <a:alpha val="43137"/>
                    </a:srgbClr>
                  </a:outerShdw>
                </a:effectLst>
              </a:rPr>
              <a:t> </a:t>
            </a:r>
            <a:r>
              <a:rPr lang="en-US" altLang="en-US" sz="6000" b="1" dirty="0" err="1" smtClean="0">
                <a:solidFill>
                  <a:srgbClr val="F7D171"/>
                </a:solidFill>
                <a:effectLst>
                  <a:outerShdw blurRad="38100" dist="38100" dir="2700000" algn="tl">
                    <a:srgbClr val="000000">
                      <a:alpha val="43137"/>
                    </a:srgbClr>
                  </a:outerShdw>
                </a:effectLst>
              </a:rPr>
              <a:t>en</a:t>
            </a:r>
            <a:endParaRPr lang="en-US" altLang="en-US" sz="6000" b="1" dirty="0" smtClean="0">
              <a:solidFill>
                <a:srgbClr val="F7D171"/>
              </a:solidFill>
              <a:effectLst>
                <a:outerShdw blurRad="38100" dist="38100" dir="2700000" algn="tl">
                  <a:srgbClr val="000000">
                    <a:alpha val="43137"/>
                  </a:srgbClr>
                </a:outerShdw>
              </a:effectLst>
            </a:endParaRPr>
          </a:p>
          <a:p>
            <a:pPr algn="ctr" eaLnBrk="1" hangingPunct="1">
              <a:lnSpc>
                <a:spcPct val="90000"/>
              </a:lnSpc>
            </a:pPr>
            <a:r>
              <a:rPr lang="en-US" altLang="en-US" sz="6000" b="1" dirty="0" err="1" smtClean="0">
                <a:solidFill>
                  <a:srgbClr val="F7D171"/>
                </a:solidFill>
                <a:effectLst>
                  <a:outerShdw blurRad="38100" dist="38100" dir="2700000" algn="tl">
                    <a:srgbClr val="000000">
                      <a:alpha val="43137"/>
                    </a:srgbClr>
                  </a:outerShdw>
                </a:effectLst>
              </a:rPr>
              <a:t>Sudamérica</a:t>
            </a:r>
            <a:endParaRPr lang="en-US" altLang="en-US" sz="6000" b="1" dirty="0">
              <a:solidFill>
                <a:srgbClr val="F7D17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2270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4" name="Picture 4" descr="map_cr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7239000" cy="55229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0"/>
            <a:ext cx="62484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295" y="0"/>
            <a:ext cx="877705" cy="6858000"/>
          </a:xfrm>
          <a:prstGeom prst="rect">
            <a:avLst/>
          </a:prstGeom>
        </p:spPr>
      </p:pic>
      <p:sp>
        <p:nvSpPr>
          <p:cNvPr id="5" name="Rectangle 4"/>
          <p:cNvSpPr/>
          <p:nvPr/>
        </p:nvSpPr>
        <p:spPr>
          <a:xfrm>
            <a:off x="0" y="5831524"/>
            <a:ext cx="3122412" cy="1030286"/>
          </a:xfrm>
          <a:prstGeom prst="rect">
            <a:avLst/>
          </a:prstGeom>
          <a:solidFill>
            <a:srgbClr val="262626">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
          <p:cNvSpPr txBox="1">
            <a:spLocks noChangeArrowheads="1"/>
          </p:cNvSpPr>
          <p:nvPr/>
        </p:nvSpPr>
        <p:spPr bwMode="auto">
          <a:xfrm>
            <a:off x="77988" y="5918931"/>
            <a:ext cx="3044424"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5400" b="1" dirty="0" smtClean="0">
                <a:solidFill>
                  <a:srgbClr val="F8DB5E"/>
                </a:solidFill>
                <a:effectLst>
                  <a:outerShdw blurRad="38100" dist="38100" dir="2700000" algn="tl">
                    <a:srgbClr val="000000">
                      <a:alpha val="43137"/>
                    </a:srgbClr>
                  </a:outerShdw>
                </a:effectLst>
              </a:rPr>
              <a:t>r</a:t>
            </a:r>
            <a:r>
              <a:rPr lang="en-US" altLang="en-US" sz="5400" b="1" baseline="30000" dirty="0" smtClean="0">
                <a:solidFill>
                  <a:srgbClr val="F8DB5E"/>
                </a:solidFill>
                <a:effectLst>
                  <a:outerShdw blurRad="38100" dist="38100" dir="2700000" algn="tl">
                    <a:srgbClr val="000000">
                      <a:alpha val="43137"/>
                    </a:srgbClr>
                  </a:outerShdw>
                </a:effectLst>
              </a:rPr>
              <a:t>2</a:t>
            </a:r>
            <a:r>
              <a:rPr lang="en-US" altLang="en-US" sz="5400" b="1" dirty="0" smtClean="0">
                <a:solidFill>
                  <a:srgbClr val="F8DB5E"/>
                </a:solidFill>
                <a:effectLst>
                  <a:outerShdw blurRad="38100" dist="38100" dir="2700000" algn="tl">
                    <a:srgbClr val="000000">
                      <a:alpha val="43137"/>
                    </a:srgbClr>
                  </a:outerShdw>
                </a:effectLst>
              </a:rPr>
              <a:t> </a:t>
            </a:r>
            <a:r>
              <a:rPr lang="en-US" altLang="en-US" sz="5400" b="1" baseline="-25000" dirty="0" smtClean="0">
                <a:solidFill>
                  <a:srgbClr val="F8DB5E"/>
                </a:solidFill>
                <a:effectLst>
                  <a:outerShdw blurRad="38100" dist="38100" dir="2700000" algn="tl">
                    <a:srgbClr val="000000">
                      <a:alpha val="43137"/>
                    </a:srgbClr>
                  </a:outerShdw>
                </a:effectLst>
              </a:rPr>
              <a:t>GDI-OLR</a:t>
            </a:r>
            <a:r>
              <a:rPr lang="en-US" altLang="en-US" sz="5400" b="1" dirty="0" smtClean="0">
                <a:solidFill>
                  <a:srgbClr val="F8DB5E"/>
                </a:solidFill>
                <a:effectLst>
                  <a:outerShdw blurRad="38100" dist="38100" dir="2700000" algn="tl">
                    <a:srgbClr val="000000">
                      <a:alpha val="43137"/>
                    </a:srgbClr>
                  </a:outerShdw>
                </a:effectLst>
              </a:rPr>
              <a:t> </a:t>
            </a:r>
            <a:endParaRPr lang="en-US" altLang="en-US" sz="5400" b="1" baseline="-25000" dirty="0">
              <a:solidFill>
                <a:srgbClr val="F8DB5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7940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70" y="430966"/>
            <a:ext cx="8762018" cy="499394"/>
          </a:xfrm>
        </p:spPr>
        <p:txBody>
          <a:bodyPr>
            <a:noAutofit/>
          </a:bodyPr>
          <a:lstStyle/>
          <a:p>
            <a:pPr algn="ctr"/>
            <a:r>
              <a:rPr lang="es-ES_tradnl" sz="3200" b="1" noProof="0" dirty="0" smtClean="0">
                <a:latin typeface="Arial" pitchFamily="34" charset="0"/>
                <a:cs typeface="Arial" pitchFamily="34" charset="0"/>
              </a:rPr>
              <a:t>Método de Parcelas </a:t>
            </a:r>
            <a:r>
              <a:rPr lang="es-ES_tradnl" sz="2800" b="1" noProof="0" dirty="0" smtClean="0">
                <a:latin typeface="Arial" pitchFamily="34" charset="0"/>
                <a:cs typeface="Arial" pitchFamily="34" charset="0"/>
              </a:rPr>
              <a:t/>
            </a:r>
            <a:br>
              <a:rPr lang="es-ES_tradnl" sz="2800" b="1" noProof="0" dirty="0" smtClean="0">
                <a:latin typeface="Arial" pitchFamily="34" charset="0"/>
                <a:cs typeface="Arial" pitchFamily="34" charset="0"/>
              </a:rPr>
            </a:br>
            <a:r>
              <a:rPr lang="es-ES_tradnl" sz="2800" b="1" noProof="0" dirty="0" smtClean="0">
                <a:solidFill>
                  <a:srgbClr val="0000FF"/>
                </a:solidFill>
                <a:latin typeface="Arial" pitchFamily="34" charset="0"/>
                <a:cs typeface="Arial" pitchFamily="34" charset="0"/>
              </a:rPr>
              <a:t>Estabilidad Extrema</a:t>
            </a:r>
            <a:endParaRPr lang="es-ES_tradnl" sz="2800" b="1" noProof="0" dirty="0">
              <a:solidFill>
                <a:srgbClr val="0000FF"/>
              </a:solidFill>
              <a:latin typeface="Arial" pitchFamily="34" charset="0"/>
              <a:cs typeface="Arial" pitchFamily="34" charset="0"/>
            </a:endParaRPr>
          </a:p>
        </p:txBody>
      </p:sp>
      <p:sp>
        <p:nvSpPr>
          <p:cNvPr id="7" name="Content Placeholder 2"/>
          <p:cNvSpPr txBox="1">
            <a:spLocks/>
          </p:cNvSpPr>
          <p:nvPr/>
        </p:nvSpPr>
        <p:spPr>
          <a:xfrm>
            <a:off x="202557" y="1497724"/>
            <a:ext cx="8300585"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Ocurre cuando la temperatura del ambiente (sondeo) disminuye muy poco con la altura </a:t>
            </a:r>
            <a:r>
              <a:rPr lang="es-ES_tradnl" sz="2000" dirty="0" smtClean="0">
                <a:solidFill>
                  <a:srgbClr val="0000FF"/>
                </a:solidFill>
                <a:latin typeface="Arial" pitchFamily="34" charset="0"/>
                <a:cs typeface="Arial" pitchFamily="34" charset="0"/>
              </a:rPr>
              <a:t>(</a:t>
            </a:r>
            <a:r>
              <a:rPr lang="es-ES_tradnl" sz="2000" dirty="0">
                <a:solidFill>
                  <a:srgbClr val="0000FF"/>
                </a:solidFill>
                <a:latin typeface="Arial" pitchFamily="34" charset="0"/>
                <a:cs typeface="Arial" pitchFamily="34" charset="0"/>
                <a:sym typeface="Wingdings" panose="05000000000000000000" pitchFamily="2" charset="2"/>
              </a:rPr>
              <a:t> </a:t>
            </a:r>
            <a:r>
              <a:rPr lang="es-ES_tradnl" sz="2000" dirty="0">
                <a:solidFill>
                  <a:srgbClr val="0000FF"/>
                </a:solidFill>
                <a:latin typeface="Arial" pitchFamily="34" charset="0"/>
                <a:cs typeface="Arial" pitchFamily="34" charset="0"/>
              </a:rPr>
              <a:t>La razón de disminución de </a:t>
            </a:r>
            <a:r>
              <a:rPr lang="es-ES_tradnl" sz="2000" dirty="0" err="1">
                <a:solidFill>
                  <a:srgbClr val="0000FF"/>
                </a:solidFill>
                <a:latin typeface="Arial" pitchFamily="34" charset="0"/>
                <a:cs typeface="Arial" pitchFamily="34" charset="0"/>
              </a:rPr>
              <a:t>T</a:t>
            </a:r>
            <a:r>
              <a:rPr lang="es-ES_tradnl" sz="2000" baseline="-25000" dirty="0" err="1">
                <a:solidFill>
                  <a:srgbClr val="0000FF"/>
                </a:solidFill>
                <a:latin typeface="Arial" pitchFamily="34" charset="0"/>
                <a:cs typeface="Arial" pitchFamily="34" charset="0"/>
              </a:rPr>
              <a:t>sondeo</a:t>
            </a:r>
            <a:r>
              <a:rPr lang="es-ES_tradnl" sz="2000" dirty="0">
                <a:solidFill>
                  <a:srgbClr val="0000FF"/>
                </a:solidFill>
                <a:latin typeface="Arial" pitchFamily="34" charset="0"/>
                <a:cs typeface="Arial" pitchFamily="34" charset="0"/>
              </a:rPr>
              <a:t> debe ser menor que la de la adiabática </a:t>
            </a:r>
            <a:r>
              <a:rPr lang="es-ES_tradnl" sz="2000" dirty="0" smtClean="0">
                <a:solidFill>
                  <a:srgbClr val="0000FF"/>
                </a:solidFill>
                <a:latin typeface="Arial" pitchFamily="34" charset="0"/>
                <a:cs typeface="Arial" pitchFamily="34" charset="0"/>
              </a:rPr>
              <a:t>saturada).</a:t>
            </a:r>
          </a:p>
          <a:p>
            <a:endParaRPr lang="es-ES_tradnl" sz="300" dirty="0" smtClean="0">
              <a:latin typeface="Arial" pitchFamily="34" charset="0"/>
              <a:cs typeface="Arial" pitchFamily="34" charset="0"/>
            </a:endParaRPr>
          </a:p>
        </p:txBody>
      </p:sp>
      <p:grpSp>
        <p:nvGrpSpPr>
          <p:cNvPr id="8" name="Group 7"/>
          <p:cNvGrpSpPr/>
          <p:nvPr/>
        </p:nvGrpSpPr>
        <p:grpSpPr>
          <a:xfrm>
            <a:off x="202557" y="2770769"/>
            <a:ext cx="3613533" cy="3526501"/>
            <a:chOff x="607783" y="3140364"/>
            <a:chExt cx="3669890" cy="3526501"/>
          </a:xfrm>
        </p:grpSpPr>
        <p:sp>
          <p:nvSpPr>
            <p:cNvPr id="3" name="Rectangle 2"/>
            <p:cNvSpPr/>
            <p:nvPr/>
          </p:nvSpPr>
          <p:spPr>
            <a:xfrm>
              <a:off x="1052250" y="3149016"/>
              <a:ext cx="3225423"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52250" y="3157668"/>
              <a:ext cx="3225422" cy="333128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1486171" y="3612723"/>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1052249" y="3140364"/>
              <a:ext cx="3225424" cy="3348584"/>
              <a:chOff x="1092199" y="2770910"/>
              <a:chExt cx="3472874" cy="3574471"/>
            </a:xfrm>
          </p:grpSpPr>
          <p:cxnSp>
            <p:nvCxnSpPr>
              <p:cNvPr id="11" name="Straight Connector 10"/>
              <p:cNvCxnSpPr/>
              <p:nvPr/>
            </p:nvCxnSpPr>
            <p:spPr>
              <a:xfrm flipV="1">
                <a:off x="1903447" y="2770911"/>
                <a:ext cx="2329116" cy="357447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3426691"/>
                <a:ext cx="1931459" cy="2909455"/>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92199" y="2789380"/>
                <a:ext cx="1594301" cy="248458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3" idx="3"/>
              </p:cNvCxnSpPr>
              <p:nvPr/>
            </p:nvCxnSpPr>
            <p:spPr>
              <a:xfrm flipV="1">
                <a:off x="3385307" y="4558146"/>
                <a:ext cx="1179766" cy="1778000"/>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3161301" y="6174771"/>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2457855" y="6117721"/>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1764982" y="6108785"/>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1083421" y="6105557"/>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937703" y="5273157"/>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892636" y="3250627"/>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404016" y="3157666"/>
              <a:ext cx="666431" cy="33226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607783" y="6127708"/>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1580976" y="4464812"/>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410942" y="3759472"/>
              <a:ext cx="530915" cy="443346"/>
              <a:chOff x="2486637" y="4553528"/>
              <a:chExt cx="796013"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2159966" y="4406213"/>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2113279" y="3759472"/>
              <a:ext cx="478876" cy="443346"/>
              <a:chOff x="2486637" y="4553528"/>
              <a:chExt cx="717990"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2661495" y="3754701"/>
              <a:ext cx="478876" cy="443346"/>
              <a:chOff x="2486637" y="4553528"/>
              <a:chExt cx="717990" cy="598115"/>
            </a:xfrm>
          </p:grpSpPr>
          <p:grpSp>
            <p:nvGrpSpPr>
              <p:cNvPr id="62" name="Group 61"/>
              <p:cNvGrpSpPr/>
              <p:nvPr/>
            </p:nvGrpSpPr>
            <p:grpSpPr>
              <a:xfrm>
                <a:off x="2553331" y="4553528"/>
                <a:ext cx="651296" cy="598115"/>
                <a:chOff x="6194443" y="4022435"/>
                <a:chExt cx="919550" cy="854365"/>
              </a:xfrm>
            </p:grpSpPr>
            <p:sp>
              <p:nvSpPr>
                <p:cNvPr id="68" name="Oval 67"/>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6" name="TextBox 65"/>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4</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2433667" y="4895273"/>
              <a:ext cx="511679" cy="443346"/>
              <a:chOff x="2486637" y="4553528"/>
              <a:chExt cx="767173"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grpSp>
      <p:sp>
        <p:nvSpPr>
          <p:cNvPr id="71" name="Content Placeholder 2"/>
          <p:cNvSpPr txBox="1">
            <a:spLocks/>
          </p:cNvSpPr>
          <p:nvPr/>
        </p:nvSpPr>
        <p:spPr>
          <a:xfrm>
            <a:off x="3910323" y="2693747"/>
            <a:ext cx="5209402" cy="36330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a:latin typeface="Arial" pitchFamily="34" charset="0"/>
                <a:cs typeface="Arial" pitchFamily="34" charset="0"/>
              </a:rPr>
              <a:t>Si desplazamos hacia </a:t>
            </a:r>
            <a:r>
              <a:rPr lang="es-ES_tradnl" sz="2000" dirty="0" smtClean="0">
                <a:latin typeface="Arial" pitchFamily="34" charset="0"/>
                <a:cs typeface="Arial" pitchFamily="34" charset="0"/>
              </a:rPr>
              <a:t>arriba la </a:t>
            </a:r>
            <a:r>
              <a:rPr lang="es-ES_tradnl" sz="2000" dirty="0">
                <a:latin typeface="Arial" pitchFamily="34" charset="0"/>
                <a:cs typeface="Arial" pitchFamily="34" charset="0"/>
              </a:rPr>
              <a:t>parcela siempre terminará siendo más fría (y pesada) que el ambiente </a:t>
            </a:r>
            <a:r>
              <a:rPr lang="es-ES_tradnl" sz="2000" dirty="0" smtClean="0">
                <a:latin typeface="Arial" pitchFamily="34" charset="0"/>
                <a:cs typeface="Arial" pitchFamily="34" charset="0"/>
              </a:rPr>
              <a:t>(</a:t>
            </a:r>
            <a:r>
              <a:rPr lang="es-ES_tradnl" sz="2000" dirty="0" err="1" smtClean="0">
                <a:latin typeface="Arial" pitchFamily="34" charset="0"/>
                <a:cs typeface="Arial" pitchFamily="34" charset="0"/>
              </a:rPr>
              <a:t>e.g</a:t>
            </a:r>
            <a:r>
              <a:rPr lang="es-ES_tradnl" sz="2000" dirty="0" smtClean="0">
                <a:latin typeface="Arial" pitchFamily="34" charset="0"/>
                <a:cs typeface="Arial" pitchFamily="34" charset="0"/>
              </a:rPr>
              <a:t>. +4°C) a </a:t>
            </a:r>
            <a:r>
              <a:rPr lang="es-ES_tradnl" sz="2000" dirty="0">
                <a:latin typeface="Arial" pitchFamily="34" charset="0"/>
                <a:cs typeface="Arial" pitchFamily="34" charset="0"/>
              </a:rPr>
              <a:t>ese nivel.</a:t>
            </a:r>
          </a:p>
          <a:p>
            <a:endParaRPr lang="es-ES_tradnl" sz="1400" dirty="0" smtClean="0">
              <a:latin typeface="Arial" pitchFamily="34" charset="0"/>
              <a:cs typeface="Arial" pitchFamily="34" charset="0"/>
            </a:endParaRPr>
          </a:p>
          <a:p>
            <a:r>
              <a:rPr lang="es-ES_tradnl" sz="2000" dirty="0" smtClean="0">
                <a:latin typeface="Arial" pitchFamily="34" charset="0"/>
                <a:cs typeface="Arial" pitchFamily="34" charset="0"/>
              </a:rPr>
              <a:t>Por ser más pesada su reacción será regresar al nivel inicial donde estaba en equilibrio (misma temperatura) con el medio ambiente.</a:t>
            </a:r>
          </a:p>
          <a:p>
            <a:endParaRPr lang="es-ES_tradnl" sz="1050" dirty="0" smtClean="0">
              <a:latin typeface="Arial" pitchFamily="34" charset="0"/>
              <a:cs typeface="Arial" pitchFamily="34" charset="0"/>
            </a:endParaRPr>
          </a:p>
          <a:p>
            <a:r>
              <a:rPr lang="es-ES_tradnl" sz="2000" dirty="0" smtClean="0">
                <a:latin typeface="Arial" pitchFamily="34" charset="0"/>
                <a:cs typeface="Arial" pitchFamily="34" charset="0"/>
              </a:rPr>
              <a:t>Es una situación absolutamente estable.</a:t>
            </a:r>
          </a:p>
          <a:p>
            <a:endParaRPr lang="es-ES_tradnl" sz="1100" dirty="0">
              <a:latin typeface="Arial" pitchFamily="34" charset="0"/>
              <a:cs typeface="Arial" pitchFamily="34" charset="0"/>
            </a:endParaRPr>
          </a:p>
        </p:txBody>
      </p:sp>
      <p:sp>
        <p:nvSpPr>
          <p:cNvPr id="119" name="Title 1"/>
          <p:cNvSpPr txBox="1">
            <a:spLocks/>
          </p:cNvSpPr>
          <p:nvPr/>
        </p:nvSpPr>
        <p:spPr>
          <a:xfrm>
            <a:off x="311982" y="6213105"/>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ESTABILIDAD EXTREMA</a:t>
            </a:r>
            <a:endParaRPr lang="es-ES_tradnl" sz="1600" b="1" dirty="0">
              <a:latin typeface="Arial" pitchFamily="34" charset="0"/>
              <a:cs typeface="Arial" pitchFamily="34" charset="0"/>
            </a:endParaRPr>
          </a:p>
        </p:txBody>
      </p:sp>
      <p:sp>
        <p:nvSpPr>
          <p:cNvPr id="120" name="Title 1"/>
          <p:cNvSpPr txBox="1">
            <a:spLocks/>
          </p:cNvSpPr>
          <p:nvPr/>
        </p:nvSpPr>
        <p:spPr>
          <a:xfrm rot="16926849">
            <a:off x="1254723" y="4946822"/>
            <a:ext cx="1399295" cy="399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050" b="1" dirty="0" smtClean="0">
                <a:latin typeface="Arial" pitchFamily="34" charset="0"/>
                <a:cs typeface="Arial" pitchFamily="34" charset="0"/>
              </a:rPr>
              <a:t>SONDEO</a:t>
            </a:r>
            <a:endParaRPr lang="es-ES_tradnl" sz="1000" b="1" dirty="0">
              <a:latin typeface="Arial" pitchFamily="34" charset="0"/>
              <a:cs typeface="Arial" pitchFamily="34" charset="0"/>
            </a:endParaRPr>
          </a:p>
        </p:txBody>
      </p:sp>
    </p:spTree>
    <p:extLst>
      <p:ext uri="{BB962C8B-B14F-4D97-AF65-F5344CB8AC3E}">
        <p14:creationId xmlns:p14="http://schemas.microsoft.com/office/powerpoint/2010/main" val="28557254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Box 1"/>
          <p:cNvSpPr txBox="1">
            <a:spLocks noChangeArrowheads="1"/>
          </p:cNvSpPr>
          <p:nvPr/>
        </p:nvSpPr>
        <p:spPr bwMode="auto">
          <a:xfrm>
            <a:off x="304800" y="152400"/>
            <a:ext cx="81035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dirty="0" smtClean="0">
                <a:latin typeface="Arial" panose="020B0604020202020204" pitchFamily="34" charset="0"/>
                <a:cs typeface="Arial" panose="020B0604020202020204" pitchFamily="34" charset="0"/>
              </a:rPr>
              <a:t>¿</a:t>
            </a:r>
            <a:r>
              <a:rPr lang="en-US" altLang="en-US" sz="3200" b="1" dirty="0" err="1" smtClean="0"/>
              <a:t>Pero</a:t>
            </a:r>
            <a:r>
              <a:rPr lang="en-US" altLang="en-US" sz="3200" b="1" dirty="0" smtClean="0"/>
              <a:t> </a:t>
            </a:r>
            <a:r>
              <a:rPr lang="en-US" altLang="en-US" sz="3200" b="1" dirty="0" err="1" smtClean="0"/>
              <a:t>que</a:t>
            </a:r>
            <a:r>
              <a:rPr lang="en-US" altLang="en-US" sz="3200" b="1" dirty="0" smtClean="0"/>
              <a:t> </a:t>
            </a:r>
            <a:r>
              <a:rPr lang="en-US" altLang="en-US" sz="3200" b="1" dirty="0" err="1" smtClean="0"/>
              <a:t>tal</a:t>
            </a:r>
            <a:r>
              <a:rPr lang="en-US" altLang="en-US" sz="3200" b="1" dirty="0" smtClean="0"/>
              <a:t> </a:t>
            </a:r>
            <a:r>
              <a:rPr lang="en-US" altLang="en-US" sz="3200" b="1" dirty="0" err="1" smtClean="0"/>
              <a:t>nos</a:t>
            </a:r>
            <a:r>
              <a:rPr lang="en-US" altLang="en-US" sz="3200" b="1" dirty="0" smtClean="0"/>
              <a:t> </a:t>
            </a:r>
            <a:r>
              <a:rPr lang="en-US" altLang="en-US" sz="3200" b="1" dirty="0" err="1" smtClean="0"/>
              <a:t>fue</a:t>
            </a:r>
            <a:r>
              <a:rPr lang="en-US" altLang="en-US" sz="3200" b="1" dirty="0" smtClean="0"/>
              <a:t> con </a:t>
            </a:r>
            <a:r>
              <a:rPr lang="en-US" altLang="en-US" sz="3200" b="1" dirty="0" err="1" smtClean="0"/>
              <a:t>otros</a:t>
            </a:r>
            <a:r>
              <a:rPr lang="en-US" altLang="en-US" sz="3200" b="1" dirty="0" smtClean="0"/>
              <a:t> </a:t>
            </a:r>
            <a:r>
              <a:rPr lang="en-US" altLang="en-US" sz="3200" b="1" dirty="0" err="1" smtClean="0"/>
              <a:t>índices</a:t>
            </a:r>
            <a:r>
              <a:rPr lang="en-US" altLang="en-US" sz="3200" b="1" dirty="0" smtClean="0"/>
              <a:t>?</a:t>
            </a:r>
            <a:endParaRPr lang="en-US" altLang="en-US" sz="3200" b="1" dirty="0"/>
          </a:p>
        </p:txBody>
      </p:sp>
      <p:sp>
        <p:nvSpPr>
          <p:cNvPr id="20" name="TextBox 1"/>
          <p:cNvSpPr txBox="1">
            <a:spLocks noChangeArrowheads="1"/>
          </p:cNvSpPr>
          <p:nvPr/>
        </p:nvSpPr>
        <p:spPr bwMode="auto">
          <a:xfrm>
            <a:off x="533400" y="990600"/>
            <a:ext cx="4572000" cy="840230"/>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5400" b="1" dirty="0" smtClean="0">
                <a:latin typeface="Arial" panose="020B0604020202020204" pitchFamily="34" charset="0"/>
                <a:cs typeface="Arial" panose="020B0604020202020204" pitchFamily="34" charset="0"/>
              </a:rPr>
              <a:t>r</a:t>
            </a:r>
            <a:r>
              <a:rPr lang="en-US" altLang="en-US" sz="5400" b="1" baseline="30000" dirty="0" smtClean="0">
                <a:latin typeface="Arial" panose="020B0604020202020204" pitchFamily="34" charset="0"/>
                <a:cs typeface="Arial" panose="020B0604020202020204" pitchFamily="34" charset="0"/>
              </a:rPr>
              <a:t>2</a:t>
            </a:r>
            <a:r>
              <a:rPr lang="en-US" altLang="en-US" sz="5400" b="1" dirty="0" smtClean="0">
                <a:latin typeface="Arial" panose="020B0604020202020204" pitchFamily="34" charset="0"/>
                <a:cs typeface="Arial" panose="020B0604020202020204" pitchFamily="34" charset="0"/>
              </a:rPr>
              <a:t> </a:t>
            </a:r>
            <a:r>
              <a:rPr lang="en-US" altLang="en-US" sz="5400" b="1" baseline="-25000" dirty="0" smtClean="0">
                <a:latin typeface="Arial" panose="020B0604020202020204" pitchFamily="34" charset="0"/>
                <a:cs typeface="Arial" panose="020B0604020202020204" pitchFamily="34" charset="0"/>
              </a:rPr>
              <a:t>GDI</a:t>
            </a:r>
            <a:r>
              <a:rPr lang="en-US" altLang="en-US" sz="5400" b="1" dirty="0" smtClean="0">
                <a:latin typeface="Arial" panose="020B0604020202020204" pitchFamily="34" charset="0"/>
                <a:cs typeface="Arial" panose="020B0604020202020204" pitchFamily="34" charset="0"/>
              </a:rPr>
              <a:t> – r</a:t>
            </a:r>
            <a:r>
              <a:rPr lang="en-US" altLang="en-US" sz="5400" b="1" baseline="30000" dirty="0" smtClean="0">
                <a:latin typeface="Arial" panose="020B0604020202020204" pitchFamily="34" charset="0"/>
                <a:cs typeface="Arial" panose="020B0604020202020204" pitchFamily="34" charset="0"/>
              </a:rPr>
              <a:t>2</a:t>
            </a:r>
            <a:r>
              <a:rPr lang="en-US" altLang="en-US" sz="5400" b="1" dirty="0" smtClean="0">
                <a:latin typeface="Arial" panose="020B0604020202020204" pitchFamily="34" charset="0"/>
                <a:cs typeface="Arial" panose="020B0604020202020204" pitchFamily="34" charset="0"/>
              </a:rPr>
              <a:t> </a:t>
            </a:r>
            <a:r>
              <a:rPr lang="en-US" altLang="en-US" sz="5400" b="1" baseline="-25000" dirty="0" smtClean="0">
                <a:latin typeface="Arial" panose="020B0604020202020204" pitchFamily="34" charset="0"/>
                <a:cs typeface="Arial" panose="020B0604020202020204" pitchFamily="34" charset="0"/>
              </a:rPr>
              <a:t>LI</a:t>
            </a:r>
            <a:endParaRPr lang="en-US" altLang="en-US" sz="5400" b="1" baseline="-25000" dirty="0"/>
          </a:p>
        </p:txBody>
      </p:sp>
      <p:grpSp>
        <p:nvGrpSpPr>
          <p:cNvPr id="3" name="Group 2"/>
          <p:cNvGrpSpPr/>
          <p:nvPr/>
        </p:nvGrpSpPr>
        <p:grpSpPr>
          <a:xfrm>
            <a:off x="-3048" y="1950920"/>
            <a:ext cx="5194137" cy="4800600"/>
            <a:chOff x="-3048" y="1950920"/>
            <a:chExt cx="5194137" cy="480060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60" y="2005784"/>
              <a:ext cx="4267429" cy="4724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 y="1950920"/>
              <a:ext cx="923660" cy="4800600"/>
            </a:xfrm>
            <a:prstGeom prst="rect">
              <a:avLst/>
            </a:prstGeom>
          </p:spPr>
        </p:pic>
        <p:grpSp>
          <p:nvGrpSpPr>
            <p:cNvPr id="5" name="Group 4"/>
            <p:cNvGrpSpPr/>
            <p:nvPr/>
          </p:nvGrpSpPr>
          <p:grpSpPr>
            <a:xfrm>
              <a:off x="2532781" y="2102814"/>
              <a:ext cx="2411769" cy="3687073"/>
              <a:chOff x="2509058" y="2209800"/>
              <a:chExt cx="2411769" cy="3472732"/>
            </a:xfrm>
          </p:grpSpPr>
          <p:sp>
            <p:nvSpPr>
              <p:cNvPr id="34" name="TextBox 1"/>
              <p:cNvSpPr txBox="1">
                <a:spLocks noChangeArrowheads="1"/>
              </p:cNvSpPr>
              <p:nvPr/>
            </p:nvSpPr>
            <p:spPr bwMode="auto">
              <a:xfrm>
                <a:off x="3595883" y="5257800"/>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5" name="TextBox 1"/>
              <p:cNvSpPr txBox="1">
                <a:spLocks noChangeArrowheads="1"/>
              </p:cNvSpPr>
              <p:nvPr/>
            </p:nvSpPr>
            <p:spPr bwMode="auto">
              <a:xfrm>
                <a:off x="4300144" y="4563698"/>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6" name="TextBox 1"/>
              <p:cNvSpPr txBox="1">
                <a:spLocks noChangeArrowheads="1"/>
              </p:cNvSpPr>
              <p:nvPr/>
            </p:nvSpPr>
            <p:spPr bwMode="auto">
              <a:xfrm>
                <a:off x="2509058" y="2209800"/>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6" name="Group 5"/>
            <p:cNvGrpSpPr/>
            <p:nvPr/>
          </p:nvGrpSpPr>
          <p:grpSpPr>
            <a:xfrm>
              <a:off x="1599182" y="2018083"/>
              <a:ext cx="3312171" cy="3803863"/>
              <a:chOff x="1599182" y="2145899"/>
              <a:chExt cx="3312171" cy="3803863"/>
            </a:xfrm>
          </p:grpSpPr>
          <p:sp>
            <p:nvSpPr>
              <p:cNvPr id="37" name="TextBox 1"/>
              <p:cNvSpPr txBox="1">
                <a:spLocks noChangeArrowheads="1"/>
              </p:cNvSpPr>
              <p:nvPr/>
            </p:nvSpPr>
            <p:spPr bwMode="auto">
              <a:xfrm>
                <a:off x="3927573" y="482516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8" name="TextBox 1"/>
              <p:cNvSpPr txBox="1">
                <a:spLocks noChangeArrowheads="1"/>
              </p:cNvSpPr>
              <p:nvPr/>
            </p:nvSpPr>
            <p:spPr bwMode="auto">
              <a:xfrm>
                <a:off x="3065629" y="488951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9" name="TextBox 1"/>
              <p:cNvSpPr txBox="1">
                <a:spLocks noChangeArrowheads="1"/>
              </p:cNvSpPr>
              <p:nvPr/>
            </p:nvSpPr>
            <p:spPr bwMode="auto">
              <a:xfrm>
                <a:off x="3266911" y="552503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1" name="TextBox 1"/>
              <p:cNvSpPr txBox="1">
                <a:spLocks noChangeArrowheads="1"/>
              </p:cNvSpPr>
              <p:nvPr/>
            </p:nvSpPr>
            <p:spPr bwMode="auto">
              <a:xfrm>
                <a:off x="1599182" y="214589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3" name="TextBox 1"/>
              <p:cNvSpPr txBox="1">
                <a:spLocks noChangeArrowheads="1"/>
              </p:cNvSpPr>
              <p:nvPr/>
            </p:nvSpPr>
            <p:spPr bwMode="auto">
              <a:xfrm>
                <a:off x="3532173" y="2901521"/>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8" name="TextBox 1"/>
              <p:cNvSpPr txBox="1">
                <a:spLocks noChangeArrowheads="1"/>
              </p:cNvSpPr>
              <p:nvPr/>
            </p:nvSpPr>
            <p:spPr bwMode="auto">
              <a:xfrm>
                <a:off x="4470207" y="4074167"/>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11" name="Group 10"/>
            <p:cNvGrpSpPr/>
            <p:nvPr/>
          </p:nvGrpSpPr>
          <p:grpSpPr>
            <a:xfrm>
              <a:off x="1215576" y="4703363"/>
              <a:ext cx="1364647" cy="1754460"/>
              <a:chOff x="1215576" y="4831179"/>
              <a:chExt cx="1364647" cy="1754460"/>
            </a:xfrm>
          </p:grpSpPr>
          <p:sp>
            <p:nvSpPr>
              <p:cNvPr id="63" name="TextBox 1"/>
              <p:cNvSpPr txBox="1">
                <a:spLocks noChangeArrowheads="1"/>
              </p:cNvSpPr>
              <p:nvPr/>
            </p:nvSpPr>
            <p:spPr bwMode="auto">
              <a:xfrm>
                <a:off x="1959540" y="6160907"/>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4" name="TextBox 1"/>
              <p:cNvSpPr txBox="1">
                <a:spLocks noChangeArrowheads="1"/>
              </p:cNvSpPr>
              <p:nvPr/>
            </p:nvSpPr>
            <p:spPr bwMode="auto">
              <a:xfrm>
                <a:off x="1215576" y="4831179"/>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8" name="Group 7"/>
            <p:cNvGrpSpPr/>
            <p:nvPr/>
          </p:nvGrpSpPr>
          <p:grpSpPr>
            <a:xfrm>
              <a:off x="1081085" y="2292623"/>
              <a:ext cx="4103927" cy="3591208"/>
              <a:chOff x="1081085" y="2420439"/>
              <a:chExt cx="4103927" cy="3591208"/>
            </a:xfrm>
          </p:grpSpPr>
          <p:sp>
            <p:nvSpPr>
              <p:cNvPr id="40" name="TextBox 1"/>
              <p:cNvSpPr txBox="1">
                <a:spLocks noChangeArrowheads="1"/>
              </p:cNvSpPr>
              <p:nvPr/>
            </p:nvSpPr>
            <p:spPr bwMode="auto">
              <a:xfrm>
                <a:off x="2170400" y="2487421"/>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2" name="TextBox 1"/>
              <p:cNvSpPr txBox="1">
                <a:spLocks noChangeArrowheads="1"/>
              </p:cNvSpPr>
              <p:nvPr/>
            </p:nvSpPr>
            <p:spPr bwMode="auto">
              <a:xfrm>
                <a:off x="3119807" y="264752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6" name="TextBox 1"/>
              <p:cNvSpPr txBox="1">
                <a:spLocks noChangeArrowheads="1"/>
              </p:cNvSpPr>
              <p:nvPr/>
            </p:nvSpPr>
            <p:spPr bwMode="auto">
              <a:xfrm>
                <a:off x="4408987" y="330173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7" name="TextBox 1"/>
              <p:cNvSpPr txBox="1">
                <a:spLocks noChangeArrowheads="1"/>
              </p:cNvSpPr>
              <p:nvPr/>
            </p:nvSpPr>
            <p:spPr bwMode="auto">
              <a:xfrm>
                <a:off x="4743866" y="354650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9" name="TextBox 1"/>
              <p:cNvSpPr txBox="1">
                <a:spLocks noChangeArrowheads="1"/>
              </p:cNvSpPr>
              <p:nvPr/>
            </p:nvSpPr>
            <p:spPr bwMode="auto">
              <a:xfrm>
                <a:off x="3619105" y="4425787"/>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0" name="TextBox 1"/>
              <p:cNvSpPr txBox="1">
                <a:spLocks noChangeArrowheads="1"/>
              </p:cNvSpPr>
              <p:nvPr/>
            </p:nvSpPr>
            <p:spPr bwMode="auto">
              <a:xfrm>
                <a:off x="2882812" y="430555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1" name="TextBox 1"/>
              <p:cNvSpPr txBox="1">
                <a:spLocks noChangeArrowheads="1"/>
              </p:cNvSpPr>
              <p:nvPr/>
            </p:nvSpPr>
            <p:spPr bwMode="auto">
              <a:xfrm>
                <a:off x="2695693" y="5586915"/>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9" name="TextBox 1"/>
              <p:cNvSpPr txBox="1">
                <a:spLocks noChangeArrowheads="1"/>
              </p:cNvSpPr>
              <p:nvPr/>
            </p:nvSpPr>
            <p:spPr bwMode="auto">
              <a:xfrm>
                <a:off x="1081085" y="242043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grpSp>
        <p:sp>
          <p:nvSpPr>
            <p:cNvPr id="52" name="TextBox 1"/>
            <p:cNvSpPr txBox="1">
              <a:spLocks noChangeArrowheads="1"/>
            </p:cNvSpPr>
            <p:nvPr/>
          </p:nvSpPr>
          <p:spPr bwMode="auto">
            <a:xfrm>
              <a:off x="2231703" y="4336964"/>
              <a:ext cx="437817"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1" name="TextBox 1"/>
            <p:cNvSpPr txBox="1">
              <a:spLocks noChangeArrowheads="1"/>
            </p:cNvSpPr>
            <p:nvPr/>
          </p:nvSpPr>
          <p:spPr bwMode="auto">
            <a:xfrm>
              <a:off x="2495498" y="482897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2" name="TextBox 1"/>
            <p:cNvSpPr txBox="1">
              <a:spLocks noChangeArrowheads="1"/>
            </p:cNvSpPr>
            <p:nvPr/>
          </p:nvSpPr>
          <p:spPr bwMode="auto">
            <a:xfrm>
              <a:off x="2107946" y="5403055"/>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5" name="TextBox 1"/>
            <p:cNvSpPr txBox="1">
              <a:spLocks noChangeArrowheads="1"/>
            </p:cNvSpPr>
            <p:nvPr/>
          </p:nvSpPr>
          <p:spPr bwMode="auto">
            <a:xfrm>
              <a:off x="1567163" y="539721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6" name="TextBox 1"/>
            <p:cNvSpPr txBox="1">
              <a:spLocks noChangeArrowheads="1"/>
            </p:cNvSpPr>
            <p:nvPr/>
          </p:nvSpPr>
          <p:spPr bwMode="auto">
            <a:xfrm>
              <a:off x="1162251" y="3983781"/>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7" name="TextBox 1"/>
            <p:cNvSpPr txBox="1">
              <a:spLocks noChangeArrowheads="1"/>
            </p:cNvSpPr>
            <p:nvPr/>
          </p:nvSpPr>
          <p:spPr bwMode="auto">
            <a:xfrm>
              <a:off x="1863905" y="4820625"/>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8" name="TextBox 1"/>
            <p:cNvSpPr txBox="1">
              <a:spLocks noChangeArrowheads="1"/>
            </p:cNvSpPr>
            <p:nvPr/>
          </p:nvSpPr>
          <p:spPr bwMode="auto">
            <a:xfrm>
              <a:off x="836705" y="3088276"/>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0" name="TextBox 1"/>
            <p:cNvSpPr txBox="1">
              <a:spLocks noChangeArrowheads="1"/>
            </p:cNvSpPr>
            <p:nvPr/>
          </p:nvSpPr>
          <p:spPr bwMode="auto">
            <a:xfrm>
              <a:off x="1722820" y="268255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2" name="TextBox 1"/>
            <p:cNvSpPr txBox="1">
              <a:spLocks noChangeArrowheads="1"/>
            </p:cNvSpPr>
            <p:nvPr/>
          </p:nvSpPr>
          <p:spPr bwMode="auto">
            <a:xfrm>
              <a:off x="1555206" y="311797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4" name="TextBox 1"/>
            <p:cNvSpPr txBox="1">
              <a:spLocks noChangeArrowheads="1"/>
            </p:cNvSpPr>
            <p:nvPr/>
          </p:nvSpPr>
          <p:spPr bwMode="auto">
            <a:xfrm>
              <a:off x="1578273" y="434299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6" name="TextBox 1"/>
            <p:cNvSpPr txBox="1">
              <a:spLocks noChangeArrowheads="1"/>
            </p:cNvSpPr>
            <p:nvPr/>
          </p:nvSpPr>
          <p:spPr bwMode="auto">
            <a:xfrm>
              <a:off x="952747" y="270201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grpSp>
      <p:sp>
        <p:nvSpPr>
          <p:cNvPr id="84" name="TextBox 1"/>
          <p:cNvSpPr txBox="1">
            <a:spLocks noChangeArrowheads="1"/>
          </p:cNvSpPr>
          <p:nvPr/>
        </p:nvSpPr>
        <p:spPr bwMode="auto">
          <a:xfrm>
            <a:off x="5321161" y="1078753"/>
            <a:ext cx="3505200"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FontTx/>
              <a:buChar char="•"/>
            </a:pPr>
            <a:r>
              <a:rPr lang="en-US" altLang="en-US" sz="2000" b="1" dirty="0" err="1">
                <a:solidFill>
                  <a:srgbClr val="C00000"/>
                </a:solidFill>
              </a:rPr>
              <a:t>Rojo</a:t>
            </a:r>
            <a:r>
              <a:rPr lang="en-US" altLang="en-US" sz="2000" b="1" dirty="0">
                <a:solidFill>
                  <a:srgbClr val="C00000"/>
                </a:solidFill>
              </a:rPr>
              <a:t> </a:t>
            </a:r>
            <a:r>
              <a:rPr lang="en-US" altLang="en-US" sz="2000" b="1" dirty="0" smtClean="0">
                <a:solidFill>
                  <a:srgbClr val="C00000"/>
                </a:solidFill>
              </a:rPr>
              <a:t>(</a:t>
            </a:r>
            <a:r>
              <a:rPr lang="en-US" altLang="en-US" sz="2000" b="1" dirty="0" err="1" smtClean="0">
                <a:solidFill>
                  <a:srgbClr val="C00000"/>
                </a:solidFill>
              </a:rPr>
              <a:t>positivo</a:t>
            </a:r>
            <a:r>
              <a:rPr lang="en-US" altLang="en-US" sz="2000" b="1" dirty="0" smtClean="0">
                <a:solidFill>
                  <a:srgbClr val="C00000"/>
                </a:solidFill>
              </a:rPr>
              <a:t>) </a:t>
            </a:r>
            <a:r>
              <a:rPr lang="en-US" altLang="en-US" sz="2000" b="1" dirty="0" err="1" smtClean="0">
                <a:solidFill>
                  <a:srgbClr val="C00000"/>
                </a:solidFill>
              </a:rPr>
              <a:t>significa</a:t>
            </a:r>
            <a:r>
              <a:rPr lang="en-US" altLang="en-US" sz="2000" b="1" dirty="0" smtClean="0">
                <a:solidFill>
                  <a:srgbClr val="C00000"/>
                </a:solidFill>
              </a:rPr>
              <a:t> </a:t>
            </a:r>
            <a:r>
              <a:rPr lang="en-US" altLang="en-US" sz="2000" b="1" dirty="0" err="1">
                <a:solidFill>
                  <a:srgbClr val="C00000"/>
                </a:solidFill>
              </a:rPr>
              <a:t>que</a:t>
            </a:r>
            <a:r>
              <a:rPr lang="en-US" altLang="en-US" sz="2000" b="1" dirty="0">
                <a:solidFill>
                  <a:srgbClr val="C00000"/>
                </a:solidFill>
              </a:rPr>
              <a:t> el GDI </a:t>
            </a:r>
            <a:r>
              <a:rPr lang="en-US" altLang="en-US" sz="2000" b="1" dirty="0" err="1" smtClean="0">
                <a:solidFill>
                  <a:srgbClr val="C00000"/>
                </a:solidFill>
              </a:rPr>
              <a:t>funciona</a:t>
            </a:r>
            <a:r>
              <a:rPr lang="en-US" altLang="en-US" sz="2000" b="1" dirty="0" smtClean="0">
                <a:solidFill>
                  <a:srgbClr val="C00000"/>
                </a:solidFill>
              </a:rPr>
              <a:t> major.</a:t>
            </a:r>
          </a:p>
          <a:p>
            <a:pPr eaLnBrk="1" hangingPunct="1">
              <a:lnSpc>
                <a:spcPct val="90000"/>
              </a:lnSpc>
            </a:pPr>
            <a:endParaRPr lang="en-US" altLang="en-US" sz="1600" b="1" dirty="0">
              <a:solidFill>
                <a:srgbClr val="C00000"/>
              </a:solidFill>
              <a:sym typeface="Wingdings" panose="05000000000000000000" pitchFamily="2" charset="2"/>
            </a:endParaRPr>
          </a:p>
          <a:p>
            <a:pPr eaLnBrk="1" hangingPunct="1">
              <a:lnSpc>
                <a:spcPct val="90000"/>
              </a:lnSpc>
            </a:pPr>
            <a:r>
              <a:rPr lang="en-US" altLang="en-US" sz="1600" b="1" dirty="0" smtClean="0">
                <a:solidFill>
                  <a:srgbClr val="C00000"/>
                </a:solidFill>
                <a:sym typeface="Wingdings" panose="05000000000000000000" pitchFamily="2" charset="2"/>
              </a:rPr>
              <a:t></a:t>
            </a:r>
            <a:r>
              <a:rPr lang="en-US" altLang="en-US" sz="1600" b="1" dirty="0" err="1" smtClean="0">
                <a:solidFill>
                  <a:srgbClr val="C00000"/>
                </a:solidFill>
                <a:sym typeface="Wingdings" panose="05000000000000000000" pitchFamily="2" charset="2"/>
              </a:rPr>
              <a:t>r</a:t>
            </a:r>
            <a:r>
              <a:rPr lang="en-US" altLang="en-US" sz="1600" b="1" dirty="0" err="1" smtClean="0">
                <a:solidFill>
                  <a:srgbClr val="C00000"/>
                </a:solidFill>
              </a:rPr>
              <a:t>esuelve</a:t>
            </a:r>
            <a:r>
              <a:rPr lang="en-US" altLang="en-US" sz="1600" b="1" dirty="0" smtClean="0">
                <a:solidFill>
                  <a:srgbClr val="C00000"/>
                </a:solidFill>
              </a:rPr>
              <a:t> la </a:t>
            </a:r>
            <a:r>
              <a:rPr lang="en-US" altLang="en-US" sz="1600" b="1" dirty="0" err="1" smtClean="0">
                <a:solidFill>
                  <a:srgbClr val="C00000"/>
                </a:solidFill>
              </a:rPr>
              <a:t>variancia</a:t>
            </a:r>
            <a:r>
              <a:rPr lang="en-US" altLang="en-US" sz="1600" b="1" dirty="0" smtClean="0">
                <a:solidFill>
                  <a:srgbClr val="C00000"/>
                </a:solidFill>
              </a:rPr>
              <a:t> de OLR </a:t>
            </a:r>
            <a:r>
              <a:rPr lang="en-US" altLang="en-US" sz="1600" b="1" dirty="0" err="1" smtClean="0">
                <a:solidFill>
                  <a:srgbClr val="C00000"/>
                </a:solidFill>
              </a:rPr>
              <a:t>en</a:t>
            </a:r>
            <a:r>
              <a:rPr lang="en-US" altLang="en-US" sz="1600" b="1" dirty="0" smtClean="0">
                <a:solidFill>
                  <a:srgbClr val="C00000"/>
                </a:solidFill>
              </a:rPr>
              <a:t> </a:t>
            </a:r>
          </a:p>
          <a:p>
            <a:pPr eaLnBrk="1" hangingPunct="1">
              <a:lnSpc>
                <a:spcPct val="90000"/>
              </a:lnSpc>
            </a:pPr>
            <a:r>
              <a:rPr lang="en-US" altLang="en-US" sz="1600" b="1" dirty="0">
                <a:solidFill>
                  <a:srgbClr val="C00000"/>
                </a:solidFill>
              </a:rPr>
              <a:t> </a:t>
            </a:r>
            <a:r>
              <a:rPr lang="en-US" altLang="en-US" sz="1600" b="1" dirty="0" smtClean="0">
                <a:solidFill>
                  <a:srgbClr val="C00000"/>
                </a:solidFill>
              </a:rPr>
              <a:t>  </a:t>
            </a:r>
            <a:r>
              <a:rPr lang="en-US" altLang="en-US" sz="1600" b="1" dirty="0" err="1" smtClean="0">
                <a:solidFill>
                  <a:srgbClr val="C00000"/>
                </a:solidFill>
              </a:rPr>
              <a:t>esa</a:t>
            </a:r>
            <a:r>
              <a:rPr lang="en-US" altLang="en-US" sz="1600" b="1" dirty="0" smtClean="0">
                <a:solidFill>
                  <a:srgbClr val="C00000"/>
                </a:solidFill>
              </a:rPr>
              <a:t> </a:t>
            </a:r>
            <a:r>
              <a:rPr lang="en-US" altLang="en-US" sz="1600" b="1" dirty="0" err="1" smtClean="0">
                <a:solidFill>
                  <a:srgbClr val="C00000"/>
                </a:solidFill>
              </a:rPr>
              <a:t>fracción</a:t>
            </a:r>
            <a:r>
              <a:rPr lang="en-US" altLang="en-US" sz="1600" b="1" dirty="0" smtClean="0">
                <a:solidFill>
                  <a:srgbClr val="C00000"/>
                </a:solidFill>
              </a:rPr>
              <a:t> </a:t>
            </a:r>
            <a:r>
              <a:rPr lang="en-US" altLang="en-US" sz="1600" b="1" dirty="0" err="1" smtClean="0">
                <a:solidFill>
                  <a:srgbClr val="C00000"/>
                </a:solidFill>
              </a:rPr>
              <a:t>más</a:t>
            </a:r>
            <a:r>
              <a:rPr lang="en-US" altLang="en-US" sz="1600" b="1" dirty="0" smtClean="0">
                <a:solidFill>
                  <a:srgbClr val="C00000"/>
                </a:solidFill>
              </a:rPr>
              <a:t> que </a:t>
            </a:r>
            <a:r>
              <a:rPr lang="en-US" altLang="en-US" sz="1600" b="1" dirty="0" smtClean="0">
                <a:solidFill>
                  <a:srgbClr val="C00000"/>
                </a:solidFill>
              </a:rPr>
              <a:t>el </a:t>
            </a:r>
            <a:r>
              <a:rPr lang="en-US" altLang="en-US" sz="1600" b="1" dirty="0" smtClean="0">
                <a:solidFill>
                  <a:srgbClr val="C00000"/>
                </a:solidFill>
              </a:rPr>
              <a:t>LI.</a:t>
            </a:r>
            <a:endParaRPr lang="en-US" altLang="en-US" sz="1600" b="1" dirty="0">
              <a:solidFill>
                <a:srgbClr val="C00000"/>
              </a:solidFill>
            </a:endParaRPr>
          </a:p>
        </p:txBody>
      </p:sp>
      <p:sp>
        <p:nvSpPr>
          <p:cNvPr id="44" name="TextBox 1"/>
          <p:cNvSpPr txBox="1">
            <a:spLocks noChangeArrowheads="1"/>
          </p:cNvSpPr>
          <p:nvPr/>
        </p:nvSpPr>
        <p:spPr bwMode="auto">
          <a:xfrm>
            <a:off x="5637703" y="6105508"/>
            <a:ext cx="3188658" cy="480131"/>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t>En</a:t>
            </a:r>
            <a:r>
              <a:rPr lang="en-US" altLang="en-US" sz="1400" dirty="0" smtClean="0"/>
              <a:t> Chile el GDI </a:t>
            </a:r>
            <a:r>
              <a:rPr lang="en-US" altLang="en-US" sz="1400" dirty="0" err="1" smtClean="0"/>
              <a:t>funciona</a:t>
            </a:r>
            <a:r>
              <a:rPr lang="en-US" altLang="en-US" sz="1400" dirty="0" smtClean="0"/>
              <a:t> </a:t>
            </a:r>
            <a:r>
              <a:rPr lang="en-US" altLang="en-US" sz="1400" dirty="0" err="1" smtClean="0"/>
              <a:t>mejor</a:t>
            </a:r>
            <a:r>
              <a:rPr lang="en-US" altLang="en-US" sz="1400" dirty="0" smtClean="0"/>
              <a:t> que el Lifted al </a:t>
            </a:r>
            <a:r>
              <a:rPr lang="en-US" altLang="en-US" sz="1400" dirty="0" err="1" smtClean="0"/>
              <a:t>norte</a:t>
            </a:r>
            <a:r>
              <a:rPr lang="en-US" altLang="en-US" sz="1400" dirty="0" smtClean="0"/>
              <a:t> de La Serena/Los </a:t>
            </a:r>
            <a:r>
              <a:rPr lang="en-US" altLang="en-US" sz="1400" dirty="0" err="1" smtClean="0"/>
              <a:t>Vilos</a:t>
            </a:r>
            <a:endParaRPr lang="en-US" altLang="en-US" sz="1400" dirty="0"/>
          </a:p>
        </p:txBody>
      </p:sp>
    </p:spTree>
    <p:extLst>
      <p:ext uri="{BB962C8B-B14F-4D97-AF65-F5344CB8AC3E}">
        <p14:creationId xmlns:p14="http://schemas.microsoft.com/office/powerpoint/2010/main" val="30021561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79" y="2047579"/>
            <a:ext cx="4207458" cy="4712101"/>
          </a:xfrm>
          <a:prstGeom prst="rect">
            <a:avLst/>
          </a:prstGeom>
        </p:spPr>
      </p:pic>
      <p:sp>
        <p:nvSpPr>
          <p:cNvPr id="214018" name="TextBox 1"/>
          <p:cNvSpPr txBox="1">
            <a:spLocks noChangeArrowheads="1"/>
          </p:cNvSpPr>
          <p:nvPr/>
        </p:nvSpPr>
        <p:spPr bwMode="auto">
          <a:xfrm>
            <a:off x="304800" y="152400"/>
            <a:ext cx="81035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dirty="0" smtClean="0">
                <a:latin typeface="Arial" panose="020B0604020202020204" pitchFamily="34" charset="0"/>
                <a:cs typeface="Arial" panose="020B0604020202020204" pitchFamily="34" charset="0"/>
              </a:rPr>
              <a:t>¿</a:t>
            </a:r>
            <a:r>
              <a:rPr lang="en-US" altLang="en-US" sz="3200" b="1" dirty="0" err="1" smtClean="0"/>
              <a:t>Pero</a:t>
            </a:r>
            <a:r>
              <a:rPr lang="en-US" altLang="en-US" sz="3200" b="1" dirty="0" smtClean="0"/>
              <a:t> </a:t>
            </a:r>
            <a:r>
              <a:rPr lang="en-US" altLang="en-US" sz="3200" b="1" dirty="0" err="1" smtClean="0"/>
              <a:t>que</a:t>
            </a:r>
            <a:r>
              <a:rPr lang="en-US" altLang="en-US" sz="3200" b="1" dirty="0" smtClean="0"/>
              <a:t> </a:t>
            </a:r>
            <a:r>
              <a:rPr lang="en-US" altLang="en-US" sz="3200" b="1" dirty="0" err="1" smtClean="0"/>
              <a:t>tal</a:t>
            </a:r>
            <a:r>
              <a:rPr lang="en-US" altLang="en-US" sz="3200" b="1" dirty="0" smtClean="0"/>
              <a:t> </a:t>
            </a:r>
            <a:r>
              <a:rPr lang="en-US" altLang="en-US" sz="3200" b="1" dirty="0" err="1" smtClean="0"/>
              <a:t>nos</a:t>
            </a:r>
            <a:r>
              <a:rPr lang="en-US" altLang="en-US" sz="3200" b="1" dirty="0" smtClean="0"/>
              <a:t> </a:t>
            </a:r>
            <a:r>
              <a:rPr lang="en-US" altLang="en-US" sz="3200" b="1" dirty="0" err="1" smtClean="0"/>
              <a:t>fue</a:t>
            </a:r>
            <a:r>
              <a:rPr lang="en-US" altLang="en-US" sz="3200" b="1" dirty="0" smtClean="0"/>
              <a:t> con </a:t>
            </a:r>
            <a:r>
              <a:rPr lang="en-US" altLang="en-US" sz="3200" b="1" dirty="0" err="1" smtClean="0"/>
              <a:t>otros</a:t>
            </a:r>
            <a:r>
              <a:rPr lang="en-US" altLang="en-US" sz="3200" b="1" dirty="0" smtClean="0"/>
              <a:t> </a:t>
            </a:r>
            <a:r>
              <a:rPr lang="en-US" altLang="en-US" sz="3200" b="1" dirty="0" err="1" smtClean="0"/>
              <a:t>índices</a:t>
            </a:r>
            <a:r>
              <a:rPr lang="en-US" altLang="en-US" sz="3200" b="1" dirty="0" smtClean="0"/>
              <a:t>?</a:t>
            </a:r>
            <a:endParaRPr lang="en-US" altLang="en-US"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 y="1980416"/>
            <a:ext cx="923660" cy="4800600"/>
          </a:xfrm>
          <a:prstGeom prst="rect">
            <a:avLst/>
          </a:prstGeom>
        </p:spPr>
      </p:pic>
      <p:sp>
        <p:nvSpPr>
          <p:cNvPr id="20" name="TextBox 1"/>
          <p:cNvSpPr txBox="1">
            <a:spLocks noChangeArrowheads="1"/>
          </p:cNvSpPr>
          <p:nvPr/>
        </p:nvSpPr>
        <p:spPr bwMode="auto">
          <a:xfrm>
            <a:off x="238432" y="892280"/>
            <a:ext cx="5029200" cy="1006429"/>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6600" b="1" dirty="0" smtClean="0">
                <a:latin typeface="Arial" panose="020B0604020202020204" pitchFamily="34" charset="0"/>
                <a:cs typeface="Arial" panose="020B0604020202020204" pitchFamily="34" charset="0"/>
              </a:rPr>
              <a:t>r</a:t>
            </a:r>
            <a:r>
              <a:rPr lang="en-US" altLang="en-US" sz="6600" b="1" baseline="30000" dirty="0" smtClean="0">
                <a:latin typeface="Arial" panose="020B0604020202020204" pitchFamily="34" charset="0"/>
                <a:cs typeface="Arial" panose="020B0604020202020204" pitchFamily="34" charset="0"/>
              </a:rPr>
              <a:t>2</a:t>
            </a:r>
            <a:r>
              <a:rPr lang="en-US" altLang="en-US" sz="6600" b="1" dirty="0" smtClean="0">
                <a:latin typeface="Arial" panose="020B0604020202020204" pitchFamily="34" charset="0"/>
                <a:cs typeface="Arial" panose="020B0604020202020204" pitchFamily="34" charset="0"/>
              </a:rPr>
              <a:t> </a:t>
            </a:r>
            <a:r>
              <a:rPr lang="en-US" altLang="en-US" sz="6600" b="1" baseline="-25000" dirty="0" smtClean="0">
                <a:latin typeface="Arial" panose="020B0604020202020204" pitchFamily="34" charset="0"/>
                <a:cs typeface="Arial" panose="020B0604020202020204" pitchFamily="34" charset="0"/>
              </a:rPr>
              <a:t>GDI</a:t>
            </a:r>
            <a:r>
              <a:rPr lang="en-US" altLang="en-US" sz="6600" b="1" dirty="0" smtClean="0">
                <a:latin typeface="Arial" panose="020B0604020202020204" pitchFamily="34" charset="0"/>
                <a:cs typeface="Arial" panose="020B0604020202020204" pitchFamily="34" charset="0"/>
              </a:rPr>
              <a:t> – r</a:t>
            </a:r>
            <a:r>
              <a:rPr lang="en-US" altLang="en-US" sz="6600" b="1" baseline="30000" dirty="0" smtClean="0">
                <a:latin typeface="Arial" panose="020B0604020202020204" pitchFamily="34" charset="0"/>
                <a:cs typeface="Arial" panose="020B0604020202020204" pitchFamily="34" charset="0"/>
              </a:rPr>
              <a:t>2</a:t>
            </a:r>
            <a:r>
              <a:rPr lang="en-US" altLang="en-US" sz="6600" b="1" dirty="0" smtClean="0">
                <a:latin typeface="Arial" panose="020B0604020202020204" pitchFamily="34" charset="0"/>
                <a:cs typeface="Arial" panose="020B0604020202020204" pitchFamily="34" charset="0"/>
              </a:rPr>
              <a:t> </a:t>
            </a:r>
            <a:r>
              <a:rPr lang="en-US" altLang="en-US" sz="6600" b="1" baseline="-25000" dirty="0" smtClean="0">
                <a:latin typeface="Arial" panose="020B0604020202020204" pitchFamily="34" charset="0"/>
                <a:cs typeface="Arial" panose="020B0604020202020204" pitchFamily="34" charset="0"/>
              </a:rPr>
              <a:t>TOT</a:t>
            </a:r>
            <a:endParaRPr lang="en-US" altLang="en-US" sz="6600" b="1" baseline="-25000" dirty="0"/>
          </a:p>
        </p:txBody>
      </p:sp>
      <p:grpSp>
        <p:nvGrpSpPr>
          <p:cNvPr id="5" name="Group 4"/>
          <p:cNvGrpSpPr/>
          <p:nvPr/>
        </p:nvGrpSpPr>
        <p:grpSpPr>
          <a:xfrm>
            <a:off x="3497161" y="3183094"/>
            <a:ext cx="1050337" cy="1941661"/>
            <a:chOff x="3487329" y="3219118"/>
            <a:chExt cx="1050337" cy="1828786"/>
          </a:xfrm>
        </p:grpSpPr>
        <p:sp>
          <p:nvSpPr>
            <p:cNvPr id="34" name="TextBox 1"/>
            <p:cNvSpPr txBox="1">
              <a:spLocks noChangeArrowheads="1"/>
            </p:cNvSpPr>
            <p:nvPr/>
          </p:nvSpPr>
          <p:spPr bwMode="auto">
            <a:xfrm>
              <a:off x="3487329" y="3219118"/>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5" name="TextBox 1"/>
            <p:cNvSpPr txBox="1">
              <a:spLocks noChangeArrowheads="1"/>
            </p:cNvSpPr>
            <p:nvPr/>
          </p:nvSpPr>
          <p:spPr bwMode="auto">
            <a:xfrm>
              <a:off x="3763962" y="4088036"/>
              <a:ext cx="773704" cy="40004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6" name="TextBox 1"/>
            <p:cNvSpPr txBox="1">
              <a:spLocks noChangeArrowheads="1"/>
            </p:cNvSpPr>
            <p:nvPr/>
          </p:nvSpPr>
          <p:spPr bwMode="auto">
            <a:xfrm>
              <a:off x="3878482" y="4623172"/>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&gt;.5</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6" name="Group 5"/>
          <p:cNvGrpSpPr/>
          <p:nvPr/>
        </p:nvGrpSpPr>
        <p:grpSpPr>
          <a:xfrm>
            <a:off x="2377651" y="2786337"/>
            <a:ext cx="1839445" cy="3065105"/>
            <a:chOff x="2367819" y="2884657"/>
            <a:chExt cx="1839445" cy="3065105"/>
          </a:xfrm>
        </p:grpSpPr>
        <p:sp>
          <p:nvSpPr>
            <p:cNvPr id="37" name="TextBox 1"/>
            <p:cNvSpPr txBox="1">
              <a:spLocks noChangeArrowheads="1"/>
            </p:cNvSpPr>
            <p:nvPr/>
          </p:nvSpPr>
          <p:spPr bwMode="auto">
            <a:xfrm>
              <a:off x="3322816" y="508281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8" name="TextBox 1"/>
            <p:cNvSpPr txBox="1">
              <a:spLocks noChangeArrowheads="1"/>
            </p:cNvSpPr>
            <p:nvPr/>
          </p:nvSpPr>
          <p:spPr bwMode="auto">
            <a:xfrm>
              <a:off x="3119221" y="468174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39" name="TextBox 1"/>
            <p:cNvSpPr txBox="1">
              <a:spLocks noChangeArrowheads="1"/>
            </p:cNvSpPr>
            <p:nvPr/>
          </p:nvSpPr>
          <p:spPr bwMode="auto">
            <a:xfrm>
              <a:off x="3577097" y="552503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1" name="TextBox 1"/>
            <p:cNvSpPr txBox="1">
              <a:spLocks noChangeArrowheads="1"/>
            </p:cNvSpPr>
            <p:nvPr/>
          </p:nvSpPr>
          <p:spPr bwMode="auto">
            <a:xfrm>
              <a:off x="2367819" y="439489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3" name="TextBox 1"/>
            <p:cNvSpPr txBox="1">
              <a:spLocks noChangeArrowheads="1"/>
            </p:cNvSpPr>
            <p:nvPr/>
          </p:nvSpPr>
          <p:spPr bwMode="auto">
            <a:xfrm>
              <a:off x="3046338" y="2884657"/>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8" name="TextBox 1"/>
            <p:cNvSpPr txBox="1">
              <a:spLocks noChangeArrowheads="1"/>
            </p:cNvSpPr>
            <p:nvPr/>
          </p:nvSpPr>
          <p:spPr bwMode="auto">
            <a:xfrm>
              <a:off x="3766118" y="369841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11" name="Group 10"/>
          <p:cNvGrpSpPr/>
          <p:nvPr/>
        </p:nvGrpSpPr>
        <p:grpSpPr>
          <a:xfrm>
            <a:off x="1091400" y="4641323"/>
            <a:ext cx="1506824" cy="1983317"/>
            <a:chOff x="1081568" y="4739643"/>
            <a:chExt cx="1506824" cy="1983317"/>
          </a:xfrm>
        </p:grpSpPr>
        <p:sp>
          <p:nvSpPr>
            <p:cNvPr id="63" name="TextBox 1"/>
            <p:cNvSpPr txBox="1">
              <a:spLocks noChangeArrowheads="1"/>
            </p:cNvSpPr>
            <p:nvPr/>
          </p:nvSpPr>
          <p:spPr bwMode="auto">
            <a:xfrm>
              <a:off x="1967709" y="6298228"/>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4" name="TextBox 1"/>
            <p:cNvSpPr txBox="1">
              <a:spLocks noChangeArrowheads="1"/>
            </p:cNvSpPr>
            <p:nvPr/>
          </p:nvSpPr>
          <p:spPr bwMode="auto">
            <a:xfrm>
              <a:off x="1081568" y="4739643"/>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8" name="Group 7"/>
          <p:cNvGrpSpPr/>
          <p:nvPr/>
        </p:nvGrpSpPr>
        <p:grpSpPr>
          <a:xfrm>
            <a:off x="1731576" y="1992330"/>
            <a:ext cx="3283331" cy="3816745"/>
            <a:chOff x="1721744" y="2090650"/>
            <a:chExt cx="3283331" cy="3816745"/>
          </a:xfrm>
        </p:grpSpPr>
        <p:sp>
          <p:nvSpPr>
            <p:cNvPr id="40" name="TextBox 1"/>
            <p:cNvSpPr txBox="1">
              <a:spLocks noChangeArrowheads="1"/>
            </p:cNvSpPr>
            <p:nvPr/>
          </p:nvSpPr>
          <p:spPr bwMode="auto">
            <a:xfrm>
              <a:off x="2566186" y="233600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2" name="TextBox 1"/>
            <p:cNvSpPr txBox="1">
              <a:spLocks noChangeArrowheads="1"/>
            </p:cNvSpPr>
            <p:nvPr/>
          </p:nvSpPr>
          <p:spPr bwMode="auto">
            <a:xfrm>
              <a:off x="3409472" y="261746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6" name="TextBox 1"/>
            <p:cNvSpPr txBox="1">
              <a:spLocks noChangeArrowheads="1"/>
            </p:cNvSpPr>
            <p:nvPr/>
          </p:nvSpPr>
          <p:spPr bwMode="auto">
            <a:xfrm>
              <a:off x="4408987" y="330173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7" name="TextBox 1"/>
            <p:cNvSpPr txBox="1">
              <a:spLocks noChangeArrowheads="1"/>
            </p:cNvSpPr>
            <p:nvPr/>
          </p:nvSpPr>
          <p:spPr bwMode="auto">
            <a:xfrm>
              <a:off x="4563929" y="3978725"/>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9" name="TextBox 1"/>
            <p:cNvSpPr txBox="1">
              <a:spLocks noChangeArrowheads="1"/>
            </p:cNvSpPr>
            <p:nvPr/>
          </p:nvSpPr>
          <p:spPr bwMode="auto">
            <a:xfrm>
              <a:off x="2515693" y="321609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0" name="TextBox 1"/>
            <p:cNvSpPr txBox="1">
              <a:spLocks noChangeArrowheads="1"/>
            </p:cNvSpPr>
            <p:nvPr/>
          </p:nvSpPr>
          <p:spPr bwMode="auto">
            <a:xfrm>
              <a:off x="1844155" y="4019459"/>
              <a:ext cx="579100"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1" name="TextBox 1"/>
            <p:cNvSpPr txBox="1">
              <a:spLocks noChangeArrowheads="1"/>
            </p:cNvSpPr>
            <p:nvPr/>
          </p:nvSpPr>
          <p:spPr bwMode="auto">
            <a:xfrm>
              <a:off x="2797796" y="548266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9" name="TextBox 1"/>
            <p:cNvSpPr txBox="1">
              <a:spLocks noChangeArrowheads="1"/>
            </p:cNvSpPr>
            <p:nvPr/>
          </p:nvSpPr>
          <p:spPr bwMode="auto">
            <a:xfrm>
              <a:off x="1721744" y="209065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9" name="Group 8"/>
          <p:cNvGrpSpPr/>
          <p:nvPr/>
        </p:nvGrpSpPr>
        <p:grpSpPr>
          <a:xfrm>
            <a:off x="846537" y="2519144"/>
            <a:ext cx="2710481" cy="3841867"/>
            <a:chOff x="836705" y="2617464"/>
            <a:chExt cx="2710481" cy="3841867"/>
          </a:xfrm>
        </p:grpSpPr>
        <p:sp>
          <p:nvSpPr>
            <p:cNvPr id="52" name="TextBox 1"/>
            <p:cNvSpPr txBox="1">
              <a:spLocks noChangeArrowheads="1"/>
            </p:cNvSpPr>
            <p:nvPr/>
          </p:nvSpPr>
          <p:spPr bwMode="auto">
            <a:xfrm>
              <a:off x="1535413" y="3501636"/>
              <a:ext cx="437817"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1" name="TextBox 1"/>
            <p:cNvSpPr txBox="1">
              <a:spLocks noChangeArrowheads="1"/>
            </p:cNvSpPr>
            <p:nvPr/>
          </p:nvSpPr>
          <p:spPr bwMode="auto">
            <a:xfrm>
              <a:off x="2495498" y="495679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2" name="TextBox 1"/>
            <p:cNvSpPr txBox="1">
              <a:spLocks noChangeArrowheads="1"/>
            </p:cNvSpPr>
            <p:nvPr/>
          </p:nvSpPr>
          <p:spPr bwMode="auto">
            <a:xfrm>
              <a:off x="2901922" y="603459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5" name="TextBox 1"/>
            <p:cNvSpPr txBox="1">
              <a:spLocks noChangeArrowheads="1"/>
            </p:cNvSpPr>
            <p:nvPr/>
          </p:nvSpPr>
          <p:spPr bwMode="auto">
            <a:xfrm>
              <a:off x="1619877" y="538768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6" name="TextBox 1"/>
            <p:cNvSpPr txBox="1">
              <a:spLocks noChangeArrowheads="1"/>
            </p:cNvSpPr>
            <p:nvPr/>
          </p:nvSpPr>
          <p:spPr bwMode="auto">
            <a:xfrm>
              <a:off x="1162251" y="4111597"/>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7" name="TextBox 1"/>
            <p:cNvSpPr txBox="1">
              <a:spLocks noChangeArrowheads="1"/>
            </p:cNvSpPr>
            <p:nvPr/>
          </p:nvSpPr>
          <p:spPr bwMode="auto">
            <a:xfrm>
              <a:off x="2162890" y="544701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8" name="TextBox 1"/>
            <p:cNvSpPr txBox="1">
              <a:spLocks noChangeArrowheads="1"/>
            </p:cNvSpPr>
            <p:nvPr/>
          </p:nvSpPr>
          <p:spPr bwMode="auto">
            <a:xfrm>
              <a:off x="836705" y="321609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0" name="TextBox 1"/>
            <p:cNvSpPr txBox="1">
              <a:spLocks noChangeArrowheads="1"/>
            </p:cNvSpPr>
            <p:nvPr/>
          </p:nvSpPr>
          <p:spPr bwMode="auto">
            <a:xfrm>
              <a:off x="1864208" y="288362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2" name="TextBox 1"/>
            <p:cNvSpPr txBox="1">
              <a:spLocks noChangeArrowheads="1"/>
            </p:cNvSpPr>
            <p:nvPr/>
          </p:nvSpPr>
          <p:spPr bwMode="auto">
            <a:xfrm>
              <a:off x="3106040" y="403276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4" name="TextBox 1"/>
            <p:cNvSpPr txBox="1">
              <a:spLocks noChangeArrowheads="1"/>
            </p:cNvSpPr>
            <p:nvPr/>
          </p:nvSpPr>
          <p:spPr bwMode="auto">
            <a:xfrm>
              <a:off x="1578273" y="447081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6" name="TextBox 1"/>
            <p:cNvSpPr txBox="1">
              <a:spLocks noChangeArrowheads="1"/>
            </p:cNvSpPr>
            <p:nvPr/>
          </p:nvSpPr>
          <p:spPr bwMode="auto">
            <a:xfrm>
              <a:off x="1128762" y="261746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56710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422" y="2047580"/>
            <a:ext cx="4136506" cy="4712420"/>
          </a:xfrm>
          <a:prstGeom prst="rect">
            <a:avLst/>
          </a:prstGeom>
        </p:spPr>
      </p:pic>
      <p:sp>
        <p:nvSpPr>
          <p:cNvPr id="214018" name="TextBox 1"/>
          <p:cNvSpPr txBox="1">
            <a:spLocks noChangeArrowheads="1"/>
          </p:cNvSpPr>
          <p:nvPr/>
        </p:nvSpPr>
        <p:spPr bwMode="auto">
          <a:xfrm>
            <a:off x="304800" y="152400"/>
            <a:ext cx="81035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dirty="0" smtClean="0">
                <a:latin typeface="Arial" panose="020B0604020202020204" pitchFamily="34" charset="0"/>
                <a:cs typeface="Arial" panose="020B0604020202020204" pitchFamily="34" charset="0"/>
              </a:rPr>
              <a:t>¿</a:t>
            </a:r>
            <a:r>
              <a:rPr lang="en-US" altLang="en-US" sz="3200" b="1" dirty="0" err="1" smtClean="0"/>
              <a:t>Pero</a:t>
            </a:r>
            <a:r>
              <a:rPr lang="en-US" altLang="en-US" sz="3200" b="1" dirty="0" smtClean="0"/>
              <a:t> </a:t>
            </a:r>
            <a:r>
              <a:rPr lang="en-US" altLang="en-US" sz="3200" b="1" dirty="0" err="1" smtClean="0"/>
              <a:t>que</a:t>
            </a:r>
            <a:r>
              <a:rPr lang="en-US" altLang="en-US" sz="3200" b="1" dirty="0" smtClean="0"/>
              <a:t> </a:t>
            </a:r>
            <a:r>
              <a:rPr lang="en-US" altLang="en-US" sz="3200" b="1" dirty="0" err="1" smtClean="0"/>
              <a:t>tal</a:t>
            </a:r>
            <a:r>
              <a:rPr lang="en-US" altLang="en-US" sz="3200" b="1" dirty="0" smtClean="0"/>
              <a:t> </a:t>
            </a:r>
            <a:r>
              <a:rPr lang="en-US" altLang="en-US" sz="3200" b="1" dirty="0" err="1" smtClean="0"/>
              <a:t>nos</a:t>
            </a:r>
            <a:r>
              <a:rPr lang="en-US" altLang="en-US" sz="3200" b="1" dirty="0" smtClean="0"/>
              <a:t> </a:t>
            </a:r>
            <a:r>
              <a:rPr lang="en-US" altLang="en-US" sz="3200" b="1" dirty="0" err="1" smtClean="0"/>
              <a:t>fue</a:t>
            </a:r>
            <a:r>
              <a:rPr lang="en-US" altLang="en-US" sz="3200" b="1" dirty="0" smtClean="0"/>
              <a:t> con </a:t>
            </a:r>
            <a:r>
              <a:rPr lang="en-US" altLang="en-US" sz="3200" b="1" dirty="0" err="1" smtClean="0"/>
              <a:t>otros</a:t>
            </a:r>
            <a:r>
              <a:rPr lang="en-US" altLang="en-US" sz="3200" b="1" dirty="0" smtClean="0"/>
              <a:t> </a:t>
            </a:r>
            <a:r>
              <a:rPr lang="en-US" altLang="en-US" sz="3200" b="1" dirty="0" err="1" smtClean="0"/>
              <a:t>índices</a:t>
            </a:r>
            <a:r>
              <a:rPr lang="en-US" altLang="en-US" sz="3200" b="1" dirty="0" smtClean="0"/>
              <a:t>?</a:t>
            </a:r>
            <a:endParaRPr lang="en-US" altLang="en-US"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 y="1980416"/>
            <a:ext cx="923660" cy="4800600"/>
          </a:xfrm>
          <a:prstGeom prst="rect">
            <a:avLst/>
          </a:prstGeom>
        </p:spPr>
      </p:pic>
      <p:sp>
        <p:nvSpPr>
          <p:cNvPr id="20" name="TextBox 1"/>
          <p:cNvSpPr txBox="1">
            <a:spLocks noChangeArrowheads="1"/>
          </p:cNvSpPr>
          <p:nvPr/>
        </p:nvSpPr>
        <p:spPr bwMode="auto">
          <a:xfrm>
            <a:off x="695632" y="892280"/>
            <a:ext cx="4572000" cy="1006429"/>
          </a:xfrm>
          <a:prstGeom prst="rect">
            <a:avLst/>
          </a:prstGeom>
          <a:solidFill>
            <a:schemeClr val="bg1">
              <a:lumMod val="85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6600" b="1" dirty="0" smtClean="0">
                <a:latin typeface="Arial" panose="020B0604020202020204" pitchFamily="34" charset="0"/>
                <a:cs typeface="Arial" panose="020B0604020202020204" pitchFamily="34" charset="0"/>
              </a:rPr>
              <a:t>r</a:t>
            </a:r>
            <a:r>
              <a:rPr lang="en-US" altLang="en-US" sz="6600" b="1" baseline="30000" dirty="0" smtClean="0">
                <a:latin typeface="Arial" panose="020B0604020202020204" pitchFamily="34" charset="0"/>
                <a:cs typeface="Arial" panose="020B0604020202020204" pitchFamily="34" charset="0"/>
              </a:rPr>
              <a:t>2</a:t>
            </a:r>
            <a:r>
              <a:rPr lang="en-US" altLang="en-US" sz="6600" b="1" dirty="0" smtClean="0">
                <a:latin typeface="Arial" panose="020B0604020202020204" pitchFamily="34" charset="0"/>
                <a:cs typeface="Arial" panose="020B0604020202020204" pitchFamily="34" charset="0"/>
              </a:rPr>
              <a:t> </a:t>
            </a:r>
            <a:r>
              <a:rPr lang="en-US" altLang="en-US" sz="6600" b="1" baseline="-25000" dirty="0" smtClean="0">
                <a:latin typeface="Arial" panose="020B0604020202020204" pitchFamily="34" charset="0"/>
                <a:cs typeface="Arial" panose="020B0604020202020204" pitchFamily="34" charset="0"/>
              </a:rPr>
              <a:t>GDI</a:t>
            </a:r>
            <a:r>
              <a:rPr lang="en-US" altLang="en-US" sz="6600" b="1" dirty="0" smtClean="0">
                <a:latin typeface="Arial" panose="020B0604020202020204" pitchFamily="34" charset="0"/>
                <a:cs typeface="Arial" panose="020B0604020202020204" pitchFamily="34" charset="0"/>
              </a:rPr>
              <a:t> – r</a:t>
            </a:r>
            <a:r>
              <a:rPr lang="en-US" altLang="en-US" sz="6600" b="1" baseline="30000" dirty="0" smtClean="0">
                <a:latin typeface="Arial" panose="020B0604020202020204" pitchFamily="34" charset="0"/>
                <a:cs typeface="Arial" panose="020B0604020202020204" pitchFamily="34" charset="0"/>
              </a:rPr>
              <a:t>2</a:t>
            </a:r>
            <a:r>
              <a:rPr lang="en-US" altLang="en-US" sz="6600" b="1" dirty="0" smtClean="0">
                <a:latin typeface="Arial" panose="020B0604020202020204" pitchFamily="34" charset="0"/>
                <a:cs typeface="Arial" panose="020B0604020202020204" pitchFamily="34" charset="0"/>
              </a:rPr>
              <a:t> </a:t>
            </a:r>
            <a:r>
              <a:rPr lang="en-US" altLang="en-US" sz="6600" b="1" baseline="-25000" dirty="0" smtClean="0">
                <a:latin typeface="Arial" panose="020B0604020202020204" pitchFamily="34" charset="0"/>
                <a:cs typeface="Arial" panose="020B0604020202020204" pitchFamily="34" charset="0"/>
              </a:rPr>
              <a:t>K</a:t>
            </a:r>
            <a:endParaRPr lang="en-US" altLang="en-US" sz="6600" b="1" baseline="-25000" dirty="0"/>
          </a:p>
        </p:txBody>
      </p:sp>
      <p:grpSp>
        <p:nvGrpSpPr>
          <p:cNvPr id="6" name="Group 5"/>
          <p:cNvGrpSpPr/>
          <p:nvPr/>
        </p:nvGrpSpPr>
        <p:grpSpPr>
          <a:xfrm>
            <a:off x="3382022" y="4734252"/>
            <a:ext cx="983994" cy="743303"/>
            <a:chOff x="3372190" y="4832572"/>
            <a:chExt cx="983994" cy="743303"/>
          </a:xfrm>
        </p:grpSpPr>
        <p:sp>
          <p:nvSpPr>
            <p:cNvPr id="38" name="TextBox 1"/>
            <p:cNvSpPr txBox="1">
              <a:spLocks noChangeArrowheads="1"/>
            </p:cNvSpPr>
            <p:nvPr/>
          </p:nvSpPr>
          <p:spPr bwMode="auto">
            <a:xfrm>
              <a:off x="3915038" y="483257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8" name="TextBox 1"/>
            <p:cNvSpPr txBox="1">
              <a:spLocks noChangeArrowheads="1"/>
            </p:cNvSpPr>
            <p:nvPr/>
          </p:nvSpPr>
          <p:spPr bwMode="auto">
            <a:xfrm>
              <a:off x="3372190" y="515114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.4</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11" name="Group 10"/>
          <p:cNvGrpSpPr/>
          <p:nvPr/>
        </p:nvGrpSpPr>
        <p:grpSpPr>
          <a:xfrm>
            <a:off x="1091400" y="4641323"/>
            <a:ext cx="1506824" cy="1983317"/>
            <a:chOff x="1081568" y="4739643"/>
            <a:chExt cx="1506824" cy="1983317"/>
          </a:xfrm>
        </p:grpSpPr>
        <p:sp>
          <p:nvSpPr>
            <p:cNvPr id="63" name="TextBox 1"/>
            <p:cNvSpPr txBox="1">
              <a:spLocks noChangeArrowheads="1"/>
            </p:cNvSpPr>
            <p:nvPr/>
          </p:nvSpPr>
          <p:spPr bwMode="auto">
            <a:xfrm>
              <a:off x="1967709" y="6298228"/>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4" name="TextBox 1"/>
            <p:cNvSpPr txBox="1">
              <a:spLocks noChangeArrowheads="1"/>
            </p:cNvSpPr>
            <p:nvPr/>
          </p:nvSpPr>
          <p:spPr bwMode="auto">
            <a:xfrm>
              <a:off x="1081568" y="4739643"/>
              <a:ext cx="620683"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&lt;.1</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8" name="Group 7"/>
          <p:cNvGrpSpPr/>
          <p:nvPr/>
        </p:nvGrpSpPr>
        <p:grpSpPr>
          <a:xfrm>
            <a:off x="2576018" y="2237689"/>
            <a:ext cx="1904176" cy="3571386"/>
            <a:chOff x="2566186" y="2336009"/>
            <a:chExt cx="1904176" cy="3571386"/>
          </a:xfrm>
        </p:grpSpPr>
        <p:sp>
          <p:nvSpPr>
            <p:cNvPr id="40" name="TextBox 1"/>
            <p:cNvSpPr txBox="1">
              <a:spLocks noChangeArrowheads="1"/>
            </p:cNvSpPr>
            <p:nvPr/>
          </p:nvSpPr>
          <p:spPr bwMode="auto">
            <a:xfrm>
              <a:off x="2566186" y="233600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2" name="TextBox 1"/>
            <p:cNvSpPr txBox="1">
              <a:spLocks noChangeArrowheads="1"/>
            </p:cNvSpPr>
            <p:nvPr/>
          </p:nvSpPr>
          <p:spPr bwMode="auto">
            <a:xfrm>
              <a:off x="4029216" y="331497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6" name="TextBox 1"/>
            <p:cNvSpPr txBox="1">
              <a:spLocks noChangeArrowheads="1"/>
            </p:cNvSpPr>
            <p:nvPr/>
          </p:nvSpPr>
          <p:spPr bwMode="auto">
            <a:xfrm>
              <a:off x="3758133" y="390096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47" name="TextBox 1"/>
            <p:cNvSpPr txBox="1">
              <a:spLocks noChangeArrowheads="1"/>
            </p:cNvSpPr>
            <p:nvPr/>
          </p:nvSpPr>
          <p:spPr bwMode="auto">
            <a:xfrm>
              <a:off x="2971246" y="486434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51" name="TextBox 1"/>
            <p:cNvSpPr txBox="1">
              <a:spLocks noChangeArrowheads="1"/>
            </p:cNvSpPr>
            <p:nvPr/>
          </p:nvSpPr>
          <p:spPr bwMode="auto">
            <a:xfrm>
              <a:off x="2797796" y="548266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.3</a:t>
              </a:r>
              <a:endParaRPr lang="en-US" altLang="en-US" sz="2400" b="1" baseline="-25000" dirty="0">
                <a:solidFill>
                  <a:schemeClr val="bg1"/>
                </a:solidFill>
                <a:effectLst>
                  <a:outerShdw blurRad="38100" dist="38100" dir="2700000" algn="tl">
                    <a:srgbClr val="000000">
                      <a:alpha val="43137"/>
                    </a:srgbClr>
                  </a:outerShdw>
                </a:effectLst>
              </a:endParaRPr>
            </a:p>
          </p:txBody>
        </p:sp>
      </p:grpSp>
      <p:grpSp>
        <p:nvGrpSpPr>
          <p:cNvPr id="9" name="Group 8"/>
          <p:cNvGrpSpPr/>
          <p:nvPr/>
        </p:nvGrpSpPr>
        <p:grpSpPr>
          <a:xfrm>
            <a:off x="877093" y="2103464"/>
            <a:ext cx="3984111" cy="3735267"/>
            <a:chOff x="867261" y="2201784"/>
            <a:chExt cx="3984111" cy="3735267"/>
          </a:xfrm>
        </p:grpSpPr>
        <p:sp>
          <p:nvSpPr>
            <p:cNvPr id="52" name="TextBox 1"/>
            <p:cNvSpPr txBox="1">
              <a:spLocks noChangeArrowheads="1"/>
            </p:cNvSpPr>
            <p:nvPr/>
          </p:nvSpPr>
          <p:spPr bwMode="auto">
            <a:xfrm>
              <a:off x="1532398" y="2201784"/>
              <a:ext cx="437817"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1" name="TextBox 1"/>
            <p:cNvSpPr txBox="1">
              <a:spLocks noChangeArrowheads="1"/>
            </p:cNvSpPr>
            <p:nvPr/>
          </p:nvSpPr>
          <p:spPr bwMode="auto">
            <a:xfrm>
              <a:off x="4410226" y="4135624"/>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2" name="TextBox 1"/>
            <p:cNvSpPr txBox="1">
              <a:spLocks noChangeArrowheads="1"/>
            </p:cNvSpPr>
            <p:nvPr/>
          </p:nvSpPr>
          <p:spPr bwMode="auto">
            <a:xfrm>
              <a:off x="3309191" y="279862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5" name="TextBox 1"/>
            <p:cNvSpPr txBox="1">
              <a:spLocks noChangeArrowheads="1"/>
            </p:cNvSpPr>
            <p:nvPr/>
          </p:nvSpPr>
          <p:spPr bwMode="auto">
            <a:xfrm>
              <a:off x="1778982" y="5015783"/>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6" name="TextBox 1"/>
            <p:cNvSpPr txBox="1">
              <a:spLocks noChangeArrowheads="1"/>
            </p:cNvSpPr>
            <p:nvPr/>
          </p:nvSpPr>
          <p:spPr bwMode="auto">
            <a:xfrm>
              <a:off x="2641199" y="4266670"/>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7" name="TextBox 1"/>
            <p:cNvSpPr txBox="1">
              <a:spLocks noChangeArrowheads="1"/>
            </p:cNvSpPr>
            <p:nvPr/>
          </p:nvSpPr>
          <p:spPr bwMode="auto">
            <a:xfrm>
              <a:off x="1936762" y="551231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68" name="TextBox 1"/>
            <p:cNvSpPr txBox="1">
              <a:spLocks noChangeArrowheads="1"/>
            </p:cNvSpPr>
            <p:nvPr/>
          </p:nvSpPr>
          <p:spPr bwMode="auto">
            <a:xfrm>
              <a:off x="867261" y="3314046"/>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0" name="TextBox 1"/>
            <p:cNvSpPr txBox="1">
              <a:spLocks noChangeArrowheads="1"/>
            </p:cNvSpPr>
            <p:nvPr/>
          </p:nvSpPr>
          <p:spPr bwMode="auto">
            <a:xfrm>
              <a:off x="1983171" y="2761189"/>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2" name="TextBox 1"/>
            <p:cNvSpPr txBox="1">
              <a:spLocks noChangeArrowheads="1"/>
            </p:cNvSpPr>
            <p:nvPr/>
          </p:nvSpPr>
          <p:spPr bwMode="auto">
            <a:xfrm>
              <a:off x="3072958" y="3525072"/>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4" name="TextBox 1"/>
            <p:cNvSpPr txBox="1">
              <a:spLocks noChangeArrowheads="1"/>
            </p:cNvSpPr>
            <p:nvPr/>
          </p:nvSpPr>
          <p:spPr bwMode="auto">
            <a:xfrm>
              <a:off x="1743629" y="4184526"/>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sp>
          <p:nvSpPr>
            <p:cNvPr id="76" name="TextBox 1"/>
            <p:cNvSpPr txBox="1">
              <a:spLocks noChangeArrowheads="1"/>
            </p:cNvSpPr>
            <p:nvPr/>
          </p:nvSpPr>
          <p:spPr bwMode="auto">
            <a:xfrm>
              <a:off x="1302483" y="2868298"/>
              <a:ext cx="441146" cy="4247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400" b="1" dirty="0" smtClean="0">
                  <a:solidFill>
                    <a:schemeClr val="bg1"/>
                  </a:solidFill>
                  <a:effectLst>
                    <a:outerShdw blurRad="38100" dist="38100" dir="2700000" algn="tl">
                      <a:srgbClr val="000000">
                        <a:alpha val="43137"/>
                      </a:srgbClr>
                    </a:outerShdw>
                  </a:effectLst>
                </a:rPr>
                <a:t>.2</a:t>
              </a:r>
              <a:endParaRPr lang="en-US" altLang="en-US" sz="2400" b="1" baseline="-250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2590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2212724" y="2362200"/>
            <a:ext cx="46746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6000" b="1" dirty="0" err="1" smtClean="0">
                <a:solidFill>
                  <a:srgbClr val="F7D171"/>
                </a:solidFill>
                <a:effectLst>
                  <a:outerShdw blurRad="38100" dist="38100" dir="2700000" algn="tl">
                    <a:srgbClr val="000000">
                      <a:alpha val="43137"/>
                    </a:srgbClr>
                  </a:outerShdw>
                </a:effectLst>
              </a:rPr>
              <a:t>Estadísticas</a:t>
            </a:r>
            <a:endParaRPr lang="en-US" altLang="en-US" sz="6000" b="1" dirty="0">
              <a:solidFill>
                <a:srgbClr val="F7D171"/>
              </a:solidFill>
              <a:effectLst>
                <a:outerShdw blurRad="38100" dist="38100" dir="2700000" algn="tl">
                  <a:srgbClr val="000000">
                    <a:alpha val="43137"/>
                  </a:srgbClr>
                </a:outerShdw>
              </a:effectLst>
            </a:endParaRPr>
          </a:p>
        </p:txBody>
      </p:sp>
      <p:sp>
        <p:nvSpPr>
          <p:cNvPr id="3" name="TextBox 1"/>
          <p:cNvSpPr txBox="1">
            <a:spLocks noChangeArrowheads="1"/>
          </p:cNvSpPr>
          <p:nvPr/>
        </p:nvSpPr>
        <p:spPr bwMode="auto">
          <a:xfrm>
            <a:off x="381000" y="3343364"/>
            <a:ext cx="8610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4000" b="1" dirty="0" err="1" smtClean="0">
                <a:solidFill>
                  <a:srgbClr val="F7D171"/>
                </a:solidFill>
                <a:effectLst>
                  <a:outerShdw blurRad="38100" dist="38100" dir="2700000" algn="tl">
                    <a:srgbClr val="000000">
                      <a:alpha val="43137"/>
                    </a:srgbClr>
                  </a:outerShdw>
                </a:effectLst>
              </a:rPr>
              <a:t>Correspondencia</a:t>
            </a:r>
            <a:r>
              <a:rPr lang="en-US" altLang="en-US" sz="4000" b="1" dirty="0" smtClean="0">
                <a:solidFill>
                  <a:srgbClr val="F7D171"/>
                </a:solidFill>
                <a:effectLst>
                  <a:outerShdw blurRad="38100" dist="38100" dir="2700000" algn="tl">
                    <a:srgbClr val="000000">
                      <a:alpha val="43137"/>
                    </a:srgbClr>
                  </a:outerShdw>
                </a:effectLst>
              </a:rPr>
              <a:t> GDI-</a:t>
            </a:r>
            <a:r>
              <a:rPr lang="en-US" altLang="en-US" sz="4000" b="1" dirty="0" err="1" smtClean="0">
                <a:solidFill>
                  <a:srgbClr val="F7D171"/>
                </a:solidFill>
                <a:effectLst>
                  <a:outerShdw blurRad="38100" dist="38100" dir="2700000" algn="tl">
                    <a:srgbClr val="000000">
                      <a:alpha val="43137"/>
                    </a:srgbClr>
                  </a:outerShdw>
                </a:effectLst>
              </a:rPr>
              <a:t>Convección</a:t>
            </a:r>
            <a:endParaRPr lang="en-US" altLang="en-US" sz="4000" b="1" dirty="0">
              <a:solidFill>
                <a:srgbClr val="F7D17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93768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228600" y="228600"/>
            <a:ext cx="8610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4000" b="1" dirty="0" err="1" smtClean="0">
                <a:solidFill>
                  <a:srgbClr val="F7D171"/>
                </a:solidFill>
                <a:effectLst>
                  <a:outerShdw blurRad="38100" dist="38100" dir="2700000" algn="tl">
                    <a:srgbClr val="000000">
                      <a:alpha val="43137"/>
                    </a:srgbClr>
                  </a:outerShdw>
                </a:effectLst>
              </a:rPr>
              <a:t>Correspondencia</a:t>
            </a:r>
            <a:r>
              <a:rPr lang="en-US" altLang="en-US" sz="4000" b="1" dirty="0" smtClean="0">
                <a:solidFill>
                  <a:srgbClr val="F7D171"/>
                </a:solidFill>
                <a:effectLst>
                  <a:outerShdw blurRad="38100" dist="38100" dir="2700000" algn="tl">
                    <a:srgbClr val="000000">
                      <a:alpha val="43137"/>
                    </a:srgbClr>
                  </a:outerShdw>
                </a:effectLst>
              </a:rPr>
              <a:t> GDI-</a:t>
            </a:r>
            <a:r>
              <a:rPr lang="en-US" altLang="en-US" sz="4000" b="1" dirty="0" err="1" smtClean="0">
                <a:solidFill>
                  <a:srgbClr val="F7D171"/>
                </a:solidFill>
                <a:effectLst>
                  <a:outerShdw blurRad="38100" dist="38100" dir="2700000" algn="tl">
                    <a:srgbClr val="000000">
                      <a:alpha val="43137"/>
                    </a:srgbClr>
                  </a:outerShdw>
                </a:effectLst>
              </a:rPr>
              <a:t>Convección</a:t>
            </a:r>
            <a:endParaRPr lang="en-US" altLang="en-US" sz="4000" b="1" dirty="0">
              <a:solidFill>
                <a:srgbClr val="F7D171"/>
              </a:solidFill>
              <a:effectLst>
                <a:outerShdw blurRad="38100" dist="38100" dir="2700000" algn="tl">
                  <a:srgbClr val="000000">
                    <a:alpha val="43137"/>
                  </a:srgbClr>
                </a:outerShdw>
              </a:effectLst>
            </a:endParaRPr>
          </a:p>
        </p:txBody>
      </p:sp>
      <p:sp>
        <p:nvSpPr>
          <p:cNvPr id="5" name="TextBox 1"/>
          <p:cNvSpPr txBox="1">
            <a:spLocks noChangeArrowheads="1"/>
          </p:cNvSpPr>
          <p:nvPr/>
        </p:nvSpPr>
        <p:spPr bwMode="auto">
          <a:xfrm>
            <a:off x="1533861" y="874931"/>
            <a:ext cx="67604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4000" b="1" dirty="0" err="1" smtClean="0">
                <a:solidFill>
                  <a:schemeClr val="bg1"/>
                </a:solidFill>
                <a:effectLst>
                  <a:outerShdw blurRad="38100" dist="38100" dir="2700000" algn="tl">
                    <a:srgbClr val="000000">
                      <a:alpha val="43137"/>
                    </a:srgbClr>
                  </a:outerShdw>
                </a:effectLst>
              </a:rPr>
              <a:t>Diagramas</a:t>
            </a:r>
            <a:r>
              <a:rPr lang="en-US" altLang="en-US" sz="4000" b="1" dirty="0" smtClean="0">
                <a:solidFill>
                  <a:schemeClr val="bg1"/>
                </a:solidFill>
                <a:effectLst>
                  <a:outerShdw blurRad="38100" dist="38100" dir="2700000" algn="tl">
                    <a:srgbClr val="000000">
                      <a:alpha val="43137"/>
                    </a:srgbClr>
                  </a:outerShdw>
                </a:effectLst>
              </a:rPr>
              <a:t> de </a:t>
            </a:r>
            <a:r>
              <a:rPr lang="en-US" altLang="en-US" sz="4000" b="1" dirty="0" err="1" smtClean="0">
                <a:solidFill>
                  <a:schemeClr val="bg1"/>
                </a:solidFill>
                <a:effectLst>
                  <a:outerShdw blurRad="38100" dist="38100" dir="2700000" algn="tl">
                    <a:srgbClr val="000000">
                      <a:alpha val="43137"/>
                    </a:srgbClr>
                  </a:outerShdw>
                </a:effectLst>
              </a:rPr>
              <a:t>dispersión</a:t>
            </a:r>
            <a:endParaRPr lang="en-US" altLang="en-US" sz="4000" b="1" dirty="0">
              <a:solidFill>
                <a:schemeClr val="bg1"/>
              </a:solidFill>
              <a:effectLst>
                <a:outerShdw blurRad="38100" dist="38100" dir="2700000" algn="tl">
                  <a:srgbClr val="000000">
                    <a:alpha val="43137"/>
                  </a:srgbClr>
                </a:outerShdw>
              </a:effectLst>
            </a:endParaRPr>
          </a:p>
        </p:txBody>
      </p:sp>
      <p:pic>
        <p:nvPicPr>
          <p:cNvPr id="6" name="Picture 7" descr="E:\HPC\AMS2014\Scatterplot_GulfOfHondur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119" y="1804334"/>
            <a:ext cx="2322488" cy="406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304798" y="1804334"/>
            <a:ext cx="3101809" cy="4928844"/>
            <a:chOff x="304798" y="14786"/>
            <a:chExt cx="3101809" cy="4928844"/>
          </a:xfrm>
        </p:grpSpPr>
        <p:sp>
          <p:nvSpPr>
            <p:cNvPr id="8" name="Down Arrow 7"/>
            <p:cNvSpPr/>
            <p:nvPr/>
          </p:nvSpPr>
          <p:spPr>
            <a:xfrm rot="10800000">
              <a:off x="304798" y="14786"/>
              <a:ext cx="685801" cy="4063066"/>
            </a:xfrm>
            <a:prstGeom prst="downArrow">
              <a:avLst>
                <a:gd name="adj1" fmla="val 63675"/>
                <a:gd name="adj2" fmla="val 50000"/>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1066800" y="4190999"/>
              <a:ext cx="2339807" cy="752631"/>
              <a:chOff x="1120266" y="4190997"/>
              <a:chExt cx="4280982" cy="1943610"/>
            </a:xfrm>
          </p:grpSpPr>
          <p:sp>
            <p:nvSpPr>
              <p:cNvPr id="11" name="Down Arrow 10"/>
              <p:cNvSpPr/>
              <p:nvPr/>
            </p:nvSpPr>
            <p:spPr>
              <a:xfrm rot="16200000">
                <a:off x="2288952" y="3022311"/>
                <a:ext cx="1943610" cy="4280982"/>
              </a:xfrm>
              <a:prstGeom prst="downArrow">
                <a:avLst>
                  <a:gd name="adj1" fmla="val 67395"/>
                  <a:gd name="adj2" fmla="val 50000"/>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940564" y="5545332"/>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559564" y="5448300"/>
                <a:ext cx="174236" cy="228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22519" y="5334000"/>
                <a:ext cx="230281" cy="3584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589119" y="4943631"/>
                <a:ext cx="231891" cy="76255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940617" y="4750038"/>
                <a:ext cx="345383" cy="9649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371600" y="4648200"/>
                <a:ext cx="345383" cy="107278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178617" y="4648200"/>
                <a:ext cx="345383" cy="107278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5400000">
                <a:off x="1442026" y="4331093"/>
                <a:ext cx="158979" cy="6858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5400000">
                <a:off x="2092097" y="4530724"/>
                <a:ext cx="158981" cy="53317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5400000">
                <a:off x="2693107" y="4760154"/>
                <a:ext cx="158980" cy="36695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741519" y="5569137"/>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09800"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349764"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578364"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981200"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276600"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026164" y="54864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741519" y="5238505"/>
                <a:ext cx="230281" cy="47649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187964" y="5023122"/>
                <a:ext cx="250436" cy="63497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447800" y="4389777"/>
              <a:ext cx="98777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Tº </a:t>
              </a:r>
              <a:r>
                <a:rPr lang="en-US" dirty="0" err="1" smtClean="0">
                  <a:latin typeface="Arial" panose="020B0604020202020204" pitchFamily="34" charset="0"/>
                  <a:cs typeface="Arial" panose="020B0604020202020204" pitchFamily="34" charset="0"/>
                </a:rPr>
                <a:t>Brillo</a:t>
              </a:r>
              <a:endParaRPr lang="en-US" dirty="0">
                <a:latin typeface="Arial" panose="020B0604020202020204" pitchFamily="34" charset="0"/>
                <a:cs typeface="Arial" panose="020B0604020202020204" pitchFamily="34" charset="0"/>
              </a:endParaRPr>
            </a:p>
          </p:txBody>
        </p:sp>
      </p:grpSp>
      <p:sp>
        <p:nvSpPr>
          <p:cNvPr id="31" name="TextBox 1"/>
          <p:cNvSpPr txBox="1">
            <a:spLocks noChangeArrowheads="1"/>
          </p:cNvSpPr>
          <p:nvPr/>
        </p:nvSpPr>
        <p:spPr bwMode="auto">
          <a:xfrm>
            <a:off x="3657600" y="1838840"/>
            <a:ext cx="5181599"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914400" eaLnBrk="1" hangingPunct="1">
              <a:lnSpc>
                <a:spcPct val="90000"/>
              </a:lnSpc>
            </a:pPr>
            <a:r>
              <a:rPr lang="en-US" altLang="en-US" sz="2400" dirty="0" smtClean="0">
                <a:solidFill>
                  <a:schemeClr val="bg1"/>
                </a:solidFill>
              </a:rPr>
              <a:t>(1) </a:t>
            </a:r>
            <a:r>
              <a:rPr lang="en-US" altLang="en-US" sz="2400" dirty="0" err="1" smtClean="0">
                <a:solidFill>
                  <a:schemeClr val="bg1"/>
                </a:solidFill>
              </a:rPr>
              <a:t>Escoja</a:t>
            </a:r>
            <a:r>
              <a:rPr lang="en-US" altLang="en-US" sz="2400" dirty="0" smtClean="0">
                <a:solidFill>
                  <a:schemeClr val="bg1"/>
                </a:solidFill>
              </a:rPr>
              <a:t> </a:t>
            </a:r>
            <a:r>
              <a:rPr lang="en-US" altLang="en-US" sz="2400" dirty="0" err="1" smtClean="0">
                <a:solidFill>
                  <a:schemeClr val="bg1"/>
                </a:solidFill>
              </a:rPr>
              <a:t>una</a:t>
            </a:r>
            <a:r>
              <a:rPr lang="en-US" altLang="en-US" sz="2400" dirty="0" smtClean="0">
                <a:solidFill>
                  <a:schemeClr val="bg1"/>
                </a:solidFill>
              </a:rPr>
              <a:t> </a:t>
            </a:r>
            <a:r>
              <a:rPr lang="en-US" altLang="en-US" sz="2400" dirty="0" err="1" smtClean="0">
                <a:solidFill>
                  <a:schemeClr val="bg1"/>
                </a:solidFill>
              </a:rPr>
              <a:t>región</a:t>
            </a:r>
            <a:r>
              <a:rPr lang="en-US" altLang="en-US" sz="2400" dirty="0" smtClean="0">
                <a:solidFill>
                  <a:schemeClr val="bg1"/>
                </a:solidFill>
              </a:rPr>
              <a:t> de </a:t>
            </a:r>
            <a:r>
              <a:rPr lang="en-US" altLang="en-US" sz="2400" dirty="0" err="1" smtClean="0">
                <a:solidFill>
                  <a:schemeClr val="bg1"/>
                </a:solidFill>
              </a:rPr>
              <a:t>interés</a:t>
            </a:r>
            <a:r>
              <a:rPr lang="en-US" altLang="en-US" sz="2400" dirty="0" smtClean="0">
                <a:solidFill>
                  <a:schemeClr val="bg1"/>
                </a:solidFill>
              </a:rPr>
              <a:t> y </a:t>
            </a:r>
            <a:r>
              <a:rPr lang="en-US" altLang="en-US" sz="2400" dirty="0" err="1" smtClean="0">
                <a:solidFill>
                  <a:schemeClr val="bg1"/>
                </a:solidFill>
              </a:rPr>
              <a:t>haga</a:t>
            </a:r>
            <a:r>
              <a:rPr lang="en-US" altLang="en-US" sz="2400" dirty="0" smtClean="0">
                <a:solidFill>
                  <a:schemeClr val="bg1"/>
                </a:solidFill>
              </a:rPr>
              <a:t> un </a:t>
            </a:r>
            <a:r>
              <a:rPr lang="en-US" altLang="en-US" sz="2400" dirty="0" err="1" smtClean="0">
                <a:solidFill>
                  <a:schemeClr val="bg1"/>
                </a:solidFill>
              </a:rPr>
              <a:t>promedio</a:t>
            </a:r>
            <a:r>
              <a:rPr lang="en-US" altLang="en-US" sz="2400" dirty="0" smtClean="0">
                <a:solidFill>
                  <a:schemeClr val="bg1"/>
                </a:solidFill>
              </a:rPr>
              <a:t> areal para un </a:t>
            </a:r>
            <a:r>
              <a:rPr lang="en-US" altLang="en-US" sz="2400" dirty="0" err="1" smtClean="0">
                <a:solidFill>
                  <a:schemeClr val="bg1"/>
                </a:solidFill>
              </a:rPr>
              <a:t>instante</a:t>
            </a:r>
            <a:r>
              <a:rPr lang="en-US" altLang="en-US" sz="2400" dirty="0" smtClean="0">
                <a:solidFill>
                  <a:schemeClr val="bg1"/>
                </a:solidFill>
              </a:rPr>
              <a:t> </a:t>
            </a:r>
            <a:r>
              <a:rPr lang="en-US" altLang="en-US" sz="2400" dirty="0" err="1" smtClean="0">
                <a:solidFill>
                  <a:schemeClr val="bg1"/>
                </a:solidFill>
              </a:rPr>
              <a:t>cualquiera</a:t>
            </a:r>
            <a:r>
              <a:rPr lang="en-US" altLang="en-US" sz="2400" dirty="0" smtClean="0">
                <a:solidFill>
                  <a:schemeClr val="bg1"/>
                </a:solidFill>
              </a:rPr>
              <a:t>.</a:t>
            </a:r>
          </a:p>
          <a:p>
            <a:pPr marL="457200" indent="-914400" eaLnBrk="1" hangingPunct="1">
              <a:lnSpc>
                <a:spcPct val="90000"/>
              </a:lnSpc>
            </a:pPr>
            <a:r>
              <a:rPr lang="en-US" altLang="en-US" sz="2400" dirty="0" smtClean="0">
                <a:solidFill>
                  <a:schemeClr val="bg1"/>
                </a:solidFill>
              </a:rPr>
              <a:t>.</a:t>
            </a:r>
            <a:endParaRPr lang="en-US" altLang="en-US" sz="2400" dirty="0">
              <a:solidFill>
                <a:schemeClr val="bg1"/>
              </a:solidFill>
            </a:endParaRPr>
          </a:p>
        </p:txBody>
      </p:sp>
      <p:sp>
        <p:nvSpPr>
          <p:cNvPr id="33" name="TextBox 1"/>
          <p:cNvSpPr txBox="1">
            <a:spLocks noChangeArrowheads="1"/>
          </p:cNvSpPr>
          <p:nvPr/>
        </p:nvSpPr>
        <p:spPr bwMode="auto">
          <a:xfrm>
            <a:off x="4114799" y="2918286"/>
            <a:ext cx="5181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914400" eaLnBrk="1" hangingPunct="1">
              <a:lnSpc>
                <a:spcPct val="90000"/>
              </a:lnSpc>
            </a:pPr>
            <a:r>
              <a:rPr lang="en-US" altLang="en-US" sz="2000" dirty="0" smtClean="0">
                <a:solidFill>
                  <a:schemeClr val="bg1"/>
                </a:solidFill>
              </a:rPr>
              <a:t>- </a:t>
            </a:r>
            <a:r>
              <a:rPr lang="en-US" altLang="en-US" sz="2000" dirty="0" err="1" smtClean="0">
                <a:solidFill>
                  <a:schemeClr val="bg1"/>
                </a:solidFill>
              </a:rPr>
              <a:t>Promedie</a:t>
            </a:r>
            <a:r>
              <a:rPr lang="en-US" altLang="en-US" sz="2000" dirty="0" smtClean="0">
                <a:solidFill>
                  <a:schemeClr val="bg1"/>
                </a:solidFill>
              </a:rPr>
              <a:t> los </a:t>
            </a:r>
            <a:r>
              <a:rPr lang="en-US" altLang="en-US" sz="2000" dirty="0" err="1" smtClean="0">
                <a:solidFill>
                  <a:schemeClr val="bg1"/>
                </a:solidFill>
              </a:rPr>
              <a:t>valores</a:t>
            </a:r>
            <a:r>
              <a:rPr lang="en-US" altLang="en-US" sz="2000" dirty="0" smtClean="0">
                <a:solidFill>
                  <a:schemeClr val="bg1"/>
                </a:solidFill>
              </a:rPr>
              <a:t> del GDI </a:t>
            </a:r>
            <a:r>
              <a:rPr lang="en-US" altLang="en-US" sz="2000" dirty="0" err="1" smtClean="0">
                <a:solidFill>
                  <a:schemeClr val="bg1"/>
                </a:solidFill>
              </a:rPr>
              <a:t>en</a:t>
            </a:r>
            <a:r>
              <a:rPr lang="en-US" altLang="en-US" sz="2000" dirty="0" smtClean="0">
                <a:solidFill>
                  <a:schemeClr val="bg1"/>
                </a:solidFill>
              </a:rPr>
              <a:t> el </a:t>
            </a:r>
            <a:r>
              <a:rPr lang="en-US" altLang="en-US" sz="2000" dirty="0" err="1" smtClean="0">
                <a:solidFill>
                  <a:schemeClr val="bg1"/>
                </a:solidFill>
              </a:rPr>
              <a:t>área</a:t>
            </a:r>
            <a:r>
              <a:rPr lang="en-US" altLang="en-US" sz="2000" dirty="0" smtClean="0">
                <a:solidFill>
                  <a:schemeClr val="bg1"/>
                </a:solidFill>
              </a:rPr>
              <a:t> </a:t>
            </a:r>
            <a:endParaRPr lang="en-US" altLang="en-US" sz="2000" dirty="0">
              <a:solidFill>
                <a:schemeClr val="bg1"/>
              </a:solidFill>
            </a:endParaRPr>
          </a:p>
        </p:txBody>
      </p:sp>
      <p:sp>
        <p:nvSpPr>
          <p:cNvPr id="34" name="TextBox 1"/>
          <p:cNvSpPr txBox="1">
            <a:spLocks noChangeArrowheads="1"/>
          </p:cNvSpPr>
          <p:nvPr/>
        </p:nvSpPr>
        <p:spPr bwMode="auto">
          <a:xfrm>
            <a:off x="4106173" y="3260768"/>
            <a:ext cx="5181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914400" eaLnBrk="1" hangingPunct="1">
              <a:lnSpc>
                <a:spcPct val="90000"/>
              </a:lnSpc>
            </a:pPr>
            <a:r>
              <a:rPr lang="en-US" altLang="en-US" sz="2000" dirty="0" smtClean="0">
                <a:solidFill>
                  <a:schemeClr val="bg1"/>
                </a:solidFill>
              </a:rPr>
              <a:t>- </a:t>
            </a:r>
            <a:r>
              <a:rPr lang="en-US" altLang="en-US" sz="2000" dirty="0" err="1" smtClean="0">
                <a:solidFill>
                  <a:schemeClr val="bg1"/>
                </a:solidFill>
              </a:rPr>
              <a:t>Promedie</a:t>
            </a:r>
            <a:r>
              <a:rPr lang="en-US" altLang="en-US" sz="2000" dirty="0" smtClean="0">
                <a:solidFill>
                  <a:schemeClr val="bg1"/>
                </a:solidFill>
              </a:rPr>
              <a:t> los </a:t>
            </a:r>
            <a:r>
              <a:rPr lang="en-US" altLang="en-US" sz="2000" dirty="0" err="1" smtClean="0">
                <a:solidFill>
                  <a:schemeClr val="bg1"/>
                </a:solidFill>
              </a:rPr>
              <a:t>valores</a:t>
            </a:r>
            <a:r>
              <a:rPr lang="en-US" altLang="en-US" sz="2000" dirty="0" smtClean="0">
                <a:solidFill>
                  <a:schemeClr val="bg1"/>
                </a:solidFill>
              </a:rPr>
              <a:t> de OLR </a:t>
            </a:r>
            <a:r>
              <a:rPr lang="en-US" altLang="en-US" sz="2000" dirty="0" err="1" smtClean="0">
                <a:solidFill>
                  <a:schemeClr val="bg1"/>
                </a:solidFill>
              </a:rPr>
              <a:t>en</a:t>
            </a:r>
            <a:r>
              <a:rPr lang="en-US" altLang="en-US" sz="2000" dirty="0" smtClean="0">
                <a:solidFill>
                  <a:schemeClr val="bg1"/>
                </a:solidFill>
              </a:rPr>
              <a:t> el </a:t>
            </a:r>
            <a:r>
              <a:rPr lang="en-US" altLang="en-US" sz="2000" dirty="0" err="1" smtClean="0">
                <a:solidFill>
                  <a:schemeClr val="bg1"/>
                </a:solidFill>
              </a:rPr>
              <a:t>área</a:t>
            </a:r>
            <a:r>
              <a:rPr lang="en-US" altLang="en-US" sz="2000" dirty="0" smtClean="0">
                <a:solidFill>
                  <a:schemeClr val="bg1"/>
                </a:solidFill>
              </a:rPr>
              <a:t> </a:t>
            </a:r>
            <a:endParaRPr lang="en-US" altLang="en-US" sz="2000" dirty="0">
              <a:solidFill>
                <a:schemeClr val="bg1"/>
              </a:solidFill>
            </a:endParaRPr>
          </a:p>
        </p:txBody>
      </p:sp>
      <p:sp>
        <p:nvSpPr>
          <p:cNvPr id="36" name="TextBox 1"/>
          <p:cNvSpPr txBox="1">
            <a:spLocks noChangeArrowheads="1"/>
          </p:cNvSpPr>
          <p:nvPr/>
        </p:nvSpPr>
        <p:spPr bwMode="auto">
          <a:xfrm>
            <a:off x="3657600" y="4017553"/>
            <a:ext cx="5181599"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914400" eaLnBrk="1" hangingPunct="1">
              <a:lnSpc>
                <a:spcPct val="90000"/>
              </a:lnSpc>
            </a:pPr>
            <a:r>
              <a:rPr lang="en-US" altLang="en-US" sz="2400" dirty="0" smtClean="0">
                <a:solidFill>
                  <a:schemeClr val="bg1"/>
                </a:solidFill>
              </a:rPr>
              <a:t>(2) </a:t>
            </a:r>
            <a:r>
              <a:rPr lang="en-US" altLang="en-US" sz="2400" dirty="0" err="1" smtClean="0">
                <a:solidFill>
                  <a:schemeClr val="bg1"/>
                </a:solidFill>
              </a:rPr>
              <a:t>Repita</a:t>
            </a:r>
            <a:r>
              <a:rPr lang="en-US" altLang="en-US" sz="2400" dirty="0" smtClean="0">
                <a:solidFill>
                  <a:schemeClr val="bg1"/>
                </a:solidFill>
              </a:rPr>
              <a:t> </a:t>
            </a:r>
            <a:r>
              <a:rPr lang="en-US" altLang="en-US" sz="2400" dirty="0" err="1" smtClean="0">
                <a:solidFill>
                  <a:schemeClr val="bg1"/>
                </a:solidFill>
              </a:rPr>
              <a:t>esto</a:t>
            </a:r>
            <a:r>
              <a:rPr lang="en-US" altLang="en-US" sz="2400" dirty="0" smtClean="0">
                <a:solidFill>
                  <a:schemeClr val="bg1"/>
                </a:solidFill>
              </a:rPr>
              <a:t> para </a:t>
            </a:r>
            <a:r>
              <a:rPr lang="en-US" altLang="en-US" sz="2400" dirty="0" err="1" smtClean="0">
                <a:solidFill>
                  <a:schemeClr val="bg1"/>
                </a:solidFill>
              </a:rPr>
              <a:t>toda</a:t>
            </a:r>
            <a:r>
              <a:rPr lang="en-US" altLang="en-US" sz="2400" dirty="0" smtClean="0">
                <a:solidFill>
                  <a:schemeClr val="bg1"/>
                </a:solidFill>
              </a:rPr>
              <a:t> la </a:t>
            </a:r>
            <a:r>
              <a:rPr lang="en-US" altLang="en-US" sz="2400" dirty="0" err="1" smtClean="0">
                <a:solidFill>
                  <a:schemeClr val="bg1"/>
                </a:solidFill>
              </a:rPr>
              <a:t>serie</a:t>
            </a:r>
            <a:r>
              <a:rPr lang="en-US" altLang="en-US" sz="2400" dirty="0" smtClean="0">
                <a:solidFill>
                  <a:schemeClr val="bg1"/>
                </a:solidFill>
              </a:rPr>
              <a:t> de </a:t>
            </a:r>
            <a:r>
              <a:rPr lang="en-US" altLang="en-US" sz="2400" dirty="0" err="1" smtClean="0">
                <a:solidFill>
                  <a:schemeClr val="bg1"/>
                </a:solidFill>
              </a:rPr>
              <a:t>tiempo</a:t>
            </a:r>
            <a:r>
              <a:rPr lang="en-US" altLang="en-US" sz="2400" dirty="0" smtClean="0">
                <a:solidFill>
                  <a:schemeClr val="bg1"/>
                </a:solidFill>
              </a:rPr>
              <a:t> </a:t>
            </a:r>
            <a:r>
              <a:rPr lang="en-US" altLang="en-US" sz="2400" dirty="0" err="1" smtClean="0">
                <a:solidFill>
                  <a:schemeClr val="bg1"/>
                </a:solidFill>
              </a:rPr>
              <a:t>en</a:t>
            </a:r>
            <a:r>
              <a:rPr lang="en-US" altLang="en-US" sz="2400" dirty="0" smtClean="0">
                <a:solidFill>
                  <a:schemeClr val="bg1"/>
                </a:solidFill>
              </a:rPr>
              <a:t> </a:t>
            </a:r>
            <a:r>
              <a:rPr lang="en-US" altLang="en-US" sz="2400" dirty="0" err="1" smtClean="0">
                <a:solidFill>
                  <a:schemeClr val="bg1"/>
                </a:solidFill>
              </a:rPr>
              <a:t>que</a:t>
            </a:r>
            <a:r>
              <a:rPr lang="en-US" altLang="en-US" sz="2400" dirty="0" smtClean="0">
                <a:solidFill>
                  <a:schemeClr val="bg1"/>
                </a:solidFill>
              </a:rPr>
              <a:t> </a:t>
            </a:r>
            <a:r>
              <a:rPr lang="en-US" altLang="en-US" sz="2400" dirty="0" err="1" smtClean="0">
                <a:solidFill>
                  <a:schemeClr val="bg1"/>
                </a:solidFill>
              </a:rPr>
              <a:t>haya</a:t>
            </a:r>
            <a:r>
              <a:rPr lang="en-US" altLang="en-US" sz="2400" dirty="0" smtClean="0">
                <a:solidFill>
                  <a:schemeClr val="bg1"/>
                </a:solidFill>
              </a:rPr>
              <a:t> </a:t>
            </a:r>
            <a:r>
              <a:rPr lang="en-US" altLang="en-US" sz="2400" dirty="0" err="1" smtClean="0">
                <a:solidFill>
                  <a:schemeClr val="bg1"/>
                </a:solidFill>
              </a:rPr>
              <a:t>datos</a:t>
            </a:r>
            <a:r>
              <a:rPr lang="en-US" altLang="en-US" sz="2400" dirty="0" smtClean="0">
                <a:solidFill>
                  <a:schemeClr val="bg1"/>
                </a:solidFill>
              </a:rPr>
              <a:t> </a:t>
            </a:r>
            <a:r>
              <a:rPr lang="en-US" altLang="en-US" sz="2400" dirty="0" err="1" smtClean="0">
                <a:solidFill>
                  <a:schemeClr val="bg1"/>
                </a:solidFill>
              </a:rPr>
              <a:t>simultáneos</a:t>
            </a:r>
            <a:r>
              <a:rPr lang="en-US" altLang="en-US" sz="2400" dirty="0" smtClean="0">
                <a:solidFill>
                  <a:schemeClr val="bg1"/>
                </a:solidFill>
              </a:rPr>
              <a:t> de GDI y OLR.</a:t>
            </a:r>
            <a:endParaRPr lang="en-US" altLang="en-US" sz="2400" dirty="0">
              <a:solidFill>
                <a:schemeClr val="bg1"/>
              </a:solidFill>
            </a:endParaRPr>
          </a:p>
        </p:txBody>
      </p:sp>
      <p:sp>
        <p:nvSpPr>
          <p:cNvPr id="37" name="TextBox 1"/>
          <p:cNvSpPr txBox="1">
            <a:spLocks noChangeArrowheads="1"/>
          </p:cNvSpPr>
          <p:nvPr/>
        </p:nvSpPr>
        <p:spPr bwMode="auto">
          <a:xfrm>
            <a:off x="3655575" y="5422149"/>
            <a:ext cx="5181599"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914400" eaLnBrk="1" hangingPunct="1">
              <a:lnSpc>
                <a:spcPct val="90000"/>
              </a:lnSpc>
            </a:pPr>
            <a:r>
              <a:rPr lang="en-US" altLang="en-US" sz="2400" dirty="0" smtClean="0">
                <a:solidFill>
                  <a:schemeClr val="bg1"/>
                </a:solidFill>
              </a:rPr>
              <a:t>(3) </a:t>
            </a:r>
            <a:r>
              <a:rPr lang="en-US" altLang="en-US" sz="2400" dirty="0" err="1" smtClean="0">
                <a:solidFill>
                  <a:schemeClr val="bg1"/>
                </a:solidFill>
              </a:rPr>
              <a:t>Haga</a:t>
            </a:r>
            <a:r>
              <a:rPr lang="en-US" altLang="en-US" sz="2400" dirty="0" smtClean="0">
                <a:solidFill>
                  <a:schemeClr val="bg1"/>
                </a:solidFill>
              </a:rPr>
              <a:t> un </a:t>
            </a:r>
            <a:r>
              <a:rPr lang="en-US" altLang="en-US" sz="2400" dirty="0" err="1" smtClean="0">
                <a:solidFill>
                  <a:schemeClr val="bg1"/>
                </a:solidFill>
              </a:rPr>
              <a:t>diagrama</a:t>
            </a:r>
            <a:r>
              <a:rPr lang="en-US" altLang="en-US" sz="2400" dirty="0" smtClean="0">
                <a:solidFill>
                  <a:schemeClr val="bg1"/>
                </a:solidFill>
              </a:rPr>
              <a:t> de dispersion.</a:t>
            </a:r>
            <a:endParaRPr lang="en-US" altLang="en-US" sz="2400" dirty="0">
              <a:solidFill>
                <a:schemeClr val="bg1"/>
              </a:solidFill>
            </a:endParaRPr>
          </a:p>
        </p:txBody>
      </p:sp>
      <p:sp>
        <p:nvSpPr>
          <p:cNvPr id="38" name="TextBox 1"/>
          <p:cNvSpPr txBox="1">
            <a:spLocks noChangeArrowheads="1"/>
          </p:cNvSpPr>
          <p:nvPr/>
        </p:nvSpPr>
        <p:spPr bwMode="auto">
          <a:xfrm>
            <a:off x="4114799" y="5871879"/>
            <a:ext cx="5181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914400" eaLnBrk="1" hangingPunct="1">
              <a:lnSpc>
                <a:spcPct val="90000"/>
              </a:lnSpc>
            </a:pPr>
            <a:r>
              <a:rPr lang="en-US" altLang="en-US" sz="2000" dirty="0" smtClean="0">
                <a:solidFill>
                  <a:schemeClr val="bg1"/>
                </a:solidFill>
              </a:rPr>
              <a:t>    - </a:t>
            </a:r>
            <a:r>
              <a:rPr lang="en-US" altLang="en-US" sz="2000" dirty="0" err="1" smtClean="0">
                <a:solidFill>
                  <a:schemeClr val="bg1"/>
                </a:solidFill>
              </a:rPr>
              <a:t>Plotee</a:t>
            </a:r>
            <a:r>
              <a:rPr lang="en-US" altLang="en-US" sz="2000" dirty="0" smtClean="0">
                <a:solidFill>
                  <a:schemeClr val="bg1"/>
                </a:solidFill>
              </a:rPr>
              <a:t> </a:t>
            </a:r>
            <a:r>
              <a:rPr lang="en-US" altLang="en-US" sz="2000" dirty="0" smtClean="0">
                <a:solidFill>
                  <a:schemeClr val="bg1"/>
                </a:solidFill>
              </a:rPr>
              <a:t>OLR </a:t>
            </a:r>
            <a:r>
              <a:rPr lang="en-US" altLang="en-US" sz="2000" dirty="0" err="1" smtClean="0">
                <a:solidFill>
                  <a:schemeClr val="bg1"/>
                </a:solidFill>
              </a:rPr>
              <a:t>en</a:t>
            </a:r>
            <a:r>
              <a:rPr lang="en-US" altLang="en-US" sz="2000" dirty="0" smtClean="0">
                <a:solidFill>
                  <a:schemeClr val="bg1"/>
                </a:solidFill>
              </a:rPr>
              <a:t> un </a:t>
            </a:r>
            <a:r>
              <a:rPr lang="en-US" altLang="en-US" sz="2000" dirty="0" err="1" smtClean="0">
                <a:solidFill>
                  <a:schemeClr val="bg1"/>
                </a:solidFill>
              </a:rPr>
              <a:t>eje</a:t>
            </a:r>
            <a:r>
              <a:rPr lang="en-US" altLang="en-US" sz="2000" dirty="0" smtClean="0">
                <a:solidFill>
                  <a:schemeClr val="bg1"/>
                </a:solidFill>
              </a:rPr>
              <a:t> y el GDI </a:t>
            </a:r>
            <a:r>
              <a:rPr lang="en-US" altLang="en-US" sz="2000" dirty="0" err="1" smtClean="0">
                <a:solidFill>
                  <a:schemeClr val="bg1"/>
                </a:solidFill>
              </a:rPr>
              <a:t>en</a:t>
            </a:r>
            <a:r>
              <a:rPr lang="en-US" altLang="en-US" sz="2000" dirty="0" smtClean="0">
                <a:solidFill>
                  <a:schemeClr val="bg1"/>
                </a:solidFill>
              </a:rPr>
              <a:t> </a:t>
            </a:r>
            <a:r>
              <a:rPr lang="en-US" altLang="en-US" sz="2000" dirty="0" err="1" smtClean="0">
                <a:solidFill>
                  <a:schemeClr val="bg1"/>
                </a:solidFill>
              </a:rPr>
              <a:t>otro</a:t>
            </a:r>
            <a:r>
              <a:rPr lang="en-US" altLang="en-US" sz="2000" dirty="0" smtClean="0">
                <a:solidFill>
                  <a:schemeClr val="bg1"/>
                </a:solidFill>
              </a:rPr>
              <a:t>.</a:t>
            </a:r>
          </a:p>
          <a:p>
            <a:pPr marL="457200" indent="-914400" eaLnBrk="1" hangingPunct="1">
              <a:lnSpc>
                <a:spcPct val="90000"/>
              </a:lnSpc>
            </a:pPr>
            <a:endParaRPr lang="en-US" altLang="en-US" sz="2000" dirty="0">
              <a:solidFill>
                <a:schemeClr val="bg1"/>
              </a:solidFill>
            </a:endParaRPr>
          </a:p>
        </p:txBody>
      </p:sp>
    </p:spTree>
    <p:extLst>
      <p:ext uri="{BB962C8B-B14F-4D97-AF65-F5344CB8AC3E}">
        <p14:creationId xmlns:p14="http://schemas.microsoft.com/office/powerpoint/2010/main" val="17265882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2"/>
          <p:cNvSpPr txBox="1">
            <a:spLocks noChangeArrowheads="1"/>
          </p:cNvSpPr>
          <p:nvPr/>
        </p:nvSpPr>
        <p:spPr bwMode="auto">
          <a:xfrm>
            <a:off x="41770" y="0"/>
            <a:ext cx="61991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dirty="0" err="1" smtClean="0"/>
              <a:t>Convección</a:t>
            </a:r>
            <a:r>
              <a:rPr lang="en-US" altLang="en-US" sz="2800" b="1" dirty="0" smtClean="0"/>
              <a:t> </a:t>
            </a:r>
            <a:r>
              <a:rPr lang="en-US" altLang="en-US" sz="2800" b="1" dirty="0" err="1" smtClean="0"/>
              <a:t>esperada</a:t>
            </a:r>
            <a:r>
              <a:rPr lang="en-US" altLang="en-US" sz="2800" b="1" dirty="0" smtClean="0"/>
              <a:t> </a:t>
            </a:r>
            <a:r>
              <a:rPr lang="en-US" altLang="en-US" sz="2800" b="1" dirty="0" err="1" smtClean="0"/>
              <a:t>según</a:t>
            </a:r>
            <a:r>
              <a:rPr lang="en-US" altLang="en-US" sz="2800" b="1" dirty="0" smtClean="0"/>
              <a:t> el GDI</a:t>
            </a:r>
            <a:endParaRPr lang="en-US" altLang="en-US" sz="2800" b="1" dirty="0"/>
          </a:p>
        </p:txBody>
      </p:sp>
      <p:grpSp>
        <p:nvGrpSpPr>
          <p:cNvPr id="217091" name="Group 25"/>
          <p:cNvGrpSpPr>
            <a:grpSpLocks/>
          </p:cNvGrpSpPr>
          <p:nvPr/>
        </p:nvGrpSpPr>
        <p:grpSpPr bwMode="auto">
          <a:xfrm>
            <a:off x="838200" y="685800"/>
            <a:ext cx="8229600" cy="3581400"/>
            <a:chOff x="533400" y="589641"/>
            <a:chExt cx="8641580" cy="4058559"/>
          </a:xfrm>
        </p:grpSpPr>
        <p:grpSp>
          <p:nvGrpSpPr>
            <p:cNvPr id="217092" name="Group 16"/>
            <p:cNvGrpSpPr>
              <a:grpSpLocks/>
            </p:cNvGrpSpPr>
            <p:nvPr/>
          </p:nvGrpSpPr>
          <p:grpSpPr bwMode="auto">
            <a:xfrm>
              <a:off x="533400" y="589641"/>
              <a:ext cx="8641580" cy="4058559"/>
              <a:chOff x="-3331" y="762000"/>
              <a:chExt cx="9203118" cy="4287159"/>
            </a:xfrm>
          </p:grpSpPr>
          <p:pic>
            <p:nvPicPr>
              <p:cNvPr id="217093" name="Picture 4" descr="E:\HPC\AMS2014\Scatterplot_PuertoRic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778258"/>
                <a:ext cx="2299477" cy="427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5" descr="E:\HPC\AMS2014\Scatterplot_NorthernCoastEcuad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4523" y="765701"/>
                <a:ext cx="2299477" cy="427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6" descr="E:\HPC\AMS2014\Scatterplot_Baham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772155"/>
                <a:ext cx="2302764" cy="427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6" name="Picture 7" descr="E:\HPC\AMS2014\Scatterplot_GulfOfHondura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1" y="762000"/>
                <a:ext cx="2289332" cy="428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7" name="TextBox 2"/>
              <p:cNvSpPr txBox="1">
                <a:spLocks noChangeArrowheads="1"/>
              </p:cNvSpPr>
              <p:nvPr/>
            </p:nvSpPr>
            <p:spPr bwMode="auto">
              <a:xfrm>
                <a:off x="5974300" y="991419"/>
                <a:ext cx="931470" cy="43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r</a:t>
                </a:r>
                <a:r>
                  <a:rPr lang="en-US" altLang="en-US" sz="2000" b="1" baseline="30000"/>
                  <a:t>2</a:t>
                </a:r>
                <a:r>
                  <a:rPr lang="en-US" altLang="en-US" sz="2000" b="1"/>
                  <a:t>~0.4</a:t>
                </a:r>
              </a:p>
            </p:txBody>
          </p:sp>
          <p:sp>
            <p:nvSpPr>
              <p:cNvPr id="217098" name="TextBox 2"/>
              <p:cNvSpPr txBox="1">
                <a:spLocks noChangeArrowheads="1"/>
              </p:cNvSpPr>
              <p:nvPr/>
            </p:nvSpPr>
            <p:spPr bwMode="auto">
              <a:xfrm>
                <a:off x="8117863" y="991419"/>
                <a:ext cx="1081924" cy="43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r</a:t>
                </a:r>
                <a:r>
                  <a:rPr lang="en-US" altLang="en-US" sz="2000" b="1" baseline="30000"/>
                  <a:t>2</a:t>
                </a:r>
                <a:r>
                  <a:rPr lang="en-US" altLang="en-US" sz="2000" b="1"/>
                  <a:t>~0.27</a:t>
                </a:r>
              </a:p>
            </p:txBody>
          </p:sp>
          <p:sp>
            <p:nvSpPr>
              <p:cNvPr id="217099" name="TextBox 2"/>
              <p:cNvSpPr txBox="1">
                <a:spLocks noChangeArrowheads="1"/>
              </p:cNvSpPr>
              <p:nvPr/>
            </p:nvSpPr>
            <p:spPr bwMode="auto">
              <a:xfrm>
                <a:off x="3545042" y="991419"/>
                <a:ext cx="1081924" cy="43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r</a:t>
                </a:r>
                <a:r>
                  <a:rPr lang="en-US" altLang="en-US" sz="2000" b="1" baseline="30000"/>
                  <a:t>2</a:t>
                </a:r>
                <a:r>
                  <a:rPr lang="en-US" altLang="en-US" sz="2000" b="1"/>
                  <a:t>~0.45</a:t>
                </a:r>
              </a:p>
            </p:txBody>
          </p:sp>
          <p:sp>
            <p:nvSpPr>
              <p:cNvPr id="217100" name="TextBox 2"/>
              <p:cNvSpPr txBox="1">
                <a:spLocks noChangeArrowheads="1"/>
              </p:cNvSpPr>
              <p:nvPr/>
            </p:nvSpPr>
            <p:spPr bwMode="auto">
              <a:xfrm>
                <a:off x="1403170" y="991419"/>
                <a:ext cx="931470" cy="43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t>r</a:t>
                </a:r>
                <a:r>
                  <a:rPr lang="en-US" altLang="en-US" sz="2000" b="1" baseline="30000"/>
                  <a:t>2</a:t>
                </a:r>
                <a:r>
                  <a:rPr lang="en-US" altLang="en-US" sz="2000" b="1"/>
                  <a:t>&gt;0.5</a:t>
                </a:r>
              </a:p>
            </p:txBody>
          </p:sp>
          <p:sp>
            <p:nvSpPr>
              <p:cNvPr id="13" name="Freeform 12"/>
              <p:cNvSpPr/>
              <p:nvPr/>
            </p:nvSpPr>
            <p:spPr>
              <a:xfrm>
                <a:off x="554536" y="2231333"/>
                <a:ext cx="1541742" cy="2147082"/>
              </a:xfrm>
              <a:custGeom>
                <a:avLst/>
                <a:gdLst>
                  <a:gd name="connsiteX0" fmla="*/ 0 w 1428108"/>
                  <a:gd name="connsiteY0" fmla="*/ 0 h 2116476"/>
                  <a:gd name="connsiteX1" fmla="*/ 1222625 w 1428108"/>
                  <a:gd name="connsiteY1" fmla="*/ 1561672 h 2116476"/>
                  <a:gd name="connsiteX2" fmla="*/ 1428108 w 1428108"/>
                  <a:gd name="connsiteY2" fmla="*/ 2116476 h 2116476"/>
                  <a:gd name="connsiteX0" fmla="*/ 0 w 1428108"/>
                  <a:gd name="connsiteY0" fmla="*/ 0 h 2116476"/>
                  <a:gd name="connsiteX1" fmla="*/ 1078786 w 1428108"/>
                  <a:gd name="connsiteY1" fmla="*/ 1417834 h 2116476"/>
                  <a:gd name="connsiteX2" fmla="*/ 1428108 w 1428108"/>
                  <a:gd name="connsiteY2" fmla="*/ 2116476 h 2116476"/>
                  <a:gd name="connsiteX0" fmla="*/ 0 w 1428108"/>
                  <a:gd name="connsiteY0" fmla="*/ 0 h 2167847"/>
                  <a:gd name="connsiteX1" fmla="*/ 1078786 w 1428108"/>
                  <a:gd name="connsiteY1" fmla="*/ 1417834 h 2167847"/>
                  <a:gd name="connsiteX2" fmla="*/ 1428108 w 1428108"/>
                  <a:gd name="connsiteY2" fmla="*/ 2167847 h 2167847"/>
                  <a:gd name="connsiteX0" fmla="*/ 0 w 1428108"/>
                  <a:gd name="connsiteY0" fmla="*/ 0 h 2167847"/>
                  <a:gd name="connsiteX1" fmla="*/ 1006867 w 1428108"/>
                  <a:gd name="connsiteY1" fmla="*/ 1315092 h 2167847"/>
                  <a:gd name="connsiteX2" fmla="*/ 1428108 w 1428108"/>
                  <a:gd name="connsiteY2" fmla="*/ 2167847 h 2167847"/>
                  <a:gd name="connsiteX0" fmla="*/ 0 w 1428108"/>
                  <a:gd name="connsiteY0" fmla="*/ 0 h 2167847"/>
                  <a:gd name="connsiteX1" fmla="*/ 1006867 w 1428108"/>
                  <a:gd name="connsiteY1" fmla="*/ 1315092 h 2167847"/>
                  <a:gd name="connsiteX2" fmla="*/ 1428108 w 1428108"/>
                  <a:gd name="connsiteY2" fmla="*/ 2167847 h 2167847"/>
                  <a:gd name="connsiteX0" fmla="*/ 0 w 1428108"/>
                  <a:gd name="connsiteY0" fmla="*/ 0 h 2167847"/>
                  <a:gd name="connsiteX1" fmla="*/ 1006867 w 1428108"/>
                  <a:gd name="connsiteY1" fmla="*/ 1315092 h 2167847"/>
                  <a:gd name="connsiteX2" fmla="*/ 1428108 w 1428108"/>
                  <a:gd name="connsiteY2" fmla="*/ 2167847 h 2167847"/>
                  <a:gd name="connsiteX0" fmla="*/ 0 w 1428108"/>
                  <a:gd name="connsiteY0" fmla="*/ 0 h 2167847"/>
                  <a:gd name="connsiteX1" fmla="*/ 1006867 w 1428108"/>
                  <a:gd name="connsiteY1" fmla="*/ 1315092 h 2167847"/>
                  <a:gd name="connsiteX2" fmla="*/ 1428108 w 1428108"/>
                  <a:gd name="connsiteY2" fmla="*/ 2167847 h 2167847"/>
                  <a:gd name="connsiteX0" fmla="*/ 0 w 1417834"/>
                  <a:gd name="connsiteY0" fmla="*/ 0 h 2219218"/>
                  <a:gd name="connsiteX1" fmla="*/ 1006867 w 1417834"/>
                  <a:gd name="connsiteY1" fmla="*/ 1315092 h 2219218"/>
                  <a:gd name="connsiteX2" fmla="*/ 1417834 w 1417834"/>
                  <a:gd name="connsiteY2" fmla="*/ 2219218 h 2219218"/>
                  <a:gd name="connsiteX0" fmla="*/ 0 w 1417834"/>
                  <a:gd name="connsiteY0" fmla="*/ 0 h 2219218"/>
                  <a:gd name="connsiteX1" fmla="*/ 934948 w 1417834"/>
                  <a:gd name="connsiteY1" fmla="*/ 1232899 h 2219218"/>
                  <a:gd name="connsiteX2" fmla="*/ 1417834 w 1417834"/>
                  <a:gd name="connsiteY2" fmla="*/ 2219218 h 2219218"/>
                  <a:gd name="connsiteX0" fmla="*/ 0 w 1417834"/>
                  <a:gd name="connsiteY0" fmla="*/ 0 h 2219218"/>
                  <a:gd name="connsiteX1" fmla="*/ 934948 w 1417834"/>
                  <a:gd name="connsiteY1" fmla="*/ 1232899 h 2219218"/>
                  <a:gd name="connsiteX2" fmla="*/ 1417834 w 1417834"/>
                  <a:gd name="connsiteY2" fmla="*/ 2219218 h 2219218"/>
                  <a:gd name="connsiteX0" fmla="*/ 0 w 1417834"/>
                  <a:gd name="connsiteY0" fmla="*/ 0 h 2219218"/>
                  <a:gd name="connsiteX1" fmla="*/ 934948 w 1417834"/>
                  <a:gd name="connsiteY1" fmla="*/ 1232899 h 2219218"/>
                  <a:gd name="connsiteX2" fmla="*/ 1417834 w 1417834"/>
                  <a:gd name="connsiteY2" fmla="*/ 2219218 h 2219218"/>
                  <a:gd name="connsiteX0" fmla="*/ 0 w 1417834"/>
                  <a:gd name="connsiteY0" fmla="*/ 0 h 2219218"/>
                  <a:gd name="connsiteX1" fmla="*/ 934948 w 1417834"/>
                  <a:gd name="connsiteY1" fmla="*/ 1232899 h 2219218"/>
                  <a:gd name="connsiteX2" fmla="*/ 1417834 w 1417834"/>
                  <a:gd name="connsiteY2" fmla="*/ 2219218 h 2219218"/>
                  <a:gd name="connsiteX0" fmla="*/ 0 w 1479479"/>
                  <a:gd name="connsiteY0" fmla="*/ 0 h 2178121"/>
                  <a:gd name="connsiteX1" fmla="*/ 996593 w 1479479"/>
                  <a:gd name="connsiteY1" fmla="*/ 1191802 h 2178121"/>
                  <a:gd name="connsiteX2" fmla="*/ 1479479 w 1479479"/>
                  <a:gd name="connsiteY2" fmla="*/ 2178121 h 2178121"/>
                  <a:gd name="connsiteX0" fmla="*/ 0 w 1479479"/>
                  <a:gd name="connsiteY0" fmla="*/ 0 h 2178121"/>
                  <a:gd name="connsiteX1" fmla="*/ 996593 w 1479479"/>
                  <a:gd name="connsiteY1" fmla="*/ 1191802 h 2178121"/>
                  <a:gd name="connsiteX2" fmla="*/ 1479479 w 1479479"/>
                  <a:gd name="connsiteY2" fmla="*/ 2178121 h 2178121"/>
                  <a:gd name="connsiteX0" fmla="*/ 0 w 1479479"/>
                  <a:gd name="connsiteY0" fmla="*/ 0 h 2178121"/>
                  <a:gd name="connsiteX1" fmla="*/ 996593 w 1479479"/>
                  <a:gd name="connsiteY1" fmla="*/ 1191802 h 2178121"/>
                  <a:gd name="connsiteX2" fmla="*/ 1479479 w 1479479"/>
                  <a:gd name="connsiteY2" fmla="*/ 2178121 h 2178121"/>
                  <a:gd name="connsiteX0" fmla="*/ 0 w 1479479"/>
                  <a:gd name="connsiteY0" fmla="*/ 0 h 2178121"/>
                  <a:gd name="connsiteX1" fmla="*/ 1037689 w 1479479"/>
                  <a:gd name="connsiteY1" fmla="*/ 1202076 h 2178121"/>
                  <a:gd name="connsiteX2" fmla="*/ 1479479 w 1479479"/>
                  <a:gd name="connsiteY2" fmla="*/ 2178121 h 2178121"/>
                  <a:gd name="connsiteX0" fmla="*/ 0 w 1479479"/>
                  <a:gd name="connsiteY0" fmla="*/ 0 h 2178121"/>
                  <a:gd name="connsiteX1" fmla="*/ 1027415 w 1479479"/>
                  <a:gd name="connsiteY1" fmla="*/ 1191802 h 2178121"/>
                  <a:gd name="connsiteX2" fmla="*/ 1479479 w 1479479"/>
                  <a:gd name="connsiteY2" fmla="*/ 2178121 h 2178121"/>
                  <a:gd name="connsiteX0" fmla="*/ 0 w 1479479"/>
                  <a:gd name="connsiteY0" fmla="*/ 0 h 2178121"/>
                  <a:gd name="connsiteX1" fmla="*/ 1027415 w 1479479"/>
                  <a:gd name="connsiteY1" fmla="*/ 1191802 h 2178121"/>
                  <a:gd name="connsiteX2" fmla="*/ 1479479 w 1479479"/>
                  <a:gd name="connsiteY2" fmla="*/ 2178121 h 2178121"/>
                  <a:gd name="connsiteX0" fmla="*/ 0 w 1479479"/>
                  <a:gd name="connsiteY0" fmla="*/ 0 h 2178121"/>
                  <a:gd name="connsiteX1" fmla="*/ 1027415 w 1479479"/>
                  <a:gd name="connsiteY1" fmla="*/ 1191802 h 2178121"/>
                  <a:gd name="connsiteX2" fmla="*/ 1479479 w 1479479"/>
                  <a:gd name="connsiteY2" fmla="*/ 2178121 h 2178121"/>
                  <a:gd name="connsiteX0" fmla="*/ 0 w 1479479"/>
                  <a:gd name="connsiteY0" fmla="*/ 0 h 2178121"/>
                  <a:gd name="connsiteX1" fmla="*/ 1027415 w 1479479"/>
                  <a:gd name="connsiteY1" fmla="*/ 1191802 h 2178121"/>
                  <a:gd name="connsiteX2" fmla="*/ 1479479 w 1479479"/>
                  <a:gd name="connsiteY2" fmla="*/ 2178121 h 2178121"/>
                  <a:gd name="connsiteX0" fmla="*/ 0 w 1530850"/>
                  <a:gd name="connsiteY0" fmla="*/ 0 h 2188395"/>
                  <a:gd name="connsiteX1" fmla="*/ 1078786 w 1530850"/>
                  <a:gd name="connsiteY1" fmla="*/ 1202076 h 2188395"/>
                  <a:gd name="connsiteX2" fmla="*/ 1530850 w 1530850"/>
                  <a:gd name="connsiteY2" fmla="*/ 2188395 h 2188395"/>
                  <a:gd name="connsiteX0" fmla="*/ 0 w 1530850"/>
                  <a:gd name="connsiteY0" fmla="*/ 0 h 2188395"/>
                  <a:gd name="connsiteX1" fmla="*/ 1078786 w 1530850"/>
                  <a:gd name="connsiteY1" fmla="*/ 1202076 h 2188395"/>
                  <a:gd name="connsiteX2" fmla="*/ 1530850 w 1530850"/>
                  <a:gd name="connsiteY2" fmla="*/ 2188395 h 2188395"/>
                  <a:gd name="connsiteX0" fmla="*/ 0 w 1530850"/>
                  <a:gd name="connsiteY0" fmla="*/ 0 h 2188395"/>
                  <a:gd name="connsiteX1" fmla="*/ 1078786 w 1530850"/>
                  <a:gd name="connsiteY1" fmla="*/ 1202076 h 2188395"/>
                  <a:gd name="connsiteX2" fmla="*/ 1530850 w 1530850"/>
                  <a:gd name="connsiteY2" fmla="*/ 2188395 h 2188395"/>
                  <a:gd name="connsiteX0" fmla="*/ 0 w 1541124"/>
                  <a:gd name="connsiteY0" fmla="*/ 0 h 2147299"/>
                  <a:gd name="connsiteX1" fmla="*/ 1078786 w 1541124"/>
                  <a:gd name="connsiteY1" fmla="*/ 1202076 h 2147299"/>
                  <a:gd name="connsiteX2" fmla="*/ 1541124 w 1541124"/>
                  <a:gd name="connsiteY2" fmla="*/ 2147299 h 2147299"/>
                </a:gdLst>
                <a:ahLst/>
                <a:cxnLst>
                  <a:cxn ang="0">
                    <a:pos x="connsiteX0" y="connsiteY0"/>
                  </a:cxn>
                  <a:cxn ang="0">
                    <a:pos x="connsiteX1" y="connsiteY1"/>
                  </a:cxn>
                  <a:cxn ang="0">
                    <a:pos x="connsiteX2" y="connsiteY2"/>
                  </a:cxn>
                </a:cxnLst>
                <a:rect l="l" t="t" r="r" b="b"/>
                <a:pathLst>
                  <a:path w="1541124" h="2147299">
                    <a:moveTo>
                      <a:pt x="0" y="0"/>
                    </a:moveTo>
                    <a:cubicBezTo>
                      <a:pt x="366445" y="191783"/>
                      <a:pt x="558230" y="455487"/>
                      <a:pt x="1078786" y="1202076"/>
                    </a:cubicBezTo>
                    <a:cubicBezTo>
                      <a:pt x="1434957" y="1691812"/>
                      <a:pt x="1462355" y="1945240"/>
                      <a:pt x="1541124" y="214729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p:cNvSpPr/>
              <p:nvPr/>
            </p:nvSpPr>
            <p:spPr>
              <a:xfrm>
                <a:off x="7367278" y="2303136"/>
                <a:ext cx="1222237" cy="1078795"/>
              </a:xfrm>
              <a:custGeom>
                <a:avLst/>
                <a:gdLst>
                  <a:gd name="connsiteX0" fmla="*/ 0 w 1222625"/>
                  <a:gd name="connsiteY0" fmla="*/ 0 h 1078786"/>
                  <a:gd name="connsiteX1" fmla="*/ 698642 w 1222625"/>
                  <a:gd name="connsiteY1" fmla="*/ 339047 h 1078786"/>
                  <a:gd name="connsiteX2" fmla="*/ 1222625 w 1222625"/>
                  <a:gd name="connsiteY2" fmla="*/ 1078786 h 1078786"/>
                  <a:gd name="connsiteX0" fmla="*/ 0 w 1222625"/>
                  <a:gd name="connsiteY0" fmla="*/ 0 h 1078786"/>
                  <a:gd name="connsiteX1" fmla="*/ 698642 w 1222625"/>
                  <a:gd name="connsiteY1" fmla="*/ 339047 h 1078786"/>
                  <a:gd name="connsiteX2" fmla="*/ 1222625 w 1222625"/>
                  <a:gd name="connsiteY2" fmla="*/ 1078786 h 1078786"/>
                  <a:gd name="connsiteX0" fmla="*/ 0 w 1222625"/>
                  <a:gd name="connsiteY0" fmla="*/ 0 h 1078786"/>
                  <a:gd name="connsiteX1" fmla="*/ 698642 w 1222625"/>
                  <a:gd name="connsiteY1" fmla="*/ 339047 h 1078786"/>
                  <a:gd name="connsiteX2" fmla="*/ 1222625 w 1222625"/>
                  <a:gd name="connsiteY2" fmla="*/ 1078786 h 1078786"/>
                  <a:gd name="connsiteX0" fmla="*/ 0 w 1222625"/>
                  <a:gd name="connsiteY0" fmla="*/ 0 h 1078786"/>
                  <a:gd name="connsiteX1" fmla="*/ 698642 w 1222625"/>
                  <a:gd name="connsiteY1" fmla="*/ 339047 h 1078786"/>
                  <a:gd name="connsiteX2" fmla="*/ 1222625 w 1222625"/>
                  <a:gd name="connsiteY2" fmla="*/ 1078786 h 1078786"/>
                  <a:gd name="connsiteX0" fmla="*/ 0 w 1222625"/>
                  <a:gd name="connsiteY0" fmla="*/ 0 h 1078786"/>
                  <a:gd name="connsiteX1" fmla="*/ 780836 w 1222625"/>
                  <a:gd name="connsiteY1" fmla="*/ 369869 h 1078786"/>
                  <a:gd name="connsiteX2" fmla="*/ 1222625 w 1222625"/>
                  <a:gd name="connsiteY2" fmla="*/ 1078786 h 1078786"/>
                  <a:gd name="connsiteX0" fmla="*/ 0 w 1222625"/>
                  <a:gd name="connsiteY0" fmla="*/ 0 h 1078786"/>
                  <a:gd name="connsiteX1" fmla="*/ 780836 w 1222625"/>
                  <a:gd name="connsiteY1" fmla="*/ 369869 h 1078786"/>
                  <a:gd name="connsiteX2" fmla="*/ 1222625 w 1222625"/>
                  <a:gd name="connsiteY2" fmla="*/ 1078786 h 1078786"/>
                  <a:gd name="connsiteX0" fmla="*/ 0 w 1222625"/>
                  <a:gd name="connsiteY0" fmla="*/ 0 h 1078786"/>
                  <a:gd name="connsiteX1" fmla="*/ 780836 w 1222625"/>
                  <a:gd name="connsiteY1" fmla="*/ 369869 h 1078786"/>
                  <a:gd name="connsiteX2" fmla="*/ 1222625 w 1222625"/>
                  <a:gd name="connsiteY2" fmla="*/ 1078786 h 1078786"/>
                  <a:gd name="connsiteX0" fmla="*/ 0 w 1222625"/>
                  <a:gd name="connsiteY0" fmla="*/ 0 h 1078786"/>
                  <a:gd name="connsiteX1" fmla="*/ 780836 w 1222625"/>
                  <a:gd name="connsiteY1" fmla="*/ 369869 h 1078786"/>
                  <a:gd name="connsiteX2" fmla="*/ 1222625 w 1222625"/>
                  <a:gd name="connsiteY2" fmla="*/ 1078786 h 1078786"/>
                </a:gdLst>
                <a:ahLst/>
                <a:cxnLst>
                  <a:cxn ang="0">
                    <a:pos x="connsiteX0" y="connsiteY0"/>
                  </a:cxn>
                  <a:cxn ang="0">
                    <a:pos x="connsiteX1" y="connsiteY1"/>
                  </a:cxn>
                  <a:cxn ang="0">
                    <a:pos x="connsiteX2" y="connsiteY2"/>
                  </a:cxn>
                </a:cxnLst>
                <a:rect l="l" t="t" r="r" b="b"/>
                <a:pathLst>
                  <a:path w="1222625" h="1078786">
                    <a:moveTo>
                      <a:pt x="0" y="0"/>
                    </a:moveTo>
                    <a:cubicBezTo>
                      <a:pt x="232881" y="113016"/>
                      <a:pt x="486310" y="143838"/>
                      <a:pt x="780836" y="369869"/>
                    </a:cubicBezTo>
                    <a:cubicBezTo>
                      <a:pt x="948647" y="585627"/>
                      <a:pt x="1075362" y="842480"/>
                      <a:pt x="1222625" y="10787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p:cNvSpPr/>
              <p:nvPr/>
            </p:nvSpPr>
            <p:spPr>
              <a:xfrm>
                <a:off x="5218644" y="2590347"/>
                <a:ext cx="1458907" cy="1665478"/>
              </a:xfrm>
              <a:custGeom>
                <a:avLst/>
                <a:gdLst>
                  <a:gd name="connsiteX0" fmla="*/ 1448656 w 1448656"/>
                  <a:gd name="connsiteY0" fmla="*/ 1839074 h 1839074"/>
                  <a:gd name="connsiteX1" fmla="*/ 1068512 w 1448656"/>
                  <a:gd name="connsiteY1" fmla="*/ 1099335 h 1839074"/>
                  <a:gd name="connsiteX2" fmla="*/ 626724 w 1448656"/>
                  <a:gd name="connsiteY2" fmla="*/ 503434 h 1839074"/>
                  <a:gd name="connsiteX3" fmla="*/ 0 w 1448656"/>
                  <a:gd name="connsiteY3" fmla="*/ 0 h 1839074"/>
                  <a:gd name="connsiteX0" fmla="*/ 1448656 w 1448656"/>
                  <a:gd name="connsiteY0" fmla="*/ 1839074 h 1839074"/>
                  <a:gd name="connsiteX1" fmla="*/ 1068512 w 1448656"/>
                  <a:gd name="connsiteY1" fmla="*/ 1099335 h 1839074"/>
                  <a:gd name="connsiteX2" fmla="*/ 626724 w 1448656"/>
                  <a:gd name="connsiteY2" fmla="*/ 503434 h 1839074"/>
                  <a:gd name="connsiteX3" fmla="*/ 0 w 1448656"/>
                  <a:gd name="connsiteY3" fmla="*/ 0 h 1839074"/>
                  <a:gd name="connsiteX0" fmla="*/ 1448656 w 1448656"/>
                  <a:gd name="connsiteY0" fmla="*/ 1839074 h 1839074"/>
                  <a:gd name="connsiteX1" fmla="*/ 1068512 w 1448656"/>
                  <a:gd name="connsiteY1" fmla="*/ 1099335 h 1839074"/>
                  <a:gd name="connsiteX2" fmla="*/ 626724 w 1448656"/>
                  <a:gd name="connsiteY2" fmla="*/ 503434 h 1839074"/>
                  <a:gd name="connsiteX3" fmla="*/ 0 w 1448656"/>
                  <a:gd name="connsiteY3" fmla="*/ 0 h 1839074"/>
                  <a:gd name="connsiteX0" fmla="*/ 1448656 w 1448656"/>
                  <a:gd name="connsiteY0" fmla="*/ 1839074 h 1839074"/>
                  <a:gd name="connsiteX1" fmla="*/ 1068512 w 1448656"/>
                  <a:gd name="connsiteY1" fmla="*/ 1099335 h 1839074"/>
                  <a:gd name="connsiteX2" fmla="*/ 626724 w 1448656"/>
                  <a:gd name="connsiteY2" fmla="*/ 503434 h 1839074"/>
                  <a:gd name="connsiteX3" fmla="*/ 0 w 1448656"/>
                  <a:gd name="connsiteY3" fmla="*/ 0 h 1839074"/>
                  <a:gd name="connsiteX0" fmla="*/ 1448656 w 1448656"/>
                  <a:gd name="connsiteY0" fmla="*/ 1839074 h 1839074"/>
                  <a:gd name="connsiteX1" fmla="*/ 1068512 w 1448656"/>
                  <a:gd name="connsiteY1" fmla="*/ 1099335 h 1839074"/>
                  <a:gd name="connsiteX2" fmla="*/ 626724 w 1448656"/>
                  <a:gd name="connsiteY2" fmla="*/ 503434 h 1839074"/>
                  <a:gd name="connsiteX3" fmla="*/ 0 w 1448656"/>
                  <a:gd name="connsiteY3" fmla="*/ 0 h 1839074"/>
                  <a:gd name="connsiteX0" fmla="*/ 1448656 w 1448656"/>
                  <a:gd name="connsiteY0" fmla="*/ 1705510 h 1705510"/>
                  <a:gd name="connsiteX1" fmla="*/ 1068512 w 1448656"/>
                  <a:gd name="connsiteY1" fmla="*/ 965771 h 1705510"/>
                  <a:gd name="connsiteX2" fmla="*/ 626724 w 1448656"/>
                  <a:gd name="connsiteY2" fmla="*/ 369870 h 1705510"/>
                  <a:gd name="connsiteX3" fmla="*/ 0 w 1448656"/>
                  <a:gd name="connsiteY3" fmla="*/ 0 h 1705510"/>
                  <a:gd name="connsiteX0" fmla="*/ 1448656 w 1448656"/>
                  <a:gd name="connsiteY0" fmla="*/ 1705510 h 1705510"/>
                  <a:gd name="connsiteX1" fmla="*/ 1068512 w 1448656"/>
                  <a:gd name="connsiteY1" fmla="*/ 965771 h 1705510"/>
                  <a:gd name="connsiteX2" fmla="*/ 626724 w 1448656"/>
                  <a:gd name="connsiteY2" fmla="*/ 369870 h 1705510"/>
                  <a:gd name="connsiteX3" fmla="*/ 0 w 1448656"/>
                  <a:gd name="connsiteY3" fmla="*/ 0 h 1705510"/>
                  <a:gd name="connsiteX0" fmla="*/ 1448656 w 1448656"/>
                  <a:gd name="connsiteY0" fmla="*/ 1705510 h 1705510"/>
                  <a:gd name="connsiteX1" fmla="*/ 1068512 w 1448656"/>
                  <a:gd name="connsiteY1" fmla="*/ 965771 h 1705510"/>
                  <a:gd name="connsiteX2" fmla="*/ 688369 w 1448656"/>
                  <a:gd name="connsiteY2" fmla="*/ 472611 h 1705510"/>
                  <a:gd name="connsiteX3" fmla="*/ 0 w 1448656"/>
                  <a:gd name="connsiteY3" fmla="*/ 0 h 1705510"/>
                  <a:gd name="connsiteX0" fmla="*/ 1458930 w 1458930"/>
                  <a:gd name="connsiteY0" fmla="*/ 1602769 h 1602769"/>
                  <a:gd name="connsiteX1" fmla="*/ 1078786 w 1458930"/>
                  <a:gd name="connsiteY1" fmla="*/ 863030 h 1602769"/>
                  <a:gd name="connsiteX2" fmla="*/ 698643 w 1458930"/>
                  <a:gd name="connsiteY2" fmla="*/ 369870 h 1602769"/>
                  <a:gd name="connsiteX3" fmla="*/ 0 w 1458930"/>
                  <a:gd name="connsiteY3" fmla="*/ 0 h 1602769"/>
                  <a:gd name="connsiteX0" fmla="*/ 1458930 w 1458930"/>
                  <a:gd name="connsiteY0" fmla="*/ 1602769 h 1602769"/>
                  <a:gd name="connsiteX1" fmla="*/ 1078786 w 1458930"/>
                  <a:gd name="connsiteY1" fmla="*/ 863030 h 1602769"/>
                  <a:gd name="connsiteX2" fmla="*/ 698643 w 1458930"/>
                  <a:gd name="connsiteY2" fmla="*/ 369870 h 1602769"/>
                  <a:gd name="connsiteX3" fmla="*/ 400692 w 1458930"/>
                  <a:gd name="connsiteY3" fmla="*/ 113017 h 1602769"/>
                  <a:gd name="connsiteX4" fmla="*/ 0 w 1458930"/>
                  <a:gd name="connsiteY4" fmla="*/ 0 h 1602769"/>
                  <a:gd name="connsiteX0" fmla="*/ 1458930 w 1458930"/>
                  <a:gd name="connsiteY0" fmla="*/ 1602769 h 1602769"/>
                  <a:gd name="connsiteX1" fmla="*/ 1078786 w 1458930"/>
                  <a:gd name="connsiteY1" fmla="*/ 863030 h 1602769"/>
                  <a:gd name="connsiteX2" fmla="*/ 698643 w 1458930"/>
                  <a:gd name="connsiteY2" fmla="*/ 369870 h 1602769"/>
                  <a:gd name="connsiteX3" fmla="*/ 400692 w 1458930"/>
                  <a:gd name="connsiteY3" fmla="*/ 113017 h 1602769"/>
                  <a:gd name="connsiteX4" fmla="*/ 0 w 1458930"/>
                  <a:gd name="connsiteY4" fmla="*/ 0 h 1602769"/>
                  <a:gd name="connsiteX0" fmla="*/ 1458930 w 1458930"/>
                  <a:gd name="connsiteY0" fmla="*/ 1602769 h 1602769"/>
                  <a:gd name="connsiteX1" fmla="*/ 1078786 w 1458930"/>
                  <a:gd name="connsiteY1" fmla="*/ 863030 h 1602769"/>
                  <a:gd name="connsiteX2" fmla="*/ 770562 w 1458930"/>
                  <a:gd name="connsiteY2" fmla="*/ 369870 h 1602769"/>
                  <a:gd name="connsiteX3" fmla="*/ 400692 w 1458930"/>
                  <a:gd name="connsiteY3" fmla="*/ 113017 h 1602769"/>
                  <a:gd name="connsiteX4" fmla="*/ 0 w 1458930"/>
                  <a:gd name="connsiteY4" fmla="*/ 0 h 1602769"/>
                  <a:gd name="connsiteX0" fmla="*/ 1458930 w 1458930"/>
                  <a:gd name="connsiteY0" fmla="*/ 1602769 h 1602769"/>
                  <a:gd name="connsiteX1" fmla="*/ 1119883 w 1458930"/>
                  <a:gd name="connsiteY1" fmla="*/ 904127 h 1602769"/>
                  <a:gd name="connsiteX2" fmla="*/ 770562 w 1458930"/>
                  <a:gd name="connsiteY2" fmla="*/ 369870 h 1602769"/>
                  <a:gd name="connsiteX3" fmla="*/ 400692 w 1458930"/>
                  <a:gd name="connsiteY3" fmla="*/ 113017 h 1602769"/>
                  <a:gd name="connsiteX4" fmla="*/ 0 w 1458930"/>
                  <a:gd name="connsiteY4" fmla="*/ 0 h 1602769"/>
                  <a:gd name="connsiteX0" fmla="*/ 1458930 w 1458930"/>
                  <a:gd name="connsiteY0" fmla="*/ 1602769 h 1602769"/>
                  <a:gd name="connsiteX1" fmla="*/ 1119883 w 1458930"/>
                  <a:gd name="connsiteY1" fmla="*/ 904127 h 1602769"/>
                  <a:gd name="connsiteX2" fmla="*/ 770562 w 1458930"/>
                  <a:gd name="connsiteY2" fmla="*/ 369870 h 1602769"/>
                  <a:gd name="connsiteX3" fmla="*/ 400692 w 1458930"/>
                  <a:gd name="connsiteY3" fmla="*/ 113017 h 1602769"/>
                  <a:gd name="connsiteX4" fmla="*/ 0 w 1458930"/>
                  <a:gd name="connsiteY4" fmla="*/ 0 h 160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930" h="1602769">
                    <a:moveTo>
                      <a:pt x="1458930" y="1602769"/>
                    </a:moveTo>
                    <a:cubicBezTo>
                      <a:pt x="1332215" y="1356189"/>
                      <a:pt x="1277420" y="1160981"/>
                      <a:pt x="1119883" y="904127"/>
                    </a:cubicBezTo>
                    <a:cubicBezTo>
                      <a:pt x="972620" y="654122"/>
                      <a:pt x="938373" y="558230"/>
                      <a:pt x="770562" y="369870"/>
                    </a:cubicBezTo>
                    <a:cubicBezTo>
                      <a:pt x="650697" y="248293"/>
                      <a:pt x="568504" y="174662"/>
                      <a:pt x="400692" y="113017"/>
                    </a:cubicBezTo>
                    <a:cubicBezTo>
                      <a:pt x="284252" y="51372"/>
                      <a:pt x="59932" y="22261"/>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reeform 15"/>
              <p:cNvSpPr/>
              <p:nvPr/>
            </p:nvSpPr>
            <p:spPr>
              <a:xfrm>
                <a:off x="3081844" y="2571084"/>
                <a:ext cx="1274642" cy="1961445"/>
              </a:xfrm>
              <a:custGeom>
                <a:avLst/>
                <a:gdLst>
                  <a:gd name="connsiteX0" fmla="*/ 1232899 w 1232899"/>
                  <a:gd name="connsiteY0" fmla="*/ 2054832 h 2054832"/>
                  <a:gd name="connsiteX1" fmla="*/ 760287 w 1232899"/>
                  <a:gd name="connsiteY1" fmla="*/ 1068513 h 2054832"/>
                  <a:gd name="connsiteX2" fmla="*/ 380144 w 1232899"/>
                  <a:gd name="connsiteY2" fmla="*/ 380144 h 2054832"/>
                  <a:gd name="connsiteX3" fmla="*/ 0 w 1232899"/>
                  <a:gd name="connsiteY3" fmla="*/ 0 h 2054832"/>
                  <a:gd name="connsiteX0" fmla="*/ 1232899 w 1232899"/>
                  <a:gd name="connsiteY0" fmla="*/ 2054832 h 2054832"/>
                  <a:gd name="connsiteX1" fmla="*/ 760287 w 1232899"/>
                  <a:gd name="connsiteY1" fmla="*/ 1068513 h 2054832"/>
                  <a:gd name="connsiteX2" fmla="*/ 400692 w 1232899"/>
                  <a:gd name="connsiteY2" fmla="*/ 441789 h 2054832"/>
                  <a:gd name="connsiteX3" fmla="*/ 0 w 1232899"/>
                  <a:gd name="connsiteY3" fmla="*/ 0 h 2054832"/>
                  <a:gd name="connsiteX0" fmla="*/ 1232899 w 1232899"/>
                  <a:gd name="connsiteY0" fmla="*/ 2054832 h 2054832"/>
                  <a:gd name="connsiteX1" fmla="*/ 760287 w 1232899"/>
                  <a:gd name="connsiteY1" fmla="*/ 1068513 h 2054832"/>
                  <a:gd name="connsiteX2" fmla="*/ 400692 w 1232899"/>
                  <a:gd name="connsiteY2" fmla="*/ 441789 h 2054832"/>
                  <a:gd name="connsiteX3" fmla="*/ 0 w 1232899"/>
                  <a:gd name="connsiteY3" fmla="*/ 0 h 2054832"/>
                  <a:gd name="connsiteX0" fmla="*/ 1232899 w 1232899"/>
                  <a:gd name="connsiteY0" fmla="*/ 2054832 h 2054832"/>
                  <a:gd name="connsiteX1" fmla="*/ 760287 w 1232899"/>
                  <a:gd name="connsiteY1" fmla="*/ 1068513 h 2054832"/>
                  <a:gd name="connsiteX2" fmla="*/ 400692 w 1232899"/>
                  <a:gd name="connsiteY2" fmla="*/ 441789 h 2054832"/>
                  <a:gd name="connsiteX3" fmla="*/ 0 w 1232899"/>
                  <a:gd name="connsiteY3" fmla="*/ 0 h 2054832"/>
                  <a:gd name="connsiteX0" fmla="*/ 1232899 w 1232899"/>
                  <a:gd name="connsiteY0" fmla="*/ 2054832 h 2054832"/>
                  <a:gd name="connsiteX1" fmla="*/ 760287 w 1232899"/>
                  <a:gd name="connsiteY1" fmla="*/ 1068513 h 2054832"/>
                  <a:gd name="connsiteX2" fmla="*/ 400692 w 1232899"/>
                  <a:gd name="connsiteY2" fmla="*/ 441789 h 2054832"/>
                  <a:gd name="connsiteX3" fmla="*/ 0 w 1232899"/>
                  <a:gd name="connsiteY3" fmla="*/ 0 h 2054832"/>
                  <a:gd name="connsiteX0" fmla="*/ 1232899 w 1232899"/>
                  <a:gd name="connsiteY0" fmla="*/ 2054832 h 2054832"/>
                  <a:gd name="connsiteX1" fmla="*/ 760287 w 1232899"/>
                  <a:gd name="connsiteY1" fmla="*/ 1068513 h 2054832"/>
                  <a:gd name="connsiteX2" fmla="*/ 400692 w 1232899"/>
                  <a:gd name="connsiteY2" fmla="*/ 441789 h 2054832"/>
                  <a:gd name="connsiteX3" fmla="*/ 0 w 1232899"/>
                  <a:gd name="connsiteY3" fmla="*/ 0 h 2054832"/>
                  <a:gd name="connsiteX0" fmla="*/ 1232899 w 1232899"/>
                  <a:gd name="connsiteY0" fmla="*/ 2054832 h 2054832"/>
                  <a:gd name="connsiteX1" fmla="*/ 770562 w 1232899"/>
                  <a:gd name="connsiteY1" fmla="*/ 1037691 h 2054832"/>
                  <a:gd name="connsiteX2" fmla="*/ 400692 w 1232899"/>
                  <a:gd name="connsiteY2" fmla="*/ 441789 h 2054832"/>
                  <a:gd name="connsiteX3" fmla="*/ 0 w 1232899"/>
                  <a:gd name="connsiteY3" fmla="*/ 0 h 2054832"/>
                  <a:gd name="connsiteX0" fmla="*/ 1232899 w 1232899"/>
                  <a:gd name="connsiteY0" fmla="*/ 2054832 h 2054832"/>
                  <a:gd name="connsiteX1" fmla="*/ 770562 w 1232899"/>
                  <a:gd name="connsiteY1" fmla="*/ 1037691 h 2054832"/>
                  <a:gd name="connsiteX2" fmla="*/ 400692 w 1232899"/>
                  <a:gd name="connsiteY2" fmla="*/ 441789 h 2054832"/>
                  <a:gd name="connsiteX3" fmla="*/ 0 w 1232899"/>
                  <a:gd name="connsiteY3" fmla="*/ 0 h 2054832"/>
                  <a:gd name="connsiteX0" fmla="*/ 1273996 w 1273996"/>
                  <a:gd name="connsiteY0" fmla="*/ 1962364 h 1962364"/>
                  <a:gd name="connsiteX1" fmla="*/ 811659 w 1273996"/>
                  <a:gd name="connsiteY1" fmla="*/ 945223 h 1962364"/>
                  <a:gd name="connsiteX2" fmla="*/ 441789 w 1273996"/>
                  <a:gd name="connsiteY2" fmla="*/ 349321 h 1962364"/>
                  <a:gd name="connsiteX3" fmla="*/ 0 w 1273996"/>
                  <a:gd name="connsiteY3" fmla="*/ 0 h 1962364"/>
                  <a:gd name="connsiteX0" fmla="*/ 1273996 w 1273996"/>
                  <a:gd name="connsiteY0" fmla="*/ 1962364 h 1962364"/>
                  <a:gd name="connsiteX1" fmla="*/ 811659 w 1273996"/>
                  <a:gd name="connsiteY1" fmla="*/ 945223 h 1962364"/>
                  <a:gd name="connsiteX2" fmla="*/ 441789 w 1273996"/>
                  <a:gd name="connsiteY2" fmla="*/ 349321 h 1962364"/>
                  <a:gd name="connsiteX3" fmla="*/ 0 w 1273996"/>
                  <a:gd name="connsiteY3" fmla="*/ 0 h 1962364"/>
                  <a:gd name="connsiteX0" fmla="*/ 1273996 w 1273996"/>
                  <a:gd name="connsiteY0" fmla="*/ 1962364 h 1962364"/>
                  <a:gd name="connsiteX1" fmla="*/ 811659 w 1273996"/>
                  <a:gd name="connsiteY1" fmla="*/ 945223 h 1962364"/>
                  <a:gd name="connsiteX2" fmla="*/ 493160 w 1273996"/>
                  <a:gd name="connsiteY2" fmla="*/ 380144 h 1962364"/>
                  <a:gd name="connsiteX3" fmla="*/ 0 w 1273996"/>
                  <a:gd name="connsiteY3" fmla="*/ 0 h 1962364"/>
                  <a:gd name="connsiteX0" fmla="*/ 1273996 w 1273996"/>
                  <a:gd name="connsiteY0" fmla="*/ 1962364 h 1962364"/>
                  <a:gd name="connsiteX1" fmla="*/ 811659 w 1273996"/>
                  <a:gd name="connsiteY1" fmla="*/ 945223 h 1962364"/>
                  <a:gd name="connsiteX2" fmla="*/ 472611 w 1273996"/>
                  <a:gd name="connsiteY2" fmla="*/ 369869 h 1962364"/>
                  <a:gd name="connsiteX3" fmla="*/ 0 w 1273996"/>
                  <a:gd name="connsiteY3" fmla="*/ 0 h 1962364"/>
                </a:gdLst>
                <a:ahLst/>
                <a:cxnLst>
                  <a:cxn ang="0">
                    <a:pos x="connsiteX0" y="connsiteY0"/>
                  </a:cxn>
                  <a:cxn ang="0">
                    <a:pos x="connsiteX1" y="connsiteY1"/>
                  </a:cxn>
                  <a:cxn ang="0">
                    <a:pos x="connsiteX2" y="connsiteY2"/>
                  </a:cxn>
                  <a:cxn ang="0">
                    <a:pos x="connsiteX3" y="connsiteY3"/>
                  </a:cxn>
                </a:cxnLst>
                <a:rect l="l" t="t" r="r" b="b"/>
                <a:pathLst>
                  <a:path w="1273996" h="1962364">
                    <a:moveTo>
                      <a:pt x="1273996" y="1962364"/>
                    </a:moveTo>
                    <a:cubicBezTo>
                      <a:pt x="1116459" y="1469204"/>
                      <a:pt x="969196" y="1273996"/>
                      <a:pt x="811659" y="945223"/>
                    </a:cubicBezTo>
                    <a:cubicBezTo>
                      <a:pt x="650697" y="705492"/>
                      <a:pt x="633572" y="589052"/>
                      <a:pt x="472611" y="369869"/>
                    </a:cubicBezTo>
                    <a:cubicBezTo>
                      <a:pt x="318498" y="160961"/>
                      <a:pt x="246580" y="106166"/>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Rectangle 18"/>
            <p:cNvSpPr/>
            <p:nvPr/>
          </p:nvSpPr>
          <p:spPr>
            <a:xfrm>
              <a:off x="990559" y="1849651"/>
              <a:ext cx="685739" cy="4526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1295332" y="2302261"/>
              <a:ext cx="685739" cy="421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p:nvSpPr>
          <p:spPr>
            <a:xfrm>
              <a:off x="1600105" y="2723369"/>
              <a:ext cx="533352" cy="457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a:xfrm>
              <a:off x="2057264" y="3180952"/>
              <a:ext cx="457159" cy="4559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2285844" y="3636876"/>
              <a:ext cx="228580" cy="457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48"/>
            <p:cNvSpPr/>
            <p:nvPr/>
          </p:nvSpPr>
          <p:spPr>
            <a:xfrm>
              <a:off x="2400134" y="4094459"/>
              <a:ext cx="114290" cy="228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p:cNvSpPr/>
            <p:nvPr/>
          </p:nvSpPr>
          <p:spPr>
            <a:xfrm>
              <a:off x="3357311" y="2133154"/>
              <a:ext cx="406364" cy="1591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Rectangle 55"/>
            <p:cNvSpPr/>
            <p:nvPr/>
          </p:nvSpPr>
          <p:spPr>
            <a:xfrm>
              <a:off x="3428742" y="2292313"/>
              <a:ext cx="609546" cy="450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3657322" y="2743264"/>
              <a:ext cx="761932" cy="457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ectangle 57"/>
            <p:cNvSpPr/>
            <p:nvPr/>
          </p:nvSpPr>
          <p:spPr>
            <a:xfrm>
              <a:off x="3885901" y="3200847"/>
              <a:ext cx="741297" cy="457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Rectangle 58"/>
            <p:cNvSpPr/>
            <p:nvPr/>
          </p:nvSpPr>
          <p:spPr>
            <a:xfrm>
              <a:off x="4257343" y="3658429"/>
              <a:ext cx="446048" cy="4559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ectangle 59"/>
            <p:cNvSpPr/>
            <p:nvPr/>
          </p:nvSpPr>
          <p:spPr>
            <a:xfrm>
              <a:off x="4347823" y="4114354"/>
              <a:ext cx="366679" cy="3050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ectangle 60"/>
            <p:cNvSpPr/>
            <p:nvPr/>
          </p:nvSpPr>
          <p:spPr>
            <a:xfrm>
              <a:off x="5333572" y="2075127"/>
              <a:ext cx="706375" cy="2171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Rectangle 61"/>
            <p:cNvSpPr/>
            <p:nvPr/>
          </p:nvSpPr>
          <p:spPr>
            <a:xfrm>
              <a:off x="5409765" y="2292313"/>
              <a:ext cx="898445" cy="450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Rectangle 62"/>
            <p:cNvSpPr/>
            <p:nvPr/>
          </p:nvSpPr>
          <p:spPr>
            <a:xfrm>
              <a:off x="6095504" y="2743264"/>
              <a:ext cx="465097" cy="457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p:cNvSpPr/>
            <p:nvPr/>
          </p:nvSpPr>
          <p:spPr>
            <a:xfrm>
              <a:off x="6298686" y="3200847"/>
              <a:ext cx="507955" cy="457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Rectangle 65"/>
            <p:cNvSpPr/>
            <p:nvPr/>
          </p:nvSpPr>
          <p:spPr>
            <a:xfrm>
              <a:off x="6560601" y="3658429"/>
              <a:ext cx="287311" cy="4559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Rectangle 66"/>
            <p:cNvSpPr/>
            <p:nvPr/>
          </p:nvSpPr>
          <p:spPr>
            <a:xfrm>
              <a:off x="6705050" y="4114354"/>
              <a:ext cx="142862" cy="228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Rectangle 67"/>
            <p:cNvSpPr/>
            <p:nvPr/>
          </p:nvSpPr>
          <p:spPr>
            <a:xfrm>
              <a:off x="7390789" y="1980626"/>
              <a:ext cx="914319" cy="3050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p:cNvSpPr/>
            <p:nvPr/>
          </p:nvSpPr>
          <p:spPr>
            <a:xfrm>
              <a:off x="7771755" y="2285681"/>
              <a:ext cx="685739" cy="450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8159071" y="2743264"/>
              <a:ext cx="442874" cy="4492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17126" name="Group 38"/>
          <p:cNvGrpSpPr>
            <a:grpSpLocks/>
          </p:cNvGrpSpPr>
          <p:nvPr/>
        </p:nvGrpSpPr>
        <p:grpSpPr bwMode="auto">
          <a:xfrm>
            <a:off x="226692" y="4943631"/>
            <a:ext cx="8879207" cy="1838168"/>
            <a:chOff x="0" y="2832"/>
            <a:chExt cx="5736" cy="1440"/>
          </a:xfrm>
        </p:grpSpPr>
        <p:grpSp>
          <p:nvGrpSpPr>
            <p:cNvPr id="217127" name="Group 20"/>
            <p:cNvGrpSpPr>
              <a:grpSpLocks/>
            </p:cNvGrpSpPr>
            <p:nvPr/>
          </p:nvGrpSpPr>
          <p:grpSpPr bwMode="auto">
            <a:xfrm>
              <a:off x="0" y="2832"/>
              <a:ext cx="5736" cy="1440"/>
              <a:chOff x="0" y="4648200"/>
              <a:chExt cx="9105248" cy="2286000"/>
            </a:xfrm>
          </p:grpSpPr>
          <p:sp>
            <p:nvSpPr>
              <p:cNvPr id="217128" name="TextBox 2"/>
              <p:cNvSpPr txBox="1">
                <a:spLocks noChangeArrowheads="1"/>
              </p:cNvSpPr>
              <p:nvPr/>
            </p:nvSpPr>
            <p:spPr bwMode="auto">
              <a:xfrm>
                <a:off x="0" y="4648200"/>
                <a:ext cx="481930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err="1"/>
                  <a:t>Indice</a:t>
                </a:r>
                <a:r>
                  <a:rPr lang="en-US" altLang="en-US" b="1" dirty="0"/>
                  <a:t> y </a:t>
                </a:r>
                <a:r>
                  <a:rPr lang="en-US" altLang="en-US" b="1" dirty="0" err="1"/>
                  <a:t>regímenes</a:t>
                </a:r>
                <a:r>
                  <a:rPr lang="en-US" altLang="en-US" b="1" dirty="0"/>
                  <a:t> </a:t>
                </a:r>
                <a:r>
                  <a:rPr lang="en-US" altLang="en-US" b="1" dirty="0" err="1"/>
                  <a:t>convectivos</a:t>
                </a:r>
                <a:r>
                  <a:rPr lang="en-US" altLang="en-US" b="1" dirty="0"/>
                  <a:t> </a:t>
                </a:r>
                <a:r>
                  <a:rPr lang="en-US" altLang="en-US" b="1" dirty="0" err="1"/>
                  <a:t>por</a:t>
                </a:r>
                <a:r>
                  <a:rPr lang="en-US" altLang="en-US" b="1" dirty="0"/>
                  <a:t> </a:t>
                </a:r>
                <a:r>
                  <a:rPr lang="en-US" altLang="en-US" b="1" dirty="0" err="1"/>
                  <a:t>región</a:t>
                </a:r>
                <a:endParaRPr lang="en-US" altLang="en-US" b="1" dirty="0"/>
              </a:p>
            </p:txBody>
          </p:sp>
          <p:grpSp>
            <p:nvGrpSpPr>
              <p:cNvPr id="217129" name="Group 19"/>
              <p:cNvGrpSpPr>
                <a:grpSpLocks/>
              </p:cNvGrpSpPr>
              <p:nvPr/>
            </p:nvGrpSpPr>
            <p:grpSpPr bwMode="auto">
              <a:xfrm>
                <a:off x="76200" y="4999593"/>
                <a:ext cx="9029048" cy="1934607"/>
                <a:chOff x="76200" y="5099050"/>
                <a:chExt cx="9029048" cy="1606550"/>
              </a:xfrm>
            </p:grpSpPr>
            <p:sp>
              <p:nvSpPr>
                <p:cNvPr id="30" name="Rectangle 29"/>
                <p:cNvSpPr/>
                <p:nvPr/>
              </p:nvSpPr>
              <p:spPr>
                <a:xfrm>
                  <a:off x="76195" y="5632501"/>
                  <a:ext cx="685751" cy="270253"/>
                </a:xfrm>
                <a:prstGeom prst="rect">
                  <a:avLst/>
                </a:prstGeom>
                <a:solidFill>
                  <a:srgbClr val="FAD7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20-30</a:t>
                  </a:r>
                </a:p>
              </p:txBody>
            </p:sp>
            <p:sp>
              <p:nvSpPr>
                <p:cNvPr id="32" name="Rectangle 31"/>
                <p:cNvSpPr/>
                <p:nvPr/>
              </p:nvSpPr>
              <p:spPr>
                <a:xfrm>
                  <a:off x="76195" y="5368841"/>
                  <a:ext cx="685751" cy="270253"/>
                </a:xfrm>
                <a:prstGeom prst="rect">
                  <a:avLst/>
                </a:prstGeom>
                <a:solidFill>
                  <a:srgbClr val="FD800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30-40</a:t>
                  </a:r>
                </a:p>
              </p:txBody>
            </p:sp>
            <p:sp>
              <p:nvSpPr>
                <p:cNvPr id="33" name="Rectangle 32"/>
                <p:cNvSpPr/>
                <p:nvPr/>
              </p:nvSpPr>
              <p:spPr>
                <a:xfrm>
                  <a:off x="76195" y="5098589"/>
                  <a:ext cx="685751" cy="27025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&gt;40</a:t>
                  </a:r>
                </a:p>
              </p:txBody>
            </p:sp>
            <p:sp>
              <p:nvSpPr>
                <p:cNvPr id="34" name="Rectangle 33"/>
                <p:cNvSpPr/>
                <p:nvPr/>
              </p:nvSpPr>
              <p:spPr>
                <a:xfrm>
                  <a:off x="76195" y="5902754"/>
                  <a:ext cx="685751" cy="268934"/>
                </a:xfrm>
                <a:prstGeom prst="rect">
                  <a:avLst/>
                </a:prstGeom>
                <a:solidFill>
                  <a:srgbClr val="11EF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10-20</a:t>
                  </a:r>
                </a:p>
              </p:txBody>
            </p:sp>
            <p:sp>
              <p:nvSpPr>
                <p:cNvPr id="35" name="Rectangle 34"/>
                <p:cNvSpPr/>
                <p:nvPr/>
              </p:nvSpPr>
              <p:spPr>
                <a:xfrm>
                  <a:off x="76195" y="6165096"/>
                  <a:ext cx="685751" cy="270253"/>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0-10</a:t>
                  </a:r>
                </a:p>
              </p:txBody>
            </p:sp>
            <p:sp>
              <p:nvSpPr>
                <p:cNvPr id="36" name="Rectangle 35"/>
                <p:cNvSpPr/>
                <p:nvPr/>
              </p:nvSpPr>
              <p:spPr>
                <a:xfrm>
                  <a:off x="76195" y="6435348"/>
                  <a:ext cx="685751" cy="270252"/>
                </a:xfrm>
                <a:prstGeom prst="rect">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&lt;0</a:t>
                  </a:r>
                </a:p>
              </p:txBody>
            </p:sp>
            <p:sp>
              <p:nvSpPr>
                <p:cNvPr id="38" name="Rectangle 37"/>
                <p:cNvSpPr/>
                <p:nvPr/>
              </p:nvSpPr>
              <p:spPr>
                <a:xfrm>
                  <a:off x="800043" y="5098589"/>
                  <a:ext cx="1942961" cy="27025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Alta chance de tormenta</a:t>
                  </a:r>
                </a:p>
              </p:txBody>
            </p:sp>
            <p:sp>
              <p:nvSpPr>
                <p:cNvPr id="39" name="Rectangle 38"/>
                <p:cNvSpPr/>
                <p:nvPr/>
              </p:nvSpPr>
              <p:spPr>
                <a:xfrm>
                  <a:off x="2935078" y="5098589"/>
                  <a:ext cx="1941373" cy="27025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Alta chance de tormenta</a:t>
                  </a:r>
                </a:p>
              </p:txBody>
            </p:sp>
            <p:sp>
              <p:nvSpPr>
                <p:cNvPr id="40" name="Rectangle 39"/>
                <p:cNvSpPr/>
                <p:nvPr/>
              </p:nvSpPr>
              <p:spPr>
                <a:xfrm>
                  <a:off x="5068525" y="5098589"/>
                  <a:ext cx="1941373" cy="27025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Alta chance de tormenta</a:t>
                  </a:r>
                </a:p>
              </p:txBody>
            </p:sp>
            <p:sp>
              <p:nvSpPr>
                <p:cNvPr id="41" name="Rectangle 40"/>
                <p:cNvSpPr/>
                <p:nvPr/>
              </p:nvSpPr>
              <p:spPr>
                <a:xfrm>
                  <a:off x="7162287" y="5098589"/>
                  <a:ext cx="1942961" cy="270252"/>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Alta chance de tormenta</a:t>
                  </a:r>
                </a:p>
              </p:txBody>
            </p:sp>
            <p:sp>
              <p:nvSpPr>
                <p:cNvPr id="42" name="Rectangle 41"/>
                <p:cNvSpPr/>
                <p:nvPr/>
              </p:nvSpPr>
              <p:spPr>
                <a:xfrm>
                  <a:off x="800043" y="5368841"/>
                  <a:ext cx="1942961" cy="270253"/>
                </a:xfrm>
                <a:prstGeom prst="rect">
                  <a:avLst/>
                </a:prstGeom>
                <a:solidFill>
                  <a:srgbClr val="FD800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C. Tormenta (-40C to -5C)</a:t>
                  </a:r>
                </a:p>
              </p:txBody>
            </p:sp>
            <p:sp>
              <p:nvSpPr>
                <p:cNvPr id="43" name="Rectangle 42"/>
                <p:cNvSpPr/>
                <p:nvPr/>
              </p:nvSpPr>
              <p:spPr>
                <a:xfrm>
                  <a:off x="2935078" y="5368841"/>
                  <a:ext cx="1941373" cy="270253"/>
                </a:xfrm>
                <a:prstGeom prst="rect">
                  <a:avLst/>
                </a:prstGeom>
                <a:solidFill>
                  <a:srgbClr val="FD800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C. Tormenta (-30C to -10C)</a:t>
                  </a:r>
                </a:p>
              </p:txBody>
            </p:sp>
            <p:sp>
              <p:nvSpPr>
                <p:cNvPr id="50" name="Rectangle 49"/>
                <p:cNvSpPr/>
                <p:nvPr/>
              </p:nvSpPr>
              <p:spPr>
                <a:xfrm>
                  <a:off x="800043" y="5632501"/>
                  <a:ext cx="1942961" cy="270253"/>
                </a:xfrm>
                <a:prstGeom prst="rect">
                  <a:avLst/>
                </a:prstGeom>
                <a:solidFill>
                  <a:srgbClr val="FAD7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Algunas tor.  (-25C to +5C)</a:t>
                  </a:r>
                </a:p>
              </p:txBody>
            </p:sp>
            <p:sp>
              <p:nvSpPr>
                <p:cNvPr id="52" name="Rectangle 51"/>
                <p:cNvSpPr/>
                <p:nvPr/>
              </p:nvSpPr>
              <p:spPr>
                <a:xfrm>
                  <a:off x="800043" y="5902754"/>
                  <a:ext cx="1942961" cy="268934"/>
                </a:xfrm>
                <a:prstGeom prst="rect">
                  <a:avLst/>
                </a:prstGeom>
                <a:solidFill>
                  <a:srgbClr val="11EF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Pocas tor, (-15C to +10C)</a:t>
                  </a:r>
                </a:p>
              </p:txBody>
            </p:sp>
            <p:sp>
              <p:nvSpPr>
                <p:cNvPr id="53" name="Rectangle 52"/>
                <p:cNvSpPr/>
                <p:nvPr/>
              </p:nvSpPr>
              <p:spPr>
                <a:xfrm>
                  <a:off x="800043" y="6165096"/>
                  <a:ext cx="1942961" cy="270253"/>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C. Llana (+5 to +20C)</a:t>
                  </a:r>
                </a:p>
              </p:txBody>
            </p:sp>
            <p:sp>
              <p:nvSpPr>
                <p:cNvPr id="54" name="Rectangle 53"/>
                <p:cNvSpPr/>
                <p:nvPr/>
              </p:nvSpPr>
              <p:spPr>
                <a:xfrm>
                  <a:off x="800043" y="6435348"/>
                  <a:ext cx="1942961" cy="270252"/>
                </a:xfrm>
                <a:prstGeom prst="rect">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Llana (+10 to +25C)</a:t>
                  </a:r>
                </a:p>
              </p:txBody>
            </p:sp>
            <p:sp>
              <p:nvSpPr>
                <p:cNvPr id="71" name="Rectangle 70"/>
                <p:cNvSpPr/>
                <p:nvPr/>
              </p:nvSpPr>
              <p:spPr>
                <a:xfrm>
                  <a:off x="2935078" y="5632501"/>
                  <a:ext cx="1941373" cy="270253"/>
                </a:xfrm>
                <a:prstGeom prst="rect">
                  <a:avLst/>
                </a:prstGeom>
                <a:solidFill>
                  <a:srgbClr val="FAD7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Algunas Tor. (-25C to 0C)</a:t>
                  </a:r>
                </a:p>
              </p:txBody>
            </p:sp>
            <p:sp>
              <p:nvSpPr>
                <p:cNvPr id="72" name="Rectangle 71"/>
                <p:cNvSpPr/>
                <p:nvPr/>
              </p:nvSpPr>
              <p:spPr>
                <a:xfrm>
                  <a:off x="2935078" y="5902754"/>
                  <a:ext cx="1941373" cy="268934"/>
                </a:xfrm>
                <a:prstGeom prst="rect">
                  <a:avLst/>
                </a:prstGeom>
                <a:solidFill>
                  <a:srgbClr val="11EF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a:t>Rango amplio  (-15C to +5C)</a:t>
                  </a:r>
                </a:p>
              </p:txBody>
            </p:sp>
            <p:sp>
              <p:nvSpPr>
                <p:cNvPr id="73" name="Rectangle 72"/>
                <p:cNvSpPr/>
                <p:nvPr/>
              </p:nvSpPr>
              <p:spPr>
                <a:xfrm>
                  <a:off x="2935078" y="6165096"/>
                  <a:ext cx="1941373" cy="270253"/>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a:t>Rango amplio  (-5 to +20C)</a:t>
                  </a:r>
                </a:p>
              </p:txBody>
            </p:sp>
            <p:sp>
              <p:nvSpPr>
                <p:cNvPr id="74" name="Rectangle 73"/>
                <p:cNvSpPr/>
                <p:nvPr/>
              </p:nvSpPr>
              <p:spPr>
                <a:xfrm>
                  <a:off x="2935078" y="6435348"/>
                  <a:ext cx="1941373" cy="270252"/>
                </a:xfrm>
                <a:prstGeom prst="rect">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Llana (+10 to +25C)</a:t>
                  </a:r>
                </a:p>
              </p:txBody>
            </p:sp>
          </p:grpSp>
        </p:grpSp>
        <p:sp>
          <p:nvSpPr>
            <p:cNvPr id="78" name="Rectangle 77"/>
            <p:cNvSpPr/>
            <p:nvPr/>
          </p:nvSpPr>
          <p:spPr>
            <a:xfrm>
              <a:off x="3192" y="3251"/>
              <a:ext cx="1224" cy="205"/>
            </a:xfrm>
            <a:prstGeom prst="rect">
              <a:avLst/>
            </a:prstGeom>
            <a:solidFill>
              <a:srgbClr val="FD800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C. Tormenta (-35C to -5C)</a:t>
              </a:r>
            </a:p>
          </p:txBody>
        </p:sp>
        <p:sp>
          <p:nvSpPr>
            <p:cNvPr id="79" name="Rectangle 78"/>
            <p:cNvSpPr/>
            <p:nvPr/>
          </p:nvSpPr>
          <p:spPr>
            <a:xfrm>
              <a:off x="3192" y="3456"/>
              <a:ext cx="1224" cy="205"/>
            </a:xfrm>
            <a:prstGeom prst="rect">
              <a:avLst/>
            </a:prstGeom>
            <a:solidFill>
              <a:srgbClr val="FAD7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a:t>Rango amplio (-30C to +5C)</a:t>
              </a:r>
            </a:p>
          </p:txBody>
        </p:sp>
        <p:sp>
          <p:nvSpPr>
            <p:cNvPr id="80" name="Rectangle 79"/>
            <p:cNvSpPr/>
            <p:nvPr/>
          </p:nvSpPr>
          <p:spPr>
            <a:xfrm>
              <a:off x="3192" y="3648"/>
              <a:ext cx="1224" cy="205"/>
            </a:xfrm>
            <a:prstGeom prst="rect">
              <a:avLst/>
            </a:prstGeom>
            <a:solidFill>
              <a:srgbClr val="11EF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Pocas tor.  (-5C to +15C)</a:t>
              </a:r>
            </a:p>
          </p:txBody>
        </p:sp>
        <p:sp>
          <p:nvSpPr>
            <p:cNvPr id="83" name="Rectangle 82"/>
            <p:cNvSpPr/>
            <p:nvPr/>
          </p:nvSpPr>
          <p:spPr>
            <a:xfrm>
              <a:off x="3192" y="3853"/>
              <a:ext cx="1224" cy="227"/>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C. Llana (+5 to +20C)</a:t>
              </a:r>
            </a:p>
          </p:txBody>
        </p:sp>
        <p:sp>
          <p:nvSpPr>
            <p:cNvPr id="84" name="Rectangle 83"/>
            <p:cNvSpPr/>
            <p:nvPr/>
          </p:nvSpPr>
          <p:spPr>
            <a:xfrm>
              <a:off x="3192" y="4067"/>
              <a:ext cx="1224" cy="205"/>
            </a:xfrm>
            <a:prstGeom prst="rect">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Llana (+10 to +25C)</a:t>
              </a:r>
            </a:p>
          </p:txBody>
        </p:sp>
        <p:sp>
          <p:nvSpPr>
            <p:cNvPr id="85" name="Rectangle 84"/>
            <p:cNvSpPr/>
            <p:nvPr/>
          </p:nvSpPr>
          <p:spPr>
            <a:xfrm>
              <a:off x="4512" y="3251"/>
              <a:ext cx="1224" cy="205"/>
            </a:xfrm>
            <a:prstGeom prst="rect">
              <a:avLst/>
            </a:prstGeom>
            <a:solidFill>
              <a:srgbClr val="FD800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dirty="0"/>
                <a:t>Gen. </a:t>
              </a:r>
              <a:r>
                <a:rPr lang="en-US" altLang="en-US" sz="900" dirty="0" err="1"/>
                <a:t>profunda</a:t>
              </a:r>
              <a:r>
                <a:rPr lang="en-US" altLang="en-US" sz="900" dirty="0"/>
                <a:t>  (-40C to 0C)</a:t>
              </a:r>
            </a:p>
          </p:txBody>
        </p:sp>
        <p:sp>
          <p:nvSpPr>
            <p:cNvPr id="86" name="Rectangle 85"/>
            <p:cNvSpPr/>
            <p:nvPr/>
          </p:nvSpPr>
          <p:spPr>
            <a:xfrm>
              <a:off x="4512" y="3456"/>
              <a:ext cx="1224" cy="205"/>
            </a:xfrm>
            <a:prstGeom prst="rect">
              <a:avLst/>
            </a:prstGeom>
            <a:solidFill>
              <a:srgbClr val="FAD7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900"/>
                <a:t>Rango amplio (-25C to +5C)</a:t>
              </a:r>
            </a:p>
          </p:txBody>
        </p:sp>
        <p:sp>
          <p:nvSpPr>
            <p:cNvPr id="87" name="Rectangle 86"/>
            <p:cNvSpPr/>
            <p:nvPr/>
          </p:nvSpPr>
          <p:spPr>
            <a:xfrm>
              <a:off x="4512" y="3648"/>
              <a:ext cx="1224" cy="205"/>
            </a:xfrm>
            <a:prstGeom prst="rect">
              <a:avLst/>
            </a:prstGeom>
            <a:solidFill>
              <a:srgbClr val="11EF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Pocas tor. (-5C to +15C)</a:t>
              </a:r>
            </a:p>
          </p:txBody>
        </p:sp>
        <p:sp>
          <p:nvSpPr>
            <p:cNvPr id="88" name="Rectangle 87"/>
            <p:cNvSpPr/>
            <p:nvPr/>
          </p:nvSpPr>
          <p:spPr>
            <a:xfrm>
              <a:off x="4512" y="3853"/>
              <a:ext cx="1224" cy="4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100"/>
                <a:t>Llana?</a:t>
              </a:r>
            </a:p>
          </p:txBody>
        </p:sp>
      </p:grpSp>
      <p:sp>
        <p:nvSpPr>
          <p:cNvPr id="3" name="TextBox 2"/>
          <p:cNvSpPr txBox="1"/>
          <p:nvPr/>
        </p:nvSpPr>
        <p:spPr>
          <a:xfrm rot="16200000">
            <a:off x="85552" y="2455014"/>
            <a:ext cx="800219" cy="369332"/>
          </a:xfrm>
          <a:prstGeom prst="rect">
            <a:avLst/>
          </a:prstGeom>
          <a:noFill/>
        </p:spPr>
        <p:txBody>
          <a:bodyPr wrap="none" rtlCol="0">
            <a:spAutoFit/>
          </a:bodyPr>
          <a:lstStyle/>
          <a:p>
            <a:r>
              <a:rPr lang="en-US" dirty="0" err="1" smtClean="0">
                <a:latin typeface="Arial" panose="020B0604020202020204" pitchFamily="34" charset="0"/>
                <a:cs typeface="Arial" panose="020B0604020202020204" pitchFamily="34" charset="0"/>
              </a:rPr>
              <a:t>Indice</a:t>
            </a:r>
            <a:endParaRPr lang="en-US" dirty="0">
              <a:latin typeface="Arial" panose="020B0604020202020204" pitchFamily="34" charset="0"/>
              <a:cs typeface="Arial" panose="020B0604020202020204" pitchFamily="34" charset="0"/>
            </a:endParaRPr>
          </a:p>
        </p:txBody>
      </p:sp>
      <p:grpSp>
        <p:nvGrpSpPr>
          <p:cNvPr id="6" name="Group 5"/>
          <p:cNvGrpSpPr/>
          <p:nvPr/>
        </p:nvGrpSpPr>
        <p:grpSpPr>
          <a:xfrm>
            <a:off x="152400" y="877452"/>
            <a:ext cx="2936505" cy="4066179"/>
            <a:chOff x="152400" y="877452"/>
            <a:chExt cx="2936505" cy="4066179"/>
          </a:xfrm>
        </p:grpSpPr>
        <p:sp>
          <p:nvSpPr>
            <p:cNvPr id="2" name="Down Arrow 1"/>
            <p:cNvSpPr/>
            <p:nvPr/>
          </p:nvSpPr>
          <p:spPr>
            <a:xfrm rot="10800000">
              <a:off x="152400" y="877452"/>
              <a:ext cx="685800" cy="3187856"/>
            </a:xfrm>
            <a:prstGeom prst="downArrow">
              <a:avLst>
                <a:gd name="adj1" fmla="val 63675"/>
                <a:gd name="adj2" fmla="val 50000"/>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1066800" y="4191000"/>
              <a:ext cx="2022105" cy="752631"/>
              <a:chOff x="1120266" y="4191000"/>
              <a:chExt cx="3699705" cy="1943610"/>
            </a:xfrm>
          </p:grpSpPr>
          <p:sp>
            <p:nvSpPr>
              <p:cNvPr id="75" name="Down Arrow 74"/>
              <p:cNvSpPr/>
              <p:nvPr/>
            </p:nvSpPr>
            <p:spPr>
              <a:xfrm rot="16200000">
                <a:off x="1998314" y="3312952"/>
                <a:ext cx="1943610" cy="3699705"/>
              </a:xfrm>
              <a:prstGeom prst="downArrow">
                <a:avLst>
                  <a:gd name="adj1" fmla="val 67395"/>
                  <a:gd name="adj2" fmla="val 50000"/>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3940564" y="5545332"/>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3559564" y="5448300"/>
                <a:ext cx="174236" cy="228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122519" y="5334000"/>
                <a:ext cx="230281" cy="3584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589119" y="4943631"/>
                <a:ext cx="231891" cy="76255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940617" y="4750038"/>
                <a:ext cx="345383" cy="9649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371600" y="4648200"/>
                <a:ext cx="345383" cy="107278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178617" y="4648200"/>
                <a:ext cx="345383" cy="107278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5400000">
                <a:off x="1442026" y="4331093"/>
                <a:ext cx="158979" cy="6858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5400000">
                <a:off x="2092097" y="4530724"/>
                <a:ext cx="158981" cy="53317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5400000">
                <a:off x="2693107" y="4760154"/>
                <a:ext cx="158980" cy="36695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2741519" y="5569137"/>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2209800"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349764"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578364"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981200"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3276600" y="55626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3026164" y="5486400"/>
                <a:ext cx="174236" cy="145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2741519" y="5238505"/>
                <a:ext cx="230281" cy="47649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187964" y="5023122"/>
                <a:ext cx="250436" cy="63497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TextBox 75"/>
            <p:cNvSpPr txBox="1"/>
            <p:nvPr/>
          </p:nvSpPr>
          <p:spPr>
            <a:xfrm>
              <a:off x="1447800" y="4389777"/>
              <a:ext cx="98777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Tº </a:t>
              </a:r>
              <a:r>
                <a:rPr lang="en-US" dirty="0" err="1" smtClean="0">
                  <a:latin typeface="Arial" panose="020B0604020202020204" pitchFamily="34" charset="0"/>
                  <a:cs typeface="Arial" panose="020B0604020202020204" pitchFamily="34" charset="0"/>
                </a:rPr>
                <a:t>Brillo</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9080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7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228600" y="228600"/>
            <a:ext cx="8610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4000" b="1" dirty="0" err="1" smtClean="0">
                <a:solidFill>
                  <a:srgbClr val="F7D171"/>
                </a:solidFill>
                <a:effectLst>
                  <a:outerShdw blurRad="38100" dist="38100" dir="2700000" algn="tl">
                    <a:srgbClr val="000000">
                      <a:alpha val="43137"/>
                    </a:srgbClr>
                  </a:outerShdw>
                </a:effectLst>
              </a:rPr>
              <a:t>Correspondencia</a:t>
            </a:r>
            <a:r>
              <a:rPr lang="en-US" altLang="en-US" sz="4000" b="1" dirty="0" smtClean="0">
                <a:solidFill>
                  <a:srgbClr val="F7D171"/>
                </a:solidFill>
                <a:effectLst>
                  <a:outerShdw blurRad="38100" dist="38100" dir="2700000" algn="tl">
                    <a:srgbClr val="000000">
                      <a:alpha val="43137"/>
                    </a:srgbClr>
                  </a:outerShdw>
                </a:effectLst>
              </a:rPr>
              <a:t> GDI-</a:t>
            </a:r>
            <a:r>
              <a:rPr lang="en-US" altLang="en-US" sz="4000" b="1" dirty="0" err="1" smtClean="0">
                <a:solidFill>
                  <a:srgbClr val="F7D171"/>
                </a:solidFill>
                <a:effectLst>
                  <a:outerShdw blurRad="38100" dist="38100" dir="2700000" algn="tl">
                    <a:srgbClr val="000000">
                      <a:alpha val="43137"/>
                    </a:srgbClr>
                  </a:outerShdw>
                </a:effectLst>
              </a:rPr>
              <a:t>Convección</a:t>
            </a:r>
            <a:endParaRPr lang="en-US" altLang="en-US" sz="4000" b="1" dirty="0">
              <a:solidFill>
                <a:srgbClr val="F7D171"/>
              </a:solidFill>
              <a:effectLst>
                <a:outerShdw blurRad="38100" dist="38100" dir="2700000" algn="tl">
                  <a:srgbClr val="000000">
                    <a:alpha val="43137"/>
                  </a:srgbClr>
                </a:outerShdw>
              </a:effectLst>
            </a:endParaRPr>
          </a:p>
        </p:txBody>
      </p:sp>
      <p:sp>
        <p:nvSpPr>
          <p:cNvPr id="3" name="Content Placeholder 2"/>
          <p:cNvSpPr txBox="1">
            <a:spLocks/>
          </p:cNvSpPr>
          <p:nvPr/>
        </p:nvSpPr>
        <p:spPr>
          <a:xfrm>
            <a:off x="457200" y="1066800"/>
            <a:ext cx="7848600" cy="468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lumMod val="95000"/>
                  </a:schemeClr>
                </a:solidFill>
                <a:latin typeface="Arial" pitchFamily="34" charset="0"/>
                <a:cs typeface="Arial" pitchFamily="34" charset="0"/>
              </a:rPr>
              <a:t>Mejor aún, convección en función del GDI</a:t>
            </a:r>
            <a:endParaRPr lang="es-ES_tradnl" sz="2400" dirty="0">
              <a:solidFill>
                <a:schemeClr val="bg1">
                  <a:lumMod val="95000"/>
                </a:schemeClr>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17298"/>
            <a:ext cx="5029200" cy="5029200"/>
          </a:xfrm>
          <a:prstGeom prst="rect">
            <a:avLst/>
          </a:prstGeom>
        </p:spPr>
      </p:pic>
      <p:sp>
        <p:nvSpPr>
          <p:cNvPr id="200704" name="Freeform 200703"/>
          <p:cNvSpPr/>
          <p:nvPr/>
        </p:nvSpPr>
        <p:spPr>
          <a:xfrm>
            <a:off x="1737360" y="2647951"/>
            <a:ext cx="2074169" cy="2640546"/>
          </a:xfrm>
          <a:custGeom>
            <a:avLst/>
            <a:gdLst>
              <a:gd name="connsiteX0" fmla="*/ 0 w 1924050"/>
              <a:gd name="connsiteY0" fmla="*/ 0 h 2148840"/>
              <a:gd name="connsiteX1" fmla="*/ 49530 w 1924050"/>
              <a:gd name="connsiteY1" fmla="*/ 365760 h 2148840"/>
              <a:gd name="connsiteX2" fmla="*/ 487680 w 1924050"/>
              <a:gd name="connsiteY2" fmla="*/ 624840 h 2148840"/>
              <a:gd name="connsiteX3" fmla="*/ 548640 w 1924050"/>
              <a:gd name="connsiteY3" fmla="*/ 914400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87680 w 1924050"/>
              <a:gd name="connsiteY2" fmla="*/ 624840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294161 w 1924050"/>
              <a:gd name="connsiteY19" fmla="*/ 143558 h 2148840"/>
              <a:gd name="connsiteX20" fmla="*/ 110490 w 1924050"/>
              <a:gd name="connsiteY20" fmla="*/ 19050 h 2148840"/>
              <a:gd name="connsiteX21" fmla="*/ 0 w 1924050"/>
              <a:gd name="connsiteY21" fmla="*/ 0 h 2148840"/>
              <a:gd name="connsiteX0" fmla="*/ 0 w 2074149"/>
              <a:gd name="connsiteY0" fmla="*/ 0 h 2393399"/>
              <a:gd name="connsiteX1" fmla="*/ 49530 w 2074149"/>
              <a:gd name="connsiteY1" fmla="*/ 365760 h 2393399"/>
              <a:gd name="connsiteX2" fmla="*/ 453174 w 2074149"/>
              <a:gd name="connsiteY2" fmla="*/ 642093 h 2393399"/>
              <a:gd name="connsiteX3" fmla="*/ 634904 w 2074149"/>
              <a:gd name="connsiteY3" fmla="*/ 905773 h 2393399"/>
              <a:gd name="connsiteX4" fmla="*/ 822529 w 2074149"/>
              <a:gd name="connsiteY4" fmla="*/ 1041568 h 2393399"/>
              <a:gd name="connsiteX5" fmla="*/ 983339 w 2074149"/>
              <a:gd name="connsiteY5" fmla="*/ 1218841 h 2393399"/>
              <a:gd name="connsiteX6" fmla="*/ 1120931 w 2074149"/>
              <a:gd name="connsiteY6" fmla="*/ 1462465 h 2393399"/>
              <a:gd name="connsiteX7" fmla="*/ 1283970 w 2074149"/>
              <a:gd name="connsiteY7" fmla="*/ 1737360 h 2393399"/>
              <a:gd name="connsiteX8" fmla="*/ 1520190 w 2074149"/>
              <a:gd name="connsiteY8" fmla="*/ 1950720 h 2393399"/>
              <a:gd name="connsiteX9" fmla="*/ 1802130 w 2074149"/>
              <a:gd name="connsiteY9" fmla="*/ 2148840 h 2393399"/>
              <a:gd name="connsiteX10" fmla="*/ 2074149 w 2074149"/>
              <a:gd name="connsiteY10" fmla="*/ 2393399 h 2393399"/>
              <a:gd name="connsiteX11" fmla="*/ 1924050 w 2074149"/>
              <a:gd name="connsiteY11" fmla="*/ 1718310 h 2393399"/>
              <a:gd name="connsiteX12" fmla="*/ 1924050 w 2074149"/>
              <a:gd name="connsiteY12" fmla="*/ 1653540 h 2393399"/>
              <a:gd name="connsiteX13" fmla="*/ 1737719 w 2074149"/>
              <a:gd name="connsiteY13" fmla="*/ 1435148 h 2393399"/>
              <a:gd name="connsiteX14" fmla="*/ 1447800 w 2074149"/>
              <a:gd name="connsiteY14" fmla="*/ 1036320 h 2393399"/>
              <a:gd name="connsiteX15" fmla="*/ 1215390 w 2074149"/>
              <a:gd name="connsiteY15" fmla="*/ 701040 h 2393399"/>
              <a:gd name="connsiteX16" fmla="*/ 1074420 w 2074149"/>
              <a:gd name="connsiteY16" fmla="*/ 430530 h 2393399"/>
              <a:gd name="connsiteX17" fmla="*/ 849630 w 2074149"/>
              <a:gd name="connsiteY17" fmla="*/ 300990 h 2393399"/>
              <a:gd name="connsiteX18" fmla="*/ 574519 w 2074149"/>
              <a:gd name="connsiteY18" fmla="*/ 244631 h 2393399"/>
              <a:gd name="connsiteX19" fmla="*/ 294161 w 2074149"/>
              <a:gd name="connsiteY19" fmla="*/ 143558 h 2393399"/>
              <a:gd name="connsiteX20" fmla="*/ 110490 w 2074149"/>
              <a:gd name="connsiteY20" fmla="*/ 19050 h 2393399"/>
              <a:gd name="connsiteX21" fmla="*/ 0 w 2074149"/>
              <a:gd name="connsiteY21" fmla="*/ 0 h 2393399"/>
              <a:gd name="connsiteX0" fmla="*/ 0 w 2075437"/>
              <a:gd name="connsiteY0" fmla="*/ 0 h 2640546"/>
              <a:gd name="connsiteX1" fmla="*/ 49530 w 2075437"/>
              <a:gd name="connsiteY1" fmla="*/ 365760 h 2640546"/>
              <a:gd name="connsiteX2" fmla="*/ 453174 w 2075437"/>
              <a:gd name="connsiteY2" fmla="*/ 642093 h 2640546"/>
              <a:gd name="connsiteX3" fmla="*/ 634904 w 2075437"/>
              <a:gd name="connsiteY3" fmla="*/ 905773 h 2640546"/>
              <a:gd name="connsiteX4" fmla="*/ 822529 w 2075437"/>
              <a:gd name="connsiteY4" fmla="*/ 1041568 h 2640546"/>
              <a:gd name="connsiteX5" fmla="*/ 983339 w 2075437"/>
              <a:gd name="connsiteY5" fmla="*/ 1218841 h 2640546"/>
              <a:gd name="connsiteX6" fmla="*/ 1120931 w 2075437"/>
              <a:gd name="connsiteY6" fmla="*/ 1462465 h 2640546"/>
              <a:gd name="connsiteX7" fmla="*/ 1283970 w 2075437"/>
              <a:gd name="connsiteY7" fmla="*/ 1737360 h 2640546"/>
              <a:gd name="connsiteX8" fmla="*/ 1520190 w 2075437"/>
              <a:gd name="connsiteY8" fmla="*/ 1950720 h 2640546"/>
              <a:gd name="connsiteX9" fmla="*/ 1991911 w 2075437"/>
              <a:gd name="connsiteY9" fmla="*/ 2640546 h 2640546"/>
              <a:gd name="connsiteX10" fmla="*/ 2074149 w 2075437"/>
              <a:gd name="connsiteY10" fmla="*/ 2393399 h 2640546"/>
              <a:gd name="connsiteX11" fmla="*/ 1924050 w 2075437"/>
              <a:gd name="connsiteY11" fmla="*/ 1718310 h 2640546"/>
              <a:gd name="connsiteX12" fmla="*/ 1924050 w 2075437"/>
              <a:gd name="connsiteY12" fmla="*/ 1653540 h 2640546"/>
              <a:gd name="connsiteX13" fmla="*/ 1737719 w 2075437"/>
              <a:gd name="connsiteY13" fmla="*/ 1435148 h 2640546"/>
              <a:gd name="connsiteX14" fmla="*/ 1447800 w 2075437"/>
              <a:gd name="connsiteY14" fmla="*/ 1036320 h 2640546"/>
              <a:gd name="connsiteX15" fmla="*/ 1215390 w 2075437"/>
              <a:gd name="connsiteY15" fmla="*/ 701040 h 2640546"/>
              <a:gd name="connsiteX16" fmla="*/ 1074420 w 2075437"/>
              <a:gd name="connsiteY16" fmla="*/ 430530 h 2640546"/>
              <a:gd name="connsiteX17" fmla="*/ 849630 w 2075437"/>
              <a:gd name="connsiteY17" fmla="*/ 300990 h 2640546"/>
              <a:gd name="connsiteX18" fmla="*/ 574519 w 2075437"/>
              <a:gd name="connsiteY18" fmla="*/ 244631 h 2640546"/>
              <a:gd name="connsiteX19" fmla="*/ 294161 w 2075437"/>
              <a:gd name="connsiteY19" fmla="*/ 143558 h 2640546"/>
              <a:gd name="connsiteX20" fmla="*/ 110490 w 2075437"/>
              <a:gd name="connsiteY20" fmla="*/ 19050 h 2640546"/>
              <a:gd name="connsiteX21" fmla="*/ 0 w 2075437"/>
              <a:gd name="connsiteY21" fmla="*/ 0 h 2640546"/>
              <a:gd name="connsiteX0" fmla="*/ 0 w 2075437"/>
              <a:gd name="connsiteY0" fmla="*/ 0 h 2640546"/>
              <a:gd name="connsiteX1" fmla="*/ 49530 w 2075437"/>
              <a:gd name="connsiteY1" fmla="*/ 365760 h 2640546"/>
              <a:gd name="connsiteX2" fmla="*/ 453174 w 2075437"/>
              <a:gd name="connsiteY2" fmla="*/ 642093 h 2640546"/>
              <a:gd name="connsiteX3" fmla="*/ 634904 w 2075437"/>
              <a:gd name="connsiteY3" fmla="*/ 905773 h 2640546"/>
              <a:gd name="connsiteX4" fmla="*/ 822529 w 2075437"/>
              <a:gd name="connsiteY4" fmla="*/ 1041568 h 2640546"/>
              <a:gd name="connsiteX5" fmla="*/ 983339 w 2075437"/>
              <a:gd name="connsiteY5" fmla="*/ 1218841 h 2640546"/>
              <a:gd name="connsiteX6" fmla="*/ 1120931 w 2075437"/>
              <a:gd name="connsiteY6" fmla="*/ 1462465 h 2640546"/>
              <a:gd name="connsiteX7" fmla="*/ 1275343 w 2075437"/>
              <a:gd name="connsiteY7" fmla="*/ 1806371 h 2640546"/>
              <a:gd name="connsiteX8" fmla="*/ 1520190 w 2075437"/>
              <a:gd name="connsiteY8" fmla="*/ 1950720 h 2640546"/>
              <a:gd name="connsiteX9" fmla="*/ 1991911 w 2075437"/>
              <a:gd name="connsiteY9" fmla="*/ 2640546 h 2640546"/>
              <a:gd name="connsiteX10" fmla="*/ 2074149 w 2075437"/>
              <a:gd name="connsiteY10" fmla="*/ 2393399 h 2640546"/>
              <a:gd name="connsiteX11" fmla="*/ 1924050 w 2075437"/>
              <a:gd name="connsiteY11" fmla="*/ 1718310 h 2640546"/>
              <a:gd name="connsiteX12" fmla="*/ 1924050 w 2075437"/>
              <a:gd name="connsiteY12" fmla="*/ 1653540 h 2640546"/>
              <a:gd name="connsiteX13" fmla="*/ 1737719 w 2075437"/>
              <a:gd name="connsiteY13" fmla="*/ 1435148 h 2640546"/>
              <a:gd name="connsiteX14" fmla="*/ 1447800 w 2075437"/>
              <a:gd name="connsiteY14" fmla="*/ 1036320 h 2640546"/>
              <a:gd name="connsiteX15" fmla="*/ 1215390 w 2075437"/>
              <a:gd name="connsiteY15" fmla="*/ 701040 h 2640546"/>
              <a:gd name="connsiteX16" fmla="*/ 1074420 w 2075437"/>
              <a:gd name="connsiteY16" fmla="*/ 430530 h 2640546"/>
              <a:gd name="connsiteX17" fmla="*/ 849630 w 2075437"/>
              <a:gd name="connsiteY17" fmla="*/ 300990 h 2640546"/>
              <a:gd name="connsiteX18" fmla="*/ 574519 w 2075437"/>
              <a:gd name="connsiteY18" fmla="*/ 244631 h 2640546"/>
              <a:gd name="connsiteX19" fmla="*/ 294161 w 2075437"/>
              <a:gd name="connsiteY19" fmla="*/ 143558 h 2640546"/>
              <a:gd name="connsiteX20" fmla="*/ 110490 w 2075437"/>
              <a:gd name="connsiteY20" fmla="*/ 19050 h 2640546"/>
              <a:gd name="connsiteX21" fmla="*/ 0 w 2075437"/>
              <a:gd name="connsiteY21" fmla="*/ 0 h 2640546"/>
              <a:gd name="connsiteX0" fmla="*/ 0 w 2075437"/>
              <a:gd name="connsiteY0" fmla="*/ 0 h 2640546"/>
              <a:gd name="connsiteX1" fmla="*/ 49530 w 2075437"/>
              <a:gd name="connsiteY1" fmla="*/ 365760 h 2640546"/>
              <a:gd name="connsiteX2" fmla="*/ 453174 w 2075437"/>
              <a:gd name="connsiteY2" fmla="*/ 642093 h 2640546"/>
              <a:gd name="connsiteX3" fmla="*/ 634904 w 2075437"/>
              <a:gd name="connsiteY3" fmla="*/ 905773 h 2640546"/>
              <a:gd name="connsiteX4" fmla="*/ 822529 w 2075437"/>
              <a:gd name="connsiteY4" fmla="*/ 1041568 h 2640546"/>
              <a:gd name="connsiteX5" fmla="*/ 983339 w 2075437"/>
              <a:gd name="connsiteY5" fmla="*/ 1218841 h 2640546"/>
              <a:gd name="connsiteX6" fmla="*/ 1120931 w 2075437"/>
              <a:gd name="connsiteY6" fmla="*/ 1462465 h 2640546"/>
              <a:gd name="connsiteX7" fmla="*/ 1275343 w 2075437"/>
              <a:gd name="connsiteY7" fmla="*/ 1806371 h 2640546"/>
              <a:gd name="connsiteX8" fmla="*/ 1615081 w 2075437"/>
              <a:gd name="connsiteY8" fmla="*/ 2045611 h 2640546"/>
              <a:gd name="connsiteX9" fmla="*/ 1991911 w 2075437"/>
              <a:gd name="connsiteY9" fmla="*/ 2640546 h 2640546"/>
              <a:gd name="connsiteX10" fmla="*/ 2074149 w 2075437"/>
              <a:gd name="connsiteY10" fmla="*/ 2393399 h 2640546"/>
              <a:gd name="connsiteX11" fmla="*/ 1924050 w 2075437"/>
              <a:gd name="connsiteY11" fmla="*/ 1718310 h 2640546"/>
              <a:gd name="connsiteX12" fmla="*/ 1924050 w 2075437"/>
              <a:gd name="connsiteY12" fmla="*/ 1653540 h 2640546"/>
              <a:gd name="connsiteX13" fmla="*/ 1737719 w 2075437"/>
              <a:gd name="connsiteY13" fmla="*/ 1435148 h 2640546"/>
              <a:gd name="connsiteX14" fmla="*/ 1447800 w 2075437"/>
              <a:gd name="connsiteY14" fmla="*/ 1036320 h 2640546"/>
              <a:gd name="connsiteX15" fmla="*/ 1215390 w 2075437"/>
              <a:gd name="connsiteY15" fmla="*/ 701040 h 2640546"/>
              <a:gd name="connsiteX16" fmla="*/ 1074420 w 2075437"/>
              <a:gd name="connsiteY16" fmla="*/ 430530 h 2640546"/>
              <a:gd name="connsiteX17" fmla="*/ 849630 w 2075437"/>
              <a:gd name="connsiteY17" fmla="*/ 300990 h 2640546"/>
              <a:gd name="connsiteX18" fmla="*/ 574519 w 2075437"/>
              <a:gd name="connsiteY18" fmla="*/ 244631 h 2640546"/>
              <a:gd name="connsiteX19" fmla="*/ 294161 w 2075437"/>
              <a:gd name="connsiteY19" fmla="*/ 143558 h 2640546"/>
              <a:gd name="connsiteX20" fmla="*/ 110490 w 2075437"/>
              <a:gd name="connsiteY20" fmla="*/ 19050 h 2640546"/>
              <a:gd name="connsiteX21" fmla="*/ 0 w 2075437"/>
              <a:gd name="connsiteY21" fmla="*/ 0 h 2640546"/>
              <a:gd name="connsiteX0" fmla="*/ 0 w 2074169"/>
              <a:gd name="connsiteY0" fmla="*/ 0 h 2640546"/>
              <a:gd name="connsiteX1" fmla="*/ 49530 w 2074169"/>
              <a:gd name="connsiteY1" fmla="*/ 365760 h 2640546"/>
              <a:gd name="connsiteX2" fmla="*/ 453174 w 2074169"/>
              <a:gd name="connsiteY2" fmla="*/ 642093 h 2640546"/>
              <a:gd name="connsiteX3" fmla="*/ 634904 w 2074169"/>
              <a:gd name="connsiteY3" fmla="*/ 905773 h 2640546"/>
              <a:gd name="connsiteX4" fmla="*/ 822529 w 2074169"/>
              <a:gd name="connsiteY4" fmla="*/ 1041568 h 2640546"/>
              <a:gd name="connsiteX5" fmla="*/ 983339 w 2074169"/>
              <a:gd name="connsiteY5" fmla="*/ 1218841 h 2640546"/>
              <a:gd name="connsiteX6" fmla="*/ 1120931 w 2074169"/>
              <a:gd name="connsiteY6" fmla="*/ 1462465 h 2640546"/>
              <a:gd name="connsiteX7" fmla="*/ 1275343 w 2074169"/>
              <a:gd name="connsiteY7" fmla="*/ 1806371 h 2640546"/>
              <a:gd name="connsiteX8" fmla="*/ 1615081 w 2074169"/>
              <a:gd name="connsiteY8" fmla="*/ 2045611 h 2640546"/>
              <a:gd name="connsiteX9" fmla="*/ 1991911 w 2074169"/>
              <a:gd name="connsiteY9" fmla="*/ 2640546 h 2640546"/>
              <a:gd name="connsiteX10" fmla="*/ 2074149 w 2074169"/>
              <a:gd name="connsiteY10" fmla="*/ 2393399 h 2640546"/>
              <a:gd name="connsiteX11" fmla="*/ 1984435 w 2074169"/>
              <a:gd name="connsiteY11" fmla="*/ 1847707 h 2640546"/>
              <a:gd name="connsiteX12" fmla="*/ 1924050 w 2074169"/>
              <a:gd name="connsiteY12" fmla="*/ 1653540 h 2640546"/>
              <a:gd name="connsiteX13" fmla="*/ 1737719 w 2074169"/>
              <a:gd name="connsiteY13" fmla="*/ 1435148 h 2640546"/>
              <a:gd name="connsiteX14" fmla="*/ 1447800 w 2074169"/>
              <a:gd name="connsiteY14" fmla="*/ 1036320 h 2640546"/>
              <a:gd name="connsiteX15" fmla="*/ 1215390 w 2074169"/>
              <a:gd name="connsiteY15" fmla="*/ 701040 h 2640546"/>
              <a:gd name="connsiteX16" fmla="*/ 1074420 w 2074169"/>
              <a:gd name="connsiteY16" fmla="*/ 430530 h 2640546"/>
              <a:gd name="connsiteX17" fmla="*/ 849630 w 2074169"/>
              <a:gd name="connsiteY17" fmla="*/ 300990 h 2640546"/>
              <a:gd name="connsiteX18" fmla="*/ 574519 w 2074169"/>
              <a:gd name="connsiteY18" fmla="*/ 244631 h 2640546"/>
              <a:gd name="connsiteX19" fmla="*/ 294161 w 2074169"/>
              <a:gd name="connsiteY19" fmla="*/ 143558 h 2640546"/>
              <a:gd name="connsiteX20" fmla="*/ 110490 w 2074169"/>
              <a:gd name="connsiteY20" fmla="*/ 19050 h 2640546"/>
              <a:gd name="connsiteX21" fmla="*/ 0 w 2074169"/>
              <a:gd name="connsiteY21" fmla="*/ 0 h 2640546"/>
              <a:gd name="connsiteX0" fmla="*/ 0 w 2074169"/>
              <a:gd name="connsiteY0" fmla="*/ 0 h 2640546"/>
              <a:gd name="connsiteX1" fmla="*/ 49530 w 2074169"/>
              <a:gd name="connsiteY1" fmla="*/ 365760 h 2640546"/>
              <a:gd name="connsiteX2" fmla="*/ 453174 w 2074169"/>
              <a:gd name="connsiteY2" fmla="*/ 642093 h 2640546"/>
              <a:gd name="connsiteX3" fmla="*/ 634904 w 2074169"/>
              <a:gd name="connsiteY3" fmla="*/ 905773 h 2640546"/>
              <a:gd name="connsiteX4" fmla="*/ 822529 w 2074169"/>
              <a:gd name="connsiteY4" fmla="*/ 1041568 h 2640546"/>
              <a:gd name="connsiteX5" fmla="*/ 983339 w 2074169"/>
              <a:gd name="connsiteY5" fmla="*/ 1218841 h 2640546"/>
              <a:gd name="connsiteX6" fmla="*/ 1120931 w 2074169"/>
              <a:gd name="connsiteY6" fmla="*/ 1462465 h 2640546"/>
              <a:gd name="connsiteX7" fmla="*/ 1275343 w 2074169"/>
              <a:gd name="connsiteY7" fmla="*/ 1806371 h 2640546"/>
              <a:gd name="connsiteX8" fmla="*/ 1615081 w 2074169"/>
              <a:gd name="connsiteY8" fmla="*/ 2045611 h 2640546"/>
              <a:gd name="connsiteX9" fmla="*/ 1991911 w 2074169"/>
              <a:gd name="connsiteY9" fmla="*/ 2640546 h 2640546"/>
              <a:gd name="connsiteX10" fmla="*/ 2074149 w 2074169"/>
              <a:gd name="connsiteY10" fmla="*/ 2393399 h 2640546"/>
              <a:gd name="connsiteX11" fmla="*/ 1984435 w 2074169"/>
              <a:gd name="connsiteY11" fmla="*/ 1847707 h 2640546"/>
              <a:gd name="connsiteX12" fmla="*/ 1872292 w 2074169"/>
              <a:gd name="connsiteY12" fmla="*/ 1619034 h 2640546"/>
              <a:gd name="connsiteX13" fmla="*/ 1737719 w 2074169"/>
              <a:gd name="connsiteY13" fmla="*/ 1435148 h 2640546"/>
              <a:gd name="connsiteX14" fmla="*/ 1447800 w 2074169"/>
              <a:gd name="connsiteY14" fmla="*/ 1036320 h 2640546"/>
              <a:gd name="connsiteX15" fmla="*/ 1215390 w 2074169"/>
              <a:gd name="connsiteY15" fmla="*/ 701040 h 2640546"/>
              <a:gd name="connsiteX16" fmla="*/ 1074420 w 2074169"/>
              <a:gd name="connsiteY16" fmla="*/ 430530 h 2640546"/>
              <a:gd name="connsiteX17" fmla="*/ 849630 w 2074169"/>
              <a:gd name="connsiteY17" fmla="*/ 300990 h 2640546"/>
              <a:gd name="connsiteX18" fmla="*/ 574519 w 2074169"/>
              <a:gd name="connsiteY18" fmla="*/ 244631 h 2640546"/>
              <a:gd name="connsiteX19" fmla="*/ 294161 w 2074169"/>
              <a:gd name="connsiteY19" fmla="*/ 143558 h 2640546"/>
              <a:gd name="connsiteX20" fmla="*/ 110490 w 2074169"/>
              <a:gd name="connsiteY20" fmla="*/ 19050 h 2640546"/>
              <a:gd name="connsiteX21" fmla="*/ 0 w 2074169"/>
              <a:gd name="connsiteY21" fmla="*/ 0 h 264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4169" h="2640546">
                <a:moveTo>
                  <a:pt x="0" y="0"/>
                </a:moveTo>
                <a:lnTo>
                  <a:pt x="49530" y="365760"/>
                </a:lnTo>
                <a:lnTo>
                  <a:pt x="453174" y="642093"/>
                </a:lnTo>
                <a:lnTo>
                  <a:pt x="634904" y="905773"/>
                </a:lnTo>
                <a:lnTo>
                  <a:pt x="822529" y="1041568"/>
                </a:lnTo>
                <a:lnTo>
                  <a:pt x="983339" y="1218841"/>
                </a:lnTo>
                <a:lnTo>
                  <a:pt x="1120931" y="1462465"/>
                </a:lnTo>
                <a:lnTo>
                  <a:pt x="1275343" y="1806371"/>
                </a:lnTo>
                <a:lnTo>
                  <a:pt x="1615081" y="2045611"/>
                </a:lnTo>
                <a:lnTo>
                  <a:pt x="1991911" y="2640546"/>
                </a:lnTo>
                <a:cubicBezTo>
                  <a:pt x="2019324" y="2558164"/>
                  <a:pt x="2075395" y="2525539"/>
                  <a:pt x="2074149" y="2393399"/>
                </a:cubicBezTo>
                <a:cubicBezTo>
                  <a:pt x="2072903" y="2261259"/>
                  <a:pt x="2034468" y="2072737"/>
                  <a:pt x="1984435" y="1847707"/>
                </a:cubicBezTo>
                <a:lnTo>
                  <a:pt x="1872292" y="1619034"/>
                </a:lnTo>
                <a:lnTo>
                  <a:pt x="1737719" y="1435148"/>
                </a:lnTo>
                <a:lnTo>
                  <a:pt x="1447800" y="1036320"/>
                </a:lnTo>
                <a:lnTo>
                  <a:pt x="1215390" y="701040"/>
                </a:lnTo>
                <a:lnTo>
                  <a:pt x="1074420" y="430530"/>
                </a:lnTo>
                <a:lnTo>
                  <a:pt x="849630" y="300990"/>
                </a:lnTo>
                <a:lnTo>
                  <a:pt x="574519" y="244631"/>
                </a:lnTo>
                <a:lnTo>
                  <a:pt x="294161" y="143558"/>
                </a:lnTo>
                <a:lnTo>
                  <a:pt x="110490" y="19050"/>
                </a:lnTo>
                <a:lnTo>
                  <a:pt x="0" y="0"/>
                </a:lnTo>
                <a:close/>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7" name="Freeform 200706"/>
          <p:cNvSpPr/>
          <p:nvPr/>
        </p:nvSpPr>
        <p:spPr>
          <a:xfrm>
            <a:off x="1647494" y="2472810"/>
            <a:ext cx="1915215" cy="1866278"/>
          </a:xfrm>
          <a:custGeom>
            <a:avLst/>
            <a:gdLst>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948906 w 1889185"/>
              <a:gd name="connsiteY10" fmla="*/ 276046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51163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915064"/>
              <a:gd name="connsiteY0" fmla="*/ 17253 h 1854680"/>
              <a:gd name="connsiteX1" fmla="*/ 0 w 1915064"/>
              <a:gd name="connsiteY1" fmla="*/ 17253 h 1854680"/>
              <a:gd name="connsiteX2" fmla="*/ 250166 w 1915064"/>
              <a:gd name="connsiteY2" fmla="*/ 465827 h 1854680"/>
              <a:gd name="connsiteX3" fmla="*/ 672861 w 1915064"/>
              <a:gd name="connsiteY3" fmla="*/ 776378 h 1854680"/>
              <a:gd name="connsiteX4" fmla="*/ 1009291 w 1915064"/>
              <a:gd name="connsiteY4" fmla="*/ 1086929 h 1854680"/>
              <a:gd name="connsiteX5" fmla="*/ 1328468 w 1915064"/>
              <a:gd name="connsiteY5" fmla="*/ 1500997 h 1854680"/>
              <a:gd name="connsiteX6" fmla="*/ 1690778 w 1915064"/>
              <a:gd name="connsiteY6" fmla="*/ 1854680 h 1854680"/>
              <a:gd name="connsiteX7" fmla="*/ 1915064 w 1915064"/>
              <a:gd name="connsiteY7" fmla="*/ 1698876 h 1854680"/>
              <a:gd name="connsiteX8" fmla="*/ 1751163 w 1915064"/>
              <a:gd name="connsiteY8" fmla="*/ 1138687 h 1854680"/>
              <a:gd name="connsiteX9" fmla="*/ 1406106 w 1915064"/>
              <a:gd name="connsiteY9" fmla="*/ 604247 h 1854680"/>
              <a:gd name="connsiteX10" fmla="*/ 1009291 w 1915064"/>
              <a:gd name="connsiteY10" fmla="*/ 225081 h 1854680"/>
              <a:gd name="connsiteX11" fmla="*/ 595222 w 1915064"/>
              <a:gd name="connsiteY11" fmla="*/ 52420 h 1854680"/>
              <a:gd name="connsiteX12" fmla="*/ 310551 w 1915064"/>
              <a:gd name="connsiteY12" fmla="*/ 0 h 1854680"/>
              <a:gd name="connsiteX13" fmla="*/ 0 w 1915064"/>
              <a:gd name="connsiteY13" fmla="*/ 17253 h 1854680"/>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328468 w 1915064"/>
              <a:gd name="connsiteY5" fmla="*/ 1500997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24286 w 1915064"/>
              <a:gd name="connsiteY2" fmla="*/ 508298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224437 w 1915215"/>
              <a:gd name="connsiteY3" fmla="*/ 508298 h 1837692"/>
              <a:gd name="connsiteX4" fmla="*/ 673012 w 1915215"/>
              <a:gd name="connsiteY4" fmla="*/ 776378 h 1837692"/>
              <a:gd name="connsiteX5" fmla="*/ 1009442 w 1915215"/>
              <a:gd name="connsiteY5" fmla="*/ 1086929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5215" h="1837692">
                <a:moveTo>
                  <a:pt x="151" y="17253"/>
                </a:moveTo>
                <a:lnTo>
                  <a:pt x="151" y="17253"/>
                </a:lnTo>
                <a:cubicBezTo>
                  <a:pt x="3026" y="55921"/>
                  <a:pt x="-8476" y="186082"/>
                  <a:pt x="17403" y="249260"/>
                </a:cubicBezTo>
                <a:lnTo>
                  <a:pt x="224437" y="508298"/>
                </a:lnTo>
                <a:lnTo>
                  <a:pt x="673012" y="776378"/>
                </a:lnTo>
                <a:lnTo>
                  <a:pt x="1009442" y="1086929"/>
                </a:lnTo>
                <a:lnTo>
                  <a:pt x="1294113" y="1517986"/>
                </a:lnTo>
                <a:lnTo>
                  <a:pt x="1656424" y="1837692"/>
                </a:lnTo>
                <a:lnTo>
                  <a:pt x="1915215" y="1698876"/>
                </a:lnTo>
                <a:lnTo>
                  <a:pt x="1751314" y="1138687"/>
                </a:lnTo>
                <a:lnTo>
                  <a:pt x="1406257" y="604247"/>
                </a:lnTo>
                <a:lnTo>
                  <a:pt x="1009442" y="225081"/>
                </a:lnTo>
                <a:lnTo>
                  <a:pt x="595373" y="52420"/>
                </a:lnTo>
                <a:lnTo>
                  <a:pt x="310702" y="0"/>
                </a:lnTo>
                <a:lnTo>
                  <a:pt x="151" y="17253"/>
                </a:lnTo>
                <a:close/>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6302477" y="1772560"/>
            <a:ext cx="2597848" cy="2099555"/>
            <a:chOff x="5249174" y="1752600"/>
            <a:chExt cx="3843785" cy="2590800"/>
          </a:xfrm>
        </p:grpSpPr>
        <p:sp>
          <p:nvSpPr>
            <p:cNvPr id="4" name="Rectangle 3"/>
            <p:cNvSpPr/>
            <p:nvPr/>
          </p:nvSpPr>
          <p:spPr>
            <a:xfrm>
              <a:off x="5249174" y="2277375"/>
              <a:ext cx="990600" cy="304800"/>
            </a:xfrm>
            <a:prstGeom prst="rect">
              <a:avLst/>
            </a:prstGeom>
            <a:solidFill>
              <a:srgbClr val="9C7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5257800" y="2734575"/>
              <a:ext cx="990600" cy="304800"/>
            </a:xfrm>
            <a:prstGeom prst="rect">
              <a:avLst/>
            </a:prstGeom>
            <a:solidFill>
              <a:srgbClr val="C7C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p:cNvSpPr/>
            <p:nvPr/>
          </p:nvSpPr>
          <p:spPr>
            <a:xfrm>
              <a:off x="5257800" y="3200401"/>
              <a:ext cx="990600" cy="304800"/>
            </a:xfrm>
            <a:prstGeom prst="rect">
              <a:avLst/>
            </a:prstGeom>
            <a:solidFill>
              <a:srgbClr val="21E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7"/>
            <p:cNvSpPr/>
            <p:nvPr/>
          </p:nvSpPr>
          <p:spPr>
            <a:xfrm>
              <a:off x="5257800" y="3657600"/>
              <a:ext cx="990600" cy="304800"/>
            </a:xfrm>
            <a:prstGeom prst="rect">
              <a:avLst/>
            </a:prstGeom>
            <a:solidFill>
              <a:srgbClr val="007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p:cNvSpPr/>
            <p:nvPr/>
          </p:nvSpPr>
          <p:spPr>
            <a:xfrm>
              <a:off x="5257800" y="1811549"/>
              <a:ext cx="990600" cy="304800"/>
            </a:xfrm>
            <a:prstGeom prst="rect">
              <a:avLst/>
            </a:prstGeom>
            <a:solidFill>
              <a:srgbClr val="9A3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4" name="Group 23"/>
            <p:cNvGrpSpPr/>
            <p:nvPr/>
          </p:nvGrpSpPr>
          <p:grpSpPr>
            <a:xfrm>
              <a:off x="6248400" y="1752600"/>
              <a:ext cx="2844559" cy="2590800"/>
              <a:chOff x="6248400" y="1752600"/>
              <a:chExt cx="2844559" cy="2590800"/>
            </a:xfrm>
          </p:grpSpPr>
          <p:sp>
            <p:nvSpPr>
              <p:cNvPr id="23" name="Rectangle 22"/>
              <p:cNvSpPr/>
              <p:nvPr/>
            </p:nvSpPr>
            <p:spPr>
              <a:xfrm>
                <a:off x="6276438" y="1811549"/>
                <a:ext cx="2781301" cy="2474098"/>
              </a:xfrm>
              <a:custGeom>
                <a:avLst/>
                <a:gdLst>
                  <a:gd name="connsiteX0" fmla="*/ 0 w 990600"/>
                  <a:gd name="connsiteY0" fmla="*/ 0 h 2074652"/>
                  <a:gd name="connsiteX1" fmla="*/ 990600 w 990600"/>
                  <a:gd name="connsiteY1" fmla="*/ 0 h 2074652"/>
                  <a:gd name="connsiteX2" fmla="*/ 990600 w 990600"/>
                  <a:gd name="connsiteY2" fmla="*/ 2074652 h 2074652"/>
                  <a:gd name="connsiteX3" fmla="*/ 0 w 990600"/>
                  <a:gd name="connsiteY3" fmla="*/ 2074652 h 2074652"/>
                  <a:gd name="connsiteX4" fmla="*/ 0 w 990600"/>
                  <a:gd name="connsiteY4" fmla="*/ 0 h 2074652"/>
                  <a:gd name="connsiteX0" fmla="*/ 0 w 990600"/>
                  <a:gd name="connsiteY0" fmla="*/ 0 h 2513978"/>
                  <a:gd name="connsiteX1" fmla="*/ 990600 w 990600"/>
                  <a:gd name="connsiteY1" fmla="*/ 0 h 2513978"/>
                  <a:gd name="connsiteX2" fmla="*/ 990600 w 990600"/>
                  <a:gd name="connsiteY2" fmla="*/ 2074652 h 2513978"/>
                  <a:gd name="connsiteX3" fmla="*/ 465826 w 990600"/>
                  <a:gd name="connsiteY3" fmla="*/ 2513963 h 2513978"/>
                  <a:gd name="connsiteX4" fmla="*/ 0 w 990600"/>
                  <a:gd name="connsiteY4" fmla="*/ 2074652 h 2513978"/>
                  <a:gd name="connsiteX5" fmla="*/ 0 w 990600"/>
                  <a:gd name="connsiteY5" fmla="*/ 0 h 2513978"/>
                  <a:gd name="connsiteX0" fmla="*/ 0 w 990600"/>
                  <a:gd name="connsiteY0" fmla="*/ 0 h 2513963"/>
                  <a:gd name="connsiteX1" fmla="*/ 990600 w 990600"/>
                  <a:gd name="connsiteY1" fmla="*/ 0 h 2513963"/>
                  <a:gd name="connsiteX2" fmla="*/ 990600 w 990600"/>
                  <a:gd name="connsiteY2" fmla="*/ 2074652 h 2513963"/>
                  <a:gd name="connsiteX3" fmla="*/ 465826 w 990600"/>
                  <a:gd name="connsiteY3" fmla="*/ 2513963 h 2513963"/>
                  <a:gd name="connsiteX4" fmla="*/ 0 w 990600"/>
                  <a:gd name="connsiteY4" fmla="*/ 2074652 h 2513963"/>
                  <a:gd name="connsiteX5" fmla="*/ 0 w 990600"/>
                  <a:gd name="connsiteY5" fmla="*/ 0 h 2513963"/>
                  <a:gd name="connsiteX0" fmla="*/ 0 w 990600"/>
                  <a:gd name="connsiteY0" fmla="*/ 0 h 2505336"/>
                  <a:gd name="connsiteX1" fmla="*/ 990600 w 990600"/>
                  <a:gd name="connsiteY1" fmla="*/ 0 h 2505336"/>
                  <a:gd name="connsiteX2" fmla="*/ 990600 w 990600"/>
                  <a:gd name="connsiteY2" fmla="*/ 2074652 h 2505336"/>
                  <a:gd name="connsiteX3" fmla="*/ 517585 w 990600"/>
                  <a:gd name="connsiteY3" fmla="*/ 2505336 h 2505336"/>
                  <a:gd name="connsiteX4" fmla="*/ 0 w 990600"/>
                  <a:gd name="connsiteY4" fmla="*/ 2074652 h 2505336"/>
                  <a:gd name="connsiteX5" fmla="*/ 0 w 990600"/>
                  <a:gd name="connsiteY5" fmla="*/ 0 h 2505336"/>
                  <a:gd name="connsiteX0" fmla="*/ 0 w 990600"/>
                  <a:gd name="connsiteY0" fmla="*/ 0 h 2505336"/>
                  <a:gd name="connsiteX1" fmla="*/ 990600 w 990600"/>
                  <a:gd name="connsiteY1" fmla="*/ 0 h 2505336"/>
                  <a:gd name="connsiteX2" fmla="*/ 990600 w 990600"/>
                  <a:gd name="connsiteY2" fmla="*/ 2074652 h 2505336"/>
                  <a:gd name="connsiteX3" fmla="*/ 517585 w 990600"/>
                  <a:gd name="connsiteY3" fmla="*/ 2505336 h 2505336"/>
                  <a:gd name="connsiteX4" fmla="*/ 0 w 990600"/>
                  <a:gd name="connsiteY4" fmla="*/ 2074652 h 2505336"/>
                  <a:gd name="connsiteX5" fmla="*/ 0 w 990600"/>
                  <a:gd name="connsiteY5" fmla="*/ 0 h 2505336"/>
                  <a:gd name="connsiteX0" fmla="*/ 0 w 990600"/>
                  <a:gd name="connsiteY0" fmla="*/ 0 h 2505336"/>
                  <a:gd name="connsiteX1" fmla="*/ 990600 w 990600"/>
                  <a:gd name="connsiteY1" fmla="*/ 0 h 2505336"/>
                  <a:gd name="connsiteX2" fmla="*/ 990600 w 990600"/>
                  <a:gd name="connsiteY2" fmla="*/ 2074652 h 2505336"/>
                  <a:gd name="connsiteX3" fmla="*/ 517585 w 990600"/>
                  <a:gd name="connsiteY3" fmla="*/ 2505336 h 2505336"/>
                  <a:gd name="connsiteX4" fmla="*/ 0 w 990600"/>
                  <a:gd name="connsiteY4" fmla="*/ 2074652 h 2505336"/>
                  <a:gd name="connsiteX5" fmla="*/ 0 w 990600"/>
                  <a:gd name="connsiteY5" fmla="*/ 0 h 250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2505336">
                    <a:moveTo>
                      <a:pt x="0" y="0"/>
                    </a:moveTo>
                    <a:lnTo>
                      <a:pt x="990600" y="0"/>
                    </a:lnTo>
                    <a:lnTo>
                      <a:pt x="990600" y="2074652"/>
                    </a:lnTo>
                    <a:cubicBezTo>
                      <a:pt x="781170" y="2295850"/>
                      <a:pt x="727015" y="2318642"/>
                      <a:pt x="517585" y="2505336"/>
                    </a:cubicBezTo>
                    <a:lnTo>
                      <a:pt x="0" y="2074652"/>
                    </a:lnTo>
                    <a:lnTo>
                      <a:pt x="0" y="0"/>
                    </a:lnTo>
                    <a:close/>
                  </a:path>
                </a:pathLst>
              </a:custGeom>
              <a:gradFill flip="none" rotWithShape="1">
                <a:gsLst>
                  <a:gs pos="0">
                    <a:srgbClr val="9A3006">
                      <a:shade val="30000"/>
                      <a:satMod val="115000"/>
                    </a:srgbClr>
                  </a:gs>
                  <a:gs pos="50000">
                    <a:srgbClr val="C7C317"/>
                  </a:gs>
                  <a:gs pos="100000">
                    <a:srgbClr val="00761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Rectangle 21"/>
              <p:cNvSpPr/>
              <p:nvPr/>
            </p:nvSpPr>
            <p:spPr>
              <a:xfrm>
                <a:off x="6248400" y="1752600"/>
                <a:ext cx="2844559" cy="2590800"/>
              </a:xfrm>
              <a:prstGeom prst="rect">
                <a:avLst/>
              </a:prstGeom>
              <a:solidFill>
                <a:srgbClr val="3435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5" name="Group 24"/>
            <p:cNvGrpSpPr/>
            <p:nvPr/>
          </p:nvGrpSpPr>
          <p:grpSpPr>
            <a:xfrm>
              <a:off x="6212457" y="1803737"/>
              <a:ext cx="1689340" cy="2183427"/>
              <a:chOff x="6212457" y="1803737"/>
              <a:chExt cx="1689340" cy="2183427"/>
            </a:xfrm>
          </p:grpSpPr>
          <p:sp>
            <p:nvSpPr>
              <p:cNvPr id="11" name="TextBox 1"/>
              <p:cNvSpPr txBox="1">
                <a:spLocks noChangeArrowheads="1"/>
              </p:cNvSpPr>
              <p:nvPr/>
            </p:nvSpPr>
            <p:spPr bwMode="auto">
              <a:xfrm>
                <a:off x="6225398" y="1803737"/>
                <a:ext cx="1676399" cy="35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solidFill>
                      <a:schemeClr val="bg1">
                        <a:lumMod val="95000"/>
                      </a:schemeClr>
                    </a:solidFill>
                    <a:effectLst>
                      <a:outerShdw blurRad="38100" dist="38100" dir="2700000" algn="tl">
                        <a:srgbClr val="000000">
                          <a:alpha val="43137"/>
                        </a:srgbClr>
                      </a:outerShdw>
                    </a:effectLst>
                  </a:rPr>
                  <a:t>Octubre</a:t>
                </a:r>
                <a:endParaRPr lang="en-US" altLang="en-US" sz="1400" dirty="0">
                  <a:solidFill>
                    <a:schemeClr val="bg1">
                      <a:lumMod val="95000"/>
                    </a:schemeClr>
                  </a:solidFill>
                  <a:effectLst>
                    <a:outerShdw blurRad="38100" dist="38100" dir="2700000" algn="tl">
                      <a:srgbClr val="000000">
                        <a:alpha val="43137"/>
                      </a:srgbClr>
                    </a:outerShdw>
                  </a:effectLst>
                </a:endParaRPr>
              </a:p>
            </p:txBody>
          </p:sp>
          <p:sp>
            <p:nvSpPr>
              <p:cNvPr id="12" name="TextBox 1"/>
              <p:cNvSpPr txBox="1">
                <a:spLocks noChangeArrowheads="1"/>
              </p:cNvSpPr>
              <p:nvPr/>
            </p:nvSpPr>
            <p:spPr bwMode="auto">
              <a:xfrm>
                <a:off x="6216772" y="2267069"/>
                <a:ext cx="1676399" cy="35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solidFill>
                      <a:schemeClr val="bg1">
                        <a:lumMod val="95000"/>
                      </a:schemeClr>
                    </a:solidFill>
                    <a:effectLst>
                      <a:outerShdw blurRad="38100" dist="38100" dir="2700000" algn="tl">
                        <a:srgbClr val="000000">
                          <a:alpha val="43137"/>
                        </a:srgbClr>
                      </a:outerShdw>
                    </a:effectLst>
                  </a:rPr>
                  <a:t>Noviembre</a:t>
                </a:r>
                <a:endParaRPr lang="en-US" altLang="en-US" sz="1400" dirty="0">
                  <a:solidFill>
                    <a:schemeClr val="bg1">
                      <a:lumMod val="95000"/>
                    </a:schemeClr>
                  </a:solidFill>
                  <a:effectLst>
                    <a:outerShdw blurRad="38100" dist="38100" dir="2700000" algn="tl">
                      <a:srgbClr val="000000">
                        <a:alpha val="43137"/>
                      </a:srgbClr>
                    </a:outerShdw>
                  </a:effectLst>
                </a:endParaRPr>
              </a:p>
            </p:txBody>
          </p:sp>
          <p:sp>
            <p:nvSpPr>
              <p:cNvPr id="13" name="TextBox 1"/>
              <p:cNvSpPr txBox="1">
                <a:spLocks noChangeArrowheads="1"/>
              </p:cNvSpPr>
              <p:nvPr/>
            </p:nvSpPr>
            <p:spPr bwMode="auto">
              <a:xfrm>
                <a:off x="6212457" y="2709333"/>
                <a:ext cx="1676399" cy="35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solidFill>
                      <a:schemeClr val="bg1">
                        <a:lumMod val="95000"/>
                      </a:schemeClr>
                    </a:solidFill>
                    <a:effectLst>
                      <a:outerShdw blurRad="38100" dist="38100" dir="2700000" algn="tl">
                        <a:srgbClr val="000000">
                          <a:alpha val="43137"/>
                        </a:srgbClr>
                      </a:outerShdw>
                    </a:effectLst>
                  </a:rPr>
                  <a:t>Diciembre</a:t>
                </a:r>
                <a:endParaRPr lang="en-US" altLang="en-US" sz="1400" dirty="0">
                  <a:solidFill>
                    <a:schemeClr val="bg1">
                      <a:lumMod val="95000"/>
                    </a:schemeClr>
                  </a:solidFill>
                  <a:effectLst>
                    <a:outerShdw blurRad="38100" dist="38100" dir="2700000" algn="tl">
                      <a:srgbClr val="000000">
                        <a:alpha val="43137"/>
                      </a:srgbClr>
                    </a:outerShdw>
                  </a:effectLst>
                </a:endParaRPr>
              </a:p>
            </p:txBody>
          </p:sp>
          <p:sp>
            <p:nvSpPr>
              <p:cNvPr id="14" name="TextBox 1"/>
              <p:cNvSpPr txBox="1">
                <a:spLocks noChangeArrowheads="1"/>
              </p:cNvSpPr>
              <p:nvPr/>
            </p:nvSpPr>
            <p:spPr bwMode="auto">
              <a:xfrm>
                <a:off x="6225398" y="3191774"/>
                <a:ext cx="1676399" cy="35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solidFill>
                      <a:schemeClr val="bg1">
                        <a:lumMod val="95000"/>
                      </a:schemeClr>
                    </a:solidFill>
                    <a:effectLst>
                      <a:outerShdw blurRad="38100" dist="38100" dir="2700000" algn="tl">
                        <a:srgbClr val="000000">
                          <a:alpha val="43137"/>
                        </a:srgbClr>
                      </a:outerShdw>
                    </a:effectLst>
                  </a:rPr>
                  <a:t>Enero</a:t>
                </a:r>
                <a:endParaRPr lang="en-US" altLang="en-US" sz="1400" dirty="0">
                  <a:solidFill>
                    <a:schemeClr val="bg1">
                      <a:lumMod val="95000"/>
                    </a:schemeClr>
                  </a:solidFill>
                  <a:effectLst>
                    <a:outerShdw blurRad="38100" dist="38100" dir="2700000" algn="tl">
                      <a:srgbClr val="000000">
                        <a:alpha val="43137"/>
                      </a:srgbClr>
                    </a:outerShdw>
                  </a:effectLst>
                </a:endParaRPr>
              </a:p>
            </p:txBody>
          </p:sp>
          <p:sp>
            <p:nvSpPr>
              <p:cNvPr id="15" name="TextBox 1"/>
              <p:cNvSpPr txBox="1">
                <a:spLocks noChangeArrowheads="1"/>
              </p:cNvSpPr>
              <p:nvPr/>
            </p:nvSpPr>
            <p:spPr bwMode="auto">
              <a:xfrm>
                <a:off x="6212457" y="3633961"/>
                <a:ext cx="1676399" cy="35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solidFill>
                      <a:schemeClr val="bg1">
                        <a:lumMod val="95000"/>
                      </a:schemeClr>
                    </a:solidFill>
                    <a:effectLst>
                      <a:outerShdw blurRad="38100" dist="38100" dir="2700000" algn="tl">
                        <a:srgbClr val="000000">
                          <a:alpha val="43137"/>
                        </a:srgbClr>
                      </a:outerShdw>
                    </a:effectLst>
                  </a:rPr>
                  <a:t>Febrero</a:t>
                </a:r>
                <a:endParaRPr lang="en-US" altLang="en-US" sz="1400" dirty="0">
                  <a:solidFill>
                    <a:schemeClr val="bg1">
                      <a:lumMod val="95000"/>
                    </a:schemeClr>
                  </a:solidFill>
                  <a:effectLst>
                    <a:outerShdw blurRad="38100" dist="38100" dir="2700000" algn="tl">
                      <a:srgbClr val="000000">
                        <a:alpha val="43137"/>
                      </a:srgbClr>
                    </a:outerShdw>
                  </a:effectLst>
                </a:endParaRPr>
              </a:p>
            </p:txBody>
          </p:sp>
        </p:grpSp>
        <p:grpSp>
          <p:nvGrpSpPr>
            <p:cNvPr id="26" name="Group 25"/>
            <p:cNvGrpSpPr/>
            <p:nvPr/>
          </p:nvGrpSpPr>
          <p:grpSpPr>
            <a:xfrm>
              <a:off x="7598596" y="1828801"/>
              <a:ext cx="1451772" cy="2495313"/>
              <a:chOff x="7598596" y="1828801"/>
              <a:chExt cx="1451772" cy="2495313"/>
            </a:xfrm>
          </p:grpSpPr>
          <p:sp>
            <p:nvSpPr>
              <p:cNvPr id="27" name="TextBox 1"/>
              <p:cNvSpPr txBox="1">
                <a:spLocks noChangeArrowheads="1"/>
              </p:cNvSpPr>
              <p:nvPr/>
            </p:nvSpPr>
            <p:spPr bwMode="auto">
              <a:xfrm rot="5400000">
                <a:off x="7443962" y="2911609"/>
                <a:ext cx="1676400" cy="42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400" dirty="0" err="1" smtClean="0">
                    <a:solidFill>
                      <a:schemeClr val="bg1">
                        <a:lumMod val="95000"/>
                      </a:schemeClr>
                    </a:solidFill>
                    <a:effectLst>
                      <a:outerShdw blurRad="38100" dist="38100" dir="2700000" algn="tl">
                        <a:srgbClr val="000000">
                          <a:alpha val="43137"/>
                        </a:srgbClr>
                      </a:outerShdw>
                    </a:effectLst>
                  </a:rPr>
                  <a:t>Lluvias</a:t>
                </a:r>
                <a:r>
                  <a:rPr lang="en-US" altLang="en-US" sz="1400" dirty="0" smtClean="0">
                    <a:solidFill>
                      <a:schemeClr val="bg1">
                        <a:lumMod val="95000"/>
                      </a:schemeClr>
                    </a:solidFill>
                    <a:effectLst>
                      <a:outerShdw blurRad="38100" dist="38100" dir="2700000" algn="tl">
                        <a:srgbClr val="000000">
                          <a:alpha val="43137"/>
                        </a:srgbClr>
                      </a:outerShdw>
                    </a:effectLst>
                    <a:sym typeface="Wingdings" panose="05000000000000000000" pitchFamily="2" charset="2"/>
                  </a:rPr>
                  <a:t></a:t>
                </a:r>
                <a:endParaRPr lang="en-US" altLang="en-US" sz="1400" dirty="0">
                  <a:solidFill>
                    <a:schemeClr val="bg1">
                      <a:lumMod val="95000"/>
                    </a:schemeClr>
                  </a:solidFill>
                  <a:effectLst>
                    <a:outerShdw blurRad="38100" dist="38100" dir="2700000" algn="tl">
                      <a:srgbClr val="000000">
                        <a:alpha val="43137"/>
                      </a:srgbClr>
                    </a:outerShdw>
                  </a:effectLst>
                </a:endParaRPr>
              </a:p>
            </p:txBody>
          </p:sp>
          <p:sp>
            <p:nvSpPr>
              <p:cNvPr id="28" name="Freeform 27"/>
              <p:cNvSpPr/>
              <p:nvPr/>
            </p:nvSpPr>
            <p:spPr>
              <a:xfrm>
                <a:off x="7687216" y="1905000"/>
                <a:ext cx="72405" cy="48301"/>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a:effectLst>
                <a:outerShdw blurRad="25400" dist="12700" dir="48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Freeform 28"/>
              <p:cNvSpPr/>
              <p:nvPr/>
            </p:nvSpPr>
            <p:spPr>
              <a:xfrm>
                <a:off x="8768751" y="1934677"/>
                <a:ext cx="100643" cy="54081"/>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a:effectLst>
                <a:outerShdw blurRad="25400" dist="12700" dir="48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0" name="Group 29"/>
              <p:cNvGrpSpPr/>
              <p:nvPr/>
            </p:nvGrpSpPr>
            <p:grpSpPr>
              <a:xfrm>
                <a:off x="8040240" y="1828801"/>
                <a:ext cx="149043" cy="166574"/>
                <a:chOff x="6017644" y="5744714"/>
                <a:chExt cx="323490" cy="431931"/>
              </a:xfrm>
              <a:effectLst>
                <a:outerShdw blurRad="25400" dist="12700" dir="4800000" algn="tl" rotWithShape="0">
                  <a:prstClr val="black"/>
                </a:outerShdw>
              </a:effectLst>
            </p:grpSpPr>
            <p:sp>
              <p:nvSpPr>
                <p:cNvPr id="31" name="Freeform 30"/>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Freeform 31"/>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3" name="Group 32"/>
              <p:cNvGrpSpPr/>
              <p:nvPr/>
            </p:nvGrpSpPr>
            <p:grpSpPr>
              <a:xfrm>
                <a:off x="8498457" y="2069508"/>
                <a:ext cx="172696" cy="350518"/>
                <a:chOff x="5486400" y="5181600"/>
                <a:chExt cx="433479" cy="707091"/>
              </a:xfrm>
              <a:effectLst>
                <a:outerShdw blurRad="25400" dist="12700" dir="4200000" algn="tl" rotWithShape="0">
                  <a:prstClr val="black"/>
                </a:outerShdw>
              </a:effectLst>
            </p:grpSpPr>
            <p:sp>
              <p:nvSpPr>
                <p:cNvPr id="34" name="Freeform 33"/>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Freeform 34"/>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6" name="Freeform 35"/>
              <p:cNvSpPr/>
              <p:nvPr/>
            </p:nvSpPr>
            <p:spPr>
              <a:xfrm>
                <a:off x="8819072" y="2326979"/>
                <a:ext cx="128917" cy="93046"/>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a:effectLst>
                <a:outerShdw blurRad="25400" dist="12700" dir="48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Freeform 36"/>
              <p:cNvSpPr/>
              <p:nvPr/>
            </p:nvSpPr>
            <p:spPr>
              <a:xfrm>
                <a:off x="8040154" y="2284415"/>
                <a:ext cx="91326" cy="47272"/>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a:effectLst>
                <a:outerShdw blurRad="25400" dist="12700" dir="48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8" name="Group 37"/>
              <p:cNvGrpSpPr/>
              <p:nvPr/>
            </p:nvGrpSpPr>
            <p:grpSpPr>
              <a:xfrm>
                <a:off x="7667088" y="2300227"/>
                <a:ext cx="212942" cy="259239"/>
                <a:chOff x="6017644" y="5744714"/>
                <a:chExt cx="323490" cy="431931"/>
              </a:xfrm>
              <a:effectLst>
                <a:outerShdw blurRad="25400" dist="12700" dir="4800000" algn="tl" rotWithShape="0">
                  <a:prstClr val="black"/>
                </a:outerShdw>
              </a:effectLst>
            </p:grpSpPr>
            <p:sp>
              <p:nvSpPr>
                <p:cNvPr id="39" name="Freeform 38"/>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Freeform 39"/>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41" name="Group 40"/>
              <p:cNvGrpSpPr/>
              <p:nvPr/>
            </p:nvGrpSpPr>
            <p:grpSpPr>
              <a:xfrm>
                <a:off x="7823571" y="2423656"/>
                <a:ext cx="237020" cy="468031"/>
                <a:chOff x="5486400" y="5181600"/>
                <a:chExt cx="433479" cy="707091"/>
              </a:xfrm>
              <a:effectLst>
                <a:outerShdw blurRad="25400" dist="12700" dir="4200000" algn="tl" rotWithShape="0">
                  <a:prstClr val="black"/>
                </a:outerShdw>
              </a:effectLst>
            </p:grpSpPr>
            <p:sp>
              <p:nvSpPr>
                <p:cNvPr id="42" name="Freeform 41"/>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Freeform 42"/>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44" name="Group 43"/>
              <p:cNvGrpSpPr/>
              <p:nvPr/>
            </p:nvGrpSpPr>
            <p:grpSpPr>
              <a:xfrm>
                <a:off x="8721479" y="2920896"/>
                <a:ext cx="275983" cy="478711"/>
                <a:chOff x="5486400" y="5181600"/>
                <a:chExt cx="433479" cy="707091"/>
              </a:xfrm>
              <a:effectLst>
                <a:outerShdw blurRad="25400" dist="12700" dir="4200000" algn="tl" rotWithShape="0">
                  <a:prstClr val="black"/>
                </a:outerShdw>
              </a:effectLst>
            </p:grpSpPr>
            <p:sp>
              <p:nvSpPr>
                <p:cNvPr id="45" name="Freeform 44"/>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 name="Freeform 45"/>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47" name="Group 46"/>
              <p:cNvGrpSpPr/>
              <p:nvPr/>
            </p:nvGrpSpPr>
            <p:grpSpPr>
              <a:xfrm>
                <a:off x="8458200" y="2717834"/>
                <a:ext cx="144598" cy="187221"/>
                <a:chOff x="6017644" y="5744714"/>
                <a:chExt cx="323490" cy="431931"/>
              </a:xfrm>
              <a:effectLst>
                <a:outerShdw blurRad="25400" dist="12700" dir="4800000" algn="tl" rotWithShape="0">
                  <a:prstClr val="black"/>
                </a:outerShdw>
              </a:effectLst>
            </p:grpSpPr>
            <p:sp>
              <p:nvSpPr>
                <p:cNvPr id="48" name="Freeform 47"/>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Freeform 48"/>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0" name="Group 49"/>
              <p:cNvGrpSpPr/>
              <p:nvPr/>
            </p:nvGrpSpPr>
            <p:grpSpPr>
              <a:xfrm>
                <a:off x="8458200" y="3048000"/>
                <a:ext cx="232434" cy="426961"/>
                <a:chOff x="5486400" y="5181600"/>
                <a:chExt cx="433479" cy="707091"/>
              </a:xfrm>
              <a:effectLst>
                <a:outerShdw blurRad="25400" dist="12700" dir="4200000" algn="tl" rotWithShape="0">
                  <a:prstClr val="black"/>
                </a:outerShdw>
              </a:effectLst>
            </p:grpSpPr>
            <p:sp>
              <p:nvSpPr>
                <p:cNvPr id="51" name="Freeform 50"/>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Freeform 51"/>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3" name="Group 52"/>
              <p:cNvGrpSpPr/>
              <p:nvPr/>
            </p:nvGrpSpPr>
            <p:grpSpPr>
              <a:xfrm>
                <a:off x="8748260" y="2527248"/>
                <a:ext cx="189360" cy="210771"/>
                <a:chOff x="6017644" y="5744714"/>
                <a:chExt cx="323490" cy="431931"/>
              </a:xfrm>
              <a:effectLst>
                <a:outerShdw blurRad="25400" dist="12700" dir="4800000" algn="tl" rotWithShape="0">
                  <a:prstClr val="black"/>
                </a:outerShdw>
              </a:effectLst>
            </p:grpSpPr>
            <p:sp>
              <p:nvSpPr>
                <p:cNvPr id="54" name="Freeform 53"/>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5" name="Freeform 54"/>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6" name="Freeform 55"/>
              <p:cNvSpPr/>
              <p:nvPr/>
            </p:nvSpPr>
            <p:spPr>
              <a:xfrm>
                <a:off x="7598596" y="2741974"/>
                <a:ext cx="128917" cy="93046"/>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a:effectLst>
                <a:outerShdw blurRad="25400" dist="12700" dir="48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7" name="Group 56"/>
              <p:cNvGrpSpPr/>
              <p:nvPr/>
            </p:nvGrpSpPr>
            <p:grpSpPr>
              <a:xfrm>
                <a:off x="7659287" y="2895423"/>
                <a:ext cx="212942" cy="259239"/>
                <a:chOff x="6017644" y="5744714"/>
                <a:chExt cx="323490" cy="431931"/>
              </a:xfrm>
              <a:effectLst>
                <a:outerShdw blurRad="25400" dist="12700" dir="4800000" algn="tl" rotWithShape="0">
                  <a:prstClr val="black"/>
                </a:outerShdw>
              </a:effectLst>
            </p:grpSpPr>
            <p:sp>
              <p:nvSpPr>
                <p:cNvPr id="58" name="Freeform 57"/>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 name="Freeform 58"/>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0" name="Group 59"/>
              <p:cNvGrpSpPr/>
              <p:nvPr/>
            </p:nvGrpSpPr>
            <p:grpSpPr>
              <a:xfrm>
                <a:off x="7956849" y="3061346"/>
                <a:ext cx="232434" cy="426961"/>
                <a:chOff x="5486400" y="5181600"/>
                <a:chExt cx="433479" cy="707091"/>
              </a:xfrm>
              <a:effectLst>
                <a:outerShdw blurRad="25400" dist="12700" dir="4200000" algn="tl" rotWithShape="0">
                  <a:prstClr val="black"/>
                </a:outerShdw>
              </a:effectLst>
            </p:grpSpPr>
            <p:sp>
              <p:nvSpPr>
                <p:cNvPr id="61" name="Freeform 60"/>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Freeform 61"/>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6" name="Group 65"/>
              <p:cNvGrpSpPr/>
              <p:nvPr/>
            </p:nvGrpSpPr>
            <p:grpSpPr>
              <a:xfrm>
                <a:off x="8281711" y="3524947"/>
                <a:ext cx="354854" cy="513653"/>
                <a:chOff x="5486400" y="5181600"/>
                <a:chExt cx="433479" cy="707091"/>
              </a:xfrm>
              <a:effectLst>
                <a:outerShdw blurRad="25400" dist="12700" dir="4200000" algn="tl" rotWithShape="0">
                  <a:prstClr val="black"/>
                </a:outerShdw>
              </a:effectLst>
            </p:grpSpPr>
            <p:sp>
              <p:nvSpPr>
                <p:cNvPr id="67" name="Freeform 66"/>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8" name="Freeform 67"/>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9" name="Group 68"/>
              <p:cNvGrpSpPr/>
              <p:nvPr/>
            </p:nvGrpSpPr>
            <p:grpSpPr>
              <a:xfrm>
                <a:off x="8721479" y="3364464"/>
                <a:ext cx="328889" cy="513653"/>
                <a:chOff x="5486400" y="5181600"/>
                <a:chExt cx="433479" cy="707091"/>
              </a:xfrm>
              <a:effectLst>
                <a:outerShdw blurRad="25400" dist="12700" dir="4200000" algn="tl" rotWithShape="0">
                  <a:prstClr val="black"/>
                </a:outerShdw>
              </a:effectLst>
            </p:grpSpPr>
            <p:sp>
              <p:nvSpPr>
                <p:cNvPr id="70" name="Freeform 69"/>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1" name="Freeform 70"/>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2" name="Group 71"/>
              <p:cNvGrpSpPr/>
              <p:nvPr/>
            </p:nvGrpSpPr>
            <p:grpSpPr>
              <a:xfrm>
                <a:off x="8382000" y="3223181"/>
                <a:ext cx="212942" cy="259239"/>
                <a:chOff x="6017644" y="5744714"/>
                <a:chExt cx="323490" cy="431931"/>
              </a:xfrm>
              <a:effectLst>
                <a:outerShdw blurRad="25400" dist="12700" dir="4800000" algn="tl" rotWithShape="0">
                  <a:prstClr val="black"/>
                </a:outerShdw>
              </a:effectLst>
            </p:grpSpPr>
            <p:sp>
              <p:nvSpPr>
                <p:cNvPr id="73" name="Freeform 72"/>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4" name="Freeform 73"/>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5" name="Group 74"/>
              <p:cNvGrpSpPr/>
              <p:nvPr/>
            </p:nvGrpSpPr>
            <p:grpSpPr>
              <a:xfrm>
                <a:off x="7957979" y="3810000"/>
                <a:ext cx="212942" cy="259239"/>
                <a:chOff x="6017644" y="5744714"/>
                <a:chExt cx="323490" cy="431931"/>
              </a:xfrm>
              <a:effectLst>
                <a:outerShdw blurRad="25400" dist="12700" dir="4800000" algn="tl" rotWithShape="0">
                  <a:prstClr val="black"/>
                </a:outerShdw>
              </a:effectLst>
            </p:grpSpPr>
            <p:sp>
              <p:nvSpPr>
                <p:cNvPr id="76" name="Freeform 75"/>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7" name="Freeform 76"/>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1" name="Group 80"/>
              <p:cNvGrpSpPr/>
              <p:nvPr/>
            </p:nvGrpSpPr>
            <p:grpSpPr>
              <a:xfrm>
                <a:off x="7661280" y="3872228"/>
                <a:ext cx="220352" cy="390589"/>
                <a:chOff x="5486400" y="5181600"/>
                <a:chExt cx="433479" cy="707091"/>
              </a:xfrm>
              <a:effectLst>
                <a:outerShdw blurRad="25400" dist="12700" dir="4200000" algn="tl" rotWithShape="0">
                  <a:prstClr val="black"/>
                </a:outerShdw>
              </a:effectLst>
            </p:grpSpPr>
            <p:sp>
              <p:nvSpPr>
                <p:cNvPr id="82" name="Freeform 81"/>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3" name="Freeform 82"/>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4" name="Group 83"/>
              <p:cNvGrpSpPr/>
              <p:nvPr/>
            </p:nvGrpSpPr>
            <p:grpSpPr>
              <a:xfrm>
                <a:off x="7692366" y="3136505"/>
                <a:ext cx="232434" cy="426961"/>
                <a:chOff x="5486400" y="5181600"/>
                <a:chExt cx="433479" cy="707091"/>
              </a:xfrm>
              <a:effectLst>
                <a:outerShdw blurRad="25400" dist="12700" dir="4200000" algn="tl" rotWithShape="0">
                  <a:prstClr val="black"/>
                </a:outerShdw>
              </a:effectLst>
            </p:grpSpPr>
            <p:sp>
              <p:nvSpPr>
                <p:cNvPr id="85" name="Freeform 84"/>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6" name="Freeform 85"/>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3" name="Group 62"/>
              <p:cNvGrpSpPr/>
              <p:nvPr/>
            </p:nvGrpSpPr>
            <p:grpSpPr>
              <a:xfrm>
                <a:off x="7820338" y="3133571"/>
                <a:ext cx="328889" cy="513653"/>
                <a:chOff x="5486400" y="5181600"/>
                <a:chExt cx="433479" cy="707091"/>
              </a:xfrm>
              <a:effectLst>
                <a:outerShdw blurRad="25400" dist="12700" dir="4200000" algn="tl" rotWithShape="0">
                  <a:prstClr val="black"/>
                </a:outerShdw>
              </a:effectLst>
            </p:grpSpPr>
            <p:sp>
              <p:nvSpPr>
                <p:cNvPr id="64" name="Freeform 63"/>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5" name="Freeform 64"/>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7" name="Group 86"/>
              <p:cNvGrpSpPr/>
              <p:nvPr/>
            </p:nvGrpSpPr>
            <p:grpSpPr>
              <a:xfrm>
                <a:off x="7631053" y="3590468"/>
                <a:ext cx="212942" cy="259239"/>
                <a:chOff x="6017644" y="5744714"/>
                <a:chExt cx="323490" cy="431931"/>
              </a:xfrm>
              <a:effectLst>
                <a:outerShdw blurRad="25400" dist="12700" dir="4800000" algn="tl" rotWithShape="0">
                  <a:prstClr val="black"/>
                </a:outerShdw>
              </a:effectLst>
            </p:grpSpPr>
            <p:sp>
              <p:nvSpPr>
                <p:cNvPr id="88" name="Freeform 87"/>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9" name="Freeform 88"/>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0" name="Group 89"/>
              <p:cNvGrpSpPr/>
              <p:nvPr/>
            </p:nvGrpSpPr>
            <p:grpSpPr>
              <a:xfrm>
                <a:off x="7759621" y="3774457"/>
                <a:ext cx="307279" cy="549657"/>
                <a:chOff x="5486400" y="5181600"/>
                <a:chExt cx="433479" cy="707091"/>
              </a:xfrm>
              <a:effectLst>
                <a:outerShdw blurRad="25400" dist="12700" dir="4200000" algn="tl" rotWithShape="0">
                  <a:prstClr val="black"/>
                </a:outerShdw>
              </a:effectLst>
            </p:grpSpPr>
            <p:sp>
              <p:nvSpPr>
                <p:cNvPr id="91" name="Freeform 90"/>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 name="Freeform 91"/>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3" name="Group 92"/>
              <p:cNvGrpSpPr/>
              <p:nvPr/>
            </p:nvGrpSpPr>
            <p:grpSpPr>
              <a:xfrm>
                <a:off x="8597839" y="3423819"/>
                <a:ext cx="328889" cy="513653"/>
                <a:chOff x="5486400" y="5181600"/>
                <a:chExt cx="433479" cy="707091"/>
              </a:xfrm>
              <a:effectLst>
                <a:outerShdw blurRad="25400" dist="12700" dir="4200000" algn="tl" rotWithShape="0">
                  <a:prstClr val="black"/>
                </a:outerShdw>
              </a:effectLst>
            </p:grpSpPr>
            <p:sp>
              <p:nvSpPr>
                <p:cNvPr id="94" name="Freeform 93"/>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5" name="Freeform 94"/>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6" name="Group 95"/>
              <p:cNvGrpSpPr/>
              <p:nvPr/>
            </p:nvGrpSpPr>
            <p:grpSpPr>
              <a:xfrm>
                <a:off x="8178033" y="3827348"/>
                <a:ext cx="307535" cy="355937"/>
                <a:chOff x="6017644" y="5744714"/>
                <a:chExt cx="323490" cy="431931"/>
              </a:xfrm>
              <a:effectLst>
                <a:outerShdw blurRad="25400" dist="12700" dir="4800000" algn="tl" rotWithShape="0">
                  <a:prstClr val="black"/>
                </a:outerShdw>
              </a:effectLst>
            </p:grpSpPr>
            <p:sp>
              <p:nvSpPr>
                <p:cNvPr id="97" name="Freeform 96"/>
                <p:cNvSpPr/>
                <p:nvPr/>
              </p:nvSpPr>
              <p:spPr>
                <a:xfrm>
                  <a:off x="6108222" y="5964891"/>
                  <a:ext cx="191219" cy="2117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8" name="Freeform 97"/>
                <p:cNvSpPr/>
                <p:nvPr/>
              </p:nvSpPr>
              <p:spPr>
                <a:xfrm>
                  <a:off x="6017644" y="5744714"/>
                  <a:ext cx="323490" cy="2875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9" name="Group 98"/>
              <p:cNvGrpSpPr/>
              <p:nvPr/>
            </p:nvGrpSpPr>
            <p:grpSpPr>
              <a:xfrm>
                <a:off x="7945451" y="3235972"/>
                <a:ext cx="328889" cy="513653"/>
                <a:chOff x="5486400" y="5181600"/>
                <a:chExt cx="433479" cy="707091"/>
              </a:xfrm>
              <a:effectLst>
                <a:outerShdw blurRad="25400" dist="12700" dir="4200000" algn="tl" rotWithShape="0">
                  <a:prstClr val="black"/>
                </a:outerShdw>
              </a:effectLst>
            </p:grpSpPr>
            <p:sp>
              <p:nvSpPr>
                <p:cNvPr id="100" name="Freeform 99"/>
                <p:cNvSpPr/>
                <p:nvPr/>
              </p:nvSpPr>
              <p:spPr>
                <a:xfrm>
                  <a:off x="5537441" y="5600737"/>
                  <a:ext cx="382438" cy="287954"/>
                </a:xfrm>
                <a:custGeom>
                  <a:avLst/>
                  <a:gdLst>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71268"/>
                    <a:gd name="connsiteY0" fmla="*/ 17253 h 1009291"/>
                    <a:gd name="connsiteX1" fmla="*/ 94891 w 871268"/>
                    <a:gd name="connsiteY1" fmla="*/ 1009291 h 1009291"/>
                    <a:gd name="connsiteX2" fmla="*/ 871268 w 871268"/>
                    <a:gd name="connsiteY2" fmla="*/ 1000664 h 1009291"/>
                    <a:gd name="connsiteX3" fmla="*/ 448574 w 871268"/>
                    <a:gd name="connsiteY3" fmla="*/ 0 h 1009291"/>
                    <a:gd name="connsiteX4" fmla="*/ 0 w 871268"/>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 name="connsiteX0" fmla="*/ 0 w 828136"/>
                    <a:gd name="connsiteY0" fmla="*/ 17253 h 1009291"/>
                    <a:gd name="connsiteX1" fmla="*/ 51759 w 828136"/>
                    <a:gd name="connsiteY1" fmla="*/ 1009291 h 1009291"/>
                    <a:gd name="connsiteX2" fmla="*/ 828136 w 828136"/>
                    <a:gd name="connsiteY2" fmla="*/ 1000664 h 1009291"/>
                    <a:gd name="connsiteX3" fmla="*/ 405442 w 828136"/>
                    <a:gd name="connsiteY3" fmla="*/ 0 h 1009291"/>
                    <a:gd name="connsiteX4" fmla="*/ 0 w 828136"/>
                    <a:gd name="connsiteY4" fmla="*/ 17253 h 100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36" h="1009291">
                      <a:moveTo>
                        <a:pt x="0" y="17253"/>
                      </a:moveTo>
                      <a:cubicBezTo>
                        <a:pt x="31630" y="347932"/>
                        <a:pt x="115020" y="480204"/>
                        <a:pt x="51759" y="1009291"/>
                      </a:cubicBezTo>
                      <a:lnTo>
                        <a:pt x="828136" y="1000664"/>
                      </a:lnTo>
                      <a:cubicBezTo>
                        <a:pt x="514710" y="451449"/>
                        <a:pt x="546340" y="333555"/>
                        <a:pt x="405442" y="0"/>
                      </a:cubicBezTo>
                      <a:lnTo>
                        <a:pt x="0" y="17253"/>
                      </a:lnTo>
                      <a:close/>
                    </a:path>
                  </a:pathLst>
                </a:custGeom>
                <a:solidFill>
                  <a:srgbClr val="1F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Freeform 100"/>
                <p:cNvSpPr/>
                <p:nvPr/>
              </p:nvSpPr>
              <p:spPr>
                <a:xfrm>
                  <a:off x="5486400" y="5181600"/>
                  <a:ext cx="363748" cy="527649"/>
                </a:xfrm>
                <a:custGeom>
                  <a:avLst/>
                  <a:gdLst>
                    <a:gd name="connsiteX0" fmla="*/ 0 w 353683"/>
                    <a:gd name="connsiteY0" fmla="*/ 603849 h 603849"/>
                    <a:gd name="connsiteX1" fmla="*/ 353683 w 353683"/>
                    <a:gd name="connsiteY1" fmla="*/ 603849 h 603849"/>
                    <a:gd name="connsiteX2" fmla="*/ 155276 w 353683"/>
                    <a:gd name="connsiteY2" fmla="*/ 0 h 603849"/>
                    <a:gd name="connsiteX3" fmla="*/ 0 w 353683"/>
                    <a:gd name="connsiteY3" fmla="*/ 603849 h 603849"/>
                    <a:gd name="connsiteX0" fmla="*/ 0 w 353683"/>
                    <a:gd name="connsiteY0" fmla="*/ 603909 h 603909"/>
                    <a:gd name="connsiteX1" fmla="*/ 353683 w 353683"/>
                    <a:gd name="connsiteY1" fmla="*/ 603909 h 603909"/>
                    <a:gd name="connsiteX2" fmla="*/ 155276 w 353683"/>
                    <a:gd name="connsiteY2" fmla="*/ 60 h 603909"/>
                    <a:gd name="connsiteX3" fmla="*/ 0 w 353683"/>
                    <a:gd name="connsiteY3" fmla="*/ 603909 h 603909"/>
                    <a:gd name="connsiteX0" fmla="*/ 0 w 353683"/>
                    <a:gd name="connsiteY0" fmla="*/ 604211 h 604211"/>
                    <a:gd name="connsiteX1" fmla="*/ 353683 w 353683"/>
                    <a:gd name="connsiteY1" fmla="*/ 604211 h 604211"/>
                    <a:gd name="connsiteX2" fmla="*/ 155276 w 353683"/>
                    <a:gd name="connsiteY2" fmla="*/ 362 h 604211"/>
                    <a:gd name="connsiteX3" fmla="*/ 0 w 353683"/>
                    <a:gd name="connsiteY3" fmla="*/ 604211 h 604211"/>
                    <a:gd name="connsiteX0" fmla="*/ 21086 w 374769"/>
                    <a:gd name="connsiteY0" fmla="*/ 604211 h 604211"/>
                    <a:gd name="connsiteX1" fmla="*/ 374769 w 374769"/>
                    <a:gd name="connsiteY1" fmla="*/ 604211 h 604211"/>
                    <a:gd name="connsiteX2" fmla="*/ 176362 w 374769"/>
                    <a:gd name="connsiteY2" fmla="*/ 362 h 604211"/>
                    <a:gd name="connsiteX3" fmla="*/ 21086 w 374769"/>
                    <a:gd name="connsiteY3" fmla="*/ 604211 h 604211"/>
                    <a:gd name="connsiteX0" fmla="*/ 21086 w 378979"/>
                    <a:gd name="connsiteY0" fmla="*/ 604218 h 604218"/>
                    <a:gd name="connsiteX1" fmla="*/ 374769 w 378979"/>
                    <a:gd name="connsiteY1" fmla="*/ 604218 h 604218"/>
                    <a:gd name="connsiteX2" fmla="*/ 176362 w 378979"/>
                    <a:gd name="connsiteY2" fmla="*/ 369 h 604218"/>
                    <a:gd name="connsiteX3" fmla="*/ 21086 w 378979"/>
                    <a:gd name="connsiteY3" fmla="*/ 604218 h 604218"/>
                  </a:gdLst>
                  <a:ahLst/>
                  <a:cxnLst>
                    <a:cxn ang="0">
                      <a:pos x="connsiteX0" y="connsiteY0"/>
                    </a:cxn>
                    <a:cxn ang="0">
                      <a:pos x="connsiteX1" y="connsiteY1"/>
                    </a:cxn>
                    <a:cxn ang="0">
                      <a:pos x="connsiteX2" y="connsiteY2"/>
                    </a:cxn>
                    <a:cxn ang="0">
                      <a:pos x="connsiteX3" y="connsiteY3"/>
                    </a:cxn>
                  </a:cxnLst>
                  <a:rect l="l" t="t" r="r" b="b"/>
                  <a:pathLst>
                    <a:path w="378979" h="604218">
                      <a:moveTo>
                        <a:pt x="21086" y="604218"/>
                      </a:moveTo>
                      <a:lnTo>
                        <a:pt x="374769" y="604218"/>
                      </a:lnTo>
                      <a:cubicBezTo>
                        <a:pt x="386271" y="394309"/>
                        <a:pt x="389147" y="-14008"/>
                        <a:pt x="176362" y="369"/>
                      </a:cubicBezTo>
                      <a:cubicBezTo>
                        <a:pt x="-30672" y="-5382"/>
                        <a:pt x="-13419" y="377055"/>
                        <a:pt x="21086" y="60421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grpSp>
      <p:sp>
        <p:nvSpPr>
          <p:cNvPr id="106" name="Content Placeholder 2"/>
          <p:cNvSpPr txBox="1">
            <a:spLocks/>
          </p:cNvSpPr>
          <p:nvPr/>
        </p:nvSpPr>
        <p:spPr>
          <a:xfrm>
            <a:off x="5119066" y="4505144"/>
            <a:ext cx="3878396" cy="22766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000" dirty="0" smtClean="0">
                <a:solidFill>
                  <a:schemeClr val="bg1">
                    <a:lumMod val="95000"/>
                  </a:schemeClr>
                </a:solidFill>
                <a:latin typeface="Arial" pitchFamily="34" charset="0"/>
                <a:cs typeface="Arial" pitchFamily="34" charset="0"/>
              </a:rPr>
              <a:t>●Colores=meses</a:t>
            </a:r>
          </a:p>
          <a:p>
            <a:pPr marL="0" indent="0">
              <a:buNone/>
            </a:pPr>
            <a:r>
              <a:rPr lang="es-ES_tradnl" sz="2000" dirty="0" smtClean="0">
                <a:solidFill>
                  <a:schemeClr val="bg1">
                    <a:lumMod val="95000"/>
                  </a:schemeClr>
                </a:solidFill>
                <a:latin typeface="Arial" pitchFamily="34" charset="0"/>
                <a:cs typeface="Arial" pitchFamily="34" charset="0"/>
              </a:rPr>
              <a:t>●Identifican transición a lluvias</a:t>
            </a:r>
          </a:p>
          <a:p>
            <a:pPr marL="0" indent="0">
              <a:buNone/>
            </a:pPr>
            <a:r>
              <a:rPr lang="es-ES_tradnl" sz="2000" dirty="0" smtClean="0">
                <a:solidFill>
                  <a:schemeClr val="bg1">
                    <a:lumMod val="95000"/>
                  </a:schemeClr>
                </a:solidFill>
                <a:latin typeface="Arial" pitchFamily="34" charset="0"/>
                <a:cs typeface="Arial" pitchFamily="34" charset="0"/>
              </a:rPr>
              <a:t>●</a:t>
            </a:r>
            <a:r>
              <a:rPr lang="es-ES_tradnl" sz="1800" dirty="0" smtClean="0">
                <a:solidFill>
                  <a:schemeClr val="bg1">
                    <a:lumMod val="95000"/>
                  </a:schemeClr>
                </a:solidFill>
                <a:latin typeface="Arial" pitchFamily="34" charset="0"/>
                <a:cs typeface="Arial" pitchFamily="34" charset="0"/>
              </a:rPr>
              <a:t>Ej. Un GDI de 25 en época de seca es más conducible a tormentas que en época de lluvias. Confianza mayor en época </a:t>
            </a:r>
            <a:r>
              <a:rPr lang="es-ES_tradnl" sz="1800" dirty="0" smtClean="0">
                <a:solidFill>
                  <a:schemeClr val="bg1">
                    <a:lumMod val="95000"/>
                  </a:schemeClr>
                </a:solidFill>
                <a:latin typeface="Arial" pitchFamily="34" charset="0"/>
                <a:cs typeface="Arial" pitchFamily="34" charset="0"/>
              </a:rPr>
              <a:t>seca o de transición.</a:t>
            </a:r>
            <a:endParaRPr lang="es-ES_tradnl" sz="2000" dirty="0">
              <a:solidFill>
                <a:schemeClr val="bg1">
                  <a:lumMod val="95000"/>
                </a:schemeClr>
              </a:solidFill>
              <a:latin typeface="Arial" pitchFamily="34" charset="0"/>
              <a:cs typeface="Arial" pitchFamily="34" charset="0"/>
            </a:endParaRPr>
          </a:p>
          <a:p>
            <a:pPr marL="0" indent="0">
              <a:buNone/>
            </a:pPr>
            <a:endParaRPr lang="es-ES_tradnl" sz="2000" dirty="0" smtClean="0">
              <a:solidFill>
                <a:schemeClr val="bg1">
                  <a:lumMod val="95000"/>
                </a:schemeClr>
              </a:solidFill>
              <a:latin typeface="Arial" pitchFamily="34" charset="0"/>
              <a:cs typeface="Arial" pitchFamily="34" charset="0"/>
            </a:endParaRPr>
          </a:p>
          <a:p>
            <a:pPr marL="0" indent="0">
              <a:buNone/>
            </a:pPr>
            <a:endParaRPr lang="es-ES_tradnl" sz="2000" dirty="0">
              <a:solidFill>
                <a:schemeClr val="bg1">
                  <a:lumMod val="95000"/>
                </a:schemeClr>
              </a:solidFill>
              <a:latin typeface="Arial" pitchFamily="34" charset="0"/>
              <a:cs typeface="Arial" pitchFamily="34" charset="0"/>
            </a:endParaRPr>
          </a:p>
        </p:txBody>
      </p:sp>
      <p:grpSp>
        <p:nvGrpSpPr>
          <p:cNvPr id="200717" name="Group 200716"/>
          <p:cNvGrpSpPr/>
          <p:nvPr/>
        </p:nvGrpSpPr>
        <p:grpSpPr>
          <a:xfrm>
            <a:off x="428294" y="4028420"/>
            <a:ext cx="3134415" cy="2372380"/>
            <a:chOff x="428294" y="4028420"/>
            <a:chExt cx="3134415" cy="2372380"/>
          </a:xfrm>
        </p:grpSpPr>
        <p:sp>
          <p:nvSpPr>
            <p:cNvPr id="200711" name="Rectangle 200710"/>
            <p:cNvSpPr/>
            <p:nvPr/>
          </p:nvSpPr>
          <p:spPr>
            <a:xfrm>
              <a:off x="3048000" y="4028420"/>
              <a:ext cx="514709" cy="543580"/>
            </a:xfrm>
            <a:prstGeom prst="rect">
              <a:avLst/>
            </a:pr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713" name="Straight Connector 200712"/>
            <p:cNvCxnSpPr/>
            <p:nvPr/>
          </p:nvCxnSpPr>
          <p:spPr>
            <a:xfrm flipH="1">
              <a:off x="428294" y="4300210"/>
              <a:ext cx="2868717" cy="0"/>
            </a:xfrm>
            <a:prstGeom prst="line">
              <a:avLst/>
            </a:prstGeom>
            <a:ln w="28575">
              <a:solidFill>
                <a:srgbClr val="9A3006"/>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3288669" y="4316867"/>
              <a:ext cx="16685" cy="2083933"/>
            </a:xfrm>
            <a:prstGeom prst="line">
              <a:avLst/>
            </a:prstGeom>
            <a:ln w="28575">
              <a:solidFill>
                <a:srgbClr val="9A3006"/>
              </a:solidFill>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446985" y="3647419"/>
            <a:ext cx="3134415" cy="2372381"/>
            <a:chOff x="428294" y="4028419"/>
            <a:chExt cx="3134415" cy="2372381"/>
          </a:xfrm>
        </p:grpSpPr>
        <p:sp>
          <p:nvSpPr>
            <p:cNvPr id="120" name="Rectangle 119"/>
            <p:cNvSpPr/>
            <p:nvPr/>
          </p:nvSpPr>
          <p:spPr>
            <a:xfrm>
              <a:off x="3048000" y="4028419"/>
              <a:ext cx="514709" cy="613913"/>
            </a:xfrm>
            <a:prstGeom prst="rect">
              <a:avLst/>
            </a:pr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p:cNvCxnSpPr/>
            <p:nvPr/>
          </p:nvCxnSpPr>
          <p:spPr>
            <a:xfrm flipH="1">
              <a:off x="428294" y="4343400"/>
              <a:ext cx="2868717" cy="0"/>
            </a:xfrm>
            <a:prstGeom prst="line">
              <a:avLst/>
            </a:prstGeom>
            <a:ln w="28575">
              <a:solidFill>
                <a:srgbClr val="007614"/>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flipV="1">
              <a:off x="3288669" y="4316867"/>
              <a:ext cx="16685" cy="2083933"/>
            </a:xfrm>
            <a:prstGeom prst="line">
              <a:avLst/>
            </a:prstGeom>
            <a:ln w="28575">
              <a:solidFill>
                <a:srgbClr val="007614"/>
              </a:solidFill>
            </a:ln>
          </p:spPr>
          <p:style>
            <a:lnRef idx="1">
              <a:schemeClr val="accent1"/>
            </a:lnRef>
            <a:fillRef idx="0">
              <a:schemeClr val="accent1"/>
            </a:fillRef>
            <a:effectRef idx="0">
              <a:schemeClr val="accent1"/>
            </a:effectRef>
            <a:fontRef idx="minor">
              <a:schemeClr val="tx1"/>
            </a:fontRef>
          </p:style>
        </p:cxnSp>
      </p:grpSp>
      <p:sp>
        <p:nvSpPr>
          <p:cNvPr id="123" name="Content Placeholder 2"/>
          <p:cNvSpPr txBox="1">
            <a:spLocks/>
          </p:cNvSpPr>
          <p:nvPr/>
        </p:nvSpPr>
        <p:spPr>
          <a:xfrm>
            <a:off x="457200" y="1939694"/>
            <a:ext cx="2152150" cy="468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b="1" dirty="0" smtClean="0">
                <a:latin typeface="Arial" pitchFamily="34" charset="0"/>
                <a:cs typeface="Arial" pitchFamily="34" charset="0"/>
              </a:rPr>
              <a:t>Minas Gerais</a:t>
            </a:r>
            <a:endParaRPr lang="es-ES_tradnl" sz="2400" b="1" dirty="0">
              <a:latin typeface="Arial" pitchFamily="34" charset="0"/>
              <a:cs typeface="Arial" pitchFamily="34" charset="0"/>
            </a:endParaRPr>
          </a:p>
        </p:txBody>
      </p:sp>
    </p:spTree>
    <p:extLst>
      <p:ext uri="{BB962C8B-B14F-4D97-AF65-F5344CB8AC3E}">
        <p14:creationId xmlns:p14="http://schemas.microsoft.com/office/powerpoint/2010/main" val="12367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07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07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07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4" grpId="0" animBg="1"/>
      <p:bldP spid="20070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17298"/>
            <a:ext cx="5029200" cy="5029200"/>
          </a:xfrm>
          <a:prstGeom prst="rect">
            <a:avLst/>
          </a:prstGeom>
        </p:spPr>
      </p:pic>
      <p:sp>
        <p:nvSpPr>
          <p:cNvPr id="200704" name="Freeform 200703"/>
          <p:cNvSpPr/>
          <p:nvPr/>
        </p:nvSpPr>
        <p:spPr>
          <a:xfrm>
            <a:off x="1737360" y="2647950"/>
            <a:ext cx="1924050" cy="2148840"/>
          </a:xfrm>
          <a:custGeom>
            <a:avLst/>
            <a:gdLst>
              <a:gd name="connsiteX0" fmla="*/ 0 w 1924050"/>
              <a:gd name="connsiteY0" fmla="*/ 0 h 2148840"/>
              <a:gd name="connsiteX1" fmla="*/ 49530 w 1924050"/>
              <a:gd name="connsiteY1" fmla="*/ 365760 h 2148840"/>
              <a:gd name="connsiteX2" fmla="*/ 487680 w 1924050"/>
              <a:gd name="connsiteY2" fmla="*/ 624840 h 2148840"/>
              <a:gd name="connsiteX3" fmla="*/ 548640 w 1924050"/>
              <a:gd name="connsiteY3" fmla="*/ 914400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87680 w 1924050"/>
              <a:gd name="connsiteY2" fmla="*/ 624840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294161 w 1924050"/>
              <a:gd name="connsiteY19" fmla="*/ 143558 h 2148840"/>
              <a:gd name="connsiteX20" fmla="*/ 110490 w 1924050"/>
              <a:gd name="connsiteY20" fmla="*/ 19050 h 2148840"/>
              <a:gd name="connsiteX21" fmla="*/ 0 w 1924050"/>
              <a:gd name="connsiteY21" fmla="*/ 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4050" h="2148840">
                <a:moveTo>
                  <a:pt x="0" y="0"/>
                </a:moveTo>
                <a:lnTo>
                  <a:pt x="49530" y="365760"/>
                </a:lnTo>
                <a:lnTo>
                  <a:pt x="453174" y="642093"/>
                </a:lnTo>
                <a:lnTo>
                  <a:pt x="634904" y="905773"/>
                </a:lnTo>
                <a:lnTo>
                  <a:pt x="822529" y="1041568"/>
                </a:lnTo>
                <a:lnTo>
                  <a:pt x="983339" y="1218841"/>
                </a:lnTo>
                <a:lnTo>
                  <a:pt x="1120931" y="1462465"/>
                </a:lnTo>
                <a:lnTo>
                  <a:pt x="1283970" y="1737360"/>
                </a:lnTo>
                <a:lnTo>
                  <a:pt x="1520190" y="1950720"/>
                </a:lnTo>
                <a:lnTo>
                  <a:pt x="1802130" y="2148840"/>
                </a:lnTo>
                <a:lnTo>
                  <a:pt x="1832610" y="2125980"/>
                </a:lnTo>
                <a:lnTo>
                  <a:pt x="1924050" y="1718310"/>
                </a:lnTo>
                <a:lnTo>
                  <a:pt x="1924050" y="1653540"/>
                </a:lnTo>
                <a:lnTo>
                  <a:pt x="1737719" y="1435148"/>
                </a:lnTo>
                <a:lnTo>
                  <a:pt x="1447800" y="1036320"/>
                </a:lnTo>
                <a:lnTo>
                  <a:pt x="1215390" y="701040"/>
                </a:lnTo>
                <a:lnTo>
                  <a:pt x="1074420" y="430530"/>
                </a:lnTo>
                <a:lnTo>
                  <a:pt x="849630" y="300990"/>
                </a:lnTo>
                <a:lnTo>
                  <a:pt x="574519" y="244631"/>
                </a:lnTo>
                <a:lnTo>
                  <a:pt x="294161" y="143558"/>
                </a:lnTo>
                <a:lnTo>
                  <a:pt x="110490" y="19050"/>
                </a:lnTo>
                <a:lnTo>
                  <a:pt x="0" y="0"/>
                </a:lnTo>
                <a:close/>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7" name="Freeform 200706"/>
          <p:cNvSpPr/>
          <p:nvPr/>
        </p:nvSpPr>
        <p:spPr>
          <a:xfrm>
            <a:off x="1647494" y="2472810"/>
            <a:ext cx="1915215" cy="1866278"/>
          </a:xfrm>
          <a:custGeom>
            <a:avLst/>
            <a:gdLst>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948906 w 1889185"/>
              <a:gd name="connsiteY10" fmla="*/ 276046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51163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915064"/>
              <a:gd name="connsiteY0" fmla="*/ 17253 h 1854680"/>
              <a:gd name="connsiteX1" fmla="*/ 0 w 1915064"/>
              <a:gd name="connsiteY1" fmla="*/ 17253 h 1854680"/>
              <a:gd name="connsiteX2" fmla="*/ 250166 w 1915064"/>
              <a:gd name="connsiteY2" fmla="*/ 465827 h 1854680"/>
              <a:gd name="connsiteX3" fmla="*/ 672861 w 1915064"/>
              <a:gd name="connsiteY3" fmla="*/ 776378 h 1854680"/>
              <a:gd name="connsiteX4" fmla="*/ 1009291 w 1915064"/>
              <a:gd name="connsiteY4" fmla="*/ 1086929 h 1854680"/>
              <a:gd name="connsiteX5" fmla="*/ 1328468 w 1915064"/>
              <a:gd name="connsiteY5" fmla="*/ 1500997 h 1854680"/>
              <a:gd name="connsiteX6" fmla="*/ 1690778 w 1915064"/>
              <a:gd name="connsiteY6" fmla="*/ 1854680 h 1854680"/>
              <a:gd name="connsiteX7" fmla="*/ 1915064 w 1915064"/>
              <a:gd name="connsiteY7" fmla="*/ 1698876 h 1854680"/>
              <a:gd name="connsiteX8" fmla="*/ 1751163 w 1915064"/>
              <a:gd name="connsiteY8" fmla="*/ 1138687 h 1854680"/>
              <a:gd name="connsiteX9" fmla="*/ 1406106 w 1915064"/>
              <a:gd name="connsiteY9" fmla="*/ 604247 h 1854680"/>
              <a:gd name="connsiteX10" fmla="*/ 1009291 w 1915064"/>
              <a:gd name="connsiteY10" fmla="*/ 225081 h 1854680"/>
              <a:gd name="connsiteX11" fmla="*/ 595222 w 1915064"/>
              <a:gd name="connsiteY11" fmla="*/ 52420 h 1854680"/>
              <a:gd name="connsiteX12" fmla="*/ 310551 w 1915064"/>
              <a:gd name="connsiteY12" fmla="*/ 0 h 1854680"/>
              <a:gd name="connsiteX13" fmla="*/ 0 w 1915064"/>
              <a:gd name="connsiteY13" fmla="*/ 17253 h 1854680"/>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328468 w 1915064"/>
              <a:gd name="connsiteY5" fmla="*/ 1500997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24286 w 1915064"/>
              <a:gd name="connsiteY2" fmla="*/ 508298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224437 w 1915215"/>
              <a:gd name="connsiteY3" fmla="*/ 508298 h 1837692"/>
              <a:gd name="connsiteX4" fmla="*/ 673012 w 1915215"/>
              <a:gd name="connsiteY4" fmla="*/ 776378 h 1837692"/>
              <a:gd name="connsiteX5" fmla="*/ 1009442 w 1915215"/>
              <a:gd name="connsiteY5" fmla="*/ 1086929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5215" h="1837692">
                <a:moveTo>
                  <a:pt x="151" y="17253"/>
                </a:moveTo>
                <a:lnTo>
                  <a:pt x="151" y="17253"/>
                </a:lnTo>
                <a:cubicBezTo>
                  <a:pt x="3026" y="55921"/>
                  <a:pt x="-8476" y="186082"/>
                  <a:pt x="17403" y="249260"/>
                </a:cubicBezTo>
                <a:lnTo>
                  <a:pt x="224437" y="508298"/>
                </a:lnTo>
                <a:lnTo>
                  <a:pt x="673012" y="776378"/>
                </a:lnTo>
                <a:lnTo>
                  <a:pt x="1009442" y="1086929"/>
                </a:lnTo>
                <a:lnTo>
                  <a:pt x="1294113" y="1517986"/>
                </a:lnTo>
                <a:lnTo>
                  <a:pt x="1656424" y="1837692"/>
                </a:lnTo>
                <a:lnTo>
                  <a:pt x="1915215" y="1698876"/>
                </a:lnTo>
                <a:lnTo>
                  <a:pt x="1751314" y="1138687"/>
                </a:lnTo>
                <a:lnTo>
                  <a:pt x="1406257" y="604247"/>
                </a:lnTo>
                <a:lnTo>
                  <a:pt x="1009442" y="225081"/>
                </a:lnTo>
                <a:lnTo>
                  <a:pt x="595373" y="52420"/>
                </a:lnTo>
                <a:lnTo>
                  <a:pt x="310702" y="0"/>
                </a:lnTo>
                <a:lnTo>
                  <a:pt x="151" y="17253"/>
                </a:lnTo>
                <a:close/>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ontent Placeholder 2"/>
          <p:cNvSpPr txBox="1">
            <a:spLocks/>
          </p:cNvSpPr>
          <p:nvPr/>
        </p:nvSpPr>
        <p:spPr>
          <a:xfrm>
            <a:off x="457200" y="1939694"/>
            <a:ext cx="2152150" cy="468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b="1" dirty="0" smtClean="0">
                <a:latin typeface="Arial" pitchFamily="34" charset="0"/>
                <a:cs typeface="Arial" pitchFamily="34" charset="0"/>
              </a:rPr>
              <a:t>Minas Gerais</a:t>
            </a:r>
            <a:endParaRPr lang="es-ES_tradnl" sz="2400" b="1" dirty="0">
              <a:latin typeface="Arial" pitchFamily="34" charset="0"/>
              <a:cs typeface="Arial" pitchFamily="34" charset="0"/>
            </a:endParaRPr>
          </a:p>
        </p:txBody>
      </p:sp>
      <p:grpSp>
        <p:nvGrpSpPr>
          <p:cNvPr id="16" name="Group 15"/>
          <p:cNvGrpSpPr/>
          <p:nvPr/>
        </p:nvGrpSpPr>
        <p:grpSpPr>
          <a:xfrm>
            <a:off x="416472" y="2716448"/>
            <a:ext cx="8651328" cy="4065352"/>
            <a:chOff x="416472" y="2716448"/>
            <a:chExt cx="8651328" cy="4065352"/>
          </a:xfrm>
        </p:grpSpPr>
        <p:sp>
          <p:nvSpPr>
            <p:cNvPr id="107" name="Rectangle 4"/>
            <p:cNvSpPr/>
            <p:nvPr/>
          </p:nvSpPr>
          <p:spPr>
            <a:xfrm>
              <a:off x="416472" y="2716448"/>
              <a:ext cx="1378109" cy="3616864"/>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125694" y="5943600"/>
              <a:ext cx="3942106" cy="838200"/>
              <a:chOff x="5125694" y="5943600"/>
              <a:chExt cx="3942106" cy="838200"/>
            </a:xfrm>
          </p:grpSpPr>
          <p:sp>
            <p:nvSpPr>
              <p:cNvPr id="109" name="Rectangle 108"/>
              <p:cNvSpPr/>
              <p:nvPr/>
            </p:nvSpPr>
            <p:spPr>
              <a:xfrm>
                <a:off x="5125695" y="5943600"/>
                <a:ext cx="3942105" cy="838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
              <p:cNvSpPr txBox="1">
                <a:spLocks noChangeArrowheads="1"/>
              </p:cNvSpPr>
              <p:nvPr/>
            </p:nvSpPr>
            <p:spPr bwMode="auto">
              <a:xfrm>
                <a:off x="5125694" y="6211568"/>
                <a:ext cx="3749744"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-10   270  Sin </a:t>
                </a:r>
                <a:r>
                  <a:rPr lang="en-US" altLang="en-US" dirty="0" err="1" smtClean="0">
                    <a:solidFill>
                      <a:schemeClr val="bg1"/>
                    </a:solidFill>
                    <a:effectLst>
                      <a:outerShdw blurRad="38100" dist="38100" dir="2700000" algn="tl">
                        <a:srgbClr val="000000">
                          <a:alpha val="43137"/>
                        </a:srgbClr>
                      </a:outerShdw>
                    </a:effectLst>
                  </a:rPr>
                  <a:t>convección</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profunda</a:t>
                </a:r>
                <a:endParaRPr lang="en-US" altLang="en-US" baseline="-25000" dirty="0">
                  <a:solidFill>
                    <a:schemeClr val="bg1"/>
                  </a:solidFill>
                  <a:effectLst>
                    <a:outerShdw blurRad="38100" dist="38100" dir="2700000" algn="tl">
                      <a:srgbClr val="000000">
                        <a:alpha val="43137"/>
                      </a:srgbClr>
                    </a:outerShdw>
                  </a:effectLst>
                </a:endParaRPr>
              </a:p>
            </p:txBody>
          </p:sp>
        </p:grpSp>
      </p:grpSp>
      <p:grpSp>
        <p:nvGrpSpPr>
          <p:cNvPr id="17" name="Group 16"/>
          <p:cNvGrpSpPr/>
          <p:nvPr/>
        </p:nvGrpSpPr>
        <p:grpSpPr>
          <a:xfrm>
            <a:off x="416473" y="2971800"/>
            <a:ext cx="8651327" cy="3394674"/>
            <a:chOff x="416473" y="2971800"/>
            <a:chExt cx="8651327" cy="3394674"/>
          </a:xfrm>
        </p:grpSpPr>
        <p:sp>
          <p:nvSpPr>
            <p:cNvPr id="106" name="Rectangle 4"/>
            <p:cNvSpPr/>
            <p:nvPr/>
          </p:nvSpPr>
          <p:spPr>
            <a:xfrm>
              <a:off x="416473" y="2971800"/>
              <a:ext cx="1784125" cy="3394674"/>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5125694" y="5029200"/>
              <a:ext cx="3942106" cy="838200"/>
              <a:chOff x="5125694" y="5943600"/>
              <a:chExt cx="3942106" cy="838200"/>
            </a:xfrm>
          </p:grpSpPr>
          <p:sp>
            <p:nvSpPr>
              <p:cNvPr id="114" name="Rectangle 113"/>
              <p:cNvSpPr/>
              <p:nvPr/>
            </p:nvSpPr>
            <p:spPr>
              <a:xfrm>
                <a:off x="5125695" y="5943600"/>
                <a:ext cx="3942105"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
              <p:cNvSpPr txBox="1">
                <a:spLocks noChangeArrowheads="1"/>
              </p:cNvSpPr>
              <p:nvPr/>
            </p:nvSpPr>
            <p:spPr bwMode="auto">
              <a:xfrm>
                <a:off x="5125694" y="6211568"/>
                <a:ext cx="3929281"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a:solidFill>
                      <a:schemeClr val="bg1"/>
                    </a:solidFill>
                    <a:effectLst>
                      <a:outerShdw blurRad="38100" dist="38100" dir="2700000" algn="tl">
                        <a:srgbClr val="000000">
                          <a:alpha val="43137"/>
                        </a:srgbClr>
                      </a:outerShdw>
                    </a:effectLst>
                  </a:rPr>
                  <a:t> </a:t>
                </a:r>
                <a:r>
                  <a:rPr lang="en-US" altLang="en-US" dirty="0" smtClean="0">
                    <a:solidFill>
                      <a:schemeClr val="bg1"/>
                    </a:solidFill>
                    <a:effectLst>
                      <a:outerShdw blurRad="38100" dist="38100" dir="2700000" algn="tl">
                        <a:srgbClr val="000000">
                          <a:alpha val="43137"/>
                        </a:srgbClr>
                      </a:outerShdw>
                    </a:effectLst>
                  </a:rPr>
                  <a:t>0     261  </a:t>
                </a:r>
                <a:r>
                  <a:rPr lang="en-US" altLang="en-US" dirty="0" err="1" smtClean="0">
                    <a:solidFill>
                      <a:schemeClr val="bg1"/>
                    </a:solidFill>
                    <a:effectLst>
                      <a:outerShdw blurRad="38100" dist="38100" dir="2700000" algn="tl">
                        <a:srgbClr val="000000">
                          <a:alpha val="43137"/>
                        </a:srgbClr>
                      </a:outerShdw>
                    </a:effectLst>
                  </a:rPr>
                  <a:t>Poca</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convección</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profunda</a:t>
                </a:r>
                <a:endParaRPr lang="en-US" altLang="en-US" baseline="-25000" dirty="0">
                  <a:solidFill>
                    <a:schemeClr val="bg1"/>
                  </a:solidFill>
                  <a:effectLst>
                    <a:outerShdw blurRad="38100" dist="38100" dir="2700000" algn="tl">
                      <a:srgbClr val="000000">
                        <a:alpha val="43137"/>
                      </a:srgbClr>
                    </a:outerShdw>
                  </a:effectLst>
                </a:endParaRPr>
              </a:p>
            </p:txBody>
          </p:sp>
        </p:grpSp>
      </p:grpSp>
      <p:grpSp>
        <p:nvGrpSpPr>
          <p:cNvPr id="19" name="Group 18"/>
          <p:cNvGrpSpPr/>
          <p:nvPr/>
        </p:nvGrpSpPr>
        <p:grpSpPr>
          <a:xfrm>
            <a:off x="416475" y="3246038"/>
            <a:ext cx="8714700" cy="3078562"/>
            <a:chOff x="416475" y="3246038"/>
            <a:chExt cx="8714700" cy="3078562"/>
          </a:xfrm>
        </p:grpSpPr>
        <p:sp>
          <p:nvSpPr>
            <p:cNvPr id="105" name="Rectangle 4"/>
            <p:cNvSpPr/>
            <p:nvPr/>
          </p:nvSpPr>
          <p:spPr>
            <a:xfrm>
              <a:off x="416475" y="3246038"/>
              <a:ext cx="2272845" cy="3078562"/>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125695" y="4114800"/>
              <a:ext cx="4005480" cy="838200"/>
              <a:chOff x="5125695" y="4114800"/>
              <a:chExt cx="4005480" cy="838200"/>
            </a:xfrm>
          </p:grpSpPr>
          <p:grpSp>
            <p:nvGrpSpPr>
              <p:cNvPr id="116" name="Group 115"/>
              <p:cNvGrpSpPr/>
              <p:nvPr/>
            </p:nvGrpSpPr>
            <p:grpSpPr>
              <a:xfrm>
                <a:off x="5125695" y="4114800"/>
                <a:ext cx="3942105" cy="838200"/>
                <a:chOff x="5125695" y="5943600"/>
                <a:chExt cx="3942105" cy="838200"/>
              </a:xfrm>
            </p:grpSpPr>
            <p:sp>
              <p:nvSpPr>
                <p:cNvPr id="117" name="Rectangle 116"/>
                <p:cNvSpPr/>
                <p:nvPr/>
              </p:nvSpPr>
              <p:spPr>
                <a:xfrm>
                  <a:off x="5125695" y="5943600"/>
                  <a:ext cx="3942105" cy="838200"/>
                </a:xfrm>
                <a:prstGeom prst="rect">
                  <a:avLst/>
                </a:prstGeom>
                <a:solidFill>
                  <a:srgbClr val="39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10    251</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19" name="TextBox 1"/>
              <p:cNvSpPr txBox="1">
                <a:spLocks noChangeArrowheads="1"/>
              </p:cNvSpPr>
              <p:nvPr/>
            </p:nvSpPr>
            <p:spPr bwMode="auto">
              <a:xfrm>
                <a:off x="6172200" y="4265069"/>
                <a:ext cx="2958975" cy="53553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aislada</a:t>
                </a:r>
                <a:endParaRPr lang="en-US" altLang="en-US" sz="1600" dirty="0" smtClean="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llana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endParaRPr lang="en-US" altLang="en-US" sz="1600" baseline="-25000" dirty="0">
                  <a:solidFill>
                    <a:schemeClr val="bg1"/>
                  </a:solidFill>
                  <a:effectLst>
                    <a:outerShdw blurRad="38100" dist="38100" dir="2700000" algn="tl">
                      <a:srgbClr val="000000">
                        <a:alpha val="43137"/>
                      </a:srgbClr>
                    </a:outerShdw>
                  </a:effectLst>
                </a:endParaRPr>
              </a:p>
            </p:txBody>
          </p:sp>
        </p:grpSp>
      </p:grpSp>
      <p:grpSp>
        <p:nvGrpSpPr>
          <p:cNvPr id="20" name="Group 19"/>
          <p:cNvGrpSpPr/>
          <p:nvPr/>
        </p:nvGrpSpPr>
        <p:grpSpPr>
          <a:xfrm>
            <a:off x="416474" y="3209026"/>
            <a:ext cx="8714701" cy="3115574"/>
            <a:chOff x="416474" y="3209026"/>
            <a:chExt cx="8714701" cy="3115574"/>
          </a:xfrm>
        </p:grpSpPr>
        <p:sp>
          <p:nvSpPr>
            <p:cNvPr id="5" name="Rectangle 4"/>
            <p:cNvSpPr/>
            <p:nvPr/>
          </p:nvSpPr>
          <p:spPr>
            <a:xfrm>
              <a:off x="416474" y="4404060"/>
              <a:ext cx="2707726" cy="1920540"/>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p:cNvGrpSpPr/>
            <p:nvPr/>
          </p:nvGrpSpPr>
          <p:grpSpPr>
            <a:xfrm>
              <a:off x="5125695" y="3209026"/>
              <a:ext cx="4005480" cy="838200"/>
              <a:chOff x="5125695" y="4114800"/>
              <a:chExt cx="4005480" cy="838200"/>
            </a:xfrm>
          </p:grpSpPr>
          <p:grpSp>
            <p:nvGrpSpPr>
              <p:cNvPr id="121" name="Group 120"/>
              <p:cNvGrpSpPr/>
              <p:nvPr/>
            </p:nvGrpSpPr>
            <p:grpSpPr>
              <a:xfrm>
                <a:off x="5125695" y="4114800"/>
                <a:ext cx="3942105" cy="838200"/>
                <a:chOff x="5125695" y="5943600"/>
                <a:chExt cx="3942105" cy="838200"/>
              </a:xfrm>
            </p:grpSpPr>
            <p:sp>
              <p:nvSpPr>
                <p:cNvPr id="123" name="Rectangle 122"/>
                <p:cNvSpPr/>
                <p:nvPr/>
              </p:nvSpPr>
              <p:spPr>
                <a:xfrm>
                  <a:off x="5125695" y="5943600"/>
                  <a:ext cx="3942105" cy="838200"/>
                </a:xfrm>
                <a:prstGeom prst="rect">
                  <a:avLst/>
                </a:prstGeom>
                <a:solidFill>
                  <a:srgbClr val="1A9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20    208</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22" name="TextBox 1"/>
              <p:cNvSpPr txBox="1">
                <a:spLocks noChangeArrowheads="1"/>
              </p:cNvSpPr>
              <p:nvPr/>
            </p:nvSpPr>
            <p:spPr bwMode="auto">
              <a:xfrm>
                <a:off x="6172200" y="4256443"/>
                <a:ext cx="2958975" cy="53553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r>
                  <a:rPr lang="en-US" altLang="en-US" sz="1600" dirty="0" smtClean="0">
                    <a:solidFill>
                      <a:schemeClr val="bg1"/>
                    </a:solidFill>
                    <a:effectLst>
                      <a:outerShdw blurRad="38100" dist="38100" dir="2700000" algn="tl">
                        <a:srgbClr val="000000">
                          <a:alpha val="43137"/>
                        </a:srgbClr>
                      </a:outerShdw>
                    </a:effectLst>
                  </a:rPr>
                  <a:t> </a:t>
                </a:r>
              </a:p>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llana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endParaRPr lang="en-US" altLang="en-US" sz="1600" baseline="-25000" dirty="0">
                  <a:solidFill>
                    <a:schemeClr val="bg1"/>
                  </a:solidFill>
                  <a:effectLst>
                    <a:outerShdw blurRad="38100" dist="38100" dir="2700000" algn="tl">
                      <a:srgbClr val="000000">
                        <a:alpha val="43137"/>
                      </a:srgbClr>
                    </a:outerShdw>
                  </a:effectLst>
                </a:endParaRPr>
              </a:p>
            </p:txBody>
          </p:sp>
        </p:grpSp>
      </p:grpSp>
      <p:grpSp>
        <p:nvGrpSpPr>
          <p:cNvPr id="21" name="Group 20"/>
          <p:cNvGrpSpPr/>
          <p:nvPr/>
        </p:nvGrpSpPr>
        <p:grpSpPr>
          <a:xfrm>
            <a:off x="441960" y="2298246"/>
            <a:ext cx="8689215" cy="4047290"/>
            <a:chOff x="441960" y="2298246"/>
            <a:chExt cx="8689215" cy="4047290"/>
          </a:xfrm>
        </p:grpSpPr>
        <p:sp>
          <p:nvSpPr>
            <p:cNvPr id="108" name="Rectangle 4"/>
            <p:cNvSpPr/>
            <p:nvPr/>
          </p:nvSpPr>
          <p:spPr>
            <a:xfrm>
              <a:off x="441960" y="4724399"/>
              <a:ext cx="3112501" cy="1621137"/>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p:cNvGrpSpPr/>
            <p:nvPr/>
          </p:nvGrpSpPr>
          <p:grpSpPr>
            <a:xfrm>
              <a:off x="5125695" y="2298246"/>
              <a:ext cx="4005480" cy="838200"/>
              <a:chOff x="5125695" y="4114800"/>
              <a:chExt cx="4005480" cy="838200"/>
            </a:xfrm>
          </p:grpSpPr>
          <p:grpSp>
            <p:nvGrpSpPr>
              <p:cNvPr id="126" name="Group 125"/>
              <p:cNvGrpSpPr/>
              <p:nvPr/>
            </p:nvGrpSpPr>
            <p:grpSpPr>
              <a:xfrm>
                <a:off x="5125695" y="4114800"/>
                <a:ext cx="3942105" cy="838200"/>
                <a:chOff x="5125695" y="5943600"/>
                <a:chExt cx="3942105" cy="838200"/>
              </a:xfrm>
            </p:grpSpPr>
            <p:sp>
              <p:nvSpPr>
                <p:cNvPr id="128" name="Rectangle 127"/>
                <p:cNvSpPr/>
                <p:nvPr/>
              </p:nvSpPr>
              <p:spPr>
                <a:xfrm>
                  <a:off x="5125695" y="5943600"/>
                  <a:ext cx="3942105" cy="838200"/>
                </a:xfrm>
                <a:prstGeom prst="rect">
                  <a:avLst/>
                </a:prstGeom>
                <a:solidFill>
                  <a:srgbClr val="D6C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30    198</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27" name="TextBox 1"/>
              <p:cNvSpPr txBox="1">
                <a:spLocks noChangeArrowheads="1"/>
              </p:cNvSpPr>
              <p:nvPr/>
            </p:nvSpPr>
            <p:spPr bwMode="auto">
              <a:xfrm>
                <a:off x="6172200" y="4398222"/>
                <a:ext cx="2958975" cy="3139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r>
                  <a:rPr lang="en-US" altLang="en-US" sz="1600" dirty="0" smtClean="0">
                    <a:solidFill>
                      <a:schemeClr val="bg1"/>
                    </a:solidFill>
                    <a:effectLst>
                      <a:outerShdw blurRad="38100" dist="38100" dir="2700000" algn="tl">
                        <a:srgbClr val="000000">
                          <a:alpha val="43137"/>
                        </a:srgbClr>
                      </a:outerShdw>
                    </a:effectLst>
                  </a:rPr>
                  <a:t> </a:t>
                </a:r>
              </a:p>
            </p:txBody>
          </p:sp>
        </p:grpSp>
      </p:grpSp>
      <p:grpSp>
        <p:nvGrpSpPr>
          <p:cNvPr id="200708" name="Group 200707"/>
          <p:cNvGrpSpPr/>
          <p:nvPr/>
        </p:nvGrpSpPr>
        <p:grpSpPr>
          <a:xfrm>
            <a:off x="416476" y="1358712"/>
            <a:ext cx="8714698" cy="5040924"/>
            <a:chOff x="416476" y="1358712"/>
            <a:chExt cx="8714698" cy="5040924"/>
          </a:xfrm>
        </p:grpSpPr>
        <p:grpSp>
          <p:nvGrpSpPr>
            <p:cNvPr id="200705" name="Group 200704"/>
            <p:cNvGrpSpPr/>
            <p:nvPr/>
          </p:nvGrpSpPr>
          <p:grpSpPr>
            <a:xfrm>
              <a:off x="416476" y="1371600"/>
              <a:ext cx="8714698" cy="5028036"/>
              <a:chOff x="416476" y="1371600"/>
              <a:chExt cx="8714698" cy="5028036"/>
            </a:xfrm>
          </p:grpSpPr>
          <p:sp>
            <p:nvSpPr>
              <p:cNvPr id="103" name="Rectangle 4"/>
              <p:cNvSpPr/>
              <p:nvPr/>
            </p:nvSpPr>
            <p:spPr>
              <a:xfrm>
                <a:off x="416476" y="4267200"/>
                <a:ext cx="3317324" cy="2132436"/>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4"/>
              <p:cNvSpPr/>
              <p:nvPr/>
            </p:nvSpPr>
            <p:spPr>
              <a:xfrm>
                <a:off x="416476" y="5105400"/>
                <a:ext cx="3317324" cy="1294236"/>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p:cNvGrpSpPr/>
              <p:nvPr/>
            </p:nvGrpSpPr>
            <p:grpSpPr>
              <a:xfrm>
                <a:off x="5125694" y="1371600"/>
                <a:ext cx="4005480" cy="895630"/>
                <a:chOff x="5125695" y="4113311"/>
                <a:chExt cx="4005480" cy="895630"/>
              </a:xfrm>
            </p:grpSpPr>
            <p:grpSp>
              <p:nvGrpSpPr>
                <p:cNvPr id="131" name="Group 130"/>
                <p:cNvGrpSpPr/>
                <p:nvPr/>
              </p:nvGrpSpPr>
              <p:grpSpPr>
                <a:xfrm>
                  <a:off x="5125695" y="4114800"/>
                  <a:ext cx="3942105" cy="838200"/>
                  <a:chOff x="5125695" y="5943600"/>
                  <a:chExt cx="3942105" cy="838200"/>
                </a:xfrm>
              </p:grpSpPr>
              <p:sp>
                <p:nvSpPr>
                  <p:cNvPr id="133" name="Rectangle 132"/>
                  <p:cNvSpPr/>
                  <p:nvPr/>
                </p:nvSpPr>
                <p:spPr>
                  <a:xfrm>
                    <a:off x="5125695" y="5943600"/>
                    <a:ext cx="3942105" cy="838200"/>
                  </a:xfrm>
                  <a:prstGeom prst="rect">
                    <a:avLst/>
                  </a:prstGeom>
                  <a:solidFill>
                    <a:srgbClr val="E38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
                  <p:cNvSpPr txBox="1">
                    <a:spLocks noChangeArrowheads="1"/>
                  </p:cNvSpPr>
                  <p:nvPr/>
                </p:nvSpPr>
                <p:spPr bwMode="auto">
                  <a:xfrm>
                    <a:off x="5125695" y="6211568"/>
                    <a:ext cx="436906"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34</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32" name="TextBox 1"/>
                <p:cNvSpPr txBox="1">
                  <a:spLocks noChangeArrowheads="1"/>
                </p:cNvSpPr>
                <p:nvPr/>
              </p:nvSpPr>
              <p:spPr bwMode="auto">
                <a:xfrm>
                  <a:off x="6172200" y="4113311"/>
                  <a:ext cx="2958975" cy="895630"/>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endParaRPr lang="en-US" altLang="en-US" sz="100" dirty="0" smtClean="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intensa</a:t>
                  </a:r>
                  <a:endParaRPr lang="en-US" altLang="en-US" sz="1600" dirty="0" smtClean="0">
                    <a:solidFill>
                      <a:schemeClr val="bg1"/>
                    </a:solidFill>
                    <a:effectLst>
                      <a:outerShdw blurRad="38100" dist="38100" dir="2700000" algn="tl">
                        <a:srgbClr val="000000">
                          <a:alpha val="43137"/>
                        </a:srgbClr>
                      </a:outerShdw>
                    </a:effectLst>
                  </a:endParaRPr>
                </a:p>
                <a:p>
                  <a:pPr eaLnBrk="1" hangingPunct="1">
                    <a:lnSpc>
                      <a:spcPct val="90000"/>
                    </a:lnSpc>
                  </a:pPr>
                  <a:endParaRPr lang="en-US" altLang="en-US" sz="700" dirty="0" smtClean="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llana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endParaRPr lang="en-US" altLang="en-US" sz="1600" baseline="-25000" dirty="0">
                    <a:solidFill>
                      <a:schemeClr val="bg1"/>
                    </a:solidFill>
                    <a:effectLst>
                      <a:outerShdw blurRad="38100" dist="38100" dir="2700000" algn="tl">
                        <a:srgbClr val="000000">
                          <a:alpha val="43137"/>
                        </a:srgbClr>
                      </a:outerShdw>
                    </a:effectLst>
                  </a:endParaRPr>
                </a:p>
              </p:txBody>
            </p:sp>
          </p:grpSp>
        </p:grpSp>
        <p:sp>
          <p:nvSpPr>
            <p:cNvPr id="135" name="TextBox 1"/>
            <p:cNvSpPr txBox="1">
              <a:spLocks noChangeArrowheads="1"/>
            </p:cNvSpPr>
            <p:nvPr/>
          </p:nvSpPr>
          <p:spPr bwMode="auto">
            <a:xfrm>
              <a:off x="5638800" y="1358712"/>
              <a:ext cx="581564"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172</a:t>
              </a:r>
              <a:endParaRPr lang="en-US" altLang="en-US" baseline="-25000" dirty="0">
                <a:solidFill>
                  <a:schemeClr val="bg1"/>
                </a:solidFill>
                <a:effectLst>
                  <a:outerShdw blurRad="38100" dist="38100" dir="2700000" algn="tl">
                    <a:srgbClr val="000000">
                      <a:alpha val="43137"/>
                    </a:srgbClr>
                  </a:outerShdw>
                </a:effectLst>
              </a:endParaRPr>
            </a:p>
          </p:txBody>
        </p:sp>
        <p:sp>
          <p:nvSpPr>
            <p:cNvPr id="136" name="TextBox 1"/>
            <p:cNvSpPr txBox="1">
              <a:spLocks noChangeArrowheads="1"/>
            </p:cNvSpPr>
            <p:nvPr/>
          </p:nvSpPr>
          <p:spPr bwMode="auto">
            <a:xfrm>
              <a:off x="5638799" y="1777511"/>
              <a:ext cx="581564"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217</a:t>
              </a:r>
              <a:endParaRPr lang="en-US" altLang="en-US" baseline="-25000" dirty="0">
                <a:solidFill>
                  <a:schemeClr val="bg1"/>
                </a:solidFill>
                <a:effectLst>
                  <a:outerShdw blurRad="38100" dist="38100" dir="2700000" algn="tl">
                    <a:srgbClr val="000000">
                      <a:alpha val="43137"/>
                    </a:srgbClr>
                  </a:outerShdw>
                </a:effectLst>
              </a:endParaRPr>
            </a:p>
          </p:txBody>
        </p:sp>
      </p:grpSp>
      <p:grpSp>
        <p:nvGrpSpPr>
          <p:cNvPr id="6" name="Group 5"/>
          <p:cNvGrpSpPr/>
          <p:nvPr/>
        </p:nvGrpSpPr>
        <p:grpSpPr>
          <a:xfrm>
            <a:off x="76825" y="64003"/>
            <a:ext cx="8990974" cy="1470389"/>
            <a:chOff x="76825" y="64003"/>
            <a:chExt cx="8990974" cy="1470389"/>
          </a:xfrm>
        </p:grpSpPr>
        <p:sp>
          <p:nvSpPr>
            <p:cNvPr id="4" name="Rectangle 3"/>
            <p:cNvSpPr/>
            <p:nvPr/>
          </p:nvSpPr>
          <p:spPr>
            <a:xfrm>
              <a:off x="5125695" y="1064622"/>
              <a:ext cx="3942104" cy="2940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6" name="TextBox 1"/>
            <p:cNvSpPr txBox="1">
              <a:spLocks noChangeArrowheads="1"/>
            </p:cNvSpPr>
            <p:nvPr/>
          </p:nvSpPr>
          <p:spPr bwMode="auto">
            <a:xfrm>
              <a:off x="76825" y="64003"/>
              <a:ext cx="597984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3200" b="1" dirty="0" smtClean="0">
                  <a:solidFill>
                    <a:srgbClr val="F7D171"/>
                  </a:solidFill>
                  <a:effectLst>
                    <a:outerShdw blurRad="38100" dist="38100" dir="2700000" algn="tl">
                      <a:srgbClr val="000000">
                        <a:alpha val="43137"/>
                      </a:srgbClr>
                    </a:outerShdw>
                  </a:effectLst>
                </a:rPr>
                <a:t>Minas </a:t>
              </a:r>
              <a:r>
                <a:rPr lang="en-US" altLang="en-US" sz="3200" b="1" dirty="0" err="1" smtClean="0">
                  <a:solidFill>
                    <a:srgbClr val="F7D171"/>
                  </a:solidFill>
                  <a:effectLst>
                    <a:outerShdw blurRad="38100" dist="38100" dir="2700000" algn="tl">
                      <a:srgbClr val="000000">
                        <a:alpha val="43137"/>
                      </a:srgbClr>
                    </a:outerShdw>
                  </a:effectLst>
                </a:rPr>
                <a:t>Gerais</a:t>
              </a:r>
              <a:r>
                <a:rPr lang="en-US" altLang="en-US" sz="3200" b="1" dirty="0" smtClean="0">
                  <a:solidFill>
                    <a:srgbClr val="F7D171"/>
                  </a:solidFill>
                  <a:effectLst>
                    <a:outerShdw blurRad="38100" dist="38100" dir="2700000" algn="tl">
                      <a:srgbClr val="000000">
                        <a:alpha val="43137"/>
                      </a:srgbClr>
                    </a:outerShdw>
                  </a:effectLst>
                </a:rPr>
                <a:t>, </a:t>
              </a:r>
              <a:r>
                <a:rPr lang="en-US" altLang="en-US" sz="3200" b="1" dirty="0" err="1" smtClean="0">
                  <a:solidFill>
                    <a:srgbClr val="F7D171"/>
                  </a:solidFill>
                  <a:effectLst>
                    <a:outerShdw blurRad="38100" dist="38100" dir="2700000" algn="tl">
                      <a:srgbClr val="000000">
                        <a:alpha val="43137"/>
                      </a:srgbClr>
                    </a:outerShdw>
                  </a:effectLst>
                </a:rPr>
                <a:t>Epoca</a:t>
              </a:r>
              <a:r>
                <a:rPr lang="en-US" altLang="en-US" sz="3200" b="1" dirty="0" smtClean="0">
                  <a:solidFill>
                    <a:srgbClr val="F7D171"/>
                  </a:solidFill>
                  <a:effectLst>
                    <a:outerShdw blurRad="38100" dist="38100" dir="2700000" algn="tl">
                      <a:srgbClr val="000000">
                        <a:alpha val="43137"/>
                      </a:srgbClr>
                    </a:outerShdw>
                  </a:effectLst>
                </a:rPr>
                <a:t> </a:t>
              </a:r>
              <a:r>
                <a:rPr lang="en-US" altLang="en-US" sz="3200" b="1" dirty="0" err="1" smtClean="0">
                  <a:solidFill>
                    <a:srgbClr val="F7D171"/>
                  </a:solidFill>
                  <a:effectLst>
                    <a:outerShdw blurRad="38100" dist="38100" dir="2700000" algn="tl">
                      <a:srgbClr val="000000">
                        <a:alpha val="43137"/>
                      </a:srgbClr>
                    </a:outerShdw>
                  </a:effectLst>
                </a:rPr>
                <a:t>Seca</a:t>
              </a:r>
              <a:endParaRPr lang="en-US" altLang="en-US" sz="3200" b="1" dirty="0">
                <a:solidFill>
                  <a:srgbClr val="F7D171"/>
                </a:solidFill>
                <a:effectLst>
                  <a:outerShdw blurRad="38100" dist="38100" dir="2700000" algn="tl">
                    <a:srgbClr val="000000">
                      <a:alpha val="43137"/>
                    </a:srgbClr>
                  </a:outerShdw>
                </a:effectLst>
              </a:endParaRPr>
            </a:p>
          </p:txBody>
        </p:sp>
        <p:sp>
          <p:nvSpPr>
            <p:cNvPr id="3" name="Content Placeholder 2"/>
            <p:cNvSpPr txBox="1">
              <a:spLocks/>
            </p:cNvSpPr>
            <p:nvPr/>
          </p:nvSpPr>
          <p:spPr>
            <a:xfrm>
              <a:off x="84926" y="458689"/>
              <a:ext cx="7152968"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lumMod val="95000"/>
                    </a:schemeClr>
                  </a:solidFill>
                  <a:latin typeface="Arial" pitchFamily="34" charset="0"/>
                  <a:cs typeface="Arial" pitchFamily="34" charset="0"/>
                </a:rPr>
                <a:t>Tabla GDI – </a:t>
              </a:r>
              <a:r>
                <a:rPr lang="es-ES_tradnl" sz="2400" dirty="0" err="1" smtClean="0">
                  <a:solidFill>
                    <a:schemeClr val="bg1">
                      <a:lumMod val="95000"/>
                    </a:schemeClr>
                  </a:solidFill>
                  <a:latin typeface="Arial" pitchFamily="34" charset="0"/>
                  <a:cs typeface="Arial" pitchFamily="34" charset="0"/>
                </a:rPr>
                <a:t>Regimen</a:t>
              </a:r>
              <a:r>
                <a:rPr lang="es-ES_tradnl" sz="2400" dirty="0" smtClean="0">
                  <a:solidFill>
                    <a:schemeClr val="bg1">
                      <a:lumMod val="95000"/>
                    </a:schemeClr>
                  </a:solidFill>
                  <a:latin typeface="Arial" pitchFamily="34" charset="0"/>
                  <a:cs typeface="Arial" pitchFamily="34" charset="0"/>
                </a:rPr>
                <a:t> </a:t>
              </a:r>
              <a:r>
                <a:rPr lang="es-ES_tradnl" sz="2400" dirty="0" err="1" smtClean="0">
                  <a:solidFill>
                    <a:schemeClr val="bg1">
                      <a:lumMod val="95000"/>
                    </a:schemeClr>
                  </a:solidFill>
                  <a:latin typeface="Arial" pitchFamily="34" charset="0"/>
                  <a:cs typeface="Arial" pitchFamily="34" charset="0"/>
                </a:rPr>
                <a:t>Convectivo</a:t>
              </a:r>
              <a:r>
                <a:rPr lang="es-ES_tradnl" sz="2400" dirty="0" smtClean="0">
                  <a:solidFill>
                    <a:schemeClr val="bg1">
                      <a:lumMod val="95000"/>
                    </a:schemeClr>
                  </a:solidFill>
                  <a:latin typeface="Arial" pitchFamily="34" charset="0"/>
                  <a:cs typeface="Arial" pitchFamily="34" charset="0"/>
                </a:rPr>
                <a:t> Esperado</a:t>
              </a:r>
              <a:endParaRPr lang="es-ES_tradnl" sz="2400" dirty="0">
                <a:solidFill>
                  <a:schemeClr val="bg1">
                    <a:lumMod val="95000"/>
                  </a:schemeClr>
                </a:solidFill>
                <a:latin typeface="Arial" pitchFamily="34" charset="0"/>
                <a:cs typeface="Arial" pitchFamily="34" charset="0"/>
              </a:endParaRPr>
            </a:p>
          </p:txBody>
        </p:sp>
        <p:sp>
          <p:nvSpPr>
            <p:cNvPr id="50" name="Content Placeholder 2"/>
            <p:cNvSpPr txBox="1">
              <a:spLocks/>
            </p:cNvSpPr>
            <p:nvPr/>
          </p:nvSpPr>
          <p:spPr>
            <a:xfrm>
              <a:off x="5079116" y="1022395"/>
              <a:ext cx="955431"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GDI</a:t>
              </a:r>
              <a:endParaRPr lang="es-ES_tradnl" sz="18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51" name="Content Placeholder 2"/>
            <p:cNvSpPr txBox="1">
              <a:spLocks/>
            </p:cNvSpPr>
            <p:nvPr/>
          </p:nvSpPr>
          <p:spPr>
            <a:xfrm>
              <a:off x="6220363" y="1077192"/>
              <a:ext cx="2097727" cy="4572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Regimen</a:t>
              </a:r>
              <a:r>
                <a:rPr lang="es-ES_tradnl" sz="18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 </a:t>
              </a:r>
              <a:r>
                <a:rPr lang="es-ES_tradnl" sz="1800"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Convectivo</a:t>
              </a:r>
              <a:endParaRPr lang="es-ES_tradnl" sz="18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44785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0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17298"/>
            <a:ext cx="5029200" cy="5029200"/>
          </a:xfrm>
          <a:prstGeom prst="rect">
            <a:avLst/>
          </a:prstGeom>
        </p:spPr>
      </p:pic>
      <p:sp>
        <p:nvSpPr>
          <p:cNvPr id="200704" name="Freeform 200703"/>
          <p:cNvSpPr/>
          <p:nvPr/>
        </p:nvSpPr>
        <p:spPr>
          <a:xfrm>
            <a:off x="1737360" y="2647950"/>
            <a:ext cx="1924050" cy="2148840"/>
          </a:xfrm>
          <a:custGeom>
            <a:avLst/>
            <a:gdLst>
              <a:gd name="connsiteX0" fmla="*/ 0 w 1924050"/>
              <a:gd name="connsiteY0" fmla="*/ 0 h 2148840"/>
              <a:gd name="connsiteX1" fmla="*/ 49530 w 1924050"/>
              <a:gd name="connsiteY1" fmla="*/ 365760 h 2148840"/>
              <a:gd name="connsiteX2" fmla="*/ 487680 w 1924050"/>
              <a:gd name="connsiteY2" fmla="*/ 624840 h 2148840"/>
              <a:gd name="connsiteX3" fmla="*/ 548640 w 1924050"/>
              <a:gd name="connsiteY3" fmla="*/ 914400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87680 w 1924050"/>
              <a:gd name="connsiteY2" fmla="*/ 624840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294161 w 1924050"/>
              <a:gd name="connsiteY19" fmla="*/ 143558 h 2148840"/>
              <a:gd name="connsiteX20" fmla="*/ 110490 w 1924050"/>
              <a:gd name="connsiteY20" fmla="*/ 19050 h 2148840"/>
              <a:gd name="connsiteX21" fmla="*/ 0 w 1924050"/>
              <a:gd name="connsiteY21" fmla="*/ 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4050" h="2148840">
                <a:moveTo>
                  <a:pt x="0" y="0"/>
                </a:moveTo>
                <a:lnTo>
                  <a:pt x="49530" y="365760"/>
                </a:lnTo>
                <a:lnTo>
                  <a:pt x="453174" y="642093"/>
                </a:lnTo>
                <a:lnTo>
                  <a:pt x="634904" y="905773"/>
                </a:lnTo>
                <a:lnTo>
                  <a:pt x="822529" y="1041568"/>
                </a:lnTo>
                <a:lnTo>
                  <a:pt x="983339" y="1218841"/>
                </a:lnTo>
                <a:lnTo>
                  <a:pt x="1120931" y="1462465"/>
                </a:lnTo>
                <a:lnTo>
                  <a:pt x="1283970" y="1737360"/>
                </a:lnTo>
                <a:lnTo>
                  <a:pt x="1520190" y="1950720"/>
                </a:lnTo>
                <a:lnTo>
                  <a:pt x="1802130" y="2148840"/>
                </a:lnTo>
                <a:lnTo>
                  <a:pt x="1832610" y="2125980"/>
                </a:lnTo>
                <a:lnTo>
                  <a:pt x="1924050" y="1718310"/>
                </a:lnTo>
                <a:lnTo>
                  <a:pt x="1924050" y="1653540"/>
                </a:lnTo>
                <a:lnTo>
                  <a:pt x="1737719" y="1435148"/>
                </a:lnTo>
                <a:lnTo>
                  <a:pt x="1447800" y="1036320"/>
                </a:lnTo>
                <a:lnTo>
                  <a:pt x="1215390" y="701040"/>
                </a:lnTo>
                <a:lnTo>
                  <a:pt x="1074420" y="430530"/>
                </a:lnTo>
                <a:lnTo>
                  <a:pt x="849630" y="300990"/>
                </a:lnTo>
                <a:lnTo>
                  <a:pt x="574519" y="244631"/>
                </a:lnTo>
                <a:lnTo>
                  <a:pt x="294161" y="143558"/>
                </a:lnTo>
                <a:lnTo>
                  <a:pt x="110490" y="19050"/>
                </a:lnTo>
                <a:lnTo>
                  <a:pt x="0" y="0"/>
                </a:lnTo>
                <a:close/>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7" name="Freeform 200706"/>
          <p:cNvSpPr/>
          <p:nvPr/>
        </p:nvSpPr>
        <p:spPr>
          <a:xfrm>
            <a:off x="1647494" y="2472810"/>
            <a:ext cx="1915215" cy="1866278"/>
          </a:xfrm>
          <a:custGeom>
            <a:avLst/>
            <a:gdLst>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948906 w 1889185"/>
              <a:gd name="connsiteY10" fmla="*/ 276046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51163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915064"/>
              <a:gd name="connsiteY0" fmla="*/ 17253 h 1854680"/>
              <a:gd name="connsiteX1" fmla="*/ 0 w 1915064"/>
              <a:gd name="connsiteY1" fmla="*/ 17253 h 1854680"/>
              <a:gd name="connsiteX2" fmla="*/ 250166 w 1915064"/>
              <a:gd name="connsiteY2" fmla="*/ 465827 h 1854680"/>
              <a:gd name="connsiteX3" fmla="*/ 672861 w 1915064"/>
              <a:gd name="connsiteY3" fmla="*/ 776378 h 1854680"/>
              <a:gd name="connsiteX4" fmla="*/ 1009291 w 1915064"/>
              <a:gd name="connsiteY4" fmla="*/ 1086929 h 1854680"/>
              <a:gd name="connsiteX5" fmla="*/ 1328468 w 1915064"/>
              <a:gd name="connsiteY5" fmla="*/ 1500997 h 1854680"/>
              <a:gd name="connsiteX6" fmla="*/ 1690778 w 1915064"/>
              <a:gd name="connsiteY6" fmla="*/ 1854680 h 1854680"/>
              <a:gd name="connsiteX7" fmla="*/ 1915064 w 1915064"/>
              <a:gd name="connsiteY7" fmla="*/ 1698876 h 1854680"/>
              <a:gd name="connsiteX8" fmla="*/ 1751163 w 1915064"/>
              <a:gd name="connsiteY8" fmla="*/ 1138687 h 1854680"/>
              <a:gd name="connsiteX9" fmla="*/ 1406106 w 1915064"/>
              <a:gd name="connsiteY9" fmla="*/ 604247 h 1854680"/>
              <a:gd name="connsiteX10" fmla="*/ 1009291 w 1915064"/>
              <a:gd name="connsiteY10" fmla="*/ 225081 h 1854680"/>
              <a:gd name="connsiteX11" fmla="*/ 595222 w 1915064"/>
              <a:gd name="connsiteY11" fmla="*/ 52420 h 1854680"/>
              <a:gd name="connsiteX12" fmla="*/ 310551 w 1915064"/>
              <a:gd name="connsiteY12" fmla="*/ 0 h 1854680"/>
              <a:gd name="connsiteX13" fmla="*/ 0 w 1915064"/>
              <a:gd name="connsiteY13" fmla="*/ 17253 h 1854680"/>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328468 w 1915064"/>
              <a:gd name="connsiteY5" fmla="*/ 1500997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24286 w 1915064"/>
              <a:gd name="connsiteY2" fmla="*/ 508298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224437 w 1915215"/>
              <a:gd name="connsiteY3" fmla="*/ 508298 h 1837692"/>
              <a:gd name="connsiteX4" fmla="*/ 673012 w 1915215"/>
              <a:gd name="connsiteY4" fmla="*/ 776378 h 1837692"/>
              <a:gd name="connsiteX5" fmla="*/ 1009442 w 1915215"/>
              <a:gd name="connsiteY5" fmla="*/ 1086929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5215" h="1837692">
                <a:moveTo>
                  <a:pt x="151" y="17253"/>
                </a:moveTo>
                <a:lnTo>
                  <a:pt x="151" y="17253"/>
                </a:lnTo>
                <a:cubicBezTo>
                  <a:pt x="3026" y="55921"/>
                  <a:pt x="-8476" y="186082"/>
                  <a:pt x="17403" y="249260"/>
                </a:cubicBezTo>
                <a:lnTo>
                  <a:pt x="224437" y="508298"/>
                </a:lnTo>
                <a:lnTo>
                  <a:pt x="673012" y="776378"/>
                </a:lnTo>
                <a:lnTo>
                  <a:pt x="1009442" y="1086929"/>
                </a:lnTo>
                <a:lnTo>
                  <a:pt x="1294113" y="1517986"/>
                </a:lnTo>
                <a:lnTo>
                  <a:pt x="1656424" y="1837692"/>
                </a:lnTo>
                <a:lnTo>
                  <a:pt x="1915215" y="1698876"/>
                </a:lnTo>
                <a:lnTo>
                  <a:pt x="1751314" y="1138687"/>
                </a:lnTo>
                <a:lnTo>
                  <a:pt x="1406257" y="604247"/>
                </a:lnTo>
                <a:lnTo>
                  <a:pt x="1009442" y="225081"/>
                </a:lnTo>
                <a:lnTo>
                  <a:pt x="595373" y="52420"/>
                </a:lnTo>
                <a:lnTo>
                  <a:pt x="310702" y="0"/>
                </a:lnTo>
                <a:lnTo>
                  <a:pt x="151" y="17253"/>
                </a:lnTo>
                <a:close/>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ontent Placeholder 2"/>
          <p:cNvSpPr txBox="1">
            <a:spLocks/>
          </p:cNvSpPr>
          <p:nvPr/>
        </p:nvSpPr>
        <p:spPr>
          <a:xfrm>
            <a:off x="457200" y="1939694"/>
            <a:ext cx="2152150" cy="468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b="1" dirty="0" smtClean="0">
                <a:latin typeface="Arial" pitchFamily="34" charset="0"/>
                <a:cs typeface="Arial" pitchFamily="34" charset="0"/>
              </a:rPr>
              <a:t>Minas Gerais</a:t>
            </a:r>
            <a:endParaRPr lang="es-ES_tradnl" sz="2400" b="1" dirty="0">
              <a:latin typeface="Arial" pitchFamily="34" charset="0"/>
              <a:cs typeface="Arial" pitchFamily="34" charset="0"/>
            </a:endParaRPr>
          </a:p>
        </p:txBody>
      </p:sp>
      <p:grpSp>
        <p:nvGrpSpPr>
          <p:cNvPr id="16" name="Group 15"/>
          <p:cNvGrpSpPr/>
          <p:nvPr/>
        </p:nvGrpSpPr>
        <p:grpSpPr>
          <a:xfrm>
            <a:off x="416472" y="2647950"/>
            <a:ext cx="8651328" cy="4133850"/>
            <a:chOff x="416472" y="2647950"/>
            <a:chExt cx="8651328" cy="4133850"/>
          </a:xfrm>
        </p:grpSpPr>
        <p:sp>
          <p:nvSpPr>
            <p:cNvPr id="107" name="Rectangle 4"/>
            <p:cNvSpPr/>
            <p:nvPr/>
          </p:nvSpPr>
          <p:spPr>
            <a:xfrm>
              <a:off x="416472" y="2647950"/>
              <a:ext cx="1378109" cy="3685362"/>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125694" y="5943600"/>
              <a:ext cx="3942106" cy="838200"/>
              <a:chOff x="5125694" y="5943600"/>
              <a:chExt cx="3942106" cy="838200"/>
            </a:xfrm>
          </p:grpSpPr>
          <p:sp>
            <p:nvSpPr>
              <p:cNvPr id="109" name="Rectangle 108"/>
              <p:cNvSpPr/>
              <p:nvPr/>
            </p:nvSpPr>
            <p:spPr>
              <a:xfrm>
                <a:off x="5125695" y="5943600"/>
                <a:ext cx="3942105" cy="838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
              <p:cNvSpPr txBox="1">
                <a:spLocks noChangeArrowheads="1"/>
              </p:cNvSpPr>
              <p:nvPr/>
            </p:nvSpPr>
            <p:spPr bwMode="auto">
              <a:xfrm>
                <a:off x="5125694" y="6211568"/>
                <a:ext cx="3749744"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-10   272  Sin </a:t>
                </a:r>
                <a:r>
                  <a:rPr lang="en-US" altLang="en-US" dirty="0" err="1" smtClean="0">
                    <a:solidFill>
                      <a:schemeClr val="bg1"/>
                    </a:solidFill>
                    <a:effectLst>
                      <a:outerShdw blurRad="38100" dist="38100" dir="2700000" algn="tl">
                        <a:srgbClr val="000000">
                          <a:alpha val="43137"/>
                        </a:srgbClr>
                      </a:outerShdw>
                    </a:effectLst>
                  </a:rPr>
                  <a:t>convección</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profunda</a:t>
                </a:r>
                <a:endParaRPr lang="en-US" altLang="en-US" baseline="-25000" dirty="0">
                  <a:solidFill>
                    <a:schemeClr val="bg1"/>
                  </a:solidFill>
                  <a:effectLst>
                    <a:outerShdw blurRad="38100" dist="38100" dir="2700000" algn="tl">
                      <a:srgbClr val="000000">
                        <a:alpha val="43137"/>
                      </a:srgbClr>
                    </a:outerShdw>
                  </a:effectLst>
                </a:endParaRPr>
              </a:p>
            </p:txBody>
          </p:sp>
        </p:grpSp>
      </p:grpSp>
      <p:grpSp>
        <p:nvGrpSpPr>
          <p:cNvPr id="17" name="Group 16"/>
          <p:cNvGrpSpPr/>
          <p:nvPr/>
        </p:nvGrpSpPr>
        <p:grpSpPr>
          <a:xfrm>
            <a:off x="416473" y="2730866"/>
            <a:ext cx="8651327" cy="3635608"/>
            <a:chOff x="416473" y="2730866"/>
            <a:chExt cx="8651327" cy="3635608"/>
          </a:xfrm>
        </p:grpSpPr>
        <p:sp>
          <p:nvSpPr>
            <p:cNvPr id="106" name="Rectangle 4"/>
            <p:cNvSpPr/>
            <p:nvPr/>
          </p:nvSpPr>
          <p:spPr>
            <a:xfrm>
              <a:off x="416473" y="2730866"/>
              <a:ext cx="1784125" cy="3635608"/>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5125694" y="5029200"/>
              <a:ext cx="3942106" cy="838200"/>
              <a:chOff x="5125694" y="5943600"/>
              <a:chExt cx="3942106" cy="838200"/>
            </a:xfrm>
          </p:grpSpPr>
          <p:sp>
            <p:nvSpPr>
              <p:cNvPr id="114" name="Rectangle 113"/>
              <p:cNvSpPr/>
              <p:nvPr/>
            </p:nvSpPr>
            <p:spPr>
              <a:xfrm>
                <a:off x="5125695" y="5943600"/>
                <a:ext cx="3942105"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
              <p:cNvSpPr txBox="1">
                <a:spLocks noChangeArrowheads="1"/>
              </p:cNvSpPr>
              <p:nvPr/>
            </p:nvSpPr>
            <p:spPr bwMode="auto">
              <a:xfrm>
                <a:off x="5125694" y="6211568"/>
                <a:ext cx="3736920"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a:solidFill>
                      <a:schemeClr val="bg1"/>
                    </a:solidFill>
                    <a:effectLst>
                      <a:outerShdw blurRad="38100" dist="38100" dir="2700000" algn="tl">
                        <a:srgbClr val="000000">
                          <a:alpha val="43137"/>
                        </a:srgbClr>
                      </a:outerShdw>
                    </a:effectLst>
                  </a:rPr>
                  <a:t> </a:t>
                </a:r>
                <a:r>
                  <a:rPr lang="en-US" altLang="en-US" dirty="0" smtClean="0">
                    <a:solidFill>
                      <a:schemeClr val="bg1"/>
                    </a:solidFill>
                    <a:effectLst>
                      <a:outerShdw blurRad="38100" dist="38100" dir="2700000" algn="tl">
                        <a:srgbClr val="000000">
                          <a:alpha val="43137"/>
                        </a:srgbClr>
                      </a:outerShdw>
                    </a:effectLst>
                  </a:rPr>
                  <a:t>0     270  Sin </a:t>
                </a:r>
                <a:r>
                  <a:rPr lang="en-US" altLang="en-US" dirty="0" err="1">
                    <a:solidFill>
                      <a:schemeClr val="bg1"/>
                    </a:solidFill>
                    <a:effectLst>
                      <a:outerShdw blurRad="38100" dist="38100" dir="2700000" algn="tl">
                        <a:srgbClr val="000000">
                          <a:alpha val="43137"/>
                        </a:srgbClr>
                      </a:outerShdw>
                    </a:effectLst>
                  </a:rPr>
                  <a:t>convección</a:t>
                </a:r>
                <a:r>
                  <a:rPr lang="en-US" altLang="en-US" dirty="0">
                    <a:solidFill>
                      <a:schemeClr val="bg1"/>
                    </a:solidFill>
                    <a:effectLst>
                      <a:outerShdw blurRad="38100" dist="38100" dir="2700000" algn="tl">
                        <a:srgbClr val="000000">
                          <a:alpha val="43137"/>
                        </a:srgbClr>
                      </a:outerShdw>
                    </a:effectLst>
                  </a:rPr>
                  <a:t> </a:t>
                </a:r>
                <a:r>
                  <a:rPr lang="en-US" altLang="en-US" dirty="0" err="1">
                    <a:solidFill>
                      <a:schemeClr val="bg1"/>
                    </a:solidFill>
                    <a:effectLst>
                      <a:outerShdw blurRad="38100" dist="38100" dir="2700000" algn="tl">
                        <a:srgbClr val="000000">
                          <a:alpha val="43137"/>
                        </a:srgbClr>
                      </a:outerShdw>
                    </a:effectLst>
                  </a:rPr>
                  <a:t>profunda</a:t>
                </a:r>
                <a:endParaRPr lang="en-US" altLang="en-US" baseline="-25000" dirty="0">
                  <a:solidFill>
                    <a:schemeClr val="bg1"/>
                  </a:solidFill>
                  <a:effectLst>
                    <a:outerShdw blurRad="38100" dist="38100" dir="2700000" algn="tl">
                      <a:srgbClr val="000000">
                        <a:alpha val="43137"/>
                      </a:srgbClr>
                    </a:outerShdw>
                  </a:effectLst>
                </a:endParaRPr>
              </a:p>
            </p:txBody>
          </p:sp>
        </p:grpSp>
      </p:grpSp>
      <p:grpSp>
        <p:nvGrpSpPr>
          <p:cNvPr id="19" name="Group 18"/>
          <p:cNvGrpSpPr/>
          <p:nvPr/>
        </p:nvGrpSpPr>
        <p:grpSpPr>
          <a:xfrm>
            <a:off x="416475" y="3350668"/>
            <a:ext cx="8714700" cy="2973931"/>
            <a:chOff x="416475" y="3350668"/>
            <a:chExt cx="8714700" cy="2973931"/>
          </a:xfrm>
        </p:grpSpPr>
        <p:sp>
          <p:nvSpPr>
            <p:cNvPr id="105" name="Rectangle 4"/>
            <p:cNvSpPr/>
            <p:nvPr/>
          </p:nvSpPr>
          <p:spPr>
            <a:xfrm>
              <a:off x="416475" y="3350668"/>
              <a:ext cx="2272845" cy="2973931"/>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125695" y="4114800"/>
              <a:ext cx="4005480" cy="838200"/>
              <a:chOff x="5125695" y="4114800"/>
              <a:chExt cx="4005480" cy="838200"/>
            </a:xfrm>
          </p:grpSpPr>
          <p:grpSp>
            <p:nvGrpSpPr>
              <p:cNvPr id="116" name="Group 115"/>
              <p:cNvGrpSpPr/>
              <p:nvPr/>
            </p:nvGrpSpPr>
            <p:grpSpPr>
              <a:xfrm>
                <a:off x="5125695" y="4114800"/>
                <a:ext cx="3942105" cy="838200"/>
                <a:chOff x="5125695" y="5943600"/>
                <a:chExt cx="3942105" cy="838200"/>
              </a:xfrm>
            </p:grpSpPr>
            <p:sp>
              <p:nvSpPr>
                <p:cNvPr id="117" name="Rectangle 116"/>
                <p:cNvSpPr/>
                <p:nvPr/>
              </p:nvSpPr>
              <p:spPr>
                <a:xfrm>
                  <a:off x="5125695" y="5943600"/>
                  <a:ext cx="3942105" cy="838200"/>
                </a:xfrm>
                <a:prstGeom prst="rect">
                  <a:avLst/>
                </a:prstGeom>
                <a:solidFill>
                  <a:srgbClr val="39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10    248</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19" name="TextBox 1"/>
              <p:cNvSpPr txBox="1">
                <a:spLocks noChangeArrowheads="1"/>
              </p:cNvSpPr>
              <p:nvPr/>
            </p:nvSpPr>
            <p:spPr bwMode="auto">
              <a:xfrm>
                <a:off x="6172200" y="4265069"/>
                <a:ext cx="2958975" cy="53553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aislada</a:t>
                </a:r>
                <a:endParaRPr lang="en-US" altLang="en-US" sz="1600" dirty="0" smtClean="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llana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endParaRPr lang="en-US" altLang="en-US" sz="1600" baseline="-25000" dirty="0">
                  <a:solidFill>
                    <a:schemeClr val="bg1"/>
                  </a:solidFill>
                  <a:effectLst>
                    <a:outerShdw blurRad="38100" dist="38100" dir="2700000" algn="tl">
                      <a:srgbClr val="000000">
                        <a:alpha val="43137"/>
                      </a:srgbClr>
                    </a:outerShdw>
                  </a:effectLst>
                </a:endParaRPr>
              </a:p>
            </p:txBody>
          </p:sp>
        </p:grpSp>
      </p:grpSp>
      <p:grpSp>
        <p:nvGrpSpPr>
          <p:cNvPr id="20" name="Group 19"/>
          <p:cNvGrpSpPr/>
          <p:nvPr/>
        </p:nvGrpSpPr>
        <p:grpSpPr>
          <a:xfrm>
            <a:off x="416474" y="3209026"/>
            <a:ext cx="8714701" cy="3115574"/>
            <a:chOff x="416474" y="3209026"/>
            <a:chExt cx="8714701" cy="3115574"/>
          </a:xfrm>
        </p:grpSpPr>
        <p:sp>
          <p:nvSpPr>
            <p:cNvPr id="5" name="Rectangle 4"/>
            <p:cNvSpPr/>
            <p:nvPr/>
          </p:nvSpPr>
          <p:spPr>
            <a:xfrm>
              <a:off x="416474" y="3818626"/>
              <a:ext cx="2707726" cy="2505974"/>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p:cNvGrpSpPr/>
            <p:nvPr/>
          </p:nvGrpSpPr>
          <p:grpSpPr>
            <a:xfrm>
              <a:off x="5125695" y="3209026"/>
              <a:ext cx="4005480" cy="838200"/>
              <a:chOff x="5125695" y="4114800"/>
              <a:chExt cx="4005480" cy="838200"/>
            </a:xfrm>
          </p:grpSpPr>
          <p:grpSp>
            <p:nvGrpSpPr>
              <p:cNvPr id="121" name="Group 120"/>
              <p:cNvGrpSpPr/>
              <p:nvPr/>
            </p:nvGrpSpPr>
            <p:grpSpPr>
              <a:xfrm>
                <a:off x="5125695" y="4114800"/>
                <a:ext cx="3942105" cy="838200"/>
                <a:chOff x="5125695" y="5943600"/>
                <a:chExt cx="3942105" cy="838200"/>
              </a:xfrm>
            </p:grpSpPr>
            <p:sp>
              <p:nvSpPr>
                <p:cNvPr id="123" name="Rectangle 122"/>
                <p:cNvSpPr/>
                <p:nvPr/>
              </p:nvSpPr>
              <p:spPr>
                <a:xfrm>
                  <a:off x="5125695" y="5943600"/>
                  <a:ext cx="3942105" cy="838200"/>
                </a:xfrm>
                <a:prstGeom prst="rect">
                  <a:avLst/>
                </a:prstGeom>
                <a:solidFill>
                  <a:srgbClr val="1A9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20    228</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22" name="TextBox 1"/>
              <p:cNvSpPr txBox="1">
                <a:spLocks noChangeArrowheads="1"/>
              </p:cNvSpPr>
              <p:nvPr/>
            </p:nvSpPr>
            <p:spPr bwMode="auto">
              <a:xfrm>
                <a:off x="6172200" y="4256443"/>
                <a:ext cx="2958975" cy="53553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r>
                  <a:rPr lang="en-US" altLang="en-US" sz="1600" dirty="0" smtClean="0">
                    <a:solidFill>
                      <a:schemeClr val="bg1"/>
                    </a:solidFill>
                    <a:effectLst>
                      <a:outerShdw blurRad="38100" dist="38100" dir="2700000" algn="tl">
                        <a:srgbClr val="000000">
                          <a:alpha val="43137"/>
                        </a:srgbClr>
                      </a:outerShdw>
                    </a:effectLst>
                  </a:rPr>
                  <a:t> </a:t>
                </a:r>
              </a:p>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llana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endParaRPr lang="en-US" altLang="en-US" sz="1600" baseline="-25000" dirty="0">
                  <a:solidFill>
                    <a:schemeClr val="bg1"/>
                  </a:solidFill>
                  <a:effectLst>
                    <a:outerShdw blurRad="38100" dist="38100" dir="2700000" algn="tl">
                      <a:srgbClr val="000000">
                        <a:alpha val="43137"/>
                      </a:srgbClr>
                    </a:outerShdw>
                  </a:effectLst>
                </a:endParaRPr>
              </a:p>
            </p:txBody>
          </p:sp>
        </p:grpSp>
      </p:grpSp>
      <p:grpSp>
        <p:nvGrpSpPr>
          <p:cNvPr id="21" name="Group 20"/>
          <p:cNvGrpSpPr/>
          <p:nvPr/>
        </p:nvGrpSpPr>
        <p:grpSpPr>
          <a:xfrm>
            <a:off x="441960" y="2298246"/>
            <a:ext cx="8675146" cy="4047291"/>
            <a:chOff x="441960" y="2298246"/>
            <a:chExt cx="8675146" cy="4047291"/>
          </a:xfrm>
        </p:grpSpPr>
        <p:sp>
          <p:nvSpPr>
            <p:cNvPr id="108" name="Rectangle 4"/>
            <p:cNvSpPr/>
            <p:nvPr/>
          </p:nvSpPr>
          <p:spPr>
            <a:xfrm>
              <a:off x="441960" y="4027089"/>
              <a:ext cx="3112501" cy="2318448"/>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p:cNvGrpSpPr/>
            <p:nvPr/>
          </p:nvGrpSpPr>
          <p:grpSpPr>
            <a:xfrm>
              <a:off x="5125695" y="2298246"/>
              <a:ext cx="3991411" cy="900023"/>
              <a:chOff x="5125695" y="4114800"/>
              <a:chExt cx="3991411" cy="900023"/>
            </a:xfrm>
          </p:grpSpPr>
          <p:grpSp>
            <p:nvGrpSpPr>
              <p:cNvPr id="126" name="Group 125"/>
              <p:cNvGrpSpPr/>
              <p:nvPr/>
            </p:nvGrpSpPr>
            <p:grpSpPr>
              <a:xfrm>
                <a:off x="5125695" y="4114800"/>
                <a:ext cx="3942105" cy="838200"/>
                <a:chOff x="5125695" y="5943600"/>
                <a:chExt cx="3942105" cy="838200"/>
              </a:xfrm>
            </p:grpSpPr>
            <p:sp>
              <p:nvSpPr>
                <p:cNvPr id="128" name="Rectangle 127"/>
                <p:cNvSpPr/>
                <p:nvPr/>
              </p:nvSpPr>
              <p:spPr>
                <a:xfrm>
                  <a:off x="5125695" y="5943600"/>
                  <a:ext cx="3942105" cy="838200"/>
                </a:xfrm>
                <a:prstGeom prst="rect">
                  <a:avLst/>
                </a:prstGeom>
                <a:solidFill>
                  <a:srgbClr val="D6C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30    222</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27" name="TextBox 1"/>
              <p:cNvSpPr txBox="1">
                <a:spLocks noChangeArrowheads="1"/>
              </p:cNvSpPr>
              <p:nvPr/>
            </p:nvSpPr>
            <p:spPr bwMode="auto">
              <a:xfrm>
                <a:off x="6158131" y="4257693"/>
                <a:ext cx="2958975" cy="757130"/>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dispersa</a:t>
                </a:r>
                <a:endParaRPr lang="en-US" altLang="en-US" sz="1600" dirty="0" smtClean="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sz="1600" dirty="0" err="1">
                    <a:solidFill>
                      <a:schemeClr val="bg1"/>
                    </a:solidFill>
                    <a:effectLst>
                      <a:outerShdw blurRad="38100" dist="38100" dir="2700000" algn="tl">
                        <a:srgbClr val="000000">
                          <a:alpha val="43137"/>
                        </a:srgbClr>
                      </a:outerShdw>
                    </a:effectLst>
                  </a:rPr>
                  <a:t>Convección</a:t>
                </a:r>
                <a:r>
                  <a:rPr lang="en-US" altLang="en-US" sz="1600" dirty="0">
                    <a:solidFill>
                      <a:schemeClr val="bg1"/>
                    </a:solidFill>
                    <a:effectLst>
                      <a:outerShdw blurRad="38100" dist="38100" dir="2700000" algn="tl">
                        <a:srgbClr val="000000">
                          <a:alpha val="43137"/>
                        </a:srgbClr>
                      </a:outerShdw>
                    </a:effectLst>
                  </a:rPr>
                  <a:t> </a:t>
                </a:r>
                <a:r>
                  <a:rPr lang="en-US" altLang="en-US" sz="1600" dirty="0" err="1">
                    <a:solidFill>
                      <a:schemeClr val="bg1"/>
                    </a:solidFill>
                    <a:effectLst>
                      <a:outerShdw blurRad="38100" dist="38100" dir="2700000" algn="tl">
                        <a:srgbClr val="000000">
                          <a:alpha val="43137"/>
                        </a:srgbClr>
                      </a:outerShdw>
                    </a:effectLst>
                  </a:rPr>
                  <a:t>llana</a:t>
                </a:r>
                <a:r>
                  <a:rPr lang="en-US" altLang="en-US" sz="1600" dirty="0">
                    <a:solidFill>
                      <a:schemeClr val="bg1"/>
                    </a:solidFill>
                    <a:effectLst>
                      <a:outerShdw blurRad="38100" dist="38100" dir="2700000" algn="tl">
                        <a:srgbClr val="000000">
                          <a:alpha val="43137"/>
                        </a:srgbClr>
                      </a:outerShdw>
                    </a:effectLst>
                  </a:rPr>
                  <a:t> </a:t>
                </a:r>
                <a:r>
                  <a:rPr lang="en-US" altLang="en-US" sz="1600" dirty="0" err="1">
                    <a:solidFill>
                      <a:schemeClr val="bg1"/>
                    </a:solidFill>
                    <a:effectLst>
                      <a:outerShdw blurRad="38100" dist="38100" dir="2700000" algn="tl">
                        <a:srgbClr val="000000">
                          <a:alpha val="43137"/>
                        </a:srgbClr>
                      </a:outerShdw>
                    </a:effectLst>
                  </a:rPr>
                  <a:t>dispersa</a:t>
                </a:r>
                <a:endParaRPr lang="en-US" altLang="en-US" sz="1600" baseline="-25000" dirty="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sz="1600" dirty="0" smtClean="0">
                    <a:solidFill>
                      <a:schemeClr val="bg1"/>
                    </a:solidFill>
                    <a:effectLst>
                      <a:outerShdw blurRad="38100" dist="38100" dir="2700000" algn="tl">
                        <a:srgbClr val="000000">
                          <a:alpha val="43137"/>
                        </a:srgbClr>
                      </a:outerShdw>
                    </a:effectLst>
                  </a:rPr>
                  <a:t> </a:t>
                </a:r>
              </a:p>
            </p:txBody>
          </p:sp>
        </p:grpSp>
      </p:grpSp>
      <p:sp>
        <p:nvSpPr>
          <p:cNvPr id="41" name="TextBox 1"/>
          <p:cNvSpPr txBox="1">
            <a:spLocks noChangeArrowheads="1"/>
          </p:cNvSpPr>
          <p:nvPr/>
        </p:nvSpPr>
        <p:spPr bwMode="auto">
          <a:xfrm>
            <a:off x="76825" y="64003"/>
            <a:ext cx="597984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3200" b="1" dirty="0" smtClean="0">
                <a:solidFill>
                  <a:srgbClr val="F7D171"/>
                </a:solidFill>
                <a:effectLst>
                  <a:outerShdw blurRad="38100" dist="38100" dir="2700000" algn="tl">
                    <a:srgbClr val="000000">
                      <a:alpha val="43137"/>
                    </a:srgbClr>
                  </a:outerShdw>
                </a:effectLst>
              </a:rPr>
              <a:t>Minas </a:t>
            </a:r>
            <a:r>
              <a:rPr lang="en-US" altLang="en-US" sz="3200" b="1" dirty="0" err="1" smtClean="0">
                <a:solidFill>
                  <a:srgbClr val="F7D171"/>
                </a:solidFill>
                <a:effectLst>
                  <a:outerShdw blurRad="38100" dist="38100" dir="2700000" algn="tl">
                    <a:srgbClr val="000000">
                      <a:alpha val="43137"/>
                    </a:srgbClr>
                  </a:outerShdw>
                </a:effectLst>
              </a:rPr>
              <a:t>Gerais</a:t>
            </a:r>
            <a:r>
              <a:rPr lang="en-US" altLang="en-US" sz="3200" b="1" dirty="0" smtClean="0">
                <a:solidFill>
                  <a:srgbClr val="F7D171"/>
                </a:solidFill>
                <a:effectLst>
                  <a:outerShdw blurRad="38100" dist="38100" dir="2700000" algn="tl">
                    <a:srgbClr val="000000">
                      <a:alpha val="43137"/>
                    </a:srgbClr>
                  </a:outerShdw>
                </a:effectLst>
              </a:rPr>
              <a:t>, </a:t>
            </a:r>
            <a:r>
              <a:rPr lang="en-US" altLang="en-US" sz="3200" b="1" dirty="0" err="1" smtClean="0">
                <a:solidFill>
                  <a:srgbClr val="F7D171"/>
                </a:solidFill>
                <a:effectLst>
                  <a:outerShdw blurRad="38100" dist="38100" dir="2700000" algn="tl">
                    <a:srgbClr val="000000">
                      <a:alpha val="43137"/>
                    </a:srgbClr>
                  </a:outerShdw>
                </a:effectLst>
              </a:rPr>
              <a:t>Epoca</a:t>
            </a:r>
            <a:r>
              <a:rPr lang="en-US" altLang="en-US" sz="3200" b="1" dirty="0" smtClean="0">
                <a:solidFill>
                  <a:srgbClr val="F7D171"/>
                </a:solidFill>
                <a:effectLst>
                  <a:outerShdw blurRad="38100" dist="38100" dir="2700000" algn="tl">
                    <a:srgbClr val="000000">
                      <a:alpha val="43137"/>
                    </a:srgbClr>
                  </a:outerShdw>
                </a:effectLst>
              </a:rPr>
              <a:t> </a:t>
            </a:r>
            <a:r>
              <a:rPr lang="en-US" altLang="en-US" sz="3200" b="1" dirty="0" err="1" smtClean="0">
                <a:solidFill>
                  <a:srgbClr val="F7D171"/>
                </a:solidFill>
                <a:effectLst>
                  <a:outerShdw blurRad="38100" dist="38100" dir="2700000" algn="tl">
                    <a:srgbClr val="000000">
                      <a:alpha val="43137"/>
                    </a:srgbClr>
                  </a:outerShdw>
                </a:effectLst>
              </a:rPr>
              <a:t>Lluviosa</a:t>
            </a:r>
            <a:endParaRPr lang="en-US" altLang="en-US" sz="3200" b="1" dirty="0">
              <a:solidFill>
                <a:srgbClr val="F7D171"/>
              </a:solidFill>
              <a:effectLst>
                <a:outerShdw blurRad="38100" dist="38100" dir="2700000" algn="tl">
                  <a:srgbClr val="000000">
                    <a:alpha val="43137"/>
                  </a:srgbClr>
                </a:outerShdw>
              </a:effectLst>
            </a:endParaRPr>
          </a:p>
        </p:txBody>
      </p:sp>
      <p:sp>
        <p:nvSpPr>
          <p:cNvPr id="42" name="Content Placeholder 2"/>
          <p:cNvSpPr txBox="1">
            <a:spLocks/>
          </p:cNvSpPr>
          <p:nvPr/>
        </p:nvSpPr>
        <p:spPr>
          <a:xfrm>
            <a:off x="84926" y="458689"/>
            <a:ext cx="7152968"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lumMod val="95000"/>
                  </a:schemeClr>
                </a:solidFill>
                <a:latin typeface="Arial" pitchFamily="34" charset="0"/>
                <a:cs typeface="Arial" pitchFamily="34" charset="0"/>
              </a:rPr>
              <a:t>Tabla GDI – </a:t>
            </a:r>
            <a:r>
              <a:rPr lang="es-ES_tradnl" sz="2400" dirty="0" err="1" smtClean="0">
                <a:solidFill>
                  <a:schemeClr val="bg1">
                    <a:lumMod val="95000"/>
                  </a:schemeClr>
                </a:solidFill>
                <a:latin typeface="Arial" pitchFamily="34" charset="0"/>
                <a:cs typeface="Arial" pitchFamily="34" charset="0"/>
              </a:rPr>
              <a:t>Regimen</a:t>
            </a:r>
            <a:r>
              <a:rPr lang="es-ES_tradnl" sz="2400" dirty="0" smtClean="0">
                <a:solidFill>
                  <a:schemeClr val="bg1">
                    <a:lumMod val="95000"/>
                  </a:schemeClr>
                </a:solidFill>
                <a:latin typeface="Arial" pitchFamily="34" charset="0"/>
                <a:cs typeface="Arial" pitchFamily="34" charset="0"/>
              </a:rPr>
              <a:t> </a:t>
            </a:r>
            <a:r>
              <a:rPr lang="es-ES_tradnl" sz="2400" dirty="0" err="1" smtClean="0">
                <a:solidFill>
                  <a:schemeClr val="bg1">
                    <a:lumMod val="95000"/>
                  </a:schemeClr>
                </a:solidFill>
                <a:latin typeface="Arial" pitchFamily="34" charset="0"/>
                <a:cs typeface="Arial" pitchFamily="34" charset="0"/>
              </a:rPr>
              <a:t>Convectivo</a:t>
            </a:r>
            <a:r>
              <a:rPr lang="es-ES_tradnl" sz="2400" dirty="0" smtClean="0">
                <a:solidFill>
                  <a:schemeClr val="bg1">
                    <a:lumMod val="95000"/>
                  </a:schemeClr>
                </a:solidFill>
                <a:latin typeface="Arial" pitchFamily="34" charset="0"/>
                <a:cs typeface="Arial" pitchFamily="34" charset="0"/>
              </a:rPr>
              <a:t> Esperado</a:t>
            </a:r>
            <a:endParaRPr lang="es-ES_tradnl" sz="2400" dirty="0">
              <a:solidFill>
                <a:schemeClr val="bg1">
                  <a:lumMod val="95000"/>
                </a:schemeClr>
              </a:solidFill>
              <a:latin typeface="Arial" pitchFamily="34" charset="0"/>
              <a:cs typeface="Arial" pitchFamily="34" charset="0"/>
            </a:endParaRPr>
          </a:p>
        </p:txBody>
      </p:sp>
      <p:grpSp>
        <p:nvGrpSpPr>
          <p:cNvPr id="4" name="Group 3"/>
          <p:cNvGrpSpPr/>
          <p:nvPr/>
        </p:nvGrpSpPr>
        <p:grpSpPr>
          <a:xfrm>
            <a:off x="5079263" y="1904233"/>
            <a:ext cx="3988683" cy="511997"/>
            <a:chOff x="5079116" y="1022395"/>
            <a:chExt cx="3988683" cy="511997"/>
          </a:xfrm>
        </p:grpSpPr>
        <p:sp>
          <p:nvSpPr>
            <p:cNvPr id="40" name="Rectangle 39"/>
            <p:cNvSpPr/>
            <p:nvPr/>
          </p:nvSpPr>
          <p:spPr>
            <a:xfrm>
              <a:off x="5125695" y="1064622"/>
              <a:ext cx="3942104" cy="2940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2"/>
            <p:cNvSpPr txBox="1">
              <a:spLocks/>
            </p:cNvSpPr>
            <p:nvPr/>
          </p:nvSpPr>
          <p:spPr>
            <a:xfrm>
              <a:off x="5079116" y="1022395"/>
              <a:ext cx="955431"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GDI</a:t>
              </a:r>
              <a:endParaRPr lang="es-ES_tradnl" sz="18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44" name="Content Placeholder 2"/>
            <p:cNvSpPr txBox="1">
              <a:spLocks/>
            </p:cNvSpPr>
            <p:nvPr/>
          </p:nvSpPr>
          <p:spPr>
            <a:xfrm>
              <a:off x="6220363" y="1077192"/>
              <a:ext cx="2097727" cy="4572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Regimen</a:t>
              </a:r>
              <a:r>
                <a:rPr lang="es-ES_tradnl" sz="18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 </a:t>
              </a:r>
              <a:r>
                <a:rPr lang="es-ES_tradnl" sz="1800"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Convectivo</a:t>
              </a:r>
              <a:endParaRPr lang="es-ES_tradnl" sz="18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384227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77" y="1777512"/>
            <a:ext cx="5097062" cy="5097062"/>
          </a:xfrm>
          <a:prstGeom prst="rect">
            <a:avLst/>
          </a:prstGeom>
        </p:spPr>
      </p:pic>
      <p:sp>
        <p:nvSpPr>
          <p:cNvPr id="200704" name="Freeform 200703"/>
          <p:cNvSpPr/>
          <p:nvPr/>
        </p:nvSpPr>
        <p:spPr>
          <a:xfrm>
            <a:off x="733310" y="3169024"/>
            <a:ext cx="2551579" cy="2236469"/>
          </a:xfrm>
          <a:custGeom>
            <a:avLst/>
            <a:gdLst>
              <a:gd name="connsiteX0" fmla="*/ 0 w 1924050"/>
              <a:gd name="connsiteY0" fmla="*/ 0 h 2148840"/>
              <a:gd name="connsiteX1" fmla="*/ 49530 w 1924050"/>
              <a:gd name="connsiteY1" fmla="*/ 365760 h 2148840"/>
              <a:gd name="connsiteX2" fmla="*/ 487680 w 1924050"/>
              <a:gd name="connsiteY2" fmla="*/ 624840 h 2148840"/>
              <a:gd name="connsiteX3" fmla="*/ 548640 w 1924050"/>
              <a:gd name="connsiteY3" fmla="*/ 914400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87680 w 1924050"/>
              <a:gd name="connsiteY2" fmla="*/ 624840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09025 w 1924050"/>
              <a:gd name="connsiteY3" fmla="*/ 871267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78230 w 1924050"/>
              <a:gd name="connsiteY5" fmla="*/ 1123950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91540 w 1924050"/>
              <a:gd name="connsiteY4" fmla="*/ 963930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60977 w 1924050"/>
              <a:gd name="connsiteY5" fmla="*/ 1184335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65661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46810 w 1924050"/>
              <a:gd name="connsiteY6" fmla="*/ 1402080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1026471 w 1924050"/>
              <a:gd name="connsiteY5" fmla="*/ 1227467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832610 w 1924050"/>
              <a:gd name="connsiteY13" fmla="*/ 1478280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48640 w 1924050"/>
              <a:gd name="connsiteY18" fmla="*/ 270510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320040 w 1924050"/>
              <a:gd name="connsiteY19" fmla="*/ 186690 h 2148840"/>
              <a:gd name="connsiteX20" fmla="*/ 110490 w 1924050"/>
              <a:gd name="connsiteY20" fmla="*/ 19050 h 2148840"/>
              <a:gd name="connsiteX21" fmla="*/ 0 w 1924050"/>
              <a:gd name="connsiteY21" fmla="*/ 0 h 2148840"/>
              <a:gd name="connsiteX0" fmla="*/ 0 w 1924050"/>
              <a:gd name="connsiteY0" fmla="*/ 0 h 2148840"/>
              <a:gd name="connsiteX1" fmla="*/ 49530 w 1924050"/>
              <a:gd name="connsiteY1" fmla="*/ 365760 h 2148840"/>
              <a:gd name="connsiteX2" fmla="*/ 453174 w 1924050"/>
              <a:gd name="connsiteY2" fmla="*/ 642093 h 2148840"/>
              <a:gd name="connsiteX3" fmla="*/ 634904 w 1924050"/>
              <a:gd name="connsiteY3" fmla="*/ 905773 h 2148840"/>
              <a:gd name="connsiteX4" fmla="*/ 822529 w 1924050"/>
              <a:gd name="connsiteY4" fmla="*/ 1041568 h 2148840"/>
              <a:gd name="connsiteX5" fmla="*/ 983339 w 1924050"/>
              <a:gd name="connsiteY5" fmla="*/ 1218841 h 2148840"/>
              <a:gd name="connsiteX6" fmla="*/ 1120931 w 1924050"/>
              <a:gd name="connsiteY6" fmla="*/ 1462465 h 2148840"/>
              <a:gd name="connsiteX7" fmla="*/ 1283970 w 1924050"/>
              <a:gd name="connsiteY7" fmla="*/ 1737360 h 2148840"/>
              <a:gd name="connsiteX8" fmla="*/ 1520190 w 1924050"/>
              <a:gd name="connsiteY8" fmla="*/ 1950720 h 2148840"/>
              <a:gd name="connsiteX9" fmla="*/ 1802130 w 1924050"/>
              <a:gd name="connsiteY9" fmla="*/ 2148840 h 2148840"/>
              <a:gd name="connsiteX10" fmla="*/ 1832610 w 1924050"/>
              <a:gd name="connsiteY10" fmla="*/ 2125980 h 2148840"/>
              <a:gd name="connsiteX11" fmla="*/ 1924050 w 1924050"/>
              <a:gd name="connsiteY11" fmla="*/ 1718310 h 2148840"/>
              <a:gd name="connsiteX12" fmla="*/ 1924050 w 1924050"/>
              <a:gd name="connsiteY12" fmla="*/ 1653540 h 2148840"/>
              <a:gd name="connsiteX13" fmla="*/ 1737719 w 1924050"/>
              <a:gd name="connsiteY13" fmla="*/ 1435148 h 2148840"/>
              <a:gd name="connsiteX14" fmla="*/ 1447800 w 1924050"/>
              <a:gd name="connsiteY14" fmla="*/ 1036320 h 2148840"/>
              <a:gd name="connsiteX15" fmla="*/ 1215390 w 1924050"/>
              <a:gd name="connsiteY15" fmla="*/ 701040 h 2148840"/>
              <a:gd name="connsiteX16" fmla="*/ 1074420 w 1924050"/>
              <a:gd name="connsiteY16" fmla="*/ 430530 h 2148840"/>
              <a:gd name="connsiteX17" fmla="*/ 849630 w 1924050"/>
              <a:gd name="connsiteY17" fmla="*/ 300990 h 2148840"/>
              <a:gd name="connsiteX18" fmla="*/ 574519 w 1924050"/>
              <a:gd name="connsiteY18" fmla="*/ 244631 h 2148840"/>
              <a:gd name="connsiteX19" fmla="*/ 294161 w 1924050"/>
              <a:gd name="connsiteY19" fmla="*/ 143558 h 2148840"/>
              <a:gd name="connsiteX20" fmla="*/ 110490 w 1924050"/>
              <a:gd name="connsiteY20" fmla="*/ 19050 h 2148840"/>
              <a:gd name="connsiteX21" fmla="*/ 0 w 1924050"/>
              <a:gd name="connsiteY21" fmla="*/ 0 h 2148840"/>
              <a:gd name="connsiteX0" fmla="*/ 0 w 2954991"/>
              <a:gd name="connsiteY0" fmla="*/ 653302 h 2129790"/>
              <a:gd name="connsiteX1" fmla="*/ 1080471 w 2954991"/>
              <a:gd name="connsiteY1" fmla="*/ 346710 h 2129790"/>
              <a:gd name="connsiteX2" fmla="*/ 1484115 w 2954991"/>
              <a:gd name="connsiteY2" fmla="*/ 623043 h 2129790"/>
              <a:gd name="connsiteX3" fmla="*/ 1665845 w 2954991"/>
              <a:gd name="connsiteY3" fmla="*/ 886723 h 2129790"/>
              <a:gd name="connsiteX4" fmla="*/ 1853470 w 2954991"/>
              <a:gd name="connsiteY4" fmla="*/ 1022518 h 2129790"/>
              <a:gd name="connsiteX5" fmla="*/ 2014280 w 2954991"/>
              <a:gd name="connsiteY5" fmla="*/ 1199791 h 2129790"/>
              <a:gd name="connsiteX6" fmla="*/ 2151872 w 2954991"/>
              <a:gd name="connsiteY6" fmla="*/ 1443415 h 2129790"/>
              <a:gd name="connsiteX7" fmla="*/ 2314911 w 2954991"/>
              <a:gd name="connsiteY7" fmla="*/ 1718310 h 2129790"/>
              <a:gd name="connsiteX8" fmla="*/ 2551131 w 2954991"/>
              <a:gd name="connsiteY8" fmla="*/ 1931670 h 2129790"/>
              <a:gd name="connsiteX9" fmla="*/ 2833071 w 2954991"/>
              <a:gd name="connsiteY9" fmla="*/ 2129790 h 2129790"/>
              <a:gd name="connsiteX10" fmla="*/ 2863551 w 2954991"/>
              <a:gd name="connsiteY10" fmla="*/ 2106930 h 2129790"/>
              <a:gd name="connsiteX11" fmla="*/ 2954991 w 2954991"/>
              <a:gd name="connsiteY11" fmla="*/ 1699260 h 2129790"/>
              <a:gd name="connsiteX12" fmla="*/ 2954991 w 2954991"/>
              <a:gd name="connsiteY12" fmla="*/ 1634490 h 2129790"/>
              <a:gd name="connsiteX13" fmla="*/ 2768660 w 2954991"/>
              <a:gd name="connsiteY13" fmla="*/ 1416098 h 2129790"/>
              <a:gd name="connsiteX14" fmla="*/ 2478741 w 2954991"/>
              <a:gd name="connsiteY14" fmla="*/ 1017270 h 2129790"/>
              <a:gd name="connsiteX15" fmla="*/ 2246331 w 2954991"/>
              <a:gd name="connsiteY15" fmla="*/ 681990 h 2129790"/>
              <a:gd name="connsiteX16" fmla="*/ 2105361 w 2954991"/>
              <a:gd name="connsiteY16" fmla="*/ 411480 h 2129790"/>
              <a:gd name="connsiteX17" fmla="*/ 1880571 w 2954991"/>
              <a:gd name="connsiteY17" fmla="*/ 281940 h 2129790"/>
              <a:gd name="connsiteX18" fmla="*/ 1605460 w 2954991"/>
              <a:gd name="connsiteY18" fmla="*/ 225581 h 2129790"/>
              <a:gd name="connsiteX19" fmla="*/ 1325102 w 2954991"/>
              <a:gd name="connsiteY19" fmla="*/ 124508 h 2129790"/>
              <a:gd name="connsiteX20" fmla="*/ 1141431 w 2954991"/>
              <a:gd name="connsiteY20" fmla="*/ 0 h 2129790"/>
              <a:gd name="connsiteX21" fmla="*/ 0 w 2954991"/>
              <a:gd name="connsiteY21" fmla="*/ 653302 h 2129790"/>
              <a:gd name="connsiteX0" fmla="*/ 0 w 2954991"/>
              <a:gd name="connsiteY0" fmla="*/ 653302 h 2129790"/>
              <a:gd name="connsiteX1" fmla="*/ 470871 w 2954991"/>
              <a:gd name="connsiteY1" fmla="*/ 1126639 h 2129790"/>
              <a:gd name="connsiteX2" fmla="*/ 1484115 w 2954991"/>
              <a:gd name="connsiteY2" fmla="*/ 623043 h 2129790"/>
              <a:gd name="connsiteX3" fmla="*/ 1665845 w 2954991"/>
              <a:gd name="connsiteY3" fmla="*/ 886723 h 2129790"/>
              <a:gd name="connsiteX4" fmla="*/ 1853470 w 2954991"/>
              <a:gd name="connsiteY4" fmla="*/ 1022518 h 2129790"/>
              <a:gd name="connsiteX5" fmla="*/ 2014280 w 2954991"/>
              <a:gd name="connsiteY5" fmla="*/ 1199791 h 2129790"/>
              <a:gd name="connsiteX6" fmla="*/ 2151872 w 2954991"/>
              <a:gd name="connsiteY6" fmla="*/ 1443415 h 2129790"/>
              <a:gd name="connsiteX7" fmla="*/ 2314911 w 2954991"/>
              <a:gd name="connsiteY7" fmla="*/ 1718310 h 2129790"/>
              <a:gd name="connsiteX8" fmla="*/ 2551131 w 2954991"/>
              <a:gd name="connsiteY8" fmla="*/ 1931670 h 2129790"/>
              <a:gd name="connsiteX9" fmla="*/ 2833071 w 2954991"/>
              <a:gd name="connsiteY9" fmla="*/ 2129790 h 2129790"/>
              <a:gd name="connsiteX10" fmla="*/ 2863551 w 2954991"/>
              <a:gd name="connsiteY10" fmla="*/ 2106930 h 2129790"/>
              <a:gd name="connsiteX11" fmla="*/ 2954991 w 2954991"/>
              <a:gd name="connsiteY11" fmla="*/ 1699260 h 2129790"/>
              <a:gd name="connsiteX12" fmla="*/ 2954991 w 2954991"/>
              <a:gd name="connsiteY12" fmla="*/ 1634490 h 2129790"/>
              <a:gd name="connsiteX13" fmla="*/ 2768660 w 2954991"/>
              <a:gd name="connsiteY13" fmla="*/ 1416098 h 2129790"/>
              <a:gd name="connsiteX14" fmla="*/ 2478741 w 2954991"/>
              <a:gd name="connsiteY14" fmla="*/ 1017270 h 2129790"/>
              <a:gd name="connsiteX15" fmla="*/ 2246331 w 2954991"/>
              <a:gd name="connsiteY15" fmla="*/ 681990 h 2129790"/>
              <a:gd name="connsiteX16" fmla="*/ 2105361 w 2954991"/>
              <a:gd name="connsiteY16" fmla="*/ 411480 h 2129790"/>
              <a:gd name="connsiteX17" fmla="*/ 1880571 w 2954991"/>
              <a:gd name="connsiteY17" fmla="*/ 281940 h 2129790"/>
              <a:gd name="connsiteX18" fmla="*/ 1605460 w 2954991"/>
              <a:gd name="connsiteY18" fmla="*/ 225581 h 2129790"/>
              <a:gd name="connsiteX19" fmla="*/ 1325102 w 2954991"/>
              <a:gd name="connsiteY19" fmla="*/ 124508 h 2129790"/>
              <a:gd name="connsiteX20" fmla="*/ 1141431 w 2954991"/>
              <a:gd name="connsiteY20" fmla="*/ 0 h 2129790"/>
              <a:gd name="connsiteX21" fmla="*/ 0 w 2954991"/>
              <a:gd name="connsiteY21" fmla="*/ 653302 h 2129790"/>
              <a:gd name="connsiteX0" fmla="*/ 0 w 2954991"/>
              <a:gd name="connsiteY0" fmla="*/ 653302 h 2129790"/>
              <a:gd name="connsiteX1" fmla="*/ 470871 w 2954991"/>
              <a:gd name="connsiteY1" fmla="*/ 1126639 h 2129790"/>
              <a:gd name="connsiteX2" fmla="*/ 838656 w 2954991"/>
              <a:gd name="connsiteY2" fmla="*/ 1555373 h 2129790"/>
              <a:gd name="connsiteX3" fmla="*/ 1665845 w 2954991"/>
              <a:gd name="connsiteY3" fmla="*/ 886723 h 2129790"/>
              <a:gd name="connsiteX4" fmla="*/ 1853470 w 2954991"/>
              <a:gd name="connsiteY4" fmla="*/ 1022518 h 2129790"/>
              <a:gd name="connsiteX5" fmla="*/ 2014280 w 2954991"/>
              <a:gd name="connsiteY5" fmla="*/ 1199791 h 2129790"/>
              <a:gd name="connsiteX6" fmla="*/ 2151872 w 2954991"/>
              <a:gd name="connsiteY6" fmla="*/ 1443415 h 2129790"/>
              <a:gd name="connsiteX7" fmla="*/ 2314911 w 2954991"/>
              <a:gd name="connsiteY7" fmla="*/ 1718310 h 2129790"/>
              <a:gd name="connsiteX8" fmla="*/ 2551131 w 2954991"/>
              <a:gd name="connsiteY8" fmla="*/ 1931670 h 2129790"/>
              <a:gd name="connsiteX9" fmla="*/ 2833071 w 2954991"/>
              <a:gd name="connsiteY9" fmla="*/ 2129790 h 2129790"/>
              <a:gd name="connsiteX10" fmla="*/ 2863551 w 2954991"/>
              <a:gd name="connsiteY10" fmla="*/ 2106930 h 2129790"/>
              <a:gd name="connsiteX11" fmla="*/ 2954991 w 2954991"/>
              <a:gd name="connsiteY11" fmla="*/ 1699260 h 2129790"/>
              <a:gd name="connsiteX12" fmla="*/ 2954991 w 2954991"/>
              <a:gd name="connsiteY12" fmla="*/ 1634490 h 2129790"/>
              <a:gd name="connsiteX13" fmla="*/ 2768660 w 2954991"/>
              <a:gd name="connsiteY13" fmla="*/ 1416098 h 2129790"/>
              <a:gd name="connsiteX14" fmla="*/ 2478741 w 2954991"/>
              <a:gd name="connsiteY14" fmla="*/ 1017270 h 2129790"/>
              <a:gd name="connsiteX15" fmla="*/ 2246331 w 2954991"/>
              <a:gd name="connsiteY15" fmla="*/ 681990 h 2129790"/>
              <a:gd name="connsiteX16" fmla="*/ 2105361 w 2954991"/>
              <a:gd name="connsiteY16" fmla="*/ 411480 h 2129790"/>
              <a:gd name="connsiteX17" fmla="*/ 1880571 w 2954991"/>
              <a:gd name="connsiteY17" fmla="*/ 281940 h 2129790"/>
              <a:gd name="connsiteX18" fmla="*/ 1605460 w 2954991"/>
              <a:gd name="connsiteY18" fmla="*/ 225581 h 2129790"/>
              <a:gd name="connsiteX19" fmla="*/ 1325102 w 2954991"/>
              <a:gd name="connsiteY19" fmla="*/ 124508 h 2129790"/>
              <a:gd name="connsiteX20" fmla="*/ 1141431 w 2954991"/>
              <a:gd name="connsiteY20" fmla="*/ 0 h 2129790"/>
              <a:gd name="connsiteX21" fmla="*/ 0 w 2954991"/>
              <a:gd name="connsiteY21" fmla="*/ 653302 h 2129790"/>
              <a:gd name="connsiteX0" fmla="*/ 0 w 2954991"/>
              <a:gd name="connsiteY0" fmla="*/ 653302 h 2129790"/>
              <a:gd name="connsiteX1" fmla="*/ 470871 w 2954991"/>
              <a:gd name="connsiteY1" fmla="*/ 1126639 h 2129790"/>
              <a:gd name="connsiteX2" fmla="*/ 838656 w 2954991"/>
              <a:gd name="connsiteY2" fmla="*/ 1555373 h 2129790"/>
              <a:gd name="connsiteX3" fmla="*/ 1853470 w 2954991"/>
              <a:gd name="connsiteY3" fmla="*/ 1022518 h 2129790"/>
              <a:gd name="connsiteX4" fmla="*/ 2014280 w 2954991"/>
              <a:gd name="connsiteY4" fmla="*/ 1199791 h 2129790"/>
              <a:gd name="connsiteX5" fmla="*/ 2151872 w 2954991"/>
              <a:gd name="connsiteY5" fmla="*/ 1443415 h 2129790"/>
              <a:gd name="connsiteX6" fmla="*/ 2314911 w 2954991"/>
              <a:gd name="connsiteY6" fmla="*/ 1718310 h 2129790"/>
              <a:gd name="connsiteX7" fmla="*/ 2551131 w 2954991"/>
              <a:gd name="connsiteY7" fmla="*/ 1931670 h 2129790"/>
              <a:gd name="connsiteX8" fmla="*/ 2833071 w 2954991"/>
              <a:gd name="connsiteY8" fmla="*/ 2129790 h 2129790"/>
              <a:gd name="connsiteX9" fmla="*/ 2863551 w 2954991"/>
              <a:gd name="connsiteY9" fmla="*/ 2106930 h 2129790"/>
              <a:gd name="connsiteX10" fmla="*/ 2954991 w 2954991"/>
              <a:gd name="connsiteY10" fmla="*/ 1699260 h 2129790"/>
              <a:gd name="connsiteX11" fmla="*/ 2954991 w 2954991"/>
              <a:gd name="connsiteY11" fmla="*/ 1634490 h 2129790"/>
              <a:gd name="connsiteX12" fmla="*/ 2768660 w 2954991"/>
              <a:gd name="connsiteY12" fmla="*/ 1416098 h 2129790"/>
              <a:gd name="connsiteX13" fmla="*/ 2478741 w 2954991"/>
              <a:gd name="connsiteY13" fmla="*/ 1017270 h 2129790"/>
              <a:gd name="connsiteX14" fmla="*/ 2246331 w 2954991"/>
              <a:gd name="connsiteY14" fmla="*/ 681990 h 2129790"/>
              <a:gd name="connsiteX15" fmla="*/ 2105361 w 2954991"/>
              <a:gd name="connsiteY15" fmla="*/ 411480 h 2129790"/>
              <a:gd name="connsiteX16" fmla="*/ 1880571 w 2954991"/>
              <a:gd name="connsiteY16" fmla="*/ 281940 h 2129790"/>
              <a:gd name="connsiteX17" fmla="*/ 1605460 w 2954991"/>
              <a:gd name="connsiteY17" fmla="*/ 225581 h 2129790"/>
              <a:gd name="connsiteX18" fmla="*/ 1325102 w 2954991"/>
              <a:gd name="connsiteY18" fmla="*/ 124508 h 2129790"/>
              <a:gd name="connsiteX19" fmla="*/ 1141431 w 2954991"/>
              <a:gd name="connsiteY19" fmla="*/ 0 h 2129790"/>
              <a:gd name="connsiteX20" fmla="*/ 0 w 2954991"/>
              <a:gd name="connsiteY20" fmla="*/ 653302 h 2129790"/>
              <a:gd name="connsiteX0" fmla="*/ 0 w 2954991"/>
              <a:gd name="connsiteY0" fmla="*/ 653302 h 2129790"/>
              <a:gd name="connsiteX1" fmla="*/ 470871 w 2954991"/>
              <a:gd name="connsiteY1" fmla="*/ 1126639 h 2129790"/>
              <a:gd name="connsiteX2" fmla="*/ 838656 w 2954991"/>
              <a:gd name="connsiteY2" fmla="*/ 1555373 h 2129790"/>
              <a:gd name="connsiteX3" fmla="*/ 2014280 w 2954991"/>
              <a:gd name="connsiteY3" fmla="*/ 1199791 h 2129790"/>
              <a:gd name="connsiteX4" fmla="*/ 2151872 w 2954991"/>
              <a:gd name="connsiteY4" fmla="*/ 1443415 h 2129790"/>
              <a:gd name="connsiteX5" fmla="*/ 2314911 w 2954991"/>
              <a:gd name="connsiteY5" fmla="*/ 1718310 h 2129790"/>
              <a:gd name="connsiteX6" fmla="*/ 2551131 w 2954991"/>
              <a:gd name="connsiteY6" fmla="*/ 1931670 h 2129790"/>
              <a:gd name="connsiteX7" fmla="*/ 2833071 w 2954991"/>
              <a:gd name="connsiteY7" fmla="*/ 2129790 h 2129790"/>
              <a:gd name="connsiteX8" fmla="*/ 2863551 w 2954991"/>
              <a:gd name="connsiteY8" fmla="*/ 2106930 h 2129790"/>
              <a:gd name="connsiteX9" fmla="*/ 2954991 w 2954991"/>
              <a:gd name="connsiteY9" fmla="*/ 1699260 h 2129790"/>
              <a:gd name="connsiteX10" fmla="*/ 2954991 w 2954991"/>
              <a:gd name="connsiteY10" fmla="*/ 1634490 h 2129790"/>
              <a:gd name="connsiteX11" fmla="*/ 2768660 w 2954991"/>
              <a:gd name="connsiteY11" fmla="*/ 1416098 h 2129790"/>
              <a:gd name="connsiteX12" fmla="*/ 2478741 w 2954991"/>
              <a:gd name="connsiteY12" fmla="*/ 1017270 h 2129790"/>
              <a:gd name="connsiteX13" fmla="*/ 2246331 w 2954991"/>
              <a:gd name="connsiteY13" fmla="*/ 681990 h 2129790"/>
              <a:gd name="connsiteX14" fmla="*/ 2105361 w 2954991"/>
              <a:gd name="connsiteY14" fmla="*/ 411480 h 2129790"/>
              <a:gd name="connsiteX15" fmla="*/ 1880571 w 2954991"/>
              <a:gd name="connsiteY15" fmla="*/ 281940 h 2129790"/>
              <a:gd name="connsiteX16" fmla="*/ 1605460 w 2954991"/>
              <a:gd name="connsiteY16" fmla="*/ 225581 h 2129790"/>
              <a:gd name="connsiteX17" fmla="*/ 1325102 w 2954991"/>
              <a:gd name="connsiteY17" fmla="*/ 124508 h 2129790"/>
              <a:gd name="connsiteX18" fmla="*/ 1141431 w 2954991"/>
              <a:gd name="connsiteY18" fmla="*/ 0 h 2129790"/>
              <a:gd name="connsiteX19" fmla="*/ 0 w 2954991"/>
              <a:gd name="connsiteY19" fmla="*/ 653302 h 2129790"/>
              <a:gd name="connsiteX0" fmla="*/ 0 w 2954991"/>
              <a:gd name="connsiteY0" fmla="*/ 653302 h 2129790"/>
              <a:gd name="connsiteX1" fmla="*/ 470871 w 2954991"/>
              <a:gd name="connsiteY1" fmla="*/ 1126639 h 2129790"/>
              <a:gd name="connsiteX2" fmla="*/ 838656 w 2954991"/>
              <a:gd name="connsiteY2" fmla="*/ 1555373 h 2129790"/>
              <a:gd name="connsiteX3" fmla="*/ 1270209 w 2954991"/>
              <a:gd name="connsiteY3" fmla="*/ 1764567 h 2129790"/>
              <a:gd name="connsiteX4" fmla="*/ 2151872 w 2954991"/>
              <a:gd name="connsiteY4" fmla="*/ 1443415 h 2129790"/>
              <a:gd name="connsiteX5" fmla="*/ 2314911 w 2954991"/>
              <a:gd name="connsiteY5" fmla="*/ 1718310 h 2129790"/>
              <a:gd name="connsiteX6" fmla="*/ 2551131 w 2954991"/>
              <a:gd name="connsiteY6" fmla="*/ 1931670 h 2129790"/>
              <a:gd name="connsiteX7" fmla="*/ 2833071 w 2954991"/>
              <a:gd name="connsiteY7" fmla="*/ 2129790 h 2129790"/>
              <a:gd name="connsiteX8" fmla="*/ 2863551 w 2954991"/>
              <a:gd name="connsiteY8" fmla="*/ 2106930 h 2129790"/>
              <a:gd name="connsiteX9" fmla="*/ 2954991 w 2954991"/>
              <a:gd name="connsiteY9" fmla="*/ 1699260 h 2129790"/>
              <a:gd name="connsiteX10" fmla="*/ 2954991 w 2954991"/>
              <a:gd name="connsiteY10" fmla="*/ 1634490 h 2129790"/>
              <a:gd name="connsiteX11" fmla="*/ 2768660 w 2954991"/>
              <a:gd name="connsiteY11" fmla="*/ 1416098 h 2129790"/>
              <a:gd name="connsiteX12" fmla="*/ 2478741 w 2954991"/>
              <a:gd name="connsiteY12" fmla="*/ 1017270 h 2129790"/>
              <a:gd name="connsiteX13" fmla="*/ 2246331 w 2954991"/>
              <a:gd name="connsiteY13" fmla="*/ 681990 h 2129790"/>
              <a:gd name="connsiteX14" fmla="*/ 2105361 w 2954991"/>
              <a:gd name="connsiteY14" fmla="*/ 411480 h 2129790"/>
              <a:gd name="connsiteX15" fmla="*/ 1880571 w 2954991"/>
              <a:gd name="connsiteY15" fmla="*/ 281940 h 2129790"/>
              <a:gd name="connsiteX16" fmla="*/ 1605460 w 2954991"/>
              <a:gd name="connsiteY16" fmla="*/ 225581 h 2129790"/>
              <a:gd name="connsiteX17" fmla="*/ 1325102 w 2954991"/>
              <a:gd name="connsiteY17" fmla="*/ 124508 h 2129790"/>
              <a:gd name="connsiteX18" fmla="*/ 1141431 w 2954991"/>
              <a:gd name="connsiteY18" fmla="*/ 0 h 2129790"/>
              <a:gd name="connsiteX19" fmla="*/ 0 w 2954991"/>
              <a:gd name="connsiteY19" fmla="*/ 653302 h 2129790"/>
              <a:gd name="connsiteX0" fmla="*/ 0 w 2954991"/>
              <a:gd name="connsiteY0" fmla="*/ 653302 h 2129790"/>
              <a:gd name="connsiteX1" fmla="*/ 470871 w 2954991"/>
              <a:gd name="connsiteY1" fmla="*/ 1126639 h 2129790"/>
              <a:gd name="connsiteX2" fmla="*/ 838656 w 2954991"/>
              <a:gd name="connsiteY2" fmla="*/ 1555373 h 2129790"/>
              <a:gd name="connsiteX3" fmla="*/ 1270209 w 2954991"/>
              <a:gd name="connsiteY3" fmla="*/ 1764567 h 2129790"/>
              <a:gd name="connsiteX4" fmla="*/ 2314911 w 2954991"/>
              <a:gd name="connsiteY4" fmla="*/ 1718310 h 2129790"/>
              <a:gd name="connsiteX5" fmla="*/ 2551131 w 2954991"/>
              <a:gd name="connsiteY5" fmla="*/ 1931670 h 2129790"/>
              <a:gd name="connsiteX6" fmla="*/ 2833071 w 2954991"/>
              <a:gd name="connsiteY6" fmla="*/ 2129790 h 2129790"/>
              <a:gd name="connsiteX7" fmla="*/ 2863551 w 2954991"/>
              <a:gd name="connsiteY7" fmla="*/ 2106930 h 2129790"/>
              <a:gd name="connsiteX8" fmla="*/ 2954991 w 2954991"/>
              <a:gd name="connsiteY8" fmla="*/ 1699260 h 2129790"/>
              <a:gd name="connsiteX9" fmla="*/ 2954991 w 2954991"/>
              <a:gd name="connsiteY9" fmla="*/ 1634490 h 2129790"/>
              <a:gd name="connsiteX10" fmla="*/ 2768660 w 2954991"/>
              <a:gd name="connsiteY10" fmla="*/ 1416098 h 2129790"/>
              <a:gd name="connsiteX11" fmla="*/ 2478741 w 2954991"/>
              <a:gd name="connsiteY11" fmla="*/ 1017270 h 2129790"/>
              <a:gd name="connsiteX12" fmla="*/ 2246331 w 2954991"/>
              <a:gd name="connsiteY12" fmla="*/ 681990 h 2129790"/>
              <a:gd name="connsiteX13" fmla="*/ 2105361 w 2954991"/>
              <a:gd name="connsiteY13" fmla="*/ 411480 h 2129790"/>
              <a:gd name="connsiteX14" fmla="*/ 1880571 w 2954991"/>
              <a:gd name="connsiteY14" fmla="*/ 281940 h 2129790"/>
              <a:gd name="connsiteX15" fmla="*/ 1605460 w 2954991"/>
              <a:gd name="connsiteY15" fmla="*/ 225581 h 2129790"/>
              <a:gd name="connsiteX16" fmla="*/ 1325102 w 2954991"/>
              <a:gd name="connsiteY16" fmla="*/ 124508 h 2129790"/>
              <a:gd name="connsiteX17" fmla="*/ 1141431 w 2954991"/>
              <a:gd name="connsiteY17" fmla="*/ 0 h 2129790"/>
              <a:gd name="connsiteX18" fmla="*/ 0 w 2954991"/>
              <a:gd name="connsiteY18" fmla="*/ 653302 h 2129790"/>
              <a:gd name="connsiteX0" fmla="*/ 0 w 2954991"/>
              <a:gd name="connsiteY0" fmla="*/ 653302 h 2408592"/>
              <a:gd name="connsiteX1" fmla="*/ 470871 w 2954991"/>
              <a:gd name="connsiteY1" fmla="*/ 1126639 h 2408592"/>
              <a:gd name="connsiteX2" fmla="*/ 838656 w 2954991"/>
              <a:gd name="connsiteY2" fmla="*/ 1555373 h 2408592"/>
              <a:gd name="connsiteX3" fmla="*/ 1270209 w 2954991"/>
              <a:gd name="connsiteY3" fmla="*/ 1764567 h 2408592"/>
              <a:gd name="connsiteX4" fmla="*/ 1848747 w 2954991"/>
              <a:gd name="connsiteY4" fmla="*/ 2408592 h 2408592"/>
              <a:gd name="connsiteX5" fmla="*/ 2551131 w 2954991"/>
              <a:gd name="connsiteY5" fmla="*/ 1931670 h 2408592"/>
              <a:gd name="connsiteX6" fmla="*/ 2833071 w 2954991"/>
              <a:gd name="connsiteY6" fmla="*/ 2129790 h 2408592"/>
              <a:gd name="connsiteX7" fmla="*/ 2863551 w 2954991"/>
              <a:gd name="connsiteY7" fmla="*/ 2106930 h 2408592"/>
              <a:gd name="connsiteX8" fmla="*/ 2954991 w 2954991"/>
              <a:gd name="connsiteY8" fmla="*/ 1699260 h 2408592"/>
              <a:gd name="connsiteX9" fmla="*/ 2954991 w 2954991"/>
              <a:gd name="connsiteY9" fmla="*/ 1634490 h 2408592"/>
              <a:gd name="connsiteX10" fmla="*/ 2768660 w 2954991"/>
              <a:gd name="connsiteY10" fmla="*/ 1416098 h 2408592"/>
              <a:gd name="connsiteX11" fmla="*/ 2478741 w 2954991"/>
              <a:gd name="connsiteY11" fmla="*/ 1017270 h 2408592"/>
              <a:gd name="connsiteX12" fmla="*/ 2246331 w 2954991"/>
              <a:gd name="connsiteY12" fmla="*/ 681990 h 2408592"/>
              <a:gd name="connsiteX13" fmla="*/ 2105361 w 2954991"/>
              <a:gd name="connsiteY13" fmla="*/ 411480 h 2408592"/>
              <a:gd name="connsiteX14" fmla="*/ 1880571 w 2954991"/>
              <a:gd name="connsiteY14" fmla="*/ 281940 h 2408592"/>
              <a:gd name="connsiteX15" fmla="*/ 1605460 w 2954991"/>
              <a:gd name="connsiteY15" fmla="*/ 225581 h 2408592"/>
              <a:gd name="connsiteX16" fmla="*/ 1325102 w 2954991"/>
              <a:gd name="connsiteY16" fmla="*/ 124508 h 2408592"/>
              <a:gd name="connsiteX17" fmla="*/ 1141431 w 2954991"/>
              <a:gd name="connsiteY17" fmla="*/ 0 h 2408592"/>
              <a:gd name="connsiteX18" fmla="*/ 0 w 2954991"/>
              <a:gd name="connsiteY18" fmla="*/ 653302 h 2408592"/>
              <a:gd name="connsiteX0" fmla="*/ 0 w 2954991"/>
              <a:gd name="connsiteY0" fmla="*/ 653302 h 2738493"/>
              <a:gd name="connsiteX1" fmla="*/ 470871 w 2954991"/>
              <a:gd name="connsiteY1" fmla="*/ 1126639 h 2738493"/>
              <a:gd name="connsiteX2" fmla="*/ 838656 w 2954991"/>
              <a:gd name="connsiteY2" fmla="*/ 1555373 h 2738493"/>
              <a:gd name="connsiteX3" fmla="*/ 1270209 w 2954991"/>
              <a:gd name="connsiteY3" fmla="*/ 1764567 h 2738493"/>
              <a:gd name="connsiteX4" fmla="*/ 1848747 w 2954991"/>
              <a:gd name="connsiteY4" fmla="*/ 2408592 h 2738493"/>
              <a:gd name="connsiteX5" fmla="*/ 2219437 w 2954991"/>
              <a:gd name="connsiteY5" fmla="*/ 2738493 h 2738493"/>
              <a:gd name="connsiteX6" fmla="*/ 2833071 w 2954991"/>
              <a:gd name="connsiteY6" fmla="*/ 2129790 h 2738493"/>
              <a:gd name="connsiteX7" fmla="*/ 2863551 w 2954991"/>
              <a:gd name="connsiteY7" fmla="*/ 2106930 h 2738493"/>
              <a:gd name="connsiteX8" fmla="*/ 2954991 w 2954991"/>
              <a:gd name="connsiteY8" fmla="*/ 1699260 h 2738493"/>
              <a:gd name="connsiteX9" fmla="*/ 2954991 w 2954991"/>
              <a:gd name="connsiteY9" fmla="*/ 1634490 h 2738493"/>
              <a:gd name="connsiteX10" fmla="*/ 2768660 w 2954991"/>
              <a:gd name="connsiteY10" fmla="*/ 1416098 h 2738493"/>
              <a:gd name="connsiteX11" fmla="*/ 2478741 w 2954991"/>
              <a:gd name="connsiteY11" fmla="*/ 1017270 h 2738493"/>
              <a:gd name="connsiteX12" fmla="*/ 2246331 w 2954991"/>
              <a:gd name="connsiteY12" fmla="*/ 681990 h 2738493"/>
              <a:gd name="connsiteX13" fmla="*/ 2105361 w 2954991"/>
              <a:gd name="connsiteY13" fmla="*/ 411480 h 2738493"/>
              <a:gd name="connsiteX14" fmla="*/ 1880571 w 2954991"/>
              <a:gd name="connsiteY14" fmla="*/ 281940 h 2738493"/>
              <a:gd name="connsiteX15" fmla="*/ 1605460 w 2954991"/>
              <a:gd name="connsiteY15" fmla="*/ 225581 h 2738493"/>
              <a:gd name="connsiteX16" fmla="*/ 1325102 w 2954991"/>
              <a:gd name="connsiteY16" fmla="*/ 124508 h 2738493"/>
              <a:gd name="connsiteX17" fmla="*/ 1141431 w 2954991"/>
              <a:gd name="connsiteY17" fmla="*/ 0 h 2738493"/>
              <a:gd name="connsiteX18" fmla="*/ 0 w 2954991"/>
              <a:gd name="connsiteY18" fmla="*/ 653302 h 2738493"/>
              <a:gd name="connsiteX0" fmla="*/ 0 w 2954991"/>
              <a:gd name="connsiteY0" fmla="*/ 653302 h 2738493"/>
              <a:gd name="connsiteX1" fmla="*/ 470871 w 2954991"/>
              <a:gd name="connsiteY1" fmla="*/ 1126639 h 2738493"/>
              <a:gd name="connsiteX2" fmla="*/ 838656 w 2954991"/>
              <a:gd name="connsiteY2" fmla="*/ 1555373 h 2738493"/>
              <a:gd name="connsiteX3" fmla="*/ 1270209 w 2954991"/>
              <a:gd name="connsiteY3" fmla="*/ 1764567 h 2738493"/>
              <a:gd name="connsiteX4" fmla="*/ 1848747 w 2954991"/>
              <a:gd name="connsiteY4" fmla="*/ 2408592 h 2738493"/>
              <a:gd name="connsiteX5" fmla="*/ 2219437 w 2954991"/>
              <a:gd name="connsiteY5" fmla="*/ 2738493 h 2738493"/>
              <a:gd name="connsiteX6" fmla="*/ 2863551 w 2954991"/>
              <a:gd name="connsiteY6" fmla="*/ 2106930 h 2738493"/>
              <a:gd name="connsiteX7" fmla="*/ 2954991 w 2954991"/>
              <a:gd name="connsiteY7" fmla="*/ 1699260 h 2738493"/>
              <a:gd name="connsiteX8" fmla="*/ 2954991 w 2954991"/>
              <a:gd name="connsiteY8" fmla="*/ 1634490 h 2738493"/>
              <a:gd name="connsiteX9" fmla="*/ 2768660 w 2954991"/>
              <a:gd name="connsiteY9" fmla="*/ 1416098 h 2738493"/>
              <a:gd name="connsiteX10" fmla="*/ 2478741 w 2954991"/>
              <a:gd name="connsiteY10" fmla="*/ 1017270 h 2738493"/>
              <a:gd name="connsiteX11" fmla="*/ 2246331 w 2954991"/>
              <a:gd name="connsiteY11" fmla="*/ 681990 h 2738493"/>
              <a:gd name="connsiteX12" fmla="*/ 2105361 w 2954991"/>
              <a:gd name="connsiteY12" fmla="*/ 411480 h 2738493"/>
              <a:gd name="connsiteX13" fmla="*/ 1880571 w 2954991"/>
              <a:gd name="connsiteY13" fmla="*/ 281940 h 2738493"/>
              <a:gd name="connsiteX14" fmla="*/ 1605460 w 2954991"/>
              <a:gd name="connsiteY14" fmla="*/ 225581 h 2738493"/>
              <a:gd name="connsiteX15" fmla="*/ 1325102 w 2954991"/>
              <a:gd name="connsiteY15" fmla="*/ 124508 h 2738493"/>
              <a:gd name="connsiteX16" fmla="*/ 1141431 w 2954991"/>
              <a:gd name="connsiteY16" fmla="*/ 0 h 2738493"/>
              <a:gd name="connsiteX17" fmla="*/ 0 w 2954991"/>
              <a:gd name="connsiteY17" fmla="*/ 653302 h 2738493"/>
              <a:gd name="connsiteX0" fmla="*/ 0 w 2954991"/>
              <a:gd name="connsiteY0" fmla="*/ 653302 h 2738493"/>
              <a:gd name="connsiteX1" fmla="*/ 470871 w 2954991"/>
              <a:gd name="connsiteY1" fmla="*/ 1126639 h 2738493"/>
              <a:gd name="connsiteX2" fmla="*/ 838656 w 2954991"/>
              <a:gd name="connsiteY2" fmla="*/ 1555373 h 2738493"/>
              <a:gd name="connsiteX3" fmla="*/ 1270209 w 2954991"/>
              <a:gd name="connsiteY3" fmla="*/ 1764567 h 2738493"/>
              <a:gd name="connsiteX4" fmla="*/ 1848747 w 2954991"/>
              <a:gd name="connsiteY4" fmla="*/ 2408592 h 2738493"/>
              <a:gd name="connsiteX5" fmla="*/ 2219437 w 2954991"/>
              <a:gd name="connsiteY5" fmla="*/ 2738493 h 2738493"/>
              <a:gd name="connsiteX6" fmla="*/ 2954991 w 2954991"/>
              <a:gd name="connsiteY6" fmla="*/ 1699260 h 2738493"/>
              <a:gd name="connsiteX7" fmla="*/ 2954991 w 2954991"/>
              <a:gd name="connsiteY7" fmla="*/ 1634490 h 2738493"/>
              <a:gd name="connsiteX8" fmla="*/ 2768660 w 2954991"/>
              <a:gd name="connsiteY8" fmla="*/ 1416098 h 2738493"/>
              <a:gd name="connsiteX9" fmla="*/ 2478741 w 2954991"/>
              <a:gd name="connsiteY9" fmla="*/ 1017270 h 2738493"/>
              <a:gd name="connsiteX10" fmla="*/ 2246331 w 2954991"/>
              <a:gd name="connsiteY10" fmla="*/ 681990 h 2738493"/>
              <a:gd name="connsiteX11" fmla="*/ 2105361 w 2954991"/>
              <a:gd name="connsiteY11" fmla="*/ 411480 h 2738493"/>
              <a:gd name="connsiteX12" fmla="*/ 1880571 w 2954991"/>
              <a:gd name="connsiteY12" fmla="*/ 281940 h 2738493"/>
              <a:gd name="connsiteX13" fmla="*/ 1605460 w 2954991"/>
              <a:gd name="connsiteY13" fmla="*/ 225581 h 2738493"/>
              <a:gd name="connsiteX14" fmla="*/ 1325102 w 2954991"/>
              <a:gd name="connsiteY14" fmla="*/ 124508 h 2738493"/>
              <a:gd name="connsiteX15" fmla="*/ 1141431 w 2954991"/>
              <a:gd name="connsiteY15" fmla="*/ 0 h 2738493"/>
              <a:gd name="connsiteX16" fmla="*/ 0 w 2954991"/>
              <a:gd name="connsiteY16" fmla="*/ 653302 h 2738493"/>
              <a:gd name="connsiteX0" fmla="*/ 0 w 2954991"/>
              <a:gd name="connsiteY0" fmla="*/ 653302 h 2738493"/>
              <a:gd name="connsiteX1" fmla="*/ 470871 w 2954991"/>
              <a:gd name="connsiteY1" fmla="*/ 1126639 h 2738493"/>
              <a:gd name="connsiteX2" fmla="*/ 838656 w 2954991"/>
              <a:gd name="connsiteY2" fmla="*/ 1555373 h 2738493"/>
              <a:gd name="connsiteX3" fmla="*/ 1270209 w 2954991"/>
              <a:gd name="connsiteY3" fmla="*/ 1764567 h 2738493"/>
              <a:gd name="connsiteX4" fmla="*/ 1848747 w 2954991"/>
              <a:gd name="connsiteY4" fmla="*/ 2408592 h 2738493"/>
              <a:gd name="connsiteX5" fmla="*/ 2219437 w 2954991"/>
              <a:gd name="connsiteY5" fmla="*/ 2738493 h 2738493"/>
              <a:gd name="connsiteX6" fmla="*/ 2954991 w 2954991"/>
              <a:gd name="connsiteY6" fmla="*/ 1699260 h 2738493"/>
              <a:gd name="connsiteX7" fmla="*/ 2768660 w 2954991"/>
              <a:gd name="connsiteY7" fmla="*/ 1416098 h 2738493"/>
              <a:gd name="connsiteX8" fmla="*/ 2478741 w 2954991"/>
              <a:gd name="connsiteY8" fmla="*/ 1017270 h 2738493"/>
              <a:gd name="connsiteX9" fmla="*/ 2246331 w 2954991"/>
              <a:gd name="connsiteY9" fmla="*/ 681990 h 2738493"/>
              <a:gd name="connsiteX10" fmla="*/ 2105361 w 2954991"/>
              <a:gd name="connsiteY10" fmla="*/ 411480 h 2738493"/>
              <a:gd name="connsiteX11" fmla="*/ 1880571 w 2954991"/>
              <a:gd name="connsiteY11" fmla="*/ 281940 h 2738493"/>
              <a:gd name="connsiteX12" fmla="*/ 1605460 w 2954991"/>
              <a:gd name="connsiteY12" fmla="*/ 225581 h 2738493"/>
              <a:gd name="connsiteX13" fmla="*/ 1325102 w 2954991"/>
              <a:gd name="connsiteY13" fmla="*/ 124508 h 2738493"/>
              <a:gd name="connsiteX14" fmla="*/ 1141431 w 2954991"/>
              <a:gd name="connsiteY14" fmla="*/ 0 h 2738493"/>
              <a:gd name="connsiteX15" fmla="*/ 0 w 2954991"/>
              <a:gd name="connsiteY15" fmla="*/ 653302 h 2738493"/>
              <a:gd name="connsiteX0" fmla="*/ 0 w 2768660"/>
              <a:gd name="connsiteY0" fmla="*/ 653302 h 2738493"/>
              <a:gd name="connsiteX1" fmla="*/ 470871 w 2768660"/>
              <a:gd name="connsiteY1" fmla="*/ 1126639 h 2738493"/>
              <a:gd name="connsiteX2" fmla="*/ 838656 w 2768660"/>
              <a:gd name="connsiteY2" fmla="*/ 1555373 h 2738493"/>
              <a:gd name="connsiteX3" fmla="*/ 1270209 w 2768660"/>
              <a:gd name="connsiteY3" fmla="*/ 1764567 h 2738493"/>
              <a:gd name="connsiteX4" fmla="*/ 1848747 w 2768660"/>
              <a:gd name="connsiteY4" fmla="*/ 2408592 h 2738493"/>
              <a:gd name="connsiteX5" fmla="*/ 2219437 w 2768660"/>
              <a:gd name="connsiteY5" fmla="*/ 2738493 h 2738493"/>
              <a:gd name="connsiteX6" fmla="*/ 2578473 w 2768660"/>
              <a:gd name="connsiteY6" fmla="*/ 2497119 h 2738493"/>
              <a:gd name="connsiteX7" fmla="*/ 2768660 w 2768660"/>
              <a:gd name="connsiteY7" fmla="*/ 1416098 h 2738493"/>
              <a:gd name="connsiteX8" fmla="*/ 2478741 w 2768660"/>
              <a:gd name="connsiteY8" fmla="*/ 1017270 h 2738493"/>
              <a:gd name="connsiteX9" fmla="*/ 2246331 w 2768660"/>
              <a:gd name="connsiteY9" fmla="*/ 681990 h 2738493"/>
              <a:gd name="connsiteX10" fmla="*/ 2105361 w 2768660"/>
              <a:gd name="connsiteY10" fmla="*/ 411480 h 2738493"/>
              <a:gd name="connsiteX11" fmla="*/ 1880571 w 2768660"/>
              <a:gd name="connsiteY11" fmla="*/ 281940 h 2738493"/>
              <a:gd name="connsiteX12" fmla="*/ 1605460 w 2768660"/>
              <a:gd name="connsiteY12" fmla="*/ 225581 h 2738493"/>
              <a:gd name="connsiteX13" fmla="*/ 1325102 w 2768660"/>
              <a:gd name="connsiteY13" fmla="*/ 124508 h 2738493"/>
              <a:gd name="connsiteX14" fmla="*/ 1141431 w 2768660"/>
              <a:gd name="connsiteY14" fmla="*/ 0 h 2738493"/>
              <a:gd name="connsiteX15" fmla="*/ 0 w 2768660"/>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478741 w 2578473"/>
              <a:gd name="connsiteY8" fmla="*/ 1017270 h 2738493"/>
              <a:gd name="connsiteX9" fmla="*/ 2246331 w 2578473"/>
              <a:gd name="connsiteY9" fmla="*/ 681990 h 2738493"/>
              <a:gd name="connsiteX10" fmla="*/ 2105361 w 2578473"/>
              <a:gd name="connsiteY10" fmla="*/ 411480 h 2738493"/>
              <a:gd name="connsiteX11" fmla="*/ 1880571 w 2578473"/>
              <a:gd name="connsiteY11" fmla="*/ 281940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129118 w 2578473"/>
              <a:gd name="connsiteY8" fmla="*/ 1357929 h 2738493"/>
              <a:gd name="connsiteX9" fmla="*/ 2246331 w 2578473"/>
              <a:gd name="connsiteY9" fmla="*/ 681990 h 2738493"/>
              <a:gd name="connsiteX10" fmla="*/ 2105361 w 2578473"/>
              <a:gd name="connsiteY10" fmla="*/ 411480 h 2738493"/>
              <a:gd name="connsiteX11" fmla="*/ 1880571 w 2578473"/>
              <a:gd name="connsiteY11" fmla="*/ 281940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129118 w 2578473"/>
              <a:gd name="connsiteY8" fmla="*/ 1357929 h 2738493"/>
              <a:gd name="connsiteX9" fmla="*/ 2138755 w 2578473"/>
              <a:gd name="connsiteY9" fmla="*/ 906107 h 2738493"/>
              <a:gd name="connsiteX10" fmla="*/ 2105361 w 2578473"/>
              <a:gd name="connsiteY10" fmla="*/ 411480 h 2738493"/>
              <a:gd name="connsiteX11" fmla="*/ 1880571 w 2578473"/>
              <a:gd name="connsiteY11" fmla="*/ 281940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129118 w 2578473"/>
              <a:gd name="connsiteY8" fmla="*/ 1357929 h 2738493"/>
              <a:gd name="connsiteX9" fmla="*/ 2138755 w 2578473"/>
              <a:gd name="connsiteY9" fmla="*/ 906107 h 2738493"/>
              <a:gd name="connsiteX10" fmla="*/ 1666090 w 2578473"/>
              <a:gd name="connsiteY10" fmla="*/ 671456 h 2738493"/>
              <a:gd name="connsiteX11" fmla="*/ 1880571 w 2578473"/>
              <a:gd name="connsiteY11" fmla="*/ 281940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129118 w 2578473"/>
              <a:gd name="connsiteY8" fmla="*/ 1357929 h 2738493"/>
              <a:gd name="connsiteX9" fmla="*/ 2147720 w 2578473"/>
              <a:gd name="connsiteY9" fmla="*/ 1022648 h 2738493"/>
              <a:gd name="connsiteX10" fmla="*/ 1666090 w 2578473"/>
              <a:gd name="connsiteY10" fmla="*/ 671456 h 2738493"/>
              <a:gd name="connsiteX11" fmla="*/ 1880571 w 2578473"/>
              <a:gd name="connsiteY11" fmla="*/ 281940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218765 w 2578473"/>
              <a:gd name="connsiteY8" fmla="*/ 1429647 h 2738493"/>
              <a:gd name="connsiteX9" fmla="*/ 2147720 w 2578473"/>
              <a:gd name="connsiteY9" fmla="*/ 1022648 h 2738493"/>
              <a:gd name="connsiteX10" fmla="*/ 1666090 w 2578473"/>
              <a:gd name="connsiteY10" fmla="*/ 671456 h 2738493"/>
              <a:gd name="connsiteX11" fmla="*/ 1880571 w 2578473"/>
              <a:gd name="connsiteY11" fmla="*/ 281940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218765 w 2578473"/>
              <a:gd name="connsiteY8" fmla="*/ 1429647 h 2738493"/>
              <a:gd name="connsiteX9" fmla="*/ 2147720 w 2578473"/>
              <a:gd name="connsiteY9" fmla="*/ 1022648 h 2738493"/>
              <a:gd name="connsiteX10" fmla="*/ 1666090 w 2578473"/>
              <a:gd name="connsiteY10" fmla="*/ 671456 h 2738493"/>
              <a:gd name="connsiteX11" fmla="*/ 1324759 w 2578473"/>
              <a:gd name="connsiteY11" fmla="*/ 613634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218765 w 2578473"/>
              <a:gd name="connsiteY8" fmla="*/ 1429647 h 2738493"/>
              <a:gd name="connsiteX9" fmla="*/ 2147720 w 2578473"/>
              <a:gd name="connsiteY9" fmla="*/ 1022648 h 2738493"/>
              <a:gd name="connsiteX10" fmla="*/ 1666090 w 2578473"/>
              <a:gd name="connsiteY10" fmla="*/ 671456 h 2738493"/>
              <a:gd name="connsiteX11" fmla="*/ 1324759 w 2578473"/>
              <a:gd name="connsiteY11" fmla="*/ 613634 h 2738493"/>
              <a:gd name="connsiteX12" fmla="*/ 1605460 w 2578473"/>
              <a:gd name="connsiteY12" fmla="*/ 225581 h 2738493"/>
              <a:gd name="connsiteX13" fmla="*/ 1325102 w 2578473"/>
              <a:gd name="connsiteY13" fmla="*/ 124508 h 2738493"/>
              <a:gd name="connsiteX14" fmla="*/ 1141431 w 2578473"/>
              <a:gd name="connsiteY14" fmla="*/ 0 h 2738493"/>
              <a:gd name="connsiteX15" fmla="*/ 0 w 2578473"/>
              <a:gd name="connsiteY15"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218765 w 2578473"/>
              <a:gd name="connsiteY8" fmla="*/ 1429647 h 2738493"/>
              <a:gd name="connsiteX9" fmla="*/ 2147720 w 2578473"/>
              <a:gd name="connsiteY9" fmla="*/ 1022648 h 2738493"/>
              <a:gd name="connsiteX10" fmla="*/ 1666090 w 2578473"/>
              <a:gd name="connsiteY10" fmla="*/ 671456 h 2738493"/>
              <a:gd name="connsiteX11" fmla="*/ 1324759 w 2578473"/>
              <a:gd name="connsiteY11" fmla="*/ 613634 h 2738493"/>
              <a:gd name="connsiteX12" fmla="*/ 1325102 w 2578473"/>
              <a:gd name="connsiteY12" fmla="*/ 124508 h 2738493"/>
              <a:gd name="connsiteX13" fmla="*/ 1141431 w 2578473"/>
              <a:gd name="connsiteY13" fmla="*/ 0 h 2738493"/>
              <a:gd name="connsiteX14" fmla="*/ 0 w 2578473"/>
              <a:gd name="connsiteY14" fmla="*/ 653302 h 2738493"/>
              <a:gd name="connsiteX0" fmla="*/ 0 w 2578473"/>
              <a:gd name="connsiteY0" fmla="*/ 653302 h 2738493"/>
              <a:gd name="connsiteX1" fmla="*/ 470871 w 2578473"/>
              <a:gd name="connsiteY1" fmla="*/ 1126639 h 2738493"/>
              <a:gd name="connsiteX2" fmla="*/ 838656 w 2578473"/>
              <a:gd name="connsiteY2" fmla="*/ 1555373 h 2738493"/>
              <a:gd name="connsiteX3" fmla="*/ 1270209 w 2578473"/>
              <a:gd name="connsiteY3" fmla="*/ 1764567 h 2738493"/>
              <a:gd name="connsiteX4" fmla="*/ 1848747 w 2578473"/>
              <a:gd name="connsiteY4" fmla="*/ 2408592 h 2738493"/>
              <a:gd name="connsiteX5" fmla="*/ 2219437 w 2578473"/>
              <a:gd name="connsiteY5" fmla="*/ 2738493 h 2738493"/>
              <a:gd name="connsiteX6" fmla="*/ 2578473 w 2578473"/>
              <a:gd name="connsiteY6" fmla="*/ 2497119 h 2738493"/>
              <a:gd name="connsiteX7" fmla="*/ 2517649 w 2578473"/>
              <a:gd name="connsiteY7" fmla="*/ 1864334 h 2738493"/>
              <a:gd name="connsiteX8" fmla="*/ 2218765 w 2578473"/>
              <a:gd name="connsiteY8" fmla="*/ 1429647 h 2738493"/>
              <a:gd name="connsiteX9" fmla="*/ 2147720 w 2578473"/>
              <a:gd name="connsiteY9" fmla="*/ 1022648 h 2738493"/>
              <a:gd name="connsiteX10" fmla="*/ 1666090 w 2578473"/>
              <a:gd name="connsiteY10" fmla="*/ 671456 h 2738493"/>
              <a:gd name="connsiteX11" fmla="*/ 1324759 w 2578473"/>
              <a:gd name="connsiteY11" fmla="*/ 613634 h 2738493"/>
              <a:gd name="connsiteX12" fmla="*/ 948584 w 2578473"/>
              <a:gd name="connsiteY12" fmla="*/ 509990 h 2738493"/>
              <a:gd name="connsiteX13" fmla="*/ 1141431 w 2578473"/>
              <a:gd name="connsiteY13" fmla="*/ 0 h 2738493"/>
              <a:gd name="connsiteX14" fmla="*/ 0 w 2578473"/>
              <a:gd name="connsiteY14" fmla="*/ 653302 h 2738493"/>
              <a:gd name="connsiteX0" fmla="*/ 0 w 2578473"/>
              <a:gd name="connsiteY0" fmla="*/ 205066 h 2290257"/>
              <a:gd name="connsiteX1" fmla="*/ 470871 w 2578473"/>
              <a:gd name="connsiteY1" fmla="*/ 678403 h 2290257"/>
              <a:gd name="connsiteX2" fmla="*/ 838656 w 2578473"/>
              <a:gd name="connsiteY2" fmla="*/ 1107137 h 2290257"/>
              <a:gd name="connsiteX3" fmla="*/ 1270209 w 2578473"/>
              <a:gd name="connsiteY3" fmla="*/ 1316331 h 2290257"/>
              <a:gd name="connsiteX4" fmla="*/ 1848747 w 2578473"/>
              <a:gd name="connsiteY4" fmla="*/ 1960356 h 2290257"/>
              <a:gd name="connsiteX5" fmla="*/ 2219437 w 2578473"/>
              <a:gd name="connsiteY5" fmla="*/ 2290257 h 2290257"/>
              <a:gd name="connsiteX6" fmla="*/ 2578473 w 2578473"/>
              <a:gd name="connsiteY6" fmla="*/ 2048883 h 2290257"/>
              <a:gd name="connsiteX7" fmla="*/ 2517649 w 2578473"/>
              <a:gd name="connsiteY7" fmla="*/ 1416098 h 2290257"/>
              <a:gd name="connsiteX8" fmla="*/ 2218765 w 2578473"/>
              <a:gd name="connsiteY8" fmla="*/ 981411 h 2290257"/>
              <a:gd name="connsiteX9" fmla="*/ 2147720 w 2578473"/>
              <a:gd name="connsiteY9" fmla="*/ 574412 h 2290257"/>
              <a:gd name="connsiteX10" fmla="*/ 1666090 w 2578473"/>
              <a:gd name="connsiteY10" fmla="*/ 223220 h 2290257"/>
              <a:gd name="connsiteX11" fmla="*/ 1324759 w 2578473"/>
              <a:gd name="connsiteY11" fmla="*/ 165398 h 2290257"/>
              <a:gd name="connsiteX12" fmla="*/ 948584 w 2578473"/>
              <a:gd name="connsiteY12" fmla="*/ 61754 h 2290257"/>
              <a:gd name="connsiteX13" fmla="*/ 460113 w 2578473"/>
              <a:gd name="connsiteY13" fmla="*/ 0 h 2290257"/>
              <a:gd name="connsiteX14" fmla="*/ 0 w 2578473"/>
              <a:gd name="connsiteY14" fmla="*/ 205066 h 2290257"/>
              <a:gd name="connsiteX0" fmla="*/ 0 w 2578473"/>
              <a:gd name="connsiteY0" fmla="*/ 205066 h 2290257"/>
              <a:gd name="connsiteX1" fmla="*/ 273647 w 2578473"/>
              <a:gd name="connsiteY1" fmla="*/ 543933 h 2290257"/>
              <a:gd name="connsiteX2" fmla="*/ 838656 w 2578473"/>
              <a:gd name="connsiteY2" fmla="*/ 1107137 h 2290257"/>
              <a:gd name="connsiteX3" fmla="*/ 1270209 w 2578473"/>
              <a:gd name="connsiteY3" fmla="*/ 1316331 h 2290257"/>
              <a:gd name="connsiteX4" fmla="*/ 1848747 w 2578473"/>
              <a:gd name="connsiteY4" fmla="*/ 1960356 h 2290257"/>
              <a:gd name="connsiteX5" fmla="*/ 2219437 w 2578473"/>
              <a:gd name="connsiteY5" fmla="*/ 2290257 h 2290257"/>
              <a:gd name="connsiteX6" fmla="*/ 2578473 w 2578473"/>
              <a:gd name="connsiteY6" fmla="*/ 2048883 h 2290257"/>
              <a:gd name="connsiteX7" fmla="*/ 2517649 w 2578473"/>
              <a:gd name="connsiteY7" fmla="*/ 1416098 h 2290257"/>
              <a:gd name="connsiteX8" fmla="*/ 2218765 w 2578473"/>
              <a:gd name="connsiteY8" fmla="*/ 981411 h 2290257"/>
              <a:gd name="connsiteX9" fmla="*/ 2147720 w 2578473"/>
              <a:gd name="connsiteY9" fmla="*/ 574412 h 2290257"/>
              <a:gd name="connsiteX10" fmla="*/ 1666090 w 2578473"/>
              <a:gd name="connsiteY10" fmla="*/ 223220 h 2290257"/>
              <a:gd name="connsiteX11" fmla="*/ 1324759 w 2578473"/>
              <a:gd name="connsiteY11" fmla="*/ 165398 h 2290257"/>
              <a:gd name="connsiteX12" fmla="*/ 948584 w 2578473"/>
              <a:gd name="connsiteY12" fmla="*/ 61754 h 2290257"/>
              <a:gd name="connsiteX13" fmla="*/ 460113 w 2578473"/>
              <a:gd name="connsiteY13" fmla="*/ 0 h 2290257"/>
              <a:gd name="connsiteX14" fmla="*/ 0 w 2578473"/>
              <a:gd name="connsiteY14" fmla="*/ 205066 h 2290257"/>
              <a:gd name="connsiteX0" fmla="*/ 0 w 2497791"/>
              <a:gd name="connsiteY0" fmla="*/ 97489 h 2290257"/>
              <a:gd name="connsiteX1" fmla="*/ 192965 w 2497791"/>
              <a:gd name="connsiteY1" fmla="*/ 543933 h 2290257"/>
              <a:gd name="connsiteX2" fmla="*/ 757974 w 2497791"/>
              <a:gd name="connsiteY2" fmla="*/ 1107137 h 2290257"/>
              <a:gd name="connsiteX3" fmla="*/ 1189527 w 2497791"/>
              <a:gd name="connsiteY3" fmla="*/ 1316331 h 2290257"/>
              <a:gd name="connsiteX4" fmla="*/ 1768065 w 2497791"/>
              <a:gd name="connsiteY4" fmla="*/ 1960356 h 2290257"/>
              <a:gd name="connsiteX5" fmla="*/ 2138755 w 2497791"/>
              <a:gd name="connsiteY5" fmla="*/ 2290257 h 2290257"/>
              <a:gd name="connsiteX6" fmla="*/ 2497791 w 2497791"/>
              <a:gd name="connsiteY6" fmla="*/ 2048883 h 2290257"/>
              <a:gd name="connsiteX7" fmla="*/ 2436967 w 2497791"/>
              <a:gd name="connsiteY7" fmla="*/ 1416098 h 2290257"/>
              <a:gd name="connsiteX8" fmla="*/ 2138083 w 2497791"/>
              <a:gd name="connsiteY8" fmla="*/ 981411 h 2290257"/>
              <a:gd name="connsiteX9" fmla="*/ 2067038 w 2497791"/>
              <a:gd name="connsiteY9" fmla="*/ 574412 h 2290257"/>
              <a:gd name="connsiteX10" fmla="*/ 1585408 w 2497791"/>
              <a:gd name="connsiteY10" fmla="*/ 223220 h 2290257"/>
              <a:gd name="connsiteX11" fmla="*/ 1244077 w 2497791"/>
              <a:gd name="connsiteY11" fmla="*/ 165398 h 2290257"/>
              <a:gd name="connsiteX12" fmla="*/ 867902 w 2497791"/>
              <a:gd name="connsiteY12" fmla="*/ 61754 h 2290257"/>
              <a:gd name="connsiteX13" fmla="*/ 379431 w 2497791"/>
              <a:gd name="connsiteY13" fmla="*/ 0 h 2290257"/>
              <a:gd name="connsiteX14" fmla="*/ 0 w 2497791"/>
              <a:gd name="connsiteY14" fmla="*/ 97489 h 2290257"/>
              <a:gd name="connsiteX0" fmla="*/ 0 w 2542614"/>
              <a:gd name="connsiteY0" fmla="*/ 97489 h 2290257"/>
              <a:gd name="connsiteX1" fmla="*/ 237788 w 2542614"/>
              <a:gd name="connsiteY1" fmla="*/ 543933 h 2290257"/>
              <a:gd name="connsiteX2" fmla="*/ 802797 w 2542614"/>
              <a:gd name="connsiteY2" fmla="*/ 1107137 h 2290257"/>
              <a:gd name="connsiteX3" fmla="*/ 1234350 w 2542614"/>
              <a:gd name="connsiteY3" fmla="*/ 1316331 h 2290257"/>
              <a:gd name="connsiteX4" fmla="*/ 1812888 w 2542614"/>
              <a:gd name="connsiteY4" fmla="*/ 1960356 h 2290257"/>
              <a:gd name="connsiteX5" fmla="*/ 2183578 w 2542614"/>
              <a:gd name="connsiteY5" fmla="*/ 2290257 h 2290257"/>
              <a:gd name="connsiteX6" fmla="*/ 2542614 w 2542614"/>
              <a:gd name="connsiteY6" fmla="*/ 2048883 h 2290257"/>
              <a:gd name="connsiteX7" fmla="*/ 2481790 w 2542614"/>
              <a:gd name="connsiteY7" fmla="*/ 1416098 h 2290257"/>
              <a:gd name="connsiteX8" fmla="*/ 2182906 w 2542614"/>
              <a:gd name="connsiteY8" fmla="*/ 981411 h 2290257"/>
              <a:gd name="connsiteX9" fmla="*/ 2111861 w 2542614"/>
              <a:gd name="connsiteY9" fmla="*/ 574412 h 2290257"/>
              <a:gd name="connsiteX10" fmla="*/ 1630231 w 2542614"/>
              <a:gd name="connsiteY10" fmla="*/ 223220 h 2290257"/>
              <a:gd name="connsiteX11" fmla="*/ 1288900 w 2542614"/>
              <a:gd name="connsiteY11" fmla="*/ 165398 h 2290257"/>
              <a:gd name="connsiteX12" fmla="*/ 912725 w 2542614"/>
              <a:gd name="connsiteY12" fmla="*/ 61754 h 2290257"/>
              <a:gd name="connsiteX13" fmla="*/ 424254 w 2542614"/>
              <a:gd name="connsiteY13" fmla="*/ 0 h 2290257"/>
              <a:gd name="connsiteX14" fmla="*/ 0 w 2542614"/>
              <a:gd name="connsiteY14" fmla="*/ 97489 h 2290257"/>
              <a:gd name="connsiteX0" fmla="*/ 0 w 2551579"/>
              <a:gd name="connsiteY0" fmla="*/ 106454 h 2290257"/>
              <a:gd name="connsiteX1" fmla="*/ 246753 w 2551579"/>
              <a:gd name="connsiteY1" fmla="*/ 543933 h 2290257"/>
              <a:gd name="connsiteX2" fmla="*/ 811762 w 2551579"/>
              <a:gd name="connsiteY2" fmla="*/ 1107137 h 2290257"/>
              <a:gd name="connsiteX3" fmla="*/ 1243315 w 2551579"/>
              <a:gd name="connsiteY3" fmla="*/ 1316331 h 2290257"/>
              <a:gd name="connsiteX4" fmla="*/ 1821853 w 2551579"/>
              <a:gd name="connsiteY4" fmla="*/ 1960356 h 2290257"/>
              <a:gd name="connsiteX5" fmla="*/ 2192543 w 2551579"/>
              <a:gd name="connsiteY5" fmla="*/ 2290257 h 2290257"/>
              <a:gd name="connsiteX6" fmla="*/ 2551579 w 2551579"/>
              <a:gd name="connsiteY6" fmla="*/ 2048883 h 2290257"/>
              <a:gd name="connsiteX7" fmla="*/ 2490755 w 2551579"/>
              <a:gd name="connsiteY7" fmla="*/ 1416098 h 2290257"/>
              <a:gd name="connsiteX8" fmla="*/ 2191871 w 2551579"/>
              <a:gd name="connsiteY8" fmla="*/ 981411 h 2290257"/>
              <a:gd name="connsiteX9" fmla="*/ 2120826 w 2551579"/>
              <a:gd name="connsiteY9" fmla="*/ 574412 h 2290257"/>
              <a:gd name="connsiteX10" fmla="*/ 1639196 w 2551579"/>
              <a:gd name="connsiteY10" fmla="*/ 223220 h 2290257"/>
              <a:gd name="connsiteX11" fmla="*/ 1297865 w 2551579"/>
              <a:gd name="connsiteY11" fmla="*/ 165398 h 2290257"/>
              <a:gd name="connsiteX12" fmla="*/ 921690 w 2551579"/>
              <a:gd name="connsiteY12" fmla="*/ 61754 h 2290257"/>
              <a:gd name="connsiteX13" fmla="*/ 433219 w 2551579"/>
              <a:gd name="connsiteY13" fmla="*/ 0 h 2290257"/>
              <a:gd name="connsiteX14" fmla="*/ 0 w 2551579"/>
              <a:gd name="connsiteY14" fmla="*/ 106454 h 2290257"/>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191871 w 2551579"/>
              <a:gd name="connsiteY8" fmla="*/ 927623 h 2236469"/>
              <a:gd name="connsiteX9" fmla="*/ 2120826 w 2551579"/>
              <a:gd name="connsiteY9" fmla="*/ 520624 h 2236469"/>
              <a:gd name="connsiteX10" fmla="*/ 1639196 w 2551579"/>
              <a:gd name="connsiteY10" fmla="*/ 169432 h 2236469"/>
              <a:gd name="connsiteX11" fmla="*/ 1297865 w 2551579"/>
              <a:gd name="connsiteY11" fmla="*/ 111610 h 2236469"/>
              <a:gd name="connsiteX12" fmla="*/ 921690 w 2551579"/>
              <a:gd name="connsiteY12" fmla="*/ 7966 h 2236469"/>
              <a:gd name="connsiteX13" fmla="*/ 433219 w 2551579"/>
              <a:gd name="connsiteY13" fmla="*/ 0 h 2236469"/>
              <a:gd name="connsiteX14" fmla="*/ 0 w 2551579"/>
              <a:gd name="connsiteY14" fmla="*/ 52666 h 2236469"/>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191871 w 2551579"/>
              <a:gd name="connsiteY8" fmla="*/ 927623 h 2236469"/>
              <a:gd name="connsiteX9" fmla="*/ 2120826 w 2551579"/>
              <a:gd name="connsiteY9" fmla="*/ 520624 h 2236469"/>
              <a:gd name="connsiteX10" fmla="*/ 1639196 w 2551579"/>
              <a:gd name="connsiteY10" fmla="*/ 169432 h 2236469"/>
              <a:gd name="connsiteX11" fmla="*/ 1297865 w 2551579"/>
              <a:gd name="connsiteY11" fmla="*/ 111610 h 2236469"/>
              <a:gd name="connsiteX12" fmla="*/ 921690 w 2551579"/>
              <a:gd name="connsiteY12" fmla="*/ 7966 h 2236469"/>
              <a:gd name="connsiteX13" fmla="*/ 433219 w 2551579"/>
              <a:gd name="connsiteY13" fmla="*/ 0 h 2236469"/>
              <a:gd name="connsiteX14" fmla="*/ 0 w 2551579"/>
              <a:gd name="connsiteY14" fmla="*/ 52666 h 2236469"/>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191871 w 2551579"/>
              <a:gd name="connsiteY8" fmla="*/ 927623 h 2236469"/>
              <a:gd name="connsiteX9" fmla="*/ 2120826 w 2551579"/>
              <a:gd name="connsiteY9" fmla="*/ 520624 h 2236469"/>
              <a:gd name="connsiteX10" fmla="*/ 1639196 w 2551579"/>
              <a:gd name="connsiteY10" fmla="*/ 169432 h 2236469"/>
              <a:gd name="connsiteX11" fmla="*/ 1297865 w 2551579"/>
              <a:gd name="connsiteY11" fmla="*/ 111610 h 2236469"/>
              <a:gd name="connsiteX12" fmla="*/ 433219 w 2551579"/>
              <a:gd name="connsiteY12" fmla="*/ 0 h 2236469"/>
              <a:gd name="connsiteX13" fmla="*/ 0 w 2551579"/>
              <a:gd name="connsiteY13" fmla="*/ 52666 h 2236469"/>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191871 w 2551579"/>
              <a:gd name="connsiteY8" fmla="*/ 927623 h 2236469"/>
              <a:gd name="connsiteX9" fmla="*/ 2120826 w 2551579"/>
              <a:gd name="connsiteY9" fmla="*/ 520624 h 2236469"/>
              <a:gd name="connsiteX10" fmla="*/ 1639196 w 2551579"/>
              <a:gd name="connsiteY10" fmla="*/ 169432 h 2236469"/>
              <a:gd name="connsiteX11" fmla="*/ 433219 w 2551579"/>
              <a:gd name="connsiteY11" fmla="*/ 0 h 2236469"/>
              <a:gd name="connsiteX12" fmla="*/ 0 w 2551579"/>
              <a:gd name="connsiteY12" fmla="*/ 52666 h 2236469"/>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191871 w 2551579"/>
              <a:gd name="connsiteY8" fmla="*/ 927623 h 2236469"/>
              <a:gd name="connsiteX9" fmla="*/ 2120826 w 2551579"/>
              <a:gd name="connsiteY9" fmla="*/ 520624 h 2236469"/>
              <a:gd name="connsiteX10" fmla="*/ 1208890 w 2551579"/>
              <a:gd name="connsiteY10" fmla="*/ 70820 h 2236469"/>
              <a:gd name="connsiteX11" fmla="*/ 433219 w 2551579"/>
              <a:gd name="connsiteY11" fmla="*/ 0 h 2236469"/>
              <a:gd name="connsiteX12" fmla="*/ 0 w 2551579"/>
              <a:gd name="connsiteY12" fmla="*/ 52666 h 2236469"/>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191871 w 2551579"/>
              <a:gd name="connsiteY8" fmla="*/ 927623 h 2236469"/>
              <a:gd name="connsiteX9" fmla="*/ 2084967 w 2551579"/>
              <a:gd name="connsiteY9" fmla="*/ 448906 h 2236469"/>
              <a:gd name="connsiteX10" fmla="*/ 1208890 w 2551579"/>
              <a:gd name="connsiteY10" fmla="*/ 70820 h 2236469"/>
              <a:gd name="connsiteX11" fmla="*/ 433219 w 2551579"/>
              <a:gd name="connsiteY11" fmla="*/ 0 h 2236469"/>
              <a:gd name="connsiteX12" fmla="*/ 0 w 2551579"/>
              <a:gd name="connsiteY12" fmla="*/ 52666 h 2236469"/>
              <a:gd name="connsiteX0" fmla="*/ 0 w 2551579"/>
              <a:gd name="connsiteY0" fmla="*/ 52666 h 2236469"/>
              <a:gd name="connsiteX1" fmla="*/ 246753 w 2551579"/>
              <a:gd name="connsiteY1" fmla="*/ 490145 h 2236469"/>
              <a:gd name="connsiteX2" fmla="*/ 811762 w 2551579"/>
              <a:gd name="connsiteY2" fmla="*/ 1053349 h 2236469"/>
              <a:gd name="connsiteX3" fmla="*/ 1243315 w 2551579"/>
              <a:gd name="connsiteY3" fmla="*/ 1262543 h 2236469"/>
              <a:gd name="connsiteX4" fmla="*/ 1821853 w 2551579"/>
              <a:gd name="connsiteY4" fmla="*/ 1906568 h 2236469"/>
              <a:gd name="connsiteX5" fmla="*/ 2192543 w 2551579"/>
              <a:gd name="connsiteY5" fmla="*/ 2236469 h 2236469"/>
              <a:gd name="connsiteX6" fmla="*/ 2551579 w 2551579"/>
              <a:gd name="connsiteY6" fmla="*/ 1995095 h 2236469"/>
              <a:gd name="connsiteX7" fmla="*/ 2490755 w 2551579"/>
              <a:gd name="connsiteY7" fmla="*/ 1362310 h 2236469"/>
              <a:gd name="connsiteX8" fmla="*/ 2227730 w 2551579"/>
              <a:gd name="connsiteY8" fmla="*/ 945552 h 2236469"/>
              <a:gd name="connsiteX9" fmla="*/ 2084967 w 2551579"/>
              <a:gd name="connsiteY9" fmla="*/ 448906 h 2236469"/>
              <a:gd name="connsiteX10" fmla="*/ 1208890 w 2551579"/>
              <a:gd name="connsiteY10" fmla="*/ 70820 h 2236469"/>
              <a:gd name="connsiteX11" fmla="*/ 433219 w 2551579"/>
              <a:gd name="connsiteY11" fmla="*/ 0 h 2236469"/>
              <a:gd name="connsiteX12" fmla="*/ 0 w 2551579"/>
              <a:gd name="connsiteY12" fmla="*/ 52666 h 223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1579" h="2236469">
                <a:moveTo>
                  <a:pt x="0" y="52666"/>
                </a:moveTo>
                <a:lnTo>
                  <a:pt x="246753" y="490145"/>
                </a:lnTo>
                <a:lnTo>
                  <a:pt x="811762" y="1053349"/>
                </a:lnTo>
                <a:lnTo>
                  <a:pt x="1243315" y="1262543"/>
                </a:lnTo>
                <a:lnTo>
                  <a:pt x="1821853" y="1906568"/>
                </a:lnTo>
                <a:lnTo>
                  <a:pt x="2192543" y="2236469"/>
                </a:lnTo>
                <a:lnTo>
                  <a:pt x="2551579" y="1995095"/>
                </a:lnTo>
                <a:lnTo>
                  <a:pt x="2490755" y="1362310"/>
                </a:lnTo>
                <a:lnTo>
                  <a:pt x="2227730" y="945552"/>
                </a:lnTo>
                <a:lnTo>
                  <a:pt x="2084967" y="448906"/>
                </a:lnTo>
                <a:lnTo>
                  <a:pt x="1208890" y="70820"/>
                </a:lnTo>
                <a:lnTo>
                  <a:pt x="433219" y="0"/>
                </a:lnTo>
                <a:lnTo>
                  <a:pt x="0" y="52666"/>
                </a:lnTo>
                <a:close/>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7" name="Freeform 200706"/>
          <p:cNvSpPr/>
          <p:nvPr/>
        </p:nvSpPr>
        <p:spPr>
          <a:xfrm>
            <a:off x="1876587" y="3422001"/>
            <a:ext cx="1933406" cy="2014040"/>
          </a:xfrm>
          <a:custGeom>
            <a:avLst/>
            <a:gdLst>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948906 w 1889185"/>
              <a:gd name="connsiteY10" fmla="*/ 276046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77970 w 1889185"/>
              <a:gd name="connsiteY11" fmla="*/ 94891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16562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319842 w 1889185"/>
              <a:gd name="connsiteY9" fmla="*/ 629729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16657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889185"/>
              <a:gd name="connsiteY0" fmla="*/ 17253 h 1854680"/>
              <a:gd name="connsiteX1" fmla="*/ 0 w 1889185"/>
              <a:gd name="connsiteY1" fmla="*/ 17253 h 1854680"/>
              <a:gd name="connsiteX2" fmla="*/ 250166 w 1889185"/>
              <a:gd name="connsiteY2" fmla="*/ 465827 h 1854680"/>
              <a:gd name="connsiteX3" fmla="*/ 672861 w 1889185"/>
              <a:gd name="connsiteY3" fmla="*/ 776378 h 1854680"/>
              <a:gd name="connsiteX4" fmla="*/ 1009291 w 1889185"/>
              <a:gd name="connsiteY4" fmla="*/ 1086929 h 1854680"/>
              <a:gd name="connsiteX5" fmla="*/ 1328468 w 1889185"/>
              <a:gd name="connsiteY5" fmla="*/ 1500997 h 1854680"/>
              <a:gd name="connsiteX6" fmla="*/ 1690778 w 1889185"/>
              <a:gd name="connsiteY6" fmla="*/ 1854680 h 1854680"/>
              <a:gd name="connsiteX7" fmla="*/ 1889185 w 1889185"/>
              <a:gd name="connsiteY7" fmla="*/ 1664898 h 1854680"/>
              <a:gd name="connsiteX8" fmla="*/ 1751163 w 1889185"/>
              <a:gd name="connsiteY8" fmla="*/ 1138687 h 1854680"/>
              <a:gd name="connsiteX9" fmla="*/ 1406106 w 1889185"/>
              <a:gd name="connsiteY9" fmla="*/ 604247 h 1854680"/>
              <a:gd name="connsiteX10" fmla="*/ 1009291 w 1889185"/>
              <a:gd name="connsiteY10" fmla="*/ 225081 h 1854680"/>
              <a:gd name="connsiteX11" fmla="*/ 595222 w 1889185"/>
              <a:gd name="connsiteY11" fmla="*/ 52420 h 1854680"/>
              <a:gd name="connsiteX12" fmla="*/ 310551 w 1889185"/>
              <a:gd name="connsiteY12" fmla="*/ 0 h 1854680"/>
              <a:gd name="connsiteX13" fmla="*/ 0 w 1889185"/>
              <a:gd name="connsiteY13" fmla="*/ 17253 h 1854680"/>
              <a:gd name="connsiteX0" fmla="*/ 0 w 1915064"/>
              <a:gd name="connsiteY0" fmla="*/ 17253 h 1854680"/>
              <a:gd name="connsiteX1" fmla="*/ 0 w 1915064"/>
              <a:gd name="connsiteY1" fmla="*/ 17253 h 1854680"/>
              <a:gd name="connsiteX2" fmla="*/ 250166 w 1915064"/>
              <a:gd name="connsiteY2" fmla="*/ 465827 h 1854680"/>
              <a:gd name="connsiteX3" fmla="*/ 672861 w 1915064"/>
              <a:gd name="connsiteY3" fmla="*/ 776378 h 1854680"/>
              <a:gd name="connsiteX4" fmla="*/ 1009291 w 1915064"/>
              <a:gd name="connsiteY4" fmla="*/ 1086929 h 1854680"/>
              <a:gd name="connsiteX5" fmla="*/ 1328468 w 1915064"/>
              <a:gd name="connsiteY5" fmla="*/ 1500997 h 1854680"/>
              <a:gd name="connsiteX6" fmla="*/ 1690778 w 1915064"/>
              <a:gd name="connsiteY6" fmla="*/ 1854680 h 1854680"/>
              <a:gd name="connsiteX7" fmla="*/ 1915064 w 1915064"/>
              <a:gd name="connsiteY7" fmla="*/ 1698876 h 1854680"/>
              <a:gd name="connsiteX8" fmla="*/ 1751163 w 1915064"/>
              <a:gd name="connsiteY8" fmla="*/ 1138687 h 1854680"/>
              <a:gd name="connsiteX9" fmla="*/ 1406106 w 1915064"/>
              <a:gd name="connsiteY9" fmla="*/ 604247 h 1854680"/>
              <a:gd name="connsiteX10" fmla="*/ 1009291 w 1915064"/>
              <a:gd name="connsiteY10" fmla="*/ 225081 h 1854680"/>
              <a:gd name="connsiteX11" fmla="*/ 595222 w 1915064"/>
              <a:gd name="connsiteY11" fmla="*/ 52420 h 1854680"/>
              <a:gd name="connsiteX12" fmla="*/ 310551 w 1915064"/>
              <a:gd name="connsiteY12" fmla="*/ 0 h 1854680"/>
              <a:gd name="connsiteX13" fmla="*/ 0 w 1915064"/>
              <a:gd name="connsiteY13" fmla="*/ 17253 h 1854680"/>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328468 w 1915064"/>
              <a:gd name="connsiteY5" fmla="*/ 1500997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50166 w 1915064"/>
              <a:gd name="connsiteY2" fmla="*/ 465827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0 w 1915064"/>
              <a:gd name="connsiteY0" fmla="*/ 17253 h 1837692"/>
              <a:gd name="connsiteX1" fmla="*/ 0 w 1915064"/>
              <a:gd name="connsiteY1" fmla="*/ 17253 h 1837692"/>
              <a:gd name="connsiteX2" fmla="*/ 224286 w 1915064"/>
              <a:gd name="connsiteY2" fmla="*/ 508298 h 1837692"/>
              <a:gd name="connsiteX3" fmla="*/ 672861 w 1915064"/>
              <a:gd name="connsiteY3" fmla="*/ 776378 h 1837692"/>
              <a:gd name="connsiteX4" fmla="*/ 1009291 w 1915064"/>
              <a:gd name="connsiteY4" fmla="*/ 1086929 h 1837692"/>
              <a:gd name="connsiteX5" fmla="*/ 1293962 w 1915064"/>
              <a:gd name="connsiteY5" fmla="*/ 1517986 h 1837692"/>
              <a:gd name="connsiteX6" fmla="*/ 1656273 w 1915064"/>
              <a:gd name="connsiteY6" fmla="*/ 1837692 h 1837692"/>
              <a:gd name="connsiteX7" fmla="*/ 1915064 w 1915064"/>
              <a:gd name="connsiteY7" fmla="*/ 1698876 h 1837692"/>
              <a:gd name="connsiteX8" fmla="*/ 1751163 w 1915064"/>
              <a:gd name="connsiteY8" fmla="*/ 1138687 h 1837692"/>
              <a:gd name="connsiteX9" fmla="*/ 1406106 w 1915064"/>
              <a:gd name="connsiteY9" fmla="*/ 604247 h 1837692"/>
              <a:gd name="connsiteX10" fmla="*/ 1009291 w 1915064"/>
              <a:gd name="connsiteY10" fmla="*/ 225081 h 1837692"/>
              <a:gd name="connsiteX11" fmla="*/ 595222 w 1915064"/>
              <a:gd name="connsiteY11" fmla="*/ 52420 h 1837692"/>
              <a:gd name="connsiteX12" fmla="*/ 310551 w 1915064"/>
              <a:gd name="connsiteY12" fmla="*/ 0 h 1837692"/>
              <a:gd name="connsiteX13" fmla="*/ 0 w 1915064"/>
              <a:gd name="connsiteY13"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224437 w 1915215"/>
              <a:gd name="connsiteY3" fmla="*/ 508298 h 1837692"/>
              <a:gd name="connsiteX4" fmla="*/ 673012 w 1915215"/>
              <a:gd name="connsiteY4" fmla="*/ 776378 h 1837692"/>
              <a:gd name="connsiteX5" fmla="*/ 1009442 w 1915215"/>
              <a:gd name="connsiteY5" fmla="*/ 1086929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118078 w 1915215"/>
              <a:gd name="connsiteY3" fmla="*/ 837732 h 1837692"/>
              <a:gd name="connsiteX4" fmla="*/ 673012 w 1915215"/>
              <a:gd name="connsiteY4" fmla="*/ 776378 h 1837692"/>
              <a:gd name="connsiteX5" fmla="*/ 1009442 w 1915215"/>
              <a:gd name="connsiteY5" fmla="*/ 1086929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118078 w 1915215"/>
              <a:gd name="connsiteY3" fmla="*/ 837732 h 1837692"/>
              <a:gd name="connsiteX4" fmla="*/ 394842 w 1915215"/>
              <a:gd name="connsiteY4" fmla="*/ 1403366 h 1837692"/>
              <a:gd name="connsiteX5" fmla="*/ 1009442 w 1915215"/>
              <a:gd name="connsiteY5" fmla="*/ 1086929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 name="connsiteX0" fmla="*/ 151 w 1915215"/>
              <a:gd name="connsiteY0" fmla="*/ 17253 h 1837692"/>
              <a:gd name="connsiteX1" fmla="*/ 151 w 1915215"/>
              <a:gd name="connsiteY1" fmla="*/ 17253 h 1837692"/>
              <a:gd name="connsiteX2" fmla="*/ 17403 w 1915215"/>
              <a:gd name="connsiteY2" fmla="*/ 249260 h 1837692"/>
              <a:gd name="connsiteX3" fmla="*/ 118078 w 1915215"/>
              <a:gd name="connsiteY3" fmla="*/ 837732 h 1837692"/>
              <a:gd name="connsiteX4" fmla="*/ 394842 w 1915215"/>
              <a:gd name="connsiteY4" fmla="*/ 1403366 h 1837692"/>
              <a:gd name="connsiteX5" fmla="*/ 862176 w 1915215"/>
              <a:gd name="connsiteY5" fmla="*/ 1724545 h 1837692"/>
              <a:gd name="connsiteX6" fmla="*/ 1294113 w 1915215"/>
              <a:gd name="connsiteY6" fmla="*/ 1517986 h 1837692"/>
              <a:gd name="connsiteX7" fmla="*/ 1656424 w 1915215"/>
              <a:gd name="connsiteY7" fmla="*/ 1837692 h 1837692"/>
              <a:gd name="connsiteX8" fmla="*/ 1915215 w 1915215"/>
              <a:gd name="connsiteY8" fmla="*/ 1698876 h 1837692"/>
              <a:gd name="connsiteX9" fmla="*/ 1751314 w 1915215"/>
              <a:gd name="connsiteY9" fmla="*/ 1138687 h 1837692"/>
              <a:gd name="connsiteX10" fmla="*/ 1406257 w 1915215"/>
              <a:gd name="connsiteY10" fmla="*/ 604247 h 1837692"/>
              <a:gd name="connsiteX11" fmla="*/ 1009442 w 1915215"/>
              <a:gd name="connsiteY11" fmla="*/ 225081 h 1837692"/>
              <a:gd name="connsiteX12" fmla="*/ 595373 w 1915215"/>
              <a:gd name="connsiteY12" fmla="*/ 52420 h 1837692"/>
              <a:gd name="connsiteX13" fmla="*/ 310702 w 1915215"/>
              <a:gd name="connsiteY13" fmla="*/ 0 h 1837692"/>
              <a:gd name="connsiteX14" fmla="*/ 151 w 1915215"/>
              <a:gd name="connsiteY14" fmla="*/ 17253 h 1837692"/>
              <a:gd name="connsiteX0" fmla="*/ 151 w 1915215"/>
              <a:gd name="connsiteY0" fmla="*/ 17253 h 2123720"/>
              <a:gd name="connsiteX1" fmla="*/ 151 w 1915215"/>
              <a:gd name="connsiteY1" fmla="*/ 17253 h 2123720"/>
              <a:gd name="connsiteX2" fmla="*/ 17403 w 1915215"/>
              <a:gd name="connsiteY2" fmla="*/ 249260 h 2123720"/>
              <a:gd name="connsiteX3" fmla="*/ 118078 w 1915215"/>
              <a:gd name="connsiteY3" fmla="*/ 837732 h 2123720"/>
              <a:gd name="connsiteX4" fmla="*/ 394842 w 1915215"/>
              <a:gd name="connsiteY4" fmla="*/ 1403366 h 2123720"/>
              <a:gd name="connsiteX5" fmla="*/ 862176 w 1915215"/>
              <a:gd name="connsiteY5" fmla="*/ 1724545 h 2123720"/>
              <a:gd name="connsiteX6" fmla="*/ 1343203 w 1915215"/>
              <a:gd name="connsiteY6" fmla="*/ 2123720 h 2123720"/>
              <a:gd name="connsiteX7" fmla="*/ 1656424 w 1915215"/>
              <a:gd name="connsiteY7" fmla="*/ 1837692 h 2123720"/>
              <a:gd name="connsiteX8" fmla="*/ 1915215 w 1915215"/>
              <a:gd name="connsiteY8" fmla="*/ 1698876 h 2123720"/>
              <a:gd name="connsiteX9" fmla="*/ 1751314 w 1915215"/>
              <a:gd name="connsiteY9" fmla="*/ 1138687 h 2123720"/>
              <a:gd name="connsiteX10" fmla="*/ 1406257 w 1915215"/>
              <a:gd name="connsiteY10" fmla="*/ 604247 h 2123720"/>
              <a:gd name="connsiteX11" fmla="*/ 1009442 w 1915215"/>
              <a:gd name="connsiteY11" fmla="*/ 225081 h 2123720"/>
              <a:gd name="connsiteX12" fmla="*/ 595373 w 1915215"/>
              <a:gd name="connsiteY12" fmla="*/ 52420 h 2123720"/>
              <a:gd name="connsiteX13" fmla="*/ 310702 w 1915215"/>
              <a:gd name="connsiteY13" fmla="*/ 0 h 2123720"/>
              <a:gd name="connsiteX14" fmla="*/ 151 w 1915215"/>
              <a:gd name="connsiteY14" fmla="*/ 17253 h 2123720"/>
              <a:gd name="connsiteX0" fmla="*/ 151 w 1915215"/>
              <a:gd name="connsiteY0" fmla="*/ 17253 h 2123720"/>
              <a:gd name="connsiteX1" fmla="*/ 151 w 1915215"/>
              <a:gd name="connsiteY1" fmla="*/ 17253 h 2123720"/>
              <a:gd name="connsiteX2" fmla="*/ 17403 w 1915215"/>
              <a:gd name="connsiteY2" fmla="*/ 249260 h 2123720"/>
              <a:gd name="connsiteX3" fmla="*/ 118078 w 1915215"/>
              <a:gd name="connsiteY3" fmla="*/ 837732 h 2123720"/>
              <a:gd name="connsiteX4" fmla="*/ 394842 w 1915215"/>
              <a:gd name="connsiteY4" fmla="*/ 1403366 h 2123720"/>
              <a:gd name="connsiteX5" fmla="*/ 862176 w 1915215"/>
              <a:gd name="connsiteY5" fmla="*/ 1724545 h 2123720"/>
              <a:gd name="connsiteX6" fmla="*/ 1343203 w 1915215"/>
              <a:gd name="connsiteY6" fmla="*/ 2123720 h 2123720"/>
              <a:gd name="connsiteX7" fmla="*/ 1566429 w 1915215"/>
              <a:gd name="connsiteY7" fmla="*/ 1997096 h 2123720"/>
              <a:gd name="connsiteX8" fmla="*/ 1915215 w 1915215"/>
              <a:gd name="connsiteY8" fmla="*/ 1698876 h 2123720"/>
              <a:gd name="connsiteX9" fmla="*/ 1751314 w 1915215"/>
              <a:gd name="connsiteY9" fmla="*/ 1138687 h 2123720"/>
              <a:gd name="connsiteX10" fmla="*/ 1406257 w 1915215"/>
              <a:gd name="connsiteY10" fmla="*/ 604247 h 2123720"/>
              <a:gd name="connsiteX11" fmla="*/ 1009442 w 1915215"/>
              <a:gd name="connsiteY11" fmla="*/ 225081 h 2123720"/>
              <a:gd name="connsiteX12" fmla="*/ 595373 w 1915215"/>
              <a:gd name="connsiteY12" fmla="*/ 52420 h 2123720"/>
              <a:gd name="connsiteX13" fmla="*/ 310702 w 1915215"/>
              <a:gd name="connsiteY13" fmla="*/ 0 h 2123720"/>
              <a:gd name="connsiteX14" fmla="*/ 151 w 1915215"/>
              <a:gd name="connsiteY14" fmla="*/ 17253 h 2123720"/>
              <a:gd name="connsiteX0" fmla="*/ 151 w 1751314"/>
              <a:gd name="connsiteY0" fmla="*/ 17253 h 2123720"/>
              <a:gd name="connsiteX1" fmla="*/ 151 w 1751314"/>
              <a:gd name="connsiteY1" fmla="*/ 17253 h 2123720"/>
              <a:gd name="connsiteX2" fmla="*/ 17403 w 1751314"/>
              <a:gd name="connsiteY2" fmla="*/ 249260 h 2123720"/>
              <a:gd name="connsiteX3" fmla="*/ 118078 w 1751314"/>
              <a:gd name="connsiteY3" fmla="*/ 837732 h 2123720"/>
              <a:gd name="connsiteX4" fmla="*/ 394842 w 1751314"/>
              <a:gd name="connsiteY4" fmla="*/ 1403366 h 2123720"/>
              <a:gd name="connsiteX5" fmla="*/ 862176 w 1751314"/>
              <a:gd name="connsiteY5" fmla="*/ 1724545 h 2123720"/>
              <a:gd name="connsiteX6" fmla="*/ 1343203 w 1751314"/>
              <a:gd name="connsiteY6" fmla="*/ 2123720 h 2123720"/>
              <a:gd name="connsiteX7" fmla="*/ 1566429 w 1751314"/>
              <a:gd name="connsiteY7" fmla="*/ 1997096 h 2123720"/>
              <a:gd name="connsiteX8" fmla="*/ 1645227 w 1751314"/>
              <a:gd name="connsiteY8" fmla="*/ 1496965 h 2123720"/>
              <a:gd name="connsiteX9" fmla="*/ 1751314 w 1751314"/>
              <a:gd name="connsiteY9" fmla="*/ 1138687 h 2123720"/>
              <a:gd name="connsiteX10" fmla="*/ 1406257 w 1751314"/>
              <a:gd name="connsiteY10" fmla="*/ 604247 h 2123720"/>
              <a:gd name="connsiteX11" fmla="*/ 1009442 w 1751314"/>
              <a:gd name="connsiteY11" fmla="*/ 225081 h 2123720"/>
              <a:gd name="connsiteX12" fmla="*/ 595373 w 1751314"/>
              <a:gd name="connsiteY12" fmla="*/ 52420 h 2123720"/>
              <a:gd name="connsiteX13" fmla="*/ 310702 w 1751314"/>
              <a:gd name="connsiteY13" fmla="*/ 0 h 2123720"/>
              <a:gd name="connsiteX14" fmla="*/ 151 w 1751314"/>
              <a:gd name="connsiteY14" fmla="*/ 17253 h 2123720"/>
              <a:gd name="connsiteX0" fmla="*/ 151 w 1702224"/>
              <a:gd name="connsiteY0" fmla="*/ 17253 h 2123720"/>
              <a:gd name="connsiteX1" fmla="*/ 151 w 1702224"/>
              <a:gd name="connsiteY1" fmla="*/ 17253 h 2123720"/>
              <a:gd name="connsiteX2" fmla="*/ 17403 w 1702224"/>
              <a:gd name="connsiteY2" fmla="*/ 249260 h 2123720"/>
              <a:gd name="connsiteX3" fmla="*/ 118078 w 1702224"/>
              <a:gd name="connsiteY3" fmla="*/ 837732 h 2123720"/>
              <a:gd name="connsiteX4" fmla="*/ 394842 w 1702224"/>
              <a:gd name="connsiteY4" fmla="*/ 1403366 h 2123720"/>
              <a:gd name="connsiteX5" fmla="*/ 862176 w 1702224"/>
              <a:gd name="connsiteY5" fmla="*/ 1724545 h 2123720"/>
              <a:gd name="connsiteX6" fmla="*/ 1343203 w 1702224"/>
              <a:gd name="connsiteY6" fmla="*/ 2123720 h 2123720"/>
              <a:gd name="connsiteX7" fmla="*/ 1566429 w 1702224"/>
              <a:gd name="connsiteY7" fmla="*/ 1997096 h 2123720"/>
              <a:gd name="connsiteX8" fmla="*/ 1645227 w 1702224"/>
              <a:gd name="connsiteY8" fmla="*/ 1496965 h 2123720"/>
              <a:gd name="connsiteX9" fmla="*/ 1702224 w 1702224"/>
              <a:gd name="connsiteY9" fmla="*/ 756117 h 2123720"/>
              <a:gd name="connsiteX10" fmla="*/ 1406257 w 1702224"/>
              <a:gd name="connsiteY10" fmla="*/ 604247 h 2123720"/>
              <a:gd name="connsiteX11" fmla="*/ 1009442 w 1702224"/>
              <a:gd name="connsiteY11" fmla="*/ 225081 h 2123720"/>
              <a:gd name="connsiteX12" fmla="*/ 595373 w 1702224"/>
              <a:gd name="connsiteY12" fmla="*/ 52420 h 2123720"/>
              <a:gd name="connsiteX13" fmla="*/ 310702 w 1702224"/>
              <a:gd name="connsiteY13" fmla="*/ 0 h 2123720"/>
              <a:gd name="connsiteX14" fmla="*/ 151 w 1702224"/>
              <a:gd name="connsiteY14" fmla="*/ 17253 h 2123720"/>
              <a:gd name="connsiteX0" fmla="*/ 151 w 1702224"/>
              <a:gd name="connsiteY0" fmla="*/ 17253 h 2123720"/>
              <a:gd name="connsiteX1" fmla="*/ 151 w 1702224"/>
              <a:gd name="connsiteY1" fmla="*/ 17253 h 2123720"/>
              <a:gd name="connsiteX2" fmla="*/ 17403 w 1702224"/>
              <a:gd name="connsiteY2" fmla="*/ 249260 h 2123720"/>
              <a:gd name="connsiteX3" fmla="*/ 118078 w 1702224"/>
              <a:gd name="connsiteY3" fmla="*/ 837732 h 2123720"/>
              <a:gd name="connsiteX4" fmla="*/ 394842 w 1702224"/>
              <a:gd name="connsiteY4" fmla="*/ 1403366 h 2123720"/>
              <a:gd name="connsiteX5" fmla="*/ 862176 w 1702224"/>
              <a:gd name="connsiteY5" fmla="*/ 1724545 h 2123720"/>
              <a:gd name="connsiteX6" fmla="*/ 1343203 w 1702224"/>
              <a:gd name="connsiteY6" fmla="*/ 2123720 h 2123720"/>
              <a:gd name="connsiteX7" fmla="*/ 1566429 w 1702224"/>
              <a:gd name="connsiteY7" fmla="*/ 1997096 h 2123720"/>
              <a:gd name="connsiteX8" fmla="*/ 1645227 w 1702224"/>
              <a:gd name="connsiteY8" fmla="*/ 1496965 h 2123720"/>
              <a:gd name="connsiteX9" fmla="*/ 1702224 w 1702224"/>
              <a:gd name="connsiteY9" fmla="*/ 756117 h 2123720"/>
              <a:gd name="connsiteX10" fmla="*/ 1569887 w 1702224"/>
              <a:gd name="connsiteY10" fmla="*/ 72902 h 2123720"/>
              <a:gd name="connsiteX11" fmla="*/ 1009442 w 1702224"/>
              <a:gd name="connsiteY11" fmla="*/ 225081 h 2123720"/>
              <a:gd name="connsiteX12" fmla="*/ 595373 w 1702224"/>
              <a:gd name="connsiteY12" fmla="*/ 52420 h 2123720"/>
              <a:gd name="connsiteX13" fmla="*/ 310702 w 1702224"/>
              <a:gd name="connsiteY13" fmla="*/ 0 h 2123720"/>
              <a:gd name="connsiteX14" fmla="*/ 151 w 1702224"/>
              <a:gd name="connsiteY14" fmla="*/ 17253 h 2123720"/>
              <a:gd name="connsiteX0" fmla="*/ 151 w 1702224"/>
              <a:gd name="connsiteY0" fmla="*/ 238503 h 2344970"/>
              <a:gd name="connsiteX1" fmla="*/ 151 w 1702224"/>
              <a:gd name="connsiteY1" fmla="*/ 238503 h 2344970"/>
              <a:gd name="connsiteX2" fmla="*/ 17403 w 1702224"/>
              <a:gd name="connsiteY2" fmla="*/ 470510 h 2344970"/>
              <a:gd name="connsiteX3" fmla="*/ 118078 w 1702224"/>
              <a:gd name="connsiteY3" fmla="*/ 1058982 h 2344970"/>
              <a:gd name="connsiteX4" fmla="*/ 394842 w 1702224"/>
              <a:gd name="connsiteY4" fmla="*/ 1624616 h 2344970"/>
              <a:gd name="connsiteX5" fmla="*/ 862176 w 1702224"/>
              <a:gd name="connsiteY5" fmla="*/ 1945795 h 2344970"/>
              <a:gd name="connsiteX6" fmla="*/ 1343203 w 1702224"/>
              <a:gd name="connsiteY6" fmla="*/ 2344970 h 2344970"/>
              <a:gd name="connsiteX7" fmla="*/ 1566429 w 1702224"/>
              <a:gd name="connsiteY7" fmla="*/ 2218346 h 2344970"/>
              <a:gd name="connsiteX8" fmla="*/ 1645227 w 1702224"/>
              <a:gd name="connsiteY8" fmla="*/ 1718215 h 2344970"/>
              <a:gd name="connsiteX9" fmla="*/ 1702224 w 1702224"/>
              <a:gd name="connsiteY9" fmla="*/ 977367 h 2344970"/>
              <a:gd name="connsiteX10" fmla="*/ 1569887 w 1702224"/>
              <a:gd name="connsiteY10" fmla="*/ 294152 h 2344970"/>
              <a:gd name="connsiteX11" fmla="*/ 935808 w 1702224"/>
              <a:gd name="connsiteY11" fmla="*/ 0 h 2344970"/>
              <a:gd name="connsiteX12" fmla="*/ 595373 w 1702224"/>
              <a:gd name="connsiteY12" fmla="*/ 273670 h 2344970"/>
              <a:gd name="connsiteX13" fmla="*/ 310702 w 1702224"/>
              <a:gd name="connsiteY13" fmla="*/ 221250 h 2344970"/>
              <a:gd name="connsiteX14" fmla="*/ 151 w 1702224"/>
              <a:gd name="connsiteY14" fmla="*/ 238503 h 2344970"/>
              <a:gd name="connsiteX0" fmla="*/ 151 w 1702224"/>
              <a:gd name="connsiteY0" fmla="*/ 238503 h 2344970"/>
              <a:gd name="connsiteX1" fmla="*/ 151 w 1702224"/>
              <a:gd name="connsiteY1" fmla="*/ 238503 h 2344970"/>
              <a:gd name="connsiteX2" fmla="*/ 17403 w 1702224"/>
              <a:gd name="connsiteY2" fmla="*/ 470510 h 2344970"/>
              <a:gd name="connsiteX3" fmla="*/ 118078 w 1702224"/>
              <a:gd name="connsiteY3" fmla="*/ 1058982 h 2344970"/>
              <a:gd name="connsiteX4" fmla="*/ 394842 w 1702224"/>
              <a:gd name="connsiteY4" fmla="*/ 1624616 h 2344970"/>
              <a:gd name="connsiteX5" fmla="*/ 862176 w 1702224"/>
              <a:gd name="connsiteY5" fmla="*/ 1945795 h 2344970"/>
              <a:gd name="connsiteX6" fmla="*/ 1343203 w 1702224"/>
              <a:gd name="connsiteY6" fmla="*/ 2344970 h 2344970"/>
              <a:gd name="connsiteX7" fmla="*/ 1566429 w 1702224"/>
              <a:gd name="connsiteY7" fmla="*/ 2218346 h 2344970"/>
              <a:gd name="connsiteX8" fmla="*/ 1645227 w 1702224"/>
              <a:gd name="connsiteY8" fmla="*/ 1718215 h 2344970"/>
              <a:gd name="connsiteX9" fmla="*/ 1702224 w 1702224"/>
              <a:gd name="connsiteY9" fmla="*/ 977367 h 2344970"/>
              <a:gd name="connsiteX10" fmla="*/ 1569887 w 1702224"/>
              <a:gd name="connsiteY10" fmla="*/ 294152 h 2344970"/>
              <a:gd name="connsiteX11" fmla="*/ 935808 w 1702224"/>
              <a:gd name="connsiteY11" fmla="*/ 0 h 2344970"/>
              <a:gd name="connsiteX12" fmla="*/ 562647 w 1702224"/>
              <a:gd name="connsiteY12" fmla="*/ 114267 h 2344970"/>
              <a:gd name="connsiteX13" fmla="*/ 310702 w 1702224"/>
              <a:gd name="connsiteY13" fmla="*/ 221250 h 2344970"/>
              <a:gd name="connsiteX14" fmla="*/ 151 w 1702224"/>
              <a:gd name="connsiteY14" fmla="*/ 238503 h 2344970"/>
              <a:gd name="connsiteX0" fmla="*/ 151 w 1702224"/>
              <a:gd name="connsiteY0" fmla="*/ 238503 h 2344970"/>
              <a:gd name="connsiteX1" fmla="*/ 151 w 1702224"/>
              <a:gd name="connsiteY1" fmla="*/ 238503 h 2344970"/>
              <a:gd name="connsiteX2" fmla="*/ 17403 w 1702224"/>
              <a:gd name="connsiteY2" fmla="*/ 470510 h 2344970"/>
              <a:gd name="connsiteX3" fmla="*/ 118078 w 1702224"/>
              <a:gd name="connsiteY3" fmla="*/ 1058982 h 2344970"/>
              <a:gd name="connsiteX4" fmla="*/ 394842 w 1702224"/>
              <a:gd name="connsiteY4" fmla="*/ 1624616 h 2344970"/>
              <a:gd name="connsiteX5" fmla="*/ 862176 w 1702224"/>
              <a:gd name="connsiteY5" fmla="*/ 1945795 h 2344970"/>
              <a:gd name="connsiteX6" fmla="*/ 1343203 w 1702224"/>
              <a:gd name="connsiteY6" fmla="*/ 2344970 h 2344970"/>
              <a:gd name="connsiteX7" fmla="*/ 1566429 w 1702224"/>
              <a:gd name="connsiteY7" fmla="*/ 2218346 h 2344970"/>
              <a:gd name="connsiteX8" fmla="*/ 1645227 w 1702224"/>
              <a:gd name="connsiteY8" fmla="*/ 1718215 h 2344970"/>
              <a:gd name="connsiteX9" fmla="*/ 1702224 w 1702224"/>
              <a:gd name="connsiteY9" fmla="*/ 977367 h 2344970"/>
              <a:gd name="connsiteX10" fmla="*/ 1586250 w 1702224"/>
              <a:gd name="connsiteY10" fmla="*/ 49732 h 2344970"/>
              <a:gd name="connsiteX11" fmla="*/ 935808 w 1702224"/>
              <a:gd name="connsiteY11" fmla="*/ 0 h 2344970"/>
              <a:gd name="connsiteX12" fmla="*/ 562647 w 1702224"/>
              <a:gd name="connsiteY12" fmla="*/ 114267 h 2344970"/>
              <a:gd name="connsiteX13" fmla="*/ 310702 w 1702224"/>
              <a:gd name="connsiteY13" fmla="*/ 221250 h 2344970"/>
              <a:gd name="connsiteX14" fmla="*/ 151 w 1702224"/>
              <a:gd name="connsiteY14" fmla="*/ 238503 h 2344970"/>
              <a:gd name="connsiteX0" fmla="*/ 151 w 1702224"/>
              <a:gd name="connsiteY0" fmla="*/ 281011 h 2387478"/>
              <a:gd name="connsiteX1" fmla="*/ 151 w 1702224"/>
              <a:gd name="connsiteY1" fmla="*/ 281011 h 2387478"/>
              <a:gd name="connsiteX2" fmla="*/ 17403 w 1702224"/>
              <a:gd name="connsiteY2" fmla="*/ 513018 h 2387478"/>
              <a:gd name="connsiteX3" fmla="*/ 118078 w 1702224"/>
              <a:gd name="connsiteY3" fmla="*/ 1101490 h 2387478"/>
              <a:gd name="connsiteX4" fmla="*/ 394842 w 1702224"/>
              <a:gd name="connsiteY4" fmla="*/ 1667124 h 2387478"/>
              <a:gd name="connsiteX5" fmla="*/ 862176 w 1702224"/>
              <a:gd name="connsiteY5" fmla="*/ 1988303 h 2387478"/>
              <a:gd name="connsiteX6" fmla="*/ 1343203 w 1702224"/>
              <a:gd name="connsiteY6" fmla="*/ 2387478 h 2387478"/>
              <a:gd name="connsiteX7" fmla="*/ 1566429 w 1702224"/>
              <a:gd name="connsiteY7" fmla="*/ 2260854 h 2387478"/>
              <a:gd name="connsiteX8" fmla="*/ 1645227 w 1702224"/>
              <a:gd name="connsiteY8" fmla="*/ 1760723 h 2387478"/>
              <a:gd name="connsiteX9" fmla="*/ 1702224 w 1702224"/>
              <a:gd name="connsiteY9" fmla="*/ 1019875 h 2387478"/>
              <a:gd name="connsiteX10" fmla="*/ 1586250 w 1702224"/>
              <a:gd name="connsiteY10" fmla="*/ 92240 h 2387478"/>
              <a:gd name="connsiteX11" fmla="*/ 1140345 w 1702224"/>
              <a:gd name="connsiteY11" fmla="*/ 0 h 2387478"/>
              <a:gd name="connsiteX12" fmla="*/ 562647 w 1702224"/>
              <a:gd name="connsiteY12" fmla="*/ 156775 h 2387478"/>
              <a:gd name="connsiteX13" fmla="*/ 310702 w 1702224"/>
              <a:gd name="connsiteY13" fmla="*/ 263758 h 2387478"/>
              <a:gd name="connsiteX14" fmla="*/ 151 w 1702224"/>
              <a:gd name="connsiteY14" fmla="*/ 281011 h 2387478"/>
              <a:gd name="connsiteX0" fmla="*/ 52784 w 1705769"/>
              <a:gd name="connsiteY0" fmla="*/ 312892 h 2387478"/>
              <a:gd name="connsiteX1" fmla="*/ 3696 w 1705769"/>
              <a:gd name="connsiteY1" fmla="*/ 281011 h 2387478"/>
              <a:gd name="connsiteX2" fmla="*/ 20948 w 1705769"/>
              <a:gd name="connsiteY2" fmla="*/ 513018 h 2387478"/>
              <a:gd name="connsiteX3" fmla="*/ 121623 w 1705769"/>
              <a:gd name="connsiteY3" fmla="*/ 1101490 h 2387478"/>
              <a:gd name="connsiteX4" fmla="*/ 398387 w 1705769"/>
              <a:gd name="connsiteY4" fmla="*/ 1667124 h 2387478"/>
              <a:gd name="connsiteX5" fmla="*/ 865721 w 1705769"/>
              <a:gd name="connsiteY5" fmla="*/ 1988303 h 2387478"/>
              <a:gd name="connsiteX6" fmla="*/ 1346748 w 1705769"/>
              <a:gd name="connsiteY6" fmla="*/ 2387478 h 2387478"/>
              <a:gd name="connsiteX7" fmla="*/ 1569974 w 1705769"/>
              <a:gd name="connsiteY7" fmla="*/ 2260854 h 2387478"/>
              <a:gd name="connsiteX8" fmla="*/ 1648772 w 1705769"/>
              <a:gd name="connsiteY8" fmla="*/ 1760723 h 2387478"/>
              <a:gd name="connsiteX9" fmla="*/ 1705769 w 1705769"/>
              <a:gd name="connsiteY9" fmla="*/ 1019875 h 2387478"/>
              <a:gd name="connsiteX10" fmla="*/ 1589795 w 1705769"/>
              <a:gd name="connsiteY10" fmla="*/ 92240 h 2387478"/>
              <a:gd name="connsiteX11" fmla="*/ 1143890 w 1705769"/>
              <a:gd name="connsiteY11" fmla="*/ 0 h 2387478"/>
              <a:gd name="connsiteX12" fmla="*/ 566192 w 1705769"/>
              <a:gd name="connsiteY12" fmla="*/ 156775 h 2387478"/>
              <a:gd name="connsiteX13" fmla="*/ 314247 w 1705769"/>
              <a:gd name="connsiteY13" fmla="*/ 263758 h 2387478"/>
              <a:gd name="connsiteX14" fmla="*/ 52784 w 1705769"/>
              <a:gd name="connsiteY14" fmla="*/ 312892 h 2387478"/>
              <a:gd name="connsiteX0" fmla="*/ 111502 w 1764487"/>
              <a:gd name="connsiteY0" fmla="*/ 312892 h 2387478"/>
              <a:gd name="connsiteX1" fmla="*/ 62414 w 1764487"/>
              <a:gd name="connsiteY1" fmla="*/ 281011 h 2387478"/>
              <a:gd name="connsiteX2" fmla="*/ 6032 w 1764487"/>
              <a:gd name="connsiteY2" fmla="*/ 683048 h 2387478"/>
              <a:gd name="connsiteX3" fmla="*/ 180341 w 1764487"/>
              <a:gd name="connsiteY3" fmla="*/ 1101490 h 2387478"/>
              <a:gd name="connsiteX4" fmla="*/ 457105 w 1764487"/>
              <a:gd name="connsiteY4" fmla="*/ 1667124 h 2387478"/>
              <a:gd name="connsiteX5" fmla="*/ 924439 w 1764487"/>
              <a:gd name="connsiteY5" fmla="*/ 1988303 h 2387478"/>
              <a:gd name="connsiteX6" fmla="*/ 1405466 w 1764487"/>
              <a:gd name="connsiteY6" fmla="*/ 2387478 h 2387478"/>
              <a:gd name="connsiteX7" fmla="*/ 1628692 w 1764487"/>
              <a:gd name="connsiteY7" fmla="*/ 2260854 h 2387478"/>
              <a:gd name="connsiteX8" fmla="*/ 1707490 w 1764487"/>
              <a:gd name="connsiteY8" fmla="*/ 1760723 h 2387478"/>
              <a:gd name="connsiteX9" fmla="*/ 1764487 w 1764487"/>
              <a:gd name="connsiteY9" fmla="*/ 1019875 h 2387478"/>
              <a:gd name="connsiteX10" fmla="*/ 1648513 w 1764487"/>
              <a:gd name="connsiteY10" fmla="*/ 92240 h 2387478"/>
              <a:gd name="connsiteX11" fmla="*/ 1202608 w 1764487"/>
              <a:gd name="connsiteY11" fmla="*/ 0 h 2387478"/>
              <a:gd name="connsiteX12" fmla="*/ 624910 w 1764487"/>
              <a:gd name="connsiteY12" fmla="*/ 156775 h 2387478"/>
              <a:gd name="connsiteX13" fmla="*/ 372965 w 1764487"/>
              <a:gd name="connsiteY13" fmla="*/ 263758 h 2387478"/>
              <a:gd name="connsiteX14" fmla="*/ 111502 w 1764487"/>
              <a:gd name="connsiteY14" fmla="*/ 312892 h 2387478"/>
              <a:gd name="connsiteX0" fmla="*/ 372965 w 1764487"/>
              <a:gd name="connsiteY0" fmla="*/ 263758 h 2387478"/>
              <a:gd name="connsiteX1" fmla="*/ 62414 w 1764487"/>
              <a:gd name="connsiteY1" fmla="*/ 281011 h 2387478"/>
              <a:gd name="connsiteX2" fmla="*/ 6032 w 1764487"/>
              <a:gd name="connsiteY2" fmla="*/ 683048 h 2387478"/>
              <a:gd name="connsiteX3" fmla="*/ 180341 w 1764487"/>
              <a:gd name="connsiteY3" fmla="*/ 1101490 h 2387478"/>
              <a:gd name="connsiteX4" fmla="*/ 457105 w 1764487"/>
              <a:gd name="connsiteY4" fmla="*/ 1667124 h 2387478"/>
              <a:gd name="connsiteX5" fmla="*/ 924439 w 1764487"/>
              <a:gd name="connsiteY5" fmla="*/ 1988303 h 2387478"/>
              <a:gd name="connsiteX6" fmla="*/ 1405466 w 1764487"/>
              <a:gd name="connsiteY6" fmla="*/ 2387478 h 2387478"/>
              <a:gd name="connsiteX7" fmla="*/ 1628692 w 1764487"/>
              <a:gd name="connsiteY7" fmla="*/ 2260854 h 2387478"/>
              <a:gd name="connsiteX8" fmla="*/ 1707490 w 1764487"/>
              <a:gd name="connsiteY8" fmla="*/ 1760723 h 2387478"/>
              <a:gd name="connsiteX9" fmla="*/ 1764487 w 1764487"/>
              <a:gd name="connsiteY9" fmla="*/ 1019875 h 2387478"/>
              <a:gd name="connsiteX10" fmla="*/ 1648513 w 1764487"/>
              <a:gd name="connsiteY10" fmla="*/ 92240 h 2387478"/>
              <a:gd name="connsiteX11" fmla="*/ 1202608 w 1764487"/>
              <a:gd name="connsiteY11" fmla="*/ 0 h 2387478"/>
              <a:gd name="connsiteX12" fmla="*/ 624910 w 1764487"/>
              <a:gd name="connsiteY12" fmla="*/ 156775 h 2387478"/>
              <a:gd name="connsiteX13" fmla="*/ 372965 w 1764487"/>
              <a:gd name="connsiteY13" fmla="*/ 263758 h 238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4487" h="2387478">
                <a:moveTo>
                  <a:pt x="372965" y="263758"/>
                </a:moveTo>
                <a:lnTo>
                  <a:pt x="62414" y="281011"/>
                </a:lnTo>
                <a:cubicBezTo>
                  <a:pt x="44836" y="342704"/>
                  <a:pt x="-19847" y="619870"/>
                  <a:pt x="6032" y="683048"/>
                </a:cubicBezTo>
                <a:lnTo>
                  <a:pt x="180341" y="1101490"/>
                </a:lnTo>
                <a:lnTo>
                  <a:pt x="457105" y="1667124"/>
                </a:lnTo>
                <a:lnTo>
                  <a:pt x="924439" y="1988303"/>
                </a:lnTo>
                <a:lnTo>
                  <a:pt x="1405466" y="2387478"/>
                </a:lnTo>
                <a:lnTo>
                  <a:pt x="1628692" y="2260854"/>
                </a:lnTo>
                <a:lnTo>
                  <a:pt x="1707490" y="1760723"/>
                </a:lnTo>
                <a:lnTo>
                  <a:pt x="1764487" y="1019875"/>
                </a:lnTo>
                <a:lnTo>
                  <a:pt x="1648513" y="92240"/>
                </a:lnTo>
                <a:lnTo>
                  <a:pt x="1202608" y="0"/>
                </a:lnTo>
                <a:lnTo>
                  <a:pt x="624910" y="156775"/>
                </a:lnTo>
                <a:lnTo>
                  <a:pt x="372965" y="263758"/>
                </a:lnTo>
                <a:close/>
              </a:path>
            </a:pathLst>
          </a:custGeom>
          <a:noFill/>
          <a:ln>
            <a:solidFill>
              <a:srgbClr val="0076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ontent Placeholder 2"/>
          <p:cNvSpPr txBox="1">
            <a:spLocks/>
          </p:cNvSpPr>
          <p:nvPr/>
        </p:nvSpPr>
        <p:spPr>
          <a:xfrm>
            <a:off x="457200" y="1939694"/>
            <a:ext cx="2152150" cy="468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b="1" dirty="0" smtClean="0">
                <a:latin typeface="Arial" pitchFamily="34" charset="0"/>
                <a:cs typeface="Arial" pitchFamily="34" charset="0"/>
              </a:rPr>
              <a:t>Altiplano</a:t>
            </a:r>
            <a:endParaRPr lang="es-ES_tradnl" sz="2400" b="1" dirty="0">
              <a:latin typeface="Arial" pitchFamily="34" charset="0"/>
              <a:cs typeface="Arial" pitchFamily="34" charset="0"/>
            </a:endParaRPr>
          </a:p>
        </p:txBody>
      </p:sp>
      <p:grpSp>
        <p:nvGrpSpPr>
          <p:cNvPr id="16" name="Group 15"/>
          <p:cNvGrpSpPr/>
          <p:nvPr/>
        </p:nvGrpSpPr>
        <p:grpSpPr>
          <a:xfrm>
            <a:off x="416472" y="3733800"/>
            <a:ext cx="8651328" cy="3048000"/>
            <a:chOff x="416472" y="3733800"/>
            <a:chExt cx="8651328" cy="3048000"/>
          </a:xfrm>
        </p:grpSpPr>
        <p:sp>
          <p:nvSpPr>
            <p:cNvPr id="107" name="Rectangle 4"/>
            <p:cNvSpPr/>
            <p:nvPr/>
          </p:nvSpPr>
          <p:spPr>
            <a:xfrm>
              <a:off x="416472" y="3733800"/>
              <a:ext cx="1378109" cy="2599512"/>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125694" y="5943600"/>
              <a:ext cx="3942106" cy="838200"/>
              <a:chOff x="5125694" y="5943600"/>
              <a:chExt cx="3942106" cy="838200"/>
            </a:xfrm>
          </p:grpSpPr>
          <p:sp>
            <p:nvSpPr>
              <p:cNvPr id="109" name="Rectangle 108"/>
              <p:cNvSpPr/>
              <p:nvPr/>
            </p:nvSpPr>
            <p:spPr>
              <a:xfrm>
                <a:off x="5125695" y="5943600"/>
                <a:ext cx="3942105" cy="838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
              <p:cNvSpPr txBox="1">
                <a:spLocks noChangeArrowheads="1"/>
              </p:cNvSpPr>
              <p:nvPr/>
            </p:nvSpPr>
            <p:spPr bwMode="auto">
              <a:xfrm>
                <a:off x="5125694" y="6211568"/>
                <a:ext cx="3749744"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-10   235  Sin </a:t>
                </a:r>
                <a:r>
                  <a:rPr lang="en-US" altLang="en-US" dirty="0" err="1" smtClean="0">
                    <a:solidFill>
                      <a:schemeClr val="bg1"/>
                    </a:solidFill>
                    <a:effectLst>
                      <a:outerShdw blurRad="38100" dist="38100" dir="2700000" algn="tl">
                        <a:srgbClr val="000000">
                          <a:alpha val="43137"/>
                        </a:srgbClr>
                      </a:outerShdw>
                    </a:effectLst>
                  </a:rPr>
                  <a:t>convección</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profunda</a:t>
                </a:r>
                <a:endParaRPr lang="en-US" altLang="en-US" baseline="-25000" dirty="0">
                  <a:solidFill>
                    <a:schemeClr val="bg1"/>
                  </a:solidFill>
                  <a:effectLst>
                    <a:outerShdw blurRad="38100" dist="38100" dir="2700000" algn="tl">
                      <a:srgbClr val="000000">
                        <a:alpha val="43137"/>
                      </a:srgbClr>
                    </a:outerShdw>
                  </a:effectLst>
                </a:endParaRPr>
              </a:p>
            </p:txBody>
          </p:sp>
        </p:grpSp>
      </p:grpSp>
      <p:grpSp>
        <p:nvGrpSpPr>
          <p:cNvPr id="17" name="Group 16"/>
          <p:cNvGrpSpPr/>
          <p:nvPr/>
        </p:nvGrpSpPr>
        <p:grpSpPr>
          <a:xfrm>
            <a:off x="416473" y="3886200"/>
            <a:ext cx="8651327" cy="2480274"/>
            <a:chOff x="416473" y="3886200"/>
            <a:chExt cx="8651327" cy="2480274"/>
          </a:xfrm>
        </p:grpSpPr>
        <p:sp>
          <p:nvSpPr>
            <p:cNvPr id="106" name="Rectangle 4"/>
            <p:cNvSpPr/>
            <p:nvPr/>
          </p:nvSpPr>
          <p:spPr>
            <a:xfrm>
              <a:off x="416473" y="3886200"/>
              <a:ext cx="1784125" cy="2480274"/>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5125694" y="5029200"/>
              <a:ext cx="3942106" cy="891601"/>
              <a:chOff x="5125694" y="5943600"/>
              <a:chExt cx="3942106" cy="891601"/>
            </a:xfrm>
          </p:grpSpPr>
          <p:sp>
            <p:nvSpPr>
              <p:cNvPr id="114" name="Rectangle 113"/>
              <p:cNvSpPr/>
              <p:nvPr/>
            </p:nvSpPr>
            <p:spPr>
              <a:xfrm>
                <a:off x="5125695" y="5943600"/>
                <a:ext cx="3942105" cy="838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
              <p:cNvSpPr txBox="1">
                <a:spLocks noChangeArrowheads="1"/>
              </p:cNvSpPr>
              <p:nvPr/>
            </p:nvSpPr>
            <p:spPr bwMode="auto">
              <a:xfrm>
                <a:off x="5125694" y="6078071"/>
                <a:ext cx="3929281" cy="757130"/>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a:solidFill>
                      <a:schemeClr val="bg1"/>
                    </a:solidFill>
                    <a:effectLst>
                      <a:outerShdw blurRad="38100" dist="38100" dir="2700000" algn="tl">
                        <a:srgbClr val="000000">
                          <a:alpha val="43137"/>
                        </a:srgbClr>
                      </a:outerShdw>
                    </a:effectLst>
                  </a:rPr>
                  <a:t> </a:t>
                </a:r>
                <a:r>
                  <a:rPr lang="en-US" altLang="en-US" dirty="0" smtClean="0">
                    <a:solidFill>
                      <a:schemeClr val="bg1"/>
                    </a:solidFill>
                    <a:effectLst>
                      <a:outerShdw blurRad="38100" dist="38100" dir="2700000" algn="tl">
                        <a:srgbClr val="000000">
                          <a:alpha val="43137"/>
                        </a:srgbClr>
                      </a:outerShdw>
                    </a:effectLst>
                  </a:rPr>
                  <a:t>0     224  </a:t>
                </a:r>
                <a:r>
                  <a:rPr lang="en-US" altLang="en-US" dirty="0" err="1" smtClean="0">
                    <a:solidFill>
                      <a:schemeClr val="bg1"/>
                    </a:solidFill>
                    <a:effectLst>
                      <a:outerShdw blurRad="38100" dist="38100" dir="2700000" algn="tl">
                        <a:srgbClr val="000000">
                          <a:alpha val="43137"/>
                        </a:srgbClr>
                      </a:outerShdw>
                    </a:effectLst>
                  </a:rPr>
                  <a:t>Poca</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convección</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profunda</a:t>
                </a:r>
                <a:endParaRPr lang="en-US" altLang="en-US" dirty="0" smtClean="0">
                  <a:solidFill>
                    <a:schemeClr val="bg1"/>
                  </a:solidFill>
                  <a:effectLst>
                    <a:outerShdw blurRad="38100" dist="38100" dir="2700000" algn="tl">
                      <a:srgbClr val="000000">
                        <a:alpha val="43137"/>
                      </a:srgbClr>
                    </a:outerShdw>
                  </a:effectLst>
                </a:endParaRPr>
              </a:p>
              <a:p>
                <a:pPr eaLnBrk="1" hangingPunct="1">
                  <a:lnSpc>
                    <a:spcPct val="90000"/>
                  </a:lnSpc>
                </a:pPr>
                <a:r>
                  <a:rPr lang="en-US" altLang="en-US" dirty="0">
                    <a:solidFill>
                      <a:schemeClr val="bg1"/>
                    </a:solidFill>
                    <a:effectLst>
                      <a:outerShdw blurRad="38100" dist="38100" dir="2700000" algn="tl">
                        <a:srgbClr val="000000">
                          <a:alpha val="43137"/>
                        </a:srgbClr>
                      </a:outerShdw>
                    </a:effectLst>
                  </a:rPr>
                  <a:t> </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Llana</a:t>
                </a:r>
                <a:r>
                  <a:rPr lang="en-US" altLang="en-US" dirty="0" smtClean="0">
                    <a:solidFill>
                      <a:schemeClr val="bg1"/>
                    </a:solidFill>
                    <a:effectLst>
                      <a:outerShdw blurRad="38100" dist="38100" dir="2700000" algn="tl">
                        <a:srgbClr val="000000">
                          <a:alpha val="43137"/>
                        </a:srgbClr>
                      </a:outerShdw>
                    </a:effectLst>
                  </a:rPr>
                  <a:t> </a:t>
                </a:r>
                <a:r>
                  <a:rPr lang="en-US" altLang="en-US" dirty="0" err="1" smtClean="0">
                    <a:solidFill>
                      <a:schemeClr val="bg1"/>
                    </a:solidFill>
                    <a:effectLst>
                      <a:outerShdw blurRad="38100" dist="38100" dir="2700000" algn="tl">
                        <a:srgbClr val="000000">
                          <a:alpha val="43137"/>
                        </a:srgbClr>
                      </a:outerShdw>
                    </a:effectLst>
                  </a:rPr>
                  <a:t>aislada</a:t>
                </a:r>
                <a:r>
                  <a:rPr lang="en-US" altLang="en-US" dirty="0" smtClean="0">
                    <a:solidFill>
                      <a:schemeClr val="bg1"/>
                    </a:solidFill>
                    <a:effectLst>
                      <a:outerShdw blurRad="38100" dist="38100" dir="2700000" algn="tl">
                        <a:srgbClr val="000000">
                          <a:alpha val="43137"/>
                        </a:srgbClr>
                      </a:outerShdw>
                    </a:effectLst>
                  </a:rPr>
                  <a:t>/</a:t>
                </a:r>
                <a:r>
                  <a:rPr lang="en-US" altLang="en-US" dirty="0" err="1" smtClean="0">
                    <a:solidFill>
                      <a:schemeClr val="bg1"/>
                    </a:solidFill>
                    <a:effectLst>
                      <a:outerShdw blurRad="38100" dist="38100" dir="2700000" algn="tl">
                        <a:srgbClr val="000000">
                          <a:alpha val="43137"/>
                        </a:srgbClr>
                      </a:outerShdw>
                    </a:effectLst>
                  </a:rPr>
                  <a:t>dispersa</a:t>
                </a:r>
                <a:endParaRPr lang="en-US" altLang="en-US" dirty="0" smtClean="0">
                  <a:solidFill>
                    <a:schemeClr val="bg1"/>
                  </a:solidFill>
                  <a:effectLst>
                    <a:outerShdw blurRad="38100" dist="38100" dir="2700000" algn="tl">
                      <a:srgbClr val="000000">
                        <a:alpha val="43137"/>
                      </a:srgbClr>
                    </a:outerShdw>
                  </a:effectLst>
                </a:endParaRPr>
              </a:p>
              <a:p>
                <a:pPr eaLnBrk="1" hangingPunct="1">
                  <a:lnSpc>
                    <a:spcPct val="90000"/>
                  </a:lnSpc>
                </a:pPr>
                <a:endParaRPr lang="en-US" altLang="en-US" baseline="-25000" dirty="0">
                  <a:solidFill>
                    <a:schemeClr val="bg1"/>
                  </a:solidFill>
                  <a:effectLst>
                    <a:outerShdw blurRad="38100" dist="38100" dir="2700000" algn="tl">
                      <a:srgbClr val="000000">
                        <a:alpha val="43137"/>
                      </a:srgbClr>
                    </a:outerShdw>
                  </a:effectLst>
                </a:endParaRPr>
              </a:p>
            </p:txBody>
          </p:sp>
        </p:grpSp>
      </p:grpSp>
      <p:grpSp>
        <p:nvGrpSpPr>
          <p:cNvPr id="20" name="Group 19"/>
          <p:cNvGrpSpPr/>
          <p:nvPr/>
        </p:nvGrpSpPr>
        <p:grpSpPr>
          <a:xfrm>
            <a:off x="416474" y="3209026"/>
            <a:ext cx="8714701" cy="3115574"/>
            <a:chOff x="416474" y="3209026"/>
            <a:chExt cx="8714701" cy="3115574"/>
          </a:xfrm>
        </p:grpSpPr>
        <p:sp>
          <p:nvSpPr>
            <p:cNvPr id="5" name="Rectangle 4"/>
            <p:cNvSpPr/>
            <p:nvPr/>
          </p:nvSpPr>
          <p:spPr>
            <a:xfrm>
              <a:off x="416474" y="4876800"/>
              <a:ext cx="2707726" cy="1447800"/>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p:cNvGrpSpPr/>
            <p:nvPr/>
          </p:nvGrpSpPr>
          <p:grpSpPr>
            <a:xfrm>
              <a:off x="5125695" y="3209026"/>
              <a:ext cx="4005480" cy="838200"/>
              <a:chOff x="5125695" y="4114800"/>
              <a:chExt cx="4005480" cy="838200"/>
            </a:xfrm>
          </p:grpSpPr>
          <p:grpSp>
            <p:nvGrpSpPr>
              <p:cNvPr id="121" name="Group 120"/>
              <p:cNvGrpSpPr/>
              <p:nvPr/>
            </p:nvGrpSpPr>
            <p:grpSpPr>
              <a:xfrm>
                <a:off x="5125695" y="4114800"/>
                <a:ext cx="3942105" cy="838200"/>
                <a:chOff x="5125695" y="5943600"/>
                <a:chExt cx="3942105" cy="838200"/>
              </a:xfrm>
            </p:grpSpPr>
            <p:sp>
              <p:nvSpPr>
                <p:cNvPr id="123" name="Rectangle 122"/>
                <p:cNvSpPr/>
                <p:nvPr/>
              </p:nvSpPr>
              <p:spPr>
                <a:xfrm>
                  <a:off x="5125695" y="5943600"/>
                  <a:ext cx="3942105" cy="838200"/>
                </a:xfrm>
                <a:prstGeom prst="rect">
                  <a:avLst/>
                </a:prstGeom>
                <a:solidFill>
                  <a:srgbClr val="1A9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
                <p:cNvSpPr txBox="1">
                  <a:spLocks noChangeArrowheads="1"/>
                </p:cNvSpPr>
                <p:nvPr/>
              </p:nvSpPr>
              <p:spPr bwMode="auto">
                <a:xfrm>
                  <a:off x="5125695" y="6211568"/>
                  <a:ext cx="1224389"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20    191</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22" name="TextBox 1"/>
              <p:cNvSpPr txBox="1">
                <a:spLocks noChangeArrowheads="1"/>
              </p:cNvSpPr>
              <p:nvPr/>
            </p:nvSpPr>
            <p:spPr bwMode="auto">
              <a:xfrm>
                <a:off x="6172200" y="4256443"/>
                <a:ext cx="2958975" cy="53553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generalizada</a:t>
                </a:r>
                <a:endParaRPr lang="en-US" altLang="en-US" sz="1600" dirty="0" smtClean="0">
                  <a:solidFill>
                    <a:schemeClr val="bg1"/>
                  </a:solidFill>
                  <a:effectLst>
                    <a:outerShdw blurRad="38100" dist="38100" dir="2700000" algn="tl">
                      <a:srgbClr val="000000">
                        <a:alpha val="43137"/>
                      </a:srgbClr>
                    </a:outerShdw>
                  </a:effectLst>
                </a:endParaRPr>
              </a:p>
            </p:txBody>
          </p:sp>
        </p:grpSp>
      </p:grpSp>
      <p:grpSp>
        <p:nvGrpSpPr>
          <p:cNvPr id="6" name="Group 5"/>
          <p:cNvGrpSpPr/>
          <p:nvPr/>
        </p:nvGrpSpPr>
        <p:grpSpPr>
          <a:xfrm>
            <a:off x="416471" y="3581400"/>
            <a:ext cx="8675234" cy="2743200"/>
            <a:chOff x="416471" y="3581400"/>
            <a:chExt cx="8675234" cy="2743200"/>
          </a:xfrm>
        </p:grpSpPr>
        <p:grpSp>
          <p:nvGrpSpPr>
            <p:cNvPr id="19" name="Group 18"/>
            <p:cNvGrpSpPr/>
            <p:nvPr/>
          </p:nvGrpSpPr>
          <p:grpSpPr>
            <a:xfrm>
              <a:off x="416475" y="3581400"/>
              <a:ext cx="8673490" cy="2743200"/>
              <a:chOff x="416475" y="3581400"/>
              <a:chExt cx="8673490" cy="2743200"/>
            </a:xfrm>
          </p:grpSpPr>
          <p:sp>
            <p:nvSpPr>
              <p:cNvPr id="105" name="Rectangle 4"/>
              <p:cNvSpPr/>
              <p:nvPr/>
            </p:nvSpPr>
            <p:spPr>
              <a:xfrm>
                <a:off x="416475" y="3581400"/>
                <a:ext cx="2272845" cy="2743200"/>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125695" y="4114800"/>
                <a:ext cx="3964270" cy="838200"/>
                <a:chOff x="5125695" y="4114800"/>
                <a:chExt cx="3964270" cy="838200"/>
              </a:xfrm>
            </p:grpSpPr>
            <p:grpSp>
              <p:nvGrpSpPr>
                <p:cNvPr id="116" name="Group 115"/>
                <p:cNvGrpSpPr/>
                <p:nvPr/>
              </p:nvGrpSpPr>
              <p:grpSpPr>
                <a:xfrm>
                  <a:off x="5125695" y="4114800"/>
                  <a:ext cx="3942105" cy="838200"/>
                  <a:chOff x="5125695" y="5943600"/>
                  <a:chExt cx="3942105" cy="838200"/>
                </a:xfrm>
              </p:grpSpPr>
              <p:sp>
                <p:nvSpPr>
                  <p:cNvPr id="117" name="Rectangle 116"/>
                  <p:cNvSpPr/>
                  <p:nvPr/>
                </p:nvSpPr>
                <p:spPr>
                  <a:xfrm>
                    <a:off x="5125695" y="5943600"/>
                    <a:ext cx="3942105" cy="838200"/>
                  </a:xfrm>
                  <a:prstGeom prst="rect">
                    <a:avLst/>
                  </a:prstGeom>
                  <a:solidFill>
                    <a:srgbClr val="39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
                  <p:cNvSpPr txBox="1">
                    <a:spLocks noChangeArrowheads="1"/>
                  </p:cNvSpPr>
                  <p:nvPr/>
                </p:nvSpPr>
                <p:spPr bwMode="auto">
                  <a:xfrm>
                    <a:off x="5125695" y="6211568"/>
                    <a:ext cx="704677"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10</a:t>
                    </a:r>
                    <a:endParaRPr lang="en-US" altLang="en-US" baseline="-25000" dirty="0">
                      <a:solidFill>
                        <a:schemeClr val="bg1"/>
                      </a:solidFill>
                      <a:effectLst>
                        <a:outerShdw blurRad="38100" dist="38100" dir="2700000" algn="tl">
                          <a:srgbClr val="000000">
                            <a:alpha val="43137"/>
                          </a:srgbClr>
                        </a:outerShdw>
                      </a:effectLst>
                    </a:endParaRPr>
                  </a:p>
                </p:txBody>
              </p:sp>
            </p:grpSp>
            <p:sp>
              <p:nvSpPr>
                <p:cNvPr id="119" name="TextBox 1"/>
                <p:cNvSpPr txBox="1">
                  <a:spLocks noChangeArrowheads="1"/>
                </p:cNvSpPr>
                <p:nvPr/>
              </p:nvSpPr>
              <p:spPr bwMode="auto">
                <a:xfrm>
                  <a:off x="6130990" y="4123628"/>
                  <a:ext cx="2958975" cy="535531"/>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generalizada</a:t>
                  </a:r>
                  <a:endParaRPr lang="en-US" altLang="en-US" sz="1600" baseline="-25000" dirty="0">
                    <a:solidFill>
                      <a:schemeClr val="bg1"/>
                    </a:solidFill>
                    <a:effectLst>
                      <a:outerShdw blurRad="38100" dist="38100" dir="2700000" algn="tl">
                        <a:srgbClr val="000000">
                          <a:alpha val="43137"/>
                        </a:srgbClr>
                      </a:outerShdw>
                    </a:effectLst>
                  </a:endParaRPr>
                </a:p>
              </p:txBody>
            </p:sp>
          </p:grpSp>
        </p:grpSp>
        <p:sp>
          <p:nvSpPr>
            <p:cNvPr id="51" name="TextBox 1"/>
            <p:cNvSpPr txBox="1">
              <a:spLocks noChangeArrowheads="1"/>
            </p:cNvSpPr>
            <p:nvPr/>
          </p:nvSpPr>
          <p:spPr bwMode="auto">
            <a:xfrm>
              <a:off x="5613644" y="4172097"/>
              <a:ext cx="704677"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180</a:t>
              </a:r>
              <a:endParaRPr lang="en-US" altLang="en-US" baseline="-25000" dirty="0">
                <a:solidFill>
                  <a:schemeClr val="bg1"/>
                </a:solidFill>
                <a:effectLst>
                  <a:outerShdw blurRad="38100" dist="38100" dir="2700000" algn="tl">
                    <a:srgbClr val="000000">
                      <a:alpha val="43137"/>
                    </a:srgbClr>
                  </a:outerShdw>
                </a:effectLst>
              </a:endParaRPr>
            </a:p>
          </p:txBody>
        </p:sp>
        <p:sp>
          <p:nvSpPr>
            <p:cNvPr id="52" name="TextBox 1"/>
            <p:cNvSpPr txBox="1">
              <a:spLocks noChangeArrowheads="1"/>
            </p:cNvSpPr>
            <p:nvPr/>
          </p:nvSpPr>
          <p:spPr bwMode="auto">
            <a:xfrm>
              <a:off x="5627473" y="4610881"/>
              <a:ext cx="704677" cy="3416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dirty="0" smtClean="0">
                  <a:solidFill>
                    <a:schemeClr val="bg1"/>
                  </a:solidFill>
                  <a:effectLst>
                    <a:outerShdw blurRad="38100" dist="38100" dir="2700000" algn="tl">
                      <a:srgbClr val="000000">
                        <a:alpha val="43137"/>
                      </a:srgbClr>
                    </a:outerShdw>
                  </a:effectLst>
                </a:rPr>
                <a:t>240</a:t>
              </a:r>
              <a:endParaRPr lang="en-US" altLang="en-US" baseline="-25000" dirty="0">
                <a:solidFill>
                  <a:schemeClr val="bg1"/>
                </a:solidFill>
                <a:effectLst>
                  <a:outerShdw blurRad="38100" dist="38100" dir="2700000" algn="tl">
                    <a:srgbClr val="000000">
                      <a:alpha val="43137"/>
                    </a:srgbClr>
                  </a:outerShdw>
                </a:effectLst>
              </a:endParaRPr>
            </a:p>
          </p:txBody>
        </p:sp>
        <p:sp>
          <p:nvSpPr>
            <p:cNvPr id="53" name="Rectangle 4"/>
            <p:cNvSpPr/>
            <p:nvPr/>
          </p:nvSpPr>
          <p:spPr>
            <a:xfrm>
              <a:off x="416471" y="5029200"/>
              <a:ext cx="2272845" cy="1295400"/>
            </a:xfrm>
            <a:custGeom>
              <a:avLst/>
              <a:gdLst>
                <a:gd name="connsiteX0" fmla="*/ 0 w 2286000"/>
                <a:gd name="connsiteY0" fmla="*/ 0 h 2362200"/>
                <a:gd name="connsiteX1" fmla="*/ 2286000 w 2286000"/>
                <a:gd name="connsiteY1" fmla="*/ 0 h 2362200"/>
                <a:gd name="connsiteX2" fmla="*/ 2286000 w 2286000"/>
                <a:gd name="connsiteY2" fmla="*/ 2362200 h 2362200"/>
                <a:gd name="connsiteX3" fmla="*/ 0 w 2286000"/>
                <a:gd name="connsiteY3" fmla="*/ 2362200 h 2362200"/>
                <a:gd name="connsiteX4" fmla="*/ 0 w 2286000"/>
                <a:gd name="connsiteY4" fmla="*/ 0 h 2362200"/>
                <a:gd name="connsiteX0" fmla="*/ 0 w 2286000"/>
                <a:gd name="connsiteY0" fmla="*/ 2362200 h 2453640"/>
                <a:gd name="connsiteX1" fmla="*/ 0 w 2286000"/>
                <a:gd name="connsiteY1" fmla="*/ 0 h 2453640"/>
                <a:gd name="connsiteX2" fmla="*/ 2286000 w 2286000"/>
                <a:gd name="connsiteY2" fmla="*/ 0 h 2453640"/>
                <a:gd name="connsiteX3" fmla="*/ 2286000 w 2286000"/>
                <a:gd name="connsiteY3" fmla="*/ 2362200 h 2453640"/>
                <a:gd name="connsiteX4" fmla="*/ 91440 w 2286000"/>
                <a:gd name="connsiteY4" fmla="*/ 2453640 h 2453640"/>
                <a:gd name="connsiteX0" fmla="*/ 0 w 2286000"/>
                <a:gd name="connsiteY0" fmla="*/ 2362200 h 2362200"/>
                <a:gd name="connsiteX1" fmla="*/ 0 w 2286000"/>
                <a:gd name="connsiteY1" fmla="*/ 0 h 2362200"/>
                <a:gd name="connsiteX2" fmla="*/ 2286000 w 2286000"/>
                <a:gd name="connsiteY2" fmla="*/ 0 h 2362200"/>
                <a:gd name="connsiteX3" fmla="*/ 2286000 w 2286000"/>
                <a:gd name="connsiteY3" fmla="*/ 2362200 h 2362200"/>
                <a:gd name="connsiteX0" fmla="*/ 0 w 2286000"/>
                <a:gd name="connsiteY0" fmla="*/ 0 h 2362200"/>
                <a:gd name="connsiteX1" fmla="*/ 2286000 w 2286000"/>
                <a:gd name="connsiteY1" fmla="*/ 0 h 2362200"/>
                <a:gd name="connsiteX2" fmla="*/ 2286000 w 2286000"/>
                <a:gd name="connsiteY2" fmla="*/ 2362200 h 2362200"/>
              </a:gdLst>
              <a:ahLst/>
              <a:cxnLst>
                <a:cxn ang="0">
                  <a:pos x="connsiteX0" y="connsiteY0"/>
                </a:cxn>
                <a:cxn ang="0">
                  <a:pos x="connsiteX1" y="connsiteY1"/>
                </a:cxn>
                <a:cxn ang="0">
                  <a:pos x="connsiteX2" y="connsiteY2"/>
                </a:cxn>
              </a:cxnLst>
              <a:rect l="l" t="t" r="r" b="b"/>
              <a:pathLst>
                <a:path w="2286000" h="2362200">
                  <a:moveTo>
                    <a:pt x="0" y="0"/>
                  </a:moveTo>
                  <a:lnTo>
                    <a:pt x="2286000" y="0"/>
                  </a:lnTo>
                  <a:lnTo>
                    <a:pt x="2286000" y="2362200"/>
                  </a:lnTo>
                </a:path>
              </a:pathLst>
            </a:custGeom>
            <a:noFill/>
            <a:ln>
              <a:solidFill>
                <a:srgbClr val="9A3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
            <p:cNvSpPr txBox="1">
              <a:spLocks noChangeArrowheads="1"/>
            </p:cNvSpPr>
            <p:nvPr/>
          </p:nvSpPr>
          <p:spPr bwMode="auto">
            <a:xfrm>
              <a:off x="6132730" y="4653125"/>
              <a:ext cx="2958975" cy="313932"/>
            </a:xfrm>
            <a:prstGeom prst="rect">
              <a:avLst/>
            </a:prstGeom>
            <a:noFill/>
            <a:ln>
              <a:noFill/>
            </a:ln>
            <a:effectLst>
              <a:outerShdw blurRad="25400" algn="ctr"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1600" dirty="0" smtClean="0">
                  <a:solidFill>
                    <a:schemeClr val="bg1"/>
                  </a:solidFill>
                  <a:effectLst>
                    <a:outerShdw blurRad="38100" dist="38100" dir="2700000" algn="tl">
                      <a:srgbClr val="000000">
                        <a:alpha val="43137"/>
                      </a:srgbClr>
                    </a:outerShdw>
                  </a:effectLst>
                </a:rPr>
                <a:t>Sin </a:t>
              </a:r>
              <a:r>
                <a:rPr lang="en-US" altLang="en-US" sz="1600" dirty="0" err="1" smtClean="0">
                  <a:solidFill>
                    <a:schemeClr val="bg1"/>
                  </a:solidFill>
                  <a:effectLst>
                    <a:outerShdw blurRad="38100" dist="38100" dir="2700000" algn="tl">
                      <a:srgbClr val="000000">
                        <a:alpha val="43137"/>
                      </a:srgbClr>
                    </a:outerShdw>
                  </a:effectLst>
                </a:rPr>
                <a:t>convección</a:t>
              </a:r>
              <a:r>
                <a:rPr lang="en-US" altLang="en-US" sz="1600" dirty="0" smtClean="0">
                  <a:solidFill>
                    <a:schemeClr val="bg1"/>
                  </a:solidFill>
                  <a:effectLst>
                    <a:outerShdw blurRad="38100" dist="38100" dir="2700000" algn="tl">
                      <a:srgbClr val="000000">
                        <a:alpha val="43137"/>
                      </a:srgbClr>
                    </a:outerShdw>
                  </a:effectLst>
                </a:rPr>
                <a:t> </a:t>
              </a:r>
              <a:r>
                <a:rPr lang="en-US" altLang="en-US" sz="1600" dirty="0" err="1" smtClean="0">
                  <a:solidFill>
                    <a:schemeClr val="bg1"/>
                  </a:solidFill>
                  <a:effectLst>
                    <a:outerShdw blurRad="38100" dist="38100" dir="2700000" algn="tl">
                      <a:srgbClr val="000000">
                        <a:alpha val="43137"/>
                      </a:srgbClr>
                    </a:outerShdw>
                  </a:effectLst>
                </a:rPr>
                <a:t>profunda</a:t>
              </a:r>
              <a:endParaRPr lang="en-US" altLang="en-US" sz="1600" baseline="-25000" dirty="0">
                <a:solidFill>
                  <a:schemeClr val="bg1"/>
                </a:solidFill>
                <a:effectLst>
                  <a:outerShdw blurRad="38100" dist="38100" dir="2700000" algn="tl">
                    <a:srgbClr val="000000">
                      <a:alpha val="43137"/>
                    </a:srgbClr>
                  </a:outerShdw>
                </a:effectLst>
              </a:endParaRPr>
            </a:p>
          </p:txBody>
        </p:sp>
      </p:grpSp>
      <p:grpSp>
        <p:nvGrpSpPr>
          <p:cNvPr id="37" name="Group 36"/>
          <p:cNvGrpSpPr/>
          <p:nvPr/>
        </p:nvGrpSpPr>
        <p:grpSpPr>
          <a:xfrm>
            <a:off x="5070035" y="2824845"/>
            <a:ext cx="3988683" cy="511997"/>
            <a:chOff x="5079116" y="1022395"/>
            <a:chExt cx="3988683" cy="511997"/>
          </a:xfrm>
        </p:grpSpPr>
        <p:sp>
          <p:nvSpPr>
            <p:cNvPr id="38" name="Rectangle 37"/>
            <p:cNvSpPr/>
            <p:nvPr/>
          </p:nvSpPr>
          <p:spPr>
            <a:xfrm>
              <a:off x="5125695" y="1064622"/>
              <a:ext cx="3942104" cy="2940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2"/>
            <p:cNvSpPr txBox="1">
              <a:spLocks/>
            </p:cNvSpPr>
            <p:nvPr/>
          </p:nvSpPr>
          <p:spPr>
            <a:xfrm>
              <a:off x="5079116" y="1022395"/>
              <a:ext cx="955431"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GDI</a:t>
              </a:r>
              <a:endParaRPr lang="es-ES_tradnl" sz="18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40" name="Content Placeholder 2"/>
            <p:cNvSpPr txBox="1">
              <a:spLocks/>
            </p:cNvSpPr>
            <p:nvPr/>
          </p:nvSpPr>
          <p:spPr>
            <a:xfrm>
              <a:off x="6220363" y="1077192"/>
              <a:ext cx="2097727" cy="4572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Regimen</a:t>
              </a:r>
              <a:r>
                <a:rPr lang="es-ES_tradnl" sz="18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 </a:t>
              </a:r>
              <a:r>
                <a:rPr lang="es-ES_tradnl" sz="1800"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Convectivo</a:t>
              </a:r>
              <a:endParaRPr lang="es-ES_tradnl" sz="18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41" name="TextBox 1"/>
          <p:cNvSpPr txBox="1">
            <a:spLocks noChangeArrowheads="1"/>
          </p:cNvSpPr>
          <p:nvPr/>
        </p:nvSpPr>
        <p:spPr bwMode="auto">
          <a:xfrm>
            <a:off x="76825" y="64003"/>
            <a:ext cx="834942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pPr>
            <a:r>
              <a:rPr lang="en-US" altLang="en-US" sz="3200" b="1" dirty="0" err="1" smtClean="0">
                <a:solidFill>
                  <a:srgbClr val="F7D171"/>
                </a:solidFill>
                <a:effectLst>
                  <a:outerShdw blurRad="38100" dist="38100" dir="2700000" algn="tl">
                    <a:srgbClr val="000000">
                      <a:alpha val="43137"/>
                    </a:srgbClr>
                  </a:outerShdw>
                </a:effectLst>
              </a:rPr>
              <a:t>Altiplano</a:t>
            </a:r>
            <a:r>
              <a:rPr lang="en-US" altLang="en-US" sz="3200" b="1" dirty="0" smtClean="0">
                <a:solidFill>
                  <a:srgbClr val="F7D171"/>
                </a:solidFill>
                <a:effectLst>
                  <a:outerShdw blurRad="38100" dist="38100" dir="2700000" algn="tl">
                    <a:srgbClr val="000000">
                      <a:alpha val="43137"/>
                    </a:srgbClr>
                  </a:outerShdw>
                </a:effectLst>
              </a:rPr>
              <a:t>, </a:t>
            </a:r>
            <a:r>
              <a:rPr lang="en-US" altLang="en-US" sz="3200" b="1" dirty="0" err="1" smtClean="0">
                <a:solidFill>
                  <a:srgbClr val="F7D171"/>
                </a:solidFill>
                <a:effectLst>
                  <a:outerShdw blurRad="38100" dist="38100" dir="2700000" algn="tl">
                    <a:srgbClr val="000000">
                      <a:alpha val="43137"/>
                    </a:srgbClr>
                  </a:outerShdw>
                </a:effectLst>
              </a:rPr>
              <a:t>Epoca</a:t>
            </a:r>
            <a:r>
              <a:rPr lang="en-US" altLang="en-US" sz="3200" b="1" dirty="0" smtClean="0">
                <a:solidFill>
                  <a:srgbClr val="F7D171"/>
                </a:solidFill>
                <a:effectLst>
                  <a:outerShdw blurRad="38100" dist="38100" dir="2700000" algn="tl">
                    <a:srgbClr val="000000">
                      <a:alpha val="43137"/>
                    </a:srgbClr>
                  </a:outerShdw>
                </a:effectLst>
              </a:rPr>
              <a:t> </a:t>
            </a:r>
            <a:r>
              <a:rPr lang="en-US" altLang="en-US" sz="3200" b="1" dirty="0" err="1" smtClean="0">
                <a:solidFill>
                  <a:srgbClr val="F7D171"/>
                </a:solidFill>
                <a:effectLst>
                  <a:outerShdw blurRad="38100" dist="38100" dir="2700000" algn="tl">
                    <a:srgbClr val="000000">
                      <a:alpha val="43137"/>
                    </a:srgbClr>
                  </a:outerShdw>
                </a:effectLst>
              </a:rPr>
              <a:t>Seca</a:t>
            </a:r>
            <a:r>
              <a:rPr lang="en-US" altLang="en-US" sz="3200" b="1" dirty="0" smtClean="0">
                <a:solidFill>
                  <a:srgbClr val="F7D171"/>
                </a:solidFill>
                <a:effectLst>
                  <a:outerShdw blurRad="38100" dist="38100" dir="2700000" algn="tl">
                    <a:srgbClr val="000000">
                      <a:alpha val="43137"/>
                    </a:srgbClr>
                  </a:outerShdw>
                </a:effectLst>
              </a:rPr>
              <a:t>/</a:t>
            </a:r>
            <a:r>
              <a:rPr lang="en-US" altLang="en-US" sz="3200" b="1" dirty="0" err="1" smtClean="0">
                <a:solidFill>
                  <a:srgbClr val="F7D171"/>
                </a:solidFill>
                <a:effectLst>
                  <a:outerShdw blurRad="38100" dist="38100" dir="2700000" algn="tl">
                    <a:srgbClr val="000000">
                      <a:alpha val="43137"/>
                    </a:srgbClr>
                  </a:outerShdw>
                </a:effectLst>
              </a:rPr>
              <a:t>Transición</a:t>
            </a:r>
            <a:endParaRPr lang="en-US" altLang="en-US" sz="3200" b="1" dirty="0">
              <a:solidFill>
                <a:srgbClr val="F7D171"/>
              </a:solidFill>
              <a:effectLst>
                <a:outerShdw blurRad="38100" dist="38100" dir="2700000" algn="tl">
                  <a:srgbClr val="000000">
                    <a:alpha val="43137"/>
                  </a:srgbClr>
                </a:outerShdw>
              </a:effectLst>
            </a:endParaRPr>
          </a:p>
        </p:txBody>
      </p:sp>
      <p:sp>
        <p:nvSpPr>
          <p:cNvPr id="42" name="Content Placeholder 2"/>
          <p:cNvSpPr txBox="1">
            <a:spLocks/>
          </p:cNvSpPr>
          <p:nvPr/>
        </p:nvSpPr>
        <p:spPr>
          <a:xfrm>
            <a:off x="84926" y="458689"/>
            <a:ext cx="7152968"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400" dirty="0" smtClean="0">
                <a:solidFill>
                  <a:schemeClr val="bg1">
                    <a:lumMod val="95000"/>
                  </a:schemeClr>
                </a:solidFill>
                <a:latin typeface="Arial" pitchFamily="34" charset="0"/>
                <a:cs typeface="Arial" pitchFamily="34" charset="0"/>
              </a:rPr>
              <a:t>Tabla GDI – </a:t>
            </a:r>
            <a:r>
              <a:rPr lang="es-ES_tradnl" sz="2400" dirty="0" err="1" smtClean="0">
                <a:solidFill>
                  <a:schemeClr val="bg1">
                    <a:lumMod val="95000"/>
                  </a:schemeClr>
                </a:solidFill>
                <a:latin typeface="Arial" pitchFamily="34" charset="0"/>
                <a:cs typeface="Arial" pitchFamily="34" charset="0"/>
              </a:rPr>
              <a:t>Regimen</a:t>
            </a:r>
            <a:r>
              <a:rPr lang="es-ES_tradnl" sz="2400" dirty="0" smtClean="0">
                <a:solidFill>
                  <a:schemeClr val="bg1">
                    <a:lumMod val="95000"/>
                  </a:schemeClr>
                </a:solidFill>
                <a:latin typeface="Arial" pitchFamily="34" charset="0"/>
                <a:cs typeface="Arial" pitchFamily="34" charset="0"/>
              </a:rPr>
              <a:t> </a:t>
            </a:r>
            <a:r>
              <a:rPr lang="es-ES_tradnl" sz="2400" dirty="0" err="1" smtClean="0">
                <a:solidFill>
                  <a:schemeClr val="bg1">
                    <a:lumMod val="95000"/>
                  </a:schemeClr>
                </a:solidFill>
                <a:latin typeface="Arial" pitchFamily="34" charset="0"/>
                <a:cs typeface="Arial" pitchFamily="34" charset="0"/>
              </a:rPr>
              <a:t>Convectivo</a:t>
            </a:r>
            <a:r>
              <a:rPr lang="es-ES_tradnl" sz="2400" dirty="0" smtClean="0">
                <a:solidFill>
                  <a:schemeClr val="bg1">
                    <a:lumMod val="95000"/>
                  </a:schemeClr>
                </a:solidFill>
                <a:latin typeface="Arial" pitchFamily="34" charset="0"/>
                <a:cs typeface="Arial" pitchFamily="34" charset="0"/>
              </a:rPr>
              <a:t> Esperado</a:t>
            </a:r>
            <a:endParaRPr lang="es-ES_tradnl" sz="2400" dirty="0">
              <a:solidFill>
                <a:schemeClr val="bg1">
                  <a:lumMod val="95000"/>
                </a:schemeClr>
              </a:solidFill>
              <a:latin typeface="Arial" pitchFamily="34" charset="0"/>
              <a:cs typeface="Arial" pitchFamily="34" charset="0"/>
            </a:endParaRPr>
          </a:p>
        </p:txBody>
      </p:sp>
    </p:spTree>
    <p:extLst>
      <p:ext uri="{BB962C8B-B14F-4D97-AF65-F5344CB8AC3E}">
        <p14:creationId xmlns:p14="http://schemas.microsoft.com/office/powerpoint/2010/main" val="125073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27456" y="1578692"/>
            <a:ext cx="8482656" cy="15078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Ocurre cuando la temperatura del ambiente disminuye rápidamente con la altura</a:t>
            </a:r>
            <a:r>
              <a:rPr lang="es-ES_tradnl" sz="2000" dirty="0">
                <a:solidFill>
                  <a:srgbClr val="FF0000"/>
                </a:solidFill>
                <a:latin typeface="Arial" pitchFamily="34" charset="0"/>
                <a:cs typeface="Arial" pitchFamily="34" charset="0"/>
              </a:rPr>
              <a:t> </a:t>
            </a:r>
            <a:r>
              <a:rPr lang="es-ES_tradnl" sz="2000" dirty="0" smtClean="0">
                <a:solidFill>
                  <a:srgbClr val="FF0000"/>
                </a:solidFill>
                <a:latin typeface="Arial" pitchFamily="34" charset="0"/>
                <a:cs typeface="Arial" pitchFamily="34" charset="0"/>
              </a:rPr>
              <a:t>(</a:t>
            </a:r>
            <a:r>
              <a:rPr lang="es-ES_tradnl" sz="2000" dirty="0">
                <a:solidFill>
                  <a:srgbClr val="FF0000"/>
                </a:solidFill>
                <a:latin typeface="Arial" pitchFamily="34" charset="0"/>
                <a:cs typeface="Arial" pitchFamily="34" charset="0"/>
                <a:sym typeface="Wingdings" panose="05000000000000000000" pitchFamily="2" charset="2"/>
              </a:rPr>
              <a:t> </a:t>
            </a:r>
            <a:r>
              <a:rPr lang="es-ES_tradnl" sz="2000" dirty="0">
                <a:solidFill>
                  <a:srgbClr val="FF0000"/>
                </a:solidFill>
                <a:latin typeface="Arial" pitchFamily="34" charset="0"/>
                <a:cs typeface="Arial" pitchFamily="34" charset="0"/>
              </a:rPr>
              <a:t>La razón de disminución de </a:t>
            </a:r>
            <a:r>
              <a:rPr lang="es-ES_tradnl" sz="2000" dirty="0" err="1">
                <a:solidFill>
                  <a:srgbClr val="FF0000"/>
                </a:solidFill>
                <a:latin typeface="Arial" pitchFamily="34" charset="0"/>
                <a:cs typeface="Arial" pitchFamily="34" charset="0"/>
              </a:rPr>
              <a:t>T</a:t>
            </a:r>
            <a:r>
              <a:rPr lang="es-ES_tradnl" sz="2000" baseline="-25000" dirty="0" err="1">
                <a:solidFill>
                  <a:srgbClr val="FF0000"/>
                </a:solidFill>
                <a:latin typeface="Arial" pitchFamily="34" charset="0"/>
                <a:cs typeface="Arial" pitchFamily="34" charset="0"/>
              </a:rPr>
              <a:t>sondeo</a:t>
            </a:r>
            <a:r>
              <a:rPr lang="es-ES_tradnl" sz="2000" dirty="0">
                <a:solidFill>
                  <a:srgbClr val="FF0000"/>
                </a:solidFill>
                <a:latin typeface="Arial" pitchFamily="34" charset="0"/>
                <a:cs typeface="Arial" pitchFamily="34" charset="0"/>
              </a:rPr>
              <a:t> debe ser </a:t>
            </a:r>
            <a:r>
              <a:rPr lang="es-ES_tradnl" sz="2000" dirty="0" smtClean="0">
                <a:solidFill>
                  <a:srgbClr val="FF0000"/>
                </a:solidFill>
                <a:latin typeface="Arial" pitchFamily="34" charset="0"/>
                <a:cs typeface="Arial" pitchFamily="34" charset="0"/>
              </a:rPr>
              <a:t>mayor </a:t>
            </a:r>
            <a:r>
              <a:rPr lang="es-ES_tradnl" sz="2000" dirty="0">
                <a:solidFill>
                  <a:srgbClr val="FF0000"/>
                </a:solidFill>
                <a:latin typeface="Arial" pitchFamily="34" charset="0"/>
                <a:cs typeface="Arial" pitchFamily="34" charset="0"/>
              </a:rPr>
              <a:t>que la de la adiabática </a:t>
            </a:r>
            <a:r>
              <a:rPr lang="es-ES_tradnl" sz="2000" dirty="0" smtClean="0">
                <a:solidFill>
                  <a:srgbClr val="FF0000"/>
                </a:solidFill>
                <a:latin typeface="Arial" pitchFamily="34" charset="0"/>
                <a:cs typeface="Arial" pitchFamily="34" charset="0"/>
              </a:rPr>
              <a:t>seca).</a:t>
            </a:r>
            <a:endParaRPr lang="es-ES_tradnl" sz="2000" dirty="0">
              <a:solidFill>
                <a:srgbClr val="FF0000"/>
              </a:solidFill>
              <a:latin typeface="Arial" pitchFamily="34" charset="0"/>
              <a:cs typeface="Arial" pitchFamily="34" charset="0"/>
            </a:endParaRPr>
          </a:p>
          <a:p>
            <a:endParaRPr lang="es-ES_tradnl" sz="2000" dirty="0">
              <a:latin typeface="Arial" pitchFamily="34" charset="0"/>
              <a:cs typeface="Arial" pitchFamily="34" charset="0"/>
            </a:endParaRPr>
          </a:p>
        </p:txBody>
      </p:sp>
      <p:sp>
        <p:nvSpPr>
          <p:cNvPr id="3" name="Rectangle 2"/>
          <p:cNvSpPr/>
          <p:nvPr/>
        </p:nvSpPr>
        <p:spPr>
          <a:xfrm>
            <a:off x="786520" y="2846270"/>
            <a:ext cx="3232890" cy="333128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192386" y="2854922"/>
            <a:ext cx="2837552" cy="3075420"/>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970951" flipH="1">
            <a:off x="1626307" y="3309977"/>
            <a:ext cx="1772093" cy="1054047"/>
          </a:xfrm>
          <a:custGeom>
            <a:avLst/>
            <a:gdLst>
              <a:gd name="connsiteX0" fmla="*/ 0 w 2946400"/>
              <a:gd name="connsiteY0" fmla="*/ 0 h 3445163"/>
              <a:gd name="connsiteX1" fmla="*/ 729673 w 2946400"/>
              <a:gd name="connsiteY1" fmla="*/ 1339273 h 3445163"/>
              <a:gd name="connsiteX2" fmla="*/ 2946400 w 2946400"/>
              <a:gd name="connsiteY2" fmla="*/ 3445163 h 3445163"/>
              <a:gd name="connsiteX0" fmla="*/ 0 w 3472872"/>
              <a:gd name="connsiteY0" fmla="*/ 0 h 3556000"/>
              <a:gd name="connsiteX1" fmla="*/ 1256145 w 3472872"/>
              <a:gd name="connsiteY1" fmla="*/ 1450110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671782 w 3472872"/>
              <a:gd name="connsiteY1" fmla="*/ 1874982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588655 w 3472872"/>
              <a:gd name="connsiteY1" fmla="*/ 1939636 h 3556000"/>
              <a:gd name="connsiteX2" fmla="*/ 3472872 w 3472872"/>
              <a:gd name="connsiteY2" fmla="*/ 3556000 h 3556000"/>
              <a:gd name="connsiteX0" fmla="*/ 0 w 3472872"/>
              <a:gd name="connsiteY0" fmla="*/ 0 h 3556000"/>
              <a:gd name="connsiteX1" fmla="*/ 1681019 w 3472872"/>
              <a:gd name="connsiteY1" fmla="*/ 2022764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 name="connsiteX0" fmla="*/ 0 w 3472872"/>
              <a:gd name="connsiteY0" fmla="*/ 0 h 3556000"/>
              <a:gd name="connsiteX1" fmla="*/ 1524000 w 3472872"/>
              <a:gd name="connsiteY1" fmla="*/ 1865746 h 3556000"/>
              <a:gd name="connsiteX2" fmla="*/ 3472872 w 3472872"/>
              <a:gd name="connsiteY2" fmla="*/ 3556000 h 3556000"/>
            </a:gdLst>
            <a:ahLst/>
            <a:cxnLst>
              <a:cxn ang="0">
                <a:pos x="connsiteX0" y="connsiteY0"/>
              </a:cxn>
              <a:cxn ang="0">
                <a:pos x="connsiteX1" y="connsiteY1"/>
              </a:cxn>
              <a:cxn ang="0">
                <a:pos x="connsiteX2" y="connsiteY2"/>
              </a:cxn>
            </a:cxnLst>
            <a:rect l="l" t="t" r="r" b="b"/>
            <a:pathLst>
              <a:path w="3472872" h="3556000">
                <a:moveTo>
                  <a:pt x="0" y="0"/>
                </a:moveTo>
                <a:cubicBezTo>
                  <a:pt x="520316" y="708121"/>
                  <a:pt x="809720" y="1185333"/>
                  <a:pt x="1524000" y="1865746"/>
                </a:cubicBezTo>
                <a:cubicBezTo>
                  <a:pt x="2281382" y="2589261"/>
                  <a:pt x="2733963" y="2971030"/>
                  <a:pt x="3472872" y="3556000"/>
                </a:cubicBezTo>
              </a:path>
            </a:pathLst>
          </a:custGeom>
          <a:noFill/>
          <a:ln w="28575">
            <a:solidFill>
              <a:srgbClr val="3BB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806745" y="2837618"/>
            <a:ext cx="3223193" cy="3348585"/>
            <a:chOff x="676973" y="2770910"/>
            <a:chExt cx="3470472" cy="3574472"/>
          </a:xfrm>
        </p:grpSpPr>
        <p:cxnSp>
          <p:nvCxnSpPr>
            <p:cNvPr id="11" name="Straight Connector 10"/>
            <p:cNvCxnSpPr/>
            <p:nvPr/>
          </p:nvCxnSpPr>
          <p:spPr>
            <a:xfrm flipV="1">
              <a:off x="1903447" y="2888611"/>
              <a:ext cx="2243998" cy="345677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60663" y="2770910"/>
              <a:ext cx="2287975" cy="356523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33613" y="4051079"/>
              <a:ext cx="1502496" cy="2285068"/>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6973" y="2789381"/>
              <a:ext cx="2009527" cy="3170391"/>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5307" y="5253928"/>
              <a:ext cx="750802" cy="1082217"/>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8370152">
            <a:off x="3301437" y="5872025"/>
            <a:ext cx="491357" cy="285847"/>
          </a:xfrm>
          <a:prstGeom prst="rect">
            <a:avLst/>
          </a:prstGeom>
          <a:noFill/>
        </p:spPr>
        <p:txBody>
          <a:bodyPr wrap="none" rtlCol="0">
            <a:spAutoFit/>
          </a:bodyPr>
          <a:lstStyle/>
          <a:p>
            <a:r>
              <a:rPr lang="en-US" sz="1400" dirty="0" smtClean="0">
                <a:solidFill>
                  <a:schemeClr val="tx2">
                    <a:lumMod val="60000"/>
                    <a:lumOff val="40000"/>
                  </a:schemeClr>
                </a:solidFill>
              </a:rPr>
              <a:t>12°C</a:t>
            </a:r>
            <a:endParaRPr lang="en-US" sz="1400" dirty="0">
              <a:solidFill>
                <a:schemeClr val="tx2">
                  <a:lumMod val="60000"/>
                  <a:lumOff val="40000"/>
                </a:schemeClr>
              </a:solidFill>
            </a:endParaRPr>
          </a:p>
        </p:txBody>
      </p:sp>
      <p:sp>
        <p:nvSpPr>
          <p:cNvPr id="27" name="TextBox 26"/>
          <p:cNvSpPr txBox="1"/>
          <p:nvPr/>
        </p:nvSpPr>
        <p:spPr>
          <a:xfrm rot="18121293">
            <a:off x="2597991" y="5814975"/>
            <a:ext cx="602324" cy="285847"/>
          </a:xfrm>
          <a:prstGeom prst="rect">
            <a:avLst/>
          </a:prstGeom>
          <a:noFill/>
        </p:spPr>
        <p:txBody>
          <a:bodyPr wrap="square" rtlCol="0">
            <a:spAutoFit/>
          </a:bodyPr>
          <a:lstStyle/>
          <a:p>
            <a:r>
              <a:rPr lang="en-US" sz="1400" dirty="0" smtClean="0">
                <a:solidFill>
                  <a:schemeClr val="tx2">
                    <a:lumMod val="60000"/>
                    <a:lumOff val="40000"/>
                  </a:schemeClr>
                </a:solidFill>
              </a:rPr>
              <a:t>9°C</a:t>
            </a:r>
            <a:endParaRPr lang="en-US" sz="1400" dirty="0">
              <a:solidFill>
                <a:schemeClr val="tx2">
                  <a:lumMod val="60000"/>
                  <a:lumOff val="40000"/>
                </a:schemeClr>
              </a:solidFill>
            </a:endParaRPr>
          </a:p>
        </p:txBody>
      </p:sp>
      <p:sp>
        <p:nvSpPr>
          <p:cNvPr id="28" name="TextBox 27"/>
          <p:cNvSpPr txBox="1"/>
          <p:nvPr/>
        </p:nvSpPr>
        <p:spPr>
          <a:xfrm rot="17947178">
            <a:off x="1905118" y="5806039"/>
            <a:ext cx="593024" cy="285847"/>
          </a:xfrm>
          <a:prstGeom prst="rect">
            <a:avLst/>
          </a:prstGeom>
          <a:noFill/>
        </p:spPr>
        <p:txBody>
          <a:bodyPr wrap="square" rtlCol="0">
            <a:spAutoFit/>
          </a:bodyPr>
          <a:lstStyle/>
          <a:p>
            <a:r>
              <a:rPr lang="en-US" sz="1400" dirty="0" smtClean="0">
                <a:solidFill>
                  <a:schemeClr val="tx2">
                    <a:lumMod val="60000"/>
                    <a:lumOff val="40000"/>
                  </a:schemeClr>
                </a:solidFill>
              </a:rPr>
              <a:t>6°C</a:t>
            </a:r>
            <a:endParaRPr lang="en-US" sz="1400" dirty="0">
              <a:solidFill>
                <a:schemeClr val="tx2">
                  <a:lumMod val="60000"/>
                  <a:lumOff val="40000"/>
                </a:schemeClr>
              </a:solidFill>
            </a:endParaRPr>
          </a:p>
        </p:txBody>
      </p:sp>
      <p:sp>
        <p:nvSpPr>
          <p:cNvPr id="29" name="TextBox 28"/>
          <p:cNvSpPr txBox="1"/>
          <p:nvPr/>
        </p:nvSpPr>
        <p:spPr>
          <a:xfrm rot="18220771">
            <a:off x="1223557" y="5802811"/>
            <a:ext cx="583356" cy="285847"/>
          </a:xfrm>
          <a:prstGeom prst="rect">
            <a:avLst/>
          </a:prstGeom>
          <a:noFill/>
        </p:spPr>
        <p:txBody>
          <a:bodyPr wrap="square" rtlCol="0">
            <a:spAutoFit/>
          </a:bodyPr>
          <a:lstStyle/>
          <a:p>
            <a:r>
              <a:rPr lang="en-US" sz="1400" dirty="0" smtClean="0">
                <a:solidFill>
                  <a:schemeClr val="tx2">
                    <a:lumMod val="60000"/>
                    <a:lumOff val="40000"/>
                  </a:schemeClr>
                </a:solidFill>
              </a:rPr>
              <a:t>3°C</a:t>
            </a:r>
            <a:endParaRPr lang="en-US" sz="1400" dirty="0">
              <a:solidFill>
                <a:schemeClr val="tx2">
                  <a:lumMod val="60000"/>
                  <a:lumOff val="40000"/>
                </a:schemeClr>
              </a:solidFill>
            </a:endParaRPr>
          </a:p>
        </p:txBody>
      </p:sp>
      <p:sp>
        <p:nvSpPr>
          <p:cNvPr id="30" name="TextBox 29"/>
          <p:cNvSpPr txBox="1"/>
          <p:nvPr/>
        </p:nvSpPr>
        <p:spPr>
          <a:xfrm rot="18316724">
            <a:off x="1077839" y="4970411"/>
            <a:ext cx="527516" cy="285847"/>
          </a:xfrm>
          <a:prstGeom prst="rect">
            <a:avLst/>
          </a:prstGeom>
          <a:noFill/>
        </p:spPr>
        <p:txBody>
          <a:bodyPr wrap="square" rtlCol="0">
            <a:spAutoFit/>
          </a:bodyPr>
          <a:lstStyle/>
          <a:p>
            <a:r>
              <a:rPr lang="en-US" sz="1400" dirty="0" smtClean="0">
                <a:solidFill>
                  <a:schemeClr val="tx2">
                    <a:lumMod val="60000"/>
                    <a:lumOff val="40000"/>
                  </a:schemeClr>
                </a:solidFill>
              </a:rPr>
              <a:t>0°C</a:t>
            </a:r>
            <a:endParaRPr lang="en-US" sz="1400" dirty="0">
              <a:solidFill>
                <a:schemeClr val="tx2">
                  <a:lumMod val="60000"/>
                  <a:lumOff val="40000"/>
                </a:schemeClr>
              </a:solidFill>
            </a:endParaRPr>
          </a:p>
        </p:txBody>
      </p:sp>
      <p:cxnSp>
        <p:nvCxnSpPr>
          <p:cNvPr id="36" name="Straight Arrow Connector 35"/>
          <p:cNvCxnSpPr/>
          <p:nvPr/>
        </p:nvCxnSpPr>
        <p:spPr>
          <a:xfrm flipH="1">
            <a:off x="692019" y="2947881"/>
            <a:ext cx="3060" cy="317553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86520" y="3297978"/>
            <a:ext cx="3243418" cy="24342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ontent Placeholder 2"/>
          <p:cNvSpPr txBox="1">
            <a:spLocks/>
          </p:cNvSpPr>
          <p:nvPr/>
        </p:nvSpPr>
        <p:spPr>
          <a:xfrm>
            <a:off x="414484" y="5814687"/>
            <a:ext cx="715829" cy="539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1800" b="1" dirty="0" smtClean="0">
                <a:solidFill>
                  <a:schemeClr val="bg1">
                    <a:lumMod val="50000"/>
                  </a:schemeClr>
                </a:solidFill>
                <a:latin typeface="Arial" pitchFamily="34" charset="0"/>
                <a:cs typeface="Arial" pitchFamily="34" charset="0"/>
              </a:rPr>
              <a:t>P</a:t>
            </a:r>
            <a:endParaRPr lang="es-ES_tradnl" sz="1800" b="1" baseline="-25000" dirty="0">
              <a:solidFill>
                <a:schemeClr val="bg1">
                  <a:lumMod val="50000"/>
                </a:schemeClr>
              </a:solidFill>
              <a:latin typeface="Arial" pitchFamily="34" charset="0"/>
              <a:cs typeface="Arial" pitchFamily="34" charset="0"/>
            </a:endParaRPr>
          </a:p>
        </p:txBody>
      </p:sp>
      <p:sp>
        <p:nvSpPr>
          <p:cNvPr id="4" name="Right Arrow 3"/>
          <p:cNvSpPr/>
          <p:nvPr/>
        </p:nvSpPr>
        <p:spPr>
          <a:xfrm rot="13767969">
            <a:off x="1721112" y="4162066"/>
            <a:ext cx="1159871" cy="269637"/>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551078" y="3456726"/>
            <a:ext cx="530915" cy="443346"/>
            <a:chOff x="2486637" y="4553528"/>
            <a:chExt cx="796013" cy="598115"/>
          </a:xfrm>
        </p:grpSpPr>
        <p:grpSp>
          <p:nvGrpSpPr>
            <p:cNvPr id="43" name="Group 42"/>
            <p:cNvGrpSpPr/>
            <p:nvPr/>
          </p:nvGrpSpPr>
          <p:grpSpPr>
            <a:xfrm>
              <a:off x="2553331" y="4553528"/>
              <a:ext cx="651296" cy="598115"/>
              <a:chOff x="6194443" y="4022435"/>
              <a:chExt cx="919550" cy="854365"/>
            </a:xfrm>
          </p:grpSpPr>
          <p:sp>
            <p:nvSpPr>
              <p:cNvPr id="48" name="Oval 47"/>
              <p:cNvSpPr/>
              <p:nvPr/>
            </p:nvSpPr>
            <p:spPr>
              <a:xfrm>
                <a:off x="6194443" y="4022435"/>
                <a:ext cx="905945" cy="854365"/>
              </a:xfrm>
              <a:prstGeom prst="ellipse">
                <a:avLst/>
              </a:prstGeom>
              <a:solidFill>
                <a:srgbClr val="BD9C8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-1°C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sp>
        <p:nvSpPr>
          <p:cNvPr id="54" name="Right Arrow 53"/>
          <p:cNvSpPr/>
          <p:nvPr/>
        </p:nvSpPr>
        <p:spPr>
          <a:xfrm rot="15269148">
            <a:off x="2300102" y="4103467"/>
            <a:ext cx="800977" cy="301636"/>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2253415" y="3456726"/>
            <a:ext cx="478876" cy="443346"/>
            <a:chOff x="2486637" y="4553528"/>
            <a:chExt cx="717990" cy="598115"/>
          </a:xfrm>
        </p:grpSpPr>
        <p:grpSp>
          <p:nvGrpSpPr>
            <p:cNvPr id="56" name="Group 55"/>
            <p:cNvGrpSpPr/>
            <p:nvPr/>
          </p:nvGrpSpPr>
          <p:grpSpPr>
            <a:xfrm>
              <a:off x="2553331" y="4553528"/>
              <a:ext cx="651296" cy="598115"/>
              <a:chOff x="6194443" y="4022435"/>
              <a:chExt cx="919550" cy="854365"/>
            </a:xfrm>
          </p:grpSpPr>
          <p:sp>
            <p:nvSpPr>
              <p:cNvPr id="58" name="Oval 57"/>
              <p:cNvSpPr/>
              <p:nvPr/>
            </p:nvSpPr>
            <p:spPr>
              <a:xfrm>
                <a:off x="6194443" y="4022435"/>
                <a:ext cx="905945" cy="854365"/>
              </a:xfrm>
              <a:prstGeom prst="ellipse">
                <a:avLst/>
              </a:prstGeom>
              <a:solidFill>
                <a:srgbClr val="8DBF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Moon 5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p:cNvSpPr txBox="1"/>
            <p:nvPr/>
          </p:nvSpPr>
          <p:spPr>
            <a:xfrm>
              <a:off x="2486637" y="4675545"/>
              <a:ext cx="697473" cy="373697"/>
            </a:xfrm>
            <a:prstGeom prst="rect">
              <a:avLst/>
            </a:prstGeom>
            <a:noFill/>
          </p:spPr>
          <p:txBody>
            <a:bodyPr wrap="none" rtlCol="0">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2</a:t>
              </a:r>
              <a:r>
                <a:rPr lang="en-US" sz="1200" b="1" dirty="0" smtClean="0">
                  <a:latin typeface="Tahoma" panose="020B0604030504040204" pitchFamily="34" charset="0"/>
                  <a:ea typeface="Tahoma" panose="020B0604030504040204" pitchFamily="34" charset="0"/>
                  <a:cs typeface="Tahoma" panose="020B0604030504040204" pitchFamily="34" charset="0"/>
                </a:rPr>
                <a:t>°C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 59"/>
          <p:cNvGrpSpPr/>
          <p:nvPr/>
        </p:nvGrpSpPr>
        <p:grpSpPr>
          <a:xfrm>
            <a:off x="982070" y="3451766"/>
            <a:ext cx="530915" cy="443346"/>
            <a:chOff x="2486637" y="4553528"/>
            <a:chExt cx="796013" cy="598115"/>
          </a:xfrm>
        </p:grpSpPr>
        <p:grpSp>
          <p:nvGrpSpPr>
            <p:cNvPr id="62" name="Group 61"/>
            <p:cNvGrpSpPr/>
            <p:nvPr/>
          </p:nvGrpSpPr>
          <p:grpSpPr>
            <a:xfrm>
              <a:off x="2553333" y="4553528"/>
              <a:ext cx="651297" cy="598115"/>
              <a:chOff x="6194442" y="4022435"/>
              <a:chExt cx="919551" cy="854365"/>
            </a:xfrm>
          </p:grpSpPr>
          <p:sp>
            <p:nvSpPr>
              <p:cNvPr id="68" name="Oval 67"/>
              <p:cNvSpPr/>
              <p:nvPr/>
            </p:nvSpPr>
            <p:spPr>
              <a:xfrm>
                <a:off x="6194442" y="4022435"/>
                <a:ext cx="905944"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Moon 68"/>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6" name="TextBox 65"/>
            <p:cNvSpPr txBox="1"/>
            <p:nvPr/>
          </p:nvSpPr>
          <p:spPr>
            <a:xfrm>
              <a:off x="2486637" y="4675545"/>
              <a:ext cx="796013" cy="373697"/>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-4°C</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4" name="Group 43"/>
          <p:cNvGrpSpPr/>
          <p:nvPr/>
        </p:nvGrpSpPr>
        <p:grpSpPr>
          <a:xfrm>
            <a:off x="2573803" y="4592527"/>
            <a:ext cx="511679" cy="443346"/>
            <a:chOff x="2486637" y="4553528"/>
            <a:chExt cx="767173" cy="598115"/>
          </a:xfrm>
        </p:grpSpPr>
        <p:grpSp>
          <p:nvGrpSpPr>
            <p:cNvPr id="32" name="Group 31"/>
            <p:cNvGrpSpPr/>
            <p:nvPr/>
          </p:nvGrpSpPr>
          <p:grpSpPr>
            <a:xfrm>
              <a:off x="2553331" y="4553528"/>
              <a:ext cx="651296" cy="598115"/>
              <a:chOff x="6194443" y="4022435"/>
              <a:chExt cx="919550" cy="854365"/>
            </a:xfrm>
          </p:grpSpPr>
          <p:sp>
            <p:nvSpPr>
              <p:cNvPr id="6" name="Oval 5"/>
              <p:cNvSpPr/>
              <p:nvPr/>
            </p:nvSpPr>
            <p:spPr>
              <a:xfrm>
                <a:off x="6194443" y="4022435"/>
                <a:ext cx="905945" cy="854365"/>
              </a:xfrm>
              <a:prstGeom prst="ellipse">
                <a:avLst/>
              </a:prstGeom>
              <a:solidFill>
                <a:schemeClr val="bg1">
                  <a:lumMod val="65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7932450">
                <a:off x="6651366" y="3969085"/>
                <a:ext cx="287946" cy="637309"/>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486637" y="4675545"/>
              <a:ext cx="767173" cy="415220"/>
            </a:xfrm>
            <a:prstGeom prst="rect">
              <a:avLst/>
            </a:prstGeom>
            <a:noFill/>
          </p:spPr>
          <p:txBody>
            <a:bodyPr wrap="none" rtlCol="0">
              <a:spAutoFit/>
            </a:bodyPr>
            <a:lstStyle/>
            <a:p>
              <a:r>
                <a:rPr lang="en-US" sz="1400" b="1" dirty="0" smtClean="0">
                  <a:latin typeface="Tahoma" panose="020B0604030504040204" pitchFamily="34" charset="0"/>
                  <a:ea typeface="Tahoma" panose="020B0604030504040204" pitchFamily="34" charset="0"/>
                  <a:cs typeface="Tahoma" panose="020B0604030504040204" pitchFamily="34" charset="0"/>
                </a:rPr>
                <a:t>6°C</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grpSp>
      <p:sp>
        <p:nvSpPr>
          <p:cNvPr id="71" name="Content Placeholder 2"/>
          <p:cNvSpPr txBox="1">
            <a:spLocks/>
          </p:cNvSpPr>
          <p:nvPr/>
        </p:nvSpPr>
        <p:spPr>
          <a:xfrm>
            <a:off x="4166685" y="2790380"/>
            <a:ext cx="4690860" cy="38267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000" dirty="0" smtClean="0">
                <a:latin typeface="Arial" pitchFamily="34" charset="0"/>
                <a:cs typeface="Arial" pitchFamily="34" charset="0"/>
              </a:rPr>
              <a:t>Por cualquier adiabática que ascienda la parcela, siempre será más cálida y ligera que el ambiente.</a:t>
            </a:r>
          </a:p>
          <a:p>
            <a:endParaRPr lang="es-ES_tradnl" sz="2000" dirty="0">
              <a:latin typeface="Arial" pitchFamily="34" charset="0"/>
              <a:cs typeface="Arial" pitchFamily="34" charset="0"/>
            </a:endParaRPr>
          </a:p>
          <a:p>
            <a:r>
              <a:rPr lang="es-ES_tradnl" sz="2000" dirty="0" smtClean="0">
                <a:latin typeface="Arial" pitchFamily="34" charset="0"/>
                <a:cs typeface="Arial" pitchFamily="34" charset="0"/>
              </a:rPr>
              <a:t>Su reacción será continuar ascendiendo.</a:t>
            </a:r>
            <a:endParaRPr lang="es-ES_tradnl" sz="2000" dirty="0">
              <a:latin typeface="Arial" pitchFamily="34" charset="0"/>
              <a:cs typeface="Arial" pitchFamily="34" charset="0"/>
            </a:endParaRPr>
          </a:p>
        </p:txBody>
      </p:sp>
      <p:cxnSp>
        <p:nvCxnSpPr>
          <p:cNvPr id="61" name="Straight Connector 60"/>
          <p:cNvCxnSpPr/>
          <p:nvPr/>
        </p:nvCxnSpPr>
        <p:spPr>
          <a:xfrm flipV="1">
            <a:off x="813288" y="2854920"/>
            <a:ext cx="1177801" cy="1825603"/>
          </a:xfrm>
          <a:prstGeom prst="line">
            <a:avLst/>
          </a:prstGeom>
          <a:ln>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Right Arrow 62"/>
          <p:cNvSpPr/>
          <p:nvPr/>
        </p:nvSpPr>
        <p:spPr>
          <a:xfrm rot="14803161">
            <a:off x="2063700" y="3083197"/>
            <a:ext cx="575755" cy="308734"/>
          </a:xfrm>
          <a:prstGeom prst="rightArrow">
            <a:avLst/>
          </a:prstGeom>
          <a:solidFill>
            <a:srgbClr val="319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14030321">
            <a:off x="1083373" y="3086442"/>
            <a:ext cx="784376" cy="29630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itle 1"/>
          <p:cNvSpPr txBox="1">
            <a:spLocks/>
          </p:cNvSpPr>
          <p:nvPr/>
        </p:nvSpPr>
        <p:spPr>
          <a:xfrm>
            <a:off x="597252" y="6246469"/>
            <a:ext cx="3611426" cy="287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b="1" dirty="0" smtClean="0">
                <a:latin typeface="Arial" pitchFamily="34" charset="0"/>
                <a:cs typeface="Arial" pitchFamily="34" charset="0"/>
              </a:rPr>
              <a:t>INESTABILIDAD EXTREMA</a:t>
            </a:r>
            <a:endParaRPr lang="es-ES_tradnl" sz="1600" b="1" dirty="0">
              <a:latin typeface="Arial" pitchFamily="34" charset="0"/>
              <a:cs typeface="Arial" pitchFamily="34" charset="0"/>
            </a:endParaRPr>
          </a:p>
        </p:txBody>
      </p:sp>
      <p:sp>
        <p:nvSpPr>
          <p:cNvPr id="67" name="Title 1"/>
          <p:cNvSpPr txBox="1">
            <a:spLocks/>
          </p:cNvSpPr>
          <p:nvPr/>
        </p:nvSpPr>
        <p:spPr>
          <a:xfrm>
            <a:off x="177270" y="430966"/>
            <a:ext cx="8762018" cy="4993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3200" b="1" dirty="0" smtClean="0">
                <a:latin typeface="Arial" pitchFamily="34" charset="0"/>
                <a:cs typeface="Arial" pitchFamily="34" charset="0"/>
              </a:rPr>
              <a:t>Método de Parcelas </a:t>
            </a:r>
            <a:r>
              <a:rPr lang="es-ES_tradnl" sz="2800" b="1" dirty="0" smtClean="0">
                <a:latin typeface="Arial" pitchFamily="34" charset="0"/>
                <a:cs typeface="Arial" pitchFamily="34" charset="0"/>
              </a:rPr>
              <a:t/>
            </a:r>
            <a:br>
              <a:rPr lang="es-ES_tradnl" sz="2800" b="1" dirty="0" smtClean="0">
                <a:latin typeface="Arial" pitchFamily="34" charset="0"/>
                <a:cs typeface="Arial" pitchFamily="34" charset="0"/>
              </a:rPr>
            </a:br>
            <a:r>
              <a:rPr lang="es-ES_tradnl" sz="2800" b="1" dirty="0" smtClean="0">
                <a:solidFill>
                  <a:srgbClr val="FF0000"/>
                </a:solidFill>
                <a:latin typeface="Arial" pitchFamily="34" charset="0"/>
                <a:cs typeface="Arial" pitchFamily="34" charset="0"/>
              </a:rPr>
              <a:t>Inestabilidad Extrema</a:t>
            </a:r>
            <a:endParaRPr lang="es-ES_tradnl"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0785092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Box 1"/>
          <p:cNvSpPr txBox="1">
            <a:spLocks noChangeArrowheads="1"/>
          </p:cNvSpPr>
          <p:nvPr/>
        </p:nvSpPr>
        <p:spPr bwMode="auto">
          <a:xfrm>
            <a:off x="222250" y="771664"/>
            <a:ext cx="70929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5000"/>
              </a:lnSpc>
              <a:spcBef>
                <a:spcPct val="0"/>
              </a:spcBef>
              <a:buFontTx/>
              <a:buNone/>
            </a:pPr>
            <a:r>
              <a:rPr lang="en-US" altLang="en-US" sz="2400" dirty="0"/>
              <a:t>El GDI </a:t>
            </a:r>
            <a:r>
              <a:rPr lang="en-US" altLang="en-US" sz="2400" dirty="0" err="1"/>
              <a:t>puede</a:t>
            </a:r>
            <a:r>
              <a:rPr lang="en-US" altLang="en-US" sz="2400" dirty="0"/>
              <a:t> </a:t>
            </a:r>
            <a:r>
              <a:rPr lang="en-US" altLang="en-US" sz="2400" dirty="0" err="1"/>
              <a:t>ser</a:t>
            </a:r>
            <a:r>
              <a:rPr lang="en-US" altLang="en-US" sz="2400" dirty="0"/>
              <a:t> un predictor </a:t>
            </a:r>
            <a:r>
              <a:rPr lang="en-US" altLang="en-US" sz="2400" dirty="0" err="1"/>
              <a:t>mejor</a:t>
            </a:r>
            <a:r>
              <a:rPr lang="en-US" altLang="en-US" sz="2400" dirty="0"/>
              <a:t> </a:t>
            </a:r>
            <a:r>
              <a:rPr lang="en-US" altLang="en-US" sz="2400" dirty="0" err="1"/>
              <a:t>que</a:t>
            </a:r>
            <a:r>
              <a:rPr lang="en-US" altLang="en-US" sz="2400" dirty="0"/>
              <a:t> la </a:t>
            </a:r>
            <a:r>
              <a:rPr lang="en-US" altLang="en-US" sz="2400" dirty="0" err="1"/>
              <a:t>lluvia</a:t>
            </a:r>
            <a:r>
              <a:rPr lang="en-US" altLang="en-US" sz="2400" dirty="0"/>
              <a:t> del </a:t>
            </a:r>
            <a:r>
              <a:rPr lang="en-US" altLang="en-US" sz="2400" dirty="0" err="1"/>
              <a:t>modelo</a:t>
            </a:r>
            <a:r>
              <a:rPr lang="en-US" altLang="en-US" sz="2400" dirty="0"/>
              <a:t> al </a:t>
            </a:r>
            <a:r>
              <a:rPr lang="en-US" altLang="en-US" sz="2400" dirty="0" err="1"/>
              <a:t>pasar</a:t>
            </a:r>
            <a:r>
              <a:rPr lang="en-US" altLang="en-US" sz="2400" dirty="0"/>
              <a:t> el </a:t>
            </a:r>
            <a:r>
              <a:rPr lang="en-US" altLang="en-US" sz="2400" dirty="0" err="1"/>
              <a:t>tiempo</a:t>
            </a:r>
            <a:r>
              <a:rPr lang="en-US" altLang="en-US" sz="2400" dirty="0"/>
              <a:t>.</a:t>
            </a:r>
          </a:p>
        </p:txBody>
      </p:sp>
      <p:sp>
        <p:nvSpPr>
          <p:cNvPr id="228355" name="TextBox 1"/>
          <p:cNvSpPr txBox="1">
            <a:spLocks noChangeArrowheads="1"/>
          </p:cNvSpPr>
          <p:nvPr/>
        </p:nvSpPr>
        <p:spPr bwMode="auto">
          <a:xfrm>
            <a:off x="1524000" y="1654314"/>
            <a:ext cx="4404852" cy="707886"/>
          </a:xfrm>
          <a:prstGeom prst="rect">
            <a:avLst/>
          </a:prstGeom>
          <a:solidFill>
            <a:srgbClr val="F9E27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dirty="0" err="1" smtClean="0"/>
              <a:t>Por</a:t>
            </a:r>
            <a:r>
              <a:rPr lang="en-US" altLang="en-US" sz="2000" b="1" dirty="0" smtClean="0"/>
              <a:t> que </a:t>
            </a:r>
            <a:r>
              <a:rPr lang="en-US" altLang="en-US" sz="2000" b="1" dirty="0" err="1" smtClean="0"/>
              <a:t>es</a:t>
            </a:r>
            <a:r>
              <a:rPr lang="en-US" altLang="en-US" sz="2000" b="1" dirty="0" smtClean="0"/>
              <a:t> </a:t>
            </a:r>
            <a:r>
              <a:rPr lang="en-US" altLang="en-US" sz="2000" b="1" dirty="0" err="1" smtClean="0"/>
              <a:t>menos</a:t>
            </a:r>
            <a:r>
              <a:rPr lang="en-US" altLang="en-US" sz="2000" b="1" dirty="0" smtClean="0"/>
              <a:t> </a:t>
            </a:r>
            <a:r>
              <a:rPr lang="en-US" altLang="en-US" sz="2000" b="1" dirty="0" err="1" smtClean="0"/>
              <a:t>dependiente</a:t>
            </a:r>
            <a:r>
              <a:rPr lang="en-US" altLang="en-US" sz="2000" b="1" dirty="0" smtClean="0"/>
              <a:t> </a:t>
            </a:r>
            <a:r>
              <a:rPr lang="en-US" altLang="en-US" sz="2000" b="1" dirty="0"/>
              <a:t>de la </a:t>
            </a:r>
            <a:r>
              <a:rPr lang="en-US" altLang="en-US" sz="2000" b="1" dirty="0" err="1"/>
              <a:t>parametrizaci</a:t>
            </a:r>
            <a:r>
              <a:rPr lang="es-ES_tradnl" altLang="en-US" sz="2000" b="1" dirty="0" err="1">
                <a:sym typeface="Wingdings" pitchFamily="2" charset="2"/>
              </a:rPr>
              <a:t>ó</a:t>
            </a:r>
            <a:r>
              <a:rPr lang="en-US" altLang="en-US" sz="2000" b="1" dirty="0"/>
              <a:t>n </a:t>
            </a:r>
            <a:r>
              <a:rPr lang="en-US" altLang="en-US" sz="2000" b="1" dirty="0" err="1"/>
              <a:t>convectiva</a:t>
            </a:r>
            <a:endParaRPr lang="en-US" altLang="en-US" sz="2000" b="1" dirty="0"/>
          </a:p>
        </p:txBody>
      </p:sp>
      <p:sp>
        <p:nvSpPr>
          <p:cNvPr id="228356" name="TextBox 1"/>
          <p:cNvSpPr txBox="1">
            <a:spLocks noChangeArrowheads="1"/>
          </p:cNvSpPr>
          <p:nvPr/>
        </p:nvSpPr>
        <p:spPr bwMode="auto">
          <a:xfrm>
            <a:off x="128465" y="3079029"/>
            <a:ext cx="6858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_tradnl" altLang="en-US" sz="2300" b="1" u="sng" dirty="0">
                <a:solidFill>
                  <a:srgbClr val="003399"/>
                </a:solidFill>
              </a:rPr>
              <a:t>Parametrizaci</a:t>
            </a:r>
            <a:r>
              <a:rPr lang="es-ES_tradnl" altLang="en-US" sz="2300" b="1" u="sng" dirty="0">
                <a:solidFill>
                  <a:srgbClr val="003399"/>
                </a:solidFill>
                <a:sym typeface="Wingdings" pitchFamily="2" charset="2"/>
              </a:rPr>
              <a:t>ón </a:t>
            </a:r>
            <a:r>
              <a:rPr lang="es-ES_tradnl" altLang="en-US" sz="2300" b="1" u="sng" dirty="0" err="1">
                <a:solidFill>
                  <a:srgbClr val="003399"/>
                </a:solidFill>
                <a:sym typeface="Wingdings" pitchFamily="2" charset="2"/>
              </a:rPr>
              <a:t>Convectiva</a:t>
            </a:r>
            <a:r>
              <a:rPr lang="es-ES_tradnl" altLang="en-US" sz="2300" dirty="0">
                <a:solidFill>
                  <a:srgbClr val="003399"/>
                </a:solidFill>
                <a:sym typeface="Wingdings" pitchFamily="2" charset="2"/>
              </a:rPr>
              <a:t>:</a:t>
            </a:r>
            <a:r>
              <a:rPr lang="es-ES_tradnl" altLang="en-US" sz="2000" dirty="0">
                <a:solidFill>
                  <a:srgbClr val="003399"/>
                </a:solidFill>
                <a:sym typeface="Wingdings" pitchFamily="2" charset="2"/>
              </a:rPr>
              <a:t>  </a:t>
            </a:r>
            <a:r>
              <a:rPr lang="es-ES_tradnl" altLang="en-US" sz="2200" dirty="0">
                <a:solidFill>
                  <a:srgbClr val="003399"/>
                </a:solidFill>
                <a:sym typeface="Wingdings" pitchFamily="2" charset="2"/>
              </a:rPr>
              <a:t>Esquema que </a:t>
            </a:r>
            <a:r>
              <a:rPr lang="es-ES_tradnl" altLang="en-US" sz="2200" dirty="0" smtClean="0">
                <a:solidFill>
                  <a:srgbClr val="003399"/>
                </a:solidFill>
                <a:sym typeface="Wingdings" pitchFamily="2" charset="2"/>
              </a:rPr>
              <a:t>utiliza campos del modelo para generar precipitación</a:t>
            </a:r>
            <a:r>
              <a:rPr lang="es-ES_tradnl" altLang="en-US" sz="2200" dirty="0">
                <a:solidFill>
                  <a:srgbClr val="003399"/>
                </a:solidFill>
                <a:sym typeface="Wingdings" pitchFamily="2" charset="2"/>
              </a:rPr>
              <a:t>.</a:t>
            </a:r>
            <a:endParaRPr lang="es-ES_tradnl" altLang="en-US" sz="2200" dirty="0">
              <a:solidFill>
                <a:srgbClr val="003399"/>
              </a:solidFill>
            </a:endParaRPr>
          </a:p>
        </p:txBody>
      </p:sp>
      <p:sp>
        <p:nvSpPr>
          <p:cNvPr id="228357" name="AutoShape 5"/>
          <p:cNvSpPr>
            <a:spLocks noChangeArrowheads="1"/>
          </p:cNvSpPr>
          <p:nvPr/>
        </p:nvSpPr>
        <p:spPr bwMode="auto">
          <a:xfrm rot="8100000">
            <a:off x="2444750" y="1486039"/>
            <a:ext cx="457200" cy="457200"/>
          </a:xfrm>
          <a:prstGeom prst="rtTriangle">
            <a:avLst/>
          </a:prstGeom>
          <a:solidFill>
            <a:srgbClr val="F9E2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59" name="TextBox 1"/>
          <p:cNvSpPr txBox="1">
            <a:spLocks noChangeArrowheads="1"/>
          </p:cNvSpPr>
          <p:nvPr/>
        </p:nvSpPr>
        <p:spPr bwMode="auto">
          <a:xfrm>
            <a:off x="685800" y="4124834"/>
            <a:ext cx="7772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s-ES_tradnl" altLang="en-US" sz="2000" dirty="0">
                <a:solidFill>
                  <a:srgbClr val="003399"/>
                </a:solidFill>
                <a:sym typeface="Wingdings" pitchFamily="2" charset="2"/>
              </a:rPr>
              <a:t>Independiente de las ecuaciones de movimiento.</a:t>
            </a:r>
          </a:p>
          <a:p>
            <a:pPr eaLnBrk="1" hangingPunct="1">
              <a:spcBef>
                <a:spcPct val="0"/>
              </a:spcBef>
            </a:pPr>
            <a:r>
              <a:rPr lang="en-US" altLang="en-US" sz="2000" dirty="0" err="1">
                <a:solidFill>
                  <a:srgbClr val="003399"/>
                </a:solidFill>
                <a:sym typeface="Wingdings" pitchFamily="2" charset="2"/>
              </a:rPr>
              <a:t>Simula</a:t>
            </a:r>
            <a:r>
              <a:rPr lang="en-US" altLang="en-US" sz="2000" dirty="0">
                <a:solidFill>
                  <a:srgbClr val="003399"/>
                </a:solidFill>
                <a:sym typeface="Wingdings" pitchFamily="2" charset="2"/>
              </a:rPr>
              <a:t> </a:t>
            </a:r>
            <a:r>
              <a:rPr lang="en-US" altLang="en-US" sz="2000" dirty="0" err="1">
                <a:solidFill>
                  <a:srgbClr val="003399"/>
                </a:solidFill>
                <a:sym typeface="Wingdings" pitchFamily="2" charset="2"/>
              </a:rPr>
              <a:t>donde</a:t>
            </a:r>
            <a:r>
              <a:rPr lang="en-US" altLang="en-US" sz="2000" dirty="0">
                <a:solidFill>
                  <a:srgbClr val="003399"/>
                </a:solidFill>
                <a:sym typeface="Wingdings" pitchFamily="2" charset="2"/>
              </a:rPr>
              <a:t> </a:t>
            </a:r>
            <a:r>
              <a:rPr lang="en-US" altLang="en-US" sz="2000" dirty="0" err="1">
                <a:solidFill>
                  <a:srgbClr val="003399"/>
                </a:solidFill>
                <a:sym typeface="Wingdings" pitchFamily="2" charset="2"/>
              </a:rPr>
              <a:t>podría</a:t>
            </a:r>
            <a:r>
              <a:rPr lang="en-US" altLang="en-US" sz="2000" dirty="0">
                <a:solidFill>
                  <a:srgbClr val="003399"/>
                </a:solidFill>
                <a:sym typeface="Wingdings" pitchFamily="2" charset="2"/>
              </a:rPr>
              <a:t> </a:t>
            </a:r>
            <a:r>
              <a:rPr lang="en-US" altLang="en-US" sz="2000" dirty="0" err="1">
                <a:solidFill>
                  <a:srgbClr val="003399"/>
                </a:solidFill>
                <a:sym typeface="Wingdings" pitchFamily="2" charset="2"/>
              </a:rPr>
              <a:t>precipitar</a:t>
            </a:r>
            <a:r>
              <a:rPr lang="en-US" altLang="en-US" sz="2000" dirty="0">
                <a:solidFill>
                  <a:srgbClr val="003399"/>
                </a:solidFill>
                <a:sym typeface="Wingdings" pitchFamily="2" charset="2"/>
              </a:rPr>
              <a:t> dada la </a:t>
            </a:r>
            <a:r>
              <a:rPr lang="en-US" altLang="en-US" sz="2000" dirty="0" err="1">
                <a:solidFill>
                  <a:srgbClr val="003399"/>
                </a:solidFill>
                <a:sym typeface="Wingdings" pitchFamily="2" charset="2"/>
              </a:rPr>
              <a:t>solución</a:t>
            </a:r>
            <a:r>
              <a:rPr lang="en-US" altLang="en-US" sz="2000" dirty="0">
                <a:solidFill>
                  <a:srgbClr val="003399"/>
                </a:solidFill>
                <a:sym typeface="Wingdings" pitchFamily="2" charset="2"/>
              </a:rPr>
              <a:t> del </a:t>
            </a:r>
            <a:r>
              <a:rPr lang="en-US" altLang="en-US" sz="2000" dirty="0" err="1">
                <a:solidFill>
                  <a:srgbClr val="003399"/>
                </a:solidFill>
                <a:sym typeface="Wingdings" pitchFamily="2" charset="2"/>
              </a:rPr>
              <a:t>modelo</a:t>
            </a:r>
            <a:r>
              <a:rPr lang="en-US" altLang="en-US" sz="2000" dirty="0">
                <a:solidFill>
                  <a:srgbClr val="003399"/>
                </a:solidFill>
                <a:sym typeface="Wingdings" pitchFamily="2" charset="2"/>
              </a:rPr>
              <a:t>.</a:t>
            </a:r>
          </a:p>
          <a:p>
            <a:pPr eaLnBrk="1" hangingPunct="1">
              <a:spcBef>
                <a:spcPct val="0"/>
              </a:spcBef>
            </a:pPr>
            <a:r>
              <a:rPr lang="en-US" altLang="en-US" sz="2000" dirty="0">
                <a:solidFill>
                  <a:srgbClr val="003399"/>
                </a:solidFill>
                <a:sym typeface="Wingdings" pitchFamily="2" charset="2"/>
              </a:rPr>
              <a:t>La </a:t>
            </a:r>
            <a:r>
              <a:rPr lang="en-US" altLang="en-US" sz="2000" dirty="0" err="1">
                <a:solidFill>
                  <a:srgbClr val="003399"/>
                </a:solidFill>
                <a:sym typeface="Wingdings" pitchFamily="2" charset="2"/>
              </a:rPr>
              <a:t>precipitación</a:t>
            </a:r>
            <a:r>
              <a:rPr lang="en-US" altLang="en-US" sz="2000" dirty="0">
                <a:solidFill>
                  <a:srgbClr val="003399"/>
                </a:solidFill>
                <a:sym typeface="Wingdings" pitchFamily="2" charset="2"/>
              </a:rPr>
              <a:t> genera </a:t>
            </a:r>
            <a:r>
              <a:rPr lang="en-US" altLang="en-US" sz="2000" dirty="0" err="1">
                <a:solidFill>
                  <a:srgbClr val="003399"/>
                </a:solidFill>
                <a:sym typeface="Wingdings" pitchFamily="2" charset="2"/>
              </a:rPr>
              <a:t>cambios</a:t>
            </a:r>
            <a:r>
              <a:rPr lang="en-US" altLang="en-US" sz="2000" dirty="0">
                <a:solidFill>
                  <a:srgbClr val="003399"/>
                </a:solidFill>
                <a:sym typeface="Wingdings" pitchFamily="2" charset="2"/>
              </a:rPr>
              <a:t> (a </a:t>
            </a:r>
            <a:r>
              <a:rPr lang="en-US" altLang="en-US" sz="2000" dirty="0" err="1">
                <a:solidFill>
                  <a:srgbClr val="003399"/>
                </a:solidFill>
                <a:sym typeface="Wingdings" pitchFamily="2" charset="2"/>
              </a:rPr>
              <a:t>escala</a:t>
            </a:r>
            <a:r>
              <a:rPr lang="en-US" altLang="en-US" sz="2000" dirty="0">
                <a:solidFill>
                  <a:srgbClr val="003399"/>
                </a:solidFill>
                <a:sym typeface="Wingdings" pitchFamily="2" charset="2"/>
              </a:rPr>
              <a:t> local o </a:t>
            </a:r>
            <a:r>
              <a:rPr lang="en-US" altLang="en-US" sz="2000" dirty="0" err="1">
                <a:solidFill>
                  <a:srgbClr val="003399"/>
                </a:solidFill>
                <a:sym typeface="Wingdings" pitchFamily="2" charset="2"/>
              </a:rPr>
              <a:t>mesoescala</a:t>
            </a:r>
            <a:r>
              <a:rPr lang="en-US" altLang="en-US" sz="2000" dirty="0">
                <a:solidFill>
                  <a:srgbClr val="003399"/>
                </a:solidFill>
                <a:sym typeface="Wingdings" pitchFamily="2" charset="2"/>
              </a:rPr>
              <a:t>) </a:t>
            </a:r>
            <a:r>
              <a:rPr lang="en-US" altLang="en-US" sz="2000" dirty="0" err="1">
                <a:solidFill>
                  <a:srgbClr val="003399"/>
                </a:solidFill>
                <a:sym typeface="Wingdings" pitchFamily="2" charset="2"/>
              </a:rPr>
              <a:t>en</a:t>
            </a:r>
            <a:r>
              <a:rPr lang="en-US" altLang="en-US" sz="2000" dirty="0">
                <a:solidFill>
                  <a:srgbClr val="003399"/>
                </a:solidFill>
                <a:sym typeface="Wingdings" pitchFamily="2" charset="2"/>
              </a:rPr>
              <a:t> </a:t>
            </a:r>
          </a:p>
          <a:p>
            <a:pPr eaLnBrk="1" hangingPunct="1">
              <a:spcBef>
                <a:spcPct val="0"/>
              </a:spcBef>
              <a:buFontTx/>
              <a:buNone/>
            </a:pPr>
            <a:r>
              <a:rPr lang="en-US" altLang="en-US" sz="2000" dirty="0">
                <a:solidFill>
                  <a:srgbClr val="003399"/>
                </a:solidFill>
                <a:sym typeface="Wingdings" pitchFamily="2" charset="2"/>
              </a:rPr>
              <a:t> las variables del </a:t>
            </a:r>
            <a:r>
              <a:rPr lang="en-US" altLang="en-US" sz="2000" dirty="0" err="1">
                <a:solidFill>
                  <a:srgbClr val="003399"/>
                </a:solidFill>
                <a:sym typeface="Wingdings" pitchFamily="2" charset="2"/>
              </a:rPr>
              <a:t>modelo</a:t>
            </a:r>
            <a:r>
              <a:rPr lang="en-US" altLang="en-US" sz="2000" dirty="0">
                <a:solidFill>
                  <a:srgbClr val="003399"/>
                </a:solidFill>
                <a:sym typeface="Wingdings" pitchFamily="2" charset="2"/>
              </a:rPr>
              <a:t>. </a:t>
            </a:r>
            <a:r>
              <a:rPr lang="en-US" altLang="en-US" sz="2000" b="1" dirty="0">
                <a:solidFill>
                  <a:srgbClr val="FF0000"/>
                </a:solidFill>
                <a:sym typeface="Wingdings" pitchFamily="2" charset="2"/>
              </a:rPr>
              <a:t>RETROALIMENTACION</a:t>
            </a:r>
            <a:endParaRPr lang="es-ES_tradnl" altLang="en-US" sz="2000" b="1" dirty="0">
              <a:solidFill>
                <a:srgbClr val="FF0000"/>
              </a:solidFill>
            </a:endParaRPr>
          </a:p>
        </p:txBody>
      </p:sp>
      <p:sp>
        <p:nvSpPr>
          <p:cNvPr id="228360" name="TextBox 1"/>
          <p:cNvSpPr txBox="1">
            <a:spLocks noChangeArrowheads="1"/>
          </p:cNvSpPr>
          <p:nvPr/>
        </p:nvSpPr>
        <p:spPr bwMode="auto">
          <a:xfrm>
            <a:off x="716729" y="5357454"/>
            <a:ext cx="83672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s-ES_tradnl" altLang="en-US" sz="2000" dirty="0">
                <a:solidFill>
                  <a:srgbClr val="003399"/>
                </a:solidFill>
                <a:sym typeface="Wingdings" pitchFamily="2" charset="2"/>
              </a:rPr>
              <a:t>A veces </a:t>
            </a:r>
            <a:r>
              <a:rPr lang="es-ES_tradnl" altLang="en-US" sz="2000" dirty="0" smtClean="0">
                <a:solidFill>
                  <a:srgbClr val="003399"/>
                </a:solidFill>
                <a:sym typeface="Wingdings" pitchFamily="2" charset="2"/>
              </a:rPr>
              <a:t>la </a:t>
            </a:r>
            <a:r>
              <a:rPr lang="es-ES_tradnl" altLang="en-US" sz="2000" dirty="0">
                <a:solidFill>
                  <a:srgbClr val="003399"/>
                </a:solidFill>
                <a:sym typeface="Wingdings" pitchFamily="2" charset="2"/>
              </a:rPr>
              <a:t>retroalimentación puede desviar una </a:t>
            </a:r>
            <a:r>
              <a:rPr lang="es-ES_tradnl" altLang="en-US" sz="2000" dirty="0" err="1">
                <a:solidFill>
                  <a:srgbClr val="003399"/>
                </a:solidFill>
                <a:sym typeface="Wingdings" pitchFamily="2" charset="2"/>
              </a:rPr>
              <a:t>soluci</a:t>
            </a:r>
            <a:r>
              <a:rPr lang="en-US" altLang="en-US" sz="2000" dirty="0" err="1">
                <a:solidFill>
                  <a:srgbClr val="003399"/>
                </a:solidFill>
                <a:sym typeface="Wingdings" pitchFamily="2" charset="2"/>
              </a:rPr>
              <a:t>ón</a:t>
            </a:r>
            <a:r>
              <a:rPr lang="en-US" altLang="en-US" sz="2000" dirty="0">
                <a:solidFill>
                  <a:srgbClr val="003399"/>
                </a:solidFill>
                <a:sym typeface="Wingdings" pitchFamily="2" charset="2"/>
              </a:rPr>
              <a:t> de </a:t>
            </a:r>
            <a:r>
              <a:rPr lang="en-US" altLang="en-US" sz="2000" dirty="0" smtClean="0">
                <a:solidFill>
                  <a:srgbClr val="003399"/>
                </a:solidFill>
                <a:sym typeface="Wingdings" pitchFamily="2" charset="2"/>
              </a:rPr>
              <a:t>la </a:t>
            </a:r>
            <a:r>
              <a:rPr lang="en-US" altLang="en-US" sz="2000" dirty="0" err="1" smtClean="0">
                <a:solidFill>
                  <a:srgbClr val="003399"/>
                </a:solidFill>
                <a:sym typeface="Wingdings" pitchFamily="2" charset="2"/>
              </a:rPr>
              <a:t>realidad</a:t>
            </a:r>
            <a:r>
              <a:rPr lang="en-US" altLang="en-US" sz="2000" dirty="0" smtClean="0">
                <a:solidFill>
                  <a:srgbClr val="003399"/>
                </a:solidFill>
                <a:sym typeface="Wingdings" pitchFamily="2" charset="2"/>
              </a:rPr>
              <a:t>.</a:t>
            </a:r>
            <a:endParaRPr lang="en-US" altLang="en-US" sz="2000" dirty="0">
              <a:solidFill>
                <a:srgbClr val="003399"/>
              </a:solidFill>
              <a:sym typeface="Wingdings" pitchFamily="2" charset="2"/>
            </a:endParaRPr>
          </a:p>
          <a:p>
            <a:pPr eaLnBrk="1" hangingPunct="1">
              <a:spcBef>
                <a:spcPct val="0"/>
              </a:spcBef>
              <a:buFontTx/>
              <a:buNone/>
            </a:pPr>
            <a:r>
              <a:rPr lang="en-US" altLang="en-US" sz="2000" dirty="0">
                <a:solidFill>
                  <a:srgbClr val="003399"/>
                </a:solidFill>
                <a:sym typeface="Wingdings" pitchFamily="2" charset="2"/>
              </a:rPr>
              <a:t>  </a:t>
            </a:r>
            <a:r>
              <a:rPr lang="en-US" altLang="en-US" sz="2000" dirty="0" smtClean="0">
                <a:solidFill>
                  <a:srgbClr val="003399"/>
                </a:solidFill>
                <a:sym typeface="Wingdings" pitchFamily="2" charset="2"/>
              </a:rPr>
              <a:t> Esp. </a:t>
            </a:r>
            <a:r>
              <a:rPr lang="en-US" altLang="en-US" sz="2000" dirty="0" err="1" smtClean="0">
                <a:solidFill>
                  <a:srgbClr val="003399"/>
                </a:solidFill>
                <a:sym typeface="Wingdings" pitchFamily="2" charset="2"/>
              </a:rPr>
              <a:t>convección</a:t>
            </a:r>
            <a:r>
              <a:rPr lang="en-US" altLang="en-US" sz="2000" dirty="0" smtClean="0">
                <a:solidFill>
                  <a:srgbClr val="003399"/>
                </a:solidFill>
                <a:sym typeface="Wingdings" pitchFamily="2" charset="2"/>
              </a:rPr>
              <a:t> tropical: </a:t>
            </a:r>
            <a:r>
              <a:rPr lang="en-US" altLang="en-US" sz="2000" dirty="0" err="1" smtClean="0">
                <a:solidFill>
                  <a:srgbClr val="003399"/>
                </a:solidFill>
                <a:sym typeface="Wingdings" pitchFamily="2" charset="2"/>
              </a:rPr>
              <a:t>es</a:t>
            </a:r>
            <a:r>
              <a:rPr lang="en-US" altLang="en-US" sz="2000" dirty="0" smtClean="0">
                <a:solidFill>
                  <a:srgbClr val="003399"/>
                </a:solidFill>
                <a:sym typeface="Wingdings" pitchFamily="2" charset="2"/>
              </a:rPr>
              <a:t> </a:t>
            </a:r>
            <a:r>
              <a:rPr lang="en-US" altLang="en-US" sz="2000" dirty="0" err="1" smtClean="0">
                <a:solidFill>
                  <a:srgbClr val="003399"/>
                </a:solidFill>
                <a:sym typeface="Wingdings" pitchFamily="2" charset="2"/>
              </a:rPr>
              <a:t>muy</a:t>
            </a:r>
            <a:r>
              <a:rPr lang="en-US" altLang="en-US" sz="2000" dirty="0" smtClean="0">
                <a:solidFill>
                  <a:srgbClr val="003399"/>
                </a:solidFill>
                <a:sym typeface="Wingdings" pitchFamily="2" charset="2"/>
              </a:rPr>
              <a:t> </a:t>
            </a:r>
            <a:r>
              <a:rPr lang="en-US" altLang="en-US" sz="2000" dirty="0" err="1" smtClean="0">
                <a:solidFill>
                  <a:srgbClr val="003399"/>
                </a:solidFill>
                <a:sym typeface="Wingdings" pitchFamily="2" charset="2"/>
              </a:rPr>
              <a:t>caótica</a:t>
            </a:r>
            <a:r>
              <a:rPr lang="en-US" altLang="en-US" sz="2000" dirty="0" smtClean="0">
                <a:solidFill>
                  <a:srgbClr val="003399"/>
                </a:solidFill>
                <a:sym typeface="Wingdings" pitchFamily="2" charset="2"/>
              </a:rPr>
              <a:t> </a:t>
            </a:r>
            <a:r>
              <a:rPr lang="en-US" altLang="en-US" sz="2000" dirty="0">
                <a:solidFill>
                  <a:srgbClr val="003399"/>
                </a:solidFill>
                <a:sym typeface="Wingdings" pitchFamily="2" charset="2"/>
              </a:rPr>
              <a:t>y la </a:t>
            </a:r>
            <a:r>
              <a:rPr lang="en-US" altLang="en-US" sz="2000" dirty="0" err="1" smtClean="0">
                <a:solidFill>
                  <a:srgbClr val="003399"/>
                </a:solidFill>
                <a:sym typeface="Wingdings" pitchFamily="2" charset="2"/>
              </a:rPr>
              <a:t>confianza</a:t>
            </a:r>
            <a:r>
              <a:rPr lang="en-US" altLang="en-US" sz="2000" dirty="0" smtClean="0">
                <a:solidFill>
                  <a:srgbClr val="003399"/>
                </a:solidFill>
                <a:sym typeface="Wingdings" pitchFamily="2" charset="2"/>
              </a:rPr>
              <a:t> </a:t>
            </a:r>
            <a:r>
              <a:rPr lang="en-US" altLang="en-US" sz="2000" dirty="0" err="1">
                <a:solidFill>
                  <a:srgbClr val="003399"/>
                </a:solidFill>
                <a:sym typeface="Wingdings" pitchFamily="2" charset="2"/>
              </a:rPr>
              <a:t>en</a:t>
            </a:r>
            <a:r>
              <a:rPr lang="en-US" altLang="en-US" sz="2000" dirty="0">
                <a:solidFill>
                  <a:srgbClr val="003399"/>
                </a:solidFill>
                <a:sym typeface="Wingdings" pitchFamily="2" charset="2"/>
              </a:rPr>
              <a:t> </a:t>
            </a:r>
            <a:r>
              <a:rPr lang="en-US" altLang="en-US" sz="2000" dirty="0" err="1">
                <a:solidFill>
                  <a:srgbClr val="003399"/>
                </a:solidFill>
                <a:sym typeface="Wingdings" pitchFamily="2" charset="2"/>
              </a:rPr>
              <a:t>su</a:t>
            </a:r>
            <a:r>
              <a:rPr lang="en-US" altLang="en-US" sz="2000" dirty="0">
                <a:solidFill>
                  <a:srgbClr val="003399"/>
                </a:solidFill>
                <a:sym typeface="Wingdings" pitchFamily="2" charset="2"/>
              </a:rPr>
              <a:t> </a:t>
            </a:r>
            <a:endParaRPr lang="en-US" altLang="en-US" sz="2000" dirty="0" smtClean="0">
              <a:solidFill>
                <a:srgbClr val="003399"/>
              </a:solidFill>
              <a:sym typeface="Wingdings" pitchFamily="2" charset="2"/>
            </a:endParaRPr>
          </a:p>
          <a:p>
            <a:pPr eaLnBrk="1" hangingPunct="1">
              <a:spcBef>
                <a:spcPct val="0"/>
              </a:spcBef>
              <a:buFontTx/>
              <a:buNone/>
            </a:pPr>
            <a:r>
              <a:rPr lang="en-US" altLang="en-US" sz="2000" dirty="0">
                <a:solidFill>
                  <a:srgbClr val="003399"/>
                </a:solidFill>
                <a:sym typeface="Wingdings" pitchFamily="2" charset="2"/>
              </a:rPr>
              <a:t> </a:t>
            </a:r>
            <a:r>
              <a:rPr lang="en-US" altLang="en-US" sz="2000" dirty="0" smtClean="0">
                <a:solidFill>
                  <a:srgbClr val="003399"/>
                </a:solidFill>
                <a:sym typeface="Wingdings" pitchFamily="2" charset="2"/>
              </a:rPr>
              <a:t>      </a:t>
            </a:r>
            <a:r>
              <a:rPr lang="en-US" altLang="en-US" sz="2000" dirty="0" err="1" smtClean="0">
                <a:solidFill>
                  <a:srgbClr val="003399"/>
                </a:solidFill>
                <a:sym typeface="Wingdings" pitchFamily="2" charset="2"/>
              </a:rPr>
              <a:t>pronóstico</a:t>
            </a:r>
            <a:r>
              <a:rPr lang="en-US" altLang="en-US" sz="2000" dirty="0" smtClean="0">
                <a:solidFill>
                  <a:srgbClr val="003399"/>
                </a:solidFill>
                <a:sym typeface="Wingdings" pitchFamily="2" charset="2"/>
              </a:rPr>
              <a:t> </a:t>
            </a:r>
            <a:r>
              <a:rPr lang="en-US" altLang="en-US" sz="2000" dirty="0" err="1">
                <a:solidFill>
                  <a:srgbClr val="003399"/>
                </a:solidFill>
                <a:sym typeface="Wingdings" pitchFamily="2" charset="2"/>
              </a:rPr>
              <a:t>detallado</a:t>
            </a:r>
            <a:r>
              <a:rPr lang="en-US" altLang="en-US" sz="2000" dirty="0">
                <a:solidFill>
                  <a:srgbClr val="003399"/>
                </a:solidFill>
                <a:sym typeface="Wingdings" pitchFamily="2" charset="2"/>
              </a:rPr>
              <a:t> </a:t>
            </a:r>
            <a:r>
              <a:rPr lang="en-US" altLang="en-US" sz="2000" dirty="0" err="1">
                <a:solidFill>
                  <a:srgbClr val="003399"/>
                </a:solidFill>
                <a:sym typeface="Wingdings" pitchFamily="2" charset="2"/>
              </a:rPr>
              <a:t>decae</a:t>
            </a:r>
            <a:r>
              <a:rPr lang="en-US" altLang="en-US" sz="2000" dirty="0">
                <a:solidFill>
                  <a:srgbClr val="003399"/>
                </a:solidFill>
                <a:sym typeface="Wingdings" pitchFamily="2" charset="2"/>
              </a:rPr>
              <a:t> </a:t>
            </a:r>
            <a:r>
              <a:rPr lang="en-US" altLang="en-US" sz="2000" dirty="0" err="1">
                <a:solidFill>
                  <a:srgbClr val="003399"/>
                </a:solidFill>
                <a:sym typeface="Wingdings" pitchFamily="2" charset="2"/>
              </a:rPr>
              <a:t>rápidamente</a:t>
            </a:r>
            <a:endParaRPr lang="es-ES_tradnl" altLang="en-US" sz="2000" b="1" dirty="0">
              <a:solidFill>
                <a:srgbClr val="FF0000"/>
              </a:solidFill>
            </a:endParaRPr>
          </a:p>
        </p:txBody>
      </p:sp>
      <p:sp>
        <p:nvSpPr>
          <p:cNvPr id="9" name="TextBox 1"/>
          <p:cNvSpPr txBox="1">
            <a:spLocks noChangeArrowheads="1"/>
          </p:cNvSpPr>
          <p:nvPr/>
        </p:nvSpPr>
        <p:spPr bwMode="auto">
          <a:xfrm>
            <a:off x="128465" y="122569"/>
            <a:ext cx="4519735"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5000"/>
              </a:lnSpc>
              <a:spcBef>
                <a:spcPct val="0"/>
              </a:spcBef>
              <a:buFontTx/>
              <a:buNone/>
            </a:pPr>
            <a:r>
              <a:rPr lang="en-US" altLang="en-US" sz="3600" b="1" dirty="0" err="1" smtClean="0"/>
              <a:t>Otro</a:t>
            </a:r>
            <a:r>
              <a:rPr lang="en-US" altLang="en-US" sz="3600" b="1" dirty="0" smtClean="0"/>
              <a:t> </a:t>
            </a:r>
            <a:r>
              <a:rPr lang="en-US" altLang="en-US" sz="3600" b="1" dirty="0" err="1" smtClean="0"/>
              <a:t>Beneficio</a:t>
            </a:r>
            <a:endParaRPr lang="en-US" altLang="en-US" sz="3600" b="1" dirty="0"/>
          </a:p>
        </p:txBody>
      </p:sp>
    </p:spTree>
    <p:extLst>
      <p:ext uri="{BB962C8B-B14F-4D97-AF65-F5344CB8AC3E}">
        <p14:creationId xmlns:p14="http://schemas.microsoft.com/office/powerpoint/2010/main" val="4906696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2" name="TextBox 1"/>
          <p:cNvSpPr txBox="1">
            <a:spLocks noChangeArrowheads="1"/>
          </p:cNvSpPr>
          <p:nvPr/>
        </p:nvSpPr>
        <p:spPr bwMode="auto">
          <a:xfrm>
            <a:off x="152400" y="22225"/>
            <a:ext cx="8763000" cy="171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dirty="0" smtClean="0">
                <a:cs typeface="Arial" charset="0"/>
              </a:rPr>
              <a:t>GDI vs </a:t>
            </a:r>
            <a:r>
              <a:rPr lang="en-US" altLang="en-US" b="1" dirty="0" err="1" smtClean="0">
                <a:cs typeface="Arial" charset="0"/>
              </a:rPr>
              <a:t>Parametrización</a:t>
            </a:r>
            <a:r>
              <a:rPr lang="en-US" altLang="en-US" b="1" dirty="0" smtClean="0">
                <a:cs typeface="Arial" charset="0"/>
              </a:rPr>
              <a:t> </a:t>
            </a:r>
            <a:r>
              <a:rPr lang="en-US" altLang="en-US" b="1" dirty="0" err="1" smtClean="0">
                <a:cs typeface="Arial" charset="0"/>
              </a:rPr>
              <a:t>Convectiva</a:t>
            </a:r>
            <a:endParaRPr lang="en-US" altLang="en-US" b="1" dirty="0"/>
          </a:p>
          <a:p>
            <a:pPr eaLnBrk="1" hangingPunct="1">
              <a:spcBef>
                <a:spcPct val="0"/>
              </a:spcBef>
              <a:buFontTx/>
              <a:buNone/>
            </a:pPr>
            <a:endParaRPr lang="en-US" altLang="en-US" sz="1100" b="1" dirty="0"/>
          </a:p>
          <a:p>
            <a:pPr eaLnBrk="1" hangingPunct="1">
              <a:spcBef>
                <a:spcPct val="0"/>
              </a:spcBef>
              <a:buFontTx/>
              <a:buNone/>
            </a:pPr>
            <a:r>
              <a:rPr lang="es-ES_tradnl" altLang="en-US" sz="2000" dirty="0">
                <a:solidFill>
                  <a:srgbClr val="003399"/>
                </a:solidFill>
              </a:rPr>
              <a:t>     </a:t>
            </a:r>
            <a:r>
              <a:rPr lang="es-ES_tradnl" altLang="en-US" sz="2100" dirty="0">
                <a:solidFill>
                  <a:srgbClr val="003399"/>
                </a:solidFill>
              </a:rPr>
              <a:t>Por qué el GDI </a:t>
            </a:r>
            <a:r>
              <a:rPr lang="en-US" altLang="en-US" sz="2100" dirty="0" err="1">
                <a:solidFill>
                  <a:srgbClr val="003399"/>
                </a:solidFill>
              </a:rPr>
              <a:t>es</a:t>
            </a:r>
            <a:r>
              <a:rPr lang="en-US" altLang="en-US" sz="2100" dirty="0">
                <a:solidFill>
                  <a:srgbClr val="003399"/>
                </a:solidFill>
              </a:rPr>
              <a:t> </a:t>
            </a:r>
            <a:r>
              <a:rPr lang="en-US" altLang="en-US" sz="2100" u="sng" dirty="0" err="1">
                <a:solidFill>
                  <a:srgbClr val="003399"/>
                </a:solidFill>
              </a:rPr>
              <a:t>menos</a:t>
            </a:r>
            <a:r>
              <a:rPr lang="en-US" altLang="en-US" sz="2100" u="sng" dirty="0">
                <a:solidFill>
                  <a:srgbClr val="003399"/>
                </a:solidFill>
              </a:rPr>
              <a:t> </a:t>
            </a:r>
            <a:r>
              <a:rPr lang="en-US" altLang="en-US" sz="2100" u="sng" dirty="0" err="1">
                <a:solidFill>
                  <a:srgbClr val="003399"/>
                </a:solidFill>
              </a:rPr>
              <a:t>dependiente</a:t>
            </a:r>
            <a:r>
              <a:rPr lang="en-US" altLang="en-US" sz="2100" dirty="0">
                <a:solidFill>
                  <a:srgbClr val="003399"/>
                </a:solidFill>
              </a:rPr>
              <a:t> </a:t>
            </a:r>
            <a:r>
              <a:rPr lang="en-US" altLang="en-US" sz="2100" dirty="0" err="1">
                <a:solidFill>
                  <a:srgbClr val="003399"/>
                </a:solidFill>
              </a:rPr>
              <a:t>en</a:t>
            </a:r>
            <a:r>
              <a:rPr lang="en-US" altLang="en-US" sz="2100" dirty="0">
                <a:solidFill>
                  <a:srgbClr val="003399"/>
                </a:solidFill>
              </a:rPr>
              <a:t> </a:t>
            </a:r>
            <a:r>
              <a:rPr lang="en-US" altLang="en-US" sz="2100" dirty="0" err="1">
                <a:solidFill>
                  <a:srgbClr val="003399"/>
                </a:solidFill>
              </a:rPr>
              <a:t>los</a:t>
            </a:r>
            <a:r>
              <a:rPr lang="en-US" altLang="en-US" sz="2100" dirty="0">
                <a:solidFill>
                  <a:srgbClr val="003399"/>
                </a:solidFill>
              </a:rPr>
              <a:t> </a:t>
            </a:r>
            <a:r>
              <a:rPr lang="en-US" altLang="en-US" sz="2100" dirty="0" err="1">
                <a:solidFill>
                  <a:srgbClr val="003399"/>
                </a:solidFill>
              </a:rPr>
              <a:t>detalles</a:t>
            </a:r>
            <a:r>
              <a:rPr lang="en-US" altLang="en-US" sz="2100" dirty="0">
                <a:solidFill>
                  <a:srgbClr val="003399"/>
                </a:solidFill>
              </a:rPr>
              <a:t> de la </a:t>
            </a:r>
          </a:p>
          <a:p>
            <a:pPr eaLnBrk="1" hangingPunct="1">
              <a:spcBef>
                <a:spcPct val="0"/>
              </a:spcBef>
              <a:buFontTx/>
              <a:buNone/>
            </a:pPr>
            <a:r>
              <a:rPr lang="en-US" altLang="en-US" sz="2100" dirty="0">
                <a:solidFill>
                  <a:srgbClr val="003399"/>
                </a:solidFill>
              </a:rPr>
              <a:t>     </a:t>
            </a:r>
            <a:r>
              <a:rPr lang="en-US" altLang="en-US" sz="2100" dirty="0" err="1">
                <a:solidFill>
                  <a:srgbClr val="003399"/>
                </a:solidFill>
              </a:rPr>
              <a:t>mesoescala</a:t>
            </a:r>
            <a:r>
              <a:rPr lang="en-US" altLang="en-US" sz="2100" dirty="0">
                <a:solidFill>
                  <a:srgbClr val="003399"/>
                </a:solidFill>
              </a:rPr>
              <a:t>. El GDI </a:t>
            </a:r>
            <a:r>
              <a:rPr lang="en-US" altLang="en-US" sz="2100" dirty="0" err="1">
                <a:solidFill>
                  <a:srgbClr val="003399"/>
                </a:solidFill>
              </a:rPr>
              <a:t>depende</a:t>
            </a:r>
            <a:r>
              <a:rPr lang="en-US" altLang="en-US" sz="2100" dirty="0">
                <a:solidFill>
                  <a:srgbClr val="003399"/>
                </a:solidFill>
              </a:rPr>
              <a:t> </a:t>
            </a:r>
            <a:r>
              <a:rPr lang="en-US" altLang="en-US" sz="2100" dirty="0" err="1">
                <a:solidFill>
                  <a:srgbClr val="003399"/>
                </a:solidFill>
              </a:rPr>
              <a:t>más</a:t>
            </a:r>
            <a:r>
              <a:rPr lang="en-US" altLang="en-US" sz="2100" dirty="0">
                <a:solidFill>
                  <a:srgbClr val="003399"/>
                </a:solidFill>
              </a:rPr>
              <a:t> del </a:t>
            </a:r>
            <a:r>
              <a:rPr lang="en-US" altLang="en-US" sz="2100" dirty="0" err="1">
                <a:solidFill>
                  <a:srgbClr val="003399"/>
                </a:solidFill>
              </a:rPr>
              <a:t>transporte</a:t>
            </a:r>
            <a:r>
              <a:rPr lang="en-US" altLang="en-US" sz="2100" dirty="0">
                <a:solidFill>
                  <a:srgbClr val="003399"/>
                </a:solidFill>
              </a:rPr>
              <a:t> de </a:t>
            </a:r>
            <a:r>
              <a:rPr lang="en-US" altLang="en-US" sz="2100" dirty="0" err="1">
                <a:solidFill>
                  <a:srgbClr val="003399"/>
                </a:solidFill>
              </a:rPr>
              <a:t>calor</a:t>
            </a:r>
            <a:r>
              <a:rPr lang="en-US" altLang="en-US" sz="2100" dirty="0">
                <a:solidFill>
                  <a:srgbClr val="003399"/>
                </a:solidFill>
              </a:rPr>
              <a:t>/</a:t>
            </a:r>
            <a:r>
              <a:rPr lang="en-US" altLang="en-US" sz="2100" dirty="0" err="1">
                <a:solidFill>
                  <a:srgbClr val="003399"/>
                </a:solidFill>
              </a:rPr>
              <a:t>humedad</a:t>
            </a:r>
            <a:endParaRPr lang="en-US" altLang="en-US" sz="2100" dirty="0">
              <a:solidFill>
                <a:srgbClr val="003399"/>
              </a:solidFill>
            </a:endParaRPr>
          </a:p>
          <a:p>
            <a:pPr eaLnBrk="1" hangingPunct="1">
              <a:spcBef>
                <a:spcPct val="0"/>
              </a:spcBef>
              <a:buFontTx/>
              <a:buNone/>
            </a:pPr>
            <a:r>
              <a:rPr lang="en-US" altLang="en-US" sz="2100" dirty="0">
                <a:solidFill>
                  <a:srgbClr val="003399"/>
                </a:solidFill>
              </a:rPr>
              <a:t>     y </a:t>
            </a:r>
            <a:r>
              <a:rPr lang="en-US" altLang="en-US" sz="2100" dirty="0" err="1">
                <a:solidFill>
                  <a:srgbClr val="003399"/>
                </a:solidFill>
              </a:rPr>
              <a:t>sistemas</a:t>
            </a:r>
            <a:r>
              <a:rPr lang="en-US" altLang="en-US" sz="2100" dirty="0">
                <a:solidFill>
                  <a:srgbClr val="003399"/>
                </a:solidFill>
              </a:rPr>
              <a:t> </a:t>
            </a:r>
            <a:r>
              <a:rPr lang="es-ES_tradnl" altLang="en-US" sz="2100" dirty="0">
                <a:solidFill>
                  <a:srgbClr val="003399"/>
                </a:solidFill>
              </a:rPr>
              <a:t>(vaguadas/inversiones) a escala sinóptica.</a:t>
            </a:r>
            <a:endParaRPr lang="es-ES_tradnl" altLang="en-US" sz="2100" dirty="0">
              <a:solidFill>
                <a:srgbClr val="003399"/>
              </a:solidFill>
              <a:sym typeface="Wingdings" pitchFamily="2" charset="2"/>
            </a:endParaRPr>
          </a:p>
        </p:txBody>
      </p:sp>
      <p:sp>
        <p:nvSpPr>
          <p:cNvPr id="227334" name="TextBox 1"/>
          <p:cNvSpPr txBox="1">
            <a:spLocks noChangeArrowheads="1"/>
          </p:cNvSpPr>
          <p:nvPr/>
        </p:nvSpPr>
        <p:spPr bwMode="auto">
          <a:xfrm>
            <a:off x="381000" y="5146675"/>
            <a:ext cx="2438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rgbClr val="FF0000"/>
                </a:solidFill>
                <a:cs typeface="Arial" charset="0"/>
              </a:rPr>
              <a:t>Interacciones de mesoescala en conveccion tropical desvian mucho lluvia del modelo de la realidad con el tiempo</a:t>
            </a:r>
            <a:endParaRPr lang="es-ES_tradnl" altLang="en-US" sz="1500">
              <a:solidFill>
                <a:srgbClr val="FF0000"/>
              </a:solidFill>
              <a:sym typeface="Wingdings" pitchFamily="2" charset="2"/>
            </a:endParaRPr>
          </a:p>
        </p:txBody>
      </p:sp>
      <p:pic>
        <p:nvPicPr>
          <p:cNvPr id="227335" name="Picture 7" descr="param-conveccion_g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438400"/>
            <a:ext cx="59436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3764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Box 1"/>
          <p:cNvSpPr txBox="1">
            <a:spLocks noChangeArrowheads="1"/>
          </p:cNvSpPr>
          <p:nvPr/>
        </p:nvSpPr>
        <p:spPr bwMode="auto">
          <a:xfrm>
            <a:off x="529938" y="171450"/>
            <a:ext cx="796032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800" b="1" dirty="0" smtClean="0"/>
              <a:t>GDI para </a:t>
            </a:r>
            <a:r>
              <a:rPr lang="en-US" altLang="en-US" sz="2800" b="1" dirty="0" err="1" smtClean="0"/>
              <a:t>seguir</a:t>
            </a:r>
            <a:r>
              <a:rPr lang="en-US" altLang="en-US" sz="2800" b="1" dirty="0" smtClean="0"/>
              <a:t> </a:t>
            </a:r>
            <a:r>
              <a:rPr lang="en-US" altLang="en-US" sz="2800" b="1" dirty="0" err="1" smtClean="0"/>
              <a:t>perturbaciones</a:t>
            </a:r>
            <a:r>
              <a:rPr lang="en-US" altLang="en-US" sz="2800" b="1" dirty="0" smtClean="0"/>
              <a:t> </a:t>
            </a:r>
            <a:r>
              <a:rPr lang="en-US" altLang="en-US" sz="2800" b="1" dirty="0" err="1" smtClean="0"/>
              <a:t>en</a:t>
            </a:r>
            <a:r>
              <a:rPr lang="en-US" altLang="en-US" sz="2800" b="1" dirty="0" smtClean="0"/>
              <a:t> </a:t>
            </a:r>
            <a:r>
              <a:rPr lang="en-US" altLang="en-US" sz="2800" b="1" dirty="0" err="1" smtClean="0"/>
              <a:t>los</a:t>
            </a:r>
            <a:r>
              <a:rPr lang="en-US" altLang="en-US" sz="2800" b="1" dirty="0" smtClean="0"/>
              <a:t> </a:t>
            </a:r>
            <a:r>
              <a:rPr lang="en-US" altLang="en-US" sz="2800" b="1" dirty="0" err="1" smtClean="0"/>
              <a:t>Alisios</a:t>
            </a:r>
            <a:endParaRPr lang="en-US" altLang="en-US" sz="2800" b="1" dirty="0"/>
          </a:p>
        </p:txBody>
      </p:sp>
      <p:pic>
        <p:nvPicPr>
          <p:cNvPr id="220163" name="Picture 3" descr="twa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305675" cy="579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723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7" name="Picture 3" descr="inde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25500"/>
            <a:ext cx="7315200" cy="5803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p:cNvSpPr txBox="1">
            <a:spLocks noChangeArrowheads="1"/>
          </p:cNvSpPr>
          <p:nvPr/>
        </p:nvSpPr>
        <p:spPr bwMode="auto">
          <a:xfrm>
            <a:off x="529938" y="171450"/>
            <a:ext cx="796032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2800" b="1" dirty="0" smtClean="0"/>
              <a:t>GDI para </a:t>
            </a:r>
            <a:r>
              <a:rPr lang="en-US" altLang="en-US" sz="2800" b="1" dirty="0" err="1" smtClean="0"/>
              <a:t>seguir</a:t>
            </a:r>
            <a:r>
              <a:rPr lang="en-US" altLang="en-US" sz="2800" b="1" dirty="0" smtClean="0"/>
              <a:t> </a:t>
            </a:r>
            <a:r>
              <a:rPr lang="en-US" altLang="en-US" sz="2800" b="1" dirty="0" err="1" smtClean="0"/>
              <a:t>perturbaciones</a:t>
            </a:r>
            <a:r>
              <a:rPr lang="en-US" altLang="en-US" sz="2800" b="1" dirty="0" smtClean="0"/>
              <a:t> </a:t>
            </a:r>
            <a:r>
              <a:rPr lang="en-US" altLang="en-US" sz="2800" b="1" dirty="0" err="1" smtClean="0"/>
              <a:t>en</a:t>
            </a:r>
            <a:r>
              <a:rPr lang="en-US" altLang="en-US" sz="2800" b="1" dirty="0" smtClean="0"/>
              <a:t> </a:t>
            </a:r>
            <a:r>
              <a:rPr lang="en-US" altLang="en-US" sz="2800" b="1" dirty="0" err="1" smtClean="0"/>
              <a:t>los</a:t>
            </a:r>
            <a:r>
              <a:rPr lang="en-US" altLang="en-US" sz="2800" b="1" dirty="0" smtClean="0"/>
              <a:t> </a:t>
            </a:r>
            <a:r>
              <a:rPr lang="en-US" altLang="en-US" sz="2800" b="1" dirty="0" err="1" smtClean="0"/>
              <a:t>Alisios</a:t>
            </a:r>
            <a:endParaRPr lang="en-US" altLang="en-US" sz="2800" b="1" dirty="0"/>
          </a:p>
        </p:txBody>
      </p:sp>
    </p:spTree>
    <p:extLst>
      <p:ext uri="{BB962C8B-B14F-4D97-AF65-F5344CB8AC3E}">
        <p14:creationId xmlns:p14="http://schemas.microsoft.com/office/powerpoint/2010/main" val="407055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Box 1"/>
          <p:cNvSpPr txBox="1">
            <a:spLocks noChangeArrowheads="1"/>
          </p:cNvSpPr>
          <p:nvPr/>
        </p:nvSpPr>
        <p:spPr bwMode="auto">
          <a:xfrm>
            <a:off x="95030" y="171450"/>
            <a:ext cx="879837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3200" b="1" dirty="0" err="1" smtClean="0"/>
              <a:t>Resumen</a:t>
            </a:r>
            <a:r>
              <a:rPr lang="en-US" altLang="en-US" sz="3200" b="1" dirty="0" smtClean="0"/>
              <a:t>: </a:t>
            </a:r>
            <a:r>
              <a:rPr lang="en-US" altLang="en-US" sz="3200" b="1" dirty="0" err="1" smtClean="0"/>
              <a:t>Aplicaciones</a:t>
            </a:r>
            <a:r>
              <a:rPr lang="en-US" altLang="en-US" sz="3200" b="1" dirty="0" smtClean="0"/>
              <a:t> </a:t>
            </a:r>
            <a:r>
              <a:rPr lang="en-US" altLang="en-US" sz="3200" b="1" dirty="0" err="1" smtClean="0"/>
              <a:t>importantes</a:t>
            </a:r>
            <a:r>
              <a:rPr lang="en-US" altLang="en-US" sz="3200" b="1" dirty="0" smtClean="0"/>
              <a:t> del GDI</a:t>
            </a:r>
            <a:endParaRPr lang="en-US" altLang="en-US" sz="3200" b="1" dirty="0"/>
          </a:p>
        </p:txBody>
      </p:sp>
      <p:sp>
        <p:nvSpPr>
          <p:cNvPr id="219139" name="TextBox 2"/>
          <p:cNvSpPr txBox="1">
            <a:spLocks noChangeArrowheads="1"/>
          </p:cNvSpPr>
          <p:nvPr/>
        </p:nvSpPr>
        <p:spPr bwMode="auto">
          <a:xfrm>
            <a:off x="298655" y="4541411"/>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t>2) </a:t>
            </a:r>
            <a:r>
              <a:rPr lang="en-US" altLang="en-US" sz="2400" dirty="0" err="1"/>
              <a:t>Ayuda</a:t>
            </a:r>
            <a:r>
              <a:rPr lang="en-US" altLang="en-US" sz="2400" dirty="0"/>
              <a:t> a </a:t>
            </a:r>
            <a:r>
              <a:rPr lang="en-US" altLang="en-US" sz="2400" dirty="0" err="1"/>
              <a:t>encontrar</a:t>
            </a:r>
            <a:r>
              <a:rPr lang="en-US" altLang="en-US" sz="2400" dirty="0"/>
              <a:t> y </a:t>
            </a:r>
            <a:r>
              <a:rPr lang="en-US" altLang="en-US" sz="2400" dirty="0" err="1"/>
              <a:t>seguir</a:t>
            </a:r>
            <a:r>
              <a:rPr lang="en-US" altLang="en-US" sz="2400" dirty="0"/>
              <a:t> </a:t>
            </a:r>
            <a:r>
              <a:rPr lang="en-US" altLang="en-US" sz="2400" dirty="0" err="1"/>
              <a:t>perturbaciones</a:t>
            </a:r>
            <a:r>
              <a:rPr lang="en-US" altLang="en-US" sz="2400" dirty="0"/>
              <a:t> </a:t>
            </a:r>
            <a:r>
              <a:rPr lang="en-US" altLang="en-US" sz="2400" dirty="0" err="1"/>
              <a:t>en</a:t>
            </a:r>
            <a:r>
              <a:rPr lang="en-US" altLang="en-US" sz="2400" dirty="0"/>
              <a:t> </a:t>
            </a:r>
            <a:r>
              <a:rPr lang="en-US" altLang="en-US" sz="2400" dirty="0" err="1"/>
              <a:t>los</a:t>
            </a:r>
            <a:r>
              <a:rPr lang="en-US" altLang="en-US" sz="2400" dirty="0"/>
              <a:t> </a:t>
            </a:r>
            <a:r>
              <a:rPr lang="en-US" altLang="en-US" sz="2400" dirty="0" err="1"/>
              <a:t>Alisios</a:t>
            </a:r>
            <a:endParaRPr lang="en-US" altLang="en-US" sz="2400" dirty="0"/>
          </a:p>
        </p:txBody>
      </p:sp>
      <p:sp>
        <p:nvSpPr>
          <p:cNvPr id="219140" name="TextBox 4"/>
          <p:cNvSpPr txBox="1">
            <a:spLocks noChangeArrowheads="1"/>
          </p:cNvSpPr>
          <p:nvPr/>
        </p:nvSpPr>
        <p:spPr bwMode="auto">
          <a:xfrm>
            <a:off x="1036637" y="2391632"/>
            <a:ext cx="75739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a:buChar char="à"/>
            </a:pPr>
            <a:r>
              <a:rPr lang="en-US" altLang="en-US" sz="2000" dirty="0" err="1" smtClean="0">
                <a:solidFill>
                  <a:srgbClr val="0000FF"/>
                </a:solidFill>
              </a:rPr>
              <a:t>Excelente</a:t>
            </a:r>
            <a:r>
              <a:rPr lang="en-US" altLang="en-US" sz="2000" dirty="0" smtClean="0">
                <a:solidFill>
                  <a:srgbClr val="0000FF"/>
                </a:solidFill>
              </a:rPr>
              <a:t> </a:t>
            </a:r>
            <a:r>
              <a:rPr lang="en-US" altLang="en-US" sz="2000" dirty="0">
                <a:solidFill>
                  <a:srgbClr val="0000FF"/>
                </a:solidFill>
              </a:rPr>
              <a:t>para </a:t>
            </a:r>
            <a:r>
              <a:rPr lang="en-US" altLang="en-US" sz="2000" dirty="0" err="1">
                <a:solidFill>
                  <a:srgbClr val="0000FF"/>
                </a:solidFill>
              </a:rPr>
              <a:t>evaluar</a:t>
            </a:r>
            <a:r>
              <a:rPr lang="en-US" altLang="en-US" sz="2000" dirty="0">
                <a:solidFill>
                  <a:srgbClr val="0000FF"/>
                </a:solidFill>
              </a:rPr>
              <a:t> el </a:t>
            </a:r>
            <a:r>
              <a:rPr lang="en-US" altLang="en-US" sz="2000" dirty="0" err="1">
                <a:solidFill>
                  <a:srgbClr val="0000FF"/>
                </a:solidFill>
              </a:rPr>
              <a:t>potencial</a:t>
            </a:r>
            <a:r>
              <a:rPr lang="en-US" altLang="en-US" sz="2000" dirty="0">
                <a:solidFill>
                  <a:srgbClr val="0000FF"/>
                </a:solidFill>
              </a:rPr>
              <a:t> de </a:t>
            </a:r>
            <a:r>
              <a:rPr lang="en-US" altLang="en-US" sz="2000" dirty="0" err="1">
                <a:solidFill>
                  <a:srgbClr val="0000FF"/>
                </a:solidFill>
              </a:rPr>
              <a:t>tormentas</a:t>
            </a:r>
            <a:r>
              <a:rPr lang="en-US" altLang="en-US" sz="2000" dirty="0">
                <a:solidFill>
                  <a:srgbClr val="0000FF"/>
                </a:solidFill>
              </a:rPr>
              <a:t> </a:t>
            </a:r>
            <a:endParaRPr lang="en-US" altLang="en-US" sz="2000" dirty="0" smtClean="0">
              <a:solidFill>
                <a:srgbClr val="0000FF"/>
              </a:solidFill>
            </a:endParaRPr>
          </a:p>
          <a:p>
            <a:pPr eaLnBrk="1" hangingPunct="1"/>
            <a:r>
              <a:rPr lang="en-US" altLang="en-US" sz="2000" dirty="0">
                <a:solidFill>
                  <a:srgbClr val="0000FF"/>
                </a:solidFill>
              </a:rPr>
              <a:t> </a:t>
            </a:r>
            <a:r>
              <a:rPr lang="en-US" altLang="en-US" sz="2000" dirty="0" smtClean="0">
                <a:solidFill>
                  <a:srgbClr val="0000FF"/>
                </a:solidFill>
              </a:rPr>
              <a:t>   </a:t>
            </a:r>
            <a:r>
              <a:rPr lang="en-US" altLang="en-US" sz="2000" dirty="0" smtClean="0">
                <a:solidFill>
                  <a:srgbClr val="0000FF"/>
                </a:solidFill>
              </a:rPr>
              <a:t>(</a:t>
            </a:r>
            <a:r>
              <a:rPr lang="en-US" altLang="en-US" sz="2000" dirty="0" err="1">
                <a:solidFill>
                  <a:srgbClr val="0000FF"/>
                </a:solidFill>
              </a:rPr>
              <a:t>aviación</a:t>
            </a:r>
            <a:r>
              <a:rPr lang="en-US" altLang="en-US" sz="2000" dirty="0">
                <a:solidFill>
                  <a:srgbClr val="0000FF"/>
                </a:solidFill>
              </a:rPr>
              <a:t>) </a:t>
            </a:r>
            <a:r>
              <a:rPr lang="en-US" altLang="en-US" sz="2000" dirty="0" err="1">
                <a:solidFill>
                  <a:srgbClr val="0000FF"/>
                </a:solidFill>
              </a:rPr>
              <a:t>según</a:t>
            </a:r>
            <a:r>
              <a:rPr lang="en-US" altLang="en-US" sz="2000" dirty="0">
                <a:solidFill>
                  <a:srgbClr val="0000FF"/>
                </a:solidFill>
              </a:rPr>
              <a:t> </a:t>
            </a:r>
            <a:r>
              <a:rPr lang="en-US" altLang="en-US" sz="2000" dirty="0" err="1">
                <a:solidFill>
                  <a:srgbClr val="0000FF"/>
                </a:solidFill>
              </a:rPr>
              <a:t>resuelve</a:t>
            </a:r>
            <a:r>
              <a:rPr lang="en-US" altLang="en-US" sz="2000" dirty="0">
                <a:solidFill>
                  <a:srgbClr val="0000FF"/>
                </a:solidFill>
              </a:rPr>
              <a:t> </a:t>
            </a:r>
            <a:r>
              <a:rPr lang="en-US" altLang="en-US" sz="2000" dirty="0" err="1">
                <a:solidFill>
                  <a:srgbClr val="0000FF"/>
                </a:solidFill>
              </a:rPr>
              <a:t>estructuras</a:t>
            </a:r>
            <a:r>
              <a:rPr lang="en-US" altLang="en-US" sz="2000" dirty="0">
                <a:solidFill>
                  <a:srgbClr val="0000FF"/>
                </a:solidFill>
              </a:rPr>
              <a:t> </a:t>
            </a:r>
            <a:r>
              <a:rPr lang="en-US" altLang="en-US" sz="2000" dirty="0" err="1">
                <a:solidFill>
                  <a:srgbClr val="0000FF"/>
                </a:solidFill>
              </a:rPr>
              <a:t>más</a:t>
            </a:r>
            <a:r>
              <a:rPr lang="en-US" altLang="en-US" sz="2000" dirty="0">
                <a:solidFill>
                  <a:srgbClr val="0000FF"/>
                </a:solidFill>
              </a:rPr>
              <a:t> </a:t>
            </a:r>
            <a:r>
              <a:rPr lang="en-US" altLang="en-US" sz="2000" dirty="0" err="1">
                <a:solidFill>
                  <a:srgbClr val="0000FF"/>
                </a:solidFill>
              </a:rPr>
              <a:t>finas</a:t>
            </a:r>
            <a:r>
              <a:rPr lang="en-US" altLang="en-US" sz="2000" dirty="0">
                <a:solidFill>
                  <a:srgbClr val="0000FF"/>
                </a:solidFill>
              </a:rPr>
              <a:t>.</a:t>
            </a:r>
          </a:p>
        </p:txBody>
      </p:sp>
      <p:sp>
        <p:nvSpPr>
          <p:cNvPr id="219141" name="TextBox 6"/>
          <p:cNvSpPr txBox="1">
            <a:spLocks noChangeArrowheads="1"/>
          </p:cNvSpPr>
          <p:nvPr/>
        </p:nvSpPr>
        <p:spPr bwMode="auto">
          <a:xfrm>
            <a:off x="1092405" y="5054091"/>
            <a:ext cx="76644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dirty="0" err="1">
                <a:solidFill>
                  <a:srgbClr val="0000FF"/>
                </a:solidFill>
              </a:rPr>
              <a:t>Captura</a:t>
            </a:r>
            <a:r>
              <a:rPr lang="en-US" altLang="en-US" sz="2000" dirty="0">
                <a:solidFill>
                  <a:srgbClr val="0000FF"/>
                </a:solidFill>
              </a:rPr>
              <a:t> </a:t>
            </a:r>
            <a:r>
              <a:rPr lang="en-US" altLang="en-US" sz="2000" dirty="0" err="1">
                <a:solidFill>
                  <a:srgbClr val="0000FF"/>
                </a:solidFill>
              </a:rPr>
              <a:t>inestabilidad</a:t>
            </a:r>
            <a:r>
              <a:rPr lang="en-US" altLang="en-US" sz="2000" dirty="0">
                <a:solidFill>
                  <a:srgbClr val="0000FF"/>
                </a:solidFill>
              </a:rPr>
              <a:t> </a:t>
            </a:r>
            <a:r>
              <a:rPr lang="en-US" altLang="en-US" sz="2000" dirty="0" err="1">
                <a:solidFill>
                  <a:srgbClr val="0000FF"/>
                </a:solidFill>
              </a:rPr>
              <a:t>convectiva</a:t>
            </a:r>
            <a:r>
              <a:rPr lang="en-US" altLang="en-US" sz="2000" dirty="0">
                <a:solidFill>
                  <a:srgbClr val="0000FF"/>
                </a:solidFill>
              </a:rPr>
              <a:t> </a:t>
            </a:r>
            <a:r>
              <a:rPr lang="en-US" altLang="en-US" sz="2000" dirty="0" err="1">
                <a:solidFill>
                  <a:srgbClr val="0000FF"/>
                </a:solidFill>
              </a:rPr>
              <a:t>asociada</a:t>
            </a:r>
            <a:r>
              <a:rPr lang="en-US" altLang="en-US" sz="2000" dirty="0">
                <a:solidFill>
                  <a:srgbClr val="0000FF"/>
                </a:solidFill>
              </a:rPr>
              <a:t> a </a:t>
            </a:r>
            <a:r>
              <a:rPr lang="en-US" altLang="en-US" sz="2000" dirty="0" err="1">
                <a:solidFill>
                  <a:srgbClr val="0000FF"/>
                </a:solidFill>
              </a:rPr>
              <a:t>onda</a:t>
            </a:r>
            <a:r>
              <a:rPr lang="en-US" altLang="en-US" sz="2000" dirty="0">
                <a:solidFill>
                  <a:srgbClr val="0000FF"/>
                </a:solidFill>
              </a:rPr>
              <a:t> tropical, del </a:t>
            </a:r>
            <a:r>
              <a:rPr lang="en-US" altLang="en-US" sz="2000" dirty="0" err="1" smtClean="0">
                <a:solidFill>
                  <a:srgbClr val="0000FF"/>
                </a:solidFill>
              </a:rPr>
              <a:t>este</a:t>
            </a:r>
            <a:r>
              <a:rPr lang="en-US" altLang="en-US" sz="2000" dirty="0" smtClean="0">
                <a:solidFill>
                  <a:srgbClr val="0000FF"/>
                </a:solidFill>
              </a:rPr>
              <a:t>, </a:t>
            </a:r>
            <a:r>
              <a:rPr lang="en-US" altLang="en-US" sz="2000" dirty="0" err="1" smtClean="0">
                <a:solidFill>
                  <a:srgbClr val="0000FF"/>
                </a:solidFill>
              </a:rPr>
              <a:t>vaguadas</a:t>
            </a:r>
            <a:r>
              <a:rPr lang="en-US" altLang="en-US" sz="2000" dirty="0" smtClean="0">
                <a:solidFill>
                  <a:srgbClr val="0000FF"/>
                </a:solidFill>
              </a:rPr>
              <a:t> </a:t>
            </a:r>
            <a:r>
              <a:rPr lang="en-US" altLang="en-US" sz="2000" dirty="0" err="1" smtClean="0">
                <a:solidFill>
                  <a:srgbClr val="0000FF"/>
                </a:solidFill>
              </a:rPr>
              <a:t>inducidas</a:t>
            </a:r>
            <a:r>
              <a:rPr lang="en-US" altLang="en-US" sz="2000" dirty="0" smtClean="0">
                <a:solidFill>
                  <a:srgbClr val="0000FF"/>
                </a:solidFill>
              </a:rPr>
              <a:t> y la ITCZ.</a:t>
            </a:r>
            <a:endParaRPr lang="en-US" altLang="en-US" sz="2000" dirty="0">
              <a:solidFill>
                <a:srgbClr val="0000FF"/>
              </a:solidFill>
            </a:endParaRPr>
          </a:p>
        </p:txBody>
      </p:sp>
      <p:sp>
        <p:nvSpPr>
          <p:cNvPr id="219142" name="TextBox 2"/>
          <p:cNvSpPr txBox="1">
            <a:spLocks noChangeArrowheads="1"/>
          </p:cNvSpPr>
          <p:nvPr/>
        </p:nvSpPr>
        <p:spPr bwMode="auto">
          <a:xfrm>
            <a:off x="304800" y="928688"/>
            <a:ext cx="83058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257300" indent="-342900" eaLnBrk="0" hangingPunct="0">
              <a:defRPr>
                <a:solidFill>
                  <a:schemeClr val="tx1"/>
                </a:solidFill>
                <a:latin typeface="Arial" charset="0"/>
              </a:defRPr>
            </a:lvl3pPr>
            <a:lvl4pPr marL="1714500" indent="-342900" eaLnBrk="0" hangingPunct="0">
              <a:defRPr>
                <a:solidFill>
                  <a:schemeClr val="tx1"/>
                </a:solidFill>
                <a:latin typeface="Arial" charset="0"/>
              </a:defRPr>
            </a:lvl4pPr>
            <a:lvl5pPr marL="2171700" indent="-342900" eaLnBrk="0" hangingPunct="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eaLnBrk="1" hangingPunct="1">
              <a:buFontTx/>
              <a:buAutoNum type="arabicParenR"/>
            </a:pPr>
            <a:r>
              <a:rPr lang="en-US" altLang="en-US" sz="2300" dirty="0" err="1" smtClean="0"/>
              <a:t>Detectar</a:t>
            </a:r>
            <a:r>
              <a:rPr lang="en-US" altLang="en-US" sz="2300" dirty="0" smtClean="0"/>
              <a:t> con mayor </a:t>
            </a:r>
            <a:r>
              <a:rPr lang="en-US" altLang="en-US" sz="2300" dirty="0" err="1" smtClean="0"/>
              <a:t>detalle</a:t>
            </a:r>
            <a:r>
              <a:rPr lang="en-US" altLang="en-US" sz="2300" dirty="0" smtClean="0"/>
              <a:t> </a:t>
            </a:r>
            <a:r>
              <a:rPr lang="en-US" altLang="en-US" sz="2300" dirty="0"/>
              <a:t>el regimen </a:t>
            </a:r>
            <a:r>
              <a:rPr lang="en-US" altLang="en-US" sz="2300" dirty="0" err="1"/>
              <a:t>convectivo</a:t>
            </a:r>
            <a:r>
              <a:rPr lang="en-US" altLang="en-US" sz="2300" dirty="0"/>
              <a:t> </a:t>
            </a:r>
            <a:r>
              <a:rPr lang="en-US" altLang="en-US" sz="2300" dirty="0" err="1"/>
              <a:t>esperado</a:t>
            </a:r>
            <a:r>
              <a:rPr lang="en-US" altLang="en-US" sz="2300" dirty="0"/>
              <a:t> </a:t>
            </a:r>
            <a:r>
              <a:rPr lang="en-US" altLang="en-US" sz="2300" dirty="0" err="1" smtClean="0"/>
              <a:t>en</a:t>
            </a:r>
            <a:r>
              <a:rPr lang="en-US" altLang="en-US" sz="2300" dirty="0" smtClean="0"/>
              <a:t> </a:t>
            </a:r>
            <a:r>
              <a:rPr lang="en-US" altLang="en-US" sz="2300" dirty="0"/>
              <a:t>el </a:t>
            </a:r>
            <a:r>
              <a:rPr lang="en-US" altLang="en-US" sz="2300" dirty="0" err="1"/>
              <a:t>trópico</a:t>
            </a:r>
            <a:r>
              <a:rPr lang="en-US" altLang="en-US" sz="2300" dirty="0"/>
              <a:t> y </a:t>
            </a:r>
            <a:r>
              <a:rPr lang="en-US" altLang="en-US" sz="2300" dirty="0" err="1"/>
              <a:t>subtrópico</a:t>
            </a:r>
            <a:r>
              <a:rPr lang="en-US" altLang="en-US" sz="2300" dirty="0"/>
              <a:t>. </a:t>
            </a:r>
          </a:p>
        </p:txBody>
      </p:sp>
      <p:sp>
        <p:nvSpPr>
          <p:cNvPr id="219143" name="TextBox 4"/>
          <p:cNvSpPr txBox="1">
            <a:spLocks noChangeArrowheads="1"/>
          </p:cNvSpPr>
          <p:nvPr/>
        </p:nvSpPr>
        <p:spPr bwMode="auto">
          <a:xfrm>
            <a:off x="1036637" y="3201666"/>
            <a:ext cx="65833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a:buChar char="à"/>
            </a:pPr>
            <a:r>
              <a:rPr lang="en-US" altLang="en-US" sz="2000" dirty="0" err="1" smtClean="0">
                <a:solidFill>
                  <a:srgbClr val="0000FF"/>
                </a:solidFill>
              </a:rPr>
              <a:t>Menos</a:t>
            </a:r>
            <a:r>
              <a:rPr lang="en-US" altLang="en-US" sz="2000" dirty="0" smtClean="0">
                <a:solidFill>
                  <a:srgbClr val="0000FF"/>
                </a:solidFill>
              </a:rPr>
              <a:t> </a:t>
            </a:r>
            <a:r>
              <a:rPr lang="en-US" altLang="en-US" sz="2000" dirty="0" err="1" smtClean="0">
                <a:solidFill>
                  <a:srgbClr val="0000FF"/>
                </a:solidFill>
              </a:rPr>
              <a:t>dependiente</a:t>
            </a:r>
            <a:r>
              <a:rPr lang="en-US" altLang="en-US" sz="2000" dirty="0" smtClean="0">
                <a:solidFill>
                  <a:srgbClr val="0000FF"/>
                </a:solidFill>
              </a:rPr>
              <a:t> de la </a:t>
            </a:r>
            <a:r>
              <a:rPr lang="en-US" altLang="en-US" sz="2000" dirty="0" err="1" smtClean="0">
                <a:solidFill>
                  <a:srgbClr val="0000FF"/>
                </a:solidFill>
              </a:rPr>
              <a:t>parametrización</a:t>
            </a:r>
            <a:r>
              <a:rPr lang="en-US" altLang="en-US" sz="2000" dirty="0" smtClean="0">
                <a:solidFill>
                  <a:srgbClr val="0000FF"/>
                </a:solidFill>
              </a:rPr>
              <a:t> </a:t>
            </a:r>
            <a:r>
              <a:rPr lang="en-US" altLang="en-US" sz="2000" dirty="0" err="1" smtClean="0">
                <a:solidFill>
                  <a:srgbClr val="0000FF"/>
                </a:solidFill>
              </a:rPr>
              <a:t>convectiva</a:t>
            </a:r>
            <a:r>
              <a:rPr lang="en-US" altLang="en-US" sz="2000" dirty="0">
                <a:solidFill>
                  <a:srgbClr val="0000FF"/>
                </a:solidFill>
              </a:rPr>
              <a:t> </a:t>
            </a:r>
            <a:r>
              <a:rPr lang="en-US" altLang="en-US" sz="2000" dirty="0" smtClean="0">
                <a:solidFill>
                  <a:srgbClr val="0000FF"/>
                </a:solidFill>
              </a:rPr>
              <a:t>que la </a:t>
            </a:r>
            <a:r>
              <a:rPr lang="en-US" altLang="en-US" sz="2000" dirty="0" err="1" smtClean="0">
                <a:solidFill>
                  <a:srgbClr val="0000FF"/>
                </a:solidFill>
              </a:rPr>
              <a:t>lluvia</a:t>
            </a:r>
            <a:r>
              <a:rPr lang="en-US" altLang="en-US" sz="2000" dirty="0" smtClean="0">
                <a:solidFill>
                  <a:srgbClr val="0000FF"/>
                </a:solidFill>
              </a:rPr>
              <a:t> del </a:t>
            </a:r>
            <a:r>
              <a:rPr lang="en-US" altLang="en-US" sz="2000" dirty="0" err="1" smtClean="0">
                <a:solidFill>
                  <a:srgbClr val="0000FF"/>
                </a:solidFill>
              </a:rPr>
              <a:t>modelo</a:t>
            </a:r>
            <a:r>
              <a:rPr lang="en-US" altLang="en-US" sz="2000" dirty="0" smtClean="0">
                <a:solidFill>
                  <a:srgbClr val="0000FF"/>
                </a:solidFill>
              </a:rPr>
              <a:t>.</a:t>
            </a:r>
            <a:endParaRPr lang="en-US" altLang="en-US" sz="2000" dirty="0">
              <a:solidFill>
                <a:srgbClr val="0000FF"/>
              </a:solidFill>
            </a:endParaRPr>
          </a:p>
        </p:txBody>
      </p:sp>
      <p:sp>
        <p:nvSpPr>
          <p:cNvPr id="8" name="TextBox 4"/>
          <p:cNvSpPr txBox="1">
            <a:spLocks noChangeArrowheads="1"/>
          </p:cNvSpPr>
          <p:nvPr/>
        </p:nvSpPr>
        <p:spPr bwMode="auto">
          <a:xfrm>
            <a:off x="1036636" y="1834462"/>
            <a:ext cx="75739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a:buChar char="à"/>
            </a:pPr>
            <a:r>
              <a:rPr lang="en-US" altLang="en-US" sz="2000" dirty="0" err="1" smtClean="0">
                <a:solidFill>
                  <a:srgbClr val="0000FF"/>
                </a:solidFill>
              </a:rPr>
              <a:t>Mejor</a:t>
            </a:r>
            <a:r>
              <a:rPr lang="en-US" altLang="en-US" sz="2000" dirty="0" smtClean="0">
                <a:solidFill>
                  <a:srgbClr val="0000FF"/>
                </a:solidFill>
              </a:rPr>
              <a:t> </a:t>
            </a:r>
            <a:r>
              <a:rPr lang="en-US" altLang="en-US" sz="2000" dirty="0" err="1" smtClean="0">
                <a:solidFill>
                  <a:srgbClr val="0000FF"/>
                </a:solidFill>
              </a:rPr>
              <a:t>habilidad</a:t>
            </a:r>
            <a:r>
              <a:rPr lang="en-US" altLang="en-US" sz="2000" dirty="0" smtClean="0">
                <a:solidFill>
                  <a:srgbClr val="0000FF"/>
                </a:solidFill>
              </a:rPr>
              <a:t> que </a:t>
            </a:r>
            <a:r>
              <a:rPr lang="en-US" altLang="en-US" sz="2000" dirty="0" err="1" smtClean="0">
                <a:solidFill>
                  <a:srgbClr val="0000FF"/>
                </a:solidFill>
              </a:rPr>
              <a:t>muchos</a:t>
            </a:r>
            <a:r>
              <a:rPr lang="en-US" altLang="en-US" sz="2000" dirty="0">
                <a:solidFill>
                  <a:srgbClr val="0000FF"/>
                </a:solidFill>
              </a:rPr>
              <a:t> </a:t>
            </a:r>
            <a:r>
              <a:rPr lang="en-US" altLang="en-US" sz="2000" dirty="0" err="1" smtClean="0">
                <a:solidFill>
                  <a:srgbClr val="0000FF"/>
                </a:solidFill>
              </a:rPr>
              <a:t>índices</a:t>
            </a:r>
            <a:r>
              <a:rPr lang="en-US" altLang="en-US" sz="2000" dirty="0" smtClean="0">
                <a:solidFill>
                  <a:srgbClr val="0000FF"/>
                </a:solidFill>
              </a:rPr>
              <a:t> </a:t>
            </a:r>
            <a:r>
              <a:rPr lang="en-US" altLang="en-US" sz="2000" dirty="0" err="1" smtClean="0">
                <a:solidFill>
                  <a:srgbClr val="0000FF"/>
                </a:solidFill>
              </a:rPr>
              <a:t>disponibles</a:t>
            </a:r>
            <a:r>
              <a:rPr lang="en-US" altLang="en-US" sz="2000" dirty="0" smtClean="0">
                <a:solidFill>
                  <a:srgbClr val="0000FF"/>
                </a:solidFill>
              </a:rPr>
              <a:t>.</a:t>
            </a:r>
            <a:r>
              <a:rPr lang="en-US" altLang="en-US" sz="2000" dirty="0" smtClean="0">
                <a:solidFill>
                  <a:srgbClr val="0000FF"/>
                </a:solidFill>
              </a:rPr>
              <a:t> </a:t>
            </a:r>
            <a:endParaRPr lang="en-US" altLang="en-US" sz="2000" dirty="0">
              <a:solidFill>
                <a:srgbClr val="0000FF"/>
              </a:solidFill>
            </a:endParaRPr>
          </a:p>
        </p:txBody>
      </p:sp>
    </p:spTree>
    <p:extLst>
      <p:ext uri="{BB962C8B-B14F-4D97-AF65-F5344CB8AC3E}">
        <p14:creationId xmlns:p14="http://schemas.microsoft.com/office/powerpoint/2010/main" val="9358888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9548" y="2703206"/>
            <a:ext cx="8229600" cy="639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3600" b="1" dirty="0" smtClean="0">
                <a:latin typeface="Arial" pitchFamily="34" charset="0"/>
                <a:cs typeface="Arial" pitchFamily="34" charset="0"/>
              </a:rPr>
              <a:t>Preguntas</a:t>
            </a:r>
            <a:endParaRPr lang="es-ES_tradnl" sz="3600" b="1" dirty="0">
              <a:latin typeface="Arial" pitchFamily="34" charset="0"/>
              <a:cs typeface="Arial" pitchFamily="34" charset="0"/>
            </a:endParaRPr>
          </a:p>
        </p:txBody>
      </p:sp>
    </p:spTree>
    <p:extLst>
      <p:ext uri="{BB962C8B-B14F-4D97-AF65-F5344CB8AC3E}">
        <p14:creationId xmlns:p14="http://schemas.microsoft.com/office/powerpoint/2010/main" val="4004392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3478</TotalTime>
  <Words>8002</Words>
  <Application>Microsoft Office PowerPoint</Application>
  <PresentationFormat>On-screen Show (4:3)</PresentationFormat>
  <Paragraphs>1267</Paragraphs>
  <Slides>95</Slides>
  <Notes>55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97" baseType="lpstr">
      <vt:lpstr>Office Theme</vt:lpstr>
      <vt:lpstr>Image</vt:lpstr>
      <vt:lpstr>PowerPoint Presentation</vt:lpstr>
      <vt:lpstr>¿Qué son índices de estabilidad?</vt:lpstr>
      <vt:lpstr>¿Por qué son importantes?</vt:lpstr>
      <vt:lpstr>Estabilidad de la Columna</vt:lpstr>
      <vt:lpstr>Índices de Estabilidad Tradicionales</vt:lpstr>
      <vt:lpstr>Estimación de Estabilidad con el  Método de Parcelas</vt:lpstr>
      <vt:lpstr>¿En qué se basa el Método de Parcelas?</vt:lpstr>
      <vt:lpstr>Método de Parcelas  Estabilidad Extrema</vt:lpstr>
      <vt:lpstr>PowerPoint Presentation</vt:lpstr>
      <vt:lpstr>Comparación Estabilidad Extrema versus Inestabilidad Extrema</vt:lpstr>
      <vt:lpstr>Estabilidad Condicional  Cuando el contenido de humedad  determina la estabilidad</vt:lpstr>
      <vt:lpstr>Resumen: Método de Parcelas</vt:lpstr>
      <vt:lpstr>PowerPoint Presentation</vt:lpstr>
      <vt:lpstr>Ejercicio de Método de Parcelas   Determine el tipo de estabilidad en A, B y C</vt:lpstr>
      <vt:lpstr>PowerPoint Presentation</vt:lpstr>
      <vt:lpstr>PowerPoint Presentation</vt:lpstr>
      <vt:lpstr>PowerPoint Presentation</vt:lpstr>
      <vt:lpstr>Método Termodinámico</vt:lpstr>
      <vt:lpstr>CAPE</vt:lpstr>
      <vt:lpstr>PowerPoint Presentation</vt:lpstr>
      <vt:lpstr>PowerPoint Presentation</vt:lpstr>
      <vt:lpstr>Valores de CAPE (en latitudes medias)</vt:lpstr>
      <vt:lpstr>Limitantes del CAPE</vt:lpstr>
      <vt:lpstr>PowerPoint Presentation</vt:lpstr>
      <vt:lpstr>PowerPoint Presentation</vt:lpstr>
      <vt:lpstr>Sonda, Santo Domingo – Buen tiempo</vt:lpstr>
      <vt:lpstr>Problemas del CAPE en los Trópicos</vt:lpstr>
      <vt:lpstr>PowerPoint Presentation</vt:lpstr>
      <vt:lpstr>PowerPoint Presentation</vt:lpstr>
      <vt:lpstr>PowerPoint Presentation</vt:lpstr>
      <vt:lpstr>PowerPoint Presentation</vt:lpstr>
      <vt:lpstr>PowerPoint Presentation</vt:lpstr>
      <vt:lpstr>Índice Lifted (LI)</vt:lpstr>
      <vt:lpstr>PowerPoint Presentation</vt:lpstr>
      <vt:lpstr>Valores del LI</vt:lpstr>
      <vt:lpstr>Comparación del LI y el SSI</vt:lpstr>
      <vt:lpstr>Indice Total Totals</vt:lpstr>
      <vt:lpstr>PowerPoint Presentation</vt:lpstr>
      <vt:lpstr>Índice  K</vt:lpstr>
      <vt:lpstr>Valores del K (Latitudes Medias)</vt:lpstr>
      <vt:lpstr>Ejemplo: Índice K en Sudamérica</vt:lpstr>
      <vt:lpstr>PowerPoint Presentation</vt:lpstr>
      <vt:lpstr>PowerPoint Presentation</vt:lpstr>
      <vt:lpstr>Problemas en los Trópicos</vt:lpstr>
      <vt:lpstr>Posible Solución para los Trópicos</vt:lpstr>
      <vt:lpstr>Inestabilidad Convectiva en la Columna</vt:lpstr>
      <vt:lpstr>Temperatura Equivalente Potencial Inestabilidad Convectiva</vt:lpstr>
      <vt:lpstr>Inestabilidad Convectiva</vt:lpstr>
      <vt:lpstr>Diferencia de THTE entre dos niveles </vt:lpstr>
      <vt:lpstr>Diferencias de THTE en el Corte Vertical</vt:lpstr>
      <vt:lpstr>Problemas con este método</vt:lpstr>
      <vt:lpstr>Temperatura Equivalente Potencial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Inestabilidad Convectiva en la Columna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Galvez</dc:creator>
  <cp:lastModifiedBy>Jose M. Galvez</cp:lastModifiedBy>
  <cp:revision>191</cp:revision>
  <dcterms:created xsi:type="dcterms:W3CDTF">2016-02-13T21:43:09Z</dcterms:created>
  <dcterms:modified xsi:type="dcterms:W3CDTF">2016-02-16T16:57:54Z</dcterms:modified>
</cp:coreProperties>
</file>