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09" r:id="rId3"/>
    <p:sldId id="257" r:id="rId4"/>
    <p:sldId id="258" r:id="rId5"/>
    <p:sldId id="264" r:id="rId6"/>
    <p:sldId id="306" r:id="rId7"/>
    <p:sldId id="307" r:id="rId8"/>
    <p:sldId id="259" r:id="rId9"/>
    <p:sldId id="308" r:id="rId10"/>
    <p:sldId id="262" r:id="rId11"/>
    <p:sldId id="260" r:id="rId12"/>
    <p:sldId id="261" r:id="rId13"/>
    <p:sldId id="263" r:id="rId14"/>
    <p:sldId id="311" r:id="rId15"/>
    <p:sldId id="312" r:id="rId16"/>
    <p:sldId id="265" r:id="rId17"/>
    <p:sldId id="266" r:id="rId18"/>
    <p:sldId id="267" r:id="rId19"/>
    <p:sldId id="300" r:id="rId20"/>
    <p:sldId id="268" r:id="rId21"/>
    <p:sldId id="269" r:id="rId22"/>
    <p:sldId id="317" r:id="rId23"/>
    <p:sldId id="270" r:id="rId24"/>
    <p:sldId id="271" r:id="rId25"/>
    <p:sldId id="301" r:id="rId26"/>
    <p:sldId id="273" r:id="rId27"/>
    <p:sldId id="275" r:id="rId28"/>
    <p:sldId id="276" r:id="rId29"/>
    <p:sldId id="279" r:id="rId30"/>
    <p:sldId id="293" r:id="rId31"/>
    <p:sldId id="296" r:id="rId32"/>
    <p:sldId id="295" r:id="rId33"/>
    <p:sldId id="298" r:id="rId34"/>
    <p:sldId id="299" r:id="rId35"/>
    <p:sldId id="297" r:id="rId36"/>
    <p:sldId id="294" r:id="rId37"/>
    <p:sldId id="280" r:id="rId38"/>
    <p:sldId id="283" r:id="rId39"/>
    <p:sldId id="321" r:id="rId40"/>
    <p:sldId id="322" r:id="rId41"/>
    <p:sldId id="323" r:id="rId42"/>
    <p:sldId id="324" r:id="rId43"/>
    <p:sldId id="325" r:id="rId44"/>
    <p:sldId id="326" r:id="rId45"/>
    <p:sldId id="327" r:id="rId46"/>
    <p:sldId id="328" r:id="rId47"/>
    <p:sldId id="329" r:id="rId48"/>
    <p:sldId id="330" r:id="rId49"/>
    <p:sldId id="313" r:id="rId50"/>
    <p:sldId id="288" r:id="rId51"/>
    <p:sldId id="289" r:id="rId52"/>
    <p:sldId id="290" r:id="rId53"/>
    <p:sldId id="291" r:id="rId54"/>
    <p:sldId id="292" r:id="rId55"/>
    <p:sldId id="310" r:id="rId56"/>
    <p:sldId id="318" r:id="rId57"/>
    <p:sldId id="319" r:id="rId58"/>
    <p:sldId id="320" r:id="rId59"/>
    <p:sldId id="314" r:id="rId60"/>
    <p:sldId id="315" r:id="rId61"/>
    <p:sldId id="316" r:id="rId62"/>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0BDE"/>
    <a:srgbClr val="15B400"/>
    <a:srgbClr val="60F664"/>
    <a:srgbClr val="0C00F2"/>
    <a:srgbClr val="F8DB5E"/>
    <a:srgbClr val="009A46"/>
    <a:srgbClr val="155885"/>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autoAdjust="0"/>
    <p:restoredTop sz="95151" autoAdjust="0"/>
  </p:normalViewPr>
  <p:slideViewPr>
    <p:cSldViewPr>
      <p:cViewPr>
        <p:scale>
          <a:sx n="69" d="100"/>
          <a:sy n="69" d="100"/>
        </p:scale>
        <p:origin x="-1230" y="-8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88827-6A63-4204-9BBC-64D3B26F7B26}" type="datetimeFigureOut">
              <a:rPr lang="es-ES_tradnl" smtClean="0"/>
              <a:t>15/08/2013</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E32164-C514-448F-8875-0724FD1C7E2E}" type="slidenum">
              <a:rPr lang="es-ES_tradnl" smtClean="0"/>
              <a:t>‹#›</a:t>
            </a:fld>
            <a:endParaRPr lang="es-ES_tradnl"/>
          </a:p>
        </p:txBody>
      </p:sp>
    </p:spTree>
    <p:extLst>
      <p:ext uri="{BB962C8B-B14F-4D97-AF65-F5344CB8AC3E}">
        <p14:creationId xmlns:p14="http://schemas.microsoft.com/office/powerpoint/2010/main" val="3738207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glossary.ametsoc.org/wiki/Instability"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glossary.ametsoc.org/wiki/Environment" TargetMode="External"/><Relationship Id="rId5" Type="http://schemas.openxmlformats.org/officeDocument/2006/relationships/hyperlink" Target="http://glossary.ametsoc.org/wiki/Parcel" TargetMode="External"/><Relationship Id="rId4" Type="http://schemas.openxmlformats.org/officeDocument/2006/relationships/hyperlink" Target="http://glossary.ametsoc.org/wiki/Steady_state"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glossary.ametsoc.org/wiki/Instability"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glossary.ametsoc.org/wiki/Environment" TargetMode="External"/><Relationship Id="rId5" Type="http://schemas.openxmlformats.org/officeDocument/2006/relationships/hyperlink" Target="http://glossary.ametsoc.org/wiki/Parcel" TargetMode="External"/><Relationship Id="rId4" Type="http://schemas.openxmlformats.org/officeDocument/2006/relationships/hyperlink" Target="http://glossary.ametsoc.org/wiki/Steady_stat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glossary.ametsoc.org/wiki/Instability"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glossary.ametsoc.org/wiki/Environment" TargetMode="External"/><Relationship Id="rId5" Type="http://schemas.openxmlformats.org/officeDocument/2006/relationships/hyperlink" Target="http://glossary.ametsoc.org/wiki/Parcel" TargetMode="External"/><Relationship Id="rId4" Type="http://schemas.openxmlformats.org/officeDocument/2006/relationships/hyperlink" Target="http://glossary.ametsoc.org/wiki/Steady_stat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heweatherprediction.com/habyhints/300/"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theweatherprediction.com/habyhints2/405/"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 </a:t>
            </a:r>
            <a:r>
              <a:rPr lang="en-US" dirty="0" err="1" smtClean="0"/>
              <a:t>determinar</a:t>
            </a:r>
            <a:r>
              <a:rPr lang="en-US" dirty="0" smtClean="0"/>
              <a:t> el </a:t>
            </a:r>
            <a:r>
              <a:rPr lang="en-US" dirty="0" err="1" smtClean="0"/>
              <a:t>potencial</a:t>
            </a:r>
            <a:r>
              <a:rPr lang="en-US" dirty="0" smtClean="0"/>
              <a:t> de </a:t>
            </a:r>
            <a:r>
              <a:rPr lang="en-US" dirty="0" err="1" smtClean="0"/>
              <a:t>convección</a:t>
            </a:r>
            <a:r>
              <a:rPr lang="en-US" dirty="0" smtClean="0"/>
              <a:t> </a:t>
            </a:r>
            <a:r>
              <a:rPr lang="en-US" dirty="0" err="1" smtClean="0"/>
              <a:t>es</a:t>
            </a:r>
            <a:r>
              <a:rPr lang="en-US" dirty="0" smtClean="0"/>
              <a:t> </a:t>
            </a:r>
            <a:r>
              <a:rPr lang="en-US" dirty="0" err="1" smtClean="0"/>
              <a:t>importante</a:t>
            </a:r>
            <a:r>
              <a:rPr lang="en-US" dirty="0" smtClean="0"/>
              <a:t> </a:t>
            </a:r>
            <a:r>
              <a:rPr lang="en-US" dirty="0" err="1" smtClean="0"/>
              <a:t>determinar</a:t>
            </a:r>
            <a:r>
              <a:rPr lang="en-US" dirty="0" smtClean="0"/>
              <a:t> la </a:t>
            </a:r>
            <a:r>
              <a:rPr lang="en-US" dirty="0" err="1" smtClean="0"/>
              <a:t>estabilidad</a:t>
            </a:r>
            <a:r>
              <a:rPr lang="en-US" dirty="0" smtClean="0"/>
              <a:t> de la </a:t>
            </a:r>
            <a:r>
              <a:rPr lang="en-US" dirty="0" err="1" smtClean="0"/>
              <a:t>columna</a:t>
            </a:r>
            <a:r>
              <a:rPr lang="en-US" dirty="0" smtClean="0"/>
              <a:t> de </a:t>
            </a:r>
            <a:r>
              <a:rPr lang="en-US" dirty="0" err="1" smtClean="0"/>
              <a:t>una</a:t>
            </a:r>
            <a:r>
              <a:rPr lang="en-US" dirty="0" smtClean="0"/>
              <a:t> </a:t>
            </a:r>
            <a:r>
              <a:rPr lang="en-US" dirty="0" err="1" smtClean="0"/>
              <a:t>manera</a:t>
            </a:r>
            <a:r>
              <a:rPr lang="en-US" dirty="0" smtClean="0"/>
              <a:t> </a:t>
            </a:r>
            <a:r>
              <a:rPr lang="en-US" dirty="0" err="1" smtClean="0"/>
              <a:t>objetiva</a:t>
            </a:r>
            <a:r>
              <a:rPr lang="en-US" dirty="0" smtClean="0"/>
              <a:t>.</a:t>
            </a:r>
            <a:endParaRPr lang="en-US" dirty="0"/>
          </a:p>
        </p:txBody>
      </p:sp>
      <p:sp>
        <p:nvSpPr>
          <p:cNvPr id="4" name="Slide Number Placeholder 3"/>
          <p:cNvSpPr>
            <a:spLocks noGrp="1"/>
          </p:cNvSpPr>
          <p:nvPr>
            <p:ph type="sldNum" sz="quarter" idx="10"/>
          </p:nvPr>
        </p:nvSpPr>
        <p:spPr/>
        <p:txBody>
          <a:bodyPr/>
          <a:lstStyle/>
          <a:p>
            <a:fld id="{39E32164-C514-448F-8875-0724FD1C7E2E}" type="slidenum">
              <a:rPr lang="es-ES_tradnl" smtClean="0"/>
              <a:t>3</a:t>
            </a:fld>
            <a:endParaRPr lang="es-ES_tradnl"/>
          </a:p>
        </p:txBody>
      </p:sp>
    </p:spTree>
    <p:extLst>
      <p:ext uri="{BB962C8B-B14F-4D97-AF65-F5344CB8AC3E}">
        <p14:creationId xmlns:p14="http://schemas.microsoft.com/office/powerpoint/2010/main" val="3841633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61EF22-5CB8-434A-9E95-2D4C12B472A9}" type="slidenum">
              <a:rPr lang="en-US" sz="1200" smtClean="0"/>
              <a:pPr eaLnBrk="1" hangingPunct="1"/>
              <a:t>20</a:t>
            </a:fld>
            <a:endParaRPr lang="en-US"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http://www.tornadochaser.net/cape.html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791A9C7-2B45-4711-8740-D98B5341B516}" type="slidenum">
              <a:rPr lang="en-US" sz="1200" smtClean="0"/>
              <a:pPr eaLnBrk="1" hangingPunct="1"/>
              <a:t>21</a:t>
            </a:fld>
            <a:endParaRPr lang="en-US"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El área positiva en la curva termodinámica nos muestra el potencial de una parcela de aire a ascender, mientras mayor esta área, y mientras mas baja se encuentre, mejor potencial.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2C2EA1-9E0E-498C-909E-D248E41EB3F8}" type="slidenum">
              <a:rPr lang="en-US" smtClean="0"/>
              <a:pPr eaLnBrk="1" hangingPunct="1"/>
              <a:t>39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-TC = Thermal Core</a:t>
            </a:r>
          </a:p>
          <a:p>
            <a:r>
              <a:rPr lang="en-US" smtClean="0"/>
              <a:t>-At low levels, moisture dominates on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750F08-A34C-4110-A373-B79FE60D26D9}" type="slidenum">
              <a:rPr lang="en-US" smtClean="0"/>
              <a:pPr eaLnBrk="1" hangingPunct="1"/>
              <a:t>40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Alpha in Kelvin</a:t>
            </a:r>
          </a:p>
          <a:p>
            <a:r>
              <a:rPr lang="en-US" smtClean="0"/>
              <a:t>0.05 Kelvin^-2</a:t>
            </a:r>
          </a:p>
          <a:p>
            <a:r>
              <a:rPr lang="en-US" smtClean="0"/>
              <a:t>3.5 Celsius^-1</a:t>
            </a:r>
          </a:p>
          <a:p>
            <a:r>
              <a:rPr lang="en-US" smtClean="0"/>
              <a:t>10C</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7C7391-EE4A-4C31-BA6A-7C7178EAC4EB}" type="slidenum">
              <a:rPr lang="en-US" smtClean="0"/>
              <a:pPr eaLnBrk="1" hangingPunct="1"/>
              <a:t>41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Alpha in Kelvin</a:t>
            </a:r>
          </a:p>
          <a:p>
            <a:r>
              <a:rPr lang="en-US" smtClean="0"/>
              <a:t>0.05 Kelvin^-2</a:t>
            </a:r>
          </a:p>
          <a:p>
            <a:r>
              <a:rPr lang="en-US" smtClean="0"/>
              <a:t>3.5 K/Celsius</a:t>
            </a:r>
          </a:p>
          <a:p>
            <a:r>
              <a:rPr lang="en-US" smtClean="0"/>
              <a:t>10C</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F60C4A-8176-4D88-B393-70046A66015E}" type="slidenum">
              <a:rPr lang="en-US" smtClean="0"/>
              <a:pPr eaLnBrk="1" hangingPunct="1"/>
              <a:t>42</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Alpha in Kelvin</a:t>
            </a:r>
          </a:p>
          <a:p>
            <a:r>
              <a:rPr lang="en-US" smtClean="0"/>
              <a:t>0.05 Kelvin^-2</a:t>
            </a:r>
          </a:p>
          <a:p>
            <a:r>
              <a:rPr lang="en-US" smtClean="0"/>
              <a:t>3.5 K/Celsius</a:t>
            </a:r>
          </a:p>
          <a:p>
            <a:r>
              <a:rPr lang="en-US" smtClean="0"/>
              <a:t>10C</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A432CE-6051-4C46-8D4C-3EA02599FF6C}" type="slidenum">
              <a:rPr lang="en-US" smtClean="0"/>
              <a:pPr eaLnBrk="1" hangingPunct="1"/>
              <a:t>43</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Alpha in Kelvin</a:t>
            </a:r>
          </a:p>
          <a:p>
            <a:r>
              <a:rPr lang="en-US" smtClean="0"/>
              <a:t>0.05 Kelvin^-2</a:t>
            </a:r>
          </a:p>
          <a:p>
            <a:r>
              <a:rPr lang="en-US" smtClean="0"/>
              <a:t>3.5 K/Celsius</a:t>
            </a:r>
          </a:p>
          <a:p>
            <a:r>
              <a:rPr lang="en-US" smtClean="0"/>
              <a:t>10C</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07B6AA-5BAB-410D-9DF2-89B130222BBB}" type="slidenum">
              <a:rPr lang="en-US" smtClean="0"/>
              <a:pPr eaLnBrk="1" hangingPunct="1"/>
              <a:t>44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Alpha in Kelvin</a:t>
            </a:r>
          </a:p>
          <a:p>
            <a:r>
              <a:rPr lang="en-US" smtClean="0"/>
              <a:t>0.05 Kelvin^-2</a:t>
            </a:r>
          </a:p>
          <a:p>
            <a:r>
              <a:rPr lang="en-US" smtClean="0"/>
              <a:t>3.5 K/Celsius</a:t>
            </a:r>
          </a:p>
          <a:p>
            <a:r>
              <a:rPr lang="en-US" smtClean="0"/>
              <a:t>10C</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E5DCF0-8E99-49B6-8DC9-073E9414E6E9}" type="slidenum">
              <a:rPr lang="en-US" smtClean="0"/>
              <a:pPr eaLnBrk="1" hangingPunct="1"/>
              <a:t>45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-2.5 in K</a:t>
            </a:r>
          </a:p>
          <a:p>
            <a:r>
              <a:rPr lang="en-US" smtClean="0"/>
              <a:t>IF times K/C</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6D9535-B172-432B-BB93-B3FF409E38D6}" type="slidenum">
              <a:rPr lang="en-US" smtClean="0"/>
              <a:pPr eaLnBrk="1" hangingPunct="1"/>
              <a:t>46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method of testing for </a:t>
            </a:r>
            <a:r>
              <a:rPr lang="en-US" dirty="0" smtClean="0">
                <a:hlinkClick r:id="rId3" tooltip="Instability"/>
              </a:rPr>
              <a:t>instability</a:t>
            </a:r>
            <a:r>
              <a:rPr lang="en-US" dirty="0" smtClean="0"/>
              <a:t> in which a displacement is made from a </a:t>
            </a:r>
            <a:r>
              <a:rPr lang="en-US" dirty="0" smtClean="0">
                <a:hlinkClick r:id="rId4" tooltip="Steady state"/>
              </a:rPr>
              <a:t>steady state</a:t>
            </a:r>
            <a:r>
              <a:rPr lang="en-US" dirty="0" smtClean="0"/>
              <a:t> under the assumption that only the </a:t>
            </a:r>
            <a:r>
              <a:rPr lang="en-US" dirty="0" smtClean="0">
                <a:hlinkClick r:id="rId5" tooltip="Parcel"/>
              </a:rPr>
              <a:t>parcel</a:t>
            </a:r>
            <a:r>
              <a:rPr lang="en-US" dirty="0" smtClean="0"/>
              <a:t> or parcels displaced are affected, the </a:t>
            </a:r>
            <a:r>
              <a:rPr lang="en-US" dirty="0" smtClean="0">
                <a:hlinkClick r:id="rId6" tooltip="Environment"/>
              </a:rPr>
              <a:t>environment</a:t>
            </a:r>
            <a:r>
              <a:rPr lang="en-US" dirty="0" smtClean="0"/>
              <a:t> remaining unchanged.</a:t>
            </a:r>
          </a:p>
          <a:p>
            <a:endParaRPr lang="es-ES_tradnl" dirty="0"/>
          </a:p>
        </p:txBody>
      </p:sp>
      <p:sp>
        <p:nvSpPr>
          <p:cNvPr id="4" name="Slide Number Placeholder 3"/>
          <p:cNvSpPr>
            <a:spLocks noGrp="1"/>
          </p:cNvSpPr>
          <p:nvPr>
            <p:ph type="sldNum" sz="quarter" idx="10"/>
          </p:nvPr>
        </p:nvSpPr>
        <p:spPr/>
        <p:txBody>
          <a:bodyPr/>
          <a:lstStyle/>
          <a:p>
            <a:fld id="{39E32164-C514-448F-8875-0724FD1C7E2E}" type="slidenum">
              <a:rPr lang="es-ES_tradnl" smtClean="0"/>
              <a:t>5</a:t>
            </a:fld>
            <a:endParaRPr lang="es-ES_tradnl"/>
          </a:p>
        </p:txBody>
      </p:sp>
    </p:spTree>
    <p:extLst>
      <p:ext uri="{BB962C8B-B14F-4D97-AF65-F5344CB8AC3E}">
        <p14:creationId xmlns:p14="http://schemas.microsoft.com/office/powerpoint/2010/main" val="1744702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Alpha in Kelvin</a:t>
            </a:r>
          </a:p>
          <a:p>
            <a:r>
              <a:rPr lang="en-US" smtClean="0"/>
              <a:t>0.05 Kelvin^-2</a:t>
            </a:r>
          </a:p>
          <a:p>
            <a:r>
              <a:rPr lang="en-US" smtClean="0"/>
              <a:t>3.5 Celsius^-1</a:t>
            </a:r>
          </a:p>
          <a:p>
            <a:r>
              <a:rPr lang="en-US" smtClean="0"/>
              <a:t>10C</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30D1EE-7180-44BF-89F7-1EB5B17CE10E}" type="slidenum">
              <a:rPr lang="en-US" smtClean="0"/>
              <a:pPr eaLnBrk="1" hangingPunct="1"/>
              <a:t>47</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Need to define these indices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04A41D-FA90-4BE9-9C0A-795CA15F36F4}" type="slidenum">
              <a:rPr lang="en-US" smtClean="0"/>
              <a:pPr eaLnBrk="1" hangingPunct="1"/>
              <a:t>50</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Need to define these indices</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C447CB-CE7B-4033-BA34-04B45DAAF763}" type="slidenum">
              <a:rPr lang="en-US" smtClean="0"/>
              <a:pPr eaLnBrk="1" hangingPunct="1"/>
              <a:t>51</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GDI captures better areas of deep convection. Field more discrete than K. GDI did really well over</a:t>
            </a:r>
          </a:p>
          <a:p>
            <a:pPr eaLnBrk="1" hangingPunct="1">
              <a:spcBef>
                <a:spcPct val="0"/>
              </a:spcBef>
            </a:pPr>
            <a:r>
              <a:rPr lang="en-US" smtClean="0"/>
              <a:t>(1) Eastern Central America, (2) The Choco/western Colombia, (3) Atlantic ITCZ, (4) Cayman Islands, (5) Hispaniola into Atlantic.</a:t>
            </a:r>
          </a:p>
          <a:p>
            <a:pPr eaLnBrk="1" hangingPunct="1">
              <a:spcBef>
                <a:spcPct val="0"/>
              </a:spcBef>
            </a:pPr>
            <a:r>
              <a:rPr lang="en-US" smtClean="0"/>
              <a:t>+Northern Venezuela: GDI &gt; K in suggesting limited chance for deep convection.</a:t>
            </a:r>
          </a:p>
          <a:p>
            <a:pPr eaLnBrk="1" hangingPunct="1">
              <a:spcBef>
                <a:spcPct val="0"/>
              </a:spcBef>
            </a:pPr>
            <a:r>
              <a:rPr lang="en-US" smtClean="0"/>
              <a:t>+GDI overcorrects over mountains?</a:t>
            </a:r>
          </a:p>
          <a:p>
            <a:pPr eaLnBrk="1" hangingPunct="1">
              <a:spcBef>
                <a:spcPct val="0"/>
              </a:spcBef>
            </a:pPr>
            <a:r>
              <a:rPr lang="en-US" smtClean="0"/>
              <a:t>+General problems across the Amazon with all indices. Hard to capture fine structure of convection.</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2AC1FF-670B-4A35-946A-D68BC1634755}" type="slidenum">
              <a:rPr lang="en-US" smtClean="0"/>
              <a:pPr eaLnBrk="1" hangingPunct="1"/>
              <a:t>52</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427F1B-D809-43F9-940A-4F91357B28C1}" type="slidenum">
              <a:rPr lang="en-US" smtClean="0"/>
              <a:pPr eaLnBrk="1" hangingPunct="1"/>
              <a:t>53</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4B488C-7E2A-472A-821D-145676FB3E28}" type="slidenum">
              <a:rPr lang="en-US" smtClean="0"/>
              <a:pPr eaLnBrk="1" hangingPunct="1"/>
              <a:t>54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method of testing for </a:t>
            </a:r>
            <a:r>
              <a:rPr lang="en-US" dirty="0" smtClean="0">
                <a:hlinkClick r:id="rId3" tooltip="Instability"/>
              </a:rPr>
              <a:t>instability</a:t>
            </a:r>
            <a:r>
              <a:rPr lang="en-US" dirty="0" smtClean="0"/>
              <a:t> in which a displacement is made from a </a:t>
            </a:r>
            <a:r>
              <a:rPr lang="en-US" dirty="0" smtClean="0">
                <a:hlinkClick r:id="rId4" tooltip="Steady state"/>
              </a:rPr>
              <a:t>steady state</a:t>
            </a:r>
            <a:r>
              <a:rPr lang="en-US" dirty="0" smtClean="0"/>
              <a:t> under the assumption that only the </a:t>
            </a:r>
            <a:r>
              <a:rPr lang="en-US" dirty="0" smtClean="0">
                <a:hlinkClick r:id="rId5" tooltip="Parcel"/>
              </a:rPr>
              <a:t>parcel</a:t>
            </a:r>
            <a:r>
              <a:rPr lang="en-US" dirty="0" smtClean="0"/>
              <a:t> or parcels displaced are affected, the </a:t>
            </a:r>
            <a:r>
              <a:rPr lang="en-US" dirty="0" smtClean="0">
                <a:hlinkClick r:id="rId6" tooltip="Environment"/>
              </a:rPr>
              <a:t>environment</a:t>
            </a:r>
            <a:r>
              <a:rPr lang="en-US" dirty="0" smtClean="0"/>
              <a:t> remaining unchanged.</a:t>
            </a:r>
          </a:p>
          <a:p>
            <a:endParaRPr lang="es-ES_tradnl" dirty="0"/>
          </a:p>
        </p:txBody>
      </p:sp>
      <p:sp>
        <p:nvSpPr>
          <p:cNvPr id="4" name="Slide Number Placeholder 3"/>
          <p:cNvSpPr>
            <a:spLocks noGrp="1"/>
          </p:cNvSpPr>
          <p:nvPr>
            <p:ph type="sldNum" sz="quarter" idx="10"/>
          </p:nvPr>
        </p:nvSpPr>
        <p:spPr/>
        <p:txBody>
          <a:bodyPr/>
          <a:lstStyle/>
          <a:p>
            <a:fld id="{39E32164-C514-448F-8875-0724FD1C7E2E}" type="slidenum">
              <a:rPr lang="es-ES_tradnl" smtClean="0"/>
              <a:t>6</a:t>
            </a:fld>
            <a:endParaRPr lang="es-ES_tradnl"/>
          </a:p>
        </p:txBody>
      </p:sp>
    </p:spTree>
    <p:extLst>
      <p:ext uri="{BB962C8B-B14F-4D97-AF65-F5344CB8AC3E}">
        <p14:creationId xmlns:p14="http://schemas.microsoft.com/office/powerpoint/2010/main" val="1744702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method of testing for </a:t>
            </a:r>
            <a:r>
              <a:rPr lang="en-US" dirty="0" smtClean="0">
                <a:hlinkClick r:id="rId3" tooltip="Instability"/>
              </a:rPr>
              <a:t>instability</a:t>
            </a:r>
            <a:r>
              <a:rPr lang="en-US" dirty="0" smtClean="0"/>
              <a:t> in which a displacement is made from a </a:t>
            </a:r>
            <a:r>
              <a:rPr lang="en-US" dirty="0" smtClean="0">
                <a:hlinkClick r:id="rId4" tooltip="Steady state"/>
              </a:rPr>
              <a:t>steady state</a:t>
            </a:r>
            <a:r>
              <a:rPr lang="en-US" dirty="0" smtClean="0"/>
              <a:t> under the assumption that only the </a:t>
            </a:r>
            <a:r>
              <a:rPr lang="en-US" dirty="0" smtClean="0">
                <a:hlinkClick r:id="rId5" tooltip="Parcel"/>
              </a:rPr>
              <a:t>parcel</a:t>
            </a:r>
            <a:r>
              <a:rPr lang="en-US" dirty="0" smtClean="0"/>
              <a:t> or parcels displaced are affected, the </a:t>
            </a:r>
            <a:r>
              <a:rPr lang="en-US" dirty="0" smtClean="0">
                <a:hlinkClick r:id="rId6" tooltip="Environment"/>
              </a:rPr>
              <a:t>environment</a:t>
            </a:r>
            <a:r>
              <a:rPr lang="en-US" dirty="0" smtClean="0"/>
              <a:t> remaining unchanged.</a:t>
            </a:r>
          </a:p>
          <a:p>
            <a:endParaRPr lang="es-ES_tradnl" dirty="0"/>
          </a:p>
        </p:txBody>
      </p:sp>
      <p:sp>
        <p:nvSpPr>
          <p:cNvPr id="4" name="Slide Number Placeholder 3"/>
          <p:cNvSpPr>
            <a:spLocks noGrp="1"/>
          </p:cNvSpPr>
          <p:nvPr>
            <p:ph type="sldNum" sz="quarter" idx="10"/>
          </p:nvPr>
        </p:nvSpPr>
        <p:spPr/>
        <p:txBody>
          <a:bodyPr/>
          <a:lstStyle/>
          <a:p>
            <a:fld id="{39E32164-C514-448F-8875-0724FD1C7E2E}" type="slidenum">
              <a:rPr lang="es-ES_tradnl" smtClean="0"/>
              <a:t>7</a:t>
            </a:fld>
            <a:endParaRPr lang="es-ES_tradnl"/>
          </a:p>
        </p:txBody>
      </p:sp>
    </p:spTree>
    <p:extLst>
      <p:ext uri="{BB962C8B-B14F-4D97-AF65-F5344CB8AC3E}">
        <p14:creationId xmlns:p14="http://schemas.microsoft.com/office/powerpoint/2010/main" val="1744702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stability index used to determine thunderstorm potential. The SWI is calculated by lifting an air parcel adiabatically from 850 </a:t>
            </a:r>
            <a:r>
              <a:rPr lang="en-US" dirty="0" err="1" smtClean="0"/>
              <a:t>mb</a:t>
            </a:r>
            <a:r>
              <a:rPr lang="en-US" dirty="0" smtClean="0"/>
              <a:t> to 500 </a:t>
            </a:r>
            <a:r>
              <a:rPr lang="en-US" dirty="0" err="1" smtClean="0"/>
              <a:t>mb</a:t>
            </a:r>
            <a:r>
              <a:rPr lang="en-US" dirty="0" smtClean="0"/>
              <a:t>. The algebraic difference between the air parcel and the environmental temperature at 500 </a:t>
            </a:r>
            <a:r>
              <a:rPr lang="en-US" dirty="0" err="1" smtClean="0"/>
              <a:t>mb</a:t>
            </a:r>
            <a:r>
              <a:rPr lang="en-US" dirty="0" smtClean="0"/>
              <a:t> represents the SWI. It is especially useful when you have a shallow cool </a:t>
            </a:r>
            <a:r>
              <a:rPr lang="en-US" dirty="0" err="1" smtClean="0"/>
              <a:t>airmass</a:t>
            </a:r>
            <a:r>
              <a:rPr lang="en-US" dirty="0" smtClean="0"/>
              <a:t> below 850 </a:t>
            </a:r>
            <a:r>
              <a:rPr lang="en-US" dirty="0" err="1" smtClean="0"/>
              <a:t>mb</a:t>
            </a:r>
            <a:r>
              <a:rPr lang="en-US" dirty="0" smtClean="0"/>
              <a:t> concealing greater convective potential aloft. However, the SWI will underestimate the convective potential for cool layers extending above 850 </a:t>
            </a:r>
            <a:r>
              <a:rPr lang="en-US" dirty="0" err="1" smtClean="0"/>
              <a:t>mb</a:t>
            </a:r>
            <a:r>
              <a:rPr lang="en-US" dirty="0" smtClean="0"/>
              <a:t>. It also does not take in account diurnal heating or moisture below 850 </a:t>
            </a:r>
            <a:r>
              <a:rPr lang="en-US" dirty="0" err="1" smtClean="0"/>
              <a:t>mb</a:t>
            </a:r>
            <a:r>
              <a:rPr lang="en-US" dirty="0" smtClean="0"/>
              <a:t>. As a result, one must be very careful when using this index.</a:t>
            </a:r>
            <a:endParaRPr lang="es-ES_tradnl" dirty="0"/>
          </a:p>
        </p:txBody>
      </p:sp>
      <p:sp>
        <p:nvSpPr>
          <p:cNvPr id="4" name="Slide Number Placeholder 3"/>
          <p:cNvSpPr>
            <a:spLocks noGrp="1"/>
          </p:cNvSpPr>
          <p:nvPr>
            <p:ph type="sldNum" sz="quarter" idx="10"/>
          </p:nvPr>
        </p:nvSpPr>
        <p:spPr/>
        <p:txBody>
          <a:bodyPr/>
          <a:lstStyle/>
          <a:p>
            <a:fld id="{39E32164-C514-448F-8875-0724FD1C7E2E}" type="slidenum">
              <a:rPr lang="es-ES_tradnl" smtClean="0"/>
              <a:t>11</a:t>
            </a:fld>
            <a:endParaRPr lang="es-ES_tradnl"/>
          </a:p>
        </p:txBody>
      </p:sp>
    </p:spTree>
    <p:extLst>
      <p:ext uri="{BB962C8B-B14F-4D97-AF65-F5344CB8AC3E}">
        <p14:creationId xmlns:p14="http://schemas.microsoft.com/office/powerpoint/2010/main" val="104277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hlinkClick r:id="rId3"/>
              </a:rPr>
              <a:t>Comparison to LI</a:t>
            </a:r>
            <a:r>
              <a:rPr lang="en-US" b="1" dirty="0" smtClean="0"/>
              <a:t>: If the LI is negative while the SI is positive (such as shown in sounding below), that is an indication that the PBL is unstable while the region just above the PBL is stable (some </a:t>
            </a:r>
            <a:r>
              <a:rPr lang="en-US" b="1" dirty="0" smtClean="0">
                <a:hlinkClick r:id="rId4"/>
              </a:rPr>
              <a:t>capping exists</a:t>
            </a:r>
            <a:r>
              <a:rPr lang="en-US" b="1" dirty="0" smtClean="0"/>
              <a:t>). </a:t>
            </a:r>
            <a:br>
              <a:rPr lang="en-US" b="1" dirty="0" smtClean="0"/>
            </a:br>
            <a:r>
              <a:rPr lang="en-US" b="1" dirty="0" smtClean="0"/>
              <a:t/>
            </a:r>
            <a:br>
              <a:rPr lang="en-US" b="1" dirty="0" smtClean="0"/>
            </a:br>
            <a:r>
              <a:rPr lang="en-US" b="1" dirty="0" smtClean="0"/>
              <a:t>If the LI is positive while the SI is negative, that is an indication that the PBL is stable but the lower troposphere becomes unstable with height. This can occur in cases where shallow polar air is in the PBL while there is an unstable air mass aloft.</a:t>
            </a:r>
            <a:br>
              <a:rPr lang="en-US" b="1" dirty="0" smtClean="0"/>
            </a:br>
            <a:r>
              <a:rPr lang="en-US" b="1" dirty="0" smtClean="0"/>
              <a:t/>
            </a:r>
            <a:br>
              <a:rPr lang="en-US" b="1" dirty="0" smtClean="0"/>
            </a:br>
            <a:r>
              <a:rPr lang="en-US" b="1" dirty="0" smtClean="0"/>
              <a:t>If the LI and SI are both negative it often indicates a deep layer of unstable air in the lower troposphere is in place.</a:t>
            </a:r>
            <a:br>
              <a:rPr lang="en-US" b="1" dirty="0" smtClean="0"/>
            </a:br>
            <a:r>
              <a:rPr lang="en-US" b="1" dirty="0" smtClean="0"/>
              <a:t/>
            </a:r>
            <a:br>
              <a:rPr lang="en-US" b="1" dirty="0" smtClean="0"/>
            </a:br>
            <a:r>
              <a:rPr lang="en-US" b="1" dirty="0" smtClean="0"/>
              <a:t>If the LI and SI are both positive it often indicates a deep layer of stable air in the lower troposphere is in place.</a:t>
            </a:r>
            <a:endParaRPr lang="es-ES_tradnl" dirty="0"/>
          </a:p>
        </p:txBody>
      </p:sp>
      <p:sp>
        <p:nvSpPr>
          <p:cNvPr id="4" name="Slide Number Placeholder 3"/>
          <p:cNvSpPr>
            <a:spLocks noGrp="1"/>
          </p:cNvSpPr>
          <p:nvPr>
            <p:ph type="sldNum" sz="quarter" idx="10"/>
          </p:nvPr>
        </p:nvSpPr>
        <p:spPr/>
        <p:txBody>
          <a:bodyPr/>
          <a:lstStyle/>
          <a:p>
            <a:fld id="{39E32164-C514-448F-8875-0724FD1C7E2E}" type="slidenum">
              <a:rPr lang="es-ES_tradnl" smtClean="0"/>
              <a:t>13</a:t>
            </a:fld>
            <a:endParaRPr lang="es-ES_tradnl"/>
          </a:p>
        </p:txBody>
      </p:sp>
    </p:spTree>
    <p:extLst>
      <p:ext uri="{BB962C8B-B14F-4D97-AF65-F5344CB8AC3E}">
        <p14:creationId xmlns:p14="http://schemas.microsoft.com/office/powerpoint/2010/main" val="250708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http://www.meted.ucar.edu/mesoprim/skewt/tt.htm</a:t>
            </a:r>
          </a:p>
          <a:p>
            <a:endParaRPr lang="en-US" dirty="0" smtClean="0"/>
          </a:p>
          <a:p>
            <a:r>
              <a:rPr lang="en-US" dirty="0" smtClean="0"/>
              <a:t>TT is a widely-used severe weather index that is very easy to compute. However, it is limited in that it uses data from only two mandatory levels (850 and 500 </a:t>
            </a:r>
            <a:r>
              <a:rPr lang="en-US" dirty="0" err="1" smtClean="0"/>
              <a:t>hPa</a:t>
            </a:r>
            <a:r>
              <a:rPr lang="en-US" dirty="0" smtClean="0"/>
              <a:t>) and thus does not account for intervening inversions or moist or dry layers that may occur below or between these levels. In addition, it does not work for areas in the western Great Plains or the Rocky Mountains, where 850 </a:t>
            </a:r>
            <a:r>
              <a:rPr lang="en-US" dirty="0" err="1" smtClean="0"/>
              <a:t>hPa</a:t>
            </a:r>
            <a:r>
              <a:rPr lang="en-US" dirty="0" smtClean="0"/>
              <a:t> is near the surface or below ground. Last, like several other severe weather indexes, it does not take into account wind shear, which is a critical factor in many severe convective environments. </a:t>
            </a:r>
            <a:r>
              <a:rPr lang="en-US" b="1" dirty="0" smtClean="0"/>
              <a:t/>
            </a:r>
            <a:br>
              <a:rPr lang="en-US" b="1" dirty="0" smtClean="0"/>
            </a:br>
            <a:endParaRPr lang="es-ES_tradnl" dirty="0"/>
          </a:p>
        </p:txBody>
      </p:sp>
      <p:sp>
        <p:nvSpPr>
          <p:cNvPr id="4" name="Slide Number Placeholder 3"/>
          <p:cNvSpPr>
            <a:spLocks noGrp="1"/>
          </p:cNvSpPr>
          <p:nvPr>
            <p:ph type="sldNum" sz="quarter" idx="10"/>
          </p:nvPr>
        </p:nvSpPr>
        <p:spPr/>
        <p:txBody>
          <a:bodyPr/>
          <a:lstStyle/>
          <a:p>
            <a:fld id="{39E32164-C514-448F-8875-0724FD1C7E2E}" type="slidenum">
              <a:rPr lang="es-ES_tradnl" smtClean="0"/>
              <a:t>14</a:t>
            </a:fld>
            <a:endParaRPr lang="es-ES_tradnl"/>
          </a:p>
        </p:txBody>
      </p:sp>
    </p:spTree>
    <p:extLst>
      <p:ext uri="{BB962C8B-B14F-4D97-AF65-F5344CB8AC3E}">
        <p14:creationId xmlns:p14="http://schemas.microsoft.com/office/powerpoint/2010/main" val="37839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http://www.meted.ucar.edu/mesoprim/skewt/tt.htm</a:t>
            </a:r>
          </a:p>
          <a:p>
            <a:endParaRPr lang="en-US" dirty="0" smtClean="0"/>
          </a:p>
          <a:p>
            <a:r>
              <a:rPr lang="en-US" dirty="0" smtClean="0"/>
              <a:t>TT is a widely-used severe weather index that is very easy to compute. However, it is limited in that it uses data from only two mandatory levels (850 and 500 </a:t>
            </a:r>
            <a:r>
              <a:rPr lang="en-US" dirty="0" err="1" smtClean="0"/>
              <a:t>hPa</a:t>
            </a:r>
            <a:r>
              <a:rPr lang="en-US" dirty="0" smtClean="0"/>
              <a:t>) and thus does not account for intervening inversions or moist or dry layers that may occur below or between these levels. In addition, it does not work for areas in the western Great Plains or the Rocky Mountains, where 850 </a:t>
            </a:r>
            <a:r>
              <a:rPr lang="en-US" dirty="0" err="1" smtClean="0"/>
              <a:t>hPa</a:t>
            </a:r>
            <a:r>
              <a:rPr lang="en-US" dirty="0" smtClean="0"/>
              <a:t> is near the surface or below ground. Last, like several other severe weather indexes, it does not take into account wind shear, which is a critical factor in many severe convective environments. </a:t>
            </a:r>
            <a:r>
              <a:rPr lang="en-US" b="1" dirty="0" smtClean="0"/>
              <a:t/>
            </a:r>
            <a:br>
              <a:rPr lang="en-US" b="1" dirty="0" smtClean="0"/>
            </a:br>
            <a:endParaRPr lang="es-ES_tradnl" dirty="0"/>
          </a:p>
        </p:txBody>
      </p:sp>
      <p:sp>
        <p:nvSpPr>
          <p:cNvPr id="4" name="Slide Number Placeholder 3"/>
          <p:cNvSpPr>
            <a:spLocks noGrp="1"/>
          </p:cNvSpPr>
          <p:nvPr>
            <p:ph type="sldNum" sz="quarter" idx="10"/>
          </p:nvPr>
        </p:nvSpPr>
        <p:spPr/>
        <p:txBody>
          <a:bodyPr/>
          <a:lstStyle/>
          <a:p>
            <a:fld id="{39E32164-C514-448F-8875-0724FD1C7E2E}" type="slidenum">
              <a:rPr lang="es-ES_tradnl" smtClean="0"/>
              <a:t>15</a:t>
            </a:fld>
            <a:endParaRPr lang="es-ES_tradnl"/>
          </a:p>
        </p:txBody>
      </p:sp>
    </p:spTree>
    <p:extLst>
      <p:ext uri="{BB962C8B-B14F-4D97-AF65-F5344CB8AC3E}">
        <p14:creationId xmlns:p14="http://schemas.microsoft.com/office/powerpoint/2010/main" val="378396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KI is a combination of the Vertical Totals (VT) and lower tropospheric moisture characteristics. The VT is the temperature difference between 850 and 500 </a:t>
            </a:r>
            <a:r>
              <a:rPr lang="en-US" b="1" dirty="0" err="1" smtClean="0"/>
              <a:t>mb</a:t>
            </a:r>
            <a:r>
              <a:rPr lang="en-US" b="1" dirty="0" smtClean="0"/>
              <a:t> while the moisture parameters are the 850 </a:t>
            </a:r>
            <a:r>
              <a:rPr lang="en-US" b="1" dirty="0" err="1" smtClean="0"/>
              <a:t>mb</a:t>
            </a:r>
            <a:r>
              <a:rPr lang="en-US" b="1" dirty="0" smtClean="0"/>
              <a:t> </a:t>
            </a:r>
            <a:r>
              <a:rPr lang="en-US" b="1" dirty="0" err="1" smtClean="0"/>
              <a:t>dewpoint</a:t>
            </a:r>
            <a:r>
              <a:rPr lang="en-US" b="1" dirty="0" smtClean="0"/>
              <a:t> and 700 </a:t>
            </a:r>
            <a:r>
              <a:rPr lang="en-US" b="1" dirty="0" err="1" smtClean="0"/>
              <a:t>mb</a:t>
            </a:r>
            <a:r>
              <a:rPr lang="en-US" b="1" dirty="0" smtClean="0"/>
              <a:t> </a:t>
            </a:r>
            <a:r>
              <a:rPr lang="en-US" b="1" dirty="0" err="1" smtClean="0"/>
              <a:t>dewpoint</a:t>
            </a:r>
            <a:r>
              <a:rPr lang="en-US" b="1" dirty="0" smtClean="0"/>
              <a:t> depression.</a:t>
            </a:r>
            <a:br>
              <a:rPr lang="en-US" b="1" dirty="0" smtClean="0"/>
            </a:br>
            <a:r>
              <a:rPr lang="en-US" b="1" dirty="0" smtClean="0"/>
              <a:t/>
            </a:r>
            <a:br>
              <a:rPr lang="en-US" b="1" dirty="0" smtClean="0"/>
            </a:br>
            <a:r>
              <a:rPr lang="en-US" b="1" dirty="0" smtClean="0"/>
              <a:t>KI = (T850 - T500) + (Td850 - Tdd700)</a:t>
            </a:r>
            <a:br>
              <a:rPr lang="en-US" b="1" dirty="0" smtClean="0"/>
            </a:br>
            <a:r>
              <a:rPr lang="en-US" b="1" dirty="0" smtClean="0"/>
              <a:t/>
            </a:r>
            <a:br>
              <a:rPr lang="en-US" b="1" dirty="0" smtClean="0"/>
            </a:br>
            <a:r>
              <a:rPr lang="en-US" b="1" dirty="0" smtClean="0"/>
              <a:t>The equation above for the KI is stating (850 </a:t>
            </a:r>
            <a:r>
              <a:rPr lang="en-US" b="1" dirty="0" err="1" smtClean="0"/>
              <a:t>mb</a:t>
            </a:r>
            <a:r>
              <a:rPr lang="en-US" b="1" dirty="0" smtClean="0"/>
              <a:t> temperature minus 500 </a:t>
            </a:r>
            <a:r>
              <a:rPr lang="en-US" b="1" dirty="0" err="1" smtClean="0"/>
              <a:t>mb</a:t>
            </a:r>
            <a:r>
              <a:rPr lang="en-US" b="1" dirty="0" smtClean="0"/>
              <a:t> temperature) plus (850 </a:t>
            </a:r>
            <a:r>
              <a:rPr lang="en-US" b="1" dirty="0" err="1" smtClean="0"/>
              <a:t>mb</a:t>
            </a:r>
            <a:r>
              <a:rPr lang="en-US" b="1" dirty="0" smtClean="0"/>
              <a:t> </a:t>
            </a:r>
            <a:r>
              <a:rPr lang="en-US" b="1" dirty="0" err="1" smtClean="0"/>
              <a:t>dewpoint</a:t>
            </a:r>
            <a:r>
              <a:rPr lang="en-US" b="1" dirty="0" smtClean="0"/>
              <a:t> minus 700 </a:t>
            </a:r>
            <a:r>
              <a:rPr lang="en-US" b="1" dirty="0" err="1" smtClean="0"/>
              <a:t>mb</a:t>
            </a:r>
            <a:r>
              <a:rPr lang="en-US" b="1" dirty="0" smtClean="0"/>
              <a:t> </a:t>
            </a:r>
            <a:r>
              <a:rPr lang="en-US" b="1" dirty="0" err="1" smtClean="0"/>
              <a:t>dewpoint</a:t>
            </a:r>
            <a:r>
              <a:rPr lang="en-US" b="1" dirty="0" smtClean="0"/>
              <a:t> depression)</a:t>
            </a:r>
            <a:br>
              <a:rPr lang="en-US" b="1" dirty="0" smtClean="0"/>
            </a:br>
            <a:endParaRPr lang="es-ES_tradnl" dirty="0"/>
          </a:p>
        </p:txBody>
      </p:sp>
      <p:sp>
        <p:nvSpPr>
          <p:cNvPr id="4" name="Slide Number Placeholder 3"/>
          <p:cNvSpPr>
            <a:spLocks noGrp="1"/>
          </p:cNvSpPr>
          <p:nvPr>
            <p:ph type="sldNum" sz="quarter" idx="10"/>
          </p:nvPr>
        </p:nvSpPr>
        <p:spPr/>
        <p:txBody>
          <a:bodyPr/>
          <a:lstStyle/>
          <a:p>
            <a:fld id="{39E32164-C514-448F-8875-0724FD1C7E2E}" type="slidenum">
              <a:rPr lang="es-ES_tradnl" smtClean="0"/>
              <a:t>16</a:t>
            </a:fld>
            <a:endParaRPr lang="es-ES_tradnl"/>
          </a:p>
        </p:txBody>
      </p:sp>
    </p:spTree>
    <p:extLst>
      <p:ext uri="{BB962C8B-B14F-4D97-AF65-F5344CB8AC3E}">
        <p14:creationId xmlns:p14="http://schemas.microsoft.com/office/powerpoint/2010/main" val="37839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_tradnl"/>
          </a:p>
        </p:txBody>
      </p:sp>
      <p:sp>
        <p:nvSpPr>
          <p:cNvPr id="4" name="Date Placeholder 3"/>
          <p:cNvSpPr>
            <a:spLocks noGrp="1"/>
          </p:cNvSpPr>
          <p:nvPr>
            <p:ph type="dt" sz="half" idx="10"/>
          </p:nvPr>
        </p:nvSpPr>
        <p:spPr/>
        <p:txBody>
          <a:bodyPr/>
          <a:lstStyle/>
          <a:p>
            <a:fld id="{CF8A748F-7550-4DDA-BEAD-C5C8294E27C9}" type="datetimeFigureOut">
              <a:rPr lang="es-ES_tradnl" smtClean="0"/>
              <a:t>15/08/2013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EF366AF-F203-4C4D-9AD2-3EE9655D14F8}" type="slidenum">
              <a:rPr lang="es-ES_tradnl" smtClean="0"/>
              <a:t>‹#›</a:t>
            </a:fld>
            <a:endParaRPr lang="es-ES_tradnl"/>
          </a:p>
        </p:txBody>
      </p:sp>
    </p:spTree>
    <p:extLst>
      <p:ext uri="{BB962C8B-B14F-4D97-AF65-F5344CB8AC3E}">
        <p14:creationId xmlns:p14="http://schemas.microsoft.com/office/powerpoint/2010/main" val="395072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CF8A748F-7550-4DDA-BEAD-C5C8294E27C9}" type="datetimeFigureOut">
              <a:rPr lang="es-ES_tradnl" smtClean="0"/>
              <a:t>15/08/2013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EF366AF-F203-4C4D-9AD2-3EE9655D14F8}" type="slidenum">
              <a:rPr lang="es-ES_tradnl" smtClean="0"/>
              <a:t>‹#›</a:t>
            </a:fld>
            <a:endParaRPr lang="es-ES_tradnl"/>
          </a:p>
        </p:txBody>
      </p:sp>
    </p:spTree>
    <p:extLst>
      <p:ext uri="{BB962C8B-B14F-4D97-AF65-F5344CB8AC3E}">
        <p14:creationId xmlns:p14="http://schemas.microsoft.com/office/powerpoint/2010/main" val="240423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CF8A748F-7550-4DDA-BEAD-C5C8294E27C9}" type="datetimeFigureOut">
              <a:rPr lang="es-ES_tradnl" smtClean="0"/>
              <a:t>15/08/2013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EF366AF-F203-4C4D-9AD2-3EE9655D14F8}" type="slidenum">
              <a:rPr lang="es-ES_tradnl" smtClean="0"/>
              <a:t>‹#›</a:t>
            </a:fld>
            <a:endParaRPr lang="es-ES_tradnl"/>
          </a:p>
        </p:txBody>
      </p:sp>
    </p:spTree>
    <p:extLst>
      <p:ext uri="{BB962C8B-B14F-4D97-AF65-F5344CB8AC3E}">
        <p14:creationId xmlns:p14="http://schemas.microsoft.com/office/powerpoint/2010/main" val="70221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CF8A748F-7550-4DDA-BEAD-C5C8294E27C9}" type="datetimeFigureOut">
              <a:rPr lang="es-ES_tradnl" smtClean="0"/>
              <a:t>15/08/2013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EF366AF-F203-4C4D-9AD2-3EE9655D14F8}" type="slidenum">
              <a:rPr lang="es-ES_tradnl" smtClean="0"/>
              <a:t>‹#›</a:t>
            </a:fld>
            <a:endParaRPr lang="es-ES_tradnl"/>
          </a:p>
        </p:txBody>
      </p:sp>
    </p:spTree>
    <p:extLst>
      <p:ext uri="{BB962C8B-B14F-4D97-AF65-F5344CB8AC3E}">
        <p14:creationId xmlns:p14="http://schemas.microsoft.com/office/powerpoint/2010/main" val="861225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8A748F-7550-4DDA-BEAD-C5C8294E27C9}" type="datetimeFigureOut">
              <a:rPr lang="es-ES_tradnl" smtClean="0"/>
              <a:t>15/08/2013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EF366AF-F203-4C4D-9AD2-3EE9655D14F8}" type="slidenum">
              <a:rPr lang="es-ES_tradnl" smtClean="0"/>
              <a:t>‹#›</a:t>
            </a:fld>
            <a:endParaRPr lang="es-ES_tradnl"/>
          </a:p>
        </p:txBody>
      </p:sp>
    </p:spTree>
    <p:extLst>
      <p:ext uri="{BB962C8B-B14F-4D97-AF65-F5344CB8AC3E}">
        <p14:creationId xmlns:p14="http://schemas.microsoft.com/office/powerpoint/2010/main" val="359784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Date Placeholder 4"/>
          <p:cNvSpPr>
            <a:spLocks noGrp="1"/>
          </p:cNvSpPr>
          <p:nvPr>
            <p:ph type="dt" sz="half" idx="10"/>
          </p:nvPr>
        </p:nvSpPr>
        <p:spPr/>
        <p:txBody>
          <a:bodyPr/>
          <a:lstStyle/>
          <a:p>
            <a:fld id="{CF8A748F-7550-4DDA-BEAD-C5C8294E27C9}" type="datetimeFigureOut">
              <a:rPr lang="es-ES_tradnl" smtClean="0"/>
              <a:t>15/08/2013</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EF366AF-F203-4C4D-9AD2-3EE9655D14F8}" type="slidenum">
              <a:rPr lang="es-ES_tradnl" smtClean="0"/>
              <a:t>‹#›</a:t>
            </a:fld>
            <a:endParaRPr lang="es-ES_tradnl"/>
          </a:p>
        </p:txBody>
      </p:sp>
    </p:spTree>
    <p:extLst>
      <p:ext uri="{BB962C8B-B14F-4D97-AF65-F5344CB8AC3E}">
        <p14:creationId xmlns:p14="http://schemas.microsoft.com/office/powerpoint/2010/main" val="1896405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Date Placeholder 6"/>
          <p:cNvSpPr>
            <a:spLocks noGrp="1"/>
          </p:cNvSpPr>
          <p:nvPr>
            <p:ph type="dt" sz="half" idx="10"/>
          </p:nvPr>
        </p:nvSpPr>
        <p:spPr/>
        <p:txBody>
          <a:bodyPr/>
          <a:lstStyle/>
          <a:p>
            <a:fld id="{CF8A748F-7550-4DDA-BEAD-C5C8294E27C9}" type="datetimeFigureOut">
              <a:rPr lang="es-ES_tradnl" smtClean="0"/>
              <a:t>15/08/2013</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EF366AF-F203-4C4D-9AD2-3EE9655D14F8}" type="slidenum">
              <a:rPr lang="es-ES_tradnl" smtClean="0"/>
              <a:t>‹#›</a:t>
            </a:fld>
            <a:endParaRPr lang="es-ES_tradnl"/>
          </a:p>
        </p:txBody>
      </p:sp>
    </p:spTree>
    <p:extLst>
      <p:ext uri="{BB962C8B-B14F-4D97-AF65-F5344CB8AC3E}">
        <p14:creationId xmlns:p14="http://schemas.microsoft.com/office/powerpoint/2010/main" val="2629080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Date Placeholder 2"/>
          <p:cNvSpPr>
            <a:spLocks noGrp="1"/>
          </p:cNvSpPr>
          <p:nvPr>
            <p:ph type="dt" sz="half" idx="10"/>
          </p:nvPr>
        </p:nvSpPr>
        <p:spPr/>
        <p:txBody>
          <a:bodyPr/>
          <a:lstStyle/>
          <a:p>
            <a:fld id="{CF8A748F-7550-4DDA-BEAD-C5C8294E27C9}" type="datetimeFigureOut">
              <a:rPr lang="es-ES_tradnl" smtClean="0"/>
              <a:t>15/08/2013</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EF366AF-F203-4C4D-9AD2-3EE9655D14F8}" type="slidenum">
              <a:rPr lang="es-ES_tradnl" smtClean="0"/>
              <a:t>‹#›</a:t>
            </a:fld>
            <a:endParaRPr lang="es-ES_tradnl"/>
          </a:p>
        </p:txBody>
      </p:sp>
    </p:spTree>
    <p:extLst>
      <p:ext uri="{BB962C8B-B14F-4D97-AF65-F5344CB8AC3E}">
        <p14:creationId xmlns:p14="http://schemas.microsoft.com/office/powerpoint/2010/main" val="299668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A748F-7550-4DDA-BEAD-C5C8294E27C9}" type="datetimeFigureOut">
              <a:rPr lang="es-ES_tradnl" smtClean="0"/>
              <a:t>15/08/2013</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EF366AF-F203-4C4D-9AD2-3EE9655D14F8}" type="slidenum">
              <a:rPr lang="es-ES_tradnl" smtClean="0"/>
              <a:t>‹#›</a:t>
            </a:fld>
            <a:endParaRPr lang="es-ES_tradnl"/>
          </a:p>
        </p:txBody>
      </p:sp>
    </p:spTree>
    <p:extLst>
      <p:ext uri="{BB962C8B-B14F-4D97-AF65-F5344CB8AC3E}">
        <p14:creationId xmlns:p14="http://schemas.microsoft.com/office/powerpoint/2010/main" val="1144312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A748F-7550-4DDA-BEAD-C5C8294E27C9}" type="datetimeFigureOut">
              <a:rPr lang="es-ES_tradnl" smtClean="0"/>
              <a:t>15/08/2013</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EF366AF-F203-4C4D-9AD2-3EE9655D14F8}" type="slidenum">
              <a:rPr lang="es-ES_tradnl" smtClean="0"/>
              <a:t>‹#›</a:t>
            </a:fld>
            <a:endParaRPr lang="es-ES_tradnl"/>
          </a:p>
        </p:txBody>
      </p:sp>
    </p:spTree>
    <p:extLst>
      <p:ext uri="{BB962C8B-B14F-4D97-AF65-F5344CB8AC3E}">
        <p14:creationId xmlns:p14="http://schemas.microsoft.com/office/powerpoint/2010/main" val="185822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A748F-7550-4DDA-BEAD-C5C8294E27C9}" type="datetimeFigureOut">
              <a:rPr lang="es-ES_tradnl" smtClean="0"/>
              <a:t>15/08/2013</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EF366AF-F203-4C4D-9AD2-3EE9655D14F8}" type="slidenum">
              <a:rPr lang="es-ES_tradnl" smtClean="0"/>
              <a:t>‹#›</a:t>
            </a:fld>
            <a:endParaRPr lang="es-ES_tradnl"/>
          </a:p>
        </p:txBody>
      </p:sp>
    </p:spTree>
    <p:extLst>
      <p:ext uri="{BB962C8B-B14F-4D97-AF65-F5344CB8AC3E}">
        <p14:creationId xmlns:p14="http://schemas.microsoft.com/office/powerpoint/2010/main" val="34028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S_trad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A748F-7550-4DDA-BEAD-C5C8294E27C9}" type="datetimeFigureOut">
              <a:rPr lang="es-ES_tradnl" smtClean="0"/>
              <a:t>15/08/2013</a:t>
            </a:fld>
            <a:endParaRPr lang="es-ES_trad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366AF-F203-4C4D-9AD2-3EE9655D14F8}" type="slidenum">
              <a:rPr lang="es-ES_tradnl" smtClean="0"/>
              <a:t>‹#›</a:t>
            </a:fld>
            <a:endParaRPr lang="es-ES_tradnl"/>
          </a:p>
        </p:txBody>
      </p:sp>
    </p:spTree>
    <p:extLst>
      <p:ext uri="{BB962C8B-B14F-4D97-AF65-F5344CB8AC3E}">
        <p14:creationId xmlns:p14="http://schemas.microsoft.com/office/powerpoint/2010/main" val="2336350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jpeg"/><Relationship Id="rId7"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7.png"/><Relationship Id="rId10" Type="http://schemas.openxmlformats.org/officeDocument/2006/relationships/image" Target="../media/image50.png"/><Relationship Id="rId4" Type="http://schemas.openxmlformats.org/officeDocument/2006/relationships/image" Target="../media/image2.png"/><Relationship Id="rId9" Type="http://schemas.openxmlformats.org/officeDocument/2006/relationships/image" Target="../media/image44.png"/></Relationships>
</file>

<file path=ppt/slides/_rels/slide5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44.png"/><Relationship Id="rId4" Type="http://schemas.openxmlformats.org/officeDocument/2006/relationships/image" Target="../media/image52.png"/><Relationship Id="rId9" Type="http://schemas.openxmlformats.org/officeDocument/2006/relationships/image" Target="../media/image50.png"/></Relationships>
</file>

<file path=ppt/slides/_rels/slide5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44.pn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6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g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gi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a:bodyPr>
          <a:lstStyle/>
          <a:p>
            <a:r>
              <a:rPr lang="es-ES_tradnl" b="1" noProof="0" dirty="0" err="1" smtClean="0">
                <a:latin typeface="Arial" pitchFamily="34" charset="0"/>
                <a:cs typeface="Arial" pitchFamily="34" charset="0"/>
              </a:rPr>
              <a:t>Stability</a:t>
            </a:r>
            <a:r>
              <a:rPr lang="es-ES_tradnl" b="1" noProof="0" dirty="0" smtClean="0">
                <a:latin typeface="Arial" pitchFamily="34" charset="0"/>
                <a:cs typeface="Arial" pitchFamily="34" charset="0"/>
              </a:rPr>
              <a:t> </a:t>
            </a:r>
            <a:r>
              <a:rPr lang="es-ES_tradnl" b="1" noProof="0" dirty="0" err="1" smtClean="0">
                <a:latin typeface="Arial" pitchFamily="34" charset="0"/>
                <a:cs typeface="Arial" pitchFamily="34" charset="0"/>
              </a:rPr>
              <a:t>Indices</a:t>
            </a:r>
            <a:r>
              <a:rPr lang="es-ES_tradnl" b="1" noProof="0" dirty="0" smtClean="0">
                <a:latin typeface="Arial" pitchFamily="34" charset="0"/>
                <a:cs typeface="Arial" pitchFamily="34" charset="0"/>
              </a:rPr>
              <a:t/>
            </a:r>
            <a:br>
              <a:rPr lang="es-ES_tradnl" b="1" noProof="0" dirty="0" smtClean="0">
                <a:latin typeface="Arial" pitchFamily="34" charset="0"/>
                <a:cs typeface="Arial" pitchFamily="34" charset="0"/>
              </a:rPr>
            </a:br>
            <a:r>
              <a:rPr lang="es-ES_tradnl" sz="3600" b="1" dirty="0" smtClean="0">
                <a:latin typeface="Arial" pitchFamily="34" charset="0"/>
                <a:cs typeface="Arial" pitchFamily="34" charset="0"/>
              </a:rPr>
              <a:t>Michel </a:t>
            </a:r>
            <a:r>
              <a:rPr lang="es-ES_tradnl" sz="3600" b="1" dirty="0" err="1" smtClean="0">
                <a:latin typeface="Arial" pitchFamily="34" charset="0"/>
                <a:cs typeface="Arial" pitchFamily="34" charset="0"/>
              </a:rPr>
              <a:t>Davison</a:t>
            </a:r>
            <a:r>
              <a:rPr lang="es-ES_tradnl" sz="3600" b="1" dirty="0" smtClean="0">
                <a:latin typeface="Arial" pitchFamily="34" charset="0"/>
                <a:cs typeface="Arial" pitchFamily="34" charset="0"/>
              </a:rPr>
              <a:t> </a:t>
            </a:r>
            <a:r>
              <a:rPr lang="es-ES_tradnl" sz="3600" b="1" dirty="0" smtClean="0">
                <a:latin typeface="Arial" pitchFamily="34" charset="0"/>
                <a:cs typeface="Arial" pitchFamily="34" charset="0"/>
              </a:rPr>
              <a:t>and </a:t>
            </a:r>
            <a:r>
              <a:rPr lang="es-ES_tradnl" sz="3600" b="1" dirty="0" smtClean="0">
                <a:latin typeface="Arial" pitchFamily="34" charset="0"/>
                <a:cs typeface="Arial" pitchFamily="34" charset="0"/>
              </a:rPr>
              <a:t>José Gálvez</a:t>
            </a:r>
            <a:endParaRPr lang="es-ES_tradnl" sz="3600" b="1" noProof="0" dirty="0">
              <a:latin typeface="Arial" pitchFamily="34" charset="0"/>
              <a:cs typeface="Arial" pitchFamily="34" charset="0"/>
            </a:endParaRPr>
          </a:p>
        </p:txBody>
      </p:sp>
      <p:grpSp>
        <p:nvGrpSpPr>
          <p:cNvPr id="4" name="Group 3"/>
          <p:cNvGrpSpPr>
            <a:grpSpLocks/>
          </p:cNvGrpSpPr>
          <p:nvPr/>
        </p:nvGrpSpPr>
        <p:grpSpPr bwMode="auto">
          <a:xfrm>
            <a:off x="152400" y="3048000"/>
            <a:ext cx="8534400" cy="1947862"/>
            <a:chOff x="381000" y="4757737"/>
            <a:chExt cx="8534400" cy="1947862"/>
          </a:xfrm>
        </p:grpSpPr>
        <p:sp>
          <p:nvSpPr>
            <p:cNvPr id="5" name="Rectangle 4"/>
            <p:cNvSpPr/>
            <p:nvPr/>
          </p:nvSpPr>
          <p:spPr bwMode="auto">
            <a:xfrm>
              <a:off x="381000" y="4757737"/>
              <a:ext cx="8534400" cy="194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 name="Group 48"/>
            <p:cNvGrpSpPr>
              <a:grpSpLocks/>
            </p:cNvGrpSpPr>
            <p:nvPr/>
          </p:nvGrpSpPr>
          <p:grpSpPr bwMode="auto">
            <a:xfrm>
              <a:off x="426366" y="4842313"/>
              <a:ext cx="8336633" cy="1710887"/>
              <a:chOff x="273967" y="4766221"/>
              <a:chExt cx="8336633" cy="1710789"/>
            </a:xfrm>
          </p:grpSpPr>
          <p:pic>
            <p:nvPicPr>
              <p:cNvPr id="7" name="Picture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709" y="4846887"/>
                <a:ext cx="243915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848235"/>
                <a:ext cx="243915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8775" y="4846887"/>
                <a:ext cx="2441825" cy="163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273967" y="4766221"/>
                <a:ext cx="74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E.g.</a:t>
                </a:r>
              </a:p>
            </p:txBody>
          </p:sp>
          <p:sp>
            <p:nvSpPr>
              <p:cNvPr id="11" name="TextBox 1"/>
              <p:cNvSpPr txBox="1">
                <a:spLocks noChangeArrowheads="1"/>
              </p:cNvSpPr>
              <p:nvPr/>
            </p:nvSpPr>
            <p:spPr bwMode="auto">
              <a:xfrm>
                <a:off x="3635224" y="4846886"/>
                <a:ext cx="10534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IR4 Sat</a:t>
                </a:r>
              </a:p>
            </p:txBody>
          </p:sp>
          <p:sp>
            <p:nvSpPr>
              <p:cNvPr id="12" name="TextBox 1"/>
              <p:cNvSpPr txBox="1">
                <a:spLocks noChangeArrowheads="1"/>
              </p:cNvSpPr>
              <p:nvPr/>
            </p:nvSpPr>
            <p:spPr bwMode="auto">
              <a:xfrm>
                <a:off x="1066800" y="4846886"/>
                <a:ext cx="8996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t>CAPE</a:t>
                </a:r>
              </a:p>
            </p:txBody>
          </p:sp>
          <p:sp>
            <p:nvSpPr>
              <p:cNvPr id="13" name="TextBox 1"/>
              <p:cNvSpPr txBox="1">
                <a:spLocks noChangeArrowheads="1"/>
              </p:cNvSpPr>
              <p:nvPr/>
            </p:nvSpPr>
            <p:spPr bwMode="auto">
              <a:xfrm>
                <a:off x="6186995" y="4846886"/>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K</a:t>
                </a:r>
              </a:p>
            </p:txBody>
          </p:sp>
          <p:sp>
            <p:nvSpPr>
              <p:cNvPr id="14" name="Freeform 13"/>
              <p:cNvSpPr/>
              <p:nvPr/>
            </p:nvSpPr>
            <p:spPr>
              <a:xfrm>
                <a:off x="3957639" y="5380110"/>
                <a:ext cx="457200" cy="450824"/>
              </a:xfrm>
              <a:custGeom>
                <a:avLst/>
                <a:gdLst>
                  <a:gd name="connsiteX0" fmla="*/ 225468 w 456535"/>
                  <a:gd name="connsiteY0" fmla="*/ 25073 h 450958"/>
                  <a:gd name="connsiteX1" fmla="*/ 162838 w 456535"/>
                  <a:gd name="connsiteY1" fmla="*/ 37599 h 450958"/>
                  <a:gd name="connsiteX2" fmla="*/ 12526 w 456535"/>
                  <a:gd name="connsiteY2" fmla="*/ 50125 h 450958"/>
                  <a:gd name="connsiteX3" fmla="*/ 0 w 456535"/>
                  <a:gd name="connsiteY3" fmla="*/ 87703 h 450958"/>
                  <a:gd name="connsiteX4" fmla="*/ 12526 w 456535"/>
                  <a:gd name="connsiteY4" fmla="*/ 137807 h 450958"/>
                  <a:gd name="connsiteX5" fmla="*/ 25052 w 456535"/>
                  <a:gd name="connsiteY5" fmla="*/ 338224 h 450958"/>
                  <a:gd name="connsiteX6" fmla="*/ 62630 w 456535"/>
                  <a:gd name="connsiteY6" fmla="*/ 363276 h 450958"/>
                  <a:gd name="connsiteX7" fmla="*/ 75156 w 456535"/>
                  <a:gd name="connsiteY7" fmla="*/ 400854 h 450958"/>
                  <a:gd name="connsiteX8" fmla="*/ 150312 w 456535"/>
                  <a:gd name="connsiteY8" fmla="*/ 425906 h 450958"/>
                  <a:gd name="connsiteX9" fmla="*/ 250520 w 456535"/>
                  <a:gd name="connsiteY9" fmla="*/ 450958 h 450958"/>
                  <a:gd name="connsiteX10" fmla="*/ 450937 w 456535"/>
                  <a:gd name="connsiteY10" fmla="*/ 438432 h 450958"/>
                  <a:gd name="connsiteX11" fmla="*/ 438411 w 456535"/>
                  <a:gd name="connsiteY11" fmla="*/ 388328 h 450958"/>
                  <a:gd name="connsiteX12" fmla="*/ 425885 w 456535"/>
                  <a:gd name="connsiteY12" fmla="*/ 350750 h 450958"/>
                  <a:gd name="connsiteX13" fmla="*/ 350729 w 456535"/>
                  <a:gd name="connsiteY13" fmla="*/ 275594 h 450958"/>
                  <a:gd name="connsiteX14" fmla="*/ 325677 w 456535"/>
                  <a:gd name="connsiteY14" fmla="*/ 200437 h 450958"/>
                  <a:gd name="connsiteX15" fmla="*/ 400833 w 456535"/>
                  <a:gd name="connsiteY15" fmla="*/ 175385 h 450958"/>
                  <a:gd name="connsiteX16" fmla="*/ 438411 w 456535"/>
                  <a:gd name="connsiteY16" fmla="*/ 137807 h 450958"/>
                  <a:gd name="connsiteX17" fmla="*/ 425885 w 456535"/>
                  <a:gd name="connsiteY17" fmla="*/ 62651 h 450958"/>
                  <a:gd name="connsiteX18" fmla="*/ 350729 w 456535"/>
                  <a:gd name="connsiteY18" fmla="*/ 50125 h 450958"/>
                  <a:gd name="connsiteX19" fmla="*/ 313151 w 456535"/>
                  <a:gd name="connsiteY19" fmla="*/ 37599 h 450958"/>
                  <a:gd name="connsiteX20" fmla="*/ 125260 w 456535"/>
                  <a:gd name="connsiteY20" fmla="*/ 25073 h 450958"/>
                  <a:gd name="connsiteX21" fmla="*/ 62630 w 456535"/>
                  <a:gd name="connsiteY21" fmla="*/ 25073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6535" h="450958">
                    <a:moveTo>
                      <a:pt x="225468" y="25073"/>
                    </a:moveTo>
                    <a:cubicBezTo>
                      <a:pt x="204591" y="29248"/>
                      <a:pt x="183982" y="35111"/>
                      <a:pt x="162838" y="37599"/>
                    </a:cubicBezTo>
                    <a:cubicBezTo>
                      <a:pt x="112905" y="43474"/>
                      <a:pt x="60580" y="35339"/>
                      <a:pt x="12526" y="50125"/>
                    </a:cubicBezTo>
                    <a:cubicBezTo>
                      <a:pt x="-94" y="54008"/>
                      <a:pt x="4175" y="75177"/>
                      <a:pt x="0" y="87703"/>
                    </a:cubicBezTo>
                    <a:cubicBezTo>
                      <a:pt x="4175" y="104404"/>
                      <a:pt x="10813" y="120677"/>
                      <a:pt x="12526" y="137807"/>
                    </a:cubicBezTo>
                    <a:cubicBezTo>
                      <a:pt x="19186" y="204411"/>
                      <a:pt x="10532" y="272882"/>
                      <a:pt x="25052" y="338224"/>
                    </a:cubicBezTo>
                    <a:cubicBezTo>
                      <a:pt x="28318" y="352920"/>
                      <a:pt x="50104" y="354925"/>
                      <a:pt x="62630" y="363276"/>
                    </a:cubicBezTo>
                    <a:cubicBezTo>
                      <a:pt x="66805" y="375802"/>
                      <a:pt x="64412" y="393180"/>
                      <a:pt x="75156" y="400854"/>
                    </a:cubicBezTo>
                    <a:cubicBezTo>
                      <a:pt x="96644" y="416203"/>
                      <a:pt x="124418" y="420727"/>
                      <a:pt x="150312" y="425906"/>
                    </a:cubicBezTo>
                    <a:cubicBezTo>
                      <a:pt x="225889" y="441021"/>
                      <a:pt x="192744" y="431699"/>
                      <a:pt x="250520" y="450958"/>
                    </a:cubicBezTo>
                    <a:lnTo>
                      <a:pt x="450937" y="438432"/>
                    </a:lnTo>
                    <a:cubicBezTo>
                      <a:pt x="467269" y="432988"/>
                      <a:pt x="443140" y="404881"/>
                      <a:pt x="438411" y="388328"/>
                    </a:cubicBezTo>
                    <a:cubicBezTo>
                      <a:pt x="434784" y="375632"/>
                      <a:pt x="433991" y="361172"/>
                      <a:pt x="425885" y="350750"/>
                    </a:cubicBezTo>
                    <a:cubicBezTo>
                      <a:pt x="404134" y="322784"/>
                      <a:pt x="350729" y="275594"/>
                      <a:pt x="350729" y="275594"/>
                    </a:cubicBezTo>
                    <a:cubicBezTo>
                      <a:pt x="342378" y="250542"/>
                      <a:pt x="300625" y="208788"/>
                      <a:pt x="325677" y="200437"/>
                    </a:cubicBezTo>
                    <a:lnTo>
                      <a:pt x="400833" y="175385"/>
                    </a:lnTo>
                    <a:cubicBezTo>
                      <a:pt x="413359" y="162859"/>
                      <a:pt x="428585" y="152546"/>
                      <a:pt x="438411" y="137807"/>
                    </a:cubicBezTo>
                    <a:cubicBezTo>
                      <a:pt x="454465" y="113726"/>
                      <a:pt x="459667" y="79542"/>
                      <a:pt x="425885" y="62651"/>
                    </a:cubicBezTo>
                    <a:cubicBezTo>
                      <a:pt x="403169" y="51293"/>
                      <a:pt x="375522" y="55635"/>
                      <a:pt x="350729" y="50125"/>
                    </a:cubicBezTo>
                    <a:cubicBezTo>
                      <a:pt x="337840" y="47261"/>
                      <a:pt x="325677" y="41774"/>
                      <a:pt x="313151" y="37599"/>
                    </a:cubicBezTo>
                    <a:cubicBezTo>
                      <a:pt x="251221" y="-24328"/>
                      <a:pt x="292411" y="4179"/>
                      <a:pt x="125260" y="25073"/>
                    </a:cubicBezTo>
                    <a:cubicBezTo>
                      <a:pt x="63346" y="32812"/>
                      <a:pt x="110437" y="48976"/>
                      <a:pt x="62630" y="2507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reeform 14"/>
              <p:cNvSpPr/>
              <p:nvPr/>
            </p:nvSpPr>
            <p:spPr>
              <a:xfrm>
                <a:off x="1447801" y="5380110"/>
                <a:ext cx="457200" cy="450824"/>
              </a:xfrm>
              <a:custGeom>
                <a:avLst/>
                <a:gdLst>
                  <a:gd name="connsiteX0" fmla="*/ 225468 w 456535"/>
                  <a:gd name="connsiteY0" fmla="*/ 25073 h 450958"/>
                  <a:gd name="connsiteX1" fmla="*/ 162838 w 456535"/>
                  <a:gd name="connsiteY1" fmla="*/ 37599 h 450958"/>
                  <a:gd name="connsiteX2" fmla="*/ 12526 w 456535"/>
                  <a:gd name="connsiteY2" fmla="*/ 50125 h 450958"/>
                  <a:gd name="connsiteX3" fmla="*/ 0 w 456535"/>
                  <a:gd name="connsiteY3" fmla="*/ 87703 h 450958"/>
                  <a:gd name="connsiteX4" fmla="*/ 12526 w 456535"/>
                  <a:gd name="connsiteY4" fmla="*/ 137807 h 450958"/>
                  <a:gd name="connsiteX5" fmla="*/ 25052 w 456535"/>
                  <a:gd name="connsiteY5" fmla="*/ 338224 h 450958"/>
                  <a:gd name="connsiteX6" fmla="*/ 62630 w 456535"/>
                  <a:gd name="connsiteY6" fmla="*/ 363276 h 450958"/>
                  <a:gd name="connsiteX7" fmla="*/ 75156 w 456535"/>
                  <a:gd name="connsiteY7" fmla="*/ 400854 h 450958"/>
                  <a:gd name="connsiteX8" fmla="*/ 150312 w 456535"/>
                  <a:gd name="connsiteY8" fmla="*/ 425906 h 450958"/>
                  <a:gd name="connsiteX9" fmla="*/ 250520 w 456535"/>
                  <a:gd name="connsiteY9" fmla="*/ 450958 h 450958"/>
                  <a:gd name="connsiteX10" fmla="*/ 450937 w 456535"/>
                  <a:gd name="connsiteY10" fmla="*/ 438432 h 450958"/>
                  <a:gd name="connsiteX11" fmla="*/ 438411 w 456535"/>
                  <a:gd name="connsiteY11" fmla="*/ 388328 h 450958"/>
                  <a:gd name="connsiteX12" fmla="*/ 425885 w 456535"/>
                  <a:gd name="connsiteY12" fmla="*/ 350750 h 450958"/>
                  <a:gd name="connsiteX13" fmla="*/ 350729 w 456535"/>
                  <a:gd name="connsiteY13" fmla="*/ 275594 h 450958"/>
                  <a:gd name="connsiteX14" fmla="*/ 325677 w 456535"/>
                  <a:gd name="connsiteY14" fmla="*/ 200437 h 450958"/>
                  <a:gd name="connsiteX15" fmla="*/ 400833 w 456535"/>
                  <a:gd name="connsiteY15" fmla="*/ 175385 h 450958"/>
                  <a:gd name="connsiteX16" fmla="*/ 438411 w 456535"/>
                  <a:gd name="connsiteY16" fmla="*/ 137807 h 450958"/>
                  <a:gd name="connsiteX17" fmla="*/ 425885 w 456535"/>
                  <a:gd name="connsiteY17" fmla="*/ 62651 h 450958"/>
                  <a:gd name="connsiteX18" fmla="*/ 350729 w 456535"/>
                  <a:gd name="connsiteY18" fmla="*/ 50125 h 450958"/>
                  <a:gd name="connsiteX19" fmla="*/ 313151 w 456535"/>
                  <a:gd name="connsiteY19" fmla="*/ 37599 h 450958"/>
                  <a:gd name="connsiteX20" fmla="*/ 125260 w 456535"/>
                  <a:gd name="connsiteY20" fmla="*/ 25073 h 450958"/>
                  <a:gd name="connsiteX21" fmla="*/ 62630 w 456535"/>
                  <a:gd name="connsiteY21" fmla="*/ 25073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6535" h="450958">
                    <a:moveTo>
                      <a:pt x="225468" y="25073"/>
                    </a:moveTo>
                    <a:cubicBezTo>
                      <a:pt x="204591" y="29248"/>
                      <a:pt x="183982" y="35111"/>
                      <a:pt x="162838" y="37599"/>
                    </a:cubicBezTo>
                    <a:cubicBezTo>
                      <a:pt x="112905" y="43474"/>
                      <a:pt x="60580" y="35339"/>
                      <a:pt x="12526" y="50125"/>
                    </a:cubicBezTo>
                    <a:cubicBezTo>
                      <a:pt x="-94" y="54008"/>
                      <a:pt x="4175" y="75177"/>
                      <a:pt x="0" y="87703"/>
                    </a:cubicBezTo>
                    <a:cubicBezTo>
                      <a:pt x="4175" y="104404"/>
                      <a:pt x="10813" y="120677"/>
                      <a:pt x="12526" y="137807"/>
                    </a:cubicBezTo>
                    <a:cubicBezTo>
                      <a:pt x="19186" y="204411"/>
                      <a:pt x="10532" y="272882"/>
                      <a:pt x="25052" y="338224"/>
                    </a:cubicBezTo>
                    <a:cubicBezTo>
                      <a:pt x="28318" y="352920"/>
                      <a:pt x="50104" y="354925"/>
                      <a:pt x="62630" y="363276"/>
                    </a:cubicBezTo>
                    <a:cubicBezTo>
                      <a:pt x="66805" y="375802"/>
                      <a:pt x="64412" y="393180"/>
                      <a:pt x="75156" y="400854"/>
                    </a:cubicBezTo>
                    <a:cubicBezTo>
                      <a:pt x="96644" y="416203"/>
                      <a:pt x="124418" y="420727"/>
                      <a:pt x="150312" y="425906"/>
                    </a:cubicBezTo>
                    <a:cubicBezTo>
                      <a:pt x="225889" y="441021"/>
                      <a:pt x="192744" y="431699"/>
                      <a:pt x="250520" y="450958"/>
                    </a:cubicBezTo>
                    <a:lnTo>
                      <a:pt x="450937" y="438432"/>
                    </a:lnTo>
                    <a:cubicBezTo>
                      <a:pt x="467269" y="432988"/>
                      <a:pt x="443140" y="404881"/>
                      <a:pt x="438411" y="388328"/>
                    </a:cubicBezTo>
                    <a:cubicBezTo>
                      <a:pt x="434784" y="375632"/>
                      <a:pt x="433991" y="361172"/>
                      <a:pt x="425885" y="350750"/>
                    </a:cubicBezTo>
                    <a:cubicBezTo>
                      <a:pt x="404134" y="322784"/>
                      <a:pt x="350729" y="275594"/>
                      <a:pt x="350729" y="275594"/>
                    </a:cubicBezTo>
                    <a:cubicBezTo>
                      <a:pt x="342378" y="250542"/>
                      <a:pt x="300625" y="208788"/>
                      <a:pt x="325677" y="200437"/>
                    </a:cubicBezTo>
                    <a:lnTo>
                      <a:pt x="400833" y="175385"/>
                    </a:lnTo>
                    <a:cubicBezTo>
                      <a:pt x="413359" y="162859"/>
                      <a:pt x="428585" y="152546"/>
                      <a:pt x="438411" y="137807"/>
                    </a:cubicBezTo>
                    <a:cubicBezTo>
                      <a:pt x="454465" y="113726"/>
                      <a:pt x="459667" y="79542"/>
                      <a:pt x="425885" y="62651"/>
                    </a:cubicBezTo>
                    <a:cubicBezTo>
                      <a:pt x="403169" y="51293"/>
                      <a:pt x="375522" y="55635"/>
                      <a:pt x="350729" y="50125"/>
                    </a:cubicBezTo>
                    <a:cubicBezTo>
                      <a:pt x="337840" y="47261"/>
                      <a:pt x="325677" y="41774"/>
                      <a:pt x="313151" y="37599"/>
                    </a:cubicBezTo>
                    <a:cubicBezTo>
                      <a:pt x="251221" y="-24328"/>
                      <a:pt x="292411" y="4179"/>
                      <a:pt x="125260" y="25073"/>
                    </a:cubicBezTo>
                    <a:cubicBezTo>
                      <a:pt x="63346" y="32812"/>
                      <a:pt x="110437" y="48976"/>
                      <a:pt x="62630" y="2507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15"/>
              <p:cNvSpPr/>
              <p:nvPr/>
            </p:nvSpPr>
            <p:spPr>
              <a:xfrm>
                <a:off x="6554789" y="5380110"/>
                <a:ext cx="455612" cy="450824"/>
              </a:xfrm>
              <a:custGeom>
                <a:avLst/>
                <a:gdLst>
                  <a:gd name="connsiteX0" fmla="*/ 225468 w 456535"/>
                  <a:gd name="connsiteY0" fmla="*/ 25073 h 450958"/>
                  <a:gd name="connsiteX1" fmla="*/ 162838 w 456535"/>
                  <a:gd name="connsiteY1" fmla="*/ 37599 h 450958"/>
                  <a:gd name="connsiteX2" fmla="*/ 12526 w 456535"/>
                  <a:gd name="connsiteY2" fmla="*/ 50125 h 450958"/>
                  <a:gd name="connsiteX3" fmla="*/ 0 w 456535"/>
                  <a:gd name="connsiteY3" fmla="*/ 87703 h 450958"/>
                  <a:gd name="connsiteX4" fmla="*/ 12526 w 456535"/>
                  <a:gd name="connsiteY4" fmla="*/ 137807 h 450958"/>
                  <a:gd name="connsiteX5" fmla="*/ 25052 w 456535"/>
                  <a:gd name="connsiteY5" fmla="*/ 338224 h 450958"/>
                  <a:gd name="connsiteX6" fmla="*/ 62630 w 456535"/>
                  <a:gd name="connsiteY6" fmla="*/ 363276 h 450958"/>
                  <a:gd name="connsiteX7" fmla="*/ 75156 w 456535"/>
                  <a:gd name="connsiteY7" fmla="*/ 400854 h 450958"/>
                  <a:gd name="connsiteX8" fmla="*/ 150312 w 456535"/>
                  <a:gd name="connsiteY8" fmla="*/ 425906 h 450958"/>
                  <a:gd name="connsiteX9" fmla="*/ 250520 w 456535"/>
                  <a:gd name="connsiteY9" fmla="*/ 450958 h 450958"/>
                  <a:gd name="connsiteX10" fmla="*/ 450937 w 456535"/>
                  <a:gd name="connsiteY10" fmla="*/ 438432 h 450958"/>
                  <a:gd name="connsiteX11" fmla="*/ 438411 w 456535"/>
                  <a:gd name="connsiteY11" fmla="*/ 388328 h 450958"/>
                  <a:gd name="connsiteX12" fmla="*/ 425885 w 456535"/>
                  <a:gd name="connsiteY12" fmla="*/ 350750 h 450958"/>
                  <a:gd name="connsiteX13" fmla="*/ 350729 w 456535"/>
                  <a:gd name="connsiteY13" fmla="*/ 275594 h 450958"/>
                  <a:gd name="connsiteX14" fmla="*/ 325677 w 456535"/>
                  <a:gd name="connsiteY14" fmla="*/ 200437 h 450958"/>
                  <a:gd name="connsiteX15" fmla="*/ 400833 w 456535"/>
                  <a:gd name="connsiteY15" fmla="*/ 175385 h 450958"/>
                  <a:gd name="connsiteX16" fmla="*/ 438411 w 456535"/>
                  <a:gd name="connsiteY16" fmla="*/ 137807 h 450958"/>
                  <a:gd name="connsiteX17" fmla="*/ 425885 w 456535"/>
                  <a:gd name="connsiteY17" fmla="*/ 62651 h 450958"/>
                  <a:gd name="connsiteX18" fmla="*/ 350729 w 456535"/>
                  <a:gd name="connsiteY18" fmla="*/ 50125 h 450958"/>
                  <a:gd name="connsiteX19" fmla="*/ 313151 w 456535"/>
                  <a:gd name="connsiteY19" fmla="*/ 37599 h 450958"/>
                  <a:gd name="connsiteX20" fmla="*/ 125260 w 456535"/>
                  <a:gd name="connsiteY20" fmla="*/ 25073 h 450958"/>
                  <a:gd name="connsiteX21" fmla="*/ 62630 w 456535"/>
                  <a:gd name="connsiteY21" fmla="*/ 25073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6535" h="450958">
                    <a:moveTo>
                      <a:pt x="225468" y="25073"/>
                    </a:moveTo>
                    <a:cubicBezTo>
                      <a:pt x="204591" y="29248"/>
                      <a:pt x="183982" y="35111"/>
                      <a:pt x="162838" y="37599"/>
                    </a:cubicBezTo>
                    <a:cubicBezTo>
                      <a:pt x="112905" y="43474"/>
                      <a:pt x="60580" y="35339"/>
                      <a:pt x="12526" y="50125"/>
                    </a:cubicBezTo>
                    <a:cubicBezTo>
                      <a:pt x="-94" y="54008"/>
                      <a:pt x="4175" y="75177"/>
                      <a:pt x="0" y="87703"/>
                    </a:cubicBezTo>
                    <a:cubicBezTo>
                      <a:pt x="4175" y="104404"/>
                      <a:pt x="10813" y="120677"/>
                      <a:pt x="12526" y="137807"/>
                    </a:cubicBezTo>
                    <a:cubicBezTo>
                      <a:pt x="19186" y="204411"/>
                      <a:pt x="10532" y="272882"/>
                      <a:pt x="25052" y="338224"/>
                    </a:cubicBezTo>
                    <a:cubicBezTo>
                      <a:pt x="28318" y="352920"/>
                      <a:pt x="50104" y="354925"/>
                      <a:pt x="62630" y="363276"/>
                    </a:cubicBezTo>
                    <a:cubicBezTo>
                      <a:pt x="66805" y="375802"/>
                      <a:pt x="64412" y="393180"/>
                      <a:pt x="75156" y="400854"/>
                    </a:cubicBezTo>
                    <a:cubicBezTo>
                      <a:pt x="96644" y="416203"/>
                      <a:pt x="124418" y="420727"/>
                      <a:pt x="150312" y="425906"/>
                    </a:cubicBezTo>
                    <a:cubicBezTo>
                      <a:pt x="225889" y="441021"/>
                      <a:pt x="192744" y="431699"/>
                      <a:pt x="250520" y="450958"/>
                    </a:cubicBezTo>
                    <a:lnTo>
                      <a:pt x="450937" y="438432"/>
                    </a:lnTo>
                    <a:cubicBezTo>
                      <a:pt x="467269" y="432988"/>
                      <a:pt x="443140" y="404881"/>
                      <a:pt x="438411" y="388328"/>
                    </a:cubicBezTo>
                    <a:cubicBezTo>
                      <a:pt x="434784" y="375632"/>
                      <a:pt x="433991" y="361172"/>
                      <a:pt x="425885" y="350750"/>
                    </a:cubicBezTo>
                    <a:cubicBezTo>
                      <a:pt x="404134" y="322784"/>
                      <a:pt x="350729" y="275594"/>
                      <a:pt x="350729" y="275594"/>
                    </a:cubicBezTo>
                    <a:cubicBezTo>
                      <a:pt x="342378" y="250542"/>
                      <a:pt x="300625" y="208788"/>
                      <a:pt x="325677" y="200437"/>
                    </a:cubicBezTo>
                    <a:lnTo>
                      <a:pt x="400833" y="175385"/>
                    </a:lnTo>
                    <a:cubicBezTo>
                      <a:pt x="413359" y="162859"/>
                      <a:pt x="428585" y="152546"/>
                      <a:pt x="438411" y="137807"/>
                    </a:cubicBezTo>
                    <a:cubicBezTo>
                      <a:pt x="454465" y="113726"/>
                      <a:pt x="459667" y="79542"/>
                      <a:pt x="425885" y="62651"/>
                    </a:cubicBezTo>
                    <a:cubicBezTo>
                      <a:pt x="403169" y="51293"/>
                      <a:pt x="375522" y="55635"/>
                      <a:pt x="350729" y="50125"/>
                    </a:cubicBezTo>
                    <a:cubicBezTo>
                      <a:pt x="337840" y="47261"/>
                      <a:pt x="325677" y="41774"/>
                      <a:pt x="313151" y="37599"/>
                    </a:cubicBezTo>
                    <a:cubicBezTo>
                      <a:pt x="251221" y="-24328"/>
                      <a:pt x="292411" y="4179"/>
                      <a:pt x="125260" y="25073"/>
                    </a:cubicBezTo>
                    <a:cubicBezTo>
                      <a:pt x="63346" y="32812"/>
                      <a:pt x="110437" y="48976"/>
                      <a:pt x="62630" y="2507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a:off x="4225926" y="5856333"/>
                <a:ext cx="257175" cy="449236"/>
              </a:xfrm>
              <a:custGeom>
                <a:avLst/>
                <a:gdLst>
                  <a:gd name="connsiteX0" fmla="*/ 208022 w 258126"/>
                  <a:gd name="connsiteY0" fmla="*/ 37578 h 449310"/>
                  <a:gd name="connsiteX1" fmla="*/ 145392 w 258126"/>
                  <a:gd name="connsiteY1" fmla="*/ 0 h 449310"/>
                  <a:gd name="connsiteX2" fmla="*/ 132866 w 258126"/>
                  <a:gd name="connsiteY2" fmla="*/ 37578 h 449310"/>
                  <a:gd name="connsiteX3" fmla="*/ 70236 w 258126"/>
                  <a:gd name="connsiteY3" fmla="*/ 100208 h 449310"/>
                  <a:gd name="connsiteX4" fmla="*/ 82762 w 258126"/>
                  <a:gd name="connsiteY4" fmla="*/ 150312 h 449310"/>
                  <a:gd name="connsiteX5" fmla="*/ 132866 w 258126"/>
                  <a:gd name="connsiteY5" fmla="*/ 225469 h 449310"/>
                  <a:gd name="connsiteX6" fmla="*/ 95288 w 258126"/>
                  <a:gd name="connsiteY6" fmla="*/ 237995 h 449310"/>
                  <a:gd name="connsiteX7" fmla="*/ 7605 w 258126"/>
                  <a:gd name="connsiteY7" fmla="*/ 250521 h 449310"/>
                  <a:gd name="connsiteX8" fmla="*/ 20131 w 258126"/>
                  <a:gd name="connsiteY8" fmla="*/ 338203 h 449310"/>
                  <a:gd name="connsiteX9" fmla="*/ 82762 w 258126"/>
                  <a:gd name="connsiteY9" fmla="*/ 400833 h 449310"/>
                  <a:gd name="connsiteX10" fmla="*/ 95288 w 258126"/>
                  <a:gd name="connsiteY10" fmla="*/ 438411 h 449310"/>
                  <a:gd name="connsiteX11" fmla="*/ 258126 w 258126"/>
                  <a:gd name="connsiteY11" fmla="*/ 388307 h 449310"/>
                  <a:gd name="connsiteX12" fmla="*/ 245600 w 258126"/>
                  <a:gd name="connsiteY12" fmla="*/ 212943 h 449310"/>
                  <a:gd name="connsiteX13" fmla="*/ 182970 w 258126"/>
                  <a:gd name="connsiteY13" fmla="*/ 150312 h 449310"/>
                  <a:gd name="connsiteX14" fmla="*/ 170444 w 258126"/>
                  <a:gd name="connsiteY14" fmla="*/ 112734 h 449310"/>
                  <a:gd name="connsiteX15" fmla="*/ 170444 w 258126"/>
                  <a:gd name="connsiteY15" fmla="*/ 37578 h 449310"/>
                  <a:gd name="connsiteX16" fmla="*/ 157918 w 258126"/>
                  <a:gd name="connsiteY16" fmla="*/ 37578 h 44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126" h="449310">
                    <a:moveTo>
                      <a:pt x="208022" y="37578"/>
                    </a:moveTo>
                    <a:cubicBezTo>
                      <a:pt x="187145" y="25052"/>
                      <a:pt x="169738" y="0"/>
                      <a:pt x="145392" y="0"/>
                    </a:cubicBezTo>
                    <a:cubicBezTo>
                      <a:pt x="132188" y="0"/>
                      <a:pt x="138771" y="25768"/>
                      <a:pt x="132866" y="37578"/>
                    </a:cubicBezTo>
                    <a:cubicBezTo>
                      <a:pt x="111989" y="79331"/>
                      <a:pt x="107814" y="75156"/>
                      <a:pt x="70236" y="100208"/>
                    </a:cubicBezTo>
                    <a:cubicBezTo>
                      <a:pt x="74411" y="116909"/>
                      <a:pt x="74221" y="135365"/>
                      <a:pt x="82762" y="150312"/>
                    </a:cubicBezTo>
                    <a:cubicBezTo>
                      <a:pt x="157823" y="281670"/>
                      <a:pt x="93758" y="108143"/>
                      <a:pt x="132866" y="225469"/>
                    </a:cubicBezTo>
                    <a:cubicBezTo>
                      <a:pt x="120340" y="229644"/>
                      <a:pt x="108235" y="235406"/>
                      <a:pt x="95288" y="237995"/>
                    </a:cubicBezTo>
                    <a:cubicBezTo>
                      <a:pt x="66337" y="243785"/>
                      <a:pt x="25320" y="226902"/>
                      <a:pt x="7605" y="250521"/>
                    </a:cubicBezTo>
                    <a:cubicBezTo>
                      <a:pt x="-10110" y="274140"/>
                      <a:pt x="6927" y="311796"/>
                      <a:pt x="20131" y="338203"/>
                    </a:cubicBezTo>
                    <a:cubicBezTo>
                      <a:pt x="33335" y="364610"/>
                      <a:pt x="82762" y="400833"/>
                      <a:pt x="82762" y="400833"/>
                    </a:cubicBezTo>
                    <a:cubicBezTo>
                      <a:pt x="86937" y="413359"/>
                      <a:pt x="82264" y="436240"/>
                      <a:pt x="95288" y="438411"/>
                    </a:cubicBezTo>
                    <a:cubicBezTo>
                      <a:pt x="224455" y="459939"/>
                      <a:pt x="215200" y="452696"/>
                      <a:pt x="258126" y="388307"/>
                    </a:cubicBezTo>
                    <a:cubicBezTo>
                      <a:pt x="253951" y="329852"/>
                      <a:pt x="263247" y="268826"/>
                      <a:pt x="245600" y="212943"/>
                    </a:cubicBezTo>
                    <a:cubicBezTo>
                      <a:pt x="236709" y="184789"/>
                      <a:pt x="182970" y="150312"/>
                      <a:pt x="182970" y="150312"/>
                    </a:cubicBezTo>
                    <a:cubicBezTo>
                      <a:pt x="178795" y="137786"/>
                      <a:pt x="170444" y="125938"/>
                      <a:pt x="170444" y="112734"/>
                    </a:cubicBezTo>
                    <a:cubicBezTo>
                      <a:pt x="170444" y="62630"/>
                      <a:pt x="203847" y="87682"/>
                      <a:pt x="170444" y="37578"/>
                    </a:cubicBezTo>
                    <a:cubicBezTo>
                      <a:pt x="168128" y="34104"/>
                      <a:pt x="162093" y="37578"/>
                      <a:pt x="157918" y="3757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p:nvSpPr>
            <p:spPr>
              <a:xfrm>
                <a:off x="1676401" y="5837284"/>
                <a:ext cx="258763" cy="449236"/>
              </a:xfrm>
              <a:custGeom>
                <a:avLst/>
                <a:gdLst>
                  <a:gd name="connsiteX0" fmla="*/ 208022 w 258126"/>
                  <a:gd name="connsiteY0" fmla="*/ 37578 h 449310"/>
                  <a:gd name="connsiteX1" fmla="*/ 145392 w 258126"/>
                  <a:gd name="connsiteY1" fmla="*/ 0 h 449310"/>
                  <a:gd name="connsiteX2" fmla="*/ 132866 w 258126"/>
                  <a:gd name="connsiteY2" fmla="*/ 37578 h 449310"/>
                  <a:gd name="connsiteX3" fmla="*/ 70236 w 258126"/>
                  <a:gd name="connsiteY3" fmla="*/ 100208 h 449310"/>
                  <a:gd name="connsiteX4" fmla="*/ 82762 w 258126"/>
                  <a:gd name="connsiteY4" fmla="*/ 150312 h 449310"/>
                  <a:gd name="connsiteX5" fmla="*/ 132866 w 258126"/>
                  <a:gd name="connsiteY5" fmla="*/ 225469 h 449310"/>
                  <a:gd name="connsiteX6" fmla="*/ 95288 w 258126"/>
                  <a:gd name="connsiteY6" fmla="*/ 237995 h 449310"/>
                  <a:gd name="connsiteX7" fmla="*/ 7605 w 258126"/>
                  <a:gd name="connsiteY7" fmla="*/ 250521 h 449310"/>
                  <a:gd name="connsiteX8" fmla="*/ 20131 w 258126"/>
                  <a:gd name="connsiteY8" fmla="*/ 338203 h 449310"/>
                  <a:gd name="connsiteX9" fmla="*/ 82762 w 258126"/>
                  <a:gd name="connsiteY9" fmla="*/ 400833 h 449310"/>
                  <a:gd name="connsiteX10" fmla="*/ 95288 w 258126"/>
                  <a:gd name="connsiteY10" fmla="*/ 438411 h 449310"/>
                  <a:gd name="connsiteX11" fmla="*/ 258126 w 258126"/>
                  <a:gd name="connsiteY11" fmla="*/ 388307 h 449310"/>
                  <a:gd name="connsiteX12" fmla="*/ 245600 w 258126"/>
                  <a:gd name="connsiteY12" fmla="*/ 212943 h 449310"/>
                  <a:gd name="connsiteX13" fmla="*/ 182970 w 258126"/>
                  <a:gd name="connsiteY13" fmla="*/ 150312 h 449310"/>
                  <a:gd name="connsiteX14" fmla="*/ 170444 w 258126"/>
                  <a:gd name="connsiteY14" fmla="*/ 112734 h 449310"/>
                  <a:gd name="connsiteX15" fmla="*/ 170444 w 258126"/>
                  <a:gd name="connsiteY15" fmla="*/ 37578 h 449310"/>
                  <a:gd name="connsiteX16" fmla="*/ 157918 w 258126"/>
                  <a:gd name="connsiteY16" fmla="*/ 37578 h 44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126" h="449310">
                    <a:moveTo>
                      <a:pt x="208022" y="37578"/>
                    </a:moveTo>
                    <a:cubicBezTo>
                      <a:pt x="187145" y="25052"/>
                      <a:pt x="169738" y="0"/>
                      <a:pt x="145392" y="0"/>
                    </a:cubicBezTo>
                    <a:cubicBezTo>
                      <a:pt x="132188" y="0"/>
                      <a:pt x="138771" y="25768"/>
                      <a:pt x="132866" y="37578"/>
                    </a:cubicBezTo>
                    <a:cubicBezTo>
                      <a:pt x="111989" y="79331"/>
                      <a:pt x="107814" y="75156"/>
                      <a:pt x="70236" y="100208"/>
                    </a:cubicBezTo>
                    <a:cubicBezTo>
                      <a:pt x="74411" y="116909"/>
                      <a:pt x="74221" y="135365"/>
                      <a:pt x="82762" y="150312"/>
                    </a:cubicBezTo>
                    <a:cubicBezTo>
                      <a:pt x="157823" y="281670"/>
                      <a:pt x="93758" y="108143"/>
                      <a:pt x="132866" y="225469"/>
                    </a:cubicBezTo>
                    <a:cubicBezTo>
                      <a:pt x="120340" y="229644"/>
                      <a:pt x="108235" y="235406"/>
                      <a:pt x="95288" y="237995"/>
                    </a:cubicBezTo>
                    <a:cubicBezTo>
                      <a:pt x="66337" y="243785"/>
                      <a:pt x="25320" y="226902"/>
                      <a:pt x="7605" y="250521"/>
                    </a:cubicBezTo>
                    <a:cubicBezTo>
                      <a:pt x="-10110" y="274140"/>
                      <a:pt x="6927" y="311796"/>
                      <a:pt x="20131" y="338203"/>
                    </a:cubicBezTo>
                    <a:cubicBezTo>
                      <a:pt x="33335" y="364610"/>
                      <a:pt x="82762" y="400833"/>
                      <a:pt x="82762" y="400833"/>
                    </a:cubicBezTo>
                    <a:cubicBezTo>
                      <a:pt x="86937" y="413359"/>
                      <a:pt x="82264" y="436240"/>
                      <a:pt x="95288" y="438411"/>
                    </a:cubicBezTo>
                    <a:cubicBezTo>
                      <a:pt x="224455" y="459939"/>
                      <a:pt x="215200" y="452696"/>
                      <a:pt x="258126" y="388307"/>
                    </a:cubicBezTo>
                    <a:cubicBezTo>
                      <a:pt x="253951" y="329852"/>
                      <a:pt x="263247" y="268826"/>
                      <a:pt x="245600" y="212943"/>
                    </a:cubicBezTo>
                    <a:cubicBezTo>
                      <a:pt x="236709" y="184789"/>
                      <a:pt x="182970" y="150312"/>
                      <a:pt x="182970" y="150312"/>
                    </a:cubicBezTo>
                    <a:cubicBezTo>
                      <a:pt x="178795" y="137786"/>
                      <a:pt x="170444" y="125938"/>
                      <a:pt x="170444" y="112734"/>
                    </a:cubicBezTo>
                    <a:cubicBezTo>
                      <a:pt x="170444" y="62630"/>
                      <a:pt x="203847" y="87682"/>
                      <a:pt x="170444" y="37578"/>
                    </a:cubicBezTo>
                    <a:cubicBezTo>
                      <a:pt x="168128" y="34104"/>
                      <a:pt x="162093" y="37578"/>
                      <a:pt x="157918" y="3757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reeform 18"/>
              <p:cNvSpPr/>
              <p:nvPr/>
            </p:nvSpPr>
            <p:spPr>
              <a:xfrm>
                <a:off x="6781801" y="5837284"/>
                <a:ext cx="258763" cy="449236"/>
              </a:xfrm>
              <a:custGeom>
                <a:avLst/>
                <a:gdLst>
                  <a:gd name="connsiteX0" fmla="*/ 208022 w 258126"/>
                  <a:gd name="connsiteY0" fmla="*/ 37578 h 449310"/>
                  <a:gd name="connsiteX1" fmla="*/ 145392 w 258126"/>
                  <a:gd name="connsiteY1" fmla="*/ 0 h 449310"/>
                  <a:gd name="connsiteX2" fmla="*/ 132866 w 258126"/>
                  <a:gd name="connsiteY2" fmla="*/ 37578 h 449310"/>
                  <a:gd name="connsiteX3" fmla="*/ 70236 w 258126"/>
                  <a:gd name="connsiteY3" fmla="*/ 100208 h 449310"/>
                  <a:gd name="connsiteX4" fmla="*/ 82762 w 258126"/>
                  <a:gd name="connsiteY4" fmla="*/ 150312 h 449310"/>
                  <a:gd name="connsiteX5" fmla="*/ 132866 w 258126"/>
                  <a:gd name="connsiteY5" fmla="*/ 225469 h 449310"/>
                  <a:gd name="connsiteX6" fmla="*/ 95288 w 258126"/>
                  <a:gd name="connsiteY6" fmla="*/ 237995 h 449310"/>
                  <a:gd name="connsiteX7" fmla="*/ 7605 w 258126"/>
                  <a:gd name="connsiteY7" fmla="*/ 250521 h 449310"/>
                  <a:gd name="connsiteX8" fmla="*/ 20131 w 258126"/>
                  <a:gd name="connsiteY8" fmla="*/ 338203 h 449310"/>
                  <a:gd name="connsiteX9" fmla="*/ 82762 w 258126"/>
                  <a:gd name="connsiteY9" fmla="*/ 400833 h 449310"/>
                  <a:gd name="connsiteX10" fmla="*/ 95288 w 258126"/>
                  <a:gd name="connsiteY10" fmla="*/ 438411 h 449310"/>
                  <a:gd name="connsiteX11" fmla="*/ 258126 w 258126"/>
                  <a:gd name="connsiteY11" fmla="*/ 388307 h 449310"/>
                  <a:gd name="connsiteX12" fmla="*/ 245600 w 258126"/>
                  <a:gd name="connsiteY12" fmla="*/ 212943 h 449310"/>
                  <a:gd name="connsiteX13" fmla="*/ 182970 w 258126"/>
                  <a:gd name="connsiteY13" fmla="*/ 150312 h 449310"/>
                  <a:gd name="connsiteX14" fmla="*/ 170444 w 258126"/>
                  <a:gd name="connsiteY14" fmla="*/ 112734 h 449310"/>
                  <a:gd name="connsiteX15" fmla="*/ 170444 w 258126"/>
                  <a:gd name="connsiteY15" fmla="*/ 37578 h 449310"/>
                  <a:gd name="connsiteX16" fmla="*/ 157918 w 258126"/>
                  <a:gd name="connsiteY16" fmla="*/ 37578 h 44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126" h="449310">
                    <a:moveTo>
                      <a:pt x="208022" y="37578"/>
                    </a:moveTo>
                    <a:cubicBezTo>
                      <a:pt x="187145" y="25052"/>
                      <a:pt x="169738" y="0"/>
                      <a:pt x="145392" y="0"/>
                    </a:cubicBezTo>
                    <a:cubicBezTo>
                      <a:pt x="132188" y="0"/>
                      <a:pt x="138771" y="25768"/>
                      <a:pt x="132866" y="37578"/>
                    </a:cubicBezTo>
                    <a:cubicBezTo>
                      <a:pt x="111989" y="79331"/>
                      <a:pt x="107814" y="75156"/>
                      <a:pt x="70236" y="100208"/>
                    </a:cubicBezTo>
                    <a:cubicBezTo>
                      <a:pt x="74411" y="116909"/>
                      <a:pt x="74221" y="135365"/>
                      <a:pt x="82762" y="150312"/>
                    </a:cubicBezTo>
                    <a:cubicBezTo>
                      <a:pt x="157823" y="281670"/>
                      <a:pt x="93758" y="108143"/>
                      <a:pt x="132866" y="225469"/>
                    </a:cubicBezTo>
                    <a:cubicBezTo>
                      <a:pt x="120340" y="229644"/>
                      <a:pt x="108235" y="235406"/>
                      <a:pt x="95288" y="237995"/>
                    </a:cubicBezTo>
                    <a:cubicBezTo>
                      <a:pt x="66337" y="243785"/>
                      <a:pt x="25320" y="226902"/>
                      <a:pt x="7605" y="250521"/>
                    </a:cubicBezTo>
                    <a:cubicBezTo>
                      <a:pt x="-10110" y="274140"/>
                      <a:pt x="6927" y="311796"/>
                      <a:pt x="20131" y="338203"/>
                    </a:cubicBezTo>
                    <a:cubicBezTo>
                      <a:pt x="33335" y="364610"/>
                      <a:pt x="82762" y="400833"/>
                      <a:pt x="82762" y="400833"/>
                    </a:cubicBezTo>
                    <a:cubicBezTo>
                      <a:pt x="86937" y="413359"/>
                      <a:pt x="82264" y="436240"/>
                      <a:pt x="95288" y="438411"/>
                    </a:cubicBezTo>
                    <a:cubicBezTo>
                      <a:pt x="224455" y="459939"/>
                      <a:pt x="215200" y="452696"/>
                      <a:pt x="258126" y="388307"/>
                    </a:cubicBezTo>
                    <a:cubicBezTo>
                      <a:pt x="253951" y="329852"/>
                      <a:pt x="263247" y="268826"/>
                      <a:pt x="245600" y="212943"/>
                    </a:cubicBezTo>
                    <a:cubicBezTo>
                      <a:pt x="236709" y="184789"/>
                      <a:pt x="182970" y="150312"/>
                      <a:pt x="182970" y="150312"/>
                    </a:cubicBezTo>
                    <a:cubicBezTo>
                      <a:pt x="178795" y="137786"/>
                      <a:pt x="170444" y="125938"/>
                      <a:pt x="170444" y="112734"/>
                    </a:cubicBezTo>
                    <a:cubicBezTo>
                      <a:pt x="170444" y="62630"/>
                      <a:pt x="203847" y="87682"/>
                      <a:pt x="170444" y="37578"/>
                    </a:cubicBezTo>
                    <a:cubicBezTo>
                      <a:pt x="168128" y="34104"/>
                      <a:pt x="162093" y="37578"/>
                      <a:pt x="157918" y="3757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reeform 19"/>
              <p:cNvSpPr/>
              <p:nvPr/>
            </p:nvSpPr>
            <p:spPr>
              <a:xfrm>
                <a:off x="5441951" y="5680130"/>
                <a:ext cx="577850" cy="201601"/>
              </a:xfrm>
              <a:custGeom>
                <a:avLst/>
                <a:gdLst>
                  <a:gd name="connsiteX0" fmla="*/ 577372 w 577372"/>
                  <a:gd name="connsiteY0" fmla="*/ 125260 h 200416"/>
                  <a:gd name="connsiteX1" fmla="*/ 477164 w 577372"/>
                  <a:gd name="connsiteY1" fmla="*/ 112734 h 200416"/>
                  <a:gd name="connsiteX2" fmla="*/ 414534 w 577372"/>
                  <a:gd name="connsiteY2" fmla="*/ 50104 h 200416"/>
                  <a:gd name="connsiteX3" fmla="*/ 339378 w 577372"/>
                  <a:gd name="connsiteY3" fmla="*/ 12526 h 200416"/>
                  <a:gd name="connsiteX4" fmla="*/ 289274 w 577372"/>
                  <a:gd name="connsiteY4" fmla="*/ 0 h 200416"/>
                  <a:gd name="connsiteX5" fmla="*/ 176539 w 577372"/>
                  <a:gd name="connsiteY5" fmla="*/ 12526 h 200416"/>
                  <a:gd name="connsiteX6" fmla="*/ 63805 w 577372"/>
                  <a:gd name="connsiteY6" fmla="*/ 62630 h 200416"/>
                  <a:gd name="connsiteX7" fmla="*/ 26227 w 577372"/>
                  <a:gd name="connsiteY7" fmla="*/ 75156 h 200416"/>
                  <a:gd name="connsiteX8" fmla="*/ 1175 w 577372"/>
                  <a:gd name="connsiteY8" fmla="*/ 112734 h 200416"/>
                  <a:gd name="connsiteX9" fmla="*/ 51279 w 577372"/>
                  <a:gd name="connsiteY9" fmla="*/ 187890 h 200416"/>
                  <a:gd name="connsiteX10" fmla="*/ 126435 w 577372"/>
                  <a:gd name="connsiteY10" fmla="*/ 175364 h 200416"/>
                  <a:gd name="connsiteX11" fmla="*/ 201591 w 577372"/>
                  <a:gd name="connsiteY11" fmla="*/ 150312 h 200416"/>
                  <a:gd name="connsiteX12" fmla="*/ 301800 w 577372"/>
                  <a:gd name="connsiteY12" fmla="*/ 162838 h 200416"/>
                  <a:gd name="connsiteX13" fmla="*/ 339378 w 577372"/>
                  <a:gd name="connsiteY13" fmla="*/ 187890 h 200416"/>
                  <a:gd name="connsiteX14" fmla="*/ 389482 w 577372"/>
                  <a:gd name="connsiteY14" fmla="*/ 200416 h 200416"/>
                  <a:gd name="connsiteX15" fmla="*/ 489690 w 577372"/>
                  <a:gd name="connsiteY15" fmla="*/ 162838 h 200416"/>
                  <a:gd name="connsiteX16" fmla="*/ 502216 w 577372"/>
                  <a:gd name="connsiteY16" fmla="*/ 125260 h 200416"/>
                  <a:gd name="connsiteX17" fmla="*/ 514742 w 577372"/>
                  <a:gd name="connsiteY17" fmla="*/ 100208 h 20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7372" h="200416">
                    <a:moveTo>
                      <a:pt x="577372" y="125260"/>
                    </a:moveTo>
                    <a:cubicBezTo>
                      <a:pt x="543969" y="121085"/>
                      <a:pt x="509640" y="121591"/>
                      <a:pt x="477164" y="112734"/>
                    </a:cubicBezTo>
                    <a:cubicBezTo>
                      <a:pt x="431235" y="100208"/>
                      <a:pt x="443761" y="79331"/>
                      <a:pt x="414534" y="50104"/>
                    </a:cubicBezTo>
                    <a:cubicBezTo>
                      <a:pt x="392575" y="28145"/>
                      <a:pt x="367904" y="20676"/>
                      <a:pt x="339378" y="12526"/>
                    </a:cubicBezTo>
                    <a:cubicBezTo>
                      <a:pt x="322825" y="7797"/>
                      <a:pt x="305975" y="4175"/>
                      <a:pt x="289274" y="0"/>
                    </a:cubicBezTo>
                    <a:cubicBezTo>
                      <a:pt x="251696" y="4175"/>
                      <a:pt x="213614" y="5111"/>
                      <a:pt x="176539" y="12526"/>
                    </a:cubicBezTo>
                    <a:cubicBezTo>
                      <a:pt x="68820" y="34070"/>
                      <a:pt x="133777" y="27644"/>
                      <a:pt x="63805" y="62630"/>
                    </a:cubicBezTo>
                    <a:cubicBezTo>
                      <a:pt x="51995" y="68535"/>
                      <a:pt x="38753" y="70981"/>
                      <a:pt x="26227" y="75156"/>
                    </a:cubicBezTo>
                    <a:cubicBezTo>
                      <a:pt x="17876" y="87682"/>
                      <a:pt x="3304" y="97831"/>
                      <a:pt x="1175" y="112734"/>
                    </a:cubicBezTo>
                    <a:cubicBezTo>
                      <a:pt x="-5859" y="161969"/>
                      <a:pt x="19674" y="166820"/>
                      <a:pt x="51279" y="187890"/>
                    </a:cubicBezTo>
                    <a:cubicBezTo>
                      <a:pt x="76331" y="183715"/>
                      <a:pt x="101796" y="181524"/>
                      <a:pt x="126435" y="175364"/>
                    </a:cubicBezTo>
                    <a:cubicBezTo>
                      <a:pt x="152054" y="168959"/>
                      <a:pt x="201591" y="150312"/>
                      <a:pt x="201591" y="150312"/>
                    </a:cubicBezTo>
                    <a:cubicBezTo>
                      <a:pt x="234994" y="154487"/>
                      <a:pt x="269323" y="153981"/>
                      <a:pt x="301800" y="162838"/>
                    </a:cubicBezTo>
                    <a:cubicBezTo>
                      <a:pt x="316324" y="166799"/>
                      <a:pt x="325541" y="181960"/>
                      <a:pt x="339378" y="187890"/>
                    </a:cubicBezTo>
                    <a:cubicBezTo>
                      <a:pt x="355201" y="194671"/>
                      <a:pt x="372781" y="196241"/>
                      <a:pt x="389482" y="200416"/>
                    </a:cubicBezTo>
                    <a:cubicBezTo>
                      <a:pt x="423432" y="193626"/>
                      <a:pt x="465116" y="193556"/>
                      <a:pt x="489690" y="162838"/>
                    </a:cubicBezTo>
                    <a:cubicBezTo>
                      <a:pt x="497938" y="152528"/>
                      <a:pt x="497312" y="137519"/>
                      <a:pt x="502216" y="125260"/>
                    </a:cubicBezTo>
                    <a:cubicBezTo>
                      <a:pt x="505683" y="116591"/>
                      <a:pt x="510567" y="108559"/>
                      <a:pt x="514742" y="10020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20"/>
              <p:cNvSpPr/>
              <p:nvPr/>
            </p:nvSpPr>
            <p:spPr>
              <a:xfrm>
                <a:off x="2895601" y="5684892"/>
                <a:ext cx="577850" cy="200014"/>
              </a:xfrm>
              <a:custGeom>
                <a:avLst/>
                <a:gdLst>
                  <a:gd name="connsiteX0" fmla="*/ 577372 w 577372"/>
                  <a:gd name="connsiteY0" fmla="*/ 125260 h 200416"/>
                  <a:gd name="connsiteX1" fmla="*/ 477164 w 577372"/>
                  <a:gd name="connsiteY1" fmla="*/ 112734 h 200416"/>
                  <a:gd name="connsiteX2" fmla="*/ 414534 w 577372"/>
                  <a:gd name="connsiteY2" fmla="*/ 50104 h 200416"/>
                  <a:gd name="connsiteX3" fmla="*/ 339378 w 577372"/>
                  <a:gd name="connsiteY3" fmla="*/ 12526 h 200416"/>
                  <a:gd name="connsiteX4" fmla="*/ 289274 w 577372"/>
                  <a:gd name="connsiteY4" fmla="*/ 0 h 200416"/>
                  <a:gd name="connsiteX5" fmla="*/ 176539 w 577372"/>
                  <a:gd name="connsiteY5" fmla="*/ 12526 h 200416"/>
                  <a:gd name="connsiteX6" fmla="*/ 63805 w 577372"/>
                  <a:gd name="connsiteY6" fmla="*/ 62630 h 200416"/>
                  <a:gd name="connsiteX7" fmla="*/ 26227 w 577372"/>
                  <a:gd name="connsiteY7" fmla="*/ 75156 h 200416"/>
                  <a:gd name="connsiteX8" fmla="*/ 1175 w 577372"/>
                  <a:gd name="connsiteY8" fmla="*/ 112734 h 200416"/>
                  <a:gd name="connsiteX9" fmla="*/ 51279 w 577372"/>
                  <a:gd name="connsiteY9" fmla="*/ 187890 h 200416"/>
                  <a:gd name="connsiteX10" fmla="*/ 126435 w 577372"/>
                  <a:gd name="connsiteY10" fmla="*/ 175364 h 200416"/>
                  <a:gd name="connsiteX11" fmla="*/ 201591 w 577372"/>
                  <a:gd name="connsiteY11" fmla="*/ 150312 h 200416"/>
                  <a:gd name="connsiteX12" fmla="*/ 301800 w 577372"/>
                  <a:gd name="connsiteY12" fmla="*/ 162838 h 200416"/>
                  <a:gd name="connsiteX13" fmla="*/ 339378 w 577372"/>
                  <a:gd name="connsiteY13" fmla="*/ 187890 h 200416"/>
                  <a:gd name="connsiteX14" fmla="*/ 389482 w 577372"/>
                  <a:gd name="connsiteY14" fmla="*/ 200416 h 200416"/>
                  <a:gd name="connsiteX15" fmla="*/ 489690 w 577372"/>
                  <a:gd name="connsiteY15" fmla="*/ 162838 h 200416"/>
                  <a:gd name="connsiteX16" fmla="*/ 502216 w 577372"/>
                  <a:gd name="connsiteY16" fmla="*/ 125260 h 200416"/>
                  <a:gd name="connsiteX17" fmla="*/ 514742 w 577372"/>
                  <a:gd name="connsiteY17" fmla="*/ 100208 h 20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7372" h="200416">
                    <a:moveTo>
                      <a:pt x="577372" y="125260"/>
                    </a:moveTo>
                    <a:cubicBezTo>
                      <a:pt x="543969" y="121085"/>
                      <a:pt x="509640" y="121591"/>
                      <a:pt x="477164" y="112734"/>
                    </a:cubicBezTo>
                    <a:cubicBezTo>
                      <a:pt x="431235" y="100208"/>
                      <a:pt x="443761" y="79331"/>
                      <a:pt x="414534" y="50104"/>
                    </a:cubicBezTo>
                    <a:cubicBezTo>
                      <a:pt x="392575" y="28145"/>
                      <a:pt x="367904" y="20676"/>
                      <a:pt x="339378" y="12526"/>
                    </a:cubicBezTo>
                    <a:cubicBezTo>
                      <a:pt x="322825" y="7797"/>
                      <a:pt x="305975" y="4175"/>
                      <a:pt x="289274" y="0"/>
                    </a:cubicBezTo>
                    <a:cubicBezTo>
                      <a:pt x="251696" y="4175"/>
                      <a:pt x="213614" y="5111"/>
                      <a:pt x="176539" y="12526"/>
                    </a:cubicBezTo>
                    <a:cubicBezTo>
                      <a:pt x="68820" y="34070"/>
                      <a:pt x="133777" y="27644"/>
                      <a:pt x="63805" y="62630"/>
                    </a:cubicBezTo>
                    <a:cubicBezTo>
                      <a:pt x="51995" y="68535"/>
                      <a:pt x="38753" y="70981"/>
                      <a:pt x="26227" y="75156"/>
                    </a:cubicBezTo>
                    <a:cubicBezTo>
                      <a:pt x="17876" y="87682"/>
                      <a:pt x="3304" y="97831"/>
                      <a:pt x="1175" y="112734"/>
                    </a:cubicBezTo>
                    <a:cubicBezTo>
                      <a:pt x="-5859" y="161969"/>
                      <a:pt x="19674" y="166820"/>
                      <a:pt x="51279" y="187890"/>
                    </a:cubicBezTo>
                    <a:cubicBezTo>
                      <a:pt x="76331" y="183715"/>
                      <a:pt x="101796" y="181524"/>
                      <a:pt x="126435" y="175364"/>
                    </a:cubicBezTo>
                    <a:cubicBezTo>
                      <a:pt x="152054" y="168959"/>
                      <a:pt x="201591" y="150312"/>
                      <a:pt x="201591" y="150312"/>
                    </a:cubicBezTo>
                    <a:cubicBezTo>
                      <a:pt x="234994" y="154487"/>
                      <a:pt x="269323" y="153981"/>
                      <a:pt x="301800" y="162838"/>
                    </a:cubicBezTo>
                    <a:cubicBezTo>
                      <a:pt x="316324" y="166799"/>
                      <a:pt x="325541" y="181960"/>
                      <a:pt x="339378" y="187890"/>
                    </a:cubicBezTo>
                    <a:cubicBezTo>
                      <a:pt x="355201" y="194671"/>
                      <a:pt x="372781" y="196241"/>
                      <a:pt x="389482" y="200416"/>
                    </a:cubicBezTo>
                    <a:cubicBezTo>
                      <a:pt x="423432" y="193626"/>
                      <a:pt x="465116" y="193556"/>
                      <a:pt x="489690" y="162838"/>
                    </a:cubicBezTo>
                    <a:cubicBezTo>
                      <a:pt x="497938" y="152528"/>
                      <a:pt x="497312" y="137519"/>
                      <a:pt x="502216" y="125260"/>
                    </a:cubicBezTo>
                    <a:cubicBezTo>
                      <a:pt x="505683" y="116591"/>
                      <a:pt x="510567" y="108559"/>
                      <a:pt x="514742" y="10020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reeform 21"/>
              <p:cNvSpPr/>
              <p:nvPr/>
            </p:nvSpPr>
            <p:spPr>
              <a:xfrm>
                <a:off x="8001001" y="5684892"/>
                <a:ext cx="577850" cy="200014"/>
              </a:xfrm>
              <a:custGeom>
                <a:avLst/>
                <a:gdLst>
                  <a:gd name="connsiteX0" fmla="*/ 577372 w 577372"/>
                  <a:gd name="connsiteY0" fmla="*/ 125260 h 200416"/>
                  <a:gd name="connsiteX1" fmla="*/ 477164 w 577372"/>
                  <a:gd name="connsiteY1" fmla="*/ 112734 h 200416"/>
                  <a:gd name="connsiteX2" fmla="*/ 414534 w 577372"/>
                  <a:gd name="connsiteY2" fmla="*/ 50104 h 200416"/>
                  <a:gd name="connsiteX3" fmla="*/ 339378 w 577372"/>
                  <a:gd name="connsiteY3" fmla="*/ 12526 h 200416"/>
                  <a:gd name="connsiteX4" fmla="*/ 289274 w 577372"/>
                  <a:gd name="connsiteY4" fmla="*/ 0 h 200416"/>
                  <a:gd name="connsiteX5" fmla="*/ 176539 w 577372"/>
                  <a:gd name="connsiteY5" fmla="*/ 12526 h 200416"/>
                  <a:gd name="connsiteX6" fmla="*/ 63805 w 577372"/>
                  <a:gd name="connsiteY6" fmla="*/ 62630 h 200416"/>
                  <a:gd name="connsiteX7" fmla="*/ 26227 w 577372"/>
                  <a:gd name="connsiteY7" fmla="*/ 75156 h 200416"/>
                  <a:gd name="connsiteX8" fmla="*/ 1175 w 577372"/>
                  <a:gd name="connsiteY8" fmla="*/ 112734 h 200416"/>
                  <a:gd name="connsiteX9" fmla="*/ 51279 w 577372"/>
                  <a:gd name="connsiteY9" fmla="*/ 187890 h 200416"/>
                  <a:gd name="connsiteX10" fmla="*/ 126435 w 577372"/>
                  <a:gd name="connsiteY10" fmla="*/ 175364 h 200416"/>
                  <a:gd name="connsiteX11" fmla="*/ 201591 w 577372"/>
                  <a:gd name="connsiteY11" fmla="*/ 150312 h 200416"/>
                  <a:gd name="connsiteX12" fmla="*/ 301800 w 577372"/>
                  <a:gd name="connsiteY12" fmla="*/ 162838 h 200416"/>
                  <a:gd name="connsiteX13" fmla="*/ 339378 w 577372"/>
                  <a:gd name="connsiteY13" fmla="*/ 187890 h 200416"/>
                  <a:gd name="connsiteX14" fmla="*/ 389482 w 577372"/>
                  <a:gd name="connsiteY14" fmla="*/ 200416 h 200416"/>
                  <a:gd name="connsiteX15" fmla="*/ 489690 w 577372"/>
                  <a:gd name="connsiteY15" fmla="*/ 162838 h 200416"/>
                  <a:gd name="connsiteX16" fmla="*/ 502216 w 577372"/>
                  <a:gd name="connsiteY16" fmla="*/ 125260 h 200416"/>
                  <a:gd name="connsiteX17" fmla="*/ 514742 w 577372"/>
                  <a:gd name="connsiteY17" fmla="*/ 100208 h 20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7372" h="200416">
                    <a:moveTo>
                      <a:pt x="577372" y="125260"/>
                    </a:moveTo>
                    <a:cubicBezTo>
                      <a:pt x="543969" y="121085"/>
                      <a:pt x="509640" y="121591"/>
                      <a:pt x="477164" y="112734"/>
                    </a:cubicBezTo>
                    <a:cubicBezTo>
                      <a:pt x="431235" y="100208"/>
                      <a:pt x="443761" y="79331"/>
                      <a:pt x="414534" y="50104"/>
                    </a:cubicBezTo>
                    <a:cubicBezTo>
                      <a:pt x="392575" y="28145"/>
                      <a:pt x="367904" y="20676"/>
                      <a:pt x="339378" y="12526"/>
                    </a:cubicBezTo>
                    <a:cubicBezTo>
                      <a:pt x="322825" y="7797"/>
                      <a:pt x="305975" y="4175"/>
                      <a:pt x="289274" y="0"/>
                    </a:cubicBezTo>
                    <a:cubicBezTo>
                      <a:pt x="251696" y="4175"/>
                      <a:pt x="213614" y="5111"/>
                      <a:pt x="176539" y="12526"/>
                    </a:cubicBezTo>
                    <a:cubicBezTo>
                      <a:pt x="68820" y="34070"/>
                      <a:pt x="133777" y="27644"/>
                      <a:pt x="63805" y="62630"/>
                    </a:cubicBezTo>
                    <a:cubicBezTo>
                      <a:pt x="51995" y="68535"/>
                      <a:pt x="38753" y="70981"/>
                      <a:pt x="26227" y="75156"/>
                    </a:cubicBezTo>
                    <a:cubicBezTo>
                      <a:pt x="17876" y="87682"/>
                      <a:pt x="3304" y="97831"/>
                      <a:pt x="1175" y="112734"/>
                    </a:cubicBezTo>
                    <a:cubicBezTo>
                      <a:pt x="-5859" y="161969"/>
                      <a:pt x="19674" y="166820"/>
                      <a:pt x="51279" y="187890"/>
                    </a:cubicBezTo>
                    <a:cubicBezTo>
                      <a:pt x="76331" y="183715"/>
                      <a:pt x="101796" y="181524"/>
                      <a:pt x="126435" y="175364"/>
                    </a:cubicBezTo>
                    <a:cubicBezTo>
                      <a:pt x="152054" y="168959"/>
                      <a:pt x="201591" y="150312"/>
                      <a:pt x="201591" y="150312"/>
                    </a:cubicBezTo>
                    <a:cubicBezTo>
                      <a:pt x="234994" y="154487"/>
                      <a:pt x="269323" y="153981"/>
                      <a:pt x="301800" y="162838"/>
                    </a:cubicBezTo>
                    <a:cubicBezTo>
                      <a:pt x="316324" y="166799"/>
                      <a:pt x="325541" y="181960"/>
                      <a:pt x="339378" y="187890"/>
                    </a:cubicBezTo>
                    <a:cubicBezTo>
                      <a:pt x="355201" y="194671"/>
                      <a:pt x="372781" y="196241"/>
                      <a:pt x="389482" y="200416"/>
                    </a:cubicBezTo>
                    <a:cubicBezTo>
                      <a:pt x="423432" y="193626"/>
                      <a:pt x="465116" y="193556"/>
                      <a:pt x="489690" y="162838"/>
                    </a:cubicBezTo>
                    <a:cubicBezTo>
                      <a:pt x="497938" y="152528"/>
                      <a:pt x="497312" y="137519"/>
                      <a:pt x="502216" y="125260"/>
                    </a:cubicBezTo>
                    <a:cubicBezTo>
                      <a:pt x="505683" y="116591"/>
                      <a:pt x="510567" y="108559"/>
                      <a:pt x="514742" y="10020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Box 1"/>
              <p:cNvSpPr txBox="1">
                <a:spLocks noChangeArrowheads="1"/>
              </p:cNvSpPr>
              <p:nvPr/>
            </p:nvSpPr>
            <p:spPr bwMode="auto">
              <a:xfrm>
                <a:off x="1045870" y="5685086"/>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24" name="TextBox 1"/>
              <p:cNvSpPr txBox="1">
                <a:spLocks noChangeArrowheads="1"/>
              </p:cNvSpPr>
              <p:nvPr/>
            </p:nvSpPr>
            <p:spPr bwMode="auto">
              <a:xfrm>
                <a:off x="3560470" y="5685086"/>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25" name="TextBox 1"/>
              <p:cNvSpPr txBox="1">
                <a:spLocks noChangeArrowheads="1"/>
              </p:cNvSpPr>
              <p:nvPr/>
            </p:nvSpPr>
            <p:spPr bwMode="auto">
              <a:xfrm>
                <a:off x="6151270" y="5685086"/>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26" name="TextBox 1"/>
              <p:cNvSpPr txBox="1">
                <a:spLocks noChangeArrowheads="1"/>
              </p:cNvSpPr>
              <p:nvPr/>
            </p:nvSpPr>
            <p:spPr bwMode="auto">
              <a:xfrm>
                <a:off x="6324600" y="5925354"/>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27" name="TextBox 1"/>
              <p:cNvSpPr txBox="1">
                <a:spLocks noChangeArrowheads="1"/>
              </p:cNvSpPr>
              <p:nvPr/>
            </p:nvSpPr>
            <p:spPr bwMode="auto">
              <a:xfrm>
                <a:off x="3733800" y="5913686"/>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28" name="TextBox 1"/>
              <p:cNvSpPr txBox="1">
                <a:spLocks noChangeArrowheads="1"/>
              </p:cNvSpPr>
              <p:nvPr/>
            </p:nvSpPr>
            <p:spPr bwMode="auto">
              <a:xfrm>
                <a:off x="1219200" y="5913686"/>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29" name="TextBox 1"/>
              <p:cNvSpPr txBox="1">
                <a:spLocks noChangeArrowheads="1"/>
              </p:cNvSpPr>
              <p:nvPr/>
            </p:nvSpPr>
            <p:spPr bwMode="auto">
              <a:xfrm>
                <a:off x="1828800" y="5620554"/>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30" name="TextBox 1"/>
              <p:cNvSpPr txBox="1">
                <a:spLocks noChangeArrowheads="1"/>
              </p:cNvSpPr>
              <p:nvPr/>
            </p:nvSpPr>
            <p:spPr bwMode="auto">
              <a:xfrm>
                <a:off x="4343400" y="5620554"/>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31" name="TextBox 1"/>
              <p:cNvSpPr txBox="1">
                <a:spLocks noChangeArrowheads="1"/>
              </p:cNvSpPr>
              <p:nvPr/>
            </p:nvSpPr>
            <p:spPr bwMode="auto">
              <a:xfrm>
                <a:off x="6934200" y="5620554"/>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32" name="TextBox 1"/>
              <p:cNvSpPr txBox="1">
                <a:spLocks noChangeArrowheads="1"/>
              </p:cNvSpPr>
              <p:nvPr/>
            </p:nvSpPr>
            <p:spPr bwMode="auto">
              <a:xfrm>
                <a:off x="2265070" y="5837486"/>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33" name="TextBox 1"/>
              <p:cNvSpPr txBox="1">
                <a:spLocks noChangeArrowheads="1"/>
              </p:cNvSpPr>
              <p:nvPr/>
            </p:nvSpPr>
            <p:spPr bwMode="auto">
              <a:xfrm>
                <a:off x="7391400" y="5837486"/>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34" name="TextBox 1"/>
              <p:cNvSpPr txBox="1">
                <a:spLocks noChangeArrowheads="1"/>
              </p:cNvSpPr>
              <p:nvPr/>
            </p:nvSpPr>
            <p:spPr bwMode="auto">
              <a:xfrm>
                <a:off x="4855870" y="5837486"/>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35" name="TextBox 1"/>
              <p:cNvSpPr txBox="1">
                <a:spLocks noChangeArrowheads="1"/>
              </p:cNvSpPr>
              <p:nvPr/>
            </p:nvSpPr>
            <p:spPr bwMode="auto">
              <a:xfrm>
                <a:off x="4474870" y="5239554"/>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36" name="TextBox 1"/>
              <p:cNvSpPr txBox="1">
                <a:spLocks noChangeArrowheads="1"/>
              </p:cNvSpPr>
              <p:nvPr/>
            </p:nvSpPr>
            <p:spPr bwMode="auto">
              <a:xfrm>
                <a:off x="1905000" y="5227886"/>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37" name="TextBox 1"/>
              <p:cNvSpPr txBox="1">
                <a:spLocks noChangeArrowheads="1"/>
              </p:cNvSpPr>
              <p:nvPr/>
            </p:nvSpPr>
            <p:spPr bwMode="auto">
              <a:xfrm>
                <a:off x="7086600" y="5227886"/>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38" name="TextBox 1"/>
              <p:cNvSpPr txBox="1">
                <a:spLocks noChangeArrowheads="1"/>
              </p:cNvSpPr>
              <p:nvPr/>
            </p:nvSpPr>
            <p:spPr bwMode="auto">
              <a:xfrm>
                <a:off x="2971800" y="5761286"/>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39" name="TextBox 1"/>
              <p:cNvSpPr txBox="1">
                <a:spLocks noChangeArrowheads="1"/>
              </p:cNvSpPr>
              <p:nvPr/>
            </p:nvSpPr>
            <p:spPr bwMode="auto">
              <a:xfrm>
                <a:off x="5541670" y="5761286"/>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40" name="TextBox 1"/>
              <p:cNvSpPr txBox="1">
                <a:spLocks noChangeArrowheads="1"/>
              </p:cNvSpPr>
              <p:nvPr/>
            </p:nvSpPr>
            <p:spPr bwMode="auto">
              <a:xfrm>
                <a:off x="8077200" y="5761286"/>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41" name="Freeform 40"/>
              <p:cNvSpPr/>
              <p:nvPr/>
            </p:nvSpPr>
            <p:spPr>
              <a:xfrm>
                <a:off x="4735514" y="5080089"/>
                <a:ext cx="600075" cy="293671"/>
              </a:xfrm>
              <a:custGeom>
                <a:avLst/>
                <a:gdLst>
                  <a:gd name="connsiteX0" fmla="*/ 475989 w 601250"/>
                  <a:gd name="connsiteY0" fmla="*/ 4653 h 292752"/>
                  <a:gd name="connsiteX1" fmla="*/ 413359 w 601250"/>
                  <a:gd name="connsiteY1" fmla="*/ 17179 h 292752"/>
                  <a:gd name="connsiteX2" fmla="*/ 338203 w 601250"/>
                  <a:gd name="connsiteY2" fmla="*/ 42231 h 292752"/>
                  <a:gd name="connsiteX3" fmla="*/ 300625 w 601250"/>
                  <a:gd name="connsiteY3" fmla="*/ 54757 h 292752"/>
                  <a:gd name="connsiteX4" fmla="*/ 150313 w 601250"/>
                  <a:gd name="connsiteY4" fmla="*/ 92335 h 292752"/>
                  <a:gd name="connsiteX5" fmla="*/ 112735 w 601250"/>
                  <a:gd name="connsiteY5" fmla="*/ 104861 h 292752"/>
                  <a:gd name="connsiteX6" fmla="*/ 75157 w 601250"/>
                  <a:gd name="connsiteY6" fmla="*/ 129913 h 292752"/>
                  <a:gd name="connsiteX7" fmla="*/ 25052 w 601250"/>
                  <a:gd name="connsiteY7" fmla="*/ 180018 h 292752"/>
                  <a:gd name="connsiteX8" fmla="*/ 0 w 601250"/>
                  <a:gd name="connsiteY8" fmla="*/ 217596 h 292752"/>
                  <a:gd name="connsiteX9" fmla="*/ 37578 w 601250"/>
                  <a:gd name="connsiteY9" fmla="*/ 242648 h 292752"/>
                  <a:gd name="connsiteX10" fmla="*/ 62630 w 601250"/>
                  <a:gd name="connsiteY10" fmla="*/ 280226 h 292752"/>
                  <a:gd name="connsiteX11" fmla="*/ 100209 w 601250"/>
                  <a:gd name="connsiteY11" fmla="*/ 292752 h 292752"/>
                  <a:gd name="connsiteX12" fmla="*/ 187891 w 601250"/>
                  <a:gd name="connsiteY12" fmla="*/ 255174 h 292752"/>
                  <a:gd name="connsiteX13" fmla="*/ 237995 w 601250"/>
                  <a:gd name="connsiteY13" fmla="*/ 242648 h 292752"/>
                  <a:gd name="connsiteX14" fmla="*/ 275573 w 601250"/>
                  <a:gd name="connsiteY14" fmla="*/ 217596 h 292752"/>
                  <a:gd name="connsiteX15" fmla="*/ 363255 w 601250"/>
                  <a:gd name="connsiteY15" fmla="*/ 205070 h 292752"/>
                  <a:gd name="connsiteX16" fmla="*/ 375781 w 601250"/>
                  <a:gd name="connsiteY16" fmla="*/ 154965 h 292752"/>
                  <a:gd name="connsiteX17" fmla="*/ 488515 w 601250"/>
                  <a:gd name="connsiteY17" fmla="*/ 117387 h 292752"/>
                  <a:gd name="connsiteX18" fmla="*/ 601250 w 601250"/>
                  <a:gd name="connsiteY18" fmla="*/ 54757 h 292752"/>
                  <a:gd name="connsiteX19" fmla="*/ 563672 w 601250"/>
                  <a:gd name="connsiteY19" fmla="*/ 42231 h 292752"/>
                  <a:gd name="connsiteX20" fmla="*/ 551146 w 601250"/>
                  <a:gd name="connsiteY20" fmla="*/ 4653 h 292752"/>
                  <a:gd name="connsiteX21" fmla="*/ 475989 w 601250"/>
                  <a:gd name="connsiteY21" fmla="*/ 4653 h 29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1250" h="292752">
                    <a:moveTo>
                      <a:pt x="475989" y="4653"/>
                    </a:moveTo>
                    <a:cubicBezTo>
                      <a:pt x="453025" y="6741"/>
                      <a:pt x="433899" y="11577"/>
                      <a:pt x="413359" y="17179"/>
                    </a:cubicBezTo>
                    <a:cubicBezTo>
                      <a:pt x="387882" y="24127"/>
                      <a:pt x="363255" y="33880"/>
                      <a:pt x="338203" y="42231"/>
                    </a:cubicBezTo>
                    <a:cubicBezTo>
                      <a:pt x="325677" y="46406"/>
                      <a:pt x="313649" y="52586"/>
                      <a:pt x="300625" y="54757"/>
                    </a:cubicBezTo>
                    <a:cubicBezTo>
                      <a:pt x="199421" y="71624"/>
                      <a:pt x="249563" y="59252"/>
                      <a:pt x="150313" y="92335"/>
                    </a:cubicBezTo>
                    <a:cubicBezTo>
                      <a:pt x="137787" y="96510"/>
                      <a:pt x="123721" y="97537"/>
                      <a:pt x="112735" y="104861"/>
                    </a:cubicBezTo>
                    <a:lnTo>
                      <a:pt x="75157" y="129913"/>
                    </a:lnTo>
                    <a:cubicBezTo>
                      <a:pt x="47825" y="211902"/>
                      <a:pt x="85785" y="131431"/>
                      <a:pt x="25052" y="180018"/>
                    </a:cubicBezTo>
                    <a:cubicBezTo>
                      <a:pt x="13297" y="189423"/>
                      <a:pt x="8351" y="205070"/>
                      <a:pt x="0" y="217596"/>
                    </a:cubicBezTo>
                    <a:cubicBezTo>
                      <a:pt x="12526" y="225947"/>
                      <a:pt x="26933" y="232003"/>
                      <a:pt x="37578" y="242648"/>
                    </a:cubicBezTo>
                    <a:cubicBezTo>
                      <a:pt x="48223" y="253293"/>
                      <a:pt x="50874" y="270822"/>
                      <a:pt x="62630" y="280226"/>
                    </a:cubicBezTo>
                    <a:cubicBezTo>
                      <a:pt x="72941" y="288474"/>
                      <a:pt x="87683" y="288577"/>
                      <a:pt x="100209" y="292752"/>
                    </a:cubicBezTo>
                    <a:cubicBezTo>
                      <a:pt x="244054" y="256791"/>
                      <a:pt x="66786" y="307076"/>
                      <a:pt x="187891" y="255174"/>
                    </a:cubicBezTo>
                    <a:cubicBezTo>
                      <a:pt x="203714" y="248393"/>
                      <a:pt x="221294" y="246823"/>
                      <a:pt x="237995" y="242648"/>
                    </a:cubicBezTo>
                    <a:cubicBezTo>
                      <a:pt x="250521" y="234297"/>
                      <a:pt x="261154" y="221922"/>
                      <a:pt x="275573" y="217596"/>
                    </a:cubicBezTo>
                    <a:cubicBezTo>
                      <a:pt x="303852" y="209112"/>
                      <a:pt x="338219" y="220718"/>
                      <a:pt x="363255" y="205070"/>
                    </a:cubicBezTo>
                    <a:cubicBezTo>
                      <a:pt x="377854" y="195946"/>
                      <a:pt x="362710" y="166169"/>
                      <a:pt x="375781" y="154965"/>
                    </a:cubicBezTo>
                    <a:cubicBezTo>
                      <a:pt x="441534" y="98605"/>
                      <a:pt x="436850" y="151830"/>
                      <a:pt x="488515" y="117387"/>
                    </a:cubicBezTo>
                    <a:cubicBezTo>
                      <a:pt x="574658" y="59959"/>
                      <a:pt x="535108" y="76804"/>
                      <a:pt x="601250" y="54757"/>
                    </a:cubicBezTo>
                    <a:cubicBezTo>
                      <a:pt x="588724" y="50582"/>
                      <a:pt x="573008" y="51567"/>
                      <a:pt x="563672" y="42231"/>
                    </a:cubicBezTo>
                    <a:cubicBezTo>
                      <a:pt x="554336" y="32895"/>
                      <a:pt x="560482" y="13989"/>
                      <a:pt x="551146" y="4653"/>
                    </a:cubicBezTo>
                    <a:cubicBezTo>
                      <a:pt x="541809" y="-4683"/>
                      <a:pt x="498953" y="2565"/>
                      <a:pt x="475989" y="4653"/>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Freeform 41"/>
              <p:cNvSpPr/>
              <p:nvPr/>
            </p:nvSpPr>
            <p:spPr>
              <a:xfrm>
                <a:off x="2219326" y="5116600"/>
                <a:ext cx="600075" cy="293670"/>
              </a:xfrm>
              <a:custGeom>
                <a:avLst/>
                <a:gdLst>
                  <a:gd name="connsiteX0" fmla="*/ 475989 w 601250"/>
                  <a:gd name="connsiteY0" fmla="*/ 4653 h 292752"/>
                  <a:gd name="connsiteX1" fmla="*/ 413359 w 601250"/>
                  <a:gd name="connsiteY1" fmla="*/ 17179 h 292752"/>
                  <a:gd name="connsiteX2" fmla="*/ 338203 w 601250"/>
                  <a:gd name="connsiteY2" fmla="*/ 42231 h 292752"/>
                  <a:gd name="connsiteX3" fmla="*/ 300625 w 601250"/>
                  <a:gd name="connsiteY3" fmla="*/ 54757 h 292752"/>
                  <a:gd name="connsiteX4" fmla="*/ 150313 w 601250"/>
                  <a:gd name="connsiteY4" fmla="*/ 92335 h 292752"/>
                  <a:gd name="connsiteX5" fmla="*/ 112735 w 601250"/>
                  <a:gd name="connsiteY5" fmla="*/ 104861 h 292752"/>
                  <a:gd name="connsiteX6" fmla="*/ 75157 w 601250"/>
                  <a:gd name="connsiteY6" fmla="*/ 129913 h 292752"/>
                  <a:gd name="connsiteX7" fmla="*/ 25052 w 601250"/>
                  <a:gd name="connsiteY7" fmla="*/ 180018 h 292752"/>
                  <a:gd name="connsiteX8" fmla="*/ 0 w 601250"/>
                  <a:gd name="connsiteY8" fmla="*/ 217596 h 292752"/>
                  <a:gd name="connsiteX9" fmla="*/ 37578 w 601250"/>
                  <a:gd name="connsiteY9" fmla="*/ 242648 h 292752"/>
                  <a:gd name="connsiteX10" fmla="*/ 62630 w 601250"/>
                  <a:gd name="connsiteY10" fmla="*/ 280226 h 292752"/>
                  <a:gd name="connsiteX11" fmla="*/ 100209 w 601250"/>
                  <a:gd name="connsiteY11" fmla="*/ 292752 h 292752"/>
                  <a:gd name="connsiteX12" fmla="*/ 187891 w 601250"/>
                  <a:gd name="connsiteY12" fmla="*/ 255174 h 292752"/>
                  <a:gd name="connsiteX13" fmla="*/ 237995 w 601250"/>
                  <a:gd name="connsiteY13" fmla="*/ 242648 h 292752"/>
                  <a:gd name="connsiteX14" fmla="*/ 275573 w 601250"/>
                  <a:gd name="connsiteY14" fmla="*/ 217596 h 292752"/>
                  <a:gd name="connsiteX15" fmla="*/ 363255 w 601250"/>
                  <a:gd name="connsiteY15" fmla="*/ 205070 h 292752"/>
                  <a:gd name="connsiteX16" fmla="*/ 375781 w 601250"/>
                  <a:gd name="connsiteY16" fmla="*/ 154965 h 292752"/>
                  <a:gd name="connsiteX17" fmla="*/ 488515 w 601250"/>
                  <a:gd name="connsiteY17" fmla="*/ 117387 h 292752"/>
                  <a:gd name="connsiteX18" fmla="*/ 601250 w 601250"/>
                  <a:gd name="connsiteY18" fmla="*/ 54757 h 292752"/>
                  <a:gd name="connsiteX19" fmla="*/ 563672 w 601250"/>
                  <a:gd name="connsiteY19" fmla="*/ 42231 h 292752"/>
                  <a:gd name="connsiteX20" fmla="*/ 551146 w 601250"/>
                  <a:gd name="connsiteY20" fmla="*/ 4653 h 292752"/>
                  <a:gd name="connsiteX21" fmla="*/ 475989 w 601250"/>
                  <a:gd name="connsiteY21" fmla="*/ 4653 h 29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1250" h="292752">
                    <a:moveTo>
                      <a:pt x="475989" y="4653"/>
                    </a:moveTo>
                    <a:cubicBezTo>
                      <a:pt x="453025" y="6741"/>
                      <a:pt x="433899" y="11577"/>
                      <a:pt x="413359" y="17179"/>
                    </a:cubicBezTo>
                    <a:cubicBezTo>
                      <a:pt x="387882" y="24127"/>
                      <a:pt x="363255" y="33880"/>
                      <a:pt x="338203" y="42231"/>
                    </a:cubicBezTo>
                    <a:cubicBezTo>
                      <a:pt x="325677" y="46406"/>
                      <a:pt x="313649" y="52586"/>
                      <a:pt x="300625" y="54757"/>
                    </a:cubicBezTo>
                    <a:cubicBezTo>
                      <a:pt x="199421" y="71624"/>
                      <a:pt x="249563" y="59252"/>
                      <a:pt x="150313" y="92335"/>
                    </a:cubicBezTo>
                    <a:cubicBezTo>
                      <a:pt x="137787" y="96510"/>
                      <a:pt x="123721" y="97537"/>
                      <a:pt x="112735" y="104861"/>
                    </a:cubicBezTo>
                    <a:lnTo>
                      <a:pt x="75157" y="129913"/>
                    </a:lnTo>
                    <a:cubicBezTo>
                      <a:pt x="47825" y="211902"/>
                      <a:pt x="85785" y="131431"/>
                      <a:pt x="25052" y="180018"/>
                    </a:cubicBezTo>
                    <a:cubicBezTo>
                      <a:pt x="13297" y="189423"/>
                      <a:pt x="8351" y="205070"/>
                      <a:pt x="0" y="217596"/>
                    </a:cubicBezTo>
                    <a:cubicBezTo>
                      <a:pt x="12526" y="225947"/>
                      <a:pt x="26933" y="232003"/>
                      <a:pt x="37578" y="242648"/>
                    </a:cubicBezTo>
                    <a:cubicBezTo>
                      <a:pt x="48223" y="253293"/>
                      <a:pt x="50874" y="270822"/>
                      <a:pt x="62630" y="280226"/>
                    </a:cubicBezTo>
                    <a:cubicBezTo>
                      <a:pt x="72941" y="288474"/>
                      <a:pt x="87683" y="288577"/>
                      <a:pt x="100209" y="292752"/>
                    </a:cubicBezTo>
                    <a:cubicBezTo>
                      <a:pt x="244054" y="256791"/>
                      <a:pt x="66786" y="307076"/>
                      <a:pt x="187891" y="255174"/>
                    </a:cubicBezTo>
                    <a:cubicBezTo>
                      <a:pt x="203714" y="248393"/>
                      <a:pt x="221294" y="246823"/>
                      <a:pt x="237995" y="242648"/>
                    </a:cubicBezTo>
                    <a:cubicBezTo>
                      <a:pt x="250521" y="234297"/>
                      <a:pt x="261154" y="221922"/>
                      <a:pt x="275573" y="217596"/>
                    </a:cubicBezTo>
                    <a:cubicBezTo>
                      <a:pt x="303852" y="209112"/>
                      <a:pt x="338219" y="220718"/>
                      <a:pt x="363255" y="205070"/>
                    </a:cubicBezTo>
                    <a:cubicBezTo>
                      <a:pt x="377854" y="195946"/>
                      <a:pt x="362710" y="166169"/>
                      <a:pt x="375781" y="154965"/>
                    </a:cubicBezTo>
                    <a:cubicBezTo>
                      <a:pt x="441534" y="98605"/>
                      <a:pt x="436850" y="151830"/>
                      <a:pt x="488515" y="117387"/>
                    </a:cubicBezTo>
                    <a:cubicBezTo>
                      <a:pt x="574658" y="59959"/>
                      <a:pt x="535108" y="76804"/>
                      <a:pt x="601250" y="54757"/>
                    </a:cubicBezTo>
                    <a:cubicBezTo>
                      <a:pt x="588724" y="50582"/>
                      <a:pt x="573008" y="51567"/>
                      <a:pt x="563672" y="42231"/>
                    </a:cubicBezTo>
                    <a:cubicBezTo>
                      <a:pt x="554336" y="32895"/>
                      <a:pt x="560482" y="13989"/>
                      <a:pt x="551146" y="4653"/>
                    </a:cubicBezTo>
                    <a:cubicBezTo>
                      <a:pt x="541809" y="-4683"/>
                      <a:pt x="498953" y="2565"/>
                      <a:pt x="475989" y="4653"/>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Freeform 42"/>
              <p:cNvSpPr/>
              <p:nvPr/>
            </p:nvSpPr>
            <p:spPr>
              <a:xfrm>
                <a:off x="7323139" y="5105488"/>
                <a:ext cx="601662" cy="292083"/>
              </a:xfrm>
              <a:custGeom>
                <a:avLst/>
                <a:gdLst>
                  <a:gd name="connsiteX0" fmla="*/ 475989 w 601250"/>
                  <a:gd name="connsiteY0" fmla="*/ 4653 h 292752"/>
                  <a:gd name="connsiteX1" fmla="*/ 413359 w 601250"/>
                  <a:gd name="connsiteY1" fmla="*/ 17179 h 292752"/>
                  <a:gd name="connsiteX2" fmla="*/ 338203 w 601250"/>
                  <a:gd name="connsiteY2" fmla="*/ 42231 h 292752"/>
                  <a:gd name="connsiteX3" fmla="*/ 300625 w 601250"/>
                  <a:gd name="connsiteY3" fmla="*/ 54757 h 292752"/>
                  <a:gd name="connsiteX4" fmla="*/ 150313 w 601250"/>
                  <a:gd name="connsiteY4" fmla="*/ 92335 h 292752"/>
                  <a:gd name="connsiteX5" fmla="*/ 112735 w 601250"/>
                  <a:gd name="connsiteY5" fmla="*/ 104861 h 292752"/>
                  <a:gd name="connsiteX6" fmla="*/ 75157 w 601250"/>
                  <a:gd name="connsiteY6" fmla="*/ 129913 h 292752"/>
                  <a:gd name="connsiteX7" fmla="*/ 25052 w 601250"/>
                  <a:gd name="connsiteY7" fmla="*/ 180018 h 292752"/>
                  <a:gd name="connsiteX8" fmla="*/ 0 w 601250"/>
                  <a:gd name="connsiteY8" fmla="*/ 217596 h 292752"/>
                  <a:gd name="connsiteX9" fmla="*/ 37578 w 601250"/>
                  <a:gd name="connsiteY9" fmla="*/ 242648 h 292752"/>
                  <a:gd name="connsiteX10" fmla="*/ 62630 w 601250"/>
                  <a:gd name="connsiteY10" fmla="*/ 280226 h 292752"/>
                  <a:gd name="connsiteX11" fmla="*/ 100209 w 601250"/>
                  <a:gd name="connsiteY11" fmla="*/ 292752 h 292752"/>
                  <a:gd name="connsiteX12" fmla="*/ 187891 w 601250"/>
                  <a:gd name="connsiteY12" fmla="*/ 255174 h 292752"/>
                  <a:gd name="connsiteX13" fmla="*/ 237995 w 601250"/>
                  <a:gd name="connsiteY13" fmla="*/ 242648 h 292752"/>
                  <a:gd name="connsiteX14" fmla="*/ 275573 w 601250"/>
                  <a:gd name="connsiteY14" fmla="*/ 217596 h 292752"/>
                  <a:gd name="connsiteX15" fmla="*/ 363255 w 601250"/>
                  <a:gd name="connsiteY15" fmla="*/ 205070 h 292752"/>
                  <a:gd name="connsiteX16" fmla="*/ 375781 w 601250"/>
                  <a:gd name="connsiteY16" fmla="*/ 154965 h 292752"/>
                  <a:gd name="connsiteX17" fmla="*/ 488515 w 601250"/>
                  <a:gd name="connsiteY17" fmla="*/ 117387 h 292752"/>
                  <a:gd name="connsiteX18" fmla="*/ 601250 w 601250"/>
                  <a:gd name="connsiteY18" fmla="*/ 54757 h 292752"/>
                  <a:gd name="connsiteX19" fmla="*/ 563672 w 601250"/>
                  <a:gd name="connsiteY19" fmla="*/ 42231 h 292752"/>
                  <a:gd name="connsiteX20" fmla="*/ 551146 w 601250"/>
                  <a:gd name="connsiteY20" fmla="*/ 4653 h 292752"/>
                  <a:gd name="connsiteX21" fmla="*/ 475989 w 601250"/>
                  <a:gd name="connsiteY21" fmla="*/ 4653 h 29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1250" h="292752">
                    <a:moveTo>
                      <a:pt x="475989" y="4653"/>
                    </a:moveTo>
                    <a:cubicBezTo>
                      <a:pt x="453025" y="6741"/>
                      <a:pt x="433899" y="11577"/>
                      <a:pt x="413359" y="17179"/>
                    </a:cubicBezTo>
                    <a:cubicBezTo>
                      <a:pt x="387882" y="24127"/>
                      <a:pt x="363255" y="33880"/>
                      <a:pt x="338203" y="42231"/>
                    </a:cubicBezTo>
                    <a:cubicBezTo>
                      <a:pt x="325677" y="46406"/>
                      <a:pt x="313649" y="52586"/>
                      <a:pt x="300625" y="54757"/>
                    </a:cubicBezTo>
                    <a:cubicBezTo>
                      <a:pt x="199421" y="71624"/>
                      <a:pt x="249563" y="59252"/>
                      <a:pt x="150313" y="92335"/>
                    </a:cubicBezTo>
                    <a:cubicBezTo>
                      <a:pt x="137787" y="96510"/>
                      <a:pt x="123721" y="97537"/>
                      <a:pt x="112735" y="104861"/>
                    </a:cubicBezTo>
                    <a:lnTo>
                      <a:pt x="75157" y="129913"/>
                    </a:lnTo>
                    <a:cubicBezTo>
                      <a:pt x="47825" y="211902"/>
                      <a:pt x="85785" y="131431"/>
                      <a:pt x="25052" y="180018"/>
                    </a:cubicBezTo>
                    <a:cubicBezTo>
                      <a:pt x="13297" y="189423"/>
                      <a:pt x="8351" y="205070"/>
                      <a:pt x="0" y="217596"/>
                    </a:cubicBezTo>
                    <a:cubicBezTo>
                      <a:pt x="12526" y="225947"/>
                      <a:pt x="26933" y="232003"/>
                      <a:pt x="37578" y="242648"/>
                    </a:cubicBezTo>
                    <a:cubicBezTo>
                      <a:pt x="48223" y="253293"/>
                      <a:pt x="50874" y="270822"/>
                      <a:pt x="62630" y="280226"/>
                    </a:cubicBezTo>
                    <a:cubicBezTo>
                      <a:pt x="72941" y="288474"/>
                      <a:pt x="87683" y="288577"/>
                      <a:pt x="100209" y="292752"/>
                    </a:cubicBezTo>
                    <a:cubicBezTo>
                      <a:pt x="244054" y="256791"/>
                      <a:pt x="66786" y="307076"/>
                      <a:pt x="187891" y="255174"/>
                    </a:cubicBezTo>
                    <a:cubicBezTo>
                      <a:pt x="203714" y="248393"/>
                      <a:pt x="221294" y="246823"/>
                      <a:pt x="237995" y="242648"/>
                    </a:cubicBezTo>
                    <a:cubicBezTo>
                      <a:pt x="250521" y="234297"/>
                      <a:pt x="261154" y="221922"/>
                      <a:pt x="275573" y="217596"/>
                    </a:cubicBezTo>
                    <a:cubicBezTo>
                      <a:pt x="303852" y="209112"/>
                      <a:pt x="338219" y="220718"/>
                      <a:pt x="363255" y="205070"/>
                    </a:cubicBezTo>
                    <a:cubicBezTo>
                      <a:pt x="377854" y="195946"/>
                      <a:pt x="362710" y="166169"/>
                      <a:pt x="375781" y="154965"/>
                    </a:cubicBezTo>
                    <a:cubicBezTo>
                      <a:pt x="441534" y="98605"/>
                      <a:pt x="436850" y="151830"/>
                      <a:pt x="488515" y="117387"/>
                    </a:cubicBezTo>
                    <a:cubicBezTo>
                      <a:pt x="574658" y="59959"/>
                      <a:pt x="535108" y="76804"/>
                      <a:pt x="601250" y="54757"/>
                    </a:cubicBezTo>
                    <a:cubicBezTo>
                      <a:pt x="588724" y="50582"/>
                      <a:pt x="573008" y="51567"/>
                      <a:pt x="563672" y="42231"/>
                    </a:cubicBezTo>
                    <a:cubicBezTo>
                      <a:pt x="554336" y="32895"/>
                      <a:pt x="560482" y="13989"/>
                      <a:pt x="551146" y="4653"/>
                    </a:cubicBezTo>
                    <a:cubicBezTo>
                      <a:pt x="541809" y="-4683"/>
                      <a:pt x="498953" y="2565"/>
                      <a:pt x="475989" y="4653"/>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TextBox 1"/>
              <p:cNvSpPr txBox="1">
                <a:spLocks noChangeArrowheads="1"/>
              </p:cNvSpPr>
              <p:nvPr/>
            </p:nvSpPr>
            <p:spPr bwMode="auto">
              <a:xfrm>
                <a:off x="2722270" y="5105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45" name="TextBox 1"/>
              <p:cNvSpPr txBox="1">
                <a:spLocks noChangeArrowheads="1"/>
              </p:cNvSpPr>
              <p:nvPr/>
            </p:nvSpPr>
            <p:spPr bwMode="auto">
              <a:xfrm>
                <a:off x="5257800" y="5105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sp>
            <p:nvSpPr>
              <p:cNvPr id="46" name="TextBox 1"/>
              <p:cNvSpPr txBox="1">
                <a:spLocks noChangeArrowheads="1"/>
              </p:cNvSpPr>
              <p:nvPr/>
            </p:nvSpPr>
            <p:spPr bwMode="auto">
              <a:xfrm>
                <a:off x="7827670" y="5105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
                </a:r>
              </a:p>
            </p:txBody>
          </p:sp>
        </p:grpSp>
      </p:grpSp>
    </p:spTree>
    <p:extLst>
      <p:ext uri="{BB962C8B-B14F-4D97-AF65-F5344CB8AC3E}">
        <p14:creationId xmlns:p14="http://schemas.microsoft.com/office/powerpoint/2010/main" val="119129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525963"/>
          </a:xfrm>
        </p:spPr>
        <p:txBody>
          <a:bodyPr>
            <a:normAutofit/>
          </a:bodyPr>
          <a:lstStyle/>
          <a:p>
            <a:r>
              <a:rPr lang="es-ES_tradnl" sz="2800" noProof="0" dirty="0" smtClean="0">
                <a:latin typeface="Arial" pitchFamily="34" charset="0"/>
                <a:cs typeface="Arial" pitchFamily="34" charset="0"/>
              </a:rPr>
              <a:t>Positive:  </a:t>
            </a:r>
            <a:r>
              <a:rPr lang="es-ES_tradnl" sz="2800" noProof="0" dirty="0" err="1" smtClean="0">
                <a:latin typeface="Arial" pitchFamily="34" charset="0"/>
                <a:cs typeface="Arial" pitchFamily="34" charset="0"/>
              </a:rPr>
              <a:t>Stable</a:t>
            </a:r>
            <a:endParaRPr lang="es-ES_tradnl" sz="2800" noProof="0" dirty="0" smtClean="0">
              <a:latin typeface="Arial" pitchFamily="34" charset="0"/>
              <a:cs typeface="Arial" pitchFamily="34" charset="0"/>
            </a:endParaRPr>
          </a:p>
          <a:p>
            <a:r>
              <a:rPr lang="es-ES_tradnl" sz="2800" noProof="0" dirty="0" smtClean="0">
                <a:latin typeface="Arial" pitchFamily="34" charset="0"/>
                <a:cs typeface="Arial" pitchFamily="34" charset="0"/>
              </a:rPr>
              <a:t>0 </a:t>
            </a:r>
            <a:r>
              <a:rPr lang="es-ES_tradnl" sz="2800" noProof="0" dirty="0" err="1" smtClean="0">
                <a:latin typeface="Arial" pitchFamily="34" charset="0"/>
                <a:cs typeface="Arial" pitchFamily="34" charset="0"/>
              </a:rPr>
              <a:t>to</a:t>
            </a:r>
            <a:r>
              <a:rPr lang="es-ES_tradnl" sz="2800" noProof="0" dirty="0" smtClean="0">
                <a:latin typeface="Arial" pitchFamily="34" charset="0"/>
                <a:cs typeface="Arial" pitchFamily="34" charset="0"/>
              </a:rPr>
              <a:t> -4:  </a:t>
            </a:r>
            <a:r>
              <a:rPr lang="es-ES_tradnl" sz="2800" noProof="0" dirty="0" err="1" smtClean="0">
                <a:latin typeface="Arial" pitchFamily="34" charset="0"/>
                <a:cs typeface="Arial" pitchFamily="34" charset="0"/>
              </a:rPr>
              <a:t>Marginally</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Unstable</a:t>
            </a:r>
            <a:endParaRPr lang="es-ES_tradnl" sz="2800" noProof="0" dirty="0" smtClean="0">
              <a:latin typeface="Arial" pitchFamily="34" charset="0"/>
              <a:cs typeface="Arial" pitchFamily="34" charset="0"/>
            </a:endParaRPr>
          </a:p>
          <a:p>
            <a:r>
              <a:rPr lang="es-ES_tradnl" sz="2800" noProof="0" dirty="0" smtClean="0">
                <a:latin typeface="Arial" pitchFamily="34" charset="0"/>
                <a:cs typeface="Arial" pitchFamily="34" charset="0"/>
              </a:rPr>
              <a:t>-4 </a:t>
            </a:r>
            <a:r>
              <a:rPr lang="es-ES_tradnl" sz="2800" noProof="0" dirty="0" err="1" smtClean="0">
                <a:latin typeface="Arial" pitchFamily="34" charset="0"/>
                <a:cs typeface="Arial" pitchFamily="34" charset="0"/>
              </a:rPr>
              <a:t>to</a:t>
            </a:r>
            <a:r>
              <a:rPr lang="es-ES_tradnl" sz="2800" noProof="0" dirty="0" smtClean="0">
                <a:latin typeface="Arial" pitchFamily="34" charset="0"/>
                <a:cs typeface="Arial" pitchFamily="34" charset="0"/>
              </a:rPr>
              <a:t> -6:  </a:t>
            </a:r>
            <a:r>
              <a:rPr lang="es-ES_tradnl" sz="2800" noProof="0" dirty="0" err="1" smtClean="0">
                <a:latin typeface="Arial" pitchFamily="34" charset="0"/>
                <a:cs typeface="Arial" pitchFamily="34" charset="0"/>
              </a:rPr>
              <a:t>Unstable</a:t>
            </a:r>
            <a:endParaRPr lang="es-ES_tradnl" sz="2800" noProof="0" dirty="0" smtClean="0">
              <a:latin typeface="Arial" pitchFamily="34" charset="0"/>
              <a:cs typeface="Arial" pitchFamily="34" charset="0"/>
            </a:endParaRPr>
          </a:p>
          <a:p>
            <a:r>
              <a:rPr lang="es-ES_tradnl" sz="2800" noProof="0" dirty="0" smtClean="0">
                <a:latin typeface="Arial" pitchFamily="34" charset="0"/>
                <a:cs typeface="Arial" pitchFamily="34" charset="0"/>
              </a:rPr>
              <a:t>&lt; -8:  Extreme </a:t>
            </a:r>
            <a:r>
              <a:rPr lang="es-ES_tradnl" sz="2800" noProof="0" dirty="0" err="1" smtClean="0">
                <a:latin typeface="Arial" pitchFamily="34" charset="0"/>
                <a:cs typeface="Arial" pitchFamily="34" charset="0"/>
              </a:rPr>
              <a:t>Instability</a:t>
            </a:r>
            <a:endParaRPr lang="es-ES_tradnl" sz="2800" noProof="0" dirty="0">
              <a:latin typeface="Arial" pitchFamily="34" charset="0"/>
              <a:cs typeface="Arial" pitchFamily="34" charset="0"/>
            </a:endParaRPr>
          </a:p>
        </p:txBody>
      </p:sp>
      <p:sp>
        <p:nvSpPr>
          <p:cNvPr id="5" name="Title 1"/>
          <p:cNvSpPr>
            <a:spLocks noGrp="1"/>
          </p:cNvSpPr>
          <p:nvPr>
            <p:ph type="title"/>
          </p:nvPr>
        </p:nvSpPr>
        <p:spPr>
          <a:xfrm>
            <a:off x="457200" y="152400"/>
            <a:ext cx="8229600" cy="457200"/>
          </a:xfrm>
        </p:spPr>
        <p:txBody>
          <a:bodyPr>
            <a:noAutofit/>
          </a:bodyPr>
          <a:lstStyle/>
          <a:p>
            <a:r>
              <a:rPr lang="es-ES_tradnl" sz="3600" b="1" noProof="0" dirty="0" smtClean="0">
                <a:latin typeface="Arial" pitchFamily="34" charset="0"/>
                <a:cs typeface="Arial" pitchFamily="34" charset="0"/>
              </a:rPr>
              <a:t>LI </a:t>
            </a:r>
            <a:r>
              <a:rPr lang="es-ES_tradnl" sz="3600" b="1" noProof="0" dirty="0" err="1" smtClean="0">
                <a:latin typeface="Arial" pitchFamily="34" charset="0"/>
                <a:cs typeface="Arial" pitchFamily="34" charset="0"/>
              </a:rPr>
              <a:t>Values</a:t>
            </a:r>
            <a:endParaRPr lang="es-ES_tradnl" sz="3600" b="1" noProof="0" dirty="0">
              <a:latin typeface="Arial" pitchFamily="34" charset="0"/>
              <a:cs typeface="Arial" pitchFamily="34" charset="0"/>
            </a:endParaRPr>
          </a:p>
        </p:txBody>
      </p:sp>
      <p:sp>
        <p:nvSpPr>
          <p:cNvPr id="6" name="TextBox 5"/>
          <p:cNvSpPr txBox="1"/>
          <p:nvPr/>
        </p:nvSpPr>
        <p:spPr>
          <a:xfrm>
            <a:off x="0" y="6490855"/>
            <a:ext cx="7620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9/57</a:t>
            </a:r>
            <a:endParaRPr lang="en-US" dirty="0">
              <a:solidFill>
                <a:schemeClr val="bg1">
                  <a:lumMod val="50000"/>
                </a:schemeClr>
              </a:solidFill>
            </a:endParaRPr>
          </a:p>
        </p:txBody>
      </p:sp>
    </p:spTree>
    <p:extLst>
      <p:ext uri="{BB962C8B-B14F-4D97-AF65-F5344CB8AC3E}">
        <p14:creationId xmlns:p14="http://schemas.microsoft.com/office/powerpoint/2010/main" val="3381016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82000" cy="4525963"/>
          </a:xfrm>
        </p:spPr>
        <p:txBody>
          <a:bodyPr>
            <a:noAutofit/>
          </a:bodyPr>
          <a:lstStyle/>
          <a:p>
            <a:pPr>
              <a:spcBef>
                <a:spcPts val="0"/>
              </a:spcBef>
            </a:pPr>
            <a:r>
              <a:rPr lang="es-ES_tradnl" sz="2300" noProof="0" dirty="0" smtClean="0">
                <a:latin typeface="Arial" pitchFamily="34" charset="0"/>
                <a:cs typeface="Arial" pitchFamily="34" charset="0"/>
              </a:rPr>
              <a:t>Similar </a:t>
            </a:r>
            <a:r>
              <a:rPr lang="es-ES_tradnl" sz="2300" noProof="0" dirty="0" err="1" smtClean="0">
                <a:latin typeface="Arial" pitchFamily="34" charset="0"/>
                <a:cs typeface="Arial" pitchFamily="34" charset="0"/>
              </a:rPr>
              <a:t>to</a:t>
            </a:r>
            <a:r>
              <a:rPr lang="es-ES_tradnl" sz="2300" noProof="0" dirty="0" smtClean="0">
                <a:latin typeface="Arial" pitchFamily="34" charset="0"/>
                <a:cs typeface="Arial" pitchFamily="34" charset="0"/>
              </a:rPr>
              <a:t> LI </a:t>
            </a:r>
            <a:r>
              <a:rPr lang="es-ES_tradnl" sz="2300" noProof="0" dirty="0" err="1" smtClean="0">
                <a:latin typeface="Arial" pitchFamily="34" charset="0"/>
                <a:cs typeface="Arial" pitchFamily="34" charset="0"/>
              </a:rPr>
              <a:t>but</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ascending</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from</a:t>
            </a:r>
            <a:r>
              <a:rPr lang="es-ES_tradnl" sz="2300" noProof="0" dirty="0" smtClean="0">
                <a:latin typeface="Arial" pitchFamily="34" charset="0"/>
                <a:cs typeface="Arial" pitchFamily="34" charset="0"/>
              </a:rPr>
              <a:t> 850hPa: </a:t>
            </a:r>
          </a:p>
          <a:p>
            <a:pPr marL="0" indent="0">
              <a:spcBef>
                <a:spcPts val="0"/>
              </a:spcBef>
              <a:buNone/>
            </a:pPr>
            <a:endParaRPr lang="es-ES_tradnl" sz="2300" dirty="0" smtClean="0">
              <a:latin typeface="Arial" pitchFamily="34" charset="0"/>
              <a:cs typeface="Arial" pitchFamily="34" charset="0"/>
            </a:endParaRPr>
          </a:p>
          <a:p>
            <a:pPr marL="0" indent="0">
              <a:spcBef>
                <a:spcPts val="0"/>
              </a:spcBef>
              <a:buNone/>
            </a:pPr>
            <a:r>
              <a:rPr lang="es-ES_tradnl" sz="2300" dirty="0">
                <a:latin typeface="Arial" pitchFamily="34" charset="0"/>
                <a:cs typeface="Arial" pitchFamily="34" charset="0"/>
              </a:rPr>
              <a:t>	</a:t>
            </a:r>
            <a:r>
              <a:rPr lang="es-ES_tradnl" sz="2300" noProof="0" dirty="0" smtClean="0">
                <a:latin typeface="Arial" pitchFamily="34" charset="0"/>
                <a:cs typeface="Arial" pitchFamily="34" charset="0"/>
              </a:rPr>
              <a:t>SSI = </a:t>
            </a:r>
            <a:r>
              <a:rPr lang="es-ES_tradnl" sz="2300" noProof="0" dirty="0" smtClean="0">
                <a:solidFill>
                  <a:srgbClr val="7030A0"/>
                </a:solidFill>
                <a:latin typeface="Arial" pitchFamily="34" charset="0"/>
                <a:cs typeface="Arial" pitchFamily="34" charset="0"/>
              </a:rPr>
              <a:t>500 </a:t>
            </a:r>
            <a:r>
              <a:rPr lang="es-ES_tradnl" sz="2300" noProof="0" dirty="0" err="1" smtClean="0">
                <a:solidFill>
                  <a:srgbClr val="7030A0"/>
                </a:solidFill>
                <a:latin typeface="Arial" pitchFamily="34" charset="0"/>
                <a:cs typeface="Arial" pitchFamily="34" charset="0"/>
              </a:rPr>
              <a:t>hPa</a:t>
            </a:r>
            <a:r>
              <a:rPr lang="es-ES_tradnl" sz="2300" noProof="0" dirty="0" smtClean="0">
                <a:solidFill>
                  <a:srgbClr val="7030A0"/>
                </a:solidFill>
                <a:latin typeface="Arial" pitchFamily="34" charset="0"/>
                <a:cs typeface="Arial" pitchFamily="34" charset="0"/>
              </a:rPr>
              <a:t> </a:t>
            </a:r>
            <a:r>
              <a:rPr lang="es-ES_tradnl" sz="2300" noProof="0" dirty="0" err="1" smtClean="0">
                <a:solidFill>
                  <a:srgbClr val="7030A0"/>
                </a:solidFill>
                <a:latin typeface="Arial" pitchFamily="34" charset="0"/>
                <a:cs typeface="Arial" pitchFamily="34" charset="0"/>
              </a:rPr>
              <a:t>Temperature</a:t>
            </a:r>
            <a:r>
              <a:rPr lang="es-ES_tradnl" sz="2300" noProof="0" dirty="0" smtClean="0">
                <a:solidFill>
                  <a:srgbClr val="7030A0"/>
                </a:solidFill>
                <a:latin typeface="Arial" pitchFamily="34" charset="0"/>
                <a:cs typeface="Arial" pitchFamily="34" charset="0"/>
              </a:rPr>
              <a:t> (</a:t>
            </a:r>
            <a:r>
              <a:rPr lang="es-ES_tradnl" sz="2300" noProof="0" dirty="0" err="1" smtClean="0">
                <a:solidFill>
                  <a:srgbClr val="7030A0"/>
                </a:solidFill>
                <a:latin typeface="Arial" pitchFamily="34" charset="0"/>
                <a:cs typeface="Arial" pitchFamily="34" charset="0"/>
              </a:rPr>
              <a:t>Ambient</a:t>
            </a:r>
            <a:r>
              <a:rPr lang="es-ES_tradnl" sz="2300" noProof="0" dirty="0" smtClean="0">
                <a:solidFill>
                  <a:srgbClr val="7030A0"/>
                </a:solidFill>
                <a:latin typeface="Arial" pitchFamily="34" charset="0"/>
                <a:cs typeface="Arial" pitchFamily="34" charset="0"/>
              </a:rPr>
              <a:t>)</a:t>
            </a:r>
          </a:p>
          <a:p>
            <a:pPr marL="0" indent="0">
              <a:spcBef>
                <a:spcPts val="0"/>
              </a:spcBef>
              <a:buNone/>
            </a:pPr>
            <a:r>
              <a:rPr lang="es-ES_tradnl" sz="2300" noProof="0" dirty="0" smtClean="0">
                <a:solidFill>
                  <a:srgbClr val="7030A0"/>
                </a:solidFill>
                <a:latin typeface="Arial" pitchFamily="34" charset="0"/>
                <a:cs typeface="Arial" pitchFamily="34" charset="0"/>
              </a:rPr>
              <a:t> </a:t>
            </a:r>
            <a:r>
              <a:rPr lang="es-ES_tradnl" sz="2300" dirty="0">
                <a:latin typeface="Arial" pitchFamily="34" charset="0"/>
                <a:cs typeface="Arial" pitchFamily="34" charset="0"/>
              </a:rPr>
              <a:t>	</a:t>
            </a:r>
            <a:r>
              <a:rPr lang="es-ES_tradnl" sz="2300" dirty="0" smtClean="0">
                <a:latin typeface="Arial" pitchFamily="34" charset="0"/>
                <a:cs typeface="Arial" pitchFamily="34" charset="0"/>
              </a:rPr>
              <a:t>           </a:t>
            </a:r>
            <a:r>
              <a:rPr lang="es-ES_tradnl" sz="2300" noProof="0" dirty="0" smtClean="0">
                <a:latin typeface="Arial" pitchFamily="34" charset="0"/>
                <a:cs typeface="Arial" pitchFamily="34" charset="0"/>
              </a:rPr>
              <a:t>– </a:t>
            </a:r>
            <a:r>
              <a:rPr lang="es-ES_tradnl" sz="2300" noProof="0" dirty="0" smtClean="0">
                <a:solidFill>
                  <a:srgbClr val="FF0000"/>
                </a:solidFill>
                <a:latin typeface="Arial" pitchFamily="34" charset="0"/>
                <a:cs typeface="Arial" pitchFamily="34" charset="0"/>
              </a:rPr>
              <a:t>500 </a:t>
            </a:r>
            <a:r>
              <a:rPr lang="es-ES_tradnl" sz="2300" noProof="0" dirty="0" err="1" smtClean="0">
                <a:solidFill>
                  <a:srgbClr val="FF0000"/>
                </a:solidFill>
                <a:latin typeface="Arial" pitchFamily="34" charset="0"/>
                <a:cs typeface="Arial" pitchFamily="34" charset="0"/>
              </a:rPr>
              <a:t>hPa</a:t>
            </a:r>
            <a:r>
              <a:rPr lang="es-ES_tradnl" sz="2300" noProof="0" dirty="0" smtClean="0">
                <a:solidFill>
                  <a:srgbClr val="FF0000"/>
                </a:solidFill>
                <a:latin typeface="Arial" pitchFamily="34" charset="0"/>
                <a:cs typeface="Arial" pitchFamily="34" charset="0"/>
              </a:rPr>
              <a:t> </a:t>
            </a:r>
            <a:r>
              <a:rPr lang="es-ES_tradnl" sz="2300" noProof="0" dirty="0" err="1" smtClean="0">
                <a:solidFill>
                  <a:srgbClr val="FF0000"/>
                </a:solidFill>
                <a:latin typeface="Arial" pitchFamily="34" charset="0"/>
                <a:cs typeface="Arial" pitchFamily="34" charset="0"/>
              </a:rPr>
              <a:t>Parcel</a:t>
            </a:r>
            <a:r>
              <a:rPr lang="es-ES_tradnl" sz="2300" noProof="0" dirty="0" smtClean="0">
                <a:solidFill>
                  <a:srgbClr val="FF0000"/>
                </a:solidFill>
                <a:latin typeface="Arial" pitchFamily="34" charset="0"/>
                <a:cs typeface="Arial" pitchFamily="34" charset="0"/>
              </a:rPr>
              <a:t> </a:t>
            </a:r>
            <a:r>
              <a:rPr lang="es-ES_tradnl" sz="2300" noProof="0" dirty="0" err="1" smtClean="0">
                <a:solidFill>
                  <a:srgbClr val="FF0000"/>
                </a:solidFill>
                <a:latin typeface="Arial" pitchFamily="34" charset="0"/>
                <a:cs typeface="Arial" pitchFamily="34" charset="0"/>
              </a:rPr>
              <a:t>Temperature</a:t>
            </a:r>
            <a:r>
              <a:rPr lang="es-ES_tradnl" sz="2300" noProof="0" dirty="0" smtClean="0">
                <a:solidFill>
                  <a:srgbClr val="FF0000"/>
                </a:solidFill>
                <a:latin typeface="Arial" pitchFamily="34" charset="0"/>
                <a:cs typeface="Arial" pitchFamily="34" charset="0"/>
              </a:rPr>
              <a:t>, </a:t>
            </a:r>
            <a:r>
              <a:rPr lang="es-ES_tradnl" sz="2300" noProof="0" dirty="0" err="1" smtClean="0">
                <a:solidFill>
                  <a:srgbClr val="FF0000"/>
                </a:solidFill>
                <a:latin typeface="Arial" pitchFamily="34" charset="0"/>
                <a:cs typeface="Arial" pitchFamily="34" charset="0"/>
              </a:rPr>
              <a:t>ascending</a:t>
            </a:r>
            <a:endParaRPr lang="es-ES_tradnl" sz="2300" noProof="0" dirty="0" smtClean="0">
              <a:solidFill>
                <a:srgbClr val="FF0000"/>
              </a:solidFill>
              <a:latin typeface="Arial" pitchFamily="34" charset="0"/>
              <a:cs typeface="Arial" pitchFamily="34" charset="0"/>
            </a:endParaRPr>
          </a:p>
          <a:p>
            <a:pPr marL="0" indent="0">
              <a:spcBef>
                <a:spcPts val="0"/>
              </a:spcBef>
              <a:buNone/>
            </a:pPr>
            <a:r>
              <a:rPr lang="es-ES_tradnl" sz="2300" dirty="0">
                <a:solidFill>
                  <a:srgbClr val="FF0000"/>
                </a:solidFill>
                <a:latin typeface="Arial" pitchFamily="34" charset="0"/>
                <a:cs typeface="Arial" pitchFamily="34" charset="0"/>
              </a:rPr>
              <a:t>	</a:t>
            </a:r>
            <a:r>
              <a:rPr lang="es-ES_tradnl" sz="2300" dirty="0" smtClean="0">
                <a:solidFill>
                  <a:srgbClr val="FF0000"/>
                </a:solidFill>
                <a:latin typeface="Arial" pitchFamily="34" charset="0"/>
                <a:cs typeface="Arial" pitchFamily="34" charset="0"/>
              </a:rPr>
              <a:t>              </a:t>
            </a:r>
            <a:r>
              <a:rPr lang="es-ES_tradnl" sz="2300" noProof="0" dirty="0" err="1" smtClean="0">
                <a:solidFill>
                  <a:srgbClr val="FF0000"/>
                </a:solidFill>
                <a:latin typeface="Arial" pitchFamily="34" charset="0"/>
                <a:cs typeface="Arial" pitchFamily="34" charset="0"/>
              </a:rPr>
              <a:t>from</a:t>
            </a:r>
            <a:r>
              <a:rPr lang="es-ES_tradnl" sz="2300" noProof="0" dirty="0" smtClean="0">
                <a:solidFill>
                  <a:srgbClr val="FF0000"/>
                </a:solidFill>
                <a:latin typeface="Arial" pitchFamily="34" charset="0"/>
                <a:cs typeface="Arial" pitchFamily="34" charset="0"/>
              </a:rPr>
              <a:t> 850 </a:t>
            </a:r>
            <a:r>
              <a:rPr lang="es-ES_tradnl" sz="2300" noProof="0" dirty="0" err="1" smtClean="0">
                <a:solidFill>
                  <a:srgbClr val="FF0000"/>
                </a:solidFill>
                <a:latin typeface="Arial" pitchFamily="34" charset="0"/>
                <a:cs typeface="Arial" pitchFamily="34" charset="0"/>
              </a:rPr>
              <a:t>hPa</a:t>
            </a:r>
            <a:endParaRPr lang="es-ES_tradnl" sz="2300" noProof="0" dirty="0" smtClean="0">
              <a:solidFill>
                <a:srgbClr val="FF0000"/>
              </a:solidFill>
              <a:latin typeface="Arial" pitchFamily="34" charset="0"/>
              <a:cs typeface="Arial" pitchFamily="34" charset="0"/>
            </a:endParaRPr>
          </a:p>
          <a:p>
            <a:pPr marL="0" indent="0">
              <a:spcBef>
                <a:spcPts val="0"/>
              </a:spcBef>
              <a:buNone/>
            </a:pPr>
            <a:endParaRPr lang="es-ES_tradnl" sz="2300" noProof="0" dirty="0" smtClean="0">
              <a:latin typeface="Arial" pitchFamily="34" charset="0"/>
              <a:cs typeface="Arial" pitchFamily="34" charset="0"/>
            </a:endParaRPr>
          </a:p>
          <a:p>
            <a:pPr>
              <a:spcBef>
                <a:spcPts val="0"/>
              </a:spcBef>
            </a:pPr>
            <a:r>
              <a:rPr lang="es-ES_tradnl" sz="2300" noProof="0" dirty="0" err="1" smtClean="0">
                <a:latin typeface="Arial" pitchFamily="34" charset="0"/>
                <a:cs typeface="Arial" pitchFamily="34" charset="0"/>
              </a:rPr>
              <a:t>Functions</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well</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when</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there</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is</a:t>
            </a:r>
            <a:r>
              <a:rPr lang="es-ES_tradnl" sz="2300" noProof="0" dirty="0" smtClean="0">
                <a:latin typeface="Arial" pitchFamily="34" charset="0"/>
                <a:cs typeface="Arial" pitchFamily="34" charset="0"/>
              </a:rPr>
              <a:t> a </a:t>
            </a:r>
            <a:r>
              <a:rPr lang="es-ES_tradnl" sz="2300" noProof="0" dirty="0" err="1" smtClean="0">
                <a:latin typeface="Arial" pitchFamily="34" charset="0"/>
                <a:cs typeface="Arial" pitchFamily="34" charset="0"/>
              </a:rPr>
              <a:t>cold</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layer</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present</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under</a:t>
            </a:r>
            <a:r>
              <a:rPr lang="es-ES_tradnl" sz="2300" noProof="0" dirty="0" smtClean="0">
                <a:latin typeface="Arial" pitchFamily="34" charset="0"/>
                <a:cs typeface="Arial" pitchFamily="34" charset="0"/>
              </a:rPr>
              <a:t> 850 </a:t>
            </a:r>
            <a:r>
              <a:rPr lang="es-ES_tradnl" sz="2300" noProof="0" dirty="0" err="1" smtClean="0">
                <a:latin typeface="Arial" pitchFamily="34" charset="0"/>
                <a:cs typeface="Arial" pitchFamily="34" charset="0"/>
              </a:rPr>
              <a:t>hPa</a:t>
            </a:r>
            <a:r>
              <a:rPr lang="es-ES_tradnl" sz="2300" dirty="0">
                <a:latin typeface="Arial" pitchFamily="34" charset="0"/>
                <a:cs typeface="Arial" pitchFamily="34" charset="0"/>
              </a:rPr>
              <a:t>.</a:t>
            </a:r>
            <a:endParaRPr lang="es-ES_tradnl" sz="2300" noProof="0" dirty="0" smtClean="0">
              <a:latin typeface="Arial" pitchFamily="34" charset="0"/>
              <a:cs typeface="Arial" pitchFamily="34" charset="0"/>
            </a:endParaRPr>
          </a:p>
          <a:p>
            <a:pPr>
              <a:spcBef>
                <a:spcPts val="0"/>
              </a:spcBef>
            </a:pPr>
            <a:r>
              <a:rPr lang="es-ES_tradnl" sz="2300" noProof="0" dirty="0" err="1" smtClean="0">
                <a:latin typeface="Arial" pitchFamily="34" charset="0"/>
                <a:cs typeface="Arial" pitchFamily="34" charset="0"/>
              </a:rPr>
              <a:t>Does</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not</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work</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when</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cold</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layer</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extends</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over</a:t>
            </a:r>
            <a:r>
              <a:rPr lang="es-ES_tradnl" sz="2300" noProof="0" dirty="0" smtClean="0">
                <a:latin typeface="Arial" pitchFamily="34" charset="0"/>
                <a:cs typeface="Arial" pitchFamily="34" charset="0"/>
              </a:rPr>
              <a:t> 850 </a:t>
            </a:r>
            <a:r>
              <a:rPr lang="es-ES_tradnl" sz="2300" noProof="0" dirty="0" err="1" smtClean="0">
                <a:latin typeface="Arial" pitchFamily="34" charset="0"/>
                <a:cs typeface="Arial" pitchFamily="34" charset="0"/>
              </a:rPr>
              <a:t>hPa</a:t>
            </a:r>
            <a:r>
              <a:rPr lang="es-ES_tradnl" sz="2300" noProof="0" dirty="0" smtClean="0">
                <a:latin typeface="Arial" pitchFamily="34" charset="0"/>
                <a:cs typeface="Arial" pitchFamily="34" charset="0"/>
              </a:rPr>
              <a:t>.</a:t>
            </a:r>
          </a:p>
          <a:p>
            <a:pPr>
              <a:spcBef>
                <a:spcPts val="0"/>
              </a:spcBef>
            </a:pPr>
            <a:r>
              <a:rPr lang="es-ES_tradnl" sz="2300" noProof="0" dirty="0" err="1" smtClean="0">
                <a:latin typeface="Arial" pitchFamily="34" charset="0"/>
                <a:cs typeface="Arial" pitchFamily="34" charset="0"/>
              </a:rPr>
              <a:t>Does</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not</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consider</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effects</a:t>
            </a:r>
            <a:r>
              <a:rPr lang="es-ES_tradnl" sz="2300" noProof="0" dirty="0" smtClean="0">
                <a:latin typeface="Arial" pitchFamily="34" charset="0"/>
                <a:cs typeface="Arial" pitchFamily="34" charset="0"/>
              </a:rPr>
              <a:t> of </a:t>
            </a:r>
            <a:r>
              <a:rPr lang="es-ES_tradnl" sz="2300" noProof="0" dirty="0" err="1" smtClean="0">
                <a:latin typeface="Arial" pitchFamily="34" charset="0"/>
                <a:cs typeface="Arial" pitchFamily="34" charset="0"/>
              </a:rPr>
              <a:t>diurnal</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heating</a:t>
            </a:r>
            <a:r>
              <a:rPr lang="es-ES_tradnl" sz="2300" noProof="0" dirty="0" smtClean="0">
                <a:latin typeface="Arial" pitchFamily="34" charset="0"/>
                <a:cs typeface="Arial" pitchFamily="34" charset="0"/>
              </a:rPr>
              <a:t>.</a:t>
            </a:r>
          </a:p>
          <a:p>
            <a:pPr>
              <a:spcBef>
                <a:spcPts val="0"/>
              </a:spcBef>
            </a:pPr>
            <a:r>
              <a:rPr lang="es-ES_tradnl" sz="2300" noProof="0" dirty="0" err="1" smtClean="0">
                <a:latin typeface="Arial" pitchFamily="34" charset="0"/>
                <a:cs typeface="Arial" pitchFamily="34" charset="0"/>
              </a:rPr>
              <a:t>Does</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not</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work</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if</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station</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is</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located</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over</a:t>
            </a:r>
            <a:r>
              <a:rPr lang="es-ES_tradnl" sz="2300" noProof="0" dirty="0" smtClean="0">
                <a:latin typeface="Arial" pitchFamily="34" charset="0"/>
                <a:cs typeface="Arial" pitchFamily="34" charset="0"/>
              </a:rPr>
              <a:t> 850 </a:t>
            </a:r>
            <a:r>
              <a:rPr lang="es-ES_tradnl" sz="2300" noProof="0" dirty="0" err="1" smtClean="0">
                <a:latin typeface="Arial" pitchFamily="34" charset="0"/>
                <a:cs typeface="Arial" pitchFamily="34" charset="0"/>
              </a:rPr>
              <a:t>hPa</a:t>
            </a:r>
            <a:r>
              <a:rPr lang="es-ES_tradnl" sz="2300" noProof="0" dirty="0" smtClean="0">
                <a:latin typeface="Arial" pitchFamily="34" charset="0"/>
                <a:cs typeface="Arial" pitchFamily="34" charset="0"/>
              </a:rPr>
              <a:t>.</a:t>
            </a:r>
            <a:endParaRPr lang="es-ES_tradnl" sz="2300" noProof="0" dirty="0">
              <a:latin typeface="Arial" pitchFamily="34" charset="0"/>
              <a:cs typeface="Arial" pitchFamily="34" charset="0"/>
            </a:endParaRPr>
          </a:p>
        </p:txBody>
      </p:sp>
      <p:sp>
        <p:nvSpPr>
          <p:cNvPr id="4" name="TextBox 3"/>
          <p:cNvSpPr txBox="1"/>
          <p:nvPr/>
        </p:nvSpPr>
        <p:spPr>
          <a:xfrm>
            <a:off x="0" y="6490855"/>
            <a:ext cx="7620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10/57</a:t>
            </a:r>
            <a:endParaRPr lang="en-US" dirty="0">
              <a:solidFill>
                <a:schemeClr val="bg1">
                  <a:lumMod val="50000"/>
                </a:schemeClr>
              </a:solidFill>
            </a:endParaRPr>
          </a:p>
        </p:txBody>
      </p:sp>
      <p:sp>
        <p:nvSpPr>
          <p:cNvPr id="5" name="Title 1"/>
          <p:cNvSpPr txBox="1">
            <a:spLocks/>
          </p:cNvSpPr>
          <p:nvPr/>
        </p:nvSpPr>
        <p:spPr>
          <a:xfrm>
            <a:off x="457200" y="152400"/>
            <a:ext cx="8229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200" b="1" dirty="0" err="1" smtClean="0">
                <a:latin typeface="Arial" pitchFamily="34" charset="0"/>
                <a:cs typeface="Arial" pitchFamily="34" charset="0"/>
              </a:rPr>
              <a:t>Showalter</a:t>
            </a:r>
            <a:r>
              <a:rPr lang="es-ES_tradnl" sz="3200" b="1" dirty="0" smtClean="0">
                <a:latin typeface="Arial" pitchFamily="34" charset="0"/>
                <a:cs typeface="Arial" pitchFamily="34" charset="0"/>
              </a:rPr>
              <a:t> </a:t>
            </a:r>
            <a:r>
              <a:rPr lang="es-ES_tradnl" sz="3200" b="1" dirty="0" err="1" smtClean="0">
                <a:latin typeface="Arial" pitchFamily="34" charset="0"/>
                <a:cs typeface="Arial" pitchFamily="34" charset="0"/>
              </a:rPr>
              <a:t>Stability</a:t>
            </a:r>
            <a:r>
              <a:rPr lang="es-ES_tradnl" sz="3200" b="1" dirty="0" smtClean="0">
                <a:latin typeface="Arial" pitchFamily="34" charset="0"/>
                <a:cs typeface="Arial" pitchFamily="34" charset="0"/>
              </a:rPr>
              <a:t> </a:t>
            </a:r>
            <a:r>
              <a:rPr lang="es-ES_tradnl" sz="3200" b="1" dirty="0" err="1" smtClean="0">
                <a:latin typeface="Arial" pitchFamily="34" charset="0"/>
                <a:cs typeface="Arial" pitchFamily="34" charset="0"/>
              </a:rPr>
              <a:t>Index</a:t>
            </a:r>
            <a:r>
              <a:rPr lang="es-ES_tradnl" sz="3200" b="1" dirty="0" smtClean="0">
                <a:latin typeface="Arial" pitchFamily="34" charset="0"/>
                <a:cs typeface="Arial" pitchFamily="34" charset="0"/>
              </a:rPr>
              <a:t> (SSI)</a:t>
            </a:r>
            <a:endParaRPr lang="es-ES_tradnl" sz="3200" b="1" dirty="0">
              <a:latin typeface="Arial" pitchFamily="34" charset="0"/>
              <a:cs typeface="Arial" pitchFamily="34" charset="0"/>
            </a:endParaRPr>
          </a:p>
        </p:txBody>
      </p:sp>
      <p:sp>
        <p:nvSpPr>
          <p:cNvPr id="7" name="Rectangle 6"/>
          <p:cNvSpPr/>
          <p:nvPr/>
        </p:nvSpPr>
        <p:spPr>
          <a:xfrm>
            <a:off x="1295400" y="1828800"/>
            <a:ext cx="70104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226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1"/>
            <a:ext cx="8229600" cy="2438399"/>
          </a:xfrm>
        </p:spPr>
        <p:txBody>
          <a:bodyPr>
            <a:normAutofit/>
          </a:bodyPr>
          <a:lstStyle/>
          <a:p>
            <a:r>
              <a:rPr lang="es-ES_tradnl" sz="2800" noProof="0" dirty="0" smtClean="0">
                <a:latin typeface="Arial" pitchFamily="34" charset="0"/>
                <a:cs typeface="Arial" pitchFamily="34" charset="0"/>
              </a:rPr>
              <a:t>Positive:  </a:t>
            </a:r>
            <a:r>
              <a:rPr lang="es-ES_tradnl" sz="2800" noProof="0" dirty="0" err="1" smtClean="0">
                <a:latin typeface="Arial" pitchFamily="34" charset="0"/>
                <a:cs typeface="Arial" pitchFamily="34" charset="0"/>
              </a:rPr>
              <a:t>Stable</a:t>
            </a:r>
            <a:endParaRPr lang="es-ES_tradnl" sz="2800" noProof="0" dirty="0" smtClean="0">
              <a:latin typeface="Arial" pitchFamily="34" charset="0"/>
              <a:cs typeface="Arial" pitchFamily="34" charset="0"/>
            </a:endParaRPr>
          </a:p>
          <a:p>
            <a:r>
              <a:rPr lang="es-ES_tradnl" sz="2800" noProof="0" dirty="0" smtClean="0">
                <a:latin typeface="Arial" pitchFamily="34" charset="0"/>
                <a:cs typeface="Arial" pitchFamily="34" charset="0"/>
              </a:rPr>
              <a:t>0 a -4:  </a:t>
            </a:r>
            <a:r>
              <a:rPr lang="es-ES_tradnl" sz="2800" noProof="0" dirty="0" err="1" smtClean="0">
                <a:latin typeface="Arial" pitchFamily="34" charset="0"/>
                <a:cs typeface="Arial" pitchFamily="34" charset="0"/>
              </a:rPr>
              <a:t>Marginally</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Unstable</a:t>
            </a:r>
            <a:endParaRPr lang="es-ES_tradnl" sz="2800" noProof="0" dirty="0" smtClean="0">
              <a:latin typeface="Arial" pitchFamily="34" charset="0"/>
              <a:cs typeface="Arial" pitchFamily="34" charset="0"/>
            </a:endParaRPr>
          </a:p>
          <a:p>
            <a:r>
              <a:rPr lang="es-ES_tradnl" sz="2800" noProof="0" dirty="0" smtClean="0">
                <a:latin typeface="Arial" pitchFamily="34" charset="0"/>
                <a:cs typeface="Arial" pitchFamily="34" charset="0"/>
              </a:rPr>
              <a:t>-4 a -6:  </a:t>
            </a:r>
            <a:r>
              <a:rPr lang="es-ES_tradnl" sz="2800" noProof="0" dirty="0" err="1" smtClean="0">
                <a:latin typeface="Arial" pitchFamily="34" charset="0"/>
                <a:cs typeface="Arial" pitchFamily="34" charset="0"/>
              </a:rPr>
              <a:t>Unstable</a:t>
            </a:r>
            <a:endParaRPr lang="es-ES_tradnl" sz="2800" noProof="0" dirty="0" smtClean="0">
              <a:latin typeface="Arial" pitchFamily="34" charset="0"/>
              <a:cs typeface="Arial" pitchFamily="34" charset="0"/>
            </a:endParaRPr>
          </a:p>
          <a:p>
            <a:r>
              <a:rPr lang="es-ES_tradnl" sz="2800" noProof="0" dirty="0" err="1" smtClean="0">
                <a:latin typeface="Arial" pitchFamily="34" charset="0"/>
                <a:cs typeface="Arial" pitchFamily="34" charset="0"/>
              </a:rPr>
              <a:t>Less</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than</a:t>
            </a:r>
            <a:r>
              <a:rPr lang="es-ES_tradnl" sz="2800" noProof="0" dirty="0" smtClean="0">
                <a:latin typeface="Arial" pitchFamily="34" charset="0"/>
                <a:cs typeface="Arial" pitchFamily="34" charset="0"/>
              </a:rPr>
              <a:t> -8:  Inestabilidad Extrema </a:t>
            </a:r>
            <a:endParaRPr lang="es-ES_tradnl" sz="2800" noProof="0" dirty="0">
              <a:latin typeface="Arial" pitchFamily="34" charset="0"/>
              <a:cs typeface="Arial" pitchFamily="34" charset="0"/>
            </a:endParaRPr>
          </a:p>
        </p:txBody>
      </p:sp>
      <p:sp>
        <p:nvSpPr>
          <p:cNvPr id="4" name="Title 1"/>
          <p:cNvSpPr txBox="1">
            <a:spLocks/>
          </p:cNvSpPr>
          <p:nvPr/>
        </p:nvSpPr>
        <p:spPr>
          <a:xfrm>
            <a:off x="457200" y="152400"/>
            <a:ext cx="8229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600" b="1" dirty="0" smtClean="0">
                <a:latin typeface="Arial" pitchFamily="34" charset="0"/>
                <a:cs typeface="Arial" pitchFamily="34" charset="0"/>
              </a:rPr>
              <a:t>SSI </a:t>
            </a:r>
            <a:r>
              <a:rPr lang="es-ES_tradnl" sz="3600" b="1" dirty="0" err="1" smtClean="0">
                <a:latin typeface="Arial" pitchFamily="34" charset="0"/>
                <a:cs typeface="Arial" pitchFamily="34" charset="0"/>
              </a:rPr>
              <a:t>Values</a:t>
            </a:r>
            <a:endParaRPr lang="es-ES_tradnl" sz="3600" b="1" dirty="0">
              <a:latin typeface="Arial" pitchFamily="34" charset="0"/>
              <a:cs typeface="Arial" pitchFamily="34" charset="0"/>
            </a:endParaRPr>
          </a:p>
        </p:txBody>
      </p:sp>
      <p:sp>
        <p:nvSpPr>
          <p:cNvPr id="6" name="TextBox 5"/>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11/57</a:t>
            </a:r>
            <a:endParaRPr lang="en-US" dirty="0">
              <a:solidFill>
                <a:schemeClr val="bg1">
                  <a:lumMod val="50000"/>
                </a:schemeClr>
              </a:solidFill>
            </a:endParaRPr>
          </a:p>
        </p:txBody>
      </p:sp>
    </p:spTree>
    <p:extLst>
      <p:ext uri="{BB962C8B-B14F-4D97-AF65-F5344CB8AC3E}">
        <p14:creationId xmlns:p14="http://schemas.microsoft.com/office/powerpoint/2010/main" val="3804835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es-ES_tradnl" sz="3600" b="1" noProof="0" dirty="0" smtClean="0">
                <a:latin typeface="Arial" pitchFamily="34" charset="0"/>
                <a:cs typeface="Arial" pitchFamily="34" charset="0"/>
              </a:rPr>
              <a:t>SSI - LI  </a:t>
            </a:r>
            <a:r>
              <a:rPr lang="es-ES_tradnl" sz="3600" b="1" noProof="0" dirty="0" err="1" smtClean="0">
                <a:latin typeface="Arial" pitchFamily="34" charset="0"/>
                <a:cs typeface="Arial" pitchFamily="34" charset="0"/>
              </a:rPr>
              <a:t>Intercomparison</a:t>
            </a:r>
            <a:endParaRPr lang="es-ES_tradnl" sz="3600" b="1" noProof="0" dirty="0">
              <a:latin typeface="Arial" pitchFamily="34" charset="0"/>
              <a:cs typeface="Arial" pitchFamily="34" charset="0"/>
            </a:endParaRPr>
          </a:p>
        </p:txBody>
      </p:sp>
      <p:sp>
        <p:nvSpPr>
          <p:cNvPr id="3" name="Content Placeholder 2"/>
          <p:cNvSpPr>
            <a:spLocks noGrp="1"/>
          </p:cNvSpPr>
          <p:nvPr>
            <p:ph idx="1"/>
          </p:nvPr>
        </p:nvSpPr>
        <p:spPr>
          <a:xfrm>
            <a:off x="152400" y="914400"/>
            <a:ext cx="8229600" cy="5684921"/>
          </a:xfrm>
        </p:spPr>
        <p:txBody>
          <a:bodyPr>
            <a:noAutofit/>
          </a:bodyPr>
          <a:lstStyle/>
          <a:p>
            <a:r>
              <a:rPr lang="es-ES_tradnl" sz="2800" noProof="0" dirty="0" err="1" smtClean="0">
                <a:latin typeface="Arial" pitchFamily="34" charset="0"/>
                <a:cs typeface="Arial" pitchFamily="34" charset="0"/>
              </a:rPr>
              <a:t>Both</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consider</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only</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two</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levels</a:t>
            </a:r>
            <a:endParaRPr lang="es-ES_tradnl" sz="2800" noProof="0" dirty="0" smtClean="0">
              <a:latin typeface="Arial" pitchFamily="34" charset="0"/>
              <a:cs typeface="Arial" pitchFamily="34" charset="0"/>
            </a:endParaRPr>
          </a:p>
          <a:p>
            <a:pPr lvl="1"/>
            <a:r>
              <a:rPr lang="es-ES_tradnl" sz="2400" noProof="0" dirty="0" smtClean="0">
                <a:latin typeface="Arial" pitchFamily="34" charset="0"/>
                <a:cs typeface="Arial" pitchFamily="34" charset="0"/>
              </a:rPr>
              <a:t>500 </a:t>
            </a:r>
            <a:r>
              <a:rPr lang="es-ES_tradnl" sz="2400" noProof="0" dirty="0" err="1" smtClean="0">
                <a:latin typeface="Arial" pitchFamily="34" charset="0"/>
                <a:cs typeface="Arial" pitchFamily="34" charset="0"/>
              </a:rPr>
              <a:t>hPa</a:t>
            </a:r>
            <a:endParaRPr lang="es-ES_tradnl" sz="2400" noProof="0" dirty="0" smtClean="0">
              <a:latin typeface="Arial" pitchFamily="34" charset="0"/>
              <a:cs typeface="Arial" pitchFamily="34" charset="0"/>
            </a:endParaRPr>
          </a:p>
          <a:p>
            <a:pPr lvl="1"/>
            <a:r>
              <a:rPr lang="es-ES_tradnl" sz="2400" noProof="0" dirty="0" err="1" smtClean="0">
                <a:latin typeface="Arial" pitchFamily="34" charset="0"/>
                <a:cs typeface="Arial" pitchFamily="34" charset="0"/>
              </a:rPr>
              <a:t>Level</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where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parcel</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originates</a:t>
            </a:r>
            <a:r>
              <a:rPr lang="es-ES_tradnl" sz="2400" noProof="0" dirty="0" smtClean="0">
                <a:latin typeface="Arial" pitchFamily="34" charset="0"/>
                <a:cs typeface="Arial" pitchFamily="34" charset="0"/>
              </a:rPr>
              <a:t> (BL top </a:t>
            </a:r>
            <a:r>
              <a:rPr lang="es-ES_tradnl" sz="2400" noProof="0" dirty="0" err="1" smtClean="0">
                <a:latin typeface="Arial" pitchFamily="34" charset="0"/>
                <a:cs typeface="Arial" pitchFamily="34" charset="0"/>
              </a:rPr>
              <a:t>or</a:t>
            </a:r>
            <a:r>
              <a:rPr lang="es-ES_tradnl" sz="2400" noProof="0" dirty="0" smtClean="0">
                <a:latin typeface="Arial" pitchFamily="34" charset="0"/>
                <a:cs typeface="Arial" pitchFamily="34" charset="0"/>
              </a:rPr>
              <a:t> 850 </a:t>
            </a:r>
            <a:r>
              <a:rPr lang="es-ES_tradnl" sz="2400" noProof="0" dirty="0" err="1" smtClean="0">
                <a:latin typeface="Arial" pitchFamily="34" charset="0"/>
                <a:cs typeface="Arial" pitchFamily="34" charset="0"/>
              </a:rPr>
              <a:t>hPa</a:t>
            </a:r>
            <a:r>
              <a:rPr lang="es-ES_tradnl" sz="2400" noProof="0" dirty="0" smtClean="0">
                <a:latin typeface="Arial" pitchFamily="34" charset="0"/>
                <a:cs typeface="Arial" pitchFamily="34" charset="0"/>
              </a:rPr>
              <a:t>)</a:t>
            </a:r>
          </a:p>
          <a:p>
            <a:pPr lvl="1"/>
            <a:endParaRPr lang="es-ES_tradnl" sz="1400" noProof="0" dirty="0" smtClean="0">
              <a:latin typeface="Arial" pitchFamily="34" charset="0"/>
              <a:cs typeface="Arial" pitchFamily="34" charset="0"/>
            </a:endParaRPr>
          </a:p>
          <a:p>
            <a:r>
              <a:rPr lang="es-ES_tradnl" sz="2800" noProof="0" dirty="0" smtClean="0">
                <a:latin typeface="Arial" pitchFamily="34" charset="0"/>
                <a:cs typeface="Arial" pitchFamily="34" charset="0"/>
              </a:rPr>
              <a:t>LI &gt;0, SSI &gt; 0  </a:t>
            </a:r>
            <a:r>
              <a:rPr lang="es-ES_tradnl" sz="2800" noProof="0" dirty="0" smtClean="0">
                <a:latin typeface="Arial" pitchFamily="34" charset="0"/>
                <a:cs typeface="Arial" pitchFamily="34" charset="0"/>
                <a:sym typeface="Wingdings" pitchFamily="2" charset="2"/>
              </a:rPr>
              <a:t> </a:t>
            </a:r>
            <a:r>
              <a:rPr lang="es-ES_tradnl" sz="2800" noProof="0" dirty="0" err="1" smtClean="0">
                <a:latin typeface="Arial" pitchFamily="34" charset="0"/>
                <a:cs typeface="Arial" pitchFamily="34" charset="0"/>
              </a:rPr>
              <a:t>Very</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stable</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layer</a:t>
            </a:r>
            <a:endParaRPr lang="es-ES_tradnl" sz="2800" noProof="0" dirty="0" smtClean="0">
              <a:latin typeface="Arial" pitchFamily="34" charset="0"/>
              <a:cs typeface="Arial" pitchFamily="34" charset="0"/>
            </a:endParaRPr>
          </a:p>
          <a:p>
            <a:endParaRPr lang="es-ES_tradnl" sz="1000" noProof="0" dirty="0" smtClean="0">
              <a:latin typeface="Arial" pitchFamily="34" charset="0"/>
              <a:cs typeface="Arial" pitchFamily="34" charset="0"/>
            </a:endParaRPr>
          </a:p>
          <a:p>
            <a:r>
              <a:rPr lang="es-ES_tradnl" sz="2800" noProof="0" dirty="0" smtClean="0">
                <a:latin typeface="Arial" pitchFamily="34" charset="0"/>
                <a:cs typeface="Arial" pitchFamily="34" charset="0"/>
              </a:rPr>
              <a:t>LI &lt; 0, SSI &gt; 0 </a:t>
            </a:r>
            <a:r>
              <a:rPr lang="es-ES_tradnl" sz="2800" noProof="0" dirty="0" smtClean="0">
                <a:latin typeface="Arial" pitchFamily="34" charset="0"/>
                <a:cs typeface="Arial" pitchFamily="34" charset="0"/>
                <a:sym typeface="Wingdings" pitchFamily="2" charset="2"/>
              </a:rPr>
              <a:t> </a:t>
            </a:r>
            <a:r>
              <a:rPr lang="es-ES_tradnl" sz="2800" noProof="0" dirty="0" err="1" smtClean="0">
                <a:latin typeface="Arial" pitchFamily="34" charset="0"/>
                <a:cs typeface="Arial" pitchFamily="34" charset="0"/>
                <a:sym typeface="Wingdings" pitchFamily="2" charset="2"/>
              </a:rPr>
              <a:t>Unstable</a:t>
            </a:r>
            <a:r>
              <a:rPr lang="es-ES_tradnl" sz="2800" noProof="0" dirty="0" smtClean="0">
                <a:latin typeface="Arial" pitchFamily="34" charset="0"/>
                <a:cs typeface="Arial" pitchFamily="34" charset="0"/>
                <a:sym typeface="Wingdings" pitchFamily="2" charset="2"/>
              </a:rPr>
              <a:t> </a:t>
            </a:r>
            <a:r>
              <a:rPr lang="es-ES_tradnl" sz="2800" noProof="0" dirty="0" err="1" smtClean="0">
                <a:latin typeface="Arial" pitchFamily="34" charset="0"/>
                <a:cs typeface="Arial" pitchFamily="34" charset="0"/>
                <a:sym typeface="Wingdings" pitchFamily="2" charset="2"/>
              </a:rPr>
              <a:t>boundary</a:t>
            </a:r>
            <a:r>
              <a:rPr lang="es-ES_tradnl" sz="2800" noProof="0" dirty="0" smtClean="0">
                <a:latin typeface="Arial" pitchFamily="34" charset="0"/>
                <a:cs typeface="Arial" pitchFamily="34" charset="0"/>
                <a:sym typeface="Wingdings" pitchFamily="2" charset="2"/>
              </a:rPr>
              <a:t> </a:t>
            </a:r>
            <a:r>
              <a:rPr lang="es-ES_tradnl" sz="2800" noProof="0" dirty="0" err="1" smtClean="0">
                <a:latin typeface="Arial" pitchFamily="34" charset="0"/>
                <a:cs typeface="Arial" pitchFamily="34" charset="0"/>
                <a:sym typeface="Wingdings" pitchFamily="2" charset="2"/>
              </a:rPr>
              <a:t>layer</a:t>
            </a:r>
            <a:r>
              <a:rPr lang="es-ES_tradnl" sz="2800" noProof="0" dirty="0" smtClean="0">
                <a:latin typeface="Arial" pitchFamily="34" charset="0"/>
                <a:cs typeface="Arial" pitchFamily="34" charset="0"/>
                <a:sym typeface="Wingdings" pitchFamily="2" charset="2"/>
              </a:rPr>
              <a:t>, </a:t>
            </a:r>
            <a:r>
              <a:rPr lang="es-ES_tradnl" sz="2800" noProof="0" dirty="0" err="1" smtClean="0">
                <a:latin typeface="Arial" pitchFamily="34" charset="0"/>
                <a:cs typeface="Arial" pitchFamily="34" charset="0"/>
                <a:sym typeface="Wingdings" pitchFamily="2" charset="2"/>
              </a:rPr>
              <a:t>possible</a:t>
            </a:r>
            <a:r>
              <a:rPr lang="es-ES_tradnl" sz="2800" noProof="0" dirty="0" smtClean="0">
                <a:latin typeface="Arial" pitchFamily="34" charset="0"/>
                <a:cs typeface="Arial" pitchFamily="34" charset="0"/>
                <a:sym typeface="Wingdings" pitchFamily="2" charset="2"/>
              </a:rPr>
              <a:t> </a:t>
            </a:r>
            <a:r>
              <a:rPr lang="es-ES_tradnl" sz="2800" noProof="0" dirty="0" err="1" smtClean="0">
                <a:latin typeface="Arial" pitchFamily="34" charset="0"/>
                <a:cs typeface="Arial" pitchFamily="34" charset="0"/>
                <a:sym typeface="Wingdings" pitchFamily="2" charset="2"/>
              </a:rPr>
              <a:t>inversion</a:t>
            </a:r>
            <a:r>
              <a:rPr lang="es-ES_tradnl" sz="2800" noProof="0" dirty="0" smtClean="0">
                <a:latin typeface="Arial" pitchFamily="34" charset="0"/>
                <a:cs typeface="Arial" pitchFamily="34" charset="0"/>
                <a:sym typeface="Wingdings" pitchFamily="2" charset="2"/>
              </a:rPr>
              <a:t> </a:t>
            </a:r>
            <a:r>
              <a:rPr lang="es-ES_tradnl" sz="2800" noProof="0" dirty="0" err="1" smtClean="0">
                <a:latin typeface="Arial" pitchFamily="34" charset="0"/>
                <a:cs typeface="Arial" pitchFamily="34" charset="0"/>
                <a:sym typeface="Wingdings" pitchFamily="2" charset="2"/>
              </a:rPr>
              <a:t>aloft</a:t>
            </a:r>
            <a:r>
              <a:rPr lang="es-ES_tradnl" sz="2800" noProof="0" dirty="0" smtClean="0">
                <a:latin typeface="Arial" pitchFamily="34" charset="0"/>
                <a:cs typeface="Arial" pitchFamily="34" charset="0"/>
                <a:sym typeface="Wingdings" pitchFamily="2" charset="2"/>
              </a:rPr>
              <a:t>. </a:t>
            </a:r>
          </a:p>
          <a:p>
            <a:endParaRPr lang="es-ES_tradnl" sz="1000" noProof="0" dirty="0" smtClean="0">
              <a:latin typeface="Arial" pitchFamily="34" charset="0"/>
              <a:cs typeface="Arial" pitchFamily="34" charset="0"/>
            </a:endParaRPr>
          </a:p>
          <a:p>
            <a:r>
              <a:rPr lang="es-ES_tradnl" sz="2800" noProof="0" dirty="0" smtClean="0">
                <a:latin typeface="Arial" pitchFamily="34" charset="0"/>
                <a:cs typeface="Arial" pitchFamily="34" charset="0"/>
              </a:rPr>
              <a:t>LI &gt; 0, SSI &lt; 0 </a:t>
            </a:r>
            <a:r>
              <a:rPr lang="es-ES_tradnl" sz="2800" noProof="0" dirty="0" smtClean="0">
                <a:latin typeface="Arial" pitchFamily="34" charset="0"/>
                <a:cs typeface="Arial" pitchFamily="34" charset="0"/>
                <a:sym typeface="Wingdings" pitchFamily="2" charset="2"/>
              </a:rPr>
              <a:t></a:t>
            </a:r>
            <a:r>
              <a:rPr lang="es-ES_tradnl" sz="2800" noProof="0" dirty="0" err="1" smtClean="0">
                <a:latin typeface="Arial" pitchFamily="34" charset="0"/>
                <a:cs typeface="Arial" pitchFamily="34" charset="0"/>
              </a:rPr>
              <a:t>Stable</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boundary</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layer</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but</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atmosphere</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tends</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to</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become</a:t>
            </a:r>
            <a:r>
              <a:rPr lang="es-ES_tradnl" sz="2800" noProof="0" dirty="0" smtClean="0">
                <a:latin typeface="Arial" pitchFamily="34" charset="0"/>
                <a:cs typeface="Arial" pitchFamily="34" charset="0"/>
              </a:rPr>
              <a:t> more </a:t>
            </a:r>
            <a:r>
              <a:rPr lang="es-ES_tradnl" sz="2800" noProof="0" dirty="0" err="1" smtClean="0">
                <a:latin typeface="Arial" pitchFamily="34" charset="0"/>
                <a:cs typeface="Arial" pitchFamily="34" charset="0"/>
              </a:rPr>
              <a:t>unstable</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with</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height</a:t>
            </a:r>
            <a:r>
              <a:rPr lang="es-ES_tradnl" sz="2800" noProof="0" dirty="0" smtClean="0">
                <a:latin typeface="Arial" pitchFamily="34" charset="0"/>
                <a:cs typeface="Arial" pitchFamily="34" charset="0"/>
              </a:rPr>
              <a:t>.</a:t>
            </a:r>
          </a:p>
          <a:p>
            <a:endParaRPr lang="es-ES_tradnl" sz="1000" noProof="0" dirty="0" smtClean="0">
              <a:latin typeface="Arial" pitchFamily="34" charset="0"/>
              <a:cs typeface="Arial" pitchFamily="34" charset="0"/>
            </a:endParaRPr>
          </a:p>
          <a:p>
            <a:r>
              <a:rPr lang="es-ES_tradnl" sz="2800" noProof="0" dirty="0" smtClean="0">
                <a:latin typeface="Arial" pitchFamily="34" charset="0"/>
                <a:cs typeface="Arial" pitchFamily="34" charset="0"/>
              </a:rPr>
              <a:t>LI &lt; 0, SSI &lt; 0 = </a:t>
            </a:r>
            <a:r>
              <a:rPr lang="es-ES_tradnl" sz="2800" noProof="0" dirty="0" err="1" smtClean="0">
                <a:latin typeface="Arial" pitchFamily="34" charset="0"/>
                <a:cs typeface="Arial" pitchFamily="34" charset="0"/>
              </a:rPr>
              <a:t>Deep</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unstable</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layer</a:t>
            </a:r>
            <a:endParaRPr lang="es-ES_tradnl" sz="2800" noProof="0" dirty="0">
              <a:latin typeface="Arial" pitchFamily="34" charset="0"/>
              <a:cs typeface="Arial" pitchFamily="34" charset="0"/>
            </a:endParaRPr>
          </a:p>
        </p:txBody>
      </p:sp>
      <p:sp>
        <p:nvSpPr>
          <p:cNvPr id="4" name="TextBox 3"/>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12/57</a:t>
            </a:r>
            <a:endParaRPr lang="en-US" dirty="0">
              <a:solidFill>
                <a:schemeClr val="bg1">
                  <a:lumMod val="50000"/>
                </a:schemeClr>
              </a:solidFill>
            </a:endParaRPr>
          </a:p>
        </p:txBody>
      </p:sp>
    </p:spTree>
    <p:extLst>
      <p:ext uri="{BB962C8B-B14F-4D97-AF65-F5344CB8AC3E}">
        <p14:creationId xmlns:p14="http://schemas.microsoft.com/office/powerpoint/2010/main" val="1857106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s-ES_tradnl" b="1" noProof="0" dirty="0" smtClean="0">
                <a:latin typeface="Arial" pitchFamily="34" charset="0"/>
                <a:cs typeface="Arial" pitchFamily="34" charset="0"/>
              </a:rPr>
              <a:t>Total </a:t>
            </a:r>
            <a:r>
              <a:rPr lang="es-ES_tradnl" b="1" noProof="0" dirty="0" err="1" smtClean="0">
                <a:latin typeface="Arial" pitchFamily="34" charset="0"/>
                <a:cs typeface="Arial" pitchFamily="34" charset="0"/>
              </a:rPr>
              <a:t>Totals</a:t>
            </a:r>
            <a:endParaRPr lang="es-ES_tradnl" b="1" noProof="0" dirty="0">
              <a:latin typeface="Arial" pitchFamily="34" charset="0"/>
              <a:cs typeface="Arial" pitchFamily="34" charset="0"/>
            </a:endParaRPr>
          </a:p>
        </p:txBody>
      </p:sp>
      <p:sp>
        <p:nvSpPr>
          <p:cNvPr id="3" name="Content Placeholder 2"/>
          <p:cNvSpPr>
            <a:spLocks noGrp="1"/>
          </p:cNvSpPr>
          <p:nvPr>
            <p:ph idx="1"/>
          </p:nvPr>
        </p:nvSpPr>
        <p:spPr>
          <a:xfrm>
            <a:off x="285656" y="990600"/>
            <a:ext cx="4133944" cy="1371600"/>
          </a:xfrm>
        </p:spPr>
        <p:txBody>
          <a:bodyPr>
            <a:normAutofit fontScale="92500" lnSpcReduction="10000"/>
          </a:bodyPr>
          <a:lstStyle/>
          <a:p>
            <a:pPr marL="0" indent="0">
              <a:buNone/>
            </a:pPr>
            <a:r>
              <a:rPr lang="es-ES_tradnl" sz="2400" noProof="0" dirty="0" err="1" smtClean="0">
                <a:latin typeface="Arial" pitchFamily="34" charset="0"/>
                <a:cs typeface="Arial" pitchFamily="34" charset="0"/>
              </a:rPr>
              <a:t>Calculated</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with</a:t>
            </a:r>
            <a:r>
              <a:rPr lang="es-ES_tradnl" sz="2400" noProof="0" dirty="0" smtClean="0">
                <a:latin typeface="Arial" pitchFamily="34" charset="0"/>
                <a:cs typeface="Arial" pitchFamily="34" charset="0"/>
              </a:rPr>
              <a:t> 500 </a:t>
            </a:r>
            <a:r>
              <a:rPr lang="es-ES_tradnl" sz="2400" noProof="0" dirty="0" err="1" smtClean="0">
                <a:latin typeface="Arial" pitchFamily="34" charset="0"/>
                <a:cs typeface="Arial" pitchFamily="34" charset="0"/>
              </a:rPr>
              <a:t>hPa</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Temperatures</a:t>
            </a:r>
            <a:r>
              <a:rPr lang="es-ES_tradnl" sz="2400" noProof="0" dirty="0" smtClean="0">
                <a:latin typeface="Arial" pitchFamily="34" charset="0"/>
                <a:cs typeface="Arial" pitchFamily="34" charset="0"/>
              </a:rPr>
              <a:t> and </a:t>
            </a:r>
            <a:r>
              <a:rPr lang="es-ES_tradnl" sz="2400" dirty="0" err="1" smtClean="0">
                <a:latin typeface="Arial" pitchFamily="34" charset="0"/>
                <a:cs typeface="Arial" pitchFamily="34" charset="0"/>
              </a:rPr>
              <a:t>both</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Temperature</a:t>
            </a:r>
            <a:r>
              <a:rPr lang="es-ES_tradnl" sz="2400" dirty="0" smtClean="0">
                <a:latin typeface="Arial" pitchFamily="34" charset="0"/>
                <a:cs typeface="Arial" pitchFamily="34" charset="0"/>
              </a:rPr>
              <a:t> and </a:t>
            </a:r>
            <a:r>
              <a:rPr lang="es-ES_tradnl" sz="2400" dirty="0" err="1" smtClean="0">
                <a:latin typeface="Arial" pitchFamily="34" charset="0"/>
                <a:cs typeface="Arial" pitchFamily="34" charset="0"/>
              </a:rPr>
              <a:t>Dewpoint</a:t>
            </a:r>
            <a:r>
              <a:rPr lang="es-ES_tradnl" sz="2400" dirty="0" smtClean="0">
                <a:latin typeface="Arial" pitchFamily="34" charset="0"/>
                <a:cs typeface="Arial" pitchFamily="34" charset="0"/>
              </a:rPr>
              <a:t> at </a:t>
            </a:r>
            <a:r>
              <a:rPr lang="es-ES_tradnl" sz="2400" noProof="0" dirty="0" smtClean="0">
                <a:latin typeface="Arial" pitchFamily="34" charset="0"/>
                <a:cs typeface="Arial" pitchFamily="34" charset="0"/>
              </a:rPr>
              <a:t>850 </a:t>
            </a:r>
            <a:r>
              <a:rPr lang="es-ES_tradnl" sz="2400" noProof="0" dirty="0" err="1" smtClean="0">
                <a:latin typeface="Arial" pitchFamily="34" charset="0"/>
                <a:cs typeface="Arial" pitchFamily="34" charset="0"/>
              </a:rPr>
              <a:t>hPa</a:t>
            </a:r>
            <a:r>
              <a:rPr lang="es-ES_tradnl" sz="2400" noProof="0" dirty="0" smtClean="0">
                <a:latin typeface="Arial" pitchFamily="34" charset="0"/>
                <a:cs typeface="Arial" pitchFamily="34" charset="0"/>
              </a:rPr>
              <a:t>.</a:t>
            </a:r>
          </a:p>
          <a:p>
            <a:endParaRPr lang="es-ES_tradnl" sz="2400" noProof="0" dirty="0">
              <a:latin typeface="Arial" pitchFamily="34" charset="0"/>
              <a:cs typeface="Arial" pitchFamily="34" charset="0"/>
            </a:endParaRPr>
          </a:p>
        </p:txBody>
      </p:sp>
      <p:sp>
        <p:nvSpPr>
          <p:cNvPr id="4" name="TextBox 3"/>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13/57</a:t>
            </a:r>
            <a:endParaRPr lang="en-US" dirty="0">
              <a:solidFill>
                <a:schemeClr val="bg1">
                  <a:lumMod val="50000"/>
                </a:schemeClr>
              </a:solidFill>
            </a:endParaRPr>
          </a:p>
        </p:txBody>
      </p:sp>
      <p:grpSp>
        <p:nvGrpSpPr>
          <p:cNvPr id="90" name="Group 89"/>
          <p:cNvGrpSpPr/>
          <p:nvPr/>
        </p:nvGrpSpPr>
        <p:grpSpPr>
          <a:xfrm>
            <a:off x="304800" y="2526268"/>
            <a:ext cx="3198816" cy="3950732"/>
            <a:chOff x="5030784" y="1921501"/>
            <a:chExt cx="3198816" cy="3950732"/>
          </a:xfrm>
        </p:grpSpPr>
        <p:sp>
          <p:nvSpPr>
            <p:cNvPr id="34" name="Rectangle 33"/>
            <p:cNvSpPr/>
            <p:nvPr/>
          </p:nvSpPr>
          <p:spPr>
            <a:xfrm>
              <a:off x="5030784" y="1921501"/>
              <a:ext cx="2565702" cy="369332"/>
            </a:xfrm>
            <a:prstGeom prst="rect">
              <a:avLst/>
            </a:prstGeom>
          </p:spPr>
          <p:txBody>
            <a:bodyPr wrap="none">
              <a:spAutoFit/>
            </a:bodyPr>
            <a:lstStyle/>
            <a:p>
              <a:r>
                <a:rPr lang="es-ES_tradnl" b="1" dirty="0" smtClean="0">
                  <a:latin typeface="Arial" pitchFamily="34" charset="0"/>
                  <a:cs typeface="Arial" pitchFamily="34" charset="0"/>
                </a:rPr>
                <a:t>STABLE (</a:t>
              </a:r>
              <a:r>
                <a:rPr lang="es-ES_tradnl" b="1" dirty="0" err="1" smtClean="0">
                  <a:latin typeface="Arial" pitchFamily="34" charset="0"/>
                  <a:cs typeface="Arial" pitchFamily="34" charset="0"/>
                </a:rPr>
                <a:t>Low</a:t>
              </a:r>
              <a:r>
                <a:rPr lang="es-ES_tradnl" b="1" dirty="0" smtClean="0">
                  <a:latin typeface="Arial" pitchFamily="34" charset="0"/>
                  <a:cs typeface="Arial" pitchFamily="34" charset="0"/>
                </a:rPr>
                <a:t> </a:t>
              </a:r>
              <a:r>
                <a:rPr lang="es-ES_tradnl" b="1" dirty="0" err="1" smtClean="0">
                  <a:latin typeface="Arial" pitchFamily="34" charset="0"/>
                  <a:cs typeface="Arial" pitchFamily="34" charset="0"/>
                </a:rPr>
                <a:t>Values</a:t>
              </a:r>
              <a:r>
                <a:rPr lang="es-ES_tradnl" b="1" dirty="0" smtClean="0">
                  <a:latin typeface="Arial" pitchFamily="34" charset="0"/>
                  <a:cs typeface="Arial" pitchFamily="34" charset="0"/>
                </a:rPr>
                <a:t>)</a:t>
              </a:r>
              <a:endParaRPr lang="en-US" b="1" dirty="0"/>
            </a:p>
          </p:txBody>
        </p:sp>
        <p:grpSp>
          <p:nvGrpSpPr>
            <p:cNvPr id="66" name="Group 65"/>
            <p:cNvGrpSpPr/>
            <p:nvPr/>
          </p:nvGrpSpPr>
          <p:grpSpPr>
            <a:xfrm>
              <a:off x="5160014" y="3200400"/>
              <a:ext cx="3069586" cy="2671833"/>
              <a:chOff x="192613" y="3195567"/>
              <a:chExt cx="3069586" cy="2671833"/>
            </a:xfrm>
          </p:grpSpPr>
          <p:grpSp>
            <p:nvGrpSpPr>
              <p:cNvPr id="67" name="Group 66"/>
              <p:cNvGrpSpPr/>
              <p:nvPr/>
            </p:nvGrpSpPr>
            <p:grpSpPr>
              <a:xfrm>
                <a:off x="762000" y="3195567"/>
                <a:ext cx="2500199" cy="2671833"/>
                <a:chOff x="1204799" y="3541931"/>
                <a:chExt cx="2057400" cy="2202873"/>
              </a:xfrm>
            </p:grpSpPr>
            <p:cxnSp>
              <p:nvCxnSpPr>
                <p:cNvPr id="75" name="Straight Arrow Connector 74"/>
                <p:cNvCxnSpPr/>
                <p:nvPr/>
              </p:nvCxnSpPr>
              <p:spPr>
                <a:xfrm>
                  <a:off x="1204799" y="5744804"/>
                  <a:ext cx="2057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1204799" y="3541931"/>
                  <a:ext cx="0" cy="22028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p:nvCxnSpPr>
            <p:spPr>
              <a:xfrm flipV="1">
                <a:off x="990600" y="3352800"/>
                <a:ext cx="1021499" cy="2514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92613" y="4812268"/>
                <a:ext cx="569387" cy="369332"/>
              </a:xfrm>
              <a:prstGeom prst="rect">
                <a:avLst/>
              </a:prstGeom>
            </p:spPr>
            <p:txBody>
              <a:bodyPr wrap="none">
                <a:spAutoFit/>
              </a:bodyPr>
              <a:lstStyle/>
              <a:p>
                <a:r>
                  <a:rPr lang="es-ES_tradnl" dirty="0">
                    <a:latin typeface="Arial" pitchFamily="34" charset="0"/>
                    <a:cs typeface="Arial" pitchFamily="34" charset="0"/>
                  </a:rPr>
                  <a:t>850</a:t>
                </a:r>
                <a:endParaRPr lang="en-US" dirty="0"/>
              </a:p>
            </p:txBody>
          </p:sp>
          <p:sp>
            <p:nvSpPr>
              <p:cNvPr id="70" name="Rectangle 69"/>
              <p:cNvSpPr/>
              <p:nvPr/>
            </p:nvSpPr>
            <p:spPr>
              <a:xfrm>
                <a:off x="192613" y="3657600"/>
                <a:ext cx="569387" cy="369332"/>
              </a:xfrm>
              <a:prstGeom prst="rect">
                <a:avLst/>
              </a:prstGeom>
            </p:spPr>
            <p:txBody>
              <a:bodyPr wrap="none">
                <a:spAutoFit/>
              </a:bodyPr>
              <a:lstStyle/>
              <a:p>
                <a:r>
                  <a:rPr lang="es-ES_tradnl" dirty="0" smtClean="0">
                    <a:latin typeface="Arial" pitchFamily="34" charset="0"/>
                    <a:cs typeface="Arial" pitchFamily="34" charset="0"/>
                  </a:rPr>
                  <a:t>500</a:t>
                </a:r>
                <a:endParaRPr lang="en-US" dirty="0"/>
              </a:p>
            </p:txBody>
          </p:sp>
          <p:cxnSp>
            <p:nvCxnSpPr>
              <p:cNvPr id="71" name="Straight Connector 70"/>
              <p:cNvCxnSpPr/>
              <p:nvPr/>
            </p:nvCxnSpPr>
            <p:spPr>
              <a:xfrm>
                <a:off x="685800" y="5040868"/>
                <a:ext cx="243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85800" y="3810000"/>
                <a:ext cx="243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1524000" y="3352800"/>
                <a:ext cx="1021499" cy="2514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2057400" y="3352800"/>
                <a:ext cx="1021499" cy="2514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7" name="Freeform 76"/>
            <p:cNvSpPr/>
            <p:nvPr/>
          </p:nvSpPr>
          <p:spPr>
            <a:xfrm>
              <a:off x="7110533" y="3496178"/>
              <a:ext cx="197739" cy="2313710"/>
            </a:xfrm>
            <a:custGeom>
              <a:avLst/>
              <a:gdLst>
                <a:gd name="connsiteX0" fmla="*/ 858982 w 858982"/>
                <a:gd name="connsiteY0" fmla="*/ 2341419 h 2341419"/>
                <a:gd name="connsiteX1" fmla="*/ 762000 w 858982"/>
                <a:gd name="connsiteY1" fmla="*/ 1967346 h 2341419"/>
                <a:gd name="connsiteX2" fmla="*/ 637309 w 858982"/>
                <a:gd name="connsiteY2" fmla="*/ 1468582 h 2341419"/>
                <a:gd name="connsiteX3" fmla="*/ 471054 w 858982"/>
                <a:gd name="connsiteY3" fmla="*/ 942110 h 2341419"/>
                <a:gd name="connsiteX4" fmla="*/ 387927 w 858982"/>
                <a:gd name="connsiteY4" fmla="*/ 637310 h 2341419"/>
                <a:gd name="connsiteX5" fmla="*/ 0 w 858982"/>
                <a:gd name="connsiteY5" fmla="*/ 0 h 2341419"/>
                <a:gd name="connsiteX6" fmla="*/ 0 w 858982"/>
                <a:gd name="connsiteY6" fmla="*/ 0 h 2341419"/>
                <a:gd name="connsiteX0" fmla="*/ 858982 w 858982"/>
                <a:gd name="connsiteY0" fmla="*/ 2341419 h 2341419"/>
                <a:gd name="connsiteX1" fmla="*/ 762000 w 858982"/>
                <a:gd name="connsiteY1" fmla="*/ 1967346 h 2341419"/>
                <a:gd name="connsiteX2" fmla="*/ 637309 w 858982"/>
                <a:gd name="connsiteY2" fmla="*/ 1468582 h 2341419"/>
                <a:gd name="connsiteX3" fmla="*/ 471054 w 858982"/>
                <a:gd name="connsiteY3" fmla="*/ 942110 h 2341419"/>
                <a:gd name="connsiteX4" fmla="*/ 568232 w 858982"/>
                <a:gd name="connsiteY4" fmla="*/ 0 h 2341419"/>
                <a:gd name="connsiteX5" fmla="*/ 0 w 858982"/>
                <a:gd name="connsiteY5" fmla="*/ 0 h 2341419"/>
                <a:gd name="connsiteX6" fmla="*/ 0 w 858982"/>
                <a:gd name="connsiteY6" fmla="*/ 0 h 2341419"/>
                <a:gd name="connsiteX0" fmla="*/ 858982 w 858982"/>
                <a:gd name="connsiteY0" fmla="*/ 2341419 h 2341419"/>
                <a:gd name="connsiteX1" fmla="*/ 762000 w 858982"/>
                <a:gd name="connsiteY1" fmla="*/ 1967346 h 2341419"/>
                <a:gd name="connsiteX2" fmla="*/ 637309 w 858982"/>
                <a:gd name="connsiteY2" fmla="*/ 1468582 h 2341419"/>
                <a:gd name="connsiteX3" fmla="*/ 471054 w 858982"/>
                <a:gd name="connsiteY3" fmla="*/ 942110 h 2341419"/>
                <a:gd name="connsiteX4" fmla="*/ 568232 w 858982"/>
                <a:gd name="connsiteY4" fmla="*/ 0 h 2341419"/>
                <a:gd name="connsiteX5" fmla="*/ 0 w 858982"/>
                <a:gd name="connsiteY5" fmla="*/ 0 h 2341419"/>
                <a:gd name="connsiteX6" fmla="*/ 0 w 858982"/>
                <a:gd name="connsiteY6" fmla="*/ 0 h 2341419"/>
                <a:gd name="connsiteX0" fmla="*/ 858982 w 858982"/>
                <a:gd name="connsiteY0" fmla="*/ 2341419 h 2341419"/>
                <a:gd name="connsiteX1" fmla="*/ 762000 w 858982"/>
                <a:gd name="connsiteY1" fmla="*/ 1967346 h 2341419"/>
                <a:gd name="connsiteX2" fmla="*/ 637309 w 858982"/>
                <a:gd name="connsiteY2" fmla="*/ 1468582 h 2341419"/>
                <a:gd name="connsiteX3" fmla="*/ 471054 w 858982"/>
                <a:gd name="connsiteY3" fmla="*/ 942110 h 2341419"/>
                <a:gd name="connsiteX4" fmla="*/ 568232 w 858982"/>
                <a:gd name="connsiteY4" fmla="*/ 0 h 2341419"/>
                <a:gd name="connsiteX5" fmla="*/ 0 w 858982"/>
                <a:gd name="connsiteY5" fmla="*/ 0 h 2341419"/>
                <a:gd name="connsiteX0" fmla="*/ 858982 w 858982"/>
                <a:gd name="connsiteY0" fmla="*/ 2341419 h 2341419"/>
                <a:gd name="connsiteX1" fmla="*/ 762000 w 858982"/>
                <a:gd name="connsiteY1" fmla="*/ 1967346 h 2341419"/>
                <a:gd name="connsiteX2" fmla="*/ 529125 w 858982"/>
                <a:gd name="connsiteY2" fmla="*/ 1496291 h 2341419"/>
                <a:gd name="connsiteX3" fmla="*/ 471054 w 858982"/>
                <a:gd name="connsiteY3" fmla="*/ 942110 h 2341419"/>
                <a:gd name="connsiteX4" fmla="*/ 568232 w 858982"/>
                <a:gd name="connsiteY4" fmla="*/ 0 h 2341419"/>
                <a:gd name="connsiteX5" fmla="*/ 0 w 858982"/>
                <a:gd name="connsiteY5" fmla="*/ 0 h 2341419"/>
                <a:gd name="connsiteX0" fmla="*/ 858982 w 858982"/>
                <a:gd name="connsiteY0" fmla="*/ 2341419 h 2341419"/>
                <a:gd name="connsiteX1" fmla="*/ 529125 w 858982"/>
                <a:gd name="connsiteY1" fmla="*/ 1496291 h 2341419"/>
                <a:gd name="connsiteX2" fmla="*/ 471054 w 858982"/>
                <a:gd name="connsiteY2" fmla="*/ 942110 h 2341419"/>
                <a:gd name="connsiteX3" fmla="*/ 568232 w 858982"/>
                <a:gd name="connsiteY3" fmla="*/ 0 h 2341419"/>
                <a:gd name="connsiteX4" fmla="*/ 0 w 858982"/>
                <a:gd name="connsiteY4" fmla="*/ 0 h 2341419"/>
                <a:gd name="connsiteX0" fmla="*/ 642615 w 642615"/>
                <a:gd name="connsiteY0" fmla="*/ 2313710 h 2313710"/>
                <a:gd name="connsiteX1" fmla="*/ 529125 w 642615"/>
                <a:gd name="connsiteY1" fmla="*/ 1496291 h 2313710"/>
                <a:gd name="connsiteX2" fmla="*/ 471054 w 642615"/>
                <a:gd name="connsiteY2" fmla="*/ 942110 h 2313710"/>
                <a:gd name="connsiteX3" fmla="*/ 568232 w 642615"/>
                <a:gd name="connsiteY3" fmla="*/ 0 h 2313710"/>
                <a:gd name="connsiteX4" fmla="*/ 0 w 642615"/>
                <a:gd name="connsiteY4" fmla="*/ 0 h 2313710"/>
                <a:gd name="connsiteX0" fmla="*/ 171561 w 171561"/>
                <a:gd name="connsiteY0" fmla="*/ 2313710 h 2313710"/>
                <a:gd name="connsiteX1" fmla="*/ 58071 w 171561"/>
                <a:gd name="connsiteY1" fmla="*/ 1496291 h 2313710"/>
                <a:gd name="connsiteX2" fmla="*/ 0 w 171561"/>
                <a:gd name="connsiteY2" fmla="*/ 942110 h 2313710"/>
                <a:gd name="connsiteX3" fmla="*/ 97178 w 171561"/>
                <a:gd name="connsiteY3" fmla="*/ 0 h 2313710"/>
              </a:gdLst>
              <a:ahLst/>
              <a:cxnLst>
                <a:cxn ang="0">
                  <a:pos x="connsiteX0" y="connsiteY0"/>
                </a:cxn>
                <a:cxn ang="0">
                  <a:pos x="connsiteX1" y="connsiteY1"/>
                </a:cxn>
                <a:cxn ang="0">
                  <a:pos x="connsiteX2" y="connsiteY2"/>
                </a:cxn>
                <a:cxn ang="0">
                  <a:pos x="connsiteX3" y="connsiteY3"/>
                </a:cxn>
              </a:cxnLst>
              <a:rect l="l" t="t" r="r" b="b"/>
              <a:pathLst>
                <a:path w="171561" h="2313710">
                  <a:moveTo>
                    <a:pt x="171561" y="2313710"/>
                  </a:moveTo>
                  <a:lnTo>
                    <a:pt x="58071" y="1496291"/>
                  </a:lnTo>
                  <a:lnTo>
                    <a:pt x="0" y="942110"/>
                  </a:lnTo>
                  <a:lnTo>
                    <a:pt x="971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reeform 77"/>
            <p:cNvSpPr/>
            <p:nvPr/>
          </p:nvSpPr>
          <p:spPr>
            <a:xfrm>
              <a:off x="6650183" y="4798506"/>
              <a:ext cx="152400" cy="1011382"/>
            </a:xfrm>
            <a:custGeom>
              <a:avLst/>
              <a:gdLst>
                <a:gd name="connsiteX0" fmla="*/ 152400 w 152400"/>
                <a:gd name="connsiteY0" fmla="*/ 1011382 h 1011382"/>
                <a:gd name="connsiteX1" fmla="*/ 69272 w 152400"/>
                <a:gd name="connsiteY1" fmla="*/ 443345 h 1011382"/>
                <a:gd name="connsiteX2" fmla="*/ 41563 w 152400"/>
                <a:gd name="connsiteY2" fmla="*/ 180109 h 1011382"/>
                <a:gd name="connsiteX3" fmla="*/ 0 w 152400"/>
                <a:gd name="connsiteY3" fmla="*/ 0 h 1011382"/>
              </a:gdLst>
              <a:ahLst/>
              <a:cxnLst>
                <a:cxn ang="0">
                  <a:pos x="connsiteX0" y="connsiteY0"/>
                </a:cxn>
                <a:cxn ang="0">
                  <a:pos x="connsiteX1" y="connsiteY1"/>
                </a:cxn>
                <a:cxn ang="0">
                  <a:pos x="connsiteX2" y="connsiteY2"/>
                </a:cxn>
                <a:cxn ang="0">
                  <a:pos x="connsiteX3" y="connsiteY3"/>
                </a:cxn>
              </a:cxnLst>
              <a:rect l="l" t="t" r="r" b="b"/>
              <a:pathLst>
                <a:path w="152400" h="1011382">
                  <a:moveTo>
                    <a:pt x="152400" y="1011382"/>
                  </a:moveTo>
                  <a:lnTo>
                    <a:pt x="69272" y="443345"/>
                  </a:lnTo>
                  <a:lnTo>
                    <a:pt x="41563" y="180109"/>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086600" y="4957833"/>
              <a:ext cx="173183" cy="1846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629400" y="4957833"/>
              <a:ext cx="173183" cy="1846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086600" y="3701534"/>
              <a:ext cx="173183" cy="1846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164384" y="3505200"/>
              <a:ext cx="915700" cy="369332"/>
            </a:xfrm>
            <a:prstGeom prst="rect">
              <a:avLst/>
            </a:prstGeom>
          </p:spPr>
          <p:txBody>
            <a:bodyPr wrap="none">
              <a:spAutoFit/>
            </a:bodyPr>
            <a:lstStyle/>
            <a:p>
              <a:r>
                <a:rPr lang="es-ES_tradnl" b="1" dirty="0" smtClean="0">
                  <a:latin typeface="Arial" pitchFamily="34" charset="0"/>
                  <a:cs typeface="Arial" pitchFamily="34" charset="0"/>
                </a:rPr>
                <a:t>WARM</a:t>
              </a:r>
              <a:endParaRPr lang="en-US" b="1" dirty="0"/>
            </a:p>
          </p:txBody>
        </p:sp>
        <p:sp>
          <p:nvSpPr>
            <p:cNvPr id="86" name="Rectangle 85"/>
            <p:cNvSpPr/>
            <p:nvPr/>
          </p:nvSpPr>
          <p:spPr>
            <a:xfrm>
              <a:off x="7239000" y="5040868"/>
              <a:ext cx="851515" cy="369332"/>
            </a:xfrm>
            <a:prstGeom prst="rect">
              <a:avLst/>
            </a:prstGeom>
          </p:spPr>
          <p:txBody>
            <a:bodyPr wrap="none">
              <a:spAutoFit/>
            </a:bodyPr>
            <a:lstStyle/>
            <a:p>
              <a:r>
                <a:rPr lang="es-ES_tradnl" b="1" dirty="0" smtClean="0">
                  <a:latin typeface="Arial" pitchFamily="34" charset="0"/>
                  <a:cs typeface="Arial" pitchFamily="34" charset="0"/>
                </a:rPr>
                <a:t>COOL</a:t>
              </a:r>
              <a:endParaRPr lang="en-US" b="1" dirty="0"/>
            </a:p>
          </p:txBody>
        </p:sp>
        <p:sp>
          <p:nvSpPr>
            <p:cNvPr id="87" name="Rectangle 86"/>
            <p:cNvSpPr/>
            <p:nvPr/>
          </p:nvSpPr>
          <p:spPr>
            <a:xfrm>
              <a:off x="6043797" y="5029200"/>
              <a:ext cx="663387" cy="369332"/>
            </a:xfrm>
            <a:prstGeom prst="rect">
              <a:avLst/>
            </a:prstGeom>
          </p:spPr>
          <p:txBody>
            <a:bodyPr wrap="none">
              <a:spAutoFit/>
            </a:bodyPr>
            <a:lstStyle/>
            <a:p>
              <a:r>
                <a:rPr lang="es-ES_tradnl" b="1" dirty="0" smtClean="0">
                  <a:latin typeface="Arial" pitchFamily="34" charset="0"/>
                  <a:cs typeface="Arial" pitchFamily="34" charset="0"/>
                </a:rPr>
                <a:t>DRY</a:t>
              </a:r>
              <a:endParaRPr lang="en-US" b="1" dirty="0"/>
            </a:p>
          </p:txBody>
        </p:sp>
      </p:grpSp>
      <p:sp>
        <p:nvSpPr>
          <p:cNvPr id="91" name="Rectangle 90"/>
          <p:cNvSpPr/>
          <p:nvPr/>
        </p:nvSpPr>
        <p:spPr>
          <a:xfrm>
            <a:off x="553193" y="2801540"/>
            <a:ext cx="3637807" cy="923330"/>
          </a:xfrm>
          <a:prstGeom prst="rect">
            <a:avLst/>
          </a:prstGeom>
        </p:spPr>
        <p:txBody>
          <a:bodyPr wrap="square">
            <a:spAutoFit/>
          </a:bodyPr>
          <a:lstStyle/>
          <a:p>
            <a:r>
              <a:rPr lang="es-ES_tradnl" b="1" dirty="0" err="1" smtClean="0">
                <a:solidFill>
                  <a:schemeClr val="accent1"/>
                </a:solidFill>
                <a:latin typeface="Arial" pitchFamily="34" charset="0"/>
                <a:cs typeface="Arial" pitchFamily="34" charset="0"/>
              </a:rPr>
              <a:t>Lower</a:t>
            </a:r>
            <a:r>
              <a:rPr lang="es-ES_tradnl" b="1" dirty="0" smtClean="0">
                <a:solidFill>
                  <a:schemeClr val="accent1"/>
                </a:solidFill>
                <a:latin typeface="Arial" pitchFamily="34" charset="0"/>
                <a:cs typeface="Arial" pitchFamily="34" charset="0"/>
              </a:rPr>
              <a:t> </a:t>
            </a:r>
            <a:r>
              <a:rPr lang="es-ES_tradnl" b="1" dirty="0" err="1" smtClean="0">
                <a:solidFill>
                  <a:schemeClr val="accent1"/>
                </a:solidFill>
                <a:latin typeface="Arial" pitchFamily="34" charset="0"/>
                <a:cs typeface="Arial" pitchFamily="34" charset="0"/>
              </a:rPr>
              <a:t>values</a:t>
            </a:r>
            <a:r>
              <a:rPr lang="es-ES_tradnl" b="1" dirty="0" smtClean="0">
                <a:solidFill>
                  <a:schemeClr val="accent1"/>
                </a:solidFill>
                <a:latin typeface="Arial" pitchFamily="34" charset="0"/>
                <a:cs typeface="Arial" pitchFamily="34" charset="0"/>
              </a:rPr>
              <a:t> </a:t>
            </a:r>
            <a:r>
              <a:rPr lang="es-ES_tradnl" b="1" dirty="0" err="1" smtClean="0">
                <a:solidFill>
                  <a:schemeClr val="accent1"/>
                </a:solidFill>
                <a:latin typeface="Arial" pitchFamily="34" charset="0"/>
                <a:cs typeface="Arial" pitchFamily="34" charset="0"/>
              </a:rPr>
              <a:t>when</a:t>
            </a:r>
            <a:r>
              <a:rPr lang="es-ES_tradnl" b="1" dirty="0" smtClean="0">
                <a:solidFill>
                  <a:schemeClr val="accent1"/>
                </a:solidFill>
                <a:latin typeface="Arial" pitchFamily="34" charset="0"/>
                <a:cs typeface="Arial" pitchFamily="34" charset="0"/>
              </a:rPr>
              <a:t> </a:t>
            </a:r>
            <a:r>
              <a:rPr lang="es-ES_tradnl" b="1" dirty="0" err="1" smtClean="0">
                <a:solidFill>
                  <a:schemeClr val="accent1"/>
                </a:solidFill>
                <a:latin typeface="Arial" pitchFamily="34" charset="0"/>
                <a:cs typeface="Arial" pitchFamily="34" charset="0"/>
              </a:rPr>
              <a:t>mid-troposphere</a:t>
            </a:r>
            <a:r>
              <a:rPr lang="es-ES_tradnl" b="1" dirty="0" smtClean="0">
                <a:solidFill>
                  <a:schemeClr val="accent1"/>
                </a:solidFill>
                <a:latin typeface="Arial" pitchFamily="34" charset="0"/>
                <a:cs typeface="Arial" pitchFamily="34" charset="0"/>
              </a:rPr>
              <a:t> </a:t>
            </a:r>
            <a:r>
              <a:rPr lang="es-ES_tradnl" b="1" dirty="0" err="1" smtClean="0">
                <a:solidFill>
                  <a:schemeClr val="accent1"/>
                </a:solidFill>
                <a:latin typeface="Arial" pitchFamily="34" charset="0"/>
                <a:cs typeface="Arial" pitchFamily="34" charset="0"/>
              </a:rPr>
              <a:t>is</a:t>
            </a:r>
            <a:r>
              <a:rPr lang="es-ES_tradnl" b="1" dirty="0" smtClean="0">
                <a:solidFill>
                  <a:schemeClr val="accent1"/>
                </a:solidFill>
                <a:latin typeface="Arial" pitchFamily="34" charset="0"/>
                <a:cs typeface="Arial" pitchFamily="34" charset="0"/>
              </a:rPr>
              <a:t> </a:t>
            </a:r>
            <a:r>
              <a:rPr lang="es-ES_tradnl" b="1" dirty="0" err="1" smtClean="0">
                <a:solidFill>
                  <a:schemeClr val="accent1"/>
                </a:solidFill>
                <a:latin typeface="Arial" pitchFamily="34" charset="0"/>
                <a:cs typeface="Arial" pitchFamily="34" charset="0"/>
              </a:rPr>
              <a:t>warm</a:t>
            </a:r>
            <a:r>
              <a:rPr lang="es-ES_tradnl" b="1" dirty="0" smtClean="0">
                <a:solidFill>
                  <a:schemeClr val="accent1"/>
                </a:solidFill>
                <a:latin typeface="Arial" pitchFamily="34" charset="0"/>
                <a:cs typeface="Arial" pitchFamily="34" charset="0"/>
              </a:rPr>
              <a:t> and </a:t>
            </a:r>
            <a:r>
              <a:rPr lang="es-ES_tradnl" b="1" dirty="0" err="1" smtClean="0">
                <a:solidFill>
                  <a:schemeClr val="accent1"/>
                </a:solidFill>
                <a:latin typeface="Arial" pitchFamily="34" charset="0"/>
                <a:cs typeface="Arial" pitchFamily="34" charset="0"/>
              </a:rPr>
              <a:t>low</a:t>
            </a:r>
            <a:r>
              <a:rPr lang="es-ES_tradnl" b="1" dirty="0" smtClean="0">
                <a:solidFill>
                  <a:schemeClr val="accent1"/>
                </a:solidFill>
                <a:latin typeface="Arial" pitchFamily="34" charset="0"/>
                <a:cs typeface="Arial" pitchFamily="34" charset="0"/>
              </a:rPr>
              <a:t> </a:t>
            </a:r>
            <a:r>
              <a:rPr lang="es-ES_tradnl" b="1" dirty="0" err="1" smtClean="0">
                <a:solidFill>
                  <a:schemeClr val="accent1"/>
                </a:solidFill>
                <a:latin typeface="Arial" pitchFamily="34" charset="0"/>
                <a:cs typeface="Arial" pitchFamily="34" charset="0"/>
              </a:rPr>
              <a:t>troposphere</a:t>
            </a:r>
            <a:r>
              <a:rPr lang="es-ES_tradnl" b="1" dirty="0" smtClean="0">
                <a:solidFill>
                  <a:schemeClr val="accent1"/>
                </a:solidFill>
                <a:latin typeface="Arial" pitchFamily="34" charset="0"/>
                <a:cs typeface="Arial" pitchFamily="34" charset="0"/>
              </a:rPr>
              <a:t> </a:t>
            </a:r>
            <a:r>
              <a:rPr lang="es-ES_tradnl" b="1" dirty="0" err="1" smtClean="0">
                <a:solidFill>
                  <a:schemeClr val="accent1"/>
                </a:solidFill>
                <a:latin typeface="Arial" pitchFamily="34" charset="0"/>
                <a:cs typeface="Arial" pitchFamily="34" charset="0"/>
              </a:rPr>
              <a:t>cool</a:t>
            </a:r>
            <a:r>
              <a:rPr lang="es-ES_tradnl" b="1" dirty="0" smtClean="0">
                <a:solidFill>
                  <a:schemeClr val="accent1"/>
                </a:solidFill>
                <a:latin typeface="Arial" pitchFamily="34" charset="0"/>
                <a:cs typeface="Arial" pitchFamily="34" charset="0"/>
              </a:rPr>
              <a:t> and </a:t>
            </a:r>
            <a:r>
              <a:rPr lang="es-ES_tradnl" b="1" dirty="0" err="1" smtClean="0">
                <a:solidFill>
                  <a:schemeClr val="accent1"/>
                </a:solidFill>
                <a:latin typeface="Arial" pitchFamily="34" charset="0"/>
                <a:cs typeface="Arial" pitchFamily="34" charset="0"/>
              </a:rPr>
              <a:t>dry</a:t>
            </a:r>
            <a:r>
              <a:rPr lang="es-ES_tradnl" b="1" dirty="0" smtClean="0">
                <a:solidFill>
                  <a:schemeClr val="accent1"/>
                </a:solidFill>
                <a:latin typeface="Arial" pitchFamily="34" charset="0"/>
                <a:cs typeface="Arial" pitchFamily="34" charset="0"/>
              </a:rPr>
              <a:t>.</a:t>
            </a:r>
            <a:endParaRPr lang="en-US" b="1" dirty="0">
              <a:solidFill>
                <a:schemeClr val="accent1"/>
              </a:solidFill>
            </a:endParaRPr>
          </a:p>
        </p:txBody>
      </p:sp>
      <p:sp>
        <p:nvSpPr>
          <p:cNvPr id="93" name="Parallelogram 92"/>
          <p:cNvSpPr/>
          <p:nvPr/>
        </p:nvSpPr>
        <p:spPr>
          <a:xfrm>
            <a:off x="7620000" y="5669361"/>
            <a:ext cx="677090" cy="731439"/>
          </a:xfrm>
          <a:prstGeom prst="parallelogram">
            <a:avLst/>
          </a:prstGeom>
          <a:solidFill>
            <a:srgbClr val="155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7086600" y="3272136"/>
            <a:ext cx="1981200" cy="2666206"/>
          </a:xfrm>
          <a:custGeom>
            <a:avLst/>
            <a:gdLst>
              <a:gd name="connsiteX0" fmla="*/ 1122218 w 1704109"/>
              <a:gd name="connsiteY0" fmla="*/ 1011382 h 1422160"/>
              <a:gd name="connsiteX1" fmla="*/ 1122218 w 1704109"/>
              <a:gd name="connsiteY1" fmla="*/ 1011382 h 1422160"/>
              <a:gd name="connsiteX2" fmla="*/ 1149927 w 1704109"/>
              <a:gd name="connsiteY2" fmla="*/ 886691 h 1422160"/>
              <a:gd name="connsiteX3" fmla="*/ 1163782 w 1704109"/>
              <a:gd name="connsiteY3" fmla="*/ 845128 h 1422160"/>
              <a:gd name="connsiteX4" fmla="*/ 1191491 w 1704109"/>
              <a:gd name="connsiteY4" fmla="*/ 817418 h 1422160"/>
              <a:gd name="connsiteX5" fmla="*/ 1205345 w 1704109"/>
              <a:gd name="connsiteY5" fmla="*/ 775855 h 1422160"/>
              <a:gd name="connsiteX6" fmla="*/ 1219200 w 1704109"/>
              <a:gd name="connsiteY6" fmla="*/ 706582 h 1422160"/>
              <a:gd name="connsiteX7" fmla="*/ 1288473 w 1704109"/>
              <a:gd name="connsiteY7" fmla="*/ 692728 h 1422160"/>
              <a:gd name="connsiteX8" fmla="*/ 1413164 w 1704109"/>
              <a:gd name="connsiteY8" fmla="*/ 637309 h 1422160"/>
              <a:gd name="connsiteX9" fmla="*/ 1496291 w 1704109"/>
              <a:gd name="connsiteY9" fmla="*/ 609600 h 1422160"/>
              <a:gd name="connsiteX10" fmla="*/ 1537854 w 1704109"/>
              <a:gd name="connsiteY10" fmla="*/ 595746 h 1422160"/>
              <a:gd name="connsiteX11" fmla="*/ 1634836 w 1704109"/>
              <a:gd name="connsiteY11" fmla="*/ 581891 h 1422160"/>
              <a:gd name="connsiteX12" fmla="*/ 1704109 w 1704109"/>
              <a:gd name="connsiteY12" fmla="*/ 498764 h 1422160"/>
              <a:gd name="connsiteX13" fmla="*/ 1648691 w 1704109"/>
              <a:gd name="connsiteY13" fmla="*/ 374073 h 1422160"/>
              <a:gd name="connsiteX14" fmla="*/ 1607127 w 1704109"/>
              <a:gd name="connsiteY14" fmla="*/ 346364 h 1422160"/>
              <a:gd name="connsiteX15" fmla="*/ 1537854 w 1704109"/>
              <a:gd name="connsiteY15" fmla="*/ 277091 h 1422160"/>
              <a:gd name="connsiteX16" fmla="*/ 1454727 w 1704109"/>
              <a:gd name="connsiteY16" fmla="*/ 249382 h 1422160"/>
              <a:gd name="connsiteX17" fmla="*/ 1413164 w 1704109"/>
              <a:gd name="connsiteY17" fmla="*/ 235528 h 1422160"/>
              <a:gd name="connsiteX18" fmla="*/ 1260764 w 1704109"/>
              <a:gd name="connsiteY18" fmla="*/ 249382 h 1422160"/>
              <a:gd name="connsiteX19" fmla="*/ 1219200 w 1704109"/>
              <a:gd name="connsiteY19" fmla="*/ 263237 h 1422160"/>
              <a:gd name="connsiteX20" fmla="*/ 1136073 w 1704109"/>
              <a:gd name="connsiteY20" fmla="*/ 235528 h 1422160"/>
              <a:gd name="connsiteX21" fmla="*/ 1108364 w 1704109"/>
              <a:gd name="connsiteY21" fmla="*/ 152400 h 1422160"/>
              <a:gd name="connsiteX22" fmla="*/ 1094509 w 1704109"/>
              <a:gd name="connsiteY22" fmla="*/ 110837 h 1422160"/>
              <a:gd name="connsiteX23" fmla="*/ 1066800 w 1704109"/>
              <a:gd name="connsiteY23" fmla="*/ 55418 h 1422160"/>
              <a:gd name="connsiteX24" fmla="*/ 983673 w 1704109"/>
              <a:gd name="connsiteY24" fmla="*/ 27709 h 1422160"/>
              <a:gd name="connsiteX25" fmla="*/ 914400 w 1704109"/>
              <a:gd name="connsiteY25" fmla="*/ 0 h 1422160"/>
              <a:gd name="connsiteX26" fmla="*/ 872836 w 1704109"/>
              <a:gd name="connsiteY26" fmla="*/ 27709 h 1422160"/>
              <a:gd name="connsiteX27" fmla="*/ 817418 w 1704109"/>
              <a:gd name="connsiteY27" fmla="*/ 166255 h 1422160"/>
              <a:gd name="connsiteX28" fmla="*/ 775854 w 1704109"/>
              <a:gd name="connsiteY28" fmla="*/ 193964 h 1422160"/>
              <a:gd name="connsiteX29" fmla="*/ 720436 w 1704109"/>
              <a:gd name="connsiteY29" fmla="*/ 235528 h 1422160"/>
              <a:gd name="connsiteX30" fmla="*/ 637309 w 1704109"/>
              <a:gd name="connsiteY30" fmla="*/ 207818 h 1422160"/>
              <a:gd name="connsiteX31" fmla="*/ 526473 w 1704109"/>
              <a:gd name="connsiteY31" fmla="*/ 235528 h 1422160"/>
              <a:gd name="connsiteX32" fmla="*/ 457200 w 1704109"/>
              <a:gd name="connsiteY32" fmla="*/ 290946 h 1422160"/>
              <a:gd name="connsiteX33" fmla="*/ 415636 w 1704109"/>
              <a:gd name="connsiteY33" fmla="*/ 318655 h 1422160"/>
              <a:gd name="connsiteX34" fmla="*/ 0 w 1704109"/>
              <a:gd name="connsiteY34" fmla="*/ 332509 h 1422160"/>
              <a:gd name="connsiteX35" fmla="*/ 304800 w 1704109"/>
              <a:gd name="connsiteY35" fmla="*/ 360218 h 1422160"/>
              <a:gd name="connsiteX36" fmla="*/ 374073 w 1704109"/>
              <a:gd name="connsiteY36" fmla="*/ 374073 h 1422160"/>
              <a:gd name="connsiteX37" fmla="*/ 415636 w 1704109"/>
              <a:gd name="connsiteY37" fmla="*/ 415637 h 1422160"/>
              <a:gd name="connsiteX38" fmla="*/ 180109 w 1704109"/>
              <a:gd name="connsiteY38" fmla="*/ 429491 h 1422160"/>
              <a:gd name="connsiteX39" fmla="*/ 221673 w 1704109"/>
              <a:gd name="connsiteY39" fmla="*/ 443346 h 1422160"/>
              <a:gd name="connsiteX40" fmla="*/ 277091 w 1704109"/>
              <a:gd name="connsiteY40" fmla="*/ 457200 h 1422160"/>
              <a:gd name="connsiteX41" fmla="*/ 318654 w 1704109"/>
              <a:gd name="connsiteY41" fmla="*/ 484909 h 1422160"/>
              <a:gd name="connsiteX42" fmla="*/ 568036 w 1704109"/>
              <a:gd name="connsiteY42" fmla="*/ 512618 h 1422160"/>
              <a:gd name="connsiteX43" fmla="*/ 568036 w 1704109"/>
              <a:gd name="connsiteY43" fmla="*/ 609600 h 1422160"/>
              <a:gd name="connsiteX44" fmla="*/ 609600 w 1704109"/>
              <a:gd name="connsiteY44" fmla="*/ 637309 h 1422160"/>
              <a:gd name="connsiteX45" fmla="*/ 595745 w 1704109"/>
              <a:gd name="connsiteY45" fmla="*/ 678873 h 1422160"/>
              <a:gd name="connsiteX46" fmla="*/ 609600 w 1704109"/>
              <a:gd name="connsiteY46" fmla="*/ 775855 h 1422160"/>
              <a:gd name="connsiteX47" fmla="*/ 540327 w 1704109"/>
              <a:gd name="connsiteY47" fmla="*/ 789709 h 1422160"/>
              <a:gd name="connsiteX48" fmla="*/ 471054 w 1704109"/>
              <a:gd name="connsiteY48" fmla="*/ 872837 h 1422160"/>
              <a:gd name="connsiteX49" fmla="*/ 484909 w 1704109"/>
              <a:gd name="connsiteY49" fmla="*/ 928255 h 1422160"/>
              <a:gd name="connsiteX50" fmla="*/ 526473 w 1704109"/>
              <a:gd name="connsiteY50" fmla="*/ 1011382 h 1422160"/>
              <a:gd name="connsiteX51" fmla="*/ 568036 w 1704109"/>
              <a:gd name="connsiteY51" fmla="*/ 1094509 h 1422160"/>
              <a:gd name="connsiteX52" fmla="*/ 609600 w 1704109"/>
              <a:gd name="connsiteY52" fmla="*/ 1108364 h 1422160"/>
              <a:gd name="connsiteX53" fmla="*/ 498764 w 1704109"/>
              <a:gd name="connsiteY53" fmla="*/ 1191491 h 1422160"/>
              <a:gd name="connsiteX54" fmla="*/ 443345 w 1704109"/>
              <a:gd name="connsiteY54" fmla="*/ 1274618 h 1422160"/>
              <a:gd name="connsiteX55" fmla="*/ 429491 w 1704109"/>
              <a:gd name="connsiteY55" fmla="*/ 1316182 h 1422160"/>
              <a:gd name="connsiteX56" fmla="*/ 471054 w 1704109"/>
              <a:gd name="connsiteY56" fmla="*/ 1343891 h 1422160"/>
              <a:gd name="connsiteX57" fmla="*/ 637309 w 1704109"/>
              <a:gd name="connsiteY57" fmla="*/ 1357746 h 1422160"/>
              <a:gd name="connsiteX58" fmla="*/ 1233054 w 1704109"/>
              <a:gd name="connsiteY58" fmla="*/ 1330037 h 1422160"/>
              <a:gd name="connsiteX59" fmla="*/ 1219200 w 1704109"/>
              <a:gd name="connsiteY59" fmla="*/ 1260764 h 1422160"/>
              <a:gd name="connsiteX60" fmla="*/ 1094509 w 1704109"/>
              <a:gd name="connsiteY60" fmla="*/ 1163782 h 1422160"/>
              <a:gd name="connsiteX61" fmla="*/ 1094509 w 1704109"/>
              <a:gd name="connsiteY61" fmla="*/ 1066800 h 1422160"/>
              <a:gd name="connsiteX62" fmla="*/ 1122218 w 1704109"/>
              <a:gd name="connsiteY62" fmla="*/ 1011382 h 142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704109" h="1422160">
                <a:moveTo>
                  <a:pt x="1122218" y="1011382"/>
                </a:moveTo>
                <a:lnTo>
                  <a:pt x="1122218" y="1011382"/>
                </a:lnTo>
                <a:cubicBezTo>
                  <a:pt x="1131454" y="969818"/>
                  <a:pt x="1139600" y="927997"/>
                  <a:pt x="1149927" y="886691"/>
                </a:cubicBezTo>
                <a:cubicBezTo>
                  <a:pt x="1153469" y="872523"/>
                  <a:pt x="1156268" y="857651"/>
                  <a:pt x="1163782" y="845128"/>
                </a:cubicBezTo>
                <a:cubicBezTo>
                  <a:pt x="1170503" y="833927"/>
                  <a:pt x="1182255" y="826655"/>
                  <a:pt x="1191491" y="817418"/>
                </a:cubicBezTo>
                <a:cubicBezTo>
                  <a:pt x="1196109" y="803564"/>
                  <a:pt x="1201803" y="790023"/>
                  <a:pt x="1205345" y="775855"/>
                </a:cubicBezTo>
                <a:cubicBezTo>
                  <a:pt x="1211056" y="753010"/>
                  <a:pt x="1202549" y="723233"/>
                  <a:pt x="1219200" y="706582"/>
                </a:cubicBezTo>
                <a:cubicBezTo>
                  <a:pt x="1235851" y="689931"/>
                  <a:pt x="1265382" y="697346"/>
                  <a:pt x="1288473" y="692728"/>
                </a:cubicBezTo>
                <a:cubicBezTo>
                  <a:pt x="1354338" y="648816"/>
                  <a:pt x="1314240" y="670283"/>
                  <a:pt x="1413164" y="637309"/>
                </a:cubicBezTo>
                <a:lnTo>
                  <a:pt x="1496291" y="609600"/>
                </a:lnTo>
                <a:cubicBezTo>
                  <a:pt x="1510145" y="604982"/>
                  <a:pt x="1523397" y="597811"/>
                  <a:pt x="1537854" y="595746"/>
                </a:cubicBezTo>
                <a:lnTo>
                  <a:pt x="1634836" y="581891"/>
                </a:lnTo>
                <a:cubicBezTo>
                  <a:pt x="1642781" y="573946"/>
                  <a:pt x="1704109" y="518054"/>
                  <a:pt x="1704109" y="498764"/>
                </a:cubicBezTo>
                <a:cubicBezTo>
                  <a:pt x="1704109" y="471328"/>
                  <a:pt x="1673803" y="399185"/>
                  <a:pt x="1648691" y="374073"/>
                </a:cubicBezTo>
                <a:cubicBezTo>
                  <a:pt x="1636917" y="362299"/>
                  <a:pt x="1619658" y="357329"/>
                  <a:pt x="1607127" y="346364"/>
                </a:cubicBezTo>
                <a:cubicBezTo>
                  <a:pt x="1582551" y="324860"/>
                  <a:pt x="1568834" y="287418"/>
                  <a:pt x="1537854" y="277091"/>
                </a:cubicBezTo>
                <a:lnTo>
                  <a:pt x="1454727" y="249382"/>
                </a:lnTo>
                <a:lnTo>
                  <a:pt x="1413164" y="235528"/>
                </a:lnTo>
                <a:cubicBezTo>
                  <a:pt x="1362364" y="240146"/>
                  <a:pt x="1311261" y="242168"/>
                  <a:pt x="1260764" y="249382"/>
                </a:cubicBezTo>
                <a:cubicBezTo>
                  <a:pt x="1246307" y="251447"/>
                  <a:pt x="1233715" y="264850"/>
                  <a:pt x="1219200" y="263237"/>
                </a:cubicBezTo>
                <a:cubicBezTo>
                  <a:pt x="1190171" y="260012"/>
                  <a:pt x="1136073" y="235528"/>
                  <a:pt x="1136073" y="235528"/>
                </a:cubicBezTo>
                <a:lnTo>
                  <a:pt x="1108364" y="152400"/>
                </a:lnTo>
                <a:cubicBezTo>
                  <a:pt x="1103746" y="138546"/>
                  <a:pt x="1101040" y="123899"/>
                  <a:pt x="1094509" y="110837"/>
                </a:cubicBezTo>
                <a:lnTo>
                  <a:pt x="1066800" y="55418"/>
                </a:lnTo>
                <a:cubicBezTo>
                  <a:pt x="991513" y="80514"/>
                  <a:pt x="1055868" y="72831"/>
                  <a:pt x="983673" y="27709"/>
                </a:cubicBezTo>
                <a:cubicBezTo>
                  <a:pt x="962584" y="14528"/>
                  <a:pt x="937491" y="9236"/>
                  <a:pt x="914400" y="0"/>
                </a:cubicBezTo>
                <a:cubicBezTo>
                  <a:pt x="900545" y="9236"/>
                  <a:pt x="884610" y="15935"/>
                  <a:pt x="872836" y="27709"/>
                </a:cubicBezTo>
                <a:cubicBezTo>
                  <a:pt x="821476" y="79069"/>
                  <a:pt x="859800" y="89967"/>
                  <a:pt x="817418" y="166255"/>
                </a:cubicBezTo>
                <a:cubicBezTo>
                  <a:pt x="809331" y="180811"/>
                  <a:pt x="789404" y="184286"/>
                  <a:pt x="775854" y="193964"/>
                </a:cubicBezTo>
                <a:cubicBezTo>
                  <a:pt x="757064" y="207385"/>
                  <a:pt x="738909" y="221673"/>
                  <a:pt x="720436" y="235528"/>
                </a:cubicBezTo>
                <a:cubicBezTo>
                  <a:pt x="692727" y="226291"/>
                  <a:pt x="665645" y="200734"/>
                  <a:pt x="637309" y="207818"/>
                </a:cubicBezTo>
                <a:lnTo>
                  <a:pt x="526473" y="235528"/>
                </a:lnTo>
                <a:cubicBezTo>
                  <a:pt x="502890" y="306273"/>
                  <a:pt x="531618" y="259052"/>
                  <a:pt x="457200" y="290946"/>
                </a:cubicBezTo>
                <a:cubicBezTo>
                  <a:pt x="441895" y="297505"/>
                  <a:pt x="432219" y="317147"/>
                  <a:pt x="415636" y="318655"/>
                </a:cubicBezTo>
                <a:cubicBezTo>
                  <a:pt x="277583" y="331205"/>
                  <a:pt x="138545" y="327891"/>
                  <a:pt x="0" y="332509"/>
                </a:cubicBezTo>
                <a:cubicBezTo>
                  <a:pt x="130592" y="376041"/>
                  <a:pt x="-7139" y="334223"/>
                  <a:pt x="304800" y="360218"/>
                </a:cubicBezTo>
                <a:cubicBezTo>
                  <a:pt x="328267" y="362174"/>
                  <a:pt x="350982" y="369455"/>
                  <a:pt x="374073" y="374073"/>
                </a:cubicBezTo>
                <a:cubicBezTo>
                  <a:pt x="469351" y="437592"/>
                  <a:pt x="488793" y="440022"/>
                  <a:pt x="415636" y="415637"/>
                </a:cubicBezTo>
                <a:cubicBezTo>
                  <a:pt x="337127" y="420255"/>
                  <a:pt x="257963" y="418369"/>
                  <a:pt x="180109" y="429491"/>
                </a:cubicBezTo>
                <a:cubicBezTo>
                  <a:pt x="165652" y="431556"/>
                  <a:pt x="207631" y="439334"/>
                  <a:pt x="221673" y="443346"/>
                </a:cubicBezTo>
                <a:cubicBezTo>
                  <a:pt x="239982" y="448577"/>
                  <a:pt x="258618" y="452582"/>
                  <a:pt x="277091" y="457200"/>
                </a:cubicBezTo>
                <a:cubicBezTo>
                  <a:pt x="290945" y="466436"/>
                  <a:pt x="303761" y="477462"/>
                  <a:pt x="318654" y="484909"/>
                </a:cubicBezTo>
                <a:cubicBezTo>
                  <a:pt x="384765" y="517965"/>
                  <a:pt x="542062" y="510886"/>
                  <a:pt x="568036" y="512618"/>
                </a:cubicBezTo>
                <a:cubicBezTo>
                  <a:pt x="555573" y="550008"/>
                  <a:pt x="540975" y="569009"/>
                  <a:pt x="568036" y="609600"/>
                </a:cubicBezTo>
                <a:cubicBezTo>
                  <a:pt x="577272" y="623455"/>
                  <a:pt x="595745" y="628073"/>
                  <a:pt x="609600" y="637309"/>
                </a:cubicBezTo>
                <a:cubicBezTo>
                  <a:pt x="604982" y="651164"/>
                  <a:pt x="595745" y="664269"/>
                  <a:pt x="595745" y="678873"/>
                </a:cubicBezTo>
                <a:cubicBezTo>
                  <a:pt x="595745" y="711529"/>
                  <a:pt x="624204" y="746647"/>
                  <a:pt x="609600" y="775855"/>
                </a:cubicBezTo>
                <a:cubicBezTo>
                  <a:pt x="599069" y="796917"/>
                  <a:pt x="563418" y="785091"/>
                  <a:pt x="540327" y="789709"/>
                </a:cubicBezTo>
                <a:cubicBezTo>
                  <a:pt x="528602" y="801435"/>
                  <a:pt x="474269" y="850335"/>
                  <a:pt x="471054" y="872837"/>
                </a:cubicBezTo>
                <a:cubicBezTo>
                  <a:pt x="468361" y="891687"/>
                  <a:pt x="479678" y="909946"/>
                  <a:pt x="484909" y="928255"/>
                </a:cubicBezTo>
                <a:cubicBezTo>
                  <a:pt x="499249" y="978444"/>
                  <a:pt x="496114" y="965843"/>
                  <a:pt x="526473" y="1011382"/>
                </a:cubicBezTo>
                <a:cubicBezTo>
                  <a:pt x="535600" y="1038763"/>
                  <a:pt x="543619" y="1074976"/>
                  <a:pt x="568036" y="1094509"/>
                </a:cubicBezTo>
                <a:cubicBezTo>
                  <a:pt x="579440" y="1103632"/>
                  <a:pt x="595745" y="1103746"/>
                  <a:pt x="609600" y="1108364"/>
                </a:cubicBezTo>
                <a:cubicBezTo>
                  <a:pt x="492464" y="1147409"/>
                  <a:pt x="549729" y="1106551"/>
                  <a:pt x="498764" y="1191491"/>
                </a:cubicBezTo>
                <a:cubicBezTo>
                  <a:pt x="481630" y="1220047"/>
                  <a:pt x="443345" y="1274618"/>
                  <a:pt x="443345" y="1274618"/>
                </a:cubicBezTo>
                <a:cubicBezTo>
                  <a:pt x="438727" y="1288473"/>
                  <a:pt x="424067" y="1302622"/>
                  <a:pt x="429491" y="1316182"/>
                </a:cubicBezTo>
                <a:cubicBezTo>
                  <a:pt x="435675" y="1331642"/>
                  <a:pt x="454726" y="1340625"/>
                  <a:pt x="471054" y="1343891"/>
                </a:cubicBezTo>
                <a:cubicBezTo>
                  <a:pt x="525584" y="1354797"/>
                  <a:pt x="581891" y="1353128"/>
                  <a:pt x="637309" y="1357746"/>
                </a:cubicBezTo>
                <a:cubicBezTo>
                  <a:pt x="835891" y="1348510"/>
                  <a:pt x="1272040" y="1524973"/>
                  <a:pt x="1233054" y="1330037"/>
                </a:cubicBezTo>
                <a:cubicBezTo>
                  <a:pt x="1228436" y="1306946"/>
                  <a:pt x="1231842" y="1280631"/>
                  <a:pt x="1219200" y="1260764"/>
                </a:cubicBezTo>
                <a:cubicBezTo>
                  <a:pt x="1168880" y="1181688"/>
                  <a:pt x="1157173" y="1184671"/>
                  <a:pt x="1094509" y="1163782"/>
                </a:cubicBezTo>
                <a:cubicBezTo>
                  <a:pt x="1078802" y="1116662"/>
                  <a:pt x="1071675" y="1120077"/>
                  <a:pt x="1094509" y="1066800"/>
                </a:cubicBezTo>
                <a:cubicBezTo>
                  <a:pt x="1101068" y="1051495"/>
                  <a:pt x="1117600" y="1020618"/>
                  <a:pt x="1122218" y="1011382"/>
                </a:cubicBezTo>
                <a:close/>
              </a:path>
            </a:pathLst>
          </a:custGeom>
          <a:gradFill>
            <a:gsLst>
              <a:gs pos="0">
                <a:schemeClr val="bg1">
                  <a:lumMod val="75000"/>
                </a:schemeClr>
              </a:gs>
              <a:gs pos="50000">
                <a:schemeClr val="bg1">
                  <a:shade val="67500"/>
                  <a:satMod val="115000"/>
                </a:schemeClr>
              </a:gs>
              <a:gs pos="100000">
                <a:schemeClr val="bg1">
                  <a:shade val="100000"/>
                  <a:satMod val="115000"/>
                </a:schemeClr>
              </a:gs>
            </a:gsLst>
            <a:lin ang="16200000" scaled="1"/>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343400" y="2526268"/>
            <a:ext cx="3277900" cy="3950732"/>
            <a:chOff x="361855" y="1916668"/>
            <a:chExt cx="3277900" cy="3950732"/>
          </a:xfrm>
        </p:grpSpPr>
        <p:sp>
          <p:nvSpPr>
            <p:cNvPr id="33" name="Rectangle 32"/>
            <p:cNvSpPr/>
            <p:nvPr/>
          </p:nvSpPr>
          <p:spPr>
            <a:xfrm>
              <a:off x="1245101" y="3505200"/>
              <a:ext cx="851515" cy="369332"/>
            </a:xfrm>
            <a:prstGeom prst="rect">
              <a:avLst/>
            </a:prstGeom>
          </p:spPr>
          <p:txBody>
            <a:bodyPr wrap="none">
              <a:spAutoFit/>
            </a:bodyPr>
            <a:lstStyle/>
            <a:p>
              <a:r>
                <a:rPr lang="es-ES_tradnl" b="1" dirty="0" smtClean="0">
                  <a:latin typeface="Arial" pitchFamily="34" charset="0"/>
                  <a:cs typeface="Arial" pitchFamily="34" charset="0"/>
                </a:rPr>
                <a:t>COOL</a:t>
              </a:r>
              <a:endParaRPr lang="en-US" b="1" dirty="0"/>
            </a:p>
          </p:txBody>
        </p:sp>
        <p:grpSp>
          <p:nvGrpSpPr>
            <p:cNvPr id="60" name="Group 59"/>
            <p:cNvGrpSpPr/>
            <p:nvPr/>
          </p:nvGrpSpPr>
          <p:grpSpPr>
            <a:xfrm>
              <a:off x="533400" y="3195567"/>
              <a:ext cx="3069586" cy="2671833"/>
              <a:chOff x="192613" y="3195567"/>
              <a:chExt cx="3069586" cy="2671833"/>
            </a:xfrm>
          </p:grpSpPr>
          <p:grpSp>
            <p:nvGrpSpPr>
              <p:cNvPr id="50" name="Group 49"/>
              <p:cNvGrpSpPr/>
              <p:nvPr/>
            </p:nvGrpSpPr>
            <p:grpSpPr>
              <a:xfrm>
                <a:off x="762000" y="3195567"/>
                <a:ext cx="2500199" cy="2671833"/>
                <a:chOff x="1204799" y="3541931"/>
                <a:chExt cx="2057400" cy="2202873"/>
              </a:xfrm>
            </p:grpSpPr>
            <p:cxnSp>
              <p:nvCxnSpPr>
                <p:cNvPr id="16" name="Straight Arrow Connector 15"/>
                <p:cNvCxnSpPr/>
                <p:nvPr/>
              </p:nvCxnSpPr>
              <p:spPr>
                <a:xfrm>
                  <a:off x="1204799" y="5744804"/>
                  <a:ext cx="2057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204799" y="3541931"/>
                  <a:ext cx="0" cy="22028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V="1">
                <a:off x="990600" y="3352800"/>
                <a:ext cx="1021499" cy="2514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92613" y="4812268"/>
                <a:ext cx="569387" cy="369332"/>
              </a:xfrm>
              <a:prstGeom prst="rect">
                <a:avLst/>
              </a:prstGeom>
            </p:spPr>
            <p:txBody>
              <a:bodyPr wrap="none">
                <a:spAutoFit/>
              </a:bodyPr>
              <a:lstStyle/>
              <a:p>
                <a:r>
                  <a:rPr lang="es-ES_tradnl" dirty="0">
                    <a:latin typeface="Arial" pitchFamily="34" charset="0"/>
                    <a:cs typeface="Arial" pitchFamily="34" charset="0"/>
                  </a:rPr>
                  <a:t>850</a:t>
                </a:r>
                <a:endParaRPr lang="en-US" dirty="0"/>
              </a:p>
            </p:txBody>
          </p:sp>
          <p:sp>
            <p:nvSpPr>
              <p:cNvPr id="43" name="Rectangle 42"/>
              <p:cNvSpPr/>
              <p:nvPr/>
            </p:nvSpPr>
            <p:spPr>
              <a:xfrm>
                <a:off x="192613" y="3657600"/>
                <a:ext cx="569387" cy="369332"/>
              </a:xfrm>
              <a:prstGeom prst="rect">
                <a:avLst/>
              </a:prstGeom>
            </p:spPr>
            <p:txBody>
              <a:bodyPr wrap="none">
                <a:spAutoFit/>
              </a:bodyPr>
              <a:lstStyle/>
              <a:p>
                <a:r>
                  <a:rPr lang="es-ES_tradnl" dirty="0" smtClean="0">
                    <a:latin typeface="Arial" pitchFamily="34" charset="0"/>
                    <a:cs typeface="Arial" pitchFamily="34" charset="0"/>
                  </a:rPr>
                  <a:t>500</a:t>
                </a:r>
                <a:endParaRPr lang="en-US" dirty="0"/>
              </a:p>
            </p:txBody>
          </p:sp>
          <p:cxnSp>
            <p:nvCxnSpPr>
              <p:cNvPr id="45" name="Straight Connector 44"/>
              <p:cNvCxnSpPr/>
              <p:nvPr/>
            </p:nvCxnSpPr>
            <p:spPr>
              <a:xfrm>
                <a:off x="685800" y="5040868"/>
                <a:ext cx="243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85800" y="3810000"/>
                <a:ext cx="243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1524000" y="3352800"/>
                <a:ext cx="1021499" cy="2514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2057400" y="3352800"/>
                <a:ext cx="1021499" cy="2514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1" name="Freeform 60"/>
            <p:cNvSpPr/>
            <p:nvPr/>
          </p:nvSpPr>
          <p:spPr>
            <a:xfrm>
              <a:off x="1940987" y="3491345"/>
              <a:ext cx="990053" cy="2341419"/>
            </a:xfrm>
            <a:custGeom>
              <a:avLst/>
              <a:gdLst>
                <a:gd name="connsiteX0" fmla="*/ 858982 w 858982"/>
                <a:gd name="connsiteY0" fmla="*/ 2341419 h 2341419"/>
                <a:gd name="connsiteX1" fmla="*/ 762000 w 858982"/>
                <a:gd name="connsiteY1" fmla="*/ 1967346 h 2341419"/>
                <a:gd name="connsiteX2" fmla="*/ 637309 w 858982"/>
                <a:gd name="connsiteY2" fmla="*/ 1468582 h 2341419"/>
                <a:gd name="connsiteX3" fmla="*/ 471054 w 858982"/>
                <a:gd name="connsiteY3" fmla="*/ 942110 h 2341419"/>
                <a:gd name="connsiteX4" fmla="*/ 387927 w 858982"/>
                <a:gd name="connsiteY4" fmla="*/ 637310 h 2341419"/>
                <a:gd name="connsiteX5" fmla="*/ 0 w 858982"/>
                <a:gd name="connsiteY5" fmla="*/ 0 h 2341419"/>
                <a:gd name="connsiteX6" fmla="*/ 0 w 858982"/>
                <a:gd name="connsiteY6" fmla="*/ 0 h 234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982" h="2341419">
                  <a:moveTo>
                    <a:pt x="858982" y="2341419"/>
                  </a:moveTo>
                  <a:lnTo>
                    <a:pt x="762000" y="1967346"/>
                  </a:lnTo>
                  <a:lnTo>
                    <a:pt x="637309" y="1468582"/>
                  </a:lnTo>
                  <a:lnTo>
                    <a:pt x="471054" y="942110"/>
                  </a:lnTo>
                  <a:lnTo>
                    <a:pt x="387927" y="637310"/>
                  </a:lnTo>
                  <a:lnTo>
                    <a:pt x="0" y="0"/>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eeform 61"/>
            <p:cNvSpPr/>
            <p:nvPr/>
          </p:nvSpPr>
          <p:spPr>
            <a:xfrm>
              <a:off x="2495455" y="4793673"/>
              <a:ext cx="152400" cy="1011382"/>
            </a:xfrm>
            <a:custGeom>
              <a:avLst/>
              <a:gdLst>
                <a:gd name="connsiteX0" fmla="*/ 152400 w 152400"/>
                <a:gd name="connsiteY0" fmla="*/ 1011382 h 1011382"/>
                <a:gd name="connsiteX1" fmla="*/ 69272 w 152400"/>
                <a:gd name="connsiteY1" fmla="*/ 443345 h 1011382"/>
                <a:gd name="connsiteX2" fmla="*/ 41563 w 152400"/>
                <a:gd name="connsiteY2" fmla="*/ 180109 h 1011382"/>
                <a:gd name="connsiteX3" fmla="*/ 0 w 152400"/>
                <a:gd name="connsiteY3" fmla="*/ 0 h 1011382"/>
              </a:gdLst>
              <a:ahLst/>
              <a:cxnLst>
                <a:cxn ang="0">
                  <a:pos x="connsiteX0" y="connsiteY0"/>
                </a:cxn>
                <a:cxn ang="0">
                  <a:pos x="connsiteX1" y="connsiteY1"/>
                </a:cxn>
                <a:cxn ang="0">
                  <a:pos x="connsiteX2" y="connsiteY2"/>
                </a:cxn>
                <a:cxn ang="0">
                  <a:pos x="connsiteX3" y="connsiteY3"/>
                </a:cxn>
              </a:cxnLst>
              <a:rect l="l" t="t" r="r" b="b"/>
              <a:pathLst>
                <a:path w="152400" h="1011382">
                  <a:moveTo>
                    <a:pt x="152400" y="1011382"/>
                  </a:moveTo>
                  <a:lnTo>
                    <a:pt x="69272" y="443345"/>
                  </a:lnTo>
                  <a:lnTo>
                    <a:pt x="41563" y="180109"/>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626787" y="4953000"/>
              <a:ext cx="173183" cy="1846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419255" y="4953000"/>
              <a:ext cx="173183" cy="1846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057400" y="3733800"/>
              <a:ext cx="173183" cy="1846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724055" y="5040868"/>
              <a:ext cx="915700" cy="369332"/>
            </a:xfrm>
            <a:prstGeom prst="rect">
              <a:avLst/>
            </a:prstGeom>
          </p:spPr>
          <p:txBody>
            <a:bodyPr wrap="none">
              <a:spAutoFit/>
            </a:bodyPr>
            <a:lstStyle/>
            <a:p>
              <a:r>
                <a:rPr lang="es-ES_tradnl" b="1" dirty="0" smtClean="0">
                  <a:latin typeface="Arial" pitchFamily="34" charset="0"/>
                  <a:cs typeface="Arial" pitchFamily="34" charset="0"/>
                </a:rPr>
                <a:t>WARM</a:t>
              </a:r>
              <a:endParaRPr lang="en-US" b="1" dirty="0"/>
            </a:p>
          </p:txBody>
        </p:sp>
        <p:sp>
          <p:nvSpPr>
            <p:cNvPr id="84" name="Rectangle 83"/>
            <p:cNvSpPr/>
            <p:nvPr/>
          </p:nvSpPr>
          <p:spPr>
            <a:xfrm>
              <a:off x="1579820" y="5040868"/>
              <a:ext cx="915635" cy="369332"/>
            </a:xfrm>
            <a:prstGeom prst="rect">
              <a:avLst/>
            </a:prstGeom>
          </p:spPr>
          <p:txBody>
            <a:bodyPr wrap="none">
              <a:spAutoFit/>
            </a:bodyPr>
            <a:lstStyle/>
            <a:p>
              <a:r>
                <a:rPr lang="es-ES_tradnl" b="1" dirty="0" smtClean="0">
                  <a:latin typeface="Arial" pitchFamily="34" charset="0"/>
                  <a:cs typeface="Arial" pitchFamily="34" charset="0"/>
                </a:rPr>
                <a:t>MOIST</a:t>
              </a:r>
              <a:endParaRPr lang="en-US" b="1" dirty="0"/>
            </a:p>
          </p:txBody>
        </p:sp>
        <p:sp>
          <p:nvSpPr>
            <p:cNvPr id="88" name="Rectangle 87"/>
            <p:cNvSpPr/>
            <p:nvPr/>
          </p:nvSpPr>
          <p:spPr>
            <a:xfrm>
              <a:off x="361855" y="1916668"/>
              <a:ext cx="2950423" cy="369332"/>
            </a:xfrm>
            <a:prstGeom prst="rect">
              <a:avLst/>
            </a:prstGeom>
          </p:spPr>
          <p:txBody>
            <a:bodyPr wrap="none">
              <a:spAutoFit/>
            </a:bodyPr>
            <a:lstStyle/>
            <a:p>
              <a:r>
                <a:rPr lang="es-ES_tradnl" b="1" dirty="0" smtClean="0">
                  <a:latin typeface="Arial" pitchFamily="34" charset="0"/>
                  <a:cs typeface="Arial" pitchFamily="34" charset="0"/>
                </a:rPr>
                <a:t>UNSTABLE (High </a:t>
              </a:r>
              <a:r>
                <a:rPr lang="es-ES_tradnl" b="1" dirty="0" err="1" smtClean="0">
                  <a:latin typeface="Arial" pitchFamily="34" charset="0"/>
                  <a:cs typeface="Arial" pitchFamily="34" charset="0"/>
                </a:rPr>
                <a:t>Values</a:t>
              </a:r>
              <a:r>
                <a:rPr lang="es-ES_tradnl" b="1" dirty="0" smtClean="0">
                  <a:latin typeface="Arial" pitchFamily="34" charset="0"/>
                  <a:cs typeface="Arial" pitchFamily="34" charset="0"/>
                </a:rPr>
                <a:t>)</a:t>
              </a:r>
              <a:endParaRPr lang="en-US" b="1" dirty="0"/>
            </a:p>
          </p:txBody>
        </p:sp>
      </p:grpSp>
      <p:sp>
        <p:nvSpPr>
          <p:cNvPr id="97" name="Rectangle 96"/>
          <p:cNvSpPr/>
          <p:nvPr/>
        </p:nvSpPr>
        <p:spPr>
          <a:xfrm>
            <a:off x="4724400" y="1143000"/>
            <a:ext cx="4114800" cy="461665"/>
          </a:xfrm>
          <a:prstGeom prst="rect">
            <a:avLst/>
          </a:prstGeom>
          <a:solidFill>
            <a:srgbClr val="F8DB5E"/>
          </a:solidFill>
        </p:spPr>
        <p:txBody>
          <a:bodyPr wrap="square">
            <a:spAutoFit/>
          </a:bodyPr>
          <a:lstStyle/>
          <a:p>
            <a:r>
              <a:rPr lang="en-US" sz="2400" b="1" dirty="0">
                <a:latin typeface="Arial" pitchFamily="34" charset="0"/>
                <a:cs typeface="Arial" pitchFamily="34" charset="0"/>
              </a:rPr>
              <a:t>TT = (T</a:t>
            </a:r>
            <a:r>
              <a:rPr lang="en-US" b="1" dirty="0">
                <a:latin typeface="Arial" pitchFamily="34" charset="0"/>
                <a:cs typeface="Arial" pitchFamily="34" charset="0"/>
              </a:rPr>
              <a:t>850</a:t>
            </a:r>
            <a:r>
              <a:rPr lang="en-US" sz="2400" b="1" dirty="0">
                <a:latin typeface="Arial" pitchFamily="34" charset="0"/>
                <a:cs typeface="Arial" pitchFamily="34" charset="0"/>
              </a:rPr>
              <a:t> + T</a:t>
            </a:r>
            <a:r>
              <a:rPr lang="en-US" sz="2400" b="1" baseline="-25000" dirty="0">
                <a:latin typeface="Arial" pitchFamily="34" charset="0"/>
                <a:cs typeface="Arial" pitchFamily="34" charset="0"/>
              </a:rPr>
              <a:t>d</a:t>
            </a:r>
            <a:r>
              <a:rPr lang="en-US" b="1" dirty="0">
                <a:latin typeface="Arial" pitchFamily="34" charset="0"/>
                <a:cs typeface="Arial" pitchFamily="34" charset="0"/>
              </a:rPr>
              <a:t>850</a:t>
            </a:r>
            <a:r>
              <a:rPr lang="en-US" sz="2400" b="1" dirty="0">
                <a:latin typeface="Arial" pitchFamily="34" charset="0"/>
                <a:cs typeface="Arial" pitchFamily="34" charset="0"/>
              </a:rPr>
              <a:t>) - (</a:t>
            </a:r>
            <a:r>
              <a:rPr lang="en-US" sz="2400" b="1" dirty="0" smtClean="0">
                <a:latin typeface="Arial" pitchFamily="34" charset="0"/>
                <a:cs typeface="Arial" pitchFamily="34" charset="0"/>
              </a:rPr>
              <a:t>2*T</a:t>
            </a:r>
            <a:r>
              <a:rPr lang="en-US" b="1" dirty="0" smtClean="0">
                <a:latin typeface="Arial" pitchFamily="34" charset="0"/>
                <a:cs typeface="Arial" pitchFamily="34" charset="0"/>
              </a:rPr>
              <a:t>500</a:t>
            </a:r>
            <a:r>
              <a:rPr lang="en-US" sz="2400" b="1" dirty="0">
                <a:latin typeface="Arial" pitchFamily="34" charset="0"/>
                <a:cs typeface="Arial" pitchFamily="34" charset="0"/>
              </a:rPr>
              <a:t>)</a:t>
            </a:r>
          </a:p>
        </p:txBody>
      </p:sp>
      <p:sp>
        <p:nvSpPr>
          <p:cNvPr id="92" name="Rectangle 91"/>
          <p:cNvSpPr/>
          <p:nvPr/>
        </p:nvSpPr>
        <p:spPr>
          <a:xfrm>
            <a:off x="5125193" y="2810470"/>
            <a:ext cx="3333007" cy="923330"/>
          </a:xfrm>
          <a:prstGeom prst="rect">
            <a:avLst/>
          </a:prstGeom>
        </p:spPr>
        <p:txBody>
          <a:bodyPr wrap="square">
            <a:spAutoFit/>
          </a:bodyPr>
          <a:lstStyle/>
          <a:p>
            <a:r>
              <a:rPr lang="es-ES_tradnl" b="1" dirty="0" err="1" smtClean="0">
                <a:solidFill>
                  <a:srgbClr val="FF0000"/>
                </a:solidFill>
                <a:latin typeface="Arial" pitchFamily="34" charset="0"/>
                <a:cs typeface="Arial" pitchFamily="34" charset="0"/>
              </a:rPr>
              <a:t>Higher</a:t>
            </a:r>
            <a:r>
              <a:rPr lang="es-ES_tradnl" b="1" dirty="0" smtClean="0">
                <a:solidFill>
                  <a:srgbClr val="FF0000"/>
                </a:solidFill>
                <a:latin typeface="Arial" pitchFamily="34" charset="0"/>
                <a:cs typeface="Arial" pitchFamily="34" charset="0"/>
              </a:rPr>
              <a:t> </a:t>
            </a:r>
            <a:r>
              <a:rPr lang="es-ES_tradnl" b="1" dirty="0" err="1" smtClean="0">
                <a:solidFill>
                  <a:srgbClr val="FF0000"/>
                </a:solidFill>
                <a:latin typeface="Arial" pitchFamily="34" charset="0"/>
                <a:cs typeface="Arial" pitchFamily="34" charset="0"/>
              </a:rPr>
              <a:t>values</a:t>
            </a:r>
            <a:r>
              <a:rPr lang="es-ES_tradnl" b="1" dirty="0" smtClean="0">
                <a:solidFill>
                  <a:srgbClr val="FF0000"/>
                </a:solidFill>
                <a:latin typeface="Arial" pitchFamily="34" charset="0"/>
                <a:cs typeface="Arial" pitchFamily="34" charset="0"/>
              </a:rPr>
              <a:t> </a:t>
            </a:r>
            <a:r>
              <a:rPr lang="es-ES_tradnl" b="1" dirty="0" err="1" smtClean="0">
                <a:solidFill>
                  <a:srgbClr val="FF0000"/>
                </a:solidFill>
                <a:latin typeface="Arial" pitchFamily="34" charset="0"/>
                <a:cs typeface="Arial" pitchFamily="34" charset="0"/>
              </a:rPr>
              <a:t>when</a:t>
            </a:r>
            <a:r>
              <a:rPr lang="es-ES_tradnl" b="1" dirty="0" smtClean="0">
                <a:solidFill>
                  <a:srgbClr val="FF0000"/>
                </a:solidFill>
                <a:latin typeface="Arial" pitchFamily="34" charset="0"/>
                <a:cs typeface="Arial" pitchFamily="34" charset="0"/>
              </a:rPr>
              <a:t> </a:t>
            </a:r>
            <a:r>
              <a:rPr lang="es-ES_tradnl" b="1" dirty="0" err="1" smtClean="0">
                <a:solidFill>
                  <a:srgbClr val="FF0000"/>
                </a:solidFill>
                <a:latin typeface="Arial" pitchFamily="34" charset="0"/>
                <a:cs typeface="Arial" pitchFamily="34" charset="0"/>
              </a:rPr>
              <a:t>mid-troposphere</a:t>
            </a:r>
            <a:r>
              <a:rPr lang="es-ES_tradnl" b="1" dirty="0" smtClean="0">
                <a:solidFill>
                  <a:srgbClr val="FF0000"/>
                </a:solidFill>
                <a:latin typeface="Arial" pitchFamily="34" charset="0"/>
                <a:cs typeface="Arial" pitchFamily="34" charset="0"/>
              </a:rPr>
              <a:t> </a:t>
            </a:r>
            <a:r>
              <a:rPr lang="es-ES_tradnl" b="1" dirty="0" err="1" smtClean="0">
                <a:solidFill>
                  <a:srgbClr val="FF0000"/>
                </a:solidFill>
                <a:latin typeface="Arial" pitchFamily="34" charset="0"/>
                <a:cs typeface="Arial" pitchFamily="34" charset="0"/>
              </a:rPr>
              <a:t>is</a:t>
            </a:r>
            <a:r>
              <a:rPr lang="es-ES_tradnl" b="1" dirty="0" smtClean="0">
                <a:solidFill>
                  <a:srgbClr val="FF0000"/>
                </a:solidFill>
                <a:latin typeface="Arial" pitchFamily="34" charset="0"/>
                <a:cs typeface="Arial" pitchFamily="34" charset="0"/>
              </a:rPr>
              <a:t> </a:t>
            </a:r>
            <a:r>
              <a:rPr lang="es-ES_tradnl" b="1" dirty="0" err="1" smtClean="0">
                <a:solidFill>
                  <a:srgbClr val="FF0000"/>
                </a:solidFill>
                <a:latin typeface="Arial" pitchFamily="34" charset="0"/>
                <a:cs typeface="Arial" pitchFamily="34" charset="0"/>
              </a:rPr>
              <a:t>cool</a:t>
            </a:r>
            <a:r>
              <a:rPr lang="es-ES_tradnl" b="1" dirty="0" smtClean="0">
                <a:solidFill>
                  <a:srgbClr val="FF0000"/>
                </a:solidFill>
                <a:latin typeface="Arial" pitchFamily="34" charset="0"/>
                <a:cs typeface="Arial" pitchFamily="34" charset="0"/>
              </a:rPr>
              <a:t> and </a:t>
            </a:r>
            <a:r>
              <a:rPr lang="es-ES_tradnl" b="1" dirty="0" err="1" smtClean="0">
                <a:solidFill>
                  <a:srgbClr val="FF0000"/>
                </a:solidFill>
                <a:latin typeface="Arial" pitchFamily="34" charset="0"/>
                <a:cs typeface="Arial" pitchFamily="34" charset="0"/>
              </a:rPr>
              <a:t>low</a:t>
            </a:r>
            <a:r>
              <a:rPr lang="es-ES_tradnl" b="1" dirty="0" smtClean="0">
                <a:solidFill>
                  <a:srgbClr val="FF0000"/>
                </a:solidFill>
                <a:latin typeface="Arial" pitchFamily="34" charset="0"/>
                <a:cs typeface="Arial" pitchFamily="34" charset="0"/>
              </a:rPr>
              <a:t> </a:t>
            </a:r>
            <a:r>
              <a:rPr lang="es-ES_tradnl" b="1" dirty="0" err="1" smtClean="0">
                <a:solidFill>
                  <a:srgbClr val="FF0000"/>
                </a:solidFill>
                <a:latin typeface="Arial" pitchFamily="34" charset="0"/>
                <a:cs typeface="Arial" pitchFamily="34" charset="0"/>
              </a:rPr>
              <a:t>levels</a:t>
            </a:r>
            <a:r>
              <a:rPr lang="es-ES_tradnl" b="1" dirty="0" smtClean="0">
                <a:solidFill>
                  <a:srgbClr val="FF0000"/>
                </a:solidFill>
                <a:latin typeface="Arial" pitchFamily="34" charset="0"/>
                <a:cs typeface="Arial" pitchFamily="34" charset="0"/>
              </a:rPr>
              <a:t> are </a:t>
            </a:r>
            <a:r>
              <a:rPr lang="es-ES_tradnl" b="1" dirty="0" err="1" smtClean="0">
                <a:solidFill>
                  <a:srgbClr val="FF0000"/>
                </a:solidFill>
                <a:latin typeface="Arial" pitchFamily="34" charset="0"/>
                <a:cs typeface="Arial" pitchFamily="34" charset="0"/>
              </a:rPr>
              <a:t>warm</a:t>
            </a:r>
            <a:r>
              <a:rPr lang="es-ES_tradnl" b="1" dirty="0" smtClean="0">
                <a:solidFill>
                  <a:srgbClr val="FF0000"/>
                </a:solidFill>
                <a:latin typeface="Arial" pitchFamily="34" charset="0"/>
                <a:cs typeface="Arial" pitchFamily="34" charset="0"/>
              </a:rPr>
              <a:t> and </a:t>
            </a:r>
            <a:r>
              <a:rPr lang="es-ES_tradnl" b="1" dirty="0" err="1" smtClean="0">
                <a:solidFill>
                  <a:srgbClr val="FF0000"/>
                </a:solidFill>
                <a:latin typeface="Arial" pitchFamily="34" charset="0"/>
                <a:cs typeface="Arial" pitchFamily="34" charset="0"/>
              </a:rPr>
              <a:t>moist</a:t>
            </a:r>
            <a:r>
              <a:rPr lang="es-ES_tradnl" b="1" dirty="0" smtClean="0">
                <a:solidFill>
                  <a:srgbClr val="FF0000"/>
                </a:solidFill>
                <a:latin typeface="Arial" pitchFamily="34" charset="0"/>
                <a:cs typeface="Arial" pitchFamily="34" charset="0"/>
              </a:rPr>
              <a:t>.</a:t>
            </a:r>
            <a:endParaRPr lang="en-US" b="1" dirty="0">
              <a:solidFill>
                <a:srgbClr val="FF0000"/>
              </a:solidFill>
            </a:endParaRPr>
          </a:p>
        </p:txBody>
      </p:sp>
    </p:spTree>
    <p:extLst>
      <p:ext uri="{BB962C8B-B14F-4D97-AF65-F5344CB8AC3E}">
        <p14:creationId xmlns:p14="http://schemas.microsoft.com/office/powerpoint/2010/main" val="1470335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s-ES_tradnl" b="1" noProof="0" dirty="0" smtClean="0">
                <a:latin typeface="Arial" pitchFamily="34" charset="0"/>
                <a:cs typeface="Arial" pitchFamily="34" charset="0"/>
              </a:rPr>
              <a:t>Total </a:t>
            </a:r>
            <a:r>
              <a:rPr lang="es-ES_tradnl" b="1" noProof="0" dirty="0" err="1" smtClean="0">
                <a:latin typeface="Arial" pitchFamily="34" charset="0"/>
                <a:cs typeface="Arial" pitchFamily="34" charset="0"/>
              </a:rPr>
              <a:t>Totals</a:t>
            </a:r>
            <a:endParaRPr lang="es-ES_tradnl" b="1" noProof="0" dirty="0">
              <a:latin typeface="Arial" pitchFamily="34" charset="0"/>
              <a:cs typeface="Arial" pitchFamily="34" charset="0"/>
            </a:endParaRPr>
          </a:p>
        </p:txBody>
      </p:sp>
      <p:sp>
        <p:nvSpPr>
          <p:cNvPr id="3" name="Content Placeholder 2"/>
          <p:cNvSpPr>
            <a:spLocks noGrp="1"/>
          </p:cNvSpPr>
          <p:nvPr>
            <p:ph idx="1"/>
          </p:nvPr>
        </p:nvSpPr>
        <p:spPr>
          <a:xfrm>
            <a:off x="533400" y="1752600"/>
            <a:ext cx="6096000" cy="533400"/>
          </a:xfrm>
        </p:spPr>
        <p:txBody>
          <a:bodyPr>
            <a:normAutofit/>
          </a:bodyPr>
          <a:lstStyle/>
          <a:p>
            <a:r>
              <a:rPr lang="es-ES_tradnl" sz="2400" noProof="0" dirty="0" err="1" smtClean="0">
                <a:latin typeface="Arial" pitchFamily="34" charset="0"/>
                <a:cs typeface="Arial" pitchFamily="34" charset="0"/>
              </a:rPr>
              <a:t>Easy</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to</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calculate</a:t>
            </a:r>
            <a:r>
              <a:rPr lang="es-ES_tradnl" sz="2400" noProof="0" dirty="0" smtClean="0">
                <a:latin typeface="Arial" pitchFamily="34" charset="0"/>
                <a:cs typeface="Arial" pitchFamily="34" charset="0"/>
              </a:rPr>
              <a:t>.</a:t>
            </a:r>
          </a:p>
          <a:p>
            <a:endParaRPr lang="es-ES_tradnl" sz="2400" noProof="0" dirty="0">
              <a:latin typeface="Arial" pitchFamily="34" charset="0"/>
              <a:cs typeface="Arial" pitchFamily="34" charset="0"/>
            </a:endParaRPr>
          </a:p>
        </p:txBody>
      </p:sp>
      <p:sp>
        <p:nvSpPr>
          <p:cNvPr id="51" name="Content Placeholder 2"/>
          <p:cNvSpPr txBox="1">
            <a:spLocks/>
          </p:cNvSpPr>
          <p:nvPr/>
        </p:nvSpPr>
        <p:spPr>
          <a:xfrm>
            <a:off x="533400" y="2133600"/>
            <a:ext cx="78486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2400" dirty="0" smtClean="0">
                <a:latin typeface="Arial" pitchFamily="34" charset="0"/>
                <a:cs typeface="Arial" pitchFamily="34" charset="0"/>
              </a:rPr>
              <a:t>Works </a:t>
            </a:r>
            <a:r>
              <a:rPr lang="es-ES_tradnl" sz="2400" dirty="0" err="1" smtClean="0">
                <a:latin typeface="Arial" pitchFamily="34" charset="0"/>
                <a:cs typeface="Arial" pitchFamily="34" charset="0"/>
              </a:rPr>
              <a:t>well</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over</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mid</a:t>
            </a:r>
            <a:r>
              <a:rPr lang="es-ES_tradnl" sz="2400" dirty="0" smtClean="0">
                <a:latin typeface="Arial" pitchFamily="34" charset="0"/>
                <a:cs typeface="Arial" pitchFamily="34" charset="0"/>
              </a:rPr>
              <a:t>-latitudes and </a:t>
            </a:r>
            <a:r>
              <a:rPr lang="es-ES_tradnl" sz="2400" dirty="0" err="1" smtClean="0">
                <a:latin typeface="Arial" pitchFamily="34" charset="0"/>
                <a:cs typeface="Arial" pitchFamily="34" charset="0"/>
              </a:rPr>
              <a:t>some</a:t>
            </a:r>
            <a:r>
              <a:rPr lang="es-ES_tradnl" sz="2400" dirty="0" smtClean="0">
                <a:latin typeface="Arial" pitchFamily="34" charset="0"/>
                <a:cs typeface="Arial" pitchFamily="34" charset="0"/>
              </a:rPr>
              <a:t> times </a:t>
            </a:r>
            <a:r>
              <a:rPr lang="es-ES_tradnl" sz="2400" dirty="0" err="1" smtClean="0">
                <a:latin typeface="Arial" pitchFamily="34" charset="0"/>
                <a:cs typeface="Arial" pitchFamily="34" charset="0"/>
              </a:rPr>
              <a:t>over</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the</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tropics</a:t>
            </a:r>
            <a:r>
              <a:rPr lang="es-ES_tradnl" sz="2400" dirty="0" smtClean="0">
                <a:latin typeface="Arial" pitchFamily="34" charset="0"/>
                <a:cs typeface="Arial" pitchFamily="34" charset="0"/>
              </a:rPr>
              <a:t>.</a:t>
            </a:r>
          </a:p>
          <a:p>
            <a:endParaRPr lang="es-ES_tradnl" sz="2400" dirty="0">
              <a:latin typeface="Arial" pitchFamily="34" charset="0"/>
              <a:cs typeface="Arial" pitchFamily="34" charset="0"/>
            </a:endParaRPr>
          </a:p>
        </p:txBody>
      </p:sp>
      <p:sp>
        <p:nvSpPr>
          <p:cNvPr id="52" name="Content Placeholder 2"/>
          <p:cNvSpPr txBox="1">
            <a:spLocks/>
          </p:cNvSpPr>
          <p:nvPr/>
        </p:nvSpPr>
        <p:spPr>
          <a:xfrm>
            <a:off x="533400" y="3810000"/>
            <a:ext cx="78486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2400" dirty="0" err="1" smtClean="0">
                <a:latin typeface="Arial" pitchFamily="34" charset="0"/>
                <a:cs typeface="Arial" pitchFamily="34" charset="0"/>
              </a:rPr>
              <a:t>Considers</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only</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two</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levels</a:t>
            </a:r>
            <a:r>
              <a:rPr lang="es-ES_tradnl" sz="2400" dirty="0" smtClean="0">
                <a:latin typeface="Arial" pitchFamily="34" charset="0"/>
                <a:cs typeface="Arial" pitchFamily="34" charset="0"/>
              </a:rPr>
              <a:t>.</a:t>
            </a:r>
          </a:p>
          <a:p>
            <a:r>
              <a:rPr lang="es-ES_tradnl" sz="2400" dirty="0" err="1" smtClean="0">
                <a:latin typeface="Arial" pitchFamily="34" charset="0"/>
                <a:cs typeface="Arial" pitchFamily="34" charset="0"/>
              </a:rPr>
              <a:t>Does</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not</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work</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over</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elevated</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terrain</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Psfc</a:t>
            </a:r>
            <a:r>
              <a:rPr lang="es-ES_tradnl" sz="2400" dirty="0" smtClean="0">
                <a:latin typeface="Arial" pitchFamily="34" charset="0"/>
                <a:cs typeface="Arial" pitchFamily="34" charset="0"/>
              </a:rPr>
              <a:t>&gt;850 </a:t>
            </a:r>
            <a:r>
              <a:rPr lang="es-ES_tradnl" sz="2400" dirty="0" err="1" smtClean="0">
                <a:latin typeface="Arial" pitchFamily="34" charset="0"/>
                <a:cs typeface="Arial" pitchFamily="34" charset="0"/>
              </a:rPr>
              <a:t>hPa</a:t>
            </a:r>
            <a:r>
              <a:rPr lang="es-ES_tradnl" sz="2400" dirty="0" smtClean="0">
                <a:latin typeface="Arial" pitchFamily="34" charset="0"/>
                <a:cs typeface="Arial" pitchFamily="34" charset="0"/>
              </a:rPr>
              <a:t>).</a:t>
            </a:r>
          </a:p>
          <a:p>
            <a:r>
              <a:rPr lang="es-ES_tradnl" sz="2400" dirty="0" err="1" smtClean="0">
                <a:latin typeface="Arial" pitchFamily="34" charset="0"/>
                <a:cs typeface="Arial" pitchFamily="34" charset="0"/>
              </a:rPr>
              <a:t>Problems</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when</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inversions</a:t>
            </a:r>
            <a:r>
              <a:rPr lang="es-ES_tradnl" sz="2400" dirty="0" smtClean="0">
                <a:latin typeface="Arial" pitchFamily="34" charset="0"/>
                <a:cs typeface="Arial" pitchFamily="34" charset="0"/>
              </a:rPr>
              <a:t> are </a:t>
            </a:r>
            <a:r>
              <a:rPr lang="es-ES_tradnl" sz="2400" dirty="0" err="1" smtClean="0">
                <a:latin typeface="Arial" pitchFamily="34" charset="0"/>
                <a:cs typeface="Arial" pitchFamily="34" charset="0"/>
              </a:rPr>
              <a:t>present</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between</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these</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two</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levels</a:t>
            </a:r>
            <a:r>
              <a:rPr lang="es-ES_tradnl" sz="2400" dirty="0" smtClean="0">
                <a:latin typeface="Arial" pitchFamily="34" charset="0"/>
                <a:cs typeface="Arial" pitchFamily="34" charset="0"/>
              </a:rPr>
              <a:t>.</a:t>
            </a:r>
          </a:p>
          <a:p>
            <a:r>
              <a:rPr lang="es-ES_tradnl" sz="2400" dirty="0" err="1" smtClean="0">
                <a:latin typeface="Arial" pitchFamily="34" charset="0"/>
                <a:cs typeface="Arial" pitchFamily="34" charset="0"/>
              </a:rPr>
              <a:t>Too</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high</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over</a:t>
            </a:r>
            <a:r>
              <a:rPr lang="es-ES_tradnl" sz="2400" dirty="0" smtClean="0">
                <a:latin typeface="Arial" pitchFamily="34" charset="0"/>
                <a:cs typeface="Arial" pitchFamily="34" charset="0"/>
              </a:rPr>
              <a:t> post-frontal air </a:t>
            </a:r>
            <a:r>
              <a:rPr lang="es-ES_tradnl" sz="2400" dirty="0" err="1" smtClean="0">
                <a:latin typeface="Arial" pitchFamily="34" charset="0"/>
                <a:cs typeface="Arial" pitchFamily="34" charset="0"/>
              </a:rPr>
              <a:t>masses</a:t>
            </a:r>
            <a:r>
              <a:rPr lang="es-ES_tradnl" sz="2400" dirty="0" smtClean="0">
                <a:latin typeface="Arial" pitchFamily="34" charset="0"/>
                <a:cs typeface="Arial" pitchFamily="34" charset="0"/>
              </a:rPr>
              <a:t>.</a:t>
            </a:r>
          </a:p>
          <a:p>
            <a:endParaRPr lang="es-ES_tradnl" sz="2400" dirty="0">
              <a:latin typeface="Arial" pitchFamily="34" charset="0"/>
              <a:cs typeface="Arial" pitchFamily="34" charset="0"/>
            </a:endParaRPr>
          </a:p>
        </p:txBody>
      </p:sp>
      <p:sp>
        <p:nvSpPr>
          <p:cNvPr id="54" name="Title 1"/>
          <p:cNvSpPr txBox="1">
            <a:spLocks/>
          </p:cNvSpPr>
          <p:nvPr/>
        </p:nvSpPr>
        <p:spPr>
          <a:xfrm>
            <a:off x="381000" y="1265238"/>
            <a:ext cx="31242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2400" b="1" dirty="0" smtClean="0">
                <a:latin typeface="Arial" pitchFamily="34" charset="0"/>
                <a:cs typeface="Arial" pitchFamily="34" charset="0"/>
              </a:rPr>
              <a:t>PROS</a:t>
            </a:r>
            <a:endParaRPr lang="es-ES_tradnl" sz="2400" b="1" dirty="0">
              <a:latin typeface="Arial" pitchFamily="34" charset="0"/>
              <a:cs typeface="Arial" pitchFamily="34" charset="0"/>
            </a:endParaRPr>
          </a:p>
        </p:txBody>
      </p:sp>
      <p:sp>
        <p:nvSpPr>
          <p:cNvPr id="55" name="Title 1"/>
          <p:cNvSpPr txBox="1">
            <a:spLocks/>
          </p:cNvSpPr>
          <p:nvPr/>
        </p:nvSpPr>
        <p:spPr>
          <a:xfrm>
            <a:off x="381000" y="3322638"/>
            <a:ext cx="31242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2400" b="1" dirty="0" smtClean="0">
                <a:latin typeface="Arial" pitchFamily="34" charset="0"/>
                <a:cs typeface="Arial" pitchFamily="34" charset="0"/>
              </a:rPr>
              <a:t>LIMITATIONS</a:t>
            </a:r>
            <a:endParaRPr lang="es-ES_tradnl" sz="2400" b="1" dirty="0">
              <a:latin typeface="Arial" pitchFamily="34" charset="0"/>
              <a:cs typeface="Arial" pitchFamily="34" charset="0"/>
            </a:endParaRPr>
          </a:p>
        </p:txBody>
      </p:sp>
      <p:sp>
        <p:nvSpPr>
          <p:cNvPr id="56" name="TextBox 55"/>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14/57</a:t>
            </a:r>
            <a:endParaRPr lang="en-US" dirty="0">
              <a:solidFill>
                <a:schemeClr val="bg1">
                  <a:lumMod val="50000"/>
                </a:schemeClr>
              </a:solidFill>
            </a:endParaRPr>
          </a:p>
        </p:txBody>
      </p:sp>
    </p:spTree>
    <p:extLst>
      <p:ext uri="{BB962C8B-B14F-4D97-AF65-F5344CB8AC3E}">
        <p14:creationId xmlns:p14="http://schemas.microsoft.com/office/powerpoint/2010/main" val="313148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24400" y="1371600"/>
            <a:ext cx="3505200" cy="1828800"/>
          </a:xfrm>
          <a:prstGeom prst="rect">
            <a:avLst/>
          </a:prstGeom>
          <a:solidFill>
            <a:srgbClr val="60F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28800" y="1371600"/>
            <a:ext cx="2438400" cy="1828800"/>
          </a:xfrm>
          <a:prstGeom prst="rect">
            <a:avLst/>
          </a:prstGeom>
          <a:solidFill>
            <a:srgbClr val="F8D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563562"/>
          </a:xfrm>
        </p:spPr>
        <p:txBody>
          <a:bodyPr>
            <a:normAutofit fontScale="90000"/>
          </a:bodyPr>
          <a:lstStyle/>
          <a:p>
            <a:r>
              <a:rPr lang="es-ES_tradnl" b="1" noProof="0" dirty="0" smtClean="0">
                <a:latin typeface="Arial" pitchFamily="34" charset="0"/>
                <a:cs typeface="Arial" pitchFamily="34" charset="0"/>
              </a:rPr>
              <a:t>K  </a:t>
            </a:r>
            <a:r>
              <a:rPr lang="es-ES_tradnl" b="1" noProof="0" dirty="0" err="1" smtClean="0">
                <a:latin typeface="Arial" pitchFamily="34" charset="0"/>
                <a:cs typeface="Arial" pitchFamily="34" charset="0"/>
              </a:rPr>
              <a:t>Index</a:t>
            </a:r>
            <a:endParaRPr lang="es-ES_tradnl" b="1" noProof="0" dirty="0">
              <a:latin typeface="Arial" pitchFamily="34" charset="0"/>
              <a:cs typeface="Arial" pitchFamily="34" charset="0"/>
            </a:endParaRPr>
          </a:p>
        </p:txBody>
      </p:sp>
      <p:sp>
        <p:nvSpPr>
          <p:cNvPr id="3" name="Content Placeholder 2"/>
          <p:cNvSpPr>
            <a:spLocks noGrp="1"/>
          </p:cNvSpPr>
          <p:nvPr>
            <p:ph idx="1"/>
          </p:nvPr>
        </p:nvSpPr>
        <p:spPr>
          <a:xfrm>
            <a:off x="457200" y="3581400"/>
            <a:ext cx="8229600" cy="2286000"/>
          </a:xfrm>
        </p:spPr>
        <p:txBody>
          <a:bodyPr>
            <a:normAutofit fontScale="85000" lnSpcReduction="20000"/>
          </a:bodyPr>
          <a:lstStyle/>
          <a:p>
            <a:r>
              <a:rPr lang="es-ES_tradnl" sz="2400" noProof="0" dirty="0" err="1" smtClean="0">
                <a:latin typeface="Arial" pitchFamily="34" charset="0"/>
                <a:cs typeface="Arial" pitchFamily="34" charset="0"/>
              </a:rPr>
              <a:t>Since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K-</a:t>
            </a:r>
            <a:r>
              <a:rPr lang="es-ES_tradnl" sz="2400" noProof="0" dirty="0" err="1" smtClean="0">
                <a:latin typeface="Arial" pitchFamily="34" charset="0"/>
                <a:cs typeface="Arial" pitchFamily="34" charset="0"/>
              </a:rPr>
              <a:t>index</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considers</a:t>
            </a:r>
            <a:r>
              <a:rPr lang="es-ES_tradnl" sz="2400" noProof="0" dirty="0" smtClean="0">
                <a:latin typeface="Arial" pitchFamily="34" charset="0"/>
                <a:cs typeface="Arial" pitchFamily="34" charset="0"/>
              </a:rPr>
              <a:t> </a:t>
            </a:r>
            <a:r>
              <a:rPr lang="es-ES_tradnl" sz="2400" b="1" u="sng" noProof="0" dirty="0" err="1" smtClean="0">
                <a:solidFill>
                  <a:srgbClr val="009A46"/>
                </a:solidFill>
                <a:latin typeface="Arial" pitchFamily="34" charset="0"/>
                <a:cs typeface="Arial" pitchFamily="34" charset="0"/>
              </a:rPr>
              <a:t>available</a:t>
            </a:r>
            <a:r>
              <a:rPr lang="es-ES_tradnl" sz="2400" b="1" u="sng" noProof="0" dirty="0" smtClean="0">
                <a:solidFill>
                  <a:srgbClr val="009A46"/>
                </a:solidFill>
                <a:latin typeface="Arial" pitchFamily="34" charset="0"/>
                <a:cs typeface="Arial" pitchFamily="34" charset="0"/>
              </a:rPr>
              <a:t> </a:t>
            </a:r>
            <a:r>
              <a:rPr lang="es-ES_tradnl" sz="2400" b="1" u="sng" noProof="0" dirty="0" err="1" smtClean="0">
                <a:solidFill>
                  <a:srgbClr val="009A46"/>
                </a:solidFill>
                <a:latin typeface="Arial" pitchFamily="34" charset="0"/>
                <a:cs typeface="Arial" pitchFamily="34" charset="0"/>
              </a:rPr>
              <a:t>water</a:t>
            </a:r>
            <a:r>
              <a:rPr lang="es-ES_tradnl" sz="2400" b="1" u="sng" noProof="0" dirty="0" smtClean="0">
                <a:solidFill>
                  <a:srgbClr val="009A46"/>
                </a:solidFill>
                <a:latin typeface="Arial" pitchFamily="34" charset="0"/>
                <a:cs typeface="Arial" pitchFamily="34" charset="0"/>
              </a:rPr>
              <a:t> </a:t>
            </a:r>
            <a:r>
              <a:rPr lang="es-ES_tradnl" sz="2400" noProof="0" dirty="0" smtClean="0">
                <a:latin typeface="Arial" pitchFamily="34" charset="0"/>
                <a:cs typeface="Arial" pitchFamily="34" charset="0"/>
              </a:rPr>
              <a:t>en 850 y 700 </a:t>
            </a:r>
            <a:r>
              <a:rPr lang="es-ES_tradnl" sz="2400" noProof="0" dirty="0" err="1" smtClean="0">
                <a:latin typeface="Arial" pitchFamily="34" charset="0"/>
                <a:cs typeface="Arial" pitchFamily="34" charset="0"/>
              </a:rPr>
              <a:t>hPa</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tends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to</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function</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well</a:t>
            </a:r>
            <a:r>
              <a:rPr lang="es-ES_tradnl" sz="2400" noProof="0" dirty="0" smtClean="0">
                <a:latin typeface="Arial" pitchFamily="34" charset="0"/>
                <a:cs typeface="Arial" pitchFamily="34" charset="0"/>
              </a:rPr>
              <a:t> in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tropics</a:t>
            </a:r>
            <a:r>
              <a:rPr lang="es-ES_tradnl" sz="2400" noProof="0" dirty="0" smtClean="0">
                <a:latin typeface="Arial" pitchFamily="34" charset="0"/>
                <a:cs typeface="Arial" pitchFamily="34" charset="0"/>
              </a:rPr>
              <a:t>.</a:t>
            </a:r>
          </a:p>
          <a:p>
            <a:pPr lvl="1"/>
            <a:r>
              <a:rPr lang="es-ES_tradnl" sz="2400" noProof="0" dirty="0" err="1" smtClean="0">
                <a:latin typeface="Arial" pitchFamily="34" charset="0"/>
                <a:cs typeface="Arial" pitchFamily="34" charset="0"/>
              </a:rPr>
              <a:t>Good</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for</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maritime</a:t>
            </a:r>
            <a:r>
              <a:rPr lang="es-ES_tradnl" sz="2400" noProof="0" dirty="0" smtClean="0">
                <a:latin typeface="Arial" pitchFamily="34" charset="0"/>
                <a:cs typeface="Arial" pitchFamily="34" charset="0"/>
              </a:rPr>
              <a:t> tropical air </a:t>
            </a:r>
            <a:r>
              <a:rPr lang="es-ES_tradnl" sz="2400" noProof="0" dirty="0" err="1" smtClean="0">
                <a:latin typeface="Arial" pitchFamily="34" charset="0"/>
                <a:cs typeface="Arial" pitchFamily="34" charset="0"/>
              </a:rPr>
              <a:t>masses</a:t>
            </a:r>
            <a:r>
              <a:rPr lang="es-ES_tradnl" sz="2400" noProof="0" dirty="0" smtClean="0">
                <a:latin typeface="Arial" pitchFamily="34" charset="0"/>
                <a:cs typeface="Arial" pitchFamily="34" charset="0"/>
              </a:rPr>
              <a:t>.</a:t>
            </a:r>
          </a:p>
          <a:p>
            <a:pPr lvl="1"/>
            <a:endParaRPr lang="es-ES_tradnl" sz="2400" noProof="0" dirty="0" smtClean="0">
              <a:latin typeface="Arial" pitchFamily="34" charset="0"/>
              <a:cs typeface="Arial" pitchFamily="34" charset="0"/>
            </a:endParaRPr>
          </a:p>
          <a:p>
            <a:r>
              <a:rPr lang="es-ES_tradnl" sz="2600" b="1" u="sng" dirty="0" smtClean="0">
                <a:latin typeface="Arial" pitchFamily="34" charset="0"/>
                <a:cs typeface="Arial" pitchFamily="34" charset="0"/>
              </a:rPr>
              <a:t>CIMH: K-</a:t>
            </a:r>
            <a:r>
              <a:rPr lang="es-ES_tradnl" sz="2600" b="1" u="sng" dirty="0" err="1" smtClean="0">
                <a:latin typeface="Arial" pitchFamily="34" charset="0"/>
                <a:cs typeface="Arial" pitchFamily="34" charset="0"/>
              </a:rPr>
              <a:t>index</a:t>
            </a:r>
            <a:r>
              <a:rPr lang="es-ES_tradnl" sz="2600" b="1" u="sng" dirty="0" smtClean="0">
                <a:latin typeface="Arial" pitchFamily="34" charset="0"/>
                <a:cs typeface="Arial" pitchFamily="34" charset="0"/>
              </a:rPr>
              <a:t> </a:t>
            </a:r>
            <a:r>
              <a:rPr lang="es-ES_tradnl" sz="2600" b="1" u="sng" dirty="0" err="1" smtClean="0">
                <a:latin typeface="Arial" pitchFamily="34" charset="0"/>
                <a:cs typeface="Arial" pitchFamily="34" charset="0"/>
              </a:rPr>
              <a:t>values</a:t>
            </a:r>
            <a:r>
              <a:rPr lang="es-ES_tradnl" sz="2600" b="1" u="sng" dirty="0" smtClean="0">
                <a:latin typeface="Arial" pitchFamily="34" charset="0"/>
                <a:cs typeface="Arial" pitchFamily="34" charset="0"/>
              </a:rPr>
              <a:t> </a:t>
            </a:r>
            <a:r>
              <a:rPr lang="es-ES_tradnl" sz="2600" b="1" u="sng" dirty="0" err="1" smtClean="0">
                <a:latin typeface="Arial" pitchFamily="34" charset="0"/>
                <a:cs typeface="Arial" pitchFamily="34" charset="0"/>
              </a:rPr>
              <a:t>that</a:t>
            </a:r>
            <a:r>
              <a:rPr lang="es-ES_tradnl" sz="2600" b="1" u="sng" dirty="0" smtClean="0">
                <a:latin typeface="Arial" pitchFamily="34" charset="0"/>
                <a:cs typeface="Arial" pitchFamily="34" charset="0"/>
              </a:rPr>
              <a:t> favor </a:t>
            </a:r>
            <a:r>
              <a:rPr lang="es-ES_tradnl" sz="2600" b="1" u="sng" dirty="0" err="1" smtClean="0">
                <a:latin typeface="Arial" pitchFamily="34" charset="0"/>
                <a:cs typeface="Arial" pitchFamily="34" charset="0"/>
              </a:rPr>
              <a:t>deep</a:t>
            </a:r>
            <a:r>
              <a:rPr lang="es-ES_tradnl" sz="2600" b="1" u="sng" dirty="0" smtClean="0">
                <a:latin typeface="Arial" pitchFamily="34" charset="0"/>
                <a:cs typeface="Arial" pitchFamily="34" charset="0"/>
              </a:rPr>
              <a:t> </a:t>
            </a:r>
            <a:r>
              <a:rPr lang="es-ES_tradnl" sz="2600" b="1" u="sng" dirty="0" err="1" smtClean="0">
                <a:latin typeface="Arial" pitchFamily="34" charset="0"/>
                <a:cs typeface="Arial" pitchFamily="34" charset="0"/>
              </a:rPr>
              <a:t>convection</a:t>
            </a:r>
            <a:endParaRPr lang="es-ES_tradnl" sz="2600" b="1" u="sng" noProof="0" dirty="0" smtClean="0">
              <a:latin typeface="Arial" pitchFamily="34" charset="0"/>
              <a:cs typeface="Arial" pitchFamily="34" charset="0"/>
            </a:endParaRPr>
          </a:p>
          <a:p>
            <a:r>
              <a:rPr lang="es-ES_tradnl" sz="2400" noProof="0" dirty="0" err="1" smtClean="0">
                <a:latin typeface="Arial" pitchFamily="34" charset="0"/>
                <a:cs typeface="Arial" pitchFamily="34" charset="0"/>
              </a:rPr>
              <a:t>Northern</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Caribbean</a:t>
            </a:r>
            <a:r>
              <a:rPr lang="es-ES_tradnl" sz="2400" noProof="0" dirty="0" smtClean="0">
                <a:latin typeface="Arial" pitchFamily="34" charset="0"/>
                <a:cs typeface="Arial" pitchFamily="34" charset="0"/>
              </a:rPr>
              <a:t> &gt; 24</a:t>
            </a:r>
          </a:p>
          <a:p>
            <a:r>
              <a:rPr lang="es-ES_tradnl" sz="2400" noProof="0" dirty="0" err="1" smtClean="0">
                <a:latin typeface="Arial" pitchFamily="34" charset="0"/>
                <a:cs typeface="Arial" pitchFamily="34" charset="0"/>
              </a:rPr>
              <a:t>Southern</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Caribbean</a:t>
            </a:r>
            <a:r>
              <a:rPr lang="es-ES_tradnl" sz="2400" noProof="0" dirty="0" smtClean="0">
                <a:latin typeface="Arial" pitchFamily="34" charset="0"/>
                <a:cs typeface="Arial" pitchFamily="34" charset="0"/>
              </a:rPr>
              <a:t>/South </a:t>
            </a:r>
            <a:r>
              <a:rPr lang="es-ES_tradnl" sz="2400" noProof="0" dirty="0" err="1" smtClean="0">
                <a:latin typeface="Arial" pitchFamily="34" charset="0"/>
                <a:cs typeface="Arial" pitchFamily="34" charset="0"/>
              </a:rPr>
              <a:t>America</a:t>
            </a:r>
            <a:r>
              <a:rPr lang="es-ES_tradnl" sz="2400" noProof="0" dirty="0" smtClean="0">
                <a:latin typeface="Arial" pitchFamily="34" charset="0"/>
                <a:cs typeface="Arial" pitchFamily="34" charset="0"/>
              </a:rPr>
              <a:t> &gt; 30</a:t>
            </a:r>
          </a:p>
          <a:p>
            <a:endParaRPr lang="es-ES_tradnl" sz="2400" noProof="0" dirty="0">
              <a:latin typeface="Arial" pitchFamily="34" charset="0"/>
              <a:cs typeface="Arial" pitchFamily="34" charset="0"/>
            </a:endParaRPr>
          </a:p>
        </p:txBody>
      </p:sp>
      <p:sp>
        <p:nvSpPr>
          <p:cNvPr id="4" name="TextBox 3"/>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15/57</a:t>
            </a:r>
            <a:endParaRPr lang="en-US" dirty="0">
              <a:solidFill>
                <a:schemeClr val="bg1">
                  <a:lumMod val="50000"/>
                </a:schemeClr>
              </a:solidFill>
            </a:endParaRPr>
          </a:p>
        </p:txBody>
      </p:sp>
      <p:sp>
        <p:nvSpPr>
          <p:cNvPr id="5" name="Rectangle 4"/>
          <p:cNvSpPr/>
          <p:nvPr/>
        </p:nvSpPr>
        <p:spPr>
          <a:xfrm>
            <a:off x="1109612" y="1371600"/>
            <a:ext cx="7143174" cy="523220"/>
          </a:xfrm>
          <a:prstGeom prst="rect">
            <a:avLst/>
          </a:prstGeom>
        </p:spPr>
        <p:txBody>
          <a:bodyPr wrap="none">
            <a:spAutoFit/>
          </a:bodyPr>
          <a:lstStyle/>
          <a:p>
            <a:r>
              <a:rPr lang="es-ES_tradnl" sz="2800" dirty="0">
                <a:latin typeface="Arial" pitchFamily="34" charset="0"/>
                <a:cs typeface="Arial" pitchFamily="34" charset="0"/>
              </a:rPr>
              <a:t>K </a:t>
            </a:r>
            <a:r>
              <a:rPr lang="es-ES_tradnl" sz="2800" dirty="0" smtClean="0">
                <a:latin typeface="Arial" pitchFamily="34" charset="0"/>
                <a:cs typeface="Arial" pitchFamily="34" charset="0"/>
              </a:rPr>
              <a:t>=    </a:t>
            </a:r>
            <a:r>
              <a:rPr lang="es-ES_tradnl" sz="2800" dirty="0">
                <a:latin typeface="Arial" pitchFamily="34" charset="0"/>
                <a:cs typeface="Arial" pitchFamily="34" charset="0"/>
              </a:rPr>
              <a:t>(T</a:t>
            </a:r>
            <a:r>
              <a:rPr lang="es-ES_tradnl" dirty="0">
                <a:latin typeface="Arial" pitchFamily="34" charset="0"/>
                <a:cs typeface="Arial" pitchFamily="34" charset="0"/>
              </a:rPr>
              <a:t>850</a:t>
            </a:r>
            <a:r>
              <a:rPr lang="es-ES_tradnl" sz="2800" dirty="0">
                <a:latin typeface="Arial" pitchFamily="34" charset="0"/>
                <a:cs typeface="Arial" pitchFamily="34" charset="0"/>
              </a:rPr>
              <a:t> – T</a:t>
            </a:r>
            <a:r>
              <a:rPr lang="es-ES_tradnl" dirty="0">
                <a:latin typeface="Arial" pitchFamily="34" charset="0"/>
                <a:cs typeface="Arial" pitchFamily="34" charset="0"/>
              </a:rPr>
              <a:t>500</a:t>
            </a:r>
            <a:r>
              <a:rPr lang="es-ES_tradnl" sz="2800" dirty="0">
                <a:latin typeface="Arial" pitchFamily="34" charset="0"/>
                <a:cs typeface="Arial" pitchFamily="34" charset="0"/>
              </a:rPr>
              <a:t>) </a:t>
            </a:r>
            <a:r>
              <a:rPr lang="es-ES_tradnl" sz="2800" dirty="0" smtClean="0">
                <a:latin typeface="Arial" pitchFamily="34" charset="0"/>
                <a:cs typeface="Arial" pitchFamily="34" charset="0"/>
              </a:rPr>
              <a:t>   +  [ Td</a:t>
            </a:r>
            <a:r>
              <a:rPr lang="es-ES_tradnl" dirty="0" smtClean="0">
                <a:latin typeface="Arial" pitchFamily="34" charset="0"/>
                <a:cs typeface="Arial" pitchFamily="34" charset="0"/>
              </a:rPr>
              <a:t>850</a:t>
            </a:r>
            <a:r>
              <a:rPr lang="es-ES_tradnl" sz="2800" dirty="0" smtClean="0">
                <a:latin typeface="Arial" pitchFamily="34" charset="0"/>
                <a:cs typeface="Arial" pitchFamily="34" charset="0"/>
              </a:rPr>
              <a:t> – (</a:t>
            </a:r>
            <a:r>
              <a:rPr lang="es-ES_tradnl" sz="2800" dirty="0">
                <a:latin typeface="Arial" pitchFamily="34" charset="0"/>
                <a:cs typeface="Arial" pitchFamily="34" charset="0"/>
              </a:rPr>
              <a:t>T</a:t>
            </a:r>
            <a:r>
              <a:rPr lang="es-ES_tradnl" dirty="0">
                <a:latin typeface="Arial" pitchFamily="34" charset="0"/>
                <a:cs typeface="Arial" pitchFamily="34" charset="0"/>
              </a:rPr>
              <a:t>700</a:t>
            </a:r>
            <a:r>
              <a:rPr lang="es-ES_tradnl" sz="2800" dirty="0">
                <a:latin typeface="Arial" pitchFamily="34" charset="0"/>
                <a:cs typeface="Arial" pitchFamily="34" charset="0"/>
              </a:rPr>
              <a:t>-Td</a:t>
            </a:r>
            <a:r>
              <a:rPr lang="es-ES_tradnl" dirty="0">
                <a:latin typeface="Arial" pitchFamily="34" charset="0"/>
                <a:cs typeface="Arial" pitchFamily="34" charset="0"/>
              </a:rPr>
              <a:t>700</a:t>
            </a:r>
            <a:r>
              <a:rPr lang="es-ES_tradnl" sz="2800" dirty="0" smtClean="0">
                <a:latin typeface="Arial" pitchFamily="34" charset="0"/>
                <a:cs typeface="Arial" pitchFamily="34" charset="0"/>
              </a:rPr>
              <a:t>) ]</a:t>
            </a:r>
            <a:endParaRPr lang="es-ES_tradnl" sz="2800" dirty="0">
              <a:latin typeface="Arial" pitchFamily="34" charset="0"/>
              <a:cs typeface="Arial" pitchFamily="34" charset="0"/>
            </a:endParaRPr>
          </a:p>
        </p:txBody>
      </p:sp>
      <p:sp>
        <p:nvSpPr>
          <p:cNvPr id="6" name="Rectangle 5"/>
          <p:cNvSpPr/>
          <p:nvPr/>
        </p:nvSpPr>
        <p:spPr>
          <a:xfrm>
            <a:off x="1066800" y="1371600"/>
            <a:ext cx="7315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52600" y="2062371"/>
            <a:ext cx="2590800" cy="1061829"/>
          </a:xfrm>
          <a:prstGeom prst="rect">
            <a:avLst/>
          </a:prstGeom>
        </p:spPr>
        <p:txBody>
          <a:bodyPr wrap="square">
            <a:spAutoFit/>
          </a:bodyPr>
          <a:lstStyle/>
          <a:p>
            <a:pPr algn="ctr"/>
            <a:r>
              <a:rPr lang="es-ES_tradnl" sz="2100" dirty="0" smtClean="0">
                <a:latin typeface="Arial" pitchFamily="34" charset="0"/>
                <a:cs typeface="Arial" pitchFamily="34" charset="0"/>
              </a:rPr>
              <a:t>Vertical </a:t>
            </a:r>
            <a:r>
              <a:rPr lang="es-ES_tradnl" sz="2100" dirty="0" err="1" smtClean="0">
                <a:latin typeface="Arial" pitchFamily="34" charset="0"/>
                <a:cs typeface="Arial" pitchFamily="34" charset="0"/>
              </a:rPr>
              <a:t>temperature</a:t>
            </a:r>
            <a:endParaRPr lang="es-ES_tradnl" sz="2100" dirty="0" smtClean="0">
              <a:latin typeface="Arial" pitchFamily="34" charset="0"/>
              <a:cs typeface="Arial" pitchFamily="34" charset="0"/>
            </a:endParaRPr>
          </a:p>
          <a:p>
            <a:pPr algn="ctr"/>
            <a:r>
              <a:rPr lang="es-ES_tradnl" sz="2100" dirty="0" err="1" smtClean="0">
                <a:latin typeface="Arial" pitchFamily="34" charset="0"/>
                <a:cs typeface="Arial" pitchFamily="34" charset="0"/>
              </a:rPr>
              <a:t>gradient</a:t>
            </a:r>
            <a:endParaRPr lang="es-ES_tradnl" sz="2100" dirty="0" smtClean="0">
              <a:latin typeface="Arial" pitchFamily="34" charset="0"/>
              <a:cs typeface="Arial" pitchFamily="34" charset="0"/>
            </a:endParaRPr>
          </a:p>
          <a:p>
            <a:pPr algn="ctr"/>
            <a:r>
              <a:rPr lang="es-ES_tradnl" sz="2100" dirty="0" smtClean="0">
                <a:latin typeface="Arial" pitchFamily="34" charset="0"/>
                <a:cs typeface="Arial" pitchFamily="34" charset="0"/>
              </a:rPr>
              <a:t>(</a:t>
            </a:r>
            <a:r>
              <a:rPr lang="es-ES_tradnl" sz="2100" dirty="0" err="1" smtClean="0">
                <a:latin typeface="Arial" pitchFamily="34" charset="0"/>
                <a:cs typeface="Arial" pitchFamily="34" charset="0"/>
              </a:rPr>
              <a:t>stability</a:t>
            </a:r>
            <a:r>
              <a:rPr lang="es-ES_tradnl" sz="2100" dirty="0" smtClean="0">
                <a:latin typeface="Arial" pitchFamily="34" charset="0"/>
                <a:cs typeface="Arial" pitchFamily="34" charset="0"/>
              </a:rPr>
              <a:t>)</a:t>
            </a:r>
            <a:endParaRPr lang="es-ES_tradnl" sz="2100" dirty="0">
              <a:latin typeface="Arial" pitchFamily="34" charset="0"/>
              <a:cs typeface="Arial" pitchFamily="34" charset="0"/>
            </a:endParaRPr>
          </a:p>
        </p:txBody>
      </p:sp>
      <p:sp>
        <p:nvSpPr>
          <p:cNvPr id="10" name="Rectangle 9"/>
          <p:cNvSpPr/>
          <p:nvPr/>
        </p:nvSpPr>
        <p:spPr>
          <a:xfrm>
            <a:off x="4724400" y="2057400"/>
            <a:ext cx="3505200" cy="1061829"/>
          </a:xfrm>
          <a:prstGeom prst="rect">
            <a:avLst/>
          </a:prstGeom>
        </p:spPr>
        <p:txBody>
          <a:bodyPr wrap="square">
            <a:spAutoFit/>
          </a:bodyPr>
          <a:lstStyle/>
          <a:p>
            <a:pPr algn="ctr"/>
            <a:r>
              <a:rPr lang="es-ES_tradnl" sz="2100" dirty="0" err="1" smtClean="0">
                <a:latin typeface="Arial" pitchFamily="34" charset="0"/>
                <a:cs typeface="Arial" pitchFamily="34" charset="0"/>
              </a:rPr>
              <a:t>Water</a:t>
            </a:r>
            <a:r>
              <a:rPr lang="es-ES_tradnl" sz="2100" dirty="0" smtClean="0">
                <a:latin typeface="Arial" pitchFamily="34" charset="0"/>
                <a:cs typeface="Arial" pitchFamily="34" charset="0"/>
              </a:rPr>
              <a:t> vapor </a:t>
            </a:r>
            <a:r>
              <a:rPr lang="es-ES_tradnl" sz="2100" dirty="0" err="1" smtClean="0">
                <a:latin typeface="Arial" pitchFamily="34" charset="0"/>
                <a:cs typeface="Arial" pitchFamily="34" charset="0"/>
              </a:rPr>
              <a:t>content</a:t>
            </a:r>
            <a:r>
              <a:rPr lang="es-ES_tradnl" sz="2100" dirty="0" smtClean="0">
                <a:latin typeface="Arial" pitchFamily="34" charset="0"/>
                <a:cs typeface="Arial" pitchFamily="34" charset="0"/>
              </a:rPr>
              <a:t> </a:t>
            </a:r>
            <a:r>
              <a:rPr lang="es-ES_tradnl" sz="2100" dirty="0" err="1" smtClean="0">
                <a:latin typeface="Arial" pitchFamily="34" charset="0"/>
                <a:cs typeface="Arial" pitchFamily="34" charset="0"/>
              </a:rPr>
              <a:t>between</a:t>
            </a:r>
            <a:r>
              <a:rPr lang="es-ES_tradnl" sz="2100" dirty="0" smtClean="0">
                <a:latin typeface="Arial" pitchFamily="34" charset="0"/>
                <a:cs typeface="Arial" pitchFamily="34" charset="0"/>
              </a:rPr>
              <a:t> 850 and 700 </a:t>
            </a:r>
            <a:r>
              <a:rPr lang="es-ES_tradnl" sz="2100" dirty="0" err="1" smtClean="0">
                <a:latin typeface="Arial" pitchFamily="34" charset="0"/>
                <a:cs typeface="Arial" pitchFamily="34" charset="0"/>
              </a:rPr>
              <a:t>hPa</a:t>
            </a:r>
            <a:endParaRPr lang="es-ES_tradnl" sz="2100" dirty="0" smtClean="0">
              <a:latin typeface="Arial" pitchFamily="34" charset="0"/>
              <a:cs typeface="Arial" pitchFamily="34" charset="0"/>
            </a:endParaRPr>
          </a:p>
          <a:p>
            <a:pPr algn="ctr"/>
            <a:r>
              <a:rPr lang="es-ES_tradnl" sz="2100" dirty="0" smtClean="0">
                <a:latin typeface="Arial" pitchFamily="34" charset="0"/>
                <a:cs typeface="Arial" pitchFamily="34" charset="0"/>
              </a:rPr>
              <a:t>(</a:t>
            </a:r>
            <a:r>
              <a:rPr lang="es-ES_tradnl" sz="2100" dirty="0" err="1" smtClean="0">
                <a:latin typeface="Arial" pitchFamily="34" charset="0"/>
                <a:cs typeface="Arial" pitchFamily="34" charset="0"/>
              </a:rPr>
              <a:t>available</a:t>
            </a:r>
            <a:r>
              <a:rPr lang="es-ES_tradnl" sz="2100" dirty="0" smtClean="0">
                <a:latin typeface="Arial" pitchFamily="34" charset="0"/>
                <a:cs typeface="Arial" pitchFamily="34" charset="0"/>
              </a:rPr>
              <a:t> </a:t>
            </a:r>
            <a:r>
              <a:rPr lang="es-ES_tradnl" sz="2100" dirty="0" err="1" smtClean="0">
                <a:latin typeface="Arial" pitchFamily="34" charset="0"/>
                <a:cs typeface="Arial" pitchFamily="34" charset="0"/>
              </a:rPr>
              <a:t>water</a:t>
            </a:r>
            <a:r>
              <a:rPr lang="es-ES_tradnl" sz="2100" dirty="0" smtClean="0">
                <a:latin typeface="Arial" pitchFamily="34" charset="0"/>
                <a:cs typeface="Arial" pitchFamily="34" charset="0"/>
              </a:rPr>
              <a:t>)</a:t>
            </a:r>
            <a:endParaRPr lang="es-ES_tradnl" sz="2100" dirty="0">
              <a:latin typeface="Arial" pitchFamily="34" charset="0"/>
              <a:cs typeface="Arial" pitchFamily="34" charset="0"/>
            </a:endParaRPr>
          </a:p>
        </p:txBody>
      </p:sp>
    </p:spTree>
    <p:extLst>
      <p:ext uri="{BB962C8B-B14F-4D97-AF65-F5344CB8AC3E}">
        <p14:creationId xmlns:p14="http://schemas.microsoft.com/office/powerpoint/2010/main" val="4179450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020762"/>
          </a:xfrm>
        </p:spPr>
        <p:txBody>
          <a:bodyPr>
            <a:normAutofit fontScale="90000"/>
          </a:bodyPr>
          <a:lstStyle/>
          <a:p>
            <a:r>
              <a:rPr lang="es-ES_tradnl" b="1" noProof="0" dirty="0" smtClean="0">
                <a:latin typeface="Arial" pitchFamily="34" charset="0"/>
                <a:cs typeface="Arial" pitchFamily="34" charset="0"/>
              </a:rPr>
              <a:t>Valores del K</a:t>
            </a:r>
            <a:br>
              <a:rPr lang="es-ES_tradnl" b="1" noProof="0" dirty="0" smtClean="0">
                <a:latin typeface="Arial" pitchFamily="34" charset="0"/>
                <a:cs typeface="Arial" pitchFamily="34" charset="0"/>
              </a:rPr>
            </a:br>
            <a:r>
              <a:rPr lang="es-ES_tradnl" b="1" dirty="0" smtClean="0">
                <a:latin typeface="Arial" pitchFamily="34" charset="0"/>
                <a:cs typeface="Arial" pitchFamily="34" charset="0"/>
              </a:rPr>
              <a:t>(</a:t>
            </a:r>
            <a:r>
              <a:rPr lang="es-ES_tradnl" b="1" dirty="0" err="1" smtClean="0">
                <a:latin typeface="Arial" pitchFamily="34" charset="0"/>
                <a:cs typeface="Arial" pitchFamily="34" charset="0"/>
              </a:rPr>
              <a:t>Mid</a:t>
            </a:r>
            <a:r>
              <a:rPr lang="es-ES_tradnl" b="1" dirty="0" smtClean="0">
                <a:latin typeface="Arial" pitchFamily="34" charset="0"/>
                <a:cs typeface="Arial" pitchFamily="34" charset="0"/>
              </a:rPr>
              <a:t>-latitudes)</a:t>
            </a:r>
            <a:endParaRPr lang="es-ES_tradnl" b="1" noProof="0" dirty="0">
              <a:latin typeface="Arial" pitchFamily="34" charset="0"/>
              <a:cs typeface="Arial" pitchFamily="34" charset="0"/>
            </a:endParaRPr>
          </a:p>
        </p:txBody>
      </p:sp>
      <p:sp>
        <p:nvSpPr>
          <p:cNvPr id="3" name="Content Placeholder 2"/>
          <p:cNvSpPr>
            <a:spLocks noGrp="1"/>
          </p:cNvSpPr>
          <p:nvPr>
            <p:ph idx="1"/>
          </p:nvPr>
        </p:nvSpPr>
        <p:spPr>
          <a:xfrm>
            <a:off x="457200" y="1493837"/>
            <a:ext cx="8229600" cy="4525963"/>
          </a:xfrm>
        </p:spPr>
        <p:txBody>
          <a:bodyPr>
            <a:normAutofit/>
          </a:bodyPr>
          <a:lstStyle/>
          <a:p>
            <a:r>
              <a:rPr lang="es-ES_tradnl" sz="2600" noProof="0" dirty="0" smtClean="0">
                <a:latin typeface="Arial" pitchFamily="34" charset="0"/>
                <a:cs typeface="Arial" pitchFamily="34" charset="0"/>
              </a:rPr>
              <a:t>Once </a:t>
            </a:r>
            <a:r>
              <a:rPr lang="es-ES_tradnl" sz="2600" noProof="0" dirty="0" err="1" smtClean="0">
                <a:latin typeface="Arial" pitchFamily="34" charset="0"/>
                <a:cs typeface="Arial" pitchFamily="34" charset="0"/>
              </a:rPr>
              <a:t>dewpoints</a:t>
            </a:r>
            <a:r>
              <a:rPr lang="es-ES_tradnl" sz="2600" noProof="0" dirty="0" smtClean="0">
                <a:latin typeface="Arial" pitchFamily="34" charset="0"/>
                <a:cs typeface="Arial" pitchFamily="34" charset="0"/>
              </a:rPr>
              <a:t> at 850 </a:t>
            </a:r>
            <a:r>
              <a:rPr lang="es-ES_tradnl" sz="2600" noProof="0" dirty="0" err="1" smtClean="0">
                <a:latin typeface="Arial" pitchFamily="34" charset="0"/>
                <a:cs typeface="Arial" pitchFamily="34" charset="0"/>
              </a:rPr>
              <a:t>hPa</a:t>
            </a:r>
            <a:r>
              <a:rPr lang="es-ES_tradnl" sz="2600" noProof="0" dirty="0" smtClean="0">
                <a:latin typeface="Arial" pitchFamily="34" charset="0"/>
                <a:cs typeface="Arial" pitchFamily="34" charset="0"/>
              </a:rPr>
              <a:t> are </a:t>
            </a:r>
            <a:r>
              <a:rPr lang="es-ES_tradnl" sz="2600" noProof="0" dirty="0" err="1" smtClean="0">
                <a:latin typeface="Arial" pitchFamily="34" charset="0"/>
                <a:cs typeface="Arial" pitchFamily="34" charset="0"/>
              </a:rPr>
              <a:t>high</a:t>
            </a:r>
            <a:r>
              <a:rPr lang="es-ES_tradnl" sz="2600" noProof="0" dirty="0" smtClean="0">
                <a:latin typeface="Arial" pitchFamily="34" charset="0"/>
                <a:cs typeface="Arial" pitchFamily="34" charset="0"/>
              </a:rPr>
              <a:t> and </a:t>
            </a:r>
            <a:r>
              <a:rPr lang="es-ES_tradnl" sz="2600" noProof="0" dirty="0" err="1" smtClean="0">
                <a:latin typeface="Arial" pitchFamily="34" charset="0"/>
                <a:cs typeface="Arial" pitchFamily="34" charset="0"/>
              </a:rPr>
              <a:t>Dewpoint</a:t>
            </a:r>
            <a:r>
              <a:rPr lang="es-ES_tradnl" sz="2600" noProof="0" dirty="0" smtClean="0">
                <a:latin typeface="Arial" pitchFamily="34" charset="0"/>
                <a:cs typeface="Arial" pitchFamily="34" charset="0"/>
              </a:rPr>
              <a:t> </a:t>
            </a:r>
            <a:r>
              <a:rPr lang="es-ES_tradnl" sz="2600" noProof="0" dirty="0" err="1" smtClean="0">
                <a:latin typeface="Arial" pitchFamily="34" charset="0"/>
                <a:cs typeface="Arial" pitchFamily="34" charset="0"/>
              </a:rPr>
              <a:t>depression</a:t>
            </a:r>
            <a:r>
              <a:rPr lang="es-ES_tradnl" sz="2600" noProof="0" dirty="0" smtClean="0">
                <a:latin typeface="Arial" pitchFamily="34" charset="0"/>
                <a:cs typeface="Arial" pitchFamily="34" charset="0"/>
              </a:rPr>
              <a:t> at 700 </a:t>
            </a:r>
            <a:r>
              <a:rPr lang="es-ES_tradnl" sz="2600" noProof="0" dirty="0" err="1" smtClean="0">
                <a:latin typeface="Arial" pitchFamily="34" charset="0"/>
                <a:cs typeface="Arial" pitchFamily="34" charset="0"/>
              </a:rPr>
              <a:t>is</a:t>
            </a:r>
            <a:r>
              <a:rPr lang="es-ES_tradnl" sz="2600" noProof="0" dirty="0" smtClean="0">
                <a:latin typeface="Arial" pitchFamily="34" charset="0"/>
                <a:cs typeface="Arial" pitchFamily="34" charset="0"/>
              </a:rPr>
              <a:t> </a:t>
            </a:r>
            <a:r>
              <a:rPr lang="es-ES_tradnl" sz="2600" noProof="0" dirty="0" err="1" smtClean="0">
                <a:latin typeface="Arial" pitchFamily="34" charset="0"/>
                <a:cs typeface="Arial" pitchFamily="34" charset="0"/>
              </a:rPr>
              <a:t>low</a:t>
            </a:r>
            <a:r>
              <a:rPr lang="es-ES_tradnl" sz="2600" noProof="0" dirty="0" smtClean="0">
                <a:latin typeface="Arial" pitchFamily="34" charset="0"/>
                <a:cs typeface="Arial" pitchFamily="34" charset="0"/>
              </a:rPr>
              <a:t>, </a:t>
            </a:r>
            <a:r>
              <a:rPr lang="es-ES_tradnl" sz="2600" dirty="0" smtClean="0">
                <a:latin typeface="Arial" pitchFamily="34" charset="0"/>
                <a:cs typeface="Arial" pitchFamily="34" charset="0"/>
              </a:rPr>
              <a:t>K-</a:t>
            </a:r>
            <a:r>
              <a:rPr lang="es-ES_tradnl" sz="2600" dirty="0" err="1" smtClean="0">
                <a:latin typeface="Arial" pitchFamily="34" charset="0"/>
                <a:cs typeface="Arial" pitchFamily="34" charset="0"/>
              </a:rPr>
              <a:t>index</a:t>
            </a:r>
            <a:r>
              <a:rPr lang="es-ES_tradnl" sz="2600" dirty="0" smtClean="0">
                <a:latin typeface="Arial" pitchFamily="34" charset="0"/>
                <a:cs typeface="Arial" pitchFamily="34" charset="0"/>
              </a:rPr>
              <a:t> </a:t>
            </a:r>
            <a:r>
              <a:rPr lang="es-ES_tradnl" sz="2600" dirty="0" err="1" smtClean="0">
                <a:latin typeface="Arial" pitchFamily="34" charset="0"/>
                <a:cs typeface="Arial" pitchFamily="34" charset="0"/>
              </a:rPr>
              <a:t>values</a:t>
            </a:r>
            <a:r>
              <a:rPr lang="es-ES_tradnl" sz="2600" dirty="0" smtClean="0">
                <a:latin typeface="Arial" pitchFamily="34" charset="0"/>
                <a:cs typeface="Arial" pitchFamily="34" charset="0"/>
              </a:rPr>
              <a:t> are </a:t>
            </a:r>
            <a:r>
              <a:rPr lang="es-ES_tradnl" sz="2600" dirty="0" err="1" smtClean="0">
                <a:latin typeface="Arial" pitchFamily="34" charset="0"/>
                <a:cs typeface="Arial" pitchFamily="34" charset="0"/>
              </a:rPr>
              <a:t>high</a:t>
            </a:r>
            <a:r>
              <a:rPr lang="es-ES_tradnl" sz="2600" dirty="0" smtClean="0">
                <a:latin typeface="Arial" pitchFamily="34" charset="0"/>
                <a:cs typeface="Arial" pitchFamily="34" charset="0"/>
              </a:rPr>
              <a:t> </a:t>
            </a:r>
            <a:r>
              <a:rPr lang="es-ES_tradnl" sz="2600" dirty="0" err="1" smtClean="0">
                <a:latin typeface="Arial" pitchFamily="34" charset="0"/>
                <a:cs typeface="Arial" pitchFamily="34" charset="0"/>
              </a:rPr>
              <a:t>indicating</a:t>
            </a:r>
            <a:r>
              <a:rPr lang="es-ES_tradnl" sz="2600" dirty="0" smtClean="0">
                <a:latin typeface="Arial" pitchFamily="34" charset="0"/>
                <a:cs typeface="Arial" pitchFamily="34" charset="0"/>
              </a:rPr>
              <a:t> </a:t>
            </a:r>
            <a:r>
              <a:rPr lang="es-ES_tradnl" sz="2600" dirty="0" err="1" smtClean="0">
                <a:latin typeface="Arial" pitchFamily="34" charset="0"/>
                <a:cs typeface="Arial" pitchFamily="34" charset="0"/>
              </a:rPr>
              <a:t>the</a:t>
            </a:r>
            <a:r>
              <a:rPr lang="es-ES_tradnl" sz="2600" dirty="0" smtClean="0">
                <a:latin typeface="Arial" pitchFamily="34" charset="0"/>
                <a:cs typeface="Arial" pitchFamily="34" charset="0"/>
              </a:rPr>
              <a:t> </a:t>
            </a:r>
            <a:r>
              <a:rPr lang="es-ES_tradnl" sz="2600" dirty="0" err="1" smtClean="0">
                <a:latin typeface="Arial" pitchFamily="34" charset="0"/>
                <a:cs typeface="Arial" pitchFamily="34" charset="0"/>
              </a:rPr>
              <a:t>presence</a:t>
            </a:r>
            <a:r>
              <a:rPr lang="es-ES_tradnl" sz="2600" dirty="0" smtClean="0">
                <a:latin typeface="Arial" pitchFamily="34" charset="0"/>
                <a:cs typeface="Arial" pitchFamily="34" charset="0"/>
              </a:rPr>
              <a:t> of a </a:t>
            </a:r>
            <a:r>
              <a:rPr lang="es-ES_tradnl" sz="2600" dirty="0" err="1" smtClean="0">
                <a:latin typeface="Arial" pitchFamily="34" charset="0"/>
                <a:cs typeface="Arial" pitchFamily="34" charset="0"/>
              </a:rPr>
              <a:t>deep</a:t>
            </a:r>
            <a:r>
              <a:rPr lang="es-ES_tradnl" sz="2600" dirty="0" smtClean="0">
                <a:latin typeface="Arial" pitchFamily="34" charset="0"/>
                <a:cs typeface="Arial" pitchFamily="34" charset="0"/>
              </a:rPr>
              <a:t> </a:t>
            </a:r>
            <a:r>
              <a:rPr lang="es-ES_tradnl" sz="2600" dirty="0" err="1" smtClean="0">
                <a:latin typeface="Arial" pitchFamily="34" charset="0"/>
                <a:cs typeface="Arial" pitchFamily="34" charset="0"/>
              </a:rPr>
              <a:t>warm</a:t>
            </a:r>
            <a:r>
              <a:rPr lang="es-ES_tradnl" sz="2600" dirty="0" smtClean="0">
                <a:latin typeface="Arial" pitchFamily="34" charset="0"/>
                <a:cs typeface="Arial" pitchFamily="34" charset="0"/>
              </a:rPr>
              <a:t> and </a:t>
            </a:r>
            <a:r>
              <a:rPr lang="es-ES_tradnl" sz="2600" dirty="0" err="1" smtClean="0">
                <a:latin typeface="Arial" pitchFamily="34" charset="0"/>
                <a:cs typeface="Arial" pitchFamily="34" charset="0"/>
              </a:rPr>
              <a:t>moist</a:t>
            </a:r>
            <a:r>
              <a:rPr lang="es-ES_tradnl" sz="2600" dirty="0" smtClean="0">
                <a:latin typeface="Arial" pitchFamily="34" charset="0"/>
                <a:cs typeface="Arial" pitchFamily="34" charset="0"/>
              </a:rPr>
              <a:t> </a:t>
            </a:r>
            <a:r>
              <a:rPr lang="es-ES_tradnl" sz="2600" dirty="0" err="1" smtClean="0">
                <a:latin typeface="Arial" pitchFamily="34" charset="0"/>
                <a:cs typeface="Arial" pitchFamily="34" charset="0"/>
              </a:rPr>
              <a:t>airmass</a:t>
            </a:r>
            <a:r>
              <a:rPr lang="es-ES_tradnl" sz="2600" dirty="0" smtClean="0">
                <a:latin typeface="Arial" pitchFamily="34" charset="0"/>
                <a:cs typeface="Arial" pitchFamily="34" charset="0"/>
              </a:rPr>
              <a:t>.</a:t>
            </a:r>
            <a:endParaRPr lang="es-ES_tradnl" sz="2600" noProof="0" dirty="0" smtClean="0">
              <a:latin typeface="Arial" pitchFamily="34" charset="0"/>
              <a:cs typeface="Arial" pitchFamily="34" charset="0"/>
            </a:endParaRPr>
          </a:p>
          <a:p>
            <a:endParaRPr lang="es-ES_tradnl" sz="2600" noProof="0" dirty="0">
              <a:latin typeface="Arial" pitchFamily="34" charset="0"/>
              <a:cs typeface="Arial" pitchFamily="34" charset="0"/>
            </a:endParaRPr>
          </a:p>
          <a:p>
            <a:r>
              <a:rPr lang="es-ES_tradnl" sz="2600" noProof="0" dirty="0" smtClean="0">
                <a:latin typeface="Arial" pitchFamily="34" charset="0"/>
                <a:cs typeface="Arial" pitchFamily="34" charset="0"/>
              </a:rPr>
              <a:t>15 – 25 = </a:t>
            </a:r>
            <a:r>
              <a:rPr lang="es-ES_tradnl" sz="2600" noProof="0" dirty="0" err="1" smtClean="0">
                <a:latin typeface="Arial" pitchFamily="34" charset="0"/>
                <a:cs typeface="Arial" pitchFamily="34" charset="0"/>
              </a:rPr>
              <a:t>Low</a:t>
            </a:r>
            <a:r>
              <a:rPr lang="es-ES_tradnl" sz="2600" noProof="0" dirty="0" smtClean="0">
                <a:latin typeface="Arial" pitchFamily="34" charset="0"/>
                <a:cs typeface="Arial" pitchFamily="34" charset="0"/>
              </a:rPr>
              <a:t> </a:t>
            </a:r>
            <a:r>
              <a:rPr lang="es-ES_tradnl" sz="2600" noProof="0" dirty="0" err="1" smtClean="0">
                <a:latin typeface="Arial" pitchFamily="34" charset="0"/>
                <a:cs typeface="Arial" pitchFamily="34" charset="0"/>
              </a:rPr>
              <a:t>Potential</a:t>
            </a:r>
            <a:r>
              <a:rPr lang="es-ES_tradnl" sz="2600" noProof="0" dirty="0" smtClean="0">
                <a:latin typeface="Arial" pitchFamily="34" charset="0"/>
                <a:cs typeface="Arial" pitchFamily="34" charset="0"/>
              </a:rPr>
              <a:t> </a:t>
            </a:r>
            <a:r>
              <a:rPr lang="es-ES_tradnl" sz="2600" noProof="0" dirty="0" err="1" smtClean="0">
                <a:latin typeface="Arial" pitchFamily="34" charset="0"/>
                <a:cs typeface="Arial" pitchFamily="34" charset="0"/>
              </a:rPr>
              <a:t>for</a:t>
            </a:r>
            <a:r>
              <a:rPr lang="es-ES_tradnl" sz="2600" noProof="0" dirty="0" smtClean="0">
                <a:latin typeface="Arial" pitchFamily="34" charset="0"/>
                <a:cs typeface="Arial" pitchFamily="34" charset="0"/>
              </a:rPr>
              <a:t> </a:t>
            </a:r>
            <a:r>
              <a:rPr lang="es-ES_tradnl" sz="2600" noProof="0" dirty="0" err="1" smtClean="0">
                <a:latin typeface="Arial" pitchFamily="34" charset="0"/>
                <a:cs typeface="Arial" pitchFamily="34" charset="0"/>
              </a:rPr>
              <a:t>Convection</a:t>
            </a:r>
            <a:endParaRPr lang="es-ES_tradnl" sz="2600" noProof="0" dirty="0" smtClean="0">
              <a:latin typeface="Arial" pitchFamily="34" charset="0"/>
              <a:cs typeface="Arial" pitchFamily="34" charset="0"/>
            </a:endParaRPr>
          </a:p>
          <a:p>
            <a:r>
              <a:rPr lang="es-ES_tradnl" sz="2600" noProof="0" dirty="0" smtClean="0">
                <a:latin typeface="Arial" pitchFamily="34" charset="0"/>
                <a:cs typeface="Arial" pitchFamily="34" charset="0"/>
              </a:rPr>
              <a:t>26 – 39 = </a:t>
            </a:r>
            <a:r>
              <a:rPr lang="es-ES_tradnl" sz="2600" noProof="0" dirty="0" err="1" smtClean="0">
                <a:latin typeface="Arial" pitchFamily="34" charset="0"/>
                <a:cs typeface="Arial" pitchFamily="34" charset="0"/>
              </a:rPr>
              <a:t>Moderate</a:t>
            </a:r>
            <a:r>
              <a:rPr lang="es-ES_tradnl" sz="2600" noProof="0" dirty="0" smtClean="0">
                <a:latin typeface="Arial" pitchFamily="34" charset="0"/>
                <a:cs typeface="Arial" pitchFamily="34" charset="0"/>
              </a:rPr>
              <a:t> </a:t>
            </a:r>
            <a:r>
              <a:rPr lang="es-ES_tradnl" sz="2600" noProof="0" dirty="0" err="1" smtClean="0">
                <a:latin typeface="Arial" pitchFamily="34" charset="0"/>
                <a:cs typeface="Arial" pitchFamily="34" charset="0"/>
              </a:rPr>
              <a:t>Potential</a:t>
            </a:r>
            <a:r>
              <a:rPr lang="es-ES_tradnl" sz="2600" noProof="0" dirty="0" smtClean="0">
                <a:latin typeface="Arial" pitchFamily="34" charset="0"/>
                <a:cs typeface="Arial" pitchFamily="34" charset="0"/>
              </a:rPr>
              <a:t> </a:t>
            </a:r>
            <a:r>
              <a:rPr lang="es-ES_tradnl" sz="2600" noProof="0" dirty="0" err="1" smtClean="0">
                <a:latin typeface="Arial" pitchFamily="34" charset="0"/>
                <a:cs typeface="Arial" pitchFamily="34" charset="0"/>
              </a:rPr>
              <a:t>for</a:t>
            </a:r>
            <a:r>
              <a:rPr lang="es-ES_tradnl" sz="2600" noProof="0" dirty="0" smtClean="0">
                <a:latin typeface="Arial" pitchFamily="34" charset="0"/>
                <a:cs typeface="Arial" pitchFamily="34" charset="0"/>
              </a:rPr>
              <a:t> </a:t>
            </a:r>
            <a:r>
              <a:rPr lang="es-ES_tradnl" sz="2600" noProof="0" dirty="0" err="1" smtClean="0">
                <a:latin typeface="Arial" pitchFamily="34" charset="0"/>
                <a:cs typeface="Arial" pitchFamily="34" charset="0"/>
              </a:rPr>
              <a:t>Convection</a:t>
            </a:r>
            <a:endParaRPr lang="es-ES_tradnl" sz="2600" noProof="0" dirty="0" smtClean="0">
              <a:latin typeface="Arial" pitchFamily="34" charset="0"/>
              <a:cs typeface="Arial" pitchFamily="34" charset="0"/>
            </a:endParaRPr>
          </a:p>
          <a:p>
            <a:r>
              <a:rPr lang="es-ES_tradnl" sz="2600" noProof="0" dirty="0" smtClean="0">
                <a:latin typeface="Arial" pitchFamily="34" charset="0"/>
                <a:cs typeface="Arial" pitchFamily="34" charset="0"/>
              </a:rPr>
              <a:t>+40 = High </a:t>
            </a:r>
            <a:r>
              <a:rPr lang="es-ES_tradnl" sz="2600" noProof="0" dirty="0" err="1" smtClean="0">
                <a:latin typeface="Arial" pitchFamily="34" charset="0"/>
                <a:cs typeface="Arial" pitchFamily="34" charset="0"/>
              </a:rPr>
              <a:t>Potential</a:t>
            </a:r>
            <a:r>
              <a:rPr lang="es-ES_tradnl" sz="2600" noProof="0" dirty="0" smtClean="0">
                <a:latin typeface="Arial" pitchFamily="34" charset="0"/>
                <a:cs typeface="Arial" pitchFamily="34" charset="0"/>
              </a:rPr>
              <a:t> </a:t>
            </a:r>
            <a:r>
              <a:rPr lang="es-ES_tradnl" sz="2600" noProof="0" dirty="0" err="1" smtClean="0">
                <a:latin typeface="Arial" pitchFamily="34" charset="0"/>
                <a:cs typeface="Arial" pitchFamily="34" charset="0"/>
              </a:rPr>
              <a:t>for</a:t>
            </a:r>
            <a:r>
              <a:rPr lang="es-ES_tradnl" sz="2600" noProof="0" dirty="0" smtClean="0">
                <a:latin typeface="Arial" pitchFamily="34" charset="0"/>
                <a:cs typeface="Arial" pitchFamily="34" charset="0"/>
              </a:rPr>
              <a:t> </a:t>
            </a:r>
            <a:r>
              <a:rPr lang="es-ES_tradnl" sz="2600" noProof="0" dirty="0" err="1" smtClean="0">
                <a:latin typeface="Arial" pitchFamily="34" charset="0"/>
                <a:cs typeface="Arial" pitchFamily="34" charset="0"/>
              </a:rPr>
              <a:t>Convection</a:t>
            </a:r>
            <a:endParaRPr lang="es-ES_tradnl" sz="2600" noProof="0" dirty="0">
              <a:latin typeface="Arial" pitchFamily="34" charset="0"/>
              <a:cs typeface="Arial" pitchFamily="34" charset="0"/>
            </a:endParaRPr>
          </a:p>
        </p:txBody>
      </p:sp>
      <p:sp>
        <p:nvSpPr>
          <p:cNvPr id="4" name="TextBox 3"/>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16/57</a:t>
            </a:r>
            <a:endParaRPr lang="en-US" dirty="0">
              <a:solidFill>
                <a:schemeClr val="bg1">
                  <a:lumMod val="50000"/>
                </a:schemeClr>
              </a:solidFill>
            </a:endParaRPr>
          </a:p>
        </p:txBody>
      </p:sp>
    </p:spTree>
    <p:extLst>
      <p:ext uri="{BB962C8B-B14F-4D97-AF65-F5344CB8AC3E}">
        <p14:creationId xmlns:p14="http://schemas.microsoft.com/office/powerpoint/2010/main" val="764450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15962"/>
          </a:xfrm>
        </p:spPr>
        <p:txBody>
          <a:bodyPr>
            <a:normAutofit/>
          </a:bodyPr>
          <a:lstStyle/>
          <a:p>
            <a:r>
              <a:rPr lang="es-ES_tradnl" sz="4000" b="1" noProof="0" dirty="0" err="1" smtClean="0">
                <a:latin typeface="Arial" pitchFamily="34" charset="0"/>
                <a:cs typeface="Arial" pitchFamily="34" charset="0"/>
              </a:rPr>
              <a:t>Limiting</a:t>
            </a:r>
            <a:r>
              <a:rPr lang="es-ES_tradnl" sz="4000" b="1" noProof="0" dirty="0" smtClean="0">
                <a:latin typeface="Arial" pitchFamily="34" charset="0"/>
                <a:cs typeface="Arial" pitchFamily="34" charset="0"/>
              </a:rPr>
              <a:t> </a:t>
            </a:r>
            <a:r>
              <a:rPr lang="es-ES_tradnl" sz="4000" b="1" noProof="0" dirty="0" err="1" smtClean="0">
                <a:latin typeface="Arial" pitchFamily="34" charset="0"/>
                <a:cs typeface="Arial" pitchFamily="34" charset="0"/>
              </a:rPr>
              <a:t>factors</a:t>
            </a:r>
            <a:r>
              <a:rPr lang="es-ES_tradnl" sz="4000" b="1" noProof="0" dirty="0" smtClean="0">
                <a:latin typeface="Arial" pitchFamily="34" charset="0"/>
                <a:cs typeface="Arial" pitchFamily="34" charset="0"/>
              </a:rPr>
              <a:t> </a:t>
            </a:r>
            <a:r>
              <a:rPr lang="es-ES_tradnl" sz="4000" b="1" noProof="0" dirty="0" err="1" smtClean="0">
                <a:latin typeface="Arial" pitchFamily="34" charset="0"/>
                <a:cs typeface="Arial" pitchFamily="34" charset="0"/>
              </a:rPr>
              <a:t>for</a:t>
            </a:r>
            <a:r>
              <a:rPr lang="es-ES_tradnl" sz="4000" b="1" noProof="0" dirty="0" smtClean="0">
                <a:latin typeface="Arial" pitchFamily="34" charset="0"/>
                <a:cs typeface="Arial" pitchFamily="34" charset="0"/>
              </a:rPr>
              <a:t> </a:t>
            </a:r>
            <a:r>
              <a:rPr lang="es-ES_tradnl" sz="4000" b="1" noProof="0" dirty="0" err="1" smtClean="0">
                <a:latin typeface="Arial" pitchFamily="34" charset="0"/>
                <a:cs typeface="Arial" pitchFamily="34" charset="0"/>
              </a:rPr>
              <a:t>the</a:t>
            </a:r>
            <a:r>
              <a:rPr lang="es-ES_tradnl" sz="4000" b="1" noProof="0" dirty="0" smtClean="0">
                <a:latin typeface="Arial" pitchFamily="34" charset="0"/>
                <a:cs typeface="Arial" pitchFamily="34" charset="0"/>
              </a:rPr>
              <a:t> K-</a:t>
            </a:r>
            <a:r>
              <a:rPr lang="es-ES_tradnl" sz="4000" b="1" noProof="0" dirty="0" err="1" smtClean="0">
                <a:latin typeface="Arial" pitchFamily="34" charset="0"/>
                <a:cs typeface="Arial" pitchFamily="34" charset="0"/>
              </a:rPr>
              <a:t>Index</a:t>
            </a:r>
            <a:endParaRPr lang="es-ES_tradnl" sz="4000" b="1" noProof="0" dirty="0">
              <a:latin typeface="Arial" pitchFamily="34" charset="0"/>
              <a:cs typeface="Arial" pitchFamily="34" charset="0"/>
            </a:endParaRPr>
          </a:p>
        </p:txBody>
      </p:sp>
      <p:sp>
        <p:nvSpPr>
          <p:cNvPr id="3" name="Content Placeholder 2"/>
          <p:cNvSpPr>
            <a:spLocks noGrp="1"/>
          </p:cNvSpPr>
          <p:nvPr>
            <p:ph idx="1"/>
          </p:nvPr>
        </p:nvSpPr>
        <p:spPr>
          <a:xfrm>
            <a:off x="457200" y="1341437"/>
            <a:ext cx="8229600" cy="4525963"/>
          </a:xfrm>
        </p:spPr>
        <p:txBody>
          <a:bodyPr>
            <a:normAutofit/>
          </a:bodyPr>
          <a:lstStyle/>
          <a:p>
            <a:r>
              <a:rPr lang="es-ES_tradnl" sz="2800" noProof="0" dirty="0" err="1" smtClean="0">
                <a:latin typeface="Arial" pitchFamily="34" charset="0"/>
                <a:cs typeface="Arial" pitchFamily="34" charset="0"/>
              </a:rPr>
              <a:t>Does</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not</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see</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mid-level</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inversions</a:t>
            </a:r>
            <a:r>
              <a:rPr lang="es-ES_tradnl" sz="2800" noProof="0" dirty="0" smtClean="0">
                <a:latin typeface="Arial" pitchFamily="34" charset="0"/>
                <a:cs typeface="Arial" pitchFamily="34" charset="0"/>
              </a:rPr>
              <a:t>.</a:t>
            </a:r>
          </a:p>
          <a:p>
            <a:r>
              <a:rPr lang="es-ES_tradnl" sz="2800" noProof="0" dirty="0" err="1" smtClean="0">
                <a:latin typeface="Arial" pitchFamily="34" charset="0"/>
                <a:cs typeface="Arial" pitchFamily="34" charset="0"/>
              </a:rPr>
              <a:t>Does</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not</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help</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to</a:t>
            </a:r>
            <a:r>
              <a:rPr lang="es-ES_tradnl" sz="2800" noProof="0" dirty="0" smtClean="0">
                <a:latin typeface="Arial" pitchFamily="34" charset="0"/>
                <a:cs typeface="Arial" pitchFamily="34" charset="0"/>
              </a:rPr>
              <a:t> determine </a:t>
            </a:r>
            <a:r>
              <a:rPr lang="es-ES_tradnl" sz="2800" noProof="0" dirty="0" err="1" smtClean="0">
                <a:latin typeface="Arial" pitchFamily="34" charset="0"/>
                <a:cs typeface="Arial" pitchFamily="34" charset="0"/>
              </a:rPr>
              <a:t>storm</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severity</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on</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its</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own</a:t>
            </a:r>
            <a:r>
              <a:rPr lang="es-ES_tradnl" sz="2800" noProof="0" dirty="0" smtClean="0">
                <a:latin typeface="Arial" pitchFamily="34" charset="0"/>
                <a:cs typeface="Arial" pitchFamily="34" charset="0"/>
              </a:rPr>
              <a:t>.</a:t>
            </a:r>
          </a:p>
          <a:p>
            <a:r>
              <a:rPr lang="es-ES_tradnl" sz="2800" noProof="0" dirty="0" err="1" smtClean="0">
                <a:latin typeface="Arial" pitchFamily="34" charset="0"/>
                <a:cs typeface="Arial" pitchFamily="34" charset="0"/>
              </a:rPr>
              <a:t>When</a:t>
            </a:r>
            <a:r>
              <a:rPr lang="es-ES_tradnl" sz="2800" noProof="0" dirty="0" smtClean="0">
                <a:latin typeface="Arial" pitchFamily="34" charset="0"/>
                <a:cs typeface="Arial" pitchFamily="34" charset="0"/>
              </a:rPr>
              <a:t> 850-500 </a:t>
            </a:r>
            <a:r>
              <a:rPr lang="es-ES_tradnl" sz="2800" noProof="0" dirty="0" err="1" smtClean="0">
                <a:latin typeface="Arial" pitchFamily="34" charset="0"/>
                <a:cs typeface="Arial" pitchFamily="34" charset="0"/>
              </a:rPr>
              <a:t>temperature</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differences</a:t>
            </a:r>
            <a:r>
              <a:rPr lang="es-ES_tradnl" sz="2800" noProof="0" dirty="0" smtClean="0">
                <a:latin typeface="Arial" pitchFamily="34" charset="0"/>
                <a:cs typeface="Arial" pitchFamily="34" charset="0"/>
              </a:rPr>
              <a:t> are </a:t>
            </a:r>
            <a:r>
              <a:rPr lang="es-ES_tradnl" sz="2800" noProof="0" dirty="0" err="1" smtClean="0">
                <a:latin typeface="Arial" pitchFamily="34" charset="0"/>
                <a:cs typeface="Arial" pitchFamily="34" charset="0"/>
              </a:rPr>
              <a:t>large</a:t>
            </a:r>
            <a:r>
              <a:rPr lang="es-ES_tradnl" sz="2800" dirty="0" smtClean="0">
                <a:latin typeface="Arial" pitchFamily="34" charset="0"/>
                <a:cs typeface="Arial" pitchFamily="34" charset="0"/>
              </a:rPr>
              <a:t>, </a:t>
            </a:r>
            <a:r>
              <a:rPr lang="es-ES_tradnl" sz="2800" dirty="0" err="1" smtClean="0">
                <a:latin typeface="Arial" pitchFamily="34" charset="0"/>
                <a:cs typeface="Arial" pitchFamily="34" charset="0"/>
              </a:rPr>
              <a:t>the</a:t>
            </a:r>
            <a:r>
              <a:rPr lang="es-ES_tradnl" sz="2800" noProof="0" dirty="0" smtClean="0">
                <a:latin typeface="Arial" pitchFamily="34" charset="0"/>
                <a:cs typeface="Arial" pitchFamily="34" charset="0"/>
              </a:rPr>
              <a:t> K </a:t>
            </a:r>
            <a:r>
              <a:rPr lang="es-ES_tradnl" sz="2800" noProof="0" dirty="0" err="1" smtClean="0">
                <a:latin typeface="Arial" pitchFamily="34" charset="0"/>
                <a:cs typeface="Arial" pitchFamily="34" charset="0"/>
              </a:rPr>
              <a:t>index</a:t>
            </a:r>
            <a:r>
              <a:rPr lang="es-ES_tradnl" sz="2800" noProof="0" dirty="0" smtClean="0">
                <a:latin typeface="Arial" pitchFamily="34" charset="0"/>
                <a:cs typeface="Arial" pitchFamily="34" charset="0"/>
              </a:rPr>
              <a:t> can </a:t>
            </a:r>
            <a:r>
              <a:rPr lang="es-ES_tradnl" sz="2800" noProof="0" dirty="0" err="1" smtClean="0">
                <a:latin typeface="Arial" pitchFamily="34" charset="0"/>
                <a:cs typeface="Arial" pitchFamily="34" charset="0"/>
              </a:rPr>
              <a:t>generate</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values</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that</a:t>
            </a:r>
            <a:r>
              <a:rPr lang="es-ES_tradnl" sz="2800" noProof="0" dirty="0" smtClean="0">
                <a:latin typeface="Arial" pitchFamily="34" charset="0"/>
                <a:cs typeface="Arial" pitchFamily="34" charset="0"/>
              </a:rPr>
              <a:t> are </a:t>
            </a:r>
            <a:r>
              <a:rPr lang="es-ES_tradnl" sz="2800" noProof="0" dirty="0" err="1" smtClean="0">
                <a:latin typeface="Arial" pitchFamily="34" charset="0"/>
                <a:cs typeface="Arial" pitchFamily="34" charset="0"/>
              </a:rPr>
              <a:t>too</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high</a:t>
            </a:r>
            <a:r>
              <a:rPr lang="es-ES_tradnl" sz="2800" noProof="0" dirty="0" smtClean="0">
                <a:latin typeface="Arial" pitchFamily="34" charset="0"/>
                <a:cs typeface="Arial" pitchFamily="34" charset="0"/>
              </a:rPr>
              <a:t> and </a:t>
            </a:r>
            <a:r>
              <a:rPr lang="es-ES_tradnl" sz="2800" noProof="0" dirty="0" err="1" smtClean="0">
                <a:latin typeface="Arial" pitchFamily="34" charset="0"/>
                <a:cs typeface="Arial" pitchFamily="34" charset="0"/>
              </a:rPr>
              <a:t>unrealistic</a:t>
            </a:r>
            <a:r>
              <a:rPr lang="es-ES_tradnl" sz="2800" noProof="0" dirty="0" smtClean="0">
                <a:latin typeface="Arial" pitchFamily="34" charset="0"/>
                <a:cs typeface="Arial" pitchFamily="34" charset="0"/>
              </a:rPr>
              <a:t>.</a:t>
            </a:r>
          </a:p>
          <a:p>
            <a:r>
              <a:rPr lang="es-ES_tradnl" sz="2800" noProof="0" dirty="0" err="1" smtClean="0">
                <a:latin typeface="Arial" pitchFamily="34" charset="0"/>
                <a:cs typeface="Arial" pitchFamily="34" charset="0"/>
              </a:rPr>
              <a:t>Not</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applicable</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over</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mountainous</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terrain</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only</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over</a:t>
            </a:r>
            <a:r>
              <a:rPr lang="es-ES_tradnl" sz="2800" noProof="0" dirty="0" smtClean="0">
                <a:latin typeface="Arial" pitchFamily="34" charset="0"/>
                <a:cs typeface="Arial" pitchFamily="34" charset="0"/>
              </a:rPr>
              <a:t> flat </a:t>
            </a:r>
            <a:r>
              <a:rPr lang="es-ES_tradnl" sz="2800" noProof="0" dirty="0" err="1" smtClean="0">
                <a:latin typeface="Arial" pitchFamily="34" charset="0"/>
                <a:cs typeface="Arial" pitchFamily="34" charset="0"/>
              </a:rPr>
              <a:t>areas</a:t>
            </a:r>
            <a:r>
              <a:rPr lang="es-ES_tradnl" sz="2800" noProof="0" dirty="0" smtClean="0">
                <a:latin typeface="Arial" pitchFamily="34" charset="0"/>
                <a:cs typeface="Arial" pitchFamily="34" charset="0"/>
              </a:rPr>
              <a:t> of </a:t>
            </a:r>
            <a:r>
              <a:rPr lang="es-ES_tradnl" sz="2800" noProof="0" dirty="0" err="1" smtClean="0">
                <a:latin typeface="Arial" pitchFamily="34" charset="0"/>
                <a:cs typeface="Arial" pitchFamily="34" charset="0"/>
              </a:rPr>
              <a:t>low</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elevations</a:t>
            </a:r>
            <a:r>
              <a:rPr lang="es-ES_tradnl" sz="2800" noProof="0" dirty="0" smtClean="0">
                <a:latin typeface="Arial" pitchFamily="34" charset="0"/>
                <a:cs typeface="Arial" pitchFamily="34" charset="0"/>
              </a:rPr>
              <a:t>.</a:t>
            </a:r>
          </a:p>
          <a:p>
            <a:endParaRPr lang="es-ES_tradnl" sz="2800" noProof="0" dirty="0">
              <a:latin typeface="Arial" pitchFamily="34" charset="0"/>
              <a:cs typeface="Arial" pitchFamily="34" charset="0"/>
            </a:endParaRPr>
          </a:p>
        </p:txBody>
      </p:sp>
      <p:sp>
        <p:nvSpPr>
          <p:cNvPr id="4" name="TextBox 3"/>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17/57</a:t>
            </a:r>
            <a:endParaRPr lang="en-US" dirty="0">
              <a:solidFill>
                <a:schemeClr val="bg1">
                  <a:lumMod val="50000"/>
                </a:schemeClr>
              </a:solidFill>
            </a:endParaRPr>
          </a:p>
        </p:txBody>
      </p:sp>
    </p:spTree>
    <p:extLst>
      <p:ext uri="{BB962C8B-B14F-4D97-AF65-F5344CB8AC3E}">
        <p14:creationId xmlns:p14="http://schemas.microsoft.com/office/powerpoint/2010/main" val="3234739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ES_tradnl" b="1" noProof="0" dirty="0" err="1" smtClean="0">
                <a:latin typeface="Arial" pitchFamily="34" charset="0"/>
                <a:cs typeface="Arial" pitchFamily="34" charset="0"/>
              </a:rPr>
              <a:t>Thermodynamic</a:t>
            </a:r>
            <a:r>
              <a:rPr lang="es-ES_tradnl" b="1" noProof="0" dirty="0" smtClean="0">
                <a:latin typeface="Arial" pitchFamily="34" charset="0"/>
                <a:cs typeface="Arial" pitchFamily="34" charset="0"/>
              </a:rPr>
              <a:t> </a:t>
            </a:r>
            <a:r>
              <a:rPr lang="es-ES_tradnl" b="1" noProof="0" dirty="0" err="1" smtClean="0">
                <a:latin typeface="Arial" pitchFamily="34" charset="0"/>
                <a:cs typeface="Arial" pitchFamily="34" charset="0"/>
              </a:rPr>
              <a:t>Method</a:t>
            </a:r>
            <a:endParaRPr lang="es-ES_tradnl" b="1" noProof="0" dirty="0">
              <a:latin typeface="Arial" pitchFamily="34" charset="0"/>
              <a:cs typeface="Arial" pitchFamily="34" charset="0"/>
            </a:endParaRPr>
          </a:p>
        </p:txBody>
      </p:sp>
      <p:sp>
        <p:nvSpPr>
          <p:cNvPr id="3" name="TextBox 2"/>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18/57</a:t>
            </a:r>
            <a:endParaRPr lang="en-US" dirty="0">
              <a:solidFill>
                <a:schemeClr val="bg1">
                  <a:lumMod val="50000"/>
                </a:schemeClr>
              </a:solidFill>
            </a:endParaRPr>
          </a:p>
        </p:txBody>
      </p:sp>
    </p:spTree>
    <p:extLst>
      <p:ext uri="{BB962C8B-B14F-4D97-AF65-F5344CB8AC3E}">
        <p14:creationId xmlns:p14="http://schemas.microsoft.com/office/powerpoint/2010/main" val="3989160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715962"/>
          </a:xfrm>
        </p:spPr>
        <p:txBody>
          <a:bodyPr>
            <a:normAutofit/>
          </a:bodyPr>
          <a:lstStyle/>
          <a:p>
            <a:pPr algn="l"/>
            <a:r>
              <a:rPr lang="es-ES_tradnl" sz="3600" b="1" noProof="0" dirty="0" err="1" smtClean="0">
                <a:latin typeface="Arial" pitchFamily="34" charset="0"/>
                <a:cs typeface="Arial" pitchFamily="34" charset="0"/>
              </a:rPr>
              <a:t>Why</a:t>
            </a:r>
            <a:r>
              <a:rPr lang="es-ES_tradnl" sz="3600" b="1" noProof="0" dirty="0" smtClean="0">
                <a:latin typeface="Arial" pitchFamily="34" charset="0"/>
                <a:cs typeface="Arial" pitchFamily="34" charset="0"/>
              </a:rPr>
              <a:t> are </a:t>
            </a:r>
            <a:r>
              <a:rPr lang="es-ES_tradnl" sz="3600" b="1" noProof="0" dirty="0" err="1" smtClean="0">
                <a:latin typeface="Arial" pitchFamily="34" charset="0"/>
                <a:cs typeface="Arial" pitchFamily="34" charset="0"/>
              </a:rPr>
              <a:t>they</a:t>
            </a:r>
            <a:r>
              <a:rPr lang="es-ES_tradnl" sz="3600" b="1" noProof="0" dirty="0" smtClean="0">
                <a:latin typeface="Arial" pitchFamily="34" charset="0"/>
                <a:cs typeface="Arial" pitchFamily="34" charset="0"/>
              </a:rPr>
              <a:t> </a:t>
            </a:r>
            <a:r>
              <a:rPr lang="es-ES_tradnl" sz="3600" b="1" noProof="0" dirty="0" err="1" smtClean="0">
                <a:latin typeface="Arial" pitchFamily="34" charset="0"/>
                <a:cs typeface="Arial" pitchFamily="34" charset="0"/>
              </a:rPr>
              <a:t>important</a:t>
            </a:r>
            <a:r>
              <a:rPr lang="es-ES_tradnl" sz="3600" b="1" noProof="0" dirty="0" smtClean="0">
                <a:latin typeface="Arial" pitchFamily="34" charset="0"/>
                <a:cs typeface="Arial" pitchFamily="34" charset="0"/>
              </a:rPr>
              <a:t>?</a:t>
            </a:r>
            <a:endParaRPr lang="es-ES_tradnl" sz="3600" b="1" noProof="0" dirty="0">
              <a:latin typeface="Arial" pitchFamily="34" charset="0"/>
              <a:cs typeface="Arial" pitchFamily="34" charset="0"/>
            </a:endParaRPr>
          </a:p>
        </p:txBody>
      </p:sp>
      <p:sp>
        <p:nvSpPr>
          <p:cNvPr id="3" name="Content Placeholder 2"/>
          <p:cNvSpPr>
            <a:spLocks noGrp="1"/>
          </p:cNvSpPr>
          <p:nvPr>
            <p:ph idx="1"/>
          </p:nvPr>
        </p:nvSpPr>
        <p:spPr>
          <a:xfrm>
            <a:off x="457200" y="1219200"/>
            <a:ext cx="8229600" cy="2133600"/>
          </a:xfrm>
        </p:spPr>
        <p:txBody>
          <a:bodyPr>
            <a:normAutofit/>
          </a:bodyPr>
          <a:lstStyle/>
          <a:p>
            <a:r>
              <a:rPr lang="es-ES_tradnl" sz="2400" noProof="0" dirty="0" err="1" smtClean="0">
                <a:latin typeface="Arial" pitchFamily="34" charset="0"/>
                <a:cs typeface="Arial" pitchFamily="34" charset="0"/>
              </a:rPr>
              <a:t>Stability</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indices</a:t>
            </a:r>
            <a:r>
              <a:rPr lang="es-ES_tradnl" sz="2400" noProof="0" dirty="0" smtClean="0">
                <a:latin typeface="Arial" pitchFamily="34" charset="0"/>
                <a:cs typeface="Arial" pitchFamily="34" charset="0"/>
              </a:rPr>
              <a:t> can </a:t>
            </a:r>
            <a:r>
              <a:rPr lang="es-ES_tradnl" sz="2400" noProof="0" dirty="0" err="1" smtClean="0">
                <a:latin typeface="Arial" pitchFamily="34" charset="0"/>
                <a:cs typeface="Arial" pitchFamily="34" charset="0"/>
              </a:rPr>
              <a:t>help</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to</a:t>
            </a:r>
            <a:r>
              <a:rPr lang="es-ES_tradnl" sz="2400" noProof="0" dirty="0" smtClean="0">
                <a:latin typeface="Arial" pitchFamily="34" charset="0"/>
                <a:cs typeface="Arial" pitchFamily="34" charset="0"/>
              </a:rPr>
              <a:t> determine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potential</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for</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convection</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its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type</a:t>
            </a:r>
            <a:r>
              <a:rPr lang="es-ES_tradnl" sz="2400" noProof="0" dirty="0" smtClean="0">
                <a:latin typeface="Arial" pitchFamily="34" charset="0"/>
                <a:cs typeface="Arial" pitchFamily="34" charset="0"/>
              </a:rPr>
              <a:t> and </a:t>
            </a:r>
            <a:r>
              <a:rPr lang="es-ES_tradnl" sz="2400" noProof="0" dirty="0" err="1" smtClean="0">
                <a:latin typeface="Arial" pitchFamily="34" charset="0"/>
                <a:cs typeface="Arial" pitchFamily="34" charset="0"/>
              </a:rPr>
              <a:t>severity</a:t>
            </a:r>
            <a:r>
              <a:rPr lang="es-ES_tradnl" sz="2400" noProof="0" dirty="0" smtClean="0">
                <a:latin typeface="Arial" pitchFamily="34" charset="0"/>
                <a:cs typeface="Arial" pitchFamily="34" charset="0"/>
              </a:rPr>
              <a:t>.</a:t>
            </a:r>
          </a:p>
          <a:p>
            <a:pPr lvl="2"/>
            <a:endParaRPr lang="es-ES_tradnl" noProof="0" dirty="0" smtClean="0">
              <a:latin typeface="Arial" pitchFamily="34" charset="0"/>
              <a:cs typeface="Arial" pitchFamily="34" charset="0"/>
            </a:endParaRPr>
          </a:p>
          <a:p>
            <a:pPr lvl="1"/>
            <a:endParaRPr lang="es-ES_tradnl" sz="2400" noProof="0" dirty="0">
              <a:latin typeface="Arial" pitchFamily="34" charset="0"/>
              <a:cs typeface="Arial" pitchFamily="34" charset="0"/>
            </a:endParaRPr>
          </a:p>
        </p:txBody>
      </p:sp>
      <p:sp>
        <p:nvSpPr>
          <p:cNvPr id="4" name="TextBox 3"/>
          <p:cNvSpPr txBox="1"/>
          <p:nvPr/>
        </p:nvSpPr>
        <p:spPr>
          <a:xfrm>
            <a:off x="0" y="6490855"/>
            <a:ext cx="7620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1/57</a:t>
            </a:r>
            <a:endParaRPr lang="en-US" dirty="0">
              <a:solidFill>
                <a:schemeClr val="bg1">
                  <a:lumMod val="50000"/>
                </a:schemeClr>
              </a:solidFill>
            </a:endParaRPr>
          </a:p>
        </p:txBody>
      </p:sp>
      <p:grpSp>
        <p:nvGrpSpPr>
          <p:cNvPr id="26" name="Group 25"/>
          <p:cNvGrpSpPr/>
          <p:nvPr/>
        </p:nvGrpSpPr>
        <p:grpSpPr>
          <a:xfrm>
            <a:off x="990600" y="2743200"/>
            <a:ext cx="7620000" cy="2895600"/>
            <a:chOff x="1295400" y="2743200"/>
            <a:chExt cx="6477000" cy="2209800"/>
          </a:xfrm>
        </p:grpSpPr>
        <p:sp>
          <p:nvSpPr>
            <p:cNvPr id="9" name="Rectangle 8"/>
            <p:cNvSpPr/>
            <p:nvPr/>
          </p:nvSpPr>
          <p:spPr>
            <a:xfrm>
              <a:off x="1295400" y="2743200"/>
              <a:ext cx="6477000" cy="22098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295400" y="4191000"/>
              <a:ext cx="2286000" cy="762000"/>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667000" y="4191000"/>
              <a:ext cx="2286000" cy="762000"/>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4191000" y="4191000"/>
              <a:ext cx="2286000" cy="762000"/>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5486400" y="4191000"/>
              <a:ext cx="2286000" cy="762000"/>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21414404">
              <a:off x="1371600" y="3975995"/>
              <a:ext cx="512847" cy="332509"/>
            </a:xfrm>
            <a:custGeom>
              <a:avLst/>
              <a:gdLst>
                <a:gd name="connsiteX0" fmla="*/ 471055 w 512847"/>
                <a:gd name="connsiteY0" fmla="*/ 332509 h 332509"/>
                <a:gd name="connsiteX1" fmla="*/ 471055 w 512847"/>
                <a:gd name="connsiteY1" fmla="*/ 332509 h 332509"/>
                <a:gd name="connsiteX2" fmla="*/ 498764 w 512847"/>
                <a:gd name="connsiteY2" fmla="*/ 180109 h 332509"/>
                <a:gd name="connsiteX3" fmla="*/ 443346 w 512847"/>
                <a:gd name="connsiteY3" fmla="*/ 166255 h 332509"/>
                <a:gd name="connsiteX4" fmla="*/ 401782 w 512847"/>
                <a:gd name="connsiteY4" fmla="*/ 83128 h 332509"/>
                <a:gd name="connsiteX5" fmla="*/ 374073 w 512847"/>
                <a:gd name="connsiteY5" fmla="*/ 27709 h 332509"/>
                <a:gd name="connsiteX6" fmla="*/ 332510 w 512847"/>
                <a:gd name="connsiteY6" fmla="*/ 0 h 332509"/>
                <a:gd name="connsiteX7" fmla="*/ 263237 w 512847"/>
                <a:gd name="connsiteY7" fmla="*/ 55419 h 332509"/>
                <a:gd name="connsiteX8" fmla="*/ 235528 w 512847"/>
                <a:gd name="connsiteY8" fmla="*/ 96982 h 332509"/>
                <a:gd name="connsiteX9" fmla="*/ 207819 w 512847"/>
                <a:gd name="connsiteY9" fmla="*/ 55419 h 332509"/>
                <a:gd name="connsiteX10" fmla="*/ 124691 w 512847"/>
                <a:gd name="connsiteY10" fmla="*/ 83128 h 332509"/>
                <a:gd name="connsiteX11" fmla="*/ 83128 w 512847"/>
                <a:gd name="connsiteY11" fmla="*/ 166255 h 332509"/>
                <a:gd name="connsiteX12" fmla="*/ 13855 w 512847"/>
                <a:gd name="connsiteY12" fmla="*/ 249382 h 332509"/>
                <a:gd name="connsiteX13" fmla="*/ 0 w 512847"/>
                <a:gd name="connsiteY13" fmla="*/ 290946 h 332509"/>
                <a:gd name="connsiteX14" fmla="*/ 41564 w 512847"/>
                <a:gd name="connsiteY14" fmla="*/ 304800 h 332509"/>
                <a:gd name="connsiteX15" fmla="*/ 471055 w 512847"/>
                <a:gd name="connsiteY15" fmla="*/ 332509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2847" h="332509">
                  <a:moveTo>
                    <a:pt x="471055" y="332509"/>
                  </a:moveTo>
                  <a:lnTo>
                    <a:pt x="471055" y="332509"/>
                  </a:lnTo>
                  <a:cubicBezTo>
                    <a:pt x="472597" y="328397"/>
                    <a:pt x="541808" y="214544"/>
                    <a:pt x="498764" y="180109"/>
                  </a:cubicBezTo>
                  <a:cubicBezTo>
                    <a:pt x="483895" y="168214"/>
                    <a:pt x="461819" y="170873"/>
                    <a:pt x="443346" y="166255"/>
                  </a:cubicBezTo>
                  <a:cubicBezTo>
                    <a:pt x="417943" y="90047"/>
                    <a:pt x="444755" y="158332"/>
                    <a:pt x="401782" y="83128"/>
                  </a:cubicBezTo>
                  <a:cubicBezTo>
                    <a:pt x="391535" y="65196"/>
                    <a:pt x="387295" y="43575"/>
                    <a:pt x="374073" y="27709"/>
                  </a:cubicBezTo>
                  <a:cubicBezTo>
                    <a:pt x="363413" y="14917"/>
                    <a:pt x="346364" y="9236"/>
                    <a:pt x="332510" y="0"/>
                  </a:cubicBezTo>
                  <a:cubicBezTo>
                    <a:pt x="303103" y="88219"/>
                    <a:pt x="345249" y="744"/>
                    <a:pt x="263237" y="55419"/>
                  </a:cubicBezTo>
                  <a:cubicBezTo>
                    <a:pt x="249383" y="64655"/>
                    <a:pt x="244764" y="83128"/>
                    <a:pt x="235528" y="96982"/>
                  </a:cubicBezTo>
                  <a:cubicBezTo>
                    <a:pt x="226292" y="83128"/>
                    <a:pt x="224341" y="57484"/>
                    <a:pt x="207819" y="55419"/>
                  </a:cubicBezTo>
                  <a:cubicBezTo>
                    <a:pt x="178836" y="51796"/>
                    <a:pt x="124691" y="83128"/>
                    <a:pt x="124691" y="83128"/>
                  </a:cubicBezTo>
                  <a:cubicBezTo>
                    <a:pt x="110806" y="124784"/>
                    <a:pt x="112969" y="130445"/>
                    <a:pt x="83128" y="166255"/>
                  </a:cubicBezTo>
                  <a:cubicBezTo>
                    <a:pt x="44827" y="212216"/>
                    <a:pt x="39654" y="197785"/>
                    <a:pt x="13855" y="249382"/>
                  </a:cubicBezTo>
                  <a:cubicBezTo>
                    <a:pt x="7324" y="262444"/>
                    <a:pt x="4618" y="277091"/>
                    <a:pt x="0" y="290946"/>
                  </a:cubicBezTo>
                  <a:cubicBezTo>
                    <a:pt x="13855" y="295564"/>
                    <a:pt x="26985" y="303942"/>
                    <a:pt x="41564" y="304800"/>
                  </a:cubicBezTo>
                  <a:lnTo>
                    <a:pt x="471055" y="332509"/>
                  </a:lnTo>
                  <a:close/>
                </a:path>
              </a:pathLst>
            </a:custGeom>
            <a:gradFill flip="none" rotWithShape="1">
              <a:gsLst>
                <a:gs pos="0">
                  <a:schemeClr val="bg1">
                    <a:lumMod val="75000"/>
                  </a:schemeClr>
                </a:gs>
                <a:gs pos="50000">
                  <a:schemeClr val="bg1">
                    <a:shade val="67500"/>
                    <a:satMod val="115000"/>
                  </a:schemeClr>
                </a:gs>
                <a:gs pos="100000">
                  <a:schemeClr val="bg1">
                    <a:shade val="100000"/>
                    <a:satMod val="115000"/>
                  </a:schemeClr>
                </a:gs>
              </a:gsLst>
              <a:lin ang="1620000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21414404">
              <a:off x="1608798" y="3975995"/>
              <a:ext cx="512847" cy="332509"/>
            </a:xfrm>
            <a:custGeom>
              <a:avLst/>
              <a:gdLst>
                <a:gd name="connsiteX0" fmla="*/ 471055 w 512847"/>
                <a:gd name="connsiteY0" fmla="*/ 332509 h 332509"/>
                <a:gd name="connsiteX1" fmla="*/ 471055 w 512847"/>
                <a:gd name="connsiteY1" fmla="*/ 332509 h 332509"/>
                <a:gd name="connsiteX2" fmla="*/ 498764 w 512847"/>
                <a:gd name="connsiteY2" fmla="*/ 180109 h 332509"/>
                <a:gd name="connsiteX3" fmla="*/ 443346 w 512847"/>
                <a:gd name="connsiteY3" fmla="*/ 166255 h 332509"/>
                <a:gd name="connsiteX4" fmla="*/ 401782 w 512847"/>
                <a:gd name="connsiteY4" fmla="*/ 83128 h 332509"/>
                <a:gd name="connsiteX5" fmla="*/ 374073 w 512847"/>
                <a:gd name="connsiteY5" fmla="*/ 27709 h 332509"/>
                <a:gd name="connsiteX6" fmla="*/ 332510 w 512847"/>
                <a:gd name="connsiteY6" fmla="*/ 0 h 332509"/>
                <a:gd name="connsiteX7" fmla="*/ 263237 w 512847"/>
                <a:gd name="connsiteY7" fmla="*/ 55419 h 332509"/>
                <a:gd name="connsiteX8" fmla="*/ 235528 w 512847"/>
                <a:gd name="connsiteY8" fmla="*/ 96982 h 332509"/>
                <a:gd name="connsiteX9" fmla="*/ 207819 w 512847"/>
                <a:gd name="connsiteY9" fmla="*/ 55419 h 332509"/>
                <a:gd name="connsiteX10" fmla="*/ 124691 w 512847"/>
                <a:gd name="connsiteY10" fmla="*/ 83128 h 332509"/>
                <a:gd name="connsiteX11" fmla="*/ 83128 w 512847"/>
                <a:gd name="connsiteY11" fmla="*/ 166255 h 332509"/>
                <a:gd name="connsiteX12" fmla="*/ 13855 w 512847"/>
                <a:gd name="connsiteY12" fmla="*/ 249382 h 332509"/>
                <a:gd name="connsiteX13" fmla="*/ 0 w 512847"/>
                <a:gd name="connsiteY13" fmla="*/ 290946 h 332509"/>
                <a:gd name="connsiteX14" fmla="*/ 41564 w 512847"/>
                <a:gd name="connsiteY14" fmla="*/ 304800 h 332509"/>
                <a:gd name="connsiteX15" fmla="*/ 471055 w 512847"/>
                <a:gd name="connsiteY15" fmla="*/ 332509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2847" h="332509">
                  <a:moveTo>
                    <a:pt x="471055" y="332509"/>
                  </a:moveTo>
                  <a:lnTo>
                    <a:pt x="471055" y="332509"/>
                  </a:lnTo>
                  <a:cubicBezTo>
                    <a:pt x="472597" y="328397"/>
                    <a:pt x="541808" y="214544"/>
                    <a:pt x="498764" y="180109"/>
                  </a:cubicBezTo>
                  <a:cubicBezTo>
                    <a:pt x="483895" y="168214"/>
                    <a:pt x="461819" y="170873"/>
                    <a:pt x="443346" y="166255"/>
                  </a:cubicBezTo>
                  <a:cubicBezTo>
                    <a:pt x="417943" y="90047"/>
                    <a:pt x="444755" y="158332"/>
                    <a:pt x="401782" y="83128"/>
                  </a:cubicBezTo>
                  <a:cubicBezTo>
                    <a:pt x="391535" y="65196"/>
                    <a:pt x="387295" y="43575"/>
                    <a:pt x="374073" y="27709"/>
                  </a:cubicBezTo>
                  <a:cubicBezTo>
                    <a:pt x="363413" y="14917"/>
                    <a:pt x="346364" y="9236"/>
                    <a:pt x="332510" y="0"/>
                  </a:cubicBezTo>
                  <a:cubicBezTo>
                    <a:pt x="303103" y="88219"/>
                    <a:pt x="345249" y="744"/>
                    <a:pt x="263237" y="55419"/>
                  </a:cubicBezTo>
                  <a:cubicBezTo>
                    <a:pt x="249383" y="64655"/>
                    <a:pt x="244764" y="83128"/>
                    <a:pt x="235528" y="96982"/>
                  </a:cubicBezTo>
                  <a:cubicBezTo>
                    <a:pt x="226292" y="83128"/>
                    <a:pt x="224341" y="57484"/>
                    <a:pt x="207819" y="55419"/>
                  </a:cubicBezTo>
                  <a:cubicBezTo>
                    <a:pt x="178836" y="51796"/>
                    <a:pt x="124691" y="83128"/>
                    <a:pt x="124691" y="83128"/>
                  </a:cubicBezTo>
                  <a:cubicBezTo>
                    <a:pt x="110806" y="124784"/>
                    <a:pt x="112969" y="130445"/>
                    <a:pt x="83128" y="166255"/>
                  </a:cubicBezTo>
                  <a:cubicBezTo>
                    <a:pt x="44827" y="212216"/>
                    <a:pt x="39654" y="197785"/>
                    <a:pt x="13855" y="249382"/>
                  </a:cubicBezTo>
                  <a:cubicBezTo>
                    <a:pt x="7324" y="262444"/>
                    <a:pt x="4618" y="277091"/>
                    <a:pt x="0" y="290946"/>
                  </a:cubicBezTo>
                  <a:cubicBezTo>
                    <a:pt x="13855" y="295564"/>
                    <a:pt x="26985" y="303942"/>
                    <a:pt x="41564" y="304800"/>
                  </a:cubicBezTo>
                  <a:lnTo>
                    <a:pt x="471055" y="332509"/>
                  </a:lnTo>
                  <a:close/>
                </a:path>
              </a:pathLst>
            </a:custGeom>
            <a:gradFill flip="none" rotWithShape="1">
              <a:gsLst>
                <a:gs pos="0">
                  <a:schemeClr val="bg1">
                    <a:lumMod val="75000"/>
                  </a:schemeClr>
                </a:gs>
                <a:gs pos="50000">
                  <a:schemeClr val="bg1">
                    <a:shade val="67500"/>
                    <a:satMod val="115000"/>
                  </a:schemeClr>
                </a:gs>
                <a:gs pos="100000">
                  <a:schemeClr val="bg1">
                    <a:shade val="100000"/>
                    <a:satMod val="115000"/>
                  </a:schemeClr>
                </a:gs>
              </a:gsLst>
              <a:lin ang="1620000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1414404">
              <a:off x="1837398" y="3975995"/>
              <a:ext cx="512847" cy="332509"/>
            </a:xfrm>
            <a:custGeom>
              <a:avLst/>
              <a:gdLst>
                <a:gd name="connsiteX0" fmla="*/ 471055 w 512847"/>
                <a:gd name="connsiteY0" fmla="*/ 332509 h 332509"/>
                <a:gd name="connsiteX1" fmla="*/ 471055 w 512847"/>
                <a:gd name="connsiteY1" fmla="*/ 332509 h 332509"/>
                <a:gd name="connsiteX2" fmla="*/ 498764 w 512847"/>
                <a:gd name="connsiteY2" fmla="*/ 180109 h 332509"/>
                <a:gd name="connsiteX3" fmla="*/ 443346 w 512847"/>
                <a:gd name="connsiteY3" fmla="*/ 166255 h 332509"/>
                <a:gd name="connsiteX4" fmla="*/ 401782 w 512847"/>
                <a:gd name="connsiteY4" fmla="*/ 83128 h 332509"/>
                <a:gd name="connsiteX5" fmla="*/ 374073 w 512847"/>
                <a:gd name="connsiteY5" fmla="*/ 27709 h 332509"/>
                <a:gd name="connsiteX6" fmla="*/ 332510 w 512847"/>
                <a:gd name="connsiteY6" fmla="*/ 0 h 332509"/>
                <a:gd name="connsiteX7" fmla="*/ 263237 w 512847"/>
                <a:gd name="connsiteY7" fmla="*/ 55419 h 332509"/>
                <a:gd name="connsiteX8" fmla="*/ 235528 w 512847"/>
                <a:gd name="connsiteY8" fmla="*/ 96982 h 332509"/>
                <a:gd name="connsiteX9" fmla="*/ 207819 w 512847"/>
                <a:gd name="connsiteY9" fmla="*/ 55419 h 332509"/>
                <a:gd name="connsiteX10" fmla="*/ 124691 w 512847"/>
                <a:gd name="connsiteY10" fmla="*/ 83128 h 332509"/>
                <a:gd name="connsiteX11" fmla="*/ 83128 w 512847"/>
                <a:gd name="connsiteY11" fmla="*/ 166255 h 332509"/>
                <a:gd name="connsiteX12" fmla="*/ 13855 w 512847"/>
                <a:gd name="connsiteY12" fmla="*/ 249382 h 332509"/>
                <a:gd name="connsiteX13" fmla="*/ 0 w 512847"/>
                <a:gd name="connsiteY13" fmla="*/ 290946 h 332509"/>
                <a:gd name="connsiteX14" fmla="*/ 41564 w 512847"/>
                <a:gd name="connsiteY14" fmla="*/ 304800 h 332509"/>
                <a:gd name="connsiteX15" fmla="*/ 471055 w 512847"/>
                <a:gd name="connsiteY15" fmla="*/ 332509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2847" h="332509">
                  <a:moveTo>
                    <a:pt x="471055" y="332509"/>
                  </a:moveTo>
                  <a:lnTo>
                    <a:pt x="471055" y="332509"/>
                  </a:lnTo>
                  <a:cubicBezTo>
                    <a:pt x="472597" y="328397"/>
                    <a:pt x="541808" y="214544"/>
                    <a:pt x="498764" y="180109"/>
                  </a:cubicBezTo>
                  <a:cubicBezTo>
                    <a:pt x="483895" y="168214"/>
                    <a:pt x="461819" y="170873"/>
                    <a:pt x="443346" y="166255"/>
                  </a:cubicBezTo>
                  <a:cubicBezTo>
                    <a:pt x="417943" y="90047"/>
                    <a:pt x="444755" y="158332"/>
                    <a:pt x="401782" y="83128"/>
                  </a:cubicBezTo>
                  <a:cubicBezTo>
                    <a:pt x="391535" y="65196"/>
                    <a:pt x="387295" y="43575"/>
                    <a:pt x="374073" y="27709"/>
                  </a:cubicBezTo>
                  <a:cubicBezTo>
                    <a:pt x="363413" y="14917"/>
                    <a:pt x="346364" y="9236"/>
                    <a:pt x="332510" y="0"/>
                  </a:cubicBezTo>
                  <a:cubicBezTo>
                    <a:pt x="303103" y="88219"/>
                    <a:pt x="345249" y="744"/>
                    <a:pt x="263237" y="55419"/>
                  </a:cubicBezTo>
                  <a:cubicBezTo>
                    <a:pt x="249383" y="64655"/>
                    <a:pt x="244764" y="83128"/>
                    <a:pt x="235528" y="96982"/>
                  </a:cubicBezTo>
                  <a:cubicBezTo>
                    <a:pt x="226292" y="83128"/>
                    <a:pt x="224341" y="57484"/>
                    <a:pt x="207819" y="55419"/>
                  </a:cubicBezTo>
                  <a:cubicBezTo>
                    <a:pt x="178836" y="51796"/>
                    <a:pt x="124691" y="83128"/>
                    <a:pt x="124691" y="83128"/>
                  </a:cubicBezTo>
                  <a:cubicBezTo>
                    <a:pt x="110806" y="124784"/>
                    <a:pt x="112969" y="130445"/>
                    <a:pt x="83128" y="166255"/>
                  </a:cubicBezTo>
                  <a:cubicBezTo>
                    <a:pt x="44827" y="212216"/>
                    <a:pt x="39654" y="197785"/>
                    <a:pt x="13855" y="249382"/>
                  </a:cubicBezTo>
                  <a:cubicBezTo>
                    <a:pt x="7324" y="262444"/>
                    <a:pt x="4618" y="277091"/>
                    <a:pt x="0" y="290946"/>
                  </a:cubicBezTo>
                  <a:cubicBezTo>
                    <a:pt x="13855" y="295564"/>
                    <a:pt x="26985" y="303942"/>
                    <a:pt x="41564" y="304800"/>
                  </a:cubicBezTo>
                  <a:lnTo>
                    <a:pt x="471055" y="332509"/>
                  </a:lnTo>
                  <a:close/>
                </a:path>
              </a:pathLst>
            </a:custGeom>
            <a:gradFill flip="none" rotWithShape="1">
              <a:gsLst>
                <a:gs pos="0">
                  <a:schemeClr val="bg1">
                    <a:lumMod val="75000"/>
                  </a:schemeClr>
                </a:gs>
                <a:gs pos="50000">
                  <a:schemeClr val="bg1">
                    <a:shade val="67500"/>
                    <a:satMod val="115000"/>
                  </a:schemeClr>
                </a:gs>
                <a:gs pos="100000">
                  <a:schemeClr val="bg1">
                    <a:shade val="100000"/>
                    <a:satMod val="115000"/>
                  </a:schemeClr>
                </a:gs>
              </a:gsLst>
              <a:lin ang="1620000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1414404">
              <a:off x="2069355" y="3975995"/>
              <a:ext cx="512847" cy="332509"/>
            </a:xfrm>
            <a:custGeom>
              <a:avLst/>
              <a:gdLst>
                <a:gd name="connsiteX0" fmla="*/ 471055 w 512847"/>
                <a:gd name="connsiteY0" fmla="*/ 332509 h 332509"/>
                <a:gd name="connsiteX1" fmla="*/ 471055 w 512847"/>
                <a:gd name="connsiteY1" fmla="*/ 332509 h 332509"/>
                <a:gd name="connsiteX2" fmla="*/ 498764 w 512847"/>
                <a:gd name="connsiteY2" fmla="*/ 180109 h 332509"/>
                <a:gd name="connsiteX3" fmla="*/ 443346 w 512847"/>
                <a:gd name="connsiteY3" fmla="*/ 166255 h 332509"/>
                <a:gd name="connsiteX4" fmla="*/ 401782 w 512847"/>
                <a:gd name="connsiteY4" fmla="*/ 83128 h 332509"/>
                <a:gd name="connsiteX5" fmla="*/ 374073 w 512847"/>
                <a:gd name="connsiteY5" fmla="*/ 27709 h 332509"/>
                <a:gd name="connsiteX6" fmla="*/ 332510 w 512847"/>
                <a:gd name="connsiteY6" fmla="*/ 0 h 332509"/>
                <a:gd name="connsiteX7" fmla="*/ 263237 w 512847"/>
                <a:gd name="connsiteY7" fmla="*/ 55419 h 332509"/>
                <a:gd name="connsiteX8" fmla="*/ 235528 w 512847"/>
                <a:gd name="connsiteY8" fmla="*/ 96982 h 332509"/>
                <a:gd name="connsiteX9" fmla="*/ 207819 w 512847"/>
                <a:gd name="connsiteY9" fmla="*/ 55419 h 332509"/>
                <a:gd name="connsiteX10" fmla="*/ 124691 w 512847"/>
                <a:gd name="connsiteY10" fmla="*/ 83128 h 332509"/>
                <a:gd name="connsiteX11" fmla="*/ 83128 w 512847"/>
                <a:gd name="connsiteY11" fmla="*/ 166255 h 332509"/>
                <a:gd name="connsiteX12" fmla="*/ 13855 w 512847"/>
                <a:gd name="connsiteY12" fmla="*/ 249382 h 332509"/>
                <a:gd name="connsiteX13" fmla="*/ 0 w 512847"/>
                <a:gd name="connsiteY13" fmla="*/ 290946 h 332509"/>
                <a:gd name="connsiteX14" fmla="*/ 41564 w 512847"/>
                <a:gd name="connsiteY14" fmla="*/ 304800 h 332509"/>
                <a:gd name="connsiteX15" fmla="*/ 471055 w 512847"/>
                <a:gd name="connsiteY15" fmla="*/ 332509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2847" h="332509">
                  <a:moveTo>
                    <a:pt x="471055" y="332509"/>
                  </a:moveTo>
                  <a:lnTo>
                    <a:pt x="471055" y="332509"/>
                  </a:lnTo>
                  <a:cubicBezTo>
                    <a:pt x="472597" y="328397"/>
                    <a:pt x="541808" y="214544"/>
                    <a:pt x="498764" y="180109"/>
                  </a:cubicBezTo>
                  <a:cubicBezTo>
                    <a:pt x="483895" y="168214"/>
                    <a:pt x="461819" y="170873"/>
                    <a:pt x="443346" y="166255"/>
                  </a:cubicBezTo>
                  <a:cubicBezTo>
                    <a:pt x="417943" y="90047"/>
                    <a:pt x="444755" y="158332"/>
                    <a:pt x="401782" y="83128"/>
                  </a:cubicBezTo>
                  <a:cubicBezTo>
                    <a:pt x="391535" y="65196"/>
                    <a:pt x="387295" y="43575"/>
                    <a:pt x="374073" y="27709"/>
                  </a:cubicBezTo>
                  <a:cubicBezTo>
                    <a:pt x="363413" y="14917"/>
                    <a:pt x="346364" y="9236"/>
                    <a:pt x="332510" y="0"/>
                  </a:cubicBezTo>
                  <a:cubicBezTo>
                    <a:pt x="303103" y="88219"/>
                    <a:pt x="345249" y="744"/>
                    <a:pt x="263237" y="55419"/>
                  </a:cubicBezTo>
                  <a:cubicBezTo>
                    <a:pt x="249383" y="64655"/>
                    <a:pt x="244764" y="83128"/>
                    <a:pt x="235528" y="96982"/>
                  </a:cubicBezTo>
                  <a:cubicBezTo>
                    <a:pt x="226292" y="83128"/>
                    <a:pt x="224341" y="57484"/>
                    <a:pt x="207819" y="55419"/>
                  </a:cubicBezTo>
                  <a:cubicBezTo>
                    <a:pt x="178836" y="51796"/>
                    <a:pt x="124691" y="83128"/>
                    <a:pt x="124691" y="83128"/>
                  </a:cubicBezTo>
                  <a:cubicBezTo>
                    <a:pt x="110806" y="124784"/>
                    <a:pt x="112969" y="130445"/>
                    <a:pt x="83128" y="166255"/>
                  </a:cubicBezTo>
                  <a:cubicBezTo>
                    <a:pt x="44827" y="212216"/>
                    <a:pt x="39654" y="197785"/>
                    <a:pt x="13855" y="249382"/>
                  </a:cubicBezTo>
                  <a:cubicBezTo>
                    <a:pt x="7324" y="262444"/>
                    <a:pt x="4618" y="277091"/>
                    <a:pt x="0" y="290946"/>
                  </a:cubicBezTo>
                  <a:cubicBezTo>
                    <a:pt x="13855" y="295564"/>
                    <a:pt x="26985" y="303942"/>
                    <a:pt x="41564" y="304800"/>
                  </a:cubicBezTo>
                  <a:lnTo>
                    <a:pt x="471055" y="332509"/>
                  </a:lnTo>
                  <a:close/>
                </a:path>
              </a:pathLst>
            </a:custGeom>
            <a:gradFill flip="none" rotWithShape="1">
              <a:gsLst>
                <a:gs pos="0">
                  <a:schemeClr val="bg1">
                    <a:lumMod val="75000"/>
                  </a:schemeClr>
                </a:gs>
                <a:gs pos="50000">
                  <a:schemeClr val="bg1">
                    <a:shade val="67500"/>
                    <a:satMod val="115000"/>
                  </a:schemeClr>
                </a:gs>
                <a:gs pos="100000">
                  <a:schemeClr val="bg1">
                    <a:shade val="100000"/>
                    <a:satMod val="115000"/>
                  </a:schemeClr>
                </a:gs>
              </a:gsLst>
              <a:lin ang="1620000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21414404">
              <a:off x="2983755" y="3975995"/>
              <a:ext cx="512847" cy="332509"/>
            </a:xfrm>
            <a:custGeom>
              <a:avLst/>
              <a:gdLst>
                <a:gd name="connsiteX0" fmla="*/ 471055 w 512847"/>
                <a:gd name="connsiteY0" fmla="*/ 332509 h 332509"/>
                <a:gd name="connsiteX1" fmla="*/ 471055 w 512847"/>
                <a:gd name="connsiteY1" fmla="*/ 332509 h 332509"/>
                <a:gd name="connsiteX2" fmla="*/ 498764 w 512847"/>
                <a:gd name="connsiteY2" fmla="*/ 180109 h 332509"/>
                <a:gd name="connsiteX3" fmla="*/ 443346 w 512847"/>
                <a:gd name="connsiteY3" fmla="*/ 166255 h 332509"/>
                <a:gd name="connsiteX4" fmla="*/ 401782 w 512847"/>
                <a:gd name="connsiteY4" fmla="*/ 83128 h 332509"/>
                <a:gd name="connsiteX5" fmla="*/ 374073 w 512847"/>
                <a:gd name="connsiteY5" fmla="*/ 27709 h 332509"/>
                <a:gd name="connsiteX6" fmla="*/ 332510 w 512847"/>
                <a:gd name="connsiteY6" fmla="*/ 0 h 332509"/>
                <a:gd name="connsiteX7" fmla="*/ 263237 w 512847"/>
                <a:gd name="connsiteY7" fmla="*/ 55419 h 332509"/>
                <a:gd name="connsiteX8" fmla="*/ 235528 w 512847"/>
                <a:gd name="connsiteY8" fmla="*/ 96982 h 332509"/>
                <a:gd name="connsiteX9" fmla="*/ 207819 w 512847"/>
                <a:gd name="connsiteY9" fmla="*/ 55419 h 332509"/>
                <a:gd name="connsiteX10" fmla="*/ 124691 w 512847"/>
                <a:gd name="connsiteY10" fmla="*/ 83128 h 332509"/>
                <a:gd name="connsiteX11" fmla="*/ 83128 w 512847"/>
                <a:gd name="connsiteY11" fmla="*/ 166255 h 332509"/>
                <a:gd name="connsiteX12" fmla="*/ 13855 w 512847"/>
                <a:gd name="connsiteY12" fmla="*/ 249382 h 332509"/>
                <a:gd name="connsiteX13" fmla="*/ 0 w 512847"/>
                <a:gd name="connsiteY13" fmla="*/ 290946 h 332509"/>
                <a:gd name="connsiteX14" fmla="*/ 41564 w 512847"/>
                <a:gd name="connsiteY14" fmla="*/ 304800 h 332509"/>
                <a:gd name="connsiteX15" fmla="*/ 471055 w 512847"/>
                <a:gd name="connsiteY15" fmla="*/ 332509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2847" h="332509">
                  <a:moveTo>
                    <a:pt x="471055" y="332509"/>
                  </a:moveTo>
                  <a:lnTo>
                    <a:pt x="471055" y="332509"/>
                  </a:lnTo>
                  <a:cubicBezTo>
                    <a:pt x="472597" y="328397"/>
                    <a:pt x="541808" y="214544"/>
                    <a:pt x="498764" y="180109"/>
                  </a:cubicBezTo>
                  <a:cubicBezTo>
                    <a:pt x="483895" y="168214"/>
                    <a:pt x="461819" y="170873"/>
                    <a:pt x="443346" y="166255"/>
                  </a:cubicBezTo>
                  <a:cubicBezTo>
                    <a:pt x="417943" y="90047"/>
                    <a:pt x="444755" y="158332"/>
                    <a:pt x="401782" y="83128"/>
                  </a:cubicBezTo>
                  <a:cubicBezTo>
                    <a:pt x="391535" y="65196"/>
                    <a:pt x="387295" y="43575"/>
                    <a:pt x="374073" y="27709"/>
                  </a:cubicBezTo>
                  <a:cubicBezTo>
                    <a:pt x="363413" y="14917"/>
                    <a:pt x="346364" y="9236"/>
                    <a:pt x="332510" y="0"/>
                  </a:cubicBezTo>
                  <a:cubicBezTo>
                    <a:pt x="303103" y="88219"/>
                    <a:pt x="345249" y="744"/>
                    <a:pt x="263237" y="55419"/>
                  </a:cubicBezTo>
                  <a:cubicBezTo>
                    <a:pt x="249383" y="64655"/>
                    <a:pt x="244764" y="83128"/>
                    <a:pt x="235528" y="96982"/>
                  </a:cubicBezTo>
                  <a:cubicBezTo>
                    <a:pt x="226292" y="83128"/>
                    <a:pt x="224341" y="57484"/>
                    <a:pt x="207819" y="55419"/>
                  </a:cubicBezTo>
                  <a:cubicBezTo>
                    <a:pt x="178836" y="51796"/>
                    <a:pt x="124691" y="83128"/>
                    <a:pt x="124691" y="83128"/>
                  </a:cubicBezTo>
                  <a:cubicBezTo>
                    <a:pt x="110806" y="124784"/>
                    <a:pt x="112969" y="130445"/>
                    <a:pt x="83128" y="166255"/>
                  </a:cubicBezTo>
                  <a:cubicBezTo>
                    <a:pt x="44827" y="212216"/>
                    <a:pt x="39654" y="197785"/>
                    <a:pt x="13855" y="249382"/>
                  </a:cubicBezTo>
                  <a:cubicBezTo>
                    <a:pt x="7324" y="262444"/>
                    <a:pt x="4618" y="277091"/>
                    <a:pt x="0" y="290946"/>
                  </a:cubicBezTo>
                  <a:cubicBezTo>
                    <a:pt x="13855" y="295564"/>
                    <a:pt x="26985" y="303942"/>
                    <a:pt x="41564" y="304800"/>
                  </a:cubicBezTo>
                  <a:lnTo>
                    <a:pt x="471055" y="332509"/>
                  </a:lnTo>
                  <a:close/>
                </a:path>
              </a:pathLst>
            </a:custGeom>
            <a:gradFill flip="none" rotWithShape="1">
              <a:gsLst>
                <a:gs pos="0">
                  <a:schemeClr val="bg1">
                    <a:lumMod val="75000"/>
                  </a:schemeClr>
                </a:gs>
                <a:gs pos="50000">
                  <a:schemeClr val="bg1">
                    <a:shade val="67500"/>
                    <a:satMod val="115000"/>
                  </a:schemeClr>
                </a:gs>
                <a:gs pos="100000">
                  <a:schemeClr val="bg1">
                    <a:shade val="100000"/>
                    <a:satMod val="115000"/>
                  </a:schemeClr>
                </a:gs>
              </a:gsLst>
              <a:lin ang="1620000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1414404">
              <a:off x="3288555" y="3975995"/>
              <a:ext cx="512847" cy="332509"/>
            </a:xfrm>
            <a:custGeom>
              <a:avLst/>
              <a:gdLst>
                <a:gd name="connsiteX0" fmla="*/ 471055 w 512847"/>
                <a:gd name="connsiteY0" fmla="*/ 332509 h 332509"/>
                <a:gd name="connsiteX1" fmla="*/ 471055 w 512847"/>
                <a:gd name="connsiteY1" fmla="*/ 332509 h 332509"/>
                <a:gd name="connsiteX2" fmla="*/ 498764 w 512847"/>
                <a:gd name="connsiteY2" fmla="*/ 180109 h 332509"/>
                <a:gd name="connsiteX3" fmla="*/ 443346 w 512847"/>
                <a:gd name="connsiteY3" fmla="*/ 166255 h 332509"/>
                <a:gd name="connsiteX4" fmla="*/ 401782 w 512847"/>
                <a:gd name="connsiteY4" fmla="*/ 83128 h 332509"/>
                <a:gd name="connsiteX5" fmla="*/ 374073 w 512847"/>
                <a:gd name="connsiteY5" fmla="*/ 27709 h 332509"/>
                <a:gd name="connsiteX6" fmla="*/ 332510 w 512847"/>
                <a:gd name="connsiteY6" fmla="*/ 0 h 332509"/>
                <a:gd name="connsiteX7" fmla="*/ 263237 w 512847"/>
                <a:gd name="connsiteY7" fmla="*/ 55419 h 332509"/>
                <a:gd name="connsiteX8" fmla="*/ 235528 w 512847"/>
                <a:gd name="connsiteY8" fmla="*/ 96982 h 332509"/>
                <a:gd name="connsiteX9" fmla="*/ 207819 w 512847"/>
                <a:gd name="connsiteY9" fmla="*/ 55419 h 332509"/>
                <a:gd name="connsiteX10" fmla="*/ 124691 w 512847"/>
                <a:gd name="connsiteY10" fmla="*/ 83128 h 332509"/>
                <a:gd name="connsiteX11" fmla="*/ 83128 w 512847"/>
                <a:gd name="connsiteY11" fmla="*/ 166255 h 332509"/>
                <a:gd name="connsiteX12" fmla="*/ 13855 w 512847"/>
                <a:gd name="connsiteY12" fmla="*/ 249382 h 332509"/>
                <a:gd name="connsiteX13" fmla="*/ 0 w 512847"/>
                <a:gd name="connsiteY13" fmla="*/ 290946 h 332509"/>
                <a:gd name="connsiteX14" fmla="*/ 41564 w 512847"/>
                <a:gd name="connsiteY14" fmla="*/ 304800 h 332509"/>
                <a:gd name="connsiteX15" fmla="*/ 471055 w 512847"/>
                <a:gd name="connsiteY15" fmla="*/ 332509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2847" h="332509">
                  <a:moveTo>
                    <a:pt x="471055" y="332509"/>
                  </a:moveTo>
                  <a:lnTo>
                    <a:pt x="471055" y="332509"/>
                  </a:lnTo>
                  <a:cubicBezTo>
                    <a:pt x="472597" y="328397"/>
                    <a:pt x="541808" y="214544"/>
                    <a:pt x="498764" y="180109"/>
                  </a:cubicBezTo>
                  <a:cubicBezTo>
                    <a:pt x="483895" y="168214"/>
                    <a:pt x="461819" y="170873"/>
                    <a:pt x="443346" y="166255"/>
                  </a:cubicBezTo>
                  <a:cubicBezTo>
                    <a:pt x="417943" y="90047"/>
                    <a:pt x="444755" y="158332"/>
                    <a:pt x="401782" y="83128"/>
                  </a:cubicBezTo>
                  <a:cubicBezTo>
                    <a:pt x="391535" y="65196"/>
                    <a:pt x="387295" y="43575"/>
                    <a:pt x="374073" y="27709"/>
                  </a:cubicBezTo>
                  <a:cubicBezTo>
                    <a:pt x="363413" y="14917"/>
                    <a:pt x="346364" y="9236"/>
                    <a:pt x="332510" y="0"/>
                  </a:cubicBezTo>
                  <a:cubicBezTo>
                    <a:pt x="303103" y="88219"/>
                    <a:pt x="345249" y="744"/>
                    <a:pt x="263237" y="55419"/>
                  </a:cubicBezTo>
                  <a:cubicBezTo>
                    <a:pt x="249383" y="64655"/>
                    <a:pt x="244764" y="83128"/>
                    <a:pt x="235528" y="96982"/>
                  </a:cubicBezTo>
                  <a:cubicBezTo>
                    <a:pt x="226292" y="83128"/>
                    <a:pt x="224341" y="57484"/>
                    <a:pt x="207819" y="55419"/>
                  </a:cubicBezTo>
                  <a:cubicBezTo>
                    <a:pt x="178836" y="51796"/>
                    <a:pt x="124691" y="83128"/>
                    <a:pt x="124691" y="83128"/>
                  </a:cubicBezTo>
                  <a:cubicBezTo>
                    <a:pt x="110806" y="124784"/>
                    <a:pt x="112969" y="130445"/>
                    <a:pt x="83128" y="166255"/>
                  </a:cubicBezTo>
                  <a:cubicBezTo>
                    <a:pt x="44827" y="212216"/>
                    <a:pt x="39654" y="197785"/>
                    <a:pt x="13855" y="249382"/>
                  </a:cubicBezTo>
                  <a:cubicBezTo>
                    <a:pt x="7324" y="262444"/>
                    <a:pt x="4618" y="277091"/>
                    <a:pt x="0" y="290946"/>
                  </a:cubicBezTo>
                  <a:cubicBezTo>
                    <a:pt x="13855" y="295564"/>
                    <a:pt x="26985" y="303942"/>
                    <a:pt x="41564" y="304800"/>
                  </a:cubicBezTo>
                  <a:lnTo>
                    <a:pt x="471055" y="332509"/>
                  </a:lnTo>
                  <a:close/>
                </a:path>
              </a:pathLst>
            </a:custGeom>
            <a:gradFill flip="none" rotWithShape="1">
              <a:gsLst>
                <a:gs pos="0">
                  <a:schemeClr val="bg1">
                    <a:lumMod val="75000"/>
                  </a:schemeClr>
                </a:gs>
                <a:gs pos="50000">
                  <a:schemeClr val="bg1">
                    <a:shade val="67500"/>
                    <a:satMod val="115000"/>
                  </a:schemeClr>
                </a:gs>
                <a:gs pos="100000">
                  <a:schemeClr val="bg1">
                    <a:shade val="100000"/>
                    <a:satMod val="115000"/>
                  </a:schemeClr>
                </a:gs>
              </a:gsLst>
              <a:lin ang="1620000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3962400" y="2747108"/>
              <a:ext cx="1704109" cy="1977295"/>
              <a:chOff x="5015346" y="1846206"/>
              <a:chExt cx="1704109" cy="1608075"/>
            </a:xfrm>
          </p:grpSpPr>
          <p:sp>
            <p:nvSpPr>
              <p:cNvPr id="21" name="Parallelogram 20"/>
              <p:cNvSpPr/>
              <p:nvPr/>
            </p:nvSpPr>
            <p:spPr>
              <a:xfrm>
                <a:off x="5562600" y="3020481"/>
                <a:ext cx="533400" cy="433800"/>
              </a:xfrm>
              <a:prstGeom prst="parallelogram">
                <a:avLst/>
              </a:prstGeom>
              <a:solidFill>
                <a:srgbClr val="155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5015346" y="1846206"/>
                <a:ext cx="1704109" cy="1280893"/>
              </a:xfrm>
              <a:custGeom>
                <a:avLst/>
                <a:gdLst>
                  <a:gd name="connsiteX0" fmla="*/ 1122218 w 1704109"/>
                  <a:gd name="connsiteY0" fmla="*/ 1011382 h 1422160"/>
                  <a:gd name="connsiteX1" fmla="*/ 1122218 w 1704109"/>
                  <a:gd name="connsiteY1" fmla="*/ 1011382 h 1422160"/>
                  <a:gd name="connsiteX2" fmla="*/ 1149927 w 1704109"/>
                  <a:gd name="connsiteY2" fmla="*/ 886691 h 1422160"/>
                  <a:gd name="connsiteX3" fmla="*/ 1163782 w 1704109"/>
                  <a:gd name="connsiteY3" fmla="*/ 845128 h 1422160"/>
                  <a:gd name="connsiteX4" fmla="*/ 1191491 w 1704109"/>
                  <a:gd name="connsiteY4" fmla="*/ 817418 h 1422160"/>
                  <a:gd name="connsiteX5" fmla="*/ 1205345 w 1704109"/>
                  <a:gd name="connsiteY5" fmla="*/ 775855 h 1422160"/>
                  <a:gd name="connsiteX6" fmla="*/ 1219200 w 1704109"/>
                  <a:gd name="connsiteY6" fmla="*/ 706582 h 1422160"/>
                  <a:gd name="connsiteX7" fmla="*/ 1288473 w 1704109"/>
                  <a:gd name="connsiteY7" fmla="*/ 692728 h 1422160"/>
                  <a:gd name="connsiteX8" fmla="*/ 1413164 w 1704109"/>
                  <a:gd name="connsiteY8" fmla="*/ 637309 h 1422160"/>
                  <a:gd name="connsiteX9" fmla="*/ 1496291 w 1704109"/>
                  <a:gd name="connsiteY9" fmla="*/ 609600 h 1422160"/>
                  <a:gd name="connsiteX10" fmla="*/ 1537854 w 1704109"/>
                  <a:gd name="connsiteY10" fmla="*/ 595746 h 1422160"/>
                  <a:gd name="connsiteX11" fmla="*/ 1634836 w 1704109"/>
                  <a:gd name="connsiteY11" fmla="*/ 581891 h 1422160"/>
                  <a:gd name="connsiteX12" fmla="*/ 1704109 w 1704109"/>
                  <a:gd name="connsiteY12" fmla="*/ 498764 h 1422160"/>
                  <a:gd name="connsiteX13" fmla="*/ 1648691 w 1704109"/>
                  <a:gd name="connsiteY13" fmla="*/ 374073 h 1422160"/>
                  <a:gd name="connsiteX14" fmla="*/ 1607127 w 1704109"/>
                  <a:gd name="connsiteY14" fmla="*/ 346364 h 1422160"/>
                  <a:gd name="connsiteX15" fmla="*/ 1537854 w 1704109"/>
                  <a:gd name="connsiteY15" fmla="*/ 277091 h 1422160"/>
                  <a:gd name="connsiteX16" fmla="*/ 1454727 w 1704109"/>
                  <a:gd name="connsiteY16" fmla="*/ 249382 h 1422160"/>
                  <a:gd name="connsiteX17" fmla="*/ 1413164 w 1704109"/>
                  <a:gd name="connsiteY17" fmla="*/ 235528 h 1422160"/>
                  <a:gd name="connsiteX18" fmla="*/ 1260764 w 1704109"/>
                  <a:gd name="connsiteY18" fmla="*/ 249382 h 1422160"/>
                  <a:gd name="connsiteX19" fmla="*/ 1219200 w 1704109"/>
                  <a:gd name="connsiteY19" fmla="*/ 263237 h 1422160"/>
                  <a:gd name="connsiteX20" fmla="*/ 1136073 w 1704109"/>
                  <a:gd name="connsiteY20" fmla="*/ 235528 h 1422160"/>
                  <a:gd name="connsiteX21" fmla="*/ 1108364 w 1704109"/>
                  <a:gd name="connsiteY21" fmla="*/ 152400 h 1422160"/>
                  <a:gd name="connsiteX22" fmla="*/ 1094509 w 1704109"/>
                  <a:gd name="connsiteY22" fmla="*/ 110837 h 1422160"/>
                  <a:gd name="connsiteX23" fmla="*/ 1066800 w 1704109"/>
                  <a:gd name="connsiteY23" fmla="*/ 55418 h 1422160"/>
                  <a:gd name="connsiteX24" fmla="*/ 983673 w 1704109"/>
                  <a:gd name="connsiteY24" fmla="*/ 27709 h 1422160"/>
                  <a:gd name="connsiteX25" fmla="*/ 914400 w 1704109"/>
                  <a:gd name="connsiteY25" fmla="*/ 0 h 1422160"/>
                  <a:gd name="connsiteX26" fmla="*/ 872836 w 1704109"/>
                  <a:gd name="connsiteY26" fmla="*/ 27709 h 1422160"/>
                  <a:gd name="connsiteX27" fmla="*/ 817418 w 1704109"/>
                  <a:gd name="connsiteY27" fmla="*/ 166255 h 1422160"/>
                  <a:gd name="connsiteX28" fmla="*/ 775854 w 1704109"/>
                  <a:gd name="connsiteY28" fmla="*/ 193964 h 1422160"/>
                  <a:gd name="connsiteX29" fmla="*/ 720436 w 1704109"/>
                  <a:gd name="connsiteY29" fmla="*/ 235528 h 1422160"/>
                  <a:gd name="connsiteX30" fmla="*/ 637309 w 1704109"/>
                  <a:gd name="connsiteY30" fmla="*/ 207818 h 1422160"/>
                  <a:gd name="connsiteX31" fmla="*/ 526473 w 1704109"/>
                  <a:gd name="connsiteY31" fmla="*/ 235528 h 1422160"/>
                  <a:gd name="connsiteX32" fmla="*/ 457200 w 1704109"/>
                  <a:gd name="connsiteY32" fmla="*/ 290946 h 1422160"/>
                  <a:gd name="connsiteX33" fmla="*/ 415636 w 1704109"/>
                  <a:gd name="connsiteY33" fmla="*/ 318655 h 1422160"/>
                  <a:gd name="connsiteX34" fmla="*/ 0 w 1704109"/>
                  <a:gd name="connsiteY34" fmla="*/ 332509 h 1422160"/>
                  <a:gd name="connsiteX35" fmla="*/ 304800 w 1704109"/>
                  <a:gd name="connsiteY35" fmla="*/ 360218 h 1422160"/>
                  <a:gd name="connsiteX36" fmla="*/ 374073 w 1704109"/>
                  <a:gd name="connsiteY36" fmla="*/ 374073 h 1422160"/>
                  <a:gd name="connsiteX37" fmla="*/ 415636 w 1704109"/>
                  <a:gd name="connsiteY37" fmla="*/ 415637 h 1422160"/>
                  <a:gd name="connsiteX38" fmla="*/ 180109 w 1704109"/>
                  <a:gd name="connsiteY38" fmla="*/ 429491 h 1422160"/>
                  <a:gd name="connsiteX39" fmla="*/ 221673 w 1704109"/>
                  <a:gd name="connsiteY39" fmla="*/ 443346 h 1422160"/>
                  <a:gd name="connsiteX40" fmla="*/ 277091 w 1704109"/>
                  <a:gd name="connsiteY40" fmla="*/ 457200 h 1422160"/>
                  <a:gd name="connsiteX41" fmla="*/ 318654 w 1704109"/>
                  <a:gd name="connsiteY41" fmla="*/ 484909 h 1422160"/>
                  <a:gd name="connsiteX42" fmla="*/ 568036 w 1704109"/>
                  <a:gd name="connsiteY42" fmla="*/ 512618 h 1422160"/>
                  <a:gd name="connsiteX43" fmla="*/ 568036 w 1704109"/>
                  <a:gd name="connsiteY43" fmla="*/ 609600 h 1422160"/>
                  <a:gd name="connsiteX44" fmla="*/ 609600 w 1704109"/>
                  <a:gd name="connsiteY44" fmla="*/ 637309 h 1422160"/>
                  <a:gd name="connsiteX45" fmla="*/ 595745 w 1704109"/>
                  <a:gd name="connsiteY45" fmla="*/ 678873 h 1422160"/>
                  <a:gd name="connsiteX46" fmla="*/ 609600 w 1704109"/>
                  <a:gd name="connsiteY46" fmla="*/ 775855 h 1422160"/>
                  <a:gd name="connsiteX47" fmla="*/ 540327 w 1704109"/>
                  <a:gd name="connsiteY47" fmla="*/ 789709 h 1422160"/>
                  <a:gd name="connsiteX48" fmla="*/ 471054 w 1704109"/>
                  <a:gd name="connsiteY48" fmla="*/ 872837 h 1422160"/>
                  <a:gd name="connsiteX49" fmla="*/ 484909 w 1704109"/>
                  <a:gd name="connsiteY49" fmla="*/ 928255 h 1422160"/>
                  <a:gd name="connsiteX50" fmla="*/ 526473 w 1704109"/>
                  <a:gd name="connsiteY50" fmla="*/ 1011382 h 1422160"/>
                  <a:gd name="connsiteX51" fmla="*/ 568036 w 1704109"/>
                  <a:gd name="connsiteY51" fmla="*/ 1094509 h 1422160"/>
                  <a:gd name="connsiteX52" fmla="*/ 609600 w 1704109"/>
                  <a:gd name="connsiteY52" fmla="*/ 1108364 h 1422160"/>
                  <a:gd name="connsiteX53" fmla="*/ 498764 w 1704109"/>
                  <a:gd name="connsiteY53" fmla="*/ 1191491 h 1422160"/>
                  <a:gd name="connsiteX54" fmla="*/ 443345 w 1704109"/>
                  <a:gd name="connsiteY54" fmla="*/ 1274618 h 1422160"/>
                  <a:gd name="connsiteX55" fmla="*/ 429491 w 1704109"/>
                  <a:gd name="connsiteY55" fmla="*/ 1316182 h 1422160"/>
                  <a:gd name="connsiteX56" fmla="*/ 471054 w 1704109"/>
                  <a:gd name="connsiteY56" fmla="*/ 1343891 h 1422160"/>
                  <a:gd name="connsiteX57" fmla="*/ 637309 w 1704109"/>
                  <a:gd name="connsiteY57" fmla="*/ 1357746 h 1422160"/>
                  <a:gd name="connsiteX58" fmla="*/ 1233054 w 1704109"/>
                  <a:gd name="connsiteY58" fmla="*/ 1330037 h 1422160"/>
                  <a:gd name="connsiteX59" fmla="*/ 1219200 w 1704109"/>
                  <a:gd name="connsiteY59" fmla="*/ 1260764 h 1422160"/>
                  <a:gd name="connsiteX60" fmla="*/ 1094509 w 1704109"/>
                  <a:gd name="connsiteY60" fmla="*/ 1163782 h 1422160"/>
                  <a:gd name="connsiteX61" fmla="*/ 1094509 w 1704109"/>
                  <a:gd name="connsiteY61" fmla="*/ 1066800 h 1422160"/>
                  <a:gd name="connsiteX62" fmla="*/ 1122218 w 1704109"/>
                  <a:gd name="connsiteY62" fmla="*/ 1011382 h 142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704109" h="1422160">
                    <a:moveTo>
                      <a:pt x="1122218" y="1011382"/>
                    </a:moveTo>
                    <a:lnTo>
                      <a:pt x="1122218" y="1011382"/>
                    </a:lnTo>
                    <a:cubicBezTo>
                      <a:pt x="1131454" y="969818"/>
                      <a:pt x="1139600" y="927997"/>
                      <a:pt x="1149927" y="886691"/>
                    </a:cubicBezTo>
                    <a:cubicBezTo>
                      <a:pt x="1153469" y="872523"/>
                      <a:pt x="1156268" y="857651"/>
                      <a:pt x="1163782" y="845128"/>
                    </a:cubicBezTo>
                    <a:cubicBezTo>
                      <a:pt x="1170503" y="833927"/>
                      <a:pt x="1182255" y="826655"/>
                      <a:pt x="1191491" y="817418"/>
                    </a:cubicBezTo>
                    <a:cubicBezTo>
                      <a:pt x="1196109" y="803564"/>
                      <a:pt x="1201803" y="790023"/>
                      <a:pt x="1205345" y="775855"/>
                    </a:cubicBezTo>
                    <a:cubicBezTo>
                      <a:pt x="1211056" y="753010"/>
                      <a:pt x="1202549" y="723233"/>
                      <a:pt x="1219200" y="706582"/>
                    </a:cubicBezTo>
                    <a:cubicBezTo>
                      <a:pt x="1235851" y="689931"/>
                      <a:pt x="1265382" y="697346"/>
                      <a:pt x="1288473" y="692728"/>
                    </a:cubicBezTo>
                    <a:cubicBezTo>
                      <a:pt x="1354338" y="648816"/>
                      <a:pt x="1314240" y="670283"/>
                      <a:pt x="1413164" y="637309"/>
                    </a:cubicBezTo>
                    <a:lnTo>
                      <a:pt x="1496291" y="609600"/>
                    </a:lnTo>
                    <a:cubicBezTo>
                      <a:pt x="1510145" y="604982"/>
                      <a:pt x="1523397" y="597811"/>
                      <a:pt x="1537854" y="595746"/>
                    </a:cubicBezTo>
                    <a:lnTo>
                      <a:pt x="1634836" y="581891"/>
                    </a:lnTo>
                    <a:cubicBezTo>
                      <a:pt x="1642781" y="573946"/>
                      <a:pt x="1704109" y="518054"/>
                      <a:pt x="1704109" y="498764"/>
                    </a:cubicBezTo>
                    <a:cubicBezTo>
                      <a:pt x="1704109" y="471328"/>
                      <a:pt x="1673803" y="399185"/>
                      <a:pt x="1648691" y="374073"/>
                    </a:cubicBezTo>
                    <a:cubicBezTo>
                      <a:pt x="1636917" y="362299"/>
                      <a:pt x="1619658" y="357329"/>
                      <a:pt x="1607127" y="346364"/>
                    </a:cubicBezTo>
                    <a:cubicBezTo>
                      <a:pt x="1582551" y="324860"/>
                      <a:pt x="1568834" y="287418"/>
                      <a:pt x="1537854" y="277091"/>
                    </a:cubicBezTo>
                    <a:lnTo>
                      <a:pt x="1454727" y="249382"/>
                    </a:lnTo>
                    <a:lnTo>
                      <a:pt x="1413164" y="235528"/>
                    </a:lnTo>
                    <a:cubicBezTo>
                      <a:pt x="1362364" y="240146"/>
                      <a:pt x="1311261" y="242168"/>
                      <a:pt x="1260764" y="249382"/>
                    </a:cubicBezTo>
                    <a:cubicBezTo>
                      <a:pt x="1246307" y="251447"/>
                      <a:pt x="1233715" y="264850"/>
                      <a:pt x="1219200" y="263237"/>
                    </a:cubicBezTo>
                    <a:cubicBezTo>
                      <a:pt x="1190171" y="260012"/>
                      <a:pt x="1136073" y="235528"/>
                      <a:pt x="1136073" y="235528"/>
                    </a:cubicBezTo>
                    <a:lnTo>
                      <a:pt x="1108364" y="152400"/>
                    </a:lnTo>
                    <a:cubicBezTo>
                      <a:pt x="1103746" y="138546"/>
                      <a:pt x="1101040" y="123899"/>
                      <a:pt x="1094509" y="110837"/>
                    </a:cubicBezTo>
                    <a:lnTo>
                      <a:pt x="1066800" y="55418"/>
                    </a:lnTo>
                    <a:cubicBezTo>
                      <a:pt x="991513" y="80514"/>
                      <a:pt x="1055868" y="72831"/>
                      <a:pt x="983673" y="27709"/>
                    </a:cubicBezTo>
                    <a:cubicBezTo>
                      <a:pt x="962584" y="14528"/>
                      <a:pt x="937491" y="9236"/>
                      <a:pt x="914400" y="0"/>
                    </a:cubicBezTo>
                    <a:cubicBezTo>
                      <a:pt x="900545" y="9236"/>
                      <a:pt x="884610" y="15935"/>
                      <a:pt x="872836" y="27709"/>
                    </a:cubicBezTo>
                    <a:cubicBezTo>
                      <a:pt x="821476" y="79069"/>
                      <a:pt x="859800" y="89967"/>
                      <a:pt x="817418" y="166255"/>
                    </a:cubicBezTo>
                    <a:cubicBezTo>
                      <a:pt x="809331" y="180811"/>
                      <a:pt x="789404" y="184286"/>
                      <a:pt x="775854" y="193964"/>
                    </a:cubicBezTo>
                    <a:cubicBezTo>
                      <a:pt x="757064" y="207385"/>
                      <a:pt x="738909" y="221673"/>
                      <a:pt x="720436" y="235528"/>
                    </a:cubicBezTo>
                    <a:cubicBezTo>
                      <a:pt x="692727" y="226291"/>
                      <a:pt x="665645" y="200734"/>
                      <a:pt x="637309" y="207818"/>
                    </a:cubicBezTo>
                    <a:lnTo>
                      <a:pt x="526473" y="235528"/>
                    </a:lnTo>
                    <a:cubicBezTo>
                      <a:pt x="502890" y="306273"/>
                      <a:pt x="531618" y="259052"/>
                      <a:pt x="457200" y="290946"/>
                    </a:cubicBezTo>
                    <a:cubicBezTo>
                      <a:pt x="441895" y="297505"/>
                      <a:pt x="432219" y="317147"/>
                      <a:pt x="415636" y="318655"/>
                    </a:cubicBezTo>
                    <a:cubicBezTo>
                      <a:pt x="277583" y="331205"/>
                      <a:pt x="138545" y="327891"/>
                      <a:pt x="0" y="332509"/>
                    </a:cubicBezTo>
                    <a:cubicBezTo>
                      <a:pt x="130592" y="376041"/>
                      <a:pt x="-7139" y="334223"/>
                      <a:pt x="304800" y="360218"/>
                    </a:cubicBezTo>
                    <a:cubicBezTo>
                      <a:pt x="328267" y="362174"/>
                      <a:pt x="350982" y="369455"/>
                      <a:pt x="374073" y="374073"/>
                    </a:cubicBezTo>
                    <a:cubicBezTo>
                      <a:pt x="469351" y="437592"/>
                      <a:pt x="488793" y="440022"/>
                      <a:pt x="415636" y="415637"/>
                    </a:cubicBezTo>
                    <a:cubicBezTo>
                      <a:pt x="337127" y="420255"/>
                      <a:pt x="257963" y="418369"/>
                      <a:pt x="180109" y="429491"/>
                    </a:cubicBezTo>
                    <a:cubicBezTo>
                      <a:pt x="165652" y="431556"/>
                      <a:pt x="207631" y="439334"/>
                      <a:pt x="221673" y="443346"/>
                    </a:cubicBezTo>
                    <a:cubicBezTo>
                      <a:pt x="239982" y="448577"/>
                      <a:pt x="258618" y="452582"/>
                      <a:pt x="277091" y="457200"/>
                    </a:cubicBezTo>
                    <a:cubicBezTo>
                      <a:pt x="290945" y="466436"/>
                      <a:pt x="303761" y="477462"/>
                      <a:pt x="318654" y="484909"/>
                    </a:cubicBezTo>
                    <a:cubicBezTo>
                      <a:pt x="384765" y="517965"/>
                      <a:pt x="542062" y="510886"/>
                      <a:pt x="568036" y="512618"/>
                    </a:cubicBezTo>
                    <a:cubicBezTo>
                      <a:pt x="555573" y="550008"/>
                      <a:pt x="540975" y="569009"/>
                      <a:pt x="568036" y="609600"/>
                    </a:cubicBezTo>
                    <a:cubicBezTo>
                      <a:pt x="577272" y="623455"/>
                      <a:pt x="595745" y="628073"/>
                      <a:pt x="609600" y="637309"/>
                    </a:cubicBezTo>
                    <a:cubicBezTo>
                      <a:pt x="604982" y="651164"/>
                      <a:pt x="595745" y="664269"/>
                      <a:pt x="595745" y="678873"/>
                    </a:cubicBezTo>
                    <a:cubicBezTo>
                      <a:pt x="595745" y="711529"/>
                      <a:pt x="624204" y="746647"/>
                      <a:pt x="609600" y="775855"/>
                    </a:cubicBezTo>
                    <a:cubicBezTo>
                      <a:pt x="599069" y="796917"/>
                      <a:pt x="563418" y="785091"/>
                      <a:pt x="540327" y="789709"/>
                    </a:cubicBezTo>
                    <a:cubicBezTo>
                      <a:pt x="528602" y="801435"/>
                      <a:pt x="474269" y="850335"/>
                      <a:pt x="471054" y="872837"/>
                    </a:cubicBezTo>
                    <a:cubicBezTo>
                      <a:pt x="468361" y="891687"/>
                      <a:pt x="479678" y="909946"/>
                      <a:pt x="484909" y="928255"/>
                    </a:cubicBezTo>
                    <a:cubicBezTo>
                      <a:pt x="499249" y="978444"/>
                      <a:pt x="496114" y="965843"/>
                      <a:pt x="526473" y="1011382"/>
                    </a:cubicBezTo>
                    <a:cubicBezTo>
                      <a:pt x="535600" y="1038763"/>
                      <a:pt x="543619" y="1074976"/>
                      <a:pt x="568036" y="1094509"/>
                    </a:cubicBezTo>
                    <a:cubicBezTo>
                      <a:pt x="579440" y="1103632"/>
                      <a:pt x="595745" y="1103746"/>
                      <a:pt x="609600" y="1108364"/>
                    </a:cubicBezTo>
                    <a:cubicBezTo>
                      <a:pt x="492464" y="1147409"/>
                      <a:pt x="549729" y="1106551"/>
                      <a:pt x="498764" y="1191491"/>
                    </a:cubicBezTo>
                    <a:cubicBezTo>
                      <a:pt x="481630" y="1220047"/>
                      <a:pt x="443345" y="1274618"/>
                      <a:pt x="443345" y="1274618"/>
                    </a:cubicBezTo>
                    <a:cubicBezTo>
                      <a:pt x="438727" y="1288473"/>
                      <a:pt x="424067" y="1302622"/>
                      <a:pt x="429491" y="1316182"/>
                    </a:cubicBezTo>
                    <a:cubicBezTo>
                      <a:pt x="435675" y="1331642"/>
                      <a:pt x="454726" y="1340625"/>
                      <a:pt x="471054" y="1343891"/>
                    </a:cubicBezTo>
                    <a:cubicBezTo>
                      <a:pt x="525584" y="1354797"/>
                      <a:pt x="581891" y="1353128"/>
                      <a:pt x="637309" y="1357746"/>
                    </a:cubicBezTo>
                    <a:cubicBezTo>
                      <a:pt x="835891" y="1348510"/>
                      <a:pt x="1272040" y="1524973"/>
                      <a:pt x="1233054" y="1330037"/>
                    </a:cubicBezTo>
                    <a:cubicBezTo>
                      <a:pt x="1228436" y="1306946"/>
                      <a:pt x="1231842" y="1280631"/>
                      <a:pt x="1219200" y="1260764"/>
                    </a:cubicBezTo>
                    <a:cubicBezTo>
                      <a:pt x="1168880" y="1181688"/>
                      <a:pt x="1157173" y="1184671"/>
                      <a:pt x="1094509" y="1163782"/>
                    </a:cubicBezTo>
                    <a:cubicBezTo>
                      <a:pt x="1078802" y="1116662"/>
                      <a:pt x="1071675" y="1120077"/>
                      <a:pt x="1094509" y="1066800"/>
                    </a:cubicBezTo>
                    <a:cubicBezTo>
                      <a:pt x="1101068" y="1051495"/>
                      <a:pt x="1117600" y="1020618"/>
                      <a:pt x="1122218" y="1011382"/>
                    </a:cubicBezTo>
                    <a:close/>
                  </a:path>
                </a:pathLst>
              </a:custGeom>
              <a:gradFill>
                <a:gsLst>
                  <a:gs pos="0">
                    <a:schemeClr val="bg1">
                      <a:lumMod val="75000"/>
                    </a:schemeClr>
                  </a:gs>
                  <a:gs pos="50000">
                    <a:schemeClr val="bg1">
                      <a:shade val="67500"/>
                      <a:satMod val="115000"/>
                    </a:schemeClr>
                  </a:gs>
                  <a:gs pos="100000">
                    <a:schemeClr val="bg1">
                      <a:shade val="100000"/>
                      <a:satMod val="115000"/>
                    </a:schemeClr>
                  </a:gs>
                </a:gsLst>
                <a:lin ang="16200000" scaled="1"/>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334000" y="2743200"/>
              <a:ext cx="1704109" cy="1977295"/>
              <a:chOff x="5015346" y="1846206"/>
              <a:chExt cx="1704109" cy="1608075"/>
            </a:xfrm>
          </p:grpSpPr>
          <p:sp>
            <p:nvSpPr>
              <p:cNvPr id="24" name="Parallelogram 23"/>
              <p:cNvSpPr/>
              <p:nvPr/>
            </p:nvSpPr>
            <p:spPr>
              <a:xfrm>
                <a:off x="5562600" y="3020481"/>
                <a:ext cx="533400" cy="433800"/>
              </a:xfrm>
              <a:prstGeom prst="parallelogram">
                <a:avLst/>
              </a:prstGeom>
              <a:solidFill>
                <a:srgbClr val="155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015346" y="1846206"/>
                <a:ext cx="1704109" cy="1280893"/>
              </a:xfrm>
              <a:custGeom>
                <a:avLst/>
                <a:gdLst>
                  <a:gd name="connsiteX0" fmla="*/ 1122218 w 1704109"/>
                  <a:gd name="connsiteY0" fmla="*/ 1011382 h 1422160"/>
                  <a:gd name="connsiteX1" fmla="*/ 1122218 w 1704109"/>
                  <a:gd name="connsiteY1" fmla="*/ 1011382 h 1422160"/>
                  <a:gd name="connsiteX2" fmla="*/ 1149927 w 1704109"/>
                  <a:gd name="connsiteY2" fmla="*/ 886691 h 1422160"/>
                  <a:gd name="connsiteX3" fmla="*/ 1163782 w 1704109"/>
                  <a:gd name="connsiteY3" fmla="*/ 845128 h 1422160"/>
                  <a:gd name="connsiteX4" fmla="*/ 1191491 w 1704109"/>
                  <a:gd name="connsiteY4" fmla="*/ 817418 h 1422160"/>
                  <a:gd name="connsiteX5" fmla="*/ 1205345 w 1704109"/>
                  <a:gd name="connsiteY5" fmla="*/ 775855 h 1422160"/>
                  <a:gd name="connsiteX6" fmla="*/ 1219200 w 1704109"/>
                  <a:gd name="connsiteY6" fmla="*/ 706582 h 1422160"/>
                  <a:gd name="connsiteX7" fmla="*/ 1288473 w 1704109"/>
                  <a:gd name="connsiteY7" fmla="*/ 692728 h 1422160"/>
                  <a:gd name="connsiteX8" fmla="*/ 1413164 w 1704109"/>
                  <a:gd name="connsiteY8" fmla="*/ 637309 h 1422160"/>
                  <a:gd name="connsiteX9" fmla="*/ 1496291 w 1704109"/>
                  <a:gd name="connsiteY9" fmla="*/ 609600 h 1422160"/>
                  <a:gd name="connsiteX10" fmla="*/ 1537854 w 1704109"/>
                  <a:gd name="connsiteY10" fmla="*/ 595746 h 1422160"/>
                  <a:gd name="connsiteX11" fmla="*/ 1634836 w 1704109"/>
                  <a:gd name="connsiteY11" fmla="*/ 581891 h 1422160"/>
                  <a:gd name="connsiteX12" fmla="*/ 1704109 w 1704109"/>
                  <a:gd name="connsiteY12" fmla="*/ 498764 h 1422160"/>
                  <a:gd name="connsiteX13" fmla="*/ 1648691 w 1704109"/>
                  <a:gd name="connsiteY13" fmla="*/ 374073 h 1422160"/>
                  <a:gd name="connsiteX14" fmla="*/ 1607127 w 1704109"/>
                  <a:gd name="connsiteY14" fmla="*/ 346364 h 1422160"/>
                  <a:gd name="connsiteX15" fmla="*/ 1537854 w 1704109"/>
                  <a:gd name="connsiteY15" fmla="*/ 277091 h 1422160"/>
                  <a:gd name="connsiteX16" fmla="*/ 1454727 w 1704109"/>
                  <a:gd name="connsiteY16" fmla="*/ 249382 h 1422160"/>
                  <a:gd name="connsiteX17" fmla="*/ 1413164 w 1704109"/>
                  <a:gd name="connsiteY17" fmla="*/ 235528 h 1422160"/>
                  <a:gd name="connsiteX18" fmla="*/ 1260764 w 1704109"/>
                  <a:gd name="connsiteY18" fmla="*/ 249382 h 1422160"/>
                  <a:gd name="connsiteX19" fmla="*/ 1219200 w 1704109"/>
                  <a:gd name="connsiteY19" fmla="*/ 263237 h 1422160"/>
                  <a:gd name="connsiteX20" fmla="*/ 1136073 w 1704109"/>
                  <a:gd name="connsiteY20" fmla="*/ 235528 h 1422160"/>
                  <a:gd name="connsiteX21" fmla="*/ 1108364 w 1704109"/>
                  <a:gd name="connsiteY21" fmla="*/ 152400 h 1422160"/>
                  <a:gd name="connsiteX22" fmla="*/ 1094509 w 1704109"/>
                  <a:gd name="connsiteY22" fmla="*/ 110837 h 1422160"/>
                  <a:gd name="connsiteX23" fmla="*/ 1066800 w 1704109"/>
                  <a:gd name="connsiteY23" fmla="*/ 55418 h 1422160"/>
                  <a:gd name="connsiteX24" fmla="*/ 983673 w 1704109"/>
                  <a:gd name="connsiteY24" fmla="*/ 27709 h 1422160"/>
                  <a:gd name="connsiteX25" fmla="*/ 914400 w 1704109"/>
                  <a:gd name="connsiteY25" fmla="*/ 0 h 1422160"/>
                  <a:gd name="connsiteX26" fmla="*/ 872836 w 1704109"/>
                  <a:gd name="connsiteY26" fmla="*/ 27709 h 1422160"/>
                  <a:gd name="connsiteX27" fmla="*/ 817418 w 1704109"/>
                  <a:gd name="connsiteY27" fmla="*/ 166255 h 1422160"/>
                  <a:gd name="connsiteX28" fmla="*/ 775854 w 1704109"/>
                  <a:gd name="connsiteY28" fmla="*/ 193964 h 1422160"/>
                  <a:gd name="connsiteX29" fmla="*/ 720436 w 1704109"/>
                  <a:gd name="connsiteY29" fmla="*/ 235528 h 1422160"/>
                  <a:gd name="connsiteX30" fmla="*/ 637309 w 1704109"/>
                  <a:gd name="connsiteY30" fmla="*/ 207818 h 1422160"/>
                  <a:gd name="connsiteX31" fmla="*/ 526473 w 1704109"/>
                  <a:gd name="connsiteY31" fmla="*/ 235528 h 1422160"/>
                  <a:gd name="connsiteX32" fmla="*/ 457200 w 1704109"/>
                  <a:gd name="connsiteY32" fmla="*/ 290946 h 1422160"/>
                  <a:gd name="connsiteX33" fmla="*/ 415636 w 1704109"/>
                  <a:gd name="connsiteY33" fmla="*/ 318655 h 1422160"/>
                  <a:gd name="connsiteX34" fmla="*/ 0 w 1704109"/>
                  <a:gd name="connsiteY34" fmla="*/ 332509 h 1422160"/>
                  <a:gd name="connsiteX35" fmla="*/ 304800 w 1704109"/>
                  <a:gd name="connsiteY35" fmla="*/ 360218 h 1422160"/>
                  <a:gd name="connsiteX36" fmla="*/ 374073 w 1704109"/>
                  <a:gd name="connsiteY36" fmla="*/ 374073 h 1422160"/>
                  <a:gd name="connsiteX37" fmla="*/ 415636 w 1704109"/>
                  <a:gd name="connsiteY37" fmla="*/ 415637 h 1422160"/>
                  <a:gd name="connsiteX38" fmla="*/ 180109 w 1704109"/>
                  <a:gd name="connsiteY38" fmla="*/ 429491 h 1422160"/>
                  <a:gd name="connsiteX39" fmla="*/ 221673 w 1704109"/>
                  <a:gd name="connsiteY39" fmla="*/ 443346 h 1422160"/>
                  <a:gd name="connsiteX40" fmla="*/ 277091 w 1704109"/>
                  <a:gd name="connsiteY40" fmla="*/ 457200 h 1422160"/>
                  <a:gd name="connsiteX41" fmla="*/ 318654 w 1704109"/>
                  <a:gd name="connsiteY41" fmla="*/ 484909 h 1422160"/>
                  <a:gd name="connsiteX42" fmla="*/ 568036 w 1704109"/>
                  <a:gd name="connsiteY42" fmla="*/ 512618 h 1422160"/>
                  <a:gd name="connsiteX43" fmla="*/ 568036 w 1704109"/>
                  <a:gd name="connsiteY43" fmla="*/ 609600 h 1422160"/>
                  <a:gd name="connsiteX44" fmla="*/ 609600 w 1704109"/>
                  <a:gd name="connsiteY44" fmla="*/ 637309 h 1422160"/>
                  <a:gd name="connsiteX45" fmla="*/ 595745 w 1704109"/>
                  <a:gd name="connsiteY45" fmla="*/ 678873 h 1422160"/>
                  <a:gd name="connsiteX46" fmla="*/ 609600 w 1704109"/>
                  <a:gd name="connsiteY46" fmla="*/ 775855 h 1422160"/>
                  <a:gd name="connsiteX47" fmla="*/ 540327 w 1704109"/>
                  <a:gd name="connsiteY47" fmla="*/ 789709 h 1422160"/>
                  <a:gd name="connsiteX48" fmla="*/ 471054 w 1704109"/>
                  <a:gd name="connsiteY48" fmla="*/ 872837 h 1422160"/>
                  <a:gd name="connsiteX49" fmla="*/ 484909 w 1704109"/>
                  <a:gd name="connsiteY49" fmla="*/ 928255 h 1422160"/>
                  <a:gd name="connsiteX50" fmla="*/ 526473 w 1704109"/>
                  <a:gd name="connsiteY50" fmla="*/ 1011382 h 1422160"/>
                  <a:gd name="connsiteX51" fmla="*/ 568036 w 1704109"/>
                  <a:gd name="connsiteY51" fmla="*/ 1094509 h 1422160"/>
                  <a:gd name="connsiteX52" fmla="*/ 609600 w 1704109"/>
                  <a:gd name="connsiteY52" fmla="*/ 1108364 h 1422160"/>
                  <a:gd name="connsiteX53" fmla="*/ 498764 w 1704109"/>
                  <a:gd name="connsiteY53" fmla="*/ 1191491 h 1422160"/>
                  <a:gd name="connsiteX54" fmla="*/ 443345 w 1704109"/>
                  <a:gd name="connsiteY54" fmla="*/ 1274618 h 1422160"/>
                  <a:gd name="connsiteX55" fmla="*/ 429491 w 1704109"/>
                  <a:gd name="connsiteY55" fmla="*/ 1316182 h 1422160"/>
                  <a:gd name="connsiteX56" fmla="*/ 471054 w 1704109"/>
                  <a:gd name="connsiteY56" fmla="*/ 1343891 h 1422160"/>
                  <a:gd name="connsiteX57" fmla="*/ 637309 w 1704109"/>
                  <a:gd name="connsiteY57" fmla="*/ 1357746 h 1422160"/>
                  <a:gd name="connsiteX58" fmla="*/ 1233054 w 1704109"/>
                  <a:gd name="connsiteY58" fmla="*/ 1330037 h 1422160"/>
                  <a:gd name="connsiteX59" fmla="*/ 1219200 w 1704109"/>
                  <a:gd name="connsiteY59" fmla="*/ 1260764 h 1422160"/>
                  <a:gd name="connsiteX60" fmla="*/ 1094509 w 1704109"/>
                  <a:gd name="connsiteY60" fmla="*/ 1163782 h 1422160"/>
                  <a:gd name="connsiteX61" fmla="*/ 1094509 w 1704109"/>
                  <a:gd name="connsiteY61" fmla="*/ 1066800 h 1422160"/>
                  <a:gd name="connsiteX62" fmla="*/ 1122218 w 1704109"/>
                  <a:gd name="connsiteY62" fmla="*/ 1011382 h 142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704109" h="1422160">
                    <a:moveTo>
                      <a:pt x="1122218" y="1011382"/>
                    </a:moveTo>
                    <a:lnTo>
                      <a:pt x="1122218" y="1011382"/>
                    </a:lnTo>
                    <a:cubicBezTo>
                      <a:pt x="1131454" y="969818"/>
                      <a:pt x="1139600" y="927997"/>
                      <a:pt x="1149927" y="886691"/>
                    </a:cubicBezTo>
                    <a:cubicBezTo>
                      <a:pt x="1153469" y="872523"/>
                      <a:pt x="1156268" y="857651"/>
                      <a:pt x="1163782" y="845128"/>
                    </a:cubicBezTo>
                    <a:cubicBezTo>
                      <a:pt x="1170503" y="833927"/>
                      <a:pt x="1182255" y="826655"/>
                      <a:pt x="1191491" y="817418"/>
                    </a:cubicBezTo>
                    <a:cubicBezTo>
                      <a:pt x="1196109" y="803564"/>
                      <a:pt x="1201803" y="790023"/>
                      <a:pt x="1205345" y="775855"/>
                    </a:cubicBezTo>
                    <a:cubicBezTo>
                      <a:pt x="1211056" y="753010"/>
                      <a:pt x="1202549" y="723233"/>
                      <a:pt x="1219200" y="706582"/>
                    </a:cubicBezTo>
                    <a:cubicBezTo>
                      <a:pt x="1235851" y="689931"/>
                      <a:pt x="1265382" y="697346"/>
                      <a:pt x="1288473" y="692728"/>
                    </a:cubicBezTo>
                    <a:cubicBezTo>
                      <a:pt x="1354338" y="648816"/>
                      <a:pt x="1314240" y="670283"/>
                      <a:pt x="1413164" y="637309"/>
                    </a:cubicBezTo>
                    <a:lnTo>
                      <a:pt x="1496291" y="609600"/>
                    </a:lnTo>
                    <a:cubicBezTo>
                      <a:pt x="1510145" y="604982"/>
                      <a:pt x="1523397" y="597811"/>
                      <a:pt x="1537854" y="595746"/>
                    </a:cubicBezTo>
                    <a:lnTo>
                      <a:pt x="1634836" y="581891"/>
                    </a:lnTo>
                    <a:cubicBezTo>
                      <a:pt x="1642781" y="573946"/>
                      <a:pt x="1704109" y="518054"/>
                      <a:pt x="1704109" y="498764"/>
                    </a:cubicBezTo>
                    <a:cubicBezTo>
                      <a:pt x="1704109" y="471328"/>
                      <a:pt x="1673803" y="399185"/>
                      <a:pt x="1648691" y="374073"/>
                    </a:cubicBezTo>
                    <a:cubicBezTo>
                      <a:pt x="1636917" y="362299"/>
                      <a:pt x="1619658" y="357329"/>
                      <a:pt x="1607127" y="346364"/>
                    </a:cubicBezTo>
                    <a:cubicBezTo>
                      <a:pt x="1582551" y="324860"/>
                      <a:pt x="1568834" y="287418"/>
                      <a:pt x="1537854" y="277091"/>
                    </a:cubicBezTo>
                    <a:lnTo>
                      <a:pt x="1454727" y="249382"/>
                    </a:lnTo>
                    <a:lnTo>
                      <a:pt x="1413164" y="235528"/>
                    </a:lnTo>
                    <a:cubicBezTo>
                      <a:pt x="1362364" y="240146"/>
                      <a:pt x="1311261" y="242168"/>
                      <a:pt x="1260764" y="249382"/>
                    </a:cubicBezTo>
                    <a:cubicBezTo>
                      <a:pt x="1246307" y="251447"/>
                      <a:pt x="1233715" y="264850"/>
                      <a:pt x="1219200" y="263237"/>
                    </a:cubicBezTo>
                    <a:cubicBezTo>
                      <a:pt x="1190171" y="260012"/>
                      <a:pt x="1136073" y="235528"/>
                      <a:pt x="1136073" y="235528"/>
                    </a:cubicBezTo>
                    <a:lnTo>
                      <a:pt x="1108364" y="152400"/>
                    </a:lnTo>
                    <a:cubicBezTo>
                      <a:pt x="1103746" y="138546"/>
                      <a:pt x="1101040" y="123899"/>
                      <a:pt x="1094509" y="110837"/>
                    </a:cubicBezTo>
                    <a:lnTo>
                      <a:pt x="1066800" y="55418"/>
                    </a:lnTo>
                    <a:cubicBezTo>
                      <a:pt x="991513" y="80514"/>
                      <a:pt x="1055868" y="72831"/>
                      <a:pt x="983673" y="27709"/>
                    </a:cubicBezTo>
                    <a:cubicBezTo>
                      <a:pt x="962584" y="14528"/>
                      <a:pt x="937491" y="9236"/>
                      <a:pt x="914400" y="0"/>
                    </a:cubicBezTo>
                    <a:cubicBezTo>
                      <a:pt x="900545" y="9236"/>
                      <a:pt x="884610" y="15935"/>
                      <a:pt x="872836" y="27709"/>
                    </a:cubicBezTo>
                    <a:cubicBezTo>
                      <a:pt x="821476" y="79069"/>
                      <a:pt x="859800" y="89967"/>
                      <a:pt x="817418" y="166255"/>
                    </a:cubicBezTo>
                    <a:cubicBezTo>
                      <a:pt x="809331" y="180811"/>
                      <a:pt x="789404" y="184286"/>
                      <a:pt x="775854" y="193964"/>
                    </a:cubicBezTo>
                    <a:cubicBezTo>
                      <a:pt x="757064" y="207385"/>
                      <a:pt x="738909" y="221673"/>
                      <a:pt x="720436" y="235528"/>
                    </a:cubicBezTo>
                    <a:cubicBezTo>
                      <a:pt x="692727" y="226291"/>
                      <a:pt x="665645" y="200734"/>
                      <a:pt x="637309" y="207818"/>
                    </a:cubicBezTo>
                    <a:lnTo>
                      <a:pt x="526473" y="235528"/>
                    </a:lnTo>
                    <a:cubicBezTo>
                      <a:pt x="502890" y="306273"/>
                      <a:pt x="531618" y="259052"/>
                      <a:pt x="457200" y="290946"/>
                    </a:cubicBezTo>
                    <a:cubicBezTo>
                      <a:pt x="441895" y="297505"/>
                      <a:pt x="432219" y="317147"/>
                      <a:pt x="415636" y="318655"/>
                    </a:cubicBezTo>
                    <a:cubicBezTo>
                      <a:pt x="277583" y="331205"/>
                      <a:pt x="138545" y="327891"/>
                      <a:pt x="0" y="332509"/>
                    </a:cubicBezTo>
                    <a:cubicBezTo>
                      <a:pt x="130592" y="376041"/>
                      <a:pt x="-7139" y="334223"/>
                      <a:pt x="304800" y="360218"/>
                    </a:cubicBezTo>
                    <a:cubicBezTo>
                      <a:pt x="328267" y="362174"/>
                      <a:pt x="350982" y="369455"/>
                      <a:pt x="374073" y="374073"/>
                    </a:cubicBezTo>
                    <a:cubicBezTo>
                      <a:pt x="469351" y="437592"/>
                      <a:pt x="488793" y="440022"/>
                      <a:pt x="415636" y="415637"/>
                    </a:cubicBezTo>
                    <a:cubicBezTo>
                      <a:pt x="337127" y="420255"/>
                      <a:pt x="257963" y="418369"/>
                      <a:pt x="180109" y="429491"/>
                    </a:cubicBezTo>
                    <a:cubicBezTo>
                      <a:pt x="165652" y="431556"/>
                      <a:pt x="207631" y="439334"/>
                      <a:pt x="221673" y="443346"/>
                    </a:cubicBezTo>
                    <a:cubicBezTo>
                      <a:pt x="239982" y="448577"/>
                      <a:pt x="258618" y="452582"/>
                      <a:pt x="277091" y="457200"/>
                    </a:cubicBezTo>
                    <a:cubicBezTo>
                      <a:pt x="290945" y="466436"/>
                      <a:pt x="303761" y="477462"/>
                      <a:pt x="318654" y="484909"/>
                    </a:cubicBezTo>
                    <a:cubicBezTo>
                      <a:pt x="384765" y="517965"/>
                      <a:pt x="542062" y="510886"/>
                      <a:pt x="568036" y="512618"/>
                    </a:cubicBezTo>
                    <a:cubicBezTo>
                      <a:pt x="555573" y="550008"/>
                      <a:pt x="540975" y="569009"/>
                      <a:pt x="568036" y="609600"/>
                    </a:cubicBezTo>
                    <a:cubicBezTo>
                      <a:pt x="577272" y="623455"/>
                      <a:pt x="595745" y="628073"/>
                      <a:pt x="609600" y="637309"/>
                    </a:cubicBezTo>
                    <a:cubicBezTo>
                      <a:pt x="604982" y="651164"/>
                      <a:pt x="595745" y="664269"/>
                      <a:pt x="595745" y="678873"/>
                    </a:cubicBezTo>
                    <a:cubicBezTo>
                      <a:pt x="595745" y="711529"/>
                      <a:pt x="624204" y="746647"/>
                      <a:pt x="609600" y="775855"/>
                    </a:cubicBezTo>
                    <a:cubicBezTo>
                      <a:pt x="599069" y="796917"/>
                      <a:pt x="563418" y="785091"/>
                      <a:pt x="540327" y="789709"/>
                    </a:cubicBezTo>
                    <a:cubicBezTo>
                      <a:pt x="528602" y="801435"/>
                      <a:pt x="474269" y="850335"/>
                      <a:pt x="471054" y="872837"/>
                    </a:cubicBezTo>
                    <a:cubicBezTo>
                      <a:pt x="468361" y="891687"/>
                      <a:pt x="479678" y="909946"/>
                      <a:pt x="484909" y="928255"/>
                    </a:cubicBezTo>
                    <a:cubicBezTo>
                      <a:pt x="499249" y="978444"/>
                      <a:pt x="496114" y="965843"/>
                      <a:pt x="526473" y="1011382"/>
                    </a:cubicBezTo>
                    <a:cubicBezTo>
                      <a:pt x="535600" y="1038763"/>
                      <a:pt x="543619" y="1074976"/>
                      <a:pt x="568036" y="1094509"/>
                    </a:cubicBezTo>
                    <a:cubicBezTo>
                      <a:pt x="579440" y="1103632"/>
                      <a:pt x="595745" y="1103746"/>
                      <a:pt x="609600" y="1108364"/>
                    </a:cubicBezTo>
                    <a:cubicBezTo>
                      <a:pt x="492464" y="1147409"/>
                      <a:pt x="549729" y="1106551"/>
                      <a:pt x="498764" y="1191491"/>
                    </a:cubicBezTo>
                    <a:cubicBezTo>
                      <a:pt x="481630" y="1220047"/>
                      <a:pt x="443345" y="1274618"/>
                      <a:pt x="443345" y="1274618"/>
                    </a:cubicBezTo>
                    <a:cubicBezTo>
                      <a:pt x="438727" y="1288473"/>
                      <a:pt x="424067" y="1302622"/>
                      <a:pt x="429491" y="1316182"/>
                    </a:cubicBezTo>
                    <a:cubicBezTo>
                      <a:pt x="435675" y="1331642"/>
                      <a:pt x="454726" y="1340625"/>
                      <a:pt x="471054" y="1343891"/>
                    </a:cubicBezTo>
                    <a:cubicBezTo>
                      <a:pt x="525584" y="1354797"/>
                      <a:pt x="581891" y="1353128"/>
                      <a:pt x="637309" y="1357746"/>
                    </a:cubicBezTo>
                    <a:cubicBezTo>
                      <a:pt x="835891" y="1348510"/>
                      <a:pt x="1272040" y="1524973"/>
                      <a:pt x="1233054" y="1330037"/>
                    </a:cubicBezTo>
                    <a:cubicBezTo>
                      <a:pt x="1228436" y="1306946"/>
                      <a:pt x="1231842" y="1280631"/>
                      <a:pt x="1219200" y="1260764"/>
                    </a:cubicBezTo>
                    <a:cubicBezTo>
                      <a:pt x="1168880" y="1181688"/>
                      <a:pt x="1157173" y="1184671"/>
                      <a:pt x="1094509" y="1163782"/>
                    </a:cubicBezTo>
                    <a:cubicBezTo>
                      <a:pt x="1078802" y="1116662"/>
                      <a:pt x="1071675" y="1120077"/>
                      <a:pt x="1094509" y="1066800"/>
                    </a:cubicBezTo>
                    <a:cubicBezTo>
                      <a:pt x="1101068" y="1051495"/>
                      <a:pt x="1117600" y="1020618"/>
                      <a:pt x="1122218" y="1011382"/>
                    </a:cubicBezTo>
                    <a:close/>
                  </a:path>
                </a:pathLst>
              </a:custGeom>
              <a:gradFill>
                <a:gsLst>
                  <a:gs pos="0">
                    <a:schemeClr val="bg1">
                      <a:lumMod val="75000"/>
                    </a:schemeClr>
                  </a:gs>
                  <a:gs pos="50000">
                    <a:schemeClr val="bg1">
                      <a:shade val="67500"/>
                      <a:satMod val="115000"/>
                    </a:schemeClr>
                  </a:gs>
                  <a:gs pos="100000">
                    <a:schemeClr val="bg1">
                      <a:shade val="100000"/>
                      <a:satMod val="115000"/>
                    </a:schemeClr>
                  </a:gs>
                </a:gsLst>
                <a:lin ang="16200000" scaled="1"/>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Rectangle 26"/>
          <p:cNvSpPr/>
          <p:nvPr/>
        </p:nvSpPr>
        <p:spPr>
          <a:xfrm>
            <a:off x="1068931" y="3682425"/>
            <a:ext cx="7541669" cy="584775"/>
          </a:xfrm>
          <a:prstGeom prst="rect">
            <a:avLst/>
          </a:prstGeom>
        </p:spPr>
        <p:txBody>
          <a:bodyPr wrap="square">
            <a:spAutoFit/>
          </a:bodyPr>
          <a:lstStyle/>
          <a:p>
            <a:pPr lvl="2"/>
            <a:r>
              <a:rPr lang="es-ES_tradnl" sz="3200" b="1" dirty="0" err="1" smtClean="0">
                <a:latin typeface="Arial" pitchFamily="34" charset="0"/>
                <a:cs typeface="Arial" pitchFamily="34" charset="0"/>
              </a:rPr>
              <a:t>Shallow</a:t>
            </a:r>
            <a:r>
              <a:rPr lang="es-ES_tradnl" sz="3200" b="1" dirty="0" smtClean="0">
                <a:latin typeface="Arial" pitchFamily="34" charset="0"/>
                <a:cs typeface="Arial" pitchFamily="34" charset="0"/>
              </a:rPr>
              <a:t>                  </a:t>
            </a:r>
            <a:r>
              <a:rPr lang="es-ES_tradnl" sz="3200" b="1" dirty="0" err="1" smtClean="0">
                <a:latin typeface="Arial" pitchFamily="34" charset="0"/>
                <a:cs typeface="Arial" pitchFamily="34" charset="0"/>
              </a:rPr>
              <a:t>Deep</a:t>
            </a:r>
            <a:endParaRPr lang="es-ES_tradnl" sz="3200" b="1" dirty="0">
              <a:latin typeface="Arial" pitchFamily="34" charset="0"/>
              <a:cs typeface="Arial" pitchFamily="34" charset="0"/>
            </a:endParaRPr>
          </a:p>
        </p:txBody>
      </p:sp>
      <p:grpSp>
        <p:nvGrpSpPr>
          <p:cNvPr id="33" name="Group 32"/>
          <p:cNvGrpSpPr/>
          <p:nvPr/>
        </p:nvGrpSpPr>
        <p:grpSpPr>
          <a:xfrm>
            <a:off x="1280902" y="4772412"/>
            <a:ext cx="463314" cy="346364"/>
            <a:chOff x="6699486" y="685800"/>
            <a:chExt cx="463314" cy="381000"/>
          </a:xfrm>
        </p:grpSpPr>
        <p:cxnSp>
          <p:nvCxnSpPr>
            <p:cNvPr id="29" name="Straight Connector 28"/>
            <p:cNvCxnSpPr/>
            <p:nvPr/>
          </p:nvCxnSpPr>
          <p:spPr>
            <a:xfrm flipV="1">
              <a:off x="6699486" y="762000"/>
              <a:ext cx="44825" cy="228600"/>
            </a:xfrm>
            <a:prstGeom prst="line">
              <a:avLst/>
            </a:prstGeom>
            <a:ln w="28575">
              <a:solidFill>
                <a:srgbClr val="15588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851886" y="685800"/>
              <a:ext cx="44825" cy="228600"/>
            </a:xfrm>
            <a:prstGeom prst="line">
              <a:avLst/>
            </a:prstGeom>
            <a:ln w="28575">
              <a:solidFill>
                <a:srgbClr val="15588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965575" y="838200"/>
              <a:ext cx="44825" cy="228600"/>
            </a:xfrm>
            <a:prstGeom prst="line">
              <a:avLst/>
            </a:prstGeom>
            <a:ln w="28575">
              <a:solidFill>
                <a:srgbClr val="15588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117975" y="762000"/>
              <a:ext cx="44825" cy="228600"/>
            </a:xfrm>
            <a:prstGeom prst="line">
              <a:avLst/>
            </a:prstGeom>
            <a:ln w="28575">
              <a:solidFill>
                <a:srgbClr val="155885"/>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3041886" y="4759036"/>
            <a:ext cx="463314" cy="346364"/>
            <a:chOff x="6699486" y="685800"/>
            <a:chExt cx="463314" cy="381000"/>
          </a:xfrm>
        </p:grpSpPr>
        <p:cxnSp>
          <p:nvCxnSpPr>
            <p:cNvPr id="35" name="Straight Connector 34"/>
            <p:cNvCxnSpPr/>
            <p:nvPr/>
          </p:nvCxnSpPr>
          <p:spPr>
            <a:xfrm flipV="1">
              <a:off x="6699486" y="762000"/>
              <a:ext cx="44825" cy="228600"/>
            </a:xfrm>
            <a:prstGeom prst="line">
              <a:avLst/>
            </a:prstGeom>
            <a:ln w="28575">
              <a:solidFill>
                <a:srgbClr val="15588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851886" y="685800"/>
              <a:ext cx="44825" cy="228600"/>
            </a:xfrm>
            <a:prstGeom prst="line">
              <a:avLst/>
            </a:prstGeom>
            <a:ln w="28575">
              <a:solidFill>
                <a:srgbClr val="15588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965575" y="838200"/>
              <a:ext cx="44825" cy="228600"/>
            </a:xfrm>
            <a:prstGeom prst="line">
              <a:avLst/>
            </a:prstGeom>
            <a:ln w="28575">
              <a:solidFill>
                <a:srgbClr val="15588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7117975" y="762000"/>
              <a:ext cx="44825" cy="228600"/>
            </a:xfrm>
            <a:prstGeom prst="line">
              <a:avLst/>
            </a:prstGeom>
            <a:ln w="28575">
              <a:solidFill>
                <a:srgbClr val="15588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0054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a:xfrm>
            <a:off x="685800" y="0"/>
            <a:ext cx="7772400" cy="1143000"/>
          </a:xfrm>
        </p:spPr>
        <p:txBody>
          <a:bodyPr>
            <a:normAutofit/>
          </a:bodyPr>
          <a:lstStyle/>
          <a:p>
            <a:pPr eaLnBrk="1" hangingPunct="1"/>
            <a:r>
              <a:rPr lang="es-ES_tradnl" sz="4000" b="1" noProof="0" dirty="0" smtClean="0">
                <a:latin typeface="Arial" pitchFamily="34" charset="0"/>
                <a:cs typeface="Arial" pitchFamily="34" charset="0"/>
              </a:rPr>
              <a:t>CAPE</a:t>
            </a:r>
          </a:p>
        </p:txBody>
      </p:sp>
      <p:sp>
        <p:nvSpPr>
          <p:cNvPr id="11267" name="Rectangle 6"/>
          <p:cNvSpPr>
            <a:spLocks noGrp="1" noChangeArrowheads="1"/>
          </p:cNvSpPr>
          <p:nvPr>
            <p:ph type="body" idx="1"/>
          </p:nvPr>
        </p:nvSpPr>
        <p:spPr>
          <a:xfrm>
            <a:off x="304800" y="1143000"/>
            <a:ext cx="8153400" cy="5257800"/>
          </a:xfrm>
        </p:spPr>
        <p:txBody>
          <a:bodyPr>
            <a:normAutofit/>
          </a:bodyPr>
          <a:lstStyle/>
          <a:p>
            <a:pPr eaLnBrk="1" hangingPunct="1">
              <a:lnSpc>
                <a:spcPct val="90000"/>
              </a:lnSpc>
            </a:pPr>
            <a:r>
              <a:rPr lang="es-ES_tradnl" sz="2400" noProof="0" dirty="0" err="1" smtClean="0">
                <a:latin typeface="Arial" pitchFamily="34" charset="0"/>
                <a:cs typeface="Arial" pitchFamily="34" charset="0"/>
              </a:rPr>
              <a:t>Represents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potential</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energy</a:t>
            </a:r>
            <a:r>
              <a:rPr lang="es-ES_tradnl" sz="2400" noProof="0" dirty="0" smtClean="0">
                <a:latin typeface="Arial" pitchFamily="34" charset="0"/>
                <a:cs typeface="Arial" pitchFamily="34" charset="0"/>
              </a:rPr>
              <a:t> of </a:t>
            </a:r>
            <a:r>
              <a:rPr lang="es-ES_tradnl" sz="2400" noProof="0" dirty="0" err="1" smtClean="0">
                <a:latin typeface="Arial" pitchFamily="34" charset="0"/>
                <a:cs typeface="Arial" pitchFamily="34" charset="0"/>
              </a:rPr>
              <a:t>parcels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that</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ascend</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over</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Level</a:t>
            </a:r>
            <a:r>
              <a:rPr lang="es-ES_tradnl" sz="2400" noProof="0" dirty="0" smtClean="0">
                <a:latin typeface="Arial" pitchFamily="34" charset="0"/>
                <a:cs typeface="Arial" pitchFamily="34" charset="0"/>
              </a:rPr>
              <a:t> of Free </a:t>
            </a:r>
            <a:r>
              <a:rPr lang="es-ES_tradnl" sz="2400" noProof="0" dirty="0" err="1" smtClean="0">
                <a:latin typeface="Arial" pitchFamily="34" charset="0"/>
                <a:cs typeface="Arial" pitchFamily="34" charset="0"/>
              </a:rPr>
              <a:t>Convection</a:t>
            </a:r>
            <a:r>
              <a:rPr lang="es-ES_tradnl" sz="2400" noProof="0" dirty="0" smtClean="0">
                <a:latin typeface="Arial" pitchFamily="34" charset="0"/>
                <a:cs typeface="Arial" pitchFamily="34" charset="0"/>
              </a:rPr>
              <a:t> (LFC).</a:t>
            </a:r>
          </a:p>
          <a:p>
            <a:pPr lvl="1" eaLnBrk="1" hangingPunct="1">
              <a:lnSpc>
                <a:spcPct val="90000"/>
              </a:lnSpc>
            </a:pPr>
            <a:r>
              <a:rPr lang="es-ES_tradnl" sz="2400" noProof="0" dirty="0" err="1" smtClean="0">
                <a:solidFill>
                  <a:srgbClr val="0C00F2"/>
                </a:solidFill>
                <a:latin typeface="Arial" pitchFamily="34" charset="0"/>
                <a:cs typeface="Arial" pitchFamily="34" charset="0"/>
              </a:rPr>
              <a:t>Convective</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potential</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is</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higher</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when</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the</a:t>
            </a:r>
            <a:r>
              <a:rPr lang="es-ES_tradnl" sz="2400" noProof="0" dirty="0" smtClean="0">
                <a:solidFill>
                  <a:srgbClr val="0C00F2"/>
                </a:solidFill>
                <a:latin typeface="Arial" pitchFamily="34" charset="0"/>
                <a:cs typeface="Arial" pitchFamily="34" charset="0"/>
              </a:rPr>
              <a:t> LFC </a:t>
            </a:r>
            <a:r>
              <a:rPr lang="es-ES_tradnl" sz="2400" noProof="0" dirty="0" err="1" smtClean="0">
                <a:solidFill>
                  <a:srgbClr val="0C00F2"/>
                </a:solidFill>
                <a:latin typeface="Arial" pitchFamily="34" charset="0"/>
                <a:cs typeface="Arial" pitchFamily="34" charset="0"/>
              </a:rPr>
              <a:t>is</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lower</a:t>
            </a:r>
            <a:r>
              <a:rPr lang="es-ES_tradnl" sz="2400" noProof="0" dirty="0" smtClean="0">
                <a:solidFill>
                  <a:srgbClr val="0C00F2"/>
                </a:solidFill>
                <a:latin typeface="Arial" pitchFamily="34" charset="0"/>
                <a:cs typeface="Arial" pitchFamily="34" charset="0"/>
              </a:rPr>
              <a:t>.</a:t>
            </a:r>
          </a:p>
          <a:p>
            <a:pPr eaLnBrk="1" hangingPunct="1">
              <a:lnSpc>
                <a:spcPct val="90000"/>
              </a:lnSpc>
            </a:pPr>
            <a:endParaRPr lang="es-ES_tradnl" sz="2400" noProof="0" dirty="0" smtClean="0">
              <a:latin typeface="Arial" pitchFamily="34" charset="0"/>
              <a:cs typeface="Arial" pitchFamily="34" charset="0"/>
            </a:endParaRPr>
          </a:p>
          <a:p>
            <a:pPr eaLnBrk="1" hangingPunct="1">
              <a:lnSpc>
                <a:spcPct val="90000"/>
              </a:lnSpc>
            </a:pPr>
            <a:r>
              <a:rPr lang="es-ES_tradnl" sz="2400" noProof="0" dirty="0" err="1" smtClean="0">
                <a:latin typeface="Arial" pitchFamily="34" charset="0"/>
                <a:cs typeface="Arial" pitchFamily="34" charset="0"/>
              </a:rPr>
              <a:t>It</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is</a:t>
            </a:r>
            <a:r>
              <a:rPr lang="es-ES_tradnl" sz="2400" noProof="0" dirty="0" smtClean="0">
                <a:latin typeface="Arial" pitchFamily="34" charset="0"/>
                <a:cs typeface="Arial" pitchFamily="34" charset="0"/>
              </a:rPr>
              <a:t> a </a:t>
            </a:r>
            <a:r>
              <a:rPr lang="es-ES_tradnl" sz="2400" noProof="0" dirty="0" err="1" smtClean="0">
                <a:latin typeface="Arial" pitchFamily="34" charset="0"/>
                <a:cs typeface="Arial" pitchFamily="34" charset="0"/>
              </a:rPr>
              <a:t>good</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way</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to</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evaluate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potential</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for</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severe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weather</a:t>
            </a:r>
            <a:r>
              <a:rPr lang="es-ES_tradnl" sz="2400" noProof="0" dirty="0" smtClean="0">
                <a:latin typeface="Arial" pitchFamily="34" charset="0"/>
                <a:cs typeface="Arial" pitchFamily="34" charset="0"/>
              </a:rPr>
              <a:t>.</a:t>
            </a:r>
          </a:p>
          <a:p>
            <a:pPr eaLnBrk="1" hangingPunct="1">
              <a:lnSpc>
                <a:spcPct val="90000"/>
              </a:lnSpc>
            </a:pPr>
            <a:endParaRPr lang="es-ES_tradnl" sz="2400" dirty="0">
              <a:latin typeface="Arial" pitchFamily="34" charset="0"/>
              <a:cs typeface="Arial" pitchFamily="34" charset="0"/>
            </a:endParaRPr>
          </a:p>
          <a:p>
            <a:pPr eaLnBrk="1" hangingPunct="1">
              <a:lnSpc>
                <a:spcPct val="90000"/>
              </a:lnSpc>
            </a:pPr>
            <a:r>
              <a:rPr lang="es-ES_tradnl" sz="2400" noProof="0" dirty="0" err="1" smtClean="0">
                <a:latin typeface="Arial" pitchFamily="34" charset="0"/>
                <a:cs typeface="Arial" pitchFamily="34" charset="0"/>
              </a:rPr>
              <a:t>Units</a:t>
            </a:r>
            <a:r>
              <a:rPr lang="es-ES_tradnl" sz="2400" noProof="0" dirty="0" smtClean="0">
                <a:latin typeface="Arial" pitchFamily="34" charset="0"/>
                <a:cs typeface="Arial" pitchFamily="34" charset="0"/>
              </a:rPr>
              <a:t> in </a:t>
            </a:r>
            <a:r>
              <a:rPr lang="es-ES_tradnl" sz="2400" noProof="0" dirty="0" err="1" smtClean="0">
                <a:latin typeface="Arial" pitchFamily="34" charset="0"/>
                <a:cs typeface="Arial" pitchFamily="34" charset="0"/>
              </a:rPr>
              <a:t>Joules</a:t>
            </a:r>
            <a:r>
              <a:rPr lang="es-ES_tradnl" sz="2400" noProof="0" dirty="0" smtClean="0">
                <a:latin typeface="Arial" pitchFamily="34" charset="0"/>
                <a:cs typeface="Arial" pitchFamily="34" charset="0"/>
              </a:rPr>
              <a:t> per </a:t>
            </a:r>
            <a:r>
              <a:rPr lang="es-ES_tradnl" sz="2400" noProof="0" dirty="0" err="1" smtClean="0">
                <a:latin typeface="Arial" pitchFamily="34" charset="0"/>
                <a:cs typeface="Arial" pitchFamily="34" charset="0"/>
              </a:rPr>
              <a:t>kilogram</a:t>
            </a:r>
            <a:r>
              <a:rPr lang="es-ES_tradnl" sz="2400" noProof="0" dirty="0" smtClean="0">
                <a:latin typeface="Arial" pitchFamily="34" charset="0"/>
                <a:cs typeface="Arial" pitchFamily="34" charset="0"/>
              </a:rPr>
              <a:t> </a:t>
            </a:r>
            <a:r>
              <a:rPr lang="es-ES_tradnl" sz="2400" noProof="0" dirty="0" smtClean="0">
                <a:solidFill>
                  <a:srgbClr val="0C00F2"/>
                </a:solidFill>
                <a:latin typeface="Arial" pitchFamily="34" charset="0"/>
                <a:cs typeface="Arial" pitchFamily="34" charset="0"/>
              </a:rPr>
              <a:t>(</a:t>
            </a:r>
            <a:r>
              <a:rPr lang="es-ES_tradnl" sz="2400" noProof="0" dirty="0" err="1" smtClean="0">
                <a:solidFill>
                  <a:srgbClr val="0C00F2"/>
                </a:solidFill>
                <a:latin typeface="Arial" pitchFamily="34" charset="0"/>
                <a:cs typeface="Arial" pitchFamily="34" charset="0"/>
              </a:rPr>
              <a:t>Energy</a:t>
            </a:r>
            <a:r>
              <a:rPr lang="es-ES_tradnl" sz="2400" noProof="0" dirty="0" smtClean="0">
                <a:solidFill>
                  <a:srgbClr val="0C00F2"/>
                </a:solidFill>
                <a:latin typeface="Arial" pitchFamily="34" charset="0"/>
                <a:cs typeface="Arial" pitchFamily="34" charset="0"/>
              </a:rPr>
              <a:t> per </a:t>
            </a:r>
            <a:r>
              <a:rPr lang="es-ES_tradnl" sz="2400" noProof="0" dirty="0" err="1" smtClean="0">
                <a:solidFill>
                  <a:srgbClr val="0C00F2"/>
                </a:solidFill>
                <a:latin typeface="Arial" pitchFamily="34" charset="0"/>
                <a:cs typeface="Arial" pitchFamily="34" charset="0"/>
              </a:rPr>
              <a:t>unit</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mass</a:t>
            </a:r>
            <a:r>
              <a:rPr lang="es-ES_tradnl" sz="2400" noProof="0" dirty="0" smtClean="0">
                <a:solidFill>
                  <a:srgbClr val="0C00F2"/>
                </a:solidFill>
                <a:latin typeface="Arial" pitchFamily="34" charset="0"/>
                <a:cs typeface="Arial" pitchFamily="34" charset="0"/>
              </a:rPr>
              <a:t>)</a:t>
            </a:r>
          </a:p>
          <a:p>
            <a:pPr eaLnBrk="1" hangingPunct="1">
              <a:lnSpc>
                <a:spcPct val="90000"/>
              </a:lnSpc>
            </a:pPr>
            <a:endParaRPr lang="es-ES_tradnl" sz="2400" noProof="0" dirty="0" smtClean="0">
              <a:latin typeface="Arial" pitchFamily="34" charset="0"/>
              <a:cs typeface="Arial" pitchFamily="34" charset="0"/>
            </a:endParaRPr>
          </a:p>
          <a:p>
            <a:pPr eaLnBrk="1" hangingPunct="1">
              <a:lnSpc>
                <a:spcPct val="90000"/>
              </a:lnSpc>
            </a:pPr>
            <a:r>
              <a:rPr lang="es-ES_tradnl" sz="2400" noProof="0" dirty="0" err="1" smtClean="0">
                <a:latin typeface="Arial" pitchFamily="34" charset="0"/>
                <a:cs typeface="Arial" pitchFamily="34" charset="0"/>
              </a:rPr>
              <a:t>Represents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a:t>
            </a:r>
            <a:r>
              <a:rPr lang="es-ES_tradnl" sz="2400" b="1" u="sng" noProof="0" dirty="0" err="1" smtClean="0">
                <a:latin typeface="Arial" pitchFamily="34" charset="0"/>
                <a:cs typeface="Arial" pitchFamily="34" charset="0"/>
              </a:rPr>
              <a:t>available</a:t>
            </a:r>
            <a:r>
              <a:rPr lang="es-ES_tradnl" sz="2400" b="1" u="sng" noProof="0" dirty="0" smtClean="0">
                <a:latin typeface="Arial" pitchFamily="34" charset="0"/>
                <a:cs typeface="Arial" pitchFamily="34" charset="0"/>
              </a:rPr>
              <a:t> </a:t>
            </a:r>
            <a:r>
              <a:rPr lang="es-ES_tradnl" sz="2400" b="1" u="sng" noProof="0" dirty="0" err="1" smtClean="0">
                <a:latin typeface="Arial" pitchFamily="34" charset="0"/>
                <a:cs typeface="Arial" pitchFamily="34" charset="0"/>
              </a:rPr>
              <a:t>energy</a:t>
            </a:r>
            <a:r>
              <a:rPr lang="es-ES_tradnl" sz="2400" b="1" u="sng" noProof="0" dirty="0" smtClean="0">
                <a:latin typeface="Arial" pitchFamily="34" charset="0"/>
                <a:cs typeface="Arial" pitchFamily="34" charset="0"/>
              </a:rPr>
              <a:t> </a:t>
            </a:r>
            <a:r>
              <a:rPr lang="es-ES_tradnl" sz="2400" b="1" u="sng" noProof="0" dirty="0" err="1" smtClean="0">
                <a:latin typeface="Arial" pitchFamily="34" charset="0"/>
                <a:cs typeface="Arial" pitchFamily="34" charset="0"/>
              </a:rPr>
              <a:t>required</a:t>
            </a:r>
            <a:r>
              <a:rPr lang="es-ES_tradnl" sz="2400" b="1" u="sng" noProof="0" dirty="0" smtClean="0">
                <a:latin typeface="Arial" pitchFamily="34" charset="0"/>
                <a:cs typeface="Arial" pitchFamily="34" charset="0"/>
              </a:rPr>
              <a:t> </a:t>
            </a:r>
            <a:r>
              <a:rPr lang="es-ES_tradnl" sz="2400" b="1" u="sng" noProof="0" dirty="0" err="1" smtClean="0">
                <a:latin typeface="Arial" pitchFamily="34" charset="0"/>
                <a:cs typeface="Arial" pitchFamily="34" charset="0"/>
              </a:rPr>
              <a:t>to</a:t>
            </a:r>
            <a:r>
              <a:rPr lang="es-ES_tradnl" sz="2400" b="1" u="sng" noProof="0" dirty="0" smtClean="0">
                <a:latin typeface="Arial" pitchFamily="34" charset="0"/>
                <a:cs typeface="Arial" pitchFamily="34" charset="0"/>
              </a:rPr>
              <a:t> </a:t>
            </a:r>
            <a:r>
              <a:rPr lang="es-ES_tradnl" sz="2400" b="1" u="sng" noProof="0" dirty="0" err="1" smtClean="0">
                <a:latin typeface="Arial" pitchFamily="34" charset="0"/>
                <a:cs typeface="Arial" pitchFamily="34" charset="0"/>
              </a:rPr>
              <a:t>force</a:t>
            </a:r>
            <a:r>
              <a:rPr lang="es-ES_tradnl" sz="2400" b="1" u="sng" noProof="0" dirty="0" smtClean="0">
                <a:latin typeface="Arial" pitchFamily="34" charset="0"/>
                <a:cs typeface="Arial" pitchFamily="34" charset="0"/>
              </a:rPr>
              <a:t> a </a:t>
            </a:r>
            <a:r>
              <a:rPr lang="es-ES_tradnl" sz="2400" b="1" u="sng" noProof="0" dirty="0" err="1" smtClean="0">
                <a:latin typeface="Arial" pitchFamily="34" charset="0"/>
                <a:cs typeface="Arial" pitchFamily="34" charset="0"/>
              </a:rPr>
              <a:t>parcel</a:t>
            </a:r>
            <a:r>
              <a:rPr lang="es-ES_tradnl" sz="2400" b="1" u="sng" noProof="0" dirty="0" smtClean="0">
                <a:latin typeface="Arial" pitchFamily="34" charset="0"/>
                <a:cs typeface="Arial" pitchFamily="34" charset="0"/>
              </a:rPr>
              <a:t> </a:t>
            </a:r>
            <a:r>
              <a:rPr lang="es-ES_tradnl" sz="2400" b="1" u="sng" noProof="0" dirty="0" err="1" smtClean="0">
                <a:latin typeface="Arial" pitchFamily="34" charset="0"/>
                <a:cs typeface="Arial" pitchFamily="34" charset="0"/>
              </a:rPr>
              <a:t>to</a:t>
            </a:r>
            <a:r>
              <a:rPr lang="es-ES_tradnl" sz="2400" b="1" u="sng" noProof="0" dirty="0" smtClean="0">
                <a:latin typeface="Arial" pitchFamily="34" charset="0"/>
                <a:cs typeface="Arial" pitchFamily="34" charset="0"/>
              </a:rPr>
              <a:t> </a:t>
            </a:r>
            <a:r>
              <a:rPr lang="es-ES_tradnl" sz="2400" b="1" u="sng" noProof="0" dirty="0" err="1" smtClean="0">
                <a:latin typeface="Arial" pitchFamily="34" charset="0"/>
                <a:cs typeface="Arial" pitchFamily="34" charset="0"/>
              </a:rPr>
              <a:t>ascend</a:t>
            </a:r>
            <a:endParaRPr lang="es-ES_tradnl" sz="2400" b="1" u="sng" dirty="0">
              <a:latin typeface="Arial" pitchFamily="34" charset="0"/>
              <a:cs typeface="Arial" pitchFamily="34" charset="0"/>
            </a:endParaRPr>
          </a:p>
          <a:p>
            <a:pPr marL="0" indent="0" eaLnBrk="1" hangingPunct="1">
              <a:lnSpc>
                <a:spcPct val="90000"/>
              </a:lnSpc>
              <a:buNone/>
            </a:pPr>
            <a:r>
              <a:rPr lang="es-ES_tradnl" sz="2400" b="1"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Also</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represents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a:t>
            </a:r>
            <a:r>
              <a:rPr lang="es-ES_tradnl" sz="2400" b="1" i="1" noProof="0" dirty="0" err="1" smtClean="0">
                <a:solidFill>
                  <a:srgbClr val="0C00F2"/>
                </a:solidFill>
                <a:latin typeface="Arial" pitchFamily="34" charset="0"/>
                <a:cs typeface="Arial" pitchFamily="34" charset="0"/>
              </a:rPr>
              <a:t>amount</a:t>
            </a:r>
            <a:r>
              <a:rPr lang="es-ES_tradnl" sz="2400" b="1" i="1" noProof="0" dirty="0" smtClean="0">
                <a:solidFill>
                  <a:srgbClr val="0C00F2"/>
                </a:solidFill>
                <a:latin typeface="Arial" pitchFamily="34" charset="0"/>
                <a:cs typeface="Arial" pitchFamily="34" charset="0"/>
              </a:rPr>
              <a:t> of </a:t>
            </a:r>
            <a:r>
              <a:rPr lang="es-ES_tradnl" sz="2400" b="1" i="1" noProof="0" dirty="0" err="1" smtClean="0">
                <a:solidFill>
                  <a:srgbClr val="0C00F2"/>
                </a:solidFill>
                <a:latin typeface="Arial" pitchFamily="34" charset="0"/>
                <a:cs typeface="Arial" pitchFamily="34" charset="0"/>
              </a:rPr>
              <a:t>work</a:t>
            </a:r>
            <a:r>
              <a:rPr lang="es-ES_tradnl" sz="2400" noProof="0" dirty="0" smtClean="0">
                <a:solidFill>
                  <a:srgbClr val="0C00F2"/>
                </a:solidFill>
                <a:latin typeface="Arial" pitchFamily="34" charset="0"/>
                <a:cs typeface="Arial" pitchFamily="34" charset="0"/>
              </a:rPr>
              <a:t> </a:t>
            </a:r>
            <a:r>
              <a:rPr lang="es-ES_tradnl" sz="2400" noProof="0" dirty="0" smtClean="0">
                <a:latin typeface="Arial" pitchFamily="34" charset="0"/>
                <a:cs typeface="Arial" pitchFamily="34" charset="0"/>
              </a:rPr>
              <a:t>a </a:t>
            </a:r>
            <a:r>
              <a:rPr lang="es-ES_tradnl" sz="2400" noProof="0" dirty="0" err="1" smtClean="0">
                <a:latin typeface="Arial" pitchFamily="34" charset="0"/>
                <a:cs typeface="Arial" pitchFamily="34" charset="0"/>
              </a:rPr>
              <a:t>parcep</a:t>
            </a:r>
            <a:r>
              <a:rPr lang="es-ES_tradnl" sz="2400" noProof="0" dirty="0" smtClean="0">
                <a:latin typeface="Arial" pitchFamily="34" charset="0"/>
                <a:cs typeface="Arial" pitchFamily="34" charset="0"/>
              </a:rPr>
              <a:t>  </a:t>
            </a:r>
          </a:p>
          <a:p>
            <a:pPr marL="0" indent="0" eaLnBrk="1" hangingPunct="1">
              <a:lnSpc>
                <a:spcPct val="90000"/>
              </a:lnSpc>
              <a:buNone/>
            </a:pPr>
            <a:r>
              <a:rPr lang="es-ES_tradnl" sz="2400" dirty="0">
                <a:latin typeface="Arial" pitchFamily="34" charset="0"/>
                <a:cs typeface="Arial" pitchFamily="34" charset="0"/>
              </a:rPr>
              <a:t> </a:t>
            </a:r>
            <a:r>
              <a:rPr lang="es-ES_tradnl" sz="2400" dirty="0" smtClean="0">
                <a:latin typeface="Arial" pitchFamily="34" charset="0"/>
                <a:cs typeface="Arial" pitchFamily="34" charset="0"/>
              </a:rPr>
              <a:t>          </a:t>
            </a:r>
            <a:r>
              <a:rPr lang="es-ES_tradnl" sz="2400" noProof="0" dirty="0" err="1" smtClean="0">
                <a:latin typeface="Arial" pitchFamily="34" charset="0"/>
                <a:cs typeface="Arial" pitchFamily="34" charset="0"/>
              </a:rPr>
              <a:t>exerts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on</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its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environment</a:t>
            </a:r>
            <a:r>
              <a:rPr lang="es-ES_tradnl" sz="2400" noProof="0" dirty="0" smtClean="0">
                <a:latin typeface="Arial" pitchFamily="34" charset="0"/>
                <a:cs typeface="Arial" pitchFamily="34" charset="0"/>
              </a:rPr>
              <a:t>.</a:t>
            </a:r>
          </a:p>
        </p:txBody>
      </p:sp>
      <p:sp>
        <p:nvSpPr>
          <p:cNvPr id="4" name="TextBox 3"/>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19/57</a:t>
            </a:r>
            <a:endParaRPr lang="en-US" dirty="0">
              <a:solidFill>
                <a:schemeClr val="bg1">
                  <a:lumMod val="50000"/>
                </a:schemeClr>
              </a:solidFill>
            </a:endParaRPr>
          </a:p>
        </p:txBody>
      </p:sp>
    </p:spTree>
    <p:extLst>
      <p:ext uri="{BB962C8B-B14F-4D97-AF65-F5344CB8AC3E}">
        <p14:creationId xmlns:p14="http://schemas.microsoft.com/office/powerpoint/2010/main" val="957093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685800" y="76200"/>
            <a:ext cx="7772400" cy="685800"/>
          </a:xfrm>
        </p:spPr>
        <p:txBody>
          <a:bodyPr>
            <a:normAutofit fontScale="90000"/>
          </a:bodyPr>
          <a:lstStyle/>
          <a:p>
            <a:pPr eaLnBrk="1" hangingPunct="1"/>
            <a:r>
              <a:rPr lang="es-ES_tradnl" sz="4000" b="1" noProof="0" dirty="0" smtClean="0">
                <a:latin typeface="Arial" pitchFamily="34" charset="0"/>
                <a:cs typeface="Arial" pitchFamily="34" charset="0"/>
              </a:rPr>
              <a:t>Positive and </a:t>
            </a:r>
            <a:r>
              <a:rPr lang="es-ES_tradnl" sz="4000" b="1" noProof="0" dirty="0" err="1" smtClean="0">
                <a:latin typeface="Arial" pitchFamily="34" charset="0"/>
                <a:cs typeface="Arial" pitchFamily="34" charset="0"/>
              </a:rPr>
              <a:t>Negative</a:t>
            </a:r>
            <a:r>
              <a:rPr lang="es-ES_tradnl" sz="4000" b="1" noProof="0" dirty="0" smtClean="0">
                <a:latin typeface="Arial" pitchFamily="34" charset="0"/>
                <a:cs typeface="Arial" pitchFamily="34" charset="0"/>
              </a:rPr>
              <a:t> </a:t>
            </a:r>
            <a:r>
              <a:rPr lang="es-ES_tradnl" sz="4000" b="1" noProof="0" dirty="0" err="1" smtClean="0">
                <a:latin typeface="Arial" pitchFamily="34" charset="0"/>
                <a:cs typeface="Arial" pitchFamily="34" charset="0"/>
              </a:rPr>
              <a:t>Areas</a:t>
            </a:r>
            <a:endParaRPr lang="es-ES_tradnl" sz="4000" b="1" noProof="0" dirty="0" smtClean="0">
              <a:latin typeface="Arial" pitchFamily="34" charset="0"/>
              <a:cs typeface="Arial" pitchFamily="34" charset="0"/>
            </a:endParaRPr>
          </a:p>
        </p:txBody>
      </p:sp>
      <p:pic>
        <p:nvPicPr>
          <p:cNvPr id="1229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62000"/>
            <a:ext cx="7162800"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20/57</a:t>
            </a:r>
            <a:endParaRPr lang="en-US" dirty="0">
              <a:solidFill>
                <a:schemeClr val="bg1">
                  <a:lumMod val="50000"/>
                </a:schemeClr>
              </a:solidFill>
            </a:endParaRPr>
          </a:p>
        </p:txBody>
      </p:sp>
    </p:spTree>
    <p:extLst>
      <p:ext uri="{BB962C8B-B14F-4D97-AF65-F5344CB8AC3E}">
        <p14:creationId xmlns:p14="http://schemas.microsoft.com/office/powerpoint/2010/main" val="663315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ES_tradnl" b="1" dirty="0" err="1" smtClean="0">
                <a:latin typeface="Arial" pitchFamily="34" charset="0"/>
                <a:cs typeface="Arial" pitchFamily="34" charset="0"/>
              </a:rPr>
              <a:t>Convective</a:t>
            </a:r>
            <a:r>
              <a:rPr lang="es-ES_tradnl" b="1" dirty="0" smtClean="0">
                <a:latin typeface="Arial" pitchFamily="34" charset="0"/>
                <a:cs typeface="Arial" pitchFamily="34" charset="0"/>
              </a:rPr>
              <a:t> </a:t>
            </a:r>
            <a:r>
              <a:rPr lang="es-ES_tradnl" b="1" dirty="0" err="1" smtClean="0">
                <a:latin typeface="Arial" pitchFamily="34" charset="0"/>
                <a:cs typeface="Arial" pitchFamily="34" charset="0"/>
              </a:rPr>
              <a:t>Inhibitors</a:t>
            </a:r>
            <a:r>
              <a:rPr lang="es-ES_tradnl" b="1" dirty="0" smtClean="0">
                <a:latin typeface="Arial" pitchFamily="34" charset="0"/>
                <a:cs typeface="Arial" pitchFamily="34" charset="0"/>
              </a:rPr>
              <a:t/>
            </a:r>
            <a:br>
              <a:rPr lang="es-ES_tradnl" b="1" dirty="0" smtClean="0">
                <a:latin typeface="Arial" pitchFamily="34" charset="0"/>
                <a:cs typeface="Arial" pitchFamily="34" charset="0"/>
              </a:rPr>
            </a:br>
            <a:r>
              <a:rPr lang="es-ES_tradnl" b="1" dirty="0" smtClean="0">
                <a:latin typeface="Arial" pitchFamily="34" charset="0"/>
                <a:cs typeface="Arial" pitchFamily="34" charset="0"/>
              </a:rPr>
              <a:t>(CINS/CINH) </a:t>
            </a:r>
            <a:endParaRPr lang="es-ES_tradnl" b="1" dirty="0">
              <a:latin typeface="Arial" pitchFamily="34" charset="0"/>
              <a:cs typeface="Arial" pitchFamily="34" charset="0"/>
            </a:endParaRPr>
          </a:p>
        </p:txBody>
      </p:sp>
      <p:sp>
        <p:nvSpPr>
          <p:cNvPr id="4" name="Content Placeholder 3"/>
          <p:cNvSpPr>
            <a:spLocks noGrp="1"/>
          </p:cNvSpPr>
          <p:nvPr>
            <p:ph idx="1"/>
          </p:nvPr>
        </p:nvSpPr>
        <p:spPr>
          <a:xfrm>
            <a:off x="381000" y="1722437"/>
            <a:ext cx="8458200" cy="4525963"/>
          </a:xfrm>
        </p:spPr>
        <p:txBody>
          <a:bodyPr>
            <a:normAutofit lnSpcReduction="10000"/>
          </a:bodyPr>
          <a:lstStyle/>
          <a:p>
            <a:r>
              <a:rPr lang="es-ES_tradnl" dirty="0" err="1" smtClean="0">
                <a:latin typeface="Arial" pitchFamily="34" charset="0"/>
                <a:cs typeface="Arial" pitchFamily="34" charset="0"/>
              </a:rPr>
              <a:t>Negative</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part</a:t>
            </a:r>
            <a:r>
              <a:rPr lang="es-ES_tradnl" dirty="0" smtClean="0">
                <a:latin typeface="Arial" pitchFamily="34" charset="0"/>
                <a:cs typeface="Arial" pitchFamily="34" charset="0"/>
              </a:rPr>
              <a:t> of </a:t>
            </a:r>
            <a:r>
              <a:rPr lang="es-ES_tradnl" dirty="0" err="1" smtClean="0">
                <a:latin typeface="Arial" pitchFamily="34" charset="0"/>
                <a:cs typeface="Arial" pitchFamily="34" charset="0"/>
              </a:rPr>
              <a:t>the</a:t>
            </a:r>
            <a:r>
              <a:rPr lang="es-ES_tradnl" dirty="0" smtClean="0">
                <a:latin typeface="Arial" pitchFamily="34" charset="0"/>
                <a:cs typeface="Arial" pitchFamily="34" charset="0"/>
              </a:rPr>
              <a:t> sonde </a:t>
            </a:r>
            <a:r>
              <a:rPr lang="es-ES_tradnl" dirty="0" err="1" smtClean="0">
                <a:latin typeface="Arial" pitchFamily="34" charset="0"/>
                <a:cs typeface="Arial" pitchFamily="34" charset="0"/>
              </a:rPr>
              <a:t>is</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the</a:t>
            </a:r>
            <a:r>
              <a:rPr lang="es-ES_tradnl" dirty="0" smtClean="0">
                <a:latin typeface="Arial" pitchFamily="34" charset="0"/>
                <a:cs typeface="Arial" pitchFamily="34" charset="0"/>
              </a:rPr>
              <a:t> CINH:</a:t>
            </a:r>
          </a:p>
          <a:p>
            <a:pPr lvl="1"/>
            <a:r>
              <a:rPr lang="es-ES_tradnl" dirty="0" smtClean="0">
                <a:latin typeface="Arial" pitchFamily="34" charset="0"/>
                <a:cs typeface="Arial" pitchFamily="34" charset="0"/>
              </a:rPr>
              <a:t>High </a:t>
            </a:r>
            <a:r>
              <a:rPr lang="es-ES_tradnl" dirty="0" err="1" smtClean="0">
                <a:latin typeface="Arial" pitchFamily="34" charset="0"/>
                <a:cs typeface="Arial" pitchFamily="34" charset="0"/>
              </a:rPr>
              <a:t>values</a:t>
            </a:r>
            <a:r>
              <a:rPr lang="es-ES_tradnl" dirty="0" smtClean="0">
                <a:latin typeface="Arial" pitchFamily="34" charset="0"/>
                <a:cs typeface="Arial" pitchFamily="34" charset="0"/>
              </a:rPr>
              <a:t> of CINH </a:t>
            </a:r>
            <a:r>
              <a:rPr lang="es-ES_tradnl" dirty="0" err="1" smtClean="0">
                <a:latin typeface="Arial" pitchFamily="34" charset="0"/>
                <a:cs typeface="Arial" pitchFamily="34" charset="0"/>
              </a:rPr>
              <a:t>imply</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convection</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suppression</a:t>
            </a:r>
            <a:endParaRPr lang="es-ES_tradnl" dirty="0" smtClean="0">
              <a:latin typeface="Arial" pitchFamily="34" charset="0"/>
              <a:cs typeface="Arial" pitchFamily="34" charset="0"/>
            </a:endParaRPr>
          </a:p>
          <a:p>
            <a:pPr lvl="1"/>
            <a:r>
              <a:rPr lang="es-ES_tradnl" dirty="0" err="1" smtClean="0">
                <a:latin typeface="Arial" pitchFamily="34" charset="0"/>
                <a:cs typeface="Arial" pitchFamily="34" charset="0"/>
              </a:rPr>
              <a:t>Too</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low</a:t>
            </a:r>
            <a:r>
              <a:rPr lang="es-ES_tradnl" dirty="0" smtClean="0">
                <a:latin typeface="Arial" pitchFamily="34" charset="0"/>
                <a:cs typeface="Arial" pitchFamily="34" charset="0"/>
              </a:rPr>
              <a:t> CINH </a:t>
            </a:r>
            <a:r>
              <a:rPr lang="es-ES_tradnl" dirty="0" err="1" smtClean="0">
                <a:latin typeface="Arial" pitchFamily="34" charset="0"/>
                <a:cs typeface="Arial" pitchFamily="34" charset="0"/>
              </a:rPr>
              <a:t>facilitates</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energy</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release</a:t>
            </a:r>
            <a:r>
              <a:rPr lang="es-ES_tradnl" dirty="0" smtClean="0">
                <a:latin typeface="Arial" pitchFamily="34" charset="0"/>
                <a:cs typeface="Arial" pitchFamily="34" charset="0"/>
              </a:rPr>
              <a:t> and </a:t>
            </a:r>
            <a:r>
              <a:rPr lang="es-ES_tradnl" dirty="0" err="1" smtClean="0">
                <a:latin typeface="Arial" pitchFamily="34" charset="0"/>
                <a:cs typeface="Arial" pitchFamily="34" charset="0"/>
              </a:rPr>
              <a:t>the</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development</a:t>
            </a:r>
            <a:r>
              <a:rPr lang="es-ES_tradnl" dirty="0" smtClean="0">
                <a:latin typeface="Arial" pitchFamily="34" charset="0"/>
                <a:cs typeface="Arial" pitchFamily="34" charset="0"/>
              </a:rPr>
              <a:t> of </a:t>
            </a:r>
            <a:r>
              <a:rPr lang="es-ES_tradnl" dirty="0" err="1" smtClean="0">
                <a:latin typeface="Arial" pitchFamily="34" charset="0"/>
                <a:cs typeface="Arial" pitchFamily="34" charset="0"/>
              </a:rPr>
              <a:t>deep</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convection</a:t>
            </a:r>
            <a:r>
              <a:rPr lang="es-ES_tradnl" dirty="0" smtClean="0">
                <a:latin typeface="Arial" pitchFamily="34" charset="0"/>
                <a:cs typeface="Arial" pitchFamily="34" charset="0"/>
              </a:rPr>
              <a:t>.</a:t>
            </a:r>
          </a:p>
          <a:p>
            <a:pPr lvl="1"/>
            <a:r>
              <a:rPr lang="es-ES_tradnl" dirty="0" smtClean="0">
                <a:latin typeface="Arial" pitchFamily="34" charset="0"/>
                <a:cs typeface="Arial" pitchFamily="34" charset="0"/>
              </a:rPr>
              <a:t>CINH </a:t>
            </a:r>
            <a:r>
              <a:rPr lang="es-ES_tradnl" dirty="0" err="1" smtClean="0">
                <a:latin typeface="Arial" pitchFamily="34" charset="0"/>
                <a:cs typeface="Arial" pitchFamily="34" charset="0"/>
              </a:rPr>
              <a:t>values</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that</a:t>
            </a:r>
            <a:r>
              <a:rPr lang="es-ES_tradnl" dirty="0" smtClean="0">
                <a:latin typeface="Arial" pitchFamily="34" charset="0"/>
                <a:cs typeface="Arial" pitchFamily="34" charset="0"/>
              </a:rPr>
              <a:t> are in </a:t>
            </a:r>
            <a:r>
              <a:rPr lang="es-ES_tradnl" dirty="0" err="1" smtClean="0">
                <a:latin typeface="Arial" pitchFamily="34" charset="0"/>
                <a:cs typeface="Arial" pitchFamily="34" charset="0"/>
              </a:rPr>
              <a:t>the</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middle</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suggest</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that</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convection</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depends</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on</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the</a:t>
            </a:r>
            <a:r>
              <a:rPr lang="es-ES_tradnl" dirty="0" smtClean="0">
                <a:latin typeface="Arial" pitchFamily="34" charset="0"/>
                <a:cs typeface="Arial" pitchFamily="34" charset="0"/>
              </a:rPr>
              <a:t> CAPE.</a:t>
            </a:r>
          </a:p>
          <a:p>
            <a:pPr lvl="2"/>
            <a:r>
              <a:rPr lang="es-ES_tradnl" dirty="0" err="1" smtClean="0">
                <a:latin typeface="Arial" pitchFamily="34" charset="0"/>
                <a:cs typeface="Arial" pitchFamily="34" charset="0"/>
              </a:rPr>
              <a:t>Low</a:t>
            </a:r>
            <a:r>
              <a:rPr lang="es-ES_tradnl" dirty="0" smtClean="0">
                <a:latin typeface="Arial" pitchFamily="34" charset="0"/>
                <a:cs typeface="Arial" pitchFamily="34" charset="0"/>
              </a:rPr>
              <a:t> CAPE </a:t>
            </a:r>
            <a:r>
              <a:rPr lang="es-ES_tradnl" dirty="0" smtClean="0">
                <a:latin typeface="Arial" pitchFamily="34" charset="0"/>
                <a:cs typeface="Arial" pitchFamily="34" charset="0"/>
                <a:sym typeface="Wingdings" pitchFamily="2" charset="2"/>
              </a:rPr>
              <a:t> </a:t>
            </a:r>
            <a:r>
              <a:rPr lang="es-ES_tradnl" dirty="0" err="1" smtClean="0">
                <a:latin typeface="Arial" pitchFamily="34" charset="0"/>
                <a:cs typeface="Arial" pitchFamily="34" charset="0"/>
                <a:sym typeface="Wingdings" pitchFamily="2" charset="2"/>
              </a:rPr>
              <a:t>Convection</a:t>
            </a:r>
            <a:r>
              <a:rPr lang="es-ES_tradnl" dirty="0" smtClean="0">
                <a:latin typeface="Arial" pitchFamily="34" charset="0"/>
                <a:cs typeface="Arial" pitchFamily="34" charset="0"/>
                <a:sym typeface="Wingdings" pitchFamily="2" charset="2"/>
              </a:rPr>
              <a:t> </a:t>
            </a:r>
            <a:r>
              <a:rPr lang="es-ES_tradnl" dirty="0" err="1" smtClean="0">
                <a:latin typeface="Arial" pitchFamily="34" charset="0"/>
                <a:cs typeface="Arial" pitchFamily="34" charset="0"/>
                <a:sym typeface="Wingdings" pitchFamily="2" charset="2"/>
              </a:rPr>
              <a:t>inhibited</a:t>
            </a:r>
            <a:endParaRPr lang="es-ES_tradnl" dirty="0" smtClean="0">
              <a:latin typeface="Arial" pitchFamily="34" charset="0"/>
              <a:cs typeface="Arial" pitchFamily="34" charset="0"/>
            </a:endParaRPr>
          </a:p>
          <a:p>
            <a:pPr lvl="2"/>
            <a:r>
              <a:rPr lang="es-ES_tradnl" dirty="0" err="1" smtClean="0">
                <a:latin typeface="Arial" pitchFamily="34" charset="0"/>
                <a:cs typeface="Arial" pitchFamily="34" charset="0"/>
              </a:rPr>
              <a:t>Large</a:t>
            </a:r>
            <a:r>
              <a:rPr lang="es-ES_tradnl" dirty="0" smtClean="0">
                <a:latin typeface="Arial" pitchFamily="34" charset="0"/>
                <a:cs typeface="Arial" pitchFamily="34" charset="0"/>
              </a:rPr>
              <a:t> CAPE </a:t>
            </a:r>
            <a:r>
              <a:rPr lang="es-ES_tradnl" dirty="0" smtClean="0">
                <a:latin typeface="Arial" pitchFamily="34" charset="0"/>
                <a:cs typeface="Arial" pitchFamily="34" charset="0"/>
                <a:sym typeface="Wingdings" pitchFamily="2" charset="2"/>
              </a:rPr>
              <a:t> </a:t>
            </a:r>
            <a:r>
              <a:rPr lang="es-ES_tradnl" dirty="0" err="1" smtClean="0">
                <a:latin typeface="Arial" pitchFamily="34" charset="0"/>
                <a:cs typeface="Arial" pitchFamily="34" charset="0"/>
              </a:rPr>
              <a:t>Delayed</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convection</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with</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explosive</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potential</a:t>
            </a:r>
            <a:r>
              <a:rPr lang="es-ES_tradnl" dirty="0" smtClean="0">
                <a:latin typeface="Arial" pitchFamily="34" charset="0"/>
                <a:cs typeface="Arial" pitchFamily="34" charset="0"/>
              </a:rPr>
              <a:t> (as a </a:t>
            </a:r>
            <a:r>
              <a:rPr lang="es-ES_tradnl" dirty="0" err="1" smtClean="0">
                <a:latin typeface="Arial" pitchFamily="34" charset="0"/>
                <a:cs typeface="Arial" pitchFamily="34" charset="0"/>
              </a:rPr>
              <a:t>pressure</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cooker</a:t>
            </a:r>
            <a:r>
              <a:rPr lang="es-ES_tradnl" dirty="0" smtClean="0">
                <a:latin typeface="Arial" pitchFamily="34" charset="0"/>
                <a:cs typeface="Arial" pitchFamily="34" charset="0"/>
              </a:rPr>
              <a:t>)</a:t>
            </a:r>
            <a:endParaRPr lang="es-ES_tradnl" dirty="0">
              <a:latin typeface="Arial" pitchFamily="34" charset="0"/>
              <a:cs typeface="Arial" pitchFamily="34" charset="0"/>
            </a:endParaRPr>
          </a:p>
        </p:txBody>
      </p:sp>
      <p:sp>
        <p:nvSpPr>
          <p:cNvPr id="5" name="TextBox 4"/>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21/57</a:t>
            </a:r>
            <a:endParaRPr lang="en-US" dirty="0">
              <a:solidFill>
                <a:schemeClr val="bg1">
                  <a:lumMod val="50000"/>
                </a:schemeClr>
              </a:solidFill>
            </a:endParaRPr>
          </a:p>
        </p:txBody>
      </p:sp>
    </p:spTree>
    <p:extLst>
      <p:ext uri="{BB962C8B-B14F-4D97-AF65-F5344CB8AC3E}">
        <p14:creationId xmlns:p14="http://schemas.microsoft.com/office/powerpoint/2010/main" val="81013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685800" y="0"/>
            <a:ext cx="7772400" cy="1143000"/>
          </a:xfrm>
        </p:spPr>
        <p:txBody>
          <a:bodyPr>
            <a:normAutofit/>
          </a:bodyPr>
          <a:lstStyle/>
          <a:p>
            <a:pPr eaLnBrk="1" hangingPunct="1"/>
            <a:r>
              <a:rPr lang="es-ES_tradnl" sz="3600" b="1" noProof="0" dirty="0" smtClean="0">
                <a:latin typeface="Arial" pitchFamily="34" charset="0"/>
                <a:cs typeface="Arial" pitchFamily="34" charset="0"/>
              </a:rPr>
              <a:t>CAPE </a:t>
            </a:r>
            <a:r>
              <a:rPr lang="es-ES_tradnl" sz="3600" b="1" noProof="0" dirty="0" err="1" smtClean="0">
                <a:latin typeface="Arial" pitchFamily="34" charset="0"/>
                <a:cs typeface="Arial" pitchFamily="34" charset="0"/>
              </a:rPr>
              <a:t>Values</a:t>
            </a:r>
            <a:r>
              <a:rPr lang="es-ES_tradnl" sz="3600" b="1" noProof="0" dirty="0" smtClean="0">
                <a:latin typeface="Arial" pitchFamily="34" charset="0"/>
                <a:cs typeface="Arial" pitchFamily="34" charset="0"/>
              </a:rPr>
              <a:t/>
            </a:r>
            <a:br>
              <a:rPr lang="es-ES_tradnl" sz="3600" b="1" noProof="0" dirty="0" smtClean="0">
                <a:latin typeface="Arial" pitchFamily="34" charset="0"/>
                <a:cs typeface="Arial" pitchFamily="34" charset="0"/>
              </a:rPr>
            </a:br>
            <a:r>
              <a:rPr lang="es-ES_tradnl" sz="2700" b="1" dirty="0" smtClean="0">
                <a:latin typeface="Arial" pitchFamily="34" charset="0"/>
                <a:cs typeface="Arial" pitchFamily="34" charset="0"/>
              </a:rPr>
              <a:t>(in </a:t>
            </a:r>
            <a:r>
              <a:rPr lang="es-ES_tradnl" sz="2700" b="1" dirty="0" err="1" smtClean="0">
                <a:latin typeface="Arial" pitchFamily="34" charset="0"/>
                <a:cs typeface="Arial" pitchFamily="34" charset="0"/>
              </a:rPr>
              <a:t>mid</a:t>
            </a:r>
            <a:r>
              <a:rPr lang="es-ES_tradnl" sz="2700" b="1" dirty="0" smtClean="0">
                <a:latin typeface="Arial" pitchFamily="34" charset="0"/>
                <a:cs typeface="Arial" pitchFamily="34" charset="0"/>
              </a:rPr>
              <a:t> latitudes)</a:t>
            </a:r>
            <a:endParaRPr lang="es-ES_tradnl" sz="2700" b="1" noProof="0" dirty="0" smtClean="0">
              <a:latin typeface="Arial" pitchFamily="34" charset="0"/>
              <a:cs typeface="Arial" pitchFamily="34" charset="0"/>
            </a:endParaRPr>
          </a:p>
        </p:txBody>
      </p:sp>
      <p:sp>
        <p:nvSpPr>
          <p:cNvPr id="13315" name="Text Box 6"/>
          <p:cNvSpPr txBox="1">
            <a:spLocks noChangeArrowheads="1"/>
          </p:cNvSpPr>
          <p:nvPr/>
        </p:nvSpPr>
        <p:spPr bwMode="auto">
          <a:xfrm>
            <a:off x="1600200" y="1676400"/>
            <a:ext cx="3124200" cy="466725"/>
          </a:xfrm>
          <a:prstGeom prst="rect">
            <a:avLst/>
          </a:prstGeom>
          <a:solidFill>
            <a:schemeClr val="tx2"/>
          </a:solidFill>
          <a:ln w="9525">
            <a:solidFill>
              <a:schemeClr val="bg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b="1" dirty="0" smtClean="0">
                <a:solidFill>
                  <a:schemeClr val="bg2"/>
                </a:solidFill>
              </a:rPr>
              <a:t>CAPE</a:t>
            </a:r>
            <a:endParaRPr lang="es-ES_tradnl" b="1" dirty="0">
              <a:solidFill>
                <a:schemeClr val="bg2"/>
              </a:solidFill>
            </a:endParaRPr>
          </a:p>
        </p:txBody>
      </p:sp>
      <p:sp>
        <p:nvSpPr>
          <p:cNvPr id="13316" name="Text Box 7"/>
          <p:cNvSpPr txBox="1">
            <a:spLocks noChangeArrowheads="1"/>
          </p:cNvSpPr>
          <p:nvPr/>
        </p:nvSpPr>
        <p:spPr bwMode="auto">
          <a:xfrm>
            <a:off x="4724400" y="1676400"/>
            <a:ext cx="3429000" cy="466725"/>
          </a:xfrm>
          <a:prstGeom prst="rect">
            <a:avLst/>
          </a:prstGeom>
          <a:solidFill>
            <a:schemeClr val="accent1"/>
          </a:solidFill>
          <a:ln w="9525">
            <a:solidFill>
              <a:schemeClr val="bg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b="1" dirty="0" err="1" smtClean="0">
                <a:solidFill>
                  <a:schemeClr val="bg1"/>
                </a:solidFill>
              </a:rPr>
              <a:t>Convective</a:t>
            </a:r>
            <a:r>
              <a:rPr lang="es-ES_tradnl" b="1" dirty="0" smtClean="0">
                <a:solidFill>
                  <a:schemeClr val="bg1"/>
                </a:solidFill>
              </a:rPr>
              <a:t> </a:t>
            </a:r>
            <a:r>
              <a:rPr lang="es-ES_tradnl" b="1" dirty="0" err="1" smtClean="0">
                <a:solidFill>
                  <a:schemeClr val="bg1"/>
                </a:solidFill>
              </a:rPr>
              <a:t>Potential</a:t>
            </a:r>
            <a:endParaRPr lang="es-ES_tradnl" dirty="0">
              <a:solidFill>
                <a:schemeClr val="bg1"/>
              </a:solidFill>
            </a:endParaRPr>
          </a:p>
        </p:txBody>
      </p:sp>
      <p:sp>
        <p:nvSpPr>
          <p:cNvPr id="13317" name="Text Box 9"/>
          <p:cNvSpPr txBox="1">
            <a:spLocks noChangeArrowheads="1"/>
          </p:cNvSpPr>
          <p:nvPr/>
        </p:nvSpPr>
        <p:spPr bwMode="auto">
          <a:xfrm>
            <a:off x="1600200" y="2133600"/>
            <a:ext cx="3124200" cy="466725"/>
          </a:xfrm>
          <a:prstGeom prst="rect">
            <a:avLst/>
          </a:prstGeom>
          <a:solidFill>
            <a:schemeClr val="tx2"/>
          </a:solidFill>
          <a:ln w="9525">
            <a:solidFill>
              <a:schemeClr val="bg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solidFill>
                  <a:schemeClr val="bg2"/>
                </a:solidFill>
              </a:rPr>
              <a:t>0</a:t>
            </a:r>
          </a:p>
        </p:txBody>
      </p:sp>
      <p:sp>
        <p:nvSpPr>
          <p:cNvPr id="13318" name="Text Box 10"/>
          <p:cNvSpPr txBox="1">
            <a:spLocks noChangeArrowheads="1"/>
          </p:cNvSpPr>
          <p:nvPr/>
        </p:nvSpPr>
        <p:spPr bwMode="auto">
          <a:xfrm>
            <a:off x="1600200" y="2590800"/>
            <a:ext cx="3124200" cy="466725"/>
          </a:xfrm>
          <a:prstGeom prst="rect">
            <a:avLst/>
          </a:prstGeom>
          <a:solidFill>
            <a:schemeClr val="tx2"/>
          </a:solidFill>
          <a:ln w="9525">
            <a:solidFill>
              <a:schemeClr val="bg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solidFill>
                  <a:schemeClr val="bg2"/>
                </a:solidFill>
              </a:rPr>
              <a:t>0-1000</a:t>
            </a:r>
          </a:p>
        </p:txBody>
      </p:sp>
      <p:sp>
        <p:nvSpPr>
          <p:cNvPr id="13319" name="Text Box 11"/>
          <p:cNvSpPr txBox="1">
            <a:spLocks noChangeArrowheads="1"/>
          </p:cNvSpPr>
          <p:nvPr/>
        </p:nvSpPr>
        <p:spPr bwMode="auto">
          <a:xfrm>
            <a:off x="1600200" y="3048000"/>
            <a:ext cx="3124200" cy="466725"/>
          </a:xfrm>
          <a:prstGeom prst="rect">
            <a:avLst/>
          </a:prstGeom>
          <a:solidFill>
            <a:schemeClr val="tx2"/>
          </a:solidFill>
          <a:ln w="9525">
            <a:solidFill>
              <a:schemeClr val="bg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solidFill>
                  <a:schemeClr val="bg2"/>
                </a:solidFill>
              </a:rPr>
              <a:t>1000-2500</a:t>
            </a:r>
          </a:p>
        </p:txBody>
      </p:sp>
      <p:sp>
        <p:nvSpPr>
          <p:cNvPr id="13320" name="Text Box 12"/>
          <p:cNvSpPr txBox="1">
            <a:spLocks noChangeArrowheads="1"/>
          </p:cNvSpPr>
          <p:nvPr/>
        </p:nvSpPr>
        <p:spPr bwMode="auto">
          <a:xfrm>
            <a:off x="1600200" y="3505200"/>
            <a:ext cx="3124200" cy="466725"/>
          </a:xfrm>
          <a:prstGeom prst="rect">
            <a:avLst/>
          </a:prstGeom>
          <a:solidFill>
            <a:schemeClr val="tx2"/>
          </a:solidFill>
          <a:ln w="9525">
            <a:solidFill>
              <a:schemeClr val="bg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solidFill>
                  <a:schemeClr val="bg2"/>
                </a:solidFill>
              </a:rPr>
              <a:t>2500-3500</a:t>
            </a:r>
          </a:p>
        </p:txBody>
      </p:sp>
      <p:sp>
        <p:nvSpPr>
          <p:cNvPr id="13321" name="Text Box 13"/>
          <p:cNvSpPr txBox="1">
            <a:spLocks noChangeArrowheads="1"/>
          </p:cNvSpPr>
          <p:nvPr/>
        </p:nvSpPr>
        <p:spPr bwMode="auto">
          <a:xfrm>
            <a:off x="1600200" y="3962400"/>
            <a:ext cx="3124200" cy="466725"/>
          </a:xfrm>
          <a:prstGeom prst="rect">
            <a:avLst/>
          </a:prstGeom>
          <a:solidFill>
            <a:schemeClr val="tx2"/>
          </a:solidFill>
          <a:ln w="9525">
            <a:solidFill>
              <a:schemeClr val="bg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solidFill>
                  <a:schemeClr val="bg2"/>
                </a:solidFill>
              </a:rPr>
              <a:t>3500+</a:t>
            </a:r>
          </a:p>
        </p:txBody>
      </p:sp>
      <p:sp>
        <p:nvSpPr>
          <p:cNvPr id="13322" name="Text Box 14"/>
          <p:cNvSpPr txBox="1">
            <a:spLocks noChangeArrowheads="1"/>
          </p:cNvSpPr>
          <p:nvPr/>
        </p:nvSpPr>
        <p:spPr bwMode="auto">
          <a:xfrm>
            <a:off x="4724400" y="2133600"/>
            <a:ext cx="3429000" cy="466725"/>
          </a:xfrm>
          <a:prstGeom prst="rect">
            <a:avLst/>
          </a:prstGeom>
          <a:solidFill>
            <a:schemeClr val="accent1"/>
          </a:solidFill>
          <a:ln w="9525">
            <a:solidFill>
              <a:schemeClr val="bg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dirty="0" err="1" smtClean="0">
                <a:solidFill>
                  <a:schemeClr val="bg1"/>
                </a:solidFill>
              </a:rPr>
              <a:t>Stable</a:t>
            </a:r>
            <a:endParaRPr lang="es-ES_tradnl" dirty="0">
              <a:solidFill>
                <a:schemeClr val="bg1"/>
              </a:solidFill>
            </a:endParaRPr>
          </a:p>
        </p:txBody>
      </p:sp>
      <p:sp>
        <p:nvSpPr>
          <p:cNvPr id="13323" name="Text Box 15"/>
          <p:cNvSpPr txBox="1">
            <a:spLocks noChangeArrowheads="1"/>
          </p:cNvSpPr>
          <p:nvPr/>
        </p:nvSpPr>
        <p:spPr bwMode="auto">
          <a:xfrm>
            <a:off x="4724400" y="2590800"/>
            <a:ext cx="3429000" cy="466725"/>
          </a:xfrm>
          <a:prstGeom prst="rect">
            <a:avLst/>
          </a:prstGeom>
          <a:solidFill>
            <a:schemeClr val="accent1"/>
          </a:solidFill>
          <a:ln w="9525">
            <a:solidFill>
              <a:schemeClr val="bg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dirty="0" err="1" smtClean="0">
                <a:solidFill>
                  <a:schemeClr val="bg1"/>
                </a:solidFill>
              </a:rPr>
              <a:t>Marginally</a:t>
            </a:r>
            <a:r>
              <a:rPr lang="es-ES_tradnl" dirty="0" smtClean="0">
                <a:solidFill>
                  <a:schemeClr val="bg1"/>
                </a:solidFill>
              </a:rPr>
              <a:t> </a:t>
            </a:r>
            <a:r>
              <a:rPr lang="es-ES_tradnl" dirty="0" err="1" smtClean="0">
                <a:solidFill>
                  <a:schemeClr val="bg1"/>
                </a:solidFill>
              </a:rPr>
              <a:t>Unstable</a:t>
            </a:r>
            <a:endParaRPr lang="es-ES_tradnl" dirty="0">
              <a:solidFill>
                <a:schemeClr val="bg1"/>
              </a:solidFill>
            </a:endParaRPr>
          </a:p>
        </p:txBody>
      </p:sp>
      <p:sp>
        <p:nvSpPr>
          <p:cNvPr id="13324" name="Text Box 16"/>
          <p:cNvSpPr txBox="1">
            <a:spLocks noChangeArrowheads="1"/>
          </p:cNvSpPr>
          <p:nvPr/>
        </p:nvSpPr>
        <p:spPr bwMode="auto">
          <a:xfrm>
            <a:off x="4724400" y="3048000"/>
            <a:ext cx="3429000" cy="466725"/>
          </a:xfrm>
          <a:prstGeom prst="rect">
            <a:avLst/>
          </a:prstGeom>
          <a:solidFill>
            <a:schemeClr val="accent1"/>
          </a:solidFill>
          <a:ln w="9525">
            <a:solidFill>
              <a:schemeClr val="bg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dirty="0" err="1" smtClean="0">
                <a:solidFill>
                  <a:schemeClr val="bg1"/>
                </a:solidFill>
              </a:rPr>
              <a:t>Moderately</a:t>
            </a:r>
            <a:r>
              <a:rPr lang="es-ES_tradnl" dirty="0" smtClean="0">
                <a:solidFill>
                  <a:schemeClr val="bg1"/>
                </a:solidFill>
              </a:rPr>
              <a:t> </a:t>
            </a:r>
            <a:r>
              <a:rPr lang="es-ES_tradnl" dirty="0" err="1" smtClean="0">
                <a:solidFill>
                  <a:schemeClr val="bg1"/>
                </a:solidFill>
              </a:rPr>
              <a:t>Unstable</a:t>
            </a:r>
            <a:endParaRPr lang="es-ES_tradnl" dirty="0">
              <a:solidFill>
                <a:schemeClr val="bg1"/>
              </a:solidFill>
            </a:endParaRPr>
          </a:p>
        </p:txBody>
      </p:sp>
      <p:sp>
        <p:nvSpPr>
          <p:cNvPr id="13325" name="Text Box 17"/>
          <p:cNvSpPr txBox="1">
            <a:spLocks noChangeArrowheads="1"/>
          </p:cNvSpPr>
          <p:nvPr/>
        </p:nvSpPr>
        <p:spPr bwMode="auto">
          <a:xfrm>
            <a:off x="4724400" y="3505200"/>
            <a:ext cx="3429000" cy="466725"/>
          </a:xfrm>
          <a:prstGeom prst="rect">
            <a:avLst/>
          </a:prstGeom>
          <a:solidFill>
            <a:schemeClr val="accent1"/>
          </a:solidFill>
          <a:ln w="9525">
            <a:solidFill>
              <a:schemeClr val="bg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dirty="0" err="1" smtClean="0">
                <a:solidFill>
                  <a:schemeClr val="bg1"/>
                </a:solidFill>
              </a:rPr>
              <a:t>Very</a:t>
            </a:r>
            <a:r>
              <a:rPr lang="es-ES_tradnl" dirty="0" smtClean="0">
                <a:solidFill>
                  <a:schemeClr val="bg1"/>
                </a:solidFill>
              </a:rPr>
              <a:t> </a:t>
            </a:r>
            <a:r>
              <a:rPr lang="es-ES_tradnl" dirty="0" err="1" smtClean="0">
                <a:solidFill>
                  <a:schemeClr val="bg1"/>
                </a:solidFill>
              </a:rPr>
              <a:t>Unstable</a:t>
            </a:r>
            <a:endParaRPr lang="es-ES_tradnl" dirty="0">
              <a:solidFill>
                <a:schemeClr val="bg1"/>
              </a:solidFill>
            </a:endParaRPr>
          </a:p>
        </p:txBody>
      </p:sp>
      <p:sp>
        <p:nvSpPr>
          <p:cNvPr id="13326" name="Text Box 18"/>
          <p:cNvSpPr txBox="1">
            <a:spLocks noChangeArrowheads="1"/>
          </p:cNvSpPr>
          <p:nvPr/>
        </p:nvSpPr>
        <p:spPr bwMode="auto">
          <a:xfrm>
            <a:off x="4724400" y="3962400"/>
            <a:ext cx="3429000" cy="466725"/>
          </a:xfrm>
          <a:prstGeom prst="rect">
            <a:avLst/>
          </a:prstGeom>
          <a:solidFill>
            <a:schemeClr val="accent1"/>
          </a:solidFill>
          <a:ln w="9525">
            <a:solidFill>
              <a:schemeClr val="bg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dirty="0" err="1" smtClean="0">
                <a:solidFill>
                  <a:schemeClr val="bg1"/>
                </a:solidFill>
              </a:rPr>
              <a:t>Extremely</a:t>
            </a:r>
            <a:r>
              <a:rPr lang="es-ES_tradnl" dirty="0" smtClean="0">
                <a:solidFill>
                  <a:schemeClr val="bg1"/>
                </a:solidFill>
              </a:rPr>
              <a:t> </a:t>
            </a:r>
            <a:r>
              <a:rPr lang="es-ES_tradnl" dirty="0" err="1" smtClean="0">
                <a:solidFill>
                  <a:schemeClr val="bg1"/>
                </a:solidFill>
              </a:rPr>
              <a:t>Unstable</a:t>
            </a:r>
            <a:endParaRPr lang="es-ES_tradnl" dirty="0">
              <a:solidFill>
                <a:schemeClr val="bg1"/>
              </a:solidFill>
            </a:endParaRPr>
          </a:p>
        </p:txBody>
      </p:sp>
      <p:sp>
        <p:nvSpPr>
          <p:cNvPr id="16" name="TextBox 15"/>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22/57</a:t>
            </a:r>
            <a:endParaRPr lang="en-US" dirty="0">
              <a:solidFill>
                <a:schemeClr val="bg1">
                  <a:lumMod val="50000"/>
                </a:schemeClr>
              </a:solidFill>
            </a:endParaRPr>
          </a:p>
        </p:txBody>
      </p:sp>
    </p:spTree>
    <p:extLst>
      <p:ext uri="{BB962C8B-B14F-4D97-AF65-F5344CB8AC3E}">
        <p14:creationId xmlns:p14="http://schemas.microsoft.com/office/powerpoint/2010/main" val="1313416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s-ES_tradnl" sz="3600" b="1" noProof="0" dirty="0" smtClean="0">
                <a:latin typeface="Arial" pitchFamily="34" charset="0"/>
                <a:cs typeface="Arial" pitchFamily="34" charset="0"/>
              </a:rPr>
              <a:t>CAPE </a:t>
            </a:r>
            <a:r>
              <a:rPr lang="es-ES_tradnl" sz="3600" b="1" noProof="0" dirty="0" err="1" smtClean="0">
                <a:latin typeface="Arial" pitchFamily="34" charset="0"/>
                <a:cs typeface="Arial" pitchFamily="34" charset="0"/>
              </a:rPr>
              <a:t>Limiting</a:t>
            </a:r>
            <a:r>
              <a:rPr lang="es-ES_tradnl" sz="3600" b="1" noProof="0" dirty="0" smtClean="0">
                <a:latin typeface="Arial" pitchFamily="34" charset="0"/>
                <a:cs typeface="Arial" pitchFamily="34" charset="0"/>
              </a:rPr>
              <a:t> </a:t>
            </a:r>
            <a:r>
              <a:rPr lang="es-ES_tradnl" sz="3600" b="1" noProof="0" dirty="0" err="1" smtClean="0">
                <a:latin typeface="Arial" pitchFamily="34" charset="0"/>
                <a:cs typeface="Arial" pitchFamily="34" charset="0"/>
              </a:rPr>
              <a:t>Factors</a:t>
            </a:r>
            <a:endParaRPr lang="es-ES_tradnl" sz="3600" b="1" noProof="0" dirty="0">
              <a:latin typeface="Arial" pitchFamily="34" charset="0"/>
              <a:cs typeface="Arial" pitchFamily="34" charset="0"/>
            </a:endParaRPr>
          </a:p>
        </p:txBody>
      </p:sp>
      <p:sp>
        <p:nvSpPr>
          <p:cNvPr id="3" name="Content Placeholder 2"/>
          <p:cNvSpPr>
            <a:spLocks noGrp="1"/>
          </p:cNvSpPr>
          <p:nvPr>
            <p:ph idx="1"/>
          </p:nvPr>
        </p:nvSpPr>
        <p:spPr>
          <a:xfrm>
            <a:off x="457200" y="1066800"/>
            <a:ext cx="8229600" cy="4525963"/>
          </a:xfrm>
        </p:spPr>
        <p:txBody>
          <a:bodyPr>
            <a:normAutofit/>
          </a:bodyPr>
          <a:lstStyle/>
          <a:p>
            <a:r>
              <a:rPr lang="es-ES_tradnl" sz="2400" noProof="0" dirty="0" smtClean="0">
                <a:latin typeface="Arial" pitchFamily="34" charset="0"/>
                <a:cs typeface="Arial" pitchFamily="34" charset="0"/>
              </a:rPr>
              <a:t>CINH</a:t>
            </a:r>
            <a:r>
              <a:rPr lang="es-ES_tradnl" sz="2400" dirty="0">
                <a:latin typeface="Arial" pitchFamily="34" charset="0"/>
                <a:cs typeface="Arial" pitchFamily="34" charset="0"/>
              </a:rPr>
              <a:t> </a:t>
            </a:r>
            <a:r>
              <a:rPr lang="es-ES_tradnl" sz="2400" dirty="0" err="1" smtClean="0">
                <a:latin typeface="Arial" pitchFamily="34" charset="0"/>
                <a:cs typeface="Arial" pitchFamily="34" charset="0"/>
              </a:rPr>
              <a:t>needs</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to</a:t>
            </a:r>
            <a:r>
              <a:rPr lang="es-ES_tradnl" sz="2400" dirty="0" smtClean="0">
                <a:latin typeface="Arial" pitchFamily="34" charset="0"/>
                <a:cs typeface="Arial" pitchFamily="34" charset="0"/>
              </a:rPr>
              <a:t> be </a:t>
            </a:r>
            <a:r>
              <a:rPr lang="es-ES_tradnl" sz="2400" dirty="0" err="1" smtClean="0">
                <a:latin typeface="Arial" pitchFamily="34" charset="0"/>
                <a:cs typeface="Arial" pitchFamily="34" charset="0"/>
              </a:rPr>
              <a:t>considered</a:t>
            </a:r>
            <a:endParaRPr lang="es-ES_tradnl" sz="2400" noProof="0" dirty="0" smtClean="0">
              <a:latin typeface="Arial" pitchFamily="34" charset="0"/>
              <a:cs typeface="Arial" pitchFamily="34" charset="0"/>
            </a:endParaRPr>
          </a:p>
          <a:p>
            <a:pPr lvl="1"/>
            <a:r>
              <a:rPr lang="es-ES_tradnl" sz="2400" b="1" u="sng" noProof="0" dirty="0" smtClean="0">
                <a:latin typeface="Arial" pitchFamily="34" charset="0"/>
                <a:cs typeface="Arial" pitchFamily="34" charset="0"/>
              </a:rPr>
              <a:t>CINH</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values</a:t>
            </a:r>
            <a:r>
              <a:rPr lang="es-ES_tradnl" sz="2400" noProof="0" dirty="0" smtClean="0">
                <a:latin typeface="Arial" pitchFamily="34" charset="0"/>
                <a:cs typeface="Arial" pitchFamily="34" charset="0"/>
              </a:rPr>
              <a:t> are </a:t>
            </a:r>
            <a:r>
              <a:rPr lang="es-ES_tradnl" sz="2400" b="1" noProof="0" dirty="0" err="1" smtClean="0">
                <a:solidFill>
                  <a:srgbClr val="0C00F2"/>
                </a:solidFill>
                <a:latin typeface="Arial" pitchFamily="34" charset="0"/>
                <a:cs typeface="Arial" pitchFamily="34" charset="0"/>
              </a:rPr>
              <a:t>not</a:t>
            </a:r>
            <a:r>
              <a:rPr lang="es-ES_tradnl" sz="2400" b="1" noProof="0" dirty="0" smtClean="0">
                <a:solidFill>
                  <a:srgbClr val="0C00F2"/>
                </a:solidFill>
                <a:latin typeface="Arial" pitchFamily="34" charset="0"/>
                <a:cs typeface="Arial" pitchFamily="34" charset="0"/>
              </a:rPr>
              <a:t> </a:t>
            </a:r>
            <a:r>
              <a:rPr lang="es-ES_tradnl" sz="2400" b="1" noProof="0" dirty="0" err="1" smtClean="0">
                <a:solidFill>
                  <a:srgbClr val="0C00F2"/>
                </a:solidFill>
                <a:latin typeface="Arial" pitchFamily="34" charset="0"/>
                <a:cs typeface="Arial" pitchFamily="34" charset="0"/>
              </a:rPr>
              <a:t>directly</a:t>
            </a:r>
            <a:r>
              <a:rPr lang="es-ES_tradnl" sz="2400" b="1" noProof="0" dirty="0" smtClean="0">
                <a:solidFill>
                  <a:srgbClr val="0C00F2"/>
                </a:solidFill>
                <a:latin typeface="Arial" pitchFamily="34" charset="0"/>
                <a:cs typeface="Arial" pitchFamily="34" charset="0"/>
              </a:rPr>
              <a:t> </a:t>
            </a:r>
            <a:r>
              <a:rPr lang="es-ES_tradnl" sz="2400" b="1" noProof="0" dirty="0" err="1" smtClean="0">
                <a:solidFill>
                  <a:srgbClr val="0C00F2"/>
                </a:solidFill>
                <a:latin typeface="Arial" pitchFamily="34" charset="0"/>
                <a:cs typeface="Arial" pitchFamily="34" charset="0"/>
              </a:rPr>
              <a:t>proportional</a:t>
            </a:r>
            <a:r>
              <a:rPr lang="es-ES_tradnl" sz="2400" b="1" noProof="0" dirty="0" smtClean="0">
                <a:solidFill>
                  <a:srgbClr val="0C00F2"/>
                </a:solidFill>
                <a:latin typeface="Arial" pitchFamily="34" charset="0"/>
                <a:cs typeface="Arial" pitchFamily="34" charset="0"/>
              </a:rPr>
              <a:t> </a:t>
            </a:r>
            <a:r>
              <a:rPr lang="es-ES_tradnl" sz="2400" noProof="0" dirty="0" err="1" smtClean="0">
                <a:latin typeface="Arial" pitchFamily="34" charset="0"/>
                <a:cs typeface="Arial" pitchFamily="34" charset="0"/>
              </a:rPr>
              <a:t>to</a:t>
            </a:r>
            <a:r>
              <a:rPr lang="es-ES_tradnl" sz="2400" noProof="0" dirty="0" smtClean="0">
                <a:latin typeface="Arial" pitchFamily="34" charset="0"/>
                <a:cs typeface="Arial" pitchFamily="34" charset="0"/>
              </a:rPr>
              <a:t> CAPE </a:t>
            </a:r>
            <a:r>
              <a:rPr lang="es-ES_tradnl" sz="2400" noProof="0" dirty="0" err="1" smtClean="0">
                <a:latin typeface="Arial" pitchFamily="34" charset="0"/>
                <a:cs typeface="Arial" pitchFamily="34" charset="0"/>
              </a:rPr>
              <a:t>values</a:t>
            </a:r>
            <a:endParaRPr lang="es-ES_tradnl" sz="2400" noProof="0" dirty="0" smtClean="0">
              <a:latin typeface="Arial" pitchFamily="34" charset="0"/>
              <a:cs typeface="Arial" pitchFamily="34" charset="0"/>
            </a:endParaRPr>
          </a:p>
          <a:p>
            <a:pPr marL="457200" lvl="1" indent="0">
              <a:buNone/>
            </a:pPr>
            <a:endParaRPr lang="es-ES_tradnl" sz="2400" noProof="0" dirty="0" smtClean="0">
              <a:latin typeface="Arial" pitchFamily="34" charset="0"/>
              <a:cs typeface="Arial" pitchFamily="34" charset="0"/>
            </a:endParaRPr>
          </a:p>
          <a:p>
            <a:r>
              <a:rPr lang="es-ES_tradnl" sz="2400" noProof="0" dirty="0" smtClean="0">
                <a:latin typeface="Arial" pitchFamily="34" charset="0"/>
                <a:cs typeface="Arial" pitchFamily="34" charset="0"/>
              </a:rPr>
              <a:t>Tropical air </a:t>
            </a:r>
            <a:r>
              <a:rPr lang="es-ES_tradnl" sz="2400" noProof="0" dirty="0" err="1" smtClean="0">
                <a:latin typeface="Arial" pitchFamily="34" charset="0"/>
                <a:cs typeface="Arial" pitchFamily="34" charset="0"/>
              </a:rPr>
              <a:t>masses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sometimes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develop</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high</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values</a:t>
            </a:r>
            <a:r>
              <a:rPr lang="es-ES_tradnl" sz="2400" noProof="0" dirty="0" smtClean="0">
                <a:latin typeface="Arial" pitchFamily="34" charset="0"/>
                <a:cs typeface="Arial" pitchFamily="34" charset="0"/>
              </a:rPr>
              <a:t> of CAPE and no </a:t>
            </a:r>
            <a:r>
              <a:rPr lang="es-ES_tradnl" sz="2400" noProof="0" dirty="0" err="1" smtClean="0">
                <a:latin typeface="Arial" pitchFamily="34" charset="0"/>
                <a:cs typeface="Arial" pitchFamily="34" charset="0"/>
              </a:rPr>
              <a:t>deep</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convection</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develops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Example</a:t>
            </a:r>
            <a:r>
              <a:rPr lang="es-ES_tradnl" sz="2400" dirty="0" smtClean="0">
                <a:latin typeface="Arial" pitchFamily="34" charset="0"/>
                <a:cs typeface="Arial" pitchFamily="34" charset="0"/>
              </a:rPr>
              <a:t>:</a:t>
            </a:r>
            <a:endParaRPr lang="es-ES_tradnl" sz="2400" noProof="0" dirty="0">
              <a:latin typeface="Arial" pitchFamily="34" charset="0"/>
              <a:cs typeface="Arial" pitchFamily="34" charset="0"/>
            </a:endParaRPr>
          </a:p>
        </p:txBody>
      </p:sp>
      <p:sp>
        <p:nvSpPr>
          <p:cNvPr id="4" name="TextBox 3"/>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23/57</a:t>
            </a:r>
            <a:endParaRPr lang="en-US" dirty="0">
              <a:solidFill>
                <a:schemeClr val="bg1">
                  <a:lumMod val="50000"/>
                </a:schemeClr>
              </a:solidFill>
            </a:endParaRPr>
          </a:p>
        </p:txBody>
      </p:sp>
      <p:pic>
        <p:nvPicPr>
          <p:cNvPr id="5" name="Picture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047" y="3936828"/>
            <a:ext cx="3573553" cy="238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938176"/>
            <a:ext cx="3573553" cy="238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eeform 6"/>
          <p:cNvSpPr/>
          <p:nvPr/>
        </p:nvSpPr>
        <p:spPr>
          <a:xfrm>
            <a:off x="2119745" y="5130040"/>
            <a:ext cx="263237" cy="432559"/>
          </a:xfrm>
          <a:custGeom>
            <a:avLst/>
            <a:gdLst>
              <a:gd name="connsiteX0" fmla="*/ 193964 w 263237"/>
              <a:gd name="connsiteY0" fmla="*/ 0 h 249382"/>
              <a:gd name="connsiteX1" fmla="*/ 0 w 263237"/>
              <a:gd name="connsiteY1" fmla="*/ 96982 h 249382"/>
              <a:gd name="connsiteX2" fmla="*/ 0 w 263237"/>
              <a:gd name="connsiteY2" fmla="*/ 249382 h 249382"/>
              <a:gd name="connsiteX3" fmla="*/ 0 w 263237"/>
              <a:gd name="connsiteY3" fmla="*/ 249382 h 249382"/>
              <a:gd name="connsiteX4" fmla="*/ 235528 w 263237"/>
              <a:gd name="connsiteY4" fmla="*/ 166255 h 249382"/>
              <a:gd name="connsiteX5" fmla="*/ 263237 w 263237"/>
              <a:gd name="connsiteY5" fmla="*/ 83128 h 249382"/>
              <a:gd name="connsiteX6" fmla="*/ 193964 w 263237"/>
              <a:gd name="connsiteY6"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237" h="249382">
                <a:moveTo>
                  <a:pt x="193964" y="0"/>
                </a:moveTo>
                <a:lnTo>
                  <a:pt x="0" y="96982"/>
                </a:lnTo>
                <a:lnTo>
                  <a:pt x="0" y="249382"/>
                </a:lnTo>
                <a:lnTo>
                  <a:pt x="0" y="249382"/>
                </a:lnTo>
                <a:lnTo>
                  <a:pt x="235528" y="166255"/>
                </a:lnTo>
                <a:lnTo>
                  <a:pt x="263237" y="83128"/>
                </a:lnTo>
                <a:lnTo>
                  <a:pt x="193964"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867400" y="5105400"/>
            <a:ext cx="263237" cy="432559"/>
          </a:xfrm>
          <a:custGeom>
            <a:avLst/>
            <a:gdLst>
              <a:gd name="connsiteX0" fmla="*/ 193964 w 263237"/>
              <a:gd name="connsiteY0" fmla="*/ 0 h 249382"/>
              <a:gd name="connsiteX1" fmla="*/ 0 w 263237"/>
              <a:gd name="connsiteY1" fmla="*/ 96982 h 249382"/>
              <a:gd name="connsiteX2" fmla="*/ 0 w 263237"/>
              <a:gd name="connsiteY2" fmla="*/ 249382 h 249382"/>
              <a:gd name="connsiteX3" fmla="*/ 0 w 263237"/>
              <a:gd name="connsiteY3" fmla="*/ 249382 h 249382"/>
              <a:gd name="connsiteX4" fmla="*/ 235528 w 263237"/>
              <a:gd name="connsiteY4" fmla="*/ 166255 h 249382"/>
              <a:gd name="connsiteX5" fmla="*/ 263237 w 263237"/>
              <a:gd name="connsiteY5" fmla="*/ 83128 h 249382"/>
              <a:gd name="connsiteX6" fmla="*/ 193964 w 263237"/>
              <a:gd name="connsiteY6"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237" h="249382">
                <a:moveTo>
                  <a:pt x="193964" y="0"/>
                </a:moveTo>
                <a:lnTo>
                  <a:pt x="0" y="96982"/>
                </a:lnTo>
                <a:lnTo>
                  <a:pt x="0" y="249382"/>
                </a:lnTo>
                <a:lnTo>
                  <a:pt x="0" y="249382"/>
                </a:lnTo>
                <a:lnTo>
                  <a:pt x="235528" y="166255"/>
                </a:lnTo>
                <a:lnTo>
                  <a:pt x="263237" y="83128"/>
                </a:lnTo>
                <a:lnTo>
                  <a:pt x="193964"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657600" y="5444836"/>
            <a:ext cx="637309" cy="263237"/>
          </a:xfrm>
          <a:custGeom>
            <a:avLst/>
            <a:gdLst>
              <a:gd name="connsiteX0" fmla="*/ 637309 w 637309"/>
              <a:gd name="connsiteY0" fmla="*/ 41564 h 263237"/>
              <a:gd name="connsiteX1" fmla="*/ 415636 w 637309"/>
              <a:gd name="connsiteY1" fmla="*/ 27709 h 263237"/>
              <a:gd name="connsiteX2" fmla="*/ 152400 w 637309"/>
              <a:gd name="connsiteY2" fmla="*/ 0 h 263237"/>
              <a:gd name="connsiteX3" fmla="*/ 0 w 637309"/>
              <a:gd name="connsiteY3" fmla="*/ 41564 h 263237"/>
              <a:gd name="connsiteX4" fmla="*/ 41564 w 637309"/>
              <a:gd name="connsiteY4" fmla="*/ 193964 h 263237"/>
              <a:gd name="connsiteX5" fmla="*/ 193964 w 637309"/>
              <a:gd name="connsiteY5" fmla="*/ 263237 h 263237"/>
              <a:gd name="connsiteX6" fmla="*/ 498764 w 637309"/>
              <a:gd name="connsiteY6" fmla="*/ 193964 h 263237"/>
              <a:gd name="connsiteX7" fmla="*/ 637309 w 637309"/>
              <a:gd name="connsiteY7" fmla="*/ 41564 h 2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309" h="263237">
                <a:moveTo>
                  <a:pt x="637309" y="41564"/>
                </a:moveTo>
                <a:lnTo>
                  <a:pt x="415636" y="27709"/>
                </a:lnTo>
                <a:lnTo>
                  <a:pt x="152400" y="0"/>
                </a:lnTo>
                <a:lnTo>
                  <a:pt x="0" y="41564"/>
                </a:lnTo>
                <a:lnTo>
                  <a:pt x="41564" y="193964"/>
                </a:lnTo>
                <a:lnTo>
                  <a:pt x="193964" y="263237"/>
                </a:lnTo>
                <a:lnTo>
                  <a:pt x="498764" y="193964"/>
                </a:lnTo>
                <a:lnTo>
                  <a:pt x="637309" y="41564"/>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467600" y="5451763"/>
            <a:ext cx="637309" cy="263237"/>
          </a:xfrm>
          <a:custGeom>
            <a:avLst/>
            <a:gdLst>
              <a:gd name="connsiteX0" fmla="*/ 637309 w 637309"/>
              <a:gd name="connsiteY0" fmla="*/ 41564 h 263237"/>
              <a:gd name="connsiteX1" fmla="*/ 415636 w 637309"/>
              <a:gd name="connsiteY1" fmla="*/ 27709 h 263237"/>
              <a:gd name="connsiteX2" fmla="*/ 152400 w 637309"/>
              <a:gd name="connsiteY2" fmla="*/ 0 h 263237"/>
              <a:gd name="connsiteX3" fmla="*/ 0 w 637309"/>
              <a:gd name="connsiteY3" fmla="*/ 41564 h 263237"/>
              <a:gd name="connsiteX4" fmla="*/ 41564 w 637309"/>
              <a:gd name="connsiteY4" fmla="*/ 193964 h 263237"/>
              <a:gd name="connsiteX5" fmla="*/ 193964 w 637309"/>
              <a:gd name="connsiteY5" fmla="*/ 263237 h 263237"/>
              <a:gd name="connsiteX6" fmla="*/ 498764 w 637309"/>
              <a:gd name="connsiteY6" fmla="*/ 193964 h 263237"/>
              <a:gd name="connsiteX7" fmla="*/ 637309 w 637309"/>
              <a:gd name="connsiteY7" fmla="*/ 41564 h 2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309" h="263237">
                <a:moveTo>
                  <a:pt x="637309" y="41564"/>
                </a:moveTo>
                <a:lnTo>
                  <a:pt x="415636" y="27709"/>
                </a:lnTo>
                <a:lnTo>
                  <a:pt x="152400" y="0"/>
                </a:lnTo>
                <a:lnTo>
                  <a:pt x="0" y="41564"/>
                </a:lnTo>
                <a:lnTo>
                  <a:pt x="41564" y="193964"/>
                </a:lnTo>
                <a:lnTo>
                  <a:pt x="193964" y="263237"/>
                </a:lnTo>
                <a:lnTo>
                  <a:pt x="498764" y="193964"/>
                </a:lnTo>
                <a:lnTo>
                  <a:pt x="637309" y="41564"/>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2251363" y="3733800"/>
            <a:ext cx="2236590" cy="158787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976254" y="3733800"/>
            <a:ext cx="519546" cy="184265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95800" y="3733800"/>
            <a:ext cx="1503218" cy="161251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95800" y="3733800"/>
            <a:ext cx="3124200" cy="18041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1"/>
          <p:cNvSpPr txBox="1">
            <a:spLocks noChangeArrowheads="1"/>
          </p:cNvSpPr>
          <p:nvPr/>
        </p:nvSpPr>
        <p:spPr bwMode="auto">
          <a:xfrm>
            <a:off x="914400" y="3943267"/>
            <a:ext cx="899605" cy="40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t>CAPE</a:t>
            </a:r>
          </a:p>
        </p:txBody>
      </p:sp>
      <p:sp>
        <p:nvSpPr>
          <p:cNvPr id="22" name="TextBox 1"/>
          <p:cNvSpPr txBox="1">
            <a:spLocks noChangeArrowheads="1"/>
          </p:cNvSpPr>
          <p:nvPr/>
        </p:nvSpPr>
        <p:spPr bwMode="auto">
          <a:xfrm>
            <a:off x="6720395" y="3886200"/>
            <a:ext cx="17378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err="1" smtClean="0"/>
              <a:t>Imagen</a:t>
            </a:r>
            <a:r>
              <a:rPr lang="en-US" sz="2000" b="1" dirty="0" smtClean="0"/>
              <a:t> de </a:t>
            </a:r>
            <a:r>
              <a:rPr lang="en-US" sz="2000" b="1" dirty="0" err="1" smtClean="0"/>
              <a:t>satélite</a:t>
            </a:r>
            <a:r>
              <a:rPr lang="en-US" sz="2000" b="1" dirty="0" smtClean="0"/>
              <a:t> IR4</a:t>
            </a:r>
            <a:endParaRPr lang="en-US" sz="2000" b="1" dirty="0"/>
          </a:p>
        </p:txBody>
      </p:sp>
    </p:spTree>
    <p:extLst>
      <p:ext uri="{BB962C8B-B14F-4D97-AF65-F5344CB8AC3E}">
        <p14:creationId xmlns:p14="http://schemas.microsoft.com/office/powerpoint/2010/main" val="3598890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s-ES_tradnl" sz="4000" noProof="0" dirty="0" smtClean="0">
                <a:latin typeface="Arial" pitchFamily="34" charset="0"/>
                <a:cs typeface="Arial" pitchFamily="34" charset="0"/>
              </a:rPr>
              <a:t>Sonde </a:t>
            </a:r>
            <a:r>
              <a:rPr lang="es-ES_tradnl" sz="4000" noProof="0" dirty="0" err="1" smtClean="0">
                <a:latin typeface="Arial" pitchFamily="34" charset="0"/>
                <a:cs typeface="Arial" pitchFamily="34" charset="0"/>
              </a:rPr>
              <a:t>from</a:t>
            </a:r>
            <a:r>
              <a:rPr lang="es-ES_tradnl" sz="4000" noProof="0" dirty="0" smtClean="0">
                <a:latin typeface="Arial" pitchFamily="34" charset="0"/>
                <a:cs typeface="Arial" pitchFamily="34" charset="0"/>
              </a:rPr>
              <a:t> </a:t>
            </a:r>
            <a:r>
              <a:rPr lang="es-ES_tradnl" sz="4000" noProof="0" dirty="0" err="1" smtClean="0">
                <a:latin typeface="Arial" pitchFamily="34" charset="0"/>
                <a:cs typeface="Arial" pitchFamily="34" charset="0"/>
              </a:rPr>
              <a:t>Curacao</a:t>
            </a:r>
            <a:endParaRPr lang="es-ES_tradnl" sz="4000" noProof="0" dirty="0">
              <a:latin typeface="Arial" pitchFamily="34" charset="0"/>
              <a:cs typeface="Arial" pitchFamily="34" charset="0"/>
            </a:endParaRPr>
          </a:p>
        </p:txBody>
      </p:sp>
      <p:pic>
        <p:nvPicPr>
          <p:cNvPr id="12290" name="Picture 2" descr="http://weather.uwyo.edu/upperair/images/2012070112.78988.skew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7239000" cy="57912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24/57</a:t>
            </a:r>
            <a:endParaRPr lang="en-US" dirty="0">
              <a:solidFill>
                <a:schemeClr val="bg1">
                  <a:lumMod val="50000"/>
                </a:schemeClr>
              </a:solidFill>
            </a:endParaRPr>
          </a:p>
        </p:txBody>
      </p:sp>
    </p:spTree>
    <p:extLst>
      <p:ext uri="{BB962C8B-B14F-4D97-AF65-F5344CB8AC3E}">
        <p14:creationId xmlns:p14="http://schemas.microsoft.com/office/powerpoint/2010/main" val="4173797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eather.uwyo.edu/upperair/images/2012092612.78988.skew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238999" cy="579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25/57</a:t>
            </a:r>
            <a:endParaRPr lang="en-US" dirty="0">
              <a:solidFill>
                <a:schemeClr val="bg1">
                  <a:lumMod val="50000"/>
                </a:schemeClr>
              </a:solidFill>
            </a:endParaRPr>
          </a:p>
        </p:txBody>
      </p:sp>
      <p:sp>
        <p:nvSpPr>
          <p:cNvPr id="6"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4000" smtClean="0">
                <a:latin typeface="Arial" pitchFamily="34" charset="0"/>
                <a:cs typeface="Arial" pitchFamily="34" charset="0"/>
              </a:rPr>
              <a:t>Sonde from Curacao</a:t>
            </a:r>
            <a:endParaRPr lang="es-ES_tradnl" sz="4000" dirty="0">
              <a:latin typeface="Arial" pitchFamily="34" charset="0"/>
              <a:cs typeface="Arial" pitchFamily="34" charset="0"/>
            </a:endParaRPr>
          </a:p>
        </p:txBody>
      </p:sp>
    </p:spTree>
    <p:extLst>
      <p:ext uri="{BB962C8B-B14F-4D97-AF65-F5344CB8AC3E}">
        <p14:creationId xmlns:p14="http://schemas.microsoft.com/office/powerpoint/2010/main" val="2334762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eather.uwyo.edu/upperair/images/2012092600.78486.skew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7467600" cy="59740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26/57</a:t>
            </a:r>
            <a:endParaRPr lang="en-US" dirty="0">
              <a:solidFill>
                <a:schemeClr val="bg1">
                  <a:lumMod val="50000"/>
                </a:schemeClr>
              </a:solidFill>
            </a:endParaRPr>
          </a:p>
        </p:txBody>
      </p:sp>
      <p:sp>
        <p:nvSpPr>
          <p:cNvPr id="6" name="Title 1"/>
          <p:cNvSpPr>
            <a:spLocks noGrp="1"/>
          </p:cNvSpPr>
          <p:nvPr>
            <p:ph type="title"/>
          </p:nvPr>
        </p:nvSpPr>
        <p:spPr>
          <a:xfrm>
            <a:off x="457200" y="0"/>
            <a:ext cx="8229600" cy="1143000"/>
          </a:xfrm>
        </p:spPr>
        <p:txBody>
          <a:bodyPr>
            <a:normAutofit/>
          </a:bodyPr>
          <a:lstStyle/>
          <a:p>
            <a:r>
              <a:rPr lang="es-ES_tradnl" sz="4000" noProof="0" dirty="0" smtClean="0">
                <a:latin typeface="Arial" pitchFamily="34" charset="0"/>
                <a:cs typeface="Arial" pitchFamily="34" charset="0"/>
              </a:rPr>
              <a:t>Sonde </a:t>
            </a:r>
            <a:r>
              <a:rPr lang="es-ES_tradnl" sz="4000" noProof="0" dirty="0" err="1" smtClean="0">
                <a:latin typeface="Arial" pitchFamily="34" charset="0"/>
                <a:cs typeface="Arial" pitchFamily="34" charset="0"/>
              </a:rPr>
              <a:t>from</a:t>
            </a:r>
            <a:r>
              <a:rPr lang="es-ES_tradnl" sz="4000" noProof="0" dirty="0" smtClean="0">
                <a:latin typeface="Arial" pitchFamily="34" charset="0"/>
                <a:cs typeface="Arial" pitchFamily="34" charset="0"/>
              </a:rPr>
              <a:t> Santo Domingo</a:t>
            </a:r>
            <a:endParaRPr lang="es-ES_tradnl" sz="4000" noProof="0" dirty="0">
              <a:latin typeface="Arial" pitchFamily="34" charset="0"/>
              <a:cs typeface="Arial" pitchFamily="34" charset="0"/>
            </a:endParaRPr>
          </a:p>
        </p:txBody>
      </p:sp>
    </p:spTree>
    <p:extLst>
      <p:ext uri="{BB962C8B-B14F-4D97-AF65-F5344CB8AC3E}">
        <p14:creationId xmlns:p14="http://schemas.microsoft.com/office/powerpoint/2010/main" val="1276852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s-ES_tradnl" sz="3600" b="1" noProof="0" dirty="0" err="1" smtClean="0">
                <a:latin typeface="Arial" pitchFamily="34" charset="0"/>
                <a:cs typeface="Arial" pitchFamily="34" charset="0"/>
              </a:rPr>
              <a:t>Problems</a:t>
            </a:r>
            <a:r>
              <a:rPr lang="es-ES_tradnl" sz="3600" b="1" noProof="0" dirty="0" smtClean="0">
                <a:latin typeface="Arial" pitchFamily="34" charset="0"/>
                <a:cs typeface="Arial" pitchFamily="34" charset="0"/>
              </a:rPr>
              <a:t> in </a:t>
            </a:r>
            <a:r>
              <a:rPr lang="es-ES_tradnl" sz="3600" b="1" noProof="0" dirty="0" err="1" smtClean="0">
                <a:latin typeface="Arial" pitchFamily="34" charset="0"/>
                <a:cs typeface="Arial" pitchFamily="34" charset="0"/>
              </a:rPr>
              <a:t>the</a:t>
            </a:r>
            <a:r>
              <a:rPr lang="es-ES_tradnl" sz="3600" b="1" noProof="0" dirty="0" smtClean="0">
                <a:latin typeface="Arial" pitchFamily="34" charset="0"/>
                <a:cs typeface="Arial" pitchFamily="34" charset="0"/>
              </a:rPr>
              <a:t> </a:t>
            </a:r>
            <a:r>
              <a:rPr lang="es-ES_tradnl" sz="3600" b="1" noProof="0" dirty="0" err="1" smtClean="0">
                <a:latin typeface="Arial" pitchFamily="34" charset="0"/>
                <a:cs typeface="Arial" pitchFamily="34" charset="0"/>
              </a:rPr>
              <a:t>Tropics</a:t>
            </a:r>
            <a:endParaRPr lang="es-ES_tradnl" sz="3600" b="1" noProof="0" dirty="0">
              <a:latin typeface="Arial" pitchFamily="34" charset="0"/>
              <a:cs typeface="Arial" pitchFamily="34" charset="0"/>
            </a:endParaRPr>
          </a:p>
        </p:txBody>
      </p:sp>
      <p:sp>
        <p:nvSpPr>
          <p:cNvPr id="3" name="Content Placeholder 2"/>
          <p:cNvSpPr>
            <a:spLocks noGrp="1"/>
          </p:cNvSpPr>
          <p:nvPr>
            <p:ph idx="1"/>
          </p:nvPr>
        </p:nvSpPr>
        <p:spPr>
          <a:xfrm>
            <a:off x="304800" y="1219200"/>
            <a:ext cx="8382000" cy="4678363"/>
          </a:xfrm>
        </p:spPr>
        <p:txBody>
          <a:bodyPr>
            <a:normAutofit/>
          </a:bodyPr>
          <a:lstStyle/>
          <a:p>
            <a:r>
              <a:rPr lang="es-ES_tradnl" sz="2400" noProof="0" dirty="0" smtClean="0">
                <a:latin typeface="Arial" pitchFamily="34" charset="0"/>
                <a:cs typeface="Arial" pitchFamily="34" charset="0"/>
              </a:rPr>
              <a:t>Tropical </a:t>
            </a:r>
            <a:r>
              <a:rPr lang="es-ES_tradnl" sz="2400" noProof="0" dirty="0" err="1" smtClean="0">
                <a:latin typeface="Arial" pitchFamily="34" charset="0"/>
                <a:cs typeface="Arial" pitchFamily="34" charset="0"/>
              </a:rPr>
              <a:t>atmosphere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tends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to</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become</a:t>
            </a:r>
            <a:r>
              <a:rPr lang="es-ES_tradnl" sz="2400" noProof="0" dirty="0" smtClean="0">
                <a:latin typeface="Arial" pitchFamily="34" charset="0"/>
                <a:cs typeface="Arial" pitchFamily="34" charset="0"/>
              </a:rPr>
              <a:t> more </a:t>
            </a:r>
            <a:r>
              <a:rPr lang="es-ES_tradnl" sz="2400" noProof="0" dirty="0" err="1" smtClean="0">
                <a:latin typeface="Arial" pitchFamily="34" charset="0"/>
                <a:cs typeface="Arial" pitchFamily="34" charset="0"/>
              </a:rPr>
              <a:t>unstable</a:t>
            </a:r>
            <a:r>
              <a:rPr lang="es-ES_tradnl" sz="2400" noProof="0" dirty="0" smtClean="0">
                <a:latin typeface="Arial" pitchFamily="34" charset="0"/>
                <a:cs typeface="Arial" pitchFamily="34" charset="0"/>
              </a:rPr>
              <a:t> AFTER (</a:t>
            </a:r>
            <a:r>
              <a:rPr lang="es-ES_tradnl" sz="2400" noProof="0" dirty="0" err="1" smtClean="0">
                <a:latin typeface="Arial" pitchFamily="34" charset="0"/>
                <a:cs typeface="Arial" pitchFamily="34" charset="0"/>
              </a:rPr>
              <a:t>not</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before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deep</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convection</a:t>
            </a:r>
            <a:r>
              <a:rPr lang="es-ES_tradnl" sz="2400" noProof="0" dirty="0" smtClean="0">
                <a:latin typeface="Arial" pitchFamily="34" charset="0"/>
                <a:cs typeface="Arial" pitchFamily="34" charset="0"/>
              </a:rPr>
              <a:t>: </a:t>
            </a:r>
          </a:p>
          <a:p>
            <a:pPr marL="0" indent="0">
              <a:buNone/>
            </a:pPr>
            <a:r>
              <a:rPr lang="es-ES_tradnl" sz="2400" dirty="0">
                <a:solidFill>
                  <a:srgbClr val="0C00F2"/>
                </a:solidFill>
                <a:latin typeface="Arial" pitchFamily="34" charset="0"/>
                <a:cs typeface="Arial" pitchFamily="34" charset="0"/>
              </a:rPr>
              <a:t>	</a:t>
            </a:r>
            <a:r>
              <a:rPr lang="es-ES_tradnl" sz="2400" dirty="0" smtClean="0">
                <a:solidFill>
                  <a:srgbClr val="0C00F2"/>
                </a:solidFill>
                <a:latin typeface="Arial" pitchFamily="34" charset="0"/>
                <a:cs typeface="Arial" pitchFamily="34" charset="0"/>
              </a:rPr>
              <a:t>-</a:t>
            </a:r>
            <a:r>
              <a:rPr lang="es-ES_tradnl" sz="2400" noProof="0" dirty="0" err="1" smtClean="0">
                <a:solidFill>
                  <a:srgbClr val="0C00F2"/>
                </a:solidFill>
                <a:latin typeface="Arial" pitchFamily="34" charset="0"/>
                <a:cs typeface="Arial" pitchFamily="34" charset="0"/>
              </a:rPr>
              <a:t>Effects</a:t>
            </a:r>
            <a:r>
              <a:rPr lang="es-ES_tradnl" sz="2400" noProof="0" dirty="0" smtClean="0">
                <a:solidFill>
                  <a:srgbClr val="0C00F2"/>
                </a:solidFill>
                <a:latin typeface="Arial" pitchFamily="34" charset="0"/>
                <a:cs typeface="Arial" pitchFamily="34" charset="0"/>
              </a:rPr>
              <a:t> of </a:t>
            </a:r>
            <a:r>
              <a:rPr lang="es-ES_tradnl" sz="2400" noProof="0" dirty="0" err="1" smtClean="0">
                <a:solidFill>
                  <a:srgbClr val="0C00F2"/>
                </a:solidFill>
                <a:latin typeface="Arial" pitchFamily="34" charset="0"/>
                <a:cs typeface="Arial" pitchFamily="34" charset="0"/>
              </a:rPr>
              <a:t>latent</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heat</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release</a:t>
            </a:r>
            <a:r>
              <a:rPr lang="es-ES_tradnl" sz="2400" noProof="0" dirty="0" smtClean="0">
                <a:solidFill>
                  <a:srgbClr val="0C00F2"/>
                </a:solidFill>
                <a:latin typeface="Arial" pitchFamily="34" charset="0"/>
                <a:cs typeface="Arial" pitchFamily="34" charset="0"/>
              </a:rPr>
              <a:t> and </a:t>
            </a:r>
            <a:r>
              <a:rPr lang="es-ES_tradnl" sz="2400" noProof="0" dirty="0" err="1" smtClean="0">
                <a:solidFill>
                  <a:srgbClr val="0C00F2"/>
                </a:solidFill>
                <a:latin typeface="Arial" pitchFamily="34" charset="0"/>
                <a:cs typeface="Arial" pitchFamily="34" charset="0"/>
              </a:rPr>
              <a:t>column</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moistening</a:t>
            </a:r>
            <a:r>
              <a:rPr lang="es-ES_tradnl" sz="2400" noProof="0" dirty="0" smtClean="0">
                <a:solidFill>
                  <a:srgbClr val="0C00F2"/>
                </a:solidFill>
                <a:latin typeface="Arial" pitchFamily="34" charset="0"/>
                <a:cs typeface="Arial" pitchFamily="34" charset="0"/>
              </a:rPr>
              <a:t>.</a:t>
            </a:r>
          </a:p>
          <a:p>
            <a:pPr lvl="1"/>
            <a:endParaRPr lang="es-ES_tradnl" sz="2400" noProof="0" dirty="0" smtClean="0">
              <a:latin typeface="Arial" pitchFamily="34" charset="0"/>
              <a:cs typeface="Arial" pitchFamily="34" charset="0"/>
            </a:endParaRPr>
          </a:p>
          <a:p>
            <a:r>
              <a:rPr lang="es-ES_tradnl" sz="2400" noProof="0" dirty="0" err="1" smtClean="0">
                <a:latin typeface="Arial" pitchFamily="34" charset="0"/>
                <a:cs typeface="Arial" pitchFamily="34" charset="0"/>
              </a:rPr>
              <a:t>Parcel</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method</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works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better</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only</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if</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there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is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cold</a:t>
            </a:r>
            <a:r>
              <a:rPr lang="es-ES_tradnl" sz="2400" noProof="0" dirty="0" smtClean="0">
                <a:latin typeface="Arial" pitchFamily="34" charset="0"/>
                <a:cs typeface="Arial" pitchFamily="34" charset="0"/>
              </a:rPr>
              <a:t> air at </a:t>
            </a:r>
            <a:r>
              <a:rPr lang="es-ES_tradnl" sz="2400" noProof="0" dirty="0" err="1" smtClean="0">
                <a:latin typeface="Arial" pitchFamily="34" charset="0"/>
                <a:cs typeface="Arial" pitchFamily="34" charset="0"/>
              </a:rPr>
              <a:t>mid-levels</a:t>
            </a:r>
            <a:endParaRPr lang="es-ES_tradnl" sz="2400" noProof="0" dirty="0" smtClean="0">
              <a:latin typeface="Arial" pitchFamily="34" charset="0"/>
              <a:cs typeface="Arial" pitchFamily="34" charset="0"/>
            </a:endParaRPr>
          </a:p>
          <a:p>
            <a:pPr lvl="1"/>
            <a:r>
              <a:rPr lang="es-ES_tradnl" sz="2400" noProof="0" dirty="0" smtClean="0">
                <a:solidFill>
                  <a:srgbClr val="0C00F2"/>
                </a:solidFill>
                <a:latin typeface="Arial" pitchFamily="34" charset="0"/>
                <a:cs typeface="Arial" pitchFamily="34" charset="0"/>
              </a:rPr>
              <a:t>TUTT </a:t>
            </a:r>
            <a:r>
              <a:rPr lang="es-ES_tradnl" sz="2400" noProof="0" dirty="0" err="1" smtClean="0">
                <a:solidFill>
                  <a:srgbClr val="0C00F2"/>
                </a:solidFill>
                <a:latin typeface="Arial" pitchFamily="34" charset="0"/>
                <a:cs typeface="Arial" pitchFamily="34" charset="0"/>
              </a:rPr>
              <a:t>present</a:t>
            </a:r>
            <a:endParaRPr lang="es-ES_tradnl" sz="2400" noProof="0" dirty="0" smtClean="0">
              <a:solidFill>
                <a:srgbClr val="0C00F2"/>
              </a:solidFill>
              <a:latin typeface="Arial" pitchFamily="34" charset="0"/>
              <a:cs typeface="Arial" pitchFamily="34" charset="0"/>
            </a:endParaRPr>
          </a:p>
          <a:p>
            <a:pPr lvl="1"/>
            <a:endParaRPr lang="es-ES_tradnl" sz="2400" noProof="0" dirty="0" smtClean="0">
              <a:latin typeface="Arial" pitchFamily="34" charset="0"/>
              <a:cs typeface="Arial" pitchFamily="34" charset="0"/>
            </a:endParaRPr>
          </a:p>
          <a:p>
            <a:r>
              <a:rPr lang="es-ES_tradnl" sz="2400" noProof="0" dirty="0" smtClean="0">
                <a:latin typeface="Arial" pitchFamily="34" charset="0"/>
                <a:cs typeface="Arial" pitchFamily="34" charset="0"/>
              </a:rPr>
              <a:t>Tropical </a:t>
            </a:r>
            <a:r>
              <a:rPr lang="es-ES_tradnl" sz="2400" dirty="0" err="1" smtClean="0">
                <a:latin typeface="Arial" pitchFamily="34" charset="0"/>
                <a:cs typeface="Arial" pitchFamily="34" charset="0"/>
              </a:rPr>
              <a:t>troposphere</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is</a:t>
            </a:r>
            <a:r>
              <a:rPr lang="es-ES_tradnl" sz="2400" dirty="0">
                <a:latin typeface="Arial" pitchFamily="34" charset="0"/>
                <a:cs typeface="Arial" pitchFamily="34" charset="0"/>
              </a:rPr>
              <a:t> </a:t>
            </a:r>
            <a:r>
              <a:rPr lang="es-ES_tradnl" sz="2400" dirty="0" err="1" smtClean="0">
                <a:latin typeface="Arial" pitchFamily="34" charset="0"/>
                <a:cs typeface="Arial" pitchFamily="34" charset="0"/>
              </a:rPr>
              <a:t>very</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deep</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This</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tends</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to</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generate</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very</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high</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values</a:t>
            </a:r>
            <a:r>
              <a:rPr lang="es-ES_tradnl" sz="2400" dirty="0" smtClean="0">
                <a:latin typeface="Arial" pitchFamily="34" charset="0"/>
                <a:cs typeface="Arial" pitchFamily="34" charset="0"/>
              </a:rPr>
              <a:t> of CAPE </a:t>
            </a:r>
            <a:r>
              <a:rPr lang="es-ES_tradnl" sz="2400" dirty="0" err="1" smtClean="0">
                <a:latin typeface="Arial" pitchFamily="34" charset="0"/>
                <a:cs typeface="Arial" pitchFamily="34" charset="0"/>
              </a:rPr>
              <a:t>that</a:t>
            </a:r>
            <a:r>
              <a:rPr lang="es-ES_tradnl" sz="2400" dirty="0" smtClean="0">
                <a:latin typeface="Arial" pitchFamily="34" charset="0"/>
                <a:cs typeface="Arial" pitchFamily="34" charset="0"/>
              </a:rPr>
              <a:t> are </a:t>
            </a:r>
            <a:r>
              <a:rPr lang="es-ES_tradnl" sz="2400" dirty="0" err="1" smtClean="0">
                <a:latin typeface="Arial" pitchFamily="34" charset="0"/>
                <a:cs typeface="Arial" pitchFamily="34" charset="0"/>
              </a:rPr>
              <a:t>not</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always</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conducive</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for</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deep</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convection</a:t>
            </a:r>
            <a:r>
              <a:rPr lang="es-ES_tradnl" sz="2400" dirty="0" smtClean="0">
                <a:latin typeface="Arial" pitchFamily="34" charset="0"/>
                <a:cs typeface="Arial" pitchFamily="34" charset="0"/>
              </a:rPr>
              <a:t>. </a:t>
            </a:r>
            <a:endParaRPr lang="es-ES_tradnl" sz="2400" noProof="0" dirty="0">
              <a:latin typeface="Arial" pitchFamily="34" charset="0"/>
              <a:cs typeface="Arial" pitchFamily="34" charset="0"/>
            </a:endParaRPr>
          </a:p>
        </p:txBody>
      </p:sp>
      <p:sp>
        <p:nvSpPr>
          <p:cNvPr id="4" name="TextBox 3"/>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27/57</a:t>
            </a:r>
            <a:endParaRPr lang="en-US" dirty="0">
              <a:solidFill>
                <a:schemeClr val="bg1">
                  <a:lumMod val="50000"/>
                </a:schemeClr>
              </a:solidFill>
            </a:endParaRPr>
          </a:p>
        </p:txBody>
      </p:sp>
    </p:spTree>
    <p:extLst>
      <p:ext uri="{BB962C8B-B14F-4D97-AF65-F5344CB8AC3E}">
        <p14:creationId xmlns:p14="http://schemas.microsoft.com/office/powerpoint/2010/main" val="1173659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r>
              <a:rPr lang="es-ES_tradnl" sz="3600" b="1" noProof="0" dirty="0" err="1" smtClean="0">
                <a:latin typeface="Arial" pitchFamily="34" charset="0"/>
                <a:cs typeface="Arial" pitchFamily="34" charset="0"/>
              </a:rPr>
              <a:t>Possible</a:t>
            </a:r>
            <a:r>
              <a:rPr lang="es-ES_tradnl" sz="3600" b="1" noProof="0" dirty="0" smtClean="0">
                <a:latin typeface="Arial" pitchFamily="34" charset="0"/>
                <a:cs typeface="Arial" pitchFamily="34" charset="0"/>
              </a:rPr>
              <a:t> </a:t>
            </a:r>
            <a:r>
              <a:rPr lang="es-ES_tradnl" sz="3600" b="1" noProof="0" dirty="0" err="1" smtClean="0">
                <a:latin typeface="Arial" pitchFamily="34" charset="0"/>
                <a:cs typeface="Arial" pitchFamily="34" charset="0"/>
              </a:rPr>
              <a:t>Solution</a:t>
            </a:r>
            <a:endParaRPr lang="es-ES_tradnl" sz="3600" b="1" noProof="0" dirty="0">
              <a:latin typeface="Arial" pitchFamily="34" charset="0"/>
              <a:cs typeface="Arial" pitchFamily="34" charset="0"/>
            </a:endParaRPr>
          </a:p>
        </p:txBody>
      </p:sp>
      <p:sp>
        <p:nvSpPr>
          <p:cNvPr id="3" name="Content Placeholder 2"/>
          <p:cNvSpPr>
            <a:spLocks noGrp="1"/>
          </p:cNvSpPr>
          <p:nvPr>
            <p:ph idx="1"/>
          </p:nvPr>
        </p:nvSpPr>
        <p:spPr>
          <a:xfrm>
            <a:off x="609600" y="1524000"/>
            <a:ext cx="8229600" cy="4953000"/>
          </a:xfrm>
        </p:spPr>
        <p:txBody>
          <a:bodyPr>
            <a:normAutofit fontScale="92500"/>
          </a:bodyPr>
          <a:lstStyle/>
          <a:p>
            <a:r>
              <a:rPr lang="es-ES_tradnl" sz="2800" noProof="0" dirty="0" err="1" smtClean="0">
                <a:latin typeface="Arial" pitchFamily="34" charset="0"/>
                <a:cs typeface="Arial" pitchFamily="34" charset="0"/>
              </a:rPr>
              <a:t>We</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need</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to</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consider</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entire</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column</a:t>
            </a:r>
            <a:endParaRPr lang="es-ES_tradnl" sz="2800" noProof="0" dirty="0" smtClean="0">
              <a:latin typeface="Arial" pitchFamily="34" charset="0"/>
              <a:cs typeface="Arial" pitchFamily="34" charset="0"/>
            </a:endParaRPr>
          </a:p>
          <a:p>
            <a:pPr lvl="1"/>
            <a:r>
              <a:rPr lang="es-ES_tradnl" sz="2400" noProof="0" dirty="0" smtClean="0">
                <a:solidFill>
                  <a:srgbClr val="0C00F2"/>
                </a:solidFill>
                <a:latin typeface="Arial" pitchFamily="34" charset="0"/>
                <a:cs typeface="Arial" pitchFamily="34" charset="0"/>
              </a:rPr>
              <a:t>Vertical </a:t>
            </a:r>
            <a:r>
              <a:rPr lang="es-ES_tradnl" sz="2400" noProof="0" dirty="0" err="1" smtClean="0">
                <a:solidFill>
                  <a:srgbClr val="0C00F2"/>
                </a:solidFill>
                <a:latin typeface="Arial" pitchFamily="34" charset="0"/>
                <a:cs typeface="Arial" pitchFamily="34" charset="0"/>
              </a:rPr>
              <a:t>distribution</a:t>
            </a:r>
            <a:r>
              <a:rPr lang="es-ES_tradnl" sz="2400" noProof="0" dirty="0" smtClean="0">
                <a:solidFill>
                  <a:srgbClr val="0C00F2"/>
                </a:solidFill>
                <a:latin typeface="Arial" pitchFamily="34" charset="0"/>
                <a:cs typeface="Arial" pitchFamily="34" charset="0"/>
              </a:rPr>
              <a:t> of </a:t>
            </a:r>
            <a:r>
              <a:rPr lang="es-ES_tradnl" sz="2400" noProof="0" dirty="0" err="1" smtClean="0">
                <a:solidFill>
                  <a:srgbClr val="0C00F2"/>
                </a:solidFill>
                <a:latin typeface="Arial" pitchFamily="34" charset="0"/>
                <a:cs typeface="Arial" pitchFamily="34" charset="0"/>
              </a:rPr>
              <a:t>moisture</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is</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essential</a:t>
            </a:r>
            <a:r>
              <a:rPr lang="es-ES_tradnl" sz="2400" noProof="0" dirty="0" smtClean="0">
                <a:solidFill>
                  <a:srgbClr val="0C00F2"/>
                </a:solidFill>
                <a:latin typeface="Arial" pitchFamily="34" charset="0"/>
                <a:cs typeface="Arial" pitchFamily="34" charset="0"/>
              </a:rPr>
              <a:t>.</a:t>
            </a:r>
          </a:p>
          <a:p>
            <a:pPr lvl="1"/>
            <a:r>
              <a:rPr lang="es-ES_tradnl" sz="2400" dirty="0" smtClean="0">
                <a:solidFill>
                  <a:srgbClr val="0C00F2"/>
                </a:solidFill>
                <a:latin typeface="Arial" pitchFamily="34" charset="0"/>
                <a:cs typeface="Arial" pitchFamily="34" charset="0"/>
              </a:rPr>
              <a:t>Vertical </a:t>
            </a:r>
            <a:r>
              <a:rPr lang="es-ES_tradnl" sz="2400" dirty="0" err="1" smtClean="0">
                <a:solidFill>
                  <a:srgbClr val="0C00F2"/>
                </a:solidFill>
                <a:latin typeface="Arial" pitchFamily="34" charset="0"/>
                <a:cs typeface="Arial" pitchFamily="34" charset="0"/>
              </a:rPr>
              <a:t>temperature</a:t>
            </a:r>
            <a:r>
              <a:rPr lang="es-ES_tradnl" sz="2400" dirty="0" smtClean="0">
                <a:solidFill>
                  <a:srgbClr val="0C00F2"/>
                </a:solidFill>
                <a:latin typeface="Arial" pitchFamily="34" charset="0"/>
                <a:cs typeface="Arial" pitchFamily="34" charset="0"/>
              </a:rPr>
              <a:t> </a:t>
            </a:r>
            <a:r>
              <a:rPr lang="es-ES_tradnl" sz="2400" dirty="0" err="1" smtClean="0">
                <a:solidFill>
                  <a:srgbClr val="0C00F2"/>
                </a:solidFill>
                <a:latin typeface="Arial" pitchFamily="34" charset="0"/>
                <a:cs typeface="Arial" pitchFamily="34" charset="0"/>
              </a:rPr>
              <a:t>gradients</a:t>
            </a:r>
            <a:r>
              <a:rPr lang="es-ES_tradnl" sz="2400" dirty="0" smtClean="0">
                <a:solidFill>
                  <a:srgbClr val="0C00F2"/>
                </a:solidFill>
                <a:latin typeface="Arial" pitchFamily="34" charset="0"/>
                <a:cs typeface="Arial" pitchFamily="34" charset="0"/>
              </a:rPr>
              <a:t> are </a:t>
            </a:r>
            <a:r>
              <a:rPr lang="es-ES_tradnl" sz="2400" dirty="0" err="1" smtClean="0">
                <a:solidFill>
                  <a:srgbClr val="0C00F2"/>
                </a:solidFill>
                <a:latin typeface="Arial" pitchFamily="34" charset="0"/>
                <a:cs typeface="Arial" pitchFamily="34" charset="0"/>
              </a:rPr>
              <a:t>very</a:t>
            </a:r>
            <a:r>
              <a:rPr lang="es-ES_tradnl" sz="2400" dirty="0" smtClean="0">
                <a:solidFill>
                  <a:srgbClr val="0C00F2"/>
                </a:solidFill>
                <a:latin typeface="Arial" pitchFamily="34" charset="0"/>
                <a:cs typeface="Arial" pitchFamily="34" charset="0"/>
              </a:rPr>
              <a:t> </a:t>
            </a:r>
            <a:r>
              <a:rPr lang="es-ES_tradnl" sz="2400" dirty="0" err="1" smtClean="0">
                <a:solidFill>
                  <a:srgbClr val="0C00F2"/>
                </a:solidFill>
                <a:latin typeface="Arial" pitchFamily="34" charset="0"/>
                <a:cs typeface="Arial" pitchFamily="34" charset="0"/>
              </a:rPr>
              <a:t>subtle</a:t>
            </a:r>
            <a:r>
              <a:rPr lang="es-ES_tradnl" sz="2400" dirty="0" smtClean="0">
                <a:solidFill>
                  <a:srgbClr val="0C00F2"/>
                </a:solidFill>
                <a:latin typeface="Arial" pitchFamily="34" charset="0"/>
                <a:cs typeface="Arial" pitchFamily="34" charset="0"/>
              </a:rPr>
              <a:t>.</a:t>
            </a:r>
          </a:p>
          <a:p>
            <a:pPr lvl="1"/>
            <a:endParaRPr lang="es-ES_tradnl" sz="2400" noProof="0" dirty="0" smtClean="0">
              <a:latin typeface="Arial" pitchFamily="34" charset="0"/>
              <a:cs typeface="Arial" pitchFamily="34" charset="0"/>
            </a:endParaRPr>
          </a:p>
          <a:p>
            <a:r>
              <a:rPr lang="es-ES_tradnl" sz="2800" noProof="0" dirty="0" smtClean="0">
                <a:latin typeface="Arial" pitchFamily="34" charset="0"/>
                <a:cs typeface="Arial" pitchFamily="34" charset="0"/>
              </a:rPr>
              <a:t>Meso-</a:t>
            </a:r>
            <a:r>
              <a:rPr lang="es-ES_tradnl" sz="2800" noProof="0" dirty="0" err="1" smtClean="0">
                <a:latin typeface="Arial" pitchFamily="34" charset="0"/>
                <a:cs typeface="Arial" pitchFamily="34" charset="0"/>
              </a:rPr>
              <a:t>synoptic</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forcing</a:t>
            </a:r>
            <a:r>
              <a:rPr lang="es-ES_tradnl" sz="2800" noProof="0" dirty="0" smtClean="0">
                <a:latin typeface="Arial" pitchFamily="34" charset="0"/>
                <a:cs typeface="Arial" pitchFamily="34" charset="0"/>
              </a:rPr>
              <a:t> in </a:t>
            </a:r>
            <a:r>
              <a:rPr lang="es-ES_tradnl" sz="2800" noProof="0" dirty="0" err="1" smtClean="0">
                <a:latin typeface="Arial" pitchFamily="34" charset="0"/>
                <a:cs typeface="Arial" pitchFamily="34" charset="0"/>
              </a:rPr>
              <a:t>the</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tropics</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is</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too</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subtle</a:t>
            </a:r>
            <a:r>
              <a:rPr lang="es-ES_tradnl" sz="2800" noProof="0" dirty="0" smtClean="0">
                <a:latin typeface="Arial" pitchFamily="34" charset="0"/>
                <a:cs typeface="Arial" pitchFamily="34" charset="0"/>
              </a:rPr>
              <a:t>..</a:t>
            </a:r>
          </a:p>
          <a:p>
            <a:pPr lvl="1"/>
            <a:r>
              <a:rPr lang="es-ES_tradnl" sz="2400" noProof="0" dirty="0" err="1" smtClean="0">
                <a:solidFill>
                  <a:srgbClr val="0C00F2"/>
                </a:solidFill>
                <a:latin typeface="Arial" pitchFamily="34" charset="0"/>
                <a:cs typeface="Arial" pitchFamily="34" charset="0"/>
              </a:rPr>
              <a:t>Forcing</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depends</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much</a:t>
            </a:r>
            <a:r>
              <a:rPr lang="es-ES_tradnl" sz="2400" noProof="0" dirty="0" smtClean="0">
                <a:solidFill>
                  <a:srgbClr val="0C00F2"/>
                </a:solidFill>
                <a:latin typeface="Arial" pitchFamily="34" charset="0"/>
                <a:cs typeface="Arial" pitchFamily="34" charset="0"/>
              </a:rPr>
              <a:t> more </a:t>
            </a:r>
            <a:r>
              <a:rPr lang="es-ES_tradnl" sz="2400" noProof="0" dirty="0" err="1" smtClean="0">
                <a:solidFill>
                  <a:srgbClr val="0C00F2"/>
                </a:solidFill>
                <a:latin typeface="Arial" pitchFamily="34" charset="0"/>
                <a:cs typeface="Arial" pitchFamily="34" charset="0"/>
              </a:rPr>
              <a:t>on</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radiative</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heating</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associated</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breezes</a:t>
            </a:r>
            <a:r>
              <a:rPr lang="es-ES_tradnl" sz="2400" noProof="0" dirty="0" smtClean="0">
                <a:solidFill>
                  <a:srgbClr val="0C00F2"/>
                </a:solidFill>
                <a:latin typeface="Arial" pitchFamily="34" charset="0"/>
                <a:cs typeface="Arial" pitchFamily="34" charset="0"/>
              </a:rPr>
              <a:t> and </a:t>
            </a:r>
            <a:r>
              <a:rPr lang="es-ES_tradnl" sz="2400" noProof="0" dirty="0" err="1" smtClean="0">
                <a:solidFill>
                  <a:srgbClr val="0C00F2"/>
                </a:solidFill>
                <a:latin typeface="Arial" pitchFamily="34" charset="0"/>
                <a:cs typeface="Arial" pitchFamily="34" charset="0"/>
              </a:rPr>
              <a:t>orographic</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effects</a:t>
            </a:r>
            <a:r>
              <a:rPr lang="es-ES_tradnl" sz="2400" noProof="0" dirty="0" smtClean="0">
                <a:solidFill>
                  <a:srgbClr val="0C00F2"/>
                </a:solidFill>
                <a:latin typeface="Arial" pitchFamily="34" charset="0"/>
                <a:cs typeface="Arial" pitchFamily="34" charset="0"/>
              </a:rPr>
              <a:t>.</a:t>
            </a:r>
          </a:p>
          <a:p>
            <a:pPr lvl="1"/>
            <a:endParaRPr lang="es-ES_tradnl" noProof="0" dirty="0" smtClean="0">
              <a:latin typeface="Arial" pitchFamily="34" charset="0"/>
              <a:cs typeface="Arial" pitchFamily="34" charset="0"/>
            </a:endParaRPr>
          </a:p>
          <a:p>
            <a:r>
              <a:rPr lang="es-ES_tradnl" sz="2800" noProof="0" dirty="0" smtClean="0">
                <a:latin typeface="Arial" pitchFamily="34" charset="0"/>
                <a:cs typeface="Arial" pitchFamily="34" charset="0"/>
              </a:rPr>
              <a:t>Tropical </a:t>
            </a:r>
            <a:r>
              <a:rPr lang="es-ES_tradnl" sz="2800" noProof="0" dirty="0" err="1" smtClean="0">
                <a:latin typeface="Arial" pitchFamily="34" charset="0"/>
                <a:cs typeface="Arial" pitchFamily="34" charset="0"/>
              </a:rPr>
              <a:t>convection</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depends</a:t>
            </a:r>
            <a:r>
              <a:rPr lang="es-ES_tradnl" sz="2800" noProof="0" dirty="0" smtClean="0">
                <a:latin typeface="Arial" pitchFamily="34" charset="0"/>
                <a:cs typeface="Arial" pitchFamily="34" charset="0"/>
              </a:rPr>
              <a:t> </a:t>
            </a:r>
            <a:r>
              <a:rPr lang="es-ES_tradnl" sz="2800" noProof="0" dirty="0" err="1" smtClean="0">
                <a:latin typeface="Arial" pitchFamily="34" charset="0"/>
                <a:cs typeface="Arial" pitchFamily="34" charset="0"/>
              </a:rPr>
              <a:t>much</a:t>
            </a:r>
            <a:r>
              <a:rPr lang="es-ES_tradnl" sz="2800" noProof="0" dirty="0" smtClean="0">
                <a:latin typeface="Arial" pitchFamily="34" charset="0"/>
                <a:cs typeface="Arial" pitchFamily="34" charset="0"/>
              </a:rPr>
              <a:t> more </a:t>
            </a:r>
            <a:r>
              <a:rPr lang="es-ES_tradnl" sz="2800" noProof="0" dirty="0" err="1" smtClean="0">
                <a:latin typeface="Arial" pitchFamily="34" charset="0"/>
                <a:cs typeface="Arial" pitchFamily="34" charset="0"/>
              </a:rPr>
              <a:t>on</a:t>
            </a:r>
            <a:r>
              <a:rPr lang="es-ES_tradnl" sz="2800" noProof="0" dirty="0" smtClean="0">
                <a:latin typeface="Arial" pitchFamily="34" charset="0"/>
                <a:cs typeface="Arial" pitchFamily="34" charset="0"/>
              </a:rPr>
              <a:t> </a:t>
            </a:r>
            <a:r>
              <a:rPr lang="es-ES_tradnl" sz="2800" b="1" i="1" noProof="0" dirty="0" err="1" smtClean="0">
                <a:latin typeface="Arial" pitchFamily="34" charset="0"/>
                <a:cs typeface="Arial" pitchFamily="34" charset="0"/>
              </a:rPr>
              <a:t>convective</a:t>
            </a:r>
            <a:r>
              <a:rPr lang="es-ES_tradnl" sz="2800" b="1" i="1" noProof="0" dirty="0" smtClean="0">
                <a:latin typeface="Arial" pitchFamily="34" charset="0"/>
                <a:cs typeface="Arial" pitchFamily="34" charset="0"/>
              </a:rPr>
              <a:t> </a:t>
            </a:r>
            <a:r>
              <a:rPr lang="es-ES_tradnl" sz="2800" b="1" i="1" noProof="0" dirty="0" err="1" smtClean="0">
                <a:latin typeface="Arial" pitchFamily="34" charset="0"/>
                <a:cs typeface="Arial" pitchFamily="34" charset="0"/>
              </a:rPr>
              <a:t>instability</a:t>
            </a:r>
            <a:r>
              <a:rPr lang="es-ES_tradnl" sz="2800" noProof="0" dirty="0" smtClean="0">
                <a:latin typeface="Arial" pitchFamily="34" charset="0"/>
                <a:cs typeface="Arial" pitchFamily="34" charset="0"/>
              </a:rPr>
              <a:t>.</a:t>
            </a:r>
            <a:endParaRPr lang="es-ES_tradnl" sz="2800" noProof="0" dirty="0">
              <a:latin typeface="Arial" pitchFamily="34" charset="0"/>
              <a:cs typeface="Arial" pitchFamily="34" charset="0"/>
            </a:endParaRPr>
          </a:p>
          <a:p>
            <a:pPr lvl="1"/>
            <a:r>
              <a:rPr lang="es-ES_tradnl" sz="2400" dirty="0" err="1" smtClean="0">
                <a:solidFill>
                  <a:srgbClr val="0C00F2"/>
                </a:solidFill>
                <a:latin typeface="Arial" pitchFamily="34" charset="0"/>
                <a:cs typeface="Arial" pitchFamily="34" charset="0"/>
              </a:rPr>
              <a:t>Column</a:t>
            </a:r>
            <a:r>
              <a:rPr lang="es-ES_tradnl" sz="2400" dirty="0" smtClean="0">
                <a:solidFill>
                  <a:srgbClr val="0C00F2"/>
                </a:solidFill>
                <a:latin typeface="Arial" pitchFamily="34" charset="0"/>
                <a:cs typeface="Arial" pitchFamily="34" charset="0"/>
              </a:rPr>
              <a:t> </a:t>
            </a:r>
            <a:r>
              <a:rPr lang="es-ES_tradnl" sz="2400" dirty="0" err="1" smtClean="0">
                <a:solidFill>
                  <a:srgbClr val="0C00F2"/>
                </a:solidFill>
                <a:latin typeface="Arial" pitchFamily="34" charset="0"/>
                <a:cs typeface="Arial" pitchFamily="34" charset="0"/>
              </a:rPr>
              <a:t>thermodynamics</a:t>
            </a:r>
            <a:r>
              <a:rPr lang="es-ES_tradnl" sz="2400" dirty="0" smtClean="0">
                <a:solidFill>
                  <a:srgbClr val="0C00F2"/>
                </a:solidFill>
                <a:latin typeface="Arial" pitchFamily="34" charset="0"/>
                <a:cs typeface="Arial" pitchFamily="34" charset="0"/>
              </a:rPr>
              <a:t> are </a:t>
            </a:r>
            <a:r>
              <a:rPr lang="es-ES_tradnl" sz="2400" dirty="0" err="1" smtClean="0">
                <a:solidFill>
                  <a:srgbClr val="0C00F2"/>
                </a:solidFill>
                <a:latin typeface="Arial" pitchFamily="34" charset="0"/>
                <a:cs typeface="Arial" pitchFamily="34" charset="0"/>
              </a:rPr>
              <a:t>essential</a:t>
            </a:r>
            <a:r>
              <a:rPr lang="es-ES_tradnl" sz="2400" dirty="0" smtClean="0">
                <a:solidFill>
                  <a:srgbClr val="0C00F2"/>
                </a:solidFill>
                <a:latin typeface="Arial" pitchFamily="34" charset="0"/>
                <a:cs typeface="Arial" pitchFamily="34" charset="0"/>
              </a:rPr>
              <a:t>.</a:t>
            </a:r>
            <a:endParaRPr lang="es-ES_tradnl" sz="2400" dirty="0">
              <a:solidFill>
                <a:srgbClr val="0C00F2"/>
              </a:solidFill>
              <a:latin typeface="Arial" pitchFamily="34" charset="0"/>
              <a:cs typeface="Arial" pitchFamily="34" charset="0"/>
            </a:endParaRPr>
          </a:p>
        </p:txBody>
      </p:sp>
      <p:sp>
        <p:nvSpPr>
          <p:cNvPr id="4" name="Title 1"/>
          <p:cNvSpPr txBox="1">
            <a:spLocks/>
          </p:cNvSpPr>
          <p:nvPr/>
        </p:nvSpPr>
        <p:spPr>
          <a:xfrm>
            <a:off x="152400" y="8382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2800" b="1" dirty="0" smtClean="0">
                <a:latin typeface="Arial" pitchFamily="34" charset="0"/>
                <a:cs typeface="Arial" pitchFamily="34" charset="0"/>
              </a:rPr>
              <a:t>In </a:t>
            </a:r>
            <a:r>
              <a:rPr lang="es-ES_tradnl" sz="2800" b="1" dirty="0" err="1" smtClean="0">
                <a:latin typeface="Arial" pitchFamily="34" charset="0"/>
                <a:cs typeface="Arial" pitchFamily="34" charset="0"/>
              </a:rPr>
              <a:t>the</a:t>
            </a:r>
            <a:r>
              <a:rPr lang="es-ES_tradnl" sz="2800" b="1" dirty="0" smtClean="0">
                <a:latin typeface="Arial" pitchFamily="34" charset="0"/>
                <a:cs typeface="Arial" pitchFamily="34" charset="0"/>
              </a:rPr>
              <a:t> </a:t>
            </a:r>
            <a:r>
              <a:rPr lang="es-ES_tradnl" sz="2800" b="1" dirty="0" err="1" smtClean="0">
                <a:latin typeface="Arial" pitchFamily="34" charset="0"/>
                <a:cs typeface="Arial" pitchFamily="34" charset="0"/>
              </a:rPr>
              <a:t>tropics</a:t>
            </a:r>
            <a:r>
              <a:rPr lang="es-ES_tradnl" sz="2800" b="1" dirty="0" smtClean="0">
                <a:latin typeface="Arial" pitchFamily="34" charset="0"/>
                <a:cs typeface="Arial" pitchFamily="34" charset="0"/>
              </a:rPr>
              <a:t>…</a:t>
            </a:r>
            <a:endParaRPr lang="es-ES_tradnl" sz="2800" b="1" dirty="0">
              <a:latin typeface="Arial" pitchFamily="34" charset="0"/>
              <a:cs typeface="Arial" pitchFamily="34" charset="0"/>
            </a:endParaRPr>
          </a:p>
        </p:txBody>
      </p:sp>
      <p:sp>
        <p:nvSpPr>
          <p:cNvPr id="5" name="TextBox 4"/>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28/57</a:t>
            </a:r>
            <a:endParaRPr lang="en-US" dirty="0">
              <a:solidFill>
                <a:schemeClr val="bg1">
                  <a:lumMod val="50000"/>
                </a:schemeClr>
              </a:solidFill>
            </a:endParaRPr>
          </a:p>
        </p:txBody>
      </p:sp>
    </p:spTree>
    <p:extLst>
      <p:ext uri="{BB962C8B-B14F-4D97-AF65-F5344CB8AC3E}">
        <p14:creationId xmlns:p14="http://schemas.microsoft.com/office/powerpoint/2010/main" val="292359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a:bodyPr>
          <a:lstStyle/>
          <a:p>
            <a:r>
              <a:rPr lang="es-ES_tradnl" sz="3600" b="1" noProof="0" dirty="0" err="1" smtClean="0">
                <a:latin typeface="Arial" pitchFamily="34" charset="0"/>
                <a:cs typeface="Arial" pitchFamily="34" charset="0"/>
              </a:rPr>
              <a:t>Column</a:t>
            </a:r>
            <a:r>
              <a:rPr lang="es-ES_tradnl" sz="3600" b="1" noProof="0" dirty="0" smtClean="0">
                <a:latin typeface="Arial" pitchFamily="34" charset="0"/>
                <a:cs typeface="Arial" pitchFamily="34" charset="0"/>
              </a:rPr>
              <a:t> </a:t>
            </a:r>
            <a:r>
              <a:rPr lang="es-ES_tradnl" sz="3600" b="1" noProof="0" dirty="0" err="1" smtClean="0">
                <a:latin typeface="Arial" pitchFamily="34" charset="0"/>
                <a:cs typeface="Arial" pitchFamily="34" charset="0"/>
              </a:rPr>
              <a:t>Stability</a:t>
            </a:r>
            <a:endParaRPr lang="es-ES_tradnl" sz="3600" b="1" noProof="0" dirty="0">
              <a:latin typeface="Arial" pitchFamily="34" charset="0"/>
              <a:cs typeface="Arial" pitchFamily="34" charset="0"/>
            </a:endParaRPr>
          </a:p>
        </p:txBody>
      </p:sp>
      <p:sp>
        <p:nvSpPr>
          <p:cNvPr id="3" name="Content Placeholder 2"/>
          <p:cNvSpPr>
            <a:spLocks noGrp="1"/>
          </p:cNvSpPr>
          <p:nvPr>
            <p:ph idx="1"/>
          </p:nvPr>
        </p:nvSpPr>
        <p:spPr>
          <a:xfrm>
            <a:off x="457200" y="1265237"/>
            <a:ext cx="8229600" cy="4525963"/>
          </a:xfrm>
        </p:spPr>
        <p:txBody>
          <a:bodyPr>
            <a:normAutofit/>
          </a:bodyPr>
          <a:lstStyle/>
          <a:p>
            <a:r>
              <a:rPr lang="es-ES_tradnl" sz="2400" noProof="0" dirty="0" err="1" smtClean="0">
                <a:latin typeface="Arial" pitchFamily="34" charset="0"/>
                <a:cs typeface="Arial" pitchFamily="34" charset="0"/>
              </a:rPr>
              <a:t>Objective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evaluation</a:t>
            </a:r>
            <a:r>
              <a:rPr lang="es-ES_tradnl" sz="2400" noProof="0" dirty="0" smtClean="0">
                <a:latin typeface="Arial" pitchFamily="34" charset="0"/>
                <a:cs typeface="Arial" pitchFamily="34" charset="0"/>
              </a:rPr>
              <a:t> of </a:t>
            </a:r>
            <a:r>
              <a:rPr lang="es-ES_tradnl" sz="2400" noProof="0" dirty="0" err="1" smtClean="0">
                <a:latin typeface="Arial" pitchFamily="34" charset="0"/>
                <a:cs typeface="Arial" pitchFamily="34" charset="0"/>
              </a:rPr>
              <a:t>atmospheric</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stability</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is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one</a:t>
            </a:r>
            <a:r>
              <a:rPr lang="es-ES_tradnl" sz="2400" noProof="0" dirty="0" smtClean="0">
                <a:latin typeface="Arial" pitchFamily="34" charset="0"/>
                <a:cs typeface="Arial" pitchFamily="34" charset="0"/>
              </a:rPr>
              <a:t> of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hardest</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challenges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for</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tropical </a:t>
            </a:r>
            <a:r>
              <a:rPr lang="es-ES_tradnl" sz="2400" noProof="0" dirty="0" err="1" smtClean="0">
                <a:latin typeface="Arial" pitchFamily="34" charset="0"/>
                <a:cs typeface="Arial" pitchFamily="34" charset="0"/>
              </a:rPr>
              <a:t>forecaster</a:t>
            </a:r>
            <a:r>
              <a:rPr lang="es-ES_tradnl" sz="2400" noProof="0" dirty="0" smtClean="0">
                <a:latin typeface="Arial" pitchFamily="34" charset="0"/>
                <a:cs typeface="Arial" pitchFamily="34" charset="0"/>
              </a:rPr>
              <a:t>.</a:t>
            </a:r>
          </a:p>
          <a:p>
            <a:pPr lvl="1"/>
            <a:r>
              <a:rPr lang="es-ES_tradnl" sz="2400" noProof="0" dirty="0" err="1" smtClean="0">
                <a:latin typeface="Arial" pitchFamily="34" charset="0"/>
                <a:cs typeface="Arial" pitchFamily="34" charset="0"/>
              </a:rPr>
              <a:t>Traditional</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Indices</a:t>
            </a:r>
            <a:r>
              <a:rPr lang="es-ES_tradnl" sz="2400" noProof="0" dirty="0" smtClean="0">
                <a:latin typeface="Arial" pitchFamily="34" charset="0"/>
                <a:cs typeface="Arial" pitchFamily="34" charset="0"/>
              </a:rPr>
              <a:t> are </a:t>
            </a:r>
            <a:r>
              <a:rPr lang="es-ES_tradnl" sz="2400" noProof="0" dirty="0" err="1" smtClean="0">
                <a:latin typeface="Arial" pitchFamily="34" charset="0"/>
                <a:cs typeface="Arial" pitchFamily="34" charset="0"/>
              </a:rPr>
              <a:t>only</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designed</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keeping</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mid</a:t>
            </a:r>
            <a:r>
              <a:rPr lang="es-ES_tradnl" sz="2400" noProof="0" dirty="0" smtClean="0">
                <a:latin typeface="Arial" pitchFamily="34" charset="0"/>
                <a:cs typeface="Arial" pitchFamily="34" charset="0"/>
              </a:rPr>
              <a:t>-latitudes in </a:t>
            </a:r>
            <a:r>
              <a:rPr lang="es-ES_tradnl" sz="2400" noProof="0" dirty="0" err="1" smtClean="0">
                <a:latin typeface="Arial" pitchFamily="34" charset="0"/>
                <a:cs typeface="Arial" pitchFamily="34" charset="0"/>
              </a:rPr>
              <a:t>mind</a:t>
            </a:r>
            <a:r>
              <a:rPr lang="es-ES_tradnl" sz="2400" noProof="0" dirty="0" smtClean="0">
                <a:latin typeface="Arial" pitchFamily="34" charset="0"/>
                <a:cs typeface="Arial" pitchFamily="34" charset="0"/>
              </a:rPr>
              <a:t> </a:t>
            </a:r>
            <a:r>
              <a:rPr lang="es-ES_tradnl" sz="2400" noProof="0" dirty="0" smtClean="0">
                <a:solidFill>
                  <a:srgbClr val="0C00F2"/>
                </a:solidFill>
                <a:latin typeface="Arial" pitchFamily="34" charset="0"/>
                <a:cs typeface="Arial" pitchFamily="34" charset="0"/>
              </a:rPr>
              <a:t>(</a:t>
            </a:r>
            <a:r>
              <a:rPr lang="es-ES_tradnl" sz="2400" noProof="0" dirty="0" err="1" smtClean="0">
                <a:solidFill>
                  <a:srgbClr val="0C00F2"/>
                </a:solidFill>
                <a:latin typeface="Arial" pitchFamily="34" charset="0"/>
                <a:cs typeface="Arial" pitchFamily="34" charset="0"/>
              </a:rPr>
              <a:t>they</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not</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always</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work</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for</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the</a:t>
            </a:r>
            <a:r>
              <a:rPr lang="es-ES_tradnl" sz="2400" noProof="0" dirty="0" smtClean="0">
                <a:solidFill>
                  <a:srgbClr val="0C00F2"/>
                </a:solidFill>
                <a:latin typeface="Arial" pitchFamily="34" charset="0"/>
                <a:cs typeface="Arial" pitchFamily="34" charset="0"/>
              </a:rPr>
              <a:t> </a:t>
            </a:r>
            <a:r>
              <a:rPr lang="es-ES_tradnl" sz="2400" noProof="0" dirty="0" err="1" smtClean="0">
                <a:solidFill>
                  <a:srgbClr val="0C00F2"/>
                </a:solidFill>
                <a:latin typeface="Arial" pitchFamily="34" charset="0"/>
                <a:cs typeface="Arial" pitchFamily="34" charset="0"/>
              </a:rPr>
              <a:t>tropics</a:t>
            </a:r>
            <a:r>
              <a:rPr lang="es-ES_tradnl" sz="2400" noProof="0" dirty="0" smtClean="0">
                <a:solidFill>
                  <a:srgbClr val="0C00F2"/>
                </a:solidFill>
                <a:latin typeface="Arial" pitchFamily="34" charset="0"/>
                <a:cs typeface="Arial" pitchFamily="34" charset="0"/>
              </a:rPr>
              <a:t>)</a:t>
            </a:r>
            <a:r>
              <a:rPr lang="es-ES_tradnl" sz="2400" noProof="0" dirty="0" smtClean="0">
                <a:latin typeface="Arial" pitchFamily="34" charset="0"/>
                <a:cs typeface="Arial" pitchFamily="34" charset="0"/>
              </a:rPr>
              <a:t>.</a:t>
            </a:r>
          </a:p>
          <a:p>
            <a:pPr lvl="1"/>
            <a:endParaRPr lang="es-ES_tradnl" sz="2400" noProof="0" dirty="0" smtClean="0">
              <a:latin typeface="Arial" pitchFamily="34" charset="0"/>
              <a:cs typeface="Arial" pitchFamily="34" charset="0"/>
            </a:endParaRPr>
          </a:p>
          <a:p>
            <a:pPr lvl="1"/>
            <a:r>
              <a:rPr lang="es-ES_tradnl" sz="2400" noProof="0" dirty="0" err="1" smtClean="0">
                <a:latin typeface="Arial" pitchFamily="34" charset="0"/>
                <a:cs typeface="Arial" pitchFamily="34" charset="0"/>
              </a:rPr>
              <a:t>It</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is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essential</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to</a:t>
            </a:r>
            <a:r>
              <a:rPr lang="es-ES_tradnl" sz="2400" noProof="0" dirty="0" smtClean="0">
                <a:latin typeface="Arial" pitchFamily="34" charset="0"/>
                <a:cs typeface="Arial" pitchFamily="34" charset="0"/>
              </a:rPr>
              <a:t> be </a:t>
            </a:r>
            <a:r>
              <a:rPr lang="es-ES_tradnl" sz="2400" noProof="0" dirty="0" err="1" smtClean="0">
                <a:latin typeface="Arial" pitchFamily="34" charset="0"/>
                <a:cs typeface="Arial" pitchFamily="34" charset="0"/>
              </a:rPr>
              <a:t>able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to</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distinguish</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between</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periods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with</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potential</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for</a:t>
            </a:r>
            <a:endParaRPr lang="es-ES_tradnl" sz="2400" noProof="0" dirty="0" smtClean="0">
              <a:latin typeface="Arial" pitchFamily="34" charset="0"/>
              <a:cs typeface="Arial" pitchFamily="34" charset="0"/>
            </a:endParaRPr>
          </a:p>
          <a:p>
            <a:pPr lvl="2"/>
            <a:r>
              <a:rPr lang="es-ES_tradnl" dirty="0" err="1" smtClean="0">
                <a:latin typeface="Arial" pitchFamily="34" charset="0"/>
                <a:cs typeface="Arial" pitchFamily="34" charset="0"/>
              </a:rPr>
              <a:t>Shallow</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convection</a:t>
            </a:r>
            <a:endParaRPr lang="es-ES_tradnl" noProof="0" dirty="0" smtClean="0">
              <a:latin typeface="Arial" pitchFamily="34" charset="0"/>
              <a:cs typeface="Arial" pitchFamily="34" charset="0"/>
            </a:endParaRPr>
          </a:p>
          <a:p>
            <a:pPr lvl="2"/>
            <a:r>
              <a:rPr lang="es-ES_tradnl" dirty="0" err="1" smtClean="0">
                <a:latin typeface="Arial" pitchFamily="34" charset="0"/>
                <a:cs typeface="Arial" pitchFamily="34" charset="0"/>
              </a:rPr>
              <a:t>Deep</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convection</a:t>
            </a:r>
            <a:endParaRPr lang="es-ES_tradnl" noProof="0" dirty="0" smtClean="0">
              <a:latin typeface="Arial" pitchFamily="34" charset="0"/>
              <a:cs typeface="Arial" pitchFamily="34" charset="0"/>
            </a:endParaRPr>
          </a:p>
          <a:p>
            <a:pPr lvl="1"/>
            <a:endParaRPr lang="es-ES_tradnl" sz="2400" noProof="0" dirty="0">
              <a:latin typeface="Arial" pitchFamily="34" charset="0"/>
              <a:cs typeface="Arial" pitchFamily="34" charset="0"/>
            </a:endParaRPr>
          </a:p>
        </p:txBody>
      </p:sp>
      <p:sp>
        <p:nvSpPr>
          <p:cNvPr id="4" name="TextBox 3"/>
          <p:cNvSpPr txBox="1"/>
          <p:nvPr/>
        </p:nvSpPr>
        <p:spPr>
          <a:xfrm>
            <a:off x="0" y="6490855"/>
            <a:ext cx="7620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2/57</a:t>
            </a:r>
            <a:endParaRPr lang="en-US" dirty="0">
              <a:solidFill>
                <a:schemeClr val="bg1">
                  <a:lumMod val="50000"/>
                </a:schemeClr>
              </a:solidFill>
            </a:endParaRPr>
          </a:p>
        </p:txBody>
      </p:sp>
    </p:spTree>
    <p:extLst>
      <p:ext uri="{BB962C8B-B14F-4D97-AF65-F5344CB8AC3E}">
        <p14:creationId xmlns:p14="http://schemas.microsoft.com/office/powerpoint/2010/main" val="1510919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s-ES_tradnl" sz="3200" b="1" noProof="0" dirty="0" err="1" smtClean="0">
                <a:latin typeface="Arial" pitchFamily="34" charset="0"/>
                <a:cs typeface="Arial" pitchFamily="34" charset="0"/>
              </a:rPr>
              <a:t>Column</a:t>
            </a:r>
            <a:r>
              <a:rPr lang="es-ES_tradnl" sz="3200" b="1" noProof="0" dirty="0" smtClean="0">
                <a:latin typeface="Arial" pitchFamily="34" charset="0"/>
                <a:cs typeface="Arial" pitchFamily="34" charset="0"/>
              </a:rPr>
              <a:t> </a:t>
            </a:r>
            <a:r>
              <a:rPr lang="es-ES_tradnl" sz="3200" b="1" noProof="0" dirty="0" err="1" smtClean="0">
                <a:latin typeface="Arial" pitchFamily="34" charset="0"/>
                <a:cs typeface="Arial" pitchFamily="34" charset="0"/>
              </a:rPr>
              <a:t>Convective</a:t>
            </a:r>
            <a:r>
              <a:rPr lang="es-ES_tradnl" sz="3200" b="1" noProof="0" dirty="0" smtClean="0">
                <a:latin typeface="Arial" pitchFamily="34" charset="0"/>
                <a:cs typeface="Arial" pitchFamily="34" charset="0"/>
              </a:rPr>
              <a:t> </a:t>
            </a:r>
            <a:r>
              <a:rPr lang="es-ES_tradnl" sz="3200" b="1" noProof="0" dirty="0" err="1" smtClean="0">
                <a:latin typeface="Arial" pitchFamily="34" charset="0"/>
                <a:cs typeface="Arial" pitchFamily="34" charset="0"/>
              </a:rPr>
              <a:t>Instability</a:t>
            </a:r>
            <a:endParaRPr lang="es-ES_tradnl" sz="3200" b="1" noProof="0" dirty="0">
              <a:latin typeface="Arial" pitchFamily="34" charset="0"/>
              <a:cs typeface="Arial" pitchFamily="34" charset="0"/>
            </a:endParaRPr>
          </a:p>
        </p:txBody>
      </p:sp>
      <p:sp>
        <p:nvSpPr>
          <p:cNvPr id="3" name="Content Placeholder 2"/>
          <p:cNvSpPr>
            <a:spLocks noGrp="1"/>
          </p:cNvSpPr>
          <p:nvPr>
            <p:ph idx="1"/>
          </p:nvPr>
        </p:nvSpPr>
        <p:spPr>
          <a:xfrm>
            <a:off x="457200" y="1295401"/>
            <a:ext cx="8229600" cy="4800599"/>
          </a:xfrm>
        </p:spPr>
        <p:txBody>
          <a:bodyPr>
            <a:normAutofit lnSpcReduction="10000"/>
          </a:bodyPr>
          <a:lstStyle/>
          <a:p>
            <a:r>
              <a:rPr lang="es-ES_tradnl" sz="2400" noProof="0" dirty="0" smtClean="0">
                <a:latin typeface="Arial" pitchFamily="34" charset="0"/>
                <a:cs typeface="Arial" pitchFamily="34" charset="0"/>
              </a:rPr>
              <a:t>Can be </a:t>
            </a:r>
            <a:r>
              <a:rPr lang="es-ES_tradnl" sz="2400" noProof="0" dirty="0" err="1" smtClean="0">
                <a:latin typeface="Arial" pitchFamily="34" charset="0"/>
                <a:cs typeface="Arial" pitchFamily="34" charset="0"/>
              </a:rPr>
              <a:t>evaluated</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using</a:t>
            </a:r>
            <a:r>
              <a:rPr lang="es-ES_tradnl" sz="2400" noProof="0" dirty="0" smtClean="0">
                <a:latin typeface="Arial" pitchFamily="34" charset="0"/>
                <a:cs typeface="Arial" pitchFamily="34" charset="0"/>
              </a:rPr>
              <a:t> vertical </a:t>
            </a:r>
            <a:r>
              <a:rPr lang="es-ES_tradnl" sz="2400" noProof="0" dirty="0" err="1" smtClean="0">
                <a:latin typeface="Arial" pitchFamily="34" charset="0"/>
                <a:cs typeface="Arial" pitchFamily="34" charset="0"/>
              </a:rPr>
              <a:t>profiles</a:t>
            </a:r>
            <a:r>
              <a:rPr lang="es-ES_tradnl" sz="2400" noProof="0" dirty="0" smtClean="0">
                <a:latin typeface="Arial" pitchFamily="34" charset="0"/>
                <a:cs typeface="Arial" pitchFamily="34" charset="0"/>
              </a:rPr>
              <a:t> of </a:t>
            </a:r>
            <a:r>
              <a:rPr lang="es-ES_tradnl" sz="2400" noProof="0" dirty="0" err="1" smtClean="0">
                <a:latin typeface="Arial" pitchFamily="34" charset="0"/>
                <a:cs typeface="Arial" pitchFamily="34" charset="0"/>
              </a:rPr>
              <a:t>equivalent</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potential</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temperature</a:t>
            </a:r>
            <a:r>
              <a:rPr lang="es-ES_tradnl" sz="2400" dirty="0" smtClean="0">
                <a:latin typeface="Arial" pitchFamily="34" charset="0"/>
                <a:cs typeface="Arial" pitchFamily="34" charset="0"/>
              </a:rPr>
              <a:t> </a:t>
            </a:r>
            <a:r>
              <a:rPr lang="es-ES_tradnl" sz="2400" dirty="0">
                <a:latin typeface="Arial" pitchFamily="34" charset="0"/>
                <a:cs typeface="Arial" pitchFamily="34" charset="0"/>
              </a:rPr>
              <a:t>(THTE</a:t>
            </a:r>
            <a:r>
              <a:rPr lang="es-ES_tradnl" sz="2400" dirty="0" smtClean="0">
                <a:latin typeface="Arial" pitchFamily="34" charset="0"/>
                <a:cs typeface="Arial" pitchFamily="34" charset="0"/>
              </a:rPr>
              <a:t>). </a:t>
            </a:r>
          </a:p>
          <a:p>
            <a:pPr lvl="1"/>
            <a:r>
              <a:rPr lang="es-ES_tradnl" sz="2200" dirty="0" err="1" smtClean="0">
                <a:solidFill>
                  <a:srgbClr val="0C00F2"/>
                </a:solidFill>
                <a:latin typeface="Arial" pitchFamily="34" charset="0"/>
                <a:cs typeface="Arial" pitchFamily="34" charset="0"/>
              </a:rPr>
              <a:t>This</a:t>
            </a:r>
            <a:r>
              <a:rPr lang="es-ES_tradnl" sz="2200" dirty="0" smtClean="0">
                <a:solidFill>
                  <a:srgbClr val="0C00F2"/>
                </a:solidFill>
                <a:latin typeface="Arial" pitchFamily="34" charset="0"/>
                <a:cs typeface="Arial" pitchFamily="34" charset="0"/>
              </a:rPr>
              <a:t> combines </a:t>
            </a:r>
            <a:r>
              <a:rPr lang="es-ES_tradnl" sz="2200" dirty="0" err="1" smtClean="0">
                <a:solidFill>
                  <a:srgbClr val="0C00F2"/>
                </a:solidFill>
                <a:latin typeface="Arial" pitchFamily="34" charset="0"/>
                <a:cs typeface="Arial" pitchFamily="34" charset="0"/>
              </a:rPr>
              <a:t>effects</a:t>
            </a:r>
            <a:r>
              <a:rPr lang="es-ES_tradnl" sz="2200" dirty="0" smtClean="0">
                <a:solidFill>
                  <a:srgbClr val="0C00F2"/>
                </a:solidFill>
                <a:latin typeface="Arial" pitchFamily="34" charset="0"/>
                <a:cs typeface="Arial" pitchFamily="34" charset="0"/>
              </a:rPr>
              <a:t> of </a:t>
            </a:r>
            <a:r>
              <a:rPr lang="es-ES_tradnl" sz="2200" dirty="0" err="1" smtClean="0">
                <a:solidFill>
                  <a:srgbClr val="0C00F2"/>
                </a:solidFill>
                <a:latin typeface="Arial" pitchFamily="34" charset="0"/>
                <a:cs typeface="Arial" pitchFamily="34" charset="0"/>
              </a:rPr>
              <a:t>temperature</a:t>
            </a:r>
            <a:r>
              <a:rPr lang="es-ES_tradnl" sz="2200" dirty="0" smtClean="0">
                <a:solidFill>
                  <a:srgbClr val="0C00F2"/>
                </a:solidFill>
                <a:latin typeface="Arial" pitchFamily="34" charset="0"/>
                <a:cs typeface="Arial" pitchFamily="34" charset="0"/>
              </a:rPr>
              <a:t> and </a:t>
            </a:r>
            <a:r>
              <a:rPr lang="es-ES_tradnl" sz="2200" dirty="0" err="1" smtClean="0">
                <a:solidFill>
                  <a:srgbClr val="0C00F2"/>
                </a:solidFill>
                <a:latin typeface="Arial" pitchFamily="34" charset="0"/>
                <a:cs typeface="Arial" pitchFamily="34" charset="0"/>
              </a:rPr>
              <a:t>moisture</a:t>
            </a:r>
            <a:r>
              <a:rPr lang="es-ES_tradnl" sz="2200" dirty="0" smtClean="0">
                <a:solidFill>
                  <a:srgbClr val="0C00F2"/>
                </a:solidFill>
                <a:latin typeface="Arial" pitchFamily="34" charset="0"/>
                <a:cs typeface="Arial" pitchFamily="34" charset="0"/>
              </a:rPr>
              <a:t>.</a:t>
            </a:r>
            <a:endParaRPr lang="es-ES_tradnl" sz="2000" dirty="0" smtClean="0">
              <a:solidFill>
                <a:srgbClr val="0C00F2"/>
              </a:solidFill>
              <a:latin typeface="Arial" pitchFamily="34" charset="0"/>
              <a:cs typeface="Arial" pitchFamily="34" charset="0"/>
            </a:endParaRPr>
          </a:p>
          <a:p>
            <a:pPr marL="0" indent="0">
              <a:buNone/>
            </a:pPr>
            <a:endParaRPr lang="es-ES_tradnl" sz="2400" noProof="0" dirty="0" smtClean="0">
              <a:latin typeface="Arial" pitchFamily="34" charset="0"/>
              <a:cs typeface="Arial" pitchFamily="34" charset="0"/>
            </a:endParaRPr>
          </a:p>
          <a:p>
            <a:r>
              <a:rPr lang="es-ES_tradnl" sz="2400" noProof="0" dirty="0" err="1" smtClean="0">
                <a:latin typeface="Arial" pitchFamily="34" charset="0"/>
                <a:cs typeface="Arial" pitchFamily="34" charset="0"/>
              </a:rPr>
              <a:t>Column</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is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considered</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convectively</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unstable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when</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equivalent</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potential</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temperature</a:t>
            </a:r>
            <a:r>
              <a:rPr lang="es-ES_tradnl" sz="2400" noProof="0" dirty="0" smtClean="0">
                <a:latin typeface="Arial" pitchFamily="34" charset="0"/>
                <a:cs typeface="Arial" pitchFamily="34" charset="0"/>
              </a:rPr>
              <a:t> (THTE) </a:t>
            </a:r>
            <a:r>
              <a:rPr lang="es-ES_tradnl" sz="2400" b="1" i="1" noProof="0" dirty="0" err="1" smtClean="0">
                <a:solidFill>
                  <a:srgbClr val="0C00F2"/>
                </a:solidFill>
                <a:latin typeface="Arial" pitchFamily="34" charset="0"/>
                <a:cs typeface="Arial" pitchFamily="34" charset="0"/>
              </a:rPr>
              <a:t>decreases</a:t>
            </a:r>
            <a:r>
              <a:rPr lang="es-ES_tradnl" sz="2400" b="1" i="1" noProof="0" dirty="0" smtClean="0">
                <a:solidFill>
                  <a:srgbClr val="0C00F2"/>
                </a:solidFill>
                <a:latin typeface="Arial" pitchFamily="34" charset="0"/>
                <a:cs typeface="Arial" pitchFamily="34" charset="0"/>
              </a:rPr>
              <a:t> </a:t>
            </a:r>
            <a:r>
              <a:rPr lang="es-ES_tradnl" sz="2400" dirty="0" err="1" smtClean="0">
                <a:latin typeface="Arial" pitchFamily="34" charset="0"/>
                <a:cs typeface="Arial" pitchFamily="34" charset="0"/>
              </a:rPr>
              <a:t>with</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height</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This</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represents</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warm</a:t>
            </a:r>
            <a:r>
              <a:rPr lang="es-ES_tradnl" sz="2400" dirty="0" smtClean="0">
                <a:latin typeface="Arial" pitchFamily="34" charset="0"/>
                <a:cs typeface="Arial" pitchFamily="34" charset="0"/>
              </a:rPr>
              <a:t> and </a:t>
            </a:r>
            <a:r>
              <a:rPr lang="es-ES_tradnl" sz="2400" dirty="0" err="1" smtClean="0">
                <a:latin typeface="Arial" pitchFamily="34" charset="0"/>
                <a:cs typeface="Arial" pitchFamily="34" charset="0"/>
              </a:rPr>
              <a:t>moist</a:t>
            </a:r>
            <a:r>
              <a:rPr lang="es-ES_tradnl" sz="2400" dirty="0" smtClean="0">
                <a:latin typeface="Arial" pitchFamily="34" charset="0"/>
                <a:cs typeface="Arial" pitchFamily="34" charset="0"/>
              </a:rPr>
              <a:t> (light) air </a:t>
            </a:r>
            <a:r>
              <a:rPr lang="es-ES_tradnl" sz="2400" dirty="0" err="1" smtClean="0">
                <a:latin typeface="Arial" pitchFamily="34" charset="0"/>
                <a:cs typeface="Arial" pitchFamily="34" charset="0"/>
              </a:rPr>
              <a:t>sitting</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under</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cool</a:t>
            </a:r>
            <a:r>
              <a:rPr lang="es-ES_tradnl" sz="2400" dirty="0" smtClean="0">
                <a:latin typeface="Arial" pitchFamily="34" charset="0"/>
                <a:cs typeface="Arial" pitchFamily="34" charset="0"/>
              </a:rPr>
              <a:t> and </a:t>
            </a:r>
            <a:r>
              <a:rPr lang="es-ES_tradnl" sz="2400" dirty="0" err="1" smtClean="0">
                <a:latin typeface="Arial" pitchFamily="34" charset="0"/>
                <a:cs typeface="Arial" pitchFamily="34" charset="0"/>
              </a:rPr>
              <a:t>dry</a:t>
            </a:r>
            <a:r>
              <a:rPr lang="es-ES_tradnl" sz="2400" dirty="0" smtClean="0">
                <a:latin typeface="Arial" pitchFamily="34" charset="0"/>
                <a:cs typeface="Arial" pitchFamily="34" charset="0"/>
              </a:rPr>
              <a:t> (dense) air.</a:t>
            </a:r>
            <a:endParaRPr lang="es-ES_tradnl" sz="2400" noProof="0" dirty="0" smtClean="0">
              <a:latin typeface="Arial" pitchFamily="34" charset="0"/>
              <a:cs typeface="Arial" pitchFamily="34" charset="0"/>
            </a:endParaRPr>
          </a:p>
          <a:p>
            <a:endParaRPr lang="es-ES_tradnl" sz="2400" noProof="0" dirty="0" smtClean="0">
              <a:latin typeface="Arial" pitchFamily="34" charset="0"/>
              <a:cs typeface="Arial" pitchFamily="34" charset="0"/>
            </a:endParaRPr>
          </a:p>
          <a:p>
            <a:r>
              <a:rPr lang="es-ES_tradnl" sz="2400" noProof="0" dirty="0" err="1" smtClean="0">
                <a:latin typeface="Arial" pitchFamily="34" charset="0"/>
                <a:cs typeface="Arial" pitchFamily="34" charset="0"/>
              </a:rPr>
              <a:t>If</a:t>
            </a:r>
            <a:r>
              <a:rPr lang="es-ES_tradnl" sz="2400" noProof="0" dirty="0" smtClean="0">
                <a:latin typeface="Arial" pitchFamily="34" charset="0"/>
                <a:cs typeface="Arial" pitchFamily="34" charset="0"/>
              </a:rPr>
              <a:t> THTE </a:t>
            </a:r>
            <a:r>
              <a:rPr lang="es-ES_tradnl" sz="2400" noProof="0" dirty="0" err="1" smtClean="0">
                <a:latin typeface="Arial" pitchFamily="34" charset="0"/>
                <a:cs typeface="Arial" pitchFamily="34" charset="0"/>
              </a:rPr>
              <a:t>increases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with</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height</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where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warm</a:t>
            </a:r>
            <a:r>
              <a:rPr lang="es-ES_tradnl" sz="2400" noProof="0" dirty="0" smtClean="0">
                <a:latin typeface="Arial" pitchFamily="34" charset="0"/>
                <a:cs typeface="Arial" pitchFamily="34" charset="0"/>
              </a:rPr>
              <a:t> and </a:t>
            </a:r>
            <a:r>
              <a:rPr lang="es-ES_tradnl" sz="2400" noProof="0" dirty="0" err="1" smtClean="0">
                <a:latin typeface="Arial" pitchFamily="34" charset="0"/>
                <a:cs typeface="Arial" pitchFamily="34" charset="0"/>
              </a:rPr>
              <a:t>moist</a:t>
            </a:r>
            <a:r>
              <a:rPr lang="es-ES_tradnl" sz="2400" noProof="0" dirty="0" smtClean="0">
                <a:latin typeface="Arial" pitchFamily="34" charset="0"/>
                <a:cs typeface="Arial" pitchFamily="34" charset="0"/>
              </a:rPr>
              <a:t> air </a:t>
            </a:r>
            <a:r>
              <a:rPr lang="es-ES_tradnl" sz="2400" noProof="0" dirty="0" err="1" smtClean="0">
                <a:latin typeface="Arial" pitchFamily="34" charset="0"/>
                <a:cs typeface="Arial" pitchFamily="34" charset="0"/>
              </a:rPr>
              <a:t>sits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over</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cool</a:t>
            </a:r>
            <a:r>
              <a:rPr lang="es-ES_tradnl" sz="2400" noProof="0" dirty="0" smtClean="0">
                <a:latin typeface="Arial" pitchFamily="34" charset="0"/>
                <a:cs typeface="Arial" pitchFamily="34" charset="0"/>
              </a:rPr>
              <a:t> and dense air,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column</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is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convectively</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stable</a:t>
            </a:r>
            <a:r>
              <a:rPr lang="es-ES_tradnl" sz="2400" noProof="0" dirty="0" smtClean="0">
                <a:latin typeface="Arial" pitchFamily="34" charset="0"/>
                <a:cs typeface="Arial" pitchFamily="34" charset="0"/>
              </a:rPr>
              <a:t>. </a:t>
            </a:r>
          </a:p>
        </p:txBody>
      </p:sp>
      <p:sp>
        <p:nvSpPr>
          <p:cNvPr id="4" name="TextBox 3"/>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29/57</a:t>
            </a:r>
            <a:endParaRPr lang="en-US" dirty="0">
              <a:solidFill>
                <a:schemeClr val="bg1">
                  <a:lumMod val="50000"/>
                </a:schemeClr>
              </a:solidFill>
            </a:endParaRPr>
          </a:p>
        </p:txBody>
      </p:sp>
    </p:spTree>
    <p:extLst>
      <p:ext uri="{BB962C8B-B14F-4D97-AF65-F5344CB8AC3E}">
        <p14:creationId xmlns:p14="http://schemas.microsoft.com/office/powerpoint/2010/main" val="4154882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15962"/>
          </a:xfrm>
        </p:spPr>
        <p:txBody>
          <a:bodyPr>
            <a:noAutofit/>
          </a:bodyPr>
          <a:lstStyle/>
          <a:p>
            <a:r>
              <a:rPr lang="es-ES_tradnl" sz="3200" b="1" noProof="0" dirty="0" err="1" smtClean="0">
                <a:latin typeface="Arial" pitchFamily="34" charset="0"/>
                <a:cs typeface="Arial" pitchFamily="34" charset="0"/>
              </a:rPr>
              <a:t>Equivalent</a:t>
            </a:r>
            <a:r>
              <a:rPr lang="es-ES_tradnl" sz="3200" b="1" noProof="0" dirty="0" smtClean="0">
                <a:latin typeface="Arial" pitchFamily="34" charset="0"/>
                <a:cs typeface="Arial" pitchFamily="34" charset="0"/>
              </a:rPr>
              <a:t> </a:t>
            </a:r>
            <a:r>
              <a:rPr lang="es-ES_tradnl" sz="3200" b="1" noProof="0" dirty="0" err="1" smtClean="0">
                <a:latin typeface="Arial" pitchFamily="34" charset="0"/>
                <a:cs typeface="Arial" pitchFamily="34" charset="0"/>
              </a:rPr>
              <a:t>Potential</a:t>
            </a:r>
            <a:r>
              <a:rPr lang="es-ES_tradnl" sz="3200" b="1" noProof="0" dirty="0" smtClean="0">
                <a:latin typeface="Arial" pitchFamily="34" charset="0"/>
                <a:cs typeface="Arial" pitchFamily="34" charset="0"/>
              </a:rPr>
              <a:t> </a:t>
            </a:r>
            <a:r>
              <a:rPr lang="es-ES_tradnl" sz="3200" b="1" noProof="0" dirty="0" err="1" smtClean="0">
                <a:latin typeface="Arial" pitchFamily="34" charset="0"/>
                <a:cs typeface="Arial" pitchFamily="34" charset="0"/>
              </a:rPr>
              <a:t>Temperature</a:t>
            </a:r>
            <a:r>
              <a:rPr lang="es-ES_tradnl" sz="3200" b="1" noProof="0" dirty="0" smtClean="0">
                <a:latin typeface="Arial" pitchFamily="34" charset="0"/>
                <a:cs typeface="Arial" pitchFamily="34" charset="0"/>
              </a:rPr>
              <a:t/>
            </a:r>
            <a:br>
              <a:rPr lang="es-ES_tradnl" sz="3200" b="1" noProof="0" dirty="0" smtClean="0">
                <a:latin typeface="Arial" pitchFamily="34" charset="0"/>
                <a:cs typeface="Arial" pitchFamily="34" charset="0"/>
              </a:rPr>
            </a:br>
            <a:r>
              <a:rPr lang="es-ES_tradnl" sz="3200" b="1" dirty="0" err="1" smtClean="0">
                <a:latin typeface="Arial" pitchFamily="34" charset="0"/>
                <a:cs typeface="Arial" pitchFamily="34" charset="0"/>
              </a:rPr>
              <a:t>Convective</a:t>
            </a:r>
            <a:r>
              <a:rPr lang="es-ES_tradnl" sz="3200" b="1" dirty="0" smtClean="0">
                <a:latin typeface="Arial" pitchFamily="34" charset="0"/>
                <a:cs typeface="Arial" pitchFamily="34" charset="0"/>
              </a:rPr>
              <a:t> </a:t>
            </a:r>
            <a:r>
              <a:rPr lang="es-ES_tradnl" sz="3200" b="1" dirty="0" err="1" smtClean="0">
                <a:latin typeface="Arial" pitchFamily="34" charset="0"/>
                <a:cs typeface="Arial" pitchFamily="34" charset="0"/>
              </a:rPr>
              <a:t>Instability</a:t>
            </a:r>
            <a:endParaRPr lang="es-ES_tradnl" sz="3200" b="1" noProof="0" dirty="0">
              <a:latin typeface="Arial" pitchFamily="34" charset="0"/>
              <a:cs typeface="Arial"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04212"/>
            <a:ext cx="7467600" cy="557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Up Arrow 12"/>
          <p:cNvSpPr/>
          <p:nvPr/>
        </p:nvSpPr>
        <p:spPr>
          <a:xfrm>
            <a:off x="5562600" y="4876800"/>
            <a:ext cx="381000" cy="838200"/>
          </a:xfrm>
          <a:prstGeom prst="upArrow">
            <a:avLst/>
          </a:prstGeom>
          <a:solidFill>
            <a:srgbClr val="15B400"/>
          </a:solidFill>
          <a:ln>
            <a:solidFill>
              <a:srgbClr val="60F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Up Arrow 15"/>
          <p:cNvSpPr/>
          <p:nvPr/>
        </p:nvSpPr>
        <p:spPr>
          <a:xfrm>
            <a:off x="3276600" y="4876800"/>
            <a:ext cx="381000" cy="838200"/>
          </a:xfrm>
          <a:prstGeom prst="upArrow">
            <a:avLst/>
          </a:prstGeom>
          <a:solidFill>
            <a:srgbClr val="15B400"/>
          </a:solidFill>
          <a:ln>
            <a:solidFill>
              <a:srgbClr val="60F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TextBox 16"/>
          <p:cNvSpPr txBox="1"/>
          <p:nvPr/>
        </p:nvSpPr>
        <p:spPr>
          <a:xfrm>
            <a:off x="5029200" y="5791200"/>
            <a:ext cx="1504950" cy="646331"/>
          </a:xfrm>
          <a:prstGeom prst="rect">
            <a:avLst/>
          </a:prstGeom>
          <a:solidFill>
            <a:schemeClr val="tx1">
              <a:alpha val="63000"/>
            </a:schemeClr>
          </a:solidFill>
          <a:ln>
            <a:solidFill>
              <a:srgbClr val="60F664"/>
            </a:solidFill>
          </a:ln>
        </p:spPr>
        <p:txBody>
          <a:bodyPr wrap="square" rtlCol="0">
            <a:spAutoFit/>
          </a:bodyPr>
          <a:lstStyle/>
          <a:p>
            <a:pPr algn="ctr"/>
            <a:r>
              <a:rPr lang="es-ES_tradnl" dirty="0" err="1" smtClean="0">
                <a:solidFill>
                  <a:srgbClr val="60F664"/>
                </a:solidFill>
              </a:rPr>
              <a:t>Deep</a:t>
            </a:r>
            <a:r>
              <a:rPr lang="es-ES_tradnl" dirty="0" smtClean="0">
                <a:solidFill>
                  <a:srgbClr val="60F664"/>
                </a:solidFill>
              </a:rPr>
              <a:t> </a:t>
            </a:r>
            <a:r>
              <a:rPr lang="es-ES_tradnl" dirty="0" err="1" smtClean="0">
                <a:solidFill>
                  <a:srgbClr val="60F664"/>
                </a:solidFill>
              </a:rPr>
              <a:t>instability</a:t>
            </a:r>
            <a:endParaRPr lang="es-ES_tradnl" dirty="0">
              <a:solidFill>
                <a:srgbClr val="60F664"/>
              </a:solidFill>
            </a:endParaRPr>
          </a:p>
        </p:txBody>
      </p:sp>
      <p:sp>
        <p:nvSpPr>
          <p:cNvPr id="18" name="TextBox 17"/>
          <p:cNvSpPr txBox="1"/>
          <p:nvPr/>
        </p:nvSpPr>
        <p:spPr>
          <a:xfrm>
            <a:off x="2895600" y="5791200"/>
            <a:ext cx="1143000" cy="369332"/>
          </a:xfrm>
          <a:prstGeom prst="rect">
            <a:avLst/>
          </a:prstGeom>
          <a:solidFill>
            <a:schemeClr val="tx1">
              <a:alpha val="64000"/>
            </a:schemeClr>
          </a:solidFill>
          <a:ln>
            <a:solidFill>
              <a:srgbClr val="60F664"/>
            </a:solidFill>
          </a:ln>
        </p:spPr>
        <p:txBody>
          <a:bodyPr wrap="square" rtlCol="0">
            <a:spAutoFit/>
          </a:bodyPr>
          <a:lstStyle/>
          <a:p>
            <a:pPr algn="ctr"/>
            <a:r>
              <a:rPr lang="es-ES_tradnl" dirty="0" smtClean="0">
                <a:solidFill>
                  <a:srgbClr val="60F664"/>
                </a:solidFill>
              </a:rPr>
              <a:t>Inversion</a:t>
            </a:r>
            <a:endParaRPr lang="es-ES_tradnl" dirty="0">
              <a:solidFill>
                <a:srgbClr val="60F664"/>
              </a:solidFill>
            </a:endParaRPr>
          </a:p>
        </p:txBody>
      </p:sp>
      <p:sp>
        <p:nvSpPr>
          <p:cNvPr id="8" name="TextBox 7"/>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30/57</a:t>
            </a:r>
            <a:endParaRPr lang="en-US" dirty="0">
              <a:solidFill>
                <a:schemeClr val="bg1">
                  <a:lumMod val="50000"/>
                </a:schemeClr>
              </a:solidFill>
            </a:endParaRPr>
          </a:p>
        </p:txBody>
      </p:sp>
    </p:spTree>
    <p:extLst>
      <p:ext uri="{BB962C8B-B14F-4D97-AF65-F5344CB8AC3E}">
        <p14:creationId xmlns:p14="http://schemas.microsoft.com/office/powerpoint/2010/main" val="337304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s-ES_tradnl" sz="4000" b="1" noProof="0" dirty="0" err="1" smtClean="0">
                <a:latin typeface="Arial" pitchFamily="34" charset="0"/>
                <a:cs typeface="Arial" pitchFamily="34" charset="0"/>
              </a:rPr>
              <a:t>Convective</a:t>
            </a:r>
            <a:r>
              <a:rPr lang="es-ES_tradnl" sz="4000" b="1" noProof="0" dirty="0" smtClean="0">
                <a:latin typeface="Arial" pitchFamily="34" charset="0"/>
                <a:cs typeface="Arial" pitchFamily="34" charset="0"/>
              </a:rPr>
              <a:t> </a:t>
            </a:r>
            <a:r>
              <a:rPr lang="es-ES_tradnl" sz="4000" b="1" noProof="0" dirty="0" err="1" smtClean="0">
                <a:latin typeface="Arial" pitchFamily="34" charset="0"/>
                <a:cs typeface="Arial" pitchFamily="34" charset="0"/>
              </a:rPr>
              <a:t>Instability</a:t>
            </a:r>
            <a:endParaRPr lang="es-ES_tradnl" sz="4000" b="1" noProof="0"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3505200"/>
          </a:xfrm>
        </p:spPr>
        <p:txBody>
          <a:bodyPr>
            <a:normAutofit lnSpcReduction="10000"/>
          </a:bodyPr>
          <a:lstStyle/>
          <a:p>
            <a:r>
              <a:rPr lang="es-ES_tradnl" sz="2400" b="1" u="sng" noProof="0" dirty="0" err="1" smtClean="0">
                <a:latin typeface="Arial" pitchFamily="34" charset="0"/>
                <a:cs typeface="Arial" pitchFamily="34" charset="0"/>
              </a:rPr>
              <a:t>Calculating</a:t>
            </a:r>
            <a:r>
              <a:rPr lang="es-ES_tradnl" sz="2400" b="1" u="sng" dirty="0">
                <a:latin typeface="Arial" pitchFamily="34" charset="0"/>
                <a:cs typeface="Arial" pitchFamily="34" charset="0"/>
              </a:rPr>
              <a:t> </a:t>
            </a:r>
            <a:r>
              <a:rPr lang="es-ES_tradnl" sz="2400" b="1" u="sng" noProof="0" dirty="0" err="1" smtClean="0">
                <a:latin typeface="Arial" pitchFamily="34" charset="0"/>
                <a:cs typeface="Arial" pitchFamily="34" charset="0"/>
              </a:rPr>
              <a:t>it</a:t>
            </a:r>
            <a:r>
              <a:rPr lang="es-ES_tradnl" sz="2400" b="1" u="sng" noProof="0" dirty="0" smtClean="0">
                <a:latin typeface="Arial" pitchFamily="34" charset="0"/>
                <a:cs typeface="Arial" pitchFamily="34" charset="0"/>
              </a:rPr>
              <a:t>:</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We</a:t>
            </a:r>
            <a:r>
              <a:rPr lang="es-ES_tradnl" sz="2400" noProof="0" dirty="0" smtClean="0">
                <a:latin typeface="Arial" pitchFamily="34" charset="0"/>
                <a:cs typeface="Arial" pitchFamily="34" charset="0"/>
              </a:rPr>
              <a:t> can </a:t>
            </a:r>
            <a:r>
              <a:rPr lang="es-ES_tradnl" sz="2400" noProof="0" dirty="0" err="1" smtClean="0">
                <a:latin typeface="Arial" pitchFamily="34" charset="0"/>
                <a:cs typeface="Arial" pitchFamily="34" charset="0"/>
              </a:rPr>
              <a:t>calculate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a:t>
            </a:r>
            <a:r>
              <a:rPr lang="es-ES_tradnl" sz="2400" b="1" i="1" noProof="0" dirty="0" err="1" smtClean="0">
                <a:solidFill>
                  <a:srgbClr val="FF0000"/>
                </a:solidFill>
                <a:latin typeface="Arial" pitchFamily="34" charset="0"/>
                <a:cs typeface="Arial" pitchFamily="34" charset="0"/>
              </a:rPr>
              <a:t>algebraic</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difference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between</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two</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levels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This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would</a:t>
            </a:r>
            <a:r>
              <a:rPr lang="es-ES_tradnl" sz="2400" noProof="0" dirty="0" smtClean="0">
                <a:latin typeface="Arial" pitchFamily="34" charset="0"/>
                <a:cs typeface="Arial" pitchFamily="34" charset="0"/>
              </a:rPr>
              <a:t> capture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tendency</a:t>
            </a:r>
            <a:r>
              <a:rPr lang="es-ES_tradnl" sz="2400" noProof="0" dirty="0" smtClean="0">
                <a:latin typeface="Arial" pitchFamily="34" charset="0"/>
                <a:cs typeface="Arial" pitchFamily="34" charset="0"/>
              </a:rPr>
              <a:t> in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atmosphere</a:t>
            </a:r>
            <a:r>
              <a:rPr lang="es-ES_tradnl" sz="2400" noProof="0" dirty="0" smtClean="0">
                <a:latin typeface="Arial" pitchFamily="34" charset="0"/>
                <a:cs typeface="Arial" pitchFamily="34" charset="0"/>
              </a:rPr>
              <a:t> and </a:t>
            </a:r>
            <a:r>
              <a:rPr lang="es-ES_tradnl" sz="2400" noProof="0" dirty="0" err="1" smtClean="0">
                <a:latin typeface="Arial" pitchFamily="34" charset="0"/>
                <a:cs typeface="Arial" pitchFamily="34" charset="0"/>
              </a:rPr>
              <a:t>would</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allow</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us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to</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rapidly</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find</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where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column</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is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convectively</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unstable</a:t>
            </a:r>
            <a:r>
              <a:rPr lang="es-ES_tradnl" sz="2400" noProof="0" dirty="0" smtClean="0">
                <a:latin typeface="Arial" pitchFamily="34" charset="0"/>
                <a:cs typeface="Arial" pitchFamily="34" charset="0"/>
              </a:rPr>
              <a:t> in a horizontal </a:t>
            </a:r>
            <a:r>
              <a:rPr lang="es-ES_tradnl" sz="2400" noProof="0" dirty="0" err="1" smtClean="0">
                <a:latin typeface="Arial" pitchFamily="34" charset="0"/>
                <a:cs typeface="Arial" pitchFamily="34" charset="0"/>
              </a:rPr>
              <a:t>plane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map</a:t>
            </a:r>
            <a:r>
              <a:rPr lang="es-ES_tradnl" sz="2400" noProof="0" dirty="0" smtClean="0">
                <a:latin typeface="Arial" pitchFamily="34" charset="0"/>
                <a:cs typeface="Arial" pitchFamily="34" charset="0"/>
              </a:rPr>
              <a:t>).</a:t>
            </a:r>
          </a:p>
          <a:p>
            <a:endParaRPr lang="es-ES_tradnl" sz="2400" noProof="0" dirty="0" smtClean="0">
              <a:latin typeface="Arial" pitchFamily="34" charset="0"/>
              <a:cs typeface="Arial" pitchFamily="34" charset="0"/>
            </a:endParaRPr>
          </a:p>
          <a:p>
            <a:pPr marL="457200" lvl="1" indent="0">
              <a:buNone/>
            </a:pPr>
            <a:r>
              <a:rPr lang="es-ES_tradnl" sz="2400" dirty="0" smtClean="0">
                <a:latin typeface="Arial" pitchFamily="34" charset="0"/>
                <a:cs typeface="Arial" pitchFamily="34" charset="0"/>
                <a:sym typeface="Wingdings" pitchFamily="2" charset="2"/>
              </a:rPr>
              <a:t>  </a:t>
            </a:r>
            <a:r>
              <a:rPr lang="es-ES_tradnl" sz="2400" dirty="0" err="1" smtClean="0">
                <a:latin typeface="Arial" pitchFamily="34" charset="0"/>
                <a:cs typeface="Arial" pitchFamily="34" charset="0"/>
                <a:sym typeface="Wingdings" pitchFamily="2" charset="2"/>
              </a:rPr>
              <a:t>Convective</a:t>
            </a:r>
            <a:r>
              <a:rPr lang="es-ES_tradnl" sz="2400" dirty="0" smtClean="0">
                <a:latin typeface="Arial" pitchFamily="34" charset="0"/>
                <a:cs typeface="Arial" pitchFamily="34" charset="0"/>
                <a:sym typeface="Wingdings" pitchFamily="2" charset="2"/>
              </a:rPr>
              <a:t> </a:t>
            </a:r>
            <a:r>
              <a:rPr lang="es-ES_tradnl" sz="2400" dirty="0" err="1" smtClean="0">
                <a:latin typeface="Arial" pitchFamily="34" charset="0"/>
                <a:cs typeface="Arial" pitchFamily="34" charset="0"/>
                <a:sym typeface="Wingdings" pitchFamily="2" charset="2"/>
              </a:rPr>
              <a:t>Instability</a:t>
            </a:r>
            <a:r>
              <a:rPr lang="es-ES_tradnl" sz="2400" dirty="0" smtClean="0">
                <a:latin typeface="Arial" pitchFamily="34" charset="0"/>
                <a:cs typeface="Arial" pitchFamily="34" charset="0"/>
                <a:sym typeface="Wingdings" pitchFamily="2" charset="2"/>
              </a:rPr>
              <a:t> ~ T</a:t>
            </a:r>
            <a:r>
              <a:rPr lang="es-ES_tradnl" sz="2400" noProof="0" dirty="0" smtClean="0">
                <a:latin typeface="Arial" pitchFamily="34" charset="0"/>
                <a:cs typeface="Arial" pitchFamily="34" charset="0"/>
              </a:rPr>
              <a:t>HTE </a:t>
            </a:r>
            <a:r>
              <a:rPr lang="es-ES_tradnl" sz="2400" noProof="0" dirty="0">
                <a:latin typeface="Arial" pitchFamily="34" charset="0"/>
                <a:cs typeface="Arial" pitchFamily="34" charset="0"/>
              </a:rPr>
              <a:t>7</a:t>
            </a:r>
            <a:r>
              <a:rPr lang="es-ES_tradnl" sz="2400" noProof="0" dirty="0" smtClean="0">
                <a:latin typeface="Arial" pitchFamily="34" charset="0"/>
                <a:cs typeface="Arial" pitchFamily="34" charset="0"/>
              </a:rPr>
              <a:t>00 – THTE 850</a:t>
            </a:r>
          </a:p>
          <a:p>
            <a:pPr lvl="2"/>
            <a:r>
              <a:rPr lang="es-ES_tradnl" noProof="0" dirty="0" err="1" smtClean="0">
                <a:latin typeface="Arial" pitchFamily="34" charset="0"/>
                <a:cs typeface="Arial" pitchFamily="34" charset="0"/>
              </a:rPr>
              <a:t>Dif</a:t>
            </a:r>
            <a:r>
              <a:rPr lang="es-ES_tradnl" noProof="0" dirty="0" smtClean="0">
                <a:latin typeface="Arial" pitchFamily="34" charset="0"/>
                <a:cs typeface="Arial" pitchFamily="34" charset="0"/>
              </a:rPr>
              <a:t> &gt; 0, </a:t>
            </a:r>
            <a:r>
              <a:rPr lang="es-ES_tradnl" noProof="0" dirty="0" err="1" smtClean="0">
                <a:latin typeface="Arial" pitchFamily="34" charset="0"/>
                <a:cs typeface="Arial" pitchFamily="34" charset="0"/>
              </a:rPr>
              <a:t>Stable</a:t>
            </a:r>
            <a:endParaRPr lang="es-ES_tradnl" noProof="0" dirty="0" smtClean="0">
              <a:latin typeface="Arial" pitchFamily="34" charset="0"/>
              <a:cs typeface="Arial" pitchFamily="34" charset="0"/>
            </a:endParaRPr>
          </a:p>
          <a:p>
            <a:pPr lvl="2"/>
            <a:r>
              <a:rPr lang="es-ES_tradnl" noProof="0" dirty="0" err="1" smtClean="0">
                <a:latin typeface="Arial" pitchFamily="34" charset="0"/>
                <a:cs typeface="Arial" pitchFamily="34" charset="0"/>
              </a:rPr>
              <a:t>Dif</a:t>
            </a:r>
            <a:r>
              <a:rPr lang="es-ES_tradnl" noProof="0" dirty="0" smtClean="0">
                <a:latin typeface="Arial" pitchFamily="34" charset="0"/>
                <a:cs typeface="Arial" pitchFamily="34" charset="0"/>
              </a:rPr>
              <a:t> &lt; 0, </a:t>
            </a:r>
            <a:r>
              <a:rPr lang="es-ES_tradnl" noProof="0" dirty="0" err="1" smtClean="0">
                <a:latin typeface="Arial" pitchFamily="34" charset="0"/>
                <a:cs typeface="Arial" pitchFamily="34" charset="0"/>
              </a:rPr>
              <a:t>Unstable</a:t>
            </a:r>
            <a:endParaRPr lang="es-ES_tradnl" noProof="0" dirty="0" smtClean="0">
              <a:latin typeface="Arial" pitchFamily="34" charset="0"/>
              <a:cs typeface="Arial" pitchFamily="34" charset="0"/>
            </a:endParaRPr>
          </a:p>
          <a:p>
            <a:endParaRPr lang="es-ES_tradnl" sz="2400" noProof="0" dirty="0">
              <a:latin typeface="Arial" pitchFamily="34" charset="0"/>
              <a:cs typeface="Arial" pitchFamily="34" charset="0"/>
            </a:endParaRPr>
          </a:p>
        </p:txBody>
      </p:sp>
      <p:sp>
        <p:nvSpPr>
          <p:cNvPr id="4" name="TextBox 3"/>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31/57</a:t>
            </a:r>
            <a:endParaRPr lang="en-US" dirty="0">
              <a:solidFill>
                <a:schemeClr val="bg1">
                  <a:lumMod val="50000"/>
                </a:schemeClr>
              </a:solidFill>
            </a:endParaRPr>
          </a:p>
        </p:txBody>
      </p:sp>
    </p:spTree>
    <p:extLst>
      <p:ext uri="{BB962C8B-B14F-4D97-AF65-F5344CB8AC3E}">
        <p14:creationId xmlns:p14="http://schemas.microsoft.com/office/powerpoint/2010/main" val="162226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s-ES_tradnl" sz="3200" b="1" noProof="0" dirty="0" smtClean="0">
                <a:latin typeface="Arial" pitchFamily="34" charset="0"/>
                <a:cs typeface="Arial" pitchFamily="34" charset="0"/>
              </a:rPr>
              <a:t>THTE </a:t>
            </a:r>
            <a:r>
              <a:rPr lang="es-ES_tradnl" sz="3200" b="1" noProof="0" dirty="0" err="1" smtClean="0">
                <a:latin typeface="Arial" pitchFamily="34" charset="0"/>
                <a:cs typeface="Arial" pitchFamily="34" charset="0"/>
              </a:rPr>
              <a:t>Difference</a:t>
            </a:r>
            <a:r>
              <a:rPr lang="es-ES_tradnl" sz="3200" b="1" noProof="0" dirty="0" smtClean="0">
                <a:latin typeface="Arial" pitchFamily="34" charset="0"/>
                <a:cs typeface="Arial" pitchFamily="34" charset="0"/>
              </a:rPr>
              <a:t> </a:t>
            </a:r>
            <a:r>
              <a:rPr lang="es-ES_tradnl" sz="3200" b="1" noProof="0" dirty="0" err="1" smtClean="0">
                <a:latin typeface="Arial" pitchFamily="34" charset="0"/>
                <a:cs typeface="Arial" pitchFamily="34" charset="0"/>
              </a:rPr>
              <a:t>between</a:t>
            </a:r>
            <a:r>
              <a:rPr lang="es-ES_tradnl" sz="3200" b="1" noProof="0" dirty="0" smtClean="0">
                <a:latin typeface="Arial" pitchFamily="34" charset="0"/>
                <a:cs typeface="Arial" pitchFamily="34" charset="0"/>
              </a:rPr>
              <a:t> </a:t>
            </a:r>
            <a:r>
              <a:rPr lang="es-ES_tradnl" sz="3200" b="1" noProof="0" dirty="0" err="1" smtClean="0">
                <a:latin typeface="Arial" pitchFamily="34" charset="0"/>
                <a:cs typeface="Arial" pitchFamily="34" charset="0"/>
              </a:rPr>
              <a:t>two</a:t>
            </a:r>
            <a:r>
              <a:rPr lang="es-ES_tradnl" sz="3200" b="1" noProof="0" dirty="0" smtClean="0">
                <a:latin typeface="Arial" pitchFamily="34" charset="0"/>
                <a:cs typeface="Arial" pitchFamily="34" charset="0"/>
              </a:rPr>
              <a:t> </a:t>
            </a:r>
            <a:r>
              <a:rPr lang="es-ES_tradnl" sz="3200" b="1" noProof="0" dirty="0" err="1" smtClean="0">
                <a:latin typeface="Arial" pitchFamily="34" charset="0"/>
                <a:cs typeface="Arial" pitchFamily="34" charset="0"/>
              </a:rPr>
              <a:t>levels</a:t>
            </a:r>
            <a:endParaRPr lang="es-ES_tradnl" sz="3200" b="1" noProof="0" dirty="0">
              <a:latin typeface="Arial" pitchFamily="34" charset="0"/>
              <a:cs typeface="Arial"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0"/>
            <a:ext cx="9065846" cy="4419600"/>
          </a:xfrm>
        </p:spPr>
      </p:pic>
      <p:cxnSp>
        <p:nvCxnSpPr>
          <p:cNvPr id="8" name="Straight Connector 7"/>
          <p:cNvCxnSpPr/>
          <p:nvPr/>
        </p:nvCxnSpPr>
        <p:spPr>
          <a:xfrm flipV="1">
            <a:off x="1524000" y="2133600"/>
            <a:ext cx="1295400" cy="335280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32/57</a:t>
            </a:r>
            <a:endParaRPr lang="en-US" dirty="0">
              <a:solidFill>
                <a:schemeClr val="bg1">
                  <a:lumMod val="50000"/>
                </a:schemeClr>
              </a:solidFill>
            </a:endParaRPr>
          </a:p>
        </p:txBody>
      </p:sp>
      <p:sp>
        <p:nvSpPr>
          <p:cNvPr id="7" name="Up Arrow 6"/>
          <p:cNvSpPr/>
          <p:nvPr/>
        </p:nvSpPr>
        <p:spPr>
          <a:xfrm>
            <a:off x="2514600" y="3200400"/>
            <a:ext cx="190500" cy="838200"/>
          </a:xfrm>
          <a:prstGeom prst="up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Up Arrow 11"/>
          <p:cNvSpPr/>
          <p:nvPr/>
        </p:nvSpPr>
        <p:spPr>
          <a:xfrm>
            <a:off x="1676400" y="5181600"/>
            <a:ext cx="190500" cy="838200"/>
          </a:xfrm>
          <a:prstGeom prst="up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42861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s-ES_tradnl" sz="3200" b="1" noProof="0" dirty="0" err="1" smtClean="0">
                <a:latin typeface="Arial" pitchFamily="34" charset="0"/>
                <a:cs typeface="Arial" pitchFamily="34" charset="0"/>
              </a:rPr>
              <a:t>Differences</a:t>
            </a:r>
            <a:r>
              <a:rPr lang="es-ES_tradnl" sz="3200" b="1" noProof="0" dirty="0" smtClean="0">
                <a:latin typeface="Arial" pitchFamily="34" charset="0"/>
                <a:cs typeface="Arial" pitchFamily="34" charset="0"/>
              </a:rPr>
              <a:t> in a vertical </a:t>
            </a:r>
            <a:r>
              <a:rPr lang="es-ES_tradnl" sz="3200" b="1" noProof="0" dirty="0" err="1" smtClean="0">
                <a:latin typeface="Arial" pitchFamily="34" charset="0"/>
                <a:cs typeface="Arial" pitchFamily="34" charset="0"/>
              </a:rPr>
              <a:t>cross</a:t>
            </a:r>
            <a:r>
              <a:rPr lang="es-ES_tradnl" sz="3200" b="1" noProof="0" dirty="0" smtClean="0">
                <a:latin typeface="Arial" pitchFamily="34" charset="0"/>
                <a:cs typeface="Arial" pitchFamily="34" charset="0"/>
              </a:rPr>
              <a:t> </a:t>
            </a:r>
            <a:r>
              <a:rPr lang="es-ES_tradnl" sz="3200" b="1" noProof="0" dirty="0" err="1" smtClean="0">
                <a:latin typeface="Arial" pitchFamily="34" charset="0"/>
                <a:cs typeface="Arial" pitchFamily="34" charset="0"/>
              </a:rPr>
              <a:t>section</a:t>
            </a:r>
            <a:endParaRPr lang="es-ES_tradnl" sz="3200" b="1" noProof="0"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s-ES_tradnl"/>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000"/>
            <a:ext cx="9515475"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685800" y="3810000"/>
            <a:ext cx="8829674" cy="0"/>
          </a:xfrm>
          <a:prstGeom prst="line">
            <a:avLst/>
          </a:prstGeom>
          <a:ln w="34925">
            <a:solidFill>
              <a:srgbClr val="FB0BD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5800" y="3200400"/>
            <a:ext cx="8829674" cy="0"/>
          </a:xfrm>
          <a:prstGeom prst="line">
            <a:avLst/>
          </a:prstGeom>
          <a:ln w="34925">
            <a:solidFill>
              <a:srgbClr val="FB0BDE"/>
            </a:solidFill>
          </a:ln>
        </p:spPr>
        <p:style>
          <a:lnRef idx="1">
            <a:schemeClr val="accent1"/>
          </a:lnRef>
          <a:fillRef idx="0">
            <a:schemeClr val="accent1"/>
          </a:fillRef>
          <a:effectRef idx="0">
            <a:schemeClr val="accent1"/>
          </a:effectRef>
          <a:fontRef idx="minor">
            <a:schemeClr val="tx1"/>
          </a:fontRef>
        </p:style>
      </p:cxnSp>
      <p:sp>
        <p:nvSpPr>
          <p:cNvPr id="9" name="Up Arrow 8"/>
          <p:cNvSpPr/>
          <p:nvPr/>
        </p:nvSpPr>
        <p:spPr>
          <a:xfrm>
            <a:off x="2649682" y="4038600"/>
            <a:ext cx="381000" cy="838200"/>
          </a:xfrm>
          <a:prstGeom prst="upArrow">
            <a:avLst/>
          </a:prstGeom>
          <a:solidFill>
            <a:srgbClr val="FB0BDE"/>
          </a:solidFill>
          <a:ln>
            <a:solidFill>
              <a:srgbClr val="FB0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Up Arrow 10"/>
          <p:cNvSpPr/>
          <p:nvPr/>
        </p:nvSpPr>
        <p:spPr>
          <a:xfrm>
            <a:off x="6629400" y="4038600"/>
            <a:ext cx="381000" cy="838200"/>
          </a:xfrm>
          <a:prstGeom prst="upArrow">
            <a:avLst/>
          </a:prstGeom>
          <a:solidFill>
            <a:srgbClr val="FB0BDE"/>
          </a:solidFill>
          <a:ln>
            <a:solidFill>
              <a:srgbClr val="FB0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TextBox 9"/>
          <p:cNvSpPr txBox="1"/>
          <p:nvPr/>
        </p:nvSpPr>
        <p:spPr>
          <a:xfrm>
            <a:off x="2209800" y="4876800"/>
            <a:ext cx="1219200" cy="369332"/>
          </a:xfrm>
          <a:prstGeom prst="rect">
            <a:avLst/>
          </a:prstGeom>
          <a:noFill/>
          <a:ln>
            <a:solidFill>
              <a:srgbClr val="FB0BDE"/>
            </a:solidFill>
          </a:ln>
        </p:spPr>
        <p:txBody>
          <a:bodyPr wrap="square" rtlCol="0">
            <a:spAutoFit/>
          </a:bodyPr>
          <a:lstStyle/>
          <a:p>
            <a:pPr algn="ctr"/>
            <a:r>
              <a:rPr lang="es-ES_tradnl" b="1" dirty="0" smtClean="0">
                <a:solidFill>
                  <a:schemeClr val="bg1"/>
                </a:solidFill>
              </a:rPr>
              <a:t>Honduras</a:t>
            </a:r>
            <a:endParaRPr lang="es-ES_tradnl" b="1" dirty="0">
              <a:solidFill>
                <a:schemeClr val="bg1"/>
              </a:solidFill>
            </a:endParaRPr>
          </a:p>
        </p:txBody>
      </p:sp>
      <p:sp>
        <p:nvSpPr>
          <p:cNvPr id="13" name="TextBox 12"/>
          <p:cNvSpPr txBox="1"/>
          <p:nvPr/>
        </p:nvSpPr>
        <p:spPr>
          <a:xfrm>
            <a:off x="6515100" y="4953000"/>
            <a:ext cx="647700" cy="369332"/>
          </a:xfrm>
          <a:prstGeom prst="rect">
            <a:avLst/>
          </a:prstGeom>
          <a:noFill/>
          <a:ln>
            <a:solidFill>
              <a:srgbClr val="FB0BDE"/>
            </a:solidFill>
          </a:ln>
        </p:spPr>
        <p:txBody>
          <a:bodyPr wrap="square" rtlCol="0">
            <a:spAutoFit/>
          </a:bodyPr>
          <a:lstStyle/>
          <a:p>
            <a:pPr algn="ctr"/>
            <a:r>
              <a:rPr lang="es-ES_tradnl" b="1" dirty="0" smtClean="0">
                <a:solidFill>
                  <a:schemeClr val="bg1"/>
                </a:solidFill>
              </a:rPr>
              <a:t>ITCZ</a:t>
            </a:r>
            <a:endParaRPr lang="es-ES_tradnl" b="1" dirty="0">
              <a:solidFill>
                <a:schemeClr val="bg1"/>
              </a:solidFill>
            </a:endParaRPr>
          </a:p>
        </p:txBody>
      </p:sp>
      <p:sp>
        <p:nvSpPr>
          <p:cNvPr id="12" name="TextBox 11"/>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33/57</a:t>
            </a:r>
            <a:endParaRPr lang="en-US" dirty="0">
              <a:solidFill>
                <a:schemeClr val="bg1">
                  <a:lumMod val="50000"/>
                </a:schemeClr>
              </a:solidFill>
            </a:endParaRPr>
          </a:p>
        </p:txBody>
      </p:sp>
    </p:spTree>
    <p:extLst>
      <p:ext uri="{BB962C8B-B14F-4D97-AF65-F5344CB8AC3E}">
        <p14:creationId xmlns:p14="http://schemas.microsoft.com/office/powerpoint/2010/main" val="294916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s-ES_tradnl" sz="3600" b="1" noProof="0" dirty="0" err="1" smtClean="0">
                <a:latin typeface="Arial" pitchFamily="34" charset="0"/>
                <a:cs typeface="Arial" pitchFamily="34" charset="0"/>
              </a:rPr>
              <a:t>Problems</a:t>
            </a:r>
            <a:r>
              <a:rPr lang="es-ES_tradnl" sz="3600" b="1" noProof="0" dirty="0" smtClean="0">
                <a:latin typeface="Arial" pitchFamily="34" charset="0"/>
                <a:cs typeface="Arial" pitchFamily="34" charset="0"/>
              </a:rPr>
              <a:t> </a:t>
            </a:r>
            <a:r>
              <a:rPr lang="es-ES_tradnl" sz="3600" b="1" noProof="0" dirty="0" err="1" smtClean="0">
                <a:latin typeface="Arial" pitchFamily="34" charset="0"/>
                <a:cs typeface="Arial" pitchFamily="34" charset="0"/>
              </a:rPr>
              <a:t>with</a:t>
            </a:r>
            <a:r>
              <a:rPr lang="es-ES_tradnl" sz="3600" b="1" noProof="0" dirty="0" smtClean="0">
                <a:latin typeface="Arial" pitchFamily="34" charset="0"/>
                <a:cs typeface="Arial" pitchFamily="34" charset="0"/>
              </a:rPr>
              <a:t> </a:t>
            </a:r>
            <a:r>
              <a:rPr lang="es-ES_tradnl" sz="3600" b="1" noProof="0" dirty="0" err="1" smtClean="0">
                <a:latin typeface="Arial" pitchFamily="34" charset="0"/>
                <a:cs typeface="Arial" pitchFamily="34" charset="0"/>
              </a:rPr>
              <a:t>this</a:t>
            </a:r>
            <a:r>
              <a:rPr lang="es-ES_tradnl" sz="3600" b="1" noProof="0" dirty="0" smtClean="0">
                <a:latin typeface="Arial" pitchFamily="34" charset="0"/>
                <a:cs typeface="Arial" pitchFamily="34" charset="0"/>
              </a:rPr>
              <a:t> </a:t>
            </a:r>
            <a:r>
              <a:rPr lang="es-ES_tradnl" sz="3600" b="1" noProof="0" dirty="0" err="1" smtClean="0">
                <a:latin typeface="Arial" pitchFamily="34" charset="0"/>
                <a:cs typeface="Arial" pitchFamily="34" charset="0"/>
              </a:rPr>
              <a:t>method</a:t>
            </a:r>
            <a:endParaRPr lang="es-ES_tradnl" sz="3600" b="1" noProof="0" dirty="0">
              <a:latin typeface="Arial" pitchFamily="34" charset="0"/>
              <a:cs typeface="Arial" pitchFamily="34" charset="0"/>
            </a:endParaRPr>
          </a:p>
        </p:txBody>
      </p:sp>
      <p:sp>
        <p:nvSpPr>
          <p:cNvPr id="3" name="Content Placeholder 2"/>
          <p:cNvSpPr>
            <a:spLocks noGrp="1"/>
          </p:cNvSpPr>
          <p:nvPr>
            <p:ph idx="1"/>
          </p:nvPr>
        </p:nvSpPr>
        <p:spPr>
          <a:xfrm>
            <a:off x="457200" y="914400"/>
            <a:ext cx="8229600" cy="5029200"/>
          </a:xfrm>
        </p:spPr>
        <p:txBody>
          <a:bodyPr>
            <a:normAutofit/>
          </a:bodyPr>
          <a:lstStyle/>
          <a:p>
            <a:r>
              <a:rPr lang="es-ES_tradnl" sz="2400" noProof="0" dirty="0" err="1" smtClean="0">
                <a:latin typeface="Arial" pitchFamily="34" charset="0"/>
                <a:cs typeface="Arial" pitchFamily="34" charset="0"/>
              </a:rPr>
              <a:t>Does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not</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consider</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column</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thickness</a:t>
            </a:r>
            <a:r>
              <a:rPr lang="es-ES_tradnl" sz="2400" noProof="0" dirty="0" smtClean="0">
                <a:latin typeface="Arial" pitchFamily="34" charset="0"/>
                <a:cs typeface="Arial" pitchFamily="34" charset="0"/>
              </a:rPr>
              <a:t>.</a:t>
            </a:r>
          </a:p>
          <a:p>
            <a:endParaRPr lang="es-ES_tradnl" sz="2400" noProof="0" dirty="0" smtClean="0">
              <a:latin typeface="Arial" pitchFamily="34" charset="0"/>
              <a:cs typeface="Arial" pitchFamily="34" charset="0"/>
            </a:endParaRPr>
          </a:p>
          <a:p>
            <a:r>
              <a:rPr lang="es-ES_tradnl" sz="2400" noProof="0" dirty="0" err="1" smtClean="0">
                <a:latin typeface="Arial" pitchFamily="34" charset="0"/>
                <a:cs typeface="Arial" pitchFamily="34" charset="0"/>
              </a:rPr>
              <a:t>Same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limitations</a:t>
            </a:r>
            <a:r>
              <a:rPr lang="es-ES_tradnl" sz="2400" noProof="0" dirty="0" smtClean="0">
                <a:latin typeface="Arial" pitchFamily="34" charset="0"/>
                <a:cs typeface="Arial" pitchFamily="34" charset="0"/>
              </a:rPr>
              <a:t> as </a:t>
            </a:r>
            <a:r>
              <a:rPr lang="es-ES_tradnl" sz="2400" noProof="0" dirty="0" err="1" smtClean="0">
                <a:latin typeface="Arial" pitchFamily="34" charset="0"/>
                <a:cs typeface="Arial" pitchFamily="34" charset="0"/>
              </a:rPr>
              <a:t>parcel</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method</a:t>
            </a:r>
            <a:r>
              <a:rPr lang="es-ES_tradnl" sz="2400" noProof="0" dirty="0" smtClean="0">
                <a:latin typeface="Arial" pitchFamily="34" charset="0"/>
                <a:cs typeface="Arial" pitchFamily="34" charset="0"/>
              </a:rPr>
              <a:t>.</a:t>
            </a:r>
          </a:p>
          <a:p>
            <a:endParaRPr lang="es-ES_tradnl" sz="2400" noProof="0" dirty="0" smtClean="0">
              <a:latin typeface="Arial" pitchFamily="34" charset="0"/>
              <a:cs typeface="Arial" pitchFamily="34" charset="0"/>
            </a:endParaRPr>
          </a:p>
          <a:p>
            <a:r>
              <a:rPr lang="es-ES_tradnl" sz="2400" noProof="0" dirty="0" err="1" smtClean="0">
                <a:latin typeface="Arial" pitchFamily="34" charset="0"/>
                <a:cs typeface="Arial" pitchFamily="34" charset="0"/>
              </a:rPr>
              <a:t>Does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not</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distinguish</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between</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thermal</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cores</a:t>
            </a:r>
            <a:r>
              <a:rPr lang="es-ES_tradnl" sz="2400" noProof="0" dirty="0" smtClean="0">
                <a:latin typeface="Arial" pitchFamily="34" charset="0"/>
                <a:cs typeface="Arial" pitchFamily="34" charset="0"/>
              </a:rPr>
              <a:t> and </a:t>
            </a:r>
            <a:r>
              <a:rPr lang="es-ES_tradnl" sz="2400" noProof="0" dirty="0" err="1" smtClean="0">
                <a:latin typeface="Arial" pitchFamily="34" charset="0"/>
                <a:cs typeface="Arial" pitchFamily="34" charset="0"/>
              </a:rPr>
              <a:t>inversions</a:t>
            </a:r>
            <a:r>
              <a:rPr lang="es-ES_tradnl" sz="2400" noProof="0" dirty="0" smtClean="0">
                <a:latin typeface="Arial" pitchFamily="34" charset="0"/>
                <a:cs typeface="Arial" pitchFamily="34" charset="0"/>
              </a:rPr>
              <a:t>:</a:t>
            </a:r>
          </a:p>
          <a:p>
            <a:pPr lvl="1"/>
            <a:r>
              <a:rPr lang="es-ES_tradnl" sz="2400" noProof="0" dirty="0" err="1" smtClean="0">
                <a:latin typeface="Arial" pitchFamily="34" charset="0"/>
                <a:cs typeface="Arial" pitchFamily="34" charset="0"/>
              </a:rPr>
              <a:t>Problem</a:t>
            </a:r>
            <a:r>
              <a:rPr lang="es-ES_tradnl" sz="2400" noProof="0" dirty="0" smtClean="0">
                <a:latin typeface="Arial" pitchFamily="34" charset="0"/>
                <a:cs typeface="Arial" pitchFamily="34" charset="0"/>
              </a:rPr>
              <a:t> in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tropics</a:t>
            </a:r>
            <a:r>
              <a:rPr lang="es-ES_tradnl" sz="2400" noProof="0" dirty="0" smtClean="0">
                <a:latin typeface="Arial" pitchFamily="34" charset="0"/>
                <a:cs typeface="Arial" pitchFamily="34" charset="0"/>
              </a:rPr>
              <a:t>: SUBSIDENCE INVERSIONS.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decrease</a:t>
            </a:r>
            <a:r>
              <a:rPr lang="es-ES_tradnl" sz="2400" noProof="0" dirty="0" smtClean="0">
                <a:latin typeface="Arial" pitchFamily="34" charset="0"/>
                <a:cs typeface="Arial" pitchFamily="34" charset="0"/>
              </a:rPr>
              <a:t> of </a:t>
            </a:r>
            <a:r>
              <a:rPr lang="es-ES_tradnl" sz="2400" noProof="0" dirty="0" err="1" smtClean="0">
                <a:latin typeface="Arial" pitchFamily="34" charset="0"/>
                <a:cs typeface="Arial" pitchFamily="34" charset="0"/>
              </a:rPr>
              <a:t>moisture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with</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height</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overwhelms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temperature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increase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This</a:t>
            </a:r>
            <a:r>
              <a:rPr lang="es-ES_tradnl" sz="2400" noProof="0" dirty="0" smtClean="0">
                <a:latin typeface="Arial" pitchFamily="34" charset="0"/>
                <a:cs typeface="Arial" pitchFamily="34" charset="0"/>
              </a:rPr>
              <a:t> leads </a:t>
            </a:r>
            <a:r>
              <a:rPr lang="es-ES_tradnl" sz="2400" noProof="0" dirty="0" err="1" smtClean="0">
                <a:latin typeface="Arial" pitchFamily="34" charset="0"/>
                <a:cs typeface="Arial" pitchFamily="34" charset="0"/>
              </a:rPr>
              <a:t>to</a:t>
            </a:r>
            <a:r>
              <a:rPr lang="es-ES_tradnl" sz="2400" noProof="0" dirty="0" smtClean="0">
                <a:latin typeface="Arial" pitchFamily="34" charset="0"/>
                <a:cs typeface="Arial" pitchFamily="34" charset="0"/>
              </a:rPr>
              <a:t> a </a:t>
            </a:r>
            <a:r>
              <a:rPr lang="es-ES_tradnl" sz="2400" noProof="0" dirty="0" err="1" smtClean="0">
                <a:latin typeface="Arial" pitchFamily="34" charset="0"/>
                <a:cs typeface="Arial" pitchFamily="34" charset="0"/>
              </a:rPr>
              <a:t>sharp</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decrease</a:t>
            </a:r>
            <a:r>
              <a:rPr lang="es-ES_tradnl" sz="2400" noProof="0" dirty="0" smtClean="0">
                <a:latin typeface="Arial" pitchFamily="34" charset="0"/>
                <a:cs typeface="Arial" pitchFamily="34" charset="0"/>
              </a:rPr>
              <a:t> in THTE (</a:t>
            </a:r>
            <a:r>
              <a:rPr lang="es-ES_tradnl" sz="2400" noProof="0" dirty="0" err="1" smtClean="0">
                <a:latin typeface="Arial" pitchFamily="34" charset="0"/>
                <a:cs typeface="Arial" pitchFamily="34" charset="0"/>
              </a:rPr>
              <a:t>instead</a:t>
            </a:r>
            <a:r>
              <a:rPr lang="es-ES_tradnl" sz="2400" noProof="0" dirty="0" smtClean="0">
                <a:latin typeface="Arial" pitchFamily="34" charset="0"/>
                <a:cs typeface="Arial" pitchFamily="34" charset="0"/>
              </a:rPr>
              <a:t> of </a:t>
            </a:r>
            <a:r>
              <a:rPr lang="es-ES_tradnl" sz="2400" noProof="0" dirty="0" err="1" smtClean="0">
                <a:latin typeface="Arial" pitchFamily="34" charset="0"/>
                <a:cs typeface="Arial" pitchFamily="34" charset="0"/>
              </a:rPr>
              <a:t>an</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increase</a:t>
            </a:r>
            <a:r>
              <a:rPr lang="es-ES_tradnl" sz="2400" noProof="0" dirty="0" smtClean="0">
                <a:latin typeface="Arial" pitchFamily="34" charset="0"/>
                <a:cs typeface="Arial" pitchFamily="34" charset="0"/>
              </a:rPr>
              <a:t>).</a:t>
            </a:r>
          </a:p>
          <a:p>
            <a:pPr marL="457200" lvl="1" indent="0">
              <a:buNone/>
            </a:pPr>
            <a:r>
              <a:rPr lang="es-ES_tradnl" sz="2400" dirty="0">
                <a:solidFill>
                  <a:srgbClr val="FF0000"/>
                </a:solidFill>
                <a:latin typeface="Arial" pitchFamily="34" charset="0"/>
                <a:cs typeface="Arial" pitchFamily="34" charset="0"/>
              </a:rPr>
              <a:t> </a:t>
            </a:r>
            <a:r>
              <a:rPr lang="es-ES_tradnl" sz="2400" dirty="0" smtClean="0">
                <a:solidFill>
                  <a:srgbClr val="FF0000"/>
                </a:solidFill>
                <a:latin typeface="Arial" pitchFamily="34" charset="0"/>
                <a:cs typeface="Arial" pitchFamily="34" charset="0"/>
              </a:rPr>
              <a:t>  </a:t>
            </a:r>
            <a:r>
              <a:rPr lang="es-ES_tradnl" sz="2400" dirty="0" smtClean="0">
                <a:solidFill>
                  <a:srgbClr val="FF0000"/>
                </a:solidFill>
                <a:latin typeface="Arial" pitchFamily="34" charset="0"/>
                <a:cs typeface="Arial" pitchFamily="34" charset="0"/>
                <a:sym typeface="Wingdings" pitchFamily="2" charset="2"/>
              </a:rPr>
              <a:t> So </a:t>
            </a:r>
            <a:r>
              <a:rPr lang="es-ES_tradnl" sz="2400" dirty="0" err="1" smtClean="0">
                <a:solidFill>
                  <a:srgbClr val="FF0000"/>
                </a:solidFill>
                <a:latin typeface="Arial" pitchFamily="34" charset="0"/>
                <a:cs typeface="Arial" pitchFamily="34" charset="0"/>
                <a:sym typeface="Wingdings" pitchFamily="2" charset="2"/>
              </a:rPr>
              <a:t>sharp</a:t>
            </a:r>
            <a:r>
              <a:rPr lang="es-ES_tradnl" sz="2400" dirty="0" smtClean="0">
                <a:solidFill>
                  <a:srgbClr val="FF0000"/>
                </a:solidFill>
                <a:latin typeface="Arial" pitchFamily="34" charset="0"/>
                <a:cs typeface="Arial" pitchFamily="34" charset="0"/>
                <a:sym typeface="Wingdings" pitchFamily="2" charset="2"/>
              </a:rPr>
              <a:t> </a:t>
            </a:r>
            <a:r>
              <a:rPr lang="es-ES_tradnl" sz="2400" dirty="0" err="1" smtClean="0">
                <a:solidFill>
                  <a:srgbClr val="FF0000"/>
                </a:solidFill>
                <a:latin typeface="Arial" pitchFamily="34" charset="0"/>
                <a:cs typeface="Arial" pitchFamily="34" charset="0"/>
                <a:sym typeface="Wingdings" pitchFamily="2" charset="2"/>
              </a:rPr>
              <a:t>decrease</a:t>
            </a:r>
            <a:r>
              <a:rPr lang="es-ES_tradnl" sz="2400" dirty="0" smtClean="0">
                <a:solidFill>
                  <a:srgbClr val="FF0000"/>
                </a:solidFill>
                <a:latin typeface="Arial" pitchFamily="34" charset="0"/>
                <a:cs typeface="Arial" pitchFamily="34" charset="0"/>
                <a:sym typeface="Wingdings" pitchFamily="2" charset="2"/>
              </a:rPr>
              <a:t> in THTE in </a:t>
            </a:r>
            <a:r>
              <a:rPr lang="es-ES_tradnl" sz="2400" dirty="0" err="1" smtClean="0">
                <a:solidFill>
                  <a:srgbClr val="FF0000"/>
                </a:solidFill>
                <a:latin typeface="Arial" pitchFamily="34" charset="0"/>
                <a:cs typeface="Arial" pitchFamily="34" charset="0"/>
                <a:sym typeface="Wingdings" pitchFamily="2" charset="2"/>
              </a:rPr>
              <a:t>the</a:t>
            </a:r>
            <a:r>
              <a:rPr lang="es-ES_tradnl" sz="2400" dirty="0" smtClean="0">
                <a:solidFill>
                  <a:srgbClr val="FF0000"/>
                </a:solidFill>
                <a:latin typeface="Arial" pitchFamily="34" charset="0"/>
                <a:cs typeface="Arial" pitchFamily="34" charset="0"/>
                <a:sym typeface="Wingdings" pitchFamily="2" charset="2"/>
              </a:rPr>
              <a:t> </a:t>
            </a:r>
            <a:r>
              <a:rPr lang="es-ES_tradnl" sz="2400" dirty="0" err="1" smtClean="0">
                <a:solidFill>
                  <a:srgbClr val="FF0000"/>
                </a:solidFill>
                <a:latin typeface="Arial" pitchFamily="34" charset="0"/>
                <a:cs typeface="Arial" pitchFamily="34" charset="0"/>
                <a:sym typeface="Wingdings" pitchFamily="2" charset="2"/>
              </a:rPr>
              <a:t>tropics</a:t>
            </a:r>
            <a:r>
              <a:rPr lang="es-ES_tradnl" sz="2400" dirty="0" smtClean="0">
                <a:solidFill>
                  <a:srgbClr val="FF0000"/>
                </a:solidFill>
                <a:latin typeface="Arial" pitchFamily="34" charset="0"/>
                <a:cs typeface="Arial" pitchFamily="34" charset="0"/>
                <a:sym typeface="Wingdings" pitchFamily="2" charset="2"/>
              </a:rPr>
              <a:t> can be   </a:t>
            </a:r>
          </a:p>
          <a:p>
            <a:pPr marL="457200" lvl="1" indent="0">
              <a:buNone/>
            </a:pPr>
            <a:r>
              <a:rPr lang="es-ES_tradnl" sz="2400" dirty="0">
                <a:solidFill>
                  <a:srgbClr val="FF0000"/>
                </a:solidFill>
                <a:latin typeface="Arial" pitchFamily="34" charset="0"/>
                <a:cs typeface="Arial" pitchFamily="34" charset="0"/>
                <a:sym typeface="Wingdings" pitchFamily="2" charset="2"/>
              </a:rPr>
              <a:t> </a:t>
            </a:r>
            <a:r>
              <a:rPr lang="es-ES_tradnl" sz="2400" dirty="0" smtClean="0">
                <a:solidFill>
                  <a:srgbClr val="FF0000"/>
                </a:solidFill>
                <a:latin typeface="Arial" pitchFamily="34" charset="0"/>
                <a:cs typeface="Arial" pitchFamily="34" charset="0"/>
                <a:sym typeface="Wingdings" pitchFamily="2" charset="2"/>
              </a:rPr>
              <a:t>      </a:t>
            </a:r>
            <a:r>
              <a:rPr lang="es-ES_tradnl" sz="2400" dirty="0" err="1" smtClean="0">
                <a:solidFill>
                  <a:srgbClr val="FF0000"/>
                </a:solidFill>
                <a:latin typeface="Arial" pitchFamily="34" charset="0"/>
                <a:cs typeface="Arial" pitchFamily="34" charset="0"/>
                <a:sym typeface="Wingdings" pitchFamily="2" charset="2"/>
              </a:rPr>
              <a:t>associated</a:t>
            </a:r>
            <a:r>
              <a:rPr lang="es-ES_tradnl" sz="2400" dirty="0" smtClean="0">
                <a:solidFill>
                  <a:srgbClr val="FF0000"/>
                </a:solidFill>
                <a:latin typeface="Arial" pitchFamily="34" charset="0"/>
                <a:cs typeface="Arial" pitchFamily="34" charset="0"/>
                <a:sym typeface="Wingdings" pitchFamily="2" charset="2"/>
              </a:rPr>
              <a:t> </a:t>
            </a:r>
            <a:r>
              <a:rPr lang="es-ES_tradnl" sz="2400" dirty="0" err="1" smtClean="0">
                <a:solidFill>
                  <a:srgbClr val="FF0000"/>
                </a:solidFill>
                <a:latin typeface="Arial" pitchFamily="34" charset="0"/>
                <a:cs typeface="Arial" pitchFamily="34" charset="0"/>
                <a:sym typeface="Wingdings" pitchFamily="2" charset="2"/>
              </a:rPr>
              <a:t>also</a:t>
            </a:r>
            <a:r>
              <a:rPr lang="es-ES_tradnl" sz="2400" dirty="0" smtClean="0">
                <a:solidFill>
                  <a:srgbClr val="FF0000"/>
                </a:solidFill>
                <a:latin typeface="Arial" pitchFamily="34" charset="0"/>
                <a:cs typeface="Arial" pitchFamily="34" charset="0"/>
                <a:sym typeface="Wingdings" pitchFamily="2" charset="2"/>
              </a:rPr>
              <a:t> </a:t>
            </a:r>
            <a:r>
              <a:rPr lang="es-ES_tradnl" sz="2400" dirty="0" err="1" smtClean="0">
                <a:solidFill>
                  <a:srgbClr val="FF0000"/>
                </a:solidFill>
                <a:latin typeface="Arial" pitchFamily="34" charset="0"/>
                <a:cs typeface="Arial" pitchFamily="34" charset="0"/>
                <a:sym typeface="Wingdings" pitchFamily="2" charset="2"/>
              </a:rPr>
              <a:t>to</a:t>
            </a:r>
            <a:r>
              <a:rPr lang="es-ES_tradnl" sz="2400" dirty="0" smtClean="0">
                <a:solidFill>
                  <a:srgbClr val="FF0000"/>
                </a:solidFill>
                <a:latin typeface="Arial" pitchFamily="34" charset="0"/>
                <a:cs typeface="Arial" pitchFamily="34" charset="0"/>
                <a:sym typeface="Wingdings" pitchFamily="2" charset="2"/>
              </a:rPr>
              <a:t> extreme </a:t>
            </a:r>
            <a:r>
              <a:rPr lang="es-ES_tradnl" sz="2400" dirty="0" err="1" smtClean="0">
                <a:solidFill>
                  <a:srgbClr val="FF0000"/>
                </a:solidFill>
                <a:latin typeface="Arial" pitchFamily="34" charset="0"/>
                <a:cs typeface="Arial" pitchFamily="34" charset="0"/>
                <a:sym typeface="Wingdings" pitchFamily="2" charset="2"/>
              </a:rPr>
              <a:t>stability</a:t>
            </a:r>
            <a:r>
              <a:rPr lang="es-ES_tradnl" sz="2400" dirty="0" smtClean="0">
                <a:solidFill>
                  <a:srgbClr val="FF0000"/>
                </a:solidFill>
                <a:latin typeface="Arial" pitchFamily="34" charset="0"/>
                <a:cs typeface="Arial" pitchFamily="34" charset="0"/>
                <a:sym typeface="Wingdings" pitchFamily="2" charset="2"/>
              </a:rPr>
              <a:t>.</a:t>
            </a:r>
            <a:endParaRPr lang="es-ES_tradnl" sz="2400" noProof="0" dirty="0" smtClean="0">
              <a:solidFill>
                <a:srgbClr val="FF0000"/>
              </a:solidFill>
              <a:latin typeface="Arial" pitchFamily="34" charset="0"/>
              <a:cs typeface="Arial" pitchFamily="34" charset="0"/>
            </a:endParaRPr>
          </a:p>
          <a:p>
            <a:pPr marL="457200" lvl="1" indent="0">
              <a:buNone/>
            </a:pPr>
            <a:endParaRPr lang="es-ES_tradnl" sz="2400" noProof="0" dirty="0" smtClean="0">
              <a:latin typeface="Arial" pitchFamily="34" charset="0"/>
              <a:cs typeface="Arial" pitchFamily="34" charset="0"/>
            </a:endParaRPr>
          </a:p>
        </p:txBody>
      </p:sp>
      <p:sp>
        <p:nvSpPr>
          <p:cNvPr id="4" name="TextBox 3"/>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34/57</a:t>
            </a:r>
            <a:endParaRPr lang="en-US" dirty="0">
              <a:solidFill>
                <a:schemeClr val="bg1">
                  <a:lumMod val="50000"/>
                </a:schemeClr>
              </a:solidFill>
            </a:endParaRPr>
          </a:p>
        </p:txBody>
      </p:sp>
    </p:spTree>
    <p:extLst>
      <p:ext uri="{BB962C8B-B14F-4D97-AF65-F5344CB8AC3E}">
        <p14:creationId xmlns:p14="http://schemas.microsoft.com/office/powerpoint/2010/main" val="700811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715962"/>
          </a:xfrm>
        </p:spPr>
        <p:txBody>
          <a:bodyPr>
            <a:normAutofit/>
          </a:bodyPr>
          <a:lstStyle/>
          <a:p>
            <a:r>
              <a:rPr lang="es-ES_tradnl" sz="3600" b="1" noProof="0" dirty="0" err="1" smtClean="0">
                <a:latin typeface="Arial" pitchFamily="34" charset="0"/>
                <a:cs typeface="Arial" pitchFamily="34" charset="0"/>
              </a:rPr>
              <a:t>Equivalent</a:t>
            </a:r>
            <a:r>
              <a:rPr lang="es-ES_tradnl" sz="3600" b="1" noProof="0" dirty="0" smtClean="0">
                <a:latin typeface="Arial" pitchFamily="34" charset="0"/>
                <a:cs typeface="Arial" pitchFamily="34" charset="0"/>
              </a:rPr>
              <a:t> </a:t>
            </a:r>
            <a:r>
              <a:rPr lang="es-ES_tradnl" sz="3600" b="1" noProof="0" dirty="0" err="1" smtClean="0">
                <a:latin typeface="Arial" pitchFamily="34" charset="0"/>
                <a:cs typeface="Arial" pitchFamily="34" charset="0"/>
              </a:rPr>
              <a:t>Potential</a:t>
            </a:r>
            <a:r>
              <a:rPr lang="es-ES_tradnl" sz="3600" b="1" noProof="0" dirty="0" smtClean="0">
                <a:latin typeface="Arial" pitchFamily="34" charset="0"/>
                <a:cs typeface="Arial" pitchFamily="34" charset="0"/>
              </a:rPr>
              <a:t> </a:t>
            </a:r>
            <a:r>
              <a:rPr lang="es-ES_tradnl" sz="3600" b="1" noProof="0" dirty="0" err="1" smtClean="0">
                <a:latin typeface="Arial" pitchFamily="34" charset="0"/>
                <a:cs typeface="Arial" pitchFamily="34" charset="0"/>
              </a:rPr>
              <a:t>Temperature</a:t>
            </a:r>
            <a:endParaRPr lang="es-ES_tradnl" sz="3600" b="1" noProof="0" dirty="0">
              <a:latin typeface="Arial" pitchFamily="34" charset="0"/>
              <a:cs typeface="Arial"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467600" cy="557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524000" y="4572000"/>
            <a:ext cx="6781800" cy="0"/>
          </a:xfrm>
          <a:prstGeom prst="line">
            <a:avLst/>
          </a:prstGeom>
          <a:ln w="34925">
            <a:solidFill>
              <a:srgbClr val="FB0BDE"/>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00" y="3867150"/>
            <a:ext cx="6781800" cy="19050"/>
          </a:xfrm>
          <a:prstGeom prst="line">
            <a:avLst/>
          </a:prstGeom>
          <a:ln w="34925">
            <a:solidFill>
              <a:srgbClr val="FB0BD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791200" y="3867150"/>
            <a:ext cx="0" cy="666750"/>
          </a:xfrm>
          <a:prstGeom prst="line">
            <a:avLst/>
          </a:prstGeom>
          <a:ln w="34925">
            <a:solidFill>
              <a:srgbClr val="FB0BD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343400" y="3867150"/>
            <a:ext cx="0" cy="704850"/>
          </a:xfrm>
          <a:prstGeom prst="line">
            <a:avLst/>
          </a:prstGeom>
          <a:ln w="34925">
            <a:solidFill>
              <a:srgbClr val="FB0BD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057400" y="3867150"/>
            <a:ext cx="0" cy="704850"/>
          </a:xfrm>
          <a:prstGeom prst="line">
            <a:avLst/>
          </a:prstGeom>
          <a:ln w="34925">
            <a:solidFill>
              <a:srgbClr val="FB0BDE"/>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81600" y="4472226"/>
            <a:ext cx="1219200" cy="861774"/>
          </a:xfrm>
          <a:prstGeom prst="rect">
            <a:avLst/>
          </a:prstGeom>
          <a:noFill/>
        </p:spPr>
        <p:txBody>
          <a:bodyPr wrap="square" rtlCol="0">
            <a:spAutoFit/>
          </a:bodyPr>
          <a:lstStyle/>
          <a:p>
            <a:r>
              <a:rPr lang="el-GR" sz="3200" dirty="0" smtClean="0">
                <a:solidFill>
                  <a:srgbClr val="FB0BDE"/>
                </a:solidFill>
              </a:rPr>
              <a:t>Δ</a:t>
            </a:r>
            <a:r>
              <a:rPr lang="en-US" sz="3200" dirty="0" smtClean="0">
                <a:solidFill>
                  <a:srgbClr val="FB0BDE"/>
                </a:solidFill>
              </a:rPr>
              <a:t> = -6</a:t>
            </a:r>
            <a:endParaRPr lang="el-GR" sz="3200" dirty="0">
              <a:solidFill>
                <a:srgbClr val="FB0BDE"/>
              </a:solidFill>
            </a:endParaRPr>
          </a:p>
          <a:p>
            <a:endParaRPr lang="es-ES_tradnl" dirty="0"/>
          </a:p>
        </p:txBody>
      </p:sp>
      <p:sp>
        <p:nvSpPr>
          <p:cNvPr id="14" name="TextBox 13"/>
          <p:cNvSpPr txBox="1"/>
          <p:nvPr/>
        </p:nvSpPr>
        <p:spPr>
          <a:xfrm>
            <a:off x="3505200" y="4472226"/>
            <a:ext cx="1524000" cy="861774"/>
          </a:xfrm>
          <a:prstGeom prst="rect">
            <a:avLst/>
          </a:prstGeom>
          <a:noFill/>
        </p:spPr>
        <p:txBody>
          <a:bodyPr wrap="square" rtlCol="0">
            <a:spAutoFit/>
          </a:bodyPr>
          <a:lstStyle/>
          <a:p>
            <a:r>
              <a:rPr lang="el-GR" sz="3200" dirty="0" smtClean="0">
                <a:solidFill>
                  <a:srgbClr val="FB0BDE"/>
                </a:solidFill>
              </a:rPr>
              <a:t>Δ</a:t>
            </a:r>
            <a:r>
              <a:rPr lang="en-US" sz="3200" dirty="0" smtClean="0">
                <a:solidFill>
                  <a:srgbClr val="FB0BDE"/>
                </a:solidFill>
              </a:rPr>
              <a:t> = -21</a:t>
            </a:r>
            <a:endParaRPr lang="el-GR" sz="3200" dirty="0">
              <a:solidFill>
                <a:srgbClr val="FB0BDE"/>
              </a:solidFill>
            </a:endParaRPr>
          </a:p>
          <a:p>
            <a:endParaRPr lang="es-ES_tradnl" dirty="0"/>
          </a:p>
        </p:txBody>
      </p:sp>
      <p:sp>
        <p:nvSpPr>
          <p:cNvPr id="15" name="TextBox 14"/>
          <p:cNvSpPr txBox="1"/>
          <p:nvPr/>
        </p:nvSpPr>
        <p:spPr>
          <a:xfrm>
            <a:off x="1371600" y="4472226"/>
            <a:ext cx="1524000" cy="861774"/>
          </a:xfrm>
          <a:prstGeom prst="rect">
            <a:avLst/>
          </a:prstGeom>
          <a:noFill/>
        </p:spPr>
        <p:txBody>
          <a:bodyPr wrap="square" rtlCol="0">
            <a:spAutoFit/>
          </a:bodyPr>
          <a:lstStyle/>
          <a:p>
            <a:r>
              <a:rPr lang="el-GR" sz="3200" dirty="0" smtClean="0">
                <a:solidFill>
                  <a:srgbClr val="FB0BDE"/>
                </a:solidFill>
              </a:rPr>
              <a:t>Δ</a:t>
            </a:r>
            <a:r>
              <a:rPr lang="en-US" sz="3200" dirty="0" smtClean="0">
                <a:solidFill>
                  <a:srgbClr val="FB0BDE"/>
                </a:solidFill>
              </a:rPr>
              <a:t> = -8</a:t>
            </a:r>
            <a:endParaRPr lang="el-GR" sz="3200" dirty="0">
              <a:solidFill>
                <a:srgbClr val="FB0BDE"/>
              </a:solidFill>
            </a:endParaRPr>
          </a:p>
          <a:p>
            <a:endParaRPr lang="es-ES_tradnl" dirty="0"/>
          </a:p>
        </p:txBody>
      </p:sp>
      <p:sp>
        <p:nvSpPr>
          <p:cNvPr id="13" name="TextBox 12"/>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35/57</a:t>
            </a:r>
            <a:endParaRPr lang="en-US" dirty="0">
              <a:solidFill>
                <a:schemeClr val="bg1">
                  <a:lumMod val="50000"/>
                </a:schemeClr>
              </a:solidFill>
            </a:endParaRPr>
          </a:p>
        </p:txBody>
      </p:sp>
    </p:spTree>
    <p:extLst>
      <p:ext uri="{BB962C8B-B14F-4D97-AF65-F5344CB8AC3E}">
        <p14:creationId xmlns:p14="http://schemas.microsoft.com/office/powerpoint/2010/main" val="353534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1301978" y="1989137"/>
            <a:ext cx="648927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sz="3200" b="1" dirty="0" err="1" smtClean="0">
                <a:latin typeface="Arial" pitchFamily="34" charset="0"/>
                <a:cs typeface="Arial" pitchFamily="34" charset="0"/>
              </a:rPr>
              <a:t>The</a:t>
            </a:r>
            <a:r>
              <a:rPr lang="es-ES_tradnl" sz="3200" b="1" dirty="0" smtClean="0">
                <a:latin typeface="Arial" pitchFamily="34" charset="0"/>
                <a:cs typeface="Arial" pitchFamily="34" charset="0"/>
              </a:rPr>
              <a:t> </a:t>
            </a:r>
            <a:r>
              <a:rPr lang="es-ES_tradnl" sz="3200" b="1" dirty="0" err="1" smtClean="0">
                <a:latin typeface="Arial" pitchFamily="34" charset="0"/>
                <a:cs typeface="Arial" pitchFamily="34" charset="0"/>
              </a:rPr>
              <a:t>Galvez-Davison</a:t>
            </a:r>
            <a:r>
              <a:rPr lang="es-ES_tradnl" sz="3200" b="1" dirty="0" smtClean="0">
                <a:latin typeface="Arial" pitchFamily="34" charset="0"/>
                <a:cs typeface="Arial" pitchFamily="34" charset="0"/>
              </a:rPr>
              <a:t> </a:t>
            </a:r>
            <a:r>
              <a:rPr lang="es-ES_tradnl" sz="3200" b="1" dirty="0" err="1" smtClean="0">
                <a:latin typeface="Arial" pitchFamily="34" charset="0"/>
                <a:cs typeface="Arial" pitchFamily="34" charset="0"/>
              </a:rPr>
              <a:t>Index</a:t>
            </a:r>
            <a:r>
              <a:rPr lang="es-ES_tradnl" sz="3200" b="1" dirty="0" smtClean="0">
                <a:latin typeface="Arial" pitchFamily="34" charset="0"/>
                <a:cs typeface="Arial" pitchFamily="34" charset="0"/>
              </a:rPr>
              <a:t> (GDI) </a:t>
            </a:r>
          </a:p>
          <a:p>
            <a:pPr algn="ctr" eaLnBrk="1" hangingPunct="1"/>
            <a:r>
              <a:rPr lang="es-ES_tradnl" sz="3200" b="1" dirty="0" err="1" smtClean="0">
                <a:latin typeface="Arial" pitchFamily="34" charset="0"/>
                <a:cs typeface="Arial" pitchFamily="34" charset="0"/>
              </a:rPr>
              <a:t>for</a:t>
            </a:r>
            <a:r>
              <a:rPr lang="es-ES_tradnl" sz="3200" b="1" dirty="0" smtClean="0">
                <a:latin typeface="Arial" pitchFamily="34" charset="0"/>
                <a:cs typeface="Arial" pitchFamily="34" charset="0"/>
              </a:rPr>
              <a:t> </a:t>
            </a:r>
            <a:r>
              <a:rPr lang="es-ES_tradnl" sz="3200" b="1" dirty="0" err="1" smtClean="0">
                <a:latin typeface="Arial" pitchFamily="34" charset="0"/>
                <a:cs typeface="Arial" pitchFamily="34" charset="0"/>
              </a:rPr>
              <a:t>convective</a:t>
            </a:r>
            <a:r>
              <a:rPr lang="es-ES_tradnl" sz="3200" b="1" dirty="0" smtClean="0">
                <a:latin typeface="Arial" pitchFamily="34" charset="0"/>
                <a:cs typeface="Arial" pitchFamily="34" charset="0"/>
              </a:rPr>
              <a:t> </a:t>
            </a:r>
            <a:r>
              <a:rPr lang="es-ES_tradnl" sz="3200" b="1" dirty="0" err="1" smtClean="0">
                <a:latin typeface="Arial" pitchFamily="34" charset="0"/>
                <a:cs typeface="Arial" pitchFamily="34" charset="0"/>
              </a:rPr>
              <a:t>instability</a:t>
            </a:r>
            <a:endParaRPr lang="es-ES_tradnl" sz="3200" b="1" dirty="0" smtClean="0">
              <a:latin typeface="Arial" pitchFamily="34" charset="0"/>
              <a:cs typeface="Arial" pitchFamily="34" charset="0"/>
            </a:endParaRPr>
          </a:p>
          <a:p>
            <a:pPr algn="ctr" eaLnBrk="1" hangingPunct="1"/>
            <a:r>
              <a:rPr lang="es-ES_tradnl" sz="3200" b="1" dirty="0" smtClean="0">
                <a:latin typeface="Arial" pitchFamily="34" charset="0"/>
                <a:cs typeface="Arial" pitchFamily="34" charset="0"/>
              </a:rPr>
              <a:t>in </a:t>
            </a:r>
            <a:r>
              <a:rPr lang="es-ES_tradnl" sz="3200" b="1" dirty="0" err="1" smtClean="0">
                <a:latin typeface="Arial" pitchFamily="34" charset="0"/>
                <a:cs typeface="Arial" pitchFamily="34" charset="0"/>
              </a:rPr>
              <a:t>the</a:t>
            </a:r>
            <a:r>
              <a:rPr lang="es-ES_tradnl" sz="3200" b="1" dirty="0" smtClean="0">
                <a:latin typeface="Arial" pitchFamily="34" charset="0"/>
                <a:cs typeface="Arial" pitchFamily="34" charset="0"/>
              </a:rPr>
              <a:t> </a:t>
            </a:r>
            <a:r>
              <a:rPr lang="es-ES_tradnl" sz="3200" b="1" dirty="0" err="1" smtClean="0">
                <a:latin typeface="Arial" pitchFamily="34" charset="0"/>
                <a:cs typeface="Arial" pitchFamily="34" charset="0"/>
              </a:rPr>
              <a:t>Caribbean</a:t>
            </a:r>
            <a:r>
              <a:rPr lang="es-ES_tradnl" sz="3200" b="1" dirty="0" smtClean="0">
                <a:latin typeface="Arial" pitchFamily="34" charset="0"/>
                <a:cs typeface="Arial" pitchFamily="34" charset="0"/>
              </a:rPr>
              <a:t> </a:t>
            </a:r>
            <a:r>
              <a:rPr lang="es-ES_tradnl" sz="3200" b="1" dirty="0" err="1" smtClean="0">
                <a:latin typeface="Arial" pitchFamily="34" charset="0"/>
                <a:cs typeface="Arial" pitchFamily="34" charset="0"/>
              </a:rPr>
              <a:t>Basin</a:t>
            </a:r>
            <a:endParaRPr lang="es-ES_tradnl" sz="3200" b="1" dirty="0">
              <a:latin typeface="Arial" pitchFamily="34" charset="0"/>
              <a:cs typeface="Arial" pitchFamily="34" charset="0"/>
            </a:endParaRPr>
          </a:p>
        </p:txBody>
      </p:sp>
      <p:sp>
        <p:nvSpPr>
          <p:cNvPr id="2051" name="TextBox 1"/>
          <p:cNvSpPr txBox="1">
            <a:spLocks noChangeArrowheads="1"/>
          </p:cNvSpPr>
          <p:nvPr/>
        </p:nvSpPr>
        <p:spPr bwMode="auto">
          <a:xfrm>
            <a:off x="3044825" y="4046537"/>
            <a:ext cx="2974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sz="2400" dirty="0" smtClean="0">
                <a:latin typeface="Arial" pitchFamily="34" charset="0"/>
                <a:cs typeface="Arial" pitchFamily="34" charset="0"/>
              </a:rPr>
              <a:t>José Manuel Gálvez</a:t>
            </a:r>
          </a:p>
          <a:p>
            <a:pPr algn="ctr" eaLnBrk="1" hangingPunct="1"/>
            <a:r>
              <a:rPr lang="es-ES_tradnl" sz="2400" dirty="0" smtClean="0">
                <a:latin typeface="Arial" pitchFamily="34" charset="0"/>
                <a:cs typeface="Arial" pitchFamily="34" charset="0"/>
              </a:rPr>
              <a:t>Mike Davison</a:t>
            </a:r>
            <a:endParaRPr lang="es-ES_tradnl" sz="2400" dirty="0">
              <a:latin typeface="Arial" pitchFamily="34" charset="0"/>
              <a:cs typeface="Arial" pitchFamily="34" charset="0"/>
            </a:endParaRPr>
          </a:p>
        </p:txBody>
      </p:sp>
      <p:sp>
        <p:nvSpPr>
          <p:cNvPr id="4" name="TextBox 3"/>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36/57</a:t>
            </a:r>
            <a:endParaRPr lang="en-US" dirty="0">
              <a:solidFill>
                <a:schemeClr val="bg1">
                  <a:lumMod val="50000"/>
                </a:schemeClr>
              </a:solidFill>
            </a:endParaRPr>
          </a:p>
        </p:txBody>
      </p:sp>
    </p:spTree>
    <p:extLst>
      <p:ext uri="{BB962C8B-B14F-4D97-AF65-F5344CB8AC3E}">
        <p14:creationId xmlns:p14="http://schemas.microsoft.com/office/powerpoint/2010/main" val="3054104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966" y="304800"/>
            <a:ext cx="5007234" cy="3783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3886200" y="2706216"/>
            <a:ext cx="5029200" cy="341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33800" y="0"/>
            <a:ext cx="457200" cy="2863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0500" y="2782417"/>
            <a:ext cx="3543300" cy="11799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190500" y="914399"/>
            <a:ext cx="3390900" cy="35403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1066800" y="4164956"/>
            <a:ext cx="7848600" cy="2323158"/>
          </a:xfrm>
          <a:prstGeom prst="rect">
            <a:avLst/>
          </a:prstGeom>
          <a:solidFill>
            <a:srgbClr val="F6E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190500" y="1600200"/>
            <a:ext cx="3543300" cy="1066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5" name="TextBox 1"/>
          <p:cNvSpPr txBox="1">
            <a:spLocks noChangeArrowheads="1"/>
          </p:cNvSpPr>
          <p:nvPr/>
        </p:nvSpPr>
        <p:spPr bwMode="auto">
          <a:xfrm>
            <a:off x="76200" y="76200"/>
            <a:ext cx="11448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800" b="1" dirty="0" err="1" smtClean="0"/>
              <a:t>Basis</a:t>
            </a:r>
            <a:endParaRPr lang="es-ES_tradnl" sz="2800" b="1" dirty="0"/>
          </a:p>
        </p:txBody>
      </p:sp>
      <p:sp>
        <p:nvSpPr>
          <p:cNvPr id="5126" name="TextBox 10"/>
          <p:cNvSpPr txBox="1">
            <a:spLocks noChangeArrowheads="1"/>
          </p:cNvSpPr>
          <p:nvPr/>
        </p:nvSpPr>
        <p:spPr bwMode="auto">
          <a:xfrm>
            <a:off x="282834" y="545160"/>
            <a:ext cx="3603366"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AutoNum type="arabicParenBoth"/>
            </a:pPr>
            <a:r>
              <a:rPr lang="es-ES_tradnl" b="1" dirty="0" err="1" smtClean="0">
                <a:latin typeface="Arial" pitchFamily="34" charset="0"/>
                <a:cs typeface="Arial" pitchFamily="34" charset="0"/>
              </a:rPr>
              <a:t>Studies</a:t>
            </a:r>
            <a:endParaRPr lang="es-ES_tradnl" b="1" dirty="0" smtClean="0">
              <a:latin typeface="Arial" pitchFamily="34" charset="0"/>
              <a:cs typeface="Arial" pitchFamily="34" charset="0"/>
            </a:endParaRPr>
          </a:p>
          <a:p>
            <a:pPr marL="342900" indent="-342900" eaLnBrk="1" hangingPunct="1">
              <a:buAutoNum type="arabicParenBoth"/>
            </a:pPr>
            <a:endParaRPr lang="es-ES_tradnl" sz="500" b="1" dirty="0" smtClean="0">
              <a:latin typeface="Arial" pitchFamily="34" charset="0"/>
              <a:cs typeface="Arial" pitchFamily="34" charset="0"/>
            </a:endParaRPr>
          </a:p>
          <a:p>
            <a:pPr eaLnBrk="1" hangingPunct="1"/>
            <a:r>
              <a:rPr lang="es-ES_tradnl" b="1" dirty="0" smtClean="0">
                <a:latin typeface="Arial" pitchFamily="34" charset="0"/>
                <a:cs typeface="Arial" pitchFamily="34" charset="0"/>
              </a:rPr>
              <a:t>(2) </a:t>
            </a:r>
            <a:r>
              <a:rPr lang="es-ES_tradnl" b="1" dirty="0" err="1" smtClean="0">
                <a:latin typeface="Arial" pitchFamily="34" charset="0"/>
                <a:cs typeface="Arial" pitchFamily="34" charset="0"/>
              </a:rPr>
              <a:t>Forecasting</a:t>
            </a:r>
            <a:r>
              <a:rPr lang="es-ES_tradnl" b="1" dirty="0" smtClean="0">
                <a:latin typeface="Arial" pitchFamily="34" charset="0"/>
                <a:cs typeface="Arial" pitchFamily="34" charset="0"/>
              </a:rPr>
              <a:t> </a:t>
            </a:r>
            <a:r>
              <a:rPr lang="es-ES_tradnl" b="1" dirty="0" err="1" smtClean="0">
                <a:latin typeface="Arial" pitchFamily="34" charset="0"/>
                <a:cs typeface="Arial" pitchFamily="34" charset="0"/>
              </a:rPr>
              <a:t>experience</a:t>
            </a:r>
            <a:r>
              <a:rPr lang="es-ES_tradnl" b="1" dirty="0" smtClean="0">
                <a:latin typeface="Arial" pitchFamily="34" charset="0"/>
                <a:cs typeface="Arial" pitchFamily="34" charset="0"/>
              </a:rPr>
              <a:t>:</a:t>
            </a:r>
            <a:endParaRPr lang="es-ES_tradnl" b="1" dirty="0">
              <a:latin typeface="Arial" pitchFamily="34" charset="0"/>
              <a:cs typeface="Arial" pitchFamily="34" charset="0"/>
            </a:endParaRPr>
          </a:p>
        </p:txBody>
      </p:sp>
      <p:sp>
        <p:nvSpPr>
          <p:cNvPr id="5128" name="TextBox 10"/>
          <p:cNvSpPr txBox="1">
            <a:spLocks noChangeArrowheads="1"/>
          </p:cNvSpPr>
          <p:nvPr/>
        </p:nvSpPr>
        <p:spPr bwMode="auto">
          <a:xfrm>
            <a:off x="304800" y="1676400"/>
            <a:ext cx="352716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dirty="0" smtClean="0">
                <a:latin typeface="Arial" pitchFamily="34" charset="0"/>
                <a:cs typeface="Arial" pitchFamily="34" charset="0"/>
              </a:rPr>
              <a:t>Mike </a:t>
            </a:r>
            <a:r>
              <a:rPr lang="es-ES_tradnl" dirty="0" err="1" smtClean="0">
                <a:latin typeface="Arial" pitchFamily="34" charset="0"/>
                <a:cs typeface="Arial" pitchFamily="34" charset="0"/>
              </a:rPr>
              <a:t>Davison</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noted</a:t>
            </a:r>
            <a:r>
              <a:rPr lang="es-ES_tradnl" dirty="0" smtClean="0">
                <a:latin typeface="Arial" pitchFamily="34" charset="0"/>
                <a:cs typeface="Arial" pitchFamily="34" charset="0"/>
              </a:rPr>
              <a:t> a </a:t>
            </a:r>
            <a:r>
              <a:rPr lang="es-ES_tradnl" dirty="0" err="1" smtClean="0">
                <a:latin typeface="Arial" pitchFamily="34" charset="0"/>
                <a:cs typeface="Arial" pitchFamily="34" charset="0"/>
              </a:rPr>
              <a:t>clear</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relationship</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between</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columns</a:t>
            </a:r>
            <a:r>
              <a:rPr lang="es-ES_tradnl" dirty="0" smtClean="0">
                <a:latin typeface="Arial" pitchFamily="34" charset="0"/>
                <a:cs typeface="Arial" pitchFamily="34" charset="0"/>
              </a:rPr>
              <a:t> </a:t>
            </a:r>
          </a:p>
          <a:p>
            <a:pPr eaLnBrk="1" hangingPunct="1"/>
            <a:r>
              <a:rPr lang="es-ES_tradnl" dirty="0">
                <a:latin typeface="Arial" pitchFamily="34" charset="0"/>
                <a:cs typeface="Arial" pitchFamily="34" charset="0"/>
              </a:rPr>
              <a:t>o</a:t>
            </a:r>
            <a:r>
              <a:rPr lang="es-ES_tradnl" dirty="0" smtClean="0">
                <a:latin typeface="Arial" pitchFamily="34" charset="0"/>
                <a:cs typeface="Arial" pitchFamily="34" charset="0"/>
              </a:rPr>
              <a:t>f </a:t>
            </a:r>
            <a:r>
              <a:rPr lang="es-ES_tradnl" dirty="0" err="1" smtClean="0">
                <a:latin typeface="Arial" pitchFamily="34" charset="0"/>
                <a:cs typeface="Arial" pitchFamily="34" charset="0"/>
              </a:rPr>
              <a:t>high</a:t>
            </a:r>
            <a:r>
              <a:rPr lang="es-ES_tradnl" dirty="0" smtClean="0">
                <a:latin typeface="Arial" pitchFamily="34" charset="0"/>
                <a:cs typeface="Arial" pitchFamily="34" charset="0"/>
              </a:rPr>
              <a:t> </a:t>
            </a:r>
            <a:r>
              <a:rPr lang="el-GR" dirty="0" smtClean="0">
                <a:latin typeface="Arial" pitchFamily="34" charset="0"/>
                <a:cs typeface="Arial" pitchFamily="34" charset="0"/>
              </a:rPr>
              <a:t>θ</a:t>
            </a:r>
            <a:r>
              <a:rPr lang="es-ES_tradnl" dirty="0" smtClean="0">
                <a:latin typeface="Arial" pitchFamily="34" charset="0"/>
                <a:cs typeface="Arial" pitchFamily="34" charset="0"/>
              </a:rPr>
              <a:t>e and </a:t>
            </a:r>
            <a:r>
              <a:rPr lang="es-ES_tradnl" dirty="0" err="1" smtClean="0">
                <a:latin typeface="Arial" pitchFamily="34" charset="0"/>
                <a:cs typeface="Arial" pitchFamily="34" charset="0"/>
              </a:rPr>
              <a:t>convection</a:t>
            </a:r>
            <a:endParaRPr lang="es-ES_tradnl" dirty="0" smtClean="0">
              <a:latin typeface="Arial" pitchFamily="34" charset="0"/>
              <a:cs typeface="Arial" pitchFamily="34" charset="0"/>
            </a:endParaRPr>
          </a:p>
          <a:p>
            <a:pPr eaLnBrk="1" hangingPunct="1"/>
            <a:endParaRPr lang="es-ES_tradnl" dirty="0">
              <a:latin typeface="Arial" pitchFamily="34" charset="0"/>
              <a:cs typeface="Arial" pitchFamily="34" charset="0"/>
            </a:endParaRPr>
          </a:p>
          <a:p>
            <a:pPr eaLnBrk="1" hangingPunct="1"/>
            <a:endParaRPr lang="es-ES_tradnl" sz="200" dirty="0" smtClean="0">
              <a:solidFill>
                <a:srgbClr val="0000FF"/>
              </a:solidFill>
              <a:latin typeface="Arial" pitchFamily="34" charset="0"/>
              <a:cs typeface="Arial" pitchFamily="34" charset="0"/>
            </a:endParaRPr>
          </a:p>
          <a:p>
            <a:pPr eaLnBrk="1" hangingPunct="1"/>
            <a:r>
              <a:rPr lang="es-ES_tradnl" sz="1600" dirty="0" smtClean="0">
                <a:latin typeface="Arial" pitchFamily="34" charset="0"/>
                <a:cs typeface="Arial" pitchFamily="34" charset="0"/>
              </a:rPr>
              <a:t>“</a:t>
            </a:r>
            <a:r>
              <a:rPr lang="es-ES_tradnl" sz="1600" dirty="0" err="1" smtClean="0">
                <a:latin typeface="Arial" pitchFamily="34" charset="0"/>
                <a:cs typeface="Arial" pitchFamily="34" charset="0"/>
              </a:rPr>
              <a:t>Thermal</a:t>
            </a:r>
            <a:r>
              <a:rPr lang="es-ES_tradnl" sz="1600" dirty="0" smtClean="0">
                <a:latin typeface="Arial" pitchFamily="34" charset="0"/>
                <a:cs typeface="Arial" pitchFamily="34" charset="0"/>
              </a:rPr>
              <a:t> </a:t>
            </a:r>
            <a:r>
              <a:rPr lang="es-ES_tradnl" sz="1600" dirty="0" err="1" smtClean="0">
                <a:latin typeface="Arial" pitchFamily="34" charset="0"/>
                <a:cs typeface="Arial" pitchFamily="34" charset="0"/>
              </a:rPr>
              <a:t>core</a:t>
            </a:r>
            <a:r>
              <a:rPr lang="es-ES_tradnl" sz="1600" dirty="0" smtClean="0">
                <a:latin typeface="Arial" pitchFamily="34" charset="0"/>
                <a:cs typeface="Arial" pitchFamily="34" charset="0"/>
              </a:rPr>
              <a:t>” = </a:t>
            </a:r>
            <a:r>
              <a:rPr lang="es-ES_tradnl" sz="1600" dirty="0" err="1">
                <a:latin typeface="Arial" pitchFamily="34" charset="0"/>
                <a:cs typeface="Arial" pitchFamily="34" charset="0"/>
              </a:rPr>
              <a:t>Column</a:t>
            </a:r>
            <a:r>
              <a:rPr lang="es-ES_tradnl" sz="1600" dirty="0">
                <a:latin typeface="Arial" pitchFamily="34" charset="0"/>
                <a:cs typeface="Arial" pitchFamily="34" charset="0"/>
              </a:rPr>
              <a:t> of </a:t>
            </a:r>
            <a:r>
              <a:rPr lang="es-ES_tradnl" sz="1600" dirty="0" err="1">
                <a:latin typeface="Arial" pitchFamily="34" charset="0"/>
                <a:cs typeface="Arial" pitchFamily="34" charset="0"/>
              </a:rPr>
              <a:t>high</a:t>
            </a:r>
            <a:r>
              <a:rPr lang="es-ES_tradnl" sz="1600" dirty="0">
                <a:latin typeface="Arial" pitchFamily="34" charset="0"/>
                <a:cs typeface="Arial" pitchFamily="34" charset="0"/>
              </a:rPr>
              <a:t> </a:t>
            </a:r>
            <a:r>
              <a:rPr lang="el-GR" sz="1600" dirty="0">
                <a:latin typeface="Arial" pitchFamily="34" charset="0"/>
                <a:cs typeface="Arial" pitchFamily="34" charset="0"/>
              </a:rPr>
              <a:t>θ</a:t>
            </a:r>
            <a:r>
              <a:rPr lang="es-ES_tradnl" sz="1600" dirty="0">
                <a:latin typeface="Arial" pitchFamily="34" charset="0"/>
                <a:cs typeface="Arial" pitchFamily="34" charset="0"/>
              </a:rPr>
              <a:t>e </a:t>
            </a:r>
            <a:r>
              <a:rPr lang="es-ES_tradnl" sz="1600" dirty="0" smtClean="0">
                <a:latin typeface="Arial" pitchFamily="34" charset="0"/>
                <a:cs typeface="Arial" pitchFamily="34" charset="0"/>
              </a:rPr>
              <a:t> </a:t>
            </a:r>
          </a:p>
          <a:p>
            <a:pPr eaLnBrk="1" hangingPunct="1"/>
            <a:r>
              <a:rPr lang="es-ES_tradnl" sz="1600" dirty="0" smtClean="0">
                <a:latin typeface="Arial" pitchFamily="34" charset="0"/>
                <a:cs typeface="Arial" pitchFamily="34" charset="0"/>
              </a:rPr>
              <a:t>= </a:t>
            </a:r>
            <a:r>
              <a:rPr lang="es-ES_tradnl" sz="1600" dirty="0" err="1" smtClean="0">
                <a:latin typeface="Arial" pitchFamily="34" charset="0"/>
                <a:cs typeface="Arial" pitchFamily="34" charset="0"/>
              </a:rPr>
              <a:t>region</a:t>
            </a:r>
            <a:r>
              <a:rPr lang="es-ES_tradnl" sz="1600" dirty="0" smtClean="0">
                <a:latin typeface="Arial" pitchFamily="34" charset="0"/>
                <a:cs typeface="Arial" pitchFamily="34" charset="0"/>
              </a:rPr>
              <a:t> of </a:t>
            </a:r>
            <a:r>
              <a:rPr lang="es-ES_tradnl" sz="1600" dirty="0" err="1" smtClean="0">
                <a:latin typeface="Arial" pitchFamily="34" charset="0"/>
                <a:cs typeface="Arial" pitchFamily="34" charset="0"/>
              </a:rPr>
              <a:t>high</a:t>
            </a:r>
            <a:r>
              <a:rPr lang="es-ES_tradnl" sz="1600" dirty="0" smtClean="0">
                <a:latin typeface="Arial" pitchFamily="34" charset="0"/>
                <a:cs typeface="Arial" pitchFamily="34" charset="0"/>
              </a:rPr>
              <a:t> </a:t>
            </a:r>
            <a:r>
              <a:rPr lang="es-ES_tradnl" sz="1600" dirty="0" err="1" smtClean="0">
                <a:latin typeface="Arial" pitchFamily="34" charset="0"/>
                <a:cs typeface="Arial" pitchFamily="34" charset="0"/>
              </a:rPr>
              <a:t>moisture</a:t>
            </a:r>
            <a:r>
              <a:rPr lang="es-ES_tradnl" sz="1600" dirty="0" smtClean="0">
                <a:latin typeface="Arial" pitchFamily="34" charset="0"/>
                <a:cs typeface="Arial" pitchFamily="34" charset="0"/>
              </a:rPr>
              <a:t> </a:t>
            </a:r>
            <a:r>
              <a:rPr lang="es-ES_tradnl" sz="1600" dirty="0" err="1" smtClean="0">
                <a:latin typeface="Arial" pitchFamily="34" charset="0"/>
                <a:cs typeface="Arial" pitchFamily="34" charset="0"/>
              </a:rPr>
              <a:t>content</a:t>
            </a:r>
            <a:r>
              <a:rPr lang="es-ES_tradnl" sz="1600" dirty="0" smtClean="0">
                <a:latin typeface="Arial" pitchFamily="34" charset="0"/>
                <a:cs typeface="Arial" pitchFamily="34" charset="0"/>
              </a:rPr>
              <a:t> and </a:t>
            </a:r>
            <a:r>
              <a:rPr lang="es-ES_tradnl" sz="1600" dirty="0" err="1" smtClean="0">
                <a:latin typeface="Arial" pitchFamily="34" charset="0"/>
                <a:cs typeface="Arial" pitchFamily="34" charset="0"/>
              </a:rPr>
              <a:t>heat</a:t>
            </a:r>
            <a:r>
              <a:rPr lang="es-ES_tradnl" sz="1600" dirty="0" smtClean="0">
                <a:latin typeface="Arial" pitchFamily="34" charset="0"/>
                <a:cs typeface="Arial" pitchFamily="34" charset="0"/>
              </a:rPr>
              <a:t> </a:t>
            </a:r>
            <a:r>
              <a:rPr lang="es-ES_tradnl" sz="1600" dirty="0" err="1" smtClean="0">
                <a:latin typeface="Arial" pitchFamily="34" charset="0"/>
                <a:cs typeface="Arial" pitchFamily="34" charset="0"/>
              </a:rPr>
              <a:t>with</a:t>
            </a:r>
            <a:r>
              <a:rPr lang="es-ES_tradnl" sz="1600" dirty="0" smtClean="0">
                <a:latin typeface="Arial" pitchFamily="34" charset="0"/>
                <a:cs typeface="Arial" pitchFamily="34" charset="0"/>
              </a:rPr>
              <a:t> </a:t>
            </a:r>
            <a:r>
              <a:rPr lang="es-ES_tradnl" sz="1600" dirty="0" err="1" smtClean="0">
                <a:latin typeface="Arial" pitchFamily="34" charset="0"/>
                <a:cs typeface="Arial" pitchFamily="34" charset="0"/>
              </a:rPr>
              <a:t>respect</a:t>
            </a:r>
            <a:r>
              <a:rPr lang="es-ES_tradnl" sz="1600" dirty="0" smtClean="0">
                <a:latin typeface="Arial" pitchFamily="34" charset="0"/>
                <a:cs typeface="Arial" pitchFamily="34" charset="0"/>
              </a:rPr>
              <a:t> </a:t>
            </a:r>
            <a:r>
              <a:rPr lang="es-ES_tradnl" sz="1600" dirty="0" err="1" smtClean="0">
                <a:latin typeface="Arial" pitchFamily="34" charset="0"/>
                <a:cs typeface="Arial" pitchFamily="34" charset="0"/>
              </a:rPr>
              <a:t>to</a:t>
            </a:r>
            <a:r>
              <a:rPr lang="es-ES_tradnl" sz="1600" dirty="0" smtClean="0">
                <a:latin typeface="Arial" pitchFamily="34" charset="0"/>
                <a:cs typeface="Arial" pitchFamily="34" charset="0"/>
              </a:rPr>
              <a:t> </a:t>
            </a:r>
            <a:r>
              <a:rPr lang="es-ES_tradnl" sz="1600" dirty="0" err="1" smtClean="0">
                <a:latin typeface="Arial" pitchFamily="34" charset="0"/>
                <a:cs typeface="Arial" pitchFamily="34" charset="0"/>
              </a:rPr>
              <a:t>the</a:t>
            </a:r>
            <a:r>
              <a:rPr lang="es-ES_tradnl" sz="1600" dirty="0" smtClean="0">
                <a:latin typeface="Arial" pitchFamily="34" charset="0"/>
                <a:cs typeface="Arial" pitchFamily="34" charset="0"/>
              </a:rPr>
              <a:t> </a:t>
            </a:r>
            <a:r>
              <a:rPr lang="es-ES_tradnl" sz="1600" dirty="0" err="1" smtClean="0">
                <a:latin typeface="Arial" pitchFamily="34" charset="0"/>
                <a:cs typeface="Arial" pitchFamily="34" charset="0"/>
              </a:rPr>
              <a:t>environment</a:t>
            </a:r>
            <a:r>
              <a:rPr lang="es-ES_tradnl" sz="1600" dirty="0" smtClean="0">
                <a:latin typeface="Arial" pitchFamily="34" charset="0"/>
                <a:cs typeface="Arial" pitchFamily="34" charset="0"/>
              </a:rPr>
              <a:t>.</a:t>
            </a:r>
          </a:p>
          <a:p>
            <a:pPr eaLnBrk="1" hangingPunct="1"/>
            <a:endParaRPr lang="es-ES_tradnl" sz="1600" dirty="0">
              <a:latin typeface="Arial" pitchFamily="34" charset="0"/>
              <a:cs typeface="Arial" pitchFamily="34" charset="0"/>
            </a:endParaRPr>
          </a:p>
        </p:txBody>
      </p:sp>
      <p:sp>
        <p:nvSpPr>
          <p:cNvPr id="9" name="Rectangle 8"/>
          <p:cNvSpPr/>
          <p:nvPr/>
        </p:nvSpPr>
        <p:spPr>
          <a:xfrm>
            <a:off x="190500" y="2782417"/>
            <a:ext cx="3543300" cy="11799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37/57</a:t>
            </a:r>
            <a:endParaRPr lang="en-US" dirty="0">
              <a:solidFill>
                <a:schemeClr val="bg1">
                  <a:lumMod val="50000"/>
                </a:schemeClr>
              </a:solidFill>
            </a:endParaRPr>
          </a:p>
        </p:txBody>
      </p:sp>
      <p:sp>
        <p:nvSpPr>
          <p:cNvPr id="2" name="Down Arrow 1"/>
          <p:cNvSpPr/>
          <p:nvPr/>
        </p:nvSpPr>
        <p:spPr>
          <a:xfrm>
            <a:off x="1600200" y="1216968"/>
            <a:ext cx="685800" cy="459432"/>
          </a:xfrm>
          <a:prstGeom prst="down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4267200" y="2630017"/>
            <a:ext cx="4648200" cy="1524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3056688" y="1439112"/>
            <a:ext cx="2421024" cy="1524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551198" y="2678668"/>
            <a:ext cx="364202" cy="369332"/>
          </a:xfrm>
          <a:prstGeom prst="rect">
            <a:avLst/>
          </a:prstGeom>
          <a:noFill/>
        </p:spPr>
        <p:txBody>
          <a:bodyPr wrap="none" rtlCol="0">
            <a:spAutoFit/>
          </a:bodyPr>
          <a:lstStyle/>
          <a:p>
            <a:r>
              <a:rPr lang="en-US" b="1" dirty="0" smtClean="0">
                <a:latin typeface="Arial Black" pitchFamily="34" charset="0"/>
              </a:rPr>
              <a:t>X</a:t>
            </a:r>
            <a:endParaRPr lang="en-US" b="1" dirty="0">
              <a:latin typeface="Arial Black" pitchFamily="34" charset="0"/>
            </a:endParaRPr>
          </a:p>
        </p:txBody>
      </p:sp>
      <p:sp>
        <p:nvSpPr>
          <p:cNvPr id="22" name="TextBox 21"/>
          <p:cNvSpPr txBox="1"/>
          <p:nvPr/>
        </p:nvSpPr>
        <p:spPr>
          <a:xfrm>
            <a:off x="3886200" y="304800"/>
            <a:ext cx="351378" cy="369332"/>
          </a:xfrm>
          <a:prstGeom prst="rect">
            <a:avLst/>
          </a:prstGeom>
          <a:noFill/>
        </p:spPr>
        <p:txBody>
          <a:bodyPr wrap="none" rtlCol="0">
            <a:spAutoFit/>
          </a:bodyPr>
          <a:lstStyle/>
          <a:p>
            <a:r>
              <a:rPr lang="en-US" b="1" dirty="0" smtClean="0">
                <a:latin typeface="Arial Black" pitchFamily="34" charset="0"/>
              </a:rPr>
              <a:t>Z</a:t>
            </a:r>
            <a:endParaRPr lang="en-US" b="1" dirty="0">
              <a:latin typeface="Arial Black" pitchFamily="34" charset="0"/>
            </a:endParaRPr>
          </a:p>
        </p:txBody>
      </p:sp>
      <p:grpSp>
        <p:nvGrpSpPr>
          <p:cNvPr id="25" name="Group 24"/>
          <p:cNvGrpSpPr>
            <a:grpSpLocks/>
          </p:cNvGrpSpPr>
          <p:nvPr/>
        </p:nvGrpSpPr>
        <p:grpSpPr bwMode="auto">
          <a:xfrm>
            <a:off x="1143000" y="4191000"/>
            <a:ext cx="7391400" cy="2219323"/>
            <a:chOff x="228600" y="3886169"/>
            <a:chExt cx="7391399" cy="2219001"/>
          </a:xfrm>
        </p:grpSpPr>
        <p:sp>
          <p:nvSpPr>
            <p:cNvPr id="26" name="TextBox 1"/>
            <p:cNvSpPr txBox="1">
              <a:spLocks noChangeArrowheads="1"/>
            </p:cNvSpPr>
            <p:nvPr/>
          </p:nvSpPr>
          <p:spPr bwMode="auto">
            <a:xfrm>
              <a:off x="228600" y="3886169"/>
              <a:ext cx="5501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sz="2400" b="1"/>
                <a:t>What else matters in the Caribbean?</a:t>
              </a:r>
            </a:p>
          </p:txBody>
        </p:sp>
        <p:sp>
          <p:nvSpPr>
            <p:cNvPr id="27" name="TextBox 5"/>
            <p:cNvSpPr txBox="1">
              <a:spLocks noChangeArrowheads="1"/>
            </p:cNvSpPr>
            <p:nvPr/>
          </p:nvSpPr>
          <p:spPr bwMode="auto">
            <a:xfrm>
              <a:off x="304800" y="4382978"/>
              <a:ext cx="7162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a:latin typeface="Times New Roman" pitchFamily="18" charset="0"/>
                  <a:cs typeface="Times New Roman" pitchFamily="18" charset="0"/>
                </a:rPr>
                <a:t>-</a:t>
              </a:r>
              <a:r>
                <a:rPr lang="en-US" b="1" u="sng">
                  <a:latin typeface="Times New Roman" pitchFamily="18" charset="0"/>
                  <a:cs typeface="Times New Roman" pitchFamily="18" charset="0"/>
                </a:rPr>
                <a:t>Trade wind inversion </a:t>
              </a:r>
              <a:r>
                <a:rPr lang="en-US">
                  <a:latin typeface="Times New Roman" pitchFamily="18" charset="0"/>
                  <a:cs typeface="Times New Roman" pitchFamily="18" charset="0"/>
                </a:rPr>
                <a:t>is essential! Often (not always) determines depth of convection. Aside from high stability, dry air entrainment important.</a:t>
              </a:r>
              <a:endParaRPr lang="en-US">
                <a:cs typeface="Arial" charset="0"/>
              </a:endParaRPr>
            </a:p>
          </p:txBody>
        </p:sp>
        <p:sp>
          <p:nvSpPr>
            <p:cNvPr id="28" name="TextBox 6"/>
            <p:cNvSpPr txBox="1">
              <a:spLocks noChangeArrowheads="1"/>
            </p:cNvSpPr>
            <p:nvPr/>
          </p:nvSpPr>
          <p:spPr bwMode="auto">
            <a:xfrm>
              <a:off x="304800" y="5181727"/>
              <a:ext cx="7315199" cy="92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a:latin typeface="Times New Roman" pitchFamily="18" charset="0"/>
                  <a:cs typeface="Times New Roman" pitchFamily="18" charset="0"/>
                </a:rPr>
                <a:t>-</a:t>
              </a:r>
              <a:r>
                <a:rPr lang="en-US" b="1" u="sng">
                  <a:latin typeface="Times New Roman" pitchFamily="18" charset="0"/>
                  <a:cs typeface="Times New Roman" pitchFamily="18" charset="0"/>
                </a:rPr>
                <a:t>Mid-level temperatures</a:t>
              </a:r>
              <a:r>
                <a:rPr lang="en-US">
                  <a:latin typeface="Times New Roman" pitchFamily="18" charset="0"/>
                  <a:cs typeface="Times New Roman" pitchFamily="18" charset="0"/>
                </a:rPr>
                <a:t>. TUTTs can enhance convection by cooling the mid-levels and destabilizing mid-upper troposphere. Warm mid-levels near ridges enhance stability and inhibit convection.</a:t>
              </a:r>
              <a:endParaRPr lang="en-US">
                <a:cs typeface="Arial" charset="0"/>
              </a:endParaRPr>
            </a:p>
          </p:txBody>
        </p:sp>
      </p:grpSp>
    </p:spTree>
    <p:extLst>
      <p:ext uri="{BB962C8B-B14F-4D97-AF65-F5344CB8AC3E}">
        <p14:creationId xmlns:p14="http://schemas.microsoft.com/office/powerpoint/2010/main" val="3964342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290763"/>
            <a:ext cx="6172200" cy="838200"/>
          </a:xfrm>
          <a:prstGeom prst="rect">
            <a:avLst/>
          </a:prstGeom>
          <a:solidFill>
            <a:srgbClr val="96D2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9" name="TextBox 1"/>
          <p:cNvSpPr txBox="1">
            <a:spLocks noChangeArrowheads="1"/>
          </p:cNvSpPr>
          <p:nvPr/>
        </p:nvSpPr>
        <p:spPr bwMode="auto">
          <a:xfrm>
            <a:off x="228600" y="152400"/>
            <a:ext cx="1958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What to do?</a:t>
            </a:r>
          </a:p>
        </p:txBody>
      </p:sp>
      <p:sp>
        <p:nvSpPr>
          <p:cNvPr id="4100" name="TextBox 3"/>
          <p:cNvSpPr txBox="1">
            <a:spLocks noChangeArrowheads="1"/>
          </p:cNvSpPr>
          <p:nvPr/>
        </p:nvSpPr>
        <p:spPr bwMode="auto">
          <a:xfrm>
            <a:off x="914400" y="650875"/>
            <a:ext cx="731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Times New Roman" pitchFamily="18" charset="0"/>
                <a:cs typeface="Times New Roman" pitchFamily="18" charset="0"/>
              </a:rPr>
              <a:t>Try to develop a new index that works in the Caribbean!</a:t>
            </a:r>
          </a:p>
        </p:txBody>
      </p:sp>
      <p:sp>
        <p:nvSpPr>
          <p:cNvPr id="4101" name="TextBox 1"/>
          <p:cNvSpPr txBox="1">
            <a:spLocks noChangeArrowheads="1"/>
          </p:cNvSpPr>
          <p:nvPr/>
        </p:nvSpPr>
        <p:spPr bwMode="auto">
          <a:xfrm>
            <a:off x="274638" y="1676400"/>
            <a:ext cx="20970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t>Methodology</a:t>
            </a:r>
            <a:endParaRPr lang="en-US" sz="2400" b="1" dirty="0"/>
          </a:p>
        </p:txBody>
      </p:sp>
      <p:sp>
        <p:nvSpPr>
          <p:cNvPr id="7" name="Rectangle 6"/>
          <p:cNvSpPr/>
          <p:nvPr/>
        </p:nvSpPr>
        <p:spPr>
          <a:xfrm>
            <a:off x="1524000" y="3662363"/>
            <a:ext cx="6172200" cy="914400"/>
          </a:xfrm>
          <a:prstGeom prst="rect">
            <a:avLst/>
          </a:prstGeom>
          <a:solidFill>
            <a:srgbClr val="76F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524000" y="5035550"/>
            <a:ext cx="6172200" cy="1141413"/>
          </a:xfrm>
          <a:prstGeom prst="rect">
            <a:avLst/>
          </a:prstGeom>
          <a:solidFill>
            <a:srgbClr val="EAD9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a:spLocks noChangeArrowheads="1"/>
          </p:cNvSpPr>
          <p:nvPr/>
        </p:nvSpPr>
        <p:spPr bwMode="auto">
          <a:xfrm>
            <a:off x="1676400" y="2290763"/>
            <a:ext cx="5867400" cy="3878262"/>
          </a:xfrm>
          <a:prstGeom prst="rect">
            <a:avLst/>
          </a:prstGeom>
          <a:noFill/>
          <a:ln>
            <a:noFill/>
          </a:ln>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arenBoth"/>
              <a:defRPr/>
            </a:pPr>
            <a:r>
              <a:rPr lang="en-US" sz="2200" b="1" u="sng" dirty="0" smtClean="0">
                <a:latin typeface="Times New Roman" pitchFamily="18" charset="0"/>
                <a:cs typeface="Times New Roman" pitchFamily="18" charset="0"/>
              </a:rPr>
              <a:t>Identify key processes</a:t>
            </a:r>
            <a:r>
              <a:rPr lang="en-US" sz="2200" dirty="0" smtClean="0">
                <a:latin typeface="Times New Roman" pitchFamily="18" charset="0"/>
                <a:cs typeface="Times New Roman" pitchFamily="18" charset="0"/>
              </a:rPr>
              <a:t> that lead to different types of convection  across region.</a:t>
            </a:r>
          </a:p>
          <a:p>
            <a:pPr eaLnBrk="1" hangingPunct="1">
              <a:buFontTx/>
              <a:buAutoNum type="arabicParenBoth"/>
              <a:defRPr/>
            </a:pPr>
            <a:endParaRPr lang="en-US" sz="2200" dirty="0" smtClean="0">
              <a:latin typeface="Times New Roman" pitchFamily="18" charset="0"/>
              <a:cs typeface="Times New Roman" pitchFamily="18" charset="0"/>
            </a:endParaRPr>
          </a:p>
          <a:p>
            <a:pPr eaLnBrk="1" hangingPunct="1">
              <a:buFontTx/>
              <a:buAutoNum type="arabicParenBoth"/>
              <a:defRPr/>
            </a:pPr>
            <a:endParaRPr lang="en-US" sz="500" dirty="0" smtClean="0">
              <a:latin typeface="Times New Roman" pitchFamily="18" charset="0"/>
              <a:cs typeface="Times New Roman" pitchFamily="18" charset="0"/>
            </a:endParaRPr>
          </a:p>
          <a:p>
            <a:pPr eaLnBrk="1" hangingPunct="1">
              <a:buFontTx/>
              <a:buAutoNum type="arabicParenBoth"/>
              <a:defRPr/>
            </a:pPr>
            <a:endParaRPr lang="en-US" sz="1000" dirty="0" smtClean="0">
              <a:latin typeface="Times New Roman" pitchFamily="18" charset="0"/>
              <a:cs typeface="Times New Roman" pitchFamily="18" charset="0"/>
            </a:endParaRPr>
          </a:p>
          <a:p>
            <a:pPr eaLnBrk="1" hangingPunct="1">
              <a:buFontTx/>
              <a:buAutoNum type="arabicParenBoth"/>
              <a:defRPr/>
            </a:pPr>
            <a:endParaRPr lang="en-US" sz="1100" dirty="0" smtClean="0">
              <a:latin typeface="Times New Roman" pitchFamily="18" charset="0"/>
              <a:cs typeface="Times New Roman" pitchFamily="18" charset="0"/>
            </a:endParaRPr>
          </a:p>
          <a:p>
            <a:pPr eaLnBrk="1" hangingPunct="1">
              <a:buFontTx/>
              <a:buAutoNum type="arabicParenBoth"/>
              <a:defRPr/>
            </a:pPr>
            <a:r>
              <a:rPr lang="en-US" sz="2200" dirty="0" smtClean="0">
                <a:latin typeface="Times New Roman" pitchFamily="18" charset="0"/>
                <a:cs typeface="Times New Roman" pitchFamily="18" charset="0"/>
              </a:rPr>
              <a:t>Identify the </a:t>
            </a:r>
            <a:r>
              <a:rPr lang="en-US" sz="2200" b="1" u="sng" dirty="0" smtClean="0">
                <a:latin typeface="Times New Roman" pitchFamily="18" charset="0"/>
                <a:cs typeface="Times New Roman" pitchFamily="18" charset="0"/>
              </a:rPr>
              <a:t>signature</a:t>
            </a:r>
            <a:r>
              <a:rPr lang="en-US" sz="2200" dirty="0" smtClean="0">
                <a:latin typeface="Times New Roman" pitchFamily="18" charset="0"/>
                <a:cs typeface="Times New Roman" pitchFamily="18" charset="0"/>
              </a:rPr>
              <a:t> of these processes </a:t>
            </a:r>
          </a:p>
          <a:p>
            <a:pPr marL="0" indent="0" eaLnBrk="1" hangingPunct="1">
              <a:defRPr/>
            </a:pPr>
            <a:r>
              <a:rPr lang="en-US" sz="2200" dirty="0" smtClean="0">
                <a:latin typeface="Times New Roman" pitchFamily="18" charset="0"/>
                <a:cs typeface="Times New Roman" pitchFamily="18" charset="0"/>
              </a:rPr>
              <a:t>       </a:t>
            </a:r>
            <a:r>
              <a:rPr lang="en-US" sz="2200" b="1" u="sng" dirty="0" smtClean="0">
                <a:latin typeface="Times New Roman" pitchFamily="18" charset="0"/>
                <a:cs typeface="Times New Roman" pitchFamily="18" charset="0"/>
              </a:rPr>
              <a:t>on model variables</a:t>
            </a:r>
            <a:r>
              <a:rPr lang="en-US" sz="2200" dirty="0" smtClean="0">
                <a:latin typeface="Times New Roman" pitchFamily="18" charset="0"/>
                <a:cs typeface="Times New Roman" pitchFamily="18" charset="0"/>
              </a:rPr>
              <a:t>.</a:t>
            </a:r>
          </a:p>
          <a:p>
            <a:pPr eaLnBrk="1" hangingPunct="1">
              <a:buFontTx/>
              <a:buAutoNum type="arabicParenBoth"/>
              <a:defRPr/>
            </a:pPr>
            <a:endParaRPr lang="en-US" sz="1000" dirty="0" smtClean="0">
              <a:latin typeface="Times New Roman" pitchFamily="18" charset="0"/>
              <a:cs typeface="Times New Roman" pitchFamily="18" charset="0"/>
            </a:endParaRPr>
          </a:p>
          <a:p>
            <a:pPr eaLnBrk="1" hangingPunct="1">
              <a:buFontTx/>
              <a:buAutoNum type="arabicParenBoth"/>
              <a:defRPr/>
            </a:pPr>
            <a:endParaRPr lang="en-US" sz="1000" dirty="0" smtClean="0">
              <a:latin typeface="Times New Roman" pitchFamily="18" charset="0"/>
              <a:cs typeface="Times New Roman" pitchFamily="18" charset="0"/>
            </a:endParaRPr>
          </a:p>
          <a:p>
            <a:pPr eaLnBrk="1" hangingPunct="1">
              <a:buFontTx/>
              <a:buAutoNum type="arabicParenBoth"/>
              <a:defRPr/>
            </a:pPr>
            <a:endParaRPr lang="en-US" sz="1000" dirty="0" smtClean="0">
              <a:latin typeface="Times New Roman" pitchFamily="18" charset="0"/>
              <a:cs typeface="Times New Roman" pitchFamily="18" charset="0"/>
            </a:endParaRPr>
          </a:p>
          <a:p>
            <a:pPr eaLnBrk="1" hangingPunct="1">
              <a:buFontTx/>
              <a:buAutoNum type="arabicParenBoth"/>
              <a:defRPr/>
            </a:pPr>
            <a:endParaRPr lang="en-US" sz="1400" dirty="0" smtClean="0">
              <a:latin typeface="Times New Roman" pitchFamily="18" charset="0"/>
              <a:cs typeface="Times New Roman" pitchFamily="18" charset="0"/>
            </a:endParaRPr>
          </a:p>
          <a:p>
            <a:pPr eaLnBrk="1" hangingPunct="1">
              <a:buFontTx/>
              <a:buAutoNum type="arabicParenBoth" startAt="3"/>
              <a:defRPr/>
            </a:pPr>
            <a:r>
              <a:rPr lang="en-US" sz="2200" b="1" u="sng" dirty="0" smtClean="0">
                <a:latin typeface="Times New Roman" pitchFamily="18" charset="0"/>
                <a:cs typeface="Times New Roman" pitchFamily="18" charset="0"/>
              </a:rPr>
              <a:t>Combine relevant variables</a:t>
            </a:r>
            <a:r>
              <a:rPr lang="en-US" sz="2200" dirty="0" smtClean="0">
                <a:latin typeface="Times New Roman" pitchFamily="18" charset="0"/>
                <a:cs typeface="Times New Roman" pitchFamily="18" charset="0"/>
              </a:rPr>
              <a:t> using arithmetic </a:t>
            </a:r>
          </a:p>
          <a:p>
            <a:pPr marL="0" indent="0" eaLnBrk="1" hangingPunct="1">
              <a:defRPr/>
            </a:pPr>
            <a:r>
              <a:rPr lang="en-US" sz="2200" dirty="0" smtClean="0">
                <a:latin typeface="Times New Roman" pitchFamily="18" charset="0"/>
                <a:cs typeface="Times New Roman" pitchFamily="18" charset="0"/>
              </a:rPr>
              <a:t>       expressions to </a:t>
            </a:r>
            <a:r>
              <a:rPr lang="en-US" sz="2200" b="1" u="sng" dirty="0" smtClean="0">
                <a:latin typeface="Times New Roman" pitchFamily="18" charset="0"/>
                <a:cs typeface="Times New Roman" pitchFamily="18" charset="0"/>
              </a:rPr>
              <a:t>come up with one number  </a:t>
            </a:r>
          </a:p>
          <a:p>
            <a:pPr marL="0" indent="0" eaLnBrk="1" hangingPunct="1">
              <a:defRPr/>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that summarizes variable interactions.</a:t>
            </a:r>
            <a:endParaRPr lang="en-US" sz="2000" dirty="0" smtClean="0">
              <a:latin typeface="Times New Roman" pitchFamily="18" charset="0"/>
              <a:cs typeface="Times New Roman" pitchFamily="18" charset="0"/>
            </a:endParaRPr>
          </a:p>
        </p:txBody>
      </p:sp>
      <p:sp>
        <p:nvSpPr>
          <p:cNvPr id="3" name="Down Arrow 2"/>
          <p:cNvSpPr/>
          <p:nvPr/>
        </p:nvSpPr>
        <p:spPr>
          <a:xfrm>
            <a:off x="4419600" y="3128963"/>
            <a:ext cx="419100" cy="5334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own Arrow 9"/>
          <p:cNvSpPr/>
          <p:nvPr/>
        </p:nvSpPr>
        <p:spPr>
          <a:xfrm>
            <a:off x="4419600" y="4576763"/>
            <a:ext cx="419100" cy="4572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7938" y="6488113"/>
            <a:ext cx="742511" cy="369332"/>
          </a:xfrm>
          <a:prstGeom prst="rect">
            <a:avLst/>
          </a:prstGeom>
          <a:solidFill>
            <a:schemeClr val="bg1">
              <a:lumMod val="95000"/>
            </a:schemeClr>
          </a:solidFill>
        </p:spPr>
        <p:txBody>
          <a:bodyPr wrap="none">
            <a:spAutoFit/>
          </a:bodyPr>
          <a:lstStyle/>
          <a:p>
            <a:pPr>
              <a:defRPr/>
            </a:pPr>
            <a:r>
              <a:rPr lang="en-US" dirty="0" smtClean="0">
                <a:solidFill>
                  <a:schemeClr val="bg1">
                    <a:lumMod val="50000"/>
                  </a:schemeClr>
                </a:solidFill>
              </a:rPr>
              <a:t>38/57</a:t>
            </a:r>
            <a:endParaRPr lang="en-US" dirty="0">
              <a:solidFill>
                <a:schemeClr val="bg1">
                  <a:lumMod val="50000"/>
                </a:schemeClr>
              </a:solidFill>
            </a:endParaRPr>
          </a:p>
        </p:txBody>
      </p:sp>
    </p:spTree>
    <p:extLst>
      <p:ext uri="{BB962C8B-B14F-4D97-AF65-F5344CB8AC3E}">
        <p14:creationId xmlns:p14="http://schemas.microsoft.com/office/powerpoint/2010/main" val="1358482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s-ES_tradnl" sz="3600" b="1" noProof="0" dirty="0" err="1" smtClean="0">
                <a:latin typeface="Arial" pitchFamily="34" charset="0"/>
                <a:cs typeface="Arial" pitchFamily="34" charset="0"/>
              </a:rPr>
              <a:t>Traditional</a:t>
            </a:r>
            <a:r>
              <a:rPr lang="es-ES_tradnl" sz="3600" b="1" noProof="0" dirty="0" smtClean="0">
                <a:latin typeface="Arial" pitchFamily="34" charset="0"/>
                <a:cs typeface="Arial" pitchFamily="34" charset="0"/>
              </a:rPr>
              <a:t> </a:t>
            </a:r>
            <a:r>
              <a:rPr lang="es-ES_tradnl" sz="3600" b="1" noProof="0" dirty="0" err="1" smtClean="0">
                <a:latin typeface="Arial" pitchFamily="34" charset="0"/>
                <a:cs typeface="Arial" pitchFamily="34" charset="0"/>
              </a:rPr>
              <a:t>Indices</a:t>
            </a:r>
            <a:endParaRPr lang="es-ES_tradnl" sz="3600" b="1" noProof="0" dirty="0">
              <a:latin typeface="Arial" pitchFamily="34" charset="0"/>
              <a:cs typeface="Arial" pitchFamily="34" charset="0"/>
            </a:endParaRPr>
          </a:p>
        </p:txBody>
      </p:sp>
      <p:sp>
        <p:nvSpPr>
          <p:cNvPr id="3" name="Content Placeholder 2"/>
          <p:cNvSpPr>
            <a:spLocks noGrp="1"/>
          </p:cNvSpPr>
          <p:nvPr>
            <p:ph idx="1"/>
          </p:nvPr>
        </p:nvSpPr>
        <p:spPr>
          <a:xfrm>
            <a:off x="304800" y="1295400"/>
            <a:ext cx="8229600" cy="4495800"/>
          </a:xfrm>
        </p:spPr>
        <p:txBody>
          <a:bodyPr>
            <a:normAutofit/>
          </a:bodyPr>
          <a:lstStyle/>
          <a:p>
            <a:r>
              <a:rPr lang="es-ES_tradnl" noProof="0" dirty="0" err="1" smtClean="0">
                <a:latin typeface="Arial" pitchFamily="34" charset="0"/>
                <a:cs typeface="Arial" pitchFamily="34" charset="0"/>
              </a:rPr>
              <a:t>Parcel</a:t>
            </a:r>
            <a:r>
              <a:rPr lang="es-ES_tradnl" noProof="0" dirty="0" smtClean="0">
                <a:latin typeface="Arial" pitchFamily="34" charset="0"/>
                <a:cs typeface="Arial" pitchFamily="34" charset="0"/>
              </a:rPr>
              <a:t> </a:t>
            </a:r>
            <a:r>
              <a:rPr lang="es-ES_tradnl" noProof="0" dirty="0" err="1" smtClean="0">
                <a:latin typeface="Arial" pitchFamily="34" charset="0"/>
                <a:cs typeface="Arial" pitchFamily="34" charset="0"/>
              </a:rPr>
              <a:t>Method</a:t>
            </a:r>
            <a:endParaRPr lang="es-ES_tradnl" noProof="0" dirty="0" smtClean="0">
              <a:latin typeface="Arial" pitchFamily="34" charset="0"/>
              <a:cs typeface="Arial" pitchFamily="34" charset="0"/>
            </a:endParaRPr>
          </a:p>
          <a:p>
            <a:pPr lvl="1"/>
            <a:r>
              <a:rPr lang="es-ES_tradnl" noProof="0" dirty="0" err="1" smtClean="0">
                <a:latin typeface="Arial" pitchFamily="34" charset="0"/>
                <a:cs typeface="Arial" pitchFamily="34" charset="0"/>
              </a:rPr>
              <a:t>Lifted</a:t>
            </a:r>
            <a:r>
              <a:rPr lang="es-ES_tradnl" noProof="0" dirty="0" smtClean="0">
                <a:latin typeface="Arial" pitchFamily="34" charset="0"/>
                <a:cs typeface="Arial" pitchFamily="34" charset="0"/>
              </a:rPr>
              <a:t> </a:t>
            </a:r>
            <a:r>
              <a:rPr lang="es-ES_tradnl" noProof="0" dirty="0" err="1" smtClean="0">
                <a:latin typeface="Arial" pitchFamily="34" charset="0"/>
                <a:cs typeface="Arial" pitchFamily="34" charset="0"/>
              </a:rPr>
              <a:t>Index</a:t>
            </a:r>
            <a:r>
              <a:rPr lang="es-ES_tradnl" noProof="0" dirty="0">
                <a:latin typeface="Arial" pitchFamily="34" charset="0"/>
                <a:cs typeface="Arial" pitchFamily="34" charset="0"/>
              </a:rPr>
              <a:t> </a:t>
            </a:r>
            <a:r>
              <a:rPr lang="es-ES_tradnl" noProof="0" dirty="0" smtClean="0">
                <a:latin typeface="Arial" pitchFamily="34" charset="0"/>
                <a:cs typeface="Arial" pitchFamily="34" charset="0"/>
              </a:rPr>
              <a:t>(LI)</a:t>
            </a:r>
          </a:p>
          <a:p>
            <a:pPr lvl="1"/>
            <a:r>
              <a:rPr lang="es-ES_tradnl" noProof="0" dirty="0" err="1" smtClean="0">
                <a:latin typeface="Arial" pitchFamily="34" charset="0"/>
                <a:cs typeface="Arial" pitchFamily="34" charset="0"/>
              </a:rPr>
              <a:t>Showalter</a:t>
            </a:r>
            <a:r>
              <a:rPr lang="es-ES_tradnl" noProof="0" dirty="0" smtClean="0">
                <a:latin typeface="Arial" pitchFamily="34" charset="0"/>
                <a:cs typeface="Arial" pitchFamily="34" charset="0"/>
              </a:rPr>
              <a:t> </a:t>
            </a:r>
            <a:r>
              <a:rPr lang="es-ES_tradnl" noProof="0" dirty="0" err="1" smtClean="0">
                <a:latin typeface="Arial" pitchFamily="34" charset="0"/>
                <a:cs typeface="Arial" pitchFamily="34" charset="0"/>
              </a:rPr>
              <a:t>Stability</a:t>
            </a:r>
            <a:r>
              <a:rPr lang="es-ES_tradnl" noProof="0" dirty="0" smtClean="0">
                <a:latin typeface="Arial" pitchFamily="34" charset="0"/>
                <a:cs typeface="Arial" pitchFamily="34" charset="0"/>
              </a:rPr>
              <a:t> </a:t>
            </a:r>
            <a:r>
              <a:rPr lang="es-ES_tradnl" noProof="0" dirty="0" err="1" smtClean="0">
                <a:latin typeface="Arial" pitchFamily="34" charset="0"/>
                <a:cs typeface="Arial" pitchFamily="34" charset="0"/>
              </a:rPr>
              <a:t>Index</a:t>
            </a:r>
            <a:r>
              <a:rPr lang="es-ES_tradnl" noProof="0" dirty="0" smtClean="0">
                <a:latin typeface="Arial" pitchFamily="34" charset="0"/>
                <a:cs typeface="Arial" pitchFamily="34" charset="0"/>
              </a:rPr>
              <a:t> (SSI)</a:t>
            </a:r>
          </a:p>
          <a:p>
            <a:pPr lvl="1"/>
            <a:r>
              <a:rPr lang="es-ES_tradnl" dirty="0" smtClean="0">
                <a:latin typeface="Arial" pitchFamily="34" charset="0"/>
                <a:cs typeface="Arial" pitchFamily="34" charset="0"/>
              </a:rPr>
              <a:t>Total </a:t>
            </a:r>
            <a:r>
              <a:rPr lang="es-ES_tradnl" dirty="0" err="1">
                <a:latin typeface="Arial" pitchFamily="34" charset="0"/>
                <a:cs typeface="Arial" pitchFamily="34" charset="0"/>
              </a:rPr>
              <a:t>T</a:t>
            </a:r>
            <a:r>
              <a:rPr lang="es-ES_tradnl" dirty="0" err="1" smtClean="0">
                <a:latin typeface="Arial" pitchFamily="34" charset="0"/>
                <a:cs typeface="Arial" pitchFamily="34" charset="0"/>
              </a:rPr>
              <a:t>otals</a:t>
            </a:r>
            <a:r>
              <a:rPr lang="es-ES_tradnl" dirty="0" smtClean="0">
                <a:latin typeface="Arial" pitchFamily="34" charset="0"/>
                <a:cs typeface="Arial" pitchFamily="34" charset="0"/>
              </a:rPr>
              <a:t> (TT)</a:t>
            </a:r>
            <a:endParaRPr lang="es-ES_tradnl" noProof="0" dirty="0" smtClean="0">
              <a:latin typeface="Arial" pitchFamily="34" charset="0"/>
              <a:cs typeface="Arial" pitchFamily="34" charset="0"/>
            </a:endParaRPr>
          </a:p>
          <a:p>
            <a:pPr lvl="1"/>
            <a:r>
              <a:rPr lang="es-ES_tradnl" noProof="0" dirty="0" smtClean="0">
                <a:latin typeface="Arial" pitchFamily="34" charset="0"/>
                <a:cs typeface="Arial" pitchFamily="34" charset="0"/>
              </a:rPr>
              <a:t>K </a:t>
            </a:r>
            <a:r>
              <a:rPr lang="es-ES_tradnl" noProof="0" dirty="0" err="1" smtClean="0">
                <a:latin typeface="Arial" pitchFamily="34" charset="0"/>
                <a:cs typeface="Arial" pitchFamily="34" charset="0"/>
              </a:rPr>
              <a:t>Index</a:t>
            </a:r>
            <a:r>
              <a:rPr lang="es-ES_tradnl" noProof="0" dirty="0" smtClean="0">
                <a:latin typeface="Arial" pitchFamily="34" charset="0"/>
                <a:cs typeface="Arial" pitchFamily="34" charset="0"/>
              </a:rPr>
              <a:t> (K)</a:t>
            </a:r>
          </a:p>
          <a:p>
            <a:r>
              <a:rPr lang="es-ES_tradnl" dirty="0" err="1" smtClean="0">
                <a:latin typeface="Arial" pitchFamily="34" charset="0"/>
                <a:cs typeface="Arial" pitchFamily="34" charset="0"/>
              </a:rPr>
              <a:t>Thermodynamic</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Method</a:t>
            </a:r>
            <a:endParaRPr lang="es-ES_tradnl" noProof="0" dirty="0" smtClean="0">
              <a:latin typeface="Arial" pitchFamily="34" charset="0"/>
              <a:cs typeface="Arial" pitchFamily="34" charset="0"/>
            </a:endParaRPr>
          </a:p>
          <a:p>
            <a:pPr lvl="1"/>
            <a:r>
              <a:rPr lang="es-ES_tradnl" noProof="0" dirty="0" smtClean="0">
                <a:latin typeface="Arial" pitchFamily="34" charset="0"/>
                <a:cs typeface="Arial" pitchFamily="34" charset="0"/>
              </a:rPr>
              <a:t>CAPE</a:t>
            </a:r>
          </a:p>
          <a:p>
            <a:endParaRPr lang="es-ES_tradnl" sz="2400" noProof="0" dirty="0">
              <a:latin typeface="Arial" pitchFamily="34" charset="0"/>
              <a:cs typeface="Arial" pitchFamily="34" charset="0"/>
            </a:endParaRPr>
          </a:p>
        </p:txBody>
      </p:sp>
      <p:sp>
        <p:nvSpPr>
          <p:cNvPr id="4" name="TextBox 3"/>
          <p:cNvSpPr txBox="1"/>
          <p:nvPr/>
        </p:nvSpPr>
        <p:spPr>
          <a:xfrm>
            <a:off x="0" y="6490855"/>
            <a:ext cx="7620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3/57</a:t>
            </a:r>
            <a:endParaRPr lang="en-US" dirty="0">
              <a:solidFill>
                <a:schemeClr val="bg1">
                  <a:lumMod val="50000"/>
                </a:schemeClr>
              </a:solidFill>
            </a:endParaRPr>
          </a:p>
        </p:txBody>
      </p:sp>
    </p:spTree>
    <p:extLst>
      <p:ext uri="{BB962C8B-B14F-4D97-AF65-F5344CB8AC3E}">
        <p14:creationId xmlns:p14="http://schemas.microsoft.com/office/powerpoint/2010/main" val="2969402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066800"/>
            <a:ext cx="77724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1"/>
          <p:cNvSpPr txBox="1">
            <a:spLocks noChangeArrowheads="1"/>
          </p:cNvSpPr>
          <p:nvPr/>
        </p:nvSpPr>
        <p:spPr bwMode="auto">
          <a:xfrm>
            <a:off x="533400" y="152400"/>
            <a:ext cx="7924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600" b="1"/>
              <a:t>Conceptual Model of signature of different atmospheric processes on the </a:t>
            </a:r>
            <a:r>
              <a:rPr lang="el-GR" sz="2600" b="1" i="1"/>
              <a:t>θ</a:t>
            </a:r>
            <a:r>
              <a:rPr lang="en-US" sz="2000" b="1" i="1"/>
              <a:t>e</a:t>
            </a:r>
            <a:r>
              <a:rPr lang="en-US" sz="2600" b="1"/>
              <a:t> Field </a:t>
            </a:r>
          </a:p>
        </p:txBody>
      </p:sp>
      <p:sp>
        <p:nvSpPr>
          <p:cNvPr id="6148" name="Rectangle 2"/>
          <p:cNvSpPr>
            <a:spLocks noChangeArrowheads="1"/>
          </p:cNvSpPr>
          <p:nvPr/>
        </p:nvSpPr>
        <p:spPr bwMode="auto">
          <a:xfrm>
            <a:off x="2133600" y="5867400"/>
            <a:ext cx="31242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solidFill>
                  <a:srgbClr val="FF0000"/>
                </a:solidFill>
                <a:cs typeface="Arial" charset="0"/>
              </a:rPr>
              <a:t>Trade wind inversion: stable layer and dry air entrainment</a:t>
            </a:r>
          </a:p>
        </p:txBody>
      </p:sp>
      <p:cxnSp>
        <p:nvCxnSpPr>
          <p:cNvPr id="5" name="Straight Arrow Connector 4"/>
          <p:cNvCxnSpPr>
            <a:stCxn id="6148" idx="0"/>
          </p:cNvCxnSpPr>
          <p:nvPr/>
        </p:nvCxnSpPr>
        <p:spPr>
          <a:xfrm flipH="1" flipV="1">
            <a:off x="3048000" y="3962400"/>
            <a:ext cx="647700" cy="1905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6488113"/>
            <a:ext cx="838200" cy="369887"/>
          </a:xfrm>
          <a:prstGeom prst="rect">
            <a:avLst/>
          </a:prstGeom>
          <a:solidFill>
            <a:schemeClr val="bg1">
              <a:lumMod val="95000"/>
            </a:schemeClr>
          </a:solidFill>
        </p:spPr>
        <p:txBody>
          <a:bodyPr wrap="square">
            <a:spAutoFit/>
          </a:bodyPr>
          <a:lstStyle/>
          <a:p>
            <a:pPr>
              <a:defRPr/>
            </a:pPr>
            <a:r>
              <a:rPr lang="en-US" dirty="0" smtClean="0">
                <a:solidFill>
                  <a:schemeClr val="bg1">
                    <a:lumMod val="50000"/>
                  </a:schemeClr>
                </a:solidFill>
              </a:rPr>
              <a:t>39/57</a:t>
            </a:r>
            <a:endParaRPr lang="en-US" dirty="0">
              <a:solidFill>
                <a:schemeClr val="bg1">
                  <a:lumMod val="50000"/>
                </a:schemeClr>
              </a:solidFill>
            </a:endParaRPr>
          </a:p>
        </p:txBody>
      </p:sp>
      <p:grpSp>
        <p:nvGrpSpPr>
          <p:cNvPr id="26" name="Group 25"/>
          <p:cNvGrpSpPr>
            <a:grpSpLocks/>
          </p:cNvGrpSpPr>
          <p:nvPr/>
        </p:nvGrpSpPr>
        <p:grpSpPr bwMode="auto">
          <a:xfrm>
            <a:off x="1219200" y="1166813"/>
            <a:ext cx="7239000" cy="5346700"/>
            <a:chOff x="1219200" y="1166370"/>
            <a:chExt cx="7239000" cy="5347143"/>
          </a:xfrm>
        </p:grpSpPr>
        <p:sp>
          <p:nvSpPr>
            <p:cNvPr id="6152" name="Rectangle 12"/>
            <p:cNvSpPr>
              <a:spLocks noChangeArrowheads="1"/>
            </p:cNvSpPr>
            <p:nvPr/>
          </p:nvSpPr>
          <p:spPr bwMode="auto">
            <a:xfrm>
              <a:off x="5715000" y="5867400"/>
              <a:ext cx="27432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solidFill>
                    <a:srgbClr val="FF0000"/>
                  </a:solidFill>
                  <a:cs typeface="Arial" charset="0"/>
                </a:rPr>
                <a:t>Shallow convection can also produce heavy rain</a:t>
              </a:r>
            </a:p>
          </p:txBody>
        </p:sp>
        <p:cxnSp>
          <p:nvCxnSpPr>
            <p:cNvPr id="14" name="Straight Arrow Connector 13"/>
            <p:cNvCxnSpPr>
              <a:stCxn id="6152" idx="0"/>
            </p:cNvCxnSpPr>
            <p:nvPr/>
          </p:nvCxnSpPr>
          <p:spPr>
            <a:xfrm flipH="1" flipV="1">
              <a:off x="6858000" y="5121160"/>
              <a:ext cx="228600" cy="7461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152" idx="0"/>
            </p:cNvCxnSpPr>
            <p:nvPr/>
          </p:nvCxnSpPr>
          <p:spPr>
            <a:xfrm flipV="1">
              <a:off x="7086600" y="5181490"/>
              <a:ext cx="457200" cy="68585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219200" y="1166370"/>
              <a:ext cx="7155259" cy="4083788"/>
              <a:chOff x="1219200" y="1166370"/>
              <a:chExt cx="7155259" cy="4083788"/>
            </a:xfrm>
            <a:solidFill>
              <a:srgbClr val="FFFFFF">
                <a:alpha val="89804"/>
              </a:srgbClr>
            </a:solidFill>
          </p:grpSpPr>
          <p:sp>
            <p:nvSpPr>
              <p:cNvPr id="3" name="Freeform 2"/>
              <p:cNvSpPr/>
              <p:nvPr/>
            </p:nvSpPr>
            <p:spPr>
              <a:xfrm>
                <a:off x="3429000" y="4800600"/>
                <a:ext cx="319649" cy="426634"/>
              </a:xfrm>
              <a:custGeom>
                <a:avLst/>
                <a:gdLst>
                  <a:gd name="connsiteX0" fmla="*/ 328794 w 482951"/>
                  <a:gd name="connsiteY0" fmla="*/ 551520 h 554482"/>
                  <a:gd name="connsiteX1" fmla="*/ 374514 w 482951"/>
                  <a:gd name="connsiteY1" fmla="*/ 542376 h 554482"/>
                  <a:gd name="connsiteX2" fmla="*/ 420234 w 482951"/>
                  <a:gd name="connsiteY2" fmla="*/ 469224 h 554482"/>
                  <a:gd name="connsiteX3" fmla="*/ 392802 w 482951"/>
                  <a:gd name="connsiteY3" fmla="*/ 441792 h 554482"/>
                  <a:gd name="connsiteX4" fmla="*/ 456810 w 482951"/>
                  <a:gd name="connsiteY4" fmla="*/ 332064 h 554482"/>
                  <a:gd name="connsiteX5" fmla="*/ 429378 w 482951"/>
                  <a:gd name="connsiteY5" fmla="*/ 322920 h 554482"/>
                  <a:gd name="connsiteX6" fmla="*/ 438522 w 482951"/>
                  <a:gd name="connsiteY6" fmla="*/ 268056 h 554482"/>
                  <a:gd name="connsiteX7" fmla="*/ 411090 w 482951"/>
                  <a:gd name="connsiteY7" fmla="*/ 258912 h 554482"/>
                  <a:gd name="connsiteX8" fmla="*/ 365370 w 482951"/>
                  <a:gd name="connsiteY8" fmla="*/ 268056 h 554482"/>
                  <a:gd name="connsiteX9" fmla="*/ 319650 w 482951"/>
                  <a:gd name="connsiteY9" fmla="*/ 258912 h 554482"/>
                  <a:gd name="connsiteX10" fmla="*/ 337938 w 482951"/>
                  <a:gd name="connsiteY10" fmla="*/ 231480 h 554482"/>
                  <a:gd name="connsiteX11" fmla="*/ 328794 w 482951"/>
                  <a:gd name="connsiteY11" fmla="*/ 185760 h 554482"/>
                  <a:gd name="connsiteX12" fmla="*/ 292218 w 482951"/>
                  <a:gd name="connsiteY12" fmla="*/ 176616 h 554482"/>
                  <a:gd name="connsiteX13" fmla="*/ 264786 w 482951"/>
                  <a:gd name="connsiteY13" fmla="*/ 167472 h 554482"/>
                  <a:gd name="connsiteX14" fmla="*/ 255642 w 482951"/>
                  <a:gd name="connsiteY14" fmla="*/ 66888 h 554482"/>
                  <a:gd name="connsiteX15" fmla="*/ 228210 w 482951"/>
                  <a:gd name="connsiteY15" fmla="*/ 57744 h 554482"/>
                  <a:gd name="connsiteX16" fmla="*/ 209922 w 482951"/>
                  <a:gd name="connsiteY16" fmla="*/ 85176 h 554482"/>
                  <a:gd name="connsiteX17" fmla="*/ 200778 w 482951"/>
                  <a:gd name="connsiteY17" fmla="*/ 30312 h 554482"/>
                  <a:gd name="connsiteX18" fmla="*/ 81906 w 482951"/>
                  <a:gd name="connsiteY18" fmla="*/ 12024 h 554482"/>
                  <a:gd name="connsiteX19" fmla="*/ 91050 w 482951"/>
                  <a:gd name="connsiteY19" fmla="*/ 66888 h 554482"/>
                  <a:gd name="connsiteX20" fmla="*/ 81906 w 482951"/>
                  <a:gd name="connsiteY20" fmla="*/ 39456 h 554482"/>
                  <a:gd name="connsiteX21" fmla="*/ 45330 w 482951"/>
                  <a:gd name="connsiteY21" fmla="*/ 21168 h 554482"/>
                  <a:gd name="connsiteX22" fmla="*/ 8754 w 482951"/>
                  <a:gd name="connsiteY22" fmla="*/ 30312 h 554482"/>
                  <a:gd name="connsiteX23" fmla="*/ 45330 w 482951"/>
                  <a:gd name="connsiteY23" fmla="*/ 103464 h 554482"/>
                  <a:gd name="connsiteX24" fmla="*/ 27042 w 482951"/>
                  <a:gd name="connsiteY24" fmla="*/ 204048 h 554482"/>
                  <a:gd name="connsiteX25" fmla="*/ 72762 w 482951"/>
                  <a:gd name="connsiteY25" fmla="*/ 213192 h 554482"/>
                  <a:gd name="connsiteX26" fmla="*/ 91050 w 482951"/>
                  <a:gd name="connsiteY26" fmla="*/ 240624 h 554482"/>
                  <a:gd name="connsiteX27" fmla="*/ 127626 w 482951"/>
                  <a:gd name="connsiteY27" fmla="*/ 249768 h 554482"/>
                  <a:gd name="connsiteX28" fmla="*/ 191634 w 482951"/>
                  <a:gd name="connsiteY28" fmla="*/ 313776 h 554482"/>
                  <a:gd name="connsiteX29" fmla="*/ 155058 w 482951"/>
                  <a:gd name="connsiteY29" fmla="*/ 286344 h 554482"/>
                  <a:gd name="connsiteX30" fmla="*/ 109338 w 482951"/>
                  <a:gd name="connsiteY30" fmla="*/ 295488 h 554482"/>
                  <a:gd name="connsiteX31" fmla="*/ 91050 w 482951"/>
                  <a:gd name="connsiteY31" fmla="*/ 350352 h 554482"/>
                  <a:gd name="connsiteX32" fmla="*/ 91050 w 482951"/>
                  <a:gd name="connsiteY32" fmla="*/ 423504 h 554482"/>
                  <a:gd name="connsiteX33" fmla="*/ 136770 w 482951"/>
                  <a:gd name="connsiteY33" fmla="*/ 432648 h 554482"/>
                  <a:gd name="connsiteX34" fmla="*/ 145914 w 482951"/>
                  <a:gd name="connsiteY34" fmla="*/ 469224 h 554482"/>
                  <a:gd name="connsiteX35" fmla="*/ 237354 w 482951"/>
                  <a:gd name="connsiteY35" fmla="*/ 505800 h 554482"/>
                  <a:gd name="connsiteX36" fmla="*/ 328794 w 482951"/>
                  <a:gd name="connsiteY36" fmla="*/ 551520 h 55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82951" h="554482">
                    <a:moveTo>
                      <a:pt x="328794" y="551520"/>
                    </a:moveTo>
                    <a:cubicBezTo>
                      <a:pt x="351654" y="557616"/>
                      <a:pt x="364400" y="554176"/>
                      <a:pt x="374514" y="542376"/>
                    </a:cubicBezTo>
                    <a:cubicBezTo>
                      <a:pt x="468440" y="432796"/>
                      <a:pt x="306390" y="526146"/>
                      <a:pt x="420234" y="469224"/>
                    </a:cubicBezTo>
                    <a:cubicBezTo>
                      <a:pt x="411090" y="460080"/>
                      <a:pt x="384386" y="451610"/>
                      <a:pt x="392802" y="441792"/>
                    </a:cubicBezTo>
                    <a:cubicBezTo>
                      <a:pt x="449794" y="375301"/>
                      <a:pt x="522796" y="450839"/>
                      <a:pt x="456810" y="332064"/>
                    </a:cubicBezTo>
                    <a:cubicBezTo>
                      <a:pt x="452129" y="323638"/>
                      <a:pt x="438522" y="325968"/>
                      <a:pt x="429378" y="322920"/>
                    </a:cubicBezTo>
                    <a:cubicBezTo>
                      <a:pt x="432426" y="304632"/>
                      <a:pt x="443615" y="285883"/>
                      <a:pt x="438522" y="268056"/>
                    </a:cubicBezTo>
                    <a:cubicBezTo>
                      <a:pt x="435874" y="258788"/>
                      <a:pt x="420729" y="258912"/>
                      <a:pt x="411090" y="258912"/>
                    </a:cubicBezTo>
                    <a:cubicBezTo>
                      <a:pt x="395548" y="258912"/>
                      <a:pt x="380610" y="265008"/>
                      <a:pt x="365370" y="268056"/>
                    </a:cubicBezTo>
                    <a:cubicBezTo>
                      <a:pt x="350130" y="265008"/>
                      <a:pt x="328975" y="271345"/>
                      <a:pt x="319650" y="258912"/>
                    </a:cubicBezTo>
                    <a:cubicBezTo>
                      <a:pt x="313056" y="250120"/>
                      <a:pt x="336575" y="242385"/>
                      <a:pt x="337938" y="231480"/>
                    </a:cubicBezTo>
                    <a:cubicBezTo>
                      <a:pt x="339866" y="216058"/>
                      <a:pt x="338744" y="197700"/>
                      <a:pt x="328794" y="185760"/>
                    </a:cubicBezTo>
                    <a:cubicBezTo>
                      <a:pt x="320749" y="176106"/>
                      <a:pt x="304302" y="180068"/>
                      <a:pt x="292218" y="176616"/>
                    </a:cubicBezTo>
                    <a:cubicBezTo>
                      <a:pt x="282950" y="173968"/>
                      <a:pt x="273930" y="170520"/>
                      <a:pt x="264786" y="167472"/>
                    </a:cubicBezTo>
                    <a:cubicBezTo>
                      <a:pt x="261738" y="133944"/>
                      <a:pt x="266288" y="98827"/>
                      <a:pt x="255642" y="66888"/>
                    </a:cubicBezTo>
                    <a:cubicBezTo>
                      <a:pt x="252594" y="57744"/>
                      <a:pt x="237159" y="54164"/>
                      <a:pt x="228210" y="57744"/>
                    </a:cubicBezTo>
                    <a:cubicBezTo>
                      <a:pt x="218006" y="61825"/>
                      <a:pt x="216018" y="76032"/>
                      <a:pt x="209922" y="85176"/>
                    </a:cubicBezTo>
                    <a:cubicBezTo>
                      <a:pt x="206874" y="66888"/>
                      <a:pt x="208308" y="47254"/>
                      <a:pt x="200778" y="30312"/>
                    </a:cubicBezTo>
                    <a:cubicBezTo>
                      <a:pt x="177799" y="-21391"/>
                      <a:pt x="124358" y="7779"/>
                      <a:pt x="81906" y="12024"/>
                    </a:cubicBezTo>
                    <a:cubicBezTo>
                      <a:pt x="84954" y="30312"/>
                      <a:pt x="91050" y="48348"/>
                      <a:pt x="91050" y="66888"/>
                    </a:cubicBezTo>
                    <a:cubicBezTo>
                      <a:pt x="91050" y="76527"/>
                      <a:pt x="88722" y="46272"/>
                      <a:pt x="81906" y="39456"/>
                    </a:cubicBezTo>
                    <a:cubicBezTo>
                      <a:pt x="72267" y="29817"/>
                      <a:pt x="57522" y="27264"/>
                      <a:pt x="45330" y="21168"/>
                    </a:cubicBezTo>
                    <a:cubicBezTo>
                      <a:pt x="33138" y="24216"/>
                      <a:pt x="13167" y="18545"/>
                      <a:pt x="8754" y="30312"/>
                    </a:cubicBezTo>
                    <a:cubicBezTo>
                      <a:pt x="-14595" y="92576"/>
                      <a:pt x="12592" y="92551"/>
                      <a:pt x="45330" y="103464"/>
                    </a:cubicBezTo>
                    <a:cubicBezTo>
                      <a:pt x="15227" y="133567"/>
                      <a:pt x="-11651" y="146009"/>
                      <a:pt x="27042" y="204048"/>
                    </a:cubicBezTo>
                    <a:cubicBezTo>
                      <a:pt x="35663" y="216980"/>
                      <a:pt x="57522" y="210144"/>
                      <a:pt x="72762" y="213192"/>
                    </a:cubicBezTo>
                    <a:cubicBezTo>
                      <a:pt x="78858" y="222336"/>
                      <a:pt x="81906" y="234528"/>
                      <a:pt x="91050" y="240624"/>
                    </a:cubicBezTo>
                    <a:cubicBezTo>
                      <a:pt x="101507" y="247595"/>
                      <a:pt x="117462" y="242376"/>
                      <a:pt x="127626" y="249768"/>
                    </a:cubicBezTo>
                    <a:cubicBezTo>
                      <a:pt x="152029" y="267515"/>
                      <a:pt x="215773" y="331880"/>
                      <a:pt x="191634" y="313776"/>
                    </a:cubicBezTo>
                    <a:lnTo>
                      <a:pt x="155058" y="286344"/>
                    </a:lnTo>
                    <a:cubicBezTo>
                      <a:pt x="139818" y="289392"/>
                      <a:pt x="117959" y="282556"/>
                      <a:pt x="109338" y="295488"/>
                    </a:cubicBezTo>
                    <a:cubicBezTo>
                      <a:pt x="58896" y="371152"/>
                      <a:pt x="171353" y="323584"/>
                      <a:pt x="91050" y="350352"/>
                    </a:cubicBezTo>
                    <a:cubicBezTo>
                      <a:pt x="83834" y="371999"/>
                      <a:pt x="68981" y="401435"/>
                      <a:pt x="91050" y="423504"/>
                    </a:cubicBezTo>
                    <a:cubicBezTo>
                      <a:pt x="102040" y="434494"/>
                      <a:pt x="121530" y="429600"/>
                      <a:pt x="136770" y="432648"/>
                    </a:cubicBezTo>
                    <a:cubicBezTo>
                      <a:pt x="139818" y="444840"/>
                      <a:pt x="137869" y="459570"/>
                      <a:pt x="145914" y="469224"/>
                    </a:cubicBezTo>
                    <a:cubicBezTo>
                      <a:pt x="155543" y="480778"/>
                      <a:pt x="232052" y="504916"/>
                      <a:pt x="237354" y="505800"/>
                    </a:cubicBezTo>
                    <a:cubicBezTo>
                      <a:pt x="359108" y="526092"/>
                      <a:pt x="305934" y="545424"/>
                      <a:pt x="328794" y="551520"/>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a:xfrm>
                <a:off x="3048000" y="4800600"/>
                <a:ext cx="319649" cy="426634"/>
              </a:xfrm>
              <a:custGeom>
                <a:avLst/>
                <a:gdLst>
                  <a:gd name="connsiteX0" fmla="*/ 328794 w 482951"/>
                  <a:gd name="connsiteY0" fmla="*/ 551520 h 554482"/>
                  <a:gd name="connsiteX1" fmla="*/ 374514 w 482951"/>
                  <a:gd name="connsiteY1" fmla="*/ 542376 h 554482"/>
                  <a:gd name="connsiteX2" fmla="*/ 420234 w 482951"/>
                  <a:gd name="connsiteY2" fmla="*/ 469224 h 554482"/>
                  <a:gd name="connsiteX3" fmla="*/ 392802 w 482951"/>
                  <a:gd name="connsiteY3" fmla="*/ 441792 h 554482"/>
                  <a:gd name="connsiteX4" fmla="*/ 456810 w 482951"/>
                  <a:gd name="connsiteY4" fmla="*/ 332064 h 554482"/>
                  <a:gd name="connsiteX5" fmla="*/ 429378 w 482951"/>
                  <a:gd name="connsiteY5" fmla="*/ 322920 h 554482"/>
                  <a:gd name="connsiteX6" fmla="*/ 438522 w 482951"/>
                  <a:gd name="connsiteY6" fmla="*/ 268056 h 554482"/>
                  <a:gd name="connsiteX7" fmla="*/ 411090 w 482951"/>
                  <a:gd name="connsiteY7" fmla="*/ 258912 h 554482"/>
                  <a:gd name="connsiteX8" fmla="*/ 365370 w 482951"/>
                  <a:gd name="connsiteY8" fmla="*/ 268056 h 554482"/>
                  <a:gd name="connsiteX9" fmla="*/ 319650 w 482951"/>
                  <a:gd name="connsiteY9" fmla="*/ 258912 h 554482"/>
                  <a:gd name="connsiteX10" fmla="*/ 337938 w 482951"/>
                  <a:gd name="connsiteY10" fmla="*/ 231480 h 554482"/>
                  <a:gd name="connsiteX11" fmla="*/ 328794 w 482951"/>
                  <a:gd name="connsiteY11" fmla="*/ 185760 h 554482"/>
                  <a:gd name="connsiteX12" fmla="*/ 292218 w 482951"/>
                  <a:gd name="connsiteY12" fmla="*/ 176616 h 554482"/>
                  <a:gd name="connsiteX13" fmla="*/ 264786 w 482951"/>
                  <a:gd name="connsiteY13" fmla="*/ 167472 h 554482"/>
                  <a:gd name="connsiteX14" fmla="*/ 255642 w 482951"/>
                  <a:gd name="connsiteY14" fmla="*/ 66888 h 554482"/>
                  <a:gd name="connsiteX15" fmla="*/ 228210 w 482951"/>
                  <a:gd name="connsiteY15" fmla="*/ 57744 h 554482"/>
                  <a:gd name="connsiteX16" fmla="*/ 209922 w 482951"/>
                  <a:gd name="connsiteY16" fmla="*/ 85176 h 554482"/>
                  <a:gd name="connsiteX17" fmla="*/ 200778 w 482951"/>
                  <a:gd name="connsiteY17" fmla="*/ 30312 h 554482"/>
                  <a:gd name="connsiteX18" fmla="*/ 81906 w 482951"/>
                  <a:gd name="connsiteY18" fmla="*/ 12024 h 554482"/>
                  <a:gd name="connsiteX19" fmla="*/ 91050 w 482951"/>
                  <a:gd name="connsiteY19" fmla="*/ 66888 h 554482"/>
                  <a:gd name="connsiteX20" fmla="*/ 81906 w 482951"/>
                  <a:gd name="connsiteY20" fmla="*/ 39456 h 554482"/>
                  <a:gd name="connsiteX21" fmla="*/ 45330 w 482951"/>
                  <a:gd name="connsiteY21" fmla="*/ 21168 h 554482"/>
                  <a:gd name="connsiteX22" fmla="*/ 8754 w 482951"/>
                  <a:gd name="connsiteY22" fmla="*/ 30312 h 554482"/>
                  <a:gd name="connsiteX23" fmla="*/ 45330 w 482951"/>
                  <a:gd name="connsiteY23" fmla="*/ 103464 h 554482"/>
                  <a:gd name="connsiteX24" fmla="*/ 27042 w 482951"/>
                  <a:gd name="connsiteY24" fmla="*/ 204048 h 554482"/>
                  <a:gd name="connsiteX25" fmla="*/ 72762 w 482951"/>
                  <a:gd name="connsiteY25" fmla="*/ 213192 h 554482"/>
                  <a:gd name="connsiteX26" fmla="*/ 91050 w 482951"/>
                  <a:gd name="connsiteY26" fmla="*/ 240624 h 554482"/>
                  <a:gd name="connsiteX27" fmla="*/ 127626 w 482951"/>
                  <a:gd name="connsiteY27" fmla="*/ 249768 h 554482"/>
                  <a:gd name="connsiteX28" fmla="*/ 191634 w 482951"/>
                  <a:gd name="connsiteY28" fmla="*/ 313776 h 554482"/>
                  <a:gd name="connsiteX29" fmla="*/ 155058 w 482951"/>
                  <a:gd name="connsiteY29" fmla="*/ 286344 h 554482"/>
                  <a:gd name="connsiteX30" fmla="*/ 109338 w 482951"/>
                  <a:gd name="connsiteY30" fmla="*/ 295488 h 554482"/>
                  <a:gd name="connsiteX31" fmla="*/ 91050 w 482951"/>
                  <a:gd name="connsiteY31" fmla="*/ 350352 h 554482"/>
                  <a:gd name="connsiteX32" fmla="*/ 91050 w 482951"/>
                  <a:gd name="connsiteY32" fmla="*/ 423504 h 554482"/>
                  <a:gd name="connsiteX33" fmla="*/ 136770 w 482951"/>
                  <a:gd name="connsiteY33" fmla="*/ 432648 h 554482"/>
                  <a:gd name="connsiteX34" fmla="*/ 145914 w 482951"/>
                  <a:gd name="connsiteY34" fmla="*/ 469224 h 554482"/>
                  <a:gd name="connsiteX35" fmla="*/ 237354 w 482951"/>
                  <a:gd name="connsiteY35" fmla="*/ 505800 h 554482"/>
                  <a:gd name="connsiteX36" fmla="*/ 328794 w 482951"/>
                  <a:gd name="connsiteY36" fmla="*/ 551520 h 55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82951" h="554482">
                    <a:moveTo>
                      <a:pt x="328794" y="551520"/>
                    </a:moveTo>
                    <a:cubicBezTo>
                      <a:pt x="351654" y="557616"/>
                      <a:pt x="364400" y="554176"/>
                      <a:pt x="374514" y="542376"/>
                    </a:cubicBezTo>
                    <a:cubicBezTo>
                      <a:pt x="468440" y="432796"/>
                      <a:pt x="306390" y="526146"/>
                      <a:pt x="420234" y="469224"/>
                    </a:cubicBezTo>
                    <a:cubicBezTo>
                      <a:pt x="411090" y="460080"/>
                      <a:pt x="384386" y="451610"/>
                      <a:pt x="392802" y="441792"/>
                    </a:cubicBezTo>
                    <a:cubicBezTo>
                      <a:pt x="449794" y="375301"/>
                      <a:pt x="522796" y="450839"/>
                      <a:pt x="456810" y="332064"/>
                    </a:cubicBezTo>
                    <a:cubicBezTo>
                      <a:pt x="452129" y="323638"/>
                      <a:pt x="438522" y="325968"/>
                      <a:pt x="429378" y="322920"/>
                    </a:cubicBezTo>
                    <a:cubicBezTo>
                      <a:pt x="432426" y="304632"/>
                      <a:pt x="443615" y="285883"/>
                      <a:pt x="438522" y="268056"/>
                    </a:cubicBezTo>
                    <a:cubicBezTo>
                      <a:pt x="435874" y="258788"/>
                      <a:pt x="420729" y="258912"/>
                      <a:pt x="411090" y="258912"/>
                    </a:cubicBezTo>
                    <a:cubicBezTo>
                      <a:pt x="395548" y="258912"/>
                      <a:pt x="380610" y="265008"/>
                      <a:pt x="365370" y="268056"/>
                    </a:cubicBezTo>
                    <a:cubicBezTo>
                      <a:pt x="350130" y="265008"/>
                      <a:pt x="328975" y="271345"/>
                      <a:pt x="319650" y="258912"/>
                    </a:cubicBezTo>
                    <a:cubicBezTo>
                      <a:pt x="313056" y="250120"/>
                      <a:pt x="336575" y="242385"/>
                      <a:pt x="337938" y="231480"/>
                    </a:cubicBezTo>
                    <a:cubicBezTo>
                      <a:pt x="339866" y="216058"/>
                      <a:pt x="338744" y="197700"/>
                      <a:pt x="328794" y="185760"/>
                    </a:cubicBezTo>
                    <a:cubicBezTo>
                      <a:pt x="320749" y="176106"/>
                      <a:pt x="304302" y="180068"/>
                      <a:pt x="292218" y="176616"/>
                    </a:cubicBezTo>
                    <a:cubicBezTo>
                      <a:pt x="282950" y="173968"/>
                      <a:pt x="273930" y="170520"/>
                      <a:pt x="264786" y="167472"/>
                    </a:cubicBezTo>
                    <a:cubicBezTo>
                      <a:pt x="261738" y="133944"/>
                      <a:pt x="266288" y="98827"/>
                      <a:pt x="255642" y="66888"/>
                    </a:cubicBezTo>
                    <a:cubicBezTo>
                      <a:pt x="252594" y="57744"/>
                      <a:pt x="237159" y="54164"/>
                      <a:pt x="228210" y="57744"/>
                    </a:cubicBezTo>
                    <a:cubicBezTo>
                      <a:pt x="218006" y="61825"/>
                      <a:pt x="216018" y="76032"/>
                      <a:pt x="209922" y="85176"/>
                    </a:cubicBezTo>
                    <a:cubicBezTo>
                      <a:pt x="206874" y="66888"/>
                      <a:pt x="208308" y="47254"/>
                      <a:pt x="200778" y="30312"/>
                    </a:cubicBezTo>
                    <a:cubicBezTo>
                      <a:pt x="177799" y="-21391"/>
                      <a:pt x="124358" y="7779"/>
                      <a:pt x="81906" y="12024"/>
                    </a:cubicBezTo>
                    <a:cubicBezTo>
                      <a:pt x="84954" y="30312"/>
                      <a:pt x="91050" y="48348"/>
                      <a:pt x="91050" y="66888"/>
                    </a:cubicBezTo>
                    <a:cubicBezTo>
                      <a:pt x="91050" y="76527"/>
                      <a:pt x="88722" y="46272"/>
                      <a:pt x="81906" y="39456"/>
                    </a:cubicBezTo>
                    <a:cubicBezTo>
                      <a:pt x="72267" y="29817"/>
                      <a:pt x="57522" y="27264"/>
                      <a:pt x="45330" y="21168"/>
                    </a:cubicBezTo>
                    <a:cubicBezTo>
                      <a:pt x="33138" y="24216"/>
                      <a:pt x="13167" y="18545"/>
                      <a:pt x="8754" y="30312"/>
                    </a:cubicBezTo>
                    <a:cubicBezTo>
                      <a:pt x="-14595" y="92576"/>
                      <a:pt x="12592" y="92551"/>
                      <a:pt x="45330" y="103464"/>
                    </a:cubicBezTo>
                    <a:cubicBezTo>
                      <a:pt x="15227" y="133567"/>
                      <a:pt x="-11651" y="146009"/>
                      <a:pt x="27042" y="204048"/>
                    </a:cubicBezTo>
                    <a:cubicBezTo>
                      <a:pt x="35663" y="216980"/>
                      <a:pt x="57522" y="210144"/>
                      <a:pt x="72762" y="213192"/>
                    </a:cubicBezTo>
                    <a:cubicBezTo>
                      <a:pt x="78858" y="222336"/>
                      <a:pt x="81906" y="234528"/>
                      <a:pt x="91050" y="240624"/>
                    </a:cubicBezTo>
                    <a:cubicBezTo>
                      <a:pt x="101507" y="247595"/>
                      <a:pt x="117462" y="242376"/>
                      <a:pt x="127626" y="249768"/>
                    </a:cubicBezTo>
                    <a:cubicBezTo>
                      <a:pt x="152029" y="267515"/>
                      <a:pt x="215773" y="331880"/>
                      <a:pt x="191634" y="313776"/>
                    </a:cubicBezTo>
                    <a:lnTo>
                      <a:pt x="155058" y="286344"/>
                    </a:lnTo>
                    <a:cubicBezTo>
                      <a:pt x="139818" y="289392"/>
                      <a:pt x="117959" y="282556"/>
                      <a:pt x="109338" y="295488"/>
                    </a:cubicBezTo>
                    <a:cubicBezTo>
                      <a:pt x="58896" y="371152"/>
                      <a:pt x="171353" y="323584"/>
                      <a:pt x="91050" y="350352"/>
                    </a:cubicBezTo>
                    <a:cubicBezTo>
                      <a:pt x="83834" y="371999"/>
                      <a:pt x="68981" y="401435"/>
                      <a:pt x="91050" y="423504"/>
                    </a:cubicBezTo>
                    <a:cubicBezTo>
                      <a:pt x="102040" y="434494"/>
                      <a:pt x="121530" y="429600"/>
                      <a:pt x="136770" y="432648"/>
                    </a:cubicBezTo>
                    <a:cubicBezTo>
                      <a:pt x="139818" y="444840"/>
                      <a:pt x="137869" y="459570"/>
                      <a:pt x="145914" y="469224"/>
                    </a:cubicBezTo>
                    <a:cubicBezTo>
                      <a:pt x="155543" y="480778"/>
                      <a:pt x="232052" y="504916"/>
                      <a:pt x="237354" y="505800"/>
                    </a:cubicBezTo>
                    <a:cubicBezTo>
                      <a:pt x="359108" y="526092"/>
                      <a:pt x="305934" y="545424"/>
                      <a:pt x="328794" y="551520"/>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12"/>
              <p:cNvSpPr/>
              <p:nvPr/>
            </p:nvSpPr>
            <p:spPr>
              <a:xfrm>
                <a:off x="2652151" y="4800600"/>
                <a:ext cx="319649" cy="426634"/>
              </a:xfrm>
              <a:custGeom>
                <a:avLst/>
                <a:gdLst>
                  <a:gd name="connsiteX0" fmla="*/ 328794 w 482951"/>
                  <a:gd name="connsiteY0" fmla="*/ 551520 h 554482"/>
                  <a:gd name="connsiteX1" fmla="*/ 374514 w 482951"/>
                  <a:gd name="connsiteY1" fmla="*/ 542376 h 554482"/>
                  <a:gd name="connsiteX2" fmla="*/ 420234 w 482951"/>
                  <a:gd name="connsiteY2" fmla="*/ 469224 h 554482"/>
                  <a:gd name="connsiteX3" fmla="*/ 392802 w 482951"/>
                  <a:gd name="connsiteY3" fmla="*/ 441792 h 554482"/>
                  <a:gd name="connsiteX4" fmla="*/ 456810 w 482951"/>
                  <a:gd name="connsiteY4" fmla="*/ 332064 h 554482"/>
                  <a:gd name="connsiteX5" fmla="*/ 429378 w 482951"/>
                  <a:gd name="connsiteY5" fmla="*/ 322920 h 554482"/>
                  <a:gd name="connsiteX6" fmla="*/ 438522 w 482951"/>
                  <a:gd name="connsiteY6" fmla="*/ 268056 h 554482"/>
                  <a:gd name="connsiteX7" fmla="*/ 411090 w 482951"/>
                  <a:gd name="connsiteY7" fmla="*/ 258912 h 554482"/>
                  <a:gd name="connsiteX8" fmla="*/ 365370 w 482951"/>
                  <a:gd name="connsiteY8" fmla="*/ 268056 h 554482"/>
                  <a:gd name="connsiteX9" fmla="*/ 319650 w 482951"/>
                  <a:gd name="connsiteY9" fmla="*/ 258912 h 554482"/>
                  <a:gd name="connsiteX10" fmla="*/ 337938 w 482951"/>
                  <a:gd name="connsiteY10" fmla="*/ 231480 h 554482"/>
                  <a:gd name="connsiteX11" fmla="*/ 328794 w 482951"/>
                  <a:gd name="connsiteY11" fmla="*/ 185760 h 554482"/>
                  <a:gd name="connsiteX12" fmla="*/ 292218 w 482951"/>
                  <a:gd name="connsiteY12" fmla="*/ 176616 h 554482"/>
                  <a:gd name="connsiteX13" fmla="*/ 264786 w 482951"/>
                  <a:gd name="connsiteY13" fmla="*/ 167472 h 554482"/>
                  <a:gd name="connsiteX14" fmla="*/ 255642 w 482951"/>
                  <a:gd name="connsiteY14" fmla="*/ 66888 h 554482"/>
                  <a:gd name="connsiteX15" fmla="*/ 228210 w 482951"/>
                  <a:gd name="connsiteY15" fmla="*/ 57744 h 554482"/>
                  <a:gd name="connsiteX16" fmla="*/ 209922 w 482951"/>
                  <a:gd name="connsiteY16" fmla="*/ 85176 h 554482"/>
                  <a:gd name="connsiteX17" fmla="*/ 200778 w 482951"/>
                  <a:gd name="connsiteY17" fmla="*/ 30312 h 554482"/>
                  <a:gd name="connsiteX18" fmla="*/ 81906 w 482951"/>
                  <a:gd name="connsiteY18" fmla="*/ 12024 h 554482"/>
                  <a:gd name="connsiteX19" fmla="*/ 91050 w 482951"/>
                  <a:gd name="connsiteY19" fmla="*/ 66888 h 554482"/>
                  <a:gd name="connsiteX20" fmla="*/ 81906 w 482951"/>
                  <a:gd name="connsiteY20" fmla="*/ 39456 h 554482"/>
                  <a:gd name="connsiteX21" fmla="*/ 45330 w 482951"/>
                  <a:gd name="connsiteY21" fmla="*/ 21168 h 554482"/>
                  <a:gd name="connsiteX22" fmla="*/ 8754 w 482951"/>
                  <a:gd name="connsiteY22" fmla="*/ 30312 h 554482"/>
                  <a:gd name="connsiteX23" fmla="*/ 45330 w 482951"/>
                  <a:gd name="connsiteY23" fmla="*/ 103464 h 554482"/>
                  <a:gd name="connsiteX24" fmla="*/ 27042 w 482951"/>
                  <a:gd name="connsiteY24" fmla="*/ 204048 h 554482"/>
                  <a:gd name="connsiteX25" fmla="*/ 72762 w 482951"/>
                  <a:gd name="connsiteY25" fmla="*/ 213192 h 554482"/>
                  <a:gd name="connsiteX26" fmla="*/ 91050 w 482951"/>
                  <a:gd name="connsiteY26" fmla="*/ 240624 h 554482"/>
                  <a:gd name="connsiteX27" fmla="*/ 127626 w 482951"/>
                  <a:gd name="connsiteY27" fmla="*/ 249768 h 554482"/>
                  <a:gd name="connsiteX28" fmla="*/ 191634 w 482951"/>
                  <a:gd name="connsiteY28" fmla="*/ 313776 h 554482"/>
                  <a:gd name="connsiteX29" fmla="*/ 155058 w 482951"/>
                  <a:gd name="connsiteY29" fmla="*/ 286344 h 554482"/>
                  <a:gd name="connsiteX30" fmla="*/ 109338 w 482951"/>
                  <a:gd name="connsiteY30" fmla="*/ 295488 h 554482"/>
                  <a:gd name="connsiteX31" fmla="*/ 91050 w 482951"/>
                  <a:gd name="connsiteY31" fmla="*/ 350352 h 554482"/>
                  <a:gd name="connsiteX32" fmla="*/ 91050 w 482951"/>
                  <a:gd name="connsiteY32" fmla="*/ 423504 h 554482"/>
                  <a:gd name="connsiteX33" fmla="*/ 136770 w 482951"/>
                  <a:gd name="connsiteY33" fmla="*/ 432648 h 554482"/>
                  <a:gd name="connsiteX34" fmla="*/ 145914 w 482951"/>
                  <a:gd name="connsiteY34" fmla="*/ 469224 h 554482"/>
                  <a:gd name="connsiteX35" fmla="*/ 237354 w 482951"/>
                  <a:gd name="connsiteY35" fmla="*/ 505800 h 554482"/>
                  <a:gd name="connsiteX36" fmla="*/ 328794 w 482951"/>
                  <a:gd name="connsiteY36" fmla="*/ 551520 h 55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82951" h="554482">
                    <a:moveTo>
                      <a:pt x="328794" y="551520"/>
                    </a:moveTo>
                    <a:cubicBezTo>
                      <a:pt x="351654" y="557616"/>
                      <a:pt x="364400" y="554176"/>
                      <a:pt x="374514" y="542376"/>
                    </a:cubicBezTo>
                    <a:cubicBezTo>
                      <a:pt x="468440" y="432796"/>
                      <a:pt x="306390" y="526146"/>
                      <a:pt x="420234" y="469224"/>
                    </a:cubicBezTo>
                    <a:cubicBezTo>
                      <a:pt x="411090" y="460080"/>
                      <a:pt x="384386" y="451610"/>
                      <a:pt x="392802" y="441792"/>
                    </a:cubicBezTo>
                    <a:cubicBezTo>
                      <a:pt x="449794" y="375301"/>
                      <a:pt x="522796" y="450839"/>
                      <a:pt x="456810" y="332064"/>
                    </a:cubicBezTo>
                    <a:cubicBezTo>
                      <a:pt x="452129" y="323638"/>
                      <a:pt x="438522" y="325968"/>
                      <a:pt x="429378" y="322920"/>
                    </a:cubicBezTo>
                    <a:cubicBezTo>
                      <a:pt x="432426" y="304632"/>
                      <a:pt x="443615" y="285883"/>
                      <a:pt x="438522" y="268056"/>
                    </a:cubicBezTo>
                    <a:cubicBezTo>
                      <a:pt x="435874" y="258788"/>
                      <a:pt x="420729" y="258912"/>
                      <a:pt x="411090" y="258912"/>
                    </a:cubicBezTo>
                    <a:cubicBezTo>
                      <a:pt x="395548" y="258912"/>
                      <a:pt x="380610" y="265008"/>
                      <a:pt x="365370" y="268056"/>
                    </a:cubicBezTo>
                    <a:cubicBezTo>
                      <a:pt x="350130" y="265008"/>
                      <a:pt x="328975" y="271345"/>
                      <a:pt x="319650" y="258912"/>
                    </a:cubicBezTo>
                    <a:cubicBezTo>
                      <a:pt x="313056" y="250120"/>
                      <a:pt x="336575" y="242385"/>
                      <a:pt x="337938" y="231480"/>
                    </a:cubicBezTo>
                    <a:cubicBezTo>
                      <a:pt x="339866" y="216058"/>
                      <a:pt x="338744" y="197700"/>
                      <a:pt x="328794" y="185760"/>
                    </a:cubicBezTo>
                    <a:cubicBezTo>
                      <a:pt x="320749" y="176106"/>
                      <a:pt x="304302" y="180068"/>
                      <a:pt x="292218" y="176616"/>
                    </a:cubicBezTo>
                    <a:cubicBezTo>
                      <a:pt x="282950" y="173968"/>
                      <a:pt x="273930" y="170520"/>
                      <a:pt x="264786" y="167472"/>
                    </a:cubicBezTo>
                    <a:cubicBezTo>
                      <a:pt x="261738" y="133944"/>
                      <a:pt x="266288" y="98827"/>
                      <a:pt x="255642" y="66888"/>
                    </a:cubicBezTo>
                    <a:cubicBezTo>
                      <a:pt x="252594" y="57744"/>
                      <a:pt x="237159" y="54164"/>
                      <a:pt x="228210" y="57744"/>
                    </a:cubicBezTo>
                    <a:cubicBezTo>
                      <a:pt x="218006" y="61825"/>
                      <a:pt x="216018" y="76032"/>
                      <a:pt x="209922" y="85176"/>
                    </a:cubicBezTo>
                    <a:cubicBezTo>
                      <a:pt x="206874" y="66888"/>
                      <a:pt x="208308" y="47254"/>
                      <a:pt x="200778" y="30312"/>
                    </a:cubicBezTo>
                    <a:cubicBezTo>
                      <a:pt x="177799" y="-21391"/>
                      <a:pt x="124358" y="7779"/>
                      <a:pt x="81906" y="12024"/>
                    </a:cubicBezTo>
                    <a:cubicBezTo>
                      <a:pt x="84954" y="30312"/>
                      <a:pt x="91050" y="48348"/>
                      <a:pt x="91050" y="66888"/>
                    </a:cubicBezTo>
                    <a:cubicBezTo>
                      <a:pt x="91050" y="76527"/>
                      <a:pt x="88722" y="46272"/>
                      <a:pt x="81906" y="39456"/>
                    </a:cubicBezTo>
                    <a:cubicBezTo>
                      <a:pt x="72267" y="29817"/>
                      <a:pt x="57522" y="27264"/>
                      <a:pt x="45330" y="21168"/>
                    </a:cubicBezTo>
                    <a:cubicBezTo>
                      <a:pt x="33138" y="24216"/>
                      <a:pt x="13167" y="18545"/>
                      <a:pt x="8754" y="30312"/>
                    </a:cubicBezTo>
                    <a:cubicBezTo>
                      <a:pt x="-14595" y="92576"/>
                      <a:pt x="12592" y="92551"/>
                      <a:pt x="45330" y="103464"/>
                    </a:cubicBezTo>
                    <a:cubicBezTo>
                      <a:pt x="15227" y="133567"/>
                      <a:pt x="-11651" y="146009"/>
                      <a:pt x="27042" y="204048"/>
                    </a:cubicBezTo>
                    <a:cubicBezTo>
                      <a:pt x="35663" y="216980"/>
                      <a:pt x="57522" y="210144"/>
                      <a:pt x="72762" y="213192"/>
                    </a:cubicBezTo>
                    <a:cubicBezTo>
                      <a:pt x="78858" y="222336"/>
                      <a:pt x="81906" y="234528"/>
                      <a:pt x="91050" y="240624"/>
                    </a:cubicBezTo>
                    <a:cubicBezTo>
                      <a:pt x="101507" y="247595"/>
                      <a:pt x="117462" y="242376"/>
                      <a:pt x="127626" y="249768"/>
                    </a:cubicBezTo>
                    <a:cubicBezTo>
                      <a:pt x="152029" y="267515"/>
                      <a:pt x="215773" y="331880"/>
                      <a:pt x="191634" y="313776"/>
                    </a:cubicBezTo>
                    <a:lnTo>
                      <a:pt x="155058" y="286344"/>
                    </a:lnTo>
                    <a:cubicBezTo>
                      <a:pt x="139818" y="289392"/>
                      <a:pt x="117959" y="282556"/>
                      <a:pt x="109338" y="295488"/>
                    </a:cubicBezTo>
                    <a:cubicBezTo>
                      <a:pt x="58896" y="371152"/>
                      <a:pt x="171353" y="323584"/>
                      <a:pt x="91050" y="350352"/>
                    </a:cubicBezTo>
                    <a:cubicBezTo>
                      <a:pt x="83834" y="371999"/>
                      <a:pt x="68981" y="401435"/>
                      <a:pt x="91050" y="423504"/>
                    </a:cubicBezTo>
                    <a:cubicBezTo>
                      <a:pt x="102040" y="434494"/>
                      <a:pt x="121530" y="429600"/>
                      <a:pt x="136770" y="432648"/>
                    </a:cubicBezTo>
                    <a:cubicBezTo>
                      <a:pt x="139818" y="444840"/>
                      <a:pt x="137869" y="459570"/>
                      <a:pt x="145914" y="469224"/>
                    </a:cubicBezTo>
                    <a:cubicBezTo>
                      <a:pt x="155543" y="480778"/>
                      <a:pt x="232052" y="504916"/>
                      <a:pt x="237354" y="505800"/>
                    </a:cubicBezTo>
                    <a:cubicBezTo>
                      <a:pt x="359108" y="526092"/>
                      <a:pt x="305934" y="545424"/>
                      <a:pt x="328794" y="551520"/>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3"/>
              <p:cNvSpPr/>
              <p:nvPr/>
            </p:nvSpPr>
            <p:spPr>
              <a:xfrm>
                <a:off x="4370832" y="1316736"/>
                <a:ext cx="1420368" cy="3803904"/>
              </a:xfrm>
              <a:custGeom>
                <a:avLst/>
                <a:gdLst>
                  <a:gd name="connsiteX0" fmla="*/ 1243584 w 1344168"/>
                  <a:gd name="connsiteY0" fmla="*/ 3767328 h 3803904"/>
                  <a:gd name="connsiteX1" fmla="*/ 1325880 w 1344168"/>
                  <a:gd name="connsiteY1" fmla="*/ 3721608 h 3803904"/>
                  <a:gd name="connsiteX2" fmla="*/ 1335024 w 1344168"/>
                  <a:gd name="connsiteY2" fmla="*/ 3666744 h 3803904"/>
                  <a:gd name="connsiteX3" fmla="*/ 1344168 w 1344168"/>
                  <a:gd name="connsiteY3" fmla="*/ 3630168 h 3803904"/>
                  <a:gd name="connsiteX4" fmla="*/ 1280160 w 1344168"/>
                  <a:gd name="connsiteY4" fmla="*/ 3511296 h 3803904"/>
                  <a:gd name="connsiteX5" fmla="*/ 1252728 w 1344168"/>
                  <a:gd name="connsiteY5" fmla="*/ 3529584 h 3803904"/>
                  <a:gd name="connsiteX6" fmla="*/ 1152144 w 1344168"/>
                  <a:gd name="connsiteY6" fmla="*/ 3493008 h 3803904"/>
                  <a:gd name="connsiteX7" fmla="*/ 1143000 w 1344168"/>
                  <a:gd name="connsiteY7" fmla="*/ 3447288 h 3803904"/>
                  <a:gd name="connsiteX8" fmla="*/ 1060704 w 1344168"/>
                  <a:gd name="connsiteY8" fmla="*/ 3419856 h 3803904"/>
                  <a:gd name="connsiteX9" fmla="*/ 1078992 w 1344168"/>
                  <a:gd name="connsiteY9" fmla="*/ 3383280 h 3803904"/>
                  <a:gd name="connsiteX10" fmla="*/ 1069848 w 1344168"/>
                  <a:gd name="connsiteY10" fmla="*/ 3319272 h 3803904"/>
                  <a:gd name="connsiteX11" fmla="*/ 1042416 w 1344168"/>
                  <a:gd name="connsiteY11" fmla="*/ 3310128 h 3803904"/>
                  <a:gd name="connsiteX12" fmla="*/ 1024128 w 1344168"/>
                  <a:gd name="connsiteY12" fmla="*/ 3282696 h 3803904"/>
                  <a:gd name="connsiteX13" fmla="*/ 987552 w 1344168"/>
                  <a:gd name="connsiteY13" fmla="*/ 3182112 h 3803904"/>
                  <a:gd name="connsiteX14" fmla="*/ 960120 w 1344168"/>
                  <a:gd name="connsiteY14" fmla="*/ 3191256 h 3803904"/>
                  <a:gd name="connsiteX15" fmla="*/ 960120 w 1344168"/>
                  <a:gd name="connsiteY15" fmla="*/ 3136392 h 3803904"/>
                  <a:gd name="connsiteX16" fmla="*/ 932688 w 1344168"/>
                  <a:gd name="connsiteY16" fmla="*/ 3127248 h 3803904"/>
                  <a:gd name="connsiteX17" fmla="*/ 896112 w 1344168"/>
                  <a:gd name="connsiteY17" fmla="*/ 3072384 h 3803904"/>
                  <a:gd name="connsiteX18" fmla="*/ 877824 w 1344168"/>
                  <a:gd name="connsiteY18" fmla="*/ 3044952 h 3803904"/>
                  <a:gd name="connsiteX19" fmla="*/ 850392 w 1344168"/>
                  <a:gd name="connsiteY19" fmla="*/ 3035808 h 3803904"/>
                  <a:gd name="connsiteX20" fmla="*/ 832104 w 1344168"/>
                  <a:gd name="connsiteY20" fmla="*/ 3008376 h 3803904"/>
                  <a:gd name="connsiteX21" fmla="*/ 786384 w 1344168"/>
                  <a:gd name="connsiteY21" fmla="*/ 2944368 h 3803904"/>
                  <a:gd name="connsiteX22" fmla="*/ 813816 w 1344168"/>
                  <a:gd name="connsiteY22" fmla="*/ 2935224 h 3803904"/>
                  <a:gd name="connsiteX23" fmla="*/ 822960 w 1344168"/>
                  <a:gd name="connsiteY23" fmla="*/ 2907792 h 3803904"/>
                  <a:gd name="connsiteX24" fmla="*/ 786384 w 1344168"/>
                  <a:gd name="connsiteY24" fmla="*/ 2788920 h 3803904"/>
                  <a:gd name="connsiteX25" fmla="*/ 795528 w 1344168"/>
                  <a:gd name="connsiteY25" fmla="*/ 2761488 h 3803904"/>
                  <a:gd name="connsiteX26" fmla="*/ 841248 w 1344168"/>
                  <a:gd name="connsiteY26" fmla="*/ 2752344 h 3803904"/>
                  <a:gd name="connsiteX27" fmla="*/ 804672 w 1344168"/>
                  <a:gd name="connsiteY27" fmla="*/ 2606040 h 3803904"/>
                  <a:gd name="connsiteX28" fmla="*/ 832104 w 1344168"/>
                  <a:gd name="connsiteY28" fmla="*/ 2596896 h 3803904"/>
                  <a:gd name="connsiteX29" fmla="*/ 877824 w 1344168"/>
                  <a:gd name="connsiteY29" fmla="*/ 2560320 h 3803904"/>
                  <a:gd name="connsiteX30" fmla="*/ 932688 w 1344168"/>
                  <a:gd name="connsiteY30" fmla="*/ 2368296 h 3803904"/>
                  <a:gd name="connsiteX31" fmla="*/ 941832 w 1344168"/>
                  <a:gd name="connsiteY31" fmla="*/ 2304288 h 3803904"/>
                  <a:gd name="connsiteX32" fmla="*/ 1060704 w 1344168"/>
                  <a:gd name="connsiteY32" fmla="*/ 2286000 h 3803904"/>
                  <a:gd name="connsiteX33" fmla="*/ 1078992 w 1344168"/>
                  <a:gd name="connsiteY33" fmla="*/ 2258568 h 3803904"/>
                  <a:gd name="connsiteX34" fmla="*/ 1051560 w 1344168"/>
                  <a:gd name="connsiteY34" fmla="*/ 2139696 h 3803904"/>
                  <a:gd name="connsiteX35" fmla="*/ 1024128 w 1344168"/>
                  <a:gd name="connsiteY35" fmla="*/ 2121408 h 3803904"/>
                  <a:gd name="connsiteX36" fmla="*/ 1014984 w 1344168"/>
                  <a:gd name="connsiteY36" fmla="*/ 1956816 h 3803904"/>
                  <a:gd name="connsiteX37" fmla="*/ 1005840 w 1344168"/>
                  <a:gd name="connsiteY37" fmla="*/ 1929384 h 3803904"/>
                  <a:gd name="connsiteX38" fmla="*/ 978408 w 1344168"/>
                  <a:gd name="connsiteY38" fmla="*/ 1911096 h 3803904"/>
                  <a:gd name="connsiteX39" fmla="*/ 950976 w 1344168"/>
                  <a:gd name="connsiteY39" fmla="*/ 1883664 h 3803904"/>
                  <a:gd name="connsiteX40" fmla="*/ 877824 w 1344168"/>
                  <a:gd name="connsiteY40" fmla="*/ 1892808 h 3803904"/>
                  <a:gd name="connsiteX41" fmla="*/ 914400 w 1344168"/>
                  <a:gd name="connsiteY41" fmla="*/ 1819656 h 3803904"/>
                  <a:gd name="connsiteX42" fmla="*/ 932688 w 1344168"/>
                  <a:gd name="connsiteY42" fmla="*/ 1755648 h 3803904"/>
                  <a:gd name="connsiteX43" fmla="*/ 941832 w 1344168"/>
                  <a:gd name="connsiteY43" fmla="*/ 1673352 h 3803904"/>
                  <a:gd name="connsiteX44" fmla="*/ 932688 w 1344168"/>
                  <a:gd name="connsiteY44" fmla="*/ 1554480 h 3803904"/>
                  <a:gd name="connsiteX45" fmla="*/ 877824 w 1344168"/>
                  <a:gd name="connsiteY45" fmla="*/ 1517904 h 3803904"/>
                  <a:gd name="connsiteX46" fmla="*/ 886968 w 1344168"/>
                  <a:gd name="connsiteY46" fmla="*/ 1490472 h 3803904"/>
                  <a:gd name="connsiteX47" fmla="*/ 868680 w 1344168"/>
                  <a:gd name="connsiteY47" fmla="*/ 1344168 h 3803904"/>
                  <a:gd name="connsiteX48" fmla="*/ 850392 w 1344168"/>
                  <a:gd name="connsiteY48" fmla="*/ 1298448 h 3803904"/>
                  <a:gd name="connsiteX49" fmla="*/ 822960 w 1344168"/>
                  <a:gd name="connsiteY49" fmla="*/ 1289304 h 3803904"/>
                  <a:gd name="connsiteX50" fmla="*/ 859536 w 1344168"/>
                  <a:gd name="connsiteY50" fmla="*/ 1307592 h 3803904"/>
                  <a:gd name="connsiteX51" fmla="*/ 896112 w 1344168"/>
                  <a:gd name="connsiteY51" fmla="*/ 1243584 h 3803904"/>
                  <a:gd name="connsiteX52" fmla="*/ 932688 w 1344168"/>
                  <a:gd name="connsiteY52" fmla="*/ 1143000 h 3803904"/>
                  <a:gd name="connsiteX53" fmla="*/ 932688 w 1344168"/>
                  <a:gd name="connsiteY53" fmla="*/ 1024128 h 3803904"/>
                  <a:gd name="connsiteX54" fmla="*/ 877824 w 1344168"/>
                  <a:gd name="connsiteY54" fmla="*/ 969264 h 3803904"/>
                  <a:gd name="connsiteX55" fmla="*/ 877824 w 1344168"/>
                  <a:gd name="connsiteY55" fmla="*/ 850392 h 3803904"/>
                  <a:gd name="connsiteX56" fmla="*/ 868680 w 1344168"/>
                  <a:gd name="connsiteY56" fmla="*/ 813816 h 3803904"/>
                  <a:gd name="connsiteX57" fmla="*/ 841248 w 1344168"/>
                  <a:gd name="connsiteY57" fmla="*/ 786384 h 3803904"/>
                  <a:gd name="connsiteX58" fmla="*/ 777240 w 1344168"/>
                  <a:gd name="connsiteY58" fmla="*/ 804672 h 3803904"/>
                  <a:gd name="connsiteX59" fmla="*/ 749808 w 1344168"/>
                  <a:gd name="connsiteY59" fmla="*/ 822960 h 3803904"/>
                  <a:gd name="connsiteX60" fmla="*/ 740664 w 1344168"/>
                  <a:gd name="connsiteY60" fmla="*/ 777240 h 3803904"/>
                  <a:gd name="connsiteX61" fmla="*/ 722376 w 1344168"/>
                  <a:gd name="connsiteY61" fmla="*/ 713232 h 3803904"/>
                  <a:gd name="connsiteX62" fmla="*/ 694944 w 1344168"/>
                  <a:gd name="connsiteY62" fmla="*/ 694944 h 3803904"/>
                  <a:gd name="connsiteX63" fmla="*/ 676656 w 1344168"/>
                  <a:gd name="connsiteY63" fmla="*/ 576072 h 3803904"/>
                  <a:gd name="connsiteX64" fmla="*/ 731520 w 1344168"/>
                  <a:gd name="connsiteY64" fmla="*/ 566928 h 3803904"/>
                  <a:gd name="connsiteX65" fmla="*/ 740664 w 1344168"/>
                  <a:gd name="connsiteY65" fmla="*/ 402336 h 3803904"/>
                  <a:gd name="connsiteX66" fmla="*/ 713232 w 1344168"/>
                  <a:gd name="connsiteY66" fmla="*/ 384048 h 3803904"/>
                  <a:gd name="connsiteX67" fmla="*/ 694944 w 1344168"/>
                  <a:gd name="connsiteY67" fmla="*/ 356616 h 3803904"/>
                  <a:gd name="connsiteX68" fmla="*/ 685800 w 1344168"/>
                  <a:gd name="connsiteY68" fmla="*/ 283464 h 3803904"/>
                  <a:gd name="connsiteX69" fmla="*/ 658368 w 1344168"/>
                  <a:gd name="connsiteY69" fmla="*/ 274320 h 3803904"/>
                  <a:gd name="connsiteX70" fmla="*/ 603504 w 1344168"/>
                  <a:gd name="connsiteY70" fmla="*/ 265176 h 3803904"/>
                  <a:gd name="connsiteX71" fmla="*/ 594360 w 1344168"/>
                  <a:gd name="connsiteY71" fmla="*/ 164592 h 3803904"/>
                  <a:gd name="connsiteX72" fmla="*/ 566928 w 1344168"/>
                  <a:gd name="connsiteY72" fmla="*/ 155448 h 3803904"/>
                  <a:gd name="connsiteX73" fmla="*/ 548640 w 1344168"/>
                  <a:gd name="connsiteY73" fmla="*/ 128016 h 3803904"/>
                  <a:gd name="connsiteX74" fmla="*/ 502920 w 1344168"/>
                  <a:gd name="connsiteY74" fmla="*/ 9144 h 3803904"/>
                  <a:gd name="connsiteX75" fmla="*/ 475488 w 1344168"/>
                  <a:gd name="connsiteY75" fmla="*/ 0 h 3803904"/>
                  <a:gd name="connsiteX76" fmla="*/ 438912 w 1344168"/>
                  <a:gd name="connsiteY76" fmla="*/ 9144 h 3803904"/>
                  <a:gd name="connsiteX77" fmla="*/ 402336 w 1344168"/>
                  <a:gd name="connsiteY77" fmla="*/ 18288 h 3803904"/>
                  <a:gd name="connsiteX78" fmla="*/ 338328 w 1344168"/>
                  <a:gd name="connsiteY78" fmla="*/ 36576 h 3803904"/>
                  <a:gd name="connsiteX79" fmla="*/ 329184 w 1344168"/>
                  <a:gd name="connsiteY79" fmla="*/ 137160 h 3803904"/>
                  <a:gd name="connsiteX80" fmla="*/ 338328 w 1344168"/>
                  <a:gd name="connsiteY80" fmla="*/ 310896 h 3803904"/>
                  <a:gd name="connsiteX81" fmla="*/ 347472 w 1344168"/>
                  <a:gd name="connsiteY81" fmla="*/ 338328 h 3803904"/>
                  <a:gd name="connsiteX82" fmla="*/ 374904 w 1344168"/>
                  <a:gd name="connsiteY82" fmla="*/ 365760 h 3803904"/>
                  <a:gd name="connsiteX83" fmla="*/ 384048 w 1344168"/>
                  <a:gd name="connsiteY83" fmla="*/ 429768 h 3803904"/>
                  <a:gd name="connsiteX84" fmla="*/ 365760 w 1344168"/>
                  <a:gd name="connsiteY84" fmla="*/ 402336 h 3803904"/>
                  <a:gd name="connsiteX85" fmla="*/ 310896 w 1344168"/>
                  <a:gd name="connsiteY85" fmla="*/ 411480 h 3803904"/>
                  <a:gd name="connsiteX86" fmla="*/ 320040 w 1344168"/>
                  <a:gd name="connsiteY86" fmla="*/ 484632 h 3803904"/>
                  <a:gd name="connsiteX87" fmla="*/ 292608 w 1344168"/>
                  <a:gd name="connsiteY87" fmla="*/ 493776 h 3803904"/>
                  <a:gd name="connsiteX88" fmla="*/ 265176 w 1344168"/>
                  <a:gd name="connsiteY88" fmla="*/ 521208 h 3803904"/>
                  <a:gd name="connsiteX89" fmla="*/ 256032 w 1344168"/>
                  <a:gd name="connsiteY89" fmla="*/ 621792 h 3803904"/>
                  <a:gd name="connsiteX90" fmla="*/ 228600 w 1344168"/>
                  <a:gd name="connsiteY90" fmla="*/ 594360 h 3803904"/>
                  <a:gd name="connsiteX91" fmla="*/ 192024 w 1344168"/>
                  <a:gd name="connsiteY91" fmla="*/ 603504 h 3803904"/>
                  <a:gd name="connsiteX92" fmla="*/ 164592 w 1344168"/>
                  <a:gd name="connsiteY92" fmla="*/ 621792 h 3803904"/>
                  <a:gd name="connsiteX93" fmla="*/ 155448 w 1344168"/>
                  <a:gd name="connsiteY93" fmla="*/ 649224 h 3803904"/>
                  <a:gd name="connsiteX94" fmla="*/ 109728 w 1344168"/>
                  <a:gd name="connsiteY94" fmla="*/ 658368 h 3803904"/>
                  <a:gd name="connsiteX95" fmla="*/ 54864 w 1344168"/>
                  <a:gd name="connsiteY95" fmla="*/ 722376 h 3803904"/>
                  <a:gd name="connsiteX96" fmla="*/ 45720 w 1344168"/>
                  <a:gd name="connsiteY96" fmla="*/ 768096 h 3803904"/>
                  <a:gd name="connsiteX97" fmla="*/ 54864 w 1344168"/>
                  <a:gd name="connsiteY97" fmla="*/ 822960 h 3803904"/>
                  <a:gd name="connsiteX98" fmla="*/ 118872 w 1344168"/>
                  <a:gd name="connsiteY98" fmla="*/ 859536 h 3803904"/>
                  <a:gd name="connsiteX99" fmla="*/ 164592 w 1344168"/>
                  <a:gd name="connsiteY99" fmla="*/ 923544 h 3803904"/>
                  <a:gd name="connsiteX100" fmla="*/ 173736 w 1344168"/>
                  <a:gd name="connsiteY100" fmla="*/ 960120 h 3803904"/>
                  <a:gd name="connsiteX101" fmla="*/ 192024 w 1344168"/>
                  <a:gd name="connsiteY101" fmla="*/ 987552 h 3803904"/>
                  <a:gd name="connsiteX102" fmla="*/ 246888 w 1344168"/>
                  <a:gd name="connsiteY102" fmla="*/ 1051560 h 3803904"/>
                  <a:gd name="connsiteX103" fmla="*/ 274320 w 1344168"/>
                  <a:gd name="connsiteY103" fmla="*/ 1060704 h 3803904"/>
                  <a:gd name="connsiteX104" fmla="*/ 228600 w 1344168"/>
                  <a:gd name="connsiteY104" fmla="*/ 1069848 h 3803904"/>
                  <a:gd name="connsiteX105" fmla="*/ 219456 w 1344168"/>
                  <a:gd name="connsiteY105" fmla="*/ 1152144 h 3803904"/>
                  <a:gd name="connsiteX106" fmla="*/ 210312 w 1344168"/>
                  <a:gd name="connsiteY106" fmla="*/ 1124712 h 3803904"/>
                  <a:gd name="connsiteX107" fmla="*/ 164592 w 1344168"/>
                  <a:gd name="connsiteY107" fmla="*/ 1133856 h 3803904"/>
                  <a:gd name="connsiteX108" fmla="*/ 155448 w 1344168"/>
                  <a:gd name="connsiteY108" fmla="*/ 1271016 h 3803904"/>
                  <a:gd name="connsiteX109" fmla="*/ 182880 w 1344168"/>
                  <a:gd name="connsiteY109" fmla="*/ 1280160 h 3803904"/>
                  <a:gd name="connsiteX110" fmla="*/ 146304 w 1344168"/>
                  <a:gd name="connsiteY110" fmla="*/ 1289304 h 3803904"/>
                  <a:gd name="connsiteX111" fmla="*/ 146304 w 1344168"/>
                  <a:gd name="connsiteY111" fmla="*/ 1408176 h 3803904"/>
                  <a:gd name="connsiteX112" fmla="*/ 201168 w 1344168"/>
                  <a:gd name="connsiteY112" fmla="*/ 1463040 h 3803904"/>
                  <a:gd name="connsiteX113" fmla="*/ 219456 w 1344168"/>
                  <a:gd name="connsiteY113" fmla="*/ 1517904 h 3803904"/>
                  <a:gd name="connsiteX114" fmla="*/ 228600 w 1344168"/>
                  <a:gd name="connsiteY114" fmla="*/ 1545336 h 3803904"/>
                  <a:gd name="connsiteX115" fmla="*/ 265176 w 1344168"/>
                  <a:gd name="connsiteY115" fmla="*/ 1581912 h 3803904"/>
                  <a:gd name="connsiteX116" fmla="*/ 228600 w 1344168"/>
                  <a:gd name="connsiteY116" fmla="*/ 1563624 h 3803904"/>
                  <a:gd name="connsiteX117" fmla="*/ 201168 w 1344168"/>
                  <a:gd name="connsiteY117" fmla="*/ 1554480 h 3803904"/>
                  <a:gd name="connsiteX118" fmla="*/ 91440 w 1344168"/>
                  <a:gd name="connsiteY118" fmla="*/ 1581912 h 3803904"/>
                  <a:gd name="connsiteX119" fmla="*/ 82296 w 1344168"/>
                  <a:gd name="connsiteY119" fmla="*/ 1609344 h 3803904"/>
                  <a:gd name="connsiteX120" fmla="*/ 91440 w 1344168"/>
                  <a:gd name="connsiteY120" fmla="*/ 1645920 h 3803904"/>
                  <a:gd name="connsiteX121" fmla="*/ 9144 w 1344168"/>
                  <a:gd name="connsiteY121" fmla="*/ 1673352 h 3803904"/>
                  <a:gd name="connsiteX122" fmla="*/ 18288 w 1344168"/>
                  <a:gd name="connsiteY122" fmla="*/ 1764792 h 3803904"/>
                  <a:gd name="connsiteX123" fmla="*/ 0 w 1344168"/>
                  <a:gd name="connsiteY123" fmla="*/ 1819656 h 3803904"/>
                  <a:gd name="connsiteX124" fmla="*/ 9144 w 1344168"/>
                  <a:gd name="connsiteY124" fmla="*/ 1856232 h 3803904"/>
                  <a:gd name="connsiteX125" fmla="*/ 45720 w 1344168"/>
                  <a:gd name="connsiteY125" fmla="*/ 1911096 h 3803904"/>
                  <a:gd name="connsiteX126" fmla="*/ 82296 w 1344168"/>
                  <a:gd name="connsiteY126" fmla="*/ 2057400 h 3803904"/>
                  <a:gd name="connsiteX127" fmla="*/ 109728 w 1344168"/>
                  <a:gd name="connsiteY127" fmla="*/ 2075688 h 3803904"/>
                  <a:gd name="connsiteX128" fmla="*/ 173736 w 1344168"/>
                  <a:gd name="connsiteY128" fmla="*/ 2157984 h 3803904"/>
                  <a:gd name="connsiteX129" fmla="*/ 219456 w 1344168"/>
                  <a:gd name="connsiteY129" fmla="*/ 2212848 h 3803904"/>
                  <a:gd name="connsiteX130" fmla="*/ 246888 w 1344168"/>
                  <a:gd name="connsiteY130" fmla="*/ 2221992 h 3803904"/>
                  <a:gd name="connsiteX131" fmla="*/ 301752 w 1344168"/>
                  <a:gd name="connsiteY131" fmla="*/ 2258568 h 3803904"/>
                  <a:gd name="connsiteX132" fmla="*/ 265176 w 1344168"/>
                  <a:gd name="connsiteY132" fmla="*/ 2295144 h 3803904"/>
                  <a:gd name="connsiteX133" fmla="*/ 237744 w 1344168"/>
                  <a:gd name="connsiteY133" fmla="*/ 2304288 h 3803904"/>
                  <a:gd name="connsiteX134" fmla="*/ 228600 w 1344168"/>
                  <a:gd name="connsiteY134" fmla="*/ 2331720 h 3803904"/>
                  <a:gd name="connsiteX135" fmla="*/ 237744 w 1344168"/>
                  <a:gd name="connsiteY135" fmla="*/ 2386584 h 3803904"/>
                  <a:gd name="connsiteX136" fmla="*/ 201168 w 1344168"/>
                  <a:gd name="connsiteY136" fmla="*/ 2404872 h 3803904"/>
                  <a:gd name="connsiteX137" fmla="*/ 173736 w 1344168"/>
                  <a:gd name="connsiteY137" fmla="*/ 2496312 h 3803904"/>
                  <a:gd name="connsiteX138" fmla="*/ 182880 w 1344168"/>
                  <a:gd name="connsiteY138" fmla="*/ 2551176 h 3803904"/>
                  <a:gd name="connsiteX139" fmla="*/ 219456 w 1344168"/>
                  <a:gd name="connsiteY139" fmla="*/ 2578608 h 3803904"/>
                  <a:gd name="connsiteX140" fmla="*/ 246888 w 1344168"/>
                  <a:gd name="connsiteY140" fmla="*/ 2606040 h 3803904"/>
                  <a:gd name="connsiteX141" fmla="*/ 265176 w 1344168"/>
                  <a:gd name="connsiteY141" fmla="*/ 2724912 h 3803904"/>
                  <a:gd name="connsiteX142" fmla="*/ 283464 w 1344168"/>
                  <a:gd name="connsiteY142" fmla="*/ 2752344 h 3803904"/>
                  <a:gd name="connsiteX143" fmla="*/ 292608 w 1344168"/>
                  <a:gd name="connsiteY143" fmla="*/ 2779776 h 3803904"/>
                  <a:gd name="connsiteX144" fmla="*/ 338328 w 1344168"/>
                  <a:gd name="connsiteY144" fmla="*/ 2788920 h 3803904"/>
                  <a:gd name="connsiteX145" fmla="*/ 365760 w 1344168"/>
                  <a:gd name="connsiteY145" fmla="*/ 2798064 h 3803904"/>
                  <a:gd name="connsiteX146" fmla="*/ 347472 w 1344168"/>
                  <a:gd name="connsiteY146" fmla="*/ 2862072 h 3803904"/>
                  <a:gd name="connsiteX147" fmla="*/ 320040 w 1344168"/>
                  <a:gd name="connsiteY147" fmla="*/ 2852928 h 3803904"/>
                  <a:gd name="connsiteX148" fmla="*/ 237744 w 1344168"/>
                  <a:gd name="connsiteY148" fmla="*/ 2862072 h 3803904"/>
                  <a:gd name="connsiteX149" fmla="*/ 228600 w 1344168"/>
                  <a:gd name="connsiteY149" fmla="*/ 2889504 h 3803904"/>
                  <a:gd name="connsiteX150" fmla="*/ 265176 w 1344168"/>
                  <a:gd name="connsiteY150" fmla="*/ 2962656 h 3803904"/>
                  <a:gd name="connsiteX151" fmla="*/ 292608 w 1344168"/>
                  <a:gd name="connsiteY151" fmla="*/ 2971800 h 3803904"/>
                  <a:gd name="connsiteX152" fmla="*/ 310896 w 1344168"/>
                  <a:gd name="connsiteY152" fmla="*/ 3054096 h 3803904"/>
                  <a:gd name="connsiteX153" fmla="*/ 329184 w 1344168"/>
                  <a:gd name="connsiteY153" fmla="*/ 3081528 h 3803904"/>
                  <a:gd name="connsiteX154" fmla="*/ 402336 w 1344168"/>
                  <a:gd name="connsiteY154" fmla="*/ 3127248 h 3803904"/>
                  <a:gd name="connsiteX155" fmla="*/ 429768 w 1344168"/>
                  <a:gd name="connsiteY155" fmla="*/ 3136392 h 3803904"/>
                  <a:gd name="connsiteX156" fmla="*/ 402336 w 1344168"/>
                  <a:gd name="connsiteY156" fmla="*/ 3145536 h 3803904"/>
                  <a:gd name="connsiteX157" fmla="*/ 393192 w 1344168"/>
                  <a:gd name="connsiteY157" fmla="*/ 3209544 h 3803904"/>
                  <a:gd name="connsiteX158" fmla="*/ 420624 w 1344168"/>
                  <a:gd name="connsiteY158" fmla="*/ 3236976 h 3803904"/>
                  <a:gd name="connsiteX159" fmla="*/ 448056 w 1344168"/>
                  <a:gd name="connsiteY159" fmla="*/ 3255264 h 3803904"/>
                  <a:gd name="connsiteX160" fmla="*/ 475488 w 1344168"/>
                  <a:gd name="connsiteY160" fmla="*/ 3282696 h 3803904"/>
                  <a:gd name="connsiteX161" fmla="*/ 493776 w 1344168"/>
                  <a:gd name="connsiteY161" fmla="*/ 3310128 h 3803904"/>
                  <a:gd name="connsiteX162" fmla="*/ 521208 w 1344168"/>
                  <a:gd name="connsiteY162" fmla="*/ 3319272 h 3803904"/>
                  <a:gd name="connsiteX163" fmla="*/ 548640 w 1344168"/>
                  <a:gd name="connsiteY163" fmla="*/ 3355848 h 3803904"/>
                  <a:gd name="connsiteX164" fmla="*/ 521208 w 1344168"/>
                  <a:gd name="connsiteY164" fmla="*/ 3364992 h 3803904"/>
                  <a:gd name="connsiteX165" fmla="*/ 484632 w 1344168"/>
                  <a:gd name="connsiteY165" fmla="*/ 3374136 h 3803904"/>
                  <a:gd name="connsiteX166" fmla="*/ 475488 w 1344168"/>
                  <a:gd name="connsiteY166" fmla="*/ 3410712 h 3803904"/>
                  <a:gd name="connsiteX167" fmla="*/ 484632 w 1344168"/>
                  <a:gd name="connsiteY167" fmla="*/ 3438144 h 3803904"/>
                  <a:gd name="connsiteX168" fmla="*/ 493776 w 1344168"/>
                  <a:gd name="connsiteY168" fmla="*/ 3474720 h 3803904"/>
                  <a:gd name="connsiteX169" fmla="*/ 502920 w 1344168"/>
                  <a:gd name="connsiteY169" fmla="*/ 3520440 h 3803904"/>
                  <a:gd name="connsiteX170" fmla="*/ 521208 w 1344168"/>
                  <a:gd name="connsiteY170" fmla="*/ 3547872 h 3803904"/>
                  <a:gd name="connsiteX171" fmla="*/ 557784 w 1344168"/>
                  <a:gd name="connsiteY171" fmla="*/ 3538728 h 3803904"/>
                  <a:gd name="connsiteX172" fmla="*/ 530352 w 1344168"/>
                  <a:gd name="connsiteY172" fmla="*/ 3529584 h 3803904"/>
                  <a:gd name="connsiteX173" fmla="*/ 493776 w 1344168"/>
                  <a:gd name="connsiteY173" fmla="*/ 3520440 h 3803904"/>
                  <a:gd name="connsiteX174" fmla="*/ 484632 w 1344168"/>
                  <a:gd name="connsiteY174" fmla="*/ 3575304 h 3803904"/>
                  <a:gd name="connsiteX175" fmla="*/ 512064 w 1344168"/>
                  <a:gd name="connsiteY175" fmla="*/ 3584448 h 3803904"/>
                  <a:gd name="connsiteX176" fmla="*/ 512064 w 1344168"/>
                  <a:gd name="connsiteY176" fmla="*/ 3703320 h 3803904"/>
                  <a:gd name="connsiteX177" fmla="*/ 566928 w 1344168"/>
                  <a:gd name="connsiteY177" fmla="*/ 3739896 h 3803904"/>
                  <a:gd name="connsiteX178" fmla="*/ 603504 w 1344168"/>
                  <a:gd name="connsiteY178" fmla="*/ 3730752 h 3803904"/>
                  <a:gd name="connsiteX179" fmla="*/ 612648 w 1344168"/>
                  <a:gd name="connsiteY179" fmla="*/ 3703320 h 3803904"/>
                  <a:gd name="connsiteX180" fmla="*/ 640080 w 1344168"/>
                  <a:gd name="connsiteY180" fmla="*/ 3721608 h 3803904"/>
                  <a:gd name="connsiteX181" fmla="*/ 676656 w 1344168"/>
                  <a:gd name="connsiteY181" fmla="*/ 3730752 h 3803904"/>
                  <a:gd name="connsiteX182" fmla="*/ 704088 w 1344168"/>
                  <a:gd name="connsiteY182" fmla="*/ 3739896 h 3803904"/>
                  <a:gd name="connsiteX183" fmla="*/ 841248 w 1344168"/>
                  <a:gd name="connsiteY183" fmla="*/ 3758184 h 3803904"/>
                  <a:gd name="connsiteX184" fmla="*/ 905256 w 1344168"/>
                  <a:gd name="connsiteY184" fmla="*/ 3794760 h 3803904"/>
                  <a:gd name="connsiteX185" fmla="*/ 932688 w 1344168"/>
                  <a:gd name="connsiteY185" fmla="*/ 3803904 h 3803904"/>
                  <a:gd name="connsiteX186" fmla="*/ 1014984 w 1344168"/>
                  <a:gd name="connsiteY186" fmla="*/ 3776472 h 3803904"/>
                  <a:gd name="connsiteX187" fmla="*/ 1042416 w 1344168"/>
                  <a:gd name="connsiteY187" fmla="*/ 3767328 h 3803904"/>
                  <a:gd name="connsiteX188" fmla="*/ 1170432 w 1344168"/>
                  <a:gd name="connsiteY188" fmla="*/ 3758184 h 3803904"/>
                  <a:gd name="connsiteX189" fmla="*/ 1234440 w 1344168"/>
                  <a:gd name="connsiteY189" fmla="*/ 3767328 h 3803904"/>
                  <a:gd name="connsiteX190" fmla="*/ 1243584 w 1344168"/>
                  <a:gd name="connsiteY190" fmla="*/ 3767328 h 380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344168" h="3803904">
                    <a:moveTo>
                      <a:pt x="1243584" y="3767328"/>
                    </a:moveTo>
                    <a:cubicBezTo>
                      <a:pt x="1258824" y="3759708"/>
                      <a:pt x="1304771" y="3744828"/>
                      <a:pt x="1325880" y="3721608"/>
                    </a:cubicBezTo>
                    <a:cubicBezTo>
                      <a:pt x="1338352" y="3707889"/>
                      <a:pt x="1331388" y="3684924"/>
                      <a:pt x="1335024" y="3666744"/>
                    </a:cubicBezTo>
                    <a:cubicBezTo>
                      <a:pt x="1337489" y="3654421"/>
                      <a:pt x="1341120" y="3642360"/>
                      <a:pt x="1344168" y="3630168"/>
                    </a:cubicBezTo>
                    <a:cubicBezTo>
                      <a:pt x="1333716" y="3567456"/>
                      <a:pt x="1357885" y="3501580"/>
                      <a:pt x="1280160" y="3511296"/>
                    </a:cubicBezTo>
                    <a:cubicBezTo>
                      <a:pt x="1269255" y="3512659"/>
                      <a:pt x="1261872" y="3523488"/>
                      <a:pt x="1252728" y="3529584"/>
                    </a:cubicBezTo>
                    <a:cubicBezTo>
                      <a:pt x="1198968" y="3448944"/>
                      <a:pt x="1296000" y="3579321"/>
                      <a:pt x="1152144" y="3493008"/>
                    </a:cubicBezTo>
                    <a:cubicBezTo>
                      <a:pt x="1138817" y="3485012"/>
                      <a:pt x="1146048" y="3462528"/>
                      <a:pt x="1143000" y="3447288"/>
                    </a:cubicBezTo>
                    <a:cubicBezTo>
                      <a:pt x="1110376" y="3455444"/>
                      <a:pt x="1080696" y="3473168"/>
                      <a:pt x="1060704" y="3419856"/>
                    </a:cubicBezTo>
                    <a:cubicBezTo>
                      <a:pt x="1055918" y="3407093"/>
                      <a:pt x="1072896" y="3395472"/>
                      <a:pt x="1078992" y="3383280"/>
                    </a:cubicBezTo>
                    <a:cubicBezTo>
                      <a:pt x="1075944" y="3361944"/>
                      <a:pt x="1079487" y="3338549"/>
                      <a:pt x="1069848" y="3319272"/>
                    </a:cubicBezTo>
                    <a:cubicBezTo>
                      <a:pt x="1065537" y="3310651"/>
                      <a:pt x="1049942" y="3316149"/>
                      <a:pt x="1042416" y="3310128"/>
                    </a:cubicBezTo>
                    <a:cubicBezTo>
                      <a:pt x="1033834" y="3303263"/>
                      <a:pt x="1030224" y="3291840"/>
                      <a:pt x="1024128" y="3282696"/>
                    </a:cubicBezTo>
                    <a:cubicBezTo>
                      <a:pt x="1020935" y="3253958"/>
                      <a:pt x="1035097" y="3190036"/>
                      <a:pt x="987552" y="3182112"/>
                    </a:cubicBezTo>
                    <a:cubicBezTo>
                      <a:pt x="978045" y="3180527"/>
                      <a:pt x="969264" y="3188208"/>
                      <a:pt x="960120" y="3191256"/>
                    </a:cubicBezTo>
                    <a:cubicBezTo>
                      <a:pt x="966216" y="3172968"/>
                      <a:pt x="978408" y="3154680"/>
                      <a:pt x="960120" y="3136392"/>
                    </a:cubicBezTo>
                    <a:cubicBezTo>
                      <a:pt x="953304" y="3129576"/>
                      <a:pt x="941832" y="3130296"/>
                      <a:pt x="932688" y="3127248"/>
                    </a:cubicBezTo>
                    <a:lnTo>
                      <a:pt x="896112" y="3072384"/>
                    </a:lnTo>
                    <a:cubicBezTo>
                      <a:pt x="890016" y="3063240"/>
                      <a:pt x="888250" y="3048427"/>
                      <a:pt x="877824" y="3044952"/>
                    </a:cubicBezTo>
                    <a:lnTo>
                      <a:pt x="850392" y="3035808"/>
                    </a:lnTo>
                    <a:cubicBezTo>
                      <a:pt x="844296" y="3026664"/>
                      <a:pt x="838492" y="3017319"/>
                      <a:pt x="832104" y="3008376"/>
                    </a:cubicBezTo>
                    <a:cubicBezTo>
                      <a:pt x="775394" y="2928982"/>
                      <a:pt x="829483" y="3009017"/>
                      <a:pt x="786384" y="2944368"/>
                    </a:cubicBezTo>
                    <a:cubicBezTo>
                      <a:pt x="795528" y="2941320"/>
                      <a:pt x="807000" y="2942040"/>
                      <a:pt x="813816" y="2935224"/>
                    </a:cubicBezTo>
                    <a:cubicBezTo>
                      <a:pt x="820632" y="2928408"/>
                      <a:pt x="822960" y="2917431"/>
                      <a:pt x="822960" y="2907792"/>
                    </a:cubicBezTo>
                    <a:cubicBezTo>
                      <a:pt x="822960" y="2803023"/>
                      <a:pt x="838518" y="2823676"/>
                      <a:pt x="786384" y="2788920"/>
                    </a:cubicBezTo>
                    <a:cubicBezTo>
                      <a:pt x="789432" y="2779776"/>
                      <a:pt x="787508" y="2766835"/>
                      <a:pt x="795528" y="2761488"/>
                    </a:cubicBezTo>
                    <a:cubicBezTo>
                      <a:pt x="808460" y="2752867"/>
                      <a:pt x="836978" y="2767288"/>
                      <a:pt x="841248" y="2752344"/>
                    </a:cubicBezTo>
                    <a:cubicBezTo>
                      <a:pt x="868277" y="2657743"/>
                      <a:pt x="848112" y="2649480"/>
                      <a:pt x="804672" y="2606040"/>
                    </a:cubicBezTo>
                    <a:cubicBezTo>
                      <a:pt x="813816" y="2602992"/>
                      <a:pt x="826996" y="2605070"/>
                      <a:pt x="832104" y="2596896"/>
                    </a:cubicBezTo>
                    <a:cubicBezTo>
                      <a:pt x="869905" y="2536414"/>
                      <a:pt x="825400" y="2507896"/>
                      <a:pt x="877824" y="2560320"/>
                    </a:cubicBezTo>
                    <a:cubicBezTo>
                      <a:pt x="984629" y="2538959"/>
                      <a:pt x="917920" y="2567668"/>
                      <a:pt x="932688" y="2368296"/>
                    </a:cubicBezTo>
                    <a:cubicBezTo>
                      <a:pt x="934280" y="2346802"/>
                      <a:pt x="923702" y="2315943"/>
                      <a:pt x="941832" y="2304288"/>
                    </a:cubicBezTo>
                    <a:cubicBezTo>
                      <a:pt x="975555" y="2282609"/>
                      <a:pt x="1021080" y="2292096"/>
                      <a:pt x="1060704" y="2286000"/>
                    </a:cubicBezTo>
                    <a:cubicBezTo>
                      <a:pt x="1066800" y="2276856"/>
                      <a:pt x="1078149" y="2269525"/>
                      <a:pt x="1078992" y="2258568"/>
                    </a:cubicBezTo>
                    <a:cubicBezTo>
                      <a:pt x="1082061" y="2218668"/>
                      <a:pt x="1082066" y="2170202"/>
                      <a:pt x="1051560" y="2139696"/>
                    </a:cubicBezTo>
                    <a:cubicBezTo>
                      <a:pt x="1043789" y="2131925"/>
                      <a:pt x="1033272" y="2127504"/>
                      <a:pt x="1024128" y="2121408"/>
                    </a:cubicBezTo>
                    <a:cubicBezTo>
                      <a:pt x="1047177" y="2052262"/>
                      <a:pt x="1037806" y="2093749"/>
                      <a:pt x="1014984" y="1956816"/>
                    </a:cubicBezTo>
                    <a:cubicBezTo>
                      <a:pt x="1013399" y="1947309"/>
                      <a:pt x="1011861" y="1936910"/>
                      <a:pt x="1005840" y="1929384"/>
                    </a:cubicBezTo>
                    <a:cubicBezTo>
                      <a:pt x="998975" y="1920802"/>
                      <a:pt x="986851" y="1918131"/>
                      <a:pt x="978408" y="1911096"/>
                    </a:cubicBezTo>
                    <a:cubicBezTo>
                      <a:pt x="968474" y="1902817"/>
                      <a:pt x="960120" y="1892808"/>
                      <a:pt x="950976" y="1883664"/>
                    </a:cubicBezTo>
                    <a:cubicBezTo>
                      <a:pt x="926592" y="1886712"/>
                      <a:pt x="898271" y="1906439"/>
                      <a:pt x="877824" y="1892808"/>
                    </a:cubicBezTo>
                    <a:cubicBezTo>
                      <a:pt x="783599" y="1829991"/>
                      <a:pt x="907314" y="1821073"/>
                      <a:pt x="914400" y="1819656"/>
                    </a:cubicBezTo>
                    <a:cubicBezTo>
                      <a:pt x="921228" y="1799172"/>
                      <a:pt x="929408" y="1776971"/>
                      <a:pt x="932688" y="1755648"/>
                    </a:cubicBezTo>
                    <a:cubicBezTo>
                      <a:pt x="936885" y="1728368"/>
                      <a:pt x="938784" y="1700784"/>
                      <a:pt x="941832" y="1673352"/>
                    </a:cubicBezTo>
                    <a:cubicBezTo>
                      <a:pt x="938784" y="1633728"/>
                      <a:pt x="947819" y="1591228"/>
                      <a:pt x="932688" y="1554480"/>
                    </a:cubicBezTo>
                    <a:cubicBezTo>
                      <a:pt x="924319" y="1534156"/>
                      <a:pt x="877824" y="1517904"/>
                      <a:pt x="877824" y="1517904"/>
                    </a:cubicBezTo>
                    <a:cubicBezTo>
                      <a:pt x="880872" y="1508760"/>
                      <a:pt x="886968" y="1500111"/>
                      <a:pt x="886968" y="1490472"/>
                    </a:cubicBezTo>
                    <a:cubicBezTo>
                      <a:pt x="886968" y="1418184"/>
                      <a:pt x="887994" y="1395672"/>
                      <a:pt x="868680" y="1344168"/>
                    </a:cubicBezTo>
                    <a:cubicBezTo>
                      <a:pt x="862917" y="1328799"/>
                      <a:pt x="860900" y="1311058"/>
                      <a:pt x="850392" y="1298448"/>
                    </a:cubicBezTo>
                    <a:cubicBezTo>
                      <a:pt x="844222" y="1291043"/>
                      <a:pt x="816144" y="1282488"/>
                      <a:pt x="822960" y="1289304"/>
                    </a:cubicBezTo>
                    <a:cubicBezTo>
                      <a:pt x="832599" y="1298943"/>
                      <a:pt x="847344" y="1301496"/>
                      <a:pt x="859536" y="1307592"/>
                    </a:cubicBezTo>
                    <a:cubicBezTo>
                      <a:pt x="889536" y="1277592"/>
                      <a:pt x="889972" y="1286565"/>
                      <a:pt x="896112" y="1243584"/>
                    </a:cubicBezTo>
                    <a:cubicBezTo>
                      <a:pt x="910761" y="1141038"/>
                      <a:pt x="874765" y="1162308"/>
                      <a:pt x="932688" y="1143000"/>
                    </a:cubicBezTo>
                    <a:cubicBezTo>
                      <a:pt x="946879" y="1100427"/>
                      <a:pt x="957536" y="1080924"/>
                      <a:pt x="932688" y="1024128"/>
                    </a:cubicBezTo>
                    <a:cubicBezTo>
                      <a:pt x="922322" y="1000433"/>
                      <a:pt x="877824" y="969264"/>
                      <a:pt x="877824" y="969264"/>
                    </a:cubicBezTo>
                    <a:cubicBezTo>
                      <a:pt x="892520" y="910478"/>
                      <a:pt x="890863" y="935148"/>
                      <a:pt x="877824" y="850392"/>
                    </a:cubicBezTo>
                    <a:cubicBezTo>
                      <a:pt x="875913" y="837971"/>
                      <a:pt x="874915" y="824727"/>
                      <a:pt x="868680" y="813816"/>
                    </a:cubicBezTo>
                    <a:cubicBezTo>
                      <a:pt x="862264" y="802588"/>
                      <a:pt x="850392" y="795528"/>
                      <a:pt x="841248" y="786384"/>
                    </a:cubicBezTo>
                    <a:cubicBezTo>
                      <a:pt x="819912" y="792480"/>
                      <a:pt x="797843" y="796431"/>
                      <a:pt x="777240" y="804672"/>
                    </a:cubicBezTo>
                    <a:cubicBezTo>
                      <a:pt x="767036" y="808753"/>
                      <a:pt x="758600" y="829554"/>
                      <a:pt x="749808" y="822960"/>
                    </a:cubicBezTo>
                    <a:cubicBezTo>
                      <a:pt x="737375" y="813635"/>
                      <a:pt x="744035" y="792412"/>
                      <a:pt x="740664" y="777240"/>
                    </a:cubicBezTo>
                    <a:cubicBezTo>
                      <a:pt x="740159" y="774965"/>
                      <a:pt x="727076" y="719107"/>
                      <a:pt x="722376" y="713232"/>
                    </a:cubicBezTo>
                    <a:cubicBezTo>
                      <a:pt x="715511" y="704650"/>
                      <a:pt x="704088" y="701040"/>
                      <a:pt x="694944" y="694944"/>
                    </a:cubicBezTo>
                    <a:cubicBezTo>
                      <a:pt x="641440" y="712779"/>
                      <a:pt x="602408" y="735174"/>
                      <a:pt x="676656" y="576072"/>
                    </a:cubicBezTo>
                    <a:cubicBezTo>
                      <a:pt x="684496" y="559271"/>
                      <a:pt x="713232" y="569976"/>
                      <a:pt x="731520" y="566928"/>
                    </a:cubicBezTo>
                    <a:cubicBezTo>
                      <a:pt x="763569" y="502831"/>
                      <a:pt x="767638" y="510231"/>
                      <a:pt x="740664" y="402336"/>
                    </a:cubicBezTo>
                    <a:cubicBezTo>
                      <a:pt x="737999" y="391674"/>
                      <a:pt x="722376" y="390144"/>
                      <a:pt x="713232" y="384048"/>
                    </a:cubicBezTo>
                    <a:cubicBezTo>
                      <a:pt x="707136" y="374904"/>
                      <a:pt x="697836" y="367218"/>
                      <a:pt x="694944" y="356616"/>
                    </a:cubicBezTo>
                    <a:cubicBezTo>
                      <a:pt x="688478" y="332908"/>
                      <a:pt x="695780" y="305920"/>
                      <a:pt x="685800" y="283464"/>
                    </a:cubicBezTo>
                    <a:cubicBezTo>
                      <a:pt x="681885" y="274656"/>
                      <a:pt x="667777" y="276411"/>
                      <a:pt x="658368" y="274320"/>
                    </a:cubicBezTo>
                    <a:cubicBezTo>
                      <a:pt x="640269" y="270298"/>
                      <a:pt x="621792" y="268224"/>
                      <a:pt x="603504" y="265176"/>
                    </a:cubicBezTo>
                    <a:cubicBezTo>
                      <a:pt x="600456" y="231648"/>
                      <a:pt x="605006" y="196531"/>
                      <a:pt x="594360" y="164592"/>
                    </a:cubicBezTo>
                    <a:cubicBezTo>
                      <a:pt x="591312" y="155448"/>
                      <a:pt x="574454" y="161469"/>
                      <a:pt x="566928" y="155448"/>
                    </a:cubicBezTo>
                    <a:cubicBezTo>
                      <a:pt x="558346" y="148583"/>
                      <a:pt x="554736" y="137160"/>
                      <a:pt x="548640" y="128016"/>
                    </a:cubicBezTo>
                    <a:cubicBezTo>
                      <a:pt x="544716" y="100546"/>
                      <a:pt x="542958" y="22490"/>
                      <a:pt x="502920" y="9144"/>
                    </a:cubicBezTo>
                    <a:lnTo>
                      <a:pt x="475488" y="0"/>
                    </a:lnTo>
                    <a:cubicBezTo>
                      <a:pt x="463296" y="3048"/>
                      <a:pt x="448725" y="1293"/>
                      <a:pt x="438912" y="9144"/>
                    </a:cubicBezTo>
                    <a:cubicBezTo>
                      <a:pt x="407364" y="34383"/>
                      <a:pt x="459370" y="56311"/>
                      <a:pt x="402336" y="18288"/>
                    </a:cubicBezTo>
                    <a:cubicBezTo>
                      <a:pt x="381000" y="24384"/>
                      <a:pt x="357725" y="25800"/>
                      <a:pt x="338328" y="36576"/>
                    </a:cubicBezTo>
                    <a:cubicBezTo>
                      <a:pt x="302885" y="56266"/>
                      <a:pt x="326556" y="116134"/>
                      <a:pt x="329184" y="137160"/>
                    </a:cubicBezTo>
                    <a:cubicBezTo>
                      <a:pt x="332232" y="195072"/>
                      <a:pt x="333078" y="253142"/>
                      <a:pt x="338328" y="310896"/>
                    </a:cubicBezTo>
                    <a:cubicBezTo>
                      <a:pt x="339201" y="320495"/>
                      <a:pt x="342125" y="330308"/>
                      <a:pt x="347472" y="338328"/>
                    </a:cubicBezTo>
                    <a:cubicBezTo>
                      <a:pt x="354645" y="349088"/>
                      <a:pt x="365760" y="356616"/>
                      <a:pt x="374904" y="365760"/>
                    </a:cubicBezTo>
                    <a:cubicBezTo>
                      <a:pt x="377952" y="387096"/>
                      <a:pt x="389275" y="408859"/>
                      <a:pt x="384048" y="429768"/>
                    </a:cubicBezTo>
                    <a:cubicBezTo>
                      <a:pt x="381383" y="440430"/>
                      <a:pt x="376422" y="405001"/>
                      <a:pt x="365760" y="402336"/>
                    </a:cubicBezTo>
                    <a:cubicBezTo>
                      <a:pt x="347773" y="397839"/>
                      <a:pt x="329184" y="408432"/>
                      <a:pt x="310896" y="411480"/>
                    </a:cubicBezTo>
                    <a:cubicBezTo>
                      <a:pt x="313944" y="435864"/>
                      <a:pt x="325371" y="460643"/>
                      <a:pt x="320040" y="484632"/>
                    </a:cubicBezTo>
                    <a:cubicBezTo>
                      <a:pt x="317949" y="494041"/>
                      <a:pt x="300628" y="488429"/>
                      <a:pt x="292608" y="493776"/>
                    </a:cubicBezTo>
                    <a:cubicBezTo>
                      <a:pt x="281848" y="500949"/>
                      <a:pt x="274320" y="512064"/>
                      <a:pt x="265176" y="521208"/>
                    </a:cubicBezTo>
                    <a:cubicBezTo>
                      <a:pt x="262128" y="554736"/>
                      <a:pt x="271088" y="591680"/>
                      <a:pt x="256032" y="621792"/>
                    </a:cubicBezTo>
                    <a:cubicBezTo>
                      <a:pt x="250249" y="633358"/>
                      <a:pt x="241034" y="597913"/>
                      <a:pt x="228600" y="594360"/>
                    </a:cubicBezTo>
                    <a:cubicBezTo>
                      <a:pt x="216516" y="590908"/>
                      <a:pt x="204216" y="600456"/>
                      <a:pt x="192024" y="603504"/>
                    </a:cubicBezTo>
                    <a:cubicBezTo>
                      <a:pt x="182880" y="609600"/>
                      <a:pt x="171457" y="613210"/>
                      <a:pt x="164592" y="621792"/>
                    </a:cubicBezTo>
                    <a:cubicBezTo>
                      <a:pt x="158571" y="629318"/>
                      <a:pt x="163468" y="643877"/>
                      <a:pt x="155448" y="649224"/>
                    </a:cubicBezTo>
                    <a:cubicBezTo>
                      <a:pt x="142516" y="657845"/>
                      <a:pt x="124968" y="655320"/>
                      <a:pt x="109728" y="658368"/>
                    </a:cubicBezTo>
                    <a:cubicBezTo>
                      <a:pt x="93417" y="674679"/>
                      <a:pt x="64248" y="701261"/>
                      <a:pt x="54864" y="722376"/>
                    </a:cubicBezTo>
                    <a:cubicBezTo>
                      <a:pt x="48552" y="736578"/>
                      <a:pt x="48768" y="752856"/>
                      <a:pt x="45720" y="768096"/>
                    </a:cubicBezTo>
                    <a:cubicBezTo>
                      <a:pt x="48768" y="786384"/>
                      <a:pt x="45860" y="806753"/>
                      <a:pt x="54864" y="822960"/>
                    </a:cubicBezTo>
                    <a:cubicBezTo>
                      <a:pt x="67446" y="845607"/>
                      <a:pt x="97034" y="852257"/>
                      <a:pt x="118872" y="859536"/>
                    </a:cubicBezTo>
                    <a:cubicBezTo>
                      <a:pt x="146808" y="887472"/>
                      <a:pt x="150149" y="885030"/>
                      <a:pt x="164592" y="923544"/>
                    </a:cubicBezTo>
                    <a:cubicBezTo>
                      <a:pt x="169005" y="935311"/>
                      <a:pt x="168786" y="948569"/>
                      <a:pt x="173736" y="960120"/>
                    </a:cubicBezTo>
                    <a:cubicBezTo>
                      <a:pt x="178065" y="970221"/>
                      <a:pt x="185636" y="978609"/>
                      <a:pt x="192024" y="987552"/>
                    </a:cubicBezTo>
                    <a:cubicBezTo>
                      <a:pt x="203548" y="1003686"/>
                      <a:pt x="228762" y="1039476"/>
                      <a:pt x="246888" y="1051560"/>
                    </a:cubicBezTo>
                    <a:cubicBezTo>
                      <a:pt x="254908" y="1056907"/>
                      <a:pt x="265176" y="1057656"/>
                      <a:pt x="274320" y="1060704"/>
                    </a:cubicBezTo>
                    <a:cubicBezTo>
                      <a:pt x="259080" y="1063752"/>
                      <a:pt x="241247" y="1060815"/>
                      <a:pt x="228600" y="1069848"/>
                    </a:cubicBezTo>
                    <a:cubicBezTo>
                      <a:pt x="192997" y="1095279"/>
                      <a:pt x="219456" y="1121615"/>
                      <a:pt x="219456" y="1152144"/>
                    </a:cubicBezTo>
                    <a:cubicBezTo>
                      <a:pt x="219456" y="1161783"/>
                      <a:pt x="213360" y="1133856"/>
                      <a:pt x="210312" y="1124712"/>
                    </a:cubicBezTo>
                    <a:cubicBezTo>
                      <a:pt x="195072" y="1127760"/>
                      <a:pt x="177239" y="1124823"/>
                      <a:pt x="164592" y="1133856"/>
                    </a:cubicBezTo>
                    <a:cubicBezTo>
                      <a:pt x="128756" y="1159453"/>
                      <a:pt x="151224" y="1258344"/>
                      <a:pt x="155448" y="1271016"/>
                    </a:cubicBezTo>
                    <a:cubicBezTo>
                      <a:pt x="158496" y="1280160"/>
                      <a:pt x="173736" y="1277112"/>
                      <a:pt x="182880" y="1280160"/>
                    </a:cubicBezTo>
                    <a:cubicBezTo>
                      <a:pt x="170688" y="1283208"/>
                      <a:pt x="156761" y="1282333"/>
                      <a:pt x="146304" y="1289304"/>
                    </a:cubicBezTo>
                    <a:cubicBezTo>
                      <a:pt x="107802" y="1314972"/>
                      <a:pt x="134267" y="1384101"/>
                      <a:pt x="146304" y="1408176"/>
                    </a:cubicBezTo>
                    <a:cubicBezTo>
                      <a:pt x="157870" y="1431309"/>
                      <a:pt x="201168" y="1463040"/>
                      <a:pt x="201168" y="1463040"/>
                    </a:cubicBezTo>
                    <a:lnTo>
                      <a:pt x="219456" y="1517904"/>
                    </a:lnTo>
                    <a:cubicBezTo>
                      <a:pt x="222504" y="1527048"/>
                      <a:pt x="221784" y="1538520"/>
                      <a:pt x="228600" y="1545336"/>
                    </a:cubicBezTo>
                    <a:cubicBezTo>
                      <a:pt x="240792" y="1557528"/>
                      <a:pt x="265176" y="1564670"/>
                      <a:pt x="265176" y="1581912"/>
                    </a:cubicBezTo>
                    <a:cubicBezTo>
                      <a:pt x="265176" y="1595543"/>
                      <a:pt x="241129" y="1568994"/>
                      <a:pt x="228600" y="1563624"/>
                    </a:cubicBezTo>
                    <a:cubicBezTo>
                      <a:pt x="219741" y="1559827"/>
                      <a:pt x="210312" y="1557528"/>
                      <a:pt x="201168" y="1554480"/>
                    </a:cubicBezTo>
                    <a:cubicBezTo>
                      <a:pt x="172780" y="1557634"/>
                      <a:pt x="116024" y="1551182"/>
                      <a:pt x="91440" y="1581912"/>
                    </a:cubicBezTo>
                    <a:cubicBezTo>
                      <a:pt x="85419" y="1589438"/>
                      <a:pt x="85344" y="1600200"/>
                      <a:pt x="82296" y="1609344"/>
                    </a:cubicBezTo>
                    <a:cubicBezTo>
                      <a:pt x="85344" y="1621536"/>
                      <a:pt x="95414" y="1633998"/>
                      <a:pt x="91440" y="1645920"/>
                    </a:cubicBezTo>
                    <a:cubicBezTo>
                      <a:pt x="83877" y="1668610"/>
                      <a:pt x="15303" y="1672325"/>
                      <a:pt x="9144" y="1673352"/>
                    </a:cubicBezTo>
                    <a:cubicBezTo>
                      <a:pt x="12192" y="1703832"/>
                      <a:pt x="20199" y="1734220"/>
                      <a:pt x="18288" y="1764792"/>
                    </a:cubicBezTo>
                    <a:cubicBezTo>
                      <a:pt x="17086" y="1784032"/>
                      <a:pt x="0" y="1819656"/>
                      <a:pt x="0" y="1819656"/>
                    </a:cubicBezTo>
                    <a:cubicBezTo>
                      <a:pt x="3048" y="1831848"/>
                      <a:pt x="2909" y="1845321"/>
                      <a:pt x="9144" y="1856232"/>
                    </a:cubicBezTo>
                    <a:cubicBezTo>
                      <a:pt x="63940" y="1952125"/>
                      <a:pt x="17171" y="1825448"/>
                      <a:pt x="45720" y="1911096"/>
                    </a:cubicBezTo>
                    <a:cubicBezTo>
                      <a:pt x="52521" y="1992702"/>
                      <a:pt x="34341" y="2009445"/>
                      <a:pt x="82296" y="2057400"/>
                    </a:cubicBezTo>
                    <a:cubicBezTo>
                      <a:pt x="90067" y="2065171"/>
                      <a:pt x="100584" y="2069592"/>
                      <a:pt x="109728" y="2075688"/>
                    </a:cubicBezTo>
                    <a:cubicBezTo>
                      <a:pt x="202171" y="2214353"/>
                      <a:pt x="102113" y="2072036"/>
                      <a:pt x="173736" y="2157984"/>
                    </a:cubicBezTo>
                    <a:cubicBezTo>
                      <a:pt x="194821" y="2183286"/>
                      <a:pt x="189402" y="2192812"/>
                      <a:pt x="219456" y="2212848"/>
                    </a:cubicBezTo>
                    <a:cubicBezTo>
                      <a:pt x="227476" y="2218195"/>
                      <a:pt x="238462" y="2217311"/>
                      <a:pt x="246888" y="2221992"/>
                    </a:cubicBezTo>
                    <a:cubicBezTo>
                      <a:pt x="266101" y="2232666"/>
                      <a:pt x="301752" y="2258568"/>
                      <a:pt x="301752" y="2258568"/>
                    </a:cubicBezTo>
                    <a:cubicBezTo>
                      <a:pt x="286184" y="2336409"/>
                      <a:pt x="310164" y="2295144"/>
                      <a:pt x="265176" y="2295144"/>
                    </a:cubicBezTo>
                    <a:cubicBezTo>
                      <a:pt x="255537" y="2295144"/>
                      <a:pt x="246888" y="2301240"/>
                      <a:pt x="237744" y="2304288"/>
                    </a:cubicBezTo>
                    <a:cubicBezTo>
                      <a:pt x="234696" y="2313432"/>
                      <a:pt x="228600" y="2322081"/>
                      <a:pt x="228600" y="2331720"/>
                    </a:cubicBezTo>
                    <a:cubicBezTo>
                      <a:pt x="228600" y="2350260"/>
                      <a:pt x="244254" y="2369224"/>
                      <a:pt x="237744" y="2386584"/>
                    </a:cubicBezTo>
                    <a:cubicBezTo>
                      <a:pt x="232958" y="2399347"/>
                      <a:pt x="213360" y="2398776"/>
                      <a:pt x="201168" y="2404872"/>
                    </a:cubicBezTo>
                    <a:cubicBezTo>
                      <a:pt x="178906" y="2471658"/>
                      <a:pt x="187555" y="2441034"/>
                      <a:pt x="173736" y="2496312"/>
                    </a:cubicBezTo>
                    <a:cubicBezTo>
                      <a:pt x="176784" y="2514600"/>
                      <a:pt x="173876" y="2534969"/>
                      <a:pt x="182880" y="2551176"/>
                    </a:cubicBezTo>
                    <a:cubicBezTo>
                      <a:pt x="190281" y="2564498"/>
                      <a:pt x="207885" y="2568690"/>
                      <a:pt x="219456" y="2578608"/>
                    </a:cubicBezTo>
                    <a:cubicBezTo>
                      <a:pt x="229274" y="2587024"/>
                      <a:pt x="237744" y="2596896"/>
                      <a:pt x="246888" y="2606040"/>
                    </a:cubicBezTo>
                    <a:cubicBezTo>
                      <a:pt x="248724" y="2622561"/>
                      <a:pt x="253297" y="2697195"/>
                      <a:pt x="265176" y="2724912"/>
                    </a:cubicBezTo>
                    <a:cubicBezTo>
                      <a:pt x="269505" y="2735013"/>
                      <a:pt x="278549" y="2742514"/>
                      <a:pt x="283464" y="2752344"/>
                    </a:cubicBezTo>
                    <a:cubicBezTo>
                      <a:pt x="287775" y="2760965"/>
                      <a:pt x="284588" y="2774429"/>
                      <a:pt x="292608" y="2779776"/>
                    </a:cubicBezTo>
                    <a:cubicBezTo>
                      <a:pt x="305540" y="2788397"/>
                      <a:pt x="323250" y="2785151"/>
                      <a:pt x="338328" y="2788920"/>
                    </a:cubicBezTo>
                    <a:cubicBezTo>
                      <a:pt x="347679" y="2791258"/>
                      <a:pt x="356616" y="2795016"/>
                      <a:pt x="365760" y="2798064"/>
                    </a:cubicBezTo>
                    <a:cubicBezTo>
                      <a:pt x="359664" y="2819400"/>
                      <a:pt x="361678" y="2845025"/>
                      <a:pt x="347472" y="2862072"/>
                    </a:cubicBezTo>
                    <a:cubicBezTo>
                      <a:pt x="341302" y="2869477"/>
                      <a:pt x="329679" y="2852928"/>
                      <a:pt x="320040" y="2852928"/>
                    </a:cubicBezTo>
                    <a:cubicBezTo>
                      <a:pt x="292439" y="2852928"/>
                      <a:pt x="265176" y="2859024"/>
                      <a:pt x="237744" y="2862072"/>
                    </a:cubicBezTo>
                    <a:cubicBezTo>
                      <a:pt x="234696" y="2871216"/>
                      <a:pt x="227404" y="2879940"/>
                      <a:pt x="228600" y="2889504"/>
                    </a:cubicBezTo>
                    <a:cubicBezTo>
                      <a:pt x="229904" y="2899936"/>
                      <a:pt x="251887" y="2952025"/>
                      <a:pt x="265176" y="2962656"/>
                    </a:cubicBezTo>
                    <a:cubicBezTo>
                      <a:pt x="272702" y="2968677"/>
                      <a:pt x="283464" y="2968752"/>
                      <a:pt x="292608" y="2971800"/>
                    </a:cubicBezTo>
                    <a:cubicBezTo>
                      <a:pt x="296120" y="2992872"/>
                      <a:pt x="299641" y="3031586"/>
                      <a:pt x="310896" y="3054096"/>
                    </a:cubicBezTo>
                    <a:cubicBezTo>
                      <a:pt x="315811" y="3063926"/>
                      <a:pt x="321413" y="3073757"/>
                      <a:pt x="329184" y="3081528"/>
                    </a:cubicBezTo>
                    <a:cubicBezTo>
                      <a:pt x="348875" y="3101219"/>
                      <a:pt x="376985" y="3116383"/>
                      <a:pt x="402336" y="3127248"/>
                    </a:cubicBezTo>
                    <a:cubicBezTo>
                      <a:pt x="411195" y="3131045"/>
                      <a:pt x="420624" y="3133344"/>
                      <a:pt x="429768" y="3136392"/>
                    </a:cubicBezTo>
                    <a:cubicBezTo>
                      <a:pt x="420624" y="3139440"/>
                      <a:pt x="409862" y="3139515"/>
                      <a:pt x="402336" y="3145536"/>
                    </a:cubicBezTo>
                    <a:cubicBezTo>
                      <a:pt x="379255" y="3164001"/>
                      <a:pt x="378892" y="3184518"/>
                      <a:pt x="393192" y="3209544"/>
                    </a:cubicBezTo>
                    <a:cubicBezTo>
                      <a:pt x="399608" y="3220772"/>
                      <a:pt x="410690" y="3228697"/>
                      <a:pt x="420624" y="3236976"/>
                    </a:cubicBezTo>
                    <a:cubicBezTo>
                      <a:pt x="429067" y="3244011"/>
                      <a:pt x="439613" y="3248229"/>
                      <a:pt x="448056" y="3255264"/>
                    </a:cubicBezTo>
                    <a:cubicBezTo>
                      <a:pt x="457990" y="3263543"/>
                      <a:pt x="467209" y="3272762"/>
                      <a:pt x="475488" y="3282696"/>
                    </a:cubicBezTo>
                    <a:cubicBezTo>
                      <a:pt x="482523" y="3291139"/>
                      <a:pt x="485194" y="3303263"/>
                      <a:pt x="493776" y="3310128"/>
                    </a:cubicBezTo>
                    <a:cubicBezTo>
                      <a:pt x="501302" y="3316149"/>
                      <a:pt x="512064" y="3316224"/>
                      <a:pt x="521208" y="3319272"/>
                    </a:cubicBezTo>
                    <a:cubicBezTo>
                      <a:pt x="530352" y="3331464"/>
                      <a:pt x="548640" y="3340608"/>
                      <a:pt x="548640" y="3355848"/>
                    </a:cubicBezTo>
                    <a:cubicBezTo>
                      <a:pt x="548640" y="3365487"/>
                      <a:pt x="530476" y="3362344"/>
                      <a:pt x="521208" y="3364992"/>
                    </a:cubicBezTo>
                    <a:cubicBezTo>
                      <a:pt x="509124" y="3368444"/>
                      <a:pt x="496824" y="3371088"/>
                      <a:pt x="484632" y="3374136"/>
                    </a:cubicBezTo>
                    <a:cubicBezTo>
                      <a:pt x="481584" y="3386328"/>
                      <a:pt x="475488" y="3398145"/>
                      <a:pt x="475488" y="3410712"/>
                    </a:cubicBezTo>
                    <a:cubicBezTo>
                      <a:pt x="475488" y="3420351"/>
                      <a:pt x="481984" y="3428876"/>
                      <a:pt x="484632" y="3438144"/>
                    </a:cubicBezTo>
                    <a:cubicBezTo>
                      <a:pt x="488084" y="3450228"/>
                      <a:pt x="491050" y="3462452"/>
                      <a:pt x="493776" y="3474720"/>
                    </a:cubicBezTo>
                    <a:cubicBezTo>
                      <a:pt x="497147" y="3489892"/>
                      <a:pt x="497463" y="3505888"/>
                      <a:pt x="502920" y="3520440"/>
                    </a:cubicBezTo>
                    <a:cubicBezTo>
                      <a:pt x="506779" y="3530730"/>
                      <a:pt x="515112" y="3538728"/>
                      <a:pt x="521208" y="3547872"/>
                    </a:cubicBezTo>
                    <a:cubicBezTo>
                      <a:pt x="533400" y="3544824"/>
                      <a:pt x="552164" y="3549968"/>
                      <a:pt x="557784" y="3538728"/>
                    </a:cubicBezTo>
                    <a:cubicBezTo>
                      <a:pt x="562095" y="3530107"/>
                      <a:pt x="539620" y="3532232"/>
                      <a:pt x="530352" y="3529584"/>
                    </a:cubicBezTo>
                    <a:cubicBezTo>
                      <a:pt x="518268" y="3526132"/>
                      <a:pt x="505968" y="3523488"/>
                      <a:pt x="493776" y="3520440"/>
                    </a:cubicBezTo>
                    <a:cubicBezTo>
                      <a:pt x="481652" y="3538626"/>
                      <a:pt x="461917" y="3552589"/>
                      <a:pt x="484632" y="3575304"/>
                    </a:cubicBezTo>
                    <a:cubicBezTo>
                      <a:pt x="491448" y="3582120"/>
                      <a:pt x="502920" y="3581400"/>
                      <a:pt x="512064" y="3584448"/>
                    </a:cubicBezTo>
                    <a:cubicBezTo>
                      <a:pt x="498320" y="3625681"/>
                      <a:pt x="485796" y="3650784"/>
                      <a:pt x="512064" y="3703320"/>
                    </a:cubicBezTo>
                    <a:cubicBezTo>
                      <a:pt x="521894" y="3722979"/>
                      <a:pt x="566928" y="3739896"/>
                      <a:pt x="566928" y="3739896"/>
                    </a:cubicBezTo>
                    <a:cubicBezTo>
                      <a:pt x="579120" y="3736848"/>
                      <a:pt x="593691" y="3738603"/>
                      <a:pt x="603504" y="3730752"/>
                    </a:cubicBezTo>
                    <a:cubicBezTo>
                      <a:pt x="611030" y="3724731"/>
                      <a:pt x="603297" y="3705658"/>
                      <a:pt x="612648" y="3703320"/>
                    </a:cubicBezTo>
                    <a:cubicBezTo>
                      <a:pt x="623310" y="3700655"/>
                      <a:pt x="629979" y="3717279"/>
                      <a:pt x="640080" y="3721608"/>
                    </a:cubicBezTo>
                    <a:cubicBezTo>
                      <a:pt x="651631" y="3726558"/>
                      <a:pt x="664572" y="3727300"/>
                      <a:pt x="676656" y="3730752"/>
                    </a:cubicBezTo>
                    <a:cubicBezTo>
                      <a:pt x="685924" y="3733400"/>
                      <a:pt x="694737" y="3737558"/>
                      <a:pt x="704088" y="3739896"/>
                    </a:cubicBezTo>
                    <a:cubicBezTo>
                      <a:pt x="754593" y="3752522"/>
                      <a:pt x="784114" y="3752471"/>
                      <a:pt x="841248" y="3758184"/>
                    </a:cubicBezTo>
                    <a:cubicBezTo>
                      <a:pt x="868798" y="3776550"/>
                      <a:pt x="872772" y="3780838"/>
                      <a:pt x="905256" y="3794760"/>
                    </a:cubicBezTo>
                    <a:cubicBezTo>
                      <a:pt x="914115" y="3798557"/>
                      <a:pt x="923544" y="3800856"/>
                      <a:pt x="932688" y="3803904"/>
                    </a:cubicBezTo>
                    <a:cubicBezTo>
                      <a:pt x="980415" y="3772086"/>
                      <a:pt x="941067" y="3792898"/>
                      <a:pt x="1014984" y="3776472"/>
                    </a:cubicBezTo>
                    <a:cubicBezTo>
                      <a:pt x="1024393" y="3774381"/>
                      <a:pt x="1032843" y="3768454"/>
                      <a:pt x="1042416" y="3767328"/>
                    </a:cubicBezTo>
                    <a:cubicBezTo>
                      <a:pt x="1084904" y="3762329"/>
                      <a:pt x="1127760" y="3761232"/>
                      <a:pt x="1170432" y="3758184"/>
                    </a:cubicBezTo>
                    <a:cubicBezTo>
                      <a:pt x="1191768" y="3761232"/>
                      <a:pt x="1212994" y="3769473"/>
                      <a:pt x="1234440" y="3767328"/>
                    </a:cubicBezTo>
                    <a:cubicBezTo>
                      <a:pt x="1245375" y="3766234"/>
                      <a:pt x="1228344" y="3774948"/>
                      <a:pt x="1243584" y="3767328"/>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5867400" y="3035808"/>
                <a:ext cx="1262420" cy="2057629"/>
              </a:xfrm>
              <a:custGeom>
                <a:avLst/>
                <a:gdLst>
                  <a:gd name="connsiteX0" fmla="*/ 731520 w 1262420"/>
                  <a:gd name="connsiteY0" fmla="*/ 2029968 h 2057629"/>
                  <a:gd name="connsiteX1" fmla="*/ 886968 w 1262420"/>
                  <a:gd name="connsiteY1" fmla="*/ 2057400 h 2057629"/>
                  <a:gd name="connsiteX2" fmla="*/ 896112 w 1262420"/>
                  <a:gd name="connsiteY2" fmla="*/ 2029968 h 2057629"/>
                  <a:gd name="connsiteX3" fmla="*/ 932688 w 1262420"/>
                  <a:gd name="connsiteY3" fmla="*/ 2020824 h 2057629"/>
                  <a:gd name="connsiteX4" fmla="*/ 1024128 w 1262420"/>
                  <a:gd name="connsiteY4" fmla="*/ 2029968 h 2057629"/>
                  <a:gd name="connsiteX5" fmla="*/ 1088136 w 1262420"/>
                  <a:gd name="connsiteY5" fmla="*/ 2039112 h 2057629"/>
                  <a:gd name="connsiteX6" fmla="*/ 1097280 w 1262420"/>
                  <a:gd name="connsiteY6" fmla="*/ 2011680 h 2057629"/>
                  <a:gd name="connsiteX7" fmla="*/ 1124712 w 1262420"/>
                  <a:gd name="connsiteY7" fmla="*/ 2002536 h 2057629"/>
                  <a:gd name="connsiteX8" fmla="*/ 1152144 w 1262420"/>
                  <a:gd name="connsiteY8" fmla="*/ 2011680 h 2057629"/>
                  <a:gd name="connsiteX9" fmla="*/ 1207008 w 1262420"/>
                  <a:gd name="connsiteY9" fmla="*/ 1984248 h 2057629"/>
                  <a:gd name="connsiteX10" fmla="*/ 1243584 w 1262420"/>
                  <a:gd name="connsiteY10" fmla="*/ 1965960 h 2057629"/>
                  <a:gd name="connsiteX11" fmla="*/ 1261872 w 1262420"/>
                  <a:gd name="connsiteY11" fmla="*/ 1938528 h 2057629"/>
                  <a:gd name="connsiteX12" fmla="*/ 1243584 w 1262420"/>
                  <a:gd name="connsiteY12" fmla="*/ 1847088 h 2057629"/>
                  <a:gd name="connsiteX13" fmla="*/ 1243584 w 1262420"/>
                  <a:gd name="connsiteY13" fmla="*/ 1737360 h 2057629"/>
                  <a:gd name="connsiteX14" fmla="*/ 1216152 w 1262420"/>
                  <a:gd name="connsiteY14" fmla="*/ 1719072 h 2057629"/>
                  <a:gd name="connsiteX15" fmla="*/ 1115568 w 1262420"/>
                  <a:gd name="connsiteY15" fmla="*/ 1709928 h 2057629"/>
                  <a:gd name="connsiteX16" fmla="*/ 1088136 w 1262420"/>
                  <a:gd name="connsiteY16" fmla="*/ 1700784 h 2057629"/>
                  <a:gd name="connsiteX17" fmla="*/ 1060704 w 1262420"/>
                  <a:gd name="connsiteY17" fmla="*/ 1673352 h 2057629"/>
                  <a:gd name="connsiteX18" fmla="*/ 1078992 w 1262420"/>
                  <a:gd name="connsiteY18" fmla="*/ 1645920 h 2057629"/>
                  <a:gd name="connsiteX19" fmla="*/ 1060704 w 1262420"/>
                  <a:gd name="connsiteY19" fmla="*/ 1563624 h 2057629"/>
                  <a:gd name="connsiteX20" fmla="*/ 1051560 w 1262420"/>
                  <a:gd name="connsiteY20" fmla="*/ 1517904 h 2057629"/>
                  <a:gd name="connsiteX21" fmla="*/ 1024128 w 1262420"/>
                  <a:gd name="connsiteY21" fmla="*/ 1499616 h 2057629"/>
                  <a:gd name="connsiteX22" fmla="*/ 1014984 w 1262420"/>
                  <a:gd name="connsiteY22" fmla="*/ 1453896 h 2057629"/>
                  <a:gd name="connsiteX23" fmla="*/ 969264 w 1262420"/>
                  <a:gd name="connsiteY23" fmla="*/ 1408176 h 2057629"/>
                  <a:gd name="connsiteX24" fmla="*/ 932688 w 1262420"/>
                  <a:gd name="connsiteY24" fmla="*/ 1380744 h 2057629"/>
                  <a:gd name="connsiteX25" fmla="*/ 896112 w 1262420"/>
                  <a:gd name="connsiteY25" fmla="*/ 1389888 h 2057629"/>
                  <a:gd name="connsiteX26" fmla="*/ 886968 w 1262420"/>
                  <a:gd name="connsiteY26" fmla="*/ 1353312 h 2057629"/>
                  <a:gd name="connsiteX27" fmla="*/ 832104 w 1262420"/>
                  <a:gd name="connsiteY27" fmla="*/ 1316736 h 2057629"/>
                  <a:gd name="connsiteX28" fmla="*/ 859536 w 1262420"/>
                  <a:gd name="connsiteY28" fmla="*/ 1289304 h 2057629"/>
                  <a:gd name="connsiteX29" fmla="*/ 868680 w 1262420"/>
                  <a:gd name="connsiteY29" fmla="*/ 1234440 h 2057629"/>
                  <a:gd name="connsiteX30" fmla="*/ 969264 w 1262420"/>
                  <a:gd name="connsiteY30" fmla="*/ 1225296 h 2057629"/>
                  <a:gd name="connsiteX31" fmla="*/ 960120 w 1262420"/>
                  <a:gd name="connsiteY31" fmla="*/ 1170432 h 2057629"/>
                  <a:gd name="connsiteX32" fmla="*/ 932688 w 1262420"/>
                  <a:gd name="connsiteY32" fmla="*/ 1152144 h 2057629"/>
                  <a:gd name="connsiteX33" fmla="*/ 868680 w 1262420"/>
                  <a:gd name="connsiteY33" fmla="*/ 1106424 h 2057629"/>
                  <a:gd name="connsiteX34" fmla="*/ 877824 w 1262420"/>
                  <a:gd name="connsiteY34" fmla="*/ 1024128 h 2057629"/>
                  <a:gd name="connsiteX35" fmla="*/ 859536 w 1262420"/>
                  <a:gd name="connsiteY35" fmla="*/ 996696 h 2057629"/>
                  <a:gd name="connsiteX36" fmla="*/ 832104 w 1262420"/>
                  <a:gd name="connsiteY36" fmla="*/ 987552 h 2057629"/>
                  <a:gd name="connsiteX37" fmla="*/ 795528 w 1262420"/>
                  <a:gd name="connsiteY37" fmla="*/ 859536 h 2057629"/>
                  <a:gd name="connsiteX38" fmla="*/ 768096 w 1262420"/>
                  <a:gd name="connsiteY38" fmla="*/ 850392 h 2057629"/>
                  <a:gd name="connsiteX39" fmla="*/ 758952 w 1262420"/>
                  <a:gd name="connsiteY39" fmla="*/ 813816 h 2057629"/>
                  <a:gd name="connsiteX40" fmla="*/ 786384 w 1262420"/>
                  <a:gd name="connsiteY40" fmla="*/ 777240 h 2057629"/>
                  <a:gd name="connsiteX41" fmla="*/ 804672 w 1262420"/>
                  <a:gd name="connsiteY41" fmla="*/ 749808 h 2057629"/>
                  <a:gd name="connsiteX42" fmla="*/ 749808 w 1262420"/>
                  <a:gd name="connsiteY42" fmla="*/ 640080 h 2057629"/>
                  <a:gd name="connsiteX43" fmla="*/ 758952 w 1262420"/>
                  <a:gd name="connsiteY43" fmla="*/ 530352 h 2057629"/>
                  <a:gd name="connsiteX44" fmla="*/ 731520 w 1262420"/>
                  <a:gd name="connsiteY44" fmla="*/ 502920 h 2057629"/>
                  <a:gd name="connsiteX45" fmla="*/ 722376 w 1262420"/>
                  <a:gd name="connsiteY45" fmla="*/ 475488 h 2057629"/>
                  <a:gd name="connsiteX46" fmla="*/ 713232 w 1262420"/>
                  <a:gd name="connsiteY46" fmla="*/ 420624 h 2057629"/>
                  <a:gd name="connsiteX47" fmla="*/ 685800 w 1262420"/>
                  <a:gd name="connsiteY47" fmla="*/ 411480 h 2057629"/>
                  <a:gd name="connsiteX48" fmla="*/ 649224 w 1262420"/>
                  <a:gd name="connsiteY48" fmla="*/ 393192 h 2057629"/>
                  <a:gd name="connsiteX49" fmla="*/ 621792 w 1262420"/>
                  <a:gd name="connsiteY49" fmla="*/ 374904 h 2057629"/>
                  <a:gd name="connsiteX50" fmla="*/ 585216 w 1262420"/>
                  <a:gd name="connsiteY50" fmla="*/ 384048 h 2057629"/>
                  <a:gd name="connsiteX51" fmla="*/ 603504 w 1262420"/>
                  <a:gd name="connsiteY51" fmla="*/ 329184 h 2057629"/>
                  <a:gd name="connsiteX52" fmla="*/ 594360 w 1262420"/>
                  <a:gd name="connsiteY52" fmla="*/ 274320 h 2057629"/>
                  <a:gd name="connsiteX53" fmla="*/ 621792 w 1262420"/>
                  <a:gd name="connsiteY53" fmla="*/ 265176 h 2057629"/>
                  <a:gd name="connsiteX54" fmla="*/ 630936 w 1262420"/>
                  <a:gd name="connsiteY54" fmla="*/ 237744 h 2057629"/>
                  <a:gd name="connsiteX55" fmla="*/ 603504 w 1262420"/>
                  <a:gd name="connsiteY55" fmla="*/ 164592 h 2057629"/>
                  <a:gd name="connsiteX56" fmla="*/ 576072 w 1262420"/>
                  <a:gd name="connsiteY56" fmla="*/ 146304 h 2057629"/>
                  <a:gd name="connsiteX57" fmla="*/ 566928 w 1262420"/>
                  <a:gd name="connsiteY57" fmla="*/ 118872 h 2057629"/>
                  <a:gd name="connsiteX58" fmla="*/ 557784 w 1262420"/>
                  <a:gd name="connsiteY58" fmla="*/ 45720 h 2057629"/>
                  <a:gd name="connsiteX59" fmla="*/ 475488 w 1262420"/>
                  <a:gd name="connsiteY59" fmla="*/ 0 h 2057629"/>
                  <a:gd name="connsiteX60" fmla="*/ 438912 w 1262420"/>
                  <a:gd name="connsiteY60" fmla="*/ 9144 h 2057629"/>
                  <a:gd name="connsiteX61" fmla="*/ 411480 w 1262420"/>
                  <a:gd name="connsiteY61" fmla="*/ 18288 h 2057629"/>
                  <a:gd name="connsiteX62" fmla="*/ 402336 w 1262420"/>
                  <a:gd name="connsiteY62" fmla="*/ 54864 h 2057629"/>
                  <a:gd name="connsiteX63" fmla="*/ 411480 w 1262420"/>
                  <a:gd name="connsiteY63" fmla="*/ 109728 h 2057629"/>
                  <a:gd name="connsiteX64" fmla="*/ 402336 w 1262420"/>
                  <a:gd name="connsiteY64" fmla="*/ 201168 h 2057629"/>
                  <a:gd name="connsiteX65" fmla="*/ 393192 w 1262420"/>
                  <a:gd name="connsiteY65" fmla="*/ 237744 h 2057629"/>
                  <a:gd name="connsiteX66" fmla="*/ 384048 w 1262420"/>
                  <a:gd name="connsiteY66" fmla="*/ 283464 h 2057629"/>
                  <a:gd name="connsiteX67" fmla="*/ 356616 w 1262420"/>
                  <a:gd name="connsiteY67" fmla="*/ 265176 h 2057629"/>
                  <a:gd name="connsiteX68" fmla="*/ 310896 w 1262420"/>
                  <a:gd name="connsiteY68" fmla="*/ 301752 h 2057629"/>
                  <a:gd name="connsiteX69" fmla="*/ 283464 w 1262420"/>
                  <a:gd name="connsiteY69" fmla="*/ 292608 h 2057629"/>
                  <a:gd name="connsiteX70" fmla="*/ 228600 w 1262420"/>
                  <a:gd name="connsiteY70" fmla="*/ 301752 h 2057629"/>
                  <a:gd name="connsiteX71" fmla="*/ 219456 w 1262420"/>
                  <a:gd name="connsiteY71" fmla="*/ 237744 h 2057629"/>
                  <a:gd name="connsiteX72" fmla="*/ 173736 w 1262420"/>
                  <a:gd name="connsiteY72" fmla="*/ 219456 h 2057629"/>
                  <a:gd name="connsiteX73" fmla="*/ 118872 w 1262420"/>
                  <a:gd name="connsiteY73" fmla="*/ 228600 h 2057629"/>
                  <a:gd name="connsiteX74" fmla="*/ 109728 w 1262420"/>
                  <a:gd name="connsiteY74" fmla="*/ 265176 h 2057629"/>
                  <a:gd name="connsiteX75" fmla="*/ 100584 w 1262420"/>
                  <a:gd name="connsiteY75" fmla="*/ 310896 h 2057629"/>
                  <a:gd name="connsiteX76" fmla="*/ 73152 w 1262420"/>
                  <a:gd name="connsiteY76" fmla="*/ 320040 h 2057629"/>
                  <a:gd name="connsiteX77" fmla="*/ 64008 w 1262420"/>
                  <a:gd name="connsiteY77" fmla="*/ 356616 h 2057629"/>
                  <a:gd name="connsiteX78" fmla="*/ 109728 w 1262420"/>
                  <a:gd name="connsiteY78" fmla="*/ 466344 h 2057629"/>
                  <a:gd name="connsiteX79" fmla="*/ 182880 w 1262420"/>
                  <a:gd name="connsiteY79" fmla="*/ 576072 h 2057629"/>
                  <a:gd name="connsiteX80" fmla="*/ 201168 w 1262420"/>
                  <a:gd name="connsiteY80" fmla="*/ 603504 h 2057629"/>
                  <a:gd name="connsiteX81" fmla="*/ 173736 w 1262420"/>
                  <a:gd name="connsiteY81" fmla="*/ 585216 h 2057629"/>
                  <a:gd name="connsiteX82" fmla="*/ 109728 w 1262420"/>
                  <a:gd name="connsiteY82" fmla="*/ 594360 h 2057629"/>
                  <a:gd name="connsiteX83" fmla="*/ 100584 w 1262420"/>
                  <a:gd name="connsiteY83" fmla="*/ 621792 h 2057629"/>
                  <a:gd name="connsiteX84" fmla="*/ 91440 w 1262420"/>
                  <a:gd name="connsiteY84" fmla="*/ 658368 h 2057629"/>
                  <a:gd name="connsiteX85" fmla="*/ 54864 w 1262420"/>
                  <a:gd name="connsiteY85" fmla="*/ 667512 h 2057629"/>
                  <a:gd name="connsiteX86" fmla="*/ 45720 w 1262420"/>
                  <a:gd name="connsiteY86" fmla="*/ 713232 h 2057629"/>
                  <a:gd name="connsiteX87" fmla="*/ 18288 w 1262420"/>
                  <a:gd name="connsiteY87" fmla="*/ 731520 h 2057629"/>
                  <a:gd name="connsiteX88" fmla="*/ 0 w 1262420"/>
                  <a:gd name="connsiteY88" fmla="*/ 786384 h 2057629"/>
                  <a:gd name="connsiteX89" fmla="*/ 27432 w 1262420"/>
                  <a:gd name="connsiteY89" fmla="*/ 813816 h 2057629"/>
                  <a:gd name="connsiteX90" fmla="*/ 109728 w 1262420"/>
                  <a:gd name="connsiteY90" fmla="*/ 822960 h 2057629"/>
                  <a:gd name="connsiteX91" fmla="*/ 118872 w 1262420"/>
                  <a:gd name="connsiteY91" fmla="*/ 886968 h 2057629"/>
                  <a:gd name="connsiteX92" fmla="*/ 146304 w 1262420"/>
                  <a:gd name="connsiteY92" fmla="*/ 905256 h 2057629"/>
                  <a:gd name="connsiteX93" fmla="*/ 201168 w 1262420"/>
                  <a:gd name="connsiteY93" fmla="*/ 941832 h 2057629"/>
                  <a:gd name="connsiteX94" fmla="*/ 210312 w 1262420"/>
                  <a:gd name="connsiteY94" fmla="*/ 969264 h 2057629"/>
                  <a:gd name="connsiteX95" fmla="*/ 228600 w 1262420"/>
                  <a:gd name="connsiteY95" fmla="*/ 996696 h 2057629"/>
                  <a:gd name="connsiteX96" fmla="*/ 256032 w 1262420"/>
                  <a:gd name="connsiteY96" fmla="*/ 1005840 h 2057629"/>
                  <a:gd name="connsiteX97" fmla="*/ 320040 w 1262420"/>
                  <a:gd name="connsiteY97" fmla="*/ 1024128 h 2057629"/>
                  <a:gd name="connsiteX98" fmla="*/ 402336 w 1262420"/>
                  <a:gd name="connsiteY98" fmla="*/ 1097280 h 2057629"/>
                  <a:gd name="connsiteX99" fmla="*/ 420624 w 1262420"/>
                  <a:gd name="connsiteY99" fmla="*/ 1124712 h 2057629"/>
                  <a:gd name="connsiteX100" fmla="*/ 438912 w 1262420"/>
                  <a:gd name="connsiteY100" fmla="*/ 1207008 h 2057629"/>
                  <a:gd name="connsiteX101" fmla="*/ 475488 w 1262420"/>
                  <a:gd name="connsiteY101" fmla="*/ 1289304 h 2057629"/>
                  <a:gd name="connsiteX102" fmla="*/ 502920 w 1262420"/>
                  <a:gd name="connsiteY102" fmla="*/ 1298448 h 2057629"/>
                  <a:gd name="connsiteX103" fmla="*/ 493776 w 1262420"/>
                  <a:gd name="connsiteY103" fmla="*/ 1353312 h 2057629"/>
                  <a:gd name="connsiteX104" fmla="*/ 411480 w 1262420"/>
                  <a:gd name="connsiteY104" fmla="*/ 1389888 h 2057629"/>
                  <a:gd name="connsiteX105" fmla="*/ 420624 w 1262420"/>
                  <a:gd name="connsiteY105" fmla="*/ 1508760 h 2057629"/>
                  <a:gd name="connsiteX106" fmla="*/ 448056 w 1262420"/>
                  <a:gd name="connsiteY106" fmla="*/ 1536192 h 2057629"/>
                  <a:gd name="connsiteX107" fmla="*/ 502920 w 1262420"/>
                  <a:gd name="connsiteY107" fmla="*/ 1554480 h 2057629"/>
                  <a:gd name="connsiteX108" fmla="*/ 512064 w 1262420"/>
                  <a:gd name="connsiteY108" fmla="*/ 1591056 h 2057629"/>
                  <a:gd name="connsiteX109" fmla="*/ 521208 w 1262420"/>
                  <a:gd name="connsiteY109" fmla="*/ 1636776 h 2057629"/>
                  <a:gd name="connsiteX110" fmla="*/ 557784 w 1262420"/>
                  <a:gd name="connsiteY110" fmla="*/ 1664208 h 2057629"/>
                  <a:gd name="connsiteX111" fmla="*/ 530352 w 1262420"/>
                  <a:gd name="connsiteY111" fmla="*/ 1673352 h 2057629"/>
                  <a:gd name="connsiteX112" fmla="*/ 493776 w 1262420"/>
                  <a:gd name="connsiteY112" fmla="*/ 1682496 h 2057629"/>
                  <a:gd name="connsiteX113" fmla="*/ 530352 w 1262420"/>
                  <a:gd name="connsiteY113" fmla="*/ 1755648 h 2057629"/>
                  <a:gd name="connsiteX114" fmla="*/ 548640 w 1262420"/>
                  <a:gd name="connsiteY114" fmla="*/ 1783080 h 2057629"/>
                  <a:gd name="connsiteX115" fmla="*/ 603504 w 1262420"/>
                  <a:gd name="connsiteY115" fmla="*/ 1801368 h 2057629"/>
                  <a:gd name="connsiteX116" fmla="*/ 566928 w 1262420"/>
                  <a:gd name="connsiteY116" fmla="*/ 1819656 h 2057629"/>
                  <a:gd name="connsiteX117" fmla="*/ 566928 w 1262420"/>
                  <a:gd name="connsiteY117" fmla="*/ 1874520 h 2057629"/>
                  <a:gd name="connsiteX118" fmla="*/ 603504 w 1262420"/>
                  <a:gd name="connsiteY118" fmla="*/ 1892808 h 2057629"/>
                  <a:gd name="connsiteX119" fmla="*/ 603504 w 1262420"/>
                  <a:gd name="connsiteY119" fmla="*/ 1975104 h 2057629"/>
                  <a:gd name="connsiteX120" fmla="*/ 649224 w 1262420"/>
                  <a:gd name="connsiteY120" fmla="*/ 1984248 h 2057629"/>
                  <a:gd name="connsiteX121" fmla="*/ 722376 w 1262420"/>
                  <a:gd name="connsiteY121" fmla="*/ 1993392 h 2057629"/>
                  <a:gd name="connsiteX122" fmla="*/ 731520 w 1262420"/>
                  <a:gd name="connsiteY122" fmla="*/ 2029968 h 20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262420" h="2057629">
                    <a:moveTo>
                      <a:pt x="731520" y="2029968"/>
                    </a:moveTo>
                    <a:cubicBezTo>
                      <a:pt x="758952" y="2040636"/>
                      <a:pt x="728882" y="2008758"/>
                      <a:pt x="886968" y="2057400"/>
                    </a:cubicBezTo>
                    <a:cubicBezTo>
                      <a:pt x="896180" y="2060235"/>
                      <a:pt x="888586" y="2035989"/>
                      <a:pt x="896112" y="2029968"/>
                    </a:cubicBezTo>
                    <a:cubicBezTo>
                      <a:pt x="905925" y="2022117"/>
                      <a:pt x="920496" y="2023872"/>
                      <a:pt x="932688" y="2020824"/>
                    </a:cubicBezTo>
                    <a:lnTo>
                      <a:pt x="1024128" y="2029968"/>
                    </a:lnTo>
                    <a:cubicBezTo>
                      <a:pt x="1045533" y="2032486"/>
                      <a:pt x="1067227" y="2044339"/>
                      <a:pt x="1088136" y="2039112"/>
                    </a:cubicBezTo>
                    <a:cubicBezTo>
                      <a:pt x="1097487" y="2036774"/>
                      <a:pt x="1090464" y="2018496"/>
                      <a:pt x="1097280" y="2011680"/>
                    </a:cubicBezTo>
                    <a:cubicBezTo>
                      <a:pt x="1104096" y="2004864"/>
                      <a:pt x="1115568" y="2005584"/>
                      <a:pt x="1124712" y="2002536"/>
                    </a:cubicBezTo>
                    <a:cubicBezTo>
                      <a:pt x="1133856" y="2005584"/>
                      <a:pt x="1142505" y="2011680"/>
                      <a:pt x="1152144" y="2011680"/>
                    </a:cubicBezTo>
                    <a:cubicBezTo>
                      <a:pt x="1173100" y="2011680"/>
                      <a:pt x="1190827" y="1993494"/>
                      <a:pt x="1207008" y="1984248"/>
                    </a:cubicBezTo>
                    <a:cubicBezTo>
                      <a:pt x="1218843" y="1977485"/>
                      <a:pt x="1231392" y="1972056"/>
                      <a:pt x="1243584" y="1965960"/>
                    </a:cubicBezTo>
                    <a:cubicBezTo>
                      <a:pt x="1249680" y="1956816"/>
                      <a:pt x="1260778" y="1949463"/>
                      <a:pt x="1261872" y="1938528"/>
                    </a:cubicBezTo>
                    <a:cubicBezTo>
                      <a:pt x="1265105" y="1906198"/>
                      <a:pt x="1253399" y="1876532"/>
                      <a:pt x="1243584" y="1847088"/>
                    </a:cubicBezTo>
                    <a:cubicBezTo>
                      <a:pt x="1257581" y="1805096"/>
                      <a:pt x="1264889" y="1795947"/>
                      <a:pt x="1243584" y="1737360"/>
                    </a:cubicBezTo>
                    <a:cubicBezTo>
                      <a:pt x="1239828" y="1727032"/>
                      <a:pt x="1225296" y="1725168"/>
                      <a:pt x="1216152" y="1719072"/>
                    </a:cubicBezTo>
                    <a:cubicBezTo>
                      <a:pt x="1151529" y="1731997"/>
                      <a:pt x="1185176" y="1733131"/>
                      <a:pt x="1115568" y="1709928"/>
                    </a:cubicBezTo>
                    <a:lnTo>
                      <a:pt x="1088136" y="1700784"/>
                    </a:lnTo>
                    <a:cubicBezTo>
                      <a:pt x="1078992" y="1691640"/>
                      <a:pt x="1062830" y="1686108"/>
                      <a:pt x="1060704" y="1673352"/>
                    </a:cubicBezTo>
                    <a:cubicBezTo>
                      <a:pt x="1058897" y="1662512"/>
                      <a:pt x="1077778" y="1656843"/>
                      <a:pt x="1078992" y="1645920"/>
                    </a:cubicBezTo>
                    <a:cubicBezTo>
                      <a:pt x="1082863" y="1611081"/>
                      <a:pt x="1068121" y="1593292"/>
                      <a:pt x="1060704" y="1563624"/>
                    </a:cubicBezTo>
                    <a:cubicBezTo>
                      <a:pt x="1056935" y="1548546"/>
                      <a:pt x="1059271" y="1531398"/>
                      <a:pt x="1051560" y="1517904"/>
                    </a:cubicBezTo>
                    <a:cubicBezTo>
                      <a:pt x="1046108" y="1508362"/>
                      <a:pt x="1033272" y="1505712"/>
                      <a:pt x="1024128" y="1499616"/>
                    </a:cubicBezTo>
                    <a:cubicBezTo>
                      <a:pt x="1021080" y="1484376"/>
                      <a:pt x="1020441" y="1468448"/>
                      <a:pt x="1014984" y="1453896"/>
                    </a:cubicBezTo>
                    <a:cubicBezTo>
                      <a:pt x="1004279" y="1425349"/>
                      <a:pt x="992161" y="1424531"/>
                      <a:pt x="969264" y="1408176"/>
                    </a:cubicBezTo>
                    <a:cubicBezTo>
                      <a:pt x="956863" y="1399318"/>
                      <a:pt x="944880" y="1389888"/>
                      <a:pt x="932688" y="1380744"/>
                    </a:cubicBezTo>
                    <a:cubicBezTo>
                      <a:pt x="920496" y="1383792"/>
                      <a:pt x="906888" y="1396354"/>
                      <a:pt x="896112" y="1389888"/>
                    </a:cubicBezTo>
                    <a:cubicBezTo>
                      <a:pt x="885336" y="1383422"/>
                      <a:pt x="893203" y="1364223"/>
                      <a:pt x="886968" y="1353312"/>
                    </a:cubicBezTo>
                    <a:cubicBezTo>
                      <a:pt x="870852" y="1325108"/>
                      <a:pt x="858290" y="1325465"/>
                      <a:pt x="832104" y="1316736"/>
                    </a:cubicBezTo>
                    <a:cubicBezTo>
                      <a:pt x="841248" y="1307592"/>
                      <a:pt x="854284" y="1301121"/>
                      <a:pt x="859536" y="1289304"/>
                    </a:cubicBezTo>
                    <a:cubicBezTo>
                      <a:pt x="867066" y="1272362"/>
                      <a:pt x="852665" y="1243782"/>
                      <a:pt x="868680" y="1234440"/>
                    </a:cubicBezTo>
                    <a:cubicBezTo>
                      <a:pt x="897760" y="1217477"/>
                      <a:pt x="935736" y="1228344"/>
                      <a:pt x="969264" y="1225296"/>
                    </a:cubicBezTo>
                    <a:cubicBezTo>
                      <a:pt x="966216" y="1207008"/>
                      <a:pt x="968411" y="1187015"/>
                      <a:pt x="960120" y="1170432"/>
                    </a:cubicBezTo>
                    <a:cubicBezTo>
                      <a:pt x="955205" y="1160602"/>
                      <a:pt x="941631" y="1158532"/>
                      <a:pt x="932688" y="1152144"/>
                    </a:cubicBezTo>
                    <a:cubicBezTo>
                      <a:pt x="853294" y="1095434"/>
                      <a:pt x="933329" y="1149523"/>
                      <a:pt x="868680" y="1106424"/>
                    </a:cubicBezTo>
                    <a:cubicBezTo>
                      <a:pt x="883920" y="1060704"/>
                      <a:pt x="896112" y="1060704"/>
                      <a:pt x="877824" y="1024128"/>
                    </a:cubicBezTo>
                    <a:cubicBezTo>
                      <a:pt x="872909" y="1014298"/>
                      <a:pt x="868118" y="1003561"/>
                      <a:pt x="859536" y="996696"/>
                    </a:cubicBezTo>
                    <a:cubicBezTo>
                      <a:pt x="852010" y="990675"/>
                      <a:pt x="841248" y="990600"/>
                      <a:pt x="832104" y="987552"/>
                    </a:cubicBezTo>
                    <a:cubicBezTo>
                      <a:pt x="826092" y="921423"/>
                      <a:pt x="845113" y="892593"/>
                      <a:pt x="795528" y="859536"/>
                    </a:cubicBezTo>
                    <a:cubicBezTo>
                      <a:pt x="787508" y="854189"/>
                      <a:pt x="777240" y="853440"/>
                      <a:pt x="768096" y="850392"/>
                    </a:cubicBezTo>
                    <a:cubicBezTo>
                      <a:pt x="765048" y="838200"/>
                      <a:pt x="763902" y="825367"/>
                      <a:pt x="758952" y="813816"/>
                    </a:cubicBezTo>
                    <a:cubicBezTo>
                      <a:pt x="740895" y="771682"/>
                      <a:pt x="717370" y="791043"/>
                      <a:pt x="786384" y="777240"/>
                    </a:cubicBezTo>
                    <a:cubicBezTo>
                      <a:pt x="792480" y="768096"/>
                      <a:pt x="804672" y="760798"/>
                      <a:pt x="804672" y="749808"/>
                    </a:cubicBezTo>
                    <a:cubicBezTo>
                      <a:pt x="804672" y="668830"/>
                      <a:pt x="797154" y="675589"/>
                      <a:pt x="749808" y="640080"/>
                    </a:cubicBezTo>
                    <a:cubicBezTo>
                      <a:pt x="772443" y="594810"/>
                      <a:pt x="781762" y="593079"/>
                      <a:pt x="758952" y="530352"/>
                    </a:cubicBezTo>
                    <a:cubicBezTo>
                      <a:pt x="754533" y="518199"/>
                      <a:pt x="740664" y="512064"/>
                      <a:pt x="731520" y="502920"/>
                    </a:cubicBezTo>
                    <a:cubicBezTo>
                      <a:pt x="728472" y="493776"/>
                      <a:pt x="724467" y="484897"/>
                      <a:pt x="722376" y="475488"/>
                    </a:cubicBezTo>
                    <a:cubicBezTo>
                      <a:pt x="718354" y="457389"/>
                      <a:pt x="722431" y="436721"/>
                      <a:pt x="713232" y="420624"/>
                    </a:cubicBezTo>
                    <a:cubicBezTo>
                      <a:pt x="708450" y="412255"/>
                      <a:pt x="694944" y="414528"/>
                      <a:pt x="685800" y="411480"/>
                    </a:cubicBezTo>
                    <a:cubicBezTo>
                      <a:pt x="635749" y="428164"/>
                      <a:pt x="674891" y="425276"/>
                      <a:pt x="649224" y="393192"/>
                    </a:cubicBezTo>
                    <a:cubicBezTo>
                      <a:pt x="642359" y="384610"/>
                      <a:pt x="630936" y="381000"/>
                      <a:pt x="621792" y="374904"/>
                    </a:cubicBezTo>
                    <a:cubicBezTo>
                      <a:pt x="609600" y="377952"/>
                      <a:pt x="589883" y="395716"/>
                      <a:pt x="585216" y="384048"/>
                    </a:cubicBezTo>
                    <a:cubicBezTo>
                      <a:pt x="578057" y="366150"/>
                      <a:pt x="603504" y="329184"/>
                      <a:pt x="603504" y="329184"/>
                    </a:cubicBezTo>
                    <a:cubicBezTo>
                      <a:pt x="600456" y="310896"/>
                      <a:pt x="589267" y="292147"/>
                      <a:pt x="594360" y="274320"/>
                    </a:cubicBezTo>
                    <a:cubicBezTo>
                      <a:pt x="597008" y="265052"/>
                      <a:pt x="614976" y="271992"/>
                      <a:pt x="621792" y="265176"/>
                    </a:cubicBezTo>
                    <a:cubicBezTo>
                      <a:pt x="628608" y="258360"/>
                      <a:pt x="627888" y="246888"/>
                      <a:pt x="630936" y="237744"/>
                    </a:cubicBezTo>
                    <a:cubicBezTo>
                      <a:pt x="624394" y="205032"/>
                      <a:pt x="627049" y="188137"/>
                      <a:pt x="603504" y="164592"/>
                    </a:cubicBezTo>
                    <a:cubicBezTo>
                      <a:pt x="595733" y="156821"/>
                      <a:pt x="585216" y="152400"/>
                      <a:pt x="576072" y="146304"/>
                    </a:cubicBezTo>
                    <a:cubicBezTo>
                      <a:pt x="573024" y="137160"/>
                      <a:pt x="568652" y="128355"/>
                      <a:pt x="566928" y="118872"/>
                    </a:cubicBezTo>
                    <a:cubicBezTo>
                      <a:pt x="562532" y="94695"/>
                      <a:pt x="570166" y="66946"/>
                      <a:pt x="557784" y="45720"/>
                    </a:cubicBezTo>
                    <a:cubicBezTo>
                      <a:pt x="542605" y="19699"/>
                      <a:pt x="502852" y="9121"/>
                      <a:pt x="475488" y="0"/>
                    </a:cubicBezTo>
                    <a:cubicBezTo>
                      <a:pt x="463296" y="3048"/>
                      <a:pt x="450996" y="5692"/>
                      <a:pt x="438912" y="9144"/>
                    </a:cubicBezTo>
                    <a:cubicBezTo>
                      <a:pt x="429644" y="11792"/>
                      <a:pt x="417501" y="10762"/>
                      <a:pt x="411480" y="18288"/>
                    </a:cubicBezTo>
                    <a:cubicBezTo>
                      <a:pt x="403629" y="28101"/>
                      <a:pt x="405384" y="42672"/>
                      <a:pt x="402336" y="54864"/>
                    </a:cubicBezTo>
                    <a:cubicBezTo>
                      <a:pt x="405384" y="73152"/>
                      <a:pt x="411480" y="91188"/>
                      <a:pt x="411480" y="109728"/>
                    </a:cubicBezTo>
                    <a:cubicBezTo>
                      <a:pt x="411480" y="140360"/>
                      <a:pt x="406668" y="170844"/>
                      <a:pt x="402336" y="201168"/>
                    </a:cubicBezTo>
                    <a:cubicBezTo>
                      <a:pt x="400559" y="213609"/>
                      <a:pt x="395918" y="225476"/>
                      <a:pt x="393192" y="237744"/>
                    </a:cubicBezTo>
                    <a:cubicBezTo>
                      <a:pt x="389821" y="252916"/>
                      <a:pt x="387096" y="268224"/>
                      <a:pt x="384048" y="283464"/>
                    </a:cubicBezTo>
                    <a:cubicBezTo>
                      <a:pt x="374904" y="277368"/>
                      <a:pt x="367456" y="266983"/>
                      <a:pt x="356616" y="265176"/>
                    </a:cubicBezTo>
                    <a:cubicBezTo>
                      <a:pt x="330116" y="260759"/>
                      <a:pt x="321581" y="285724"/>
                      <a:pt x="310896" y="301752"/>
                    </a:cubicBezTo>
                    <a:cubicBezTo>
                      <a:pt x="301752" y="298704"/>
                      <a:pt x="293103" y="292608"/>
                      <a:pt x="283464" y="292608"/>
                    </a:cubicBezTo>
                    <a:cubicBezTo>
                      <a:pt x="264924" y="292608"/>
                      <a:pt x="242677" y="313818"/>
                      <a:pt x="228600" y="301752"/>
                    </a:cubicBezTo>
                    <a:cubicBezTo>
                      <a:pt x="212236" y="287726"/>
                      <a:pt x="222504" y="259080"/>
                      <a:pt x="219456" y="237744"/>
                    </a:cubicBezTo>
                    <a:cubicBezTo>
                      <a:pt x="137179" y="265170"/>
                      <a:pt x="248016" y="238026"/>
                      <a:pt x="173736" y="219456"/>
                    </a:cubicBezTo>
                    <a:cubicBezTo>
                      <a:pt x="155749" y="214959"/>
                      <a:pt x="137160" y="225552"/>
                      <a:pt x="118872" y="228600"/>
                    </a:cubicBezTo>
                    <a:cubicBezTo>
                      <a:pt x="115824" y="240792"/>
                      <a:pt x="112454" y="252908"/>
                      <a:pt x="109728" y="265176"/>
                    </a:cubicBezTo>
                    <a:cubicBezTo>
                      <a:pt x="106357" y="280348"/>
                      <a:pt x="109205" y="297964"/>
                      <a:pt x="100584" y="310896"/>
                    </a:cubicBezTo>
                    <a:cubicBezTo>
                      <a:pt x="95237" y="318916"/>
                      <a:pt x="82296" y="316992"/>
                      <a:pt x="73152" y="320040"/>
                    </a:cubicBezTo>
                    <a:cubicBezTo>
                      <a:pt x="70104" y="332232"/>
                      <a:pt x="62964" y="344092"/>
                      <a:pt x="64008" y="356616"/>
                    </a:cubicBezTo>
                    <a:cubicBezTo>
                      <a:pt x="69504" y="422569"/>
                      <a:pt x="77213" y="422990"/>
                      <a:pt x="109728" y="466344"/>
                    </a:cubicBezTo>
                    <a:cubicBezTo>
                      <a:pt x="153212" y="596797"/>
                      <a:pt x="91553" y="439082"/>
                      <a:pt x="182880" y="576072"/>
                    </a:cubicBezTo>
                    <a:cubicBezTo>
                      <a:pt x="188976" y="585216"/>
                      <a:pt x="208939" y="595733"/>
                      <a:pt x="201168" y="603504"/>
                    </a:cubicBezTo>
                    <a:cubicBezTo>
                      <a:pt x="193397" y="611275"/>
                      <a:pt x="182880" y="591312"/>
                      <a:pt x="173736" y="585216"/>
                    </a:cubicBezTo>
                    <a:cubicBezTo>
                      <a:pt x="152400" y="588264"/>
                      <a:pt x="129005" y="584721"/>
                      <a:pt x="109728" y="594360"/>
                    </a:cubicBezTo>
                    <a:cubicBezTo>
                      <a:pt x="101107" y="598671"/>
                      <a:pt x="103232" y="612524"/>
                      <a:pt x="100584" y="621792"/>
                    </a:cubicBezTo>
                    <a:cubicBezTo>
                      <a:pt x="97132" y="633876"/>
                      <a:pt x="100326" y="649482"/>
                      <a:pt x="91440" y="658368"/>
                    </a:cubicBezTo>
                    <a:cubicBezTo>
                      <a:pt x="82554" y="667254"/>
                      <a:pt x="67056" y="664464"/>
                      <a:pt x="54864" y="667512"/>
                    </a:cubicBezTo>
                    <a:cubicBezTo>
                      <a:pt x="51816" y="682752"/>
                      <a:pt x="53431" y="699738"/>
                      <a:pt x="45720" y="713232"/>
                    </a:cubicBezTo>
                    <a:cubicBezTo>
                      <a:pt x="40268" y="722774"/>
                      <a:pt x="24113" y="722201"/>
                      <a:pt x="18288" y="731520"/>
                    </a:cubicBezTo>
                    <a:cubicBezTo>
                      <a:pt x="8071" y="747867"/>
                      <a:pt x="0" y="786384"/>
                      <a:pt x="0" y="786384"/>
                    </a:cubicBezTo>
                    <a:cubicBezTo>
                      <a:pt x="9144" y="795528"/>
                      <a:pt x="15164" y="809727"/>
                      <a:pt x="27432" y="813816"/>
                    </a:cubicBezTo>
                    <a:cubicBezTo>
                      <a:pt x="53616" y="822544"/>
                      <a:pt x="88175" y="805718"/>
                      <a:pt x="109728" y="822960"/>
                    </a:cubicBezTo>
                    <a:cubicBezTo>
                      <a:pt x="126558" y="836424"/>
                      <a:pt x="110119" y="867273"/>
                      <a:pt x="118872" y="886968"/>
                    </a:cubicBezTo>
                    <a:cubicBezTo>
                      <a:pt x="123335" y="897011"/>
                      <a:pt x="137160" y="899160"/>
                      <a:pt x="146304" y="905256"/>
                    </a:cubicBezTo>
                    <a:cubicBezTo>
                      <a:pt x="204019" y="991829"/>
                      <a:pt x="116815" y="874350"/>
                      <a:pt x="201168" y="941832"/>
                    </a:cubicBezTo>
                    <a:cubicBezTo>
                      <a:pt x="208694" y="947853"/>
                      <a:pt x="206001" y="960643"/>
                      <a:pt x="210312" y="969264"/>
                    </a:cubicBezTo>
                    <a:cubicBezTo>
                      <a:pt x="215227" y="979094"/>
                      <a:pt x="220018" y="989831"/>
                      <a:pt x="228600" y="996696"/>
                    </a:cubicBezTo>
                    <a:cubicBezTo>
                      <a:pt x="236126" y="1002717"/>
                      <a:pt x="246764" y="1003192"/>
                      <a:pt x="256032" y="1005840"/>
                    </a:cubicBezTo>
                    <a:cubicBezTo>
                      <a:pt x="265781" y="1008625"/>
                      <a:pt x="308433" y="1017680"/>
                      <a:pt x="320040" y="1024128"/>
                    </a:cubicBezTo>
                    <a:cubicBezTo>
                      <a:pt x="374072" y="1054146"/>
                      <a:pt x="371085" y="1053529"/>
                      <a:pt x="402336" y="1097280"/>
                    </a:cubicBezTo>
                    <a:cubicBezTo>
                      <a:pt x="408724" y="1106223"/>
                      <a:pt x="415709" y="1114882"/>
                      <a:pt x="420624" y="1124712"/>
                    </a:cubicBezTo>
                    <a:cubicBezTo>
                      <a:pt x="433705" y="1150874"/>
                      <a:pt x="431888" y="1178912"/>
                      <a:pt x="438912" y="1207008"/>
                    </a:cubicBezTo>
                    <a:cubicBezTo>
                      <a:pt x="442754" y="1222375"/>
                      <a:pt x="456724" y="1274293"/>
                      <a:pt x="475488" y="1289304"/>
                    </a:cubicBezTo>
                    <a:cubicBezTo>
                      <a:pt x="483014" y="1295325"/>
                      <a:pt x="493776" y="1295400"/>
                      <a:pt x="502920" y="1298448"/>
                    </a:cubicBezTo>
                    <a:cubicBezTo>
                      <a:pt x="499872" y="1316736"/>
                      <a:pt x="508411" y="1341929"/>
                      <a:pt x="493776" y="1353312"/>
                    </a:cubicBezTo>
                    <a:cubicBezTo>
                      <a:pt x="386762" y="1436545"/>
                      <a:pt x="437925" y="1310552"/>
                      <a:pt x="411480" y="1389888"/>
                    </a:cubicBezTo>
                    <a:cubicBezTo>
                      <a:pt x="414528" y="1429512"/>
                      <a:pt x="410985" y="1470206"/>
                      <a:pt x="420624" y="1508760"/>
                    </a:cubicBezTo>
                    <a:cubicBezTo>
                      <a:pt x="423760" y="1521305"/>
                      <a:pt x="436752" y="1529912"/>
                      <a:pt x="448056" y="1536192"/>
                    </a:cubicBezTo>
                    <a:cubicBezTo>
                      <a:pt x="464907" y="1545554"/>
                      <a:pt x="502920" y="1554480"/>
                      <a:pt x="502920" y="1554480"/>
                    </a:cubicBezTo>
                    <a:cubicBezTo>
                      <a:pt x="505968" y="1566672"/>
                      <a:pt x="509338" y="1578788"/>
                      <a:pt x="512064" y="1591056"/>
                    </a:cubicBezTo>
                    <a:cubicBezTo>
                      <a:pt x="515435" y="1606228"/>
                      <a:pt x="512971" y="1623597"/>
                      <a:pt x="521208" y="1636776"/>
                    </a:cubicBezTo>
                    <a:cubicBezTo>
                      <a:pt x="529285" y="1649699"/>
                      <a:pt x="545592" y="1655064"/>
                      <a:pt x="557784" y="1664208"/>
                    </a:cubicBezTo>
                    <a:cubicBezTo>
                      <a:pt x="548640" y="1667256"/>
                      <a:pt x="539620" y="1670704"/>
                      <a:pt x="530352" y="1673352"/>
                    </a:cubicBezTo>
                    <a:cubicBezTo>
                      <a:pt x="518268" y="1676804"/>
                      <a:pt x="498726" y="1670945"/>
                      <a:pt x="493776" y="1682496"/>
                    </a:cubicBezTo>
                    <a:cubicBezTo>
                      <a:pt x="474308" y="1727921"/>
                      <a:pt x="505524" y="1739096"/>
                      <a:pt x="530352" y="1755648"/>
                    </a:cubicBezTo>
                    <a:cubicBezTo>
                      <a:pt x="536448" y="1764792"/>
                      <a:pt x="539321" y="1777255"/>
                      <a:pt x="548640" y="1783080"/>
                    </a:cubicBezTo>
                    <a:cubicBezTo>
                      <a:pt x="564987" y="1793297"/>
                      <a:pt x="603504" y="1801368"/>
                      <a:pt x="603504" y="1801368"/>
                    </a:cubicBezTo>
                    <a:cubicBezTo>
                      <a:pt x="591312" y="1807464"/>
                      <a:pt x="576567" y="1810017"/>
                      <a:pt x="566928" y="1819656"/>
                    </a:cubicBezTo>
                    <a:cubicBezTo>
                      <a:pt x="554736" y="1831848"/>
                      <a:pt x="554736" y="1862328"/>
                      <a:pt x="566928" y="1874520"/>
                    </a:cubicBezTo>
                    <a:cubicBezTo>
                      <a:pt x="576567" y="1884159"/>
                      <a:pt x="591312" y="1886712"/>
                      <a:pt x="603504" y="1892808"/>
                    </a:cubicBezTo>
                    <a:cubicBezTo>
                      <a:pt x="594967" y="1918419"/>
                      <a:pt x="580330" y="1948068"/>
                      <a:pt x="603504" y="1975104"/>
                    </a:cubicBezTo>
                    <a:cubicBezTo>
                      <a:pt x="613618" y="1986904"/>
                      <a:pt x="633863" y="1981885"/>
                      <a:pt x="649224" y="1984248"/>
                    </a:cubicBezTo>
                    <a:cubicBezTo>
                      <a:pt x="673512" y="1987985"/>
                      <a:pt x="697953" y="1990678"/>
                      <a:pt x="722376" y="1993392"/>
                    </a:cubicBezTo>
                    <a:cubicBezTo>
                      <a:pt x="725405" y="1993729"/>
                      <a:pt x="704088" y="2019300"/>
                      <a:pt x="731520" y="2029968"/>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7391400" y="3962400"/>
                <a:ext cx="721566" cy="1140644"/>
              </a:xfrm>
              <a:custGeom>
                <a:avLst/>
                <a:gdLst>
                  <a:gd name="connsiteX0" fmla="*/ 384048 w 816054"/>
                  <a:gd name="connsiteY0" fmla="*/ 1344168 h 1344860"/>
                  <a:gd name="connsiteX1" fmla="*/ 576072 w 816054"/>
                  <a:gd name="connsiteY1" fmla="*/ 1335024 h 1344860"/>
                  <a:gd name="connsiteX2" fmla="*/ 804672 w 816054"/>
                  <a:gd name="connsiteY2" fmla="*/ 1298448 h 1344860"/>
                  <a:gd name="connsiteX3" fmla="*/ 813816 w 816054"/>
                  <a:gd name="connsiteY3" fmla="*/ 1243584 h 1344860"/>
                  <a:gd name="connsiteX4" fmla="*/ 768096 w 816054"/>
                  <a:gd name="connsiteY4" fmla="*/ 1216152 h 1344860"/>
                  <a:gd name="connsiteX5" fmla="*/ 704088 w 816054"/>
                  <a:gd name="connsiteY5" fmla="*/ 1143000 h 1344860"/>
                  <a:gd name="connsiteX6" fmla="*/ 676656 w 816054"/>
                  <a:gd name="connsiteY6" fmla="*/ 1161288 h 1344860"/>
                  <a:gd name="connsiteX7" fmla="*/ 621792 w 816054"/>
                  <a:gd name="connsiteY7" fmla="*/ 1133856 h 1344860"/>
                  <a:gd name="connsiteX8" fmla="*/ 667512 w 816054"/>
                  <a:gd name="connsiteY8" fmla="*/ 1051560 h 1344860"/>
                  <a:gd name="connsiteX9" fmla="*/ 694944 w 816054"/>
                  <a:gd name="connsiteY9" fmla="*/ 1042416 h 1344860"/>
                  <a:gd name="connsiteX10" fmla="*/ 713232 w 816054"/>
                  <a:gd name="connsiteY10" fmla="*/ 1014984 h 1344860"/>
                  <a:gd name="connsiteX11" fmla="*/ 658368 w 816054"/>
                  <a:gd name="connsiteY11" fmla="*/ 960120 h 1344860"/>
                  <a:gd name="connsiteX12" fmla="*/ 630936 w 816054"/>
                  <a:gd name="connsiteY12" fmla="*/ 941832 h 1344860"/>
                  <a:gd name="connsiteX13" fmla="*/ 640080 w 816054"/>
                  <a:gd name="connsiteY13" fmla="*/ 914400 h 1344860"/>
                  <a:gd name="connsiteX14" fmla="*/ 649224 w 816054"/>
                  <a:gd name="connsiteY14" fmla="*/ 832104 h 1344860"/>
                  <a:gd name="connsiteX15" fmla="*/ 676656 w 816054"/>
                  <a:gd name="connsiteY15" fmla="*/ 804672 h 1344860"/>
                  <a:gd name="connsiteX16" fmla="*/ 685800 w 816054"/>
                  <a:gd name="connsiteY16" fmla="*/ 777240 h 1344860"/>
                  <a:gd name="connsiteX17" fmla="*/ 649224 w 816054"/>
                  <a:gd name="connsiteY17" fmla="*/ 731520 h 1344860"/>
                  <a:gd name="connsiteX18" fmla="*/ 640080 w 816054"/>
                  <a:gd name="connsiteY18" fmla="*/ 658368 h 1344860"/>
                  <a:gd name="connsiteX19" fmla="*/ 585216 w 816054"/>
                  <a:gd name="connsiteY19" fmla="*/ 640080 h 1344860"/>
                  <a:gd name="connsiteX20" fmla="*/ 594360 w 816054"/>
                  <a:gd name="connsiteY20" fmla="*/ 612648 h 1344860"/>
                  <a:gd name="connsiteX21" fmla="*/ 740664 w 816054"/>
                  <a:gd name="connsiteY21" fmla="*/ 603504 h 1344860"/>
                  <a:gd name="connsiteX22" fmla="*/ 722376 w 816054"/>
                  <a:gd name="connsiteY22" fmla="*/ 512064 h 1344860"/>
                  <a:gd name="connsiteX23" fmla="*/ 713232 w 816054"/>
                  <a:gd name="connsiteY23" fmla="*/ 475488 h 1344860"/>
                  <a:gd name="connsiteX24" fmla="*/ 685800 w 816054"/>
                  <a:gd name="connsiteY24" fmla="*/ 420624 h 1344860"/>
                  <a:gd name="connsiteX25" fmla="*/ 685800 w 816054"/>
                  <a:gd name="connsiteY25" fmla="*/ 292608 h 1344860"/>
                  <a:gd name="connsiteX26" fmla="*/ 658368 w 816054"/>
                  <a:gd name="connsiteY26" fmla="*/ 137160 h 1344860"/>
                  <a:gd name="connsiteX27" fmla="*/ 649224 w 816054"/>
                  <a:gd name="connsiteY27" fmla="*/ 64008 h 1344860"/>
                  <a:gd name="connsiteX28" fmla="*/ 640080 w 816054"/>
                  <a:gd name="connsiteY28" fmla="*/ 36576 h 1344860"/>
                  <a:gd name="connsiteX29" fmla="*/ 603504 w 816054"/>
                  <a:gd name="connsiteY29" fmla="*/ 9144 h 1344860"/>
                  <a:gd name="connsiteX30" fmla="*/ 557784 w 816054"/>
                  <a:gd name="connsiteY30" fmla="*/ 0 h 1344860"/>
                  <a:gd name="connsiteX31" fmla="*/ 457200 w 816054"/>
                  <a:gd name="connsiteY31" fmla="*/ 9144 h 1344860"/>
                  <a:gd name="connsiteX32" fmla="*/ 466344 w 816054"/>
                  <a:gd name="connsiteY32" fmla="*/ 45720 h 1344860"/>
                  <a:gd name="connsiteX33" fmla="*/ 438912 w 816054"/>
                  <a:gd name="connsiteY33" fmla="*/ 64008 h 1344860"/>
                  <a:gd name="connsiteX34" fmla="*/ 411480 w 816054"/>
                  <a:gd name="connsiteY34" fmla="*/ 118872 h 1344860"/>
                  <a:gd name="connsiteX35" fmla="*/ 420624 w 816054"/>
                  <a:gd name="connsiteY35" fmla="*/ 155448 h 1344860"/>
                  <a:gd name="connsiteX36" fmla="*/ 402336 w 816054"/>
                  <a:gd name="connsiteY36" fmla="*/ 210312 h 1344860"/>
                  <a:gd name="connsiteX37" fmla="*/ 411480 w 816054"/>
                  <a:gd name="connsiteY37" fmla="*/ 265176 h 1344860"/>
                  <a:gd name="connsiteX38" fmla="*/ 438912 w 816054"/>
                  <a:gd name="connsiteY38" fmla="*/ 292608 h 1344860"/>
                  <a:gd name="connsiteX39" fmla="*/ 512064 w 816054"/>
                  <a:gd name="connsiteY39" fmla="*/ 320040 h 1344860"/>
                  <a:gd name="connsiteX40" fmla="*/ 457200 w 816054"/>
                  <a:gd name="connsiteY40" fmla="*/ 329184 h 1344860"/>
                  <a:gd name="connsiteX41" fmla="*/ 429768 w 816054"/>
                  <a:gd name="connsiteY41" fmla="*/ 338328 h 1344860"/>
                  <a:gd name="connsiteX42" fmla="*/ 457200 w 816054"/>
                  <a:gd name="connsiteY42" fmla="*/ 521208 h 1344860"/>
                  <a:gd name="connsiteX43" fmla="*/ 448056 w 816054"/>
                  <a:gd name="connsiteY43" fmla="*/ 566928 h 1344860"/>
                  <a:gd name="connsiteX44" fmla="*/ 393192 w 816054"/>
                  <a:gd name="connsiteY44" fmla="*/ 548640 h 1344860"/>
                  <a:gd name="connsiteX45" fmla="*/ 320040 w 816054"/>
                  <a:gd name="connsiteY45" fmla="*/ 557784 h 1344860"/>
                  <a:gd name="connsiteX46" fmla="*/ 301752 w 816054"/>
                  <a:gd name="connsiteY46" fmla="*/ 612648 h 1344860"/>
                  <a:gd name="connsiteX47" fmla="*/ 310896 w 816054"/>
                  <a:gd name="connsiteY47" fmla="*/ 640080 h 1344860"/>
                  <a:gd name="connsiteX48" fmla="*/ 320040 w 816054"/>
                  <a:gd name="connsiteY48" fmla="*/ 713232 h 1344860"/>
                  <a:gd name="connsiteX49" fmla="*/ 292608 w 816054"/>
                  <a:gd name="connsiteY49" fmla="*/ 585216 h 1344860"/>
                  <a:gd name="connsiteX50" fmla="*/ 283464 w 816054"/>
                  <a:gd name="connsiteY50" fmla="*/ 557784 h 1344860"/>
                  <a:gd name="connsiteX51" fmla="*/ 237744 w 816054"/>
                  <a:gd name="connsiteY51" fmla="*/ 539496 h 1344860"/>
                  <a:gd name="connsiteX52" fmla="*/ 173736 w 816054"/>
                  <a:gd name="connsiteY52" fmla="*/ 521208 h 1344860"/>
                  <a:gd name="connsiteX53" fmla="*/ 137160 w 816054"/>
                  <a:gd name="connsiteY53" fmla="*/ 530352 h 1344860"/>
                  <a:gd name="connsiteX54" fmla="*/ 146304 w 816054"/>
                  <a:gd name="connsiteY54" fmla="*/ 557784 h 1344860"/>
                  <a:gd name="connsiteX55" fmla="*/ 182880 w 816054"/>
                  <a:gd name="connsiteY55" fmla="*/ 548640 h 1344860"/>
                  <a:gd name="connsiteX56" fmla="*/ 192024 w 816054"/>
                  <a:gd name="connsiteY56" fmla="*/ 521208 h 1344860"/>
                  <a:gd name="connsiteX57" fmla="*/ 128016 w 816054"/>
                  <a:gd name="connsiteY57" fmla="*/ 521208 h 1344860"/>
                  <a:gd name="connsiteX58" fmla="*/ 100584 w 816054"/>
                  <a:gd name="connsiteY58" fmla="*/ 557784 h 1344860"/>
                  <a:gd name="connsiteX59" fmla="*/ 82296 w 816054"/>
                  <a:gd name="connsiteY59" fmla="*/ 576072 h 1344860"/>
                  <a:gd name="connsiteX60" fmla="*/ 45720 w 816054"/>
                  <a:gd name="connsiteY60" fmla="*/ 566928 h 1344860"/>
                  <a:gd name="connsiteX61" fmla="*/ 18288 w 816054"/>
                  <a:gd name="connsiteY61" fmla="*/ 576072 h 1344860"/>
                  <a:gd name="connsiteX62" fmla="*/ 0 w 816054"/>
                  <a:gd name="connsiteY62" fmla="*/ 630936 h 1344860"/>
                  <a:gd name="connsiteX63" fmla="*/ 45720 w 816054"/>
                  <a:gd name="connsiteY63" fmla="*/ 740664 h 1344860"/>
                  <a:gd name="connsiteX64" fmla="*/ 100584 w 816054"/>
                  <a:gd name="connsiteY64" fmla="*/ 758952 h 1344860"/>
                  <a:gd name="connsiteX65" fmla="*/ 109728 w 816054"/>
                  <a:gd name="connsiteY65" fmla="*/ 786384 h 1344860"/>
                  <a:gd name="connsiteX66" fmla="*/ 164592 w 816054"/>
                  <a:gd name="connsiteY66" fmla="*/ 813816 h 1344860"/>
                  <a:gd name="connsiteX67" fmla="*/ 219456 w 816054"/>
                  <a:gd name="connsiteY67" fmla="*/ 804672 h 1344860"/>
                  <a:gd name="connsiteX68" fmla="*/ 201168 w 816054"/>
                  <a:gd name="connsiteY68" fmla="*/ 832104 h 1344860"/>
                  <a:gd name="connsiteX69" fmla="*/ 237744 w 816054"/>
                  <a:gd name="connsiteY69" fmla="*/ 896112 h 1344860"/>
                  <a:gd name="connsiteX70" fmla="*/ 256032 w 816054"/>
                  <a:gd name="connsiteY70" fmla="*/ 923544 h 1344860"/>
                  <a:gd name="connsiteX71" fmla="*/ 265176 w 816054"/>
                  <a:gd name="connsiteY71" fmla="*/ 950976 h 1344860"/>
                  <a:gd name="connsiteX72" fmla="*/ 283464 w 816054"/>
                  <a:gd name="connsiteY72" fmla="*/ 987552 h 1344860"/>
                  <a:gd name="connsiteX73" fmla="*/ 310896 w 816054"/>
                  <a:gd name="connsiteY73" fmla="*/ 1042416 h 1344860"/>
                  <a:gd name="connsiteX74" fmla="*/ 320040 w 816054"/>
                  <a:gd name="connsiteY74" fmla="*/ 1078992 h 1344860"/>
                  <a:gd name="connsiteX75" fmla="*/ 310896 w 816054"/>
                  <a:gd name="connsiteY75" fmla="*/ 1051560 h 1344860"/>
                  <a:gd name="connsiteX76" fmla="*/ 274320 w 816054"/>
                  <a:gd name="connsiteY76" fmla="*/ 1033272 h 1344860"/>
                  <a:gd name="connsiteX77" fmla="*/ 192024 w 816054"/>
                  <a:gd name="connsiteY77" fmla="*/ 969264 h 1344860"/>
                  <a:gd name="connsiteX78" fmla="*/ 164592 w 816054"/>
                  <a:gd name="connsiteY78" fmla="*/ 978408 h 1344860"/>
                  <a:gd name="connsiteX79" fmla="*/ 118872 w 816054"/>
                  <a:gd name="connsiteY79" fmla="*/ 1014984 h 1344860"/>
                  <a:gd name="connsiteX80" fmla="*/ 64008 w 816054"/>
                  <a:gd name="connsiteY80" fmla="*/ 969264 h 1344860"/>
                  <a:gd name="connsiteX81" fmla="*/ 36576 w 816054"/>
                  <a:gd name="connsiteY81" fmla="*/ 960120 h 1344860"/>
                  <a:gd name="connsiteX82" fmla="*/ 9144 w 816054"/>
                  <a:gd name="connsiteY82" fmla="*/ 969264 h 1344860"/>
                  <a:gd name="connsiteX83" fmla="*/ 64008 w 816054"/>
                  <a:gd name="connsiteY83" fmla="*/ 1088136 h 1344860"/>
                  <a:gd name="connsiteX84" fmla="*/ 91440 w 816054"/>
                  <a:gd name="connsiteY84" fmla="*/ 1143000 h 1344860"/>
                  <a:gd name="connsiteX85" fmla="*/ 118872 w 816054"/>
                  <a:gd name="connsiteY85" fmla="*/ 1161288 h 1344860"/>
                  <a:gd name="connsiteX86" fmla="*/ 128016 w 816054"/>
                  <a:gd name="connsiteY86" fmla="*/ 1225296 h 1344860"/>
                  <a:gd name="connsiteX87" fmla="*/ 91440 w 816054"/>
                  <a:gd name="connsiteY87" fmla="*/ 1234440 h 1344860"/>
                  <a:gd name="connsiteX88" fmla="*/ 100584 w 816054"/>
                  <a:gd name="connsiteY88" fmla="*/ 1298448 h 1344860"/>
                  <a:gd name="connsiteX89" fmla="*/ 128016 w 816054"/>
                  <a:gd name="connsiteY89" fmla="*/ 1325880 h 1344860"/>
                  <a:gd name="connsiteX90" fmla="*/ 320040 w 816054"/>
                  <a:gd name="connsiteY90" fmla="*/ 1335024 h 1344860"/>
                  <a:gd name="connsiteX91" fmla="*/ 384048 w 816054"/>
                  <a:gd name="connsiteY91" fmla="*/ 1344168 h 134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16054" h="1344860">
                    <a:moveTo>
                      <a:pt x="384048" y="1344168"/>
                    </a:moveTo>
                    <a:cubicBezTo>
                      <a:pt x="426720" y="1344168"/>
                      <a:pt x="512367" y="1341948"/>
                      <a:pt x="576072" y="1335024"/>
                    </a:cubicBezTo>
                    <a:cubicBezTo>
                      <a:pt x="652789" y="1326685"/>
                      <a:pt x="804672" y="1298448"/>
                      <a:pt x="804672" y="1298448"/>
                    </a:cubicBezTo>
                    <a:cubicBezTo>
                      <a:pt x="807720" y="1280160"/>
                      <a:pt x="821346" y="1260526"/>
                      <a:pt x="813816" y="1243584"/>
                    </a:cubicBezTo>
                    <a:cubicBezTo>
                      <a:pt x="806598" y="1227343"/>
                      <a:pt x="779799" y="1229527"/>
                      <a:pt x="768096" y="1216152"/>
                    </a:cubicBezTo>
                    <a:cubicBezTo>
                      <a:pt x="680986" y="1116597"/>
                      <a:pt x="831255" y="1219300"/>
                      <a:pt x="704088" y="1143000"/>
                    </a:cubicBezTo>
                    <a:cubicBezTo>
                      <a:pt x="694944" y="1149096"/>
                      <a:pt x="687496" y="1159481"/>
                      <a:pt x="676656" y="1161288"/>
                    </a:cubicBezTo>
                    <a:cubicBezTo>
                      <a:pt x="661513" y="1163812"/>
                      <a:pt x="631345" y="1140225"/>
                      <a:pt x="621792" y="1133856"/>
                    </a:cubicBezTo>
                    <a:cubicBezTo>
                      <a:pt x="635425" y="1092958"/>
                      <a:pt x="632315" y="1075025"/>
                      <a:pt x="667512" y="1051560"/>
                    </a:cubicBezTo>
                    <a:cubicBezTo>
                      <a:pt x="675532" y="1046213"/>
                      <a:pt x="685800" y="1045464"/>
                      <a:pt x="694944" y="1042416"/>
                    </a:cubicBezTo>
                    <a:cubicBezTo>
                      <a:pt x="701040" y="1033272"/>
                      <a:pt x="713232" y="1025974"/>
                      <a:pt x="713232" y="1014984"/>
                    </a:cubicBezTo>
                    <a:cubicBezTo>
                      <a:pt x="713232" y="976666"/>
                      <a:pt x="682752" y="974054"/>
                      <a:pt x="658368" y="960120"/>
                    </a:cubicBezTo>
                    <a:cubicBezTo>
                      <a:pt x="648826" y="954668"/>
                      <a:pt x="640080" y="947928"/>
                      <a:pt x="630936" y="941832"/>
                    </a:cubicBezTo>
                    <a:cubicBezTo>
                      <a:pt x="633984" y="932688"/>
                      <a:pt x="638495" y="923907"/>
                      <a:pt x="640080" y="914400"/>
                    </a:cubicBezTo>
                    <a:cubicBezTo>
                      <a:pt x="644618" y="887175"/>
                      <a:pt x="640496" y="858288"/>
                      <a:pt x="649224" y="832104"/>
                    </a:cubicBezTo>
                    <a:cubicBezTo>
                      <a:pt x="653313" y="819836"/>
                      <a:pt x="667512" y="813816"/>
                      <a:pt x="676656" y="804672"/>
                    </a:cubicBezTo>
                    <a:cubicBezTo>
                      <a:pt x="679704" y="795528"/>
                      <a:pt x="685800" y="786879"/>
                      <a:pt x="685800" y="777240"/>
                    </a:cubicBezTo>
                    <a:cubicBezTo>
                      <a:pt x="685800" y="747795"/>
                      <a:pt x="670288" y="745562"/>
                      <a:pt x="649224" y="731520"/>
                    </a:cubicBezTo>
                    <a:cubicBezTo>
                      <a:pt x="646176" y="707136"/>
                      <a:pt x="654172" y="678500"/>
                      <a:pt x="640080" y="658368"/>
                    </a:cubicBezTo>
                    <a:cubicBezTo>
                      <a:pt x="629025" y="642575"/>
                      <a:pt x="585216" y="640080"/>
                      <a:pt x="585216" y="640080"/>
                    </a:cubicBezTo>
                    <a:cubicBezTo>
                      <a:pt x="588264" y="630936"/>
                      <a:pt x="584978" y="614856"/>
                      <a:pt x="594360" y="612648"/>
                    </a:cubicBezTo>
                    <a:cubicBezTo>
                      <a:pt x="641924" y="601456"/>
                      <a:pt x="702242" y="633693"/>
                      <a:pt x="740664" y="603504"/>
                    </a:cubicBezTo>
                    <a:cubicBezTo>
                      <a:pt x="765106" y="584300"/>
                      <a:pt x="728889" y="542458"/>
                      <a:pt x="722376" y="512064"/>
                    </a:cubicBezTo>
                    <a:cubicBezTo>
                      <a:pt x="719743" y="499776"/>
                      <a:pt x="718182" y="487039"/>
                      <a:pt x="713232" y="475488"/>
                    </a:cubicBezTo>
                    <a:cubicBezTo>
                      <a:pt x="660054" y="351407"/>
                      <a:pt x="724330" y="536215"/>
                      <a:pt x="685800" y="420624"/>
                    </a:cubicBezTo>
                    <a:cubicBezTo>
                      <a:pt x="705868" y="360421"/>
                      <a:pt x="694847" y="405699"/>
                      <a:pt x="685800" y="292608"/>
                    </a:cubicBezTo>
                    <a:cubicBezTo>
                      <a:pt x="674519" y="151600"/>
                      <a:pt x="700734" y="200709"/>
                      <a:pt x="658368" y="137160"/>
                    </a:cubicBezTo>
                    <a:cubicBezTo>
                      <a:pt x="655320" y="112776"/>
                      <a:pt x="653620" y="88185"/>
                      <a:pt x="649224" y="64008"/>
                    </a:cubicBezTo>
                    <a:cubicBezTo>
                      <a:pt x="647500" y="54525"/>
                      <a:pt x="646250" y="43981"/>
                      <a:pt x="640080" y="36576"/>
                    </a:cubicBezTo>
                    <a:cubicBezTo>
                      <a:pt x="630324" y="24868"/>
                      <a:pt x="617430" y="15334"/>
                      <a:pt x="603504" y="9144"/>
                    </a:cubicBezTo>
                    <a:cubicBezTo>
                      <a:pt x="589302" y="2832"/>
                      <a:pt x="573024" y="3048"/>
                      <a:pt x="557784" y="0"/>
                    </a:cubicBezTo>
                    <a:lnTo>
                      <a:pt x="457200" y="9144"/>
                    </a:lnTo>
                    <a:cubicBezTo>
                      <a:pt x="445960" y="14764"/>
                      <a:pt x="470318" y="33798"/>
                      <a:pt x="466344" y="45720"/>
                    </a:cubicBezTo>
                    <a:cubicBezTo>
                      <a:pt x="462869" y="56146"/>
                      <a:pt x="448056" y="57912"/>
                      <a:pt x="438912" y="64008"/>
                    </a:cubicBezTo>
                    <a:cubicBezTo>
                      <a:pt x="429666" y="77878"/>
                      <a:pt x="411480" y="99943"/>
                      <a:pt x="411480" y="118872"/>
                    </a:cubicBezTo>
                    <a:cubicBezTo>
                      <a:pt x="411480" y="131439"/>
                      <a:pt x="417576" y="143256"/>
                      <a:pt x="420624" y="155448"/>
                    </a:cubicBezTo>
                    <a:cubicBezTo>
                      <a:pt x="414528" y="173736"/>
                      <a:pt x="399167" y="191297"/>
                      <a:pt x="402336" y="210312"/>
                    </a:cubicBezTo>
                    <a:cubicBezTo>
                      <a:pt x="405384" y="228600"/>
                      <a:pt x="403950" y="248234"/>
                      <a:pt x="411480" y="265176"/>
                    </a:cubicBezTo>
                    <a:cubicBezTo>
                      <a:pt x="416732" y="276993"/>
                      <a:pt x="428389" y="285092"/>
                      <a:pt x="438912" y="292608"/>
                    </a:cubicBezTo>
                    <a:cubicBezTo>
                      <a:pt x="464659" y="310999"/>
                      <a:pt x="482611" y="312677"/>
                      <a:pt x="512064" y="320040"/>
                    </a:cubicBezTo>
                    <a:cubicBezTo>
                      <a:pt x="493776" y="323088"/>
                      <a:pt x="475299" y="325162"/>
                      <a:pt x="457200" y="329184"/>
                    </a:cubicBezTo>
                    <a:cubicBezTo>
                      <a:pt x="447791" y="331275"/>
                      <a:pt x="430832" y="328748"/>
                      <a:pt x="429768" y="338328"/>
                    </a:cubicBezTo>
                    <a:cubicBezTo>
                      <a:pt x="415317" y="468386"/>
                      <a:pt x="415252" y="458286"/>
                      <a:pt x="457200" y="521208"/>
                    </a:cubicBezTo>
                    <a:cubicBezTo>
                      <a:pt x="454152" y="536448"/>
                      <a:pt x="462341" y="560806"/>
                      <a:pt x="448056" y="566928"/>
                    </a:cubicBezTo>
                    <a:cubicBezTo>
                      <a:pt x="430337" y="574522"/>
                      <a:pt x="393192" y="548640"/>
                      <a:pt x="393192" y="548640"/>
                    </a:cubicBezTo>
                    <a:cubicBezTo>
                      <a:pt x="368808" y="551688"/>
                      <a:pt x="340172" y="543692"/>
                      <a:pt x="320040" y="557784"/>
                    </a:cubicBezTo>
                    <a:cubicBezTo>
                      <a:pt x="304247" y="568839"/>
                      <a:pt x="301752" y="612648"/>
                      <a:pt x="301752" y="612648"/>
                    </a:cubicBezTo>
                    <a:cubicBezTo>
                      <a:pt x="304800" y="621792"/>
                      <a:pt x="309172" y="630597"/>
                      <a:pt x="310896" y="640080"/>
                    </a:cubicBezTo>
                    <a:cubicBezTo>
                      <a:pt x="315292" y="664257"/>
                      <a:pt x="320040" y="737806"/>
                      <a:pt x="320040" y="713232"/>
                    </a:cubicBezTo>
                    <a:cubicBezTo>
                      <a:pt x="320040" y="565365"/>
                      <a:pt x="326261" y="652522"/>
                      <a:pt x="292608" y="585216"/>
                    </a:cubicBezTo>
                    <a:cubicBezTo>
                      <a:pt x="288297" y="576595"/>
                      <a:pt x="290869" y="563954"/>
                      <a:pt x="283464" y="557784"/>
                    </a:cubicBezTo>
                    <a:cubicBezTo>
                      <a:pt x="270854" y="547276"/>
                      <a:pt x="253113" y="545259"/>
                      <a:pt x="237744" y="539496"/>
                    </a:cubicBezTo>
                    <a:cubicBezTo>
                      <a:pt x="211508" y="529657"/>
                      <a:pt x="202559" y="528414"/>
                      <a:pt x="173736" y="521208"/>
                    </a:cubicBezTo>
                    <a:cubicBezTo>
                      <a:pt x="161544" y="524256"/>
                      <a:pt x="144700" y="520298"/>
                      <a:pt x="137160" y="530352"/>
                    </a:cubicBezTo>
                    <a:cubicBezTo>
                      <a:pt x="131377" y="538063"/>
                      <a:pt x="137355" y="554204"/>
                      <a:pt x="146304" y="557784"/>
                    </a:cubicBezTo>
                    <a:cubicBezTo>
                      <a:pt x="157972" y="562451"/>
                      <a:pt x="170688" y="551688"/>
                      <a:pt x="182880" y="548640"/>
                    </a:cubicBezTo>
                    <a:cubicBezTo>
                      <a:pt x="185928" y="539496"/>
                      <a:pt x="196335" y="529829"/>
                      <a:pt x="192024" y="521208"/>
                    </a:cubicBezTo>
                    <a:cubicBezTo>
                      <a:pt x="181821" y="500802"/>
                      <a:pt x="135934" y="519228"/>
                      <a:pt x="128016" y="521208"/>
                    </a:cubicBezTo>
                    <a:cubicBezTo>
                      <a:pt x="118872" y="533400"/>
                      <a:pt x="104280" y="542999"/>
                      <a:pt x="100584" y="557784"/>
                    </a:cubicBezTo>
                    <a:cubicBezTo>
                      <a:pt x="88731" y="605197"/>
                      <a:pt x="140877" y="601178"/>
                      <a:pt x="82296" y="576072"/>
                    </a:cubicBezTo>
                    <a:cubicBezTo>
                      <a:pt x="70745" y="571122"/>
                      <a:pt x="57912" y="569976"/>
                      <a:pt x="45720" y="566928"/>
                    </a:cubicBezTo>
                    <a:cubicBezTo>
                      <a:pt x="36576" y="569976"/>
                      <a:pt x="23890" y="568229"/>
                      <a:pt x="18288" y="576072"/>
                    </a:cubicBezTo>
                    <a:cubicBezTo>
                      <a:pt x="7083" y="591759"/>
                      <a:pt x="0" y="630936"/>
                      <a:pt x="0" y="630936"/>
                    </a:cubicBezTo>
                    <a:cubicBezTo>
                      <a:pt x="7126" y="687946"/>
                      <a:pt x="-5316" y="710042"/>
                      <a:pt x="45720" y="740664"/>
                    </a:cubicBezTo>
                    <a:cubicBezTo>
                      <a:pt x="62250" y="750582"/>
                      <a:pt x="100584" y="758952"/>
                      <a:pt x="100584" y="758952"/>
                    </a:cubicBezTo>
                    <a:cubicBezTo>
                      <a:pt x="103632" y="768096"/>
                      <a:pt x="103707" y="778858"/>
                      <a:pt x="109728" y="786384"/>
                    </a:cubicBezTo>
                    <a:cubicBezTo>
                      <a:pt x="122620" y="802498"/>
                      <a:pt x="146521" y="807792"/>
                      <a:pt x="164592" y="813816"/>
                    </a:cubicBezTo>
                    <a:cubicBezTo>
                      <a:pt x="182880" y="810768"/>
                      <a:pt x="202873" y="796381"/>
                      <a:pt x="219456" y="804672"/>
                    </a:cubicBezTo>
                    <a:cubicBezTo>
                      <a:pt x="229286" y="809587"/>
                      <a:pt x="202382" y="821181"/>
                      <a:pt x="201168" y="832104"/>
                    </a:cubicBezTo>
                    <a:cubicBezTo>
                      <a:pt x="194654" y="890728"/>
                      <a:pt x="201687" y="884093"/>
                      <a:pt x="237744" y="896112"/>
                    </a:cubicBezTo>
                    <a:cubicBezTo>
                      <a:pt x="243840" y="905256"/>
                      <a:pt x="251117" y="913714"/>
                      <a:pt x="256032" y="923544"/>
                    </a:cubicBezTo>
                    <a:cubicBezTo>
                      <a:pt x="260343" y="932165"/>
                      <a:pt x="261379" y="942117"/>
                      <a:pt x="265176" y="950976"/>
                    </a:cubicBezTo>
                    <a:cubicBezTo>
                      <a:pt x="270546" y="963505"/>
                      <a:pt x="278094" y="975023"/>
                      <a:pt x="283464" y="987552"/>
                    </a:cubicBezTo>
                    <a:cubicBezTo>
                      <a:pt x="306179" y="1040553"/>
                      <a:pt x="275751" y="989698"/>
                      <a:pt x="310896" y="1042416"/>
                    </a:cubicBezTo>
                    <a:cubicBezTo>
                      <a:pt x="313944" y="1054608"/>
                      <a:pt x="320040" y="1066425"/>
                      <a:pt x="320040" y="1078992"/>
                    </a:cubicBezTo>
                    <a:cubicBezTo>
                      <a:pt x="320040" y="1088631"/>
                      <a:pt x="317712" y="1058376"/>
                      <a:pt x="310896" y="1051560"/>
                    </a:cubicBezTo>
                    <a:cubicBezTo>
                      <a:pt x="301257" y="1041921"/>
                      <a:pt x="284964" y="1041787"/>
                      <a:pt x="274320" y="1033272"/>
                    </a:cubicBezTo>
                    <a:cubicBezTo>
                      <a:pt x="186206" y="962781"/>
                      <a:pt x="253843" y="989870"/>
                      <a:pt x="192024" y="969264"/>
                    </a:cubicBezTo>
                    <a:cubicBezTo>
                      <a:pt x="182880" y="972312"/>
                      <a:pt x="172118" y="972387"/>
                      <a:pt x="164592" y="978408"/>
                    </a:cubicBezTo>
                    <a:cubicBezTo>
                      <a:pt x="105506" y="1025677"/>
                      <a:pt x="187823" y="992000"/>
                      <a:pt x="118872" y="1014984"/>
                    </a:cubicBezTo>
                    <a:cubicBezTo>
                      <a:pt x="98649" y="994761"/>
                      <a:pt x="89469" y="981995"/>
                      <a:pt x="64008" y="969264"/>
                    </a:cubicBezTo>
                    <a:cubicBezTo>
                      <a:pt x="55387" y="964953"/>
                      <a:pt x="45720" y="963168"/>
                      <a:pt x="36576" y="960120"/>
                    </a:cubicBezTo>
                    <a:cubicBezTo>
                      <a:pt x="27432" y="963168"/>
                      <a:pt x="10017" y="959665"/>
                      <a:pt x="9144" y="969264"/>
                    </a:cubicBezTo>
                    <a:cubicBezTo>
                      <a:pt x="1448" y="1053919"/>
                      <a:pt x="16770" y="1052708"/>
                      <a:pt x="64008" y="1088136"/>
                    </a:cubicBezTo>
                    <a:cubicBezTo>
                      <a:pt x="71445" y="1110447"/>
                      <a:pt x="73714" y="1125274"/>
                      <a:pt x="91440" y="1143000"/>
                    </a:cubicBezTo>
                    <a:cubicBezTo>
                      <a:pt x="99211" y="1150771"/>
                      <a:pt x="109728" y="1155192"/>
                      <a:pt x="118872" y="1161288"/>
                    </a:cubicBezTo>
                    <a:cubicBezTo>
                      <a:pt x="131739" y="1180588"/>
                      <a:pt x="153997" y="1199315"/>
                      <a:pt x="128016" y="1225296"/>
                    </a:cubicBezTo>
                    <a:cubicBezTo>
                      <a:pt x="119130" y="1234182"/>
                      <a:pt x="103632" y="1231392"/>
                      <a:pt x="91440" y="1234440"/>
                    </a:cubicBezTo>
                    <a:cubicBezTo>
                      <a:pt x="94488" y="1255776"/>
                      <a:pt x="92580" y="1278437"/>
                      <a:pt x="100584" y="1298448"/>
                    </a:cubicBezTo>
                    <a:cubicBezTo>
                      <a:pt x="105387" y="1310455"/>
                      <a:pt x="115260" y="1323754"/>
                      <a:pt x="128016" y="1325880"/>
                    </a:cubicBezTo>
                    <a:cubicBezTo>
                      <a:pt x="191225" y="1336415"/>
                      <a:pt x="256032" y="1331976"/>
                      <a:pt x="320040" y="1335024"/>
                    </a:cubicBezTo>
                    <a:cubicBezTo>
                      <a:pt x="374358" y="1348603"/>
                      <a:pt x="341376" y="1344168"/>
                      <a:pt x="384048" y="1344168"/>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1219200" y="1461498"/>
                <a:ext cx="937178" cy="2272302"/>
              </a:xfrm>
              <a:custGeom>
                <a:avLst/>
                <a:gdLst>
                  <a:gd name="connsiteX0" fmla="*/ 393761 w 995659"/>
                  <a:gd name="connsiteY0" fmla="*/ 2344221 h 2390541"/>
                  <a:gd name="connsiteX1" fmla="*/ 439481 w 995659"/>
                  <a:gd name="connsiteY1" fmla="*/ 2371653 h 2390541"/>
                  <a:gd name="connsiteX2" fmla="*/ 466913 w 995659"/>
                  <a:gd name="connsiteY2" fmla="*/ 2389941 h 2390541"/>
                  <a:gd name="connsiteX3" fmla="*/ 521777 w 995659"/>
                  <a:gd name="connsiteY3" fmla="*/ 2380797 h 2390541"/>
                  <a:gd name="connsiteX4" fmla="*/ 585785 w 995659"/>
                  <a:gd name="connsiteY4" fmla="*/ 2380797 h 2390541"/>
                  <a:gd name="connsiteX5" fmla="*/ 613217 w 995659"/>
                  <a:gd name="connsiteY5" fmla="*/ 2389941 h 2390541"/>
                  <a:gd name="connsiteX6" fmla="*/ 658937 w 995659"/>
                  <a:gd name="connsiteY6" fmla="*/ 2380797 h 2390541"/>
                  <a:gd name="connsiteX7" fmla="*/ 704657 w 995659"/>
                  <a:gd name="connsiteY7" fmla="*/ 2316789 h 2390541"/>
                  <a:gd name="connsiteX8" fmla="*/ 722945 w 995659"/>
                  <a:gd name="connsiteY8" fmla="*/ 2289357 h 2390541"/>
                  <a:gd name="connsiteX9" fmla="*/ 750377 w 995659"/>
                  <a:gd name="connsiteY9" fmla="*/ 2261925 h 2390541"/>
                  <a:gd name="connsiteX10" fmla="*/ 759521 w 995659"/>
                  <a:gd name="connsiteY10" fmla="*/ 2234493 h 2390541"/>
                  <a:gd name="connsiteX11" fmla="*/ 741233 w 995659"/>
                  <a:gd name="connsiteY11" fmla="*/ 2170485 h 2390541"/>
                  <a:gd name="connsiteX12" fmla="*/ 713801 w 995659"/>
                  <a:gd name="connsiteY12" fmla="*/ 2143053 h 2390541"/>
                  <a:gd name="connsiteX13" fmla="*/ 741233 w 995659"/>
                  <a:gd name="connsiteY13" fmla="*/ 2133909 h 2390541"/>
                  <a:gd name="connsiteX14" fmla="*/ 750377 w 995659"/>
                  <a:gd name="connsiteY14" fmla="*/ 2106477 h 2390541"/>
                  <a:gd name="connsiteX15" fmla="*/ 741233 w 995659"/>
                  <a:gd name="connsiteY15" fmla="*/ 1996749 h 2390541"/>
                  <a:gd name="connsiteX16" fmla="*/ 786953 w 995659"/>
                  <a:gd name="connsiteY16" fmla="*/ 1987605 h 2390541"/>
                  <a:gd name="connsiteX17" fmla="*/ 814385 w 995659"/>
                  <a:gd name="connsiteY17" fmla="*/ 1969317 h 2390541"/>
                  <a:gd name="connsiteX18" fmla="*/ 896681 w 995659"/>
                  <a:gd name="connsiteY18" fmla="*/ 1923597 h 2390541"/>
                  <a:gd name="connsiteX19" fmla="*/ 951545 w 995659"/>
                  <a:gd name="connsiteY19" fmla="*/ 1868733 h 2390541"/>
                  <a:gd name="connsiteX20" fmla="*/ 978977 w 995659"/>
                  <a:gd name="connsiteY20" fmla="*/ 1841301 h 2390541"/>
                  <a:gd name="connsiteX21" fmla="*/ 978977 w 995659"/>
                  <a:gd name="connsiteY21" fmla="*/ 1694997 h 2390541"/>
                  <a:gd name="connsiteX22" fmla="*/ 942401 w 995659"/>
                  <a:gd name="connsiteY22" fmla="*/ 1676709 h 2390541"/>
                  <a:gd name="connsiteX23" fmla="*/ 969833 w 995659"/>
                  <a:gd name="connsiteY23" fmla="*/ 1649277 h 2390541"/>
                  <a:gd name="connsiteX24" fmla="*/ 969833 w 995659"/>
                  <a:gd name="connsiteY24" fmla="*/ 1576125 h 2390541"/>
                  <a:gd name="connsiteX25" fmla="*/ 933257 w 995659"/>
                  <a:gd name="connsiteY25" fmla="*/ 1548693 h 2390541"/>
                  <a:gd name="connsiteX26" fmla="*/ 914969 w 995659"/>
                  <a:gd name="connsiteY26" fmla="*/ 1521261 h 2390541"/>
                  <a:gd name="connsiteX27" fmla="*/ 860105 w 995659"/>
                  <a:gd name="connsiteY27" fmla="*/ 1484685 h 2390541"/>
                  <a:gd name="connsiteX28" fmla="*/ 841817 w 995659"/>
                  <a:gd name="connsiteY28" fmla="*/ 1429821 h 2390541"/>
                  <a:gd name="connsiteX29" fmla="*/ 832673 w 995659"/>
                  <a:gd name="connsiteY29" fmla="*/ 1329237 h 2390541"/>
                  <a:gd name="connsiteX30" fmla="*/ 759521 w 995659"/>
                  <a:gd name="connsiteY30" fmla="*/ 1301805 h 2390541"/>
                  <a:gd name="connsiteX31" fmla="*/ 786953 w 995659"/>
                  <a:gd name="connsiteY31" fmla="*/ 1265229 h 2390541"/>
                  <a:gd name="connsiteX32" fmla="*/ 786953 w 995659"/>
                  <a:gd name="connsiteY32" fmla="*/ 1146357 h 2390541"/>
                  <a:gd name="connsiteX33" fmla="*/ 759521 w 995659"/>
                  <a:gd name="connsiteY33" fmla="*/ 1118925 h 2390541"/>
                  <a:gd name="connsiteX34" fmla="*/ 796097 w 995659"/>
                  <a:gd name="connsiteY34" fmla="*/ 1128069 h 2390541"/>
                  <a:gd name="connsiteX35" fmla="*/ 905825 w 995659"/>
                  <a:gd name="connsiteY35" fmla="*/ 1082349 h 2390541"/>
                  <a:gd name="connsiteX36" fmla="*/ 914969 w 995659"/>
                  <a:gd name="connsiteY36" fmla="*/ 1054917 h 2390541"/>
                  <a:gd name="connsiteX37" fmla="*/ 887537 w 995659"/>
                  <a:gd name="connsiteY37" fmla="*/ 862893 h 2390541"/>
                  <a:gd name="connsiteX38" fmla="*/ 850961 w 995659"/>
                  <a:gd name="connsiteY38" fmla="*/ 844605 h 2390541"/>
                  <a:gd name="connsiteX39" fmla="*/ 823529 w 995659"/>
                  <a:gd name="connsiteY39" fmla="*/ 826317 h 2390541"/>
                  <a:gd name="connsiteX40" fmla="*/ 860105 w 995659"/>
                  <a:gd name="connsiteY40" fmla="*/ 762309 h 2390541"/>
                  <a:gd name="connsiteX41" fmla="*/ 869249 w 995659"/>
                  <a:gd name="connsiteY41" fmla="*/ 734877 h 2390541"/>
                  <a:gd name="connsiteX42" fmla="*/ 860105 w 995659"/>
                  <a:gd name="connsiteY42" fmla="*/ 698301 h 2390541"/>
                  <a:gd name="connsiteX43" fmla="*/ 832673 w 995659"/>
                  <a:gd name="connsiteY43" fmla="*/ 670869 h 2390541"/>
                  <a:gd name="connsiteX44" fmla="*/ 777809 w 995659"/>
                  <a:gd name="connsiteY44" fmla="*/ 643437 h 2390541"/>
                  <a:gd name="connsiteX45" fmla="*/ 759521 w 995659"/>
                  <a:gd name="connsiteY45" fmla="*/ 469701 h 2390541"/>
                  <a:gd name="connsiteX46" fmla="*/ 741233 w 995659"/>
                  <a:gd name="connsiteY46" fmla="*/ 442269 h 2390541"/>
                  <a:gd name="connsiteX47" fmla="*/ 713801 w 995659"/>
                  <a:gd name="connsiteY47" fmla="*/ 414837 h 2390541"/>
                  <a:gd name="connsiteX48" fmla="*/ 713801 w 995659"/>
                  <a:gd name="connsiteY48" fmla="*/ 350829 h 2390541"/>
                  <a:gd name="connsiteX49" fmla="*/ 704657 w 995659"/>
                  <a:gd name="connsiteY49" fmla="*/ 241101 h 2390541"/>
                  <a:gd name="connsiteX50" fmla="*/ 686369 w 995659"/>
                  <a:gd name="connsiteY50" fmla="*/ 204525 h 2390541"/>
                  <a:gd name="connsiteX51" fmla="*/ 668081 w 995659"/>
                  <a:gd name="connsiteY51" fmla="*/ 140517 h 2390541"/>
                  <a:gd name="connsiteX52" fmla="*/ 658937 w 995659"/>
                  <a:gd name="connsiteY52" fmla="*/ 39933 h 2390541"/>
                  <a:gd name="connsiteX53" fmla="*/ 631505 w 995659"/>
                  <a:gd name="connsiteY53" fmla="*/ 30789 h 2390541"/>
                  <a:gd name="connsiteX54" fmla="*/ 558353 w 995659"/>
                  <a:gd name="connsiteY54" fmla="*/ 12501 h 2390541"/>
                  <a:gd name="connsiteX55" fmla="*/ 521777 w 995659"/>
                  <a:gd name="connsiteY55" fmla="*/ 21645 h 2390541"/>
                  <a:gd name="connsiteX56" fmla="*/ 558353 w 995659"/>
                  <a:gd name="connsiteY56" fmla="*/ 58221 h 2390541"/>
                  <a:gd name="connsiteX57" fmla="*/ 549209 w 995659"/>
                  <a:gd name="connsiteY57" fmla="*/ 12501 h 2390541"/>
                  <a:gd name="connsiteX58" fmla="*/ 485201 w 995659"/>
                  <a:gd name="connsiteY58" fmla="*/ 21645 h 2390541"/>
                  <a:gd name="connsiteX59" fmla="*/ 466913 w 995659"/>
                  <a:gd name="connsiteY59" fmla="*/ 58221 h 2390541"/>
                  <a:gd name="connsiteX60" fmla="*/ 430337 w 995659"/>
                  <a:gd name="connsiteY60" fmla="*/ 158805 h 2390541"/>
                  <a:gd name="connsiteX61" fmla="*/ 430337 w 995659"/>
                  <a:gd name="connsiteY61" fmla="*/ 305109 h 2390541"/>
                  <a:gd name="connsiteX62" fmla="*/ 476057 w 995659"/>
                  <a:gd name="connsiteY62" fmla="*/ 341685 h 2390541"/>
                  <a:gd name="connsiteX63" fmla="*/ 530921 w 995659"/>
                  <a:gd name="connsiteY63" fmla="*/ 396549 h 2390541"/>
                  <a:gd name="connsiteX64" fmla="*/ 530921 w 995659"/>
                  <a:gd name="connsiteY64" fmla="*/ 597717 h 2390541"/>
                  <a:gd name="connsiteX65" fmla="*/ 503489 w 995659"/>
                  <a:gd name="connsiteY65" fmla="*/ 588573 h 2390541"/>
                  <a:gd name="connsiteX66" fmla="*/ 466913 w 995659"/>
                  <a:gd name="connsiteY66" fmla="*/ 570285 h 2390541"/>
                  <a:gd name="connsiteX67" fmla="*/ 402905 w 995659"/>
                  <a:gd name="connsiteY67" fmla="*/ 579429 h 2390541"/>
                  <a:gd name="connsiteX68" fmla="*/ 393761 w 995659"/>
                  <a:gd name="connsiteY68" fmla="*/ 588573 h 2390541"/>
                  <a:gd name="connsiteX69" fmla="*/ 338897 w 995659"/>
                  <a:gd name="connsiteY69" fmla="*/ 606861 h 2390541"/>
                  <a:gd name="connsiteX70" fmla="*/ 329753 w 995659"/>
                  <a:gd name="connsiteY70" fmla="*/ 634293 h 2390541"/>
                  <a:gd name="connsiteX71" fmla="*/ 311465 w 995659"/>
                  <a:gd name="connsiteY71" fmla="*/ 680013 h 2390541"/>
                  <a:gd name="connsiteX72" fmla="*/ 274889 w 995659"/>
                  <a:gd name="connsiteY72" fmla="*/ 716589 h 2390541"/>
                  <a:gd name="connsiteX73" fmla="*/ 247457 w 995659"/>
                  <a:gd name="connsiteY73" fmla="*/ 725733 h 2390541"/>
                  <a:gd name="connsiteX74" fmla="*/ 256601 w 995659"/>
                  <a:gd name="connsiteY74" fmla="*/ 890325 h 2390541"/>
                  <a:gd name="connsiteX75" fmla="*/ 265745 w 995659"/>
                  <a:gd name="connsiteY75" fmla="*/ 926901 h 2390541"/>
                  <a:gd name="connsiteX76" fmla="*/ 284033 w 995659"/>
                  <a:gd name="connsiteY76" fmla="*/ 954333 h 2390541"/>
                  <a:gd name="connsiteX77" fmla="*/ 274889 w 995659"/>
                  <a:gd name="connsiteY77" fmla="*/ 1009197 h 2390541"/>
                  <a:gd name="connsiteX78" fmla="*/ 247457 w 995659"/>
                  <a:gd name="connsiteY78" fmla="*/ 1018341 h 2390541"/>
                  <a:gd name="connsiteX79" fmla="*/ 229169 w 995659"/>
                  <a:gd name="connsiteY79" fmla="*/ 981765 h 2390541"/>
                  <a:gd name="connsiteX80" fmla="*/ 165161 w 995659"/>
                  <a:gd name="connsiteY80" fmla="*/ 917757 h 2390541"/>
                  <a:gd name="connsiteX81" fmla="*/ 137729 w 995659"/>
                  <a:gd name="connsiteY81" fmla="*/ 908613 h 2390541"/>
                  <a:gd name="connsiteX82" fmla="*/ 128585 w 995659"/>
                  <a:gd name="connsiteY82" fmla="*/ 954333 h 2390541"/>
                  <a:gd name="connsiteX83" fmla="*/ 183449 w 995659"/>
                  <a:gd name="connsiteY83" fmla="*/ 1018341 h 2390541"/>
                  <a:gd name="connsiteX84" fmla="*/ 201737 w 995659"/>
                  <a:gd name="connsiteY84" fmla="*/ 981765 h 2390541"/>
                  <a:gd name="connsiteX85" fmla="*/ 165161 w 995659"/>
                  <a:gd name="connsiteY85" fmla="*/ 917757 h 2390541"/>
                  <a:gd name="connsiteX86" fmla="*/ 9713 w 995659"/>
                  <a:gd name="connsiteY86" fmla="*/ 926901 h 2390541"/>
                  <a:gd name="connsiteX87" fmla="*/ 569 w 995659"/>
                  <a:gd name="connsiteY87" fmla="*/ 954333 h 2390541"/>
                  <a:gd name="connsiteX88" fmla="*/ 28001 w 995659"/>
                  <a:gd name="connsiteY88" fmla="*/ 1036629 h 2390541"/>
                  <a:gd name="connsiteX89" fmla="*/ 46289 w 995659"/>
                  <a:gd name="connsiteY89" fmla="*/ 1064061 h 2390541"/>
                  <a:gd name="connsiteX90" fmla="*/ 146873 w 995659"/>
                  <a:gd name="connsiteY90" fmla="*/ 1118925 h 2390541"/>
                  <a:gd name="connsiteX91" fmla="*/ 64577 w 995659"/>
                  <a:gd name="connsiteY91" fmla="*/ 1164645 h 2390541"/>
                  <a:gd name="connsiteX92" fmla="*/ 55433 w 995659"/>
                  <a:gd name="connsiteY92" fmla="*/ 1192077 h 2390541"/>
                  <a:gd name="connsiteX93" fmla="*/ 64577 w 995659"/>
                  <a:gd name="connsiteY93" fmla="*/ 1274373 h 2390541"/>
                  <a:gd name="connsiteX94" fmla="*/ 82865 w 995659"/>
                  <a:gd name="connsiteY94" fmla="*/ 1301805 h 2390541"/>
                  <a:gd name="connsiteX95" fmla="*/ 119441 w 995659"/>
                  <a:gd name="connsiteY95" fmla="*/ 1347525 h 2390541"/>
                  <a:gd name="connsiteX96" fmla="*/ 156017 w 995659"/>
                  <a:gd name="connsiteY96" fmla="*/ 1365813 h 2390541"/>
                  <a:gd name="connsiteX97" fmla="*/ 183449 w 995659"/>
                  <a:gd name="connsiteY97" fmla="*/ 1384101 h 2390541"/>
                  <a:gd name="connsiteX98" fmla="*/ 201737 w 995659"/>
                  <a:gd name="connsiteY98" fmla="*/ 1411533 h 2390541"/>
                  <a:gd name="connsiteX99" fmla="*/ 229169 w 995659"/>
                  <a:gd name="connsiteY99" fmla="*/ 1466397 h 2390541"/>
                  <a:gd name="connsiteX100" fmla="*/ 256601 w 995659"/>
                  <a:gd name="connsiteY100" fmla="*/ 1484685 h 2390541"/>
                  <a:gd name="connsiteX101" fmla="*/ 274889 w 995659"/>
                  <a:gd name="connsiteY101" fmla="*/ 1512117 h 2390541"/>
                  <a:gd name="connsiteX102" fmla="*/ 284033 w 995659"/>
                  <a:gd name="connsiteY102" fmla="*/ 1539549 h 2390541"/>
                  <a:gd name="connsiteX103" fmla="*/ 338897 w 995659"/>
                  <a:gd name="connsiteY103" fmla="*/ 1585269 h 2390541"/>
                  <a:gd name="connsiteX104" fmla="*/ 329753 w 995659"/>
                  <a:gd name="connsiteY104" fmla="*/ 1548693 h 2390541"/>
                  <a:gd name="connsiteX105" fmla="*/ 247457 w 995659"/>
                  <a:gd name="connsiteY105" fmla="*/ 1521261 h 2390541"/>
                  <a:gd name="connsiteX106" fmla="*/ 210881 w 995659"/>
                  <a:gd name="connsiteY106" fmla="*/ 1539549 h 2390541"/>
                  <a:gd name="connsiteX107" fmla="*/ 201737 w 995659"/>
                  <a:gd name="connsiteY107" fmla="*/ 1566981 h 2390541"/>
                  <a:gd name="connsiteX108" fmla="*/ 229169 w 995659"/>
                  <a:gd name="connsiteY108" fmla="*/ 1676709 h 2390541"/>
                  <a:gd name="connsiteX109" fmla="*/ 201737 w 995659"/>
                  <a:gd name="connsiteY109" fmla="*/ 1685853 h 2390541"/>
                  <a:gd name="connsiteX110" fmla="*/ 128585 w 995659"/>
                  <a:gd name="connsiteY110" fmla="*/ 1694997 h 2390541"/>
                  <a:gd name="connsiteX111" fmla="*/ 165161 w 995659"/>
                  <a:gd name="connsiteY111" fmla="*/ 1795581 h 2390541"/>
                  <a:gd name="connsiteX112" fmla="*/ 201737 w 995659"/>
                  <a:gd name="connsiteY112" fmla="*/ 1813869 h 2390541"/>
                  <a:gd name="connsiteX113" fmla="*/ 137729 w 995659"/>
                  <a:gd name="connsiteY113" fmla="*/ 1832157 h 2390541"/>
                  <a:gd name="connsiteX114" fmla="*/ 64577 w 995659"/>
                  <a:gd name="connsiteY114" fmla="*/ 1841301 h 2390541"/>
                  <a:gd name="connsiteX115" fmla="*/ 73721 w 995659"/>
                  <a:gd name="connsiteY115" fmla="*/ 1868733 h 2390541"/>
                  <a:gd name="connsiteX116" fmla="*/ 92009 w 995659"/>
                  <a:gd name="connsiteY116" fmla="*/ 1896165 h 2390541"/>
                  <a:gd name="connsiteX117" fmla="*/ 101153 w 995659"/>
                  <a:gd name="connsiteY117" fmla="*/ 1978461 h 2390541"/>
                  <a:gd name="connsiteX118" fmla="*/ 165161 w 995659"/>
                  <a:gd name="connsiteY118" fmla="*/ 2069901 h 2390541"/>
                  <a:gd name="connsiteX119" fmla="*/ 146873 w 995659"/>
                  <a:gd name="connsiteY119" fmla="*/ 2097333 h 2390541"/>
                  <a:gd name="connsiteX120" fmla="*/ 137729 w 995659"/>
                  <a:gd name="connsiteY120" fmla="*/ 2124765 h 2390541"/>
                  <a:gd name="connsiteX121" fmla="*/ 110297 w 995659"/>
                  <a:gd name="connsiteY121" fmla="*/ 2143053 h 2390541"/>
                  <a:gd name="connsiteX122" fmla="*/ 119441 w 995659"/>
                  <a:gd name="connsiteY122" fmla="*/ 2197917 h 2390541"/>
                  <a:gd name="connsiteX123" fmla="*/ 119441 w 995659"/>
                  <a:gd name="connsiteY123" fmla="*/ 2261925 h 2390541"/>
                  <a:gd name="connsiteX124" fmla="*/ 156017 w 995659"/>
                  <a:gd name="connsiteY124" fmla="*/ 2353365 h 2390541"/>
                  <a:gd name="connsiteX125" fmla="*/ 284033 w 995659"/>
                  <a:gd name="connsiteY125" fmla="*/ 2335077 h 2390541"/>
                  <a:gd name="connsiteX126" fmla="*/ 311465 w 995659"/>
                  <a:gd name="connsiteY126" fmla="*/ 2325933 h 2390541"/>
                  <a:gd name="connsiteX127" fmla="*/ 366329 w 995659"/>
                  <a:gd name="connsiteY127" fmla="*/ 2371653 h 2390541"/>
                  <a:gd name="connsiteX128" fmla="*/ 393761 w 995659"/>
                  <a:gd name="connsiteY128" fmla="*/ 2344221 h 239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995659" h="2390541">
                    <a:moveTo>
                      <a:pt x="393761" y="2344221"/>
                    </a:moveTo>
                    <a:cubicBezTo>
                      <a:pt x="405953" y="2344221"/>
                      <a:pt x="424410" y="2362233"/>
                      <a:pt x="439481" y="2371653"/>
                    </a:cubicBezTo>
                    <a:cubicBezTo>
                      <a:pt x="448800" y="2377478"/>
                      <a:pt x="455990" y="2388727"/>
                      <a:pt x="466913" y="2389941"/>
                    </a:cubicBezTo>
                    <a:cubicBezTo>
                      <a:pt x="485340" y="2391988"/>
                      <a:pt x="503489" y="2383845"/>
                      <a:pt x="521777" y="2380797"/>
                    </a:cubicBezTo>
                    <a:cubicBezTo>
                      <a:pt x="587550" y="2402721"/>
                      <a:pt x="505413" y="2380797"/>
                      <a:pt x="585785" y="2380797"/>
                    </a:cubicBezTo>
                    <a:cubicBezTo>
                      <a:pt x="595424" y="2380797"/>
                      <a:pt x="604073" y="2386893"/>
                      <a:pt x="613217" y="2389941"/>
                    </a:cubicBezTo>
                    <a:cubicBezTo>
                      <a:pt x="628457" y="2386893"/>
                      <a:pt x="648823" y="2392597"/>
                      <a:pt x="658937" y="2380797"/>
                    </a:cubicBezTo>
                    <a:cubicBezTo>
                      <a:pt x="729255" y="2298760"/>
                      <a:pt x="610029" y="2340446"/>
                      <a:pt x="704657" y="2316789"/>
                    </a:cubicBezTo>
                    <a:cubicBezTo>
                      <a:pt x="710753" y="2307645"/>
                      <a:pt x="715910" y="2297800"/>
                      <a:pt x="722945" y="2289357"/>
                    </a:cubicBezTo>
                    <a:cubicBezTo>
                      <a:pt x="731224" y="2279423"/>
                      <a:pt x="743204" y="2272685"/>
                      <a:pt x="750377" y="2261925"/>
                    </a:cubicBezTo>
                    <a:cubicBezTo>
                      <a:pt x="755724" y="2253905"/>
                      <a:pt x="756473" y="2243637"/>
                      <a:pt x="759521" y="2234493"/>
                    </a:cubicBezTo>
                    <a:cubicBezTo>
                      <a:pt x="753425" y="2213157"/>
                      <a:pt x="751157" y="2190332"/>
                      <a:pt x="741233" y="2170485"/>
                    </a:cubicBezTo>
                    <a:cubicBezTo>
                      <a:pt x="735450" y="2158919"/>
                      <a:pt x="713801" y="2155985"/>
                      <a:pt x="713801" y="2143053"/>
                    </a:cubicBezTo>
                    <a:cubicBezTo>
                      <a:pt x="713801" y="2133414"/>
                      <a:pt x="732089" y="2136957"/>
                      <a:pt x="741233" y="2133909"/>
                    </a:cubicBezTo>
                    <a:cubicBezTo>
                      <a:pt x="744281" y="2124765"/>
                      <a:pt x="750377" y="2116116"/>
                      <a:pt x="750377" y="2106477"/>
                    </a:cubicBezTo>
                    <a:cubicBezTo>
                      <a:pt x="750377" y="2069774"/>
                      <a:pt x="730439" y="2031829"/>
                      <a:pt x="741233" y="1996749"/>
                    </a:cubicBezTo>
                    <a:cubicBezTo>
                      <a:pt x="745804" y="1981894"/>
                      <a:pt x="771713" y="1990653"/>
                      <a:pt x="786953" y="1987605"/>
                    </a:cubicBezTo>
                    <a:cubicBezTo>
                      <a:pt x="796097" y="1981509"/>
                      <a:pt x="804555" y="1974232"/>
                      <a:pt x="814385" y="1969317"/>
                    </a:cubicBezTo>
                    <a:cubicBezTo>
                      <a:pt x="860379" y="1946320"/>
                      <a:pt x="839019" y="1981259"/>
                      <a:pt x="896681" y="1923597"/>
                    </a:cubicBezTo>
                    <a:lnTo>
                      <a:pt x="951545" y="1868733"/>
                    </a:lnTo>
                    <a:lnTo>
                      <a:pt x="978977" y="1841301"/>
                    </a:lnTo>
                    <a:cubicBezTo>
                      <a:pt x="996693" y="1788153"/>
                      <a:pt x="1005332" y="1774063"/>
                      <a:pt x="978977" y="1694997"/>
                    </a:cubicBezTo>
                    <a:cubicBezTo>
                      <a:pt x="974666" y="1682065"/>
                      <a:pt x="954593" y="1682805"/>
                      <a:pt x="942401" y="1676709"/>
                    </a:cubicBezTo>
                    <a:cubicBezTo>
                      <a:pt x="951545" y="1667565"/>
                      <a:pt x="962660" y="1660037"/>
                      <a:pt x="969833" y="1649277"/>
                    </a:cubicBezTo>
                    <a:cubicBezTo>
                      <a:pt x="983189" y="1629243"/>
                      <a:pt x="982001" y="1595593"/>
                      <a:pt x="969833" y="1576125"/>
                    </a:cubicBezTo>
                    <a:cubicBezTo>
                      <a:pt x="961756" y="1563202"/>
                      <a:pt x="944033" y="1559469"/>
                      <a:pt x="933257" y="1548693"/>
                    </a:cubicBezTo>
                    <a:cubicBezTo>
                      <a:pt x="925486" y="1540922"/>
                      <a:pt x="923240" y="1528498"/>
                      <a:pt x="914969" y="1521261"/>
                    </a:cubicBezTo>
                    <a:cubicBezTo>
                      <a:pt x="898428" y="1506787"/>
                      <a:pt x="860105" y="1484685"/>
                      <a:pt x="860105" y="1484685"/>
                    </a:cubicBezTo>
                    <a:cubicBezTo>
                      <a:pt x="854009" y="1466397"/>
                      <a:pt x="843562" y="1449019"/>
                      <a:pt x="841817" y="1429821"/>
                    </a:cubicBezTo>
                    <a:cubicBezTo>
                      <a:pt x="838769" y="1396293"/>
                      <a:pt x="844758" y="1360659"/>
                      <a:pt x="832673" y="1329237"/>
                    </a:cubicBezTo>
                    <a:cubicBezTo>
                      <a:pt x="827586" y="1316011"/>
                      <a:pt x="769926" y="1304406"/>
                      <a:pt x="759521" y="1301805"/>
                    </a:cubicBezTo>
                    <a:cubicBezTo>
                      <a:pt x="768665" y="1289613"/>
                      <a:pt x="780137" y="1278860"/>
                      <a:pt x="786953" y="1265229"/>
                    </a:cubicBezTo>
                    <a:cubicBezTo>
                      <a:pt x="803372" y="1232391"/>
                      <a:pt x="796209" y="1174125"/>
                      <a:pt x="786953" y="1146357"/>
                    </a:cubicBezTo>
                    <a:cubicBezTo>
                      <a:pt x="782864" y="1134089"/>
                      <a:pt x="753738" y="1130491"/>
                      <a:pt x="759521" y="1118925"/>
                    </a:cubicBezTo>
                    <a:cubicBezTo>
                      <a:pt x="765141" y="1107685"/>
                      <a:pt x="783905" y="1125021"/>
                      <a:pt x="796097" y="1128069"/>
                    </a:cubicBezTo>
                    <a:cubicBezTo>
                      <a:pt x="873284" y="1119493"/>
                      <a:pt x="873017" y="1139763"/>
                      <a:pt x="905825" y="1082349"/>
                    </a:cubicBezTo>
                    <a:cubicBezTo>
                      <a:pt x="910607" y="1073980"/>
                      <a:pt x="911921" y="1064061"/>
                      <a:pt x="914969" y="1054917"/>
                    </a:cubicBezTo>
                    <a:cubicBezTo>
                      <a:pt x="914685" y="1049803"/>
                      <a:pt x="934411" y="901955"/>
                      <a:pt x="887537" y="862893"/>
                    </a:cubicBezTo>
                    <a:cubicBezTo>
                      <a:pt x="877065" y="854167"/>
                      <a:pt x="862796" y="851368"/>
                      <a:pt x="850961" y="844605"/>
                    </a:cubicBezTo>
                    <a:cubicBezTo>
                      <a:pt x="841419" y="839153"/>
                      <a:pt x="832673" y="832413"/>
                      <a:pt x="823529" y="826317"/>
                    </a:cubicBezTo>
                    <a:cubicBezTo>
                      <a:pt x="841895" y="798767"/>
                      <a:pt x="846183" y="794793"/>
                      <a:pt x="860105" y="762309"/>
                    </a:cubicBezTo>
                    <a:cubicBezTo>
                      <a:pt x="863902" y="753450"/>
                      <a:pt x="866201" y="744021"/>
                      <a:pt x="869249" y="734877"/>
                    </a:cubicBezTo>
                    <a:cubicBezTo>
                      <a:pt x="866201" y="722685"/>
                      <a:pt x="866340" y="709212"/>
                      <a:pt x="860105" y="698301"/>
                    </a:cubicBezTo>
                    <a:cubicBezTo>
                      <a:pt x="853689" y="687073"/>
                      <a:pt x="842607" y="679148"/>
                      <a:pt x="832673" y="670869"/>
                    </a:cubicBezTo>
                    <a:cubicBezTo>
                      <a:pt x="809038" y="651174"/>
                      <a:pt x="805302" y="652601"/>
                      <a:pt x="777809" y="643437"/>
                    </a:cubicBezTo>
                    <a:cubicBezTo>
                      <a:pt x="776970" y="630015"/>
                      <a:pt x="782360" y="515379"/>
                      <a:pt x="759521" y="469701"/>
                    </a:cubicBezTo>
                    <a:cubicBezTo>
                      <a:pt x="754606" y="459871"/>
                      <a:pt x="748268" y="450712"/>
                      <a:pt x="741233" y="442269"/>
                    </a:cubicBezTo>
                    <a:cubicBezTo>
                      <a:pt x="732954" y="432335"/>
                      <a:pt x="722945" y="423981"/>
                      <a:pt x="713801" y="414837"/>
                    </a:cubicBezTo>
                    <a:cubicBezTo>
                      <a:pt x="691877" y="349064"/>
                      <a:pt x="713801" y="431201"/>
                      <a:pt x="713801" y="350829"/>
                    </a:cubicBezTo>
                    <a:cubicBezTo>
                      <a:pt x="713801" y="314126"/>
                      <a:pt x="711421" y="277175"/>
                      <a:pt x="704657" y="241101"/>
                    </a:cubicBezTo>
                    <a:cubicBezTo>
                      <a:pt x="702145" y="227703"/>
                      <a:pt x="691739" y="217054"/>
                      <a:pt x="686369" y="204525"/>
                    </a:cubicBezTo>
                    <a:cubicBezTo>
                      <a:pt x="678498" y="186160"/>
                      <a:pt x="672721" y="159078"/>
                      <a:pt x="668081" y="140517"/>
                    </a:cubicBezTo>
                    <a:cubicBezTo>
                      <a:pt x="665033" y="106989"/>
                      <a:pt x="669583" y="71872"/>
                      <a:pt x="658937" y="39933"/>
                    </a:cubicBezTo>
                    <a:cubicBezTo>
                      <a:pt x="655889" y="30789"/>
                      <a:pt x="640804" y="33325"/>
                      <a:pt x="631505" y="30789"/>
                    </a:cubicBezTo>
                    <a:cubicBezTo>
                      <a:pt x="607256" y="24176"/>
                      <a:pt x="558353" y="12501"/>
                      <a:pt x="558353" y="12501"/>
                    </a:cubicBezTo>
                    <a:cubicBezTo>
                      <a:pt x="546161" y="15549"/>
                      <a:pt x="529317" y="11591"/>
                      <a:pt x="521777" y="21645"/>
                    </a:cubicBezTo>
                    <a:cubicBezTo>
                      <a:pt x="502270" y="47655"/>
                      <a:pt x="553476" y="56595"/>
                      <a:pt x="558353" y="58221"/>
                    </a:cubicBezTo>
                    <a:cubicBezTo>
                      <a:pt x="555305" y="42981"/>
                      <a:pt x="559159" y="24441"/>
                      <a:pt x="549209" y="12501"/>
                    </a:cubicBezTo>
                    <a:cubicBezTo>
                      <a:pt x="526012" y="-15335"/>
                      <a:pt x="502067" y="10401"/>
                      <a:pt x="485201" y="21645"/>
                    </a:cubicBezTo>
                    <a:cubicBezTo>
                      <a:pt x="479105" y="33837"/>
                      <a:pt x="471224" y="45289"/>
                      <a:pt x="466913" y="58221"/>
                    </a:cubicBezTo>
                    <a:cubicBezTo>
                      <a:pt x="431991" y="162988"/>
                      <a:pt x="468675" y="101298"/>
                      <a:pt x="430337" y="158805"/>
                    </a:cubicBezTo>
                    <a:cubicBezTo>
                      <a:pt x="417175" y="211453"/>
                      <a:pt x="405887" y="239908"/>
                      <a:pt x="430337" y="305109"/>
                    </a:cubicBezTo>
                    <a:cubicBezTo>
                      <a:pt x="437190" y="323383"/>
                      <a:pt x="462257" y="327885"/>
                      <a:pt x="476057" y="341685"/>
                    </a:cubicBezTo>
                    <a:cubicBezTo>
                      <a:pt x="544109" y="409737"/>
                      <a:pt x="466272" y="353450"/>
                      <a:pt x="530921" y="396549"/>
                    </a:cubicBezTo>
                    <a:cubicBezTo>
                      <a:pt x="555303" y="469694"/>
                      <a:pt x="559229" y="470329"/>
                      <a:pt x="530921" y="597717"/>
                    </a:cubicBezTo>
                    <a:cubicBezTo>
                      <a:pt x="528830" y="607126"/>
                      <a:pt x="512348" y="592370"/>
                      <a:pt x="503489" y="588573"/>
                    </a:cubicBezTo>
                    <a:cubicBezTo>
                      <a:pt x="490960" y="583203"/>
                      <a:pt x="479105" y="576381"/>
                      <a:pt x="466913" y="570285"/>
                    </a:cubicBezTo>
                    <a:lnTo>
                      <a:pt x="402905" y="579429"/>
                    </a:lnTo>
                    <a:cubicBezTo>
                      <a:pt x="391601" y="592617"/>
                      <a:pt x="439427" y="702737"/>
                      <a:pt x="393761" y="588573"/>
                    </a:cubicBezTo>
                    <a:cubicBezTo>
                      <a:pt x="375473" y="594669"/>
                      <a:pt x="354584" y="595656"/>
                      <a:pt x="338897" y="606861"/>
                    </a:cubicBezTo>
                    <a:cubicBezTo>
                      <a:pt x="331054" y="612463"/>
                      <a:pt x="333137" y="625268"/>
                      <a:pt x="329753" y="634293"/>
                    </a:cubicBezTo>
                    <a:cubicBezTo>
                      <a:pt x="323990" y="649662"/>
                      <a:pt x="317561" y="664773"/>
                      <a:pt x="311465" y="680013"/>
                    </a:cubicBezTo>
                    <a:cubicBezTo>
                      <a:pt x="294027" y="802081"/>
                      <a:pt x="321440" y="732106"/>
                      <a:pt x="274889" y="716589"/>
                    </a:cubicBezTo>
                    <a:lnTo>
                      <a:pt x="247457" y="725733"/>
                    </a:lnTo>
                    <a:cubicBezTo>
                      <a:pt x="250505" y="780597"/>
                      <a:pt x="251626" y="835602"/>
                      <a:pt x="256601" y="890325"/>
                    </a:cubicBezTo>
                    <a:cubicBezTo>
                      <a:pt x="257739" y="902841"/>
                      <a:pt x="260795" y="915350"/>
                      <a:pt x="265745" y="926901"/>
                    </a:cubicBezTo>
                    <a:cubicBezTo>
                      <a:pt x="270074" y="937002"/>
                      <a:pt x="277937" y="945189"/>
                      <a:pt x="284033" y="954333"/>
                    </a:cubicBezTo>
                    <a:cubicBezTo>
                      <a:pt x="280985" y="972621"/>
                      <a:pt x="284088" y="993100"/>
                      <a:pt x="274889" y="1009197"/>
                    </a:cubicBezTo>
                    <a:cubicBezTo>
                      <a:pt x="270107" y="1017566"/>
                      <a:pt x="255722" y="1023300"/>
                      <a:pt x="247457" y="1018341"/>
                    </a:cubicBezTo>
                    <a:cubicBezTo>
                      <a:pt x="235768" y="1011328"/>
                      <a:pt x="236393" y="993324"/>
                      <a:pt x="229169" y="981765"/>
                    </a:cubicBezTo>
                    <a:cubicBezTo>
                      <a:pt x="210542" y="951962"/>
                      <a:pt x="195980" y="935368"/>
                      <a:pt x="165161" y="917757"/>
                    </a:cubicBezTo>
                    <a:cubicBezTo>
                      <a:pt x="156792" y="912975"/>
                      <a:pt x="146873" y="911661"/>
                      <a:pt x="137729" y="908613"/>
                    </a:cubicBezTo>
                    <a:cubicBezTo>
                      <a:pt x="134681" y="923853"/>
                      <a:pt x="125214" y="939161"/>
                      <a:pt x="128585" y="954333"/>
                    </a:cubicBezTo>
                    <a:cubicBezTo>
                      <a:pt x="131937" y="969415"/>
                      <a:pt x="172257" y="1007149"/>
                      <a:pt x="183449" y="1018341"/>
                    </a:cubicBezTo>
                    <a:cubicBezTo>
                      <a:pt x="189545" y="1006149"/>
                      <a:pt x="200046" y="995291"/>
                      <a:pt x="201737" y="981765"/>
                    </a:cubicBezTo>
                    <a:cubicBezTo>
                      <a:pt x="205830" y="949017"/>
                      <a:pt x="184631" y="937227"/>
                      <a:pt x="165161" y="917757"/>
                    </a:cubicBezTo>
                    <a:cubicBezTo>
                      <a:pt x="113345" y="920805"/>
                      <a:pt x="60383" y="915641"/>
                      <a:pt x="9713" y="926901"/>
                    </a:cubicBezTo>
                    <a:cubicBezTo>
                      <a:pt x="304" y="928992"/>
                      <a:pt x="-1016" y="944826"/>
                      <a:pt x="569" y="954333"/>
                    </a:cubicBezTo>
                    <a:cubicBezTo>
                      <a:pt x="5323" y="982855"/>
                      <a:pt x="16880" y="1009937"/>
                      <a:pt x="28001" y="1036629"/>
                    </a:cubicBezTo>
                    <a:cubicBezTo>
                      <a:pt x="32228" y="1046773"/>
                      <a:pt x="38018" y="1056824"/>
                      <a:pt x="46289" y="1064061"/>
                    </a:cubicBezTo>
                    <a:cubicBezTo>
                      <a:pt x="84757" y="1097721"/>
                      <a:pt x="103189" y="1101451"/>
                      <a:pt x="146873" y="1118925"/>
                    </a:cubicBezTo>
                    <a:cubicBezTo>
                      <a:pt x="79741" y="1141302"/>
                      <a:pt x="105640" y="1123582"/>
                      <a:pt x="64577" y="1164645"/>
                    </a:cubicBezTo>
                    <a:cubicBezTo>
                      <a:pt x="61529" y="1173789"/>
                      <a:pt x="55433" y="1182438"/>
                      <a:pt x="55433" y="1192077"/>
                    </a:cubicBezTo>
                    <a:cubicBezTo>
                      <a:pt x="55433" y="1219678"/>
                      <a:pt x="57883" y="1247596"/>
                      <a:pt x="64577" y="1274373"/>
                    </a:cubicBezTo>
                    <a:cubicBezTo>
                      <a:pt x="67242" y="1285035"/>
                      <a:pt x="76271" y="1293013"/>
                      <a:pt x="82865" y="1301805"/>
                    </a:cubicBezTo>
                    <a:cubicBezTo>
                      <a:pt x="94575" y="1317418"/>
                      <a:pt x="104753" y="1334673"/>
                      <a:pt x="119441" y="1347525"/>
                    </a:cubicBezTo>
                    <a:cubicBezTo>
                      <a:pt x="129699" y="1356501"/>
                      <a:pt x="144182" y="1359050"/>
                      <a:pt x="156017" y="1365813"/>
                    </a:cubicBezTo>
                    <a:cubicBezTo>
                      <a:pt x="165559" y="1371265"/>
                      <a:pt x="174305" y="1378005"/>
                      <a:pt x="183449" y="1384101"/>
                    </a:cubicBezTo>
                    <a:cubicBezTo>
                      <a:pt x="189545" y="1393245"/>
                      <a:pt x="196822" y="1401703"/>
                      <a:pt x="201737" y="1411533"/>
                    </a:cubicBezTo>
                    <a:cubicBezTo>
                      <a:pt x="216611" y="1441281"/>
                      <a:pt x="202964" y="1440192"/>
                      <a:pt x="229169" y="1466397"/>
                    </a:cubicBezTo>
                    <a:cubicBezTo>
                      <a:pt x="236940" y="1474168"/>
                      <a:pt x="247457" y="1478589"/>
                      <a:pt x="256601" y="1484685"/>
                    </a:cubicBezTo>
                    <a:cubicBezTo>
                      <a:pt x="262697" y="1493829"/>
                      <a:pt x="269974" y="1502287"/>
                      <a:pt x="274889" y="1512117"/>
                    </a:cubicBezTo>
                    <a:cubicBezTo>
                      <a:pt x="279200" y="1520738"/>
                      <a:pt x="278686" y="1531529"/>
                      <a:pt x="284033" y="1539549"/>
                    </a:cubicBezTo>
                    <a:cubicBezTo>
                      <a:pt x="298114" y="1560671"/>
                      <a:pt x="318655" y="1571775"/>
                      <a:pt x="338897" y="1585269"/>
                    </a:cubicBezTo>
                    <a:cubicBezTo>
                      <a:pt x="335849" y="1573077"/>
                      <a:pt x="338639" y="1557579"/>
                      <a:pt x="329753" y="1548693"/>
                    </a:cubicBezTo>
                    <a:cubicBezTo>
                      <a:pt x="318275" y="1537215"/>
                      <a:pt x="264806" y="1525598"/>
                      <a:pt x="247457" y="1521261"/>
                    </a:cubicBezTo>
                    <a:cubicBezTo>
                      <a:pt x="235265" y="1527357"/>
                      <a:pt x="220520" y="1529910"/>
                      <a:pt x="210881" y="1539549"/>
                    </a:cubicBezTo>
                    <a:cubicBezTo>
                      <a:pt x="204065" y="1546365"/>
                      <a:pt x="201737" y="1557342"/>
                      <a:pt x="201737" y="1566981"/>
                    </a:cubicBezTo>
                    <a:cubicBezTo>
                      <a:pt x="201737" y="1644663"/>
                      <a:pt x="199695" y="1632498"/>
                      <a:pt x="229169" y="1676709"/>
                    </a:cubicBezTo>
                    <a:cubicBezTo>
                      <a:pt x="220025" y="1679757"/>
                      <a:pt x="211220" y="1684129"/>
                      <a:pt x="201737" y="1685853"/>
                    </a:cubicBezTo>
                    <a:cubicBezTo>
                      <a:pt x="177560" y="1690249"/>
                      <a:pt x="142216" y="1674550"/>
                      <a:pt x="128585" y="1694997"/>
                    </a:cubicBezTo>
                    <a:cubicBezTo>
                      <a:pt x="121209" y="1706061"/>
                      <a:pt x="145318" y="1779045"/>
                      <a:pt x="165161" y="1795581"/>
                    </a:cubicBezTo>
                    <a:cubicBezTo>
                      <a:pt x="175633" y="1804307"/>
                      <a:pt x="189545" y="1807773"/>
                      <a:pt x="201737" y="1813869"/>
                    </a:cubicBezTo>
                    <a:cubicBezTo>
                      <a:pt x="238085" y="1868390"/>
                      <a:pt x="224042" y="1832157"/>
                      <a:pt x="137729" y="1832157"/>
                    </a:cubicBezTo>
                    <a:cubicBezTo>
                      <a:pt x="113155" y="1832157"/>
                      <a:pt x="88961" y="1838253"/>
                      <a:pt x="64577" y="1841301"/>
                    </a:cubicBezTo>
                    <a:cubicBezTo>
                      <a:pt x="67625" y="1850445"/>
                      <a:pt x="69410" y="1860112"/>
                      <a:pt x="73721" y="1868733"/>
                    </a:cubicBezTo>
                    <a:cubicBezTo>
                      <a:pt x="78636" y="1878563"/>
                      <a:pt x="89344" y="1885503"/>
                      <a:pt x="92009" y="1896165"/>
                    </a:cubicBezTo>
                    <a:cubicBezTo>
                      <a:pt x="98703" y="1922942"/>
                      <a:pt x="96615" y="1951236"/>
                      <a:pt x="101153" y="1978461"/>
                    </a:cubicBezTo>
                    <a:cubicBezTo>
                      <a:pt x="107598" y="2017131"/>
                      <a:pt x="139030" y="2043770"/>
                      <a:pt x="165161" y="2069901"/>
                    </a:cubicBezTo>
                    <a:cubicBezTo>
                      <a:pt x="159065" y="2079045"/>
                      <a:pt x="151788" y="2087503"/>
                      <a:pt x="146873" y="2097333"/>
                    </a:cubicBezTo>
                    <a:cubicBezTo>
                      <a:pt x="142562" y="2105954"/>
                      <a:pt x="143750" y="2117239"/>
                      <a:pt x="137729" y="2124765"/>
                    </a:cubicBezTo>
                    <a:cubicBezTo>
                      <a:pt x="130864" y="2133347"/>
                      <a:pt x="119441" y="2136957"/>
                      <a:pt x="110297" y="2143053"/>
                    </a:cubicBezTo>
                    <a:cubicBezTo>
                      <a:pt x="113345" y="2161341"/>
                      <a:pt x="112555" y="2180703"/>
                      <a:pt x="119441" y="2197917"/>
                    </a:cubicBezTo>
                    <a:cubicBezTo>
                      <a:pt x="142902" y="2256569"/>
                      <a:pt x="167603" y="2213763"/>
                      <a:pt x="119441" y="2261925"/>
                    </a:cubicBezTo>
                    <a:cubicBezTo>
                      <a:pt x="121026" y="2274609"/>
                      <a:pt x="112128" y="2353365"/>
                      <a:pt x="156017" y="2353365"/>
                    </a:cubicBezTo>
                    <a:cubicBezTo>
                      <a:pt x="199122" y="2353365"/>
                      <a:pt x="284033" y="2335077"/>
                      <a:pt x="284033" y="2335077"/>
                    </a:cubicBezTo>
                    <a:cubicBezTo>
                      <a:pt x="293177" y="2332029"/>
                      <a:pt x="301923" y="2324570"/>
                      <a:pt x="311465" y="2325933"/>
                    </a:cubicBezTo>
                    <a:cubicBezTo>
                      <a:pt x="384738" y="2336401"/>
                      <a:pt x="318818" y="2343147"/>
                      <a:pt x="366329" y="2371653"/>
                    </a:cubicBezTo>
                    <a:cubicBezTo>
                      <a:pt x="374170" y="2376358"/>
                      <a:pt x="381569" y="2344221"/>
                      <a:pt x="393761" y="2344221"/>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p:nvSpPr>
            <p:spPr>
              <a:xfrm>
                <a:off x="4191000" y="4532722"/>
                <a:ext cx="457200" cy="648878"/>
              </a:xfrm>
              <a:custGeom>
                <a:avLst/>
                <a:gdLst>
                  <a:gd name="connsiteX0" fmla="*/ 328794 w 482951"/>
                  <a:gd name="connsiteY0" fmla="*/ 551520 h 554482"/>
                  <a:gd name="connsiteX1" fmla="*/ 374514 w 482951"/>
                  <a:gd name="connsiteY1" fmla="*/ 542376 h 554482"/>
                  <a:gd name="connsiteX2" fmla="*/ 420234 w 482951"/>
                  <a:gd name="connsiteY2" fmla="*/ 469224 h 554482"/>
                  <a:gd name="connsiteX3" fmla="*/ 392802 w 482951"/>
                  <a:gd name="connsiteY3" fmla="*/ 441792 h 554482"/>
                  <a:gd name="connsiteX4" fmla="*/ 456810 w 482951"/>
                  <a:gd name="connsiteY4" fmla="*/ 332064 h 554482"/>
                  <a:gd name="connsiteX5" fmla="*/ 429378 w 482951"/>
                  <a:gd name="connsiteY5" fmla="*/ 322920 h 554482"/>
                  <a:gd name="connsiteX6" fmla="*/ 438522 w 482951"/>
                  <a:gd name="connsiteY6" fmla="*/ 268056 h 554482"/>
                  <a:gd name="connsiteX7" fmla="*/ 411090 w 482951"/>
                  <a:gd name="connsiteY7" fmla="*/ 258912 h 554482"/>
                  <a:gd name="connsiteX8" fmla="*/ 365370 w 482951"/>
                  <a:gd name="connsiteY8" fmla="*/ 268056 h 554482"/>
                  <a:gd name="connsiteX9" fmla="*/ 319650 w 482951"/>
                  <a:gd name="connsiteY9" fmla="*/ 258912 h 554482"/>
                  <a:gd name="connsiteX10" fmla="*/ 337938 w 482951"/>
                  <a:gd name="connsiteY10" fmla="*/ 231480 h 554482"/>
                  <a:gd name="connsiteX11" fmla="*/ 328794 w 482951"/>
                  <a:gd name="connsiteY11" fmla="*/ 185760 h 554482"/>
                  <a:gd name="connsiteX12" fmla="*/ 292218 w 482951"/>
                  <a:gd name="connsiteY12" fmla="*/ 176616 h 554482"/>
                  <a:gd name="connsiteX13" fmla="*/ 264786 w 482951"/>
                  <a:gd name="connsiteY13" fmla="*/ 167472 h 554482"/>
                  <a:gd name="connsiteX14" fmla="*/ 255642 w 482951"/>
                  <a:gd name="connsiteY14" fmla="*/ 66888 h 554482"/>
                  <a:gd name="connsiteX15" fmla="*/ 228210 w 482951"/>
                  <a:gd name="connsiteY15" fmla="*/ 57744 h 554482"/>
                  <a:gd name="connsiteX16" fmla="*/ 209922 w 482951"/>
                  <a:gd name="connsiteY16" fmla="*/ 85176 h 554482"/>
                  <a:gd name="connsiteX17" fmla="*/ 200778 w 482951"/>
                  <a:gd name="connsiteY17" fmla="*/ 30312 h 554482"/>
                  <a:gd name="connsiteX18" fmla="*/ 81906 w 482951"/>
                  <a:gd name="connsiteY18" fmla="*/ 12024 h 554482"/>
                  <a:gd name="connsiteX19" fmla="*/ 91050 w 482951"/>
                  <a:gd name="connsiteY19" fmla="*/ 66888 h 554482"/>
                  <a:gd name="connsiteX20" fmla="*/ 81906 w 482951"/>
                  <a:gd name="connsiteY20" fmla="*/ 39456 h 554482"/>
                  <a:gd name="connsiteX21" fmla="*/ 45330 w 482951"/>
                  <a:gd name="connsiteY21" fmla="*/ 21168 h 554482"/>
                  <a:gd name="connsiteX22" fmla="*/ 8754 w 482951"/>
                  <a:gd name="connsiteY22" fmla="*/ 30312 h 554482"/>
                  <a:gd name="connsiteX23" fmla="*/ 45330 w 482951"/>
                  <a:gd name="connsiteY23" fmla="*/ 103464 h 554482"/>
                  <a:gd name="connsiteX24" fmla="*/ 27042 w 482951"/>
                  <a:gd name="connsiteY24" fmla="*/ 204048 h 554482"/>
                  <a:gd name="connsiteX25" fmla="*/ 72762 w 482951"/>
                  <a:gd name="connsiteY25" fmla="*/ 213192 h 554482"/>
                  <a:gd name="connsiteX26" fmla="*/ 91050 w 482951"/>
                  <a:gd name="connsiteY26" fmla="*/ 240624 h 554482"/>
                  <a:gd name="connsiteX27" fmla="*/ 127626 w 482951"/>
                  <a:gd name="connsiteY27" fmla="*/ 249768 h 554482"/>
                  <a:gd name="connsiteX28" fmla="*/ 191634 w 482951"/>
                  <a:gd name="connsiteY28" fmla="*/ 313776 h 554482"/>
                  <a:gd name="connsiteX29" fmla="*/ 155058 w 482951"/>
                  <a:gd name="connsiteY29" fmla="*/ 286344 h 554482"/>
                  <a:gd name="connsiteX30" fmla="*/ 109338 w 482951"/>
                  <a:gd name="connsiteY30" fmla="*/ 295488 h 554482"/>
                  <a:gd name="connsiteX31" fmla="*/ 91050 w 482951"/>
                  <a:gd name="connsiteY31" fmla="*/ 350352 h 554482"/>
                  <a:gd name="connsiteX32" fmla="*/ 91050 w 482951"/>
                  <a:gd name="connsiteY32" fmla="*/ 423504 h 554482"/>
                  <a:gd name="connsiteX33" fmla="*/ 136770 w 482951"/>
                  <a:gd name="connsiteY33" fmla="*/ 432648 h 554482"/>
                  <a:gd name="connsiteX34" fmla="*/ 145914 w 482951"/>
                  <a:gd name="connsiteY34" fmla="*/ 469224 h 554482"/>
                  <a:gd name="connsiteX35" fmla="*/ 237354 w 482951"/>
                  <a:gd name="connsiteY35" fmla="*/ 505800 h 554482"/>
                  <a:gd name="connsiteX36" fmla="*/ 328794 w 482951"/>
                  <a:gd name="connsiteY36" fmla="*/ 551520 h 55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82951" h="554482">
                    <a:moveTo>
                      <a:pt x="328794" y="551520"/>
                    </a:moveTo>
                    <a:cubicBezTo>
                      <a:pt x="351654" y="557616"/>
                      <a:pt x="364400" y="554176"/>
                      <a:pt x="374514" y="542376"/>
                    </a:cubicBezTo>
                    <a:cubicBezTo>
                      <a:pt x="468440" y="432796"/>
                      <a:pt x="306390" y="526146"/>
                      <a:pt x="420234" y="469224"/>
                    </a:cubicBezTo>
                    <a:cubicBezTo>
                      <a:pt x="411090" y="460080"/>
                      <a:pt x="384386" y="451610"/>
                      <a:pt x="392802" y="441792"/>
                    </a:cubicBezTo>
                    <a:cubicBezTo>
                      <a:pt x="449794" y="375301"/>
                      <a:pt x="522796" y="450839"/>
                      <a:pt x="456810" y="332064"/>
                    </a:cubicBezTo>
                    <a:cubicBezTo>
                      <a:pt x="452129" y="323638"/>
                      <a:pt x="438522" y="325968"/>
                      <a:pt x="429378" y="322920"/>
                    </a:cubicBezTo>
                    <a:cubicBezTo>
                      <a:pt x="432426" y="304632"/>
                      <a:pt x="443615" y="285883"/>
                      <a:pt x="438522" y="268056"/>
                    </a:cubicBezTo>
                    <a:cubicBezTo>
                      <a:pt x="435874" y="258788"/>
                      <a:pt x="420729" y="258912"/>
                      <a:pt x="411090" y="258912"/>
                    </a:cubicBezTo>
                    <a:cubicBezTo>
                      <a:pt x="395548" y="258912"/>
                      <a:pt x="380610" y="265008"/>
                      <a:pt x="365370" y="268056"/>
                    </a:cubicBezTo>
                    <a:cubicBezTo>
                      <a:pt x="350130" y="265008"/>
                      <a:pt x="328975" y="271345"/>
                      <a:pt x="319650" y="258912"/>
                    </a:cubicBezTo>
                    <a:cubicBezTo>
                      <a:pt x="313056" y="250120"/>
                      <a:pt x="336575" y="242385"/>
                      <a:pt x="337938" y="231480"/>
                    </a:cubicBezTo>
                    <a:cubicBezTo>
                      <a:pt x="339866" y="216058"/>
                      <a:pt x="338744" y="197700"/>
                      <a:pt x="328794" y="185760"/>
                    </a:cubicBezTo>
                    <a:cubicBezTo>
                      <a:pt x="320749" y="176106"/>
                      <a:pt x="304302" y="180068"/>
                      <a:pt x="292218" y="176616"/>
                    </a:cubicBezTo>
                    <a:cubicBezTo>
                      <a:pt x="282950" y="173968"/>
                      <a:pt x="273930" y="170520"/>
                      <a:pt x="264786" y="167472"/>
                    </a:cubicBezTo>
                    <a:cubicBezTo>
                      <a:pt x="261738" y="133944"/>
                      <a:pt x="266288" y="98827"/>
                      <a:pt x="255642" y="66888"/>
                    </a:cubicBezTo>
                    <a:cubicBezTo>
                      <a:pt x="252594" y="57744"/>
                      <a:pt x="237159" y="54164"/>
                      <a:pt x="228210" y="57744"/>
                    </a:cubicBezTo>
                    <a:cubicBezTo>
                      <a:pt x="218006" y="61825"/>
                      <a:pt x="216018" y="76032"/>
                      <a:pt x="209922" y="85176"/>
                    </a:cubicBezTo>
                    <a:cubicBezTo>
                      <a:pt x="206874" y="66888"/>
                      <a:pt x="208308" y="47254"/>
                      <a:pt x="200778" y="30312"/>
                    </a:cubicBezTo>
                    <a:cubicBezTo>
                      <a:pt x="177799" y="-21391"/>
                      <a:pt x="124358" y="7779"/>
                      <a:pt x="81906" y="12024"/>
                    </a:cubicBezTo>
                    <a:cubicBezTo>
                      <a:pt x="84954" y="30312"/>
                      <a:pt x="91050" y="48348"/>
                      <a:pt x="91050" y="66888"/>
                    </a:cubicBezTo>
                    <a:cubicBezTo>
                      <a:pt x="91050" y="76527"/>
                      <a:pt x="88722" y="46272"/>
                      <a:pt x="81906" y="39456"/>
                    </a:cubicBezTo>
                    <a:cubicBezTo>
                      <a:pt x="72267" y="29817"/>
                      <a:pt x="57522" y="27264"/>
                      <a:pt x="45330" y="21168"/>
                    </a:cubicBezTo>
                    <a:cubicBezTo>
                      <a:pt x="33138" y="24216"/>
                      <a:pt x="13167" y="18545"/>
                      <a:pt x="8754" y="30312"/>
                    </a:cubicBezTo>
                    <a:cubicBezTo>
                      <a:pt x="-14595" y="92576"/>
                      <a:pt x="12592" y="92551"/>
                      <a:pt x="45330" y="103464"/>
                    </a:cubicBezTo>
                    <a:cubicBezTo>
                      <a:pt x="15227" y="133567"/>
                      <a:pt x="-11651" y="146009"/>
                      <a:pt x="27042" y="204048"/>
                    </a:cubicBezTo>
                    <a:cubicBezTo>
                      <a:pt x="35663" y="216980"/>
                      <a:pt x="57522" y="210144"/>
                      <a:pt x="72762" y="213192"/>
                    </a:cubicBezTo>
                    <a:cubicBezTo>
                      <a:pt x="78858" y="222336"/>
                      <a:pt x="81906" y="234528"/>
                      <a:pt x="91050" y="240624"/>
                    </a:cubicBezTo>
                    <a:cubicBezTo>
                      <a:pt x="101507" y="247595"/>
                      <a:pt x="117462" y="242376"/>
                      <a:pt x="127626" y="249768"/>
                    </a:cubicBezTo>
                    <a:cubicBezTo>
                      <a:pt x="152029" y="267515"/>
                      <a:pt x="215773" y="331880"/>
                      <a:pt x="191634" y="313776"/>
                    </a:cubicBezTo>
                    <a:lnTo>
                      <a:pt x="155058" y="286344"/>
                    </a:lnTo>
                    <a:cubicBezTo>
                      <a:pt x="139818" y="289392"/>
                      <a:pt x="117959" y="282556"/>
                      <a:pt x="109338" y="295488"/>
                    </a:cubicBezTo>
                    <a:cubicBezTo>
                      <a:pt x="58896" y="371152"/>
                      <a:pt x="171353" y="323584"/>
                      <a:pt x="91050" y="350352"/>
                    </a:cubicBezTo>
                    <a:cubicBezTo>
                      <a:pt x="83834" y="371999"/>
                      <a:pt x="68981" y="401435"/>
                      <a:pt x="91050" y="423504"/>
                    </a:cubicBezTo>
                    <a:cubicBezTo>
                      <a:pt x="102040" y="434494"/>
                      <a:pt x="121530" y="429600"/>
                      <a:pt x="136770" y="432648"/>
                    </a:cubicBezTo>
                    <a:cubicBezTo>
                      <a:pt x="139818" y="444840"/>
                      <a:pt x="137869" y="459570"/>
                      <a:pt x="145914" y="469224"/>
                    </a:cubicBezTo>
                    <a:cubicBezTo>
                      <a:pt x="155543" y="480778"/>
                      <a:pt x="232052" y="504916"/>
                      <a:pt x="237354" y="505800"/>
                    </a:cubicBezTo>
                    <a:cubicBezTo>
                      <a:pt x="359108" y="526092"/>
                      <a:pt x="305934" y="545424"/>
                      <a:pt x="328794" y="551520"/>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reeform 18"/>
              <p:cNvSpPr/>
              <p:nvPr/>
            </p:nvSpPr>
            <p:spPr>
              <a:xfrm>
                <a:off x="2100072" y="4655841"/>
                <a:ext cx="414528" cy="594317"/>
              </a:xfrm>
              <a:custGeom>
                <a:avLst/>
                <a:gdLst>
                  <a:gd name="connsiteX0" fmla="*/ 328794 w 482951"/>
                  <a:gd name="connsiteY0" fmla="*/ 551520 h 554482"/>
                  <a:gd name="connsiteX1" fmla="*/ 374514 w 482951"/>
                  <a:gd name="connsiteY1" fmla="*/ 542376 h 554482"/>
                  <a:gd name="connsiteX2" fmla="*/ 420234 w 482951"/>
                  <a:gd name="connsiteY2" fmla="*/ 469224 h 554482"/>
                  <a:gd name="connsiteX3" fmla="*/ 392802 w 482951"/>
                  <a:gd name="connsiteY3" fmla="*/ 441792 h 554482"/>
                  <a:gd name="connsiteX4" fmla="*/ 456810 w 482951"/>
                  <a:gd name="connsiteY4" fmla="*/ 332064 h 554482"/>
                  <a:gd name="connsiteX5" fmla="*/ 429378 w 482951"/>
                  <a:gd name="connsiteY5" fmla="*/ 322920 h 554482"/>
                  <a:gd name="connsiteX6" fmla="*/ 438522 w 482951"/>
                  <a:gd name="connsiteY6" fmla="*/ 268056 h 554482"/>
                  <a:gd name="connsiteX7" fmla="*/ 411090 w 482951"/>
                  <a:gd name="connsiteY7" fmla="*/ 258912 h 554482"/>
                  <a:gd name="connsiteX8" fmla="*/ 365370 w 482951"/>
                  <a:gd name="connsiteY8" fmla="*/ 268056 h 554482"/>
                  <a:gd name="connsiteX9" fmla="*/ 319650 w 482951"/>
                  <a:gd name="connsiteY9" fmla="*/ 258912 h 554482"/>
                  <a:gd name="connsiteX10" fmla="*/ 337938 w 482951"/>
                  <a:gd name="connsiteY10" fmla="*/ 231480 h 554482"/>
                  <a:gd name="connsiteX11" fmla="*/ 328794 w 482951"/>
                  <a:gd name="connsiteY11" fmla="*/ 185760 h 554482"/>
                  <a:gd name="connsiteX12" fmla="*/ 292218 w 482951"/>
                  <a:gd name="connsiteY12" fmla="*/ 176616 h 554482"/>
                  <a:gd name="connsiteX13" fmla="*/ 264786 w 482951"/>
                  <a:gd name="connsiteY13" fmla="*/ 167472 h 554482"/>
                  <a:gd name="connsiteX14" fmla="*/ 255642 w 482951"/>
                  <a:gd name="connsiteY14" fmla="*/ 66888 h 554482"/>
                  <a:gd name="connsiteX15" fmla="*/ 228210 w 482951"/>
                  <a:gd name="connsiteY15" fmla="*/ 57744 h 554482"/>
                  <a:gd name="connsiteX16" fmla="*/ 209922 w 482951"/>
                  <a:gd name="connsiteY16" fmla="*/ 85176 h 554482"/>
                  <a:gd name="connsiteX17" fmla="*/ 200778 w 482951"/>
                  <a:gd name="connsiteY17" fmla="*/ 30312 h 554482"/>
                  <a:gd name="connsiteX18" fmla="*/ 81906 w 482951"/>
                  <a:gd name="connsiteY18" fmla="*/ 12024 h 554482"/>
                  <a:gd name="connsiteX19" fmla="*/ 91050 w 482951"/>
                  <a:gd name="connsiteY19" fmla="*/ 66888 h 554482"/>
                  <a:gd name="connsiteX20" fmla="*/ 81906 w 482951"/>
                  <a:gd name="connsiteY20" fmla="*/ 39456 h 554482"/>
                  <a:gd name="connsiteX21" fmla="*/ 45330 w 482951"/>
                  <a:gd name="connsiteY21" fmla="*/ 21168 h 554482"/>
                  <a:gd name="connsiteX22" fmla="*/ 8754 w 482951"/>
                  <a:gd name="connsiteY22" fmla="*/ 30312 h 554482"/>
                  <a:gd name="connsiteX23" fmla="*/ 45330 w 482951"/>
                  <a:gd name="connsiteY23" fmla="*/ 103464 h 554482"/>
                  <a:gd name="connsiteX24" fmla="*/ 27042 w 482951"/>
                  <a:gd name="connsiteY24" fmla="*/ 204048 h 554482"/>
                  <a:gd name="connsiteX25" fmla="*/ 72762 w 482951"/>
                  <a:gd name="connsiteY25" fmla="*/ 213192 h 554482"/>
                  <a:gd name="connsiteX26" fmla="*/ 91050 w 482951"/>
                  <a:gd name="connsiteY26" fmla="*/ 240624 h 554482"/>
                  <a:gd name="connsiteX27" fmla="*/ 127626 w 482951"/>
                  <a:gd name="connsiteY27" fmla="*/ 249768 h 554482"/>
                  <a:gd name="connsiteX28" fmla="*/ 191634 w 482951"/>
                  <a:gd name="connsiteY28" fmla="*/ 313776 h 554482"/>
                  <a:gd name="connsiteX29" fmla="*/ 155058 w 482951"/>
                  <a:gd name="connsiteY29" fmla="*/ 286344 h 554482"/>
                  <a:gd name="connsiteX30" fmla="*/ 109338 w 482951"/>
                  <a:gd name="connsiteY30" fmla="*/ 295488 h 554482"/>
                  <a:gd name="connsiteX31" fmla="*/ 91050 w 482951"/>
                  <a:gd name="connsiteY31" fmla="*/ 350352 h 554482"/>
                  <a:gd name="connsiteX32" fmla="*/ 91050 w 482951"/>
                  <a:gd name="connsiteY32" fmla="*/ 423504 h 554482"/>
                  <a:gd name="connsiteX33" fmla="*/ 136770 w 482951"/>
                  <a:gd name="connsiteY33" fmla="*/ 432648 h 554482"/>
                  <a:gd name="connsiteX34" fmla="*/ 145914 w 482951"/>
                  <a:gd name="connsiteY34" fmla="*/ 469224 h 554482"/>
                  <a:gd name="connsiteX35" fmla="*/ 237354 w 482951"/>
                  <a:gd name="connsiteY35" fmla="*/ 505800 h 554482"/>
                  <a:gd name="connsiteX36" fmla="*/ 328794 w 482951"/>
                  <a:gd name="connsiteY36" fmla="*/ 551520 h 55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82951" h="554482">
                    <a:moveTo>
                      <a:pt x="328794" y="551520"/>
                    </a:moveTo>
                    <a:cubicBezTo>
                      <a:pt x="351654" y="557616"/>
                      <a:pt x="364400" y="554176"/>
                      <a:pt x="374514" y="542376"/>
                    </a:cubicBezTo>
                    <a:cubicBezTo>
                      <a:pt x="468440" y="432796"/>
                      <a:pt x="306390" y="526146"/>
                      <a:pt x="420234" y="469224"/>
                    </a:cubicBezTo>
                    <a:cubicBezTo>
                      <a:pt x="411090" y="460080"/>
                      <a:pt x="384386" y="451610"/>
                      <a:pt x="392802" y="441792"/>
                    </a:cubicBezTo>
                    <a:cubicBezTo>
                      <a:pt x="449794" y="375301"/>
                      <a:pt x="522796" y="450839"/>
                      <a:pt x="456810" y="332064"/>
                    </a:cubicBezTo>
                    <a:cubicBezTo>
                      <a:pt x="452129" y="323638"/>
                      <a:pt x="438522" y="325968"/>
                      <a:pt x="429378" y="322920"/>
                    </a:cubicBezTo>
                    <a:cubicBezTo>
                      <a:pt x="432426" y="304632"/>
                      <a:pt x="443615" y="285883"/>
                      <a:pt x="438522" y="268056"/>
                    </a:cubicBezTo>
                    <a:cubicBezTo>
                      <a:pt x="435874" y="258788"/>
                      <a:pt x="420729" y="258912"/>
                      <a:pt x="411090" y="258912"/>
                    </a:cubicBezTo>
                    <a:cubicBezTo>
                      <a:pt x="395548" y="258912"/>
                      <a:pt x="380610" y="265008"/>
                      <a:pt x="365370" y="268056"/>
                    </a:cubicBezTo>
                    <a:cubicBezTo>
                      <a:pt x="350130" y="265008"/>
                      <a:pt x="328975" y="271345"/>
                      <a:pt x="319650" y="258912"/>
                    </a:cubicBezTo>
                    <a:cubicBezTo>
                      <a:pt x="313056" y="250120"/>
                      <a:pt x="336575" y="242385"/>
                      <a:pt x="337938" y="231480"/>
                    </a:cubicBezTo>
                    <a:cubicBezTo>
                      <a:pt x="339866" y="216058"/>
                      <a:pt x="338744" y="197700"/>
                      <a:pt x="328794" y="185760"/>
                    </a:cubicBezTo>
                    <a:cubicBezTo>
                      <a:pt x="320749" y="176106"/>
                      <a:pt x="304302" y="180068"/>
                      <a:pt x="292218" y="176616"/>
                    </a:cubicBezTo>
                    <a:cubicBezTo>
                      <a:pt x="282950" y="173968"/>
                      <a:pt x="273930" y="170520"/>
                      <a:pt x="264786" y="167472"/>
                    </a:cubicBezTo>
                    <a:cubicBezTo>
                      <a:pt x="261738" y="133944"/>
                      <a:pt x="266288" y="98827"/>
                      <a:pt x="255642" y="66888"/>
                    </a:cubicBezTo>
                    <a:cubicBezTo>
                      <a:pt x="252594" y="57744"/>
                      <a:pt x="237159" y="54164"/>
                      <a:pt x="228210" y="57744"/>
                    </a:cubicBezTo>
                    <a:cubicBezTo>
                      <a:pt x="218006" y="61825"/>
                      <a:pt x="216018" y="76032"/>
                      <a:pt x="209922" y="85176"/>
                    </a:cubicBezTo>
                    <a:cubicBezTo>
                      <a:pt x="206874" y="66888"/>
                      <a:pt x="208308" y="47254"/>
                      <a:pt x="200778" y="30312"/>
                    </a:cubicBezTo>
                    <a:cubicBezTo>
                      <a:pt x="177799" y="-21391"/>
                      <a:pt x="124358" y="7779"/>
                      <a:pt x="81906" y="12024"/>
                    </a:cubicBezTo>
                    <a:cubicBezTo>
                      <a:pt x="84954" y="30312"/>
                      <a:pt x="91050" y="48348"/>
                      <a:pt x="91050" y="66888"/>
                    </a:cubicBezTo>
                    <a:cubicBezTo>
                      <a:pt x="91050" y="76527"/>
                      <a:pt x="88722" y="46272"/>
                      <a:pt x="81906" y="39456"/>
                    </a:cubicBezTo>
                    <a:cubicBezTo>
                      <a:pt x="72267" y="29817"/>
                      <a:pt x="57522" y="27264"/>
                      <a:pt x="45330" y="21168"/>
                    </a:cubicBezTo>
                    <a:cubicBezTo>
                      <a:pt x="33138" y="24216"/>
                      <a:pt x="13167" y="18545"/>
                      <a:pt x="8754" y="30312"/>
                    </a:cubicBezTo>
                    <a:cubicBezTo>
                      <a:pt x="-14595" y="92576"/>
                      <a:pt x="12592" y="92551"/>
                      <a:pt x="45330" y="103464"/>
                    </a:cubicBezTo>
                    <a:cubicBezTo>
                      <a:pt x="15227" y="133567"/>
                      <a:pt x="-11651" y="146009"/>
                      <a:pt x="27042" y="204048"/>
                    </a:cubicBezTo>
                    <a:cubicBezTo>
                      <a:pt x="35663" y="216980"/>
                      <a:pt x="57522" y="210144"/>
                      <a:pt x="72762" y="213192"/>
                    </a:cubicBezTo>
                    <a:cubicBezTo>
                      <a:pt x="78858" y="222336"/>
                      <a:pt x="81906" y="234528"/>
                      <a:pt x="91050" y="240624"/>
                    </a:cubicBezTo>
                    <a:cubicBezTo>
                      <a:pt x="101507" y="247595"/>
                      <a:pt x="117462" y="242376"/>
                      <a:pt x="127626" y="249768"/>
                    </a:cubicBezTo>
                    <a:cubicBezTo>
                      <a:pt x="152029" y="267515"/>
                      <a:pt x="215773" y="331880"/>
                      <a:pt x="191634" y="313776"/>
                    </a:cubicBezTo>
                    <a:lnTo>
                      <a:pt x="155058" y="286344"/>
                    </a:lnTo>
                    <a:cubicBezTo>
                      <a:pt x="139818" y="289392"/>
                      <a:pt x="117959" y="282556"/>
                      <a:pt x="109338" y="295488"/>
                    </a:cubicBezTo>
                    <a:cubicBezTo>
                      <a:pt x="58896" y="371152"/>
                      <a:pt x="171353" y="323584"/>
                      <a:pt x="91050" y="350352"/>
                    </a:cubicBezTo>
                    <a:cubicBezTo>
                      <a:pt x="83834" y="371999"/>
                      <a:pt x="68981" y="401435"/>
                      <a:pt x="91050" y="423504"/>
                    </a:cubicBezTo>
                    <a:cubicBezTo>
                      <a:pt x="102040" y="434494"/>
                      <a:pt x="121530" y="429600"/>
                      <a:pt x="136770" y="432648"/>
                    </a:cubicBezTo>
                    <a:cubicBezTo>
                      <a:pt x="139818" y="444840"/>
                      <a:pt x="137869" y="459570"/>
                      <a:pt x="145914" y="469224"/>
                    </a:cubicBezTo>
                    <a:cubicBezTo>
                      <a:pt x="155543" y="480778"/>
                      <a:pt x="232052" y="504916"/>
                      <a:pt x="237354" y="505800"/>
                    </a:cubicBezTo>
                    <a:cubicBezTo>
                      <a:pt x="359108" y="526092"/>
                      <a:pt x="305934" y="545424"/>
                      <a:pt x="328794" y="551520"/>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reeform 21"/>
              <p:cNvSpPr/>
              <p:nvPr/>
            </p:nvSpPr>
            <p:spPr>
              <a:xfrm>
                <a:off x="5791200" y="4419600"/>
                <a:ext cx="533400" cy="746717"/>
              </a:xfrm>
              <a:custGeom>
                <a:avLst/>
                <a:gdLst>
                  <a:gd name="connsiteX0" fmla="*/ 328794 w 482951"/>
                  <a:gd name="connsiteY0" fmla="*/ 551520 h 554482"/>
                  <a:gd name="connsiteX1" fmla="*/ 374514 w 482951"/>
                  <a:gd name="connsiteY1" fmla="*/ 542376 h 554482"/>
                  <a:gd name="connsiteX2" fmla="*/ 420234 w 482951"/>
                  <a:gd name="connsiteY2" fmla="*/ 469224 h 554482"/>
                  <a:gd name="connsiteX3" fmla="*/ 392802 w 482951"/>
                  <a:gd name="connsiteY3" fmla="*/ 441792 h 554482"/>
                  <a:gd name="connsiteX4" fmla="*/ 456810 w 482951"/>
                  <a:gd name="connsiteY4" fmla="*/ 332064 h 554482"/>
                  <a:gd name="connsiteX5" fmla="*/ 429378 w 482951"/>
                  <a:gd name="connsiteY5" fmla="*/ 322920 h 554482"/>
                  <a:gd name="connsiteX6" fmla="*/ 438522 w 482951"/>
                  <a:gd name="connsiteY6" fmla="*/ 268056 h 554482"/>
                  <a:gd name="connsiteX7" fmla="*/ 411090 w 482951"/>
                  <a:gd name="connsiteY7" fmla="*/ 258912 h 554482"/>
                  <a:gd name="connsiteX8" fmla="*/ 365370 w 482951"/>
                  <a:gd name="connsiteY8" fmla="*/ 268056 h 554482"/>
                  <a:gd name="connsiteX9" fmla="*/ 319650 w 482951"/>
                  <a:gd name="connsiteY9" fmla="*/ 258912 h 554482"/>
                  <a:gd name="connsiteX10" fmla="*/ 337938 w 482951"/>
                  <a:gd name="connsiteY10" fmla="*/ 231480 h 554482"/>
                  <a:gd name="connsiteX11" fmla="*/ 328794 w 482951"/>
                  <a:gd name="connsiteY11" fmla="*/ 185760 h 554482"/>
                  <a:gd name="connsiteX12" fmla="*/ 292218 w 482951"/>
                  <a:gd name="connsiteY12" fmla="*/ 176616 h 554482"/>
                  <a:gd name="connsiteX13" fmla="*/ 264786 w 482951"/>
                  <a:gd name="connsiteY13" fmla="*/ 167472 h 554482"/>
                  <a:gd name="connsiteX14" fmla="*/ 255642 w 482951"/>
                  <a:gd name="connsiteY14" fmla="*/ 66888 h 554482"/>
                  <a:gd name="connsiteX15" fmla="*/ 228210 w 482951"/>
                  <a:gd name="connsiteY15" fmla="*/ 57744 h 554482"/>
                  <a:gd name="connsiteX16" fmla="*/ 209922 w 482951"/>
                  <a:gd name="connsiteY16" fmla="*/ 85176 h 554482"/>
                  <a:gd name="connsiteX17" fmla="*/ 200778 w 482951"/>
                  <a:gd name="connsiteY17" fmla="*/ 30312 h 554482"/>
                  <a:gd name="connsiteX18" fmla="*/ 81906 w 482951"/>
                  <a:gd name="connsiteY18" fmla="*/ 12024 h 554482"/>
                  <a:gd name="connsiteX19" fmla="*/ 91050 w 482951"/>
                  <a:gd name="connsiteY19" fmla="*/ 66888 h 554482"/>
                  <a:gd name="connsiteX20" fmla="*/ 81906 w 482951"/>
                  <a:gd name="connsiteY20" fmla="*/ 39456 h 554482"/>
                  <a:gd name="connsiteX21" fmla="*/ 45330 w 482951"/>
                  <a:gd name="connsiteY21" fmla="*/ 21168 h 554482"/>
                  <a:gd name="connsiteX22" fmla="*/ 8754 w 482951"/>
                  <a:gd name="connsiteY22" fmla="*/ 30312 h 554482"/>
                  <a:gd name="connsiteX23" fmla="*/ 45330 w 482951"/>
                  <a:gd name="connsiteY23" fmla="*/ 103464 h 554482"/>
                  <a:gd name="connsiteX24" fmla="*/ 27042 w 482951"/>
                  <a:gd name="connsiteY24" fmla="*/ 204048 h 554482"/>
                  <a:gd name="connsiteX25" fmla="*/ 72762 w 482951"/>
                  <a:gd name="connsiteY25" fmla="*/ 213192 h 554482"/>
                  <a:gd name="connsiteX26" fmla="*/ 91050 w 482951"/>
                  <a:gd name="connsiteY26" fmla="*/ 240624 h 554482"/>
                  <a:gd name="connsiteX27" fmla="*/ 127626 w 482951"/>
                  <a:gd name="connsiteY27" fmla="*/ 249768 h 554482"/>
                  <a:gd name="connsiteX28" fmla="*/ 191634 w 482951"/>
                  <a:gd name="connsiteY28" fmla="*/ 313776 h 554482"/>
                  <a:gd name="connsiteX29" fmla="*/ 155058 w 482951"/>
                  <a:gd name="connsiteY29" fmla="*/ 286344 h 554482"/>
                  <a:gd name="connsiteX30" fmla="*/ 109338 w 482951"/>
                  <a:gd name="connsiteY30" fmla="*/ 295488 h 554482"/>
                  <a:gd name="connsiteX31" fmla="*/ 91050 w 482951"/>
                  <a:gd name="connsiteY31" fmla="*/ 350352 h 554482"/>
                  <a:gd name="connsiteX32" fmla="*/ 91050 w 482951"/>
                  <a:gd name="connsiteY32" fmla="*/ 423504 h 554482"/>
                  <a:gd name="connsiteX33" fmla="*/ 136770 w 482951"/>
                  <a:gd name="connsiteY33" fmla="*/ 432648 h 554482"/>
                  <a:gd name="connsiteX34" fmla="*/ 145914 w 482951"/>
                  <a:gd name="connsiteY34" fmla="*/ 469224 h 554482"/>
                  <a:gd name="connsiteX35" fmla="*/ 237354 w 482951"/>
                  <a:gd name="connsiteY35" fmla="*/ 505800 h 554482"/>
                  <a:gd name="connsiteX36" fmla="*/ 328794 w 482951"/>
                  <a:gd name="connsiteY36" fmla="*/ 551520 h 55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82951" h="554482">
                    <a:moveTo>
                      <a:pt x="328794" y="551520"/>
                    </a:moveTo>
                    <a:cubicBezTo>
                      <a:pt x="351654" y="557616"/>
                      <a:pt x="364400" y="554176"/>
                      <a:pt x="374514" y="542376"/>
                    </a:cubicBezTo>
                    <a:cubicBezTo>
                      <a:pt x="468440" y="432796"/>
                      <a:pt x="306390" y="526146"/>
                      <a:pt x="420234" y="469224"/>
                    </a:cubicBezTo>
                    <a:cubicBezTo>
                      <a:pt x="411090" y="460080"/>
                      <a:pt x="384386" y="451610"/>
                      <a:pt x="392802" y="441792"/>
                    </a:cubicBezTo>
                    <a:cubicBezTo>
                      <a:pt x="449794" y="375301"/>
                      <a:pt x="522796" y="450839"/>
                      <a:pt x="456810" y="332064"/>
                    </a:cubicBezTo>
                    <a:cubicBezTo>
                      <a:pt x="452129" y="323638"/>
                      <a:pt x="438522" y="325968"/>
                      <a:pt x="429378" y="322920"/>
                    </a:cubicBezTo>
                    <a:cubicBezTo>
                      <a:pt x="432426" y="304632"/>
                      <a:pt x="443615" y="285883"/>
                      <a:pt x="438522" y="268056"/>
                    </a:cubicBezTo>
                    <a:cubicBezTo>
                      <a:pt x="435874" y="258788"/>
                      <a:pt x="420729" y="258912"/>
                      <a:pt x="411090" y="258912"/>
                    </a:cubicBezTo>
                    <a:cubicBezTo>
                      <a:pt x="395548" y="258912"/>
                      <a:pt x="380610" y="265008"/>
                      <a:pt x="365370" y="268056"/>
                    </a:cubicBezTo>
                    <a:cubicBezTo>
                      <a:pt x="350130" y="265008"/>
                      <a:pt x="328975" y="271345"/>
                      <a:pt x="319650" y="258912"/>
                    </a:cubicBezTo>
                    <a:cubicBezTo>
                      <a:pt x="313056" y="250120"/>
                      <a:pt x="336575" y="242385"/>
                      <a:pt x="337938" y="231480"/>
                    </a:cubicBezTo>
                    <a:cubicBezTo>
                      <a:pt x="339866" y="216058"/>
                      <a:pt x="338744" y="197700"/>
                      <a:pt x="328794" y="185760"/>
                    </a:cubicBezTo>
                    <a:cubicBezTo>
                      <a:pt x="320749" y="176106"/>
                      <a:pt x="304302" y="180068"/>
                      <a:pt x="292218" y="176616"/>
                    </a:cubicBezTo>
                    <a:cubicBezTo>
                      <a:pt x="282950" y="173968"/>
                      <a:pt x="273930" y="170520"/>
                      <a:pt x="264786" y="167472"/>
                    </a:cubicBezTo>
                    <a:cubicBezTo>
                      <a:pt x="261738" y="133944"/>
                      <a:pt x="266288" y="98827"/>
                      <a:pt x="255642" y="66888"/>
                    </a:cubicBezTo>
                    <a:cubicBezTo>
                      <a:pt x="252594" y="57744"/>
                      <a:pt x="237159" y="54164"/>
                      <a:pt x="228210" y="57744"/>
                    </a:cubicBezTo>
                    <a:cubicBezTo>
                      <a:pt x="218006" y="61825"/>
                      <a:pt x="216018" y="76032"/>
                      <a:pt x="209922" y="85176"/>
                    </a:cubicBezTo>
                    <a:cubicBezTo>
                      <a:pt x="206874" y="66888"/>
                      <a:pt x="208308" y="47254"/>
                      <a:pt x="200778" y="30312"/>
                    </a:cubicBezTo>
                    <a:cubicBezTo>
                      <a:pt x="177799" y="-21391"/>
                      <a:pt x="124358" y="7779"/>
                      <a:pt x="81906" y="12024"/>
                    </a:cubicBezTo>
                    <a:cubicBezTo>
                      <a:pt x="84954" y="30312"/>
                      <a:pt x="91050" y="48348"/>
                      <a:pt x="91050" y="66888"/>
                    </a:cubicBezTo>
                    <a:cubicBezTo>
                      <a:pt x="91050" y="76527"/>
                      <a:pt x="88722" y="46272"/>
                      <a:pt x="81906" y="39456"/>
                    </a:cubicBezTo>
                    <a:cubicBezTo>
                      <a:pt x="72267" y="29817"/>
                      <a:pt x="57522" y="27264"/>
                      <a:pt x="45330" y="21168"/>
                    </a:cubicBezTo>
                    <a:cubicBezTo>
                      <a:pt x="33138" y="24216"/>
                      <a:pt x="13167" y="18545"/>
                      <a:pt x="8754" y="30312"/>
                    </a:cubicBezTo>
                    <a:cubicBezTo>
                      <a:pt x="-14595" y="92576"/>
                      <a:pt x="12592" y="92551"/>
                      <a:pt x="45330" y="103464"/>
                    </a:cubicBezTo>
                    <a:cubicBezTo>
                      <a:pt x="15227" y="133567"/>
                      <a:pt x="-11651" y="146009"/>
                      <a:pt x="27042" y="204048"/>
                    </a:cubicBezTo>
                    <a:cubicBezTo>
                      <a:pt x="35663" y="216980"/>
                      <a:pt x="57522" y="210144"/>
                      <a:pt x="72762" y="213192"/>
                    </a:cubicBezTo>
                    <a:cubicBezTo>
                      <a:pt x="78858" y="222336"/>
                      <a:pt x="81906" y="234528"/>
                      <a:pt x="91050" y="240624"/>
                    </a:cubicBezTo>
                    <a:cubicBezTo>
                      <a:pt x="101507" y="247595"/>
                      <a:pt x="117462" y="242376"/>
                      <a:pt x="127626" y="249768"/>
                    </a:cubicBezTo>
                    <a:cubicBezTo>
                      <a:pt x="152029" y="267515"/>
                      <a:pt x="215773" y="331880"/>
                      <a:pt x="191634" y="313776"/>
                    </a:cubicBezTo>
                    <a:lnTo>
                      <a:pt x="155058" y="286344"/>
                    </a:lnTo>
                    <a:cubicBezTo>
                      <a:pt x="139818" y="289392"/>
                      <a:pt x="117959" y="282556"/>
                      <a:pt x="109338" y="295488"/>
                    </a:cubicBezTo>
                    <a:cubicBezTo>
                      <a:pt x="58896" y="371152"/>
                      <a:pt x="171353" y="323584"/>
                      <a:pt x="91050" y="350352"/>
                    </a:cubicBezTo>
                    <a:cubicBezTo>
                      <a:pt x="83834" y="371999"/>
                      <a:pt x="68981" y="401435"/>
                      <a:pt x="91050" y="423504"/>
                    </a:cubicBezTo>
                    <a:cubicBezTo>
                      <a:pt x="102040" y="434494"/>
                      <a:pt x="121530" y="429600"/>
                      <a:pt x="136770" y="432648"/>
                    </a:cubicBezTo>
                    <a:cubicBezTo>
                      <a:pt x="139818" y="444840"/>
                      <a:pt x="137869" y="459570"/>
                      <a:pt x="145914" y="469224"/>
                    </a:cubicBezTo>
                    <a:cubicBezTo>
                      <a:pt x="155543" y="480778"/>
                      <a:pt x="232052" y="504916"/>
                      <a:pt x="237354" y="505800"/>
                    </a:cubicBezTo>
                    <a:cubicBezTo>
                      <a:pt x="359108" y="526092"/>
                      <a:pt x="305934" y="545424"/>
                      <a:pt x="328794" y="551520"/>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reeform 22"/>
              <p:cNvSpPr/>
              <p:nvPr/>
            </p:nvSpPr>
            <p:spPr>
              <a:xfrm>
                <a:off x="3810000" y="4800600"/>
                <a:ext cx="319649" cy="426634"/>
              </a:xfrm>
              <a:custGeom>
                <a:avLst/>
                <a:gdLst>
                  <a:gd name="connsiteX0" fmla="*/ 328794 w 482951"/>
                  <a:gd name="connsiteY0" fmla="*/ 551520 h 554482"/>
                  <a:gd name="connsiteX1" fmla="*/ 374514 w 482951"/>
                  <a:gd name="connsiteY1" fmla="*/ 542376 h 554482"/>
                  <a:gd name="connsiteX2" fmla="*/ 420234 w 482951"/>
                  <a:gd name="connsiteY2" fmla="*/ 469224 h 554482"/>
                  <a:gd name="connsiteX3" fmla="*/ 392802 w 482951"/>
                  <a:gd name="connsiteY3" fmla="*/ 441792 h 554482"/>
                  <a:gd name="connsiteX4" fmla="*/ 456810 w 482951"/>
                  <a:gd name="connsiteY4" fmla="*/ 332064 h 554482"/>
                  <a:gd name="connsiteX5" fmla="*/ 429378 w 482951"/>
                  <a:gd name="connsiteY5" fmla="*/ 322920 h 554482"/>
                  <a:gd name="connsiteX6" fmla="*/ 438522 w 482951"/>
                  <a:gd name="connsiteY6" fmla="*/ 268056 h 554482"/>
                  <a:gd name="connsiteX7" fmla="*/ 411090 w 482951"/>
                  <a:gd name="connsiteY7" fmla="*/ 258912 h 554482"/>
                  <a:gd name="connsiteX8" fmla="*/ 365370 w 482951"/>
                  <a:gd name="connsiteY8" fmla="*/ 268056 h 554482"/>
                  <a:gd name="connsiteX9" fmla="*/ 319650 w 482951"/>
                  <a:gd name="connsiteY9" fmla="*/ 258912 h 554482"/>
                  <a:gd name="connsiteX10" fmla="*/ 337938 w 482951"/>
                  <a:gd name="connsiteY10" fmla="*/ 231480 h 554482"/>
                  <a:gd name="connsiteX11" fmla="*/ 328794 w 482951"/>
                  <a:gd name="connsiteY11" fmla="*/ 185760 h 554482"/>
                  <a:gd name="connsiteX12" fmla="*/ 292218 w 482951"/>
                  <a:gd name="connsiteY12" fmla="*/ 176616 h 554482"/>
                  <a:gd name="connsiteX13" fmla="*/ 264786 w 482951"/>
                  <a:gd name="connsiteY13" fmla="*/ 167472 h 554482"/>
                  <a:gd name="connsiteX14" fmla="*/ 255642 w 482951"/>
                  <a:gd name="connsiteY14" fmla="*/ 66888 h 554482"/>
                  <a:gd name="connsiteX15" fmla="*/ 228210 w 482951"/>
                  <a:gd name="connsiteY15" fmla="*/ 57744 h 554482"/>
                  <a:gd name="connsiteX16" fmla="*/ 209922 w 482951"/>
                  <a:gd name="connsiteY16" fmla="*/ 85176 h 554482"/>
                  <a:gd name="connsiteX17" fmla="*/ 200778 w 482951"/>
                  <a:gd name="connsiteY17" fmla="*/ 30312 h 554482"/>
                  <a:gd name="connsiteX18" fmla="*/ 81906 w 482951"/>
                  <a:gd name="connsiteY18" fmla="*/ 12024 h 554482"/>
                  <a:gd name="connsiteX19" fmla="*/ 91050 w 482951"/>
                  <a:gd name="connsiteY19" fmla="*/ 66888 h 554482"/>
                  <a:gd name="connsiteX20" fmla="*/ 81906 w 482951"/>
                  <a:gd name="connsiteY20" fmla="*/ 39456 h 554482"/>
                  <a:gd name="connsiteX21" fmla="*/ 45330 w 482951"/>
                  <a:gd name="connsiteY21" fmla="*/ 21168 h 554482"/>
                  <a:gd name="connsiteX22" fmla="*/ 8754 w 482951"/>
                  <a:gd name="connsiteY22" fmla="*/ 30312 h 554482"/>
                  <a:gd name="connsiteX23" fmla="*/ 45330 w 482951"/>
                  <a:gd name="connsiteY23" fmla="*/ 103464 h 554482"/>
                  <a:gd name="connsiteX24" fmla="*/ 27042 w 482951"/>
                  <a:gd name="connsiteY24" fmla="*/ 204048 h 554482"/>
                  <a:gd name="connsiteX25" fmla="*/ 72762 w 482951"/>
                  <a:gd name="connsiteY25" fmla="*/ 213192 h 554482"/>
                  <a:gd name="connsiteX26" fmla="*/ 91050 w 482951"/>
                  <a:gd name="connsiteY26" fmla="*/ 240624 h 554482"/>
                  <a:gd name="connsiteX27" fmla="*/ 127626 w 482951"/>
                  <a:gd name="connsiteY27" fmla="*/ 249768 h 554482"/>
                  <a:gd name="connsiteX28" fmla="*/ 191634 w 482951"/>
                  <a:gd name="connsiteY28" fmla="*/ 313776 h 554482"/>
                  <a:gd name="connsiteX29" fmla="*/ 155058 w 482951"/>
                  <a:gd name="connsiteY29" fmla="*/ 286344 h 554482"/>
                  <a:gd name="connsiteX30" fmla="*/ 109338 w 482951"/>
                  <a:gd name="connsiteY30" fmla="*/ 295488 h 554482"/>
                  <a:gd name="connsiteX31" fmla="*/ 91050 w 482951"/>
                  <a:gd name="connsiteY31" fmla="*/ 350352 h 554482"/>
                  <a:gd name="connsiteX32" fmla="*/ 91050 w 482951"/>
                  <a:gd name="connsiteY32" fmla="*/ 423504 h 554482"/>
                  <a:gd name="connsiteX33" fmla="*/ 136770 w 482951"/>
                  <a:gd name="connsiteY33" fmla="*/ 432648 h 554482"/>
                  <a:gd name="connsiteX34" fmla="*/ 145914 w 482951"/>
                  <a:gd name="connsiteY34" fmla="*/ 469224 h 554482"/>
                  <a:gd name="connsiteX35" fmla="*/ 237354 w 482951"/>
                  <a:gd name="connsiteY35" fmla="*/ 505800 h 554482"/>
                  <a:gd name="connsiteX36" fmla="*/ 328794 w 482951"/>
                  <a:gd name="connsiteY36" fmla="*/ 551520 h 55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82951" h="554482">
                    <a:moveTo>
                      <a:pt x="328794" y="551520"/>
                    </a:moveTo>
                    <a:cubicBezTo>
                      <a:pt x="351654" y="557616"/>
                      <a:pt x="364400" y="554176"/>
                      <a:pt x="374514" y="542376"/>
                    </a:cubicBezTo>
                    <a:cubicBezTo>
                      <a:pt x="468440" y="432796"/>
                      <a:pt x="306390" y="526146"/>
                      <a:pt x="420234" y="469224"/>
                    </a:cubicBezTo>
                    <a:cubicBezTo>
                      <a:pt x="411090" y="460080"/>
                      <a:pt x="384386" y="451610"/>
                      <a:pt x="392802" y="441792"/>
                    </a:cubicBezTo>
                    <a:cubicBezTo>
                      <a:pt x="449794" y="375301"/>
                      <a:pt x="522796" y="450839"/>
                      <a:pt x="456810" y="332064"/>
                    </a:cubicBezTo>
                    <a:cubicBezTo>
                      <a:pt x="452129" y="323638"/>
                      <a:pt x="438522" y="325968"/>
                      <a:pt x="429378" y="322920"/>
                    </a:cubicBezTo>
                    <a:cubicBezTo>
                      <a:pt x="432426" y="304632"/>
                      <a:pt x="443615" y="285883"/>
                      <a:pt x="438522" y="268056"/>
                    </a:cubicBezTo>
                    <a:cubicBezTo>
                      <a:pt x="435874" y="258788"/>
                      <a:pt x="420729" y="258912"/>
                      <a:pt x="411090" y="258912"/>
                    </a:cubicBezTo>
                    <a:cubicBezTo>
                      <a:pt x="395548" y="258912"/>
                      <a:pt x="380610" y="265008"/>
                      <a:pt x="365370" y="268056"/>
                    </a:cubicBezTo>
                    <a:cubicBezTo>
                      <a:pt x="350130" y="265008"/>
                      <a:pt x="328975" y="271345"/>
                      <a:pt x="319650" y="258912"/>
                    </a:cubicBezTo>
                    <a:cubicBezTo>
                      <a:pt x="313056" y="250120"/>
                      <a:pt x="336575" y="242385"/>
                      <a:pt x="337938" y="231480"/>
                    </a:cubicBezTo>
                    <a:cubicBezTo>
                      <a:pt x="339866" y="216058"/>
                      <a:pt x="338744" y="197700"/>
                      <a:pt x="328794" y="185760"/>
                    </a:cubicBezTo>
                    <a:cubicBezTo>
                      <a:pt x="320749" y="176106"/>
                      <a:pt x="304302" y="180068"/>
                      <a:pt x="292218" y="176616"/>
                    </a:cubicBezTo>
                    <a:cubicBezTo>
                      <a:pt x="282950" y="173968"/>
                      <a:pt x="273930" y="170520"/>
                      <a:pt x="264786" y="167472"/>
                    </a:cubicBezTo>
                    <a:cubicBezTo>
                      <a:pt x="261738" y="133944"/>
                      <a:pt x="266288" y="98827"/>
                      <a:pt x="255642" y="66888"/>
                    </a:cubicBezTo>
                    <a:cubicBezTo>
                      <a:pt x="252594" y="57744"/>
                      <a:pt x="237159" y="54164"/>
                      <a:pt x="228210" y="57744"/>
                    </a:cubicBezTo>
                    <a:cubicBezTo>
                      <a:pt x="218006" y="61825"/>
                      <a:pt x="216018" y="76032"/>
                      <a:pt x="209922" y="85176"/>
                    </a:cubicBezTo>
                    <a:cubicBezTo>
                      <a:pt x="206874" y="66888"/>
                      <a:pt x="208308" y="47254"/>
                      <a:pt x="200778" y="30312"/>
                    </a:cubicBezTo>
                    <a:cubicBezTo>
                      <a:pt x="177799" y="-21391"/>
                      <a:pt x="124358" y="7779"/>
                      <a:pt x="81906" y="12024"/>
                    </a:cubicBezTo>
                    <a:cubicBezTo>
                      <a:pt x="84954" y="30312"/>
                      <a:pt x="91050" y="48348"/>
                      <a:pt x="91050" y="66888"/>
                    </a:cubicBezTo>
                    <a:cubicBezTo>
                      <a:pt x="91050" y="76527"/>
                      <a:pt x="88722" y="46272"/>
                      <a:pt x="81906" y="39456"/>
                    </a:cubicBezTo>
                    <a:cubicBezTo>
                      <a:pt x="72267" y="29817"/>
                      <a:pt x="57522" y="27264"/>
                      <a:pt x="45330" y="21168"/>
                    </a:cubicBezTo>
                    <a:cubicBezTo>
                      <a:pt x="33138" y="24216"/>
                      <a:pt x="13167" y="18545"/>
                      <a:pt x="8754" y="30312"/>
                    </a:cubicBezTo>
                    <a:cubicBezTo>
                      <a:pt x="-14595" y="92576"/>
                      <a:pt x="12592" y="92551"/>
                      <a:pt x="45330" y="103464"/>
                    </a:cubicBezTo>
                    <a:cubicBezTo>
                      <a:pt x="15227" y="133567"/>
                      <a:pt x="-11651" y="146009"/>
                      <a:pt x="27042" y="204048"/>
                    </a:cubicBezTo>
                    <a:cubicBezTo>
                      <a:pt x="35663" y="216980"/>
                      <a:pt x="57522" y="210144"/>
                      <a:pt x="72762" y="213192"/>
                    </a:cubicBezTo>
                    <a:cubicBezTo>
                      <a:pt x="78858" y="222336"/>
                      <a:pt x="81906" y="234528"/>
                      <a:pt x="91050" y="240624"/>
                    </a:cubicBezTo>
                    <a:cubicBezTo>
                      <a:pt x="101507" y="247595"/>
                      <a:pt x="117462" y="242376"/>
                      <a:pt x="127626" y="249768"/>
                    </a:cubicBezTo>
                    <a:cubicBezTo>
                      <a:pt x="152029" y="267515"/>
                      <a:pt x="215773" y="331880"/>
                      <a:pt x="191634" y="313776"/>
                    </a:cubicBezTo>
                    <a:lnTo>
                      <a:pt x="155058" y="286344"/>
                    </a:lnTo>
                    <a:cubicBezTo>
                      <a:pt x="139818" y="289392"/>
                      <a:pt x="117959" y="282556"/>
                      <a:pt x="109338" y="295488"/>
                    </a:cubicBezTo>
                    <a:cubicBezTo>
                      <a:pt x="58896" y="371152"/>
                      <a:pt x="171353" y="323584"/>
                      <a:pt x="91050" y="350352"/>
                    </a:cubicBezTo>
                    <a:cubicBezTo>
                      <a:pt x="83834" y="371999"/>
                      <a:pt x="68981" y="401435"/>
                      <a:pt x="91050" y="423504"/>
                    </a:cubicBezTo>
                    <a:cubicBezTo>
                      <a:pt x="102040" y="434494"/>
                      <a:pt x="121530" y="429600"/>
                      <a:pt x="136770" y="432648"/>
                    </a:cubicBezTo>
                    <a:cubicBezTo>
                      <a:pt x="139818" y="444840"/>
                      <a:pt x="137869" y="459570"/>
                      <a:pt x="145914" y="469224"/>
                    </a:cubicBezTo>
                    <a:cubicBezTo>
                      <a:pt x="155543" y="480778"/>
                      <a:pt x="232052" y="504916"/>
                      <a:pt x="237354" y="505800"/>
                    </a:cubicBezTo>
                    <a:cubicBezTo>
                      <a:pt x="359108" y="526092"/>
                      <a:pt x="305934" y="545424"/>
                      <a:pt x="328794" y="551520"/>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a:off x="6940296" y="1166370"/>
                <a:ext cx="1434163" cy="590256"/>
              </a:xfrm>
              <a:custGeom>
                <a:avLst/>
                <a:gdLst>
                  <a:gd name="connsiteX0" fmla="*/ 1106424 w 1434163"/>
                  <a:gd name="connsiteY0" fmla="*/ 86358 h 590256"/>
                  <a:gd name="connsiteX1" fmla="*/ 1097280 w 1434163"/>
                  <a:gd name="connsiteY1" fmla="*/ 31494 h 590256"/>
                  <a:gd name="connsiteX2" fmla="*/ 932688 w 1434163"/>
                  <a:gd name="connsiteY2" fmla="*/ 40638 h 590256"/>
                  <a:gd name="connsiteX3" fmla="*/ 905256 w 1434163"/>
                  <a:gd name="connsiteY3" fmla="*/ 68070 h 590256"/>
                  <a:gd name="connsiteX4" fmla="*/ 804672 w 1434163"/>
                  <a:gd name="connsiteY4" fmla="*/ 49782 h 590256"/>
                  <a:gd name="connsiteX5" fmla="*/ 795528 w 1434163"/>
                  <a:gd name="connsiteY5" fmla="*/ 77214 h 590256"/>
                  <a:gd name="connsiteX6" fmla="*/ 777240 w 1434163"/>
                  <a:gd name="connsiteY6" fmla="*/ 113790 h 590256"/>
                  <a:gd name="connsiteX7" fmla="*/ 713232 w 1434163"/>
                  <a:gd name="connsiteY7" fmla="*/ 113790 h 590256"/>
                  <a:gd name="connsiteX8" fmla="*/ 356616 w 1434163"/>
                  <a:gd name="connsiteY8" fmla="*/ 104646 h 590256"/>
                  <a:gd name="connsiteX9" fmla="*/ 329184 w 1434163"/>
                  <a:gd name="connsiteY9" fmla="*/ 86358 h 590256"/>
                  <a:gd name="connsiteX10" fmla="*/ 301752 w 1434163"/>
                  <a:gd name="connsiteY10" fmla="*/ 77214 h 590256"/>
                  <a:gd name="connsiteX11" fmla="*/ 246888 w 1434163"/>
                  <a:gd name="connsiteY11" fmla="*/ 40638 h 590256"/>
                  <a:gd name="connsiteX12" fmla="*/ 283464 w 1434163"/>
                  <a:gd name="connsiteY12" fmla="*/ 49782 h 590256"/>
                  <a:gd name="connsiteX13" fmla="*/ 246888 w 1434163"/>
                  <a:gd name="connsiteY13" fmla="*/ 58926 h 590256"/>
                  <a:gd name="connsiteX14" fmla="*/ 192024 w 1434163"/>
                  <a:gd name="connsiteY14" fmla="*/ 77214 h 590256"/>
                  <a:gd name="connsiteX15" fmla="*/ 164592 w 1434163"/>
                  <a:gd name="connsiteY15" fmla="*/ 58926 h 590256"/>
                  <a:gd name="connsiteX16" fmla="*/ 192024 w 1434163"/>
                  <a:gd name="connsiteY16" fmla="*/ 95502 h 590256"/>
                  <a:gd name="connsiteX17" fmla="*/ 164592 w 1434163"/>
                  <a:gd name="connsiteY17" fmla="*/ 104646 h 590256"/>
                  <a:gd name="connsiteX18" fmla="*/ 82296 w 1434163"/>
                  <a:gd name="connsiteY18" fmla="*/ 113790 h 590256"/>
                  <a:gd name="connsiteX19" fmla="*/ 109728 w 1434163"/>
                  <a:gd name="connsiteY19" fmla="*/ 186942 h 590256"/>
                  <a:gd name="connsiteX20" fmla="*/ 137160 w 1434163"/>
                  <a:gd name="connsiteY20" fmla="*/ 196086 h 590256"/>
                  <a:gd name="connsiteX21" fmla="*/ 292608 w 1434163"/>
                  <a:gd name="connsiteY21" fmla="*/ 214374 h 590256"/>
                  <a:gd name="connsiteX22" fmla="*/ 484632 w 1434163"/>
                  <a:gd name="connsiteY22" fmla="*/ 232662 h 590256"/>
                  <a:gd name="connsiteX23" fmla="*/ 512064 w 1434163"/>
                  <a:gd name="connsiteY23" fmla="*/ 250950 h 590256"/>
                  <a:gd name="connsiteX24" fmla="*/ 539496 w 1434163"/>
                  <a:gd name="connsiteY24" fmla="*/ 260094 h 590256"/>
                  <a:gd name="connsiteX25" fmla="*/ 512064 w 1434163"/>
                  <a:gd name="connsiteY25" fmla="*/ 278382 h 590256"/>
                  <a:gd name="connsiteX26" fmla="*/ 475488 w 1434163"/>
                  <a:gd name="connsiteY26" fmla="*/ 287526 h 590256"/>
                  <a:gd name="connsiteX27" fmla="*/ 466344 w 1434163"/>
                  <a:gd name="connsiteY27" fmla="*/ 324102 h 590256"/>
                  <a:gd name="connsiteX28" fmla="*/ 411480 w 1434163"/>
                  <a:gd name="connsiteY28" fmla="*/ 314958 h 590256"/>
                  <a:gd name="connsiteX29" fmla="*/ 402336 w 1434163"/>
                  <a:gd name="connsiteY29" fmla="*/ 342390 h 590256"/>
                  <a:gd name="connsiteX30" fmla="*/ 338328 w 1434163"/>
                  <a:gd name="connsiteY30" fmla="*/ 342390 h 590256"/>
                  <a:gd name="connsiteX31" fmla="*/ 320040 w 1434163"/>
                  <a:gd name="connsiteY31" fmla="*/ 369822 h 590256"/>
                  <a:gd name="connsiteX32" fmla="*/ 246888 w 1434163"/>
                  <a:gd name="connsiteY32" fmla="*/ 351534 h 590256"/>
                  <a:gd name="connsiteX33" fmla="*/ 237744 w 1434163"/>
                  <a:gd name="connsiteY33" fmla="*/ 378966 h 590256"/>
                  <a:gd name="connsiteX34" fmla="*/ 192024 w 1434163"/>
                  <a:gd name="connsiteY34" fmla="*/ 388110 h 590256"/>
                  <a:gd name="connsiteX35" fmla="*/ 201168 w 1434163"/>
                  <a:gd name="connsiteY35" fmla="*/ 442974 h 590256"/>
                  <a:gd name="connsiteX36" fmla="*/ 228600 w 1434163"/>
                  <a:gd name="connsiteY36" fmla="*/ 461262 h 590256"/>
                  <a:gd name="connsiteX37" fmla="*/ 219456 w 1434163"/>
                  <a:gd name="connsiteY37" fmla="*/ 488694 h 590256"/>
                  <a:gd name="connsiteX38" fmla="*/ 0 w 1434163"/>
                  <a:gd name="connsiteY38" fmla="*/ 497838 h 590256"/>
                  <a:gd name="connsiteX39" fmla="*/ 73152 w 1434163"/>
                  <a:gd name="connsiteY39" fmla="*/ 516126 h 590256"/>
                  <a:gd name="connsiteX40" fmla="*/ 429768 w 1434163"/>
                  <a:gd name="connsiteY40" fmla="*/ 534414 h 590256"/>
                  <a:gd name="connsiteX41" fmla="*/ 466344 w 1434163"/>
                  <a:gd name="connsiteY41" fmla="*/ 552702 h 590256"/>
                  <a:gd name="connsiteX42" fmla="*/ 512064 w 1434163"/>
                  <a:gd name="connsiteY42" fmla="*/ 561846 h 590256"/>
                  <a:gd name="connsiteX43" fmla="*/ 713232 w 1434163"/>
                  <a:gd name="connsiteY43" fmla="*/ 570990 h 590256"/>
                  <a:gd name="connsiteX44" fmla="*/ 740664 w 1434163"/>
                  <a:gd name="connsiteY44" fmla="*/ 580134 h 590256"/>
                  <a:gd name="connsiteX45" fmla="*/ 950976 w 1434163"/>
                  <a:gd name="connsiteY45" fmla="*/ 580134 h 590256"/>
                  <a:gd name="connsiteX46" fmla="*/ 987552 w 1434163"/>
                  <a:gd name="connsiteY46" fmla="*/ 561846 h 590256"/>
                  <a:gd name="connsiteX47" fmla="*/ 1042416 w 1434163"/>
                  <a:gd name="connsiteY47" fmla="*/ 552702 h 590256"/>
                  <a:gd name="connsiteX48" fmla="*/ 1051560 w 1434163"/>
                  <a:gd name="connsiteY48" fmla="*/ 525270 h 590256"/>
                  <a:gd name="connsiteX49" fmla="*/ 1124712 w 1434163"/>
                  <a:gd name="connsiteY49" fmla="*/ 516126 h 590256"/>
                  <a:gd name="connsiteX50" fmla="*/ 1161288 w 1434163"/>
                  <a:gd name="connsiteY50" fmla="*/ 506982 h 590256"/>
                  <a:gd name="connsiteX51" fmla="*/ 1353312 w 1434163"/>
                  <a:gd name="connsiteY51" fmla="*/ 497838 h 590256"/>
                  <a:gd name="connsiteX52" fmla="*/ 1399032 w 1434163"/>
                  <a:gd name="connsiteY52" fmla="*/ 479550 h 590256"/>
                  <a:gd name="connsiteX53" fmla="*/ 1371600 w 1434163"/>
                  <a:gd name="connsiteY53" fmla="*/ 461262 h 590256"/>
                  <a:gd name="connsiteX54" fmla="*/ 1344168 w 1434163"/>
                  <a:gd name="connsiteY54" fmla="*/ 406398 h 590256"/>
                  <a:gd name="connsiteX55" fmla="*/ 1371600 w 1434163"/>
                  <a:gd name="connsiteY55" fmla="*/ 397254 h 590256"/>
                  <a:gd name="connsiteX56" fmla="*/ 1380744 w 1434163"/>
                  <a:gd name="connsiteY56" fmla="*/ 369822 h 590256"/>
                  <a:gd name="connsiteX57" fmla="*/ 1344168 w 1434163"/>
                  <a:gd name="connsiteY57" fmla="*/ 305814 h 590256"/>
                  <a:gd name="connsiteX58" fmla="*/ 1289304 w 1434163"/>
                  <a:gd name="connsiteY58" fmla="*/ 287526 h 590256"/>
                  <a:gd name="connsiteX59" fmla="*/ 1298448 w 1434163"/>
                  <a:gd name="connsiteY59" fmla="*/ 260094 h 590256"/>
                  <a:gd name="connsiteX60" fmla="*/ 1362456 w 1434163"/>
                  <a:gd name="connsiteY60" fmla="*/ 241806 h 590256"/>
                  <a:gd name="connsiteX61" fmla="*/ 1408176 w 1434163"/>
                  <a:gd name="connsiteY61" fmla="*/ 186942 h 590256"/>
                  <a:gd name="connsiteX62" fmla="*/ 1380744 w 1434163"/>
                  <a:gd name="connsiteY62" fmla="*/ 159510 h 590256"/>
                  <a:gd name="connsiteX63" fmla="*/ 1353312 w 1434163"/>
                  <a:gd name="connsiteY63" fmla="*/ 150366 h 590256"/>
                  <a:gd name="connsiteX64" fmla="*/ 1133856 w 1434163"/>
                  <a:gd name="connsiteY64" fmla="*/ 104646 h 590256"/>
                  <a:gd name="connsiteX65" fmla="*/ 1106424 w 1434163"/>
                  <a:gd name="connsiteY65" fmla="*/ 86358 h 59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34163" h="590256">
                    <a:moveTo>
                      <a:pt x="1106424" y="86358"/>
                    </a:moveTo>
                    <a:cubicBezTo>
                      <a:pt x="1100328" y="74166"/>
                      <a:pt x="1112112" y="42618"/>
                      <a:pt x="1097280" y="31494"/>
                    </a:cubicBezTo>
                    <a:cubicBezTo>
                      <a:pt x="1025709" y="-22184"/>
                      <a:pt x="989590" y="807"/>
                      <a:pt x="932688" y="40638"/>
                    </a:cubicBezTo>
                    <a:cubicBezTo>
                      <a:pt x="922094" y="48054"/>
                      <a:pt x="914400" y="58926"/>
                      <a:pt x="905256" y="68070"/>
                    </a:cubicBezTo>
                    <a:cubicBezTo>
                      <a:pt x="888917" y="19053"/>
                      <a:pt x="897784" y="15923"/>
                      <a:pt x="804672" y="49782"/>
                    </a:cubicBezTo>
                    <a:cubicBezTo>
                      <a:pt x="795614" y="53076"/>
                      <a:pt x="799325" y="68355"/>
                      <a:pt x="795528" y="77214"/>
                    </a:cubicBezTo>
                    <a:cubicBezTo>
                      <a:pt x="790158" y="89743"/>
                      <a:pt x="783336" y="101598"/>
                      <a:pt x="777240" y="113790"/>
                    </a:cubicBezTo>
                    <a:cubicBezTo>
                      <a:pt x="711467" y="91866"/>
                      <a:pt x="793604" y="113790"/>
                      <a:pt x="713232" y="113790"/>
                    </a:cubicBezTo>
                    <a:cubicBezTo>
                      <a:pt x="594321" y="113790"/>
                      <a:pt x="475488" y="107694"/>
                      <a:pt x="356616" y="104646"/>
                    </a:cubicBezTo>
                    <a:cubicBezTo>
                      <a:pt x="347472" y="98550"/>
                      <a:pt x="339014" y="91273"/>
                      <a:pt x="329184" y="86358"/>
                    </a:cubicBezTo>
                    <a:cubicBezTo>
                      <a:pt x="320563" y="82047"/>
                      <a:pt x="310178" y="81895"/>
                      <a:pt x="301752" y="77214"/>
                    </a:cubicBezTo>
                    <a:cubicBezTo>
                      <a:pt x="282539" y="66540"/>
                      <a:pt x="225565" y="35307"/>
                      <a:pt x="246888" y="40638"/>
                    </a:cubicBezTo>
                    <a:lnTo>
                      <a:pt x="283464" y="49782"/>
                    </a:lnTo>
                    <a:cubicBezTo>
                      <a:pt x="271272" y="52830"/>
                      <a:pt x="258925" y="55315"/>
                      <a:pt x="246888" y="58926"/>
                    </a:cubicBezTo>
                    <a:cubicBezTo>
                      <a:pt x="228424" y="64465"/>
                      <a:pt x="192024" y="77214"/>
                      <a:pt x="192024" y="77214"/>
                    </a:cubicBezTo>
                    <a:cubicBezTo>
                      <a:pt x="182880" y="71118"/>
                      <a:pt x="164592" y="47936"/>
                      <a:pt x="164592" y="58926"/>
                    </a:cubicBezTo>
                    <a:cubicBezTo>
                      <a:pt x="164592" y="74166"/>
                      <a:pt x="192024" y="80262"/>
                      <a:pt x="192024" y="95502"/>
                    </a:cubicBezTo>
                    <a:cubicBezTo>
                      <a:pt x="192024" y="105141"/>
                      <a:pt x="174099" y="103061"/>
                      <a:pt x="164592" y="104646"/>
                    </a:cubicBezTo>
                    <a:cubicBezTo>
                      <a:pt x="137367" y="109184"/>
                      <a:pt x="109728" y="110742"/>
                      <a:pt x="82296" y="113790"/>
                    </a:cubicBezTo>
                    <a:cubicBezTo>
                      <a:pt x="87253" y="138574"/>
                      <a:pt x="87304" y="169003"/>
                      <a:pt x="109728" y="186942"/>
                    </a:cubicBezTo>
                    <a:cubicBezTo>
                      <a:pt x="117254" y="192963"/>
                      <a:pt x="127677" y="194362"/>
                      <a:pt x="137160" y="196086"/>
                    </a:cubicBezTo>
                    <a:cubicBezTo>
                      <a:pt x="156909" y="199677"/>
                      <a:pt x="276631" y="212599"/>
                      <a:pt x="292608" y="214374"/>
                    </a:cubicBezTo>
                    <a:cubicBezTo>
                      <a:pt x="386175" y="245563"/>
                      <a:pt x="230567" y="196367"/>
                      <a:pt x="484632" y="232662"/>
                    </a:cubicBezTo>
                    <a:cubicBezTo>
                      <a:pt x="495511" y="234216"/>
                      <a:pt x="502234" y="246035"/>
                      <a:pt x="512064" y="250950"/>
                    </a:cubicBezTo>
                    <a:cubicBezTo>
                      <a:pt x="520685" y="255261"/>
                      <a:pt x="530352" y="257046"/>
                      <a:pt x="539496" y="260094"/>
                    </a:cubicBezTo>
                    <a:cubicBezTo>
                      <a:pt x="530352" y="266190"/>
                      <a:pt x="522165" y="274053"/>
                      <a:pt x="512064" y="278382"/>
                    </a:cubicBezTo>
                    <a:cubicBezTo>
                      <a:pt x="500513" y="283332"/>
                      <a:pt x="484374" y="278640"/>
                      <a:pt x="475488" y="287526"/>
                    </a:cubicBezTo>
                    <a:cubicBezTo>
                      <a:pt x="466602" y="296412"/>
                      <a:pt x="469392" y="311910"/>
                      <a:pt x="466344" y="324102"/>
                    </a:cubicBezTo>
                    <a:cubicBezTo>
                      <a:pt x="448158" y="311978"/>
                      <a:pt x="434195" y="292243"/>
                      <a:pt x="411480" y="314958"/>
                    </a:cubicBezTo>
                    <a:cubicBezTo>
                      <a:pt x="404664" y="321774"/>
                      <a:pt x="405384" y="333246"/>
                      <a:pt x="402336" y="342390"/>
                    </a:cubicBezTo>
                    <a:cubicBezTo>
                      <a:pt x="379214" y="336610"/>
                      <a:pt x="360192" y="324899"/>
                      <a:pt x="338328" y="342390"/>
                    </a:cubicBezTo>
                    <a:cubicBezTo>
                      <a:pt x="329746" y="349255"/>
                      <a:pt x="326136" y="360678"/>
                      <a:pt x="320040" y="369822"/>
                    </a:cubicBezTo>
                    <a:cubicBezTo>
                      <a:pt x="307437" y="332013"/>
                      <a:pt x="312933" y="318512"/>
                      <a:pt x="246888" y="351534"/>
                    </a:cubicBezTo>
                    <a:cubicBezTo>
                      <a:pt x="238267" y="355845"/>
                      <a:pt x="245764" y="373619"/>
                      <a:pt x="237744" y="378966"/>
                    </a:cubicBezTo>
                    <a:cubicBezTo>
                      <a:pt x="224812" y="387587"/>
                      <a:pt x="207264" y="385062"/>
                      <a:pt x="192024" y="388110"/>
                    </a:cubicBezTo>
                    <a:cubicBezTo>
                      <a:pt x="195072" y="406398"/>
                      <a:pt x="192877" y="426391"/>
                      <a:pt x="201168" y="442974"/>
                    </a:cubicBezTo>
                    <a:cubicBezTo>
                      <a:pt x="206083" y="452804"/>
                      <a:pt x="224519" y="451058"/>
                      <a:pt x="228600" y="461262"/>
                    </a:cubicBezTo>
                    <a:cubicBezTo>
                      <a:pt x="232180" y="470211"/>
                      <a:pt x="228974" y="487171"/>
                      <a:pt x="219456" y="488694"/>
                    </a:cubicBezTo>
                    <a:cubicBezTo>
                      <a:pt x="147160" y="500261"/>
                      <a:pt x="73152" y="494790"/>
                      <a:pt x="0" y="497838"/>
                    </a:cubicBezTo>
                    <a:cubicBezTo>
                      <a:pt x="24384" y="503934"/>
                      <a:pt x="48041" y="515034"/>
                      <a:pt x="73152" y="516126"/>
                    </a:cubicBezTo>
                    <a:cubicBezTo>
                      <a:pt x="332281" y="527392"/>
                      <a:pt x="213430" y="520893"/>
                      <a:pt x="429768" y="534414"/>
                    </a:cubicBezTo>
                    <a:cubicBezTo>
                      <a:pt x="441960" y="540510"/>
                      <a:pt x="453412" y="548391"/>
                      <a:pt x="466344" y="552702"/>
                    </a:cubicBezTo>
                    <a:cubicBezTo>
                      <a:pt x="481088" y="557617"/>
                      <a:pt x="496565" y="560698"/>
                      <a:pt x="512064" y="561846"/>
                    </a:cubicBezTo>
                    <a:cubicBezTo>
                      <a:pt x="579006" y="566805"/>
                      <a:pt x="646176" y="567942"/>
                      <a:pt x="713232" y="570990"/>
                    </a:cubicBezTo>
                    <a:cubicBezTo>
                      <a:pt x="722376" y="574038"/>
                      <a:pt x="731255" y="578043"/>
                      <a:pt x="740664" y="580134"/>
                    </a:cubicBezTo>
                    <a:cubicBezTo>
                      <a:pt x="825761" y="599045"/>
                      <a:pt x="835716" y="586914"/>
                      <a:pt x="950976" y="580134"/>
                    </a:cubicBezTo>
                    <a:cubicBezTo>
                      <a:pt x="963168" y="574038"/>
                      <a:pt x="974496" y="565763"/>
                      <a:pt x="987552" y="561846"/>
                    </a:cubicBezTo>
                    <a:cubicBezTo>
                      <a:pt x="1005310" y="556518"/>
                      <a:pt x="1026319" y="561901"/>
                      <a:pt x="1042416" y="552702"/>
                    </a:cubicBezTo>
                    <a:cubicBezTo>
                      <a:pt x="1050785" y="547920"/>
                      <a:pt x="1042752" y="529185"/>
                      <a:pt x="1051560" y="525270"/>
                    </a:cubicBezTo>
                    <a:cubicBezTo>
                      <a:pt x="1074016" y="515290"/>
                      <a:pt x="1100473" y="520166"/>
                      <a:pt x="1124712" y="516126"/>
                    </a:cubicBezTo>
                    <a:cubicBezTo>
                      <a:pt x="1137108" y="514060"/>
                      <a:pt x="1148761" y="507984"/>
                      <a:pt x="1161288" y="506982"/>
                    </a:cubicBezTo>
                    <a:cubicBezTo>
                      <a:pt x="1225164" y="501872"/>
                      <a:pt x="1289304" y="500886"/>
                      <a:pt x="1353312" y="497838"/>
                    </a:cubicBezTo>
                    <a:cubicBezTo>
                      <a:pt x="1470528" y="483186"/>
                      <a:pt x="1436245" y="498156"/>
                      <a:pt x="1399032" y="479550"/>
                    </a:cubicBezTo>
                    <a:cubicBezTo>
                      <a:pt x="1389202" y="474635"/>
                      <a:pt x="1380744" y="467358"/>
                      <a:pt x="1371600" y="461262"/>
                    </a:cubicBezTo>
                    <a:cubicBezTo>
                      <a:pt x="1368520" y="456642"/>
                      <a:pt x="1338760" y="417215"/>
                      <a:pt x="1344168" y="406398"/>
                    </a:cubicBezTo>
                    <a:cubicBezTo>
                      <a:pt x="1348479" y="397777"/>
                      <a:pt x="1362456" y="400302"/>
                      <a:pt x="1371600" y="397254"/>
                    </a:cubicBezTo>
                    <a:cubicBezTo>
                      <a:pt x="1374648" y="388110"/>
                      <a:pt x="1380744" y="379461"/>
                      <a:pt x="1380744" y="369822"/>
                    </a:cubicBezTo>
                    <a:cubicBezTo>
                      <a:pt x="1380744" y="343210"/>
                      <a:pt x="1367850" y="318971"/>
                      <a:pt x="1344168" y="305814"/>
                    </a:cubicBezTo>
                    <a:cubicBezTo>
                      <a:pt x="1327317" y="296452"/>
                      <a:pt x="1289304" y="287526"/>
                      <a:pt x="1289304" y="287526"/>
                    </a:cubicBezTo>
                    <a:cubicBezTo>
                      <a:pt x="1292352" y="278382"/>
                      <a:pt x="1291632" y="266910"/>
                      <a:pt x="1298448" y="260094"/>
                    </a:cubicBezTo>
                    <a:cubicBezTo>
                      <a:pt x="1302821" y="255721"/>
                      <a:pt x="1362140" y="241885"/>
                      <a:pt x="1362456" y="241806"/>
                    </a:cubicBezTo>
                    <a:cubicBezTo>
                      <a:pt x="1371418" y="235084"/>
                      <a:pt x="1416554" y="212076"/>
                      <a:pt x="1408176" y="186942"/>
                    </a:cubicBezTo>
                    <a:cubicBezTo>
                      <a:pt x="1404087" y="174674"/>
                      <a:pt x="1391504" y="166683"/>
                      <a:pt x="1380744" y="159510"/>
                    </a:cubicBezTo>
                    <a:cubicBezTo>
                      <a:pt x="1372724" y="154163"/>
                      <a:pt x="1361738" y="155047"/>
                      <a:pt x="1353312" y="150366"/>
                    </a:cubicBezTo>
                    <a:cubicBezTo>
                      <a:pt x="1230376" y="82068"/>
                      <a:pt x="1376274" y="118114"/>
                      <a:pt x="1133856" y="104646"/>
                    </a:cubicBezTo>
                    <a:cubicBezTo>
                      <a:pt x="1123349" y="73125"/>
                      <a:pt x="1112520" y="98550"/>
                      <a:pt x="1106424" y="86358"/>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Tree>
    <p:extLst>
      <p:ext uri="{BB962C8B-B14F-4D97-AF65-F5344CB8AC3E}">
        <p14:creationId xmlns:p14="http://schemas.microsoft.com/office/powerpoint/2010/main" val="300249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0" y="6488113"/>
            <a:ext cx="838200" cy="369887"/>
          </a:xfrm>
          <a:prstGeom prst="rect">
            <a:avLst/>
          </a:prstGeom>
          <a:solidFill>
            <a:schemeClr val="bg1">
              <a:lumMod val="95000"/>
            </a:schemeClr>
          </a:solidFill>
        </p:spPr>
        <p:txBody>
          <a:bodyPr wrap="square">
            <a:spAutoFit/>
          </a:bodyPr>
          <a:lstStyle/>
          <a:p>
            <a:pPr>
              <a:defRPr/>
            </a:pPr>
            <a:r>
              <a:rPr lang="en-US" dirty="0" smtClean="0">
                <a:solidFill>
                  <a:schemeClr val="bg1">
                    <a:lumMod val="50000"/>
                  </a:schemeClr>
                </a:solidFill>
              </a:rPr>
              <a:t>40/57</a:t>
            </a:r>
            <a:endParaRPr lang="en-US" dirty="0">
              <a:solidFill>
                <a:schemeClr val="bg1">
                  <a:lumMod val="50000"/>
                </a:schemeClr>
              </a:solidFill>
            </a:endParaRPr>
          </a:p>
        </p:txBody>
      </p:sp>
      <p:sp>
        <p:nvSpPr>
          <p:cNvPr id="41" name="Rectangle 40"/>
          <p:cNvSpPr/>
          <p:nvPr/>
        </p:nvSpPr>
        <p:spPr>
          <a:xfrm>
            <a:off x="644525" y="4038600"/>
            <a:ext cx="2860675" cy="2438400"/>
          </a:xfrm>
          <a:prstGeom prst="rect">
            <a:avLst/>
          </a:prstGeom>
          <a:solidFill>
            <a:srgbClr val="9BE5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44525" y="2057400"/>
            <a:ext cx="2860675" cy="1817688"/>
          </a:xfrm>
          <a:prstGeom prst="rect">
            <a:avLst/>
          </a:prstGeom>
          <a:solidFill>
            <a:srgbClr val="9BE5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3" name="TextBox 1"/>
          <p:cNvSpPr txBox="1">
            <a:spLocks noChangeArrowheads="1"/>
          </p:cNvSpPr>
          <p:nvPr/>
        </p:nvSpPr>
        <p:spPr bwMode="auto">
          <a:xfrm>
            <a:off x="115888" y="71438"/>
            <a:ext cx="1636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Algorithm</a:t>
            </a:r>
          </a:p>
        </p:txBody>
      </p:sp>
      <p:sp>
        <p:nvSpPr>
          <p:cNvPr id="3" name="Rectangle 2"/>
          <p:cNvSpPr/>
          <p:nvPr/>
        </p:nvSpPr>
        <p:spPr>
          <a:xfrm>
            <a:off x="190500" y="538163"/>
            <a:ext cx="1220788" cy="1366837"/>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5" name="TextBox 3"/>
          <p:cNvSpPr txBox="1">
            <a:spLocks noChangeArrowheads="1"/>
          </p:cNvSpPr>
          <p:nvPr/>
        </p:nvSpPr>
        <p:spPr bwMode="auto">
          <a:xfrm>
            <a:off x="228600" y="533400"/>
            <a:ext cx="11826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t>Galvez-</a:t>
            </a:r>
          </a:p>
          <a:p>
            <a:pPr algn="ctr" eaLnBrk="1" hangingPunct="1"/>
            <a:r>
              <a:rPr lang="en-US" sz="2000"/>
              <a:t>Davison </a:t>
            </a:r>
          </a:p>
          <a:p>
            <a:pPr algn="ctr" eaLnBrk="1" hangingPunct="1"/>
            <a:r>
              <a:rPr lang="en-US" sz="2000"/>
              <a:t>Index</a:t>
            </a:r>
          </a:p>
          <a:p>
            <a:pPr algn="ctr" eaLnBrk="1" hangingPunct="1"/>
            <a:r>
              <a:rPr lang="en-US" sz="2000" b="1"/>
              <a:t>(GDI)</a:t>
            </a:r>
          </a:p>
        </p:txBody>
      </p:sp>
      <p:sp>
        <p:nvSpPr>
          <p:cNvPr id="27" name="Rectangle 26"/>
          <p:cNvSpPr/>
          <p:nvPr/>
        </p:nvSpPr>
        <p:spPr>
          <a:xfrm>
            <a:off x="1828800" y="533400"/>
            <a:ext cx="1905000" cy="1371600"/>
          </a:xfrm>
          <a:prstGeom prst="rect">
            <a:avLst/>
          </a:prstGeom>
          <a:solidFill>
            <a:srgbClr val="9BE5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7" name="TextBox 27"/>
          <p:cNvSpPr txBox="1">
            <a:spLocks noChangeArrowheads="1"/>
          </p:cNvSpPr>
          <p:nvPr/>
        </p:nvSpPr>
        <p:spPr bwMode="auto">
          <a:xfrm>
            <a:off x="2057400" y="685800"/>
            <a:ext cx="137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t>Thermal </a:t>
            </a:r>
          </a:p>
          <a:p>
            <a:pPr algn="ctr" eaLnBrk="1" hangingPunct="1"/>
            <a:r>
              <a:rPr lang="en-US" sz="2000"/>
              <a:t>Index</a:t>
            </a:r>
          </a:p>
          <a:p>
            <a:pPr algn="ctr" eaLnBrk="1" hangingPunct="1"/>
            <a:r>
              <a:rPr lang="en-US" sz="2000" b="1"/>
              <a:t>(TI)</a:t>
            </a:r>
          </a:p>
        </p:txBody>
      </p:sp>
      <p:sp>
        <p:nvSpPr>
          <p:cNvPr id="29" name="Rectangle 28"/>
          <p:cNvSpPr/>
          <p:nvPr/>
        </p:nvSpPr>
        <p:spPr>
          <a:xfrm>
            <a:off x="4267200" y="533400"/>
            <a:ext cx="2438400" cy="1371600"/>
          </a:xfrm>
          <a:prstGeom prst="rect">
            <a:avLst/>
          </a:prstGeom>
          <a:solidFill>
            <a:srgbClr val="53CD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9" name="TextBox 29"/>
          <p:cNvSpPr txBox="1">
            <a:spLocks noChangeArrowheads="1"/>
          </p:cNvSpPr>
          <p:nvPr/>
        </p:nvSpPr>
        <p:spPr bwMode="auto">
          <a:xfrm>
            <a:off x="4800600" y="609600"/>
            <a:ext cx="12255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t>Inversion</a:t>
            </a:r>
          </a:p>
          <a:p>
            <a:pPr algn="ctr" eaLnBrk="1" hangingPunct="1"/>
            <a:r>
              <a:rPr lang="en-US" sz="2000"/>
              <a:t>Index</a:t>
            </a:r>
          </a:p>
          <a:p>
            <a:pPr algn="ctr" eaLnBrk="1" hangingPunct="1"/>
            <a:r>
              <a:rPr lang="en-US" sz="2000" b="1"/>
              <a:t>(II)</a:t>
            </a:r>
          </a:p>
        </p:txBody>
      </p:sp>
      <p:sp>
        <p:nvSpPr>
          <p:cNvPr id="31" name="Rectangle 30"/>
          <p:cNvSpPr/>
          <p:nvPr/>
        </p:nvSpPr>
        <p:spPr>
          <a:xfrm>
            <a:off x="7362825" y="619125"/>
            <a:ext cx="1628775" cy="1200150"/>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extBox 31"/>
          <p:cNvSpPr txBox="1"/>
          <p:nvPr/>
        </p:nvSpPr>
        <p:spPr>
          <a:xfrm>
            <a:off x="7362825" y="619125"/>
            <a:ext cx="1628775" cy="1138238"/>
          </a:xfrm>
          <a:prstGeom prst="rect">
            <a:avLst/>
          </a:prstGeom>
          <a:noFill/>
        </p:spPr>
        <p:txBody>
          <a:bodyPr wrap="none">
            <a:spAutoFit/>
          </a:bodyPr>
          <a:lstStyle/>
          <a:p>
            <a:pPr algn="ctr">
              <a:defRPr/>
            </a:pPr>
            <a:r>
              <a:rPr lang="en-US" sz="2200" dirty="0">
                <a:solidFill>
                  <a:schemeClr val="bg1">
                    <a:lumMod val="50000"/>
                  </a:schemeClr>
                </a:solidFill>
              </a:rPr>
              <a:t>Optional</a:t>
            </a:r>
          </a:p>
          <a:p>
            <a:pPr algn="ctr">
              <a:defRPr/>
            </a:pPr>
            <a:r>
              <a:rPr lang="en-US" sz="2200" dirty="0">
                <a:solidFill>
                  <a:schemeClr val="bg1">
                    <a:lumMod val="50000"/>
                  </a:schemeClr>
                </a:solidFill>
              </a:rPr>
              <a:t>Corrections</a:t>
            </a:r>
          </a:p>
          <a:p>
            <a:pPr algn="ctr">
              <a:defRPr/>
            </a:pPr>
            <a:r>
              <a:rPr lang="en-US" sz="2400" b="1" dirty="0">
                <a:solidFill>
                  <a:schemeClr val="bg1">
                    <a:lumMod val="50000"/>
                  </a:schemeClr>
                </a:solidFill>
              </a:rPr>
              <a:t>(OC)</a:t>
            </a:r>
          </a:p>
        </p:txBody>
      </p:sp>
      <p:sp>
        <p:nvSpPr>
          <p:cNvPr id="7182" name="TextBox 4"/>
          <p:cNvSpPr txBox="1">
            <a:spLocks noChangeArrowheads="1"/>
          </p:cNvSpPr>
          <p:nvPr/>
        </p:nvSpPr>
        <p:spPr bwMode="auto">
          <a:xfrm>
            <a:off x="1447800" y="919163"/>
            <a:ext cx="395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t>
            </a:r>
          </a:p>
        </p:txBody>
      </p:sp>
      <p:sp>
        <p:nvSpPr>
          <p:cNvPr id="7183" name="TextBox 33"/>
          <p:cNvSpPr txBox="1">
            <a:spLocks noChangeArrowheads="1"/>
          </p:cNvSpPr>
          <p:nvPr/>
        </p:nvSpPr>
        <p:spPr bwMode="auto">
          <a:xfrm>
            <a:off x="3795713" y="923925"/>
            <a:ext cx="395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t>
            </a:r>
          </a:p>
        </p:txBody>
      </p:sp>
      <p:sp>
        <p:nvSpPr>
          <p:cNvPr id="35" name="TextBox 34"/>
          <p:cNvSpPr txBox="1"/>
          <p:nvPr/>
        </p:nvSpPr>
        <p:spPr>
          <a:xfrm>
            <a:off x="6858000" y="914400"/>
            <a:ext cx="395288" cy="522288"/>
          </a:xfrm>
          <a:prstGeom prst="rect">
            <a:avLst/>
          </a:prstGeom>
          <a:noFill/>
        </p:spPr>
        <p:txBody>
          <a:bodyPr wrap="none">
            <a:spAutoFit/>
          </a:bodyPr>
          <a:lstStyle/>
          <a:p>
            <a:pPr>
              <a:defRPr/>
            </a:pPr>
            <a:r>
              <a:rPr lang="en-US" sz="2800" dirty="0">
                <a:solidFill>
                  <a:schemeClr val="bg1">
                    <a:lumMod val="50000"/>
                  </a:schemeClr>
                </a:solidFill>
              </a:rPr>
              <a:t>+</a:t>
            </a:r>
          </a:p>
        </p:txBody>
      </p:sp>
      <p:sp>
        <p:nvSpPr>
          <p:cNvPr id="7185" name="TextBox 35"/>
          <p:cNvSpPr txBox="1">
            <a:spLocks noChangeArrowheads="1"/>
          </p:cNvSpPr>
          <p:nvPr/>
        </p:nvSpPr>
        <p:spPr bwMode="auto">
          <a:xfrm>
            <a:off x="644525" y="2106613"/>
            <a:ext cx="29368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sz="2200"/>
              <a:t>θ</a:t>
            </a:r>
            <a:r>
              <a:rPr lang="en-US" sz="2200"/>
              <a:t>e core factor </a:t>
            </a:r>
            <a:r>
              <a:rPr lang="en-US" sz="2200" b="1"/>
              <a:t>(TCF)</a:t>
            </a:r>
          </a:p>
          <a:p>
            <a:pPr eaLnBrk="1" hangingPunct="1"/>
            <a:endParaRPr lang="en-US" sz="500" i="1"/>
          </a:p>
          <a:p>
            <a:pPr eaLnBrk="1" hangingPunct="1"/>
            <a:r>
              <a:rPr lang="en-US" sz="1600" i="1"/>
              <a:t>Summarizes vertical structure of heat and water vapor using </a:t>
            </a:r>
            <a:r>
              <a:rPr lang="el-GR" sz="1600" i="1"/>
              <a:t>θ</a:t>
            </a:r>
            <a:r>
              <a:rPr lang="en-US" sz="1600" i="1"/>
              <a:t>e at 6 levels to assess the potential for convection.</a:t>
            </a:r>
          </a:p>
        </p:txBody>
      </p:sp>
      <p:sp>
        <p:nvSpPr>
          <p:cNvPr id="7186" name="TextBox 37"/>
          <p:cNvSpPr txBox="1">
            <a:spLocks noChangeArrowheads="1"/>
          </p:cNvSpPr>
          <p:nvPr/>
        </p:nvSpPr>
        <p:spPr bwMode="auto">
          <a:xfrm>
            <a:off x="873125" y="3505200"/>
            <a:ext cx="2479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a:solidFill>
                  <a:srgbClr val="FF0000"/>
                </a:solidFill>
              </a:rPr>
              <a:t>(Enhancement Factor)</a:t>
            </a:r>
          </a:p>
        </p:txBody>
      </p:sp>
      <p:sp>
        <p:nvSpPr>
          <p:cNvPr id="7187" name="TextBox 38"/>
          <p:cNvSpPr txBox="1">
            <a:spLocks noChangeArrowheads="1"/>
          </p:cNvSpPr>
          <p:nvPr/>
        </p:nvSpPr>
        <p:spPr bwMode="auto">
          <a:xfrm>
            <a:off x="1144588" y="6096000"/>
            <a:ext cx="1979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a:solidFill>
                  <a:srgbClr val="0000CC"/>
                </a:solidFill>
              </a:rPr>
              <a:t>(Inhibition Factor)</a:t>
            </a:r>
          </a:p>
        </p:txBody>
      </p:sp>
      <p:sp>
        <p:nvSpPr>
          <p:cNvPr id="7188" name="TextBox 41"/>
          <p:cNvSpPr txBox="1">
            <a:spLocks noChangeArrowheads="1"/>
          </p:cNvSpPr>
          <p:nvPr/>
        </p:nvSpPr>
        <p:spPr bwMode="auto">
          <a:xfrm>
            <a:off x="609600" y="4065588"/>
            <a:ext cx="29718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100"/>
              <a:t>Mid-level warming factor </a:t>
            </a:r>
            <a:r>
              <a:rPr lang="en-US" sz="2200" b="1"/>
              <a:t>(MWF)</a:t>
            </a:r>
          </a:p>
          <a:p>
            <a:pPr eaLnBrk="1" hangingPunct="1"/>
            <a:endParaRPr lang="en-US" sz="500" i="1"/>
          </a:p>
          <a:p>
            <a:pPr eaLnBrk="1" hangingPunct="1"/>
            <a:r>
              <a:rPr lang="en-US" sz="1600" i="1"/>
              <a:t>Infers stabilizing/destabilizing effect ridges/troughs using 500</a:t>
            </a:r>
            <a:r>
              <a:rPr lang="en-US" sz="1400" i="1"/>
              <a:t>hPa</a:t>
            </a:r>
            <a:r>
              <a:rPr lang="en-US" sz="1600" i="1"/>
              <a:t> temperatures. Warmer mid-levels imply more stability and deep convection inhibition.</a:t>
            </a:r>
          </a:p>
        </p:txBody>
      </p:sp>
      <p:cxnSp>
        <p:nvCxnSpPr>
          <p:cNvPr id="8" name="Straight Arrow Connector 7"/>
          <p:cNvCxnSpPr/>
          <p:nvPr/>
        </p:nvCxnSpPr>
        <p:spPr>
          <a:xfrm flipV="1">
            <a:off x="3657600" y="1857375"/>
            <a:ext cx="0" cy="34004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flipV="1">
            <a:off x="3505200" y="2965450"/>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1" idx="3"/>
          </p:cNvCxnSpPr>
          <p:nvPr/>
        </p:nvCxnSpPr>
        <p:spPr>
          <a:xfrm>
            <a:off x="3505200" y="5257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810000" y="4378325"/>
            <a:ext cx="2667000" cy="2133600"/>
          </a:xfrm>
          <a:prstGeom prst="rect">
            <a:avLst/>
          </a:prstGeom>
          <a:solidFill>
            <a:srgbClr val="53CD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5" name="Straight Arrow Connector 64"/>
          <p:cNvCxnSpPr/>
          <p:nvPr/>
        </p:nvCxnSpPr>
        <p:spPr>
          <a:xfrm flipV="1">
            <a:off x="6629400" y="1819275"/>
            <a:ext cx="0" cy="36258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94" name="TextBox 65"/>
          <p:cNvSpPr txBox="1">
            <a:spLocks noChangeArrowheads="1"/>
          </p:cNvSpPr>
          <p:nvPr/>
        </p:nvSpPr>
        <p:spPr bwMode="auto">
          <a:xfrm>
            <a:off x="3810000" y="4410075"/>
            <a:ext cx="26670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200"/>
              <a:t>Drying factor </a:t>
            </a:r>
            <a:r>
              <a:rPr lang="en-US" sz="2200" b="1"/>
              <a:t>(DF)</a:t>
            </a:r>
          </a:p>
          <a:p>
            <a:pPr eaLnBrk="1" hangingPunct="1"/>
            <a:endParaRPr lang="en-US" sz="500" i="1"/>
          </a:p>
          <a:p>
            <a:pPr eaLnBrk="1" hangingPunct="1"/>
            <a:r>
              <a:rPr lang="en-US" sz="1600" i="1"/>
              <a:t>Convection inhibition due to evaporation of clouds that penetrate dry layer aloft, also associated with trade wind inversion.</a:t>
            </a:r>
          </a:p>
        </p:txBody>
      </p:sp>
      <p:sp>
        <p:nvSpPr>
          <p:cNvPr id="7195" name="TextBox 66"/>
          <p:cNvSpPr txBox="1">
            <a:spLocks noChangeArrowheads="1"/>
          </p:cNvSpPr>
          <p:nvPr/>
        </p:nvSpPr>
        <p:spPr bwMode="auto">
          <a:xfrm>
            <a:off x="4116388" y="6142038"/>
            <a:ext cx="1979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a:solidFill>
                  <a:srgbClr val="0000CC"/>
                </a:solidFill>
              </a:rPr>
              <a:t>(Inhibition Factor)</a:t>
            </a:r>
          </a:p>
        </p:txBody>
      </p:sp>
      <p:sp>
        <p:nvSpPr>
          <p:cNvPr id="68" name="Rectangle 67"/>
          <p:cNvSpPr/>
          <p:nvPr/>
        </p:nvSpPr>
        <p:spPr>
          <a:xfrm>
            <a:off x="3810000" y="2057400"/>
            <a:ext cx="2667000" cy="2133600"/>
          </a:xfrm>
          <a:prstGeom prst="rect">
            <a:avLst/>
          </a:prstGeom>
          <a:solidFill>
            <a:srgbClr val="53CD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97" name="TextBox 68"/>
          <p:cNvSpPr txBox="1">
            <a:spLocks noChangeArrowheads="1"/>
          </p:cNvSpPr>
          <p:nvPr/>
        </p:nvSpPr>
        <p:spPr bwMode="auto">
          <a:xfrm>
            <a:off x="3810000" y="2089150"/>
            <a:ext cx="26670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200"/>
              <a:t>Inversion factor </a:t>
            </a:r>
            <a:r>
              <a:rPr lang="en-US" sz="2200" b="1"/>
              <a:t>(IF)</a:t>
            </a:r>
          </a:p>
          <a:p>
            <a:pPr eaLnBrk="1" hangingPunct="1"/>
            <a:endParaRPr lang="en-US" sz="500" i="1"/>
          </a:p>
          <a:p>
            <a:pPr eaLnBrk="1" hangingPunct="1"/>
            <a:r>
              <a:rPr lang="en-US" sz="1600" i="1"/>
              <a:t>Convection inhibition due to weak lapse rate between 950hPa and 700hPa, often associated with trade wind inversion.</a:t>
            </a:r>
          </a:p>
        </p:txBody>
      </p:sp>
      <p:sp>
        <p:nvSpPr>
          <p:cNvPr id="7198" name="TextBox 69"/>
          <p:cNvSpPr txBox="1">
            <a:spLocks noChangeArrowheads="1"/>
          </p:cNvSpPr>
          <p:nvPr/>
        </p:nvSpPr>
        <p:spPr bwMode="auto">
          <a:xfrm>
            <a:off x="4192588" y="3821113"/>
            <a:ext cx="1979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a:solidFill>
                  <a:srgbClr val="0000CC"/>
                </a:solidFill>
              </a:rPr>
              <a:t>(Inhibition Factor)</a:t>
            </a:r>
          </a:p>
        </p:txBody>
      </p:sp>
      <p:cxnSp>
        <p:nvCxnSpPr>
          <p:cNvPr id="71" name="Straight Connector 70"/>
          <p:cNvCxnSpPr>
            <a:stCxn id="68" idx="3"/>
          </p:cNvCxnSpPr>
          <p:nvPr/>
        </p:nvCxnSpPr>
        <p:spPr>
          <a:xfrm>
            <a:off x="6477000" y="3124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55" idx="3"/>
          </p:cNvCxnSpPr>
          <p:nvPr/>
        </p:nvCxnSpPr>
        <p:spPr>
          <a:xfrm>
            <a:off x="6477000" y="5445125"/>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864350" y="2076450"/>
            <a:ext cx="1898650" cy="1997075"/>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TextBox 74"/>
          <p:cNvSpPr txBox="1"/>
          <p:nvPr/>
        </p:nvSpPr>
        <p:spPr>
          <a:xfrm>
            <a:off x="6864350" y="2057400"/>
            <a:ext cx="1898650" cy="2016125"/>
          </a:xfrm>
          <a:prstGeom prst="rect">
            <a:avLst/>
          </a:prstGeom>
          <a:noFill/>
        </p:spPr>
        <p:txBody>
          <a:bodyPr>
            <a:spAutoFit/>
          </a:bodyPr>
          <a:lstStyle/>
          <a:p>
            <a:pPr algn="ctr">
              <a:defRPr/>
            </a:pPr>
            <a:r>
              <a:rPr lang="en-US" sz="2000" dirty="0">
                <a:solidFill>
                  <a:schemeClr val="bg1">
                    <a:lumMod val="50000"/>
                  </a:schemeClr>
                </a:solidFill>
              </a:rPr>
              <a:t>Structure enhancement</a:t>
            </a:r>
            <a:endParaRPr lang="en-US" sz="2000" b="1" dirty="0">
              <a:solidFill>
                <a:schemeClr val="bg1">
                  <a:lumMod val="50000"/>
                </a:schemeClr>
              </a:solidFill>
            </a:endParaRPr>
          </a:p>
          <a:p>
            <a:pPr>
              <a:defRPr/>
            </a:pPr>
            <a:endParaRPr lang="en-US" sz="500" i="1" dirty="0">
              <a:solidFill>
                <a:schemeClr val="bg1">
                  <a:lumMod val="50000"/>
                </a:schemeClr>
              </a:solidFill>
            </a:endParaRPr>
          </a:p>
          <a:p>
            <a:pPr>
              <a:defRPr/>
            </a:pPr>
            <a:r>
              <a:rPr lang="en-US" sz="1600" i="1" dirty="0">
                <a:solidFill>
                  <a:schemeClr val="bg1">
                    <a:lumMod val="50000"/>
                  </a:schemeClr>
                </a:solidFill>
              </a:rPr>
              <a:t>Decreases GDI near the equatorial troughs, where TCF values tend to be excessive.</a:t>
            </a:r>
          </a:p>
        </p:txBody>
      </p:sp>
      <p:sp>
        <p:nvSpPr>
          <p:cNvPr id="83" name="Rectangle 82"/>
          <p:cNvSpPr/>
          <p:nvPr/>
        </p:nvSpPr>
        <p:spPr>
          <a:xfrm>
            <a:off x="6864350" y="4286250"/>
            <a:ext cx="2127250" cy="2225675"/>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TextBox 83"/>
          <p:cNvSpPr txBox="1"/>
          <p:nvPr/>
        </p:nvSpPr>
        <p:spPr>
          <a:xfrm>
            <a:off x="6864350" y="4267200"/>
            <a:ext cx="2203450" cy="2200275"/>
          </a:xfrm>
          <a:prstGeom prst="rect">
            <a:avLst/>
          </a:prstGeom>
          <a:noFill/>
        </p:spPr>
        <p:txBody>
          <a:bodyPr>
            <a:spAutoFit/>
          </a:bodyPr>
          <a:lstStyle/>
          <a:p>
            <a:pPr algn="ctr">
              <a:defRPr/>
            </a:pPr>
            <a:r>
              <a:rPr lang="en-US" sz="2000" dirty="0">
                <a:solidFill>
                  <a:schemeClr val="bg1">
                    <a:lumMod val="50000"/>
                  </a:schemeClr>
                </a:solidFill>
              </a:rPr>
              <a:t>Orography</a:t>
            </a:r>
            <a:endParaRPr lang="en-US" sz="2000" b="1" dirty="0">
              <a:solidFill>
                <a:schemeClr val="bg1">
                  <a:lumMod val="50000"/>
                </a:schemeClr>
              </a:solidFill>
            </a:endParaRPr>
          </a:p>
          <a:p>
            <a:pPr>
              <a:defRPr/>
            </a:pPr>
            <a:endParaRPr lang="en-US" sz="500" i="1" dirty="0">
              <a:solidFill>
                <a:schemeClr val="bg1">
                  <a:lumMod val="50000"/>
                </a:schemeClr>
              </a:solidFill>
            </a:endParaRPr>
          </a:p>
          <a:p>
            <a:pPr>
              <a:defRPr/>
            </a:pPr>
            <a:r>
              <a:rPr lang="en-US" sz="1600" i="1" dirty="0">
                <a:solidFill>
                  <a:schemeClr val="bg1">
                    <a:lumMod val="50000"/>
                  </a:schemeClr>
                </a:solidFill>
              </a:rPr>
              <a:t>Decreases GDI over high terrain to reduce high values from fictitious interpolation.</a:t>
            </a:r>
          </a:p>
          <a:p>
            <a:pPr>
              <a:defRPr/>
            </a:pPr>
            <a:r>
              <a:rPr lang="en-US" sz="1600" i="1" dirty="0">
                <a:solidFill>
                  <a:schemeClr val="bg1">
                    <a:lumMod val="50000"/>
                  </a:schemeClr>
                </a:solidFill>
              </a:rPr>
              <a:t>Mostly to improve visualization of model output.</a:t>
            </a:r>
          </a:p>
        </p:txBody>
      </p:sp>
      <p:cxnSp>
        <p:nvCxnSpPr>
          <p:cNvPr id="85" name="Straight Arrow Connector 84"/>
          <p:cNvCxnSpPr/>
          <p:nvPr/>
        </p:nvCxnSpPr>
        <p:spPr>
          <a:xfrm flipV="1">
            <a:off x="8915400" y="1828800"/>
            <a:ext cx="0" cy="2457450"/>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763000" y="3133725"/>
            <a:ext cx="1524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117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p:cNvSpPr txBox="1"/>
          <p:nvPr/>
        </p:nvSpPr>
        <p:spPr>
          <a:xfrm>
            <a:off x="0" y="6488113"/>
            <a:ext cx="762000" cy="369887"/>
          </a:xfrm>
          <a:prstGeom prst="rect">
            <a:avLst/>
          </a:prstGeom>
          <a:solidFill>
            <a:schemeClr val="bg1">
              <a:lumMod val="95000"/>
            </a:schemeClr>
          </a:solidFill>
        </p:spPr>
        <p:txBody>
          <a:bodyPr wrap="square">
            <a:spAutoFit/>
          </a:bodyPr>
          <a:lstStyle/>
          <a:p>
            <a:pPr>
              <a:defRPr/>
            </a:pPr>
            <a:r>
              <a:rPr lang="en-US" dirty="0" smtClean="0">
                <a:solidFill>
                  <a:schemeClr val="bg1">
                    <a:lumMod val="50000"/>
                  </a:schemeClr>
                </a:solidFill>
              </a:rPr>
              <a:t>41/57</a:t>
            </a:r>
            <a:endParaRPr lang="en-US" dirty="0">
              <a:solidFill>
                <a:schemeClr val="bg1">
                  <a:lumMod val="50000"/>
                </a:schemeClr>
              </a:solidFill>
            </a:endParaRPr>
          </a:p>
        </p:txBody>
      </p:sp>
      <p:sp>
        <p:nvSpPr>
          <p:cNvPr id="8196" name="TextBox 1"/>
          <p:cNvSpPr txBox="1">
            <a:spLocks noChangeArrowheads="1"/>
          </p:cNvSpPr>
          <p:nvPr/>
        </p:nvSpPr>
        <p:spPr bwMode="auto">
          <a:xfrm>
            <a:off x="115888" y="76200"/>
            <a:ext cx="3829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Part 1: Base calculations</a:t>
            </a:r>
          </a:p>
        </p:txBody>
      </p:sp>
      <p:grpSp>
        <p:nvGrpSpPr>
          <p:cNvPr id="8197" name="Group 17"/>
          <p:cNvGrpSpPr>
            <a:grpSpLocks/>
          </p:cNvGrpSpPr>
          <p:nvPr/>
        </p:nvGrpSpPr>
        <p:grpSpPr bwMode="auto">
          <a:xfrm>
            <a:off x="6858000" y="2895600"/>
            <a:ext cx="2187575" cy="2971800"/>
            <a:chOff x="510798" y="609600"/>
            <a:chExt cx="2086352" cy="3352800"/>
          </a:xfrm>
        </p:grpSpPr>
        <p:sp>
          <p:nvSpPr>
            <p:cNvPr id="16" name="Rectangle 15"/>
            <p:cNvSpPr/>
            <p:nvPr/>
          </p:nvSpPr>
          <p:spPr>
            <a:xfrm>
              <a:off x="510798" y="609600"/>
              <a:ext cx="1968257"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204" name="Group 11"/>
            <p:cNvGrpSpPr>
              <a:grpSpLocks/>
            </p:cNvGrpSpPr>
            <p:nvPr/>
          </p:nvGrpSpPr>
          <p:grpSpPr bwMode="auto">
            <a:xfrm>
              <a:off x="510798" y="690734"/>
              <a:ext cx="2086352" cy="3271666"/>
              <a:chOff x="317731" y="385934"/>
              <a:chExt cx="2091643" cy="3271666"/>
            </a:xfrm>
          </p:grpSpPr>
          <p:sp>
            <p:nvSpPr>
              <p:cNvPr id="83" name="Rectangle 82"/>
              <p:cNvSpPr/>
              <p:nvPr/>
            </p:nvSpPr>
            <p:spPr>
              <a:xfrm>
                <a:off x="317731" y="951361"/>
                <a:ext cx="1962623" cy="877602"/>
              </a:xfrm>
              <a:prstGeom prst="rect">
                <a:avLst/>
              </a:prstGeom>
              <a:solidFill>
                <a:srgbClr val="ABE6FB"/>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317731" y="1904187"/>
                <a:ext cx="1962623" cy="1117600"/>
              </a:xfrm>
              <a:prstGeom prst="rect">
                <a:avLst/>
              </a:prstGeom>
              <a:solidFill>
                <a:srgbClr val="CFF1FD"/>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317731" y="3123874"/>
                <a:ext cx="1962623" cy="533726"/>
              </a:xfrm>
              <a:prstGeom prst="rect">
                <a:avLst/>
              </a:prstGeom>
              <a:solidFill>
                <a:srgbClr val="E6F8FE"/>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16" name="TextBox 1"/>
              <p:cNvSpPr txBox="1">
                <a:spLocks noChangeArrowheads="1"/>
              </p:cNvSpPr>
              <p:nvPr/>
            </p:nvSpPr>
            <p:spPr bwMode="auto">
              <a:xfrm>
                <a:off x="317732" y="1185446"/>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500</a:t>
                </a:r>
              </a:p>
            </p:txBody>
          </p:sp>
          <p:sp>
            <p:nvSpPr>
              <p:cNvPr id="8217" name="TextBox 1"/>
              <p:cNvSpPr txBox="1">
                <a:spLocks noChangeArrowheads="1"/>
              </p:cNvSpPr>
              <p:nvPr/>
            </p:nvSpPr>
            <p:spPr bwMode="auto">
              <a:xfrm>
                <a:off x="317732" y="2023646"/>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700</a:t>
                </a:r>
              </a:p>
            </p:txBody>
          </p:sp>
          <p:sp>
            <p:nvSpPr>
              <p:cNvPr id="8218" name="TextBox 1"/>
              <p:cNvSpPr txBox="1">
                <a:spLocks noChangeArrowheads="1"/>
              </p:cNvSpPr>
              <p:nvPr/>
            </p:nvSpPr>
            <p:spPr bwMode="auto">
              <a:xfrm>
                <a:off x="317732" y="2590800"/>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850</a:t>
                </a:r>
              </a:p>
            </p:txBody>
          </p:sp>
          <p:sp>
            <p:nvSpPr>
              <p:cNvPr id="8219" name="TextBox 1"/>
              <p:cNvSpPr txBox="1">
                <a:spLocks noChangeArrowheads="1"/>
              </p:cNvSpPr>
              <p:nvPr/>
            </p:nvSpPr>
            <p:spPr bwMode="auto">
              <a:xfrm>
                <a:off x="317732" y="3200400"/>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950</a:t>
                </a:r>
              </a:p>
            </p:txBody>
          </p:sp>
          <p:cxnSp>
            <p:nvCxnSpPr>
              <p:cNvPr id="7" name="Straight Arrow Connector 6"/>
              <p:cNvCxnSpPr/>
              <p:nvPr/>
            </p:nvCxnSpPr>
            <p:spPr>
              <a:xfrm flipV="1">
                <a:off x="768543" y="761512"/>
                <a:ext cx="0" cy="28960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68543" y="3657600"/>
                <a:ext cx="164083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22" name="TextBox 1"/>
              <p:cNvSpPr txBox="1">
                <a:spLocks noChangeArrowheads="1"/>
              </p:cNvSpPr>
              <p:nvPr/>
            </p:nvSpPr>
            <p:spPr bwMode="auto">
              <a:xfrm rot="-5400000">
                <a:off x="168875" y="607720"/>
                <a:ext cx="752129" cy="30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P(hPa)</a:t>
                </a:r>
              </a:p>
            </p:txBody>
          </p:sp>
        </p:grpSp>
        <p:sp>
          <p:nvSpPr>
            <p:cNvPr id="8205" name="Rectangle 12"/>
            <p:cNvSpPr>
              <a:spLocks noChangeArrowheads="1"/>
            </p:cNvSpPr>
            <p:nvPr/>
          </p:nvSpPr>
          <p:spPr bwMode="auto">
            <a:xfrm>
              <a:off x="914400" y="3505200"/>
              <a:ext cx="5557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i="1"/>
                <a:t>●T,r</a:t>
              </a:r>
            </a:p>
          </p:txBody>
        </p:sp>
        <p:sp>
          <p:nvSpPr>
            <p:cNvPr id="8206" name="Rectangle 57"/>
            <p:cNvSpPr>
              <a:spLocks noChangeArrowheads="1"/>
            </p:cNvSpPr>
            <p:nvPr/>
          </p:nvSpPr>
          <p:spPr bwMode="auto">
            <a:xfrm>
              <a:off x="914400" y="2895600"/>
              <a:ext cx="5557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i="1"/>
                <a:t>●T,r</a:t>
              </a:r>
            </a:p>
          </p:txBody>
        </p:sp>
        <p:sp>
          <p:nvSpPr>
            <p:cNvPr id="8207" name="Rectangle 58"/>
            <p:cNvSpPr>
              <a:spLocks noChangeArrowheads="1"/>
            </p:cNvSpPr>
            <p:nvPr/>
          </p:nvSpPr>
          <p:spPr bwMode="auto">
            <a:xfrm>
              <a:off x="914400" y="2328446"/>
              <a:ext cx="5557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t>●</a:t>
              </a:r>
              <a:r>
                <a:rPr lang="en-US" sz="1600" b="1" i="1"/>
                <a:t>T,r</a:t>
              </a:r>
            </a:p>
          </p:txBody>
        </p:sp>
        <p:sp>
          <p:nvSpPr>
            <p:cNvPr id="8208" name="TextBox 1"/>
            <p:cNvSpPr txBox="1">
              <a:spLocks noChangeArrowheads="1"/>
            </p:cNvSpPr>
            <p:nvPr/>
          </p:nvSpPr>
          <p:spPr bwMode="auto">
            <a:xfrm>
              <a:off x="1011381" y="609600"/>
              <a:ext cx="13508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INPUT </a:t>
              </a:r>
            </a:p>
            <a:p>
              <a:pPr eaLnBrk="1" hangingPunct="1"/>
              <a:r>
                <a:rPr lang="en-US" sz="1600" b="1"/>
                <a:t>VARIABLES</a:t>
              </a:r>
            </a:p>
          </p:txBody>
        </p:sp>
        <p:sp>
          <p:nvSpPr>
            <p:cNvPr id="64" name="Rectangle 63"/>
            <p:cNvSpPr/>
            <p:nvPr/>
          </p:nvSpPr>
          <p:spPr>
            <a:xfrm>
              <a:off x="1447991" y="3505689"/>
              <a:ext cx="1055288" cy="338503"/>
            </a:xfrm>
            <a:prstGeom prst="rect">
              <a:avLst/>
            </a:prstGeom>
          </p:spPr>
          <p:txBody>
            <a:bodyPr wrap="none">
              <a:spAutoFit/>
            </a:bodyPr>
            <a:lstStyle/>
            <a:p>
              <a:pPr>
                <a:defRPr/>
              </a:pPr>
              <a:r>
                <a:rPr lang="en-US" sz="1600" b="1" i="1" dirty="0">
                  <a:solidFill>
                    <a:schemeClr val="bg1">
                      <a:lumMod val="65000"/>
                    </a:schemeClr>
                  </a:solidFill>
                </a:rPr>
                <a:t>LAYER A</a:t>
              </a:r>
            </a:p>
          </p:txBody>
        </p:sp>
        <p:sp>
          <p:nvSpPr>
            <p:cNvPr id="73" name="Rectangle 72"/>
            <p:cNvSpPr/>
            <p:nvPr/>
          </p:nvSpPr>
          <p:spPr>
            <a:xfrm>
              <a:off x="1407112" y="2590474"/>
              <a:ext cx="1065887" cy="338504"/>
            </a:xfrm>
            <a:prstGeom prst="rect">
              <a:avLst/>
            </a:prstGeom>
          </p:spPr>
          <p:txBody>
            <a:bodyPr wrap="none">
              <a:spAutoFit/>
            </a:bodyPr>
            <a:lstStyle/>
            <a:p>
              <a:pPr>
                <a:defRPr/>
              </a:pPr>
              <a:r>
                <a:rPr lang="en-US" sz="1600" b="1" i="1" dirty="0">
                  <a:solidFill>
                    <a:schemeClr val="bg1">
                      <a:lumMod val="65000"/>
                    </a:schemeClr>
                  </a:solidFill>
                </a:rPr>
                <a:t>LAYER B</a:t>
              </a:r>
            </a:p>
          </p:txBody>
        </p:sp>
        <p:sp>
          <p:nvSpPr>
            <p:cNvPr id="76" name="Rectangle 75"/>
            <p:cNvSpPr/>
            <p:nvPr/>
          </p:nvSpPr>
          <p:spPr>
            <a:xfrm>
              <a:off x="1447991" y="1490785"/>
              <a:ext cx="1065887" cy="336713"/>
            </a:xfrm>
            <a:prstGeom prst="rect">
              <a:avLst/>
            </a:prstGeom>
          </p:spPr>
          <p:txBody>
            <a:bodyPr wrap="none">
              <a:spAutoFit/>
            </a:bodyPr>
            <a:lstStyle/>
            <a:p>
              <a:pPr>
                <a:defRPr/>
              </a:pPr>
              <a:r>
                <a:rPr lang="en-US" sz="1600" b="1" i="1" dirty="0">
                  <a:solidFill>
                    <a:schemeClr val="bg1">
                      <a:lumMod val="65000"/>
                    </a:schemeClr>
                  </a:solidFill>
                </a:rPr>
                <a:t>LAYER C</a:t>
              </a:r>
            </a:p>
          </p:txBody>
        </p:sp>
        <p:sp>
          <p:nvSpPr>
            <p:cNvPr id="8212" name="Rectangle 59"/>
            <p:cNvSpPr>
              <a:spLocks noChangeArrowheads="1"/>
            </p:cNvSpPr>
            <p:nvPr/>
          </p:nvSpPr>
          <p:spPr bwMode="auto">
            <a:xfrm>
              <a:off x="914400" y="1490246"/>
              <a:ext cx="5557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t>●</a:t>
              </a:r>
              <a:r>
                <a:rPr lang="en-US" sz="1600" b="1" i="1"/>
                <a:t>T,r</a:t>
              </a:r>
            </a:p>
          </p:txBody>
        </p:sp>
      </p:grpSp>
      <p:sp>
        <p:nvSpPr>
          <p:cNvPr id="91" name="TextBox 7"/>
          <p:cNvSpPr txBox="1">
            <a:spLocks noChangeArrowheads="1"/>
          </p:cNvSpPr>
          <p:nvPr/>
        </p:nvSpPr>
        <p:spPr bwMode="auto">
          <a:xfrm>
            <a:off x="0" y="649288"/>
            <a:ext cx="6934200" cy="36988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dirty="0" smtClean="0">
                <a:latin typeface="+mj-lt"/>
                <a:cs typeface="Times New Roman" pitchFamily="18" charset="0"/>
              </a:rPr>
              <a:t>  INPUT</a:t>
            </a:r>
            <a:endParaRPr lang="en-US" b="1" i="1" dirty="0" smtClean="0">
              <a:solidFill>
                <a:srgbClr val="FF0000"/>
              </a:solidFill>
              <a:latin typeface="+mj-lt"/>
              <a:cs typeface="Times New Roman" pitchFamily="18" charset="0"/>
            </a:endParaRPr>
          </a:p>
        </p:txBody>
      </p:sp>
      <p:pic>
        <p:nvPicPr>
          <p:cNvPr id="819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1143000"/>
            <a:ext cx="8688388"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200" name="Group 4"/>
          <p:cNvGrpSpPr>
            <a:grpSpLocks/>
          </p:cNvGrpSpPr>
          <p:nvPr/>
        </p:nvGrpSpPr>
        <p:grpSpPr bwMode="auto">
          <a:xfrm>
            <a:off x="1905000" y="2895600"/>
            <a:ext cx="4800600" cy="2971800"/>
            <a:chOff x="685800" y="3517398"/>
            <a:chExt cx="3681663" cy="2205539"/>
          </a:xfrm>
        </p:grpSpPr>
        <p:pic>
          <p:nvPicPr>
            <p:cNvPr id="820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517398"/>
              <a:ext cx="3681663" cy="220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 name="Group 62"/>
            <p:cNvGrpSpPr/>
            <p:nvPr/>
          </p:nvGrpSpPr>
          <p:grpSpPr bwMode="auto">
            <a:xfrm>
              <a:off x="914400" y="3810000"/>
              <a:ext cx="3389333" cy="1600430"/>
              <a:chOff x="1219200" y="1166370"/>
              <a:chExt cx="7155259" cy="4083788"/>
            </a:xfrm>
            <a:solidFill>
              <a:srgbClr val="FFFFFF">
                <a:alpha val="89804"/>
              </a:srgbClr>
            </a:solidFill>
          </p:grpSpPr>
          <p:sp>
            <p:nvSpPr>
              <p:cNvPr id="65" name="Freeform 64"/>
              <p:cNvSpPr/>
              <p:nvPr/>
            </p:nvSpPr>
            <p:spPr>
              <a:xfrm>
                <a:off x="3429000" y="4800600"/>
                <a:ext cx="319649" cy="426634"/>
              </a:xfrm>
              <a:custGeom>
                <a:avLst/>
                <a:gdLst>
                  <a:gd name="connsiteX0" fmla="*/ 328794 w 482951"/>
                  <a:gd name="connsiteY0" fmla="*/ 551520 h 554482"/>
                  <a:gd name="connsiteX1" fmla="*/ 374514 w 482951"/>
                  <a:gd name="connsiteY1" fmla="*/ 542376 h 554482"/>
                  <a:gd name="connsiteX2" fmla="*/ 420234 w 482951"/>
                  <a:gd name="connsiteY2" fmla="*/ 469224 h 554482"/>
                  <a:gd name="connsiteX3" fmla="*/ 392802 w 482951"/>
                  <a:gd name="connsiteY3" fmla="*/ 441792 h 554482"/>
                  <a:gd name="connsiteX4" fmla="*/ 456810 w 482951"/>
                  <a:gd name="connsiteY4" fmla="*/ 332064 h 554482"/>
                  <a:gd name="connsiteX5" fmla="*/ 429378 w 482951"/>
                  <a:gd name="connsiteY5" fmla="*/ 322920 h 554482"/>
                  <a:gd name="connsiteX6" fmla="*/ 438522 w 482951"/>
                  <a:gd name="connsiteY6" fmla="*/ 268056 h 554482"/>
                  <a:gd name="connsiteX7" fmla="*/ 411090 w 482951"/>
                  <a:gd name="connsiteY7" fmla="*/ 258912 h 554482"/>
                  <a:gd name="connsiteX8" fmla="*/ 365370 w 482951"/>
                  <a:gd name="connsiteY8" fmla="*/ 268056 h 554482"/>
                  <a:gd name="connsiteX9" fmla="*/ 319650 w 482951"/>
                  <a:gd name="connsiteY9" fmla="*/ 258912 h 554482"/>
                  <a:gd name="connsiteX10" fmla="*/ 337938 w 482951"/>
                  <a:gd name="connsiteY10" fmla="*/ 231480 h 554482"/>
                  <a:gd name="connsiteX11" fmla="*/ 328794 w 482951"/>
                  <a:gd name="connsiteY11" fmla="*/ 185760 h 554482"/>
                  <a:gd name="connsiteX12" fmla="*/ 292218 w 482951"/>
                  <a:gd name="connsiteY12" fmla="*/ 176616 h 554482"/>
                  <a:gd name="connsiteX13" fmla="*/ 264786 w 482951"/>
                  <a:gd name="connsiteY13" fmla="*/ 167472 h 554482"/>
                  <a:gd name="connsiteX14" fmla="*/ 255642 w 482951"/>
                  <a:gd name="connsiteY14" fmla="*/ 66888 h 554482"/>
                  <a:gd name="connsiteX15" fmla="*/ 228210 w 482951"/>
                  <a:gd name="connsiteY15" fmla="*/ 57744 h 554482"/>
                  <a:gd name="connsiteX16" fmla="*/ 209922 w 482951"/>
                  <a:gd name="connsiteY16" fmla="*/ 85176 h 554482"/>
                  <a:gd name="connsiteX17" fmla="*/ 200778 w 482951"/>
                  <a:gd name="connsiteY17" fmla="*/ 30312 h 554482"/>
                  <a:gd name="connsiteX18" fmla="*/ 81906 w 482951"/>
                  <a:gd name="connsiteY18" fmla="*/ 12024 h 554482"/>
                  <a:gd name="connsiteX19" fmla="*/ 91050 w 482951"/>
                  <a:gd name="connsiteY19" fmla="*/ 66888 h 554482"/>
                  <a:gd name="connsiteX20" fmla="*/ 81906 w 482951"/>
                  <a:gd name="connsiteY20" fmla="*/ 39456 h 554482"/>
                  <a:gd name="connsiteX21" fmla="*/ 45330 w 482951"/>
                  <a:gd name="connsiteY21" fmla="*/ 21168 h 554482"/>
                  <a:gd name="connsiteX22" fmla="*/ 8754 w 482951"/>
                  <a:gd name="connsiteY22" fmla="*/ 30312 h 554482"/>
                  <a:gd name="connsiteX23" fmla="*/ 45330 w 482951"/>
                  <a:gd name="connsiteY23" fmla="*/ 103464 h 554482"/>
                  <a:gd name="connsiteX24" fmla="*/ 27042 w 482951"/>
                  <a:gd name="connsiteY24" fmla="*/ 204048 h 554482"/>
                  <a:gd name="connsiteX25" fmla="*/ 72762 w 482951"/>
                  <a:gd name="connsiteY25" fmla="*/ 213192 h 554482"/>
                  <a:gd name="connsiteX26" fmla="*/ 91050 w 482951"/>
                  <a:gd name="connsiteY26" fmla="*/ 240624 h 554482"/>
                  <a:gd name="connsiteX27" fmla="*/ 127626 w 482951"/>
                  <a:gd name="connsiteY27" fmla="*/ 249768 h 554482"/>
                  <a:gd name="connsiteX28" fmla="*/ 191634 w 482951"/>
                  <a:gd name="connsiteY28" fmla="*/ 313776 h 554482"/>
                  <a:gd name="connsiteX29" fmla="*/ 155058 w 482951"/>
                  <a:gd name="connsiteY29" fmla="*/ 286344 h 554482"/>
                  <a:gd name="connsiteX30" fmla="*/ 109338 w 482951"/>
                  <a:gd name="connsiteY30" fmla="*/ 295488 h 554482"/>
                  <a:gd name="connsiteX31" fmla="*/ 91050 w 482951"/>
                  <a:gd name="connsiteY31" fmla="*/ 350352 h 554482"/>
                  <a:gd name="connsiteX32" fmla="*/ 91050 w 482951"/>
                  <a:gd name="connsiteY32" fmla="*/ 423504 h 554482"/>
                  <a:gd name="connsiteX33" fmla="*/ 136770 w 482951"/>
                  <a:gd name="connsiteY33" fmla="*/ 432648 h 554482"/>
                  <a:gd name="connsiteX34" fmla="*/ 145914 w 482951"/>
                  <a:gd name="connsiteY34" fmla="*/ 469224 h 554482"/>
                  <a:gd name="connsiteX35" fmla="*/ 237354 w 482951"/>
                  <a:gd name="connsiteY35" fmla="*/ 505800 h 554482"/>
                  <a:gd name="connsiteX36" fmla="*/ 328794 w 482951"/>
                  <a:gd name="connsiteY36" fmla="*/ 551520 h 55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82951" h="554482">
                    <a:moveTo>
                      <a:pt x="328794" y="551520"/>
                    </a:moveTo>
                    <a:cubicBezTo>
                      <a:pt x="351654" y="557616"/>
                      <a:pt x="364400" y="554176"/>
                      <a:pt x="374514" y="542376"/>
                    </a:cubicBezTo>
                    <a:cubicBezTo>
                      <a:pt x="468440" y="432796"/>
                      <a:pt x="306390" y="526146"/>
                      <a:pt x="420234" y="469224"/>
                    </a:cubicBezTo>
                    <a:cubicBezTo>
                      <a:pt x="411090" y="460080"/>
                      <a:pt x="384386" y="451610"/>
                      <a:pt x="392802" y="441792"/>
                    </a:cubicBezTo>
                    <a:cubicBezTo>
                      <a:pt x="449794" y="375301"/>
                      <a:pt x="522796" y="450839"/>
                      <a:pt x="456810" y="332064"/>
                    </a:cubicBezTo>
                    <a:cubicBezTo>
                      <a:pt x="452129" y="323638"/>
                      <a:pt x="438522" y="325968"/>
                      <a:pt x="429378" y="322920"/>
                    </a:cubicBezTo>
                    <a:cubicBezTo>
                      <a:pt x="432426" y="304632"/>
                      <a:pt x="443615" y="285883"/>
                      <a:pt x="438522" y="268056"/>
                    </a:cubicBezTo>
                    <a:cubicBezTo>
                      <a:pt x="435874" y="258788"/>
                      <a:pt x="420729" y="258912"/>
                      <a:pt x="411090" y="258912"/>
                    </a:cubicBezTo>
                    <a:cubicBezTo>
                      <a:pt x="395548" y="258912"/>
                      <a:pt x="380610" y="265008"/>
                      <a:pt x="365370" y="268056"/>
                    </a:cubicBezTo>
                    <a:cubicBezTo>
                      <a:pt x="350130" y="265008"/>
                      <a:pt x="328975" y="271345"/>
                      <a:pt x="319650" y="258912"/>
                    </a:cubicBezTo>
                    <a:cubicBezTo>
                      <a:pt x="313056" y="250120"/>
                      <a:pt x="336575" y="242385"/>
                      <a:pt x="337938" y="231480"/>
                    </a:cubicBezTo>
                    <a:cubicBezTo>
                      <a:pt x="339866" y="216058"/>
                      <a:pt x="338744" y="197700"/>
                      <a:pt x="328794" y="185760"/>
                    </a:cubicBezTo>
                    <a:cubicBezTo>
                      <a:pt x="320749" y="176106"/>
                      <a:pt x="304302" y="180068"/>
                      <a:pt x="292218" y="176616"/>
                    </a:cubicBezTo>
                    <a:cubicBezTo>
                      <a:pt x="282950" y="173968"/>
                      <a:pt x="273930" y="170520"/>
                      <a:pt x="264786" y="167472"/>
                    </a:cubicBezTo>
                    <a:cubicBezTo>
                      <a:pt x="261738" y="133944"/>
                      <a:pt x="266288" y="98827"/>
                      <a:pt x="255642" y="66888"/>
                    </a:cubicBezTo>
                    <a:cubicBezTo>
                      <a:pt x="252594" y="57744"/>
                      <a:pt x="237159" y="54164"/>
                      <a:pt x="228210" y="57744"/>
                    </a:cubicBezTo>
                    <a:cubicBezTo>
                      <a:pt x="218006" y="61825"/>
                      <a:pt x="216018" y="76032"/>
                      <a:pt x="209922" y="85176"/>
                    </a:cubicBezTo>
                    <a:cubicBezTo>
                      <a:pt x="206874" y="66888"/>
                      <a:pt x="208308" y="47254"/>
                      <a:pt x="200778" y="30312"/>
                    </a:cubicBezTo>
                    <a:cubicBezTo>
                      <a:pt x="177799" y="-21391"/>
                      <a:pt x="124358" y="7779"/>
                      <a:pt x="81906" y="12024"/>
                    </a:cubicBezTo>
                    <a:cubicBezTo>
                      <a:pt x="84954" y="30312"/>
                      <a:pt x="91050" y="48348"/>
                      <a:pt x="91050" y="66888"/>
                    </a:cubicBezTo>
                    <a:cubicBezTo>
                      <a:pt x="91050" y="76527"/>
                      <a:pt x="88722" y="46272"/>
                      <a:pt x="81906" y="39456"/>
                    </a:cubicBezTo>
                    <a:cubicBezTo>
                      <a:pt x="72267" y="29817"/>
                      <a:pt x="57522" y="27264"/>
                      <a:pt x="45330" y="21168"/>
                    </a:cubicBezTo>
                    <a:cubicBezTo>
                      <a:pt x="33138" y="24216"/>
                      <a:pt x="13167" y="18545"/>
                      <a:pt x="8754" y="30312"/>
                    </a:cubicBezTo>
                    <a:cubicBezTo>
                      <a:pt x="-14595" y="92576"/>
                      <a:pt x="12592" y="92551"/>
                      <a:pt x="45330" y="103464"/>
                    </a:cubicBezTo>
                    <a:cubicBezTo>
                      <a:pt x="15227" y="133567"/>
                      <a:pt x="-11651" y="146009"/>
                      <a:pt x="27042" y="204048"/>
                    </a:cubicBezTo>
                    <a:cubicBezTo>
                      <a:pt x="35663" y="216980"/>
                      <a:pt x="57522" y="210144"/>
                      <a:pt x="72762" y="213192"/>
                    </a:cubicBezTo>
                    <a:cubicBezTo>
                      <a:pt x="78858" y="222336"/>
                      <a:pt x="81906" y="234528"/>
                      <a:pt x="91050" y="240624"/>
                    </a:cubicBezTo>
                    <a:cubicBezTo>
                      <a:pt x="101507" y="247595"/>
                      <a:pt x="117462" y="242376"/>
                      <a:pt x="127626" y="249768"/>
                    </a:cubicBezTo>
                    <a:cubicBezTo>
                      <a:pt x="152029" y="267515"/>
                      <a:pt x="215773" y="331880"/>
                      <a:pt x="191634" y="313776"/>
                    </a:cubicBezTo>
                    <a:lnTo>
                      <a:pt x="155058" y="286344"/>
                    </a:lnTo>
                    <a:cubicBezTo>
                      <a:pt x="139818" y="289392"/>
                      <a:pt x="117959" y="282556"/>
                      <a:pt x="109338" y="295488"/>
                    </a:cubicBezTo>
                    <a:cubicBezTo>
                      <a:pt x="58896" y="371152"/>
                      <a:pt x="171353" y="323584"/>
                      <a:pt x="91050" y="350352"/>
                    </a:cubicBezTo>
                    <a:cubicBezTo>
                      <a:pt x="83834" y="371999"/>
                      <a:pt x="68981" y="401435"/>
                      <a:pt x="91050" y="423504"/>
                    </a:cubicBezTo>
                    <a:cubicBezTo>
                      <a:pt x="102040" y="434494"/>
                      <a:pt x="121530" y="429600"/>
                      <a:pt x="136770" y="432648"/>
                    </a:cubicBezTo>
                    <a:cubicBezTo>
                      <a:pt x="139818" y="444840"/>
                      <a:pt x="137869" y="459570"/>
                      <a:pt x="145914" y="469224"/>
                    </a:cubicBezTo>
                    <a:cubicBezTo>
                      <a:pt x="155543" y="480778"/>
                      <a:pt x="232052" y="504916"/>
                      <a:pt x="237354" y="505800"/>
                    </a:cubicBezTo>
                    <a:cubicBezTo>
                      <a:pt x="359108" y="526092"/>
                      <a:pt x="305934" y="545424"/>
                      <a:pt x="328794" y="551520"/>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Freeform 65"/>
              <p:cNvSpPr/>
              <p:nvPr/>
            </p:nvSpPr>
            <p:spPr>
              <a:xfrm>
                <a:off x="3048000" y="4800600"/>
                <a:ext cx="319649" cy="426634"/>
              </a:xfrm>
              <a:custGeom>
                <a:avLst/>
                <a:gdLst>
                  <a:gd name="connsiteX0" fmla="*/ 328794 w 482951"/>
                  <a:gd name="connsiteY0" fmla="*/ 551520 h 554482"/>
                  <a:gd name="connsiteX1" fmla="*/ 374514 w 482951"/>
                  <a:gd name="connsiteY1" fmla="*/ 542376 h 554482"/>
                  <a:gd name="connsiteX2" fmla="*/ 420234 w 482951"/>
                  <a:gd name="connsiteY2" fmla="*/ 469224 h 554482"/>
                  <a:gd name="connsiteX3" fmla="*/ 392802 w 482951"/>
                  <a:gd name="connsiteY3" fmla="*/ 441792 h 554482"/>
                  <a:gd name="connsiteX4" fmla="*/ 456810 w 482951"/>
                  <a:gd name="connsiteY4" fmla="*/ 332064 h 554482"/>
                  <a:gd name="connsiteX5" fmla="*/ 429378 w 482951"/>
                  <a:gd name="connsiteY5" fmla="*/ 322920 h 554482"/>
                  <a:gd name="connsiteX6" fmla="*/ 438522 w 482951"/>
                  <a:gd name="connsiteY6" fmla="*/ 268056 h 554482"/>
                  <a:gd name="connsiteX7" fmla="*/ 411090 w 482951"/>
                  <a:gd name="connsiteY7" fmla="*/ 258912 h 554482"/>
                  <a:gd name="connsiteX8" fmla="*/ 365370 w 482951"/>
                  <a:gd name="connsiteY8" fmla="*/ 268056 h 554482"/>
                  <a:gd name="connsiteX9" fmla="*/ 319650 w 482951"/>
                  <a:gd name="connsiteY9" fmla="*/ 258912 h 554482"/>
                  <a:gd name="connsiteX10" fmla="*/ 337938 w 482951"/>
                  <a:gd name="connsiteY10" fmla="*/ 231480 h 554482"/>
                  <a:gd name="connsiteX11" fmla="*/ 328794 w 482951"/>
                  <a:gd name="connsiteY11" fmla="*/ 185760 h 554482"/>
                  <a:gd name="connsiteX12" fmla="*/ 292218 w 482951"/>
                  <a:gd name="connsiteY12" fmla="*/ 176616 h 554482"/>
                  <a:gd name="connsiteX13" fmla="*/ 264786 w 482951"/>
                  <a:gd name="connsiteY13" fmla="*/ 167472 h 554482"/>
                  <a:gd name="connsiteX14" fmla="*/ 255642 w 482951"/>
                  <a:gd name="connsiteY14" fmla="*/ 66888 h 554482"/>
                  <a:gd name="connsiteX15" fmla="*/ 228210 w 482951"/>
                  <a:gd name="connsiteY15" fmla="*/ 57744 h 554482"/>
                  <a:gd name="connsiteX16" fmla="*/ 209922 w 482951"/>
                  <a:gd name="connsiteY16" fmla="*/ 85176 h 554482"/>
                  <a:gd name="connsiteX17" fmla="*/ 200778 w 482951"/>
                  <a:gd name="connsiteY17" fmla="*/ 30312 h 554482"/>
                  <a:gd name="connsiteX18" fmla="*/ 81906 w 482951"/>
                  <a:gd name="connsiteY18" fmla="*/ 12024 h 554482"/>
                  <a:gd name="connsiteX19" fmla="*/ 91050 w 482951"/>
                  <a:gd name="connsiteY19" fmla="*/ 66888 h 554482"/>
                  <a:gd name="connsiteX20" fmla="*/ 81906 w 482951"/>
                  <a:gd name="connsiteY20" fmla="*/ 39456 h 554482"/>
                  <a:gd name="connsiteX21" fmla="*/ 45330 w 482951"/>
                  <a:gd name="connsiteY21" fmla="*/ 21168 h 554482"/>
                  <a:gd name="connsiteX22" fmla="*/ 8754 w 482951"/>
                  <a:gd name="connsiteY22" fmla="*/ 30312 h 554482"/>
                  <a:gd name="connsiteX23" fmla="*/ 45330 w 482951"/>
                  <a:gd name="connsiteY23" fmla="*/ 103464 h 554482"/>
                  <a:gd name="connsiteX24" fmla="*/ 27042 w 482951"/>
                  <a:gd name="connsiteY24" fmla="*/ 204048 h 554482"/>
                  <a:gd name="connsiteX25" fmla="*/ 72762 w 482951"/>
                  <a:gd name="connsiteY25" fmla="*/ 213192 h 554482"/>
                  <a:gd name="connsiteX26" fmla="*/ 91050 w 482951"/>
                  <a:gd name="connsiteY26" fmla="*/ 240624 h 554482"/>
                  <a:gd name="connsiteX27" fmla="*/ 127626 w 482951"/>
                  <a:gd name="connsiteY27" fmla="*/ 249768 h 554482"/>
                  <a:gd name="connsiteX28" fmla="*/ 191634 w 482951"/>
                  <a:gd name="connsiteY28" fmla="*/ 313776 h 554482"/>
                  <a:gd name="connsiteX29" fmla="*/ 155058 w 482951"/>
                  <a:gd name="connsiteY29" fmla="*/ 286344 h 554482"/>
                  <a:gd name="connsiteX30" fmla="*/ 109338 w 482951"/>
                  <a:gd name="connsiteY30" fmla="*/ 295488 h 554482"/>
                  <a:gd name="connsiteX31" fmla="*/ 91050 w 482951"/>
                  <a:gd name="connsiteY31" fmla="*/ 350352 h 554482"/>
                  <a:gd name="connsiteX32" fmla="*/ 91050 w 482951"/>
                  <a:gd name="connsiteY32" fmla="*/ 423504 h 554482"/>
                  <a:gd name="connsiteX33" fmla="*/ 136770 w 482951"/>
                  <a:gd name="connsiteY33" fmla="*/ 432648 h 554482"/>
                  <a:gd name="connsiteX34" fmla="*/ 145914 w 482951"/>
                  <a:gd name="connsiteY34" fmla="*/ 469224 h 554482"/>
                  <a:gd name="connsiteX35" fmla="*/ 237354 w 482951"/>
                  <a:gd name="connsiteY35" fmla="*/ 505800 h 554482"/>
                  <a:gd name="connsiteX36" fmla="*/ 328794 w 482951"/>
                  <a:gd name="connsiteY36" fmla="*/ 551520 h 55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82951" h="554482">
                    <a:moveTo>
                      <a:pt x="328794" y="551520"/>
                    </a:moveTo>
                    <a:cubicBezTo>
                      <a:pt x="351654" y="557616"/>
                      <a:pt x="364400" y="554176"/>
                      <a:pt x="374514" y="542376"/>
                    </a:cubicBezTo>
                    <a:cubicBezTo>
                      <a:pt x="468440" y="432796"/>
                      <a:pt x="306390" y="526146"/>
                      <a:pt x="420234" y="469224"/>
                    </a:cubicBezTo>
                    <a:cubicBezTo>
                      <a:pt x="411090" y="460080"/>
                      <a:pt x="384386" y="451610"/>
                      <a:pt x="392802" y="441792"/>
                    </a:cubicBezTo>
                    <a:cubicBezTo>
                      <a:pt x="449794" y="375301"/>
                      <a:pt x="522796" y="450839"/>
                      <a:pt x="456810" y="332064"/>
                    </a:cubicBezTo>
                    <a:cubicBezTo>
                      <a:pt x="452129" y="323638"/>
                      <a:pt x="438522" y="325968"/>
                      <a:pt x="429378" y="322920"/>
                    </a:cubicBezTo>
                    <a:cubicBezTo>
                      <a:pt x="432426" y="304632"/>
                      <a:pt x="443615" y="285883"/>
                      <a:pt x="438522" y="268056"/>
                    </a:cubicBezTo>
                    <a:cubicBezTo>
                      <a:pt x="435874" y="258788"/>
                      <a:pt x="420729" y="258912"/>
                      <a:pt x="411090" y="258912"/>
                    </a:cubicBezTo>
                    <a:cubicBezTo>
                      <a:pt x="395548" y="258912"/>
                      <a:pt x="380610" y="265008"/>
                      <a:pt x="365370" y="268056"/>
                    </a:cubicBezTo>
                    <a:cubicBezTo>
                      <a:pt x="350130" y="265008"/>
                      <a:pt x="328975" y="271345"/>
                      <a:pt x="319650" y="258912"/>
                    </a:cubicBezTo>
                    <a:cubicBezTo>
                      <a:pt x="313056" y="250120"/>
                      <a:pt x="336575" y="242385"/>
                      <a:pt x="337938" y="231480"/>
                    </a:cubicBezTo>
                    <a:cubicBezTo>
                      <a:pt x="339866" y="216058"/>
                      <a:pt x="338744" y="197700"/>
                      <a:pt x="328794" y="185760"/>
                    </a:cubicBezTo>
                    <a:cubicBezTo>
                      <a:pt x="320749" y="176106"/>
                      <a:pt x="304302" y="180068"/>
                      <a:pt x="292218" y="176616"/>
                    </a:cubicBezTo>
                    <a:cubicBezTo>
                      <a:pt x="282950" y="173968"/>
                      <a:pt x="273930" y="170520"/>
                      <a:pt x="264786" y="167472"/>
                    </a:cubicBezTo>
                    <a:cubicBezTo>
                      <a:pt x="261738" y="133944"/>
                      <a:pt x="266288" y="98827"/>
                      <a:pt x="255642" y="66888"/>
                    </a:cubicBezTo>
                    <a:cubicBezTo>
                      <a:pt x="252594" y="57744"/>
                      <a:pt x="237159" y="54164"/>
                      <a:pt x="228210" y="57744"/>
                    </a:cubicBezTo>
                    <a:cubicBezTo>
                      <a:pt x="218006" y="61825"/>
                      <a:pt x="216018" y="76032"/>
                      <a:pt x="209922" y="85176"/>
                    </a:cubicBezTo>
                    <a:cubicBezTo>
                      <a:pt x="206874" y="66888"/>
                      <a:pt x="208308" y="47254"/>
                      <a:pt x="200778" y="30312"/>
                    </a:cubicBezTo>
                    <a:cubicBezTo>
                      <a:pt x="177799" y="-21391"/>
                      <a:pt x="124358" y="7779"/>
                      <a:pt x="81906" y="12024"/>
                    </a:cubicBezTo>
                    <a:cubicBezTo>
                      <a:pt x="84954" y="30312"/>
                      <a:pt x="91050" y="48348"/>
                      <a:pt x="91050" y="66888"/>
                    </a:cubicBezTo>
                    <a:cubicBezTo>
                      <a:pt x="91050" y="76527"/>
                      <a:pt x="88722" y="46272"/>
                      <a:pt x="81906" y="39456"/>
                    </a:cubicBezTo>
                    <a:cubicBezTo>
                      <a:pt x="72267" y="29817"/>
                      <a:pt x="57522" y="27264"/>
                      <a:pt x="45330" y="21168"/>
                    </a:cubicBezTo>
                    <a:cubicBezTo>
                      <a:pt x="33138" y="24216"/>
                      <a:pt x="13167" y="18545"/>
                      <a:pt x="8754" y="30312"/>
                    </a:cubicBezTo>
                    <a:cubicBezTo>
                      <a:pt x="-14595" y="92576"/>
                      <a:pt x="12592" y="92551"/>
                      <a:pt x="45330" y="103464"/>
                    </a:cubicBezTo>
                    <a:cubicBezTo>
                      <a:pt x="15227" y="133567"/>
                      <a:pt x="-11651" y="146009"/>
                      <a:pt x="27042" y="204048"/>
                    </a:cubicBezTo>
                    <a:cubicBezTo>
                      <a:pt x="35663" y="216980"/>
                      <a:pt x="57522" y="210144"/>
                      <a:pt x="72762" y="213192"/>
                    </a:cubicBezTo>
                    <a:cubicBezTo>
                      <a:pt x="78858" y="222336"/>
                      <a:pt x="81906" y="234528"/>
                      <a:pt x="91050" y="240624"/>
                    </a:cubicBezTo>
                    <a:cubicBezTo>
                      <a:pt x="101507" y="247595"/>
                      <a:pt x="117462" y="242376"/>
                      <a:pt x="127626" y="249768"/>
                    </a:cubicBezTo>
                    <a:cubicBezTo>
                      <a:pt x="152029" y="267515"/>
                      <a:pt x="215773" y="331880"/>
                      <a:pt x="191634" y="313776"/>
                    </a:cubicBezTo>
                    <a:lnTo>
                      <a:pt x="155058" y="286344"/>
                    </a:lnTo>
                    <a:cubicBezTo>
                      <a:pt x="139818" y="289392"/>
                      <a:pt x="117959" y="282556"/>
                      <a:pt x="109338" y="295488"/>
                    </a:cubicBezTo>
                    <a:cubicBezTo>
                      <a:pt x="58896" y="371152"/>
                      <a:pt x="171353" y="323584"/>
                      <a:pt x="91050" y="350352"/>
                    </a:cubicBezTo>
                    <a:cubicBezTo>
                      <a:pt x="83834" y="371999"/>
                      <a:pt x="68981" y="401435"/>
                      <a:pt x="91050" y="423504"/>
                    </a:cubicBezTo>
                    <a:cubicBezTo>
                      <a:pt x="102040" y="434494"/>
                      <a:pt x="121530" y="429600"/>
                      <a:pt x="136770" y="432648"/>
                    </a:cubicBezTo>
                    <a:cubicBezTo>
                      <a:pt x="139818" y="444840"/>
                      <a:pt x="137869" y="459570"/>
                      <a:pt x="145914" y="469224"/>
                    </a:cubicBezTo>
                    <a:cubicBezTo>
                      <a:pt x="155543" y="480778"/>
                      <a:pt x="232052" y="504916"/>
                      <a:pt x="237354" y="505800"/>
                    </a:cubicBezTo>
                    <a:cubicBezTo>
                      <a:pt x="359108" y="526092"/>
                      <a:pt x="305934" y="545424"/>
                      <a:pt x="328794" y="551520"/>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Freeform 66"/>
              <p:cNvSpPr/>
              <p:nvPr/>
            </p:nvSpPr>
            <p:spPr>
              <a:xfrm>
                <a:off x="2652151" y="4800600"/>
                <a:ext cx="319649" cy="426634"/>
              </a:xfrm>
              <a:custGeom>
                <a:avLst/>
                <a:gdLst>
                  <a:gd name="connsiteX0" fmla="*/ 328794 w 482951"/>
                  <a:gd name="connsiteY0" fmla="*/ 551520 h 554482"/>
                  <a:gd name="connsiteX1" fmla="*/ 374514 w 482951"/>
                  <a:gd name="connsiteY1" fmla="*/ 542376 h 554482"/>
                  <a:gd name="connsiteX2" fmla="*/ 420234 w 482951"/>
                  <a:gd name="connsiteY2" fmla="*/ 469224 h 554482"/>
                  <a:gd name="connsiteX3" fmla="*/ 392802 w 482951"/>
                  <a:gd name="connsiteY3" fmla="*/ 441792 h 554482"/>
                  <a:gd name="connsiteX4" fmla="*/ 456810 w 482951"/>
                  <a:gd name="connsiteY4" fmla="*/ 332064 h 554482"/>
                  <a:gd name="connsiteX5" fmla="*/ 429378 w 482951"/>
                  <a:gd name="connsiteY5" fmla="*/ 322920 h 554482"/>
                  <a:gd name="connsiteX6" fmla="*/ 438522 w 482951"/>
                  <a:gd name="connsiteY6" fmla="*/ 268056 h 554482"/>
                  <a:gd name="connsiteX7" fmla="*/ 411090 w 482951"/>
                  <a:gd name="connsiteY7" fmla="*/ 258912 h 554482"/>
                  <a:gd name="connsiteX8" fmla="*/ 365370 w 482951"/>
                  <a:gd name="connsiteY8" fmla="*/ 268056 h 554482"/>
                  <a:gd name="connsiteX9" fmla="*/ 319650 w 482951"/>
                  <a:gd name="connsiteY9" fmla="*/ 258912 h 554482"/>
                  <a:gd name="connsiteX10" fmla="*/ 337938 w 482951"/>
                  <a:gd name="connsiteY10" fmla="*/ 231480 h 554482"/>
                  <a:gd name="connsiteX11" fmla="*/ 328794 w 482951"/>
                  <a:gd name="connsiteY11" fmla="*/ 185760 h 554482"/>
                  <a:gd name="connsiteX12" fmla="*/ 292218 w 482951"/>
                  <a:gd name="connsiteY12" fmla="*/ 176616 h 554482"/>
                  <a:gd name="connsiteX13" fmla="*/ 264786 w 482951"/>
                  <a:gd name="connsiteY13" fmla="*/ 167472 h 554482"/>
                  <a:gd name="connsiteX14" fmla="*/ 255642 w 482951"/>
                  <a:gd name="connsiteY14" fmla="*/ 66888 h 554482"/>
                  <a:gd name="connsiteX15" fmla="*/ 228210 w 482951"/>
                  <a:gd name="connsiteY15" fmla="*/ 57744 h 554482"/>
                  <a:gd name="connsiteX16" fmla="*/ 209922 w 482951"/>
                  <a:gd name="connsiteY16" fmla="*/ 85176 h 554482"/>
                  <a:gd name="connsiteX17" fmla="*/ 200778 w 482951"/>
                  <a:gd name="connsiteY17" fmla="*/ 30312 h 554482"/>
                  <a:gd name="connsiteX18" fmla="*/ 81906 w 482951"/>
                  <a:gd name="connsiteY18" fmla="*/ 12024 h 554482"/>
                  <a:gd name="connsiteX19" fmla="*/ 91050 w 482951"/>
                  <a:gd name="connsiteY19" fmla="*/ 66888 h 554482"/>
                  <a:gd name="connsiteX20" fmla="*/ 81906 w 482951"/>
                  <a:gd name="connsiteY20" fmla="*/ 39456 h 554482"/>
                  <a:gd name="connsiteX21" fmla="*/ 45330 w 482951"/>
                  <a:gd name="connsiteY21" fmla="*/ 21168 h 554482"/>
                  <a:gd name="connsiteX22" fmla="*/ 8754 w 482951"/>
                  <a:gd name="connsiteY22" fmla="*/ 30312 h 554482"/>
                  <a:gd name="connsiteX23" fmla="*/ 45330 w 482951"/>
                  <a:gd name="connsiteY23" fmla="*/ 103464 h 554482"/>
                  <a:gd name="connsiteX24" fmla="*/ 27042 w 482951"/>
                  <a:gd name="connsiteY24" fmla="*/ 204048 h 554482"/>
                  <a:gd name="connsiteX25" fmla="*/ 72762 w 482951"/>
                  <a:gd name="connsiteY25" fmla="*/ 213192 h 554482"/>
                  <a:gd name="connsiteX26" fmla="*/ 91050 w 482951"/>
                  <a:gd name="connsiteY26" fmla="*/ 240624 h 554482"/>
                  <a:gd name="connsiteX27" fmla="*/ 127626 w 482951"/>
                  <a:gd name="connsiteY27" fmla="*/ 249768 h 554482"/>
                  <a:gd name="connsiteX28" fmla="*/ 191634 w 482951"/>
                  <a:gd name="connsiteY28" fmla="*/ 313776 h 554482"/>
                  <a:gd name="connsiteX29" fmla="*/ 155058 w 482951"/>
                  <a:gd name="connsiteY29" fmla="*/ 286344 h 554482"/>
                  <a:gd name="connsiteX30" fmla="*/ 109338 w 482951"/>
                  <a:gd name="connsiteY30" fmla="*/ 295488 h 554482"/>
                  <a:gd name="connsiteX31" fmla="*/ 91050 w 482951"/>
                  <a:gd name="connsiteY31" fmla="*/ 350352 h 554482"/>
                  <a:gd name="connsiteX32" fmla="*/ 91050 w 482951"/>
                  <a:gd name="connsiteY32" fmla="*/ 423504 h 554482"/>
                  <a:gd name="connsiteX33" fmla="*/ 136770 w 482951"/>
                  <a:gd name="connsiteY33" fmla="*/ 432648 h 554482"/>
                  <a:gd name="connsiteX34" fmla="*/ 145914 w 482951"/>
                  <a:gd name="connsiteY34" fmla="*/ 469224 h 554482"/>
                  <a:gd name="connsiteX35" fmla="*/ 237354 w 482951"/>
                  <a:gd name="connsiteY35" fmla="*/ 505800 h 554482"/>
                  <a:gd name="connsiteX36" fmla="*/ 328794 w 482951"/>
                  <a:gd name="connsiteY36" fmla="*/ 551520 h 55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82951" h="554482">
                    <a:moveTo>
                      <a:pt x="328794" y="551520"/>
                    </a:moveTo>
                    <a:cubicBezTo>
                      <a:pt x="351654" y="557616"/>
                      <a:pt x="364400" y="554176"/>
                      <a:pt x="374514" y="542376"/>
                    </a:cubicBezTo>
                    <a:cubicBezTo>
                      <a:pt x="468440" y="432796"/>
                      <a:pt x="306390" y="526146"/>
                      <a:pt x="420234" y="469224"/>
                    </a:cubicBezTo>
                    <a:cubicBezTo>
                      <a:pt x="411090" y="460080"/>
                      <a:pt x="384386" y="451610"/>
                      <a:pt x="392802" y="441792"/>
                    </a:cubicBezTo>
                    <a:cubicBezTo>
                      <a:pt x="449794" y="375301"/>
                      <a:pt x="522796" y="450839"/>
                      <a:pt x="456810" y="332064"/>
                    </a:cubicBezTo>
                    <a:cubicBezTo>
                      <a:pt x="452129" y="323638"/>
                      <a:pt x="438522" y="325968"/>
                      <a:pt x="429378" y="322920"/>
                    </a:cubicBezTo>
                    <a:cubicBezTo>
                      <a:pt x="432426" y="304632"/>
                      <a:pt x="443615" y="285883"/>
                      <a:pt x="438522" y="268056"/>
                    </a:cubicBezTo>
                    <a:cubicBezTo>
                      <a:pt x="435874" y="258788"/>
                      <a:pt x="420729" y="258912"/>
                      <a:pt x="411090" y="258912"/>
                    </a:cubicBezTo>
                    <a:cubicBezTo>
                      <a:pt x="395548" y="258912"/>
                      <a:pt x="380610" y="265008"/>
                      <a:pt x="365370" y="268056"/>
                    </a:cubicBezTo>
                    <a:cubicBezTo>
                      <a:pt x="350130" y="265008"/>
                      <a:pt x="328975" y="271345"/>
                      <a:pt x="319650" y="258912"/>
                    </a:cubicBezTo>
                    <a:cubicBezTo>
                      <a:pt x="313056" y="250120"/>
                      <a:pt x="336575" y="242385"/>
                      <a:pt x="337938" y="231480"/>
                    </a:cubicBezTo>
                    <a:cubicBezTo>
                      <a:pt x="339866" y="216058"/>
                      <a:pt x="338744" y="197700"/>
                      <a:pt x="328794" y="185760"/>
                    </a:cubicBezTo>
                    <a:cubicBezTo>
                      <a:pt x="320749" y="176106"/>
                      <a:pt x="304302" y="180068"/>
                      <a:pt x="292218" y="176616"/>
                    </a:cubicBezTo>
                    <a:cubicBezTo>
                      <a:pt x="282950" y="173968"/>
                      <a:pt x="273930" y="170520"/>
                      <a:pt x="264786" y="167472"/>
                    </a:cubicBezTo>
                    <a:cubicBezTo>
                      <a:pt x="261738" y="133944"/>
                      <a:pt x="266288" y="98827"/>
                      <a:pt x="255642" y="66888"/>
                    </a:cubicBezTo>
                    <a:cubicBezTo>
                      <a:pt x="252594" y="57744"/>
                      <a:pt x="237159" y="54164"/>
                      <a:pt x="228210" y="57744"/>
                    </a:cubicBezTo>
                    <a:cubicBezTo>
                      <a:pt x="218006" y="61825"/>
                      <a:pt x="216018" y="76032"/>
                      <a:pt x="209922" y="85176"/>
                    </a:cubicBezTo>
                    <a:cubicBezTo>
                      <a:pt x="206874" y="66888"/>
                      <a:pt x="208308" y="47254"/>
                      <a:pt x="200778" y="30312"/>
                    </a:cubicBezTo>
                    <a:cubicBezTo>
                      <a:pt x="177799" y="-21391"/>
                      <a:pt x="124358" y="7779"/>
                      <a:pt x="81906" y="12024"/>
                    </a:cubicBezTo>
                    <a:cubicBezTo>
                      <a:pt x="84954" y="30312"/>
                      <a:pt x="91050" y="48348"/>
                      <a:pt x="91050" y="66888"/>
                    </a:cubicBezTo>
                    <a:cubicBezTo>
                      <a:pt x="91050" y="76527"/>
                      <a:pt x="88722" y="46272"/>
                      <a:pt x="81906" y="39456"/>
                    </a:cubicBezTo>
                    <a:cubicBezTo>
                      <a:pt x="72267" y="29817"/>
                      <a:pt x="57522" y="27264"/>
                      <a:pt x="45330" y="21168"/>
                    </a:cubicBezTo>
                    <a:cubicBezTo>
                      <a:pt x="33138" y="24216"/>
                      <a:pt x="13167" y="18545"/>
                      <a:pt x="8754" y="30312"/>
                    </a:cubicBezTo>
                    <a:cubicBezTo>
                      <a:pt x="-14595" y="92576"/>
                      <a:pt x="12592" y="92551"/>
                      <a:pt x="45330" y="103464"/>
                    </a:cubicBezTo>
                    <a:cubicBezTo>
                      <a:pt x="15227" y="133567"/>
                      <a:pt x="-11651" y="146009"/>
                      <a:pt x="27042" y="204048"/>
                    </a:cubicBezTo>
                    <a:cubicBezTo>
                      <a:pt x="35663" y="216980"/>
                      <a:pt x="57522" y="210144"/>
                      <a:pt x="72762" y="213192"/>
                    </a:cubicBezTo>
                    <a:cubicBezTo>
                      <a:pt x="78858" y="222336"/>
                      <a:pt x="81906" y="234528"/>
                      <a:pt x="91050" y="240624"/>
                    </a:cubicBezTo>
                    <a:cubicBezTo>
                      <a:pt x="101507" y="247595"/>
                      <a:pt x="117462" y="242376"/>
                      <a:pt x="127626" y="249768"/>
                    </a:cubicBezTo>
                    <a:cubicBezTo>
                      <a:pt x="152029" y="267515"/>
                      <a:pt x="215773" y="331880"/>
                      <a:pt x="191634" y="313776"/>
                    </a:cubicBezTo>
                    <a:lnTo>
                      <a:pt x="155058" y="286344"/>
                    </a:lnTo>
                    <a:cubicBezTo>
                      <a:pt x="139818" y="289392"/>
                      <a:pt x="117959" y="282556"/>
                      <a:pt x="109338" y="295488"/>
                    </a:cubicBezTo>
                    <a:cubicBezTo>
                      <a:pt x="58896" y="371152"/>
                      <a:pt x="171353" y="323584"/>
                      <a:pt x="91050" y="350352"/>
                    </a:cubicBezTo>
                    <a:cubicBezTo>
                      <a:pt x="83834" y="371999"/>
                      <a:pt x="68981" y="401435"/>
                      <a:pt x="91050" y="423504"/>
                    </a:cubicBezTo>
                    <a:cubicBezTo>
                      <a:pt x="102040" y="434494"/>
                      <a:pt x="121530" y="429600"/>
                      <a:pt x="136770" y="432648"/>
                    </a:cubicBezTo>
                    <a:cubicBezTo>
                      <a:pt x="139818" y="444840"/>
                      <a:pt x="137869" y="459570"/>
                      <a:pt x="145914" y="469224"/>
                    </a:cubicBezTo>
                    <a:cubicBezTo>
                      <a:pt x="155543" y="480778"/>
                      <a:pt x="232052" y="504916"/>
                      <a:pt x="237354" y="505800"/>
                    </a:cubicBezTo>
                    <a:cubicBezTo>
                      <a:pt x="359108" y="526092"/>
                      <a:pt x="305934" y="545424"/>
                      <a:pt x="328794" y="551520"/>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Freeform 67"/>
              <p:cNvSpPr/>
              <p:nvPr/>
            </p:nvSpPr>
            <p:spPr>
              <a:xfrm>
                <a:off x="4370832" y="1316736"/>
                <a:ext cx="1420368" cy="3803904"/>
              </a:xfrm>
              <a:custGeom>
                <a:avLst/>
                <a:gdLst>
                  <a:gd name="connsiteX0" fmla="*/ 1243584 w 1344168"/>
                  <a:gd name="connsiteY0" fmla="*/ 3767328 h 3803904"/>
                  <a:gd name="connsiteX1" fmla="*/ 1325880 w 1344168"/>
                  <a:gd name="connsiteY1" fmla="*/ 3721608 h 3803904"/>
                  <a:gd name="connsiteX2" fmla="*/ 1335024 w 1344168"/>
                  <a:gd name="connsiteY2" fmla="*/ 3666744 h 3803904"/>
                  <a:gd name="connsiteX3" fmla="*/ 1344168 w 1344168"/>
                  <a:gd name="connsiteY3" fmla="*/ 3630168 h 3803904"/>
                  <a:gd name="connsiteX4" fmla="*/ 1280160 w 1344168"/>
                  <a:gd name="connsiteY4" fmla="*/ 3511296 h 3803904"/>
                  <a:gd name="connsiteX5" fmla="*/ 1252728 w 1344168"/>
                  <a:gd name="connsiteY5" fmla="*/ 3529584 h 3803904"/>
                  <a:gd name="connsiteX6" fmla="*/ 1152144 w 1344168"/>
                  <a:gd name="connsiteY6" fmla="*/ 3493008 h 3803904"/>
                  <a:gd name="connsiteX7" fmla="*/ 1143000 w 1344168"/>
                  <a:gd name="connsiteY7" fmla="*/ 3447288 h 3803904"/>
                  <a:gd name="connsiteX8" fmla="*/ 1060704 w 1344168"/>
                  <a:gd name="connsiteY8" fmla="*/ 3419856 h 3803904"/>
                  <a:gd name="connsiteX9" fmla="*/ 1078992 w 1344168"/>
                  <a:gd name="connsiteY9" fmla="*/ 3383280 h 3803904"/>
                  <a:gd name="connsiteX10" fmla="*/ 1069848 w 1344168"/>
                  <a:gd name="connsiteY10" fmla="*/ 3319272 h 3803904"/>
                  <a:gd name="connsiteX11" fmla="*/ 1042416 w 1344168"/>
                  <a:gd name="connsiteY11" fmla="*/ 3310128 h 3803904"/>
                  <a:gd name="connsiteX12" fmla="*/ 1024128 w 1344168"/>
                  <a:gd name="connsiteY12" fmla="*/ 3282696 h 3803904"/>
                  <a:gd name="connsiteX13" fmla="*/ 987552 w 1344168"/>
                  <a:gd name="connsiteY13" fmla="*/ 3182112 h 3803904"/>
                  <a:gd name="connsiteX14" fmla="*/ 960120 w 1344168"/>
                  <a:gd name="connsiteY14" fmla="*/ 3191256 h 3803904"/>
                  <a:gd name="connsiteX15" fmla="*/ 960120 w 1344168"/>
                  <a:gd name="connsiteY15" fmla="*/ 3136392 h 3803904"/>
                  <a:gd name="connsiteX16" fmla="*/ 932688 w 1344168"/>
                  <a:gd name="connsiteY16" fmla="*/ 3127248 h 3803904"/>
                  <a:gd name="connsiteX17" fmla="*/ 896112 w 1344168"/>
                  <a:gd name="connsiteY17" fmla="*/ 3072384 h 3803904"/>
                  <a:gd name="connsiteX18" fmla="*/ 877824 w 1344168"/>
                  <a:gd name="connsiteY18" fmla="*/ 3044952 h 3803904"/>
                  <a:gd name="connsiteX19" fmla="*/ 850392 w 1344168"/>
                  <a:gd name="connsiteY19" fmla="*/ 3035808 h 3803904"/>
                  <a:gd name="connsiteX20" fmla="*/ 832104 w 1344168"/>
                  <a:gd name="connsiteY20" fmla="*/ 3008376 h 3803904"/>
                  <a:gd name="connsiteX21" fmla="*/ 786384 w 1344168"/>
                  <a:gd name="connsiteY21" fmla="*/ 2944368 h 3803904"/>
                  <a:gd name="connsiteX22" fmla="*/ 813816 w 1344168"/>
                  <a:gd name="connsiteY22" fmla="*/ 2935224 h 3803904"/>
                  <a:gd name="connsiteX23" fmla="*/ 822960 w 1344168"/>
                  <a:gd name="connsiteY23" fmla="*/ 2907792 h 3803904"/>
                  <a:gd name="connsiteX24" fmla="*/ 786384 w 1344168"/>
                  <a:gd name="connsiteY24" fmla="*/ 2788920 h 3803904"/>
                  <a:gd name="connsiteX25" fmla="*/ 795528 w 1344168"/>
                  <a:gd name="connsiteY25" fmla="*/ 2761488 h 3803904"/>
                  <a:gd name="connsiteX26" fmla="*/ 841248 w 1344168"/>
                  <a:gd name="connsiteY26" fmla="*/ 2752344 h 3803904"/>
                  <a:gd name="connsiteX27" fmla="*/ 804672 w 1344168"/>
                  <a:gd name="connsiteY27" fmla="*/ 2606040 h 3803904"/>
                  <a:gd name="connsiteX28" fmla="*/ 832104 w 1344168"/>
                  <a:gd name="connsiteY28" fmla="*/ 2596896 h 3803904"/>
                  <a:gd name="connsiteX29" fmla="*/ 877824 w 1344168"/>
                  <a:gd name="connsiteY29" fmla="*/ 2560320 h 3803904"/>
                  <a:gd name="connsiteX30" fmla="*/ 932688 w 1344168"/>
                  <a:gd name="connsiteY30" fmla="*/ 2368296 h 3803904"/>
                  <a:gd name="connsiteX31" fmla="*/ 941832 w 1344168"/>
                  <a:gd name="connsiteY31" fmla="*/ 2304288 h 3803904"/>
                  <a:gd name="connsiteX32" fmla="*/ 1060704 w 1344168"/>
                  <a:gd name="connsiteY32" fmla="*/ 2286000 h 3803904"/>
                  <a:gd name="connsiteX33" fmla="*/ 1078992 w 1344168"/>
                  <a:gd name="connsiteY33" fmla="*/ 2258568 h 3803904"/>
                  <a:gd name="connsiteX34" fmla="*/ 1051560 w 1344168"/>
                  <a:gd name="connsiteY34" fmla="*/ 2139696 h 3803904"/>
                  <a:gd name="connsiteX35" fmla="*/ 1024128 w 1344168"/>
                  <a:gd name="connsiteY35" fmla="*/ 2121408 h 3803904"/>
                  <a:gd name="connsiteX36" fmla="*/ 1014984 w 1344168"/>
                  <a:gd name="connsiteY36" fmla="*/ 1956816 h 3803904"/>
                  <a:gd name="connsiteX37" fmla="*/ 1005840 w 1344168"/>
                  <a:gd name="connsiteY37" fmla="*/ 1929384 h 3803904"/>
                  <a:gd name="connsiteX38" fmla="*/ 978408 w 1344168"/>
                  <a:gd name="connsiteY38" fmla="*/ 1911096 h 3803904"/>
                  <a:gd name="connsiteX39" fmla="*/ 950976 w 1344168"/>
                  <a:gd name="connsiteY39" fmla="*/ 1883664 h 3803904"/>
                  <a:gd name="connsiteX40" fmla="*/ 877824 w 1344168"/>
                  <a:gd name="connsiteY40" fmla="*/ 1892808 h 3803904"/>
                  <a:gd name="connsiteX41" fmla="*/ 914400 w 1344168"/>
                  <a:gd name="connsiteY41" fmla="*/ 1819656 h 3803904"/>
                  <a:gd name="connsiteX42" fmla="*/ 932688 w 1344168"/>
                  <a:gd name="connsiteY42" fmla="*/ 1755648 h 3803904"/>
                  <a:gd name="connsiteX43" fmla="*/ 941832 w 1344168"/>
                  <a:gd name="connsiteY43" fmla="*/ 1673352 h 3803904"/>
                  <a:gd name="connsiteX44" fmla="*/ 932688 w 1344168"/>
                  <a:gd name="connsiteY44" fmla="*/ 1554480 h 3803904"/>
                  <a:gd name="connsiteX45" fmla="*/ 877824 w 1344168"/>
                  <a:gd name="connsiteY45" fmla="*/ 1517904 h 3803904"/>
                  <a:gd name="connsiteX46" fmla="*/ 886968 w 1344168"/>
                  <a:gd name="connsiteY46" fmla="*/ 1490472 h 3803904"/>
                  <a:gd name="connsiteX47" fmla="*/ 868680 w 1344168"/>
                  <a:gd name="connsiteY47" fmla="*/ 1344168 h 3803904"/>
                  <a:gd name="connsiteX48" fmla="*/ 850392 w 1344168"/>
                  <a:gd name="connsiteY48" fmla="*/ 1298448 h 3803904"/>
                  <a:gd name="connsiteX49" fmla="*/ 822960 w 1344168"/>
                  <a:gd name="connsiteY49" fmla="*/ 1289304 h 3803904"/>
                  <a:gd name="connsiteX50" fmla="*/ 859536 w 1344168"/>
                  <a:gd name="connsiteY50" fmla="*/ 1307592 h 3803904"/>
                  <a:gd name="connsiteX51" fmla="*/ 896112 w 1344168"/>
                  <a:gd name="connsiteY51" fmla="*/ 1243584 h 3803904"/>
                  <a:gd name="connsiteX52" fmla="*/ 932688 w 1344168"/>
                  <a:gd name="connsiteY52" fmla="*/ 1143000 h 3803904"/>
                  <a:gd name="connsiteX53" fmla="*/ 932688 w 1344168"/>
                  <a:gd name="connsiteY53" fmla="*/ 1024128 h 3803904"/>
                  <a:gd name="connsiteX54" fmla="*/ 877824 w 1344168"/>
                  <a:gd name="connsiteY54" fmla="*/ 969264 h 3803904"/>
                  <a:gd name="connsiteX55" fmla="*/ 877824 w 1344168"/>
                  <a:gd name="connsiteY55" fmla="*/ 850392 h 3803904"/>
                  <a:gd name="connsiteX56" fmla="*/ 868680 w 1344168"/>
                  <a:gd name="connsiteY56" fmla="*/ 813816 h 3803904"/>
                  <a:gd name="connsiteX57" fmla="*/ 841248 w 1344168"/>
                  <a:gd name="connsiteY57" fmla="*/ 786384 h 3803904"/>
                  <a:gd name="connsiteX58" fmla="*/ 777240 w 1344168"/>
                  <a:gd name="connsiteY58" fmla="*/ 804672 h 3803904"/>
                  <a:gd name="connsiteX59" fmla="*/ 749808 w 1344168"/>
                  <a:gd name="connsiteY59" fmla="*/ 822960 h 3803904"/>
                  <a:gd name="connsiteX60" fmla="*/ 740664 w 1344168"/>
                  <a:gd name="connsiteY60" fmla="*/ 777240 h 3803904"/>
                  <a:gd name="connsiteX61" fmla="*/ 722376 w 1344168"/>
                  <a:gd name="connsiteY61" fmla="*/ 713232 h 3803904"/>
                  <a:gd name="connsiteX62" fmla="*/ 694944 w 1344168"/>
                  <a:gd name="connsiteY62" fmla="*/ 694944 h 3803904"/>
                  <a:gd name="connsiteX63" fmla="*/ 676656 w 1344168"/>
                  <a:gd name="connsiteY63" fmla="*/ 576072 h 3803904"/>
                  <a:gd name="connsiteX64" fmla="*/ 731520 w 1344168"/>
                  <a:gd name="connsiteY64" fmla="*/ 566928 h 3803904"/>
                  <a:gd name="connsiteX65" fmla="*/ 740664 w 1344168"/>
                  <a:gd name="connsiteY65" fmla="*/ 402336 h 3803904"/>
                  <a:gd name="connsiteX66" fmla="*/ 713232 w 1344168"/>
                  <a:gd name="connsiteY66" fmla="*/ 384048 h 3803904"/>
                  <a:gd name="connsiteX67" fmla="*/ 694944 w 1344168"/>
                  <a:gd name="connsiteY67" fmla="*/ 356616 h 3803904"/>
                  <a:gd name="connsiteX68" fmla="*/ 685800 w 1344168"/>
                  <a:gd name="connsiteY68" fmla="*/ 283464 h 3803904"/>
                  <a:gd name="connsiteX69" fmla="*/ 658368 w 1344168"/>
                  <a:gd name="connsiteY69" fmla="*/ 274320 h 3803904"/>
                  <a:gd name="connsiteX70" fmla="*/ 603504 w 1344168"/>
                  <a:gd name="connsiteY70" fmla="*/ 265176 h 3803904"/>
                  <a:gd name="connsiteX71" fmla="*/ 594360 w 1344168"/>
                  <a:gd name="connsiteY71" fmla="*/ 164592 h 3803904"/>
                  <a:gd name="connsiteX72" fmla="*/ 566928 w 1344168"/>
                  <a:gd name="connsiteY72" fmla="*/ 155448 h 3803904"/>
                  <a:gd name="connsiteX73" fmla="*/ 548640 w 1344168"/>
                  <a:gd name="connsiteY73" fmla="*/ 128016 h 3803904"/>
                  <a:gd name="connsiteX74" fmla="*/ 502920 w 1344168"/>
                  <a:gd name="connsiteY74" fmla="*/ 9144 h 3803904"/>
                  <a:gd name="connsiteX75" fmla="*/ 475488 w 1344168"/>
                  <a:gd name="connsiteY75" fmla="*/ 0 h 3803904"/>
                  <a:gd name="connsiteX76" fmla="*/ 438912 w 1344168"/>
                  <a:gd name="connsiteY76" fmla="*/ 9144 h 3803904"/>
                  <a:gd name="connsiteX77" fmla="*/ 402336 w 1344168"/>
                  <a:gd name="connsiteY77" fmla="*/ 18288 h 3803904"/>
                  <a:gd name="connsiteX78" fmla="*/ 338328 w 1344168"/>
                  <a:gd name="connsiteY78" fmla="*/ 36576 h 3803904"/>
                  <a:gd name="connsiteX79" fmla="*/ 329184 w 1344168"/>
                  <a:gd name="connsiteY79" fmla="*/ 137160 h 3803904"/>
                  <a:gd name="connsiteX80" fmla="*/ 338328 w 1344168"/>
                  <a:gd name="connsiteY80" fmla="*/ 310896 h 3803904"/>
                  <a:gd name="connsiteX81" fmla="*/ 347472 w 1344168"/>
                  <a:gd name="connsiteY81" fmla="*/ 338328 h 3803904"/>
                  <a:gd name="connsiteX82" fmla="*/ 374904 w 1344168"/>
                  <a:gd name="connsiteY82" fmla="*/ 365760 h 3803904"/>
                  <a:gd name="connsiteX83" fmla="*/ 384048 w 1344168"/>
                  <a:gd name="connsiteY83" fmla="*/ 429768 h 3803904"/>
                  <a:gd name="connsiteX84" fmla="*/ 365760 w 1344168"/>
                  <a:gd name="connsiteY84" fmla="*/ 402336 h 3803904"/>
                  <a:gd name="connsiteX85" fmla="*/ 310896 w 1344168"/>
                  <a:gd name="connsiteY85" fmla="*/ 411480 h 3803904"/>
                  <a:gd name="connsiteX86" fmla="*/ 320040 w 1344168"/>
                  <a:gd name="connsiteY86" fmla="*/ 484632 h 3803904"/>
                  <a:gd name="connsiteX87" fmla="*/ 292608 w 1344168"/>
                  <a:gd name="connsiteY87" fmla="*/ 493776 h 3803904"/>
                  <a:gd name="connsiteX88" fmla="*/ 265176 w 1344168"/>
                  <a:gd name="connsiteY88" fmla="*/ 521208 h 3803904"/>
                  <a:gd name="connsiteX89" fmla="*/ 256032 w 1344168"/>
                  <a:gd name="connsiteY89" fmla="*/ 621792 h 3803904"/>
                  <a:gd name="connsiteX90" fmla="*/ 228600 w 1344168"/>
                  <a:gd name="connsiteY90" fmla="*/ 594360 h 3803904"/>
                  <a:gd name="connsiteX91" fmla="*/ 192024 w 1344168"/>
                  <a:gd name="connsiteY91" fmla="*/ 603504 h 3803904"/>
                  <a:gd name="connsiteX92" fmla="*/ 164592 w 1344168"/>
                  <a:gd name="connsiteY92" fmla="*/ 621792 h 3803904"/>
                  <a:gd name="connsiteX93" fmla="*/ 155448 w 1344168"/>
                  <a:gd name="connsiteY93" fmla="*/ 649224 h 3803904"/>
                  <a:gd name="connsiteX94" fmla="*/ 109728 w 1344168"/>
                  <a:gd name="connsiteY94" fmla="*/ 658368 h 3803904"/>
                  <a:gd name="connsiteX95" fmla="*/ 54864 w 1344168"/>
                  <a:gd name="connsiteY95" fmla="*/ 722376 h 3803904"/>
                  <a:gd name="connsiteX96" fmla="*/ 45720 w 1344168"/>
                  <a:gd name="connsiteY96" fmla="*/ 768096 h 3803904"/>
                  <a:gd name="connsiteX97" fmla="*/ 54864 w 1344168"/>
                  <a:gd name="connsiteY97" fmla="*/ 822960 h 3803904"/>
                  <a:gd name="connsiteX98" fmla="*/ 118872 w 1344168"/>
                  <a:gd name="connsiteY98" fmla="*/ 859536 h 3803904"/>
                  <a:gd name="connsiteX99" fmla="*/ 164592 w 1344168"/>
                  <a:gd name="connsiteY99" fmla="*/ 923544 h 3803904"/>
                  <a:gd name="connsiteX100" fmla="*/ 173736 w 1344168"/>
                  <a:gd name="connsiteY100" fmla="*/ 960120 h 3803904"/>
                  <a:gd name="connsiteX101" fmla="*/ 192024 w 1344168"/>
                  <a:gd name="connsiteY101" fmla="*/ 987552 h 3803904"/>
                  <a:gd name="connsiteX102" fmla="*/ 246888 w 1344168"/>
                  <a:gd name="connsiteY102" fmla="*/ 1051560 h 3803904"/>
                  <a:gd name="connsiteX103" fmla="*/ 274320 w 1344168"/>
                  <a:gd name="connsiteY103" fmla="*/ 1060704 h 3803904"/>
                  <a:gd name="connsiteX104" fmla="*/ 228600 w 1344168"/>
                  <a:gd name="connsiteY104" fmla="*/ 1069848 h 3803904"/>
                  <a:gd name="connsiteX105" fmla="*/ 219456 w 1344168"/>
                  <a:gd name="connsiteY105" fmla="*/ 1152144 h 3803904"/>
                  <a:gd name="connsiteX106" fmla="*/ 210312 w 1344168"/>
                  <a:gd name="connsiteY106" fmla="*/ 1124712 h 3803904"/>
                  <a:gd name="connsiteX107" fmla="*/ 164592 w 1344168"/>
                  <a:gd name="connsiteY107" fmla="*/ 1133856 h 3803904"/>
                  <a:gd name="connsiteX108" fmla="*/ 155448 w 1344168"/>
                  <a:gd name="connsiteY108" fmla="*/ 1271016 h 3803904"/>
                  <a:gd name="connsiteX109" fmla="*/ 182880 w 1344168"/>
                  <a:gd name="connsiteY109" fmla="*/ 1280160 h 3803904"/>
                  <a:gd name="connsiteX110" fmla="*/ 146304 w 1344168"/>
                  <a:gd name="connsiteY110" fmla="*/ 1289304 h 3803904"/>
                  <a:gd name="connsiteX111" fmla="*/ 146304 w 1344168"/>
                  <a:gd name="connsiteY111" fmla="*/ 1408176 h 3803904"/>
                  <a:gd name="connsiteX112" fmla="*/ 201168 w 1344168"/>
                  <a:gd name="connsiteY112" fmla="*/ 1463040 h 3803904"/>
                  <a:gd name="connsiteX113" fmla="*/ 219456 w 1344168"/>
                  <a:gd name="connsiteY113" fmla="*/ 1517904 h 3803904"/>
                  <a:gd name="connsiteX114" fmla="*/ 228600 w 1344168"/>
                  <a:gd name="connsiteY114" fmla="*/ 1545336 h 3803904"/>
                  <a:gd name="connsiteX115" fmla="*/ 265176 w 1344168"/>
                  <a:gd name="connsiteY115" fmla="*/ 1581912 h 3803904"/>
                  <a:gd name="connsiteX116" fmla="*/ 228600 w 1344168"/>
                  <a:gd name="connsiteY116" fmla="*/ 1563624 h 3803904"/>
                  <a:gd name="connsiteX117" fmla="*/ 201168 w 1344168"/>
                  <a:gd name="connsiteY117" fmla="*/ 1554480 h 3803904"/>
                  <a:gd name="connsiteX118" fmla="*/ 91440 w 1344168"/>
                  <a:gd name="connsiteY118" fmla="*/ 1581912 h 3803904"/>
                  <a:gd name="connsiteX119" fmla="*/ 82296 w 1344168"/>
                  <a:gd name="connsiteY119" fmla="*/ 1609344 h 3803904"/>
                  <a:gd name="connsiteX120" fmla="*/ 91440 w 1344168"/>
                  <a:gd name="connsiteY120" fmla="*/ 1645920 h 3803904"/>
                  <a:gd name="connsiteX121" fmla="*/ 9144 w 1344168"/>
                  <a:gd name="connsiteY121" fmla="*/ 1673352 h 3803904"/>
                  <a:gd name="connsiteX122" fmla="*/ 18288 w 1344168"/>
                  <a:gd name="connsiteY122" fmla="*/ 1764792 h 3803904"/>
                  <a:gd name="connsiteX123" fmla="*/ 0 w 1344168"/>
                  <a:gd name="connsiteY123" fmla="*/ 1819656 h 3803904"/>
                  <a:gd name="connsiteX124" fmla="*/ 9144 w 1344168"/>
                  <a:gd name="connsiteY124" fmla="*/ 1856232 h 3803904"/>
                  <a:gd name="connsiteX125" fmla="*/ 45720 w 1344168"/>
                  <a:gd name="connsiteY125" fmla="*/ 1911096 h 3803904"/>
                  <a:gd name="connsiteX126" fmla="*/ 82296 w 1344168"/>
                  <a:gd name="connsiteY126" fmla="*/ 2057400 h 3803904"/>
                  <a:gd name="connsiteX127" fmla="*/ 109728 w 1344168"/>
                  <a:gd name="connsiteY127" fmla="*/ 2075688 h 3803904"/>
                  <a:gd name="connsiteX128" fmla="*/ 173736 w 1344168"/>
                  <a:gd name="connsiteY128" fmla="*/ 2157984 h 3803904"/>
                  <a:gd name="connsiteX129" fmla="*/ 219456 w 1344168"/>
                  <a:gd name="connsiteY129" fmla="*/ 2212848 h 3803904"/>
                  <a:gd name="connsiteX130" fmla="*/ 246888 w 1344168"/>
                  <a:gd name="connsiteY130" fmla="*/ 2221992 h 3803904"/>
                  <a:gd name="connsiteX131" fmla="*/ 301752 w 1344168"/>
                  <a:gd name="connsiteY131" fmla="*/ 2258568 h 3803904"/>
                  <a:gd name="connsiteX132" fmla="*/ 265176 w 1344168"/>
                  <a:gd name="connsiteY132" fmla="*/ 2295144 h 3803904"/>
                  <a:gd name="connsiteX133" fmla="*/ 237744 w 1344168"/>
                  <a:gd name="connsiteY133" fmla="*/ 2304288 h 3803904"/>
                  <a:gd name="connsiteX134" fmla="*/ 228600 w 1344168"/>
                  <a:gd name="connsiteY134" fmla="*/ 2331720 h 3803904"/>
                  <a:gd name="connsiteX135" fmla="*/ 237744 w 1344168"/>
                  <a:gd name="connsiteY135" fmla="*/ 2386584 h 3803904"/>
                  <a:gd name="connsiteX136" fmla="*/ 201168 w 1344168"/>
                  <a:gd name="connsiteY136" fmla="*/ 2404872 h 3803904"/>
                  <a:gd name="connsiteX137" fmla="*/ 173736 w 1344168"/>
                  <a:gd name="connsiteY137" fmla="*/ 2496312 h 3803904"/>
                  <a:gd name="connsiteX138" fmla="*/ 182880 w 1344168"/>
                  <a:gd name="connsiteY138" fmla="*/ 2551176 h 3803904"/>
                  <a:gd name="connsiteX139" fmla="*/ 219456 w 1344168"/>
                  <a:gd name="connsiteY139" fmla="*/ 2578608 h 3803904"/>
                  <a:gd name="connsiteX140" fmla="*/ 246888 w 1344168"/>
                  <a:gd name="connsiteY140" fmla="*/ 2606040 h 3803904"/>
                  <a:gd name="connsiteX141" fmla="*/ 265176 w 1344168"/>
                  <a:gd name="connsiteY141" fmla="*/ 2724912 h 3803904"/>
                  <a:gd name="connsiteX142" fmla="*/ 283464 w 1344168"/>
                  <a:gd name="connsiteY142" fmla="*/ 2752344 h 3803904"/>
                  <a:gd name="connsiteX143" fmla="*/ 292608 w 1344168"/>
                  <a:gd name="connsiteY143" fmla="*/ 2779776 h 3803904"/>
                  <a:gd name="connsiteX144" fmla="*/ 338328 w 1344168"/>
                  <a:gd name="connsiteY144" fmla="*/ 2788920 h 3803904"/>
                  <a:gd name="connsiteX145" fmla="*/ 365760 w 1344168"/>
                  <a:gd name="connsiteY145" fmla="*/ 2798064 h 3803904"/>
                  <a:gd name="connsiteX146" fmla="*/ 347472 w 1344168"/>
                  <a:gd name="connsiteY146" fmla="*/ 2862072 h 3803904"/>
                  <a:gd name="connsiteX147" fmla="*/ 320040 w 1344168"/>
                  <a:gd name="connsiteY147" fmla="*/ 2852928 h 3803904"/>
                  <a:gd name="connsiteX148" fmla="*/ 237744 w 1344168"/>
                  <a:gd name="connsiteY148" fmla="*/ 2862072 h 3803904"/>
                  <a:gd name="connsiteX149" fmla="*/ 228600 w 1344168"/>
                  <a:gd name="connsiteY149" fmla="*/ 2889504 h 3803904"/>
                  <a:gd name="connsiteX150" fmla="*/ 265176 w 1344168"/>
                  <a:gd name="connsiteY150" fmla="*/ 2962656 h 3803904"/>
                  <a:gd name="connsiteX151" fmla="*/ 292608 w 1344168"/>
                  <a:gd name="connsiteY151" fmla="*/ 2971800 h 3803904"/>
                  <a:gd name="connsiteX152" fmla="*/ 310896 w 1344168"/>
                  <a:gd name="connsiteY152" fmla="*/ 3054096 h 3803904"/>
                  <a:gd name="connsiteX153" fmla="*/ 329184 w 1344168"/>
                  <a:gd name="connsiteY153" fmla="*/ 3081528 h 3803904"/>
                  <a:gd name="connsiteX154" fmla="*/ 402336 w 1344168"/>
                  <a:gd name="connsiteY154" fmla="*/ 3127248 h 3803904"/>
                  <a:gd name="connsiteX155" fmla="*/ 429768 w 1344168"/>
                  <a:gd name="connsiteY155" fmla="*/ 3136392 h 3803904"/>
                  <a:gd name="connsiteX156" fmla="*/ 402336 w 1344168"/>
                  <a:gd name="connsiteY156" fmla="*/ 3145536 h 3803904"/>
                  <a:gd name="connsiteX157" fmla="*/ 393192 w 1344168"/>
                  <a:gd name="connsiteY157" fmla="*/ 3209544 h 3803904"/>
                  <a:gd name="connsiteX158" fmla="*/ 420624 w 1344168"/>
                  <a:gd name="connsiteY158" fmla="*/ 3236976 h 3803904"/>
                  <a:gd name="connsiteX159" fmla="*/ 448056 w 1344168"/>
                  <a:gd name="connsiteY159" fmla="*/ 3255264 h 3803904"/>
                  <a:gd name="connsiteX160" fmla="*/ 475488 w 1344168"/>
                  <a:gd name="connsiteY160" fmla="*/ 3282696 h 3803904"/>
                  <a:gd name="connsiteX161" fmla="*/ 493776 w 1344168"/>
                  <a:gd name="connsiteY161" fmla="*/ 3310128 h 3803904"/>
                  <a:gd name="connsiteX162" fmla="*/ 521208 w 1344168"/>
                  <a:gd name="connsiteY162" fmla="*/ 3319272 h 3803904"/>
                  <a:gd name="connsiteX163" fmla="*/ 548640 w 1344168"/>
                  <a:gd name="connsiteY163" fmla="*/ 3355848 h 3803904"/>
                  <a:gd name="connsiteX164" fmla="*/ 521208 w 1344168"/>
                  <a:gd name="connsiteY164" fmla="*/ 3364992 h 3803904"/>
                  <a:gd name="connsiteX165" fmla="*/ 484632 w 1344168"/>
                  <a:gd name="connsiteY165" fmla="*/ 3374136 h 3803904"/>
                  <a:gd name="connsiteX166" fmla="*/ 475488 w 1344168"/>
                  <a:gd name="connsiteY166" fmla="*/ 3410712 h 3803904"/>
                  <a:gd name="connsiteX167" fmla="*/ 484632 w 1344168"/>
                  <a:gd name="connsiteY167" fmla="*/ 3438144 h 3803904"/>
                  <a:gd name="connsiteX168" fmla="*/ 493776 w 1344168"/>
                  <a:gd name="connsiteY168" fmla="*/ 3474720 h 3803904"/>
                  <a:gd name="connsiteX169" fmla="*/ 502920 w 1344168"/>
                  <a:gd name="connsiteY169" fmla="*/ 3520440 h 3803904"/>
                  <a:gd name="connsiteX170" fmla="*/ 521208 w 1344168"/>
                  <a:gd name="connsiteY170" fmla="*/ 3547872 h 3803904"/>
                  <a:gd name="connsiteX171" fmla="*/ 557784 w 1344168"/>
                  <a:gd name="connsiteY171" fmla="*/ 3538728 h 3803904"/>
                  <a:gd name="connsiteX172" fmla="*/ 530352 w 1344168"/>
                  <a:gd name="connsiteY172" fmla="*/ 3529584 h 3803904"/>
                  <a:gd name="connsiteX173" fmla="*/ 493776 w 1344168"/>
                  <a:gd name="connsiteY173" fmla="*/ 3520440 h 3803904"/>
                  <a:gd name="connsiteX174" fmla="*/ 484632 w 1344168"/>
                  <a:gd name="connsiteY174" fmla="*/ 3575304 h 3803904"/>
                  <a:gd name="connsiteX175" fmla="*/ 512064 w 1344168"/>
                  <a:gd name="connsiteY175" fmla="*/ 3584448 h 3803904"/>
                  <a:gd name="connsiteX176" fmla="*/ 512064 w 1344168"/>
                  <a:gd name="connsiteY176" fmla="*/ 3703320 h 3803904"/>
                  <a:gd name="connsiteX177" fmla="*/ 566928 w 1344168"/>
                  <a:gd name="connsiteY177" fmla="*/ 3739896 h 3803904"/>
                  <a:gd name="connsiteX178" fmla="*/ 603504 w 1344168"/>
                  <a:gd name="connsiteY178" fmla="*/ 3730752 h 3803904"/>
                  <a:gd name="connsiteX179" fmla="*/ 612648 w 1344168"/>
                  <a:gd name="connsiteY179" fmla="*/ 3703320 h 3803904"/>
                  <a:gd name="connsiteX180" fmla="*/ 640080 w 1344168"/>
                  <a:gd name="connsiteY180" fmla="*/ 3721608 h 3803904"/>
                  <a:gd name="connsiteX181" fmla="*/ 676656 w 1344168"/>
                  <a:gd name="connsiteY181" fmla="*/ 3730752 h 3803904"/>
                  <a:gd name="connsiteX182" fmla="*/ 704088 w 1344168"/>
                  <a:gd name="connsiteY182" fmla="*/ 3739896 h 3803904"/>
                  <a:gd name="connsiteX183" fmla="*/ 841248 w 1344168"/>
                  <a:gd name="connsiteY183" fmla="*/ 3758184 h 3803904"/>
                  <a:gd name="connsiteX184" fmla="*/ 905256 w 1344168"/>
                  <a:gd name="connsiteY184" fmla="*/ 3794760 h 3803904"/>
                  <a:gd name="connsiteX185" fmla="*/ 932688 w 1344168"/>
                  <a:gd name="connsiteY185" fmla="*/ 3803904 h 3803904"/>
                  <a:gd name="connsiteX186" fmla="*/ 1014984 w 1344168"/>
                  <a:gd name="connsiteY186" fmla="*/ 3776472 h 3803904"/>
                  <a:gd name="connsiteX187" fmla="*/ 1042416 w 1344168"/>
                  <a:gd name="connsiteY187" fmla="*/ 3767328 h 3803904"/>
                  <a:gd name="connsiteX188" fmla="*/ 1170432 w 1344168"/>
                  <a:gd name="connsiteY188" fmla="*/ 3758184 h 3803904"/>
                  <a:gd name="connsiteX189" fmla="*/ 1234440 w 1344168"/>
                  <a:gd name="connsiteY189" fmla="*/ 3767328 h 3803904"/>
                  <a:gd name="connsiteX190" fmla="*/ 1243584 w 1344168"/>
                  <a:gd name="connsiteY190" fmla="*/ 3767328 h 380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344168" h="3803904">
                    <a:moveTo>
                      <a:pt x="1243584" y="3767328"/>
                    </a:moveTo>
                    <a:cubicBezTo>
                      <a:pt x="1258824" y="3759708"/>
                      <a:pt x="1304771" y="3744828"/>
                      <a:pt x="1325880" y="3721608"/>
                    </a:cubicBezTo>
                    <a:cubicBezTo>
                      <a:pt x="1338352" y="3707889"/>
                      <a:pt x="1331388" y="3684924"/>
                      <a:pt x="1335024" y="3666744"/>
                    </a:cubicBezTo>
                    <a:cubicBezTo>
                      <a:pt x="1337489" y="3654421"/>
                      <a:pt x="1341120" y="3642360"/>
                      <a:pt x="1344168" y="3630168"/>
                    </a:cubicBezTo>
                    <a:cubicBezTo>
                      <a:pt x="1333716" y="3567456"/>
                      <a:pt x="1357885" y="3501580"/>
                      <a:pt x="1280160" y="3511296"/>
                    </a:cubicBezTo>
                    <a:cubicBezTo>
                      <a:pt x="1269255" y="3512659"/>
                      <a:pt x="1261872" y="3523488"/>
                      <a:pt x="1252728" y="3529584"/>
                    </a:cubicBezTo>
                    <a:cubicBezTo>
                      <a:pt x="1198968" y="3448944"/>
                      <a:pt x="1296000" y="3579321"/>
                      <a:pt x="1152144" y="3493008"/>
                    </a:cubicBezTo>
                    <a:cubicBezTo>
                      <a:pt x="1138817" y="3485012"/>
                      <a:pt x="1146048" y="3462528"/>
                      <a:pt x="1143000" y="3447288"/>
                    </a:cubicBezTo>
                    <a:cubicBezTo>
                      <a:pt x="1110376" y="3455444"/>
                      <a:pt x="1080696" y="3473168"/>
                      <a:pt x="1060704" y="3419856"/>
                    </a:cubicBezTo>
                    <a:cubicBezTo>
                      <a:pt x="1055918" y="3407093"/>
                      <a:pt x="1072896" y="3395472"/>
                      <a:pt x="1078992" y="3383280"/>
                    </a:cubicBezTo>
                    <a:cubicBezTo>
                      <a:pt x="1075944" y="3361944"/>
                      <a:pt x="1079487" y="3338549"/>
                      <a:pt x="1069848" y="3319272"/>
                    </a:cubicBezTo>
                    <a:cubicBezTo>
                      <a:pt x="1065537" y="3310651"/>
                      <a:pt x="1049942" y="3316149"/>
                      <a:pt x="1042416" y="3310128"/>
                    </a:cubicBezTo>
                    <a:cubicBezTo>
                      <a:pt x="1033834" y="3303263"/>
                      <a:pt x="1030224" y="3291840"/>
                      <a:pt x="1024128" y="3282696"/>
                    </a:cubicBezTo>
                    <a:cubicBezTo>
                      <a:pt x="1020935" y="3253958"/>
                      <a:pt x="1035097" y="3190036"/>
                      <a:pt x="987552" y="3182112"/>
                    </a:cubicBezTo>
                    <a:cubicBezTo>
                      <a:pt x="978045" y="3180527"/>
                      <a:pt x="969264" y="3188208"/>
                      <a:pt x="960120" y="3191256"/>
                    </a:cubicBezTo>
                    <a:cubicBezTo>
                      <a:pt x="966216" y="3172968"/>
                      <a:pt x="978408" y="3154680"/>
                      <a:pt x="960120" y="3136392"/>
                    </a:cubicBezTo>
                    <a:cubicBezTo>
                      <a:pt x="953304" y="3129576"/>
                      <a:pt x="941832" y="3130296"/>
                      <a:pt x="932688" y="3127248"/>
                    </a:cubicBezTo>
                    <a:lnTo>
                      <a:pt x="896112" y="3072384"/>
                    </a:lnTo>
                    <a:cubicBezTo>
                      <a:pt x="890016" y="3063240"/>
                      <a:pt x="888250" y="3048427"/>
                      <a:pt x="877824" y="3044952"/>
                    </a:cubicBezTo>
                    <a:lnTo>
                      <a:pt x="850392" y="3035808"/>
                    </a:lnTo>
                    <a:cubicBezTo>
                      <a:pt x="844296" y="3026664"/>
                      <a:pt x="838492" y="3017319"/>
                      <a:pt x="832104" y="3008376"/>
                    </a:cubicBezTo>
                    <a:cubicBezTo>
                      <a:pt x="775394" y="2928982"/>
                      <a:pt x="829483" y="3009017"/>
                      <a:pt x="786384" y="2944368"/>
                    </a:cubicBezTo>
                    <a:cubicBezTo>
                      <a:pt x="795528" y="2941320"/>
                      <a:pt x="807000" y="2942040"/>
                      <a:pt x="813816" y="2935224"/>
                    </a:cubicBezTo>
                    <a:cubicBezTo>
                      <a:pt x="820632" y="2928408"/>
                      <a:pt x="822960" y="2917431"/>
                      <a:pt x="822960" y="2907792"/>
                    </a:cubicBezTo>
                    <a:cubicBezTo>
                      <a:pt x="822960" y="2803023"/>
                      <a:pt x="838518" y="2823676"/>
                      <a:pt x="786384" y="2788920"/>
                    </a:cubicBezTo>
                    <a:cubicBezTo>
                      <a:pt x="789432" y="2779776"/>
                      <a:pt x="787508" y="2766835"/>
                      <a:pt x="795528" y="2761488"/>
                    </a:cubicBezTo>
                    <a:cubicBezTo>
                      <a:pt x="808460" y="2752867"/>
                      <a:pt x="836978" y="2767288"/>
                      <a:pt x="841248" y="2752344"/>
                    </a:cubicBezTo>
                    <a:cubicBezTo>
                      <a:pt x="868277" y="2657743"/>
                      <a:pt x="848112" y="2649480"/>
                      <a:pt x="804672" y="2606040"/>
                    </a:cubicBezTo>
                    <a:cubicBezTo>
                      <a:pt x="813816" y="2602992"/>
                      <a:pt x="826996" y="2605070"/>
                      <a:pt x="832104" y="2596896"/>
                    </a:cubicBezTo>
                    <a:cubicBezTo>
                      <a:pt x="869905" y="2536414"/>
                      <a:pt x="825400" y="2507896"/>
                      <a:pt x="877824" y="2560320"/>
                    </a:cubicBezTo>
                    <a:cubicBezTo>
                      <a:pt x="984629" y="2538959"/>
                      <a:pt x="917920" y="2567668"/>
                      <a:pt x="932688" y="2368296"/>
                    </a:cubicBezTo>
                    <a:cubicBezTo>
                      <a:pt x="934280" y="2346802"/>
                      <a:pt x="923702" y="2315943"/>
                      <a:pt x="941832" y="2304288"/>
                    </a:cubicBezTo>
                    <a:cubicBezTo>
                      <a:pt x="975555" y="2282609"/>
                      <a:pt x="1021080" y="2292096"/>
                      <a:pt x="1060704" y="2286000"/>
                    </a:cubicBezTo>
                    <a:cubicBezTo>
                      <a:pt x="1066800" y="2276856"/>
                      <a:pt x="1078149" y="2269525"/>
                      <a:pt x="1078992" y="2258568"/>
                    </a:cubicBezTo>
                    <a:cubicBezTo>
                      <a:pt x="1082061" y="2218668"/>
                      <a:pt x="1082066" y="2170202"/>
                      <a:pt x="1051560" y="2139696"/>
                    </a:cubicBezTo>
                    <a:cubicBezTo>
                      <a:pt x="1043789" y="2131925"/>
                      <a:pt x="1033272" y="2127504"/>
                      <a:pt x="1024128" y="2121408"/>
                    </a:cubicBezTo>
                    <a:cubicBezTo>
                      <a:pt x="1047177" y="2052262"/>
                      <a:pt x="1037806" y="2093749"/>
                      <a:pt x="1014984" y="1956816"/>
                    </a:cubicBezTo>
                    <a:cubicBezTo>
                      <a:pt x="1013399" y="1947309"/>
                      <a:pt x="1011861" y="1936910"/>
                      <a:pt x="1005840" y="1929384"/>
                    </a:cubicBezTo>
                    <a:cubicBezTo>
                      <a:pt x="998975" y="1920802"/>
                      <a:pt x="986851" y="1918131"/>
                      <a:pt x="978408" y="1911096"/>
                    </a:cubicBezTo>
                    <a:cubicBezTo>
                      <a:pt x="968474" y="1902817"/>
                      <a:pt x="960120" y="1892808"/>
                      <a:pt x="950976" y="1883664"/>
                    </a:cubicBezTo>
                    <a:cubicBezTo>
                      <a:pt x="926592" y="1886712"/>
                      <a:pt x="898271" y="1906439"/>
                      <a:pt x="877824" y="1892808"/>
                    </a:cubicBezTo>
                    <a:cubicBezTo>
                      <a:pt x="783599" y="1829991"/>
                      <a:pt x="907314" y="1821073"/>
                      <a:pt x="914400" y="1819656"/>
                    </a:cubicBezTo>
                    <a:cubicBezTo>
                      <a:pt x="921228" y="1799172"/>
                      <a:pt x="929408" y="1776971"/>
                      <a:pt x="932688" y="1755648"/>
                    </a:cubicBezTo>
                    <a:cubicBezTo>
                      <a:pt x="936885" y="1728368"/>
                      <a:pt x="938784" y="1700784"/>
                      <a:pt x="941832" y="1673352"/>
                    </a:cubicBezTo>
                    <a:cubicBezTo>
                      <a:pt x="938784" y="1633728"/>
                      <a:pt x="947819" y="1591228"/>
                      <a:pt x="932688" y="1554480"/>
                    </a:cubicBezTo>
                    <a:cubicBezTo>
                      <a:pt x="924319" y="1534156"/>
                      <a:pt x="877824" y="1517904"/>
                      <a:pt x="877824" y="1517904"/>
                    </a:cubicBezTo>
                    <a:cubicBezTo>
                      <a:pt x="880872" y="1508760"/>
                      <a:pt x="886968" y="1500111"/>
                      <a:pt x="886968" y="1490472"/>
                    </a:cubicBezTo>
                    <a:cubicBezTo>
                      <a:pt x="886968" y="1418184"/>
                      <a:pt x="887994" y="1395672"/>
                      <a:pt x="868680" y="1344168"/>
                    </a:cubicBezTo>
                    <a:cubicBezTo>
                      <a:pt x="862917" y="1328799"/>
                      <a:pt x="860900" y="1311058"/>
                      <a:pt x="850392" y="1298448"/>
                    </a:cubicBezTo>
                    <a:cubicBezTo>
                      <a:pt x="844222" y="1291043"/>
                      <a:pt x="816144" y="1282488"/>
                      <a:pt x="822960" y="1289304"/>
                    </a:cubicBezTo>
                    <a:cubicBezTo>
                      <a:pt x="832599" y="1298943"/>
                      <a:pt x="847344" y="1301496"/>
                      <a:pt x="859536" y="1307592"/>
                    </a:cubicBezTo>
                    <a:cubicBezTo>
                      <a:pt x="889536" y="1277592"/>
                      <a:pt x="889972" y="1286565"/>
                      <a:pt x="896112" y="1243584"/>
                    </a:cubicBezTo>
                    <a:cubicBezTo>
                      <a:pt x="910761" y="1141038"/>
                      <a:pt x="874765" y="1162308"/>
                      <a:pt x="932688" y="1143000"/>
                    </a:cubicBezTo>
                    <a:cubicBezTo>
                      <a:pt x="946879" y="1100427"/>
                      <a:pt x="957536" y="1080924"/>
                      <a:pt x="932688" y="1024128"/>
                    </a:cubicBezTo>
                    <a:cubicBezTo>
                      <a:pt x="922322" y="1000433"/>
                      <a:pt x="877824" y="969264"/>
                      <a:pt x="877824" y="969264"/>
                    </a:cubicBezTo>
                    <a:cubicBezTo>
                      <a:pt x="892520" y="910478"/>
                      <a:pt x="890863" y="935148"/>
                      <a:pt x="877824" y="850392"/>
                    </a:cubicBezTo>
                    <a:cubicBezTo>
                      <a:pt x="875913" y="837971"/>
                      <a:pt x="874915" y="824727"/>
                      <a:pt x="868680" y="813816"/>
                    </a:cubicBezTo>
                    <a:cubicBezTo>
                      <a:pt x="862264" y="802588"/>
                      <a:pt x="850392" y="795528"/>
                      <a:pt x="841248" y="786384"/>
                    </a:cubicBezTo>
                    <a:cubicBezTo>
                      <a:pt x="819912" y="792480"/>
                      <a:pt x="797843" y="796431"/>
                      <a:pt x="777240" y="804672"/>
                    </a:cubicBezTo>
                    <a:cubicBezTo>
                      <a:pt x="767036" y="808753"/>
                      <a:pt x="758600" y="829554"/>
                      <a:pt x="749808" y="822960"/>
                    </a:cubicBezTo>
                    <a:cubicBezTo>
                      <a:pt x="737375" y="813635"/>
                      <a:pt x="744035" y="792412"/>
                      <a:pt x="740664" y="777240"/>
                    </a:cubicBezTo>
                    <a:cubicBezTo>
                      <a:pt x="740159" y="774965"/>
                      <a:pt x="727076" y="719107"/>
                      <a:pt x="722376" y="713232"/>
                    </a:cubicBezTo>
                    <a:cubicBezTo>
                      <a:pt x="715511" y="704650"/>
                      <a:pt x="704088" y="701040"/>
                      <a:pt x="694944" y="694944"/>
                    </a:cubicBezTo>
                    <a:cubicBezTo>
                      <a:pt x="641440" y="712779"/>
                      <a:pt x="602408" y="735174"/>
                      <a:pt x="676656" y="576072"/>
                    </a:cubicBezTo>
                    <a:cubicBezTo>
                      <a:pt x="684496" y="559271"/>
                      <a:pt x="713232" y="569976"/>
                      <a:pt x="731520" y="566928"/>
                    </a:cubicBezTo>
                    <a:cubicBezTo>
                      <a:pt x="763569" y="502831"/>
                      <a:pt x="767638" y="510231"/>
                      <a:pt x="740664" y="402336"/>
                    </a:cubicBezTo>
                    <a:cubicBezTo>
                      <a:pt x="737999" y="391674"/>
                      <a:pt x="722376" y="390144"/>
                      <a:pt x="713232" y="384048"/>
                    </a:cubicBezTo>
                    <a:cubicBezTo>
                      <a:pt x="707136" y="374904"/>
                      <a:pt x="697836" y="367218"/>
                      <a:pt x="694944" y="356616"/>
                    </a:cubicBezTo>
                    <a:cubicBezTo>
                      <a:pt x="688478" y="332908"/>
                      <a:pt x="695780" y="305920"/>
                      <a:pt x="685800" y="283464"/>
                    </a:cubicBezTo>
                    <a:cubicBezTo>
                      <a:pt x="681885" y="274656"/>
                      <a:pt x="667777" y="276411"/>
                      <a:pt x="658368" y="274320"/>
                    </a:cubicBezTo>
                    <a:cubicBezTo>
                      <a:pt x="640269" y="270298"/>
                      <a:pt x="621792" y="268224"/>
                      <a:pt x="603504" y="265176"/>
                    </a:cubicBezTo>
                    <a:cubicBezTo>
                      <a:pt x="600456" y="231648"/>
                      <a:pt x="605006" y="196531"/>
                      <a:pt x="594360" y="164592"/>
                    </a:cubicBezTo>
                    <a:cubicBezTo>
                      <a:pt x="591312" y="155448"/>
                      <a:pt x="574454" y="161469"/>
                      <a:pt x="566928" y="155448"/>
                    </a:cubicBezTo>
                    <a:cubicBezTo>
                      <a:pt x="558346" y="148583"/>
                      <a:pt x="554736" y="137160"/>
                      <a:pt x="548640" y="128016"/>
                    </a:cubicBezTo>
                    <a:cubicBezTo>
                      <a:pt x="544716" y="100546"/>
                      <a:pt x="542958" y="22490"/>
                      <a:pt x="502920" y="9144"/>
                    </a:cubicBezTo>
                    <a:lnTo>
                      <a:pt x="475488" y="0"/>
                    </a:lnTo>
                    <a:cubicBezTo>
                      <a:pt x="463296" y="3048"/>
                      <a:pt x="448725" y="1293"/>
                      <a:pt x="438912" y="9144"/>
                    </a:cubicBezTo>
                    <a:cubicBezTo>
                      <a:pt x="407364" y="34383"/>
                      <a:pt x="459370" y="56311"/>
                      <a:pt x="402336" y="18288"/>
                    </a:cubicBezTo>
                    <a:cubicBezTo>
                      <a:pt x="381000" y="24384"/>
                      <a:pt x="357725" y="25800"/>
                      <a:pt x="338328" y="36576"/>
                    </a:cubicBezTo>
                    <a:cubicBezTo>
                      <a:pt x="302885" y="56266"/>
                      <a:pt x="326556" y="116134"/>
                      <a:pt x="329184" y="137160"/>
                    </a:cubicBezTo>
                    <a:cubicBezTo>
                      <a:pt x="332232" y="195072"/>
                      <a:pt x="333078" y="253142"/>
                      <a:pt x="338328" y="310896"/>
                    </a:cubicBezTo>
                    <a:cubicBezTo>
                      <a:pt x="339201" y="320495"/>
                      <a:pt x="342125" y="330308"/>
                      <a:pt x="347472" y="338328"/>
                    </a:cubicBezTo>
                    <a:cubicBezTo>
                      <a:pt x="354645" y="349088"/>
                      <a:pt x="365760" y="356616"/>
                      <a:pt x="374904" y="365760"/>
                    </a:cubicBezTo>
                    <a:cubicBezTo>
                      <a:pt x="377952" y="387096"/>
                      <a:pt x="389275" y="408859"/>
                      <a:pt x="384048" y="429768"/>
                    </a:cubicBezTo>
                    <a:cubicBezTo>
                      <a:pt x="381383" y="440430"/>
                      <a:pt x="376422" y="405001"/>
                      <a:pt x="365760" y="402336"/>
                    </a:cubicBezTo>
                    <a:cubicBezTo>
                      <a:pt x="347773" y="397839"/>
                      <a:pt x="329184" y="408432"/>
                      <a:pt x="310896" y="411480"/>
                    </a:cubicBezTo>
                    <a:cubicBezTo>
                      <a:pt x="313944" y="435864"/>
                      <a:pt x="325371" y="460643"/>
                      <a:pt x="320040" y="484632"/>
                    </a:cubicBezTo>
                    <a:cubicBezTo>
                      <a:pt x="317949" y="494041"/>
                      <a:pt x="300628" y="488429"/>
                      <a:pt x="292608" y="493776"/>
                    </a:cubicBezTo>
                    <a:cubicBezTo>
                      <a:pt x="281848" y="500949"/>
                      <a:pt x="274320" y="512064"/>
                      <a:pt x="265176" y="521208"/>
                    </a:cubicBezTo>
                    <a:cubicBezTo>
                      <a:pt x="262128" y="554736"/>
                      <a:pt x="271088" y="591680"/>
                      <a:pt x="256032" y="621792"/>
                    </a:cubicBezTo>
                    <a:cubicBezTo>
                      <a:pt x="250249" y="633358"/>
                      <a:pt x="241034" y="597913"/>
                      <a:pt x="228600" y="594360"/>
                    </a:cubicBezTo>
                    <a:cubicBezTo>
                      <a:pt x="216516" y="590908"/>
                      <a:pt x="204216" y="600456"/>
                      <a:pt x="192024" y="603504"/>
                    </a:cubicBezTo>
                    <a:cubicBezTo>
                      <a:pt x="182880" y="609600"/>
                      <a:pt x="171457" y="613210"/>
                      <a:pt x="164592" y="621792"/>
                    </a:cubicBezTo>
                    <a:cubicBezTo>
                      <a:pt x="158571" y="629318"/>
                      <a:pt x="163468" y="643877"/>
                      <a:pt x="155448" y="649224"/>
                    </a:cubicBezTo>
                    <a:cubicBezTo>
                      <a:pt x="142516" y="657845"/>
                      <a:pt x="124968" y="655320"/>
                      <a:pt x="109728" y="658368"/>
                    </a:cubicBezTo>
                    <a:cubicBezTo>
                      <a:pt x="93417" y="674679"/>
                      <a:pt x="64248" y="701261"/>
                      <a:pt x="54864" y="722376"/>
                    </a:cubicBezTo>
                    <a:cubicBezTo>
                      <a:pt x="48552" y="736578"/>
                      <a:pt x="48768" y="752856"/>
                      <a:pt x="45720" y="768096"/>
                    </a:cubicBezTo>
                    <a:cubicBezTo>
                      <a:pt x="48768" y="786384"/>
                      <a:pt x="45860" y="806753"/>
                      <a:pt x="54864" y="822960"/>
                    </a:cubicBezTo>
                    <a:cubicBezTo>
                      <a:pt x="67446" y="845607"/>
                      <a:pt x="97034" y="852257"/>
                      <a:pt x="118872" y="859536"/>
                    </a:cubicBezTo>
                    <a:cubicBezTo>
                      <a:pt x="146808" y="887472"/>
                      <a:pt x="150149" y="885030"/>
                      <a:pt x="164592" y="923544"/>
                    </a:cubicBezTo>
                    <a:cubicBezTo>
                      <a:pt x="169005" y="935311"/>
                      <a:pt x="168786" y="948569"/>
                      <a:pt x="173736" y="960120"/>
                    </a:cubicBezTo>
                    <a:cubicBezTo>
                      <a:pt x="178065" y="970221"/>
                      <a:pt x="185636" y="978609"/>
                      <a:pt x="192024" y="987552"/>
                    </a:cubicBezTo>
                    <a:cubicBezTo>
                      <a:pt x="203548" y="1003686"/>
                      <a:pt x="228762" y="1039476"/>
                      <a:pt x="246888" y="1051560"/>
                    </a:cubicBezTo>
                    <a:cubicBezTo>
                      <a:pt x="254908" y="1056907"/>
                      <a:pt x="265176" y="1057656"/>
                      <a:pt x="274320" y="1060704"/>
                    </a:cubicBezTo>
                    <a:cubicBezTo>
                      <a:pt x="259080" y="1063752"/>
                      <a:pt x="241247" y="1060815"/>
                      <a:pt x="228600" y="1069848"/>
                    </a:cubicBezTo>
                    <a:cubicBezTo>
                      <a:pt x="192997" y="1095279"/>
                      <a:pt x="219456" y="1121615"/>
                      <a:pt x="219456" y="1152144"/>
                    </a:cubicBezTo>
                    <a:cubicBezTo>
                      <a:pt x="219456" y="1161783"/>
                      <a:pt x="213360" y="1133856"/>
                      <a:pt x="210312" y="1124712"/>
                    </a:cubicBezTo>
                    <a:cubicBezTo>
                      <a:pt x="195072" y="1127760"/>
                      <a:pt x="177239" y="1124823"/>
                      <a:pt x="164592" y="1133856"/>
                    </a:cubicBezTo>
                    <a:cubicBezTo>
                      <a:pt x="128756" y="1159453"/>
                      <a:pt x="151224" y="1258344"/>
                      <a:pt x="155448" y="1271016"/>
                    </a:cubicBezTo>
                    <a:cubicBezTo>
                      <a:pt x="158496" y="1280160"/>
                      <a:pt x="173736" y="1277112"/>
                      <a:pt x="182880" y="1280160"/>
                    </a:cubicBezTo>
                    <a:cubicBezTo>
                      <a:pt x="170688" y="1283208"/>
                      <a:pt x="156761" y="1282333"/>
                      <a:pt x="146304" y="1289304"/>
                    </a:cubicBezTo>
                    <a:cubicBezTo>
                      <a:pt x="107802" y="1314972"/>
                      <a:pt x="134267" y="1384101"/>
                      <a:pt x="146304" y="1408176"/>
                    </a:cubicBezTo>
                    <a:cubicBezTo>
                      <a:pt x="157870" y="1431309"/>
                      <a:pt x="201168" y="1463040"/>
                      <a:pt x="201168" y="1463040"/>
                    </a:cubicBezTo>
                    <a:lnTo>
                      <a:pt x="219456" y="1517904"/>
                    </a:lnTo>
                    <a:cubicBezTo>
                      <a:pt x="222504" y="1527048"/>
                      <a:pt x="221784" y="1538520"/>
                      <a:pt x="228600" y="1545336"/>
                    </a:cubicBezTo>
                    <a:cubicBezTo>
                      <a:pt x="240792" y="1557528"/>
                      <a:pt x="265176" y="1564670"/>
                      <a:pt x="265176" y="1581912"/>
                    </a:cubicBezTo>
                    <a:cubicBezTo>
                      <a:pt x="265176" y="1595543"/>
                      <a:pt x="241129" y="1568994"/>
                      <a:pt x="228600" y="1563624"/>
                    </a:cubicBezTo>
                    <a:cubicBezTo>
                      <a:pt x="219741" y="1559827"/>
                      <a:pt x="210312" y="1557528"/>
                      <a:pt x="201168" y="1554480"/>
                    </a:cubicBezTo>
                    <a:cubicBezTo>
                      <a:pt x="172780" y="1557634"/>
                      <a:pt x="116024" y="1551182"/>
                      <a:pt x="91440" y="1581912"/>
                    </a:cubicBezTo>
                    <a:cubicBezTo>
                      <a:pt x="85419" y="1589438"/>
                      <a:pt x="85344" y="1600200"/>
                      <a:pt x="82296" y="1609344"/>
                    </a:cubicBezTo>
                    <a:cubicBezTo>
                      <a:pt x="85344" y="1621536"/>
                      <a:pt x="95414" y="1633998"/>
                      <a:pt x="91440" y="1645920"/>
                    </a:cubicBezTo>
                    <a:cubicBezTo>
                      <a:pt x="83877" y="1668610"/>
                      <a:pt x="15303" y="1672325"/>
                      <a:pt x="9144" y="1673352"/>
                    </a:cubicBezTo>
                    <a:cubicBezTo>
                      <a:pt x="12192" y="1703832"/>
                      <a:pt x="20199" y="1734220"/>
                      <a:pt x="18288" y="1764792"/>
                    </a:cubicBezTo>
                    <a:cubicBezTo>
                      <a:pt x="17086" y="1784032"/>
                      <a:pt x="0" y="1819656"/>
                      <a:pt x="0" y="1819656"/>
                    </a:cubicBezTo>
                    <a:cubicBezTo>
                      <a:pt x="3048" y="1831848"/>
                      <a:pt x="2909" y="1845321"/>
                      <a:pt x="9144" y="1856232"/>
                    </a:cubicBezTo>
                    <a:cubicBezTo>
                      <a:pt x="63940" y="1952125"/>
                      <a:pt x="17171" y="1825448"/>
                      <a:pt x="45720" y="1911096"/>
                    </a:cubicBezTo>
                    <a:cubicBezTo>
                      <a:pt x="52521" y="1992702"/>
                      <a:pt x="34341" y="2009445"/>
                      <a:pt x="82296" y="2057400"/>
                    </a:cubicBezTo>
                    <a:cubicBezTo>
                      <a:pt x="90067" y="2065171"/>
                      <a:pt x="100584" y="2069592"/>
                      <a:pt x="109728" y="2075688"/>
                    </a:cubicBezTo>
                    <a:cubicBezTo>
                      <a:pt x="202171" y="2214353"/>
                      <a:pt x="102113" y="2072036"/>
                      <a:pt x="173736" y="2157984"/>
                    </a:cubicBezTo>
                    <a:cubicBezTo>
                      <a:pt x="194821" y="2183286"/>
                      <a:pt x="189402" y="2192812"/>
                      <a:pt x="219456" y="2212848"/>
                    </a:cubicBezTo>
                    <a:cubicBezTo>
                      <a:pt x="227476" y="2218195"/>
                      <a:pt x="238462" y="2217311"/>
                      <a:pt x="246888" y="2221992"/>
                    </a:cubicBezTo>
                    <a:cubicBezTo>
                      <a:pt x="266101" y="2232666"/>
                      <a:pt x="301752" y="2258568"/>
                      <a:pt x="301752" y="2258568"/>
                    </a:cubicBezTo>
                    <a:cubicBezTo>
                      <a:pt x="286184" y="2336409"/>
                      <a:pt x="310164" y="2295144"/>
                      <a:pt x="265176" y="2295144"/>
                    </a:cubicBezTo>
                    <a:cubicBezTo>
                      <a:pt x="255537" y="2295144"/>
                      <a:pt x="246888" y="2301240"/>
                      <a:pt x="237744" y="2304288"/>
                    </a:cubicBezTo>
                    <a:cubicBezTo>
                      <a:pt x="234696" y="2313432"/>
                      <a:pt x="228600" y="2322081"/>
                      <a:pt x="228600" y="2331720"/>
                    </a:cubicBezTo>
                    <a:cubicBezTo>
                      <a:pt x="228600" y="2350260"/>
                      <a:pt x="244254" y="2369224"/>
                      <a:pt x="237744" y="2386584"/>
                    </a:cubicBezTo>
                    <a:cubicBezTo>
                      <a:pt x="232958" y="2399347"/>
                      <a:pt x="213360" y="2398776"/>
                      <a:pt x="201168" y="2404872"/>
                    </a:cubicBezTo>
                    <a:cubicBezTo>
                      <a:pt x="178906" y="2471658"/>
                      <a:pt x="187555" y="2441034"/>
                      <a:pt x="173736" y="2496312"/>
                    </a:cubicBezTo>
                    <a:cubicBezTo>
                      <a:pt x="176784" y="2514600"/>
                      <a:pt x="173876" y="2534969"/>
                      <a:pt x="182880" y="2551176"/>
                    </a:cubicBezTo>
                    <a:cubicBezTo>
                      <a:pt x="190281" y="2564498"/>
                      <a:pt x="207885" y="2568690"/>
                      <a:pt x="219456" y="2578608"/>
                    </a:cubicBezTo>
                    <a:cubicBezTo>
                      <a:pt x="229274" y="2587024"/>
                      <a:pt x="237744" y="2596896"/>
                      <a:pt x="246888" y="2606040"/>
                    </a:cubicBezTo>
                    <a:cubicBezTo>
                      <a:pt x="248724" y="2622561"/>
                      <a:pt x="253297" y="2697195"/>
                      <a:pt x="265176" y="2724912"/>
                    </a:cubicBezTo>
                    <a:cubicBezTo>
                      <a:pt x="269505" y="2735013"/>
                      <a:pt x="278549" y="2742514"/>
                      <a:pt x="283464" y="2752344"/>
                    </a:cubicBezTo>
                    <a:cubicBezTo>
                      <a:pt x="287775" y="2760965"/>
                      <a:pt x="284588" y="2774429"/>
                      <a:pt x="292608" y="2779776"/>
                    </a:cubicBezTo>
                    <a:cubicBezTo>
                      <a:pt x="305540" y="2788397"/>
                      <a:pt x="323250" y="2785151"/>
                      <a:pt x="338328" y="2788920"/>
                    </a:cubicBezTo>
                    <a:cubicBezTo>
                      <a:pt x="347679" y="2791258"/>
                      <a:pt x="356616" y="2795016"/>
                      <a:pt x="365760" y="2798064"/>
                    </a:cubicBezTo>
                    <a:cubicBezTo>
                      <a:pt x="359664" y="2819400"/>
                      <a:pt x="361678" y="2845025"/>
                      <a:pt x="347472" y="2862072"/>
                    </a:cubicBezTo>
                    <a:cubicBezTo>
                      <a:pt x="341302" y="2869477"/>
                      <a:pt x="329679" y="2852928"/>
                      <a:pt x="320040" y="2852928"/>
                    </a:cubicBezTo>
                    <a:cubicBezTo>
                      <a:pt x="292439" y="2852928"/>
                      <a:pt x="265176" y="2859024"/>
                      <a:pt x="237744" y="2862072"/>
                    </a:cubicBezTo>
                    <a:cubicBezTo>
                      <a:pt x="234696" y="2871216"/>
                      <a:pt x="227404" y="2879940"/>
                      <a:pt x="228600" y="2889504"/>
                    </a:cubicBezTo>
                    <a:cubicBezTo>
                      <a:pt x="229904" y="2899936"/>
                      <a:pt x="251887" y="2952025"/>
                      <a:pt x="265176" y="2962656"/>
                    </a:cubicBezTo>
                    <a:cubicBezTo>
                      <a:pt x="272702" y="2968677"/>
                      <a:pt x="283464" y="2968752"/>
                      <a:pt x="292608" y="2971800"/>
                    </a:cubicBezTo>
                    <a:cubicBezTo>
                      <a:pt x="296120" y="2992872"/>
                      <a:pt x="299641" y="3031586"/>
                      <a:pt x="310896" y="3054096"/>
                    </a:cubicBezTo>
                    <a:cubicBezTo>
                      <a:pt x="315811" y="3063926"/>
                      <a:pt x="321413" y="3073757"/>
                      <a:pt x="329184" y="3081528"/>
                    </a:cubicBezTo>
                    <a:cubicBezTo>
                      <a:pt x="348875" y="3101219"/>
                      <a:pt x="376985" y="3116383"/>
                      <a:pt x="402336" y="3127248"/>
                    </a:cubicBezTo>
                    <a:cubicBezTo>
                      <a:pt x="411195" y="3131045"/>
                      <a:pt x="420624" y="3133344"/>
                      <a:pt x="429768" y="3136392"/>
                    </a:cubicBezTo>
                    <a:cubicBezTo>
                      <a:pt x="420624" y="3139440"/>
                      <a:pt x="409862" y="3139515"/>
                      <a:pt x="402336" y="3145536"/>
                    </a:cubicBezTo>
                    <a:cubicBezTo>
                      <a:pt x="379255" y="3164001"/>
                      <a:pt x="378892" y="3184518"/>
                      <a:pt x="393192" y="3209544"/>
                    </a:cubicBezTo>
                    <a:cubicBezTo>
                      <a:pt x="399608" y="3220772"/>
                      <a:pt x="410690" y="3228697"/>
                      <a:pt x="420624" y="3236976"/>
                    </a:cubicBezTo>
                    <a:cubicBezTo>
                      <a:pt x="429067" y="3244011"/>
                      <a:pt x="439613" y="3248229"/>
                      <a:pt x="448056" y="3255264"/>
                    </a:cubicBezTo>
                    <a:cubicBezTo>
                      <a:pt x="457990" y="3263543"/>
                      <a:pt x="467209" y="3272762"/>
                      <a:pt x="475488" y="3282696"/>
                    </a:cubicBezTo>
                    <a:cubicBezTo>
                      <a:pt x="482523" y="3291139"/>
                      <a:pt x="485194" y="3303263"/>
                      <a:pt x="493776" y="3310128"/>
                    </a:cubicBezTo>
                    <a:cubicBezTo>
                      <a:pt x="501302" y="3316149"/>
                      <a:pt x="512064" y="3316224"/>
                      <a:pt x="521208" y="3319272"/>
                    </a:cubicBezTo>
                    <a:cubicBezTo>
                      <a:pt x="530352" y="3331464"/>
                      <a:pt x="548640" y="3340608"/>
                      <a:pt x="548640" y="3355848"/>
                    </a:cubicBezTo>
                    <a:cubicBezTo>
                      <a:pt x="548640" y="3365487"/>
                      <a:pt x="530476" y="3362344"/>
                      <a:pt x="521208" y="3364992"/>
                    </a:cubicBezTo>
                    <a:cubicBezTo>
                      <a:pt x="509124" y="3368444"/>
                      <a:pt x="496824" y="3371088"/>
                      <a:pt x="484632" y="3374136"/>
                    </a:cubicBezTo>
                    <a:cubicBezTo>
                      <a:pt x="481584" y="3386328"/>
                      <a:pt x="475488" y="3398145"/>
                      <a:pt x="475488" y="3410712"/>
                    </a:cubicBezTo>
                    <a:cubicBezTo>
                      <a:pt x="475488" y="3420351"/>
                      <a:pt x="481984" y="3428876"/>
                      <a:pt x="484632" y="3438144"/>
                    </a:cubicBezTo>
                    <a:cubicBezTo>
                      <a:pt x="488084" y="3450228"/>
                      <a:pt x="491050" y="3462452"/>
                      <a:pt x="493776" y="3474720"/>
                    </a:cubicBezTo>
                    <a:cubicBezTo>
                      <a:pt x="497147" y="3489892"/>
                      <a:pt x="497463" y="3505888"/>
                      <a:pt x="502920" y="3520440"/>
                    </a:cubicBezTo>
                    <a:cubicBezTo>
                      <a:pt x="506779" y="3530730"/>
                      <a:pt x="515112" y="3538728"/>
                      <a:pt x="521208" y="3547872"/>
                    </a:cubicBezTo>
                    <a:cubicBezTo>
                      <a:pt x="533400" y="3544824"/>
                      <a:pt x="552164" y="3549968"/>
                      <a:pt x="557784" y="3538728"/>
                    </a:cubicBezTo>
                    <a:cubicBezTo>
                      <a:pt x="562095" y="3530107"/>
                      <a:pt x="539620" y="3532232"/>
                      <a:pt x="530352" y="3529584"/>
                    </a:cubicBezTo>
                    <a:cubicBezTo>
                      <a:pt x="518268" y="3526132"/>
                      <a:pt x="505968" y="3523488"/>
                      <a:pt x="493776" y="3520440"/>
                    </a:cubicBezTo>
                    <a:cubicBezTo>
                      <a:pt x="481652" y="3538626"/>
                      <a:pt x="461917" y="3552589"/>
                      <a:pt x="484632" y="3575304"/>
                    </a:cubicBezTo>
                    <a:cubicBezTo>
                      <a:pt x="491448" y="3582120"/>
                      <a:pt x="502920" y="3581400"/>
                      <a:pt x="512064" y="3584448"/>
                    </a:cubicBezTo>
                    <a:cubicBezTo>
                      <a:pt x="498320" y="3625681"/>
                      <a:pt x="485796" y="3650784"/>
                      <a:pt x="512064" y="3703320"/>
                    </a:cubicBezTo>
                    <a:cubicBezTo>
                      <a:pt x="521894" y="3722979"/>
                      <a:pt x="566928" y="3739896"/>
                      <a:pt x="566928" y="3739896"/>
                    </a:cubicBezTo>
                    <a:cubicBezTo>
                      <a:pt x="579120" y="3736848"/>
                      <a:pt x="593691" y="3738603"/>
                      <a:pt x="603504" y="3730752"/>
                    </a:cubicBezTo>
                    <a:cubicBezTo>
                      <a:pt x="611030" y="3724731"/>
                      <a:pt x="603297" y="3705658"/>
                      <a:pt x="612648" y="3703320"/>
                    </a:cubicBezTo>
                    <a:cubicBezTo>
                      <a:pt x="623310" y="3700655"/>
                      <a:pt x="629979" y="3717279"/>
                      <a:pt x="640080" y="3721608"/>
                    </a:cubicBezTo>
                    <a:cubicBezTo>
                      <a:pt x="651631" y="3726558"/>
                      <a:pt x="664572" y="3727300"/>
                      <a:pt x="676656" y="3730752"/>
                    </a:cubicBezTo>
                    <a:cubicBezTo>
                      <a:pt x="685924" y="3733400"/>
                      <a:pt x="694737" y="3737558"/>
                      <a:pt x="704088" y="3739896"/>
                    </a:cubicBezTo>
                    <a:cubicBezTo>
                      <a:pt x="754593" y="3752522"/>
                      <a:pt x="784114" y="3752471"/>
                      <a:pt x="841248" y="3758184"/>
                    </a:cubicBezTo>
                    <a:cubicBezTo>
                      <a:pt x="868798" y="3776550"/>
                      <a:pt x="872772" y="3780838"/>
                      <a:pt x="905256" y="3794760"/>
                    </a:cubicBezTo>
                    <a:cubicBezTo>
                      <a:pt x="914115" y="3798557"/>
                      <a:pt x="923544" y="3800856"/>
                      <a:pt x="932688" y="3803904"/>
                    </a:cubicBezTo>
                    <a:cubicBezTo>
                      <a:pt x="980415" y="3772086"/>
                      <a:pt x="941067" y="3792898"/>
                      <a:pt x="1014984" y="3776472"/>
                    </a:cubicBezTo>
                    <a:cubicBezTo>
                      <a:pt x="1024393" y="3774381"/>
                      <a:pt x="1032843" y="3768454"/>
                      <a:pt x="1042416" y="3767328"/>
                    </a:cubicBezTo>
                    <a:cubicBezTo>
                      <a:pt x="1084904" y="3762329"/>
                      <a:pt x="1127760" y="3761232"/>
                      <a:pt x="1170432" y="3758184"/>
                    </a:cubicBezTo>
                    <a:cubicBezTo>
                      <a:pt x="1191768" y="3761232"/>
                      <a:pt x="1212994" y="3769473"/>
                      <a:pt x="1234440" y="3767328"/>
                    </a:cubicBezTo>
                    <a:cubicBezTo>
                      <a:pt x="1245375" y="3766234"/>
                      <a:pt x="1228344" y="3774948"/>
                      <a:pt x="1243584" y="3767328"/>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Freeform 68"/>
              <p:cNvSpPr/>
              <p:nvPr/>
            </p:nvSpPr>
            <p:spPr>
              <a:xfrm>
                <a:off x="5867400" y="3035808"/>
                <a:ext cx="1262420" cy="2057629"/>
              </a:xfrm>
              <a:custGeom>
                <a:avLst/>
                <a:gdLst>
                  <a:gd name="connsiteX0" fmla="*/ 731520 w 1262420"/>
                  <a:gd name="connsiteY0" fmla="*/ 2029968 h 2057629"/>
                  <a:gd name="connsiteX1" fmla="*/ 886968 w 1262420"/>
                  <a:gd name="connsiteY1" fmla="*/ 2057400 h 2057629"/>
                  <a:gd name="connsiteX2" fmla="*/ 896112 w 1262420"/>
                  <a:gd name="connsiteY2" fmla="*/ 2029968 h 2057629"/>
                  <a:gd name="connsiteX3" fmla="*/ 932688 w 1262420"/>
                  <a:gd name="connsiteY3" fmla="*/ 2020824 h 2057629"/>
                  <a:gd name="connsiteX4" fmla="*/ 1024128 w 1262420"/>
                  <a:gd name="connsiteY4" fmla="*/ 2029968 h 2057629"/>
                  <a:gd name="connsiteX5" fmla="*/ 1088136 w 1262420"/>
                  <a:gd name="connsiteY5" fmla="*/ 2039112 h 2057629"/>
                  <a:gd name="connsiteX6" fmla="*/ 1097280 w 1262420"/>
                  <a:gd name="connsiteY6" fmla="*/ 2011680 h 2057629"/>
                  <a:gd name="connsiteX7" fmla="*/ 1124712 w 1262420"/>
                  <a:gd name="connsiteY7" fmla="*/ 2002536 h 2057629"/>
                  <a:gd name="connsiteX8" fmla="*/ 1152144 w 1262420"/>
                  <a:gd name="connsiteY8" fmla="*/ 2011680 h 2057629"/>
                  <a:gd name="connsiteX9" fmla="*/ 1207008 w 1262420"/>
                  <a:gd name="connsiteY9" fmla="*/ 1984248 h 2057629"/>
                  <a:gd name="connsiteX10" fmla="*/ 1243584 w 1262420"/>
                  <a:gd name="connsiteY10" fmla="*/ 1965960 h 2057629"/>
                  <a:gd name="connsiteX11" fmla="*/ 1261872 w 1262420"/>
                  <a:gd name="connsiteY11" fmla="*/ 1938528 h 2057629"/>
                  <a:gd name="connsiteX12" fmla="*/ 1243584 w 1262420"/>
                  <a:gd name="connsiteY12" fmla="*/ 1847088 h 2057629"/>
                  <a:gd name="connsiteX13" fmla="*/ 1243584 w 1262420"/>
                  <a:gd name="connsiteY13" fmla="*/ 1737360 h 2057629"/>
                  <a:gd name="connsiteX14" fmla="*/ 1216152 w 1262420"/>
                  <a:gd name="connsiteY14" fmla="*/ 1719072 h 2057629"/>
                  <a:gd name="connsiteX15" fmla="*/ 1115568 w 1262420"/>
                  <a:gd name="connsiteY15" fmla="*/ 1709928 h 2057629"/>
                  <a:gd name="connsiteX16" fmla="*/ 1088136 w 1262420"/>
                  <a:gd name="connsiteY16" fmla="*/ 1700784 h 2057629"/>
                  <a:gd name="connsiteX17" fmla="*/ 1060704 w 1262420"/>
                  <a:gd name="connsiteY17" fmla="*/ 1673352 h 2057629"/>
                  <a:gd name="connsiteX18" fmla="*/ 1078992 w 1262420"/>
                  <a:gd name="connsiteY18" fmla="*/ 1645920 h 2057629"/>
                  <a:gd name="connsiteX19" fmla="*/ 1060704 w 1262420"/>
                  <a:gd name="connsiteY19" fmla="*/ 1563624 h 2057629"/>
                  <a:gd name="connsiteX20" fmla="*/ 1051560 w 1262420"/>
                  <a:gd name="connsiteY20" fmla="*/ 1517904 h 2057629"/>
                  <a:gd name="connsiteX21" fmla="*/ 1024128 w 1262420"/>
                  <a:gd name="connsiteY21" fmla="*/ 1499616 h 2057629"/>
                  <a:gd name="connsiteX22" fmla="*/ 1014984 w 1262420"/>
                  <a:gd name="connsiteY22" fmla="*/ 1453896 h 2057629"/>
                  <a:gd name="connsiteX23" fmla="*/ 969264 w 1262420"/>
                  <a:gd name="connsiteY23" fmla="*/ 1408176 h 2057629"/>
                  <a:gd name="connsiteX24" fmla="*/ 932688 w 1262420"/>
                  <a:gd name="connsiteY24" fmla="*/ 1380744 h 2057629"/>
                  <a:gd name="connsiteX25" fmla="*/ 896112 w 1262420"/>
                  <a:gd name="connsiteY25" fmla="*/ 1389888 h 2057629"/>
                  <a:gd name="connsiteX26" fmla="*/ 886968 w 1262420"/>
                  <a:gd name="connsiteY26" fmla="*/ 1353312 h 2057629"/>
                  <a:gd name="connsiteX27" fmla="*/ 832104 w 1262420"/>
                  <a:gd name="connsiteY27" fmla="*/ 1316736 h 2057629"/>
                  <a:gd name="connsiteX28" fmla="*/ 859536 w 1262420"/>
                  <a:gd name="connsiteY28" fmla="*/ 1289304 h 2057629"/>
                  <a:gd name="connsiteX29" fmla="*/ 868680 w 1262420"/>
                  <a:gd name="connsiteY29" fmla="*/ 1234440 h 2057629"/>
                  <a:gd name="connsiteX30" fmla="*/ 969264 w 1262420"/>
                  <a:gd name="connsiteY30" fmla="*/ 1225296 h 2057629"/>
                  <a:gd name="connsiteX31" fmla="*/ 960120 w 1262420"/>
                  <a:gd name="connsiteY31" fmla="*/ 1170432 h 2057629"/>
                  <a:gd name="connsiteX32" fmla="*/ 932688 w 1262420"/>
                  <a:gd name="connsiteY32" fmla="*/ 1152144 h 2057629"/>
                  <a:gd name="connsiteX33" fmla="*/ 868680 w 1262420"/>
                  <a:gd name="connsiteY33" fmla="*/ 1106424 h 2057629"/>
                  <a:gd name="connsiteX34" fmla="*/ 877824 w 1262420"/>
                  <a:gd name="connsiteY34" fmla="*/ 1024128 h 2057629"/>
                  <a:gd name="connsiteX35" fmla="*/ 859536 w 1262420"/>
                  <a:gd name="connsiteY35" fmla="*/ 996696 h 2057629"/>
                  <a:gd name="connsiteX36" fmla="*/ 832104 w 1262420"/>
                  <a:gd name="connsiteY36" fmla="*/ 987552 h 2057629"/>
                  <a:gd name="connsiteX37" fmla="*/ 795528 w 1262420"/>
                  <a:gd name="connsiteY37" fmla="*/ 859536 h 2057629"/>
                  <a:gd name="connsiteX38" fmla="*/ 768096 w 1262420"/>
                  <a:gd name="connsiteY38" fmla="*/ 850392 h 2057629"/>
                  <a:gd name="connsiteX39" fmla="*/ 758952 w 1262420"/>
                  <a:gd name="connsiteY39" fmla="*/ 813816 h 2057629"/>
                  <a:gd name="connsiteX40" fmla="*/ 786384 w 1262420"/>
                  <a:gd name="connsiteY40" fmla="*/ 777240 h 2057629"/>
                  <a:gd name="connsiteX41" fmla="*/ 804672 w 1262420"/>
                  <a:gd name="connsiteY41" fmla="*/ 749808 h 2057629"/>
                  <a:gd name="connsiteX42" fmla="*/ 749808 w 1262420"/>
                  <a:gd name="connsiteY42" fmla="*/ 640080 h 2057629"/>
                  <a:gd name="connsiteX43" fmla="*/ 758952 w 1262420"/>
                  <a:gd name="connsiteY43" fmla="*/ 530352 h 2057629"/>
                  <a:gd name="connsiteX44" fmla="*/ 731520 w 1262420"/>
                  <a:gd name="connsiteY44" fmla="*/ 502920 h 2057629"/>
                  <a:gd name="connsiteX45" fmla="*/ 722376 w 1262420"/>
                  <a:gd name="connsiteY45" fmla="*/ 475488 h 2057629"/>
                  <a:gd name="connsiteX46" fmla="*/ 713232 w 1262420"/>
                  <a:gd name="connsiteY46" fmla="*/ 420624 h 2057629"/>
                  <a:gd name="connsiteX47" fmla="*/ 685800 w 1262420"/>
                  <a:gd name="connsiteY47" fmla="*/ 411480 h 2057629"/>
                  <a:gd name="connsiteX48" fmla="*/ 649224 w 1262420"/>
                  <a:gd name="connsiteY48" fmla="*/ 393192 h 2057629"/>
                  <a:gd name="connsiteX49" fmla="*/ 621792 w 1262420"/>
                  <a:gd name="connsiteY49" fmla="*/ 374904 h 2057629"/>
                  <a:gd name="connsiteX50" fmla="*/ 585216 w 1262420"/>
                  <a:gd name="connsiteY50" fmla="*/ 384048 h 2057629"/>
                  <a:gd name="connsiteX51" fmla="*/ 603504 w 1262420"/>
                  <a:gd name="connsiteY51" fmla="*/ 329184 h 2057629"/>
                  <a:gd name="connsiteX52" fmla="*/ 594360 w 1262420"/>
                  <a:gd name="connsiteY52" fmla="*/ 274320 h 2057629"/>
                  <a:gd name="connsiteX53" fmla="*/ 621792 w 1262420"/>
                  <a:gd name="connsiteY53" fmla="*/ 265176 h 2057629"/>
                  <a:gd name="connsiteX54" fmla="*/ 630936 w 1262420"/>
                  <a:gd name="connsiteY54" fmla="*/ 237744 h 2057629"/>
                  <a:gd name="connsiteX55" fmla="*/ 603504 w 1262420"/>
                  <a:gd name="connsiteY55" fmla="*/ 164592 h 2057629"/>
                  <a:gd name="connsiteX56" fmla="*/ 576072 w 1262420"/>
                  <a:gd name="connsiteY56" fmla="*/ 146304 h 2057629"/>
                  <a:gd name="connsiteX57" fmla="*/ 566928 w 1262420"/>
                  <a:gd name="connsiteY57" fmla="*/ 118872 h 2057629"/>
                  <a:gd name="connsiteX58" fmla="*/ 557784 w 1262420"/>
                  <a:gd name="connsiteY58" fmla="*/ 45720 h 2057629"/>
                  <a:gd name="connsiteX59" fmla="*/ 475488 w 1262420"/>
                  <a:gd name="connsiteY59" fmla="*/ 0 h 2057629"/>
                  <a:gd name="connsiteX60" fmla="*/ 438912 w 1262420"/>
                  <a:gd name="connsiteY60" fmla="*/ 9144 h 2057629"/>
                  <a:gd name="connsiteX61" fmla="*/ 411480 w 1262420"/>
                  <a:gd name="connsiteY61" fmla="*/ 18288 h 2057629"/>
                  <a:gd name="connsiteX62" fmla="*/ 402336 w 1262420"/>
                  <a:gd name="connsiteY62" fmla="*/ 54864 h 2057629"/>
                  <a:gd name="connsiteX63" fmla="*/ 411480 w 1262420"/>
                  <a:gd name="connsiteY63" fmla="*/ 109728 h 2057629"/>
                  <a:gd name="connsiteX64" fmla="*/ 402336 w 1262420"/>
                  <a:gd name="connsiteY64" fmla="*/ 201168 h 2057629"/>
                  <a:gd name="connsiteX65" fmla="*/ 393192 w 1262420"/>
                  <a:gd name="connsiteY65" fmla="*/ 237744 h 2057629"/>
                  <a:gd name="connsiteX66" fmla="*/ 384048 w 1262420"/>
                  <a:gd name="connsiteY66" fmla="*/ 283464 h 2057629"/>
                  <a:gd name="connsiteX67" fmla="*/ 356616 w 1262420"/>
                  <a:gd name="connsiteY67" fmla="*/ 265176 h 2057629"/>
                  <a:gd name="connsiteX68" fmla="*/ 310896 w 1262420"/>
                  <a:gd name="connsiteY68" fmla="*/ 301752 h 2057629"/>
                  <a:gd name="connsiteX69" fmla="*/ 283464 w 1262420"/>
                  <a:gd name="connsiteY69" fmla="*/ 292608 h 2057629"/>
                  <a:gd name="connsiteX70" fmla="*/ 228600 w 1262420"/>
                  <a:gd name="connsiteY70" fmla="*/ 301752 h 2057629"/>
                  <a:gd name="connsiteX71" fmla="*/ 219456 w 1262420"/>
                  <a:gd name="connsiteY71" fmla="*/ 237744 h 2057629"/>
                  <a:gd name="connsiteX72" fmla="*/ 173736 w 1262420"/>
                  <a:gd name="connsiteY72" fmla="*/ 219456 h 2057629"/>
                  <a:gd name="connsiteX73" fmla="*/ 118872 w 1262420"/>
                  <a:gd name="connsiteY73" fmla="*/ 228600 h 2057629"/>
                  <a:gd name="connsiteX74" fmla="*/ 109728 w 1262420"/>
                  <a:gd name="connsiteY74" fmla="*/ 265176 h 2057629"/>
                  <a:gd name="connsiteX75" fmla="*/ 100584 w 1262420"/>
                  <a:gd name="connsiteY75" fmla="*/ 310896 h 2057629"/>
                  <a:gd name="connsiteX76" fmla="*/ 73152 w 1262420"/>
                  <a:gd name="connsiteY76" fmla="*/ 320040 h 2057629"/>
                  <a:gd name="connsiteX77" fmla="*/ 64008 w 1262420"/>
                  <a:gd name="connsiteY77" fmla="*/ 356616 h 2057629"/>
                  <a:gd name="connsiteX78" fmla="*/ 109728 w 1262420"/>
                  <a:gd name="connsiteY78" fmla="*/ 466344 h 2057629"/>
                  <a:gd name="connsiteX79" fmla="*/ 182880 w 1262420"/>
                  <a:gd name="connsiteY79" fmla="*/ 576072 h 2057629"/>
                  <a:gd name="connsiteX80" fmla="*/ 201168 w 1262420"/>
                  <a:gd name="connsiteY80" fmla="*/ 603504 h 2057629"/>
                  <a:gd name="connsiteX81" fmla="*/ 173736 w 1262420"/>
                  <a:gd name="connsiteY81" fmla="*/ 585216 h 2057629"/>
                  <a:gd name="connsiteX82" fmla="*/ 109728 w 1262420"/>
                  <a:gd name="connsiteY82" fmla="*/ 594360 h 2057629"/>
                  <a:gd name="connsiteX83" fmla="*/ 100584 w 1262420"/>
                  <a:gd name="connsiteY83" fmla="*/ 621792 h 2057629"/>
                  <a:gd name="connsiteX84" fmla="*/ 91440 w 1262420"/>
                  <a:gd name="connsiteY84" fmla="*/ 658368 h 2057629"/>
                  <a:gd name="connsiteX85" fmla="*/ 54864 w 1262420"/>
                  <a:gd name="connsiteY85" fmla="*/ 667512 h 2057629"/>
                  <a:gd name="connsiteX86" fmla="*/ 45720 w 1262420"/>
                  <a:gd name="connsiteY86" fmla="*/ 713232 h 2057629"/>
                  <a:gd name="connsiteX87" fmla="*/ 18288 w 1262420"/>
                  <a:gd name="connsiteY87" fmla="*/ 731520 h 2057629"/>
                  <a:gd name="connsiteX88" fmla="*/ 0 w 1262420"/>
                  <a:gd name="connsiteY88" fmla="*/ 786384 h 2057629"/>
                  <a:gd name="connsiteX89" fmla="*/ 27432 w 1262420"/>
                  <a:gd name="connsiteY89" fmla="*/ 813816 h 2057629"/>
                  <a:gd name="connsiteX90" fmla="*/ 109728 w 1262420"/>
                  <a:gd name="connsiteY90" fmla="*/ 822960 h 2057629"/>
                  <a:gd name="connsiteX91" fmla="*/ 118872 w 1262420"/>
                  <a:gd name="connsiteY91" fmla="*/ 886968 h 2057629"/>
                  <a:gd name="connsiteX92" fmla="*/ 146304 w 1262420"/>
                  <a:gd name="connsiteY92" fmla="*/ 905256 h 2057629"/>
                  <a:gd name="connsiteX93" fmla="*/ 201168 w 1262420"/>
                  <a:gd name="connsiteY93" fmla="*/ 941832 h 2057629"/>
                  <a:gd name="connsiteX94" fmla="*/ 210312 w 1262420"/>
                  <a:gd name="connsiteY94" fmla="*/ 969264 h 2057629"/>
                  <a:gd name="connsiteX95" fmla="*/ 228600 w 1262420"/>
                  <a:gd name="connsiteY95" fmla="*/ 996696 h 2057629"/>
                  <a:gd name="connsiteX96" fmla="*/ 256032 w 1262420"/>
                  <a:gd name="connsiteY96" fmla="*/ 1005840 h 2057629"/>
                  <a:gd name="connsiteX97" fmla="*/ 320040 w 1262420"/>
                  <a:gd name="connsiteY97" fmla="*/ 1024128 h 2057629"/>
                  <a:gd name="connsiteX98" fmla="*/ 402336 w 1262420"/>
                  <a:gd name="connsiteY98" fmla="*/ 1097280 h 2057629"/>
                  <a:gd name="connsiteX99" fmla="*/ 420624 w 1262420"/>
                  <a:gd name="connsiteY99" fmla="*/ 1124712 h 2057629"/>
                  <a:gd name="connsiteX100" fmla="*/ 438912 w 1262420"/>
                  <a:gd name="connsiteY100" fmla="*/ 1207008 h 2057629"/>
                  <a:gd name="connsiteX101" fmla="*/ 475488 w 1262420"/>
                  <a:gd name="connsiteY101" fmla="*/ 1289304 h 2057629"/>
                  <a:gd name="connsiteX102" fmla="*/ 502920 w 1262420"/>
                  <a:gd name="connsiteY102" fmla="*/ 1298448 h 2057629"/>
                  <a:gd name="connsiteX103" fmla="*/ 493776 w 1262420"/>
                  <a:gd name="connsiteY103" fmla="*/ 1353312 h 2057629"/>
                  <a:gd name="connsiteX104" fmla="*/ 411480 w 1262420"/>
                  <a:gd name="connsiteY104" fmla="*/ 1389888 h 2057629"/>
                  <a:gd name="connsiteX105" fmla="*/ 420624 w 1262420"/>
                  <a:gd name="connsiteY105" fmla="*/ 1508760 h 2057629"/>
                  <a:gd name="connsiteX106" fmla="*/ 448056 w 1262420"/>
                  <a:gd name="connsiteY106" fmla="*/ 1536192 h 2057629"/>
                  <a:gd name="connsiteX107" fmla="*/ 502920 w 1262420"/>
                  <a:gd name="connsiteY107" fmla="*/ 1554480 h 2057629"/>
                  <a:gd name="connsiteX108" fmla="*/ 512064 w 1262420"/>
                  <a:gd name="connsiteY108" fmla="*/ 1591056 h 2057629"/>
                  <a:gd name="connsiteX109" fmla="*/ 521208 w 1262420"/>
                  <a:gd name="connsiteY109" fmla="*/ 1636776 h 2057629"/>
                  <a:gd name="connsiteX110" fmla="*/ 557784 w 1262420"/>
                  <a:gd name="connsiteY110" fmla="*/ 1664208 h 2057629"/>
                  <a:gd name="connsiteX111" fmla="*/ 530352 w 1262420"/>
                  <a:gd name="connsiteY111" fmla="*/ 1673352 h 2057629"/>
                  <a:gd name="connsiteX112" fmla="*/ 493776 w 1262420"/>
                  <a:gd name="connsiteY112" fmla="*/ 1682496 h 2057629"/>
                  <a:gd name="connsiteX113" fmla="*/ 530352 w 1262420"/>
                  <a:gd name="connsiteY113" fmla="*/ 1755648 h 2057629"/>
                  <a:gd name="connsiteX114" fmla="*/ 548640 w 1262420"/>
                  <a:gd name="connsiteY114" fmla="*/ 1783080 h 2057629"/>
                  <a:gd name="connsiteX115" fmla="*/ 603504 w 1262420"/>
                  <a:gd name="connsiteY115" fmla="*/ 1801368 h 2057629"/>
                  <a:gd name="connsiteX116" fmla="*/ 566928 w 1262420"/>
                  <a:gd name="connsiteY116" fmla="*/ 1819656 h 2057629"/>
                  <a:gd name="connsiteX117" fmla="*/ 566928 w 1262420"/>
                  <a:gd name="connsiteY117" fmla="*/ 1874520 h 2057629"/>
                  <a:gd name="connsiteX118" fmla="*/ 603504 w 1262420"/>
                  <a:gd name="connsiteY118" fmla="*/ 1892808 h 2057629"/>
                  <a:gd name="connsiteX119" fmla="*/ 603504 w 1262420"/>
                  <a:gd name="connsiteY119" fmla="*/ 1975104 h 2057629"/>
                  <a:gd name="connsiteX120" fmla="*/ 649224 w 1262420"/>
                  <a:gd name="connsiteY120" fmla="*/ 1984248 h 2057629"/>
                  <a:gd name="connsiteX121" fmla="*/ 722376 w 1262420"/>
                  <a:gd name="connsiteY121" fmla="*/ 1993392 h 2057629"/>
                  <a:gd name="connsiteX122" fmla="*/ 731520 w 1262420"/>
                  <a:gd name="connsiteY122" fmla="*/ 2029968 h 20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262420" h="2057629">
                    <a:moveTo>
                      <a:pt x="731520" y="2029968"/>
                    </a:moveTo>
                    <a:cubicBezTo>
                      <a:pt x="758952" y="2040636"/>
                      <a:pt x="728882" y="2008758"/>
                      <a:pt x="886968" y="2057400"/>
                    </a:cubicBezTo>
                    <a:cubicBezTo>
                      <a:pt x="896180" y="2060235"/>
                      <a:pt x="888586" y="2035989"/>
                      <a:pt x="896112" y="2029968"/>
                    </a:cubicBezTo>
                    <a:cubicBezTo>
                      <a:pt x="905925" y="2022117"/>
                      <a:pt x="920496" y="2023872"/>
                      <a:pt x="932688" y="2020824"/>
                    </a:cubicBezTo>
                    <a:lnTo>
                      <a:pt x="1024128" y="2029968"/>
                    </a:lnTo>
                    <a:cubicBezTo>
                      <a:pt x="1045533" y="2032486"/>
                      <a:pt x="1067227" y="2044339"/>
                      <a:pt x="1088136" y="2039112"/>
                    </a:cubicBezTo>
                    <a:cubicBezTo>
                      <a:pt x="1097487" y="2036774"/>
                      <a:pt x="1090464" y="2018496"/>
                      <a:pt x="1097280" y="2011680"/>
                    </a:cubicBezTo>
                    <a:cubicBezTo>
                      <a:pt x="1104096" y="2004864"/>
                      <a:pt x="1115568" y="2005584"/>
                      <a:pt x="1124712" y="2002536"/>
                    </a:cubicBezTo>
                    <a:cubicBezTo>
                      <a:pt x="1133856" y="2005584"/>
                      <a:pt x="1142505" y="2011680"/>
                      <a:pt x="1152144" y="2011680"/>
                    </a:cubicBezTo>
                    <a:cubicBezTo>
                      <a:pt x="1173100" y="2011680"/>
                      <a:pt x="1190827" y="1993494"/>
                      <a:pt x="1207008" y="1984248"/>
                    </a:cubicBezTo>
                    <a:cubicBezTo>
                      <a:pt x="1218843" y="1977485"/>
                      <a:pt x="1231392" y="1972056"/>
                      <a:pt x="1243584" y="1965960"/>
                    </a:cubicBezTo>
                    <a:cubicBezTo>
                      <a:pt x="1249680" y="1956816"/>
                      <a:pt x="1260778" y="1949463"/>
                      <a:pt x="1261872" y="1938528"/>
                    </a:cubicBezTo>
                    <a:cubicBezTo>
                      <a:pt x="1265105" y="1906198"/>
                      <a:pt x="1253399" y="1876532"/>
                      <a:pt x="1243584" y="1847088"/>
                    </a:cubicBezTo>
                    <a:cubicBezTo>
                      <a:pt x="1257581" y="1805096"/>
                      <a:pt x="1264889" y="1795947"/>
                      <a:pt x="1243584" y="1737360"/>
                    </a:cubicBezTo>
                    <a:cubicBezTo>
                      <a:pt x="1239828" y="1727032"/>
                      <a:pt x="1225296" y="1725168"/>
                      <a:pt x="1216152" y="1719072"/>
                    </a:cubicBezTo>
                    <a:cubicBezTo>
                      <a:pt x="1151529" y="1731997"/>
                      <a:pt x="1185176" y="1733131"/>
                      <a:pt x="1115568" y="1709928"/>
                    </a:cubicBezTo>
                    <a:lnTo>
                      <a:pt x="1088136" y="1700784"/>
                    </a:lnTo>
                    <a:cubicBezTo>
                      <a:pt x="1078992" y="1691640"/>
                      <a:pt x="1062830" y="1686108"/>
                      <a:pt x="1060704" y="1673352"/>
                    </a:cubicBezTo>
                    <a:cubicBezTo>
                      <a:pt x="1058897" y="1662512"/>
                      <a:pt x="1077778" y="1656843"/>
                      <a:pt x="1078992" y="1645920"/>
                    </a:cubicBezTo>
                    <a:cubicBezTo>
                      <a:pt x="1082863" y="1611081"/>
                      <a:pt x="1068121" y="1593292"/>
                      <a:pt x="1060704" y="1563624"/>
                    </a:cubicBezTo>
                    <a:cubicBezTo>
                      <a:pt x="1056935" y="1548546"/>
                      <a:pt x="1059271" y="1531398"/>
                      <a:pt x="1051560" y="1517904"/>
                    </a:cubicBezTo>
                    <a:cubicBezTo>
                      <a:pt x="1046108" y="1508362"/>
                      <a:pt x="1033272" y="1505712"/>
                      <a:pt x="1024128" y="1499616"/>
                    </a:cubicBezTo>
                    <a:cubicBezTo>
                      <a:pt x="1021080" y="1484376"/>
                      <a:pt x="1020441" y="1468448"/>
                      <a:pt x="1014984" y="1453896"/>
                    </a:cubicBezTo>
                    <a:cubicBezTo>
                      <a:pt x="1004279" y="1425349"/>
                      <a:pt x="992161" y="1424531"/>
                      <a:pt x="969264" y="1408176"/>
                    </a:cubicBezTo>
                    <a:cubicBezTo>
                      <a:pt x="956863" y="1399318"/>
                      <a:pt x="944880" y="1389888"/>
                      <a:pt x="932688" y="1380744"/>
                    </a:cubicBezTo>
                    <a:cubicBezTo>
                      <a:pt x="920496" y="1383792"/>
                      <a:pt x="906888" y="1396354"/>
                      <a:pt x="896112" y="1389888"/>
                    </a:cubicBezTo>
                    <a:cubicBezTo>
                      <a:pt x="885336" y="1383422"/>
                      <a:pt x="893203" y="1364223"/>
                      <a:pt x="886968" y="1353312"/>
                    </a:cubicBezTo>
                    <a:cubicBezTo>
                      <a:pt x="870852" y="1325108"/>
                      <a:pt x="858290" y="1325465"/>
                      <a:pt x="832104" y="1316736"/>
                    </a:cubicBezTo>
                    <a:cubicBezTo>
                      <a:pt x="841248" y="1307592"/>
                      <a:pt x="854284" y="1301121"/>
                      <a:pt x="859536" y="1289304"/>
                    </a:cubicBezTo>
                    <a:cubicBezTo>
                      <a:pt x="867066" y="1272362"/>
                      <a:pt x="852665" y="1243782"/>
                      <a:pt x="868680" y="1234440"/>
                    </a:cubicBezTo>
                    <a:cubicBezTo>
                      <a:pt x="897760" y="1217477"/>
                      <a:pt x="935736" y="1228344"/>
                      <a:pt x="969264" y="1225296"/>
                    </a:cubicBezTo>
                    <a:cubicBezTo>
                      <a:pt x="966216" y="1207008"/>
                      <a:pt x="968411" y="1187015"/>
                      <a:pt x="960120" y="1170432"/>
                    </a:cubicBezTo>
                    <a:cubicBezTo>
                      <a:pt x="955205" y="1160602"/>
                      <a:pt x="941631" y="1158532"/>
                      <a:pt x="932688" y="1152144"/>
                    </a:cubicBezTo>
                    <a:cubicBezTo>
                      <a:pt x="853294" y="1095434"/>
                      <a:pt x="933329" y="1149523"/>
                      <a:pt x="868680" y="1106424"/>
                    </a:cubicBezTo>
                    <a:cubicBezTo>
                      <a:pt x="883920" y="1060704"/>
                      <a:pt x="896112" y="1060704"/>
                      <a:pt x="877824" y="1024128"/>
                    </a:cubicBezTo>
                    <a:cubicBezTo>
                      <a:pt x="872909" y="1014298"/>
                      <a:pt x="868118" y="1003561"/>
                      <a:pt x="859536" y="996696"/>
                    </a:cubicBezTo>
                    <a:cubicBezTo>
                      <a:pt x="852010" y="990675"/>
                      <a:pt x="841248" y="990600"/>
                      <a:pt x="832104" y="987552"/>
                    </a:cubicBezTo>
                    <a:cubicBezTo>
                      <a:pt x="826092" y="921423"/>
                      <a:pt x="845113" y="892593"/>
                      <a:pt x="795528" y="859536"/>
                    </a:cubicBezTo>
                    <a:cubicBezTo>
                      <a:pt x="787508" y="854189"/>
                      <a:pt x="777240" y="853440"/>
                      <a:pt x="768096" y="850392"/>
                    </a:cubicBezTo>
                    <a:cubicBezTo>
                      <a:pt x="765048" y="838200"/>
                      <a:pt x="763902" y="825367"/>
                      <a:pt x="758952" y="813816"/>
                    </a:cubicBezTo>
                    <a:cubicBezTo>
                      <a:pt x="740895" y="771682"/>
                      <a:pt x="717370" y="791043"/>
                      <a:pt x="786384" y="777240"/>
                    </a:cubicBezTo>
                    <a:cubicBezTo>
                      <a:pt x="792480" y="768096"/>
                      <a:pt x="804672" y="760798"/>
                      <a:pt x="804672" y="749808"/>
                    </a:cubicBezTo>
                    <a:cubicBezTo>
                      <a:pt x="804672" y="668830"/>
                      <a:pt x="797154" y="675589"/>
                      <a:pt x="749808" y="640080"/>
                    </a:cubicBezTo>
                    <a:cubicBezTo>
                      <a:pt x="772443" y="594810"/>
                      <a:pt x="781762" y="593079"/>
                      <a:pt x="758952" y="530352"/>
                    </a:cubicBezTo>
                    <a:cubicBezTo>
                      <a:pt x="754533" y="518199"/>
                      <a:pt x="740664" y="512064"/>
                      <a:pt x="731520" y="502920"/>
                    </a:cubicBezTo>
                    <a:cubicBezTo>
                      <a:pt x="728472" y="493776"/>
                      <a:pt x="724467" y="484897"/>
                      <a:pt x="722376" y="475488"/>
                    </a:cubicBezTo>
                    <a:cubicBezTo>
                      <a:pt x="718354" y="457389"/>
                      <a:pt x="722431" y="436721"/>
                      <a:pt x="713232" y="420624"/>
                    </a:cubicBezTo>
                    <a:cubicBezTo>
                      <a:pt x="708450" y="412255"/>
                      <a:pt x="694944" y="414528"/>
                      <a:pt x="685800" y="411480"/>
                    </a:cubicBezTo>
                    <a:cubicBezTo>
                      <a:pt x="635749" y="428164"/>
                      <a:pt x="674891" y="425276"/>
                      <a:pt x="649224" y="393192"/>
                    </a:cubicBezTo>
                    <a:cubicBezTo>
                      <a:pt x="642359" y="384610"/>
                      <a:pt x="630936" y="381000"/>
                      <a:pt x="621792" y="374904"/>
                    </a:cubicBezTo>
                    <a:cubicBezTo>
                      <a:pt x="609600" y="377952"/>
                      <a:pt x="589883" y="395716"/>
                      <a:pt x="585216" y="384048"/>
                    </a:cubicBezTo>
                    <a:cubicBezTo>
                      <a:pt x="578057" y="366150"/>
                      <a:pt x="603504" y="329184"/>
                      <a:pt x="603504" y="329184"/>
                    </a:cubicBezTo>
                    <a:cubicBezTo>
                      <a:pt x="600456" y="310896"/>
                      <a:pt x="589267" y="292147"/>
                      <a:pt x="594360" y="274320"/>
                    </a:cubicBezTo>
                    <a:cubicBezTo>
                      <a:pt x="597008" y="265052"/>
                      <a:pt x="614976" y="271992"/>
                      <a:pt x="621792" y="265176"/>
                    </a:cubicBezTo>
                    <a:cubicBezTo>
                      <a:pt x="628608" y="258360"/>
                      <a:pt x="627888" y="246888"/>
                      <a:pt x="630936" y="237744"/>
                    </a:cubicBezTo>
                    <a:cubicBezTo>
                      <a:pt x="624394" y="205032"/>
                      <a:pt x="627049" y="188137"/>
                      <a:pt x="603504" y="164592"/>
                    </a:cubicBezTo>
                    <a:cubicBezTo>
                      <a:pt x="595733" y="156821"/>
                      <a:pt x="585216" y="152400"/>
                      <a:pt x="576072" y="146304"/>
                    </a:cubicBezTo>
                    <a:cubicBezTo>
                      <a:pt x="573024" y="137160"/>
                      <a:pt x="568652" y="128355"/>
                      <a:pt x="566928" y="118872"/>
                    </a:cubicBezTo>
                    <a:cubicBezTo>
                      <a:pt x="562532" y="94695"/>
                      <a:pt x="570166" y="66946"/>
                      <a:pt x="557784" y="45720"/>
                    </a:cubicBezTo>
                    <a:cubicBezTo>
                      <a:pt x="542605" y="19699"/>
                      <a:pt x="502852" y="9121"/>
                      <a:pt x="475488" y="0"/>
                    </a:cubicBezTo>
                    <a:cubicBezTo>
                      <a:pt x="463296" y="3048"/>
                      <a:pt x="450996" y="5692"/>
                      <a:pt x="438912" y="9144"/>
                    </a:cubicBezTo>
                    <a:cubicBezTo>
                      <a:pt x="429644" y="11792"/>
                      <a:pt x="417501" y="10762"/>
                      <a:pt x="411480" y="18288"/>
                    </a:cubicBezTo>
                    <a:cubicBezTo>
                      <a:pt x="403629" y="28101"/>
                      <a:pt x="405384" y="42672"/>
                      <a:pt x="402336" y="54864"/>
                    </a:cubicBezTo>
                    <a:cubicBezTo>
                      <a:pt x="405384" y="73152"/>
                      <a:pt x="411480" y="91188"/>
                      <a:pt x="411480" y="109728"/>
                    </a:cubicBezTo>
                    <a:cubicBezTo>
                      <a:pt x="411480" y="140360"/>
                      <a:pt x="406668" y="170844"/>
                      <a:pt x="402336" y="201168"/>
                    </a:cubicBezTo>
                    <a:cubicBezTo>
                      <a:pt x="400559" y="213609"/>
                      <a:pt x="395918" y="225476"/>
                      <a:pt x="393192" y="237744"/>
                    </a:cubicBezTo>
                    <a:cubicBezTo>
                      <a:pt x="389821" y="252916"/>
                      <a:pt x="387096" y="268224"/>
                      <a:pt x="384048" y="283464"/>
                    </a:cubicBezTo>
                    <a:cubicBezTo>
                      <a:pt x="374904" y="277368"/>
                      <a:pt x="367456" y="266983"/>
                      <a:pt x="356616" y="265176"/>
                    </a:cubicBezTo>
                    <a:cubicBezTo>
                      <a:pt x="330116" y="260759"/>
                      <a:pt x="321581" y="285724"/>
                      <a:pt x="310896" y="301752"/>
                    </a:cubicBezTo>
                    <a:cubicBezTo>
                      <a:pt x="301752" y="298704"/>
                      <a:pt x="293103" y="292608"/>
                      <a:pt x="283464" y="292608"/>
                    </a:cubicBezTo>
                    <a:cubicBezTo>
                      <a:pt x="264924" y="292608"/>
                      <a:pt x="242677" y="313818"/>
                      <a:pt x="228600" y="301752"/>
                    </a:cubicBezTo>
                    <a:cubicBezTo>
                      <a:pt x="212236" y="287726"/>
                      <a:pt x="222504" y="259080"/>
                      <a:pt x="219456" y="237744"/>
                    </a:cubicBezTo>
                    <a:cubicBezTo>
                      <a:pt x="137179" y="265170"/>
                      <a:pt x="248016" y="238026"/>
                      <a:pt x="173736" y="219456"/>
                    </a:cubicBezTo>
                    <a:cubicBezTo>
                      <a:pt x="155749" y="214959"/>
                      <a:pt x="137160" y="225552"/>
                      <a:pt x="118872" y="228600"/>
                    </a:cubicBezTo>
                    <a:cubicBezTo>
                      <a:pt x="115824" y="240792"/>
                      <a:pt x="112454" y="252908"/>
                      <a:pt x="109728" y="265176"/>
                    </a:cubicBezTo>
                    <a:cubicBezTo>
                      <a:pt x="106357" y="280348"/>
                      <a:pt x="109205" y="297964"/>
                      <a:pt x="100584" y="310896"/>
                    </a:cubicBezTo>
                    <a:cubicBezTo>
                      <a:pt x="95237" y="318916"/>
                      <a:pt x="82296" y="316992"/>
                      <a:pt x="73152" y="320040"/>
                    </a:cubicBezTo>
                    <a:cubicBezTo>
                      <a:pt x="70104" y="332232"/>
                      <a:pt x="62964" y="344092"/>
                      <a:pt x="64008" y="356616"/>
                    </a:cubicBezTo>
                    <a:cubicBezTo>
                      <a:pt x="69504" y="422569"/>
                      <a:pt x="77213" y="422990"/>
                      <a:pt x="109728" y="466344"/>
                    </a:cubicBezTo>
                    <a:cubicBezTo>
                      <a:pt x="153212" y="596797"/>
                      <a:pt x="91553" y="439082"/>
                      <a:pt x="182880" y="576072"/>
                    </a:cubicBezTo>
                    <a:cubicBezTo>
                      <a:pt x="188976" y="585216"/>
                      <a:pt x="208939" y="595733"/>
                      <a:pt x="201168" y="603504"/>
                    </a:cubicBezTo>
                    <a:cubicBezTo>
                      <a:pt x="193397" y="611275"/>
                      <a:pt x="182880" y="591312"/>
                      <a:pt x="173736" y="585216"/>
                    </a:cubicBezTo>
                    <a:cubicBezTo>
                      <a:pt x="152400" y="588264"/>
                      <a:pt x="129005" y="584721"/>
                      <a:pt x="109728" y="594360"/>
                    </a:cubicBezTo>
                    <a:cubicBezTo>
                      <a:pt x="101107" y="598671"/>
                      <a:pt x="103232" y="612524"/>
                      <a:pt x="100584" y="621792"/>
                    </a:cubicBezTo>
                    <a:cubicBezTo>
                      <a:pt x="97132" y="633876"/>
                      <a:pt x="100326" y="649482"/>
                      <a:pt x="91440" y="658368"/>
                    </a:cubicBezTo>
                    <a:cubicBezTo>
                      <a:pt x="82554" y="667254"/>
                      <a:pt x="67056" y="664464"/>
                      <a:pt x="54864" y="667512"/>
                    </a:cubicBezTo>
                    <a:cubicBezTo>
                      <a:pt x="51816" y="682752"/>
                      <a:pt x="53431" y="699738"/>
                      <a:pt x="45720" y="713232"/>
                    </a:cubicBezTo>
                    <a:cubicBezTo>
                      <a:pt x="40268" y="722774"/>
                      <a:pt x="24113" y="722201"/>
                      <a:pt x="18288" y="731520"/>
                    </a:cubicBezTo>
                    <a:cubicBezTo>
                      <a:pt x="8071" y="747867"/>
                      <a:pt x="0" y="786384"/>
                      <a:pt x="0" y="786384"/>
                    </a:cubicBezTo>
                    <a:cubicBezTo>
                      <a:pt x="9144" y="795528"/>
                      <a:pt x="15164" y="809727"/>
                      <a:pt x="27432" y="813816"/>
                    </a:cubicBezTo>
                    <a:cubicBezTo>
                      <a:pt x="53616" y="822544"/>
                      <a:pt x="88175" y="805718"/>
                      <a:pt x="109728" y="822960"/>
                    </a:cubicBezTo>
                    <a:cubicBezTo>
                      <a:pt x="126558" y="836424"/>
                      <a:pt x="110119" y="867273"/>
                      <a:pt x="118872" y="886968"/>
                    </a:cubicBezTo>
                    <a:cubicBezTo>
                      <a:pt x="123335" y="897011"/>
                      <a:pt x="137160" y="899160"/>
                      <a:pt x="146304" y="905256"/>
                    </a:cubicBezTo>
                    <a:cubicBezTo>
                      <a:pt x="204019" y="991829"/>
                      <a:pt x="116815" y="874350"/>
                      <a:pt x="201168" y="941832"/>
                    </a:cubicBezTo>
                    <a:cubicBezTo>
                      <a:pt x="208694" y="947853"/>
                      <a:pt x="206001" y="960643"/>
                      <a:pt x="210312" y="969264"/>
                    </a:cubicBezTo>
                    <a:cubicBezTo>
                      <a:pt x="215227" y="979094"/>
                      <a:pt x="220018" y="989831"/>
                      <a:pt x="228600" y="996696"/>
                    </a:cubicBezTo>
                    <a:cubicBezTo>
                      <a:pt x="236126" y="1002717"/>
                      <a:pt x="246764" y="1003192"/>
                      <a:pt x="256032" y="1005840"/>
                    </a:cubicBezTo>
                    <a:cubicBezTo>
                      <a:pt x="265781" y="1008625"/>
                      <a:pt x="308433" y="1017680"/>
                      <a:pt x="320040" y="1024128"/>
                    </a:cubicBezTo>
                    <a:cubicBezTo>
                      <a:pt x="374072" y="1054146"/>
                      <a:pt x="371085" y="1053529"/>
                      <a:pt x="402336" y="1097280"/>
                    </a:cubicBezTo>
                    <a:cubicBezTo>
                      <a:pt x="408724" y="1106223"/>
                      <a:pt x="415709" y="1114882"/>
                      <a:pt x="420624" y="1124712"/>
                    </a:cubicBezTo>
                    <a:cubicBezTo>
                      <a:pt x="433705" y="1150874"/>
                      <a:pt x="431888" y="1178912"/>
                      <a:pt x="438912" y="1207008"/>
                    </a:cubicBezTo>
                    <a:cubicBezTo>
                      <a:pt x="442754" y="1222375"/>
                      <a:pt x="456724" y="1274293"/>
                      <a:pt x="475488" y="1289304"/>
                    </a:cubicBezTo>
                    <a:cubicBezTo>
                      <a:pt x="483014" y="1295325"/>
                      <a:pt x="493776" y="1295400"/>
                      <a:pt x="502920" y="1298448"/>
                    </a:cubicBezTo>
                    <a:cubicBezTo>
                      <a:pt x="499872" y="1316736"/>
                      <a:pt x="508411" y="1341929"/>
                      <a:pt x="493776" y="1353312"/>
                    </a:cubicBezTo>
                    <a:cubicBezTo>
                      <a:pt x="386762" y="1436545"/>
                      <a:pt x="437925" y="1310552"/>
                      <a:pt x="411480" y="1389888"/>
                    </a:cubicBezTo>
                    <a:cubicBezTo>
                      <a:pt x="414528" y="1429512"/>
                      <a:pt x="410985" y="1470206"/>
                      <a:pt x="420624" y="1508760"/>
                    </a:cubicBezTo>
                    <a:cubicBezTo>
                      <a:pt x="423760" y="1521305"/>
                      <a:pt x="436752" y="1529912"/>
                      <a:pt x="448056" y="1536192"/>
                    </a:cubicBezTo>
                    <a:cubicBezTo>
                      <a:pt x="464907" y="1545554"/>
                      <a:pt x="502920" y="1554480"/>
                      <a:pt x="502920" y="1554480"/>
                    </a:cubicBezTo>
                    <a:cubicBezTo>
                      <a:pt x="505968" y="1566672"/>
                      <a:pt x="509338" y="1578788"/>
                      <a:pt x="512064" y="1591056"/>
                    </a:cubicBezTo>
                    <a:cubicBezTo>
                      <a:pt x="515435" y="1606228"/>
                      <a:pt x="512971" y="1623597"/>
                      <a:pt x="521208" y="1636776"/>
                    </a:cubicBezTo>
                    <a:cubicBezTo>
                      <a:pt x="529285" y="1649699"/>
                      <a:pt x="545592" y="1655064"/>
                      <a:pt x="557784" y="1664208"/>
                    </a:cubicBezTo>
                    <a:cubicBezTo>
                      <a:pt x="548640" y="1667256"/>
                      <a:pt x="539620" y="1670704"/>
                      <a:pt x="530352" y="1673352"/>
                    </a:cubicBezTo>
                    <a:cubicBezTo>
                      <a:pt x="518268" y="1676804"/>
                      <a:pt x="498726" y="1670945"/>
                      <a:pt x="493776" y="1682496"/>
                    </a:cubicBezTo>
                    <a:cubicBezTo>
                      <a:pt x="474308" y="1727921"/>
                      <a:pt x="505524" y="1739096"/>
                      <a:pt x="530352" y="1755648"/>
                    </a:cubicBezTo>
                    <a:cubicBezTo>
                      <a:pt x="536448" y="1764792"/>
                      <a:pt x="539321" y="1777255"/>
                      <a:pt x="548640" y="1783080"/>
                    </a:cubicBezTo>
                    <a:cubicBezTo>
                      <a:pt x="564987" y="1793297"/>
                      <a:pt x="603504" y="1801368"/>
                      <a:pt x="603504" y="1801368"/>
                    </a:cubicBezTo>
                    <a:cubicBezTo>
                      <a:pt x="591312" y="1807464"/>
                      <a:pt x="576567" y="1810017"/>
                      <a:pt x="566928" y="1819656"/>
                    </a:cubicBezTo>
                    <a:cubicBezTo>
                      <a:pt x="554736" y="1831848"/>
                      <a:pt x="554736" y="1862328"/>
                      <a:pt x="566928" y="1874520"/>
                    </a:cubicBezTo>
                    <a:cubicBezTo>
                      <a:pt x="576567" y="1884159"/>
                      <a:pt x="591312" y="1886712"/>
                      <a:pt x="603504" y="1892808"/>
                    </a:cubicBezTo>
                    <a:cubicBezTo>
                      <a:pt x="594967" y="1918419"/>
                      <a:pt x="580330" y="1948068"/>
                      <a:pt x="603504" y="1975104"/>
                    </a:cubicBezTo>
                    <a:cubicBezTo>
                      <a:pt x="613618" y="1986904"/>
                      <a:pt x="633863" y="1981885"/>
                      <a:pt x="649224" y="1984248"/>
                    </a:cubicBezTo>
                    <a:cubicBezTo>
                      <a:pt x="673512" y="1987985"/>
                      <a:pt x="697953" y="1990678"/>
                      <a:pt x="722376" y="1993392"/>
                    </a:cubicBezTo>
                    <a:cubicBezTo>
                      <a:pt x="725405" y="1993729"/>
                      <a:pt x="704088" y="2019300"/>
                      <a:pt x="731520" y="2029968"/>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Freeform 69"/>
              <p:cNvSpPr/>
              <p:nvPr/>
            </p:nvSpPr>
            <p:spPr>
              <a:xfrm>
                <a:off x="7391400" y="3962400"/>
                <a:ext cx="721566" cy="1140644"/>
              </a:xfrm>
              <a:custGeom>
                <a:avLst/>
                <a:gdLst>
                  <a:gd name="connsiteX0" fmla="*/ 384048 w 816054"/>
                  <a:gd name="connsiteY0" fmla="*/ 1344168 h 1344860"/>
                  <a:gd name="connsiteX1" fmla="*/ 576072 w 816054"/>
                  <a:gd name="connsiteY1" fmla="*/ 1335024 h 1344860"/>
                  <a:gd name="connsiteX2" fmla="*/ 804672 w 816054"/>
                  <a:gd name="connsiteY2" fmla="*/ 1298448 h 1344860"/>
                  <a:gd name="connsiteX3" fmla="*/ 813816 w 816054"/>
                  <a:gd name="connsiteY3" fmla="*/ 1243584 h 1344860"/>
                  <a:gd name="connsiteX4" fmla="*/ 768096 w 816054"/>
                  <a:gd name="connsiteY4" fmla="*/ 1216152 h 1344860"/>
                  <a:gd name="connsiteX5" fmla="*/ 704088 w 816054"/>
                  <a:gd name="connsiteY5" fmla="*/ 1143000 h 1344860"/>
                  <a:gd name="connsiteX6" fmla="*/ 676656 w 816054"/>
                  <a:gd name="connsiteY6" fmla="*/ 1161288 h 1344860"/>
                  <a:gd name="connsiteX7" fmla="*/ 621792 w 816054"/>
                  <a:gd name="connsiteY7" fmla="*/ 1133856 h 1344860"/>
                  <a:gd name="connsiteX8" fmla="*/ 667512 w 816054"/>
                  <a:gd name="connsiteY8" fmla="*/ 1051560 h 1344860"/>
                  <a:gd name="connsiteX9" fmla="*/ 694944 w 816054"/>
                  <a:gd name="connsiteY9" fmla="*/ 1042416 h 1344860"/>
                  <a:gd name="connsiteX10" fmla="*/ 713232 w 816054"/>
                  <a:gd name="connsiteY10" fmla="*/ 1014984 h 1344860"/>
                  <a:gd name="connsiteX11" fmla="*/ 658368 w 816054"/>
                  <a:gd name="connsiteY11" fmla="*/ 960120 h 1344860"/>
                  <a:gd name="connsiteX12" fmla="*/ 630936 w 816054"/>
                  <a:gd name="connsiteY12" fmla="*/ 941832 h 1344860"/>
                  <a:gd name="connsiteX13" fmla="*/ 640080 w 816054"/>
                  <a:gd name="connsiteY13" fmla="*/ 914400 h 1344860"/>
                  <a:gd name="connsiteX14" fmla="*/ 649224 w 816054"/>
                  <a:gd name="connsiteY14" fmla="*/ 832104 h 1344860"/>
                  <a:gd name="connsiteX15" fmla="*/ 676656 w 816054"/>
                  <a:gd name="connsiteY15" fmla="*/ 804672 h 1344860"/>
                  <a:gd name="connsiteX16" fmla="*/ 685800 w 816054"/>
                  <a:gd name="connsiteY16" fmla="*/ 777240 h 1344860"/>
                  <a:gd name="connsiteX17" fmla="*/ 649224 w 816054"/>
                  <a:gd name="connsiteY17" fmla="*/ 731520 h 1344860"/>
                  <a:gd name="connsiteX18" fmla="*/ 640080 w 816054"/>
                  <a:gd name="connsiteY18" fmla="*/ 658368 h 1344860"/>
                  <a:gd name="connsiteX19" fmla="*/ 585216 w 816054"/>
                  <a:gd name="connsiteY19" fmla="*/ 640080 h 1344860"/>
                  <a:gd name="connsiteX20" fmla="*/ 594360 w 816054"/>
                  <a:gd name="connsiteY20" fmla="*/ 612648 h 1344860"/>
                  <a:gd name="connsiteX21" fmla="*/ 740664 w 816054"/>
                  <a:gd name="connsiteY21" fmla="*/ 603504 h 1344860"/>
                  <a:gd name="connsiteX22" fmla="*/ 722376 w 816054"/>
                  <a:gd name="connsiteY22" fmla="*/ 512064 h 1344860"/>
                  <a:gd name="connsiteX23" fmla="*/ 713232 w 816054"/>
                  <a:gd name="connsiteY23" fmla="*/ 475488 h 1344860"/>
                  <a:gd name="connsiteX24" fmla="*/ 685800 w 816054"/>
                  <a:gd name="connsiteY24" fmla="*/ 420624 h 1344860"/>
                  <a:gd name="connsiteX25" fmla="*/ 685800 w 816054"/>
                  <a:gd name="connsiteY25" fmla="*/ 292608 h 1344860"/>
                  <a:gd name="connsiteX26" fmla="*/ 658368 w 816054"/>
                  <a:gd name="connsiteY26" fmla="*/ 137160 h 1344860"/>
                  <a:gd name="connsiteX27" fmla="*/ 649224 w 816054"/>
                  <a:gd name="connsiteY27" fmla="*/ 64008 h 1344860"/>
                  <a:gd name="connsiteX28" fmla="*/ 640080 w 816054"/>
                  <a:gd name="connsiteY28" fmla="*/ 36576 h 1344860"/>
                  <a:gd name="connsiteX29" fmla="*/ 603504 w 816054"/>
                  <a:gd name="connsiteY29" fmla="*/ 9144 h 1344860"/>
                  <a:gd name="connsiteX30" fmla="*/ 557784 w 816054"/>
                  <a:gd name="connsiteY30" fmla="*/ 0 h 1344860"/>
                  <a:gd name="connsiteX31" fmla="*/ 457200 w 816054"/>
                  <a:gd name="connsiteY31" fmla="*/ 9144 h 1344860"/>
                  <a:gd name="connsiteX32" fmla="*/ 466344 w 816054"/>
                  <a:gd name="connsiteY32" fmla="*/ 45720 h 1344860"/>
                  <a:gd name="connsiteX33" fmla="*/ 438912 w 816054"/>
                  <a:gd name="connsiteY33" fmla="*/ 64008 h 1344860"/>
                  <a:gd name="connsiteX34" fmla="*/ 411480 w 816054"/>
                  <a:gd name="connsiteY34" fmla="*/ 118872 h 1344860"/>
                  <a:gd name="connsiteX35" fmla="*/ 420624 w 816054"/>
                  <a:gd name="connsiteY35" fmla="*/ 155448 h 1344860"/>
                  <a:gd name="connsiteX36" fmla="*/ 402336 w 816054"/>
                  <a:gd name="connsiteY36" fmla="*/ 210312 h 1344860"/>
                  <a:gd name="connsiteX37" fmla="*/ 411480 w 816054"/>
                  <a:gd name="connsiteY37" fmla="*/ 265176 h 1344860"/>
                  <a:gd name="connsiteX38" fmla="*/ 438912 w 816054"/>
                  <a:gd name="connsiteY38" fmla="*/ 292608 h 1344860"/>
                  <a:gd name="connsiteX39" fmla="*/ 512064 w 816054"/>
                  <a:gd name="connsiteY39" fmla="*/ 320040 h 1344860"/>
                  <a:gd name="connsiteX40" fmla="*/ 457200 w 816054"/>
                  <a:gd name="connsiteY40" fmla="*/ 329184 h 1344860"/>
                  <a:gd name="connsiteX41" fmla="*/ 429768 w 816054"/>
                  <a:gd name="connsiteY41" fmla="*/ 338328 h 1344860"/>
                  <a:gd name="connsiteX42" fmla="*/ 457200 w 816054"/>
                  <a:gd name="connsiteY42" fmla="*/ 521208 h 1344860"/>
                  <a:gd name="connsiteX43" fmla="*/ 448056 w 816054"/>
                  <a:gd name="connsiteY43" fmla="*/ 566928 h 1344860"/>
                  <a:gd name="connsiteX44" fmla="*/ 393192 w 816054"/>
                  <a:gd name="connsiteY44" fmla="*/ 548640 h 1344860"/>
                  <a:gd name="connsiteX45" fmla="*/ 320040 w 816054"/>
                  <a:gd name="connsiteY45" fmla="*/ 557784 h 1344860"/>
                  <a:gd name="connsiteX46" fmla="*/ 301752 w 816054"/>
                  <a:gd name="connsiteY46" fmla="*/ 612648 h 1344860"/>
                  <a:gd name="connsiteX47" fmla="*/ 310896 w 816054"/>
                  <a:gd name="connsiteY47" fmla="*/ 640080 h 1344860"/>
                  <a:gd name="connsiteX48" fmla="*/ 320040 w 816054"/>
                  <a:gd name="connsiteY48" fmla="*/ 713232 h 1344860"/>
                  <a:gd name="connsiteX49" fmla="*/ 292608 w 816054"/>
                  <a:gd name="connsiteY49" fmla="*/ 585216 h 1344860"/>
                  <a:gd name="connsiteX50" fmla="*/ 283464 w 816054"/>
                  <a:gd name="connsiteY50" fmla="*/ 557784 h 1344860"/>
                  <a:gd name="connsiteX51" fmla="*/ 237744 w 816054"/>
                  <a:gd name="connsiteY51" fmla="*/ 539496 h 1344860"/>
                  <a:gd name="connsiteX52" fmla="*/ 173736 w 816054"/>
                  <a:gd name="connsiteY52" fmla="*/ 521208 h 1344860"/>
                  <a:gd name="connsiteX53" fmla="*/ 137160 w 816054"/>
                  <a:gd name="connsiteY53" fmla="*/ 530352 h 1344860"/>
                  <a:gd name="connsiteX54" fmla="*/ 146304 w 816054"/>
                  <a:gd name="connsiteY54" fmla="*/ 557784 h 1344860"/>
                  <a:gd name="connsiteX55" fmla="*/ 182880 w 816054"/>
                  <a:gd name="connsiteY55" fmla="*/ 548640 h 1344860"/>
                  <a:gd name="connsiteX56" fmla="*/ 192024 w 816054"/>
                  <a:gd name="connsiteY56" fmla="*/ 521208 h 1344860"/>
                  <a:gd name="connsiteX57" fmla="*/ 128016 w 816054"/>
                  <a:gd name="connsiteY57" fmla="*/ 521208 h 1344860"/>
                  <a:gd name="connsiteX58" fmla="*/ 100584 w 816054"/>
                  <a:gd name="connsiteY58" fmla="*/ 557784 h 1344860"/>
                  <a:gd name="connsiteX59" fmla="*/ 82296 w 816054"/>
                  <a:gd name="connsiteY59" fmla="*/ 576072 h 1344860"/>
                  <a:gd name="connsiteX60" fmla="*/ 45720 w 816054"/>
                  <a:gd name="connsiteY60" fmla="*/ 566928 h 1344860"/>
                  <a:gd name="connsiteX61" fmla="*/ 18288 w 816054"/>
                  <a:gd name="connsiteY61" fmla="*/ 576072 h 1344860"/>
                  <a:gd name="connsiteX62" fmla="*/ 0 w 816054"/>
                  <a:gd name="connsiteY62" fmla="*/ 630936 h 1344860"/>
                  <a:gd name="connsiteX63" fmla="*/ 45720 w 816054"/>
                  <a:gd name="connsiteY63" fmla="*/ 740664 h 1344860"/>
                  <a:gd name="connsiteX64" fmla="*/ 100584 w 816054"/>
                  <a:gd name="connsiteY64" fmla="*/ 758952 h 1344860"/>
                  <a:gd name="connsiteX65" fmla="*/ 109728 w 816054"/>
                  <a:gd name="connsiteY65" fmla="*/ 786384 h 1344860"/>
                  <a:gd name="connsiteX66" fmla="*/ 164592 w 816054"/>
                  <a:gd name="connsiteY66" fmla="*/ 813816 h 1344860"/>
                  <a:gd name="connsiteX67" fmla="*/ 219456 w 816054"/>
                  <a:gd name="connsiteY67" fmla="*/ 804672 h 1344860"/>
                  <a:gd name="connsiteX68" fmla="*/ 201168 w 816054"/>
                  <a:gd name="connsiteY68" fmla="*/ 832104 h 1344860"/>
                  <a:gd name="connsiteX69" fmla="*/ 237744 w 816054"/>
                  <a:gd name="connsiteY69" fmla="*/ 896112 h 1344860"/>
                  <a:gd name="connsiteX70" fmla="*/ 256032 w 816054"/>
                  <a:gd name="connsiteY70" fmla="*/ 923544 h 1344860"/>
                  <a:gd name="connsiteX71" fmla="*/ 265176 w 816054"/>
                  <a:gd name="connsiteY71" fmla="*/ 950976 h 1344860"/>
                  <a:gd name="connsiteX72" fmla="*/ 283464 w 816054"/>
                  <a:gd name="connsiteY72" fmla="*/ 987552 h 1344860"/>
                  <a:gd name="connsiteX73" fmla="*/ 310896 w 816054"/>
                  <a:gd name="connsiteY73" fmla="*/ 1042416 h 1344860"/>
                  <a:gd name="connsiteX74" fmla="*/ 320040 w 816054"/>
                  <a:gd name="connsiteY74" fmla="*/ 1078992 h 1344860"/>
                  <a:gd name="connsiteX75" fmla="*/ 310896 w 816054"/>
                  <a:gd name="connsiteY75" fmla="*/ 1051560 h 1344860"/>
                  <a:gd name="connsiteX76" fmla="*/ 274320 w 816054"/>
                  <a:gd name="connsiteY76" fmla="*/ 1033272 h 1344860"/>
                  <a:gd name="connsiteX77" fmla="*/ 192024 w 816054"/>
                  <a:gd name="connsiteY77" fmla="*/ 969264 h 1344860"/>
                  <a:gd name="connsiteX78" fmla="*/ 164592 w 816054"/>
                  <a:gd name="connsiteY78" fmla="*/ 978408 h 1344860"/>
                  <a:gd name="connsiteX79" fmla="*/ 118872 w 816054"/>
                  <a:gd name="connsiteY79" fmla="*/ 1014984 h 1344860"/>
                  <a:gd name="connsiteX80" fmla="*/ 64008 w 816054"/>
                  <a:gd name="connsiteY80" fmla="*/ 969264 h 1344860"/>
                  <a:gd name="connsiteX81" fmla="*/ 36576 w 816054"/>
                  <a:gd name="connsiteY81" fmla="*/ 960120 h 1344860"/>
                  <a:gd name="connsiteX82" fmla="*/ 9144 w 816054"/>
                  <a:gd name="connsiteY82" fmla="*/ 969264 h 1344860"/>
                  <a:gd name="connsiteX83" fmla="*/ 64008 w 816054"/>
                  <a:gd name="connsiteY83" fmla="*/ 1088136 h 1344860"/>
                  <a:gd name="connsiteX84" fmla="*/ 91440 w 816054"/>
                  <a:gd name="connsiteY84" fmla="*/ 1143000 h 1344860"/>
                  <a:gd name="connsiteX85" fmla="*/ 118872 w 816054"/>
                  <a:gd name="connsiteY85" fmla="*/ 1161288 h 1344860"/>
                  <a:gd name="connsiteX86" fmla="*/ 128016 w 816054"/>
                  <a:gd name="connsiteY86" fmla="*/ 1225296 h 1344860"/>
                  <a:gd name="connsiteX87" fmla="*/ 91440 w 816054"/>
                  <a:gd name="connsiteY87" fmla="*/ 1234440 h 1344860"/>
                  <a:gd name="connsiteX88" fmla="*/ 100584 w 816054"/>
                  <a:gd name="connsiteY88" fmla="*/ 1298448 h 1344860"/>
                  <a:gd name="connsiteX89" fmla="*/ 128016 w 816054"/>
                  <a:gd name="connsiteY89" fmla="*/ 1325880 h 1344860"/>
                  <a:gd name="connsiteX90" fmla="*/ 320040 w 816054"/>
                  <a:gd name="connsiteY90" fmla="*/ 1335024 h 1344860"/>
                  <a:gd name="connsiteX91" fmla="*/ 384048 w 816054"/>
                  <a:gd name="connsiteY91" fmla="*/ 1344168 h 134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16054" h="1344860">
                    <a:moveTo>
                      <a:pt x="384048" y="1344168"/>
                    </a:moveTo>
                    <a:cubicBezTo>
                      <a:pt x="426720" y="1344168"/>
                      <a:pt x="512367" y="1341948"/>
                      <a:pt x="576072" y="1335024"/>
                    </a:cubicBezTo>
                    <a:cubicBezTo>
                      <a:pt x="652789" y="1326685"/>
                      <a:pt x="804672" y="1298448"/>
                      <a:pt x="804672" y="1298448"/>
                    </a:cubicBezTo>
                    <a:cubicBezTo>
                      <a:pt x="807720" y="1280160"/>
                      <a:pt x="821346" y="1260526"/>
                      <a:pt x="813816" y="1243584"/>
                    </a:cubicBezTo>
                    <a:cubicBezTo>
                      <a:pt x="806598" y="1227343"/>
                      <a:pt x="779799" y="1229527"/>
                      <a:pt x="768096" y="1216152"/>
                    </a:cubicBezTo>
                    <a:cubicBezTo>
                      <a:pt x="680986" y="1116597"/>
                      <a:pt x="831255" y="1219300"/>
                      <a:pt x="704088" y="1143000"/>
                    </a:cubicBezTo>
                    <a:cubicBezTo>
                      <a:pt x="694944" y="1149096"/>
                      <a:pt x="687496" y="1159481"/>
                      <a:pt x="676656" y="1161288"/>
                    </a:cubicBezTo>
                    <a:cubicBezTo>
                      <a:pt x="661513" y="1163812"/>
                      <a:pt x="631345" y="1140225"/>
                      <a:pt x="621792" y="1133856"/>
                    </a:cubicBezTo>
                    <a:cubicBezTo>
                      <a:pt x="635425" y="1092958"/>
                      <a:pt x="632315" y="1075025"/>
                      <a:pt x="667512" y="1051560"/>
                    </a:cubicBezTo>
                    <a:cubicBezTo>
                      <a:pt x="675532" y="1046213"/>
                      <a:pt x="685800" y="1045464"/>
                      <a:pt x="694944" y="1042416"/>
                    </a:cubicBezTo>
                    <a:cubicBezTo>
                      <a:pt x="701040" y="1033272"/>
                      <a:pt x="713232" y="1025974"/>
                      <a:pt x="713232" y="1014984"/>
                    </a:cubicBezTo>
                    <a:cubicBezTo>
                      <a:pt x="713232" y="976666"/>
                      <a:pt x="682752" y="974054"/>
                      <a:pt x="658368" y="960120"/>
                    </a:cubicBezTo>
                    <a:cubicBezTo>
                      <a:pt x="648826" y="954668"/>
                      <a:pt x="640080" y="947928"/>
                      <a:pt x="630936" y="941832"/>
                    </a:cubicBezTo>
                    <a:cubicBezTo>
                      <a:pt x="633984" y="932688"/>
                      <a:pt x="638495" y="923907"/>
                      <a:pt x="640080" y="914400"/>
                    </a:cubicBezTo>
                    <a:cubicBezTo>
                      <a:pt x="644618" y="887175"/>
                      <a:pt x="640496" y="858288"/>
                      <a:pt x="649224" y="832104"/>
                    </a:cubicBezTo>
                    <a:cubicBezTo>
                      <a:pt x="653313" y="819836"/>
                      <a:pt x="667512" y="813816"/>
                      <a:pt x="676656" y="804672"/>
                    </a:cubicBezTo>
                    <a:cubicBezTo>
                      <a:pt x="679704" y="795528"/>
                      <a:pt x="685800" y="786879"/>
                      <a:pt x="685800" y="777240"/>
                    </a:cubicBezTo>
                    <a:cubicBezTo>
                      <a:pt x="685800" y="747795"/>
                      <a:pt x="670288" y="745562"/>
                      <a:pt x="649224" y="731520"/>
                    </a:cubicBezTo>
                    <a:cubicBezTo>
                      <a:pt x="646176" y="707136"/>
                      <a:pt x="654172" y="678500"/>
                      <a:pt x="640080" y="658368"/>
                    </a:cubicBezTo>
                    <a:cubicBezTo>
                      <a:pt x="629025" y="642575"/>
                      <a:pt x="585216" y="640080"/>
                      <a:pt x="585216" y="640080"/>
                    </a:cubicBezTo>
                    <a:cubicBezTo>
                      <a:pt x="588264" y="630936"/>
                      <a:pt x="584978" y="614856"/>
                      <a:pt x="594360" y="612648"/>
                    </a:cubicBezTo>
                    <a:cubicBezTo>
                      <a:pt x="641924" y="601456"/>
                      <a:pt x="702242" y="633693"/>
                      <a:pt x="740664" y="603504"/>
                    </a:cubicBezTo>
                    <a:cubicBezTo>
                      <a:pt x="765106" y="584300"/>
                      <a:pt x="728889" y="542458"/>
                      <a:pt x="722376" y="512064"/>
                    </a:cubicBezTo>
                    <a:cubicBezTo>
                      <a:pt x="719743" y="499776"/>
                      <a:pt x="718182" y="487039"/>
                      <a:pt x="713232" y="475488"/>
                    </a:cubicBezTo>
                    <a:cubicBezTo>
                      <a:pt x="660054" y="351407"/>
                      <a:pt x="724330" y="536215"/>
                      <a:pt x="685800" y="420624"/>
                    </a:cubicBezTo>
                    <a:cubicBezTo>
                      <a:pt x="705868" y="360421"/>
                      <a:pt x="694847" y="405699"/>
                      <a:pt x="685800" y="292608"/>
                    </a:cubicBezTo>
                    <a:cubicBezTo>
                      <a:pt x="674519" y="151600"/>
                      <a:pt x="700734" y="200709"/>
                      <a:pt x="658368" y="137160"/>
                    </a:cubicBezTo>
                    <a:cubicBezTo>
                      <a:pt x="655320" y="112776"/>
                      <a:pt x="653620" y="88185"/>
                      <a:pt x="649224" y="64008"/>
                    </a:cubicBezTo>
                    <a:cubicBezTo>
                      <a:pt x="647500" y="54525"/>
                      <a:pt x="646250" y="43981"/>
                      <a:pt x="640080" y="36576"/>
                    </a:cubicBezTo>
                    <a:cubicBezTo>
                      <a:pt x="630324" y="24868"/>
                      <a:pt x="617430" y="15334"/>
                      <a:pt x="603504" y="9144"/>
                    </a:cubicBezTo>
                    <a:cubicBezTo>
                      <a:pt x="589302" y="2832"/>
                      <a:pt x="573024" y="3048"/>
                      <a:pt x="557784" y="0"/>
                    </a:cubicBezTo>
                    <a:lnTo>
                      <a:pt x="457200" y="9144"/>
                    </a:lnTo>
                    <a:cubicBezTo>
                      <a:pt x="445960" y="14764"/>
                      <a:pt x="470318" y="33798"/>
                      <a:pt x="466344" y="45720"/>
                    </a:cubicBezTo>
                    <a:cubicBezTo>
                      <a:pt x="462869" y="56146"/>
                      <a:pt x="448056" y="57912"/>
                      <a:pt x="438912" y="64008"/>
                    </a:cubicBezTo>
                    <a:cubicBezTo>
                      <a:pt x="429666" y="77878"/>
                      <a:pt x="411480" y="99943"/>
                      <a:pt x="411480" y="118872"/>
                    </a:cubicBezTo>
                    <a:cubicBezTo>
                      <a:pt x="411480" y="131439"/>
                      <a:pt x="417576" y="143256"/>
                      <a:pt x="420624" y="155448"/>
                    </a:cubicBezTo>
                    <a:cubicBezTo>
                      <a:pt x="414528" y="173736"/>
                      <a:pt x="399167" y="191297"/>
                      <a:pt x="402336" y="210312"/>
                    </a:cubicBezTo>
                    <a:cubicBezTo>
                      <a:pt x="405384" y="228600"/>
                      <a:pt x="403950" y="248234"/>
                      <a:pt x="411480" y="265176"/>
                    </a:cubicBezTo>
                    <a:cubicBezTo>
                      <a:pt x="416732" y="276993"/>
                      <a:pt x="428389" y="285092"/>
                      <a:pt x="438912" y="292608"/>
                    </a:cubicBezTo>
                    <a:cubicBezTo>
                      <a:pt x="464659" y="310999"/>
                      <a:pt x="482611" y="312677"/>
                      <a:pt x="512064" y="320040"/>
                    </a:cubicBezTo>
                    <a:cubicBezTo>
                      <a:pt x="493776" y="323088"/>
                      <a:pt x="475299" y="325162"/>
                      <a:pt x="457200" y="329184"/>
                    </a:cubicBezTo>
                    <a:cubicBezTo>
                      <a:pt x="447791" y="331275"/>
                      <a:pt x="430832" y="328748"/>
                      <a:pt x="429768" y="338328"/>
                    </a:cubicBezTo>
                    <a:cubicBezTo>
                      <a:pt x="415317" y="468386"/>
                      <a:pt x="415252" y="458286"/>
                      <a:pt x="457200" y="521208"/>
                    </a:cubicBezTo>
                    <a:cubicBezTo>
                      <a:pt x="454152" y="536448"/>
                      <a:pt x="462341" y="560806"/>
                      <a:pt x="448056" y="566928"/>
                    </a:cubicBezTo>
                    <a:cubicBezTo>
                      <a:pt x="430337" y="574522"/>
                      <a:pt x="393192" y="548640"/>
                      <a:pt x="393192" y="548640"/>
                    </a:cubicBezTo>
                    <a:cubicBezTo>
                      <a:pt x="368808" y="551688"/>
                      <a:pt x="340172" y="543692"/>
                      <a:pt x="320040" y="557784"/>
                    </a:cubicBezTo>
                    <a:cubicBezTo>
                      <a:pt x="304247" y="568839"/>
                      <a:pt x="301752" y="612648"/>
                      <a:pt x="301752" y="612648"/>
                    </a:cubicBezTo>
                    <a:cubicBezTo>
                      <a:pt x="304800" y="621792"/>
                      <a:pt x="309172" y="630597"/>
                      <a:pt x="310896" y="640080"/>
                    </a:cubicBezTo>
                    <a:cubicBezTo>
                      <a:pt x="315292" y="664257"/>
                      <a:pt x="320040" y="737806"/>
                      <a:pt x="320040" y="713232"/>
                    </a:cubicBezTo>
                    <a:cubicBezTo>
                      <a:pt x="320040" y="565365"/>
                      <a:pt x="326261" y="652522"/>
                      <a:pt x="292608" y="585216"/>
                    </a:cubicBezTo>
                    <a:cubicBezTo>
                      <a:pt x="288297" y="576595"/>
                      <a:pt x="290869" y="563954"/>
                      <a:pt x="283464" y="557784"/>
                    </a:cubicBezTo>
                    <a:cubicBezTo>
                      <a:pt x="270854" y="547276"/>
                      <a:pt x="253113" y="545259"/>
                      <a:pt x="237744" y="539496"/>
                    </a:cubicBezTo>
                    <a:cubicBezTo>
                      <a:pt x="211508" y="529657"/>
                      <a:pt x="202559" y="528414"/>
                      <a:pt x="173736" y="521208"/>
                    </a:cubicBezTo>
                    <a:cubicBezTo>
                      <a:pt x="161544" y="524256"/>
                      <a:pt x="144700" y="520298"/>
                      <a:pt x="137160" y="530352"/>
                    </a:cubicBezTo>
                    <a:cubicBezTo>
                      <a:pt x="131377" y="538063"/>
                      <a:pt x="137355" y="554204"/>
                      <a:pt x="146304" y="557784"/>
                    </a:cubicBezTo>
                    <a:cubicBezTo>
                      <a:pt x="157972" y="562451"/>
                      <a:pt x="170688" y="551688"/>
                      <a:pt x="182880" y="548640"/>
                    </a:cubicBezTo>
                    <a:cubicBezTo>
                      <a:pt x="185928" y="539496"/>
                      <a:pt x="196335" y="529829"/>
                      <a:pt x="192024" y="521208"/>
                    </a:cubicBezTo>
                    <a:cubicBezTo>
                      <a:pt x="181821" y="500802"/>
                      <a:pt x="135934" y="519228"/>
                      <a:pt x="128016" y="521208"/>
                    </a:cubicBezTo>
                    <a:cubicBezTo>
                      <a:pt x="118872" y="533400"/>
                      <a:pt x="104280" y="542999"/>
                      <a:pt x="100584" y="557784"/>
                    </a:cubicBezTo>
                    <a:cubicBezTo>
                      <a:pt x="88731" y="605197"/>
                      <a:pt x="140877" y="601178"/>
                      <a:pt x="82296" y="576072"/>
                    </a:cubicBezTo>
                    <a:cubicBezTo>
                      <a:pt x="70745" y="571122"/>
                      <a:pt x="57912" y="569976"/>
                      <a:pt x="45720" y="566928"/>
                    </a:cubicBezTo>
                    <a:cubicBezTo>
                      <a:pt x="36576" y="569976"/>
                      <a:pt x="23890" y="568229"/>
                      <a:pt x="18288" y="576072"/>
                    </a:cubicBezTo>
                    <a:cubicBezTo>
                      <a:pt x="7083" y="591759"/>
                      <a:pt x="0" y="630936"/>
                      <a:pt x="0" y="630936"/>
                    </a:cubicBezTo>
                    <a:cubicBezTo>
                      <a:pt x="7126" y="687946"/>
                      <a:pt x="-5316" y="710042"/>
                      <a:pt x="45720" y="740664"/>
                    </a:cubicBezTo>
                    <a:cubicBezTo>
                      <a:pt x="62250" y="750582"/>
                      <a:pt x="100584" y="758952"/>
                      <a:pt x="100584" y="758952"/>
                    </a:cubicBezTo>
                    <a:cubicBezTo>
                      <a:pt x="103632" y="768096"/>
                      <a:pt x="103707" y="778858"/>
                      <a:pt x="109728" y="786384"/>
                    </a:cubicBezTo>
                    <a:cubicBezTo>
                      <a:pt x="122620" y="802498"/>
                      <a:pt x="146521" y="807792"/>
                      <a:pt x="164592" y="813816"/>
                    </a:cubicBezTo>
                    <a:cubicBezTo>
                      <a:pt x="182880" y="810768"/>
                      <a:pt x="202873" y="796381"/>
                      <a:pt x="219456" y="804672"/>
                    </a:cubicBezTo>
                    <a:cubicBezTo>
                      <a:pt x="229286" y="809587"/>
                      <a:pt x="202382" y="821181"/>
                      <a:pt x="201168" y="832104"/>
                    </a:cubicBezTo>
                    <a:cubicBezTo>
                      <a:pt x="194654" y="890728"/>
                      <a:pt x="201687" y="884093"/>
                      <a:pt x="237744" y="896112"/>
                    </a:cubicBezTo>
                    <a:cubicBezTo>
                      <a:pt x="243840" y="905256"/>
                      <a:pt x="251117" y="913714"/>
                      <a:pt x="256032" y="923544"/>
                    </a:cubicBezTo>
                    <a:cubicBezTo>
                      <a:pt x="260343" y="932165"/>
                      <a:pt x="261379" y="942117"/>
                      <a:pt x="265176" y="950976"/>
                    </a:cubicBezTo>
                    <a:cubicBezTo>
                      <a:pt x="270546" y="963505"/>
                      <a:pt x="278094" y="975023"/>
                      <a:pt x="283464" y="987552"/>
                    </a:cubicBezTo>
                    <a:cubicBezTo>
                      <a:pt x="306179" y="1040553"/>
                      <a:pt x="275751" y="989698"/>
                      <a:pt x="310896" y="1042416"/>
                    </a:cubicBezTo>
                    <a:cubicBezTo>
                      <a:pt x="313944" y="1054608"/>
                      <a:pt x="320040" y="1066425"/>
                      <a:pt x="320040" y="1078992"/>
                    </a:cubicBezTo>
                    <a:cubicBezTo>
                      <a:pt x="320040" y="1088631"/>
                      <a:pt x="317712" y="1058376"/>
                      <a:pt x="310896" y="1051560"/>
                    </a:cubicBezTo>
                    <a:cubicBezTo>
                      <a:pt x="301257" y="1041921"/>
                      <a:pt x="284964" y="1041787"/>
                      <a:pt x="274320" y="1033272"/>
                    </a:cubicBezTo>
                    <a:cubicBezTo>
                      <a:pt x="186206" y="962781"/>
                      <a:pt x="253843" y="989870"/>
                      <a:pt x="192024" y="969264"/>
                    </a:cubicBezTo>
                    <a:cubicBezTo>
                      <a:pt x="182880" y="972312"/>
                      <a:pt x="172118" y="972387"/>
                      <a:pt x="164592" y="978408"/>
                    </a:cubicBezTo>
                    <a:cubicBezTo>
                      <a:pt x="105506" y="1025677"/>
                      <a:pt x="187823" y="992000"/>
                      <a:pt x="118872" y="1014984"/>
                    </a:cubicBezTo>
                    <a:cubicBezTo>
                      <a:pt x="98649" y="994761"/>
                      <a:pt x="89469" y="981995"/>
                      <a:pt x="64008" y="969264"/>
                    </a:cubicBezTo>
                    <a:cubicBezTo>
                      <a:pt x="55387" y="964953"/>
                      <a:pt x="45720" y="963168"/>
                      <a:pt x="36576" y="960120"/>
                    </a:cubicBezTo>
                    <a:cubicBezTo>
                      <a:pt x="27432" y="963168"/>
                      <a:pt x="10017" y="959665"/>
                      <a:pt x="9144" y="969264"/>
                    </a:cubicBezTo>
                    <a:cubicBezTo>
                      <a:pt x="1448" y="1053919"/>
                      <a:pt x="16770" y="1052708"/>
                      <a:pt x="64008" y="1088136"/>
                    </a:cubicBezTo>
                    <a:cubicBezTo>
                      <a:pt x="71445" y="1110447"/>
                      <a:pt x="73714" y="1125274"/>
                      <a:pt x="91440" y="1143000"/>
                    </a:cubicBezTo>
                    <a:cubicBezTo>
                      <a:pt x="99211" y="1150771"/>
                      <a:pt x="109728" y="1155192"/>
                      <a:pt x="118872" y="1161288"/>
                    </a:cubicBezTo>
                    <a:cubicBezTo>
                      <a:pt x="131739" y="1180588"/>
                      <a:pt x="153997" y="1199315"/>
                      <a:pt x="128016" y="1225296"/>
                    </a:cubicBezTo>
                    <a:cubicBezTo>
                      <a:pt x="119130" y="1234182"/>
                      <a:pt x="103632" y="1231392"/>
                      <a:pt x="91440" y="1234440"/>
                    </a:cubicBezTo>
                    <a:cubicBezTo>
                      <a:pt x="94488" y="1255776"/>
                      <a:pt x="92580" y="1278437"/>
                      <a:pt x="100584" y="1298448"/>
                    </a:cubicBezTo>
                    <a:cubicBezTo>
                      <a:pt x="105387" y="1310455"/>
                      <a:pt x="115260" y="1323754"/>
                      <a:pt x="128016" y="1325880"/>
                    </a:cubicBezTo>
                    <a:cubicBezTo>
                      <a:pt x="191225" y="1336415"/>
                      <a:pt x="256032" y="1331976"/>
                      <a:pt x="320040" y="1335024"/>
                    </a:cubicBezTo>
                    <a:cubicBezTo>
                      <a:pt x="374358" y="1348603"/>
                      <a:pt x="341376" y="1344168"/>
                      <a:pt x="384048" y="1344168"/>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Freeform 70"/>
              <p:cNvSpPr/>
              <p:nvPr/>
            </p:nvSpPr>
            <p:spPr>
              <a:xfrm>
                <a:off x="1219200" y="1461498"/>
                <a:ext cx="937178" cy="2272302"/>
              </a:xfrm>
              <a:custGeom>
                <a:avLst/>
                <a:gdLst>
                  <a:gd name="connsiteX0" fmla="*/ 393761 w 995659"/>
                  <a:gd name="connsiteY0" fmla="*/ 2344221 h 2390541"/>
                  <a:gd name="connsiteX1" fmla="*/ 439481 w 995659"/>
                  <a:gd name="connsiteY1" fmla="*/ 2371653 h 2390541"/>
                  <a:gd name="connsiteX2" fmla="*/ 466913 w 995659"/>
                  <a:gd name="connsiteY2" fmla="*/ 2389941 h 2390541"/>
                  <a:gd name="connsiteX3" fmla="*/ 521777 w 995659"/>
                  <a:gd name="connsiteY3" fmla="*/ 2380797 h 2390541"/>
                  <a:gd name="connsiteX4" fmla="*/ 585785 w 995659"/>
                  <a:gd name="connsiteY4" fmla="*/ 2380797 h 2390541"/>
                  <a:gd name="connsiteX5" fmla="*/ 613217 w 995659"/>
                  <a:gd name="connsiteY5" fmla="*/ 2389941 h 2390541"/>
                  <a:gd name="connsiteX6" fmla="*/ 658937 w 995659"/>
                  <a:gd name="connsiteY6" fmla="*/ 2380797 h 2390541"/>
                  <a:gd name="connsiteX7" fmla="*/ 704657 w 995659"/>
                  <a:gd name="connsiteY7" fmla="*/ 2316789 h 2390541"/>
                  <a:gd name="connsiteX8" fmla="*/ 722945 w 995659"/>
                  <a:gd name="connsiteY8" fmla="*/ 2289357 h 2390541"/>
                  <a:gd name="connsiteX9" fmla="*/ 750377 w 995659"/>
                  <a:gd name="connsiteY9" fmla="*/ 2261925 h 2390541"/>
                  <a:gd name="connsiteX10" fmla="*/ 759521 w 995659"/>
                  <a:gd name="connsiteY10" fmla="*/ 2234493 h 2390541"/>
                  <a:gd name="connsiteX11" fmla="*/ 741233 w 995659"/>
                  <a:gd name="connsiteY11" fmla="*/ 2170485 h 2390541"/>
                  <a:gd name="connsiteX12" fmla="*/ 713801 w 995659"/>
                  <a:gd name="connsiteY12" fmla="*/ 2143053 h 2390541"/>
                  <a:gd name="connsiteX13" fmla="*/ 741233 w 995659"/>
                  <a:gd name="connsiteY13" fmla="*/ 2133909 h 2390541"/>
                  <a:gd name="connsiteX14" fmla="*/ 750377 w 995659"/>
                  <a:gd name="connsiteY14" fmla="*/ 2106477 h 2390541"/>
                  <a:gd name="connsiteX15" fmla="*/ 741233 w 995659"/>
                  <a:gd name="connsiteY15" fmla="*/ 1996749 h 2390541"/>
                  <a:gd name="connsiteX16" fmla="*/ 786953 w 995659"/>
                  <a:gd name="connsiteY16" fmla="*/ 1987605 h 2390541"/>
                  <a:gd name="connsiteX17" fmla="*/ 814385 w 995659"/>
                  <a:gd name="connsiteY17" fmla="*/ 1969317 h 2390541"/>
                  <a:gd name="connsiteX18" fmla="*/ 896681 w 995659"/>
                  <a:gd name="connsiteY18" fmla="*/ 1923597 h 2390541"/>
                  <a:gd name="connsiteX19" fmla="*/ 951545 w 995659"/>
                  <a:gd name="connsiteY19" fmla="*/ 1868733 h 2390541"/>
                  <a:gd name="connsiteX20" fmla="*/ 978977 w 995659"/>
                  <a:gd name="connsiteY20" fmla="*/ 1841301 h 2390541"/>
                  <a:gd name="connsiteX21" fmla="*/ 978977 w 995659"/>
                  <a:gd name="connsiteY21" fmla="*/ 1694997 h 2390541"/>
                  <a:gd name="connsiteX22" fmla="*/ 942401 w 995659"/>
                  <a:gd name="connsiteY22" fmla="*/ 1676709 h 2390541"/>
                  <a:gd name="connsiteX23" fmla="*/ 969833 w 995659"/>
                  <a:gd name="connsiteY23" fmla="*/ 1649277 h 2390541"/>
                  <a:gd name="connsiteX24" fmla="*/ 969833 w 995659"/>
                  <a:gd name="connsiteY24" fmla="*/ 1576125 h 2390541"/>
                  <a:gd name="connsiteX25" fmla="*/ 933257 w 995659"/>
                  <a:gd name="connsiteY25" fmla="*/ 1548693 h 2390541"/>
                  <a:gd name="connsiteX26" fmla="*/ 914969 w 995659"/>
                  <a:gd name="connsiteY26" fmla="*/ 1521261 h 2390541"/>
                  <a:gd name="connsiteX27" fmla="*/ 860105 w 995659"/>
                  <a:gd name="connsiteY27" fmla="*/ 1484685 h 2390541"/>
                  <a:gd name="connsiteX28" fmla="*/ 841817 w 995659"/>
                  <a:gd name="connsiteY28" fmla="*/ 1429821 h 2390541"/>
                  <a:gd name="connsiteX29" fmla="*/ 832673 w 995659"/>
                  <a:gd name="connsiteY29" fmla="*/ 1329237 h 2390541"/>
                  <a:gd name="connsiteX30" fmla="*/ 759521 w 995659"/>
                  <a:gd name="connsiteY30" fmla="*/ 1301805 h 2390541"/>
                  <a:gd name="connsiteX31" fmla="*/ 786953 w 995659"/>
                  <a:gd name="connsiteY31" fmla="*/ 1265229 h 2390541"/>
                  <a:gd name="connsiteX32" fmla="*/ 786953 w 995659"/>
                  <a:gd name="connsiteY32" fmla="*/ 1146357 h 2390541"/>
                  <a:gd name="connsiteX33" fmla="*/ 759521 w 995659"/>
                  <a:gd name="connsiteY33" fmla="*/ 1118925 h 2390541"/>
                  <a:gd name="connsiteX34" fmla="*/ 796097 w 995659"/>
                  <a:gd name="connsiteY34" fmla="*/ 1128069 h 2390541"/>
                  <a:gd name="connsiteX35" fmla="*/ 905825 w 995659"/>
                  <a:gd name="connsiteY35" fmla="*/ 1082349 h 2390541"/>
                  <a:gd name="connsiteX36" fmla="*/ 914969 w 995659"/>
                  <a:gd name="connsiteY36" fmla="*/ 1054917 h 2390541"/>
                  <a:gd name="connsiteX37" fmla="*/ 887537 w 995659"/>
                  <a:gd name="connsiteY37" fmla="*/ 862893 h 2390541"/>
                  <a:gd name="connsiteX38" fmla="*/ 850961 w 995659"/>
                  <a:gd name="connsiteY38" fmla="*/ 844605 h 2390541"/>
                  <a:gd name="connsiteX39" fmla="*/ 823529 w 995659"/>
                  <a:gd name="connsiteY39" fmla="*/ 826317 h 2390541"/>
                  <a:gd name="connsiteX40" fmla="*/ 860105 w 995659"/>
                  <a:gd name="connsiteY40" fmla="*/ 762309 h 2390541"/>
                  <a:gd name="connsiteX41" fmla="*/ 869249 w 995659"/>
                  <a:gd name="connsiteY41" fmla="*/ 734877 h 2390541"/>
                  <a:gd name="connsiteX42" fmla="*/ 860105 w 995659"/>
                  <a:gd name="connsiteY42" fmla="*/ 698301 h 2390541"/>
                  <a:gd name="connsiteX43" fmla="*/ 832673 w 995659"/>
                  <a:gd name="connsiteY43" fmla="*/ 670869 h 2390541"/>
                  <a:gd name="connsiteX44" fmla="*/ 777809 w 995659"/>
                  <a:gd name="connsiteY44" fmla="*/ 643437 h 2390541"/>
                  <a:gd name="connsiteX45" fmla="*/ 759521 w 995659"/>
                  <a:gd name="connsiteY45" fmla="*/ 469701 h 2390541"/>
                  <a:gd name="connsiteX46" fmla="*/ 741233 w 995659"/>
                  <a:gd name="connsiteY46" fmla="*/ 442269 h 2390541"/>
                  <a:gd name="connsiteX47" fmla="*/ 713801 w 995659"/>
                  <a:gd name="connsiteY47" fmla="*/ 414837 h 2390541"/>
                  <a:gd name="connsiteX48" fmla="*/ 713801 w 995659"/>
                  <a:gd name="connsiteY48" fmla="*/ 350829 h 2390541"/>
                  <a:gd name="connsiteX49" fmla="*/ 704657 w 995659"/>
                  <a:gd name="connsiteY49" fmla="*/ 241101 h 2390541"/>
                  <a:gd name="connsiteX50" fmla="*/ 686369 w 995659"/>
                  <a:gd name="connsiteY50" fmla="*/ 204525 h 2390541"/>
                  <a:gd name="connsiteX51" fmla="*/ 668081 w 995659"/>
                  <a:gd name="connsiteY51" fmla="*/ 140517 h 2390541"/>
                  <a:gd name="connsiteX52" fmla="*/ 658937 w 995659"/>
                  <a:gd name="connsiteY52" fmla="*/ 39933 h 2390541"/>
                  <a:gd name="connsiteX53" fmla="*/ 631505 w 995659"/>
                  <a:gd name="connsiteY53" fmla="*/ 30789 h 2390541"/>
                  <a:gd name="connsiteX54" fmla="*/ 558353 w 995659"/>
                  <a:gd name="connsiteY54" fmla="*/ 12501 h 2390541"/>
                  <a:gd name="connsiteX55" fmla="*/ 521777 w 995659"/>
                  <a:gd name="connsiteY55" fmla="*/ 21645 h 2390541"/>
                  <a:gd name="connsiteX56" fmla="*/ 558353 w 995659"/>
                  <a:gd name="connsiteY56" fmla="*/ 58221 h 2390541"/>
                  <a:gd name="connsiteX57" fmla="*/ 549209 w 995659"/>
                  <a:gd name="connsiteY57" fmla="*/ 12501 h 2390541"/>
                  <a:gd name="connsiteX58" fmla="*/ 485201 w 995659"/>
                  <a:gd name="connsiteY58" fmla="*/ 21645 h 2390541"/>
                  <a:gd name="connsiteX59" fmla="*/ 466913 w 995659"/>
                  <a:gd name="connsiteY59" fmla="*/ 58221 h 2390541"/>
                  <a:gd name="connsiteX60" fmla="*/ 430337 w 995659"/>
                  <a:gd name="connsiteY60" fmla="*/ 158805 h 2390541"/>
                  <a:gd name="connsiteX61" fmla="*/ 430337 w 995659"/>
                  <a:gd name="connsiteY61" fmla="*/ 305109 h 2390541"/>
                  <a:gd name="connsiteX62" fmla="*/ 476057 w 995659"/>
                  <a:gd name="connsiteY62" fmla="*/ 341685 h 2390541"/>
                  <a:gd name="connsiteX63" fmla="*/ 530921 w 995659"/>
                  <a:gd name="connsiteY63" fmla="*/ 396549 h 2390541"/>
                  <a:gd name="connsiteX64" fmla="*/ 530921 w 995659"/>
                  <a:gd name="connsiteY64" fmla="*/ 597717 h 2390541"/>
                  <a:gd name="connsiteX65" fmla="*/ 503489 w 995659"/>
                  <a:gd name="connsiteY65" fmla="*/ 588573 h 2390541"/>
                  <a:gd name="connsiteX66" fmla="*/ 466913 w 995659"/>
                  <a:gd name="connsiteY66" fmla="*/ 570285 h 2390541"/>
                  <a:gd name="connsiteX67" fmla="*/ 402905 w 995659"/>
                  <a:gd name="connsiteY67" fmla="*/ 579429 h 2390541"/>
                  <a:gd name="connsiteX68" fmla="*/ 393761 w 995659"/>
                  <a:gd name="connsiteY68" fmla="*/ 588573 h 2390541"/>
                  <a:gd name="connsiteX69" fmla="*/ 338897 w 995659"/>
                  <a:gd name="connsiteY69" fmla="*/ 606861 h 2390541"/>
                  <a:gd name="connsiteX70" fmla="*/ 329753 w 995659"/>
                  <a:gd name="connsiteY70" fmla="*/ 634293 h 2390541"/>
                  <a:gd name="connsiteX71" fmla="*/ 311465 w 995659"/>
                  <a:gd name="connsiteY71" fmla="*/ 680013 h 2390541"/>
                  <a:gd name="connsiteX72" fmla="*/ 274889 w 995659"/>
                  <a:gd name="connsiteY72" fmla="*/ 716589 h 2390541"/>
                  <a:gd name="connsiteX73" fmla="*/ 247457 w 995659"/>
                  <a:gd name="connsiteY73" fmla="*/ 725733 h 2390541"/>
                  <a:gd name="connsiteX74" fmla="*/ 256601 w 995659"/>
                  <a:gd name="connsiteY74" fmla="*/ 890325 h 2390541"/>
                  <a:gd name="connsiteX75" fmla="*/ 265745 w 995659"/>
                  <a:gd name="connsiteY75" fmla="*/ 926901 h 2390541"/>
                  <a:gd name="connsiteX76" fmla="*/ 284033 w 995659"/>
                  <a:gd name="connsiteY76" fmla="*/ 954333 h 2390541"/>
                  <a:gd name="connsiteX77" fmla="*/ 274889 w 995659"/>
                  <a:gd name="connsiteY77" fmla="*/ 1009197 h 2390541"/>
                  <a:gd name="connsiteX78" fmla="*/ 247457 w 995659"/>
                  <a:gd name="connsiteY78" fmla="*/ 1018341 h 2390541"/>
                  <a:gd name="connsiteX79" fmla="*/ 229169 w 995659"/>
                  <a:gd name="connsiteY79" fmla="*/ 981765 h 2390541"/>
                  <a:gd name="connsiteX80" fmla="*/ 165161 w 995659"/>
                  <a:gd name="connsiteY80" fmla="*/ 917757 h 2390541"/>
                  <a:gd name="connsiteX81" fmla="*/ 137729 w 995659"/>
                  <a:gd name="connsiteY81" fmla="*/ 908613 h 2390541"/>
                  <a:gd name="connsiteX82" fmla="*/ 128585 w 995659"/>
                  <a:gd name="connsiteY82" fmla="*/ 954333 h 2390541"/>
                  <a:gd name="connsiteX83" fmla="*/ 183449 w 995659"/>
                  <a:gd name="connsiteY83" fmla="*/ 1018341 h 2390541"/>
                  <a:gd name="connsiteX84" fmla="*/ 201737 w 995659"/>
                  <a:gd name="connsiteY84" fmla="*/ 981765 h 2390541"/>
                  <a:gd name="connsiteX85" fmla="*/ 165161 w 995659"/>
                  <a:gd name="connsiteY85" fmla="*/ 917757 h 2390541"/>
                  <a:gd name="connsiteX86" fmla="*/ 9713 w 995659"/>
                  <a:gd name="connsiteY86" fmla="*/ 926901 h 2390541"/>
                  <a:gd name="connsiteX87" fmla="*/ 569 w 995659"/>
                  <a:gd name="connsiteY87" fmla="*/ 954333 h 2390541"/>
                  <a:gd name="connsiteX88" fmla="*/ 28001 w 995659"/>
                  <a:gd name="connsiteY88" fmla="*/ 1036629 h 2390541"/>
                  <a:gd name="connsiteX89" fmla="*/ 46289 w 995659"/>
                  <a:gd name="connsiteY89" fmla="*/ 1064061 h 2390541"/>
                  <a:gd name="connsiteX90" fmla="*/ 146873 w 995659"/>
                  <a:gd name="connsiteY90" fmla="*/ 1118925 h 2390541"/>
                  <a:gd name="connsiteX91" fmla="*/ 64577 w 995659"/>
                  <a:gd name="connsiteY91" fmla="*/ 1164645 h 2390541"/>
                  <a:gd name="connsiteX92" fmla="*/ 55433 w 995659"/>
                  <a:gd name="connsiteY92" fmla="*/ 1192077 h 2390541"/>
                  <a:gd name="connsiteX93" fmla="*/ 64577 w 995659"/>
                  <a:gd name="connsiteY93" fmla="*/ 1274373 h 2390541"/>
                  <a:gd name="connsiteX94" fmla="*/ 82865 w 995659"/>
                  <a:gd name="connsiteY94" fmla="*/ 1301805 h 2390541"/>
                  <a:gd name="connsiteX95" fmla="*/ 119441 w 995659"/>
                  <a:gd name="connsiteY95" fmla="*/ 1347525 h 2390541"/>
                  <a:gd name="connsiteX96" fmla="*/ 156017 w 995659"/>
                  <a:gd name="connsiteY96" fmla="*/ 1365813 h 2390541"/>
                  <a:gd name="connsiteX97" fmla="*/ 183449 w 995659"/>
                  <a:gd name="connsiteY97" fmla="*/ 1384101 h 2390541"/>
                  <a:gd name="connsiteX98" fmla="*/ 201737 w 995659"/>
                  <a:gd name="connsiteY98" fmla="*/ 1411533 h 2390541"/>
                  <a:gd name="connsiteX99" fmla="*/ 229169 w 995659"/>
                  <a:gd name="connsiteY99" fmla="*/ 1466397 h 2390541"/>
                  <a:gd name="connsiteX100" fmla="*/ 256601 w 995659"/>
                  <a:gd name="connsiteY100" fmla="*/ 1484685 h 2390541"/>
                  <a:gd name="connsiteX101" fmla="*/ 274889 w 995659"/>
                  <a:gd name="connsiteY101" fmla="*/ 1512117 h 2390541"/>
                  <a:gd name="connsiteX102" fmla="*/ 284033 w 995659"/>
                  <a:gd name="connsiteY102" fmla="*/ 1539549 h 2390541"/>
                  <a:gd name="connsiteX103" fmla="*/ 338897 w 995659"/>
                  <a:gd name="connsiteY103" fmla="*/ 1585269 h 2390541"/>
                  <a:gd name="connsiteX104" fmla="*/ 329753 w 995659"/>
                  <a:gd name="connsiteY104" fmla="*/ 1548693 h 2390541"/>
                  <a:gd name="connsiteX105" fmla="*/ 247457 w 995659"/>
                  <a:gd name="connsiteY105" fmla="*/ 1521261 h 2390541"/>
                  <a:gd name="connsiteX106" fmla="*/ 210881 w 995659"/>
                  <a:gd name="connsiteY106" fmla="*/ 1539549 h 2390541"/>
                  <a:gd name="connsiteX107" fmla="*/ 201737 w 995659"/>
                  <a:gd name="connsiteY107" fmla="*/ 1566981 h 2390541"/>
                  <a:gd name="connsiteX108" fmla="*/ 229169 w 995659"/>
                  <a:gd name="connsiteY108" fmla="*/ 1676709 h 2390541"/>
                  <a:gd name="connsiteX109" fmla="*/ 201737 w 995659"/>
                  <a:gd name="connsiteY109" fmla="*/ 1685853 h 2390541"/>
                  <a:gd name="connsiteX110" fmla="*/ 128585 w 995659"/>
                  <a:gd name="connsiteY110" fmla="*/ 1694997 h 2390541"/>
                  <a:gd name="connsiteX111" fmla="*/ 165161 w 995659"/>
                  <a:gd name="connsiteY111" fmla="*/ 1795581 h 2390541"/>
                  <a:gd name="connsiteX112" fmla="*/ 201737 w 995659"/>
                  <a:gd name="connsiteY112" fmla="*/ 1813869 h 2390541"/>
                  <a:gd name="connsiteX113" fmla="*/ 137729 w 995659"/>
                  <a:gd name="connsiteY113" fmla="*/ 1832157 h 2390541"/>
                  <a:gd name="connsiteX114" fmla="*/ 64577 w 995659"/>
                  <a:gd name="connsiteY114" fmla="*/ 1841301 h 2390541"/>
                  <a:gd name="connsiteX115" fmla="*/ 73721 w 995659"/>
                  <a:gd name="connsiteY115" fmla="*/ 1868733 h 2390541"/>
                  <a:gd name="connsiteX116" fmla="*/ 92009 w 995659"/>
                  <a:gd name="connsiteY116" fmla="*/ 1896165 h 2390541"/>
                  <a:gd name="connsiteX117" fmla="*/ 101153 w 995659"/>
                  <a:gd name="connsiteY117" fmla="*/ 1978461 h 2390541"/>
                  <a:gd name="connsiteX118" fmla="*/ 165161 w 995659"/>
                  <a:gd name="connsiteY118" fmla="*/ 2069901 h 2390541"/>
                  <a:gd name="connsiteX119" fmla="*/ 146873 w 995659"/>
                  <a:gd name="connsiteY119" fmla="*/ 2097333 h 2390541"/>
                  <a:gd name="connsiteX120" fmla="*/ 137729 w 995659"/>
                  <a:gd name="connsiteY120" fmla="*/ 2124765 h 2390541"/>
                  <a:gd name="connsiteX121" fmla="*/ 110297 w 995659"/>
                  <a:gd name="connsiteY121" fmla="*/ 2143053 h 2390541"/>
                  <a:gd name="connsiteX122" fmla="*/ 119441 w 995659"/>
                  <a:gd name="connsiteY122" fmla="*/ 2197917 h 2390541"/>
                  <a:gd name="connsiteX123" fmla="*/ 119441 w 995659"/>
                  <a:gd name="connsiteY123" fmla="*/ 2261925 h 2390541"/>
                  <a:gd name="connsiteX124" fmla="*/ 156017 w 995659"/>
                  <a:gd name="connsiteY124" fmla="*/ 2353365 h 2390541"/>
                  <a:gd name="connsiteX125" fmla="*/ 284033 w 995659"/>
                  <a:gd name="connsiteY125" fmla="*/ 2335077 h 2390541"/>
                  <a:gd name="connsiteX126" fmla="*/ 311465 w 995659"/>
                  <a:gd name="connsiteY126" fmla="*/ 2325933 h 2390541"/>
                  <a:gd name="connsiteX127" fmla="*/ 366329 w 995659"/>
                  <a:gd name="connsiteY127" fmla="*/ 2371653 h 2390541"/>
                  <a:gd name="connsiteX128" fmla="*/ 393761 w 995659"/>
                  <a:gd name="connsiteY128" fmla="*/ 2344221 h 239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995659" h="2390541">
                    <a:moveTo>
                      <a:pt x="393761" y="2344221"/>
                    </a:moveTo>
                    <a:cubicBezTo>
                      <a:pt x="405953" y="2344221"/>
                      <a:pt x="424410" y="2362233"/>
                      <a:pt x="439481" y="2371653"/>
                    </a:cubicBezTo>
                    <a:cubicBezTo>
                      <a:pt x="448800" y="2377478"/>
                      <a:pt x="455990" y="2388727"/>
                      <a:pt x="466913" y="2389941"/>
                    </a:cubicBezTo>
                    <a:cubicBezTo>
                      <a:pt x="485340" y="2391988"/>
                      <a:pt x="503489" y="2383845"/>
                      <a:pt x="521777" y="2380797"/>
                    </a:cubicBezTo>
                    <a:cubicBezTo>
                      <a:pt x="587550" y="2402721"/>
                      <a:pt x="505413" y="2380797"/>
                      <a:pt x="585785" y="2380797"/>
                    </a:cubicBezTo>
                    <a:cubicBezTo>
                      <a:pt x="595424" y="2380797"/>
                      <a:pt x="604073" y="2386893"/>
                      <a:pt x="613217" y="2389941"/>
                    </a:cubicBezTo>
                    <a:cubicBezTo>
                      <a:pt x="628457" y="2386893"/>
                      <a:pt x="648823" y="2392597"/>
                      <a:pt x="658937" y="2380797"/>
                    </a:cubicBezTo>
                    <a:cubicBezTo>
                      <a:pt x="729255" y="2298760"/>
                      <a:pt x="610029" y="2340446"/>
                      <a:pt x="704657" y="2316789"/>
                    </a:cubicBezTo>
                    <a:cubicBezTo>
                      <a:pt x="710753" y="2307645"/>
                      <a:pt x="715910" y="2297800"/>
                      <a:pt x="722945" y="2289357"/>
                    </a:cubicBezTo>
                    <a:cubicBezTo>
                      <a:pt x="731224" y="2279423"/>
                      <a:pt x="743204" y="2272685"/>
                      <a:pt x="750377" y="2261925"/>
                    </a:cubicBezTo>
                    <a:cubicBezTo>
                      <a:pt x="755724" y="2253905"/>
                      <a:pt x="756473" y="2243637"/>
                      <a:pt x="759521" y="2234493"/>
                    </a:cubicBezTo>
                    <a:cubicBezTo>
                      <a:pt x="753425" y="2213157"/>
                      <a:pt x="751157" y="2190332"/>
                      <a:pt x="741233" y="2170485"/>
                    </a:cubicBezTo>
                    <a:cubicBezTo>
                      <a:pt x="735450" y="2158919"/>
                      <a:pt x="713801" y="2155985"/>
                      <a:pt x="713801" y="2143053"/>
                    </a:cubicBezTo>
                    <a:cubicBezTo>
                      <a:pt x="713801" y="2133414"/>
                      <a:pt x="732089" y="2136957"/>
                      <a:pt x="741233" y="2133909"/>
                    </a:cubicBezTo>
                    <a:cubicBezTo>
                      <a:pt x="744281" y="2124765"/>
                      <a:pt x="750377" y="2116116"/>
                      <a:pt x="750377" y="2106477"/>
                    </a:cubicBezTo>
                    <a:cubicBezTo>
                      <a:pt x="750377" y="2069774"/>
                      <a:pt x="730439" y="2031829"/>
                      <a:pt x="741233" y="1996749"/>
                    </a:cubicBezTo>
                    <a:cubicBezTo>
                      <a:pt x="745804" y="1981894"/>
                      <a:pt x="771713" y="1990653"/>
                      <a:pt x="786953" y="1987605"/>
                    </a:cubicBezTo>
                    <a:cubicBezTo>
                      <a:pt x="796097" y="1981509"/>
                      <a:pt x="804555" y="1974232"/>
                      <a:pt x="814385" y="1969317"/>
                    </a:cubicBezTo>
                    <a:cubicBezTo>
                      <a:pt x="860379" y="1946320"/>
                      <a:pt x="839019" y="1981259"/>
                      <a:pt x="896681" y="1923597"/>
                    </a:cubicBezTo>
                    <a:lnTo>
                      <a:pt x="951545" y="1868733"/>
                    </a:lnTo>
                    <a:lnTo>
                      <a:pt x="978977" y="1841301"/>
                    </a:lnTo>
                    <a:cubicBezTo>
                      <a:pt x="996693" y="1788153"/>
                      <a:pt x="1005332" y="1774063"/>
                      <a:pt x="978977" y="1694997"/>
                    </a:cubicBezTo>
                    <a:cubicBezTo>
                      <a:pt x="974666" y="1682065"/>
                      <a:pt x="954593" y="1682805"/>
                      <a:pt x="942401" y="1676709"/>
                    </a:cubicBezTo>
                    <a:cubicBezTo>
                      <a:pt x="951545" y="1667565"/>
                      <a:pt x="962660" y="1660037"/>
                      <a:pt x="969833" y="1649277"/>
                    </a:cubicBezTo>
                    <a:cubicBezTo>
                      <a:pt x="983189" y="1629243"/>
                      <a:pt x="982001" y="1595593"/>
                      <a:pt x="969833" y="1576125"/>
                    </a:cubicBezTo>
                    <a:cubicBezTo>
                      <a:pt x="961756" y="1563202"/>
                      <a:pt x="944033" y="1559469"/>
                      <a:pt x="933257" y="1548693"/>
                    </a:cubicBezTo>
                    <a:cubicBezTo>
                      <a:pt x="925486" y="1540922"/>
                      <a:pt x="923240" y="1528498"/>
                      <a:pt x="914969" y="1521261"/>
                    </a:cubicBezTo>
                    <a:cubicBezTo>
                      <a:pt x="898428" y="1506787"/>
                      <a:pt x="860105" y="1484685"/>
                      <a:pt x="860105" y="1484685"/>
                    </a:cubicBezTo>
                    <a:cubicBezTo>
                      <a:pt x="854009" y="1466397"/>
                      <a:pt x="843562" y="1449019"/>
                      <a:pt x="841817" y="1429821"/>
                    </a:cubicBezTo>
                    <a:cubicBezTo>
                      <a:pt x="838769" y="1396293"/>
                      <a:pt x="844758" y="1360659"/>
                      <a:pt x="832673" y="1329237"/>
                    </a:cubicBezTo>
                    <a:cubicBezTo>
                      <a:pt x="827586" y="1316011"/>
                      <a:pt x="769926" y="1304406"/>
                      <a:pt x="759521" y="1301805"/>
                    </a:cubicBezTo>
                    <a:cubicBezTo>
                      <a:pt x="768665" y="1289613"/>
                      <a:pt x="780137" y="1278860"/>
                      <a:pt x="786953" y="1265229"/>
                    </a:cubicBezTo>
                    <a:cubicBezTo>
                      <a:pt x="803372" y="1232391"/>
                      <a:pt x="796209" y="1174125"/>
                      <a:pt x="786953" y="1146357"/>
                    </a:cubicBezTo>
                    <a:cubicBezTo>
                      <a:pt x="782864" y="1134089"/>
                      <a:pt x="753738" y="1130491"/>
                      <a:pt x="759521" y="1118925"/>
                    </a:cubicBezTo>
                    <a:cubicBezTo>
                      <a:pt x="765141" y="1107685"/>
                      <a:pt x="783905" y="1125021"/>
                      <a:pt x="796097" y="1128069"/>
                    </a:cubicBezTo>
                    <a:cubicBezTo>
                      <a:pt x="873284" y="1119493"/>
                      <a:pt x="873017" y="1139763"/>
                      <a:pt x="905825" y="1082349"/>
                    </a:cubicBezTo>
                    <a:cubicBezTo>
                      <a:pt x="910607" y="1073980"/>
                      <a:pt x="911921" y="1064061"/>
                      <a:pt x="914969" y="1054917"/>
                    </a:cubicBezTo>
                    <a:cubicBezTo>
                      <a:pt x="914685" y="1049803"/>
                      <a:pt x="934411" y="901955"/>
                      <a:pt x="887537" y="862893"/>
                    </a:cubicBezTo>
                    <a:cubicBezTo>
                      <a:pt x="877065" y="854167"/>
                      <a:pt x="862796" y="851368"/>
                      <a:pt x="850961" y="844605"/>
                    </a:cubicBezTo>
                    <a:cubicBezTo>
                      <a:pt x="841419" y="839153"/>
                      <a:pt x="832673" y="832413"/>
                      <a:pt x="823529" y="826317"/>
                    </a:cubicBezTo>
                    <a:cubicBezTo>
                      <a:pt x="841895" y="798767"/>
                      <a:pt x="846183" y="794793"/>
                      <a:pt x="860105" y="762309"/>
                    </a:cubicBezTo>
                    <a:cubicBezTo>
                      <a:pt x="863902" y="753450"/>
                      <a:pt x="866201" y="744021"/>
                      <a:pt x="869249" y="734877"/>
                    </a:cubicBezTo>
                    <a:cubicBezTo>
                      <a:pt x="866201" y="722685"/>
                      <a:pt x="866340" y="709212"/>
                      <a:pt x="860105" y="698301"/>
                    </a:cubicBezTo>
                    <a:cubicBezTo>
                      <a:pt x="853689" y="687073"/>
                      <a:pt x="842607" y="679148"/>
                      <a:pt x="832673" y="670869"/>
                    </a:cubicBezTo>
                    <a:cubicBezTo>
                      <a:pt x="809038" y="651174"/>
                      <a:pt x="805302" y="652601"/>
                      <a:pt x="777809" y="643437"/>
                    </a:cubicBezTo>
                    <a:cubicBezTo>
                      <a:pt x="776970" y="630015"/>
                      <a:pt x="782360" y="515379"/>
                      <a:pt x="759521" y="469701"/>
                    </a:cubicBezTo>
                    <a:cubicBezTo>
                      <a:pt x="754606" y="459871"/>
                      <a:pt x="748268" y="450712"/>
                      <a:pt x="741233" y="442269"/>
                    </a:cubicBezTo>
                    <a:cubicBezTo>
                      <a:pt x="732954" y="432335"/>
                      <a:pt x="722945" y="423981"/>
                      <a:pt x="713801" y="414837"/>
                    </a:cubicBezTo>
                    <a:cubicBezTo>
                      <a:pt x="691877" y="349064"/>
                      <a:pt x="713801" y="431201"/>
                      <a:pt x="713801" y="350829"/>
                    </a:cubicBezTo>
                    <a:cubicBezTo>
                      <a:pt x="713801" y="314126"/>
                      <a:pt x="711421" y="277175"/>
                      <a:pt x="704657" y="241101"/>
                    </a:cubicBezTo>
                    <a:cubicBezTo>
                      <a:pt x="702145" y="227703"/>
                      <a:pt x="691739" y="217054"/>
                      <a:pt x="686369" y="204525"/>
                    </a:cubicBezTo>
                    <a:cubicBezTo>
                      <a:pt x="678498" y="186160"/>
                      <a:pt x="672721" y="159078"/>
                      <a:pt x="668081" y="140517"/>
                    </a:cubicBezTo>
                    <a:cubicBezTo>
                      <a:pt x="665033" y="106989"/>
                      <a:pt x="669583" y="71872"/>
                      <a:pt x="658937" y="39933"/>
                    </a:cubicBezTo>
                    <a:cubicBezTo>
                      <a:pt x="655889" y="30789"/>
                      <a:pt x="640804" y="33325"/>
                      <a:pt x="631505" y="30789"/>
                    </a:cubicBezTo>
                    <a:cubicBezTo>
                      <a:pt x="607256" y="24176"/>
                      <a:pt x="558353" y="12501"/>
                      <a:pt x="558353" y="12501"/>
                    </a:cubicBezTo>
                    <a:cubicBezTo>
                      <a:pt x="546161" y="15549"/>
                      <a:pt x="529317" y="11591"/>
                      <a:pt x="521777" y="21645"/>
                    </a:cubicBezTo>
                    <a:cubicBezTo>
                      <a:pt x="502270" y="47655"/>
                      <a:pt x="553476" y="56595"/>
                      <a:pt x="558353" y="58221"/>
                    </a:cubicBezTo>
                    <a:cubicBezTo>
                      <a:pt x="555305" y="42981"/>
                      <a:pt x="559159" y="24441"/>
                      <a:pt x="549209" y="12501"/>
                    </a:cubicBezTo>
                    <a:cubicBezTo>
                      <a:pt x="526012" y="-15335"/>
                      <a:pt x="502067" y="10401"/>
                      <a:pt x="485201" y="21645"/>
                    </a:cubicBezTo>
                    <a:cubicBezTo>
                      <a:pt x="479105" y="33837"/>
                      <a:pt x="471224" y="45289"/>
                      <a:pt x="466913" y="58221"/>
                    </a:cubicBezTo>
                    <a:cubicBezTo>
                      <a:pt x="431991" y="162988"/>
                      <a:pt x="468675" y="101298"/>
                      <a:pt x="430337" y="158805"/>
                    </a:cubicBezTo>
                    <a:cubicBezTo>
                      <a:pt x="417175" y="211453"/>
                      <a:pt x="405887" y="239908"/>
                      <a:pt x="430337" y="305109"/>
                    </a:cubicBezTo>
                    <a:cubicBezTo>
                      <a:pt x="437190" y="323383"/>
                      <a:pt x="462257" y="327885"/>
                      <a:pt x="476057" y="341685"/>
                    </a:cubicBezTo>
                    <a:cubicBezTo>
                      <a:pt x="544109" y="409737"/>
                      <a:pt x="466272" y="353450"/>
                      <a:pt x="530921" y="396549"/>
                    </a:cubicBezTo>
                    <a:cubicBezTo>
                      <a:pt x="555303" y="469694"/>
                      <a:pt x="559229" y="470329"/>
                      <a:pt x="530921" y="597717"/>
                    </a:cubicBezTo>
                    <a:cubicBezTo>
                      <a:pt x="528830" y="607126"/>
                      <a:pt x="512348" y="592370"/>
                      <a:pt x="503489" y="588573"/>
                    </a:cubicBezTo>
                    <a:cubicBezTo>
                      <a:pt x="490960" y="583203"/>
                      <a:pt x="479105" y="576381"/>
                      <a:pt x="466913" y="570285"/>
                    </a:cubicBezTo>
                    <a:lnTo>
                      <a:pt x="402905" y="579429"/>
                    </a:lnTo>
                    <a:cubicBezTo>
                      <a:pt x="391601" y="592617"/>
                      <a:pt x="439427" y="702737"/>
                      <a:pt x="393761" y="588573"/>
                    </a:cubicBezTo>
                    <a:cubicBezTo>
                      <a:pt x="375473" y="594669"/>
                      <a:pt x="354584" y="595656"/>
                      <a:pt x="338897" y="606861"/>
                    </a:cubicBezTo>
                    <a:cubicBezTo>
                      <a:pt x="331054" y="612463"/>
                      <a:pt x="333137" y="625268"/>
                      <a:pt x="329753" y="634293"/>
                    </a:cubicBezTo>
                    <a:cubicBezTo>
                      <a:pt x="323990" y="649662"/>
                      <a:pt x="317561" y="664773"/>
                      <a:pt x="311465" y="680013"/>
                    </a:cubicBezTo>
                    <a:cubicBezTo>
                      <a:pt x="294027" y="802081"/>
                      <a:pt x="321440" y="732106"/>
                      <a:pt x="274889" y="716589"/>
                    </a:cubicBezTo>
                    <a:lnTo>
                      <a:pt x="247457" y="725733"/>
                    </a:lnTo>
                    <a:cubicBezTo>
                      <a:pt x="250505" y="780597"/>
                      <a:pt x="251626" y="835602"/>
                      <a:pt x="256601" y="890325"/>
                    </a:cubicBezTo>
                    <a:cubicBezTo>
                      <a:pt x="257739" y="902841"/>
                      <a:pt x="260795" y="915350"/>
                      <a:pt x="265745" y="926901"/>
                    </a:cubicBezTo>
                    <a:cubicBezTo>
                      <a:pt x="270074" y="937002"/>
                      <a:pt x="277937" y="945189"/>
                      <a:pt x="284033" y="954333"/>
                    </a:cubicBezTo>
                    <a:cubicBezTo>
                      <a:pt x="280985" y="972621"/>
                      <a:pt x="284088" y="993100"/>
                      <a:pt x="274889" y="1009197"/>
                    </a:cubicBezTo>
                    <a:cubicBezTo>
                      <a:pt x="270107" y="1017566"/>
                      <a:pt x="255722" y="1023300"/>
                      <a:pt x="247457" y="1018341"/>
                    </a:cubicBezTo>
                    <a:cubicBezTo>
                      <a:pt x="235768" y="1011328"/>
                      <a:pt x="236393" y="993324"/>
                      <a:pt x="229169" y="981765"/>
                    </a:cubicBezTo>
                    <a:cubicBezTo>
                      <a:pt x="210542" y="951962"/>
                      <a:pt x="195980" y="935368"/>
                      <a:pt x="165161" y="917757"/>
                    </a:cubicBezTo>
                    <a:cubicBezTo>
                      <a:pt x="156792" y="912975"/>
                      <a:pt x="146873" y="911661"/>
                      <a:pt x="137729" y="908613"/>
                    </a:cubicBezTo>
                    <a:cubicBezTo>
                      <a:pt x="134681" y="923853"/>
                      <a:pt x="125214" y="939161"/>
                      <a:pt x="128585" y="954333"/>
                    </a:cubicBezTo>
                    <a:cubicBezTo>
                      <a:pt x="131937" y="969415"/>
                      <a:pt x="172257" y="1007149"/>
                      <a:pt x="183449" y="1018341"/>
                    </a:cubicBezTo>
                    <a:cubicBezTo>
                      <a:pt x="189545" y="1006149"/>
                      <a:pt x="200046" y="995291"/>
                      <a:pt x="201737" y="981765"/>
                    </a:cubicBezTo>
                    <a:cubicBezTo>
                      <a:pt x="205830" y="949017"/>
                      <a:pt x="184631" y="937227"/>
                      <a:pt x="165161" y="917757"/>
                    </a:cubicBezTo>
                    <a:cubicBezTo>
                      <a:pt x="113345" y="920805"/>
                      <a:pt x="60383" y="915641"/>
                      <a:pt x="9713" y="926901"/>
                    </a:cubicBezTo>
                    <a:cubicBezTo>
                      <a:pt x="304" y="928992"/>
                      <a:pt x="-1016" y="944826"/>
                      <a:pt x="569" y="954333"/>
                    </a:cubicBezTo>
                    <a:cubicBezTo>
                      <a:pt x="5323" y="982855"/>
                      <a:pt x="16880" y="1009937"/>
                      <a:pt x="28001" y="1036629"/>
                    </a:cubicBezTo>
                    <a:cubicBezTo>
                      <a:pt x="32228" y="1046773"/>
                      <a:pt x="38018" y="1056824"/>
                      <a:pt x="46289" y="1064061"/>
                    </a:cubicBezTo>
                    <a:cubicBezTo>
                      <a:pt x="84757" y="1097721"/>
                      <a:pt x="103189" y="1101451"/>
                      <a:pt x="146873" y="1118925"/>
                    </a:cubicBezTo>
                    <a:cubicBezTo>
                      <a:pt x="79741" y="1141302"/>
                      <a:pt x="105640" y="1123582"/>
                      <a:pt x="64577" y="1164645"/>
                    </a:cubicBezTo>
                    <a:cubicBezTo>
                      <a:pt x="61529" y="1173789"/>
                      <a:pt x="55433" y="1182438"/>
                      <a:pt x="55433" y="1192077"/>
                    </a:cubicBezTo>
                    <a:cubicBezTo>
                      <a:pt x="55433" y="1219678"/>
                      <a:pt x="57883" y="1247596"/>
                      <a:pt x="64577" y="1274373"/>
                    </a:cubicBezTo>
                    <a:cubicBezTo>
                      <a:pt x="67242" y="1285035"/>
                      <a:pt x="76271" y="1293013"/>
                      <a:pt x="82865" y="1301805"/>
                    </a:cubicBezTo>
                    <a:cubicBezTo>
                      <a:pt x="94575" y="1317418"/>
                      <a:pt x="104753" y="1334673"/>
                      <a:pt x="119441" y="1347525"/>
                    </a:cubicBezTo>
                    <a:cubicBezTo>
                      <a:pt x="129699" y="1356501"/>
                      <a:pt x="144182" y="1359050"/>
                      <a:pt x="156017" y="1365813"/>
                    </a:cubicBezTo>
                    <a:cubicBezTo>
                      <a:pt x="165559" y="1371265"/>
                      <a:pt x="174305" y="1378005"/>
                      <a:pt x="183449" y="1384101"/>
                    </a:cubicBezTo>
                    <a:cubicBezTo>
                      <a:pt x="189545" y="1393245"/>
                      <a:pt x="196822" y="1401703"/>
                      <a:pt x="201737" y="1411533"/>
                    </a:cubicBezTo>
                    <a:cubicBezTo>
                      <a:pt x="216611" y="1441281"/>
                      <a:pt x="202964" y="1440192"/>
                      <a:pt x="229169" y="1466397"/>
                    </a:cubicBezTo>
                    <a:cubicBezTo>
                      <a:pt x="236940" y="1474168"/>
                      <a:pt x="247457" y="1478589"/>
                      <a:pt x="256601" y="1484685"/>
                    </a:cubicBezTo>
                    <a:cubicBezTo>
                      <a:pt x="262697" y="1493829"/>
                      <a:pt x="269974" y="1502287"/>
                      <a:pt x="274889" y="1512117"/>
                    </a:cubicBezTo>
                    <a:cubicBezTo>
                      <a:pt x="279200" y="1520738"/>
                      <a:pt x="278686" y="1531529"/>
                      <a:pt x="284033" y="1539549"/>
                    </a:cubicBezTo>
                    <a:cubicBezTo>
                      <a:pt x="298114" y="1560671"/>
                      <a:pt x="318655" y="1571775"/>
                      <a:pt x="338897" y="1585269"/>
                    </a:cubicBezTo>
                    <a:cubicBezTo>
                      <a:pt x="335849" y="1573077"/>
                      <a:pt x="338639" y="1557579"/>
                      <a:pt x="329753" y="1548693"/>
                    </a:cubicBezTo>
                    <a:cubicBezTo>
                      <a:pt x="318275" y="1537215"/>
                      <a:pt x="264806" y="1525598"/>
                      <a:pt x="247457" y="1521261"/>
                    </a:cubicBezTo>
                    <a:cubicBezTo>
                      <a:pt x="235265" y="1527357"/>
                      <a:pt x="220520" y="1529910"/>
                      <a:pt x="210881" y="1539549"/>
                    </a:cubicBezTo>
                    <a:cubicBezTo>
                      <a:pt x="204065" y="1546365"/>
                      <a:pt x="201737" y="1557342"/>
                      <a:pt x="201737" y="1566981"/>
                    </a:cubicBezTo>
                    <a:cubicBezTo>
                      <a:pt x="201737" y="1644663"/>
                      <a:pt x="199695" y="1632498"/>
                      <a:pt x="229169" y="1676709"/>
                    </a:cubicBezTo>
                    <a:cubicBezTo>
                      <a:pt x="220025" y="1679757"/>
                      <a:pt x="211220" y="1684129"/>
                      <a:pt x="201737" y="1685853"/>
                    </a:cubicBezTo>
                    <a:cubicBezTo>
                      <a:pt x="177560" y="1690249"/>
                      <a:pt x="142216" y="1674550"/>
                      <a:pt x="128585" y="1694997"/>
                    </a:cubicBezTo>
                    <a:cubicBezTo>
                      <a:pt x="121209" y="1706061"/>
                      <a:pt x="145318" y="1779045"/>
                      <a:pt x="165161" y="1795581"/>
                    </a:cubicBezTo>
                    <a:cubicBezTo>
                      <a:pt x="175633" y="1804307"/>
                      <a:pt x="189545" y="1807773"/>
                      <a:pt x="201737" y="1813869"/>
                    </a:cubicBezTo>
                    <a:cubicBezTo>
                      <a:pt x="238085" y="1868390"/>
                      <a:pt x="224042" y="1832157"/>
                      <a:pt x="137729" y="1832157"/>
                    </a:cubicBezTo>
                    <a:cubicBezTo>
                      <a:pt x="113155" y="1832157"/>
                      <a:pt x="88961" y="1838253"/>
                      <a:pt x="64577" y="1841301"/>
                    </a:cubicBezTo>
                    <a:cubicBezTo>
                      <a:pt x="67625" y="1850445"/>
                      <a:pt x="69410" y="1860112"/>
                      <a:pt x="73721" y="1868733"/>
                    </a:cubicBezTo>
                    <a:cubicBezTo>
                      <a:pt x="78636" y="1878563"/>
                      <a:pt x="89344" y="1885503"/>
                      <a:pt x="92009" y="1896165"/>
                    </a:cubicBezTo>
                    <a:cubicBezTo>
                      <a:pt x="98703" y="1922942"/>
                      <a:pt x="96615" y="1951236"/>
                      <a:pt x="101153" y="1978461"/>
                    </a:cubicBezTo>
                    <a:cubicBezTo>
                      <a:pt x="107598" y="2017131"/>
                      <a:pt x="139030" y="2043770"/>
                      <a:pt x="165161" y="2069901"/>
                    </a:cubicBezTo>
                    <a:cubicBezTo>
                      <a:pt x="159065" y="2079045"/>
                      <a:pt x="151788" y="2087503"/>
                      <a:pt x="146873" y="2097333"/>
                    </a:cubicBezTo>
                    <a:cubicBezTo>
                      <a:pt x="142562" y="2105954"/>
                      <a:pt x="143750" y="2117239"/>
                      <a:pt x="137729" y="2124765"/>
                    </a:cubicBezTo>
                    <a:cubicBezTo>
                      <a:pt x="130864" y="2133347"/>
                      <a:pt x="119441" y="2136957"/>
                      <a:pt x="110297" y="2143053"/>
                    </a:cubicBezTo>
                    <a:cubicBezTo>
                      <a:pt x="113345" y="2161341"/>
                      <a:pt x="112555" y="2180703"/>
                      <a:pt x="119441" y="2197917"/>
                    </a:cubicBezTo>
                    <a:cubicBezTo>
                      <a:pt x="142902" y="2256569"/>
                      <a:pt x="167603" y="2213763"/>
                      <a:pt x="119441" y="2261925"/>
                    </a:cubicBezTo>
                    <a:cubicBezTo>
                      <a:pt x="121026" y="2274609"/>
                      <a:pt x="112128" y="2353365"/>
                      <a:pt x="156017" y="2353365"/>
                    </a:cubicBezTo>
                    <a:cubicBezTo>
                      <a:pt x="199122" y="2353365"/>
                      <a:pt x="284033" y="2335077"/>
                      <a:pt x="284033" y="2335077"/>
                    </a:cubicBezTo>
                    <a:cubicBezTo>
                      <a:pt x="293177" y="2332029"/>
                      <a:pt x="301923" y="2324570"/>
                      <a:pt x="311465" y="2325933"/>
                    </a:cubicBezTo>
                    <a:cubicBezTo>
                      <a:pt x="384738" y="2336401"/>
                      <a:pt x="318818" y="2343147"/>
                      <a:pt x="366329" y="2371653"/>
                    </a:cubicBezTo>
                    <a:cubicBezTo>
                      <a:pt x="374170" y="2376358"/>
                      <a:pt x="381569" y="2344221"/>
                      <a:pt x="393761" y="2344221"/>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Freeform 71"/>
              <p:cNvSpPr/>
              <p:nvPr/>
            </p:nvSpPr>
            <p:spPr>
              <a:xfrm>
                <a:off x="4191000" y="4532722"/>
                <a:ext cx="457200" cy="648878"/>
              </a:xfrm>
              <a:custGeom>
                <a:avLst/>
                <a:gdLst>
                  <a:gd name="connsiteX0" fmla="*/ 328794 w 482951"/>
                  <a:gd name="connsiteY0" fmla="*/ 551520 h 554482"/>
                  <a:gd name="connsiteX1" fmla="*/ 374514 w 482951"/>
                  <a:gd name="connsiteY1" fmla="*/ 542376 h 554482"/>
                  <a:gd name="connsiteX2" fmla="*/ 420234 w 482951"/>
                  <a:gd name="connsiteY2" fmla="*/ 469224 h 554482"/>
                  <a:gd name="connsiteX3" fmla="*/ 392802 w 482951"/>
                  <a:gd name="connsiteY3" fmla="*/ 441792 h 554482"/>
                  <a:gd name="connsiteX4" fmla="*/ 456810 w 482951"/>
                  <a:gd name="connsiteY4" fmla="*/ 332064 h 554482"/>
                  <a:gd name="connsiteX5" fmla="*/ 429378 w 482951"/>
                  <a:gd name="connsiteY5" fmla="*/ 322920 h 554482"/>
                  <a:gd name="connsiteX6" fmla="*/ 438522 w 482951"/>
                  <a:gd name="connsiteY6" fmla="*/ 268056 h 554482"/>
                  <a:gd name="connsiteX7" fmla="*/ 411090 w 482951"/>
                  <a:gd name="connsiteY7" fmla="*/ 258912 h 554482"/>
                  <a:gd name="connsiteX8" fmla="*/ 365370 w 482951"/>
                  <a:gd name="connsiteY8" fmla="*/ 268056 h 554482"/>
                  <a:gd name="connsiteX9" fmla="*/ 319650 w 482951"/>
                  <a:gd name="connsiteY9" fmla="*/ 258912 h 554482"/>
                  <a:gd name="connsiteX10" fmla="*/ 337938 w 482951"/>
                  <a:gd name="connsiteY10" fmla="*/ 231480 h 554482"/>
                  <a:gd name="connsiteX11" fmla="*/ 328794 w 482951"/>
                  <a:gd name="connsiteY11" fmla="*/ 185760 h 554482"/>
                  <a:gd name="connsiteX12" fmla="*/ 292218 w 482951"/>
                  <a:gd name="connsiteY12" fmla="*/ 176616 h 554482"/>
                  <a:gd name="connsiteX13" fmla="*/ 264786 w 482951"/>
                  <a:gd name="connsiteY13" fmla="*/ 167472 h 554482"/>
                  <a:gd name="connsiteX14" fmla="*/ 255642 w 482951"/>
                  <a:gd name="connsiteY14" fmla="*/ 66888 h 554482"/>
                  <a:gd name="connsiteX15" fmla="*/ 228210 w 482951"/>
                  <a:gd name="connsiteY15" fmla="*/ 57744 h 554482"/>
                  <a:gd name="connsiteX16" fmla="*/ 209922 w 482951"/>
                  <a:gd name="connsiteY16" fmla="*/ 85176 h 554482"/>
                  <a:gd name="connsiteX17" fmla="*/ 200778 w 482951"/>
                  <a:gd name="connsiteY17" fmla="*/ 30312 h 554482"/>
                  <a:gd name="connsiteX18" fmla="*/ 81906 w 482951"/>
                  <a:gd name="connsiteY18" fmla="*/ 12024 h 554482"/>
                  <a:gd name="connsiteX19" fmla="*/ 91050 w 482951"/>
                  <a:gd name="connsiteY19" fmla="*/ 66888 h 554482"/>
                  <a:gd name="connsiteX20" fmla="*/ 81906 w 482951"/>
                  <a:gd name="connsiteY20" fmla="*/ 39456 h 554482"/>
                  <a:gd name="connsiteX21" fmla="*/ 45330 w 482951"/>
                  <a:gd name="connsiteY21" fmla="*/ 21168 h 554482"/>
                  <a:gd name="connsiteX22" fmla="*/ 8754 w 482951"/>
                  <a:gd name="connsiteY22" fmla="*/ 30312 h 554482"/>
                  <a:gd name="connsiteX23" fmla="*/ 45330 w 482951"/>
                  <a:gd name="connsiteY23" fmla="*/ 103464 h 554482"/>
                  <a:gd name="connsiteX24" fmla="*/ 27042 w 482951"/>
                  <a:gd name="connsiteY24" fmla="*/ 204048 h 554482"/>
                  <a:gd name="connsiteX25" fmla="*/ 72762 w 482951"/>
                  <a:gd name="connsiteY25" fmla="*/ 213192 h 554482"/>
                  <a:gd name="connsiteX26" fmla="*/ 91050 w 482951"/>
                  <a:gd name="connsiteY26" fmla="*/ 240624 h 554482"/>
                  <a:gd name="connsiteX27" fmla="*/ 127626 w 482951"/>
                  <a:gd name="connsiteY27" fmla="*/ 249768 h 554482"/>
                  <a:gd name="connsiteX28" fmla="*/ 191634 w 482951"/>
                  <a:gd name="connsiteY28" fmla="*/ 313776 h 554482"/>
                  <a:gd name="connsiteX29" fmla="*/ 155058 w 482951"/>
                  <a:gd name="connsiteY29" fmla="*/ 286344 h 554482"/>
                  <a:gd name="connsiteX30" fmla="*/ 109338 w 482951"/>
                  <a:gd name="connsiteY30" fmla="*/ 295488 h 554482"/>
                  <a:gd name="connsiteX31" fmla="*/ 91050 w 482951"/>
                  <a:gd name="connsiteY31" fmla="*/ 350352 h 554482"/>
                  <a:gd name="connsiteX32" fmla="*/ 91050 w 482951"/>
                  <a:gd name="connsiteY32" fmla="*/ 423504 h 554482"/>
                  <a:gd name="connsiteX33" fmla="*/ 136770 w 482951"/>
                  <a:gd name="connsiteY33" fmla="*/ 432648 h 554482"/>
                  <a:gd name="connsiteX34" fmla="*/ 145914 w 482951"/>
                  <a:gd name="connsiteY34" fmla="*/ 469224 h 554482"/>
                  <a:gd name="connsiteX35" fmla="*/ 237354 w 482951"/>
                  <a:gd name="connsiteY35" fmla="*/ 505800 h 554482"/>
                  <a:gd name="connsiteX36" fmla="*/ 328794 w 482951"/>
                  <a:gd name="connsiteY36" fmla="*/ 551520 h 55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82951" h="554482">
                    <a:moveTo>
                      <a:pt x="328794" y="551520"/>
                    </a:moveTo>
                    <a:cubicBezTo>
                      <a:pt x="351654" y="557616"/>
                      <a:pt x="364400" y="554176"/>
                      <a:pt x="374514" y="542376"/>
                    </a:cubicBezTo>
                    <a:cubicBezTo>
                      <a:pt x="468440" y="432796"/>
                      <a:pt x="306390" y="526146"/>
                      <a:pt x="420234" y="469224"/>
                    </a:cubicBezTo>
                    <a:cubicBezTo>
                      <a:pt x="411090" y="460080"/>
                      <a:pt x="384386" y="451610"/>
                      <a:pt x="392802" y="441792"/>
                    </a:cubicBezTo>
                    <a:cubicBezTo>
                      <a:pt x="449794" y="375301"/>
                      <a:pt x="522796" y="450839"/>
                      <a:pt x="456810" y="332064"/>
                    </a:cubicBezTo>
                    <a:cubicBezTo>
                      <a:pt x="452129" y="323638"/>
                      <a:pt x="438522" y="325968"/>
                      <a:pt x="429378" y="322920"/>
                    </a:cubicBezTo>
                    <a:cubicBezTo>
                      <a:pt x="432426" y="304632"/>
                      <a:pt x="443615" y="285883"/>
                      <a:pt x="438522" y="268056"/>
                    </a:cubicBezTo>
                    <a:cubicBezTo>
                      <a:pt x="435874" y="258788"/>
                      <a:pt x="420729" y="258912"/>
                      <a:pt x="411090" y="258912"/>
                    </a:cubicBezTo>
                    <a:cubicBezTo>
                      <a:pt x="395548" y="258912"/>
                      <a:pt x="380610" y="265008"/>
                      <a:pt x="365370" y="268056"/>
                    </a:cubicBezTo>
                    <a:cubicBezTo>
                      <a:pt x="350130" y="265008"/>
                      <a:pt x="328975" y="271345"/>
                      <a:pt x="319650" y="258912"/>
                    </a:cubicBezTo>
                    <a:cubicBezTo>
                      <a:pt x="313056" y="250120"/>
                      <a:pt x="336575" y="242385"/>
                      <a:pt x="337938" y="231480"/>
                    </a:cubicBezTo>
                    <a:cubicBezTo>
                      <a:pt x="339866" y="216058"/>
                      <a:pt x="338744" y="197700"/>
                      <a:pt x="328794" y="185760"/>
                    </a:cubicBezTo>
                    <a:cubicBezTo>
                      <a:pt x="320749" y="176106"/>
                      <a:pt x="304302" y="180068"/>
                      <a:pt x="292218" y="176616"/>
                    </a:cubicBezTo>
                    <a:cubicBezTo>
                      <a:pt x="282950" y="173968"/>
                      <a:pt x="273930" y="170520"/>
                      <a:pt x="264786" y="167472"/>
                    </a:cubicBezTo>
                    <a:cubicBezTo>
                      <a:pt x="261738" y="133944"/>
                      <a:pt x="266288" y="98827"/>
                      <a:pt x="255642" y="66888"/>
                    </a:cubicBezTo>
                    <a:cubicBezTo>
                      <a:pt x="252594" y="57744"/>
                      <a:pt x="237159" y="54164"/>
                      <a:pt x="228210" y="57744"/>
                    </a:cubicBezTo>
                    <a:cubicBezTo>
                      <a:pt x="218006" y="61825"/>
                      <a:pt x="216018" y="76032"/>
                      <a:pt x="209922" y="85176"/>
                    </a:cubicBezTo>
                    <a:cubicBezTo>
                      <a:pt x="206874" y="66888"/>
                      <a:pt x="208308" y="47254"/>
                      <a:pt x="200778" y="30312"/>
                    </a:cubicBezTo>
                    <a:cubicBezTo>
                      <a:pt x="177799" y="-21391"/>
                      <a:pt x="124358" y="7779"/>
                      <a:pt x="81906" y="12024"/>
                    </a:cubicBezTo>
                    <a:cubicBezTo>
                      <a:pt x="84954" y="30312"/>
                      <a:pt x="91050" y="48348"/>
                      <a:pt x="91050" y="66888"/>
                    </a:cubicBezTo>
                    <a:cubicBezTo>
                      <a:pt x="91050" y="76527"/>
                      <a:pt x="88722" y="46272"/>
                      <a:pt x="81906" y="39456"/>
                    </a:cubicBezTo>
                    <a:cubicBezTo>
                      <a:pt x="72267" y="29817"/>
                      <a:pt x="57522" y="27264"/>
                      <a:pt x="45330" y="21168"/>
                    </a:cubicBezTo>
                    <a:cubicBezTo>
                      <a:pt x="33138" y="24216"/>
                      <a:pt x="13167" y="18545"/>
                      <a:pt x="8754" y="30312"/>
                    </a:cubicBezTo>
                    <a:cubicBezTo>
                      <a:pt x="-14595" y="92576"/>
                      <a:pt x="12592" y="92551"/>
                      <a:pt x="45330" y="103464"/>
                    </a:cubicBezTo>
                    <a:cubicBezTo>
                      <a:pt x="15227" y="133567"/>
                      <a:pt x="-11651" y="146009"/>
                      <a:pt x="27042" y="204048"/>
                    </a:cubicBezTo>
                    <a:cubicBezTo>
                      <a:pt x="35663" y="216980"/>
                      <a:pt x="57522" y="210144"/>
                      <a:pt x="72762" y="213192"/>
                    </a:cubicBezTo>
                    <a:cubicBezTo>
                      <a:pt x="78858" y="222336"/>
                      <a:pt x="81906" y="234528"/>
                      <a:pt x="91050" y="240624"/>
                    </a:cubicBezTo>
                    <a:cubicBezTo>
                      <a:pt x="101507" y="247595"/>
                      <a:pt x="117462" y="242376"/>
                      <a:pt x="127626" y="249768"/>
                    </a:cubicBezTo>
                    <a:cubicBezTo>
                      <a:pt x="152029" y="267515"/>
                      <a:pt x="215773" y="331880"/>
                      <a:pt x="191634" y="313776"/>
                    </a:cubicBezTo>
                    <a:lnTo>
                      <a:pt x="155058" y="286344"/>
                    </a:lnTo>
                    <a:cubicBezTo>
                      <a:pt x="139818" y="289392"/>
                      <a:pt x="117959" y="282556"/>
                      <a:pt x="109338" y="295488"/>
                    </a:cubicBezTo>
                    <a:cubicBezTo>
                      <a:pt x="58896" y="371152"/>
                      <a:pt x="171353" y="323584"/>
                      <a:pt x="91050" y="350352"/>
                    </a:cubicBezTo>
                    <a:cubicBezTo>
                      <a:pt x="83834" y="371999"/>
                      <a:pt x="68981" y="401435"/>
                      <a:pt x="91050" y="423504"/>
                    </a:cubicBezTo>
                    <a:cubicBezTo>
                      <a:pt x="102040" y="434494"/>
                      <a:pt x="121530" y="429600"/>
                      <a:pt x="136770" y="432648"/>
                    </a:cubicBezTo>
                    <a:cubicBezTo>
                      <a:pt x="139818" y="444840"/>
                      <a:pt x="137869" y="459570"/>
                      <a:pt x="145914" y="469224"/>
                    </a:cubicBezTo>
                    <a:cubicBezTo>
                      <a:pt x="155543" y="480778"/>
                      <a:pt x="232052" y="504916"/>
                      <a:pt x="237354" y="505800"/>
                    </a:cubicBezTo>
                    <a:cubicBezTo>
                      <a:pt x="359108" y="526092"/>
                      <a:pt x="305934" y="545424"/>
                      <a:pt x="328794" y="551520"/>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Freeform 73"/>
              <p:cNvSpPr/>
              <p:nvPr/>
            </p:nvSpPr>
            <p:spPr>
              <a:xfrm>
                <a:off x="2100072" y="4655841"/>
                <a:ext cx="414528" cy="594317"/>
              </a:xfrm>
              <a:custGeom>
                <a:avLst/>
                <a:gdLst>
                  <a:gd name="connsiteX0" fmla="*/ 328794 w 482951"/>
                  <a:gd name="connsiteY0" fmla="*/ 551520 h 554482"/>
                  <a:gd name="connsiteX1" fmla="*/ 374514 w 482951"/>
                  <a:gd name="connsiteY1" fmla="*/ 542376 h 554482"/>
                  <a:gd name="connsiteX2" fmla="*/ 420234 w 482951"/>
                  <a:gd name="connsiteY2" fmla="*/ 469224 h 554482"/>
                  <a:gd name="connsiteX3" fmla="*/ 392802 w 482951"/>
                  <a:gd name="connsiteY3" fmla="*/ 441792 h 554482"/>
                  <a:gd name="connsiteX4" fmla="*/ 456810 w 482951"/>
                  <a:gd name="connsiteY4" fmla="*/ 332064 h 554482"/>
                  <a:gd name="connsiteX5" fmla="*/ 429378 w 482951"/>
                  <a:gd name="connsiteY5" fmla="*/ 322920 h 554482"/>
                  <a:gd name="connsiteX6" fmla="*/ 438522 w 482951"/>
                  <a:gd name="connsiteY6" fmla="*/ 268056 h 554482"/>
                  <a:gd name="connsiteX7" fmla="*/ 411090 w 482951"/>
                  <a:gd name="connsiteY7" fmla="*/ 258912 h 554482"/>
                  <a:gd name="connsiteX8" fmla="*/ 365370 w 482951"/>
                  <a:gd name="connsiteY8" fmla="*/ 268056 h 554482"/>
                  <a:gd name="connsiteX9" fmla="*/ 319650 w 482951"/>
                  <a:gd name="connsiteY9" fmla="*/ 258912 h 554482"/>
                  <a:gd name="connsiteX10" fmla="*/ 337938 w 482951"/>
                  <a:gd name="connsiteY10" fmla="*/ 231480 h 554482"/>
                  <a:gd name="connsiteX11" fmla="*/ 328794 w 482951"/>
                  <a:gd name="connsiteY11" fmla="*/ 185760 h 554482"/>
                  <a:gd name="connsiteX12" fmla="*/ 292218 w 482951"/>
                  <a:gd name="connsiteY12" fmla="*/ 176616 h 554482"/>
                  <a:gd name="connsiteX13" fmla="*/ 264786 w 482951"/>
                  <a:gd name="connsiteY13" fmla="*/ 167472 h 554482"/>
                  <a:gd name="connsiteX14" fmla="*/ 255642 w 482951"/>
                  <a:gd name="connsiteY14" fmla="*/ 66888 h 554482"/>
                  <a:gd name="connsiteX15" fmla="*/ 228210 w 482951"/>
                  <a:gd name="connsiteY15" fmla="*/ 57744 h 554482"/>
                  <a:gd name="connsiteX16" fmla="*/ 209922 w 482951"/>
                  <a:gd name="connsiteY16" fmla="*/ 85176 h 554482"/>
                  <a:gd name="connsiteX17" fmla="*/ 200778 w 482951"/>
                  <a:gd name="connsiteY17" fmla="*/ 30312 h 554482"/>
                  <a:gd name="connsiteX18" fmla="*/ 81906 w 482951"/>
                  <a:gd name="connsiteY18" fmla="*/ 12024 h 554482"/>
                  <a:gd name="connsiteX19" fmla="*/ 91050 w 482951"/>
                  <a:gd name="connsiteY19" fmla="*/ 66888 h 554482"/>
                  <a:gd name="connsiteX20" fmla="*/ 81906 w 482951"/>
                  <a:gd name="connsiteY20" fmla="*/ 39456 h 554482"/>
                  <a:gd name="connsiteX21" fmla="*/ 45330 w 482951"/>
                  <a:gd name="connsiteY21" fmla="*/ 21168 h 554482"/>
                  <a:gd name="connsiteX22" fmla="*/ 8754 w 482951"/>
                  <a:gd name="connsiteY22" fmla="*/ 30312 h 554482"/>
                  <a:gd name="connsiteX23" fmla="*/ 45330 w 482951"/>
                  <a:gd name="connsiteY23" fmla="*/ 103464 h 554482"/>
                  <a:gd name="connsiteX24" fmla="*/ 27042 w 482951"/>
                  <a:gd name="connsiteY24" fmla="*/ 204048 h 554482"/>
                  <a:gd name="connsiteX25" fmla="*/ 72762 w 482951"/>
                  <a:gd name="connsiteY25" fmla="*/ 213192 h 554482"/>
                  <a:gd name="connsiteX26" fmla="*/ 91050 w 482951"/>
                  <a:gd name="connsiteY26" fmla="*/ 240624 h 554482"/>
                  <a:gd name="connsiteX27" fmla="*/ 127626 w 482951"/>
                  <a:gd name="connsiteY27" fmla="*/ 249768 h 554482"/>
                  <a:gd name="connsiteX28" fmla="*/ 191634 w 482951"/>
                  <a:gd name="connsiteY28" fmla="*/ 313776 h 554482"/>
                  <a:gd name="connsiteX29" fmla="*/ 155058 w 482951"/>
                  <a:gd name="connsiteY29" fmla="*/ 286344 h 554482"/>
                  <a:gd name="connsiteX30" fmla="*/ 109338 w 482951"/>
                  <a:gd name="connsiteY30" fmla="*/ 295488 h 554482"/>
                  <a:gd name="connsiteX31" fmla="*/ 91050 w 482951"/>
                  <a:gd name="connsiteY31" fmla="*/ 350352 h 554482"/>
                  <a:gd name="connsiteX32" fmla="*/ 91050 w 482951"/>
                  <a:gd name="connsiteY32" fmla="*/ 423504 h 554482"/>
                  <a:gd name="connsiteX33" fmla="*/ 136770 w 482951"/>
                  <a:gd name="connsiteY33" fmla="*/ 432648 h 554482"/>
                  <a:gd name="connsiteX34" fmla="*/ 145914 w 482951"/>
                  <a:gd name="connsiteY34" fmla="*/ 469224 h 554482"/>
                  <a:gd name="connsiteX35" fmla="*/ 237354 w 482951"/>
                  <a:gd name="connsiteY35" fmla="*/ 505800 h 554482"/>
                  <a:gd name="connsiteX36" fmla="*/ 328794 w 482951"/>
                  <a:gd name="connsiteY36" fmla="*/ 551520 h 55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82951" h="554482">
                    <a:moveTo>
                      <a:pt x="328794" y="551520"/>
                    </a:moveTo>
                    <a:cubicBezTo>
                      <a:pt x="351654" y="557616"/>
                      <a:pt x="364400" y="554176"/>
                      <a:pt x="374514" y="542376"/>
                    </a:cubicBezTo>
                    <a:cubicBezTo>
                      <a:pt x="468440" y="432796"/>
                      <a:pt x="306390" y="526146"/>
                      <a:pt x="420234" y="469224"/>
                    </a:cubicBezTo>
                    <a:cubicBezTo>
                      <a:pt x="411090" y="460080"/>
                      <a:pt x="384386" y="451610"/>
                      <a:pt x="392802" y="441792"/>
                    </a:cubicBezTo>
                    <a:cubicBezTo>
                      <a:pt x="449794" y="375301"/>
                      <a:pt x="522796" y="450839"/>
                      <a:pt x="456810" y="332064"/>
                    </a:cubicBezTo>
                    <a:cubicBezTo>
                      <a:pt x="452129" y="323638"/>
                      <a:pt x="438522" y="325968"/>
                      <a:pt x="429378" y="322920"/>
                    </a:cubicBezTo>
                    <a:cubicBezTo>
                      <a:pt x="432426" y="304632"/>
                      <a:pt x="443615" y="285883"/>
                      <a:pt x="438522" y="268056"/>
                    </a:cubicBezTo>
                    <a:cubicBezTo>
                      <a:pt x="435874" y="258788"/>
                      <a:pt x="420729" y="258912"/>
                      <a:pt x="411090" y="258912"/>
                    </a:cubicBezTo>
                    <a:cubicBezTo>
                      <a:pt x="395548" y="258912"/>
                      <a:pt x="380610" y="265008"/>
                      <a:pt x="365370" y="268056"/>
                    </a:cubicBezTo>
                    <a:cubicBezTo>
                      <a:pt x="350130" y="265008"/>
                      <a:pt x="328975" y="271345"/>
                      <a:pt x="319650" y="258912"/>
                    </a:cubicBezTo>
                    <a:cubicBezTo>
                      <a:pt x="313056" y="250120"/>
                      <a:pt x="336575" y="242385"/>
                      <a:pt x="337938" y="231480"/>
                    </a:cubicBezTo>
                    <a:cubicBezTo>
                      <a:pt x="339866" y="216058"/>
                      <a:pt x="338744" y="197700"/>
                      <a:pt x="328794" y="185760"/>
                    </a:cubicBezTo>
                    <a:cubicBezTo>
                      <a:pt x="320749" y="176106"/>
                      <a:pt x="304302" y="180068"/>
                      <a:pt x="292218" y="176616"/>
                    </a:cubicBezTo>
                    <a:cubicBezTo>
                      <a:pt x="282950" y="173968"/>
                      <a:pt x="273930" y="170520"/>
                      <a:pt x="264786" y="167472"/>
                    </a:cubicBezTo>
                    <a:cubicBezTo>
                      <a:pt x="261738" y="133944"/>
                      <a:pt x="266288" y="98827"/>
                      <a:pt x="255642" y="66888"/>
                    </a:cubicBezTo>
                    <a:cubicBezTo>
                      <a:pt x="252594" y="57744"/>
                      <a:pt x="237159" y="54164"/>
                      <a:pt x="228210" y="57744"/>
                    </a:cubicBezTo>
                    <a:cubicBezTo>
                      <a:pt x="218006" y="61825"/>
                      <a:pt x="216018" y="76032"/>
                      <a:pt x="209922" y="85176"/>
                    </a:cubicBezTo>
                    <a:cubicBezTo>
                      <a:pt x="206874" y="66888"/>
                      <a:pt x="208308" y="47254"/>
                      <a:pt x="200778" y="30312"/>
                    </a:cubicBezTo>
                    <a:cubicBezTo>
                      <a:pt x="177799" y="-21391"/>
                      <a:pt x="124358" y="7779"/>
                      <a:pt x="81906" y="12024"/>
                    </a:cubicBezTo>
                    <a:cubicBezTo>
                      <a:pt x="84954" y="30312"/>
                      <a:pt x="91050" y="48348"/>
                      <a:pt x="91050" y="66888"/>
                    </a:cubicBezTo>
                    <a:cubicBezTo>
                      <a:pt x="91050" y="76527"/>
                      <a:pt x="88722" y="46272"/>
                      <a:pt x="81906" y="39456"/>
                    </a:cubicBezTo>
                    <a:cubicBezTo>
                      <a:pt x="72267" y="29817"/>
                      <a:pt x="57522" y="27264"/>
                      <a:pt x="45330" y="21168"/>
                    </a:cubicBezTo>
                    <a:cubicBezTo>
                      <a:pt x="33138" y="24216"/>
                      <a:pt x="13167" y="18545"/>
                      <a:pt x="8754" y="30312"/>
                    </a:cubicBezTo>
                    <a:cubicBezTo>
                      <a:pt x="-14595" y="92576"/>
                      <a:pt x="12592" y="92551"/>
                      <a:pt x="45330" y="103464"/>
                    </a:cubicBezTo>
                    <a:cubicBezTo>
                      <a:pt x="15227" y="133567"/>
                      <a:pt x="-11651" y="146009"/>
                      <a:pt x="27042" y="204048"/>
                    </a:cubicBezTo>
                    <a:cubicBezTo>
                      <a:pt x="35663" y="216980"/>
                      <a:pt x="57522" y="210144"/>
                      <a:pt x="72762" y="213192"/>
                    </a:cubicBezTo>
                    <a:cubicBezTo>
                      <a:pt x="78858" y="222336"/>
                      <a:pt x="81906" y="234528"/>
                      <a:pt x="91050" y="240624"/>
                    </a:cubicBezTo>
                    <a:cubicBezTo>
                      <a:pt x="101507" y="247595"/>
                      <a:pt x="117462" y="242376"/>
                      <a:pt x="127626" y="249768"/>
                    </a:cubicBezTo>
                    <a:cubicBezTo>
                      <a:pt x="152029" y="267515"/>
                      <a:pt x="215773" y="331880"/>
                      <a:pt x="191634" y="313776"/>
                    </a:cubicBezTo>
                    <a:lnTo>
                      <a:pt x="155058" y="286344"/>
                    </a:lnTo>
                    <a:cubicBezTo>
                      <a:pt x="139818" y="289392"/>
                      <a:pt x="117959" y="282556"/>
                      <a:pt x="109338" y="295488"/>
                    </a:cubicBezTo>
                    <a:cubicBezTo>
                      <a:pt x="58896" y="371152"/>
                      <a:pt x="171353" y="323584"/>
                      <a:pt x="91050" y="350352"/>
                    </a:cubicBezTo>
                    <a:cubicBezTo>
                      <a:pt x="83834" y="371999"/>
                      <a:pt x="68981" y="401435"/>
                      <a:pt x="91050" y="423504"/>
                    </a:cubicBezTo>
                    <a:cubicBezTo>
                      <a:pt x="102040" y="434494"/>
                      <a:pt x="121530" y="429600"/>
                      <a:pt x="136770" y="432648"/>
                    </a:cubicBezTo>
                    <a:cubicBezTo>
                      <a:pt x="139818" y="444840"/>
                      <a:pt x="137869" y="459570"/>
                      <a:pt x="145914" y="469224"/>
                    </a:cubicBezTo>
                    <a:cubicBezTo>
                      <a:pt x="155543" y="480778"/>
                      <a:pt x="232052" y="504916"/>
                      <a:pt x="237354" y="505800"/>
                    </a:cubicBezTo>
                    <a:cubicBezTo>
                      <a:pt x="359108" y="526092"/>
                      <a:pt x="305934" y="545424"/>
                      <a:pt x="328794" y="551520"/>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Freeform 74"/>
              <p:cNvSpPr/>
              <p:nvPr/>
            </p:nvSpPr>
            <p:spPr>
              <a:xfrm>
                <a:off x="5791200" y="4419600"/>
                <a:ext cx="533400" cy="746717"/>
              </a:xfrm>
              <a:custGeom>
                <a:avLst/>
                <a:gdLst>
                  <a:gd name="connsiteX0" fmla="*/ 328794 w 482951"/>
                  <a:gd name="connsiteY0" fmla="*/ 551520 h 554482"/>
                  <a:gd name="connsiteX1" fmla="*/ 374514 w 482951"/>
                  <a:gd name="connsiteY1" fmla="*/ 542376 h 554482"/>
                  <a:gd name="connsiteX2" fmla="*/ 420234 w 482951"/>
                  <a:gd name="connsiteY2" fmla="*/ 469224 h 554482"/>
                  <a:gd name="connsiteX3" fmla="*/ 392802 w 482951"/>
                  <a:gd name="connsiteY3" fmla="*/ 441792 h 554482"/>
                  <a:gd name="connsiteX4" fmla="*/ 456810 w 482951"/>
                  <a:gd name="connsiteY4" fmla="*/ 332064 h 554482"/>
                  <a:gd name="connsiteX5" fmla="*/ 429378 w 482951"/>
                  <a:gd name="connsiteY5" fmla="*/ 322920 h 554482"/>
                  <a:gd name="connsiteX6" fmla="*/ 438522 w 482951"/>
                  <a:gd name="connsiteY6" fmla="*/ 268056 h 554482"/>
                  <a:gd name="connsiteX7" fmla="*/ 411090 w 482951"/>
                  <a:gd name="connsiteY7" fmla="*/ 258912 h 554482"/>
                  <a:gd name="connsiteX8" fmla="*/ 365370 w 482951"/>
                  <a:gd name="connsiteY8" fmla="*/ 268056 h 554482"/>
                  <a:gd name="connsiteX9" fmla="*/ 319650 w 482951"/>
                  <a:gd name="connsiteY9" fmla="*/ 258912 h 554482"/>
                  <a:gd name="connsiteX10" fmla="*/ 337938 w 482951"/>
                  <a:gd name="connsiteY10" fmla="*/ 231480 h 554482"/>
                  <a:gd name="connsiteX11" fmla="*/ 328794 w 482951"/>
                  <a:gd name="connsiteY11" fmla="*/ 185760 h 554482"/>
                  <a:gd name="connsiteX12" fmla="*/ 292218 w 482951"/>
                  <a:gd name="connsiteY12" fmla="*/ 176616 h 554482"/>
                  <a:gd name="connsiteX13" fmla="*/ 264786 w 482951"/>
                  <a:gd name="connsiteY13" fmla="*/ 167472 h 554482"/>
                  <a:gd name="connsiteX14" fmla="*/ 255642 w 482951"/>
                  <a:gd name="connsiteY14" fmla="*/ 66888 h 554482"/>
                  <a:gd name="connsiteX15" fmla="*/ 228210 w 482951"/>
                  <a:gd name="connsiteY15" fmla="*/ 57744 h 554482"/>
                  <a:gd name="connsiteX16" fmla="*/ 209922 w 482951"/>
                  <a:gd name="connsiteY16" fmla="*/ 85176 h 554482"/>
                  <a:gd name="connsiteX17" fmla="*/ 200778 w 482951"/>
                  <a:gd name="connsiteY17" fmla="*/ 30312 h 554482"/>
                  <a:gd name="connsiteX18" fmla="*/ 81906 w 482951"/>
                  <a:gd name="connsiteY18" fmla="*/ 12024 h 554482"/>
                  <a:gd name="connsiteX19" fmla="*/ 91050 w 482951"/>
                  <a:gd name="connsiteY19" fmla="*/ 66888 h 554482"/>
                  <a:gd name="connsiteX20" fmla="*/ 81906 w 482951"/>
                  <a:gd name="connsiteY20" fmla="*/ 39456 h 554482"/>
                  <a:gd name="connsiteX21" fmla="*/ 45330 w 482951"/>
                  <a:gd name="connsiteY21" fmla="*/ 21168 h 554482"/>
                  <a:gd name="connsiteX22" fmla="*/ 8754 w 482951"/>
                  <a:gd name="connsiteY22" fmla="*/ 30312 h 554482"/>
                  <a:gd name="connsiteX23" fmla="*/ 45330 w 482951"/>
                  <a:gd name="connsiteY23" fmla="*/ 103464 h 554482"/>
                  <a:gd name="connsiteX24" fmla="*/ 27042 w 482951"/>
                  <a:gd name="connsiteY24" fmla="*/ 204048 h 554482"/>
                  <a:gd name="connsiteX25" fmla="*/ 72762 w 482951"/>
                  <a:gd name="connsiteY25" fmla="*/ 213192 h 554482"/>
                  <a:gd name="connsiteX26" fmla="*/ 91050 w 482951"/>
                  <a:gd name="connsiteY26" fmla="*/ 240624 h 554482"/>
                  <a:gd name="connsiteX27" fmla="*/ 127626 w 482951"/>
                  <a:gd name="connsiteY27" fmla="*/ 249768 h 554482"/>
                  <a:gd name="connsiteX28" fmla="*/ 191634 w 482951"/>
                  <a:gd name="connsiteY28" fmla="*/ 313776 h 554482"/>
                  <a:gd name="connsiteX29" fmla="*/ 155058 w 482951"/>
                  <a:gd name="connsiteY29" fmla="*/ 286344 h 554482"/>
                  <a:gd name="connsiteX30" fmla="*/ 109338 w 482951"/>
                  <a:gd name="connsiteY30" fmla="*/ 295488 h 554482"/>
                  <a:gd name="connsiteX31" fmla="*/ 91050 w 482951"/>
                  <a:gd name="connsiteY31" fmla="*/ 350352 h 554482"/>
                  <a:gd name="connsiteX32" fmla="*/ 91050 w 482951"/>
                  <a:gd name="connsiteY32" fmla="*/ 423504 h 554482"/>
                  <a:gd name="connsiteX33" fmla="*/ 136770 w 482951"/>
                  <a:gd name="connsiteY33" fmla="*/ 432648 h 554482"/>
                  <a:gd name="connsiteX34" fmla="*/ 145914 w 482951"/>
                  <a:gd name="connsiteY34" fmla="*/ 469224 h 554482"/>
                  <a:gd name="connsiteX35" fmla="*/ 237354 w 482951"/>
                  <a:gd name="connsiteY35" fmla="*/ 505800 h 554482"/>
                  <a:gd name="connsiteX36" fmla="*/ 328794 w 482951"/>
                  <a:gd name="connsiteY36" fmla="*/ 551520 h 55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82951" h="554482">
                    <a:moveTo>
                      <a:pt x="328794" y="551520"/>
                    </a:moveTo>
                    <a:cubicBezTo>
                      <a:pt x="351654" y="557616"/>
                      <a:pt x="364400" y="554176"/>
                      <a:pt x="374514" y="542376"/>
                    </a:cubicBezTo>
                    <a:cubicBezTo>
                      <a:pt x="468440" y="432796"/>
                      <a:pt x="306390" y="526146"/>
                      <a:pt x="420234" y="469224"/>
                    </a:cubicBezTo>
                    <a:cubicBezTo>
                      <a:pt x="411090" y="460080"/>
                      <a:pt x="384386" y="451610"/>
                      <a:pt x="392802" y="441792"/>
                    </a:cubicBezTo>
                    <a:cubicBezTo>
                      <a:pt x="449794" y="375301"/>
                      <a:pt x="522796" y="450839"/>
                      <a:pt x="456810" y="332064"/>
                    </a:cubicBezTo>
                    <a:cubicBezTo>
                      <a:pt x="452129" y="323638"/>
                      <a:pt x="438522" y="325968"/>
                      <a:pt x="429378" y="322920"/>
                    </a:cubicBezTo>
                    <a:cubicBezTo>
                      <a:pt x="432426" y="304632"/>
                      <a:pt x="443615" y="285883"/>
                      <a:pt x="438522" y="268056"/>
                    </a:cubicBezTo>
                    <a:cubicBezTo>
                      <a:pt x="435874" y="258788"/>
                      <a:pt x="420729" y="258912"/>
                      <a:pt x="411090" y="258912"/>
                    </a:cubicBezTo>
                    <a:cubicBezTo>
                      <a:pt x="395548" y="258912"/>
                      <a:pt x="380610" y="265008"/>
                      <a:pt x="365370" y="268056"/>
                    </a:cubicBezTo>
                    <a:cubicBezTo>
                      <a:pt x="350130" y="265008"/>
                      <a:pt x="328975" y="271345"/>
                      <a:pt x="319650" y="258912"/>
                    </a:cubicBezTo>
                    <a:cubicBezTo>
                      <a:pt x="313056" y="250120"/>
                      <a:pt x="336575" y="242385"/>
                      <a:pt x="337938" y="231480"/>
                    </a:cubicBezTo>
                    <a:cubicBezTo>
                      <a:pt x="339866" y="216058"/>
                      <a:pt x="338744" y="197700"/>
                      <a:pt x="328794" y="185760"/>
                    </a:cubicBezTo>
                    <a:cubicBezTo>
                      <a:pt x="320749" y="176106"/>
                      <a:pt x="304302" y="180068"/>
                      <a:pt x="292218" y="176616"/>
                    </a:cubicBezTo>
                    <a:cubicBezTo>
                      <a:pt x="282950" y="173968"/>
                      <a:pt x="273930" y="170520"/>
                      <a:pt x="264786" y="167472"/>
                    </a:cubicBezTo>
                    <a:cubicBezTo>
                      <a:pt x="261738" y="133944"/>
                      <a:pt x="266288" y="98827"/>
                      <a:pt x="255642" y="66888"/>
                    </a:cubicBezTo>
                    <a:cubicBezTo>
                      <a:pt x="252594" y="57744"/>
                      <a:pt x="237159" y="54164"/>
                      <a:pt x="228210" y="57744"/>
                    </a:cubicBezTo>
                    <a:cubicBezTo>
                      <a:pt x="218006" y="61825"/>
                      <a:pt x="216018" y="76032"/>
                      <a:pt x="209922" y="85176"/>
                    </a:cubicBezTo>
                    <a:cubicBezTo>
                      <a:pt x="206874" y="66888"/>
                      <a:pt x="208308" y="47254"/>
                      <a:pt x="200778" y="30312"/>
                    </a:cubicBezTo>
                    <a:cubicBezTo>
                      <a:pt x="177799" y="-21391"/>
                      <a:pt x="124358" y="7779"/>
                      <a:pt x="81906" y="12024"/>
                    </a:cubicBezTo>
                    <a:cubicBezTo>
                      <a:pt x="84954" y="30312"/>
                      <a:pt x="91050" y="48348"/>
                      <a:pt x="91050" y="66888"/>
                    </a:cubicBezTo>
                    <a:cubicBezTo>
                      <a:pt x="91050" y="76527"/>
                      <a:pt x="88722" y="46272"/>
                      <a:pt x="81906" y="39456"/>
                    </a:cubicBezTo>
                    <a:cubicBezTo>
                      <a:pt x="72267" y="29817"/>
                      <a:pt x="57522" y="27264"/>
                      <a:pt x="45330" y="21168"/>
                    </a:cubicBezTo>
                    <a:cubicBezTo>
                      <a:pt x="33138" y="24216"/>
                      <a:pt x="13167" y="18545"/>
                      <a:pt x="8754" y="30312"/>
                    </a:cubicBezTo>
                    <a:cubicBezTo>
                      <a:pt x="-14595" y="92576"/>
                      <a:pt x="12592" y="92551"/>
                      <a:pt x="45330" y="103464"/>
                    </a:cubicBezTo>
                    <a:cubicBezTo>
                      <a:pt x="15227" y="133567"/>
                      <a:pt x="-11651" y="146009"/>
                      <a:pt x="27042" y="204048"/>
                    </a:cubicBezTo>
                    <a:cubicBezTo>
                      <a:pt x="35663" y="216980"/>
                      <a:pt x="57522" y="210144"/>
                      <a:pt x="72762" y="213192"/>
                    </a:cubicBezTo>
                    <a:cubicBezTo>
                      <a:pt x="78858" y="222336"/>
                      <a:pt x="81906" y="234528"/>
                      <a:pt x="91050" y="240624"/>
                    </a:cubicBezTo>
                    <a:cubicBezTo>
                      <a:pt x="101507" y="247595"/>
                      <a:pt x="117462" y="242376"/>
                      <a:pt x="127626" y="249768"/>
                    </a:cubicBezTo>
                    <a:cubicBezTo>
                      <a:pt x="152029" y="267515"/>
                      <a:pt x="215773" y="331880"/>
                      <a:pt x="191634" y="313776"/>
                    </a:cubicBezTo>
                    <a:lnTo>
                      <a:pt x="155058" y="286344"/>
                    </a:lnTo>
                    <a:cubicBezTo>
                      <a:pt x="139818" y="289392"/>
                      <a:pt x="117959" y="282556"/>
                      <a:pt x="109338" y="295488"/>
                    </a:cubicBezTo>
                    <a:cubicBezTo>
                      <a:pt x="58896" y="371152"/>
                      <a:pt x="171353" y="323584"/>
                      <a:pt x="91050" y="350352"/>
                    </a:cubicBezTo>
                    <a:cubicBezTo>
                      <a:pt x="83834" y="371999"/>
                      <a:pt x="68981" y="401435"/>
                      <a:pt x="91050" y="423504"/>
                    </a:cubicBezTo>
                    <a:cubicBezTo>
                      <a:pt x="102040" y="434494"/>
                      <a:pt x="121530" y="429600"/>
                      <a:pt x="136770" y="432648"/>
                    </a:cubicBezTo>
                    <a:cubicBezTo>
                      <a:pt x="139818" y="444840"/>
                      <a:pt x="137869" y="459570"/>
                      <a:pt x="145914" y="469224"/>
                    </a:cubicBezTo>
                    <a:cubicBezTo>
                      <a:pt x="155543" y="480778"/>
                      <a:pt x="232052" y="504916"/>
                      <a:pt x="237354" y="505800"/>
                    </a:cubicBezTo>
                    <a:cubicBezTo>
                      <a:pt x="359108" y="526092"/>
                      <a:pt x="305934" y="545424"/>
                      <a:pt x="328794" y="551520"/>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Freeform 76"/>
              <p:cNvSpPr/>
              <p:nvPr/>
            </p:nvSpPr>
            <p:spPr>
              <a:xfrm>
                <a:off x="3810000" y="4800600"/>
                <a:ext cx="319649" cy="426634"/>
              </a:xfrm>
              <a:custGeom>
                <a:avLst/>
                <a:gdLst>
                  <a:gd name="connsiteX0" fmla="*/ 328794 w 482951"/>
                  <a:gd name="connsiteY0" fmla="*/ 551520 h 554482"/>
                  <a:gd name="connsiteX1" fmla="*/ 374514 w 482951"/>
                  <a:gd name="connsiteY1" fmla="*/ 542376 h 554482"/>
                  <a:gd name="connsiteX2" fmla="*/ 420234 w 482951"/>
                  <a:gd name="connsiteY2" fmla="*/ 469224 h 554482"/>
                  <a:gd name="connsiteX3" fmla="*/ 392802 w 482951"/>
                  <a:gd name="connsiteY3" fmla="*/ 441792 h 554482"/>
                  <a:gd name="connsiteX4" fmla="*/ 456810 w 482951"/>
                  <a:gd name="connsiteY4" fmla="*/ 332064 h 554482"/>
                  <a:gd name="connsiteX5" fmla="*/ 429378 w 482951"/>
                  <a:gd name="connsiteY5" fmla="*/ 322920 h 554482"/>
                  <a:gd name="connsiteX6" fmla="*/ 438522 w 482951"/>
                  <a:gd name="connsiteY6" fmla="*/ 268056 h 554482"/>
                  <a:gd name="connsiteX7" fmla="*/ 411090 w 482951"/>
                  <a:gd name="connsiteY7" fmla="*/ 258912 h 554482"/>
                  <a:gd name="connsiteX8" fmla="*/ 365370 w 482951"/>
                  <a:gd name="connsiteY8" fmla="*/ 268056 h 554482"/>
                  <a:gd name="connsiteX9" fmla="*/ 319650 w 482951"/>
                  <a:gd name="connsiteY9" fmla="*/ 258912 h 554482"/>
                  <a:gd name="connsiteX10" fmla="*/ 337938 w 482951"/>
                  <a:gd name="connsiteY10" fmla="*/ 231480 h 554482"/>
                  <a:gd name="connsiteX11" fmla="*/ 328794 w 482951"/>
                  <a:gd name="connsiteY11" fmla="*/ 185760 h 554482"/>
                  <a:gd name="connsiteX12" fmla="*/ 292218 w 482951"/>
                  <a:gd name="connsiteY12" fmla="*/ 176616 h 554482"/>
                  <a:gd name="connsiteX13" fmla="*/ 264786 w 482951"/>
                  <a:gd name="connsiteY13" fmla="*/ 167472 h 554482"/>
                  <a:gd name="connsiteX14" fmla="*/ 255642 w 482951"/>
                  <a:gd name="connsiteY14" fmla="*/ 66888 h 554482"/>
                  <a:gd name="connsiteX15" fmla="*/ 228210 w 482951"/>
                  <a:gd name="connsiteY15" fmla="*/ 57744 h 554482"/>
                  <a:gd name="connsiteX16" fmla="*/ 209922 w 482951"/>
                  <a:gd name="connsiteY16" fmla="*/ 85176 h 554482"/>
                  <a:gd name="connsiteX17" fmla="*/ 200778 w 482951"/>
                  <a:gd name="connsiteY17" fmla="*/ 30312 h 554482"/>
                  <a:gd name="connsiteX18" fmla="*/ 81906 w 482951"/>
                  <a:gd name="connsiteY18" fmla="*/ 12024 h 554482"/>
                  <a:gd name="connsiteX19" fmla="*/ 91050 w 482951"/>
                  <a:gd name="connsiteY19" fmla="*/ 66888 h 554482"/>
                  <a:gd name="connsiteX20" fmla="*/ 81906 w 482951"/>
                  <a:gd name="connsiteY20" fmla="*/ 39456 h 554482"/>
                  <a:gd name="connsiteX21" fmla="*/ 45330 w 482951"/>
                  <a:gd name="connsiteY21" fmla="*/ 21168 h 554482"/>
                  <a:gd name="connsiteX22" fmla="*/ 8754 w 482951"/>
                  <a:gd name="connsiteY22" fmla="*/ 30312 h 554482"/>
                  <a:gd name="connsiteX23" fmla="*/ 45330 w 482951"/>
                  <a:gd name="connsiteY23" fmla="*/ 103464 h 554482"/>
                  <a:gd name="connsiteX24" fmla="*/ 27042 w 482951"/>
                  <a:gd name="connsiteY24" fmla="*/ 204048 h 554482"/>
                  <a:gd name="connsiteX25" fmla="*/ 72762 w 482951"/>
                  <a:gd name="connsiteY25" fmla="*/ 213192 h 554482"/>
                  <a:gd name="connsiteX26" fmla="*/ 91050 w 482951"/>
                  <a:gd name="connsiteY26" fmla="*/ 240624 h 554482"/>
                  <a:gd name="connsiteX27" fmla="*/ 127626 w 482951"/>
                  <a:gd name="connsiteY27" fmla="*/ 249768 h 554482"/>
                  <a:gd name="connsiteX28" fmla="*/ 191634 w 482951"/>
                  <a:gd name="connsiteY28" fmla="*/ 313776 h 554482"/>
                  <a:gd name="connsiteX29" fmla="*/ 155058 w 482951"/>
                  <a:gd name="connsiteY29" fmla="*/ 286344 h 554482"/>
                  <a:gd name="connsiteX30" fmla="*/ 109338 w 482951"/>
                  <a:gd name="connsiteY30" fmla="*/ 295488 h 554482"/>
                  <a:gd name="connsiteX31" fmla="*/ 91050 w 482951"/>
                  <a:gd name="connsiteY31" fmla="*/ 350352 h 554482"/>
                  <a:gd name="connsiteX32" fmla="*/ 91050 w 482951"/>
                  <a:gd name="connsiteY32" fmla="*/ 423504 h 554482"/>
                  <a:gd name="connsiteX33" fmla="*/ 136770 w 482951"/>
                  <a:gd name="connsiteY33" fmla="*/ 432648 h 554482"/>
                  <a:gd name="connsiteX34" fmla="*/ 145914 w 482951"/>
                  <a:gd name="connsiteY34" fmla="*/ 469224 h 554482"/>
                  <a:gd name="connsiteX35" fmla="*/ 237354 w 482951"/>
                  <a:gd name="connsiteY35" fmla="*/ 505800 h 554482"/>
                  <a:gd name="connsiteX36" fmla="*/ 328794 w 482951"/>
                  <a:gd name="connsiteY36" fmla="*/ 551520 h 55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82951" h="554482">
                    <a:moveTo>
                      <a:pt x="328794" y="551520"/>
                    </a:moveTo>
                    <a:cubicBezTo>
                      <a:pt x="351654" y="557616"/>
                      <a:pt x="364400" y="554176"/>
                      <a:pt x="374514" y="542376"/>
                    </a:cubicBezTo>
                    <a:cubicBezTo>
                      <a:pt x="468440" y="432796"/>
                      <a:pt x="306390" y="526146"/>
                      <a:pt x="420234" y="469224"/>
                    </a:cubicBezTo>
                    <a:cubicBezTo>
                      <a:pt x="411090" y="460080"/>
                      <a:pt x="384386" y="451610"/>
                      <a:pt x="392802" y="441792"/>
                    </a:cubicBezTo>
                    <a:cubicBezTo>
                      <a:pt x="449794" y="375301"/>
                      <a:pt x="522796" y="450839"/>
                      <a:pt x="456810" y="332064"/>
                    </a:cubicBezTo>
                    <a:cubicBezTo>
                      <a:pt x="452129" y="323638"/>
                      <a:pt x="438522" y="325968"/>
                      <a:pt x="429378" y="322920"/>
                    </a:cubicBezTo>
                    <a:cubicBezTo>
                      <a:pt x="432426" y="304632"/>
                      <a:pt x="443615" y="285883"/>
                      <a:pt x="438522" y="268056"/>
                    </a:cubicBezTo>
                    <a:cubicBezTo>
                      <a:pt x="435874" y="258788"/>
                      <a:pt x="420729" y="258912"/>
                      <a:pt x="411090" y="258912"/>
                    </a:cubicBezTo>
                    <a:cubicBezTo>
                      <a:pt x="395548" y="258912"/>
                      <a:pt x="380610" y="265008"/>
                      <a:pt x="365370" y="268056"/>
                    </a:cubicBezTo>
                    <a:cubicBezTo>
                      <a:pt x="350130" y="265008"/>
                      <a:pt x="328975" y="271345"/>
                      <a:pt x="319650" y="258912"/>
                    </a:cubicBezTo>
                    <a:cubicBezTo>
                      <a:pt x="313056" y="250120"/>
                      <a:pt x="336575" y="242385"/>
                      <a:pt x="337938" y="231480"/>
                    </a:cubicBezTo>
                    <a:cubicBezTo>
                      <a:pt x="339866" y="216058"/>
                      <a:pt x="338744" y="197700"/>
                      <a:pt x="328794" y="185760"/>
                    </a:cubicBezTo>
                    <a:cubicBezTo>
                      <a:pt x="320749" y="176106"/>
                      <a:pt x="304302" y="180068"/>
                      <a:pt x="292218" y="176616"/>
                    </a:cubicBezTo>
                    <a:cubicBezTo>
                      <a:pt x="282950" y="173968"/>
                      <a:pt x="273930" y="170520"/>
                      <a:pt x="264786" y="167472"/>
                    </a:cubicBezTo>
                    <a:cubicBezTo>
                      <a:pt x="261738" y="133944"/>
                      <a:pt x="266288" y="98827"/>
                      <a:pt x="255642" y="66888"/>
                    </a:cubicBezTo>
                    <a:cubicBezTo>
                      <a:pt x="252594" y="57744"/>
                      <a:pt x="237159" y="54164"/>
                      <a:pt x="228210" y="57744"/>
                    </a:cubicBezTo>
                    <a:cubicBezTo>
                      <a:pt x="218006" y="61825"/>
                      <a:pt x="216018" y="76032"/>
                      <a:pt x="209922" y="85176"/>
                    </a:cubicBezTo>
                    <a:cubicBezTo>
                      <a:pt x="206874" y="66888"/>
                      <a:pt x="208308" y="47254"/>
                      <a:pt x="200778" y="30312"/>
                    </a:cubicBezTo>
                    <a:cubicBezTo>
                      <a:pt x="177799" y="-21391"/>
                      <a:pt x="124358" y="7779"/>
                      <a:pt x="81906" y="12024"/>
                    </a:cubicBezTo>
                    <a:cubicBezTo>
                      <a:pt x="84954" y="30312"/>
                      <a:pt x="91050" y="48348"/>
                      <a:pt x="91050" y="66888"/>
                    </a:cubicBezTo>
                    <a:cubicBezTo>
                      <a:pt x="91050" y="76527"/>
                      <a:pt x="88722" y="46272"/>
                      <a:pt x="81906" y="39456"/>
                    </a:cubicBezTo>
                    <a:cubicBezTo>
                      <a:pt x="72267" y="29817"/>
                      <a:pt x="57522" y="27264"/>
                      <a:pt x="45330" y="21168"/>
                    </a:cubicBezTo>
                    <a:cubicBezTo>
                      <a:pt x="33138" y="24216"/>
                      <a:pt x="13167" y="18545"/>
                      <a:pt x="8754" y="30312"/>
                    </a:cubicBezTo>
                    <a:cubicBezTo>
                      <a:pt x="-14595" y="92576"/>
                      <a:pt x="12592" y="92551"/>
                      <a:pt x="45330" y="103464"/>
                    </a:cubicBezTo>
                    <a:cubicBezTo>
                      <a:pt x="15227" y="133567"/>
                      <a:pt x="-11651" y="146009"/>
                      <a:pt x="27042" y="204048"/>
                    </a:cubicBezTo>
                    <a:cubicBezTo>
                      <a:pt x="35663" y="216980"/>
                      <a:pt x="57522" y="210144"/>
                      <a:pt x="72762" y="213192"/>
                    </a:cubicBezTo>
                    <a:cubicBezTo>
                      <a:pt x="78858" y="222336"/>
                      <a:pt x="81906" y="234528"/>
                      <a:pt x="91050" y="240624"/>
                    </a:cubicBezTo>
                    <a:cubicBezTo>
                      <a:pt x="101507" y="247595"/>
                      <a:pt x="117462" y="242376"/>
                      <a:pt x="127626" y="249768"/>
                    </a:cubicBezTo>
                    <a:cubicBezTo>
                      <a:pt x="152029" y="267515"/>
                      <a:pt x="215773" y="331880"/>
                      <a:pt x="191634" y="313776"/>
                    </a:cubicBezTo>
                    <a:lnTo>
                      <a:pt x="155058" y="286344"/>
                    </a:lnTo>
                    <a:cubicBezTo>
                      <a:pt x="139818" y="289392"/>
                      <a:pt x="117959" y="282556"/>
                      <a:pt x="109338" y="295488"/>
                    </a:cubicBezTo>
                    <a:cubicBezTo>
                      <a:pt x="58896" y="371152"/>
                      <a:pt x="171353" y="323584"/>
                      <a:pt x="91050" y="350352"/>
                    </a:cubicBezTo>
                    <a:cubicBezTo>
                      <a:pt x="83834" y="371999"/>
                      <a:pt x="68981" y="401435"/>
                      <a:pt x="91050" y="423504"/>
                    </a:cubicBezTo>
                    <a:cubicBezTo>
                      <a:pt x="102040" y="434494"/>
                      <a:pt x="121530" y="429600"/>
                      <a:pt x="136770" y="432648"/>
                    </a:cubicBezTo>
                    <a:cubicBezTo>
                      <a:pt x="139818" y="444840"/>
                      <a:pt x="137869" y="459570"/>
                      <a:pt x="145914" y="469224"/>
                    </a:cubicBezTo>
                    <a:cubicBezTo>
                      <a:pt x="155543" y="480778"/>
                      <a:pt x="232052" y="504916"/>
                      <a:pt x="237354" y="505800"/>
                    </a:cubicBezTo>
                    <a:cubicBezTo>
                      <a:pt x="359108" y="526092"/>
                      <a:pt x="305934" y="545424"/>
                      <a:pt x="328794" y="551520"/>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Freeform 77"/>
              <p:cNvSpPr/>
              <p:nvPr/>
            </p:nvSpPr>
            <p:spPr>
              <a:xfrm>
                <a:off x="6940296" y="1166370"/>
                <a:ext cx="1434163" cy="590256"/>
              </a:xfrm>
              <a:custGeom>
                <a:avLst/>
                <a:gdLst>
                  <a:gd name="connsiteX0" fmla="*/ 1106424 w 1434163"/>
                  <a:gd name="connsiteY0" fmla="*/ 86358 h 590256"/>
                  <a:gd name="connsiteX1" fmla="*/ 1097280 w 1434163"/>
                  <a:gd name="connsiteY1" fmla="*/ 31494 h 590256"/>
                  <a:gd name="connsiteX2" fmla="*/ 932688 w 1434163"/>
                  <a:gd name="connsiteY2" fmla="*/ 40638 h 590256"/>
                  <a:gd name="connsiteX3" fmla="*/ 905256 w 1434163"/>
                  <a:gd name="connsiteY3" fmla="*/ 68070 h 590256"/>
                  <a:gd name="connsiteX4" fmla="*/ 804672 w 1434163"/>
                  <a:gd name="connsiteY4" fmla="*/ 49782 h 590256"/>
                  <a:gd name="connsiteX5" fmla="*/ 795528 w 1434163"/>
                  <a:gd name="connsiteY5" fmla="*/ 77214 h 590256"/>
                  <a:gd name="connsiteX6" fmla="*/ 777240 w 1434163"/>
                  <a:gd name="connsiteY6" fmla="*/ 113790 h 590256"/>
                  <a:gd name="connsiteX7" fmla="*/ 713232 w 1434163"/>
                  <a:gd name="connsiteY7" fmla="*/ 113790 h 590256"/>
                  <a:gd name="connsiteX8" fmla="*/ 356616 w 1434163"/>
                  <a:gd name="connsiteY8" fmla="*/ 104646 h 590256"/>
                  <a:gd name="connsiteX9" fmla="*/ 329184 w 1434163"/>
                  <a:gd name="connsiteY9" fmla="*/ 86358 h 590256"/>
                  <a:gd name="connsiteX10" fmla="*/ 301752 w 1434163"/>
                  <a:gd name="connsiteY10" fmla="*/ 77214 h 590256"/>
                  <a:gd name="connsiteX11" fmla="*/ 246888 w 1434163"/>
                  <a:gd name="connsiteY11" fmla="*/ 40638 h 590256"/>
                  <a:gd name="connsiteX12" fmla="*/ 283464 w 1434163"/>
                  <a:gd name="connsiteY12" fmla="*/ 49782 h 590256"/>
                  <a:gd name="connsiteX13" fmla="*/ 246888 w 1434163"/>
                  <a:gd name="connsiteY13" fmla="*/ 58926 h 590256"/>
                  <a:gd name="connsiteX14" fmla="*/ 192024 w 1434163"/>
                  <a:gd name="connsiteY14" fmla="*/ 77214 h 590256"/>
                  <a:gd name="connsiteX15" fmla="*/ 164592 w 1434163"/>
                  <a:gd name="connsiteY15" fmla="*/ 58926 h 590256"/>
                  <a:gd name="connsiteX16" fmla="*/ 192024 w 1434163"/>
                  <a:gd name="connsiteY16" fmla="*/ 95502 h 590256"/>
                  <a:gd name="connsiteX17" fmla="*/ 164592 w 1434163"/>
                  <a:gd name="connsiteY17" fmla="*/ 104646 h 590256"/>
                  <a:gd name="connsiteX18" fmla="*/ 82296 w 1434163"/>
                  <a:gd name="connsiteY18" fmla="*/ 113790 h 590256"/>
                  <a:gd name="connsiteX19" fmla="*/ 109728 w 1434163"/>
                  <a:gd name="connsiteY19" fmla="*/ 186942 h 590256"/>
                  <a:gd name="connsiteX20" fmla="*/ 137160 w 1434163"/>
                  <a:gd name="connsiteY20" fmla="*/ 196086 h 590256"/>
                  <a:gd name="connsiteX21" fmla="*/ 292608 w 1434163"/>
                  <a:gd name="connsiteY21" fmla="*/ 214374 h 590256"/>
                  <a:gd name="connsiteX22" fmla="*/ 484632 w 1434163"/>
                  <a:gd name="connsiteY22" fmla="*/ 232662 h 590256"/>
                  <a:gd name="connsiteX23" fmla="*/ 512064 w 1434163"/>
                  <a:gd name="connsiteY23" fmla="*/ 250950 h 590256"/>
                  <a:gd name="connsiteX24" fmla="*/ 539496 w 1434163"/>
                  <a:gd name="connsiteY24" fmla="*/ 260094 h 590256"/>
                  <a:gd name="connsiteX25" fmla="*/ 512064 w 1434163"/>
                  <a:gd name="connsiteY25" fmla="*/ 278382 h 590256"/>
                  <a:gd name="connsiteX26" fmla="*/ 475488 w 1434163"/>
                  <a:gd name="connsiteY26" fmla="*/ 287526 h 590256"/>
                  <a:gd name="connsiteX27" fmla="*/ 466344 w 1434163"/>
                  <a:gd name="connsiteY27" fmla="*/ 324102 h 590256"/>
                  <a:gd name="connsiteX28" fmla="*/ 411480 w 1434163"/>
                  <a:gd name="connsiteY28" fmla="*/ 314958 h 590256"/>
                  <a:gd name="connsiteX29" fmla="*/ 402336 w 1434163"/>
                  <a:gd name="connsiteY29" fmla="*/ 342390 h 590256"/>
                  <a:gd name="connsiteX30" fmla="*/ 338328 w 1434163"/>
                  <a:gd name="connsiteY30" fmla="*/ 342390 h 590256"/>
                  <a:gd name="connsiteX31" fmla="*/ 320040 w 1434163"/>
                  <a:gd name="connsiteY31" fmla="*/ 369822 h 590256"/>
                  <a:gd name="connsiteX32" fmla="*/ 246888 w 1434163"/>
                  <a:gd name="connsiteY32" fmla="*/ 351534 h 590256"/>
                  <a:gd name="connsiteX33" fmla="*/ 237744 w 1434163"/>
                  <a:gd name="connsiteY33" fmla="*/ 378966 h 590256"/>
                  <a:gd name="connsiteX34" fmla="*/ 192024 w 1434163"/>
                  <a:gd name="connsiteY34" fmla="*/ 388110 h 590256"/>
                  <a:gd name="connsiteX35" fmla="*/ 201168 w 1434163"/>
                  <a:gd name="connsiteY35" fmla="*/ 442974 h 590256"/>
                  <a:gd name="connsiteX36" fmla="*/ 228600 w 1434163"/>
                  <a:gd name="connsiteY36" fmla="*/ 461262 h 590256"/>
                  <a:gd name="connsiteX37" fmla="*/ 219456 w 1434163"/>
                  <a:gd name="connsiteY37" fmla="*/ 488694 h 590256"/>
                  <a:gd name="connsiteX38" fmla="*/ 0 w 1434163"/>
                  <a:gd name="connsiteY38" fmla="*/ 497838 h 590256"/>
                  <a:gd name="connsiteX39" fmla="*/ 73152 w 1434163"/>
                  <a:gd name="connsiteY39" fmla="*/ 516126 h 590256"/>
                  <a:gd name="connsiteX40" fmla="*/ 429768 w 1434163"/>
                  <a:gd name="connsiteY40" fmla="*/ 534414 h 590256"/>
                  <a:gd name="connsiteX41" fmla="*/ 466344 w 1434163"/>
                  <a:gd name="connsiteY41" fmla="*/ 552702 h 590256"/>
                  <a:gd name="connsiteX42" fmla="*/ 512064 w 1434163"/>
                  <a:gd name="connsiteY42" fmla="*/ 561846 h 590256"/>
                  <a:gd name="connsiteX43" fmla="*/ 713232 w 1434163"/>
                  <a:gd name="connsiteY43" fmla="*/ 570990 h 590256"/>
                  <a:gd name="connsiteX44" fmla="*/ 740664 w 1434163"/>
                  <a:gd name="connsiteY44" fmla="*/ 580134 h 590256"/>
                  <a:gd name="connsiteX45" fmla="*/ 950976 w 1434163"/>
                  <a:gd name="connsiteY45" fmla="*/ 580134 h 590256"/>
                  <a:gd name="connsiteX46" fmla="*/ 987552 w 1434163"/>
                  <a:gd name="connsiteY46" fmla="*/ 561846 h 590256"/>
                  <a:gd name="connsiteX47" fmla="*/ 1042416 w 1434163"/>
                  <a:gd name="connsiteY47" fmla="*/ 552702 h 590256"/>
                  <a:gd name="connsiteX48" fmla="*/ 1051560 w 1434163"/>
                  <a:gd name="connsiteY48" fmla="*/ 525270 h 590256"/>
                  <a:gd name="connsiteX49" fmla="*/ 1124712 w 1434163"/>
                  <a:gd name="connsiteY49" fmla="*/ 516126 h 590256"/>
                  <a:gd name="connsiteX50" fmla="*/ 1161288 w 1434163"/>
                  <a:gd name="connsiteY50" fmla="*/ 506982 h 590256"/>
                  <a:gd name="connsiteX51" fmla="*/ 1353312 w 1434163"/>
                  <a:gd name="connsiteY51" fmla="*/ 497838 h 590256"/>
                  <a:gd name="connsiteX52" fmla="*/ 1399032 w 1434163"/>
                  <a:gd name="connsiteY52" fmla="*/ 479550 h 590256"/>
                  <a:gd name="connsiteX53" fmla="*/ 1371600 w 1434163"/>
                  <a:gd name="connsiteY53" fmla="*/ 461262 h 590256"/>
                  <a:gd name="connsiteX54" fmla="*/ 1344168 w 1434163"/>
                  <a:gd name="connsiteY54" fmla="*/ 406398 h 590256"/>
                  <a:gd name="connsiteX55" fmla="*/ 1371600 w 1434163"/>
                  <a:gd name="connsiteY55" fmla="*/ 397254 h 590256"/>
                  <a:gd name="connsiteX56" fmla="*/ 1380744 w 1434163"/>
                  <a:gd name="connsiteY56" fmla="*/ 369822 h 590256"/>
                  <a:gd name="connsiteX57" fmla="*/ 1344168 w 1434163"/>
                  <a:gd name="connsiteY57" fmla="*/ 305814 h 590256"/>
                  <a:gd name="connsiteX58" fmla="*/ 1289304 w 1434163"/>
                  <a:gd name="connsiteY58" fmla="*/ 287526 h 590256"/>
                  <a:gd name="connsiteX59" fmla="*/ 1298448 w 1434163"/>
                  <a:gd name="connsiteY59" fmla="*/ 260094 h 590256"/>
                  <a:gd name="connsiteX60" fmla="*/ 1362456 w 1434163"/>
                  <a:gd name="connsiteY60" fmla="*/ 241806 h 590256"/>
                  <a:gd name="connsiteX61" fmla="*/ 1408176 w 1434163"/>
                  <a:gd name="connsiteY61" fmla="*/ 186942 h 590256"/>
                  <a:gd name="connsiteX62" fmla="*/ 1380744 w 1434163"/>
                  <a:gd name="connsiteY62" fmla="*/ 159510 h 590256"/>
                  <a:gd name="connsiteX63" fmla="*/ 1353312 w 1434163"/>
                  <a:gd name="connsiteY63" fmla="*/ 150366 h 590256"/>
                  <a:gd name="connsiteX64" fmla="*/ 1133856 w 1434163"/>
                  <a:gd name="connsiteY64" fmla="*/ 104646 h 590256"/>
                  <a:gd name="connsiteX65" fmla="*/ 1106424 w 1434163"/>
                  <a:gd name="connsiteY65" fmla="*/ 86358 h 59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34163" h="590256">
                    <a:moveTo>
                      <a:pt x="1106424" y="86358"/>
                    </a:moveTo>
                    <a:cubicBezTo>
                      <a:pt x="1100328" y="74166"/>
                      <a:pt x="1112112" y="42618"/>
                      <a:pt x="1097280" y="31494"/>
                    </a:cubicBezTo>
                    <a:cubicBezTo>
                      <a:pt x="1025709" y="-22184"/>
                      <a:pt x="989590" y="807"/>
                      <a:pt x="932688" y="40638"/>
                    </a:cubicBezTo>
                    <a:cubicBezTo>
                      <a:pt x="922094" y="48054"/>
                      <a:pt x="914400" y="58926"/>
                      <a:pt x="905256" y="68070"/>
                    </a:cubicBezTo>
                    <a:cubicBezTo>
                      <a:pt x="888917" y="19053"/>
                      <a:pt x="897784" y="15923"/>
                      <a:pt x="804672" y="49782"/>
                    </a:cubicBezTo>
                    <a:cubicBezTo>
                      <a:pt x="795614" y="53076"/>
                      <a:pt x="799325" y="68355"/>
                      <a:pt x="795528" y="77214"/>
                    </a:cubicBezTo>
                    <a:cubicBezTo>
                      <a:pt x="790158" y="89743"/>
                      <a:pt x="783336" y="101598"/>
                      <a:pt x="777240" y="113790"/>
                    </a:cubicBezTo>
                    <a:cubicBezTo>
                      <a:pt x="711467" y="91866"/>
                      <a:pt x="793604" y="113790"/>
                      <a:pt x="713232" y="113790"/>
                    </a:cubicBezTo>
                    <a:cubicBezTo>
                      <a:pt x="594321" y="113790"/>
                      <a:pt x="475488" y="107694"/>
                      <a:pt x="356616" y="104646"/>
                    </a:cubicBezTo>
                    <a:cubicBezTo>
                      <a:pt x="347472" y="98550"/>
                      <a:pt x="339014" y="91273"/>
                      <a:pt x="329184" y="86358"/>
                    </a:cubicBezTo>
                    <a:cubicBezTo>
                      <a:pt x="320563" y="82047"/>
                      <a:pt x="310178" y="81895"/>
                      <a:pt x="301752" y="77214"/>
                    </a:cubicBezTo>
                    <a:cubicBezTo>
                      <a:pt x="282539" y="66540"/>
                      <a:pt x="225565" y="35307"/>
                      <a:pt x="246888" y="40638"/>
                    </a:cubicBezTo>
                    <a:lnTo>
                      <a:pt x="283464" y="49782"/>
                    </a:lnTo>
                    <a:cubicBezTo>
                      <a:pt x="271272" y="52830"/>
                      <a:pt x="258925" y="55315"/>
                      <a:pt x="246888" y="58926"/>
                    </a:cubicBezTo>
                    <a:cubicBezTo>
                      <a:pt x="228424" y="64465"/>
                      <a:pt x="192024" y="77214"/>
                      <a:pt x="192024" y="77214"/>
                    </a:cubicBezTo>
                    <a:cubicBezTo>
                      <a:pt x="182880" y="71118"/>
                      <a:pt x="164592" y="47936"/>
                      <a:pt x="164592" y="58926"/>
                    </a:cubicBezTo>
                    <a:cubicBezTo>
                      <a:pt x="164592" y="74166"/>
                      <a:pt x="192024" y="80262"/>
                      <a:pt x="192024" y="95502"/>
                    </a:cubicBezTo>
                    <a:cubicBezTo>
                      <a:pt x="192024" y="105141"/>
                      <a:pt x="174099" y="103061"/>
                      <a:pt x="164592" y="104646"/>
                    </a:cubicBezTo>
                    <a:cubicBezTo>
                      <a:pt x="137367" y="109184"/>
                      <a:pt x="109728" y="110742"/>
                      <a:pt x="82296" y="113790"/>
                    </a:cubicBezTo>
                    <a:cubicBezTo>
                      <a:pt x="87253" y="138574"/>
                      <a:pt x="87304" y="169003"/>
                      <a:pt x="109728" y="186942"/>
                    </a:cubicBezTo>
                    <a:cubicBezTo>
                      <a:pt x="117254" y="192963"/>
                      <a:pt x="127677" y="194362"/>
                      <a:pt x="137160" y="196086"/>
                    </a:cubicBezTo>
                    <a:cubicBezTo>
                      <a:pt x="156909" y="199677"/>
                      <a:pt x="276631" y="212599"/>
                      <a:pt x="292608" y="214374"/>
                    </a:cubicBezTo>
                    <a:cubicBezTo>
                      <a:pt x="386175" y="245563"/>
                      <a:pt x="230567" y="196367"/>
                      <a:pt x="484632" y="232662"/>
                    </a:cubicBezTo>
                    <a:cubicBezTo>
                      <a:pt x="495511" y="234216"/>
                      <a:pt x="502234" y="246035"/>
                      <a:pt x="512064" y="250950"/>
                    </a:cubicBezTo>
                    <a:cubicBezTo>
                      <a:pt x="520685" y="255261"/>
                      <a:pt x="530352" y="257046"/>
                      <a:pt x="539496" y="260094"/>
                    </a:cubicBezTo>
                    <a:cubicBezTo>
                      <a:pt x="530352" y="266190"/>
                      <a:pt x="522165" y="274053"/>
                      <a:pt x="512064" y="278382"/>
                    </a:cubicBezTo>
                    <a:cubicBezTo>
                      <a:pt x="500513" y="283332"/>
                      <a:pt x="484374" y="278640"/>
                      <a:pt x="475488" y="287526"/>
                    </a:cubicBezTo>
                    <a:cubicBezTo>
                      <a:pt x="466602" y="296412"/>
                      <a:pt x="469392" y="311910"/>
                      <a:pt x="466344" y="324102"/>
                    </a:cubicBezTo>
                    <a:cubicBezTo>
                      <a:pt x="448158" y="311978"/>
                      <a:pt x="434195" y="292243"/>
                      <a:pt x="411480" y="314958"/>
                    </a:cubicBezTo>
                    <a:cubicBezTo>
                      <a:pt x="404664" y="321774"/>
                      <a:pt x="405384" y="333246"/>
                      <a:pt x="402336" y="342390"/>
                    </a:cubicBezTo>
                    <a:cubicBezTo>
                      <a:pt x="379214" y="336610"/>
                      <a:pt x="360192" y="324899"/>
                      <a:pt x="338328" y="342390"/>
                    </a:cubicBezTo>
                    <a:cubicBezTo>
                      <a:pt x="329746" y="349255"/>
                      <a:pt x="326136" y="360678"/>
                      <a:pt x="320040" y="369822"/>
                    </a:cubicBezTo>
                    <a:cubicBezTo>
                      <a:pt x="307437" y="332013"/>
                      <a:pt x="312933" y="318512"/>
                      <a:pt x="246888" y="351534"/>
                    </a:cubicBezTo>
                    <a:cubicBezTo>
                      <a:pt x="238267" y="355845"/>
                      <a:pt x="245764" y="373619"/>
                      <a:pt x="237744" y="378966"/>
                    </a:cubicBezTo>
                    <a:cubicBezTo>
                      <a:pt x="224812" y="387587"/>
                      <a:pt x="207264" y="385062"/>
                      <a:pt x="192024" y="388110"/>
                    </a:cubicBezTo>
                    <a:cubicBezTo>
                      <a:pt x="195072" y="406398"/>
                      <a:pt x="192877" y="426391"/>
                      <a:pt x="201168" y="442974"/>
                    </a:cubicBezTo>
                    <a:cubicBezTo>
                      <a:pt x="206083" y="452804"/>
                      <a:pt x="224519" y="451058"/>
                      <a:pt x="228600" y="461262"/>
                    </a:cubicBezTo>
                    <a:cubicBezTo>
                      <a:pt x="232180" y="470211"/>
                      <a:pt x="228974" y="487171"/>
                      <a:pt x="219456" y="488694"/>
                    </a:cubicBezTo>
                    <a:cubicBezTo>
                      <a:pt x="147160" y="500261"/>
                      <a:pt x="73152" y="494790"/>
                      <a:pt x="0" y="497838"/>
                    </a:cubicBezTo>
                    <a:cubicBezTo>
                      <a:pt x="24384" y="503934"/>
                      <a:pt x="48041" y="515034"/>
                      <a:pt x="73152" y="516126"/>
                    </a:cubicBezTo>
                    <a:cubicBezTo>
                      <a:pt x="332281" y="527392"/>
                      <a:pt x="213430" y="520893"/>
                      <a:pt x="429768" y="534414"/>
                    </a:cubicBezTo>
                    <a:cubicBezTo>
                      <a:pt x="441960" y="540510"/>
                      <a:pt x="453412" y="548391"/>
                      <a:pt x="466344" y="552702"/>
                    </a:cubicBezTo>
                    <a:cubicBezTo>
                      <a:pt x="481088" y="557617"/>
                      <a:pt x="496565" y="560698"/>
                      <a:pt x="512064" y="561846"/>
                    </a:cubicBezTo>
                    <a:cubicBezTo>
                      <a:pt x="579006" y="566805"/>
                      <a:pt x="646176" y="567942"/>
                      <a:pt x="713232" y="570990"/>
                    </a:cubicBezTo>
                    <a:cubicBezTo>
                      <a:pt x="722376" y="574038"/>
                      <a:pt x="731255" y="578043"/>
                      <a:pt x="740664" y="580134"/>
                    </a:cubicBezTo>
                    <a:cubicBezTo>
                      <a:pt x="825761" y="599045"/>
                      <a:pt x="835716" y="586914"/>
                      <a:pt x="950976" y="580134"/>
                    </a:cubicBezTo>
                    <a:cubicBezTo>
                      <a:pt x="963168" y="574038"/>
                      <a:pt x="974496" y="565763"/>
                      <a:pt x="987552" y="561846"/>
                    </a:cubicBezTo>
                    <a:cubicBezTo>
                      <a:pt x="1005310" y="556518"/>
                      <a:pt x="1026319" y="561901"/>
                      <a:pt x="1042416" y="552702"/>
                    </a:cubicBezTo>
                    <a:cubicBezTo>
                      <a:pt x="1050785" y="547920"/>
                      <a:pt x="1042752" y="529185"/>
                      <a:pt x="1051560" y="525270"/>
                    </a:cubicBezTo>
                    <a:cubicBezTo>
                      <a:pt x="1074016" y="515290"/>
                      <a:pt x="1100473" y="520166"/>
                      <a:pt x="1124712" y="516126"/>
                    </a:cubicBezTo>
                    <a:cubicBezTo>
                      <a:pt x="1137108" y="514060"/>
                      <a:pt x="1148761" y="507984"/>
                      <a:pt x="1161288" y="506982"/>
                    </a:cubicBezTo>
                    <a:cubicBezTo>
                      <a:pt x="1225164" y="501872"/>
                      <a:pt x="1289304" y="500886"/>
                      <a:pt x="1353312" y="497838"/>
                    </a:cubicBezTo>
                    <a:cubicBezTo>
                      <a:pt x="1470528" y="483186"/>
                      <a:pt x="1436245" y="498156"/>
                      <a:pt x="1399032" y="479550"/>
                    </a:cubicBezTo>
                    <a:cubicBezTo>
                      <a:pt x="1389202" y="474635"/>
                      <a:pt x="1380744" y="467358"/>
                      <a:pt x="1371600" y="461262"/>
                    </a:cubicBezTo>
                    <a:cubicBezTo>
                      <a:pt x="1368520" y="456642"/>
                      <a:pt x="1338760" y="417215"/>
                      <a:pt x="1344168" y="406398"/>
                    </a:cubicBezTo>
                    <a:cubicBezTo>
                      <a:pt x="1348479" y="397777"/>
                      <a:pt x="1362456" y="400302"/>
                      <a:pt x="1371600" y="397254"/>
                    </a:cubicBezTo>
                    <a:cubicBezTo>
                      <a:pt x="1374648" y="388110"/>
                      <a:pt x="1380744" y="379461"/>
                      <a:pt x="1380744" y="369822"/>
                    </a:cubicBezTo>
                    <a:cubicBezTo>
                      <a:pt x="1380744" y="343210"/>
                      <a:pt x="1367850" y="318971"/>
                      <a:pt x="1344168" y="305814"/>
                    </a:cubicBezTo>
                    <a:cubicBezTo>
                      <a:pt x="1327317" y="296452"/>
                      <a:pt x="1289304" y="287526"/>
                      <a:pt x="1289304" y="287526"/>
                    </a:cubicBezTo>
                    <a:cubicBezTo>
                      <a:pt x="1292352" y="278382"/>
                      <a:pt x="1291632" y="266910"/>
                      <a:pt x="1298448" y="260094"/>
                    </a:cubicBezTo>
                    <a:cubicBezTo>
                      <a:pt x="1302821" y="255721"/>
                      <a:pt x="1362140" y="241885"/>
                      <a:pt x="1362456" y="241806"/>
                    </a:cubicBezTo>
                    <a:cubicBezTo>
                      <a:pt x="1371418" y="235084"/>
                      <a:pt x="1416554" y="212076"/>
                      <a:pt x="1408176" y="186942"/>
                    </a:cubicBezTo>
                    <a:cubicBezTo>
                      <a:pt x="1404087" y="174674"/>
                      <a:pt x="1391504" y="166683"/>
                      <a:pt x="1380744" y="159510"/>
                    </a:cubicBezTo>
                    <a:cubicBezTo>
                      <a:pt x="1372724" y="154163"/>
                      <a:pt x="1361738" y="155047"/>
                      <a:pt x="1353312" y="150366"/>
                    </a:cubicBezTo>
                    <a:cubicBezTo>
                      <a:pt x="1230376" y="82068"/>
                      <a:pt x="1376274" y="118114"/>
                      <a:pt x="1133856" y="104646"/>
                    </a:cubicBezTo>
                    <a:cubicBezTo>
                      <a:pt x="1123349" y="73125"/>
                      <a:pt x="1112520" y="98550"/>
                      <a:pt x="1106424" y="86358"/>
                    </a:cubicBez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Tree>
    <p:extLst>
      <p:ext uri="{BB962C8B-B14F-4D97-AF65-F5344CB8AC3E}">
        <p14:creationId xmlns:p14="http://schemas.microsoft.com/office/powerpoint/2010/main" val="19138288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1"/>
          <p:cNvSpPr txBox="1">
            <a:spLocks noChangeArrowheads="1"/>
          </p:cNvSpPr>
          <p:nvPr/>
        </p:nvSpPr>
        <p:spPr bwMode="auto">
          <a:xfrm>
            <a:off x="115888" y="76200"/>
            <a:ext cx="3829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Part 1: Base calculations</a:t>
            </a:r>
          </a:p>
        </p:txBody>
      </p:sp>
      <p:grpSp>
        <p:nvGrpSpPr>
          <p:cNvPr id="9221" name="Group 17"/>
          <p:cNvGrpSpPr>
            <a:grpSpLocks/>
          </p:cNvGrpSpPr>
          <p:nvPr/>
        </p:nvGrpSpPr>
        <p:grpSpPr bwMode="auto">
          <a:xfrm>
            <a:off x="533400" y="685800"/>
            <a:ext cx="8651875" cy="3352800"/>
            <a:chOff x="-6054724" y="609600"/>
            <a:chExt cx="8651874" cy="3352800"/>
          </a:xfrm>
        </p:grpSpPr>
        <p:sp>
          <p:nvSpPr>
            <p:cNvPr id="16" name="Rectangle 15"/>
            <p:cNvSpPr/>
            <p:nvPr/>
          </p:nvSpPr>
          <p:spPr>
            <a:xfrm>
              <a:off x="511175" y="609600"/>
              <a:ext cx="1968500"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230" name="Group 11"/>
            <p:cNvGrpSpPr>
              <a:grpSpLocks/>
            </p:cNvGrpSpPr>
            <p:nvPr/>
          </p:nvGrpSpPr>
          <p:grpSpPr bwMode="auto">
            <a:xfrm>
              <a:off x="-6054724" y="690734"/>
              <a:ext cx="8651874" cy="3271666"/>
              <a:chOff x="-6264443" y="385934"/>
              <a:chExt cx="8673817" cy="3271666"/>
            </a:xfrm>
          </p:grpSpPr>
          <p:sp>
            <p:nvSpPr>
              <p:cNvPr id="83" name="Rectangle 82"/>
              <p:cNvSpPr/>
              <p:nvPr/>
            </p:nvSpPr>
            <p:spPr>
              <a:xfrm>
                <a:off x="-6264443" y="950913"/>
                <a:ext cx="8544904" cy="877887"/>
              </a:xfrm>
              <a:prstGeom prst="rect">
                <a:avLst/>
              </a:prstGeom>
              <a:solidFill>
                <a:srgbClr val="ABE6FB"/>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6264443" y="1905000"/>
                <a:ext cx="8544904" cy="1116013"/>
              </a:xfrm>
              <a:prstGeom prst="rect">
                <a:avLst/>
              </a:prstGeom>
              <a:solidFill>
                <a:srgbClr val="CFF1FD"/>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6264443" y="3124200"/>
                <a:ext cx="8544904" cy="533400"/>
              </a:xfrm>
              <a:prstGeom prst="rect">
                <a:avLst/>
              </a:prstGeom>
              <a:solidFill>
                <a:srgbClr val="E6F8FE"/>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42" name="TextBox 1"/>
              <p:cNvSpPr txBox="1">
                <a:spLocks noChangeArrowheads="1"/>
              </p:cNvSpPr>
              <p:nvPr/>
            </p:nvSpPr>
            <p:spPr bwMode="auto">
              <a:xfrm>
                <a:off x="317732" y="1185446"/>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500</a:t>
                </a:r>
              </a:p>
            </p:txBody>
          </p:sp>
          <p:sp>
            <p:nvSpPr>
              <p:cNvPr id="9243" name="TextBox 1"/>
              <p:cNvSpPr txBox="1">
                <a:spLocks noChangeArrowheads="1"/>
              </p:cNvSpPr>
              <p:nvPr/>
            </p:nvSpPr>
            <p:spPr bwMode="auto">
              <a:xfrm>
                <a:off x="317732" y="2023646"/>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700</a:t>
                </a:r>
              </a:p>
            </p:txBody>
          </p:sp>
          <p:sp>
            <p:nvSpPr>
              <p:cNvPr id="9244" name="TextBox 1"/>
              <p:cNvSpPr txBox="1">
                <a:spLocks noChangeArrowheads="1"/>
              </p:cNvSpPr>
              <p:nvPr/>
            </p:nvSpPr>
            <p:spPr bwMode="auto">
              <a:xfrm>
                <a:off x="317732" y="2590800"/>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850</a:t>
                </a:r>
              </a:p>
            </p:txBody>
          </p:sp>
          <p:sp>
            <p:nvSpPr>
              <p:cNvPr id="9245" name="TextBox 1"/>
              <p:cNvSpPr txBox="1">
                <a:spLocks noChangeArrowheads="1"/>
              </p:cNvSpPr>
              <p:nvPr/>
            </p:nvSpPr>
            <p:spPr bwMode="auto">
              <a:xfrm>
                <a:off x="317732" y="3200400"/>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950</a:t>
                </a:r>
              </a:p>
            </p:txBody>
          </p:sp>
          <p:cxnSp>
            <p:nvCxnSpPr>
              <p:cNvPr id="7" name="Straight Arrow Connector 6"/>
              <p:cNvCxnSpPr/>
              <p:nvPr/>
            </p:nvCxnSpPr>
            <p:spPr>
              <a:xfrm flipV="1">
                <a:off x="768511" y="762000"/>
                <a:ext cx="0" cy="2895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68511" y="3657600"/>
                <a:ext cx="164086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48" name="TextBox 1"/>
              <p:cNvSpPr txBox="1">
                <a:spLocks noChangeArrowheads="1"/>
              </p:cNvSpPr>
              <p:nvPr/>
            </p:nvSpPr>
            <p:spPr bwMode="auto">
              <a:xfrm rot="-5400000">
                <a:off x="168875" y="607720"/>
                <a:ext cx="752129" cy="30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P(hPa)</a:t>
                </a:r>
              </a:p>
            </p:txBody>
          </p:sp>
        </p:grpSp>
        <p:sp>
          <p:nvSpPr>
            <p:cNvPr id="9231" name="Rectangle 12"/>
            <p:cNvSpPr>
              <a:spLocks noChangeArrowheads="1"/>
            </p:cNvSpPr>
            <p:nvPr/>
          </p:nvSpPr>
          <p:spPr bwMode="auto">
            <a:xfrm>
              <a:off x="914400" y="3505200"/>
              <a:ext cx="5557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i="1"/>
                <a:t>●T,r</a:t>
              </a:r>
            </a:p>
          </p:txBody>
        </p:sp>
        <p:sp>
          <p:nvSpPr>
            <p:cNvPr id="9232" name="Rectangle 57"/>
            <p:cNvSpPr>
              <a:spLocks noChangeArrowheads="1"/>
            </p:cNvSpPr>
            <p:nvPr/>
          </p:nvSpPr>
          <p:spPr bwMode="auto">
            <a:xfrm>
              <a:off x="914400" y="2895600"/>
              <a:ext cx="5557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i="1"/>
                <a:t>●T,r</a:t>
              </a:r>
            </a:p>
          </p:txBody>
        </p:sp>
        <p:sp>
          <p:nvSpPr>
            <p:cNvPr id="9233" name="Rectangle 58"/>
            <p:cNvSpPr>
              <a:spLocks noChangeArrowheads="1"/>
            </p:cNvSpPr>
            <p:nvPr/>
          </p:nvSpPr>
          <p:spPr bwMode="auto">
            <a:xfrm>
              <a:off x="914400" y="2328446"/>
              <a:ext cx="5557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t>●</a:t>
              </a:r>
              <a:r>
                <a:rPr lang="en-US" sz="1600" b="1" i="1"/>
                <a:t>T,r</a:t>
              </a:r>
            </a:p>
          </p:txBody>
        </p:sp>
        <p:sp>
          <p:nvSpPr>
            <p:cNvPr id="9234" name="TextBox 1"/>
            <p:cNvSpPr txBox="1">
              <a:spLocks noChangeArrowheads="1"/>
            </p:cNvSpPr>
            <p:nvPr/>
          </p:nvSpPr>
          <p:spPr bwMode="auto">
            <a:xfrm>
              <a:off x="1011381" y="609600"/>
              <a:ext cx="13508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INPUT </a:t>
              </a:r>
            </a:p>
            <a:p>
              <a:pPr eaLnBrk="1" hangingPunct="1"/>
              <a:r>
                <a:rPr lang="en-US" sz="1600" b="1"/>
                <a:t>VARIABLES</a:t>
              </a:r>
            </a:p>
          </p:txBody>
        </p:sp>
        <p:sp>
          <p:nvSpPr>
            <p:cNvPr id="64" name="Rectangle 63"/>
            <p:cNvSpPr/>
            <p:nvPr/>
          </p:nvSpPr>
          <p:spPr>
            <a:xfrm>
              <a:off x="1447800" y="3505200"/>
              <a:ext cx="1055688" cy="338138"/>
            </a:xfrm>
            <a:prstGeom prst="rect">
              <a:avLst/>
            </a:prstGeom>
          </p:spPr>
          <p:txBody>
            <a:bodyPr wrap="none">
              <a:spAutoFit/>
            </a:bodyPr>
            <a:lstStyle/>
            <a:p>
              <a:pPr>
                <a:defRPr/>
              </a:pPr>
              <a:r>
                <a:rPr lang="en-US" sz="1600" b="1" i="1" dirty="0">
                  <a:solidFill>
                    <a:schemeClr val="bg1">
                      <a:lumMod val="65000"/>
                    </a:schemeClr>
                  </a:solidFill>
                </a:rPr>
                <a:t>LAYER A</a:t>
              </a:r>
            </a:p>
          </p:txBody>
        </p:sp>
        <p:sp>
          <p:nvSpPr>
            <p:cNvPr id="73" name="Rectangle 72"/>
            <p:cNvSpPr/>
            <p:nvPr/>
          </p:nvSpPr>
          <p:spPr>
            <a:xfrm>
              <a:off x="1406525" y="2590800"/>
              <a:ext cx="1066800" cy="338138"/>
            </a:xfrm>
            <a:prstGeom prst="rect">
              <a:avLst/>
            </a:prstGeom>
          </p:spPr>
          <p:txBody>
            <a:bodyPr wrap="none">
              <a:spAutoFit/>
            </a:bodyPr>
            <a:lstStyle/>
            <a:p>
              <a:pPr>
                <a:defRPr/>
              </a:pPr>
              <a:r>
                <a:rPr lang="en-US" sz="1600" b="1" i="1" dirty="0">
                  <a:solidFill>
                    <a:schemeClr val="bg1">
                      <a:lumMod val="65000"/>
                    </a:schemeClr>
                  </a:solidFill>
                </a:rPr>
                <a:t>LAYER B</a:t>
              </a:r>
            </a:p>
          </p:txBody>
        </p:sp>
        <p:sp>
          <p:nvSpPr>
            <p:cNvPr id="76" name="Rectangle 75"/>
            <p:cNvSpPr/>
            <p:nvPr/>
          </p:nvSpPr>
          <p:spPr>
            <a:xfrm>
              <a:off x="1447800" y="1490663"/>
              <a:ext cx="1066800" cy="338137"/>
            </a:xfrm>
            <a:prstGeom prst="rect">
              <a:avLst/>
            </a:prstGeom>
          </p:spPr>
          <p:txBody>
            <a:bodyPr wrap="none">
              <a:spAutoFit/>
            </a:bodyPr>
            <a:lstStyle/>
            <a:p>
              <a:pPr>
                <a:defRPr/>
              </a:pPr>
              <a:r>
                <a:rPr lang="en-US" sz="1600" b="1" i="1" dirty="0">
                  <a:solidFill>
                    <a:schemeClr val="bg1">
                      <a:lumMod val="65000"/>
                    </a:schemeClr>
                  </a:solidFill>
                </a:rPr>
                <a:t>LAYER C</a:t>
              </a:r>
            </a:p>
          </p:txBody>
        </p:sp>
        <p:sp>
          <p:nvSpPr>
            <p:cNvPr id="9238" name="Rectangle 59"/>
            <p:cNvSpPr>
              <a:spLocks noChangeArrowheads="1"/>
            </p:cNvSpPr>
            <p:nvPr/>
          </p:nvSpPr>
          <p:spPr bwMode="auto">
            <a:xfrm>
              <a:off x="914400" y="1490246"/>
              <a:ext cx="5557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t>●</a:t>
              </a:r>
              <a:r>
                <a:rPr lang="en-US" sz="1600" b="1" i="1"/>
                <a:t>T,r</a:t>
              </a:r>
            </a:p>
          </p:txBody>
        </p:sp>
      </p:grpSp>
      <p:sp>
        <p:nvSpPr>
          <p:cNvPr id="91" name="TextBox 7"/>
          <p:cNvSpPr txBox="1">
            <a:spLocks noChangeArrowheads="1"/>
          </p:cNvSpPr>
          <p:nvPr/>
        </p:nvSpPr>
        <p:spPr bwMode="auto">
          <a:xfrm>
            <a:off x="0" y="649288"/>
            <a:ext cx="6934200" cy="36988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dirty="0" smtClean="0">
                <a:latin typeface="+mj-lt"/>
                <a:cs typeface="Times New Roman" pitchFamily="18" charset="0"/>
              </a:rPr>
              <a:t>  Layer averages of potential temperature and mixing ratio</a:t>
            </a:r>
            <a:endParaRPr lang="en-US" b="1" i="1" dirty="0" smtClean="0">
              <a:solidFill>
                <a:srgbClr val="FF0000"/>
              </a:solidFill>
              <a:latin typeface="+mj-lt"/>
              <a:cs typeface="Times New Roman" pitchFamily="18" charset="0"/>
            </a:endParaRPr>
          </a:p>
        </p:txBody>
      </p:sp>
      <p:pic>
        <p:nvPicPr>
          <p:cNvPr id="92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14463"/>
            <a:ext cx="5943600" cy="30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20863"/>
            <a:ext cx="990600" cy="31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 y="2505075"/>
            <a:ext cx="65405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950" y="2901950"/>
            <a:ext cx="2265363" cy="29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24263"/>
            <a:ext cx="33528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3640138"/>
            <a:ext cx="973138"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0" y="6488113"/>
            <a:ext cx="762000" cy="369887"/>
          </a:xfrm>
          <a:prstGeom prst="rect">
            <a:avLst/>
          </a:prstGeom>
          <a:solidFill>
            <a:schemeClr val="bg1">
              <a:lumMod val="95000"/>
            </a:schemeClr>
          </a:solidFill>
        </p:spPr>
        <p:txBody>
          <a:bodyPr wrap="square">
            <a:spAutoFit/>
          </a:bodyPr>
          <a:lstStyle/>
          <a:p>
            <a:pPr>
              <a:defRPr/>
            </a:pPr>
            <a:r>
              <a:rPr lang="en-US" dirty="0" smtClean="0">
                <a:solidFill>
                  <a:schemeClr val="bg1">
                    <a:lumMod val="50000"/>
                  </a:schemeClr>
                </a:solidFill>
              </a:rPr>
              <a:t>42/57</a:t>
            </a:r>
            <a:endParaRPr lang="en-US" dirty="0">
              <a:solidFill>
                <a:schemeClr val="bg1">
                  <a:lumMod val="50000"/>
                </a:schemeClr>
              </a:solidFill>
            </a:endParaRPr>
          </a:p>
        </p:txBody>
      </p:sp>
    </p:spTree>
    <p:extLst>
      <p:ext uri="{BB962C8B-B14F-4D97-AF65-F5344CB8AC3E}">
        <p14:creationId xmlns:p14="http://schemas.microsoft.com/office/powerpoint/2010/main" val="31499942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676400"/>
            <a:ext cx="5638800" cy="87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5" name="TextBox 1"/>
          <p:cNvSpPr txBox="1">
            <a:spLocks noChangeArrowheads="1"/>
          </p:cNvSpPr>
          <p:nvPr/>
        </p:nvSpPr>
        <p:spPr bwMode="auto">
          <a:xfrm>
            <a:off x="115888" y="76200"/>
            <a:ext cx="4578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Part 2. Base calculations, EPT</a:t>
            </a:r>
          </a:p>
        </p:txBody>
      </p:sp>
      <p:grpSp>
        <p:nvGrpSpPr>
          <p:cNvPr id="10246" name="Group 17"/>
          <p:cNvGrpSpPr>
            <a:grpSpLocks/>
          </p:cNvGrpSpPr>
          <p:nvPr/>
        </p:nvGrpSpPr>
        <p:grpSpPr bwMode="auto">
          <a:xfrm>
            <a:off x="457200" y="2052638"/>
            <a:ext cx="8651875" cy="3128962"/>
            <a:chOff x="-6054724" y="609600"/>
            <a:chExt cx="8651874" cy="3352800"/>
          </a:xfrm>
        </p:grpSpPr>
        <p:sp>
          <p:nvSpPr>
            <p:cNvPr id="16" name="Rectangle 15"/>
            <p:cNvSpPr/>
            <p:nvPr/>
          </p:nvSpPr>
          <p:spPr>
            <a:xfrm>
              <a:off x="511175" y="609600"/>
              <a:ext cx="1968500"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57" name="Group 11"/>
            <p:cNvGrpSpPr>
              <a:grpSpLocks/>
            </p:cNvGrpSpPr>
            <p:nvPr/>
          </p:nvGrpSpPr>
          <p:grpSpPr bwMode="auto">
            <a:xfrm>
              <a:off x="-6054724" y="690734"/>
              <a:ext cx="8651874" cy="3271666"/>
              <a:chOff x="-6264443" y="385934"/>
              <a:chExt cx="8673817" cy="3271666"/>
            </a:xfrm>
          </p:grpSpPr>
          <p:sp>
            <p:nvSpPr>
              <p:cNvPr id="83" name="Rectangle 82"/>
              <p:cNvSpPr/>
              <p:nvPr/>
            </p:nvSpPr>
            <p:spPr>
              <a:xfrm>
                <a:off x="-6264443" y="951205"/>
                <a:ext cx="8544904" cy="877750"/>
              </a:xfrm>
              <a:prstGeom prst="rect">
                <a:avLst/>
              </a:prstGeom>
              <a:solidFill>
                <a:srgbClr val="ABE6FB"/>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6264443" y="1905503"/>
                <a:ext cx="8544904" cy="1115899"/>
              </a:xfrm>
              <a:prstGeom prst="rect">
                <a:avLst/>
              </a:prstGeom>
              <a:solidFill>
                <a:srgbClr val="CFF1FD"/>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6264443" y="3123465"/>
                <a:ext cx="8544904" cy="534135"/>
              </a:xfrm>
              <a:prstGeom prst="rect">
                <a:avLst/>
              </a:prstGeom>
              <a:solidFill>
                <a:srgbClr val="E6F8FE"/>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66" name="TextBox 1"/>
              <p:cNvSpPr txBox="1">
                <a:spLocks noChangeArrowheads="1"/>
              </p:cNvSpPr>
              <p:nvPr/>
            </p:nvSpPr>
            <p:spPr bwMode="auto">
              <a:xfrm>
                <a:off x="317732" y="1185446"/>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500</a:t>
                </a:r>
              </a:p>
            </p:txBody>
          </p:sp>
          <p:sp>
            <p:nvSpPr>
              <p:cNvPr id="10267" name="TextBox 1"/>
              <p:cNvSpPr txBox="1">
                <a:spLocks noChangeArrowheads="1"/>
              </p:cNvSpPr>
              <p:nvPr/>
            </p:nvSpPr>
            <p:spPr bwMode="auto">
              <a:xfrm>
                <a:off x="317732" y="2023646"/>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700</a:t>
                </a:r>
              </a:p>
            </p:txBody>
          </p:sp>
          <p:sp>
            <p:nvSpPr>
              <p:cNvPr id="10268" name="TextBox 1"/>
              <p:cNvSpPr txBox="1">
                <a:spLocks noChangeArrowheads="1"/>
              </p:cNvSpPr>
              <p:nvPr/>
            </p:nvSpPr>
            <p:spPr bwMode="auto">
              <a:xfrm>
                <a:off x="317732" y="2590800"/>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850</a:t>
                </a:r>
              </a:p>
            </p:txBody>
          </p:sp>
          <p:sp>
            <p:nvSpPr>
              <p:cNvPr id="10269" name="TextBox 1"/>
              <p:cNvSpPr txBox="1">
                <a:spLocks noChangeArrowheads="1"/>
              </p:cNvSpPr>
              <p:nvPr/>
            </p:nvSpPr>
            <p:spPr bwMode="auto">
              <a:xfrm>
                <a:off x="317732" y="3200400"/>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950</a:t>
                </a:r>
              </a:p>
            </p:txBody>
          </p:sp>
          <p:cxnSp>
            <p:nvCxnSpPr>
              <p:cNvPr id="7" name="Straight Arrow Connector 6"/>
              <p:cNvCxnSpPr/>
              <p:nvPr/>
            </p:nvCxnSpPr>
            <p:spPr>
              <a:xfrm flipV="1">
                <a:off x="768511" y="762386"/>
                <a:ext cx="0" cy="28952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68511" y="3657600"/>
                <a:ext cx="164086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72" name="TextBox 1"/>
              <p:cNvSpPr txBox="1">
                <a:spLocks noChangeArrowheads="1"/>
              </p:cNvSpPr>
              <p:nvPr/>
            </p:nvSpPr>
            <p:spPr bwMode="auto">
              <a:xfrm rot="-5400000">
                <a:off x="168875" y="607720"/>
                <a:ext cx="752129" cy="30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P(hPa)</a:t>
                </a:r>
              </a:p>
            </p:txBody>
          </p:sp>
        </p:grpSp>
        <p:sp>
          <p:nvSpPr>
            <p:cNvPr id="10258" name="TextBox 1"/>
            <p:cNvSpPr txBox="1">
              <a:spLocks noChangeArrowheads="1"/>
            </p:cNvSpPr>
            <p:nvPr/>
          </p:nvSpPr>
          <p:spPr bwMode="auto">
            <a:xfrm>
              <a:off x="1011381" y="609600"/>
              <a:ext cx="13508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INPUT </a:t>
              </a:r>
            </a:p>
            <a:p>
              <a:pPr eaLnBrk="1" hangingPunct="1"/>
              <a:r>
                <a:rPr lang="en-US" sz="1600" b="1"/>
                <a:t>VARIABLES</a:t>
              </a:r>
            </a:p>
          </p:txBody>
        </p:sp>
        <p:sp>
          <p:nvSpPr>
            <p:cNvPr id="64" name="Rectangle 63"/>
            <p:cNvSpPr/>
            <p:nvPr/>
          </p:nvSpPr>
          <p:spPr>
            <a:xfrm>
              <a:off x="1447800" y="3395946"/>
              <a:ext cx="1055688" cy="338512"/>
            </a:xfrm>
            <a:prstGeom prst="rect">
              <a:avLst/>
            </a:prstGeom>
          </p:spPr>
          <p:txBody>
            <a:bodyPr wrap="none">
              <a:spAutoFit/>
            </a:bodyPr>
            <a:lstStyle/>
            <a:p>
              <a:pPr>
                <a:defRPr/>
              </a:pPr>
              <a:r>
                <a:rPr lang="en-US" sz="1600" b="1" i="1" dirty="0">
                  <a:solidFill>
                    <a:schemeClr val="bg1">
                      <a:lumMod val="65000"/>
                    </a:schemeClr>
                  </a:solidFill>
                </a:rPr>
                <a:t>LAYER A</a:t>
              </a:r>
            </a:p>
          </p:txBody>
        </p:sp>
        <p:sp>
          <p:nvSpPr>
            <p:cNvPr id="73" name="Rectangle 72"/>
            <p:cNvSpPr/>
            <p:nvPr/>
          </p:nvSpPr>
          <p:spPr>
            <a:xfrm>
              <a:off x="1406525" y="2210302"/>
              <a:ext cx="1066800" cy="336811"/>
            </a:xfrm>
            <a:prstGeom prst="rect">
              <a:avLst/>
            </a:prstGeom>
          </p:spPr>
          <p:txBody>
            <a:bodyPr wrap="none">
              <a:spAutoFit/>
            </a:bodyPr>
            <a:lstStyle/>
            <a:p>
              <a:pPr>
                <a:defRPr/>
              </a:pPr>
              <a:r>
                <a:rPr lang="en-US" sz="1600" b="1" i="1" dirty="0">
                  <a:solidFill>
                    <a:schemeClr val="bg1">
                      <a:lumMod val="65000"/>
                    </a:schemeClr>
                  </a:solidFill>
                </a:rPr>
                <a:t>LAYER B</a:t>
              </a:r>
            </a:p>
          </p:txBody>
        </p:sp>
        <p:sp>
          <p:nvSpPr>
            <p:cNvPr id="76" name="Rectangle 75"/>
            <p:cNvSpPr/>
            <p:nvPr/>
          </p:nvSpPr>
          <p:spPr>
            <a:xfrm>
              <a:off x="1412875" y="1262809"/>
              <a:ext cx="1066800" cy="336811"/>
            </a:xfrm>
            <a:prstGeom prst="rect">
              <a:avLst/>
            </a:prstGeom>
          </p:spPr>
          <p:txBody>
            <a:bodyPr wrap="none">
              <a:spAutoFit/>
            </a:bodyPr>
            <a:lstStyle/>
            <a:p>
              <a:pPr>
                <a:defRPr/>
              </a:pPr>
              <a:r>
                <a:rPr lang="en-US" sz="1600" b="1" i="1" dirty="0">
                  <a:solidFill>
                    <a:schemeClr val="bg1">
                      <a:lumMod val="65000"/>
                    </a:schemeClr>
                  </a:solidFill>
                </a:rPr>
                <a:t>LAYER C</a:t>
              </a:r>
            </a:p>
          </p:txBody>
        </p:sp>
        <p:sp>
          <p:nvSpPr>
            <p:cNvPr id="10262" name="Rectangle 59"/>
            <p:cNvSpPr>
              <a:spLocks noChangeArrowheads="1"/>
            </p:cNvSpPr>
            <p:nvPr/>
          </p:nvSpPr>
          <p:spPr bwMode="auto">
            <a:xfrm>
              <a:off x="914400" y="1490246"/>
              <a:ext cx="12666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t>●</a:t>
              </a:r>
              <a:r>
                <a:rPr lang="el-GR" sz="1600" b="1" i="1"/>
                <a:t>θ</a:t>
              </a:r>
              <a:r>
                <a:rPr lang="en-US" sz="1600" b="1" i="1" baseline="-25000"/>
                <a:t>C</a:t>
              </a:r>
              <a:r>
                <a:rPr lang="en-US" sz="1600" b="1"/>
                <a:t>,</a:t>
              </a:r>
              <a:r>
                <a:rPr lang="en-US" sz="1600" b="1" i="1"/>
                <a:t>r</a:t>
              </a:r>
              <a:r>
                <a:rPr lang="en-US" sz="1600" b="1" i="1" baseline="-25000"/>
                <a:t>C</a:t>
              </a:r>
              <a:r>
                <a:rPr lang="en-US" sz="1600" b="1" i="1"/>
                <a:t>,T</a:t>
              </a:r>
              <a:r>
                <a:rPr lang="en-US" sz="1600" b="1" i="1" baseline="-25000"/>
                <a:t>K850</a:t>
              </a:r>
              <a:endParaRPr lang="en-US" sz="1600" b="1" i="1"/>
            </a:p>
          </p:txBody>
        </p:sp>
      </p:grpSp>
      <p:sp>
        <p:nvSpPr>
          <p:cNvPr id="91" name="TextBox 7"/>
          <p:cNvSpPr txBox="1">
            <a:spLocks noChangeArrowheads="1"/>
          </p:cNvSpPr>
          <p:nvPr/>
        </p:nvSpPr>
        <p:spPr bwMode="auto">
          <a:xfrm>
            <a:off x="0" y="649288"/>
            <a:ext cx="5943600" cy="36988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dirty="0" smtClean="0">
                <a:latin typeface="+mj-lt"/>
                <a:cs typeface="Times New Roman" pitchFamily="18" charset="0"/>
              </a:rPr>
              <a:t>Equivalent Potential Temperature (EPT) </a:t>
            </a:r>
            <a:r>
              <a:rPr lang="en-US" b="1" dirty="0" err="1" smtClean="0">
                <a:latin typeface="+mj-lt"/>
                <a:cs typeface="Times New Roman" pitchFamily="18" charset="0"/>
              </a:rPr>
              <a:t>Proxys</a:t>
            </a:r>
            <a:endParaRPr lang="en-US" b="1" i="1" dirty="0" smtClean="0">
              <a:solidFill>
                <a:srgbClr val="FF0000"/>
              </a:solidFill>
              <a:latin typeface="+mj-lt"/>
              <a:cs typeface="Times New Roman" pitchFamily="18" charset="0"/>
            </a:endParaRPr>
          </a:p>
        </p:txBody>
      </p:sp>
      <p:sp>
        <p:nvSpPr>
          <p:cNvPr id="10248" name="Rectangle 59"/>
          <p:cNvSpPr>
            <a:spLocks noChangeArrowheads="1"/>
          </p:cNvSpPr>
          <p:nvPr/>
        </p:nvSpPr>
        <p:spPr bwMode="auto">
          <a:xfrm>
            <a:off x="7505700" y="3700463"/>
            <a:ext cx="1266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t>●</a:t>
            </a:r>
            <a:r>
              <a:rPr lang="el-GR" sz="1600" b="1" i="1"/>
              <a:t>θ</a:t>
            </a:r>
            <a:r>
              <a:rPr lang="en-US" sz="1600" b="1" i="1" baseline="-25000"/>
              <a:t>B</a:t>
            </a:r>
            <a:r>
              <a:rPr lang="en-US" sz="1600" b="1"/>
              <a:t>,</a:t>
            </a:r>
            <a:r>
              <a:rPr lang="en-US" sz="1600" b="1" i="1"/>
              <a:t>r</a:t>
            </a:r>
            <a:r>
              <a:rPr lang="en-US" sz="1600" b="1" i="1" baseline="-25000"/>
              <a:t>B</a:t>
            </a:r>
            <a:r>
              <a:rPr lang="en-US" sz="1600" b="1" i="1"/>
              <a:t>,T</a:t>
            </a:r>
            <a:r>
              <a:rPr lang="en-US" sz="1600" b="1" i="1" baseline="-25000"/>
              <a:t>K850</a:t>
            </a:r>
            <a:endParaRPr lang="en-US" sz="1600" b="1" i="1"/>
          </a:p>
        </p:txBody>
      </p:sp>
      <p:sp>
        <p:nvSpPr>
          <p:cNvPr id="10249" name="Rectangle 59"/>
          <p:cNvSpPr>
            <a:spLocks noChangeArrowheads="1"/>
          </p:cNvSpPr>
          <p:nvPr/>
        </p:nvSpPr>
        <p:spPr bwMode="auto">
          <a:xfrm>
            <a:off x="7496175" y="4462463"/>
            <a:ext cx="1266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t>●</a:t>
            </a:r>
            <a:r>
              <a:rPr lang="el-GR" sz="1600" b="1" i="1"/>
              <a:t>θ</a:t>
            </a:r>
            <a:r>
              <a:rPr lang="en-US" sz="1600" b="1" i="1" baseline="-25000"/>
              <a:t>A</a:t>
            </a:r>
            <a:r>
              <a:rPr lang="en-US" sz="1600" b="1"/>
              <a:t>,</a:t>
            </a:r>
            <a:r>
              <a:rPr lang="en-US" sz="1600" b="1" i="1"/>
              <a:t>r</a:t>
            </a:r>
            <a:r>
              <a:rPr lang="en-US" sz="1600" b="1" i="1" baseline="-25000"/>
              <a:t>A</a:t>
            </a:r>
            <a:r>
              <a:rPr lang="en-US" sz="1600" b="1" i="1"/>
              <a:t>,T</a:t>
            </a:r>
            <a:r>
              <a:rPr lang="en-US" sz="1600" b="1" i="1" baseline="-25000"/>
              <a:t>K850</a:t>
            </a:r>
            <a:endParaRPr lang="en-US" sz="1600" b="1" i="1"/>
          </a:p>
        </p:txBody>
      </p:sp>
      <p:sp>
        <p:nvSpPr>
          <p:cNvPr id="36" name="TextBox 7"/>
          <p:cNvSpPr txBox="1">
            <a:spLocks noChangeArrowheads="1"/>
          </p:cNvSpPr>
          <p:nvPr/>
        </p:nvSpPr>
        <p:spPr bwMode="auto">
          <a:xfrm>
            <a:off x="503238" y="968375"/>
            <a:ext cx="7626350" cy="15684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buFont typeface="Arial" pitchFamily="34" charset="0"/>
              <a:buChar char="•"/>
              <a:defRPr/>
            </a:pPr>
            <a:r>
              <a:rPr lang="en-US" dirty="0" smtClean="0">
                <a:latin typeface="+mj-lt"/>
                <a:cs typeface="Times New Roman" pitchFamily="18" charset="0"/>
              </a:rPr>
              <a:t>Uses the formula compiled by Davies-Jones(2009).</a:t>
            </a:r>
          </a:p>
          <a:p>
            <a:pPr marL="285750" indent="-285750" eaLnBrk="1" hangingPunct="1">
              <a:buFont typeface="Arial" pitchFamily="34" charset="0"/>
              <a:buChar char="•"/>
              <a:defRPr/>
            </a:pPr>
            <a:r>
              <a:rPr lang="en-US" dirty="0" smtClean="0">
                <a:latin typeface="+mj-lt"/>
                <a:cs typeface="Times New Roman" pitchFamily="18" charset="0"/>
              </a:rPr>
              <a:t>Simplification: T</a:t>
            </a:r>
            <a:r>
              <a:rPr lang="en-US" baseline="-25000" dirty="0" smtClean="0">
                <a:latin typeface="+mj-lt"/>
                <a:cs typeface="Times New Roman" pitchFamily="18" charset="0"/>
              </a:rPr>
              <a:t>LCL</a:t>
            </a:r>
            <a:r>
              <a:rPr lang="en-US" dirty="0" smtClean="0">
                <a:latin typeface="+mj-lt"/>
                <a:cs typeface="Times New Roman" pitchFamily="18" charset="0"/>
              </a:rPr>
              <a:t> replaced by </a:t>
            </a:r>
            <a:r>
              <a:rPr lang="en-US" dirty="0" smtClean="0">
                <a:cs typeface="Times New Roman" pitchFamily="18" charset="0"/>
              </a:rPr>
              <a:t>T</a:t>
            </a:r>
            <a:r>
              <a:rPr lang="en-US" baseline="-25000" dirty="0" smtClean="0">
                <a:cs typeface="Times New Roman" pitchFamily="18" charset="0"/>
              </a:rPr>
              <a:t>K850</a:t>
            </a:r>
            <a:r>
              <a:rPr lang="en-US" dirty="0" smtClean="0">
                <a:cs typeface="Times New Roman" pitchFamily="18" charset="0"/>
              </a:rPr>
              <a:t> since effect on final GDI is small.</a:t>
            </a:r>
          </a:p>
          <a:p>
            <a:pPr eaLnBrk="1" hangingPunct="1">
              <a:defRPr/>
            </a:pPr>
            <a:endParaRPr lang="en-US" sz="300" dirty="0" smtClean="0">
              <a:latin typeface="+mj-lt"/>
              <a:cs typeface="Times New Roman" pitchFamily="18" charset="0"/>
            </a:endParaRPr>
          </a:p>
          <a:p>
            <a:pPr eaLnBrk="1" hangingPunct="1">
              <a:defRPr/>
            </a:pPr>
            <a:endParaRPr lang="en-US" sz="300" dirty="0">
              <a:latin typeface="+mj-lt"/>
              <a:cs typeface="Times New Roman" pitchFamily="18" charset="0"/>
            </a:endParaRPr>
          </a:p>
          <a:p>
            <a:pPr eaLnBrk="1" hangingPunct="1">
              <a:defRPr/>
            </a:pPr>
            <a:r>
              <a:rPr lang="en-US" dirty="0" smtClean="0">
                <a:latin typeface="+mj-lt"/>
                <a:cs typeface="Times New Roman" pitchFamily="18" charset="0"/>
              </a:rPr>
              <a:t>CONSTANTS</a:t>
            </a:r>
          </a:p>
          <a:p>
            <a:pPr eaLnBrk="1" hangingPunct="1">
              <a:defRPr/>
            </a:pPr>
            <a:endParaRPr lang="en-US" dirty="0" smtClean="0">
              <a:latin typeface="+mj-lt"/>
              <a:cs typeface="Times New Roman" pitchFamily="18" charset="0"/>
            </a:endParaRPr>
          </a:p>
          <a:p>
            <a:pPr eaLnBrk="1" hangingPunct="1">
              <a:defRPr/>
            </a:pPr>
            <a:r>
              <a:rPr lang="en-US" dirty="0">
                <a:latin typeface="+mj-lt"/>
                <a:cs typeface="Times New Roman" pitchFamily="18" charset="0"/>
              </a:rPr>
              <a:t> </a:t>
            </a:r>
            <a:r>
              <a:rPr lang="en-US" dirty="0" smtClean="0">
                <a:latin typeface="+mj-lt"/>
                <a:cs typeface="Times New Roman" pitchFamily="18" charset="0"/>
              </a:rPr>
              <a:t>                           </a:t>
            </a:r>
            <a:r>
              <a:rPr lang="el-GR" dirty="0" smtClean="0">
                <a:cs typeface="Times New Roman" pitchFamily="18" charset="0"/>
              </a:rPr>
              <a:t>α</a:t>
            </a:r>
            <a:r>
              <a:rPr lang="en-US" dirty="0" smtClean="0">
                <a:cs typeface="Times New Roman" pitchFamily="18" charset="0"/>
              </a:rPr>
              <a:t>=                  -10  K (Adjustment)</a:t>
            </a:r>
            <a:endParaRPr lang="en-US" dirty="0" smtClean="0">
              <a:latin typeface="+mj-lt"/>
              <a:cs typeface="Times New Roman" pitchFamily="18" charset="0"/>
            </a:endParaRPr>
          </a:p>
        </p:txBody>
      </p:sp>
      <p:pic>
        <p:nvPicPr>
          <p:cNvPr id="102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724400"/>
            <a:ext cx="1752600" cy="426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38" y="3810000"/>
            <a:ext cx="2430462"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2819400"/>
            <a:ext cx="2260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752600"/>
            <a:ext cx="2705100" cy="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448300"/>
            <a:ext cx="756285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0" y="6488113"/>
            <a:ext cx="762000" cy="369887"/>
          </a:xfrm>
          <a:prstGeom prst="rect">
            <a:avLst/>
          </a:prstGeom>
          <a:solidFill>
            <a:schemeClr val="bg1">
              <a:lumMod val="95000"/>
            </a:schemeClr>
          </a:solidFill>
        </p:spPr>
        <p:txBody>
          <a:bodyPr wrap="square">
            <a:spAutoFit/>
          </a:bodyPr>
          <a:lstStyle/>
          <a:p>
            <a:pPr>
              <a:defRPr/>
            </a:pPr>
            <a:r>
              <a:rPr lang="en-US" dirty="0" smtClean="0">
                <a:solidFill>
                  <a:schemeClr val="bg1">
                    <a:lumMod val="50000"/>
                  </a:schemeClr>
                </a:solidFill>
              </a:rPr>
              <a:t>43/57</a:t>
            </a:r>
            <a:endParaRPr lang="en-US" dirty="0">
              <a:solidFill>
                <a:schemeClr val="bg1">
                  <a:lumMod val="50000"/>
                </a:schemeClr>
              </a:solidFill>
            </a:endParaRPr>
          </a:p>
        </p:txBody>
      </p:sp>
    </p:spTree>
    <p:extLst>
      <p:ext uri="{BB962C8B-B14F-4D97-AF65-F5344CB8AC3E}">
        <p14:creationId xmlns:p14="http://schemas.microsoft.com/office/powerpoint/2010/main" val="17802920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a:xfrm>
            <a:off x="-20638" y="581025"/>
            <a:ext cx="9144001" cy="6276975"/>
          </a:xfrm>
          <a:prstGeom prst="rect">
            <a:avLst/>
          </a:prstGeom>
          <a:solidFill>
            <a:srgbClr val="9BE52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8" name="TextBox 1"/>
          <p:cNvSpPr txBox="1">
            <a:spLocks noChangeArrowheads="1"/>
          </p:cNvSpPr>
          <p:nvPr/>
        </p:nvSpPr>
        <p:spPr bwMode="auto">
          <a:xfrm>
            <a:off x="115888" y="762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Part 2: Thermal Index</a:t>
            </a:r>
          </a:p>
        </p:txBody>
      </p:sp>
      <p:pic>
        <p:nvPicPr>
          <p:cNvPr id="11269"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44538"/>
            <a:ext cx="8534400" cy="93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025" y="1830388"/>
            <a:ext cx="7496175" cy="106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25" y="2897188"/>
            <a:ext cx="7491413" cy="121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3025" y="4265613"/>
            <a:ext cx="7491413" cy="167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3" name="Picture 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0800" y="6076950"/>
            <a:ext cx="75184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0" y="6488113"/>
            <a:ext cx="762000" cy="369887"/>
          </a:xfrm>
          <a:prstGeom prst="rect">
            <a:avLst/>
          </a:prstGeom>
          <a:solidFill>
            <a:schemeClr val="bg1">
              <a:lumMod val="95000"/>
            </a:schemeClr>
          </a:solidFill>
        </p:spPr>
        <p:txBody>
          <a:bodyPr wrap="square">
            <a:spAutoFit/>
          </a:bodyPr>
          <a:lstStyle/>
          <a:p>
            <a:pPr>
              <a:defRPr/>
            </a:pPr>
            <a:r>
              <a:rPr lang="en-US" dirty="0" smtClean="0">
                <a:solidFill>
                  <a:schemeClr val="bg1">
                    <a:lumMod val="50000"/>
                  </a:schemeClr>
                </a:solidFill>
              </a:rPr>
              <a:t>44/57</a:t>
            </a:r>
            <a:endParaRPr lang="en-US" dirty="0">
              <a:solidFill>
                <a:schemeClr val="bg1">
                  <a:lumMod val="50000"/>
                </a:schemeClr>
              </a:solidFill>
            </a:endParaRPr>
          </a:p>
        </p:txBody>
      </p:sp>
    </p:spTree>
    <p:extLst>
      <p:ext uri="{BB962C8B-B14F-4D97-AF65-F5344CB8AC3E}">
        <p14:creationId xmlns:p14="http://schemas.microsoft.com/office/powerpoint/2010/main" val="13671041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0" y="619125"/>
            <a:ext cx="9144000" cy="6238875"/>
          </a:xfrm>
          <a:prstGeom prst="rect">
            <a:avLst/>
          </a:prstGeom>
          <a:solidFill>
            <a:srgbClr val="53CD9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2" name="TextBox 1"/>
          <p:cNvSpPr txBox="1">
            <a:spLocks noChangeArrowheads="1"/>
          </p:cNvSpPr>
          <p:nvPr/>
        </p:nvSpPr>
        <p:spPr bwMode="auto">
          <a:xfrm>
            <a:off x="115888" y="76200"/>
            <a:ext cx="3568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Part 2: Inversion Index</a:t>
            </a:r>
          </a:p>
        </p:txBody>
      </p:sp>
      <p:pic>
        <p:nvPicPr>
          <p:cNvPr id="12293"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762000"/>
            <a:ext cx="70199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 y="1506538"/>
            <a:ext cx="843915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150" y="2890838"/>
            <a:ext cx="842962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6"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25" y="4724400"/>
            <a:ext cx="84201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0" y="6488113"/>
            <a:ext cx="762000" cy="369887"/>
          </a:xfrm>
          <a:prstGeom prst="rect">
            <a:avLst/>
          </a:prstGeom>
          <a:solidFill>
            <a:schemeClr val="bg1">
              <a:lumMod val="95000"/>
            </a:schemeClr>
          </a:solidFill>
        </p:spPr>
        <p:txBody>
          <a:bodyPr wrap="square">
            <a:spAutoFit/>
          </a:bodyPr>
          <a:lstStyle/>
          <a:p>
            <a:pPr>
              <a:defRPr/>
            </a:pPr>
            <a:r>
              <a:rPr lang="en-US" dirty="0" smtClean="0">
                <a:solidFill>
                  <a:schemeClr val="bg1">
                    <a:lumMod val="50000"/>
                  </a:schemeClr>
                </a:solidFill>
              </a:rPr>
              <a:t>45/57</a:t>
            </a:r>
            <a:endParaRPr lang="en-US" dirty="0">
              <a:solidFill>
                <a:schemeClr val="bg1">
                  <a:lumMod val="50000"/>
                </a:schemeClr>
              </a:solidFill>
            </a:endParaRPr>
          </a:p>
        </p:txBody>
      </p:sp>
    </p:spTree>
    <p:extLst>
      <p:ext uri="{BB962C8B-B14F-4D97-AF65-F5344CB8AC3E}">
        <p14:creationId xmlns:p14="http://schemas.microsoft.com/office/powerpoint/2010/main" val="16164199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4"/>
          <p:cNvSpPr txBox="1">
            <a:spLocks noChangeArrowheads="1"/>
          </p:cNvSpPr>
          <p:nvPr/>
        </p:nvSpPr>
        <p:spPr bwMode="auto">
          <a:xfrm>
            <a:off x="228600" y="7620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latin typeface="Times New Roman" pitchFamily="18" charset="0"/>
                <a:cs typeface="Times New Roman" pitchFamily="18" charset="0"/>
              </a:rPr>
              <a:t>Optional corrections </a:t>
            </a:r>
            <a:r>
              <a:rPr lang="en-US" sz="2000">
                <a:solidFill>
                  <a:srgbClr val="FF0000"/>
                </a:solidFill>
                <a:latin typeface="Times New Roman" pitchFamily="18" charset="0"/>
                <a:cs typeface="Times New Roman" pitchFamily="18" charset="0"/>
                <a:sym typeface="Wingdings" pitchFamily="2" charset="2"/>
              </a:rPr>
              <a:t></a:t>
            </a:r>
            <a:r>
              <a:rPr lang="en-US" i="1">
                <a:solidFill>
                  <a:srgbClr val="FF0000"/>
                </a:solidFill>
                <a:latin typeface="Times New Roman" pitchFamily="18" charset="0"/>
                <a:cs typeface="Times New Roman" pitchFamily="18" charset="0"/>
                <a:sym typeface="Wingdings" pitchFamily="2" charset="2"/>
              </a:rPr>
              <a:t>terrain and high values near ITCZ/NET</a:t>
            </a:r>
            <a:endParaRPr lang="en-US" i="1">
              <a:solidFill>
                <a:srgbClr val="FF0000"/>
              </a:solidFill>
              <a:latin typeface="Times New Roman" pitchFamily="18" charset="0"/>
              <a:cs typeface="Times New Roman" pitchFamily="18" charset="0"/>
            </a:endParaRPr>
          </a:p>
        </p:txBody>
      </p:sp>
      <p:sp>
        <p:nvSpPr>
          <p:cNvPr id="21" name="Rectangle 20"/>
          <p:cNvSpPr/>
          <p:nvPr/>
        </p:nvSpPr>
        <p:spPr>
          <a:xfrm>
            <a:off x="190500" y="4953000"/>
            <a:ext cx="2293938" cy="1200150"/>
          </a:xfrm>
          <a:prstGeom prst="rect">
            <a:avLst/>
          </a:prstGeom>
          <a:solidFill>
            <a:srgbClr val="FAC9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7" name="TextBox 21"/>
          <p:cNvSpPr txBox="1">
            <a:spLocks noChangeArrowheads="1"/>
          </p:cNvSpPr>
          <p:nvPr/>
        </p:nvSpPr>
        <p:spPr bwMode="auto">
          <a:xfrm>
            <a:off x="228600" y="4953000"/>
            <a:ext cx="225583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200"/>
              <a:t>Galvez-Davison </a:t>
            </a:r>
          </a:p>
          <a:p>
            <a:pPr algn="ctr" eaLnBrk="1" hangingPunct="1"/>
            <a:r>
              <a:rPr lang="en-US" sz="2200"/>
              <a:t>Index</a:t>
            </a:r>
          </a:p>
          <a:p>
            <a:pPr algn="ctr" eaLnBrk="1" hangingPunct="1"/>
            <a:r>
              <a:rPr lang="en-US" sz="2400" b="1"/>
              <a:t>(GDI)</a:t>
            </a:r>
          </a:p>
        </p:txBody>
      </p:sp>
      <p:sp>
        <p:nvSpPr>
          <p:cNvPr id="23" name="Rectangle 22"/>
          <p:cNvSpPr/>
          <p:nvPr/>
        </p:nvSpPr>
        <p:spPr>
          <a:xfrm>
            <a:off x="2895600" y="4962525"/>
            <a:ext cx="1676400" cy="1209675"/>
          </a:xfrm>
          <a:prstGeom prst="rect">
            <a:avLst/>
          </a:prstGeom>
          <a:solidFill>
            <a:srgbClr val="9BE5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9" name="TextBox 23"/>
          <p:cNvSpPr txBox="1">
            <a:spLocks noChangeArrowheads="1"/>
          </p:cNvSpPr>
          <p:nvPr/>
        </p:nvSpPr>
        <p:spPr bwMode="auto">
          <a:xfrm>
            <a:off x="3048000" y="4953000"/>
            <a:ext cx="13716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200"/>
              <a:t>Thermal </a:t>
            </a:r>
          </a:p>
          <a:p>
            <a:pPr algn="ctr" eaLnBrk="1" hangingPunct="1"/>
            <a:r>
              <a:rPr lang="en-US" sz="2200"/>
              <a:t>Index</a:t>
            </a:r>
          </a:p>
          <a:p>
            <a:pPr algn="ctr" eaLnBrk="1" hangingPunct="1"/>
            <a:r>
              <a:rPr lang="en-US" sz="2400" b="1"/>
              <a:t>(TI)</a:t>
            </a:r>
          </a:p>
        </p:txBody>
      </p:sp>
      <p:sp>
        <p:nvSpPr>
          <p:cNvPr id="25" name="Rectangle 24"/>
          <p:cNvSpPr/>
          <p:nvPr/>
        </p:nvSpPr>
        <p:spPr>
          <a:xfrm>
            <a:off x="4953000" y="4953000"/>
            <a:ext cx="1752600" cy="1200150"/>
          </a:xfrm>
          <a:prstGeom prst="rect">
            <a:avLst/>
          </a:prstGeom>
          <a:solidFill>
            <a:srgbClr val="53CD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1" name="TextBox 25"/>
          <p:cNvSpPr txBox="1">
            <a:spLocks noChangeArrowheads="1"/>
          </p:cNvSpPr>
          <p:nvPr/>
        </p:nvSpPr>
        <p:spPr bwMode="auto">
          <a:xfrm>
            <a:off x="5181600" y="4953000"/>
            <a:ext cx="133032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200"/>
              <a:t>Inversion</a:t>
            </a:r>
          </a:p>
          <a:p>
            <a:pPr algn="ctr" eaLnBrk="1" hangingPunct="1"/>
            <a:r>
              <a:rPr lang="en-US" sz="2200"/>
              <a:t>Index</a:t>
            </a:r>
          </a:p>
          <a:p>
            <a:pPr algn="ctr" eaLnBrk="1" hangingPunct="1"/>
            <a:r>
              <a:rPr lang="en-US" sz="2400" b="1"/>
              <a:t>(II)</a:t>
            </a:r>
          </a:p>
        </p:txBody>
      </p:sp>
      <p:sp>
        <p:nvSpPr>
          <p:cNvPr id="27" name="Rectangle 26"/>
          <p:cNvSpPr/>
          <p:nvPr/>
        </p:nvSpPr>
        <p:spPr>
          <a:xfrm>
            <a:off x="7362825" y="4962525"/>
            <a:ext cx="1628775" cy="1200150"/>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Box 27"/>
          <p:cNvSpPr txBox="1"/>
          <p:nvPr/>
        </p:nvSpPr>
        <p:spPr>
          <a:xfrm>
            <a:off x="7362825" y="4962525"/>
            <a:ext cx="1628775" cy="1138238"/>
          </a:xfrm>
          <a:prstGeom prst="rect">
            <a:avLst/>
          </a:prstGeom>
          <a:noFill/>
        </p:spPr>
        <p:txBody>
          <a:bodyPr wrap="none">
            <a:spAutoFit/>
          </a:bodyPr>
          <a:lstStyle/>
          <a:p>
            <a:pPr algn="ctr">
              <a:defRPr/>
            </a:pPr>
            <a:r>
              <a:rPr lang="en-US" sz="2200" dirty="0">
                <a:solidFill>
                  <a:schemeClr val="bg1">
                    <a:lumMod val="50000"/>
                  </a:schemeClr>
                </a:solidFill>
              </a:rPr>
              <a:t>Optional</a:t>
            </a:r>
          </a:p>
          <a:p>
            <a:pPr algn="ctr">
              <a:defRPr/>
            </a:pPr>
            <a:r>
              <a:rPr lang="en-US" sz="2200" dirty="0">
                <a:solidFill>
                  <a:schemeClr val="bg1">
                    <a:lumMod val="50000"/>
                  </a:schemeClr>
                </a:solidFill>
              </a:rPr>
              <a:t>Corrections</a:t>
            </a:r>
          </a:p>
          <a:p>
            <a:pPr algn="ctr">
              <a:defRPr/>
            </a:pPr>
            <a:r>
              <a:rPr lang="en-US" sz="2400" b="1" dirty="0">
                <a:solidFill>
                  <a:schemeClr val="bg1">
                    <a:lumMod val="50000"/>
                  </a:schemeClr>
                </a:solidFill>
              </a:rPr>
              <a:t>(OC)</a:t>
            </a:r>
          </a:p>
        </p:txBody>
      </p:sp>
      <p:sp>
        <p:nvSpPr>
          <p:cNvPr id="13324" name="TextBox 28"/>
          <p:cNvSpPr txBox="1">
            <a:spLocks noChangeArrowheads="1"/>
          </p:cNvSpPr>
          <p:nvPr/>
        </p:nvSpPr>
        <p:spPr bwMode="auto">
          <a:xfrm>
            <a:off x="2500313" y="5262563"/>
            <a:ext cx="395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t>
            </a:r>
          </a:p>
        </p:txBody>
      </p:sp>
      <p:sp>
        <p:nvSpPr>
          <p:cNvPr id="13325" name="TextBox 29"/>
          <p:cNvSpPr txBox="1">
            <a:spLocks noChangeArrowheads="1"/>
          </p:cNvSpPr>
          <p:nvPr/>
        </p:nvSpPr>
        <p:spPr bwMode="auto">
          <a:xfrm>
            <a:off x="4572000" y="5267325"/>
            <a:ext cx="395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t>
            </a:r>
          </a:p>
        </p:txBody>
      </p:sp>
      <p:sp>
        <p:nvSpPr>
          <p:cNvPr id="31" name="TextBox 30"/>
          <p:cNvSpPr txBox="1"/>
          <p:nvPr/>
        </p:nvSpPr>
        <p:spPr>
          <a:xfrm>
            <a:off x="6996113" y="5267325"/>
            <a:ext cx="395287" cy="522288"/>
          </a:xfrm>
          <a:prstGeom prst="rect">
            <a:avLst/>
          </a:prstGeom>
          <a:noFill/>
        </p:spPr>
        <p:txBody>
          <a:bodyPr wrap="none">
            <a:spAutoFit/>
          </a:bodyPr>
          <a:lstStyle/>
          <a:p>
            <a:pPr>
              <a:defRPr/>
            </a:pPr>
            <a:r>
              <a:rPr lang="en-US" sz="2800" dirty="0">
                <a:solidFill>
                  <a:schemeClr val="bg1">
                    <a:lumMod val="50000"/>
                  </a:schemeClr>
                </a:solidFill>
              </a:rPr>
              <a:t>+</a:t>
            </a:r>
          </a:p>
        </p:txBody>
      </p:sp>
      <p:pic>
        <p:nvPicPr>
          <p:cNvPr id="1332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609600"/>
            <a:ext cx="845820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8"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 y="2447925"/>
            <a:ext cx="84296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0" y="6488113"/>
            <a:ext cx="762000" cy="369887"/>
          </a:xfrm>
          <a:prstGeom prst="rect">
            <a:avLst/>
          </a:prstGeom>
          <a:solidFill>
            <a:schemeClr val="bg1">
              <a:lumMod val="95000"/>
            </a:schemeClr>
          </a:solidFill>
        </p:spPr>
        <p:txBody>
          <a:bodyPr wrap="square">
            <a:spAutoFit/>
          </a:bodyPr>
          <a:lstStyle/>
          <a:p>
            <a:pPr>
              <a:defRPr/>
            </a:pPr>
            <a:r>
              <a:rPr lang="en-US" dirty="0" smtClean="0">
                <a:solidFill>
                  <a:schemeClr val="bg1">
                    <a:lumMod val="50000"/>
                  </a:schemeClr>
                </a:solidFill>
              </a:rPr>
              <a:t>46/57</a:t>
            </a:r>
            <a:endParaRPr lang="en-US" dirty="0">
              <a:solidFill>
                <a:schemeClr val="bg1">
                  <a:lumMod val="50000"/>
                </a:schemeClr>
              </a:solidFill>
            </a:endParaRPr>
          </a:p>
        </p:txBody>
      </p:sp>
    </p:spTree>
    <p:extLst>
      <p:ext uri="{BB962C8B-B14F-4D97-AF65-F5344CB8AC3E}">
        <p14:creationId xmlns:p14="http://schemas.microsoft.com/office/powerpoint/2010/main" val="16646331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52488"/>
            <a:ext cx="86106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1"/>
          <p:cNvSpPr txBox="1">
            <a:spLocks noChangeArrowheads="1"/>
          </p:cNvSpPr>
          <p:nvPr/>
        </p:nvSpPr>
        <p:spPr bwMode="auto">
          <a:xfrm>
            <a:off x="533400" y="152400"/>
            <a:ext cx="7924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600" b="1"/>
              <a:t>Example of GDI values for different processes</a:t>
            </a:r>
          </a:p>
        </p:txBody>
      </p:sp>
      <p:pic>
        <p:nvPicPr>
          <p:cNvPr id="1536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341438"/>
            <a:ext cx="7005637"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6488113"/>
            <a:ext cx="762000" cy="369887"/>
          </a:xfrm>
          <a:prstGeom prst="rect">
            <a:avLst/>
          </a:prstGeom>
          <a:solidFill>
            <a:schemeClr val="bg1">
              <a:lumMod val="95000"/>
            </a:schemeClr>
          </a:solidFill>
        </p:spPr>
        <p:txBody>
          <a:bodyPr wrap="square">
            <a:spAutoFit/>
          </a:bodyPr>
          <a:lstStyle/>
          <a:p>
            <a:pPr>
              <a:defRPr/>
            </a:pPr>
            <a:r>
              <a:rPr lang="en-US" dirty="0" smtClean="0">
                <a:solidFill>
                  <a:schemeClr val="bg1">
                    <a:lumMod val="50000"/>
                  </a:schemeClr>
                </a:solidFill>
              </a:rPr>
              <a:t>47/57</a:t>
            </a:r>
            <a:endParaRPr lang="en-US" dirty="0">
              <a:solidFill>
                <a:schemeClr val="bg1">
                  <a:lumMod val="50000"/>
                </a:schemeClr>
              </a:solidFill>
            </a:endParaRPr>
          </a:p>
        </p:txBody>
      </p:sp>
    </p:spTree>
    <p:extLst>
      <p:ext uri="{BB962C8B-B14F-4D97-AF65-F5344CB8AC3E}">
        <p14:creationId xmlns:p14="http://schemas.microsoft.com/office/powerpoint/2010/main" val="21381129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2862262"/>
            <a:ext cx="4496575" cy="361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036" y="0"/>
            <a:ext cx="4998964"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48200" y="4191000"/>
            <a:ext cx="4343400" cy="2308324"/>
          </a:xfrm>
          <a:prstGeom prst="rect">
            <a:avLst/>
          </a:prstGeom>
          <a:noFill/>
        </p:spPr>
        <p:txBody>
          <a:bodyPr wrap="square" rtlCol="0">
            <a:spAutoFit/>
          </a:bodyPr>
          <a:lstStyle/>
          <a:p>
            <a:r>
              <a:rPr lang="es-ES_tradnl" sz="2400" dirty="0" smtClean="0">
                <a:latin typeface="Arial" pitchFamily="34" charset="0"/>
                <a:cs typeface="Arial" pitchFamily="34" charset="0"/>
              </a:rPr>
              <a:t>Note </a:t>
            </a:r>
            <a:r>
              <a:rPr lang="es-ES_tradnl" sz="2400" dirty="0" err="1" smtClean="0">
                <a:latin typeface="Arial" pitchFamily="34" charset="0"/>
                <a:cs typeface="Arial" pitchFamily="34" charset="0"/>
              </a:rPr>
              <a:t>better</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resolution</a:t>
            </a:r>
            <a:r>
              <a:rPr lang="es-ES_tradnl" sz="2400" dirty="0" smtClean="0">
                <a:latin typeface="Arial" pitchFamily="34" charset="0"/>
                <a:cs typeface="Arial" pitchFamily="34" charset="0"/>
              </a:rPr>
              <a:t> of </a:t>
            </a:r>
            <a:r>
              <a:rPr lang="es-ES_tradnl" sz="2400" dirty="0" err="1" smtClean="0">
                <a:latin typeface="Arial" pitchFamily="34" charset="0"/>
                <a:cs typeface="Arial" pitchFamily="34" charset="0"/>
              </a:rPr>
              <a:t>the</a:t>
            </a:r>
            <a:r>
              <a:rPr lang="es-ES_tradnl" sz="2400" dirty="0" smtClean="0">
                <a:latin typeface="Arial" pitchFamily="34" charset="0"/>
                <a:cs typeface="Arial" pitchFamily="34" charset="0"/>
              </a:rPr>
              <a:t> GDI </a:t>
            </a:r>
            <a:r>
              <a:rPr lang="es-ES_tradnl" sz="2400" dirty="0" err="1" smtClean="0">
                <a:latin typeface="Arial" pitchFamily="34" charset="0"/>
                <a:cs typeface="Arial" pitchFamily="34" charset="0"/>
              </a:rPr>
              <a:t>over</a:t>
            </a:r>
            <a:r>
              <a:rPr lang="es-ES_tradnl" sz="2400" dirty="0" smtClean="0">
                <a:latin typeface="Arial" pitchFamily="34" charset="0"/>
                <a:cs typeface="Arial" pitchFamily="34" charset="0"/>
              </a:rPr>
              <a:t> Central </a:t>
            </a:r>
            <a:r>
              <a:rPr lang="es-ES_tradnl" sz="2400" dirty="0" err="1" smtClean="0">
                <a:latin typeface="Arial" pitchFamily="34" charset="0"/>
                <a:cs typeface="Arial" pitchFamily="34" charset="0"/>
              </a:rPr>
              <a:t>America</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where</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the</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direct</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difference</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between</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two</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levels</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suggested</a:t>
            </a:r>
            <a:r>
              <a:rPr lang="es-ES_tradnl" sz="2400" dirty="0" smtClean="0">
                <a:latin typeface="Arial" pitchFamily="34" charset="0"/>
                <a:cs typeface="Arial" pitchFamily="34" charset="0"/>
              </a:rPr>
              <a:t> a </a:t>
            </a:r>
            <a:r>
              <a:rPr lang="es-ES_tradnl" sz="2400" dirty="0" err="1" smtClean="0">
                <a:latin typeface="Arial" pitchFamily="34" charset="0"/>
                <a:cs typeface="Arial" pitchFamily="34" charset="0"/>
              </a:rPr>
              <a:t>higher</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potential</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for</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convection</a:t>
            </a:r>
            <a:r>
              <a:rPr lang="es-ES_tradnl" sz="2400" dirty="0" smtClean="0">
                <a:latin typeface="Arial" pitchFamily="34" charset="0"/>
                <a:cs typeface="Arial" pitchFamily="34" charset="0"/>
              </a:rPr>
              <a:t>.</a:t>
            </a:r>
            <a:endParaRPr lang="es-ES_tradnl" sz="2400" dirty="0">
              <a:latin typeface="Arial" pitchFamily="34" charset="0"/>
              <a:cs typeface="Arial" pitchFamily="34" charset="0"/>
            </a:endParaRPr>
          </a:p>
        </p:txBody>
      </p:sp>
      <p:sp>
        <p:nvSpPr>
          <p:cNvPr id="7" name="Title 1"/>
          <p:cNvSpPr txBox="1">
            <a:spLocks/>
          </p:cNvSpPr>
          <p:nvPr/>
        </p:nvSpPr>
        <p:spPr>
          <a:xfrm>
            <a:off x="381000" y="503238"/>
            <a:ext cx="3352800" cy="1782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600" b="1" dirty="0" smtClean="0">
                <a:latin typeface="Arial" pitchFamily="34" charset="0"/>
                <a:cs typeface="Arial" pitchFamily="34" charset="0"/>
              </a:rPr>
              <a:t>GDI vs</a:t>
            </a:r>
          </a:p>
          <a:p>
            <a:r>
              <a:rPr lang="es-ES_tradnl" sz="3600" b="1" dirty="0" err="1" smtClean="0">
                <a:latin typeface="Arial" pitchFamily="34" charset="0"/>
                <a:cs typeface="Arial" pitchFamily="34" charset="0"/>
              </a:rPr>
              <a:t>Two-levels</a:t>
            </a:r>
            <a:endParaRPr lang="es-ES_tradnl" sz="3600" b="1" dirty="0">
              <a:latin typeface="Arial" pitchFamily="34" charset="0"/>
              <a:cs typeface="Arial" pitchFamily="34" charset="0"/>
            </a:endParaRPr>
          </a:p>
        </p:txBody>
      </p:sp>
      <p:sp>
        <p:nvSpPr>
          <p:cNvPr id="2" name="Title 1"/>
          <p:cNvSpPr>
            <a:spLocks noGrp="1"/>
          </p:cNvSpPr>
          <p:nvPr>
            <p:ph type="title"/>
          </p:nvPr>
        </p:nvSpPr>
        <p:spPr>
          <a:xfrm>
            <a:off x="7620000" y="76200"/>
            <a:ext cx="1371600" cy="685800"/>
          </a:xfrm>
          <a:solidFill>
            <a:schemeClr val="bg1">
              <a:lumMod val="95000"/>
            </a:schemeClr>
          </a:solidFill>
        </p:spPr>
        <p:txBody>
          <a:bodyPr>
            <a:normAutofit/>
          </a:bodyPr>
          <a:lstStyle/>
          <a:p>
            <a:r>
              <a:rPr lang="es-ES_tradnl" sz="3600" b="1" noProof="0" dirty="0" smtClean="0">
                <a:latin typeface="Arial" pitchFamily="34" charset="0"/>
                <a:cs typeface="Arial" pitchFamily="34" charset="0"/>
              </a:rPr>
              <a:t>GDI</a:t>
            </a:r>
            <a:endParaRPr lang="es-ES_tradnl" sz="3600" b="1" noProof="0" dirty="0">
              <a:latin typeface="Arial" pitchFamily="34" charset="0"/>
              <a:cs typeface="Arial" pitchFamily="34" charset="0"/>
            </a:endParaRPr>
          </a:p>
        </p:txBody>
      </p:sp>
      <p:sp>
        <p:nvSpPr>
          <p:cNvPr id="8" name="Title 1"/>
          <p:cNvSpPr txBox="1">
            <a:spLocks/>
          </p:cNvSpPr>
          <p:nvPr/>
        </p:nvSpPr>
        <p:spPr>
          <a:xfrm>
            <a:off x="2667000" y="2971800"/>
            <a:ext cx="1371600" cy="685800"/>
          </a:xfrm>
          <a:prstGeom prst="rect">
            <a:avLst/>
          </a:prstGeom>
          <a:solidFill>
            <a:schemeClr val="bg1">
              <a:lumMod val="95000"/>
            </a:schemeClr>
          </a:solidFill>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600" b="1" dirty="0" err="1" smtClean="0">
                <a:latin typeface="Arial" pitchFamily="34" charset="0"/>
                <a:cs typeface="Arial" pitchFamily="34" charset="0"/>
              </a:rPr>
              <a:t>Two</a:t>
            </a:r>
            <a:endParaRPr lang="es-ES_tradnl" sz="3600" b="1" dirty="0" smtClean="0">
              <a:latin typeface="Arial" pitchFamily="34" charset="0"/>
              <a:cs typeface="Arial" pitchFamily="34" charset="0"/>
            </a:endParaRPr>
          </a:p>
          <a:p>
            <a:r>
              <a:rPr lang="es-ES_tradnl" sz="3600" b="1" dirty="0" err="1" smtClean="0">
                <a:latin typeface="Arial" pitchFamily="34" charset="0"/>
                <a:cs typeface="Arial" pitchFamily="34" charset="0"/>
              </a:rPr>
              <a:t>Levels</a:t>
            </a:r>
            <a:endParaRPr lang="es-ES_tradnl" sz="3600" b="1" dirty="0">
              <a:latin typeface="Arial" pitchFamily="34" charset="0"/>
              <a:cs typeface="Arial" pitchFamily="34" charset="0"/>
            </a:endParaRPr>
          </a:p>
        </p:txBody>
      </p:sp>
      <p:sp>
        <p:nvSpPr>
          <p:cNvPr id="9" name="TextBox 8"/>
          <p:cNvSpPr txBox="1"/>
          <p:nvPr/>
        </p:nvSpPr>
        <p:spPr>
          <a:xfrm>
            <a:off x="0" y="6488113"/>
            <a:ext cx="762000" cy="369887"/>
          </a:xfrm>
          <a:prstGeom prst="rect">
            <a:avLst/>
          </a:prstGeom>
          <a:solidFill>
            <a:schemeClr val="bg1">
              <a:lumMod val="95000"/>
            </a:schemeClr>
          </a:solidFill>
        </p:spPr>
        <p:txBody>
          <a:bodyPr wrap="square">
            <a:spAutoFit/>
          </a:bodyPr>
          <a:lstStyle/>
          <a:p>
            <a:pPr>
              <a:defRPr/>
            </a:pPr>
            <a:r>
              <a:rPr lang="en-US" dirty="0" smtClean="0">
                <a:solidFill>
                  <a:schemeClr val="bg1">
                    <a:lumMod val="50000"/>
                  </a:schemeClr>
                </a:solidFill>
              </a:rPr>
              <a:t>48/57</a:t>
            </a:r>
            <a:endParaRPr lang="en-US" dirty="0">
              <a:solidFill>
                <a:schemeClr val="bg1">
                  <a:lumMod val="50000"/>
                </a:schemeClr>
              </a:solidFill>
            </a:endParaRPr>
          </a:p>
        </p:txBody>
      </p:sp>
    </p:spTree>
    <p:extLst>
      <p:ext uri="{BB962C8B-B14F-4D97-AF65-F5344CB8AC3E}">
        <p14:creationId xmlns:p14="http://schemas.microsoft.com/office/powerpoint/2010/main" val="2878764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r>
              <a:rPr lang="es-ES_tradnl" sz="3600" b="1" noProof="0" dirty="0" err="1" smtClean="0">
                <a:latin typeface="Arial" pitchFamily="34" charset="0"/>
                <a:cs typeface="Arial" pitchFamily="34" charset="0"/>
              </a:rPr>
              <a:t>Parcel</a:t>
            </a:r>
            <a:r>
              <a:rPr lang="es-ES_tradnl" sz="3600" b="1" noProof="0" dirty="0" smtClean="0">
                <a:latin typeface="Arial" pitchFamily="34" charset="0"/>
                <a:cs typeface="Arial" pitchFamily="34" charset="0"/>
              </a:rPr>
              <a:t> </a:t>
            </a:r>
            <a:r>
              <a:rPr lang="es-ES_tradnl" sz="3600" b="1" noProof="0" dirty="0" err="1" smtClean="0">
                <a:latin typeface="Arial" pitchFamily="34" charset="0"/>
                <a:cs typeface="Arial" pitchFamily="34" charset="0"/>
              </a:rPr>
              <a:t>Method</a:t>
            </a:r>
            <a:endParaRPr lang="es-ES_tradnl" sz="3600" b="1" noProof="0" dirty="0">
              <a:latin typeface="Arial" pitchFamily="34" charset="0"/>
              <a:cs typeface="Arial" pitchFamily="34" charset="0"/>
            </a:endParaRPr>
          </a:p>
        </p:txBody>
      </p:sp>
      <p:sp>
        <p:nvSpPr>
          <p:cNvPr id="7" name="Content Placeholder 2"/>
          <p:cNvSpPr txBox="1">
            <a:spLocks/>
          </p:cNvSpPr>
          <p:nvPr/>
        </p:nvSpPr>
        <p:spPr>
          <a:xfrm>
            <a:off x="533400" y="762000"/>
            <a:ext cx="8382000"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300" dirty="0" err="1" smtClean="0">
                <a:latin typeface="Arial" pitchFamily="34" charset="0"/>
                <a:cs typeface="Arial" pitchFamily="34" charset="0"/>
              </a:rPr>
              <a:t>To</a:t>
            </a:r>
            <a:r>
              <a:rPr lang="es-ES_tradnl" sz="2300" dirty="0" smtClean="0">
                <a:latin typeface="Arial" pitchFamily="34" charset="0"/>
                <a:cs typeface="Arial" pitchFamily="34" charset="0"/>
              </a:rPr>
              <a:t> determine </a:t>
            </a:r>
            <a:r>
              <a:rPr lang="es-ES_tradnl" sz="2300" dirty="0" err="1" smtClean="0">
                <a:latin typeface="Arial" pitchFamily="34" charset="0"/>
                <a:cs typeface="Arial" pitchFamily="34" charset="0"/>
              </a:rPr>
              <a:t>instability</a:t>
            </a:r>
            <a:r>
              <a:rPr lang="es-ES_tradnl" sz="2300" dirty="0" smtClean="0">
                <a:latin typeface="Arial" pitchFamily="34" charset="0"/>
                <a:cs typeface="Arial" pitchFamily="34" charset="0"/>
              </a:rPr>
              <a:t>, a </a:t>
            </a:r>
            <a:r>
              <a:rPr lang="es-ES_tradnl" sz="2300" dirty="0" err="1" smtClean="0">
                <a:latin typeface="Arial" pitchFamily="34" charset="0"/>
                <a:cs typeface="Arial" pitchFamily="34" charset="0"/>
              </a:rPr>
              <a:t>parcel</a:t>
            </a:r>
            <a:r>
              <a:rPr lang="es-ES_tradnl" sz="2300" dirty="0" smtClean="0">
                <a:latin typeface="Arial" pitchFamily="34" charset="0"/>
                <a:cs typeface="Arial" pitchFamily="34" charset="0"/>
              </a:rPr>
              <a:t> of air </a:t>
            </a:r>
            <a:r>
              <a:rPr lang="es-ES_tradnl" sz="2300" dirty="0" err="1" smtClean="0">
                <a:latin typeface="Arial" pitchFamily="34" charset="0"/>
                <a:cs typeface="Arial" pitchFamily="34" charset="0"/>
              </a:rPr>
              <a:t>is</a:t>
            </a:r>
            <a:r>
              <a:rPr lang="es-ES_tradnl" sz="2300" dirty="0" smtClean="0">
                <a:latin typeface="Arial" pitchFamily="34" charset="0"/>
                <a:cs typeface="Arial" pitchFamily="34" charset="0"/>
              </a:rPr>
              <a:t> displaced in </a:t>
            </a:r>
            <a:r>
              <a:rPr lang="es-ES_tradnl" sz="2300" dirty="0" err="1" smtClean="0">
                <a:latin typeface="Arial" pitchFamily="34" charset="0"/>
                <a:cs typeface="Arial" pitchFamily="34" charset="0"/>
              </a:rPr>
              <a:t>the</a:t>
            </a:r>
            <a:r>
              <a:rPr lang="es-ES_tradnl" sz="2300" dirty="0" smtClean="0">
                <a:latin typeface="Arial" pitchFamily="34" charset="0"/>
                <a:cs typeface="Arial" pitchFamily="34" charset="0"/>
              </a:rPr>
              <a:t> vertical </a:t>
            </a:r>
            <a:r>
              <a:rPr lang="es-ES_tradnl" sz="2300" dirty="0" err="1" smtClean="0">
                <a:latin typeface="Arial" pitchFamily="34" charset="0"/>
                <a:cs typeface="Arial" pitchFamily="34" charset="0"/>
              </a:rPr>
              <a:t>assuming</a:t>
            </a:r>
            <a:r>
              <a:rPr lang="es-ES_tradnl" sz="2300" dirty="0" smtClean="0">
                <a:latin typeface="Arial" pitchFamily="34" charset="0"/>
                <a:cs typeface="Arial" pitchFamily="34" charset="0"/>
              </a:rPr>
              <a:t> </a:t>
            </a:r>
            <a:r>
              <a:rPr lang="es-ES_tradnl" sz="2300" dirty="0" err="1" smtClean="0">
                <a:latin typeface="Arial" pitchFamily="34" charset="0"/>
                <a:cs typeface="Arial" pitchFamily="34" charset="0"/>
              </a:rPr>
              <a:t>there</a:t>
            </a:r>
            <a:r>
              <a:rPr lang="es-ES_tradnl" sz="2300" dirty="0" smtClean="0">
                <a:latin typeface="Arial" pitchFamily="34" charset="0"/>
                <a:cs typeface="Arial" pitchFamily="34" charset="0"/>
              </a:rPr>
              <a:t> </a:t>
            </a:r>
            <a:r>
              <a:rPr lang="es-ES_tradnl" sz="2300" dirty="0" err="1" smtClean="0">
                <a:latin typeface="Arial" pitchFamily="34" charset="0"/>
                <a:cs typeface="Arial" pitchFamily="34" charset="0"/>
              </a:rPr>
              <a:t>is</a:t>
            </a:r>
            <a:r>
              <a:rPr lang="es-ES_tradnl" sz="2300" dirty="0" smtClean="0">
                <a:latin typeface="Arial" pitchFamily="34" charset="0"/>
                <a:cs typeface="Arial" pitchFamily="34" charset="0"/>
              </a:rPr>
              <a:t> no </a:t>
            </a:r>
            <a:r>
              <a:rPr lang="es-ES_tradnl" sz="2300" dirty="0" err="1" smtClean="0">
                <a:latin typeface="Arial" pitchFamily="34" charset="0"/>
                <a:cs typeface="Arial" pitchFamily="34" charset="0"/>
              </a:rPr>
              <a:t>interaction</a:t>
            </a:r>
            <a:r>
              <a:rPr lang="es-ES_tradnl" sz="2300" dirty="0" smtClean="0">
                <a:latin typeface="Arial" pitchFamily="34" charset="0"/>
                <a:cs typeface="Arial" pitchFamily="34" charset="0"/>
              </a:rPr>
              <a:t> </a:t>
            </a:r>
            <a:r>
              <a:rPr lang="es-ES_tradnl" sz="2300" dirty="0" err="1" smtClean="0">
                <a:latin typeface="Arial" pitchFamily="34" charset="0"/>
                <a:cs typeface="Arial" pitchFamily="34" charset="0"/>
              </a:rPr>
              <a:t>with</a:t>
            </a:r>
            <a:r>
              <a:rPr lang="es-ES_tradnl" sz="2300" dirty="0" smtClean="0">
                <a:latin typeface="Arial" pitchFamily="34" charset="0"/>
                <a:cs typeface="Arial" pitchFamily="34" charset="0"/>
              </a:rPr>
              <a:t> </a:t>
            </a:r>
            <a:r>
              <a:rPr lang="es-ES_tradnl" sz="2300" dirty="0" err="1" smtClean="0">
                <a:latin typeface="Arial" pitchFamily="34" charset="0"/>
                <a:cs typeface="Arial" pitchFamily="34" charset="0"/>
              </a:rPr>
              <a:t>the</a:t>
            </a:r>
            <a:r>
              <a:rPr lang="es-ES_tradnl" sz="2300" dirty="0" smtClean="0">
                <a:latin typeface="Arial" pitchFamily="34" charset="0"/>
                <a:cs typeface="Arial" pitchFamily="34" charset="0"/>
              </a:rPr>
              <a:t> </a:t>
            </a:r>
            <a:r>
              <a:rPr lang="es-ES_tradnl" sz="2300" dirty="0" err="1" smtClean="0">
                <a:latin typeface="Arial" pitchFamily="34" charset="0"/>
                <a:cs typeface="Arial" pitchFamily="34" charset="0"/>
              </a:rPr>
              <a:t>environment</a:t>
            </a:r>
            <a:r>
              <a:rPr lang="es-ES_tradnl" sz="2300" dirty="0" smtClean="0">
                <a:latin typeface="Arial" pitchFamily="34" charset="0"/>
                <a:cs typeface="Arial" pitchFamily="34" charset="0"/>
              </a:rPr>
              <a:t>. </a:t>
            </a:r>
            <a:endParaRPr lang="es-ES_tradnl" sz="2300" dirty="0">
              <a:latin typeface="Arial" pitchFamily="34" charset="0"/>
              <a:cs typeface="Arial" pitchFamily="34" charset="0"/>
            </a:endParaRPr>
          </a:p>
        </p:txBody>
      </p:sp>
      <p:sp>
        <p:nvSpPr>
          <p:cNvPr id="8" name="TextBox 7"/>
          <p:cNvSpPr txBox="1"/>
          <p:nvPr/>
        </p:nvSpPr>
        <p:spPr>
          <a:xfrm>
            <a:off x="0" y="6490855"/>
            <a:ext cx="7620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4/57</a:t>
            </a:r>
            <a:endParaRPr lang="en-US" dirty="0">
              <a:solidFill>
                <a:schemeClr val="bg1">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18" y="1752600"/>
            <a:ext cx="8156325" cy="451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3852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152400" y="1324957"/>
            <a:ext cx="1842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400" b="1" dirty="0" err="1" smtClean="0"/>
              <a:t>Evaluation</a:t>
            </a:r>
            <a:r>
              <a:rPr lang="en-US" sz="2400" b="1" dirty="0" smtClean="0"/>
              <a:t>:</a:t>
            </a:r>
            <a:endParaRPr lang="en-US" sz="2400" b="1" dirty="0"/>
          </a:p>
        </p:txBody>
      </p:sp>
      <p:sp>
        <p:nvSpPr>
          <p:cNvPr id="3" name="TextBox 2"/>
          <p:cNvSpPr txBox="1"/>
          <p:nvPr/>
        </p:nvSpPr>
        <p:spPr>
          <a:xfrm>
            <a:off x="304800" y="1858357"/>
            <a:ext cx="8458200" cy="2723823"/>
          </a:xfrm>
          <a:prstGeom prst="rect">
            <a:avLst/>
          </a:prstGeom>
          <a:noFill/>
        </p:spPr>
        <p:txBody>
          <a:bodyPr wrap="square">
            <a:spAutoFit/>
          </a:bodyPr>
          <a:lstStyle/>
          <a:p>
            <a:pPr marL="342900" indent="-342900">
              <a:buFont typeface="Arial" pitchFamily="34" charset="0"/>
              <a:buChar char="•"/>
              <a:defRPr/>
            </a:pPr>
            <a:r>
              <a:rPr lang="es-ES_tradnl" sz="2200" dirty="0" smtClean="0">
                <a:solidFill>
                  <a:srgbClr val="0000FF"/>
                </a:solidFill>
                <a:latin typeface="Times New Roman" pitchFamily="18" charset="0"/>
                <a:cs typeface="Times New Roman" pitchFamily="18" charset="0"/>
              </a:rPr>
              <a:t>GDI</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capability</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to</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forecast</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the</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potential</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for</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moist</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convection</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regimes</a:t>
            </a:r>
            <a:r>
              <a:rPr lang="es-ES_tradnl" sz="2200" dirty="0" smtClean="0">
                <a:latin typeface="Times New Roman" pitchFamily="18" charset="0"/>
                <a:cs typeface="Times New Roman" pitchFamily="18" charset="0"/>
              </a:rPr>
              <a:t>. </a:t>
            </a:r>
            <a:endParaRPr lang="es-ES_tradnl" sz="700" dirty="0" smtClean="0">
              <a:latin typeface="Times New Roman" pitchFamily="18" charset="0"/>
              <a:cs typeface="Times New Roman" pitchFamily="18" charset="0"/>
            </a:endParaRPr>
          </a:p>
          <a:p>
            <a:pPr marL="342900" indent="-342900">
              <a:buFont typeface="Arial" pitchFamily="34" charset="0"/>
              <a:buChar char="•"/>
              <a:defRPr/>
            </a:pPr>
            <a:r>
              <a:rPr lang="es-ES_tradnl" sz="2200" dirty="0" err="1" smtClean="0">
                <a:latin typeface="Times New Roman" pitchFamily="18" charset="0"/>
                <a:cs typeface="Times New Roman" pitchFamily="18" charset="0"/>
              </a:rPr>
              <a:t>Compared</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against</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other</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indices</a:t>
            </a:r>
            <a:r>
              <a:rPr lang="es-ES_tradnl" sz="2200" dirty="0" smtClean="0">
                <a:latin typeface="Times New Roman" pitchFamily="18" charset="0"/>
                <a:cs typeface="Times New Roman" pitchFamily="18" charset="0"/>
              </a:rPr>
              <a:t>:</a:t>
            </a:r>
          </a:p>
          <a:p>
            <a:pPr>
              <a:defRPr/>
            </a:pPr>
            <a:endParaRPr lang="es-ES_tradnl" sz="1000" dirty="0" smtClean="0">
              <a:latin typeface="Times New Roman" pitchFamily="18" charset="0"/>
              <a:cs typeface="Times New Roman" pitchFamily="18" charset="0"/>
            </a:endParaRPr>
          </a:p>
          <a:p>
            <a:pPr>
              <a:defRPr/>
            </a:pPr>
            <a:r>
              <a:rPr lang="es-ES_tradnl" sz="2200" dirty="0" smtClean="0">
                <a:latin typeface="Times New Roman" pitchFamily="18" charset="0"/>
                <a:cs typeface="Times New Roman" pitchFamily="18" charset="0"/>
              </a:rPr>
              <a:t>         </a:t>
            </a:r>
            <a:r>
              <a:rPr lang="es-ES_tradnl" sz="2200" dirty="0" smtClean="0">
                <a:solidFill>
                  <a:srgbClr val="0000FF"/>
                </a:solidFill>
                <a:latin typeface="Times New Roman" pitchFamily="18" charset="0"/>
                <a:cs typeface="Times New Roman" pitchFamily="18" charset="0"/>
              </a:rPr>
              <a:t>-CAPE        -K </a:t>
            </a:r>
            <a:r>
              <a:rPr lang="es-ES_tradnl" sz="2200" dirty="0" err="1" smtClean="0">
                <a:solidFill>
                  <a:srgbClr val="0000FF"/>
                </a:solidFill>
                <a:latin typeface="Times New Roman" pitchFamily="18" charset="0"/>
                <a:cs typeface="Times New Roman" pitchFamily="18" charset="0"/>
              </a:rPr>
              <a:t>Index</a:t>
            </a:r>
            <a:r>
              <a:rPr lang="es-ES_tradnl" sz="2200" dirty="0" smtClean="0">
                <a:solidFill>
                  <a:srgbClr val="0000FF"/>
                </a:solidFill>
                <a:latin typeface="Times New Roman" pitchFamily="18" charset="0"/>
                <a:cs typeface="Times New Roman" pitchFamily="18" charset="0"/>
              </a:rPr>
              <a:t>        -</a:t>
            </a:r>
            <a:r>
              <a:rPr lang="es-ES_tradnl" sz="2200" dirty="0" err="1" smtClean="0">
                <a:solidFill>
                  <a:srgbClr val="0000FF"/>
                </a:solidFill>
                <a:latin typeface="Times New Roman" pitchFamily="18" charset="0"/>
                <a:cs typeface="Times New Roman" pitchFamily="18" charset="0"/>
              </a:rPr>
              <a:t>Lifted</a:t>
            </a:r>
            <a:r>
              <a:rPr lang="es-ES_tradnl" sz="2200" dirty="0" smtClean="0">
                <a:solidFill>
                  <a:srgbClr val="0000FF"/>
                </a:solidFill>
                <a:latin typeface="Times New Roman" pitchFamily="18" charset="0"/>
                <a:cs typeface="Times New Roman" pitchFamily="18" charset="0"/>
              </a:rPr>
              <a:t> </a:t>
            </a:r>
            <a:r>
              <a:rPr lang="es-ES_tradnl" sz="2200" dirty="0" err="1" smtClean="0">
                <a:solidFill>
                  <a:srgbClr val="0000FF"/>
                </a:solidFill>
                <a:latin typeface="Times New Roman" pitchFamily="18" charset="0"/>
                <a:cs typeface="Times New Roman" pitchFamily="18" charset="0"/>
              </a:rPr>
              <a:t>Index</a:t>
            </a:r>
            <a:r>
              <a:rPr lang="es-ES_tradnl" sz="2200" dirty="0" smtClean="0">
                <a:solidFill>
                  <a:srgbClr val="0000FF"/>
                </a:solidFill>
                <a:latin typeface="Times New Roman" pitchFamily="18" charset="0"/>
                <a:cs typeface="Times New Roman" pitchFamily="18" charset="0"/>
              </a:rPr>
              <a:t>       -TOTAL TOTALS</a:t>
            </a:r>
          </a:p>
          <a:p>
            <a:pPr>
              <a:defRPr/>
            </a:pPr>
            <a:endParaRPr lang="es-ES_tradnl" sz="700" dirty="0" smtClean="0">
              <a:latin typeface="Times New Roman" pitchFamily="18" charset="0"/>
              <a:cs typeface="Times New Roman" pitchFamily="18" charset="0"/>
            </a:endParaRPr>
          </a:p>
          <a:p>
            <a:pPr marL="342900" indent="-342900">
              <a:buFont typeface="Arial" pitchFamily="34" charset="0"/>
              <a:buChar char="•"/>
              <a:defRPr/>
            </a:pPr>
            <a:r>
              <a:rPr lang="es-ES_tradnl" sz="2200" dirty="0" err="1" smtClean="0">
                <a:latin typeface="Times New Roman" pitchFamily="18" charset="0"/>
                <a:cs typeface="Times New Roman" pitchFamily="18" charset="0"/>
              </a:rPr>
              <a:t>Observations</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used</a:t>
            </a:r>
            <a:r>
              <a:rPr lang="es-ES_tradnl" sz="2200" dirty="0" smtClean="0">
                <a:latin typeface="Times New Roman" pitchFamily="18" charset="0"/>
                <a:cs typeface="Times New Roman" pitchFamily="18" charset="0"/>
              </a:rPr>
              <a:t> (“true”) </a:t>
            </a:r>
            <a:r>
              <a:rPr lang="es-ES_tradnl" sz="2200" dirty="0" smtClean="0">
                <a:latin typeface="Times New Roman" pitchFamily="18" charset="0"/>
                <a:cs typeface="Times New Roman" pitchFamily="18" charset="0"/>
                <a:sym typeface="Wingdings" pitchFamily="2" charset="2"/>
              </a:rPr>
              <a:t> </a:t>
            </a:r>
            <a:r>
              <a:rPr lang="es-ES_tradnl" sz="2200" dirty="0" err="1" smtClean="0">
                <a:latin typeface="Times New Roman" pitchFamily="18" charset="0"/>
                <a:cs typeface="Times New Roman" pitchFamily="18" charset="0"/>
                <a:sym typeface="Wingdings" pitchFamily="2" charset="2"/>
              </a:rPr>
              <a:t>Averages</a:t>
            </a:r>
            <a:r>
              <a:rPr lang="es-ES_tradnl" sz="2200" dirty="0" smtClean="0">
                <a:latin typeface="Times New Roman" pitchFamily="18" charset="0"/>
                <a:cs typeface="Times New Roman" pitchFamily="18" charset="0"/>
                <a:sym typeface="Wingdings" pitchFamily="2" charset="2"/>
              </a:rPr>
              <a:t> of </a:t>
            </a:r>
            <a:r>
              <a:rPr lang="es-ES_tradnl" sz="2200" dirty="0" err="1" smtClean="0">
                <a:latin typeface="Times New Roman" pitchFamily="18" charset="0"/>
                <a:cs typeface="Times New Roman" pitchFamily="18" charset="0"/>
                <a:sym typeface="Wingdings" pitchFamily="2" charset="2"/>
              </a:rPr>
              <a:t>cloud</a:t>
            </a:r>
            <a:r>
              <a:rPr lang="es-ES_tradnl" sz="2200" dirty="0" smtClean="0">
                <a:latin typeface="Times New Roman" pitchFamily="18" charset="0"/>
                <a:cs typeface="Times New Roman" pitchFamily="18" charset="0"/>
                <a:sym typeface="Wingdings" pitchFamily="2" charset="2"/>
              </a:rPr>
              <a:t> top </a:t>
            </a:r>
            <a:r>
              <a:rPr lang="es-ES_tradnl" sz="2200" dirty="0" err="1" smtClean="0">
                <a:latin typeface="Times New Roman" pitchFamily="18" charset="0"/>
                <a:cs typeface="Times New Roman" pitchFamily="18" charset="0"/>
                <a:sym typeface="Wingdings" pitchFamily="2" charset="2"/>
              </a:rPr>
              <a:t>temperatures</a:t>
            </a:r>
            <a:r>
              <a:rPr lang="es-ES_tradnl" sz="2200" dirty="0" smtClean="0">
                <a:latin typeface="Times New Roman" pitchFamily="18" charset="0"/>
                <a:cs typeface="Times New Roman" pitchFamily="18" charset="0"/>
                <a:sym typeface="Wingdings" pitchFamily="2" charset="2"/>
              </a:rPr>
              <a:t> </a:t>
            </a:r>
            <a:r>
              <a:rPr lang="es-ES_tradnl" sz="2200" dirty="0" err="1" smtClean="0">
                <a:latin typeface="Times New Roman" pitchFamily="18" charset="0"/>
                <a:cs typeface="Times New Roman" pitchFamily="18" charset="0"/>
                <a:sym typeface="Wingdings" pitchFamily="2" charset="2"/>
              </a:rPr>
              <a:t>from</a:t>
            </a:r>
            <a:r>
              <a:rPr lang="es-ES_tradnl" sz="2200" dirty="0" smtClean="0">
                <a:latin typeface="Times New Roman" pitchFamily="18" charset="0"/>
                <a:cs typeface="Times New Roman" pitchFamily="18" charset="0"/>
                <a:sym typeface="Wingdings" pitchFamily="2" charset="2"/>
              </a:rPr>
              <a:t> IR4 </a:t>
            </a:r>
            <a:r>
              <a:rPr lang="es-ES_tradnl" sz="2200" dirty="0" err="1" smtClean="0">
                <a:latin typeface="Times New Roman" pitchFamily="18" charset="0"/>
                <a:cs typeface="Times New Roman" pitchFamily="18" charset="0"/>
                <a:sym typeface="Wingdings" pitchFamily="2" charset="2"/>
              </a:rPr>
              <a:t>satellite</a:t>
            </a:r>
            <a:r>
              <a:rPr lang="es-ES_tradnl" sz="2200" dirty="0" smtClean="0">
                <a:latin typeface="Times New Roman" pitchFamily="18" charset="0"/>
                <a:cs typeface="Times New Roman" pitchFamily="18" charset="0"/>
                <a:sym typeface="Wingdings" pitchFamily="2" charset="2"/>
              </a:rPr>
              <a:t> data</a:t>
            </a:r>
            <a:endParaRPr lang="es-ES_tradnl" sz="2200" dirty="0" smtClean="0">
              <a:latin typeface="Times New Roman" pitchFamily="18" charset="0"/>
              <a:cs typeface="Times New Roman" pitchFamily="18" charset="0"/>
            </a:endParaRPr>
          </a:p>
          <a:p>
            <a:pPr marL="342900" indent="-342900">
              <a:buFont typeface="Arial" pitchFamily="34" charset="0"/>
              <a:buChar char="•"/>
              <a:defRPr/>
            </a:pPr>
            <a:r>
              <a:rPr lang="es-ES_tradnl" sz="2200" dirty="0" err="1" smtClean="0">
                <a:latin typeface="Times New Roman" pitchFamily="18" charset="0"/>
                <a:cs typeface="Times New Roman" pitchFamily="18" charset="0"/>
              </a:rPr>
              <a:t>Periods</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were</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sinchronized</a:t>
            </a:r>
            <a:endParaRPr lang="es-ES_tradnl" sz="2200" dirty="0" smtClean="0">
              <a:latin typeface="Times New Roman" pitchFamily="18" charset="0"/>
              <a:cs typeface="Times New Roman" pitchFamily="18" charset="0"/>
            </a:endParaRPr>
          </a:p>
          <a:p>
            <a:pPr marL="342900" indent="-342900">
              <a:buFont typeface="Arial" pitchFamily="34" charset="0"/>
              <a:buChar char="•"/>
              <a:defRPr/>
            </a:pPr>
            <a:endParaRPr lang="en-US" sz="2200" dirty="0">
              <a:latin typeface="Times New Roman" pitchFamily="18" charset="0"/>
              <a:cs typeface="Times New Roman" pitchFamily="18" charset="0"/>
            </a:endParaRPr>
          </a:p>
        </p:txBody>
      </p:sp>
      <p:sp>
        <p:nvSpPr>
          <p:cNvPr id="10244" name="TextBox 3"/>
          <p:cNvSpPr txBox="1">
            <a:spLocks noChangeArrowheads="1"/>
          </p:cNvSpPr>
          <p:nvPr/>
        </p:nvSpPr>
        <p:spPr bwMode="auto">
          <a:xfrm>
            <a:off x="3048000" y="4953000"/>
            <a:ext cx="5410200" cy="1446550"/>
          </a:xfrm>
          <a:prstGeom prst="rect">
            <a:avLst/>
          </a:prstGeom>
          <a:solidFill>
            <a:srgbClr val="A9E1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200" dirty="0" err="1" smtClean="0">
                <a:latin typeface="Times New Roman" pitchFamily="18" charset="0"/>
                <a:cs typeface="Times New Roman" pitchFamily="18" charset="0"/>
              </a:rPr>
              <a:t>The</a:t>
            </a:r>
            <a:r>
              <a:rPr lang="es-ES_tradnl" sz="2200" dirty="0" smtClean="0">
                <a:latin typeface="Times New Roman" pitchFamily="18" charset="0"/>
                <a:cs typeface="Times New Roman" pitchFamily="18" charset="0"/>
              </a:rPr>
              <a:t> GDI </a:t>
            </a:r>
            <a:r>
              <a:rPr lang="es-ES_tradnl" sz="2200" dirty="0" err="1" smtClean="0">
                <a:latin typeface="Times New Roman" pitchFamily="18" charset="0"/>
                <a:cs typeface="Times New Roman" pitchFamily="18" charset="0"/>
              </a:rPr>
              <a:t>worked</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better</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than</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the</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traditional</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indices</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providing</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better</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detail</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about</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the</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areas</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for</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the</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potential</a:t>
            </a:r>
            <a:r>
              <a:rPr lang="es-ES_tradnl" sz="2200" dirty="0" smtClean="0">
                <a:latin typeface="Times New Roman" pitchFamily="18" charset="0"/>
                <a:cs typeface="Times New Roman" pitchFamily="18" charset="0"/>
              </a:rPr>
              <a:t> of </a:t>
            </a:r>
            <a:r>
              <a:rPr lang="es-ES_tradnl" sz="2200" dirty="0" err="1" smtClean="0">
                <a:latin typeface="Times New Roman" pitchFamily="18" charset="0"/>
                <a:cs typeface="Times New Roman" pitchFamily="18" charset="0"/>
              </a:rPr>
              <a:t>different</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convection</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regimes</a:t>
            </a:r>
            <a:r>
              <a:rPr lang="es-ES_tradnl" sz="2200" dirty="0" smtClean="0">
                <a:latin typeface="Times New Roman" pitchFamily="18" charset="0"/>
                <a:cs typeface="Times New Roman" pitchFamily="18" charset="0"/>
              </a:rPr>
              <a:t> (</a:t>
            </a:r>
            <a:r>
              <a:rPr lang="es-ES_tradnl" sz="2200" dirty="0" err="1" smtClean="0">
                <a:latin typeface="Times New Roman" pitchFamily="18" charset="0"/>
                <a:cs typeface="Times New Roman" pitchFamily="18" charset="0"/>
              </a:rPr>
              <a:t>shallow</a:t>
            </a:r>
            <a:r>
              <a:rPr lang="es-ES_tradnl" sz="2200" dirty="0" smtClean="0">
                <a:latin typeface="Times New Roman" pitchFamily="18" charset="0"/>
                <a:cs typeface="Times New Roman" pitchFamily="18" charset="0"/>
              </a:rPr>
              <a:t> and </a:t>
            </a:r>
            <a:r>
              <a:rPr lang="es-ES_tradnl" sz="2200" dirty="0" err="1" smtClean="0">
                <a:latin typeface="Times New Roman" pitchFamily="18" charset="0"/>
                <a:cs typeface="Times New Roman" pitchFamily="18" charset="0"/>
              </a:rPr>
              <a:t>deep</a:t>
            </a:r>
            <a:r>
              <a:rPr lang="es-ES_tradnl" sz="2200" dirty="0" smtClean="0">
                <a:latin typeface="Times New Roman" pitchFamily="18" charset="0"/>
                <a:cs typeface="Times New Roman" pitchFamily="18" charset="0"/>
              </a:rPr>
              <a:t>)</a:t>
            </a:r>
            <a:endParaRPr lang="es-ES_tradnl" sz="2200" dirty="0">
              <a:latin typeface="Times New Roman" pitchFamily="18" charset="0"/>
              <a:cs typeface="Times New Roman" pitchFamily="18" charset="0"/>
            </a:endParaRPr>
          </a:p>
        </p:txBody>
      </p:sp>
      <p:sp>
        <p:nvSpPr>
          <p:cNvPr id="10245" name="TextBox 1"/>
          <p:cNvSpPr txBox="1">
            <a:spLocks noChangeArrowheads="1"/>
          </p:cNvSpPr>
          <p:nvPr/>
        </p:nvSpPr>
        <p:spPr bwMode="auto">
          <a:xfrm>
            <a:off x="2133600" y="627920"/>
            <a:ext cx="51411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400" b="1" dirty="0" err="1" smtClean="0">
                <a:solidFill>
                  <a:srgbClr val="FF0000"/>
                </a:solidFill>
              </a:rPr>
              <a:t>Comparison</a:t>
            </a:r>
            <a:r>
              <a:rPr lang="es-ES_tradnl" sz="2400" b="1" dirty="0" smtClean="0">
                <a:solidFill>
                  <a:srgbClr val="FF0000"/>
                </a:solidFill>
              </a:rPr>
              <a:t> </a:t>
            </a:r>
            <a:r>
              <a:rPr lang="es-ES_tradnl" sz="2400" b="1" dirty="0" err="1" smtClean="0">
                <a:solidFill>
                  <a:srgbClr val="FF0000"/>
                </a:solidFill>
              </a:rPr>
              <a:t>against</a:t>
            </a:r>
            <a:r>
              <a:rPr lang="es-ES_tradnl" sz="2400" b="1" dirty="0" smtClean="0">
                <a:solidFill>
                  <a:srgbClr val="FF0000"/>
                </a:solidFill>
              </a:rPr>
              <a:t> </a:t>
            </a:r>
            <a:r>
              <a:rPr lang="es-ES_tradnl" sz="2400" b="1" dirty="0" err="1" smtClean="0">
                <a:solidFill>
                  <a:srgbClr val="FF0000"/>
                </a:solidFill>
              </a:rPr>
              <a:t>other</a:t>
            </a:r>
            <a:r>
              <a:rPr lang="es-ES_tradnl" sz="2400" b="1" dirty="0" smtClean="0">
                <a:solidFill>
                  <a:srgbClr val="FF0000"/>
                </a:solidFill>
              </a:rPr>
              <a:t> </a:t>
            </a:r>
            <a:r>
              <a:rPr lang="es-ES_tradnl" sz="2400" b="1" dirty="0" err="1" smtClean="0">
                <a:solidFill>
                  <a:srgbClr val="FF0000"/>
                </a:solidFill>
              </a:rPr>
              <a:t>indices</a:t>
            </a:r>
            <a:endParaRPr lang="es-ES_tradnl" sz="2400" b="1" dirty="0">
              <a:solidFill>
                <a:srgbClr val="FF0000"/>
              </a:solidFill>
            </a:endParaRPr>
          </a:p>
        </p:txBody>
      </p:sp>
      <p:sp>
        <p:nvSpPr>
          <p:cNvPr id="10246" name="TextBox 1"/>
          <p:cNvSpPr txBox="1">
            <a:spLocks noChangeArrowheads="1"/>
          </p:cNvSpPr>
          <p:nvPr/>
        </p:nvSpPr>
        <p:spPr bwMode="auto">
          <a:xfrm>
            <a:off x="0" y="762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sz="3600" b="1" dirty="0" err="1" smtClean="0"/>
              <a:t>Index</a:t>
            </a:r>
            <a:r>
              <a:rPr lang="es-ES_tradnl" sz="3600" b="1" dirty="0" smtClean="0"/>
              <a:t> </a:t>
            </a:r>
            <a:r>
              <a:rPr lang="es-ES_tradnl" sz="3600" b="1" dirty="0" err="1" smtClean="0"/>
              <a:t>Validation</a:t>
            </a:r>
            <a:endParaRPr lang="es-ES_tradnl" sz="3600" b="1" dirty="0"/>
          </a:p>
        </p:txBody>
      </p:sp>
      <p:sp>
        <p:nvSpPr>
          <p:cNvPr id="8" name="TextBox 7"/>
          <p:cNvSpPr txBox="1"/>
          <p:nvPr/>
        </p:nvSpPr>
        <p:spPr>
          <a:xfrm>
            <a:off x="0" y="6490855"/>
            <a:ext cx="8382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49/47</a:t>
            </a:r>
            <a:endParaRPr lang="en-US" dirty="0">
              <a:solidFill>
                <a:schemeClr val="bg1">
                  <a:lumMod val="50000"/>
                </a:schemeClr>
              </a:solidFill>
            </a:endParaRPr>
          </a:p>
        </p:txBody>
      </p:sp>
    </p:spTree>
    <p:extLst>
      <p:ext uri="{BB962C8B-B14F-4D97-AF65-F5344CB8AC3E}">
        <p14:creationId xmlns:p14="http://schemas.microsoft.com/office/powerpoint/2010/main" val="2561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828800" y="4267200"/>
            <a:ext cx="6934200" cy="2406650"/>
          </a:xfrm>
          <a:prstGeom prst="rect">
            <a:avLst/>
          </a:prstGeom>
          <a:solidFill>
            <a:srgbClr val="F8E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6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20813"/>
            <a:ext cx="7543800"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95400" y="725488"/>
            <a:ext cx="1714500" cy="646331"/>
          </a:xfrm>
          <a:prstGeom prst="rect">
            <a:avLst/>
          </a:prstGeom>
          <a:solidFill>
            <a:schemeClr val="bg1">
              <a:lumMod val="85000"/>
            </a:schemeClr>
          </a:solidFill>
        </p:spPr>
        <p:txBody>
          <a:bodyPr>
            <a:spAutoFit/>
          </a:bodyPr>
          <a:lstStyle/>
          <a:p>
            <a:pPr>
              <a:defRPr/>
            </a:pPr>
            <a:r>
              <a:rPr lang="en-US" dirty="0" smtClean="0">
                <a:latin typeface="Times New Roman" pitchFamily="18" charset="0"/>
                <a:cs typeface="Times New Roman" pitchFamily="18" charset="0"/>
              </a:rPr>
              <a:t>Warm tops: little convection</a:t>
            </a:r>
            <a:endParaRPr lang="en-US" dirty="0">
              <a:latin typeface="Times New Roman" pitchFamily="18" charset="0"/>
              <a:cs typeface="Times New Roman" pitchFamily="18" charset="0"/>
            </a:endParaRPr>
          </a:p>
        </p:txBody>
      </p:sp>
      <p:sp>
        <p:nvSpPr>
          <p:cNvPr id="7" name="TextBox 6"/>
          <p:cNvSpPr txBox="1"/>
          <p:nvPr/>
        </p:nvSpPr>
        <p:spPr>
          <a:xfrm>
            <a:off x="3276600" y="715963"/>
            <a:ext cx="3124200" cy="646331"/>
          </a:xfrm>
          <a:prstGeom prst="rect">
            <a:avLst/>
          </a:prstGeom>
          <a:solidFill>
            <a:schemeClr val="bg1">
              <a:lumMod val="85000"/>
            </a:schemeClr>
          </a:solidFill>
        </p:spPr>
        <p:txBody>
          <a:bodyPr wrap="square">
            <a:spAutoFit/>
          </a:bodyPr>
          <a:lstStyle/>
          <a:p>
            <a:pPr>
              <a:defRPr/>
            </a:pPr>
            <a:r>
              <a:rPr lang="en-US" dirty="0" smtClean="0">
                <a:latin typeface="Times New Roman" pitchFamily="18" charset="0"/>
                <a:cs typeface="Times New Roman" pitchFamily="18" charset="0"/>
                <a:sym typeface="Wingdings" pitchFamily="2" charset="2"/>
              </a:rPr>
              <a:t>Cool tops shallow convection and a few deep cells</a:t>
            </a:r>
            <a:endParaRPr lang="en-US" dirty="0">
              <a:latin typeface="Times New Roman" pitchFamily="18" charset="0"/>
              <a:cs typeface="Times New Roman" pitchFamily="18" charset="0"/>
            </a:endParaRPr>
          </a:p>
        </p:txBody>
      </p:sp>
      <p:sp>
        <p:nvSpPr>
          <p:cNvPr id="8" name="TextBox 7"/>
          <p:cNvSpPr txBox="1"/>
          <p:nvPr/>
        </p:nvSpPr>
        <p:spPr>
          <a:xfrm>
            <a:off x="6699250" y="725488"/>
            <a:ext cx="2292350" cy="646331"/>
          </a:xfrm>
          <a:prstGeom prst="rect">
            <a:avLst/>
          </a:prstGeom>
          <a:solidFill>
            <a:schemeClr val="bg1">
              <a:lumMod val="85000"/>
            </a:schemeClr>
          </a:solidFill>
        </p:spPr>
        <p:txBody>
          <a:bodyPr wrap="square">
            <a:spAutoFit/>
          </a:bodyPr>
          <a:lstStyle/>
          <a:p>
            <a:pPr>
              <a:defRPr/>
            </a:pPr>
            <a:r>
              <a:rPr lang="en-US" dirty="0" smtClean="0">
                <a:latin typeface="Times New Roman" pitchFamily="18" charset="0"/>
                <a:cs typeface="Times New Roman" pitchFamily="18" charset="0"/>
              </a:rPr>
              <a:t>Coldest tops </a:t>
            </a:r>
            <a:r>
              <a:rPr lang="en-US" dirty="0" smtClean="0">
                <a:latin typeface="Times New Roman" pitchFamily="18" charset="0"/>
                <a:cs typeface="Times New Roman" pitchFamily="18" charset="0"/>
                <a:sym typeface="Wingdings" pitchFamily="2" charset="2"/>
              </a:rPr>
              <a:t> Deep convection</a:t>
            </a:r>
            <a:endParaRPr lang="en-US" dirty="0">
              <a:latin typeface="Times New Roman" pitchFamily="18" charset="0"/>
              <a:cs typeface="Times New Roman" pitchFamily="18" charset="0"/>
            </a:endParaRPr>
          </a:p>
        </p:txBody>
      </p:sp>
      <p:sp>
        <p:nvSpPr>
          <p:cNvPr id="11271" name="TextBox 8"/>
          <p:cNvSpPr txBox="1">
            <a:spLocks noChangeArrowheads="1"/>
          </p:cNvSpPr>
          <p:nvPr/>
        </p:nvSpPr>
        <p:spPr bwMode="auto">
          <a:xfrm>
            <a:off x="3548063" y="1611313"/>
            <a:ext cx="3151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a:t>Temperature scale in Celsius</a:t>
            </a:r>
          </a:p>
        </p:txBody>
      </p:sp>
      <p:sp>
        <p:nvSpPr>
          <p:cNvPr id="11272" name="TextBox 1"/>
          <p:cNvSpPr txBox="1">
            <a:spLocks noChangeArrowheads="1"/>
          </p:cNvSpPr>
          <p:nvPr/>
        </p:nvSpPr>
        <p:spPr bwMode="auto">
          <a:xfrm>
            <a:off x="152400" y="111125"/>
            <a:ext cx="3294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t>How do we evaluate?</a:t>
            </a:r>
            <a:endParaRPr lang="en-US" sz="2400" b="1" dirty="0"/>
          </a:p>
        </p:txBody>
      </p:sp>
      <p:pic>
        <p:nvPicPr>
          <p:cNvPr id="1127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895600"/>
            <a:ext cx="7391400" cy="48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4" name="TextBox 11"/>
          <p:cNvSpPr txBox="1">
            <a:spLocks noChangeArrowheads="1"/>
          </p:cNvSpPr>
          <p:nvPr/>
        </p:nvSpPr>
        <p:spPr bwMode="auto">
          <a:xfrm>
            <a:off x="4114800" y="3317875"/>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a:t>Index scale</a:t>
            </a:r>
          </a:p>
        </p:txBody>
      </p:sp>
      <p:sp>
        <p:nvSpPr>
          <p:cNvPr id="13" name="TextBox 12"/>
          <p:cNvSpPr txBox="1"/>
          <p:nvPr/>
        </p:nvSpPr>
        <p:spPr>
          <a:xfrm>
            <a:off x="1447800" y="2514600"/>
            <a:ext cx="7391400" cy="384721"/>
          </a:xfrm>
          <a:prstGeom prst="rect">
            <a:avLst/>
          </a:prstGeom>
          <a:solidFill>
            <a:schemeClr val="bg1">
              <a:lumMod val="85000"/>
            </a:schemeClr>
          </a:solidFill>
        </p:spPr>
        <p:txBody>
          <a:bodyPr>
            <a:spAutoFit/>
          </a:bodyPr>
          <a:lstStyle/>
          <a:p>
            <a:pPr>
              <a:defRPr/>
            </a:pPr>
            <a:r>
              <a:rPr lang="en-US" sz="1900" dirty="0" smtClean="0">
                <a:latin typeface="Times New Roman" pitchFamily="18" charset="0"/>
                <a:cs typeface="Times New Roman" pitchFamily="18" charset="0"/>
              </a:rPr>
              <a:t>Low values in GDI</a:t>
            </a:r>
            <a:r>
              <a:rPr lang="en-US" sz="1900" dirty="0">
                <a:latin typeface="Times New Roman" pitchFamily="18" charset="0"/>
                <a:cs typeface="Times New Roman" pitchFamily="18" charset="0"/>
              </a:rPr>
              <a:t>, K, CAPE/50, </a:t>
            </a:r>
            <a:r>
              <a:rPr lang="en-US" sz="1900" dirty="0" smtClean="0">
                <a:latin typeface="Times New Roman" pitchFamily="18" charset="0"/>
                <a:cs typeface="Times New Roman" pitchFamily="18" charset="0"/>
              </a:rPr>
              <a:t>TOTALS-30 less potential</a:t>
            </a:r>
            <a:endParaRPr lang="en-US" sz="1900" dirty="0">
              <a:latin typeface="Times New Roman" pitchFamily="18" charset="0"/>
              <a:cs typeface="Times New Roman" pitchFamily="18" charset="0"/>
            </a:endParaRPr>
          </a:p>
        </p:txBody>
      </p:sp>
      <p:sp>
        <p:nvSpPr>
          <p:cNvPr id="2" name="Right Arrow Callout 1"/>
          <p:cNvSpPr/>
          <p:nvPr/>
        </p:nvSpPr>
        <p:spPr>
          <a:xfrm>
            <a:off x="304800" y="717550"/>
            <a:ext cx="990600" cy="1035050"/>
          </a:xfrm>
          <a:prstGeom prst="rightArrowCallout">
            <a:avLst>
              <a:gd name="adj1" fmla="val 21923"/>
              <a:gd name="adj2" fmla="val 25000"/>
              <a:gd name="adj3" fmla="val 17307"/>
              <a:gd name="adj4" fmla="val 7324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7" name="TextBox 1"/>
          <p:cNvSpPr txBox="1">
            <a:spLocks noChangeArrowheads="1"/>
          </p:cNvSpPr>
          <p:nvPr/>
        </p:nvSpPr>
        <p:spPr bwMode="auto">
          <a:xfrm>
            <a:off x="344488" y="1109663"/>
            <a:ext cx="577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SAT</a:t>
            </a:r>
          </a:p>
        </p:txBody>
      </p:sp>
      <p:sp>
        <p:nvSpPr>
          <p:cNvPr id="16" name="Right Arrow Callout 15"/>
          <p:cNvSpPr/>
          <p:nvPr/>
        </p:nvSpPr>
        <p:spPr>
          <a:xfrm>
            <a:off x="304800" y="2230438"/>
            <a:ext cx="1143000" cy="1184275"/>
          </a:xfrm>
          <a:prstGeom prst="rightArrowCallout">
            <a:avLst>
              <a:gd name="adj1" fmla="val 21923"/>
              <a:gd name="adj2" fmla="val 25000"/>
              <a:gd name="adj3" fmla="val 17307"/>
              <a:gd name="adj4" fmla="val 7324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9" name="TextBox 1"/>
          <p:cNvSpPr txBox="1">
            <a:spLocks noChangeArrowheads="1"/>
          </p:cNvSpPr>
          <p:nvPr/>
        </p:nvSpPr>
        <p:spPr bwMode="auto">
          <a:xfrm rot="-5400000">
            <a:off x="223044" y="2639219"/>
            <a:ext cx="892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Indices</a:t>
            </a:r>
          </a:p>
        </p:txBody>
      </p:sp>
      <p:sp>
        <p:nvSpPr>
          <p:cNvPr id="11280" name="TextBox 1"/>
          <p:cNvSpPr txBox="1">
            <a:spLocks noChangeArrowheads="1"/>
          </p:cNvSpPr>
          <p:nvPr/>
        </p:nvSpPr>
        <p:spPr bwMode="auto">
          <a:xfrm>
            <a:off x="1905000" y="4338638"/>
            <a:ext cx="24769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t>Expected result</a:t>
            </a:r>
            <a:endParaRPr lang="en-US" sz="2400" b="1" dirty="0"/>
          </a:p>
        </p:txBody>
      </p:sp>
      <p:sp>
        <p:nvSpPr>
          <p:cNvPr id="4" name="Rectangle 3"/>
          <p:cNvSpPr/>
          <p:nvPr/>
        </p:nvSpPr>
        <p:spPr>
          <a:xfrm>
            <a:off x="2097088" y="4800600"/>
            <a:ext cx="2017712" cy="1600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2333625" y="4878388"/>
            <a:ext cx="790575" cy="10652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2438400" y="4953000"/>
            <a:ext cx="609600" cy="88741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514600" y="5067300"/>
            <a:ext cx="457200" cy="6223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2590800" y="5181600"/>
            <a:ext cx="304800" cy="4191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4343400" y="4800600"/>
            <a:ext cx="2017713" cy="1600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4581525" y="4878388"/>
            <a:ext cx="788988" cy="106521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4684713" y="4953000"/>
            <a:ext cx="609600" cy="887413"/>
          </a:xfrm>
          <a:prstGeom prst="ellipse">
            <a:avLst/>
          </a:prstGeom>
          <a:solidFill>
            <a:srgbClr val="0CF2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4760913" y="5067300"/>
            <a:ext cx="457200" cy="6223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4837113" y="5181600"/>
            <a:ext cx="304800" cy="41910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91" name="TextBox 1"/>
          <p:cNvSpPr txBox="1">
            <a:spLocks noChangeArrowheads="1"/>
          </p:cNvSpPr>
          <p:nvPr/>
        </p:nvSpPr>
        <p:spPr bwMode="auto">
          <a:xfrm>
            <a:off x="3124200" y="4843463"/>
            <a:ext cx="9733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t>Satellite</a:t>
            </a:r>
            <a:endParaRPr lang="en-US" sz="1600" b="1" dirty="0"/>
          </a:p>
        </p:txBody>
      </p:sp>
      <p:sp>
        <p:nvSpPr>
          <p:cNvPr id="11292" name="TextBox 1"/>
          <p:cNvSpPr txBox="1">
            <a:spLocks noChangeArrowheads="1"/>
          </p:cNvSpPr>
          <p:nvPr/>
        </p:nvSpPr>
        <p:spPr bwMode="auto">
          <a:xfrm>
            <a:off x="5546823" y="4800600"/>
            <a:ext cx="7200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t>Index</a:t>
            </a:r>
            <a:endParaRPr lang="en-US" sz="1600" b="1" dirty="0"/>
          </a:p>
        </p:txBody>
      </p:sp>
      <p:sp>
        <p:nvSpPr>
          <p:cNvPr id="32" name="TextBox 31"/>
          <p:cNvSpPr txBox="1"/>
          <p:nvPr/>
        </p:nvSpPr>
        <p:spPr>
          <a:xfrm>
            <a:off x="0" y="6488113"/>
            <a:ext cx="762000" cy="369887"/>
          </a:xfrm>
          <a:prstGeom prst="rect">
            <a:avLst/>
          </a:prstGeom>
          <a:solidFill>
            <a:schemeClr val="bg1">
              <a:lumMod val="95000"/>
            </a:schemeClr>
          </a:solidFill>
        </p:spPr>
        <p:txBody>
          <a:bodyPr wrap="square">
            <a:spAutoFit/>
          </a:bodyPr>
          <a:lstStyle/>
          <a:p>
            <a:pPr>
              <a:defRPr/>
            </a:pPr>
            <a:r>
              <a:rPr lang="en-US" dirty="0" smtClean="0">
                <a:solidFill>
                  <a:schemeClr val="bg1">
                    <a:lumMod val="50000"/>
                  </a:schemeClr>
                </a:solidFill>
              </a:rPr>
              <a:t>50/57</a:t>
            </a:r>
            <a:endParaRPr lang="en-US" dirty="0">
              <a:solidFill>
                <a:schemeClr val="bg1">
                  <a:lumMod val="50000"/>
                </a:schemeClr>
              </a:solidFill>
            </a:endParaRPr>
          </a:p>
        </p:txBody>
      </p:sp>
    </p:spTree>
    <p:extLst>
      <p:ext uri="{BB962C8B-B14F-4D97-AF65-F5344CB8AC3E}">
        <p14:creationId xmlns:p14="http://schemas.microsoft.com/office/powerpoint/2010/main" val="3471116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85800"/>
            <a:ext cx="5715000" cy="19351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291"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685800"/>
            <a:ext cx="28956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0225" y="2695575"/>
            <a:ext cx="28956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2825" y="685800"/>
            <a:ext cx="2898775" cy="193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5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2825" y="2695575"/>
            <a:ext cx="2898775" cy="193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543800" y="152400"/>
            <a:ext cx="1476375" cy="400050"/>
          </a:xfrm>
          <a:prstGeom prst="rect">
            <a:avLst/>
          </a:prstGeom>
          <a:noFill/>
        </p:spPr>
        <p:txBody>
          <a:bodyPr wrap="none">
            <a:spAutoFit/>
          </a:bodyPr>
          <a:lstStyle/>
          <a:p>
            <a:pPr>
              <a:defRPr/>
            </a:pPr>
            <a:r>
              <a:rPr lang="en-US" sz="2000" dirty="0">
                <a:solidFill>
                  <a:schemeClr val="bg1">
                    <a:lumMod val="65000"/>
                  </a:schemeClr>
                </a:solidFill>
              </a:rPr>
              <a:t>Nov.4.2012</a:t>
            </a:r>
          </a:p>
        </p:txBody>
      </p:sp>
      <p:sp>
        <p:nvSpPr>
          <p:cNvPr id="12296" name="TextBox 49"/>
          <p:cNvSpPr txBox="1">
            <a:spLocks noChangeArrowheads="1"/>
          </p:cNvSpPr>
          <p:nvPr/>
        </p:nvSpPr>
        <p:spPr bwMode="auto">
          <a:xfrm>
            <a:off x="157163" y="76200"/>
            <a:ext cx="1707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t>Example 1</a:t>
            </a:r>
            <a:endParaRPr lang="en-US" sz="2400" b="1" dirty="0"/>
          </a:p>
        </p:txBody>
      </p:sp>
      <p:sp>
        <p:nvSpPr>
          <p:cNvPr id="51" name="TextBox 50"/>
          <p:cNvSpPr txBox="1"/>
          <p:nvPr/>
        </p:nvSpPr>
        <p:spPr>
          <a:xfrm>
            <a:off x="499745" y="4352925"/>
            <a:ext cx="1838966" cy="369332"/>
          </a:xfrm>
          <a:prstGeom prst="rect">
            <a:avLst/>
          </a:prstGeom>
          <a:noFill/>
        </p:spPr>
        <p:txBody>
          <a:bodyPr wrap="none">
            <a:spAutoFit/>
          </a:bodyPr>
          <a:lstStyle/>
          <a:p>
            <a:pPr algn="ctr">
              <a:defRPr/>
            </a:pPr>
            <a:r>
              <a:rPr lang="en-US" dirty="0" err="1" smtClean="0">
                <a:solidFill>
                  <a:schemeClr val="bg1">
                    <a:lumMod val="65000"/>
                  </a:schemeClr>
                </a:solidFill>
                <a:latin typeface="Arial" pitchFamily="34" charset="0"/>
                <a:cs typeface="Arial" pitchFamily="34" charset="0"/>
              </a:rPr>
              <a:t>Intercomparison</a:t>
            </a:r>
            <a:endParaRPr lang="en-US" dirty="0">
              <a:solidFill>
                <a:schemeClr val="bg1">
                  <a:lumMod val="65000"/>
                </a:schemeClr>
              </a:solidFill>
              <a:latin typeface="Arial" pitchFamily="34" charset="0"/>
              <a:cs typeface="Arial" pitchFamily="34" charset="0"/>
            </a:endParaRPr>
          </a:p>
        </p:txBody>
      </p:sp>
      <p:sp>
        <p:nvSpPr>
          <p:cNvPr id="53" name="TextBox 52"/>
          <p:cNvSpPr txBox="1"/>
          <p:nvPr/>
        </p:nvSpPr>
        <p:spPr>
          <a:xfrm>
            <a:off x="6084888" y="685800"/>
            <a:ext cx="595312" cy="369888"/>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rPr>
              <a:t>GDI</a:t>
            </a:r>
          </a:p>
        </p:txBody>
      </p:sp>
      <p:sp>
        <p:nvSpPr>
          <p:cNvPr id="54" name="TextBox 53"/>
          <p:cNvSpPr txBox="1"/>
          <p:nvPr/>
        </p:nvSpPr>
        <p:spPr>
          <a:xfrm>
            <a:off x="3073400" y="2678113"/>
            <a:ext cx="1147763" cy="369887"/>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rPr>
              <a:t>CAPE/50</a:t>
            </a:r>
          </a:p>
        </p:txBody>
      </p:sp>
      <p:sp>
        <p:nvSpPr>
          <p:cNvPr id="55" name="TextBox 54"/>
          <p:cNvSpPr txBox="1"/>
          <p:nvPr/>
        </p:nvSpPr>
        <p:spPr>
          <a:xfrm>
            <a:off x="6096000" y="2678113"/>
            <a:ext cx="350838" cy="369887"/>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rPr>
              <a:t>K</a:t>
            </a:r>
          </a:p>
        </p:txBody>
      </p:sp>
      <p:pic>
        <p:nvPicPr>
          <p:cNvPr id="12302" name="Picture 5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4988" y="4729163"/>
            <a:ext cx="2890837" cy="19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TextBox 56"/>
          <p:cNvSpPr txBox="1"/>
          <p:nvPr/>
        </p:nvSpPr>
        <p:spPr>
          <a:xfrm>
            <a:off x="3073400" y="4749800"/>
            <a:ext cx="1204913" cy="369888"/>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rPr>
              <a:t>Lifted+20</a:t>
            </a:r>
          </a:p>
        </p:txBody>
      </p:sp>
      <p:pic>
        <p:nvPicPr>
          <p:cNvPr id="12304" name="Picture 5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888" y="4724400"/>
            <a:ext cx="2898775" cy="193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TextBox 58"/>
          <p:cNvSpPr txBox="1"/>
          <p:nvPr/>
        </p:nvSpPr>
        <p:spPr>
          <a:xfrm>
            <a:off x="6121400" y="4738688"/>
            <a:ext cx="847725" cy="369887"/>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rPr>
              <a:t>Totals</a:t>
            </a:r>
          </a:p>
        </p:txBody>
      </p:sp>
      <p:pic>
        <p:nvPicPr>
          <p:cNvPr id="1230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613" y="2401888"/>
            <a:ext cx="3328987" cy="11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2743200"/>
            <a:ext cx="254000" cy="357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228600" y="685800"/>
            <a:ext cx="1630959" cy="369332"/>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rPr>
              <a:t>IR4 </a:t>
            </a:r>
            <a:r>
              <a:rPr lang="en-US" b="1" dirty="0" smtClean="0">
                <a:solidFill>
                  <a:schemeClr val="bg1"/>
                </a:solidFill>
                <a:effectLst>
                  <a:outerShdw blurRad="38100" dist="38100" dir="2700000" algn="tl">
                    <a:srgbClr val="000000">
                      <a:alpha val="43137"/>
                    </a:srgbClr>
                  </a:outerShdw>
                </a:effectLst>
              </a:rPr>
              <a:t>(observed)</a:t>
            </a:r>
            <a:endParaRPr lang="en-US" b="1" dirty="0">
              <a:solidFill>
                <a:schemeClr val="bg1"/>
              </a:solidFill>
              <a:effectLst>
                <a:outerShdw blurRad="38100" dist="38100" dir="2700000" algn="tl">
                  <a:srgbClr val="000000">
                    <a:alpha val="43137"/>
                  </a:srgbClr>
                </a:outerShdw>
              </a:effectLst>
            </a:endParaRPr>
          </a:p>
        </p:txBody>
      </p:sp>
      <p:sp>
        <p:nvSpPr>
          <p:cNvPr id="23" name="TextBox 22"/>
          <p:cNvSpPr txBox="1"/>
          <p:nvPr/>
        </p:nvSpPr>
        <p:spPr>
          <a:xfrm>
            <a:off x="228600" y="2130425"/>
            <a:ext cx="1849096" cy="307777"/>
          </a:xfrm>
          <a:prstGeom prst="rect">
            <a:avLst/>
          </a:prstGeom>
          <a:noFill/>
        </p:spPr>
        <p:txBody>
          <a:bodyPr wrap="none">
            <a:spAutoFit/>
          </a:bodyPr>
          <a:lstStyle/>
          <a:p>
            <a:pPr>
              <a:defRPr/>
            </a:pPr>
            <a:r>
              <a:rPr lang="en-US" sz="1400" dirty="0" smtClean="0">
                <a:solidFill>
                  <a:schemeClr val="bg1">
                    <a:lumMod val="65000"/>
                  </a:schemeClr>
                </a:solidFill>
              </a:rPr>
              <a:t>Temperature Scale in C</a:t>
            </a:r>
            <a:endParaRPr lang="en-US" sz="1400" dirty="0">
              <a:solidFill>
                <a:schemeClr val="bg1">
                  <a:lumMod val="65000"/>
                </a:schemeClr>
              </a:solidFill>
            </a:endParaRPr>
          </a:p>
        </p:txBody>
      </p:sp>
      <p:sp>
        <p:nvSpPr>
          <p:cNvPr id="24" name="TextBox 23"/>
          <p:cNvSpPr txBox="1"/>
          <p:nvPr/>
        </p:nvSpPr>
        <p:spPr>
          <a:xfrm>
            <a:off x="0" y="6488113"/>
            <a:ext cx="762000" cy="369887"/>
          </a:xfrm>
          <a:prstGeom prst="rect">
            <a:avLst/>
          </a:prstGeom>
          <a:solidFill>
            <a:schemeClr val="bg1">
              <a:lumMod val="95000"/>
            </a:schemeClr>
          </a:solidFill>
        </p:spPr>
        <p:txBody>
          <a:bodyPr wrap="square">
            <a:spAutoFit/>
          </a:bodyPr>
          <a:lstStyle/>
          <a:p>
            <a:pPr>
              <a:defRPr/>
            </a:pPr>
            <a:r>
              <a:rPr lang="en-US" dirty="0" smtClean="0">
                <a:solidFill>
                  <a:schemeClr val="bg1">
                    <a:lumMod val="50000"/>
                  </a:schemeClr>
                </a:solidFill>
              </a:rPr>
              <a:t>51/57</a:t>
            </a:r>
            <a:endParaRPr lang="en-US" dirty="0">
              <a:solidFill>
                <a:schemeClr val="bg1">
                  <a:lumMod val="50000"/>
                </a:schemeClr>
              </a:solidFill>
            </a:endParaRPr>
          </a:p>
        </p:txBody>
      </p:sp>
    </p:spTree>
    <p:extLst>
      <p:ext uri="{BB962C8B-B14F-4D97-AF65-F5344CB8AC3E}">
        <p14:creationId xmlns:p14="http://schemas.microsoft.com/office/powerpoint/2010/main" val="23539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28600" y="685800"/>
            <a:ext cx="5715000" cy="19351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313" y="685800"/>
            <a:ext cx="2919412" cy="193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85800"/>
            <a:ext cx="2917825" cy="193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743200"/>
            <a:ext cx="2917825" cy="192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5775" y="2743200"/>
            <a:ext cx="2917825" cy="192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8313" y="4784725"/>
            <a:ext cx="2919412" cy="192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4784725"/>
            <a:ext cx="2917825" cy="192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3036888" y="685800"/>
            <a:ext cx="544512" cy="369888"/>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rPr>
              <a:t>IR4</a:t>
            </a:r>
          </a:p>
        </p:txBody>
      </p:sp>
      <p:sp>
        <p:nvSpPr>
          <p:cNvPr id="25" name="TextBox 24"/>
          <p:cNvSpPr txBox="1"/>
          <p:nvPr/>
        </p:nvSpPr>
        <p:spPr>
          <a:xfrm>
            <a:off x="6019800" y="696913"/>
            <a:ext cx="595313" cy="369887"/>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rPr>
              <a:t>GDI</a:t>
            </a:r>
          </a:p>
        </p:txBody>
      </p:sp>
      <p:sp>
        <p:nvSpPr>
          <p:cNvPr id="27" name="TextBox 26"/>
          <p:cNvSpPr txBox="1"/>
          <p:nvPr/>
        </p:nvSpPr>
        <p:spPr>
          <a:xfrm>
            <a:off x="6030913" y="2743200"/>
            <a:ext cx="350837" cy="369888"/>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rPr>
              <a:t>K</a:t>
            </a:r>
          </a:p>
        </p:txBody>
      </p:sp>
      <p:sp>
        <p:nvSpPr>
          <p:cNvPr id="28" name="TextBox 27"/>
          <p:cNvSpPr txBox="1"/>
          <p:nvPr/>
        </p:nvSpPr>
        <p:spPr>
          <a:xfrm>
            <a:off x="3062288" y="4800600"/>
            <a:ext cx="1204912" cy="369888"/>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rPr>
              <a:t>Lifted+20</a:t>
            </a:r>
          </a:p>
        </p:txBody>
      </p:sp>
      <p:sp>
        <p:nvSpPr>
          <p:cNvPr id="29" name="TextBox 28"/>
          <p:cNvSpPr txBox="1"/>
          <p:nvPr/>
        </p:nvSpPr>
        <p:spPr>
          <a:xfrm>
            <a:off x="6054725" y="4789488"/>
            <a:ext cx="847725" cy="368300"/>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rPr>
              <a:t>Totals</a:t>
            </a:r>
          </a:p>
        </p:txBody>
      </p:sp>
      <p:pic>
        <p:nvPicPr>
          <p:cNvPr id="13326"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2938463"/>
            <a:ext cx="2540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3048000" y="2754313"/>
            <a:ext cx="1146175" cy="369887"/>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rPr>
              <a:t>CAPE/50</a:t>
            </a:r>
          </a:p>
        </p:txBody>
      </p:sp>
      <p:pic>
        <p:nvPicPr>
          <p:cNvPr id="13329"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613" y="2401888"/>
            <a:ext cx="3328987" cy="11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a:off x="7543800" y="152400"/>
            <a:ext cx="1476375" cy="400050"/>
          </a:xfrm>
          <a:prstGeom prst="rect">
            <a:avLst/>
          </a:prstGeom>
          <a:noFill/>
        </p:spPr>
        <p:txBody>
          <a:bodyPr wrap="none">
            <a:spAutoFit/>
          </a:bodyPr>
          <a:lstStyle/>
          <a:p>
            <a:pPr>
              <a:defRPr/>
            </a:pPr>
            <a:r>
              <a:rPr lang="en-US" sz="2000" dirty="0">
                <a:solidFill>
                  <a:schemeClr val="bg1">
                    <a:lumMod val="65000"/>
                  </a:schemeClr>
                </a:solidFill>
              </a:rPr>
              <a:t>Nov.5.2012</a:t>
            </a:r>
          </a:p>
        </p:txBody>
      </p:sp>
      <p:sp>
        <p:nvSpPr>
          <p:cNvPr id="23" name="TextBox 49"/>
          <p:cNvSpPr txBox="1">
            <a:spLocks noChangeArrowheads="1"/>
          </p:cNvSpPr>
          <p:nvPr/>
        </p:nvSpPr>
        <p:spPr bwMode="auto">
          <a:xfrm>
            <a:off x="157163" y="76200"/>
            <a:ext cx="1707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t>Example 2</a:t>
            </a:r>
            <a:endParaRPr lang="en-US" sz="2400" b="1" dirty="0"/>
          </a:p>
        </p:txBody>
      </p:sp>
      <p:sp>
        <p:nvSpPr>
          <p:cNvPr id="33" name="TextBox 32"/>
          <p:cNvSpPr txBox="1"/>
          <p:nvPr/>
        </p:nvSpPr>
        <p:spPr>
          <a:xfrm>
            <a:off x="499745" y="4352925"/>
            <a:ext cx="1838966" cy="369332"/>
          </a:xfrm>
          <a:prstGeom prst="rect">
            <a:avLst/>
          </a:prstGeom>
          <a:noFill/>
        </p:spPr>
        <p:txBody>
          <a:bodyPr wrap="none">
            <a:spAutoFit/>
          </a:bodyPr>
          <a:lstStyle/>
          <a:p>
            <a:pPr algn="ctr">
              <a:defRPr/>
            </a:pPr>
            <a:r>
              <a:rPr lang="en-US" dirty="0" err="1" smtClean="0">
                <a:solidFill>
                  <a:schemeClr val="bg1">
                    <a:lumMod val="65000"/>
                  </a:schemeClr>
                </a:solidFill>
                <a:latin typeface="Arial" pitchFamily="34" charset="0"/>
                <a:cs typeface="Arial" pitchFamily="34" charset="0"/>
              </a:rPr>
              <a:t>Intercomparison</a:t>
            </a:r>
            <a:endParaRPr lang="en-US" dirty="0">
              <a:solidFill>
                <a:schemeClr val="bg1">
                  <a:lumMod val="65000"/>
                </a:schemeClr>
              </a:solidFill>
              <a:latin typeface="Arial" pitchFamily="34" charset="0"/>
              <a:cs typeface="Arial" pitchFamily="34" charset="0"/>
            </a:endParaRPr>
          </a:p>
        </p:txBody>
      </p:sp>
      <p:sp>
        <p:nvSpPr>
          <p:cNvPr id="35" name="TextBox 34"/>
          <p:cNvSpPr txBox="1"/>
          <p:nvPr/>
        </p:nvSpPr>
        <p:spPr>
          <a:xfrm>
            <a:off x="228600" y="685800"/>
            <a:ext cx="1630959" cy="369332"/>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rPr>
              <a:t>IR4 </a:t>
            </a:r>
            <a:r>
              <a:rPr lang="en-US" b="1" dirty="0" smtClean="0">
                <a:solidFill>
                  <a:schemeClr val="bg1"/>
                </a:solidFill>
                <a:effectLst>
                  <a:outerShdw blurRad="38100" dist="38100" dir="2700000" algn="tl">
                    <a:srgbClr val="000000">
                      <a:alpha val="43137"/>
                    </a:srgbClr>
                  </a:outerShdw>
                </a:effectLst>
              </a:rPr>
              <a:t>(observed)</a:t>
            </a:r>
            <a:endParaRPr lang="en-US" b="1" dirty="0">
              <a:solidFill>
                <a:schemeClr val="bg1"/>
              </a:solidFill>
              <a:effectLst>
                <a:outerShdw blurRad="38100" dist="38100" dir="2700000" algn="tl">
                  <a:srgbClr val="000000">
                    <a:alpha val="43137"/>
                  </a:srgbClr>
                </a:outerShdw>
              </a:effectLst>
            </a:endParaRPr>
          </a:p>
        </p:txBody>
      </p:sp>
      <p:sp>
        <p:nvSpPr>
          <p:cNvPr id="36" name="TextBox 35"/>
          <p:cNvSpPr txBox="1"/>
          <p:nvPr/>
        </p:nvSpPr>
        <p:spPr>
          <a:xfrm>
            <a:off x="228600" y="2130425"/>
            <a:ext cx="1849096" cy="307777"/>
          </a:xfrm>
          <a:prstGeom prst="rect">
            <a:avLst/>
          </a:prstGeom>
          <a:noFill/>
        </p:spPr>
        <p:txBody>
          <a:bodyPr wrap="none">
            <a:spAutoFit/>
          </a:bodyPr>
          <a:lstStyle/>
          <a:p>
            <a:pPr>
              <a:defRPr/>
            </a:pPr>
            <a:r>
              <a:rPr lang="en-US" sz="1400" dirty="0" smtClean="0">
                <a:solidFill>
                  <a:schemeClr val="bg1">
                    <a:lumMod val="65000"/>
                  </a:schemeClr>
                </a:solidFill>
              </a:rPr>
              <a:t>Temperature Scale in C</a:t>
            </a:r>
            <a:endParaRPr lang="en-US" sz="1400" dirty="0">
              <a:solidFill>
                <a:schemeClr val="bg1">
                  <a:lumMod val="65000"/>
                </a:schemeClr>
              </a:solidFill>
            </a:endParaRPr>
          </a:p>
        </p:txBody>
      </p:sp>
      <p:sp>
        <p:nvSpPr>
          <p:cNvPr id="30" name="TextBox 29"/>
          <p:cNvSpPr txBox="1"/>
          <p:nvPr/>
        </p:nvSpPr>
        <p:spPr>
          <a:xfrm>
            <a:off x="0" y="6488113"/>
            <a:ext cx="762000" cy="369887"/>
          </a:xfrm>
          <a:prstGeom prst="rect">
            <a:avLst/>
          </a:prstGeom>
          <a:solidFill>
            <a:schemeClr val="bg1">
              <a:lumMod val="95000"/>
            </a:schemeClr>
          </a:solidFill>
        </p:spPr>
        <p:txBody>
          <a:bodyPr wrap="square">
            <a:spAutoFit/>
          </a:bodyPr>
          <a:lstStyle/>
          <a:p>
            <a:pPr>
              <a:defRPr/>
            </a:pPr>
            <a:r>
              <a:rPr lang="en-US" dirty="0" smtClean="0">
                <a:solidFill>
                  <a:schemeClr val="bg1">
                    <a:lumMod val="50000"/>
                  </a:schemeClr>
                </a:solidFill>
              </a:rPr>
              <a:t>52/57</a:t>
            </a:r>
            <a:endParaRPr lang="en-US" dirty="0">
              <a:solidFill>
                <a:schemeClr val="bg1">
                  <a:lumMod val="50000"/>
                </a:schemeClr>
              </a:solidFill>
            </a:endParaRPr>
          </a:p>
        </p:txBody>
      </p:sp>
    </p:spTree>
    <p:extLst>
      <p:ext uri="{BB962C8B-B14F-4D97-AF65-F5344CB8AC3E}">
        <p14:creationId xmlns:p14="http://schemas.microsoft.com/office/powerpoint/2010/main" val="134971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28600" y="685800"/>
            <a:ext cx="5486400" cy="19351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33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600" y="2981325"/>
            <a:ext cx="2540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a:off x="7448550" y="152400"/>
            <a:ext cx="1619250" cy="400050"/>
          </a:xfrm>
          <a:prstGeom prst="rect">
            <a:avLst/>
          </a:prstGeom>
          <a:noFill/>
        </p:spPr>
        <p:txBody>
          <a:bodyPr wrap="none">
            <a:spAutoFit/>
          </a:bodyPr>
          <a:lstStyle/>
          <a:p>
            <a:pPr>
              <a:defRPr/>
            </a:pPr>
            <a:r>
              <a:rPr lang="en-US" sz="2000" dirty="0">
                <a:solidFill>
                  <a:schemeClr val="bg1">
                    <a:lumMod val="65000"/>
                  </a:schemeClr>
                </a:solidFill>
              </a:rPr>
              <a:t>Nov.17.2012</a:t>
            </a:r>
          </a:p>
        </p:txBody>
      </p:sp>
      <p:pic>
        <p:nvPicPr>
          <p:cNvPr id="143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685800"/>
            <a:ext cx="3149600" cy="193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3" y="2401888"/>
            <a:ext cx="3328987" cy="11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685800"/>
            <a:ext cx="3148013" cy="193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736850"/>
            <a:ext cx="3149600" cy="192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736850"/>
            <a:ext cx="3148013" cy="192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9"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4768850"/>
            <a:ext cx="3149600" cy="193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81688" y="4768850"/>
            <a:ext cx="3109912" cy="191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5897563" y="685800"/>
            <a:ext cx="595312" cy="369888"/>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rPr>
              <a:t>GDI</a:t>
            </a:r>
          </a:p>
        </p:txBody>
      </p:sp>
      <p:sp>
        <p:nvSpPr>
          <p:cNvPr id="20" name="TextBox 19"/>
          <p:cNvSpPr txBox="1"/>
          <p:nvPr/>
        </p:nvSpPr>
        <p:spPr>
          <a:xfrm>
            <a:off x="2681287" y="2720975"/>
            <a:ext cx="1147763" cy="369887"/>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rPr>
              <a:t>CAPE/50</a:t>
            </a:r>
          </a:p>
        </p:txBody>
      </p:sp>
      <p:sp>
        <p:nvSpPr>
          <p:cNvPr id="21" name="TextBox 20"/>
          <p:cNvSpPr txBox="1"/>
          <p:nvPr/>
        </p:nvSpPr>
        <p:spPr>
          <a:xfrm>
            <a:off x="5908675" y="2678113"/>
            <a:ext cx="350838" cy="369887"/>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rPr>
              <a:t>K</a:t>
            </a:r>
          </a:p>
        </p:txBody>
      </p:sp>
      <p:sp>
        <p:nvSpPr>
          <p:cNvPr id="22" name="TextBox 21"/>
          <p:cNvSpPr txBox="1"/>
          <p:nvPr/>
        </p:nvSpPr>
        <p:spPr>
          <a:xfrm>
            <a:off x="2681287" y="4792662"/>
            <a:ext cx="1204913" cy="369888"/>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rPr>
              <a:t>Lifted+20</a:t>
            </a:r>
          </a:p>
        </p:txBody>
      </p:sp>
      <p:sp>
        <p:nvSpPr>
          <p:cNvPr id="23" name="TextBox 22"/>
          <p:cNvSpPr txBox="1"/>
          <p:nvPr/>
        </p:nvSpPr>
        <p:spPr>
          <a:xfrm>
            <a:off x="5934075" y="4738688"/>
            <a:ext cx="847725" cy="369887"/>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rPr>
              <a:t>Totals</a:t>
            </a:r>
          </a:p>
        </p:txBody>
      </p:sp>
      <p:sp>
        <p:nvSpPr>
          <p:cNvPr id="25" name="TextBox 49"/>
          <p:cNvSpPr txBox="1">
            <a:spLocks noChangeArrowheads="1"/>
          </p:cNvSpPr>
          <p:nvPr/>
        </p:nvSpPr>
        <p:spPr bwMode="auto">
          <a:xfrm>
            <a:off x="157163" y="76200"/>
            <a:ext cx="1707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t>Example 3</a:t>
            </a:r>
            <a:endParaRPr lang="en-US" sz="2400" b="1" dirty="0"/>
          </a:p>
        </p:txBody>
      </p:sp>
      <p:sp>
        <p:nvSpPr>
          <p:cNvPr id="26" name="TextBox 25"/>
          <p:cNvSpPr txBox="1"/>
          <p:nvPr/>
        </p:nvSpPr>
        <p:spPr>
          <a:xfrm>
            <a:off x="499745" y="4352925"/>
            <a:ext cx="1838966" cy="369332"/>
          </a:xfrm>
          <a:prstGeom prst="rect">
            <a:avLst/>
          </a:prstGeom>
          <a:noFill/>
        </p:spPr>
        <p:txBody>
          <a:bodyPr wrap="none">
            <a:spAutoFit/>
          </a:bodyPr>
          <a:lstStyle/>
          <a:p>
            <a:pPr algn="ctr">
              <a:defRPr/>
            </a:pPr>
            <a:r>
              <a:rPr lang="en-US" dirty="0" err="1" smtClean="0">
                <a:solidFill>
                  <a:schemeClr val="bg1">
                    <a:lumMod val="65000"/>
                  </a:schemeClr>
                </a:solidFill>
                <a:latin typeface="Arial" pitchFamily="34" charset="0"/>
                <a:cs typeface="Arial" pitchFamily="34" charset="0"/>
              </a:rPr>
              <a:t>Intercomparison</a:t>
            </a:r>
            <a:endParaRPr lang="en-US" dirty="0">
              <a:solidFill>
                <a:schemeClr val="bg1">
                  <a:lumMod val="65000"/>
                </a:schemeClr>
              </a:solidFill>
              <a:latin typeface="Arial" pitchFamily="34" charset="0"/>
              <a:cs typeface="Arial" pitchFamily="34" charset="0"/>
            </a:endParaRPr>
          </a:p>
        </p:txBody>
      </p:sp>
      <p:sp>
        <p:nvSpPr>
          <p:cNvPr id="27" name="TextBox 26"/>
          <p:cNvSpPr txBox="1"/>
          <p:nvPr/>
        </p:nvSpPr>
        <p:spPr>
          <a:xfrm>
            <a:off x="228600" y="685800"/>
            <a:ext cx="1630959" cy="369332"/>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rPr>
              <a:t>IR4 </a:t>
            </a:r>
            <a:r>
              <a:rPr lang="en-US" b="1" dirty="0" smtClean="0">
                <a:solidFill>
                  <a:schemeClr val="bg1"/>
                </a:solidFill>
                <a:effectLst>
                  <a:outerShdw blurRad="38100" dist="38100" dir="2700000" algn="tl">
                    <a:srgbClr val="000000">
                      <a:alpha val="43137"/>
                    </a:srgbClr>
                  </a:outerShdw>
                </a:effectLst>
              </a:rPr>
              <a:t>(observed)</a:t>
            </a:r>
            <a:endParaRPr lang="en-US" b="1" dirty="0">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228600" y="2130425"/>
            <a:ext cx="1849096" cy="307777"/>
          </a:xfrm>
          <a:prstGeom prst="rect">
            <a:avLst/>
          </a:prstGeom>
          <a:noFill/>
        </p:spPr>
        <p:txBody>
          <a:bodyPr wrap="none">
            <a:spAutoFit/>
          </a:bodyPr>
          <a:lstStyle/>
          <a:p>
            <a:pPr>
              <a:defRPr/>
            </a:pPr>
            <a:r>
              <a:rPr lang="en-US" sz="1400" dirty="0" smtClean="0">
                <a:solidFill>
                  <a:schemeClr val="bg1">
                    <a:lumMod val="65000"/>
                  </a:schemeClr>
                </a:solidFill>
              </a:rPr>
              <a:t>Temperature Scale in C</a:t>
            </a:r>
            <a:endParaRPr lang="en-US" sz="1400" dirty="0">
              <a:solidFill>
                <a:schemeClr val="bg1">
                  <a:lumMod val="65000"/>
                </a:schemeClr>
              </a:solidFill>
            </a:endParaRPr>
          </a:p>
        </p:txBody>
      </p:sp>
      <p:sp>
        <p:nvSpPr>
          <p:cNvPr id="24" name="TextBox 23"/>
          <p:cNvSpPr txBox="1"/>
          <p:nvPr/>
        </p:nvSpPr>
        <p:spPr>
          <a:xfrm>
            <a:off x="0" y="6488113"/>
            <a:ext cx="762000" cy="369887"/>
          </a:xfrm>
          <a:prstGeom prst="rect">
            <a:avLst/>
          </a:prstGeom>
          <a:solidFill>
            <a:schemeClr val="bg1">
              <a:lumMod val="95000"/>
            </a:schemeClr>
          </a:solidFill>
        </p:spPr>
        <p:txBody>
          <a:bodyPr wrap="square">
            <a:spAutoFit/>
          </a:bodyPr>
          <a:lstStyle/>
          <a:p>
            <a:pPr>
              <a:defRPr/>
            </a:pPr>
            <a:r>
              <a:rPr lang="en-US" dirty="0" smtClean="0">
                <a:solidFill>
                  <a:schemeClr val="bg1">
                    <a:lumMod val="50000"/>
                  </a:schemeClr>
                </a:solidFill>
              </a:rPr>
              <a:t>53/57</a:t>
            </a:r>
            <a:endParaRPr lang="en-US" dirty="0">
              <a:solidFill>
                <a:schemeClr val="bg1">
                  <a:lumMod val="50000"/>
                </a:schemeClr>
              </a:solidFill>
            </a:endParaRPr>
          </a:p>
        </p:txBody>
      </p:sp>
    </p:spTree>
    <p:extLst>
      <p:ext uri="{BB962C8B-B14F-4D97-AF65-F5344CB8AC3E}">
        <p14:creationId xmlns:p14="http://schemas.microsoft.com/office/powerpoint/2010/main" val="341790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s-ES_tradnl" sz="3600" b="1" noProof="0" dirty="0" err="1" smtClean="0">
                <a:latin typeface="Arial" pitchFamily="34" charset="0"/>
                <a:cs typeface="Arial" pitchFamily="34" charset="0"/>
              </a:rPr>
              <a:t>Preliminary</a:t>
            </a:r>
            <a:r>
              <a:rPr lang="es-ES_tradnl" sz="3600" b="1" noProof="0" dirty="0" smtClean="0">
                <a:latin typeface="Arial" pitchFamily="34" charset="0"/>
                <a:cs typeface="Arial" pitchFamily="34" charset="0"/>
              </a:rPr>
              <a:t> </a:t>
            </a:r>
            <a:r>
              <a:rPr lang="es-ES_tradnl" sz="3600" b="1" noProof="0" dirty="0" err="1" smtClean="0">
                <a:latin typeface="Arial" pitchFamily="34" charset="0"/>
                <a:cs typeface="Arial" pitchFamily="34" charset="0"/>
              </a:rPr>
              <a:t>Results</a:t>
            </a:r>
            <a:endParaRPr lang="es-ES_tradnl" sz="3600" b="1" noProof="0" dirty="0">
              <a:latin typeface="Arial" pitchFamily="34" charset="0"/>
              <a:cs typeface="Arial" pitchFamily="34" charset="0"/>
            </a:endParaRPr>
          </a:p>
        </p:txBody>
      </p:sp>
      <p:sp>
        <p:nvSpPr>
          <p:cNvPr id="3" name="Content Placeholder 2"/>
          <p:cNvSpPr>
            <a:spLocks noGrp="1"/>
          </p:cNvSpPr>
          <p:nvPr>
            <p:ph idx="1"/>
          </p:nvPr>
        </p:nvSpPr>
        <p:spPr>
          <a:xfrm>
            <a:off x="457200" y="1066800"/>
            <a:ext cx="8229600" cy="5334000"/>
          </a:xfrm>
        </p:spPr>
        <p:txBody>
          <a:bodyPr>
            <a:normAutofit fontScale="92500" lnSpcReduction="10000"/>
          </a:bodyPr>
          <a:lstStyle/>
          <a:p>
            <a:r>
              <a:rPr lang="es-ES_tradnl" sz="2400" noProof="0" dirty="0" smtClean="0">
                <a:latin typeface="Arial" pitchFamily="34" charset="0"/>
                <a:cs typeface="Arial" pitchFamily="34" charset="0"/>
              </a:rPr>
              <a:t>GDI </a:t>
            </a:r>
            <a:r>
              <a:rPr lang="es-ES_tradnl" sz="2400" noProof="0" dirty="0" err="1" smtClean="0">
                <a:latin typeface="Arial" pitchFamily="34" charset="0"/>
                <a:cs typeface="Arial" pitchFamily="34" charset="0"/>
              </a:rPr>
              <a:t>is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promising</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for</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rapid</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evaluation</a:t>
            </a:r>
            <a:r>
              <a:rPr lang="es-ES_tradnl" sz="2400" noProof="0" dirty="0" smtClean="0">
                <a:latin typeface="Arial" pitchFamily="34" charset="0"/>
                <a:cs typeface="Arial" pitchFamily="34" charset="0"/>
              </a:rPr>
              <a:t> of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potential</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for</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different</a:t>
            </a:r>
            <a:r>
              <a:rPr lang="es-ES_tradnl" sz="2400" noProof="0" dirty="0" smtClean="0">
                <a:latin typeface="Arial" pitchFamily="34" charset="0"/>
                <a:cs typeface="Arial" pitchFamily="34" charset="0"/>
              </a:rPr>
              <a:t> </a:t>
            </a:r>
            <a:r>
              <a:rPr lang="es-ES_tradnl" sz="2400" dirty="0" err="1" smtClean="0">
                <a:latin typeface="Arial" pitchFamily="34" charset="0"/>
                <a:cs typeface="Arial" pitchFamily="34" charset="0"/>
              </a:rPr>
              <a:t>convective</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regimes</a:t>
            </a:r>
            <a:r>
              <a:rPr lang="es-ES_tradnl" sz="2400" dirty="0" smtClean="0">
                <a:latin typeface="Arial" pitchFamily="34" charset="0"/>
                <a:cs typeface="Arial" pitchFamily="34" charset="0"/>
              </a:rPr>
              <a:t> in </a:t>
            </a:r>
            <a:r>
              <a:rPr lang="es-ES_tradnl" sz="2400" dirty="0" err="1" smtClean="0">
                <a:latin typeface="Arial" pitchFamily="34" charset="0"/>
                <a:cs typeface="Arial" pitchFamily="34" charset="0"/>
              </a:rPr>
              <a:t>the</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Caribbean</a:t>
            </a:r>
            <a:r>
              <a:rPr lang="es-ES_tradnl" sz="2400" dirty="0" smtClean="0">
                <a:latin typeface="Arial" pitchFamily="34" charset="0"/>
                <a:cs typeface="Arial" pitchFamily="34" charset="0"/>
              </a:rPr>
              <a:t> and </a:t>
            </a:r>
            <a:r>
              <a:rPr lang="es-ES_tradnl" sz="2400" dirty="0" err="1" smtClean="0">
                <a:latin typeface="Arial" pitchFamily="34" charset="0"/>
                <a:cs typeface="Arial" pitchFamily="34" charset="0"/>
              </a:rPr>
              <a:t>Tropics</a:t>
            </a:r>
            <a:r>
              <a:rPr lang="es-ES_tradnl" sz="2400" dirty="0" smtClean="0">
                <a:latin typeface="Arial" pitchFamily="34" charset="0"/>
                <a:cs typeface="Arial" pitchFamily="34" charset="0"/>
              </a:rPr>
              <a:t> in general.</a:t>
            </a:r>
            <a:endParaRPr lang="es-ES_tradnl" sz="2400" noProof="0" dirty="0" smtClean="0">
              <a:latin typeface="Arial" pitchFamily="34" charset="0"/>
              <a:cs typeface="Arial" pitchFamily="34" charset="0"/>
            </a:endParaRPr>
          </a:p>
          <a:p>
            <a:pPr marL="0" indent="0">
              <a:buNone/>
            </a:pPr>
            <a:r>
              <a:rPr lang="es-ES_tradnl" sz="2400" noProof="0" dirty="0" smtClean="0">
                <a:latin typeface="Arial" pitchFamily="34" charset="0"/>
                <a:cs typeface="Arial" pitchFamily="34" charset="0"/>
              </a:rPr>
              <a:t> </a:t>
            </a:r>
          </a:p>
          <a:p>
            <a:r>
              <a:rPr lang="es-ES_tradnl" sz="2400" noProof="0" dirty="0" err="1" smtClean="0">
                <a:latin typeface="Arial" pitchFamily="34" charset="0"/>
                <a:cs typeface="Arial" pitchFamily="34" charset="0"/>
              </a:rPr>
              <a:t>When</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applied</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to</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model</a:t>
            </a:r>
            <a:r>
              <a:rPr lang="es-ES_tradnl" sz="2400" noProof="0" dirty="0" smtClean="0">
                <a:latin typeface="Arial" pitchFamily="34" charset="0"/>
                <a:cs typeface="Arial" pitchFamily="34" charset="0"/>
              </a:rPr>
              <a:t> data,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GDI </a:t>
            </a:r>
            <a:r>
              <a:rPr lang="es-ES_tradnl" sz="2400" b="1" i="1" noProof="0" dirty="0" err="1" smtClean="0">
                <a:solidFill>
                  <a:srgbClr val="0C00F2"/>
                </a:solidFill>
                <a:latin typeface="Arial" pitchFamily="34" charset="0"/>
                <a:cs typeface="Arial" pitchFamily="34" charset="0"/>
              </a:rPr>
              <a:t>depends</a:t>
            </a:r>
            <a:r>
              <a:rPr lang="es-ES_tradnl" sz="2400" b="1" i="1" noProof="0" dirty="0" smtClean="0">
                <a:solidFill>
                  <a:srgbClr val="0C00F2"/>
                </a:solidFill>
                <a:latin typeface="Arial" pitchFamily="34" charset="0"/>
                <a:cs typeface="Arial" pitchFamily="34" charset="0"/>
              </a:rPr>
              <a:t> </a:t>
            </a:r>
            <a:r>
              <a:rPr lang="es-ES_tradnl" sz="2400" b="1" i="1" noProof="0" dirty="0" err="1" smtClean="0">
                <a:solidFill>
                  <a:srgbClr val="0C00F2"/>
                </a:solidFill>
                <a:latin typeface="Arial" pitchFamily="34" charset="0"/>
                <a:cs typeface="Arial" pitchFamily="34" charset="0"/>
              </a:rPr>
              <a:t>on</a:t>
            </a:r>
            <a:r>
              <a:rPr lang="es-ES_tradnl" sz="2400" b="1" i="1" noProof="0" dirty="0" smtClean="0">
                <a:solidFill>
                  <a:srgbClr val="0C00F2"/>
                </a:solidFill>
                <a:latin typeface="Arial" pitchFamily="34" charset="0"/>
                <a:cs typeface="Arial" pitchFamily="34" charset="0"/>
              </a:rPr>
              <a:t> </a:t>
            </a:r>
            <a:r>
              <a:rPr lang="es-ES_tradnl" sz="2400" b="1" i="1" noProof="0" dirty="0" err="1" smtClean="0">
                <a:solidFill>
                  <a:srgbClr val="0C00F2"/>
                </a:solidFill>
                <a:latin typeface="Arial" pitchFamily="34" charset="0"/>
                <a:cs typeface="Arial" pitchFamily="34" charset="0"/>
              </a:rPr>
              <a:t>model</a:t>
            </a:r>
            <a:r>
              <a:rPr lang="es-ES_tradnl" sz="2400" b="1" i="1" noProof="0" dirty="0" smtClean="0">
                <a:solidFill>
                  <a:srgbClr val="0C00F2"/>
                </a:solidFill>
                <a:latin typeface="Arial" pitchFamily="34" charset="0"/>
                <a:cs typeface="Arial" pitchFamily="34" charset="0"/>
              </a:rPr>
              <a:t> output </a:t>
            </a:r>
            <a:r>
              <a:rPr lang="es-ES_tradnl" sz="2400" noProof="0" dirty="0" err="1" smtClean="0">
                <a:latin typeface="Arial" pitchFamily="34" charset="0"/>
                <a:cs typeface="Arial" pitchFamily="34" charset="0"/>
              </a:rPr>
              <a:t>skill</a:t>
            </a:r>
            <a:r>
              <a:rPr lang="es-ES_tradnl" sz="2400" noProof="0" dirty="0" smtClean="0">
                <a:latin typeface="Arial" pitchFamily="34" charset="0"/>
                <a:cs typeface="Arial" pitchFamily="34" charset="0"/>
              </a:rPr>
              <a:t>.</a:t>
            </a:r>
          </a:p>
          <a:p>
            <a:pPr lvl="1"/>
            <a:r>
              <a:rPr lang="es-ES_tradnl" sz="2400" noProof="0" dirty="0" err="1" smtClean="0">
                <a:latin typeface="Arial" pitchFamily="34" charset="0"/>
                <a:cs typeface="Arial" pitchFamily="34" charset="0"/>
              </a:rPr>
              <a:t>If</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model</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forecasts</a:t>
            </a:r>
            <a:r>
              <a:rPr lang="es-ES_tradnl" sz="2400" noProof="0" dirty="0" smtClean="0">
                <a:latin typeface="Arial" pitchFamily="34" charset="0"/>
                <a:cs typeface="Arial" pitchFamily="34" charset="0"/>
              </a:rPr>
              <a:t> are </a:t>
            </a:r>
            <a:r>
              <a:rPr lang="es-ES_tradnl" sz="2400" noProof="0" dirty="0" err="1" smtClean="0">
                <a:latin typeface="Arial" pitchFamily="34" charset="0"/>
                <a:cs typeface="Arial" pitchFamily="34" charset="0"/>
              </a:rPr>
              <a:t>skillfull</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GDI </a:t>
            </a:r>
            <a:r>
              <a:rPr lang="es-ES_tradnl" sz="2400" noProof="0" dirty="0" err="1" smtClean="0">
                <a:latin typeface="Arial" pitchFamily="34" charset="0"/>
                <a:cs typeface="Arial" pitchFamily="34" charset="0"/>
              </a:rPr>
              <a:t>will</a:t>
            </a:r>
            <a:r>
              <a:rPr lang="es-ES_tradnl" sz="2400" noProof="0" dirty="0" smtClean="0">
                <a:latin typeface="Arial" pitchFamily="34" charset="0"/>
                <a:cs typeface="Arial" pitchFamily="34" charset="0"/>
              </a:rPr>
              <a:t> be </a:t>
            </a:r>
            <a:r>
              <a:rPr lang="es-ES_tradnl" sz="2400" noProof="0" dirty="0" err="1" smtClean="0">
                <a:latin typeface="Arial" pitchFamily="34" charset="0"/>
                <a:cs typeface="Arial" pitchFamily="34" charset="0"/>
              </a:rPr>
              <a:t>too</a:t>
            </a:r>
            <a:r>
              <a:rPr lang="es-ES_tradnl" sz="2400" noProof="0" dirty="0" smtClean="0">
                <a:latin typeface="Arial" pitchFamily="34" charset="0"/>
                <a:cs typeface="Arial" pitchFamily="34" charset="0"/>
              </a:rPr>
              <a:t>.</a:t>
            </a:r>
          </a:p>
          <a:p>
            <a:pPr marL="457200" lvl="1" indent="0">
              <a:buNone/>
            </a:pPr>
            <a:endParaRPr lang="es-ES_tradnl" sz="2400" noProof="0" dirty="0" smtClean="0">
              <a:latin typeface="Arial" pitchFamily="34" charset="0"/>
              <a:cs typeface="Arial" pitchFamily="34" charset="0"/>
            </a:endParaRPr>
          </a:p>
          <a:p>
            <a:r>
              <a:rPr lang="es-ES_tradnl" sz="2400" noProof="0" dirty="0" smtClean="0">
                <a:latin typeface="Arial" pitchFamily="34" charset="0"/>
                <a:cs typeface="Arial" pitchFamily="34" charset="0"/>
              </a:rPr>
              <a:t>Works </a:t>
            </a:r>
            <a:r>
              <a:rPr lang="es-ES_tradnl" sz="2400" noProof="0" dirty="0" err="1" smtClean="0">
                <a:latin typeface="Arial" pitchFamily="34" charset="0"/>
                <a:cs typeface="Arial" pitchFamily="34" charset="0"/>
              </a:rPr>
              <a:t>better</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than</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K </a:t>
            </a:r>
            <a:r>
              <a:rPr lang="es-ES_tradnl" sz="2400" noProof="0" dirty="0" err="1" smtClean="0">
                <a:latin typeface="Arial" pitchFamily="34" charset="0"/>
                <a:cs typeface="Arial" pitchFamily="34" charset="0"/>
              </a:rPr>
              <a:t>especially</a:t>
            </a:r>
            <a:r>
              <a:rPr lang="es-ES_tradnl" sz="2400" noProof="0" dirty="0" smtClean="0">
                <a:latin typeface="Arial" pitchFamily="34" charset="0"/>
                <a:cs typeface="Arial" pitchFamily="34" charset="0"/>
              </a:rPr>
              <a:t> in </a:t>
            </a:r>
            <a:r>
              <a:rPr lang="es-ES_tradnl" sz="2400" noProof="0" dirty="0" err="1" smtClean="0">
                <a:latin typeface="Arial" pitchFamily="34" charset="0"/>
                <a:cs typeface="Arial" pitchFamily="34" charset="0"/>
              </a:rPr>
              <a:t>regions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close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to</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ITCZ/NET, </a:t>
            </a:r>
            <a:r>
              <a:rPr lang="es-ES_tradnl" sz="2400" noProof="0" dirty="0" err="1" smtClean="0">
                <a:latin typeface="Arial" pitchFamily="34" charset="0"/>
                <a:cs typeface="Arial" pitchFamily="34" charset="0"/>
              </a:rPr>
              <a:t>since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K </a:t>
            </a:r>
            <a:r>
              <a:rPr lang="es-ES_tradnl" sz="2400" noProof="0" dirty="0" err="1" smtClean="0">
                <a:latin typeface="Arial" pitchFamily="34" charset="0"/>
                <a:cs typeface="Arial" pitchFamily="34" charset="0"/>
              </a:rPr>
              <a:t>is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not</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able</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to</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represent</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fine </a:t>
            </a:r>
            <a:r>
              <a:rPr lang="es-ES_tradnl" sz="2400" noProof="0" dirty="0" err="1" smtClean="0">
                <a:latin typeface="Arial" pitchFamily="34" charset="0"/>
                <a:cs typeface="Arial" pitchFamily="34" charset="0"/>
              </a:rPr>
              <a:t>structure</a:t>
            </a:r>
            <a:r>
              <a:rPr lang="es-ES_tradnl" sz="2400" noProof="0" dirty="0" smtClean="0">
                <a:latin typeface="Arial" pitchFamily="34" charset="0"/>
                <a:cs typeface="Arial" pitchFamily="34" charset="0"/>
              </a:rPr>
              <a:t> of </a:t>
            </a:r>
            <a:r>
              <a:rPr lang="es-ES_tradnl" sz="2400" noProof="0" dirty="0" err="1" smtClean="0">
                <a:latin typeface="Arial" pitchFamily="34" charset="0"/>
                <a:cs typeface="Arial" pitchFamily="34" charset="0"/>
              </a:rPr>
              <a:t>convection</a:t>
            </a:r>
            <a:r>
              <a:rPr lang="es-ES_tradnl" sz="2400" noProof="0" dirty="0" smtClean="0">
                <a:latin typeface="Arial" pitchFamily="34" charset="0"/>
                <a:cs typeface="Arial" pitchFamily="34" charset="0"/>
              </a:rPr>
              <a:t> </a:t>
            </a:r>
            <a:r>
              <a:rPr lang="es-ES_tradnl" sz="2400" dirty="0" smtClean="0">
                <a:latin typeface="Arial" pitchFamily="34" charset="0"/>
                <a:cs typeface="Arial" pitchFamily="34" charset="0"/>
              </a:rPr>
              <a:t>in </a:t>
            </a:r>
            <a:r>
              <a:rPr lang="es-ES_tradnl" sz="2400" dirty="0" err="1" smtClean="0">
                <a:latin typeface="Arial" pitchFamily="34" charset="0"/>
                <a:cs typeface="Arial" pitchFamily="34" charset="0"/>
              </a:rPr>
              <a:t>areas</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where</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deep</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moisture</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is</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the</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norm</a:t>
            </a:r>
            <a:r>
              <a:rPr lang="es-ES_tradnl" sz="2400" dirty="0" smtClean="0">
                <a:latin typeface="Arial" pitchFamily="34" charset="0"/>
                <a:cs typeface="Arial" pitchFamily="34" charset="0"/>
              </a:rPr>
              <a:t>.</a:t>
            </a:r>
            <a:endParaRPr lang="es-ES_tradnl" sz="2400" noProof="0" dirty="0" smtClean="0">
              <a:latin typeface="Arial" pitchFamily="34" charset="0"/>
              <a:cs typeface="Arial" pitchFamily="34" charset="0"/>
            </a:endParaRPr>
          </a:p>
          <a:p>
            <a:endParaRPr lang="es-ES_tradnl" sz="2400" noProof="0" dirty="0" smtClean="0">
              <a:latin typeface="Arial" pitchFamily="34" charset="0"/>
              <a:cs typeface="Arial" pitchFamily="34" charset="0"/>
            </a:endParaRPr>
          </a:p>
          <a:p>
            <a:r>
              <a:rPr lang="es-ES_tradnl" sz="2400" noProof="0" dirty="0" err="1" smtClean="0">
                <a:latin typeface="Arial" pitchFamily="34" charset="0"/>
                <a:cs typeface="Arial" pitchFamily="34" charset="0"/>
              </a:rPr>
              <a:t>Although</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orography</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corrections</a:t>
            </a:r>
            <a:r>
              <a:rPr lang="es-ES_tradnl" sz="2400" noProof="0" dirty="0" smtClean="0">
                <a:latin typeface="Arial" pitchFamily="34" charset="0"/>
                <a:cs typeface="Arial" pitchFamily="34" charset="0"/>
              </a:rPr>
              <a:t> are </a:t>
            </a:r>
            <a:r>
              <a:rPr lang="es-ES_tradnl" sz="2400" noProof="0" dirty="0" err="1" smtClean="0">
                <a:latin typeface="Arial" pitchFamily="34" charset="0"/>
                <a:cs typeface="Arial" pitchFamily="34" charset="0"/>
              </a:rPr>
              <a:t>for</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visualization</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purposes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mainly</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still</a:t>
            </a:r>
            <a:r>
              <a:rPr lang="es-ES_tradnl" sz="2400" noProof="0" dirty="0" smtClean="0">
                <a:latin typeface="Arial" pitchFamily="34" charset="0"/>
                <a:cs typeface="Arial" pitchFamily="34" charset="0"/>
              </a:rPr>
              <a:t> shows </a:t>
            </a:r>
            <a:r>
              <a:rPr lang="es-ES_tradnl" sz="2400" noProof="0" dirty="0" err="1" smtClean="0">
                <a:latin typeface="Arial" pitchFamily="34" charset="0"/>
                <a:cs typeface="Arial" pitchFamily="34" charset="0"/>
              </a:rPr>
              <a:t>better</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results</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than</a:t>
            </a:r>
            <a:r>
              <a:rPr lang="es-ES_tradnl" sz="2400" noProof="0" dirty="0" smtClean="0">
                <a:latin typeface="Arial" pitchFamily="34" charset="0"/>
                <a:cs typeface="Arial" pitchFamily="34" charset="0"/>
              </a:rPr>
              <a:t> </a:t>
            </a:r>
            <a:r>
              <a:rPr lang="es-ES_tradnl" sz="2400" noProof="0" dirty="0" err="1" smtClean="0">
                <a:latin typeface="Arial" pitchFamily="34" charset="0"/>
                <a:cs typeface="Arial" pitchFamily="34" charset="0"/>
              </a:rPr>
              <a:t>the</a:t>
            </a:r>
            <a:r>
              <a:rPr lang="es-ES_tradnl" sz="2400" noProof="0" dirty="0" smtClean="0">
                <a:latin typeface="Arial" pitchFamily="34" charset="0"/>
                <a:cs typeface="Arial" pitchFamily="34" charset="0"/>
              </a:rPr>
              <a:t> K.</a:t>
            </a:r>
          </a:p>
        </p:txBody>
      </p:sp>
      <p:sp>
        <p:nvSpPr>
          <p:cNvPr id="4" name="TextBox 3"/>
          <p:cNvSpPr txBox="1"/>
          <p:nvPr/>
        </p:nvSpPr>
        <p:spPr>
          <a:xfrm>
            <a:off x="0" y="6488112"/>
            <a:ext cx="762000" cy="369887"/>
          </a:xfrm>
          <a:prstGeom prst="rect">
            <a:avLst/>
          </a:prstGeom>
          <a:solidFill>
            <a:schemeClr val="bg1">
              <a:lumMod val="95000"/>
            </a:schemeClr>
          </a:solidFill>
        </p:spPr>
        <p:txBody>
          <a:bodyPr wrap="square">
            <a:spAutoFit/>
          </a:bodyPr>
          <a:lstStyle/>
          <a:p>
            <a:pPr>
              <a:defRPr/>
            </a:pPr>
            <a:r>
              <a:rPr lang="en-US" dirty="0" smtClean="0">
                <a:solidFill>
                  <a:schemeClr val="bg1">
                    <a:lumMod val="50000"/>
                  </a:schemeClr>
                </a:solidFill>
              </a:rPr>
              <a:t>54/57</a:t>
            </a:r>
            <a:endParaRPr lang="en-US" dirty="0">
              <a:solidFill>
                <a:schemeClr val="bg1">
                  <a:lumMod val="50000"/>
                </a:schemeClr>
              </a:solidFill>
            </a:endParaRPr>
          </a:p>
        </p:txBody>
      </p:sp>
    </p:spTree>
    <p:extLst>
      <p:ext uri="{BB962C8B-B14F-4D97-AF65-F5344CB8AC3E}">
        <p14:creationId xmlns:p14="http://schemas.microsoft.com/office/powerpoint/2010/main" val="15287678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ES_tradnl" dirty="0" err="1" smtClean="0">
                <a:cs typeface="Times New Roman" pitchFamily="18" charset="0"/>
              </a:rPr>
              <a:t>Does</a:t>
            </a:r>
            <a:r>
              <a:rPr lang="es-ES_tradnl" dirty="0" smtClean="0">
                <a:cs typeface="Times New Roman" pitchFamily="18" charset="0"/>
              </a:rPr>
              <a:t> </a:t>
            </a:r>
            <a:r>
              <a:rPr lang="es-ES_tradnl" dirty="0" err="1" smtClean="0">
                <a:cs typeface="Times New Roman" pitchFamily="18" charset="0"/>
              </a:rPr>
              <a:t>the</a:t>
            </a:r>
            <a:r>
              <a:rPr lang="es-ES_tradnl" dirty="0" smtClean="0">
                <a:cs typeface="Times New Roman" pitchFamily="18" charset="0"/>
              </a:rPr>
              <a:t> GDI </a:t>
            </a:r>
            <a:r>
              <a:rPr lang="es-ES_tradnl" dirty="0" err="1" smtClean="0">
                <a:cs typeface="Times New Roman" pitchFamily="18" charset="0"/>
              </a:rPr>
              <a:t>work</a:t>
            </a:r>
            <a:r>
              <a:rPr lang="es-ES_tradnl" dirty="0" smtClean="0">
                <a:cs typeface="Times New Roman" pitchFamily="18" charset="0"/>
              </a:rPr>
              <a:t> in South </a:t>
            </a:r>
            <a:r>
              <a:rPr lang="es-ES_tradnl" dirty="0" err="1" smtClean="0">
                <a:cs typeface="Times New Roman" pitchFamily="18" charset="0"/>
              </a:rPr>
              <a:t>America</a:t>
            </a:r>
            <a:r>
              <a:rPr lang="es-ES_tradnl" dirty="0" smtClean="0"/>
              <a:t>?</a:t>
            </a:r>
            <a:endParaRPr lang="es-ES_tradnl" dirty="0"/>
          </a:p>
        </p:txBody>
      </p:sp>
      <p:sp>
        <p:nvSpPr>
          <p:cNvPr id="3" name="TextBox 2"/>
          <p:cNvSpPr txBox="1"/>
          <p:nvPr/>
        </p:nvSpPr>
        <p:spPr>
          <a:xfrm>
            <a:off x="0" y="6488113"/>
            <a:ext cx="762000" cy="369887"/>
          </a:xfrm>
          <a:prstGeom prst="rect">
            <a:avLst/>
          </a:prstGeom>
          <a:solidFill>
            <a:schemeClr val="bg1">
              <a:lumMod val="95000"/>
            </a:schemeClr>
          </a:solidFill>
        </p:spPr>
        <p:txBody>
          <a:bodyPr wrap="square">
            <a:spAutoFit/>
          </a:bodyPr>
          <a:lstStyle/>
          <a:p>
            <a:pPr>
              <a:defRPr/>
            </a:pPr>
            <a:r>
              <a:rPr lang="en-US" dirty="0" smtClean="0">
                <a:solidFill>
                  <a:schemeClr val="bg1">
                    <a:lumMod val="50000"/>
                  </a:schemeClr>
                </a:solidFill>
              </a:rPr>
              <a:t>55/57</a:t>
            </a:r>
            <a:endParaRPr lang="en-US" dirty="0">
              <a:solidFill>
                <a:schemeClr val="bg1">
                  <a:lumMod val="50000"/>
                </a:schemeClr>
              </a:solidFill>
            </a:endParaRPr>
          </a:p>
        </p:txBody>
      </p:sp>
    </p:spTree>
    <p:extLst>
      <p:ext uri="{BB962C8B-B14F-4D97-AF65-F5344CB8AC3E}">
        <p14:creationId xmlns:p14="http://schemas.microsoft.com/office/powerpoint/2010/main" val="39546010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tore4\hpc_data$\Galvez\WORK\R2O\SATELLITE_DOWNLOADS\SOUTH_AMERICA\IR4\20130222\rmtcsasec8ir412_201302212345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1545373"/>
            <a:ext cx="4699000" cy="403999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3413"/>
            <a:ext cx="5257800" cy="419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200" y="86380"/>
            <a:ext cx="2305439" cy="523220"/>
          </a:xfrm>
          <a:prstGeom prst="rect">
            <a:avLst/>
          </a:prstGeom>
          <a:noFill/>
        </p:spPr>
        <p:txBody>
          <a:bodyPr wrap="none" rtlCol="0">
            <a:spAutoFit/>
          </a:bodyPr>
          <a:lstStyle/>
          <a:p>
            <a:r>
              <a:rPr lang="en-US" sz="2800" dirty="0" smtClean="0">
                <a:latin typeface="Arial" pitchFamily="34" charset="0"/>
                <a:cs typeface="Arial" pitchFamily="34" charset="0"/>
              </a:rPr>
              <a:t>Feb 22, 2013</a:t>
            </a:r>
            <a:endParaRPr lang="en-US" sz="2800" dirty="0">
              <a:latin typeface="Arial" pitchFamily="34" charset="0"/>
              <a:cs typeface="Arial" pitchFamily="34" charset="0"/>
            </a:endParaRPr>
          </a:p>
        </p:txBody>
      </p:sp>
      <p:sp>
        <p:nvSpPr>
          <p:cNvPr id="5" name="TextBox 4"/>
          <p:cNvSpPr txBox="1"/>
          <p:nvPr/>
        </p:nvSpPr>
        <p:spPr>
          <a:xfrm>
            <a:off x="0" y="6488113"/>
            <a:ext cx="762000" cy="369887"/>
          </a:xfrm>
          <a:prstGeom prst="rect">
            <a:avLst/>
          </a:prstGeom>
          <a:solidFill>
            <a:schemeClr val="bg1">
              <a:lumMod val="95000"/>
            </a:schemeClr>
          </a:solidFill>
        </p:spPr>
        <p:txBody>
          <a:bodyPr wrap="square">
            <a:spAutoFit/>
          </a:bodyPr>
          <a:lstStyle/>
          <a:p>
            <a:pPr>
              <a:defRPr/>
            </a:pPr>
            <a:r>
              <a:rPr lang="en-US" dirty="0" smtClean="0">
                <a:solidFill>
                  <a:schemeClr val="bg1">
                    <a:lumMod val="50000"/>
                  </a:schemeClr>
                </a:solidFill>
              </a:rPr>
              <a:t>56/57</a:t>
            </a:r>
            <a:endParaRPr lang="en-US" dirty="0">
              <a:solidFill>
                <a:schemeClr val="bg1">
                  <a:lumMod val="50000"/>
                </a:schemeClr>
              </a:solidFill>
            </a:endParaRPr>
          </a:p>
        </p:txBody>
      </p:sp>
    </p:spTree>
    <p:extLst>
      <p:ext uri="{BB962C8B-B14F-4D97-AF65-F5344CB8AC3E}">
        <p14:creationId xmlns:p14="http://schemas.microsoft.com/office/powerpoint/2010/main" val="39045321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nastore4\hpc_data$\Galvez\WORK\R2O\SATELLITE_DOWNLOADS\SOUTH_AMERICA\IR4\20130209\rmtcsasec8ir412_201302082345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690" y="1524000"/>
            <a:ext cx="4675909"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
            <a:ext cx="4986892"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200" y="86380"/>
            <a:ext cx="2305439" cy="523220"/>
          </a:xfrm>
          <a:prstGeom prst="rect">
            <a:avLst/>
          </a:prstGeom>
          <a:noFill/>
        </p:spPr>
        <p:txBody>
          <a:bodyPr wrap="none" rtlCol="0">
            <a:spAutoFit/>
          </a:bodyPr>
          <a:lstStyle/>
          <a:p>
            <a:r>
              <a:rPr lang="en-US" sz="2800" dirty="0" smtClean="0">
                <a:latin typeface="Arial" pitchFamily="34" charset="0"/>
                <a:cs typeface="Arial" pitchFamily="34" charset="0"/>
              </a:rPr>
              <a:t>Feb 09, 2013</a:t>
            </a:r>
            <a:endParaRPr lang="en-US" sz="2800" dirty="0">
              <a:latin typeface="Arial" pitchFamily="34" charset="0"/>
              <a:cs typeface="Arial" pitchFamily="34" charset="0"/>
            </a:endParaRPr>
          </a:p>
        </p:txBody>
      </p:sp>
      <p:sp>
        <p:nvSpPr>
          <p:cNvPr id="5" name="TextBox 4"/>
          <p:cNvSpPr txBox="1"/>
          <p:nvPr/>
        </p:nvSpPr>
        <p:spPr>
          <a:xfrm>
            <a:off x="0" y="6488113"/>
            <a:ext cx="762000" cy="369887"/>
          </a:xfrm>
          <a:prstGeom prst="rect">
            <a:avLst/>
          </a:prstGeom>
          <a:solidFill>
            <a:schemeClr val="bg1">
              <a:lumMod val="95000"/>
            </a:schemeClr>
          </a:solidFill>
        </p:spPr>
        <p:txBody>
          <a:bodyPr wrap="square">
            <a:spAutoFit/>
          </a:bodyPr>
          <a:lstStyle/>
          <a:p>
            <a:pPr>
              <a:defRPr/>
            </a:pPr>
            <a:r>
              <a:rPr lang="en-US" dirty="0" smtClean="0">
                <a:solidFill>
                  <a:schemeClr val="bg1">
                    <a:lumMod val="50000"/>
                  </a:schemeClr>
                </a:solidFill>
              </a:rPr>
              <a:t>57/57</a:t>
            </a:r>
            <a:endParaRPr lang="en-US" dirty="0">
              <a:solidFill>
                <a:schemeClr val="bg1">
                  <a:lumMod val="50000"/>
                </a:schemeClr>
              </a:solidFill>
            </a:endParaRPr>
          </a:p>
        </p:txBody>
      </p:sp>
    </p:spTree>
    <p:extLst>
      <p:ext uri="{BB962C8B-B14F-4D97-AF65-F5344CB8AC3E}">
        <p14:creationId xmlns:p14="http://schemas.microsoft.com/office/powerpoint/2010/main" val="38733270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85800" y="2286000"/>
            <a:ext cx="7772400" cy="1143000"/>
          </a:xfrm>
        </p:spPr>
        <p:txBody>
          <a:bodyPr/>
          <a:lstStyle/>
          <a:p>
            <a:r>
              <a:rPr lang="es-ES_tradnl" dirty="0" smtClean="0">
                <a:cs typeface="Times New Roman" pitchFamily="18" charset="0"/>
              </a:rPr>
              <a:t>¿</a:t>
            </a:r>
            <a:r>
              <a:rPr lang="es-ES_tradnl" dirty="0" err="1" smtClean="0"/>
              <a:t>Questions</a:t>
            </a:r>
            <a:r>
              <a:rPr lang="es-ES_tradnl" dirty="0" smtClean="0"/>
              <a:t>?</a:t>
            </a:r>
          </a:p>
        </p:txBody>
      </p:sp>
    </p:spTree>
    <p:extLst>
      <p:ext uri="{BB962C8B-B14F-4D97-AF65-F5344CB8AC3E}">
        <p14:creationId xmlns:p14="http://schemas.microsoft.com/office/powerpoint/2010/main" val="1991740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52400"/>
            <a:ext cx="8229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600" b="1" dirty="0" err="1" smtClean="0">
                <a:latin typeface="Arial" pitchFamily="34" charset="0"/>
                <a:cs typeface="Arial" pitchFamily="34" charset="0"/>
              </a:rPr>
              <a:t>Parcel</a:t>
            </a:r>
            <a:r>
              <a:rPr lang="es-ES_tradnl" sz="3600" b="1" dirty="0" smtClean="0">
                <a:latin typeface="Arial" pitchFamily="34" charset="0"/>
                <a:cs typeface="Arial" pitchFamily="34" charset="0"/>
              </a:rPr>
              <a:t> </a:t>
            </a:r>
            <a:r>
              <a:rPr lang="es-ES_tradnl" sz="3600" b="1" dirty="0" err="1" smtClean="0">
                <a:latin typeface="Arial" pitchFamily="34" charset="0"/>
                <a:cs typeface="Arial" pitchFamily="34" charset="0"/>
              </a:rPr>
              <a:t>Method</a:t>
            </a:r>
            <a:endParaRPr lang="es-ES_tradnl" sz="3600" b="1" dirty="0">
              <a:latin typeface="Arial" pitchFamily="34" charset="0"/>
              <a:cs typeface="Arial" pitchFamily="34" charset="0"/>
            </a:endParaRPr>
          </a:p>
        </p:txBody>
      </p:sp>
      <p:sp>
        <p:nvSpPr>
          <p:cNvPr id="8" name="TextBox 7"/>
          <p:cNvSpPr txBox="1"/>
          <p:nvPr/>
        </p:nvSpPr>
        <p:spPr>
          <a:xfrm>
            <a:off x="0" y="6490855"/>
            <a:ext cx="7620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5/57</a:t>
            </a:r>
            <a:endParaRPr lang="en-US" dirty="0">
              <a:solidFill>
                <a:schemeClr val="bg1">
                  <a:lumMod val="50000"/>
                </a:schemeClr>
              </a:solidFill>
            </a:endParaRPr>
          </a:p>
        </p:txBody>
      </p:sp>
      <p:sp>
        <p:nvSpPr>
          <p:cNvPr id="6" name="Content Placeholder 2"/>
          <p:cNvSpPr txBox="1">
            <a:spLocks/>
          </p:cNvSpPr>
          <p:nvPr/>
        </p:nvSpPr>
        <p:spPr>
          <a:xfrm>
            <a:off x="533400" y="762000"/>
            <a:ext cx="8382000"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300" dirty="0" err="1" smtClean="0">
                <a:latin typeface="Arial" pitchFamily="34" charset="0"/>
                <a:cs typeface="Arial" pitchFamily="34" charset="0"/>
              </a:rPr>
              <a:t>To</a:t>
            </a:r>
            <a:r>
              <a:rPr lang="es-ES_tradnl" sz="2300" dirty="0" smtClean="0">
                <a:latin typeface="Arial" pitchFamily="34" charset="0"/>
                <a:cs typeface="Arial" pitchFamily="34" charset="0"/>
              </a:rPr>
              <a:t> determine </a:t>
            </a:r>
            <a:r>
              <a:rPr lang="es-ES_tradnl" sz="2300" dirty="0" err="1" smtClean="0">
                <a:latin typeface="Arial" pitchFamily="34" charset="0"/>
                <a:cs typeface="Arial" pitchFamily="34" charset="0"/>
              </a:rPr>
              <a:t>instability</a:t>
            </a:r>
            <a:r>
              <a:rPr lang="es-ES_tradnl" sz="2300" dirty="0" smtClean="0">
                <a:latin typeface="Arial" pitchFamily="34" charset="0"/>
                <a:cs typeface="Arial" pitchFamily="34" charset="0"/>
              </a:rPr>
              <a:t>, a </a:t>
            </a:r>
            <a:r>
              <a:rPr lang="es-ES_tradnl" sz="2300" dirty="0" err="1" smtClean="0">
                <a:latin typeface="Arial" pitchFamily="34" charset="0"/>
                <a:cs typeface="Arial" pitchFamily="34" charset="0"/>
              </a:rPr>
              <a:t>parcel</a:t>
            </a:r>
            <a:r>
              <a:rPr lang="es-ES_tradnl" sz="2300" dirty="0" smtClean="0">
                <a:latin typeface="Arial" pitchFamily="34" charset="0"/>
                <a:cs typeface="Arial" pitchFamily="34" charset="0"/>
              </a:rPr>
              <a:t> of air </a:t>
            </a:r>
            <a:r>
              <a:rPr lang="es-ES_tradnl" sz="2300" dirty="0" err="1" smtClean="0">
                <a:latin typeface="Arial" pitchFamily="34" charset="0"/>
                <a:cs typeface="Arial" pitchFamily="34" charset="0"/>
              </a:rPr>
              <a:t>is</a:t>
            </a:r>
            <a:r>
              <a:rPr lang="es-ES_tradnl" sz="2300" dirty="0" smtClean="0">
                <a:latin typeface="Arial" pitchFamily="34" charset="0"/>
                <a:cs typeface="Arial" pitchFamily="34" charset="0"/>
              </a:rPr>
              <a:t> displaced in </a:t>
            </a:r>
            <a:r>
              <a:rPr lang="es-ES_tradnl" sz="2300" dirty="0" err="1" smtClean="0">
                <a:latin typeface="Arial" pitchFamily="34" charset="0"/>
                <a:cs typeface="Arial" pitchFamily="34" charset="0"/>
              </a:rPr>
              <a:t>the</a:t>
            </a:r>
            <a:r>
              <a:rPr lang="es-ES_tradnl" sz="2300" dirty="0" smtClean="0">
                <a:latin typeface="Arial" pitchFamily="34" charset="0"/>
                <a:cs typeface="Arial" pitchFamily="34" charset="0"/>
              </a:rPr>
              <a:t> vertical </a:t>
            </a:r>
            <a:r>
              <a:rPr lang="es-ES_tradnl" sz="2300" dirty="0" err="1" smtClean="0">
                <a:latin typeface="Arial" pitchFamily="34" charset="0"/>
                <a:cs typeface="Arial" pitchFamily="34" charset="0"/>
              </a:rPr>
              <a:t>assuming</a:t>
            </a:r>
            <a:r>
              <a:rPr lang="es-ES_tradnl" sz="2300" dirty="0" smtClean="0">
                <a:latin typeface="Arial" pitchFamily="34" charset="0"/>
                <a:cs typeface="Arial" pitchFamily="34" charset="0"/>
              </a:rPr>
              <a:t> </a:t>
            </a:r>
            <a:r>
              <a:rPr lang="es-ES_tradnl" sz="2300" dirty="0" err="1" smtClean="0">
                <a:latin typeface="Arial" pitchFamily="34" charset="0"/>
                <a:cs typeface="Arial" pitchFamily="34" charset="0"/>
              </a:rPr>
              <a:t>there</a:t>
            </a:r>
            <a:r>
              <a:rPr lang="es-ES_tradnl" sz="2300" dirty="0" smtClean="0">
                <a:latin typeface="Arial" pitchFamily="34" charset="0"/>
                <a:cs typeface="Arial" pitchFamily="34" charset="0"/>
              </a:rPr>
              <a:t> </a:t>
            </a:r>
            <a:r>
              <a:rPr lang="es-ES_tradnl" sz="2300" dirty="0" err="1" smtClean="0">
                <a:latin typeface="Arial" pitchFamily="34" charset="0"/>
                <a:cs typeface="Arial" pitchFamily="34" charset="0"/>
              </a:rPr>
              <a:t>is</a:t>
            </a:r>
            <a:r>
              <a:rPr lang="es-ES_tradnl" sz="2300" dirty="0" smtClean="0">
                <a:latin typeface="Arial" pitchFamily="34" charset="0"/>
                <a:cs typeface="Arial" pitchFamily="34" charset="0"/>
              </a:rPr>
              <a:t> no </a:t>
            </a:r>
            <a:r>
              <a:rPr lang="es-ES_tradnl" sz="2300" dirty="0" err="1" smtClean="0">
                <a:latin typeface="Arial" pitchFamily="34" charset="0"/>
                <a:cs typeface="Arial" pitchFamily="34" charset="0"/>
              </a:rPr>
              <a:t>interaction</a:t>
            </a:r>
            <a:r>
              <a:rPr lang="es-ES_tradnl" sz="2300" dirty="0" smtClean="0">
                <a:latin typeface="Arial" pitchFamily="34" charset="0"/>
                <a:cs typeface="Arial" pitchFamily="34" charset="0"/>
              </a:rPr>
              <a:t> </a:t>
            </a:r>
            <a:r>
              <a:rPr lang="es-ES_tradnl" sz="2300" dirty="0" err="1" smtClean="0">
                <a:latin typeface="Arial" pitchFamily="34" charset="0"/>
                <a:cs typeface="Arial" pitchFamily="34" charset="0"/>
              </a:rPr>
              <a:t>with</a:t>
            </a:r>
            <a:r>
              <a:rPr lang="es-ES_tradnl" sz="2300" dirty="0" smtClean="0">
                <a:latin typeface="Arial" pitchFamily="34" charset="0"/>
                <a:cs typeface="Arial" pitchFamily="34" charset="0"/>
              </a:rPr>
              <a:t> </a:t>
            </a:r>
            <a:r>
              <a:rPr lang="es-ES_tradnl" sz="2300" dirty="0" err="1" smtClean="0">
                <a:latin typeface="Arial" pitchFamily="34" charset="0"/>
                <a:cs typeface="Arial" pitchFamily="34" charset="0"/>
              </a:rPr>
              <a:t>the</a:t>
            </a:r>
            <a:r>
              <a:rPr lang="es-ES_tradnl" sz="2300" dirty="0" smtClean="0">
                <a:latin typeface="Arial" pitchFamily="34" charset="0"/>
                <a:cs typeface="Arial" pitchFamily="34" charset="0"/>
              </a:rPr>
              <a:t> </a:t>
            </a:r>
            <a:r>
              <a:rPr lang="es-ES_tradnl" sz="2300" dirty="0" err="1" smtClean="0">
                <a:latin typeface="Arial" pitchFamily="34" charset="0"/>
                <a:cs typeface="Arial" pitchFamily="34" charset="0"/>
              </a:rPr>
              <a:t>environment</a:t>
            </a:r>
            <a:r>
              <a:rPr lang="es-ES_tradnl" sz="2300" dirty="0" smtClean="0">
                <a:latin typeface="Arial" pitchFamily="34" charset="0"/>
                <a:cs typeface="Arial" pitchFamily="34" charset="0"/>
              </a:rPr>
              <a:t>. </a:t>
            </a:r>
            <a:endParaRPr lang="es-ES_tradnl" sz="2300" dirty="0">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19250"/>
            <a:ext cx="89154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27863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ctrTitle"/>
          </p:nvPr>
        </p:nvSpPr>
        <p:spPr/>
        <p:txBody>
          <a:bodyPr/>
          <a:lstStyle/>
          <a:p>
            <a:r>
              <a:rPr lang="es-ES_tradnl" dirty="0" smtClean="0"/>
              <a:t>Test</a:t>
            </a:r>
          </a:p>
        </p:txBody>
      </p:sp>
    </p:spTree>
    <p:extLst>
      <p:ext uri="{BB962C8B-B14F-4D97-AF65-F5344CB8AC3E}">
        <p14:creationId xmlns:p14="http://schemas.microsoft.com/office/powerpoint/2010/main" val="27941110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s-ES_tradnl" dirty="0" err="1" smtClean="0"/>
              <a:t>Questions</a:t>
            </a:r>
            <a:endParaRPr lang="es-ES_tradnl" dirty="0" smtClean="0"/>
          </a:p>
        </p:txBody>
      </p:sp>
      <p:sp>
        <p:nvSpPr>
          <p:cNvPr id="39939" name="Content Placeholder 2"/>
          <p:cNvSpPr>
            <a:spLocks noGrp="1"/>
          </p:cNvSpPr>
          <p:nvPr>
            <p:ph idx="1"/>
          </p:nvPr>
        </p:nvSpPr>
        <p:spPr/>
        <p:txBody>
          <a:bodyPr>
            <a:normAutofit fontScale="85000" lnSpcReduction="10000"/>
          </a:bodyPr>
          <a:lstStyle/>
          <a:p>
            <a:r>
              <a:rPr lang="es-ES_tradnl" dirty="0" err="1" smtClean="0"/>
              <a:t>What</a:t>
            </a:r>
            <a:r>
              <a:rPr lang="es-ES_tradnl" dirty="0" smtClean="0"/>
              <a:t> are </a:t>
            </a:r>
            <a:r>
              <a:rPr lang="es-ES_tradnl" dirty="0" err="1" smtClean="0"/>
              <a:t>the</a:t>
            </a:r>
            <a:r>
              <a:rPr lang="es-ES_tradnl" dirty="0" smtClean="0"/>
              <a:t> </a:t>
            </a:r>
            <a:r>
              <a:rPr lang="es-ES_tradnl" dirty="0" err="1" smtClean="0"/>
              <a:t>limitations</a:t>
            </a:r>
            <a:r>
              <a:rPr lang="es-ES_tradnl" dirty="0" smtClean="0"/>
              <a:t> of </a:t>
            </a:r>
            <a:r>
              <a:rPr lang="es-ES_tradnl" dirty="0" err="1" smtClean="0"/>
              <a:t>the</a:t>
            </a:r>
            <a:r>
              <a:rPr lang="es-ES_tradnl" dirty="0" smtClean="0"/>
              <a:t> </a:t>
            </a:r>
            <a:r>
              <a:rPr lang="es-ES_tradnl" dirty="0" err="1" smtClean="0"/>
              <a:t>Parcel</a:t>
            </a:r>
            <a:r>
              <a:rPr lang="es-ES_tradnl" dirty="0" smtClean="0"/>
              <a:t> </a:t>
            </a:r>
            <a:r>
              <a:rPr lang="es-ES_tradnl" dirty="0" err="1" smtClean="0"/>
              <a:t>Method</a:t>
            </a:r>
            <a:r>
              <a:rPr lang="es-ES_tradnl" dirty="0" smtClean="0"/>
              <a:t>?</a:t>
            </a:r>
          </a:p>
          <a:p>
            <a:r>
              <a:rPr lang="es-ES_tradnl" dirty="0" err="1" smtClean="0"/>
              <a:t>What</a:t>
            </a:r>
            <a:r>
              <a:rPr lang="es-ES_tradnl" dirty="0" smtClean="0"/>
              <a:t> </a:t>
            </a:r>
            <a:r>
              <a:rPr lang="es-ES_tradnl" dirty="0" err="1" smtClean="0"/>
              <a:t>advantages</a:t>
            </a:r>
            <a:r>
              <a:rPr lang="es-ES_tradnl" dirty="0" smtClean="0"/>
              <a:t> are </a:t>
            </a:r>
            <a:r>
              <a:rPr lang="es-ES_tradnl" dirty="0" err="1" smtClean="0"/>
              <a:t>provided</a:t>
            </a:r>
            <a:r>
              <a:rPr lang="es-ES_tradnl" dirty="0" smtClean="0"/>
              <a:t> </a:t>
            </a:r>
            <a:r>
              <a:rPr lang="es-ES_tradnl" dirty="0" err="1" smtClean="0"/>
              <a:t>by</a:t>
            </a:r>
            <a:r>
              <a:rPr lang="es-ES_tradnl" dirty="0" smtClean="0"/>
              <a:t> </a:t>
            </a:r>
            <a:r>
              <a:rPr lang="es-ES_tradnl" dirty="0" err="1" smtClean="0"/>
              <a:t>other</a:t>
            </a:r>
            <a:r>
              <a:rPr lang="es-ES_tradnl" dirty="0" smtClean="0"/>
              <a:t> </a:t>
            </a:r>
            <a:r>
              <a:rPr lang="es-ES_tradnl" dirty="0" err="1" smtClean="0"/>
              <a:t>thermodynamic</a:t>
            </a:r>
            <a:r>
              <a:rPr lang="es-ES_tradnl" dirty="0" smtClean="0"/>
              <a:t> </a:t>
            </a:r>
            <a:r>
              <a:rPr lang="es-ES_tradnl" dirty="0" err="1" smtClean="0"/>
              <a:t>methods</a:t>
            </a:r>
            <a:r>
              <a:rPr lang="es-ES_tradnl" dirty="0" smtClean="0"/>
              <a:t> </a:t>
            </a:r>
            <a:r>
              <a:rPr lang="es-ES_tradnl" dirty="0" err="1" smtClean="0"/>
              <a:t>over</a:t>
            </a:r>
            <a:r>
              <a:rPr lang="es-ES_tradnl" dirty="0" smtClean="0"/>
              <a:t> </a:t>
            </a:r>
            <a:r>
              <a:rPr lang="es-ES_tradnl" dirty="0" err="1" smtClean="0"/>
              <a:t>the</a:t>
            </a:r>
            <a:r>
              <a:rPr lang="es-ES_tradnl" dirty="0" smtClean="0"/>
              <a:t> </a:t>
            </a:r>
            <a:r>
              <a:rPr lang="es-ES_tradnl" dirty="0" err="1" smtClean="0"/>
              <a:t>Parcel</a:t>
            </a:r>
            <a:r>
              <a:rPr lang="es-ES_tradnl" dirty="0" smtClean="0"/>
              <a:t> </a:t>
            </a:r>
            <a:r>
              <a:rPr lang="es-ES_tradnl" dirty="0" err="1" smtClean="0"/>
              <a:t>Method</a:t>
            </a:r>
            <a:r>
              <a:rPr lang="es-ES_tradnl" dirty="0" smtClean="0"/>
              <a:t>?</a:t>
            </a:r>
          </a:p>
          <a:p>
            <a:r>
              <a:rPr lang="es-ES_tradnl" dirty="0" err="1" smtClean="0"/>
              <a:t>Why</a:t>
            </a:r>
            <a:r>
              <a:rPr lang="es-ES_tradnl" dirty="0" smtClean="0"/>
              <a:t> </a:t>
            </a:r>
            <a:r>
              <a:rPr lang="es-ES_tradnl" dirty="0" err="1" smtClean="0"/>
              <a:t>does</a:t>
            </a:r>
            <a:r>
              <a:rPr lang="es-ES_tradnl" dirty="0" smtClean="0"/>
              <a:t> </a:t>
            </a:r>
            <a:r>
              <a:rPr lang="es-ES_tradnl" dirty="0" err="1" smtClean="0"/>
              <a:t>the</a:t>
            </a:r>
            <a:r>
              <a:rPr lang="es-ES_tradnl" dirty="0" smtClean="0"/>
              <a:t> K </a:t>
            </a:r>
            <a:r>
              <a:rPr lang="es-ES_tradnl" dirty="0" err="1" smtClean="0"/>
              <a:t>index</a:t>
            </a:r>
            <a:r>
              <a:rPr lang="es-ES_tradnl" dirty="0" smtClean="0"/>
              <a:t> </a:t>
            </a:r>
            <a:r>
              <a:rPr lang="es-ES_tradnl" dirty="0" err="1" smtClean="0"/>
              <a:t>work</a:t>
            </a:r>
            <a:r>
              <a:rPr lang="es-ES_tradnl" dirty="0" smtClean="0"/>
              <a:t> </a:t>
            </a:r>
            <a:r>
              <a:rPr lang="es-ES_tradnl" dirty="0" err="1" smtClean="0"/>
              <a:t>better</a:t>
            </a:r>
            <a:r>
              <a:rPr lang="es-ES_tradnl" dirty="0" smtClean="0"/>
              <a:t> </a:t>
            </a:r>
            <a:r>
              <a:rPr lang="es-ES_tradnl" dirty="0" err="1" smtClean="0"/>
              <a:t>than</a:t>
            </a:r>
            <a:r>
              <a:rPr lang="es-ES_tradnl" dirty="0" smtClean="0"/>
              <a:t> </a:t>
            </a:r>
            <a:r>
              <a:rPr lang="es-ES_tradnl" dirty="0" err="1" smtClean="0"/>
              <a:t>other</a:t>
            </a:r>
            <a:r>
              <a:rPr lang="es-ES_tradnl" dirty="0" smtClean="0"/>
              <a:t> </a:t>
            </a:r>
            <a:r>
              <a:rPr lang="es-ES_tradnl" dirty="0" err="1" smtClean="0"/>
              <a:t>traditional</a:t>
            </a:r>
            <a:r>
              <a:rPr lang="es-ES_tradnl" dirty="0" smtClean="0"/>
              <a:t> </a:t>
            </a:r>
            <a:r>
              <a:rPr lang="es-ES_tradnl" dirty="0" err="1" smtClean="0"/>
              <a:t>indices</a:t>
            </a:r>
            <a:r>
              <a:rPr lang="es-ES_tradnl" dirty="0" smtClean="0"/>
              <a:t> </a:t>
            </a:r>
            <a:r>
              <a:rPr lang="es-ES_tradnl" dirty="0" err="1" smtClean="0"/>
              <a:t>over</a:t>
            </a:r>
            <a:r>
              <a:rPr lang="es-ES_tradnl" dirty="0" smtClean="0"/>
              <a:t> </a:t>
            </a:r>
            <a:r>
              <a:rPr lang="es-ES_tradnl" dirty="0" err="1" smtClean="0"/>
              <a:t>the</a:t>
            </a:r>
            <a:r>
              <a:rPr lang="es-ES_tradnl" dirty="0" smtClean="0"/>
              <a:t> tropical </a:t>
            </a:r>
            <a:r>
              <a:rPr lang="es-ES_tradnl" dirty="0" err="1" smtClean="0"/>
              <a:t>atmosphere</a:t>
            </a:r>
            <a:r>
              <a:rPr lang="es-ES_tradnl" dirty="0" smtClean="0"/>
              <a:t>?</a:t>
            </a:r>
          </a:p>
          <a:p>
            <a:r>
              <a:rPr lang="es-ES_tradnl" dirty="0" err="1" smtClean="0"/>
              <a:t>Why</a:t>
            </a:r>
            <a:r>
              <a:rPr lang="es-ES_tradnl" dirty="0" smtClean="0"/>
              <a:t> do </a:t>
            </a:r>
            <a:r>
              <a:rPr lang="es-ES_tradnl" dirty="0" err="1" smtClean="0"/>
              <a:t>high</a:t>
            </a:r>
            <a:r>
              <a:rPr lang="es-ES_tradnl" dirty="0" smtClean="0"/>
              <a:t> </a:t>
            </a:r>
            <a:r>
              <a:rPr lang="es-ES_tradnl" dirty="0" err="1" smtClean="0"/>
              <a:t>values</a:t>
            </a:r>
            <a:r>
              <a:rPr lang="es-ES_tradnl" dirty="0" smtClean="0"/>
              <a:t> of CAPE are </a:t>
            </a:r>
            <a:r>
              <a:rPr lang="es-ES_tradnl" dirty="0" err="1" smtClean="0"/>
              <a:t>typically</a:t>
            </a:r>
            <a:r>
              <a:rPr lang="es-ES_tradnl" dirty="0" smtClean="0"/>
              <a:t> </a:t>
            </a:r>
            <a:r>
              <a:rPr lang="es-ES_tradnl" dirty="0" err="1" smtClean="0"/>
              <a:t>observed</a:t>
            </a:r>
            <a:r>
              <a:rPr lang="es-ES_tradnl" dirty="0" smtClean="0"/>
              <a:t> </a:t>
            </a:r>
            <a:r>
              <a:rPr lang="es-ES_tradnl" dirty="0" err="1" smtClean="0"/>
              <a:t>over</a:t>
            </a:r>
            <a:r>
              <a:rPr lang="es-ES_tradnl" dirty="0" smtClean="0"/>
              <a:t> </a:t>
            </a:r>
            <a:r>
              <a:rPr lang="es-ES_tradnl" dirty="0" err="1" smtClean="0"/>
              <a:t>the</a:t>
            </a:r>
            <a:r>
              <a:rPr lang="es-ES_tradnl" dirty="0" smtClean="0"/>
              <a:t> </a:t>
            </a:r>
            <a:r>
              <a:rPr lang="es-ES_tradnl" dirty="0" err="1" smtClean="0"/>
              <a:t>Caribbean</a:t>
            </a:r>
            <a:r>
              <a:rPr lang="es-ES_tradnl" dirty="0" smtClean="0"/>
              <a:t>? </a:t>
            </a:r>
          </a:p>
          <a:p>
            <a:r>
              <a:rPr lang="es-ES_tradnl" dirty="0" err="1" smtClean="0"/>
              <a:t>When</a:t>
            </a:r>
            <a:r>
              <a:rPr lang="es-ES_tradnl" dirty="0" smtClean="0"/>
              <a:t> </a:t>
            </a:r>
            <a:r>
              <a:rPr lang="es-ES_tradnl" dirty="0" err="1" smtClean="0"/>
              <a:t>is</a:t>
            </a:r>
            <a:r>
              <a:rPr lang="es-ES_tradnl" dirty="0" smtClean="0"/>
              <a:t> </a:t>
            </a:r>
            <a:r>
              <a:rPr lang="es-ES_tradnl" dirty="0" err="1" smtClean="0"/>
              <a:t>the</a:t>
            </a:r>
            <a:r>
              <a:rPr lang="es-ES_tradnl" dirty="0" smtClean="0"/>
              <a:t> </a:t>
            </a:r>
            <a:r>
              <a:rPr lang="es-ES_tradnl" dirty="0" err="1" smtClean="0"/>
              <a:t>column</a:t>
            </a:r>
            <a:r>
              <a:rPr lang="es-ES_tradnl" dirty="0" smtClean="0"/>
              <a:t> </a:t>
            </a:r>
            <a:r>
              <a:rPr lang="es-ES_tradnl" dirty="0" err="1" smtClean="0"/>
              <a:t>convectively</a:t>
            </a:r>
            <a:r>
              <a:rPr lang="es-ES_tradnl" dirty="0" smtClean="0"/>
              <a:t> </a:t>
            </a:r>
            <a:r>
              <a:rPr lang="es-ES_tradnl" dirty="0" err="1" smtClean="0"/>
              <a:t>stable</a:t>
            </a:r>
            <a:r>
              <a:rPr lang="es-ES_tradnl" dirty="0" smtClean="0"/>
              <a:t>?</a:t>
            </a:r>
          </a:p>
          <a:p>
            <a:r>
              <a:rPr lang="es-ES_tradnl" dirty="0" err="1" smtClean="0"/>
              <a:t>When</a:t>
            </a:r>
            <a:r>
              <a:rPr lang="es-ES_tradnl" dirty="0" smtClean="0"/>
              <a:t> </a:t>
            </a:r>
            <a:r>
              <a:rPr lang="es-ES_tradnl" dirty="0" err="1" smtClean="0"/>
              <a:t>is</a:t>
            </a:r>
            <a:r>
              <a:rPr lang="es-ES_tradnl" dirty="0" smtClean="0"/>
              <a:t> </a:t>
            </a:r>
            <a:r>
              <a:rPr lang="es-ES_tradnl" dirty="0" err="1" smtClean="0"/>
              <a:t>the</a:t>
            </a:r>
            <a:r>
              <a:rPr lang="es-ES_tradnl" dirty="0" smtClean="0"/>
              <a:t> </a:t>
            </a:r>
            <a:r>
              <a:rPr lang="es-ES_tradnl" dirty="0" err="1" smtClean="0"/>
              <a:t>column</a:t>
            </a:r>
            <a:r>
              <a:rPr lang="es-ES_tradnl" dirty="0" smtClean="0"/>
              <a:t> </a:t>
            </a:r>
            <a:r>
              <a:rPr lang="es-ES_tradnl" dirty="0" err="1" smtClean="0"/>
              <a:t>convectively</a:t>
            </a:r>
            <a:r>
              <a:rPr lang="es-ES_tradnl" dirty="0" smtClean="0"/>
              <a:t> </a:t>
            </a:r>
            <a:r>
              <a:rPr lang="es-ES_tradnl" dirty="0" err="1" smtClean="0"/>
              <a:t>unstable</a:t>
            </a:r>
            <a:r>
              <a:rPr lang="es-ES_tradnl" dirty="0" smtClean="0"/>
              <a:t>?</a:t>
            </a:r>
          </a:p>
          <a:p>
            <a:r>
              <a:rPr lang="es-ES_tradnl" dirty="0" err="1" smtClean="0"/>
              <a:t>What</a:t>
            </a:r>
            <a:r>
              <a:rPr lang="es-ES_tradnl" dirty="0" smtClean="0"/>
              <a:t> </a:t>
            </a:r>
            <a:r>
              <a:rPr lang="es-ES_tradnl" dirty="0" err="1" smtClean="0"/>
              <a:t>advantages</a:t>
            </a:r>
            <a:r>
              <a:rPr lang="es-ES_tradnl" dirty="0" smtClean="0"/>
              <a:t> </a:t>
            </a:r>
            <a:r>
              <a:rPr lang="es-ES_tradnl" dirty="0" err="1" smtClean="0"/>
              <a:t>does</a:t>
            </a:r>
            <a:r>
              <a:rPr lang="es-ES_tradnl" dirty="0" smtClean="0"/>
              <a:t> </a:t>
            </a:r>
            <a:r>
              <a:rPr lang="es-ES_tradnl" dirty="0" err="1" smtClean="0"/>
              <a:t>the</a:t>
            </a:r>
            <a:r>
              <a:rPr lang="es-ES_tradnl" dirty="0" smtClean="0"/>
              <a:t> GDI </a:t>
            </a:r>
            <a:r>
              <a:rPr lang="es-ES_tradnl" dirty="0" err="1" smtClean="0"/>
              <a:t>have</a:t>
            </a:r>
            <a:r>
              <a:rPr lang="es-ES_tradnl" dirty="0" smtClean="0"/>
              <a:t> </a:t>
            </a:r>
            <a:r>
              <a:rPr lang="es-ES_tradnl" dirty="0" err="1" smtClean="0"/>
              <a:t>over</a:t>
            </a:r>
            <a:r>
              <a:rPr lang="es-ES_tradnl" dirty="0" smtClean="0"/>
              <a:t> </a:t>
            </a:r>
            <a:r>
              <a:rPr lang="es-ES_tradnl" dirty="0" err="1" smtClean="0"/>
              <a:t>the</a:t>
            </a:r>
            <a:r>
              <a:rPr lang="es-ES_tradnl" dirty="0" smtClean="0"/>
              <a:t> K?</a:t>
            </a:r>
            <a:endParaRPr lang="es-ES_tradnl" dirty="0"/>
          </a:p>
        </p:txBody>
      </p:sp>
    </p:spTree>
    <p:extLst>
      <p:ext uri="{BB962C8B-B14F-4D97-AF65-F5344CB8AC3E}">
        <p14:creationId xmlns:p14="http://schemas.microsoft.com/office/powerpoint/2010/main" val="2574499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0"/>
            <a:ext cx="8763000" cy="1371600"/>
          </a:xfrm>
        </p:spPr>
        <p:txBody>
          <a:bodyPr>
            <a:normAutofit/>
          </a:bodyPr>
          <a:lstStyle/>
          <a:p>
            <a:pPr marL="0" indent="0">
              <a:spcBef>
                <a:spcPts val="0"/>
              </a:spcBef>
              <a:buNone/>
            </a:pPr>
            <a:r>
              <a:rPr lang="es-ES_tradnl" sz="2100" b="1" noProof="0" dirty="0" err="1" smtClean="0">
                <a:latin typeface="Arial" pitchFamily="34" charset="0"/>
                <a:cs typeface="Arial" pitchFamily="34" charset="0"/>
              </a:rPr>
              <a:t>Shallow</a:t>
            </a:r>
            <a:r>
              <a:rPr lang="es-ES_tradnl" sz="2100" b="1" noProof="0" dirty="0" smtClean="0">
                <a:latin typeface="Arial" pitchFamily="34" charset="0"/>
                <a:cs typeface="Arial" pitchFamily="34" charset="0"/>
              </a:rPr>
              <a:t> </a:t>
            </a:r>
            <a:r>
              <a:rPr lang="es-ES_tradnl" sz="2100" b="1" noProof="0" dirty="0" err="1" smtClean="0">
                <a:latin typeface="Arial" pitchFamily="34" charset="0"/>
                <a:cs typeface="Arial" pitchFamily="34" charset="0"/>
              </a:rPr>
              <a:t>convection</a:t>
            </a:r>
            <a:r>
              <a:rPr lang="es-ES_tradnl" sz="2100" b="1" noProof="0" dirty="0" smtClean="0">
                <a:latin typeface="Arial" pitchFamily="34" charset="0"/>
                <a:cs typeface="Arial" pitchFamily="34" charset="0"/>
              </a:rPr>
              <a:t> </a:t>
            </a:r>
            <a:r>
              <a:rPr lang="es-ES_tradnl" sz="2100" b="1" noProof="0" dirty="0" err="1" smtClean="0">
                <a:latin typeface="Arial" pitchFamily="34" charset="0"/>
                <a:cs typeface="Arial" pitchFamily="34" charset="0"/>
              </a:rPr>
              <a:t>example</a:t>
            </a:r>
            <a:r>
              <a:rPr lang="es-ES_tradnl" sz="2100" b="1" noProof="0" dirty="0" smtClean="0">
                <a:latin typeface="Arial" pitchFamily="34" charset="0"/>
                <a:cs typeface="Arial" pitchFamily="34" charset="0"/>
              </a:rPr>
              <a:t> </a:t>
            </a:r>
            <a:r>
              <a:rPr lang="es-ES_tradnl" sz="2100" noProof="0" dirty="0" smtClean="0">
                <a:latin typeface="Arial" pitchFamily="34" charset="0"/>
                <a:cs typeface="Arial" pitchFamily="34" charset="0"/>
              </a:rPr>
              <a:t>(Key West, FL, 04-Mar-2013 00z)</a:t>
            </a:r>
          </a:p>
          <a:p>
            <a:pPr marL="0" indent="0">
              <a:spcBef>
                <a:spcPts val="0"/>
              </a:spcBef>
              <a:buNone/>
            </a:pPr>
            <a:r>
              <a:rPr lang="es-ES_tradnl" sz="2100" noProof="0" dirty="0">
                <a:latin typeface="Arial" pitchFamily="34" charset="0"/>
                <a:cs typeface="Arial" pitchFamily="34" charset="0"/>
              </a:rPr>
              <a:t>	</a:t>
            </a:r>
            <a:r>
              <a:rPr lang="es-ES_tradnl" sz="2100" noProof="0" dirty="0" smtClean="0">
                <a:latin typeface="Arial" pitchFamily="34" charset="0"/>
                <a:cs typeface="Arial" pitchFamily="34" charset="0"/>
              </a:rPr>
              <a:t>	-Neutral/</a:t>
            </a:r>
            <a:r>
              <a:rPr lang="es-ES_tradnl" sz="2100" noProof="0" dirty="0" err="1" smtClean="0">
                <a:latin typeface="Arial" pitchFamily="34" charset="0"/>
                <a:cs typeface="Arial" pitchFamily="34" charset="0"/>
              </a:rPr>
              <a:t>unstable</a:t>
            </a:r>
            <a:r>
              <a:rPr lang="es-ES_tradnl" sz="2100" noProof="0" dirty="0" smtClean="0">
                <a:latin typeface="Arial" pitchFamily="34" charset="0"/>
                <a:cs typeface="Arial" pitchFamily="34" charset="0"/>
              </a:rPr>
              <a:t> </a:t>
            </a:r>
            <a:r>
              <a:rPr lang="es-ES_tradnl" sz="2100" noProof="0" dirty="0" err="1" smtClean="0">
                <a:latin typeface="Arial" pitchFamily="34" charset="0"/>
                <a:cs typeface="Arial" pitchFamily="34" charset="0"/>
              </a:rPr>
              <a:t>below</a:t>
            </a:r>
            <a:r>
              <a:rPr lang="es-ES_tradnl" sz="2100" noProof="0" dirty="0" smtClean="0">
                <a:latin typeface="Arial" pitchFamily="34" charset="0"/>
                <a:cs typeface="Arial" pitchFamily="34" charset="0"/>
              </a:rPr>
              <a:t> 800 </a:t>
            </a:r>
            <a:r>
              <a:rPr lang="es-ES_tradnl" sz="2100" noProof="0" dirty="0" err="1" smtClean="0">
                <a:latin typeface="Arial" pitchFamily="34" charset="0"/>
                <a:cs typeface="Arial" pitchFamily="34" charset="0"/>
              </a:rPr>
              <a:t>hPa</a:t>
            </a:r>
            <a:endParaRPr lang="es-ES_tradnl" sz="2100" noProof="0" dirty="0" smtClean="0">
              <a:latin typeface="Arial" pitchFamily="34" charset="0"/>
              <a:cs typeface="Arial" pitchFamily="34" charset="0"/>
            </a:endParaRPr>
          </a:p>
          <a:p>
            <a:pPr marL="0" indent="0">
              <a:spcBef>
                <a:spcPts val="0"/>
              </a:spcBef>
              <a:buNone/>
            </a:pPr>
            <a:r>
              <a:rPr lang="es-ES_tradnl" sz="2100" dirty="0" smtClean="0">
                <a:latin typeface="Arial" pitchFamily="34" charset="0"/>
                <a:cs typeface="Arial" pitchFamily="34" charset="0"/>
              </a:rPr>
              <a:t>		-</a:t>
            </a:r>
            <a:r>
              <a:rPr lang="es-ES_tradnl" sz="2100" dirty="0" err="1" smtClean="0">
                <a:latin typeface="Arial" pitchFamily="34" charset="0"/>
                <a:cs typeface="Arial" pitchFamily="34" charset="0"/>
              </a:rPr>
              <a:t>Very</a:t>
            </a:r>
            <a:r>
              <a:rPr lang="es-ES_tradnl" sz="2100" dirty="0" smtClean="0">
                <a:latin typeface="Arial" pitchFamily="34" charset="0"/>
                <a:cs typeface="Arial" pitchFamily="34" charset="0"/>
              </a:rPr>
              <a:t> </a:t>
            </a:r>
            <a:r>
              <a:rPr lang="es-ES_tradnl" sz="2100" dirty="0" err="1" smtClean="0">
                <a:latin typeface="Arial" pitchFamily="34" charset="0"/>
                <a:cs typeface="Arial" pitchFamily="34" charset="0"/>
              </a:rPr>
              <a:t>stable</a:t>
            </a:r>
            <a:r>
              <a:rPr lang="es-ES_tradnl" sz="2100" dirty="0" smtClean="0">
                <a:latin typeface="Arial" pitchFamily="34" charset="0"/>
                <a:cs typeface="Arial" pitchFamily="34" charset="0"/>
              </a:rPr>
              <a:t> </a:t>
            </a:r>
            <a:r>
              <a:rPr lang="es-ES_tradnl" sz="2100" dirty="0" err="1" smtClean="0">
                <a:latin typeface="Arial" pitchFamily="34" charset="0"/>
                <a:cs typeface="Arial" pitchFamily="34" charset="0"/>
              </a:rPr>
              <a:t>from</a:t>
            </a:r>
            <a:r>
              <a:rPr lang="es-ES_tradnl" sz="2100" dirty="0" smtClean="0">
                <a:latin typeface="Arial" pitchFamily="34" charset="0"/>
                <a:cs typeface="Arial" pitchFamily="34" charset="0"/>
              </a:rPr>
              <a:t> 800 to700 </a:t>
            </a:r>
            <a:r>
              <a:rPr lang="es-ES_tradnl" sz="2100" dirty="0" err="1" smtClean="0">
                <a:latin typeface="Arial" pitchFamily="34" charset="0"/>
                <a:cs typeface="Arial" pitchFamily="34" charset="0"/>
              </a:rPr>
              <a:t>hPa</a:t>
            </a:r>
            <a:r>
              <a:rPr lang="es-ES_tradnl" sz="2100" dirty="0" smtClean="0">
                <a:latin typeface="Arial" pitchFamily="34" charset="0"/>
                <a:cs typeface="Arial" pitchFamily="34" charset="0"/>
              </a:rPr>
              <a:t> (</a:t>
            </a:r>
            <a:r>
              <a:rPr lang="es-ES_tradnl" sz="2100" dirty="0" err="1" smtClean="0">
                <a:latin typeface="Arial" pitchFamily="34" charset="0"/>
                <a:cs typeface="Arial" pitchFamily="34" charset="0"/>
              </a:rPr>
              <a:t>inversion</a:t>
            </a:r>
            <a:r>
              <a:rPr lang="es-ES_tradnl" sz="2100" dirty="0" smtClean="0">
                <a:latin typeface="Arial" pitchFamily="34" charset="0"/>
                <a:cs typeface="Arial" pitchFamily="34" charset="0"/>
              </a:rPr>
              <a:t> </a:t>
            </a:r>
            <a:r>
              <a:rPr lang="es-ES_tradnl" sz="2100" dirty="0" err="1" smtClean="0">
                <a:latin typeface="Arial" pitchFamily="34" charset="0"/>
                <a:cs typeface="Arial" pitchFamily="34" charset="0"/>
              </a:rPr>
              <a:t>or</a:t>
            </a:r>
            <a:r>
              <a:rPr lang="es-ES_tradnl" sz="2100" dirty="0" smtClean="0">
                <a:latin typeface="Arial" pitchFamily="34" charset="0"/>
                <a:cs typeface="Arial" pitchFamily="34" charset="0"/>
              </a:rPr>
              <a:t> “lid”)</a:t>
            </a:r>
            <a:endParaRPr lang="es-ES_tradnl" sz="2100" noProof="0" dirty="0" smtClean="0">
              <a:latin typeface="Arial" pitchFamily="34" charset="0"/>
              <a:cs typeface="Arial" pitchFamily="34" charset="0"/>
            </a:endParaRPr>
          </a:p>
          <a:p>
            <a:pPr marL="0" indent="0">
              <a:spcBef>
                <a:spcPts val="0"/>
              </a:spcBef>
              <a:buNone/>
            </a:pPr>
            <a:r>
              <a:rPr lang="es-ES_tradnl" sz="2100" dirty="0">
                <a:latin typeface="Arial" pitchFamily="34" charset="0"/>
                <a:cs typeface="Arial" pitchFamily="34" charset="0"/>
              </a:rPr>
              <a:t>	 </a:t>
            </a:r>
            <a:r>
              <a:rPr lang="es-ES_tradnl" sz="2100" dirty="0" smtClean="0">
                <a:latin typeface="Arial" pitchFamily="34" charset="0"/>
                <a:cs typeface="Arial" pitchFamily="34" charset="0"/>
              </a:rPr>
              <a:t>   	-</a:t>
            </a:r>
            <a:r>
              <a:rPr lang="es-ES_tradnl" sz="2100" dirty="0" err="1" smtClean="0">
                <a:latin typeface="Arial" pitchFamily="34" charset="0"/>
                <a:cs typeface="Arial" pitchFamily="34" charset="0"/>
              </a:rPr>
              <a:t>Stable</a:t>
            </a:r>
            <a:r>
              <a:rPr lang="es-ES_tradnl" sz="2100" dirty="0" smtClean="0">
                <a:latin typeface="Arial" pitchFamily="34" charset="0"/>
                <a:cs typeface="Arial" pitchFamily="34" charset="0"/>
              </a:rPr>
              <a:t> </a:t>
            </a:r>
            <a:r>
              <a:rPr lang="es-ES_tradnl" sz="2100" dirty="0" err="1" smtClean="0">
                <a:latin typeface="Arial" pitchFamily="34" charset="0"/>
                <a:cs typeface="Arial" pitchFamily="34" charset="0"/>
              </a:rPr>
              <a:t>aloft</a:t>
            </a:r>
            <a:endParaRPr lang="es-ES_tradnl" sz="2100" noProof="0" dirty="0">
              <a:latin typeface="Arial" pitchFamily="34" charset="0"/>
              <a:cs typeface="Arial" pitchFamily="34" charset="0"/>
            </a:endParaRPr>
          </a:p>
        </p:txBody>
      </p:sp>
      <p:grpSp>
        <p:nvGrpSpPr>
          <p:cNvPr id="13" name="Group 12"/>
          <p:cNvGrpSpPr/>
          <p:nvPr/>
        </p:nvGrpSpPr>
        <p:grpSpPr>
          <a:xfrm>
            <a:off x="0" y="2286000"/>
            <a:ext cx="5867400" cy="4129541"/>
            <a:chOff x="228600" y="1752600"/>
            <a:chExt cx="7030496" cy="4739141"/>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7030496" cy="4739141"/>
            </a:xfrm>
            <a:prstGeom prst="rect">
              <a:avLst/>
            </a:prstGeom>
          </p:spPr>
        </p:pic>
        <p:grpSp>
          <p:nvGrpSpPr>
            <p:cNvPr id="11" name="Group 10"/>
            <p:cNvGrpSpPr/>
            <p:nvPr/>
          </p:nvGrpSpPr>
          <p:grpSpPr>
            <a:xfrm>
              <a:off x="5562600" y="4648200"/>
              <a:ext cx="396237" cy="1371599"/>
              <a:chOff x="7686681" y="-664030"/>
              <a:chExt cx="619119" cy="2155372"/>
            </a:xfrm>
          </p:grpSpPr>
          <p:sp>
            <p:nvSpPr>
              <p:cNvPr id="7" name="Oval 6"/>
              <p:cNvSpPr/>
              <p:nvPr/>
            </p:nvSpPr>
            <p:spPr>
              <a:xfrm>
                <a:off x="7924799" y="838200"/>
                <a:ext cx="381001"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rot="5400000">
                <a:off x="7620000" y="881743"/>
                <a:ext cx="990599" cy="228600"/>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686681" y="-664030"/>
                <a:ext cx="381001" cy="38100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5775959" y="3276600"/>
              <a:ext cx="243841" cy="2424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ontent Placeholder 2"/>
          <p:cNvSpPr txBox="1">
            <a:spLocks/>
          </p:cNvSpPr>
          <p:nvPr/>
        </p:nvSpPr>
        <p:spPr>
          <a:xfrm>
            <a:off x="6019800" y="5334000"/>
            <a:ext cx="3048000" cy="1081541"/>
          </a:xfrm>
          <a:prstGeom prst="rect">
            <a:avLst/>
          </a:prstGeom>
          <a:ln>
            <a:solidFill>
              <a:srgbClr val="FF000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s-ES_tradnl" sz="1700" b="1" dirty="0" err="1" smtClean="0">
                <a:solidFill>
                  <a:srgbClr val="FF0000"/>
                </a:solidFill>
                <a:latin typeface="Arial" pitchFamily="34" charset="0"/>
                <a:cs typeface="Arial" pitchFamily="34" charset="0"/>
              </a:rPr>
              <a:t>Unstable</a:t>
            </a:r>
            <a:r>
              <a:rPr lang="es-ES_tradnl" sz="1700" b="1" dirty="0" smtClean="0">
                <a:solidFill>
                  <a:srgbClr val="FF0000"/>
                </a:solidFill>
                <a:latin typeface="Arial" pitchFamily="34" charset="0"/>
                <a:cs typeface="Arial" pitchFamily="34" charset="0"/>
              </a:rPr>
              <a:t>/neutral: </a:t>
            </a:r>
            <a:r>
              <a:rPr lang="es-ES_tradnl" sz="1700" b="1" dirty="0" err="1" smtClean="0">
                <a:solidFill>
                  <a:srgbClr val="FF0000"/>
                </a:solidFill>
                <a:latin typeface="Arial" pitchFamily="34" charset="0"/>
                <a:cs typeface="Arial" pitchFamily="34" charset="0"/>
              </a:rPr>
              <a:t>parcel</a:t>
            </a:r>
            <a:r>
              <a:rPr lang="es-ES_tradnl" sz="1700" b="1" dirty="0" smtClean="0">
                <a:solidFill>
                  <a:srgbClr val="FF0000"/>
                </a:solidFill>
                <a:latin typeface="Arial" pitchFamily="34" charset="0"/>
                <a:cs typeface="Arial" pitchFamily="34" charset="0"/>
              </a:rPr>
              <a:t> can </a:t>
            </a:r>
            <a:r>
              <a:rPr lang="es-ES_tradnl" sz="1700" b="1" dirty="0" err="1" smtClean="0">
                <a:solidFill>
                  <a:srgbClr val="FF0000"/>
                </a:solidFill>
                <a:latin typeface="Arial" pitchFamily="34" charset="0"/>
                <a:cs typeface="Arial" pitchFamily="34" charset="0"/>
              </a:rPr>
              <a:t>easily</a:t>
            </a:r>
            <a:r>
              <a:rPr lang="es-ES_tradnl" sz="1700" b="1" dirty="0" smtClean="0">
                <a:solidFill>
                  <a:srgbClr val="FF0000"/>
                </a:solidFill>
                <a:latin typeface="Arial" pitchFamily="34" charset="0"/>
                <a:cs typeface="Arial" pitchFamily="34" charset="0"/>
              </a:rPr>
              <a:t> </a:t>
            </a:r>
            <a:r>
              <a:rPr lang="es-ES_tradnl" sz="1700" b="1" dirty="0" err="1" smtClean="0">
                <a:solidFill>
                  <a:srgbClr val="FF0000"/>
                </a:solidFill>
                <a:latin typeface="Arial" pitchFamily="34" charset="0"/>
                <a:cs typeface="Arial" pitchFamily="34" charset="0"/>
              </a:rPr>
              <a:t>ascend</a:t>
            </a:r>
            <a:r>
              <a:rPr lang="es-ES_tradnl" sz="1700" b="1" dirty="0" smtClean="0">
                <a:solidFill>
                  <a:srgbClr val="FF0000"/>
                </a:solidFill>
                <a:latin typeface="Arial" pitchFamily="34" charset="0"/>
                <a:cs typeface="Arial" pitchFamily="34" charset="0"/>
              </a:rPr>
              <a:t> </a:t>
            </a:r>
            <a:r>
              <a:rPr lang="es-ES_tradnl" sz="1700" b="1" dirty="0" err="1" smtClean="0">
                <a:solidFill>
                  <a:srgbClr val="FF0000"/>
                </a:solidFill>
                <a:latin typeface="Arial" pitchFamily="34" charset="0"/>
                <a:cs typeface="Arial" pitchFamily="34" charset="0"/>
              </a:rPr>
              <a:t>or</a:t>
            </a:r>
            <a:r>
              <a:rPr lang="es-ES_tradnl" sz="1700" b="1" dirty="0" smtClean="0">
                <a:solidFill>
                  <a:srgbClr val="FF0000"/>
                </a:solidFill>
                <a:latin typeface="Arial" pitchFamily="34" charset="0"/>
                <a:cs typeface="Arial" pitchFamily="34" charset="0"/>
              </a:rPr>
              <a:t> </a:t>
            </a:r>
            <a:r>
              <a:rPr lang="es-ES_tradnl" sz="1700" b="1" dirty="0" err="1" smtClean="0">
                <a:solidFill>
                  <a:srgbClr val="FF0000"/>
                </a:solidFill>
                <a:latin typeface="Arial" pitchFamily="34" charset="0"/>
                <a:cs typeface="Arial" pitchFamily="34" charset="0"/>
              </a:rPr>
              <a:t>descend</a:t>
            </a:r>
            <a:r>
              <a:rPr lang="es-ES_tradnl" sz="1700" b="1" dirty="0" smtClean="0">
                <a:solidFill>
                  <a:srgbClr val="FF0000"/>
                </a:solidFill>
                <a:latin typeface="Arial" pitchFamily="34" charset="0"/>
                <a:cs typeface="Arial" pitchFamily="34" charset="0"/>
              </a:rPr>
              <a:t> (</a:t>
            </a:r>
            <a:r>
              <a:rPr lang="es-ES_tradnl" sz="1700" b="1" dirty="0" err="1" smtClean="0">
                <a:solidFill>
                  <a:srgbClr val="FF0000"/>
                </a:solidFill>
                <a:latin typeface="Arial" pitchFamily="34" charset="0"/>
                <a:cs typeface="Arial" pitchFamily="34" charset="0"/>
              </a:rPr>
              <a:t>convection</a:t>
            </a:r>
            <a:r>
              <a:rPr lang="es-ES_tradnl" sz="1700" b="1" dirty="0" smtClean="0">
                <a:solidFill>
                  <a:srgbClr val="FF0000"/>
                </a:solidFill>
                <a:latin typeface="Arial" pitchFamily="34" charset="0"/>
                <a:cs typeface="Arial" pitchFamily="34" charset="0"/>
              </a:rPr>
              <a:t> </a:t>
            </a:r>
            <a:r>
              <a:rPr lang="es-ES_tradnl" sz="1700" b="1" dirty="0" err="1" smtClean="0">
                <a:solidFill>
                  <a:srgbClr val="FF0000"/>
                </a:solidFill>
                <a:latin typeface="Arial" pitchFamily="34" charset="0"/>
                <a:cs typeface="Arial" pitchFamily="34" charset="0"/>
              </a:rPr>
              <a:t>favored</a:t>
            </a:r>
            <a:r>
              <a:rPr lang="es-ES_tradnl" sz="1700" b="1" dirty="0" smtClean="0">
                <a:solidFill>
                  <a:srgbClr val="FF0000"/>
                </a:solidFill>
                <a:latin typeface="Arial" pitchFamily="34" charset="0"/>
                <a:cs typeface="Arial" pitchFamily="34" charset="0"/>
              </a:rPr>
              <a:t>)</a:t>
            </a:r>
            <a:endParaRPr lang="es-ES_tradnl" sz="1700" b="1" dirty="0">
              <a:solidFill>
                <a:srgbClr val="FF0000"/>
              </a:solidFill>
              <a:latin typeface="Arial" pitchFamily="34" charset="0"/>
              <a:cs typeface="Arial" pitchFamily="34" charset="0"/>
            </a:endParaRPr>
          </a:p>
        </p:txBody>
      </p:sp>
      <p:sp>
        <p:nvSpPr>
          <p:cNvPr id="15" name="Content Placeholder 2"/>
          <p:cNvSpPr txBox="1">
            <a:spLocks/>
          </p:cNvSpPr>
          <p:nvPr/>
        </p:nvSpPr>
        <p:spPr>
          <a:xfrm>
            <a:off x="6019800" y="4114800"/>
            <a:ext cx="3048000" cy="1066800"/>
          </a:xfrm>
          <a:prstGeom prst="rect">
            <a:avLst/>
          </a:prstGeom>
          <a:ln>
            <a:solidFill>
              <a:srgbClr val="0070C0"/>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s-ES_tradnl" sz="1800" b="1" dirty="0" err="1" smtClean="0">
                <a:solidFill>
                  <a:srgbClr val="0070C0"/>
                </a:solidFill>
                <a:latin typeface="Arial" pitchFamily="34" charset="0"/>
                <a:cs typeface="Arial" pitchFamily="34" charset="0"/>
              </a:rPr>
              <a:t>Extremely</a:t>
            </a:r>
            <a:r>
              <a:rPr lang="es-ES_tradnl" sz="1800" b="1" dirty="0" smtClean="0">
                <a:solidFill>
                  <a:srgbClr val="0070C0"/>
                </a:solidFill>
                <a:latin typeface="Arial" pitchFamily="34" charset="0"/>
                <a:cs typeface="Arial" pitchFamily="34" charset="0"/>
              </a:rPr>
              <a:t> </a:t>
            </a:r>
            <a:r>
              <a:rPr lang="es-ES_tradnl" sz="1800" b="1" dirty="0" err="1" smtClean="0">
                <a:solidFill>
                  <a:srgbClr val="0070C0"/>
                </a:solidFill>
                <a:latin typeface="Arial" pitchFamily="34" charset="0"/>
                <a:cs typeface="Arial" pitchFamily="34" charset="0"/>
              </a:rPr>
              <a:t>stable</a:t>
            </a:r>
            <a:r>
              <a:rPr lang="es-ES_tradnl" sz="1800" b="1" dirty="0" smtClean="0">
                <a:solidFill>
                  <a:srgbClr val="0070C0"/>
                </a:solidFill>
                <a:latin typeface="Arial" pitchFamily="34" charset="0"/>
                <a:cs typeface="Arial" pitchFamily="34" charset="0"/>
              </a:rPr>
              <a:t>, </a:t>
            </a:r>
            <a:r>
              <a:rPr lang="es-ES_tradnl" sz="1800" b="1" dirty="0" err="1" smtClean="0">
                <a:solidFill>
                  <a:srgbClr val="0070C0"/>
                </a:solidFill>
                <a:latin typeface="Arial" pitchFamily="34" charset="0"/>
                <a:cs typeface="Arial" pitchFamily="34" charset="0"/>
              </a:rPr>
              <a:t>subsidence</a:t>
            </a:r>
            <a:r>
              <a:rPr lang="es-ES_tradnl" sz="1800" b="1" dirty="0" smtClean="0">
                <a:solidFill>
                  <a:srgbClr val="0070C0"/>
                </a:solidFill>
                <a:latin typeface="Arial" pitchFamily="34" charset="0"/>
                <a:cs typeface="Arial" pitchFamily="34" charset="0"/>
              </a:rPr>
              <a:t> </a:t>
            </a:r>
            <a:r>
              <a:rPr lang="es-ES_tradnl" sz="1800" b="1" dirty="0" err="1" smtClean="0">
                <a:solidFill>
                  <a:srgbClr val="0070C0"/>
                </a:solidFill>
                <a:latin typeface="Arial" pitchFamily="34" charset="0"/>
                <a:cs typeface="Arial" pitchFamily="34" charset="0"/>
              </a:rPr>
              <a:t>inversion</a:t>
            </a:r>
            <a:r>
              <a:rPr lang="es-ES_tradnl" sz="1800" b="1" dirty="0" smtClean="0">
                <a:solidFill>
                  <a:srgbClr val="0070C0"/>
                </a:solidFill>
                <a:latin typeface="Arial" pitchFamily="34" charset="0"/>
                <a:cs typeface="Arial" pitchFamily="34" charset="0"/>
              </a:rPr>
              <a:t> (</a:t>
            </a:r>
            <a:r>
              <a:rPr lang="es-ES_tradnl" sz="1800" b="1" dirty="0" err="1" smtClean="0">
                <a:solidFill>
                  <a:srgbClr val="0070C0"/>
                </a:solidFill>
                <a:latin typeface="Arial" pitchFamily="34" charset="0"/>
                <a:cs typeface="Arial" pitchFamily="34" charset="0"/>
              </a:rPr>
              <a:t>parcel</a:t>
            </a:r>
            <a:r>
              <a:rPr lang="es-ES_tradnl" sz="1800" b="1" dirty="0" smtClean="0">
                <a:solidFill>
                  <a:srgbClr val="0070C0"/>
                </a:solidFill>
                <a:latin typeface="Arial" pitchFamily="34" charset="0"/>
                <a:cs typeface="Arial" pitchFamily="34" charset="0"/>
              </a:rPr>
              <a:t> </a:t>
            </a:r>
            <a:r>
              <a:rPr lang="es-ES_tradnl" sz="1800" b="1" dirty="0" err="1" smtClean="0">
                <a:solidFill>
                  <a:srgbClr val="0070C0"/>
                </a:solidFill>
                <a:latin typeface="Arial" pitchFamily="34" charset="0"/>
                <a:cs typeface="Arial" pitchFamily="34" charset="0"/>
              </a:rPr>
              <a:t>will</a:t>
            </a:r>
            <a:r>
              <a:rPr lang="es-ES_tradnl" sz="1800" b="1" dirty="0" smtClean="0">
                <a:solidFill>
                  <a:srgbClr val="0070C0"/>
                </a:solidFill>
                <a:latin typeface="Arial" pitchFamily="34" charset="0"/>
                <a:cs typeface="Arial" pitchFamily="34" charset="0"/>
              </a:rPr>
              <a:t> </a:t>
            </a:r>
            <a:r>
              <a:rPr lang="es-ES_tradnl" sz="1800" b="1" dirty="0" err="1" smtClean="0">
                <a:solidFill>
                  <a:srgbClr val="0070C0"/>
                </a:solidFill>
                <a:latin typeface="Arial" pitchFamily="34" charset="0"/>
                <a:cs typeface="Arial" pitchFamily="34" charset="0"/>
              </a:rPr>
              <a:t>not</a:t>
            </a:r>
            <a:r>
              <a:rPr lang="es-ES_tradnl" sz="1800" b="1" dirty="0" smtClean="0">
                <a:solidFill>
                  <a:srgbClr val="0070C0"/>
                </a:solidFill>
                <a:latin typeface="Arial" pitchFamily="34" charset="0"/>
                <a:cs typeface="Arial" pitchFamily="34" charset="0"/>
              </a:rPr>
              <a:t>  </a:t>
            </a:r>
            <a:r>
              <a:rPr lang="es-ES_tradnl" sz="1800" b="1" dirty="0" err="1" smtClean="0">
                <a:solidFill>
                  <a:srgbClr val="0070C0"/>
                </a:solidFill>
                <a:latin typeface="Arial" pitchFamily="34" charset="0"/>
                <a:cs typeface="Arial" pitchFamily="34" charset="0"/>
              </a:rPr>
              <a:t>ascend</a:t>
            </a:r>
            <a:r>
              <a:rPr lang="es-ES_tradnl" sz="1800" b="1" dirty="0" smtClean="0">
                <a:solidFill>
                  <a:srgbClr val="0070C0"/>
                </a:solidFill>
                <a:latin typeface="Arial" pitchFamily="34" charset="0"/>
                <a:cs typeface="Arial" pitchFamily="34" charset="0"/>
              </a:rPr>
              <a:t> </a:t>
            </a:r>
            <a:r>
              <a:rPr lang="es-ES_tradnl" sz="1800" b="1" dirty="0" err="1" smtClean="0">
                <a:solidFill>
                  <a:srgbClr val="0070C0"/>
                </a:solidFill>
                <a:latin typeface="Arial" pitchFamily="34" charset="0"/>
                <a:cs typeface="Arial" pitchFamily="34" charset="0"/>
              </a:rPr>
              <a:t>or</a:t>
            </a:r>
            <a:r>
              <a:rPr lang="es-ES_tradnl" sz="1800" b="1" dirty="0" smtClean="0">
                <a:solidFill>
                  <a:srgbClr val="0070C0"/>
                </a:solidFill>
                <a:latin typeface="Arial" pitchFamily="34" charset="0"/>
                <a:cs typeface="Arial" pitchFamily="34" charset="0"/>
              </a:rPr>
              <a:t> </a:t>
            </a:r>
            <a:r>
              <a:rPr lang="es-ES_tradnl" sz="1800" b="1" dirty="0" err="1" smtClean="0">
                <a:solidFill>
                  <a:srgbClr val="0070C0"/>
                </a:solidFill>
                <a:latin typeface="Arial" pitchFamily="34" charset="0"/>
                <a:cs typeface="Arial" pitchFamily="34" charset="0"/>
              </a:rPr>
              <a:t>descend</a:t>
            </a:r>
            <a:r>
              <a:rPr lang="es-ES_tradnl" sz="1800" b="1" dirty="0" smtClean="0">
                <a:solidFill>
                  <a:srgbClr val="0070C0"/>
                </a:solidFill>
                <a:latin typeface="Arial" pitchFamily="34" charset="0"/>
                <a:cs typeface="Arial" pitchFamily="34" charset="0"/>
              </a:rPr>
              <a:t>)</a:t>
            </a:r>
            <a:endParaRPr lang="es-ES_tradnl" sz="1800" b="1" dirty="0">
              <a:solidFill>
                <a:srgbClr val="0070C0"/>
              </a:solidFill>
              <a:latin typeface="Arial" pitchFamily="34" charset="0"/>
              <a:cs typeface="Arial" pitchFamily="34" charset="0"/>
            </a:endParaRPr>
          </a:p>
        </p:txBody>
      </p:sp>
      <p:sp>
        <p:nvSpPr>
          <p:cNvPr id="16" name="Content Placeholder 2"/>
          <p:cNvSpPr txBox="1">
            <a:spLocks/>
          </p:cNvSpPr>
          <p:nvPr/>
        </p:nvSpPr>
        <p:spPr>
          <a:xfrm>
            <a:off x="6019800" y="3048000"/>
            <a:ext cx="3048000" cy="914400"/>
          </a:xfrm>
          <a:prstGeom prst="rect">
            <a:avLst/>
          </a:prstGeom>
          <a:ln>
            <a:solidFill>
              <a:schemeClr val="accent4"/>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s-ES_tradnl" sz="1700" b="1" dirty="0" err="1" smtClean="0">
                <a:solidFill>
                  <a:schemeClr val="accent4"/>
                </a:solidFill>
                <a:latin typeface="Arial" pitchFamily="34" charset="0"/>
                <a:cs typeface="Arial" pitchFamily="34" charset="0"/>
              </a:rPr>
              <a:t>Stable</a:t>
            </a:r>
            <a:r>
              <a:rPr lang="es-ES_tradnl" sz="1700" b="1" dirty="0" smtClean="0">
                <a:solidFill>
                  <a:schemeClr val="accent4"/>
                </a:solidFill>
                <a:latin typeface="Arial" pitchFamily="34" charset="0"/>
                <a:cs typeface="Arial" pitchFamily="34" charset="0"/>
              </a:rPr>
              <a:t> (</a:t>
            </a:r>
            <a:r>
              <a:rPr lang="es-ES_tradnl" sz="1700" b="1" dirty="0" err="1" smtClean="0">
                <a:solidFill>
                  <a:schemeClr val="accent4"/>
                </a:solidFill>
                <a:latin typeface="Arial" pitchFamily="34" charset="0"/>
                <a:cs typeface="Arial" pitchFamily="34" charset="0"/>
              </a:rPr>
              <a:t>parcel</a:t>
            </a:r>
            <a:r>
              <a:rPr lang="es-ES_tradnl" sz="1700" b="1" dirty="0" smtClean="0">
                <a:solidFill>
                  <a:schemeClr val="accent4"/>
                </a:solidFill>
                <a:latin typeface="Arial" pitchFamily="34" charset="0"/>
                <a:cs typeface="Arial" pitchFamily="34" charset="0"/>
              </a:rPr>
              <a:t> </a:t>
            </a:r>
            <a:r>
              <a:rPr lang="es-ES_tradnl" sz="1700" b="1" dirty="0" err="1" smtClean="0">
                <a:solidFill>
                  <a:schemeClr val="accent4"/>
                </a:solidFill>
                <a:latin typeface="Arial" pitchFamily="34" charset="0"/>
                <a:cs typeface="Arial" pitchFamily="34" charset="0"/>
              </a:rPr>
              <a:t>needs</a:t>
            </a:r>
            <a:r>
              <a:rPr lang="es-ES_tradnl" sz="1700" b="1" dirty="0" smtClean="0">
                <a:solidFill>
                  <a:schemeClr val="accent4"/>
                </a:solidFill>
                <a:latin typeface="Arial" pitchFamily="34" charset="0"/>
                <a:cs typeface="Arial" pitchFamily="34" charset="0"/>
              </a:rPr>
              <a:t> </a:t>
            </a:r>
            <a:r>
              <a:rPr lang="es-ES_tradnl" sz="1700" b="1" dirty="0" err="1" smtClean="0">
                <a:solidFill>
                  <a:schemeClr val="accent4"/>
                </a:solidFill>
                <a:latin typeface="Arial" pitchFamily="34" charset="0"/>
                <a:cs typeface="Arial" pitchFamily="34" charset="0"/>
              </a:rPr>
              <a:t>too</a:t>
            </a:r>
            <a:r>
              <a:rPr lang="es-ES_tradnl" sz="1700" b="1" dirty="0" smtClean="0">
                <a:solidFill>
                  <a:schemeClr val="accent4"/>
                </a:solidFill>
                <a:latin typeface="Arial" pitchFamily="34" charset="0"/>
                <a:cs typeface="Arial" pitchFamily="34" charset="0"/>
              </a:rPr>
              <a:t> </a:t>
            </a:r>
            <a:r>
              <a:rPr lang="es-ES_tradnl" sz="1700" b="1" dirty="0" err="1" smtClean="0">
                <a:solidFill>
                  <a:schemeClr val="accent4"/>
                </a:solidFill>
                <a:latin typeface="Arial" pitchFamily="34" charset="0"/>
                <a:cs typeface="Arial" pitchFamily="34" charset="0"/>
              </a:rPr>
              <a:t>much</a:t>
            </a:r>
            <a:r>
              <a:rPr lang="es-ES_tradnl" sz="1700" b="1" dirty="0" smtClean="0">
                <a:solidFill>
                  <a:schemeClr val="accent4"/>
                </a:solidFill>
                <a:latin typeface="Arial" pitchFamily="34" charset="0"/>
                <a:cs typeface="Arial" pitchFamily="34" charset="0"/>
              </a:rPr>
              <a:t> </a:t>
            </a:r>
            <a:r>
              <a:rPr lang="es-ES_tradnl" sz="1700" b="1" dirty="0" err="1" smtClean="0">
                <a:solidFill>
                  <a:schemeClr val="accent4"/>
                </a:solidFill>
                <a:latin typeface="Arial" pitchFamily="34" charset="0"/>
                <a:cs typeface="Arial" pitchFamily="34" charset="0"/>
              </a:rPr>
              <a:t>forcing</a:t>
            </a:r>
            <a:r>
              <a:rPr lang="es-ES_tradnl" sz="1700" b="1" dirty="0" smtClean="0">
                <a:solidFill>
                  <a:schemeClr val="accent4"/>
                </a:solidFill>
                <a:latin typeface="Arial" pitchFamily="34" charset="0"/>
                <a:cs typeface="Arial" pitchFamily="34" charset="0"/>
              </a:rPr>
              <a:t> </a:t>
            </a:r>
            <a:r>
              <a:rPr lang="es-ES_tradnl" sz="1700" b="1" dirty="0" err="1" smtClean="0">
                <a:solidFill>
                  <a:schemeClr val="accent4"/>
                </a:solidFill>
                <a:latin typeface="Arial" pitchFamily="34" charset="0"/>
                <a:cs typeface="Arial" pitchFamily="34" charset="0"/>
              </a:rPr>
              <a:t>to</a:t>
            </a:r>
            <a:r>
              <a:rPr lang="es-ES_tradnl" sz="1700" b="1" dirty="0" smtClean="0">
                <a:solidFill>
                  <a:schemeClr val="accent4"/>
                </a:solidFill>
                <a:latin typeface="Arial" pitchFamily="34" charset="0"/>
                <a:cs typeface="Arial" pitchFamily="34" charset="0"/>
              </a:rPr>
              <a:t> </a:t>
            </a:r>
            <a:r>
              <a:rPr lang="es-ES_tradnl" sz="1700" b="1" dirty="0" err="1" smtClean="0">
                <a:solidFill>
                  <a:schemeClr val="accent4"/>
                </a:solidFill>
                <a:latin typeface="Arial" pitchFamily="34" charset="0"/>
                <a:cs typeface="Arial" pitchFamily="34" charset="0"/>
              </a:rPr>
              <a:t>either</a:t>
            </a:r>
            <a:r>
              <a:rPr lang="es-ES_tradnl" sz="1700" b="1" dirty="0" smtClean="0">
                <a:solidFill>
                  <a:schemeClr val="accent4"/>
                </a:solidFill>
                <a:latin typeface="Arial" pitchFamily="34" charset="0"/>
                <a:cs typeface="Arial" pitchFamily="34" charset="0"/>
              </a:rPr>
              <a:t> </a:t>
            </a:r>
            <a:r>
              <a:rPr lang="es-ES_tradnl" sz="1700" b="1" dirty="0" err="1" smtClean="0">
                <a:solidFill>
                  <a:schemeClr val="accent4"/>
                </a:solidFill>
                <a:latin typeface="Arial" pitchFamily="34" charset="0"/>
                <a:cs typeface="Arial" pitchFamily="34" charset="0"/>
              </a:rPr>
              <a:t>ascend</a:t>
            </a:r>
            <a:r>
              <a:rPr lang="es-ES_tradnl" sz="1700" b="1" dirty="0" smtClean="0">
                <a:solidFill>
                  <a:schemeClr val="accent4"/>
                </a:solidFill>
                <a:latin typeface="Arial" pitchFamily="34" charset="0"/>
                <a:cs typeface="Arial" pitchFamily="34" charset="0"/>
              </a:rPr>
              <a:t> </a:t>
            </a:r>
            <a:r>
              <a:rPr lang="es-ES_tradnl" sz="1700" b="1" dirty="0" err="1" smtClean="0">
                <a:solidFill>
                  <a:schemeClr val="accent4"/>
                </a:solidFill>
                <a:latin typeface="Arial" pitchFamily="34" charset="0"/>
                <a:cs typeface="Arial" pitchFamily="34" charset="0"/>
              </a:rPr>
              <a:t>or</a:t>
            </a:r>
            <a:r>
              <a:rPr lang="es-ES_tradnl" sz="1700" b="1" dirty="0" smtClean="0">
                <a:solidFill>
                  <a:schemeClr val="accent4"/>
                </a:solidFill>
                <a:latin typeface="Arial" pitchFamily="34" charset="0"/>
                <a:cs typeface="Arial" pitchFamily="34" charset="0"/>
              </a:rPr>
              <a:t> </a:t>
            </a:r>
            <a:r>
              <a:rPr lang="es-ES_tradnl" sz="1700" b="1" dirty="0" err="1" smtClean="0">
                <a:solidFill>
                  <a:schemeClr val="accent4"/>
                </a:solidFill>
                <a:latin typeface="Arial" pitchFamily="34" charset="0"/>
                <a:cs typeface="Arial" pitchFamily="34" charset="0"/>
              </a:rPr>
              <a:t>descend</a:t>
            </a:r>
            <a:r>
              <a:rPr lang="es-ES_tradnl" sz="1700" b="1" dirty="0" smtClean="0">
                <a:solidFill>
                  <a:schemeClr val="accent4"/>
                </a:solidFill>
                <a:latin typeface="Arial" pitchFamily="34" charset="0"/>
                <a:cs typeface="Arial" pitchFamily="34" charset="0"/>
              </a:rPr>
              <a:t>)</a:t>
            </a:r>
            <a:endParaRPr lang="es-ES_tradnl" sz="1700" b="1" dirty="0">
              <a:solidFill>
                <a:schemeClr val="accent4"/>
              </a:solidFill>
              <a:latin typeface="Arial" pitchFamily="34" charset="0"/>
              <a:cs typeface="Arial" pitchFamily="34" charset="0"/>
            </a:endParaRPr>
          </a:p>
        </p:txBody>
      </p:sp>
      <p:cxnSp>
        <p:nvCxnSpPr>
          <p:cNvPr id="18" name="Straight Connector 17"/>
          <p:cNvCxnSpPr>
            <a:stCxn id="10" idx="6"/>
            <a:endCxn id="15" idx="1"/>
          </p:cNvCxnSpPr>
          <p:nvPr/>
        </p:nvCxnSpPr>
        <p:spPr>
          <a:xfrm flipV="1">
            <a:off x="4655066" y="4648200"/>
            <a:ext cx="1364734" cy="266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6" idx="1"/>
          </p:cNvCxnSpPr>
          <p:nvPr/>
        </p:nvCxnSpPr>
        <p:spPr>
          <a:xfrm flipV="1">
            <a:off x="4807466" y="3505200"/>
            <a:ext cx="1212334" cy="19037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4" idx="1"/>
          </p:cNvCxnSpPr>
          <p:nvPr/>
        </p:nvCxnSpPr>
        <p:spPr>
          <a:xfrm>
            <a:off x="4724400" y="5715000"/>
            <a:ext cx="1295400" cy="1597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a:xfrm>
            <a:off x="457200" y="152400"/>
            <a:ext cx="8229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600" b="1" dirty="0" err="1" smtClean="0">
                <a:latin typeface="Arial" pitchFamily="34" charset="0"/>
                <a:cs typeface="Arial" pitchFamily="34" charset="0"/>
              </a:rPr>
              <a:t>Parcel</a:t>
            </a:r>
            <a:r>
              <a:rPr lang="es-ES_tradnl" sz="3600" b="1" dirty="0" smtClean="0">
                <a:latin typeface="Arial" pitchFamily="34" charset="0"/>
                <a:cs typeface="Arial" pitchFamily="34" charset="0"/>
              </a:rPr>
              <a:t> </a:t>
            </a:r>
            <a:r>
              <a:rPr lang="es-ES_tradnl" sz="3600" b="1" dirty="0" err="1" smtClean="0">
                <a:latin typeface="Arial" pitchFamily="34" charset="0"/>
                <a:cs typeface="Arial" pitchFamily="34" charset="0"/>
              </a:rPr>
              <a:t>Method</a:t>
            </a:r>
            <a:endParaRPr lang="es-ES_tradnl" sz="3600" b="1" dirty="0">
              <a:latin typeface="Arial" pitchFamily="34" charset="0"/>
              <a:cs typeface="Arial" pitchFamily="34" charset="0"/>
            </a:endParaRPr>
          </a:p>
        </p:txBody>
      </p:sp>
      <p:sp>
        <p:nvSpPr>
          <p:cNvPr id="29" name="TextBox 28"/>
          <p:cNvSpPr txBox="1"/>
          <p:nvPr/>
        </p:nvSpPr>
        <p:spPr>
          <a:xfrm>
            <a:off x="0" y="6490855"/>
            <a:ext cx="7620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6/57</a:t>
            </a:r>
            <a:endParaRPr lang="en-US" dirty="0">
              <a:solidFill>
                <a:schemeClr val="bg1">
                  <a:lumMod val="50000"/>
                </a:schemeClr>
              </a:solidFill>
            </a:endParaRPr>
          </a:p>
        </p:txBody>
      </p:sp>
    </p:spTree>
    <p:extLst>
      <p:ext uri="{BB962C8B-B14F-4D97-AF65-F5344CB8AC3E}">
        <p14:creationId xmlns:p14="http://schemas.microsoft.com/office/powerpoint/2010/main" val="392184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8229600" cy="1219200"/>
          </a:xfrm>
        </p:spPr>
        <p:txBody>
          <a:bodyPr>
            <a:normAutofit/>
          </a:bodyPr>
          <a:lstStyle/>
          <a:p>
            <a:r>
              <a:rPr lang="es-ES_tradnl" sz="2200" noProof="0" dirty="0" smtClean="0">
                <a:latin typeface="Arial" pitchFamily="34" charset="0"/>
                <a:cs typeface="Arial" pitchFamily="34" charset="0"/>
              </a:rPr>
              <a:t>LI = </a:t>
            </a:r>
            <a:r>
              <a:rPr lang="es-ES_tradnl" sz="2200" noProof="0" dirty="0" smtClean="0">
                <a:solidFill>
                  <a:srgbClr val="7030A0"/>
                </a:solidFill>
                <a:latin typeface="Arial" pitchFamily="34" charset="0"/>
                <a:cs typeface="Arial" pitchFamily="34" charset="0"/>
              </a:rPr>
              <a:t>500 </a:t>
            </a:r>
            <a:r>
              <a:rPr lang="es-ES_tradnl" sz="2200" noProof="0" dirty="0" err="1" smtClean="0">
                <a:solidFill>
                  <a:srgbClr val="7030A0"/>
                </a:solidFill>
                <a:latin typeface="Arial" pitchFamily="34" charset="0"/>
                <a:cs typeface="Arial" pitchFamily="34" charset="0"/>
              </a:rPr>
              <a:t>hPa</a:t>
            </a:r>
            <a:r>
              <a:rPr lang="es-ES_tradnl" sz="2200" noProof="0" dirty="0" smtClean="0">
                <a:solidFill>
                  <a:srgbClr val="7030A0"/>
                </a:solidFill>
                <a:latin typeface="Arial" pitchFamily="34" charset="0"/>
                <a:cs typeface="Arial" pitchFamily="34" charset="0"/>
              </a:rPr>
              <a:t> </a:t>
            </a:r>
            <a:r>
              <a:rPr lang="es-ES_tradnl" sz="2200" noProof="0" dirty="0" err="1" smtClean="0">
                <a:solidFill>
                  <a:srgbClr val="7030A0"/>
                </a:solidFill>
                <a:latin typeface="Arial" pitchFamily="34" charset="0"/>
                <a:cs typeface="Arial" pitchFamily="34" charset="0"/>
              </a:rPr>
              <a:t>Temperature</a:t>
            </a:r>
            <a:r>
              <a:rPr lang="es-ES_tradnl" sz="2200" noProof="0" dirty="0" smtClean="0">
                <a:solidFill>
                  <a:srgbClr val="7030A0"/>
                </a:solidFill>
                <a:latin typeface="Arial" pitchFamily="34" charset="0"/>
                <a:cs typeface="Arial" pitchFamily="34" charset="0"/>
              </a:rPr>
              <a:t> (</a:t>
            </a:r>
            <a:r>
              <a:rPr lang="es-ES_tradnl" sz="2200" noProof="0" dirty="0" err="1" smtClean="0">
                <a:solidFill>
                  <a:srgbClr val="7030A0"/>
                </a:solidFill>
                <a:latin typeface="Arial" pitchFamily="34" charset="0"/>
                <a:cs typeface="Arial" pitchFamily="34" charset="0"/>
              </a:rPr>
              <a:t>Ambient</a:t>
            </a:r>
            <a:r>
              <a:rPr lang="es-ES_tradnl" sz="2200" noProof="0" dirty="0" smtClean="0">
                <a:solidFill>
                  <a:srgbClr val="7030A0"/>
                </a:solidFill>
                <a:latin typeface="Arial" pitchFamily="34" charset="0"/>
                <a:cs typeface="Arial" pitchFamily="34" charset="0"/>
              </a:rPr>
              <a:t>)</a:t>
            </a:r>
            <a:r>
              <a:rPr lang="es-ES_tradnl" sz="2200" noProof="0" dirty="0" smtClean="0">
                <a:latin typeface="Arial" pitchFamily="34" charset="0"/>
                <a:cs typeface="Arial" pitchFamily="34" charset="0"/>
              </a:rPr>
              <a:t> – </a:t>
            </a:r>
            <a:r>
              <a:rPr lang="es-ES_tradnl" sz="2200" noProof="0" dirty="0" smtClean="0">
                <a:solidFill>
                  <a:srgbClr val="FF0000"/>
                </a:solidFill>
                <a:latin typeface="Arial" pitchFamily="34" charset="0"/>
                <a:cs typeface="Arial" pitchFamily="34" charset="0"/>
              </a:rPr>
              <a:t>500 </a:t>
            </a:r>
            <a:r>
              <a:rPr lang="es-ES_tradnl" sz="2200" noProof="0" dirty="0" err="1" smtClean="0">
                <a:solidFill>
                  <a:srgbClr val="FF0000"/>
                </a:solidFill>
                <a:latin typeface="Arial" pitchFamily="34" charset="0"/>
                <a:cs typeface="Arial" pitchFamily="34" charset="0"/>
              </a:rPr>
              <a:t>hPa</a:t>
            </a:r>
            <a:r>
              <a:rPr lang="es-ES_tradnl" sz="2200" noProof="0" dirty="0" smtClean="0">
                <a:solidFill>
                  <a:srgbClr val="FF0000"/>
                </a:solidFill>
                <a:latin typeface="Arial" pitchFamily="34" charset="0"/>
                <a:cs typeface="Arial" pitchFamily="34" charset="0"/>
              </a:rPr>
              <a:t> </a:t>
            </a:r>
            <a:r>
              <a:rPr lang="es-ES_tradnl" sz="2200" noProof="0" dirty="0" err="1" smtClean="0">
                <a:solidFill>
                  <a:srgbClr val="FF0000"/>
                </a:solidFill>
                <a:latin typeface="Arial" pitchFamily="34" charset="0"/>
                <a:cs typeface="Arial" pitchFamily="34" charset="0"/>
              </a:rPr>
              <a:t>Parcel</a:t>
            </a:r>
            <a:r>
              <a:rPr lang="es-ES_tradnl" sz="2200" noProof="0" dirty="0" smtClean="0">
                <a:solidFill>
                  <a:srgbClr val="FF0000"/>
                </a:solidFill>
                <a:latin typeface="Arial" pitchFamily="34" charset="0"/>
                <a:cs typeface="Arial" pitchFamily="34" charset="0"/>
              </a:rPr>
              <a:t> </a:t>
            </a:r>
            <a:r>
              <a:rPr lang="es-ES_tradnl" sz="2200" noProof="0" dirty="0" err="1" smtClean="0">
                <a:solidFill>
                  <a:srgbClr val="FF0000"/>
                </a:solidFill>
                <a:latin typeface="Arial" pitchFamily="34" charset="0"/>
                <a:cs typeface="Arial" pitchFamily="34" charset="0"/>
              </a:rPr>
              <a:t>Temperature</a:t>
            </a:r>
            <a:r>
              <a:rPr lang="es-ES_tradnl" sz="2200" noProof="0" dirty="0" smtClean="0">
                <a:solidFill>
                  <a:srgbClr val="FF0000"/>
                </a:solidFill>
                <a:latin typeface="Arial" pitchFamily="34" charset="0"/>
                <a:cs typeface="Arial" pitchFamily="34" charset="0"/>
              </a:rPr>
              <a:t> (</a:t>
            </a:r>
            <a:r>
              <a:rPr lang="es-ES_tradnl" sz="2200" dirty="0" err="1" smtClean="0">
                <a:solidFill>
                  <a:srgbClr val="FF0000"/>
                </a:solidFill>
                <a:latin typeface="Arial" pitchFamily="34" charset="0"/>
                <a:cs typeface="Arial" pitchFamily="34" charset="0"/>
              </a:rPr>
              <a:t>Temperature</a:t>
            </a:r>
            <a:r>
              <a:rPr lang="es-ES_tradnl" sz="2200" dirty="0" smtClean="0">
                <a:solidFill>
                  <a:srgbClr val="FF0000"/>
                </a:solidFill>
                <a:latin typeface="Arial" pitchFamily="34" charset="0"/>
                <a:cs typeface="Arial" pitchFamily="34" charset="0"/>
              </a:rPr>
              <a:t> </a:t>
            </a:r>
            <a:r>
              <a:rPr lang="es-ES_tradnl" sz="2200" dirty="0" err="1" smtClean="0">
                <a:solidFill>
                  <a:srgbClr val="FF0000"/>
                </a:solidFill>
                <a:latin typeface="Arial" pitchFamily="34" charset="0"/>
                <a:cs typeface="Arial" pitchFamily="34" charset="0"/>
              </a:rPr>
              <a:t>that</a:t>
            </a:r>
            <a:r>
              <a:rPr lang="es-ES_tradnl" sz="2200" dirty="0" smtClean="0">
                <a:solidFill>
                  <a:srgbClr val="FF0000"/>
                </a:solidFill>
                <a:latin typeface="Arial" pitchFamily="34" charset="0"/>
                <a:cs typeface="Arial" pitchFamily="34" charset="0"/>
              </a:rPr>
              <a:t> </a:t>
            </a:r>
            <a:r>
              <a:rPr lang="es-ES_tradnl" sz="2200" dirty="0" err="1" smtClean="0">
                <a:solidFill>
                  <a:srgbClr val="FF0000"/>
                </a:solidFill>
                <a:latin typeface="Arial" pitchFamily="34" charset="0"/>
                <a:cs typeface="Arial" pitchFamily="34" charset="0"/>
              </a:rPr>
              <a:t>the</a:t>
            </a:r>
            <a:r>
              <a:rPr lang="es-ES_tradnl" sz="2200" dirty="0" smtClean="0">
                <a:solidFill>
                  <a:srgbClr val="FF0000"/>
                </a:solidFill>
                <a:latin typeface="Arial" pitchFamily="34" charset="0"/>
                <a:cs typeface="Arial" pitchFamily="34" charset="0"/>
              </a:rPr>
              <a:t> </a:t>
            </a:r>
            <a:r>
              <a:rPr lang="es-ES_tradnl" sz="2200" dirty="0" err="1" smtClean="0">
                <a:solidFill>
                  <a:srgbClr val="FF0000"/>
                </a:solidFill>
                <a:latin typeface="Arial" pitchFamily="34" charset="0"/>
                <a:cs typeface="Arial" pitchFamily="34" charset="0"/>
              </a:rPr>
              <a:t>parcel</a:t>
            </a:r>
            <a:r>
              <a:rPr lang="es-ES_tradnl" sz="2200" dirty="0" smtClean="0">
                <a:solidFill>
                  <a:srgbClr val="FF0000"/>
                </a:solidFill>
                <a:latin typeface="Arial" pitchFamily="34" charset="0"/>
                <a:cs typeface="Arial" pitchFamily="34" charset="0"/>
              </a:rPr>
              <a:t> </a:t>
            </a:r>
            <a:r>
              <a:rPr lang="es-ES_tradnl" sz="2200" dirty="0" err="1" smtClean="0">
                <a:solidFill>
                  <a:srgbClr val="FF0000"/>
                </a:solidFill>
                <a:latin typeface="Arial" pitchFamily="34" charset="0"/>
                <a:cs typeface="Arial" pitchFamily="34" charset="0"/>
              </a:rPr>
              <a:t>would</a:t>
            </a:r>
            <a:r>
              <a:rPr lang="es-ES_tradnl" sz="2200" dirty="0" smtClean="0">
                <a:solidFill>
                  <a:srgbClr val="FF0000"/>
                </a:solidFill>
                <a:latin typeface="Arial" pitchFamily="34" charset="0"/>
                <a:cs typeface="Arial" pitchFamily="34" charset="0"/>
              </a:rPr>
              <a:t> </a:t>
            </a:r>
            <a:r>
              <a:rPr lang="es-ES_tradnl" sz="2200" dirty="0" err="1" smtClean="0">
                <a:solidFill>
                  <a:srgbClr val="FF0000"/>
                </a:solidFill>
                <a:latin typeface="Arial" pitchFamily="34" charset="0"/>
                <a:cs typeface="Arial" pitchFamily="34" charset="0"/>
              </a:rPr>
              <a:t>have</a:t>
            </a:r>
            <a:r>
              <a:rPr lang="es-ES_tradnl" sz="2200" dirty="0" smtClean="0">
                <a:solidFill>
                  <a:srgbClr val="FF0000"/>
                </a:solidFill>
                <a:latin typeface="Arial" pitchFamily="34" charset="0"/>
                <a:cs typeface="Arial" pitchFamily="34" charset="0"/>
              </a:rPr>
              <a:t> </a:t>
            </a:r>
            <a:r>
              <a:rPr lang="es-ES_tradnl" sz="2200" dirty="0" err="1" smtClean="0">
                <a:solidFill>
                  <a:srgbClr val="FF0000"/>
                </a:solidFill>
                <a:latin typeface="Arial" pitchFamily="34" charset="0"/>
                <a:cs typeface="Arial" pitchFamily="34" charset="0"/>
              </a:rPr>
              <a:t>if</a:t>
            </a:r>
            <a:r>
              <a:rPr lang="es-ES_tradnl" sz="2200" dirty="0" smtClean="0">
                <a:solidFill>
                  <a:srgbClr val="FF0000"/>
                </a:solidFill>
                <a:latin typeface="Arial" pitchFamily="34" charset="0"/>
                <a:cs typeface="Arial" pitchFamily="34" charset="0"/>
              </a:rPr>
              <a:t> </a:t>
            </a:r>
            <a:r>
              <a:rPr lang="es-ES_tradnl" sz="2200" dirty="0" err="1" smtClean="0">
                <a:solidFill>
                  <a:srgbClr val="FF0000"/>
                </a:solidFill>
                <a:latin typeface="Arial" pitchFamily="34" charset="0"/>
                <a:cs typeface="Arial" pitchFamily="34" charset="0"/>
              </a:rPr>
              <a:t>ascending</a:t>
            </a:r>
            <a:r>
              <a:rPr lang="es-ES_tradnl" sz="2200" dirty="0" smtClean="0">
                <a:solidFill>
                  <a:srgbClr val="FF0000"/>
                </a:solidFill>
                <a:latin typeface="Arial" pitchFamily="34" charset="0"/>
                <a:cs typeface="Arial" pitchFamily="34" charset="0"/>
              </a:rPr>
              <a:t> </a:t>
            </a:r>
            <a:r>
              <a:rPr lang="es-ES_tradnl" sz="2200" dirty="0" err="1" smtClean="0">
                <a:solidFill>
                  <a:srgbClr val="FF0000"/>
                </a:solidFill>
                <a:latin typeface="Arial" pitchFamily="34" charset="0"/>
                <a:cs typeface="Arial" pitchFamily="34" charset="0"/>
              </a:rPr>
              <a:t>from</a:t>
            </a:r>
            <a:r>
              <a:rPr lang="es-ES_tradnl" sz="2200" dirty="0" smtClean="0">
                <a:solidFill>
                  <a:srgbClr val="FF0000"/>
                </a:solidFill>
                <a:latin typeface="Arial" pitchFamily="34" charset="0"/>
                <a:cs typeface="Arial" pitchFamily="34" charset="0"/>
              </a:rPr>
              <a:t> </a:t>
            </a:r>
            <a:r>
              <a:rPr lang="es-ES_tradnl" sz="2200" dirty="0" err="1" smtClean="0">
                <a:solidFill>
                  <a:srgbClr val="FF0000"/>
                </a:solidFill>
                <a:latin typeface="Arial" pitchFamily="34" charset="0"/>
                <a:cs typeface="Arial" pitchFamily="34" charset="0"/>
              </a:rPr>
              <a:t>the</a:t>
            </a:r>
            <a:r>
              <a:rPr lang="es-ES_tradnl" sz="2200" dirty="0" smtClean="0">
                <a:solidFill>
                  <a:srgbClr val="FF0000"/>
                </a:solidFill>
                <a:latin typeface="Arial" pitchFamily="34" charset="0"/>
                <a:cs typeface="Arial" pitchFamily="34" charset="0"/>
              </a:rPr>
              <a:t> </a:t>
            </a:r>
            <a:r>
              <a:rPr lang="es-ES_tradnl" sz="2200" dirty="0" err="1" smtClean="0">
                <a:solidFill>
                  <a:srgbClr val="FF0000"/>
                </a:solidFill>
                <a:latin typeface="Arial" pitchFamily="34" charset="0"/>
                <a:cs typeface="Arial" pitchFamily="34" charset="0"/>
              </a:rPr>
              <a:t>boundary</a:t>
            </a:r>
            <a:r>
              <a:rPr lang="es-ES_tradnl" sz="2200" dirty="0" smtClean="0">
                <a:solidFill>
                  <a:srgbClr val="FF0000"/>
                </a:solidFill>
                <a:latin typeface="Arial" pitchFamily="34" charset="0"/>
                <a:cs typeface="Arial" pitchFamily="34" charset="0"/>
              </a:rPr>
              <a:t> </a:t>
            </a:r>
            <a:r>
              <a:rPr lang="es-ES_tradnl" sz="2200" dirty="0" err="1" smtClean="0">
                <a:solidFill>
                  <a:srgbClr val="FF0000"/>
                </a:solidFill>
                <a:latin typeface="Arial" pitchFamily="34" charset="0"/>
                <a:cs typeface="Arial" pitchFamily="34" charset="0"/>
              </a:rPr>
              <a:t>layer</a:t>
            </a:r>
            <a:r>
              <a:rPr lang="es-ES_tradnl" sz="2200" dirty="0" smtClean="0">
                <a:solidFill>
                  <a:srgbClr val="FF0000"/>
                </a:solidFill>
                <a:latin typeface="Arial" pitchFamily="34" charset="0"/>
                <a:cs typeface="Arial" pitchFamily="34" charset="0"/>
              </a:rPr>
              <a:t>)</a:t>
            </a:r>
            <a:endParaRPr lang="es-ES_tradnl" sz="2200" noProof="0" dirty="0" smtClean="0">
              <a:solidFill>
                <a:srgbClr val="FF0000"/>
              </a:solidFill>
              <a:latin typeface="Arial" pitchFamily="34" charset="0"/>
              <a:cs typeface="Arial" pitchFamily="34" charset="0"/>
            </a:endParaRPr>
          </a:p>
        </p:txBody>
      </p:sp>
      <p:grpSp>
        <p:nvGrpSpPr>
          <p:cNvPr id="4" name="Group 3"/>
          <p:cNvGrpSpPr/>
          <p:nvPr/>
        </p:nvGrpSpPr>
        <p:grpSpPr>
          <a:xfrm>
            <a:off x="0" y="2286000"/>
            <a:ext cx="5867400" cy="4129541"/>
            <a:chOff x="228600" y="1752600"/>
            <a:chExt cx="7030496" cy="473914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52600"/>
              <a:ext cx="7030496" cy="4739141"/>
            </a:xfrm>
            <a:prstGeom prst="rect">
              <a:avLst/>
            </a:prstGeom>
          </p:spPr>
        </p:pic>
        <p:sp>
          <p:nvSpPr>
            <p:cNvPr id="8" name="Oval 7"/>
            <p:cNvSpPr/>
            <p:nvPr/>
          </p:nvSpPr>
          <p:spPr>
            <a:xfrm>
              <a:off x="5463062" y="5357884"/>
              <a:ext cx="243841" cy="2424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C00F2"/>
                </a:solidFill>
              </a:endParaRPr>
            </a:p>
          </p:txBody>
        </p:sp>
        <p:sp>
          <p:nvSpPr>
            <p:cNvPr id="7" name="Oval 6"/>
            <p:cNvSpPr/>
            <p:nvPr/>
          </p:nvSpPr>
          <p:spPr>
            <a:xfrm>
              <a:off x="5341688" y="2189843"/>
              <a:ext cx="387475" cy="36727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C00F2"/>
                </a:solidFill>
              </a:endParaRPr>
            </a:p>
          </p:txBody>
        </p:sp>
      </p:grpSp>
      <p:sp>
        <p:nvSpPr>
          <p:cNvPr id="11" name="Freeform 10"/>
          <p:cNvSpPr/>
          <p:nvPr/>
        </p:nvSpPr>
        <p:spPr>
          <a:xfrm>
            <a:off x="3311234" y="2854037"/>
            <a:ext cx="1163783" cy="2618508"/>
          </a:xfrm>
          <a:custGeom>
            <a:avLst/>
            <a:gdLst>
              <a:gd name="connsiteX0" fmla="*/ 1011382 w 1011382"/>
              <a:gd name="connsiteY0" fmla="*/ 2438400 h 2438400"/>
              <a:gd name="connsiteX1" fmla="*/ 692728 w 1011382"/>
              <a:gd name="connsiteY1" fmla="*/ 1274618 h 2438400"/>
              <a:gd name="connsiteX2" fmla="*/ 0 w 1011382"/>
              <a:gd name="connsiteY2" fmla="*/ 0 h 2438400"/>
              <a:gd name="connsiteX0" fmla="*/ 1011382 w 1011382"/>
              <a:gd name="connsiteY0" fmla="*/ 2438400 h 2438400"/>
              <a:gd name="connsiteX1" fmla="*/ 692728 w 1011382"/>
              <a:gd name="connsiteY1" fmla="*/ 1274618 h 2438400"/>
              <a:gd name="connsiteX2" fmla="*/ 0 w 1011382"/>
              <a:gd name="connsiteY2" fmla="*/ 0 h 2438400"/>
              <a:gd name="connsiteX0" fmla="*/ 1108364 w 1108364"/>
              <a:gd name="connsiteY0" fmla="*/ 2646218 h 2646218"/>
              <a:gd name="connsiteX1" fmla="*/ 789710 w 1108364"/>
              <a:gd name="connsiteY1" fmla="*/ 1482436 h 2646218"/>
              <a:gd name="connsiteX2" fmla="*/ 0 w 1108364"/>
              <a:gd name="connsiteY2" fmla="*/ 0 h 2646218"/>
              <a:gd name="connsiteX0" fmla="*/ 1108364 w 1108364"/>
              <a:gd name="connsiteY0" fmla="*/ 2618508 h 2618508"/>
              <a:gd name="connsiteX1" fmla="*/ 789710 w 1108364"/>
              <a:gd name="connsiteY1" fmla="*/ 1482436 h 2618508"/>
              <a:gd name="connsiteX2" fmla="*/ 0 w 1108364"/>
              <a:gd name="connsiteY2" fmla="*/ 0 h 2618508"/>
              <a:gd name="connsiteX0" fmla="*/ 1108364 w 1108364"/>
              <a:gd name="connsiteY0" fmla="*/ 2618508 h 2618508"/>
              <a:gd name="connsiteX1" fmla="*/ 734292 w 1108364"/>
              <a:gd name="connsiteY1" fmla="*/ 1496290 h 2618508"/>
              <a:gd name="connsiteX2" fmla="*/ 0 w 1108364"/>
              <a:gd name="connsiteY2" fmla="*/ 0 h 2618508"/>
              <a:gd name="connsiteX0" fmla="*/ 1163783 w 1163783"/>
              <a:gd name="connsiteY0" fmla="*/ 2618508 h 2618508"/>
              <a:gd name="connsiteX1" fmla="*/ 789711 w 1163783"/>
              <a:gd name="connsiteY1" fmla="*/ 1496290 h 2618508"/>
              <a:gd name="connsiteX2" fmla="*/ 0 w 1163783"/>
              <a:gd name="connsiteY2" fmla="*/ 0 h 2618508"/>
              <a:gd name="connsiteX0" fmla="*/ 1163783 w 1163783"/>
              <a:gd name="connsiteY0" fmla="*/ 2618508 h 2618508"/>
              <a:gd name="connsiteX1" fmla="*/ 789711 w 1163783"/>
              <a:gd name="connsiteY1" fmla="*/ 1496290 h 2618508"/>
              <a:gd name="connsiteX2" fmla="*/ 0 w 1163783"/>
              <a:gd name="connsiteY2" fmla="*/ 0 h 2618508"/>
              <a:gd name="connsiteX0" fmla="*/ 1163783 w 1163783"/>
              <a:gd name="connsiteY0" fmla="*/ 2618508 h 2618508"/>
              <a:gd name="connsiteX1" fmla="*/ 789711 w 1163783"/>
              <a:gd name="connsiteY1" fmla="*/ 1496290 h 2618508"/>
              <a:gd name="connsiteX2" fmla="*/ 0 w 1163783"/>
              <a:gd name="connsiteY2" fmla="*/ 0 h 2618508"/>
            </a:gdLst>
            <a:ahLst/>
            <a:cxnLst>
              <a:cxn ang="0">
                <a:pos x="connsiteX0" y="connsiteY0"/>
              </a:cxn>
              <a:cxn ang="0">
                <a:pos x="connsiteX1" y="connsiteY1"/>
              </a:cxn>
              <a:cxn ang="0">
                <a:pos x="connsiteX2" y="connsiteY2"/>
              </a:cxn>
            </a:cxnLst>
            <a:rect l="l" t="t" r="r" b="b"/>
            <a:pathLst>
              <a:path w="1163783" h="2618508">
                <a:moveTo>
                  <a:pt x="1163783" y="2618508"/>
                </a:moveTo>
                <a:cubicBezTo>
                  <a:pt x="1057565" y="2230581"/>
                  <a:pt x="983675" y="1932708"/>
                  <a:pt x="789711" y="1496290"/>
                </a:cubicBezTo>
                <a:cubicBezTo>
                  <a:pt x="595747" y="1059872"/>
                  <a:pt x="369455" y="618836"/>
                  <a:pt x="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124200" y="2667000"/>
            <a:ext cx="323373" cy="3200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9411451">
            <a:off x="3912738" y="4368454"/>
            <a:ext cx="244799" cy="572932"/>
          </a:xfrm>
          <a:prstGeom prst="downArrow">
            <a:avLst>
              <a:gd name="adj1" fmla="val 34640"/>
              <a:gd name="adj2" fmla="val 546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8979293">
            <a:off x="3436778" y="3305956"/>
            <a:ext cx="250141" cy="555081"/>
          </a:xfrm>
          <a:prstGeom prst="downArrow">
            <a:avLst>
              <a:gd name="adj1" fmla="val 34640"/>
              <a:gd name="adj2" fmla="val 546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p:cNvSpPr/>
          <p:nvPr/>
        </p:nvSpPr>
        <p:spPr>
          <a:xfrm>
            <a:off x="3200400" y="2438400"/>
            <a:ext cx="1350817" cy="22860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4260275" y="2438400"/>
            <a:ext cx="1530925" cy="114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5791200" y="2209800"/>
            <a:ext cx="32004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dirty="0" smtClean="0">
                <a:latin typeface="Arial" pitchFamily="34" charset="0"/>
                <a:cs typeface="Arial" pitchFamily="34" charset="0"/>
              </a:rPr>
              <a:t>LI </a:t>
            </a:r>
            <a:r>
              <a:rPr lang="es-ES_tradnl" sz="2400" dirty="0" smtClean="0">
                <a:latin typeface="Arial" pitchFamily="34" charset="0"/>
                <a:cs typeface="Arial" pitchFamily="34" charset="0"/>
              </a:rPr>
              <a:t>= </a:t>
            </a:r>
            <a:r>
              <a:rPr lang="es-ES_tradnl" sz="2400" dirty="0" smtClean="0">
                <a:solidFill>
                  <a:srgbClr val="7030A0"/>
                </a:solidFill>
                <a:latin typeface="Arial" pitchFamily="34" charset="0"/>
                <a:cs typeface="Arial" pitchFamily="34" charset="0"/>
              </a:rPr>
              <a:t>T</a:t>
            </a:r>
            <a:r>
              <a:rPr lang="es-ES_tradnl" sz="1600" b="1" i="1" dirty="0" smtClean="0">
                <a:solidFill>
                  <a:srgbClr val="7030A0"/>
                </a:solidFill>
                <a:latin typeface="Arial" pitchFamily="34" charset="0"/>
                <a:cs typeface="Arial" pitchFamily="34" charset="0"/>
              </a:rPr>
              <a:t>500</a:t>
            </a:r>
            <a:r>
              <a:rPr lang="es-ES_tradnl" sz="1600" b="1" i="1" dirty="0" smtClean="0">
                <a:latin typeface="Arial" pitchFamily="34" charset="0"/>
                <a:cs typeface="Arial" pitchFamily="34" charset="0"/>
              </a:rPr>
              <a:t> </a:t>
            </a:r>
            <a:r>
              <a:rPr lang="es-ES_tradnl" sz="2400" dirty="0" smtClean="0">
                <a:latin typeface="Arial" pitchFamily="34" charset="0"/>
                <a:cs typeface="Arial" pitchFamily="34" charset="0"/>
              </a:rPr>
              <a:t>– </a:t>
            </a:r>
            <a:r>
              <a:rPr lang="es-ES_tradnl" sz="2400" dirty="0" smtClean="0">
                <a:solidFill>
                  <a:srgbClr val="FF0000"/>
                </a:solidFill>
                <a:latin typeface="Arial" pitchFamily="34" charset="0"/>
                <a:cs typeface="Arial" pitchFamily="34" charset="0"/>
              </a:rPr>
              <a:t>T</a:t>
            </a:r>
            <a:r>
              <a:rPr lang="es-ES_tradnl" sz="1800" b="1" dirty="0" smtClean="0">
                <a:solidFill>
                  <a:srgbClr val="FF0000"/>
                </a:solidFill>
                <a:latin typeface="Arial" pitchFamily="34" charset="0"/>
                <a:cs typeface="Arial" pitchFamily="34" charset="0"/>
              </a:rPr>
              <a:t>PARCEL_</a:t>
            </a:r>
            <a:r>
              <a:rPr lang="es-ES_tradnl" sz="1600" b="1" i="1" dirty="0" smtClean="0">
                <a:solidFill>
                  <a:srgbClr val="FF0000"/>
                </a:solidFill>
                <a:latin typeface="Arial" pitchFamily="34" charset="0"/>
                <a:cs typeface="Arial" pitchFamily="34" charset="0"/>
              </a:rPr>
              <a:t>500</a:t>
            </a:r>
          </a:p>
        </p:txBody>
      </p:sp>
      <p:sp>
        <p:nvSpPr>
          <p:cNvPr id="21" name="Content Placeholder 2"/>
          <p:cNvSpPr txBox="1">
            <a:spLocks/>
          </p:cNvSpPr>
          <p:nvPr/>
        </p:nvSpPr>
        <p:spPr>
          <a:xfrm>
            <a:off x="1676400" y="2819400"/>
            <a:ext cx="32004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dirty="0" smtClean="0">
                <a:solidFill>
                  <a:srgbClr val="FF0000"/>
                </a:solidFill>
                <a:latin typeface="Arial" pitchFamily="34" charset="0"/>
                <a:cs typeface="Arial" pitchFamily="34" charset="0"/>
              </a:rPr>
              <a:t>T</a:t>
            </a:r>
            <a:r>
              <a:rPr lang="es-ES_tradnl" sz="1500" b="1" dirty="0" smtClean="0">
                <a:solidFill>
                  <a:srgbClr val="FF0000"/>
                </a:solidFill>
                <a:latin typeface="Arial" pitchFamily="34" charset="0"/>
                <a:cs typeface="Arial" pitchFamily="34" charset="0"/>
              </a:rPr>
              <a:t>PARCEL_</a:t>
            </a:r>
            <a:r>
              <a:rPr lang="es-ES_tradnl" sz="1600" b="1" i="1" dirty="0" smtClean="0">
                <a:solidFill>
                  <a:srgbClr val="FF0000"/>
                </a:solidFill>
                <a:latin typeface="Arial" pitchFamily="34" charset="0"/>
                <a:cs typeface="Arial" pitchFamily="34" charset="0"/>
              </a:rPr>
              <a:t>500</a:t>
            </a:r>
          </a:p>
        </p:txBody>
      </p:sp>
      <p:sp>
        <p:nvSpPr>
          <p:cNvPr id="22" name="Content Placeholder 2"/>
          <p:cNvSpPr txBox="1">
            <a:spLocks/>
          </p:cNvSpPr>
          <p:nvPr/>
        </p:nvSpPr>
        <p:spPr>
          <a:xfrm>
            <a:off x="4495800" y="2819400"/>
            <a:ext cx="32004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dirty="0" smtClean="0">
                <a:solidFill>
                  <a:srgbClr val="7030A0"/>
                </a:solidFill>
                <a:latin typeface="Arial" pitchFamily="34" charset="0"/>
                <a:cs typeface="Arial" pitchFamily="34" charset="0"/>
              </a:rPr>
              <a:t>T</a:t>
            </a:r>
            <a:r>
              <a:rPr lang="es-ES_tradnl" sz="1600" b="1" i="1" dirty="0" smtClean="0">
                <a:solidFill>
                  <a:srgbClr val="7030A0"/>
                </a:solidFill>
                <a:latin typeface="Arial" pitchFamily="34" charset="0"/>
                <a:cs typeface="Arial" pitchFamily="34" charset="0"/>
              </a:rPr>
              <a:t>500</a:t>
            </a:r>
          </a:p>
        </p:txBody>
      </p:sp>
      <p:sp>
        <p:nvSpPr>
          <p:cNvPr id="23" name="Rectangle 22"/>
          <p:cNvSpPr/>
          <p:nvPr/>
        </p:nvSpPr>
        <p:spPr>
          <a:xfrm>
            <a:off x="5791200" y="2209800"/>
            <a:ext cx="3200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a:spLocks noGrp="1"/>
          </p:cNvSpPr>
          <p:nvPr>
            <p:ph type="title"/>
          </p:nvPr>
        </p:nvSpPr>
        <p:spPr>
          <a:xfrm>
            <a:off x="457200" y="152400"/>
            <a:ext cx="8229600" cy="457200"/>
          </a:xfrm>
        </p:spPr>
        <p:txBody>
          <a:bodyPr>
            <a:noAutofit/>
          </a:bodyPr>
          <a:lstStyle/>
          <a:p>
            <a:r>
              <a:rPr lang="es-ES_tradnl" sz="3600" b="1" dirty="0" err="1" smtClean="0">
                <a:latin typeface="Arial" pitchFamily="34" charset="0"/>
                <a:cs typeface="Arial" pitchFamily="34" charset="0"/>
              </a:rPr>
              <a:t>Lifted</a:t>
            </a:r>
            <a:r>
              <a:rPr lang="es-ES_tradnl" sz="3600" b="1" dirty="0" smtClean="0">
                <a:latin typeface="Arial" pitchFamily="34" charset="0"/>
                <a:cs typeface="Arial" pitchFamily="34" charset="0"/>
              </a:rPr>
              <a:t> </a:t>
            </a:r>
            <a:r>
              <a:rPr lang="es-ES_tradnl" sz="3600" b="1" dirty="0" err="1" smtClean="0">
                <a:latin typeface="Arial" pitchFamily="34" charset="0"/>
                <a:cs typeface="Arial" pitchFamily="34" charset="0"/>
              </a:rPr>
              <a:t>Index</a:t>
            </a:r>
            <a:r>
              <a:rPr lang="es-ES_tradnl" sz="3600" b="1" noProof="0" dirty="0" smtClean="0">
                <a:latin typeface="Arial" pitchFamily="34" charset="0"/>
                <a:cs typeface="Arial" pitchFamily="34" charset="0"/>
              </a:rPr>
              <a:t> (LI)</a:t>
            </a:r>
            <a:endParaRPr lang="es-ES_tradnl" sz="3600" b="1" noProof="0" dirty="0">
              <a:latin typeface="Arial" pitchFamily="34" charset="0"/>
              <a:cs typeface="Arial" pitchFamily="34" charset="0"/>
            </a:endParaRPr>
          </a:p>
        </p:txBody>
      </p:sp>
      <p:sp>
        <p:nvSpPr>
          <p:cNvPr id="27" name="TextBox 26"/>
          <p:cNvSpPr txBox="1"/>
          <p:nvPr/>
        </p:nvSpPr>
        <p:spPr>
          <a:xfrm>
            <a:off x="0" y="6490855"/>
            <a:ext cx="7620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7/57</a:t>
            </a:r>
            <a:endParaRPr lang="en-US" dirty="0">
              <a:solidFill>
                <a:schemeClr val="bg1">
                  <a:lumMod val="50000"/>
                </a:schemeClr>
              </a:solidFill>
            </a:endParaRPr>
          </a:p>
        </p:txBody>
      </p:sp>
    </p:spTree>
    <p:extLst>
      <p:ext uri="{BB962C8B-B14F-4D97-AF65-F5344CB8AC3E}">
        <p14:creationId xmlns:p14="http://schemas.microsoft.com/office/powerpoint/2010/main" val="3587298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8686800" cy="2286000"/>
          </a:xfrm>
        </p:spPr>
        <p:txBody>
          <a:bodyPr>
            <a:normAutofit/>
          </a:bodyPr>
          <a:lstStyle/>
          <a:p>
            <a:r>
              <a:rPr lang="es-ES_tradnl" sz="2300" noProof="0" dirty="0" err="1" smtClean="0">
                <a:latin typeface="Arial" pitchFamily="34" charset="0"/>
                <a:cs typeface="Arial" pitchFamily="34" charset="0"/>
              </a:rPr>
              <a:t>The</a:t>
            </a:r>
            <a:r>
              <a:rPr lang="es-ES_tradnl" sz="2300" noProof="0" dirty="0" smtClean="0">
                <a:latin typeface="Arial" pitchFamily="34" charset="0"/>
                <a:cs typeface="Arial" pitchFamily="34" charset="0"/>
              </a:rPr>
              <a:t> more </a:t>
            </a:r>
            <a:r>
              <a:rPr lang="es-ES_tradnl" sz="2300" noProof="0" dirty="0" err="1" smtClean="0">
                <a:latin typeface="Arial" pitchFamily="34" charset="0"/>
                <a:cs typeface="Arial" pitchFamily="34" charset="0"/>
              </a:rPr>
              <a:t>negative</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the</a:t>
            </a:r>
            <a:r>
              <a:rPr lang="es-ES_tradnl" sz="2300" noProof="0" dirty="0" smtClean="0">
                <a:latin typeface="Arial" pitchFamily="34" charset="0"/>
                <a:cs typeface="Arial" pitchFamily="34" charset="0"/>
              </a:rPr>
              <a:t> more </a:t>
            </a:r>
            <a:r>
              <a:rPr lang="es-ES_tradnl" sz="2300" noProof="0" dirty="0" err="1" smtClean="0">
                <a:latin typeface="Arial" pitchFamily="34" charset="0"/>
                <a:cs typeface="Arial" pitchFamily="34" charset="0"/>
              </a:rPr>
              <a:t>unstable</a:t>
            </a:r>
            <a:r>
              <a:rPr lang="es-ES_tradnl" sz="2300" noProof="0" dirty="0" smtClean="0">
                <a:latin typeface="Arial" pitchFamily="34" charset="0"/>
                <a:cs typeface="Arial" pitchFamily="34" charset="0"/>
              </a:rPr>
              <a:t>.</a:t>
            </a:r>
          </a:p>
          <a:p>
            <a:r>
              <a:rPr lang="es-ES_tradnl" sz="2300" noProof="0" dirty="0" err="1" smtClean="0">
                <a:latin typeface="Arial" pitchFamily="34" charset="0"/>
                <a:cs typeface="Arial" pitchFamily="34" charset="0"/>
              </a:rPr>
              <a:t>Limiting</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Factors</a:t>
            </a:r>
            <a:r>
              <a:rPr lang="es-ES_tradnl" sz="2300" noProof="0" dirty="0" smtClean="0">
                <a:latin typeface="Arial" pitchFamily="34" charset="0"/>
                <a:cs typeface="Arial" pitchFamily="34" charset="0"/>
              </a:rPr>
              <a:t>:</a:t>
            </a:r>
          </a:p>
          <a:p>
            <a:pPr lvl="1"/>
            <a:r>
              <a:rPr lang="es-ES_tradnl" sz="2300" noProof="0" dirty="0" err="1" smtClean="0">
                <a:latin typeface="Arial" pitchFamily="34" charset="0"/>
                <a:cs typeface="Arial" pitchFamily="34" charset="0"/>
              </a:rPr>
              <a:t>Considers</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only</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two</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levels</a:t>
            </a:r>
            <a:r>
              <a:rPr lang="es-ES_tradnl" sz="2300" noProof="0" dirty="0" smtClean="0">
                <a:latin typeface="Arial" pitchFamily="34" charset="0"/>
                <a:cs typeface="Arial" pitchFamily="34" charset="0"/>
              </a:rPr>
              <a:t>.</a:t>
            </a:r>
          </a:p>
          <a:p>
            <a:pPr lvl="1"/>
            <a:r>
              <a:rPr lang="es-ES_tradnl" sz="2300" noProof="0" dirty="0" smtClean="0">
                <a:latin typeface="Arial" pitchFamily="34" charset="0"/>
                <a:cs typeface="Arial" pitchFamily="34" charset="0"/>
              </a:rPr>
              <a:t>Aplicable </a:t>
            </a:r>
            <a:r>
              <a:rPr lang="es-ES_tradnl" sz="2300" noProof="0" dirty="0" err="1" smtClean="0">
                <a:latin typeface="Arial" pitchFamily="34" charset="0"/>
                <a:cs typeface="Arial" pitchFamily="34" charset="0"/>
              </a:rPr>
              <a:t>into</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barotropic</a:t>
            </a:r>
            <a:r>
              <a:rPr lang="es-ES_tradnl" sz="2300" noProof="0" dirty="0" smtClean="0">
                <a:latin typeface="Arial" pitchFamily="34" charset="0"/>
                <a:cs typeface="Arial" pitchFamily="34" charset="0"/>
              </a:rPr>
              <a:t> air </a:t>
            </a:r>
            <a:r>
              <a:rPr lang="es-ES_tradnl" sz="2300" noProof="0" dirty="0" err="1" smtClean="0">
                <a:latin typeface="Arial" pitchFamily="34" charset="0"/>
                <a:cs typeface="Arial" pitchFamily="34" charset="0"/>
              </a:rPr>
              <a:t>masses</a:t>
            </a:r>
            <a:r>
              <a:rPr lang="es-ES_tradnl" sz="2300" noProof="0" dirty="0" smtClean="0">
                <a:latin typeface="Arial" pitchFamily="34" charset="0"/>
                <a:cs typeface="Arial" pitchFamily="34" charset="0"/>
              </a:rPr>
              <a:t> in </a:t>
            </a:r>
            <a:r>
              <a:rPr lang="es-ES_tradnl" sz="2300" noProof="0" dirty="0" err="1" smtClean="0">
                <a:latin typeface="Arial" pitchFamily="34" charset="0"/>
                <a:cs typeface="Arial" pitchFamily="34" charset="0"/>
              </a:rPr>
              <a:t>the</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warm</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side</a:t>
            </a:r>
            <a:r>
              <a:rPr lang="es-ES_tradnl" sz="2300" noProof="0" dirty="0" smtClean="0">
                <a:latin typeface="Arial" pitchFamily="34" charset="0"/>
                <a:cs typeface="Arial" pitchFamily="34" charset="0"/>
              </a:rPr>
              <a:t> of </a:t>
            </a:r>
            <a:r>
              <a:rPr lang="es-ES_tradnl" sz="2300" noProof="0" dirty="0" err="1" smtClean="0">
                <a:latin typeface="Arial" pitchFamily="34" charset="0"/>
                <a:cs typeface="Arial" pitchFamily="34" charset="0"/>
              </a:rPr>
              <a:t>upper</a:t>
            </a:r>
            <a:r>
              <a:rPr lang="es-ES_tradnl" sz="2300" noProof="0" dirty="0" smtClean="0">
                <a:latin typeface="Arial" pitchFamily="34" charset="0"/>
                <a:cs typeface="Arial" pitchFamily="34" charset="0"/>
              </a:rPr>
              <a:t> </a:t>
            </a:r>
            <a:r>
              <a:rPr lang="es-ES_tradnl" sz="2300" noProof="0" dirty="0" err="1" smtClean="0">
                <a:latin typeface="Arial" pitchFamily="34" charset="0"/>
                <a:cs typeface="Arial" pitchFamily="34" charset="0"/>
              </a:rPr>
              <a:t>troughs</a:t>
            </a:r>
            <a:r>
              <a:rPr lang="es-ES_tradnl" sz="2300" noProof="0" dirty="0" smtClean="0">
                <a:latin typeface="Arial" pitchFamily="34" charset="0"/>
                <a:cs typeface="Arial" pitchFamily="34" charset="0"/>
              </a:rPr>
              <a:t>.</a:t>
            </a:r>
          </a:p>
        </p:txBody>
      </p:sp>
      <p:sp>
        <p:nvSpPr>
          <p:cNvPr id="4" name="Freeform 3"/>
          <p:cNvSpPr/>
          <p:nvPr/>
        </p:nvSpPr>
        <p:spPr>
          <a:xfrm>
            <a:off x="1468035" y="4364182"/>
            <a:ext cx="1302328" cy="1801091"/>
          </a:xfrm>
          <a:custGeom>
            <a:avLst/>
            <a:gdLst>
              <a:gd name="connsiteX0" fmla="*/ 1302328 w 1302328"/>
              <a:gd name="connsiteY0" fmla="*/ 1801091 h 1801091"/>
              <a:gd name="connsiteX1" fmla="*/ 831273 w 1302328"/>
              <a:gd name="connsiteY1" fmla="*/ 1330036 h 1801091"/>
              <a:gd name="connsiteX2" fmla="*/ 831273 w 1302328"/>
              <a:gd name="connsiteY2" fmla="*/ 1233054 h 1801091"/>
              <a:gd name="connsiteX3" fmla="*/ 720437 w 1302328"/>
              <a:gd name="connsiteY3" fmla="*/ 1066800 h 1801091"/>
              <a:gd name="connsiteX4" fmla="*/ 720437 w 1302328"/>
              <a:gd name="connsiteY4" fmla="*/ 872836 h 1801091"/>
              <a:gd name="connsiteX5" fmla="*/ 471055 w 1302328"/>
              <a:gd name="connsiteY5" fmla="*/ 512618 h 1801091"/>
              <a:gd name="connsiteX6" fmla="*/ 249382 w 1302328"/>
              <a:gd name="connsiteY6" fmla="*/ 290945 h 1801091"/>
              <a:gd name="connsiteX7" fmla="*/ 0 w 1302328"/>
              <a:gd name="connsiteY7" fmla="*/ 0 h 180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328" h="1801091">
                <a:moveTo>
                  <a:pt x="1302328" y="1801091"/>
                </a:moveTo>
                <a:lnTo>
                  <a:pt x="831273" y="1330036"/>
                </a:lnTo>
                <a:lnTo>
                  <a:pt x="831273" y="1233054"/>
                </a:lnTo>
                <a:lnTo>
                  <a:pt x="720437" y="1066800"/>
                </a:lnTo>
                <a:lnTo>
                  <a:pt x="720437" y="872836"/>
                </a:lnTo>
                <a:lnTo>
                  <a:pt x="471055" y="512618"/>
                </a:lnTo>
                <a:lnTo>
                  <a:pt x="249382" y="290945"/>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204799" y="6165273"/>
            <a:ext cx="2057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204799" y="3962400"/>
            <a:ext cx="0" cy="22028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6733309" y="4267200"/>
            <a:ext cx="471055" cy="1898073"/>
          </a:xfrm>
          <a:custGeom>
            <a:avLst/>
            <a:gdLst>
              <a:gd name="connsiteX0" fmla="*/ 1302328 w 1302328"/>
              <a:gd name="connsiteY0" fmla="*/ 1801091 h 1801091"/>
              <a:gd name="connsiteX1" fmla="*/ 831273 w 1302328"/>
              <a:gd name="connsiteY1" fmla="*/ 1330036 h 1801091"/>
              <a:gd name="connsiteX2" fmla="*/ 831273 w 1302328"/>
              <a:gd name="connsiteY2" fmla="*/ 1233054 h 1801091"/>
              <a:gd name="connsiteX3" fmla="*/ 720437 w 1302328"/>
              <a:gd name="connsiteY3" fmla="*/ 1066800 h 1801091"/>
              <a:gd name="connsiteX4" fmla="*/ 720437 w 1302328"/>
              <a:gd name="connsiteY4" fmla="*/ 872836 h 1801091"/>
              <a:gd name="connsiteX5" fmla="*/ 471055 w 1302328"/>
              <a:gd name="connsiteY5" fmla="*/ 512618 h 1801091"/>
              <a:gd name="connsiteX6" fmla="*/ 249382 w 1302328"/>
              <a:gd name="connsiteY6" fmla="*/ 290945 h 1801091"/>
              <a:gd name="connsiteX7" fmla="*/ 0 w 1302328"/>
              <a:gd name="connsiteY7" fmla="*/ 0 h 1801091"/>
              <a:gd name="connsiteX0" fmla="*/ 1302328 w 1302328"/>
              <a:gd name="connsiteY0" fmla="*/ 1801091 h 1801091"/>
              <a:gd name="connsiteX1" fmla="*/ 831273 w 1302328"/>
              <a:gd name="connsiteY1" fmla="*/ 1330036 h 1801091"/>
              <a:gd name="connsiteX2" fmla="*/ 831273 w 1302328"/>
              <a:gd name="connsiteY2" fmla="*/ 1233054 h 1801091"/>
              <a:gd name="connsiteX3" fmla="*/ 720437 w 1302328"/>
              <a:gd name="connsiteY3" fmla="*/ 1066800 h 1801091"/>
              <a:gd name="connsiteX4" fmla="*/ 1233055 w 1302328"/>
              <a:gd name="connsiteY4" fmla="*/ 831272 h 1801091"/>
              <a:gd name="connsiteX5" fmla="*/ 471055 w 1302328"/>
              <a:gd name="connsiteY5" fmla="*/ 512618 h 1801091"/>
              <a:gd name="connsiteX6" fmla="*/ 249382 w 1302328"/>
              <a:gd name="connsiteY6" fmla="*/ 290945 h 1801091"/>
              <a:gd name="connsiteX7" fmla="*/ 0 w 1302328"/>
              <a:gd name="connsiteY7" fmla="*/ 0 h 1801091"/>
              <a:gd name="connsiteX0" fmla="*/ 1302328 w 1302328"/>
              <a:gd name="connsiteY0" fmla="*/ 1801091 h 1801091"/>
              <a:gd name="connsiteX1" fmla="*/ 831273 w 1302328"/>
              <a:gd name="connsiteY1" fmla="*/ 1330036 h 1801091"/>
              <a:gd name="connsiteX2" fmla="*/ 831273 w 1302328"/>
              <a:gd name="connsiteY2" fmla="*/ 1233054 h 1801091"/>
              <a:gd name="connsiteX3" fmla="*/ 720437 w 1302328"/>
              <a:gd name="connsiteY3" fmla="*/ 1066800 h 1801091"/>
              <a:gd name="connsiteX4" fmla="*/ 1233055 w 1302328"/>
              <a:gd name="connsiteY4" fmla="*/ 831272 h 1801091"/>
              <a:gd name="connsiteX5" fmla="*/ 1039092 w 1302328"/>
              <a:gd name="connsiteY5" fmla="*/ 415636 h 1801091"/>
              <a:gd name="connsiteX6" fmla="*/ 249382 w 1302328"/>
              <a:gd name="connsiteY6" fmla="*/ 290945 h 1801091"/>
              <a:gd name="connsiteX7" fmla="*/ 0 w 1302328"/>
              <a:gd name="connsiteY7" fmla="*/ 0 h 1801091"/>
              <a:gd name="connsiteX0" fmla="*/ 1302328 w 1302328"/>
              <a:gd name="connsiteY0" fmla="*/ 1801091 h 1801091"/>
              <a:gd name="connsiteX1" fmla="*/ 831273 w 1302328"/>
              <a:gd name="connsiteY1" fmla="*/ 1330036 h 1801091"/>
              <a:gd name="connsiteX2" fmla="*/ 831273 w 1302328"/>
              <a:gd name="connsiteY2" fmla="*/ 1233054 h 1801091"/>
              <a:gd name="connsiteX3" fmla="*/ 720437 w 1302328"/>
              <a:gd name="connsiteY3" fmla="*/ 1066800 h 1801091"/>
              <a:gd name="connsiteX4" fmla="*/ 1233055 w 1302328"/>
              <a:gd name="connsiteY4" fmla="*/ 831272 h 1801091"/>
              <a:gd name="connsiteX5" fmla="*/ 1039092 w 1302328"/>
              <a:gd name="connsiteY5" fmla="*/ 415636 h 1801091"/>
              <a:gd name="connsiteX6" fmla="*/ 831273 w 1302328"/>
              <a:gd name="connsiteY6" fmla="*/ 166254 h 1801091"/>
              <a:gd name="connsiteX7" fmla="*/ 0 w 1302328"/>
              <a:gd name="connsiteY7" fmla="*/ 0 h 1801091"/>
              <a:gd name="connsiteX0" fmla="*/ 595746 w 595746"/>
              <a:gd name="connsiteY0" fmla="*/ 1898073 h 1898073"/>
              <a:gd name="connsiteX1" fmla="*/ 124691 w 595746"/>
              <a:gd name="connsiteY1" fmla="*/ 1427018 h 1898073"/>
              <a:gd name="connsiteX2" fmla="*/ 124691 w 595746"/>
              <a:gd name="connsiteY2" fmla="*/ 1330036 h 1898073"/>
              <a:gd name="connsiteX3" fmla="*/ 13855 w 595746"/>
              <a:gd name="connsiteY3" fmla="*/ 1163782 h 1898073"/>
              <a:gd name="connsiteX4" fmla="*/ 526473 w 595746"/>
              <a:gd name="connsiteY4" fmla="*/ 928254 h 1898073"/>
              <a:gd name="connsiteX5" fmla="*/ 332510 w 595746"/>
              <a:gd name="connsiteY5" fmla="*/ 512618 h 1898073"/>
              <a:gd name="connsiteX6" fmla="*/ 124691 w 595746"/>
              <a:gd name="connsiteY6" fmla="*/ 263236 h 1898073"/>
              <a:gd name="connsiteX7" fmla="*/ 0 w 595746"/>
              <a:gd name="connsiteY7" fmla="*/ 0 h 1898073"/>
              <a:gd name="connsiteX0" fmla="*/ 595746 w 595746"/>
              <a:gd name="connsiteY0" fmla="*/ 1898073 h 1898073"/>
              <a:gd name="connsiteX1" fmla="*/ 124691 w 595746"/>
              <a:gd name="connsiteY1" fmla="*/ 1427018 h 1898073"/>
              <a:gd name="connsiteX2" fmla="*/ 124691 w 595746"/>
              <a:gd name="connsiteY2" fmla="*/ 1330036 h 1898073"/>
              <a:gd name="connsiteX3" fmla="*/ 13855 w 595746"/>
              <a:gd name="connsiteY3" fmla="*/ 1163782 h 1898073"/>
              <a:gd name="connsiteX4" fmla="*/ 526473 w 595746"/>
              <a:gd name="connsiteY4" fmla="*/ 928254 h 1898073"/>
              <a:gd name="connsiteX5" fmla="*/ 498764 w 595746"/>
              <a:gd name="connsiteY5" fmla="*/ 526472 h 1898073"/>
              <a:gd name="connsiteX6" fmla="*/ 124691 w 595746"/>
              <a:gd name="connsiteY6" fmla="*/ 263236 h 1898073"/>
              <a:gd name="connsiteX7" fmla="*/ 0 w 595746"/>
              <a:gd name="connsiteY7" fmla="*/ 0 h 1898073"/>
              <a:gd name="connsiteX0" fmla="*/ 595746 w 595746"/>
              <a:gd name="connsiteY0" fmla="*/ 1898073 h 1898073"/>
              <a:gd name="connsiteX1" fmla="*/ 124691 w 595746"/>
              <a:gd name="connsiteY1" fmla="*/ 1427018 h 1898073"/>
              <a:gd name="connsiteX2" fmla="*/ 124691 w 595746"/>
              <a:gd name="connsiteY2" fmla="*/ 1330036 h 1898073"/>
              <a:gd name="connsiteX3" fmla="*/ 443346 w 595746"/>
              <a:gd name="connsiteY3" fmla="*/ 1246910 h 1898073"/>
              <a:gd name="connsiteX4" fmla="*/ 526473 w 595746"/>
              <a:gd name="connsiteY4" fmla="*/ 928254 h 1898073"/>
              <a:gd name="connsiteX5" fmla="*/ 498764 w 595746"/>
              <a:gd name="connsiteY5" fmla="*/ 526472 h 1898073"/>
              <a:gd name="connsiteX6" fmla="*/ 124691 w 595746"/>
              <a:gd name="connsiteY6" fmla="*/ 263236 h 1898073"/>
              <a:gd name="connsiteX7" fmla="*/ 0 w 595746"/>
              <a:gd name="connsiteY7" fmla="*/ 0 h 1898073"/>
              <a:gd name="connsiteX0" fmla="*/ 595746 w 595746"/>
              <a:gd name="connsiteY0" fmla="*/ 1898073 h 1898073"/>
              <a:gd name="connsiteX1" fmla="*/ 124691 w 595746"/>
              <a:gd name="connsiteY1" fmla="*/ 1427018 h 1898073"/>
              <a:gd name="connsiteX2" fmla="*/ 124691 w 595746"/>
              <a:gd name="connsiteY2" fmla="*/ 1330036 h 1898073"/>
              <a:gd name="connsiteX3" fmla="*/ 443346 w 595746"/>
              <a:gd name="connsiteY3" fmla="*/ 1246910 h 1898073"/>
              <a:gd name="connsiteX4" fmla="*/ 526473 w 595746"/>
              <a:gd name="connsiteY4" fmla="*/ 928254 h 1898073"/>
              <a:gd name="connsiteX5" fmla="*/ 498764 w 595746"/>
              <a:gd name="connsiteY5" fmla="*/ 526472 h 1898073"/>
              <a:gd name="connsiteX6" fmla="*/ 290945 w 595746"/>
              <a:gd name="connsiteY6" fmla="*/ 263236 h 1898073"/>
              <a:gd name="connsiteX7" fmla="*/ 0 w 595746"/>
              <a:gd name="connsiteY7" fmla="*/ 0 h 1898073"/>
              <a:gd name="connsiteX0" fmla="*/ 471055 w 471055"/>
              <a:gd name="connsiteY0" fmla="*/ 1898073 h 1898073"/>
              <a:gd name="connsiteX1" fmla="*/ 0 w 471055"/>
              <a:gd name="connsiteY1" fmla="*/ 1427018 h 1898073"/>
              <a:gd name="connsiteX2" fmla="*/ 0 w 471055"/>
              <a:gd name="connsiteY2" fmla="*/ 1330036 h 1898073"/>
              <a:gd name="connsiteX3" fmla="*/ 318655 w 471055"/>
              <a:gd name="connsiteY3" fmla="*/ 1246910 h 1898073"/>
              <a:gd name="connsiteX4" fmla="*/ 401782 w 471055"/>
              <a:gd name="connsiteY4" fmla="*/ 928254 h 1898073"/>
              <a:gd name="connsiteX5" fmla="*/ 374073 w 471055"/>
              <a:gd name="connsiteY5" fmla="*/ 526472 h 1898073"/>
              <a:gd name="connsiteX6" fmla="*/ 166254 w 471055"/>
              <a:gd name="connsiteY6" fmla="*/ 263236 h 1898073"/>
              <a:gd name="connsiteX7" fmla="*/ 124690 w 471055"/>
              <a:gd name="connsiteY7" fmla="*/ 0 h 1898073"/>
              <a:gd name="connsiteX0" fmla="*/ 471055 w 471055"/>
              <a:gd name="connsiteY0" fmla="*/ 1898073 h 1898073"/>
              <a:gd name="connsiteX1" fmla="*/ 0 w 471055"/>
              <a:gd name="connsiteY1" fmla="*/ 1427018 h 1898073"/>
              <a:gd name="connsiteX2" fmla="*/ 0 w 471055"/>
              <a:gd name="connsiteY2" fmla="*/ 1330036 h 1898073"/>
              <a:gd name="connsiteX3" fmla="*/ 318655 w 471055"/>
              <a:gd name="connsiteY3" fmla="*/ 1246910 h 1898073"/>
              <a:gd name="connsiteX4" fmla="*/ 401782 w 471055"/>
              <a:gd name="connsiteY4" fmla="*/ 928254 h 1898073"/>
              <a:gd name="connsiteX5" fmla="*/ 374073 w 471055"/>
              <a:gd name="connsiteY5" fmla="*/ 526472 h 1898073"/>
              <a:gd name="connsiteX6" fmla="*/ 221672 w 471055"/>
              <a:gd name="connsiteY6" fmla="*/ 180109 h 1898073"/>
              <a:gd name="connsiteX7" fmla="*/ 124690 w 471055"/>
              <a:gd name="connsiteY7" fmla="*/ 0 h 1898073"/>
              <a:gd name="connsiteX0" fmla="*/ 471055 w 471055"/>
              <a:gd name="connsiteY0" fmla="*/ 1898073 h 1898073"/>
              <a:gd name="connsiteX1" fmla="*/ 0 w 471055"/>
              <a:gd name="connsiteY1" fmla="*/ 1427018 h 1898073"/>
              <a:gd name="connsiteX2" fmla="*/ 0 w 471055"/>
              <a:gd name="connsiteY2" fmla="*/ 1330036 h 1898073"/>
              <a:gd name="connsiteX3" fmla="*/ 318655 w 471055"/>
              <a:gd name="connsiteY3" fmla="*/ 1246910 h 1898073"/>
              <a:gd name="connsiteX4" fmla="*/ 401782 w 471055"/>
              <a:gd name="connsiteY4" fmla="*/ 928254 h 1898073"/>
              <a:gd name="connsiteX5" fmla="*/ 374073 w 471055"/>
              <a:gd name="connsiteY5" fmla="*/ 526472 h 1898073"/>
              <a:gd name="connsiteX6" fmla="*/ 221672 w 471055"/>
              <a:gd name="connsiteY6" fmla="*/ 180109 h 1898073"/>
              <a:gd name="connsiteX7" fmla="*/ 180109 w 471055"/>
              <a:gd name="connsiteY7" fmla="*/ 0 h 189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055" h="1898073">
                <a:moveTo>
                  <a:pt x="471055" y="1898073"/>
                </a:moveTo>
                <a:lnTo>
                  <a:pt x="0" y="1427018"/>
                </a:lnTo>
                <a:lnTo>
                  <a:pt x="0" y="1330036"/>
                </a:lnTo>
                <a:lnTo>
                  <a:pt x="318655" y="1246910"/>
                </a:lnTo>
                <a:lnTo>
                  <a:pt x="401782" y="928254"/>
                </a:lnTo>
                <a:lnTo>
                  <a:pt x="374073" y="526472"/>
                </a:lnTo>
                <a:lnTo>
                  <a:pt x="221672" y="180109"/>
                </a:lnTo>
                <a:lnTo>
                  <a:pt x="180109"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5638800" y="6165273"/>
            <a:ext cx="2057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638800" y="3962400"/>
            <a:ext cx="0" cy="22028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52399" y="4648200"/>
            <a:ext cx="1981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86400" y="4648200"/>
            <a:ext cx="1981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357199" y="4267200"/>
            <a:ext cx="876300" cy="1898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776299" y="4267200"/>
            <a:ext cx="876300" cy="1898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791200" y="4267200"/>
            <a:ext cx="876300" cy="1898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10300" y="4267200"/>
            <a:ext cx="876300" cy="1898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2119199" y="4648200"/>
            <a:ext cx="477983" cy="1399308"/>
          </a:xfrm>
          <a:custGeom>
            <a:avLst/>
            <a:gdLst>
              <a:gd name="connsiteX0" fmla="*/ 1011382 w 1011382"/>
              <a:gd name="connsiteY0" fmla="*/ 2438400 h 2438400"/>
              <a:gd name="connsiteX1" fmla="*/ 692728 w 1011382"/>
              <a:gd name="connsiteY1" fmla="*/ 1274618 h 2438400"/>
              <a:gd name="connsiteX2" fmla="*/ 0 w 1011382"/>
              <a:gd name="connsiteY2" fmla="*/ 0 h 2438400"/>
              <a:gd name="connsiteX0" fmla="*/ 1011382 w 1011382"/>
              <a:gd name="connsiteY0" fmla="*/ 2438400 h 2438400"/>
              <a:gd name="connsiteX1" fmla="*/ 692728 w 1011382"/>
              <a:gd name="connsiteY1" fmla="*/ 1274618 h 2438400"/>
              <a:gd name="connsiteX2" fmla="*/ 0 w 1011382"/>
              <a:gd name="connsiteY2" fmla="*/ 0 h 2438400"/>
              <a:gd name="connsiteX0" fmla="*/ 1108364 w 1108364"/>
              <a:gd name="connsiteY0" fmla="*/ 2646218 h 2646218"/>
              <a:gd name="connsiteX1" fmla="*/ 789710 w 1108364"/>
              <a:gd name="connsiteY1" fmla="*/ 1482436 h 2646218"/>
              <a:gd name="connsiteX2" fmla="*/ 0 w 1108364"/>
              <a:gd name="connsiteY2" fmla="*/ 0 h 2646218"/>
              <a:gd name="connsiteX0" fmla="*/ 1108364 w 1108364"/>
              <a:gd name="connsiteY0" fmla="*/ 2618508 h 2618508"/>
              <a:gd name="connsiteX1" fmla="*/ 789710 w 1108364"/>
              <a:gd name="connsiteY1" fmla="*/ 1482436 h 2618508"/>
              <a:gd name="connsiteX2" fmla="*/ 0 w 1108364"/>
              <a:gd name="connsiteY2" fmla="*/ 0 h 2618508"/>
              <a:gd name="connsiteX0" fmla="*/ 1108364 w 1108364"/>
              <a:gd name="connsiteY0" fmla="*/ 2618508 h 2618508"/>
              <a:gd name="connsiteX1" fmla="*/ 734292 w 1108364"/>
              <a:gd name="connsiteY1" fmla="*/ 1496290 h 2618508"/>
              <a:gd name="connsiteX2" fmla="*/ 0 w 1108364"/>
              <a:gd name="connsiteY2" fmla="*/ 0 h 2618508"/>
              <a:gd name="connsiteX0" fmla="*/ 1163783 w 1163783"/>
              <a:gd name="connsiteY0" fmla="*/ 2618508 h 2618508"/>
              <a:gd name="connsiteX1" fmla="*/ 789711 w 1163783"/>
              <a:gd name="connsiteY1" fmla="*/ 1496290 h 2618508"/>
              <a:gd name="connsiteX2" fmla="*/ 0 w 1163783"/>
              <a:gd name="connsiteY2" fmla="*/ 0 h 2618508"/>
              <a:gd name="connsiteX0" fmla="*/ 1163783 w 1163783"/>
              <a:gd name="connsiteY0" fmla="*/ 2618508 h 2618508"/>
              <a:gd name="connsiteX1" fmla="*/ 789711 w 1163783"/>
              <a:gd name="connsiteY1" fmla="*/ 1496290 h 2618508"/>
              <a:gd name="connsiteX2" fmla="*/ 0 w 1163783"/>
              <a:gd name="connsiteY2" fmla="*/ 0 h 2618508"/>
              <a:gd name="connsiteX0" fmla="*/ 1163783 w 1163783"/>
              <a:gd name="connsiteY0" fmla="*/ 2618508 h 2618508"/>
              <a:gd name="connsiteX1" fmla="*/ 789711 w 1163783"/>
              <a:gd name="connsiteY1" fmla="*/ 1496290 h 2618508"/>
              <a:gd name="connsiteX2" fmla="*/ 0 w 1163783"/>
              <a:gd name="connsiteY2" fmla="*/ 0 h 2618508"/>
            </a:gdLst>
            <a:ahLst/>
            <a:cxnLst>
              <a:cxn ang="0">
                <a:pos x="connsiteX0" y="connsiteY0"/>
              </a:cxn>
              <a:cxn ang="0">
                <a:pos x="connsiteX1" y="connsiteY1"/>
              </a:cxn>
              <a:cxn ang="0">
                <a:pos x="connsiteX2" y="connsiteY2"/>
              </a:cxn>
            </a:cxnLst>
            <a:rect l="l" t="t" r="r" b="b"/>
            <a:pathLst>
              <a:path w="1163783" h="2618508">
                <a:moveTo>
                  <a:pt x="1163783" y="2618508"/>
                </a:moveTo>
                <a:cubicBezTo>
                  <a:pt x="1057565" y="2230581"/>
                  <a:pt x="983675" y="1932708"/>
                  <a:pt x="789711" y="1496290"/>
                </a:cubicBezTo>
                <a:cubicBezTo>
                  <a:pt x="595747" y="1059872"/>
                  <a:pt x="369455" y="618836"/>
                  <a:pt x="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6553200" y="4648200"/>
            <a:ext cx="477983" cy="1399308"/>
          </a:xfrm>
          <a:custGeom>
            <a:avLst/>
            <a:gdLst>
              <a:gd name="connsiteX0" fmla="*/ 1011382 w 1011382"/>
              <a:gd name="connsiteY0" fmla="*/ 2438400 h 2438400"/>
              <a:gd name="connsiteX1" fmla="*/ 692728 w 1011382"/>
              <a:gd name="connsiteY1" fmla="*/ 1274618 h 2438400"/>
              <a:gd name="connsiteX2" fmla="*/ 0 w 1011382"/>
              <a:gd name="connsiteY2" fmla="*/ 0 h 2438400"/>
              <a:gd name="connsiteX0" fmla="*/ 1011382 w 1011382"/>
              <a:gd name="connsiteY0" fmla="*/ 2438400 h 2438400"/>
              <a:gd name="connsiteX1" fmla="*/ 692728 w 1011382"/>
              <a:gd name="connsiteY1" fmla="*/ 1274618 h 2438400"/>
              <a:gd name="connsiteX2" fmla="*/ 0 w 1011382"/>
              <a:gd name="connsiteY2" fmla="*/ 0 h 2438400"/>
              <a:gd name="connsiteX0" fmla="*/ 1108364 w 1108364"/>
              <a:gd name="connsiteY0" fmla="*/ 2646218 h 2646218"/>
              <a:gd name="connsiteX1" fmla="*/ 789710 w 1108364"/>
              <a:gd name="connsiteY1" fmla="*/ 1482436 h 2646218"/>
              <a:gd name="connsiteX2" fmla="*/ 0 w 1108364"/>
              <a:gd name="connsiteY2" fmla="*/ 0 h 2646218"/>
              <a:gd name="connsiteX0" fmla="*/ 1108364 w 1108364"/>
              <a:gd name="connsiteY0" fmla="*/ 2618508 h 2618508"/>
              <a:gd name="connsiteX1" fmla="*/ 789710 w 1108364"/>
              <a:gd name="connsiteY1" fmla="*/ 1482436 h 2618508"/>
              <a:gd name="connsiteX2" fmla="*/ 0 w 1108364"/>
              <a:gd name="connsiteY2" fmla="*/ 0 h 2618508"/>
              <a:gd name="connsiteX0" fmla="*/ 1108364 w 1108364"/>
              <a:gd name="connsiteY0" fmla="*/ 2618508 h 2618508"/>
              <a:gd name="connsiteX1" fmla="*/ 734292 w 1108364"/>
              <a:gd name="connsiteY1" fmla="*/ 1496290 h 2618508"/>
              <a:gd name="connsiteX2" fmla="*/ 0 w 1108364"/>
              <a:gd name="connsiteY2" fmla="*/ 0 h 2618508"/>
              <a:gd name="connsiteX0" fmla="*/ 1163783 w 1163783"/>
              <a:gd name="connsiteY0" fmla="*/ 2618508 h 2618508"/>
              <a:gd name="connsiteX1" fmla="*/ 789711 w 1163783"/>
              <a:gd name="connsiteY1" fmla="*/ 1496290 h 2618508"/>
              <a:gd name="connsiteX2" fmla="*/ 0 w 1163783"/>
              <a:gd name="connsiteY2" fmla="*/ 0 h 2618508"/>
              <a:gd name="connsiteX0" fmla="*/ 1163783 w 1163783"/>
              <a:gd name="connsiteY0" fmla="*/ 2618508 h 2618508"/>
              <a:gd name="connsiteX1" fmla="*/ 789711 w 1163783"/>
              <a:gd name="connsiteY1" fmla="*/ 1496290 h 2618508"/>
              <a:gd name="connsiteX2" fmla="*/ 0 w 1163783"/>
              <a:gd name="connsiteY2" fmla="*/ 0 h 2618508"/>
              <a:gd name="connsiteX0" fmla="*/ 1163783 w 1163783"/>
              <a:gd name="connsiteY0" fmla="*/ 2618508 h 2618508"/>
              <a:gd name="connsiteX1" fmla="*/ 789711 w 1163783"/>
              <a:gd name="connsiteY1" fmla="*/ 1496290 h 2618508"/>
              <a:gd name="connsiteX2" fmla="*/ 0 w 1163783"/>
              <a:gd name="connsiteY2" fmla="*/ 0 h 2618508"/>
            </a:gdLst>
            <a:ahLst/>
            <a:cxnLst>
              <a:cxn ang="0">
                <a:pos x="connsiteX0" y="connsiteY0"/>
              </a:cxn>
              <a:cxn ang="0">
                <a:pos x="connsiteX1" y="connsiteY1"/>
              </a:cxn>
              <a:cxn ang="0">
                <a:pos x="connsiteX2" y="connsiteY2"/>
              </a:cxn>
            </a:cxnLst>
            <a:rect l="l" t="t" r="r" b="b"/>
            <a:pathLst>
              <a:path w="1163783" h="2618508">
                <a:moveTo>
                  <a:pt x="1163783" y="2618508"/>
                </a:moveTo>
                <a:cubicBezTo>
                  <a:pt x="1057565" y="2230581"/>
                  <a:pt x="983675" y="1932708"/>
                  <a:pt x="789711" y="1496290"/>
                </a:cubicBezTo>
                <a:cubicBezTo>
                  <a:pt x="595747" y="1059872"/>
                  <a:pt x="369455" y="618836"/>
                  <a:pt x="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2608" y="4495801"/>
            <a:ext cx="315191" cy="3047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466609" y="4495800"/>
            <a:ext cx="315191" cy="3047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509599" y="4495800"/>
            <a:ext cx="315191" cy="30479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923809" y="4495800"/>
            <a:ext cx="315191" cy="30479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05745" y="6172200"/>
            <a:ext cx="2728055" cy="369332"/>
          </a:xfrm>
          <a:prstGeom prst="rect">
            <a:avLst/>
          </a:prstGeom>
        </p:spPr>
        <p:txBody>
          <a:bodyPr wrap="none">
            <a:spAutoFit/>
          </a:bodyPr>
          <a:lstStyle/>
          <a:p>
            <a:r>
              <a:rPr lang="es-ES_tradnl" b="1" dirty="0" smtClean="0">
                <a:latin typeface="Arial" pitchFamily="34" charset="0"/>
                <a:cs typeface="Arial" pitchFamily="34" charset="0"/>
              </a:rPr>
              <a:t>NEGATIVE: UNSTABLE</a:t>
            </a:r>
            <a:endParaRPr lang="en-US" b="1" dirty="0"/>
          </a:p>
        </p:txBody>
      </p:sp>
      <p:sp>
        <p:nvSpPr>
          <p:cNvPr id="30" name="Rectangle 29"/>
          <p:cNvSpPr/>
          <p:nvPr/>
        </p:nvSpPr>
        <p:spPr>
          <a:xfrm>
            <a:off x="5461009" y="6172200"/>
            <a:ext cx="2296334" cy="369332"/>
          </a:xfrm>
          <a:prstGeom prst="rect">
            <a:avLst/>
          </a:prstGeom>
        </p:spPr>
        <p:txBody>
          <a:bodyPr wrap="none">
            <a:spAutoFit/>
          </a:bodyPr>
          <a:lstStyle/>
          <a:p>
            <a:r>
              <a:rPr lang="es-ES_tradnl" b="1" dirty="0" smtClean="0">
                <a:latin typeface="Arial" pitchFamily="34" charset="0"/>
                <a:cs typeface="Arial" pitchFamily="34" charset="0"/>
              </a:rPr>
              <a:t>POSITIVE: STABLE</a:t>
            </a:r>
            <a:endParaRPr lang="en-US" b="1" dirty="0"/>
          </a:p>
        </p:txBody>
      </p:sp>
      <p:sp>
        <p:nvSpPr>
          <p:cNvPr id="31" name="Content Placeholder 2"/>
          <p:cNvSpPr txBox="1">
            <a:spLocks/>
          </p:cNvSpPr>
          <p:nvPr/>
        </p:nvSpPr>
        <p:spPr>
          <a:xfrm>
            <a:off x="2819400" y="3352800"/>
            <a:ext cx="32004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dirty="0" smtClean="0">
                <a:latin typeface="Arial" pitchFamily="34" charset="0"/>
                <a:cs typeface="Arial" pitchFamily="34" charset="0"/>
              </a:rPr>
              <a:t>LI </a:t>
            </a:r>
            <a:r>
              <a:rPr lang="es-ES_tradnl" sz="2400" dirty="0" smtClean="0">
                <a:latin typeface="Arial" pitchFamily="34" charset="0"/>
                <a:cs typeface="Arial" pitchFamily="34" charset="0"/>
              </a:rPr>
              <a:t>= </a:t>
            </a:r>
            <a:r>
              <a:rPr lang="es-ES_tradnl" sz="2400" dirty="0" smtClean="0">
                <a:solidFill>
                  <a:srgbClr val="7030A0"/>
                </a:solidFill>
                <a:latin typeface="Arial" pitchFamily="34" charset="0"/>
                <a:cs typeface="Arial" pitchFamily="34" charset="0"/>
              </a:rPr>
              <a:t>T</a:t>
            </a:r>
            <a:r>
              <a:rPr lang="es-ES_tradnl" sz="1600" b="1" i="1" dirty="0" smtClean="0">
                <a:solidFill>
                  <a:srgbClr val="7030A0"/>
                </a:solidFill>
                <a:latin typeface="Arial" pitchFamily="34" charset="0"/>
                <a:cs typeface="Arial" pitchFamily="34" charset="0"/>
              </a:rPr>
              <a:t>500</a:t>
            </a:r>
            <a:r>
              <a:rPr lang="es-ES_tradnl" sz="1600" b="1" i="1" dirty="0" smtClean="0">
                <a:latin typeface="Arial" pitchFamily="34" charset="0"/>
                <a:cs typeface="Arial" pitchFamily="34" charset="0"/>
              </a:rPr>
              <a:t> </a:t>
            </a:r>
            <a:r>
              <a:rPr lang="es-ES_tradnl" sz="2400" dirty="0" smtClean="0">
                <a:latin typeface="Arial" pitchFamily="34" charset="0"/>
                <a:cs typeface="Arial" pitchFamily="34" charset="0"/>
              </a:rPr>
              <a:t>– </a:t>
            </a:r>
            <a:r>
              <a:rPr lang="es-ES_tradnl" sz="2400" dirty="0" smtClean="0">
                <a:solidFill>
                  <a:srgbClr val="FF0000"/>
                </a:solidFill>
                <a:latin typeface="Arial" pitchFamily="34" charset="0"/>
                <a:cs typeface="Arial" pitchFamily="34" charset="0"/>
              </a:rPr>
              <a:t>T</a:t>
            </a:r>
            <a:r>
              <a:rPr lang="es-ES_tradnl" sz="1800" b="1" dirty="0" smtClean="0">
                <a:solidFill>
                  <a:srgbClr val="FF0000"/>
                </a:solidFill>
                <a:latin typeface="Arial" pitchFamily="34" charset="0"/>
                <a:cs typeface="Arial" pitchFamily="34" charset="0"/>
              </a:rPr>
              <a:t>PARCEL_</a:t>
            </a:r>
            <a:r>
              <a:rPr lang="es-ES_tradnl" sz="1600" b="1" i="1" dirty="0" smtClean="0">
                <a:solidFill>
                  <a:srgbClr val="FF0000"/>
                </a:solidFill>
                <a:latin typeface="Arial" pitchFamily="34" charset="0"/>
                <a:cs typeface="Arial" pitchFamily="34" charset="0"/>
              </a:rPr>
              <a:t>500</a:t>
            </a:r>
          </a:p>
        </p:txBody>
      </p:sp>
      <p:sp>
        <p:nvSpPr>
          <p:cNvPr id="32" name="Rectangle 31"/>
          <p:cNvSpPr/>
          <p:nvPr/>
        </p:nvSpPr>
        <p:spPr>
          <a:xfrm>
            <a:off x="2819400" y="3352800"/>
            <a:ext cx="3200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632630" y="3810000"/>
            <a:ext cx="453970" cy="646331"/>
          </a:xfrm>
          <a:prstGeom prst="rect">
            <a:avLst/>
          </a:prstGeom>
        </p:spPr>
        <p:txBody>
          <a:bodyPr wrap="none">
            <a:spAutoFit/>
          </a:bodyPr>
          <a:lstStyle/>
          <a:p>
            <a:r>
              <a:rPr lang="es-ES_tradnl" sz="3600" b="1" dirty="0" smtClean="0">
                <a:latin typeface="Arial" pitchFamily="34" charset="0"/>
                <a:cs typeface="Arial" pitchFamily="34" charset="0"/>
              </a:rPr>
              <a:t>+</a:t>
            </a:r>
            <a:endParaRPr lang="en-US" sz="3600" dirty="0"/>
          </a:p>
        </p:txBody>
      </p:sp>
      <p:sp>
        <p:nvSpPr>
          <p:cNvPr id="34" name="Rectangle 33"/>
          <p:cNvSpPr/>
          <p:nvPr/>
        </p:nvSpPr>
        <p:spPr>
          <a:xfrm>
            <a:off x="1981200" y="3620869"/>
            <a:ext cx="453970" cy="646331"/>
          </a:xfrm>
          <a:prstGeom prst="rect">
            <a:avLst/>
          </a:prstGeom>
        </p:spPr>
        <p:txBody>
          <a:bodyPr wrap="none">
            <a:spAutoFit/>
          </a:bodyPr>
          <a:lstStyle/>
          <a:p>
            <a:r>
              <a:rPr lang="es-ES_tradnl" sz="3600" b="1" dirty="0" smtClean="0">
                <a:latin typeface="Arial" pitchFamily="34" charset="0"/>
                <a:cs typeface="Arial" pitchFamily="34" charset="0"/>
              </a:rPr>
              <a:t>_</a:t>
            </a:r>
            <a:endParaRPr lang="en-US" sz="3600" dirty="0"/>
          </a:p>
        </p:txBody>
      </p:sp>
      <p:sp>
        <p:nvSpPr>
          <p:cNvPr id="36" name="Title 1"/>
          <p:cNvSpPr txBox="1">
            <a:spLocks/>
          </p:cNvSpPr>
          <p:nvPr/>
        </p:nvSpPr>
        <p:spPr>
          <a:xfrm>
            <a:off x="457200" y="152400"/>
            <a:ext cx="8229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600" b="1" dirty="0" err="1" smtClean="0">
                <a:latin typeface="Arial" pitchFamily="34" charset="0"/>
                <a:cs typeface="Arial" pitchFamily="34" charset="0"/>
              </a:rPr>
              <a:t>Lifted</a:t>
            </a:r>
            <a:r>
              <a:rPr lang="es-ES_tradnl" sz="3600" b="1" dirty="0" smtClean="0">
                <a:latin typeface="Arial" pitchFamily="34" charset="0"/>
                <a:cs typeface="Arial" pitchFamily="34" charset="0"/>
              </a:rPr>
              <a:t> </a:t>
            </a:r>
            <a:r>
              <a:rPr lang="es-ES_tradnl" sz="3600" b="1" dirty="0" err="1" smtClean="0">
                <a:latin typeface="Arial" pitchFamily="34" charset="0"/>
                <a:cs typeface="Arial" pitchFamily="34" charset="0"/>
              </a:rPr>
              <a:t>Index</a:t>
            </a:r>
            <a:r>
              <a:rPr lang="es-ES_tradnl" sz="3600" b="1" dirty="0" smtClean="0">
                <a:latin typeface="Arial" pitchFamily="34" charset="0"/>
                <a:cs typeface="Arial" pitchFamily="34" charset="0"/>
              </a:rPr>
              <a:t> (LI)</a:t>
            </a:r>
            <a:endParaRPr lang="es-ES_tradnl" sz="3600" b="1" dirty="0">
              <a:latin typeface="Arial" pitchFamily="34" charset="0"/>
              <a:cs typeface="Arial" pitchFamily="34" charset="0"/>
            </a:endParaRPr>
          </a:p>
        </p:txBody>
      </p:sp>
      <p:sp>
        <p:nvSpPr>
          <p:cNvPr id="37" name="TextBox 36"/>
          <p:cNvSpPr txBox="1"/>
          <p:nvPr/>
        </p:nvSpPr>
        <p:spPr>
          <a:xfrm>
            <a:off x="0" y="6490855"/>
            <a:ext cx="762000" cy="369332"/>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rPr>
              <a:t>8/57</a:t>
            </a:r>
            <a:endParaRPr lang="en-US" dirty="0">
              <a:solidFill>
                <a:schemeClr val="bg1">
                  <a:lumMod val="50000"/>
                </a:schemeClr>
              </a:solidFill>
            </a:endParaRPr>
          </a:p>
        </p:txBody>
      </p:sp>
      <p:sp>
        <p:nvSpPr>
          <p:cNvPr id="35" name="Parallelogram 34"/>
          <p:cNvSpPr/>
          <p:nvPr/>
        </p:nvSpPr>
        <p:spPr>
          <a:xfrm>
            <a:off x="3127790" y="5541119"/>
            <a:ext cx="529810" cy="571642"/>
          </a:xfrm>
          <a:prstGeom prst="parallelogram">
            <a:avLst/>
          </a:prstGeom>
          <a:solidFill>
            <a:srgbClr val="155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743200" y="3944034"/>
            <a:ext cx="1371600" cy="1782468"/>
          </a:xfrm>
          <a:custGeom>
            <a:avLst/>
            <a:gdLst>
              <a:gd name="connsiteX0" fmla="*/ 1122218 w 1704109"/>
              <a:gd name="connsiteY0" fmla="*/ 1011382 h 1422160"/>
              <a:gd name="connsiteX1" fmla="*/ 1122218 w 1704109"/>
              <a:gd name="connsiteY1" fmla="*/ 1011382 h 1422160"/>
              <a:gd name="connsiteX2" fmla="*/ 1149927 w 1704109"/>
              <a:gd name="connsiteY2" fmla="*/ 886691 h 1422160"/>
              <a:gd name="connsiteX3" fmla="*/ 1163782 w 1704109"/>
              <a:gd name="connsiteY3" fmla="*/ 845128 h 1422160"/>
              <a:gd name="connsiteX4" fmla="*/ 1191491 w 1704109"/>
              <a:gd name="connsiteY4" fmla="*/ 817418 h 1422160"/>
              <a:gd name="connsiteX5" fmla="*/ 1205345 w 1704109"/>
              <a:gd name="connsiteY5" fmla="*/ 775855 h 1422160"/>
              <a:gd name="connsiteX6" fmla="*/ 1219200 w 1704109"/>
              <a:gd name="connsiteY6" fmla="*/ 706582 h 1422160"/>
              <a:gd name="connsiteX7" fmla="*/ 1288473 w 1704109"/>
              <a:gd name="connsiteY7" fmla="*/ 692728 h 1422160"/>
              <a:gd name="connsiteX8" fmla="*/ 1413164 w 1704109"/>
              <a:gd name="connsiteY8" fmla="*/ 637309 h 1422160"/>
              <a:gd name="connsiteX9" fmla="*/ 1496291 w 1704109"/>
              <a:gd name="connsiteY9" fmla="*/ 609600 h 1422160"/>
              <a:gd name="connsiteX10" fmla="*/ 1537854 w 1704109"/>
              <a:gd name="connsiteY10" fmla="*/ 595746 h 1422160"/>
              <a:gd name="connsiteX11" fmla="*/ 1634836 w 1704109"/>
              <a:gd name="connsiteY11" fmla="*/ 581891 h 1422160"/>
              <a:gd name="connsiteX12" fmla="*/ 1704109 w 1704109"/>
              <a:gd name="connsiteY12" fmla="*/ 498764 h 1422160"/>
              <a:gd name="connsiteX13" fmla="*/ 1648691 w 1704109"/>
              <a:gd name="connsiteY13" fmla="*/ 374073 h 1422160"/>
              <a:gd name="connsiteX14" fmla="*/ 1607127 w 1704109"/>
              <a:gd name="connsiteY14" fmla="*/ 346364 h 1422160"/>
              <a:gd name="connsiteX15" fmla="*/ 1537854 w 1704109"/>
              <a:gd name="connsiteY15" fmla="*/ 277091 h 1422160"/>
              <a:gd name="connsiteX16" fmla="*/ 1454727 w 1704109"/>
              <a:gd name="connsiteY16" fmla="*/ 249382 h 1422160"/>
              <a:gd name="connsiteX17" fmla="*/ 1413164 w 1704109"/>
              <a:gd name="connsiteY17" fmla="*/ 235528 h 1422160"/>
              <a:gd name="connsiteX18" fmla="*/ 1260764 w 1704109"/>
              <a:gd name="connsiteY18" fmla="*/ 249382 h 1422160"/>
              <a:gd name="connsiteX19" fmla="*/ 1219200 w 1704109"/>
              <a:gd name="connsiteY19" fmla="*/ 263237 h 1422160"/>
              <a:gd name="connsiteX20" fmla="*/ 1136073 w 1704109"/>
              <a:gd name="connsiteY20" fmla="*/ 235528 h 1422160"/>
              <a:gd name="connsiteX21" fmla="*/ 1108364 w 1704109"/>
              <a:gd name="connsiteY21" fmla="*/ 152400 h 1422160"/>
              <a:gd name="connsiteX22" fmla="*/ 1094509 w 1704109"/>
              <a:gd name="connsiteY22" fmla="*/ 110837 h 1422160"/>
              <a:gd name="connsiteX23" fmla="*/ 1066800 w 1704109"/>
              <a:gd name="connsiteY23" fmla="*/ 55418 h 1422160"/>
              <a:gd name="connsiteX24" fmla="*/ 983673 w 1704109"/>
              <a:gd name="connsiteY24" fmla="*/ 27709 h 1422160"/>
              <a:gd name="connsiteX25" fmla="*/ 914400 w 1704109"/>
              <a:gd name="connsiteY25" fmla="*/ 0 h 1422160"/>
              <a:gd name="connsiteX26" fmla="*/ 872836 w 1704109"/>
              <a:gd name="connsiteY26" fmla="*/ 27709 h 1422160"/>
              <a:gd name="connsiteX27" fmla="*/ 817418 w 1704109"/>
              <a:gd name="connsiteY27" fmla="*/ 166255 h 1422160"/>
              <a:gd name="connsiteX28" fmla="*/ 775854 w 1704109"/>
              <a:gd name="connsiteY28" fmla="*/ 193964 h 1422160"/>
              <a:gd name="connsiteX29" fmla="*/ 720436 w 1704109"/>
              <a:gd name="connsiteY29" fmla="*/ 235528 h 1422160"/>
              <a:gd name="connsiteX30" fmla="*/ 637309 w 1704109"/>
              <a:gd name="connsiteY30" fmla="*/ 207818 h 1422160"/>
              <a:gd name="connsiteX31" fmla="*/ 526473 w 1704109"/>
              <a:gd name="connsiteY31" fmla="*/ 235528 h 1422160"/>
              <a:gd name="connsiteX32" fmla="*/ 457200 w 1704109"/>
              <a:gd name="connsiteY32" fmla="*/ 290946 h 1422160"/>
              <a:gd name="connsiteX33" fmla="*/ 415636 w 1704109"/>
              <a:gd name="connsiteY33" fmla="*/ 318655 h 1422160"/>
              <a:gd name="connsiteX34" fmla="*/ 0 w 1704109"/>
              <a:gd name="connsiteY34" fmla="*/ 332509 h 1422160"/>
              <a:gd name="connsiteX35" fmla="*/ 304800 w 1704109"/>
              <a:gd name="connsiteY35" fmla="*/ 360218 h 1422160"/>
              <a:gd name="connsiteX36" fmla="*/ 374073 w 1704109"/>
              <a:gd name="connsiteY36" fmla="*/ 374073 h 1422160"/>
              <a:gd name="connsiteX37" fmla="*/ 415636 w 1704109"/>
              <a:gd name="connsiteY37" fmla="*/ 415637 h 1422160"/>
              <a:gd name="connsiteX38" fmla="*/ 180109 w 1704109"/>
              <a:gd name="connsiteY38" fmla="*/ 429491 h 1422160"/>
              <a:gd name="connsiteX39" fmla="*/ 221673 w 1704109"/>
              <a:gd name="connsiteY39" fmla="*/ 443346 h 1422160"/>
              <a:gd name="connsiteX40" fmla="*/ 277091 w 1704109"/>
              <a:gd name="connsiteY40" fmla="*/ 457200 h 1422160"/>
              <a:gd name="connsiteX41" fmla="*/ 318654 w 1704109"/>
              <a:gd name="connsiteY41" fmla="*/ 484909 h 1422160"/>
              <a:gd name="connsiteX42" fmla="*/ 568036 w 1704109"/>
              <a:gd name="connsiteY42" fmla="*/ 512618 h 1422160"/>
              <a:gd name="connsiteX43" fmla="*/ 568036 w 1704109"/>
              <a:gd name="connsiteY43" fmla="*/ 609600 h 1422160"/>
              <a:gd name="connsiteX44" fmla="*/ 609600 w 1704109"/>
              <a:gd name="connsiteY44" fmla="*/ 637309 h 1422160"/>
              <a:gd name="connsiteX45" fmla="*/ 595745 w 1704109"/>
              <a:gd name="connsiteY45" fmla="*/ 678873 h 1422160"/>
              <a:gd name="connsiteX46" fmla="*/ 609600 w 1704109"/>
              <a:gd name="connsiteY46" fmla="*/ 775855 h 1422160"/>
              <a:gd name="connsiteX47" fmla="*/ 540327 w 1704109"/>
              <a:gd name="connsiteY47" fmla="*/ 789709 h 1422160"/>
              <a:gd name="connsiteX48" fmla="*/ 471054 w 1704109"/>
              <a:gd name="connsiteY48" fmla="*/ 872837 h 1422160"/>
              <a:gd name="connsiteX49" fmla="*/ 484909 w 1704109"/>
              <a:gd name="connsiteY49" fmla="*/ 928255 h 1422160"/>
              <a:gd name="connsiteX50" fmla="*/ 526473 w 1704109"/>
              <a:gd name="connsiteY50" fmla="*/ 1011382 h 1422160"/>
              <a:gd name="connsiteX51" fmla="*/ 568036 w 1704109"/>
              <a:gd name="connsiteY51" fmla="*/ 1094509 h 1422160"/>
              <a:gd name="connsiteX52" fmla="*/ 609600 w 1704109"/>
              <a:gd name="connsiteY52" fmla="*/ 1108364 h 1422160"/>
              <a:gd name="connsiteX53" fmla="*/ 498764 w 1704109"/>
              <a:gd name="connsiteY53" fmla="*/ 1191491 h 1422160"/>
              <a:gd name="connsiteX54" fmla="*/ 443345 w 1704109"/>
              <a:gd name="connsiteY54" fmla="*/ 1274618 h 1422160"/>
              <a:gd name="connsiteX55" fmla="*/ 429491 w 1704109"/>
              <a:gd name="connsiteY55" fmla="*/ 1316182 h 1422160"/>
              <a:gd name="connsiteX56" fmla="*/ 471054 w 1704109"/>
              <a:gd name="connsiteY56" fmla="*/ 1343891 h 1422160"/>
              <a:gd name="connsiteX57" fmla="*/ 637309 w 1704109"/>
              <a:gd name="connsiteY57" fmla="*/ 1357746 h 1422160"/>
              <a:gd name="connsiteX58" fmla="*/ 1233054 w 1704109"/>
              <a:gd name="connsiteY58" fmla="*/ 1330037 h 1422160"/>
              <a:gd name="connsiteX59" fmla="*/ 1219200 w 1704109"/>
              <a:gd name="connsiteY59" fmla="*/ 1260764 h 1422160"/>
              <a:gd name="connsiteX60" fmla="*/ 1094509 w 1704109"/>
              <a:gd name="connsiteY60" fmla="*/ 1163782 h 1422160"/>
              <a:gd name="connsiteX61" fmla="*/ 1094509 w 1704109"/>
              <a:gd name="connsiteY61" fmla="*/ 1066800 h 1422160"/>
              <a:gd name="connsiteX62" fmla="*/ 1122218 w 1704109"/>
              <a:gd name="connsiteY62" fmla="*/ 1011382 h 142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704109" h="1422160">
                <a:moveTo>
                  <a:pt x="1122218" y="1011382"/>
                </a:moveTo>
                <a:lnTo>
                  <a:pt x="1122218" y="1011382"/>
                </a:lnTo>
                <a:cubicBezTo>
                  <a:pt x="1131454" y="969818"/>
                  <a:pt x="1139600" y="927997"/>
                  <a:pt x="1149927" y="886691"/>
                </a:cubicBezTo>
                <a:cubicBezTo>
                  <a:pt x="1153469" y="872523"/>
                  <a:pt x="1156268" y="857651"/>
                  <a:pt x="1163782" y="845128"/>
                </a:cubicBezTo>
                <a:cubicBezTo>
                  <a:pt x="1170503" y="833927"/>
                  <a:pt x="1182255" y="826655"/>
                  <a:pt x="1191491" y="817418"/>
                </a:cubicBezTo>
                <a:cubicBezTo>
                  <a:pt x="1196109" y="803564"/>
                  <a:pt x="1201803" y="790023"/>
                  <a:pt x="1205345" y="775855"/>
                </a:cubicBezTo>
                <a:cubicBezTo>
                  <a:pt x="1211056" y="753010"/>
                  <a:pt x="1202549" y="723233"/>
                  <a:pt x="1219200" y="706582"/>
                </a:cubicBezTo>
                <a:cubicBezTo>
                  <a:pt x="1235851" y="689931"/>
                  <a:pt x="1265382" y="697346"/>
                  <a:pt x="1288473" y="692728"/>
                </a:cubicBezTo>
                <a:cubicBezTo>
                  <a:pt x="1354338" y="648816"/>
                  <a:pt x="1314240" y="670283"/>
                  <a:pt x="1413164" y="637309"/>
                </a:cubicBezTo>
                <a:lnTo>
                  <a:pt x="1496291" y="609600"/>
                </a:lnTo>
                <a:cubicBezTo>
                  <a:pt x="1510145" y="604982"/>
                  <a:pt x="1523397" y="597811"/>
                  <a:pt x="1537854" y="595746"/>
                </a:cubicBezTo>
                <a:lnTo>
                  <a:pt x="1634836" y="581891"/>
                </a:lnTo>
                <a:cubicBezTo>
                  <a:pt x="1642781" y="573946"/>
                  <a:pt x="1704109" y="518054"/>
                  <a:pt x="1704109" y="498764"/>
                </a:cubicBezTo>
                <a:cubicBezTo>
                  <a:pt x="1704109" y="471328"/>
                  <a:pt x="1673803" y="399185"/>
                  <a:pt x="1648691" y="374073"/>
                </a:cubicBezTo>
                <a:cubicBezTo>
                  <a:pt x="1636917" y="362299"/>
                  <a:pt x="1619658" y="357329"/>
                  <a:pt x="1607127" y="346364"/>
                </a:cubicBezTo>
                <a:cubicBezTo>
                  <a:pt x="1582551" y="324860"/>
                  <a:pt x="1568834" y="287418"/>
                  <a:pt x="1537854" y="277091"/>
                </a:cubicBezTo>
                <a:lnTo>
                  <a:pt x="1454727" y="249382"/>
                </a:lnTo>
                <a:lnTo>
                  <a:pt x="1413164" y="235528"/>
                </a:lnTo>
                <a:cubicBezTo>
                  <a:pt x="1362364" y="240146"/>
                  <a:pt x="1311261" y="242168"/>
                  <a:pt x="1260764" y="249382"/>
                </a:cubicBezTo>
                <a:cubicBezTo>
                  <a:pt x="1246307" y="251447"/>
                  <a:pt x="1233715" y="264850"/>
                  <a:pt x="1219200" y="263237"/>
                </a:cubicBezTo>
                <a:cubicBezTo>
                  <a:pt x="1190171" y="260012"/>
                  <a:pt x="1136073" y="235528"/>
                  <a:pt x="1136073" y="235528"/>
                </a:cubicBezTo>
                <a:lnTo>
                  <a:pt x="1108364" y="152400"/>
                </a:lnTo>
                <a:cubicBezTo>
                  <a:pt x="1103746" y="138546"/>
                  <a:pt x="1101040" y="123899"/>
                  <a:pt x="1094509" y="110837"/>
                </a:cubicBezTo>
                <a:lnTo>
                  <a:pt x="1066800" y="55418"/>
                </a:lnTo>
                <a:cubicBezTo>
                  <a:pt x="991513" y="80514"/>
                  <a:pt x="1055868" y="72831"/>
                  <a:pt x="983673" y="27709"/>
                </a:cubicBezTo>
                <a:cubicBezTo>
                  <a:pt x="962584" y="14528"/>
                  <a:pt x="937491" y="9236"/>
                  <a:pt x="914400" y="0"/>
                </a:cubicBezTo>
                <a:cubicBezTo>
                  <a:pt x="900545" y="9236"/>
                  <a:pt x="884610" y="15935"/>
                  <a:pt x="872836" y="27709"/>
                </a:cubicBezTo>
                <a:cubicBezTo>
                  <a:pt x="821476" y="79069"/>
                  <a:pt x="859800" y="89967"/>
                  <a:pt x="817418" y="166255"/>
                </a:cubicBezTo>
                <a:cubicBezTo>
                  <a:pt x="809331" y="180811"/>
                  <a:pt x="789404" y="184286"/>
                  <a:pt x="775854" y="193964"/>
                </a:cubicBezTo>
                <a:cubicBezTo>
                  <a:pt x="757064" y="207385"/>
                  <a:pt x="738909" y="221673"/>
                  <a:pt x="720436" y="235528"/>
                </a:cubicBezTo>
                <a:cubicBezTo>
                  <a:pt x="692727" y="226291"/>
                  <a:pt x="665645" y="200734"/>
                  <a:pt x="637309" y="207818"/>
                </a:cubicBezTo>
                <a:lnTo>
                  <a:pt x="526473" y="235528"/>
                </a:lnTo>
                <a:cubicBezTo>
                  <a:pt x="502890" y="306273"/>
                  <a:pt x="531618" y="259052"/>
                  <a:pt x="457200" y="290946"/>
                </a:cubicBezTo>
                <a:cubicBezTo>
                  <a:pt x="441895" y="297505"/>
                  <a:pt x="432219" y="317147"/>
                  <a:pt x="415636" y="318655"/>
                </a:cubicBezTo>
                <a:cubicBezTo>
                  <a:pt x="277583" y="331205"/>
                  <a:pt x="138545" y="327891"/>
                  <a:pt x="0" y="332509"/>
                </a:cubicBezTo>
                <a:cubicBezTo>
                  <a:pt x="130592" y="376041"/>
                  <a:pt x="-7139" y="334223"/>
                  <a:pt x="304800" y="360218"/>
                </a:cubicBezTo>
                <a:cubicBezTo>
                  <a:pt x="328267" y="362174"/>
                  <a:pt x="350982" y="369455"/>
                  <a:pt x="374073" y="374073"/>
                </a:cubicBezTo>
                <a:cubicBezTo>
                  <a:pt x="469351" y="437592"/>
                  <a:pt x="488793" y="440022"/>
                  <a:pt x="415636" y="415637"/>
                </a:cubicBezTo>
                <a:cubicBezTo>
                  <a:pt x="337127" y="420255"/>
                  <a:pt x="257963" y="418369"/>
                  <a:pt x="180109" y="429491"/>
                </a:cubicBezTo>
                <a:cubicBezTo>
                  <a:pt x="165652" y="431556"/>
                  <a:pt x="207631" y="439334"/>
                  <a:pt x="221673" y="443346"/>
                </a:cubicBezTo>
                <a:cubicBezTo>
                  <a:pt x="239982" y="448577"/>
                  <a:pt x="258618" y="452582"/>
                  <a:pt x="277091" y="457200"/>
                </a:cubicBezTo>
                <a:cubicBezTo>
                  <a:pt x="290945" y="466436"/>
                  <a:pt x="303761" y="477462"/>
                  <a:pt x="318654" y="484909"/>
                </a:cubicBezTo>
                <a:cubicBezTo>
                  <a:pt x="384765" y="517965"/>
                  <a:pt x="542062" y="510886"/>
                  <a:pt x="568036" y="512618"/>
                </a:cubicBezTo>
                <a:cubicBezTo>
                  <a:pt x="555573" y="550008"/>
                  <a:pt x="540975" y="569009"/>
                  <a:pt x="568036" y="609600"/>
                </a:cubicBezTo>
                <a:cubicBezTo>
                  <a:pt x="577272" y="623455"/>
                  <a:pt x="595745" y="628073"/>
                  <a:pt x="609600" y="637309"/>
                </a:cubicBezTo>
                <a:cubicBezTo>
                  <a:pt x="604982" y="651164"/>
                  <a:pt x="595745" y="664269"/>
                  <a:pt x="595745" y="678873"/>
                </a:cubicBezTo>
                <a:cubicBezTo>
                  <a:pt x="595745" y="711529"/>
                  <a:pt x="624204" y="746647"/>
                  <a:pt x="609600" y="775855"/>
                </a:cubicBezTo>
                <a:cubicBezTo>
                  <a:pt x="599069" y="796917"/>
                  <a:pt x="563418" y="785091"/>
                  <a:pt x="540327" y="789709"/>
                </a:cubicBezTo>
                <a:cubicBezTo>
                  <a:pt x="528602" y="801435"/>
                  <a:pt x="474269" y="850335"/>
                  <a:pt x="471054" y="872837"/>
                </a:cubicBezTo>
                <a:cubicBezTo>
                  <a:pt x="468361" y="891687"/>
                  <a:pt x="479678" y="909946"/>
                  <a:pt x="484909" y="928255"/>
                </a:cubicBezTo>
                <a:cubicBezTo>
                  <a:pt x="499249" y="978444"/>
                  <a:pt x="496114" y="965843"/>
                  <a:pt x="526473" y="1011382"/>
                </a:cubicBezTo>
                <a:cubicBezTo>
                  <a:pt x="535600" y="1038763"/>
                  <a:pt x="543619" y="1074976"/>
                  <a:pt x="568036" y="1094509"/>
                </a:cubicBezTo>
                <a:cubicBezTo>
                  <a:pt x="579440" y="1103632"/>
                  <a:pt x="595745" y="1103746"/>
                  <a:pt x="609600" y="1108364"/>
                </a:cubicBezTo>
                <a:cubicBezTo>
                  <a:pt x="492464" y="1147409"/>
                  <a:pt x="549729" y="1106551"/>
                  <a:pt x="498764" y="1191491"/>
                </a:cubicBezTo>
                <a:cubicBezTo>
                  <a:pt x="481630" y="1220047"/>
                  <a:pt x="443345" y="1274618"/>
                  <a:pt x="443345" y="1274618"/>
                </a:cubicBezTo>
                <a:cubicBezTo>
                  <a:pt x="438727" y="1288473"/>
                  <a:pt x="424067" y="1302622"/>
                  <a:pt x="429491" y="1316182"/>
                </a:cubicBezTo>
                <a:cubicBezTo>
                  <a:pt x="435675" y="1331642"/>
                  <a:pt x="454726" y="1340625"/>
                  <a:pt x="471054" y="1343891"/>
                </a:cubicBezTo>
                <a:cubicBezTo>
                  <a:pt x="525584" y="1354797"/>
                  <a:pt x="581891" y="1353128"/>
                  <a:pt x="637309" y="1357746"/>
                </a:cubicBezTo>
                <a:cubicBezTo>
                  <a:pt x="835891" y="1348510"/>
                  <a:pt x="1272040" y="1524973"/>
                  <a:pt x="1233054" y="1330037"/>
                </a:cubicBezTo>
                <a:cubicBezTo>
                  <a:pt x="1228436" y="1306946"/>
                  <a:pt x="1231842" y="1280631"/>
                  <a:pt x="1219200" y="1260764"/>
                </a:cubicBezTo>
                <a:cubicBezTo>
                  <a:pt x="1168880" y="1181688"/>
                  <a:pt x="1157173" y="1184671"/>
                  <a:pt x="1094509" y="1163782"/>
                </a:cubicBezTo>
                <a:cubicBezTo>
                  <a:pt x="1078802" y="1116662"/>
                  <a:pt x="1071675" y="1120077"/>
                  <a:pt x="1094509" y="1066800"/>
                </a:cubicBezTo>
                <a:cubicBezTo>
                  <a:pt x="1101068" y="1051495"/>
                  <a:pt x="1117600" y="1020618"/>
                  <a:pt x="1122218" y="1011382"/>
                </a:cubicBezTo>
                <a:close/>
              </a:path>
            </a:pathLst>
          </a:custGeom>
          <a:gradFill>
            <a:gsLst>
              <a:gs pos="0">
                <a:schemeClr val="bg1">
                  <a:lumMod val="75000"/>
                </a:schemeClr>
              </a:gs>
              <a:gs pos="50000">
                <a:schemeClr val="bg1">
                  <a:shade val="67500"/>
                  <a:satMod val="115000"/>
                </a:schemeClr>
              </a:gs>
              <a:gs pos="100000">
                <a:schemeClr val="bg1">
                  <a:shade val="100000"/>
                  <a:satMod val="115000"/>
                </a:schemeClr>
              </a:gs>
            </a:gsLst>
            <a:lin ang="16200000" scaled="1"/>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rot="21414404">
            <a:off x="7407570" y="5555084"/>
            <a:ext cx="524571" cy="257890"/>
          </a:xfrm>
          <a:custGeom>
            <a:avLst/>
            <a:gdLst>
              <a:gd name="connsiteX0" fmla="*/ 471055 w 512847"/>
              <a:gd name="connsiteY0" fmla="*/ 332509 h 332509"/>
              <a:gd name="connsiteX1" fmla="*/ 471055 w 512847"/>
              <a:gd name="connsiteY1" fmla="*/ 332509 h 332509"/>
              <a:gd name="connsiteX2" fmla="*/ 498764 w 512847"/>
              <a:gd name="connsiteY2" fmla="*/ 180109 h 332509"/>
              <a:gd name="connsiteX3" fmla="*/ 443346 w 512847"/>
              <a:gd name="connsiteY3" fmla="*/ 166255 h 332509"/>
              <a:gd name="connsiteX4" fmla="*/ 401782 w 512847"/>
              <a:gd name="connsiteY4" fmla="*/ 83128 h 332509"/>
              <a:gd name="connsiteX5" fmla="*/ 374073 w 512847"/>
              <a:gd name="connsiteY5" fmla="*/ 27709 h 332509"/>
              <a:gd name="connsiteX6" fmla="*/ 332510 w 512847"/>
              <a:gd name="connsiteY6" fmla="*/ 0 h 332509"/>
              <a:gd name="connsiteX7" fmla="*/ 263237 w 512847"/>
              <a:gd name="connsiteY7" fmla="*/ 55419 h 332509"/>
              <a:gd name="connsiteX8" fmla="*/ 235528 w 512847"/>
              <a:gd name="connsiteY8" fmla="*/ 96982 h 332509"/>
              <a:gd name="connsiteX9" fmla="*/ 207819 w 512847"/>
              <a:gd name="connsiteY9" fmla="*/ 55419 h 332509"/>
              <a:gd name="connsiteX10" fmla="*/ 124691 w 512847"/>
              <a:gd name="connsiteY10" fmla="*/ 83128 h 332509"/>
              <a:gd name="connsiteX11" fmla="*/ 83128 w 512847"/>
              <a:gd name="connsiteY11" fmla="*/ 166255 h 332509"/>
              <a:gd name="connsiteX12" fmla="*/ 13855 w 512847"/>
              <a:gd name="connsiteY12" fmla="*/ 249382 h 332509"/>
              <a:gd name="connsiteX13" fmla="*/ 0 w 512847"/>
              <a:gd name="connsiteY13" fmla="*/ 290946 h 332509"/>
              <a:gd name="connsiteX14" fmla="*/ 41564 w 512847"/>
              <a:gd name="connsiteY14" fmla="*/ 304800 h 332509"/>
              <a:gd name="connsiteX15" fmla="*/ 471055 w 512847"/>
              <a:gd name="connsiteY15" fmla="*/ 332509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2847" h="332509">
                <a:moveTo>
                  <a:pt x="471055" y="332509"/>
                </a:moveTo>
                <a:lnTo>
                  <a:pt x="471055" y="332509"/>
                </a:lnTo>
                <a:cubicBezTo>
                  <a:pt x="472597" y="328397"/>
                  <a:pt x="541808" y="214544"/>
                  <a:pt x="498764" y="180109"/>
                </a:cubicBezTo>
                <a:cubicBezTo>
                  <a:pt x="483895" y="168214"/>
                  <a:pt x="461819" y="170873"/>
                  <a:pt x="443346" y="166255"/>
                </a:cubicBezTo>
                <a:cubicBezTo>
                  <a:pt x="417943" y="90047"/>
                  <a:pt x="444755" y="158332"/>
                  <a:pt x="401782" y="83128"/>
                </a:cubicBezTo>
                <a:cubicBezTo>
                  <a:pt x="391535" y="65196"/>
                  <a:pt x="387295" y="43575"/>
                  <a:pt x="374073" y="27709"/>
                </a:cubicBezTo>
                <a:cubicBezTo>
                  <a:pt x="363413" y="14917"/>
                  <a:pt x="346364" y="9236"/>
                  <a:pt x="332510" y="0"/>
                </a:cubicBezTo>
                <a:cubicBezTo>
                  <a:pt x="303103" y="88219"/>
                  <a:pt x="345249" y="744"/>
                  <a:pt x="263237" y="55419"/>
                </a:cubicBezTo>
                <a:cubicBezTo>
                  <a:pt x="249383" y="64655"/>
                  <a:pt x="244764" y="83128"/>
                  <a:pt x="235528" y="96982"/>
                </a:cubicBezTo>
                <a:cubicBezTo>
                  <a:pt x="226292" y="83128"/>
                  <a:pt x="224341" y="57484"/>
                  <a:pt x="207819" y="55419"/>
                </a:cubicBezTo>
                <a:cubicBezTo>
                  <a:pt x="178836" y="51796"/>
                  <a:pt x="124691" y="83128"/>
                  <a:pt x="124691" y="83128"/>
                </a:cubicBezTo>
                <a:cubicBezTo>
                  <a:pt x="110806" y="124784"/>
                  <a:pt x="112969" y="130445"/>
                  <a:pt x="83128" y="166255"/>
                </a:cubicBezTo>
                <a:cubicBezTo>
                  <a:pt x="44827" y="212216"/>
                  <a:pt x="39654" y="197785"/>
                  <a:pt x="13855" y="249382"/>
                </a:cubicBezTo>
                <a:cubicBezTo>
                  <a:pt x="7324" y="262444"/>
                  <a:pt x="4618" y="277091"/>
                  <a:pt x="0" y="290946"/>
                </a:cubicBezTo>
                <a:cubicBezTo>
                  <a:pt x="13855" y="295564"/>
                  <a:pt x="26985" y="303942"/>
                  <a:pt x="41564" y="304800"/>
                </a:cubicBezTo>
                <a:lnTo>
                  <a:pt x="471055" y="332509"/>
                </a:lnTo>
                <a:close/>
              </a:path>
            </a:pathLst>
          </a:custGeom>
          <a:gradFill flip="none" rotWithShape="1">
            <a:gsLst>
              <a:gs pos="0">
                <a:schemeClr val="bg1">
                  <a:lumMod val="75000"/>
                </a:schemeClr>
              </a:gs>
              <a:gs pos="50000">
                <a:schemeClr val="bg1">
                  <a:shade val="67500"/>
                  <a:satMod val="115000"/>
                </a:schemeClr>
              </a:gs>
              <a:gs pos="100000">
                <a:schemeClr val="bg1">
                  <a:shade val="100000"/>
                  <a:satMod val="115000"/>
                </a:schemeClr>
              </a:gs>
            </a:gsLst>
            <a:lin ang="1620000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21414404">
            <a:off x="7622253" y="5576566"/>
            <a:ext cx="524571" cy="257890"/>
          </a:xfrm>
          <a:custGeom>
            <a:avLst/>
            <a:gdLst>
              <a:gd name="connsiteX0" fmla="*/ 471055 w 512847"/>
              <a:gd name="connsiteY0" fmla="*/ 332509 h 332509"/>
              <a:gd name="connsiteX1" fmla="*/ 471055 w 512847"/>
              <a:gd name="connsiteY1" fmla="*/ 332509 h 332509"/>
              <a:gd name="connsiteX2" fmla="*/ 498764 w 512847"/>
              <a:gd name="connsiteY2" fmla="*/ 180109 h 332509"/>
              <a:gd name="connsiteX3" fmla="*/ 443346 w 512847"/>
              <a:gd name="connsiteY3" fmla="*/ 166255 h 332509"/>
              <a:gd name="connsiteX4" fmla="*/ 401782 w 512847"/>
              <a:gd name="connsiteY4" fmla="*/ 83128 h 332509"/>
              <a:gd name="connsiteX5" fmla="*/ 374073 w 512847"/>
              <a:gd name="connsiteY5" fmla="*/ 27709 h 332509"/>
              <a:gd name="connsiteX6" fmla="*/ 332510 w 512847"/>
              <a:gd name="connsiteY6" fmla="*/ 0 h 332509"/>
              <a:gd name="connsiteX7" fmla="*/ 263237 w 512847"/>
              <a:gd name="connsiteY7" fmla="*/ 55419 h 332509"/>
              <a:gd name="connsiteX8" fmla="*/ 235528 w 512847"/>
              <a:gd name="connsiteY8" fmla="*/ 96982 h 332509"/>
              <a:gd name="connsiteX9" fmla="*/ 207819 w 512847"/>
              <a:gd name="connsiteY9" fmla="*/ 55419 h 332509"/>
              <a:gd name="connsiteX10" fmla="*/ 124691 w 512847"/>
              <a:gd name="connsiteY10" fmla="*/ 83128 h 332509"/>
              <a:gd name="connsiteX11" fmla="*/ 83128 w 512847"/>
              <a:gd name="connsiteY11" fmla="*/ 166255 h 332509"/>
              <a:gd name="connsiteX12" fmla="*/ 13855 w 512847"/>
              <a:gd name="connsiteY12" fmla="*/ 249382 h 332509"/>
              <a:gd name="connsiteX13" fmla="*/ 0 w 512847"/>
              <a:gd name="connsiteY13" fmla="*/ 290946 h 332509"/>
              <a:gd name="connsiteX14" fmla="*/ 41564 w 512847"/>
              <a:gd name="connsiteY14" fmla="*/ 304800 h 332509"/>
              <a:gd name="connsiteX15" fmla="*/ 471055 w 512847"/>
              <a:gd name="connsiteY15" fmla="*/ 332509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2847" h="332509">
                <a:moveTo>
                  <a:pt x="471055" y="332509"/>
                </a:moveTo>
                <a:lnTo>
                  <a:pt x="471055" y="332509"/>
                </a:lnTo>
                <a:cubicBezTo>
                  <a:pt x="472597" y="328397"/>
                  <a:pt x="541808" y="214544"/>
                  <a:pt x="498764" y="180109"/>
                </a:cubicBezTo>
                <a:cubicBezTo>
                  <a:pt x="483895" y="168214"/>
                  <a:pt x="461819" y="170873"/>
                  <a:pt x="443346" y="166255"/>
                </a:cubicBezTo>
                <a:cubicBezTo>
                  <a:pt x="417943" y="90047"/>
                  <a:pt x="444755" y="158332"/>
                  <a:pt x="401782" y="83128"/>
                </a:cubicBezTo>
                <a:cubicBezTo>
                  <a:pt x="391535" y="65196"/>
                  <a:pt x="387295" y="43575"/>
                  <a:pt x="374073" y="27709"/>
                </a:cubicBezTo>
                <a:cubicBezTo>
                  <a:pt x="363413" y="14917"/>
                  <a:pt x="346364" y="9236"/>
                  <a:pt x="332510" y="0"/>
                </a:cubicBezTo>
                <a:cubicBezTo>
                  <a:pt x="303103" y="88219"/>
                  <a:pt x="345249" y="744"/>
                  <a:pt x="263237" y="55419"/>
                </a:cubicBezTo>
                <a:cubicBezTo>
                  <a:pt x="249383" y="64655"/>
                  <a:pt x="244764" y="83128"/>
                  <a:pt x="235528" y="96982"/>
                </a:cubicBezTo>
                <a:cubicBezTo>
                  <a:pt x="226292" y="83128"/>
                  <a:pt x="224341" y="57484"/>
                  <a:pt x="207819" y="55419"/>
                </a:cubicBezTo>
                <a:cubicBezTo>
                  <a:pt x="178836" y="51796"/>
                  <a:pt x="124691" y="83128"/>
                  <a:pt x="124691" y="83128"/>
                </a:cubicBezTo>
                <a:cubicBezTo>
                  <a:pt x="110806" y="124784"/>
                  <a:pt x="112969" y="130445"/>
                  <a:pt x="83128" y="166255"/>
                </a:cubicBezTo>
                <a:cubicBezTo>
                  <a:pt x="44827" y="212216"/>
                  <a:pt x="39654" y="197785"/>
                  <a:pt x="13855" y="249382"/>
                </a:cubicBezTo>
                <a:cubicBezTo>
                  <a:pt x="7324" y="262444"/>
                  <a:pt x="4618" y="277091"/>
                  <a:pt x="0" y="290946"/>
                </a:cubicBezTo>
                <a:cubicBezTo>
                  <a:pt x="13855" y="295564"/>
                  <a:pt x="26985" y="303942"/>
                  <a:pt x="41564" y="304800"/>
                </a:cubicBezTo>
                <a:lnTo>
                  <a:pt x="471055" y="332509"/>
                </a:lnTo>
                <a:close/>
              </a:path>
            </a:pathLst>
          </a:custGeom>
          <a:gradFill flip="none" rotWithShape="1">
            <a:gsLst>
              <a:gs pos="0">
                <a:schemeClr val="bg1">
                  <a:lumMod val="75000"/>
                </a:schemeClr>
              </a:gs>
              <a:gs pos="50000">
                <a:schemeClr val="bg1">
                  <a:shade val="67500"/>
                  <a:satMod val="115000"/>
                </a:schemeClr>
              </a:gs>
              <a:gs pos="100000">
                <a:schemeClr val="bg1">
                  <a:shade val="100000"/>
                  <a:satMod val="115000"/>
                </a:schemeClr>
              </a:gs>
            </a:gsLst>
            <a:lin ang="1620000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52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12484</TotalTime>
  <Words>3175</Words>
  <Application>Microsoft Office PowerPoint</Application>
  <PresentationFormat>On-screen Show (4:3)</PresentationFormat>
  <Paragraphs>616</Paragraphs>
  <Slides>61</Slides>
  <Notes>25</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Stability Indices Michel Davison and José Gálvez</vt:lpstr>
      <vt:lpstr>Why are they important?</vt:lpstr>
      <vt:lpstr>Column Stability</vt:lpstr>
      <vt:lpstr>Traditional Indices</vt:lpstr>
      <vt:lpstr>Parcel Method</vt:lpstr>
      <vt:lpstr>PowerPoint Presentation</vt:lpstr>
      <vt:lpstr>PowerPoint Presentation</vt:lpstr>
      <vt:lpstr>Lifted Index (LI)</vt:lpstr>
      <vt:lpstr>PowerPoint Presentation</vt:lpstr>
      <vt:lpstr>LI Values</vt:lpstr>
      <vt:lpstr>PowerPoint Presentation</vt:lpstr>
      <vt:lpstr>PowerPoint Presentation</vt:lpstr>
      <vt:lpstr>SSI - LI  Intercomparison</vt:lpstr>
      <vt:lpstr>Total Totals</vt:lpstr>
      <vt:lpstr>Total Totals</vt:lpstr>
      <vt:lpstr>K  Index</vt:lpstr>
      <vt:lpstr>Valores del K (Mid-latitudes)</vt:lpstr>
      <vt:lpstr>Limiting factors for the K-Index</vt:lpstr>
      <vt:lpstr>Thermodynamic Method</vt:lpstr>
      <vt:lpstr>CAPE</vt:lpstr>
      <vt:lpstr>Positive and Negative Areas</vt:lpstr>
      <vt:lpstr>Convective Inhibitors (CINS/CINH) </vt:lpstr>
      <vt:lpstr>CAPE Values (in mid latitudes)</vt:lpstr>
      <vt:lpstr>CAPE Limiting Factors</vt:lpstr>
      <vt:lpstr>Sonde from Curacao</vt:lpstr>
      <vt:lpstr>PowerPoint Presentation</vt:lpstr>
      <vt:lpstr>Sonde from Santo Domingo</vt:lpstr>
      <vt:lpstr>Problems in the Tropics</vt:lpstr>
      <vt:lpstr>Possible Solution</vt:lpstr>
      <vt:lpstr>Column Convective Instability</vt:lpstr>
      <vt:lpstr>Equivalent Potential Temperature Convective Instability</vt:lpstr>
      <vt:lpstr>Convective Instability</vt:lpstr>
      <vt:lpstr>THTE Difference between two levels</vt:lpstr>
      <vt:lpstr>Differences in a vertical cross section</vt:lpstr>
      <vt:lpstr>Problems with this method</vt:lpstr>
      <vt:lpstr>Equivalent Potential Temperature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GDI</vt:lpstr>
      <vt:lpstr>PowerPoint Presentation</vt:lpstr>
      <vt:lpstr>PowerPoint Presentation</vt:lpstr>
      <vt:lpstr>PowerPoint Presentation</vt:lpstr>
      <vt:lpstr>PowerPoint Presentation</vt:lpstr>
      <vt:lpstr>PowerPoint Presentation</vt:lpstr>
      <vt:lpstr>Preliminary Results</vt:lpstr>
      <vt:lpstr>Does the GDI work in South America?</vt:lpstr>
      <vt:lpstr>PowerPoint Presentation</vt:lpstr>
      <vt:lpstr>PowerPoint Presentation</vt:lpstr>
      <vt:lpstr>¿Questions?</vt:lpstr>
      <vt:lpstr>Test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Índices de Estabilidad</dc:title>
  <dc:creator>michel.davison</dc:creator>
  <cp:lastModifiedBy>Jose M. Galvez</cp:lastModifiedBy>
  <cp:revision>120</cp:revision>
  <dcterms:created xsi:type="dcterms:W3CDTF">2013-02-25T13:00:10Z</dcterms:created>
  <dcterms:modified xsi:type="dcterms:W3CDTF">2013-08-15T13:03:15Z</dcterms:modified>
</cp:coreProperties>
</file>