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31"/>
  </p:notesMasterIdLst>
  <p:sldIdLst>
    <p:sldId id="256" r:id="rId2"/>
    <p:sldId id="350" r:id="rId3"/>
    <p:sldId id="351" r:id="rId4"/>
    <p:sldId id="315" r:id="rId5"/>
    <p:sldId id="376" r:id="rId6"/>
    <p:sldId id="374" r:id="rId7"/>
    <p:sldId id="257" r:id="rId8"/>
    <p:sldId id="284" r:id="rId9"/>
    <p:sldId id="377" r:id="rId10"/>
    <p:sldId id="282" r:id="rId11"/>
    <p:sldId id="384" r:id="rId12"/>
    <p:sldId id="324" r:id="rId13"/>
    <p:sldId id="258" r:id="rId14"/>
    <p:sldId id="378" r:id="rId15"/>
    <p:sldId id="316" r:id="rId16"/>
    <p:sldId id="259" r:id="rId17"/>
    <p:sldId id="380" r:id="rId18"/>
    <p:sldId id="379" r:id="rId19"/>
    <p:sldId id="334" r:id="rId20"/>
    <p:sldId id="382" r:id="rId21"/>
    <p:sldId id="285" r:id="rId22"/>
    <p:sldId id="397" r:id="rId23"/>
    <p:sldId id="385" r:id="rId24"/>
    <p:sldId id="260" r:id="rId25"/>
    <p:sldId id="318" r:id="rId26"/>
    <p:sldId id="323" r:id="rId27"/>
    <p:sldId id="381" r:id="rId28"/>
    <p:sldId id="319" r:id="rId29"/>
    <p:sldId id="320" r:id="rId30"/>
    <p:sldId id="321" r:id="rId31"/>
    <p:sldId id="322" r:id="rId32"/>
    <p:sldId id="317" r:id="rId33"/>
    <p:sldId id="266" r:id="rId34"/>
    <p:sldId id="268" r:id="rId35"/>
    <p:sldId id="269" r:id="rId36"/>
    <p:sldId id="287" r:id="rId37"/>
    <p:sldId id="388" r:id="rId38"/>
    <p:sldId id="370" r:id="rId39"/>
    <p:sldId id="371" r:id="rId40"/>
    <p:sldId id="372" r:id="rId41"/>
    <p:sldId id="373" r:id="rId42"/>
    <p:sldId id="288" r:id="rId43"/>
    <p:sldId id="386" r:id="rId44"/>
    <p:sldId id="387" r:id="rId45"/>
    <p:sldId id="326" r:id="rId46"/>
    <p:sldId id="327" r:id="rId47"/>
    <p:sldId id="389" r:id="rId48"/>
    <p:sldId id="328" r:id="rId49"/>
    <p:sldId id="329" r:id="rId50"/>
    <p:sldId id="348" r:id="rId51"/>
    <p:sldId id="325" r:id="rId52"/>
    <p:sldId id="291" r:id="rId53"/>
    <p:sldId id="394" r:id="rId54"/>
    <p:sldId id="346" r:id="rId55"/>
    <p:sldId id="393" r:id="rId56"/>
    <p:sldId id="270" r:id="rId57"/>
    <p:sldId id="289" r:id="rId58"/>
    <p:sldId id="290" r:id="rId59"/>
    <p:sldId id="296" r:id="rId60"/>
    <p:sldId id="390" r:id="rId61"/>
    <p:sldId id="297" r:id="rId62"/>
    <p:sldId id="391" r:id="rId63"/>
    <p:sldId id="298" r:id="rId64"/>
    <p:sldId id="392" r:id="rId65"/>
    <p:sldId id="314" r:id="rId66"/>
    <p:sldId id="301" r:id="rId67"/>
    <p:sldId id="302" r:id="rId68"/>
    <p:sldId id="303" r:id="rId69"/>
    <p:sldId id="306" r:id="rId70"/>
    <p:sldId id="307" r:id="rId71"/>
    <p:sldId id="305" r:id="rId72"/>
    <p:sldId id="312" r:id="rId73"/>
    <p:sldId id="313" r:id="rId74"/>
    <p:sldId id="309" r:id="rId75"/>
    <p:sldId id="308" r:id="rId76"/>
    <p:sldId id="310" r:id="rId77"/>
    <p:sldId id="311" r:id="rId78"/>
    <p:sldId id="352" r:id="rId79"/>
    <p:sldId id="354" r:id="rId80"/>
    <p:sldId id="355" r:id="rId81"/>
    <p:sldId id="356" r:id="rId82"/>
    <p:sldId id="358" r:id="rId83"/>
    <p:sldId id="360" r:id="rId84"/>
    <p:sldId id="359" r:id="rId85"/>
    <p:sldId id="361" r:id="rId86"/>
    <p:sldId id="357" r:id="rId87"/>
    <p:sldId id="362" r:id="rId88"/>
    <p:sldId id="353" r:id="rId89"/>
    <p:sldId id="366" r:id="rId90"/>
    <p:sldId id="365" r:id="rId91"/>
    <p:sldId id="367" r:id="rId92"/>
    <p:sldId id="369" r:id="rId93"/>
    <p:sldId id="330" r:id="rId94"/>
    <p:sldId id="264" r:id="rId95"/>
    <p:sldId id="300" r:id="rId96"/>
    <p:sldId id="271" r:id="rId97"/>
    <p:sldId id="272" r:id="rId98"/>
    <p:sldId id="273" r:id="rId99"/>
    <p:sldId id="395" r:id="rId100"/>
    <p:sldId id="396" r:id="rId101"/>
    <p:sldId id="275" r:id="rId102"/>
    <p:sldId id="265" r:id="rId103"/>
    <p:sldId id="299" r:id="rId104"/>
    <p:sldId id="281" r:id="rId105"/>
    <p:sldId id="276" r:id="rId106"/>
    <p:sldId id="280" r:id="rId107"/>
    <p:sldId id="277" r:id="rId108"/>
    <p:sldId id="278" r:id="rId109"/>
    <p:sldId id="331" r:id="rId110"/>
    <p:sldId id="332" r:id="rId111"/>
    <p:sldId id="333" r:id="rId112"/>
    <p:sldId id="335" r:id="rId113"/>
    <p:sldId id="336" r:id="rId114"/>
    <p:sldId id="337" r:id="rId115"/>
    <p:sldId id="339" r:id="rId116"/>
    <p:sldId id="398" r:id="rId117"/>
    <p:sldId id="399" r:id="rId118"/>
    <p:sldId id="304" r:id="rId119"/>
    <p:sldId id="340" r:id="rId120"/>
    <p:sldId id="341" r:id="rId121"/>
    <p:sldId id="342" r:id="rId122"/>
    <p:sldId id="343" r:id="rId123"/>
    <p:sldId id="400" r:id="rId124"/>
    <p:sldId id="344" r:id="rId125"/>
    <p:sldId id="345" r:id="rId126"/>
    <p:sldId id="364" r:id="rId127"/>
    <p:sldId id="401" r:id="rId128"/>
    <p:sldId id="363" r:id="rId129"/>
    <p:sldId id="368" r:id="rId13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87310" autoAdjust="0"/>
  </p:normalViewPr>
  <p:slideViewPr>
    <p:cSldViewPr>
      <p:cViewPr>
        <p:scale>
          <a:sx n="75" d="100"/>
          <a:sy n="75" d="100"/>
        </p:scale>
        <p:origin x="-102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s-ES_tradnl" altLang="en-US"/>
          </a:p>
        </p:txBody>
      </p:sp>
      <p:sp>
        <p:nvSpPr>
          <p:cNvPr id="2150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s-ES_tradnl" altLang="en-US"/>
          </a:p>
        </p:txBody>
      </p:sp>
      <p:sp>
        <p:nvSpPr>
          <p:cNvPr id="1136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_tradnl" altLang="en-US" noProof="0" smtClean="0"/>
              <a:t>Click to edit Master text styles</a:t>
            </a:r>
          </a:p>
          <a:p>
            <a:pPr lvl="1"/>
            <a:r>
              <a:rPr lang="es-ES_tradnl" altLang="en-US" noProof="0" smtClean="0"/>
              <a:t>Second level</a:t>
            </a:r>
          </a:p>
          <a:p>
            <a:pPr lvl="2"/>
            <a:r>
              <a:rPr lang="es-ES_tradnl" altLang="en-US" noProof="0" smtClean="0"/>
              <a:t>Third level</a:t>
            </a:r>
          </a:p>
          <a:p>
            <a:pPr lvl="3"/>
            <a:r>
              <a:rPr lang="es-ES_tradnl" altLang="en-US" noProof="0" smtClean="0"/>
              <a:t>Fourth level</a:t>
            </a:r>
          </a:p>
          <a:p>
            <a:pPr lvl="4"/>
            <a:r>
              <a:rPr lang="es-ES_tradnl" altLang="en-US" noProof="0" smtClean="0"/>
              <a:t>Fifth level</a:t>
            </a:r>
          </a:p>
        </p:txBody>
      </p:sp>
      <p:sp>
        <p:nvSpPr>
          <p:cNvPr id="2151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s-ES_tradnl" altLang="en-US"/>
          </a:p>
        </p:txBody>
      </p:sp>
      <p:sp>
        <p:nvSpPr>
          <p:cNvPr id="2151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F0298A50-9087-4B1A-B17E-800C26E9406E}" type="slidenum">
              <a:rPr lang="es-ES_tradnl" altLang="en-US"/>
              <a:pPr>
                <a:defRPr/>
              </a:pPr>
              <a:t>‹#›</a:t>
            </a:fld>
            <a:endParaRPr lang="es-ES_tradnl" altLang="en-US"/>
          </a:p>
        </p:txBody>
      </p:sp>
    </p:spTree>
    <p:extLst>
      <p:ext uri="{BB962C8B-B14F-4D97-AF65-F5344CB8AC3E}">
        <p14:creationId xmlns:p14="http://schemas.microsoft.com/office/powerpoint/2010/main" val="14157902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65172A7-8138-4DB9-99E7-3970061558D6}" type="slidenum">
              <a:rPr lang="es-ES_tradnl" altLang="en-US" sz="1200" smtClean="0"/>
              <a:pPr/>
              <a:t>19</a:t>
            </a:fld>
            <a:endParaRPr lang="es-ES_tradnl" altLang="en-US" sz="1200"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r>
              <a:rPr lang="es-ES_tradnl" altLang="en-US" smtClean="0"/>
              <a:t>Fuente:  Wikipedia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9E2B86F-C82E-4360-9983-9E16C1E26588}" type="slidenum">
              <a:rPr lang="es-ES_tradnl" altLang="en-US" sz="1200" smtClean="0"/>
              <a:pPr/>
              <a:t>56</a:t>
            </a:fld>
            <a:endParaRPr lang="es-ES_tradnl" alt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r>
              <a:rPr lang="es-ES_tradnl" altLang="en-US" smtClean="0"/>
              <a:t>En la imagen vemos las isohipsas, viento máximo, y el terreno según visto por el modelo GFS.  Fíjese en la vaguada sobre los Andes de Chile, esto es buen indicador de que las condiciones están favorables para turbulencia de montaña.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C9C51C9-D6BA-4F64-A2B6-959662C44A4B}" type="slidenum">
              <a:rPr lang="es-ES_tradnl" altLang="en-US" sz="1200" smtClean="0"/>
              <a:pPr/>
              <a:t>57</a:t>
            </a:fld>
            <a:endParaRPr lang="es-ES_tradnl" altLang="en-US" sz="1200"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r>
              <a:rPr lang="es-ES_tradnl" altLang="en-US" smtClean="0"/>
              <a:t>Grafico de la izquierda nos muestra el patrón típico, donde Ci se ve del lado de barlovento, mientras que denso Ci se genera de sotavento, con una capa libre de nubes al pie de la cordillera.</a:t>
            </a:r>
          </a:p>
          <a:p>
            <a:endParaRPr lang="es-ES_tradnl" altLang="en-US" smtClean="0"/>
          </a:p>
          <a:p>
            <a:r>
              <a:rPr lang="es-ES_tradnl" altLang="en-US" smtClean="0"/>
              <a:t>El grafico de la derecha, en forma X Y, compara la diferencia de presión entre ambos lados de la cordillera con la intensidad del viento por debajo de los 500 hPa.  Mientras mas fuerte sea el viento, y mayor la diferencia de presión en superficie, mas alta la probabilidad de que se de la turbulencia.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A711FE4-3E41-41F1-9996-A8096AF4DF90}" type="slidenum">
              <a:rPr lang="es-ES_tradnl" altLang="en-US" sz="1200" smtClean="0"/>
              <a:pPr/>
              <a:t>58</a:t>
            </a:fld>
            <a:endParaRPr lang="es-ES_tradnl" alt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r>
              <a:rPr lang="es-ES_tradnl" altLang="en-US" smtClean="0"/>
              <a:t>En el grafico podemos hacer relación entre la intensidad de la turbulencia y otros parámetros, como la diferencia de temperatura en 850 hPa entre ambos lados de la cordillera, como ejemplo.  Esto se basa en que fuerte compresión adiabática del lado de sotavento resultara en calentamiento.  Mientras mayor el diferencial térmico, mas alta/fuerte la turbulencia que se va a sentir.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DEB6998-111B-48DF-B21B-DBB05BB1BD99}" type="slidenum">
              <a:rPr lang="es-ES_tradnl" altLang="en-US" sz="1200" smtClean="0"/>
              <a:pPr/>
              <a:t>59</a:t>
            </a:fld>
            <a:endParaRPr lang="es-ES_tradnl" altLang="en-US" sz="1200"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r>
              <a:rPr lang="es-ES_tradnl" altLang="en-US" smtClean="0"/>
              <a:t>El terreno, según el GFS, es resaltado en “cajitas”, y las isohipsas en 500 hPa presentadas en color azul.  Viento de mas de 50 Kt es graficado en líneas entre cortadas amarillas.  </a:t>
            </a:r>
          </a:p>
          <a:p>
            <a:endParaRPr lang="es-ES_tradnl" altLang="en-US" smtClean="0"/>
          </a:p>
          <a:p>
            <a:r>
              <a:rPr lang="es-ES_tradnl" altLang="en-US" smtClean="0"/>
              <a:t>El fuerte flujo en el norte de Chile y Argentina genera en el modelo una ondulación, la cual es característica de la turbulencia de montaña.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DEB6998-111B-48DF-B21B-DBB05BB1BD99}" type="slidenum">
              <a:rPr lang="es-ES_tradnl" altLang="en-US" sz="1200" smtClean="0"/>
              <a:pPr/>
              <a:t>60</a:t>
            </a:fld>
            <a:endParaRPr lang="es-ES_tradnl" altLang="en-US" sz="1200"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r>
              <a:rPr lang="es-ES_tradnl" altLang="en-US" smtClean="0"/>
              <a:t>El terreno, según el GFS, es resaltado en “cajitas”, y las isohipsas en 500 hPa presentadas en color azul.  Viento de mas de 50 Kt es graficado en líneas entre cortadas amarillas.  </a:t>
            </a:r>
          </a:p>
          <a:p>
            <a:endParaRPr lang="es-ES_tradnl" altLang="en-US" smtClean="0"/>
          </a:p>
          <a:p>
            <a:r>
              <a:rPr lang="es-ES_tradnl" altLang="en-US" smtClean="0"/>
              <a:t>El fuerte flujo en el norte de Chile y Argentina genera en el modelo una ondulación, la cual es característica de la turbulencia de montaña.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69F067F-F84E-44FC-AE66-CBDE9B227689}" type="slidenum">
              <a:rPr lang="es-ES_tradnl" altLang="en-US" sz="1200" smtClean="0"/>
              <a:pPr/>
              <a:t>61</a:t>
            </a:fld>
            <a:endParaRPr lang="es-ES_tradnl" altLang="en-US" sz="120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r>
              <a:rPr lang="es-ES_tradnl" altLang="en-US" smtClean="0"/>
              <a:t>En la izquierda isotacas e isohipsas en 500 hPa.</a:t>
            </a:r>
          </a:p>
          <a:p>
            <a:endParaRPr lang="es-ES_tradnl" altLang="en-US" smtClean="0"/>
          </a:p>
          <a:p>
            <a:r>
              <a:rPr lang="es-ES_tradnl" altLang="en-US" smtClean="0"/>
              <a:t>En la derecha el viento en 850 hPa y la presión al nivel del mar.</a:t>
            </a:r>
          </a:p>
          <a:p>
            <a:endParaRPr lang="es-ES_tradnl" altLang="en-US" smtClean="0"/>
          </a:p>
          <a:p>
            <a:r>
              <a:rPr lang="es-ES_tradnl" altLang="en-US" smtClean="0"/>
              <a:t>Bajo la influencia de los vientos, una vaguada de sotavento se genera en el noroeste de Argentina, con una baja presión de 1017 hPa.  La diferencia de presión entre el lado chileno y el lado argentino son unos 6 hPa.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C9C51C9-D6BA-4F64-A2B6-959662C44A4B}" type="slidenum">
              <a:rPr lang="es-ES_tradnl" altLang="en-US" sz="1200" smtClean="0"/>
              <a:pPr/>
              <a:t>62</a:t>
            </a:fld>
            <a:endParaRPr lang="es-ES_tradnl" altLang="en-US" sz="1200"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r>
              <a:rPr lang="es-ES_tradnl" altLang="en-US" smtClean="0"/>
              <a:t>Grafico de la izquierda nos muestra el patrón típico, donde Ci se ve del lado de barlovento, mientras que denso Ci se genera de sotavento, con una capa libre de nubes al pie de la cordillera.</a:t>
            </a:r>
          </a:p>
          <a:p>
            <a:endParaRPr lang="es-ES_tradnl" altLang="en-US" smtClean="0"/>
          </a:p>
          <a:p>
            <a:r>
              <a:rPr lang="es-ES_tradnl" altLang="en-US" smtClean="0"/>
              <a:t>El grafico de la derecha, en forma X Y, compara la diferencia de presión entre ambos lados de la cordillera con la intensidad del viento por debajo de los 500 hPa.  Mientras mas fuerte sea el viento, y mayor la diferencia de presión en superficie, mas alta la probabilidad de que se de la turbulencia.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1F5758B-A7C4-4B34-98B8-BC1A2D2C9C19}" type="slidenum">
              <a:rPr lang="es-ES_tradnl" altLang="en-US" sz="1200" smtClean="0"/>
              <a:pPr/>
              <a:t>63</a:t>
            </a:fld>
            <a:endParaRPr lang="es-ES_tradnl" altLang="en-US" sz="1200"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r>
              <a:rPr lang="es-ES_tradnl" altLang="en-US" smtClean="0"/>
              <a:t>En los 850 hPa también podemos evaluar la influencia de la vaguada termal, con las isotermas de 850 hPa mostrando un máximo de 20C en el noroeste de Argentina, resultando en un contraste térmico de unos 9 a 11 grados entre el lado argentino y el chileno de los Andes.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A711FE4-3E41-41F1-9996-A8096AF4DF90}" type="slidenum">
              <a:rPr lang="es-ES_tradnl" altLang="en-US" sz="1200" smtClean="0"/>
              <a:pPr/>
              <a:t>64</a:t>
            </a:fld>
            <a:endParaRPr lang="es-ES_tradnl" alt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r>
              <a:rPr lang="es-ES_tradnl" altLang="en-US" smtClean="0"/>
              <a:t>En el grafico podemos hacer relación entre la intensidad de la turbulencia y otros parámetros, como la diferencia de temperatura en 850 hPa entre ambos lados de la cordillera, como ejemplo.  Esto se basa en que fuerte compresión adiabática del lado de sotavento resultara en calentamiento.  Mientras mayor el diferencial térmico, mas alta/fuerte la turbulencia que se va a sentir.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p:spPr>
        <p:txBody>
          <a:bodyPr/>
          <a:lstStyle/>
          <a:p>
            <a:r>
              <a:rPr lang="es-ES_tradnl" altLang="en-US" smtClean="0"/>
              <a:t>From CIMMS</a:t>
            </a:r>
          </a:p>
        </p:txBody>
      </p:sp>
      <p:sp>
        <p:nvSpPr>
          <p:cNvPr id="131076" name="Slide Number Placeholder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0E4A24B-D5F0-4023-A0E7-6CD179C0F0C2}" type="slidenum">
              <a:rPr lang="es-ES_tradnl" altLang="en-US" sz="1200" smtClean="0"/>
              <a:pPr/>
              <a:t>85</a:t>
            </a:fld>
            <a:endParaRPr lang="es-ES_tradnl" alt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8954918-C679-4859-8446-DBC461C97244}" type="slidenum">
              <a:rPr lang="es-ES_tradnl" altLang="en-US" sz="1200" smtClean="0"/>
              <a:pPr/>
              <a:t>33</a:t>
            </a:fld>
            <a:endParaRPr lang="es-ES_tradnl" altLang="en-US" sz="1200"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r>
              <a:rPr lang="es-ES_tradnl" altLang="en-US" smtClean="0"/>
              <a:t>Isohipsas en 250 hPa, azul celeste, y las isotacas en morado fueron graficadas para resaltar el flujo alrededor de vaguadas y dorsales.  Donde mas brusco sea el cambio en intensidad y dilección del viento, mayor la probabilidad de tener turbulencia.</a:t>
            </a:r>
          </a:p>
          <a:p>
            <a:endParaRPr lang="es-ES_tradnl" altLang="en-US" smtClean="0"/>
          </a:p>
          <a:p>
            <a:r>
              <a:rPr lang="es-ES_tradnl" altLang="en-US" smtClean="0"/>
              <a:t>Esto normalmente se ve en la cresta de dorsales pronunciadas, y/o a lo largo del eje de vaguadas.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90DF6A7-9B6B-4669-B0FB-7B19ADF64BEC}" type="slidenum">
              <a:rPr lang="es-ES_tradnl" altLang="en-US" sz="1200" smtClean="0"/>
              <a:pPr/>
              <a:t>96</a:t>
            </a:fld>
            <a:endParaRPr lang="es-ES_tradnl" altLang="en-US" sz="1200"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r>
              <a:rPr lang="es-ES_tradnl" altLang="en-US" smtClean="0"/>
              <a:t>En este ejemplo tenemos un Jet en 250 hPa, con las isohipsas en verde, y  las isotacas en incrementos resaltando los vientos de 80, 100 y 130 nudos.  El flujo esta incidente a los Andes de Chile, con un ángulo  de ataque de unos 45 grados.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57B1E08-CF32-4142-8677-3212D7AC6EB1}" type="slidenum">
              <a:rPr lang="es-ES_tradnl" altLang="en-US" sz="1200" smtClean="0"/>
              <a:pPr/>
              <a:t>97</a:t>
            </a:fld>
            <a:endParaRPr lang="es-ES_tradnl" alt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r>
              <a:rPr lang="es-ES_tradnl" altLang="en-US" smtClean="0"/>
              <a:t>La flecha nos muestra donde subjetivamente se espera el gradiente mas apretado de isotacas (del lado Polar/Frío del Jet)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7B0E7A7-6757-4363-8AF2-4A02637B858F}" type="slidenum">
              <a:rPr lang="es-ES_tradnl" altLang="en-US" sz="1200" smtClean="0"/>
              <a:pPr/>
              <a:t>98</a:t>
            </a:fld>
            <a:endParaRPr lang="es-ES_tradnl" altLang="en-US" sz="120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r>
              <a:rPr lang="es-ES_tradnl" altLang="en-US" smtClean="0"/>
              <a:t>El PCGRIDDS nos permite calcular el gradiente horizontal de las isotacas, donde en amarillo vemos valores mayores a 2.3E-4 (notación científica).  Esto es consistente con turbulencia de intensidad moderada debido al gradiente.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7B0E7A7-6757-4363-8AF2-4A02637B858F}" type="slidenum">
              <a:rPr lang="es-ES_tradnl" altLang="en-US" sz="1200" smtClean="0"/>
              <a:pPr/>
              <a:t>99</a:t>
            </a:fld>
            <a:endParaRPr lang="es-ES_tradnl" altLang="en-US" sz="120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r>
              <a:rPr lang="es-ES_tradnl" altLang="en-US" smtClean="0"/>
              <a:t>El PCGRIDDS nos permite calcular el gradiente horizontal de las isotacas, donde en amarillo vemos valores mayores a 2.3E-4 (notación científica).  Esto es consistente con turbulencia de intensidad moderada debido al gradiente.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7B0E7A7-6757-4363-8AF2-4A02637B858F}" type="slidenum">
              <a:rPr lang="es-ES_tradnl" altLang="en-US" sz="1200" smtClean="0"/>
              <a:pPr/>
              <a:t>100</a:t>
            </a:fld>
            <a:endParaRPr lang="es-ES_tradnl" altLang="en-US" sz="120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r>
              <a:rPr lang="es-ES_tradnl" altLang="en-US" smtClean="0"/>
              <a:t>El PCGRIDDS nos permite calcular el gradiente horizontal de las isotacas, donde en amarillo vemos valores mayores a 2.3E-4 (notación científica).  Esto es consistente con turbulencia de intensidad moderada debido al gradiente.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A2AE290-DA76-46A0-8690-200028B6EEFC}" type="slidenum">
              <a:rPr lang="es-ES_tradnl" altLang="en-US" sz="1200" smtClean="0"/>
              <a:pPr/>
              <a:t>101</a:t>
            </a:fld>
            <a:endParaRPr lang="es-ES_tradnl" altLang="en-US" sz="1200"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r>
              <a:rPr lang="es-ES_tradnl" altLang="en-US" smtClean="0"/>
              <a:t>El gradiente horizontal se puede evaluar en el corte.  Aquí tenemos un corte desde 32S 85W hasta 32S 65W.  Las isotacas de mas de 60 nudos son graficadas en azul celeste, y el gradiente horizontal de isotacas en amarillo.  Un área de turbulencia moderada es evidente entre los 350-250 hPa.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6037A43-B20B-4120-90FB-F4E368BAEA86}" type="slidenum">
              <a:rPr lang="es-ES_tradnl" altLang="en-US" sz="1200" smtClean="0"/>
              <a:pPr/>
              <a:t>104</a:t>
            </a:fld>
            <a:endParaRPr lang="es-ES_tradnl" altLang="en-US" sz="12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r>
              <a:rPr lang="es-ES_tradnl" altLang="en-US" smtClean="0"/>
              <a:t>Donde la cortante horizontal afectaría un avión en nivel de vuelo, la cortante vertical afectaría una aeronave durante el descenso y/o ascenso de la misma.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7ED19F0-1052-4D1D-B3C2-4C22524A2D2B}" type="slidenum">
              <a:rPr lang="es-ES_tradnl" altLang="en-US" sz="1200" smtClean="0"/>
              <a:pPr/>
              <a:t>105</a:t>
            </a:fld>
            <a:endParaRPr lang="es-ES_tradnl" altLang="en-US" sz="1200"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r>
              <a:rPr lang="es-ES_tradnl" altLang="en-US" smtClean="0"/>
              <a:t>En este corte, donde graficamos las isotacas, se puede ver un cambio marcado en la intensidad del viento con la altura, posiblemente según un Jet Polar se desliza por debajo del Subtropical.</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3B11930-4D25-4F4E-A95B-2024396B1388}" type="slidenum">
              <a:rPr lang="es-ES_tradnl" altLang="en-US" sz="1200" smtClean="0"/>
              <a:pPr/>
              <a:t>106</a:t>
            </a:fld>
            <a:endParaRPr lang="es-ES_tradnl" altLang="en-US" sz="120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r>
              <a:rPr lang="es-ES_tradnl" altLang="en-US" smtClean="0"/>
              <a:t>Podemos evaluar, en el PCGRIDDS, el gradiente horizontal entre dos niveles, en este caso entre 700 y 600 hPa.  Mientras mas marcada la diferencia con la altura, mayor el potencial de que se genere la turbulencia.</a:t>
            </a:r>
          </a:p>
          <a:p>
            <a:endParaRPr lang="es-ES_tradnl" altLang="en-US" smtClean="0"/>
          </a:p>
          <a:p>
            <a:r>
              <a:rPr lang="es-ES_tradnl" altLang="en-US" smtClean="0"/>
              <a:t>En este caso, variación de mas de .02 nudos/metro, graficada en contornos amarillos, favorece la turbulencia moderada.</a:t>
            </a:r>
          </a:p>
          <a:p>
            <a:endParaRPr lang="es-ES_tradnl"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F5C64CE-7A5F-4BE3-BFE1-F7F52ABA843F}" type="slidenum">
              <a:rPr lang="es-ES_tradnl" altLang="en-US" sz="1200" smtClean="0"/>
              <a:pPr/>
              <a:t>107</a:t>
            </a:fld>
            <a:endParaRPr lang="es-ES_tradnl" altLang="en-US" sz="1200"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r>
              <a:rPr lang="es-ES_tradnl" altLang="en-US" smtClean="0"/>
              <a:t>Podemos evaluar, en el PCGRIDDS, el gradiente horizontal entre dos niveles, en este caso entre 400 y 300 hPa.  Mientras mas marcada la diferencia con la altura, mayor el potencial de que se genere la turbulencia.</a:t>
            </a:r>
          </a:p>
          <a:p>
            <a:endParaRPr lang="es-ES_tradnl" altLang="en-US" smtClean="0"/>
          </a:p>
          <a:p>
            <a:r>
              <a:rPr lang="es-ES_tradnl" altLang="en-US" smtClean="0"/>
              <a:t>En este caso, variación de mas de .02 nudos/metro, graficada en contornos amarillos, favorece la turbulencia moderada.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266DA54-4F9D-4AD8-B2D2-6B813CB43554}" type="slidenum">
              <a:rPr lang="es-ES_tradnl" altLang="en-US" sz="1200" smtClean="0"/>
              <a:pPr/>
              <a:t>34</a:t>
            </a:fld>
            <a:endParaRPr lang="es-ES_tradnl" altLang="en-US" sz="1200"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r>
              <a:rPr lang="es-ES_tradnl" altLang="en-US" smtClean="0"/>
              <a:t>Vaguada del hemisferio sur, con las isohipsas en 250 hPa en color amarillo y las isotacas en líneas entre cortadas moradas.  Fuerte Jet es analizado sobre Río de la Plata, con un segundo Jet entrando por Patagonia.  A lo largo del eje de la vaguada vemos un cambio brusco en dirección e intensidad del viento.</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F59CB5D-BEE4-4CF9-95CD-B4EA110E7FBF}" type="slidenum">
              <a:rPr lang="es-ES_tradnl" altLang="en-US" sz="1200" smtClean="0"/>
              <a:pPr/>
              <a:t>108</a:t>
            </a:fld>
            <a:endParaRPr lang="es-ES_tradnl" alt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r>
              <a:rPr lang="es-ES_tradnl" altLang="en-US" smtClean="0"/>
              <a:t>Podemos evaluar, en el PCGRIDDS, el gradiente horizontal entre dos niveles, en este caso entre 500 y 400 hPa.  Mientras mas marcada la diferencia con la altura, mayor el potencial de que se genere la turbulencia.</a:t>
            </a:r>
          </a:p>
          <a:p>
            <a:endParaRPr lang="es-ES_tradnl" altLang="en-US" smtClean="0"/>
          </a:p>
          <a:p>
            <a:r>
              <a:rPr lang="es-ES_tradnl" altLang="en-US" smtClean="0"/>
              <a:t>En este caso, variación de mas de .02 nudos/metro, graficada en contornos amarillos, favorece la turbulencia moderada.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1F3B89D-A206-4A64-B270-B5004A1462CD}" type="slidenum">
              <a:rPr lang="es-ES_tradnl" altLang="en-US" sz="1200" smtClean="0"/>
              <a:pPr/>
              <a:t>118</a:t>
            </a:fld>
            <a:endParaRPr lang="es-ES_tradnl" altLang="en-US" sz="1200"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xfrm>
            <a:off x="685800" y="4343400"/>
            <a:ext cx="5486400" cy="4114800"/>
          </a:xfrm>
          <a:noFill/>
        </p:spPr>
        <p:txBody>
          <a:bodyPr/>
          <a:lstStyle/>
          <a:p>
            <a:endParaRPr lang="es-ES_tradnl"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B4BBBE3-FD0E-4569-8377-072F4C97CDAA}" type="slidenum">
              <a:rPr lang="es-ES_tradnl" altLang="en-US" sz="1200" smtClean="0"/>
              <a:pPr/>
              <a:t>35</a:t>
            </a:fld>
            <a:endParaRPr lang="es-ES_tradnl" altLang="en-US" sz="1200"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r>
              <a:rPr lang="es-ES_tradnl" altLang="en-US" smtClean="0"/>
              <a:t>Otro ejemplo del hemisferio sur, donde los vientos e isohipsas de 400 hPa son mostradas.  El collado esta marcado con un circulo, resaltando el área donde en corta distancia los vientos confluyen y difluyen, mientras cambian de intensidad y dirección.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9DDF48F-03E5-4194-B14E-14B9EC59AFE1}" type="slidenum">
              <a:rPr lang="es-ES_tradnl" altLang="en-US" sz="1200" smtClean="0"/>
              <a:pPr/>
              <a:t>37</a:t>
            </a:fld>
            <a:endParaRPr lang="es-ES_tradnl" altLang="en-US" sz="1200"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r>
              <a:rPr lang="es-ES_tradnl" altLang="en-US" smtClean="0"/>
              <a:t>United Airlines condujo un estudio, donde en el ejemplo dado tenemos dos Jets confluentes.  En anaranjado esta el Polar, y en rojo tenemos el Subtropical.  El potencial mas alto de turbulencia lo veremos donde los Jets confluyen, y en la base de la vaguada polar.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A318699-3692-40AB-A431-0BC0D6A79417}" type="slidenum">
              <a:rPr lang="es-ES_tradnl" altLang="en-US" sz="1200" smtClean="0"/>
              <a:pPr/>
              <a:t>42</a:t>
            </a:fld>
            <a:endParaRPr lang="es-ES_tradnl" altLang="en-US" sz="1200"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r>
              <a:rPr lang="es-ES_tradnl" altLang="en-US" smtClean="0"/>
              <a:t>Isohipsas en negro sólido, y las isotermas en líneas entre cortadas azules.  El triangulo resalta un área de fuerte advección fría en este nivel imaginario.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05951C3-A140-4FAD-85BF-154EF921202A}" type="slidenum">
              <a:rPr lang="es-ES_tradnl" altLang="en-US" sz="1200" smtClean="0"/>
              <a:pPr/>
              <a:t>46</a:t>
            </a:fld>
            <a:endParaRPr lang="es-ES_tradnl" alt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r>
              <a:rPr lang="es-ES_tradnl" altLang="en-US" smtClean="0"/>
              <a:t>La imagen de satélite es una herramienta que podemos utilizar para verificar pronósticos y/o hacer análisis de áreas de turbulencia.  Según los estudios del NOAA/NESDIS, turbulencia de intensidad moderada a severa se puede dar en el área de deformación. </a:t>
            </a:r>
          </a:p>
          <a:p>
            <a:endParaRPr lang="es-ES_tradnl" altLang="en-US" smtClean="0"/>
          </a:p>
          <a:p>
            <a:r>
              <a:rPr lang="es-ES_tradnl" altLang="en-US" smtClean="0"/>
              <a:t>El flujo en 500 hPa nos estima donde va a estar el Jet en niveles superiores, donde la salida derecha, al localizarse sobre el punto triple del frente, nos resultara en un área de ciclogénesis y fuertes movimientos verticales, tanto ascendentes como descendentes.  Esto, en turno, favorecerá la turbulencia.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4864B51-43C8-433B-A84F-1A18C14DBD6E}" type="slidenum">
              <a:rPr lang="es-ES_tradnl" altLang="en-US" sz="1200" smtClean="0"/>
              <a:pPr/>
              <a:t>48</a:t>
            </a:fld>
            <a:endParaRPr lang="es-ES_tradnl" alt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r>
              <a:rPr lang="es-ES_tradnl" altLang="en-US" smtClean="0"/>
              <a:t>El rectángulo nos marca en la imagen de vapor de agua un área donde se aprecian bandas transversales en el flujo en altura.  Esto es típico de un Jet Subtropical de una intensidad de por lo menos 70 nudos.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E482CA6-6A36-425C-B9B2-8874742B1DF6}" type="slidenum">
              <a:rPr lang="es-ES_tradnl" altLang="en-US" sz="1200" smtClean="0"/>
              <a:pPr/>
              <a:t>49</a:t>
            </a:fld>
            <a:endParaRPr lang="es-ES_tradnl" altLang="en-US" sz="1200"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r>
              <a:rPr lang="es-ES_tradnl" altLang="en-US" smtClean="0"/>
              <a:t>Zoom de la imagen anterior.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PR"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PR" altLang="en-US"/>
          </a:p>
        </p:txBody>
      </p:sp>
      <p:sp>
        <p:nvSpPr>
          <p:cNvPr id="6" name="Rectangle 6"/>
          <p:cNvSpPr>
            <a:spLocks noGrp="1" noChangeArrowheads="1"/>
          </p:cNvSpPr>
          <p:nvPr>
            <p:ph type="sldNum" sz="quarter" idx="12"/>
          </p:nvPr>
        </p:nvSpPr>
        <p:spPr>
          <a:ln/>
        </p:spPr>
        <p:txBody>
          <a:bodyPr/>
          <a:lstStyle>
            <a:lvl1pPr>
              <a:defRPr/>
            </a:lvl1pPr>
          </a:lstStyle>
          <a:p>
            <a:pPr>
              <a:defRPr/>
            </a:pPr>
            <a:fld id="{11E16A4D-F100-47CF-99A4-12F70FF655EE}" type="slidenum">
              <a:rPr lang="es-PR" altLang="en-US"/>
              <a:pPr>
                <a:defRPr/>
              </a:pPr>
              <a:t>‹#›</a:t>
            </a:fld>
            <a:endParaRPr lang="es-PR" altLang="en-US"/>
          </a:p>
        </p:txBody>
      </p:sp>
    </p:spTree>
    <p:extLst>
      <p:ext uri="{BB962C8B-B14F-4D97-AF65-F5344CB8AC3E}">
        <p14:creationId xmlns:p14="http://schemas.microsoft.com/office/powerpoint/2010/main" val="1816317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PR"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PR" altLang="en-US"/>
          </a:p>
        </p:txBody>
      </p:sp>
      <p:sp>
        <p:nvSpPr>
          <p:cNvPr id="6" name="Rectangle 6"/>
          <p:cNvSpPr>
            <a:spLocks noGrp="1" noChangeArrowheads="1"/>
          </p:cNvSpPr>
          <p:nvPr>
            <p:ph type="sldNum" sz="quarter" idx="12"/>
          </p:nvPr>
        </p:nvSpPr>
        <p:spPr>
          <a:ln/>
        </p:spPr>
        <p:txBody>
          <a:bodyPr/>
          <a:lstStyle>
            <a:lvl1pPr>
              <a:defRPr/>
            </a:lvl1pPr>
          </a:lstStyle>
          <a:p>
            <a:pPr>
              <a:defRPr/>
            </a:pPr>
            <a:fld id="{DEA0853E-5ECA-4F9B-8ECB-890F4F71E351}" type="slidenum">
              <a:rPr lang="es-PR" altLang="en-US"/>
              <a:pPr>
                <a:defRPr/>
              </a:pPr>
              <a:t>‹#›</a:t>
            </a:fld>
            <a:endParaRPr lang="es-PR" altLang="en-US"/>
          </a:p>
        </p:txBody>
      </p:sp>
    </p:spTree>
    <p:extLst>
      <p:ext uri="{BB962C8B-B14F-4D97-AF65-F5344CB8AC3E}">
        <p14:creationId xmlns:p14="http://schemas.microsoft.com/office/powerpoint/2010/main" val="4190712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PR"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PR" altLang="en-US"/>
          </a:p>
        </p:txBody>
      </p:sp>
      <p:sp>
        <p:nvSpPr>
          <p:cNvPr id="6" name="Rectangle 6"/>
          <p:cNvSpPr>
            <a:spLocks noGrp="1" noChangeArrowheads="1"/>
          </p:cNvSpPr>
          <p:nvPr>
            <p:ph type="sldNum" sz="quarter" idx="12"/>
          </p:nvPr>
        </p:nvSpPr>
        <p:spPr>
          <a:ln/>
        </p:spPr>
        <p:txBody>
          <a:bodyPr/>
          <a:lstStyle>
            <a:lvl1pPr>
              <a:defRPr/>
            </a:lvl1pPr>
          </a:lstStyle>
          <a:p>
            <a:pPr>
              <a:defRPr/>
            </a:pPr>
            <a:fld id="{964A70B3-F491-454F-9554-CA6D331FC2EF}" type="slidenum">
              <a:rPr lang="es-PR" altLang="en-US"/>
              <a:pPr>
                <a:defRPr/>
              </a:pPr>
              <a:t>‹#›</a:t>
            </a:fld>
            <a:endParaRPr lang="es-PR" altLang="en-US"/>
          </a:p>
        </p:txBody>
      </p:sp>
    </p:spTree>
    <p:extLst>
      <p:ext uri="{BB962C8B-B14F-4D97-AF65-F5344CB8AC3E}">
        <p14:creationId xmlns:p14="http://schemas.microsoft.com/office/powerpoint/2010/main" val="1227134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PR"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PR" altLang="en-US"/>
          </a:p>
        </p:txBody>
      </p:sp>
      <p:sp>
        <p:nvSpPr>
          <p:cNvPr id="6" name="Rectangle 6"/>
          <p:cNvSpPr>
            <a:spLocks noGrp="1" noChangeArrowheads="1"/>
          </p:cNvSpPr>
          <p:nvPr>
            <p:ph type="sldNum" sz="quarter" idx="12"/>
          </p:nvPr>
        </p:nvSpPr>
        <p:spPr>
          <a:ln/>
        </p:spPr>
        <p:txBody>
          <a:bodyPr/>
          <a:lstStyle>
            <a:lvl1pPr>
              <a:defRPr/>
            </a:lvl1pPr>
          </a:lstStyle>
          <a:p>
            <a:pPr>
              <a:defRPr/>
            </a:pPr>
            <a:fld id="{11338252-8759-4977-A48C-4061C6C23EEE}" type="slidenum">
              <a:rPr lang="es-PR" altLang="en-US"/>
              <a:pPr>
                <a:defRPr/>
              </a:pPr>
              <a:t>‹#›</a:t>
            </a:fld>
            <a:endParaRPr lang="es-PR" altLang="en-US"/>
          </a:p>
        </p:txBody>
      </p:sp>
    </p:spTree>
    <p:extLst>
      <p:ext uri="{BB962C8B-B14F-4D97-AF65-F5344CB8AC3E}">
        <p14:creationId xmlns:p14="http://schemas.microsoft.com/office/powerpoint/2010/main" val="1534841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PR"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PR" altLang="en-US"/>
          </a:p>
        </p:txBody>
      </p:sp>
      <p:sp>
        <p:nvSpPr>
          <p:cNvPr id="6" name="Rectangle 6"/>
          <p:cNvSpPr>
            <a:spLocks noGrp="1" noChangeArrowheads="1"/>
          </p:cNvSpPr>
          <p:nvPr>
            <p:ph type="sldNum" sz="quarter" idx="12"/>
          </p:nvPr>
        </p:nvSpPr>
        <p:spPr>
          <a:ln/>
        </p:spPr>
        <p:txBody>
          <a:bodyPr/>
          <a:lstStyle>
            <a:lvl1pPr>
              <a:defRPr/>
            </a:lvl1pPr>
          </a:lstStyle>
          <a:p>
            <a:pPr>
              <a:defRPr/>
            </a:pPr>
            <a:fld id="{696451D0-71F9-4D19-891A-EE97359E72F1}" type="slidenum">
              <a:rPr lang="es-PR" altLang="en-US"/>
              <a:pPr>
                <a:defRPr/>
              </a:pPr>
              <a:t>‹#›</a:t>
            </a:fld>
            <a:endParaRPr lang="es-PR" altLang="en-US"/>
          </a:p>
        </p:txBody>
      </p:sp>
    </p:spTree>
    <p:extLst>
      <p:ext uri="{BB962C8B-B14F-4D97-AF65-F5344CB8AC3E}">
        <p14:creationId xmlns:p14="http://schemas.microsoft.com/office/powerpoint/2010/main" val="730497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PR"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PR" altLang="en-US"/>
          </a:p>
        </p:txBody>
      </p:sp>
      <p:sp>
        <p:nvSpPr>
          <p:cNvPr id="7" name="Rectangle 6"/>
          <p:cNvSpPr>
            <a:spLocks noGrp="1" noChangeArrowheads="1"/>
          </p:cNvSpPr>
          <p:nvPr>
            <p:ph type="sldNum" sz="quarter" idx="12"/>
          </p:nvPr>
        </p:nvSpPr>
        <p:spPr>
          <a:ln/>
        </p:spPr>
        <p:txBody>
          <a:bodyPr/>
          <a:lstStyle>
            <a:lvl1pPr>
              <a:defRPr/>
            </a:lvl1pPr>
          </a:lstStyle>
          <a:p>
            <a:pPr>
              <a:defRPr/>
            </a:pPr>
            <a:fld id="{AC80A57E-F3F8-47CE-9D40-5A3545D640EA}" type="slidenum">
              <a:rPr lang="es-PR" altLang="en-US"/>
              <a:pPr>
                <a:defRPr/>
              </a:pPr>
              <a:t>‹#›</a:t>
            </a:fld>
            <a:endParaRPr lang="es-PR" altLang="en-US"/>
          </a:p>
        </p:txBody>
      </p:sp>
    </p:spTree>
    <p:extLst>
      <p:ext uri="{BB962C8B-B14F-4D97-AF65-F5344CB8AC3E}">
        <p14:creationId xmlns:p14="http://schemas.microsoft.com/office/powerpoint/2010/main" val="2011481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PR"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s-PR" altLang="en-US"/>
          </a:p>
        </p:txBody>
      </p:sp>
      <p:sp>
        <p:nvSpPr>
          <p:cNvPr id="9" name="Rectangle 6"/>
          <p:cNvSpPr>
            <a:spLocks noGrp="1" noChangeArrowheads="1"/>
          </p:cNvSpPr>
          <p:nvPr>
            <p:ph type="sldNum" sz="quarter" idx="12"/>
          </p:nvPr>
        </p:nvSpPr>
        <p:spPr>
          <a:ln/>
        </p:spPr>
        <p:txBody>
          <a:bodyPr/>
          <a:lstStyle>
            <a:lvl1pPr>
              <a:defRPr/>
            </a:lvl1pPr>
          </a:lstStyle>
          <a:p>
            <a:pPr>
              <a:defRPr/>
            </a:pPr>
            <a:fld id="{A7C676E2-0145-4007-AEB7-CC816999BDCD}" type="slidenum">
              <a:rPr lang="es-PR" altLang="en-US"/>
              <a:pPr>
                <a:defRPr/>
              </a:pPr>
              <a:t>‹#›</a:t>
            </a:fld>
            <a:endParaRPr lang="es-PR" altLang="en-US"/>
          </a:p>
        </p:txBody>
      </p:sp>
    </p:spTree>
    <p:extLst>
      <p:ext uri="{BB962C8B-B14F-4D97-AF65-F5344CB8AC3E}">
        <p14:creationId xmlns:p14="http://schemas.microsoft.com/office/powerpoint/2010/main" val="2559626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PR"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s-PR" altLang="en-US"/>
          </a:p>
        </p:txBody>
      </p:sp>
      <p:sp>
        <p:nvSpPr>
          <p:cNvPr id="5" name="Rectangle 6"/>
          <p:cNvSpPr>
            <a:spLocks noGrp="1" noChangeArrowheads="1"/>
          </p:cNvSpPr>
          <p:nvPr>
            <p:ph type="sldNum" sz="quarter" idx="12"/>
          </p:nvPr>
        </p:nvSpPr>
        <p:spPr>
          <a:ln/>
        </p:spPr>
        <p:txBody>
          <a:bodyPr/>
          <a:lstStyle>
            <a:lvl1pPr>
              <a:defRPr/>
            </a:lvl1pPr>
          </a:lstStyle>
          <a:p>
            <a:pPr>
              <a:defRPr/>
            </a:pPr>
            <a:fld id="{342B42B0-3F5E-4CF8-BF0D-71E8DDBFC4C0}" type="slidenum">
              <a:rPr lang="es-PR" altLang="en-US"/>
              <a:pPr>
                <a:defRPr/>
              </a:pPr>
              <a:t>‹#›</a:t>
            </a:fld>
            <a:endParaRPr lang="es-PR" altLang="en-US"/>
          </a:p>
        </p:txBody>
      </p:sp>
    </p:spTree>
    <p:extLst>
      <p:ext uri="{BB962C8B-B14F-4D97-AF65-F5344CB8AC3E}">
        <p14:creationId xmlns:p14="http://schemas.microsoft.com/office/powerpoint/2010/main" val="1860152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PR"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s-PR" altLang="en-US"/>
          </a:p>
        </p:txBody>
      </p:sp>
      <p:sp>
        <p:nvSpPr>
          <p:cNvPr id="4" name="Rectangle 6"/>
          <p:cNvSpPr>
            <a:spLocks noGrp="1" noChangeArrowheads="1"/>
          </p:cNvSpPr>
          <p:nvPr>
            <p:ph type="sldNum" sz="quarter" idx="12"/>
          </p:nvPr>
        </p:nvSpPr>
        <p:spPr>
          <a:ln/>
        </p:spPr>
        <p:txBody>
          <a:bodyPr/>
          <a:lstStyle>
            <a:lvl1pPr>
              <a:defRPr/>
            </a:lvl1pPr>
          </a:lstStyle>
          <a:p>
            <a:pPr>
              <a:defRPr/>
            </a:pPr>
            <a:fld id="{2FDC3623-00A6-45AE-88D2-CB0C72B604A3}" type="slidenum">
              <a:rPr lang="es-PR" altLang="en-US"/>
              <a:pPr>
                <a:defRPr/>
              </a:pPr>
              <a:t>‹#›</a:t>
            </a:fld>
            <a:endParaRPr lang="es-PR" altLang="en-US"/>
          </a:p>
        </p:txBody>
      </p:sp>
    </p:spTree>
    <p:extLst>
      <p:ext uri="{BB962C8B-B14F-4D97-AF65-F5344CB8AC3E}">
        <p14:creationId xmlns:p14="http://schemas.microsoft.com/office/powerpoint/2010/main" val="4080653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PR"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PR" altLang="en-US"/>
          </a:p>
        </p:txBody>
      </p:sp>
      <p:sp>
        <p:nvSpPr>
          <p:cNvPr id="7" name="Rectangle 6"/>
          <p:cNvSpPr>
            <a:spLocks noGrp="1" noChangeArrowheads="1"/>
          </p:cNvSpPr>
          <p:nvPr>
            <p:ph type="sldNum" sz="quarter" idx="12"/>
          </p:nvPr>
        </p:nvSpPr>
        <p:spPr>
          <a:ln/>
        </p:spPr>
        <p:txBody>
          <a:bodyPr/>
          <a:lstStyle>
            <a:lvl1pPr>
              <a:defRPr/>
            </a:lvl1pPr>
          </a:lstStyle>
          <a:p>
            <a:pPr>
              <a:defRPr/>
            </a:pPr>
            <a:fld id="{D467205D-3EBA-4403-84DB-3CEBA3F3E9CA}" type="slidenum">
              <a:rPr lang="es-PR" altLang="en-US"/>
              <a:pPr>
                <a:defRPr/>
              </a:pPr>
              <a:t>‹#›</a:t>
            </a:fld>
            <a:endParaRPr lang="es-PR" altLang="en-US"/>
          </a:p>
        </p:txBody>
      </p:sp>
    </p:spTree>
    <p:extLst>
      <p:ext uri="{BB962C8B-B14F-4D97-AF65-F5344CB8AC3E}">
        <p14:creationId xmlns:p14="http://schemas.microsoft.com/office/powerpoint/2010/main" val="2637478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PR"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PR" altLang="en-US"/>
          </a:p>
        </p:txBody>
      </p:sp>
      <p:sp>
        <p:nvSpPr>
          <p:cNvPr id="7" name="Rectangle 6"/>
          <p:cNvSpPr>
            <a:spLocks noGrp="1" noChangeArrowheads="1"/>
          </p:cNvSpPr>
          <p:nvPr>
            <p:ph type="sldNum" sz="quarter" idx="12"/>
          </p:nvPr>
        </p:nvSpPr>
        <p:spPr>
          <a:ln/>
        </p:spPr>
        <p:txBody>
          <a:bodyPr/>
          <a:lstStyle>
            <a:lvl1pPr>
              <a:defRPr/>
            </a:lvl1pPr>
          </a:lstStyle>
          <a:p>
            <a:pPr>
              <a:defRPr/>
            </a:pPr>
            <a:fld id="{F5209764-547C-495E-9D9E-CA2CEBE1ADA7}" type="slidenum">
              <a:rPr lang="es-PR" altLang="en-US"/>
              <a:pPr>
                <a:defRPr/>
              </a:pPr>
              <a:t>‹#›</a:t>
            </a:fld>
            <a:endParaRPr lang="es-PR" altLang="en-US"/>
          </a:p>
        </p:txBody>
      </p:sp>
    </p:spTree>
    <p:extLst>
      <p:ext uri="{BB962C8B-B14F-4D97-AF65-F5344CB8AC3E}">
        <p14:creationId xmlns:p14="http://schemas.microsoft.com/office/powerpoint/2010/main" val="308545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s-PR"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PR"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E06666E4-BB64-4C05-91B3-A69A3B06EFA1}" type="slidenum">
              <a:rPr lang="es-PR" altLang="en-US"/>
              <a:pPr>
                <a:defRPr/>
              </a:pPr>
              <a:t>‹#›</a:t>
            </a:fld>
            <a:endParaRPr lang="es-PR"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11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1.wmf"/><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9.png"/><Relationship Id="rId4" Type="http://schemas.openxmlformats.org/officeDocument/2006/relationships/oleObject" Target="../embeddings/oleObject2.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41.png"/><Relationship Id="rId4" Type="http://schemas.openxmlformats.org/officeDocument/2006/relationships/oleObject" Target="../embeddings/oleObject4.bin"/></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47.png"/><Relationship Id="rId5" Type="http://schemas.openxmlformats.org/officeDocument/2006/relationships/image" Target="../media/image40.png"/><Relationship Id="rId4" Type="http://schemas.openxmlformats.org/officeDocument/2006/relationships/oleObject" Target="../embeddings/oleObject5.bin"/></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41.png"/><Relationship Id="rId4" Type="http://schemas.openxmlformats.org/officeDocument/2006/relationships/oleObject" Target="../embeddings/oleObject6.bin"/></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cimss.ssec.wisc.edu/goes/blog/wp-content/uploads/2008/09/080903_g13_vis_anim.gi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0.gi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24000"/>
            <a:ext cx="6096000" cy="4572000"/>
          </a:xfrm>
          <a:prstGeom prst="rect">
            <a:avLst/>
          </a:prstGeom>
        </p:spPr>
      </p:pic>
      <p:sp>
        <p:nvSpPr>
          <p:cNvPr id="2051" name="Rectangle 2"/>
          <p:cNvSpPr>
            <a:spLocks noGrp="1" noChangeArrowheads="1"/>
          </p:cNvSpPr>
          <p:nvPr>
            <p:ph type="ctrTitle"/>
          </p:nvPr>
        </p:nvSpPr>
        <p:spPr>
          <a:xfrm>
            <a:off x="762000" y="0"/>
            <a:ext cx="7772400" cy="1143000"/>
          </a:xfrm>
        </p:spPr>
        <p:txBody>
          <a:bodyPr/>
          <a:lstStyle/>
          <a:p>
            <a:r>
              <a:rPr lang="es-ES_tradnl" altLang="en-US" smtClean="0"/>
              <a:t>Turbulencia </a:t>
            </a:r>
            <a:br>
              <a:rPr lang="es-ES_tradnl" altLang="en-US" smtClean="0"/>
            </a:br>
            <a:r>
              <a:rPr lang="es-ES_tradnl" altLang="en-US" smtClean="0"/>
              <a:t>Pronostico y Diagnostico</a:t>
            </a:r>
          </a:p>
        </p:txBody>
      </p:sp>
      <p:sp>
        <p:nvSpPr>
          <p:cNvPr id="2052" name="Rectangle 3"/>
          <p:cNvSpPr>
            <a:spLocks noGrp="1" noChangeArrowheads="1"/>
          </p:cNvSpPr>
          <p:nvPr>
            <p:ph type="subTitle" idx="1"/>
          </p:nvPr>
        </p:nvSpPr>
        <p:spPr>
          <a:xfrm>
            <a:off x="1390357" y="6096000"/>
            <a:ext cx="6400800" cy="762000"/>
          </a:xfrm>
        </p:spPr>
        <p:txBody>
          <a:bodyPr/>
          <a:lstStyle/>
          <a:p>
            <a:r>
              <a:rPr lang="es-ES_tradnl" altLang="en-US" dirty="0" smtClean="0"/>
              <a:t>Mike Davison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81000" y="2133600"/>
            <a:ext cx="1295400" cy="381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8194" name="Rectangle 2"/>
          <p:cNvSpPr>
            <a:spLocks noGrp="1" noChangeArrowheads="1"/>
          </p:cNvSpPr>
          <p:nvPr>
            <p:ph type="title"/>
          </p:nvPr>
        </p:nvSpPr>
        <p:spPr>
          <a:xfrm>
            <a:off x="609600" y="0"/>
            <a:ext cx="7772400" cy="1143000"/>
          </a:xfrm>
        </p:spPr>
        <p:txBody>
          <a:bodyPr/>
          <a:lstStyle/>
          <a:p>
            <a:r>
              <a:rPr lang="es-ES_tradnl" altLang="en-US" dirty="0" smtClean="0"/>
              <a:t>Turbulencia</a:t>
            </a:r>
          </a:p>
        </p:txBody>
      </p:sp>
      <p:sp>
        <p:nvSpPr>
          <p:cNvPr id="8195" name="Rectangle 3"/>
          <p:cNvSpPr>
            <a:spLocks noGrp="1" noChangeArrowheads="1"/>
          </p:cNvSpPr>
          <p:nvPr>
            <p:ph type="body" idx="1"/>
          </p:nvPr>
        </p:nvSpPr>
        <p:spPr>
          <a:xfrm>
            <a:off x="0" y="1447800"/>
            <a:ext cx="6019800" cy="4876800"/>
          </a:xfrm>
        </p:spPr>
        <p:txBody>
          <a:bodyPr/>
          <a:lstStyle/>
          <a:p>
            <a:pPr>
              <a:lnSpc>
                <a:spcPct val="80000"/>
              </a:lnSpc>
            </a:pPr>
            <a:r>
              <a:rPr lang="es-ES_tradnl" altLang="en-US" sz="2800" dirty="0" smtClean="0"/>
              <a:t>Factores que causan turbulencia no son constantes sino que varían o “pulsan”. </a:t>
            </a:r>
          </a:p>
          <a:p>
            <a:pPr lvl="1">
              <a:lnSpc>
                <a:spcPct val="80000"/>
              </a:lnSpc>
            </a:pPr>
            <a:r>
              <a:rPr lang="es-ES_tradnl" altLang="en-US" sz="2400" dirty="0" smtClean="0"/>
              <a:t>Una aeronave puede reportar turbulencia, mientras que otra bajo similares circunstancias no la reporta. </a:t>
            </a:r>
          </a:p>
          <a:p>
            <a:pPr>
              <a:lnSpc>
                <a:spcPct val="80000"/>
              </a:lnSpc>
            </a:pPr>
            <a:r>
              <a:rPr lang="es-ES_tradnl" altLang="en-US" sz="2800" dirty="0" smtClean="0"/>
              <a:t>Turbulencia no es simplemente una incomodidad para los pasajeros, puede causar daños estructurales a una aeronave en vuelo.</a:t>
            </a:r>
          </a:p>
          <a:p>
            <a:pPr lvl="1">
              <a:lnSpc>
                <a:spcPct val="80000"/>
              </a:lnSpc>
            </a:pPr>
            <a:r>
              <a:rPr lang="es-ES_tradnl" altLang="en-US" sz="2400" dirty="0" smtClean="0"/>
              <a:t>B-52 en los 60’s, con bombas nucleares, en Maryland.</a:t>
            </a:r>
          </a:p>
          <a:p>
            <a:pPr lvl="1">
              <a:lnSpc>
                <a:spcPct val="80000"/>
              </a:lnSpc>
            </a:pPr>
            <a:r>
              <a:rPr lang="es-ES_tradnl" altLang="en-US" sz="2400" dirty="0" smtClean="0"/>
              <a:t>Heridas y muertes han sido reportado cuando aviones violentamente sacudidos en turbulencia extrema.</a:t>
            </a:r>
          </a:p>
        </p:txBody>
      </p:sp>
      <p:pic>
        <p:nvPicPr>
          <p:cNvPr id="8196" name="Picture 5" descr="b5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1600200"/>
            <a:ext cx="28575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6"/>
          <p:cNvSpPr txBox="1">
            <a:spLocks noChangeArrowheads="1"/>
          </p:cNvSpPr>
          <p:nvPr/>
        </p:nvSpPr>
        <p:spPr bwMode="auto">
          <a:xfrm>
            <a:off x="6324600" y="5334000"/>
            <a:ext cx="2590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solidFill>
                  <a:schemeClr val="tx2"/>
                </a:solidFill>
              </a:rPr>
              <a:t>Cola de Buzz One Four, 1964</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5722144"/>
          </a:xfrm>
          <a:prstGeom prst="rect">
            <a:avLst/>
          </a:prstGeom>
        </p:spPr>
      </p:pic>
      <p:sp>
        <p:nvSpPr>
          <p:cNvPr id="84994" name="Rectangle 2"/>
          <p:cNvSpPr>
            <a:spLocks noGrp="1" noChangeArrowheads="1"/>
          </p:cNvSpPr>
          <p:nvPr>
            <p:ph type="title"/>
          </p:nvPr>
        </p:nvSpPr>
        <p:spPr>
          <a:xfrm>
            <a:off x="0" y="0"/>
            <a:ext cx="9144000" cy="1143000"/>
          </a:xfrm>
        </p:spPr>
        <p:txBody>
          <a:bodyPr/>
          <a:lstStyle/>
          <a:p>
            <a:r>
              <a:rPr lang="es-ES_tradnl" altLang="en-US" sz="4000" dirty="0" smtClean="0"/>
              <a:t>Gradiente Horizontal de Isotacas: 250 hPa</a:t>
            </a:r>
          </a:p>
        </p:txBody>
      </p:sp>
      <p:sp>
        <p:nvSpPr>
          <p:cNvPr id="84997" name="Line 5"/>
          <p:cNvSpPr>
            <a:spLocks noChangeShapeType="1"/>
          </p:cNvSpPr>
          <p:nvPr/>
        </p:nvSpPr>
        <p:spPr bwMode="auto">
          <a:xfrm>
            <a:off x="3581400" y="2743200"/>
            <a:ext cx="8382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84999" name="Text Box 7"/>
          <p:cNvSpPr txBox="1">
            <a:spLocks noChangeArrowheads="1"/>
          </p:cNvSpPr>
          <p:nvPr/>
        </p:nvSpPr>
        <p:spPr bwMode="auto">
          <a:xfrm>
            <a:off x="1828800" y="2286000"/>
            <a:ext cx="1752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dirty="0"/>
              <a:t>Turbulencia </a:t>
            </a:r>
            <a:r>
              <a:rPr lang="es-ES_tradnl" altLang="en-US" sz="2400" dirty="0" smtClean="0"/>
              <a:t>Severa.</a:t>
            </a:r>
            <a:endParaRPr lang="es-ES_tradnl" altLang="en-US" sz="2400" dirty="0"/>
          </a:p>
        </p:txBody>
      </p:sp>
    </p:spTree>
    <p:extLst>
      <p:ext uri="{BB962C8B-B14F-4D97-AF65-F5344CB8AC3E}">
        <p14:creationId xmlns:p14="http://schemas.microsoft.com/office/powerpoint/2010/main" val="32897311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5722144"/>
          </a:xfrm>
          <a:prstGeom prst="rect">
            <a:avLst/>
          </a:prstGeom>
        </p:spPr>
      </p:pic>
      <p:sp>
        <p:nvSpPr>
          <p:cNvPr id="87042" name="Rectangle 2"/>
          <p:cNvSpPr>
            <a:spLocks noGrp="1" noChangeArrowheads="1"/>
          </p:cNvSpPr>
          <p:nvPr>
            <p:ph type="title"/>
          </p:nvPr>
        </p:nvSpPr>
        <p:spPr>
          <a:xfrm>
            <a:off x="0" y="0"/>
            <a:ext cx="9144000" cy="1143000"/>
          </a:xfrm>
        </p:spPr>
        <p:txBody>
          <a:bodyPr/>
          <a:lstStyle/>
          <a:p>
            <a:r>
              <a:rPr lang="es-ES_tradnl" altLang="en-US" smtClean="0"/>
              <a:t>Corte Vertical: Gradiente de Isotacas</a:t>
            </a:r>
          </a:p>
        </p:txBody>
      </p:sp>
      <p:sp>
        <p:nvSpPr>
          <p:cNvPr id="87044" name="Text Box 4"/>
          <p:cNvSpPr txBox="1">
            <a:spLocks noChangeArrowheads="1"/>
          </p:cNvSpPr>
          <p:nvPr/>
        </p:nvSpPr>
        <p:spPr bwMode="auto">
          <a:xfrm>
            <a:off x="1447800" y="3619500"/>
            <a:ext cx="17783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dirty="0"/>
              <a:t>Turbulencia </a:t>
            </a:r>
            <a:r>
              <a:rPr lang="es-ES_tradnl" altLang="en-US" sz="2400" dirty="0" smtClean="0"/>
              <a:t>Moderada</a:t>
            </a:r>
            <a:endParaRPr lang="es-ES_tradnl" altLang="en-US" sz="2400" dirty="0"/>
          </a:p>
        </p:txBody>
      </p:sp>
      <p:sp>
        <p:nvSpPr>
          <p:cNvPr id="87045" name="Line 5"/>
          <p:cNvSpPr>
            <a:spLocks noChangeShapeType="1"/>
          </p:cNvSpPr>
          <p:nvPr/>
        </p:nvSpPr>
        <p:spPr bwMode="auto">
          <a:xfrm>
            <a:off x="3962400" y="2209800"/>
            <a:ext cx="1524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 name="Left Brace 2"/>
          <p:cNvSpPr/>
          <p:nvPr/>
        </p:nvSpPr>
        <p:spPr bwMode="auto">
          <a:xfrm>
            <a:off x="3048000" y="3505200"/>
            <a:ext cx="457200" cy="685800"/>
          </a:xfrm>
          <a:prstGeom prst="leftBrac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8" name="Left Brace 7"/>
          <p:cNvSpPr/>
          <p:nvPr/>
        </p:nvSpPr>
        <p:spPr bwMode="auto">
          <a:xfrm>
            <a:off x="3048000" y="2819400"/>
            <a:ext cx="457200" cy="685800"/>
          </a:xfrm>
          <a:prstGeom prst="leftBrac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9" name="Text Box 4"/>
          <p:cNvSpPr txBox="1">
            <a:spLocks noChangeArrowheads="1"/>
          </p:cNvSpPr>
          <p:nvPr/>
        </p:nvSpPr>
        <p:spPr bwMode="auto">
          <a:xfrm>
            <a:off x="1498209" y="2514600"/>
            <a:ext cx="17783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dirty="0"/>
              <a:t>Turbulencia </a:t>
            </a:r>
            <a:r>
              <a:rPr lang="es-ES_tradnl" altLang="en-US" sz="2400" dirty="0" smtClean="0"/>
              <a:t>Severa</a:t>
            </a:r>
            <a:endParaRPr lang="es-ES_tradnl" altLang="en-US" sz="24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28600" y="0"/>
            <a:ext cx="8915400" cy="1143000"/>
          </a:xfrm>
        </p:spPr>
        <p:txBody>
          <a:bodyPr/>
          <a:lstStyle/>
          <a:p>
            <a:r>
              <a:rPr lang="es-ES_tradnl" altLang="en-US" sz="3600" smtClean="0"/>
              <a:t>Valores Críticos de Cortante Vertical de Viento</a:t>
            </a:r>
          </a:p>
        </p:txBody>
      </p:sp>
      <p:sp>
        <p:nvSpPr>
          <p:cNvPr id="88067" name="Rectangle 3"/>
          <p:cNvSpPr>
            <a:spLocks noGrp="1" noChangeArrowheads="1"/>
          </p:cNvSpPr>
          <p:nvPr>
            <p:ph type="body" idx="1"/>
          </p:nvPr>
        </p:nvSpPr>
        <p:spPr>
          <a:xfrm>
            <a:off x="990600" y="1066800"/>
            <a:ext cx="8153400" cy="4876800"/>
          </a:xfrm>
        </p:spPr>
        <p:txBody>
          <a:bodyPr/>
          <a:lstStyle/>
          <a:p>
            <a:r>
              <a:rPr lang="es-ES_tradnl" altLang="en-US" sz="2800" smtClean="0"/>
              <a:t>Cortante Vertical</a:t>
            </a:r>
          </a:p>
          <a:p>
            <a:pPr lvl="1"/>
            <a:r>
              <a:rPr lang="es-ES_tradnl" altLang="en-US" sz="2400" smtClean="0"/>
              <a:t>Ligera		3-5Kt/300m	    (0.01-0.016 Kt/m)</a:t>
            </a:r>
          </a:p>
          <a:p>
            <a:pPr lvl="1"/>
            <a:r>
              <a:rPr lang="es-ES_tradnl" altLang="en-US" sz="2400" smtClean="0"/>
              <a:t>Moderada	6-9Kt/300m     (0.02-0.03 Kt/m)</a:t>
            </a:r>
          </a:p>
          <a:p>
            <a:pPr lvl="1"/>
            <a:r>
              <a:rPr lang="es-ES_tradnl" altLang="en-US" sz="2400" smtClean="0"/>
              <a:t>Severa		10-15Kt/300m (0.033-0.05 Kt/m)</a:t>
            </a:r>
          </a:p>
          <a:p>
            <a:pPr lvl="1"/>
            <a:r>
              <a:rPr lang="es-ES_tradnl" altLang="en-US" sz="2400" smtClean="0"/>
              <a:t>Extrema	</a:t>
            </a:r>
            <a:r>
              <a:rPr lang="es-ES_tradnl" altLang="en-US" sz="2400" u="sng" smtClean="0"/>
              <a:t>&gt;</a:t>
            </a:r>
            <a:r>
              <a:rPr lang="es-ES_tradnl" altLang="en-US" sz="2400" smtClean="0"/>
              <a:t> 15Kt/300m   (&gt; 0.05 Kt/m)</a:t>
            </a:r>
          </a:p>
          <a:p>
            <a:r>
              <a:rPr lang="es-ES_tradnl" altLang="en-US" sz="2400" smtClean="0"/>
              <a:t>PCGRIDDS32/Wingridds</a:t>
            </a:r>
          </a:p>
          <a:p>
            <a:pPr lvl="1"/>
            <a:r>
              <a:rPr lang="es-ES_tradnl" altLang="en-US" sz="2400" smtClean="0"/>
              <a:t>SDVD SDIF WSPK ???? WSPK !!!! SDIF HGHT ???? HGHT !!!!</a:t>
            </a:r>
          </a:p>
          <a:p>
            <a:pPr lvl="2"/>
            <a:r>
              <a:rPr lang="es-ES_tradnl" altLang="en-US" sz="2000" smtClean="0"/>
              <a:t>Donde ???? y !!!! son dos niveles diferentes</a:t>
            </a:r>
          </a:p>
          <a:p>
            <a:pPr lvl="1"/>
            <a:r>
              <a:rPr lang="es-ES_tradnl" altLang="en-US" sz="2400" smtClean="0"/>
              <a:t>SDVD WSPK LDIF HGHT LDIF</a:t>
            </a:r>
          </a:p>
          <a:p>
            <a:pPr lvl="2"/>
            <a:r>
              <a:rPr lang="es-ES_tradnl" altLang="en-US" sz="2000" smtClean="0"/>
              <a:t>Tiene que ser precedido por el mando SLYR ???? !!!!</a:t>
            </a:r>
          </a:p>
          <a:p>
            <a:pPr lvl="2"/>
            <a:r>
              <a:rPr lang="es-ES_tradnl" altLang="en-US" sz="2000" smtClean="0"/>
              <a:t>Donde ???? y !!!! son dos niveles diferentes</a:t>
            </a:r>
          </a:p>
          <a:p>
            <a:endParaRPr lang="es-ES_tradnl" altLang="en-US" sz="2800"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a:xfrm>
            <a:off x="685800" y="2286000"/>
            <a:ext cx="7772400" cy="1143000"/>
          </a:xfrm>
        </p:spPr>
        <p:txBody>
          <a:bodyPr/>
          <a:lstStyle/>
          <a:p>
            <a:r>
              <a:rPr lang="es-ES_tradnl" altLang="en-US" smtClean="0"/>
              <a:t>Ejemplo Cortante Vertical</a:t>
            </a:r>
          </a:p>
        </p:txBody>
      </p:sp>
      <p:sp>
        <p:nvSpPr>
          <p:cNvPr id="89091" name="Rectangle 3"/>
          <p:cNvSpPr>
            <a:spLocks noGrp="1" noChangeArrowheads="1"/>
          </p:cNvSpPr>
          <p:nvPr>
            <p:ph type="subTitle" idx="1"/>
          </p:nvPr>
        </p:nvSpPr>
        <p:spPr>
          <a:xfrm>
            <a:off x="0" y="3886200"/>
            <a:ext cx="9144000" cy="1752600"/>
          </a:xfrm>
        </p:spPr>
        <p:txBody>
          <a:bodyPr/>
          <a:lstStyle/>
          <a:p>
            <a:r>
              <a:rPr lang="es-ES_tradnl" altLang="en-US" sz="2400" dirty="0" smtClean="0"/>
              <a:t>SDVD SDIF WSPK 400 WSPK 500 SDIF HGHT 400 HGHT 500</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0"/>
            <a:ext cx="7772400" cy="1143000"/>
          </a:xfrm>
        </p:spPr>
        <p:txBody>
          <a:bodyPr/>
          <a:lstStyle/>
          <a:p>
            <a:r>
              <a:rPr lang="es-ES_tradnl" altLang="en-US" smtClean="0"/>
              <a:t>Corriente en Chorro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5722144"/>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3999" cy="5722144"/>
          </a:xfrm>
          <a:prstGeom prst="rect">
            <a:avLst/>
          </a:prstGeom>
        </p:spPr>
      </p:pic>
      <p:sp>
        <p:nvSpPr>
          <p:cNvPr id="91138" name="Rectangle 2"/>
          <p:cNvSpPr>
            <a:spLocks noGrp="1" noChangeArrowheads="1"/>
          </p:cNvSpPr>
          <p:nvPr>
            <p:ph type="title"/>
          </p:nvPr>
        </p:nvSpPr>
        <p:spPr>
          <a:xfrm>
            <a:off x="685800" y="0"/>
            <a:ext cx="7772400" cy="1143000"/>
          </a:xfrm>
        </p:spPr>
        <p:txBody>
          <a:bodyPr/>
          <a:lstStyle/>
          <a:p>
            <a:r>
              <a:rPr lang="es-ES_tradnl" altLang="en-US" smtClean="0"/>
              <a:t>Cortante en la Vertical</a:t>
            </a:r>
          </a:p>
        </p:txBody>
      </p:sp>
      <p:sp>
        <p:nvSpPr>
          <p:cNvPr id="91140" name="Line 4"/>
          <p:cNvSpPr>
            <a:spLocks noChangeShapeType="1"/>
          </p:cNvSpPr>
          <p:nvPr/>
        </p:nvSpPr>
        <p:spPr bwMode="auto">
          <a:xfrm flipV="1">
            <a:off x="1828800" y="3276600"/>
            <a:ext cx="0" cy="2895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91141" name="Line 5"/>
          <p:cNvSpPr>
            <a:spLocks noChangeShapeType="1"/>
          </p:cNvSpPr>
          <p:nvPr/>
        </p:nvSpPr>
        <p:spPr bwMode="auto">
          <a:xfrm flipV="1">
            <a:off x="3352800" y="3429000"/>
            <a:ext cx="0" cy="2743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91142" name="Text Box 6"/>
          <p:cNvSpPr txBox="1">
            <a:spLocks noChangeArrowheads="1"/>
          </p:cNvSpPr>
          <p:nvPr/>
        </p:nvSpPr>
        <p:spPr bwMode="auto">
          <a:xfrm>
            <a:off x="2057400" y="5029200"/>
            <a:ext cx="1295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dirty="0"/>
              <a:t>Zona de Cortante Vertical</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5722144"/>
          </a:xfrm>
          <a:prstGeom prst="rect">
            <a:avLst/>
          </a:prstGeom>
        </p:spPr>
      </p:pic>
      <p:sp>
        <p:nvSpPr>
          <p:cNvPr id="95234" name="Rectangle 2"/>
          <p:cNvSpPr>
            <a:spLocks noGrp="1" noChangeArrowheads="1"/>
          </p:cNvSpPr>
          <p:nvPr>
            <p:ph type="title"/>
          </p:nvPr>
        </p:nvSpPr>
        <p:spPr>
          <a:xfrm>
            <a:off x="609600" y="0"/>
            <a:ext cx="7772400" cy="1143000"/>
          </a:xfrm>
        </p:spPr>
        <p:txBody>
          <a:bodyPr/>
          <a:lstStyle/>
          <a:p>
            <a:r>
              <a:rPr lang="es-ES_tradnl" altLang="en-US" dirty="0" smtClean="0"/>
              <a:t>Cortante Vertical: 300-250 hPa</a:t>
            </a:r>
          </a:p>
        </p:txBody>
      </p:sp>
      <p:sp>
        <p:nvSpPr>
          <p:cNvPr id="95236" name="Text Box 6"/>
          <p:cNvSpPr txBox="1">
            <a:spLocks noChangeArrowheads="1"/>
          </p:cNvSpPr>
          <p:nvPr/>
        </p:nvSpPr>
        <p:spPr bwMode="auto">
          <a:xfrm>
            <a:off x="5486400" y="47244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dirty="0"/>
              <a:t>Turbulencia </a:t>
            </a:r>
            <a:r>
              <a:rPr lang="es-ES_tradnl" altLang="en-US" sz="2400" dirty="0" err="1"/>
              <a:t>Mod</a:t>
            </a:r>
            <a:r>
              <a:rPr lang="es-ES_tradnl" altLang="en-US" sz="2400" dirty="0"/>
              <a:t>.</a:t>
            </a:r>
          </a:p>
        </p:txBody>
      </p:sp>
      <p:sp>
        <p:nvSpPr>
          <p:cNvPr id="7" name="Line 5"/>
          <p:cNvSpPr>
            <a:spLocks noChangeShapeType="1"/>
          </p:cNvSpPr>
          <p:nvPr/>
        </p:nvSpPr>
        <p:spPr bwMode="auto">
          <a:xfrm flipH="1" flipV="1">
            <a:off x="5486400" y="3657600"/>
            <a:ext cx="14478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8" name="Text Box 6"/>
          <p:cNvSpPr txBox="1">
            <a:spLocks noChangeArrowheads="1"/>
          </p:cNvSpPr>
          <p:nvPr/>
        </p:nvSpPr>
        <p:spPr bwMode="auto">
          <a:xfrm>
            <a:off x="457200" y="39624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dirty="0"/>
              <a:t>Turbulencia </a:t>
            </a:r>
            <a:r>
              <a:rPr lang="es-ES_tradnl" altLang="en-US" sz="2400" dirty="0" smtClean="0"/>
              <a:t>Severa</a:t>
            </a:r>
            <a:endParaRPr lang="es-ES_tradnl" altLang="en-US" sz="2400" dirty="0"/>
          </a:p>
        </p:txBody>
      </p:sp>
      <p:sp>
        <p:nvSpPr>
          <p:cNvPr id="9" name="Line 5"/>
          <p:cNvSpPr>
            <a:spLocks noChangeShapeType="1"/>
          </p:cNvSpPr>
          <p:nvPr/>
        </p:nvSpPr>
        <p:spPr bwMode="auto">
          <a:xfrm flipH="1" flipV="1">
            <a:off x="685800" y="1828800"/>
            <a:ext cx="1295400" cy="2209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5722144"/>
          </a:xfrm>
          <a:prstGeom prst="rect">
            <a:avLst/>
          </a:prstGeom>
        </p:spPr>
      </p:pic>
      <p:sp>
        <p:nvSpPr>
          <p:cNvPr id="92162" name="Rectangle 2"/>
          <p:cNvSpPr>
            <a:spLocks noGrp="1" noChangeArrowheads="1"/>
          </p:cNvSpPr>
          <p:nvPr>
            <p:ph type="title"/>
          </p:nvPr>
        </p:nvSpPr>
        <p:spPr>
          <a:xfrm>
            <a:off x="609600" y="0"/>
            <a:ext cx="7772400" cy="1143000"/>
          </a:xfrm>
        </p:spPr>
        <p:txBody>
          <a:bodyPr/>
          <a:lstStyle/>
          <a:p>
            <a:r>
              <a:rPr lang="es-ES_tradnl" altLang="en-US" smtClean="0"/>
              <a:t>Cortante Vertical: 400-300 hPa</a:t>
            </a:r>
          </a:p>
        </p:txBody>
      </p:sp>
      <p:sp>
        <p:nvSpPr>
          <p:cNvPr id="92164" name="Text Box 4"/>
          <p:cNvSpPr txBox="1">
            <a:spLocks noChangeArrowheads="1"/>
          </p:cNvSpPr>
          <p:nvPr/>
        </p:nvSpPr>
        <p:spPr bwMode="auto">
          <a:xfrm>
            <a:off x="2590800" y="18288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t>Turbulencia Mod.</a:t>
            </a:r>
          </a:p>
        </p:txBody>
      </p:sp>
      <p:sp>
        <p:nvSpPr>
          <p:cNvPr id="92165" name="Line 5"/>
          <p:cNvSpPr>
            <a:spLocks noChangeShapeType="1"/>
          </p:cNvSpPr>
          <p:nvPr/>
        </p:nvSpPr>
        <p:spPr bwMode="auto">
          <a:xfrm>
            <a:off x="4267200" y="2362200"/>
            <a:ext cx="609600" cy="2057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5722144"/>
          </a:xfrm>
          <a:prstGeom prst="rect">
            <a:avLst/>
          </a:prstGeom>
        </p:spPr>
      </p:pic>
      <p:sp>
        <p:nvSpPr>
          <p:cNvPr id="93187" name="Rectangle 2"/>
          <p:cNvSpPr>
            <a:spLocks noGrp="1" noChangeArrowheads="1"/>
          </p:cNvSpPr>
          <p:nvPr>
            <p:ph type="title"/>
          </p:nvPr>
        </p:nvSpPr>
        <p:spPr>
          <a:xfrm>
            <a:off x="609600" y="0"/>
            <a:ext cx="7772400" cy="1143000"/>
          </a:xfrm>
        </p:spPr>
        <p:txBody>
          <a:bodyPr/>
          <a:lstStyle/>
          <a:p>
            <a:r>
              <a:rPr lang="es-ES_tradnl" altLang="en-US" smtClean="0"/>
              <a:t>Cortante Vertical: 500-400 hPa</a:t>
            </a:r>
          </a:p>
        </p:txBody>
      </p:sp>
      <p:sp>
        <p:nvSpPr>
          <p:cNvPr id="93188" name="Text Box 4"/>
          <p:cNvSpPr txBox="1">
            <a:spLocks noChangeArrowheads="1"/>
          </p:cNvSpPr>
          <p:nvPr/>
        </p:nvSpPr>
        <p:spPr bwMode="auto">
          <a:xfrm>
            <a:off x="4018671" y="1738532"/>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dirty="0"/>
              <a:t>Turbulencia </a:t>
            </a:r>
            <a:r>
              <a:rPr lang="es-ES_tradnl" altLang="en-US" sz="2400" dirty="0" err="1"/>
              <a:t>Mod</a:t>
            </a:r>
            <a:r>
              <a:rPr lang="es-ES_tradnl" altLang="en-US" sz="2400" dirty="0"/>
              <a:t>.</a:t>
            </a:r>
          </a:p>
        </p:txBody>
      </p:sp>
      <p:sp>
        <p:nvSpPr>
          <p:cNvPr id="93189" name="Line 5"/>
          <p:cNvSpPr>
            <a:spLocks noChangeShapeType="1"/>
          </p:cNvSpPr>
          <p:nvPr/>
        </p:nvSpPr>
        <p:spPr bwMode="auto">
          <a:xfrm>
            <a:off x="5486400" y="2209800"/>
            <a:ext cx="1752600" cy="3048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7" name="Line 5"/>
          <p:cNvSpPr>
            <a:spLocks noChangeShapeType="1"/>
          </p:cNvSpPr>
          <p:nvPr/>
        </p:nvSpPr>
        <p:spPr bwMode="auto">
          <a:xfrm flipH="1">
            <a:off x="4191000" y="2209800"/>
            <a:ext cx="1295400" cy="137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Grp="1" noChangeArrowheads="1"/>
          </p:cNvSpPr>
          <p:nvPr>
            <p:ph type="ctrTitle"/>
          </p:nvPr>
        </p:nvSpPr>
        <p:spPr/>
        <p:txBody>
          <a:bodyPr/>
          <a:lstStyle/>
          <a:p>
            <a:r>
              <a:rPr lang="es-ES_tradnl" altLang="en-US" smtClean="0"/>
              <a:t>Otros Indicadores</a:t>
            </a:r>
          </a:p>
        </p:txBody>
      </p:sp>
      <p:sp>
        <p:nvSpPr>
          <p:cNvPr id="96259" name="Rectangle 5"/>
          <p:cNvSpPr>
            <a:spLocks noGrp="1" noChangeArrowheads="1"/>
          </p:cNvSpPr>
          <p:nvPr>
            <p:ph type="subTitle" idx="1"/>
          </p:nvPr>
        </p:nvSpPr>
        <p:spPr/>
        <p:txBody>
          <a:bodyPr/>
          <a:lstStyle/>
          <a:p>
            <a:endParaRPr lang="es-ES_tradnl" alt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2" name="Picture 8" descr="http://deicinginnovations.com/wp-content/uploads/2012/07/Aloh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3733800"/>
            <a:ext cx="4705350" cy="3124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09600" y="18757"/>
            <a:ext cx="7772400" cy="1143000"/>
          </a:xfrm>
        </p:spPr>
        <p:txBody>
          <a:bodyPr/>
          <a:lstStyle/>
          <a:p>
            <a:r>
              <a:rPr lang="es-ES_tradnl" dirty="0" smtClean="0"/>
              <a:t>Impacto de Turbulencia</a:t>
            </a:r>
            <a:endParaRPr lang="es-ES_tradnl" dirty="0"/>
          </a:p>
        </p:txBody>
      </p:sp>
      <p:pic>
        <p:nvPicPr>
          <p:cNvPr id="52228" name="Picture 4" descr="http://i.dailymail.co.uk/i/pix/2009/08/04/article-1204034-05F09147000005DC-664_468x3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35113"/>
            <a:ext cx="37338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http://i.dailymail.co.uk/i/pix/2012/05/23/article-2148496-133D49E2000005DC-241_634x4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274823"/>
            <a:ext cx="4508500" cy="3320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31813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762000" y="0"/>
            <a:ext cx="7772400" cy="1143000"/>
          </a:xfrm>
        </p:spPr>
        <p:txBody>
          <a:bodyPr/>
          <a:lstStyle/>
          <a:p>
            <a:r>
              <a:rPr lang="es-ES_tradnl" altLang="en-US" smtClean="0"/>
              <a:t>Numero de Richardson</a:t>
            </a:r>
          </a:p>
        </p:txBody>
      </p:sp>
      <p:sp>
        <p:nvSpPr>
          <p:cNvPr id="97283" name="Rectangle 3"/>
          <p:cNvSpPr>
            <a:spLocks noGrp="1" noChangeArrowheads="1"/>
          </p:cNvSpPr>
          <p:nvPr>
            <p:ph type="body" idx="1"/>
          </p:nvPr>
        </p:nvSpPr>
        <p:spPr>
          <a:xfrm>
            <a:off x="685800" y="1143000"/>
            <a:ext cx="7772400" cy="5486400"/>
          </a:xfrm>
        </p:spPr>
        <p:txBody>
          <a:bodyPr/>
          <a:lstStyle/>
          <a:p>
            <a:pPr>
              <a:lnSpc>
                <a:spcPct val="90000"/>
              </a:lnSpc>
            </a:pPr>
            <a:r>
              <a:rPr lang="es-ES_tradnl" altLang="en-US" smtClean="0"/>
              <a:t>La ecuación de Richardson, para diagnosticar turbulencia, toma en consideración la estabilidad de la columna y la cortante en la vertical.</a:t>
            </a:r>
          </a:p>
          <a:p>
            <a:pPr>
              <a:lnSpc>
                <a:spcPct val="90000"/>
              </a:lnSpc>
            </a:pPr>
            <a:endParaRPr lang="es-ES_tradnl" altLang="en-US" smtClean="0"/>
          </a:p>
          <a:p>
            <a:pPr>
              <a:lnSpc>
                <a:spcPct val="90000"/>
              </a:lnSpc>
            </a:pPr>
            <a:endParaRPr lang="es-ES_tradnl" altLang="en-US" smtClean="0"/>
          </a:p>
          <a:p>
            <a:pPr>
              <a:lnSpc>
                <a:spcPct val="90000"/>
              </a:lnSpc>
            </a:pPr>
            <a:endParaRPr lang="es-ES_tradnl" altLang="en-US" smtClean="0"/>
          </a:p>
          <a:p>
            <a:pPr>
              <a:lnSpc>
                <a:spcPct val="90000"/>
              </a:lnSpc>
            </a:pPr>
            <a:r>
              <a:rPr lang="es-ES_tradnl" altLang="en-US" i="1" smtClean="0"/>
              <a:t>Donde “g” es la gravedad, </a:t>
            </a:r>
            <a:r>
              <a:rPr lang="es-ES_tradnl" altLang="en-US" smtClean="0"/>
              <a:t>β representa la estabilidad vertical (dado por ∂θ/∂</a:t>
            </a:r>
            <a:r>
              <a:rPr lang="es-ES_tradnl" altLang="en-US" i="1" smtClean="0"/>
              <a:t>z</a:t>
            </a:r>
            <a:r>
              <a:rPr lang="es-ES_tradnl" altLang="en-US" smtClean="0"/>
              <a:t>, donde θ es la temperatura potencia) y ∂</a:t>
            </a:r>
            <a:r>
              <a:rPr lang="es-ES_tradnl" altLang="en-US" i="1" smtClean="0"/>
              <a:t>u</a:t>
            </a:r>
            <a:r>
              <a:rPr lang="es-ES_tradnl" altLang="en-US" smtClean="0"/>
              <a:t>/∂</a:t>
            </a:r>
            <a:r>
              <a:rPr lang="es-ES_tradnl" altLang="en-US" i="1" smtClean="0"/>
              <a:t>z</a:t>
            </a:r>
            <a:r>
              <a:rPr lang="es-ES_tradnl" altLang="en-US" smtClean="0"/>
              <a:t> es la cortante vertical del viento total.</a:t>
            </a:r>
          </a:p>
        </p:txBody>
      </p:sp>
      <p:pic>
        <p:nvPicPr>
          <p:cNvPr id="972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168650"/>
            <a:ext cx="3352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s-ES_tradnl" altLang="en-US" smtClean="0"/>
              <a:t>Numero de Richardson (INRI.)</a:t>
            </a:r>
          </a:p>
        </p:txBody>
      </p:sp>
      <p:sp>
        <p:nvSpPr>
          <p:cNvPr id="98307" name="Rectangle 3"/>
          <p:cNvSpPr>
            <a:spLocks noGrp="1" noChangeArrowheads="1"/>
          </p:cNvSpPr>
          <p:nvPr>
            <p:ph type="body" idx="1"/>
          </p:nvPr>
        </p:nvSpPr>
        <p:spPr/>
        <p:txBody>
          <a:bodyPr/>
          <a:lstStyle/>
          <a:p>
            <a:pPr>
              <a:lnSpc>
                <a:spcPct val="90000"/>
              </a:lnSpc>
            </a:pPr>
            <a:r>
              <a:rPr lang="es-ES_tradnl" altLang="en-US" sz="2800" smtClean="0"/>
              <a:t>Valores Típicos:</a:t>
            </a:r>
          </a:p>
          <a:p>
            <a:pPr lvl="1">
              <a:lnSpc>
                <a:spcPct val="90000"/>
              </a:lnSpc>
            </a:pPr>
            <a:r>
              <a:rPr lang="es-ES_tradnl" altLang="en-US" sz="2400" smtClean="0"/>
              <a:t>Ri </a:t>
            </a:r>
            <a:r>
              <a:rPr lang="es-ES_tradnl" altLang="en-US" sz="2400" u="sng" smtClean="0"/>
              <a:t>&lt;</a:t>
            </a:r>
            <a:r>
              <a:rPr lang="es-ES_tradnl" altLang="en-US" sz="2400" smtClean="0"/>
              <a:t> 0.25	Estudios estadísticos sugieren que este es el valor mínimo, pero estudios sugieren que puede aproximarse a 1 antes de que el flujo se vuelva laminar/estable.</a:t>
            </a:r>
          </a:p>
          <a:p>
            <a:pPr lvl="1">
              <a:lnSpc>
                <a:spcPct val="90000"/>
              </a:lnSpc>
            </a:pPr>
            <a:r>
              <a:rPr lang="es-ES_tradnl" altLang="en-US" sz="2400" smtClean="0"/>
              <a:t>Como se tratan números pequeños, típicamente se invierte el valor para general números enteros</a:t>
            </a:r>
          </a:p>
          <a:p>
            <a:pPr>
              <a:lnSpc>
                <a:spcPct val="90000"/>
              </a:lnSpc>
            </a:pPr>
            <a:r>
              <a:rPr lang="es-ES_tradnl" altLang="en-US" sz="2800" smtClean="0"/>
              <a:t>Inverso del Numero de Richardson</a:t>
            </a:r>
          </a:p>
          <a:p>
            <a:pPr lvl="1">
              <a:lnSpc>
                <a:spcPct val="90000"/>
              </a:lnSpc>
            </a:pPr>
            <a:r>
              <a:rPr lang="es-ES_tradnl" altLang="en-US" sz="2400" smtClean="0"/>
              <a:t>6 a 9 Turbulencia Moderada</a:t>
            </a:r>
          </a:p>
          <a:p>
            <a:pPr lvl="1">
              <a:lnSpc>
                <a:spcPct val="90000"/>
              </a:lnSpc>
            </a:pPr>
            <a:r>
              <a:rPr lang="es-ES_tradnl" altLang="en-US" sz="2400" smtClean="0"/>
              <a:t>9 o mas, Turbulencia Severa</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4"/>
          <p:cNvSpPr>
            <a:spLocks noGrp="1" noChangeArrowheads="1"/>
          </p:cNvSpPr>
          <p:nvPr>
            <p:ph type="title"/>
          </p:nvPr>
        </p:nvSpPr>
        <p:spPr>
          <a:xfrm>
            <a:off x="685800" y="0"/>
            <a:ext cx="7772400" cy="1143000"/>
          </a:xfrm>
        </p:spPr>
        <p:txBody>
          <a:bodyPr/>
          <a:lstStyle/>
          <a:p>
            <a:r>
              <a:rPr lang="es-ES_tradnl" altLang="en-US" smtClean="0"/>
              <a:t>Jet</a:t>
            </a:r>
          </a:p>
        </p:txBody>
      </p:sp>
      <p:pic>
        <p:nvPicPr>
          <p:cNvPr id="99331" name="Picture 5" descr="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91440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4"/>
          <p:cNvSpPr>
            <a:spLocks noGrp="1" noChangeArrowheads="1"/>
          </p:cNvSpPr>
          <p:nvPr>
            <p:ph type="title"/>
          </p:nvPr>
        </p:nvSpPr>
        <p:spPr>
          <a:xfrm>
            <a:off x="685800" y="0"/>
            <a:ext cx="7772400" cy="1143000"/>
          </a:xfrm>
        </p:spPr>
        <p:txBody>
          <a:bodyPr/>
          <a:lstStyle/>
          <a:p>
            <a:r>
              <a:rPr lang="es-ES_tradnl" altLang="en-US" smtClean="0"/>
              <a:t>INRI. Nivel de 400</a:t>
            </a:r>
          </a:p>
        </p:txBody>
      </p:sp>
      <p:pic>
        <p:nvPicPr>
          <p:cNvPr id="1003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513"/>
            <a:ext cx="9144000" cy="555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Grp="1" noChangeArrowheads="1"/>
          </p:cNvSpPr>
          <p:nvPr>
            <p:ph type="title"/>
          </p:nvPr>
        </p:nvSpPr>
        <p:spPr>
          <a:xfrm>
            <a:off x="685800" y="0"/>
            <a:ext cx="7772400" cy="1143000"/>
          </a:xfrm>
        </p:spPr>
        <p:txBody>
          <a:bodyPr/>
          <a:lstStyle/>
          <a:p>
            <a:r>
              <a:rPr lang="es-ES_tradnl" altLang="en-US" smtClean="0"/>
              <a:t>INRI. Corte Transversal</a:t>
            </a:r>
          </a:p>
        </p:txBody>
      </p:sp>
      <p:pic>
        <p:nvPicPr>
          <p:cNvPr id="10137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68450"/>
            <a:ext cx="8610600" cy="52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52600" y="2438400"/>
            <a:ext cx="1447800" cy="830997"/>
          </a:xfrm>
          <a:prstGeom prst="rect">
            <a:avLst/>
          </a:prstGeom>
          <a:solidFill>
            <a:schemeClr val="accent1">
              <a:alpha val="57000"/>
            </a:schemeClr>
          </a:solidFill>
        </p:spPr>
        <p:txBody>
          <a:bodyPr wrap="square" rtlCol="0">
            <a:spAutoFit/>
          </a:bodyPr>
          <a:lstStyle/>
          <a:p>
            <a:r>
              <a:rPr lang="es-ES_tradnl" dirty="0" smtClean="0"/>
              <a:t>Ligera a</a:t>
            </a:r>
          </a:p>
          <a:p>
            <a:r>
              <a:rPr lang="es-ES_tradnl" dirty="0" smtClean="0"/>
              <a:t>Moderada</a:t>
            </a:r>
            <a:endParaRPr lang="es-ES_tradnl" dirty="0"/>
          </a:p>
        </p:txBody>
      </p:sp>
      <p:sp>
        <p:nvSpPr>
          <p:cNvPr id="5" name="TextBox 4"/>
          <p:cNvSpPr txBox="1"/>
          <p:nvPr/>
        </p:nvSpPr>
        <p:spPr>
          <a:xfrm>
            <a:off x="1905000" y="4122003"/>
            <a:ext cx="1447800" cy="830997"/>
          </a:xfrm>
          <a:prstGeom prst="rect">
            <a:avLst/>
          </a:prstGeom>
          <a:solidFill>
            <a:schemeClr val="accent1">
              <a:alpha val="57000"/>
            </a:schemeClr>
          </a:solidFill>
        </p:spPr>
        <p:txBody>
          <a:bodyPr wrap="square" rtlCol="0">
            <a:spAutoFit/>
          </a:bodyPr>
          <a:lstStyle/>
          <a:p>
            <a:r>
              <a:rPr lang="es-ES_tradnl" dirty="0" smtClean="0"/>
              <a:t>Moderada </a:t>
            </a:r>
          </a:p>
          <a:p>
            <a:r>
              <a:rPr lang="es-ES_tradnl" dirty="0" smtClean="0"/>
              <a:t>A Severa</a:t>
            </a:r>
            <a:endParaRPr lang="es-ES_tradnl" dirty="0"/>
          </a:p>
        </p:txBody>
      </p:sp>
      <p:cxnSp>
        <p:nvCxnSpPr>
          <p:cNvPr id="4" name="Straight Arrow Connector 3"/>
          <p:cNvCxnSpPr/>
          <p:nvPr/>
        </p:nvCxnSpPr>
        <p:spPr bwMode="auto">
          <a:xfrm flipV="1">
            <a:off x="3200400" y="2438400"/>
            <a:ext cx="2057400" cy="415498"/>
          </a:xfrm>
          <a:prstGeom prst="straightConnector1">
            <a:avLst/>
          </a:prstGeom>
          <a:solidFill>
            <a:schemeClr val="accent1"/>
          </a:solidFill>
          <a:ln w="349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p:nvPr/>
        </p:nvCxnSpPr>
        <p:spPr bwMode="auto">
          <a:xfrm flipV="1">
            <a:off x="3352800" y="4440451"/>
            <a:ext cx="1447800" cy="207749"/>
          </a:xfrm>
          <a:prstGeom prst="straightConnector1">
            <a:avLst/>
          </a:prstGeom>
          <a:solidFill>
            <a:schemeClr val="accent1"/>
          </a:solidFill>
          <a:ln w="349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0"/>
            <a:ext cx="7772400" cy="685800"/>
          </a:xfrm>
        </p:spPr>
        <p:txBody>
          <a:bodyPr/>
          <a:lstStyle/>
          <a:p>
            <a:r>
              <a:rPr lang="es-ES_tradnl" altLang="en-US" sz="4000" smtClean="0"/>
              <a:t>Índice de Ellrod (ELRD.)</a:t>
            </a:r>
          </a:p>
        </p:txBody>
      </p:sp>
      <p:sp>
        <p:nvSpPr>
          <p:cNvPr id="102403" name="Rectangle 3"/>
          <p:cNvSpPr>
            <a:spLocks noGrp="1" noChangeArrowheads="1"/>
          </p:cNvSpPr>
          <p:nvPr>
            <p:ph type="body" idx="1"/>
          </p:nvPr>
        </p:nvSpPr>
        <p:spPr>
          <a:xfrm>
            <a:off x="685800" y="762000"/>
            <a:ext cx="7772400" cy="5867400"/>
          </a:xfrm>
        </p:spPr>
        <p:txBody>
          <a:bodyPr/>
          <a:lstStyle/>
          <a:p>
            <a:pPr>
              <a:lnSpc>
                <a:spcPct val="80000"/>
              </a:lnSpc>
            </a:pPr>
            <a:r>
              <a:rPr lang="es-ES_tradnl" altLang="en-US" sz="2400" b="1" u="sng" smtClean="0"/>
              <a:t>Deformación por Cizalladura</a:t>
            </a:r>
          </a:p>
          <a:p>
            <a:pPr>
              <a:lnSpc>
                <a:spcPct val="80000"/>
              </a:lnSpc>
              <a:buFontTx/>
              <a:buNone/>
            </a:pPr>
            <a:r>
              <a:rPr lang="es-ES_tradnl" altLang="en-US" sz="2400" smtClean="0"/>
              <a:t>	DSH = </a:t>
            </a:r>
            <a:r>
              <a:rPr lang="es-ES_tradnl" altLang="en-US" sz="2400" u="sng" smtClean="0"/>
              <a:t>d</a:t>
            </a:r>
            <a:r>
              <a:rPr lang="es-ES_tradnl" altLang="en-US" sz="2400" i="1" u="sng" smtClean="0"/>
              <a:t>v</a:t>
            </a:r>
            <a:r>
              <a:rPr lang="es-ES_tradnl" altLang="en-US" sz="2400" i="1" smtClean="0"/>
              <a:t> </a:t>
            </a:r>
            <a:r>
              <a:rPr lang="es-ES_tradnl" altLang="en-US" sz="2400" baseline="-25000" smtClean="0"/>
              <a:t>+  </a:t>
            </a:r>
            <a:r>
              <a:rPr lang="es-ES_tradnl" altLang="en-US" sz="2400" u="sng" smtClean="0"/>
              <a:t>d</a:t>
            </a:r>
            <a:r>
              <a:rPr lang="es-ES_tradnl" altLang="en-US" sz="2400" i="1" u="sng" smtClean="0"/>
              <a:t>u</a:t>
            </a:r>
          </a:p>
          <a:p>
            <a:pPr>
              <a:lnSpc>
                <a:spcPct val="80000"/>
              </a:lnSpc>
              <a:buFontTx/>
              <a:buNone/>
            </a:pPr>
            <a:r>
              <a:rPr lang="es-ES_tradnl" altLang="en-US" sz="2400" smtClean="0"/>
              <a:t>                d</a:t>
            </a:r>
            <a:r>
              <a:rPr lang="es-ES_tradnl" altLang="en-US" sz="2400" i="1" smtClean="0"/>
              <a:t>x</a:t>
            </a:r>
            <a:r>
              <a:rPr lang="es-ES_tradnl" altLang="en-US" sz="2400" smtClean="0"/>
              <a:t>     d</a:t>
            </a:r>
            <a:r>
              <a:rPr lang="es-ES_tradnl" altLang="en-US" sz="2400" i="1" smtClean="0"/>
              <a:t>y</a:t>
            </a:r>
            <a:endParaRPr lang="es-ES_tradnl" altLang="en-US" sz="2400" smtClean="0"/>
          </a:p>
          <a:p>
            <a:pPr>
              <a:lnSpc>
                <a:spcPct val="80000"/>
              </a:lnSpc>
            </a:pPr>
            <a:r>
              <a:rPr lang="es-ES_tradnl" altLang="en-US" sz="2400" b="1" u="sng" smtClean="0"/>
              <a:t>Deformación por Estiramiento</a:t>
            </a:r>
          </a:p>
          <a:p>
            <a:pPr>
              <a:lnSpc>
                <a:spcPct val="80000"/>
              </a:lnSpc>
              <a:buFontTx/>
              <a:buNone/>
            </a:pPr>
            <a:r>
              <a:rPr lang="es-ES_tradnl" altLang="en-US" sz="2400" smtClean="0"/>
              <a:t>	DST = </a:t>
            </a:r>
            <a:r>
              <a:rPr lang="es-ES_tradnl" altLang="en-US" sz="2400" u="sng" smtClean="0"/>
              <a:t>d</a:t>
            </a:r>
            <a:r>
              <a:rPr lang="es-ES_tradnl" altLang="en-US" sz="2400" i="1" u="sng" smtClean="0"/>
              <a:t>u</a:t>
            </a:r>
            <a:r>
              <a:rPr lang="es-ES_tradnl" altLang="en-US" sz="2400" smtClean="0"/>
              <a:t> </a:t>
            </a:r>
            <a:r>
              <a:rPr lang="es-ES_tradnl" altLang="en-US" sz="2400" baseline="-25000" smtClean="0"/>
              <a:t>-  </a:t>
            </a:r>
            <a:r>
              <a:rPr lang="es-ES_tradnl" altLang="en-US" sz="2400" u="sng" smtClean="0"/>
              <a:t>d</a:t>
            </a:r>
            <a:r>
              <a:rPr lang="es-ES_tradnl" altLang="en-US" sz="2400" i="1" u="sng" smtClean="0"/>
              <a:t>v</a:t>
            </a:r>
          </a:p>
          <a:p>
            <a:pPr>
              <a:lnSpc>
                <a:spcPct val="80000"/>
              </a:lnSpc>
              <a:buFontTx/>
              <a:buNone/>
            </a:pPr>
            <a:r>
              <a:rPr lang="es-ES_tradnl" altLang="en-US" sz="2400" smtClean="0"/>
              <a:t>                d</a:t>
            </a:r>
            <a:r>
              <a:rPr lang="es-ES_tradnl" altLang="en-US" sz="2400" i="1" smtClean="0"/>
              <a:t>x</a:t>
            </a:r>
            <a:r>
              <a:rPr lang="es-ES_tradnl" altLang="en-US" sz="2400" smtClean="0"/>
              <a:t>   d</a:t>
            </a:r>
            <a:r>
              <a:rPr lang="es-ES_tradnl" altLang="en-US" sz="2400" i="1" smtClean="0"/>
              <a:t>y</a:t>
            </a:r>
            <a:endParaRPr lang="es-ES_tradnl" altLang="en-US" sz="2400" smtClean="0"/>
          </a:p>
          <a:p>
            <a:pPr>
              <a:lnSpc>
                <a:spcPct val="80000"/>
              </a:lnSpc>
            </a:pPr>
            <a:r>
              <a:rPr lang="es-ES_tradnl" altLang="en-US" sz="2400" b="1" u="sng" smtClean="0"/>
              <a:t>Deformación Total</a:t>
            </a:r>
          </a:p>
          <a:p>
            <a:pPr>
              <a:lnSpc>
                <a:spcPct val="80000"/>
              </a:lnSpc>
              <a:buFontTx/>
              <a:buNone/>
            </a:pPr>
            <a:r>
              <a:rPr lang="es-ES_tradnl" altLang="en-US" sz="2400" smtClean="0"/>
              <a:t>	DEF =  (DSH</a:t>
            </a:r>
            <a:r>
              <a:rPr lang="es-ES_tradnl" altLang="en-US" sz="2400" baseline="30000" smtClean="0"/>
              <a:t>2</a:t>
            </a:r>
            <a:r>
              <a:rPr lang="es-ES_tradnl" altLang="en-US" sz="2400" smtClean="0"/>
              <a:t> + DST</a:t>
            </a:r>
            <a:r>
              <a:rPr lang="es-ES_tradnl" altLang="en-US" sz="2400" baseline="30000" smtClean="0"/>
              <a:t>2</a:t>
            </a:r>
            <a:r>
              <a:rPr lang="es-ES_tradnl" altLang="en-US" sz="2400" smtClean="0"/>
              <a:t>)</a:t>
            </a:r>
            <a:r>
              <a:rPr lang="es-ES_tradnl" altLang="en-US" sz="2400" baseline="30000" smtClean="0"/>
              <a:t>1/2</a:t>
            </a:r>
          </a:p>
          <a:p>
            <a:pPr>
              <a:lnSpc>
                <a:spcPct val="80000"/>
              </a:lnSpc>
            </a:pPr>
            <a:r>
              <a:rPr lang="es-ES_tradnl" altLang="en-US" sz="2400" b="1" u="sng" smtClean="0"/>
              <a:t>Convergencia</a:t>
            </a:r>
          </a:p>
          <a:p>
            <a:pPr>
              <a:lnSpc>
                <a:spcPct val="80000"/>
              </a:lnSpc>
              <a:buFontTx/>
              <a:buNone/>
            </a:pPr>
            <a:r>
              <a:rPr lang="es-ES_tradnl" altLang="en-US" sz="2400" smtClean="0"/>
              <a:t>	CVG = </a:t>
            </a:r>
            <a:r>
              <a:rPr lang="es-ES_tradnl" altLang="en-US" sz="2400" baseline="-25000" smtClean="0"/>
              <a:t>-(</a:t>
            </a:r>
            <a:r>
              <a:rPr lang="es-ES_tradnl" altLang="en-US" sz="2400" u="sng" smtClean="0"/>
              <a:t>d</a:t>
            </a:r>
            <a:r>
              <a:rPr lang="es-ES_tradnl" altLang="en-US" sz="2400" i="1" u="sng" smtClean="0"/>
              <a:t>u</a:t>
            </a:r>
            <a:r>
              <a:rPr lang="es-ES_tradnl" altLang="en-US" sz="2400" i="1" smtClean="0"/>
              <a:t> </a:t>
            </a:r>
            <a:r>
              <a:rPr lang="es-ES_tradnl" altLang="en-US" sz="2400" baseline="-25000" smtClean="0"/>
              <a:t>+  </a:t>
            </a:r>
            <a:r>
              <a:rPr lang="es-ES_tradnl" altLang="en-US" sz="2400" u="sng" smtClean="0"/>
              <a:t>d</a:t>
            </a:r>
            <a:r>
              <a:rPr lang="es-ES_tradnl" altLang="en-US" sz="2400" i="1" u="sng" smtClean="0"/>
              <a:t>v</a:t>
            </a:r>
            <a:r>
              <a:rPr lang="es-ES_tradnl" altLang="en-US" sz="2400" baseline="-25000" smtClean="0"/>
              <a:t>)</a:t>
            </a:r>
          </a:p>
          <a:p>
            <a:pPr>
              <a:lnSpc>
                <a:spcPct val="80000"/>
              </a:lnSpc>
              <a:buFontTx/>
              <a:buNone/>
            </a:pPr>
            <a:r>
              <a:rPr lang="es-ES_tradnl" altLang="en-US" sz="2400" smtClean="0"/>
              <a:t>	               d</a:t>
            </a:r>
            <a:r>
              <a:rPr lang="es-ES_tradnl" altLang="en-US" sz="2400" i="1" smtClean="0"/>
              <a:t>x</a:t>
            </a:r>
            <a:r>
              <a:rPr lang="es-ES_tradnl" altLang="en-US" sz="2400" smtClean="0"/>
              <a:t>    d</a:t>
            </a:r>
            <a:r>
              <a:rPr lang="es-ES_tradnl" altLang="en-US" sz="2400" i="1" smtClean="0"/>
              <a:t>y</a:t>
            </a:r>
            <a:endParaRPr lang="es-ES_tradnl" altLang="en-US" sz="2400" smtClean="0"/>
          </a:p>
          <a:p>
            <a:pPr>
              <a:lnSpc>
                <a:spcPct val="80000"/>
              </a:lnSpc>
            </a:pPr>
            <a:r>
              <a:rPr lang="es-ES_tradnl" altLang="en-US" sz="2400" b="1" u="sng" smtClean="0"/>
              <a:t>Cizalladura en la Vertical</a:t>
            </a:r>
          </a:p>
          <a:p>
            <a:pPr>
              <a:lnSpc>
                <a:spcPct val="80000"/>
              </a:lnSpc>
              <a:buFontTx/>
              <a:buNone/>
            </a:pPr>
            <a:r>
              <a:rPr lang="es-ES_tradnl" altLang="en-US" sz="2400" smtClean="0"/>
              <a:t>	VWS = </a:t>
            </a:r>
            <a:r>
              <a:rPr lang="es-ES_tradnl" altLang="en-US" sz="2400" u="sng" smtClean="0"/>
              <a:t>∆V</a:t>
            </a:r>
          </a:p>
          <a:p>
            <a:pPr>
              <a:lnSpc>
                <a:spcPct val="80000"/>
              </a:lnSpc>
              <a:buFontTx/>
              <a:buNone/>
            </a:pPr>
            <a:r>
              <a:rPr lang="es-ES_tradnl" altLang="en-US" sz="2400" smtClean="0"/>
              <a:t>		    ∆Z</a:t>
            </a:r>
          </a:p>
          <a:p>
            <a:pPr>
              <a:lnSpc>
                <a:spcPct val="80000"/>
              </a:lnSpc>
            </a:pPr>
            <a:r>
              <a:rPr lang="es-ES_tradnl" altLang="en-US" sz="2400" b="1" u="sng" smtClean="0"/>
              <a:t>Índice de Ellrod</a:t>
            </a:r>
          </a:p>
          <a:p>
            <a:pPr>
              <a:lnSpc>
                <a:spcPct val="80000"/>
              </a:lnSpc>
              <a:buFontTx/>
              <a:buNone/>
            </a:pPr>
            <a:r>
              <a:rPr lang="es-ES_tradnl" altLang="en-US" sz="2400" smtClean="0"/>
              <a:t>	IE = VWS x (DEF + CVG)</a:t>
            </a:r>
          </a:p>
          <a:p>
            <a:pPr>
              <a:lnSpc>
                <a:spcPct val="80000"/>
              </a:lnSpc>
            </a:pPr>
            <a:endParaRPr lang="es-ES_tradnl" altLang="en-US" sz="2400" smtClean="0"/>
          </a:p>
        </p:txBody>
      </p:sp>
      <p:sp>
        <p:nvSpPr>
          <p:cNvPr id="102404" name="Text Box 6"/>
          <p:cNvSpPr txBox="1">
            <a:spLocks noChangeArrowheads="1"/>
          </p:cNvSpPr>
          <p:nvPr/>
        </p:nvSpPr>
        <p:spPr bwMode="auto">
          <a:xfrm>
            <a:off x="5791200" y="4191000"/>
            <a:ext cx="27432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t>Intensidad       Valor</a:t>
            </a:r>
          </a:p>
        </p:txBody>
      </p:sp>
      <p:sp>
        <p:nvSpPr>
          <p:cNvPr id="102405" name="Text Box 7"/>
          <p:cNvSpPr txBox="1">
            <a:spLocks noChangeArrowheads="1"/>
          </p:cNvSpPr>
          <p:nvPr/>
        </p:nvSpPr>
        <p:spPr bwMode="auto">
          <a:xfrm>
            <a:off x="5791200" y="4648200"/>
            <a:ext cx="27432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t>Ligera-Mod        4</a:t>
            </a:r>
          </a:p>
        </p:txBody>
      </p:sp>
      <p:sp>
        <p:nvSpPr>
          <p:cNvPr id="102406" name="Text Box 8"/>
          <p:cNvSpPr txBox="1">
            <a:spLocks noChangeArrowheads="1"/>
          </p:cNvSpPr>
          <p:nvPr/>
        </p:nvSpPr>
        <p:spPr bwMode="auto">
          <a:xfrm>
            <a:off x="5791200" y="5105400"/>
            <a:ext cx="27432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t>Moderada           8</a:t>
            </a:r>
          </a:p>
        </p:txBody>
      </p:sp>
      <p:sp>
        <p:nvSpPr>
          <p:cNvPr id="102407" name="Text Box 9"/>
          <p:cNvSpPr txBox="1">
            <a:spLocks noChangeArrowheads="1"/>
          </p:cNvSpPr>
          <p:nvPr/>
        </p:nvSpPr>
        <p:spPr bwMode="auto">
          <a:xfrm>
            <a:off x="5791200" y="5562600"/>
            <a:ext cx="27432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t>Mod-Severa        12</a:t>
            </a:r>
          </a:p>
        </p:txBody>
      </p:sp>
      <p:sp>
        <p:nvSpPr>
          <p:cNvPr id="102408" name="Line 10"/>
          <p:cNvSpPr>
            <a:spLocks noChangeShapeType="1"/>
          </p:cNvSpPr>
          <p:nvPr/>
        </p:nvSpPr>
        <p:spPr bwMode="auto">
          <a:xfrm>
            <a:off x="7467600" y="4191000"/>
            <a:ext cx="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0"/>
            <a:ext cx="7772400" cy="1143000"/>
          </a:xfrm>
        </p:spPr>
        <p:txBody>
          <a:bodyPr/>
          <a:lstStyle/>
          <a:p>
            <a:r>
              <a:rPr lang="es-ES_tradnl" dirty="0" smtClean="0"/>
              <a:t>Índice de </a:t>
            </a:r>
            <a:r>
              <a:rPr lang="es-ES_tradnl" dirty="0" err="1" smtClean="0"/>
              <a:t>Elrod</a:t>
            </a:r>
            <a:endParaRPr lang="es-ES_tradnl" dirty="0"/>
          </a:p>
        </p:txBody>
      </p:sp>
      <p:grpSp>
        <p:nvGrpSpPr>
          <p:cNvPr id="6" name="Group 5"/>
          <p:cNvGrpSpPr/>
          <p:nvPr/>
        </p:nvGrpSpPr>
        <p:grpSpPr>
          <a:xfrm>
            <a:off x="-32613" y="1066800"/>
            <a:ext cx="5290413" cy="3657600"/>
            <a:chOff x="1600200" y="1447800"/>
            <a:chExt cx="5915025" cy="3957638"/>
          </a:xfrm>
        </p:grpSpPr>
        <p:pic>
          <p:nvPicPr>
            <p:cNvPr id="563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452563"/>
              <a:ext cx="588645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7800"/>
              <a:ext cx="338137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4267200" y="3276600"/>
            <a:ext cx="4876800" cy="3550024"/>
            <a:chOff x="3276600" y="2854699"/>
            <a:chExt cx="5867400" cy="3971925"/>
          </a:xfrm>
        </p:grpSpPr>
        <p:pic>
          <p:nvPicPr>
            <p:cNvPr id="563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854699"/>
              <a:ext cx="5867400" cy="397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895600"/>
              <a:ext cx="407670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extBox 10"/>
          <p:cNvSpPr txBox="1"/>
          <p:nvPr/>
        </p:nvSpPr>
        <p:spPr>
          <a:xfrm>
            <a:off x="4343400" y="5791578"/>
            <a:ext cx="1447800" cy="830997"/>
          </a:xfrm>
          <a:prstGeom prst="rect">
            <a:avLst/>
          </a:prstGeom>
          <a:solidFill>
            <a:schemeClr val="accent1">
              <a:alpha val="57000"/>
            </a:schemeClr>
          </a:solidFill>
        </p:spPr>
        <p:txBody>
          <a:bodyPr wrap="square" rtlCol="0">
            <a:spAutoFit/>
          </a:bodyPr>
          <a:lstStyle/>
          <a:p>
            <a:r>
              <a:rPr lang="es-ES_tradnl" dirty="0" smtClean="0"/>
              <a:t>Moderada </a:t>
            </a:r>
          </a:p>
          <a:p>
            <a:r>
              <a:rPr lang="es-ES_tradnl" dirty="0" smtClean="0"/>
              <a:t>A Severa</a:t>
            </a:r>
            <a:endParaRPr lang="es-ES_tradnl" dirty="0"/>
          </a:p>
        </p:txBody>
      </p:sp>
      <p:cxnSp>
        <p:nvCxnSpPr>
          <p:cNvPr id="12" name="Straight Arrow Connector 11"/>
          <p:cNvCxnSpPr/>
          <p:nvPr/>
        </p:nvCxnSpPr>
        <p:spPr bwMode="auto">
          <a:xfrm flipV="1">
            <a:off x="4876800" y="5257800"/>
            <a:ext cx="914400" cy="530555"/>
          </a:xfrm>
          <a:prstGeom prst="straightConnector1">
            <a:avLst/>
          </a:prstGeom>
          <a:solidFill>
            <a:schemeClr val="accent1"/>
          </a:solidFill>
          <a:ln w="349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511485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s-ES_tradnl" dirty="0" smtClean="0"/>
              <a:t>Índice de </a:t>
            </a:r>
            <a:r>
              <a:rPr lang="es-ES_tradnl" dirty="0" err="1" smtClean="0"/>
              <a:t>Elrod</a:t>
            </a:r>
            <a:endParaRPr lang="es-ES_tradnl"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5867400"/>
          </a:xfrm>
          <a:prstGeom prst="rect">
            <a:avLst/>
          </a:prstGeom>
        </p:spPr>
      </p:pic>
      <p:sp>
        <p:nvSpPr>
          <p:cNvPr id="4" name="TextBox 3"/>
          <p:cNvSpPr txBox="1"/>
          <p:nvPr/>
        </p:nvSpPr>
        <p:spPr>
          <a:xfrm>
            <a:off x="1066800" y="3017103"/>
            <a:ext cx="1447800" cy="830997"/>
          </a:xfrm>
          <a:prstGeom prst="rect">
            <a:avLst/>
          </a:prstGeom>
          <a:solidFill>
            <a:schemeClr val="accent1">
              <a:alpha val="57000"/>
            </a:schemeClr>
          </a:solidFill>
        </p:spPr>
        <p:txBody>
          <a:bodyPr wrap="square" rtlCol="0">
            <a:spAutoFit/>
          </a:bodyPr>
          <a:lstStyle/>
          <a:p>
            <a:r>
              <a:rPr lang="es-ES_tradnl" dirty="0" smtClean="0"/>
              <a:t>Moderada </a:t>
            </a:r>
          </a:p>
          <a:p>
            <a:r>
              <a:rPr lang="es-ES_tradnl" dirty="0" smtClean="0"/>
              <a:t>A Severa</a:t>
            </a:r>
            <a:endParaRPr lang="es-ES_tradnl" dirty="0"/>
          </a:p>
        </p:txBody>
      </p:sp>
      <p:cxnSp>
        <p:nvCxnSpPr>
          <p:cNvPr id="5" name="Straight Arrow Connector 4"/>
          <p:cNvCxnSpPr/>
          <p:nvPr/>
        </p:nvCxnSpPr>
        <p:spPr bwMode="auto">
          <a:xfrm>
            <a:off x="2514600" y="3543301"/>
            <a:ext cx="2057400" cy="571499"/>
          </a:xfrm>
          <a:prstGeom prst="straightConnector1">
            <a:avLst/>
          </a:prstGeom>
          <a:solidFill>
            <a:schemeClr val="accent1"/>
          </a:solidFill>
          <a:ln w="349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V="1">
            <a:off x="2514600" y="2209801"/>
            <a:ext cx="2971800" cy="1333500"/>
          </a:xfrm>
          <a:prstGeom prst="straightConnector1">
            <a:avLst/>
          </a:prstGeom>
          <a:solidFill>
            <a:schemeClr val="accent1"/>
          </a:solidFill>
          <a:ln w="349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8098540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p:txBody>
          <a:bodyPr/>
          <a:lstStyle/>
          <a:p>
            <a:r>
              <a:rPr lang="es-ES_tradnl" altLang="en-US" smtClean="0">
                <a:cs typeface="Times New Roman" pitchFamily="18" charset="0"/>
              </a:rPr>
              <a:t>¿</a:t>
            </a:r>
            <a:r>
              <a:rPr lang="es-ES_tradnl" altLang="en-US" smtClean="0"/>
              <a:t>Preguntas?</a:t>
            </a:r>
          </a:p>
        </p:txBody>
      </p:sp>
      <p:sp>
        <p:nvSpPr>
          <p:cNvPr id="103427" name="Rectangle 3"/>
          <p:cNvSpPr>
            <a:spLocks noGrp="1" noChangeArrowheads="1"/>
          </p:cNvSpPr>
          <p:nvPr>
            <p:ph type="subTitle" idx="1"/>
          </p:nvPr>
        </p:nvSpPr>
        <p:spPr/>
        <p:txBody>
          <a:bodyPr/>
          <a:lstStyle/>
          <a:p>
            <a:endParaRPr lang="es-ES_tradnl" altLang="en-US"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0"/>
            <a:ext cx="7772400" cy="1143000"/>
          </a:xfrm>
        </p:spPr>
        <p:txBody>
          <a:bodyPr/>
          <a:lstStyle/>
          <a:p>
            <a:r>
              <a:rPr lang="es-ES_tradnl" altLang="en-US" dirty="0" smtClean="0"/>
              <a:t>Prueba</a:t>
            </a:r>
          </a:p>
        </p:txBody>
      </p:sp>
      <p:sp>
        <p:nvSpPr>
          <p:cNvPr id="104451" name="Rectangle 3"/>
          <p:cNvSpPr>
            <a:spLocks noGrp="1" noChangeArrowheads="1"/>
          </p:cNvSpPr>
          <p:nvPr>
            <p:ph type="body" idx="1"/>
          </p:nvPr>
        </p:nvSpPr>
        <p:spPr>
          <a:xfrm>
            <a:off x="304800" y="1066800"/>
            <a:ext cx="8534400" cy="5486400"/>
          </a:xfrm>
        </p:spPr>
        <p:txBody>
          <a:bodyPr/>
          <a:lstStyle/>
          <a:p>
            <a:r>
              <a:rPr lang="es-ES_tradnl" altLang="en-US" dirty="0" smtClean="0">
                <a:cs typeface="Times New Roman" pitchFamily="18" charset="0"/>
              </a:rPr>
              <a:t>¿Por qué es tan difícil el verificar pronósticos de turbulencia?</a:t>
            </a:r>
          </a:p>
          <a:p>
            <a:r>
              <a:rPr lang="es-ES_tradnl" altLang="en-US" dirty="0" smtClean="0">
                <a:cs typeface="Times New Roman" pitchFamily="18" charset="0"/>
              </a:rPr>
              <a:t>¿Cuáles son los tipos de turbulencia?</a:t>
            </a:r>
          </a:p>
          <a:p>
            <a:r>
              <a:rPr lang="es-ES_tradnl" altLang="en-US" dirty="0" smtClean="0">
                <a:cs typeface="Times New Roman" pitchFamily="18" charset="0"/>
              </a:rPr>
              <a:t>¿Qué implica la turbulencia en aire claro (CAT)?</a:t>
            </a:r>
          </a:p>
          <a:p>
            <a:r>
              <a:rPr lang="es-ES_tradnl" altLang="en-US" dirty="0" smtClean="0">
                <a:cs typeface="Times New Roman" pitchFamily="18" charset="0"/>
              </a:rPr>
              <a:t>¿Qué nos indica la presencia de nube rotor/lenticular?</a:t>
            </a:r>
          </a:p>
          <a:p>
            <a:r>
              <a:rPr lang="es-ES_tradnl" dirty="0" smtClean="0"/>
              <a:t>¿</a:t>
            </a:r>
            <a:r>
              <a:rPr lang="es-ES_tradnl" dirty="0"/>
              <a:t>Qué intensidad de turbulencia es pronosticada en las cartas de vuelo de tiempo significante?</a:t>
            </a:r>
            <a:endParaRPr lang="en-US" dirty="0"/>
          </a:p>
          <a:p>
            <a:endParaRPr lang="es-ES_tradnl" altLang="en-US" dirty="0" smtClean="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0"/>
            <a:ext cx="7772400" cy="1143000"/>
          </a:xfrm>
        </p:spPr>
        <p:txBody>
          <a:bodyPr/>
          <a:lstStyle/>
          <a:p>
            <a:r>
              <a:rPr lang="es-ES_tradnl" altLang="en-US" smtClean="0"/>
              <a:t>Categorías de Aeronaves</a:t>
            </a:r>
          </a:p>
        </p:txBody>
      </p:sp>
      <p:sp>
        <p:nvSpPr>
          <p:cNvPr id="9220" name="Text Box 4"/>
          <p:cNvSpPr txBox="1">
            <a:spLocks noChangeArrowheads="1"/>
          </p:cNvSpPr>
          <p:nvPr/>
        </p:nvSpPr>
        <p:spPr bwMode="auto">
          <a:xfrm>
            <a:off x="1469571" y="5842337"/>
            <a:ext cx="5976257" cy="1015663"/>
          </a:xfrm>
          <a:prstGeom prst="rect">
            <a:avLst/>
          </a:prstGeom>
          <a:solidFill>
            <a:schemeClr val="tx1"/>
          </a:solidFill>
          <a:ln>
            <a:solidFill>
              <a:schemeClr val="bg2"/>
            </a:solidFill>
          </a:ln>
          <a:effec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es-ES_tradnl" altLang="en-US" sz="2400" dirty="0">
                <a:solidFill>
                  <a:schemeClr val="bg2"/>
                </a:solidFill>
              </a:rPr>
              <a:t>Pronósticos para aeronaves categoría </a:t>
            </a:r>
            <a:r>
              <a:rPr lang="es-ES_tradnl" altLang="en-US" sz="2400" dirty="0" smtClean="0">
                <a:solidFill>
                  <a:schemeClr val="bg2"/>
                </a:solidFill>
              </a:rPr>
              <a:t>II</a:t>
            </a:r>
          </a:p>
          <a:p>
            <a:pPr algn="ctr">
              <a:spcBef>
                <a:spcPct val="50000"/>
              </a:spcBef>
              <a:buFontTx/>
              <a:buNone/>
            </a:pPr>
            <a:r>
              <a:rPr lang="en-US" sz="2400" dirty="0">
                <a:solidFill>
                  <a:schemeClr val="bg2"/>
                </a:solidFill>
              </a:rPr>
              <a:t>AFWA TN 98-002, Feb 2012</a:t>
            </a:r>
            <a:endParaRPr lang="es-ES_tradnl" altLang="en-US" sz="2400" dirty="0">
              <a:solidFill>
                <a:schemeClr val="bg2"/>
              </a:solidFill>
            </a:endParaRPr>
          </a:p>
        </p:txBody>
      </p:sp>
      <p:pic>
        <p:nvPicPr>
          <p:cNvPr id="92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571" y="1118382"/>
            <a:ext cx="597625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title"/>
          </p:nvPr>
        </p:nvSpPr>
        <p:spPr>
          <a:xfrm>
            <a:off x="838200" y="0"/>
            <a:ext cx="8305800" cy="1143000"/>
          </a:xfrm>
        </p:spPr>
        <p:txBody>
          <a:bodyPr/>
          <a:lstStyle/>
          <a:p>
            <a:pPr algn="l"/>
            <a:r>
              <a:rPr lang="es-ES_tradnl" altLang="en-US" sz="4000" smtClean="0">
                <a:cs typeface="Times New Roman" pitchFamily="18" charset="0"/>
              </a:rPr>
              <a:t>¿En esta imagen, ven áreas de posible turbulencia?</a:t>
            </a:r>
          </a:p>
        </p:txBody>
      </p:sp>
      <p:pic>
        <p:nvPicPr>
          <p:cNvPr id="105475" name="Picture 6" descr="GOES14452008136XMJxL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bwMode="auto">
          <a:xfrm flipH="1">
            <a:off x="4343400" y="2667000"/>
            <a:ext cx="152400" cy="1600200"/>
          </a:xfrm>
          <a:prstGeom prst="straightConnector1">
            <a:avLst/>
          </a:prstGeom>
          <a:solidFill>
            <a:schemeClr val="accent1"/>
          </a:solidFill>
          <a:ln w="57150" cap="flat" cmpd="sng" algn="ctr">
            <a:solidFill>
              <a:srgbClr val="FF0066"/>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838200" y="0"/>
            <a:ext cx="8305800" cy="1143000"/>
          </a:xfrm>
        </p:spPr>
        <p:txBody>
          <a:bodyPr/>
          <a:lstStyle/>
          <a:p>
            <a:pPr algn="l"/>
            <a:r>
              <a:rPr lang="es-ES_tradnl" altLang="en-US" sz="4000" smtClean="0">
                <a:cs typeface="Times New Roman" pitchFamily="18" charset="0"/>
              </a:rPr>
              <a:t>¿En esta imagen, ven áreas de posible turbulencia?</a:t>
            </a:r>
          </a:p>
        </p:txBody>
      </p:sp>
      <p:pic>
        <p:nvPicPr>
          <p:cNvPr id="106499" name="Picture 5" descr="GOES14452008136RPCRP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430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bwMode="auto">
          <a:xfrm>
            <a:off x="3389728" y="3992294"/>
            <a:ext cx="381000" cy="1051560"/>
          </a:xfrm>
          <a:prstGeom prst="straightConnector1">
            <a:avLst/>
          </a:prstGeom>
          <a:solidFill>
            <a:schemeClr val="accent1"/>
          </a:solidFill>
          <a:ln w="57150" cap="flat" cmpd="sng" algn="ctr">
            <a:solidFill>
              <a:srgbClr val="FF0066"/>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p:cNvCxnSpPr/>
          <p:nvPr/>
        </p:nvCxnSpPr>
        <p:spPr bwMode="auto">
          <a:xfrm flipH="1">
            <a:off x="4876800" y="2514600"/>
            <a:ext cx="609600" cy="952500"/>
          </a:xfrm>
          <a:prstGeom prst="straightConnector1">
            <a:avLst/>
          </a:prstGeom>
          <a:solidFill>
            <a:schemeClr val="accent1"/>
          </a:solidFill>
          <a:ln w="57150" cap="flat" cmpd="sng" algn="ctr">
            <a:solidFill>
              <a:srgbClr val="FF0066"/>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0" y="0"/>
            <a:ext cx="9144000" cy="533400"/>
          </a:xfrm>
        </p:spPr>
        <p:txBody>
          <a:bodyPr/>
          <a:lstStyle/>
          <a:p>
            <a:r>
              <a:rPr lang="es-ES_tradnl" altLang="en-US" sz="2800" dirty="0" smtClean="0">
                <a:cs typeface="Times New Roman" pitchFamily="18" charset="0"/>
              </a:rPr>
              <a:t>¿En esta imagen, ven áreas de posible turbulencia?</a:t>
            </a:r>
          </a:p>
        </p:txBody>
      </p:sp>
      <p:pic>
        <p:nvPicPr>
          <p:cNvPr id="107523" name="Picture 5" descr="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94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rot="20713198">
            <a:off x="5186304" y="1953666"/>
            <a:ext cx="4038600" cy="560680"/>
          </a:xfrm>
          <a:prstGeom prst="ellipse">
            <a:avLst/>
          </a:prstGeom>
          <a:solidFill>
            <a:schemeClr val="accent1">
              <a:alpha val="61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3" name="Oval 2"/>
          <p:cNvSpPr/>
          <p:nvPr/>
        </p:nvSpPr>
        <p:spPr bwMode="auto">
          <a:xfrm>
            <a:off x="4724400" y="1752600"/>
            <a:ext cx="1066800" cy="1267612"/>
          </a:xfrm>
          <a:prstGeom prst="ellipse">
            <a:avLst/>
          </a:prstGeom>
          <a:solidFill>
            <a:srgbClr val="FF0000">
              <a:alpha val="56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9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0"/>
            <a:ext cx="7772400" cy="1143000"/>
          </a:xfrm>
        </p:spPr>
        <p:txBody>
          <a:bodyPr/>
          <a:lstStyle/>
          <a:p>
            <a:r>
              <a:rPr lang="es-ES_tradnl" altLang="en-US" dirty="0" smtClean="0"/>
              <a:t>Prueba</a:t>
            </a:r>
          </a:p>
        </p:txBody>
      </p:sp>
      <p:sp>
        <p:nvSpPr>
          <p:cNvPr id="104451" name="Rectangle 3"/>
          <p:cNvSpPr>
            <a:spLocks noGrp="1" noChangeArrowheads="1"/>
          </p:cNvSpPr>
          <p:nvPr>
            <p:ph type="body" idx="1"/>
          </p:nvPr>
        </p:nvSpPr>
        <p:spPr>
          <a:xfrm>
            <a:off x="304800" y="1066800"/>
            <a:ext cx="8534400" cy="4114800"/>
          </a:xfrm>
        </p:spPr>
        <p:txBody>
          <a:bodyPr/>
          <a:lstStyle/>
          <a:p>
            <a:r>
              <a:rPr lang="es-ES_tradnl" sz="3000" dirty="0" smtClean="0"/>
              <a:t>¿</a:t>
            </a:r>
            <a:r>
              <a:rPr lang="es-ES_tradnl" sz="3000" dirty="0"/>
              <a:t>De qué lado del jet es más probable que se presente turbulencia, del lado frío o del lado cálido?  ¿Por qué? </a:t>
            </a:r>
            <a:endParaRPr lang="en-US" sz="3000" dirty="0"/>
          </a:p>
          <a:p>
            <a:endParaRPr lang="es-ES_tradnl" sz="3000" dirty="0" smtClean="0"/>
          </a:p>
          <a:p>
            <a:r>
              <a:rPr lang="es-ES_tradnl" sz="3000" dirty="0" smtClean="0"/>
              <a:t>¿</a:t>
            </a:r>
            <a:r>
              <a:rPr lang="es-ES_tradnl" sz="3000" dirty="0"/>
              <a:t>Por qué es necesario para los pilotos saber si hay riesgo de LLWS?</a:t>
            </a:r>
            <a:endParaRPr lang="en-US" sz="3000" dirty="0"/>
          </a:p>
          <a:p>
            <a:endParaRPr lang="es-ES_tradnl" sz="3000" smtClean="0"/>
          </a:p>
          <a:p>
            <a:r>
              <a:rPr lang="es-ES_tradnl" sz="3000" smtClean="0"/>
              <a:t>¿</a:t>
            </a:r>
            <a:r>
              <a:rPr lang="es-ES_tradnl" sz="3000" dirty="0"/>
              <a:t>Qué función cumple la turbulencia en la atmosfera?</a:t>
            </a:r>
            <a:endParaRPr lang="en-US" sz="3000" dirty="0"/>
          </a:p>
          <a:p>
            <a:endParaRPr lang="en-US" dirty="0"/>
          </a:p>
          <a:p>
            <a:endParaRPr lang="es-ES_tradnl" altLang="en-US" dirty="0" smtClean="0">
              <a:cs typeface="Times New Roman" pitchFamily="18" charset="0"/>
            </a:endParaRPr>
          </a:p>
        </p:txBody>
      </p:sp>
    </p:spTree>
    <p:extLst>
      <p:ext uri="{BB962C8B-B14F-4D97-AF65-F5344CB8AC3E}">
        <p14:creationId xmlns:p14="http://schemas.microsoft.com/office/powerpoint/2010/main" val="421921560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0" y="0"/>
            <a:ext cx="9144000" cy="762000"/>
          </a:xfrm>
        </p:spPr>
        <p:txBody>
          <a:bodyPr/>
          <a:lstStyle/>
          <a:p>
            <a:r>
              <a:rPr lang="es-ES_tradnl" altLang="en-US" sz="2800" dirty="0" smtClean="0">
                <a:cs typeface="Times New Roman" pitchFamily="18" charset="0"/>
              </a:rPr>
              <a:t>¿En esta imagen, ven áreas de posible turbulencia?</a:t>
            </a:r>
          </a:p>
        </p:txBody>
      </p:sp>
      <p:pic>
        <p:nvPicPr>
          <p:cNvPr id="108547" name="Picture 5" descr="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1"/>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1752600" y="4038600"/>
            <a:ext cx="609600" cy="914400"/>
          </a:xfrm>
          <a:prstGeom prst="ellipse">
            <a:avLst/>
          </a:prstGeom>
          <a:solidFill>
            <a:srgbClr val="FF0000">
              <a:alpha val="51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5" name="Oval 4"/>
          <p:cNvSpPr/>
          <p:nvPr/>
        </p:nvSpPr>
        <p:spPr bwMode="auto">
          <a:xfrm rot="1544027">
            <a:off x="3048000" y="2857501"/>
            <a:ext cx="609600" cy="914400"/>
          </a:xfrm>
          <a:prstGeom prst="ellipse">
            <a:avLst/>
          </a:prstGeom>
          <a:solidFill>
            <a:srgbClr val="FF0000">
              <a:alpha val="51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4"/>
          <p:cNvSpPr>
            <a:spLocks noGrp="1" noChangeArrowheads="1"/>
          </p:cNvSpPr>
          <p:nvPr>
            <p:ph type="title"/>
          </p:nvPr>
        </p:nvSpPr>
        <p:spPr>
          <a:xfrm>
            <a:off x="0" y="0"/>
            <a:ext cx="4572000" cy="2895600"/>
          </a:xfrm>
        </p:spPr>
        <p:txBody>
          <a:bodyPr/>
          <a:lstStyle/>
          <a:p>
            <a:r>
              <a:rPr lang="es-ES_tradnl" altLang="en-US" smtClean="0">
                <a:cs typeface="Times New Roman" pitchFamily="18" charset="0"/>
              </a:rPr>
              <a:t>¿En estas imagenes, ven áreas de posible turbulencia?</a:t>
            </a:r>
          </a:p>
        </p:txBody>
      </p:sp>
      <p:pic>
        <p:nvPicPr>
          <p:cNvPr id="10957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0"/>
            <a:ext cx="7448550" cy="51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2" name="Picture 6" descr="visnorp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0"/>
            <a:ext cx="7715250" cy="740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bwMode="auto">
          <a:xfrm>
            <a:off x="2286000" y="3352800"/>
            <a:ext cx="381000" cy="1051560"/>
          </a:xfrm>
          <a:prstGeom prst="straightConnector1">
            <a:avLst/>
          </a:prstGeom>
          <a:solidFill>
            <a:schemeClr val="accent1"/>
          </a:solidFill>
          <a:ln w="57150" cap="flat" cmpd="sng" algn="ctr">
            <a:solidFill>
              <a:srgbClr val="FF0066"/>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p:cNvCxnSpPr/>
          <p:nvPr/>
        </p:nvCxnSpPr>
        <p:spPr bwMode="auto">
          <a:xfrm flipH="1" flipV="1">
            <a:off x="6629400" y="4085493"/>
            <a:ext cx="1066800" cy="527538"/>
          </a:xfrm>
          <a:prstGeom prst="straightConnector1">
            <a:avLst/>
          </a:prstGeom>
          <a:solidFill>
            <a:schemeClr val="accent1"/>
          </a:solidFill>
          <a:ln w="57150" cap="flat" cmpd="sng" algn="ctr">
            <a:solidFill>
              <a:srgbClr val="FF0066"/>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p:nvPr/>
        </p:nvCxnSpPr>
        <p:spPr bwMode="auto">
          <a:xfrm>
            <a:off x="6248400" y="609600"/>
            <a:ext cx="381000" cy="1051560"/>
          </a:xfrm>
          <a:prstGeom prst="straightConnector1">
            <a:avLst/>
          </a:prstGeom>
          <a:solidFill>
            <a:schemeClr val="accent1"/>
          </a:solidFill>
          <a:ln w="57150" cap="flat" cmpd="sng" algn="ctr">
            <a:solidFill>
              <a:srgbClr val="FF0066"/>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685800" y="0"/>
            <a:ext cx="7772400" cy="1143000"/>
          </a:xfrm>
        </p:spPr>
        <p:txBody>
          <a:bodyPr/>
          <a:lstStyle/>
          <a:p>
            <a:r>
              <a:rPr lang="es-ES_tradnl" altLang="en-US" dirty="0" smtClean="0"/>
              <a:t>Identifique Áreas de LLWS</a:t>
            </a:r>
          </a:p>
        </p:txBody>
      </p:sp>
      <p:pic>
        <p:nvPicPr>
          <p:cNvPr id="11059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9144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bwMode="auto">
          <a:xfrm rot="4796531">
            <a:off x="5837405" y="5487437"/>
            <a:ext cx="609600" cy="914400"/>
          </a:xfrm>
          <a:prstGeom prst="ellipse">
            <a:avLst/>
          </a:prstGeom>
          <a:solidFill>
            <a:srgbClr val="FF0000">
              <a:alpha val="51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0"/>
            <a:ext cx="7772400" cy="1143000"/>
          </a:xfrm>
        </p:spPr>
        <p:txBody>
          <a:bodyPr/>
          <a:lstStyle/>
          <a:p>
            <a:r>
              <a:rPr lang="es-ES_tradnl" altLang="en-US" dirty="0" smtClean="0"/>
              <a:t>Prueba</a:t>
            </a:r>
          </a:p>
        </p:txBody>
      </p:sp>
      <p:sp>
        <p:nvSpPr>
          <p:cNvPr id="104451" name="Rectangle 3"/>
          <p:cNvSpPr>
            <a:spLocks noGrp="1" noChangeArrowheads="1"/>
          </p:cNvSpPr>
          <p:nvPr>
            <p:ph type="body" idx="1"/>
          </p:nvPr>
        </p:nvSpPr>
        <p:spPr>
          <a:xfrm>
            <a:off x="304800" y="1066800"/>
            <a:ext cx="8534400" cy="4572000"/>
          </a:xfrm>
        </p:spPr>
        <p:txBody>
          <a:bodyPr/>
          <a:lstStyle/>
          <a:p>
            <a:r>
              <a:rPr lang="es-ES_tradnl" sz="3000" dirty="0"/>
              <a:t>¿Qué impacto tiene el peso de la aeronave en la turbulencia que se siente</a:t>
            </a:r>
            <a:r>
              <a:rPr lang="es-ES_tradnl" sz="3000" dirty="0" smtClean="0"/>
              <a:t>?</a:t>
            </a:r>
          </a:p>
          <a:p>
            <a:endParaRPr lang="en-US" sz="3000" dirty="0"/>
          </a:p>
          <a:p>
            <a:r>
              <a:rPr lang="es-ES_tradnl" sz="3000" dirty="0" smtClean="0"/>
              <a:t> </a:t>
            </a:r>
            <a:r>
              <a:rPr lang="es-ES_tradnl" sz="3000" dirty="0"/>
              <a:t>¿Qué impacto tiene el largo de las alas de la aeronave en la turbulencia que se siente</a:t>
            </a:r>
            <a:r>
              <a:rPr lang="es-ES_tradnl" sz="3000" dirty="0" smtClean="0"/>
              <a:t>?</a:t>
            </a:r>
          </a:p>
          <a:p>
            <a:endParaRPr lang="en-US" sz="3000" dirty="0"/>
          </a:p>
          <a:p>
            <a:r>
              <a:rPr lang="es-ES_tradnl" sz="3000" dirty="0"/>
              <a:t> </a:t>
            </a:r>
            <a:r>
              <a:rPr lang="es-ES_tradnl" sz="3000" dirty="0" smtClean="0"/>
              <a:t>¿</a:t>
            </a:r>
            <a:r>
              <a:rPr lang="es-ES_tradnl" sz="3000" dirty="0"/>
              <a:t>Qué </a:t>
            </a:r>
            <a:r>
              <a:rPr lang="es-ES_tradnl" sz="3000" dirty="0" smtClean="0"/>
              <a:t>intensidad </a:t>
            </a:r>
            <a:r>
              <a:rPr lang="es-ES_tradnl" sz="3000" dirty="0"/>
              <a:t>de turbulencia típicamente se espera en </a:t>
            </a:r>
            <a:r>
              <a:rPr lang="es-ES_tradnl" sz="3000" dirty="0" err="1"/>
              <a:t>Cb</a:t>
            </a:r>
            <a:r>
              <a:rPr lang="es-ES_tradnl" sz="3000" dirty="0"/>
              <a:t> maduros</a:t>
            </a:r>
            <a:r>
              <a:rPr lang="es-ES_tradnl" sz="3000" dirty="0" smtClean="0"/>
              <a:t>?</a:t>
            </a:r>
            <a:endParaRPr lang="en-US" sz="3000" dirty="0"/>
          </a:p>
          <a:p>
            <a:endParaRPr lang="es-ES_tradnl" altLang="en-US" sz="3000" dirty="0" smtClean="0">
              <a:cs typeface="Times New Roman" pitchFamily="18" charset="0"/>
            </a:endParaRPr>
          </a:p>
          <a:p>
            <a:r>
              <a:rPr lang="es-ES_tradnl" sz="3000" dirty="0"/>
              <a:t>¿Qué intensidad de turbulencia típicamente se espera en </a:t>
            </a:r>
            <a:r>
              <a:rPr lang="es-ES_tradnl" sz="3000" dirty="0" smtClean="0"/>
              <a:t>tormentas severas?</a:t>
            </a:r>
            <a:endParaRPr lang="en-US" sz="3000" dirty="0"/>
          </a:p>
          <a:p>
            <a:endParaRPr lang="es-ES_tradnl" altLang="en-US" dirty="0" smtClean="0">
              <a:cs typeface="Times New Roman" pitchFamily="18" charset="0"/>
            </a:endParaRPr>
          </a:p>
        </p:txBody>
      </p:sp>
    </p:spTree>
    <p:extLst>
      <p:ext uri="{BB962C8B-B14F-4D97-AF65-F5344CB8AC3E}">
        <p14:creationId xmlns:p14="http://schemas.microsoft.com/office/powerpoint/2010/main" val="407794861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685800" y="76200"/>
            <a:ext cx="7772400" cy="1143000"/>
          </a:xfrm>
        </p:spPr>
        <p:txBody>
          <a:bodyPr/>
          <a:lstStyle/>
          <a:p>
            <a:r>
              <a:rPr lang="es-ES_tradnl" altLang="en-US" dirty="0" smtClean="0"/>
              <a:t>Identifique Áreas de LLWS</a:t>
            </a:r>
          </a:p>
        </p:txBody>
      </p:sp>
      <p:pic>
        <p:nvPicPr>
          <p:cNvPr id="1116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bwMode="auto">
          <a:xfrm rot="1544027">
            <a:off x="7254883" y="5247003"/>
            <a:ext cx="609600" cy="914400"/>
          </a:xfrm>
          <a:prstGeom prst="ellipse">
            <a:avLst/>
          </a:prstGeom>
          <a:solidFill>
            <a:srgbClr val="FF0000">
              <a:alpha val="51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733425" y="0"/>
            <a:ext cx="7772400" cy="685800"/>
          </a:xfrm>
        </p:spPr>
        <p:txBody>
          <a:bodyPr/>
          <a:lstStyle/>
          <a:p>
            <a:pPr algn="l"/>
            <a:r>
              <a:rPr lang="es-ES_tradnl" altLang="en-US" sz="3200" dirty="0" smtClean="0"/>
              <a:t>Identifique periodo de mayor riesgo de LLWS</a:t>
            </a:r>
          </a:p>
        </p:txBody>
      </p:sp>
      <p:pic>
        <p:nvPicPr>
          <p:cNvPr id="1126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16919"/>
            <a:ext cx="8375146" cy="6141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rot="1544027">
            <a:off x="3048000" y="5344797"/>
            <a:ext cx="609600" cy="914400"/>
          </a:xfrm>
          <a:prstGeom prst="ellipse">
            <a:avLst/>
          </a:prstGeom>
          <a:solidFill>
            <a:srgbClr val="FF0000">
              <a:alpha val="51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7772400" cy="1143000"/>
          </a:xfrm>
        </p:spPr>
        <p:txBody>
          <a:bodyPr/>
          <a:lstStyle/>
          <a:p>
            <a:r>
              <a:rPr lang="es-ES_tradnl" altLang="en-US" smtClean="0"/>
              <a:t>Verificación de Pronósticos</a:t>
            </a:r>
          </a:p>
        </p:txBody>
      </p:sp>
      <p:sp>
        <p:nvSpPr>
          <p:cNvPr id="10243" name="Rectangle 3"/>
          <p:cNvSpPr>
            <a:spLocks noGrp="1" noChangeArrowheads="1"/>
          </p:cNvSpPr>
          <p:nvPr>
            <p:ph type="body" idx="1"/>
          </p:nvPr>
        </p:nvSpPr>
        <p:spPr>
          <a:xfrm>
            <a:off x="381000" y="914400"/>
            <a:ext cx="8763000" cy="4114800"/>
          </a:xfrm>
        </p:spPr>
        <p:txBody>
          <a:bodyPr/>
          <a:lstStyle/>
          <a:p>
            <a:r>
              <a:rPr lang="es-ES_tradnl" altLang="en-US" smtClean="0"/>
              <a:t>Buenos pronósticos son difíciles de verificar. </a:t>
            </a:r>
          </a:p>
          <a:p>
            <a:pPr lvl="2"/>
            <a:r>
              <a:rPr lang="es-ES_tradnl" altLang="en-US" smtClean="0"/>
              <a:t>Los pilotos tomaran acciones para mitigar los efectos</a:t>
            </a:r>
          </a:p>
          <a:p>
            <a:pPr lvl="3"/>
            <a:r>
              <a:rPr lang="es-ES_tradnl" altLang="en-US" smtClean="0"/>
              <a:t>Evitando el área</a:t>
            </a:r>
          </a:p>
          <a:p>
            <a:pPr lvl="3"/>
            <a:r>
              <a:rPr lang="es-ES_tradnl" altLang="en-US" smtClean="0"/>
              <a:t>Ingresando el área de pronostico a menor velocidad</a:t>
            </a:r>
          </a:p>
        </p:txBody>
      </p:sp>
      <p:pic>
        <p:nvPicPr>
          <p:cNvPr id="10244" name="Picture 1031" descr="Turbulence PIREPs for the SE reg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00" y="3086100"/>
            <a:ext cx="37719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033" descr="View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s-ES_tradnl" dirty="0" smtClean="0"/>
              <a:t>Factores que Acentúan la Probabilidad de Turbulencia</a:t>
            </a:r>
            <a:endParaRPr lang="es-ES_tradnl" dirty="0"/>
          </a:p>
        </p:txBody>
      </p:sp>
      <p:sp>
        <p:nvSpPr>
          <p:cNvPr id="3" name="Content Placeholder 2"/>
          <p:cNvSpPr>
            <a:spLocks noGrp="1"/>
          </p:cNvSpPr>
          <p:nvPr>
            <p:ph idx="1"/>
          </p:nvPr>
        </p:nvSpPr>
        <p:spPr>
          <a:xfrm>
            <a:off x="685800" y="1524000"/>
            <a:ext cx="7772400" cy="5029200"/>
          </a:xfrm>
        </p:spPr>
        <p:txBody>
          <a:bodyPr/>
          <a:lstStyle/>
          <a:p>
            <a:r>
              <a:rPr lang="es-ES_tradnl" dirty="0" smtClean="0"/>
              <a:t>Jet/Corriente en Chorro en Altura</a:t>
            </a:r>
          </a:p>
          <a:p>
            <a:r>
              <a:rPr lang="es-ES_tradnl" dirty="0" smtClean="0"/>
              <a:t>Gradiente de Temperatura</a:t>
            </a:r>
          </a:p>
          <a:p>
            <a:pPr lvl="1"/>
            <a:r>
              <a:rPr lang="es-ES_tradnl" dirty="0" smtClean="0"/>
              <a:t>Horizontal</a:t>
            </a:r>
          </a:p>
          <a:p>
            <a:pPr lvl="1"/>
            <a:r>
              <a:rPr lang="es-ES_tradnl" dirty="0" smtClean="0"/>
              <a:t>Vertical</a:t>
            </a:r>
          </a:p>
          <a:p>
            <a:r>
              <a:rPr lang="es-ES_tradnl" dirty="0" smtClean="0"/>
              <a:t>Cortante</a:t>
            </a:r>
          </a:p>
          <a:p>
            <a:pPr lvl="1"/>
            <a:r>
              <a:rPr lang="es-ES_tradnl" dirty="0" smtClean="0"/>
              <a:t>Horizontal</a:t>
            </a:r>
          </a:p>
          <a:p>
            <a:pPr lvl="1"/>
            <a:r>
              <a:rPr lang="es-ES_tradnl" dirty="0" smtClean="0"/>
              <a:t>Vertical</a:t>
            </a:r>
          </a:p>
          <a:p>
            <a:r>
              <a:rPr lang="es-ES_tradnl" dirty="0" smtClean="0"/>
              <a:t>Ondas de Gravedad</a:t>
            </a:r>
          </a:p>
          <a:p>
            <a:r>
              <a:rPr lang="es-ES_tradnl" dirty="0" smtClean="0"/>
              <a:t>Terreno Montañoso </a:t>
            </a:r>
          </a:p>
          <a:p>
            <a:endParaRPr lang="es-ES_tradnl" dirty="0"/>
          </a:p>
        </p:txBody>
      </p:sp>
    </p:spTree>
    <p:extLst>
      <p:ext uri="{BB962C8B-B14F-4D97-AF65-F5344CB8AC3E}">
        <p14:creationId xmlns:p14="http://schemas.microsoft.com/office/powerpoint/2010/main" val="3588301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p:nvPr>
        </p:nvSpPr>
        <p:spPr/>
        <p:txBody>
          <a:bodyPr/>
          <a:lstStyle/>
          <a:p>
            <a:r>
              <a:rPr lang="es-ES_tradnl" altLang="en-US" smtClean="0"/>
              <a:t>Tipos de Turbulencia</a:t>
            </a:r>
          </a:p>
        </p:txBody>
      </p:sp>
      <p:sp>
        <p:nvSpPr>
          <p:cNvPr id="11267" name="Rectangle 5"/>
          <p:cNvSpPr>
            <a:spLocks noGrp="1" noChangeArrowheads="1"/>
          </p:cNvSpPr>
          <p:nvPr>
            <p:ph type="subTitle" idx="1"/>
          </p:nvPr>
        </p:nvSpPr>
        <p:spPr/>
        <p:txBody>
          <a:bodyPr/>
          <a:lstStyle/>
          <a:p>
            <a:endParaRPr lang="es-ES_tradnl" alt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2000" y="4267200"/>
            <a:ext cx="1447800"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2" name="Rectangle 1"/>
          <p:cNvSpPr/>
          <p:nvPr/>
        </p:nvSpPr>
        <p:spPr bwMode="auto">
          <a:xfrm>
            <a:off x="762000" y="1107831"/>
            <a:ext cx="1295400" cy="381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12291" name="Rectangle 3"/>
          <p:cNvSpPr>
            <a:spLocks noGrp="1" noChangeArrowheads="1"/>
          </p:cNvSpPr>
          <p:nvPr>
            <p:ph type="body" idx="1"/>
          </p:nvPr>
        </p:nvSpPr>
        <p:spPr>
          <a:xfrm>
            <a:off x="330005" y="1078523"/>
            <a:ext cx="8432995" cy="4114800"/>
          </a:xfrm>
        </p:spPr>
        <p:txBody>
          <a:bodyPr/>
          <a:lstStyle/>
          <a:p>
            <a:pPr>
              <a:lnSpc>
                <a:spcPct val="80000"/>
              </a:lnSpc>
            </a:pPr>
            <a:r>
              <a:rPr lang="es-ES_tradnl" altLang="en-US" sz="2800" b="1" u="sng" dirty="0" smtClean="0"/>
              <a:t>Termal</a:t>
            </a:r>
            <a:r>
              <a:rPr lang="es-ES_tradnl" altLang="en-US" sz="2800" dirty="0" smtClean="0"/>
              <a:t>:  Se asocia al calentamiento </a:t>
            </a:r>
            <a:r>
              <a:rPr lang="en-US" altLang="en-US" sz="2800" dirty="0" smtClean="0"/>
              <a:t>des</a:t>
            </a:r>
            <a:r>
              <a:rPr lang="es-ES_tradnl" altLang="en-US" sz="2800" dirty="0" smtClean="0"/>
              <a:t>igual de la superficie de la Tierra</a:t>
            </a:r>
          </a:p>
          <a:p>
            <a:pPr lvl="1">
              <a:lnSpc>
                <a:spcPct val="80000"/>
              </a:lnSpc>
            </a:pPr>
            <a:r>
              <a:rPr lang="es-ES_tradnl" altLang="en-US" sz="2400" dirty="0" smtClean="0"/>
              <a:t>Generalmente observado tarde en la mañana y durante la tarde.</a:t>
            </a:r>
          </a:p>
          <a:p>
            <a:pPr lvl="1">
              <a:lnSpc>
                <a:spcPct val="80000"/>
              </a:lnSpc>
            </a:pPr>
            <a:r>
              <a:rPr lang="es-ES_tradnl" altLang="en-US" sz="2400" dirty="0" smtClean="0"/>
              <a:t>Atmósfera baja.</a:t>
            </a:r>
          </a:p>
          <a:p>
            <a:pPr lvl="1">
              <a:lnSpc>
                <a:spcPct val="80000"/>
              </a:lnSpc>
            </a:pPr>
            <a:r>
              <a:rPr lang="es-ES_tradnl" altLang="en-US" sz="2400" dirty="0" smtClean="0"/>
              <a:t>Mayor impacto en </a:t>
            </a:r>
            <a:r>
              <a:rPr lang="es-ES_tradnl" altLang="en-US" sz="2400" b="1" dirty="0" smtClean="0">
                <a:solidFill>
                  <a:schemeClr val="accent1"/>
                </a:solidFill>
              </a:rPr>
              <a:t>despegue/aterrizaje</a:t>
            </a:r>
            <a:r>
              <a:rPr lang="es-ES_tradnl" altLang="en-US" sz="2400" dirty="0" smtClean="0"/>
              <a:t>. </a:t>
            </a:r>
          </a:p>
          <a:p>
            <a:pPr lvl="1">
              <a:lnSpc>
                <a:spcPct val="80000"/>
              </a:lnSpc>
            </a:pPr>
            <a:r>
              <a:rPr lang="es-ES_tradnl" altLang="en-US" sz="2400" dirty="0" smtClean="0"/>
              <a:t>Si hay Cu, hay corrientes </a:t>
            </a:r>
            <a:r>
              <a:rPr lang="es-ES_tradnl" altLang="en-US" sz="2400" dirty="0" err="1" smtClean="0"/>
              <a:t>convectivas</a:t>
            </a:r>
            <a:r>
              <a:rPr lang="es-ES_tradnl" altLang="en-US" sz="2400" dirty="0" smtClean="0"/>
              <a:t> y turbulencia</a:t>
            </a:r>
          </a:p>
          <a:p>
            <a:pPr lvl="1">
              <a:lnSpc>
                <a:spcPct val="80000"/>
              </a:lnSpc>
            </a:pPr>
            <a:r>
              <a:rPr lang="es-ES_tradnl" altLang="en-US" sz="2400" dirty="0" smtClean="0"/>
              <a:t>Mas intensa sobre terreno obscuro</a:t>
            </a:r>
          </a:p>
          <a:p>
            <a:pPr lvl="1">
              <a:lnSpc>
                <a:spcPct val="80000"/>
              </a:lnSpc>
            </a:pPr>
            <a:endParaRPr lang="es-ES_tradnl" altLang="en-US" sz="2400" dirty="0" smtClean="0"/>
          </a:p>
          <a:p>
            <a:pPr>
              <a:lnSpc>
                <a:spcPct val="80000"/>
              </a:lnSpc>
            </a:pPr>
            <a:r>
              <a:rPr lang="es-ES_tradnl" altLang="en-US" sz="2800" b="1" u="sng" dirty="0" smtClean="0"/>
              <a:t>Mecánica</a:t>
            </a:r>
            <a:r>
              <a:rPr lang="es-ES_tradnl" altLang="en-US" sz="2800" dirty="0" smtClean="0"/>
              <a:t>:  Se asocia a cortantes/cizalla del viento “</a:t>
            </a:r>
            <a:r>
              <a:rPr lang="es-ES_tradnl" altLang="en-US" sz="2800" dirty="0" err="1" smtClean="0"/>
              <a:t>wind</a:t>
            </a:r>
            <a:r>
              <a:rPr lang="es-ES_tradnl" altLang="en-US" sz="2800" dirty="0" smtClean="0"/>
              <a:t> </a:t>
            </a:r>
            <a:r>
              <a:rPr lang="es-ES_tradnl" altLang="en-US" sz="2800" dirty="0" err="1" smtClean="0"/>
              <a:t>shear</a:t>
            </a:r>
            <a:r>
              <a:rPr lang="es-ES_tradnl" altLang="en-US" sz="2800" dirty="0" smtClean="0"/>
              <a:t>” vertical/horizontal debido  a gradientes de presión, variaciones en el terreno y frentes.</a:t>
            </a:r>
          </a:p>
          <a:p>
            <a:pPr lvl="1">
              <a:lnSpc>
                <a:spcPct val="80000"/>
              </a:lnSpc>
            </a:pPr>
            <a:r>
              <a:rPr lang="es-ES_tradnl" altLang="en-US" sz="2400" dirty="0" smtClean="0"/>
              <a:t>El resultado es una cortante/cizalla vertical y horizontal.</a:t>
            </a:r>
          </a:p>
        </p:txBody>
      </p:sp>
      <p:sp>
        <p:nvSpPr>
          <p:cNvPr id="12290" name="Rectangle 2"/>
          <p:cNvSpPr>
            <a:spLocks noGrp="1" noChangeArrowheads="1"/>
          </p:cNvSpPr>
          <p:nvPr>
            <p:ph type="title"/>
          </p:nvPr>
        </p:nvSpPr>
        <p:spPr>
          <a:xfrm>
            <a:off x="685800" y="0"/>
            <a:ext cx="7772400" cy="1143000"/>
          </a:xfrm>
        </p:spPr>
        <p:txBody>
          <a:bodyPr/>
          <a:lstStyle/>
          <a:p>
            <a:r>
              <a:rPr lang="es-ES_tradnl" altLang="en-US" dirty="0" smtClean="0"/>
              <a:t>Tipos de Turbulencia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Tipos de Turbulencia: Termal</a:t>
            </a:r>
            <a:endParaRPr lang="es-ES_tradnl" dirty="0"/>
          </a:p>
        </p:txBody>
      </p:sp>
      <p:pic>
        <p:nvPicPr>
          <p:cNvPr id="172038" name="Picture 6" descr="http://www.free-online-private-pilot-ground-school.com/images/convective-turbulenc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878" y="2209800"/>
            <a:ext cx="8370452"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2841" y="5410200"/>
            <a:ext cx="8370452" cy="1200329"/>
          </a:xfrm>
          <a:prstGeom prst="rect">
            <a:avLst/>
          </a:prstGeom>
          <a:solidFill>
            <a:schemeClr val="accent1"/>
          </a:solidFill>
        </p:spPr>
        <p:txBody>
          <a:bodyPr wrap="square" rtlCol="0">
            <a:spAutoFit/>
          </a:bodyPr>
          <a:lstStyle/>
          <a:p>
            <a:r>
              <a:rPr lang="es-ES_tradnl" dirty="0" smtClean="0"/>
              <a:t>Calentamiento desigual del terreno genera regiones de ascenso de aire.  Dependiendo del tipo de terreno, color y vegetación, los ascensos pueden ser abruptos.</a:t>
            </a:r>
            <a:endParaRPr lang="es-ES_tradnl" dirty="0"/>
          </a:p>
        </p:txBody>
      </p:sp>
    </p:spTree>
    <p:extLst>
      <p:ext uri="{BB962C8B-B14F-4D97-AF65-F5344CB8AC3E}">
        <p14:creationId xmlns:p14="http://schemas.microsoft.com/office/powerpoint/2010/main" val="2488587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Tipos de Turbulencia: Mecánica</a:t>
            </a:r>
            <a:endParaRPr lang="es-ES_tradnl" dirty="0"/>
          </a:p>
        </p:txBody>
      </p:sp>
      <p:pic>
        <p:nvPicPr>
          <p:cNvPr id="171010" name="Picture 2" descr="http://wx.db.erau.edu/faculty/mullerb/Wx365/Mountain_waves/mtnwave_tra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905000"/>
            <a:ext cx="4762500" cy="3333751"/>
          </a:xfrm>
          <a:prstGeom prst="rect">
            <a:avLst/>
          </a:prstGeom>
          <a:noFill/>
          <a:extLst>
            <a:ext uri="{909E8E84-426E-40DD-AFC4-6F175D3DCCD1}">
              <a14:hiddenFill xmlns:a14="http://schemas.microsoft.com/office/drawing/2010/main">
                <a:solidFill>
                  <a:srgbClr val="FFFFFF"/>
                </a:solidFill>
              </a14:hiddenFill>
            </a:ext>
          </a:extLst>
        </p:spPr>
      </p:pic>
      <p:pic>
        <p:nvPicPr>
          <p:cNvPr id="171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828" y="1905000"/>
            <a:ext cx="2999363" cy="3333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5410200"/>
            <a:ext cx="8179191" cy="1200329"/>
          </a:xfrm>
          <a:prstGeom prst="rect">
            <a:avLst/>
          </a:prstGeom>
          <a:solidFill>
            <a:schemeClr val="accent1"/>
          </a:solidFill>
        </p:spPr>
        <p:txBody>
          <a:bodyPr wrap="square" rtlCol="0">
            <a:spAutoFit/>
          </a:bodyPr>
          <a:lstStyle/>
          <a:p>
            <a:r>
              <a:rPr lang="es-ES_tradnl" dirty="0" smtClean="0"/>
              <a:t>Viento perpendicular a terreno montañoso resulta en regiones de ascenso/descenso mecánico, y por conservación de vorticidad potencial, la generación de ondas del lado de sotavento..</a:t>
            </a:r>
            <a:endParaRPr lang="es-ES_tradnl" dirty="0"/>
          </a:p>
        </p:txBody>
      </p:sp>
    </p:spTree>
    <p:extLst>
      <p:ext uri="{BB962C8B-B14F-4D97-AF65-F5344CB8AC3E}">
        <p14:creationId xmlns:p14="http://schemas.microsoft.com/office/powerpoint/2010/main" val="968761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09600" y="0"/>
            <a:ext cx="7772400" cy="1143000"/>
          </a:xfrm>
        </p:spPr>
        <p:txBody>
          <a:bodyPr/>
          <a:lstStyle/>
          <a:p>
            <a:r>
              <a:rPr lang="es-ES_tradnl" altLang="en-US" sz="4000" dirty="0" smtClean="0"/>
              <a:t>Turbulencia de Estelas/”Wake”</a:t>
            </a:r>
            <a:br>
              <a:rPr lang="es-ES_tradnl" altLang="en-US" sz="4000" dirty="0" smtClean="0"/>
            </a:br>
            <a:endParaRPr lang="es-ES_tradnl" altLang="en-US" sz="2400" dirty="0" smtClean="0"/>
          </a:p>
        </p:txBody>
      </p:sp>
      <p:sp>
        <p:nvSpPr>
          <p:cNvPr id="13315" name="Rectangle 3"/>
          <p:cNvSpPr>
            <a:spLocks noGrp="1" noChangeArrowheads="1"/>
          </p:cNvSpPr>
          <p:nvPr>
            <p:ph type="body" idx="1"/>
          </p:nvPr>
        </p:nvSpPr>
        <p:spPr>
          <a:xfrm>
            <a:off x="0" y="762000"/>
            <a:ext cx="9067800" cy="5181600"/>
          </a:xfrm>
        </p:spPr>
        <p:txBody>
          <a:bodyPr/>
          <a:lstStyle/>
          <a:p>
            <a:r>
              <a:rPr lang="es-ES_tradnl" altLang="en-US" dirty="0" smtClean="0"/>
              <a:t>Mecánicamente inducida, se genera/propaga a un intervalo dado, y es basada en el peso/tipo de aeronave.  </a:t>
            </a:r>
          </a:p>
          <a:p>
            <a:pPr lvl="1"/>
            <a:r>
              <a:rPr lang="es-ES_tradnl" altLang="en-US" dirty="0" smtClean="0"/>
              <a:t>Controladores aéreos toman esto en consideración cuando determinan distancia a seguir entre aeronaves.</a:t>
            </a:r>
          </a:p>
        </p:txBody>
      </p:sp>
      <p:pic>
        <p:nvPicPr>
          <p:cNvPr id="13318" name="Picture 6" descr="http://www.aviationexplorer.com/aircraft_turbulence_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351405"/>
            <a:ext cx="285750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graphics8.nytimes.com/images/2007/06/12/business/12turbulence.6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5180" y="3581400"/>
            <a:ext cx="5715000" cy="2667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685800" y="152400"/>
            <a:ext cx="7772400" cy="1143000"/>
          </a:xfrm>
        </p:spPr>
        <p:txBody>
          <a:bodyPr/>
          <a:lstStyle/>
          <a:p>
            <a:r>
              <a:rPr lang="es-ES_tradnl" altLang="en-US" smtClean="0"/>
              <a:t>Función de la Turbulencia</a:t>
            </a:r>
          </a:p>
        </p:txBody>
      </p:sp>
      <p:sp>
        <p:nvSpPr>
          <p:cNvPr id="3075" name="Content Placeholder 2"/>
          <p:cNvSpPr>
            <a:spLocks noGrp="1"/>
          </p:cNvSpPr>
          <p:nvPr>
            <p:ph idx="1"/>
          </p:nvPr>
        </p:nvSpPr>
        <p:spPr>
          <a:xfrm>
            <a:off x="685800" y="1600200"/>
            <a:ext cx="7772400" cy="4114800"/>
          </a:xfrm>
        </p:spPr>
        <p:txBody>
          <a:bodyPr/>
          <a:lstStyle/>
          <a:p>
            <a:r>
              <a:rPr lang="es-ES_tradnl" altLang="en-US" dirty="0" smtClean="0"/>
              <a:t>¿Cual es la función de la turbulencia en la atmosfera?</a:t>
            </a:r>
          </a:p>
          <a:p>
            <a:pPr lvl="1"/>
            <a:r>
              <a:rPr lang="es-ES_tradnl" altLang="en-US" dirty="0" smtClean="0"/>
              <a:t>¿Incomodar a la tripulación?</a:t>
            </a:r>
          </a:p>
          <a:p>
            <a:pPr lvl="1"/>
            <a:endParaRPr lang="es-ES_tradnl" altLang="en-US" dirty="0" smtClean="0"/>
          </a:p>
          <a:p>
            <a:pPr lvl="1"/>
            <a:r>
              <a:rPr lang="es-ES_tradnl" altLang="en-US" dirty="0" smtClean="0"/>
              <a:t>¿Asustar los pasajeros?</a:t>
            </a:r>
          </a:p>
          <a:p>
            <a:pPr lvl="1"/>
            <a:endParaRPr lang="es-ES_tradnl" altLang="en-US" dirty="0" smtClean="0"/>
          </a:p>
          <a:p>
            <a:pPr lvl="1"/>
            <a:r>
              <a:rPr lang="es-ES_tradnl" altLang="en-US" dirty="0" smtClean="0"/>
              <a:t>¿Costarle dinero a la aerolínea?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s-ES_tradnl" dirty="0" smtClean="0"/>
              <a:t>Turbulencia Convectiva</a:t>
            </a:r>
            <a:endParaRPr lang="es-ES_tradnl" dirty="0"/>
          </a:p>
        </p:txBody>
      </p:sp>
      <p:sp>
        <p:nvSpPr>
          <p:cNvPr id="3" name="Content Placeholder 2"/>
          <p:cNvSpPr>
            <a:spLocks noGrp="1"/>
          </p:cNvSpPr>
          <p:nvPr>
            <p:ph idx="1"/>
          </p:nvPr>
        </p:nvSpPr>
        <p:spPr>
          <a:xfrm>
            <a:off x="685800" y="990600"/>
            <a:ext cx="7772400" cy="4114800"/>
          </a:xfrm>
        </p:spPr>
        <p:txBody>
          <a:bodyPr/>
          <a:lstStyle/>
          <a:p>
            <a:r>
              <a:rPr lang="es-ES_tradnl" dirty="0" smtClean="0"/>
              <a:t>Causada por:</a:t>
            </a:r>
          </a:p>
          <a:p>
            <a:pPr lvl="1"/>
            <a:r>
              <a:rPr lang="es-ES_tradnl" dirty="0" smtClean="0"/>
              <a:t>Corrientes verticales dentro y cerca de nubes </a:t>
            </a:r>
            <a:r>
              <a:rPr lang="es-ES_tradnl" dirty="0" err="1" smtClean="0"/>
              <a:t>convectivas</a:t>
            </a:r>
            <a:endParaRPr lang="es-ES_tradnl" dirty="0" smtClean="0"/>
          </a:p>
          <a:p>
            <a:pPr lvl="1"/>
            <a:r>
              <a:rPr lang="es-ES_tradnl" dirty="0" smtClean="0"/>
              <a:t>Torre cúmulos que generan ondas de gravedad</a:t>
            </a:r>
          </a:p>
          <a:p>
            <a:pPr lvl="1"/>
            <a:r>
              <a:rPr lang="es-ES_tradnl" dirty="0" smtClean="0"/>
              <a:t>Termales secos (aire ascendente no saturado)</a:t>
            </a:r>
          </a:p>
          <a:p>
            <a:pPr lvl="1"/>
            <a:r>
              <a:rPr lang="es-ES_tradnl" dirty="0" smtClean="0"/>
              <a:t>Rachas descendentes</a:t>
            </a:r>
            <a:endParaRPr lang="es-ES_tradnl" dirty="0"/>
          </a:p>
        </p:txBody>
      </p:sp>
      <p:pic>
        <p:nvPicPr>
          <p:cNvPr id="50178" name="Picture 2" descr="http://blog.metservice.com/wp-content/uploads/2010/06/stormtdf_smal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4299916"/>
            <a:ext cx="4889500" cy="2558083"/>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http://www.st-andrews.ac.uk/~dib2/climate/storm.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542" y="4446376"/>
            <a:ext cx="4045458" cy="225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6160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124200" y="2133600"/>
            <a:ext cx="1905000" cy="381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14338" name="Rectangle 1026"/>
          <p:cNvSpPr>
            <a:spLocks noGrp="1" noChangeArrowheads="1"/>
          </p:cNvSpPr>
          <p:nvPr>
            <p:ph type="title"/>
          </p:nvPr>
        </p:nvSpPr>
        <p:spPr>
          <a:xfrm>
            <a:off x="685800" y="304800"/>
            <a:ext cx="7772400" cy="1143000"/>
          </a:xfrm>
        </p:spPr>
        <p:txBody>
          <a:bodyPr/>
          <a:lstStyle/>
          <a:p>
            <a:r>
              <a:rPr lang="es-ES_tradnl" altLang="en-US" dirty="0" smtClean="0"/>
              <a:t>Turbulencia de Aire Claro (CAT)</a:t>
            </a:r>
          </a:p>
        </p:txBody>
      </p:sp>
      <p:sp>
        <p:nvSpPr>
          <p:cNvPr id="14339" name="Rectangle 1027"/>
          <p:cNvSpPr>
            <a:spLocks noGrp="1" noChangeArrowheads="1"/>
          </p:cNvSpPr>
          <p:nvPr>
            <p:ph type="body" idx="1"/>
          </p:nvPr>
        </p:nvSpPr>
        <p:spPr>
          <a:xfrm>
            <a:off x="914400" y="1524000"/>
            <a:ext cx="7772400" cy="4114800"/>
          </a:xfrm>
        </p:spPr>
        <p:txBody>
          <a:bodyPr/>
          <a:lstStyle/>
          <a:p>
            <a:r>
              <a:rPr lang="es-ES_tradnl" altLang="en-US" dirty="0" smtClean="0"/>
              <a:t>Turbulencia no asociada a actividad convectiva observada.</a:t>
            </a:r>
          </a:p>
          <a:p>
            <a:pPr lvl="1"/>
            <a:r>
              <a:rPr lang="es-ES_tradnl" altLang="en-US" dirty="0" smtClean="0"/>
              <a:t>Observada en aire claro y/o en nubes no </a:t>
            </a:r>
            <a:r>
              <a:rPr lang="es-ES_tradnl" altLang="en-US" dirty="0" err="1" smtClean="0"/>
              <a:t>convectivas</a:t>
            </a:r>
            <a:endParaRPr lang="es-ES_tradnl" altLang="en-US" dirty="0" smtClean="0"/>
          </a:p>
          <a:p>
            <a:r>
              <a:rPr lang="es-ES_tradnl" altLang="en-US" dirty="0" smtClean="0"/>
              <a:t>Incluye turbulencia de niveles superiores que se asocian al Jet y a frentes en altura.</a:t>
            </a:r>
          </a:p>
          <a:p>
            <a:pPr lvl="1"/>
            <a:r>
              <a:rPr lang="es-ES_tradnl" altLang="en-US" dirty="0" smtClean="0"/>
              <a:t>Áreas de ciclogénesis cerca del jet y al sur de la región de formación.</a:t>
            </a:r>
          </a:p>
          <a:p>
            <a:pPr lvl="2"/>
            <a:r>
              <a:rPr lang="es-ES_tradnl" altLang="en-US" dirty="0" smtClean="0"/>
              <a:t>Moderada cuando la baja se profundiza a &lt;1mb/</a:t>
            </a:r>
            <a:r>
              <a:rPr lang="es-ES_tradnl" altLang="en-US" dirty="0" err="1" smtClean="0"/>
              <a:t>hr</a:t>
            </a:r>
            <a:endParaRPr lang="es-ES_tradnl" altLang="en-US" dirty="0" smtClean="0"/>
          </a:p>
          <a:p>
            <a:pPr lvl="2"/>
            <a:r>
              <a:rPr lang="es-ES_tradnl" altLang="en-US" dirty="0" smtClean="0"/>
              <a:t>Severa cuando la baja se profundiza a &gt;1mb/</a:t>
            </a:r>
            <a:r>
              <a:rPr lang="es-ES_tradnl" altLang="en-US" dirty="0" err="1" smtClean="0"/>
              <a:t>hr</a:t>
            </a:r>
            <a:endParaRPr lang="es-ES_tradnl" alt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027"/>
          <p:cNvSpPr>
            <a:spLocks noGrp="1" noChangeArrowheads="1"/>
          </p:cNvSpPr>
          <p:nvPr>
            <p:ph type="body" idx="1"/>
          </p:nvPr>
        </p:nvSpPr>
        <p:spPr>
          <a:xfrm>
            <a:off x="685800" y="1600200"/>
            <a:ext cx="7772400" cy="4114800"/>
          </a:xfrm>
        </p:spPr>
        <p:txBody>
          <a:bodyPr/>
          <a:lstStyle/>
          <a:p>
            <a:r>
              <a:rPr lang="es-ES_tradnl" altLang="en-US" dirty="0" smtClean="0"/>
              <a:t>Tres condiciones que típicamente se asocian a condiciones de turbulencia de aire claro:</a:t>
            </a:r>
          </a:p>
          <a:p>
            <a:pPr lvl="1"/>
            <a:r>
              <a:rPr lang="es-ES_tradnl" altLang="en-US" dirty="0" smtClean="0"/>
              <a:t>Cortante en la vertical</a:t>
            </a:r>
          </a:p>
          <a:p>
            <a:pPr lvl="1"/>
            <a:r>
              <a:rPr lang="es-ES_tradnl" altLang="en-US" dirty="0" smtClean="0"/>
              <a:t>Deformación Horizontal</a:t>
            </a:r>
          </a:p>
          <a:p>
            <a:pPr lvl="1"/>
            <a:r>
              <a:rPr lang="es-ES_tradnl" altLang="en-US" dirty="0" smtClean="0"/>
              <a:t>Convergencia Horizontal</a:t>
            </a:r>
          </a:p>
          <a:p>
            <a:r>
              <a:rPr lang="es-ES_tradnl" altLang="en-US" dirty="0" smtClean="0"/>
              <a:t>Índices de Turbulencia toman en consideración estos parámetros para </a:t>
            </a:r>
            <a:r>
              <a:rPr lang="es-ES_tradnl" altLang="en-US" smtClean="0"/>
              <a:t>sus proyecciones </a:t>
            </a:r>
            <a:r>
              <a:rPr lang="es-ES_tradnl" altLang="en-US" dirty="0" smtClean="0"/>
              <a:t>de turbulencia.</a:t>
            </a:r>
          </a:p>
        </p:txBody>
      </p:sp>
      <p:sp>
        <p:nvSpPr>
          <p:cNvPr id="14338" name="Rectangle 1026"/>
          <p:cNvSpPr>
            <a:spLocks noGrp="1" noChangeArrowheads="1"/>
          </p:cNvSpPr>
          <p:nvPr>
            <p:ph type="title"/>
          </p:nvPr>
        </p:nvSpPr>
        <p:spPr>
          <a:xfrm>
            <a:off x="685800" y="304800"/>
            <a:ext cx="7772400" cy="1143000"/>
          </a:xfrm>
        </p:spPr>
        <p:txBody>
          <a:bodyPr/>
          <a:lstStyle/>
          <a:p>
            <a:r>
              <a:rPr lang="es-ES_tradnl" altLang="en-US" dirty="0" smtClean="0"/>
              <a:t>Turbulencia de Aire Claro (CAT)</a:t>
            </a:r>
          </a:p>
        </p:txBody>
      </p:sp>
    </p:spTree>
    <p:extLst>
      <p:ext uri="{BB962C8B-B14F-4D97-AF65-F5344CB8AC3E}">
        <p14:creationId xmlns:p14="http://schemas.microsoft.com/office/powerpoint/2010/main" val="38829958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s-ES_tradnl" dirty="0" smtClean="0"/>
              <a:t>Turbulencia con el Jet</a:t>
            </a:r>
            <a:endParaRPr lang="es-ES_tradnl" dirty="0"/>
          </a:p>
        </p:txBody>
      </p:sp>
      <p:sp>
        <p:nvSpPr>
          <p:cNvPr id="3" name="Content Placeholder 2"/>
          <p:cNvSpPr>
            <a:spLocks noGrp="1"/>
          </p:cNvSpPr>
          <p:nvPr>
            <p:ph idx="1"/>
          </p:nvPr>
        </p:nvSpPr>
        <p:spPr>
          <a:xfrm>
            <a:off x="685800" y="1371600"/>
            <a:ext cx="7772400" cy="4114800"/>
          </a:xfrm>
        </p:spPr>
        <p:txBody>
          <a:bodyPr/>
          <a:lstStyle/>
          <a:p>
            <a:r>
              <a:rPr lang="es-ES_tradnl" dirty="0"/>
              <a:t>E</a:t>
            </a:r>
            <a:r>
              <a:rPr lang="es-ES_tradnl" dirty="0" smtClean="0"/>
              <a:t>n la tropopausa sobre el jet.</a:t>
            </a:r>
          </a:p>
          <a:p>
            <a:r>
              <a:rPr lang="es-ES_tradnl" dirty="0" smtClean="0"/>
              <a:t>En el frente bajo el jet</a:t>
            </a:r>
          </a:p>
          <a:p>
            <a:r>
              <a:rPr lang="es-ES_tradnl" dirty="0" smtClean="0"/>
              <a:t>Regiones de baja presión delante del jet.</a:t>
            </a:r>
            <a:endParaRPr lang="es-ES_tradnl"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867" y="3352800"/>
            <a:ext cx="5359487"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2571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3400" y="0"/>
            <a:ext cx="7772400" cy="1143000"/>
          </a:xfrm>
        </p:spPr>
        <p:txBody>
          <a:bodyPr/>
          <a:lstStyle/>
          <a:p>
            <a:r>
              <a:rPr lang="es-ES_tradnl" altLang="en-US" smtClean="0"/>
              <a:t>Áreas de Turbulencia</a:t>
            </a:r>
          </a:p>
        </p:txBody>
      </p:sp>
      <p:sp>
        <p:nvSpPr>
          <p:cNvPr id="15363" name="Rectangle 3"/>
          <p:cNvSpPr>
            <a:spLocks noGrp="1" noChangeArrowheads="1"/>
          </p:cNvSpPr>
          <p:nvPr>
            <p:ph type="body" idx="1"/>
          </p:nvPr>
        </p:nvSpPr>
        <p:spPr>
          <a:xfrm>
            <a:off x="533400" y="990600"/>
            <a:ext cx="7772400" cy="5334000"/>
          </a:xfrm>
        </p:spPr>
        <p:txBody>
          <a:bodyPr/>
          <a:lstStyle/>
          <a:p>
            <a:r>
              <a:rPr lang="es-ES_tradnl" altLang="en-US" smtClean="0"/>
              <a:t>Áreas de advección termal</a:t>
            </a:r>
          </a:p>
          <a:p>
            <a:r>
              <a:rPr lang="es-ES_tradnl" altLang="en-US" smtClean="0"/>
              <a:t>Ciclogénesis</a:t>
            </a:r>
          </a:p>
          <a:p>
            <a:r>
              <a:rPr lang="es-ES_tradnl" altLang="en-US" smtClean="0"/>
              <a:t>Cortante de Viento</a:t>
            </a:r>
            <a:r>
              <a:rPr lang="en-US" altLang="en-US" smtClean="0"/>
              <a:t> </a:t>
            </a:r>
            <a:r>
              <a:rPr lang="es-ES_tradnl" altLang="en-US" smtClean="0"/>
              <a:t>Vertical/Horizontal</a:t>
            </a:r>
          </a:p>
          <a:p>
            <a:r>
              <a:rPr lang="es-ES_tradnl" altLang="en-US" smtClean="0"/>
              <a:t>Dorsales/Vaguadas Inclinadas</a:t>
            </a:r>
          </a:p>
          <a:p>
            <a:r>
              <a:rPr lang="es-ES_tradnl" altLang="en-US" smtClean="0"/>
              <a:t>Corrientes en Chorro “Jets” Confluentes</a:t>
            </a:r>
          </a:p>
          <a:p>
            <a:r>
              <a:rPr lang="es-ES_tradnl" altLang="en-US" smtClean="0"/>
              <a:t>Dorsales/Vaguadas Angostas</a:t>
            </a:r>
          </a:p>
          <a:p>
            <a:r>
              <a:rPr lang="es-ES_tradnl" altLang="en-US" smtClean="0"/>
              <a:t>Bajas Cerradas</a:t>
            </a:r>
          </a:p>
          <a:p>
            <a:r>
              <a:rPr lang="es-ES_tradnl" altLang="en-US" smtClean="0"/>
              <a:t>Cerca de Montañas</a:t>
            </a:r>
          </a:p>
          <a:p>
            <a:r>
              <a:rPr lang="es-ES_tradnl" altLang="en-US" smtClean="0"/>
              <a:t>Divergencia en Altura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ctrTitle"/>
          </p:nvPr>
        </p:nvSpPr>
        <p:spPr/>
        <p:txBody>
          <a:bodyPr/>
          <a:lstStyle/>
          <a:p>
            <a:r>
              <a:rPr lang="es-ES_tradnl" altLang="en-US" smtClean="0"/>
              <a:t>Categorías</a:t>
            </a:r>
          </a:p>
        </p:txBody>
      </p:sp>
      <p:sp>
        <p:nvSpPr>
          <p:cNvPr id="16387" name="Rectangle 5"/>
          <p:cNvSpPr>
            <a:spLocks noGrp="1" noChangeArrowheads="1"/>
          </p:cNvSpPr>
          <p:nvPr>
            <p:ph type="subTitle" idx="1"/>
          </p:nvPr>
        </p:nvSpPr>
        <p:spPr/>
        <p:txBody>
          <a:bodyPr/>
          <a:lstStyle/>
          <a:p>
            <a:endParaRPr lang="es-ES_tradnl" alt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0"/>
            <a:ext cx="7772400" cy="1143000"/>
          </a:xfrm>
        </p:spPr>
        <p:txBody>
          <a:bodyPr/>
          <a:lstStyle/>
          <a:p>
            <a:r>
              <a:rPr lang="es-ES_tradnl" altLang="en-US" smtClean="0"/>
              <a:t>Categorías</a:t>
            </a:r>
          </a:p>
        </p:txBody>
      </p:sp>
      <p:sp>
        <p:nvSpPr>
          <p:cNvPr id="17411" name="Rectangle 3"/>
          <p:cNvSpPr>
            <a:spLocks noGrp="1" noChangeArrowheads="1"/>
          </p:cNvSpPr>
          <p:nvPr>
            <p:ph type="body" idx="1"/>
          </p:nvPr>
        </p:nvSpPr>
        <p:spPr>
          <a:xfrm>
            <a:off x="685800" y="1143000"/>
            <a:ext cx="7772400" cy="5410200"/>
          </a:xfrm>
        </p:spPr>
        <p:txBody>
          <a:bodyPr/>
          <a:lstStyle/>
          <a:p>
            <a:pPr>
              <a:lnSpc>
                <a:spcPct val="80000"/>
              </a:lnSpc>
            </a:pPr>
            <a:r>
              <a:rPr lang="es-ES_tradnl" altLang="en-US" sz="2000" b="1" u="sng" dirty="0" smtClean="0"/>
              <a:t>Ligera</a:t>
            </a:r>
          </a:p>
          <a:p>
            <a:pPr lvl="1">
              <a:lnSpc>
                <a:spcPct val="80000"/>
              </a:lnSpc>
            </a:pPr>
            <a:r>
              <a:rPr lang="es-ES_tradnl" altLang="en-US" sz="1800" dirty="0" smtClean="0"/>
              <a:t>Aeronave experimenta ligeros cambios en altitud y/o actitud </a:t>
            </a:r>
          </a:p>
          <a:p>
            <a:pPr lvl="1">
              <a:lnSpc>
                <a:spcPct val="80000"/>
              </a:lnSpc>
            </a:pPr>
            <a:r>
              <a:rPr lang="es-ES_tradnl" altLang="en-US" sz="1800" dirty="0" smtClean="0"/>
              <a:t>Inducida por variaciones en velocidad de 05-14 nudos con movimientos verticales de 5 a 19 </a:t>
            </a:r>
            <a:r>
              <a:rPr lang="es-ES_tradnl" altLang="en-US" sz="1800" dirty="0" err="1" smtClean="0"/>
              <a:t>pps</a:t>
            </a:r>
            <a:endParaRPr lang="es-ES_tradnl" altLang="en-US" sz="1800" dirty="0" smtClean="0"/>
          </a:p>
          <a:p>
            <a:pPr>
              <a:lnSpc>
                <a:spcPct val="80000"/>
              </a:lnSpc>
            </a:pPr>
            <a:r>
              <a:rPr lang="es-ES_tradnl" altLang="en-US" sz="2000" b="1" u="sng" dirty="0" smtClean="0"/>
              <a:t>Modera</a:t>
            </a:r>
          </a:p>
          <a:p>
            <a:pPr lvl="1">
              <a:lnSpc>
                <a:spcPct val="80000"/>
              </a:lnSpc>
            </a:pPr>
            <a:r>
              <a:rPr lang="es-ES_tradnl" altLang="en-US" sz="1800" dirty="0" smtClean="0"/>
              <a:t>Aeronave experimenta moderados cambios en altitud y/o actitud</a:t>
            </a:r>
          </a:p>
          <a:p>
            <a:pPr lvl="1">
              <a:lnSpc>
                <a:spcPct val="80000"/>
              </a:lnSpc>
            </a:pPr>
            <a:r>
              <a:rPr lang="es-ES_tradnl" altLang="en-US" sz="1800" dirty="0" smtClean="0">
                <a:solidFill>
                  <a:srgbClr val="FFC000"/>
                </a:solidFill>
              </a:rPr>
              <a:t>Piloto esta en control de la aeronave </a:t>
            </a:r>
          </a:p>
          <a:p>
            <a:pPr lvl="1">
              <a:lnSpc>
                <a:spcPct val="80000"/>
              </a:lnSpc>
            </a:pPr>
            <a:r>
              <a:rPr lang="es-ES_tradnl" altLang="en-US" sz="1800" dirty="0" smtClean="0"/>
              <a:t>Inducida por variaciones en velocidad de 15-24 nudos con movimientos verticales de 20 a 35 </a:t>
            </a:r>
            <a:r>
              <a:rPr lang="es-ES_tradnl" altLang="en-US" sz="1800" dirty="0" err="1" smtClean="0"/>
              <a:t>pps</a:t>
            </a:r>
            <a:endParaRPr lang="es-ES_tradnl" altLang="en-US" sz="1800" dirty="0" smtClean="0"/>
          </a:p>
          <a:p>
            <a:pPr>
              <a:lnSpc>
                <a:spcPct val="80000"/>
              </a:lnSpc>
            </a:pPr>
            <a:r>
              <a:rPr lang="es-ES_tradnl" altLang="en-US" sz="2000" b="1" u="sng" dirty="0" smtClean="0"/>
              <a:t>Severa</a:t>
            </a:r>
          </a:p>
          <a:p>
            <a:pPr lvl="1">
              <a:lnSpc>
                <a:spcPct val="80000"/>
              </a:lnSpc>
            </a:pPr>
            <a:r>
              <a:rPr lang="es-ES_tradnl" altLang="en-US" sz="1800" dirty="0" smtClean="0"/>
              <a:t>Aeronave experimenta abruptos cambios en altitud y/o actitud </a:t>
            </a:r>
          </a:p>
          <a:p>
            <a:pPr lvl="1">
              <a:lnSpc>
                <a:spcPct val="80000"/>
              </a:lnSpc>
            </a:pPr>
            <a:r>
              <a:rPr lang="es-ES_tradnl" altLang="en-US" sz="1800" dirty="0" smtClean="0">
                <a:solidFill>
                  <a:srgbClr val="FFFF00"/>
                </a:solidFill>
              </a:rPr>
              <a:t>Piloto puede, brevemente, perder control </a:t>
            </a:r>
          </a:p>
          <a:p>
            <a:pPr lvl="1">
              <a:lnSpc>
                <a:spcPct val="80000"/>
              </a:lnSpc>
            </a:pPr>
            <a:r>
              <a:rPr lang="es-ES_tradnl" altLang="en-US" sz="1800" dirty="0" smtClean="0"/>
              <a:t>Inducida por variaciones en velocidad </a:t>
            </a:r>
            <a:r>
              <a:rPr lang="es-ES_tradnl" altLang="en-US" sz="1800" u="sng" dirty="0" smtClean="0"/>
              <a:t>&gt;</a:t>
            </a:r>
            <a:r>
              <a:rPr lang="es-ES_tradnl" altLang="en-US" sz="1800" dirty="0" smtClean="0"/>
              <a:t> 25 nudos con movimientos verticales de 36 a 49 </a:t>
            </a:r>
            <a:r>
              <a:rPr lang="es-ES_tradnl" altLang="en-US" sz="1800" dirty="0" err="1" smtClean="0"/>
              <a:t>pps</a:t>
            </a:r>
            <a:endParaRPr lang="es-ES_tradnl" altLang="en-US" sz="1800" dirty="0" smtClean="0"/>
          </a:p>
          <a:p>
            <a:pPr>
              <a:lnSpc>
                <a:spcPct val="80000"/>
              </a:lnSpc>
            </a:pPr>
            <a:r>
              <a:rPr lang="es-ES_tradnl" altLang="en-US" sz="2000" b="1" u="sng" dirty="0" smtClean="0"/>
              <a:t>Extrema</a:t>
            </a:r>
          </a:p>
          <a:p>
            <a:pPr lvl="1">
              <a:lnSpc>
                <a:spcPct val="80000"/>
              </a:lnSpc>
            </a:pPr>
            <a:r>
              <a:rPr lang="es-ES_tradnl" altLang="en-US" sz="1800" dirty="0" smtClean="0"/>
              <a:t>Aeronave sacudida violentamente</a:t>
            </a:r>
          </a:p>
          <a:p>
            <a:pPr lvl="1">
              <a:lnSpc>
                <a:spcPct val="80000"/>
              </a:lnSpc>
            </a:pPr>
            <a:r>
              <a:rPr lang="es-ES_tradnl" altLang="en-US" sz="1800" dirty="0" smtClean="0">
                <a:solidFill>
                  <a:srgbClr val="FF0000"/>
                </a:solidFill>
              </a:rPr>
              <a:t>Prácticamente imposible de controlar</a:t>
            </a:r>
          </a:p>
          <a:p>
            <a:pPr lvl="1">
              <a:lnSpc>
                <a:spcPct val="80000"/>
              </a:lnSpc>
            </a:pPr>
            <a:r>
              <a:rPr lang="es-ES_tradnl" altLang="en-US" sz="1800" dirty="0" smtClean="0"/>
              <a:t>Inducida por variaciones en velocidad </a:t>
            </a:r>
            <a:r>
              <a:rPr lang="es-ES_tradnl" altLang="en-US" sz="1800" u="sng" dirty="0" smtClean="0"/>
              <a:t>&gt;</a:t>
            </a:r>
            <a:r>
              <a:rPr lang="es-ES_tradnl" altLang="en-US" sz="1800" dirty="0" smtClean="0"/>
              <a:t> 25 nudos con movimientos verticales  </a:t>
            </a:r>
            <a:r>
              <a:rPr lang="es-ES_tradnl" altLang="en-US" sz="1800" u="sng" dirty="0" smtClean="0"/>
              <a:t>&gt;</a:t>
            </a:r>
            <a:r>
              <a:rPr lang="es-ES_tradnl" altLang="en-US" sz="1800" dirty="0" smtClean="0"/>
              <a:t> 50 </a:t>
            </a:r>
            <a:r>
              <a:rPr lang="es-ES_tradnl" altLang="en-US" sz="1800" dirty="0" err="1" smtClean="0"/>
              <a:t>pps</a:t>
            </a:r>
            <a:endParaRPr lang="es-ES_tradnl" altLang="en-US" sz="1800" dirty="0" smtClean="0"/>
          </a:p>
          <a:p>
            <a:pPr>
              <a:lnSpc>
                <a:spcPct val="80000"/>
              </a:lnSpc>
            </a:pPr>
            <a:endParaRPr lang="es-ES_tradnl" altLang="en-US" sz="200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Impacto</a:t>
            </a:r>
            <a:endParaRPr lang="es-ES_tradnl" dirty="0"/>
          </a:p>
        </p:txBody>
      </p:sp>
      <p:sp>
        <p:nvSpPr>
          <p:cNvPr id="3" name="Content Placeholder 2"/>
          <p:cNvSpPr>
            <a:spLocks noGrp="1"/>
          </p:cNvSpPr>
          <p:nvPr>
            <p:ph idx="1"/>
          </p:nvPr>
        </p:nvSpPr>
        <p:spPr/>
        <p:txBody>
          <a:bodyPr/>
          <a:lstStyle/>
          <a:p>
            <a:r>
              <a:rPr lang="es-ES_tradnl" dirty="0" smtClean="0"/>
              <a:t>Aeronaves que encuentran turbulencia severa o extrema en vuelo:</a:t>
            </a:r>
          </a:p>
          <a:p>
            <a:endParaRPr lang="es-ES_tradnl" dirty="0" smtClean="0"/>
          </a:p>
          <a:p>
            <a:pPr lvl="1"/>
            <a:r>
              <a:rPr lang="es-ES_tradnl" dirty="0" smtClean="0"/>
              <a:t>Quedan fuera de servicio hasta que sean inspeccionadas por daños estructurales</a:t>
            </a:r>
          </a:p>
          <a:p>
            <a:pPr lvl="1"/>
            <a:endParaRPr lang="es-ES_tradnl" dirty="0" smtClean="0"/>
          </a:p>
          <a:p>
            <a:pPr lvl="1"/>
            <a:r>
              <a:rPr lang="es-ES_tradnl" dirty="0" smtClean="0"/>
              <a:t>Costándole tiempo y dinero a la empresa</a:t>
            </a:r>
            <a:endParaRPr lang="es-ES_tradnl" dirty="0"/>
          </a:p>
        </p:txBody>
      </p:sp>
    </p:spTree>
    <p:extLst>
      <p:ext uri="{BB962C8B-B14F-4D97-AF65-F5344CB8AC3E}">
        <p14:creationId xmlns:p14="http://schemas.microsoft.com/office/powerpoint/2010/main" val="10850354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s-ES_tradnl" altLang="en-US" smtClean="0"/>
              <a:t>Categorías</a:t>
            </a:r>
          </a:p>
        </p:txBody>
      </p:sp>
      <p:sp>
        <p:nvSpPr>
          <p:cNvPr id="18435" name="Rectangle 3"/>
          <p:cNvSpPr>
            <a:spLocks noGrp="1" noChangeArrowheads="1"/>
          </p:cNvSpPr>
          <p:nvPr>
            <p:ph type="body" idx="1"/>
          </p:nvPr>
        </p:nvSpPr>
        <p:spPr/>
        <p:txBody>
          <a:bodyPr/>
          <a:lstStyle/>
          <a:p>
            <a:r>
              <a:rPr lang="es-ES_tradnl" altLang="en-US" b="1" u="sng" dirty="0" smtClean="0"/>
              <a:t>Ligera</a:t>
            </a:r>
          </a:p>
          <a:p>
            <a:pPr lvl="1"/>
            <a:r>
              <a:rPr lang="es-ES_tradnl" altLang="en-US" dirty="0" smtClean="0"/>
              <a:t>Cerca de montañas (Vientos Leves) </a:t>
            </a:r>
          </a:p>
          <a:p>
            <a:pPr lvl="1"/>
            <a:r>
              <a:rPr lang="es-ES_tradnl" altLang="en-US" dirty="0" smtClean="0"/>
              <a:t>Dentro o cerca de nubes </a:t>
            </a:r>
            <a:r>
              <a:rPr lang="es-ES_tradnl" altLang="en-US" dirty="0" err="1" smtClean="0"/>
              <a:t>cumuliforme</a:t>
            </a:r>
            <a:endParaRPr lang="es-ES_tradnl" altLang="en-US" dirty="0" smtClean="0"/>
          </a:p>
          <a:p>
            <a:pPr lvl="1"/>
            <a:r>
              <a:rPr lang="es-ES_tradnl" altLang="en-US" dirty="0" smtClean="0"/>
              <a:t>Cerca de la Tropopausa</a:t>
            </a:r>
          </a:p>
          <a:p>
            <a:pPr lvl="1"/>
            <a:r>
              <a:rPr lang="es-ES_tradnl" altLang="en-US" dirty="0" smtClean="0"/>
              <a:t>En capas bajas en terreno rugoso donde los vientos son mayores de 15Kt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838200"/>
          </a:xfrm>
        </p:spPr>
        <p:txBody>
          <a:bodyPr/>
          <a:lstStyle/>
          <a:p>
            <a:r>
              <a:rPr lang="es-ES_tradnl" altLang="en-US" smtClean="0"/>
              <a:t>Categorías</a:t>
            </a:r>
          </a:p>
        </p:txBody>
      </p:sp>
      <p:sp>
        <p:nvSpPr>
          <p:cNvPr id="19459" name="Rectangle 3"/>
          <p:cNvSpPr>
            <a:spLocks noGrp="1" noChangeArrowheads="1"/>
          </p:cNvSpPr>
          <p:nvPr>
            <p:ph type="body" idx="1"/>
          </p:nvPr>
        </p:nvSpPr>
        <p:spPr>
          <a:xfrm>
            <a:off x="0" y="838200"/>
            <a:ext cx="8305800" cy="5715000"/>
          </a:xfrm>
        </p:spPr>
        <p:txBody>
          <a:bodyPr/>
          <a:lstStyle/>
          <a:p>
            <a:r>
              <a:rPr lang="es-ES_tradnl" altLang="en-US" sz="2800" b="1" u="sng" dirty="0" smtClean="0"/>
              <a:t>Moderada</a:t>
            </a:r>
          </a:p>
          <a:p>
            <a:pPr lvl="2"/>
            <a:r>
              <a:rPr lang="es-ES_tradnl" altLang="en-US" sz="2300" dirty="0" smtClean="0"/>
              <a:t>En ondas de montaña a 500 Km en el lado de sotavento cuando los vientos inciden perpendicularmente a las montañas y su intensidad es mayor a 50Kts.</a:t>
            </a:r>
          </a:p>
          <a:p>
            <a:pPr lvl="2"/>
            <a:r>
              <a:rPr lang="es-ES_tradnl" altLang="en-US" sz="2300" dirty="0" smtClean="0"/>
              <a:t>En ondas de montaña a 250 Km en el lado de sotavento cuando los vientos inciden perpendicularmente a las montañas con vientos de fuerza 25-50Kts.</a:t>
            </a:r>
          </a:p>
          <a:p>
            <a:pPr lvl="2"/>
            <a:r>
              <a:rPr lang="es-ES_tradnl" altLang="en-US" sz="2300" dirty="0" smtClean="0"/>
              <a:t>En </a:t>
            </a:r>
            <a:r>
              <a:rPr lang="es-ES_tradnl" altLang="en-US" sz="2300" dirty="0" err="1" smtClean="0"/>
              <a:t>CBs</a:t>
            </a:r>
            <a:r>
              <a:rPr lang="es-ES_tradnl" altLang="en-US" sz="2300" dirty="0" smtClean="0"/>
              <a:t>.</a:t>
            </a:r>
          </a:p>
          <a:p>
            <a:pPr lvl="2"/>
            <a:r>
              <a:rPr lang="es-ES_tradnl" altLang="en-US" sz="2300" dirty="0" smtClean="0"/>
              <a:t>A unos 200 Km. del Jet en el lado </a:t>
            </a:r>
            <a:r>
              <a:rPr lang="es-ES_tradnl" altLang="en-US" sz="2300" dirty="0" err="1" smtClean="0"/>
              <a:t>frió</a:t>
            </a:r>
            <a:r>
              <a:rPr lang="es-ES_tradnl" altLang="en-US" sz="2300" dirty="0" smtClean="0"/>
              <a:t>/polar. </a:t>
            </a:r>
          </a:p>
          <a:p>
            <a:pPr lvl="2"/>
            <a:r>
              <a:rPr lang="es-ES_tradnl" altLang="en-US" sz="2300" dirty="0" smtClean="0"/>
              <a:t>En niveles bajos en terreno rugoso cuando los vientos exceden 25Kt.</a:t>
            </a:r>
          </a:p>
          <a:p>
            <a:pPr lvl="2"/>
            <a:r>
              <a:rPr lang="es-ES_tradnl" altLang="en-US" sz="2300" dirty="0" smtClean="0"/>
              <a:t>En terreno plano con ráfagas  &gt; 50Kt.</a:t>
            </a:r>
          </a:p>
          <a:p>
            <a:pPr lvl="2"/>
            <a:r>
              <a:rPr lang="es-ES_tradnl" altLang="en-US" sz="2300" dirty="0" smtClean="0"/>
              <a:t>Áreas de Ciclogénesis cuando la baja se profundiza a &lt;1mb/</a:t>
            </a:r>
            <a:r>
              <a:rPr lang="es-ES_tradnl" altLang="en-US" sz="2300" dirty="0" err="1" smtClean="0"/>
              <a:t>hr</a:t>
            </a:r>
            <a:endParaRPr lang="es-ES_tradnl" altLang="en-US" sz="2300" dirty="0" smtClean="0"/>
          </a:p>
          <a:p>
            <a:pPr lvl="2"/>
            <a:endParaRPr lang="es-ES_tradnl" altLang="en-US" sz="2000" dirty="0" smtClean="0"/>
          </a:p>
          <a:p>
            <a:pPr lvl="2"/>
            <a:endParaRPr lang="es-ES_tradnl" altLang="en-US" sz="20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85800" y="152400"/>
            <a:ext cx="7772400" cy="1143000"/>
          </a:xfrm>
        </p:spPr>
        <p:txBody>
          <a:bodyPr/>
          <a:lstStyle/>
          <a:p>
            <a:r>
              <a:rPr lang="es-ES_tradnl" altLang="en-US" smtClean="0"/>
              <a:t>Función de la Turbulencia</a:t>
            </a:r>
          </a:p>
        </p:txBody>
      </p:sp>
      <p:sp>
        <p:nvSpPr>
          <p:cNvPr id="4099" name="Content Placeholder 2"/>
          <p:cNvSpPr>
            <a:spLocks noGrp="1"/>
          </p:cNvSpPr>
          <p:nvPr>
            <p:ph idx="1"/>
          </p:nvPr>
        </p:nvSpPr>
        <p:spPr>
          <a:xfrm>
            <a:off x="685800" y="1600200"/>
            <a:ext cx="7772400" cy="4114800"/>
          </a:xfrm>
        </p:spPr>
        <p:txBody>
          <a:bodyPr/>
          <a:lstStyle/>
          <a:p>
            <a:r>
              <a:rPr lang="es-ES_tradnl" altLang="en-US" dirty="0" smtClean="0"/>
              <a:t>Impacto físico a la atmosfera y la corriente en chorro.</a:t>
            </a:r>
          </a:p>
          <a:p>
            <a:pPr lvl="1"/>
            <a:r>
              <a:rPr lang="es-ES_tradnl" altLang="en-US" dirty="0" smtClean="0"/>
              <a:t>La turbulencia es el equivalente del freno de un vehículo</a:t>
            </a:r>
          </a:p>
          <a:p>
            <a:pPr lvl="1"/>
            <a:r>
              <a:rPr lang="es-ES_tradnl" altLang="en-US" dirty="0" smtClean="0"/>
              <a:t>Es la manera del jet de disipar energía y evitar que se acelere descontroladamente.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1143000"/>
          </a:xfrm>
        </p:spPr>
        <p:txBody>
          <a:bodyPr/>
          <a:lstStyle/>
          <a:p>
            <a:r>
              <a:rPr lang="es-ES_tradnl" altLang="en-US" dirty="0" smtClean="0"/>
              <a:t>Categorías</a:t>
            </a:r>
          </a:p>
        </p:txBody>
      </p:sp>
      <p:sp>
        <p:nvSpPr>
          <p:cNvPr id="20483" name="Rectangle 3"/>
          <p:cNvSpPr>
            <a:spLocks noGrp="1" noChangeArrowheads="1"/>
          </p:cNvSpPr>
          <p:nvPr>
            <p:ph type="body" idx="1"/>
          </p:nvPr>
        </p:nvSpPr>
        <p:spPr>
          <a:xfrm>
            <a:off x="152400" y="1447800"/>
            <a:ext cx="8686800" cy="4648200"/>
          </a:xfrm>
        </p:spPr>
        <p:txBody>
          <a:bodyPr/>
          <a:lstStyle/>
          <a:p>
            <a:r>
              <a:rPr lang="es-ES_tradnl" altLang="en-US" sz="2800" b="1" u="sng" dirty="0" smtClean="0"/>
              <a:t>Severa</a:t>
            </a:r>
          </a:p>
          <a:p>
            <a:pPr lvl="2"/>
            <a:r>
              <a:rPr lang="es-ES_tradnl" altLang="en-US" sz="2300" dirty="0" smtClean="0"/>
              <a:t>En ondas de montaña, a 250 Km. en el lado de sotavento cuando los vientos inciden perpendicularmente a las montañas y superiores a 50Kts.</a:t>
            </a:r>
          </a:p>
          <a:p>
            <a:pPr lvl="2"/>
            <a:r>
              <a:rPr lang="es-ES_tradnl" altLang="en-US" sz="2300" dirty="0" smtClean="0"/>
              <a:t>En ondas de montaña a 100 Km. en el lado de sotavento cuando los vientos son perpendiculares a las montañas y varían entre 25-50Kts.</a:t>
            </a:r>
          </a:p>
          <a:p>
            <a:pPr lvl="2"/>
            <a:r>
              <a:rPr lang="es-ES_tradnl" altLang="en-US" sz="2300" dirty="0" smtClean="0"/>
              <a:t>Dentro o cerca de </a:t>
            </a:r>
            <a:r>
              <a:rPr lang="es-ES_tradnl" altLang="en-US" sz="2300" dirty="0" err="1" smtClean="0"/>
              <a:t>Cb’s</a:t>
            </a:r>
            <a:r>
              <a:rPr lang="es-ES_tradnl" altLang="en-US" sz="2300" dirty="0" smtClean="0"/>
              <a:t> en etapa madura.</a:t>
            </a:r>
          </a:p>
          <a:p>
            <a:pPr lvl="2"/>
            <a:r>
              <a:rPr lang="es-ES_tradnl" altLang="en-US" sz="2300" dirty="0" smtClean="0"/>
              <a:t>A unos 100-200Km del Jet en el lado frío/polar.</a:t>
            </a:r>
          </a:p>
          <a:p>
            <a:pPr lvl="2"/>
            <a:r>
              <a:rPr lang="es-ES_tradnl" altLang="en-US" sz="2300" dirty="0" smtClean="0"/>
              <a:t>Área de ciclogénesis cuando la baja se profundiza a &gt;1mb/</a:t>
            </a:r>
            <a:r>
              <a:rPr lang="es-ES_tradnl" altLang="en-US" sz="2300" dirty="0" err="1" smtClean="0"/>
              <a:t>hr</a:t>
            </a:r>
            <a:endParaRPr lang="es-ES_tradnl" altLang="en-US" sz="23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s-ES_tradnl" altLang="en-US" smtClean="0"/>
              <a:t>Categorías</a:t>
            </a:r>
          </a:p>
        </p:txBody>
      </p:sp>
      <p:sp>
        <p:nvSpPr>
          <p:cNvPr id="21507" name="Rectangle 3"/>
          <p:cNvSpPr>
            <a:spLocks noGrp="1" noChangeArrowheads="1"/>
          </p:cNvSpPr>
          <p:nvPr>
            <p:ph type="body" idx="1"/>
          </p:nvPr>
        </p:nvSpPr>
        <p:spPr/>
        <p:txBody>
          <a:bodyPr/>
          <a:lstStyle/>
          <a:p>
            <a:r>
              <a:rPr lang="es-ES_tradnl" altLang="en-US" b="1" u="sng" dirty="0" smtClean="0"/>
              <a:t>Extrema</a:t>
            </a:r>
          </a:p>
          <a:p>
            <a:pPr lvl="1"/>
            <a:r>
              <a:rPr lang="es-ES_tradnl" altLang="en-US" dirty="0" smtClean="0"/>
              <a:t>En onda de montaña cerca de la nube rotor</a:t>
            </a:r>
          </a:p>
          <a:p>
            <a:pPr lvl="1"/>
            <a:r>
              <a:rPr lang="es-ES_tradnl" altLang="en-US" dirty="0" smtClean="0"/>
              <a:t>En tormenta severas especialmente cerca/ dentro de una línea de inestabilidad.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ctrTitle"/>
          </p:nvPr>
        </p:nvSpPr>
        <p:spPr/>
        <p:txBody>
          <a:bodyPr/>
          <a:lstStyle/>
          <a:p>
            <a:r>
              <a:rPr lang="es-ES_tradnl" altLang="en-US" smtClean="0"/>
              <a:t>Ejemplos y Herramientas</a:t>
            </a:r>
          </a:p>
        </p:txBody>
      </p:sp>
      <p:sp>
        <p:nvSpPr>
          <p:cNvPr id="22531" name="Rectangle 5"/>
          <p:cNvSpPr>
            <a:spLocks noGrp="1" noChangeArrowheads="1"/>
          </p:cNvSpPr>
          <p:nvPr>
            <p:ph type="subTitle" idx="1"/>
          </p:nvPr>
        </p:nvSpPr>
        <p:spPr/>
        <p:txBody>
          <a:bodyPr/>
          <a:lstStyle/>
          <a:p>
            <a:endParaRPr lang="es-ES_tradnl" altLang="en-US"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3400" y="152400"/>
            <a:ext cx="7772400" cy="762000"/>
          </a:xfrm>
        </p:spPr>
        <p:txBody>
          <a:bodyPr/>
          <a:lstStyle/>
          <a:p>
            <a:r>
              <a:rPr lang="es-ES_tradnl" altLang="en-US" sz="3600" dirty="0" smtClean="0"/>
              <a:t>Dorsal y Vaguada</a:t>
            </a:r>
            <a:r>
              <a:rPr lang="es-ES_tradnl" altLang="en-US" dirty="0" smtClean="0"/>
              <a:t/>
            </a:r>
            <a:br>
              <a:rPr lang="es-ES_tradnl" altLang="en-US" dirty="0" smtClean="0"/>
            </a:br>
            <a:endParaRPr lang="es-ES_tradnl" altLang="en-US" sz="2400"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9144000" cy="6019800"/>
          </a:xfrm>
          <a:prstGeom prst="rect">
            <a:avLst/>
          </a:prstGeom>
        </p:spPr>
      </p:pic>
      <p:sp>
        <p:nvSpPr>
          <p:cNvPr id="5" name="Oval 5"/>
          <p:cNvSpPr>
            <a:spLocks noChangeArrowheads="1"/>
          </p:cNvSpPr>
          <p:nvPr/>
        </p:nvSpPr>
        <p:spPr bwMode="auto">
          <a:xfrm rot="18548936">
            <a:off x="5237711" y="3063810"/>
            <a:ext cx="504239" cy="2314903"/>
          </a:xfrm>
          <a:prstGeom prst="ellipse">
            <a:avLst/>
          </a:prstGeom>
          <a:noFill/>
          <a:ln w="38100">
            <a:solidFill>
              <a:schemeClr val="hlink"/>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6" name="Oval 5"/>
          <p:cNvSpPr>
            <a:spLocks noChangeArrowheads="1"/>
          </p:cNvSpPr>
          <p:nvPr/>
        </p:nvSpPr>
        <p:spPr bwMode="auto">
          <a:xfrm rot="1207878">
            <a:off x="5300358" y="2620450"/>
            <a:ext cx="1826376" cy="448451"/>
          </a:xfrm>
          <a:prstGeom prst="ellipse">
            <a:avLst/>
          </a:prstGeom>
          <a:noFill/>
          <a:ln w="38100">
            <a:solidFill>
              <a:schemeClr val="hlink"/>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0"/>
            <a:ext cx="7772400" cy="990600"/>
          </a:xfrm>
        </p:spPr>
        <p:txBody>
          <a:bodyPr/>
          <a:lstStyle/>
          <a:p>
            <a:r>
              <a:rPr lang="es-ES_tradnl" altLang="en-US" sz="3600" smtClean="0"/>
              <a:t>Vaguada</a:t>
            </a:r>
            <a:r>
              <a:rPr lang="es-ES_tradnl" altLang="en-US" smtClean="0"/>
              <a:t/>
            </a:r>
            <a:br>
              <a:rPr lang="es-ES_tradnl" altLang="en-US" smtClean="0"/>
            </a:br>
            <a:r>
              <a:rPr lang="es-ES_tradnl" altLang="en-US" sz="2400" smtClean="0"/>
              <a:t>(Hemisferio Sur)</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5"/>
          <p:cNvSpPr>
            <a:spLocks noChangeArrowheads="1"/>
          </p:cNvSpPr>
          <p:nvPr/>
        </p:nvSpPr>
        <p:spPr bwMode="auto">
          <a:xfrm rot="18957601">
            <a:off x="3864284" y="3126223"/>
            <a:ext cx="662570" cy="2619336"/>
          </a:xfrm>
          <a:prstGeom prst="ellipse">
            <a:avLst/>
          </a:prstGeom>
          <a:noFill/>
          <a:ln w="38100">
            <a:solidFill>
              <a:schemeClr val="hlink"/>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5" name="Oval 5"/>
          <p:cNvSpPr>
            <a:spLocks noChangeArrowheads="1"/>
          </p:cNvSpPr>
          <p:nvPr/>
        </p:nvSpPr>
        <p:spPr bwMode="auto">
          <a:xfrm rot="2376736">
            <a:off x="3785563" y="3906003"/>
            <a:ext cx="3906894" cy="566585"/>
          </a:xfrm>
          <a:prstGeom prst="ellipse">
            <a:avLst/>
          </a:prstGeom>
          <a:noFill/>
          <a:ln w="38100">
            <a:solidFill>
              <a:schemeClr val="hlink"/>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0"/>
            <a:ext cx="7772400" cy="1143000"/>
          </a:xfrm>
        </p:spPr>
        <p:txBody>
          <a:bodyPr/>
          <a:lstStyle/>
          <a:p>
            <a:r>
              <a:rPr lang="es-ES_tradnl" altLang="en-US" sz="3600" dirty="0" smtClean="0"/>
              <a:t>Baja Cerrada</a:t>
            </a:r>
            <a:r>
              <a:rPr lang="es-ES_tradnl" altLang="en-US" dirty="0" smtClean="0"/>
              <a:t/>
            </a:r>
            <a:br>
              <a:rPr lang="es-ES_tradnl" altLang="en-US" dirty="0" smtClean="0"/>
            </a:br>
            <a:endParaRPr lang="es-ES_tradnl" altLang="en-US" sz="2400" dirty="0" smtClean="0"/>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66800"/>
            <a:ext cx="7391400"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Oval 5"/>
          <p:cNvSpPr>
            <a:spLocks noChangeArrowheads="1"/>
          </p:cNvSpPr>
          <p:nvPr/>
        </p:nvSpPr>
        <p:spPr bwMode="auto">
          <a:xfrm>
            <a:off x="3657600" y="4114800"/>
            <a:ext cx="1524000" cy="1524000"/>
          </a:xfrm>
          <a:prstGeom prst="ellipse">
            <a:avLst/>
          </a:prstGeom>
          <a:noFill/>
          <a:ln w="38100">
            <a:solidFill>
              <a:schemeClr val="hlink"/>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s-ES_tradnl" altLang="en-US" smtClean="0"/>
              <a:t>Jets Confluentes</a:t>
            </a:r>
          </a:p>
        </p:txBody>
      </p:sp>
      <p:sp>
        <p:nvSpPr>
          <p:cNvPr id="27651" name="Rectangle 3"/>
          <p:cNvSpPr>
            <a:spLocks noGrp="1" noChangeArrowheads="1"/>
          </p:cNvSpPr>
          <p:nvPr>
            <p:ph type="body" idx="1"/>
          </p:nvPr>
        </p:nvSpPr>
        <p:spPr/>
        <p:txBody>
          <a:bodyPr/>
          <a:lstStyle/>
          <a:p>
            <a:r>
              <a:rPr lang="es-ES_tradnl" altLang="en-US" smtClean="0"/>
              <a:t>Cuando dos Jets confluyen a una distancia menor de 5 grados el jet mas frío se desplaza por debajo del mas cálido creando fuerte cizalla vertical.</a:t>
            </a:r>
          </a:p>
        </p:txBody>
      </p:sp>
      <p:sp>
        <p:nvSpPr>
          <p:cNvPr id="27652" name="Oval 4"/>
          <p:cNvSpPr>
            <a:spLocks noChangeArrowheads="1"/>
          </p:cNvSpPr>
          <p:nvPr/>
        </p:nvSpPr>
        <p:spPr bwMode="auto">
          <a:xfrm>
            <a:off x="3048000" y="4800600"/>
            <a:ext cx="21336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27653" name="Freeform 5"/>
          <p:cNvSpPr>
            <a:spLocks/>
          </p:cNvSpPr>
          <p:nvPr/>
        </p:nvSpPr>
        <p:spPr bwMode="auto">
          <a:xfrm>
            <a:off x="1752600" y="4191000"/>
            <a:ext cx="4572000" cy="711200"/>
          </a:xfrm>
          <a:custGeom>
            <a:avLst/>
            <a:gdLst>
              <a:gd name="T0" fmla="*/ 0 w 2880"/>
              <a:gd name="T1" fmla="*/ 2147483647 h 448"/>
              <a:gd name="T2" fmla="*/ 2147483647 w 2880"/>
              <a:gd name="T3" fmla="*/ 2147483647 h 448"/>
              <a:gd name="T4" fmla="*/ 2147483647 w 2880"/>
              <a:gd name="T5" fmla="*/ 2147483647 h 448"/>
              <a:gd name="T6" fmla="*/ 2147483647 w 2880"/>
              <a:gd name="T7" fmla="*/ 2147483647 h 448"/>
              <a:gd name="T8" fmla="*/ 2147483647 w 2880"/>
              <a:gd name="T9" fmla="*/ 2147483647 h 448"/>
              <a:gd name="T10" fmla="*/ 2147483647 w 2880"/>
              <a:gd name="T11" fmla="*/ 0 h 4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0" h="448">
                <a:moveTo>
                  <a:pt x="0" y="48"/>
                </a:moveTo>
                <a:cubicBezTo>
                  <a:pt x="124" y="136"/>
                  <a:pt x="248" y="224"/>
                  <a:pt x="432" y="288"/>
                </a:cubicBezTo>
                <a:cubicBezTo>
                  <a:pt x="616" y="352"/>
                  <a:pt x="872" y="416"/>
                  <a:pt x="1104" y="432"/>
                </a:cubicBezTo>
                <a:cubicBezTo>
                  <a:pt x="1336" y="448"/>
                  <a:pt x="1616" y="408"/>
                  <a:pt x="1824" y="384"/>
                </a:cubicBezTo>
                <a:cubicBezTo>
                  <a:pt x="2032" y="360"/>
                  <a:pt x="2176" y="352"/>
                  <a:pt x="2352" y="288"/>
                </a:cubicBezTo>
                <a:cubicBezTo>
                  <a:pt x="2528" y="224"/>
                  <a:pt x="2704" y="112"/>
                  <a:pt x="2880" y="0"/>
                </a:cubicBezTo>
              </a:path>
            </a:pathLst>
          </a:custGeom>
          <a:noFill/>
          <a:ln w="38100" cap="flat" cmpd="sng">
            <a:solidFill>
              <a:schemeClr val="bg2"/>
            </a:solidFill>
            <a:prstDash val="dash"/>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27654" name="Freeform 6"/>
          <p:cNvSpPr>
            <a:spLocks/>
          </p:cNvSpPr>
          <p:nvPr/>
        </p:nvSpPr>
        <p:spPr bwMode="auto">
          <a:xfrm>
            <a:off x="1752600" y="5626100"/>
            <a:ext cx="5105400" cy="850900"/>
          </a:xfrm>
          <a:custGeom>
            <a:avLst/>
            <a:gdLst>
              <a:gd name="T0" fmla="*/ 0 w 3216"/>
              <a:gd name="T1" fmla="*/ 2147483647 h 536"/>
              <a:gd name="T2" fmla="*/ 2147483647 w 3216"/>
              <a:gd name="T3" fmla="*/ 2147483647 h 536"/>
              <a:gd name="T4" fmla="*/ 2147483647 w 3216"/>
              <a:gd name="T5" fmla="*/ 2147483647 h 536"/>
              <a:gd name="T6" fmla="*/ 2147483647 w 3216"/>
              <a:gd name="T7" fmla="*/ 2147483647 h 536"/>
              <a:gd name="T8" fmla="*/ 2147483647 w 3216"/>
              <a:gd name="T9" fmla="*/ 2147483647 h 536"/>
              <a:gd name="T10" fmla="*/ 2147483647 w 3216"/>
              <a:gd name="T11" fmla="*/ 2147483647 h 536"/>
              <a:gd name="T12" fmla="*/ 2147483647 w 3216"/>
              <a:gd name="T13" fmla="*/ 2147483647 h 5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16" h="536">
                <a:moveTo>
                  <a:pt x="0" y="536"/>
                </a:moveTo>
                <a:cubicBezTo>
                  <a:pt x="116" y="432"/>
                  <a:pt x="232" y="328"/>
                  <a:pt x="480" y="248"/>
                </a:cubicBezTo>
                <a:cubicBezTo>
                  <a:pt x="728" y="168"/>
                  <a:pt x="1240" y="96"/>
                  <a:pt x="1488" y="56"/>
                </a:cubicBezTo>
                <a:cubicBezTo>
                  <a:pt x="1736" y="16"/>
                  <a:pt x="1784" y="8"/>
                  <a:pt x="1968" y="8"/>
                </a:cubicBezTo>
                <a:cubicBezTo>
                  <a:pt x="2152" y="8"/>
                  <a:pt x="2408" y="0"/>
                  <a:pt x="2592" y="56"/>
                </a:cubicBezTo>
                <a:cubicBezTo>
                  <a:pt x="2776" y="112"/>
                  <a:pt x="2968" y="288"/>
                  <a:pt x="3072" y="344"/>
                </a:cubicBezTo>
                <a:cubicBezTo>
                  <a:pt x="3176" y="400"/>
                  <a:pt x="3196" y="396"/>
                  <a:pt x="3216" y="392"/>
                </a:cubicBezTo>
              </a:path>
            </a:pathLst>
          </a:custGeom>
          <a:noFill/>
          <a:ln w="38100" cap="flat" cmpd="sng">
            <a:solidFill>
              <a:schemeClr val="bg2"/>
            </a:solidFill>
            <a:prstDash val="dash"/>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27655" name="Text Box 7"/>
          <p:cNvSpPr txBox="1">
            <a:spLocks noChangeArrowheads="1"/>
          </p:cNvSpPr>
          <p:nvPr/>
        </p:nvSpPr>
        <p:spPr bwMode="auto">
          <a:xfrm>
            <a:off x="3429000" y="51054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t>CAT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143000" y="1219200"/>
            <a:ext cx="7162800" cy="4724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33795" name="Freeform 4"/>
          <p:cNvSpPr>
            <a:spLocks/>
          </p:cNvSpPr>
          <p:nvPr/>
        </p:nvSpPr>
        <p:spPr bwMode="auto">
          <a:xfrm>
            <a:off x="1676400" y="2057400"/>
            <a:ext cx="6324600" cy="1079500"/>
          </a:xfrm>
          <a:custGeom>
            <a:avLst/>
            <a:gdLst>
              <a:gd name="T0" fmla="*/ 0 w 3984"/>
              <a:gd name="T1" fmla="*/ 0 h 680"/>
              <a:gd name="T2" fmla="*/ 2147483647 w 3984"/>
              <a:gd name="T3" fmla="*/ 2147483647 h 680"/>
              <a:gd name="T4" fmla="*/ 2147483647 w 3984"/>
              <a:gd name="T5" fmla="*/ 2147483647 h 680"/>
              <a:gd name="T6" fmla="*/ 2147483647 w 3984"/>
              <a:gd name="T7" fmla="*/ 2147483647 h 680"/>
              <a:gd name="T8" fmla="*/ 2147483647 w 3984"/>
              <a:gd name="T9" fmla="*/ 2147483647 h 680"/>
              <a:gd name="T10" fmla="*/ 2147483647 w 3984"/>
              <a:gd name="T11" fmla="*/ 2147483647 h 680"/>
              <a:gd name="T12" fmla="*/ 2147483647 w 3984"/>
              <a:gd name="T13" fmla="*/ 2147483647 h 680"/>
              <a:gd name="T14" fmla="*/ 2147483647 w 3984"/>
              <a:gd name="T15" fmla="*/ 2147483647 h 680"/>
              <a:gd name="T16" fmla="*/ 2147483647 w 3984"/>
              <a:gd name="T17" fmla="*/ 2147483647 h 680"/>
              <a:gd name="T18" fmla="*/ 2147483647 w 3984"/>
              <a:gd name="T19" fmla="*/ 2147483647 h 6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84" h="680">
                <a:moveTo>
                  <a:pt x="0" y="0"/>
                </a:moveTo>
                <a:cubicBezTo>
                  <a:pt x="68" y="140"/>
                  <a:pt x="136" y="280"/>
                  <a:pt x="336" y="384"/>
                </a:cubicBezTo>
                <a:cubicBezTo>
                  <a:pt x="536" y="488"/>
                  <a:pt x="952" y="592"/>
                  <a:pt x="1200" y="624"/>
                </a:cubicBezTo>
                <a:cubicBezTo>
                  <a:pt x="1448" y="656"/>
                  <a:pt x="1664" y="616"/>
                  <a:pt x="1824" y="576"/>
                </a:cubicBezTo>
                <a:cubicBezTo>
                  <a:pt x="1984" y="536"/>
                  <a:pt x="2032" y="432"/>
                  <a:pt x="2160" y="384"/>
                </a:cubicBezTo>
                <a:cubicBezTo>
                  <a:pt x="2288" y="336"/>
                  <a:pt x="2440" y="280"/>
                  <a:pt x="2592" y="288"/>
                </a:cubicBezTo>
                <a:cubicBezTo>
                  <a:pt x="2744" y="296"/>
                  <a:pt x="2928" y="376"/>
                  <a:pt x="3072" y="432"/>
                </a:cubicBezTo>
                <a:cubicBezTo>
                  <a:pt x="3216" y="488"/>
                  <a:pt x="3352" y="584"/>
                  <a:pt x="3456" y="624"/>
                </a:cubicBezTo>
                <a:cubicBezTo>
                  <a:pt x="3560" y="664"/>
                  <a:pt x="3608" y="664"/>
                  <a:pt x="3696" y="672"/>
                </a:cubicBezTo>
                <a:cubicBezTo>
                  <a:pt x="3784" y="680"/>
                  <a:pt x="3884" y="676"/>
                  <a:pt x="3984" y="672"/>
                </a:cubicBezTo>
              </a:path>
            </a:pathLst>
          </a:custGeom>
          <a:noFill/>
          <a:ln w="38100" cmpd="sng">
            <a:solidFill>
              <a:schemeClr val="hlink"/>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3796" name="Freeform 6"/>
          <p:cNvSpPr>
            <a:spLocks/>
          </p:cNvSpPr>
          <p:nvPr/>
        </p:nvSpPr>
        <p:spPr bwMode="auto">
          <a:xfrm>
            <a:off x="1447800" y="3530600"/>
            <a:ext cx="6553200" cy="1739900"/>
          </a:xfrm>
          <a:custGeom>
            <a:avLst/>
            <a:gdLst>
              <a:gd name="T0" fmla="*/ 0 w 4128"/>
              <a:gd name="T1" fmla="*/ 2147483647 h 1096"/>
              <a:gd name="T2" fmla="*/ 2147483647 w 4128"/>
              <a:gd name="T3" fmla="*/ 2147483647 h 1096"/>
              <a:gd name="T4" fmla="*/ 2147483647 w 4128"/>
              <a:gd name="T5" fmla="*/ 2147483647 h 1096"/>
              <a:gd name="T6" fmla="*/ 2147483647 w 4128"/>
              <a:gd name="T7" fmla="*/ 2147483647 h 1096"/>
              <a:gd name="T8" fmla="*/ 2147483647 w 4128"/>
              <a:gd name="T9" fmla="*/ 2147483647 h 1096"/>
              <a:gd name="T10" fmla="*/ 2147483647 w 4128"/>
              <a:gd name="T11" fmla="*/ 2147483647 h 1096"/>
              <a:gd name="T12" fmla="*/ 2147483647 w 4128"/>
              <a:gd name="T13" fmla="*/ 2147483647 h 1096"/>
              <a:gd name="T14" fmla="*/ 2147483647 w 4128"/>
              <a:gd name="T15" fmla="*/ 2147483647 h 1096"/>
              <a:gd name="T16" fmla="*/ 2147483647 w 4128"/>
              <a:gd name="T17" fmla="*/ 2147483647 h 1096"/>
              <a:gd name="T18" fmla="*/ 2147483647 w 4128"/>
              <a:gd name="T19" fmla="*/ 2147483647 h 10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28" h="1096">
                <a:moveTo>
                  <a:pt x="0" y="272"/>
                </a:moveTo>
                <a:cubicBezTo>
                  <a:pt x="84" y="424"/>
                  <a:pt x="168" y="576"/>
                  <a:pt x="288" y="704"/>
                </a:cubicBezTo>
                <a:cubicBezTo>
                  <a:pt x="408" y="832"/>
                  <a:pt x="536" y="992"/>
                  <a:pt x="720" y="1040"/>
                </a:cubicBezTo>
                <a:cubicBezTo>
                  <a:pt x="904" y="1088"/>
                  <a:pt x="1208" y="1096"/>
                  <a:pt x="1392" y="992"/>
                </a:cubicBezTo>
                <a:cubicBezTo>
                  <a:pt x="1576" y="888"/>
                  <a:pt x="1720" y="560"/>
                  <a:pt x="1824" y="416"/>
                </a:cubicBezTo>
                <a:cubicBezTo>
                  <a:pt x="1928" y="272"/>
                  <a:pt x="1904" y="192"/>
                  <a:pt x="2016" y="128"/>
                </a:cubicBezTo>
                <a:cubicBezTo>
                  <a:pt x="2128" y="64"/>
                  <a:pt x="2320" y="0"/>
                  <a:pt x="2496" y="32"/>
                </a:cubicBezTo>
                <a:cubicBezTo>
                  <a:pt x="2672" y="64"/>
                  <a:pt x="2864" y="232"/>
                  <a:pt x="3072" y="320"/>
                </a:cubicBezTo>
                <a:cubicBezTo>
                  <a:pt x="3280" y="408"/>
                  <a:pt x="3568" y="520"/>
                  <a:pt x="3744" y="560"/>
                </a:cubicBezTo>
                <a:cubicBezTo>
                  <a:pt x="3920" y="600"/>
                  <a:pt x="4024" y="580"/>
                  <a:pt x="4128" y="560"/>
                </a:cubicBezTo>
              </a:path>
            </a:pathLst>
          </a:custGeom>
          <a:noFill/>
          <a:ln w="38100" cmpd="sng">
            <a:solidFill>
              <a:schemeClr val="accent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3797" name="Freeform 7"/>
          <p:cNvSpPr>
            <a:spLocks/>
          </p:cNvSpPr>
          <p:nvPr/>
        </p:nvSpPr>
        <p:spPr bwMode="auto">
          <a:xfrm>
            <a:off x="4876800" y="3429000"/>
            <a:ext cx="1143000" cy="1905000"/>
          </a:xfrm>
          <a:custGeom>
            <a:avLst/>
            <a:gdLst>
              <a:gd name="T0" fmla="*/ 0 w 720"/>
              <a:gd name="T1" fmla="*/ 0 h 1200"/>
              <a:gd name="T2" fmla="*/ 2147483647 w 720"/>
              <a:gd name="T3" fmla="*/ 2147483647 h 1200"/>
              <a:gd name="T4" fmla="*/ 2147483647 w 720"/>
              <a:gd name="T5" fmla="*/ 2147483647 h 1200"/>
              <a:gd name="T6" fmla="*/ 2147483647 w 720"/>
              <a:gd name="T7" fmla="*/ 2147483647 h 1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0" h="1200">
                <a:moveTo>
                  <a:pt x="0" y="0"/>
                </a:moveTo>
                <a:cubicBezTo>
                  <a:pt x="96" y="80"/>
                  <a:pt x="192" y="160"/>
                  <a:pt x="288" y="288"/>
                </a:cubicBezTo>
                <a:cubicBezTo>
                  <a:pt x="384" y="416"/>
                  <a:pt x="504" y="616"/>
                  <a:pt x="576" y="768"/>
                </a:cubicBezTo>
                <a:cubicBezTo>
                  <a:pt x="648" y="920"/>
                  <a:pt x="684" y="1060"/>
                  <a:pt x="720" y="1200"/>
                </a:cubicBezTo>
              </a:path>
            </a:pathLst>
          </a:custGeom>
          <a:noFill/>
          <a:ln w="38100" cap="flat" cmpd="sng">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3798" name="Rectangle 9"/>
          <p:cNvSpPr>
            <a:spLocks noChangeArrowheads="1"/>
          </p:cNvSpPr>
          <p:nvPr/>
        </p:nvSpPr>
        <p:spPr bwMode="auto">
          <a:xfrm>
            <a:off x="4267200" y="2971800"/>
            <a:ext cx="990600" cy="609600"/>
          </a:xfrm>
          <a:prstGeom prst="rect">
            <a:avLst/>
          </a:prstGeom>
          <a:noFill/>
          <a:ln w="9525">
            <a:solidFill>
              <a:schemeClr val="bg2"/>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33799" name="Text Box 10"/>
          <p:cNvSpPr txBox="1">
            <a:spLocks noChangeArrowheads="1"/>
          </p:cNvSpPr>
          <p:nvPr/>
        </p:nvSpPr>
        <p:spPr bwMode="auto">
          <a:xfrm>
            <a:off x="4648200" y="41148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solidFill>
                  <a:schemeClr val="bg2"/>
                </a:solidFill>
              </a:rPr>
              <a:t>75%</a:t>
            </a:r>
          </a:p>
        </p:txBody>
      </p:sp>
      <p:sp>
        <p:nvSpPr>
          <p:cNvPr id="33800" name="Text Box 11"/>
          <p:cNvSpPr txBox="1">
            <a:spLocks noChangeArrowheads="1"/>
          </p:cNvSpPr>
          <p:nvPr/>
        </p:nvSpPr>
        <p:spPr bwMode="auto">
          <a:xfrm>
            <a:off x="4343400" y="3048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solidFill>
                  <a:schemeClr val="bg2"/>
                </a:solidFill>
              </a:rPr>
              <a:t>50%</a:t>
            </a:r>
          </a:p>
        </p:txBody>
      </p:sp>
      <p:sp>
        <p:nvSpPr>
          <p:cNvPr id="33801" name="Text Box 12"/>
          <p:cNvSpPr txBox="1">
            <a:spLocks noChangeArrowheads="1"/>
          </p:cNvSpPr>
          <p:nvPr/>
        </p:nvSpPr>
        <p:spPr bwMode="auto">
          <a:xfrm>
            <a:off x="6019800" y="43434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solidFill>
                  <a:schemeClr val="bg2"/>
                </a:solidFill>
              </a:rPr>
              <a:t>50%</a:t>
            </a:r>
          </a:p>
        </p:txBody>
      </p:sp>
      <p:sp>
        <p:nvSpPr>
          <p:cNvPr id="33802" name="Text Box 13"/>
          <p:cNvSpPr txBox="1">
            <a:spLocks noChangeArrowheads="1"/>
          </p:cNvSpPr>
          <p:nvPr/>
        </p:nvSpPr>
        <p:spPr bwMode="auto">
          <a:xfrm>
            <a:off x="4114800" y="47244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solidFill>
                  <a:schemeClr val="bg2"/>
                </a:solidFill>
              </a:rPr>
              <a:t>50%</a:t>
            </a:r>
          </a:p>
        </p:txBody>
      </p:sp>
      <p:sp>
        <p:nvSpPr>
          <p:cNvPr id="33803" name="Text Box 14"/>
          <p:cNvSpPr txBox="1">
            <a:spLocks noChangeArrowheads="1"/>
          </p:cNvSpPr>
          <p:nvPr/>
        </p:nvSpPr>
        <p:spPr bwMode="auto">
          <a:xfrm>
            <a:off x="5029200" y="48006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solidFill>
                  <a:schemeClr val="bg2"/>
                </a:solidFill>
              </a:rPr>
              <a:t>50%</a:t>
            </a:r>
          </a:p>
        </p:txBody>
      </p:sp>
      <p:sp>
        <p:nvSpPr>
          <p:cNvPr id="33804" name="Text Box 15"/>
          <p:cNvSpPr txBox="1">
            <a:spLocks noChangeArrowheads="1"/>
          </p:cNvSpPr>
          <p:nvPr/>
        </p:nvSpPr>
        <p:spPr bwMode="auto">
          <a:xfrm>
            <a:off x="5791200" y="29718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solidFill>
                  <a:schemeClr val="bg2"/>
                </a:solidFill>
              </a:rPr>
              <a:t>25-50%</a:t>
            </a:r>
          </a:p>
        </p:txBody>
      </p:sp>
      <p:sp>
        <p:nvSpPr>
          <p:cNvPr id="33805" name="Text Box 16"/>
          <p:cNvSpPr txBox="1">
            <a:spLocks noChangeArrowheads="1"/>
          </p:cNvSpPr>
          <p:nvPr/>
        </p:nvSpPr>
        <p:spPr bwMode="auto">
          <a:xfrm>
            <a:off x="3200400" y="51816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solidFill>
                  <a:schemeClr val="bg2"/>
                </a:solidFill>
              </a:rPr>
              <a:t>25-50%</a:t>
            </a:r>
          </a:p>
        </p:txBody>
      </p:sp>
      <p:sp>
        <p:nvSpPr>
          <p:cNvPr id="33806" name="Text Box 17"/>
          <p:cNvSpPr txBox="1">
            <a:spLocks noChangeArrowheads="1"/>
          </p:cNvSpPr>
          <p:nvPr/>
        </p:nvSpPr>
        <p:spPr bwMode="auto">
          <a:xfrm>
            <a:off x="533400" y="2286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es-ES_tradnl" altLang="en-US" sz="2400"/>
              <a:t>Turbulencia en Jets Confluentes: Adaptado de United</a:t>
            </a:r>
          </a:p>
        </p:txBody>
      </p:sp>
      <p:sp>
        <p:nvSpPr>
          <p:cNvPr id="33807" name="Text Box 18"/>
          <p:cNvSpPr txBox="1">
            <a:spLocks noChangeArrowheads="1"/>
          </p:cNvSpPr>
          <p:nvPr/>
        </p:nvSpPr>
        <p:spPr bwMode="auto">
          <a:xfrm>
            <a:off x="762000" y="6019800"/>
            <a:ext cx="838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t>Mayor riesgo de turbulencia si los Jets están a menos de 500Km o a 5 grados de latitud.</a:t>
            </a:r>
          </a:p>
        </p:txBody>
      </p:sp>
    </p:spTree>
    <p:extLst>
      <p:ext uri="{BB962C8B-B14F-4D97-AF65-F5344CB8AC3E}">
        <p14:creationId xmlns:p14="http://schemas.microsoft.com/office/powerpoint/2010/main" val="30202572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2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
          <p:cNvSpPr>
            <a:spLocks noGrp="1"/>
          </p:cNvSpPr>
          <p:nvPr>
            <p:ph type="title"/>
          </p:nvPr>
        </p:nvSpPr>
        <p:spPr>
          <a:xfrm>
            <a:off x="685800" y="0"/>
            <a:ext cx="7772400" cy="609600"/>
          </a:xfrm>
        </p:spPr>
        <p:txBody>
          <a:bodyPr/>
          <a:lstStyle/>
          <a:p>
            <a:r>
              <a:rPr lang="en-US" altLang="en-US" dirty="0" smtClean="0"/>
              <a:t>Jets </a:t>
            </a:r>
            <a:r>
              <a:rPr lang="en-US" altLang="en-US" dirty="0" err="1" smtClean="0"/>
              <a:t>Confluentes</a:t>
            </a:r>
            <a:endParaRPr lang="en-US" altLang="en-US" dirty="0" smtClean="0"/>
          </a:p>
        </p:txBody>
      </p:sp>
      <p:sp>
        <p:nvSpPr>
          <p:cNvPr id="2" name="Freeform 1"/>
          <p:cNvSpPr/>
          <p:nvPr/>
        </p:nvSpPr>
        <p:spPr bwMode="auto">
          <a:xfrm>
            <a:off x="84406" y="2102789"/>
            <a:ext cx="6808763" cy="1783411"/>
          </a:xfrm>
          <a:custGeom>
            <a:avLst/>
            <a:gdLst>
              <a:gd name="connsiteX0" fmla="*/ 0 w 6808763"/>
              <a:gd name="connsiteY0" fmla="*/ 844061 h 1783411"/>
              <a:gd name="connsiteX1" fmla="*/ 759656 w 6808763"/>
              <a:gd name="connsiteY1" fmla="*/ 1139483 h 1783411"/>
              <a:gd name="connsiteX2" fmla="*/ 1547446 w 6808763"/>
              <a:gd name="connsiteY2" fmla="*/ 1420837 h 1783411"/>
              <a:gd name="connsiteX3" fmla="*/ 2743200 w 6808763"/>
              <a:gd name="connsiteY3" fmla="*/ 1730326 h 1783411"/>
              <a:gd name="connsiteX4" fmla="*/ 4023360 w 6808763"/>
              <a:gd name="connsiteY4" fmla="*/ 1744394 h 1783411"/>
              <a:gd name="connsiteX5" fmla="*/ 5289452 w 6808763"/>
              <a:gd name="connsiteY5" fmla="*/ 1336431 h 1783411"/>
              <a:gd name="connsiteX6" fmla="*/ 5894363 w 6808763"/>
              <a:gd name="connsiteY6" fmla="*/ 914400 h 1783411"/>
              <a:gd name="connsiteX7" fmla="*/ 6372665 w 6808763"/>
              <a:gd name="connsiteY7" fmla="*/ 407963 h 1783411"/>
              <a:gd name="connsiteX8" fmla="*/ 6611816 w 6808763"/>
              <a:gd name="connsiteY8" fmla="*/ 154744 h 1783411"/>
              <a:gd name="connsiteX9" fmla="*/ 6808763 w 6808763"/>
              <a:gd name="connsiteY9" fmla="*/ 0 h 178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08763" h="1783411">
                <a:moveTo>
                  <a:pt x="0" y="844061"/>
                </a:moveTo>
                <a:lnTo>
                  <a:pt x="759656" y="1139483"/>
                </a:lnTo>
                <a:cubicBezTo>
                  <a:pt x="1017564" y="1235612"/>
                  <a:pt x="1216855" y="1322363"/>
                  <a:pt x="1547446" y="1420837"/>
                </a:cubicBezTo>
                <a:cubicBezTo>
                  <a:pt x="1878037" y="1519311"/>
                  <a:pt x="2330548" y="1676400"/>
                  <a:pt x="2743200" y="1730326"/>
                </a:cubicBezTo>
                <a:cubicBezTo>
                  <a:pt x="3155852" y="1784252"/>
                  <a:pt x="3598985" y="1810043"/>
                  <a:pt x="4023360" y="1744394"/>
                </a:cubicBezTo>
                <a:cubicBezTo>
                  <a:pt x="4447735" y="1678745"/>
                  <a:pt x="4977618" y="1474763"/>
                  <a:pt x="5289452" y="1336431"/>
                </a:cubicBezTo>
                <a:cubicBezTo>
                  <a:pt x="5601286" y="1198099"/>
                  <a:pt x="5713828" y="1069145"/>
                  <a:pt x="5894363" y="914400"/>
                </a:cubicBezTo>
                <a:cubicBezTo>
                  <a:pt x="6074899" y="759655"/>
                  <a:pt x="6372665" y="407963"/>
                  <a:pt x="6372665" y="407963"/>
                </a:cubicBezTo>
                <a:cubicBezTo>
                  <a:pt x="6492240" y="281354"/>
                  <a:pt x="6539133" y="222738"/>
                  <a:pt x="6611816" y="154744"/>
                </a:cubicBezTo>
                <a:cubicBezTo>
                  <a:pt x="6684499" y="86750"/>
                  <a:pt x="6746631" y="43375"/>
                  <a:pt x="6808763" y="0"/>
                </a:cubicBezTo>
              </a:path>
            </a:pathLst>
          </a:custGeom>
          <a:noFill/>
          <a:ln w="31750" cap="flat" cmpd="sng" algn="ctr">
            <a:solidFill>
              <a:srgbClr val="FF0000"/>
            </a:solidFill>
            <a:prstDash val="solid"/>
            <a:round/>
            <a:headEnd type="oval"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3" name="Freeform 2"/>
          <p:cNvSpPr/>
          <p:nvPr/>
        </p:nvSpPr>
        <p:spPr bwMode="auto">
          <a:xfrm>
            <a:off x="609600" y="3457722"/>
            <a:ext cx="8428892" cy="955559"/>
          </a:xfrm>
          <a:custGeom>
            <a:avLst/>
            <a:gdLst>
              <a:gd name="connsiteX0" fmla="*/ 0 w 8428892"/>
              <a:gd name="connsiteY0" fmla="*/ 633632 h 955559"/>
              <a:gd name="connsiteX1" fmla="*/ 726831 w 8428892"/>
              <a:gd name="connsiteY1" fmla="*/ 598463 h 955559"/>
              <a:gd name="connsiteX2" fmla="*/ 1348154 w 8428892"/>
              <a:gd name="connsiteY2" fmla="*/ 703970 h 955559"/>
              <a:gd name="connsiteX3" fmla="*/ 2203938 w 8428892"/>
              <a:gd name="connsiteY3" fmla="*/ 856370 h 955559"/>
              <a:gd name="connsiteX4" fmla="*/ 3153508 w 8428892"/>
              <a:gd name="connsiteY4" fmla="*/ 938432 h 955559"/>
              <a:gd name="connsiteX5" fmla="*/ 3810000 w 8428892"/>
              <a:gd name="connsiteY5" fmla="*/ 926709 h 955559"/>
              <a:gd name="connsiteX6" fmla="*/ 4560277 w 8428892"/>
              <a:gd name="connsiteY6" fmla="*/ 645355 h 955559"/>
              <a:gd name="connsiteX7" fmla="*/ 5146431 w 8428892"/>
              <a:gd name="connsiteY7" fmla="*/ 364001 h 955559"/>
              <a:gd name="connsiteX8" fmla="*/ 5556738 w 8428892"/>
              <a:gd name="connsiteY8" fmla="*/ 211601 h 955559"/>
              <a:gd name="connsiteX9" fmla="*/ 5967046 w 8428892"/>
              <a:gd name="connsiteY9" fmla="*/ 47478 h 955559"/>
              <a:gd name="connsiteX10" fmla="*/ 6260123 w 8428892"/>
              <a:gd name="connsiteY10" fmla="*/ 586 h 955559"/>
              <a:gd name="connsiteX11" fmla="*/ 6916615 w 8428892"/>
              <a:gd name="connsiteY11" fmla="*/ 70924 h 955559"/>
              <a:gd name="connsiteX12" fmla="*/ 7537938 w 8428892"/>
              <a:gd name="connsiteY12" fmla="*/ 223324 h 955559"/>
              <a:gd name="connsiteX13" fmla="*/ 7901354 w 8428892"/>
              <a:gd name="connsiteY13" fmla="*/ 340555 h 955559"/>
              <a:gd name="connsiteX14" fmla="*/ 8335108 w 8428892"/>
              <a:gd name="connsiteY14" fmla="*/ 492955 h 955559"/>
              <a:gd name="connsiteX15" fmla="*/ 8428892 w 8428892"/>
              <a:gd name="connsiteY15" fmla="*/ 551570 h 95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8892" h="955559">
                <a:moveTo>
                  <a:pt x="0" y="633632"/>
                </a:moveTo>
                <a:cubicBezTo>
                  <a:pt x="251069" y="610186"/>
                  <a:pt x="502139" y="586740"/>
                  <a:pt x="726831" y="598463"/>
                </a:cubicBezTo>
                <a:cubicBezTo>
                  <a:pt x="951523" y="610186"/>
                  <a:pt x="1348154" y="703970"/>
                  <a:pt x="1348154" y="703970"/>
                </a:cubicBezTo>
                <a:cubicBezTo>
                  <a:pt x="1594338" y="746954"/>
                  <a:pt x="1903046" y="817293"/>
                  <a:pt x="2203938" y="856370"/>
                </a:cubicBezTo>
                <a:cubicBezTo>
                  <a:pt x="2504830" y="895447"/>
                  <a:pt x="2885831" y="926709"/>
                  <a:pt x="3153508" y="938432"/>
                </a:cubicBezTo>
                <a:cubicBezTo>
                  <a:pt x="3421185" y="950155"/>
                  <a:pt x="3575539" y="975555"/>
                  <a:pt x="3810000" y="926709"/>
                </a:cubicBezTo>
                <a:cubicBezTo>
                  <a:pt x="4044461" y="877863"/>
                  <a:pt x="4337539" y="739140"/>
                  <a:pt x="4560277" y="645355"/>
                </a:cubicBezTo>
                <a:cubicBezTo>
                  <a:pt x="4783015" y="551570"/>
                  <a:pt x="4980354" y="436293"/>
                  <a:pt x="5146431" y="364001"/>
                </a:cubicBezTo>
                <a:cubicBezTo>
                  <a:pt x="5312508" y="291709"/>
                  <a:pt x="5419969" y="264355"/>
                  <a:pt x="5556738" y="211601"/>
                </a:cubicBezTo>
                <a:cubicBezTo>
                  <a:pt x="5693507" y="158847"/>
                  <a:pt x="5849815" y="82647"/>
                  <a:pt x="5967046" y="47478"/>
                </a:cubicBezTo>
                <a:cubicBezTo>
                  <a:pt x="6084277" y="12309"/>
                  <a:pt x="6101862" y="-3322"/>
                  <a:pt x="6260123" y="586"/>
                </a:cubicBezTo>
                <a:cubicBezTo>
                  <a:pt x="6418384" y="4494"/>
                  <a:pt x="6703646" y="33801"/>
                  <a:pt x="6916615" y="70924"/>
                </a:cubicBezTo>
                <a:cubicBezTo>
                  <a:pt x="7129584" y="108047"/>
                  <a:pt x="7373815" y="178385"/>
                  <a:pt x="7537938" y="223324"/>
                </a:cubicBezTo>
                <a:cubicBezTo>
                  <a:pt x="7702061" y="268263"/>
                  <a:pt x="7768492" y="295617"/>
                  <a:pt x="7901354" y="340555"/>
                </a:cubicBezTo>
                <a:cubicBezTo>
                  <a:pt x="8034216" y="385493"/>
                  <a:pt x="8247185" y="457786"/>
                  <a:pt x="8335108" y="492955"/>
                </a:cubicBezTo>
                <a:cubicBezTo>
                  <a:pt x="8423031" y="528124"/>
                  <a:pt x="8425961" y="539847"/>
                  <a:pt x="8428892" y="551570"/>
                </a:cubicBezTo>
              </a:path>
            </a:pathLst>
          </a:custGeom>
          <a:noFill/>
          <a:ln w="31750" cap="flat" cmpd="sng" algn="ctr">
            <a:solidFill>
              <a:schemeClr val="accent1"/>
            </a:solidFill>
            <a:prstDash val="solid"/>
            <a:round/>
            <a:headEnd type="oval"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3263" y="854075"/>
            <a:ext cx="10658476"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5"/>
          <p:cNvSpPr txBox="1">
            <a:spLocks noChangeArrowheads="1"/>
          </p:cNvSpPr>
          <p:nvPr/>
        </p:nvSpPr>
        <p:spPr bwMode="auto">
          <a:xfrm>
            <a:off x="3832225" y="1836003"/>
            <a:ext cx="6635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dirty="0" smtClean="0">
                <a:solidFill>
                  <a:srgbClr val="FF0000"/>
                </a:solidFill>
              </a:rPr>
              <a:t>STJ</a:t>
            </a:r>
          </a:p>
          <a:p>
            <a:pPr algn="ctr"/>
            <a:r>
              <a:rPr lang="en-US" altLang="en-US" dirty="0" smtClean="0">
                <a:solidFill>
                  <a:srgbClr val="FF0000"/>
                </a:solidFill>
              </a:rPr>
              <a:t>X</a:t>
            </a:r>
            <a:endParaRPr lang="en-US" altLang="en-US" dirty="0">
              <a:solidFill>
                <a:srgbClr val="FF0000"/>
              </a:solidFill>
            </a:endParaRPr>
          </a:p>
        </p:txBody>
      </p:sp>
      <p:sp>
        <p:nvSpPr>
          <p:cNvPr id="29700" name="Title 1"/>
          <p:cNvSpPr>
            <a:spLocks noGrp="1"/>
          </p:cNvSpPr>
          <p:nvPr>
            <p:ph type="title"/>
          </p:nvPr>
        </p:nvSpPr>
        <p:spPr>
          <a:xfrm>
            <a:off x="0" y="0"/>
            <a:ext cx="9144000" cy="1143000"/>
          </a:xfrm>
        </p:spPr>
        <p:txBody>
          <a:bodyPr/>
          <a:lstStyle/>
          <a:p>
            <a:r>
              <a:rPr lang="en-US" altLang="en-US" dirty="0" smtClean="0"/>
              <a:t>Jets </a:t>
            </a:r>
            <a:r>
              <a:rPr lang="es-ES_tradnl" altLang="en-US" dirty="0" smtClean="0"/>
              <a:t>Confluentes (Inicio)</a:t>
            </a:r>
          </a:p>
        </p:txBody>
      </p:sp>
      <p:sp>
        <p:nvSpPr>
          <p:cNvPr id="29701" name="TextBox 6"/>
          <p:cNvSpPr txBox="1">
            <a:spLocks noChangeArrowheads="1"/>
          </p:cNvSpPr>
          <p:nvPr/>
        </p:nvSpPr>
        <p:spPr bwMode="auto">
          <a:xfrm>
            <a:off x="2895600" y="2133600"/>
            <a:ext cx="83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dirty="0" smtClean="0">
                <a:solidFill>
                  <a:schemeClr val="accent1"/>
                </a:solidFill>
              </a:rPr>
              <a:t>NPJX</a:t>
            </a:r>
            <a:endParaRPr lang="en-US" altLang="en-US" dirty="0">
              <a:solidFill>
                <a:schemeClr val="accent1"/>
              </a:solidFill>
            </a:endParaRPr>
          </a:p>
        </p:txBody>
      </p:sp>
      <p:sp>
        <p:nvSpPr>
          <p:cNvPr id="2" name="Right Brace 1"/>
          <p:cNvSpPr/>
          <p:nvPr/>
        </p:nvSpPr>
        <p:spPr bwMode="auto">
          <a:xfrm rot="5400000">
            <a:off x="3539727" y="2701528"/>
            <a:ext cx="479426" cy="1127919"/>
          </a:xfrm>
          <a:prstGeom prst="rightBrace">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2819400" y="3653135"/>
            <a:ext cx="1981200" cy="461665"/>
          </a:xfrm>
          <a:prstGeom prst="rect">
            <a:avLst/>
          </a:prstGeom>
          <a:solidFill>
            <a:schemeClr val="bg2">
              <a:alpha val="57000"/>
            </a:schemeClr>
          </a:solidFill>
          <a:ln>
            <a:solidFill>
              <a:schemeClr val="tx1"/>
            </a:solidFill>
          </a:ln>
        </p:spPr>
        <p:txBody>
          <a:bodyPr wrap="square" rtlCol="0">
            <a:spAutoFit/>
          </a:bodyPr>
          <a:lstStyle/>
          <a:p>
            <a:r>
              <a:rPr lang="es-ES_tradnl" dirty="0" smtClean="0"/>
              <a:t>Jets Separados</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7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ctrTitle"/>
          </p:nvPr>
        </p:nvSpPr>
        <p:spPr/>
        <p:txBody>
          <a:bodyPr/>
          <a:lstStyle/>
          <a:p>
            <a:r>
              <a:rPr lang="es-ES_tradnl" altLang="en-US" smtClean="0"/>
              <a:t>Factores que Contribuyen a la Turbulencia</a:t>
            </a:r>
          </a:p>
        </p:txBody>
      </p:sp>
      <p:sp>
        <p:nvSpPr>
          <p:cNvPr id="5123" name="Rectangle 5"/>
          <p:cNvSpPr>
            <a:spLocks noGrp="1" noChangeArrowheads="1"/>
          </p:cNvSpPr>
          <p:nvPr>
            <p:ph type="subTitle" idx="1"/>
          </p:nvPr>
        </p:nvSpPr>
        <p:spPr/>
        <p:txBody>
          <a:bodyPr/>
          <a:lstStyle/>
          <a:p>
            <a:endParaRPr lang="es-ES_tradnl" alt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063" y="854075"/>
            <a:ext cx="10660063"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p:cNvSpPr txBox="1">
            <a:spLocks noChangeArrowheads="1"/>
          </p:cNvSpPr>
          <p:nvPr/>
        </p:nvSpPr>
        <p:spPr bwMode="auto">
          <a:xfrm>
            <a:off x="2971800" y="2217003"/>
            <a:ext cx="83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dirty="0" smtClean="0">
                <a:solidFill>
                  <a:schemeClr val="accent1"/>
                </a:solidFill>
              </a:rPr>
              <a:t>NPJX</a:t>
            </a:r>
            <a:endParaRPr lang="en-US" altLang="en-US" dirty="0">
              <a:solidFill>
                <a:schemeClr val="accent1"/>
              </a:solidFill>
            </a:endParaRPr>
          </a:p>
        </p:txBody>
      </p:sp>
      <p:sp>
        <p:nvSpPr>
          <p:cNvPr id="30724" name="Title 1"/>
          <p:cNvSpPr>
            <a:spLocks noGrp="1"/>
          </p:cNvSpPr>
          <p:nvPr>
            <p:ph type="title"/>
          </p:nvPr>
        </p:nvSpPr>
        <p:spPr>
          <a:xfrm>
            <a:off x="0" y="0"/>
            <a:ext cx="9144000" cy="1143000"/>
          </a:xfrm>
        </p:spPr>
        <p:txBody>
          <a:bodyPr/>
          <a:lstStyle/>
          <a:p>
            <a:r>
              <a:rPr lang="en-US" altLang="en-US" smtClean="0"/>
              <a:t>Jets </a:t>
            </a:r>
            <a:r>
              <a:rPr lang="es-ES_tradnl" altLang="en-US" smtClean="0"/>
              <a:t>Confluentes</a:t>
            </a:r>
          </a:p>
        </p:txBody>
      </p:sp>
      <p:sp>
        <p:nvSpPr>
          <p:cNvPr id="6" name="Right Brace 5"/>
          <p:cNvSpPr/>
          <p:nvPr/>
        </p:nvSpPr>
        <p:spPr bwMode="auto">
          <a:xfrm rot="5400000">
            <a:off x="3539726" y="2853929"/>
            <a:ext cx="479428" cy="823119"/>
          </a:xfrm>
          <a:prstGeom prst="rightBrace">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3124200" y="3653135"/>
            <a:ext cx="1905000" cy="830997"/>
          </a:xfrm>
          <a:prstGeom prst="rect">
            <a:avLst/>
          </a:prstGeom>
          <a:solidFill>
            <a:schemeClr val="bg2">
              <a:alpha val="57000"/>
            </a:schemeClr>
          </a:solidFill>
          <a:ln>
            <a:solidFill>
              <a:schemeClr val="tx1"/>
            </a:solidFill>
          </a:ln>
        </p:spPr>
        <p:txBody>
          <a:bodyPr wrap="square" rtlCol="0">
            <a:spAutoFit/>
          </a:bodyPr>
          <a:lstStyle/>
          <a:p>
            <a:pPr algn="ctr"/>
            <a:r>
              <a:rPr lang="es-ES_tradnl" dirty="0" smtClean="0"/>
              <a:t>Jets Confluyendo</a:t>
            </a:r>
            <a:endParaRPr lang="es-ES_tradnl" dirty="0"/>
          </a:p>
        </p:txBody>
      </p:sp>
      <p:sp>
        <p:nvSpPr>
          <p:cNvPr id="8" name="TextBox 5"/>
          <p:cNvSpPr txBox="1">
            <a:spLocks noChangeArrowheads="1"/>
          </p:cNvSpPr>
          <p:nvPr/>
        </p:nvSpPr>
        <p:spPr bwMode="auto">
          <a:xfrm>
            <a:off x="3832225" y="1836003"/>
            <a:ext cx="6635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dirty="0" smtClean="0">
                <a:solidFill>
                  <a:srgbClr val="FF0000"/>
                </a:solidFill>
              </a:rPr>
              <a:t>STJ</a:t>
            </a:r>
          </a:p>
          <a:p>
            <a:pPr algn="ctr"/>
            <a:r>
              <a:rPr lang="en-US" altLang="en-US" dirty="0" smtClean="0">
                <a:solidFill>
                  <a:srgbClr val="FF0000"/>
                </a:solidFill>
              </a:rPr>
              <a:t>X</a:t>
            </a:r>
            <a:endParaRPr lang="en-US"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7"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013" y="900113"/>
            <a:ext cx="10641013" cy="599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p:cNvSpPr txBox="1">
            <a:spLocks noChangeArrowheads="1"/>
          </p:cNvSpPr>
          <p:nvPr/>
        </p:nvSpPr>
        <p:spPr bwMode="auto">
          <a:xfrm>
            <a:off x="3276600" y="2521803"/>
            <a:ext cx="83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tLang="en-US" dirty="0" smtClean="0">
                <a:solidFill>
                  <a:schemeClr val="accent1"/>
                </a:solidFill>
              </a:rPr>
              <a:t>NPJX</a:t>
            </a:r>
            <a:endParaRPr lang="en-US" altLang="en-US" dirty="0">
              <a:solidFill>
                <a:schemeClr val="accent1"/>
              </a:solidFill>
            </a:endParaRPr>
          </a:p>
        </p:txBody>
      </p:sp>
      <p:sp>
        <p:nvSpPr>
          <p:cNvPr id="31748" name="Title 1"/>
          <p:cNvSpPr>
            <a:spLocks noGrp="1"/>
          </p:cNvSpPr>
          <p:nvPr>
            <p:ph type="title"/>
          </p:nvPr>
        </p:nvSpPr>
        <p:spPr>
          <a:xfrm>
            <a:off x="0" y="0"/>
            <a:ext cx="9144000" cy="1143000"/>
          </a:xfrm>
        </p:spPr>
        <p:txBody>
          <a:bodyPr/>
          <a:lstStyle/>
          <a:p>
            <a:r>
              <a:rPr lang="en-US" altLang="en-US" dirty="0" smtClean="0"/>
              <a:t>Jets </a:t>
            </a:r>
            <a:r>
              <a:rPr lang="es-ES_tradnl" altLang="en-US" dirty="0" smtClean="0"/>
              <a:t>Confluentes: NPJ bajo STJ</a:t>
            </a:r>
          </a:p>
        </p:txBody>
      </p:sp>
      <p:sp>
        <p:nvSpPr>
          <p:cNvPr id="6" name="Right Brace 5"/>
          <p:cNvSpPr/>
          <p:nvPr/>
        </p:nvSpPr>
        <p:spPr bwMode="auto">
          <a:xfrm rot="5400000">
            <a:off x="3684586" y="2998788"/>
            <a:ext cx="479428" cy="838199"/>
          </a:xfrm>
          <a:prstGeom prst="rightBrace">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3276600" y="3741003"/>
            <a:ext cx="1371600" cy="830997"/>
          </a:xfrm>
          <a:prstGeom prst="rect">
            <a:avLst/>
          </a:prstGeom>
          <a:solidFill>
            <a:schemeClr val="bg2">
              <a:alpha val="57000"/>
            </a:schemeClr>
          </a:solidFill>
          <a:ln>
            <a:solidFill>
              <a:schemeClr val="tx1"/>
            </a:solidFill>
          </a:ln>
        </p:spPr>
        <p:txBody>
          <a:bodyPr wrap="square" rtlCol="0">
            <a:spAutoFit/>
          </a:bodyPr>
          <a:lstStyle/>
          <a:p>
            <a:pPr algn="ctr"/>
            <a:r>
              <a:rPr lang="es-ES_tradnl" dirty="0" smtClean="0"/>
              <a:t>Jets Cercanos</a:t>
            </a:r>
            <a:endParaRPr lang="es-ES_tradnl" dirty="0"/>
          </a:p>
        </p:txBody>
      </p:sp>
      <p:sp>
        <p:nvSpPr>
          <p:cNvPr id="8" name="TextBox 5"/>
          <p:cNvSpPr txBox="1">
            <a:spLocks noChangeArrowheads="1"/>
          </p:cNvSpPr>
          <p:nvPr/>
        </p:nvSpPr>
        <p:spPr bwMode="auto">
          <a:xfrm>
            <a:off x="3810000" y="1988403"/>
            <a:ext cx="6635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dirty="0" smtClean="0">
                <a:solidFill>
                  <a:srgbClr val="FF0000"/>
                </a:solidFill>
              </a:rPr>
              <a:t>STJ</a:t>
            </a:r>
          </a:p>
          <a:p>
            <a:pPr algn="ctr"/>
            <a:r>
              <a:rPr lang="en-US" altLang="en-US" dirty="0" smtClean="0">
                <a:solidFill>
                  <a:srgbClr val="FF0000"/>
                </a:solidFill>
              </a:rPr>
              <a:t>X</a:t>
            </a:r>
            <a:endParaRPr lang="en-US"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7"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a:xfrm>
            <a:off x="609600" y="76200"/>
            <a:ext cx="7772400" cy="1143000"/>
          </a:xfrm>
        </p:spPr>
        <p:txBody>
          <a:bodyPr/>
          <a:lstStyle/>
          <a:p>
            <a:r>
              <a:rPr lang="es-ES_tradnl" altLang="en-US" smtClean="0"/>
              <a:t>Advección Fría en Altura</a:t>
            </a:r>
          </a:p>
        </p:txBody>
      </p:sp>
      <p:sp>
        <p:nvSpPr>
          <p:cNvPr id="32771" name="Rectangle 1027"/>
          <p:cNvSpPr>
            <a:spLocks noGrp="1" noChangeArrowheads="1"/>
          </p:cNvSpPr>
          <p:nvPr>
            <p:ph type="body" idx="1"/>
          </p:nvPr>
        </p:nvSpPr>
        <p:spPr>
          <a:xfrm>
            <a:off x="609600" y="1219200"/>
            <a:ext cx="7772400" cy="4114800"/>
          </a:xfrm>
        </p:spPr>
        <p:txBody>
          <a:bodyPr/>
          <a:lstStyle/>
          <a:p>
            <a:r>
              <a:rPr lang="es-ES_tradnl" altLang="en-US" smtClean="0"/>
              <a:t>Mayoría de los eventos CAT se asocian a este tipo de advección.</a:t>
            </a:r>
          </a:p>
          <a:p>
            <a:pPr lvl="1"/>
            <a:r>
              <a:rPr lang="es-ES_tradnl" altLang="en-US" smtClean="0"/>
              <a:t>Generalmente núcleo frío en la base de la vaguada</a:t>
            </a:r>
          </a:p>
        </p:txBody>
      </p:sp>
      <p:sp>
        <p:nvSpPr>
          <p:cNvPr id="32772" name="Rectangle 1028"/>
          <p:cNvSpPr>
            <a:spLocks noChangeArrowheads="1"/>
          </p:cNvSpPr>
          <p:nvPr/>
        </p:nvSpPr>
        <p:spPr bwMode="auto">
          <a:xfrm>
            <a:off x="609600" y="3505200"/>
            <a:ext cx="8001000" cy="304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32773" name="Freeform 1029"/>
          <p:cNvSpPr>
            <a:spLocks/>
          </p:cNvSpPr>
          <p:nvPr/>
        </p:nvSpPr>
        <p:spPr bwMode="auto">
          <a:xfrm>
            <a:off x="1143000" y="5003800"/>
            <a:ext cx="7162800" cy="1104900"/>
          </a:xfrm>
          <a:custGeom>
            <a:avLst/>
            <a:gdLst>
              <a:gd name="T0" fmla="*/ 0 w 4512"/>
              <a:gd name="T1" fmla="*/ 2147483647 h 696"/>
              <a:gd name="T2" fmla="*/ 2147483647 w 4512"/>
              <a:gd name="T3" fmla="*/ 2147483647 h 696"/>
              <a:gd name="T4" fmla="*/ 2147483647 w 4512"/>
              <a:gd name="T5" fmla="*/ 2147483647 h 696"/>
              <a:gd name="T6" fmla="*/ 2147483647 w 4512"/>
              <a:gd name="T7" fmla="*/ 2147483647 h 696"/>
              <a:gd name="T8" fmla="*/ 2147483647 w 4512"/>
              <a:gd name="T9" fmla="*/ 2147483647 h 696"/>
              <a:gd name="T10" fmla="*/ 2147483647 w 4512"/>
              <a:gd name="T11" fmla="*/ 2147483647 h 696"/>
              <a:gd name="T12" fmla="*/ 2147483647 w 4512"/>
              <a:gd name="T13" fmla="*/ 2147483647 h 696"/>
              <a:gd name="T14" fmla="*/ 2147483647 w 4512"/>
              <a:gd name="T15" fmla="*/ 2147483647 h 696"/>
              <a:gd name="T16" fmla="*/ 2147483647 w 4512"/>
              <a:gd name="T17" fmla="*/ 2147483647 h 696"/>
              <a:gd name="T18" fmla="*/ 2147483647 w 4512"/>
              <a:gd name="T19" fmla="*/ 2147483647 h 6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12" h="696">
                <a:moveTo>
                  <a:pt x="0" y="688"/>
                </a:moveTo>
                <a:cubicBezTo>
                  <a:pt x="48" y="636"/>
                  <a:pt x="96" y="584"/>
                  <a:pt x="240" y="496"/>
                </a:cubicBezTo>
                <a:cubicBezTo>
                  <a:pt x="384" y="408"/>
                  <a:pt x="664" y="240"/>
                  <a:pt x="864" y="160"/>
                </a:cubicBezTo>
                <a:cubicBezTo>
                  <a:pt x="1064" y="80"/>
                  <a:pt x="1248" y="32"/>
                  <a:pt x="1440" y="16"/>
                </a:cubicBezTo>
                <a:cubicBezTo>
                  <a:pt x="1632" y="0"/>
                  <a:pt x="1816" y="16"/>
                  <a:pt x="2016" y="64"/>
                </a:cubicBezTo>
                <a:cubicBezTo>
                  <a:pt x="2216" y="112"/>
                  <a:pt x="2440" y="216"/>
                  <a:pt x="2640" y="304"/>
                </a:cubicBezTo>
                <a:cubicBezTo>
                  <a:pt x="2840" y="392"/>
                  <a:pt x="3032" y="528"/>
                  <a:pt x="3216" y="592"/>
                </a:cubicBezTo>
                <a:cubicBezTo>
                  <a:pt x="3400" y="656"/>
                  <a:pt x="3576" y="680"/>
                  <a:pt x="3744" y="688"/>
                </a:cubicBezTo>
                <a:cubicBezTo>
                  <a:pt x="3912" y="696"/>
                  <a:pt x="4096" y="664"/>
                  <a:pt x="4224" y="640"/>
                </a:cubicBezTo>
                <a:cubicBezTo>
                  <a:pt x="4352" y="616"/>
                  <a:pt x="4432" y="580"/>
                  <a:pt x="4512" y="544"/>
                </a:cubicBezTo>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74" name="Freeform 1030"/>
          <p:cNvSpPr>
            <a:spLocks/>
          </p:cNvSpPr>
          <p:nvPr/>
        </p:nvSpPr>
        <p:spPr bwMode="auto">
          <a:xfrm>
            <a:off x="1143000" y="4648200"/>
            <a:ext cx="7162800" cy="1104900"/>
          </a:xfrm>
          <a:custGeom>
            <a:avLst/>
            <a:gdLst>
              <a:gd name="T0" fmla="*/ 0 w 4512"/>
              <a:gd name="T1" fmla="*/ 2147483647 h 696"/>
              <a:gd name="T2" fmla="*/ 2147483647 w 4512"/>
              <a:gd name="T3" fmla="*/ 2147483647 h 696"/>
              <a:gd name="T4" fmla="*/ 2147483647 w 4512"/>
              <a:gd name="T5" fmla="*/ 2147483647 h 696"/>
              <a:gd name="T6" fmla="*/ 2147483647 w 4512"/>
              <a:gd name="T7" fmla="*/ 2147483647 h 696"/>
              <a:gd name="T8" fmla="*/ 2147483647 w 4512"/>
              <a:gd name="T9" fmla="*/ 2147483647 h 696"/>
              <a:gd name="T10" fmla="*/ 2147483647 w 4512"/>
              <a:gd name="T11" fmla="*/ 2147483647 h 696"/>
              <a:gd name="T12" fmla="*/ 2147483647 w 4512"/>
              <a:gd name="T13" fmla="*/ 2147483647 h 696"/>
              <a:gd name="T14" fmla="*/ 2147483647 w 4512"/>
              <a:gd name="T15" fmla="*/ 2147483647 h 696"/>
              <a:gd name="T16" fmla="*/ 2147483647 w 4512"/>
              <a:gd name="T17" fmla="*/ 2147483647 h 696"/>
              <a:gd name="T18" fmla="*/ 2147483647 w 4512"/>
              <a:gd name="T19" fmla="*/ 2147483647 h 6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12" h="696">
                <a:moveTo>
                  <a:pt x="0" y="688"/>
                </a:moveTo>
                <a:cubicBezTo>
                  <a:pt x="48" y="636"/>
                  <a:pt x="96" y="584"/>
                  <a:pt x="240" y="496"/>
                </a:cubicBezTo>
                <a:cubicBezTo>
                  <a:pt x="384" y="408"/>
                  <a:pt x="664" y="240"/>
                  <a:pt x="864" y="160"/>
                </a:cubicBezTo>
                <a:cubicBezTo>
                  <a:pt x="1064" y="80"/>
                  <a:pt x="1248" y="32"/>
                  <a:pt x="1440" y="16"/>
                </a:cubicBezTo>
                <a:cubicBezTo>
                  <a:pt x="1632" y="0"/>
                  <a:pt x="1816" y="16"/>
                  <a:pt x="2016" y="64"/>
                </a:cubicBezTo>
                <a:cubicBezTo>
                  <a:pt x="2216" y="112"/>
                  <a:pt x="2440" y="216"/>
                  <a:pt x="2640" y="304"/>
                </a:cubicBezTo>
                <a:cubicBezTo>
                  <a:pt x="2840" y="392"/>
                  <a:pt x="3032" y="528"/>
                  <a:pt x="3216" y="592"/>
                </a:cubicBezTo>
                <a:cubicBezTo>
                  <a:pt x="3400" y="656"/>
                  <a:pt x="3576" y="680"/>
                  <a:pt x="3744" y="688"/>
                </a:cubicBezTo>
                <a:cubicBezTo>
                  <a:pt x="3912" y="696"/>
                  <a:pt x="4096" y="664"/>
                  <a:pt x="4224" y="640"/>
                </a:cubicBezTo>
                <a:cubicBezTo>
                  <a:pt x="4352" y="616"/>
                  <a:pt x="4432" y="580"/>
                  <a:pt x="4512" y="544"/>
                </a:cubicBezTo>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75" name="Freeform 1031"/>
          <p:cNvSpPr>
            <a:spLocks/>
          </p:cNvSpPr>
          <p:nvPr/>
        </p:nvSpPr>
        <p:spPr bwMode="auto">
          <a:xfrm>
            <a:off x="1143000" y="4343400"/>
            <a:ext cx="7162800" cy="1104900"/>
          </a:xfrm>
          <a:custGeom>
            <a:avLst/>
            <a:gdLst>
              <a:gd name="T0" fmla="*/ 0 w 4512"/>
              <a:gd name="T1" fmla="*/ 2147483647 h 696"/>
              <a:gd name="T2" fmla="*/ 2147483647 w 4512"/>
              <a:gd name="T3" fmla="*/ 2147483647 h 696"/>
              <a:gd name="T4" fmla="*/ 2147483647 w 4512"/>
              <a:gd name="T5" fmla="*/ 2147483647 h 696"/>
              <a:gd name="T6" fmla="*/ 2147483647 w 4512"/>
              <a:gd name="T7" fmla="*/ 2147483647 h 696"/>
              <a:gd name="T8" fmla="*/ 2147483647 w 4512"/>
              <a:gd name="T9" fmla="*/ 2147483647 h 696"/>
              <a:gd name="T10" fmla="*/ 2147483647 w 4512"/>
              <a:gd name="T11" fmla="*/ 2147483647 h 696"/>
              <a:gd name="T12" fmla="*/ 2147483647 w 4512"/>
              <a:gd name="T13" fmla="*/ 2147483647 h 696"/>
              <a:gd name="T14" fmla="*/ 2147483647 w 4512"/>
              <a:gd name="T15" fmla="*/ 2147483647 h 696"/>
              <a:gd name="T16" fmla="*/ 2147483647 w 4512"/>
              <a:gd name="T17" fmla="*/ 2147483647 h 696"/>
              <a:gd name="T18" fmla="*/ 2147483647 w 4512"/>
              <a:gd name="T19" fmla="*/ 2147483647 h 6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12" h="696">
                <a:moveTo>
                  <a:pt x="0" y="688"/>
                </a:moveTo>
                <a:cubicBezTo>
                  <a:pt x="48" y="636"/>
                  <a:pt x="96" y="584"/>
                  <a:pt x="240" y="496"/>
                </a:cubicBezTo>
                <a:cubicBezTo>
                  <a:pt x="384" y="408"/>
                  <a:pt x="664" y="240"/>
                  <a:pt x="864" y="160"/>
                </a:cubicBezTo>
                <a:cubicBezTo>
                  <a:pt x="1064" y="80"/>
                  <a:pt x="1248" y="32"/>
                  <a:pt x="1440" y="16"/>
                </a:cubicBezTo>
                <a:cubicBezTo>
                  <a:pt x="1632" y="0"/>
                  <a:pt x="1816" y="16"/>
                  <a:pt x="2016" y="64"/>
                </a:cubicBezTo>
                <a:cubicBezTo>
                  <a:pt x="2216" y="112"/>
                  <a:pt x="2440" y="216"/>
                  <a:pt x="2640" y="304"/>
                </a:cubicBezTo>
                <a:cubicBezTo>
                  <a:pt x="2840" y="392"/>
                  <a:pt x="3032" y="528"/>
                  <a:pt x="3216" y="592"/>
                </a:cubicBezTo>
                <a:cubicBezTo>
                  <a:pt x="3400" y="656"/>
                  <a:pt x="3576" y="680"/>
                  <a:pt x="3744" y="688"/>
                </a:cubicBezTo>
                <a:cubicBezTo>
                  <a:pt x="3912" y="696"/>
                  <a:pt x="4096" y="664"/>
                  <a:pt x="4224" y="640"/>
                </a:cubicBezTo>
                <a:cubicBezTo>
                  <a:pt x="4352" y="616"/>
                  <a:pt x="4432" y="580"/>
                  <a:pt x="4512" y="544"/>
                </a:cubicBezTo>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76" name="Freeform 1032"/>
          <p:cNvSpPr>
            <a:spLocks/>
          </p:cNvSpPr>
          <p:nvPr/>
        </p:nvSpPr>
        <p:spPr bwMode="auto">
          <a:xfrm>
            <a:off x="1143000" y="5257800"/>
            <a:ext cx="7162800" cy="1104900"/>
          </a:xfrm>
          <a:custGeom>
            <a:avLst/>
            <a:gdLst>
              <a:gd name="T0" fmla="*/ 0 w 4512"/>
              <a:gd name="T1" fmla="*/ 2147483647 h 696"/>
              <a:gd name="T2" fmla="*/ 2147483647 w 4512"/>
              <a:gd name="T3" fmla="*/ 2147483647 h 696"/>
              <a:gd name="T4" fmla="*/ 2147483647 w 4512"/>
              <a:gd name="T5" fmla="*/ 2147483647 h 696"/>
              <a:gd name="T6" fmla="*/ 2147483647 w 4512"/>
              <a:gd name="T7" fmla="*/ 2147483647 h 696"/>
              <a:gd name="T8" fmla="*/ 2147483647 w 4512"/>
              <a:gd name="T9" fmla="*/ 2147483647 h 696"/>
              <a:gd name="T10" fmla="*/ 2147483647 w 4512"/>
              <a:gd name="T11" fmla="*/ 2147483647 h 696"/>
              <a:gd name="T12" fmla="*/ 2147483647 w 4512"/>
              <a:gd name="T13" fmla="*/ 2147483647 h 696"/>
              <a:gd name="T14" fmla="*/ 2147483647 w 4512"/>
              <a:gd name="T15" fmla="*/ 2147483647 h 696"/>
              <a:gd name="T16" fmla="*/ 2147483647 w 4512"/>
              <a:gd name="T17" fmla="*/ 2147483647 h 696"/>
              <a:gd name="T18" fmla="*/ 2147483647 w 4512"/>
              <a:gd name="T19" fmla="*/ 2147483647 h 6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12" h="696">
                <a:moveTo>
                  <a:pt x="0" y="688"/>
                </a:moveTo>
                <a:cubicBezTo>
                  <a:pt x="48" y="636"/>
                  <a:pt x="96" y="584"/>
                  <a:pt x="240" y="496"/>
                </a:cubicBezTo>
                <a:cubicBezTo>
                  <a:pt x="384" y="408"/>
                  <a:pt x="664" y="240"/>
                  <a:pt x="864" y="160"/>
                </a:cubicBezTo>
                <a:cubicBezTo>
                  <a:pt x="1064" y="80"/>
                  <a:pt x="1248" y="32"/>
                  <a:pt x="1440" y="16"/>
                </a:cubicBezTo>
                <a:cubicBezTo>
                  <a:pt x="1632" y="0"/>
                  <a:pt x="1816" y="16"/>
                  <a:pt x="2016" y="64"/>
                </a:cubicBezTo>
                <a:cubicBezTo>
                  <a:pt x="2216" y="112"/>
                  <a:pt x="2440" y="216"/>
                  <a:pt x="2640" y="304"/>
                </a:cubicBezTo>
                <a:cubicBezTo>
                  <a:pt x="2840" y="392"/>
                  <a:pt x="3032" y="528"/>
                  <a:pt x="3216" y="592"/>
                </a:cubicBezTo>
                <a:cubicBezTo>
                  <a:pt x="3400" y="656"/>
                  <a:pt x="3576" y="680"/>
                  <a:pt x="3744" y="688"/>
                </a:cubicBezTo>
                <a:cubicBezTo>
                  <a:pt x="3912" y="696"/>
                  <a:pt x="4096" y="664"/>
                  <a:pt x="4224" y="640"/>
                </a:cubicBezTo>
                <a:cubicBezTo>
                  <a:pt x="4352" y="616"/>
                  <a:pt x="4432" y="580"/>
                  <a:pt x="4512" y="544"/>
                </a:cubicBezTo>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77" name="Freeform 1033"/>
          <p:cNvSpPr>
            <a:spLocks/>
          </p:cNvSpPr>
          <p:nvPr/>
        </p:nvSpPr>
        <p:spPr bwMode="auto">
          <a:xfrm>
            <a:off x="1143000" y="3962400"/>
            <a:ext cx="7162800" cy="1104900"/>
          </a:xfrm>
          <a:custGeom>
            <a:avLst/>
            <a:gdLst>
              <a:gd name="T0" fmla="*/ 0 w 4512"/>
              <a:gd name="T1" fmla="*/ 2147483647 h 696"/>
              <a:gd name="T2" fmla="*/ 2147483647 w 4512"/>
              <a:gd name="T3" fmla="*/ 2147483647 h 696"/>
              <a:gd name="T4" fmla="*/ 2147483647 w 4512"/>
              <a:gd name="T5" fmla="*/ 2147483647 h 696"/>
              <a:gd name="T6" fmla="*/ 2147483647 w 4512"/>
              <a:gd name="T7" fmla="*/ 2147483647 h 696"/>
              <a:gd name="T8" fmla="*/ 2147483647 w 4512"/>
              <a:gd name="T9" fmla="*/ 2147483647 h 696"/>
              <a:gd name="T10" fmla="*/ 2147483647 w 4512"/>
              <a:gd name="T11" fmla="*/ 2147483647 h 696"/>
              <a:gd name="T12" fmla="*/ 2147483647 w 4512"/>
              <a:gd name="T13" fmla="*/ 2147483647 h 696"/>
              <a:gd name="T14" fmla="*/ 2147483647 w 4512"/>
              <a:gd name="T15" fmla="*/ 2147483647 h 696"/>
              <a:gd name="T16" fmla="*/ 2147483647 w 4512"/>
              <a:gd name="T17" fmla="*/ 2147483647 h 696"/>
              <a:gd name="T18" fmla="*/ 2147483647 w 4512"/>
              <a:gd name="T19" fmla="*/ 2147483647 h 6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12" h="696">
                <a:moveTo>
                  <a:pt x="0" y="688"/>
                </a:moveTo>
                <a:cubicBezTo>
                  <a:pt x="48" y="636"/>
                  <a:pt x="96" y="584"/>
                  <a:pt x="240" y="496"/>
                </a:cubicBezTo>
                <a:cubicBezTo>
                  <a:pt x="384" y="408"/>
                  <a:pt x="664" y="240"/>
                  <a:pt x="864" y="160"/>
                </a:cubicBezTo>
                <a:cubicBezTo>
                  <a:pt x="1064" y="80"/>
                  <a:pt x="1248" y="32"/>
                  <a:pt x="1440" y="16"/>
                </a:cubicBezTo>
                <a:cubicBezTo>
                  <a:pt x="1632" y="0"/>
                  <a:pt x="1816" y="16"/>
                  <a:pt x="2016" y="64"/>
                </a:cubicBezTo>
                <a:cubicBezTo>
                  <a:pt x="2216" y="112"/>
                  <a:pt x="2440" y="216"/>
                  <a:pt x="2640" y="304"/>
                </a:cubicBezTo>
                <a:cubicBezTo>
                  <a:pt x="2840" y="392"/>
                  <a:pt x="3032" y="528"/>
                  <a:pt x="3216" y="592"/>
                </a:cubicBezTo>
                <a:cubicBezTo>
                  <a:pt x="3400" y="656"/>
                  <a:pt x="3576" y="680"/>
                  <a:pt x="3744" y="688"/>
                </a:cubicBezTo>
                <a:cubicBezTo>
                  <a:pt x="3912" y="696"/>
                  <a:pt x="4096" y="664"/>
                  <a:pt x="4224" y="640"/>
                </a:cubicBezTo>
                <a:cubicBezTo>
                  <a:pt x="4352" y="616"/>
                  <a:pt x="4432" y="580"/>
                  <a:pt x="4512" y="544"/>
                </a:cubicBezTo>
              </a:path>
            </a:pathLst>
          </a:custGeom>
          <a:noFill/>
          <a:ln w="47625">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78" name="Freeform 1035"/>
          <p:cNvSpPr>
            <a:spLocks/>
          </p:cNvSpPr>
          <p:nvPr/>
        </p:nvSpPr>
        <p:spPr bwMode="auto">
          <a:xfrm>
            <a:off x="1143000" y="4406900"/>
            <a:ext cx="7162800" cy="1879600"/>
          </a:xfrm>
          <a:custGeom>
            <a:avLst/>
            <a:gdLst>
              <a:gd name="T0" fmla="*/ 0 w 4512"/>
              <a:gd name="T1" fmla="*/ 2147483647 h 1184"/>
              <a:gd name="T2" fmla="*/ 2147483647 w 4512"/>
              <a:gd name="T3" fmla="*/ 2147483647 h 1184"/>
              <a:gd name="T4" fmla="*/ 2147483647 w 4512"/>
              <a:gd name="T5" fmla="*/ 2147483647 h 1184"/>
              <a:gd name="T6" fmla="*/ 2147483647 w 4512"/>
              <a:gd name="T7" fmla="*/ 2147483647 h 1184"/>
              <a:gd name="T8" fmla="*/ 2147483647 w 4512"/>
              <a:gd name="T9" fmla="*/ 2147483647 h 1184"/>
              <a:gd name="T10" fmla="*/ 2147483647 w 4512"/>
              <a:gd name="T11" fmla="*/ 2147483647 h 1184"/>
              <a:gd name="T12" fmla="*/ 2147483647 w 4512"/>
              <a:gd name="T13" fmla="*/ 2147483647 h 1184"/>
              <a:gd name="T14" fmla="*/ 2147483647 w 4512"/>
              <a:gd name="T15" fmla="*/ 2147483647 h 1184"/>
              <a:gd name="T16" fmla="*/ 2147483647 w 4512"/>
              <a:gd name="T17" fmla="*/ 2147483647 h 1184"/>
              <a:gd name="T18" fmla="*/ 2147483647 w 4512"/>
              <a:gd name="T19" fmla="*/ 2147483647 h 1184"/>
              <a:gd name="T20" fmla="*/ 2147483647 w 4512"/>
              <a:gd name="T21" fmla="*/ 2147483647 h 1184"/>
              <a:gd name="T22" fmla="*/ 2147483647 w 4512"/>
              <a:gd name="T23" fmla="*/ 2147483647 h 1184"/>
              <a:gd name="T24" fmla="*/ 2147483647 w 4512"/>
              <a:gd name="T25" fmla="*/ 2147483647 h 1184"/>
              <a:gd name="T26" fmla="*/ 2147483647 w 4512"/>
              <a:gd name="T27" fmla="*/ 2147483647 h 1184"/>
              <a:gd name="T28" fmla="*/ 2147483647 w 4512"/>
              <a:gd name="T29" fmla="*/ 2147483647 h 1184"/>
              <a:gd name="T30" fmla="*/ 2147483647 w 4512"/>
              <a:gd name="T31" fmla="*/ 2147483647 h 1184"/>
              <a:gd name="T32" fmla="*/ 2147483647 w 4512"/>
              <a:gd name="T33" fmla="*/ 2147483647 h 11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12" h="1184">
                <a:moveTo>
                  <a:pt x="0" y="1160"/>
                </a:moveTo>
                <a:cubicBezTo>
                  <a:pt x="96" y="1100"/>
                  <a:pt x="192" y="1040"/>
                  <a:pt x="288" y="968"/>
                </a:cubicBezTo>
                <a:cubicBezTo>
                  <a:pt x="384" y="896"/>
                  <a:pt x="448" y="808"/>
                  <a:pt x="576" y="728"/>
                </a:cubicBezTo>
                <a:cubicBezTo>
                  <a:pt x="704" y="648"/>
                  <a:pt x="936" y="560"/>
                  <a:pt x="1056" y="488"/>
                </a:cubicBezTo>
                <a:cubicBezTo>
                  <a:pt x="1176" y="416"/>
                  <a:pt x="1232" y="360"/>
                  <a:pt x="1296" y="296"/>
                </a:cubicBezTo>
                <a:cubicBezTo>
                  <a:pt x="1360" y="232"/>
                  <a:pt x="1384" y="152"/>
                  <a:pt x="1440" y="104"/>
                </a:cubicBezTo>
                <a:cubicBezTo>
                  <a:pt x="1496" y="56"/>
                  <a:pt x="1560" y="16"/>
                  <a:pt x="1632" y="8"/>
                </a:cubicBezTo>
                <a:cubicBezTo>
                  <a:pt x="1704" y="0"/>
                  <a:pt x="1792" y="16"/>
                  <a:pt x="1872" y="56"/>
                </a:cubicBezTo>
                <a:cubicBezTo>
                  <a:pt x="1952" y="96"/>
                  <a:pt x="2032" y="160"/>
                  <a:pt x="2112" y="248"/>
                </a:cubicBezTo>
                <a:cubicBezTo>
                  <a:pt x="2192" y="336"/>
                  <a:pt x="2288" y="512"/>
                  <a:pt x="2352" y="584"/>
                </a:cubicBezTo>
                <a:cubicBezTo>
                  <a:pt x="2416" y="656"/>
                  <a:pt x="2424" y="632"/>
                  <a:pt x="2496" y="680"/>
                </a:cubicBezTo>
                <a:cubicBezTo>
                  <a:pt x="2568" y="728"/>
                  <a:pt x="2672" y="816"/>
                  <a:pt x="2784" y="872"/>
                </a:cubicBezTo>
                <a:cubicBezTo>
                  <a:pt x="2896" y="928"/>
                  <a:pt x="3032" y="968"/>
                  <a:pt x="3168" y="1016"/>
                </a:cubicBezTo>
                <a:cubicBezTo>
                  <a:pt x="3304" y="1064"/>
                  <a:pt x="3456" y="1136"/>
                  <a:pt x="3600" y="1160"/>
                </a:cubicBezTo>
                <a:cubicBezTo>
                  <a:pt x="3744" y="1184"/>
                  <a:pt x="3896" y="1176"/>
                  <a:pt x="4032" y="1160"/>
                </a:cubicBezTo>
                <a:cubicBezTo>
                  <a:pt x="4168" y="1144"/>
                  <a:pt x="4336" y="1088"/>
                  <a:pt x="4416" y="1064"/>
                </a:cubicBezTo>
                <a:cubicBezTo>
                  <a:pt x="4496" y="1040"/>
                  <a:pt x="4504" y="1028"/>
                  <a:pt x="4512" y="1016"/>
                </a:cubicBezTo>
              </a:path>
            </a:pathLst>
          </a:custGeom>
          <a:noFill/>
          <a:ln w="38100" cap="flat" cmpd="sng">
            <a:solidFill>
              <a:schemeClr val="bg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79" name="Freeform 1036"/>
          <p:cNvSpPr>
            <a:spLocks/>
          </p:cNvSpPr>
          <p:nvPr/>
        </p:nvSpPr>
        <p:spPr bwMode="auto">
          <a:xfrm>
            <a:off x="1143000" y="4114800"/>
            <a:ext cx="7162800" cy="1879600"/>
          </a:xfrm>
          <a:custGeom>
            <a:avLst/>
            <a:gdLst>
              <a:gd name="T0" fmla="*/ 0 w 4512"/>
              <a:gd name="T1" fmla="*/ 2147483647 h 1184"/>
              <a:gd name="T2" fmla="*/ 2147483647 w 4512"/>
              <a:gd name="T3" fmla="*/ 2147483647 h 1184"/>
              <a:gd name="T4" fmla="*/ 2147483647 w 4512"/>
              <a:gd name="T5" fmla="*/ 2147483647 h 1184"/>
              <a:gd name="T6" fmla="*/ 2147483647 w 4512"/>
              <a:gd name="T7" fmla="*/ 2147483647 h 1184"/>
              <a:gd name="T8" fmla="*/ 2147483647 w 4512"/>
              <a:gd name="T9" fmla="*/ 2147483647 h 1184"/>
              <a:gd name="T10" fmla="*/ 2147483647 w 4512"/>
              <a:gd name="T11" fmla="*/ 2147483647 h 1184"/>
              <a:gd name="T12" fmla="*/ 2147483647 w 4512"/>
              <a:gd name="T13" fmla="*/ 2147483647 h 1184"/>
              <a:gd name="T14" fmla="*/ 2147483647 w 4512"/>
              <a:gd name="T15" fmla="*/ 2147483647 h 1184"/>
              <a:gd name="T16" fmla="*/ 2147483647 w 4512"/>
              <a:gd name="T17" fmla="*/ 2147483647 h 1184"/>
              <a:gd name="T18" fmla="*/ 2147483647 w 4512"/>
              <a:gd name="T19" fmla="*/ 2147483647 h 1184"/>
              <a:gd name="T20" fmla="*/ 2147483647 w 4512"/>
              <a:gd name="T21" fmla="*/ 2147483647 h 1184"/>
              <a:gd name="T22" fmla="*/ 2147483647 w 4512"/>
              <a:gd name="T23" fmla="*/ 2147483647 h 1184"/>
              <a:gd name="T24" fmla="*/ 2147483647 w 4512"/>
              <a:gd name="T25" fmla="*/ 2147483647 h 1184"/>
              <a:gd name="T26" fmla="*/ 2147483647 w 4512"/>
              <a:gd name="T27" fmla="*/ 2147483647 h 1184"/>
              <a:gd name="T28" fmla="*/ 2147483647 w 4512"/>
              <a:gd name="T29" fmla="*/ 2147483647 h 1184"/>
              <a:gd name="T30" fmla="*/ 2147483647 w 4512"/>
              <a:gd name="T31" fmla="*/ 2147483647 h 1184"/>
              <a:gd name="T32" fmla="*/ 2147483647 w 4512"/>
              <a:gd name="T33" fmla="*/ 2147483647 h 11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12" h="1184">
                <a:moveTo>
                  <a:pt x="0" y="1160"/>
                </a:moveTo>
                <a:cubicBezTo>
                  <a:pt x="96" y="1100"/>
                  <a:pt x="192" y="1040"/>
                  <a:pt x="288" y="968"/>
                </a:cubicBezTo>
                <a:cubicBezTo>
                  <a:pt x="384" y="896"/>
                  <a:pt x="448" y="808"/>
                  <a:pt x="576" y="728"/>
                </a:cubicBezTo>
                <a:cubicBezTo>
                  <a:pt x="704" y="648"/>
                  <a:pt x="936" y="560"/>
                  <a:pt x="1056" y="488"/>
                </a:cubicBezTo>
                <a:cubicBezTo>
                  <a:pt x="1176" y="416"/>
                  <a:pt x="1232" y="360"/>
                  <a:pt x="1296" y="296"/>
                </a:cubicBezTo>
                <a:cubicBezTo>
                  <a:pt x="1360" y="232"/>
                  <a:pt x="1384" y="152"/>
                  <a:pt x="1440" y="104"/>
                </a:cubicBezTo>
                <a:cubicBezTo>
                  <a:pt x="1496" y="56"/>
                  <a:pt x="1560" y="16"/>
                  <a:pt x="1632" y="8"/>
                </a:cubicBezTo>
                <a:cubicBezTo>
                  <a:pt x="1704" y="0"/>
                  <a:pt x="1792" y="16"/>
                  <a:pt x="1872" y="56"/>
                </a:cubicBezTo>
                <a:cubicBezTo>
                  <a:pt x="1952" y="96"/>
                  <a:pt x="2032" y="160"/>
                  <a:pt x="2112" y="248"/>
                </a:cubicBezTo>
                <a:cubicBezTo>
                  <a:pt x="2192" y="336"/>
                  <a:pt x="2288" y="512"/>
                  <a:pt x="2352" y="584"/>
                </a:cubicBezTo>
                <a:cubicBezTo>
                  <a:pt x="2416" y="656"/>
                  <a:pt x="2424" y="632"/>
                  <a:pt x="2496" y="680"/>
                </a:cubicBezTo>
                <a:cubicBezTo>
                  <a:pt x="2568" y="728"/>
                  <a:pt x="2672" y="816"/>
                  <a:pt x="2784" y="872"/>
                </a:cubicBezTo>
                <a:cubicBezTo>
                  <a:pt x="2896" y="928"/>
                  <a:pt x="3032" y="968"/>
                  <a:pt x="3168" y="1016"/>
                </a:cubicBezTo>
                <a:cubicBezTo>
                  <a:pt x="3304" y="1064"/>
                  <a:pt x="3456" y="1136"/>
                  <a:pt x="3600" y="1160"/>
                </a:cubicBezTo>
                <a:cubicBezTo>
                  <a:pt x="3744" y="1184"/>
                  <a:pt x="3896" y="1176"/>
                  <a:pt x="4032" y="1160"/>
                </a:cubicBezTo>
                <a:cubicBezTo>
                  <a:pt x="4168" y="1144"/>
                  <a:pt x="4336" y="1088"/>
                  <a:pt x="4416" y="1064"/>
                </a:cubicBezTo>
                <a:cubicBezTo>
                  <a:pt x="4496" y="1040"/>
                  <a:pt x="4504" y="1028"/>
                  <a:pt x="4512" y="1016"/>
                </a:cubicBezTo>
              </a:path>
            </a:pathLst>
          </a:custGeom>
          <a:noFill/>
          <a:ln w="38100" cap="flat" cmpd="sng">
            <a:solidFill>
              <a:schemeClr val="bg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80" name="Freeform 1037"/>
          <p:cNvSpPr>
            <a:spLocks/>
          </p:cNvSpPr>
          <p:nvPr/>
        </p:nvSpPr>
        <p:spPr bwMode="auto">
          <a:xfrm>
            <a:off x="2641600" y="4699000"/>
            <a:ext cx="2159000" cy="1016000"/>
          </a:xfrm>
          <a:custGeom>
            <a:avLst/>
            <a:gdLst>
              <a:gd name="T0" fmla="*/ 2147483647 w 1360"/>
              <a:gd name="T1" fmla="*/ 2147483647 h 640"/>
              <a:gd name="T2" fmla="*/ 2147483647 w 1360"/>
              <a:gd name="T3" fmla="*/ 2147483647 h 640"/>
              <a:gd name="T4" fmla="*/ 2147483647 w 1360"/>
              <a:gd name="T5" fmla="*/ 2147483647 h 640"/>
              <a:gd name="T6" fmla="*/ 2147483647 w 1360"/>
              <a:gd name="T7" fmla="*/ 2147483647 h 640"/>
              <a:gd name="T8" fmla="*/ 2147483647 w 1360"/>
              <a:gd name="T9" fmla="*/ 2147483647 h 640"/>
              <a:gd name="T10" fmla="*/ 2147483647 w 1360"/>
              <a:gd name="T11" fmla="*/ 2147483647 h 640"/>
              <a:gd name="T12" fmla="*/ 2147483647 w 1360"/>
              <a:gd name="T13" fmla="*/ 2147483647 h 6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 h="640">
                <a:moveTo>
                  <a:pt x="16" y="592"/>
                </a:moveTo>
                <a:cubicBezTo>
                  <a:pt x="8" y="596"/>
                  <a:pt x="0" y="600"/>
                  <a:pt x="64" y="544"/>
                </a:cubicBezTo>
                <a:cubicBezTo>
                  <a:pt x="128" y="488"/>
                  <a:pt x="304" y="336"/>
                  <a:pt x="400" y="256"/>
                </a:cubicBezTo>
                <a:cubicBezTo>
                  <a:pt x="496" y="176"/>
                  <a:pt x="584" y="104"/>
                  <a:pt x="640" y="64"/>
                </a:cubicBezTo>
                <a:cubicBezTo>
                  <a:pt x="696" y="24"/>
                  <a:pt x="656" y="0"/>
                  <a:pt x="736" y="16"/>
                </a:cubicBezTo>
                <a:cubicBezTo>
                  <a:pt x="816" y="32"/>
                  <a:pt x="1016" y="56"/>
                  <a:pt x="1120" y="160"/>
                </a:cubicBezTo>
                <a:cubicBezTo>
                  <a:pt x="1224" y="264"/>
                  <a:pt x="1292" y="452"/>
                  <a:pt x="1360" y="640"/>
                </a:cubicBezTo>
              </a:path>
            </a:pathLst>
          </a:custGeom>
          <a:noFill/>
          <a:ln w="38100" cap="flat" cmpd="sng">
            <a:solidFill>
              <a:schemeClr val="bg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81" name="Freeform 1038"/>
          <p:cNvSpPr>
            <a:spLocks/>
          </p:cNvSpPr>
          <p:nvPr/>
        </p:nvSpPr>
        <p:spPr bwMode="auto">
          <a:xfrm>
            <a:off x="2590800" y="4953000"/>
            <a:ext cx="2159000" cy="1016000"/>
          </a:xfrm>
          <a:custGeom>
            <a:avLst/>
            <a:gdLst>
              <a:gd name="T0" fmla="*/ 2147483647 w 1360"/>
              <a:gd name="T1" fmla="*/ 2147483647 h 640"/>
              <a:gd name="T2" fmla="*/ 2147483647 w 1360"/>
              <a:gd name="T3" fmla="*/ 2147483647 h 640"/>
              <a:gd name="T4" fmla="*/ 2147483647 w 1360"/>
              <a:gd name="T5" fmla="*/ 2147483647 h 640"/>
              <a:gd name="T6" fmla="*/ 2147483647 w 1360"/>
              <a:gd name="T7" fmla="*/ 2147483647 h 640"/>
              <a:gd name="T8" fmla="*/ 2147483647 w 1360"/>
              <a:gd name="T9" fmla="*/ 2147483647 h 640"/>
              <a:gd name="T10" fmla="*/ 2147483647 w 1360"/>
              <a:gd name="T11" fmla="*/ 2147483647 h 640"/>
              <a:gd name="T12" fmla="*/ 2147483647 w 1360"/>
              <a:gd name="T13" fmla="*/ 2147483647 h 6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 h="640">
                <a:moveTo>
                  <a:pt x="16" y="592"/>
                </a:moveTo>
                <a:cubicBezTo>
                  <a:pt x="8" y="596"/>
                  <a:pt x="0" y="600"/>
                  <a:pt x="64" y="544"/>
                </a:cubicBezTo>
                <a:cubicBezTo>
                  <a:pt x="128" y="488"/>
                  <a:pt x="304" y="336"/>
                  <a:pt x="400" y="256"/>
                </a:cubicBezTo>
                <a:cubicBezTo>
                  <a:pt x="496" y="176"/>
                  <a:pt x="584" y="104"/>
                  <a:pt x="640" y="64"/>
                </a:cubicBezTo>
                <a:cubicBezTo>
                  <a:pt x="696" y="24"/>
                  <a:pt x="656" y="0"/>
                  <a:pt x="736" y="16"/>
                </a:cubicBezTo>
                <a:cubicBezTo>
                  <a:pt x="816" y="32"/>
                  <a:pt x="1016" y="56"/>
                  <a:pt x="1120" y="160"/>
                </a:cubicBezTo>
                <a:cubicBezTo>
                  <a:pt x="1224" y="264"/>
                  <a:pt x="1292" y="452"/>
                  <a:pt x="1360" y="640"/>
                </a:cubicBezTo>
              </a:path>
            </a:pathLst>
          </a:custGeom>
          <a:noFill/>
          <a:ln w="38100" cap="flat" cmpd="sng">
            <a:solidFill>
              <a:schemeClr val="bg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82" name="Line 1041"/>
          <p:cNvSpPr>
            <a:spLocks noChangeShapeType="1"/>
          </p:cNvSpPr>
          <p:nvPr/>
        </p:nvSpPr>
        <p:spPr bwMode="auto">
          <a:xfrm>
            <a:off x="3810000" y="3962400"/>
            <a:ext cx="0" cy="137160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83" name="Line 1042"/>
          <p:cNvSpPr>
            <a:spLocks noChangeShapeType="1"/>
          </p:cNvSpPr>
          <p:nvPr/>
        </p:nvSpPr>
        <p:spPr bwMode="auto">
          <a:xfrm>
            <a:off x="3810000" y="3962400"/>
            <a:ext cx="1066800" cy="38100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84" name="Line 1043"/>
          <p:cNvSpPr>
            <a:spLocks noChangeShapeType="1"/>
          </p:cNvSpPr>
          <p:nvPr/>
        </p:nvSpPr>
        <p:spPr bwMode="auto">
          <a:xfrm flipH="1">
            <a:off x="3810000" y="4343400"/>
            <a:ext cx="1066800" cy="99060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2785" name="Text Box 1044"/>
          <p:cNvSpPr txBox="1">
            <a:spLocks noChangeArrowheads="1"/>
          </p:cNvSpPr>
          <p:nvPr/>
        </p:nvSpPr>
        <p:spPr bwMode="auto">
          <a:xfrm>
            <a:off x="5257800" y="37338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solidFill>
                  <a:schemeClr val="bg2"/>
                </a:solidFill>
              </a:rPr>
              <a:t>CAT</a:t>
            </a:r>
          </a:p>
        </p:txBody>
      </p:sp>
      <p:sp>
        <p:nvSpPr>
          <p:cNvPr id="32786" name="Line 1045"/>
          <p:cNvSpPr>
            <a:spLocks noChangeShapeType="1"/>
          </p:cNvSpPr>
          <p:nvPr/>
        </p:nvSpPr>
        <p:spPr bwMode="auto">
          <a:xfrm flipH="1">
            <a:off x="4267200" y="3886200"/>
            <a:ext cx="914400" cy="6096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52400"/>
            <a:ext cx="7772400" cy="1143000"/>
          </a:xfrm>
        </p:spPr>
        <p:txBody>
          <a:bodyPr/>
          <a:lstStyle/>
          <a:p>
            <a:r>
              <a:rPr lang="es-ES_tradnl" dirty="0" smtClean="0"/>
              <a:t>Advección Fría/Cálida</a:t>
            </a:r>
            <a:endParaRPr lang="es-ES_tradnl"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5856"/>
            <a:ext cx="9144000" cy="5722144"/>
          </a:xfrm>
          <a:prstGeom prst="rect">
            <a:avLst/>
          </a:prstGeom>
        </p:spPr>
      </p:pic>
    </p:spTree>
    <p:extLst>
      <p:ext uri="{BB962C8B-B14F-4D97-AF65-F5344CB8AC3E}">
        <p14:creationId xmlns:p14="http://schemas.microsoft.com/office/powerpoint/2010/main" val="13011997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52400"/>
            <a:ext cx="7772400" cy="1143000"/>
          </a:xfrm>
        </p:spPr>
        <p:txBody>
          <a:bodyPr/>
          <a:lstStyle/>
          <a:p>
            <a:r>
              <a:rPr lang="es-ES_tradnl" dirty="0" smtClean="0"/>
              <a:t>Advección Fría/Cálida</a:t>
            </a:r>
            <a:endParaRPr lang="es-ES_tradnl"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5856"/>
            <a:ext cx="9144000" cy="5722144"/>
          </a:xfrm>
          <a:prstGeom prst="rect">
            <a:avLst/>
          </a:prstGeom>
        </p:spPr>
      </p:pic>
    </p:spTree>
    <p:extLst>
      <p:ext uri="{BB962C8B-B14F-4D97-AF65-F5344CB8AC3E}">
        <p14:creationId xmlns:p14="http://schemas.microsoft.com/office/powerpoint/2010/main" val="20755661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s-ES_tradnl" altLang="en-US" smtClean="0"/>
              <a:t>Imágenes de Satélite</a:t>
            </a:r>
          </a:p>
        </p:txBody>
      </p:sp>
      <p:sp>
        <p:nvSpPr>
          <p:cNvPr id="34819" name="Rectangle 3"/>
          <p:cNvSpPr>
            <a:spLocks noGrp="1" noChangeArrowheads="1"/>
          </p:cNvSpPr>
          <p:nvPr>
            <p:ph type="body" idx="1"/>
          </p:nvPr>
        </p:nvSpPr>
        <p:spPr/>
        <p:txBody>
          <a:bodyPr/>
          <a:lstStyle/>
          <a:p>
            <a:r>
              <a:rPr lang="es-ES_tradnl" altLang="en-US" smtClean="0"/>
              <a:t>Bandas transversas</a:t>
            </a:r>
          </a:p>
          <a:p>
            <a:pPr lvl="1"/>
            <a:r>
              <a:rPr lang="es-ES_tradnl" altLang="en-US" smtClean="0"/>
              <a:t>Se asocian con el jet Subtropical en latitudes bajas.</a:t>
            </a:r>
          </a:p>
          <a:p>
            <a:r>
              <a:rPr lang="es-ES_tradnl" altLang="en-US" smtClean="0"/>
              <a:t>Oscurecimiento de imagen de vapor de agua</a:t>
            </a:r>
          </a:p>
          <a:p>
            <a:pPr lvl="1"/>
            <a:r>
              <a:rPr lang="es-ES_tradnl" altLang="en-US" smtClean="0"/>
              <a:t>Advección fría/seca y convergencia en niveles medios/superiores de la atmósfera. </a:t>
            </a:r>
          </a:p>
          <a:p>
            <a:pPr lvl="2"/>
            <a:r>
              <a:rPr lang="es-ES_tradnl" altLang="en-US" smtClean="0"/>
              <a:t>Moderada o mas si persiste por mas de tres horas.</a:t>
            </a:r>
          </a:p>
          <a:p>
            <a:r>
              <a:rPr lang="es-ES_tradnl" altLang="en-US" smtClean="0"/>
              <a:t>Onda de montaña.</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3" name="Object 3"/>
          <p:cNvGraphicFramePr>
            <a:graphicFrameLocks noChangeAspect="1"/>
          </p:cNvGraphicFramePr>
          <p:nvPr>
            <p:extLst>
              <p:ext uri="{D42A27DB-BD31-4B8C-83A1-F6EECF244321}">
                <p14:modId xmlns:p14="http://schemas.microsoft.com/office/powerpoint/2010/main" val="441136498"/>
              </p:ext>
            </p:extLst>
          </p:nvPr>
        </p:nvGraphicFramePr>
        <p:xfrm>
          <a:off x="941320" y="1318139"/>
          <a:ext cx="7233224" cy="5512898"/>
        </p:xfrm>
        <a:graphic>
          <a:graphicData uri="http://schemas.openxmlformats.org/presentationml/2006/ole">
            <mc:AlternateContent xmlns:mc="http://schemas.openxmlformats.org/markup-compatibility/2006">
              <mc:Choice xmlns:v="urn:schemas-microsoft-com:vml" Requires="v">
                <p:oleObj spid="_x0000_s35900" name="Bitmap Image" r:id="rId4" imgW="7086600" imgH="5400720" progId="Paint.Picture">
                  <p:embed/>
                </p:oleObj>
              </mc:Choice>
              <mc:Fallback>
                <p:oleObj name="Bitmap Image" r:id="rId4" imgW="7086600" imgH="5400720" progId="Paint.Picture">
                  <p:embed/>
                  <p:pic>
                    <p:nvPicPr>
                      <p:cNvPr id="0" name="Object 3"/>
                      <p:cNvPicPr>
                        <a:picLocks noChangeAspect="1" noChangeArrowheads="1"/>
                      </p:cNvPicPr>
                      <p:nvPr/>
                    </p:nvPicPr>
                    <p:blipFill>
                      <a:blip r:embed="rId5"/>
                      <a:srcRect/>
                      <a:stretch>
                        <a:fillRect/>
                      </a:stretch>
                    </p:blipFill>
                    <p:spPr bwMode="auto">
                      <a:xfrm>
                        <a:off x="941320" y="1318139"/>
                        <a:ext cx="7233224" cy="5512898"/>
                      </a:xfrm>
                      <a:prstGeom prst="rect">
                        <a:avLst/>
                      </a:prstGeom>
                      <a:noFill/>
                      <a:ln>
                        <a:noFill/>
                      </a:ln>
                      <a:effectLst/>
                      <a:extLst/>
                    </p:spPr>
                  </p:pic>
                </p:oleObj>
              </mc:Fallback>
            </mc:AlternateContent>
          </a:graphicData>
        </a:graphic>
      </p:graphicFrame>
      <p:sp>
        <p:nvSpPr>
          <p:cNvPr id="35842" name="Rectangle 2"/>
          <p:cNvSpPr>
            <a:spLocks noGrp="1" noChangeArrowheads="1"/>
          </p:cNvSpPr>
          <p:nvPr>
            <p:ph type="title"/>
          </p:nvPr>
        </p:nvSpPr>
        <p:spPr>
          <a:xfrm>
            <a:off x="609600" y="0"/>
            <a:ext cx="7772400" cy="1143000"/>
          </a:xfrm>
        </p:spPr>
        <p:txBody>
          <a:bodyPr/>
          <a:lstStyle/>
          <a:p>
            <a:r>
              <a:rPr lang="es-ES_tradnl" altLang="en-US" smtClean="0"/>
              <a:t>Herramienta para Evaluar CAT</a:t>
            </a:r>
            <a:br>
              <a:rPr lang="es-ES_tradnl" altLang="en-US" smtClean="0"/>
            </a:br>
            <a:r>
              <a:rPr lang="es-ES_tradnl" altLang="en-US" smtClean="0"/>
              <a:t>NOAA/NESDIS</a:t>
            </a:r>
          </a:p>
        </p:txBody>
      </p:sp>
      <p:sp>
        <p:nvSpPr>
          <p:cNvPr id="35844" name="Text Box 4"/>
          <p:cNvSpPr txBox="1">
            <a:spLocks noChangeArrowheads="1"/>
          </p:cNvSpPr>
          <p:nvPr/>
        </p:nvSpPr>
        <p:spPr bwMode="auto">
          <a:xfrm>
            <a:off x="3200400" y="42672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b="1">
                <a:solidFill>
                  <a:schemeClr val="hlink"/>
                </a:solidFill>
              </a:rPr>
              <a:t>L</a:t>
            </a:r>
          </a:p>
        </p:txBody>
      </p:sp>
      <p:sp>
        <p:nvSpPr>
          <p:cNvPr id="35845" name="Text Box 5"/>
          <p:cNvSpPr txBox="1">
            <a:spLocks noChangeArrowheads="1"/>
          </p:cNvSpPr>
          <p:nvPr/>
        </p:nvSpPr>
        <p:spPr bwMode="auto">
          <a:xfrm>
            <a:off x="5943600" y="5943600"/>
            <a:ext cx="838200" cy="46672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solidFill>
                  <a:schemeClr val="bg2"/>
                </a:solidFill>
              </a:rPr>
              <a:t>CAT</a:t>
            </a:r>
          </a:p>
        </p:txBody>
      </p:sp>
      <p:sp>
        <p:nvSpPr>
          <p:cNvPr id="35846" name="Text Box 6"/>
          <p:cNvSpPr txBox="1">
            <a:spLocks noChangeArrowheads="1"/>
          </p:cNvSpPr>
          <p:nvPr/>
        </p:nvSpPr>
        <p:spPr bwMode="auto">
          <a:xfrm>
            <a:off x="6324600" y="3048000"/>
            <a:ext cx="13716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dirty="0">
                <a:solidFill>
                  <a:schemeClr val="bg2"/>
                </a:solidFill>
              </a:rPr>
              <a:t>Flujo en 500 hPa</a:t>
            </a:r>
          </a:p>
          <a:p>
            <a:pPr>
              <a:spcBef>
                <a:spcPct val="50000"/>
              </a:spcBef>
              <a:buFontTx/>
              <a:buNone/>
            </a:pPr>
            <a:endParaRPr lang="es-ES_tradnl" altLang="en-US" sz="2400" dirty="0">
              <a:solidFill>
                <a:schemeClr val="bg2"/>
              </a:solidFill>
            </a:endParaRPr>
          </a:p>
        </p:txBody>
      </p:sp>
      <p:sp>
        <p:nvSpPr>
          <p:cNvPr id="2" name="Freeform 1"/>
          <p:cNvSpPr/>
          <p:nvPr/>
        </p:nvSpPr>
        <p:spPr bwMode="auto">
          <a:xfrm>
            <a:off x="1371600" y="3656559"/>
            <a:ext cx="6161649" cy="1829841"/>
          </a:xfrm>
          <a:custGeom>
            <a:avLst/>
            <a:gdLst>
              <a:gd name="connsiteX0" fmla="*/ 0 w 6161649"/>
              <a:gd name="connsiteY0" fmla="*/ 336585 h 1789995"/>
              <a:gd name="connsiteX1" fmla="*/ 829994 w 6161649"/>
              <a:gd name="connsiteY1" fmla="*/ 83366 h 1789995"/>
              <a:gd name="connsiteX2" fmla="*/ 1477107 w 6161649"/>
              <a:gd name="connsiteY2" fmla="*/ 69299 h 1789995"/>
              <a:gd name="connsiteX3" fmla="*/ 1744394 w 6161649"/>
              <a:gd name="connsiteY3" fmla="*/ 69299 h 1789995"/>
              <a:gd name="connsiteX4" fmla="*/ 2855741 w 6161649"/>
              <a:gd name="connsiteY4" fmla="*/ 997766 h 1789995"/>
              <a:gd name="connsiteX5" fmla="*/ 3235569 w 6161649"/>
              <a:gd name="connsiteY5" fmla="*/ 1391662 h 1789995"/>
              <a:gd name="connsiteX6" fmla="*/ 3826412 w 6161649"/>
              <a:gd name="connsiteY6" fmla="*/ 1729286 h 1789995"/>
              <a:gd name="connsiteX7" fmla="*/ 4740812 w 6161649"/>
              <a:gd name="connsiteY7" fmla="*/ 1785557 h 1789995"/>
              <a:gd name="connsiteX8" fmla="*/ 5598941 w 6161649"/>
              <a:gd name="connsiteY8" fmla="*/ 1673016 h 1789995"/>
              <a:gd name="connsiteX9" fmla="*/ 5950634 w 6161649"/>
              <a:gd name="connsiteY9" fmla="*/ 1616745 h 1789995"/>
              <a:gd name="connsiteX10" fmla="*/ 6161649 w 6161649"/>
              <a:gd name="connsiteY10" fmla="*/ 1588609 h 1789995"/>
              <a:gd name="connsiteX0" fmla="*/ 0 w 6161649"/>
              <a:gd name="connsiteY0" fmla="*/ 366051 h 1819461"/>
              <a:gd name="connsiteX1" fmla="*/ 829994 w 6161649"/>
              <a:gd name="connsiteY1" fmla="*/ 112832 h 1819461"/>
              <a:gd name="connsiteX2" fmla="*/ 1420836 w 6161649"/>
              <a:gd name="connsiteY2" fmla="*/ 28427 h 1819461"/>
              <a:gd name="connsiteX3" fmla="*/ 1744394 w 6161649"/>
              <a:gd name="connsiteY3" fmla="*/ 98765 h 1819461"/>
              <a:gd name="connsiteX4" fmla="*/ 2855741 w 6161649"/>
              <a:gd name="connsiteY4" fmla="*/ 1027232 h 1819461"/>
              <a:gd name="connsiteX5" fmla="*/ 3235569 w 6161649"/>
              <a:gd name="connsiteY5" fmla="*/ 1421128 h 1819461"/>
              <a:gd name="connsiteX6" fmla="*/ 3826412 w 6161649"/>
              <a:gd name="connsiteY6" fmla="*/ 1758752 h 1819461"/>
              <a:gd name="connsiteX7" fmla="*/ 4740812 w 6161649"/>
              <a:gd name="connsiteY7" fmla="*/ 1815023 h 1819461"/>
              <a:gd name="connsiteX8" fmla="*/ 5598941 w 6161649"/>
              <a:gd name="connsiteY8" fmla="*/ 1702482 h 1819461"/>
              <a:gd name="connsiteX9" fmla="*/ 5950634 w 6161649"/>
              <a:gd name="connsiteY9" fmla="*/ 1646211 h 1819461"/>
              <a:gd name="connsiteX10" fmla="*/ 6161649 w 6161649"/>
              <a:gd name="connsiteY10" fmla="*/ 1618075 h 1819461"/>
              <a:gd name="connsiteX0" fmla="*/ 0 w 6161649"/>
              <a:gd name="connsiteY0" fmla="*/ 366873 h 1820283"/>
              <a:gd name="connsiteX1" fmla="*/ 745588 w 6161649"/>
              <a:gd name="connsiteY1" fmla="*/ 127721 h 1820283"/>
              <a:gd name="connsiteX2" fmla="*/ 1420836 w 6161649"/>
              <a:gd name="connsiteY2" fmla="*/ 29249 h 1820283"/>
              <a:gd name="connsiteX3" fmla="*/ 1744394 w 6161649"/>
              <a:gd name="connsiteY3" fmla="*/ 99587 h 1820283"/>
              <a:gd name="connsiteX4" fmla="*/ 2855741 w 6161649"/>
              <a:gd name="connsiteY4" fmla="*/ 1028054 h 1820283"/>
              <a:gd name="connsiteX5" fmla="*/ 3235569 w 6161649"/>
              <a:gd name="connsiteY5" fmla="*/ 1421950 h 1820283"/>
              <a:gd name="connsiteX6" fmla="*/ 3826412 w 6161649"/>
              <a:gd name="connsiteY6" fmla="*/ 1759574 h 1820283"/>
              <a:gd name="connsiteX7" fmla="*/ 4740812 w 6161649"/>
              <a:gd name="connsiteY7" fmla="*/ 1815845 h 1820283"/>
              <a:gd name="connsiteX8" fmla="*/ 5598941 w 6161649"/>
              <a:gd name="connsiteY8" fmla="*/ 1703304 h 1820283"/>
              <a:gd name="connsiteX9" fmla="*/ 5950634 w 6161649"/>
              <a:gd name="connsiteY9" fmla="*/ 1647033 h 1820283"/>
              <a:gd name="connsiteX10" fmla="*/ 6161649 w 6161649"/>
              <a:gd name="connsiteY10" fmla="*/ 1618897 h 1820283"/>
              <a:gd name="connsiteX0" fmla="*/ 0 w 6161649"/>
              <a:gd name="connsiteY0" fmla="*/ 348706 h 1802116"/>
              <a:gd name="connsiteX1" fmla="*/ 745588 w 6161649"/>
              <a:gd name="connsiteY1" fmla="*/ 109554 h 1802116"/>
              <a:gd name="connsiteX2" fmla="*/ 1420836 w 6161649"/>
              <a:gd name="connsiteY2" fmla="*/ 11082 h 1802116"/>
              <a:gd name="connsiteX3" fmla="*/ 1603717 w 6161649"/>
              <a:gd name="connsiteY3" fmla="*/ 39217 h 1802116"/>
              <a:gd name="connsiteX4" fmla="*/ 1744394 w 6161649"/>
              <a:gd name="connsiteY4" fmla="*/ 81420 h 1802116"/>
              <a:gd name="connsiteX5" fmla="*/ 2855741 w 6161649"/>
              <a:gd name="connsiteY5" fmla="*/ 1009887 h 1802116"/>
              <a:gd name="connsiteX6" fmla="*/ 3235569 w 6161649"/>
              <a:gd name="connsiteY6" fmla="*/ 1403783 h 1802116"/>
              <a:gd name="connsiteX7" fmla="*/ 3826412 w 6161649"/>
              <a:gd name="connsiteY7" fmla="*/ 1741407 h 1802116"/>
              <a:gd name="connsiteX8" fmla="*/ 4740812 w 6161649"/>
              <a:gd name="connsiteY8" fmla="*/ 1797678 h 1802116"/>
              <a:gd name="connsiteX9" fmla="*/ 5598941 w 6161649"/>
              <a:gd name="connsiteY9" fmla="*/ 1685137 h 1802116"/>
              <a:gd name="connsiteX10" fmla="*/ 5950634 w 6161649"/>
              <a:gd name="connsiteY10" fmla="*/ 1628866 h 1802116"/>
              <a:gd name="connsiteX11" fmla="*/ 6161649 w 6161649"/>
              <a:gd name="connsiteY11" fmla="*/ 1600730 h 1802116"/>
              <a:gd name="connsiteX0" fmla="*/ 0 w 6161649"/>
              <a:gd name="connsiteY0" fmla="*/ 376431 h 1829841"/>
              <a:gd name="connsiteX1" fmla="*/ 745588 w 6161649"/>
              <a:gd name="connsiteY1" fmla="*/ 137279 h 1829841"/>
              <a:gd name="connsiteX2" fmla="*/ 1420836 w 6161649"/>
              <a:gd name="connsiteY2" fmla="*/ 38807 h 1829841"/>
              <a:gd name="connsiteX3" fmla="*/ 1575582 w 6161649"/>
              <a:gd name="connsiteY3" fmla="*/ 10671 h 1829841"/>
              <a:gd name="connsiteX4" fmla="*/ 1744394 w 6161649"/>
              <a:gd name="connsiteY4" fmla="*/ 109145 h 1829841"/>
              <a:gd name="connsiteX5" fmla="*/ 2855741 w 6161649"/>
              <a:gd name="connsiteY5" fmla="*/ 1037612 h 1829841"/>
              <a:gd name="connsiteX6" fmla="*/ 3235569 w 6161649"/>
              <a:gd name="connsiteY6" fmla="*/ 1431508 h 1829841"/>
              <a:gd name="connsiteX7" fmla="*/ 3826412 w 6161649"/>
              <a:gd name="connsiteY7" fmla="*/ 1769132 h 1829841"/>
              <a:gd name="connsiteX8" fmla="*/ 4740812 w 6161649"/>
              <a:gd name="connsiteY8" fmla="*/ 1825403 h 1829841"/>
              <a:gd name="connsiteX9" fmla="*/ 5598941 w 6161649"/>
              <a:gd name="connsiteY9" fmla="*/ 1712862 h 1829841"/>
              <a:gd name="connsiteX10" fmla="*/ 5950634 w 6161649"/>
              <a:gd name="connsiteY10" fmla="*/ 1656591 h 1829841"/>
              <a:gd name="connsiteX11" fmla="*/ 6161649 w 6161649"/>
              <a:gd name="connsiteY11" fmla="*/ 1628455 h 182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61649" h="1829841">
                <a:moveTo>
                  <a:pt x="0" y="376431"/>
                </a:moveTo>
                <a:cubicBezTo>
                  <a:pt x="291905" y="272095"/>
                  <a:pt x="508782" y="193550"/>
                  <a:pt x="745588" y="137279"/>
                </a:cubicBezTo>
                <a:cubicBezTo>
                  <a:pt x="982394" y="81008"/>
                  <a:pt x="1282504" y="59908"/>
                  <a:pt x="1420836" y="38807"/>
                </a:cubicBezTo>
                <a:cubicBezTo>
                  <a:pt x="1559168" y="17706"/>
                  <a:pt x="1521656" y="-1052"/>
                  <a:pt x="1575582" y="10671"/>
                </a:cubicBezTo>
                <a:cubicBezTo>
                  <a:pt x="1629508" y="22394"/>
                  <a:pt x="1531034" y="-62012"/>
                  <a:pt x="1744394" y="109145"/>
                </a:cubicBezTo>
                <a:cubicBezTo>
                  <a:pt x="1957754" y="280302"/>
                  <a:pt x="2607212" y="817218"/>
                  <a:pt x="2855741" y="1037612"/>
                </a:cubicBezTo>
                <a:cubicBezTo>
                  <a:pt x="3104270" y="1258006"/>
                  <a:pt x="3073791" y="1309588"/>
                  <a:pt x="3235569" y="1431508"/>
                </a:cubicBezTo>
                <a:cubicBezTo>
                  <a:pt x="3397347" y="1553428"/>
                  <a:pt x="3575538" y="1703483"/>
                  <a:pt x="3826412" y="1769132"/>
                </a:cubicBezTo>
                <a:cubicBezTo>
                  <a:pt x="4077286" y="1834781"/>
                  <a:pt x="4445391" y="1834781"/>
                  <a:pt x="4740812" y="1825403"/>
                </a:cubicBezTo>
                <a:cubicBezTo>
                  <a:pt x="5036233" y="1816025"/>
                  <a:pt x="5397304" y="1740997"/>
                  <a:pt x="5598941" y="1712862"/>
                </a:cubicBezTo>
                <a:cubicBezTo>
                  <a:pt x="5800578" y="1684727"/>
                  <a:pt x="5856849" y="1670659"/>
                  <a:pt x="5950634" y="1656591"/>
                </a:cubicBezTo>
                <a:cubicBezTo>
                  <a:pt x="6044419" y="1642523"/>
                  <a:pt x="6103034" y="1635489"/>
                  <a:pt x="6161649" y="1628455"/>
                </a:cubicBezTo>
              </a:path>
            </a:pathLst>
          </a:custGeom>
          <a:noFill/>
          <a:ln w="50800" cap="flat" cmpd="sng" algn="ctr">
            <a:solidFill>
              <a:schemeClr val="accent1"/>
            </a:solidFill>
            <a:prstDash val="solid"/>
            <a:round/>
            <a:headEnd type="oval"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8" name="Text Box 6"/>
          <p:cNvSpPr txBox="1">
            <a:spLocks noChangeArrowheads="1"/>
          </p:cNvSpPr>
          <p:nvPr/>
        </p:nvSpPr>
        <p:spPr bwMode="auto">
          <a:xfrm>
            <a:off x="6629400" y="5411787"/>
            <a:ext cx="1371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dirty="0" smtClean="0">
                <a:solidFill>
                  <a:schemeClr val="bg2"/>
                </a:solidFill>
              </a:rPr>
              <a:t>Jet en 250 </a:t>
            </a:r>
            <a:r>
              <a:rPr lang="es-ES_tradnl" altLang="en-US" sz="2400" dirty="0">
                <a:solidFill>
                  <a:schemeClr val="bg2"/>
                </a:solidFill>
              </a:rPr>
              <a:t>hPa</a:t>
            </a:r>
          </a:p>
          <a:p>
            <a:pPr>
              <a:spcBef>
                <a:spcPct val="50000"/>
              </a:spcBef>
              <a:buFontTx/>
              <a:buNone/>
            </a:pPr>
            <a:endParaRPr lang="es-ES_tradnl" altLang="en-US" sz="2400" dirty="0">
              <a:solidFill>
                <a:schemeClr val="bg2"/>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s-ES_tradnl" dirty="0" smtClean="0"/>
              <a:t>Turbulencia con el Jet</a:t>
            </a:r>
            <a:endParaRPr lang="es-ES_tradnl" dirty="0"/>
          </a:p>
        </p:txBody>
      </p:sp>
      <p:sp>
        <p:nvSpPr>
          <p:cNvPr id="3" name="Content Placeholder 2"/>
          <p:cNvSpPr>
            <a:spLocks noGrp="1"/>
          </p:cNvSpPr>
          <p:nvPr>
            <p:ph idx="1"/>
          </p:nvPr>
        </p:nvSpPr>
        <p:spPr>
          <a:xfrm>
            <a:off x="685800" y="1371600"/>
            <a:ext cx="7772400" cy="4114800"/>
          </a:xfrm>
        </p:spPr>
        <p:txBody>
          <a:bodyPr/>
          <a:lstStyle/>
          <a:p>
            <a:r>
              <a:rPr lang="es-ES_tradnl" dirty="0"/>
              <a:t>E</a:t>
            </a:r>
            <a:r>
              <a:rPr lang="es-ES_tradnl" dirty="0" smtClean="0"/>
              <a:t>n la tropopausa sobre el jet.</a:t>
            </a:r>
          </a:p>
          <a:p>
            <a:r>
              <a:rPr lang="es-ES_tradnl" dirty="0" smtClean="0"/>
              <a:t>En el frente bajo el jet</a:t>
            </a:r>
          </a:p>
          <a:p>
            <a:r>
              <a:rPr lang="es-ES_tradnl" dirty="0" smtClean="0"/>
              <a:t>Regiones de baja presión delante del jet.</a:t>
            </a:r>
            <a:endParaRPr lang="es-ES_tradnl"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867" y="3352800"/>
            <a:ext cx="5359487"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6444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9144000" cy="1143000"/>
          </a:xfrm>
        </p:spPr>
        <p:txBody>
          <a:bodyPr/>
          <a:lstStyle/>
          <a:p>
            <a:r>
              <a:rPr lang="es-ES_tradnl" altLang="en-US" smtClean="0"/>
              <a:t>Secamiento y Bandas Transversas: WV</a:t>
            </a:r>
          </a:p>
        </p:txBody>
      </p:sp>
      <p:pic>
        <p:nvPicPr>
          <p:cNvPr id="36867" name="Picture 3" descr="GOES20452005016Q12IW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4"/>
          <p:cNvSpPr>
            <a:spLocks noChangeArrowheads="1"/>
          </p:cNvSpPr>
          <p:nvPr/>
        </p:nvSpPr>
        <p:spPr bwMode="auto">
          <a:xfrm>
            <a:off x="3124200" y="1600200"/>
            <a:ext cx="1676400" cy="1752600"/>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09600" y="0"/>
            <a:ext cx="7772400" cy="1143000"/>
          </a:xfrm>
        </p:spPr>
        <p:txBody>
          <a:bodyPr/>
          <a:lstStyle/>
          <a:p>
            <a:r>
              <a:rPr lang="es-ES_tradnl" altLang="en-US" smtClean="0"/>
              <a:t>Bandas Transversas</a:t>
            </a:r>
          </a:p>
        </p:txBody>
      </p:sp>
      <p:pic>
        <p:nvPicPr>
          <p:cNvPr id="37891" name="Picture 3" descr="GOES20452005016RMj2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19200"/>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0"/>
            <a:ext cx="7772400" cy="1143000"/>
          </a:xfrm>
        </p:spPr>
        <p:txBody>
          <a:bodyPr/>
          <a:lstStyle/>
          <a:p>
            <a:r>
              <a:rPr lang="es-ES_tradnl" altLang="en-US" sz="4000" dirty="0" smtClean="0"/>
              <a:t>Factores que Contribuyen a la Turbulencia</a:t>
            </a:r>
          </a:p>
        </p:txBody>
      </p:sp>
      <p:sp>
        <p:nvSpPr>
          <p:cNvPr id="6147" name="Rectangle 3"/>
          <p:cNvSpPr>
            <a:spLocks noGrp="1" noChangeArrowheads="1"/>
          </p:cNvSpPr>
          <p:nvPr>
            <p:ph type="body" idx="1"/>
          </p:nvPr>
        </p:nvSpPr>
        <p:spPr>
          <a:xfrm>
            <a:off x="0" y="1143000"/>
            <a:ext cx="9144000" cy="1102921"/>
          </a:xfrm>
          <a:ln>
            <a:solidFill>
              <a:schemeClr val="bg2"/>
            </a:solidFill>
          </a:ln>
        </p:spPr>
        <p:txBody>
          <a:bodyPr/>
          <a:lstStyle/>
          <a:p>
            <a:r>
              <a:rPr lang="es-ES_tradnl" altLang="en-US" dirty="0" smtClean="0"/>
              <a:t>Regiones de abrupto, e irregulares, ascenso/ descenso de parcelas de aire.</a:t>
            </a:r>
          </a:p>
          <a:p>
            <a:endParaRPr lang="es-ES_tradnl" altLang="en-US" dirty="0" smtClean="0"/>
          </a:p>
          <a:p>
            <a:endParaRPr lang="es-ES_tradnl" alt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5921"/>
            <a:ext cx="9144000" cy="4586288"/>
          </a:xfrm>
          <a:prstGeom prst="rect">
            <a:avLst/>
          </a:prstGeom>
        </p:spPr>
      </p:pic>
    </p:spTree>
    <p:extLst>
      <p:ext uri="{BB962C8B-B14F-4D97-AF65-F5344CB8AC3E}">
        <p14:creationId xmlns:p14="http://schemas.microsoft.com/office/powerpoint/2010/main" val="16141129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0" y="609600"/>
            <a:ext cx="9144000" cy="1143000"/>
          </a:xfrm>
        </p:spPr>
        <p:txBody>
          <a:bodyPr/>
          <a:lstStyle/>
          <a:p>
            <a:r>
              <a:rPr lang="es-ES_tradnl" altLang="en-US" dirty="0" smtClean="0"/>
              <a:t>Bandas Transversales y Paso </a:t>
            </a:r>
            <a:r>
              <a:rPr lang="es-ES_tradnl" altLang="en-US" dirty="0" err="1" smtClean="0"/>
              <a:t>Foehn</a:t>
            </a:r>
            <a:endParaRPr lang="es-ES_tradnl" altLang="en-US" dirty="0" smtClean="0"/>
          </a:p>
        </p:txBody>
      </p:sp>
      <p:pic>
        <p:nvPicPr>
          <p:cNvPr id="39939" name="Picture 2" descr="http://rammb.cira.colostate.edu/ramsdis/online/images/rmtc/rmtcsasec1ir304/rmtcsasec1ir304_201409111445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00200"/>
            <a:ext cx="6747933"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ctrTitle"/>
          </p:nvPr>
        </p:nvSpPr>
        <p:spPr/>
        <p:txBody>
          <a:bodyPr/>
          <a:lstStyle/>
          <a:p>
            <a:r>
              <a:rPr lang="es-ES_tradnl" altLang="en-US" smtClean="0"/>
              <a:t>Turbulencia de Montaña</a:t>
            </a:r>
          </a:p>
        </p:txBody>
      </p:sp>
      <p:sp>
        <p:nvSpPr>
          <p:cNvPr id="40963" name="Rectangle 5"/>
          <p:cNvSpPr>
            <a:spLocks noGrp="1" noChangeArrowheads="1"/>
          </p:cNvSpPr>
          <p:nvPr>
            <p:ph type="subTitle" idx="1"/>
          </p:nvPr>
        </p:nvSpPr>
        <p:spPr/>
        <p:txBody>
          <a:bodyPr/>
          <a:lstStyle/>
          <a:p>
            <a:endParaRPr lang="es-ES_tradnl" alt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s-ES_tradnl" altLang="en-US" smtClean="0"/>
              <a:t>Turbulencia de Montaña </a:t>
            </a:r>
          </a:p>
        </p:txBody>
      </p:sp>
      <p:sp>
        <p:nvSpPr>
          <p:cNvPr id="41987" name="Rectangle 3"/>
          <p:cNvSpPr>
            <a:spLocks noGrp="1" noChangeArrowheads="1"/>
          </p:cNvSpPr>
          <p:nvPr>
            <p:ph type="body" idx="1"/>
          </p:nvPr>
        </p:nvSpPr>
        <p:spPr/>
        <p:txBody>
          <a:bodyPr/>
          <a:lstStyle/>
          <a:p>
            <a:r>
              <a:rPr lang="es-ES_tradnl" altLang="en-US" dirty="0" smtClean="0"/>
              <a:t>Indicadores</a:t>
            </a:r>
          </a:p>
          <a:p>
            <a:pPr lvl="1"/>
            <a:r>
              <a:rPr lang="es-ES_tradnl" altLang="en-US" dirty="0" smtClean="0"/>
              <a:t>Rápidas caídas de presión en el lado de sotavento.</a:t>
            </a:r>
          </a:p>
          <a:p>
            <a:pPr lvl="1"/>
            <a:r>
              <a:rPr lang="es-ES_tradnl" altLang="en-US" dirty="0" smtClean="0"/>
              <a:t>Nube de Rotor y/o Lenticular.</a:t>
            </a:r>
          </a:p>
          <a:p>
            <a:pPr lvl="2"/>
            <a:r>
              <a:rPr lang="es-ES_tradnl" altLang="en-US" dirty="0" smtClean="0"/>
              <a:t>No siempre presente</a:t>
            </a:r>
          </a:p>
          <a:p>
            <a:pPr lvl="1"/>
            <a:r>
              <a:rPr lang="es-ES_tradnl" altLang="en-US" dirty="0" smtClean="0"/>
              <a:t>Fuertes ráfagas/rachas en el lado de sotavento perpendiculares a la cordillera.</a:t>
            </a:r>
          </a:p>
          <a:p>
            <a:pPr lvl="2"/>
            <a:r>
              <a:rPr lang="es-ES_tradnl" altLang="en-US" dirty="0" smtClean="0"/>
              <a:t>Viento Zonda probable</a:t>
            </a:r>
          </a:p>
          <a:p>
            <a:pPr lvl="1"/>
            <a:r>
              <a:rPr lang="es-ES_tradnl" altLang="en-US" dirty="0" smtClean="0"/>
              <a:t>Arena/tierra son levantados hasta 500 hPa.</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76200"/>
            <a:ext cx="7772400" cy="1143000"/>
          </a:xfrm>
        </p:spPr>
        <p:txBody>
          <a:bodyPr/>
          <a:lstStyle/>
          <a:p>
            <a:r>
              <a:rPr lang="es-ES_tradnl" altLang="en-US" dirty="0" smtClean="0"/>
              <a:t>Turbulencia de Montaña</a:t>
            </a:r>
            <a:br>
              <a:rPr lang="es-ES_tradnl" altLang="en-US" dirty="0" smtClean="0"/>
            </a:br>
            <a:r>
              <a:rPr lang="es-ES_tradnl" altLang="en-US" dirty="0" smtClean="0"/>
              <a:t>Niveles de Vuelo</a:t>
            </a:r>
          </a:p>
        </p:txBody>
      </p:sp>
      <p:pic>
        <p:nvPicPr>
          <p:cNvPr id="5017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3" y="1752600"/>
            <a:ext cx="5526087"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Left Brace 5"/>
          <p:cNvSpPr>
            <a:spLocks/>
          </p:cNvSpPr>
          <p:nvPr/>
        </p:nvSpPr>
        <p:spPr bwMode="auto">
          <a:xfrm>
            <a:off x="3962400" y="2362200"/>
            <a:ext cx="609600" cy="1371600"/>
          </a:xfrm>
          <a:prstGeom prst="leftBrace">
            <a:avLst>
              <a:gd name="adj1" fmla="val 8333"/>
              <a:gd name="adj2" fmla="val 50000"/>
            </a:avLst>
          </a:prstGeom>
          <a:noFill/>
          <a:ln w="158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50181" name="TextBox 6"/>
          <p:cNvSpPr txBox="1">
            <a:spLocks noChangeArrowheads="1"/>
          </p:cNvSpPr>
          <p:nvPr/>
        </p:nvSpPr>
        <p:spPr bwMode="auto">
          <a:xfrm>
            <a:off x="2209800" y="2706688"/>
            <a:ext cx="1676400" cy="6461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1800">
                <a:solidFill>
                  <a:schemeClr val="accent1"/>
                </a:solidFill>
              </a:rPr>
              <a:t>Nivel de Turbulencia</a:t>
            </a:r>
          </a:p>
        </p:txBody>
      </p:sp>
      <p:sp>
        <p:nvSpPr>
          <p:cNvPr id="50182" name="TextBox 7"/>
          <p:cNvSpPr txBox="1">
            <a:spLocks noChangeArrowheads="1"/>
          </p:cNvSpPr>
          <p:nvPr/>
        </p:nvSpPr>
        <p:spPr bwMode="auto">
          <a:xfrm>
            <a:off x="4629150" y="2438400"/>
            <a:ext cx="1619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a:solidFill>
                  <a:schemeClr val="accent1"/>
                </a:solidFill>
              </a:rPr>
              <a:t>1.5 X Altura de la Montaña</a:t>
            </a:r>
          </a:p>
        </p:txBody>
      </p:sp>
      <p:sp>
        <p:nvSpPr>
          <p:cNvPr id="50183" name="TextBox 2"/>
          <p:cNvSpPr txBox="1">
            <a:spLocks noChangeArrowheads="1"/>
          </p:cNvSpPr>
          <p:nvPr/>
        </p:nvSpPr>
        <p:spPr bwMode="auto">
          <a:xfrm>
            <a:off x="2209800" y="5334000"/>
            <a:ext cx="4648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s-ES_tradnl" altLang="en-US" sz="2400" dirty="0">
                <a:solidFill>
                  <a:schemeClr val="bg2"/>
                </a:solidFill>
              </a:rPr>
              <a:t>Si montaña mide 4</a:t>
            </a:r>
            <a:r>
              <a:rPr lang="es-ES_tradnl" altLang="en-US" sz="2400" dirty="0" smtClean="0">
                <a:solidFill>
                  <a:schemeClr val="bg2"/>
                </a:solidFill>
              </a:rPr>
              <a:t>Km</a:t>
            </a:r>
            <a:r>
              <a:rPr lang="es-ES_tradnl" altLang="en-US" sz="2400" dirty="0">
                <a:solidFill>
                  <a:schemeClr val="bg2"/>
                </a:solidFill>
              </a:rPr>
              <a:t>, nivel de turbulencia entre </a:t>
            </a:r>
            <a:r>
              <a:rPr lang="es-ES_tradnl" altLang="en-US" sz="2400" dirty="0" smtClean="0">
                <a:solidFill>
                  <a:schemeClr val="bg2"/>
                </a:solidFill>
              </a:rPr>
              <a:t>4-10Km </a:t>
            </a:r>
            <a:r>
              <a:rPr lang="es-ES_tradnl" altLang="en-US" sz="2400" dirty="0">
                <a:solidFill>
                  <a:schemeClr val="bg2"/>
                </a:solidFill>
              </a:rPr>
              <a:t>MSL</a:t>
            </a:r>
          </a:p>
        </p:txBody>
      </p:sp>
    </p:spTree>
    <p:extLst>
      <p:ext uri="{BB962C8B-B14F-4D97-AF65-F5344CB8AC3E}">
        <p14:creationId xmlns:p14="http://schemas.microsoft.com/office/powerpoint/2010/main" val="17820466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a:xfrm>
            <a:off x="749489" y="76200"/>
            <a:ext cx="7772400" cy="533400"/>
          </a:xfrm>
        </p:spPr>
        <p:txBody>
          <a:bodyPr/>
          <a:lstStyle/>
          <a:p>
            <a:r>
              <a:rPr lang="es-ES_tradnl" altLang="en-US" dirty="0" smtClean="0"/>
              <a:t>Turbulencia de Montaña</a:t>
            </a:r>
          </a:p>
        </p:txBody>
      </p:sp>
      <p:pic>
        <p:nvPicPr>
          <p:cNvPr id="43011" name="Picture 5" descr="Mountain_W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29" y="1981200"/>
            <a:ext cx="870857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bwMode="auto">
          <a:xfrm>
            <a:off x="1130489" y="4724400"/>
            <a:ext cx="7162800" cy="76200"/>
          </a:xfrm>
          <a:prstGeom prst="line">
            <a:avLst/>
          </a:prstGeom>
          <a:solidFill>
            <a:schemeClr val="accent1"/>
          </a:solidFill>
          <a:ln w="38100" cap="flat" cmpd="sng" algn="ctr">
            <a:solidFill>
              <a:srgbClr val="FF00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a:off x="1130489" y="3124200"/>
            <a:ext cx="7162800" cy="76200"/>
          </a:xfrm>
          <a:prstGeom prst="line">
            <a:avLst/>
          </a:prstGeom>
          <a:solidFill>
            <a:schemeClr val="accent1"/>
          </a:solidFill>
          <a:ln w="38100" cap="flat" cmpd="sng" algn="ctr">
            <a:solidFill>
              <a:srgbClr val="FF00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p:cNvSpPr txBox="1"/>
          <p:nvPr/>
        </p:nvSpPr>
        <p:spPr>
          <a:xfrm>
            <a:off x="6553200" y="4419600"/>
            <a:ext cx="1143000" cy="830997"/>
          </a:xfrm>
          <a:prstGeom prst="rect">
            <a:avLst/>
          </a:prstGeom>
          <a:solidFill>
            <a:schemeClr val="tx1">
              <a:alpha val="57000"/>
            </a:schemeClr>
          </a:solidFill>
          <a:ln>
            <a:solidFill>
              <a:schemeClr val="bg2"/>
            </a:solidFill>
          </a:ln>
        </p:spPr>
        <p:txBody>
          <a:bodyPr wrap="square" rtlCol="0">
            <a:spAutoFit/>
          </a:bodyPr>
          <a:lstStyle/>
          <a:p>
            <a:r>
              <a:rPr lang="es-ES_tradnl" dirty="0" smtClean="0">
                <a:solidFill>
                  <a:schemeClr val="bg2"/>
                </a:solidFill>
              </a:rPr>
              <a:t>Base</a:t>
            </a:r>
          </a:p>
          <a:p>
            <a:r>
              <a:rPr lang="es-ES_tradnl" dirty="0" smtClean="0">
                <a:solidFill>
                  <a:schemeClr val="bg2"/>
                </a:solidFill>
              </a:rPr>
              <a:t>FL150</a:t>
            </a:r>
            <a:endParaRPr lang="es-ES_tradnl" dirty="0">
              <a:solidFill>
                <a:schemeClr val="bg2"/>
              </a:solidFill>
            </a:endParaRPr>
          </a:p>
        </p:txBody>
      </p:sp>
      <p:sp>
        <p:nvSpPr>
          <p:cNvPr id="8" name="TextBox 7"/>
          <p:cNvSpPr txBox="1"/>
          <p:nvPr/>
        </p:nvSpPr>
        <p:spPr>
          <a:xfrm>
            <a:off x="6464489" y="2819400"/>
            <a:ext cx="1143000" cy="830997"/>
          </a:xfrm>
          <a:prstGeom prst="rect">
            <a:avLst/>
          </a:prstGeom>
          <a:solidFill>
            <a:schemeClr val="tx1">
              <a:alpha val="56000"/>
            </a:schemeClr>
          </a:solidFill>
          <a:ln>
            <a:solidFill>
              <a:schemeClr val="bg2"/>
            </a:solidFill>
          </a:ln>
        </p:spPr>
        <p:txBody>
          <a:bodyPr wrap="square" rtlCol="0">
            <a:spAutoFit/>
          </a:bodyPr>
          <a:lstStyle/>
          <a:p>
            <a:r>
              <a:rPr lang="es-ES_tradnl" dirty="0" smtClean="0">
                <a:solidFill>
                  <a:schemeClr val="bg2"/>
                </a:solidFill>
              </a:rPr>
              <a:t>Tope: FL390</a:t>
            </a:r>
            <a:endParaRPr lang="es-ES_tradnl" dirty="0">
              <a:solidFill>
                <a:schemeClr val="bg2"/>
              </a:solidFill>
            </a:endParaRPr>
          </a:p>
        </p:txBody>
      </p:sp>
      <p:sp>
        <p:nvSpPr>
          <p:cNvPr id="9" name="TextBox 8"/>
          <p:cNvSpPr txBox="1"/>
          <p:nvPr/>
        </p:nvSpPr>
        <p:spPr>
          <a:xfrm>
            <a:off x="1295400" y="762000"/>
            <a:ext cx="6477000" cy="830997"/>
          </a:xfrm>
          <a:prstGeom prst="rect">
            <a:avLst/>
          </a:prstGeom>
          <a:noFill/>
          <a:ln>
            <a:solidFill>
              <a:schemeClr val="bg2"/>
            </a:solidFill>
          </a:ln>
        </p:spPr>
        <p:txBody>
          <a:bodyPr wrap="square" rtlCol="0">
            <a:spAutoFit/>
          </a:bodyPr>
          <a:lstStyle/>
          <a:p>
            <a:pPr algn="ctr"/>
            <a:r>
              <a:rPr lang="es-ES_tradnl" dirty="0" smtClean="0"/>
              <a:t>Base de la Turbulencia= Cima de la montaña</a:t>
            </a:r>
          </a:p>
          <a:p>
            <a:pPr algn="ctr"/>
            <a:r>
              <a:rPr lang="es-ES_tradnl" dirty="0" smtClean="0"/>
              <a:t>Tope de la Turbulencia= Cima + 1.5 X Cima </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Turbulencia de Montaña </a:t>
            </a:r>
            <a:endParaRPr lang="es-ES_tradnl" dirty="0"/>
          </a:p>
        </p:txBody>
      </p:sp>
      <p:pic>
        <p:nvPicPr>
          <p:cNvPr id="56322" name="Picture 2" descr="http://www.aerospaceweb.org/question/nature/thermals/mountain-wa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970" y="2514600"/>
            <a:ext cx="722098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3537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0"/>
            <a:ext cx="7772400" cy="1143000"/>
          </a:xfrm>
        </p:spPr>
        <p:txBody>
          <a:bodyPr/>
          <a:lstStyle/>
          <a:p>
            <a:r>
              <a:rPr lang="es-ES_tradnl" altLang="en-US" sz="3600" dirty="0" smtClean="0"/>
              <a:t>Turbulencia de Monta</a:t>
            </a:r>
            <a:r>
              <a:rPr lang="en-US" altLang="en-US" sz="3600" dirty="0" smtClean="0"/>
              <a:t>ñ</a:t>
            </a:r>
            <a:r>
              <a:rPr lang="es-ES_tradnl" altLang="en-US" sz="3600" dirty="0" smtClean="0"/>
              <a:t>a: STJ</a:t>
            </a:r>
            <a:endParaRPr lang="es-ES_tradnl" altLang="en-US" sz="2400"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6096000"/>
          </a:xfrm>
          <a:prstGeom prst="rect">
            <a:avLst/>
          </a:prstGeom>
        </p:spPr>
      </p:pic>
      <p:sp>
        <p:nvSpPr>
          <p:cNvPr id="5" name="Line 1029"/>
          <p:cNvSpPr>
            <a:spLocks noChangeShapeType="1"/>
          </p:cNvSpPr>
          <p:nvPr/>
        </p:nvSpPr>
        <p:spPr bwMode="auto">
          <a:xfrm>
            <a:off x="3886200" y="3048000"/>
            <a:ext cx="609600" cy="1447800"/>
          </a:xfrm>
          <a:prstGeom prst="line">
            <a:avLst/>
          </a:prstGeom>
          <a:noFill/>
          <a:ln w="508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 name="TextBox 2"/>
          <p:cNvSpPr txBox="1"/>
          <p:nvPr/>
        </p:nvSpPr>
        <p:spPr>
          <a:xfrm>
            <a:off x="3124200" y="2209800"/>
            <a:ext cx="1524000" cy="830997"/>
          </a:xfrm>
          <a:prstGeom prst="rect">
            <a:avLst/>
          </a:prstGeom>
          <a:noFill/>
          <a:ln>
            <a:solidFill>
              <a:srgbClr val="FF0066"/>
            </a:solidFill>
          </a:ln>
        </p:spPr>
        <p:txBody>
          <a:bodyPr wrap="square" rtlCol="0">
            <a:spAutoFit/>
          </a:bodyPr>
          <a:lstStyle/>
          <a:p>
            <a:pPr algn="ctr"/>
            <a:r>
              <a:rPr lang="es-ES_tradnl" dirty="0" smtClean="0"/>
              <a:t>Flujo Perturbado</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09600" y="228600"/>
            <a:ext cx="7772400" cy="1143000"/>
          </a:xfrm>
        </p:spPr>
        <p:txBody>
          <a:bodyPr/>
          <a:lstStyle/>
          <a:p>
            <a:r>
              <a:rPr lang="es-ES_tradnl" altLang="en-US" smtClean="0"/>
              <a:t>Turbulencia de Montaña </a:t>
            </a:r>
          </a:p>
        </p:txBody>
      </p:sp>
      <p:graphicFrame>
        <p:nvGraphicFramePr>
          <p:cNvPr id="45059" name="Object 3"/>
          <p:cNvGraphicFramePr>
            <a:graphicFrameLocks noChangeAspect="1"/>
          </p:cNvGraphicFramePr>
          <p:nvPr/>
        </p:nvGraphicFramePr>
        <p:xfrm>
          <a:off x="381000" y="2286000"/>
          <a:ext cx="3954463" cy="3665538"/>
        </p:xfrm>
        <a:graphic>
          <a:graphicData uri="http://schemas.openxmlformats.org/presentationml/2006/ole">
            <mc:AlternateContent xmlns:mc="http://schemas.openxmlformats.org/markup-compatibility/2006">
              <mc:Choice xmlns:v="urn:schemas-microsoft-com:vml" Requires="v">
                <p:oleObj spid="_x0000_s45167" name="Bitmap Image" r:id="rId4" imgW="3955123" imgH="3665538" progId="Paint.Picture">
                  <p:embed/>
                </p:oleObj>
              </mc:Choice>
              <mc:Fallback>
                <p:oleObj name="Bitmap Image" r:id="rId4" imgW="3955123" imgH="3665538"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86000"/>
                        <a:ext cx="3954463" cy="366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0" name="Object 4"/>
          <p:cNvGraphicFramePr>
            <a:graphicFrameLocks noChangeAspect="1"/>
          </p:cNvGraphicFramePr>
          <p:nvPr/>
        </p:nvGraphicFramePr>
        <p:xfrm>
          <a:off x="4846638" y="1752600"/>
          <a:ext cx="4297362" cy="4351338"/>
        </p:xfrm>
        <a:graphic>
          <a:graphicData uri="http://schemas.openxmlformats.org/presentationml/2006/ole">
            <mc:AlternateContent xmlns:mc="http://schemas.openxmlformats.org/markup-compatibility/2006">
              <mc:Choice xmlns:v="urn:schemas-microsoft-com:vml" Requires="v">
                <p:oleObj spid="_x0000_s45168" name="Bitmap Image" r:id="rId6" imgW="4298052" imgH="4351397" progId="Paint.Picture">
                  <p:embed/>
                </p:oleObj>
              </mc:Choice>
              <mc:Fallback>
                <p:oleObj name="Bitmap Image" r:id="rId6" imgW="4298052" imgH="4351397"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6638" y="1752600"/>
                        <a:ext cx="4297362"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s-ES_tradnl" altLang="en-US" smtClean="0"/>
              <a:t>Turbulencia de Montaña </a:t>
            </a:r>
          </a:p>
        </p:txBody>
      </p:sp>
      <p:graphicFrame>
        <p:nvGraphicFramePr>
          <p:cNvPr id="46083" name="Object 3"/>
          <p:cNvGraphicFramePr>
            <a:graphicFrameLocks noChangeAspect="1"/>
          </p:cNvGraphicFramePr>
          <p:nvPr/>
        </p:nvGraphicFramePr>
        <p:xfrm>
          <a:off x="609600" y="2133600"/>
          <a:ext cx="7924800" cy="3427413"/>
        </p:xfrm>
        <a:graphic>
          <a:graphicData uri="http://schemas.openxmlformats.org/presentationml/2006/ole">
            <mc:AlternateContent xmlns:mc="http://schemas.openxmlformats.org/markup-compatibility/2006">
              <mc:Choice xmlns:v="urn:schemas-microsoft-com:vml" Requires="v">
                <p:oleObj spid="_x0000_s46137" name="Bitmap Image" r:id="rId4" imgW="6850974" imgH="2964437" progId="Paint.Picture">
                  <p:embed/>
                </p:oleObj>
              </mc:Choice>
              <mc:Fallback>
                <p:oleObj name="Bitmap Image" r:id="rId4" imgW="6850974" imgH="2964437"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133600"/>
                        <a:ext cx="7924800" cy="342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5722144"/>
          </a:xfrm>
          <a:prstGeom prst="rect">
            <a:avLst/>
          </a:prstGeom>
        </p:spPr>
      </p:pic>
      <p:sp>
        <p:nvSpPr>
          <p:cNvPr id="47106" name="Rectangle 1026"/>
          <p:cNvSpPr>
            <a:spLocks noGrp="1" noChangeArrowheads="1"/>
          </p:cNvSpPr>
          <p:nvPr>
            <p:ph type="title"/>
          </p:nvPr>
        </p:nvSpPr>
        <p:spPr>
          <a:xfrm>
            <a:off x="0" y="0"/>
            <a:ext cx="9144000" cy="990600"/>
          </a:xfrm>
        </p:spPr>
        <p:txBody>
          <a:bodyPr/>
          <a:lstStyle/>
          <a:p>
            <a:r>
              <a:rPr lang="es-ES_tradnl" altLang="en-US" dirty="0" smtClean="0"/>
              <a:t>Turbulencia de Montaña: 500 hPa</a:t>
            </a:r>
            <a:endParaRPr lang="es-ES_tradnl" altLang="en-US" sz="3200" dirty="0" smtClean="0"/>
          </a:p>
        </p:txBody>
      </p:sp>
      <p:sp>
        <p:nvSpPr>
          <p:cNvPr id="6" name="Line 1029"/>
          <p:cNvSpPr>
            <a:spLocks noChangeShapeType="1"/>
          </p:cNvSpPr>
          <p:nvPr/>
        </p:nvSpPr>
        <p:spPr bwMode="auto">
          <a:xfrm>
            <a:off x="3886200" y="3048000"/>
            <a:ext cx="609600" cy="1447800"/>
          </a:xfrm>
          <a:prstGeom prst="line">
            <a:avLst/>
          </a:prstGeom>
          <a:noFill/>
          <a:ln w="508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7" name="TextBox 6"/>
          <p:cNvSpPr txBox="1"/>
          <p:nvPr/>
        </p:nvSpPr>
        <p:spPr>
          <a:xfrm>
            <a:off x="3124200" y="2209800"/>
            <a:ext cx="1524000" cy="830997"/>
          </a:xfrm>
          <a:prstGeom prst="rect">
            <a:avLst/>
          </a:prstGeom>
          <a:noFill/>
          <a:ln>
            <a:solidFill>
              <a:srgbClr val="FF0066"/>
            </a:solidFill>
          </a:ln>
        </p:spPr>
        <p:txBody>
          <a:bodyPr wrap="square" rtlCol="0">
            <a:spAutoFit/>
          </a:bodyPr>
          <a:lstStyle/>
          <a:p>
            <a:pPr algn="ctr"/>
            <a:r>
              <a:rPr lang="es-ES_tradnl" dirty="0" smtClean="0"/>
              <a:t>Flujo Perturbado</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0"/>
            <a:ext cx="7772400" cy="1143000"/>
          </a:xfrm>
        </p:spPr>
        <p:txBody>
          <a:bodyPr/>
          <a:lstStyle/>
          <a:p>
            <a:r>
              <a:rPr lang="es-ES_tradnl" altLang="en-US" smtClean="0"/>
              <a:t>Factores que Contribuyen a la Turbulencia</a:t>
            </a:r>
          </a:p>
        </p:txBody>
      </p:sp>
      <p:sp>
        <p:nvSpPr>
          <p:cNvPr id="6147" name="Rectangle 3"/>
          <p:cNvSpPr>
            <a:spLocks noGrp="1" noChangeArrowheads="1"/>
          </p:cNvSpPr>
          <p:nvPr>
            <p:ph type="body" idx="1"/>
          </p:nvPr>
        </p:nvSpPr>
        <p:spPr>
          <a:xfrm>
            <a:off x="685800" y="1219200"/>
            <a:ext cx="7772400" cy="4114800"/>
          </a:xfrm>
        </p:spPr>
        <p:txBody>
          <a:bodyPr/>
          <a:lstStyle/>
          <a:p>
            <a:r>
              <a:rPr lang="es-ES_tradnl" altLang="en-US" dirty="0" smtClean="0"/>
              <a:t>Ángulo de las alas con relación al fuselaje. </a:t>
            </a:r>
          </a:p>
          <a:p>
            <a:endParaRPr lang="es-ES_tradnl" altLang="en-US" dirty="0"/>
          </a:p>
          <a:p>
            <a:endParaRPr lang="es-ES_tradnl" altLang="en-US" dirty="0" smtClean="0"/>
          </a:p>
          <a:p>
            <a:endParaRPr lang="es-ES_tradnl" altLang="en-US" dirty="0"/>
          </a:p>
          <a:p>
            <a:pPr marL="0" indent="0">
              <a:buNone/>
            </a:pPr>
            <a:endParaRPr lang="es-ES_tradnl" altLang="en-US" dirty="0"/>
          </a:p>
          <a:p>
            <a:pPr lvl="1"/>
            <a:r>
              <a:rPr lang="es-ES_tradnl" altLang="en-US" dirty="0" smtClean="0"/>
              <a:t> Configuración “Delta” menos susceptible. </a:t>
            </a:r>
          </a:p>
        </p:txBody>
      </p:sp>
      <p:pic>
        <p:nvPicPr>
          <p:cNvPr id="155650" name="Picture 2" descr="http://graphics8.nytimes.com/images/blogs/bits/posts/boeing7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981201"/>
            <a:ext cx="4148138" cy="2085744"/>
          </a:xfrm>
          <a:prstGeom prst="rect">
            <a:avLst/>
          </a:prstGeom>
          <a:noFill/>
          <a:extLst>
            <a:ext uri="{909E8E84-426E-40DD-AFC4-6F175D3DCCD1}">
              <a14:hiddenFill xmlns:a14="http://schemas.microsoft.com/office/drawing/2010/main">
                <a:solidFill>
                  <a:srgbClr val="FFFFFF"/>
                </a:solidFill>
              </a14:hiddenFill>
            </a:ext>
          </a:extLst>
        </p:spPr>
      </p:pic>
      <p:pic>
        <p:nvPicPr>
          <p:cNvPr id="155652" name="Picture 4" descr="http://www.public.iastate.edu/~s_g_t/Images/Aircraft/Concor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6931" y="4724400"/>
            <a:ext cx="4029075" cy="236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8984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a:xfrm>
            <a:off x="0" y="0"/>
            <a:ext cx="9144000" cy="990600"/>
          </a:xfrm>
        </p:spPr>
        <p:txBody>
          <a:bodyPr/>
          <a:lstStyle/>
          <a:p>
            <a:r>
              <a:rPr lang="es-ES_tradnl" altLang="en-US" sz="4000" dirty="0" smtClean="0"/>
              <a:t>Turbulencia de Montaña: 500 hPa-Terreno</a:t>
            </a:r>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914400"/>
            <a:ext cx="7600950" cy="567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71063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58"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2" y="1600200"/>
            <a:ext cx="413067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962" y="1600200"/>
            <a:ext cx="4116778" cy="3505200"/>
          </a:xfrm>
          <a:prstGeom prst="rect">
            <a:avLst/>
          </a:prstGeom>
        </p:spPr>
      </p:pic>
      <p:sp>
        <p:nvSpPr>
          <p:cNvPr id="48130" name="Rectangle 1026"/>
          <p:cNvSpPr>
            <a:spLocks noGrp="1" noChangeArrowheads="1"/>
          </p:cNvSpPr>
          <p:nvPr>
            <p:ph type="title"/>
          </p:nvPr>
        </p:nvSpPr>
        <p:spPr>
          <a:xfrm>
            <a:off x="609600" y="228600"/>
            <a:ext cx="7772400" cy="1143000"/>
          </a:xfrm>
        </p:spPr>
        <p:txBody>
          <a:bodyPr/>
          <a:lstStyle/>
          <a:p>
            <a:r>
              <a:rPr lang="es-ES_tradnl" altLang="en-US" smtClean="0"/>
              <a:t>Turbulencia de Montaña: Zoom</a:t>
            </a:r>
          </a:p>
        </p:txBody>
      </p:sp>
      <p:sp>
        <p:nvSpPr>
          <p:cNvPr id="48133" name="Line 1029"/>
          <p:cNvSpPr>
            <a:spLocks noChangeShapeType="1"/>
          </p:cNvSpPr>
          <p:nvPr/>
        </p:nvSpPr>
        <p:spPr bwMode="auto">
          <a:xfrm flipH="1">
            <a:off x="2057400" y="2362200"/>
            <a:ext cx="914400" cy="685800"/>
          </a:xfrm>
          <a:prstGeom prst="line">
            <a:avLst/>
          </a:prstGeom>
          <a:noFill/>
          <a:ln w="508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48135" name="Text Box 1031"/>
          <p:cNvSpPr txBox="1">
            <a:spLocks noChangeArrowheads="1"/>
          </p:cNvSpPr>
          <p:nvPr/>
        </p:nvSpPr>
        <p:spPr bwMode="auto">
          <a:xfrm>
            <a:off x="0" y="5105400"/>
            <a:ext cx="441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a:t>Perturbación Inducida en 500 hPa</a:t>
            </a:r>
          </a:p>
        </p:txBody>
      </p:sp>
      <p:sp>
        <p:nvSpPr>
          <p:cNvPr id="48136" name="Text Box 1032"/>
          <p:cNvSpPr txBox="1">
            <a:spLocks noChangeArrowheads="1"/>
          </p:cNvSpPr>
          <p:nvPr/>
        </p:nvSpPr>
        <p:spPr bwMode="auto">
          <a:xfrm>
            <a:off x="4860925" y="5105400"/>
            <a:ext cx="428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s-ES_tradnl" altLang="en-US" sz="2400"/>
              <a:t>PMSL y Vientos en 850 hPa</a:t>
            </a:r>
          </a:p>
        </p:txBody>
      </p:sp>
      <p:cxnSp>
        <p:nvCxnSpPr>
          <p:cNvPr id="4" name="Straight Connector 3"/>
          <p:cNvCxnSpPr/>
          <p:nvPr/>
        </p:nvCxnSpPr>
        <p:spPr bwMode="auto">
          <a:xfrm flipH="1">
            <a:off x="6019800" y="3200400"/>
            <a:ext cx="685800" cy="0"/>
          </a:xfrm>
          <a:prstGeom prst="line">
            <a:avLst/>
          </a:prstGeom>
          <a:solidFill>
            <a:schemeClr val="accent1"/>
          </a:solidFill>
          <a:ln w="41275" cap="flat" cmpd="sng" algn="ctr">
            <a:solidFill>
              <a:schemeClr val="tx1"/>
            </a:solidFill>
            <a:prstDash val="solid"/>
            <a:round/>
            <a:headEnd type="diamond" w="med" len="med"/>
            <a:tailEnd type="diamond"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 name="TextBox 4"/>
              <p:cNvSpPr txBox="1"/>
              <p:nvPr/>
            </p:nvSpPr>
            <p:spPr>
              <a:xfrm>
                <a:off x="5852784" y="3498502"/>
                <a:ext cx="1019831" cy="461665"/>
              </a:xfrm>
              <a:prstGeom prst="rect">
                <a:avLst/>
              </a:prstGeom>
              <a:noFill/>
              <a:ln>
                <a:solidFill>
                  <a:schemeClr val="tx1"/>
                </a:solidFill>
              </a:ln>
            </p:spPr>
            <p:txBody>
              <a:bodyPr wrap="none" rtlCol="0">
                <a:spAutoFit/>
              </a:bodyPr>
              <a:lstStyle/>
              <a:p>
                <a14:m>
                  <m:oMath xmlns:m="http://schemas.openxmlformats.org/officeDocument/2006/math">
                    <m:r>
                      <a:rPr lang="es-ES_tradnl" i="1" smtClean="0">
                        <a:latin typeface="Cambria Math"/>
                        <a:ea typeface="Cambria Math"/>
                      </a:rPr>
                      <m:t>∆</m:t>
                    </m:r>
                  </m:oMath>
                </a14:m>
                <a:r>
                  <a:rPr lang="es-ES_tradnl" dirty="0" smtClean="0"/>
                  <a:t>P=19</a:t>
                </a:r>
                <a:endParaRPr lang="es-ES_tradnl" dirty="0"/>
              </a:p>
            </p:txBody>
          </p:sp>
        </mc:Choice>
        <mc:Fallback xmlns="">
          <p:sp>
            <p:nvSpPr>
              <p:cNvPr id="5" name="TextBox 4"/>
              <p:cNvSpPr txBox="1">
                <a:spLocks noRot="1" noChangeAspect="1" noMove="1" noResize="1" noEditPoints="1" noAdjustHandles="1" noChangeArrowheads="1" noChangeShapeType="1" noTextEdit="1"/>
              </p:cNvSpPr>
              <p:nvPr/>
            </p:nvSpPr>
            <p:spPr>
              <a:xfrm>
                <a:off x="5852784" y="3498502"/>
                <a:ext cx="1019831" cy="461665"/>
              </a:xfrm>
              <a:prstGeom prst="rect">
                <a:avLst/>
              </a:prstGeom>
              <a:blipFill rotWithShape="1">
                <a:blip r:embed="rId5"/>
                <a:stretch>
                  <a:fillRect l="-592" t="-8974" r="-8284" b="-26923"/>
                </a:stretch>
              </a:blipFill>
              <a:ln>
                <a:solidFill>
                  <a:schemeClr val="tx1"/>
                </a:solidFill>
              </a:ln>
            </p:spPr>
            <p:txBody>
              <a:bodyPr/>
              <a:lstStyle/>
              <a:p>
                <a:r>
                  <a:rPr lang="es-ES_tradnl">
                    <a:noFill/>
                  </a:rPr>
                  <a:t> </a:t>
                </a:r>
              </a:p>
            </p:txBody>
          </p:sp>
        </mc:Fallback>
      </mc:AlternateContent>
      <p:sp>
        <p:nvSpPr>
          <p:cNvPr id="6" name="TextBox 5"/>
          <p:cNvSpPr txBox="1"/>
          <p:nvPr/>
        </p:nvSpPr>
        <p:spPr>
          <a:xfrm>
            <a:off x="2362200" y="1905000"/>
            <a:ext cx="1752600" cy="461665"/>
          </a:xfrm>
          <a:prstGeom prst="rect">
            <a:avLst/>
          </a:prstGeom>
          <a:noFill/>
          <a:ln>
            <a:solidFill>
              <a:srgbClr val="FF0066"/>
            </a:solidFill>
          </a:ln>
        </p:spPr>
        <p:txBody>
          <a:bodyPr wrap="square" rtlCol="0">
            <a:spAutoFit/>
          </a:bodyPr>
          <a:lstStyle/>
          <a:p>
            <a:r>
              <a:rPr lang="es-ES_tradnl" dirty="0" smtClean="0"/>
              <a:t>V=70/90Kt</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P spid="5"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09600" y="228600"/>
            <a:ext cx="7772400" cy="1143000"/>
          </a:xfrm>
        </p:spPr>
        <p:txBody>
          <a:bodyPr/>
          <a:lstStyle/>
          <a:p>
            <a:r>
              <a:rPr lang="es-ES_tradnl" altLang="en-US" smtClean="0"/>
              <a:t>Turbulencia de Montaña </a:t>
            </a:r>
          </a:p>
        </p:txBody>
      </p:sp>
      <p:graphicFrame>
        <p:nvGraphicFramePr>
          <p:cNvPr id="45060" name="Object 4"/>
          <p:cNvGraphicFramePr>
            <a:graphicFrameLocks noChangeAspect="1"/>
          </p:cNvGraphicFramePr>
          <p:nvPr>
            <p:extLst>
              <p:ext uri="{D42A27DB-BD31-4B8C-83A1-F6EECF244321}">
                <p14:modId xmlns:p14="http://schemas.microsoft.com/office/powerpoint/2010/main" val="1409362014"/>
              </p:ext>
            </p:extLst>
          </p:nvPr>
        </p:nvGraphicFramePr>
        <p:xfrm>
          <a:off x="2057400" y="1394484"/>
          <a:ext cx="4876800" cy="4938054"/>
        </p:xfrm>
        <a:graphic>
          <a:graphicData uri="http://schemas.openxmlformats.org/presentationml/2006/ole">
            <mc:AlternateContent xmlns:mc="http://schemas.openxmlformats.org/markup-compatibility/2006">
              <mc:Choice xmlns:v="urn:schemas-microsoft-com:vml" Requires="v">
                <p:oleObj spid="_x0000_s54308" name="Bitmap Image" r:id="rId4" imgW="4298052" imgH="4351397" progId="Paint.Picture">
                  <p:embed/>
                </p:oleObj>
              </mc:Choice>
              <mc:Fallback>
                <p:oleObj name="Bitmap Image" r:id="rId4" imgW="4298052" imgH="43513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394484"/>
                        <a:ext cx="4876800" cy="4938054"/>
                      </a:xfrm>
                      <a:prstGeom prst="rect">
                        <a:avLst/>
                      </a:prstGeom>
                      <a:noFill/>
                      <a:ln>
                        <a:noFill/>
                      </a:ln>
                      <a:effectLst/>
                      <a:extLst/>
                    </p:spPr>
                  </p:pic>
                </p:oleObj>
              </mc:Fallback>
            </mc:AlternateContent>
          </a:graphicData>
        </a:graphic>
      </p:graphicFrame>
      <p:cxnSp>
        <p:nvCxnSpPr>
          <p:cNvPr id="3" name="Straight Connector 2"/>
          <p:cNvCxnSpPr/>
          <p:nvPr/>
        </p:nvCxnSpPr>
        <p:spPr bwMode="auto">
          <a:xfrm>
            <a:off x="2514600" y="2209800"/>
            <a:ext cx="2590800" cy="0"/>
          </a:xfrm>
          <a:prstGeom prst="line">
            <a:avLst/>
          </a:prstGeom>
          <a:solidFill>
            <a:schemeClr val="accent1"/>
          </a:solidFill>
          <a:ln w="38100" cap="flat" cmpd="sng" algn="ctr">
            <a:solidFill>
              <a:srgbClr val="FF00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V="1">
            <a:off x="5105400" y="2209800"/>
            <a:ext cx="0" cy="3200400"/>
          </a:xfrm>
          <a:prstGeom prst="line">
            <a:avLst/>
          </a:prstGeom>
          <a:solidFill>
            <a:schemeClr val="accent1"/>
          </a:solidFill>
          <a:ln w="38100" cap="flat" cmpd="sng" algn="ctr">
            <a:solidFill>
              <a:srgbClr val="FF00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Line 1029"/>
          <p:cNvSpPr>
            <a:spLocks noChangeShapeType="1"/>
          </p:cNvSpPr>
          <p:nvPr/>
        </p:nvSpPr>
        <p:spPr bwMode="auto">
          <a:xfrm>
            <a:off x="1143000" y="1981200"/>
            <a:ext cx="1219200" cy="152400"/>
          </a:xfrm>
          <a:prstGeom prst="line">
            <a:avLst/>
          </a:prstGeom>
          <a:noFill/>
          <a:ln w="508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11" name="TextBox 10"/>
          <p:cNvSpPr txBox="1"/>
          <p:nvPr/>
        </p:nvSpPr>
        <p:spPr>
          <a:xfrm>
            <a:off x="152400" y="1447800"/>
            <a:ext cx="1752600" cy="461665"/>
          </a:xfrm>
          <a:prstGeom prst="rect">
            <a:avLst/>
          </a:prstGeom>
          <a:noFill/>
          <a:ln w="38100">
            <a:solidFill>
              <a:srgbClr val="FF0066"/>
            </a:solidFill>
          </a:ln>
        </p:spPr>
        <p:txBody>
          <a:bodyPr wrap="square" rtlCol="0">
            <a:spAutoFit/>
          </a:bodyPr>
          <a:lstStyle/>
          <a:p>
            <a:r>
              <a:rPr lang="es-ES_tradnl" dirty="0" smtClean="0"/>
              <a:t>V=70/90Kt</a:t>
            </a:r>
            <a:endParaRPr lang="es-ES_tradnl" dirty="0"/>
          </a:p>
        </p:txBody>
      </p:sp>
      <mc:AlternateContent xmlns:mc="http://schemas.openxmlformats.org/markup-compatibility/2006" xmlns:a14="http://schemas.microsoft.com/office/drawing/2010/main">
        <mc:Choice Requires="a14">
          <p:sp>
            <p:nvSpPr>
              <p:cNvPr id="12" name="TextBox 11"/>
              <p:cNvSpPr txBox="1"/>
              <p:nvPr/>
            </p:nvSpPr>
            <p:spPr>
              <a:xfrm>
                <a:off x="7438369" y="4264967"/>
                <a:ext cx="1019831" cy="461665"/>
              </a:xfrm>
              <a:prstGeom prst="rect">
                <a:avLst/>
              </a:prstGeom>
              <a:noFill/>
              <a:ln w="38100">
                <a:solidFill>
                  <a:srgbClr val="FF0066"/>
                </a:solidFill>
              </a:ln>
            </p:spPr>
            <p:txBody>
              <a:bodyPr wrap="none" rtlCol="0">
                <a:spAutoFit/>
              </a:bodyPr>
              <a:lstStyle/>
              <a:p>
                <a14:m>
                  <m:oMath xmlns:m="http://schemas.openxmlformats.org/officeDocument/2006/math">
                    <m:r>
                      <a:rPr lang="es-ES_tradnl" i="1" smtClean="0">
                        <a:latin typeface="Cambria Math"/>
                        <a:ea typeface="Cambria Math"/>
                      </a:rPr>
                      <m:t>∆</m:t>
                    </m:r>
                  </m:oMath>
                </a14:m>
                <a:r>
                  <a:rPr lang="es-ES_tradnl" dirty="0" smtClean="0"/>
                  <a:t>P=19</a:t>
                </a:r>
                <a:endParaRPr lang="es-ES_tradnl" dirty="0"/>
              </a:p>
            </p:txBody>
          </p:sp>
        </mc:Choice>
        <mc:Fallback xmlns="">
          <p:sp>
            <p:nvSpPr>
              <p:cNvPr id="12" name="TextBox 11"/>
              <p:cNvSpPr txBox="1">
                <a:spLocks noRot="1" noChangeAspect="1" noMove="1" noResize="1" noEditPoints="1" noAdjustHandles="1" noChangeArrowheads="1" noChangeShapeType="1" noTextEdit="1"/>
              </p:cNvSpPr>
              <p:nvPr/>
            </p:nvSpPr>
            <p:spPr>
              <a:xfrm>
                <a:off x="7438369" y="4264967"/>
                <a:ext cx="1019831" cy="461665"/>
              </a:xfrm>
              <a:prstGeom prst="rect">
                <a:avLst/>
              </a:prstGeom>
              <a:blipFill rotWithShape="1">
                <a:blip r:embed="rId6"/>
                <a:stretch>
                  <a:fillRect t="-6173" r="-6322" b="-24691"/>
                </a:stretch>
              </a:blipFill>
              <a:ln w="38100">
                <a:solidFill>
                  <a:srgbClr val="FF0066"/>
                </a:solidFill>
              </a:ln>
            </p:spPr>
            <p:txBody>
              <a:bodyPr/>
              <a:lstStyle/>
              <a:p>
                <a:r>
                  <a:rPr lang="es-ES_tradnl">
                    <a:noFill/>
                  </a:rPr>
                  <a:t> </a:t>
                </a:r>
              </a:p>
            </p:txBody>
          </p:sp>
        </mc:Fallback>
      </mc:AlternateContent>
      <p:sp>
        <p:nvSpPr>
          <p:cNvPr id="13" name="Line 1029"/>
          <p:cNvSpPr>
            <a:spLocks noChangeShapeType="1"/>
          </p:cNvSpPr>
          <p:nvPr/>
        </p:nvSpPr>
        <p:spPr bwMode="auto">
          <a:xfrm flipH="1">
            <a:off x="5105400" y="4495800"/>
            <a:ext cx="2362200" cy="914400"/>
          </a:xfrm>
          <a:prstGeom prst="line">
            <a:avLst/>
          </a:prstGeom>
          <a:noFill/>
          <a:ln w="508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Tree>
    <p:extLst>
      <p:ext uri="{BB962C8B-B14F-4D97-AF65-F5344CB8AC3E}">
        <p14:creationId xmlns:p14="http://schemas.microsoft.com/office/powerpoint/2010/main" val="95766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76200"/>
            <a:ext cx="7772400" cy="1143000"/>
          </a:xfrm>
        </p:spPr>
        <p:txBody>
          <a:bodyPr/>
          <a:lstStyle/>
          <a:p>
            <a:r>
              <a:rPr lang="es-ES_tradnl" altLang="en-US" dirty="0" smtClean="0"/>
              <a:t>Cuña</a:t>
            </a:r>
            <a:r>
              <a:rPr lang="es-ES_tradnl" altLang="en-US" dirty="0" smtClean="0"/>
              <a:t> </a:t>
            </a:r>
            <a:r>
              <a:rPr lang="es-ES_tradnl" altLang="en-US" dirty="0" smtClean="0"/>
              <a:t>Termal en 850 hPa</a:t>
            </a:r>
          </a:p>
        </p:txBody>
      </p:sp>
      <p:sp>
        <p:nvSpPr>
          <p:cNvPr id="49156" name="Line 4"/>
          <p:cNvSpPr>
            <a:spLocks noChangeShapeType="1"/>
          </p:cNvSpPr>
          <p:nvPr/>
        </p:nvSpPr>
        <p:spPr bwMode="auto">
          <a:xfrm>
            <a:off x="3429000" y="4267200"/>
            <a:ext cx="1371600" cy="0"/>
          </a:xfrm>
          <a:prstGeom prst="line">
            <a:avLst/>
          </a:prstGeom>
          <a:noFill/>
          <a:ln w="9525">
            <a:solidFill>
              <a:srgbClr val="FF0066"/>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49157" name="Text Box 5"/>
          <p:cNvSpPr txBox="1">
            <a:spLocks noChangeArrowheads="1"/>
          </p:cNvSpPr>
          <p:nvPr/>
        </p:nvSpPr>
        <p:spPr bwMode="auto">
          <a:xfrm>
            <a:off x="3352800" y="38100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1800">
                <a:solidFill>
                  <a:srgbClr val="FF0066"/>
                </a:solidFill>
              </a:rPr>
              <a:t>dT de 9-11C</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5874544"/>
          </a:xfrm>
          <a:prstGeom prst="rect">
            <a:avLst/>
          </a:prstGeom>
        </p:spPr>
      </p:pic>
      <p:cxnSp>
        <p:nvCxnSpPr>
          <p:cNvPr id="7" name="Straight Connector 6"/>
          <p:cNvCxnSpPr/>
          <p:nvPr/>
        </p:nvCxnSpPr>
        <p:spPr bwMode="auto">
          <a:xfrm flipH="1">
            <a:off x="2681616" y="4114800"/>
            <a:ext cx="1052184" cy="0"/>
          </a:xfrm>
          <a:prstGeom prst="line">
            <a:avLst/>
          </a:prstGeom>
          <a:solidFill>
            <a:schemeClr val="accent1"/>
          </a:solidFill>
          <a:ln w="41275" cap="flat" cmpd="sng" algn="ctr">
            <a:solidFill>
              <a:schemeClr val="tx1"/>
            </a:solidFill>
            <a:prstDash val="solid"/>
            <a:round/>
            <a:headEnd type="diamond" w="med" len="med"/>
            <a:tailEnd type="diamond"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8" name="TextBox 7"/>
              <p:cNvSpPr txBox="1"/>
              <p:nvPr/>
            </p:nvSpPr>
            <p:spPr>
              <a:xfrm>
                <a:off x="2514600" y="4412902"/>
                <a:ext cx="1236236" cy="461665"/>
              </a:xfrm>
              <a:prstGeom prst="rect">
                <a:avLst/>
              </a:prstGeom>
              <a:noFill/>
              <a:ln>
                <a:solidFill>
                  <a:schemeClr val="tx1"/>
                </a:solidFill>
              </a:ln>
            </p:spPr>
            <p:txBody>
              <a:bodyPr wrap="none" rtlCol="0">
                <a:spAutoFit/>
              </a:bodyPr>
              <a:lstStyle/>
              <a:p>
                <a14:m>
                  <m:oMath xmlns:m="http://schemas.openxmlformats.org/officeDocument/2006/math">
                    <m:r>
                      <a:rPr lang="es-ES_tradnl" i="1" smtClean="0">
                        <a:latin typeface="Cambria Math"/>
                        <a:ea typeface="Cambria Math"/>
                      </a:rPr>
                      <m:t>∆</m:t>
                    </m:r>
                    <m:r>
                      <m:rPr>
                        <m:sty m:val="p"/>
                      </m:rPr>
                      <a:rPr lang="en-US" b="0" i="0" smtClean="0">
                        <a:latin typeface="Cambria Math"/>
                        <a:ea typeface="Cambria Math"/>
                      </a:rPr>
                      <m:t>T</m:t>
                    </m:r>
                  </m:oMath>
                </a14:m>
                <a:r>
                  <a:rPr lang="es-ES_tradnl" dirty="0" smtClean="0"/>
                  <a:t>=10C</a:t>
                </a:r>
                <a:endParaRPr lang="es-ES_tradnl" dirty="0"/>
              </a:p>
            </p:txBody>
          </p:sp>
        </mc:Choice>
        <mc:Fallback xmlns="">
          <p:sp>
            <p:nvSpPr>
              <p:cNvPr id="8" name="TextBox 7"/>
              <p:cNvSpPr txBox="1">
                <a:spLocks noRot="1" noChangeAspect="1" noMove="1" noResize="1" noEditPoints="1" noAdjustHandles="1" noChangeArrowheads="1" noChangeShapeType="1" noTextEdit="1"/>
              </p:cNvSpPr>
              <p:nvPr/>
            </p:nvSpPr>
            <p:spPr>
              <a:xfrm>
                <a:off x="2514600" y="4412902"/>
                <a:ext cx="1236236" cy="461665"/>
              </a:xfrm>
              <a:prstGeom prst="rect">
                <a:avLst/>
              </a:prstGeom>
              <a:blipFill rotWithShape="1">
                <a:blip r:embed="rId4"/>
                <a:stretch>
                  <a:fillRect l="-980" t="-8974" r="-5882" b="-26923"/>
                </a:stretch>
              </a:blipFill>
              <a:ln>
                <a:solidFill>
                  <a:schemeClr val="tx1"/>
                </a:solidFill>
              </a:ln>
            </p:spPr>
            <p:txBody>
              <a:bodyPr/>
              <a:lstStyle/>
              <a:p>
                <a:r>
                  <a:rPr lang="es-ES_tradnl">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s-ES_tradnl" altLang="en-US" smtClean="0"/>
              <a:t>Turbulencia de Montaña </a:t>
            </a:r>
          </a:p>
        </p:txBody>
      </p:sp>
      <p:graphicFrame>
        <p:nvGraphicFramePr>
          <p:cNvPr id="46083" name="Object 3"/>
          <p:cNvGraphicFramePr>
            <a:graphicFrameLocks noChangeAspect="1"/>
          </p:cNvGraphicFramePr>
          <p:nvPr>
            <p:extLst>
              <p:ext uri="{D42A27DB-BD31-4B8C-83A1-F6EECF244321}">
                <p14:modId xmlns:p14="http://schemas.microsoft.com/office/powerpoint/2010/main" val="1403280617"/>
              </p:ext>
            </p:extLst>
          </p:nvPr>
        </p:nvGraphicFramePr>
        <p:xfrm>
          <a:off x="609600" y="2133600"/>
          <a:ext cx="7924800" cy="4267200"/>
        </p:xfrm>
        <a:graphic>
          <a:graphicData uri="http://schemas.openxmlformats.org/presentationml/2006/ole">
            <mc:AlternateContent xmlns:mc="http://schemas.openxmlformats.org/markup-compatibility/2006">
              <mc:Choice xmlns:v="urn:schemas-microsoft-com:vml" Requires="v">
                <p:oleObj spid="_x0000_s55331" name="Bitmap Image" r:id="rId4" imgW="6850974" imgH="2964437" progId="Paint.Picture">
                  <p:embed/>
                </p:oleObj>
              </mc:Choice>
              <mc:Fallback>
                <p:oleObj name="Bitmap Image" r:id="rId4" imgW="6850974" imgH="296443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133600"/>
                        <a:ext cx="7924800" cy="4267200"/>
                      </a:xfrm>
                      <a:prstGeom prst="rect">
                        <a:avLst/>
                      </a:prstGeom>
                      <a:noFill/>
                      <a:ln>
                        <a:noFill/>
                      </a:ln>
                      <a:effectLst/>
                      <a:extLst/>
                    </p:spPr>
                  </p:pic>
                </p:oleObj>
              </mc:Fallback>
            </mc:AlternateContent>
          </a:graphicData>
        </a:graphic>
      </p:graphicFrame>
      <p:sp>
        <p:nvSpPr>
          <p:cNvPr id="2" name="Rectangle 1"/>
          <p:cNvSpPr/>
          <p:nvPr/>
        </p:nvSpPr>
        <p:spPr bwMode="auto">
          <a:xfrm>
            <a:off x="6934200" y="3962400"/>
            <a:ext cx="1219200" cy="304800"/>
          </a:xfrm>
          <a:prstGeom prst="rect">
            <a:avLst/>
          </a:prstGeom>
          <a:solidFill>
            <a:schemeClr val="accent1">
              <a:alpha val="63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911270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ctrTitle"/>
          </p:nvPr>
        </p:nvSpPr>
        <p:spPr/>
        <p:txBody>
          <a:bodyPr/>
          <a:lstStyle/>
          <a:p>
            <a:r>
              <a:rPr lang="es-ES_tradnl" altLang="en-US" smtClean="0"/>
              <a:t>Viento Zonda</a:t>
            </a:r>
          </a:p>
        </p:txBody>
      </p:sp>
      <p:sp>
        <p:nvSpPr>
          <p:cNvPr id="51203" name="Rectangle 5"/>
          <p:cNvSpPr>
            <a:spLocks noGrp="1" noChangeArrowheads="1"/>
          </p:cNvSpPr>
          <p:nvPr>
            <p:ph type="subTitle" idx="1"/>
          </p:nvPr>
        </p:nvSpPr>
        <p:spPr/>
        <p:txBody>
          <a:bodyPr/>
          <a:lstStyle/>
          <a:p>
            <a:endParaRPr lang="es-ES_tradnl" altLang="en-US"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s-ES_tradnl" altLang="en-US" smtClean="0"/>
              <a:t>Viento Zonda/Foehn</a:t>
            </a:r>
          </a:p>
        </p:txBody>
      </p:sp>
      <p:sp>
        <p:nvSpPr>
          <p:cNvPr id="52227" name="Rectangle 3"/>
          <p:cNvSpPr>
            <a:spLocks noGrp="1" noChangeArrowheads="1"/>
          </p:cNvSpPr>
          <p:nvPr>
            <p:ph type="body" idx="1"/>
          </p:nvPr>
        </p:nvSpPr>
        <p:spPr/>
        <p:txBody>
          <a:bodyPr/>
          <a:lstStyle/>
          <a:p>
            <a:r>
              <a:rPr lang="es-ES_tradnl" altLang="en-US" sz="2800" smtClean="0"/>
              <a:t>Viento húmedo asciende del lado de barlovento.</a:t>
            </a:r>
          </a:p>
          <a:p>
            <a:pPr lvl="1"/>
            <a:r>
              <a:rPr lang="es-ES_tradnl" altLang="en-US" sz="2400" smtClean="0"/>
              <a:t>Se expande y enfría lentamente siguiendo la pseudo adiabática húmeda</a:t>
            </a:r>
          </a:p>
          <a:p>
            <a:r>
              <a:rPr lang="es-ES_tradnl" altLang="en-US" sz="2800" smtClean="0"/>
              <a:t>Aire seco desciende del lado de sotavento</a:t>
            </a:r>
          </a:p>
          <a:p>
            <a:pPr lvl="1"/>
            <a:r>
              <a:rPr lang="es-ES_tradnl" altLang="en-US" sz="2400" smtClean="0"/>
              <a:t>Desciende y se comprime (calienta) rápidamente siguiendo la adiabática seca</a:t>
            </a:r>
          </a:p>
          <a:p>
            <a:r>
              <a:rPr lang="es-ES_tradnl" altLang="en-US" sz="2800" smtClean="0"/>
              <a:t>Resultado:  Viento fuerte, calido y seco que desciende por las vertientes de las montañas.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s-ES_tradnl" altLang="en-US" smtClean="0"/>
              <a:t>Viento Zonda/Foehn</a:t>
            </a:r>
          </a:p>
        </p:txBody>
      </p:sp>
      <p:sp>
        <p:nvSpPr>
          <p:cNvPr id="53251" name="Rectangle 3"/>
          <p:cNvSpPr>
            <a:spLocks noGrp="1" noChangeArrowheads="1"/>
          </p:cNvSpPr>
          <p:nvPr>
            <p:ph type="body" idx="1"/>
          </p:nvPr>
        </p:nvSpPr>
        <p:spPr/>
        <p:txBody>
          <a:bodyPr/>
          <a:lstStyle/>
          <a:p>
            <a:pPr>
              <a:lnSpc>
                <a:spcPct val="80000"/>
              </a:lnSpc>
            </a:pPr>
            <a:r>
              <a:rPr lang="es-ES_tradnl" altLang="en-US" sz="2800" smtClean="0"/>
              <a:t>Comienza con viento fuerte en altura perpendicular a la cordillera</a:t>
            </a:r>
          </a:p>
          <a:p>
            <a:pPr lvl="1">
              <a:lnSpc>
                <a:spcPct val="80000"/>
              </a:lnSpc>
            </a:pPr>
            <a:r>
              <a:rPr lang="es-ES_tradnl" altLang="en-US" sz="2400" smtClean="0"/>
              <a:t>Esto induce vaguada de sotavento, la cual tiende a intensificar los vientos</a:t>
            </a:r>
          </a:p>
          <a:p>
            <a:pPr>
              <a:lnSpc>
                <a:spcPct val="80000"/>
              </a:lnSpc>
            </a:pPr>
            <a:r>
              <a:rPr lang="es-ES_tradnl" altLang="en-US" sz="2800" smtClean="0"/>
              <a:t>Nubes/precipitación del lado de barlovento terminan súbitamente en una pared foehn.</a:t>
            </a:r>
          </a:p>
          <a:p>
            <a:pPr>
              <a:lnSpc>
                <a:spcPct val="80000"/>
              </a:lnSpc>
            </a:pPr>
            <a:r>
              <a:rPr lang="es-ES_tradnl" altLang="en-US" sz="2800" smtClean="0"/>
              <a:t>Condiciones asociadas a turbulencia de montaña pueden inducir este evento.</a:t>
            </a:r>
          </a:p>
          <a:p>
            <a:pPr lvl="1">
              <a:lnSpc>
                <a:spcPct val="80000"/>
              </a:lnSpc>
            </a:pPr>
            <a:r>
              <a:rPr lang="es-ES_tradnl" altLang="en-US" sz="2400" smtClean="0"/>
              <a:t>Mas común con pasaje de frentes</a:t>
            </a:r>
          </a:p>
          <a:p>
            <a:pPr>
              <a:lnSpc>
                <a:spcPct val="80000"/>
              </a:lnSpc>
            </a:pPr>
            <a:r>
              <a:rPr lang="es-ES_tradnl" altLang="en-US" sz="2800" smtClean="0"/>
              <a:t>Incremento de temperatura puede llegar a 28C en la base de la montaña.</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0"/>
            <a:ext cx="7772400" cy="1143000"/>
          </a:xfrm>
        </p:spPr>
        <p:txBody>
          <a:bodyPr/>
          <a:lstStyle/>
          <a:p>
            <a:r>
              <a:rPr lang="es-ES_tradnl" altLang="en-US" smtClean="0"/>
              <a:t>Viento Zonda/Foehn</a:t>
            </a:r>
          </a:p>
        </p:txBody>
      </p:sp>
      <p:sp>
        <p:nvSpPr>
          <p:cNvPr id="54275" name="Rectangle 3"/>
          <p:cNvSpPr>
            <a:spLocks noGrp="1" noChangeArrowheads="1"/>
          </p:cNvSpPr>
          <p:nvPr>
            <p:ph type="body" idx="1"/>
          </p:nvPr>
        </p:nvSpPr>
        <p:spPr>
          <a:xfrm>
            <a:off x="685800" y="1371600"/>
            <a:ext cx="7772400" cy="4876800"/>
          </a:xfrm>
        </p:spPr>
        <p:txBody>
          <a:bodyPr/>
          <a:lstStyle/>
          <a:p>
            <a:pPr>
              <a:lnSpc>
                <a:spcPct val="80000"/>
              </a:lnSpc>
            </a:pPr>
            <a:r>
              <a:rPr lang="es-ES_tradnl" altLang="en-US" sz="2800" smtClean="0"/>
              <a:t>Estadísticamente mas común en los meses de Mayo a Noviembre</a:t>
            </a:r>
          </a:p>
          <a:p>
            <a:pPr lvl="1">
              <a:lnSpc>
                <a:spcPct val="80000"/>
              </a:lnSpc>
            </a:pPr>
            <a:r>
              <a:rPr lang="es-ES_tradnl" altLang="en-US" sz="2400" smtClean="0"/>
              <a:t>En verano, flujo superior no es tan fuerte</a:t>
            </a:r>
          </a:p>
          <a:p>
            <a:pPr lvl="1">
              <a:lnSpc>
                <a:spcPct val="80000"/>
              </a:lnSpc>
            </a:pPr>
            <a:r>
              <a:rPr lang="es-ES_tradnl" altLang="en-US" sz="2400" smtClean="0"/>
              <a:t>También, calentamiento sobre Argentina favorece corrientes ascendentes que minimizan el impacto/ efecto de flujo descendente</a:t>
            </a:r>
          </a:p>
          <a:p>
            <a:pPr>
              <a:lnSpc>
                <a:spcPct val="80000"/>
              </a:lnSpc>
            </a:pPr>
            <a:r>
              <a:rPr lang="es-ES_tradnl" altLang="en-US" sz="2800" smtClean="0"/>
              <a:t>Típicamente tiene una incidencia entre las 12-18 hrs</a:t>
            </a:r>
          </a:p>
          <a:p>
            <a:pPr lvl="1">
              <a:lnSpc>
                <a:spcPct val="80000"/>
              </a:lnSpc>
            </a:pPr>
            <a:r>
              <a:rPr lang="es-ES_tradnl" altLang="en-US" sz="2400" smtClean="0"/>
              <a:t>Puede durar entre 1 a 12 hrs.</a:t>
            </a:r>
          </a:p>
          <a:p>
            <a:pPr>
              <a:lnSpc>
                <a:spcPct val="80000"/>
              </a:lnSpc>
            </a:pPr>
            <a:r>
              <a:rPr lang="es-ES_tradnl" altLang="en-US" sz="2800" smtClean="0"/>
              <a:t>Vientos descendentes pueden exceder los 40 Km/h</a:t>
            </a:r>
          </a:p>
          <a:p>
            <a:pPr>
              <a:lnSpc>
                <a:spcPct val="80000"/>
              </a:lnSpc>
            </a:pPr>
            <a:r>
              <a:rPr lang="es-ES_tradnl" altLang="en-US" sz="2800" smtClean="0"/>
              <a:t>Mas común sobre las provincias de La Rioja, San Juan y norte de Mendoza</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p:nvPr>
        </p:nvSpPr>
        <p:spPr>
          <a:xfrm>
            <a:off x="685800" y="0"/>
            <a:ext cx="7772400" cy="1143000"/>
          </a:xfrm>
        </p:spPr>
        <p:txBody>
          <a:bodyPr/>
          <a:lstStyle/>
          <a:p>
            <a:r>
              <a:rPr lang="es-ES_tradnl" altLang="en-US" sz="4000" smtClean="0"/>
              <a:t>Animación Jets en 250 hPa</a:t>
            </a:r>
            <a:br>
              <a:rPr lang="es-ES_tradnl" altLang="en-US" sz="4000" smtClean="0"/>
            </a:br>
            <a:r>
              <a:rPr lang="es-ES_tradnl" altLang="en-US" sz="4000" smtClean="0"/>
              <a:t> 10-13 Jul 2006</a:t>
            </a:r>
          </a:p>
        </p:txBody>
      </p:sp>
      <p:pic>
        <p:nvPicPr>
          <p:cNvPr id="55299" name="Picture 5" descr="jato_10-11jul_200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5"/>
            <a:ext cx="91440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0"/>
            <a:ext cx="7772400" cy="1143000"/>
          </a:xfrm>
        </p:spPr>
        <p:txBody>
          <a:bodyPr/>
          <a:lstStyle/>
          <a:p>
            <a:r>
              <a:rPr lang="es-ES_tradnl" altLang="en-US" smtClean="0"/>
              <a:t>Factores que Contribuyen a la Turbulencia</a:t>
            </a:r>
          </a:p>
        </p:txBody>
      </p:sp>
      <p:sp>
        <p:nvSpPr>
          <p:cNvPr id="6147" name="Rectangle 3"/>
          <p:cNvSpPr>
            <a:spLocks noGrp="1" noChangeArrowheads="1"/>
          </p:cNvSpPr>
          <p:nvPr>
            <p:ph type="body" idx="1"/>
          </p:nvPr>
        </p:nvSpPr>
        <p:spPr>
          <a:xfrm>
            <a:off x="685800" y="1219200"/>
            <a:ext cx="7772400" cy="4114800"/>
          </a:xfrm>
        </p:spPr>
        <p:txBody>
          <a:bodyPr/>
          <a:lstStyle/>
          <a:p>
            <a:r>
              <a:rPr lang="es-ES_tradnl" altLang="en-US" dirty="0" smtClean="0"/>
              <a:t>Que la aeronave esta ascendiendo, o descendiendo, por un área de turbulencia.</a:t>
            </a:r>
          </a:p>
        </p:txBody>
      </p:sp>
      <p:pic>
        <p:nvPicPr>
          <p:cNvPr id="7" name="Picture 4" descr="1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428875"/>
            <a:ext cx="5867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a:xfrm>
            <a:off x="685800" y="228600"/>
            <a:ext cx="7772400" cy="1143000"/>
          </a:xfrm>
        </p:spPr>
        <p:txBody>
          <a:bodyPr/>
          <a:lstStyle/>
          <a:p>
            <a:r>
              <a:rPr lang="es-ES_tradnl" altLang="en-US" smtClean="0"/>
              <a:t>Jet/11 Jul, 2006/12Z</a:t>
            </a:r>
          </a:p>
        </p:txBody>
      </p:sp>
      <p:pic>
        <p:nvPicPr>
          <p:cNvPr id="56323" name="Picture 5" descr="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4288"/>
            <a:ext cx="9144000" cy="55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a:xfrm>
            <a:off x="685800" y="0"/>
            <a:ext cx="7772400" cy="1143000"/>
          </a:xfrm>
        </p:spPr>
        <p:txBody>
          <a:bodyPr/>
          <a:lstStyle/>
          <a:p>
            <a:r>
              <a:rPr lang="es-ES_tradnl" altLang="en-US" sz="4000" smtClean="0"/>
              <a:t>Animación Superficie</a:t>
            </a:r>
            <a:br>
              <a:rPr lang="es-ES_tradnl" altLang="en-US" sz="4000" smtClean="0"/>
            </a:br>
            <a:r>
              <a:rPr lang="es-ES_tradnl" altLang="en-US" sz="4000" smtClean="0"/>
              <a:t> 10-13 Jul 2006</a:t>
            </a:r>
          </a:p>
        </p:txBody>
      </p:sp>
      <p:pic>
        <p:nvPicPr>
          <p:cNvPr id="57347" name="Picture 5" descr="pept_10-11jul_200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284288"/>
            <a:ext cx="9144000" cy="55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1" name="Rectangle 4"/>
          <p:cNvSpPr>
            <a:spLocks noGrp="1" noChangeArrowheads="1"/>
          </p:cNvSpPr>
          <p:nvPr>
            <p:ph type="title"/>
          </p:nvPr>
        </p:nvSpPr>
        <p:spPr>
          <a:xfrm>
            <a:off x="685800" y="0"/>
            <a:ext cx="7772400" cy="1143000"/>
          </a:xfrm>
        </p:spPr>
        <p:txBody>
          <a:bodyPr/>
          <a:lstStyle/>
          <a:p>
            <a:r>
              <a:rPr lang="es-ES_tradnl" altLang="en-US" sz="4000" smtClean="0"/>
              <a:t>SPF i305 – Presión y Viento</a:t>
            </a:r>
            <a:br>
              <a:rPr lang="es-ES_tradnl" altLang="en-US" sz="4000" smtClean="0"/>
            </a:br>
            <a:r>
              <a:rPr lang="es-ES_tradnl" altLang="en-US" sz="4000" smtClean="0"/>
              <a:t>11 Jul 2006/00Z</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5" name="Rectangle 4"/>
          <p:cNvSpPr>
            <a:spLocks noGrp="1" noChangeArrowheads="1"/>
          </p:cNvSpPr>
          <p:nvPr>
            <p:ph type="title"/>
          </p:nvPr>
        </p:nvSpPr>
        <p:spPr>
          <a:xfrm>
            <a:off x="685800" y="228600"/>
            <a:ext cx="7772400" cy="838200"/>
          </a:xfrm>
        </p:spPr>
        <p:txBody>
          <a:bodyPr/>
          <a:lstStyle/>
          <a:p>
            <a:r>
              <a:rPr lang="es-ES_tradnl" altLang="en-US" sz="4000" smtClean="0"/>
              <a:t>SPF i305 – Presión y Viento</a:t>
            </a:r>
            <a:br>
              <a:rPr lang="es-ES_tradnl" altLang="en-US" sz="4000" smtClean="0"/>
            </a:br>
            <a:r>
              <a:rPr lang="es-ES_tradnl" altLang="en-US" sz="4000" smtClean="0"/>
              <a:t>11 Jul 2006/12Z</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0"/>
            <a:ext cx="7772400" cy="1143000"/>
          </a:xfrm>
        </p:spPr>
        <p:txBody>
          <a:bodyPr/>
          <a:lstStyle/>
          <a:p>
            <a:r>
              <a:rPr lang="es-ES_tradnl" altLang="en-US" sz="4000" smtClean="0"/>
              <a:t>Animación Vientos en 850 hPa</a:t>
            </a:r>
            <a:br>
              <a:rPr lang="es-ES_tradnl" altLang="en-US" sz="4000" smtClean="0"/>
            </a:br>
            <a:r>
              <a:rPr lang="es-ES_tradnl" altLang="en-US" sz="4000" smtClean="0"/>
              <a:t> 10-13 Jul 2006</a:t>
            </a:r>
          </a:p>
        </p:txBody>
      </p:sp>
      <p:pic>
        <p:nvPicPr>
          <p:cNvPr id="60419" name="Picture 4" descr="wspk_850_10-11jul_200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5"/>
            <a:ext cx="91440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title"/>
          </p:nvPr>
        </p:nvSpPr>
        <p:spPr>
          <a:xfrm>
            <a:off x="685800" y="0"/>
            <a:ext cx="7772400" cy="1143000"/>
          </a:xfrm>
        </p:spPr>
        <p:txBody>
          <a:bodyPr/>
          <a:lstStyle/>
          <a:p>
            <a:r>
              <a:rPr lang="es-ES_tradnl" altLang="en-US" sz="4000" smtClean="0"/>
              <a:t>Vientos en 850 hPa</a:t>
            </a:r>
            <a:br>
              <a:rPr lang="es-ES_tradnl" altLang="en-US" sz="4000" smtClean="0"/>
            </a:br>
            <a:r>
              <a:rPr lang="es-ES_tradnl" altLang="en-US" sz="4000" smtClean="0"/>
              <a:t> 11 Jul 2006/12Z</a:t>
            </a:r>
          </a:p>
        </p:txBody>
      </p:sp>
      <p:pic>
        <p:nvPicPr>
          <p:cNvPr id="61443" name="Picture 6" descr="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4288"/>
            <a:ext cx="9144000" cy="55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title"/>
          </p:nvPr>
        </p:nvSpPr>
        <p:spPr>
          <a:xfrm>
            <a:off x="685800" y="0"/>
            <a:ext cx="7772400" cy="1143000"/>
          </a:xfrm>
        </p:spPr>
        <p:txBody>
          <a:bodyPr/>
          <a:lstStyle/>
          <a:p>
            <a:r>
              <a:rPr lang="es-ES_tradnl" altLang="en-US" sz="4000" smtClean="0"/>
              <a:t>Animación Vientos en Capa Limite 10-13 Jul 2006</a:t>
            </a:r>
          </a:p>
        </p:txBody>
      </p:sp>
      <p:pic>
        <p:nvPicPr>
          <p:cNvPr id="62467" name="Picture 5" descr="wspk_b015_10-11jul_200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5"/>
            <a:ext cx="91440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a:xfrm>
            <a:off x="533400" y="0"/>
            <a:ext cx="7772400" cy="1143000"/>
          </a:xfrm>
        </p:spPr>
        <p:txBody>
          <a:bodyPr/>
          <a:lstStyle/>
          <a:p>
            <a:r>
              <a:rPr lang="es-ES_tradnl" altLang="en-US" sz="4000" smtClean="0"/>
              <a:t>Vientos en Capa Limite</a:t>
            </a:r>
            <a:br>
              <a:rPr lang="es-ES_tradnl" altLang="en-US" sz="4000" smtClean="0"/>
            </a:br>
            <a:r>
              <a:rPr lang="es-ES_tradnl" altLang="en-US" sz="4000" smtClean="0"/>
              <a:t> 11 Jul 2006/12Z</a:t>
            </a:r>
          </a:p>
        </p:txBody>
      </p:sp>
      <p:pic>
        <p:nvPicPr>
          <p:cNvPr id="63491" name="Picture 6" descr="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4288"/>
            <a:ext cx="9144000" cy="55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2"/>
          <p:cNvSpPr>
            <a:spLocks noGrp="1"/>
          </p:cNvSpPr>
          <p:nvPr>
            <p:ph type="ctrTitle"/>
          </p:nvPr>
        </p:nvSpPr>
        <p:spPr/>
        <p:txBody>
          <a:bodyPr/>
          <a:lstStyle/>
          <a:p>
            <a:r>
              <a:rPr lang="en-US" altLang="en-US" smtClean="0"/>
              <a:t>Low Level Wind Shear (LLWS)</a:t>
            </a:r>
            <a:br>
              <a:rPr lang="en-US" altLang="en-US" smtClean="0"/>
            </a:br>
            <a:r>
              <a:rPr lang="en-US" altLang="en-US" smtClean="0"/>
              <a:t>“</a:t>
            </a:r>
            <a:r>
              <a:rPr lang="es-ES_tradnl" altLang="en-US" smtClean="0"/>
              <a:t>Cizalladura en Niveles Bajos”</a:t>
            </a:r>
          </a:p>
        </p:txBody>
      </p:sp>
      <p:sp>
        <p:nvSpPr>
          <p:cNvPr id="64515" name="Subtitle 3"/>
          <p:cNvSpPr>
            <a:spLocks noGrp="1"/>
          </p:cNvSpPr>
          <p:nvPr>
            <p:ph type="subTitle" idx="1"/>
          </p:nvPr>
        </p:nvSpPr>
        <p:spPr/>
        <p:txBody>
          <a:bodyPr/>
          <a:lstStyle/>
          <a:p>
            <a:endParaRPr lang="en-US" altLang="en-US"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943600" y="5562600"/>
            <a:ext cx="2057400" cy="609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65538" name="Title 1"/>
          <p:cNvSpPr>
            <a:spLocks noGrp="1"/>
          </p:cNvSpPr>
          <p:nvPr>
            <p:ph type="title"/>
          </p:nvPr>
        </p:nvSpPr>
        <p:spPr/>
        <p:txBody>
          <a:bodyPr/>
          <a:lstStyle/>
          <a:p>
            <a:r>
              <a:rPr lang="es-PR" altLang="en-US" smtClean="0"/>
              <a:t>¿Qué es LLWS?</a:t>
            </a:r>
            <a:endParaRPr lang="en-US" altLang="en-US" smtClean="0"/>
          </a:p>
        </p:txBody>
      </p:sp>
      <p:sp>
        <p:nvSpPr>
          <p:cNvPr id="65539" name="Content Placeholder 2"/>
          <p:cNvSpPr>
            <a:spLocks noGrp="1"/>
          </p:cNvSpPr>
          <p:nvPr>
            <p:ph idx="1"/>
          </p:nvPr>
        </p:nvSpPr>
        <p:spPr/>
        <p:txBody>
          <a:bodyPr/>
          <a:lstStyle/>
          <a:p>
            <a:r>
              <a:rPr lang="en-US" altLang="en-US" dirty="0" smtClean="0"/>
              <a:t>“</a:t>
            </a:r>
            <a:r>
              <a:rPr lang="es-ES_tradnl" altLang="en-US" dirty="0"/>
              <a:t>C</a:t>
            </a:r>
            <a:r>
              <a:rPr lang="es-ES_tradnl" altLang="en-US" dirty="0" smtClean="0"/>
              <a:t>ambio en la horizontal de velocidad y/o dirección del viento, y/o velocidad vertical en la distancia (durante el ascenso), medido en dirección vertical y/o horizontal</a:t>
            </a:r>
          </a:p>
          <a:p>
            <a:r>
              <a:rPr lang="es-ES_tradnl" altLang="en-US" dirty="0" smtClean="0"/>
              <a:t>Puede ser cizalladura por velocidad, cizalladura por dirección, o una combinación de ambos</a:t>
            </a:r>
          </a:p>
          <a:p>
            <a:r>
              <a:rPr lang="es-ES_tradnl" altLang="en-US" dirty="0" smtClean="0"/>
              <a:t>Se presenta por debajo de los 2000 ft AGL</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p:txBody>
          <a:bodyPr/>
          <a:lstStyle/>
          <a:p>
            <a:r>
              <a:rPr lang="es-ES_tradnl" altLang="en-US" dirty="0" smtClean="0"/>
              <a:t>Factores que Contribuyen a la Turbulencia</a:t>
            </a:r>
          </a:p>
        </p:txBody>
      </p:sp>
      <p:sp>
        <p:nvSpPr>
          <p:cNvPr id="7171" name="Rectangle 1027"/>
          <p:cNvSpPr>
            <a:spLocks noGrp="1" noChangeArrowheads="1"/>
          </p:cNvSpPr>
          <p:nvPr>
            <p:ph type="body" idx="1"/>
          </p:nvPr>
        </p:nvSpPr>
        <p:spPr/>
        <p:txBody>
          <a:bodyPr/>
          <a:lstStyle/>
          <a:p>
            <a:r>
              <a:rPr lang="es-ES_tradnl" altLang="en-US" sz="2800" smtClean="0"/>
              <a:t>Directamente proporcional a la velocidad de la aeronave</a:t>
            </a:r>
          </a:p>
          <a:p>
            <a:pPr lvl="2"/>
            <a:r>
              <a:rPr lang="es-ES_tradnl" altLang="en-US" sz="2000" smtClean="0"/>
              <a:t>Mientras mas rápido un avión ingrese un área de turbulencia, con mayor intensidad se va a sentir la turbulencia. </a:t>
            </a:r>
          </a:p>
          <a:p>
            <a:r>
              <a:rPr lang="es-ES_tradnl" altLang="en-US" sz="2800" smtClean="0"/>
              <a:t>Inversamente proporcional al peso de la aeronave</a:t>
            </a:r>
          </a:p>
          <a:p>
            <a:pPr lvl="2"/>
            <a:r>
              <a:rPr lang="es-ES_tradnl" altLang="en-US" sz="2000" smtClean="0"/>
              <a:t>Mientras mas pesada sea la aeronave, menor va a ser la turbulencia sentida. </a:t>
            </a:r>
          </a:p>
          <a:p>
            <a:r>
              <a:rPr lang="es-ES_tradnl" altLang="en-US" sz="2800" smtClean="0"/>
              <a:t>Directamente proporcional al largo de las alas. </a:t>
            </a:r>
          </a:p>
          <a:p>
            <a:pPr lvl="2"/>
            <a:r>
              <a:rPr lang="es-ES_tradnl" altLang="en-US" sz="2000" smtClean="0"/>
              <a:t>Mientras mas largas sean las alas, mayor va a ser el impacto que la turbulencia va a tener en la aeronave.</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s-PR" altLang="en-US" smtClean="0"/>
              <a:t>¿Qué impacto tiene?</a:t>
            </a:r>
            <a:endParaRPr lang="en-US" altLang="en-US" smtClean="0"/>
          </a:p>
        </p:txBody>
      </p:sp>
      <p:sp>
        <p:nvSpPr>
          <p:cNvPr id="66563" name="Content Placeholder 2"/>
          <p:cNvSpPr>
            <a:spLocks noGrp="1"/>
          </p:cNvSpPr>
          <p:nvPr>
            <p:ph idx="1"/>
          </p:nvPr>
        </p:nvSpPr>
        <p:spPr/>
        <p:txBody>
          <a:bodyPr/>
          <a:lstStyle/>
          <a:p>
            <a:r>
              <a:rPr lang="es-ES_tradnl" altLang="en-US" smtClean="0"/>
              <a:t>Viento de frente en niveles bajos, cambiando súbitamente a viento de cola en superficie</a:t>
            </a:r>
          </a:p>
          <a:p>
            <a:pPr lvl="1"/>
            <a:r>
              <a:rPr lang="es-ES_tradnl" altLang="en-US" smtClean="0"/>
              <a:t>Avión pierde velocidad rápidamente.  Se queda corto de la pista en aterrizaje. </a:t>
            </a:r>
          </a:p>
          <a:p>
            <a:r>
              <a:rPr lang="es-ES_tradnl" altLang="en-US" smtClean="0"/>
              <a:t>Viento de cola en niveles bajo, viento de frente en superficie.</a:t>
            </a:r>
          </a:p>
          <a:p>
            <a:pPr lvl="1"/>
            <a:r>
              <a:rPr lang="es-ES_tradnl" altLang="en-US" smtClean="0"/>
              <a:t>Avión gana velocidad rápidamente.  Se puede pasar de la pista</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s-PR" altLang="en-US" smtClean="0"/>
              <a:t>¿Qué impacto tiene?</a:t>
            </a:r>
            <a:endParaRPr lang="en-US" altLang="en-US" smtClean="0"/>
          </a:p>
        </p:txBody>
      </p:sp>
      <p:sp>
        <p:nvSpPr>
          <p:cNvPr id="67587" name="Content Placeholder 2"/>
          <p:cNvSpPr>
            <a:spLocks noGrp="1"/>
          </p:cNvSpPr>
          <p:nvPr>
            <p:ph idx="1"/>
          </p:nvPr>
        </p:nvSpPr>
        <p:spPr/>
        <p:txBody>
          <a:bodyPr/>
          <a:lstStyle/>
          <a:p>
            <a:r>
              <a:rPr lang="es-ES_tradnl" altLang="en-US" dirty="0" smtClean="0"/>
              <a:t>Viento de frente, o de cola, en niveles bajos, con viento cruzado en superficie</a:t>
            </a:r>
          </a:p>
          <a:p>
            <a:pPr lvl="1"/>
            <a:r>
              <a:rPr lang="es-ES_tradnl" altLang="en-US" dirty="0" smtClean="0"/>
              <a:t>El avión es forzado a los costados de la pista</a:t>
            </a:r>
          </a:p>
          <a:p>
            <a:r>
              <a:rPr lang="es-ES_tradnl" altLang="en-US" dirty="0" smtClean="0"/>
              <a:t>Mientras menor el avión mayor su impacto.</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s-ES_tradnl" altLang="en-US" dirty="0" smtClean="0"/>
              <a:t>Tipos de LLWS</a:t>
            </a:r>
          </a:p>
        </p:txBody>
      </p:sp>
      <p:sp>
        <p:nvSpPr>
          <p:cNvPr id="68611" name="Content Placeholder 2"/>
          <p:cNvSpPr>
            <a:spLocks noGrp="1"/>
          </p:cNvSpPr>
          <p:nvPr>
            <p:ph idx="1"/>
          </p:nvPr>
        </p:nvSpPr>
        <p:spPr>
          <a:xfrm>
            <a:off x="685800" y="1752600"/>
            <a:ext cx="7772400" cy="4114800"/>
          </a:xfrm>
        </p:spPr>
        <p:txBody>
          <a:bodyPr/>
          <a:lstStyle/>
          <a:p>
            <a:r>
              <a:rPr lang="es-ES_tradnl" altLang="en-US" b="1" u="sng" dirty="0" smtClean="0"/>
              <a:t>Convectiva</a:t>
            </a:r>
          </a:p>
          <a:p>
            <a:pPr lvl="1"/>
            <a:r>
              <a:rPr lang="es-ES_tradnl" altLang="en-US" dirty="0" smtClean="0"/>
              <a:t>De corta duración</a:t>
            </a:r>
          </a:p>
          <a:p>
            <a:pPr lvl="2"/>
            <a:r>
              <a:rPr lang="es-ES_tradnl" altLang="en-US" dirty="0" smtClean="0"/>
              <a:t>Un avión puede aterrizar sin problemas, y el que le sigue puede quedar en peligro</a:t>
            </a:r>
          </a:p>
          <a:p>
            <a:pPr lvl="1"/>
            <a:r>
              <a:rPr lang="es-ES_tradnl" altLang="en-US" dirty="0" smtClean="0"/>
              <a:t>Mas difícil de pronosticar</a:t>
            </a:r>
          </a:p>
          <a:p>
            <a:pPr lvl="1"/>
            <a:r>
              <a:rPr lang="es-ES_tradnl" altLang="en-US" dirty="0" err="1" smtClean="0"/>
              <a:t>Microburst</a:t>
            </a:r>
            <a:r>
              <a:rPr lang="es-ES_tradnl" altLang="en-US" dirty="0" smtClean="0"/>
              <a:t>/</a:t>
            </a:r>
            <a:r>
              <a:rPr lang="es-ES_tradnl" altLang="en-US" dirty="0" err="1" smtClean="0"/>
              <a:t>Macroburst</a:t>
            </a:r>
            <a:r>
              <a:rPr lang="es-ES_tradnl" altLang="en-US" dirty="0" smtClean="0"/>
              <a:t> y Líneas de Inestabilidad</a:t>
            </a:r>
          </a:p>
          <a:p>
            <a:pPr lvl="2"/>
            <a:r>
              <a:rPr lang="es-ES_tradnl" altLang="en-US" dirty="0" smtClean="0"/>
              <a:t>Frente de racha (</a:t>
            </a:r>
            <a:r>
              <a:rPr lang="es-ES_tradnl" altLang="en-US" dirty="0" err="1" smtClean="0"/>
              <a:t>Fracto</a:t>
            </a:r>
            <a:r>
              <a:rPr lang="es-ES_tradnl" altLang="en-US" dirty="0" smtClean="0"/>
              <a:t> Cu)</a:t>
            </a:r>
          </a:p>
          <a:p>
            <a:pPr lvl="1"/>
            <a:r>
              <a:rPr lang="es-ES_tradnl" altLang="en-US" dirty="0" smtClean="0"/>
              <a:t>Se asume cuando </a:t>
            </a:r>
            <a:r>
              <a:rPr lang="es-ES_tradnl" altLang="en-US" dirty="0" err="1" smtClean="0"/>
              <a:t>CBs</a:t>
            </a:r>
            <a:r>
              <a:rPr lang="es-ES_tradnl" altLang="en-US" dirty="0" smtClean="0"/>
              <a:t>/tormentas son pronosticados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85800" y="228600"/>
            <a:ext cx="7772400" cy="1143000"/>
          </a:xfrm>
        </p:spPr>
        <p:txBody>
          <a:bodyPr/>
          <a:lstStyle/>
          <a:p>
            <a:r>
              <a:rPr lang="es-ES_tradnl" altLang="en-US" smtClean="0"/>
              <a:t>Downburst</a:t>
            </a:r>
          </a:p>
        </p:txBody>
      </p:sp>
      <p:pic>
        <p:nvPicPr>
          <p:cNvPr id="69635" name="Picture 2" descr="http://classconnection.s3.amazonaws.com/487/flashcards/1587487/png/outflow13532829390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00200"/>
            <a:ext cx="4953000"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304800"/>
            <a:ext cx="7772400" cy="1143000"/>
          </a:xfrm>
        </p:spPr>
        <p:txBody>
          <a:bodyPr/>
          <a:lstStyle/>
          <a:p>
            <a:r>
              <a:rPr lang="es-ES_tradnl" altLang="en-US" smtClean="0"/>
              <a:t>Frente de Racha</a:t>
            </a:r>
            <a:br>
              <a:rPr lang="es-ES_tradnl" altLang="en-US" smtClean="0"/>
            </a:br>
            <a:r>
              <a:rPr lang="es-ES_tradnl" altLang="en-US" smtClean="0"/>
              <a:t>(Imagen de Radar)</a:t>
            </a:r>
          </a:p>
        </p:txBody>
      </p:sp>
      <p:pic>
        <p:nvPicPr>
          <p:cNvPr id="70659" name="Picture 2" descr="http://www.crh.noaa.gov/images/gid/circular_outfl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5000"/>
            <a:ext cx="5810250"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762000" y="15875"/>
            <a:ext cx="7772400" cy="1143000"/>
          </a:xfrm>
        </p:spPr>
        <p:txBody>
          <a:bodyPr/>
          <a:lstStyle/>
          <a:p>
            <a:r>
              <a:rPr lang="es-ES_tradnl" altLang="en-US" smtClean="0"/>
              <a:t>Frente de Rachas</a:t>
            </a:r>
            <a:br>
              <a:rPr lang="es-ES_tradnl" altLang="en-US" smtClean="0"/>
            </a:br>
            <a:r>
              <a:rPr lang="es-ES_tradnl" altLang="en-US" sz="3200" smtClean="0"/>
              <a:t>(Outflow Boundary con Hurracan Hanna</a:t>
            </a:r>
            <a:r>
              <a:rPr lang="es-ES_tradnl" altLang="en-US" smtClean="0"/>
              <a:t>)</a:t>
            </a:r>
          </a:p>
        </p:txBody>
      </p:sp>
      <p:pic>
        <p:nvPicPr>
          <p:cNvPr id="71683" name="Picture 2" descr="GOES-13 visible images (Tropical Storm Hanna)">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5240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685800" y="228600"/>
            <a:ext cx="7772400" cy="1143000"/>
          </a:xfrm>
        </p:spPr>
        <p:txBody>
          <a:bodyPr/>
          <a:lstStyle/>
          <a:p>
            <a:r>
              <a:rPr lang="es-ES_tradnl" altLang="en-US" dirty="0" smtClean="0"/>
              <a:t>Tipos de LLWS</a:t>
            </a:r>
          </a:p>
        </p:txBody>
      </p:sp>
      <p:sp>
        <p:nvSpPr>
          <p:cNvPr id="72707" name="Content Placeholder 2"/>
          <p:cNvSpPr>
            <a:spLocks noGrp="1"/>
          </p:cNvSpPr>
          <p:nvPr>
            <p:ph idx="1"/>
          </p:nvPr>
        </p:nvSpPr>
        <p:spPr>
          <a:xfrm>
            <a:off x="685800" y="1447800"/>
            <a:ext cx="7772400" cy="4114800"/>
          </a:xfrm>
        </p:spPr>
        <p:txBody>
          <a:bodyPr/>
          <a:lstStyle/>
          <a:p>
            <a:r>
              <a:rPr lang="es-ES_tradnl" altLang="en-US" b="1" u="sng" dirty="0" smtClean="0"/>
              <a:t>No Convectiva</a:t>
            </a:r>
          </a:p>
          <a:p>
            <a:pPr lvl="1"/>
            <a:r>
              <a:rPr lang="es-ES_tradnl" altLang="en-US" dirty="0" smtClean="0"/>
              <a:t>De origen meso/sinóptico</a:t>
            </a:r>
          </a:p>
          <a:p>
            <a:pPr lvl="2"/>
            <a:r>
              <a:rPr lang="es-ES_tradnl" altLang="en-US" dirty="0" smtClean="0"/>
              <a:t>Frentes, Inversiones, Jet de capas bajas, Terreno</a:t>
            </a:r>
          </a:p>
          <a:p>
            <a:pPr lvl="2"/>
            <a:r>
              <a:rPr lang="es-ES_tradnl" altLang="en-US" dirty="0" smtClean="0"/>
              <a:t>Frentes de propagación lenta</a:t>
            </a:r>
          </a:p>
          <a:p>
            <a:pPr lvl="1"/>
            <a:r>
              <a:rPr lang="es-ES_tradnl" altLang="en-US" dirty="0" smtClean="0"/>
              <a:t>De mayor duración que la convectiva, puede durar horas</a:t>
            </a:r>
          </a:p>
          <a:p>
            <a:r>
              <a:rPr lang="es-ES_tradnl" altLang="en-US" dirty="0" smtClean="0"/>
              <a:t>No tan difícil de pronosticar como la convectiva</a:t>
            </a:r>
          </a:p>
          <a:p>
            <a:pPr lvl="1"/>
            <a:r>
              <a:rPr lang="es-ES_tradnl" altLang="en-US" dirty="0" smtClean="0"/>
              <a:t>Uno de los elementos mas difíciles de pronosticar</a:t>
            </a:r>
          </a:p>
          <a:p>
            <a:endParaRPr lang="es-ES_tradnl" altLang="en-US" dirty="0"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685800" y="76200"/>
            <a:ext cx="7772400" cy="1143000"/>
          </a:xfrm>
        </p:spPr>
        <p:txBody>
          <a:bodyPr/>
          <a:lstStyle/>
          <a:p>
            <a:r>
              <a:rPr lang="en-US" altLang="en-US" smtClean="0"/>
              <a:t>LLWS</a:t>
            </a:r>
          </a:p>
        </p:txBody>
      </p:sp>
      <p:pic>
        <p:nvPicPr>
          <p:cNvPr id="737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2"/>
          <p:cNvSpPr txBox="1">
            <a:spLocks noChangeArrowheads="1"/>
          </p:cNvSpPr>
          <p:nvPr/>
        </p:nvSpPr>
        <p:spPr bwMode="auto">
          <a:xfrm>
            <a:off x="152400" y="5943600"/>
            <a:ext cx="883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s-ES_tradnl" altLang="en-US" sz="2400"/>
              <a:t>LLWS solamente se considera debajo de los 2,000 pies AGL.  Esto es debajo de los 900/925 hPa en terreno plano.</a:t>
            </a:r>
          </a:p>
        </p:txBody>
      </p:sp>
      <p:sp>
        <p:nvSpPr>
          <p:cNvPr id="5" name="Oval 4"/>
          <p:cNvSpPr/>
          <p:nvPr/>
        </p:nvSpPr>
        <p:spPr bwMode="auto">
          <a:xfrm rot="1544027">
            <a:off x="5730883" y="4430397"/>
            <a:ext cx="609600" cy="914400"/>
          </a:xfrm>
          <a:prstGeom prst="ellipse">
            <a:avLst/>
          </a:prstGeom>
          <a:solidFill>
            <a:srgbClr val="FF0000">
              <a:alpha val="51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685800" y="381000"/>
            <a:ext cx="7772400" cy="1143000"/>
          </a:xfrm>
        </p:spPr>
        <p:txBody>
          <a:bodyPr/>
          <a:lstStyle/>
          <a:p>
            <a:r>
              <a:rPr lang="en-US" altLang="en-US" smtClean="0"/>
              <a:t>LLWS</a:t>
            </a:r>
          </a:p>
        </p:txBody>
      </p:sp>
      <p:pic>
        <p:nvPicPr>
          <p:cNvPr id="7475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5"/>
          <p:cNvSpPr txBox="1">
            <a:spLocks noChangeArrowheads="1"/>
          </p:cNvSpPr>
          <p:nvPr/>
        </p:nvSpPr>
        <p:spPr bwMode="auto">
          <a:xfrm>
            <a:off x="152400" y="5943600"/>
            <a:ext cx="883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s-ES_tradnl" altLang="en-US" sz="2400"/>
              <a:t>LLWS solamente se considera debajo de los 2,000 pies AGL.  Esto es debajo de los 900/925 hPa en terreno plano.</a:t>
            </a:r>
          </a:p>
        </p:txBody>
      </p:sp>
      <p:sp>
        <p:nvSpPr>
          <p:cNvPr id="5" name="Oval 4"/>
          <p:cNvSpPr/>
          <p:nvPr/>
        </p:nvSpPr>
        <p:spPr bwMode="auto">
          <a:xfrm rot="1544027">
            <a:off x="7146917" y="4506597"/>
            <a:ext cx="609600" cy="914400"/>
          </a:xfrm>
          <a:prstGeom prst="ellipse">
            <a:avLst/>
          </a:prstGeom>
          <a:solidFill>
            <a:srgbClr val="FF0000">
              <a:alpha val="51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6" name="Oval 5"/>
          <p:cNvSpPr/>
          <p:nvPr/>
        </p:nvSpPr>
        <p:spPr bwMode="auto">
          <a:xfrm rot="19450008">
            <a:off x="2991166" y="4517370"/>
            <a:ext cx="572795" cy="914400"/>
          </a:xfrm>
          <a:prstGeom prst="ellipse">
            <a:avLst/>
          </a:prstGeom>
          <a:solidFill>
            <a:srgbClr val="FF0000">
              <a:alpha val="51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685800" y="381000"/>
            <a:ext cx="7772400" cy="1143000"/>
          </a:xfrm>
        </p:spPr>
        <p:txBody>
          <a:bodyPr/>
          <a:lstStyle/>
          <a:p>
            <a:r>
              <a:rPr lang="en-US" altLang="en-US" smtClean="0"/>
              <a:t>LLWS</a:t>
            </a:r>
          </a:p>
        </p:txBody>
      </p:sp>
      <p:sp>
        <p:nvSpPr>
          <p:cNvPr id="75779" name="TextBox 5"/>
          <p:cNvSpPr txBox="1">
            <a:spLocks noChangeArrowheads="1"/>
          </p:cNvSpPr>
          <p:nvPr/>
        </p:nvSpPr>
        <p:spPr bwMode="auto">
          <a:xfrm>
            <a:off x="152400" y="5943600"/>
            <a:ext cx="883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s-ES_tradnl" altLang="en-US" sz="2400"/>
              <a:t>LLWS solamente se considera debajo de los 2,000 pies AGL.  Esto es debajo de los 900/925 hPa en terreno plano.</a:t>
            </a:r>
          </a:p>
        </p:txBody>
      </p:sp>
      <p:pic>
        <p:nvPicPr>
          <p:cNvPr id="7578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1357313"/>
            <a:ext cx="91440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bwMode="auto">
          <a:xfrm rot="21256829">
            <a:off x="2827305" y="4499288"/>
            <a:ext cx="609600" cy="1074508"/>
          </a:xfrm>
          <a:prstGeom prst="ellipse">
            <a:avLst/>
          </a:prstGeom>
          <a:solidFill>
            <a:srgbClr val="FF0000">
              <a:alpha val="51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57"/>
            <a:ext cx="9144000" cy="1143000"/>
          </a:xfrm>
        </p:spPr>
        <p:txBody>
          <a:bodyPr/>
          <a:lstStyle/>
          <a:p>
            <a:r>
              <a:rPr lang="es-ES_tradnl" altLang="en-US" sz="3600" dirty="0" smtClean="0"/>
              <a:t>Factores que Contribuyen a la Turbulencia</a:t>
            </a:r>
            <a:endParaRPr lang="es-ES_tradnl" sz="3600" dirty="0"/>
          </a:p>
        </p:txBody>
      </p:sp>
      <p:sp>
        <p:nvSpPr>
          <p:cNvPr id="3" name="Content Placeholder 2"/>
          <p:cNvSpPr>
            <a:spLocks noGrp="1"/>
          </p:cNvSpPr>
          <p:nvPr>
            <p:ph idx="1"/>
          </p:nvPr>
        </p:nvSpPr>
        <p:spPr>
          <a:xfrm>
            <a:off x="609600" y="990600"/>
            <a:ext cx="7772400" cy="4114800"/>
          </a:xfrm>
        </p:spPr>
        <p:txBody>
          <a:bodyPr/>
          <a:lstStyle/>
          <a:p>
            <a:r>
              <a:rPr lang="es-ES_tradnl" dirty="0" smtClean="0"/>
              <a:t>Airbus 380, su peso lo protege de la turbulencia, pero el largo de las alas lo puede hacer susceptible.</a:t>
            </a:r>
            <a:endParaRPr lang="es-ES_tradnl" dirty="0"/>
          </a:p>
        </p:txBody>
      </p:sp>
      <p:pic>
        <p:nvPicPr>
          <p:cNvPr id="168962" name="Picture 2" descr="http://wallusia.com/wp-content/uploads/2015/09/airbus_a380_image_hd_wallpape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2666787"/>
            <a:ext cx="7600950" cy="41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08202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s-ES_tradnl" altLang="en-US" smtClean="0"/>
              <a:t>LLWS en el TAF</a:t>
            </a:r>
          </a:p>
        </p:txBody>
      </p:sp>
      <p:sp>
        <p:nvSpPr>
          <p:cNvPr id="3" name="Content Placeholder 2"/>
          <p:cNvSpPr>
            <a:spLocks noGrp="1"/>
          </p:cNvSpPr>
          <p:nvPr>
            <p:ph idx="1"/>
          </p:nvPr>
        </p:nvSpPr>
        <p:spPr/>
        <p:txBody>
          <a:bodyPr/>
          <a:lstStyle/>
          <a:p>
            <a:pPr>
              <a:defRPr/>
            </a:pPr>
            <a:r>
              <a:rPr lang="es-ES_tradnl" dirty="0" smtClean="0"/>
              <a:t>Se puede incluir siguiendo grupo de nubosidad</a:t>
            </a:r>
          </a:p>
          <a:p>
            <a:pPr>
              <a:defRPr/>
            </a:pPr>
            <a:r>
              <a:rPr lang="es-ES_tradnl" dirty="0" smtClean="0"/>
              <a:t>Formato:</a:t>
            </a:r>
          </a:p>
          <a:p>
            <a:pPr lvl="1">
              <a:defRPr/>
            </a:pPr>
            <a:r>
              <a:rPr lang="es-ES_tradnl" dirty="0" err="1" smtClean="0"/>
              <a:t>WShhh</a:t>
            </a:r>
            <a:r>
              <a:rPr lang="es-ES_tradnl" dirty="0" smtClean="0"/>
              <a:t>/</a:t>
            </a:r>
            <a:r>
              <a:rPr lang="es-ES_tradnl" dirty="0" err="1" smtClean="0"/>
              <a:t>dddssKT</a:t>
            </a:r>
            <a:endParaRPr lang="es-ES_tradnl" dirty="0" smtClean="0"/>
          </a:p>
          <a:p>
            <a:pPr lvl="2">
              <a:defRPr/>
            </a:pPr>
            <a:r>
              <a:rPr lang="es-ES_tradnl" dirty="0" err="1" smtClean="0"/>
              <a:t>hhh</a:t>
            </a:r>
            <a:r>
              <a:rPr lang="es-ES_tradnl" dirty="0" smtClean="0"/>
              <a:t> el tope de la capa (bajo 2,000 pies AGL</a:t>
            </a:r>
          </a:p>
          <a:p>
            <a:pPr lvl="2">
              <a:defRPr/>
            </a:pPr>
            <a:r>
              <a:rPr lang="es-ES_tradnl" dirty="0" err="1" smtClean="0"/>
              <a:t>ddd</a:t>
            </a:r>
            <a:r>
              <a:rPr lang="es-ES_tradnl" dirty="0" smtClean="0"/>
              <a:t> la </a:t>
            </a:r>
            <a:r>
              <a:rPr lang="es-ES_tradnl" dirty="0" err="1" smtClean="0"/>
              <a:t>direccion</a:t>
            </a:r>
            <a:r>
              <a:rPr lang="es-ES_tradnl" dirty="0" smtClean="0"/>
              <a:t> del viento en el tope de la capa</a:t>
            </a:r>
          </a:p>
          <a:p>
            <a:pPr lvl="2">
              <a:defRPr/>
            </a:pPr>
            <a:r>
              <a:rPr lang="es-ES_tradnl" dirty="0" err="1" smtClean="0"/>
              <a:t>ss</a:t>
            </a:r>
            <a:r>
              <a:rPr lang="es-ES_tradnl" dirty="0" smtClean="0"/>
              <a:t> la intensidad del viento</a:t>
            </a:r>
          </a:p>
          <a:p>
            <a:pPr marL="457200" lvl="1" indent="0">
              <a:buFontTx/>
              <a:buNone/>
              <a:defRPr/>
            </a:pPr>
            <a:endParaRPr lang="es-ES_tradnl" dirty="0" smtClean="0"/>
          </a:p>
          <a:p>
            <a:pPr>
              <a:defRPr/>
            </a:pPr>
            <a:endParaRPr lang="es-ES_tradnl"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152400"/>
            <a:ext cx="91440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827" name="Straight Arrow Connector 5"/>
          <p:cNvCxnSpPr>
            <a:cxnSpLocks noChangeShapeType="1"/>
          </p:cNvCxnSpPr>
          <p:nvPr/>
        </p:nvCxnSpPr>
        <p:spPr bwMode="auto">
          <a:xfrm>
            <a:off x="5562600" y="4419600"/>
            <a:ext cx="0" cy="838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828" name="TextBox 6"/>
          <p:cNvSpPr txBox="1">
            <a:spLocks noChangeArrowheads="1"/>
          </p:cNvSpPr>
          <p:nvPr/>
        </p:nvSpPr>
        <p:spPr bwMode="auto">
          <a:xfrm>
            <a:off x="152400" y="4800600"/>
            <a:ext cx="8839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s-ES_tradnl" altLang="en-US" sz="2400" dirty="0"/>
              <a:t>SACO 071730Z 0718/0818 03015KT 9999 BKN050</a:t>
            </a:r>
          </a:p>
          <a:p>
            <a:pPr>
              <a:spcBef>
                <a:spcPct val="0"/>
              </a:spcBef>
              <a:buFontTx/>
              <a:buNone/>
            </a:pPr>
            <a:r>
              <a:rPr lang="es-ES_tradnl" altLang="en-US" sz="2400" dirty="0"/>
              <a:t>            BCMG 0723/0800 04020 9999 SCT050     </a:t>
            </a:r>
          </a:p>
          <a:p>
            <a:pPr>
              <a:spcBef>
                <a:spcPct val="0"/>
              </a:spcBef>
              <a:buFontTx/>
              <a:buNone/>
            </a:pPr>
            <a:r>
              <a:rPr lang="es-ES_tradnl" altLang="en-US" sz="2400" dirty="0"/>
              <a:t>            BCMG 0805/0806 </a:t>
            </a:r>
            <a:r>
              <a:rPr lang="es-ES_tradnl" altLang="en-US" sz="2400" dirty="0" smtClean="0"/>
              <a:t>27015 </a:t>
            </a:r>
            <a:r>
              <a:rPr lang="es-ES_tradnl" altLang="en-US" sz="2400" dirty="0"/>
              <a:t>9000 SCT050 WS020/01045KT</a:t>
            </a:r>
          </a:p>
          <a:p>
            <a:pPr>
              <a:spcBef>
                <a:spcPct val="0"/>
              </a:spcBef>
              <a:buFontTx/>
              <a:buNone/>
            </a:pPr>
            <a:r>
              <a:rPr lang="es-ES_tradnl" altLang="en-US" sz="2400" dirty="0"/>
              <a:t>            BCMG 0809/0810  </a:t>
            </a:r>
            <a:r>
              <a:rPr lang="es-ES_tradnl" altLang="en-US" sz="2400" dirty="0" smtClean="0"/>
              <a:t>23005 </a:t>
            </a:r>
            <a:r>
              <a:rPr lang="es-ES_tradnl" altLang="en-US" sz="2400" dirty="0"/>
              <a:t>9999 SKC= </a:t>
            </a:r>
          </a:p>
        </p:txBody>
      </p:sp>
      <p:sp>
        <p:nvSpPr>
          <p:cNvPr id="5" name="Oval 4"/>
          <p:cNvSpPr/>
          <p:nvPr/>
        </p:nvSpPr>
        <p:spPr bwMode="auto">
          <a:xfrm rot="21252514">
            <a:off x="5320852" y="3476133"/>
            <a:ext cx="1418971" cy="914400"/>
          </a:xfrm>
          <a:prstGeom prst="ellipse">
            <a:avLst/>
          </a:prstGeom>
          <a:solidFill>
            <a:srgbClr val="FF0000">
              <a:alpha val="51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s-ES_tradnl" altLang="en-US" smtClean="0"/>
              <a:t>Efectos Locales</a:t>
            </a:r>
          </a:p>
        </p:txBody>
      </p:sp>
      <p:sp>
        <p:nvSpPr>
          <p:cNvPr id="78851" name="Content Placeholder 2"/>
          <p:cNvSpPr>
            <a:spLocks noGrp="1"/>
          </p:cNvSpPr>
          <p:nvPr>
            <p:ph idx="1"/>
          </p:nvPr>
        </p:nvSpPr>
        <p:spPr>
          <a:xfrm>
            <a:off x="685800" y="2209800"/>
            <a:ext cx="4800600" cy="3429000"/>
          </a:xfrm>
        </p:spPr>
        <p:txBody>
          <a:bodyPr/>
          <a:lstStyle/>
          <a:p>
            <a:r>
              <a:rPr lang="es-ES_tradnl" altLang="en-US" sz="2800" smtClean="0"/>
              <a:t>En general, influencia del terreno</a:t>
            </a:r>
          </a:p>
          <a:p>
            <a:pPr lvl="1"/>
            <a:r>
              <a:rPr lang="es-ES_tradnl" altLang="en-US" sz="2400" smtClean="0"/>
              <a:t>Montañas </a:t>
            </a:r>
          </a:p>
          <a:p>
            <a:pPr lvl="1"/>
            <a:r>
              <a:rPr lang="es-ES_tradnl" altLang="en-US" sz="2400" smtClean="0"/>
              <a:t>Pasos/valles entre Montañas</a:t>
            </a:r>
          </a:p>
          <a:p>
            <a:r>
              <a:rPr lang="es-ES_tradnl" altLang="en-US" sz="2800" smtClean="0"/>
              <a:t>Conocimiento del terreno y la climatología local son esenciales</a:t>
            </a:r>
          </a:p>
        </p:txBody>
      </p:sp>
      <p:pic>
        <p:nvPicPr>
          <p:cNvPr id="788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7838" y="2209800"/>
            <a:ext cx="3433762"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4"/>
          <p:cNvSpPr>
            <a:spLocks noGrp="1" noChangeArrowheads="1"/>
          </p:cNvSpPr>
          <p:nvPr>
            <p:ph type="ctrTitle"/>
          </p:nvPr>
        </p:nvSpPr>
        <p:spPr/>
        <p:txBody>
          <a:bodyPr/>
          <a:lstStyle/>
          <a:p>
            <a:r>
              <a:rPr lang="es-ES_tradnl" altLang="en-US" smtClean="0"/>
              <a:t>Evaluación y Pronósticos</a:t>
            </a:r>
          </a:p>
        </p:txBody>
      </p:sp>
      <p:sp>
        <p:nvSpPr>
          <p:cNvPr id="79875" name="Rectangle 5"/>
          <p:cNvSpPr>
            <a:spLocks noGrp="1" noChangeArrowheads="1"/>
          </p:cNvSpPr>
          <p:nvPr>
            <p:ph type="subTitle" idx="1"/>
          </p:nvPr>
        </p:nvSpPr>
        <p:spPr/>
        <p:txBody>
          <a:bodyPr/>
          <a:lstStyle/>
          <a:p>
            <a:r>
              <a:rPr lang="es-ES_tradnl" altLang="en-US" smtClean="0"/>
              <a:t>Impacto Cortante Horizontal </a:t>
            </a:r>
          </a:p>
          <a:p>
            <a:r>
              <a:rPr lang="es-ES_tradnl" altLang="en-US" smtClean="0"/>
              <a:t>y</a:t>
            </a:r>
          </a:p>
          <a:p>
            <a:r>
              <a:rPr lang="es-ES_tradnl" altLang="en-US" smtClean="0"/>
              <a:t> Vertical</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s-ES_tradnl" altLang="en-US" smtClean="0"/>
              <a:t>Valores Críticos de Cortante de Viento</a:t>
            </a:r>
          </a:p>
        </p:txBody>
      </p:sp>
      <p:sp>
        <p:nvSpPr>
          <p:cNvPr id="80899" name="Rectangle 3"/>
          <p:cNvSpPr>
            <a:spLocks noGrp="1" noChangeArrowheads="1"/>
          </p:cNvSpPr>
          <p:nvPr>
            <p:ph type="body" idx="1"/>
          </p:nvPr>
        </p:nvSpPr>
        <p:spPr/>
        <p:txBody>
          <a:bodyPr/>
          <a:lstStyle/>
          <a:p>
            <a:pPr>
              <a:lnSpc>
                <a:spcPct val="90000"/>
              </a:lnSpc>
            </a:pPr>
            <a:r>
              <a:rPr lang="es-ES_tradnl" altLang="en-US" dirty="0" smtClean="0"/>
              <a:t>Cortante Horizontal</a:t>
            </a:r>
          </a:p>
          <a:p>
            <a:pPr>
              <a:lnSpc>
                <a:spcPct val="90000"/>
              </a:lnSpc>
            </a:pPr>
            <a:endParaRPr lang="es-ES_tradnl" altLang="en-US" dirty="0" smtClean="0"/>
          </a:p>
          <a:p>
            <a:pPr lvl="1">
              <a:lnSpc>
                <a:spcPct val="90000"/>
              </a:lnSpc>
            </a:pPr>
            <a:r>
              <a:rPr lang="es-ES_tradnl" altLang="en-US" sz="2400" dirty="0" smtClean="0"/>
              <a:t>Moderada	25-49Kt/150Km  (1.67-3.27x10</a:t>
            </a:r>
            <a:r>
              <a:rPr lang="es-ES_tradnl" altLang="en-US" sz="2400" baseline="30000" dirty="0" smtClean="0"/>
              <a:t>-4 </a:t>
            </a:r>
            <a:r>
              <a:rPr lang="es-ES_tradnl" altLang="en-US" sz="2400" dirty="0" err="1" smtClean="0"/>
              <a:t>Kt</a:t>
            </a:r>
            <a:r>
              <a:rPr lang="es-ES_tradnl" altLang="en-US" sz="2400" dirty="0" smtClean="0"/>
              <a:t>/m)</a:t>
            </a:r>
          </a:p>
          <a:p>
            <a:pPr lvl="1">
              <a:lnSpc>
                <a:spcPct val="90000"/>
              </a:lnSpc>
            </a:pPr>
            <a:r>
              <a:rPr lang="es-ES_tradnl" altLang="en-US" sz="2400" dirty="0" smtClean="0"/>
              <a:t>Severa		50-89Kt/150Km  (3.33-5.93x10</a:t>
            </a:r>
            <a:r>
              <a:rPr lang="es-ES_tradnl" altLang="en-US" sz="2400" baseline="30000" dirty="0" smtClean="0"/>
              <a:t>-4 </a:t>
            </a:r>
            <a:r>
              <a:rPr lang="es-ES_tradnl" altLang="en-US" sz="2400" dirty="0" err="1" smtClean="0"/>
              <a:t>Kt</a:t>
            </a:r>
            <a:r>
              <a:rPr lang="es-ES_tradnl" altLang="en-US" sz="2400" dirty="0" smtClean="0"/>
              <a:t>/m)</a:t>
            </a:r>
          </a:p>
          <a:p>
            <a:pPr lvl="1">
              <a:lnSpc>
                <a:spcPct val="90000"/>
              </a:lnSpc>
            </a:pPr>
            <a:r>
              <a:rPr lang="es-ES_tradnl" altLang="en-US" sz="2400" dirty="0" smtClean="0"/>
              <a:t>Extrema		</a:t>
            </a:r>
            <a:r>
              <a:rPr lang="es-ES_tradnl" altLang="en-US" sz="2400" u="sng" dirty="0" smtClean="0"/>
              <a:t>&gt;</a:t>
            </a:r>
            <a:r>
              <a:rPr lang="es-ES_tradnl" altLang="en-US" sz="2400" dirty="0" smtClean="0"/>
              <a:t> 90Kt/150Km     (&gt; 6.00x10</a:t>
            </a:r>
            <a:r>
              <a:rPr lang="es-ES_tradnl" altLang="en-US" sz="2400" baseline="30000" dirty="0" smtClean="0"/>
              <a:t>-4 </a:t>
            </a:r>
            <a:r>
              <a:rPr lang="es-ES_tradnl" altLang="en-US" sz="2400" dirty="0" err="1" smtClean="0"/>
              <a:t>Kt</a:t>
            </a:r>
            <a:r>
              <a:rPr lang="es-ES_tradnl" altLang="en-US" sz="2400" dirty="0" smtClean="0"/>
              <a:t>/m)</a:t>
            </a:r>
          </a:p>
          <a:p>
            <a:pPr lvl="1">
              <a:lnSpc>
                <a:spcPct val="90000"/>
              </a:lnSpc>
            </a:pPr>
            <a:endParaRPr lang="es-ES_tradnl" altLang="en-US" sz="2400" dirty="0" smtClean="0"/>
          </a:p>
          <a:p>
            <a:pPr>
              <a:lnSpc>
                <a:spcPct val="90000"/>
              </a:lnSpc>
            </a:pPr>
            <a:r>
              <a:rPr lang="es-ES_tradnl" altLang="en-US" sz="2800" dirty="0" smtClean="0"/>
              <a:t>PCGRIDDS32/</a:t>
            </a:r>
            <a:r>
              <a:rPr lang="es-ES_tradnl" altLang="en-US" sz="2800" dirty="0" err="1" smtClean="0"/>
              <a:t>Wingridds</a:t>
            </a:r>
            <a:endParaRPr lang="es-ES_tradnl" altLang="en-US" sz="2800" dirty="0" smtClean="0"/>
          </a:p>
          <a:p>
            <a:pPr lvl="1">
              <a:lnSpc>
                <a:spcPct val="90000"/>
              </a:lnSpc>
            </a:pPr>
            <a:r>
              <a:rPr lang="es-ES_tradnl" altLang="en-US" sz="2400" dirty="0" smtClean="0"/>
              <a:t>MGRD WSPK GRTN 17-5</a:t>
            </a:r>
          </a:p>
          <a:p>
            <a:pPr lvl="1">
              <a:lnSpc>
                <a:spcPct val="90000"/>
              </a:lnSpc>
            </a:pPr>
            <a:r>
              <a:rPr lang="es-ES_tradnl" altLang="en-US" sz="2400" dirty="0" smtClean="0"/>
              <a:t>MGRD WSPK GRTN 33-5</a:t>
            </a:r>
          </a:p>
          <a:p>
            <a:pPr>
              <a:lnSpc>
                <a:spcPct val="90000"/>
              </a:lnSpc>
              <a:buFontTx/>
              <a:buNone/>
            </a:pPr>
            <a:endParaRPr lang="es-ES_tradnl" altLang="en-US" sz="2800" dirty="0"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p>
            <a:r>
              <a:rPr lang="es-ES_tradnl" altLang="en-US" smtClean="0"/>
              <a:t>Ejemplo Gradiente Horizontal</a:t>
            </a:r>
          </a:p>
        </p:txBody>
      </p:sp>
      <p:sp>
        <p:nvSpPr>
          <p:cNvPr id="81923" name="Rectangle 3"/>
          <p:cNvSpPr>
            <a:spLocks noGrp="1" noChangeArrowheads="1"/>
          </p:cNvSpPr>
          <p:nvPr>
            <p:ph type="subTitle" idx="1"/>
          </p:nvPr>
        </p:nvSpPr>
        <p:spPr/>
        <p:txBody>
          <a:bodyPr/>
          <a:lstStyle/>
          <a:p>
            <a:r>
              <a:rPr lang="es-ES_tradnl" altLang="en-US" smtClean="0"/>
              <a:t>MGRD WSPK 250 F12</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09600" y="0"/>
            <a:ext cx="7772400" cy="1143000"/>
          </a:xfrm>
        </p:spPr>
        <p:txBody>
          <a:bodyPr/>
          <a:lstStyle/>
          <a:p>
            <a:r>
              <a:rPr lang="es-ES_tradnl" altLang="en-US" smtClean="0"/>
              <a:t>Turbulencia con un Jet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5722144"/>
          </a:xfrm>
          <a:prstGeom prst="rect">
            <a:avLst/>
          </a:prstGeom>
        </p:spPr>
      </p:pic>
      <p:sp>
        <p:nvSpPr>
          <p:cNvPr id="4" name="Freeform 3"/>
          <p:cNvSpPr/>
          <p:nvPr/>
        </p:nvSpPr>
        <p:spPr bwMode="auto">
          <a:xfrm>
            <a:off x="1392702" y="1575582"/>
            <a:ext cx="7343335" cy="1083212"/>
          </a:xfrm>
          <a:custGeom>
            <a:avLst/>
            <a:gdLst>
              <a:gd name="connsiteX0" fmla="*/ 0 w 7343335"/>
              <a:gd name="connsiteY0" fmla="*/ 0 h 1083212"/>
              <a:gd name="connsiteX1" fmla="*/ 1012873 w 7343335"/>
              <a:gd name="connsiteY1" fmla="*/ 281353 h 1083212"/>
              <a:gd name="connsiteX2" fmla="*/ 2039815 w 7343335"/>
              <a:gd name="connsiteY2" fmla="*/ 450166 h 1083212"/>
              <a:gd name="connsiteX3" fmla="*/ 2869809 w 7343335"/>
              <a:gd name="connsiteY3" fmla="*/ 604910 h 1083212"/>
              <a:gd name="connsiteX4" fmla="*/ 3699803 w 7343335"/>
              <a:gd name="connsiteY4" fmla="*/ 689316 h 1083212"/>
              <a:gd name="connsiteX5" fmla="*/ 4389120 w 7343335"/>
              <a:gd name="connsiteY5" fmla="*/ 844061 h 1083212"/>
              <a:gd name="connsiteX6" fmla="*/ 5430129 w 7343335"/>
              <a:gd name="connsiteY6" fmla="*/ 1041009 h 1083212"/>
              <a:gd name="connsiteX7" fmla="*/ 6203852 w 7343335"/>
              <a:gd name="connsiteY7" fmla="*/ 1083212 h 1083212"/>
              <a:gd name="connsiteX8" fmla="*/ 7005710 w 7343335"/>
              <a:gd name="connsiteY8" fmla="*/ 1041009 h 1083212"/>
              <a:gd name="connsiteX9" fmla="*/ 7343335 w 7343335"/>
              <a:gd name="connsiteY9" fmla="*/ 1026941 h 108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3335" h="1083212">
                <a:moveTo>
                  <a:pt x="0" y="0"/>
                </a:moveTo>
                <a:cubicBezTo>
                  <a:pt x="336452" y="103162"/>
                  <a:pt x="672904" y="206325"/>
                  <a:pt x="1012873" y="281353"/>
                </a:cubicBezTo>
                <a:cubicBezTo>
                  <a:pt x="1352842" y="356381"/>
                  <a:pt x="1730326" y="396240"/>
                  <a:pt x="2039815" y="450166"/>
                </a:cubicBezTo>
                <a:cubicBezTo>
                  <a:pt x="2349304" y="504092"/>
                  <a:pt x="2593144" y="565052"/>
                  <a:pt x="2869809" y="604910"/>
                </a:cubicBezTo>
                <a:cubicBezTo>
                  <a:pt x="3146474" y="644768"/>
                  <a:pt x="3446584" y="649457"/>
                  <a:pt x="3699803" y="689316"/>
                </a:cubicBezTo>
                <a:cubicBezTo>
                  <a:pt x="3953022" y="729175"/>
                  <a:pt x="4100732" y="785446"/>
                  <a:pt x="4389120" y="844061"/>
                </a:cubicBezTo>
                <a:cubicBezTo>
                  <a:pt x="4677508" y="902676"/>
                  <a:pt x="5127674" y="1001150"/>
                  <a:pt x="5430129" y="1041009"/>
                </a:cubicBezTo>
                <a:cubicBezTo>
                  <a:pt x="5732584" y="1080868"/>
                  <a:pt x="5941255" y="1083212"/>
                  <a:pt x="6203852" y="1083212"/>
                </a:cubicBezTo>
                <a:cubicBezTo>
                  <a:pt x="6466449" y="1083212"/>
                  <a:pt x="7005710" y="1041009"/>
                  <a:pt x="7005710" y="1041009"/>
                </a:cubicBezTo>
                <a:lnTo>
                  <a:pt x="7343335" y="1026941"/>
                </a:lnTo>
              </a:path>
            </a:pathLst>
          </a:custGeom>
          <a:noFill/>
          <a:ln w="38100" cap="flat" cmpd="sng" algn="ctr">
            <a:solidFill>
              <a:srgbClr val="FF0000"/>
            </a:solidFill>
            <a:prstDash val="solid"/>
            <a:round/>
            <a:headEnd type="oval" w="med" len="med"/>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5" name="Freeform 4"/>
          <p:cNvSpPr/>
          <p:nvPr/>
        </p:nvSpPr>
        <p:spPr bwMode="auto">
          <a:xfrm>
            <a:off x="42203" y="3563350"/>
            <a:ext cx="7174523" cy="1839535"/>
          </a:xfrm>
          <a:custGeom>
            <a:avLst/>
            <a:gdLst>
              <a:gd name="connsiteX0" fmla="*/ 0 w 7174523"/>
              <a:gd name="connsiteY0" fmla="*/ 1697967 h 1839535"/>
              <a:gd name="connsiteX1" fmla="*/ 576775 w 7174523"/>
              <a:gd name="connsiteY1" fmla="*/ 1824576 h 1839535"/>
              <a:gd name="connsiteX2" fmla="*/ 970671 w 7174523"/>
              <a:gd name="connsiteY2" fmla="*/ 1824576 h 1839535"/>
              <a:gd name="connsiteX3" fmla="*/ 1603717 w 7174523"/>
              <a:gd name="connsiteY3" fmla="*/ 1712035 h 1839535"/>
              <a:gd name="connsiteX4" fmla="*/ 2321169 w 7174523"/>
              <a:gd name="connsiteY4" fmla="*/ 1472884 h 1839535"/>
              <a:gd name="connsiteX5" fmla="*/ 2785403 w 7174523"/>
              <a:gd name="connsiteY5" fmla="*/ 1205598 h 1839535"/>
              <a:gd name="connsiteX6" fmla="*/ 3235569 w 7174523"/>
              <a:gd name="connsiteY6" fmla="*/ 811702 h 1839535"/>
              <a:gd name="connsiteX7" fmla="*/ 3756074 w 7174523"/>
              <a:gd name="connsiteY7" fmla="*/ 333401 h 1839535"/>
              <a:gd name="connsiteX8" fmla="*/ 4164037 w 7174523"/>
              <a:gd name="connsiteY8" fmla="*/ 108318 h 1839535"/>
              <a:gd name="connsiteX9" fmla="*/ 4487594 w 7174523"/>
              <a:gd name="connsiteY9" fmla="*/ 9844 h 1839535"/>
              <a:gd name="connsiteX10" fmla="*/ 4754880 w 7174523"/>
              <a:gd name="connsiteY10" fmla="*/ 9844 h 1839535"/>
              <a:gd name="connsiteX11" fmla="*/ 5233182 w 7174523"/>
              <a:gd name="connsiteY11" fmla="*/ 66115 h 1839535"/>
              <a:gd name="connsiteX12" fmla="*/ 5753686 w 7174523"/>
              <a:gd name="connsiteY12" fmla="*/ 263062 h 1839535"/>
              <a:gd name="connsiteX13" fmla="*/ 6063175 w 7174523"/>
              <a:gd name="connsiteY13" fmla="*/ 516281 h 1839535"/>
              <a:gd name="connsiteX14" fmla="*/ 6217920 w 7174523"/>
              <a:gd name="connsiteY14" fmla="*/ 614755 h 1839535"/>
              <a:gd name="connsiteX15" fmla="*/ 6457071 w 7174523"/>
              <a:gd name="connsiteY15" fmla="*/ 699161 h 1839535"/>
              <a:gd name="connsiteX16" fmla="*/ 6865034 w 7174523"/>
              <a:gd name="connsiteY16" fmla="*/ 656958 h 1839535"/>
              <a:gd name="connsiteX17" fmla="*/ 7174523 w 7174523"/>
              <a:gd name="connsiteY17" fmla="*/ 600687 h 18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74523" h="1839535">
                <a:moveTo>
                  <a:pt x="0" y="1697967"/>
                </a:moveTo>
                <a:cubicBezTo>
                  <a:pt x="207498" y="1750721"/>
                  <a:pt x="414997" y="1803475"/>
                  <a:pt x="576775" y="1824576"/>
                </a:cubicBezTo>
                <a:cubicBezTo>
                  <a:pt x="738553" y="1845677"/>
                  <a:pt x="799514" y="1843333"/>
                  <a:pt x="970671" y="1824576"/>
                </a:cubicBezTo>
                <a:cubicBezTo>
                  <a:pt x="1141828" y="1805819"/>
                  <a:pt x="1378634" y="1770650"/>
                  <a:pt x="1603717" y="1712035"/>
                </a:cubicBezTo>
                <a:cubicBezTo>
                  <a:pt x="1828800" y="1653420"/>
                  <a:pt x="2124221" y="1557290"/>
                  <a:pt x="2321169" y="1472884"/>
                </a:cubicBezTo>
                <a:cubicBezTo>
                  <a:pt x="2518117" y="1388478"/>
                  <a:pt x="2633003" y="1315795"/>
                  <a:pt x="2785403" y="1205598"/>
                </a:cubicBezTo>
                <a:cubicBezTo>
                  <a:pt x="2937803" y="1095401"/>
                  <a:pt x="3073791" y="957068"/>
                  <a:pt x="3235569" y="811702"/>
                </a:cubicBezTo>
                <a:cubicBezTo>
                  <a:pt x="3397348" y="666336"/>
                  <a:pt x="3601329" y="450632"/>
                  <a:pt x="3756074" y="333401"/>
                </a:cubicBezTo>
                <a:cubicBezTo>
                  <a:pt x="3910819" y="216170"/>
                  <a:pt x="4042117" y="162244"/>
                  <a:pt x="4164037" y="108318"/>
                </a:cubicBezTo>
                <a:cubicBezTo>
                  <a:pt x="4285957" y="54392"/>
                  <a:pt x="4389120" y="26256"/>
                  <a:pt x="4487594" y="9844"/>
                </a:cubicBezTo>
                <a:cubicBezTo>
                  <a:pt x="4586068" y="-6568"/>
                  <a:pt x="4630615" y="466"/>
                  <a:pt x="4754880" y="9844"/>
                </a:cubicBezTo>
                <a:cubicBezTo>
                  <a:pt x="4879145" y="19222"/>
                  <a:pt x="5066714" y="23912"/>
                  <a:pt x="5233182" y="66115"/>
                </a:cubicBezTo>
                <a:cubicBezTo>
                  <a:pt x="5399650" y="108318"/>
                  <a:pt x="5615354" y="188034"/>
                  <a:pt x="5753686" y="263062"/>
                </a:cubicBezTo>
                <a:cubicBezTo>
                  <a:pt x="5892018" y="338090"/>
                  <a:pt x="5985803" y="457666"/>
                  <a:pt x="6063175" y="516281"/>
                </a:cubicBezTo>
                <a:cubicBezTo>
                  <a:pt x="6140547" y="574896"/>
                  <a:pt x="6152271" y="584275"/>
                  <a:pt x="6217920" y="614755"/>
                </a:cubicBezTo>
                <a:cubicBezTo>
                  <a:pt x="6283569" y="645235"/>
                  <a:pt x="6349219" y="692127"/>
                  <a:pt x="6457071" y="699161"/>
                </a:cubicBezTo>
                <a:cubicBezTo>
                  <a:pt x="6564923" y="706195"/>
                  <a:pt x="6745459" y="673370"/>
                  <a:pt x="6865034" y="656958"/>
                </a:cubicBezTo>
                <a:cubicBezTo>
                  <a:pt x="6984609" y="640546"/>
                  <a:pt x="7079566" y="620616"/>
                  <a:pt x="7174523" y="600687"/>
                </a:cubicBezTo>
              </a:path>
            </a:pathLst>
          </a:custGeom>
          <a:noFill/>
          <a:ln w="38100" cap="flat" cmpd="sng" algn="ctr">
            <a:solidFill>
              <a:schemeClr val="accent1"/>
            </a:solidFill>
            <a:prstDash val="solid"/>
            <a:round/>
            <a:headEnd type="oval" w="med" len="med"/>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867400"/>
          </a:xfrm>
          <a:prstGeom prst="rect">
            <a:avLst/>
          </a:prstGeom>
        </p:spPr>
      </p:pic>
      <p:sp>
        <p:nvSpPr>
          <p:cNvPr id="83970" name="Rectangle 2"/>
          <p:cNvSpPr>
            <a:spLocks noGrp="1" noChangeArrowheads="1"/>
          </p:cNvSpPr>
          <p:nvPr>
            <p:ph type="title"/>
          </p:nvPr>
        </p:nvSpPr>
        <p:spPr>
          <a:xfrm>
            <a:off x="685800" y="0"/>
            <a:ext cx="7772400" cy="1143000"/>
          </a:xfrm>
        </p:spPr>
        <p:txBody>
          <a:bodyPr/>
          <a:lstStyle/>
          <a:p>
            <a:r>
              <a:rPr lang="es-ES_tradnl" altLang="en-US" smtClean="0"/>
              <a:t>Evaluación Gradiente de Isotacas</a:t>
            </a:r>
          </a:p>
        </p:txBody>
      </p:sp>
      <p:sp>
        <p:nvSpPr>
          <p:cNvPr id="83972" name="Line 4"/>
          <p:cNvSpPr>
            <a:spLocks noChangeShapeType="1"/>
          </p:cNvSpPr>
          <p:nvPr/>
        </p:nvSpPr>
        <p:spPr bwMode="auto">
          <a:xfrm flipH="1" flipV="1">
            <a:off x="3962400" y="4419600"/>
            <a:ext cx="228600" cy="1524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3" name="TextBox 2"/>
          <p:cNvSpPr txBox="1"/>
          <p:nvPr/>
        </p:nvSpPr>
        <p:spPr>
          <a:xfrm>
            <a:off x="2362200" y="5943600"/>
            <a:ext cx="3352800" cy="830997"/>
          </a:xfrm>
          <a:prstGeom prst="rect">
            <a:avLst/>
          </a:prstGeom>
          <a:noFill/>
          <a:ln>
            <a:solidFill>
              <a:schemeClr val="tx1"/>
            </a:solidFill>
          </a:ln>
        </p:spPr>
        <p:txBody>
          <a:bodyPr wrap="square" rtlCol="0">
            <a:spAutoFit/>
          </a:bodyPr>
          <a:lstStyle/>
          <a:p>
            <a:r>
              <a:rPr lang="es-ES_tradnl" dirty="0" smtClean="0"/>
              <a:t>Gradiente mas apretado del lado polar/frio</a:t>
            </a:r>
            <a:endParaRPr lang="es-ES_tradnl"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5722144"/>
          </a:xfrm>
          <a:prstGeom prst="rect">
            <a:avLst/>
          </a:prstGeom>
        </p:spPr>
      </p:pic>
      <p:sp>
        <p:nvSpPr>
          <p:cNvPr id="84994" name="Rectangle 2"/>
          <p:cNvSpPr>
            <a:spLocks noGrp="1" noChangeArrowheads="1"/>
          </p:cNvSpPr>
          <p:nvPr>
            <p:ph type="title"/>
          </p:nvPr>
        </p:nvSpPr>
        <p:spPr>
          <a:xfrm>
            <a:off x="0" y="0"/>
            <a:ext cx="9144000" cy="1143000"/>
          </a:xfrm>
        </p:spPr>
        <p:txBody>
          <a:bodyPr/>
          <a:lstStyle/>
          <a:p>
            <a:r>
              <a:rPr lang="es-ES_tradnl" altLang="en-US" sz="4000" dirty="0" smtClean="0"/>
              <a:t>Gradiente Horizontal de Isotacas: 400 hPa</a:t>
            </a:r>
          </a:p>
        </p:txBody>
      </p:sp>
      <p:sp>
        <p:nvSpPr>
          <p:cNvPr id="84997" name="Line 5"/>
          <p:cNvSpPr>
            <a:spLocks noChangeShapeType="1"/>
          </p:cNvSpPr>
          <p:nvPr/>
        </p:nvSpPr>
        <p:spPr bwMode="auto">
          <a:xfrm>
            <a:off x="3581400" y="2743200"/>
            <a:ext cx="8382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84999" name="Text Box 7"/>
          <p:cNvSpPr txBox="1">
            <a:spLocks noChangeArrowheads="1"/>
          </p:cNvSpPr>
          <p:nvPr/>
        </p:nvSpPr>
        <p:spPr bwMode="auto">
          <a:xfrm>
            <a:off x="1828800" y="22860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dirty="0"/>
              <a:t>Turbulencia </a:t>
            </a:r>
            <a:r>
              <a:rPr lang="es-ES_tradnl" altLang="en-US" sz="2400" dirty="0" err="1"/>
              <a:t>Mod</a:t>
            </a:r>
            <a:r>
              <a:rPr lang="es-ES_tradnl" altLang="en-US" sz="2400" dirty="0"/>
              <a:t>.</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856"/>
            <a:ext cx="9144000" cy="5722144"/>
          </a:xfrm>
          <a:prstGeom prst="rect">
            <a:avLst/>
          </a:prstGeom>
        </p:spPr>
      </p:pic>
      <p:sp>
        <p:nvSpPr>
          <p:cNvPr id="84994" name="Rectangle 2"/>
          <p:cNvSpPr>
            <a:spLocks noGrp="1" noChangeArrowheads="1"/>
          </p:cNvSpPr>
          <p:nvPr>
            <p:ph type="title"/>
          </p:nvPr>
        </p:nvSpPr>
        <p:spPr>
          <a:xfrm>
            <a:off x="0" y="0"/>
            <a:ext cx="9144000" cy="1143000"/>
          </a:xfrm>
        </p:spPr>
        <p:txBody>
          <a:bodyPr/>
          <a:lstStyle/>
          <a:p>
            <a:r>
              <a:rPr lang="es-ES_tradnl" altLang="en-US" sz="4000" dirty="0" smtClean="0"/>
              <a:t>Gradiente Horizontal de Isotacas: </a:t>
            </a:r>
            <a:r>
              <a:rPr lang="es-ES_tradnl" altLang="en-US" sz="4000" dirty="0"/>
              <a:t>3</a:t>
            </a:r>
            <a:r>
              <a:rPr lang="es-ES_tradnl" altLang="en-US" sz="4000" dirty="0" smtClean="0"/>
              <a:t>00 hPa</a:t>
            </a:r>
          </a:p>
        </p:txBody>
      </p:sp>
      <p:sp>
        <p:nvSpPr>
          <p:cNvPr id="84997" name="Line 5"/>
          <p:cNvSpPr>
            <a:spLocks noChangeShapeType="1"/>
          </p:cNvSpPr>
          <p:nvPr/>
        </p:nvSpPr>
        <p:spPr bwMode="auto">
          <a:xfrm>
            <a:off x="3581400" y="2743200"/>
            <a:ext cx="8382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84999" name="Text Box 7"/>
          <p:cNvSpPr txBox="1">
            <a:spLocks noChangeArrowheads="1"/>
          </p:cNvSpPr>
          <p:nvPr/>
        </p:nvSpPr>
        <p:spPr bwMode="auto">
          <a:xfrm>
            <a:off x="1828800" y="2286000"/>
            <a:ext cx="1752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s-ES_tradnl" altLang="en-US" sz="2400" dirty="0"/>
              <a:t>Turbulencia </a:t>
            </a:r>
            <a:r>
              <a:rPr lang="es-ES_tradnl" altLang="en-US" sz="2400" dirty="0" smtClean="0"/>
              <a:t>Severa.</a:t>
            </a:r>
            <a:endParaRPr lang="es-ES_tradnl" altLang="en-US" sz="2400" dirty="0"/>
          </a:p>
        </p:txBody>
      </p:sp>
    </p:spTree>
    <p:extLst>
      <p:ext uri="{BB962C8B-B14F-4D97-AF65-F5344CB8AC3E}">
        <p14:creationId xmlns:p14="http://schemas.microsoft.com/office/powerpoint/2010/main" val="3625299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3310</TotalTime>
  <Words>4317</Words>
  <Application>Microsoft Office PowerPoint</Application>
  <PresentationFormat>On-screen Show (4:3)</PresentationFormat>
  <Paragraphs>554</Paragraphs>
  <Slides>129</Slides>
  <Notes>31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129</vt:i4>
      </vt:variant>
    </vt:vector>
  </HeadingPairs>
  <TitlesOfParts>
    <vt:vector size="131" baseType="lpstr">
      <vt:lpstr>Blank Presentation</vt:lpstr>
      <vt:lpstr>Bitmap Image</vt:lpstr>
      <vt:lpstr>Turbulencia  Pronostico y Diagnostico</vt:lpstr>
      <vt:lpstr>Función de la Turbulencia</vt:lpstr>
      <vt:lpstr>Función de la Turbulencia</vt:lpstr>
      <vt:lpstr>Factores que Contribuyen a la Turbulencia</vt:lpstr>
      <vt:lpstr>Factores que Contribuyen a la Turbulencia</vt:lpstr>
      <vt:lpstr>Factores que Contribuyen a la Turbulencia</vt:lpstr>
      <vt:lpstr>Factores que Contribuyen a la Turbulencia</vt:lpstr>
      <vt:lpstr>Factores que Contribuyen a la Turbulencia</vt:lpstr>
      <vt:lpstr>Factores que Contribuyen a la Turbulencia</vt:lpstr>
      <vt:lpstr>Turbulencia</vt:lpstr>
      <vt:lpstr>Impacto de Turbulencia</vt:lpstr>
      <vt:lpstr>Categorías de Aeronaves</vt:lpstr>
      <vt:lpstr>Verificación de Pronósticos</vt:lpstr>
      <vt:lpstr>Factores que Acentúan la Probabilidad de Turbulencia</vt:lpstr>
      <vt:lpstr>Tipos de Turbulencia</vt:lpstr>
      <vt:lpstr>Tipos de Turbulencia</vt:lpstr>
      <vt:lpstr>Tipos de Turbulencia: Termal</vt:lpstr>
      <vt:lpstr>Tipos de Turbulencia: Mecánica</vt:lpstr>
      <vt:lpstr>Turbulencia de Estelas/”Wake” </vt:lpstr>
      <vt:lpstr>Turbulencia Convectiva</vt:lpstr>
      <vt:lpstr>Turbulencia de Aire Claro (CAT)</vt:lpstr>
      <vt:lpstr>Turbulencia de Aire Claro (CAT)</vt:lpstr>
      <vt:lpstr>Turbulencia con el Jet</vt:lpstr>
      <vt:lpstr>Áreas de Turbulencia</vt:lpstr>
      <vt:lpstr>Categorías</vt:lpstr>
      <vt:lpstr>Categorías</vt:lpstr>
      <vt:lpstr>Impacto</vt:lpstr>
      <vt:lpstr>Categorías</vt:lpstr>
      <vt:lpstr>Categorías</vt:lpstr>
      <vt:lpstr>Categorías</vt:lpstr>
      <vt:lpstr>Categorías</vt:lpstr>
      <vt:lpstr>Ejemplos y Herramientas</vt:lpstr>
      <vt:lpstr>Dorsal y Vaguada </vt:lpstr>
      <vt:lpstr>Vaguada (Hemisferio Sur)</vt:lpstr>
      <vt:lpstr>Baja Cerrada </vt:lpstr>
      <vt:lpstr>Jets Confluentes</vt:lpstr>
      <vt:lpstr>PowerPoint Presentation</vt:lpstr>
      <vt:lpstr>Jets Confluentes</vt:lpstr>
      <vt:lpstr>Jets Confluentes (Inicio)</vt:lpstr>
      <vt:lpstr>Jets Confluentes</vt:lpstr>
      <vt:lpstr>Jets Confluentes: NPJ bajo STJ</vt:lpstr>
      <vt:lpstr>Advección Fría en Altura</vt:lpstr>
      <vt:lpstr>Advección Fría/Cálida</vt:lpstr>
      <vt:lpstr>Advección Fría/Cálida</vt:lpstr>
      <vt:lpstr>Imágenes de Satélite</vt:lpstr>
      <vt:lpstr>Herramienta para Evaluar CAT NOAA/NESDIS</vt:lpstr>
      <vt:lpstr>Turbulencia con el Jet</vt:lpstr>
      <vt:lpstr>Secamiento y Bandas Transversas: WV</vt:lpstr>
      <vt:lpstr>Bandas Transversas</vt:lpstr>
      <vt:lpstr>Bandas Transversales y Paso Foehn</vt:lpstr>
      <vt:lpstr>Turbulencia de Montaña</vt:lpstr>
      <vt:lpstr>Turbulencia de Montaña </vt:lpstr>
      <vt:lpstr>Turbulencia de Montaña Niveles de Vuelo</vt:lpstr>
      <vt:lpstr>Turbulencia de Montaña</vt:lpstr>
      <vt:lpstr>Turbulencia de Montaña </vt:lpstr>
      <vt:lpstr>Turbulencia de Montaña: STJ</vt:lpstr>
      <vt:lpstr>Turbulencia de Montaña </vt:lpstr>
      <vt:lpstr>Turbulencia de Montaña </vt:lpstr>
      <vt:lpstr>Turbulencia de Montaña: 500 hPa</vt:lpstr>
      <vt:lpstr>Turbulencia de Montaña: 500 hPa-Terreno</vt:lpstr>
      <vt:lpstr>Turbulencia de Montaña: Zoom</vt:lpstr>
      <vt:lpstr>Turbulencia de Montaña </vt:lpstr>
      <vt:lpstr>Cuña Termal en 850 hPa</vt:lpstr>
      <vt:lpstr>Turbulencia de Montaña </vt:lpstr>
      <vt:lpstr>Viento Zonda</vt:lpstr>
      <vt:lpstr>Viento Zonda/Foehn</vt:lpstr>
      <vt:lpstr>Viento Zonda/Foehn</vt:lpstr>
      <vt:lpstr>Viento Zonda/Foehn</vt:lpstr>
      <vt:lpstr>Animación Jets en 250 hPa  10-13 Jul 2006</vt:lpstr>
      <vt:lpstr>Jet/11 Jul, 2006/12Z</vt:lpstr>
      <vt:lpstr>Animación Superficie  10-13 Jul 2006</vt:lpstr>
      <vt:lpstr>SPF i305 – Presión y Viento 11 Jul 2006/00Z</vt:lpstr>
      <vt:lpstr>SPF i305 – Presión y Viento 11 Jul 2006/12Z</vt:lpstr>
      <vt:lpstr>Animación Vientos en 850 hPa  10-13 Jul 2006</vt:lpstr>
      <vt:lpstr>Vientos en 850 hPa  11 Jul 2006/12Z</vt:lpstr>
      <vt:lpstr>Animación Vientos en Capa Limite 10-13 Jul 2006</vt:lpstr>
      <vt:lpstr>Vientos en Capa Limite  11 Jul 2006/12Z</vt:lpstr>
      <vt:lpstr>Low Level Wind Shear (LLWS) “Cizalladura en Niveles Bajos”</vt:lpstr>
      <vt:lpstr>¿Qué es LLWS?</vt:lpstr>
      <vt:lpstr>¿Qué impacto tiene?</vt:lpstr>
      <vt:lpstr>¿Qué impacto tiene?</vt:lpstr>
      <vt:lpstr>Tipos de LLWS</vt:lpstr>
      <vt:lpstr>Downburst</vt:lpstr>
      <vt:lpstr>Frente de Racha (Imagen de Radar)</vt:lpstr>
      <vt:lpstr>Frente de Rachas (Outflow Boundary con Hurracan Hanna)</vt:lpstr>
      <vt:lpstr>Tipos de LLWS</vt:lpstr>
      <vt:lpstr>LLWS</vt:lpstr>
      <vt:lpstr>LLWS</vt:lpstr>
      <vt:lpstr>LLWS</vt:lpstr>
      <vt:lpstr>LLWS en el TAF</vt:lpstr>
      <vt:lpstr>PowerPoint Presentation</vt:lpstr>
      <vt:lpstr>Efectos Locales</vt:lpstr>
      <vt:lpstr>Evaluación y Pronósticos</vt:lpstr>
      <vt:lpstr>Valores Críticos de Cortante de Viento</vt:lpstr>
      <vt:lpstr>Ejemplo Gradiente Horizontal</vt:lpstr>
      <vt:lpstr>Turbulencia con un Jet</vt:lpstr>
      <vt:lpstr>Evaluación Gradiente de Isotacas</vt:lpstr>
      <vt:lpstr>Gradiente Horizontal de Isotacas: 400 hPa</vt:lpstr>
      <vt:lpstr>Gradiente Horizontal de Isotacas: 300 hPa</vt:lpstr>
      <vt:lpstr>Gradiente Horizontal de Isotacas: 250 hPa</vt:lpstr>
      <vt:lpstr>Corte Vertical: Gradiente de Isotacas</vt:lpstr>
      <vt:lpstr>Valores Críticos de Cortante Vertical de Viento</vt:lpstr>
      <vt:lpstr>Ejemplo Cortante Vertical</vt:lpstr>
      <vt:lpstr>Corriente en Chorro</vt:lpstr>
      <vt:lpstr>Cortante en la Vertical</vt:lpstr>
      <vt:lpstr>Cortante Vertical: 300-250 hPa</vt:lpstr>
      <vt:lpstr>Cortante Vertical: 400-300 hPa</vt:lpstr>
      <vt:lpstr>Cortante Vertical: 500-400 hPa</vt:lpstr>
      <vt:lpstr>Otros Indicadores</vt:lpstr>
      <vt:lpstr>Numero de Richardson</vt:lpstr>
      <vt:lpstr>Numero de Richardson (INRI.)</vt:lpstr>
      <vt:lpstr>Jet</vt:lpstr>
      <vt:lpstr>INRI. Nivel de 400</vt:lpstr>
      <vt:lpstr>INRI. Corte Transversal</vt:lpstr>
      <vt:lpstr>Índice de Ellrod (ELRD.)</vt:lpstr>
      <vt:lpstr>Índice de Elrod</vt:lpstr>
      <vt:lpstr>Índice de Elrod</vt:lpstr>
      <vt:lpstr>¿Preguntas?</vt:lpstr>
      <vt:lpstr>Prueba</vt:lpstr>
      <vt:lpstr>¿En esta imagen, ven áreas de posible turbulencia?</vt:lpstr>
      <vt:lpstr>¿En esta imagen, ven áreas de posible turbulencia?</vt:lpstr>
      <vt:lpstr>¿En esta imagen, ven áreas de posible turbulencia?</vt:lpstr>
      <vt:lpstr>Prueba</vt:lpstr>
      <vt:lpstr>¿En esta imagen, ven áreas de posible turbulencia?</vt:lpstr>
      <vt:lpstr>¿En estas imagenes, ven áreas de posible turbulencia?</vt:lpstr>
      <vt:lpstr>Identifique Áreas de LLWS</vt:lpstr>
      <vt:lpstr>Prueba</vt:lpstr>
      <vt:lpstr>Identifique Áreas de LLWS</vt:lpstr>
      <vt:lpstr>Identifique periodo de mayor riesgo de LLWS</vt:lpstr>
    </vt:vector>
  </TitlesOfParts>
  <Company>DOC/NOAA/NWS/NCEP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Aircraft Turbulence</dc:title>
  <dc:creator>NCEP user</dc:creator>
  <cp:lastModifiedBy>Michel Davison</cp:lastModifiedBy>
  <cp:revision>234</cp:revision>
  <dcterms:created xsi:type="dcterms:W3CDTF">1999-11-09T14:56:54Z</dcterms:created>
  <dcterms:modified xsi:type="dcterms:W3CDTF">2016-04-21T14:50:11Z</dcterms:modified>
</cp:coreProperties>
</file>