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handoutMasterIdLst>
    <p:handoutMasterId r:id="rId160"/>
  </p:handoutMasterIdLst>
  <p:sldIdLst>
    <p:sldId id="256" r:id="rId2"/>
    <p:sldId id="321" r:id="rId3"/>
    <p:sldId id="296" r:id="rId4"/>
    <p:sldId id="387" r:id="rId5"/>
    <p:sldId id="388" r:id="rId6"/>
    <p:sldId id="389" r:id="rId7"/>
    <p:sldId id="297" r:id="rId8"/>
    <p:sldId id="443" r:id="rId9"/>
    <p:sldId id="386" r:id="rId10"/>
    <p:sldId id="258" r:id="rId11"/>
    <p:sldId id="306" r:id="rId12"/>
    <p:sldId id="259" r:id="rId13"/>
    <p:sldId id="305" r:id="rId14"/>
    <p:sldId id="320" r:id="rId15"/>
    <p:sldId id="385" r:id="rId16"/>
    <p:sldId id="352" r:id="rId17"/>
    <p:sldId id="354" r:id="rId18"/>
    <p:sldId id="390" r:id="rId19"/>
    <p:sldId id="442" r:id="rId20"/>
    <p:sldId id="355" r:id="rId21"/>
    <p:sldId id="356" r:id="rId22"/>
    <p:sldId id="363" r:id="rId23"/>
    <p:sldId id="362" r:id="rId24"/>
    <p:sldId id="359" r:id="rId25"/>
    <p:sldId id="360" r:id="rId26"/>
    <p:sldId id="361" r:id="rId27"/>
    <p:sldId id="364" r:id="rId28"/>
    <p:sldId id="309" r:id="rId29"/>
    <p:sldId id="365" r:id="rId30"/>
    <p:sldId id="367" r:id="rId31"/>
    <p:sldId id="315" r:id="rId32"/>
    <p:sldId id="371" r:id="rId33"/>
    <p:sldId id="369" r:id="rId34"/>
    <p:sldId id="370" r:id="rId35"/>
    <p:sldId id="310" r:id="rId36"/>
    <p:sldId id="311" r:id="rId37"/>
    <p:sldId id="372" r:id="rId38"/>
    <p:sldId id="373" r:id="rId39"/>
    <p:sldId id="368" r:id="rId40"/>
    <p:sldId id="314" r:id="rId41"/>
    <p:sldId id="378" r:id="rId42"/>
    <p:sldId id="313" r:id="rId43"/>
    <p:sldId id="376" r:id="rId44"/>
    <p:sldId id="377" r:id="rId45"/>
    <p:sldId id="312" r:id="rId46"/>
    <p:sldId id="374" r:id="rId47"/>
    <p:sldId id="375" r:id="rId48"/>
    <p:sldId id="277" r:id="rId49"/>
    <p:sldId id="441" r:id="rId50"/>
    <p:sldId id="279" r:id="rId51"/>
    <p:sldId id="275" r:id="rId52"/>
    <p:sldId id="397" r:id="rId53"/>
    <p:sldId id="406" r:id="rId54"/>
    <p:sldId id="407" r:id="rId55"/>
    <p:sldId id="422" r:id="rId56"/>
    <p:sldId id="423" r:id="rId57"/>
    <p:sldId id="276" r:id="rId58"/>
    <p:sldId id="278" r:id="rId59"/>
    <p:sldId id="394" r:id="rId60"/>
    <p:sldId id="395" r:id="rId61"/>
    <p:sldId id="398" r:id="rId62"/>
    <p:sldId id="444" r:id="rId63"/>
    <p:sldId id="379" r:id="rId64"/>
    <p:sldId id="272" r:id="rId65"/>
    <p:sldId id="273" r:id="rId66"/>
    <p:sldId id="274" r:id="rId67"/>
    <p:sldId id="287" r:id="rId68"/>
    <p:sldId id="399" r:id="rId69"/>
    <p:sldId id="400" r:id="rId70"/>
    <p:sldId id="401" r:id="rId71"/>
    <p:sldId id="267" r:id="rId72"/>
    <p:sldId id="268" r:id="rId73"/>
    <p:sldId id="380" r:id="rId74"/>
    <p:sldId id="295" r:id="rId75"/>
    <p:sldId id="265" r:id="rId76"/>
    <p:sldId id="381" r:id="rId77"/>
    <p:sldId id="382" r:id="rId78"/>
    <p:sldId id="383" r:id="rId79"/>
    <p:sldId id="384" r:id="rId80"/>
    <p:sldId id="269" r:id="rId81"/>
    <p:sldId id="270" r:id="rId82"/>
    <p:sldId id="271" r:id="rId83"/>
    <p:sldId id="298" r:id="rId84"/>
    <p:sldId id="299" r:id="rId85"/>
    <p:sldId id="301" r:id="rId86"/>
    <p:sldId id="302" r:id="rId87"/>
    <p:sldId id="303" r:id="rId88"/>
    <p:sldId id="300" r:id="rId89"/>
    <p:sldId id="318" r:id="rId90"/>
    <p:sldId id="319" r:id="rId91"/>
    <p:sldId id="316" r:id="rId92"/>
    <p:sldId id="317" r:id="rId93"/>
    <p:sldId id="336" r:id="rId94"/>
    <p:sldId id="337" r:id="rId95"/>
    <p:sldId id="424" r:id="rId96"/>
    <p:sldId id="338" r:id="rId97"/>
    <p:sldId id="339" r:id="rId98"/>
    <p:sldId id="340" r:id="rId99"/>
    <p:sldId id="343" r:id="rId100"/>
    <p:sldId id="437" r:id="rId101"/>
    <p:sldId id="341" r:id="rId102"/>
    <p:sldId id="342" r:id="rId103"/>
    <p:sldId id="408" r:id="rId104"/>
    <p:sldId id="409" r:id="rId105"/>
    <p:sldId id="410" r:id="rId106"/>
    <p:sldId id="411" r:id="rId107"/>
    <p:sldId id="412" r:id="rId108"/>
    <p:sldId id="413" r:id="rId109"/>
    <p:sldId id="414" r:id="rId110"/>
    <p:sldId id="415" r:id="rId111"/>
    <p:sldId id="416" r:id="rId112"/>
    <p:sldId id="417" r:id="rId113"/>
    <p:sldId id="418" r:id="rId114"/>
    <p:sldId id="419" r:id="rId115"/>
    <p:sldId id="420" r:id="rId116"/>
    <p:sldId id="421" r:id="rId117"/>
    <p:sldId id="438" r:id="rId118"/>
    <p:sldId id="322" r:id="rId119"/>
    <p:sldId id="323" r:id="rId120"/>
    <p:sldId id="425" r:id="rId121"/>
    <p:sldId id="327" r:id="rId122"/>
    <p:sldId id="324" r:id="rId123"/>
    <p:sldId id="325" r:id="rId124"/>
    <p:sldId id="326" r:id="rId125"/>
    <p:sldId id="329" r:id="rId126"/>
    <p:sldId id="328" r:id="rId127"/>
    <p:sldId id="330" r:id="rId128"/>
    <p:sldId id="331" r:id="rId129"/>
    <p:sldId id="332" r:id="rId130"/>
    <p:sldId id="334" r:id="rId131"/>
    <p:sldId id="431" r:id="rId132"/>
    <p:sldId id="432" r:id="rId133"/>
    <p:sldId id="433" r:id="rId134"/>
    <p:sldId id="434" r:id="rId135"/>
    <p:sldId id="435" r:id="rId136"/>
    <p:sldId id="436" r:id="rId137"/>
    <p:sldId id="333" r:id="rId138"/>
    <p:sldId id="344" r:id="rId139"/>
    <p:sldId id="345" r:id="rId140"/>
    <p:sldId id="348" r:id="rId141"/>
    <p:sldId id="349" r:id="rId142"/>
    <p:sldId id="350" r:id="rId143"/>
    <p:sldId id="346" r:id="rId144"/>
    <p:sldId id="347" r:id="rId145"/>
    <p:sldId id="391" r:id="rId146"/>
    <p:sldId id="426" r:id="rId147"/>
    <p:sldId id="392" r:id="rId148"/>
    <p:sldId id="427" r:id="rId149"/>
    <p:sldId id="428" r:id="rId150"/>
    <p:sldId id="402" r:id="rId151"/>
    <p:sldId id="403" r:id="rId152"/>
    <p:sldId id="404" r:id="rId153"/>
    <p:sldId id="405" r:id="rId154"/>
    <p:sldId id="429" r:id="rId155"/>
    <p:sldId id="430" r:id="rId156"/>
    <p:sldId id="439" r:id="rId157"/>
    <p:sldId id="440" r:id="rId158"/>
  </p:sldIdLst>
  <p:sldSz cx="9144000" cy="6858000" type="screen4x3"/>
  <p:notesSz cx="6858000" cy="9144000"/>
  <p:defaultTextStyle>
    <a:defPPr>
      <a:defRPr lang="es-ES_tradnl"/>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6EB"/>
    <a:srgbClr val="83E5E0"/>
    <a:srgbClr val="000000"/>
    <a:srgbClr val="FF0000"/>
    <a:srgbClr val="FF9A05"/>
    <a:srgbClr val="FF33CC"/>
    <a:srgbClr val="FF3300"/>
    <a:srgbClr val="669900"/>
    <a:srgbClr val="FF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8" autoAdjust="0"/>
    <p:restoredTop sz="97173" autoAdjust="0"/>
  </p:normalViewPr>
  <p:slideViewPr>
    <p:cSldViewPr>
      <p:cViewPr>
        <p:scale>
          <a:sx n="71" d="100"/>
          <a:sy n="71" d="100"/>
        </p:scale>
        <p:origin x="-99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s-ES_tradnl"/>
          </a:p>
        </p:txBody>
      </p:sp>
      <p:sp>
        <p:nvSpPr>
          <p:cNvPr id="13517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_tradnl"/>
          </a:p>
        </p:txBody>
      </p:sp>
      <p:sp>
        <p:nvSpPr>
          <p:cNvPr id="13517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s-ES_tradnl"/>
          </a:p>
        </p:txBody>
      </p:sp>
      <p:sp>
        <p:nvSpPr>
          <p:cNvPr id="13517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59A5DF6-CAE3-42DA-91B7-EE2CD26F3E8B}" type="slidenum">
              <a:rPr lang="es-ES_tradnl"/>
              <a:pPr>
                <a:defRPr/>
              </a:pPr>
              <a:t>‹#›</a:t>
            </a:fld>
            <a:endParaRPr lang="es-ES_tradnl"/>
          </a:p>
        </p:txBody>
      </p:sp>
    </p:spTree>
    <p:extLst>
      <p:ext uri="{BB962C8B-B14F-4D97-AF65-F5344CB8AC3E}">
        <p14:creationId xmlns:p14="http://schemas.microsoft.com/office/powerpoint/2010/main" val="2507488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s-ES_tradnl"/>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_tradnl"/>
          </a:p>
        </p:txBody>
      </p:sp>
      <p:sp>
        <p:nvSpPr>
          <p:cNvPr id="139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s-ES_tradnl"/>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FDFA5D52-B381-49EE-BB34-32F45C2A19B5}" type="slidenum">
              <a:rPr lang="es-ES_tradnl"/>
              <a:pPr>
                <a:defRPr/>
              </a:pPr>
              <a:t>‹#›</a:t>
            </a:fld>
            <a:endParaRPr lang="es-ES_tradnl"/>
          </a:p>
        </p:txBody>
      </p:sp>
    </p:spTree>
    <p:extLst>
      <p:ext uri="{BB962C8B-B14F-4D97-AF65-F5344CB8AC3E}">
        <p14:creationId xmlns:p14="http://schemas.microsoft.com/office/powerpoint/2010/main" val="1767710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amsglossary.allenpress.com/glossary/search?id=vertical-stability1" TargetMode="External"/><Relationship Id="rId13" Type="http://schemas.openxmlformats.org/officeDocument/2006/relationships/hyperlink" Target="http://amsglossary.allenpress.com/glossary/search?id=oxygen1" TargetMode="External"/><Relationship Id="rId18" Type="http://schemas.openxmlformats.org/officeDocument/2006/relationships/hyperlink" Target="http://amsglossary.allenpress.com/glossary/search?id=orbit1" TargetMode="External"/><Relationship Id="rId3" Type="http://schemas.openxmlformats.org/officeDocument/2006/relationships/hyperlink" Target="http://amsglossary.allenpress.com/glossary/search?id=atmosphere1" TargetMode="External"/><Relationship Id="rId7" Type="http://schemas.openxmlformats.org/officeDocument/2006/relationships/hyperlink" Target="http://amsglossary.allenpress.com/glossary/search?id=stratopause1" TargetMode="External"/><Relationship Id="rId12" Type="http://schemas.openxmlformats.org/officeDocument/2006/relationships/hyperlink" Target="http://amsglossary.allenpress.com/glossary/search?id=nitrogen1" TargetMode="External"/><Relationship Id="rId17" Type="http://schemas.openxmlformats.org/officeDocument/2006/relationships/hyperlink" Target="http://amsglossary.allenpress.com/glossary/search?id=balloon1" TargetMode="External"/><Relationship Id="rId2" Type="http://schemas.openxmlformats.org/officeDocument/2006/relationships/slide" Target="../slides/slide94.xml"/><Relationship Id="rId16" Type="http://schemas.openxmlformats.org/officeDocument/2006/relationships/hyperlink" Target="http://amsglossary.allenpress.com/glossary/search?id=absorption1" TargetMode="External"/><Relationship Id="rId20" Type="http://schemas.openxmlformats.org/officeDocument/2006/relationships/hyperlink" Target="http://amsglossary.allenpress.com/glossary/search?id=atmospheric-shell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mesosphere1" TargetMode="External"/><Relationship Id="rId11" Type="http://schemas.openxmlformats.org/officeDocument/2006/relationships/hyperlink" Target="http://amsglossary.allenpress.com/glossary/search?id=temperature1" TargetMode="External"/><Relationship Id="rId5" Type="http://schemas.openxmlformats.org/officeDocument/2006/relationships/hyperlink" Target="http://amsglossary.allenpress.com/glossary/search?id=tropopause1" TargetMode="External"/><Relationship Id="rId15" Type="http://schemas.openxmlformats.org/officeDocument/2006/relationships/hyperlink" Target="http://amsglossary.allenpress.com/glossary/search?id=mesopause1" TargetMode="External"/><Relationship Id="rId10" Type="http://schemas.openxmlformats.org/officeDocument/2006/relationships/hyperlink" Target="http://amsglossary.allenpress.com/glossary/search?id=ultraviolet-radiation1" TargetMode="External"/><Relationship Id="rId19" Type="http://schemas.openxmlformats.org/officeDocument/2006/relationships/hyperlink" Target="http://amsglossary.allenpress.com/glossary/search?id=rocket1" TargetMode="External"/><Relationship Id="rId4" Type="http://schemas.openxmlformats.org/officeDocument/2006/relationships/hyperlink" Target="http://amsglossary.allenpress.com/glossary/search?id=troposphere1" TargetMode="External"/><Relationship Id="rId9" Type="http://schemas.openxmlformats.org/officeDocument/2006/relationships/hyperlink" Target="http://amsglossary.allenpress.com/glossary/search?id=ozone1" TargetMode="External"/><Relationship Id="rId14" Type="http://schemas.openxmlformats.org/officeDocument/2006/relationships/hyperlink" Target="http://amsglossary.allenpress.com/glossary/search?id=stratosphere1" TargetMode="Externa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amsglossary.allenpress.com/glossary/search?id=vertical-stability1" TargetMode="External"/><Relationship Id="rId13" Type="http://schemas.openxmlformats.org/officeDocument/2006/relationships/hyperlink" Target="http://amsglossary.allenpress.com/glossary/search?id=oxygen1" TargetMode="External"/><Relationship Id="rId18" Type="http://schemas.openxmlformats.org/officeDocument/2006/relationships/hyperlink" Target="http://amsglossary.allenpress.com/glossary/search?id=orbit1" TargetMode="External"/><Relationship Id="rId3" Type="http://schemas.openxmlformats.org/officeDocument/2006/relationships/hyperlink" Target="http://amsglossary.allenpress.com/glossary/search?id=atmosphere1" TargetMode="External"/><Relationship Id="rId7" Type="http://schemas.openxmlformats.org/officeDocument/2006/relationships/hyperlink" Target="http://amsglossary.allenpress.com/glossary/search?id=stratopause1" TargetMode="External"/><Relationship Id="rId12" Type="http://schemas.openxmlformats.org/officeDocument/2006/relationships/hyperlink" Target="http://amsglossary.allenpress.com/glossary/search?id=nitrogen1" TargetMode="External"/><Relationship Id="rId17" Type="http://schemas.openxmlformats.org/officeDocument/2006/relationships/hyperlink" Target="http://amsglossary.allenpress.com/glossary/search?id=balloon1" TargetMode="External"/><Relationship Id="rId2" Type="http://schemas.openxmlformats.org/officeDocument/2006/relationships/slide" Target="../slides/slide95.xml"/><Relationship Id="rId16" Type="http://schemas.openxmlformats.org/officeDocument/2006/relationships/hyperlink" Target="http://amsglossary.allenpress.com/glossary/search?id=absorption1" TargetMode="External"/><Relationship Id="rId20" Type="http://schemas.openxmlformats.org/officeDocument/2006/relationships/hyperlink" Target="http://amsglossary.allenpress.com/glossary/search?id=atmospheric-shell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mesosphere1" TargetMode="External"/><Relationship Id="rId11" Type="http://schemas.openxmlformats.org/officeDocument/2006/relationships/hyperlink" Target="http://amsglossary.allenpress.com/glossary/search?id=temperature1" TargetMode="External"/><Relationship Id="rId5" Type="http://schemas.openxmlformats.org/officeDocument/2006/relationships/hyperlink" Target="http://amsglossary.allenpress.com/glossary/search?id=tropopause1" TargetMode="External"/><Relationship Id="rId15" Type="http://schemas.openxmlformats.org/officeDocument/2006/relationships/hyperlink" Target="http://amsglossary.allenpress.com/glossary/search?id=mesopause1" TargetMode="External"/><Relationship Id="rId10" Type="http://schemas.openxmlformats.org/officeDocument/2006/relationships/hyperlink" Target="http://amsglossary.allenpress.com/glossary/search?id=ultraviolet-radiation1" TargetMode="External"/><Relationship Id="rId19" Type="http://schemas.openxmlformats.org/officeDocument/2006/relationships/hyperlink" Target="http://amsglossary.allenpress.com/glossary/search?id=rocket1" TargetMode="External"/><Relationship Id="rId4" Type="http://schemas.openxmlformats.org/officeDocument/2006/relationships/hyperlink" Target="http://amsglossary.allenpress.com/glossary/search?id=troposphere1" TargetMode="External"/><Relationship Id="rId9" Type="http://schemas.openxmlformats.org/officeDocument/2006/relationships/hyperlink" Target="http://amsglossary.allenpress.com/glossary/search?id=ozone1" TargetMode="External"/><Relationship Id="rId14" Type="http://schemas.openxmlformats.org/officeDocument/2006/relationships/hyperlink" Target="http://amsglossary.allenpress.com/glossary/search?id=stratosphere1"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694BF3D-BB6A-4AA3-B7AE-0A30AEEC2EE4}" type="slidenum">
              <a:rPr lang="es-ES_tradnl" altLang="en-US" smtClean="0"/>
              <a:pPr eaLnBrk="1" hangingPunct="1">
                <a:spcBef>
                  <a:spcPct val="0"/>
                </a:spcBef>
              </a:pPr>
              <a:t>1</a:t>
            </a:fld>
            <a:endParaRPr lang="es-ES_tradnl" alt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US" altLang="en-US" smtClean="0"/>
              <a:t>Preparado por:  Mr. Mike Davison</a:t>
            </a:r>
          </a:p>
          <a:p>
            <a:pPr eaLnBrk="1" hangingPunct="1"/>
            <a:r>
              <a:rPr lang="en-US" altLang="en-US" smtClean="0"/>
              <a:t>                     Chief, HPC International Desks</a:t>
            </a:r>
            <a:endParaRPr lang="es-ES_tradnl"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974E3A7-6950-45BC-B11C-AD48D3F54702}" type="slidenum">
              <a:rPr lang="es-ES_tradnl" altLang="en-US" smtClean="0"/>
              <a:pPr eaLnBrk="1" hangingPunct="1">
                <a:spcBef>
                  <a:spcPct val="0"/>
                </a:spcBef>
              </a:pPr>
              <a:t>14</a:t>
            </a:fld>
            <a:endParaRPr lang="es-ES_tradnl" alt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FA66131-E6F5-4151-AF94-0715D7C03EC9}" type="slidenum">
              <a:rPr lang="es-ES_tradnl" altLang="en-US" smtClean="0"/>
              <a:pPr eaLnBrk="1" hangingPunct="1">
                <a:spcBef>
                  <a:spcPct val="0"/>
                </a:spcBef>
              </a:pPr>
              <a:t>16</a:t>
            </a:fld>
            <a:endParaRPr lang="es-ES_tradnl" alt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AF22A5F-575A-4AE6-AFF4-DB96D9C09BD0}" type="slidenum">
              <a:rPr lang="es-ES_tradnl" altLang="en-US" smtClean="0"/>
              <a:pPr eaLnBrk="1" hangingPunct="1">
                <a:spcBef>
                  <a:spcPct val="0"/>
                </a:spcBef>
              </a:pPr>
              <a:t>17</a:t>
            </a:fld>
            <a:endParaRPr lang="es-ES_tradnl" alt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7999A03-6C14-4742-8F40-6AD2CC7983F2}" type="slidenum">
              <a:rPr lang="es-ES_tradnl" altLang="en-US" smtClean="0"/>
              <a:pPr eaLnBrk="1" hangingPunct="1">
                <a:spcBef>
                  <a:spcPct val="0"/>
                </a:spcBef>
              </a:pPr>
              <a:t>20</a:t>
            </a:fld>
            <a:endParaRPr lang="es-ES_tradnl" alt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816B637-D85B-4187-BAE1-67E83792B0F1}" type="slidenum">
              <a:rPr lang="es-ES_tradnl" altLang="en-US" smtClean="0"/>
              <a:pPr eaLnBrk="1" hangingPunct="1">
                <a:spcBef>
                  <a:spcPct val="0"/>
                </a:spcBef>
              </a:pPr>
              <a:t>22</a:t>
            </a:fld>
            <a:endParaRPr lang="es-ES_tradnl" alt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717F065-3757-412C-9F81-7C0F06D9FBDD}" type="slidenum">
              <a:rPr lang="es-ES_tradnl" altLang="en-US" smtClean="0"/>
              <a:pPr eaLnBrk="1" hangingPunct="1">
                <a:spcBef>
                  <a:spcPct val="0"/>
                </a:spcBef>
              </a:pPr>
              <a:t>23</a:t>
            </a:fld>
            <a:endParaRPr lang="es-ES_tradnl" alt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7C22B89-B1AD-4D83-9D32-33DF016A66D0}" type="slidenum">
              <a:rPr lang="es-ES_tradnl" altLang="en-US" smtClean="0"/>
              <a:pPr eaLnBrk="1" hangingPunct="1">
                <a:spcBef>
                  <a:spcPct val="0"/>
                </a:spcBef>
              </a:pPr>
              <a:t>25</a:t>
            </a:fld>
            <a:endParaRPr lang="es-ES_tradnl" alt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656BFE-5BCF-4894-AE71-D1C2486DEA2C}" type="slidenum">
              <a:rPr lang="es-ES_tradnl" altLang="en-US" smtClean="0"/>
              <a:pPr eaLnBrk="1" hangingPunct="1">
                <a:spcBef>
                  <a:spcPct val="0"/>
                </a:spcBef>
              </a:pPr>
              <a:t>26</a:t>
            </a:fld>
            <a:endParaRPr lang="es-ES_tradnl" alt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672E7E6-DF41-477B-88F2-4DE544EDA2EE}" type="slidenum">
              <a:rPr lang="es-ES_tradnl" altLang="en-US" smtClean="0"/>
              <a:pPr eaLnBrk="1" hangingPunct="1">
                <a:spcBef>
                  <a:spcPct val="0"/>
                </a:spcBef>
              </a:pPr>
              <a:t>28</a:t>
            </a:fld>
            <a:endParaRPr lang="es-ES_tradnl" alt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C52A2C-472D-4993-A5D0-EFFA504E2D28}" type="slidenum">
              <a:rPr lang="es-ES_tradnl" altLang="en-US" smtClean="0"/>
              <a:pPr eaLnBrk="1" hangingPunct="1">
                <a:spcBef>
                  <a:spcPct val="0"/>
                </a:spcBef>
              </a:pPr>
              <a:t>29</a:t>
            </a:fld>
            <a:endParaRPr lang="es-ES_tradnl" alt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0370530-D089-4679-8F26-95C0E2125868}" type="slidenum">
              <a:rPr lang="es-ES_tradnl" altLang="en-US" smtClean="0"/>
              <a:pPr eaLnBrk="1" hangingPunct="1">
                <a:spcBef>
                  <a:spcPct val="0"/>
                </a:spcBef>
              </a:pPr>
              <a:t>2</a:t>
            </a:fld>
            <a:endParaRPr lang="es-ES_tradnl" alt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4731A8-3F93-495B-884B-386D5C9B6420}" type="slidenum">
              <a:rPr lang="es-ES_tradnl" altLang="en-US" smtClean="0"/>
              <a:pPr eaLnBrk="1" hangingPunct="1">
                <a:spcBef>
                  <a:spcPct val="0"/>
                </a:spcBef>
              </a:pPr>
              <a:t>30</a:t>
            </a:fld>
            <a:endParaRPr lang="es-ES_tradnl" alt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221055-1322-47CC-A821-59F357BBA35B}" type="slidenum">
              <a:rPr lang="es-ES_tradnl" altLang="en-US" smtClean="0"/>
              <a:pPr eaLnBrk="1" hangingPunct="1">
                <a:spcBef>
                  <a:spcPct val="0"/>
                </a:spcBef>
              </a:pPr>
              <a:t>31</a:t>
            </a:fld>
            <a:endParaRPr lang="es-ES_tradnl" alt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s-ES_tradnl" altLang="en-US" smtClean="0"/>
              <a:t>Iniciando con el análisis de isotacas e isohipsas, y mirando la distribución de los vientos en la periferia de una vaguada, en este ejemplo nos encontramos con un máximo de viento de unos 115Kt llegando a las costas de Chile.</a:t>
            </a:r>
          </a:p>
          <a:p>
            <a:pPr eaLnBrk="1" hangingPunct="1"/>
            <a:endParaRPr lang="es-ES_tradnl" altLang="en-US" smtClean="0"/>
          </a:p>
          <a:p>
            <a:pPr eaLnBrk="1" hangingPunct="1"/>
            <a:r>
              <a:rPr lang="es-ES_tradnl" altLang="en-US" smtClean="0"/>
              <a:t>Vamos a ver que efecto tiene y como se comportan las componentes del viento según rotan alrededor de esta vaguada.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4ADD790-F227-4CFE-BABD-D44F4A20D728}" type="slidenum">
              <a:rPr lang="es-ES_tradnl" altLang="en-US" smtClean="0"/>
              <a:pPr eaLnBrk="1" hangingPunct="1">
                <a:spcBef>
                  <a:spcPct val="0"/>
                </a:spcBef>
              </a:pPr>
              <a:t>35</a:t>
            </a:fld>
            <a:endParaRPr lang="es-ES_tradnl" alt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marL="228600" indent="-228600" eaLnBrk="1" hangingPunct="1"/>
            <a:r>
              <a:rPr lang="es-ES_tradnl" altLang="en-US" smtClean="0"/>
              <a:t>1.  Primero vemos las isohipsas del nivel de 250 hPa, las que utilizamos para establecer la vaguada.</a:t>
            </a:r>
          </a:p>
          <a:p>
            <a:pPr marL="228600" indent="-228600" eaLnBrk="1" hangingPunct="1">
              <a:buFontTx/>
              <a:buAutoNum type="arabicPeriod" startAt="2"/>
            </a:pPr>
            <a:r>
              <a:rPr lang="es-ES_tradnl" altLang="en-US" smtClean="0"/>
              <a:t>Vemos las isohipsas con la componente geostrofica del viento, en formato vectorial y marcado con flechas amarillas.  Recuerde que este es la componente no divergente del viento total.</a:t>
            </a:r>
          </a:p>
          <a:p>
            <a:pPr marL="228600" indent="-228600" eaLnBrk="1" hangingPunct="1">
              <a:buFontTx/>
              <a:buAutoNum type="arabicPeriod" startAt="2"/>
            </a:pPr>
            <a:r>
              <a:rPr lang="es-ES_tradnl" altLang="en-US" smtClean="0"/>
              <a:t> Ahora tenemos las isohipsas con la componente ageostrófica del viento, en formato vectorial y marcado con flechas moradas.  Recuerde que este es el componente divergente/convergente del viento total.</a:t>
            </a:r>
          </a:p>
          <a:p>
            <a:pPr marL="228600" indent="-228600" eaLnBrk="1" hangingPunct="1">
              <a:buFontTx/>
              <a:buAutoNum type="arabicPeriod" startAt="2"/>
            </a:pPr>
            <a:r>
              <a:rPr lang="es-ES_tradnl" altLang="en-US" smtClean="0"/>
              <a:t> Si sobreponemos el componente geostrofico y el ageostrofico, vemos que en el eje de la vaguada el ageostrofico apunta en dirección opuesta al geostrofico.  Esto resulta en una resta de vectores.</a:t>
            </a:r>
          </a:p>
          <a:p>
            <a:pPr marL="228600" indent="-228600" eaLnBrk="1" hangingPunct="1"/>
            <a:endParaRPr lang="es-ES_tradnl"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201CA19-0DF4-40EE-9F05-4B6A443656A1}" type="slidenum">
              <a:rPr lang="es-ES_tradnl" altLang="en-US" smtClean="0"/>
              <a:pPr eaLnBrk="1" hangingPunct="1">
                <a:spcBef>
                  <a:spcPct val="0"/>
                </a:spcBef>
              </a:pPr>
              <a:t>36</a:t>
            </a:fld>
            <a:endParaRPr lang="es-ES_tradnl" alt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marL="228600" indent="-228600" eaLnBrk="1" hangingPunct="1">
              <a:buFontTx/>
              <a:buAutoNum type="arabicPeriod"/>
            </a:pPr>
            <a:r>
              <a:rPr lang="es-ES_tradnl" altLang="en-US" smtClean="0"/>
              <a:t>Isohipsas con isotacas del viento geostrofico en amarillo (m/s)</a:t>
            </a:r>
          </a:p>
          <a:p>
            <a:pPr marL="228600" indent="-228600" eaLnBrk="1" hangingPunct="1">
              <a:buFontTx/>
              <a:buAutoNum type="arabicPeriod"/>
            </a:pPr>
            <a:r>
              <a:rPr lang="es-ES_tradnl" altLang="en-US" smtClean="0"/>
              <a:t> Isohipsas con isotacas del viento ageostrofico en morado (m/s)</a:t>
            </a:r>
          </a:p>
          <a:p>
            <a:pPr marL="228600" indent="-228600" eaLnBrk="1" hangingPunct="1">
              <a:buFontTx/>
              <a:buAutoNum type="arabicPeriod"/>
            </a:pPr>
            <a:r>
              <a:rPr lang="es-ES_tradnl" altLang="en-US" smtClean="0"/>
              <a:t> Isohipsas con isotacas del viento total en verde (m/s)</a:t>
            </a:r>
          </a:p>
          <a:p>
            <a:pPr marL="228600" indent="-228600" eaLnBrk="1" hangingPunct="1">
              <a:buFontTx/>
              <a:buAutoNum type="arabicPeriod"/>
            </a:pPr>
            <a:endParaRPr lang="es-ES_tradnl" altLang="en-US" smtClean="0"/>
          </a:p>
          <a:p>
            <a:pPr marL="228600" indent="-228600" eaLnBrk="1" hangingPunct="1"/>
            <a:r>
              <a:rPr lang="es-ES_tradnl" altLang="en-US" smtClean="0"/>
              <a:t>Note que el geostrofico tenia vientos de 80 m/s en la periferia de la vaguada, y que el ageostrofico tenia unos 30 m/s. La suma (resta) de los vectores, nos resulta en un viento total de unos 50 m/s.  En este caso, el viento esta comportándose subageostrofico.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C603C75-E726-4B62-ACEE-A43CF03C185B}" type="slidenum">
              <a:rPr lang="es-ES_tradnl" altLang="en-US" smtClean="0"/>
              <a:pPr eaLnBrk="1" hangingPunct="1">
                <a:spcBef>
                  <a:spcPct val="0"/>
                </a:spcBef>
              </a:pPr>
              <a:t>39</a:t>
            </a:fld>
            <a:endParaRPr lang="es-ES_tradnl" alt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2D7CDEE-0F3B-41F9-9540-0614F4827A62}" type="slidenum">
              <a:rPr lang="es-ES_tradnl" altLang="en-US" smtClean="0"/>
              <a:pPr eaLnBrk="1" hangingPunct="1">
                <a:spcBef>
                  <a:spcPct val="0"/>
                </a:spcBef>
              </a:pPr>
              <a:t>40</a:t>
            </a:fld>
            <a:endParaRPr lang="es-ES_tradnl" alt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r>
              <a:rPr lang="es-ES_tradnl" altLang="en-US" smtClean="0"/>
              <a:t>Iniciando con el análisis de isotacas e isohipsas, y mirando la distribución de los vientos en la periferia de una dorsal, en este ejemplo nos encontramos con un máximo de viento de unos 110Kt llegando a las costas de Chile, mientras que uno de 115Kt esta saliendo sobre Rió de la Plata.</a:t>
            </a:r>
          </a:p>
          <a:p>
            <a:pPr eaLnBrk="1" hangingPunct="1"/>
            <a:endParaRPr lang="es-ES_tradnl" altLang="en-US" smtClean="0"/>
          </a:p>
          <a:p>
            <a:pPr eaLnBrk="1" hangingPunct="1"/>
            <a:r>
              <a:rPr lang="es-ES_tradnl" altLang="en-US" smtClean="0"/>
              <a:t>Vamos a ver que efecto tiene y como se comportan las componentes del viento según rotan alrededor de esta dorsal.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54F944B-8DF4-4D39-AEF8-FD3F63801930}" type="slidenum">
              <a:rPr lang="es-ES_tradnl" altLang="en-US" smtClean="0"/>
              <a:pPr eaLnBrk="1" hangingPunct="1">
                <a:spcBef>
                  <a:spcPct val="0"/>
                </a:spcBef>
              </a:pPr>
              <a:t>42</a:t>
            </a:fld>
            <a:endParaRPr lang="es-ES_tradnl"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marL="228600" indent="-228600" eaLnBrk="1" hangingPunct="1"/>
            <a:r>
              <a:rPr lang="es-ES_tradnl" altLang="en-US" smtClean="0"/>
              <a:t>1.  Primero vemos las isohipsas del nivel de 250 hPa, las que utilizamos para establecer la dorsal continental.</a:t>
            </a:r>
          </a:p>
          <a:p>
            <a:pPr marL="228600" indent="-228600" eaLnBrk="1" hangingPunct="1">
              <a:buFontTx/>
              <a:buAutoNum type="arabicPeriod" startAt="2"/>
            </a:pPr>
            <a:r>
              <a:rPr lang="es-ES_tradnl" altLang="en-US" smtClean="0"/>
              <a:t>Vemos las isohipsas con la componente geostrofica del viento, en formato vectorial y marcado con flechas amarillas.  Recuerde que este es la componente no divergente del viento total.</a:t>
            </a:r>
          </a:p>
          <a:p>
            <a:pPr marL="228600" indent="-228600" eaLnBrk="1" hangingPunct="1">
              <a:buFontTx/>
              <a:buAutoNum type="arabicPeriod" startAt="2"/>
            </a:pPr>
            <a:r>
              <a:rPr lang="es-ES_tradnl" altLang="en-US" smtClean="0"/>
              <a:t> Ahora tenemos las isohipsas con la componente ageostrófica del viento, en formato vectorial y marcado con flechas moradas.  Recuerde que este es el componente divergente/convergente del viento total.</a:t>
            </a:r>
          </a:p>
          <a:p>
            <a:pPr marL="228600" indent="-228600" eaLnBrk="1" hangingPunct="1">
              <a:buFontTx/>
              <a:buAutoNum type="arabicPeriod" startAt="2"/>
            </a:pPr>
            <a:r>
              <a:rPr lang="es-ES_tradnl" altLang="en-US" smtClean="0"/>
              <a:t> Si sobreponemos el componente geostrofico y el ageostrofico, vemos que en el eje de la dorsal el componente ageostrofico apunta en la misma dirección que el geostrofico.  Esto resulta en una suma de vectores.</a:t>
            </a:r>
          </a:p>
          <a:p>
            <a:pPr marL="228600" indent="-228600" eaLnBrk="1" hangingPunct="1"/>
            <a:endParaRPr lang="es-ES_tradnl" altLang="en-US" smtClean="0"/>
          </a:p>
          <a:p>
            <a:pPr marL="228600" indent="-228600" eaLnBrk="1" hangingPunct="1"/>
            <a:endParaRPr lang="es-ES_tradnl"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EBD5C3F-F365-4877-BD37-9DD3AB84E413}" type="slidenum">
              <a:rPr lang="es-ES_tradnl" altLang="en-US" smtClean="0"/>
              <a:pPr eaLnBrk="1" hangingPunct="1">
                <a:spcBef>
                  <a:spcPct val="0"/>
                </a:spcBef>
              </a:pPr>
              <a:t>45</a:t>
            </a:fld>
            <a:endParaRPr lang="es-ES_tradnl" alt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marL="228600" indent="-228600" eaLnBrk="1" hangingPunct="1">
              <a:buFontTx/>
              <a:buAutoNum type="arabicPeriod"/>
            </a:pPr>
            <a:r>
              <a:rPr lang="es-ES_tradnl" altLang="en-US" smtClean="0"/>
              <a:t>Isohipsas con isotacas del viento geostrofico en amarillo (m/s)</a:t>
            </a:r>
          </a:p>
          <a:p>
            <a:pPr marL="228600" indent="-228600" eaLnBrk="1" hangingPunct="1">
              <a:buFontTx/>
              <a:buAutoNum type="arabicPeriod"/>
            </a:pPr>
            <a:r>
              <a:rPr lang="es-ES_tradnl" altLang="en-US" smtClean="0"/>
              <a:t> Isohipsas con isotacas del viento ageostrofico en morado (m/s)</a:t>
            </a:r>
          </a:p>
          <a:p>
            <a:pPr marL="228600" indent="-228600" eaLnBrk="1" hangingPunct="1">
              <a:buFontTx/>
              <a:buAutoNum type="arabicPeriod"/>
            </a:pPr>
            <a:r>
              <a:rPr lang="es-ES_tradnl" altLang="en-US" smtClean="0"/>
              <a:t> Isohipsas con isotacas del viento total en verde (m/s)</a:t>
            </a:r>
          </a:p>
          <a:p>
            <a:pPr marL="228600" indent="-228600" eaLnBrk="1" hangingPunct="1">
              <a:buFontTx/>
              <a:buAutoNum type="arabicPeriod"/>
            </a:pPr>
            <a:endParaRPr lang="es-ES_tradnl" altLang="en-US" smtClean="0"/>
          </a:p>
          <a:p>
            <a:pPr marL="228600" indent="-228600" eaLnBrk="1" hangingPunct="1"/>
            <a:r>
              <a:rPr lang="es-ES_tradnl" altLang="en-US" smtClean="0"/>
              <a:t>Note que el geostrofico tenia vientos de unos 50-70 m/s en la periferia de la dorsal, y el ageostrofico unos 10-20m/s. La suma de estos vectores, nos resulta en un viento total de unos 50 m/s en la periferia de la dorsal.  En este caso, el viento esta comportándose subperageostrofico.</a:t>
            </a:r>
          </a:p>
          <a:p>
            <a:pPr marL="228600" indent="-228600" eaLnBrk="1" hangingPunct="1"/>
            <a:endParaRPr lang="es-ES_tradnl"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CF98E88-4D00-4FCF-B23D-9AB395AC95E6}" type="slidenum">
              <a:rPr lang="es-ES_tradnl" altLang="en-US" smtClean="0"/>
              <a:pPr eaLnBrk="1" hangingPunct="1">
                <a:spcBef>
                  <a:spcPct val="0"/>
                </a:spcBef>
              </a:pPr>
              <a:t>48</a:t>
            </a:fld>
            <a:endParaRPr lang="es-ES_tradnl" alt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FD27A0-8015-45D8-AFDE-7307E21CE14B}" type="slidenum">
              <a:rPr lang="es-ES_tradnl" altLang="en-US" smtClean="0"/>
              <a:pPr eaLnBrk="1" hangingPunct="1">
                <a:spcBef>
                  <a:spcPct val="0"/>
                </a:spcBef>
              </a:pPr>
              <a:t>50</a:t>
            </a:fld>
            <a:endParaRPr lang="es-ES_tradnl" alt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s-ES_tradnl" altLang="en-US" smtClean="0"/>
              <a:t>Este rango subjetivo fue establecido por el personal del Aviación Weather Center del NCEP.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C3A81FF-F038-4D40-AF32-AD313461ED56}" type="slidenum">
              <a:rPr lang="es-ES_tradnl" altLang="en-US" smtClean="0"/>
              <a:pPr eaLnBrk="1" hangingPunct="1">
                <a:spcBef>
                  <a:spcPct val="0"/>
                </a:spcBef>
              </a:pPr>
              <a:t>3</a:t>
            </a:fld>
            <a:endParaRPr lang="es-ES_tradnl"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D99FD53-E270-41FB-8C13-3E45E6E5537E}" type="slidenum">
              <a:rPr lang="es-ES_tradnl" altLang="en-US" smtClean="0"/>
              <a:pPr eaLnBrk="1" hangingPunct="1">
                <a:spcBef>
                  <a:spcPct val="0"/>
                </a:spcBef>
              </a:pPr>
              <a:t>51</a:t>
            </a:fld>
            <a:endParaRPr lang="es-ES_tradnl" alt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s-ES_tradnl" altLang="en-US" smtClean="0"/>
              <a:t>Técnica para el análisis subjetivo en los 250 hPa:</a:t>
            </a:r>
          </a:p>
          <a:p>
            <a:pPr eaLnBrk="1" hangingPunct="1"/>
            <a:endParaRPr lang="es-ES_tradnl" altLang="en-US" smtClean="0"/>
          </a:p>
          <a:p>
            <a:pPr eaLnBrk="1" hangingPunct="1"/>
            <a:r>
              <a:rPr lang="es-ES_tradnl" altLang="en-US" b="1" smtClean="0">
                <a:solidFill>
                  <a:srgbClr val="FF0000"/>
                </a:solidFill>
              </a:rPr>
              <a:t>Jet Subtropical</a:t>
            </a:r>
            <a:r>
              <a:rPr lang="es-ES_tradnl" altLang="en-US" smtClean="0"/>
              <a:t>:  10,560 mgp o mas (amarillo)</a:t>
            </a:r>
          </a:p>
          <a:p>
            <a:pPr eaLnBrk="1" hangingPunct="1"/>
            <a:endParaRPr lang="es-ES_tradnl" altLang="en-US" smtClean="0"/>
          </a:p>
          <a:p>
            <a:pPr eaLnBrk="1" hangingPunct="1"/>
            <a:r>
              <a:rPr lang="es-ES_tradnl" altLang="en-US" b="1" smtClean="0">
                <a:solidFill>
                  <a:srgbClr val="00FFFF"/>
                </a:solidFill>
              </a:rPr>
              <a:t>Jet Polar Norte</a:t>
            </a:r>
            <a:r>
              <a:rPr lang="es-ES_tradnl" altLang="en-US" smtClean="0"/>
              <a:t>: 10,200-10,440 mgp (azul celeste)</a:t>
            </a:r>
          </a:p>
          <a:p>
            <a:pPr eaLnBrk="1" hangingPunct="1"/>
            <a:endParaRPr lang="es-ES_tradnl" altLang="en-US" smtClean="0"/>
          </a:p>
          <a:p>
            <a:pPr eaLnBrk="1" hangingPunct="1"/>
            <a:r>
              <a:rPr lang="es-ES_tradnl" altLang="en-US" b="1" smtClean="0">
                <a:solidFill>
                  <a:srgbClr val="FFFF00"/>
                </a:solidFill>
              </a:rPr>
              <a:t>Jet Polar Sur</a:t>
            </a:r>
            <a:r>
              <a:rPr lang="es-ES_tradnl" altLang="en-US" smtClean="0"/>
              <a:t>: 10,080 mgp o menos (morado)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17E887E-C9DF-475E-A38D-0C4AD0960DCC}" type="slidenum">
              <a:rPr lang="es-ES_tradnl" altLang="en-US" smtClean="0"/>
              <a:pPr eaLnBrk="1" hangingPunct="1">
                <a:spcBef>
                  <a:spcPct val="0"/>
                </a:spcBef>
              </a:pPr>
              <a:t>57</a:t>
            </a:fld>
            <a:endParaRPr lang="es-ES_tradnl" alt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s-ES_tradnl" altLang="en-US" smtClean="0"/>
              <a:t>En la pasada década de los 90, avances en la ciencia de computadoras y progreso en la tecnología computacional nos ha dado acceso a herramientas que antes se limitaban a personal investigador/académico.  Estos avances incluyen la capacidad de hacer trazos verticales para disertar los datos.  En el trazo vertical, nosotros ahora podemos hacer análisis objetivo de los datos, en lugar de simplemente limitarnos a un análisis subjetivo como sugiere la evaluación de contornos geopotenciales.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343D473-FE74-4715-91DA-1A28AE4EEFCC}" type="slidenum">
              <a:rPr lang="es-ES_tradnl" altLang="en-US" smtClean="0"/>
              <a:pPr eaLnBrk="1" hangingPunct="1">
                <a:spcBef>
                  <a:spcPct val="0"/>
                </a:spcBef>
              </a:pPr>
              <a:t>58</a:t>
            </a:fld>
            <a:endParaRPr lang="es-ES_tradnl"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s-ES_tradnl" altLang="en-US" smtClean="0"/>
              <a:t>En el Hemisferio Sur, a consecuencia de la prevalecía de masas de característica marítima, el rango de temperatura que separa los diferentes Jets, tiene una separación de unos 10-15 grados K.  En el Hemisferio Norte, donde hay masas marítimas y continentales, la diferencia entre los Jets es mas marcada, con temperaturas de 15-20 grados separando los Jets. </a:t>
            </a:r>
          </a:p>
          <a:p>
            <a:pPr eaLnBrk="1" hangingPunct="1"/>
            <a:endParaRPr lang="es-ES_tradnl" altLang="en-US" smtClean="0"/>
          </a:p>
          <a:p>
            <a:pPr eaLnBrk="1" hangingPunct="1"/>
            <a:r>
              <a:rPr lang="es-ES_tradnl" altLang="en-US" smtClean="0"/>
              <a:t>En el rango de temperaturas dado, las temperaturas mas baja se tienden a ver durante los meses de invierno, mientras que las temperaturas mas alta, se ven durante los meses de verano.</a:t>
            </a:r>
          </a:p>
          <a:p>
            <a:pPr eaLnBrk="1" hangingPunct="1"/>
            <a:endParaRPr lang="es-ES_tradnl" altLang="en-US" smtClean="0"/>
          </a:p>
          <a:p>
            <a:pPr eaLnBrk="1" hangingPunct="1"/>
            <a:r>
              <a:rPr lang="es-ES_tradnl" altLang="en-US" smtClean="0"/>
              <a:t>Algo mas que vemos en los meses de verano, en contraste con el invierno, es que el Jet Polar Sur casi desaparece en las cartas analizadas.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FF9E37-2EBA-4259-B34E-6EDB583696B6}" type="slidenum">
              <a:rPr lang="es-ES_tradnl" altLang="en-US" smtClean="0"/>
              <a:pPr eaLnBrk="1" hangingPunct="1">
                <a:spcBef>
                  <a:spcPct val="0"/>
                </a:spcBef>
              </a:pPr>
              <a:t>59</a:t>
            </a:fld>
            <a:endParaRPr lang="es-ES_tradnl" alt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r>
              <a:rPr lang="es-ES_tradnl" altLang="en-US" smtClean="0"/>
              <a:t>El mosaico global de las imágenes IR se utiliza aquí para recalcar la distribución de masas de tierra y agua en el globo.</a:t>
            </a:r>
          </a:p>
          <a:p>
            <a:pPr eaLnBrk="1" hangingPunct="1"/>
            <a:endParaRPr lang="es-ES_tradnl" altLang="en-US" smtClean="0"/>
          </a:p>
          <a:p>
            <a:pPr eaLnBrk="1" hangingPunct="1"/>
            <a:r>
              <a:rPr lang="es-ES_tradnl" altLang="en-US" smtClean="0"/>
              <a:t>Como es claramente evidente en la imagen de satélite, en el hemisferio norte la distribución de masa terrestre/continentales mas bien se concentran hacia el polo.   Esto favorece la combinación/generación de masas polares/árticas de características que tanto pueden ser marítimas como continentales, y también podemos tener masas de características tropicales.</a:t>
            </a:r>
          </a:p>
          <a:p>
            <a:pPr eaLnBrk="1" hangingPunct="1"/>
            <a:endParaRPr lang="es-ES_tradnl" altLang="en-US" smtClean="0"/>
          </a:p>
          <a:p>
            <a:pPr eaLnBrk="1" hangingPunct="1"/>
            <a:r>
              <a:rPr lang="es-ES_tradnl" altLang="en-US" smtClean="0"/>
              <a:t>En el hemisferio sur vemos lo opuesto, donde la masa terrestre mas bien se concentra hacia el ecuador y alejado del polo. A resultado de esto, la mayoría de las masas de aire que se mueven sobre tierra, tienden a tener características marítimas.  La fuente principal de humedad (agua) tropical en Sur América es la Selva Amazónica, esto es el equivalente del Golfo de México en Norte América.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BB75F4-9CD8-4845-B828-4C1270B3D7E2}" type="slidenum">
              <a:rPr lang="es-ES_tradnl" altLang="en-US" smtClean="0"/>
              <a:pPr eaLnBrk="1" hangingPunct="1">
                <a:spcBef>
                  <a:spcPct val="0"/>
                </a:spcBef>
              </a:pPr>
              <a:t>61</a:t>
            </a:fld>
            <a:endParaRPr lang="es-ES_tradnl" alt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1E64DD3-5F5C-4BE4-BC59-36A0E02F2ED7}" type="slidenum">
              <a:rPr lang="es-ES_tradnl" altLang="en-US" smtClean="0"/>
              <a:pPr eaLnBrk="1" hangingPunct="1">
                <a:spcBef>
                  <a:spcPct val="0"/>
                </a:spcBef>
              </a:pPr>
              <a:t>64</a:t>
            </a:fld>
            <a:endParaRPr lang="es-ES_tradnl" alt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s-ES_tradnl" altLang="en-US" smtClean="0"/>
              <a:t>En el análisis objetivo de temperaturas potenciales, como aquí visto, en un corte transversal, podemos ver como se dobla/hunde la Tropopausa en la vecindad del Jet Subtropical (isotermas amarillas).  El Jet tiene una temperatura central de 340K, aquí visto en color azul celeste.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7F1675B-9911-4B46-8256-6D16DA57B869}" type="slidenum">
              <a:rPr lang="es-ES_tradnl" altLang="en-US" smtClean="0"/>
              <a:pPr eaLnBrk="1" hangingPunct="1">
                <a:spcBef>
                  <a:spcPct val="0"/>
                </a:spcBef>
              </a:pPr>
              <a:t>65</a:t>
            </a:fld>
            <a:endParaRPr lang="es-ES_tradnl" alt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s-ES_tradnl" altLang="en-US" smtClean="0"/>
              <a:t>En el análisis objetivo de temperaturas potenciales, como aquí visto, en un corte transversal, podemos ver como se dobla/hunde la Tropopausa en la vecindad del Jet Polar Norte (isotermas amarillas).  El Jet tiene una temperatura central de 330K, aquí visto en color azul celeste.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CFCD895-0AF8-4FD3-9B46-0C8BB883A93C}" type="slidenum">
              <a:rPr lang="es-ES_tradnl" altLang="en-US" smtClean="0"/>
              <a:pPr eaLnBrk="1" hangingPunct="1">
                <a:spcBef>
                  <a:spcPct val="0"/>
                </a:spcBef>
              </a:pPr>
              <a:t>66</a:t>
            </a:fld>
            <a:endParaRPr lang="es-ES_tradnl" alt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s-ES_tradnl" altLang="en-US" smtClean="0"/>
              <a:t>En el análisis objetivo de temperaturas potenciales, como aquí visto, en un corte transversal, podemos ver como se dobla/hunde la Tropopausa en la vecindad del Jet Polar Sur (isotermas amarillas).  El Jet tiene una temperatura central de 320K, aquí visto en color azul celeste.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34F7476-C2E6-498C-B867-55F05A576AA4}" type="slidenum">
              <a:rPr lang="es-ES_tradnl" altLang="en-US" smtClean="0"/>
              <a:pPr eaLnBrk="1" hangingPunct="1">
                <a:spcBef>
                  <a:spcPct val="0"/>
                </a:spcBef>
              </a:pPr>
              <a:t>67</a:t>
            </a:fld>
            <a:endParaRPr lang="es-ES_tradnl" alt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r>
              <a:rPr lang="es-ES_tradnl" altLang="en-US" smtClean="0"/>
              <a:t>En un flujo laminar/zonal, donde tenemos una región de vientos máximos, y la intensidad del viento disminuye en la periferia, siempre va a haber una tendencia a producirse torbellinos (como visto en la orilla de un rió caudaloso).  Los torbellinos a la derecha del viento máximo van a tener una rotación negativa (dirección horaria), mientras que a la izquierda los torbellinos tendrán rotación positiva (anti-horaria).</a:t>
            </a:r>
          </a:p>
          <a:p>
            <a:pPr eaLnBrk="1" hangingPunct="1"/>
            <a:endParaRPr lang="es-ES_tradnl" altLang="en-US" smtClean="0"/>
          </a:p>
          <a:p>
            <a:pPr eaLnBrk="1" hangingPunct="1"/>
            <a:r>
              <a:rPr lang="es-ES_tradnl" altLang="en-US" smtClean="0"/>
              <a:t>En el Hemisferio Sur, la vorticidad relativa negativa (en el lado frió/polar del máximo de viento) es la vorticidad ciclónica.  La vorticidad positiva, en el lado calido/ecuatorial del máximo de viento, es la anticiclónica. Por lo tanto a lo largo del eje, donde tenemos el máximo de vientos, la rotación va a ser 0/neutra.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9434347-8DB8-40ED-BE02-837D16EC8F3D}" type="slidenum">
              <a:rPr lang="es-ES_tradnl" altLang="en-US" smtClean="0"/>
              <a:pPr eaLnBrk="1" hangingPunct="1">
                <a:spcBef>
                  <a:spcPct val="0"/>
                </a:spcBef>
              </a:pPr>
              <a:t>69</a:t>
            </a:fld>
            <a:endParaRPr lang="es-ES_tradnl" alt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r>
              <a:rPr lang="es-ES_tradnl" altLang="en-US" smtClean="0"/>
              <a:t>En un flujo laminar/zonal, donde tenemos una región de vientos máximos, y la intensidad del viento disminuye en la periferia, siempre va a haber una tendencia a producirse torbellinos (como visto en la orilla de un rió caudaloso).  Los torbellinos a la derecha del viento máximo van a tener una rotación negativa (dirección horaria), mientras que a la izquierda los torbellinos tendrán rotación positiva (anti-horaria).</a:t>
            </a:r>
          </a:p>
          <a:p>
            <a:pPr eaLnBrk="1" hangingPunct="1"/>
            <a:endParaRPr lang="es-ES_tradnl" altLang="en-US" smtClean="0"/>
          </a:p>
          <a:p>
            <a:pPr eaLnBrk="1" hangingPunct="1"/>
            <a:r>
              <a:rPr lang="es-ES_tradnl" altLang="en-US" smtClean="0"/>
              <a:t>En el Hemisferio Sur, la vorticidad relativa negativa (en el lado frió/polar del máximo de viento) es la vorticidad ciclónica.  La vorticidad positiva, en el lado calido/ecuatorial del máximo de viento, es la anticiclónica. Por lo tanto a lo largo del eje, donde tenemos el máximo de vientos, la rotación va a ser 0/neutra.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010A86E-FAC7-4EAF-B401-0CF12694AE83}" type="slidenum">
              <a:rPr lang="es-ES_tradnl" altLang="en-US" smtClean="0"/>
              <a:pPr eaLnBrk="1" hangingPunct="1">
                <a:spcBef>
                  <a:spcPct val="0"/>
                </a:spcBef>
              </a:pPr>
              <a:t>7</a:t>
            </a:fld>
            <a:endParaRPr lang="es-ES_tradnl" alt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9C9CD09-DFDD-416B-9710-E49D3497AAED}" type="slidenum">
              <a:rPr lang="es-ES_tradnl" altLang="en-US" smtClean="0"/>
              <a:pPr eaLnBrk="1" hangingPunct="1">
                <a:spcBef>
                  <a:spcPct val="0"/>
                </a:spcBef>
              </a:pPr>
              <a:t>70</a:t>
            </a:fld>
            <a:endParaRPr lang="es-ES_tradnl" alt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s-ES_tradnl" altLang="en-US" smtClean="0"/>
              <a:t>En un flujo laminar/zonal, donde tenemos una región de vientos máximos, y la intensidad del viento disminuye en la periferia, siempre va a haber una tendencia a producirse torbellinos (como visto en la orilla de un rió caudaloso).  Los torbellinos a la derecha del viento máximo van a tener una rotación negativa (dirección horaria), mientras que a la izquierda los torbellinos tendrán rotación positiva (anti-horaria).</a:t>
            </a:r>
          </a:p>
          <a:p>
            <a:pPr eaLnBrk="1" hangingPunct="1"/>
            <a:endParaRPr lang="es-ES_tradnl" altLang="en-US" smtClean="0"/>
          </a:p>
          <a:p>
            <a:pPr eaLnBrk="1" hangingPunct="1"/>
            <a:r>
              <a:rPr lang="es-ES_tradnl" altLang="en-US" smtClean="0"/>
              <a:t>En el Hemisferio Sur, la vorticidad relativa negativa (en el lado frió/polar del máximo de viento) es la vorticidad ciclónica.  La vorticidad positiva, en el lado calido/ecuatorial del máximo de viento, es la anticiclónica. Por lo tanto a lo largo del eje, donde tenemos el máximo de vientos, la rotación va a ser 0/neutra.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C328248-DC99-415C-99C2-D7CD82AD857D}" type="slidenum">
              <a:rPr lang="es-ES_tradnl" altLang="en-US" smtClean="0"/>
              <a:pPr eaLnBrk="1" hangingPunct="1">
                <a:spcBef>
                  <a:spcPct val="0"/>
                </a:spcBef>
              </a:pPr>
              <a:t>71</a:t>
            </a:fld>
            <a:endParaRPr lang="es-ES_tradnl" alt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Temperatura Potencial (grados K):  Contornos Blancos</a:t>
            </a:r>
          </a:p>
          <a:p>
            <a:pPr eaLnBrk="1" hangingPunct="1"/>
            <a:r>
              <a:rPr lang="es-ES_tradnl" altLang="en-US" smtClean="0"/>
              <a:t>Isotacas (Kts): Contornos Morados</a:t>
            </a:r>
          </a:p>
          <a:p>
            <a:pPr eaLnBrk="1" hangingPunct="1"/>
            <a:r>
              <a:rPr lang="es-ES_tradnl" altLang="en-US" smtClean="0"/>
              <a:t>Vorticidad Ciclónica (negativa):  Líneas punteadas y amarillas</a:t>
            </a:r>
          </a:p>
          <a:p>
            <a:pPr eaLnBrk="1" hangingPunct="1"/>
            <a:r>
              <a:rPr lang="es-ES_tradnl" altLang="en-US" smtClean="0"/>
              <a:t>Vorticidad Anticiclónica (positiva):  Líneas entre cortadas azules</a:t>
            </a:r>
          </a:p>
          <a:p>
            <a:pPr eaLnBrk="1" hangingPunct="1"/>
            <a:endParaRPr lang="es-ES_tradnl" altLang="en-US" smtClean="0"/>
          </a:p>
          <a:p>
            <a:pPr eaLnBrk="1" hangingPunct="1"/>
            <a:r>
              <a:rPr lang="es-ES_tradnl" altLang="en-US" smtClean="0"/>
              <a:t>El grafico muestra un máximo de vientos en el nivel de presión de 250 hPa. El contorno de cero (0) vorticidad atraviesa este máximo.  Además, podemos ver una temperatura de unos 340K que se asocia con este máximo.</a:t>
            </a:r>
            <a:r>
              <a:rPr lang="en-US" altLang="en-US" smtClean="0"/>
              <a:t>  </a:t>
            </a:r>
            <a:r>
              <a:rPr lang="es-ES_tradnl" altLang="en-US" smtClean="0"/>
              <a:t>Esta temperatura es consistente con lo visto en un Jet Subtropical.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37E02B2-2641-4653-AE45-031957F91CFB}" type="slidenum">
              <a:rPr lang="es-ES_tradnl" altLang="en-US" smtClean="0"/>
              <a:pPr eaLnBrk="1" hangingPunct="1">
                <a:spcBef>
                  <a:spcPct val="0"/>
                </a:spcBef>
              </a:pPr>
              <a:t>72</a:t>
            </a:fld>
            <a:endParaRPr lang="es-ES_tradnl" alt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Temperatura Potencial (grados K):  Contornos Blancos</a:t>
            </a:r>
          </a:p>
          <a:p>
            <a:pPr eaLnBrk="1" hangingPunct="1"/>
            <a:r>
              <a:rPr lang="es-ES_tradnl" altLang="en-US" smtClean="0"/>
              <a:t>Isotacas (Kts): Contornos Morados</a:t>
            </a:r>
          </a:p>
          <a:p>
            <a:pPr eaLnBrk="1" hangingPunct="1"/>
            <a:r>
              <a:rPr lang="es-ES_tradnl" altLang="en-US" smtClean="0"/>
              <a:t>Vorticidad Ciclónica (negativa):  Líneas punteadas y amarillas</a:t>
            </a:r>
          </a:p>
          <a:p>
            <a:pPr eaLnBrk="1" hangingPunct="1"/>
            <a:r>
              <a:rPr lang="es-ES_tradnl" altLang="en-US" smtClean="0"/>
              <a:t>Vorticidad Anticiclónica (positiva):  Líneas entre cortadas azules</a:t>
            </a:r>
          </a:p>
          <a:p>
            <a:pPr eaLnBrk="1" hangingPunct="1"/>
            <a:endParaRPr lang="es-ES_tradnl" altLang="en-US" smtClean="0"/>
          </a:p>
          <a:p>
            <a:pPr eaLnBrk="1" hangingPunct="1"/>
            <a:r>
              <a:rPr lang="es-ES_tradnl" altLang="en-US" smtClean="0"/>
              <a:t>El grafico muestra un máximo de vientos en el nivel de presión de 250 hPa. El contorno de cero (0) vorticidad atraviesa este máximo.  Además, podemos ver una temperatura de unos 330-333K que se asocia con este máximo.</a:t>
            </a:r>
            <a:r>
              <a:rPr lang="en-US" altLang="en-US" smtClean="0"/>
              <a:t>  </a:t>
            </a:r>
            <a:r>
              <a:rPr lang="es-ES_tradnl" altLang="en-US" smtClean="0"/>
              <a:t>Esta temperatura es consistente con lo visto en un Jet Polar Norte.</a:t>
            </a:r>
          </a:p>
          <a:p>
            <a:pPr eaLnBrk="1" hangingPunct="1"/>
            <a:endParaRPr lang="es-ES_tradnl"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ABEA269-AE76-4988-AB5C-BFDD4B055304}" type="slidenum">
              <a:rPr lang="es-ES_tradnl" altLang="en-US" smtClean="0"/>
              <a:pPr eaLnBrk="1" hangingPunct="1">
                <a:spcBef>
                  <a:spcPct val="0"/>
                </a:spcBef>
              </a:pPr>
              <a:t>74</a:t>
            </a:fld>
            <a:endParaRPr lang="es-ES_tradnl" alt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r>
              <a:rPr lang="es-ES_tradnl" altLang="en-US" smtClean="0"/>
              <a:t>Utilizando este grafico de las corrientes en chorro en los 250 hPa como referencia, hacemos un corte transversal en un área de vientos máximos para diagnosticar y/o determinar la característica del mismo.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A0F1CE5-4F6E-4AF0-B541-D6BC38C54884}" type="slidenum">
              <a:rPr lang="es-ES_tradnl" altLang="en-US" smtClean="0"/>
              <a:pPr eaLnBrk="1" hangingPunct="1">
                <a:spcBef>
                  <a:spcPct val="0"/>
                </a:spcBef>
              </a:pPr>
              <a:t>75</a:t>
            </a:fld>
            <a:endParaRPr lang="es-ES_tradnl" alt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Temperatura Potencial (grados K):  Contornos Blancos</a:t>
            </a:r>
          </a:p>
          <a:p>
            <a:pPr eaLnBrk="1" hangingPunct="1"/>
            <a:r>
              <a:rPr lang="es-ES_tradnl" altLang="en-US" smtClean="0"/>
              <a:t>Isotacas (Kts): Contornos Morados</a:t>
            </a:r>
          </a:p>
          <a:p>
            <a:pPr eaLnBrk="1" hangingPunct="1"/>
            <a:r>
              <a:rPr lang="es-ES_tradnl" altLang="en-US" smtClean="0"/>
              <a:t>Vorticidad Ciclónica (negativa):  Líneas punteadas y amarillas</a:t>
            </a:r>
          </a:p>
          <a:p>
            <a:pPr eaLnBrk="1" hangingPunct="1"/>
            <a:r>
              <a:rPr lang="es-ES_tradnl" altLang="en-US" smtClean="0"/>
              <a:t>Vorticidad Anticiclónica (positiva):  Líneas entre cortadas azules</a:t>
            </a:r>
          </a:p>
          <a:p>
            <a:pPr eaLnBrk="1" hangingPunct="1"/>
            <a:r>
              <a:rPr lang="es-ES_tradnl" altLang="en-US" smtClean="0"/>
              <a:t>Vorticidad Potencial: Contornos verdes.</a:t>
            </a:r>
          </a:p>
          <a:p>
            <a:pPr eaLnBrk="1" hangingPunct="1"/>
            <a:endParaRPr lang="es-ES_tradnl" altLang="en-US" smtClean="0"/>
          </a:p>
          <a:p>
            <a:pPr eaLnBrk="1" hangingPunct="1"/>
            <a:r>
              <a:rPr lang="es-ES_tradnl" altLang="en-US" smtClean="0"/>
              <a:t>En este ejemplo vemos un área amplia de vientos máximos.  Evaluación de las isotermas de temperatura potencial muestra dos máximos de vientos, uno en los 330-335K que asociamos con el Jet Polar Norte (marcada en azul), y el otro en los 340K que asociamos con el Jet Subtropical.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C25047E-CB1C-4939-8DCC-961E84AD1106}" type="slidenum">
              <a:rPr lang="es-ES_tradnl" altLang="en-US" smtClean="0"/>
              <a:pPr eaLnBrk="1" hangingPunct="1">
                <a:spcBef>
                  <a:spcPct val="0"/>
                </a:spcBef>
              </a:pPr>
              <a:t>76</a:t>
            </a:fld>
            <a:endParaRPr lang="es-ES_tradnl" alt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3E2ACFD-51D9-464C-96BC-771A8A6D72E0}" type="slidenum">
              <a:rPr lang="es-ES_tradnl" altLang="en-US" smtClean="0"/>
              <a:pPr eaLnBrk="1" hangingPunct="1">
                <a:spcBef>
                  <a:spcPct val="0"/>
                </a:spcBef>
              </a:pPr>
              <a:t>77</a:t>
            </a:fld>
            <a:endParaRPr lang="es-ES_tradnl" alt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BE9C0F-F0C1-4370-AD9C-DB961706A568}" type="slidenum">
              <a:rPr lang="es-ES_tradnl" altLang="en-US" smtClean="0"/>
              <a:pPr eaLnBrk="1" hangingPunct="1">
                <a:spcBef>
                  <a:spcPct val="0"/>
                </a:spcBef>
              </a:pPr>
              <a:t>78</a:t>
            </a:fld>
            <a:endParaRPr lang="es-ES_tradnl" alt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904B59-CFE8-4D9D-BCB5-068C49CAB9D8}" type="slidenum">
              <a:rPr lang="es-ES_tradnl" altLang="en-US" smtClean="0"/>
              <a:pPr eaLnBrk="1" hangingPunct="1">
                <a:spcBef>
                  <a:spcPct val="0"/>
                </a:spcBef>
              </a:pPr>
              <a:t>79</a:t>
            </a:fld>
            <a:endParaRPr lang="es-ES_tradnl" alt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9902AC4-F94E-4750-9032-30E28C162D14}" type="slidenum">
              <a:rPr lang="es-ES_tradnl" altLang="en-US" smtClean="0"/>
              <a:pPr eaLnBrk="1" hangingPunct="1">
                <a:spcBef>
                  <a:spcPct val="0"/>
                </a:spcBef>
              </a:pPr>
              <a:t>80</a:t>
            </a:fld>
            <a:endParaRPr lang="es-ES_tradnl" altLang="en-US" smtClean="0"/>
          </a:p>
        </p:txBody>
      </p:sp>
      <p:sp>
        <p:nvSpPr>
          <p:cNvPr id="189443" name="Rectangle 1026"/>
          <p:cNvSpPr>
            <a:spLocks noGrp="1" noRot="1" noChangeAspect="1" noChangeArrowheads="1" noTextEdit="1"/>
          </p:cNvSpPr>
          <p:nvPr>
            <p:ph type="sldImg"/>
          </p:nvPr>
        </p:nvSpPr>
        <p:spPr>
          <a:ln/>
        </p:spPr>
      </p:sp>
      <p:sp>
        <p:nvSpPr>
          <p:cNvPr id="189444" name="Rectangle 1027"/>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Contornos Geopotenciales (blanco) en 250 hPa a un intervalo de 120 mgp.</a:t>
            </a:r>
          </a:p>
          <a:p>
            <a:pPr eaLnBrk="1" hangingPunct="1"/>
            <a:r>
              <a:rPr lang="es-ES_tradnl" altLang="en-US" smtClean="0"/>
              <a:t>Isotacas mayores de 70Kt en contornos azules, amarillos y morados.</a:t>
            </a:r>
          </a:p>
          <a:p>
            <a:pPr eaLnBrk="1" hangingPunct="1"/>
            <a:endParaRPr lang="es-ES_tradnl" altLang="en-US" smtClean="0"/>
          </a:p>
          <a:p>
            <a:pPr eaLnBrk="1" hangingPunct="1"/>
            <a:r>
              <a:rPr lang="es-ES_tradnl" altLang="en-US" smtClean="0"/>
              <a:t>Evaluación de un máximo de vientos en el Pacifico y acercándose al continente, visto fuera de la costa de Chile.  El análisis subjetivo sugiere que este es un Jet Subtropical, con la máxima de vientos analizada a lo largo de los 10,560-10,440 mgp.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AA4F9DE-D9F0-4E71-95AF-B1FD655F1B52}" type="slidenum">
              <a:rPr lang="es-ES_tradnl" altLang="en-US" smtClean="0"/>
              <a:pPr eaLnBrk="1" hangingPunct="1">
                <a:spcBef>
                  <a:spcPct val="0"/>
                </a:spcBef>
              </a:pPr>
              <a:t>9</a:t>
            </a:fld>
            <a:endParaRPr lang="es-ES_tradnl"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r>
              <a:rPr lang="es-ES_tradnl" altLang="en-US" smtClean="0"/>
              <a:t>Aquí vemos una representación conceptual de un jet ideal en el Hemisferio Sur.  La entrada izquierda y la salida derecha son divergentes, mientras que la entrada derecha y la salida izquierda son convergentes.  Note que las áreas de divergencia y convergencia con relación a la entrada y la salida de la corriente en chorro son lo opuesto/inverso a lo que se observa en corrientes en chorro en el hemisferio norte.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E5F8958-593F-4CEC-BB0F-6D3C5194786A}" type="slidenum">
              <a:rPr lang="es-ES_tradnl" altLang="en-US" smtClean="0"/>
              <a:pPr eaLnBrk="1" hangingPunct="1">
                <a:spcBef>
                  <a:spcPct val="0"/>
                </a:spcBef>
              </a:pPr>
              <a:t>81</a:t>
            </a:fld>
            <a:endParaRPr lang="es-ES_tradnl"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Temperatura Potencial (grados K):  Contornos Blancos</a:t>
            </a:r>
          </a:p>
          <a:p>
            <a:pPr eaLnBrk="1" hangingPunct="1"/>
            <a:r>
              <a:rPr lang="es-ES_tradnl" altLang="en-US" smtClean="0"/>
              <a:t>Isotacas (Kts): Contornos Morados</a:t>
            </a:r>
          </a:p>
          <a:p>
            <a:pPr eaLnBrk="1" hangingPunct="1"/>
            <a:r>
              <a:rPr lang="es-ES_tradnl" altLang="en-US" smtClean="0"/>
              <a:t>Vorticidad Ciclónica (negativa):  Líneas punteadas y amarillas</a:t>
            </a:r>
          </a:p>
          <a:p>
            <a:pPr eaLnBrk="1" hangingPunct="1"/>
            <a:r>
              <a:rPr lang="es-ES_tradnl" altLang="en-US" smtClean="0"/>
              <a:t>Vorticidad Anticiclónica (positiva):  Líneas entre cortadas azules.</a:t>
            </a:r>
          </a:p>
          <a:p>
            <a:pPr eaLnBrk="1" hangingPunct="1"/>
            <a:endParaRPr lang="es-ES_tradnl" altLang="en-US" smtClean="0"/>
          </a:p>
          <a:p>
            <a:pPr eaLnBrk="1" hangingPunct="1"/>
            <a:r>
              <a:rPr lang="es-ES_tradnl" altLang="en-US" smtClean="0"/>
              <a:t>El análisis objetivo y la evaluación de las isotermas confirman lo antes sugerido por el análisis subjetivo, con una temperatura de 340K claramente denotando el Jet Subtropical.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CDD52B-3F70-44B6-A037-46453C1D7150}" type="slidenum">
              <a:rPr lang="es-ES_tradnl" altLang="en-US" smtClean="0"/>
              <a:pPr eaLnBrk="1" hangingPunct="1">
                <a:spcBef>
                  <a:spcPct val="0"/>
                </a:spcBef>
              </a:pPr>
              <a:t>82</a:t>
            </a:fld>
            <a:endParaRPr lang="es-ES_tradnl" alt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Temperatura Potencial (grados K):  Contornos Blancos</a:t>
            </a:r>
          </a:p>
          <a:p>
            <a:pPr eaLnBrk="1" hangingPunct="1"/>
            <a:r>
              <a:rPr lang="es-ES_tradnl" altLang="en-US" smtClean="0"/>
              <a:t>Isotacas (Kts): Contornos Morados</a:t>
            </a:r>
          </a:p>
          <a:p>
            <a:pPr eaLnBrk="1" hangingPunct="1"/>
            <a:r>
              <a:rPr lang="es-ES_tradnl" altLang="en-US" smtClean="0"/>
              <a:t>Vorticidad Ciclónica (negativa):  Líneas punteadas y amarillas</a:t>
            </a:r>
          </a:p>
          <a:p>
            <a:pPr eaLnBrk="1" hangingPunct="1"/>
            <a:r>
              <a:rPr lang="es-ES_tradnl" altLang="en-US" smtClean="0"/>
              <a:t>Vorticidad Anticiclónica (positiva):  Líneas entre cortadas azules</a:t>
            </a:r>
          </a:p>
          <a:p>
            <a:pPr eaLnBrk="1" hangingPunct="1"/>
            <a:r>
              <a:rPr lang="es-ES_tradnl" altLang="en-US" smtClean="0"/>
              <a:t>Vorticidad Potencial: Contornos verdes</a:t>
            </a:r>
          </a:p>
          <a:p>
            <a:pPr eaLnBrk="1" hangingPunct="1"/>
            <a:endParaRPr lang="es-ES_tradnl" altLang="en-US" smtClean="0"/>
          </a:p>
          <a:p>
            <a:pPr eaLnBrk="1" hangingPunct="1"/>
            <a:r>
              <a:rPr lang="es-ES_tradnl" altLang="en-US" smtClean="0"/>
              <a:t>El sobreponer los contornos de Vorticidad Potencial revela una lengua pronunciada de masa estratosferica que se proyecta desde los altos hasta los medios niveles de la atmósfera (500 hPa).  Esto sugiere la posibilidad de que esta masa de aire Subtropical esta siendo contaminada, o modificada en parte, por su interacción con un frente polar.  Esto es bien común en Sur América.</a:t>
            </a:r>
          </a:p>
          <a:p>
            <a:pPr eaLnBrk="1" hangingPunct="1"/>
            <a:endParaRPr lang="es-ES_tradnl" altLang="en-US" smtClean="0"/>
          </a:p>
          <a:p>
            <a:pPr eaLnBrk="1" hangingPunct="1"/>
            <a:r>
              <a:rPr lang="es-ES_tradnl" altLang="en-US" smtClean="0"/>
              <a:t>Jet Subtropical “puros” son normalmente observados en el cinturón Tropical en el Pacifico Sur y Atlántico Norte.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CBE2158-38FB-492F-AC66-12A20259E484}" type="slidenum">
              <a:rPr lang="es-ES_tradnl" altLang="en-US" smtClean="0"/>
              <a:pPr eaLnBrk="1" hangingPunct="1">
                <a:spcBef>
                  <a:spcPct val="0"/>
                </a:spcBef>
              </a:pPr>
              <a:t>83</a:t>
            </a:fld>
            <a:endParaRPr lang="es-ES_tradnl" alt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E3CA7E2-8E8C-4355-8305-4ED73D11E8F5}" type="slidenum">
              <a:rPr lang="es-ES_tradnl" altLang="en-US" smtClean="0"/>
              <a:pPr eaLnBrk="1" hangingPunct="1">
                <a:spcBef>
                  <a:spcPct val="0"/>
                </a:spcBef>
              </a:pPr>
              <a:t>84</a:t>
            </a:fld>
            <a:endParaRPr lang="es-ES_tradnl" alt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r>
              <a:rPr lang="es-ES_tradnl" altLang="en-US" smtClean="0"/>
              <a:t>En la animación de las imágenes de vapor de agua, vemos un cambio de masa de aire desde el Pacifico hasta el Sur-centro del continente. Si seguimos la corriente, podemos distinguir el área de salida de la máxima de viento.  En la salida derecha, podemos ver divergencia y fuerte desarrollo convectivo, mientras que en la salida izquierda, el oscurecimiento de la masa sugiere subsidencia.  En la entrada derecha de esta corriente, se aprecia una amplia región de subsidencia, la cual se caracteriza por el oscurecimiento de la imagen.</a:t>
            </a:r>
          </a:p>
          <a:p>
            <a:pPr eaLnBrk="1" hangingPunct="1"/>
            <a:endParaRPr lang="es-ES_tradnl" altLang="en-US" smtClean="0"/>
          </a:p>
          <a:p>
            <a:pPr eaLnBrk="1" hangingPunct="1"/>
            <a:r>
              <a:rPr lang="es-ES_tradnl" altLang="en-US" smtClean="0"/>
              <a:t>Algo a notar, es que este no es un jet ideal, ya que tiene curvatura ciclónica, en cuyo caso la intensidad/presencia de las áreas de divergencia y convergencia no se acoplan al patrón de Jets ideales.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883171B-E7CD-4CD0-B535-C3307D535989}" type="slidenum">
              <a:rPr lang="es-ES_tradnl" altLang="en-US" smtClean="0"/>
              <a:pPr eaLnBrk="1" hangingPunct="1">
                <a:spcBef>
                  <a:spcPct val="0"/>
                </a:spcBef>
              </a:pPr>
              <a:t>85</a:t>
            </a:fld>
            <a:endParaRPr lang="es-ES_tradnl" alt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s-ES_tradnl" altLang="en-US" smtClean="0"/>
              <a:t>Análisis subjetivo de la carta de 200 hPa, sugiere que este es un Jet subtropical, la isohipsa de 10,680 mgp.  Mas al sur, sobre la Patagonia, hay un Jet Polar Norte, con su entrada izquierda (divergente) envolviendo el norte de Patagonia.  Esto implica que en esta región de salida del Jet Subtropical, y entrada del Jet Polar, las corrientes se acoplan, para dar un aumento de la divergencia en la región.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A916FC7-F319-47AF-8A94-6AB8BEACB440}" type="slidenum">
              <a:rPr lang="es-ES_tradnl" altLang="en-US" smtClean="0"/>
              <a:pPr eaLnBrk="1" hangingPunct="1">
                <a:spcBef>
                  <a:spcPct val="0"/>
                </a:spcBef>
              </a:pPr>
              <a:t>86</a:t>
            </a:fld>
            <a:endParaRPr lang="es-ES_tradnl" alt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r>
              <a:rPr lang="es-ES_tradnl" altLang="en-US" smtClean="0"/>
              <a:t>El análisis objetivo de divergencia y convergencia en la capa de 500-250 hPa nos confirma la presencia de divergencia sobre el norte de Patagonia, la cual es el área que separa la salida del Jet Subtropical de la entrada del Jet Polar.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5433BD1-7EF3-486C-B6EC-E53B170DBF85}" type="slidenum">
              <a:rPr lang="es-ES_tradnl" altLang="en-US" smtClean="0"/>
              <a:pPr eaLnBrk="1" hangingPunct="1">
                <a:spcBef>
                  <a:spcPct val="0"/>
                </a:spcBef>
              </a:pPr>
              <a:t>87</a:t>
            </a:fld>
            <a:endParaRPr lang="es-ES_tradnl" alt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s-ES_tradnl" altLang="en-US" dirty="0" smtClean="0"/>
              <a:t>Si hacemos un corte transversal cruzando la salida del Jet Subtropical, y generamos un grafico de temperaturas potenciales y de la circulación ageostrófica, podemos ver las áreas de ascenso y descenso con relación al aire </a:t>
            </a:r>
            <a:r>
              <a:rPr lang="es-ES_tradnl" altLang="en-US" dirty="0" err="1" smtClean="0"/>
              <a:t>frió</a:t>
            </a:r>
            <a:r>
              <a:rPr lang="es-ES_tradnl" altLang="en-US" dirty="0" smtClean="0"/>
              <a:t> y el </a:t>
            </a:r>
            <a:r>
              <a:rPr lang="es-ES_tradnl" altLang="en-US" dirty="0" err="1" smtClean="0"/>
              <a:t>calido</a:t>
            </a:r>
            <a:r>
              <a:rPr lang="es-ES_tradnl" altLang="en-US" dirty="0" smtClean="0"/>
              <a:t>.  Como se aprecia en la imagen, en este caso el aire </a:t>
            </a:r>
            <a:r>
              <a:rPr lang="es-ES_tradnl" altLang="en-US" dirty="0" err="1" smtClean="0"/>
              <a:t>frió</a:t>
            </a:r>
            <a:r>
              <a:rPr lang="es-ES_tradnl" altLang="en-US" dirty="0" smtClean="0"/>
              <a:t> esta ascendiendo, mientras que el </a:t>
            </a:r>
            <a:r>
              <a:rPr lang="es-ES_tradnl" altLang="en-US" dirty="0" err="1" smtClean="0"/>
              <a:t>calido</a:t>
            </a:r>
            <a:r>
              <a:rPr lang="es-ES_tradnl" altLang="en-US" dirty="0" smtClean="0"/>
              <a:t> esta descendiendo.  Esta es una circulación ageostrófica indirecta, la cual favorece el apretamiento del gradiente horizontal de temperatura (frontogénesis).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5F19FA1-B09C-4E06-8A5A-23C3993AF41F}" type="slidenum">
              <a:rPr lang="es-ES_tradnl" altLang="en-US" smtClean="0"/>
              <a:pPr eaLnBrk="1" hangingPunct="1">
                <a:spcBef>
                  <a:spcPct val="0"/>
                </a:spcBef>
              </a:pPr>
              <a:t>88</a:t>
            </a:fld>
            <a:endParaRPr lang="es-ES_tradnl" alt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r>
              <a:rPr lang="es-ES_tradnl" altLang="en-US" smtClean="0"/>
              <a:t>Al sobreponer el análisis objetivo de los Jets sobre la animación de imágenes de vapor de agua, tenemos una idea mas detallada de donde se pueden encontrar las circulaciones directa/indirecta, y potencialmente las áreas de frontogénesis/ciclogénesis que pudiesen estar afectando en el futuro inmediato.</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4AAE97B-8DC1-44BC-BA06-8326F09C2CAA}" type="slidenum">
              <a:rPr lang="es-ES_tradnl" altLang="en-US" smtClean="0"/>
              <a:pPr eaLnBrk="1" hangingPunct="1">
                <a:spcBef>
                  <a:spcPct val="0"/>
                </a:spcBef>
              </a:pPr>
              <a:t>89</a:t>
            </a:fld>
            <a:endParaRPr lang="es-ES_tradnl" alt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5B74D8-4F89-461A-895A-A871F44E79F6}" type="slidenum">
              <a:rPr lang="es-ES_tradnl" altLang="en-US" smtClean="0"/>
              <a:pPr eaLnBrk="1" hangingPunct="1">
                <a:spcBef>
                  <a:spcPct val="0"/>
                </a:spcBef>
              </a:pPr>
              <a:t>90</a:t>
            </a:fld>
            <a:endParaRPr lang="es-ES_tradnl" alt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9214035-5874-4B66-8374-318AB3C2BE55}" type="slidenum">
              <a:rPr lang="es-ES_tradnl" altLang="en-US" smtClean="0"/>
              <a:pPr eaLnBrk="1" hangingPunct="1">
                <a:spcBef>
                  <a:spcPct val="0"/>
                </a:spcBef>
              </a:pPr>
              <a:t>10</a:t>
            </a:fld>
            <a:endParaRPr lang="es-ES_tradnl" alt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s-ES_tradnl" altLang="en-US" smtClean="0"/>
              <a:t>Un corte transversal en la entrada de la corriente en chorro, nos muestra las áreas de divergencia y convergencia en la vertical.  La divergencia en niveles superiores en la entrada izquierda, combinado con convergencia en bajos niveles, favorece el ascenso de aire caliente.  En la entrada derecha, donde tenemos convergencia en los niveles superiores y divergencia en capas bajas, se favorece el descenso de aire frió.  La circulación resultante es una circulación ageostrófica directa.</a:t>
            </a:r>
          </a:p>
          <a:p>
            <a:pPr eaLnBrk="1" hangingPunct="1"/>
            <a:endParaRPr lang="es-ES_tradnl" altLang="en-US" smtClean="0"/>
          </a:p>
          <a:p>
            <a:pPr eaLnBrk="1" hangingPunct="1"/>
            <a:r>
              <a:rPr lang="es-ES_tradnl" altLang="en-US" smtClean="0"/>
              <a:t>La circulación directa, con el tiempo, tiende a debilitar el gradiente horizontal de temperatura.  A consecuencia de este proceso, se debilita la corriente en chorro, y si hay un frente, el mismo se empieza a disipar y/o frontolizar.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FB82ACA-5C47-4F07-B4ED-145B4D2963C8}" type="slidenum">
              <a:rPr lang="es-ES_tradnl" altLang="en-US" smtClean="0"/>
              <a:pPr eaLnBrk="1" hangingPunct="1">
                <a:spcBef>
                  <a:spcPct val="0"/>
                </a:spcBef>
              </a:pPr>
              <a:t>91</a:t>
            </a:fld>
            <a:endParaRPr lang="es-ES_tradnl" alt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Análisis de frentes (color por convenio internacional).</a:t>
            </a:r>
          </a:p>
          <a:p>
            <a:pPr eaLnBrk="1" hangingPunct="1"/>
            <a:r>
              <a:rPr lang="es-ES_tradnl" altLang="en-US" smtClean="0"/>
              <a:t>Jets: </a:t>
            </a:r>
          </a:p>
          <a:p>
            <a:pPr eaLnBrk="1" hangingPunct="1"/>
            <a:r>
              <a:rPr lang="es-ES_tradnl" altLang="en-US" smtClean="0"/>
              <a:t>	Subtropical (Rojo)</a:t>
            </a:r>
          </a:p>
          <a:p>
            <a:pPr eaLnBrk="1" hangingPunct="1"/>
            <a:r>
              <a:rPr lang="es-ES_tradnl" altLang="en-US" smtClean="0"/>
              <a:t>	Polar Norte (Naranja)</a:t>
            </a:r>
          </a:p>
          <a:p>
            <a:pPr eaLnBrk="1" hangingPunct="1"/>
            <a:r>
              <a:rPr lang="es-ES_tradnl" altLang="en-US" smtClean="0"/>
              <a:t>	Polar Sur (Blanco)</a:t>
            </a:r>
          </a:p>
          <a:p>
            <a:pPr eaLnBrk="1" hangingPunct="1"/>
            <a:endParaRPr lang="es-ES_tradnl" altLang="en-US" smtClean="0"/>
          </a:p>
          <a:p>
            <a:pPr eaLnBrk="1" hangingPunct="1"/>
            <a:r>
              <a:rPr lang="es-ES_tradnl" altLang="en-US" smtClean="0"/>
              <a:t>El análisis de los jets es superpuesto sobre el análisis de superficie.  El hacer esto nos facilita el establecer con mas precisión el tipo de masa y encontrar los puntos de inflexión donde los jets atraviesan las superficies frontales.  Esto nos ayuda a encontrar los puntos doble y triple.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1EC7266-AF21-4EDF-90D7-1B2DDF82B56B}" type="slidenum">
              <a:rPr lang="es-ES_tradnl" altLang="en-US" smtClean="0"/>
              <a:pPr eaLnBrk="1" hangingPunct="1">
                <a:spcBef>
                  <a:spcPct val="0"/>
                </a:spcBef>
              </a:pPr>
              <a:t>92</a:t>
            </a:fld>
            <a:endParaRPr lang="es-ES_tradnl" alt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r>
              <a:rPr lang="es-ES_tradnl" altLang="en-US" smtClean="0"/>
              <a:t>En este grafico:</a:t>
            </a:r>
          </a:p>
          <a:p>
            <a:pPr eaLnBrk="1" hangingPunct="1"/>
            <a:endParaRPr lang="es-ES_tradnl" altLang="en-US" smtClean="0"/>
          </a:p>
          <a:p>
            <a:pPr eaLnBrk="1" hangingPunct="1"/>
            <a:r>
              <a:rPr lang="es-ES_tradnl" altLang="en-US" smtClean="0"/>
              <a:t>Análisis de frentes (color por convenio internacional).</a:t>
            </a:r>
          </a:p>
          <a:p>
            <a:pPr eaLnBrk="1" hangingPunct="1"/>
            <a:r>
              <a:rPr lang="es-ES_tradnl" altLang="en-US" smtClean="0"/>
              <a:t>Jets: </a:t>
            </a:r>
          </a:p>
          <a:p>
            <a:pPr eaLnBrk="1" hangingPunct="1"/>
            <a:r>
              <a:rPr lang="es-ES_tradnl" altLang="en-US" smtClean="0"/>
              <a:t>	Subtropical (Rojo)</a:t>
            </a:r>
          </a:p>
          <a:p>
            <a:pPr eaLnBrk="1" hangingPunct="1"/>
            <a:r>
              <a:rPr lang="es-ES_tradnl" altLang="en-US" smtClean="0"/>
              <a:t>	Polar Norte (Naranja)</a:t>
            </a:r>
          </a:p>
          <a:p>
            <a:pPr eaLnBrk="1" hangingPunct="1"/>
            <a:r>
              <a:rPr lang="es-ES_tradnl" altLang="en-US" smtClean="0"/>
              <a:t>	Polar Sur (Blanco)</a:t>
            </a:r>
          </a:p>
          <a:p>
            <a:pPr eaLnBrk="1" hangingPunct="1"/>
            <a:r>
              <a:rPr lang="es-ES_tradnl" altLang="en-US" smtClean="0"/>
              <a:t>Imagen IR</a:t>
            </a:r>
          </a:p>
          <a:p>
            <a:pPr eaLnBrk="1" hangingPunct="1"/>
            <a:endParaRPr lang="es-ES_tradnl" altLang="en-US" smtClean="0"/>
          </a:p>
          <a:p>
            <a:pPr eaLnBrk="1" hangingPunct="1"/>
            <a:r>
              <a:rPr lang="es-ES_tradnl" altLang="en-US" smtClean="0"/>
              <a:t>El análisis de los jets es superpuesto sobre el análisis de superficie y la imagen de satélite IR.  El hacer esto nos facilita el establecer con mas precisión el tipo de masa y encontrar los puntos de inflexión donde los jets atraviesan las superficies frontales.  Esto nos ayuda a encontrar los puntos doble y triple.</a:t>
            </a:r>
          </a:p>
          <a:p>
            <a:pPr eaLnBrk="1" hangingPunct="1"/>
            <a:endParaRPr lang="es-ES_tradnl"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9C9BA12-9C05-4A4B-A978-094A5D691802}" type="slidenum">
              <a:rPr lang="es-ES_tradnl" altLang="en-US" smtClean="0"/>
              <a:pPr eaLnBrk="1" hangingPunct="1">
                <a:spcBef>
                  <a:spcPct val="0"/>
                </a:spcBef>
              </a:pPr>
              <a:t>94</a:t>
            </a:fld>
            <a:endParaRPr lang="es-ES_tradnl" alt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lvl="1" eaLnBrk="1" hangingPunct="1">
              <a:lnSpc>
                <a:spcPct val="90000"/>
              </a:lnSpc>
            </a:pPr>
            <a:r>
              <a:rPr lang="es-ES_tradnl" altLang="en-US" smtClean="0"/>
              <a:t>Stratosphere:  The region of the </a:t>
            </a:r>
            <a:r>
              <a:rPr lang="es-ES_tradnl" altLang="en-US" smtClean="0">
                <a:hlinkClick r:id="rId3"/>
              </a:rPr>
              <a:t>atmosphere</a:t>
            </a:r>
            <a:r>
              <a:rPr lang="es-ES_tradnl" altLang="en-US" smtClean="0"/>
              <a:t> extending from the top of the </a:t>
            </a:r>
            <a:r>
              <a:rPr lang="es-ES_tradnl" altLang="en-US" smtClean="0">
                <a:hlinkClick r:id="rId4"/>
              </a:rPr>
              <a:t>troposphere</a:t>
            </a:r>
            <a:r>
              <a:rPr lang="es-ES_tradnl" altLang="en-US" smtClean="0"/>
              <a:t> (the </a:t>
            </a:r>
            <a:r>
              <a:rPr lang="es-ES_tradnl" altLang="en-US" smtClean="0">
                <a:hlinkClick r:id="rId5"/>
              </a:rPr>
              <a:t>tropopause</a:t>
            </a:r>
            <a:r>
              <a:rPr lang="es-ES_tradnl" altLang="en-US" smtClean="0"/>
              <a:t>), at heights of roughly 10–17 km, to the base of the </a:t>
            </a:r>
            <a:r>
              <a:rPr lang="es-ES_tradnl" altLang="en-US" smtClean="0">
                <a:hlinkClick r:id="rId6"/>
              </a:rPr>
              <a:t>mesosphere</a:t>
            </a:r>
            <a:r>
              <a:rPr lang="es-ES_tradnl" altLang="en-US" smtClean="0"/>
              <a:t> (the </a:t>
            </a:r>
            <a:r>
              <a:rPr lang="es-ES_tradnl" altLang="en-US" smtClean="0">
                <a:hlinkClick r:id="rId7"/>
              </a:rPr>
              <a:t>stratopause</a:t>
            </a:r>
            <a:r>
              <a:rPr lang="es-ES_tradnl" altLang="en-US" smtClean="0"/>
              <a:t>), at a height of roughly 50 km. The stratosphere is characterized by constant or increasing temperatures with increasing height and marked </a:t>
            </a:r>
            <a:r>
              <a:rPr lang="es-ES_tradnl" altLang="en-US" smtClean="0">
                <a:hlinkClick r:id="rId8"/>
              </a:rPr>
              <a:t>vertical stability</a:t>
            </a:r>
            <a:r>
              <a:rPr lang="es-ES_tradnl" altLang="en-US" smtClean="0"/>
              <a:t>. It owes its existence to heating of </a:t>
            </a:r>
            <a:r>
              <a:rPr lang="es-ES_tradnl" altLang="en-US" smtClean="0">
                <a:hlinkClick r:id="rId9"/>
              </a:rPr>
              <a:t>ozone</a:t>
            </a:r>
            <a:r>
              <a:rPr lang="es-ES_tradnl" altLang="en-US" smtClean="0"/>
              <a:t> by solar </a:t>
            </a:r>
            <a:r>
              <a:rPr lang="es-ES_tradnl" altLang="en-US" smtClean="0">
                <a:hlinkClick r:id="rId10"/>
              </a:rPr>
              <a:t>ultraviolet radiation</a:t>
            </a:r>
            <a:r>
              <a:rPr lang="es-ES_tradnl" altLang="en-US" smtClean="0"/>
              <a:t>, and its </a:t>
            </a:r>
            <a:r>
              <a:rPr lang="es-ES_tradnl" altLang="en-US" smtClean="0">
                <a:hlinkClick r:id="rId11"/>
              </a:rPr>
              <a:t>temperature</a:t>
            </a:r>
            <a:r>
              <a:rPr lang="es-ES_tradnl" altLang="en-US" smtClean="0"/>
              <a:t> varies from −85°C or less near the tropical tropopause to roughly 0°C at the stratopause. While the major constituents of the stratosphere are molecular </a:t>
            </a:r>
            <a:r>
              <a:rPr lang="es-ES_tradnl" altLang="en-US" smtClean="0">
                <a:hlinkClick r:id="rId12"/>
              </a:rPr>
              <a:t>nitrogen</a:t>
            </a:r>
            <a:r>
              <a:rPr lang="es-ES_tradnl" altLang="en-US" smtClean="0"/>
              <a:t> and </a:t>
            </a:r>
            <a:r>
              <a:rPr lang="es-ES_tradnl" altLang="en-US" smtClean="0">
                <a:hlinkClick r:id="rId13"/>
              </a:rPr>
              <a:t>oxygen</a:t>
            </a:r>
            <a:r>
              <a:rPr lang="es-ES_tradnl" altLang="en-US" smtClean="0"/>
              <a:t>, just as in the troposphere, the stratosphere contains a number of minor chemical species that result from photochemical reactions in the intense ultraviolet radiation environment. Chief among these is ozone, the presence of which shelters the underlying atmosphere and the earth's surface from exposure to potentially dangerous ultraviolet radiation.</a:t>
            </a:r>
          </a:p>
          <a:p>
            <a:pPr lvl="1" eaLnBrk="1" hangingPunct="1">
              <a:lnSpc>
                <a:spcPct val="90000"/>
              </a:lnSpc>
            </a:pPr>
            <a:endParaRPr lang="es-ES_tradnl" altLang="en-US" smtClean="0"/>
          </a:p>
          <a:p>
            <a:pPr lvl="2" eaLnBrk="1" hangingPunct="1">
              <a:lnSpc>
                <a:spcPct val="90000"/>
              </a:lnSpc>
            </a:pPr>
            <a:r>
              <a:rPr lang="es-ES_tradnl" altLang="en-US" b="1" smtClean="0"/>
              <a:t>mesosphere</a:t>
            </a:r>
            <a:r>
              <a:rPr lang="es-ES_tradnl" altLang="en-US" smtClean="0"/>
              <a:t>—The region of the </a:t>
            </a:r>
            <a:r>
              <a:rPr lang="es-ES_tradnl" altLang="en-US" smtClean="0">
                <a:hlinkClick r:id="rId3"/>
              </a:rPr>
              <a:t>atmosphere</a:t>
            </a:r>
            <a:r>
              <a:rPr lang="es-ES_tradnl" altLang="en-US" smtClean="0"/>
              <a:t> lying above the </a:t>
            </a:r>
            <a:r>
              <a:rPr lang="es-ES_tradnl" altLang="en-US" smtClean="0">
                <a:hlinkClick r:id="rId14"/>
              </a:rPr>
              <a:t>stratosphere</a:t>
            </a:r>
            <a:r>
              <a:rPr lang="es-ES_tradnl" altLang="en-US" smtClean="0"/>
              <a:t> and extending from the </a:t>
            </a:r>
            <a:r>
              <a:rPr lang="es-ES_tradnl" altLang="en-US" smtClean="0">
                <a:hlinkClick r:id="rId7"/>
              </a:rPr>
              <a:t>stratopause</a:t>
            </a:r>
            <a:r>
              <a:rPr lang="es-ES_tradnl" altLang="en-US" smtClean="0"/>
              <a:t> at about 50 km height to the </a:t>
            </a:r>
            <a:r>
              <a:rPr lang="es-ES_tradnl" altLang="en-US" smtClean="0">
                <a:hlinkClick r:id="rId15"/>
              </a:rPr>
              <a:t>mesopause</a:t>
            </a:r>
            <a:r>
              <a:rPr lang="es-ES_tradnl" altLang="en-US" smtClean="0"/>
              <a:t> at 85–95 km. The mesosphere is characterized by decreasing </a:t>
            </a:r>
            <a:r>
              <a:rPr lang="es-ES_tradnl" altLang="en-US" smtClean="0">
                <a:hlinkClick r:id="rId11"/>
              </a:rPr>
              <a:t>temperature</a:t>
            </a:r>
            <a:r>
              <a:rPr lang="es-ES_tradnl" altLang="en-US" smtClean="0"/>
              <a:t> with increasing height, reflecting the decreasing </a:t>
            </a:r>
            <a:r>
              <a:rPr lang="es-ES_tradnl" altLang="en-US" smtClean="0">
                <a:hlinkClick r:id="rId16"/>
              </a:rPr>
              <a:t>absorption</a:t>
            </a:r>
            <a:r>
              <a:rPr lang="es-ES_tradnl" altLang="en-US" smtClean="0"/>
              <a:t> of solar </a:t>
            </a:r>
            <a:r>
              <a:rPr lang="es-ES_tradnl" altLang="en-US" smtClean="0">
                <a:hlinkClick r:id="rId10"/>
              </a:rPr>
              <a:t>ultraviolet radiation</a:t>
            </a:r>
            <a:r>
              <a:rPr lang="es-ES_tradnl" altLang="en-US" smtClean="0"/>
              <a:t> by </a:t>
            </a:r>
            <a:r>
              <a:rPr lang="es-ES_tradnl" altLang="en-US" smtClean="0">
                <a:hlinkClick r:id="rId9"/>
              </a:rPr>
              <a:t>ozone</a:t>
            </a:r>
            <a:r>
              <a:rPr lang="es-ES_tradnl" altLang="en-US" smtClean="0"/>
              <a:t>. Many features of the mesosphere remain poorly understood since in situ measurements are difficult. The region is too high for </a:t>
            </a:r>
            <a:r>
              <a:rPr lang="es-ES_tradnl" altLang="en-US" smtClean="0">
                <a:hlinkClick r:id="rId17"/>
              </a:rPr>
              <a:t>balloon</a:t>
            </a:r>
            <a:r>
              <a:rPr lang="es-ES_tradnl" altLang="en-US" smtClean="0"/>
              <a:t> operations and too low for satellites to </a:t>
            </a:r>
            <a:r>
              <a:rPr lang="es-ES_tradnl" altLang="en-US" smtClean="0">
                <a:hlinkClick r:id="rId18"/>
              </a:rPr>
              <a:t>orbit</a:t>
            </a:r>
            <a:r>
              <a:rPr lang="es-ES_tradnl" altLang="en-US" smtClean="0"/>
              <a:t>. </a:t>
            </a:r>
            <a:r>
              <a:rPr lang="es-ES_tradnl" altLang="en-US" smtClean="0">
                <a:hlinkClick r:id="rId19"/>
              </a:rPr>
              <a:t>Rockets</a:t>
            </a:r>
            <a:r>
              <a:rPr lang="es-ES_tradnl" altLang="en-US" smtClean="0"/>
              <a:t>, while useful, usually travel too rapidly through the region to produce reliable measurements. </a:t>
            </a:r>
            <a:r>
              <a:rPr lang="es-ES_tradnl" altLang="en-US" i="1" smtClean="0"/>
              <a:t>See</a:t>
            </a:r>
            <a:r>
              <a:rPr lang="es-ES_tradnl" altLang="en-US" smtClean="0"/>
              <a:t> </a:t>
            </a:r>
            <a:r>
              <a:rPr lang="es-ES_tradnl" altLang="en-US" smtClean="0">
                <a:hlinkClick r:id="rId20"/>
              </a:rPr>
              <a:t>atmospheric shell</a:t>
            </a:r>
            <a:r>
              <a:rPr lang="es-ES_tradnl" altLang="en-US" smtClean="0"/>
              <a:t>. </a:t>
            </a:r>
          </a:p>
          <a:p>
            <a:pPr lvl="1" eaLnBrk="1" hangingPunct="1">
              <a:lnSpc>
                <a:spcPct val="90000"/>
              </a:lnSpc>
            </a:pPr>
            <a:endParaRPr lang="es-ES_tradnl" altLang="en-US" smtClean="0"/>
          </a:p>
          <a:p>
            <a:pPr eaLnBrk="1" hangingPunct="1">
              <a:lnSpc>
                <a:spcPct val="90000"/>
              </a:lnSpc>
            </a:pPr>
            <a:endParaRPr lang="es-ES_tradnl"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9C9BA12-9C05-4A4B-A978-094A5D691802}" type="slidenum">
              <a:rPr lang="es-ES_tradnl" altLang="en-US" smtClean="0"/>
              <a:pPr eaLnBrk="1" hangingPunct="1">
                <a:spcBef>
                  <a:spcPct val="0"/>
                </a:spcBef>
              </a:pPr>
              <a:t>95</a:t>
            </a:fld>
            <a:endParaRPr lang="es-ES_tradnl" alt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lvl="1" eaLnBrk="1" hangingPunct="1">
              <a:lnSpc>
                <a:spcPct val="90000"/>
              </a:lnSpc>
            </a:pPr>
            <a:r>
              <a:rPr lang="es-ES_tradnl" altLang="en-US" smtClean="0"/>
              <a:t>Stratosphere:  The region of the </a:t>
            </a:r>
            <a:r>
              <a:rPr lang="es-ES_tradnl" altLang="en-US" smtClean="0">
                <a:hlinkClick r:id="rId3"/>
              </a:rPr>
              <a:t>atmosphere</a:t>
            </a:r>
            <a:r>
              <a:rPr lang="es-ES_tradnl" altLang="en-US" smtClean="0"/>
              <a:t> extending from the top of the </a:t>
            </a:r>
            <a:r>
              <a:rPr lang="es-ES_tradnl" altLang="en-US" smtClean="0">
                <a:hlinkClick r:id="rId4"/>
              </a:rPr>
              <a:t>troposphere</a:t>
            </a:r>
            <a:r>
              <a:rPr lang="es-ES_tradnl" altLang="en-US" smtClean="0"/>
              <a:t> (the </a:t>
            </a:r>
            <a:r>
              <a:rPr lang="es-ES_tradnl" altLang="en-US" smtClean="0">
                <a:hlinkClick r:id="rId5"/>
              </a:rPr>
              <a:t>tropopause</a:t>
            </a:r>
            <a:r>
              <a:rPr lang="es-ES_tradnl" altLang="en-US" smtClean="0"/>
              <a:t>), at heights of roughly 10–17 km, to the base of the </a:t>
            </a:r>
            <a:r>
              <a:rPr lang="es-ES_tradnl" altLang="en-US" smtClean="0">
                <a:hlinkClick r:id="rId6"/>
              </a:rPr>
              <a:t>mesosphere</a:t>
            </a:r>
            <a:r>
              <a:rPr lang="es-ES_tradnl" altLang="en-US" smtClean="0"/>
              <a:t> (the </a:t>
            </a:r>
            <a:r>
              <a:rPr lang="es-ES_tradnl" altLang="en-US" smtClean="0">
                <a:hlinkClick r:id="rId7"/>
              </a:rPr>
              <a:t>stratopause</a:t>
            </a:r>
            <a:r>
              <a:rPr lang="es-ES_tradnl" altLang="en-US" smtClean="0"/>
              <a:t>), at a height of roughly 50 km. The stratosphere is characterized by constant or increasing temperatures with increasing height and marked </a:t>
            </a:r>
            <a:r>
              <a:rPr lang="es-ES_tradnl" altLang="en-US" smtClean="0">
                <a:hlinkClick r:id="rId8"/>
              </a:rPr>
              <a:t>vertical stability</a:t>
            </a:r>
            <a:r>
              <a:rPr lang="es-ES_tradnl" altLang="en-US" smtClean="0"/>
              <a:t>. It owes its existence to heating of </a:t>
            </a:r>
            <a:r>
              <a:rPr lang="es-ES_tradnl" altLang="en-US" smtClean="0">
                <a:hlinkClick r:id="rId9"/>
              </a:rPr>
              <a:t>ozone</a:t>
            </a:r>
            <a:r>
              <a:rPr lang="es-ES_tradnl" altLang="en-US" smtClean="0"/>
              <a:t> by solar </a:t>
            </a:r>
            <a:r>
              <a:rPr lang="es-ES_tradnl" altLang="en-US" smtClean="0">
                <a:hlinkClick r:id="rId10"/>
              </a:rPr>
              <a:t>ultraviolet radiation</a:t>
            </a:r>
            <a:r>
              <a:rPr lang="es-ES_tradnl" altLang="en-US" smtClean="0"/>
              <a:t>, and its </a:t>
            </a:r>
            <a:r>
              <a:rPr lang="es-ES_tradnl" altLang="en-US" smtClean="0">
                <a:hlinkClick r:id="rId11"/>
              </a:rPr>
              <a:t>temperature</a:t>
            </a:r>
            <a:r>
              <a:rPr lang="es-ES_tradnl" altLang="en-US" smtClean="0"/>
              <a:t> varies from −85°C or less near the tropical tropopause to roughly 0°C at the stratopause. While the major constituents of the stratosphere are molecular </a:t>
            </a:r>
            <a:r>
              <a:rPr lang="es-ES_tradnl" altLang="en-US" smtClean="0">
                <a:hlinkClick r:id="rId12"/>
              </a:rPr>
              <a:t>nitrogen</a:t>
            </a:r>
            <a:r>
              <a:rPr lang="es-ES_tradnl" altLang="en-US" smtClean="0"/>
              <a:t> and </a:t>
            </a:r>
            <a:r>
              <a:rPr lang="es-ES_tradnl" altLang="en-US" smtClean="0">
                <a:hlinkClick r:id="rId13"/>
              </a:rPr>
              <a:t>oxygen</a:t>
            </a:r>
            <a:r>
              <a:rPr lang="es-ES_tradnl" altLang="en-US" smtClean="0"/>
              <a:t>, just as in the troposphere, the stratosphere contains a number of minor chemical species that result from photochemical reactions in the intense ultraviolet radiation environment. Chief among these is ozone, the presence of which shelters the underlying atmosphere and the earth's surface from exposure to potentially dangerous ultraviolet radiation.</a:t>
            </a:r>
          </a:p>
          <a:p>
            <a:pPr lvl="1" eaLnBrk="1" hangingPunct="1">
              <a:lnSpc>
                <a:spcPct val="90000"/>
              </a:lnSpc>
            </a:pPr>
            <a:endParaRPr lang="es-ES_tradnl" altLang="en-US" smtClean="0"/>
          </a:p>
          <a:p>
            <a:pPr lvl="2" eaLnBrk="1" hangingPunct="1">
              <a:lnSpc>
                <a:spcPct val="90000"/>
              </a:lnSpc>
            </a:pPr>
            <a:r>
              <a:rPr lang="es-ES_tradnl" altLang="en-US" b="1" smtClean="0"/>
              <a:t>mesosphere</a:t>
            </a:r>
            <a:r>
              <a:rPr lang="es-ES_tradnl" altLang="en-US" smtClean="0"/>
              <a:t>—The region of the </a:t>
            </a:r>
            <a:r>
              <a:rPr lang="es-ES_tradnl" altLang="en-US" smtClean="0">
                <a:hlinkClick r:id="rId3"/>
              </a:rPr>
              <a:t>atmosphere</a:t>
            </a:r>
            <a:r>
              <a:rPr lang="es-ES_tradnl" altLang="en-US" smtClean="0"/>
              <a:t> lying above the </a:t>
            </a:r>
            <a:r>
              <a:rPr lang="es-ES_tradnl" altLang="en-US" smtClean="0">
                <a:hlinkClick r:id="rId14"/>
              </a:rPr>
              <a:t>stratosphere</a:t>
            </a:r>
            <a:r>
              <a:rPr lang="es-ES_tradnl" altLang="en-US" smtClean="0"/>
              <a:t> and extending from the </a:t>
            </a:r>
            <a:r>
              <a:rPr lang="es-ES_tradnl" altLang="en-US" smtClean="0">
                <a:hlinkClick r:id="rId7"/>
              </a:rPr>
              <a:t>stratopause</a:t>
            </a:r>
            <a:r>
              <a:rPr lang="es-ES_tradnl" altLang="en-US" smtClean="0"/>
              <a:t> at about 50 km height to the </a:t>
            </a:r>
            <a:r>
              <a:rPr lang="es-ES_tradnl" altLang="en-US" smtClean="0">
                <a:hlinkClick r:id="rId15"/>
              </a:rPr>
              <a:t>mesopause</a:t>
            </a:r>
            <a:r>
              <a:rPr lang="es-ES_tradnl" altLang="en-US" smtClean="0"/>
              <a:t> at 85–95 km. The mesosphere is characterized by decreasing </a:t>
            </a:r>
            <a:r>
              <a:rPr lang="es-ES_tradnl" altLang="en-US" smtClean="0">
                <a:hlinkClick r:id="rId11"/>
              </a:rPr>
              <a:t>temperature</a:t>
            </a:r>
            <a:r>
              <a:rPr lang="es-ES_tradnl" altLang="en-US" smtClean="0"/>
              <a:t> with increasing height, reflecting the decreasing </a:t>
            </a:r>
            <a:r>
              <a:rPr lang="es-ES_tradnl" altLang="en-US" smtClean="0">
                <a:hlinkClick r:id="rId16"/>
              </a:rPr>
              <a:t>absorption</a:t>
            </a:r>
            <a:r>
              <a:rPr lang="es-ES_tradnl" altLang="en-US" smtClean="0"/>
              <a:t> of solar </a:t>
            </a:r>
            <a:r>
              <a:rPr lang="es-ES_tradnl" altLang="en-US" smtClean="0">
                <a:hlinkClick r:id="rId10"/>
              </a:rPr>
              <a:t>ultraviolet radiation</a:t>
            </a:r>
            <a:r>
              <a:rPr lang="es-ES_tradnl" altLang="en-US" smtClean="0"/>
              <a:t> by </a:t>
            </a:r>
            <a:r>
              <a:rPr lang="es-ES_tradnl" altLang="en-US" smtClean="0">
                <a:hlinkClick r:id="rId9"/>
              </a:rPr>
              <a:t>ozone</a:t>
            </a:r>
            <a:r>
              <a:rPr lang="es-ES_tradnl" altLang="en-US" smtClean="0"/>
              <a:t>. Many features of the mesosphere remain poorly understood since in situ measurements are difficult. The region is too high for </a:t>
            </a:r>
            <a:r>
              <a:rPr lang="es-ES_tradnl" altLang="en-US" smtClean="0">
                <a:hlinkClick r:id="rId17"/>
              </a:rPr>
              <a:t>balloon</a:t>
            </a:r>
            <a:r>
              <a:rPr lang="es-ES_tradnl" altLang="en-US" smtClean="0"/>
              <a:t> operations and too low for satellites to </a:t>
            </a:r>
            <a:r>
              <a:rPr lang="es-ES_tradnl" altLang="en-US" smtClean="0">
                <a:hlinkClick r:id="rId18"/>
              </a:rPr>
              <a:t>orbit</a:t>
            </a:r>
            <a:r>
              <a:rPr lang="es-ES_tradnl" altLang="en-US" smtClean="0"/>
              <a:t>. </a:t>
            </a:r>
            <a:r>
              <a:rPr lang="es-ES_tradnl" altLang="en-US" smtClean="0">
                <a:hlinkClick r:id="rId19"/>
              </a:rPr>
              <a:t>Rockets</a:t>
            </a:r>
            <a:r>
              <a:rPr lang="es-ES_tradnl" altLang="en-US" smtClean="0"/>
              <a:t>, while useful, usually travel too rapidly through the region to produce reliable measurements. </a:t>
            </a:r>
            <a:r>
              <a:rPr lang="es-ES_tradnl" altLang="en-US" i="1" smtClean="0"/>
              <a:t>See</a:t>
            </a:r>
            <a:r>
              <a:rPr lang="es-ES_tradnl" altLang="en-US" smtClean="0"/>
              <a:t> </a:t>
            </a:r>
            <a:r>
              <a:rPr lang="es-ES_tradnl" altLang="en-US" smtClean="0">
                <a:hlinkClick r:id="rId20"/>
              </a:rPr>
              <a:t>atmospheric shell</a:t>
            </a:r>
            <a:r>
              <a:rPr lang="es-ES_tradnl" altLang="en-US" smtClean="0"/>
              <a:t>. </a:t>
            </a:r>
          </a:p>
          <a:p>
            <a:pPr lvl="1" eaLnBrk="1" hangingPunct="1">
              <a:lnSpc>
                <a:spcPct val="90000"/>
              </a:lnSpc>
            </a:pPr>
            <a:endParaRPr lang="es-ES_tradnl" altLang="en-US" smtClean="0"/>
          </a:p>
          <a:p>
            <a:pPr eaLnBrk="1" hangingPunct="1">
              <a:lnSpc>
                <a:spcPct val="90000"/>
              </a:lnSpc>
            </a:pPr>
            <a:endParaRPr lang="es-ES_tradnl"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660449C-6F69-4549-ACD1-C28C3BEBF797}" type="slidenum">
              <a:rPr lang="es-ES_tradnl" altLang="en-US" smtClean="0"/>
              <a:pPr eaLnBrk="1" hangingPunct="1">
                <a:spcBef>
                  <a:spcPct val="0"/>
                </a:spcBef>
              </a:pPr>
              <a:t>118</a:t>
            </a:fld>
            <a:endParaRPr lang="es-ES_tradnl" alt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1B3586D-8355-48A5-911C-F342937246E2}" type="slidenum">
              <a:rPr lang="es-ES_tradnl" altLang="en-US" smtClean="0"/>
              <a:pPr eaLnBrk="1" hangingPunct="1">
                <a:spcBef>
                  <a:spcPct val="0"/>
                </a:spcBef>
              </a:pPr>
              <a:t>119</a:t>
            </a:fld>
            <a:endParaRPr lang="es-ES_tradnl" alt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D2C3595-5AE8-43E7-BF6F-40136F0570E1}" type="slidenum">
              <a:rPr lang="es-ES_tradnl" altLang="en-US" smtClean="0"/>
              <a:pPr eaLnBrk="1" hangingPunct="1">
                <a:spcBef>
                  <a:spcPct val="0"/>
                </a:spcBef>
              </a:pPr>
              <a:t>121</a:t>
            </a:fld>
            <a:endParaRPr lang="es-ES_tradnl" alt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0E61971-1B8C-4932-8438-A414BE6046C9}" type="slidenum">
              <a:rPr lang="es-ES_tradnl" altLang="en-US" smtClean="0"/>
              <a:pPr eaLnBrk="1" hangingPunct="1">
                <a:spcBef>
                  <a:spcPct val="0"/>
                </a:spcBef>
              </a:pPr>
              <a:t>122</a:t>
            </a:fld>
            <a:endParaRPr lang="es-ES_tradnl" alt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E9542D9-5617-47A5-BB2B-13B112D022A6}" type="slidenum">
              <a:rPr lang="es-ES_tradnl" altLang="en-US" smtClean="0"/>
              <a:pPr eaLnBrk="1" hangingPunct="1">
                <a:spcBef>
                  <a:spcPct val="0"/>
                </a:spcBef>
              </a:pPr>
              <a:t>123</a:t>
            </a:fld>
            <a:endParaRPr lang="es-ES_tradnl" alt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827C702-CBF0-43F1-A580-92DAB87466FD}" type="slidenum">
              <a:rPr lang="es-ES_tradnl" altLang="en-US" smtClean="0"/>
              <a:pPr eaLnBrk="1" hangingPunct="1">
                <a:spcBef>
                  <a:spcPct val="0"/>
                </a:spcBef>
              </a:pPr>
              <a:t>124</a:t>
            </a:fld>
            <a:endParaRPr lang="es-ES_tradnl" alt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s-ES_tradnl" altLang="en-US" smtClean="0"/>
              <a:t>Viento de 33kt en 850 hPa es analizado en la Pampa Argentina.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03B1DB0-E596-4EC5-98B4-93DE1C9FDA90}" type="slidenum">
              <a:rPr lang="es-ES_tradnl" altLang="en-US" smtClean="0"/>
              <a:pPr eaLnBrk="1" hangingPunct="1">
                <a:spcBef>
                  <a:spcPct val="0"/>
                </a:spcBef>
              </a:pPr>
              <a:t>11</a:t>
            </a:fld>
            <a:endParaRPr lang="es-ES_tradnl"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s-ES_tradnl" altLang="en-US" smtClean="0"/>
              <a:t>Con el aire calido a la derecha de la imagen, y el aire frió a la izquierda, la circulación ageostrófica nos muestra el aire calido ascendiendo mientras que el aire frió, a la izquierda, esta descendiendo.  Esto es una circulación directa, la cual favorece la frontolisis/debilitamiento del gradiente horizontal de temperatura.</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32CAD5F-45FF-4CEA-B14E-13EE232321AA}" type="slidenum">
              <a:rPr lang="es-ES_tradnl" altLang="en-US" smtClean="0"/>
              <a:pPr eaLnBrk="1" hangingPunct="1">
                <a:spcBef>
                  <a:spcPct val="0"/>
                </a:spcBef>
              </a:pPr>
              <a:t>125</a:t>
            </a:fld>
            <a:endParaRPr lang="es-ES_tradnl" alt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s-ES_tradnl" altLang="en-US" smtClean="0"/>
              <a:t>Jet nocturno de 39kt es analizado en Córdoba.</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3E05E46-7BB3-4224-96A8-0E269DA9D171}" type="slidenum">
              <a:rPr lang="es-ES_tradnl" altLang="en-US" smtClean="0"/>
              <a:pPr eaLnBrk="1" hangingPunct="1">
                <a:spcBef>
                  <a:spcPct val="0"/>
                </a:spcBef>
              </a:pPr>
              <a:t>126</a:t>
            </a:fld>
            <a:endParaRPr lang="es-ES_tradnl" alt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s-ES_tradnl" altLang="en-US" smtClean="0"/>
              <a:t>Jet nocturno generalmente se intensifica para eso de las 12Z (7-8 am local).</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E8A42A6-0670-4237-9156-0D89D9468782}" type="slidenum">
              <a:rPr lang="es-ES_tradnl" altLang="en-US" smtClean="0"/>
              <a:pPr eaLnBrk="1" hangingPunct="1">
                <a:spcBef>
                  <a:spcPct val="0"/>
                </a:spcBef>
              </a:pPr>
              <a:t>127</a:t>
            </a:fld>
            <a:endParaRPr lang="es-ES_tradnl" altLang="en-US"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s-ES_tradnl" altLang="en-US" smtClean="0"/>
              <a:t>Aquí vemos la influencia del flujo norte en la advección de aire húmedo  del norte a las secciones medias del continente.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9D021D6-66D5-4BAC-AB63-491993DFEAA0}" type="slidenum">
              <a:rPr lang="es-ES_tradnl" altLang="en-US" smtClean="0"/>
              <a:pPr eaLnBrk="1" hangingPunct="1">
                <a:spcBef>
                  <a:spcPct val="0"/>
                </a:spcBef>
              </a:pPr>
              <a:t>128</a:t>
            </a:fld>
            <a:endParaRPr lang="es-ES_tradnl" altLang="en-US"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s-ES_tradnl" altLang="en-US" smtClean="0"/>
              <a:t>En un periodo de 24 hrs vemos un gran aumento en los rocíos en el nivel de 850 hPa en el valle de Mesopotamia y Uruguay.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2971FFA-CB11-4DFF-8684-A6DC49F27A48}" type="slidenum">
              <a:rPr lang="es-ES_tradnl" altLang="en-US" smtClean="0"/>
              <a:pPr eaLnBrk="1" hangingPunct="1">
                <a:spcBef>
                  <a:spcPct val="0"/>
                </a:spcBef>
              </a:pPr>
              <a:t>129</a:t>
            </a:fld>
            <a:endParaRPr lang="es-ES_tradnl" alt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s-ES_tradnl" altLang="en-US" smtClean="0"/>
              <a:t>Para este periodo, el fuerte flujo del norte contribuye al aumento de los rocíos en la Provincia de Buenos Aires.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803FC4-C8F1-4D59-8CF9-712E61332812}" type="slidenum">
              <a:rPr lang="es-ES_tradnl" altLang="en-US" smtClean="0"/>
              <a:pPr eaLnBrk="1" hangingPunct="1">
                <a:spcBef>
                  <a:spcPct val="0"/>
                </a:spcBef>
              </a:pPr>
              <a:t>130</a:t>
            </a:fld>
            <a:endParaRPr lang="es-ES_tradnl" alt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lvl="1" eaLnBrk="1" hangingPunct="1"/>
            <a:r>
              <a:rPr lang="en-US" altLang="en-US" b="1" smtClean="0"/>
              <a:t>LLJ events are more numerous during El Ni</a:t>
            </a:r>
            <a:r>
              <a:rPr lang="en-US" altLang="en-US" b="1" smtClean="0">
                <a:cs typeface="Times New Roman" pitchFamily="18" charset="0"/>
              </a:rPr>
              <a:t>ñ</a:t>
            </a:r>
            <a:r>
              <a:rPr lang="en-US" altLang="en-US" b="1" smtClean="0"/>
              <a:t>o and less numerous during La Ni</a:t>
            </a:r>
            <a:r>
              <a:rPr lang="en-US" altLang="en-US" b="1" smtClean="0">
                <a:cs typeface="Times New Roman" pitchFamily="18" charset="0"/>
              </a:rPr>
              <a:t>ñ</a:t>
            </a:r>
            <a:r>
              <a:rPr lang="en-US" altLang="en-US" b="1" smtClean="0"/>
              <a:t>a</a:t>
            </a:r>
          </a:p>
          <a:p>
            <a:pPr lvl="1" eaLnBrk="1" hangingPunct="1"/>
            <a:endParaRPr lang="en-US" altLang="en-US" b="1" smtClean="0"/>
          </a:p>
          <a:p>
            <a:pPr eaLnBrk="1" hangingPunct="1"/>
            <a:endParaRPr lang="es-ES_tradnl"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96611D-22D9-4934-94A7-657BF99884FF}" type="slidenum">
              <a:rPr lang="es-ES_tradnl" altLang="en-US" smtClean="0"/>
              <a:pPr eaLnBrk="1" hangingPunct="1">
                <a:spcBef>
                  <a:spcPct val="0"/>
                </a:spcBef>
              </a:pPr>
              <a:t>137</a:t>
            </a:fld>
            <a:endParaRPr lang="es-ES_tradnl" alt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5F53B6E-2768-4912-B39F-F5F394D988B8}" type="slidenum">
              <a:rPr lang="es-ES_tradnl" altLang="en-US" smtClean="0"/>
              <a:pPr eaLnBrk="1" hangingPunct="1">
                <a:spcBef>
                  <a:spcPct val="0"/>
                </a:spcBef>
              </a:pPr>
              <a:t>145</a:t>
            </a:fld>
            <a:endParaRPr lang="es-ES_tradnl" alt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5F53B6E-2768-4912-B39F-F5F394D988B8}" type="slidenum">
              <a:rPr lang="es-ES_tradnl" altLang="en-US" smtClean="0"/>
              <a:pPr eaLnBrk="1" hangingPunct="1">
                <a:spcBef>
                  <a:spcPct val="0"/>
                </a:spcBef>
              </a:pPr>
              <a:t>146</a:t>
            </a:fld>
            <a:endParaRPr lang="es-ES_tradnl" alt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55AECF4-B9EC-4B8E-B846-BE56424151AB}" type="slidenum">
              <a:rPr lang="es-ES_tradnl" altLang="en-US" smtClean="0"/>
              <a:pPr eaLnBrk="1" hangingPunct="1">
                <a:spcBef>
                  <a:spcPct val="0"/>
                </a:spcBef>
              </a:pPr>
              <a:t>147</a:t>
            </a:fld>
            <a:endParaRPr lang="es-ES_tradnl" alt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A30099E-8588-4763-BA58-BC388A7BCCE6}" type="slidenum">
              <a:rPr lang="es-ES_tradnl" altLang="en-US" smtClean="0"/>
              <a:pPr eaLnBrk="1" hangingPunct="1">
                <a:spcBef>
                  <a:spcPct val="0"/>
                </a:spcBef>
              </a:pPr>
              <a:t>12</a:t>
            </a:fld>
            <a:endParaRPr lang="es-ES_tradnl"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s-ES_tradnl" altLang="en-US" dirty="0" smtClean="0"/>
              <a:t>El corte transversal en la salida de la corriente en chorro, nos muestra las áreas de divergencia y convergencia en la vertical.  La divergencia en niveles superiores en la salida derecha, combinado con convergencia en bajos niveles, favorece el ascenso de aire </a:t>
            </a:r>
            <a:r>
              <a:rPr lang="es-ES_tradnl" altLang="en-US" dirty="0" err="1" smtClean="0"/>
              <a:t>frió</a:t>
            </a:r>
            <a:r>
              <a:rPr lang="es-ES_tradnl" altLang="en-US" dirty="0" smtClean="0"/>
              <a:t>.  En la salida izquierda, donde tenemos convergencia en los niveles superiores y divergencia en capas bajas, se favorece el descenso de aire caliente.  La circulación resultante es una circulación ageostrófica indirecta.</a:t>
            </a:r>
          </a:p>
          <a:p>
            <a:pPr eaLnBrk="1" hangingPunct="1"/>
            <a:endParaRPr lang="es-ES_tradnl" altLang="en-US" dirty="0" smtClean="0"/>
          </a:p>
          <a:p>
            <a:pPr eaLnBrk="1" hangingPunct="1"/>
            <a:r>
              <a:rPr lang="es-ES_tradnl" altLang="en-US" dirty="0" smtClean="0"/>
              <a:t>La circulación indirecta, con el tiempo, tiende a intensificar/fortalecer el gradiente horizontal de temperatura.  A consecuencia de este proceso, se tiende a fortalecer la corriente en chorro mientras que simultáneamente se favorece la frontogénesis y la ciclo génesis.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55AECF4-B9EC-4B8E-B846-BE56424151AB}" type="slidenum">
              <a:rPr lang="es-ES_tradnl" altLang="en-US" smtClean="0"/>
              <a:pPr eaLnBrk="1" hangingPunct="1">
                <a:spcBef>
                  <a:spcPct val="0"/>
                </a:spcBef>
              </a:pPr>
              <a:t>148</a:t>
            </a:fld>
            <a:endParaRPr lang="es-ES_tradnl" alt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Adaptado de Beebe and Bates 1955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0C17221-9500-4C17-83F2-84A151E462F1}" type="slidenum">
              <a:rPr lang="es-ES_tradnl" altLang="en-US" smtClean="0"/>
              <a:pPr eaLnBrk="1" hangingPunct="1">
                <a:spcBef>
                  <a:spcPct val="0"/>
                </a:spcBef>
              </a:pPr>
              <a:t>13</a:t>
            </a:fld>
            <a:endParaRPr lang="es-ES_tradnl"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s-ES_tradnl" altLang="en-US" smtClean="0"/>
              <a:t>Con el aire calido a la derecha de la imagen, y el aire frió a la izquierda, la circulación ageostrófica nos muestra el aire calido descendiendo mientras que el aire frió, a la izquierda, esta ascendiendo.  Esto es una circulación directa, la cual favorece la frontogénesis/fortalecimiento del gradiente horizontal de temperatura.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9BDAE95-B9C0-4A66-8346-32D6F6B7C540}" type="slidenum">
              <a:rPr lang="es-ES_tradnl"/>
              <a:pPr>
                <a:defRPr/>
              </a:pPr>
              <a:t>‹#›</a:t>
            </a:fld>
            <a:endParaRPr lang="es-ES_tradnl"/>
          </a:p>
        </p:txBody>
      </p:sp>
    </p:spTree>
    <p:extLst>
      <p:ext uri="{BB962C8B-B14F-4D97-AF65-F5344CB8AC3E}">
        <p14:creationId xmlns:p14="http://schemas.microsoft.com/office/powerpoint/2010/main" val="405717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192F4D70-584F-4978-9138-68E09D39E0DD}" type="slidenum">
              <a:rPr lang="es-ES_tradnl"/>
              <a:pPr>
                <a:defRPr/>
              </a:pPr>
              <a:t>‹#›</a:t>
            </a:fld>
            <a:endParaRPr lang="es-ES_tradnl"/>
          </a:p>
        </p:txBody>
      </p:sp>
    </p:spTree>
    <p:extLst>
      <p:ext uri="{BB962C8B-B14F-4D97-AF65-F5344CB8AC3E}">
        <p14:creationId xmlns:p14="http://schemas.microsoft.com/office/powerpoint/2010/main" val="709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162E8098-319B-43CA-84D0-01911DBF27FD}" type="slidenum">
              <a:rPr lang="es-ES_tradnl"/>
              <a:pPr>
                <a:defRPr/>
              </a:pPr>
              <a:t>‹#›</a:t>
            </a:fld>
            <a:endParaRPr lang="es-ES_tradnl"/>
          </a:p>
        </p:txBody>
      </p:sp>
    </p:spTree>
    <p:extLst>
      <p:ext uri="{BB962C8B-B14F-4D97-AF65-F5344CB8AC3E}">
        <p14:creationId xmlns:p14="http://schemas.microsoft.com/office/powerpoint/2010/main" val="378040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B3576B04-366D-4F89-B9A9-1676ACB7ADCF}" type="slidenum">
              <a:rPr lang="es-ES_tradnl"/>
              <a:pPr>
                <a:defRPr/>
              </a:pPr>
              <a:t>‹#›</a:t>
            </a:fld>
            <a:endParaRPr lang="es-ES_tradnl"/>
          </a:p>
        </p:txBody>
      </p:sp>
    </p:spTree>
    <p:extLst>
      <p:ext uri="{BB962C8B-B14F-4D97-AF65-F5344CB8AC3E}">
        <p14:creationId xmlns:p14="http://schemas.microsoft.com/office/powerpoint/2010/main" val="2013782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2C3304CF-ACD5-42B6-9BBF-9021B2766C88}" type="slidenum">
              <a:rPr lang="es-ES_tradnl"/>
              <a:pPr>
                <a:defRPr/>
              </a:pPr>
              <a:t>‹#›</a:t>
            </a:fld>
            <a:endParaRPr lang="es-ES_tradnl"/>
          </a:p>
        </p:txBody>
      </p:sp>
    </p:spTree>
    <p:extLst>
      <p:ext uri="{BB962C8B-B14F-4D97-AF65-F5344CB8AC3E}">
        <p14:creationId xmlns:p14="http://schemas.microsoft.com/office/powerpoint/2010/main" val="153080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49B2258B-1C39-499C-A9FB-F5BDDA644029}" type="slidenum">
              <a:rPr lang="es-ES_tradnl"/>
              <a:pPr>
                <a:defRPr/>
              </a:pPr>
              <a:t>‹#›</a:t>
            </a:fld>
            <a:endParaRPr lang="es-ES_tradnl"/>
          </a:p>
        </p:txBody>
      </p:sp>
    </p:spTree>
    <p:extLst>
      <p:ext uri="{BB962C8B-B14F-4D97-AF65-F5344CB8AC3E}">
        <p14:creationId xmlns:p14="http://schemas.microsoft.com/office/powerpoint/2010/main" val="319659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A210F35F-2694-4ACC-B881-0438A43B21D0}" type="slidenum">
              <a:rPr lang="es-ES_tradnl"/>
              <a:pPr>
                <a:defRPr/>
              </a:pPr>
              <a:t>‹#›</a:t>
            </a:fld>
            <a:endParaRPr lang="es-ES_tradnl"/>
          </a:p>
        </p:txBody>
      </p:sp>
    </p:spTree>
    <p:extLst>
      <p:ext uri="{BB962C8B-B14F-4D97-AF65-F5344CB8AC3E}">
        <p14:creationId xmlns:p14="http://schemas.microsoft.com/office/powerpoint/2010/main" val="4290208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99727E16-7551-46E7-8388-205A1A778D30}" type="slidenum">
              <a:rPr lang="es-ES_tradnl"/>
              <a:pPr>
                <a:defRPr/>
              </a:pPr>
              <a:t>‹#›</a:t>
            </a:fld>
            <a:endParaRPr lang="es-ES_tradnl"/>
          </a:p>
        </p:txBody>
      </p:sp>
    </p:spTree>
    <p:extLst>
      <p:ext uri="{BB962C8B-B14F-4D97-AF65-F5344CB8AC3E}">
        <p14:creationId xmlns:p14="http://schemas.microsoft.com/office/powerpoint/2010/main" val="164989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81CFE8FF-1E7E-49EE-8CAC-B30302A88F34}" type="slidenum">
              <a:rPr lang="es-ES_tradnl"/>
              <a:pPr>
                <a:defRPr/>
              </a:pPr>
              <a:t>‹#›</a:t>
            </a:fld>
            <a:endParaRPr lang="es-ES_tradnl"/>
          </a:p>
        </p:txBody>
      </p:sp>
    </p:spTree>
    <p:extLst>
      <p:ext uri="{BB962C8B-B14F-4D97-AF65-F5344CB8AC3E}">
        <p14:creationId xmlns:p14="http://schemas.microsoft.com/office/powerpoint/2010/main" val="97488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651B129C-A287-4ECF-BAD3-21CE38962CE4}" type="slidenum">
              <a:rPr lang="es-ES_tradnl"/>
              <a:pPr>
                <a:defRPr/>
              </a:pPr>
              <a:t>‹#›</a:t>
            </a:fld>
            <a:endParaRPr lang="es-ES_tradnl"/>
          </a:p>
        </p:txBody>
      </p:sp>
    </p:spTree>
    <p:extLst>
      <p:ext uri="{BB962C8B-B14F-4D97-AF65-F5344CB8AC3E}">
        <p14:creationId xmlns:p14="http://schemas.microsoft.com/office/powerpoint/2010/main" val="21500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91505BB7-131E-45D2-B7E0-D7BE31B568FB}" type="slidenum">
              <a:rPr lang="es-ES_tradnl"/>
              <a:pPr>
                <a:defRPr/>
              </a:pPr>
              <a:t>‹#›</a:t>
            </a:fld>
            <a:endParaRPr lang="es-ES_tradnl"/>
          </a:p>
        </p:txBody>
      </p:sp>
    </p:spTree>
    <p:extLst>
      <p:ext uri="{BB962C8B-B14F-4D97-AF65-F5344CB8AC3E}">
        <p14:creationId xmlns:p14="http://schemas.microsoft.com/office/powerpoint/2010/main" val="77363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_tradnl"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_tradnl" altLang="en-US" smtClean="0"/>
              <a:t>Click to edit Master text styles</a:t>
            </a:r>
          </a:p>
          <a:p>
            <a:pPr lvl="1"/>
            <a:r>
              <a:rPr lang="es-ES_tradnl" altLang="en-US" smtClean="0"/>
              <a:t>Second level</a:t>
            </a:r>
          </a:p>
          <a:p>
            <a:pPr lvl="2"/>
            <a:r>
              <a:rPr lang="es-ES_tradnl" altLang="en-US" smtClean="0"/>
              <a:t>Third level</a:t>
            </a:r>
          </a:p>
          <a:p>
            <a:pPr lvl="3"/>
            <a:r>
              <a:rPr lang="es-ES_tradnl" altLang="en-US" smtClean="0"/>
              <a:t>Fourth level</a:t>
            </a:r>
          </a:p>
          <a:p>
            <a:pPr lvl="4"/>
            <a:r>
              <a:rPr lang="es-ES_tradnl"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52A02F5-0372-4B55-BD28-857F70C7F2FB}" type="slidenum">
              <a:rPr lang="es-ES_tradnl"/>
              <a:pPr>
                <a:defRPr/>
              </a:pPr>
              <a:t>‹#›</a:t>
            </a:fld>
            <a:endParaRPr lang="es-ES_tradnl"/>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7.png"/><Relationship Id="rId4" Type="http://schemas.openxmlformats.org/officeDocument/2006/relationships/oleObject" Target="../embeddings/oleObject3.bin"/></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53.png"/><Relationship Id="rId4" Type="http://schemas.openxmlformats.org/officeDocument/2006/relationships/oleObject" Target="../embeddings/oleObject4.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54.png"/><Relationship Id="rId4" Type="http://schemas.openxmlformats.org/officeDocument/2006/relationships/oleObject" Target="../embeddings/oleObject5.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05000"/>
            <a:ext cx="7772400" cy="1524000"/>
          </a:xfrm>
        </p:spPr>
        <p:txBody>
          <a:bodyPr/>
          <a:lstStyle/>
          <a:p>
            <a:pPr eaLnBrk="1" hangingPunct="1"/>
            <a:r>
              <a:rPr lang="es-ES_tradnl" altLang="en-US" smtClean="0"/>
              <a:t>Dinámica de las Corrientes en Chorro (JS) </a:t>
            </a:r>
            <a:br>
              <a:rPr lang="es-ES_tradnl" altLang="en-US" smtClean="0"/>
            </a:br>
            <a:endParaRPr lang="es-ES_tradnl" altLang="en-US" smtClean="0"/>
          </a:p>
        </p:txBody>
      </p:sp>
      <p:sp>
        <p:nvSpPr>
          <p:cNvPr id="2051" name="Rectangle 3"/>
          <p:cNvSpPr>
            <a:spLocks noGrp="1" noChangeArrowheads="1"/>
          </p:cNvSpPr>
          <p:nvPr>
            <p:ph type="subTitle" idx="1"/>
          </p:nvPr>
        </p:nvSpPr>
        <p:spPr/>
        <p:txBody>
          <a:bodyPr/>
          <a:lstStyle/>
          <a:p>
            <a:pPr eaLnBrk="1" hangingPunct="1"/>
            <a:r>
              <a:rPr lang="es-ES_tradnl" altLang="en-US" smtClean="0"/>
              <a:t>Hemisferio Sur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1143000"/>
          </a:xfrm>
        </p:spPr>
        <p:txBody>
          <a:bodyPr/>
          <a:lstStyle/>
          <a:p>
            <a:pPr eaLnBrk="1" hangingPunct="1"/>
            <a:r>
              <a:rPr lang="es-ES_tradnl" altLang="en-US" smtClean="0"/>
              <a:t>Región de Entrada</a:t>
            </a:r>
            <a:br>
              <a:rPr lang="es-ES_tradnl" altLang="en-US" smtClean="0"/>
            </a:br>
            <a:r>
              <a:rPr lang="es-ES_tradnl" altLang="en-US" sz="3600" smtClean="0"/>
              <a:t>Circulación Ageostrófica Directa (HS)</a:t>
            </a:r>
          </a:p>
        </p:txBody>
      </p:sp>
      <p:graphicFrame>
        <p:nvGraphicFramePr>
          <p:cNvPr id="10243" name="Object 4"/>
          <p:cNvGraphicFramePr>
            <a:graphicFrameLocks noChangeAspect="1"/>
          </p:cNvGraphicFramePr>
          <p:nvPr/>
        </p:nvGraphicFramePr>
        <p:xfrm>
          <a:off x="228600" y="1709738"/>
          <a:ext cx="8077200" cy="4738687"/>
        </p:xfrm>
        <a:graphic>
          <a:graphicData uri="http://schemas.openxmlformats.org/presentationml/2006/ole">
            <mc:AlternateContent xmlns:mc="http://schemas.openxmlformats.org/markup-compatibility/2006">
              <mc:Choice xmlns:v="urn:schemas-microsoft-com:vml" Requires="v">
                <p:oleObj spid="_x0000_s10300" name="Bitmap Image" r:id="rId4" imgW="5858693" imgH="3438095" progId="Paint.Picture">
                  <p:embed/>
                </p:oleObj>
              </mc:Choice>
              <mc:Fallback>
                <p:oleObj name="Bitmap Image" r:id="rId4" imgW="5858693" imgH="3438095"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09738"/>
                        <a:ext cx="807720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Oval 3"/>
          <p:cNvSpPr/>
          <p:nvPr/>
        </p:nvSpPr>
        <p:spPr>
          <a:xfrm>
            <a:off x="3733800" y="2362200"/>
            <a:ext cx="2438400" cy="18288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Oval 4"/>
          <p:cNvSpPr/>
          <p:nvPr/>
        </p:nvSpPr>
        <p:spPr>
          <a:xfrm>
            <a:off x="4419600" y="2971800"/>
            <a:ext cx="1143000" cy="609600"/>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 name="TextBox 1"/>
          <p:cNvSpPr txBox="1"/>
          <p:nvPr/>
        </p:nvSpPr>
        <p:spPr>
          <a:xfrm>
            <a:off x="2133600" y="3886200"/>
            <a:ext cx="1219200" cy="830997"/>
          </a:xfrm>
          <a:prstGeom prst="rect">
            <a:avLst/>
          </a:prstGeom>
          <a:noFill/>
        </p:spPr>
        <p:txBody>
          <a:bodyPr wrap="square" rtlCol="0">
            <a:spAutoFit/>
          </a:bodyPr>
          <a:lstStyle/>
          <a:p>
            <a:pPr algn="ctr"/>
            <a:r>
              <a:rPr lang="es-ES_tradnl" b="1" dirty="0" smtClean="0">
                <a:solidFill>
                  <a:srgbClr val="FF0000"/>
                </a:solidFill>
              </a:rPr>
              <a:t>Aire Cálido</a:t>
            </a:r>
            <a:endParaRPr lang="es-ES_tradnl" b="1" dirty="0">
              <a:solidFill>
                <a:srgbClr val="FF0000"/>
              </a:solidFill>
            </a:endParaRPr>
          </a:p>
        </p:txBody>
      </p:sp>
      <p:sp>
        <p:nvSpPr>
          <p:cNvPr id="7" name="TextBox 6"/>
          <p:cNvSpPr txBox="1"/>
          <p:nvPr/>
        </p:nvSpPr>
        <p:spPr>
          <a:xfrm>
            <a:off x="6858000" y="3886200"/>
            <a:ext cx="1219200" cy="830997"/>
          </a:xfrm>
          <a:prstGeom prst="rect">
            <a:avLst/>
          </a:prstGeom>
          <a:noFill/>
        </p:spPr>
        <p:txBody>
          <a:bodyPr wrap="square" rtlCol="0">
            <a:spAutoFit/>
          </a:bodyPr>
          <a:lstStyle/>
          <a:p>
            <a:pPr algn="ctr"/>
            <a:r>
              <a:rPr lang="es-ES_tradnl" b="1" dirty="0" smtClean="0">
                <a:solidFill>
                  <a:schemeClr val="bg1"/>
                </a:solidFill>
              </a:rPr>
              <a:t>Aire Frío </a:t>
            </a:r>
            <a:endParaRPr lang="es-ES_tradnl"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s-ES_tradnl" dirty="0" smtClean="0"/>
              <a:t>Análisis Jet Noche Polar en 20 hPa</a:t>
            </a:r>
            <a:endParaRPr lang="es-ES_tradnl"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4" name="Freeform 3"/>
          <p:cNvSpPr/>
          <p:nvPr/>
        </p:nvSpPr>
        <p:spPr>
          <a:xfrm>
            <a:off x="3240741" y="4261425"/>
            <a:ext cx="5768788" cy="2569681"/>
          </a:xfrm>
          <a:custGeom>
            <a:avLst/>
            <a:gdLst>
              <a:gd name="connsiteX0" fmla="*/ 0 w 5768788"/>
              <a:gd name="connsiteY0" fmla="*/ 2569681 h 2569681"/>
              <a:gd name="connsiteX1" fmla="*/ 1035424 w 5768788"/>
              <a:gd name="connsiteY1" fmla="*/ 2085587 h 2569681"/>
              <a:gd name="connsiteX2" fmla="*/ 1492624 w 5768788"/>
              <a:gd name="connsiteY2" fmla="*/ 1467022 h 2569681"/>
              <a:gd name="connsiteX3" fmla="*/ 1963271 w 5768788"/>
              <a:gd name="connsiteY3" fmla="*/ 767775 h 2569681"/>
              <a:gd name="connsiteX4" fmla="*/ 2568388 w 5768788"/>
              <a:gd name="connsiteY4" fmla="*/ 431599 h 2569681"/>
              <a:gd name="connsiteX5" fmla="*/ 3294530 w 5768788"/>
              <a:gd name="connsiteY5" fmla="*/ 162657 h 2569681"/>
              <a:gd name="connsiteX6" fmla="*/ 3953435 w 5768788"/>
              <a:gd name="connsiteY6" fmla="*/ 81975 h 2569681"/>
              <a:gd name="connsiteX7" fmla="*/ 4787153 w 5768788"/>
              <a:gd name="connsiteY7" fmla="*/ 14740 h 2569681"/>
              <a:gd name="connsiteX8" fmla="*/ 5446059 w 5768788"/>
              <a:gd name="connsiteY8" fmla="*/ 1293 h 2569681"/>
              <a:gd name="connsiteX9" fmla="*/ 5768788 w 5768788"/>
              <a:gd name="connsiteY9" fmla="*/ 1293 h 256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8788" h="2569681">
                <a:moveTo>
                  <a:pt x="0" y="2569681"/>
                </a:moveTo>
                <a:cubicBezTo>
                  <a:pt x="393326" y="2419522"/>
                  <a:pt x="786653" y="2269363"/>
                  <a:pt x="1035424" y="2085587"/>
                </a:cubicBezTo>
                <a:cubicBezTo>
                  <a:pt x="1284195" y="1901811"/>
                  <a:pt x="1337983" y="1686657"/>
                  <a:pt x="1492624" y="1467022"/>
                </a:cubicBezTo>
                <a:cubicBezTo>
                  <a:pt x="1647265" y="1247387"/>
                  <a:pt x="1783977" y="940345"/>
                  <a:pt x="1963271" y="767775"/>
                </a:cubicBezTo>
                <a:cubicBezTo>
                  <a:pt x="2142565" y="595205"/>
                  <a:pt x="2346512" y="532452"/>
                  <a:pt x="2568388" y="431599"/>
                </a:cubicBezTo>
                <a:cubicBezTo>
                  <a:pt x="2790265" y="330746"/>
                  <a:pt x="3063689" y="220928"/>
                  <a:pt x="3294530" y="162657"/>
                </a:cubicBezTo>
                <a:cubicBezTo>
                  <a:pt x="3525371" y="104386"/>
                  <a:pt x="3704665" y="106628"/>
                  <a:pt x="3953435" y="81975"/>
                </a:cubicBezTo>
                <a:cubicBezTo>
                  <a:pt x="4202205" y="57322"/>
                  <a:pt x="4538382" y="28187"/>
                  <a:pt x="4787153" y="14740"/>
                </a:cubicBezTo>
                <a:cubicBezTo>
                  <a:pt x="5035924" y="1293"/>
                  <a:pt x="5282453" y="3534"/>
                  <a:pt x="5446059" y="1293"/>
                </a:cubicBezTo>
                <a:cubicBezTo>
                  <a:pt x="5609665" y="-948"/>
                  <a:pt x="5689226" y="172"/>
                  <a:pt x="5768788" y="1293"/>
                </a:cubicBezTo>
              </a:path>
            </a:pathLst>
          </a:custGeom>
          <a:noFill/>
          <a:ln w="50800">
            <a:solidFill>
              <a:srgbClr val="7DC6EB"/>
            </a:solidFill>
            <a:headEnd type="ova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6988307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a:xfrm>
            <a:off x="5486400" y="152400"/>
            <a:ext cx="3505200" cy="1371600"/>
          </a:xfrm>
        </p:spPr>
        <p:txBody>
          <a:bodyPr/>
          <a:lstStyle/>
          <a:p>
            <a:pPr eaLnBrk="1" hangingPunct="1"/>
            <a:r>
              <a:rPr lang="es-ES_tradnl" altLang="en-US" sz="4000" smtClean="0"/>
              <a:t>Jets en Niveles Superiores</a:t>
            </a:r>
          </a:p>
        </p:txBody>
      </p:sp>
      <p:pic>
        <p:nvPicPr>
          <p:cNvPr id="962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9530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48000"/>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1" name="Rectangle 7"/>
          <p:cNvSpPr>
            <a:spLocks noChangeArrowheads="1"/>
          </p:cNvSpPr>
          <p:nvPr/>
        </p:nvSpPr>
        <p:spPr bwMode="auto">
          <a:xfrm>
            <a:off x="152400" y="4419600"/>
            <a:ext cx="3733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4000">
                <a:solidFill>
                  <a:schemeClr val="tx2"/>
                </a:solidFill>
              </a:rPr>
              <a:t>Jets:  Corte Transversal</a:t>
            </a:r>
          </a:p>
        </p:txBody>
      </p:sp>
      <p:sp>
        <p:nvSpPr>
          <p:cNvPr id="96262" name="Text Box 11"/>
          <p:cNvSpPr txBox="1">
            <a:spLocks noChangeArrowheads="1"/>
          </p:cNvSpPr>
          <p:nvPr/>
        </p:nvSpPr>
        <p:spPr bwMode="auto">
          <a:xfrm>
            <a:off x="6248400" y="31242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solidFill>
                  <a:srgbClr val="FF33CC"/>
                </a:solidFill>
              </a:rPr>
              <a:t>X</a:t>
            </a:r>
          </a:p>
        </p:txBody>
      </p:sp>
      <p:sp>
        <p:nvSpPr>
          <p:cNvPr id="96263" name="Text Box 12"/>
          <p:cNvSpPr txBox="1">
            <a:spLocks noChangeArrowheads="1"/>
          </p:cNvSpPr>
          <p:nvPr/>
        </p:nvSpPr>
        <p:spPr bwMode="auto">
          <a:xfrm>
            <a:off x="1371600" y="2133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rgbClr val="FF33CC"/>
                </a:solidFill>
              </a:rPr>
              <a:t>X</a:t>
            </a:r>
          </a:p>
        </p:txBody>
      </p:sp>
      <p:sp>
        <p:nvSpPr>
          <p:cNvPr id="96264" name="TextBox 7"/>
          <p:cNvSpPr txBox="1">
            <a:spLocks noChangeArrowheads="1"/>
          </p:cNvSpPr>
          <p:nvPr/>
        </p:nvSpPr>
        <p:spPr bwMode="auto">
          <a:xfrm>
            <a:off x="4191000" y="3360738"/>
            <a:ext cx="1828800" cy="830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1600"/>
              <a:t>Note el incremento de las isotacas con la altura.</a:t>
            </a:r>
          </a:p>
        </p:txBody>
      </p:sp>
      <p:sp>
        <p:nvSpPr>
          <p:cNvPr id="9" name="Left Brace 8"/>
          <p:cNvSpPr/>
          <p:nvPr/>
        </p:nvSpPr>
        <p:spPr>
          <a:xfrm>
            <a:off x="7467600" y="4114800"/>
            <a:ext cx="381000" cy="6096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10" name="Left Brace 9"/>
          <p:cNvSpPr/>
          <p:nvPr/>
        </p:nvSpPr>
        <p:spPr>
          <a:xfrm>
            <a:off x="6019800" y="3429000"/>
            <a:ext cx="381000" cy="6096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96267" name="TextBox 10"/>
          <p:cNvSpPr txBox="1">
            <a:spLocks noChangeArrowheads="1"/>
          </p:cNvSpPr>
          <p:nvPr/>
        </p:nvSpPr>
        <p:spPr bwMode="auto">
          <a:xfrm>
            <a:off x="5257800" y="4427538"/>
            <a:ext cx="2133600" cy="1076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sz="1600"/>
              <a:t>Note como decrecen las isotacas con la altura, típico de un jet troposférico.</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pPr eaLnBrk="1" hangingPunct="1"/>
            <a:endParaRPr lang="en-US" altLang="en-US" smtClean="0"/>
          </a:p>
        </p:txBody>
      </p:sp>
      <p:pic>
        <p:nvPicPr>
          <p:cNvPr id="972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1"/>
          <p:cNvSpPr txBox="1">
            <a:spLocks noChangeArrowheads="1"/>
          </p:cNvSpPr>
          <p:nvPr/>
        </p:nvSpPr>
        <p:spPr bwMode="auto">
          <a:xfrm>
            <a:off x="4267200" y="533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solidFill>
                  <a:srgbClr val="FF33CC"/>
                </a:solidFill>
              </a:rPr>
              <a:t>X</a:t>
            </a:r>
          </a:p>
        </p:txBody>
      </p:sp>
      <p:sp>
        <p:nvSpPr>
          <p:cNvPr id="5" name="TextBox 7"/>
          <p:cNvSpPr txBox="1">
            <a:spLocks noChangeArrowheads="1"/>
          </p:cNvSpPr>
          <p:nvPr/>
        </p:nvSpPr>
        <p:spPr bwMode="auto">
          <a:xfrm>
            <a:off x="1905000" y="998538"/>
            <a:ext cx="1828800" cy="830262"/>
          </a:xfrm>
          <a:prstGeom prst="rect">
            <a:avLst/>
          </a:prstGeom>
          <a:solidFill>
            <a:schemeClr val="bg2">
              <a:alpha val="66000"/>
            </a:schemeClr>
          </a:solidFill>
          <a:ln w="9525">
            <a:solidFill>
              <a:srgbClr val="FF00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1600" b="1" dirty="0"/>
              <a:t>Note el incremento de las isotacas con la altura.</a:t>
            </a:r>
          </a:p>
        </p:txBody>
      </p:sp>
      <p:sp>
        <p:nvSpPr>
          <p:cNvPr id="6" name="Left Brace 5"/>
          <p:cNvSpPr/>
          <p:nvPr/>
        </p:nvSpPr>
        <p:spPr>
          <a:xfrm>
            <a:off x="3733800" y="762000"/>
            <a:ext cx="685800" cy="1219200"/>
          </a:xfrm>
          <a:prstGeom prst="leftBrace">
            <a:avLst>
              <a:gd name="adj1" fmla="val 8333"/>
              <a:gd name="adj2" fmla="val 51014"/>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2"/>
          <p:cNvSpPr>
            <a:spLocks noGrp="1"/>
          </p:cNvSpPr>
          <p:nvPr>
            <p:ph type="ctrTitle"/>
          </p:nvPr>
        </p:nvSpPr>
        <p:spPr/>
        <p:txBody>
          <a:bodyPr/>
          <a:lstStyle/>
          <a:p>
            <a:r>
              <a:rPr lang="es-ES_tradnl" altLang="en-US" dirty="0" smtClean="0"/>
              <a:t>Análisis del Jet en Superficies Isentrópicas</a:t>
            </a:r>
          </a:p>
        </p:txBody>
      </p:sp>
      <p:sp>
        <p:nvSpPr>
          <p:cNvPr id="98307" name="Subtitle 3"/>
          <p:cNvSpPr>
            <a:spLocks noGrp="1"/>
          </p:cNvSpPr>
          <p:nvPr>
            <p:ph type="subTitle"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s-ES_tradnl" altLang="en-US" dirty="0" smtClean="0"/>
              <a:t>Superficies Isentrópicas</a:t>
            </a:r>
          </a:p>
        </p:txBody>
      </p:sp>
      <p:sp>
        <p:nvSpPr>
          <p:cNvPr id="99331" name="Content Placeholder 2"/>
          <p:cNvSpPr>
            <a:spLocks noGrp="1"/>
          </p:cNvSpPr>
          <p:nvPr>
            <p:ph idx="1"/>
          </p:nvPr>
        </p:nvSpPr>
        <p:spPr/>
        <p:txBody>
          <a:bodyPr/>
          <a:lstStyle/>
          <a:p>
            <a:r>
              <a:rPr lang="es-ES_tradnl" altLang="en-US" dirty="0" smtClean="0"/>
              <a:t>En lugar de usar presión constante como marco de referencia, en las cartas isentrópicas la temperatura potencial es constante y la presión es variable.</a:t>
            </a:r>
          </a:p>
          <a:p>
            <a:r>
              <a:rPr lang="es-ES_tradnl" altLang="en-US" dirty="0" smtClean="0"/>
              <a:t>Esto nos permite determinar si las parcelas de aire están ascendiendo o descendiendo</a:t>
            </a:r>
          </a:p>
          <a:p>
            <a:pPr lvl="1"/>
            <a:r>
              <a:rPr lang="es-ES_tradnl" altLang="en-US" b="1" u="sng" dirty="0" smtClean="0">
                <a:solidFill>
                  <a:schemeClr val="accent1"/>
                </a:solidFill>
              </a:rPr>
              <a:t>No es posible </a:t>
            </a:r>
            <a:r>
              <a:rPr lang="es-ES_tradnl" altLang="en-US" dirty="0" smtClean="0"/>
              <a:t>en superficies de presión constante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914400"/>
          </a:xfrm>
        </p:spPr>
        <p:txBody>
          <a:bodyPr/>
          <a:lstStyle/>
          <a:p>
            <a:pPr eaLnBrk="1" hangingPunct="1"/>
            <a:r>
              <a:rPr lang="es-ES_tradnl" altLang="en-US" sz="4000" dirty="0" smtClean="0"/>
              <a:t>Ventajas de las Superficies Isentrópicas</a:t>
            </a:r>
          </a:p>
        </p:txBody>
      </p:sp>
      <p:sp>
        <p:nvSpPr>
          <p:cNvPr id="100355" name="Rectangle 3"/>
          <p:cNvSpPr>
            <a:spLocks noGrp="1" noChangeArrowheads="1"/>
          </p:cNvSpPr>
          <p:nvPr>
            <p:ph type="body" idx="1"/>
          </p:nvPr>
        </p:nvSpPr>
        <p:spPr>
          <a:xfrm>
            <a:off x="685800" y="1219200"/>
            <a:ext cx="7772400" cy="4114800"/>
          </a:xfrm>
        </p:spPr>
        <p:txBody>
          <a:bodyPr/>
          <a:lstStyle/>
          <a:p>
            <a:pPr eaLnBrk="1" hangingPunct="1"/>
            <a:r>
              <a:rPr lang="es-ES_tradnl" altLang="en-US" sz="2800" smtClean="0"/>
              <a:t>En la evaluación de una </a:t>
            </a:r>
            <a:r>
              <a:rPr lang="es-ES_tradnl" altLang="en-US" sz="2800" b="1" u="sng" smtClean="0"/>
              <a:t>corriente en chorro/jet</a:t>
            </a:r>
            <a:r>
              <a:rPr lang="es-ES_tradnl" altLang="en-US" sz="2800" smtClean="0"/>
              <a:t>, no se van a observar discontinuidades en el patrón de isótacas como típicamente se ve en superficies de presión constante.</a:t>
            </a:r>
          </a:p>
          <a:p>
            <a:pPr eaLnBrk="1" hangingPunct="1"/>
            <a:endParaRPr lang="es-ES_tradnl" altLang="en-US" sz="2800" smtClean="0"/>
          </a:p>
          <a:p>
            <a:pPr eaLnBrk="1" hangingPunct="1"/>
            <a:r>
              <a:rPr lang="es-ES_tradnl" altLang="en-US" sz="2800" smtClean="0"/>
              <a:t>Las parcelas de aire tienden a propagarse a lo largo de una superficie, y cuando la superficie asciende, ellas ascienden.</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a:xfrm>
            <a:off x="762000" y="0"/>
            <a:ext cx="7772400" cy="762000"/>
          </a:xfrm>
        </p:spPr>
        <p:txBody>
          <a:bodyPr/>
          <a:lstStyle/>
          <a:p>
            <a:pPr eaLnBrk="1" hangingPunct="1"/>
            <a:r>
              <a:rPr lang="es-ES_tradnl" altLang="en-US" dirty="0" smtClean="0"/>
              <a:t>Jet en 200 hPa (HN)</a:t>
            </a:r>
          </a:p>
        </p:txBody>
      </p:sp>
      <p:pic>
        <p:nvPicPr>
          <p:cNvPr id="101379" name="Picture 5" descr="Jet_200hPa-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6"/>
          <p:cNvSpPr txBox="1">
            <a:spLocks noChangeArrowheads="1"/>
          </p:cNvSpPr>
          <p:nvPr/>
        </p:nvSpPr>
        <p:spPr bwMode="auto">
          <a:xfrm>
            <a:off x="1828800" y="2209800"/>
            <a:ext cx="1981200" cy="831850"/>
          </a:xfrm>
          <a:prstGeom prst="rect">
            <a:avLst/>
          </a:prstGeom>
          <a:solidFill>
            <a:schemeClr val="accent1"/>
          </a:solidFill>
          <a:ln w="9525">
            <a:solidFill>
              <a:srgbClr val="FFFF00"/>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t>Máxima de viento aparece</a:t>
            </a:r>
          </a:p>
        </p:txBody>
      </p:sp>
      <p:sp>
        <p:nvSpPr>
          <p:cNvPr id="101381" name="Line 7"/>
          <p:cNvSpPr>
            <a:spLocks noChangeShapeType="1"/>
          </p:cNvSpPr>
          <p:nvPr/>
        </p:nvSpPr>
        <p:spPr bwMode="auto">
          <a:xfrm>
            <a:off x="3048000" y="3048000"/>
            <a:ext cx="685800" cy="914400"/>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title"/>
          </p:nvPr>
        </p:nvSpPr>
        <p:spPr>
          <a:xfrm>
            <a:off x="685800" y="0"/>
            <a:ext cx="7772400" cy="762000"/>
          </a:xfrm>
        </p:spPr>
        <p:txBody>
          <a:bodyPr/>
          <a:lstStyle/>
          <a:p>
            <a:pPr eaLnBrk="1" hangingPunct="1"/>
            <a:r>
              <a:rPr lang="es-ES_tradnl" altLang="en-US" dirty="0" smtClean="0"/>
              <a:t>Jet en i328 (HN)</a:t>
            </a:r>
          </a:p>
        </p:txBody>
      </p:sp>
      <p:pic>
        <p:nvPicPr>
          <p:cNvPr id="102403" name="Picture 5" descr="Jet_i328-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6"/>
          <p:cNvSpPr txBox="1">
            <a:spLocks noChangeArrowheads="1"/>
          </p:cNvSpPr>
          <p:nvPr/>
        </p:nvSpPr>
        <p:spPr bwMode="auto">
          <a:xfrm>
            <a:off x="1752600" y="1676400"/>
            <a:ext cx="2209800" cy="1196975"/>
          </a:xfrm>
          <a:prstGeom prst="rect">
            <a:avLst/>
          </a:prstGeom>
          <a:solidFill>
            <a:schemeClr val="accent1"/>
          </a:solidFill>
          <a:ln w="9525">
            <a:solidFill>
              <a:srgbClr val="FFFF00"/>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t>La trayectoria de la máxima es mas coherente</a:t>
            </a:r>
          </a:p>
        </p:txBody>
      </p:sp>
      <p:sp>
        <p:nvSpPr>
          <p:cNvPr id="102405" name="Line 7"/>
          <p:cNvSpPr>
            <a:spLocks noChangeShapeType="1"/>
          </p:cNvSpPr>
          <p:nvPr/>
        </p:nvSpPr>
        <p:spPr bwMode="auto">
          <a:xfrm flipH="1">
            <a:off x="1828800" y="2895600"/>
            <a:ext cx="990600" cy="1066800"/>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102406" name="Line 8"/>
          <p:cNvSpPr>
            <a:spLocks noChangeShapeType="1"/>
          </p:cNvSpPr>
          <p:nvPr/>
        </p:nvSpPr>
        <p:spPr bwMode="auto">
          <a:xfrm>
            <a:off x="2819400" y="2895600"/>
            <a:ext cx="914400" cy="990600"/>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0"/>
            <a:ext cx="7772400" cy="609600"/>
          </a:xfrm>
        </p:spPr>
        <p:txBody>
          <a:bodyPr/>
          <a:lstStyle/>
          <a:p>
            <a:pPr eaLnBrk="1" hangingPunct="1"/>
            <a:r>
              <a:rPr lang="es-ES_tradnl" altLang="en-US" sz="4000" smtClean="0"/>
              <a:t>Corte de Corriente en Chorro</a:t>
            </a:r>
          </a:p>
        </p:txBody>
      </p:sp>
      <p:pic>
        <p:nvPicPr>
          <p:cNvPr id="103427" name="Picture 4" descr="corte_je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5"/>
          <p:cNvSpPr txBox="1">
            <a:spLocks noChangeArrowheads="1"/>
          </p:cNvSpPr>
          <p:nvPr/>
        </p:nvSpPr>
        <p:spPr bwMode="auto">
          <a:xfrm>
            <a:off x="2590800" y="5029200"/>
            <a:ext cx="4648200" cy="1196975"/>
          </a:xfrm>
          <a:prstGeom prst="rect">
            <a:avLst/>
          </a:prstGeom>
          <a:solidFill>
            <a:schemeClr val="accent1"/>
          </a:solidFill>
          <a:ln w="9525">
            <a:solidFill>
              <a:srgbClr val="FFFF00"/>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La máxima asciende y desciende de nivel de presión, según la  i328 se modula</a:t>
            </a:r>
          </a:p>
        </p:txBody>
      </p:sp>
      <p:sp>
        <p:nvSpPr>
          <p:cNvPr id="6" name="Freeform 5"/>
          <p:cNvSpPr/>
          <p:nvPr/>
        </p:nvSpPr>
        <p:spPr>
          <a:xfrm>
            <a:off x="1000125" y="2728913"/>
            <a:ext cx="7000875" cy="381000"/>
          </a:xfrm>
          <a:custGeom>
            <a:avLst/>
            <a:gdLst>
              <a:gd name="connsiteX0" fmla="*/ 0 w 7943850"/>
              <a:gd name="connsiteY0" fmla="*/ 328612 h 390524"/>
              <a:gd name="connsiteX1" fmla="*/ 628650 w 7943850"/>
              <a:gd name="connsiteY1" fmla="*/ 142875 h 390524"/>
              <a:gd name="connsiteX2" fmla="*/ 1243013 w 7943850"/>
              <a:gd name="connsiteY2" fmla="*/ 57150 h 390524"/>
              <a:gd name="connsiteX3" fmla="*/ 1743075 w 7943850"/>
              <a:gd name="connsiteY3" fmla="*/ 142875 h 390524"/>
              <a:gd name="connsiteX4" fmla="*/ 2286000 w 7943850"/>
              <a:gd name="connsiteY4" fmla="*/ 271462 h 390524"/>
              <a:gd name="connsiteX5" fmla="*/ 2814638 w 7943850"/>
              <a:gd name="connsiteY5" fmla="*/ 271462 h 390524"/>
              <a:gd name="connsiteX6" fmla="*/ 3228975 w 7943850"/>
              <a:gd name="connsiteY6" fmla="*/ 242887 h 390524"/>
              <a:gd name="connsiteX7" fmla="*/ 4129088 w 7943850"/>
              <a:gd name="connsiteY7" fmla="*/ 85725 h 390524"/>
              <a:gd name="connsiteX8" fmla="*/ 4800600 w 7943850"/>
              <a:gd name="connsiteY8" fmla="*/ 14287 h 390524"/>
              <a:gd name="connsiteX9" fmla="*/ 5357813 w 7943850"/>
              <a:gd name="connsiteY9" fmla="*/ 171450 h 390524"/>
              <a:gd name="connsiteX10" fmla="*/ 6000750 w 7943850"/>
              <a:gd name="connsiteY10" fmla="*/ 357187 h 390524"/>
              <a:gd name="connsiteX11" fmla="*/ 6772275 w 7943850"/>
              <a:gd name="connsiteY11" fmla="*/ 371475 h 390524"/>
              <a:gd name="connsiteX12" fmla="*/ 7572375 w 7943850"/>
              <a:gd name="connsiteY12" fmla="*/ 300037 h 390524"/>
              <a:gd name="connsiteX13" fmla="*/ 7943850 w 7943850"/>
              <a:gd name="connsiteY13" fmla="*/ 128587 h 390524"/>
              <a:gd name="connsiteX0" fmla="*/ 0 w 7572375"/>
              <a:gd name="connsiteY0" fmla="*/ 328612 h 390524"/>
              <a:gd name="connsiteX1" fmla="*/ 628650 w 7572375"/>
              <a:gd name="connsiteY1" fmla="*/ 142875 h 390524"/>
              <a:gd name="connsiteX2" fmla="*/ 1243013 w 7572375"/>
              <a:gd name="connsiteY2" fmla="*/ 57150 h 390524"/>
              <a:gd name="connsiteX3" fmla="*/ 1743075 w 7572375"/>
              <a:gd name="connsiteY3" fmla="*/ 142875 h 390524"/>
              <a:gd name="connsiteX4" fmla="*/ 2286000 w 7572375"/>
              <a:gd name="connsiteY4" fmla="*/ 271462 h 390524"/>
              <a:gd name="connsiteX5" fmla="*/ 2814638 w 7572375"/>
              <a:gd name="connsiteY5" fmla="*/ 271462 h 390524"/>
              <a:gd name="connsiteX6" fmla="*/ 3228975 w 7572375"/>
              <a:gd name="connsiteY6" fmla="*/ 242887 h 390524"/>
              <a:gd name="connsiteX7" fmla="*/ 4129088 w 7572375"/>
              <a:gd name="connsiteY7" fmla="*/ 85725 h 390524"/>
              <a:gd name="connsiteX8" fmla="*/ 4800600 w 7572375"/>
              <a:gd name="connsiteY8" fmla="*/ 14287 h 390524"/>
              <a:gd name="connsiteX9" fmla="*/ 5357813 w 7572375"/>
              <a:gd name="connsiteY9" fmla="*/ 171450 h 390524"/>
              <a:gd name="connsiteX10" fmla="*/ 6000750 w 7572375"/>
              <a:gd name="connsiteY10" fmla="*/ 357187 h 390524"/>
              <a:gd name="connsiteX11" fmla="*/ 6772275 w 7572375"/>
              <a:gd name="connsiteY11" fmla="*/ 371475 h 390524"/>
              <a:gd name="connsiteX12" fmla="*/ 7572375 w 7572375"/>
              <a:gd name="connsiteY12" fmla="*/ 300037 h 390524"/>
              <a:gd name="connsiteX0" fmla="*/ 0 w 6772275"/>
              <a:gd name="connsiteY0" fmla="*/ 328612 h 390524"/>
              <a:gd name="connsiteX1" fmla="*/ 628650 w 6772275"/>
              <a:gd name="connsiteY1" fmla="*/ 142875 h 390524"/>
              <a:gd name="connsiteX2" fmla="*/ 1243013 w 6772275"/>
              <a:gd name="connsiteY2" fmla="*/ 57150 h 390524"/>
              <a:gd name="connsiteX3" fmla="*/ 1743075 w 6772275"/>
              <a:gd name="connsiteY3" fmla="*/ 142875 h 390524"/>
              <a:gd name="connsiteX4" fmla="*/ 2286000 w 6772275"/>
              <a:gd name="connsiteY4" fmla="*/ 271462 h 390524"/>
              <a:gd name="connsiteX5" fmla="*/ 2814638 w 6772275"/>
              <a:gd name="connsiteY5" fmla="*/ 271462 h 390524"/>
              <a:gd name="connsiteX6" fmla="*/ 3228975 w 6772275"/>
              <a:gd name="connsiteY6" fmla="*/ 242887 h 390524"/>
              <a:gd name="connsiteX7" fmla="*/ 4129088 w 6772275"/>
              <a:gd name="connsiteY7" fmla="*/ 85725 h 390524"/>
              <a:gd name="connsiteX8" fmla="*/ 4800600 w 6772275"/>
              <a:gd name="connsiteY8" fmla="*/ 14287 h 390524"/>
              <a:gd name="connsiteX9" fmla="*/ 5357813 w 6772275"/>
              <a:gd name="connsiteY9" fmla="*/ 171450 h 390524"/>
              <a:gd name="connsiteX10" fmla="*/ 6000750 w 6772275"/>
              <a:gd name="connsiteY10" fmla="*/ 357187 h 390524"/>
              <a:gd name="connsiteX11" fmla="*/ 6772275 w 6772275"/>
              <a:gd name="connsiteY11" fmla="*/ 371475 h 390524"/>
              <a:gd name="connsiteX0" fmla="*/ 0 w 7000876"/>
              <a:gd name="connsiteY0" fmla="*/ 328612 h 381793"/>
              <a:gd name="connsiteX1" fmla="*/ 628650 w 7000876"/>
              <a:gd name="connsiteY1" fmla="*/ 142875 h 381793"/>
              <a:gd name="connsiteX2" fmla="*/ 1243013 w 7000876"/>
              <a:gd name="connsiteY2" fmla="*/ 57150 h 381793"/>
              <a:gd name="connsiteX3" fmla="*/ 1743075 w 7000876"/>
              <a:gd name="connsiteY3" fmla="*/ 142875 h 381793"/>
              <a:gd name="connsiteX4" fmla="*/ 2286000 w 7000876"/>
              <a:gd name="connsiteY4" fmla="*/ 271462 h 381793"/>
              <a:gd name="connsiteX5" fmla="*/ 2814638 w 7000876"/>
              <a:gd name="connsiteY5" fmla="*/ 271462 h 381793"/>
              <a:gd name="connsiteX6" fmla="*/ 3228975 w 7000876"/>
              <a:gd name="connsiteY6" fmla="*/ 242887 h 381793"/>
              <a:gd name="connsiteX7" fmla="*/ 4129088 w 7000876"/>
              <a:gd name="connsiteY7" fmla="*/ 85725 h 381793"/>
              <a:gd name="connsiteX8" fmla="*/ 4800600 w 7000876"/>
              <a:gd name="connsiteY8" fmla="*/ 14287 h 381793"/>
              <a:gd name="connsiteX9" fmla="*/ 5357813 w 7000876"/>
              <a:gd name="connsiteY9" fmla="*/ 171450 h 381793"/>
              <a:gd name="connsiteX10" fmla="*/ 6000750 w 7000876"/>
              <a:gd name="connsiteY10" fmla="*/ 357187 h 381793"/>
              <a:gd name="connsiteX11" fmla="*/ 7000876 w 7000876"/>
              <a:gd name="connsiteY11" fmla="*/ 319087 h 3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0876" h="381793">
                <a:moveTo>
                  <a:pt x="0" y="328612"/>
                </a:moveTo>
                <a:cubicBezTo>
                  <a:pt x="210740" y="258365"/>
                  <a:pt x="421481" y="188119"/>
                  <a:pt x="628650" y="142875"/>
                </a:cubicBezTo>
                <a:cubicBezTo>
                  <a:pt x="835819" y="97631"/>
                  <a:pt x="1057276" y="57150"/>
                  <a:pt x="1243013" y="57150"/>
                </a:cubicBezTo>
                <a:cubicBezTo>
                  <a:pt x="1428750" y="57150"/>
                  <a:pt x="1569244" y="107156"/>
                  <a:pt x="1743075" y="142875"/>
                </a:cubicBezTo>
                <a:cubicBezTo>
                  <a:pt x="1916906" y="178594"/>
                  <a:pt x="2107406" y="250031"/>
                  <a:pt x="2286000" y="271462"/>
                </a:cubicBezTo>
                <a:cubicBezTo>
                  <a:pt x="2464594" y="292893"/>
                  <a:pt x="2657476" y="276224"/>
                  <a:pt x="2814638" y="271462"/>
                </a:cubicBezTo>
                <a:cubicBezTo>
                  <a:pt x="2971800" y="266700"/>
                  <a:pt x="3009900" y="273843"/>
                  <a:pt x="3228975" y="242887"/>
                </a:cubicBezTo>
                <a:cubicBezTo>
                  <a:pt x="3448050" y="211931"/>
                  <a:pt x="3867151" y="123825"/>
                  <a:pt x="4129088" y="85725"/>
                </a:cubicBezTo>
                <a:cubicBezTo>
                  <a:pt x="4391025" y="47625"/>
                  <a:pt x="4595813" y="0"/>
                  <a:pt x="4800600" y="14287"/>
                </a:cubicBezTo>
                <a:cubicBezTo>
                  <a:pt x="5005387" y="28574"/>
                  <a:pt x="5357813" y="171450"/>
                  <a:pt x="5357813" y="171450"/>
                </a:cubicBezTo>
                <a:cubicBezTo>
                  <a:pt x="5557838" y="228600"/>
                  <a:pt x="5726906" y="332581"/>
                  <a:pt x="6000750" y="357187"/>
                </a:cubicBezTo>
                <a:cubicBezTo>
                  <a:pt x="6274594" y="381793"/>
                  <a:pt x="6738939" y="328612"/>
                  <a:pt x="7000876" y="319087"/>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Rectangle 6"/>
          <p:cNvSpPr/>
          <p:nvPr/>
        </p:nvSpPr>
        <p:spPr>
          <a:xfrm>
            <a:off x="8001000" y="2819400"/>
            <a:ext cx="731838" cy="461963"/>
          </a:xfrm>
          <a:prstGeom prst="rect">
            <a:avLst/>
          </a:prstGeom>
        </p:spPr>
        <p:txBody>
          <a:bodyPr wrap="none">
            <a:spAutoFit/>
          </a:bodyPr>
          <a:lstStyle/>
          <a:p>
            <a:pPr>
              <a:defRPr/>
            </a:pPr>
            <a:r>
              <a:rPr lang="es-ES_tradnl" dirty="0">
                <a:solidFill>
                  <a:schemeClr val="accent1">
                    <a:lumMod val="60000"/>
                    <a:lumOff val="40000"/>
                  </a:schemeClr>
                </a:solidFill>
              </a:rPr>
              <a:t>i328</a:t>
            </a:r>
            <a:endParaRPr lang="en-US"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685800" y="0"/>
            <a:ext cx="7772400" cy="1143000"/>
          </a:xfrm>
        </p:spPr>
        <p:txBody>
          <a:bodyPr/>
          <a:lstStyle/>
          <a:p>
            <a:r>
              <a:rPr lang="es-ES_tradnl" altLang="en-US" smtClean="0"/>
              <a:t>Determinando la Temperatura Isentrópica de un Jet</a:t>
            </a:r>
          </a:p>
        </p:txBody>
      </p:sp>
      <p:sp>
        <p:nvSpPr>
          <p:cNvPr id="3" name="Content Placeholder 2"/>
          <p:cNvSpPr>
            <a:spLocks noGrp="1"/>
          </p:cNvSpPr>
          <p:nvPr>
            <p:ph idx="1"/>
          </p:nvPr>
        </p:nvSpPr>
        <p:spPr>
          <a:xfrm>
            <a:off x="457200" y="1295400"/>
            <a:ext cx="8153400" cy="5486400"/>
          </a:xfrm>
          <a:solidFill>
            <a:schemeClr val="tx1"/>
          </a:solidFill>
        </p:spPr>
        <p:txBody>
          <a:bodyPr/>
          <a:lstStyle/>
          <a:p>
            <a:pPr marL="0" indent="0">
              <a:buFontTx/>
              <a:buNone/>
              <a:defRPr/>
            </a:pPr>
            <a:r>
              <a:rPr lang="es-ES_tradnl" dirty="0" smtClean="0">
                <a:solidFill>
                  <a:schemeClr val="bg2"/>
                </a:solidFill>
              </a:rPr>
              <a:t>  100</a:t>
            </a:r>
          </a:p>
          <a:p>
            <a:pPr>
              <a:defRPr/>
            </a:pPr>
            <a:endParaRPr lang="es-ES_tradnl" dirty="0"/>
          </a:p>
          <a:p>
            <a:pPr marL="0" indent="0">
              <a:buFontTx/>
              <a:buNone/>
              <a:defRPr/>
            </a:pPr>
            <a:r>
              <a:rPr lang="es-ES_tradnl" dirty="0" smtClean="0">
                <a:solidFill>
                  <a:schemeClr val="bg2"/>
                </a:solidFill>
              </a:rPr>
              <a:t>  200</a:t>
            </a:r>
          </a:p>
          <a:p>
            <a:pPr marL="0" indent="0">
              <a:buFontTx/>
              <a:buNone/>
              <a:defRPr/>
            </a:pPr>
            <a:r>
              <a:rPr lang="es-ES_tradnl" dirty="0" smtClean="0">
                <a:solidFill>
                  <a:schemeClr val="bg2"/>
                </a:solidFill>
              </a:rPr>
              <a:t>  250</a:t>
            </a:r>
          </a:p>
          <a:p>
            <a:pPr marL="0" indent="0">
              <a:buFontTx/>
              <a:buNone/>
              <a:defRPr/>
            </a:pPr>
            <a:r>
              <a:rPr lang="es-ES_tradnl" dirty="0" smtClean="0">
                <a:solidFill>
                  <a:schemeClr val="bg2"/>
                </a:solidFill>
              </a:rPr>
              <a:t>  300</a:t>
            </a:r>
          </a:p>
          <a:p>
            <a:pPr marL="0" indent="0">
              <a:buFontTx/>
              <a:buNone/>
              <a:defRPr/>
            </a:pPr>
            <a:endParaRPr lang="es-ES_tradnl" dirty="0">
              <a:solidFill>
                <a:schemeClr val="bg2"/>
              </a:solidFill>
            </a:endParaRPr>
          </a:p>
          <a:p>
            <a:pPr marL="0" indent="0">
              <a:buFontTx/>
              <a:buNone/>
              <a:defRPr/>
            </a:pPr>
            <a:r>
              <a:rPr lang="es-ES_tradnl" dirty="0" smtClean="0">
                <a:solidFill>
                  <a:schemeClr val="bg2"/>
                </a:solidFill>
              </a:rPr>
              <a:t>  600</a:t>
            </a:r>
          </a:p>
          <a:p>
            <a:pPr marL="0" indent="0">
              <a:buFontTx/>
              <a:buNone/>
              <a:defRPr/>
            </a:pPr>
            <a:endParaRPr lang="es-ES_tradnl" dirty="0" smtClean="0">
              <a:solidFill>
                <a:schemeClr val="bg2"/>
              </a:solidFill>
            </a:endParaRPr>
          </a:p>
          <a:p>
            <a:pPr marL="0" indent="0">
              <a:buFontTx/>
              <a:buNone/>
              <a:defRPr/>
            </a:pPr>
            <a:r>
              <a:rPr lang="es-ES_tradnl" dirty="0" smtClean="0">
                <a:solidFill>
                  <a:schemeClr val="bg2"/>
                </a:solidFill>
              </a:rPr>
              <a:t>1000</a:t>
            </a:r>
            <a:endParaRPr lang="es-ES_tradnl" dirty="0">
              <a:solidFill>
                <a:schemeClr val="bg2"/>
              </a:solidFill>
            </a:endParaRPr>
          </a:p>
          <a:p>
            <a:pPr>
              <a:defRPr/>
            </a:pPr>
            <a:endParaRPr lang="es-ES_tradnl" dirty="0"/>
          </a:p>
        </p:txBody>
      </p:sp>
      <p:sp>
        <p:nvSpPr>
          <p:cNvPr id="4" name="Freeform 3"/>
          <p:cNvSpPr/>
          <p:nvPr/>
        </p:nvSpPr>
        <p:spPr>
          <a:xfrm>
            <a:off x="1690688" y="2320925"/>
            <a:ext cx="4684712" cy="1031875"/>
          </a:xfrm>
          <a:custGeom>
            <a:avLst/>
            <a:gdLst>
              <a:gd name="connsiteX0" fmla="*/ 0 w 4572000"/>
              <a:gd name="connsiteY0" fmla="*/ 933100 h 1031142"/>
              <a:gd name="connsiteX1" fmla="*/ 1741118 w 4572000"/>
              <a:gd name="connsiteY1" fmla="*/ 958152 h 1031142"/>
              <a:gd name="connsiteX2" fmla="*/ 2931090 w 4572000"/>
              <a:gd name="connsiteY2" fmla="*/ 118908 h 1031142"/>
              <a:gd name="connsiteX3" fmla="*/ 4572000 w 4572000"/>
              <a:gd name="connsiteY3" fmla="*/ 6174 h 1031142"/>
              <a:gd name="connsiteX4" fmla="*/ 4572000 w 4572000"/>
              <a:gd name="connsiteY4" fmla="*/ 6174 h 103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031142">
                <a:moveTo>
                  <a:pt x="0" y="933100"/>
                </a:moveTo>
                <a:cubicBezTo>
                  <a:pt x="626301" y="1013475"/>
                  <a:pt x="1252603" y="1093851"/>
                  <a:pt x="1741118" y="958152"/>
                </a:cubicBezTo>
                <a:cubicBezTo>
                  <a:pt x="2229633" y="822453"/>
                  <a:pt x="2459276" y="277571"/>
                  <a:pt x="2931090" y="118908"/>
                </a:cubicBezTo>
                <a:cubicBezTo>
                  <a:pt x="3402904" y="-39755"/>
                  <a:pt x="4572000" y="6174"/>
                  <a:pt x="4572000" y="6174"/>
                </a:cubicBezTo>
                <a:lnTo>
                  <a:pt x="4572000" y="6174"/>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cxnSp>
        <p:nvCxnSpPr>
          <p:cNvPr id="6" name="Straight Connector 5"/>
          <p:cNvCxnSpPr/>
          <p:nvPr/>
        </p:nvCxnSpPr>
        <p:spPr>
          <a:xfrm>
            <a:off x="1701800" y="3581400"/>
            <a:ext cx="4546600"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754188" y="3886200"/>
            <a:ext cx="4708525" cy="1539875"/>
          </a:xfrm>
          <a:custGeom>
            <a:avLst/>
            <a:gdLst>
              <a:gd name="connsiteX0" fmla="*/ 0 w 4709786"/>
              <a:gd name="connsiteY0" fmla="*/ 61940 h 1540011"/>
              <a:gd name="connsiteX1" fmla="*/ 1878904 w 4709786"/>
              <a:gd name="connsiteY1" fmla="*/ 86992 h 1540011"/>
              <a:gd name="connsiteX2" fmla="*/ 2843408 w 4709786"/>
              <a:gd name="connsiteY2" fmla="*/ 901184 h 1540011"/>
              <a:gd name="connsiteX3" fmla="*/ 3883068 w 4709786"/>
              <a:gd name="connsiteY3" fmla="*/ 1226861 h 1540011"/>
              <a:gd name="connsiteX4" fmla="*/ 4709786 w 4709786"/>
              <a:gd name="connsiteY4" fmla="*/ 1540011 h 1540011"/>
              <a:gd name="connsiteX5" fmla="*/ 4709786 w 4709786"/>
              <a:gd name="connsiteY5" fmla="*/ 1540011 h 154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786" h="1540011">
                <a:moveTo>
                  <a:pt x="0" y="61940"/>
                </a:moveTo>
                <a:cubicBezTo>
                  <a:pt x="702501" y="4529"/>
                  <a:pt x="1405003" y="-52882"/>
                  <a:pt x="1878904" y="86992"/>
                </a:cubicBezTo>
                <a:cubicBezTo>
                  <a:pt x="2352805" y="226866"/>
                  <a:pt x="2509381" y="711206"/>
                  <a:pt x="2843408" y="901184"/>
                </a:cubicBezTo>
                <a:cubicBezTo>
                  <a:pt x="3177435" y="1091162"/>
                  <a:pt x="3572005" y="1120390"/>
                  <a:pt x="3883068" y="1226861"/>
                </a:cubicBezTo>
                <a:cubicBezTo>
                  <a:pt x="4194131" y="1333332"/>
                  <a:pt x="4709786" y="1540011"/>
                  <a:pt x="4709786" y="1540011"/>
                </a:cubicBezTo>
                <a:lnTo>
                  <a:pt x="4709786" y="1540011"/>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2" name="Freeform 11"/>
          <p:cNvSpPr/>
          <p:nvPr/>
        </p:nvSpPr>
        <p:spPr>
          <a:xfrm>
            <a:off x="1690688" y="2092325"/>
            <a:ext cx="4684712" cy="1031875"/>
          </a:xfrm>
          <a:custGeom>
            <a:avLst/>
            <a:gdLst>
              <a:gd name="connsiteX0" fmla="*/ 0 w 4572000"/>
              <a:gd name="connsiteY0" fmla="*/ 933100 h 1031142"/>
              <a:gd name="connsiteX1" fmla="*/ 1741118 w 4572000"/>
              <a:gd name="connsiteY1" fmla="*/ 958152 h 1031142"/>
              <a:gd name="connsiteX2" fmla="*/ 2931090 w 4572000"/>
              <a:gd name="connsiteY2" fmla="*/ 118908 h 1031142"/>
              <a:gd name="connsiteX3" fmla="*/ 4572000 w 4572000"/>
              <a:gd name="connsiteY3" fmla="*/ 6174 h 1031142"/>
              <a:gd name="connsiteX4" fmla="*/ 4572000 w 4572000"/>
              <a:gd name="connsiteY4" fmla="*/ 6174 h 103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031142">
                <a:moveTo>
                  <a:pt x="0" y="933100"/>
                </a:moveTo>
                <a:cubicBezTo>
                  <a:pt x="626301" y="1013475"/>
                  <a:pt x="1252603" y="1093851"/>
                  <a:pt x="1741118" y="958152"/>
                </a:cubicBezTo>
                <a:cubicBezTo>
                  <a:pt x="2229633" y="822453"/>
                  <a:pt x="2459276" y="277571"/>
                  <a:pt x="2931090" y="118908"/>
                </a:cubicBezTo>
                <a:cubicBezTo>
                  <a:pt x="3402904" y="-39755"/>
                  <a:pt x="4572000" y="6174"/>
                  <a:pt x="4572000" y="6174"/>
                </a:cubicBezTo>
                <a:lnTo>
                  <a:pt x="4572000" y="6174"/>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3" name="Freeform 12"/>
          <p:cNvSpPr/>
          <p:nvPr/>
        </p:nvSpPr>
        <p:spPr>
          <a:xfrm>
            <a:off x="1690688" y="1905000"/>
            <a:ext cx="4684712" cy="1031875"/>
          </a:xfrm>
          <a:custGeom>
            <a:avLst/>
            <a:gdLst>
              <a:gd name="connsiteX0" fmla="*/ 0 w 4572000"/>
              <a:gd name="connsiteY0" fmla="*/ 933100 h 1031142"/>
              <a:gd name="connsiteX1" fmla="*/ 1741118 w 4572000"/>
              <a:gd name="connsiteY1" fmla="*/ 958152 h 1031142"/>
              <a:gd name="connsiteX2" fmla="*/ 2931090 w 4572000"/>
              <a:gd name="connsiteY2" fmla="*/ 118908 h 1031142"/>
              <a:gd name="connsiteX3" fmla="*/ 4572000 w 4572000"/>
              <a:gd name="connsiteY3" fmla="*/ 6174 h 1031142"/>
              <a:gd name="connsiteX4" fmla="*/ 4572000 w 4572000"/>
              <a:gd name="connsiteY4" fmla="*/ 6174 h 103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031142">
                <a:moveTo>
                  <a:pt x="0" y="933100"/>
                </a:moveTo>
                <a:cubicBezTo>
                  <a:pt x="626301" y="1013475"/>
                  <a:pt x="1252603" y="1093851"/>
                  <a:pt x="1741118" y="958152"/>
                </a:cubicBezTo>
                <a:cubicBezTo>
                  <a:pt x="2229633" y="822453"/>
                  <a:pt x="2459276" y="277571"/>
                  <a:pt x="2931090" y="118908"/>
                </a:cubicBezTo>
                <a:cubicBezTo>
                  <a:pt x="3402904" y="-39755"/>
                  <a:pt x="4572000" y="6174"/>
                  <a:pt x="4572000" y="6174"/>
                </a:cubicBezTo>
                <a:lnTo>
                  <a:pt x="4572000" y="6174"/>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4" name="Freeform 13"/>
          <p:cNvSpPr/>
          <p:nvPr/>
        </p:nvSpPr>
        <p:spPr>
          <a:xfrm>
            <a:off x="1690688" y="4343400"/>
            <a:ext cx="4772025" cy="1539875"/>
          </a:xfrm>
          <a:custGeom>
            <a:avLst/>
            <a:gdLst>
              <a:gd name="connsiteX0" fmla="*/ 0 w 4709786"/>
              <a:gd name="connsiteY0" fmla="*/ 61940 h 1540011"/>
              <a:gd name="connsiteX1" fmla="*/ 1878904 w 4709786"/>
              <a:gd name="connsiteY1" fmla="*/ 86992 h 1540011"/>
              <a:gd name="connsiteX2" fmla="*/ 2843408 w 4709786"/>
              <a:gd name="connsiteY2" fmla="*/ 901184 h 1540011"/>
              <a:gd name="connsiteX3" fmla="*/ 3883068 w 4709786"/>
              <a:gd name="connsiteY3" fmla="*/ 1226861 h 1540011"/>
              <a:gd name="connsiteX4" fmla="*/ 4709786 w 4709786"/>
              <a:gd name="connsiteY4" fmla="*/ 1540011 h 1540011"/>
              <a:gd name="connsiteX5" fmla="*/ 4709786 w 4709786"/>
              <a:gd name="connsiteY5" fmla="*/ 1540011 h 154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786" h="1540011">
                <a:moveTo>
                  <a:pt x="0" y="61940"/>
                </a:moveTo>
                <a:cubicBezTo>
                  <a:pt x="702501" y="4529"/>
                  <a:pt x="1405003" y="-52882"/>
                  <a:pt x="1878904" y="86992"/>
                </a:cubicBezTo>
                <a:cubicBezTo>
                  <a:pt x="2352805" y="226866"/>
                  <a:pt x="2509381" y="711206"/>
                  <a:pt x="2843408" y="901184"/>
                </a:cubicBezTo>
                <a:cubicBezTo>
                  <a:pt x="3177435" y="1091162"/>
                  <a:pt x="3572005" y="1120390"/>
                  <a:pt x="3883068" y="1226861"/>
                </a:cubicBezTo>
                <a:cubicBezTo>
                  <a:pt x="4194131" y="1333332"/>
                  <a:pt x="4709786" y="1540011"/>
                  <a:pt x="4709786" y="1540011"/>
                </a:cubicBezTo>
                <a:lnTo>
                  <a:pt x="4709786" y="1540011"/>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5" name="Freeform 14"/>
          <p:cNvSpPr/>
          <p:nvPr/>
        </p:nvSpPr>
        <p:spPr>
          <a:xfrm>
            <a:off x="1690688" y="4800600"/>
            <a:ext cx="4772025" cy="1539875"/>
          </a:xfrm>
          <a:custGeom>
            <a:avLst/>
            <a:gdLst>
              <a:gd name="connsiteX0" fmla="*/ 0 w 4709786"/>
              <a:gd name="connsiteY0" fmla="*/ 61940 h 1540011"/>
              <a:gd name="connsiteX1" fmla="*/ 1878904 w 4709786"/>
              <a:gd name="connsiteY1" fmla="*/ 86992 h 1540011"/>
              <a:gd name="connsiteX2" fmla="*/ 2843408 w 4709786"/>
              <a:gd name="connsiteY2" fmla="*/ 901184 h 1540011"/>
              <a:gd name="connsiteX3" fmla="*/ 3883068 w 4709786"/>
              <a:gd name="connsiteY3" fmla="*/ 1226861 h 1540011"/>
              <a:gd name="connsiteX4" fmla="*/ 4709786 w 4709786"/>
              <a:gd name="connsiteY4" fmla="*/ 1540011 h 1540011"/>
              <a:gd name="connsiteX5" fmla="*/ 4709786 w 4709786"/>
              <a:gd name="connsiteY5" fmla="*/ 1540011 h 154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786" h="1540011">
                <a:moveTo>
                  <a:pt x="0" y="61940"/>
                </a:moveTo>
                <a:cubicBezTo>
                  <a:pt x="702501" y="4529"/>
                  <a:pt x="1405003" y="-52882"/>
                  <a:pt x="1878904" y="86992"/>
                </a:cubicBezTo>
                <a:cubicBezTo>
                  <a:pt x="2352805" y="226866"/>
                  <a:pt x="2509381" y="711206"/>
                  <a:pt x="2843408" y="901184"/>
                </a:cubicBezTo>
                <a:cubicBezTo>
                  <a:pt x="3177435" y="1091162"/>
                  <a:pt x="3572005" y="1120390"/>
                  <a:pt x="3883068" y="1226861"/>
                </a:cubicBezTo>
                <a:cubicBezTo>
                  <a:pt x="4194131" y="1333332"/>
                  <a:pt x="4709786" y="1540011"/>
                  <a:pt x="4709786" y="1540011"/>
                </a:cubicBezTo>
                <a:lnTo>
                  <a:pt x="4709786" y="1540011"/>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cxnSp>
        <p:nvCxnSpPr>
          <p:cNvPr id="17" name="Straight Connector 16"/>
          <p:cNvCxnSpPr/>
          <p:nvPr/>
        </p:nvCxnSpPr>
        <p:spPr>
          <a:xfrm>
            <a:off x="1690688" y="1752600"/>
            <a:ext cx="0" cy="464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690688" y="6400800"/>
            <a:ext cx="56245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4461" name="TextBox 20"/>
          <p:cNvSpPr txBox="1">
            <a:spLocks noChangeArrowheads="1"/>
          </p:cNvSpPr>
          <p:nvPr/>
        </p:nvSpPr>
        <p:spPr bwMode="auto">
          <a:xfrm rot="-5400000">
            <a:off x="958056" y="3528220"/>
            <a:ext cx="118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solidFill>
                  <a:srgbClr val="FF0000"/>
                </a:solidFill>
              </a:rPr>
              <a:t>Presión </a:t>
            </a:r>
          </a:p>
        </p:txBody>
      </p:sp>
      <p:sp>
        <p:nvSpPr>
          <p:cNvPr id="104462" name="TextBox 21"/>
          <p:cNvSpPr txBox="1">
            <a:spLocks noChangeArrowheads="1"/>
          </p:cNvSpPr>
          <p:nvPr/>
        </p:nvSpPr>
        <p:spPr bwMode="auto">
          <a:xfrm>
            <a:off x="1905000" y="6396038"/>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solidFill>
                  <a:srgbClr val="FF0000"/>
                </a:solidFill>
              </a:rPr>
              <a:t>S</a:t>
            </a:r>
          </a:p>
        </p:txBody>
      </p:sp>
      <p:sp>
        <p:nvSpPr>
          <p:cNvPr id="104463" name="TextBox 22"/>
          <p:cNvSpPr txBox="1">
            <a:spLocks noChangeArrowheads="1"/>
          </p:cNvSpPr>
          <p:nvPr/>
        </p:nvSpPr>
        <p:spPr bwMode="auto">
          <a:xfrm>
            <a:off x="6831013" y="6396038"/>
            <a:ext cx="407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solidFill>
                  <a:srgbClr val="FF0000"/>
                </a:solidFill>
              </a:rPr>
              <a:t>N</a:t>
            </a:r>
          </a:p>
        </p:txBody>
      </p:sp>
      <p:sp>
        <p:nvSpPr>
          <p:cNvPr id="24" name="TextBox 23"/>
          <p:cNvSpPr txBox="1"/>
          <p:nvPr/>
        </p:nvSpPr>
        <p:spPr>
          <a:xfrm>
            <a:off x="2133600" y="1905000"/>
            <a:ext cx="1885950" cy="461963"/>
          </a:xfrm>
          <a:prstGeom prst="rect">
            <a:avLst/>
          </a:prstGeom>
          <a:noFill/>
        </p:spPr>
        <p:txBody>
          <a:bodyPr wrap="none">
            <a:spAutoFit/>
          </a:bodyPr>
          <a:lstStyle/>
          <a:p>
            <a:pPr>
              <a:defRPr/>
            </a:pPr>
            <a:r>
              <a:rPr lang="es-ES_tradnl" b="1" dirty="0">
                <a:solidFill>
                  <a:schemeClr val="accent5">
                    <a:lumMod val="75000"/>
                  </a:schemeClr>
                </a:solidFill>
              </a:rPr>
              <a:t>Estratosfera </a:t>
            </a:r>
          </a:p>
        </p:txBody>
      </p:sp>
      <p:sp>
        <p:nvSpPr>
          <p:cNvPr id="25" name="TextBox 24"/>
          <p:cNvSpPr txBox="1"/>
          <p:nvPr/>
        </p:nvSpPr>
        <p:spPr>
          <a:xfrm>
            <a:off x="2133600" y="5405438"/>
            <a:ext cx="1703388" cy="461962"/>
          </a:xfrm>
          <a:prstGeom prst="rect">
            <a:avLst/>
          </a:prstGeom>
          <a:noFill/>
        </p:spPr>
        <p:txBody>
          <a:bodyPr wrap="none">
            <a:spAutoFit/>
          </a:bodyPr>
          <a:lstStyle/>
          <a:p>
            <a:pPr>
              <a:defRPr/>
            </a:pPr>
            <a:r>
              <a:rPr lang="es-ES_tradnl" b="1" dirty="0">
                <a:solidFill>
                  <a:schemeClr val="accent5">
                    <a:lumMod val="75000"/>
                  </a:schemeClr>
                </a:solidFill>
              </a:rPr>
              <a:t>Troposfera </a:t>
            </a:r>
          </a:p>
        </p:txBody>
      </p:sp>
      <p:sp>
        <p:nvSpPr>
          <p:cNvPr id="26" name="TextBox 25"/>
          <p:cNvSpPr txBox="1"/>
          <p:nvPr/>
        </p:nvSpPr>
        <p:spPr>
          <a:xfrm>
            <a:off x="6389688" y="1828800"/>
            <a:ext cx="1825625" cy="461963"/>
          </a:xfrm>
          <a:prstGeom prst="rect">
            <a:avLst/>
          </a:prstGeom>
          <a:noFill/>
        </p:spPr>
        <p:txBody>
          <a:bodyPr wrap="none">
            <a:spAutoFit/>
          </a:bodyPr>
          <a:lstStyle/>
          <a:p>
            <a:pPr>
              <a:defRPr/>
            </a:pPr>
            <a:r>
              <a:rPr lang="es-ES_tradnl" b="1" dirty="0">
                <a:solidFill>
                  <a:srgbClr val="00B050"/>
                </a:solidFill>
              </a:rPr>
              <a:t>Tropopausa</a:t>
            </a:r>
            <a:r>
              <a:rPr lang="es-ES_tradnl" b="1" dirty="0">
                <a:solidFill>
                  <a:schemeClr val="accent5">
                    <a:lumMod val="75000"/>
                  </a:schemeClr>
                </a:solidFill>
              </a:rPr>
              <a:t> </a:t>
            </a:r>
          </a:p>
        </p:txBody>
      </p:sp>
      <p:sp>
        <p:nvSpPr>
          <p:cNvPr id="27" name="TextBox 26"/>
          <p:cNvSpPr txBox="1"/>
          <p:nvPr/>
        </p:nvSpPr>
        <p:spPr>
          <a:xfrm>
            <a:off x="6389688" y="2971800"/>
            <a:ext cx="2219325" cy="1200150"/>
          </a:xfrm>
          <a:prstGeom prst="rect">
            <a:avLst/>
          </a:prstGeom>
          <a:noFill/>
        </p:spPr>
        <p:txBody>
          <a:bodyPr wrap="none">
            <a:spAutoFit/>
          </a:bodyPr>
          <a:lstStyle/>
          <a:p>
            <a:pPr>
              <a:defRPr/>
            </a:pPr>
            <a:r>
              <a:rPr lang="es-ES_tradnl" b="1" dirty="0">
                <a:solidFill>
                  <a:srgbClr val="FF0000"/>
                </a:solidFill>
              </a:rPr>
              <a:t>Temperatura </a:t>
            </a:r>
          </a:p>
          <a:p>
            <a:pPr>
              <a:defRPr/>
            </a:pPr>
            <a:r>
              <a:rPr lang="es-ES_tradnl" b="1" dirty="0">
                <a:solidFill>
                  <a:srgbClr val="FF0000"/>
                </a:solidFill>
              </a:rPr>
              <a:t>Isentrópica del </a:t>
            </a:r>
          </a:p>
          <a:p>
            <a:pPr>
              <a:defRPr/>
            </a:pPr>
            <a:r>
              <a:rPr lang="es-ES_tradnl" b="1" dirty="0">
                <a:solidFill>
                  <a:srgbClr val="FF0000"/>
                </a:solidFill>
              </a:rPr>
              <a:t>Jet</a:t>
            </a:r>
            <a:endParaRPr lang="es-ES_tradnl" dirty="0">
              <a:solidFill>
                <a:schemeClr val="accent5">
                  <a:lumMod val="75000"/>
                </a:schemeClr>
              </a:solidFill>
            </a:endParaRPr>
          </a:p>
        </p:txBody>
      </p:sp>
      <p:sp>
        <p:nvSpPr>
          <p:cNvPr id="29" name="TextBox 28"/>
          <p:cNvSpPr txBox="1"/>
          <p:nvPr/>
        </p:nvSpPr>
        <p:spPr>
          <a:xfrm>
            <a:off x="3886200" y="3240088"/>
            <a:ext cx="595313"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21" name="TextBox 20"/>
          <p:cNvSpPr txBox="1"/>
          <p:nvPr/>
        </p:nvSpPr>
        <p:spPr>
          <a:xfrm>
            <a:off x="6477000" y="5562600"/>
            <a:ext cx="1127125" cy="461963"/>
          </a:xfrm>
          <a:prstGeom prst="rect">
            <a:avLst/>
          </a:prstGeom>
          <a:noFill/>
        </p:spPr>
        <p:txBody>
          <a:bodyPr wrap="none">
            <a:spAutoFit/>
          </a:bodyPr>
          <a:lstStyle/>
          <a:p>
            <a:pPr>
              <a:defRPr/>
            </a:pPr>
            <a:r>
              <a:rPr lang="es-ES_tradnl" b="1" dirty="0">
                <a:solidFill>
                  <a:schemeClr val="bg1"/>
                </a:solidFill>
              </a:rPr>
              <a:t>Frente</a:t>
            </a:r>
            <a:r>
              <a:rPr lang="es-ES_tradnl" b="1" dirty="0">
                <a:solidFill>
                  <a:schemeClr val="accent5">
                    <a:lumMod val="75000"/>
                  </a:schemeClr>
                </a:solidFill>
              </a:rPr>
              <a:t> </a:t>
            </a:r>
          </a:p>
        </p:txBody>
      </p:sp>
      <p:sp>
        <p:nvSpPr>
          <p:cNvPr id="22" name="Oval 21"/>
          <p:cNvSpPr/>
          <p:nvPr/>
        </p:nvSpPr>
        <p:spPr>
          <a:xfrm>
            <a:off x="2986088" y="2844800"/>
            <a:ext cx="2043112" cy="1506538"/>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3" name="Oval 22"/>
          <p:cNvSpPr/>
          <p:nvPr/>
        </p:nvSpPr>
        <p:spPr>
          <a:xfrm>
            <a:off x="3603625" y="3336925"/>
            <a:ext cx="892175" cy="522288"/>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613" y="1100138"/>
            <a:ext cx="11304588"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0" y="76200"/>
            <a:ext cx="9144000" cy="1143000"/>
          </a:xfrm>
        </p:spPr>
        <p:txBody>
          <a:bodyPr/>
          <a:lstStyle/>
          <a:p>
            <a:pPr eaLnBrk="1" hangingPunct="1"/>
            <a:r>
              <a:rPr lang="es-ES_tradnl" altLang="en-US" smtClean="0"/>
              <a:t>Circulación Ageostrófica Directa (HS)</a:t>
            </a:r>
          </a:p>
        </p:txBody>
      </p:sp>
      <p:sp>
        <p:nvSpPr>
          <p:cNvPr id="11268" name="Freeform 4"/>
          <p:cNvSpPr>
            <a:spLocks/>
          </p:cNvSpPr>
          <p:nvPr/>
        </p:nvSpPr>
        <p:spPr bwMode="auto">
          <a:xfrm>
            <a:off x="2895600" y="2590800"/>
            <a:ext cx="914400" cy="3352800"/>
          </a:xfrm>
          <a:custGeom>
            <a:avLst/>
            <a:gdLst>
              <a:gd name="T0" fmla="*/ 2147483647 w 304"/>
              <a:gd name="T1" fmla="*/ 0 h 1632"/>
              <a:gd name="T2" fmla="*/ 2147483647 w 304"/>
              <a:gd name="T3" fmla="*/ 2147483647 h 1632"/>
              <a:gd name="T4" fmla="*/ 2147483647 w 304"/>
              <a:gd name="T5" fmla="*/ 2147483647 h 1632"/>
              <a:gd name="T6" fmla="*/ 2147483647 w 304"/>
              <a:gd name="T7" fmla="*/ 2147483647 h 1632"/>
              <a:gd name="T8" fmla="*/ 2147483647 w 304"/>
              <a:gd name="T9" fmla="*/ 2147483647 h 16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1632">
                <a:moveTo>
                  <a:pt x="304" y="0"/>
                </a:moveTo>
                <a:cubicBezTo>
                  <a:pt x="232" y="152"/>
                  <a:pt x="160" y="304"/>
                  <a:pt x="112" y="480"/>
                </a:cubicBezTo>
                <a:cubicBezTo>
                  <a:pt x="64" y="656"/>
                  <a:pt x="32" y="912"/>
                  <a:pt x="16" y="1056"/>
                </a:cubicBezTo>
                <a:cubicBezTo>
                  <a:pt x="0" y="1200"/>
                  <a:pt x="16" y="1248"/>
                  <a:pt x="16" y="1344"/>
                </a:cubicBezTo>
                <a:cubicBezTo>
                  <a:pt x="16" y="1440"/>
                  <a:pt x="16" y="1584"/>
                  <a:pt x="16" y="1632"/>
                </a:cubicBezTo>
              </a:path>
            </a:pathLst>
          </a:custGeom>
          <a:noFill/>
          <a:ln w="28575" cmpd="sng">
            <a:solidFill>
              <a:srgbClr val="669900"/>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1269" name="Freeform 5"/>
          <p:cNvSpPr>
            <a:spLocks/>
          </p:cNvSpPr>
          <p:nvPr/>
        </p:nvSpPr>
        <p:spPr bwMode="auto">
          <a:xfrm>
            <a:off x="5486400" y="2590800"/>
            <a:ext cx="503238" cy="3352800"/>
          </a:xfrm>
          <a:custGeom>
            <a:avLst/>
            <a:gdLst>
              <a:gd name="T0" fmla="*/ 2147483647 w 368"/>
              <a:gd name="T1" fmla="*/ 2147483647 h 1584"/>
              <a:gd name="T2" fmla="*/ 2147483647 w 368"/>
              <a:gd name="T3" fmla="*/ 2147483647 h 1584"/>
              <a:gd name="T4" fmla="*/ 2147483647 w 368"/>
              <a:gd name="T5" fmla="*/ 2147483647 h 1584"/>
              <a:gd name="T6" fmla="*/ 2147483647 w 368"/>
              <a:gd name="T7" fmla="*/ 2147483647 h 1584"/>
              <a:gd name="T8" fmla="*/ 0 w 368"/>
              <a:gd name="T9" fmla="*/ 0 h 15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 h="1584">
                <a:moveTo>
                  <a:pt x="144" y="1584"/>
                </a:moveTo>
                <a:cubicBezTo>
                  <a:pt x="224" y="1472"/>
                  <a:pt x="304" y="1360"/>
                  <a:pt x="336" y="1200"/>
                </a:cubicBezTo>
                <a:cubicBezTo>
                  <a:pt x="368" y="1040"/>
                  <a:pt x="360" y="784"/>
                  <a:pt x="336" y="624"/>
                </a:cubicBezTo>
                <a:cubicBezTo>
                  <a:pt x="312" y="464"/>
                  <a:pt x="248" y="344"/>
                  <a:pt x="192" y="240"/>
                </a:cubicBezTo>
                <a:cubicBezTo>
                  <a:pt x="136" y="136"/>
                  <a:pt x="32" y="40"/>
                  <a:pt x="0" y="0"/>
                </a:cubicBezTo>
              </a:path>
            </a:pathLst>
          </a:custGeom>
          <a:noFill/>
          <a:ln w="28575" cmpd="sng">
            <a:solidFill>
              <a:srgbClr val="669900"/>
            </a:solidFill>
            <a:round/>
            <a:headEnd type="oval"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1270" name="Text Box 6"/>
          <p:cNvSpPr txBox="1">
            <a:spLocks noChangeArrowheads="1"/>
          </p:cNvSpPr>
          <p:nvPr/>
        </p:nvSpPr>
        <p:spPr bwMode="auto">
          <a:xfrm>
            <a:off x="7391400" y="4648200"/>
            <a:ext cx="152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chemeClr val="hlink"/>
                </a:solidFill>
              </a:rPr>
              <a:t>Aire</a:t>
            </a:r>
          </a:p>
          <a:p>
            <a:pPr algn="ctr" eaLnBrk="1" hangingPunct="1">
              <a:spcBef>
                <a:spcPct val="50000"/>
              </a:spcBef>
              <a:buFontTx/>
              <a:buNone/>
            </a:pPr>
            <a:r>
              <a:rPr lang="es-ES_tradnl" altLang="en-US" sz="2400">
                <a:solidFill>
                  <a:schemeClr val="hlink"/>
                </a:solidFill>
              </a:rPr>
              <a:t>Calido</a:t>
            </a:r>
          </a:p>
        </p:txBody>
      </p:sp>
      <p:sp>
        <p:nvSpPr>
          <p:cNvPr id="11271" name="Text Box 7"/>
          <p:cNvSpPr txBox="1">
            <a:spLocks noChangeArrowheads="1"/>
          </p:cNvSpPr>
          <p:nvPr/>
        </p:nvSpPr>
        <p:spPr bwMode="auto">
          <a:xfrm>
            <a:off x="1447800" y="4648200"/>
            <a:ext cx="152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chemeClr val="bg1"/>
                </a:solidFill>
              </a:rPr>
              <a:t>Aire</a:t>
            </a:r>
          </a:p>
          <a:p>
            <a:pPr algn="ctr" eaLnBrk="1" hangingPunct="1">
              <a:spcBef>
                <a:spcPct val="50000"/>
              </a:spcBef>
              <a:buFontTx/>
              <a:buNone/>
            </a:pPr>
            <a:r>
              <a:rPr lang="es-ES_tradnl" altLang="en-US" sz="2400">
                <a:solidFill>
                  <a:schemeClr val="bg1"/>
                </a:solidFill>
              </a:rPr>
              <a:t>Frío</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p:cNvSpPr>
            <a:spLocks noGrp="1"/>
          </p:cNvSpPr>
          <p:nvPr>
            <p:ph type="title"/>
          </p:nvPr>
        </p:nvSpPr>
        <p:spPr>
          <a:xfrm>
            <a:off x="685800" y="0"/>
            <a:ext cx="7772400" cy="1143000"/>
          </a:xfrm>
        </p:spPr>
        <p:txBody>
          <a:bodyPr/>
          <a:lstStyle/>
          <a:p>
            <a:r>
              <a:rPr lang="es-ES_tradnl" altLang="en-US" smtClean="0"/>
              <a:t>Seleccionando la Superficie Isentrópica</a:t>
            </a:r>
          </a:p>
        </p:txBody>
      </p:sp>
      <p:sp>
        <p:nvSpPr>
          <p:cNvPr id="6" name="TextBox 5"/>
          <p:cNvSpPr txBox="1"/>
          <p:nvPr/>
        </p:nvSpPr>
        <p:spPr>
          <a:xfrm>
            <a:off x="4267200" y="2057400"/>
            <a:ext cx="595313" cy="646113"/>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7" name="TextBox 6"/>
          <p:cNvSpPr txBox="1">
            <a:spLocks noChangeArrowheads="1"/>
          </p:cNvSpPr>
          <p:nvPr/>
        </p:nvSpPr>
        <p:spPr bwMode="auto">
          <a:xfrm>
            <a:off x="3048000" y="22050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Ɵ=355K</a:t>
            </a:r>
          </a:p>
        </p:txBody>
      </p:sp>
      <p:pic>
        <p:nvPicPr>
          <p:cNvPr id="10547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43488" y="2590800"/>
            <a:ext cx="595312" cy="646113"/>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10" name="TextBox 9"/>
          <p:cNvSpPr txBox="1">
            <a:spLocks noChangeArrowheads="1"/>
          </p:cNvSpPr>
          <p:nvPr/>
        </p:nvSpPr>
        <p:spPr bwMode="auto">
          <a:xfrm>
            <a:off x="5638800" y="2667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Ɵ=335K</a:t>
            </a:r>
          </a:p>
        </p:txBody>
      </p:sp>
      <p:sp>
        <p:nvSpPr>
          <p:cNvPr id="11" name="TextBox 10"/>
          <p:cNvSpPr txBox="1"/>
          <p:nvPr/>
        </p:nvSpPr>
        <p:spPr>
          <a:xfrm>
            <a:off x="3124200" y="3087688"/>
            <a:ext cx="595313"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12" name="TextBox 11"/>
          <p:cNvSpPr txBox="1">
            <a:spLocks noChangeArrowheads="1"/>
          </p:cNvSpPr>
          <p:nvPr/>
        </p:nvSpPr>
        <p:spPr bwMode="auto">
          <a:xfrm>
            <a:off x="3733800" y="3235325"/>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chemeClr val="tx2"/>
                </a:solidFill>
              </a:rPr>
              <a:t>Ɵ=325K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le 3"/>
          <p:cNvSpPr>
            <a:spLocks noGrp="1"/>
          </p:cNvSpPr>
          <p:nvPr>
            <p:ph type="title"/>
          </p:nvPr>
        </p:nvSpPr>
        <p:spPr>
          <a:xfrm>
            <a:off x="685800" y="0"/>
            <a:ext cx="7772400" cy="1143000"/>
          </a:xfrm>
        </p:spPr>
        <p:txBody>
          <a:bodyPr/>
          <a:lstStyle/>
          <a:p>
            <a:r>
              <a:rPr lang="es-ES_tradnl" altLang="en-US" smtClean="0"/>
              <a:t>Seleccionando la Superficie Isentrópica</a:t>
            </a:r>
          </a:p>
        </p:txBody>
      </p:sp>
      <p:sp>
        <p:nvSpPr>
          <p:cNvPr id="9" name="TextBox 8"/>
          <p:cNvSpPr txBox="1"/>
          <p:nvPr/>
        </p:nvSpPr>
        <p:spPr>
          <a:xfrm>
            <a:off x="3429000" y="2805113"/>
            <a:ext cx="595313"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10" name="TextBox 9"/>
          <p:cNvSpPr txBox="1">
            <a:spLocks noChangeArrowheads="1"/>
          </p:cNvSpPr>
          <p:nvPr/>
        </p:nvSpPr>
        <p:spPr bwMode="auto">
          <a:xfrm>
            <a:off x="4178300" y="289718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Ɵ=335K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09600" y="-76200"/>
            <a:ext cx="7772400" cy="1143000"/>
          </a:xfrm>
        </p:spPr>
        <p:txBody>
          <a:bodyPr/>
          <a:lstStyle/>
          <a:p>
            <a:r>
              <a:rPr lang="es-ES_tradnl" altLang="en-US" smtClean="0"/>
              <a:t>Superficie i335</a:t>
            </a:r>
            <a:br>
              <a:rPr lang="es-ES_tradnl" altLang="en-US" smtClean="0"/>
            </a:br>
            <a:r>
              <a:rPr lang="es-ES_tradnl" altLang="en-US" sz="3200" smtClean="0"/>
              <a:t>Flujo:Celeste, Isobaras:Amarillo</a:t>
            </a:r>
          </a:p>
        </p:txBody>
      </p:sp>
      <p:pic>
        <p:nvPicPr>
          <p:cNvPr id="1075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6019800"/>
            <a:ext cx="3505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Rectangle 1"/>
          <p:cNvSpPr/>
          <p:nvPr/>
        </p:nvSpPr>
        <p:spPr>
          <a:xfrm>
            <a:off x="1524000" y="2895600"/>
            <a:ext cx="3124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8546" name="Title 2"/>
          <p:cNvSpPr>
            <a:spLocks noGrp="1"/>
          </p:cNvSpPr>
          <p:nvPr>
            <p:ph type="title"/>
          </p:nvPr>
        </p:nvSpPr>
        <p:spPr>
          <a:xfrm>
            <a:off x="685800" y="76200"/>
            <a:ext cx="7772400" cy="1143000"/>
          </a:xfrm>
        </p:spPr>
        <p:txBody>
          <a:bodyPr/>
          <a:lstStyle/>
          <a:p>
            <a:r>
              <a:rPr lang="es-ES_tradnl" altLang="en-US" dirty="0" smtClean="0"/>
              <a:t>Superficies Isentrópicas </a:t>
            </a:r>
          </a:p>
        </p:txBody>
      </p:sp>
      <p:sp>
        <p:nvSpPr>
          <p:cNvPr id="108547" name="Content Placeholder 3"/>
          <p:cNvSpPr>
            <a:spLocks noGrp="1"/>
          </p:cNvSpPr>
          <p:nvPr>
            <p:ph idx="1"/>
          </p:nvPr>
        </p:nvSpPr>
        <p:spPr>
          <a:xfrm>
            <a:off x="685800" y="1219200"/>
            <a:ext cx="7772400" cy="4114800"/>
          </a:xfrm>
        </p:spPr>
        <p:txBody>
          <a:bodyPr/>
          <a:lstStyle/>
          <a:p>
            <a:r>
              <a:rPr lang="es-ES_tradnl" altLang="en-US" dirty="0" smtClean="0"/>
              <a:t>Cuando el vector cruza de alta presión a baja, resultando en advección positiva, las parcelas están ascendiendo.</a:t>
            </a:r>
          </a:p>
          <a:p>
            <a:pPr lvl="1"/>
            <a:r>
              <a:rPr lang="es-ES_tradnl" altLang="en-US" dirty="0" smtClean="0"/>
              <a:t>Resalta la divergencia </a:t>
            </a:r>
          </a:p>
          <a:p>
            <a:r>
              <a:rPr lang="es-ES_tradnl" altLang="en-US" dirty="0" smtClean="0"/>
              <a:t>Cuando el vector esta paralelo a las isobaras, la advección es neutra</a:t>
            </a:r>
          </a:p>
          <a:p>
            <a:r>
              <a:rPr lang="es-ES_tradnl" altLang="en-US" dirty="0" smtClean="0"/>
              <a:t>Cuando el vector cruza de baja presión a alta, resultando en advección negativa, las parcelas están ascendiendo </a:t>
            </a:r>
          </a:p>
          <a:p>
            <a:pPr lvl="1"/>
            <a:r>
              <a:rPr lang="es-ES_tradnl" altLang="en-US" dirty="0" smtClean="0"/>
              <a:t>Compresión/Subsidencia</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3"/>
          <p:cNvSpPr>
            <a:spLocks noGrp="1"/>
          </p:cNvSpPr>
          <p:nvPr>
            <p:ph type="title"/>
          </p:nvPr>
        </p:nvSpPr>
        <p:spPr>
          <a:xfrm>
            <a:off x="0" y="0"/>
            <a:ext cx="9144000" cy="1143000"/>
          </a:xfrm>
        </p:spPr>
        <p:txBody>
          <a:bodyPr/>
          <a:lstStyle/>
          <a:p>
            <a:r>
              <a:rPr lang="es-ES_tradnl" altLang="en-US" smtClean="0"/>
              <a:t>Superficie i335: Análisis Subjetivo</a:t>
            </a: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76200" y="2679700"/>
            <a:ext cx="5549900" cy="3360738"/>
          </a:xfrm>
          <a:custGeom>
            <a:avLst/>
            <a:gdLst>
              <a:gd name="connsiteX0" fmla="*/ 0 w 5549900"/>
              <a:gd name="connsiteY0" fmla="*/ 3352800 h 3360132"/>
              <a:gd name="connsiteX1" fmla="*/ 1079500 w 5549900"/>
              <a:gd name="connsiteY1" fmla="*/ 3352800 h 3360132"/>
              <a:gd name="connsiteX2" fmla="*/ 1993900 w 5549900"/>
              <a:gd name="connsiteY2" fmla="*/ 3276600 h 3360132"/>
              <a:gd name="connsiteX3" fmla="*/ 3200400 w 5549900"/>
              <a:gd name="connsiteY3" fmla="*/ 3022600 h 3360132"/>
              <a:gd name="connsiteX4" fmla="*/ 3987800 w 5549900"/>
              <a:gd name="connsiteY4" fmla="*/ 2679700 h 3360132"/>
              <a:gd name="connsiteX5" fmla="*/ 4762500 w 5549900"/>
              <a:gd name="connsiteY5" fmla="*/ 2006600 h 3360132"/>
              <a:gd name="connsiteX6" fmla="*/ 5156200 w 5549900"/>
              <a:gd name="connsiteY6" fmla="*/ 1117600 h 3360132"/>
              <a:gd name="connsiteX7" fmla="*/ 5295900 w 5549900"/>
              <a:gd name="connsiteY7" fmla="*/ 635000 h 3360132"/>
              <a:gd name="connsiteX8" fmla="*/ 5549900 w 5549900"/>
              <a:gd name="connsiteY8" fmla="*/ 0 h 336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9900" h="3360132">
                <a:moveTo>
                  <a:pt x="0" y="3352800"/>
                </a:moveTo>
                <a:cubicBezTo>
                  <a:pt x="373591" y="3359150"/>
                  <a:pt x="747183" y="3365500"/>
                  <a:pt x="1079500" y="3352800"/>
                </a:cubicBezTo>
                <a:cubicBezTo>
                  <a:pt x="1411817" y="3340100"/>
                  <a:pt x="1640417" y="3331633"/>
                  <a:pt x="1993900" y="3276600"/>
                </a:cubicBezTo>
                <a:cubicBezTo>
                  <a:pt x="2347383" y="3221567"/>
                  <a:pt x="2868083" y="3122083"/>
                  <a:pt x="3200400" y="3022600"/>
                </a:cubicBezTo>
                <a:cubicBezTo>
                  <a:pt x="3532717" y="2923117"/>
                  <a:pt x="3727450" y="2849033"/>
                  <a:pt x="3987800" y="2679700"/>
                </a:cubicBezTo>
                <a:cubicBezTo>
                  <a:pt x="4248150" y="2510367"/>
                  <a:pt x="4567767" y="2266950"/>
                  <a:pt x="4762500" y="2006600"/>
                </a:cubicBezTo>
                <a:cubicBezTo>
                  <a:pt x="4957233" y="1746250"/>
                  <a:pt x="5067300" y="1346200"/>
                  <a:pt x="5156200" y="1117600"/>
                </a:cubicBezTo>
                <a:cubicBezTo>
                  <a:pt x="5245100" y="889000"/>
                  <a:pt x="5230283" y="821267"/>
                  <a:pt x="5295900" y="635000"/>
                </a:cubicBezTo>
                <a:cubicBezTo>
                  <a:pt x="5361517" y="448733"/>
                  <a:pt x="5455708" y="224366"/>
                  <a:pt x="5549900" y="0"/>
                </a:cubicBezTo>
              </a:path>
            </a:pathLst>
          </a:custGeom>
          <a:noFill/>
          <a:ln w="53975">
            <a:solidFill>
              <a:srgbClr val="FF0000"/>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09573" name="TextBox 6"/>
          <p:cNvSpPr txBox="1">
            <a:spLocks noChangeArrowheads="1"/>
          </p:cNvSpPr>
          <p:nvPr/>
        </p:nvSpPr>
        <p:spPr bwMode="auto">
          <a:xfrm>
            <a:off x="4114800" y="6040438"/>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solidFill>
                  <a:srgbClr val="FF0000"/>
                </a:solidFill>
              </a:rPr>
              <a:t>Baja Presión</a:t>
            </a:r>
          </a:p>
        </p:txBody>
      </p:sp>
      <p:sp>
        <p:nvSpPr>
          <p:cNvPr id="109574" name="TextBox 7"/>
          <p:cNvSpPr txBox="1">
            <a:spLocks noChangeArrowheads="1"/>
          </p:cNvSpPr>
          <p:nvPr/>
        </p:nvSpPr>
        <p:spPr bwMode="auto">
          <a:xfrm>
            <a:off x="4648200" y="17526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solidFill>
                  <a:schemeClr val="bg1"/>
                </a:solidFill>
              </a:rPr>
              <a:t>Alta Presión</a:t>
            </a:r>
          </a:p>
        </p:txBody>
      </p:sp>
      <p:sp>
        <p:nvSpPr>
          <p:cNvPr id="109575" name="TextBox 8"/>
          <p:cNvSpPr txBox="1">
            <a:spLocks noChangeArrowheads="1"/>
          </p:cNvSpPr>
          <p:nvPr/>
        </p:nvSpPr>
        <p:spPr bwMode="auto">
          <a:xfrm>
            <a:off x="381000" y="48768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solidFill>
                  <a:schemeClr val="bg1"/>
                </a:solidFill>
              </a:rPr>
              <a:t>Alta Presión</a:t>
            </a:r>
          </a:p>
        </p:txBody>
      </p:sp>
      <p:sp>
        <p:nvSpPr>
          <p:cNvPr id="109576" name="TextBox 9"/>
          <p:cNvSpPr txBox="1">
            <a:spLocks noChangeArrowheads="1"/>
          </p:cNvSpPr>
          <p:nvPr/>
        </p:nvSpPr>
        <p:spPr bwMode="auto">
          <a:xfrm rot="-1031459">
            <a:off x="2438400" y="5257800"/>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dirty="0"/>
              <a:t>Jet Paralelo a las isobaras</a:t>
            </a:r>
          </a:p>
        </p:txBody>
      </p:sp>
      <p:sp>
        <p:nvSpPr>
          <p:cNvPr id="12" name="Oval 11"/>
          <p:cNvSpPr/>
          <p:nvPr/>
        </p:nvSpPr>
        <p:spPr>
          <a:xfrm>
            <a:off x="533400" y="5562600"/>
            <a:ext cx="1752600" cy="788988"/>
          </a:xfrm>
          <a:prstGeom prst="ellipse">
            <a:avLst/>
          </a:prstGeom>
          <a:solidFill>
            <a:schemeClr val="bg1">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4" name="Freeform 13"/>
          <p:cNvSpPr/>
          <p:nvPr/>
        </p:nvSpPr>
        <p:spPr>
          <a:xfrm>
            <a:off x="4127500" y="2209800"/>
            <a:ext cx="2641600" cy="3619500"/>
          </a:xfrm>
          <a:custGeom>
            <a:avLst/>
            <a:gdLst>
              <a:gd name="connsiteX0" fmla="*/ 0 w 2641600"/>
              <a:gd name="connsiteY0" fmla="*/ 2806700 h 3619500"/>
              <a:gd name="connsiteX1" fmla="*/ 660400 w 2641600"/>
              <a:gd name="connsiteY1" fmla="*/ 1790700 h 3619500"/>
              <a:gd name="connsiteX2" fmla="*/ 1003300 w 2641600"/>
              <a:gd name="connsiteY2" fmla="*/ 673100 h 3619500"/>
              <a:gd name="connsiteX3" fmla="*/ 1079500 w 2641600"/>
              <a:gd name="connsiteY3" fmla="*/ 203200 h 3619500"/>
              <a:gd name="connsiteX4" fmla="*/ 1981200 w 2641600"/>
              <a:gd name="connsiteY4" fmla="*/ 0 h 3619500"/>
              <a:gd name="connsiteX5" fmla="*/ 2641600 w 2641600"/>
              <a:gd name="connsiteY5" fmla="*/ 355600 h 3619500"/>
              <a:gd name="connsiteX6" fmla="*/ 2209800 w 2641600"/>
              <a:gd name="connsiteY6" fmla="*/ 1041400 h 3619500"/>
              <a:gd name="connsiteX7" fmla="*/ 1866900 w 2641600"/>
              <a:gd name="connsiteY7" fmla="*/ 2057400 h 3619500"/>
              <a:gd name="connsiteX8" fmla="*/ 1676400 w 2641600"/>
              <a:gd name="connsiteY8" fmla="*/ 2552700 h 3619500"/>
              <a:gd name="connsiteX9" fmla="*/ 1435100 w 2641600"/>
              <a:gd name="connsiteY9" fmla="*/ 3048000 h 3619500"/>
              <a:gd name="connsiteX10" fmla="*/ 1079500 w 2641600"/>
              <a:gd name="connsiteY10" fmla="*/ 3403600 h 3619500"/>
              <a:gd name="connsiteX11" fmla="*/ 774700 w 2641600"/>
              <a:gd name="connsiteY11" fmla="*/ 3619500 h 3619500"/>
              <a:gd name="connsiteX12" fmla="*/ 50800 w 2641600"/>
              <a:gd name="connsiteY12" fmla="*/ 28194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3619500">
                <a:moveTo>
                  <a:pt x="0" y="2806700"/>
                </a:moveTo>
                <a:lnTo>
                  <a:pt x="660400" y="1790700"/>
                </a:lnTo>
                <a:lnTo>
                  <a:pt x="1003300" y="673100"/>
                </a:lnTo>
                <a:lnTo>
                  <a:pt x="1079500" y="203200"/>
                </a:lnTo>
                <a:lnTo>
                  <a:pt x="1981200" y="0"/>
                </a:lnTo>
                <a:lnTo>
                  <a:pt x="2641600" y="355600"/>
                </a:lnTo>
                <a:lnTo>
                  <a:pt x="2209800" y="1041400"/>
                </a:lnTo>
                <a:lnTo>
                  <a:pt x="1866900" y="2057400"/>
                </a:lnTo>
                <a:lnTo>
                  <a:pt x="1676400" y="2552700"/>
                </a:lnTo>
                <a:lnTo>
                  <a:pt x="1435100" y="3048000"/>
                </a:lnTo>
                <a:lnTo>
                  <a:pt x="1079500" y="3403600"/>
                </a:lnTo>
                <a:lnTo>
                  <a:pt x="774700" y="3619500"/>
                </a:lnTo>
                <a:lnTo>
                  <a:pt x="50800" y="2819400"/>
                </a:lnTo>
              </a:path>
            </a:pathLst>
          </a:custGeom>
          <a:solidFill>
            <a:srgbClr val="FF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09579" name="TextBox 10"/>
          <p:cNvSpPr txBox="1">
            <a:spLocks noChangeArrowheads="1"/>
          </p:cNvSpPr>
          <p:nvPr/>
        </p:nvSpPr>
        <p:spPr bwMode="auto">
          <a:xfrm>
            <a:off x="4953000" y="2592388"/>
            <a:ext cx="190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sz="1800" dirty="0" smtClean="0"/>
              <a:t>Jet perpendicular a las isobaras</a:t>
            </a:r>
            <a:endParaRPr lang="es-ES_tradnl" altLang="en-US" sz="1800" dirty="0"/>
          </a:p>
        </p:txBody>
      </p:sp>
      <p:sp>
        <p:nvSpPr>
          <p:cNvPr id="13" name="TextBox 10"/>
          <p:cNvSpPr txBox="1">
            <a:spLocks noChangeArrowheads="1"/>
          </p:cNvSpPr>
          <p:nvPr/>
        </p:nvSpPr>
        <p:spPr bwMode="auto">
          <a:xfrm>
            <a:off x="457200" y="5678269"/>
            <a:ext cx="190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sz="1800" dirty="0" smtClean="0"/>
              <a:t>Jet perpendicular a las isobaras</a:t>
            </a:r>
            <a:endParaRPr lang="es-ES_tradnl"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5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5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5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P spid="109574" grpId="0"/>
      <p:bldP spid="109575" grpId="0"/>
      <p:bldP spid="109576" grpId="0"/>
      <p:bldP spid="12" grpId="0" animBg="1"/>
      <p:bldP spid="14" grpId="0" animBg="1"/>
      <p:bldP spid="109579" grpId="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0" y="0"/>
            <a:ext cx="9144000" cy="1143000"/>
          </a:xfrm>
        </p:spPr>
        <p:txBody>
          <a:bodyPr/>
          <a:lstStyle/>
          <a:p>
            <a:r>
              <a:rPr lang="es-ES_tradnl" altLang="en-US" dirty="0" smtClean="0"/>
              <a:t>Descensos/Ascensos en i335</a:t>
            </a:r>
            <a:br>
              <a:rPr lang="es-ES_tradnl" altLang="en-US" dirty="0" smtClean="0"/>
            </a:br>
            <a:r>
              <a:rPr lang="es-ES_tradnl" altLang="en-US" sz="2800" dirty="0" smtClean="0"/>
              <a:t>Rojo : Descenso/Compresión, Azul : Ascenso/Divergencia</a:t>
            </a:r>
          </a:p>
        </p:txBody>
      </p:sp>
      <p:pic>
        <p:nvPicPr>
          <p:cNvPr id="1105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19200" y="5791200"/>
            <a:ext cx="457200" cy="457200"/>
          </a:xfrm>
          <a:prstGeom prst="rect">
            <a:avLst/>
          </a:prstGeom>
          <a:solidFill>
            <a:schemeClr val="accent1">
              <a:alpha val="54000"/>
            </a:schemeClr>
          </a:solidFill>
        </p:spPr>
        <p:txBody>
          <a:bodyPr wrap="square" rtlCol="0">
            <a:spAutoFit/>
          </a:bodyPr>
          <a:lstStyle/>
          <a:p>
            <a:r>
              <a:rPr lang="es-ES_tradnl" dirty="0" smtClean="0">
                <a:solidFill>
                  <a:schemeClr val="bg1"/>
                </a:solidFill>
              </a:rPr>
              <a:t>A</a:t>
            </a:r>
            <a:endParaRPr lang="es-ES_tradnl" dirty="0">
              <a:solidFill>
                <a:schemeClr val="bg1"/>
              </a:solidFill>
            </a:endParaRPr>
          </a:p>
        </p:txBody>
      </p:sp>
      <p:sp>
        <p:nvSpPr>
          <p:cNvPr id="5" name="TextBox 4"/>
          <p:cNvSpPr txBox="1"/>
          <p:nvPr/>
        </p:nvSpPr>
        <p:spPr>
          <a:xfrm>
            <a:off x="3581400" y="4724400"/>
            <a:ext cx="457200" cy="457200"/>
          </a:xfrm>
          <a:prstGeom prst="rect">
            <a:avLst/>
          </a:prstGeom>
          <a:solidFill>
            <a:schemeClr val="accent1">
              <a:alpha val="54000"/>
            </a:schemeClr>
          </a:solidFill>
        </p:spPr>
        <p:txBody>
          <a:bodyPr wrap="square" rtlCol="0">
            <a:spAutoFit/>
          </a:bodyPr>
          <a:lstStyle/>
          <a:p>
            <a:r>
              <a:rPr lang="es-ES_tradnl" dirty="0" smtClean="0">
                <a:solidFill>
                  <a:schemeClr val="bg1"/>
                </a:solidFill>
              </a:rPr>
              <a:t>A</a:t>
            </a:r>
            <a:endParaRPr lang="es-ES_tradnl" dirty="0">
              <a:solidFill>
                <a:schemeClr val="bg1"/>
              </a:solidFill>
            </a:endParaRPr>
          </a:p>
        </p:txBody>
      </p:sp>
      <p:sp>
        <p:nvSpPr>
          <p:cNvPr id="6" name="TextBox 5"/>
          <p:cNvSpPr txBox="1"/>
          <p:nvPr/>
        </p:nvSpPr>
        <p:spPr>
          <a:xfrm>
            <a:off x="3657600" y="3048000"/>
            <a:ext cx="457200" cy="457200"/>
          </a:xfrm>
          <a:prstGeom prst="rect">
            <a:avLst/>
          </a:prstGeom>
          <a:solidFill>
            <a:schemeClr val="accent1">
              <a:alpha val="54000"/>
            </a:schemeClr>
          </a:solidFill>
        </p:spPr>
        <p:txBody>
          <a:bodyPr wrap="square" rtlCol="0">
            <a:spAutoFit/>
          </a:bodyPr>
          <a:lstStyle/>
          <a:p>
            <a:r>
              <a:rPr lang="es-ES_tradnl" dirty="0" smtClean="0">
                <a:solidFill>
                  <a:schemeClr val="bg1"/>
                </a:solidFill>
              </a:rPr>
              <a:t>A</a:t>
            </a:r>
            <a:endParaRPr lang="es-ES_tradnl" dirty="0">
              <a:solidFill>
                <a:schemeClr val="bg1"/>
              </a:solidFill>
            </a:endParaRPr>
          </a:p>
        </p:txBody>
      </p:sp>
      <p:sp>
        <p:nvSpPr>
          <p:cNvPr id="7" name="TextBox 6"/>
          <p:cNvSpPr txBox="1"/>
          <p:nvPr/>
        </p:nvSpPr>
        <p:spPr>
          <a:xfrm>
            <a:off x="6248400" y="3200400"/>
            <a:ext cx="457200" cy="457200"/>
          </a:xfrm>
          <a:prstGeom prst="rect">
            <a:avLst/>
          </a:prstGeom>
          <a:solidFill>
            <a:schemeClr val="accent1">
              <a:alpha val="54000"/>
            </a:schemeClr>
          </a:solidFill>
        </p:spPr>
        <p:txBody>
          <a:bodyPr wrap="square" rtlCol="0">
            <a:spAutoFit/>
          </a:bodyPr>
          <a:lstStyle/>
          <a:p>
            <a:r>
              <a:rPr lang="es-ES_tradnl" dirty="0" smtClean="0">
                <a:solidFill>
                  <a:schemeClr val="bg1"/>
                </a:solidFill>
              </a:rPr>
              <a:t>A</a:t>
            </a:r>
            <a:endParaRPr lang="es-ES_tradnl" dirty="0">
              <a:solidFill>
                <a:schemeClr val="bg1"/>
              </a:solidFill>
            </a:endParaRPr>
          </a:p>
        </p:txBody>
      </p:sp>
      <p:sp>
        <p:nvSpPr>
          <p:cNvPr id="8" name="TextBox 7"/>
          <p:cNvSpPr txBox="1"/>
          <p:nvPr/>
        </p:nvSpPr>
        <p:spPr>
          <a:xfrm>
            <a:off x="2971800" y="5562600"/>
            <a:ext cx="457200" cy="457200"/>
          </a:xfrm>
          <a:prstGeom prst="rect">
            <a:avLst/>
          </a:prstGeom>
          <a:solidFill>
            <a:schemeClr val="accent1">
              <a:alpha val="54000"/>
            </a:schemeClr>
          </a:solidFill>
        </p:spPr>
        <p:txBody>
          <a:bodyPr wrap="square" rtlCol="0">
            <a:spAutoFit/>
          </a:bodyPr>
          <a:lstStyle/>
          <a:p>
            <a:r>
              <a:rPr lang="es-ES_tradnl" b="1" dirty="0">
                <a:solidFill>
                  <a:srgbClr val="FF0000"/>
                </a:solidFill>
              </a:rPr>
              <a:t>C</a:t>
            </a:r>
          </a:p>
        </p:txBody>
      </p:sp>
      <p:sp>
        <p:nvSpPr>
          <p:cNvPr id="9" name="TextBox 8"/>
          <p:cNvSpPr txBox="1"/>
          <p:nvPr/>
        </p:nvSpPr>
        <p:spPr>
          <a:xfrm>
            <a:off x="3124200" y="3429000"/>
            <a:ext cx="457200" cy="457200"/>
          </a:xfrm>
          <a:prstGeom prst="rect">
            <a:avLst/>
          </a:prstGeom>
          <a:solidFill>
            <a:schemeClr val="accent1">
              <a:alpha val="54000"/>
            </a:schemeClr>
          </a:solidFill>
        </p:spPr>
        <p:txBody>
          <a:bodyPr wrap="square" rtlCol="0">
            <a:spAutoFit/>
          </a:bodyPr>
          <a:lstStyle/>
          <a:p>
            <a:r>
              <a:rPr lang="es-ES_tradnl" b="1" dirty="0">
                <a:solidFill>
                  <a:srgbClr val="FF0000"/>
                </a:solidFill>
              </a:rPr>
              <a:t>C</a:t>
            </a:r>
          </a:p>
        </p:txBody>
      </p:sp>
      <p:sp>
        <p:nvSpPr>
          <p:cNvPr id="10" name="TextBox 9"/>
          <p:cNvSpPr txBox="1"/>
          <p:nvPr/>
        </p:nvSpPr>
        <p:spPr>
          <a:xfrm>
            <a:off x="4267200" y="2895600"/>
            <a:ext cx="457200" cy="457200"/>
          </a:xfrm>
          <a:prstGeom prst="rect">
            <a:avLst/>
          </a:prstGeom>
          <a:solidFill>
            <a:schemeClr val="accent1">
              <a:alpha val="54000"/>
            </a:schemeClr>
          </a:solidFill>
        </p:spPr>
        <p:txBody>
          <a:bodyPr wrap="square" rtlCol="0">
            <a:spAutoFit/>
          </a:bodyPr>
          <a:lstStyle/>
          <a:p>
            <a:r>
              <a:rPr lang="es-ES_tradnl" b="1" dirty="0">
                <a:solidFill>
                  <a:srgbClr val="FF0000"/>
                </a:solidFill>
              </a:rPr>
              <a:t>C</a:t>
            </a:r>
          </a:p>
        </p:txBody>
      </p:sp>
      <p:sp>
        <p:nvSpPr>
          <p:cNvPr id="11" name="TextBox 10"/>
          <p:cNvSpPr txBox="1"/>
          <p:nvPr/>
        </p:nvSpPr>
        <p:spPr>
          <a:xfrm>
            <a:off x="4800600" y="4572000"/>
            <a:ext cx="457200" cy="457200"/>
          </a:xfrm>
          <a:prstGeom prst="rect">
            <a:avLst/>
          </a:prstGeom>
          <a:solidFill>
            <a:schemeClr val="accent1">
              <a:alpha val="54000"/>
            </a:schemeClr>
          </a:solidFill>
        </p:spPr>
        <p:txBody>
          <a:bodyPr wrap="square" rtlCol="0">
            <a:spAutoFit/>
          </a:bodyPr>
          <a:lstStyle/>
          <a:p>
            <a:r>
              <a:rPr lang="es-ES_tradnl" b="1" dirty="0">
                <a:solidFill>
                  <a:srgbClr val="FF0000"/>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685800" y="0"/>
            <a:ext cx="7772400" cy="1143000"/>
          </a:xfrm>
        </p:spPr>
        <p:txBody>
          <a:bodyPr/>
          <a:lstStyle/>
          <a:p>
            <a:r>
              <a:rPr lang="es-ES_tradnl" altLang="en-US" smtClean="0"/>
              <a:t>Descensos/Ascensos en i335</a:t>
            </a:r>
            <a:br>
              <a:rPr lang="es-ES_tradnl" altLang="en-US" smtClean="0"/>
            </a:br>
            <a:r>
              <a:rPr lang="es-ES_tradnl" altLang="en-US" sz="2800" smtClean="0"/>
              <a:t>Rojo : Descenso, Azul : Divergencia</a:t>
            </a:r>
          </a:p>
        </p:txBody>
      </p:sp>
      <p:pic>
        <p:nvPicPr>
          <p:cNvPr id="1116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2698750" y="1798638"/>
            <a:ext cx="3611563" cy="5216525"/>
          </a:xfrm>
          <a:custGeom>
            <a:avLst/>
            <a:gdLst>
              <a:gd name="connsiteX0" fmla="*/ 179881 w 3612629"/>
              <a:gd name="connsiteY0" fmla="*/ 3402767 h 5216577"/>
              <a:gd name="connsiteX1" fmla="*/ 134911 w 3612629"/>
              <a:gd name="connsiteY1" fmla="*/ 4901783 h 5216577"/>
              <a:gd name="connsiteX2" fmla="*/ 3612629 w 3612629"/>
              <a:gd name="connsiteY2" fmla="*/ 5216577 h 5216577"/>
              <a:gd name="connsiteX3" fmla="*/ 3327816 w 3612629"/>
              <a:gd name="connsiteY3" fmla="*/ 2773180 h 5216577"/>
              <a:gd name="connsiteX4" fmla="*/ 3117954 w 3612629"/>
              <a:gd name="connsiteY4" fmla="*/ 1514006 h 5216577"/>
              <a:gd name="connsiteX5" fmla="*/ 3612629 w 3612629"/>
              <a:gd name="connsiteY5" fmla="*/ 719528 h 5216577"/>
              <a:gd name="connsiteX6" fmla="*/ 2263514 w 3612629"/>
              <a:gd name="connsiteY6" fmla="*/ 0 h 5216577"/>
              <a:gd name="connsiteX7" fmla="*/ 1364104 w 3612629"/>
              <a:gd name="connsiteY7" fmla="*/ 284813 h 5216577"/>
              <a:gd name="connsiteX8" fmla="*/ 1229193 w 3612629"/>
              <a:gd name="connsiteY8" fmla="*/ 404734 h 5216577"/>
              <a:gd name="connsiteX9" fmla="*/ 614596 w 3612629"/>
              <a:gd name="connsiteY9" fmla="*/ 644577 h 5216577"/>
              <a:gd name="connsiteX10" fmla="*/ 14990 w 3612629"/>
              <a:gd name="connsiteY10" fmla="*/ 779488 h 5216577"/>
              <a:gd name="connsiteX11" fmla="*/ 0 w 3612629"/>
              <a:gd name="connsiteY11" fmla="*/ 1064301 h 5216577"/>
              <a:gd name="connsiteX12" fmla="*/ 569626 w 3612629"/>
              <a:gd name="connsiteY12" fmla="*/ 1603947 h 5216577"/>
              <a:gd name="connsiteX13" fmla="*/ 674557 w 3612629"/>
              <a:gd name="connsiteY13" fmla="*/ 2548328 h 5216577"/>
              <a:gd name="connsiteX14" fmla="*/ 419724 w 3612629"/>
              <a:gd name="connsiteY14" fmla="*/ 3147934 h 5216577"/>
              <a:gd name="connsiteX15" fmla="*/ 179881 w 3612629"/>
              <a:gd name="connsiteY15" fmla="*/ 3402767 h 521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2629" h="5216577">
                <a:moveTo>
                  <a:pt x="179881" y="3402767"/>
                </a:moveTo>
                <a:lnTo>
                  <a:pt x="134911" y="4901783"/>
                </a:lnTo>
                <a:lnTo>
                  <a:pt x="3612629" y="5216577"/>
                </a:lnTo>
                <a:lnTo>
                  <a:pt x="3327816" y="2773180"/>
                </a:lnTo>
                <a:lnTo>
                  <a:pt x="3117954" y="1514006"/>
                </a:lnTo>
                <a:lnTo>
                  <a:pt x="3612629" y="719528"/>
                </a:lnTo>
                <a:lnTo>
                  <a:pt x="2263514" y="0"/>
                </a:lnTo>
                <a:lnTo>
                  <a:pt x="1364104" y="284813"/>
                </a:lnTo>
                <a:cubicBezTo>
                  <a:pt x="1251273" y="397644"/>
                  <a:pt x="1303416" y="367623"/>
                  <a:pt x="1229193" y="404734"/>
                </a:cubicBezTo>
                <a:lnTo>
                  <a:pt x="614596" y="644577"/>
                </a:lnTo>
                <a:lnTo>
                  <a:pt x="14990" y="779488"/>
                </a:lnTo>
                <a:lnTo>
                  <a:pt x="0" y="1064301"/>
                </a:lnTo>
                <a:lnTo>
                  <a:pt x="569626" y="1603947"/>
                </a:lnTo>
                <a:lnTo>
                  <a:pt x="674557" y="2548328"/>
                </a:lnTo>
                <a:lnTo>
                  <a:pt x="419724" y="3147934"/>
                </a:lnTo>
                <a:lnTo>
                  <a:pt x="179881" y="3402767"/>
                </a:lnTo>
                <a:close/>
              </a:path>
            </a:pathLst>
          </a:custGeom>
          <a:solidFill>
            <a:srgbClr val="FFFF00">
              <a:alpha val="4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6" name="TextBox 5"/>
          <p:cNvSpPr txBox="1">
            <a:spLocks noChangeArrowheads="1"/>
          </p:cNvSpPr>
          <p:nvPr/>
        </p:nvSpPr>
        <p:spPr bwMode="auto">
          <a:xfrm>
            <a:off x="3581400" y="358140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solidFill>
                  <a:srgbClr val="000000"/>
                </a:solidFill>
              </a:rPr>
              <a:t>Subsidencia a Gran Escala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dirty="0" smtClean="0"/>
              <a:t>Superficies Isentrópicas</a:t>
            </a:r>
            <a:endParaRPr lang="es-ES_tradnl" dirty="0"/>
          </a:p>
        </p:txBody>
      </p:sp>
      <p:sp>
        <p:nvSpPr>
          <p:cNvPr id="4" name="Content Placeholder 3"/>
          <p:cNvSpPr>
            <a:spLocks noGrp="1"/>
          </p:cNvSpPr>
          <p:nvPr>
            <p:ph idx="1"/>
          </p:nvPr>
        </p:nvSpPr>
        <p:spPr/>
        <p:txBody>
          <a:bodyPr/>
          <a:lstStyle/>
          <a:p>
            <a:r>
              <a:rPr lang="es-ES_tradnl" altLang="en-US" dirty="0" smtClean="0">
                <a:cs typeface="Times New Roman" pitchFamily="18" charset="0"/>
              </a:rPr>
              <a:t>¿Por qué operacionalmente utilizamos superficies de presión constante en lugar de superficies isentrópicas?</a:t>
            </a:r>
          </a:p>
          <a:p>
            <a:endParaRPr lang="es-ES_tradnl" dirty="0">
              <a:cs typeface="Times New Roman" pitchFamily="18" charset="0"/>
            </a:endParaRPr>
          </a:p>
          <a:p>
            <a:r>
              <a:rPr lang="es-ES_tradnl" dirty="0" smtClean="0">
                <a:cs typeface="Times New Roman" pitchFamily="18" charset="0"/>
              </a:rPr>
              <a:t>Apoyo a la Aviación: </a:t>
            </a:r>
          </a:p>
          <a:p>
            <a:pPr lvl="1"/>
            <a:r>
              <a:rPr lang="es-ES_tradnl" dirty="0" smtClean="0">
                <a:cs typeface="Times New Roman" pitchFamily="18" charset="0"/>
              </a:rPr>
              <a:t>Aviones vuelan/operan en superficies de presión constante</a:t>
            </a:r>
          </a:p>
          <a:p>
            <a:pPr lvl="1"/>
            <a:r>
              <a:rPr lang="es-ES_tradnl" dirty="0" smtClean="0">
                <a:cs typeface="Times New Roman" pitchFamily="18" charset="0"/>
              </a:rPr>
              <a:t>Segunda Guerra Mundial</a:t>
            </a:r>
            <a:endParaRPr lang="es-ES_tradnl" dirty="0"/>
          </a:p>
        </p:txBody>
      </p:sp>
    </p:spTree>
    <p:extLst>
      <p:ext uri="{BB962C8B-B14F-4D97-AF65-F5344CB8AC3E}">
        <p14:creationId xmlns:p14="http://schemas.microsoft.com/office/powerpoint/2010/main" val="31938268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685800" y="2286000"/>
            <a:ext cx="7772400" cy="1143000"/>
          </a:xfrm>
        </p:spPr>
        <p:txBody>
          <a:bodyPr/>
          <a:lstStyle/>
          <a:p>
            <a:pPr eaLnBrk="1" hangingPunct="1"/>
            <a:r>
              <a:rPr lang="es-ES_tradnl" altLang="en-US" smtClean="0"/>
              <a:t>Jet en Capas Bajas</a:t>
            </a:r>
          </a:p>
        </p:txBody>
      </p:sp>
      <p:sp>
        <p:nvSpPr>
          <p:cNvPr id="112643" name="Rectangle 3"/>
          <p:cNvSpPr>
            <a:spLocks noGrp="1" noChangeArrowheads="1"/>
          </p:cNvSpPr>
          <p:nvPr>
            <p:ph type="subTitle" idx="1"/>
          </p:nvPr>
        </p:nvSpPr>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3048000"/>
            <a:ext cx="1447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3667" name="Rectangle 3"/>
          <p:cNvSpPr>
            <a:spLocks noGrp="1" noChangeArrowheads="1"/>
          </p:cNvSpPr>
          <p:nvPr>
            <p:ph type="body" idx="1"/>
          </p:nvPr>
        </p:nvSpPr>
        <p:spPr/>
        <p:txBody>
          <a:bodyPr/>
          <a:lstStyle/>
          <a:p>
            <a:pPr eaLnBrk="1" hangingPunct="1">
              <a:lnSpc>
                <a:spcPct val="90000"/>
              </a:lnSpc>
            </a:pPr>
            <a:r>
              <a:rPr lang="es-ES_tradnl" altLang="en-US" dirty="0" smtClean="0"/>
              <a:t>Flujo de aire en los niveles que se propaga mas rápido que el aire que le rodea.</a:t>
            </a:r>
          </a:p>
          <a:p>
            <a:pPr lvl="1" eaLnBrk="1" hangingPunct="1">
              <a:lnSpc>
                <a:spcPct val="90000"/>
              </a:lnSpc>
            </a:pPr>
            <a:r>
              <a:rPr lang="es-ES_tradnl" altLang="en-US" dirty="0" smtClean="0"/>
              <a:t>Generalmente de características nocturnas.</a:t>
            </a:r>
          </a:p>
          <a:p>
            <a:pPr eaLnBrk="1" hangingPunct="1">
              <a:lnSpc>
                <a:spcPct val="90000"/>
              </a:lnSpc>
            </a:pPr>
            <a:r>
              <a:rPr lang="es-ES_tradnl" altLang="en-US" dirty="0" smtClean="0"/>
              <a:t>Vientos de superficie generalmente 0-8 </a:t>
            </a:r>
            <a:r>
              <a:rPr lang="es-ES_tradnl" altLang="en-US" dirty="0" err="1" smtClean="0"/>
              <a:t>kts</a:t>
            </a:r>
            <a:r>
              <a:rPr lang="es-ES_tradnl" altLang="en-US" dirty="0" smtClean="0"/>
              <a:t> aumentando a 25-40kt, o mas, en  200-500 metros de altura sobre el nivel del suelo. </a:t>
            </a:r>
          </a:p>
          <a:p>
            <a:pPr lvl="1" eaLnBrk="1" hangingPunct="1">
              <a:lnSpc>
                <a:spcPct val="90000"/>
              </a:lnSpc>
            </a:pPr>
            <a:r>
              <a:rPr lang="es-ES_tradnl" altLang="en-US" dirty="0" smtClean="0"/>
              <a:t>A partir del núcleo máximo de viento,  la intensidad/velocidad del viento decrece con la altura.</a:t>
            </a:r>
          </a:p>
        </p:txBody>
      </p:sp>
      <p:sp>
        <p:nvSpPr>
          <p:cNvPr id="113666" name="Rectangle 2"/>
          <p:cNvSpPr>
            <a:spLocks noGrp="1" noChangeArrowheads="1"/>
          </p:cNvSpPr>
          <p:nvPr>
            <p:ph type="title"/>
          </p:nvPr>
        </p:nvSpPr>
        <p:spPr/>
        <p:txBody>
          <a:bodyPr/>
          <a:lstStyle/>
          <a:p>
            <a:pPr eaLnBrk="1" hangingPunct="1"/>
            <a:r>
              <a:rPr lang="es-ES_tradnl" altLang="en-US" smtClean="0"/>
              <a:t>Jet en Capas Bajas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s-ES_tradnl" altLang="en-US" smtClean="0"/>
              <a:t>Región de Salida</a:t>
            </a:r>
            <a:br>
              <a:rPr lang="es-ES_tradnl" altLang="en-US" smtClean="0"/>
            </a:br>
            <a:r>
              <a:rPr lang="es-ES_tradnl" altLang="en-US" sz="3600" smtClean="0"/>
              <a:t>Circulación Ageostrófica Indirecta (HS)</a:t>
            </a:r>
          </a:p>
        </p:txBody>
      </p:sp>
      <p:graphicFrame>
        <p:nvGraphicFramePr>
          <p:cNvPr id="12291" name="Object 4"/>
          <p:cNvGraphicFramePr>
            <a:graphicFrameLocks noChangeAspect="1"/>
          </p:cNvGraphicFramePr>
          <p:nvPr/>
        </p:nvGraphicFramePr>
        <p:xfrm>
          <a:off x="533400" y="1876425"/>
          <a:ext cx="8153400" cy="4535488"/>
        </p:xfrm>
        <a:graphic>
          <a:graphicData uri="http://schemas.openxmlformats.org/presentationml/2006/ole">
            <mc:AlternateContent xmlns:mc="http://schemas.openxmlformats.org/markup-compatibility/2006">
              <mc:Choice xmlns:v="urn:schemas-microsoft-com:vml" Requires="v">
                <p:oleObj spid="_x0000_s12348" name="Bitmap Image" r:id="rId4" imgW="5582429" imgH="3104762" progId="Paint.Picture">
                  <p:embed/>
                </p:oleObj>
              </mc:Choice>
              <mc:Fallback>
                <p:oleObj name="Bitmap Image" r:id="rId4" imgW="5582429" imgH="3104762"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76425"/>
                        <a:ext cx="8153400"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Oval 3"/>
          <p:cNvSpPr/>
          <p:nvPr/>
        </p:nvSpPr>
        <p:spPr>
          <a:xfrm>
            <a:off x="3657600" y="2209800"/>
            <a:ext cx="2514600" cy="19812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Oval 4"/>
          <p:cNvSpPr/>
          <p:nvPr/>
        </p:nvSpPr>
        <p:spPr>
          <a:xfrm>
            <a:off x="4384675" y="2819400"/>
            <a:ext cx="1177925" cy="685800"/>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6" name="TextBox 5"/>
          <p:cNvSpPr txBox="1"/>
          <p:nvPr/>
        </p:nvSpPr>
        <p:spPr>
          <a:xfrm>
            <a:off x="1981200" y="3886200"/>
            <a:ext cx="1219200" cy="830997"/>
          </a:xfrm>
          <a:prstGeom prst="rect">
            <a:avLst/>
          </a:prstGeom>
          <a:noFill/>
        </p:spPr>
        <p:txBody>
          <a:bodyPr wrap="square" rtlCol="0">
            <a:spAutoFit/>
          </a:bodyPr>
          <a:lstStyle/>
          <a:p>
            <a:pPr algn="ctr"/>
            <a:r>
              <a:rPr lang="es-ES_tradnl" b="1" dirty="0" smtClean="0">
                <a:solidFill>
                  <a:srgbClr val="FF0000"/>
                </a:solidFill>
              </a:rPr>
              <a:t>Aire Cálido</a:t>
            </a:r>
            <a:endParaRPr lang="es-ES_tradnl" b="1" dirty="0">
              <a:solidFill>
                <a:srgbClr val="FF0000"/>
              </a:solidFill>
            </a:endParaRPr>
          </a:p>
        </p:txBody>
      </p:sp>
      <p:sp>
        <p:nvSpPr>
          <p:cNvPr id="7" name="TextBox 6"/>
          <p:cNvSpPr txBox="1"/>
          <p:nvPr/>
        </p:nvSpPr>
        <p:spPr>
          <a:xfrm>
            <a:off x="7010400" y="3886200"/>
            <a:ext cx="1219200" cy="830997"/>
          </a:xfrm>
          <a:prstGeom prst="rect">
            <a:avLst/>
          </a:prstGeom>
          <a:noFill/>
        </p:spPr>
        <p:txBody>
          <a:bodyPr wrap="square" rtlCol="0">
            <a:spAutoFit/>
          </a:bodyPr>
          <a:lstStyle/>
          <a:p>
            <a:pPr algn="ctr"/>
            <a:r>
              <a:rPr lang="es-ES_tradnl" b="1" dirty="0" smtClean="0">
                <a:solidFill>
                  <a:schemeClr val="bg1"/>
                </a:solidFill>
              </a:rPr>
              <a:t>Aire Frío </a:t>
            </a:r>
            <a:endParaRPr lang="es-ES_tradnl"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0"/>
            <a:ext cx="8915400" cy="1143000"/>
          </a:xfrm>
        </p:spPr>
        <p:txBody>
          <a:bodyPr/>
          <a:lstStyle/>
          <a:p>
            <a:r>
              <a:rPr lang="es-ES_tradnl" dirty="0" smtClean="0"/>
              <a:t>Corte Transversal Jet de Capas Bajas</a:t>
            </a:r>
            <a:endParaRPr lang="es-ES_tradnl" dirty="0"/>
          </a:p>
        </p:txBody>
      </p:sp>
      <p:pic>
        <p:nvPicPr>
          <p:cNvPr id="243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990601"/>
            <a:ext cx="4876800" cy="362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04" y="2349843"/>
            <a:ext cx="4440296"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4724400"/>
            <a:ext cx="3429000" cy="461665"/>
          </a:xfrm>
          <a:prstGeom prst="rect">
            <a:avLst/>
          </a:prstGeom>
          <a:noFill/>
        </p:spPr>
        <p:txBody>
          <a:bodyPr wrap="square" rtlCol="0">
            <a:spAutoFit/>
          </a:bodyPr>
          <a:lstStyle/>
          <a:p>
            <a:pPr algn="ctr"/>
            <a:r>
              <a:rPr lang="es-ES_tradnl" dirty="0" smtClean="0"/>
              <a:t>Vientos en 850 hPa</a:t>
            </a:r>
            <a:endParaRPr lang="es-ES_tradnl" dirty="0"/>
          </a:p>
        </p:txBody>
      </p:sp>
      <p:sp>
        <p:nvSpPr>
          <p:cNvPr id="6" name="Left Brace 5"/>
          <p:cNvSpPr/>
          <p:nvPr/>
        </p:nvSpPr>
        <p:spPr>
          <a:xfrm>
            <a:off x="6781800" y="5186065"/>
            <a:ext cx="838200" cy="1290935"/>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9" name="Left Brace 8"/>
          <p:cNvSpPr/>
          <p:nvPr/>
        </p:nvSpPr>
        <p:spPr>
          <a:xfrm>
            <a:off x="6781800" y="4267200"/>
            <a:ext cx="838200" cy="833735"/>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7" name="TextBox 6"/>
          <p:cNvSpPr txBox="1"/>
          <p:nvPr/>
        </p:nvSpPr>
        <p:spPr>
          <a:xfrm>
            <a:off x="5181601" y="5401270"/>
            <a:ext cx="1523999" cy="923330"/>
          </a:xfrm>
          <a:prstGeom prst="rect">
            <a:avLst/>
          </a:prstGeom>
          <a:solidFill>
            <a:schemeClr val="bg2">
              <a:alpha val="54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lgn="ctr"/>
            <a:r>
              <a:rPr lang="es-ES_tradnl" sz="1800" dirty="0" smtClean="0"/>
              <a:t>Isotacas aumentan con la altura</a:t>
            </a:r>
            <a:endParaRPr lang="es-ES_tradnl" sz="1800" dirty="0"/>
          </a:p>
        </p:txBody>
      </p:sp>
      <p:sp>
        <p:nvSpPr>
          <p:cNvPr id="11" name="TextBox 10"/>
          <p:cNvSpPr txBox="1"/>
          <p:nvPr/>
        </p:nvSpPr>
        <p:spPr>
          <a:xfrm>
            <a:off x="5257801" y="4258270"/>
            <a:ext cx="1523999" cy="923330"/>
          </a:xfrm>
          <a:prstGeom prst="rect">
            <a:avLst/>
          </a:prstGeom>
          <a:solidFill>
            <a:schemeClr val="bg2">
              <a:alpha val="54000"/>
            </a:schemeClr>
          </a:solidFill>
          <a:ln>
            <a:solidFill>
              <a:srgbClr val="FF0000"/>
            </a:solidFill>
          </a:ln>
        </p:spPr>
        <p:txBody>
          <a:bodyPr wrap="square" rtlCol="0">
            <a:spAutoFit/>
          </a:bodyPr>
          <a:lstStyle/>
          <a:p>
            <a:pPr algn="ctr"/>
            <a:r>
              <a:rPr lang="es-ES_tradnl" sz="1800" dirty="0" smtClean="0"/>
              <a:t>Isotacas disminuyen con la altura</a:t>
            </a:r>
            <a:endParaRPr lang="es-ES_tradnl" sz="1800" dirty="0"/>
          </a:p>
        </p:txBody>
      </p:sp>
    </p:spTree>
    <p:extLst>
      <p:ext uri="{BB962C8B-B14F-4D97-AF65-F5344CB8AC3E}">
        <p14:creationId xmlns:p14="http://schemas.microsoft.com/office/powerpoint/2010/main" val="5488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2057400"/>
            <a:ext cx="152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4690" name="Rectangle 2"/>
          <p:cNvSpPr>
            <a:spLocks noGrp="1" noChangeArrowheads="1"/>
          </p:cNvSpPr>
          <p:nvPr>
            <p:ph type="title"/>
          </p:nvPr>
        </p:nvSpPr>
        <p:spPr/>
        <p:txBody>
          <a:bodyPr/>
          <a:lstStyle/>
          <a:p>
            <a:pPr eaLnBrk="1" hangingPunct="1"/>
            <a:r>
              <a:rPr lang="es-ES_tradnl" altLang="en-US" sz="4000" smtClean="0"/>
              <a:t>Jet en Capas Bajas</a:t>
            </a:r>
            <a:br>
              <a:rPr lang="es-ES_tradnl" altLang="en-US" sz="4000" smtClean="0"/>
            </a:br>
            <a:r>
              <a:rPr lang="es-ES_tradnl" altLang="en-US" sz="4000" smtClean="0"/>
              <a:t>Pampero</a:t>
            </a:r>
          </a:p>
        </p:txBody>
      </p:sp>
      <p:sp>
        <p:nvSpPr>
          <p:cNvPr id="114691" name="Rectangle 3"/>
          <p:cNvSpPr>
            <a:spLocks noGrp="1" noChangeArrowheads="1"/>
          </p:cNvSpPr>
          <p:nvPr>
            <p:ph type="body" idx="1"/>
          </p:nvPr>
        </p:nvSpPr>
        <p:spPr/>
        <p:txBody>
          <a:bodyPr/>
          <a:lstStyle/>
          <a:p>
            <a:pPr eaLnBrk="1" hangingPunct="1"/>
            <a:r>
              <a:rPr lang="es-ES_tradnl" altLang="en-US" sz="2800" dirty="0" smtClean="0"/>
              <a:t>Viento frío del Sur/Suroeste sobre la pampa de Argentina que acompaña/subsiguiente el pasaje de un frente frío.</a:t>
            </a:r>
          </a:p>
          <a:p>
            <a:pPr eaLnBrk="1" hangingPunct="1"/>
            <a:r>
              <a:rPr lang="es-ES_tradnl" altLang="en-US" sz="2800" dirty="0" smtClean="0"/>
              <a:t>Observado/esperado con frentes de desplazamiento rápido. </a:t>
            </a:r>
          </a:p>
          <a:p>
            <a:pPr lvl="1" eaLnBrk="1" hangingPunct="1"/>
            <a:r>
              <a:rPr lang="es-ES_tradnl" altLang="en-US" sz="2400" dirty="0" smtClean="0"/>
              <a:t>Frecuentemente es acompañado por líneas de inestabilidad y rápido decrecimiento de temperatura.</a:t>
            </a:r>
          </a:p>
          <a:p>
            <a:pPr lvl="2" eaLnBrk="1" hangingPunct="1"/>
            <a:r>
              <a:rPr lang="es-ES_tradnl" altLang="en-US" sz="2000" dirty="0" smtClean="0"/>
              <a:t>Pampero Seco</a:t>
            </a:r>
          </a:p>
          <a:p>
            <a:pPr lvl="2" eaLnBrk="1" hangingPunct="1"/>
            <a:r>
              <a:rPr lang="es-ES_tradnl" altLang="en-US" sz="2000" dirty="0" smtClean="0"/>
              <a:t>Pampero Sucio</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72200" y="25146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p:cNvSpPr/>
          <p:nvPr/>
        </p:nvSpPr>
        <p:spPr>
          <a:xfrm>
            <a:off x="2133600" y="2514600"/>
            <a:ext cx="1143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5714" name="Rectangle 2"/>
          <p:cNvSpPr>
            <a:spLocks noGrp="1" noChangeArrowheads="1"/>
          </p:cNvSpPr>
          <p:nvPr>
            <p:ph type="title"/>
          </p:nvPr>
        </p:nvSpPr>
        <p:spPr/>
        <p:txBody>
          <a:bodyPr/>
          <a:lstStyle/>
          <a:p>
            <a:pPr eaLnBrk="1" hangingPunct="1"/>
            <a:r>
              <a:rPr lang="es-ES_tradnl" altLang="en-US" smtClean="0"/>
              <a:t>Jet en Capas Bajas</a:t>
            </a:r>
          </a:p>
        </p:txBody>
      </p:sp>
      <p:sp>
        <p:nvSpPr>
          <p:cNvPr id="115715" name="Rectangle 3"/>
          <p:cNvSpPr>
            <a:spLocks noGrp="1" noChangeArrowheads="1"/>
          </p:cNvSpPr>
          <p:nvPr>
            <p:ph type="body" idx="1"/>
          </p:nvPr>
        </p:nvSpPr>
        <p:spPr/>
        <p:txBody>
          <a:bodyPr/>
          <a:lstStyle/>
          <a:p>
            <a:pPr eaLnBrk="1" hangingPunct="1"/>
            <a:r>
              <a:rPr lang="es-ES_tradnl" altLang="en-US" sz="2800" dirty="0" smtClean="0"/>
              <a:t>Se observan por encima de una capa estable, el núcleo máximo se localiza sobre la inversión termal.</a:t>
            </a:r>
          </a:p>
          <a:p>
            <a:pPr eaLnBrk="1" hangingPunct="1"/>
            <a:r>
              <a:rPr lang="es-ES_tradnl" altLang="en-US" sz="2800" dirty="0" smtClean="0"/>
              <a:t>Áreas favorables:</a:t>
            </a:r>
          </a:p>
          <a:p>
            <a:pPr lvl="1" eaLnBrk="1" hangingPunct="1"/>
            <a:r>
              <a:rPr lang="es-ES_tradnl" altLang="en-US" sz="2400" dirty="0" smtClean="0"/>
              <a:t>Borde de vaguadas termales.</a:t>
            </a:r>
          </a:p>
          <a:p>
            <a:pPr lvl="1" eaLnBrk="1" hangingPunct="1"/>
            <a:r>
              <a:rPr lang="es-ES_tradnl" altLang="en-US" sz="2400" dirty="0" smtClean="0"/>
              <a:t>Acompañando líneas/zonas de convección organizada (Pampero).</a:t>
            </a:r>
          </a:p>
          <a:p>
            <a:pPr lvl="1" eaLnBrk="1" hangingPunct="1"/>
            <a:r>
              <a:rPr lang="es-ES_tradnl" altLang="en-US" sz="2400" dirty="0" smtClean="0"/>
              <a:t>Costa de zonas desértica donde hay ascenso de agua fría en la costa.</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457200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6738" name="Rectangle 2"/>
          <p:cNvSpPr>
            <a:spLocks noGrp="1" noChangeArrowheads="1"/>
          </p:cNvSpPr>
          <p:nvPr>
            <p:ph type="title"/>
          </p:nvPr>
        </p:nvSpPr>
        <p:spPr/>
        <p:txBody>
          <a:bodyPr/>
          <a:lstStyle/>
          <a:p>
            <a:pPr eaLnBrk="1" hangingPunct="1"/>
            <a:r>
              <a:rPr lang="es-ES_tradnl" altLang="en-US" dirty="0" smtClean="0"/>
              <a:t>Jet en Capas Bajas del Norte</a:t>
            </a:r>
          </a:p>
        </p:txBody>
      </p:sp>
      <p:sp>
        <p:nvSpPr>
          <p:cNvPr id="116739" name="Rectangle 3"/>
          <p:cNvSpPr>
            <a:spLocks noGrp="1" noChangeArrowheads="1"/>
          </p:cNvSpPr>
          <p:nvPr>
            <p:ph type="body" idx="1"/>
          </p:nvPr>
        </p:nvSpPr>
        <p:spPr/>
        <p:txBody>
          <a:bodyPr/>
          <a:lstStyle/>
          <a:p>
            <a:pPr eaLnBrk="1" hangingPunct="1"/>
            <a:r>
              <a:rPr lang="es-ES_tradnl" altLang="en-US" smtClean="0"/>
              <a:t>Afectando a Argentina se presenta un Jet a lo largo del Altiplano cruzando Paraguay hasta el Norte-Centro de Argentina.</a:t>
            </a:r>
          </a:p>
          <a:p>
            <a:pPr lvl="1" eaLnBrk="1" hangingPunct="1"/>
            <a:r>
              <a:rPr lang="es-ES_tradnl" altLang="en-US" smtClean="0"/>
              <a:t>Favorece la advección de aire calido y húmedo.</a:t>
            </a:r>
          </a:p>
          <a:p>
            <a:pPr lvl="1" eaLnBrk="1" hangingPunct="1"/>
            <a:r>
              <a:rPr lang="es-ES_tradnl" altLang="en-US" smtClean="0"/>
              <a:t>Cortante de viento en la vertical que favorece la turbulencia de bajos niveles.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a:xfrm>
            <a:off x="685800" y="0"/>
            <a:ext cx="7772400" cy="609600"/>
          </a:xfrm>
        </p:spPr>
        <p:txBody>
          <a:bodyPr/>
          <a:lstStyle/>
          <a:p>
            <a:pPr eaLnBrk="1" hangingPunct="1"/>
            <a:r>
              <a:rPr lang="es-ES_tradnl" altLang="en-US" smtClean="0"/>
              <a:t>Pampero</a:t>
            </a:r>
          </a:p>
        </p:txBody>
      </p:sp>
      <p:sp>
        <p:nvSpPr>
          <p:cNvPr id="117763" name="Rectangle 3"/>
          <p:cNvSpPr>
            <a:spLocks noGrp="1" noChangeArrowheads="1"/>
          </p:cNvSpPr>
          <p:nvPr>
            <p:ph type="subTitle" idx="1"/>
          </p:nvPr>
        </p:nvSpPr>
        <p:spPr>
          <a:xfrm>
            <a:off x="1295400" y="5105400"/>
            <a:ext cx="6400800" cy="1752600"/>
          </a:xfrm>
        </p:spPr>
        <p:txBody>
          <a:bodyPr/>
          <a:lstStyle/>
          <a:p>
            <a:pPr eaLnBrk="1" hangingPunct="1"/>
            <a:endParaRPr lang="en-US" altLang="en-US" smtClean="0"/>
          </a:p>
        </p:txBody>
      </p:sp>
      <p:pic>
        <p:nvPicPr>
          <p:cNvPr id="117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743200" y="3871783"/>
            <a:ext cx="1186249" cy="1989438"/>
          </a:xfrm>
          <a:custGeom>
            <a:avLst/>
            <a:gdLst>
              <a:gd name="connsiteX0" fmla="*/ 0 w 1186249"/>
              <a:gd name="connsiteY0" fmla="*/ 1989438 h 1989438"/>
              <a:gd name="connsiteX1" fmla="*/ 729049 w 1186249"/>
              <a:gd name="connsiteY1" fmla="*/ 1445741 h 1989438"/>
              <a:gd name="connsiteX2" fmla="*/ 1013254 w 1186249"/>
              <a:gd name="connsiteY2" fmla="*/ 1013254 h 1989438"/>
              <a:gd name="connsiteX3" fmla="*/ 1161535 w 1186249"/>
              <a:gd name="connsiteY3" fmla="*/ 568411 h 1989438"/>
              <a:gd name="connsiteX4" fmla="*/ 1186249 w 1186249"/>
              <a:gd name="connsiteY4" fmla="*/ 197708 h 1989438"/>
              <a:gd name="connsiteX5" fmla="*/ 1087395 w 1186249"/>
              <a:gd name="connsiteY5" fmla="*/ 0 h 1989438"/>
              <a:gd name="connsiteX6" fmla="*/ 1087395 w 1186249"/>
              <a:gd name="connsiteY6" fmla="*/ 0 h 1989438"/>
              <a:gd name="connsiteX7" fmla="*/ 1087395 w 1186249"/>
              <a:gd name="connsiteY7" fmla="*/ 0 h 19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249" h="1989438">
                <a:moveTo>
                  <a:pt x="0" y="1989438"/>
                </a:moveTo>
                <a:cubicBezTo>
                  <a:pt x="280086" y="1798938"/>
                  <a:pt x="560173" y="1608438"/>
                  <a:pt x="729049" y="1445741"/>
                </a:cubicBezTo>
                <a:cubicBezTo>
                  <a:pt x="897925" y="1283044"/>
                  <a:pt x="941173" y="1159476"/>
                  <a:pt x="1013254" y="1013254"/>
                </a:cubicBezTo>
                <a:cubicBezTo>
                  <a:pt x="1085335" y="867032"/>
                  <a:pt x="1132702" y="704335"/>
                  <a:pt x="1161535" y="568411"/>
                </a:cubicBezTo>
                <a:cubicBezTo>
                  <a:pt x="1190368" y="432487"/>
                  <a:pt x="1198606" y="292443"/>
                  <a:pt x="1186249" y="197708"/>
                </a:cubicBezTo>
                <a:cubicBezTo>
                  <a:pt x="1173892" y="102973"/>
                  <a:pt x="1087395" y="0"/>
                  <a:pt x="1087395" y="0"/>
                </a:cubicBezTo>
                <a:lnTo>
                  <a:pt x="1087395" y="0"/>
                </a:lnTo>
                <a:lnTo>
                  <a:pt x="1087395" y="0"/>
                </a:lnTo>
              </a:path>
            </a:pathLst>
          </a:custGeom>
          <a:noFill/>
          <a:ln w="50800">
            <a:solidFill>
              <a:srgbClr val="FF0000"/>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0"/>
            <a:ext cx="7772400" cy="1143000"/>
          </a:xfrm>
        </p:spPr>
        <p:txBody>
          <a:bodyPr/>
          <a:lstStyle/>
          <a:p>
            <a:pPr eaLnBrk="1" hangingPunct="1"/>
            <a:r>
              <a:rPr lang="es-ES_tradnl" altLang="en-US" dirty="0" smtClean="0"/>
              <a:t>Jet del Norte a las 06Z</a:t>
            </a:r>
          </a:p>
        </p:txBody>
      </p:sp>
      <p:pic>
        <p:nvPicPr>
          <p:cNvPr id="118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4038600" y="3595816"/>
            <a:ext cx="217385" cy="1988914"/>
          </a:xfrm>
          <a:custGeom>
            <a:avLst/>
            <a:gdLst>
              <a:gd name="connsiteX0" fmla="*/ 190830 w 217385"/>
              <a:gd name="connsiteY0" fmla="*/ 0 h 1988914"/>
              <a:gd name="connsiteX1" fmla="*/ 203187 w 217385"/>
              <a:gd name="connsiteY1" fmla="*/ 654908 h 1988914"/>
              <a:gd name="connsiteX2" fmla="*/ 203187 w 217385"/>
              <a:gd name="connsiteY2" fmla="*/ 1334530 h 1988914"/>
              <a:gd name="connsiteX3" fmla="*/ 17835 w 217385"/>
              <a:gd name="connsiteY3" fmla="*/ 1927654 h 1988914"/>
              <a:gd name="connsiteX4" fmla="*/ 17835 w 217385"/>
              <a:gd name="connsiteY4" fmla="*/ 1940011 h 198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5" h="1988914">
                <a:moveTo>
                  <a:pt x="190830" y="0"/>
                </a:moveTo>
                <a:cubicBezTo>
                  <a:pt x="195979" y="216243"/>
                  <a:pt x="201128" y="432486"/>
                  <a:pt x="203187" y="654908"/>
                </a:cubicBezTo>
                <a:cubicBezTo>
                  <a:pt x="205246" y="877330"/>
                  <a:pt x="234079" y="1122406"/>
                  <a:pt x="203187" y="1334530"/>
                </a:cubicBezTo>
                <a:cubicBezTo>
                  <a:pt x="172295" y="1546654"/>
                  <a:pt x="48727" y="1826741"/>
                  <a:pt x="17835" y="1927654"/>
                </a:cubicBezTo>
                <a:cubicBezTo>
                  <a:pt x="-13057" y="2028567"/>
                  <a:pt x="2389" y="1984289"/>
                  <a:pt x="17835" y="1940011"/>
                </a:cubicBezTo>
              </a:path>
            </a:pathLst>
          </a:custGeom>
          <a:noFill/>
          <a:ln w="50800">
            <a:solidFill>
              <a:srgbClr val="FF0000"/>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0"/>
            <a:ext cx="7772400" cy="762000"/>
          </a:xfrm>
        </p:spPr>
        <p:txBody>
          <a:bodyPr/>
          <a:lstStyle/>
          <a:p>
            <a:pPr eaLnBrk="1" hangingPunct="1"/>
            <a:r>
              <a:rPr lang="es-ES_tradnl" altLang="en-US" dirty="0" smtClean="0"/>
              <a:t>Jet del Norte a las 12Z</a:t>
            </a:r>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4632496" y="2520778"/>
            <a:ext cx="1261677" cy="3917092"/>
          </a:xfrm>
          <a:custGeom>
            <a:avLst/>
            <a:gdLst>
              <a:gd name="connsiteX0" fmla="*/ 87785 w 1261677"/>
              <a:gd name="connsiteY0" fmla="*/ 0 h 3917092"/>
              <a:gd name="connsiteX1" fmla="*/ 75428 w 1261677"/>
              <a:gd name="connsiteY1" fmla="*/ 766119 h 3917092"/>
              <a:gd name="connsiteX2" fmla="*/ 13645 w 1261677"/>
              <a:gd name="connsiteY2" fmla="*/ 1495168 h 3917092"/>
              <a:gd name="connsiteX3" fmla="*/ 13645 w 1261677"/>
              <a:gd name="connsiteY3" fmla="*/ 1915298 h 3917092"/>
              <a:gd name="connsiteX4" fmla="*/ 161926 w 1261677"/>
              <a:gd name="connsiteY4" fmla="*/ 2434281 h 3917092"/>
              <a:gd name="connsiteX5" fmla="*/ 384347 w 1261677"/>
              <a:gd name="connsiteY5" fmla="*/ 2842054 h 3917092"/>
              <a:gd name="connsiteX6" fmla="*/ 903331 w 1261677"/>
              <a:gd name="connsiteY6" fmla="*/ 3410465 h 3917092"/>
              <a:gd name="connsiteX7" fmla="*/ 1125753 w 1261677"/>
              <a:gd name="connsiteY7" fmla="*/ 3645244 h 3917092"/>
              <a:gd name="connsiteX8" fmla="*/ 1224607 w 1261677"/>
              <a:gd name="connsiteY8" fmla="*/ 3818238 h 3917092"/>
              <a:gd name="connsiteX9" fmla="*/ 1261677 w 1261677"/>
              <a:gd name="connsiteY9" fmla="*/ 3917092 h 391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677" h="3917092">
                <a:moveTo>
                  <a:pt x="87785" y="0"/>
                </a:moveTo>
                <a:cubicBezTo>
                  <a:pt x="87785" y="258462"/>
                  <a:pt x="87785" y="516924"/>
                  <a:pt x="75428" y="766119"/>
                </a:cubicBezTo>
                <a:cubicBezTo>
                  <a:pt x="63071" y="1015314"/>
                  <a:pt x="23942" y="1303638"/>
                  <a:pt x="13645" y="1495168"/>
                </a:cubicBezTo>
                <a:cubicBezTo>
                  <a:pt x="3348" y="1686698"/>
                  <a:pt x="-11069" y="1758779"/>
                  <a:pt x="13645" y="1915298"/>
                </a:cubicBezTo>
                <a:cubicBezTo>
                  <a:pt x="38359" y="2071817"/>
                  <a:pt x="100142" y="2279822"/>
                  <a:pt x="161926" y="2434281"/>
                </a:cubicBezTo>
                <a:cubicBezTo>
                  <a:pt x="223710" y="2588740"/>
                  <a:pt x="260780" y="2679357"/>
                  <a:pt x="384347" y="2842054"/>
                </a:cubicBezTo>
                <a:cubicBezTo>
                  <a:pt x="507914" y="3004751"/>
                  <a:pt x="779763" y="3276600"/>
                  <a:pt x="903331" y="3410465"/>
                </a:cubicBezTo>
                <a:cubicBezTo>
                  <a:pt x="1026899" y="3544330"/>
                  <a:pt x="1072207" y="3577282"/>
                  <a:pt x="1125753" y="3645244"/>
                </a:cubicBezTo>
                <a:cubicBezTo>
                  <a:pt x="1179299" y="3713206"/>
                  <a:pt x="1201953" y="3772930"/>
                  <a:pt x="1224607" y="3818238"/>
                </a:cubicBezTo>
                <a:cubicBezTo>
                  <a:pt x="1247261" y="3863546"/>
                  <a:pt x="1254469" y="3890319"/>
                  <a:pt x="1261677" y="3917092"/>
                </a:cubicBezTo>
              </a:path>
            </a:pathLst>
          </a:custGeom>
          <a:noFill/>
          <a:ln w="50800">
            <a:solidFill>
              <a:srgbClr val="FF000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Freeform 2"/>
          <p:cNvSpPr/>
          <p:nvPr/>
        </p:nvSpPr>
        <p:spPr>
          <a:xfrm>
            <a:off x="2903838" y="5449330"/>
            <a:ext cx="1371600" cy="780492"/>
          </a:xfrm>
          <a:custGeom>
            <a:avLst/>
            <a:gdLst>
              <a:gd name="connsiteX0" fmla="*/ 0 w 1371600"/>
              <a:gd name="connsiteY0" fmla="*/ 593124 h 780492"/>
              <a:gd name="connsiteX1" fmla="*/ 494270 w 1371600"/>
              <a:gd name="connsiteY1" fmla="*/ 766119 h 780492"/>
              <a:gd name="connsiteX2" fmla="*/ 790832 w 1371600"/>
              <a:gd name="connsiteY2" fmla="*/ 753762 h 780492"/>
              <a:gd name="connsiteX3" fmla="*/ 1037967 w 1371600"/>
              <a:gd name="connsiteY3" fmla="*/ 617838 h 780492"/>
              <a:gd name="connsiteX4" fmla="*/ 1223319 w 1371600"/>
              <a:gd name="connsiteY4" fmla="*/ 407773 h 780492"/>
              <a:gd name="connsiteX5" fmla="*/ 1334530 w 1371600"/>
              <a:gd name="connsiteY5" fmla="*/ 148281 h 780492"/>
              <a:gd name="connsiteX6" fmla="*/ 1371600 w 1371600"/>
              <a:gd name="connsiteY6" fmla="*/ 0 h 7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780492">
                <a:moveTo>
                  <a:pt x="0" y="593124"/>
                </a:moveTo>
                <a:cubicBezTo>
                  <a:pt x="181232" y="666235"/>
                  <a:pt x="362465" y="739346"/>
                  <a:pt x="494270" y="766119"/>
                </a:cubicBezTo>
                <a:cubicBezTo>
                  <a:pt x="626075" y="792892"/>
                  <a:pt x="700216" y="778475"/>
                  <a:pt x="790832" y="753762"/>
                </a:cubicBezTo>
                <a:cubicBezTo>
                  <a:pt x="881448" y="729049"/>
                  <a:pt x="965886" y="675503"/>
                  <a:pt x="1037967" y="617838"/>
                </a:cubicBezTo>
                <a:cubicBezTo>
                  <a:pt x="1110048" y="560173"/>
                  <a:pt x="1173892" y="486032"/>
                  <a:pt x="1223319" y="407773"/>
                </a:cubicBezTo>
                <a:cubicBezTo>
                  <a:pt x="1272746" y="329514"/>
                  <a:pt x="1309817" y="216243"/>
                  <a:pt x="1334530" y="148281"/>
                </a:cubicBezTo>
                <a:cubicBezTo>
                  <a:pt x="1359244" y="80319"/>
                  <a:pt x="1365422" y="40159"/>
                  <a:pt x="1371600" y="0"/>
                </a:cubicBezTo>
              </a:path>
            </a:pathLst>
          </a:custGeom>
          <a:noFill/>
          <a:ln w="50800">
            <a:solidFill>
              <a:srgbClr val="FF0000"/>
            </a:solidFill>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0"/>
            <a:ext cx="9144000" cy="1143000"/>
          </a:xfrm>
        </p:spPr>
        <p:txBody>
          <a:bodyPr/>
          <a:lstStyle/>
          <a:p>
            <a:pPr eaLnBrk="1" hangingPunct="1"/>
            <a:r>
              <a:rPr lang="es-ES_tradnl" altLang="en-US" smtClean="0"/>
              <a:t>Viento 850 y Td en Capa Limite f12</a:t>
            </a:r>
          </a:p>
        </p:txBody>
      </p:sp>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3299254" y="1359243"/>
            <a:ext cx="5165124" cy="3018252"/>
          </a:xfrm>
          <a:custGeom>
            <a:avLst/>
            <a:gdLst>
              <a:gd name="connsiteX0" fmla="*/ 0 w 5165124"/>
              <a:gd name="connsiteY0" fmla="*/ 0 h 3018252"/>
              <a:gd name="connsiteX1" fmla="*/ 333632 w 5165124"/>
              <a:gd name="connsiteY1" fmla="*/ 259492 h 3018252"/>
              <a:gd name="connsiteX2" fmla="*/ 716692 w 5165124"/>
              <a:gd name="connsiteY2" fmla="*/ 568411 h 3018252"/>
              <a:gd name="connsiteX3" fmla="*/ 976184 w 5165124"/>
              <a:gd name="connsiteY3" fmla="*/ 753762 h 3018252"/>
              <a:gd name="connsiteX4" fmla="*/ 1198605 w 5165124"/>
              <a:gd name="connsiteY4" fmla="*/ 914400 h 3018252"/>
              <a:gd name="connsiteX5" fmla="*/ 1383957 w 5165124"/>
              <a:gd name="connsiteY5" fmla="*/ 1037968 h 3018252"/>
              <a:gd name="connsiteX6" fmla="*/ 1643449 w 5165124"/>
              <a:gd name="connsiteY6" fmla="*/ 1112108 h 3018252"/>
              <a:gd name="connsiteX7" fmla="*/ 1655805 w 5165124"/>
              <a:gd name="connsiteY7" fmla="*/ 1112108 h 3018252"/>
              <a:gd name="connsiteX8" fmla="*/ 1692876 w 5165124"/>
              <a:gd name="connsiteY8" fmla="*/ 1198606 h 3018252"/>
              <a:gd name="connsiteX9" fmla="*/ 1507524 w 5165124"/>
              <a:gd name="connsiteY9" fmla="*/ 1482811 h 3018252"/>
              <a:gd name="connsiteX10" fmla="*/ 1383957 w 5165124"/>
              <a:gd name="connsiteY10" fmla="*/ 1742303 h 3018252"/>
              <a:gd name="connsiteX11" fmla="*/ 1248032 w 5165124"/>
              <a:gd name="connsiteY11" fmla="*/ 1989438 h 3018252"/>
              <a:gd name="connsiteX12" fmla="*/ 1173892 w 5165124"/>
              <a:gd name="connsiteY12" fmla="*/ 2100649 h 3018252"/>
              <a:gd name="connsiteX13" fmla="*/ 1149178 w 5165124"/>
              <a:gd name="connsiteY13" fmla="*/ 2224216 h 3018252"/>
              <a:gd name="connsiteX14" fmla="*/ 1161535 w 5165124"/>
              <a:gd name="connsiteY14" fmla="*/ 2298357 h 3018252"/>
              <a:gd name="connsiteX15" fmla="*/ 1322173 w 5165124"/>
              <a:gd name="connsiteY15" fmla="*/ 2298357 h 3018252"/>
              <a:gd name="connsiteX16" fmla="*/ 1581665 w 5165124"/>
              <a:gd name="connsiteY16" fmla="*/ 2286000 h 3018252"/>
              <a:gd name="connsiteX17" fmla="*/ 1902941 w 5165124"/>
              <a:gd name="connsiteY17" fmla="*/ 2409568 h 3018252"/>
              <a:gd name="connsiteX18" fmla="*/ 2248930 w 5165124"/>
              <a:gd name="connsiteY18" fmla="*/ 2619633 h 3018252"/>
              <a:gd name="connsiteX19" fmla="*/ 2335427 w 5165124"/>
              <a:gd name="connsiteY19" fmla="*/ 2718487 h 3018252"/>
              <a:gd name="connsiteX20" fmla="*/ 2570205 w 5165124"/>
              <a:gd name="connsiteY20" fmla="*/ 2977979 h 3018252"/>
              <a:gd name="connsiteX21" fmla="*/ 2780270 w 5165124"/>
              <a:gd name="connsiteY21" fmla="*/ 3015049 h 3018252"/>
              <a:gd name="connsiteX22" fmla="*/ 2940908 w 5165124"/>
              <a:gd name="connsiteY22" fmla="*/ 2953265 h 3018252"/>
              <a:gd name="connsiteX23" fmla="*/ 3027405 w 5165124"/>
              <a:gd name="connsiteY23" fmla="*/ 2743200 h 3018252"/>
              <a:gd name="connsiteX24" fmla="*/ 2891481 w 5165124"/>
              <a:gd name="connsiteY24" fmla="*/ 2347784 h 3018252"/>
              <a:gd name="connsiteX25" fmla="*/ 2842054 w 5165124"/>
              <a:gd name="connsiteY25" fmla="*/ 2088292 h 3018252"/>
              <a:gd name="connsiteX26" fmla="*/ 2928551 w 5165124"/>
              <a:gd name="connsiteY26" fmla="*/ 1816443 h 3018252"/>
              <a:gd name="connsiteX27" fmla="*/ 3089189 w 5165124"/>
              <a:gd name="connsiteY27" fmla="*/ 1692876 h 3018252"/>
              <a:gd name="connsiteX28" fmla="*/ 3361038 w 5165124"/>
              <a:gd name="connsiteY28" fmla="*/ 1544595 h 3018252"/>
              <a:gd name="connsiteX29" fmla="*/ 3719384 w 5165124"/>
              <a:gd name="connsiteY29" fmla="*/ 1470454 h 3018252"/>
              <a:gd name="connsiteX30" fmla="*/ 3966519 w 5165124"/>
              <a:gd name="connsiteY30" fmla="*/ 1445741 h 3018252"/>
              <a:gd name="connsiteX31" fmla="*/ 4300151 w 5165124"/>
              <a:gd name="connsiteY31" fmla="*/ 1445741 h 3018252"/>
              <a:gd name="connsiteX32" fmla="*/ 4732638 w 5165124"/>
              <a:gd name="connsiteY32" fmla="*/ 1322173 h 3018252"/>
              <a:gd name="connsiteX33" fmla="*/ 4967416 w 5165124"/>
              <a:gd name="connsiteY33" fmla="*/ 1210962 h 3018252"/>
              <a:gd name="connsiteX34" fmla="*/ 5165124 w 5165124"/>
              <a:gd name="connsiteY34" fmla="*/ 939114 h 301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65124" h="3018252">
                <a:moveTo>
                  <a:pt x="0" y="0"/>
                </a:moveTo>
                <a:lnTo>
                  <a:pt x="333632" y="259492"/>
                </a:lnTo>
                <a:cubicBezTo>
                  <a:pt x="453081" y="354227"/>
                  <a:pt x="609600" y="486033"/>
                  <a:pt x="716692" y="568411"/>
                </a:cubicBezTo>
                <a:cubicBezTo>
                  <a:pt x="823784" y="650789"/>
                  <a:pt x="976184" y="753762"/>
                  <a:pt x="976184" y="753762"/>
                </a:cubicBezTo>
                <a:cubicBezTo>
                  <a:pt x="1056503" y="811427"/>
                  <a:pt x="1130643" y="867032"/>
                  <a:pt x="1198605" y="914400"/>
                </a:cubicBezTo>
                <a:cubicBezTo>
                  <a:pt x="1266567" y="961768"/>
                  <a:pt x="1309816" y="1005017"/>
                  <a:pt x="1383957" y="1037968"/>
                </a:cubicBezTo>
                <a:cubicBezTo>
                  <a:pt x="1458098" y="1070919"/>
                  <a:pt x="1598141" y="1099751"/>
                  <a:pt x="1643449" y="1112108"/>
                </a:cubicBezTo>
                <a:cubicBezTo>
                  <a:pt x="1688757" y="1124465"/>
                  <a:pt x="1647567" y="1097692"/>
                  <a:pt x="1655805" y="1112108"/>
                </a:cubicBezTo>
                <a:cubicBezTo>
                  <a:pt x="1664043" y="1126524"/>
                  <a:pt x="1717589" y="1136822"/>
                  <a:pt x="1692876" y="1198606"/>
                </a:cubicBezTo>
                <a:cubicBezTo>
                  <a:pt x="1668163" y="1260390"/>
                  <a:pt x="1559010" y="1392195"/>
                  <a:pt x="1507524" y="1482811"/>
                </a:cubicBezTo>
                <a:cubicBezTo>
                  <a:pt x="1456038" y="1573427"/>
                  <a:pt x="1427206" y="1657865"/>
                  <a:pt x="1383957" y="1742303"/>
                </a:cubicBezTo>
                <a:cubicBezTo>
                  <a:pt x="1340708" y="1826741"/>
                  <a:pt x="1283043" y="1929714"/>
                  <a:pt x="1248032" y="1989438"/>
                </a:cubicBezTo>
                <a:cubicBezTo>
                  <a:pt x="1213021" y="2049162"/>
                  <a:pt x="1190368" y="2061519"/>
                  <a:pt x="1173892" y="2100649"/>
                </a:cubicBezTo>
                <a:cubicBezTo>
                  <a:pt x="1157416" y="2139779"/>
                  <a:pt x="1151237" y="2191265"/>
                  <a:pt x="1149178" y="2224216"/>
                </a:cubicBezTo>
                <a:cubicBezTo>
                  <a:pt x="1147119" y="2257167"/>
                  <a:pt x="1132703" y="2286000"/>
                  <a:pt x="1161535" y="2298357"/>
                </a:cubicBezTo>
                <a:cubicBezTo>
                  <a:pt x="1190367" y="2310714"/>
                  <a:pt x="1252151" y="2300416"/>
                  <a:pt x="1322173" y="2298357"/>
                </a:cubicBezTo>
                <a:cubicBezTo>
                  <a:pt x="1392195" y="2296298"/>
                  <a:pt x="1484870" y="2267465"/>
                  <a:pt x="1581665" y="2286000"/>
                </a:cubicBezTo>
                <a:cubicBezTo>
                  <a:pt x="1678460" y="2304535"/>
                  <a:pt x="1791730" y="2353963"/>
                  <a:pt x="1902941" y="2409568"/>
                </a:cubicBezTo>
                <a:cubicBezTo>
                  <a:pt x="2014152" y="2465174"/>
                  <a:pt x="2176849" y="2568147"/>
                  <a:pt x="2248930" y="2619633"/>
                </a:cubicBezTo>
                <a:cubicBezTo>
                  <a:pt x="2321011" y="2671120"/>
                  <a:pt x="2281881" y="2658763"/>
                  <a:pt x="2335427" y="2718487"/>
                </a:cubicBezTo>
                <a:cubicBezTo>
                  <a:pt x="2388973" y="2778211"/>
                  <a:pt x="2496065" y="2928552"/>
                  <a:pt x="2570205" y="2977979"/>
                </a:cubicBezTo>
                <a:cubicBezTo>
                  <a:pt x="2644345" y="3027406"/>
                  <a:pt x="2718486" y="3019168"/>
                  <a:pt x="2780270" y="3015049"/>
                </a:cubicBezTo>
                <a:cubicBezTo>
                  <a:pt x="2842054" y="3010930"/>
                  <a:pt x="2899719" y="2998573"/>
                  <a:pt x="2940908" y="2953265"/>
                </a:cubicBezTo>
                <a:cubicBezTo>
                  <a:pt x="2982097" y="2907957"/>
                  <a:pt x="3035643" y="2844113"/>
                  <a:pt x="3027405" y="2743200"/>
                </a:cubicBezTo>
                <a:cubicBezTo>
                  <a:pt x="3019167" y="2642287"/>
                  <a:pt x="2922373" y="2456935"/>
                  <a:pt x="2891481" y="2347784"/>
                </a:cubicBezTo>
                <a:cubicBezTo>
                  <a:pt x="2860589" y="2238633"/>
                  <a:pt x="2835876" y="2176849"/>
                  <a:pt x="2842054" y="2088292"/>
                </a:cubicBezTo>
                <a:cubicBezTo>
                  <a:pt x="2848232" y="1999735"/>
                  <a:pt x="2887362" y="1882346"/>
                  <a:pt x="2928551" y="1816443"/>
                </a:cubicBezTo>
                <a:cubicBezTo>
                  <a:pt x="2969740" y="1750540"/>
                  <a:pt x="3017108" y="1738184"/>
                  <a:pt x="3089189" y="1692876"/>
                </a:cubicBezTo>
                <a:cubicBezTo>
                  <a:pt x="3161270" y="1647568"/>
                  <a:pt x="3256006" y="1581665"/>
                  <a:pt x="3361038" y="1544595"/>
                </a:cubicBezTo>
                <a:cubicBezTo>
                  <a:pt x="3466070" y="1507525"/>
                  <a:pt x="3618471" y="1486930"/>
                  <a:pt x="3719384" y="1470454"/>
                </a:cubicBezTo>
                <a:cubicBezTo>
                  <a:pt x="3820297" y="1453978"/>
                  <a:pt x="3869725" y="1449860"/>
                  <a:pt x="3966519" y="1445741"/>
                </a:cubicBezTo>
                <a:cubicBezTo>
                  <a:pt x="4063314" y="1441622"/>
                  <a:pt x="4172465" y="1466336"/>
                  <a:pt x="4300151" y="1445741"/>
                </a:cubicBezTo>
                <a:cubicBezTo>
                  <a:pt x="4427837" y="1425146"/>
                  <a:pt x="4621427" y="1361303"/>
                  <a:pt x="4732638" y="1322173"/>
                </a:cubicBezTo>
                <a:cubicBezTo>
                  <a:pt x="4843849" y="1283043"/>
                  <a:pt x="4895335" y="1274805"/>
                  <a:pt x="4967416" y="1210962"/>
                </a:cubicBezTo>
                <a:cubicBezTo>
                  <a:pt x="5039497" y="1147119"/>
                  <a:pt x="5102310" y="1043116"/>
                  <a:pt x="5165124" y="939114"/>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1143000"/>
          </a:xfrm>
        </p:spPr>
        <p:txBody>
          <a:bodyPr/>
          <a:lstStyle/>
          <a:p>
            <a:pPr eaLnBrk="1" hangingPunct="1"/>
            <a:r>
              <a:rPr lang="es-ES_tradnl" altLang="en-US" dirty="0" smtClean="0"/>
              <a:t>Viento 850 y </a:t>
            </a:r>
            <a:r>
              <a:rPr lang="es-ES_tradnl" altLang="en-US" dirty="0" err="1" smtClean="0"/>
              <a:t>Td</a:t>
            </a:r>
            <a:r>
              <a:rPr lang="es-ES_tradnl" altLang="en-US" dirty="0" smtClean="0"/>
              <a:t> en Capa Limite f36</a:t>
            </a:r>
          </a:p>
        </p:txBody>
      </p:sp>
      <p:pic>
        <p:nvPicPr>
          <p:cNvPr id="121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188043" y="1358451"/>
            <a:ext cx="5251622" cy="3721192"/>
          </a:xfrm>
          <a:custGeom>
            <a:avLst/>
            <a:gdLst>
              <a:gd name="connsiteX0" fmla="*/ 5251622 w 5251622"/>
              <a:gd name="connsiteY0" fmla="*/ 247927 h 3721192"/>
              <a:gd name="connsiteX1" fmla="*/ 4868562 w 5251622"/>
              <a:gd name="connsiteY1" fmla="*/ 309711 h 3721192"/>
              <a:gd name="connsiteX2" fmla="*/ 4485503 w 5251622"/>
              <a:gd name="connsiteY2" fmla="*/ 371495 h 3721192"/>
              <a:gd name="connsiteX3" fmla="*/ 4374292 w 5251622"/>
              <a:gd name="connsiteY3" fmla="*/ 556846 h 3721192"/>
              <a:gd name="connsiteX4" fmla="*/ 4399006 w 5251622"/>
              <a:gd name="connsiteY4" fmla="*/ 705127 h 3721192"/>
              <a:gd name="connsiteX5" fmla="*/ 4485503 w 5251622"/>
              <a:gd name="connsiteY5" fmla="*/ 865765 h 3721192"/>
              <a:gd name="connsiteX6" fmla="*/ 4497860 w 5251622"/>
              <a:gd name="connsiteY6" fmla="*/ 952263 h 3721192"/>
              <a:gd name="connsiteX7" fmla="*/ 4139514 w 5251622"/>
              <a:gd name="connsiteY7" fmla="*/ 1434176 h 3721192"/>
              <a:gd name="connsiteX8" fmla="*/ 3669957 w 5251622"/>
              <a:gd name="connsiteY8" fmla="*/ 1545387 h 3721192"/>
              <a:gd name="connsiteX9" fmla="*/ 3101546 w 5251622"/>
              <a:gd name="connsiteY9" fmla="*/ 1706025 h 3721192"/>
              <a:gd name="connsiteX10" fmla="*/ 2804984 w 5251622"/>
              <a:gd name="connsiteY10" fmla="*/ 2002587 h 3721192"/>
              <a:gd name="connsiteX11" fmla="*/ 2730843 w 5251622"/>
              <a:gd name="connsiteY11" fmla="*/ 2558641 h 3721192"/>
              <a:gd name="connsiteX12" fmla="*/ 2767914 w 5251622"/>
              <a:gd name="connsiteY12" fmla="*/ 2954057 h 3721192"/>
              <a:gd name="connsiteX13" fmla="*/ 2743200 w 5251622"/>
              <a:gd name="connsiteY13" fmla="*/ 3151765 h 3721192"/>
              <a:gd name="connsiteX14" fmla="*/ 2545492 w 5251622"/>
              <a:gd name="connsiteY14" fmla="*/ 3398900 h 3721192"/>
              <a:gd name="connsiteX15" fmla="*/ 2397211 w 5251622"/>
              <a:gd name="connsiteY15" fmla="*/ 3633679 h 3721192"/>
              <a:gd name="connsiteX16" fmla="*/ 2211860 w 5251622"/>
              <a:gd name="connsiteY16" fmla="*/ 3720176 h 3721192"/>
              <a:gd name="connsiteX17" fmla="*/ 2063579 w 5251622"/>
              <a:gd name="connsiteY17" fmla="*/ 3670749 h 3721192"/>
              <a:gd name="connsiteX18" fmla="*/ 1890584 w 5251622"/>
              <a:gd name="connsiteY18" fmla="*/ 3522468 h 3721192"/>
              <a:gd name="connsiteX19" fmla="*/ 1729946 w 5251622"/>
              <a:gd name="connsiteY19" fmla="*/ 3386544 h 3721192"/>
              <a:gd name="connsiteX20" fmla="*/ 1346887 w 5251622"/>
              <a:gd name="connsiteY20" fmla="*/ 3139408 h 3721192"/>
              <a:gd name="connsiteX21" fmla="*/ 1248033 w 5251622"/>
              <a:gd name="connsiteY21" fmla="*/ 2991127 h 3721192"/>
              <a:gd name="connsiteX22" fmla="*/ 1210962 w 5251622"/>
              <a:gd name="connsiteY22" fmla="*/ 2731635 h 3721192"/>
              <a:gd name="connsiteX23" fmla="*/ 1248033 w 5251622"/>
              <a:gd name="connsiteY23" fmla="*/ 2348576 h 3721192"/>
              <a:gd name="connsiteX24" fmla="*/ 1260389 w 5251622"/>
              <a:gd name="connsiteY24" fmla="*/ 2076727 h 3721192"/>
              <a:gd name="connsiteX25" fmla="*/ 1408671 w 5251622"/>
              <a:gd name="connsiteY25" fmla="*/ 1792522 h 3721192"/>
              <a:gd name="connsiteX26" fmla="*/ 1495168 w 5251622"/>
              <a:gd name="connsiteY26" fmla="*/ 1594814 h 3721192"/>
              <a:gd name="connsiteX27" fmla="*/ 1569308 w 5251622"/>
              <a:gd name="connsiteY27" fmla="*/ 1409463 h 3721192"/>
              <a:gd name="connsiteX28" fmla="*/ 1544595 w 5251622"/>
              <a:gd name="connsiteY28" fmla="*/ 1224111 h 3721192"/>
              <a:gd name="connsiteX29" fmla="*/ 1161535 w 5251622"/>
              <a:gd name="connsiteY29" fmla="*/ 890479 h 3721192"/>
              <a:gd name="connsiteX30" fmla="*/ 815546 w 5251622"/>
              <a:gd name="connsiteY30" fmla="*/ 618630 h 3721192"/>
              <a:gd name="connsiteX31" fmla="*/ 383060 w 5251622"/>
              <a:gd name="connsiteY31" fmla="*/ 322068 h 3721192"/>
              <a:gd name="connsiteX32" fmla="*/ 111211 w 5251622"/>
              <a:gd name="connsiteY32" fmla="*/ 50219 h 3721192"/>
              <a:gd name="connsiteX33" fmla="*/ 0 w 5251622"/>
              <a:gd name="connsiteY33" fmla="*/ 792 h 372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51622" h="3721192">
                <a:moveTo>
                  <a:pt x="5251622" y="247927"/>
                </a:moveTo>
                <a:lnTo>
                  <a:pt x="4868562" y="309711"/>
                </a:lnTo>
                <a:cubicBezTo>
                  <a:pt x="4740876" y="330306"/>
                  <a:pt x="4567881" y="330306"/>
                  <a:pt x="4485503" y="371495"/>
                </a:cubicBezTo>
                <a:cubicBezTo>
                  <a:pt x="4403125" y="412684"/>
                  <a:pt x="4388708" y="501241"/>
                  <a:pt x="4374292" y="556846"/>
                </a:cubicBezTo>
                <a:cubicBezTo>
                  <a:pt x="4359876" y="612451"/>
                  <a:pt x="4380471" y="653640"/>
                  <a:pt x="4399006" y="705127"/>
                </a:cubicBezTo>
                <a:cubicBezTo>
                  <a:pt x="4417541" y="756614"/>
                  <a:pt x="4469027" y="824576"/>
                  <a:pt x="4485503" y="865765"/>
                </a:cubicBezTo>
                <a:cubicBezTo>
                  <a:pt x="4501979" y="906954"/>
                  <a:pt x="4555525" y="857528"/>
                  <a:pt x="4497860" y="952263"/>
                </a:cubicBezTo>
                <a:cubicBezTo>
                  <a:pt x="4440195" y="1046998"/>
                  <a:pt x="4277498" y="1335322"/>
                  <a:pt x="4139514" y="1434176"/>
                </a:cubicBezTo>
                <a:cubicBezTo>
                  <a:pt x="4001530" y="1533030"/>
                  <a:pt x="3842952" y="1500079"/>
                  <a:pt x="3669957" y="1545387"/>
                </a:cubicBezTo>
                <a:cubicBezTo>
                  <a:pt x="3496962" y="1590695"/>
                  <a:pt x="3245708" y="1629825"/>
                  <a:pt x="3101546" y="1706025"/>
                </a:cubicBezTo>
                <a:cubicBezTo>
                  <a:pt x="2957384" y="1782225"/>
                  <a:pt x="2866768" y="1860484"/>
                  <a:pt x="2804984" y="2002587"/>
                </a:cubicBezTo>
                <a:cubicBezTo>
                  <a:pt x="2743200" y="2144690"/>
                  <a:pt x="2737021" y="2400063"/>
                  <a:pt x="2730843" y="2558641"/>
                </a:cubicBezTo>
                <a:cubicBezTo>
                  <a:pt x="2724665" y="2717219"/>
                  <a:pt x="2765854" y="2855203"/>
                  <a:pt x="2767914" y="2954057"/>
                </a:cubicBezTo>
                <a:cubicBezTo>
                  <a:pt x="2769973" y="3052911"/>
                  <a:pt x="2780270" y="3077625"/>
                  <a:pt x="2743200" y="3151765"/>
                </a:cubicBezTo>
                <a:cubicBezTo>
                  <a:pt x="2706130" y="3225905"/>
                  <a:pt x="2603157" y="3318581"/>
                  <a:pt x="2545492" y="3398900"/>
                </a:cubicBezTo>
                <a:cubicBezTo>
                  <a:pt x="2487827" y="3479219"/>
                  <a:pt x="2452816" y="3580133"/>
                  <a:pt x="2397211" y="3633679"/>
                </a:cubicBezTo>
                <a:cubicBezTo>
                  <a:pt x="2341606" y="3687225"/>
                  <a:pt x="2267465" y="3713998"/>
                  <a:pt x="2211860" y="3720176"/>
                </a:cubicBezTo>
                <a:cubicBezTo>
                  <a:pt x="2156255" y="3726354"/>
                  <a:pt x="2117125" y="3703700"/>
                  <a:pt x="2063579" y="3670749"/>
                </a:cubicBezTo>
                <a:cubicBezTo>
                  <a:pt x="2010033" y="3637798"/>
                  <a:pt x="1890584" y="3522468"/>
                  <a:pt x="1890584" y="3522468"/>
                </a:cubicBezTo>
                <a:cubicBezTo>
                  <a:pt x="1834978" y="3475101"/>
                  <a:pt x="1820562" y="3450387"/>
                  <a:pt x="1729946" y="3386544"/>
                </a:cubicBezTo>
                <a:cubicBezTo>
                  <a:pt x="1639330" y="3322701"/>
                  <a:pt x="1427206" y="3205311"/>
                  <a:pt x="1346887" y="3139408"/>
                </a:cubicBezTo>
                <a:cubicBezTo>
                  <a:pt x="1266568" y="3073505"/>
                  <a:pt x="1270687" y="3059089"/>
                  <a:pt x="1248033" y="2991127"/>
                </a:cubicBezTo>
                <a:cubicBezTo>
                  <a:pt x="1225379" y="2923165"/>
                  <a:pt x="1210962" y="2838727"/>
                  <a:pt x="1210962" y="2731635"/>
                </a:cubicBezTo>
                <a:cubicBezTo>
                  <a:pt x="1210962" y="2624543"/>
                  <a:pt x="1239795" y="2457727"/>
                  <a:pt x="1248033" y="2348576"/>
                </a:cubicBezTo>
                <a:cubicBezTo>
                  <a:pt x="1256271" y="2239425"/>
                  <a:pt x="1233616" y="2169403"/>
                  <a:pt x="1260389" y="2076727"/>
                </a:cubicBezTo>
                <a:cubicBezTo>
                  <a:pt x="1287162" y="1984051"/>
                  <a:pt x="1369541" y="1872841"/>
                  <a:pt x="1408671" y="1792522"/>
                </a:cubicBezTo>
                <a:cubicBezTo>
                  <a:pt x="1447801" y="1712203"/>
                  <a:pt x="1468395" y="1658657"/>
                  <a:pt x="1495168" y="1594814"/>
                </a:cubicBezTo>
                <a:cubicBezTo>
                  <a:pt x="1521941" y="1530971"/>
                  <a:pt x="1561070" y="1471247"/>
                  <a:pt x="1569308" y="1409463"/>
                </a:cubicBezTo>
                <a:cubicBezTo>
                  <a:pt x="1577546" y="1347679"/>
                  <a:pt x="1612557" y="1310608"/>
                  <a:pt x="1544595" y="1224111"/>
                </a:cubicBezTo>
                <a:cubicBezTo>
                  <a:pt x="1476633" y="1137614"/>
                  <a:pt x="1283043" y="991392"/>
                  <a:pt x="1161535" y="890479"/>
                </a:cubicBezTo>
                <a:cubicBezTo>
                  <a:pt x="1040027" y="789566"/>
                  <a:pt x="945292" y="713365"/>
                  <a:pt x="815546" y="618630"/>
                </a:cubicBezTo>
                <a:cubicBezTo>
                  <a:pt x="685800" y="523895"/>
                  <a:pt x="500449" y="416803"/>
                  <a:pt x="383060" y="322068"/>
                </a:cubicBezTo>
                <a:cubicBezTo>
                  <a:pt x="265671" y="227333"/>
                  <a:pt x="175054" y="103765"/>
                  <a:pt x="111211" y="50219"/>
                </a:cubicBezTo>
                <a:cubicBezTo>
                  <a:pt x="47368" y="-3327"/>
                  <a:pt x="23684" y="-1268"/>
                  <a:pt x="0" y="792"/>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AutoShape 2"/>
          <p:cNvSpPr>
            <a:spLocks noGrp="1" noChangeAspect="1" noChangeArrowheads="1"/>
          </p:cNvSpPr>
          <p:nvPr>
            <p:ph type="title"/>
          </p:nvPr>
        </p:nvSpPr>
        <p:spPr>
          <a:xfrm>
            <a:off x="0" y="0"/>
            <a:ext cx="9144000" cy="1143000"/>
          </a:xfrm>
        </p:spPr>
        <p:txBody>
          <a:bodyPr/>
          <a:lstStyle/>
          <a:p>
            <a:pPr eaLnBrk="1" hangingPunct="1"/>
            <a:r>
              <a:rPr lang="es-ES_tradnl" altLang="en-US" dirty="0" smtClean="0"/>
              <a:t>Viento 850 y </a:t>
            </a:r>
            <a:r>
              <a:rPr lang="es-ES_tradnl" altLang="en-US" dirty="0" err="1" smtClean="0"/>
              <a:t>Td</a:t>
            </a:r>
            <a:r>
              <a:rPr lang="es-ES_tradnl" altLang="en-US" dirty="0" smtClean="0"/>
              <a:t> en Capa Limite f60</a:t>
            </a:r>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274541" y="1161535"/>
            <a:ext cx="4485502" cy="4901514"/>
          </a:xfrm>
          <a:custGeom>
            <a:avLst/>
            <a:gdLst>
              <a:gd name="connsiteX0" fmla="*/ 4485502 w 4485502"/>
              <a:gd name="connsiteY0" fmla="*/ 0 h 4901514"/>
              <a:gd name="connsiteX1" fmla="*/ 4324864 w 4485502"/>
              <a:gd name="connsiteY1" fmla="*/ 383060 h 4901514"/>
              <a:gd name="connsiteX2" fmla="*/ 3978875 w 4485502"/>
              <a:gd name="connsiteY2" fmla="*/ 691979 h 4901514"/>
              <a:gd name="connsiteX3" fmla="*/ 3880021 w 4485502"/>
              <a:gd name="connsiteY3" fmla="*/ 1050324 h 4901514"/>
              <a:gd name="connsiteX4" fmla="*/ 3842951 w 4485502"/>
              <a:gd name="connsiteY4" fmla="*/ 1346887 h 4901514"/>
              <a:gd name="connsiteX5" fmla="*/ 3830594 w 4485502"/>
              <a:gd name="connsiteY5" fmla="*/ 1606379 h 4901514"/>
              <a:gd name="connsiteX6" fmla="*/ 3768810 w 4485502"/>
              <a:gd name="connsiteY6" fmla="*/ 1828800 h 4901514"/>
              <a:gd name="connsiteX7" fmla="*/ 3546389 w 4485502"/>
              <a:gd name="connsiteY7" fmla="*/ 2051222 h 4901514"/>
              <a:gd name="connsiteX8" fmla="*/ 3101545 w 4485502"/>
              <a:gd name="connsiteY8" fmla="*/ 2199503 h 4901514"/>
              <a:gd name="connsiteX9" fmla="*/ 2706129 w 4485502"/>
              <a:gd name="connsiteY9" fmla="*/ 2397211 h 4901514"/>
              <a:gd name="connsiteX10" fmla="*/ 2520778 w 4485502"/>
              <a:gd name="connsiteY10" fmla="*/ 2767914 h 4901514"/>
              <a:gd name="connsiteX11" fmla="*/ 2397210 w 4485502"/>
              <a:gd name="connsiteY11" fmla="*/ 3101546 h 4901514"/>
              <a:gd name="connsiteX12" fmla="*/ 2397210 w 4485502"/>
              <a:gd name="connsiteY12" fmla="*/ 3274541 h 4901514"/>
              <a:gd name="connsiteX13" fmla="*/ 2397210 w 4485502"/>
              <a:gd name="connsiteY13" fmla="*/ 3336324 h 4901514"/>
              <a:gd name="connsiteX14" fmla="*/ 2236573 w 4485502"/>
              <a:gd name="connsiteY14" fmla="*/ 3534033 h 4901514"/>
              <a:gd name="connsiteX15" fmla="*/ 1902940 w 4485502"/>
              <a:gd name="connsiteY15" fmla="*/ 3657600 h 4901514"/>
              <a:gd name="connsiteX16" fmla="*/ 1742302 w 4485502"/>
              <a:gd name="connsiteY16" fmla="*/ 3632887 h 4901514"/>
              <a:gd name="connsiteX17" fmla="*/ 1655805 w 4485502"/>
              <a:gd name="connsiteY17" fmla="*/ 3620530 h 4901514"/>
              <a:gd name="connsiteX18" fmla="*/ 1754659 w 4485502"/>
              <a:gd name="connsiteY18" fmla="*/ 3805881 h 4901514"/>
              <a:gd name="connsiteX19" fmla="*/ 1915297 w 4485502"/>
              <a:gd name="connsiteY19" fmla="*/ 3966519 h 4901514"/>
              <a:gd name="connsiteX20" fmla="*/ 2137718 w 4485502"/>
              <a:gd name="connsiteY20" fmla="*/ 4102443 h 4901514"/>
              <a:gd name="connsiteX21" fmla="*/ 2174789 w 4485502"/>
              <a:gd name="connsiteY21" fmla="*/ 4250724 h 4901514"/>
              <a:gd name="connsiteX22" fmla="*/ 2088291 w 4485502"/>
              <a:gd name="connsiteY22" fmla="*/ 4386649 h 4901514"/>
              <a:gd name="connsiteX23" fmla="*/ 1927654 w 4485502"/>
              <a:gd name="connsiteY23" fmla="*/ 4609070 h 4901514"/>
              <a:gd name="connsiteX24" fmla="*/ 1902940 w 4485502"/>
              <a:gd name="connsiteY24" fmla="*/ 4757351 h 4901514"/>
              <a:gd name="connsiteX25" fmla="*/ 1915297 w 4485502"/>
              <a:gd name="connsiteY25" fmla="*/ 4819135 h 4901514"/>
              <a:gd name="connsiteX26" fmla="*/ 1890583 w 4485502"/>
              <a:gd name="connsiteY26" fmla="*/ 4893276 h 4901514"/>
              <a:gd name="connsiteX27" fmla="*/ 1544594 w 4485502"/>
              <a:gd name="connsiteY27" fmla="*/ 4609070 h 4901514"/>
              <a:gd name="connsiteX28" fmla="*/ 1235675 w 4485502"/>
              <a:gd name="connsiteY28" fmla="*/ 4411362 h 4901514"/>
              <a:gd name="connsiteX29" fmla="*/ 1000897 w 4485502"/>
              <a:gd name="connsiteY29" fmla="*/ 4090087 h 4901514"/>
              <a:gd name="connsiteX30" fmla="*/ 815545 w 4485502"/>
              <a:gd name="connsiteY30" fmla="*/ 3929449 h 4901514"/>
              <a:gd name="connsiteX31" fmla="*/ 605481 w 4485502"/>
              <a:gd name="connsiteY31" fmla="*/ 3793524 h 4901514"/>
              <a:gd name="connsiteX32" fmla="*/ 605481 w 4485502"/>
              <a:gd name="connsiteY32" fmla="*/ 3645243 h 4901514"/>
              <a:gd name="connsiteX33" fmla="*/ 704335 w 4485502"/>
              <a:gd name="connsiteY33" fmla="*/ 3472249 h 4901514"/>
              <a:gd name="connsiteX34" fmla="*/ 902043 w 4485502"/>
              <a:gd name="connsiteY34" fmla="*/ 3311611 h 4901514"/>
              <a:gd name="connsiteX35" fmla="*/ 1075037 w 4485502"/>
              <a:gd name="connsiteY35" fmla="*/ 3015049 h 4901514"/>
              <a:gd name="connsiteX36" fmla="*/ 1149178 w 4485502"/>
              <a:gd name="connsiteY36" fmla="*/ 2792627 h 4901514"/>
              <a:gd name="connsiteX37" fmla="*/ 1149178 w 4485502"/>
              <a:gd name="connsiteY37" fmla="*/ 2570206 h 4901514"/>
              <a:gd name="connsiteX38" fmla="*/ 1223318 w 4485502"/>
              <a:gd name="connsiteY38" fmla="*/ 2248930 h 4901514"/>
              <a:gd name="connsiteX39" fmla="*/ 1408670 w 4485502"/>
              <a:gd name="connsiteY39" fmla="*/ 1977081 h 4901514"/>
              <a:gd name="connsiteX40" fmla="*/ 1495167 w 4485502"/>
              <a:gd name="connsiteY40" fmla="*/ 1754660 h 4901514"/>
              <a:gd name="connsiteX41" fmla="*/ 1396313 w 4485502"/>
              <a:gd name="connsiteY41" fmla="*/ 1396314 h 4901514"/>
              <a:gd name="connsiteX42" fmla="*/ 1161535 w 4485502"/>
              <a:gd name="connsiteY42" fmla="*/ 1136822 h 4901514"/>
              <a:gd name="connsiteX43" fmla="*/ 852616 w 4485502"/>
              <a:gd name="connsiteY43" fmla="*/ 864973 h 4901514"/>
              <a:gd name="connsiteX44" fmla="*/ 395416 w 4485502"/>
              <a:gd name="connsiteY44" fmla="*/ 531341 h 4901514"/>
              <a:gd name="connsiteX45" fmla="*/ 172994 w 4485502"/>
              <a:gd name="connsiteY45" fmla="*/ 308919 h 4901514"/>
              <a:gd name="connsiteX46" fmla="*/ 0 w 4485502"/>
              <a:gd name="connsiteY46" fmla="*/ 185351 h 490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85502" h="4901514">
                <a:moveTo>
                  <a:pt x="4485502" y="0"/>
                </a:moveTo>
                <a:cubicBezTo>
                  <a:pt x="4447402" y="133865"/>
                  <a:pt x="4409302" y="267730"/>
                  <a:pt x="4324864" y="383060"/>
                </a:cubicBezTo>
                <a:cubicBezTo>
                  <a:pt x="4240426" y="498390"/>
                  <a:pt x="4053015" y="580768"/>
                  <a:pt x="3978875" y="691979"/>
                </a:cubicBezTo>
                <a:cubicBezTo>
                  <a:pt x="3904735" y="803190"/>
                  <a:pt x="3902675" y="941173"/>
                  <a:pt x="3880021" y="1050324"/>
                </a:cubicBezTo>
                <a:cubicBezTo>
                  <a:pt x="3857367" y="1159475"/>
                  <a:pt x="3851189" y="1254211"/>
                  <a:pt x="3842951" y="1346887"/>
                </a:cubicBezTo>
                <a:cubicBezTo>
                  <a:pt x="3834713" y="1439563"/>
                  <a:pt x="3842951" y="1526060"/>
                  <a:pt x="3830594" y="1606379"/>
                </a:cubicBezTo>
                <a:cubicBezTo>
                  <a:pt x="3818237" y="1686698"/>
                  <a:pt x="3816177" y="1754660"/>
                  <a:pt x="3768810" y="1828800"/>
                </a:cubicBezTo>
                <a:cubicBezTo>
                  <a:pt x="3721443" y="1902940"/>
                  <a:pt x="3657600" y="1989438"/>
                  <a:pt x="3546389" y="2051222"/>
                </a:cubicBezTo>
                <a:cubicBezTo>
                  <a:pt x="3435178" y="2113006"/>
                  <a:pt x="3241588" y="2141838"/>
                  <a:pt x="3101545" y="2199503"/>
                </a:cubicBezTo>
                <a:cubicBezTo>
                  <a:pt x="2961502" y="2257168"/>
                  <a:pt x="2802923" y="2302476"/>
                  <a:pt x="2706129" y="2397211"/>
                </a:cubicBezTo>
                <a:cubicBezTo>
                  <a:pt x="2609335" y="2491946"/>
                  <a:pt x="2572264" y="2650525"/>
                  <a:pt x="2520778" y="2767914"/>
                </a:cubicBezTo>
                <a:cubicBezTo>
                  <a:pt x="2469292" y="2885303"/>
                  <a:pt x="2417805" y="3017108"/>
                  <a:pt x="2397210" y="3101546"/>
                </a:cubicBezTo>
                <a:cubicBezTo>
                  <a:pt x="2376615" y="3185984"/>
                  <a:pt x="2397210" y="3274541"/>
                  <a:pt x="2397210" y="3274541"/>
                </a:cubicBezTo>
                <a:cubicBezTo>
                  <a:pt x="2397210" y="3313671"/>
                  <a:pt x="2423983" y="3293075"/>
                  <a:pt x="2397210" y="3336324"/>
                </a:cubicBezTo>
                <a:cubicBezTo>
                  <a:pt x="2370437" y="3379573"/>
                  <a:pt x="2318951" y="3480487"/>
                  <a:pt x="2236573" y="3534033"/>
                </a:cubicBezTo>
                <a:cubicBezTo>
                  <a:pt x="2154195" y="3587579"/>
                  <a:pt x="1985318" y="3641124"/>
                  <a:pt x="1902940" y="3657600"/>
                </a:cubicBezTo>
                <a:cubicBezTo>
                  <a:pt x="1820562" y="3674076"/>
                  <a:pt x="1742302" y="3632887"/>
                  <a:pt x="1742302" y="3632887"/>
                </a:cubicBezTo>
                <a:cubicBezTo>
                  <a:pt x="1701113" y="3626709"/>
                  <a:pt x="1653746" y="3591698"/>
                  <a:pt x="1655805" y="3620530"/>
                </a:cubicBezTo>
                <a:cubicBezTo>
                  <a:pt x="1657864" y="3649362"/>
                  <a:pt x="1711410" y="3748216"/>
                  <a:pt x="1754659" y="3805881"/>
                </a:cubicBezTo>
                <a:cubicBezTo>
                  <a:pt x="1797908" y="3863546"/>
                  <a:pt x="1851454" y="3917092"/>
                  <a:pt x="1915297" y="3966519"/>
                </a:cubicBezTo>
                <a:cubicBezTo>
                  <a:pt x="1979140" y="4015946"/>
                  <a:pt x="2094469" y="4055076"/>
                  <a:pt x="2137718" y="4102443"/>
                </a:cubicBezTo>
                <a:cubicBezTo>
                  <a:pt x="2180967" y="4149810"/>
                  <a:pt x="2183027" y="4203356"/>
                  <a:pt x="2174789" y="4250724"/>
                </a:cubicBezTo>
                <a:cubicBezTo>
                  <a:pt x="2166551" y="4298092"/>
                  <a:pt x="2129480" y="4326925"/>
                  <a:pt x="2088291" y="4386649"/>
                </a:cubicBezTo>
                <a:cubicBezTo>
                  <a:pt x="2047102" y="4446373"/>
                  <a:pt x="1958546" y="4547286"/>
                  <a:pt x="1927654" y="4609070"/>
                </a:cubicBezTo>
                <a:cubicBezTo>
                  <a:pt x="1896762" y="4670854"/>
                  <a:pt x="1905000" y="4722340"/>
                  <a:pt x="1902940" y="4757351"/>
                </a:cubicBezTo>
                <a:cubicBezTo>
                  <a:pt x="1900880" y="4792362"/>
                  <a:pt x="1917356" y="4796481"/>
                  <a:pt x="1915297" y="4819135"/>
                </a:cubicBezTo>
                <a:cubicBezTo>
                  <a:pt x="1913238" y="4841789"/>
                  <a:pt x="1952367" y="4928287"/>
                  <a:pt x="1890583" y="4893276"/>
                </a:cubicBezTo>
                <a:cubicBezTo>
                  <a:pt x="1828799" y="4858265"/>
                  <a:pt x="1653745" y="4689389"/>
                  <a:pt x="1544594" y="4609070"/>
                </a:cubicBezTo>
                <a:cubicBezTo>
                  <a:pt x="1435443" y="4528751"/>
                  <a:pt x="1326291" y="4497859"/>
                  <a:pt x="1235675" y="4411362"/>
                </a:cubicBezTo>
                <a:cubicBezTo>
                  <a:pt x="1145059" y="4324865"/>
                  <a:pt x="1070919" y="4170406"/>
                  <a:pt x="1000897" y="4090087"/>
                </a:cubicBezTo>
                <a:cubicBezTo>
                  <a:pt x="930875" y="4009768"/>
                  <a:pt x="881448" y="3978876"/>
                  <a:pt x="815545" y="3929449"/>
                </a:cubicBezTo>
                <a:cubicBezTo>
                  <a:pt x="749642" y="3880022"/>
                  <a:pt x="640492" y="3840892"/>
                  <a:pt x="605481" y="3793524"/>
                </a:cubicBezTo>
                <a:cubicBezTo>
                  <a:pt x="570470" y="3746156"/>
                  <a:pt x="589005" y="3698789"/>
                  <a:pt x="605481" y="3645243"/>
                </a:cubicBezTo>
                <a:cubicBezTo>
                  <a:pt x="621957" y="3591697"/>
                  <a:pt x="654908" y="3527854"/>
                  <a:pt x="704335" y="3472249"/>
                </a:cubicBezTo>
                <a:cubicBezTo>
                  <a:pt x="753762" y="3416644"/>
                  <a:pt x="840259" y="3387811"/>
                  <a:pt x="902043" y="3311611"/>
                </a:cubicBezTo>
                <a:cubicBezTo>
                  <a:pt x="963827" y="3235411"/>
                  <a:pt x="1033848" y="3101546"/>
                  <a:pt x="1075037" y="3015049"/>
                </a:cubicBezTo>
                <a:cubicBezTo>
                  <a:pt x="1116226" y="2928552"/>
                  <a:pt x="1136821" y="2866768"/>
                  <a:pt x="1149178" y="2792627"/>
                </a:cubicBezTo>
                <a:cubicBezTo>
                  <a:pt x="1161535" y="2718486"/>
                  <a:pt x="1136821" y="2660822"/>
                  <a:pt x="1149178" y="2570206"/>
                </a:cubicBezTo>
                <a:cubicBezTo>
                  <a:pt x="1161535" y="2479590"/>
                  <a:pt x="1180069" y="2347784"/>
                  <a:pt x="1223318" y="2248930"/>
                </a:cubicBezTo>
                <a:cubicBezTo>
                  <a:pt x="1266567" y="2150076"/>
                  <a:pt x="1363362" y="2059459"/>
                  <a:pt x="1408670" y="1977081"/>
                </a:cubicBezTo>
                <a:cubicBezTo>
                  <a:pt x="1453978" y="1894703"/>
                  <a:pt x="1497226" y="1851454"/>
                  <a:pt x="1495167" y="1754660"/>
                </a:cubicBezTo>
                <a:cubicBezTo>
                  <a:pt x="1493108" y="1657866"/>
                  <a:pt x="1451918" y="1499287"/>
                  <a:pt x="1396313" y="1396314"/>
                </a:cubicBezTo>
                <a:cubicBezTo>
                  <a:pt x="1340708" y="1293341"/>
                  <a:pt x="1252151" y="1225379"/>
                  <a:pt x="1161535" y="1136822"/>
                </a:cubicBezTo>
                <a:cubicBezTo>
                  <a:pt x="1070919" y="1048265"/>
                  <a:pt x="980302" y="965886"/>
                  <a:pt x="852616" y="864973"/>
                </a:cubicBezTo>
                <a:cubicBezTo>
                  <a:pt x="724930" y="764060"/>
                  <a:pt x="508686" y="624017"/>
                  <a:pt x="395416" y="531341"/>
                </a:cubicBezTo>
                <a:cubicBezTo>
                  <a:pt x="282146" y="438665"/>
                  <a:pt x="238897" y="366584"/>
                  <a:pt x="172994" y="308919"/>
                </a:cubicBezTo>
                <a:cubicBezTo>
                  <a:pt x="107091" y="251254"/>
                  <a:pt x="53545" y="218302"/>
                  <a:pt x="0" y="185351"/>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100138"/>
            <a:ext cx="113030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0" y="-304800"/>
            <a:ext cx="9144000" cy="1143000"/>
          </a:xfrm>
        </p:spPr>
        <p:txBody>
          <a:bodyPr/>
          <a:lstStyle/>
          <a:p>
            <a:pPr eaLnBrk="1" hangingPunct="1"/>
            <a:r>
              <a:rPr lang="es-ES_tradnl" altLang="en-US" smtClean="0"/>
              <a:t>Circulación Ageo. Indirecta (HS)</a:t>
            </a:r>
          </a:p>
        </p:txBody>
      </p:sp>
      <p:sp>
        <p:nvSpPr>
          <p:cNvPr id="13316" name="Freeform 4"/>
          <p:cNvSpPr>
            <a:spLocks/>
          </p:cNvSpPr>
          <p:nvPr/>
        </p:nvSpPr>
        <p:spPr bwMode="auto">
          <a:xfrm>
            <a:off x="5486400" y="2514600"/>
            <a:ext cx="342900" cy="3429000"/>
          </a:xfrm>
          <a:custGeom>
            <a:avLst/>
            <a:gdLst>
              <a:gd name="T0" fmla="*/ 0 w 424"/>
              <a:gd name="T1" fmla="*/ 0 h 1920"/>
              <a:gd name="T2" fmla="*/ 2147483647 w 424"/>
              <a:gd name="T3" fmla="*/ 2147483647 h 1920"/>
              <a:gd name="T4" fmla="*/ 2147483647 w 424"/>
              <a:gd name="T5" fmla="*/ 2147483647 h 1920"/>
              <a:gd name="T6" fmla="*/ 2147483647 w 424"/>
              <a:gd name="T7" fmla="*/ 2147483647 h 19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4" h="1920">
                <a:moveTo>
                  <a:pt x="0" y="0"/>
                </a:moveTo>
                <a:cubicBezTo>
                  <a:pt x="112" y="112"/>
                  <a:pt x="224" y="224"/>
                  <a:pt x="288" y="432"/>
                </a:cubicBezTo>
                <a:cubicBezTo>
                  <a:pt x="352" y="640"/>
                  <a:pt x="424" y="1000"/>
                  <a:pt x="384" y="1248"/>
                </a:cubicBezTo>
                <a:cubicBezTo>
                  <a:pt x="344" y="1496"/>
                  <a:pt x="104" y="1808"/>
                  <a:pt x="48" y="1920"/>
                </a:cubicBezTo>
              </a:path>
            </a:pathLst>
          </a:custGeom>
          <a:noFill/>
          <a:ln w="38100" cmpd="sng">
            <a:solidFill>
              <a:srgbClr val="669900"/>
            </a:solidFill>
            <a:round/>
            <a:headEnd type="oval"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3317" name="Text Box 6"/>
          <p:cNvSpPr txBox="1">
            <a:spLocks noChangeArrowheads="1"/>
          </p:cNvSpPr>
          <p:nvPr/>
        </p:nvSpPr>
        <p:spPr bwMode="auto">
          <a:xfrm>
            <a:off x="7467600" y="4252913"/>
            <a:ext cx="152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chemeClr val="hlink"/>
                </a:solidFill>
              </a:rPr>
              <a:t>Aire</a:t>
            </a:r>
          </a:p>
          <a:p>
            <a:pPr algn="ctr" eaLnBrk="1" hangingPunct="1">
              <a:spcBef>
                <a:spcPct val="50000"/>
              </a:spcBef>
              <a:buFontTx/>
              <a:buNone/>
            </a:pPr>
            <a:r>
              <a:rPr lang="es-ES_tradnl" altLang="en-US" sz="2400">
                <a:solidFill>
                  <a:schemeClr val="hlink"/>
                </a:solidFill>
              </a:rPr>
              <a:t>Cálido</a:t>
            </a:r>
          </a:p>
        </p:txBody>
      </p:sp>
      <p:sp>
        <p:nvSpPr>
          <p:cNvPr id="13318" name="Text Box 7"/>
          <p:cNvSpPr txBox="1">
            <a:spLocks noChangeArrowheads="1"/>
          </p:cNvSpPr>
          <p:nvPr/>
        </p:nvSpPr>
        <p:spPr bwMode="auto">
          <a:xfrm>
            <a:off x="990600" y="4318000"/>
            <a:ext cx="152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chemeClr val="bg1"/>
                </a:solidFill>
              </a:rPr>
              <a:t>Aire</a:t>
            </a:r>
          </a:p>
          <a:p>
            <a:pPr algn="ctr" eaLnBrk="1" hangingPunct="1">
              <a:spcBef>
                <a:spcPct val="50000"/>
              </a:spcBef>
              <a:buFontTx/>
              <a:buNone/>
            </a:pPr>
            <a:r>
              <a:rPr lang="es-ES_tradnl" altLang="en-US" sz="2400">
                <a:solidFill>
                  <a:schemeClr val="bg1"/>
                </a:solidFill>
              </a:rPr>
              <a:t>Frío</a:t>
            </a:r>
          </a:p>
        </p:txBody>
      </p:sp>
      <p:sp>
        <p:nvSpPr>
          <p:cNvPr id="13319" name="Freeform 5"/>
          <p:cNvSpPr>
            <a:spLocks/>
          </p:cNvSpPr>
          <p:nvPr/>
        </p:nvSpPr>
        <p:spPr bwMode="auto">
          <a:xfrm flipH="1">
            <a:off x="3048000" y="2590800"/>
            <a:ext cx="1219200" cy="3352800"/>
          </a:xfrm>
          <a:custGeom>
            <a:avLst/>
            <a:gdLst>
              <a:gd name="T0" fmla="*/ 2147483647 w 368"/>
              <a:gd name="T1" fmla="*/ 2147483647 h 1584"/>
              <a:gd name="T2" fmla="*/ 2147483647 w 368"/>
              <a:gd name="T3" fmla="*/ 2147483647 h 1584"/>
              <a:gd name="T4" fmla="*/ 2147483647 w 368"/>
              <a:gd name="T5" fmla="*/ 2147483647 h 1584"/>
              <a:gd name="T6" fmla="*/ 2147483647 w 368"/>
              <a:gd name="T7" fmla="*/ 2147483647 h 1584"/>
              <a:gd name="T8" fmla="*/ 0 w 368"/>
              <a:gd name="T9" fmla="*/ 0 h 15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8" h="1584">
                <a:moveTo>
                  <a:pt x="144" y="1584"/>
                </a:moveTo>
                <a:cubicBezTo>
                  <a:pt x="224" y="1472"/>
                  <a:pt x="304" y="1360"/>
                  <a:pt x="336" y="1200"/>
                </a:cubicBezTo>
                <a:cubicBezTo>
                  <a:pt x="368" y="1040"/>
                  <a:pt x="360" y="784"/>
                  <a:pt x="336" y="624"/>
                </a:cubicBezTo>
                <a:cubicBezTo>
                  <a:pt x="312" y="464"/>
                  <a:pt x="248" y="344"/>
                  <a:pt x="192" y="240"/>
                </a:cubicBezTo>
                <a:cubicBezTo>
                  <a:pt x="136" y="136"/>
                  <a:pt x="32" y="40"/>
                  <a:pt x="0" y="0"/>
                </a:cubicBezTo>
              </a:path>
            </a:pathLst>
          </a:custGeom>
          <a:noFill/>
          <a:ln w="28575" cmpd="sng">
            <a:solidFill>
              <a:srgbClr val="669900"/>
            </a:solidFill>
            <a:round/>
            <a:headEnd type="oval"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04800" y="685800"/>
            <a:ext cx="3276600" cy="2514600"/>
          </a:xfrm>
        </p:spPr>
        <p:txBody>
          <a:bodyPr/>
          <a:lstStyle/>
          <a:p>
            <a:pPr eaLnBrk="1" hangingPunct="1"/>
            <a:r>
              <a:rPr lang="es-ES_tradnl" altLang="en-US" sz="4000" b="1" smtClean="0"/>
              <a:t>Estadísticas del Jet de Capas Bajas (El Ni</a:t>
            </a:r>
            <a:r>
              <a:rPr lang="es-ES_tradnl" altLang="en-US" sz="4000" b="1" smtClean="0">
                <a:cs typeface="Times New Roman" pitchFamily="18" charset="0"/>
              </a:rPr>
              <a:t>ño y La Niña)</a:t>
            </a:r>
          </a:p>
        </p:txBody>
      </p:sp>
      <p:pic>
        <p:nvPicPr>
          <p:cNvPr id="123907" name="Picture 3" descr="cnt-llj-elnino-lanina"/>
          <p:cNvPicPr>
            <a:picLocks noChangeAspect="1" noChangeArrowheads="1"/>
          </p:cNvPicPr>
          <p:nvPr/>
        </p:nvPicPr>
        <p:blipFill>
          <a:blip r:embed="rId3">
            <a:extLst>
              <a:ext uri="{28A0092B-C50C-407E-A947-70E740481C1C}">
                <a14:useLocalDpi xmlns:a14="http://schemas.microsoft.com/office/drawing/2010/main" val="0"/>
              </a:ext>
            </a:extLst>
          </a:blip>
          <a:srcRect l="14706" t="7576" r="9477" b="10606"/>
          <a:stretch>
            <a:fillRect/>
          </a:stretch>
        </p:blipFill>
        <p:spPr bwMode="auto">
          <a:xfrm>
            <a:off x="3657600" y="609600"/>
            <a:ext cx="441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p:cNvSpPr>
            <a:spLocks noChangeArrowheads="1"/>
          </p:cNvSpPr>
          <p:nvPr/>
        </p:nvSpPr>
        <p:spPr bwMode="auto">
          <a:xfrm>
            <a:off x="228600" y="4038600"/>
            <a:ext cx="3276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4400" b="1">
                <a:solidFill>
                  <a:schemeClr val="tx2"/>
                </a:solidFill>
              </a:rPr>
              <a:t>Diferencia entre: El Ni</a:t>
            </a:r>
            <a:r>
              <a:rPr lang="es-ES_tradnl" altLang="en-US" sz="4400" b="1">
                <a:solidFill>
                  <a:schemeClr val="tx2"/>
                </a:solidFill>
                <a:cs typeface="Times New Roman" pitchFamily="18" charset="0"/>
              </a:rPr>
              <a:t>ño menos La Niña</a:t>
            </a:r>
          </a:p>
        </p:txBody>
      </p:sp>
      <p:sp>
        <p:nvSpPr>
          <p:cNvPr id="123909" name="Text Box 5"/>
          <p:cNvSpPr txBox="1">
            <a:spLocks noChangeArrowheads="1"/>
          </p:cNvSpPr>
          <p:nvPr/>
        </p:nvSpPr>
        <p:spPr bwMode="auto">
          <a:xfrm>
            <a:off x="5943600" y="3956050"/>
            <a:ext cx="21336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600" b="1">
                <a:solidFill>
                  <a:schemeClr val="bg2"/>
                </a:solidFill>
              </a:rPr>
              <a:t>Durante El Ni</a:t>
            </a:r>
            <a:r>
              <a:rPr lang="es-ES_tradnl" altLang="en-US" sz="1600" b="1">
                <a:solidFill>
                  <a:schemeClr val="bg2"/>
                </a:solidFill>
                <a:cs typeface="Times New Roman" pitchFamily="18" charset="0"/>
              </a:rPr>
              <a:t>ño hay un aumento en el numero de jets de capas bajas, asociados con fuertes vientos de oeste en niveles superiores entre las latitudes de 25S-35S</a:t>
            </a:r>
            <a:r>
              <a:rPr lang="en-US" altLang="en-US" sz="1600" b="1">
                <a:solidFill>
                  <a:schemeClr val="bg2"/>
                </a:solidFill>
                <a:cs typeface="Times New Roman" pitchFamily="18" charset="0"/>
              </a:rPr>
              <a:t>.</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Viento Zonda</a:t>
            </a:r>
            <a:endParaRPr lang="es-ES_tradnl" dirty="0"/>
          </a:p>
        </p:txBody>
      </p:sp>
      <p:pic>
        <p:nvPicPr>
          <p:cNvPr id="252930" name="Picture 2" descr="http://3.bp.blogspot.com/_PawzKWO5Bso/TGzE4irSOTI/AAAAAAAAAFM/0eiCfuyGjpY/s1600/Zon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19184"/>
            <a:ext cx="381000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252932" name="Picture 4" descr="http://k11.kn3.net/taringa/1/4/3/4/7/9/23/locovni/FF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579" y="2119184"/>
            <a:ext cx="4428237"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946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dirty="0" smtClean="0"/>
              <a:t>Viento Zonda</a:t>
            </a:r>
            <a:endParaRPr lang="es-ES_tradnl" dirty="0"/>
          </a:p>
        </p:txBody>
      </p:sp>
      <p:sp>
        <p:nvSpPr>
          <p:cNvPr id="4" name="Content Placeholder 3"/>
          <p:cNvSpPr>
            <a:spLocks noGrp="1"/>
          </p:cNvSpPr>
          <p:nvPr>
            <p:ph idx="1"/>
          </p:nvPr>
        </p:nvSpPr>
        <p:spPr/>
        <p:txBody>
          <a:bodyPr/>
          <a:lstStyle/>
          <a:p>
            <a:r>
              <a:rPr lang="es-ES_tradnl" dirty="0" smtClean="0"/>
              <a:t>Viento tipo </a:t>
            </a:r>
            <a:r>
              <a:rPr lang="es-ES_tradnl" dirty="0" err="1" smtClean="0"/>
              <a:t>Foen</a:t>
            </a:r>
            <a:r>
              <a:rPr lang="es-ES_tradnl" dirty="0" smtClean="0"/>
              <a:t>, cálido y seco, que desciende a sotavento de la Cordillera de Los Andes, entre los 38S-24S.</a:t>
            </a:r>
          </a:p>
          <a:p>
            <a:r>
              <a:rPr lang="es-ES_tradnl" dirty="0" smtClean="0"/>
              <a:t>Mayor incidencia: mayo y noviembre </a:t>
            </a:r>
          </a:p>
          <a:p>
            <a:r>
              <a:rPr lang="es-ES_tradnl" dirty="0" smtClean="0"/>
              <a:t>Mayor intensidad: en la tarde al quebrarse la inversión.</a:t>
            </a:r>
          </a:p>
          <a:p>
            <a:pPr lvl="1"/>
            <a:r>
              <a:rPr lang="es-ES_tradnl" dirty="0" smtClean="0"/>
              <a:t>Si la inversión no se disipa, queda por encima de la capa limite, “Zonda en Altura”</a:t>
            </a:r>
            <a:endParaRPr lang="es-ES_tradnl" dirty="0"/>
          </a:p>
        </p:txBody>
      </p:sp>
    </p:spTree>
    <p:extLst>
      <p:ext uri="{BB962C8B-B14F-4D97-AF65-F5344CB8AC3E}">
        <p14:creationId xmlns:p14="http://schemas.microsoft.com/office/powerpoint/2010/main" val="192535387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42937"/>
          </a:xfrm>
        </p:spPr>
        <p:txBody>
          <a:bodyPr/>
          <a:lstStyle/>
          <a:p>
            <a:r>
              <a:rPr lang="es-ES_tradnl" dirty="0" smtClean="0"/>
              <a:t>Animación 250 hPa</a:t>
            </a:r>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1"/>
            <a:ext cx="9144000" cy="5943600"/>
          </a:xfrm>
          <a:prstGeom prst="rect">
            <a:avLst/>
          </a:prstGeom>
        </p:spPr>
      </p:pic>
    </p:spTree>
    <p:extLst>
      <p:ext uri="{BB962C8B-B14F-4D97-AF65-F5344CB8AC3E}">
        <p14:creationId xmlns:p14="http://schemas.microsoft.com/office/powerpoint/2010/main" val="27438512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1143000"/>
          </a:xfrm>
        </p:spPr>
        <p:txBody>
          <a:bodyPr/>
          <a:lstStyle/>
          <a:p>
            <a:r>
              <a:rPr lang="es-ES_tradnl" dirty="0" smtClean="0"/>
              <a:t>Animación PMSL y Espesor</a:t>
            </a:r>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179844365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s-ES_tradnl" dirty="0" smtClean="0"/>
              <a:t>Animación Isotacas en 850 hPa</a:t>
            </a:r>
            <a:endParaRPr lang="es-ES_tradnl"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941541"/>
          </a:xfrm>
          <a:prstGeom prst="rect">
            <a:avLst/>
          </a:prstGeom>
        </p:spPr>
      </p:pic>
      <p:sp>
        <p:nvSpPr>
          <p:cNvPr id="4" name="TextBox 3"/>
          <p:cNvSpPr txBox="1"/>
          <p:nvPr/>
        </p:nvSpPr>
        <p:spPr>
          <a:xfrm>
            <a:off x="3124200" y="1752600"/>
            <a:ext cx="3048000" cy="1200329"/>
          </a:xfrm>
          <a:prstGeom prst="rect">
            <a:avLst/>
          </a:prstGeom>
          <a:solidFill>
            <a:schemeClr val="bg2">
              <a:alpha val="61000"/>
            </a:schemeClr>
          </a:solidFill>
          <a:ln>
            <a:solidFill>
              <a:srgbClr val="FF0000"/>
            </a:solidFill>
          </a:ln>
        </p:spPr>
        <p:txBody>
          <a:bodyPr wrap="square" rtlCol="0">
            <a:spAutoFit/>
          </a:bodyPr>
          <a:lstStyle/>
          <a:p>
            <a:r>
              <a:rPr lang="es-ES_tradnl" dirty="0" smtClean="0"/>
              <a:t>Note Viento Máximo. Propagándose sobre la inversión</a:t>
            </a:r>
            <a:endParaRPr lang="es-ES_tradnl" dirty="0"/>
          </a:p>
        </p:txBody>
      </p:sp>
      <p:sp>
        <p:nvSpPr>
          <p:cNvPr id="5" name="Right Brace 4"/>
          <p:cNvSpPr/>
          <p:nvPr/>
        </p:nvSpPr>
        <p:spPr>
          <a:xfrm rot="16200000">
            <a:off x="4305300" y="2400300"/>
            <a:ext cx="685800" cy="21336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300724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Animación Isotacas capa Limite</a:t>
            </a:r>
            <a:endParaRPr lang="es-ES_tradnl"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1"/>
            <a:ext cx="9144000" cy="5914768"/>
          </a:xfrm>
          <a:prstGeom prst="rect">
            <a:avLst/>
          </a:prstGeom>
        </p:spPr>
      </p:pic>
      <p:sp>
        <p:nvSpPr>
          <p:cNvPr id="4" name="TextBox 3"/>
          <p:cNvSpPr txBox="1"/>
          <p:nvPr/>
        </p:nvSpPr>
        <p:spPr>
          <a:xfrm>
            <a:off x="4800600" y="3204001"/>
            <a:ext cx="3048000" cy="830997"/>
          </a:xfrm>
          <a:prstGeom prst="rect">
            <a:avLst/>
          </a:prstGeom>
          <a:solidFill>
            <a:schemeClr val="bg2">
              <a:alpha val="61000"/>
            </a:schemeClr>
          </a:solidFill>
          <a:ln>
            <a:solidFill>
              <a:srgbClr val="FF0000"/>
            </a:solidFill>
          </a:ln>
        </p:spPr>
        <p:txBody>
          <a:bodyPr wrap="square" rtlCol="0">
            <a:spAutoFit/>
          </a:bodyPr>
          <a:lstStyle/>
          <a:p>
            <a:r>
              <a:rPr lang="es-ES_tradnl" dirty="0" smtClean="0"/>
              <a:t>Note Viento Máximo. Confinado a Cuyo</a:t>
            </a:r>
            <a:endParaRPr lang="es-ES_tradnl" dirty="0"/>
          </a:p>
        </p:txBody>
      </p:sp>
      <p:sp>
        <p:nvSpPr>
          <p:cNvPr id="5" name="Right Brace 4"/>
          <p:cNvSpPr/>
          <p:nvPr/>
        </p:nvSpPr>
        <p:spPr>
          <a:xfrm>
            <a:off x="3886200" y="2971800"/>
            <a:ext cx="685800" cy="12954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9686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685800" y="2286000"/>
            <a:ext cx="7772400" cy="1143000"/>
          </a:xfrm>
        </p:spPr>
        <p:txBody>
          <a:bodyPr/>
          <a:lstStyle/>
          <a:p>
            <a:pPr eaLnBrk="1" hangingPunct="1"/>
            <a:r>
              <a:rPr lang="es-ES_tradnl" altLang="en-US" dirty="0" smtClean="0">
                <a:cs typeface="Times New Roman" pitchFamily="18" charset="0"/>
              </a:rPr>
              <a:t>¿</a:t>
            </a:r>
            <a:r>
              <a:rPr lang="es-ES_tradnl" altLang="en-US" dirty="0" smtClean="0"/>
              <a:t>Preguntas?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Grp="1" noChangeArrowheads="1"/>
          </p:cNvSpPr>
          <p:nvPr>
            <p:ph type="ctrTitle"/>
          </p:nvPr>
        </p:nvSpPr>
        <p:spPr/>
        <p:txBody>
          <a:bodyPr/>
          <a:lstStyle/>
          <a:p>
            <a:pPr eaLnBrk="1" hangingPunct="1"/>
            <a:r>
              <a:rPr lang="es-ES_tradnl" altLang="en-US" smtClean="0"/>
              <a:t>Prueba</a:t>
            </a:r>
          </a:p>
        </p:txBody>
      </p:sp>
      <p:sp>
        <p:nvSpPr>
          <p:cNvPr id="125955" name="Rectangle 5"/>
          <p:cNvSpPr>
            <a:spLocks noGrp="1" noChangeArrowheads="1"/>
          </p:cNvSpPr>
          <p:nvPr>
            <p:ph type="subTitle" idx="1"/>
          </p:nvPr>
        </p:nvSpPr>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4"/>
          <p:cNvSpPr>
            <a:spLocks noGrp="1" noChangeArrowheads="1"/>
          </p:cNvSpPr>
          <p:nvPr>
            <p:ph type="title"/>
          </p:nvPr>
        </p:nvSpPr>
        <p:spPr>
          <a:xfrm>
            <a:off x="0" y="152400"/>
            <a:ext cx="9144000" cy="1752600"/>
          </a:xfrm>
          <a:solidFill>
            <a:schemeClr val="bg2"/>
          </a:solidFill>
        </p:spPr>
        <p:txBody>
          <a:bodyPr/>
          <a:lstStyle/>
          <a:p>
            <a:pPr algn="l" eaLnBrk="1" hangingPunct="1"/>
            <a:r>
              <a:rPr lang="es-ES_tradnl" altLang="en-US" sz="4000" dirty="0" smtClean="0">
                <a:cs typeface="Times New Roman" pitchFamily="18" charset="0"/>
              </a:rPr>
              <a:t>¿</a:t>
            </a:r>
            <a:r>
              <a:rPr lang="es-ES_tradnl" altLang="en-US" sz="3600" dirty="0" smtClean="0"/>
              <a:t>De que lado de la imagen esta el aire </a:t>
            </a:r>
            <a:r>
              <a:rPr lang="es-ES_tradnl" altLang="en-US" sz="3600" dirty="0" err="1" smtClean="0"/>
              <a:t>frió</a:t>
            </a:r>
            <a:r>
              <a:rPr lang="es-ES_tradnl" altLang="en-US" sz="3600" dirty="0" smtClean="0"/>
              <a:t>?</a:t>
            </a:r>
            <a:br>
              <a:rPr lang="es-ES_tradnl" altLang="en-US" sz="3600" dirty="0" smtClean="0"/>
            </a:br>
            <a:r>
              <a:rPr lang="es-ES_tradnl" altLang="en-US" sz="4000" dirty="0" smtClean="0">
                <a:cs typeface="Times New Roman" pitchFamily="18" charset="0"/>
              </a:rPr>
              <a:t>¿</a:t>
            </a:r>
            <a:r>
              <a:rPr lang="es-ES_tradnl" altLang="en-US" sz="3600" dirty="0" smtClean="0"/>
              <a:t>Cuantos jets tenemos en la imagen?</a:t>
            </a:r>
            <a:br>
              <a:rPr lang="es-ES_tradnl" altLang="en-US" sz="3600" dirty="0" smtClean="0"/>
            </a:br>
            <a:r>
              <a:rPr lang="es-ES_tradnl" altLang="en-US" sz="4000" dirty="0" smtClean="0">
                <a:cs typeface="Times New Roman" pitchFamily="18" charset="0"/>
              </a:rPr>
              <a:t>¿</a:t>
            </a:r>
            <a:r>
              <a:rPr lang="es-ES_tradnl" altLang="en-US" sz="3600" dirty="0" smtClean="0"/>
              <a:t>Cuál es la temperatura del jet?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609600"/>
            <a:ext cx="8915400" cy="1143000"/>
          </a:xfrm>
        </p:spPr>
        <p:txBody>
          <a:bodyPr/>
          <a:lstStyle/>
          <a:p>
            <a:pPr eaLnBrk="1" hangingPunct="1"/>
            <a:r>
              <a:rPr lang="es-ES_tradnl" altLang="en-US" sz="4000" dirty="0" smtClean="0"/>
              <a:t>Impacto de las Circulaciones Transversales </a:t>
            </a:r>
            <a:r>
              <a:rPr lang="es-ES_tradnl" altLang="en-US" sz="4000" dirty="0" err="1" smtClean="0"/>
              <a:t>Ageostróficas</a:t>
            </a:r>
            <a:r>
              <a:rPr lang="es-ES_tradnl" altLang="en-US" sz="4000" dirty="0" smtClean="0"/>
              <a:t> en un JS</a:t>
            </a:r>
          </a:p>
        </p:txBody>
      </p:sp>
      <p:sp>
        <p:nvSpPr>
          <p:cNvPr id="14339" name="Rectangle 3"/>
          <p:cNvSpPr>
            <a:spLocks noGrp="1" noChangeArrowheads="1"/>
          </p:cNvSpPr>
          <p:nvPr>
            <p:ph type="body" idx="1"/>
          </p:nvPr>
        </p:nvSpPr>
        <p:spPr/>
        <p:txBody>
          <a:bodyPr/>
          <a:lstStyle/>
          <a:p>
            <a:pPr eaLnBrk="1" hangingPunct="1"/>
            <a:r>
              <a:rPr lang="es-ES_tradnl" altLang="en-US" dirty="0" smtClean="0"/>
              <a:t>Circulación Ageostrófica </a:t>
            </a:r>
            <a:r>
              <a:rPr lang="es-ES_tradnl" altLang="en-US" b="1" u="sng" dirty="0" smtClean="0"/>
              <a:t>Indirecta</a:t>
            </a:r>
            <a:r>
              <a:rPr lang="es-ES_tradnl" altLang="en-US" dirty="0" smtClean="0"/>
              <a:t>:  Aprieta el gradiente horizontal de temperatura y favorece la </a:t>
            </a:r>
            <a:r>
              <a:rPr lang="es-ES_tradnl" altLang="en-US" b="1" dirty="0" smtClean="0">
                <a:solidFill>
                  <a:schemeClr val="accent1"/>
                </a:solidFill>
              </a:rPr>
              <a:t>frontogénesis</a:t>
            </a:r>
            <a:r>
              <a:rPr lang="es-ES_tradnl" altLang="en-US" dirty="0" smtClean="0"/>
              <a:t> y/o </a:t>
            </a:r>
            <a:r>
              <a:rPr lang="es-ES_tradnl" altLang="en-US" b="1" dirty="0" smtClean="0">
                <a:solidFill>
                  <a:schemeClr val="accent1"/>
                </a:solidFill>
              </a:rPr>
              <a:t>ciclogénesis</a:t>
            </a:r>
            <a:r>
              <a:rPr lang="es-ES_tradnl" altLang="en-US" dirty="0" smtClean="0"/>
              <a:t>.</a:t>
            </a:r>
          </a:p>
          <a:p>
            <a:pPr eaLnBrk="1" hangingPunct="1"/>
            <a:r>
              <a:rPr lang="es-ES_tradnl" altLang="en-US" dirty="0" smtClean="0"/>
              <a:t>Circulación Ageostrófica </a:t>
            </a:r>
            <a:r>
              <a:rPr lang="es-ES_tradnl" altLang="en-US" b="1" u="sng" dirty="0" smtClean="0"/>
              <a:t>Directa</a:t>
            </a:r>
            <a:r>
              <a:rPr lang="es-ES_tradnl" altLang="en-US" dirty="0" smtClean="0"/>
              <a:t>:  Debilita el gradiente horizontal de temperatura y favorece la </a:t>
            </a:r>
            <a:r>
              <a:rPr lang="es-ES_tradnl" altLang="en-US" b="1" dirty="0" smtClean="0">
                <a:solidFill>
                  <a:schemeClr val="accent1"/>
                </a:solidFill>
              </a:rPr>
              <a:t>frontolísis</a:t>
            </a:r>
            <a:r>
              <a:rPr lang="es-ES_tradnl" altLang="en-US" dirty="0" smtClean="0"/>
              <a:t>.</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5"/>
          <p:cNvSpPr>
            <a:spLocks noChangeArrowheads="1"/>
          </p:cNvSpPr>
          <p:nvPr/>
        </p:nvSpPr>
        <p:spPr bwMode="auto">
          <a:xfrm>
            <a:off x="0" y="152400"/>
            <a:ext cx="9144000" cy="1524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4000" dirty="0">
                <a:solidFill>
                  <a:schemeClr val="tx2"/>
                </a:solidFill>
                <a:cs typeface="Times New Roman" pitchFamily="18" charset="0"/>
              </a:rPr>
              <a:t>¿</a:t>
            </a:r>
            <a:r>
              <a:rPr lang="es-ES_tradnl" altLang="en-US" sz="3600" dirty="0">
                <a:solidFill>
                  <a:schemeClr val="tx2"/>
                </a:solidFill>
              </a:rPr>
              <a:t>De que lado de la imagen esta el aire </a:t>
            </a:r>
            <a:r>
              <a:rPr lang="es-ES_tradnl" altLang="en-US" sz="3600" dirty="0" err="1">
                <a:solidFill>
                  <a:schemeClr val="tx2"/>
                </a:solidFill>
              </a:rPr>
              <a:t>frió</a:t>
            </a:r>
            <a:r>
              <a:rPr lang="es-ES_tradnl" altLang="en-US" sz="3600" dirty="0">
                <a:solidFill>
                  <a:schemeClr val="tx2"/>
                </a:solidFill>
              </a:rPr>
              <a:t>?</a:t>
            </a:r>
            <a:br>
              <a:rPr lang="es-ES_tradnl" altLang="en-US" sz="3600" dirty="0">
                <a:solidFill>
                  <a:schemeClr val="tx2"/>
                </a:solidFill>
              </a:rPr>
            </a:br>
            <a:r>
              <a:rPr lang="es-ES_tradnl" altLang="en-US" sz="4000" dirty="0">
                <a:solidFill>
                  <a:schemeClr val="tx2"/>
                </a:solidFill>
                <a:cs typeface="Times New Roman" pitchFamily="18" charset="0"/>
              </a:rPr>
              <a:t>¿</a:t>
            </a:r>
            <a:r>
              <a:rPr lang="es-ES_tradnl" altLang="en-US" sz="3600" dirty="0">
                <a:solidFill>
                  <a:schemeClr val="tx2"/>
                </a:solidFill>
              </a:rPr>
              <a:t>Cuantos jets tenemos en la imagen</a:t>
            </a:r>
            <a:r>
              <a:rPr lang="es-ES_tradnl" altLang="en-US" sz="3600" dirty="0" smtClean="0">
                <a:solidFill>
                  <a:schemeClr val="tx2"/>
                </a:solidFill>
              </a:rPr>
              <a:t>?</a:t>
            </a:r>
          </a:p>
          <a:p>
            <a:pPr eaLnBrk="1" hangingPunct="1">
              <a:spcBef>
                <a:spcPct val="0"/>
              </a:spcBef>
              <a:buFontTx/>
              <a:buNone/>
            </a:pPr>
            <a:r>
              <a:rPr lang="es-ES_tradnl" altLang="en-US" sz="4000" dirty="0" smtClean="0">
                <a:solidFill>
                  <a:schemeClr val="tx2"/>
                </a:solidFill>
                <a:cs typeface="Times New Roman" pitchFamily="18" charset="0"/>
              </a:rPr>
              <a:t>¿</a:t>
            </a:r>
            <a:r>
              <a:rPr lang="es-ES_tradnl" altLang="en-US" sz="3600" dirty="0" smtClean="0">
                <a:solidFill>
                  <a:schemeClr val="tx2"/>
                </a:solidFill>
              </a:rPr>
              <a:t>Cuál es la temperatura del jet?</a:t>
            </a:r>
            <a:endParaRPr lang="es-ES_tradnl" altLang="en-US" sz="3600" dirty="0">
              <a:solidFill>
                <a:schemeClr val="tx2"/>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688"/>
            <a:ext cx="9144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688"/>
            <a:ext cx="9144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5"/>
          <p:cNvSpPr>
            <a:spLocks noChangeArrowheads="1"/>
          </p:cNvSpPr>
          <p:nvPr/>
        </p:nvSpPr>
        <p:spPr bwMode="auto">
          <a:xfrm>
            <a:off x="0" y="152400"/>
            <a:ext cx="9144000" cy="1524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4000" dirty="0">
                <a:solidFill>
                  <a:schemeClr val="tx2"/>
                </a:solidFill>
                <a:cs typeface="Times New Roman" pitchFamily="18" charset="0"/>
              </a:rPr>
              <a:t>¿</a:t>
            </a:r>
            <a:r>
              <a:rPr lang="es-ES_tradnl" altLang="en-US" sz="3600" dirty="0">
                <a:solidFill>
                  <a:schemeClr val="tx2"/>
                </a:solidFill>
              </a:rPr>
              <a:t>De que lado de la imagen esta el aire </a:t>
            </a:r>
            <a:r>
              <a:rPr lang="es-ES_tradnl" altLang="en-US" sz="3600" dirty="0" err="1">
                <a:solidFill>
                  <a:schemeClr val="tx2"/>
                </a:solidFill>
              </a:rPr>
              <a:t>frió</a:t>
            </a:r>
            <a:r>
              <a:rPr lang="es-ES_tradnl" altLang="en-US" sz="3600" dirty="0">
                <a:solidFill>
                  <a:schemeClr val="tx2"/>
                </a:solidFill>
              </a:rPr>
              <a:t>?</a:t>
            </a:r>
            <a:br>
              <a:rPr lang="es-ES_tradnl" altLang="en-US" sz="3600" dirty="0">
                <a:solidFill>
                  <a:schemeClr val="tx2"/>
                </a:solidFill>
              </a:rPr>
            </a:br>
            <a:r>
              <a:rPr lang="es-ES_tradnl" altLang="en-US" sz="4000" dirty="0">
                <a:solidFill>
                  <a:schemeClr val="tx2"/>
                </a:solidFill>
                <a:cs typeface="Times New Roman" pitchFamily="18" charset="0"/>
              </a:rPr>
              <a:t>¿</a:t>
            </a:r>
            <a:r>
              <a:rPr lang="es-ES_tradnl" altLang="en-US" sz="3600" dirty="0">
                <a:solidFill>
                  <a:schemeClr val="tx2"/>
                </a:solidFill>
              </a:rPr>
              <a:t>Cuantos jets tenemos en la imagen</a:t>
            </a:r>
            <a:r>
              <a:rPr lang="es-ES_tradnl" altLang="en-US" sz="3600" dirty="0" smtClean="0">
                <a:solidFill>
                  <a:schemeClr val="tx2"/>
                </a:solidFill>
              </a:rPr>
              <a:t>?</a:t>
            </a:r>
          </a:p>
          <a:p>
            <a:pPr eaLnBrk="1" hangingPunct="1">
              <a:spcBef>
                <a:spcPct val="0"/>
              </a:spcBef>
              <a:buFontTx/>
              <a:buNone/>
            </a:pPr>
            <a:r>
              <a:rPr lang="es-ES_tradnl" altLang="en-US" sz="4000" dirty="0" smtClean="0">
                <a:solidFill>
                  <a:schemeClr val="tx2"/>
                </a:solidFill>
                <a:cs typeface="Times New Roman" pitchFamily="18" charset="0"/>
              </a:rPr>
              <a:t>¿</a:t>
            </a:r>
            <a:r>
              <a:rPr lang="es-ES_tradnl" altLang="en-US" sz="3600" dirty="0" smtClean="0">
                <a:solidFill>
                  <a:schemeClr val="tx2"/>
                </a:solidFill>
              </a:rPr>
              <a:t>Cuál es la temperatura del jet?</a:t>
            </a:r>
            <a:endParaRPr lang="es-ES_tradnl" altLang="en-US" sz="3600" dirty="0">
              <a:solidFill>
                <a:schemeClr val="tx2"/>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23" name="Oval 9"/>
          <p:cNvSpPr>
            <a:spLocks noChangeArrowheads="1"/>
          </p:cNvSpPr>
          <p:nvPr/>
        </p:nvSpPr>
        <p:spPr bwMode="auto">
          <a:xfrm>
            <a:off x="3048000" y="27432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24" name="Oval 10"/>
          <p:cNvSpPr>
            <a:spLocks noChangeArrowheads="1"/>
          </p:cNvSpPr>
          <p:nvPr/>
        </p:nvSpPr>
        <p:spPr bwMode="auto">
          <a:xfrm>
            <a:off x="3581400" y="29718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25" name="Rectangle 4"/>
          <p:cNvSpPr>
            <a:spLocks noGrp="1" noChangeArrowheads="1"/>
          </p:cNvSpPr>
          <p:nvPr>
            <p:ph type="title"/>
          </p:nvPr>
        </p:nvSpPr>
        <p:spPr>
          <a:xfrm>
            <a:off x="0" y="76200"/>
            <a:ext cx="9067800" cy="1143000"/>
          </a:xfrm>
        </p:spPr>
        <p:txBody>
          <a:bodyPr/>
          <a:lstStyle/>
          <a:p>
            <a:pPr eaLnBrk="1" hangingPunct="1"/>
            <a:r>
              <a:rPr lang="es-ES_tradnl" altLang="en-US" sz="3600" dirty="0" smtClean="0"/>
              <a:t>Dado jet del HS con curvatura ciclónica, identifique áreas de divergencia y convergencia</a:t>
            </a:r>
          </a:p>
        </p:txBody>
      </p:sp>
      <p:sp>
        <p:nvSpPr>
          <p:cNvPr id="133126" name="Freeform 6"/>
          <p:cNvSpPr>
            <a:spLocks/>
          </p:cNvSpPr>
          <p:nvPr/>
        </p:nvSpPr>
        <p:spPr bwMode="auto">
          <a:xfrm flipV="1">
            <a:off x="1600200" y="3124200"/>
            <a:ext cx="5715000" cy="1524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27" name="Freeform 7"/>
          <p:cNvSpPr>
            <a:spLocks/>
          </p:cNvSpPr>
          <p:nvPr/>
        </p:nvSpPr>
        <p:spPr bwMode="auto">
          <a:xfrm flipV="1">
            <a:off x="2209800" y="4495800"/>
            <a:ext cx="4419600" cy="1143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28" name="Freeform 8"/>
          <p:cNvSpPr>
            <a:spLocks/>
          </p:cNvSpPr>
          <p:nvPr/>
        </p:nvSpPr>
        <p:spPr bwMode="auto">
          <a:xfrm flipV="1">
            <a:off x="1981200" y="3581400"/>
            <a:ext cx="5029200" cy="13716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29" name="Text Box 11"/>
          <p:cNvSpPr txBox="1">
            <a:spLocks noChangeArrowheads="1"/>
          </p:cNvSpPr>
          <p:nvPr/>
        </p:nvSpPr>
        <p:spPr bwMode="auto">
          <a:xfrm>
            <a:off x="4191000" y="3276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133132" name="Text Box 14"/>
          <p:cNvSpPr txBox="1">
            <a:spLocks noChangeArrowheads="1"/>
          </p:cNvSpPr>
          <p:nvPr/>
        </p:nvSpPr>
        <p:spPr bwMode="auto">
          <a:xfrm>
            <a:off x="5410200" y="3200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smtClean="0">
                <a:solidFill>
                  <a:schemeClr val="bg2"/>
                </a:solidFill>
              </a:rPr>
              <a:t>2</a:t>
            </a:r>
            <a:endParaRPr lang="es-ES_tradnl" altLang="en-US" sz="2400" dirty="0">
              <a:solidFill>
                <a:schemeClr val="bg2"/>
              </a:solidFill>
            </a:endParaRPr>
          </a:p>
        </p:txBody>
      </p:sp>
      <p:sp>
        <p:nvSpPr>
          <p:cNvPr id="133133" name="Text Box 15"/>
          <p:cNvSpPr txBox="1">
            <a:spLocks noChangeArrowheads="1"/>
          </p:cNvSpPr>
          <p:nvPr/>
        </p:nvSpPr>
        <p:spPr bwMode="auto">
          <a:xfrm>
            <a:off x="3276600" y="3124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smtClean="0">
                <a:solidFill>
                  <a:schemeClr val="bg2"/>
                </a:solidFill>
              </a:rPr>
              <a:t>1</a:t>
            </a:r>
            <a:endParaRPr lang="es-ES_tradnl" altLang="en-US" sz="2400" dirty="0">
              <a:solidFill>
                <a:schemeClr val="bg2"/>
              </a:solidFill>
            </a:endParaRPr>
          </a:p>
        </p:txBody>
      </p:sp>
      <p:sp>
        <p:nvSpPr>
          <p:cNvPr id="133134" name="Line 17"/>
          <p:cNvSpPr>
            <a:spLocks noChangeShapeType="1"/>
          </p:cNvSpPr>
          <p:nvPr/>
        </p:nvSpPr>
        <p:spPr bwMode="auto">
          <a:xfrm>
            <a:off x="4572000" y="25908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8" name="Text Box 15"/>
          <p:cNvSpPr txBox="1">
            <a:spLocks noChangeArrowheads="1"/>
          </p:cNvSpPr>
          <p:nvPr/>
        </p:nvSpPr>
        <p:spPr bwMode="auto">
          <a:xfrm>
            <a:off x="3276600" y="4038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solidFill>
                  <a:schemeClr val="bg2"/>
                </a:solidFill>
              </a:rPr>
              <a:t>3</a:t>
            </a:r>
          </a:p>
        </p:txBody>
      </p:sp>
      <p:sp>
        <p:nvSpPr>
          <p:cNvPr id="19" name="Text Box 15"/>
          <p:cNvSpPr txBox="1">
            <a:spLocks noChangeArrowheads="1"/>
          </p:cNvSpPr>
          <p:nvPr/>
        </p:nvSpPr>
        <p:spPr bwMode="auto">
          <a:xfrm>
            <a:off x="5410200" y="4038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solidFill>
                  <a:schemeClr val="bg2"/>
                </a:solidFill>
              </a:rPr>
              <a:t>4</a:t>
            </a:r>
          </a:p>
        </p:txBody>
      </p:sp>
      <p:sp>
        <p:nvSpPr>
          <p:cNvPr id="20" name="Text Box 15"/>
          <p:cNvSpPr txBox="1">
            <a:spLocks noChangeArrowheads="1"/>
          </p:cNvSpPr>
          <p:nvPr/>
        </p:nvSpPr>
        <p:spPr bwMode="auto">
          <a:xfrm>
            <a:off x="1295400" y="2286000"/>
            <a:ext cx="1524000" cy="2123658"/>
          </a:xfrm>
          <a:prstGeom prst="rect">
            <a:avLst/>
          </a:prstGeom>
          <a:solidFill>
            <a:schemeClr val="tx1">
              <a:alpha val="55000"/>
            </a:schemeClr>
          </a:solidFill>
          <a:ln w="952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None/>
            </a:pPr>
            <a:r>
              <a:rPr lang="es-ES_tradnl" altLang="en-US" sz="2400" b="1" dirty="0" smtClean="0">
                <a:solidFill>
                  <a:schemeClr val="bg2"/>
                </a:solidFill>
              </a:rPr>
              <a:t>Opciones</a:t>
            </a:r>
            <a:endParaRPr lang="es-ES_tradnl" altLang="en-US" sz="2400" b="1" dirty="0" smtClean="0">
              <a:solidFill>
                <a:srgbClr val="FF0000"/>
              </a:solidFill>
            </a:endParaRPr>
          </a:p>
          <a:p>
            <a:pPr eaLnBrk="1" hangingPunct="1">
              <a:spcBef>
                <a:spcPct val="50000"/>
              </a:spcBef>
              <a:buFontTx/>
              <a:buNone/>
            </a:pPr>
            <a:r>
              <a:rPr lang="es-ES_tradnl" altLang="en-US" sz="2400" b="1" dirty="0" smtClean="0">
                <a:solidFill>
                  <a:srgbClr val="FF0000"/>
                </a:solidFill>
              </a:rPr>
              <a:t>Con.</a:t>
            </a:r>
          </a:p>
          <a:p>
            <a:pPr eaLnBrk="1" hangingPunct="1">
              <a:spcBef>
                <a:spcPct val="50000"/>
              </a:spcBef>
              <a:buFontTx/>
              <a:buNone/>
            </a:pPr>
            <a:r>
              <a:rPr lang="es-ES_tradnl" altLang="en-US" sz="2400" b="1" dirty="0" err="1" smtClean="0">
                <a:solidFill>
                  <a:schemeClr val="bg1"/>
                </a:solidFill>
              </a:rPr>
              <a:t>Div</a:t>
            </a:r>
            <a:r>
              <a:rPr lang="es-ES_tradnl" altLang="en-US" sz="2400" b="1" dirty="0" smtClean="0">
                <a:solidFill>
                  <a:schemeClr val="bg1"/>
                </a:solidFill>
              </a:rPr>
              <a:t>.</a:t>
            </a:r>
          </a:p>
          <a:p>
            <a:pPr eaLnBrk="1" hangingPunct="1">
              <a:spcBef>
                <a:spcPct val="50000"/>
              </a:spcBef>
              <a:buFontTx/>
              <a:buNone/>
            </a:pPr>
            <a:r>
              <a:rPr lang="es-ES_tradnl" altLang="en-US" sz="2400" dirty="0" smtClean="0">
                <a:solidFill>
                  <a:schemeClr val="bg2"/>
                </a:solidFill>
              </a:rPr>
              <a:t>??</a:t>
            </a:r>
            <a:endParaRPr lang="es-ES_tradnl" altLang="en-US" sz="2400" dirty="0">
              <a:solidFill>
                <a:schemeClr val="bg2"/>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23" name="Oval 9"/>
          <p:cNvSpPr>
            <a:spLocks noChangeArrowheads="1"/>
          </p:cNvSpPr>
          <p:nvPr/>
        </p:nvSpPr>
        <p:spPr bwMode="auto">
          <a:xfrm>
            <a:off x="3048000" y="27432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24" name="Oval 10"/>
          <p:cNvSpPr>
            <a:spLocks noChangeArrowheads="1"/>
          </p:cNvSpPr>
          <p:nvPr/>
        </p:nvSpPr>
        <p:spPr bwMode="auto">
          <a:xfrm>
            <a:off x="3581400" y="29718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25" name="Rectangle 4"/>
          <p:cNvSpPr>
            <a:spLocks noGrp="1" noChangeArrowheads="1"/>
          </p:cNvSpPr>
          <p:nvPr>
            <p:ph type="title"/>
          </p:nvPr>
        </p:nvSpPr>
        <p:spPr>
          <a:xfrm>
            <a:off x="685800" y="76200"/>
            <a:ext cx="7772400" cy="1143000"/>
          </a:xfrm>
        </p:spPr>
        <p:txBody>
          <a:bodyPr/>
          <a:lstStyle/>
          <a:p>
            <a:pPr eaLnBrk="1" hangingPunct="1"/>
            <a:r>
              <a:rPr lang="es-ES_tradnl" altLang="en-US" dirty="0" smtClean="0"/>
              <a:t>Jet en Curvatura Ciclónica (HS)</a:t>
            </a:r>
          </a:p>
        </p:txBody>
      </p:sp>
      <p:sp>
        <p:nvSpPr>
          <p:cNvPr id="133126" name="Freeform 6"/>
          <p:cNvSpPr>
            <a:spLocks/>
          </p:cNvSpPr>
          <p:nvPr/>
        </p:nvSpPr>
        <p:spPr bwMode="auto">
          <a:xfrm flipV="1">
            <a:off x="1600200" y="3124200"/>
            <a:ext cx="5715000" cy="1524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27" name="Freeform 7"/>
          <p:cNvSpPr>
            <a:spLocks/>
          </p:cNvSpPr>
          <p:nvPr/>
        </p:nvSpPr>
        <p:spPr bwMode="auto">
          <a:xfrm flipV="1">
            <a:off x="2209800" y="4495800"/>
            <a:ext cx="4419600" cy="1143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28" name="Freeform 8"/>
          <p:cNvSpPr>
            <a:spLocks/>
          </p:cNvSpPr>
          <p:nvPr/>
        </p:nvSpPr>
        <p:spPr bwMode="auto">
          <a:xfrm flipV="1">
            <a:off x="1981200" y="3581400"/>
            <a:ext cx="5029200" cy="13716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3129" name="Text Box 11"/>
          <p:cNvSpPr txBox="1">
            <a:spLocks noChangeArrowheads="1"/>
          </p:cNvSpPr>
          <p:nvPr/>
        </p:nvSpPr>
        <p:spPr bwMode="auto">
          <a:xfrm>
            <a:off x="4191000" y="3276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133130" name="Text Box 12"/>
          <p:cNvSpPr txBox="1">
            <a:spLocks noChangeArrowheads="1"/>
          </p:cNvSpPr>
          <p:nvPr/>
        </p:nvSpPr>
        <p:spPr bwMode="auto">
          <a:xfrm>
            <a:off x="3048000" y="3962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dirty="0">
                <a:solidFill>
                  <a:srgbClr val="FF0000"/>
                </a:solidFill>
              </a:rPr>
              <a:t>Convergencia</a:t>
            </a:r>
          </a:p>
        </p:txBody>
      </p:sp>
      <p:sp>
        <p:nvSpPr>
          <p:cNvPr id="133131" name="Text Box 13"/>
          <p:cNvSpPr txBox="1">
            <a:spLocks noChangeArrowheads="1"/>
          </p:cNvSpPr>
          <p:nvPr/>
        </p:nvSpPr>
        <p:spPr bwMode="auto">
          <a:xfrm>
            <a:off x="46482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chemeClr val="bg1"/>
                </a:solidFill>
              </a:rPr>
              <a:t>Divergencia</a:t>
            </a:r>
          </a:p>
        </p:txBody>
      </p:sp>
      <p:sp>
        <p:nvSpPr>
          <p:cNvPr id="133132" name="Text Box 14"/>
          <p:cNvSpPr txBox="1">
            <a:spLocks noChangeArrowheads="1"/>
          </p:cNvSpPr>
          <p:nvPr/>
        </p:nvSpPr>
        <p:spPr bwMode="auto">
          <a:xfrm>
            <a:off x="5410200" y="3200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33133" name="Text Box 15"/>
          <p:cNvSpPr txBox="1">
            <a:spLocks noChangeArrowheads="1"/>
          </p:cNvSpPr>
          <p:nvPr/>
        </p:nvSpPr>
        <p:spPr bwMode="auto">
          <a:xfrm>
            <a:off x="3276600" y="3124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33134" name="Line 17"/>
          <p:cNvSpPr>
            <a:spLocks noChangeShapeType="1"/>
          </p:cNvSpPr>
          <p:nvPr/>
        </p:nvSpPr>
        <p:spPr bwMode="auto">
          <a:xfrm>
            <a:off x="4572000" y="25908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3135" name="Oval 18"/>
          <p:cNvSpPr>
            <a:spLocks noChangeArrowheads="1"/>
          </p:cNvSpPr>
          <p:nvPr/>
        </p:nvSpPr>
        <p:spPr bwMode="auto">
          <a:xfrm>
            <a:off x="4648200" y="3810000"/>
            <a:ext cx="990600" cy="609600"/>
          </a:xfrm>
          <a:prstGeom prst="ellipse">
            <a:avLst/>
          </a:prstGeom>
          <a:solidFill>
            <a:schemeClr val="bg1">
              <a:alpha val="25882"/>
            </a:schemeClr>
          </a:solidFill>
          <a:ln w="9525">
            <a:solidFill>
              <a:schemeClr val="bg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36" name="Oval 19"/>
          <p:cNvSpPr>
            <a:spLocks noChangeArrowheads="1"/>
          </p:cNvSpPr>
          <p:nvPr/>
        </p:nvSpPr>
        <p:spPr bwMode="auto">
          <a:xfrm>
            <a:off x="3124200" y="3810000"/>
            <a:ext cx="1143000" cy="609600"/>
          </a:xfrm>
          <a:prstGeom prst="ellipse">
            <a:avLst/>
          </a:prstGeom>
          <a:solidFill>
            <a:schemeClr val="hlink">
              <a:alpha val="25882"/>
            </a:schemeClr>
          </a:solidFill>
          <a:ln w="9525">
            <a:solidFill>
              <a:schemeClr val="hlink"/>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3137" name="TextBox 19"/>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Tree>
    <p:extLst>
      <p:ext uri="{BB962C8B-B14F-4D97-AF65-F5344CB8AC3E}">
        <p14:creationId xmlns:p14="http://schemas.microsoft.com/office/powerpoint/2010/main" val="22946114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47" name="Oval 3"/>
          <p:cNvSpPr>
            <a:spLocks noChangeArrowheads="1"/>
          </p:cNvSpPr>
          <p:nvPr/>
        </p:nvSpPr>
        <p:spPr bwMode="auto">
          <a:xfrm>
            <a:off x="3048000" y="35814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48" name="Oval 4"/>
          <p:cNvSpPr>
            <a:spLocks noChangeArrowheads="1"/>
          </p:cNvSpPr>
          <p:nvPr/>
        </p:nvSpPr>
        <p:spPr bwMode="auto">
          <a:xfrm>
            <a:off x="3581400" y="38100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49" name="Rectangle 5"/>
          <p:cNvSpPr>
            <a:spLocks noGrp="1" noChangeArrowheads="1"/>
          </p:cNvSpPr>
          <p:nvPr>
            <p:ph type="title"/>
          </p:nvPr>
        </p:nvSpPr>
        <p:spPr>
          <a:xfrm>
            <a:off x="0" y="76200"/>
            <a:ext cx="9144000" cy="1143000"/>
          </a:xfrm>
        </p:spPr>
        <p:txBody>
          <a:bodyPr/>
          <a:lstStyle/>
          <a:p>
            <a:pPr eaLnBrk="1" hangingPunct="1"/>
            <a:r>
              <a:rPr lang="es-ES_tradnl" altLang="en-US" smtClean="0"/>
              <a:t>Jet en Curvatura Anticiclónica (HS)</a:t>
            </a:r>
          </a:p>
        </p:txBody>
      </p:sp>
      <p:sp>
        <p:nvSpPr>
          <p:cNvPr id="134150" name="Freeform 6"/>
          <p:cNvSpPr>
            <a:spLocks/>
          </p:cNvSpPr>
          <p:nvPr/>
        </p:nvSpPr>
        <p:spPr bwMode="auto">
          <a:xfrm>
            <a:off x="2743200" y="2362200"/>
            <a:ext cx="3962400" cy="1600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4151" name="Freeform 7"/>
          <p:cNvSpPr>
            <a:spLocks/>
          </p:cNvSpPr>
          <p:nvPr/>
        </p:nvSpPr>
        <p:spPr bwMode="auto">
          <a:xfrm>
            <a:off x="2209800" y="3810000"/>
            <a:ext cx="4724400" cy="14478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4152" name="Freeform 8"/>
          <p:cNvSpPr>
            <a:spLocks/>
          </p:cNvSpPr>
          <p:nvPr/>
        </p:nvSpPr>
        <p:spPr bwMode="auto">
          <a:xfrm>
            <a:off x="2133600" y="2590800"/>
            <a:ext cx="4953000" cy="1981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4153" name="Text Box 9"/>
          <p:cNvSpPr txBox="1">
            <a:spLocks noChangeArrowheads="1"/>
          </p:cNvSpPr>
          <p:nvPr/>
        </p:nvSpPr>
        <p:spPr bwMode="auto">
          <a:xfrm>
            <a:off x="4191000" y="4267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134158" name="Line 14"/>
          <p:cNvSpPr>
            <a:spLocks noChangeShapeType="1"/>
          </p:cNvSpPr>
          <p:nvPr/>
        </p:nvSpPr>
        <p:spPr bwMode="auto">
          <a:xfrm>
            <a:off x="4495800" y="32766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4161" name="TextBox 18"/>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
        <p:nvSpPr>
          <p:cNvPr id="18" name="Text Box 14"/>
          <p:cNvSpPr txBox="1">
            <a:spLocks noChangeArrowheads="1"/>
          </p:cNvSpPr>
          <p:nvPr/>
        </p:nvSpPr>
        <p:spPr bwMode="auto">
          <a:xfrm>
            <a:off x="5410200" y="3962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smtClean="0">
                <a:solidFill>
                  <a:schemeClr val="bg2"/>
                </a:solidFill>
              </a:rPr>
              <a:t>2</a:t>
            </a:r>
            <a:endParaRPr lang="es-ES_tradnl" altLang="en-US" sz="2400" dirty="0">
              <a:solidFill>
                <a:schemeClr val="bg2"/>
              </a:solidFill>
            </a:endParaRPr>
          </a:p>
        </p:txBody>
      </p:sp>
      <p:sp>
        <p:nvSpPr>
          <p:cNvPr id="19" name="Text Box 15"/>
          <p:cNvSpPr txBox="1">
            <a:spLocks noChangeArrowheads="1"/>
          </p:cNvSpPr>
          <p:nvPr/>
        </p:nvSpPr>
        <p:spPr bwMode="auto">
          <a:xfrm>
            <a:off x="3276600" y="3886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smtClean="0">
                <a:solidFill>
                  <a:schemeClr val="bg2"/>
                </a:solidFill>
              </a:rPr>
              <a:t>1</a:t>
            </a:r>
            <a:endParaRPr lang="es-ES_tradnl" altLang="en-US" sz="2400" dirty="0">
              <a:solidFill>
                <a:schemeClr val="bg2"/>
              </a:solidFill>
            </a:endParaRPr>
          </a:p>
        </p:txBody>
      </p:sp>
      <p:sp>
        <p:nvSpPr>
          <p:cNvPr id="20" name="Text Box 15"/>
          <p:cNvSpPr txBox="1">
            <a:spLocks noChangeArrowheads="1"/>
          </p:cNvSpPr>
          <p:nvPr/>
        </p:nvSpPr>
        <p:spPr bwMode="auto">
          <a:xfrm>
            <a:off x="3276600" y="4800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solidFill>
                  <a:schemeClr val="bg2"/>
                </a:solidFill>
              </a:rPr>
              <a:t>3</a:t>
            </a:r>
          </a:p>
        </p:txBody>
      </p:sp>
      <p:sp>
        <p:nvSpPr>
          <p:cNvPr id="21" name="Text Box 15"/>
          <p:cNvSpPr txBox="1">
            <a:spLocks noChangeArrowheads="1"/>
          </p:cNvSpPr>
          <p:nvPr/>
        </p:nvSpPr>
        <p:spPr bwMode="auto">
          <a:xfrm>
            <a:off x="5410200" y="4800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solidFill>
                  <a:schemeClr val="bg2"/>
                </a:solidFill>
              </a:rPr>
              <a:t>4</a:t>
            </a:r>
          </a:p>
        </p:txBody>
      </p:sp>
      <p:sp>
        <p:nvSpPr>
          <p:cNvPr id="22" name="Text Box 15"/>
          <p:cNvSpPr txBox="1">
            <a:spLocks noChangeArrowheads="1"/>
          </p:cNvSpPr>
          <p:nvPr/>
        </p:nvSpPr>
        <p:spPr bwMode="auto">
          <a:xfrm>
            <a:off x="1295400" y="3048000"/>
            <a:ext cx="1447800" cy="2123658"/>
          </a:xfrm>
          <a:prstGeom prst="rect">
            <a:avLst/>
          </a:prstGeom>
          <a:solidFill>
            <a:schemeClr val="tx1">
              <a:alpha val="55000"/>
            </a:schemeClr>
          </a:solidFill>
          <a:ln w="9525">
            <a:solidFill>
              <a:srgbClr val="000000"/>
            </a:solidFill>
            <a:miter lim="800000"/>
            <a:headEnd/>
            <a:tailEnd/>
          </a:ln>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dirty="0" smtClean="0">
                <a:solidFill>
                  <a:schemeClr val="bg2"/>
                </a:solidFill>
              </a:rPr>
              <a:t>Opciones</a:t>
            </a:r>
          </a:p>
          <a:p>
            <a:pPr eaLnBrk="1" hangingPunct="1">
              <a:spcBef>
                <a:spcPct val="50000"/>
              </a:spcBef>
              <a:buFontTx/>
              <a:buNone/>
            </a:pPr>
            <a:r>
              <a:rPr lang="es-ES_tradnl" altLang="en-US" sz="2400" b="1" dirty="0" smtClean="0">
                <a:solidFill>
                  <a:srgbClr val="FF0000"/>
                </a:solidFill>
              </a:rPr>
              <a:t>Con.</a:t>
            </a:r>
          </a:p>
          <a:p>
            <a:pPr eaLnBrk="1" hangingPunct="1">
              <a:spcBef>
                <a:spcPct val="50000"/>
              </a:spcBef>
              <a:buFontTx/>
              <a:buNone/>
            </a:pPr>
            <a:r>
              <a:rPr lang="es-ES_tradnl" altLang="en-US" sz="2400" b="1" dirty="0" err="1" smtClean="0">
                <a:solidFill>
                  <a:schemeClr val="bg1"/>
                </a:solidFill>
              </a:rPr>
              <a:t>Div</a:t>
            </a:r>
            <a:r>
              <a:rPr lang="es-ES_tradnl" altLang="en-US" sz="2400" b="1" dirty="0" smtClean="0">
                <a:solidFill>
                  <a:schemeClr val="bg1"/>
                </a:solidFill>
              </a:rPr>
              <a:t>.</a:t>
            </a:r>
          </a:p>
          <a:p>
            <a:pPr eaLnBrk="1" hangingPunct="1">
              <a:spcBef>
                <a:spcPct val="50000"/>
              </a:spcBef>
              <a:buFontTx/>
              <a:buNone/>
            </a:pPr>
            <a:r>
              <a:rPr lang="es-ES_tradnl" altLang="en-US" sz="2400" dirty="0" smtClean="0">
                <a:solidFill>
                  <a:schemeClr val="bg2"/>
                </a:solidFill>
              </a:rPr>
              <a:t>??</a:t>
            </a:r>
            <a:endParaRPr lang="es-ES_tradnl" altLang="en-US" sz="2400" dirty="0">
              <a:solidFill>
                <a:schemeClr val="bg2"/>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47" name="Oval 3"/>
          <p:cNvSpPr>
            <a:spLocks noChangeArrowheads="1"/>
          </p:cNvSpPr>
          <p:nvPr/>
        </p:nvSpPr>
        <p:spPr bwMode="auto">
          <a:xfrm>
            <a:off x="3048000" y="35814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48" name="Oval 4"/>
          <p:cNvSpPr>
            <a:spLocks noChangeArrowheads="1"/>
          </p:cNvSpPr>
          <p:nvPr/>
        </p:nvSpPr>
        <p:spPr bwMode="auto">
          <a:xfrm>
            <a:off x="3581400" y="38100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49" name="Rectangle 5"/>
          <p:cNvSpPr>
            <a:spLocks noGrp="1" noChangeArrowheads="1"/>
          </p:cNvSpPr>
          <p:nvPr>
            <p:ph type="title"/>
          </p:nvPr>
        </p:nvSpPr>
        <p:spPr>
          <a:xfrm>
            <a:off x="0" y="76200"/>
            <a:ext cx="9144000" cy="1143000"/>
          </a:xfrm>
        </p:spPr>
        <p:txBody>
          <a:bodyPr/>
          <a:lstStyle/>
          <a:p>
            <a:pPr eaLnBrk="1" hangingPunct="1"/>
            <a:r>
              <a:rPr lang="es-ES_tradnl" altLang="en-US" smtClean="0"/>
              <a:t>Jet en Curvatura Anticiclónica (HS)</a:t>
            </a:r>
          </a:p>
        </p:txBody>
      </p:sp>
      <p:sp>
        <p:nvSpPr>
          <p:cNvPr id="134150" name="Freeform 6"/>
          <p:cNvSpPr>
            <a:spLocks/>
          </p:cNvSpPr>
          <p:nvPr/>
        </p:nvSpPr>
        <p:spPr bwMode="auto">
          <a:xfrm>
            <a:off x="2743200" y="2362200"/>
            <a:ext cx="3962400" cy="1600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4151" name="Freeform 7"/>
          <p:cNvSpPr>
            <a:spLocks/>
          </p:cNvSpPr>
          <p:nvPr/>
        </p:nvSpPr>
        <p:spPr bwMode="auto">
          <a:xfrm>
            <a:off x="2209800" y="3810000"/>
            <a:ext cx="4724400" cy="14478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4152" name="Freeform 8"/>
          <p:cNvSpPr>
            <a:spLocks/>
          </p:cNvSpPr>
          <p:nvPr/>
        </p:nvSpPr>
        <p:spPr bwMode="auto">
          <a:xfrm>
            <a:off x="2133600" y="2590800"/>
            <a:ext cx="4953000" cy="1981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134153" name="Text Box 9"/>
          <p:cNvSpPr txBox="1">
            <a:spLocks noChangeArrowheads="1"/>
          </p:cNvSpPr>
          <p:nvPr/>
        </p:nvSpPr>
        <p:spPr bwMode="auto">
          <a:xfrm>
            <a:off x="4191000" y="4267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134154" name="Text Box 10"/>
          <p:cNvSpPr txBox="1">
            <a:spLocks noChangeArrowheads="1"/>
          </p:cNvSpPr>
          <p:nvPr/>
        </p:nvSpPr>
        <p:spPr bwMode="auto">
          <a:xfrm>
            <a:off x="4495800" y="3962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rgbClr val="FF0000"/>
                </a:solidFill>
              </a:rPr>
              <a:t>Convergencia</a:t>
            </a:r>
          </a:p>
        </p:txBody>
      </p:sp>
      <p:sp>
        <p:nvSpPr>
          <p:cNvPr id="134155" name="Text Box 11"/>
          <p:cNvSpPr txBox="1">
            <a:spLocks noChangeArrowheads="1"/>
          </p:cNvSpPr>
          <p:nvPr/>
        </p:nvSpPr>
        <p:spPr bwMode="auto">
          <a:xfrm>
            <a:off x="33528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chemeClr val="bg1"/>
                </a:solidFill>
              </a:rPr>
              <a:t>Divergencia</a:t>
            </a:r>
          </a:p>
        </p:txBody>
      </p:sp>
      <p:sp>
        <p:nvSpPr>
          <p:cNvPr id="134156" name="Text Box 12"/>
          <p:cNvSpPr txBox="1">
            <a:spLocks noChangeArrowheads="1"/>
          </p:cNvSpPr>
          <p:nvPr/>
        </p:nvSpPr>
        <p:spPr bwMode="auto">
          <a:xfrm>
            <a:off x="5334000" y="4648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34157" name="Text Box 13"/>
          <p:cNvSpPr txBox="1">
            <a:spLocks noChangeArrowheads="1"/>
          </p:cNvSpPr>
          <p:nvPr/>
        </p:nvSpPr>
        <p:spPr bwMode="auto">
          <a:xfrm>
            <a:off x="3352800" y="4648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134158" name="Line 14"/>
          <p:cNvSpPr>
            <a:spLocks noChangeShapeType="1"/>
          </p:cNvSpPr>
          <p:nvPr/>
        </p:nvSpPr>
        <p:spPr bwMode="auto">
          <a:xfrm>
            <a:off x="4495800" y="32766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4159" name="Oval 15"/>
          <p:cNvSpPr>
            <a:spLocks noChangeArrowheads="1"/>
          </p:cNvSpPr>
          <p:nvPr/>
        </p:nvSpPr>
        <p:spPr bwMode="auto">
          <a:xfrm>
            <a:off x="3429000" y="3810000"/>
            <a:ext cx="990600" cy="609600"/>
          </a:xfrm>
          <a:prstGeom prst="ellipse">
            <a:avLst/>
          </a:prstGeom>
          <a:solidFill>
            <a:schemeClr val="bg1">
              <a:alpha val="25882"/>
            </a:schemeClr>
          </a:solidFill>
          <a:ln w="9525">
            <a:solidFill>
              <a:schemeClr val="bg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60" name="Oval 16"/>
          <p:cNvSpPr>
            <a:spLocks noChangeArrowheads="1"/>
          </p:cNvSpPr>
          <p:nvPr/>
        </p:nvSpPr>
        <p:spPr bwMode="auto">
          <a:xfrm>
            <a:off x="4495800" y="3810000"/>
            <a:ext cx="1143000" cy="609600"/>
          </a:xfrm>
          <a:prstGeom prst="ellipse">
            <a:avLst/>
          </a:prstGeom>
          <a:solidFill>
            <a:schemeClr val="hlink">
              <a:alpha val="25882"/>
            </a:schemeClr>
          </a:solidFill>
          <a:ln w="9525">
            <a:solidFill>
              <a:schemeClr val="hlink"/>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34161" name="TextBox 18"/>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Tree>
    <p:extLst>
      <p:ext uri="{BB962C8B-B14F-4D97-AF65-F5344CB8AC3E}">
        <p14:creationId xmlns:p14="http://schemas.microsoft.com/office/powerpoint/2010/main" val="108292799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143000"/>
          </a:xfrm>
        </p:spPr>
        <p:txBody>
          <a:bodyPr/>
          <a:lstStyle/>
          <a:p>
            <a:r>
              <a:rPr lang="es-ES_tradnl" dirty="0" smtClean="0"/>
              <a:t>Preguntas</a:t>
            </a:r>
            <a:endParaRPr lang="es-ES_tradnl" dirty="0"/>
          </a:p>
        </p:txBody>
      </p:sp>
      <p:sp>
        <p:nvSpPr>
          <p:cNvPr id="4" name="Content Placeholder 3"/>
          <p:cNvSpPr>
            <a:spLocks noGrp="1"/>
          </p:cNvSpPr>
          <p:nvPr>
            <p:ph idx="1"/>
          </p:nvPr>
        </p:nvSpPr>
        <p:spPr>
          <a:xfrm>
            <a:off x="685800" y="1295400"/>
            <a:ext cx="7772400" cy="4114800"/>
          </a:xfrm>
        </p:spPr>
        <p:txBody>
          <a:bodyPr/>
          <a:lstStyle/>
          <a:p>
            <a:r>
              <a:rPr lang="es-ES_tradnl" altLang="en-US" dirty="0" smtClean="0">
                <a:solidFill>
                  <a:schemeClr val="tx2"/>
                </a:solidFill>
                <a:cs typeface="Times New Roman" pitchFamily="18" charset="0"/>
              </a:rPr>
              <a:t>¿Qué impacto tiene el jet del norte en el transporte de humedad en Paraguay-Argentina?</a:t>
            </a:r>
          </a:p>
          <a:p>
            <a:r>
              <a:rPr lang="es-ES_tradnl" altLang="en-US" dirty="0" smtClean="0">
                <a:solidFill>
                  <a:schemeClr val="tx2"/>
                </a:solidFill>
                <a:cs typeface="Times New Roman" pitchFamily="18" charset="0"/>
              </a:rPr>
              <a:t>¿Qué impacto tiene el jet del sur, pampero, en el transporte de humedad en el cono sur?</a:t>
            </a:r>
          </a:p>
          <a:p>
            <a:r>
              <a:rPr lang="es-ES_tradnl" altLang="en-US" dirty="0" smtClean="0">
                <a:solidFill>
                  <a:schemeClr val="tx2"/>
                </a:solidFill>
                <a:cs typeface="Times New Roman" pitchFamily="18" charset="0"/>
              </a:rPr>
              <a:t>¿En </a:t>
            </a:r>
            <a:r>
              <a:rPr lang="es-ES_tradnl" altLang="en-US" dirty="0">
                <a:solidFill>
                  <a:schemeClr val="tx2"/>
                </a:solidFill>
                <a:cs typeface="Times New Roman" pitchFamily="18" charset="0"/>
              </a:rPr>
              <a:t>qué </a:t>
            </a:r>
            <a:r>
              <a:rPr lang="es-ES_tradnl" altLang="en-US" dirty="0" smtClean="0">
                <a:solidFill>
                  <a:schemeClr val="tx2"/>
                </a:solidFill>
                <a:cs typeface="Times New Roman" pitchFamily="18" charset="0"/>
              </a:rPr>
              <a:t>nivel se observa el jet de la noche polar</a:t>
            </a:r>
            <a:r>
              <a:rPr lang="es-ES_tradnl" altLang="en-US" dirty="0" smtClean="0">
                <a:solidFill>
                  <a:schemeClr val="tx2"/>
                </a:solidFill>
                <a:cs typeface="Times New Roman" pitchFamily="18" charset="0"/>
              </a:rPr>
              <a:t>?</a:t>
            </a:r>
          </a:p>
          <a:p>
            <a:r>
              <a:rPr lang="es-ES_tradnl" altLang="en-US" dirty="0" smtClean="0">
                <a:solidFill>
                  <a:schemeClr val="tx2"/>
                </a:solidFill>
                <a:cs typeface="Times New Roman" pitchFamily="18" charset="0"/>
              </a:rPr>
              <a:t>¿Qué beneficio tiene el analizar jets en superficies </a:t>
            </a:r>
            <a:r>
              <a:rPr lang="es-ES_tradnl" altLang="en-US" dirty="0" err="1" smtClean="0">
                <a:solidFill>
                  <a:schemeClr val="tx2"/>
                </a:solidFill>
                <a:cs typeface="Times New Roman" pitchFamily="18" charset="0"/>
              </a:rPr>
              <a:t>isentropicas</a:t>
            </a:r>
            <a:r>
              <a:rPr lang="es-ES_tradnl" altLang="en-US" dirty="0" smtClean="0">
                <a:solidFill>
                  <a:schemeClr val="tx2"/>
                </a:solidFill>
                <a:cs typeface="Times New Roman" pitchFamily="18" charset="0"/>
              </a:rPr>
              <a:t>?</a:t>
            </a:r>
            <a:endParaRPr lang="es-ES_tradnl" altLang="en-US" dirty="0" smtClean="0">
              <a:solidFill>
                <a:schemeClr val="tx2"/>
              </a:solidFill>
              <a:cs typeface="Times New Roman" pitchFamily="18" charset="0"/>
            </a:endParaRPr>
          </a:p>
          <a:p>
            <a:endParaRPr lang="es-ES_tradnl" dirty="0"/>
          </a:p>
        </p:txBody>
      </p:sp>
    </p:spTree>
    <p:extLst>
      <p:ext uri="{BB962C8B-B14F-4D97-AF65-F5344CB8AC3E}">
        <p14:creationId xmlns:p14="http://schemas.microsoft.com/office/powerpoint/2010/main" val="2762647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2700"/>
            <a:ext cx="7772400" cy="1143000"/>
          </a:xfrm>
        </p:spPr>
        <p:txBody>
          <a:bodyPr/>
          <a:lstStyle/>
          <a:p>
            <a:r>
              <a:rPr lang="es-ES_tradnl" altLang="en-US" smtClean="0"/>
              <a:t>Circulación Directa</a:t>
            </a: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4"/>
          <p:cNvSpPr txBox="1">
            <a:spLocks noChangeArrowheads="1"/>
          </p:cNvSpPr>
          <p:nvPr/>
        </p:nvSpPr>
        <p:spPr bwMode="auto">
          <a:xfrm>
            <a:off x="457200" y="5943600"/>
            <a:ext cx="8382000" cy="830263"/>
          </a:xfrm>
          <a:prstGeom prst="rect">
            <a:avLst/>
          </a:prstGeom>
          <a:solidFill>
            <a:schemeClr val="bg2"/>
          </a:solidFill>
          <a:ln>
            <a:noFill/>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dirty="0"/>
              <a:t>Impacto de la circulación ageostrófica directa: </a:t>
            </a:r>
            <a:r>
              <a:rPr lang="es-ES_tradnl" altLang="en-US" sz="2400" dirty="0">
                <a:solidFill>
                  <a:schemeClr val="accent1"/>
                </a:solidFill>
              </a:rPr>
              <a:t>Debilita</a:t>
            </a:r>
            <a:r>
              <a:rPr lang="es-ES_tradnl" altLang="en-US" sz="2400" dirty="0"/>
              <a:t> el gradiente horizontal de temperatura y favorece la </a:t>
            </a:r>
            <a:r>
              <a:rPr lang="es-ES_tradnl" altLang="en-US" sz="2400" dirty="0">
                <a:solidFill>
                  <a:schemeClr val="accent1"/>
                </a:solidFill>
              </a:rPr>
              <a:t>frontolísis</a:t>
            </a:r>
            <a:r>
              <a:rPr lang="es-ES_tradnl" alt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685800" y="-76200"/>
            <a:ext cx="7772400" cy="1143000"/>
          </a:xfrm>
        </p:spPr>
        <p:txBody>
          <a:bodyPr/>
          <a:lstStyle/>
          <a:p>
            <a:r>
              <a:rPr lang="es-ES_tradnl" altLang="en-US" smtClean="0">
                <a:cs typeface="Times New Roman" pitchFamily="18" charset="0"/>
              </a:rPr>
              <a:t>¿Jet del Hemisferio Norte o Sur?</a:t>
            </a:r>
            <a:endParaRPr lang="es-ES_tradnl" altLang="en-US" smtClean="0"/>
          </a:p>
        </p:txBody>
      </p:sp>
      <p:pic>
        <p:nvPicPr>
          <p:cNvPr id="1351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096963"/>
            <a:ext cx="1148715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685800" y="0"/>
            <a:ext cx="7772400" cy="1143000"/>
          </a:xfrm>
        </p:spPr>
        <p:txBody>
          <a:bodyPr/>
          <a:lstStyle/>
          <a:p>
            <a:r>
              <a:rPr lang="es-ES_tradnl" altLang="en-US" smtClean="0">
                <a:cs typeface="Times New Roman" pitchFamily="18" charset="0"/>
              </a:rPr>
              <a:t>¿Jet del Hemisferio Norte o Sur?</a:t>
            </a:r>
            <a:endParaRPr lang="es-ES_tradnl" altLang="en-US" smtClean="0"/>
          </a:p>
        </p:txBody>
      </p:sp>
      <p:pic>
        <p:nvPicPr>
          <p:cNvPr id="1361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524000"/>
            <a:ext cx="943292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685800" y="0"/>
            <a:ext cx="7772400" cy="1143000"/>
          </a:xfrm>
        </p:spPr>
        <p:txBody>
          <a:bodyPr/>
          <a:lstStyle/>
          <a:p>
            <a:r>
              <a:rPr lang="es-ES_tradnl" altLang="en-US" smtClean="0">
                <a:cs typeface="Times New Roman" pitchFamily="18" charset="0"/>
              </a:rPr>
              <a:t>¿Jet del Hemisferio Norte o Sur?</a:t>
            </a:r>
            <a:endParaRPr lang="es-ES_tradnl" altLang="en-US" smtClean="0"/>
          </a:p>
        </p:txBody>
      </p:sp>
      <p:pic>
        <p:nvPicPr>
          <p:cNvPr id="1372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685800" y="76200"/>
            <a:ext cx="7772400" cy="1143000"/>
          </a:xfrm>
        </p:spPr>
        <p:txBody>
          <a:bodyPr/>
          <a:lstStyle/>
          <a:p>
            <a:r>
              <a:rPr lang="es-ES_tradnl" altLang="en-US" dirty="0" smtClean="0">
                <a:cs typeface="Times New Roman" pitchFamily="18" charset="0"/>
              </a:rPr>
              <a:t>¿Jet del Hemisferio Norte o Sur?</a:t>
            </a:r>
            <a:endParaRPr lang="es-ES_tradnl" altLang="en-US" dirty="0" smtClean="0"/>
          </a:p>
        </p:txBody>
      </p:sp>
      <p:pic>
        <p:nvPicPr>
          <p:cNvPr id="138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245600" cy="471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dirty="0" smtClean="0"/>
              <a:t>Preguntas</a:t>
            </a:r>
            <a:endParaRPr lang="es-ES_tradnl" dirty="0"/>
          </a:p>
        </p:txBody>
      </p:sp>
      <p:sp>
        <p:nvSpPr>
          <p:cNvPr id="4" name="Content Placeholder 3"/>
          <p:cNvSpPr>
            <a:spLocks noGrp="1"/>
          </p:cNvSpPr>
          <p:nvPr>
            <p:ph idx="1"/>
          </p:nvPr>
        </p:nvSpPr>
        <p:spPr/>
        <p:txBody>
          <a:bodyPr/>
          <a:lstStyle/>
          <a:p>
            <a:r>
              <a:rPr lang="es-ES_tradnl" altLang="en-US" dirty="0" smtClean="0">
                <a:solidFill>
                  <a:schemeClr val="tx2"/>
                </a:solidFill>
                <a:cs typeface="Times New Roman" pitchFamily="18" charset="0"/>
              </a:rPr>
              <a:t>¿Cómo reconocemos el jet de la noche polar en las imágenes de IR?</a:t>
            </a:r>
          </a:p>
          <a:p>
            <a:r>
              <a:rPr lang="es-ES_tradnl" altLang="en-US" dirty="0" smtClean="0">
                <a:solidFill>
                  <a:schemeClr val="tx2"/>
                </a:solidFill>
                <a:cs typeface="Times New Roman" pitchFamily="18" charset="0"/>
              </a:rPr>
              <a:t>¿Cómo varían las isotacas con la altura en un jet polar?</a:t>
            </a:r>
          </a:p>
          <a:p>
            <a:r>
              <a:rPr lang="es-ES_tradnl" altLang="en-US" dirty="0" smtClean="0">
                <a:solidFill>
                  <a:schemeClr val="tx2"/>
                </a:solidFill>
                <a:cs typeface="Times New Roman" pitchFamily="18" charset="0"/>
              </a:rPr>
              <a:t>¿Cómo varían las isotacas en la estratosfera en un jet de la noche polar</a:t>
            </a:r>
            <a:r>
              <a:rPr lang="es-ES_tradnl" altLang="en-US" dirty="0" smtClean="0">
                <a:solidFill>
                  <a:schemeClr val="tx2"/>
                </a:solidFill>
                <a:cs typeface="Times New Roman" pitchFamily="18" charset="0"/>
              </a:rPr>
              <a:t>?</a:t>
            </a:r>
          </a:p>
          <a:p>
            <a:r>
              <a:rPr lang="es-ES_tradnl" altLang="en-US" dirty="0" smtClean="0">
                <a:solidFill>
                  <a:schemeClr val="tx2"/>
                </a:solidFill>
                <a:cs typeface="Times New Roman" pitchFamily="18" charset="0"/>
              </a:rPr>
              <a:t>¿Se asocian frentes a los jets subtropicales?</a:t>
            </a:r>
            <a:endParaRPr lang="es-ES_tradnl" altLang="en-US" dirty="0" smtClean="0">
              <a:solidFill>
                <a:schemeClr val="tx2"/>
              </a:solidFill>
              <a:cs typeface="Times New Roman" pitchFamily="18" charset="0"/>
            </a:endParaRPr>
          </a:p>
          <a:p>
            <a:endParaRPr lang="es-ES_tradnl" dirty="0"/>
          </a:p>
        </p:txBody>
      </p:sp>
    </p:spTree>
    <p:extLst>
      <p:ext uri="{BB962C8B-B14F-4D97-AF65-F5344CB8AC3E}">
        <p14:creationId xmlns:p14="http://schemas.microsoft.com/office/powerpoint/2010/main" val="293947335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pPr eaLnBrk="1" hangingPunct="1"/>
            <a:endParaRPr lang="en-US" altLang="en-US" smtClean="0"/>
          </a:p>
        </p:txBody>
      </p:sp>
      <p:pic>
        <p:nvPicPr>
          <p:cNvPr id="972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1"/>
          <p:cNvSpPr txBox="1">
            <a:spLocks noChangeArrowheads="1"/>
          </p:cNvSpPr>
          <p:nvPr/>
        </p:nvSpPr>
        <p:spPr bwMode="auto">
          <a:xfrm>
            <a:off x="4267200" y="5334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dirty="0" smtClean="0">
                <a:solidFill>
                  <a:srgbClr val="FF0000"/>
                </a:solidFill>
              </a:rPr>
              <a:t>X</a:t>
            </a:r>
            <a:endParaRPr lang="es-ES_tradnl" altLang="en-US" sz="2400" b="1" dirty="0">
              <a:solidFill>
                <a:srgbClr val="FF0000"/>
              </a:solidFill>
            </a:endParaRPr>
          </a:p>
        </p:txBody>
      </p:sp>
      <p:sp>
        <p:nvSpPr>
          <p:cNvPr id="5" name="TextBox 7"/>
          <p:cNvSpPr txBox="1">
            <a:spLocks noChangeArrowheads="1"/>
          </p:cNvSpPr>
          <p:nvPr/>
        </p:nvSpPr>
        <p:spPr bwMode="auto">
          <a:xfrm>
            <a:off x="1905000" y="998538"/>
            <a:ext cx="1828800" cy="830262"/>
          </a:xfrm>
          <a:prstGeom prst="rect">
            <a:avLst/>
          </a:prstGeom>
          <a:solidFill>
            <a:schemeClr val="bg2">
              <a:alpha val="66000"/>
            </a:schemeClr>
          </a:solidFill>
          <a:ln w="9525">
            <a:solidFill>
              <a:srgbClr val="FF00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1600" b="1" dirty="0"/>
              <a:t>Note el incremento de las isotacas con la altura.</a:t>
            </a:r>
          </a:p>
        </p:txBody>
      </p:sp>
      <p:sp>
        <p:nvSpPr>
          <p:cNvPr id="6" name="Left Brace 5"/>
          <p:cNvSpPr/>
          <p:nvPr/>
        </p:nvSpPr>
        <p:spPr>
          <a:xfrm>
            <a:off x="3733800" y="762000"/>
            <a:ext cx="685800" cy="1219200"/>
          </a:xfrm>
          <a:prstGeom prst="leftBrace">
            <a:avLst>
              <a:gd name="adj1" fmla="val 8333"/>
              <a:gd name="adj2" fmla="val 51014"/>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
        <p:nvSpPr>
          <p:cNvPr id="7" name="Title 1"/>
          <p:cNvSpPr txBox="1">
            <a:spLocks/>
          </p:cNvSpPr>
          <p:nvPr/>
        </p:nvSpPr>
        <p:spPr bwMode="auto">
          <a:xfrm>
            <a:off x="685800" y="76200"/>
            <a:ext cx="7772400" cy="609600"/>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s-ES_tradnl" altLang="en-US" kern="0" dirty="0" smtClean="0">
                <a:cs typeface="Times New Roman" pitchFamily="18" charset="0"/>
              </a:rPr>
              <a:t>¿Cuántos jets en la imagen?</a:t>
            </a:r>
            <a:endParaRPr lang="es-ES_tradnl" altLang="en-US" kern="0" dirty="0" smtClean="0"/>
          </a:p>
        </p:txBody>
      </p:sp>
      <p:sp>
        <p:nvSpPr>
          <p:cNvPr id="8" name="Text Box 11"/>
          <p:cNvSpPr txBox="1">
            <a:spLocks noChangeArrowheads="1"/>
          </p:cNvSpPr>
          <p:nvPr/>
        </p:nvSpPr>
        <p:spPr bwMode="auto">
          <a:xfrm>
            <a:off x="5791200" y="1905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dirty="0" smtClean="0">
                <a:solidFill>
                  <a:srgbClr val="FF0000"/>
                </a:solidFill>
              </a:rPr>
              <a:t>X</a:t>
            </a:r>
            <a:endParaRPr lang="es-ES_tradnl" altLang="en-US" sz="2400" b="1" dirty="0">
              <a:solidFill>
                <a:srgbClr val="FF0000"/>
              </a:solidFill>
            </a:endParaRPr>
          </a:p>
        </p:txBody>
      </p:sp>
      <p:sp>
        <p:nvSpPr>
          <p:cNvPr id="9" name="TextBox 8"/>
          <p:cNvSpPr txBox="1">
            <a:spLocks noChangeArrowheads="1"/>
          </p:cNvSpPr>
          <p:nvPr/>
        </p:nvSpPr>
        <p:spPr bwMode="auto">
          <a:xfrm>
            <a:off x="6477000" y="1905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chemeClr val="tx2"/>
                </a:solidFill>
              </a:rPr>
              <a:t>Ɵ=325K</a:t>
            </a:r>
          </a:p>
        </p:txBody>
      </p:sp>
    </p:spTree>
    <p:extLst>
      <p:ext uri="{BB962C8B-B14F-4D97-AF65-F5344CB8AC3E}">
        <p14:creationId xmlns:p14="http://schemas.microsoft.com/office/powerpoint/2010/main" val="5750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76200"/>
            <a:ext cx="9144000" cy="1143000"/>
          </a:xfrm>
          <a:solidFill>
            <a:schemeClr val="bg2">
              <a:alpha val="51000"/>
            </a:schemeClr>
          </a:solidFill>
        </p:spPr>
        <p:txBody>
          <a:bodyPr/>
          <a:lstStyle/>
          <a:p>
            <a:r>
              <a:rPr lang="es-ES_tradnl" sz="4000" dirty="0" smtClean="0"/>
              <a:t>En la i284, evalué trayectoria de parcelas:</a:t>
            </a:r>
            <a:br>
              <a:rPr lang="es-ES_tradnl" sz="4000" dirty="0" smtClean="0"/>
            </a:br>
            <a:r>
              <a:rPr lang="es-ES_tradnl" sz="4000" dirty="0" smtClean="0"/>
              <a:t>Compresión, Expansión, Neutro</a:t>
            </a:r>
            <a:endParaRPr lang="es-ES_tradnl" sz="4000" dirty="0"/>
          </a:p>
        </p:txBody>
      </p:sp>
      <p:cxnSp>
        <p:nvCxnSpPr>
          <p:cNvPr id="5" name="Straight Connector 4"/>
          <p:cNvCxnSpPr/>
          <p:nvPr/>
        </p:nvCxnSpPr>
        <p:spPr>
          <a:xfrm flipV="1">
            <a:off x="2819400" y="3429000"/>
            <a:ext cx="990600" cy="167640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6858000" y="3886200"/>
            <a:ext cx="1828800" cy="182880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953000" y="2133600"/>
            <a:ext cx="1371600" cy="106680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7925412">
            <a:off x="2667000" y="3962400"/>
            <a:ext cx="457200" cy="457200"/>
          </a:xfrm>
          <a:prstGeom prst="rect">
            <a:avLst/>
          </a:prstGeom>
          <a:noFill/>
        </p:spPr>
        <p:txBody>
          <a:bodyPr wrap="square" rtlCol="0">
            <a:spAutoFit/>
          </a:bodyPr>
          <a:lstStyle/>
          <a:p>
            <a:r>
              <a:rPr lang="es-ES_tradnl" b="1" dirty="0" smtClean="0">
                <a:solidFill>
                  <a:schemeClr val="accent1"/>
                </a:solidFill>
              </a:rPr>
              <a:t>A</a:t>
            </a:r>
            <a:endParaRPr lang="es-ES_tradnl" b="1" dirty="0">
              <a:solidFill>
                <a:schemeClr val="accent1"/>
              </a:solidFill>
            </a:endParaRPr>
          </a:p>
        </p:txBody>
      </p:sp>
      <p:sp>
        <p:nvSpPr>
          <p:cNvPr id="13" name="TextBox 12"/>
          <p:cNvSpPr txBox="1"/>
          <p:nvPr/>
        </p:nvSpPr>
        <p:spPr>
          <a:xfrm rot="19454495">
            <a:off x="5176015" y="2291585"/>
            <a:ext cx="457200" cy="457200"/>
          </a:xfrm>
          <a:prstGeom prst="rect">
            <a:avLst/>
          </a:prstGeom>
          <a:noFill/>
        </p:spPr>
        <p:txBody>
          <a:bodyPr wrap="square" rtlCol="0">
            <a:spAutoFit/>
          </a:bodyPr>
          <a:lstStyle/>
          <a:p>
            <a:r>
              <a:rPr lang="es-ES_tradnl" b="1" dirty="0">
                <a:solidFill>
                  <a:schemeClr val="accent1"/>
                </a:solidFill>
              </a:rPr>
              <a:t>B</a:t>
            </a:r>
          </a:p>
        </p:txBody>
      </p:sp>
      <p:sp>
        <p:nvSpPr>
          <p:cNvPr id="14" name="TextBox 13"/>
          <p:cNvSpPr txBox="1"/>
          <p:nvPr/>
        </p:nvSpPr>
        <p:spPr>
          <a:xfrm rot="2452528">
            <a:off x="7462015" y="4114800"/>
            <a:ext cx="457200" cy="457200"/>
          </a:xfrm>
          <a:prstGeom prst="rect">
            <a:avLst/>
          </a:prstGeom>
          <a:noFill/>
        </p:spPr>
        <p:txBody>
          <a:bodyPr wrap="square" rtlCol="0">
            <a:spAutoFit/>
          </a:bodyPr>
          <a:lstStyle/>
          <a:p>
            <a:r>
              <a:rPr lang="es-ES_tradnl" b="1" dirty="0">
                <a:solidFill>
                  <a:schemeClr val="accent1"/>
                </a:solidFill>
              </a:rPr>
              <a:t>C</a:t>
            </a:r>
          </a:p>
        </p:txBody>
      </p:sp>
    </p:spTree>
    <p:extLst>
      <p:ext uri="{BB962C8B-B14F-4D97-AF65-F5344CB8AC3E}">
        <p14:creationId xmlns:p14="http://schemas.microsoft.com/office/powerpoint/2010/main" val="7155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6200" y="31376"/>
            <a:ext cx="4572000" cy="1340224"/>
          </a:xfrm>
          <a:solidFill>
            <a:schemeClr val="bg2">
              <a:alpha val="44000"/>
            </a:schemeClr>
          </a:solidFill>
        </p:spPr>
        <p:txBody>
          <a:bodyPr/>
          <a:lstStyle/>
          <a:p>
            <a:pPr algn="l"/>
            <a:r>
              <a:rPr lang="es-ES_tradnl" sz="2400" dirty="0" smtClean="0"/>
              <a:t>En i284, determine:</a:t>
            </a:r>
            <a:br>
              <a:rPr lang="es-ES_tradnl" sz="2400" dirty="0" smtClean="0"/>
            </a:br>
            <a:r>
              <a:rPr lang="es-ES_tradnl" sz="2400" dirty="0" smtClean="0"/>
              <a:t>Lugar mas Alto</a:t>
            </a:r>
            <a:br>
              <a:rPr lang="es-ES_tradnl" sz="2400" dirty="0" smtClean="0"/>
            </a:br>
            <a:r>
              <a:rPr lang="es-ES_tradnl" sz="2400" dirty="0" smtClean="0"/>
              <a:t>Lugar mas Bajo</a:t>
            </a:r>
            <a:br>
              <a:rPr lang="es-ES_tradnl" sz="2400" dirty="0" smtClean="0"/>
            </a:br>
            <a:r>
              <a:rPr lang="es-ES_tradnl" sz="2400" dirty="0"/>
              <a:t>Compresión, Expansión, Neutro</a:t>
            </a:r>
          </a:p>
        </p:txBody>
      </p:sp>
      <p:sp>
        <p:nvSpPr>
          <p:cNvPr id="4" name="Freeform 3"/>
          <p:cNvSpPr/>
          <p:nvPr/>
        </p:nvSpPr>
        <p:spPr>
          <a:xfrm>
            <a:off x="1237129" y="3294216"/>
            <a:ext cx="1882589" cy="1748431"/>
          </a:xfrm>
          <a:custGeom>
            <a:avLst/>
            <a:gdLst>
              <a:gd name="connsiteX0" fmla="*/ 0 w 1882589"/>
              <a:gd name="connsiteY0" fmla="*/ 1748431 h 1748431"/>
              <a:gd name="connsiteX1" fmla="*/ 376518 w 1882589"/>
              <a:gd name="connsiteY1" fmla="*/ 955055 h 1748431"/>
              <a:gd name="connsiteX2" fmla="*/ 1438836 w 1882589"/>
              <a:gd name="connsiteY2" fmla="*/ 336490 h 1748431"/>
              <a:gd name="connsiteX3" fmla="*/ 1775012 w 1882589"/>
              <a:gd name="connsiteY3" fmla="*/ 54102 h 1748431"/>
              <a:gd name="connsiteX4" fmla="*/ 1882589 w 1882589"/>
              <a:gd name="connsiteY4" fmla="*/ 313 h 1748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89" h="1748431">
                <a:moveTo>
                  <a:pt x="0" y="1748431"/>
                </a:moveTo>
                <a:cubicBezTo>
                  <a:pt x="68356" y="1469404"/>
                  <a:pt x="136712" y="1190378"/>
                  <a:pt x="376518" y="955055"/>
                </a:cubicBezTo>
                <a:cubicBezTo>
                  <a:pt x="616324" y="719732"/>
                  <a:pt x="1205754" y="486649"/>
                  <a:pt x="1438836" y="336490"/>
                </a:cubicBezTo>
                <a:cubicBezTo>
                  <a:pt x="1671918" y="186331"/>
                  <a:pt x="1701053" y="110131"/>
                  <a:pt x="1775012" y="54102"/>
                </a:cubicBezTo>
                <a:cubicBezTo>
                  <a:pt x="1848971" y="-1927"/>
                  <a:pt x="1865780" y="-807"/>
                  <a:pt x="1882589" y="313"/>
                </a:cubicBezTo>
              </a:path>
            </a:pathLst>
          </a:custGeom>
          <a:noFill/>
          <a:ln w="50800">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Freeform 4"/>
          <p:cNvSpPr/>
          <p:nvPr/>
        </p:nvSpPr>
        <p:spPr>
          <a:xfrm>
            <a:off x="3697941" y="4450976"/>
            <a:ext cx="900953" cy="1143000"/>
          </a:xfrm>
          <a:custGeom>
            <a:avLst/>
            <a:gdLst>
              <a:gd name="connsiteX0" fmla="*/ 0 w 900953"/>
              <a:gd name="connsiteY0" fmla="*/ 0 h 1143000"/>
              <a:gd name="connsiteX1" fmla="*/ 268941 w 900953"/>
              <a:gd name="connsiteY1" fmla="*/ 201706 h 1143000"/>
              <a:gd name="connsiteX2" fmla="*/ 322730 w 900953"/>
              <a:gd name="connsiteY2" fmla="*/ 632012 h 1143000"/>
              <a:gd name="connsiteX3" fmla="*/ 470647 w 900953"/>
              <a:gd name="connsiteY3" fmla="*/ 941295 h 1143000"/>
              <a:gd name="connsiteX4" fmla="*/ 900953 w 900953"/>
              <a:gd name="connsiteY4" fmla="*/ 11430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53" h="1143000">
                <a:moveTo>
                  <a:pt x="0" y="0"/>
                </a:moveTo>
                <a:cubicBezTo>
                  <a:pt x="107576" y="48185"/>
                  <a:pt x="215153" y="96371"/>
                  <a:pt x="268941" y="201706"/>
                </a:cubicBezTo>
                <a:cubicBezTo>
                  <a:pt x="322729" y="307041"/>
                  <a:pt x="289112" y="508747"/>
                  <a:pt x="322730" y="632012"/>
                </a:cubicBezTo>
                <a:cubicBezTo>
                  <a:pt x="356348" y="755277"/>
                  <a:pt x="374277" y="856130"/>
                  <a:pt x="470647" y="941295"/>
                </a:cubicBezTo>
                <a:cubicBezTo>
                  <a:pt x="567017" y="1026460"/>
                  <a:pt x="733985" y="1084730"/>
                  <a:pt x="900953" y="1143000"/>
                </a:cubicBezTo>
              </a:path>
            </a:pathLst>
          </a:custGeom>
          <a:noFill/>
          <a:ln w="50800">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Freeform 5"/>
          <p:cNvSpPr/>
          <p:nvPr/>
        </p:nvSpPr>
        <p:spPr>
          <a:xfrm>
            <a:off x="5190565" y="1521194"/>
            <a:ext cx="2931459" cy="1490947"/>
          </a:xfrm>
          <a:custGeom>
            <a:avLst/>
            <a:gdLst>
              <a:gd name="connsiteX0" fmla="*/ 0 w 2931459"/>
              <a:gd name="connsiteY0" fmla="*/ 1490947 h 1490947"/>
              <a:gd name="connsiteX1" fmla="*/ 389964 w 2931459"/>
              <a:gd name="connsiteY1" fmla="*/ 1195112 h 1490947"/>
              <a:gd name="connsiteX2" fmla="*/ 699247 w 2931459"/>
              <a:gd name="connsiteY2" fmla="*/ 818594 h 1490947"/>
              <a:gd name="connsiteX3" fmla="*/ 981635 w 2931459"/>
              <a:gd name="connsiteY3" fmla="*/ 509312 h 1490947"/>
              <a:gd name="connsiteX4" fmla="*/ 1264023 w 2931459"/>
              <a:gd name="connsiteY4" fmla="*/ 267265 h 1490947"/>
              <a:gd name="connsiteX5" fmla="*/ 1573306 w 2931459"/>
              <a:gd name="connsiteY5" fmla="*/ 105900 h 1490947"/>
              <a:gd name="connsiteX6" fmla="*/ 1949823 w 2931459"/>
              <a:gd name="connsiteY6" fmla="*/ 25218 h 1490947"/>
              <a:gd name="connsiteX7" fmla="*/ 2057400 w 2931459"/>
              <a:gd name="connsiteY7" fmla="*/ 25218 h 1490947"/>
              <a:gd name="connsiteX8" fmla="*/ 2622176 w 2931459"/>
              <a:gd name="connsiteY8" fmla="*/ 321053 h 1490947"/>
              <a:gd name="connsiteX9" fmla="*/ 2850776 w 2931459"/>
              <a:gd name="connsiteY9" fmla="*/ 589994 h 1490947"/>
              <a:gd name="connsiteX10" fmla="*/ 2931459 w 2931459"/>
              <a:gd name="connsiteY10" fmla="*/ 778253 h 149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1459" h="1490947">
                <a:moveTo>
                  <a:pt x="0" y="1490947"/>
                </a:moveTo>
                <a:cubicBezTo>
                  <a:pt x="136711" y="1399059"/>
                  <a:pt x="273423" y="1307171"/>
                  <a:pt x="389964" y="1195112"/>
                </a:cubicBezTo>
                <a:cubicBezTo>
                  <a:pt x="506505" y="1083053"/>
                  <a:pt x="600635" y="932894"/>
                  <a:pt x="699247" y="818594"/>
                </a:cubicBezTo>
                <a:cubicBezTo>
                  <a:pt x="797859" y="704294"/>
                  <a:pt x="887506" y="601200"/>
                  <a:pt x="981635" y="509312"/>
                </a:cubicBezTo>
                <a:cubicBezTo>
                  <a:pt x="1075764" y="417424"/>
                  <a:pt x="1165411" y="334500"/>
                  <a:pt x="1264023" y="267265"/>
                </a:cubicBezTo>
                <a:cubicBezTo>
                  <a:pt x="1362635" y="200030"/>
                  <a:pt x="1459006" y="146241"/>
                  <a:pt x="1573306" y="105900"/>
                </a:cubicBezTo>
                <a:cubicBezTo>
                  <a:pt x="1687606" y="65559"/>
                  <a:pt x="1869141" y="38665"/>
                  <a:pt x="1949823" y="25218"/>
                </a:cubicBezTo>
                <a:cubicBezTo>
                  <a:pt x="2030505" y="11771"/>
                  <a:pt x="1945341" y="-24088"/>
                  <a:pt x="2057400" y="25218"/>
                </a:cubicBezTo>
                <a:cubicBezTo>
                  <a:pt x="2169459" y="74524"/>
                  <a:pt x="2489947" y="226924"/>
                  <a:pt x="2622176" y="321053"/>
                </a:cubicBezTo>
                <a:cubicBezTo>
                  <a:pt x="2754405" y="415182"/>
                  <a:pt x="2799229" y="513794"/>
                  <a:pt x="2850776" y="589994"/>
                </a:cubicBezTo>
                <a:cubicBezTo>
                  <a:pt x="2902323" y="666194"/>
                  <a:pt x="2916891" y="722223"/>
                  <a:pt x="2931459" y="778253"/>
                </a:cubicBezTo>
              </a:path>
            </a:pathLst>
          </a:custGeom>
          <a:noFill/>
          <a:ln w="50800">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Freeform 6"/>
          <p:cNvSpPr/>
          <p:nvPr/>
        </p:nvSpPr>
        <p:spPr>
          <a:xfrm>
            <a:off x="6710082" y="4840941"/>
            <a:ext cx="1479177" cy="1882588"/>
          </a:xfrm>
          <a:custGeom>
            <a:avLst/>
            <a:gdLst>
              <a:gd name="connsiteX0" fmla="*/ 0 w 1479177"/>
              <a:gd name="connsiteY0" fmla="*/ 0 h 1882588"/>
              <a:gd name="connsiteX1" fmla="*/ 457200 w 1479177"/>
              <a:gd name="connsiteY1" fmla="*/ 578224 h 1882588"/>
              <a:gd name="connsiteX2" fmla="*/ 941294 w 1479177"/>
              <a:gd name="connsiteY2" fmla="*/ 1116106 h 1882588"/>
              <a:gd name="connsiteX3" fmla="*/ 1250577 w 1479177"/>
              <a:gd name="connsiteY3" fmla="*/ 1506071 h 1882588"/>
              <a:gd name="connsiteX4" fmla="*/ 1358153 w 1479177"/>
              <a:gd name="connsiteY4" fmla="*/ 1694330 h 1882588"/>
              <a:gd name="connsiteX5" fmla="*/ 1479177 w 1479177"/>
              <a:gd name="connsiteY5" fmla="*/ 1882588 h 18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77" h="1882588">
                <a:moveTo>
                  <a:pt x="0" y="0"/>
                </a:moveTo>
                <a:cubicBezTo>
                  <a:pt x="150159" y="196103"/>
                  <a:pt x="300318" y="392206"/>
                  <a:pt x="457200" y="578224"/>
                </a:cubicBezTo>
                <a:cubicBezTo>
                  <a:pt x="614082" y="764242"/>
                  <a:pt x="809065" y="961465"/>
                  <a:pt x="941294" y="1116106"/>
                </a:cubicBezTo>
                <a:cubicBezTo>
                  <a:pt x="1073524" y="1270747"/>
                  <a:pt x="1181101" y="1409701"/>
                  <a:pt x="1250577" y="1506071"/>
                </a:cubicBezTo>
                <a:cubicBezTo>
                  <a:pt x="1320053" y="1602441"/>
                  <a:pt x="1320053" y="1631577"/>
                  <a:pt x="1358153" y="1694330"/>
                </a:cubicBezTo>
                <a:cubicBezTo>
                  <a:pt x="1396253" y="1757083"/>
                  <a:pt x="1437715" y="1819835"/>
                  <a:pt x="1479177" y="1882588"/>
                </a:cubicBezTo>
              </a:path>
            </a:pathLst>
          </a:custGeom>
          <a:noFill/>
          <a:ln w="50800">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TextBox 7"/>
          <p:cNvSpPr txBox="1"/>
          <p:nvPr/>
        </p:nvSpPr>
        <p:spPr>
          <a:xfrm rot="19063067">
            <a:off x="1224785" y="3575815"/>
            <a:ext cx="457200" cy="457200"/>
          </a:xfrm>
          <a:prstGeom prst="rect">
            <a:avLst/>
          </a:prstGeom>
          <a:noFill/>
        </p:spPr>
        <p:txBody>
          <a:bodyPr wrap="square" rtlCol="0">
            <a:spAutoFit/>
          </a:bodyPr>
          <a:lstStyle/>
          <a:p>
            <a:r>
              <a:rPr lang="es-ES_tradnl" b="1" dirty="0" smtClean="0">
                <a:solidFill>
                  <a:schemeClr val="accent1"/>
                </a:solidFill>
              </a:rPr>
              <a:t>A</a:t>
            </a:r>
            <a:endParaRPr lang="es-ES_tradnl" b="1" dirty="0">
              <a:solidFill>
                <a:schemeClr val="accent1"/>
              </a:solidFill>
            </a:endParaRPr>
          </a:p>
        </p:txBody>
      </p:sp>
      <p:sp>
        <p:nvSpPr>
          <p:cNvPr id="9" name="TextBox 8"/>
          <p:cNvSpPr txBox="1"/>
          <p:nvPr/>
        </p:nvSpPr>
        <p:spPr>
          <a:xfrm rot="5182028">
            <a:off x="4033015" y="4642615"/>
            <a:ext cx="457200" cy="457200"/>
          </a:xfrm>
          <a:prstGeom prst="rect">
            <a:avLst/>
          </a:prstGeom>
          <a:noFill/>
        </p:spPr>
        <p:txBody>
          <a:bodyPr wrap="square" rtlCol="0">
            <a:spAutoFit/>
          </a:bodyPr>
          <a:lstStyle/>
          <a:p>
            <a:r>
              <a:rPr lang="es-ES_tradnl" b="1" dirty="0">
                <a:solidFill>
                  <a:schemeClr val="accent1"/>
                </a:solidFill>
              </a:rPr>
              <a:t>B</a:t>
            </a:r>
          </a:p>
        </p:txBody>
      </p:sp>
      <p:sp>
        <p:nvSpPr>
          <p:cNvPr id="10" name="TextBox 9"/>
          <p:cNvSpPr txBox="1"/>
          <p:nvPr/>
        </p:nvSpPr>
        <p:spPr>
          <a:xfrm rot="3072601">
            <a:off x="7385815" y="5176015"/>
            <a:ext cx="457200" cy="457200"/>
          </a:xfrm>
          <a:prstGeom prst="rect">
            <a:avLst/>
          </a:prstGeom>
          <a:noFill/>
        </p:spPr>
        <p:txBody>
          <a:bodyPr wrap="square" rtlCol="0">
            <a:spAutoFit/>
          </a:bodyPr>
          <a:lstStyle/>
          <a:p>
            <a:r>
              <a:rPr lang="es-ES_tradnl" b="1" dirty="0">
                <a:solidFill>
                  <a:schemeClr val="accent1"/>
                </a:solidFill>
              </a:rPr>
              <a:t>C</a:t>
            </a:r>
          </a:p>
        </p:txBody>
      </p:sp>
      <p:sp>
        <p:nvSpPr>
          <p:cNvPr id="11" name="TextBox 10"/>
          <p:cNvSpPr txBox="1"/>
          <p:nvPr/>
        </p:nvSpPr>
        <p:spPr>
          <a:xfrm rot="19057064">
            <a:off x="6014215" y="1377185"/>
            <a:ext cx="457200" cy="457200"/>
          </a:xfrm>
          <a:prstGeom prst="rect">
            <a:avLst/>
          </a:prstGeom>
          <a:noFill/>
        </p:spPr>
        <p:txBody>
          <a:bodyPr wrap="square" rtlCol="0">
            <a:spAutoFit/>
          </a:bodyPr>
          <a:lstStyle/>
          <a:p>
            <a:r>
              <a:rPr lang="es-ES_tradnl" b="1" dirty="0">
                <a:solidFill>
                  <a:schemeClr val="accent1"/>
                </a:solidFill>
              </a:rPr>
              <a:t>D</a:t>
            </a:r>
          </a:p>
        </p:txBody>
      </p:sp>
      <p:sp>
        <p:nvSpPr>
          <p:cNvPr id="12" name="TextBox 11"/>
          <p:cNvSpPr txBox="1"/>
          <p:nvPr/>
        </p:nvSpPr>
        <p:spPr>
          <a:xfrm rot="17925412">
            <a:off x="1289815" y="5023615"/>
            <a:ext cx="457200" cy="457200"/>
          </a:xfrm>
          <a:prstGeom prst="rect">
            <a:avLst/>
          </a:prstGeom>
          <a:noFill/>
          <a:ln>
            <a:solidFill>
              <a:srgbClr val="FF0000"/>
            </a:solidFill>
          </a:ln>
        </p:spPr>
        <p:txBody>
          <a:bodyPr wrap="square" rtlCol="0">
            <a:spAutoFit/>
          </a:bodyPr>
          <a:lstStyle/>
          <a:p>
            <a:r>
              <a:rPr lang="es-ES_tradnl" b="1" dirty="0"/>
              <a:t>X</a:t>
            </a:r>
          </a:p>
        </p:txBody>
      </p:sp>
      <p:sp>
        <p:nvSpPr>
          <p:cNvPr id="13" name="TextBox 12"/>
          <p:cNvSpPr txBox="1"/>
          <p:nvPr/>
        </p:nvSpPr>
        <p:spPr>
          <a:xfrm rot="17925412">
            <a:off x="6558785" y="-5585"/>
            <a:ext cx="457200" cy="457200"/>
          </a:xfrm>
          <a:prstGeom prst="rect">
            <a:avLst/>
          </a:prstGeom>
          <a:noFill/>
          <a:ln>
            <a:solidFill>
              <a:srgbClr val="FF0000"/>
            </a:solidFill>
          </a:ln>
        </p:spPr>
        <p:txBody>
          <a:bodyPr wrap="square" rtlCol="0">
            <a:spAutoFit/>
          </a:bodyPr>
          <a:lstStyle/>
          <a:p>
            <a:r>
              <a:rPr lang="es-ES_tradnl" b="1" dirty="0"/>
              <a:t>X</a:t>
            </a:r>
          </a:p>
        </p:txBody>
      </p:sp>
    </p:spTree>
    <p:extLst>
      <p:ext uri="{BB962C8B-B14F-4D97-AF65-F5344CB8AC3E}">
        <p14:creationId xmlns:p14="http://schemas.microsoft.com/office/powerpoint/2010/main" val="303859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76200" y="5702300"/>
            <a:ext cx="8915400" cy="1015663"/>
          </a:xfrm>
          <a:prstGeom prst="rect">
            <a:avLst/>
          </a:prstGeom>
          <a:solidFill>
            <a:schemeClr val="bg2"/>
          </a:solidFill>
          <a:ln>
            <a:noFill/>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000" dirty="0"/>
              <a:t>Impacto de la Circulación Ageostrófica </a:t>
            </a:r>
            <a:r>
              <a:rPr lang="es-ES_tradnl" altLang="en-US" sz="2000" b="1" u="sng" dirty="0"/>
              <a:t>Indirecta</a:t>
            </a:r>
            <a:r>
              <a:rPr lang="es-ES_tradnl" altLang="en-US" sz="2000" dirty="0"/>
              <a:t>: </a:t>
            </a:r>
            <a:r>
              <a:rPr lang="es-ES_tradnl" altLang="en-US" sz="2000" dirty="0">
                <a:solidFill>
                  <a:schemeClr val="accent1"/>
                </a:solidFill>
              </a:rPr>
              <a:t>Aprieta</a:t>
            </a:r>
            <a:r>
              <a:rPr lang="es-ES_tradnl" altLang="en-US" sz="2000" dirty="0"/>
              <a:t> el gradiente horizontal de temperatura y favorece la </a:t>
            </a:r>
            <a:r>
              <a:rPr lang="es-ES_tradnl" altLang="en-US" sz="2000" dirty="0">
                <a:solidFill>
                  <a:schemeClr val="accent1"/>
                </a:solidFill>
              </a:rPr>
              <a:t>frontogénesis </a:t>
            </a:r>
            <a:r>
              <a:rPr lang="es-ES_tradnl" altLang="en-US" sz="2000" dirty="0"/>
              <a:t>y/o </a:t>
            </a:r>
            <a:r>
              <a:rPr lang="es-ES_tradnl" altLang="en-US" sz="2000" dirty="0">
                <a:solidFill>
                  <a:schemeClr val="accent1"/>
                </a:solidFill>
              </a:rPr>
              <a:t>ciclogénesis</a:t>
            </a:r>
            <a:r>
              <a:rPr lang="es-ES_tradnl" altLang="en-US" sz="2000" dirty="0"/>
              <a:t>. Cuando hay jets de capas bajas, esta tiende a favorecer la intensificación de la corriente de bajo nivel. </a:t>
            </a: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1905000"/>
            <a:ext cx="17526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extBox 1"/>
          <p:cNvSpPr txBox="1"/>
          <p:nvPr/>
        </p:nvSpPr>
        <p:spPr>
          <a:xfrm>
            <a:off x="5638800" y="1295400"/>
            <a:ext cx="1752600" cy="461665"/>
          </a:xfrm>
          <a:prstGeom prst="rect">
            <a:avLst/>
          </a:prstGeom>
          <a:solidFill>
            <a:schemeClr val="accent1"/>
          </a:solidFill>
        </p:spPr>
        <p:txBody>
          <a:bodyPr wrap="square" rtlCol="0">
            <a:spAutoFit/>
          </a:bodyPr>
          <a:lstStyle/>
          <a:p>
            <a:endParaRPr lang="es-ES_tradnl" dirty="0"/>
          </a:p>
        </p:txBody>
      </p:sp>
      <p:sp>
        <p:nvSpPr>
          <p:cNvPr id="17410" name="Rectangle 2"/>
          <p:cNvSpPr>
            <a:spLocks noGrp="1" noChangeArrowheads="1"/>
          </p:cNvSpPr>
          <p:nvPr>
            <p:ph type="title"/>
          </p:nvPr>
        </p:nvSpPr>
        <p:spPr>
          <a:xfrm>
            <a:off x="609600" y="304800"/>
            <a:ext cx="7772400" cy="838200"/>
          </a:xfrm>
        </p:spPr>
        <p:txBody>
          <a:bodyPr/>
          <a:lstStyle/>
          <a:p>
            <a:pPr eaLnBrk="1" hangingPunct="1"/>
            <a:r>
              <a:rPr lang="es-ES_tradnl" altLang="en-US" sz="4000" dirty="0" smtClean="0"/>
              <a:t>Relación entre Frentes y Jets</a:t>
            </a:r>
          </a:p>
        </p:txBody>
      </p:sp>
      <p:sp>
        <p:nvSpPr>
          <p:cNvPr id="17411" name="Rectangle 3"/>
          <p:cNvSpPr>
            <a:spLocks noGrp="1" noChangeArrowheads="1"/>
          </p:cNvSpPr>
          <p:nvPr>
            <p:ph type="body" idx="1"/>
          </p:nvPr>
        </p:nvSpPr>
        <p:spPr>
          <a:xfrm>
            <a:off x="381000" y="1295400"/>
            <a:ext cx="8458200" cy="4800600"/>
          </a:xfrm>
        </p:spPr>
        <p:txBody>
          <a:bodyPr/>
          <a:lstStyle/>
          <a:p>
            <a:pPr eaLnBrk="1" hangingPunct="1">
              <a:lnSpc>
                <a:spcPct val="80000"/>
              </a:lnSpc>
            </a:pPr>
            <a:r>
              <a:rPr lang="es-ES_tradnl" altLang="en-US" sz="2800" dirty="0" smtClean="0"/>
              <a:t>Frentes en superficie se asocian a jets polares.</a:t>
            </a:r>
          </a:p>
          <a:p>
            <a:pPr eaLnBrk="1" hangingPunct="1">
              <a:lnSpc>
                <a:spcPct val="80000"/>
              </a:lnSpc>
            </a:pPr>
            <a:endParaRPr lang="es-ES_tradnl" altLang="en-US" sz="1000" dirty="0" smtClean="0"/>
          </a:p>
          <a:p>
            <a:pPr eaLnBrk="1" hangingPunct="1">
              <a:lnSpc>
                <a:spcPct val="80000"/>
              </a:lnSpc>
            </a:pPr>
            <a:r>
              <a:rPr lang="es-ES_tradnl" altLang="en-US" sz="2800" dirty="0" smtClean="0"/>
              <a:t>El Jet </a:t>
            </a:r>
            <a:r>
              <a:rPr lang="es-ES_tradnl" altLang="en-US" sz="2800" b="1" dirty="0" smtClean="0">
                <a:solidFill>
                  <a:srgbClr val="FF0000"/>
                </a:solidFill>
              </a:rPr>
              <a:t>Subtropical</a:t>
            </a:r>
            <a:r>
              <a:rPr lang="es-ES_tradnl" altLang="en-US" sz="2800" dirty="0" smtClean="0"/>
              <a:t> </a:t>
            </a:r>
            <a:r>
              <a:rPr lang="es-ES_tradnl" altLang="en-US" sz="2800" b="1" i="1" u="sng" dirty="0" smtClean="0"/>
              <a:t>no se asocia</a:t>
            </a:r>
            <a:r>
              <a:rPr lang="es-ES_tradnl" altLang="en-US" sz="2800" dirty="0" smtClean="0"/>
              <a:t> a frentes en superficie:</a:t>
            </a:r>
          </a:p>
          <a:p>
            <a:pPr lvl="1" eaLnBrk="1" hangingPunct="1">
              <a:lnSpc>
                <a:spcPct val="80000"/>
              </a:lnSpc>
            </a:pPr>
            <a:endParaRPr lang="es-ES_tradnl" altLang="en-US" sz="500" dirty="0" smtClean="0"/>
          </a:p>
          <a:p>
            <a:pPr lvl="1" eaLnBrk="1" hangingPunct="1">
              <a:lnSpc>
                <a:spcPct val="80000"/>
              </a:lnSpc>
            </a:pPr>
            <a:r>
              <a:rPr lang="es-ES_tradnl" altLang="en-US" sz="2400" dirty="0" smtClean="0"/>
              <a:t>Cuando un frente polar se desplaza por debajo de un jet subtropical, o el jet se propaga sobre un frente en superficie, vamos a ver una interacción entre el jet y el frente en superficie.</a:t>
            </a:r>
          </a:p>
          <a:p>
            <a:pPr lvl="1" eaLnBrk="1" hangingPunct="1">
              <a:lnSpc>
                <a:spcPct val="80000"/>
              </a:lnSpc>
            </a:pPr>
            <a:endParaRPr lang="es-ES_tradnl" altLang="en-US" sz="500" dirty="0" smtClean="0"/>
          </a:p>
          <a:p>
            <a:pPr lvl="1" eaLnBrk="1" hangingPunct="1">
              <a:lnSpc>
                <a:spcPct val="80000"/>
              </a:lnSpc>
            </a:pPr>
            <a:r>
              <a:rPr lang="es-ES_tradnl" altLang="en-US" sz="2400" dirty="0" smtClean="0"/>
              <a:t>La circulación </a:t>
            </a:r>
            <a:r>
              <a:rPr lang="es-ES_tradnl" altLang="en-US" sz="2400" b="1" dirty="0" smtClean="0">
                <a:solidFill>
                  <a:schemeClr val="accent1"/>
                </a:solidFill>
              </a:rPr>
              <a:t>indirecta</a:t>
            </a:r>
            <a:r>
              <a:rPr lang="es-ES_tradnl" altLang="en-US" sz="2400" dirty="0" smtClean="0"/>
              <a:t> en la salida del jet, es suficiente para mantener/sustentar el gradiente horizontal de temperatura. Puede  ser tal que restablezca la </a:t>
            </a:r>
            <a:r>
              <a:rPr lang="es-ES_tradnl" altLang="en-US" sz="2400" b="1" dirty="0" err="1" smtClean="0">
                <a:solidFill>
                  <a:schemeClr val="accent1"/>
                </a:solidFill>
              </a:rPr>
              <a:t>baroclinicidad</a:t>
            </a:r>
            <a:r>
              <a:rPr lang="es-ES_tradnl" altLang="en-US" sz="2400" dirty="0" smtClean="0">
                <a:solidFill>
                  <a:schemeClr val="accent1"/>
                </a:solidFill>
              </a:rPr>
              <a:t> </a:t>
            </a:r>
            <a:r>
              <a:rPr lang="es-ES_tradnl" altLang="en-US" sz="2400" dirty="0" smtClean="0"/>
              <a:t>del frente.</a:t>
            </a:r>
          </a:p>
          <a:p>
            <a:pPr lvl="1" eaLnBrk="1" hangingPunct="1">
              <a:lnSpc>
                <a:spcPct val="80000"/>
              </a:lnSpc>
            </a:pPr>
            <a:endParaRPr lang="es-ES_tradnl" altLang="en-US" sz="1000" dirty="0" smtClean="0"/>
          </a:p>
          <a:p>
            <a:pPr lvl="1" eaLnBrk="1" hangingPunct="1">
              <a:lnSpc>
                <a:spcPct val="80000"/>
              </a:lnSpc>
            </a:pPr>
            <a:r>
              <a:rPr lang="es-ES_tradnl" altLang="en-US" sz="2400" dirty="0" smtClean="0"/>
              <a:t>De igual manera, en la entrada del jet, según se propaga sobre el frente, la circulación ageostrófica </a:t>
            </a:r>
            <a:r>
              <a:rPr lang="es-ES_tradnl" altLang="en-US" sz="2400" b="1" dirty="0" smtClean="0">
                <a:solidFill>
                  <a:schemeClr val="accent1"/>
                </a:solidFill>
              </a:rPr>
              <a:t>directa</a:t>
            </a:r>
            <a:r>
              <a:rPr lang="es-ES_tradnl" altLang="en-US" sz="2400" dirty="0" smtClean="0">
                <a:solidFill>
                  <a:schemeClr val="accent1"/>
                </a:solidFill>
              </a:rPr>
              <a:t> </a:t>
            </a:r>
            <a:r>
              <a:rPr lang="es-ES_tradnl" altLang="en-US" sz="2400" dirty="0" smtClean="0"/>
              <a:t>debilitara el gradiente, induciendo frontolísis.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s-ES_tradnl" altLang="en-US" smtClean="0"/>
              <a:t>Propagación del Jet</a:t>
            </a:r>
          </a:p>
        </p:txBody>
      </p:sp>
      <p:sp>
        <p:nvSpPr>
          <p:cNvPr id="18435" name="Content Placeholder 2"/>
          <p:cNvSpPr>
            <a:spLocks noGrp="1"/>
          </p:cNvSpPr>
          <p:nvPr>
            <p:ph idx="1"/>
          </p:nvPr>
        </p:nvSpPr>
        <p:spPr/>
        <p:txBody>
          <a:bodyPr/>
          <a:lstStyle/>
          <a:p>
            <a:r>
              <a:rPr lang="es-ES_tradnl" altLang="en-US" dirty="0" smtClean="0"/>
              <a:t>En una escala global los jets se propagan de oeste al este, tanto en el hemisferio norte como en el hemisferio sur.</a:t>
            </a:r>
          </a:p>
          <a:p>
            <a:endParaRPr lang="es-ES_tradnl" altLang="en-US" dirty="0" smtClean="0"/>
          </a:p>
          <a:p>
            <a:r>
              <a:rPr lang="es-ES_tradnl" altLang="en-US" dirty="0" smtClean="0">
                <a:cs typeface="Times New Roman" pitchFamily="18" charset="0"/>
              </a:rPr>
              <a:t>¿Por qué? </a:t>
            </a:r>
            <a:endParaRPr lang="es-ES_tradnl" alt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s-ES_tradnl" dirty="0" smtClean="0"/>
              <a:t>Propagación del Jet de Oeste a Este</a:t>
            </a:r>
            <a:endParaRPr lang="es-ES_tradnl" dirty="0"/>
          </a:p>
        </p:txBody>
      </p:sp>
      <p:sp>
        <p:nvSpPr>
          <p:cNvPr id="3" name="Content Placeholder 2"/>
          <p:cNvSpPr>
            <a:spLocks noGrp="1"/>
          </p:cNvSpPr>
          <p:nvPr>
            <p:ph idx="1"/>
          </p:nvPr>
        </p:nvSpPr>
        <p:spPr>
          <a:xfrm>
            <a:off x="685800" y="1066800"/>
            <a:ext cx="7772400" cy="4114800"/>
          </a:xfrm>
        </p:spPr>
        <p:txBody>
          <a:bodyPr/>
          <a:lstStyle/>
          <a:p>
            <a:r>
              <a:rPr lang="es-ES_tradnl" dirty="0" smtClean="0"/>
              <a:t>Exceso de calor en los trópicos/déficit en los polos.</a:t>
            </a:r>
          </a:p>
          <a:p>
            <a:pPr lvl="1"/>
            <a:r>
              <a:rPr lang="es-ES_tradnl" dirty="0" smtClean="0"/>
              <a:t>Resultando en un gradiente de presión el cual fuerza transporte de aire en altura del ecuador a los polos.</a:t>
            </a:r>
          </a:p>
          <a:p>
            <a:pPr lvl="2"/>
            <a:r>
              <a:rPr lang="es-ES_tradnl" dirty="0" smtClean="0"/>
              <a:t>El efecto de Coriolis lo obliga a girar hacia el este</a:t>
            </a: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257675"/>
            <a:ext cx="4302254"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7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pPr eaLnBrk="1" hangingPunct="1"/>
            <a:r>
              <a:rPr lang="es-ES_tradnl" altLang="en-US" smtClean="0"/>
              <a:t>Niveles Superiores</a:t>
            </a:r>
          </a:p>
        </p:txBody>
      </p:sp>
      <p:sp>
        <p:nvSpPr>
          <p:cNvPr id="3075" name="Rectangle 3"/>
          <p:cNvSpPr>
            <a:spLocks noGrp="1" noChangeArrowheads="1"/>
          </p:cNvSpPr>
          <p:nvPr>
            <p:ph type="subTitle" idx="1"/>
          </p:nvPr>
        </p:nvSpPr>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JET PROPAGA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71600"/>
            <a:ext cx="46561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026"/>
          <p:cNvSpPr>
            <a:spLocks noGrp="1" noChangeArrowheads="1"/>
          </p:cNvSpPr>
          <p:nvPr>
            <p:ph type="title"/>
          </p:nvPr>
        </p:nvSpPr>
        <p:spPr>
          <a:xfrm>
            <a:off x="685800" y="228600"/>
            <a:ext cx="7772400" cy="914400"/>
          </a:xfrm>
        </p:spPr>
        <p:txBody>
          <a:bodyPr/>
          <a:lstStyle/>
          <a:p>
            <a:pPr eaLnBrk="1" hangingPunct="1"/>
            <a:r>
              <a:rPr lang="es-ES_tradnl" altLang="en-US" sz="4000" smtClean="0"/>
              <a:t>Propagación del JS</a:t>
            </a:r>
          </a:p>
        </p:txBody>
      </p:sp>
      <p:sp>
        <p:nvSpPr>
          <p:cNvPr id="19460" name="TextBox 6"/>
          <p:cNvSpPr txBox="1">
            <a:spLocks noChangeArrowheads="1"/>
          </p:cNvSpPr>
          <p:nvPr/>
        </p:nvSpPr>
        <p:spPr bwMode="auto">
          <a:xfrm>
            <a:off x="228600" y="1262063"/>
            <a:ext cx="3962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t>El tener frontólisis en la región de entrada y frontogénesis en la salida genera propagación del jet según se modulan los gradientes:</a:t>
            </a:r>
          </a:p>
        </p:txBody>
      </p:sp>
      <p:sp>
        <p:nvSpPr>
          <p:cNvPr id="19461" name="TextBox 7"/>
          <p:cNvSpPr txBox="1">
            <a:spLocks noChangeArrowheads="1"/>
          </p:cNvSpPr>
          <p:nvPr/>
        </p:nvSpPr>
        <p:spPr bwMode="auto">
          <a:xfrm>
            <a:off x="304800" y="3395663"/>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Char char="-"/>
            </a:pPr>
            <a:r>
              <a:rPr lang="en-US" altLang="en-US" sz="2400"/>
              <a:t>Los jets se propagan de oeste </a:t>
            </a:r>
          </a:p>
          <a:p>
            <a:pPr eaLnBrk="1" hangingPunct="1">
              <a:spcBef>
                <a:spcPct val="0"/>
              </a:spcBef>
              <a:buFontTx/>
              <a:buNone/>
            </a:pPr>
            <a:r>
              <a:rPr lang="en-US" altLang="en-US" sz="2400"/>
              <a:t> a este a gran escala.</a:t>
            </a:r>
          </a:p>
          <a:p>
            <a:pPr eaLnBrk="1" hangingPunct="1">
              <a:spcBef>
                <a:spcPct val="0"/>
              </a:spcBef>
              <a:buFontTx/>
              <a:buNone/>
            </a:pPr>
            <a:endParaRPr lang="en-US" altLang="en-US" sz="2400"/>
          </a:p>
          <a:p>
            <a:pPr eaLnBrk="1" hangingPunct="1">
              <a:spcBef>
                <a:spcPct val="0"/>
              </a:spcBef>
              <a:buFontTx/>
              <a:buChar char="-"/>
            </a:pPr>
            <a:r>
              <a:rPr lang="en-US" altLang="en-US" sz="2400"/>
              <a:t>Se produce ciclogénesis</a:t>
            </a:r>
          </a:p>
          <a:p>
            <a:pPr eaLnBrk="1" hangingPunct="1">
              <a:spcBef>
                <a:spcPct val="0"/>
              </a:spcBef>
              <a:buFontTx/>
              <a:buNone/>
            </a:pPr>
            <a:r>
              <a:rPr lang="en-US" altLang="en-US" sz="2400"/>
              <a:t> explosiva en la región de</a:t>
            </a:r>
          </a:p>
          <a:p>
            <a:pPr eaLnBrk="1" hangingPunct="1">
              <a:spcBef>
                <a:spcPct val="0"/>
              </a:spcBef>
              <a:buFontTx/>
              <a:buNone/>
            </a:pPr>
            <a:r>
              <a:rPr lang="en-US" altLang="en-US" sz="2400"/>
              <a:t> salida.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ctrTitle"/>
          </p:nvPr>
        </p:nvSpPr>
        <p:spPr>
          <a:xfrm>
            <a:off x="1066800" y="2187575"/>
            <a:ext cx="7086600" cy="1470025"/>
          </a:xfrm>
        </p:spPr>
        <p:txBody>
          <a:bodyPr/>
          <a:lstStyle/>
          <a:p>
            <a:pPr eaLnBrk="1" hangingPunct="1"/>
            <a:r>
              <a:rPr lang="es-ES_tradnl" altLang="en-US" smtClean="0">
                <a:cs typeface="Times New Roman" pitchFamily="18" charset="0"/>
              </a:rPr>
              <a:t>¿</a:t>
            </a:r>
            <a:r>
              <a:rPr lang="es-ES_tradnl" altLang="en-US" smtClean="0"/>
              <a:t>Qué sucede con las áreas de divergencia/convergencia cuando tenemos jets curveados?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1507" name="Oval 9"/>
          <p:cNvSpPr>
            <a:spLocks noChangeArrowheads="1"/>
          </p:cNvSpPr>
          <p:nvPr/>
        </p:nvSpPr>
        <p:spPr bwMode="auto">
          <a:xfrm>
            <a:off x="3048000" y="27432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1508" name="Oval 10"/>
          <p:cNvSpPr>
            <a:spLocks noChangeArrowheads="1"/>
          </p:cNvSpPr>
          <p:nvPr/>
        </p:nvSpPr>
        <p:spPr bwMode="auto">
          <a:xfrm>
            <a:off x="3581400" y="29718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1509" name="Rectangle 4"/>
          <p:cNvSpPr>
            <a:spLocks noGrp="1" noChangeArrowheads="1"/>
          </p:cNvSpPr>
          <p:nvPr>
            <p:ph type="title"/>
          </p:nvPr>
        </p:nvSpPr>
        <p:spPr>
          <a:xfrm>
            <a:off x="685800" y="76200"/>
            <a:ext cx="7772400" cy="1143000"/>
          </a:xfrm>
        </p:spPr>
        <p:txBody>
          <a:bodyPr/>
          <a:lstStyle/>
          <a:p>
            <a:pPr eaLnBrk="1" hangingPunct="1"/>
            <a:r>
              <a:rPr lang="es-ES_tradnl" altLang="en-US" smtClean="0"/>
              <a:t>Jet en Curvatura Ciclónica (HS)</a:t>
            </a:r>
          </a:p>
        </p:txBody>
      </p:sp>
      <p:sp>
        <p:nvSpPr>
          <p:cNvPr id="21510" name="Freeform 6"/>
          <p:cNvSpPr>
            <a:spLocks/>
          </p:cNvSpPr>
          <p:nvPr/>
        </p:nvSpPr>
        <p:spPr bwMode="auto">
          <a:xfrm flipV="1">
            <a:off x="1600200" y="3124200"/>
            <a:ext cx="5715000" cy="1524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1511" name="Freeform 7"/>
          <p:cNvSpPr>
            <a:spLocks/>
          </p:cNvSpPr>
          <p:nvPr/>
        </p:nvSpPr>
        <p:spPr bwMode="auto">
          <a:xfrm flipV="1">
            <a:off x="2209800" y="4495800"/>
            <a:ext cx="4419600" cy="11430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1512" name="Freeform 8"/>
          <p:cNvSpPr>
            <a:spLocks/>
          </p:cNvSpPr>
          <p:nvPr/>
        </p:nvSpPr>
        <p:spPr bwMode="auto">
          <a:xfrm flipV="1">
            <a:off x="1981200" y="3581400"/>
            <a:ext cx="5029200" cy="13716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1513" name="Text Box 11"/>
          <p:cNvSpPr txBox="1">
            <a:spLocks noChangeArrowheads="1"/>
          </p:cNvSpPr>
          <p:nvPr/>
        </p:nvSpPr>
        <p:spPr bwMode="auto">
          <a:xfrm>
            <a:off x="4191000" y="32766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21514" name="Text Box 12"/>
          <p:cNvSpPr txBox="1">
            <a:spLocks noChangeArrowheads="1"/>
          </p:cNvSpPr>
          <p:nvPr/>
        </p:nvSpPr>
        <p:spPr bwMode="auto">
          <a:xfrm>
            <a:off x="3048000" y="3962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rgbClr val="FF0000"/>
                </a:solidFill>
              </a:rPr>
              <a:t>Convergencia</a:t>
            </a:r>
          </a:p>
        </p:txBody>
      </p:sp>
      <p:sp>
        <p:nvSpPr>
          <p:cNvPr id="21515" name="Text Box 13"/>
          <p:cNvSpPr txBox="1">
            <a:spLocks noChangeArrowheads="1"/>
          </p:cNvSpPr>
          <p:nvPr/>
        </p:nvSpPr>
        <p:spPr bwMode="auto">
          <a:xfrm>
            <a:off x="46482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chemeClr val="bg1"/>
                </a:solidFill>
              </a:rPr>
              <a:t>Divergencia</a:t>
            </a:r>
          </a:p>
        </p:txBody>
      </p:sp>
      <p:sp>
        <p:nvSpPr>
          <p:cNvPr id="21516" name="Text Box 14"/>
          <p:cNvSpPr txBox="1">
            <a:spLocks noChangeArrowheads="1"/>
          </p:cNvSpPr>
          <p:nvPr/>
        </p:nvSpPr>
        <p:spPr bwMode="auto">
          <a:xfrm>
            <a:off x="5410200" y="3200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21517" name="Text Box 15"/>
          <p:cNvSpPr txBox="1">
            <a:spLocks noChangeArrowheads="1"/>
          </p:cNvSpPr>
          <p:nvPr/>
        </p:nvSpPr>
        <p:spPr bwMode="auto">
          <a:xfrm>
            <a:off x="3276600" y="3124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21518" name="Line 17"/>
          <p:cNvSpPr>
            <a:spLocks noChangeShapeType="1"/>
          </p:cNvSpPr>
          <p:nvPr/>
        </p:nvSpPr>
        <p:spPr bwMode="auto">
          <a:xfrm>
            <a:off x="4572000" y="25908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19" name="Oval 18"/>
          <p:cNvSpPr>
            <a:spLocks noChangeArrowheads="1"/>
          </p:cNvSpPr>
          <p:nvPr/>
        </p:nvSpPr>
        <p:spPr bwMode="auto">
          <a:xfrm>
            <a:off x="4648200" y="3810000"/>
            <a:ext cx="990600" cy="609600"/>
          </a:xfrm>
          <a:prstGeom prst="ellipse">
            <a:avLst/>
          </a:prstGeom>
          <a:solidFill>
            <a:schemeClr val="bg1">
              <a:alpha val="25882"/>
            </a:schemeClr>
          </a:solidFill>
          <a:ln w="9525">
            <a:solidFill>
              <a:schemeClr val="bg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1520" name="Oval 19"/>
          <p:cNvSpPr>
            <a:spLocks noChangeArrowheads="1"/>
          </p:cNvSpPr>
          <p:nvPr/>
        </p:nvSpPr>
        <p:spPr bwMode="auto">
          <a:xfrm>
            <a:off x="3124200" y="3810000"/>
            <a:ext cx="1143000" cy="609600"/>
          </a:xfrm>
          <a:prstGeom prst="ellipse">
            <a:avLst/>
          </a:prstGeom>
          <a:solidFill>
            <a:schemeClr val="hlink">
              <a:alpha val="25882"/>
            </a:schemeClr>
          </a:solidFill>
          <a:ln w="9525">
            <a:solidFill>
              <a:schemeClr val="hlink"/>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1521" name="TextBox 19"/>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219200" y="2209800"/>
            <a:ext cx="6629400" cy="41148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2531" name="Oval 3"/>
          <p:cNvSpPr>
            <a:spLocks noChangeArrowheads="1"/>
          </p:cNvSpPr>
          <p:nvPr/>
        </p:nvSpPr>
        <p:spPr bwMode="auto">
          <a:xfrm>
            <a:off x="3048000" y="3581400"/>
            <a:ext cx="2971800" cy="22860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2532" name="Oval 4"/>
          <p:cNvSpPr>
            <a:spLocks noChangeArrowheads="1"/>
          </p:cNvSpPr>
          <p:nvPr/>
        </p:nvSpPr>
        <p:spPr bwMode="auto">
          <a:xfrm>
            <a:off x="3581400" y="3810000"/>
            <a:ext cx="1828800" cy="1676400"/>
          </a:xfrm>
          <a:prstGeom prst="ellipse">
            <a:avLst/>
          </a:prstGeom>
          <a:solidFill>
            <a:schemeClr val="accent1"/>
          </a:solidFill>
          <a:ln w="9525">
            <a:solidFill>
              <a:schemeClr val="bg2"/>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2533" name="Rectangle 5"/>
          <p:cNvSpPr>
            <a:spLocks noGrp="1" noChangeArrowheads="1"/>
          </p:cNvSpPr>
          <p:nvPr>
            <p:ph type="title"/>
          </p:nvPr>
        </p:nvSpPr>
        <p:spPr>
          <a:xfrm>
            <a:off x="0" y="76200"/>
            <a:ext cx="9144000" cy="1143000"/>
          </a:xfrm>
        </p:spPr>
        <p:txBody>
          <a:bodyPr/>
          <a:lstStyle/>
          <a:p>
            <a:pPr eaLnBrk="1" hangingPunct="1"/>
            <a:r>
              <a:rPr lang="es-ES_tradnl" altLang="en-US" smtClean="0"/>
              <a:t>Jet en Curvatura Anticiclónica (HS)</a:t>
            </a:r>
          </a:p>
        </p:txBody>
      </p:sp>
      <p:sp>
        <p:nvSpPr>
          <p:cNvPr id="22534" name="Freeform 6"/>
          <p:cNvSpPr>
            <a:spLocks/>
          </p:cNvSpPr>
          <p:nvPr/>
        </p:nvSpPr>
        <p:spPr bwMode="auto">
          <a:xfrm>
            <a:off x="2743200" y="2362200"/>
            <a:ext cx="3962400" cy="1600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2535" name="Freeform 7"/>
          <p:cNvSpPr>
            <a:spLocks/>
          </p:cNvSpPr>
          <p:nvPr/>
        </p:nvSpPr>
        <p:spPr bwMode="auto">
          <a:xfrm>
            <a:off x="2209800" y="3810000"/>
            <a:ext cx="4724400" cy="14478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19050" cap="flat">
            <a:solidFill>
              <a:schemeClr val="bg2"/>
            </a:solidFill>
            <a:prstDash val="dash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2536" name="Freeform 8"/>
          <p:cNvSpPr>
            <a:spLocks/>
          </p:cNvSpPr>
          <p:nvPr/>
        </p:nvSpPr>
        <p:spPr bwMode="auto">
          <a:xfrm>
            <a:off x="2133600" y="2590800"/>
            <a:ext cx="4953000" cy="1981200"/>
          </a:xfrm>
          <a:custGeom>
            <a:avLst/>
            <a:gdLst>
              <a:gd name="T0" fmla="*/ 0 w 2544"/>
              <a:gd name="T1" fmla="*/ 0 h 776"/>
              <a:gd name="T2" fmla="*/ 2147483647 w 2544"/>
              <a:gd name="T3" fmla="*/ 2147483647 h 776"/>
              <a:gd name="T4" fmla="*/ 2147483647 w 2544"/>
              <a:gd name="T5" fmla="*/ 2147483647 h 776"/>
              <a:gd name="T6" fmla="*/ 2147483647 w 2544"/>
              <a:gd name="T7" fmla="*/ 2147483647 h 776"/>
              <a:gd name="T8" fmla="*/ 2147483647 w 2544"/>
              <a:gd name="T9" fmla="*/ 2147483647 h 776"/>
              <a:gd name="T10" fmla="*/ 2147483647 w 2544"/>
              <a:gd name="T11" fmla="*/ 2147483647 h 776"/>
              <a:gd name="T12" fmla="*/ 0 60000 65536"/>
              <a:gd name="T13" fmla="*/ 0 60000 65536"/>
              <a:gd name="T14" fmla="*/ 0 60000 65536"/>
              <a:gd name="T15" fmla="*/ 0 60000 65536"/>
              <a:gd name="T16" fmla="*/ 0 60000 65536"/>
              <a:gd name="T17" fmla="*/ 0 60000 65536"/>
              <a:gd name="T18" fmla="*/ 0 w 2544"/>
              <a:gd name="T19" fmla="*/ 0 h 776"/>
              <a:gd name="T20" fmla="*/ 2544 w 2544"/>
              <a:gd name="T21" fmla="*/ 776 h 776"/>
            </a:gdLst>
            <a:ahLst/>
            <a:cxnLst>
              <a:cxn ang="T12">
                <a:pos x="T0" y="T1"/>
              </a:cxn>
              <a:cxn ang="T13">
                <a:pos x="T2" y="T3"/>
              </a:cxn>
              <a:cxn ang="T14">
                <a:pos x="T4" y="T5"/>
              </a:cxn>
              <a:cxn ang="T15">
                <a:pos x="T6" y="T7"/>
              </a:cxn>
              <a:cxn ang="T16">
                <a:pos x="T8" y="T9"/>
              </a:cxn>
              <a:cxn ang="T17">
                <a:pos x="T10" y="T11"/>
              </a:cxn>
            </a:cxnLst>
            <a:rect l="T18" t="T19" r="T20" b="T21"/>
            <a:pathLst>
              <a:path w="2544" h="776">
                <a:moveTo>
                  <a:pt x="0" y="0"/>
                </a:moveTo>
                <a:cubicBezTo>
                  <a:pt x="136" y="248"/>
                  <a:pt x="272" y="496"/>
                  <a:pt x="480" y="624"/>
                </a:cubicBezTo>
                <a:cubicBezTo>
                  <a:pt x="688" y="752"/>
                  <a:pt x="1032" y="760"/>
                  <a:pt x="1248" y="768"/>
                </a:cubicBezTo>
                <a:cubicBezTo>
                  <a:pt x="1464" y="776"/>
                  <a:pt x="1616" y="736"/>
                  <a:pt x="1776" y="672"/>
                </a:cubicBezTo>
                <a:cubicBezTo>
                  <a:pt x="1936" y="608"/>
                  <a:pt x="2080" y="488"/>
                  <a:pt x="2208" y="384"/>
                </a:cubicBezTo>
                <a:cubicBezTo>
                  <a:pt x="2336" y="280"/>
                  <a:pt x="2488" y="104"/>
                  <a:pt x="2544" y="48"/>
                </a:cubicBezTo>
              </a:path>
            </a:pathLst>
          </a:custGeom>
          <a:noFill/>
          <a:ln w="34925" cap="flat">
            <a:solidFill>
              <a:schemeClr val="bg2"/>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22537" name="Text Box 9"/>
          <p:cNvSpPr txBox="1">
            <a:spLocks noChangeArrowheads="1"/>
          </p:cNvSpPr>
          <p:nvPr/>
        </p:nvSpPr>
        <p:spPr bwMode="auto">
          <a:xfrm>
            <a:off x="4191000" y="4267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800">
                <a:solidFill>
                  <a:schemeClr val="bg2"/>
                </a:solidFill>
              </a:rPr>
              <a:t>Max</a:t>
            </a:r>
          </a:p>
        </p:txBody>
      </p:sp>
      <p:sp>
        <p:nvSpPr>
          <p:cNvPr id="22538" name="Text Box 10"/>
          <p:cNvSpPr txBox="1">
            <a:spLocks noChangeArrowheads="1"/>
          </p:cNvSpPr>
          <p:nvPr/>
        </p:nvSpPr>
        <p:spPr bwMode="auto">
          <a:xfrm>
            <a:off x="4495800" y="39624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rgbClr val="FF0000"/>
                </a:solidFill>
              </a:rPr>
              <a:t>Convergencia</a:t>
            </a:r>
          </a:p>
        </p:txBody>
      </p:sp>
      <p:sp>
        <p:nvSpPr>
          <p:cNvPr id="22539" name="Text Box 11"/>
          <p:cNvSpPr txBox="1">
            <a:spLocks noChangeArrowheads="1"/>
          </p:cNvSpPr>
          <p:nvPr/>
        </p:nvSpPr>
        <p:spPr bwMode="auto">
          <a:xfrm>
            <a:off x="33528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400" b="1">
                <a:solidFill>
                  <a:schemeClr val="bg1"/>
                </a:solidFill>
              </a:rPr>
              <a:t>Divergencia</a:t>
            </a:r>
          </a:p>
        </p:txBody>
      </p:sp>
      <p:sp>
        <p:nvSpPr>
          <p:cNvPr id="22540" name="Text Box 12"/>
          <p:cNvSpPr txBox="1">
            <a:spLocks noChangeArrowheads="1"/>
          </p:cNvSpPr>
          <p:nvPr/>
        </p:nvSpPr>
        <p:spPr bwMode="auto">
          <a:xfrm>
            <a:off x="5334000" y="4648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22541" name="Text Box 13"/>
          <p:cNvSpPr txBox="1">
            <a:spLocks noChangeArrowheads="1"/>
          </p:cNvSpPr>
          <p:nvPr/>
        </p:nvSpPr>
        <p:spPr bwMode="auto">
          <a:xfrm>
            <a:off x="3352800" y="4648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t>
            </a:r>
          </a:p>
        </p:txBody>
      </p:sp>
      <p:sp>
        <p:nvSpPr>
          <p:cNvPr id="22542" name="Line 14"/>
          <p:cNvSpPr>
            <a:spLocks noChangeShapeType="1"/>
          </p:cNvSpPr>
          <p:nvPr/>
        </p:nvSpPr>
        <p:spPr bwMode="auto">
          <a:xfrm>
            <a:off x="4495800" y="3276600"/>
            <a:ext cx="0" cy="2743200"/>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43" name="Oval 15"/>
          <p:cNvSpPr>
            <a:spLocks noChangeArrowheads="1"/>
          </p:cNvSpPr>
          <p:nvPr/>
        </p:nvSpPr>
        <p:spPr bwMode="auto">
          <a:xfrm>
            <a:off x="3429000" y="3810000"/>
            <a:ext cx="990600" cy="609600"/>
          </a:xfrm>
          <a:prstGeom prst="ellipse">
            <a:avLst/>
          </a:prstGeom>
          <a:solidFill>
            <a:schemeClr val="bg1">
              <a:alpha val="25882"/>
            </a:schemeClr>
          </a:solidFill>
          <a:ln w="9525">
            <a:solidFill>
              <a:schemeClr val="bg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2544" name="Oval 16"/>
          <p:cNvSpPr>
            <a:spLocks noChangeArrowheads="1"/>
          </p:cNvSpPr>
          <p:nvPr/>
        </p:nvSpPr>
        <p:spPr bwMode="auto">
          <a:xfrm>
            <a:off x="4495800" y="3810000"/>
            <a:ext cx="1143000" cy="609600"/>
          </a:xfrm>
          <a:prstGeom prst="ellipse">
            <a:avLst/>
          </a:prstGeom>
          <a:solidFill>
            <a:schemeClr val="hlink">
              <a:alpha val="25882"/>
            </a:schemeClr>
          </a:solidFill>
          <a:ln w="9525">
            <a:solidFill>
              <a:schemeClr val="hlink"/>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2545" name="TextBox 18"/>
          <p:cNvSpPr txBox="1">
            <a:spLocks noChangeArrowheads="1"/>
          </p:cNvSpPr>
          <p:nvPr/>
        </p:nvSpPr>
        <p:spPr bwMode="auto">
          <a:xfrm>
            <a:off x="990600" y="1457325"/>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800"/>
              <a:t>Se pierde la certeza en la región convexa del jet.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p:txBody>
          <a:bodyPr/>
          <a:lstStyle/>
          <a:p>
            <a:pPr eaLnBrk="1" hangingPunct="1"/>
            <a:r>
              <a:rPr lang="es-ES_tradnl" altLang="en-US" smtClean="0"/>
              <a:t>Jets Acoplados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pPr eaLnBrk="1" hangingPunct="1"/>
            <a:r>
              <a:rPr lang="es-ES_tradnl" altLang="en-US" smtClean="0"/>
              <a:t>Jets Acoplados</a:t>
            </a:r>
          </a:p>
        </p:txBody>
      </p:sp>
      <p:sp>
        <p:nvSpPr>
          <p:cNvPr id="24579" name="Rectangle 3"/>
          <p:cNvSpPr>
            <a:spLocks noGrp="1" noChangeArrowheads="1"/>
          </p:cNvSpPr>
          <p:nvPr>
            <p:ph type="body" idx="1"/>
          </p:nvPr>
        </p:nvSpPr>
        <p:spPr>
          <a:xfrm>
            <a:off x="685800" y="1828800"/>
            <a:ext cx="7772400" cy="3276600"/>
          </a:xfrm>
        </p:spPr>
        <p:txBody>
          <a:bodyPr/>
          <a:lstStyle/>
          <a:p>
            <a:pPr eaLnBrk="1" hangingPunct="1"/>
            <a:r>
              <a:rPr lang="es-ES_tradnl" altLang="en-US" smtClean="0"/>
              <a:t>Jets acoplados implica que las regiones de divergencia o convergencia de dos jets están en fase.</a:t>
            </a:r>
          </a:p>
          <a:p>
            <a:pPr eaLnBrk="1" hangingPunct="1"/>
            <a:endParaRPr lang="es-ES_tradnl" altLang="en-US" sz="1000" smtClean="0"/>
          </a:p>
          <a:p>
            <a:pPr eaLnBrk="1" hangingPunct="1"/>
            <a:r>
              <a:rPr lang="es-ES_tradnl" altLang="en-US" smtClean="0"/>
              <a:t>Al acoplarse, las regiones de divergencia o convergencia tienden a intensificarse y expandirse horizontalmente.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228600" y="1524000"/>
            <a:ext cx="4267200" cy="3505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03" name="Oval 11"/>
          <p:cNvSpPr>
            <a:spLocks noChangeArrowheads="1"/>
          </p:cNvSpPr>
          <p:nvPr/>
        </p:nvSpPr>
        <p:spPr bwMode="auto">
          <a:xfrm>
            <a:off x="3200400" y="2362200"/>
            <a:ext cx="685800" cy="4572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04" name="Rectangle 2"/>
          <p:cNvSpPr>
            <a:spLocks noGrp="1" noChangeArrowheads="1"/>
          </p:cNvSpPr>
          <p:nvPr>
            <p:ph type="title"/>
          </p:nvPr>
        </p:nvSpPr>
        <p:spPr>
          <a:xfrm>
            <a:off x="762000" y="0"/>
            <a:ext cx="7772400" cy="1143000"/>
          </a:xfrm>
        </p:spPr>
        <p:txBody>
          <a:bodyPr/>
          <a:lstStyle/>
          <a:p>
            <a:pPr eaLnBrk="1" hangingPunct="1"/>
            <a:r>
              <a:rPr lang="es-ES_tradnl" altLang="en-US" smtClean="0"/>
              <a:t>Jets Acoplados</a:t>
            </a:r>
          </a:p>
        </p:txBody>
      </p:sp>
      <p:sp>
        <p:nvSpPr>
          <p:cNvPr id="25605" name="Rectangle 4"/>
          <p:cNvSpPr>
            <a:spLocks noChangeArrowheads="1"/>
          </p:cNvSpPr>
          <p:nvPr/>
        </p:nvSpPr>
        <p:spPr bwMode="auto">
          <a:xfrm>
            <a:off x="4724400" y="1524000"/>
            <a:ext cx="4191000" cy="3505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06" name="Line 5"/>
          <p:cNvSpPr>
            <a:spLocks noChangeShapeType="1"/>
          </p:cNvSpPr>
          <p:nvPr/>
        </p:nvSpPr>
        <p:spPr bwMode="auto">
          <a:xfrm>
            <a:off x="1905000" y="2971800"/>
            <a:ext cx="1676400" cy="0"/>
          </a:xfrm>
          <a:prstGeom prst="line">
            <a:avLst/>
          </a:prstGeom>
          <a:noFill/>
          <a:ln w="508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25607" name="Line 6"/>
          <p:cNvSpPr>
            <a:spLocks noChangeShapeType="1"/>
          </p:cNvSpPr>
          <p:nvPr/>
        </p:nvSpPr>
        <p:spPr bwMode="auto">
          <a:xfrm>
            <a:off x="5410200" y="2971800"/>
            <a:ext cx="1676400" cy="0"/>
          </a:xfrm>
          <a:prstGeom prst="line">
            <a:avLst/>
          </a:prstGeom>
          <a:noFill/>
          <a:ln w="508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25608" name="Line 7"/>
          <p:cNvSpPr>
            <a:spLocks noChangeShapeType="1"/>
          </p:cNvSpPr>
          <p:nvPr/>
        </p:nvSpPr>
        <p:spPr bwMode="auto">
          <a:xfrm>
            <a:off x="6781800" y="3810000"/>
            <a:ext cx="1676400" cy="0"/>
          </a:xfrm>
          <a:prstGeom prst="line">
            <a:avLst/>
          </a:prstGeom>
          <a:noFill/>
          <a:ln w="508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25609" name="Line 8"/>
          <p:cNvSpPr>
            <a:spLocks noChangeShapeType="1"/>
          </p:cNvSpPr>
          <p:nvPr/>
        </p:nvSpPr>
        <p:spPr bwMode="auto">
          <a:xfrm>
            <a:off x="533400" y="3810000"/>
            <a:ext cx="1676400" cy="0"/>
          </a:xfrm>
          <a:prstGeom prst="line">
            <a:avLst/>
          </a:prstGeom>
          <a:noFill/>
          <a:ln w="508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a:p>
        </p:txBody>
      </p:sp>
      <p:sp>
        <p:nvSpPr>
          <p:cNvPr id="25610" name="Oval 9"/>
          <p:cNvSpPr>
            <a:spLocks noChangeArrowheads="1"/>
          </p:cNvSpPr>
          <p:nvPr/>
        </p:nvSpPr>
        <p:spPr bwMode="auto">
          <a:xfrm>
            <a:off x="1524000" y="3048000"/>
            <a:ext cx="1143000" cy="685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11" name="Oval 16"/>
          <p:cNvSpPr>
            <a:spLocks noChangeArrowheads="1"/>
          </p:cNvSpPr>
          <p:nvPr/>
        </p:nvSpPr>
        <p:spPr bwMode="auto">
          <a:xfrm>
            <a:off x="1752600" y="2438400"/>
            <a:ext cx="685800" cy="4572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12" name="Oval 17"/>
          <p:cNvSpPr>
            <a:spLocks noChangeArrowheads="1"/>
          </p:cNvSpPr>
          <p:nvPr/>
        </p:nvSpPr>
        <p:spPr bwMode="auto">
          <a:xfrm>
            <a:off x="3200400" y="3124200"/>
            <a:ext cx="685800" cy="4572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13" name="Oval 18"/>
          <p:cNvSpPr>
            <a:spLocks noChangeArrowheads="1"/>
          </p:cNvSpPr>
          <p:nvPr/>
        </p:nvSpPr>
        <p:spPr bwMode="auto">
          <a:xfrm>
            <a:off x="1752600" y="3962400"/>
            <a:ext cx="685800" cy="4572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14" name="Oval 21"/>
          <p:cNvSpPr>
            <a:spLocks noChangeArrowheads="1"/>
          </p:cNvSpPr>
          <p:nvPr/>
        </p:nvSpPr>
        <p:spPr bwMode="auto">
          <a:xfrm>
            <a:off x="6477000" y="3048000"/>
            <a:ext cx="1143000" cy="6858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15" name="Text Box 22"/>
          <p:cNvSpPr txBox="1">
            <a:spLocks noChangeArrowheads="1"/>
          </p:cNvSpPr>
          <p:nvPr/>
        </p:nvSpPr>
        <p:spPr bwMode="auto">
          <a:xfrm>
            <a:off x="4724400" y="1447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Acoplados en Lado Divergente</a:t>
            </a:r>
          </a:p>
        </p:txBody>
      </p:sp>
      <p:sp>
        <p:nvSpPr>
          <p:cNvPr id="25616" name="Text Box 23"/>
          <p:cNvSpPr txBox="1">
            <a:spLocks noChangeArrowheads="1"/>
          </p:cNvSpPr>
          <p:nvPr/>
        </p:nvSpPr>
        <p:spPr bwMode="auto">
          <a:xfrm>
            <a:off x="228600" y="1447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solidFill>
                  <a:schemeClr val="bg2"/>
                </a:solidFill>
              </a:rPr>
              <a:t>Acoplados en Lado Convergente</a:t>
            </a:r>
          </a:p>
        </p:txBody>
      </p:sp>
      <p:sp>
        <p:nvSpPr>
          <p:cNvPr id="25617" name="Text Box 25"/>
          <p:cNvSpPr txBox="1">
            <a:spLocks noChangeArrowheads="1"/>
          </p:cNvSpPr>
          <p:nvPr/>
        </p:nvSpPr>
        <p:spPr bwMode="auto">
          <a:xfrm>
            <a:off x="1828800" y="320040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b="1">
                <a:solidFill>
                  <a:schemeClr val="tx2"/>
                </a:solidFill>
              </a:rPr>
              <a:t>Con</a:t>
            </a:r>
          </a:p>
        </p:txBody>
      </p:sp>
      <p:sp>
        <p:nvSpPr>
          <p:cNvPr id="25618" name="Text Box 31"/>
          <p:cNvSpPr txBox="1">
            <a:spLocks noChangeArrowheads="1"/>
          </p:cNvSpPr>
          <p:nvPr/>
        </p:nvSpPr>
        <p:spPr bwMode="auto">
          <a:xfrm>
            <a:off x="1905000" y="2514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Div</a:t>
            </a:r>
          </a:p>
        </p:txBody>
      </p:sp>
      <p:sp>
        <p:nvSpPr>
          <p:cNvPr id="25619" name="Text Box 32"/>
          <p:cNvSpPr txBox="1">
            <a:spLocks noChangeArrowheads="1"/>
          </p:cNvSpPr>
          <p:nvPr/>
        </p:nvSpPr>
        <p:spPr bwMode="auto">
          <a:xfrm>
            <a:off x="3352800" y="32004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Div</a:t>
            </a:r>
          </a:p>
        </p:txBody>
      </p:sp>
      <p:sp>
        <p:nvSpPr>
          <p:cNvPr id="25620" name="Text Box 33"/>
          <p:cNvSpPr txBox="1">
            <a:spLocks noChangeArrowheads="1"/>
          </p:cNvSpPr>
          <p:nvPr/>
        </p:nvSpPr>
        <p:spPr bwMode="auto">
          <a:xfrm>
            <a:off x="1905000" y="4038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Div</a:t>
            </a:r>
          </a:p>
        </p:txBody>
      </p:sp>
      <p:sp>
        <p:nvSpPr>
          <p:cNvPr id="25621" name="Text Box 34"/>
          <p:cNvSpPr txBox="1">
            <a:spLocks noChangeArrowheads="1"/>
          </p:cNvSpPr>
          <p:nvPr/>
        </p:nvSpPr>
        <p:spPr bwMode="auto">
          <a:xfrm>
            <a:off x="6781800" y="32004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400" b="1">
                <a:solidFill>
                  <a:schemeClr val="tx2"/>
                </a:solidFill>
              </a:rPr>
              <a:t>Div</a:t>
            </a:r>
          </a:p>
        </p:txBody>
      </p:sp>
      <p:sp>
        <p:nvSpPr>
          <p:cNvPr id="25622" name="Text Box 37"/>
          <p:cNvSpPr txBox="1">
            <a:spLocks noChangeArrowheads="1"/>
          </p:cNvSpPr>
          <p:nvPr/>
        </p:nvSpPr>
        <p:spPr bwMode="auto">
          <a:xfrm>
            <a:off x="4800600" y="5029200"/>
            <a:ext cx="403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dirty="0"/>
              <a:t>Esta es condición ideal para fuerte convección y posible ciclogénesis. </a:t>
            </a:r>
          </a:p>
        </p:txBody>
      </p:sp>
      <p:sp>
        <p:nvSpPr>
          <p:cNvPr id="25623" name="Oval 16"/>
          <p:cNvSpPr>
            <a:spLocks noChangeArrowheads="1"/>
          </p:cNvSpPr>
          <p:nvPr/>
        </p:nvSpPr>
        <p:spPr bwMode="auto">
          <a:xfrm>
            <a:off x="381000" y="3124200"/>
            <a:ext cx="685800" cy="4572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24" name="Text Box 31"/>
          <p:cNvSpPr txBox="1">
            <a:spLocks noChangeArrowheads="1"/>
          </p:cNvSpPr>
          <p:nvPr/>
        </p:nvSpPr>
        <p:spPr bwMode="auto">
          <a:xfrm>
            <a:off x="533400" y="32004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Div</a:t>
            </a:r>
          </a:p>
        </p:txBody>
      </p:sp>
      <p:sp>
        <p:nvSpPr>
          <p:cNvPr id="25625" name="Oval 11"/>
          <p:cNvSpPr>
            <a:spLocks noChangeArrowheads="1"/>
          </p:cNvSpPr>
          <p:nvPr/>
        </p:nvSpPr>
        <p:spPr bwMode="auto">
          <a:xfrm>
            <a:off x="6629400" y="3962400"/>
            <a:ext cx="685800" cy="4572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26" name="Oval 18"/>
          <p:cNvSpPr>
            <a:spLocks noChangeArrowheads="1"/>
          </p:cNvSpPr>
          <p:nvPr/>
        </p:nvSpPr>
        <p:spPr bwMode="auto">
          <a:xfrm>
            <a:off x="8001000" y="3962400"/>
            <a:ext cx="685800" cy="4572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27" name="Text Box 26"/>
          <p:cNvSpPr txBox="1">
            <a:spLocks noChangeArrowheads="1"/>
          </p:cNvSpPr>
          <p:nvPr/>
        </p:nvSpPr>
        <p:spPr bwMode="auto">
          <a:xfrm>
            <a:off x="6781800" y="4038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Con</a:t>
            </a:r>
          </a:p>
        </p:txBody>
      </p:sp>
      <p:sp>
        <p:nvSpPr>
          <p:cNvPr id="25628" name="Text Box 33"/>
          <p:cNvSpPr txBox="1">
            <a:spLocks noChangeArrowheads="1"/>
          </p:cNvSpPr>
          <p:nvPr/>
        </p:nvSpPr>
        <p:spPr bwMode="auto">
          <a:xfrm>
            <a:off x="8153400" y="4038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Div</a:t>
            </a:r>
          </a:p>
        </p:txBody>
      </p:sp>
      <p:sp>
        <p:nvSpPr>
          <p:cNvPr id="25629" name="Oval 11"/>
          <p:cNvSpPr>
            <a:spLocks noChangeArrowheads="1"/>
          </p:cNvSpPr>
          <p:nvPr/>
        </p:nvSpPr>
        <p:spPr bwMode="auto">
          <a:xfrm>
            <a:off x="381000" y="3962400"/>
            <a:ext cx="685800" cy="4572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30" name="Text Box 26"/>
          <p:cNvSpPr txBox="1">
            <a:spLocks noChangeArrowheads="1"/>
          </p:cNvSpPr>
          <p:nvPr/>
        </p:nvSpPr>
        <p:spPr bwMode="auto">
          <a:xfrm>
            <a:off x="3352800" y="24384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Con</a:t>
            </a:r>
          </a:p>
        </p:txBody>
      </p:sp>
      <p:sp>
        <p:nvSpPr>
          <p:cNvPr id="25631" name="Oval 10"/>
          <p:cNvSpPr>
            <a:spLocks noChangeArrowheads="1"/>
          </p:cNvSpPr>
          <p:nvPr/>
        </p:nvSpPr>
        <p:spPr bwMode="auto">
          <a:xfrm>
            <a:off x="6629400" y="2438400"/>
            <a:ext cx="685800" cy="4572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32" name="Oval 16"/>
          <p:cNvSpPr>
            <a:spLocks noChangeArrowheads="1"/>
          </p:cNvSpPr>
          <p:nvPr/>
        </p:nvSpPr>
        <p:spPr bwMode="auto">
          <a:xfrm>
            <a:off x="5029200" y="2438400"/>
            <a:ext cx="685800" cy="45720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33" name="Text Box 24"/>
          <p:cNvSpPr txBox="1">
            <a:spLocks noChangeArrowheads="1"/>
          </p:cNvSpPr>
          <p:nvPr/>
        </p:nvSpPr>
        <p:spPr bwMode="auto">
          <a:xfrm>
            <a:off x="6781800" y="2514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Con</a:t>
            </a:r>
          </a:p>
        </p:txBody>
      </p:sp>
      <p:sp>
        <p:nvSpPr>
          <p:cNvPr id="25634" name="Text Box 31"/>
          <p:cNvSpPr txBox="1">
            <a:spLocks noChangeArrowheads="1"/>
          </p:cNvSpPr>
          <p:nvPr/>
        </p:nvSpPr>
        <p:spPr bwMode="auto">
          <a:xfrm>
            <a:off x="5181600" y="2514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Div</a:t>
            </a:r>
          </a:p>
        </p:txBody>
      </p:sp>
      <p:sp>
        <p:nvSpPr>
          <p:cNvPr id="25635" name="Oval 11"/>
          <p:cNvSpPr>
            <a:spLocks noChangeArrowheads="1"/>
          </p:cNvSpPr>
          <p:nvPr/>
        </p:nvSpPr>
        <p:spPr bwMode="auto">
          <a:xfrm>
            <a:off x="8001000" y="3124200"/>
            <a:ext cx="685800" cy="4572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5636" name="Text Box 26"/>
          <p:cNvSpPr txBox="1">
            <a:spLocks noChangeArrowheads="1"/>
          </p:cNvSpPr>
          <p:nvPr/>
        </p:nvSpPr>
        <p:spPr bwMode="auto">
          <a:xfrm>
            <a:off x="8153400" y="32004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Con</a:t>
            </a:r>
          </a:p>
        </p:txBody>
      </p:sp>
      <p:sp>
        <p:nvSpPr>
          <p:cNvPr id="25637" name="Text Box 26"/>
          <p:cNvSpPr txBox="1">
            <a:spLocks noChangeArrowheads="1"/>
          </p:cNvSpPr>
          <p:nvPr/>
        </p:nvSpPr>
        <p:spPr bwMode="auto">
          <a:xfrm>
            <a:off x="457200" y="4068763"/>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b="1">
                <a:solidFill>
                  <a:schemeClr val="tx2"/>
                </a:solidFill>
              </a:rPr>
              <a:t>Con</a:t>
            </a:r>
          </a:p>
        </p:txBody>
      </p:sp>
      <p:sp>
        <p:nvSpPr>
          <p:cNvPr id="25638" name="Text Box 37"/>
          <p:cNvSpPr txBox="1">
            <a:spLocks noChangeArrowheads="1"/>
          </p:cNvSpPr>
          <p:nvPr/>
        </p:nvSpPr>
        <p:spPr bwMode="auto">
          <a:xfrm>
            <a:off x="381000" y="5029200"/>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Esta es condición ideal para subsidencia a gran escala.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0" y="228600"/>
            <a:ext cx="9067800" cy="1143000"/>
          </a:xfrm>
        </p:spPr>
        <p:txBody>
          <a:bodyPr/>
          <a:lstStyle/>
          <a:p>
            <a:pPr eaLnBrk="1" hangingPunct="1"/>
            <a:r>
              <a:rPr lang="es-ES_tradnl" altLang="en-US" sz="4000" smtClean="0"/>
              <a:t>Modelo Conceptual de Jets Acoplados en su Lado Divergente (HS)</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
          <p:cNvSpPr txBox="1">
            <a:spLocks noChangeArrowheads="1"/>
          </p:cNvSpPr>
          <p:nvPr/>
        </p:nvSpPr>
        <p:spPr bwMode="auto">
          <a:xfrm>
            <a:off x="228600" y="5943600"/>
            <a:ext cx="86868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Gran porciento de los eventos extremos, con lluvias fuertes y/o tiempo severo, se presentan bajo condiciones de jets acoplados.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2286000"/>
            <a:ext cx="7772400" cy="1143000"/>
          </a:xfrm>
        </p:spPr>
        <p:txBody>
          <a:bodyPr/>
          <a:lstStyle/>
          <a:p>
            <a:pPr eaLnBrk="1" hangingPunct="1"/>
            <a:r>
              <a:rPr lang="es-ES_tradnl" altLang="en-US" smtClean="0"/>
              <a:t>Intensidad del Jet</a:t>
            </a:r>
          </a:p>
        </p:txBody>
      </p:sp>
      <p:sp>
        <p:nvSpPr>
          <p:cNvPr id="27651" name="Rectangle 3"/>
          <p:cNvSpPr>
            <a:spLocks noGrp="1" noChangeArrowheads="1"/>
          </p:cNvSpPr>
          <p:nvPr>
            <p:ph type="subTitle" idx="1"/>
          </p:nvPr>
        </p:nvSpPr>
        <p:spPr/>
        <p:txBody>
          <a:bodyPr/>
          <a:lstStyle/>
          <a:p>
            <a:pPr eaLnBrk="1" hangingPunct="1"/>
            <a:r>
              <a:rPr lang="es-ES_tradnl" altLang="en-US" smtClean="0"/>
              <a:t>Viento Geostrófico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590800"/>
            <a:ext cx="27432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5" name="Rectangle 1026"/>
          <p:cNvSpPr>
            <a:spLocks noGrp="1" noChangeArrowheads="1"/>
          </p:cNvSpPr>
          <p:nvPr>
            <p:ph type="title"/>
          </p:nvPr>
        </p:nvSpPr>
        <p:spPr>
          <a:xfrm>
            <a:off x="152400" y="304800"/>
            <a:ext cx="8686800" cy="1143000"/>
          </a:xfrm>
        </p:spPr>
        <p:txBody>
          <a:bodyPr/>
          <a:lstStyle/>
          <a:p>
            <a:pPr eaLnBrk="1" hangingPunct="1"/>
            <a:r>
              <a:rPr lang="es-ES_tradnl" altLang="en-US" sz="4000" smtClean="0"/>
              <a:t>Viento Total: Súper/Sub Ageostrófico</a:t>
            </a:r>
          </a:p>
        </p:txBody>
      </p:sp>
      <p:sp>
        <p:nvSpPr>
          <p:cNvPr id="28676" name="Rectangle 1027"/>
          <p:cNvSpPr>
            <a:spLocks noGrp="1" noChangeArrowheads="1"/>
          </p:cNvSpPr>
          <p:nvPr>
            <p:ph type="body" idx="1"/>
          </p:nvPr>
        </p:nvSpPr>
        <p:spPr>
          <a:xfrm>
            <a:off x="685800" y="1524000"/>
            <a:ext cx="7772400" cy="4495800"/>
          </a:xfrm>
        </p:spPr>
        <p:txBody>
          <a:bodyPr/>
          <a:lstStyle/>
          <a:p>
            <a:pPr eaLnBrk="1" hangingPunct="1">
              <a:lnSpc>
                <a:spcPct val="90000"/>
              </a:lnSpc>
            </a:pPr>
            <a:r>
              <a:rPr lang="es-ES_tradnl" altLang="en-US" sz="2400" smtClean="0"/>
              <a:t>El viento total (V) es la suma de su componente geostrófica (Vgeo) y la componente ageostrófica (Vageo).</a:t>
            </a:r>
          </a:p>
          <a:p>
            <a:pPr lvl="1" eaLnBrk="1" hangingPunct="1">
              <a:lnSpc>
                <a:spcPct val="90000"/>
              </a:lnSpc>
              <a:buFontTx/>
              <a:buNone/>
            </a:pPr>
            <a:r>
              <a:rPr lang="es-ES_tradnl" altLang="en-US" sz="2400" b="1" smtClean="0"/>
              <a:t>                        </a:t>
            </a:r>
          </a:p>
          <a:p>
            <a:pPr lvl="1" eaLnBrk="1" hangingPunct="1">
              <a:lnSpc>
                <a:spcPct val="90000"/>
              </a:lnSpc>
              <a:buFontTx/>
              <a:buNone/>
            </a:pPr>
            <a:r>
              <a:rPr lang="es-ES_tradnl" altLang="en-US" sz="2400" b="1" smtClean="0"/>
              <a:t>                           V=Vgeo + Vageo</a:t>
            </a:r>
          </a:p>
          <a:p>
            <a:pPr lvl="1" eaLnBrk="1" hangingPunct="1">
              <a:lnSpc>
                <a:spcPct val="90000"/>
              </a:lnSpc>
              <a:buFontTx/>
              <a:buNone/>
            </a:pPr>
            <a:endParaRPr lang="es-ES_tradnl" altLang="en-US" sz="2000" smtClean="0"/>
          </a:p>
          <a:p>
            <a:pPr eaLnBrk="1" hangingPunct="1">
              <a:lnSpc>
                <a:spcPct val="90000"/>
              </a:lnSpc>
            </a:pPr>
            <a:r>
              <a:rPr lang="es-ES_tradnl" altLang="en-US" sz="2400" smtClean="0"/>
              <a:t>En una cresta/dorsal, la componente geostrófica y ageostrófica apuntan a la misma dirección.</a:t>
            </a:r>
          </a:p>
          <a:p>
            <a:pPr lvl="1" eaLnBrk="1" hangingPunct="1">
              <a:lnSpc>
                <a:spcPct val="90000"/>
              </a:lnSpc>
            </a:pPr>
            <a:r>
              <a:rPr lang="es-ES_tradnl" altLang="en-US" sz="2000" smtClean="0"/>
              <a:t>Suma de vectores y viento es Supergeostrófico.</a:t>
            </a:r>
          </a:p>
          <a:p>
            <a:pPr lvl="1" eaLnBrk="1" hangingPunct="1">
              <a:lnSpc>
                <a:spcPct val="90000"/>
              </a:lnSpc>
            </a:pPr>
            <a:endParaRPr lang="es-ES_tradnl" altLang="en-US" sz="2000" smtClean="0"/>
          </a:p>
          <a:p>
            <a:pPr eaLnBrk="1" hangingPunct="1">
              <a:lnSpc>
                <a:spcPct val="90000"/>
              </a:lnSpc>
            </a:pPr>
            <a:r>
              <a:rPr lang="es-ES_tradnl" altLang="en-US" sz="2400" smtClean="0"/>
              <a:t>En una vaguada, la componente geostrófica y ageostrófica apuntan en direcciones opuestas</a:t>
            </a:r>
          </a:p>
          <a:p>
            <a:pPr lvl="1" eaLnBrk="1" hangingPunct="1">
              <a:lnSpc>
                <a:spcPct val="90000"/>
              </a:lnSpc>
            </a:pPr>
            <a:r>
              <a:rPr lang="es-ES_tradnl" altLang="en-US" sz="2000" smtClean="0"/>
              <a:t>Sustracción vectorial y viento total es Subgeostrófico</a:t>
            </a:r>
          </a:p>
          <a:p>
            <a:pPr lvl="1" eaLnBrk="1" hangingPunct="1">
              <a:lnSpc>
                <a:spcPct val="90000"/>
              </a:lnSpc>
              <a:buFontTx/>
              <a:buNone/>
            </a:pPr>
            <a:r>
              <a:rPr lang="es-ES_tradnl" altLang="en-US" sz="2000" smtClean="0"/>
              <a:t>			</a:t>
            </a:r>
          </a:p>
          <a:p>
            <a:pPr lvl="1" eaLnBrk="1" hangingPunct="1">
              <a:lnSpc>
                <a:spcPct val="90000"/>
              </a:lnSpc>
              <a:buFontTx/>
              <a:buNone/>
            </a:pPr>
            <a:r>
              <a:rPr lang="es-ES_tradnl" altLang="en-US" sz="2000" smtClean="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p:txBody>
          <a:bodyPr/>
          <a:lstStyle/>
          <a:p>
            <a:pPr eaLnBrk="1" hangingPunct="1"/>
            <a:r>
              <a:rPr lang="es-ES_tradnl" altLang="en-US" smtClean="0"/>
              <a:t>Corriente en Chorro</a:t>
            </a:r>
          </a:p>
        </p:txBody>
      </p:sp>
      <p:sp>
        <p:nvSpPr>
          <p:cNvPr id="4099" name="Rectangle 1027"/>
          <p:cNvSpPr>
            <a:spLocks noGrp="1" noChangeArrowheads="1"/>
          </p:cNvSpPr>
          <p:nvPr>
            <p:ph type="body" idx="1"/>
          </p:nvPr>
        </p:nvSpPr>
        <p:spPr/>
        <p:txBody>
          <a:bodyPr/>
          <a:lstStyle/>
          <a:p>
            <a:pPr eaLnBrk="1" hangingPunct="1"/>
            <a:r>
              <a:rPr lang="es-ES_tradnl" altLang="en-US" sz="2800" smtClean="0"/>
              <a:t>En términos de la OACI como apoyo a la aviación una corriente en chorro es considerada cuando tenemos vientos de </a:t>
            </a:r>
            <a:r>
              <a:rPr lang="es-ES_tradnl" altLang="en-US" sz="2800" b="1" u="sng" smtClean="0">
                <a:solidFill>
                  <a:srgbClr val="FFC000"/>
                </a:solidFill>
              </a:rPr>
              <a:t>70 nudos</a:t>
            </a:r>
            <a:r>
              <a:rPr lang="es-ES_tradnl" altLang="en-US" sz="2800" smtClean="0"/>
              <a:t> y hay un núcleo máximo de </a:t>
            </a:r>
            <a:r>
              <a:rPr lang="es-ES_tradnl" altLang="en-US" sz="2800" b="1" u="sng" smtClean="0">
                <a:solidFill>
                  <a:srgbClr val="FFC000"/>
                </a:solidFill>
              </a:rPr>
              <a:t>90 nudos</a:t>
            </a:r>
            <a:r>
              <a:rPr lang="es-ES_tradnl" altLang="en-US" sz="2800" smtClean="0"/>
              <a:t> o mas.</a:t>
            </a:r>
          </a:p>
          <a:p>
            <a:pPr lvl="1" eaLnBrk="1" hangingPunct="1"/>
            <a:r>
              <a:rPr lang="es-ES_tradnl" altLang="en-US" sz="2400" smtClean="0"/>
              <a:t>Con separación horizontal de </a:t>
            </a:r>
            <a:r>
              <a:rPr lang="es-ES_tradnl" altLang="en-US" sz="2400" b="1" u="sng" smtClean="0">
                <a:solidFill>
                  <a:schemeClr val="accent1"/>
                </a:solidFill>
              </a:rPr>
              <a:t>5 grados/500 Km </a:t>
            </a:r>
            <a:r>
              <a:rPr lang="es-ES_tradnl" altLang="en-US" sz="2400" smtClean="0"/>
              <a:t>entre jet a jet.</a:t>
            </a:r>
          </a:p>
          <a:p>
            <a:pPr eaLnBrk="1" hangingPunct="1"/>
            <a:r>
              <a:rPr lang="es-ES_tradnl" altLang="en-US" sz="2800" smtClean="0"/>
              <a:t>Operacionalmente podemos identificar corrientes en chorro en áreas/regiones donde se analizan vientos significantes.</a:t>
            </a:r>
          </a:p>
          <a:p>
            <a:pPr lvl="1" eaLnBrk="1" hangingPunct="1"/>
            <a:r>
              <a:rPr lang="es-ES_tradnl" altLang="en-US" sz="2400" smtClean="0"/>
              <a:t>Pueden ser de 35-55Kts por ejemplo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057400"/>
            <a:ext cx="6629400" cy="3657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698" name="Rectangle 2"/>
          <p:cNvSpPr>
            <a:spLocks noGrp="1" noChangeArrowheads="1"/>
          </p:cNvSpPr>
          <p:nvPr>
            <p:ph type="ctrTitle"/>
          </p:nvPr>
        </p:nvSpPr>
        <p:spPr>
          <a:xfrm>
            <a:off x="2133600" y="914400"/>
            <a:ext cx="4724400" cy="990600"/>
          </a:xfrm>
        </p:spPr>
        <p:txBody>
          <a:bodyPr/>
          <a:lstStyle/>
          <a:p>
            <a:pPr eaLnBrk="1" hangingPunct="1"/>
            <a:r>
              <a:rPr lang="es-ES_tradnl" altLang="en-US" sz="4800" b="1" smtClean="0"/>
              <a:t>Vaguada</a:t>
            </a:r>
          </a:p>
        </p:txBody>
      </p:sp>
      <p:grpSp>
        <p:nvGrpSpPr>
          <p:cNvPr id="29699" name="Group 6"/>
          <p:cNvGrpSpPr>
            <a:grpSpLocks/>
          </p:cNvGrpSpPr>
          <p:nvPr/>
        </p:nvGrpSpPr>
        <p:grpSpPr bwMode="auto">
          <a:xfrm flipV="1">
            <a:off x="1371600" y="2359025"/>
            <a:ext cx="6019800" cy="2746375"/>
            <a:chOff x="1371600" y="2209800"/>
            <a:chExt cx="6019800" cy="2742812"/>
          </a:xfrm>
        </p:grpSpPr>
        <p:sp>
          <p:nvSpPr>
            <p:cNvPr id="4" name="Freeform 3"/>
            <p:cNvSpPr/>
            <p:nvPr/>
          </p:nvSpPr>
          <p:spPr>
            <a:xfrm>
              <a:off x="1447800" y="3124599"/>
              <a:ext cx="5943600" cy="1828013"/>
            </a:xfrm>
            <a:custGeom>
              <a:avLst/>
              <a:gdLst>
                <a:gd name="connsiteX0" fmla="*/ 0 w 4645742"/>
                <a:gd name="connsiteY0" fmla="*/ 176980 h 2529348"/>
                <a:gd name="connsiteX1" fmla="*/ 1091380 w 4645742"/>
                <a:gd name="connsiteY1" fmla="*/ 560439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645742"/>
                <a:gd name="connsiteY0" fmla="*/ 176980 h 2529348"/>
                <a:gd name="connsiteX1" fmla="*/ 816077 w 4645742"/>
                <a:gd name="connsiteY1" fmla="*/ 604703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3969774 w 4972665"/>
                <a:gd name="connsiteY5" fmla="*/ 471948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76401 w 4972665"/>
                <a:gd name="connsiteY2" fmla="*/ 1713325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3434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492477"/>
                <a:gd name="connsiteX1" fmla="*/ 990601 w 4972665"/>
                <a:gd name="connsiteY1" fmla="*/ 604703 h 2492477"/>
                <a:gd name="connsiteX2" fmla="*/ 1600201 w 4972665"/>
                <a:gd name="connsiteY2" fmla="*/ 1511757 h 2492477"/>
                <a:gd name="connsiteX3" fmla="*/ 2716161 w 4972665"/>
                <a:gd name="connsiteY3" fmla="*/ 2492477 h 2492477"/>
                <a:gd name="connsiteX4" fmla="*/ 3674806 w 4972665"/>
                <a:gd name="connsiteY4" fmla="*/ 1666568 h 2492477"/>
                <a:gd name="connsiteX5" fmla="*/ 4343401 w 4972665"/>
                <a:gd name="connsiteY5" fmla="*/ 705487 h 2492477"/>
                <a:gd name="connsiteX6" fmla="*/ 4972665 w 4972665"/>
                <a:gd name="connsiteY6" fmla="*/ 0 h 2492477"/>
                <a:gd name="connsiteX7" fmla="*/ 4972665 w 4972665"/>
                <a:gd name="connsiteY7" fmla="*/ 0 h 2492477"/>
                <a:gd name="connsiteX8" fmla="*/ 4972665 w 4972665"/>
                <a:gd name="connsiteY8" fmla="*/ 0 h 2492477"/>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492477"/>
                <a:gd name="connsiteX1" fmla="*/ 990601 w 4972665"/>
                <a:gd name="connsiteY1" fmla="*/ 604703 h 2492477"/>
                <a:gd name="connsiteX2" fmla="*/ 2716161 w 4972665"/>
                <a:gd name="connsiteY2" fmla="*/ 2492477 h 2492477"/>
                <a:gd name="connsiteX3" fmla="*/ 3674806 w 4972665"/>
                <a:gd name="connsiteY3" fmla="*/ 1666568 h 2492477"/>
                <a:gd name="connsiteX4" fmla="*/ 4343401 w 4972665"/>
                <a:gd name="connsiteY4" fmla="*/ 705487 h 2492477"/>
                <a:gd name="connsiteX5" fmla="*/ 4972665 w 4972665"/>
                <a:gd name="connsiteY5" fmla="*/ 0 h 2492477"/>
                <a:gd name="connsiteX6" fmla="*/ 4972665 w 4972665"/>
                <a:gd name="connsiteY6" fmla="*/ 0 h 2492477"/>
                <a:gd name="connsiteX7" fmla="*/ 4972665 w 4972665"/>
                <a:gd name="connsiteY7" fmla="*/ 0 h 2492477"/>
                <a:gd name="connsiteX0" fmla="*/ 0 w 4972665"/>
                <a:gd name="connsiteY0" fmla="*/ 0 h 2509274"/>
                <a:gd name="connsiteX1" fmla="*/ 990601 w 4972665"/>
                <a:gd name="connsiteY1" fmla="*/ 604703 h 2509274"/>
                <a:gd name="connsiteX2" fmla="*/ 2716161 w 4972665"/>
                <a:gd name="connsiteY2" fmla="*/ 2492477 h 2509274"/>
                <a:gd name="connsiteX3" fmla="*/ 4343401 w 4972665"/>
                <a:gd name="connsiteY3" fmla="*/ 705487 h 2509274"/>
                <a:gd name="connsiteX4" fmla="*/ 4972665 w 4972665"/>
                <a:gd name="connsiteY4" fmla="*/ 0 h 2509274"/>
                <a:gd name="connsiteX5" fmla="*/ 4972665 w 4972665"/>
                <a:gd name="connsiteY5" fmla="*/ 0 h 2509274"/>
                <a:gd name="connsiteX6" fmla="*/ 4972665 w 4972665"/>
                <a:gd name="connsiteY6" fmla="*/ 0 h 2509274"/>
                <a:gd name="connsiteX0" fmla="*/ 0 w 4972665"/>
                <a:gd name="connsiteY0" fmla="*/ 0 h 2492477"/>
                <a:gd name="connsiteX1" fmla="*/ 990601 w 4972665"/>
                <a:gd name="connsiteY1" fmla="*/ 604703 h 2492477"/>
                <a:gd name="connsiteX2" fmla="*/ 2716161 w 4972665"/>
                <a:gd name="connsiteY2" fmla="*/ 2492477 h 2492477"/>
                <a:gd name="connsiteX3" fmla="*/ 4343401 w 4972665"/>
                <a:gd name="connsiteY3" fmla="*/ 705487 h 2492477"/>
                <a:gd name="connsiteX4" fmla="*/ 4972665 w 4972665"/>
                <a:gd name="connsiteY4" fmla="*/ 0 h 2492477"/>
                <a:gd name="connsiteX5" fmla="*/ 4972665 w 4972665"/>
                <a:gd name="connsiteY5" fmla="*/ 0 h 2492477"/>
                <a:gd name="connsiteX6" fmla="*/ 4972665 w 4972665"/>
                <a:gd name="connsiteY6" fmla="*/ 0 h 2492477"/>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4972665 w 5486401"/>
                <a:gd name="connsiteY5" fmla="*/ 201566 h 2694043"/>
                <a:gd name="connsiteX6" fmla="*/ 5486401 w 5486401"/>
                <a:gd name="connsiteY6"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5486401 w 5486401"/>
                <a:gd name="connsiteY5"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403134 h 2895611"/>
                <a:gd name="connsiteX1" fmla="*/ 457201 w 5486401"/>
                <a:gd name="connsiteY1" fmla="*/ 100784 h 2895611"/>
                <a:gd name="connsiteX2" fmla="*/ 990601 w 5486401"/>
                <a:gd name="connsiteY2" fmla="*/ 1007837 h 2895611"/>
                <a:gd name="connsiteX3" fmla="*/ 2716161 w 5486401"/>
                <a:gd name="connsiteY3" fmla="*/ 2895611 h 2895611"/>
                <a:gd name="connsiteX4" fmla="*/ 4343401 w 5486401"/>
                <a:gd name="connsiteY4" fmla="*/ 1108621 h 2895611"/>
                <a:gd name="connsiteX5" fmla="*/ 5486401 w 5486401"/>
                <a:gd name="connsiteY5" fmla="*/ 201568 h 2895611"/>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418811"/>
                <a:gd name="connsiteX1" fmla="*/ 1447800 w 5943600"/>
                <a:gd name="connsiteY1" fmla="*/ 806269 h 2418811"/>
                <a:gd name="connsiteX2" fmla="*/ 3276600 w 5943600"/>
                <a:gd name="connsiteY2" fmla="*/ 2418811 h 2418811"/>
                <a:gd name="connsiteX3" fmla="*/ 4800600 w 5943600"/>
                <a:gd name="connsiteY3" fmla="*/ 907053 h 2418811"/>
                <a:gd name="connsiteX4" fmla="*/ 5943600 w 5943600"/>
                <a:gd name="connsiteY4" fmla="*/ 0 h 241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2418811">
                  <a:moveTo>
                    <a:pt x="0" y="100784"/>
                  </a:moveTo>
                  <a:cubicBezTo>
                    <a:pt x="521007" y="83717"/>
                    <a:pt x="995107" y="390856"/>
                    <a:pt x="1447800" y="806269"/>
                  </a:cubicBezTo>
                  <a:cubicBezTo>
                    <a:pt x="2092223" y="1520782"/>
                    <a:pt x="2219633" y="2274346"/>
                    <a:pt x="3276600" y="2418811"/>
                  </a:cubicBezTo>
                  <a:cubicBezTo>
                    <a:pt x="4383548" y="2312066"/>
                    <a:pt x="4323735" y="1537037"/>
                    <a:pt x="4800600" y="907053"/>
                  </a:cubicBezTo>
                  <a:cubicBezTo>
                    <a:pt x="5134487" y="308496"/>
                    <a:pt x="5403133" y="68680"/>
                    <a:pt x="5943600" y="0"/>
                  </a:cubicBezTo>
                </a:path>
              </a:pathLst>
            </a:cu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 name="Freeform 4"/>
            <p:cNvSpPr/>
            <p:nvPr/>
          </p:nvSpPr>
          <p:spPr>
            <a:xfrm>
              <a:off x="1371600" y="2209800"/>
              <a:ext cx="5943600" cy="2286205"/>
            </a:xfrm>
            <a:custGeom>
              <a:avLst/>
              <a:gdLst>
                <a:gd name="connsiteX0" fmla="*/ 0 w 4645742"/>
                <a:gd name="connsiteY0" fmla="*/ 176980 h 2529348"/>
                <a:gd name="connsiteX1" fmla="*/ 1091380 w 4645742"/>
                <a:gd name="connsiteY1" fmla="*/ 560439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645742"/>
                <a:gd name="connsiteY0" fmla="*/ 176980 h 2529348"/>
                <a:gd name="connsiteX1" fmla="*/ 816077 w 4645742"/>
                <a:gd name="connsiteY1" fmla="*/ 604703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3969774 w 4972665"/>
                <a:gd name="connsiteY5" fmla="*/ 471948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76401 w 4972665"/>
                <a:gd name="connsiteY2" fmla="*/ 1713325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3434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492477"/>
                <a:gd name="connsiteX1" fmla="*/ 990601 w 4972665"/>
                <a:gd name="connsiteY1" fmla="*/ 604703 h 2492477"/>
                <a:gd name="connsiteX2" fmla="*/ 1600201 w 4972665"/>
                <a:gd name="connsiteY2" fmla="*/ 1511757 h 2492477"/>
                <a:gd name="connsiteX3" fmla="*/ 2716161 w 4972665"/>
                <a:gd name="connsiteY3" fmla="*/ 2492477 h 2492477"/>
                <a:gd name="connsiteX4" fmla="*/ 3674806 w 4972665"/>
                <a:gd name="connsiteY4" fmla="*/ 1666568 h 2492477"/>
                <a:gd name="connsiteX5" fmla="*/ 4343401 w 4972665"/>
                <a:gd name="connsiteY5" fmla="*/ 705487 h 2492477"/>
                <a:gd name="connsiteX6" fmla="*/ 4972665 w 4972665"/>
                <a:gd name="connsiteY6" fmla="*/ 0 h 2492477"/>
                <a:gd name="connsiteX7" fmla="*/ 4972665 w 4972665"/>
                <a:gd name="connsiteY7" fmla="*/ 0 h 2492477"/>
                <a:gd name="connsiteX8" fmla="*/ 4972665 w 4972665"/>
                <a:gd name="connsiteY8" fmla="*/ 0 h 2492477"/>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492477"/>
                <a:gd name="connsiteX1" fmla="*/ 990601 w 4972665"/>
                <a:gd name="connsiteY1" fmla="*/ 604703 h 2492477"/>
                <a:gd name="connsiteX2" fmla="*/ 2716161 w 4972665"/>
                <a:gd name="connsiteY2" fmla="*/ 2492477 h 2492477"/>
                <a:gd name="connsiteX3" fmla="*/ 3674806 w 4972665"/>
                <a:gd name="connsiteY3" fmla="*/ 1666568 h 2492477"/>
                <a:gd name="connsiteX4" fmla="*/ 4343401 w 4972665"/>
                <a:gd name="connsiteY4" fmla="*/ 705487 h 2492477"/>
                <a:gd name="connsiteX5" fmla="*/ 4972665 w 4972665"/>
                <a:gd name="connsiteY5" fmla="*/ 0 h 2492477"/>
                <a:gd name="connsiteX6" fmla="*/ 4972665 w 4972665"/>
                <a:gd name="connsiteY6" fmla="*/ 0 h 2492477"/>
                <a:gd name="connsiteX7" fmla="*/ 4972665 w 4972665"/>
                <a:gd name="connsiteY7" fmla="*/ 0 h 2492477"/>
                <a:gd name="connsiteX0" fmla="*/ 0 w 4972665"/>
                <a:gd name="connsiteY0" fmla="*/ 0 h 2509274"/>
                <a:gd name="connsiteX1" fmla="*/ 990601 w 4972665"/>
                <a:gd name="connsiteY1" fmla="*/ 604703 h 2509274"/>
                <a:gd name="connsiteX2" fmla="*/ 2716161 w 4972665"/>
                <a:gd name="connsiteY2" fmla="*/ 2492477 h 2509274"/>
                <a:gd name="connsiteX3" fmla="*/ 4343401 w 4972665"/>
                <a:gd name="connsiteY3" fmla="*/ 705487 h 2509274"/>
                <a:gd name="connsiteX4" fmla="*/ 4972665 w 4972665"/>
                <a:gd name="connsiteY4" fmla="*/ 0 h 2509274"/>
                <a:gd name="connsiteX5" fmla="*/ 4972665 w 4972665"/>
                <a:gd name="connsiteY5" fmla="*/ 0 h 2509274"/>
                <a:gd name="connsiteX6" fmla="*/ 4972665 w 4972665"/>
                <a:gd name="connsiteY6" fmla="*/ 0 h 2509274"/>
                <a:gd name="connsiteX0" fmla="*/ 0 w 4972665"/>
                <a:gd name="connsiteY0" fmla="*/ 0 h 2492477"/>
                <a:gd name="connsiteX1" fmla="*/ 990601 w 4972665"/>
                <a:gd name="connsiteY1" fmla="*/ 604703 h 2492477"/>
                <a:gd name="connsiteX2" fmla="*/ 2716161 w 4972665"/>
                <a:gd name="connsiteY2" fmla="*/ 2492477 h 2492477"/>
                <a:gd name="connsiteX3" fmla="*/ 4343401 w 4972665"/>
                <a:gd name="connsiteY3" fmla="*/ 705487 h 2492477"/>
                <a:gd name="connsiteX4" fmla="*/ 4972665 w 4972665"/>
                <a:gd name="connsiteY4" fmla="*/ 0 h 2492477"/>
                <a:gd name="connsiteX5" fmla="*/ 4972665 w 4972665"/>
                <a:gd name="connsiteY5" fmla="*/ 0 h 2492477"/>
                <a:gd name="connsiteX6" fmla="*/ 4972665 w 4972665"/>
                <a:gd name="connsiteY6" fmla="*/ 0 h 2492477"/>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4972665 w 5486401"/>
                <a:gd name="connsiteY5" fmla="*/ 201566 h 2694043"/>
                <a:gd name="connsiteX6" fmla="*/ 5486401 w 5486401"/>
                <a:gd name="connsiteY6"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5486401 w 5486401"/>
                <a:gd name="connsiteY5"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403134 h 2895611"/>
                <a:gd name="connsiteX1" fmla="*/ 457201 w 5486401"/>
                <a:gd name="connsiteY1" fmla="*/ 100784 h 2895611"/>
                <a:gd name="connsiteX2" fmla="*/ 990601 w 5486401"/>
                <a:gd name="connsiteY2" fmla="*/ 1007837 h 2895611"/>
                <a:gd name="connsiteX3" fmla="*/ 2716161 w 5486401"/>
                <a:gd name="connsiteY3" fmla="*/ 2895611 h 2895611"/>
                <a:gd name="connsiteX4" fmla="*/ 4343401 w 5486401"/>
                <a:gd name="connsiteY4" fmla="*/ 1108621 h 2895611"/>
                <a:gd name="connsiteX5" fmla="*/ 5486401 w 5486401"/>
                <a:gd name="connsiteY5" fmla="*/ 201568 h 2895611"/>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267200 w 5943600"/>
                <a:gd name="connsiteY3" fmla="*/ 907054 h 2318027"/>
                <a:gd name="connsiteX4" fmla="*/ 5943600 w 5943600"/>
                <a:gd name="connsiteY4" fmla="*/ 0 h 2318027"/>
                <a:gd name="connsiteX0" fmla="*/ 0 w 5791200"/>
                <a:gd name="connsiteY0" fmla="*/ 604703 h 2821946"/>
                <a:gd name="connsiteX1" fmla="*/ 1752600 w 5791200"/>
                <a:gd name="connsiteY1" fmla="*/ 1310189 h 2821946"/>
                <a:gd name="connsiteX2" fmla="*/ 3124200 w 5791200"/>
                <a:gd name="connsiteY2" fmla="*/ 2821946 h 2821946"/>
                <a:gd name="connsiteX3" fmla="*/ 4267200 w 5791200"/>
                <a:gd name="connsiteY3" fmla="*/ 1410973 h 2821946"/>
                <a:gd name="connsiteX4" fmla="*/ 5791200 w 5791200"/>
                <a:gd name="connsiteY4" fmla="*/ 0 h 2821946"/>
                <a:gd name="connsiteX0" fmla="*/ 0 w 5943600"/>
                <a:gd name="connsiteY0" fmla="*/ 17067 h 2839013"/>
                <a:gd name="connsiteX1" fmla="*/ 1905000 w 5943600"/>
                <a:gd name="connsiteY1" fmla="*/ 1327256 h 2839013"/>
                <a:gd name="connsiteX2" fmla="*/ 3276600 w 5943600"/>
                <a:gd name="connsiteY2" fmla="*/ 2839013 h 2839013"/>
                <a:gd name="connsiteX3" fmla="*/ 4419600 w 5943600"/>
                <a:gd name="connsiteY3" fmla="*/ 1428040 h 2839013"/>
                <a:gd name="connsiteX4" fmla="*/ 5943600 w 5943600"/>
                <a:gd name="connsiteY4" fmla="*/ 17067 h 2839013"/>
                <a:gd name="connsiteX0" fmla="*/ 0 w 5943600"/>
                <a:gd name="connsiteY0" fmla="*/ 0 h 2821946"/>
                <a:gd name="connsiteX1" fmla="*/ 19050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209405 h 2821946"/>
                <a:gd name="connsiteX4" fmla="*/ 5943600 w 5943600"/>
                <a:gd name="connsiteY4" fmla="*/ 0 h 2821946"/>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3023514">
                  <a:moveTo>
                    <a:pt x="0" y="201568"/>
                  </a:moveTo>
                  <a:cubicBezTo>
                    <a:pt x="1152730" y="555125"/>
                    <a:pt x="1789062" y="1067084"/>
                    <a:pt x="2057400" y="1511757"/>
                  </a:cubicBezTo>
                  <a:cubicBezTo>
                    <a:pt x="2495346" y="2099477"/>
                    <a:pt x="2428568" y="2927816"/>
                    <a:pt x="3276600" y="3023514"/>
                  </a:cubicBezTo>
                  <a:cubicBezTo>
                    <a:pt x="4140200" y="2985042"/>
                    <a:pt x="3942735" y="2040957"/>
                    <a:pt x="4419600" y="1410973"/>
                  </a:cubicBezTo>
                  <a:cubicBezTo>
                    <a:pt x="4753487" y="812416"/>
                    <a:pt x="5169617" y="227983"/>
                    <a:pt x="5943600" y="0"/>
                  </a:cubicBezTo>
                </a:path>
              </a:pathLst>
            </a:cu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8" name="Rectangle 2"/>
          <p:cNvSpPr txBox="1">
            <a:spLocks noChangeArrowheads="1"/>
          </p:cNvSpPr>
          <p:nvPr/>
        </p:nvSpPr>
        <p:spPr bwMode="auto">
          <a:xfrm>
            <a:off x="1981200" y="5715000"/>
            <a:ext cx="5334000" cy="990600"/>
          </a:xfrm>
          <a:prstGeom prst="rect">
            <a:avLst/>
          </a:prstGeom>
          <a:noFill/>
          <a:ln w="9525">
            <a:noFill/>
            <a:miter lim="800000"/>
            <a:headEnd/>
            <a:tailEnd/>
          </a:ln>
          <a:effectLst/>
        </p:spPr>
        <p:txBody>
          <a:bodyPr anchor="ctr"/>
          <a:lstStyle/>
          <a:p>
            <a:pPr algn="ctr">
              <a:defRPr/>
            </a:pPr>
            <a:r>
              <a:rPr lang="es-ES_tradnl" sz="3200" kern="0" dirty="0">
                <a:solidFill>
                  <a:schemeClr val="tx2"/>
                </a:solidFill>
              </a:rPr>
              <a:t>Viento </a:t>
            </a:r>
            <a:r>
              <a:rPr lang="es-ES_tradnl" sz="3200" kern="0" dirty="0" err="1">
                <a:solidFill>
                  <a:schemeClr val="tx2"/>
                </a:solidFill>
              </a:rPr>
              <a:t>Subgeostrófico</a:t>
            </a:r>
            <a:endParaRPr lang="es-ES_tradnl" sz="3200" kern="0" dirty="0">
              <a:solidFill>
                <a:schemeClr val="tx2"/>
              </a:solidFill>
            </a:endParaRPr>
          </a:p>
        </p:txBody>
      </p:sp>
      <p:sp>
        <p:nvSpPr>
          <p:cNvPr id="17" name="Freeform 16"/>
          <p:cNvSpPr/>
          <p:nvPr/>
        </p:nvSpPr>
        <p:spPr bwMode="auto">
          <a:xfrm flipV="1">
            <a:off x="1425575" y="3429000"/>
            <a:ext cx="5943600" cy="2289175"/>
          </a:xfrm>
          <a:custGeom>
            <a:avLst/>
            <a:gdLst>
              <a:gd name="connsiteX0" fmla="*/ 0 w 4645742"/>
              <a:gd name="connsiteY0" fmla="*/ 176980 h 2529348"/>
              <a:gd name="connsiteX1" fmla="*/ 1091380 w 4645742"/>
              <a:gd name="connsiteY1" fmla="*/ 560439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645742"/>
              <a:gd name="connsiteY0" fmla="*/ 176980 h 2529348"/>
              <a:gd name="connsiteX1" fmla="*/ 816077 w 4645742"/>
              <a:gd name="connsiteY1" fmla="*/ 604703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3969774 w 4972665"/>
              <a:gd name="connsiteY5" fmla="*/ 471948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76401 w 4972665"/>
              <a:gd name="connsiteY2" fmla="*/ 1713325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3434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492477"/>
              <a:gd name="connsiteX1" fmla="*/ 990601 w 4972665"/>
              <a:gd name="connsiteY1" fmla="*/ 604703 h 2492477"/>
              <a:gd name="connsiteX2" fmla="*/ 1600201 w 4972665"/>
              <a:gd name="connsiteY2" fmla="*/ 1511757 h 2492477"/>
              <a:gd name="connsiteX3" fmla="*/ 2716161 w 4972665"/>
              <a:gd name="connsiteY3" fmla="*/ 2492477 h 2492477"/>
              <a:gd name="connsiteX4" fmla="*/ 3674806 w 4972665"/>
              <a:gd name="connsiteY4" fmla="*/ 1666568 h 2492477"/>
              <a:gd name="connsiteX5" fmla="*/ 4343401 w 4972665"/>
              <a:gd name="connsiteY5" fmla="*/ 705487 h 2492477"/>
              <a:gd name="connsiteX6" fmla="*/ 4972665 w 4972665"/>
              <a:gd name="connsiteY6" fmla="*/ 0 h 2492477"/>
              <a:gd name="connsiteX7" fmla="*/ 4972665 w 4972665"/>
              <a:gd name="connsiteY7" fmla="*/ 0 h 2492477"/>
              <a:gd name="connsiteX8" fmla="*/ 4972665 w 4972665"/>
              <a:gd name="connsiteY8" fmla="*/ 0 h 2492477"/>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492477"/>
              <a:gd name="connsiteX1" fmla="*/ 990601 w 4972665"/>
              <a:gd name="connsiteY1" fmla="*/ 604703 h 2492477"/>
              <a:gd name="connsiteX2" fmla="*/ 2716161 w 4972665"/>
              <a:gd name="connsiteY2" fmla="*/ 2492477 h 2492477"/>
              <a:gd name="connsiteX3" fmla="*/ 3674806 w 4972665"/>
              <a:gd name="connsiteY3" fmla="*/ 1666568 h 2492477"/>
              <a:gd name="connsiteX4" fmla="*/ 4343401 w 4972665"/>
              <a:gd name="connsiteY4" fmla="*/ 705487 h 2492477"/>
              <a:gd name="connsiteX5" fmla="*/ 4972665 w 4972665"/>
              <a:gd name="connsiteY5" fmla="*/ 0 h 2492477"/>
              <a:gd name="connsiteX6" fmla="*/ 4972665 w 4972665"/>
              <a:gd name="connsiteY6" fmla="*/ 0 h 2492477"/>
              <a:gd name="connsiteX7" fmla="*/ 4972665 w 4972665"/>
              <a:gd name="connsiteY7" fmla="*/ 0 h 2492477"/>
              <a:gd name="connsiteX0" fmla="*/ 0 w 4972665"/>
              <a:gd name="connsiteY0" fmla="*/ 0 h 2509274"/>
              <a:gd name="connsiteX1" fmla="*/ 990601 w 4972665"/>
              <a:gd name="connsiteY1" fmla="*/ 604703 h 2509274"/>
              <a:gd name="connsiteX2" fmla="*/ 2716161 w 4972665"/>
              <a:gd name="connsiteY2" fmla="*/ 2492477 h 2509274"/>
              <a:gd name="connsiteX3" fmla="*/ 4343401 w 4972665"/>
              <a:gd name="connsiteY3" fmla="*/ 705487 h 2509274"/>
              <a:gd name="connsiteX4" fmla="*/ 4972665 w 4972665"/>
              <a:gd name="connsiteY4" fmla="*/ 0 h 2509274"/>
              <a:gd name="connsiteX5" fmla="*/ 4972665 w 4972665"/>
              <a:gd name="connsiteY5" fmla="*/ 0 h 2509274"/>
              <a:gd name="connsiteX6" fmla="*/ 4972665 w 4972665"/>
              <a:gd name="connsiteY6" fmla="*/ 0 h 2509274"/>
              <a:gd name="connsiteX0" fmla="*/ 0 w 4972665"/>
              <a:gd name="connsiteY0" fmla="*/ 0 h 2492477"/>
              <a:gd name="connsiteX1" fmla="*/ 990601 w 4972665"/>
              <a:gd name="connsiteY1" fmla="*/ 604703 h 2492477"/>
              <a:gd name="connsiteX2" fmla="*/ 2716161 w 4972665"/>
              <a:gd name="connsiteY2" fmla="*/ 2492477 h 2492477"/>
              <a:gd name="connsiteX3" fmla="*/ 4343401 w 4972665"/>
              <a:gd name="connsiteY3" fmla="*/ 705487 h 2492477"/>
              <a:gd name="connsiteX4" fmla="*/ 4972665 w 4972665"/>
              <a:gd name="connsiteY4" fmla="*/ 0 h 2492477"/>
              <a:gd name="connsiteX5" fmla="*/ 4972665 w 4972665"/>
              <a:gd name="connsiteY5" fmla="*/ 0 h 2492477"/>
              <a:gd name="connsiteX6" fmla="*/ 4972665 w 4972665"/>
              <a:gd name="connsiteY6" fmla="*/ 0 h 2492477"/>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4972665 w 5486401"/>
              <a:gd name="connsiteY5" fmla="*/ 201566 h 2694043"/>
              <a:gd name="connsiteX6" fmla="*/ 5486401 w 5486401"/>
              <a:gd name="connsiteY6"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5486401 w 5486401"/>
              <a:gd name="connsiteY5"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403134 h 2895611"/>
              <a:gd name="connsiteX1" fmla="*/ 457201 w 5486401"/>
              <a:gd name="connsiteY1" fmla="*/ 100784 h 2895611"/>
              <a:gd name="connsiteX2" fmla="*/ 990601 w 5486401"/>
              <a:gd name="connsiteY2" fmla="*/ 1007837 h 2895611"/>
              <a:gd name="connsiteX3" fmla="*/ 2716161 w 5486401"/>
              <a:gd name="connsiteY3" fmla="*/ 2895611 h 2895611"/>
              <a:gd name="connsiteX4" fmla="*/ 4343401 w 5486401"/>
              <a:gd name="connsiteY4" fmla="*/ 1108621 h 2895611"/>
              <a:gd name="connsiteX5" fmla="*/ 5486401 w 5486401"/>
              <a:gd name="connsiteY5" fmla="*/ 201568 h 2895611"/>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267200 w 5943600"/>
              <a:gd name="connsiteY3" fmla="*/ 907054 h 2318027"/>
              <a:gd name="connsiteX4" fmla="*/ 5943600 w 5943600"/>
              <a:gd name="connsiteY4" fmla="*/ 0 h 2318027"/>
              <a:gd name="connsiteX0" fmla="*/ 0 w 5791200"/>
              <a:gd name="connsiteY0" fmla="*/ 604703 h 2821946"/>
              <a:gd name="connsiteX1" fmla="*/ 1752600 w 5791200"/>
              <a:gd name="connsiteY1" fmla="*/ 1310189 h 2821946"/>
              <a:gd name="connsiteX2" fmla="*/ 3124200 w 5791200"/>
              <a:gd name="connsiteY2" fmla="*/ 2821946 h 2821946"/>
              <a:gd name="connsiteX3" fmla="*/ 4267200 w 5791200"/>
              <a:gd name="connsiteY3" fmla="*/ 1410973 h 2821946"/>
              <a:gd name="connsiteX4" fmla="*/ 5791200 w 5791200"/>
              <a:gd name="connsiteY4" fmla="*/ 0 h 2821946"/>
              <a:gd name="connsiteX0" fmla="*/ 0 w 5943600"/>
              <a:gd name="connsiteY0" fmla="*/ 17067 h 2839013"/>
              <a:gd name="connsiteX1" fmla="*/ 1905000 w 5943600"/>
              <a:gd name="connsiteY1" fmla="*/ 1327256 h 2839013"/>
              <a:gd name="connsiteX2" fmla="*/ 3276600 w 5943600"/>
              <a:gd name="connsiteY2" fmla="*/ 2839013 h 2839013"/>
              <a:gd name="connsiteX3" fmla="*/ 4419600 w 5943600"/>
              <a:gd name="connsiteY3" fmla="*/ 1428040 h 2839013"/>
              <a:gd name="connsiteX4" fmla="*/ 5943600 w 5943600"/>
              <a:gd name="connsiteY4" fmla="*/ 17067 h 2839013"/>
              <a:gd name="connsiteX0" fmla="*/ 0 w 5943600"/>
              <a:gd name="connsiteY0" fmla="*/ 0 h 2821946"/>
              <a:gd name="connsiteX1" fmla="*/ 19050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209405 h 2821946"/>
              <a:gd name="connsiteX4" fmla="*/ 5943600 w 5943600"/>
              <a:gd name="connsiteY4" fmla="*/ 0 h 2821946"/>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3023514">
                <a:moveTo>
                  <a:pt x="0" y="201568"/>
                </a:moveTo>
                <a:cubicBezTo>
                  <a:pt x="1152730" y="555125"/>
                  <a:pt x="1789062" y="1067084"/>
                  <a:pt x="2057400" y="1511757"/>
                </a:cubicBezTo>
                <a:cubicBezTo>
                  <a:pt x="2495346" y="2099477"/>
                  <a:pt x="2428568" y="2927816"/>
                  <a:pt x="3276600" y="3023514"/>
                </a:cubicBezTo>
                <a:cubicBezTo>
                  <a:pt x="4140200" y="2985042"/>
                  <a:pt x="3942735" y="2040957"/>
                  <a:pt x="4419600" y="1410973"/>
                </a:cubicBezTo>
                <a:cubicBezTo>
                  <a:pt x="4753487" y="812416"/>
                  <a:pt x="5169617" y="227983"/>
                  <a:pt x="5943600" y="0"/>
                </a:cubicBezTo>
              </a:path>
            </a:pathLst>
          </a:cu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9" name="Freeform 8"/>
          <p:cNvSpPr/>
          <p:nvPr/>
        </p:nvSpPr>
        <p:spPr>
          <a:xfrm rot="21338710">
            <a:off x="4498975" y="2212975"/>
            <a:ext cx="200025" cy="2667000"/>
          </a:xfrm>
          <a:custGeom>
            <a:avLst/>
            <a:gdLst>
              <a:gd name="connsiteX0" fmla="*/ 0 w 1091381"/>
              <a:gd name="connsiteY0" fmla="*/ 0 h 589936"/>
              <a:gd name="connsiteX1" fmla="*/ 530942 w 1091381"/>
              <a:gd name="connsiteY1" fmla="*/ 235975 h 589936"/>
              <a:gd name="connsiteX2" fmla="*/ 1091381 w 1091381"/>
              <a:gd name="connsiteY2" fmla="*/ 589936 h 589936"/>
              <a:gd name="connsiteX0" fmla="*/ 0 w 4641645"/>
              <a:gd name="connsiteY0" fmla="*/ 2088945 h 2157771"/>
              <a:gd name="connsiteX1" fmla="*/ 3898490 w 4641645"/>
              <a:gd name="connsiteY1" fmla="*/ 247855 h 2157771"/>
              <a:gd name="connsiteX2" fmla="*/ 4458929 w 4641645"/>
              <a:gd name="connsiteY2" fmla="*/ 601816 h 2157771"/>
              <a:gd name="connsiteX0" fmla="*/ 0 w 3949290"/>
              <a:gd name="connsiteY0" fmla="*/ 2298290 h 5041490"/>
              <a:gd name="connsiteX1" fmla="*/ 3898490 w 3949290"/>
              <a:gd name="connsiteY1" fmla="*/ 457200 h 5041490"/>
              <a:gd name="connsiteX2" fmla="*/ 304800 w 3949290"/>
              <a:gd name="connsiteY2" fmla="*/ 5041490 h 5041490"/>
              <a:gd name="connsiteX0" fmla="*/ 0 w 584200"/>
              <a:gd name="connsiteY0" fmla="*/ 0 h 2743200"/>
              <a:gd name="connsiteX1" fmla="*/ 533400 w 584200"/>
              <a:gd name="connsiteY1" fmla="*/ 1066800 h 2743200"/>
              <a:gd name="connsiteX2" fmla="*/ 304800 w 584200"/>
              <a:gd name="connsiteY2" fmla="*/ 2743200 h 2743200"/>
              <a:gd name="connsiteX0" fmla="*/ 0 w 584200"/>
              <a:gd name="connsiteY0" fmla="*/ 0 h 2743200"/>
              <a:gd name="connsiteX1" fmla="*/ 533400 w 584200"/>
              <a:gd name="connsiteY1" fmla="*/ 1066800 h 2743200"/>
              <a:gd name="connsiteX2" fmla="*/ 304800 w 584200"/>
              <a:gd name="connsiteY2" fmla="*/ 2743200 h 2743200"/>
              <a:gd name="connsiteX0" fmla="*/ 76200 w 622300"/>
              <a:gd name="connsiteY0" fmla="*/ 0 h 2667000"/>
              <a:gd name="connsiteX1" fmla="*/ 609600 w 622300"/>
              <a:gd name="connsiteY1" fmla="*/ 1066800 h 2667000"/>
              <a:gd name="connsiteX2" fmla="*/ 0 w 622300"/>
              <a:gd name="connsiteY2" fmla="*/ 2667000 h 2667000"/>
              <a:gd name="connsiteX0" fmla="*/ 76200 w 622300"/>
              <a:gd name="connsiteY0" fmla="*/ 0 h 2667000"/>
              <a:gd name="connsiteX1" fmla="*/ 609600 w 622300"/>
              <a:gd name="connsiteY1" fmla="*/ 1066800 h 2667000"/>
              <a:gd name="connsiteX2" fmla="*/ 0 w 622300"/>
              <a:gd name="connsiteY2" fmla="*/ 2667000 h 2667000"/>
              <a:gd name="connsiteX0" fmla="*/ 76200 w 469900"/>
              <a:gd name="connsiteY0" fmla="*/ 0 h 2667000"/>
              <a:gd name="connsiteX1" fmla="*/ 457200 w 469900"/>
              <a:gd name="connsiteY1" fmla="*/ 1066800 h 2667000"/>
              <a:gd name="connsiteX2" fmla="*/ 0 w 469900"/>
              <a:gd name="connsiteY2" fmla="*/ 2667000 h 2667000"/>
              <a:gd name="connsiteX0" fmla="*/ 76200 w 469900"/>
              <a:gd name="connsiteY0" fmla="*/ 0 h 2667000"/>
              <a:gd name="connsiteX1" fmla="*/ 457200 w 469900"/>
              <a:gd name="connsiteY1" fmla="*/ 1066800 h 2667000"/>
              <a:gd name="connsiteX2" fmla="*/ 0 w 469900"/>
              <a:gd name="connsiteY2" fmla="*/ 2667000 h 2667000"/>
              <a:gd name="connsiteX0" fmla="*/ 0 w 1168400"/>
              <a:gd name="connsiteY0" fmla="*/ 0 h 3200400"/>
              <a:gd name="connsiteX1" fmla="*/ 1066800 w 1168400"/>
              <a:gd name="connsiteY1" fmla="*/ 1600200 h 3200400"/>
              <a:gd name="connsiteX2" fmla="*/ 609600 w 1168400"/>
              <a:gd name="connsiteY2" fmla="*/ 3200400 h 3200400"/>
              <a:gd name="connsiteX0" fmla="*/ 0 w 1027471"/>
              <a:gd name="connsiteY0" fmla="*/ 0 h 3200400"/>
              <a:gd name="connsiteX1" fmla="*/ 914400 w 1027471"/>
              <a:gd name="connsiteY1" fmla="*/ 1295400 h 3200400"/>
              <a:gd name="connsiteX2" fmla="*/ 609600 w 1027471"/>
              <a:gd name="connsiteY2" fmla="*/ 3200400 h 3200400"/>
              <a:gd name="connsiteX0" fmla="*/ 0 w 1092201"/>
              <a:gd name="connsiteY0" fmla="*/ 0 h 3200400"/>
              <a:gd name="connsiteX1" fmla="*/ 990601 w 1092201"/>
              <a:gd name="connsiteY1" fmla="*/ 1295400 h 3200400"/>
              <a:gd name="connsiteX2" fmla="*/ 609600 w 1092201"/>
              <a:gd name="connsiteY2" fmla="*/ 3200400 h 3200400"/>
              <a:gd name="connsiteX0" fmla="*/ 0 w 1079501"/>
              <a:gd name="connsiteY0" fmla="*/ 0 h 2971800"/>
              <a:gd name="connsiteX1" fmla="*/ 990601 w 1079501"/>
              <a:gd name="connsiteY1" fmla="*/ 1295400 h 2971800"/>
              <a:gd name="connsiteX2" fmla="*/ 533401 w 1079501"/>
              <a:gd name="connsiteY2" fmla="*/ 2971800 h 2971800"/>
              <a:gd name="connsiteX0" fmla="*/ 0 w 1079501"/>
              <a:gd name="connsiteY0" fmla="*/ 0 h 2971800"/>
              <a:gd name="connsiteX1" fmla="*/ 990601 w 1079501"/>
              <a:gd name="connsiteY1" fmla="*/ 1295400 h 2971800"/>
              <a:gd name="connsiteX2" fmla="*/ 533401 w 1079501"/>
              <a:gd name="connsiteY2" fmla="*/ 2971800 h 2971800"/>
            </a:gdLst>
            <a:ahLst/>
            <a:cxnLst>
              <a:cxn ang="0">
                <a:pos x="connsiteX0" y="connsiteY0"/>
              </a:cxn>
              <a:cxn ang="0">
                <a:pos x="connsiteX1" y="connsiteY1"/>
              </a:cxn>
              <a:cxn ang="0">
                <a:pos x="connsiteX2" y="connsiteY2"/>
              </a:cxn>
            </a:cxnLst>
            <a:rect l="l" t="t" r="r" b="b"/>
            <a:pathLst>
              <a:path w="1079501" h="2971800">
                <a:moveTo>
                  <a:pt x="0" y="0"/>
                </a:moveTo>
                <a:cubicBezTo>
                  <a:pt x="358876" y="302342"/>
                  <a:pt x="901701" y="800100"/>
                  <a:pt x="990601" y="1295400"/>
                </a:cubicBezTo>
                <a:cubicBezTo>
                  <a:pt x="1079501" y="1790700"/>
                  <a:pt x="951272" y="2492478"/>
                  <a:pt x="533401" y="2971800"/>
                </a:cubicBezTo>
              </a:path>
            </a:pathLst>
          </a:custGeom>
          <a:ln w="57150">
            <a:solidFill>
              <a:schemeClr val="tx1">
                <a:lumMod val="8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smtClean="0"/>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503238"/>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 Box 4"/>
          <p:cNvSpPr txBox="1">
            <a:spLocks noChangeArrowheads="1"/>
          </p:cNvSpPr>
          <p:nvPr/>
        </p:nvSpPr>
        <p:spPr bwMode="auto">
          <a:xfrm>
            <a:off x="685800" y="152400"/>
            <a:ext cx="777240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FF00"/>
                </a:solidFill>
              </a:rPr>
              <a:t>Vaguada: Viento Subgeostrófico</a:t>
            </a:r>
          </a:p>
        </p:txBody>
      </p:sp>
      <p:sp>
        <p:nvSpPr>
          <p:cNvPr id="5" name="Freeform 4"/>
          <p:cNvSpPr/>
          <p:nvPr/>
        </p:nvSpPr>
        <p:spPr>
          <a:xfrm>
            <a:off x="1092200" y="1219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76200"/>
            <a:ext cx="7772400" cy="930275"/>
          </a:xfrm>
        </p:spPr>
        <p:txBody>
          <a:bodyPr/>
          <a:lstStyle/>
          <a:p>
            <a:r>
              <a:rPr lang="es-ES_tradnl" altLang="en-US" smtClean="0"/>
              <a:t>Vaguada</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152400"/>
            <a:ext cx="9144000" cy="1143000"/>
          </a:xfrm>
        </p:spPr>
        <p:txBody>
          <a:bodyPr/>
          <a:lstStyle/>
          <a:p>
            <a:r>
              <a:rPr lang="es-ES_tradnl" altLang="en-US" b="1" smtClean="0">
                <a:solidFill>
                  <a:srgbClr val="FFFF00"/>
                </a:solidFill>
              </a:rPr>
              <a:t>Vaguada: Componente Geostrófica</a:t>
            </a:r>
            <a:r>
              <a:rPr lang="en-US" altLang="en-US" b="1" smtClean="0">
                <a:solidFill>
                  <a:srgbClr val="FFFF00"/>
                </a:solidFill>
              </a:rPr>
              <a:t/>
            </a:r>
            <a:br>
              <a:rPr lang="en-US" altLang="en-US" b="1" smtClean="0">
                <a:solidFill>
                  <a:srgbClr val="FFFF00"/>
                </a:solidFill>
              </a:rPr>
            </a:br>
            <a:endParaRPr lang="es-ES_tradnl" altLang="en-US" smtClean="0"/>
          </a:p>
        </p:txBody>
      </p:sp>
      <p:pic>
        <p:nvPicPr>
          <p:cNvPr id="32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3200400" y="2971800"/>
            <a:ext cx="1295400" cy="228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3" name="Rectangle 7"/>
          <p:cNvSpPr>
            <a:spLocks noChangeArrowheads="1"/>
          </p:cNvSpPr>
          <p:nvPr/>
        </p:nvSpPr>
        <p:spPr bwMode="auto">
          <a:xfrm>
            <a:off x="1971675" y="2767013"/>
            <a:ext cx="9239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chemeClr val="accent1"/>
                </a:solidFill>
              </a:rPr>
              <a:t>V</a:t>
            </a:r>
            <a:r>
              <a:rPr lang="es-ES_tradnl" altLang="en-US" sz="2400" b="1">
                <a:solidFill>
                  <a:schemeClr val="accent1"/>
                </a:solidFill>
              </a:rPr>
              <a:t>geo</a:t>
            </a:r>
            <a:endParaRPr lang="en-US" altLang="en-US" sz="2400">
              <a:solidFill>
                <a:schemeClr val="accent1"/>
              </a:solidFill>
            </a:endParaRPr>
          </a:p>
        </p:txBody>
      </p:sp>
      <p:sp>
        <p:nvSpPr>
          <p:cNvPr id="6" name="Freeform 5"/>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28600"/>
            <a:ext cx="9144000" cy="1143000"/>
          </a:xfrm>
        </p:spPr>
        <p:txBody>
          <a:bodyPr/>
          <a:lstStyle/>
          <a:p>
            <a:r>
              <a:rPr lang="es-ES_tradnl" altLang="en-US" b="1" smtClean="0">
                <a:solidFill>
                  <a:srgbClr val="FFFF00"/>
                </a:solidFill>
              </a:rPr>
              <a:t>Vaguada: Componente Ageostrófica</a:t>
            </a:r>
            <a:r>
              <a:rPr lang="en-US" altLang="en-US" b="1" smtClean="0">
                <a:solidFill>
                  <a:srgbClr val="FFFF00"/>
                </a:solidFill>
              </a:rPr>
              <a:t/>
            </a:r>
            <a:br>
              <a:rPr lang="en-US" altLang="en-US" b="1" smtClean="0">
                <a:solidFill>
                  <a:srgbClr val="FFFF00"/>
                </a:solidFill>
              </a:rPr>
            </a:br>
            <a:endParaRPr lang="es-ES_tradnl" altLang="en-US" smtClean="0"/>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990600"/>
            <a:ext cx="7802562"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flipH="1">
            <a:off x="3886200" y="2819400"/>
            <a:ext cx="609600" cy="228600"/>
          </a:xfrm>
          <a:prstGeom prst="righ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5"/>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b="1" kern="0" dirty="0" smtClean="0">
              <a:solidFill>
                <a:srgbClr val="FFFF00"/>
              </a:solidFill>
            </a:endParaRPr>
          </a:p>
        </p:txBody>
      </p:sp>
      <p:sp>
        <p:nvSpPr>
          <p:cNvPr id="33798" name="Rectangle 7"/>
          <p:cNvSpPr>
            <a:spLocks noChangeArrowheads="1"/>
          </p:cNvSpPr>
          <p:nvPr/>
        </p:nvSpPr>
        <p:spPr bwMode="auto">
          <a:xfrm>
            <a:off x="4800600" y="2614613"/>
            <a:ext cx="10779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rgbClr val="FF33CC"/>
                </a:solidFill>
              </a:rPr>
              <a:t>V</a:t>
            </a:r>
            <a:r>
              <a:rPr lang="es-ES_tradnl" altLang="en-US" sz="2400" b="1">
                <a:solidFill>
                  <a:srgbClr val="FF33CC"/>
                </a:solidFill>
              </a:rPr>
              <a:t>ageo</a:t>
            </a:r>
            <a:endParaRPr lang="en-US" altLang="en-US" sz="2400">
              <a:solidFill>
                <a:srgbClr val="FF33CC"/>
              </a:solidFill>
            </a:endParaRPr>
          </a:p>
        </p:txBody>
      </p:sp>
      <p:sp>
        <p:nvSpPr>
          <p:cNvPr id="7" name="Freeform 6"/>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2"/>
          <p:cNvSpPr>
            <a:spLocks noGrp="1" noChangeArrowheads="1"/>
          </p:cNvSpPr>
          <p:nvPr>
            <p:ph type="title"/>
          </p:nvPr>
        </p:nvSpPr>
        <p:spPr>
          <a:xfrm>
            <a:off x="0" y="381000"/>
            <a:ext cx="9144000" cy="1143000"/>
          </a:xfrm>
        </p:spPr>
        <p:txBody>
          <a:bodyPr/>
          <a:lstStyle/>
          <a:p>
            <a:pPr eaLnBrk="1" hangingPunct="1"/>
            <a:r>
              <a:rPr lang="es-ES_tradnl" altLang="en-US" b="1" smtClean="0">
                <a:solidFill>
                  <a:srgbClr val="FFFF00"/>
                </a:solidFill>
              </a:rPr>
              <a:t>Vaguada: Viento Subgeostrófico</a:t>
            </a:r>
            <a:br>
              <a:rPr lang="es-ES_tradnl" altLang="en-US" b="1" smtClean="0">
                <a:solidFill>
                  <a:srgbClr val="FFFF00"/>
                </a:solidFill>
              </a:rPr>
            </a:br>
            <a:endParaRPr lang="en-US" altLang="en-US" smtClean="0"/>
          </a:p>
        </p:txBody>
      </p:sp>
      <p:sp>
        <p:nvSpPr>
          <p:cNvPr id="5" name="Freeform 4"/>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pic>
        <p:nvPicPr>
          <p:cNvPr id="3482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5734050"/>
            <a:ext cx="477202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974725"/>
            <a:ext cx="7802562"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itle 1"/>
          <p:cNvSpPr>
            <a:spLocks noGrp="1"/>
          </p:cNvSpPr>
          <p:nvPr>
            <p:ph type="title"/>
          </p:nvPr>
        </p:nvSpPr>
        <p:spPr>
          <a:xfrm>
            <a:off x="0" y="20638"/>
            <a:ext cx="9144000" cy="1143000"/>
          </a:xfrm>
        </p:spPr>
        <p:txBody>
          <a:bodyPr/>
          <a:lstStyle/>
          <a:p>
            <a:r>
              <a:rPr lang="es-ES_tradnl" altLang="en-US" smtClean="0"/>
              <a:t>Magnitud Componente Geostrófica</a:t>
            </a:r>
          </a:p>
        </p:txBody>
      </p:sp>
      <p:sp>
        <p:nvSpPr>
          <p:cNvPr id="7" name="Right Arrow 6"/>
          <p:cNvSpPr/>
          <p:nvPr/>
        </p:nvSpPr>
        <p:spPr>
          <a:xfrm rot="2202741">
            <a:off x="4419600" y="3360738"/>
            <a:ext cx="1295400" cy="228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5" name="Rectangle 7"/>
          <p:cNvSpPr>
            <a:spLocks noChangeArrowheads="1"/>
          </p:cNvSpPr>
          <p:nvPr/>
        </p:nvSpPr>
        <p:spPr bwMode="auto">
          <a:xfrm rot="2162281">
            <a:off x="4352925" y="3479800"/>
            <a:ext cx="923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chemeClr val="accent1"/>
                </a:solidFill>
              </a:rPr>
              <a:t>V</a:t>
            </a:r>
            <a:r>
              <a:rPr lang="es-ES_tradnl" altLang="en-US" sz="2400" b="1">
                <a:solidFill>
                  <a:schemeClr val="accent1"/>
                </a:solidFill>
              </a:rPr>
              <a:t>geo</a:t>
            </a:r>
            <a:endParaRPr lang="en-US" altLang="en-US" sz="2400">
              <a:solidFill>
                <a:schemeClr val="accent1"/>
              </a:solidFill>
            </a:endParaRPr>
          </a:p>
        </p:txBody>
      </p:sp>
      <p:sp>
        <p:nvSpPr>
          <p:cNvPr id="6" name="Freeform 5"/>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20638"/>
            <a:ext cx="9144000" cy="1143000"/>
          </a:xfrm>
        </p:spPr>
        <p:txBody>
          <a:bodyPr/>
          <a:lstStyle/>
          <a:p>
            <a:r>
              <a:rPr lang="es-ES_tradnl" altLang="en-US" smtClean="0"/>
              <a:t>Magnitud Componente Ageostrófica</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006475"/>
            <a:ext cx="7802562"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2185442" flipH="1">
            <a:off x="4724400" y="3581400"/>
            <a:ext cx="609600" cy="228600"/>
          </a:xfrm>
          <a:prstGeom prst="righ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69" name="Rectangle 7"/>
          <p:cNvSpPr>
            <a:spLocks noChangeArrowheads="1"/>
          </p:cNvSpPr>
          <p:nvPr/>
        </p:nvSpPr>
        <p:spPr bwMode="auto">
          <a:xfrm rot="2186676">
            <a:off x="4340225" y="3646488"/>
            <a:ext cx="10779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rgbClr val="FF33CC"/>
                </a:solidFill>
              </a:rPr>
              <a:t>V</a:t>
            </a:r>
            <a:r>
              <a:rPr lang="es-ES_tradnl" altLang="en-US" sz="2400" b="1">
                <a:solidFill>
                  <a:srgbClr val="FF33CC"/>
                </a:solidFill>
              </a:rPr>
              <a:t>ageo</a:t>
            </a:r>
            <a:endParaRPr lang="en-US" altLang="en-US" sz="2400">
              <a:solidFill>
                <a:srgbClr val="FF33CC"/>
              </a:solidFill>
            </a:endParaRPr>
          </a:p>
        </p:txBody>
      </p:sp>
      <p:sp>
        <p:nvSpPr>
          <p:cNvPr id="6" name="Freeform 5"/>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23888" y="7938"/>
            <a:ext cx="7772400" cy="1143000"/>
          </a:xfrm>
        </p:spPr>
        <p:txBody>
          <a:bodyPr/>
          <a:lstStyle/>
          <a:p>
            <a:r>
              <a:rPr lang="es-ES_tradnl" altLang="en-US" smtClean="0"/>
              <a:t>Magnitud del Viento Total</a:t>
            </a:r>
          </a:p>
        </p:txBody>
      </p:sp>
      <p:pic>
        <p:nvPicPr>
          <p:cNvPr id="378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2273656">
            <a:off x="4106863" y="3132138"/>
            <a:ext cx="1665287" cy="1397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5"/>
          <p:cNvSpPr/>
          <p:nvPr/>
        </p:nvSpPr>
        <p:spPr>
          <a:xfrm>
            <a:off x="990600" y="1727200"/>
            <a:ext cx="4394200" cy="5041900"/>
          </a:xfrm>
          <a:custGeom>
            <a:avLst/>
            <a:gdLst>
              <a:gd name="connsiteX0" fmla="*/ 4394200 w 4394200"/>
              <a:gd name="connsiteY0" fmla="*/ 5041900 h 5041900"/>
              <a:gd name="connsiteX1" fmla="*/ 4254500 w 4394200"/>
              <a:gd name="connsiteY1" fmla="*/ 4483100 h 5041900"/>
              <a:gd name="connsiteX2" fmla="*/ 3835400 w 4394200"/>
              <a:gd name="connsiteY2" fmla="*/ 3479800 h 5041900"/>
              <a:gd name="connsiteX3" fmla="*/ 3543300 w 4394200"/>
              <a:gd name="connsiteY3" fmla="*/ 2844800 h 5041900"/>
              <a:gd name="connsiteX4" fmla="*/ 2857500 w 4394200"/>
              <a:gd name="connsiteY4" fmla="*/ 2273300 h 5041900"/>
              <a:gd name="connsiteX5" fmla="*/ 2209800 w 4394200"/>
              <a:gd name="connsiteY5" fmla="*/ 1612900 h 5041900"/>
              <a:gd name="connsiteX6" fmla="*/ 1219200 w 4394200"/>
              <a:gd name="connsiteY6" fmla="*/ 850900 h 5041900"/>
              <a:gd name="connsiteX7" fmla="*/ 482600 w 4394200"/>
              <a:gd name="connsiteY7" fmla="*/ 368300 h 5041900"/>
              <a:gd name="connsiteX8" fmla="*/ 0 w 4394200"/>
              <a:gd name="connsiteY8" fmla="*/ 0 h 5041900"/>
              <a:gd name="connsiteX9" fmla="*/ 0 w 4394200"/>
              <a:gd name="connsiteY9" fmla="*/ 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4200" h="5041900">
                <a:moveTo>
                  <a:pt x="4394200" y="5041900"/>
                </a:moveTo>
                <a:cubicBezTo>
                  <a:pt x="4370916" y="4892675"/>
                  <a:pt x="4347633" y="4743450"/>
                  <a:pt x="4254500" y="4483100"/>
                </a:cubicBezTo>
                <a:cubicBezTo>
                  <a:pt x="4161367" y="4222750"/>
                  <a:pt x="3953933" y="3752850"/>
                  <a:pt x="3835400" y="3479800"/>
                </a:cubicBezTo>
                <a:cubicBezTo>
                  <a:pt x="3716867" y="3206750"/>
                  <a:pt x="3706283" y="3045883"/>
                  <a:pt x="3543300" y="2844800"/>
                </a:cubicBezTo>
                <a:cubicBezTo>
                  <a:pt x="3380317" y="2643717"/>
                  <a:pt x="3079750" y="2478617"/>
                  <a:pt x="2857500" y="2273300"/>
                </a:cubicBezTo>
                <a:cubicBezTo>
                  <a:pt x="2635250" y="2067983"/>
                  <a:pt x="2482850" y="1849967"/>
                  <a:pt x="2209800" y="1612900"/>
                </a:cubicBezTo>
                <a:cubicBezTo>
                  <a:pt x="1936750" y="1375833"/>
                  <a:pt x="1507067" y="1058333"/>
                  <a:pt x="1219200" y="850900"/>
                </a:cubicBezTo>
                <a:cubicBezTo>
                  <a:pt x="931333" y="643467"/>
                  <a:pt x="685800" y="510117"/>
                  <a:pt x="482600" y="368300"/>
                </a:cubicBezTo>
                <a:cubicBezTo>
                  <a:pt x="279400" y="226483"/>
                  <a:pt x="0" y="0"/>
                  <a:pt x="0" y="0"/>
                </a:cubicBezTo>
                <a:lnTo>
                  <a:pt x="0"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pic>
        <p:nvPicPr>
          <p:cNvPr id="378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886450"/>
            <a:ext cx="477202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19200" y="1289050"/>
            <a:ext cx="6629400" cy="38925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8914" name="Rectangle 2"/>
          <p:cNvSpPr>
            <a:spLocks noGrp="1" noChangeArrowheads="1"/>
          </p:cNvSpPr>
          <p:nvPr>
            <p:ph type="ctrTitle"/>
          </p:nvPr>
        </p:nvSpPr>
        <p:spPr>
          <a:xfrm>
            <a:off x="2819400" y="76200"/>
            <a:ext cx="3276600" cy="990600"/>
          </a:xfrm>
        </p:spPr>
        <p:txBody>
          <a:bodyPr/>
          <a:lstStyle/>
          <a:p>
            <a:pPr eaLnBrk="1" hangingPunct="1"/>
            <a:r>
              <a:rPr lang="es-ES_tradnl" altLang="en-US" sz="4800" b="1" dirty="0" smtClean="0"/>
              <a:t>Cresta / Dorsal</a:t>
            </a:r>
          </a:p>
        </p:txBody>
      </p:sp>
      <p:sp>
        <p:nvSpPr>
          <p:cNvPr id="4" name="Freeform 3"/>
          <p:cNvSpPr/>
          <p:nvPr/>
        </p:nvSpPr>
        <p:spPr>
          <a:xfrm>
            <a:off x="1447800" y="3124200"/>
            <a:ext cx="5943600" cy="1828800"/>
          </a:xfrm>
          <a:custGeom>
            <a:avLst/>
            <a:gdLst>
              <a:gd name="connsiteX0" fmla="*/ 0 w 4645742"/>
              <a:gd name="connsiteY0" fmla="*/ 176980 h 2529348"/>
              <a:gd name="connsiteX1" fmla="*/ 1091380 w 4645742"/>
              <a:gd name="connsiteY1" fmla="*/ 560439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645742"/>
              <a:gd name="connsiteY0" fmla="*/ 176980 h 2529348"/>
              <a:gd name="connsiteX1" fmla="*/ 816077 w 4645742"/>
              <a:gd name="connsiteY1" fmla="*/ 604703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3969774 w 4972665"/>
              <a:gd name="connsiteY5" fmla="*/ 471948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76401 w 4972665"/>
              <a:gd name="connsiteY2" fmla="*/ 1713325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3434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492477"/>
              <a:gd name="connsiteX1" fmla="*/ 990601 w 4972665"/>
              <a:gd name="connsiteY1" fmla="*/ 604703 h 2492477"/>
              <a:gd name="connsiteX2" fmla="*/ 1600201 w 4972665"/>
              <a:gd name="connsiteY2" fmla="*/ 1511757 h 2492477"/>
              <a:gd name="connsiteX3" fmla="*/ 2716161 w 4972665"/>
              <a:gd name="connsiteY3" fmla="*/ 2492477 h 2492477"/>
              <a:gd name="connsiteX4" fmla="*/ 3674806 w 4972665"/>
              <a:gd name="connsiteY4" fmla="*/ 1666568 h 2492477"/>
              <a:gd name="connsiteX5" fmla="*/ 4343401 w 4972665"/>
              <a:gd name="connsiteY5" fmla="*/ 705487 h 2492477"/>
              <a:gd name="connsiteX6" fmla="*/ 4972665 w 4972665"/>
              <a:gd name="connsiteY6" fmla="*/ 0 h 2492477"/>
              <a:gd name="connsiteX7" fmla="*/ 4972665 w 4972665"/>
              <a:gd name="connsiteY7" fmla="*/ 0 h 2492477"/>
              <a:gd name="connsiteX8" fmla="*/ 4972665 w 4972665"/>
              <a:gd name="connsiteY8" fmla="*/ 0 h 2492477"/>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492477"/>
              <a:gd name="connsiteX1" fmla="*/ 990601 w 4972665"/>
              <a:gd name="connsiteY1" fmla="*/ 604703 h 2492477"/>
              <a:gd name="connsiteX2" fmla="*/ 2716161 w 4972665"/>
              <a:gd name="connsiteY2" fmla="*/ 2492477 h 2492477"/>
              <a:gd name="connsiteX3" fmla="*/ 3674806 w 4972665"/>
              <a:gd name="connsiteY3" fmla="*/ 1666568 h 2492477"/>
              <a:gd name="connsiteX4" fmla="*/ 4343401 w 4972665"/>
              <a:gd name="connsiteY4" fmla="*/ 705487 h 2492477"/>
              <a:gd name="connsiteX5" fmla="*/ 4972665 w 4972665"/>
              <a:gd name="connsiteY5" fmla="*/ 0 h 2492477"/>
              <a:gd name="connsiteX6" fmla="*/ 4972665 w 4972665"/>
              <a:gd name="connsiteY6" fmla="*/ 0 h 2492477"/>
              <a:gd name="connsiteX7" fmla="*/ 4972665 w 4972665"/>
              <a:gd name="connsiteY7" fmla="*/ 0 h 2492477"/>
              <a:gd name="connsiteX0" fmla="*/ 0 w 4972665"/>
              <a:gd name="connsiteY0" fmla="*/ 0 h 2509274"/>
              <a:gd name="connsiteX1" fmla="*/ 990601 w 4972665"/>
              <a:gd name="connsiteY1" fmla="*/ 604703 h 2509274"/>
              <a:gd name="connsiteX2" fmla="*/ 2716161 w 4972665"/>
              <a:gd name="connsiteY2" fmla="*/ 2492477 h 2509274"/>
              <a:gd name="connsiteX3" fmla="*/ 4343401 w 4972665"/>
              <a:gd name="connsiteY3" fmla="*/ 705487 h 2509274"/>
              <a:gd name="connsiteX4" fmla="*/ 4972665 w 4972665"/>
              <a:gd name="connsiteY4" fmla="*/ 0 h 2509274"/>
              <a:gd name="connsiteX5" fmla="*/ 4972665 w 4972665"/>
              <a:gd name="connsiteY5" fmla="*/ 0 h 2509274"/>
              <a:gd name="connsiteX6" fmla="*/ 4972665 w 4972665"/>
              <a:gd name="connsiteY6" fmla="*/ 0 h 2509274"/>
              <a:gd name="connsiteX0" fmla="*/ 0 w 4972665"/>
              <a:gd name="connsiteY0" fmla="*/ 0 h 2492477"/>
              <a:gd name="connsiteX1" fmla="*/ 990601 w 4972665"/>
              <a:gd name="connsiteY1" fmla="*/ 604703 h 2492477"/>
              <a:gd name="connsiteX2" fmla="*/ 2716161 w 4972665"/>
              <a:gd name="connsiteY2" fmla="*/ 2492477 h 2492477"/>
              <a:gd name="connsiteX3" fmla="*/ 4343401 w 4972665"/>
              <a:gd name="connsiteY3" fmla="*/ 705487 h 2492477"/>
              <a:gd name="connsiteX4" fmla="*/ 4972665 w 4972665"/>
              <a:gd name="connsiteY4" fmla="*/ 0 h 2492477"/>
              <a:gd name="connsiteX5" fmla="*/ 4972665 w 4972665"/>
              <a:gd name="connsiteY5" fmla="*/ 0 h 2492477"/>
              <a:gd name="connsiteX6" fmla="*/ 4972665 w 4972665"/>
              <a:gd name="connsiteY6" fmla="*/ 0 h 2492477"/>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4972665 w 5486401"/>
              <a:gd name="connsiteY5" fmla="*/ 201566 h 2694043"/>
              <a:gd name="connsiteX6" fmla="*/ 5486401 w 5486401"/>
              <a:gd name="connsiteY6"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5486401 w 5486401"/>
              <a:gd name="connsiteY5"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403134 h 2895611"/>
              <a:gd name="connsiteX1" fmla="*/ 457201 w 5486401"/>
              <a:gd name="connsiteY1" fmla="*/ 100784 h 2895611"/>
              <a:gd name="connsiteX2" fmla="*/ 990601 w 5486401"/>
              <a:gd name="connsiteY2" fmla="*/ 1007837 h 2895611"/>
              <a:gd name="connsiteX3" fmla="*/ 2716161 w 5486401"/>
              <a:gd name="connsiteY3" fmla="*/ 2895611 h 2895611"/>
              <a:gd name="connsiteX4" fmla="*/ 4343401 w 5486401"/>
              <a:gd name="connsiteY4" fmla="*/ 1108621 h 2895611"/>
              <a:gd name="connsiteX5" fmla="*/ 5486401 w 5486401"/>
              <a:gd name="connsiteY5" fmla="*/ 201568 h 2895611"/>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418811"/>
              <a:gd name="connsiteX1" fmla="*/ 1447800 w 5943600"/>
              <a:gd name="connsiteY1" fmla="*/ 806269 h 2418811"/>
              <a:gd name="connsiteX2" fmla="*/ 3276600 w 5943600"/>
              <a:gd name="connsiteY2" fmla="*/ 2418811 h 2418811"/>
              <a:gd name="connsiteX3" fmla="*/ 4800600 w 5943600"/>
              <a:gd name="connsiteY3" fmla="*/ 907053 h 2418811"/>
              <a:gd name="connsiteX4" fmla="*/ 5943600 w 5943600"/>
              <a:gd name="connsiteY4" fmla="*/ 0 h 241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2418811">
                <a:moveTo>
                  <a:pt x="0" y="100784"/>
                </a:moveTo>
                <a:cubicBezTo>
                  <a:pt x="521007" y="83717"/>
                  <a:pt x="995107" y="390856"/>
                  <a:pt x="1447800" y="806269"/>
                </a:cubicBezTo>
                <a:cubicBezTo>
                  <a:pt x="2092223" y="1520782"/>
                  <a:pt x="2219633" y="2274346"/>
                  <a:pt x="3276600" y="2418811"/>
                </a:cubicBezTo>
                <a:cubicBezTo>
                  <a:pt x="4383548" y="2312066"/>
                  <a:pt x="4323735" y="1537037"/>
                  <a:pt x="4800600" y="907053"/>
                </a:cubicBezTo>
                <a:cubicBezTo>
                  <a:pt x="5134487" y="308496"/>
                  <a:pt x="5403133" y="68680"/>
                  <a:pt x="5943600" y="0"/>
                </a:cubicBezTo>
              </a:path>
            </a:pathLst>
          </a:cu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 name="Freeform 4"/>
          <p:cNvSpPr/>
          <p:nvPr/>
        </p:nvSpPr>
        <p:spPr>
          <a:xfrm>
            <a:off x="1371600" y="2209800"/>
            <a:ext cx="5943600" cy="2286000"/>
          </a:xfrm>
          <a:custGeom>
            <a:avLst/>
            <a:gdLst>
              <a:gd name="connsiteX0" fmla="*/ 0 w 4645742"/>
              <a:gd name="connsiteY0" fmla="*/ 176980 h 2529348"/>
              <a:gd name="connsiteX1" fmla="*/ 1091380 w 4645742"/>
              <a:gd name="connsiteY1" fmla="*/ 560439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645742"/>
              <a:gd name="connsiteY0" fmla="*/ 176980 h 2529348"/>
              <a:gd name="connsiteX1" fmla="*/ 816077 w 4645742"/>
              <a:gd name="connsiteY1" fmla="*/ 604703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3969774 w 4972665"/>
              <a:gd name="connsiteY5" fmla="*/ 471948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76401 w 4972665"/>
              <a:gd name="connsiteY2" fmla="*/ 1713325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3434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492477"/>
              <a:gd name="connsiteX1" fmla="*/ 990601 w 4972665"/>
              <a:gd name="connsiteY1" fmla="*/ 604703 h 2492477"/>
              <a:gd name="connsiteX2" fmla="*/ 1600201 w 4972665"/>
              <a:gd name="connsiteY2" fmla="*/ 1511757 h 2492477"/>
              <a:gd name="connsiteX3" fmla="*/ 2716161 w 4972665"/>
              <a:gd name="connsiteY3" fmla="*/ 2492477 h 2492477"/>
              <a:gd name="connsiteX4" fmla="*/ 3674806 w 4972665"/>
              <a:gd name="connsiteY4" fmla="*/ 1666568 h 2492477"/>
              <a:gd name="connsiteX5" fmla="*/ 4343401 w 4972665"/>
              <a:gd name="connsiteY5" fmla="*/ 705487 h 2492477"/>
              <a:gd name="connsiteX6" fmla="*/ 4972665 w 4972665"/>
              <a:gd name="connsiteY6" fmla="*/ 0 h 2492477"/>
              <a:gd name="connsiteX7" fmla="*/ 4972665 w 4972665"/>
              <a:gd name="connsiteY7" fmla="*/ 0 h 2492477"/>
              <a:gd name="connsiteX8" fmla="*/ 4972665 w 4972665"/>
              <a:gd name="connsiteY8" fmla="*/ 0 h 2492477"/>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492477"/>
              <a:gd name="connsiteX1" fmla="*/ 990601 w 4972665"/>
              <a:gd name="connsiteY1" fmla="*/ 604703 h 2492477"/>
              <a:gd name="connsiteX2" fmla="*/ 2716161 w 4972665"/>
              <a:gd name="connsiteY2" fmla="*/ 2492477 h 2492477"/>
              <a:gd name="connsiteX3" fmla="*/ 3674806 w 4972665"/>
              <a:gd name="connsiteY3" fmla="*/ 1666568 h 2492477"/>
              <a:gd name="connsiteX4" fmla="*/ 4343401 w 4972665"/>
              <a:gd name="connsiteY4" fmla="*/ 705487 h 2492477"/>
              <a:gd name="connsiteX5" fmla="*/ 4972665 w 4972665"/>
              <a:gd name="connsiteY5" fmla="*/ 0 h 2492477"/>
              <a:gd name="connsiteX6" fmla="*/ 4972665 w 4972665"/>
              <a:gd name="connsiteY6" fmla="*/ 0 h 2492477"/>
              <a:gd name="connsiteX7" fmla="*/ 4972665 w 4972665"/>
              <a:gd name="connsiteY7" fmla="*/ 0 h 2492477"/>
              <a:gd name="connsiteX0" fmla="*/ 0 w 4972665"/>
              <a:gd name="connsiteY0" fmla="*/ 0 h 2509274"/>
              <a:gd name="connsiteX1" fmla="*/ 990601 w 4972665"/>
              <a:gd name="connsiteY1" fmla="*/ 604703 h 2509274"/>
              <a:gd name="connsiteX2" fmla="*/ 2716161 w 4972665"/>
              <a:gd name="connsiteY2" fmla="*/ 2492477 h 2509274"/>
              <a:gd name="connsiteX3" fmla="*/ 4343401 w 4972665"/>
              <a:gd name="connsiteY3" fmla="*/ 705487 h 2509274"/>
              <a:gd name="connsiteX4" fmla="*/ 4972665 w 4972665"/>
              <a:gd name="connsiteY4" fmla="*/ 0 h 2509274"/>
              <a:gd name="connsiteX5" fmla="*/ 4972665 w 4972665"/>
              <a:gd name="connsiteY5" fmla="*/ 0 h 2509274"/>
              <a:gd name="connsiteX6" fmla="*/ 4972665 w 4972665"/>
              <a:gd name="connsiteY6" fmla="*/ 0 h 2509274"/>
              <a:gd name="connsiteX0" fmla="*/ 0 w 4972665"/>
              <a:gd name="connsiteY0" fmla="*/ 0 h 2492477"/>
              <a:gd name="connsiteX1" fmla="*/ 990601 w 4972665"/>
              <a:gd name="connsiteY1" fmla="*/ 604703 h 2492477"/>
              <a:gd name="connsiteX2" fmla="*/ 2716161 w 4972665"/>
              <a:gd name="connsiteY2" fmla="*/ 2492477 h 2492477"/>
              <a:gd name="connsiteX3" fmla="*/ 4343401 w 4972665"/>
              <a:gd name="connsiteY3" fmla="*/ 705487 h 2492477"/>
              <a:gd name="connsiteX4" fmla="*/ 4972665 w 4972665"/>
              <a:gd name="connsiteY4" fmla="*/ 0 h 2492477"/>
              <a:gd name="connsiteX5" fmla="*/ 4972665 w 4972665"/>
              <a:gd name="connsiteY5" fmla="*/ 0 h 2492477"/>
              <a:gd name="connsiteX6" fmla="*/ 4972665 w 4972665"/>
              <a:gd name="connsiteY6" fmla="*/ 0 h 2492477"/>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4972665 w 5486401"/>
              <a:gd name="connsiteY5" fmla="*/ 201566 h 2694043"/>
              <a:gd name="connsiteX6" fmla="*/ 5486401 w 5486401"/>
              <a:gd name="connsiteY6"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5486401 w 5486401"/>
              <a:gd name="connsiteY5"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403134 h 2895611"/>
              <a:gd name="connsiteX1" fmla="*/ 457201 w 5486401"/>
              <a:gd name="connsiteY1" fmla="*/ 100784 h 2895611"/>
              <a:gd name="connsiteX2" fmla="*/ 990601 w 5486401"/>
              <a:gd name="connsiteY2" fmla="*/ 1007837 h 2895611"/>
              <a:gd name="connsiteX3" fmla="*/ 2716161 w 5486401"/>
              <a:gd name="connsiteY3" fmla="*/ 2895611 h 2895611"/>
              <a:gd name="connsiteX4" fmla="*/ 4343401 w 5486401"/>
              <a:gd name="connsiteY4" fmla="*/ 1108621 h 2895611"/>
              <a:gd name="connsiteX5" fmla="*/ 5486401 w 5486401"/>
              <a:gd name="connsiteY5" fmla="*/ 201568 h 2895611"/>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267200 w 5943600"/>
              <a:gd name="connsiteY3" fmla="*/ 907054 h 2318027"/>
              <a:gd name="connsiteX4" fmla="*/ 5943600 w 5943600"/>
              <a:gd name="connsiteY4" fmla="*/ 0 h 2318027"/>
              <a:gd name="connsiteX0" fmla="*/ 0 w 5791200"/>
              <a:gd name="connsiteY0" fmla="*/ 604703 h 2821946"/>
              <a:gd name="connsiteX1" fmla="*/ 1752600 w 5791200"/>
              <a:gd name="connsiteY1" fmla="*/ 1310189 h 2821946"/>
              <a:gd name="connsiteX2" fmla="*/ 3124200 w 5791200"/>
              <a:gd name="connsiteY2" fmla="*/ 2821946 h 2821946"/>
              <a:gd name="connsiteX3" fmla="*/ 4267200 w 5791200"/>
              <a:gd name="connsiteY3" fmla="*/ 1410973 h 2821946"/>
              <a:gd name="connsiteX4" fmla="*/ 5791200 w 5791200"/>
              <a:gd name="connsiteY4" fmla="*/ 0 h 2821946"/>
              <a:gd name="connsiteX0" fmla="*/ 0 w 5943600"/>
              <a:gd name="connsiteY0" fmla="*/ 17067 h 2839013"/>
              <a:gd name="connsiteX1" fmla="*/ 1905000 w 5943600"/>
              <a:gd name="connsiteY1" fmla="*/ 1327256 h 2839013"/>
              <a:gd name="connsiteX2" fmla="*/ 3276600 w 5943600"/>
              <a:gd name="connsiteY2" fmla="*/ 2839013 h 2839013"/>
              <a:gd name="connsiteX3" fmla="*/ 4419600 w 5943600"/>
              <a:gd name="connsiteY3" fmla="*/ 1428040 h 2839013"/>
              <a:gd name="connsiteX4" fmla="*/ 5943600 w 5943600"/>
              <a:gd name="connsiteY4" fmla="*/ 17067 h 2839013"/>
              <a:gd name="connsiteX0" fmla="*/ 0 w 5943600"/>
              <a:gd name="connsiteY0" fmla="*/ 0 h 2821946"/>
              <a:gd name="connsiteX1" fmla="*/ 19050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209405 h 2821946"/>
              <a:gd name="connsiteX4" fmla="*/ 5943600 w 5943600"/>
              <a:gd name="connsiteY4" fmla="*/ 0 h 2821946"/>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3023514">
                <a:moveTo>
                  <a:pt x="0" y="201568"/>
                </a:moveTo>
                <a:cubicBezTo>
                  <a:pt x="1152730" y="555125"/>
                  <a:pt x="1789062" y="1067084"/>
                  <a:pt x="2057400" y="1511757"/>
                </a:cubicBezTo>
                <a:cubicBezTo>
                  <a:pt x="2495346" y="2099477"/>
                  <a:pt x="2428568" y="2927816"/>
                  <a:pt x="3276600" y="3023514"/>
                </a:cubicBezTo>
                <a:cubicBezTo>
                  <a:pt x="4140200" y="2985042"/>
                  <a:pt x="3942735" y="2040957"/>
                  <a:pt x="4419600" y="1410973"/>
                </a:cubicBezTo>
                <a:cubicBezTo>
                  <a:pt x="4753487" y="812416"/>
                  <a:pt x="5169617" y="227983"/>
                  <a:pt x="5943600" y="0"/>
                </a:cubicBezTo>
              </a:path>
            </a:pathLst>
          </a:cu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 name="Rectangle 2"/>
          <p:cNvSpPr txBox="1">
            <a:spLocks noChangeArrowheads="1"/>
          </p:cNvSpPr>
          <p:nvPr/>
        </p:nvSpPr>
        <p:spPr bwMode="auto">
          <a:xfrm>
            <a:off x="1905000" y="5029200"/>
            <a:ext cx="5334000" cy="990600"/>
          </a:xfrm>
          <a:prstGeom prst="rect">
            <a:avLst/>
          </a:prstGeom>
          <a:noFill/>
          <a:ln w="9525">
            <a:noFill/>
            <a:miter lim="800000"/>
            <a:headEnd/>
            <a:tailEnd/>
          </a:ln>
          <a:effectLst/>
        </p:spPr>
        <p:txBody>
          <a:bodyPr anchor="ctr"/>
          <a:lstStyle/>
          <a:p>
            <a:pPr algn="ctr">
              <a:defRPr/>
            </a:pPr>
            <a:r>
              <a:rPr lang="es-ES_tradnl" sz="3200" kern="0" dirty="0">
                <a:solidFill>
                  <a:schemeClr val="tx2"/>
                </a:solidFill>
              </a:rPr>
              <a:t>Viento </a:t>
            </a:r>
            <a:r>
              <a:rPr lang="es-ES_tradnl" sz="3200" kern="0" dirty="0" err="1">
                <a:solidFill>
                  <a:schemeClr val="tx2"/>
                </a:solidFill>
              </a:rPr>
              <a:t>Supergeostrófico</a:t>
            </a:r>
            <a:endParaRPr lang="es-ES_tradnl" sz="3200" kern="0" dirty="0">
              <a:solidFill>
                <a:schemeClr val="tx2"/>
              </a:solidFill>
            </a:endParaRPr>
          </a:p>
        </p:txBody>
      </p:sp>
      <p:sp>
        <p:nvSpPr>
          <p:cNvPr id="9" name="Freeform 8"/>
          <p:cNvSpPr/>
          <p:nvPr/>
        </p:nvSpPr>
        <p:spPr>
          <a:xfrm>
            <a:off x="1303338" y="1289050"/>
            <a:ext cx="5943600" cy="2479675"/>
          </a:xfrm>
          <a:custGeom>
            <a:avLst/>
            <a:gdLst>
              <a:gd name="connsiteX0" fmla="*/ 0 w 4645742"/>
              <a:gd name="connsiteY0" fmla="*/ 176980 h 2529348"/>
              <a:gd name="connsiteX1" fmla="*/ 1091380 w 4645742"/>
              <a:gd name="connsiteY1" fmla="*/ 560439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645742"/>
              <a:gd name="connsiteY0" fmla="*/ 176980 h 2529348"/>
              <a:gd name="connsiteX1" fmla="*/ 816077 w 4645742"/>
              <a:gd name="connsiteY1" fmla="*/ 604703 h 2529348"/>
              <a:gd name="connsiteX2" fmla="*/ 1312606 w 4645742"/>
              <a:gd name="connsiteY2" fmla="*/ 1887793 h 2529348"/>
              <a:gd name="connsiteX3" fmla="*/ 2389238 w 4645742"/>
              <a:gd name="connsiteY3" fmla="*/ 2492477 h 2529348"/>
              <a:gd name="connsiteX4" fmla="*/ 3347883 w 4645742"/>
              <a:gd name="connsiteY4" fmla="*/ 1666568 h 2529348"/>
              <a:gd name="connsiteX5" fmla="*/ 3642851 w 4645742"/>
              <a:gd name="connsiteY5" fmla="*/ 471948 h 2529348"/>
              <a:gd name="connsiteX6" fmla="*/ 4645742 w 4645742"/>
              <a:gd name="connsiteY6" fmla="*/ 0 h 2529348"/>
              <a:gd name="connsiteX7" fmla="*/ 4645742 w 4645742"/>
              <a:gd name="connsiteY7" fmla="*/ 0 h 2529348"/>
              <a:gd name="connsiteX8" fmla="*/ 4645742 w 4645742"/>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3969774 w 4972665"/>
              <a:gd name="connsiteY5" fmla="*/ 471948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39529 w 4972665"/>
              <a:gd name="connsiteY2" fmla="*/ 1887793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76401 w 4972665"/>
              <a:gd name="connsiteY2" fmla="*/ 1713325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1143000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1910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529348"/>
              <a:gd name="connsiteX1" fmla="*/ 990601 w 4972665"/>
              <a:gd name="connsiteY1" fmla="*/ 604703 h 2529348"/>
              <a:gd name="connsiteX2" fmla="*/ 1600201 w 4972665"/>
              <a:gd name="connsiteY2" fmla="*/ 1511757 h 2529348"/>
              <a:gd name="connsiteX3" fmla="*/ 2716161 w 4972665"/>
              <a:gd name="connsiteY3" fmla="*/ 2492477 h 2529348"/>
              <a:gd name="connsiteX4" fmla="*/ 3674806 w 4972665"/>
              <a:gd name="connsiteY4" fmla="*/ 1666568 h 2529348"/>
              <a:gd name="connsiteX5" fmla="*/ 4343401 w 4972665"/>
              <a:gd name="connsiteY5" fmla="*/ 705487 h 2529348"/>
              <a:gd name="connsiteX6" fmla="*/ 4972665 w 4972665"/>
              <a:gd name="connsiteY6" fmla="*/ 0 h 2529348"/>
              <a:gd name="connsiteX7" fmla="*/ 4972665 w 4972665"/>
              <a:gd name="connsiteY7" fmla="*/ 0 h 2529348"/>
              <a:gd name="connsiteX8" fmla="*/ 4972665 w 4972665"/>
              <a:gd name="connsiteY8" fmla="*/ 0 h 2529348"/>
              <a:gd name="connsiteX0" fmla="*/ 0 w 4972665"/>
              <a:gd name="connsiteY0" fmla="*/ 0 h 2492477"/>
              <a:gd name="connsiteX1" fmla="*/ 990601 w 4972665"/>
              <a:gd name="connsiteY1" fmla="*/ 604703 h 2492477"/>
              <a:gd name="connsiteX2" fmla="*/ 1600201 w 4972665"/>
              <a:gd name="connsiteY2" fmla="*/ 1511757 h 2492477"/>
              <a:gd name="connsiteX3" fmla="*/ 2716161 w 4972665"/>
              <a:gd name="connsiteY3" fmla="*/ 2492477 h 2492477"/>
              <a:gd name="connsiteX4" fmla="*/ 3674806 w 4972665"/>
              <a:gd name="connsiteY4" fmla="*/ 1666568 h 2492477"/>
              <a:gd name="connsiteX5" fmla="*/ 4343401 w 4972665"/>
              <a:gd name="connsiteY5" fmla="*/ 705487 h 2492477"/>
              <a:gd name="connsiteX6" fmla="*/ 4972665 w 4972665"/>
              <a:gd name="connsiteY6" fmla="*/ 0 h 2492477"/>
              <a:gd name="connsiteX7" fmla="*/ 4972665 w 4972665"/>
              <a:gd name="connsiteY7" fmla="*/ 0 h 2492477"/>
              <a:gd name="connsiteX8" fmla="*/ 4972665 w 4972665"/>
              <a:gd name="connsiteY8" fmla="*/ 0 h 2492477"/>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669454"/>
              <a:gd name="connsiteX1" fmla="*/ 990601 w 4972665"/>
              <a:gd name="connsiteY1" fmla="*/ 604703 h 2669454"/>
              <a:gd name="connsiteX2" fmla="*/ 2716161 w 4972665"/>
              <a:gd name="connsiteY2" fmla="*/ 2492477 h 2669454"/>
              <a:gd name="connsiteX3" fmla="*/ 3674806 w 4972665"/>
              <a:gd name="connsiteY3" fmla="*/ 1666568 h 2669454"/>
              <a:gd name="connsiteX4" fmla="*/ 4343401 w 4972665"/>
              <a:gd name="connsiteY4" fmla="*/ 705487 h 2669454"/>
              <a:gd name="connsiteX5" fmla="*/ 4972665 w 4972665"/>
              <a:gd name="connsiteY5" fmla="*/ 0 h 2669454"/>
              <a:gd name="connsiteX6" fmla="*/ 4972665 w 4972665"/>
              <a:gd name="connsiteY6" fmla="*/ 0 h 2669454"/>
              <a:gd name="connsiteX7" fmla="*/ 4972665 w 4972665"/>
              <a:gd name="connsiteY7" fmla="*/ 0 h 2669454"/>
              <a:gd name="connsiteX0" fmla="*/ 0 w 4972665"/>
              <a:gd name="connsiteY0" fmla="*/ 0 h 2492477"/>
              <a:gd name="connsiteX1" fmla="*/ 990601 w 4972665"/>
              <a:gd name="connsiteY1" fmla="*/ 604703 h 2492477"/>
              <a:gd name="connsiteX2" fmla="*/ 2716161 w 4972665"/>
              <a:gd name="connsiteY2" fmla="*/ 2492477 h 2492477"/>
              <a:gd name="connsiteX3" fmla="*/ 3674806 w 4972665"/>
              <a:gd name="connsiteY3" fmla="*/ 1666568 h 2492477"/>
              <a:gd name="connsiteX4" fmla="*/ 4343401 w 4972665"/>
              <a:gd name="connsiteY4" fmla="*/ 705487 h 2492477"/>
              <a:gd name="connsiteX5" fmla="*/ 4972665 w 4972665"/>
              <a:gd name="connsiteY5" fmla="*/ 0 h 2492477"/>
              <a:gd name="connsiteX6" fmla="*/ 4972665 w 4972665"/>
              <a:gd name="connsiteY6" fmla="*/ 0 h 2492477"/>
              <a:gd name="connsiteX7" fmla="*/ 4972665 w 4972665"/>
              <a:gd name="connsiteY7" fmla="*/ 0 h 2492477"/>
              <a:gd name="connsiteX0" fmla="*/ 0 w 4972665"/>
              <a:gd name="connsiteY0" fmla="*/ 0 h 2509274"/>
              <a:gd name="connsiteX1" fmla="*/ 990601 w 4972665"/>
              <a:gd name="connsiteY1" fmla="*/ 604703 h 2509274"/>
              <a:gd name="connsiteX2" fmla="*/ 2716161 w 4972665"/>
              <a:gd name="connsiteY2" fmla="*/ 2492477 h 2509274"/>
              <a:gd name="connsiteX3" fmla="*/ 4343401 w 4972665"/>
              <a:gd name="connsiteY3" fmla="*/ 705487 h 2509274"/>
              <a:gd name="connsiteX4" fmla="*/ 4972665 w 4972665"/>
              <a:gd name="connsiteY4" fmla="*/ 0 h 2509274"/>
              <a:gd name="connsiteX5" fmla="*/ 4972665 w 4972665"/>
              <a:gd name="connsiteY5" fmla="*/ 0 h 2509274"/>
              <a:gd name="connsiteX6" fmla="*/ 4972665 w 4972665"/>
              <a:gd name="connsiteY6" fmla="*/ 0 h 2509274"/>
              <a:gd name="connsiteX0" fmla="*/ 0 w 4972665"/>
              <a:gd name="connsiteY0" fmla="*/ 0 h 2492477"/>
              <a:gd name="connsiteX1" fmla="*/ 990601 w 4972665"/>
              <a:gd name="connsiteY1" fmla="*/ 604703 h 2492477"/>
              <a:gd name="connsiteX2" fmla="*/ 2716161 w 4972665"/>
              <a:gd name="connsiteY2" fmla="*/ 2492477 h 2492477"/>
              <a:gd name="connsiteX3" fmla="*/ 4343401 w 4972665"/>
              <a:gd name="connsiteY3" fmla="*/ 705487 h 2492477"/>
              <a:gd name="connsiteX4" fmla="*/ 4972665 w 4972665"/>
              <a:gd name="connsiteY4" fmla="*/ 0 h 2492477"/>
              <a:gd name="connsiteX5" fmla="*/ 4972665 w 4972665"/>
              <a:gd name="connsiteY5" fmla="*/ 0 h 2492477"/>
              <a:gd name="connsiteX6" fmla="*/ 4972665 w 4972665"/>
              <a:gd name="connsiteY6" fmla="*/ 0 h 2492477"/>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4972665 w 5486401"/>
              <a:gd name="connsiteY5" fmla="*/ 201566 h 2694043"/>
              <a:gd name="connsiteX6" fmla="*/ 5486401 w 5486401"/>
              <a:gd name="connsiteY6"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4972665 w 5486401"/>
              <a:gd name="connsiteY4" fmla="*/ 201566 h 2694043"/>
              <a:gd name="connsiteX5" fmla="*/ 5486401 w 5486401"/>
              <a:gd name="connsiteY5"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486401"/>
              <a:gd name="connsiteY0" fmla="*/ 403134 h 2895611"/>
              <a:gd name="connsiteX1" fmla="*/ 457201 w 5486401"/>
              <a:gd name="connsiteY1" fmla="*/ 100784 h 2895611"/>
              <a:gd name="connsiteX2" fmla="*/ 990601 w 5486401"/>
              <a:gd name="connsiteY2" fmla="*/ 1007837 h 2895611"/>
              <a:gd name="connsiteX3" fmla="*/ 2716161 w 5486401"/>
              <a:gd name="connsiteY3" fmla="*/ 2895611 h 2895611"/>
              <a:gd name="connsiteX4" fmla="*/ 4343401 w 5486401"/>
              <a:gd name="connsiteY4" fmla="*/ 1108621 h 2895611"/>
              <a:gd name="connsiteX5" fmla="*/ 5486401 w 5486401"/>
              <a:gd name="connsiteY5" fmla="*/ 201568 h 2895611"/>
              <a:gd name="connsiteX0" fmla="*/ 0 w 5486401"/>
              <a:gd name="connsiteY0" fmla="*/ 201566 h 2694043"/>
              <a:gd name="connsiteX1" fmla="*/ 990601 w 5486401"/>
              <a:gd name="connsiteY1" fmla="*/ 806269 h 2694043"/>
              <a:gd name="connsiteX2" fmla="*/ 2716161 w 5486401"/>
              <a:gd name="connsiteY2" fmla="*/ 2694043 h 2694043"/>
              <a:gd name="connsiteX3" fmla="*/ 4343401 w 5486401"/>
              <a:gd name="connsiteY3" fmla="*/ 907053 h 2694043"/>
              <a:gd name="connsiteX4" fmla="*/ 5486401 w 5486401"/>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694043"/>
              <a:gd name="connsiteX1" fmla="*/ 1447800 w 5943600"/>
              <a:gd name="connsiteY1" fmla="*/ 806269 h 2694043"/>
              <a:gd name="connsiteX2" fmla="*/ 3173360 w 5943600"/>
              <a:gd name="connsiteY2" fmla="*/ 2694043 h 2694043"/>
              <a:gd name="connsiteX3" fmla="*/ 4800600 w 5943600"/>
              <a:gd name="connsiteY3" fmla="*/ 907053 h 2694043"/>
              <a:gd name="connsiteX4" fmla="*/ 5943600 w 5943600"/>
              <a:gd name="connsiteY4" fmla="*/ 0 h 2694043"/>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447800 w 5943600"/>
              <a:gd name="connsiteY1" fmla="*/ 806269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800600 w 5943600"/>
              <a:gd name="connsiteY3" fmla="*/ 907053 h 2318027"/>
              <a:gd name="connsiteX4" fmla="*/ 5943600 w 5943600"/>
              <a:gd name="connsiteY4" fmla="*/ 0 h 2318027"/>
              <a:gd name="connsiteX0" fmla="*/ 0 w 5943600"/>
              <a:gd name="connsiteY0" fmla="*/ 100784 h 2318027"/>
              <a:gd name="connsiteX1" fmla="*/ 1752600 w 5943600"/>
              <a:gd name="connsiteY1" fmla="*/ 806270 h 2318027"/>
              <a:gd name="connsiteX2" fmla="*/ 3124200 w 5943600"/>
              <a:gd name="connsiteY2" fmla="*/ 2318027 h 2318027"/>
              <a:gd name="connsiteX3" fmla="*/ 4267200 w 5943600"/>
              <a:gd name="connsiteY3" fmla="*/ 907054 h 2318027"/>
              <a:gd name="connsiteX4" fmla="*/ 5943600 w 5943600"/>
              <a:gd name="connsiteY4" fmla="*/ 0 h 2318027"/>
              <a:gd name="connsiteX0" fmla="*/ 0 w 5791200"/>
              <a:gd name="connsiteY0" fmla="*/ 604703 h 2821946"/>
              <a:gd name="connsiteX1" fmla="*/ 1752600 w 5791200"/>
              <a:gd name="connsiteY1" fmla="*/ 1310189 h 2821946"/>
              <a:gd name="connsiteX2" fmla="*/ 3124200 w 5791200"/>
              <a:gd name="connsiteY2" fmla="*/ 2821946 h 2821946"/>
              <a:gd name="connsiteX3" fmla="*/ 4267200 w 5791200"/>
              <a:gd name="connsiteY3" fmla="*/ 1410973 h 2821946"/>
              <a:gd name="connsiteX4" fmla="*/ 5791200 w 5791200"/>
              <a:gd name="connsiteY4" fmla="*/ 0 h 2821946"/>
              <a:gd name="connsiteX0" fmla="*/ 0 w 5943600"/>
              <a:gd name="connsiteY0" fmla="*/ 17067 h 2839013"/>
              <a:gd name="connsiteX1" fmla="*/ 1905000 w 5943600"/>
              <a:gd name="connsiteY1" fmla="*/ 1327256 h 2839013"/>
              <a:gd name="connsiteX2" fmla="*/ 3276600 w 5943600"/>
              <a:gd name="connsiteY2" fmla="*/ 2839013 h 2839013"/>
              <a:gd name="connsiteX3" fmla="*/ 4419600 w 5943600"/>
              <a:gd name="connsiteY3" fmla="*/ 1428040 h 2839013"/>
              <a:gd name="connsiteX4" fmla="*/ 5943600 w 5943600"/>
              <a:gd name="connsiteY4" fmla="*/ 17067 h 2839013"/>
              <a:gd name="connsiteX0" fmla="*/ 0 w 5943600"/>
              <a:gd name="connsiteY0" fmla="*/ 0 h 2821946"/>
              <a:gd name="connsiteX1" fmla="*/ 19050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410973 h 2821946"/>
              <a:gd name="connsiteX4" fmla="*/ 5943600 w 5943600"/>
              <a:gd name="connsiteY4" fmla="*/ 0 h 2821946"/>
              <a:gd name="connsiteX0" fmla="*/ 0 w 5943600"/>
              <a:gd name="connsiteY0" fmla="*/ 0 h 2821946"/>
              <a:gd name="connsiteX1" fmla="*/ 2057400 w 5943600"/>
              <a:gd name="connsiteY1" fmla="*/ 1310189 h 2821946"/>
              <a:gd name="connsiteX2" fmla="*/ 3276600 w 5943600"/>
              <a:gd name="connsiteY2" fmla="*/ 2821946 h 2821946"/>
              <a:gd name="connsiteX3" fmla="*/ 4419600 w 5943600"/>
              <a:gd name="connsiteY3" fmla="*/ 1209405 h 2821946"/>
              <a:gd name="connsiteX4" fmla="*/ 5943600 w 5943600"/>
              <a:gd name="connsiteY4" fmla="*/ 0 h 2821946"/>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 name="connsiteX0" fmla="*/ 0 w 5943600"/>
              <a:gd name="connsiteY0" fmla="*/ 201568 h 3023514"/>
              <a:gd name="connsiteX1" fmla="*/ 2057400 w 5943600"/>
              <a:gd name="connsiteY1" fmla="*/ 1511757 h 3023514"/>
              <a:gd name="connsiteX2" fmla="*/ 3276600 w 5943600"/>
              <a:gd name="connsiteY2" fmla="*/ 3023514 h 3023514"/>
              <a:gd name="connsiteX3" fmla="*/ 4419600 w 5943600"/>
              <a:gd name="connsiteY3" fmla="*/ 1410973 h 3023514"/>
              <a:gd name="connsiteX4" fmla="*/ 5943600 w 5943600"/>
              <a:gd name="connsiteY4" fmla="*/ 0 h 302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3023514">
                <a:moveTo>
                  <a:pt x="0" y="201568"/>
                </a:moveTo>
                <a:cubicBezTo>
                  <a:pt x="1152730" y="555125"/>
                  <a:pt x="1789062" y="1067084"/>
                  <a:pt x="2057400" y="1511757"/>
                </a:cubicBezTo>
                <a:cubicBezTo>
                  <a:pt x="2495346" y="2099477"/>
                  <a:pt x="2428568" y="2927816"/>
                  <a:pt x="3276600" y="3023514"/>
                </a:cubicBezTo>
                <a:cubicBezTo>
                  <a:pt x="4140200" y="2985042"/>
                  <a:pt x="3942735" y="2040957"/>
                  <a:pt x="4419600" y="1410973"/>
                </a:cubicBezTo>
                <a:cubicBezTo>
                  <a:pt x="4753487" y="812416"/>
                  <a:pt x="5169617" y="227983"/>
                  <a:pt x="5943600" y="0"/>
                </a:cubicBezTo>
              </a:path>
            </a:pathLst>
          </a:cu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4267200" y="2430463"/>
            <a:ext cx="627063" cy="2505075"/>
          </a:xfrm>
          <a:custGeom>
            <a:avLst/>
            <a:gdLst>
              <a:gd name="connsiteX0" fmla="*/ 513567 w 627212"/>
              <a:gd name="connsiteY0" fmla="*/ 0 h 2505206"/>
              <a:gd name="connsiteX1" fmla="*/ 450937 w 627212"/>
              <a:gd name="connsiteY1" fmla="*/ 12526 h 2505206"/>
              <a:gd name="connsiteX2" fmla="*/ 413359 w 627212"/>
              <a:gd name="connsiteY2" fmla="*/ 37578 h 2505206"/>
              <a:gd name="connsiteX3" fmla="*/ 338203 w 627212"/>
              <a:gd name="connsiteY3" fmla="*/ 62630 h 2505206"/>
              <a:gd name="connsiteX4" fmla="*/ 237995 w 627212"/>
              <a:gd name="connsiteY4" fmla="*/ 87683 h 2505206"/>
              <a:gd name="connsiteX5" fmla="*/ 200417 w 627212"/>
              <a:gd name="connsiteY5" fmla="*/ 112735 h 2505206"/>
              <a:gd name="connsiteX6" fmla="*/ 175365 w 627212"/>
              <a:gd name="connsiteY6" fmla="*/ 150313 h 2505206"/>
              <a:gd name="connsiteX7" fmla="*/ 137787 w 627212"/>
              <a:gd name="connsiteY7" fmla="*/ 162839 h 2505206"/>
              <a:gd name="connsiteX8" fmla="*/ 112735 w 627212"/>
              <a:gd name="connsiteY8" fmla="*/ 200417 h 2505206"/>
              <a:gd name="connsiteX9" fmla="*/ 175365 w 627212"/>
              <a:gd name="connsiteY9" fmla="*/ 275573 h 2505206"/>
              <a:gd name="connsiteX10" fmla="*/ 300625 w 627212"/>
              <a:gd name="connsiteY10" fmla="*/ 350729 h 2505206"/>
              <a:gd name="connsiteX11" fmla="*/ 375781 w 627212"/>
              <a:gd name="connsiteY11" fmla="*/ 375781 h 2505206"/>
              <a:gd name="connsiteX12" fmla="*/ 463463 w 627212"/>
              <a:gd name="connsiteY12" fmla="*/ 438411 h 2505206"/>
              <a:gd name="connsiteX13" fmla="*/ 501041 w 627212"/>
              <a:gd name="connsiteY13" fmla="*/ 475989 h 2505206"/>
              <a:gd name="connsiteX14" fmla="*/ 576198 w 627212"/>
              <a:gd name="connsiteY14" fmla="*/ 513567 h 2505206"/>
              <a:gd name="connsiteX15" fmla="*/ 601250 w 627212"/>
              <a:gd name="connsiteY15" fmla="*/ 551146 h 2505206"/>
              <a:gd name="connsiteX16" fmla="*/ 551146 w 627212"/>
              <a:gd name="connsiteY16" fmla="*/ 626302 h 2505206"/>
              <a:gd name="connsiteX17" fmla="*/ 526093 w 627212"/>
              <a:gd name="connsiteY17" fmla="*/ 651354 h 2505206"/>
              <a:gd name="connsiteX18" fmla="*/ 450937 w 627212"/>
              <a:gd name="connsiteY18" fmla="*/ 701458 h 2505206"/>
              <a:gd name="connsiteX19" fmla="*/ 413359 w 627212"/>
              <a:gd name="connsiteY19" fmla="*/ 739036 h 2505206"/>
              <a:gd name="connsiteX20" fmla="*/ 375781 w 627212"/>
              <a:gd name="connsiteY20" fmla="*/ 751562 h 2505206"/>
              <a:gd name="connsiteX21" fmla="*/ 325677 w 627212"/>
              <a:gd name="connsiteY21" fmla="*/ 776614 h 2505206"/>
              <a:gd name="connsiteX22" fmla="*/ 288099 w 627212"/>
              <a:gd name="connsiteY22" fmla="*/ 789140 h 2505206"/>
              <a:gd name="connsiteX23" fmla="*/ 250521 w 627212"/>
              <a:gd name="connsiteY23" fmla="*/ 814192 h 2505206"/>
              <a:gd name="connsiteX24" fmla="*/ 187891 w 627212"/>
              <a:gd name="connsiteY24" fmla="*/ 826718 h 2505206"/>
              <a:gd name="connsiteX25" fmla="*/ 200417 w 627212"/>
              <a:gd name="connsiteY25" fmla="*/ 926926 h 2505206"/>
              <a:gd name="connsiteX26" fmla="*/ 225469 w 627212"/>
              <a:gd name="connsiteY26" fmla="*/ 964504 h 2505206"/>
              <a:gd name="connsiteX27" fmla="*/ 275573 w 627212"/>
              <a:gd name="connsiteY27" fmla="*/ 1002083 h 2505206"/>
              <a:gd name="connsiteX28" fmla="*/ 363255 w 627212"/>
              <a:gd name="connsiteY28" fmla="*/ 1052187 h 2505206"/>
              <a:gd name="connsiteX29" fmla="*/ 413359 w 627212"/>
              <a:gd name="connsiteY29" fmla="*/ 1102291 h 2505206"/>
              <a:gd name="connsiteX30" fmla="*/ 438411 w 627212"/>
              <a:gd name="connsiteY30" fmla="*/ 1139869 h 2505206"/>
              <a:gd name="connsiteX31" fmla="*/ 475989 w 627212"/>
              <a:gd name="connsiteY31" fmla="*/ 1152395 h 2505206"/>
              <a:gd name="connsiteX32" fmla="*/ 613776 w 627212"/>
              <a:gd name="connsiteY32" fmla="*/ 1277655 h 2505206"/>
              <a:gd name="connsiteX33" fmla="*/ 601250 w 627212"/>
              <a:gd name="connsiteY33" fmla="*/ 1365337 h 2505206"/>
              <a:gd name="connsiteX34" fmla="*/ 526093 w 627212"/>
              <a:gd name="connsiteY34" fmla="*/ 1390389 h 2505206"/>
              <a:gd name="connsiteX35" fmla="*/ 425885 w 627212"/>
              <a:gd name="connsiteY35" fmla="*/ 1440493 h 2505206"/>
              <a:gd name="connsiteX36" fmla="*/ 350729 w 627212"/>
              <a:gd name="connsiteY36" fmla="*/ 1503124 h 2505206"/>
              <a:gd name="connsiteX37" fmla="*/ 313151 w 627212"/>
              <a:gd name="connsiteY37" fmla="*/ 1528176 h 2505206"/>
              <a:gd name="connsiteX38" fmla="*/ 187891 w 627212"/>
              <a:gd name="connsiteY38" fmla="*/ 1653436 h 2505206"/>
              <a:gd name="connsiteX39" fmla="*/ 150313 w 627212"/>
              <a:gd name="connsiteY39" fmla="*/ 1678488 h 2505206"/>
              <a:gd name="connsiteX40" fmla="*/ 212943 w 627212"/>
              <a:gd name="connsiteY40" fmla="*/ 1803748 h 2505206"/>
              <a:gd name="connsiteX41" fmla="*/ 375781 w 627212"/>
              <a:gd name="connsiteY41" fmla="*/ 1903956 h 2505206"/>
              <a:gd name="connsiteX42" fmla="*/ 400833 w 627212"/>
              <a:gd name="connsiteY42" fmla="*/ 1941535 h 2505206"/>
              <a:gd name="connsiteX43" fmla="*/ 475989 w 627212"/>
              <a:gd name="connsiteY43" fmla="*/ 2004165 h 2505206"/>
              <a:gd name="connsiteX44" fmla="*/ 501041 w 627212"/>
              <a:gd name="connsiteY44" fmla="*/ 2041743 h 2505206"/>
              <a:gd name="connsiteX45" fmla="*/ 613776 w 627212"/>
              <a:gd name="connsiteY45" fmla="*/ 2141951 h 2505206"/>
              <a:gd name="connsiteX46" fmla="*/ 576198 w 627212"/>
              <a:gd name="connsiteY46" fmla="*/ 2167003 h 2505206"/>
              <a:gd name="connsiteX47" fmla="*/ 400833 w 627212"/>
              <a:gd name="connsiteY47" fmla="*/ 2192055 h 2505206"/>
              <a:gd name="connsiteX48" fmla="*/ 363255 w 627212"/>
              <a:gd name="connsiteY48" fmla="*/ 2217107 h 2505206"/>
              <a:gd name="connsiteX49" fmla="*/ 325677 w 627212"/>
              <a:gd name="connsiteY49" fmla="*/ 2254685 h 2505206"/>
              <a:gd name="connsiteX50" fmla="*/ 275573 w 627212"/>
              <a:gd name="connsiteY50" fmla="*/ 2267211 h 2505206"/>
              <a:gd name="connsiteX51" fmla="*/ 237995 w 627212"/>
              <a:gd name="connsiteY51" fmla="*/ 2292263 h 2505206"/>
              <a:gd name="connsiteX52" fmla="*/ 187891 w 627212"/>
              <a:gd name="connsiteY52" fmla="*/ 2379946 h 2505206"/>
              <a:gd name="connsiteX53" fmla="*/ 150313 w 627212"/>
              <a:gd name="connsiteY53" fmla="*/ 2404998 h 2505206"/>
              <a:gd name="connsiteX54" fmla="*/ 75156 w 627212"/>
              <a:gd name="connsiteY54" fmla="*/ 2430050 h 2505206"/>
              <a:gd name="connsiteX55" fmla="*/ 37578 w 627212"/>
              <a:gd name="connsiteY55" fmla="*/ 2455102 h 2505206"/>
              <a:gd name="connsiteX56" fmla="*/ 12526 w 627212"/>
              <a:gd name="connsiteY56" fmla="*/ 2492680 h 2505206"/>
              <a:gd name="connsiteX57" fmla="*/ 0 w 627212"/>
              <a:gd name="connsiteY57" fmla="*/ 2505206 h 250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27212" h="2505206">
                <a:moveTo>
                  <a:pt x="513567" y="0"/>
                </a:moveTo>
                <a:cubicBezTo>
                  <a:pt x="492690" y="4175"/>
                  <a:pt x="470872" y="5051"/>
                  <a:pt x="450937" y="12526"/>
                </a:cubicBezTo>
                <a:cubicBezTo>
                  <a:pt x="436841" y="17812"/>
                  <a:pt x="427116" y="31464"/>
                  <a:pt x="413359" y="37578"/>
                </a:cubicBezTo>
                <a:cubicBezTo>
                  <a:pt x="389228" y="48303"/>
                  <a:pt x="363822" y="56225"/>
                  <a:pt x="338203" y="62630"/>
                </a:cubicBezTo>
                <a:lnTo>
                  <a:pt x="237995" y="87683"/>
                </a:lnTo>
                <a:cubicBezTo>
                  <a:pt x="225469" y="96034"/>
                  <a:pt x="211062" y="102090"/>
                  <a:pt x="200417" y="112735"/>
                </a:cubicBezTo>
                <a:cubicBezTo>
                  <a:pt x="189772" y="123380"/>
                  <a:pt x="187120" y="140909"/>
                  <a:pt x="175365" y="150313"/>
                </a:cubicBezTo>
                <a:cubicBezTo>
                  <a:pt x="165055" y="158561"/>
                  <a:pt x="150313" y="158664"/>
                  <a:pt x="137787" y="162839"/>
                </a:cubicBezTo>
                <a:cubicBezTo>
                  <a:pt x="129436" y="175365"/>
                  <a:pt x="112735" y="185363"/>
                  <a:pt x="112735" y="200417"/>
                </a:cubicBezTo>
                <a:cubicBezTo>
                  <a:pt x="112735" y="215978"/>
                  <a:pt x="168183" y="270601"/>
                  <a:pt x="175365" y="275573"/>
                </a:cubicBezTo>
                <a:cubicBezTo>
                  <a:pt x="215399" y="303289"/>
                  <a:pt x="254431" y="335331"/>
                  <a:pt x="300625" y="350729"/>
                </a:cubicBezTo>
                <a:cubicBezTo>
                  <a:pt x="325677" y="359080"/>
                  <a:pt x="353809" y="361133"/>
                  <a:pt x="375781" y="375781"/>
                </a:cubicBezTo>
                <a:cubicBezTo>
                  <a:pt x="405521" y="395608"/>
                  <a:pt x="436273" y="415106"/>
                  <a:pt x="463463" y="438411"/>
                </a:cubicBezTo>
                <a:cubicBezTo>
                  <a:pt x="476913" y="449939"/>
                  <a:pt x="487432" y="464648"/>
                  <a:pt x="501041" y="475989"/>
                </a:cubicBezTo>
                <a:cubicBezTo>
                  <a:pt x="533417" y="502969"/>
                  <a:pt x="538535" y="501013"/>
                  <a:pt x="576198" y="513567"/>
                </a:cubicBezTo>
                <a:cubicBezTo>
                  <a:pt x="584549" y="526093"/>
                  <a:pt x="599121" y="536243"/>
                  <a:pt x="601250" y="551146"/>
                </a:cubicBezTo>
                <a:cubicBezTo>
                  <a:pt x="608901" y="604705"/>
                  <a:pt x="582211" y="601451"/>
                  <a:pt x="551146" y="626302"/>
                </a:cubicBezTo>
                <a:cubicBezTo>
                  <a:pt x="541924" y="633679"/>
                  <a:pt x="535541" y="644268"/>
                  <a:pt x="526093" y="651354"/>
                </a:cubicBezTo>
                <a:cubicBezTo>
                  <a:pt x="502006" y="669419"/>
                  <a:pt x="472227" y="680168"/>
                  <a:pt x="450937" y="701458"/>
                </a:cubicBezTo>
                <a:cubicBezTo>
                  <a:pt x="438411" y="713984"/>
                  <a:pt x="428098" y="729210"/>
                  <a:pt x="413359" y="739036"/>
                </a:cubicBezTo>
                <a:cubicBezTo>
                  <a:pt x="402373" y="746360"/>
                  <a:pt x="387917" y="746361"/>
                  <a:pt x="375781" y="751562"/>
                </a:cubicBezTo>
                <a:cubicBezTo>
                  <a:pt x="358618" y="758918"/>
                  <a:pt x="342840" y="769258"/>
                  <a:pt x="325677" y="776614"/>
                </a:cubicBezTo>
                <a:cubicBezTo>
                  <a:pt x="313541" y="781815"/>
                  <a:pt x="299909" y="783235"/>
                  <a:pt x="288099" y="789140"/>
                </a:cubicBezTo>
                <a:cubicBezTo>
                  <a:pt x="274634" y="795873"/>
                  <a:pt x="264617" y="808906"/>
                  <a:pt x="250521" y="814192"/>
                </a:cubicBezTo>
                <a:cubicBezTo>
                  <a:pt x="230586" y="821667"/>
                  <a:pt x="208768" y="822543"/>
                  <a:pt x="187891" y="826718"/>
                </a:cubicBezTo>
                <a:cubicBezTo>
                  <a:pt x="192066" y="860121"/>
                  <a:pt x="191560" y="894450"/>
                  <a:pt x="200417" y="926926"/>
                </a:cubicBezTo>
                <a:cubicBezTo>
                  <a:pt x="204378" y="941450"/>
                  <a:pt x="214824" y="953859"/>
                  <a:pt x="225469" y="964504"/>
                </a:cubicBezTo>
                <a:cubicBezTo>
                  <a:pt x="240231" y="979266"/>
                  <a:pt x="257870" y="991018"/>
                  <a:pt x="275573" y="1002083"/>
                </a:cubicBezTo>
                <a:cubicBezTo>
                  <a:pt x="319318" y="1029424"/>
                  <a:pt x="326123" y="1020360"/>
                  <a:pt x="363255" y="1052187"/>
                </a:cubicBezTo>
                <a:cubicBezTo>
                  <a:pt x="381188" y="1067558"/>
                  <a:pt x="397988" y="1084358"/>
                  <a:pt x="413359" y="1102291"/>
                </a:cubicBezTo>
                <a:cubicBezTo>
                  <a:pt x="423156" y="1113721"/>
                  <a:pt x="426656" y="1130465"/>
                  <a:pt x="438411" y="1139869"/>
                </a:cubicBezTo>
                <a:cubicBezTo>
                  <a:pt x="448721" y="1148117"/>
                  <a:pt x="463463" y="1148220"/>
                  <a:pt x="475989" y="1152395"/>
                </a:cubicBezTo>
                <a:cubicBezTo>
                  <a:pt x="586843" y="1263248"/>
                  <a:pt x="536893" y="1226400"/>
                  <a:pt x="613776" y="1277655"/>
                </a:cubicBezTo>
                <a:cubicBezTo>
                  <a:pt x="624910" y="1311057"/>
                  <a:pt x="642526" y="1334380"/>
                  <a:pt x="601250" y="1365337"/>
                </a:cubicBezTo>
                <a:cubicBezTo>
                  <a:pt x="580124" y="1381181"/>
                  <a:pt x="549713" y="1378579"/>
                  <a:pt x="526093" y="1390389"/>
                </a:cubicBezTo>
                <a:cubicBezTo>
                  <a:pt x="492690" y="1407090"/>
                  <a:pt x="456958" y="1419777"/>
                  <a:pt x="425885" y="1440493"/>
                </a:cubicBezTo>
                <a:cubicBezTo>
                  <a:pt x="332579" y="1502699"/>
                  <a:pt x="447183" y="1422746"/>
                  <a:pt x="350729" y="1503124"/>
                </a:cubicBezTo>
                <a:cubicBezTo>
                  <a:pt x="339164" y="1512762"/>
                  <a:pt x="325677" y="1519825"/>
                  <a:pt x="313151" y="1528176"/>
                </a:cubicBezTo>
                <a:cubicBezTo>
                  <a:pt x="246346" y="1628384"/>
                  <a:pt x="288099" y="1586631"/>
                  <a:pt x="187891" y="1653436"/>
                </a:cubicBezTo>
                <a:lnTo>
                  <a:pt x="150313" y="1678488"/>
                </a:lnTo>
                <a:cubicBezTo>
                  <a:pt x="153244" y="1685326"/>
                  <a:pt x="189463" y="1784537"/>
                  <a:pt x="212943" y="1803748"/>
                </a:cubicBezTo>
                <a:cubicBezTo>
                  <a:pt x="280132" y="1858721"/>
                  <a:pt x="310536" y="1871333"/>
                  <a:pt x="375781" y="1903956"/>
                </a:cubicBezTo>
                <a:cubicBezTo>
                  <a:pt x="384132" y="1916482"/>
                  <a:pt x="390188" y="1930890"/>
                  <a:pt x="400833" y="1941535"/>
                </a:cubicBezTo>
                <a:cubicBezTo>
                  <a:pt x="499372" y="2040076"/>
                  <a:pt x="373377" y="1881031"/>
                  <a:pt x="475989" y="2004165"/>
                </a:cubicBezTo>
                <a:cubicBezTo>
                  <a:pt x="485627" y="2015730"/>
                  <a:pt x="491128" y="2030413"/>
                  <a:pt x="501041" y="2041743"/>
                </a:cubicBezTo>
                <a:cubicBezTo>
                  <a:pt x="550290" y="2098027"/>
                  <a:pt x="559954" y="2101584"/>
                  <a:pt x="613776" y="2141951"/>
                </a:cubicBezTo>
                <a:cubicBezTo>
                  <a:pt x="601250" y="2150302"/>
                  <a:pt x="590480" y="2162242"/>
                  <a:pt x="576198" y="2167003"/>
                </a:cubicBezTo>
                <a:cubicBezTo>
                  <a:pt x="554527" y="2174227"/>
                  <a:pt x="411343" y="2190741"/>
                  <a:pt x="400833" y="2192055"/>
                </a:cubicBezTo>
                <a:cubicBezTo>
                  <a:pt x="388307" y="2200406"/>
                  <a:pt x="374820" y="2207469"/>
                  <a:pt x="363255" y="2217107"/>
                </a:cubicBezTo>
                <a:cubicBezTo>
                  <a:pt x="349646" y="2228448"/>
                  <a:pt x="341057" y="2245896"/>
                  <a:pt x="325677" y="2254685"/>
                </a:cubicBezTo>
                <a:cubicBezTo>
                  <a:pt x="310730" y="2263226"/>
                  <a:pt x="292274" y="2263036"/>
                  <a:pt x="275573" y="2267211"/>
                </a:cubicBezTo>
                <a:cubicBezTo>
                  <a:pt x="263047" y="2275562"/>
                  <a:pt x="248640" y="2281618"/>
                  <a:pt x="237995" y="2292263"/>
                </a:cubicBezTo>
                <a:cubicBezTo>
                  <a:pt x="188608" y="2341650"/>
                  <a:pt x="237012" y="2321000"/>
                  <a:pt x="187891" y="2379946"/>
                </a:cubicBezTo>
                <a:cubicBezTo>
                  <a:pt x="178253" y="2391511"/>
                  <a:pt x="164070" y="2398884"/>
                  <a:pt x="150313" y="2404998"/>
                </a:cubicBezTo>
                <a:cubicBezTo>
                  <a:pt x="126182" y="2415723"/>
                  <a:pt x="75156" y="2430050"/>
                  <a:pt x="75156" y="2430050"/>
                </a:cubicBezTo>
                <a:cubicBezTo>
                  <a:pt x="62630" y="2438401"/>
                  <a:pt x="48223" y="2444457"/>
                  <a:pt x="37578" y="2455102"/>
                </a:cubicBezTo>
                <a:cubicBezTo>
                  <a:pt x="26933" y="2465747"/>
                  <a:pt x="21559" y="2480636"/>
                  <a:pt x="12526" y="2492680"/>
                </a:cubicBezTo>
                <a:cubicBezTo>
                  <a:pt x="8983" y="2497404"/>
                  <a:pt x="4175" y="2501031"/>
                  <a:pt x="0" y="2505206"/>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 name="TextBox 1"/>
          <p:cNvSpPr txBox="1"/>
          <p:nvPr/>
        </p:nvSpPr>
        <p:spPr>
          <a:xfrm>
            <a:off x="4343400" y="2430463"/>
            <a:ext cx="533400" cy="461665"/>
          </a:xfrm>
          <a:prstGeom prst="rect">
            <a:avLst/>
          </a:prstGeom>
          <a:noFill/>
        </p:spPr>
        <p:txBody>
          <a:bodyPr wrap="square" rtlCol="0">
            <a:spAutoFit/>
          </a:bodyPr>
          <a:lstStyle/>
          <a:p>
            <a:r>
              <a:rPr lang="es-ES_tradnl" b="1" dirty="0" smtClean="0">
                <a:solidFill>
                  <a:schemeClr val="bg1"/>
                </a:solidFill>
              </a:rPr>
              <a:t>H</a:t>
            </a:r>
            <a:endParaRPr lang="es-ES_tradnl"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685800" y="12700"/>
            <a:ext cx="7772400" cy="1143000"/>
          </a:xfrm>
        </p:spPr>
        <p:txBody>
          <a:bodyPr/>
          <a:lstStyle/>
          <a:p>
            <a:r>
              <a:rPr lang="es-ES_tradnl" altLang="en-US" smtClean="0"/>
              <a:t>Corriente en Chorro OACI</a:t>
            </a:r>
          </a:p>
        </p:txBody>
      </p:sp>
      <p:pic>
        <p:nvPicPr>
          <p:cNvPr id="51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0" y="4572000"/>
            <a:ext cx="1066800" cy="338138"/>
          </a:xfrm>
          <a:prstGeom prst="rect">
            <a:avLst/>
          </a:prstGeom>
          <a:noFill/>
        </p:spPr>
        <p:txBody>
          <a:bodyPr>
            <a:spAutoFit/>
          </a:bodyPr>
          <a:lstStyle/>
          <a:p>
            <a:pPr>
              <a:defRPr/>
            </a:pPr>
            <a:r>
              <a:rPr lang="es-ES_tradnl" sz="1600" b="1" dirty="0">
                <a:solidFill>
                  <a:schemeClr val="accent5">
                    <a:lumMod val="75000"/>
                  </a:schemeClr>
                </a:solidFill>
              </a:rPr>
              <a:t>110Kt</a:t>
            </a:r>
          </a:p>
        </p:txBody>
      </p:sp>
      <p:sp>
        <p:nvSpPr>
          <p:cNvPr id="7" name="TextBox 6"/>
          <p:cNvSpPr txBox="1"/>
          <p:nvPr/>
        </p:nvSpPr>
        <p:spPr>
          <a:xfrm>
            <a:off x="6324600" y="4843463"/>
            <a:ext cx="1066800" cy="338137"/>
          </a:xfrm>
          <a:prstGeom prst="rect">
            <a:avLst/>
          </a:prstGeom>
          <a:noFill/>
        </p:spPr>
        <p:txBody>
          <a:bodyPr>
            <a:spAutoFit/>
          </a:bodyPr>
          <a:lstStyle/>
          <a:p>
            <a:pPr>
              <a:defRPr/>
            </a:pPr>
            <a:r>
              <a:rPr lang="es-ES_tradnl" sz="1600" b="1" dirty="0">
                <a:solidFill>
                  <a:schemeClr val="accent5">
                    <a:lumMod val="75000"/>
                  </a:schemeClr>
                </a:solidFill>
              </a:rPr>
              <a:t>130Kt</a:t>
            </a:r>
          </a:p>
        </p:txBody>
      </p:sp>
      <p:sp>
        <p:nvSpPr>
          <p:cNvPr id="8" name="Freeform 7"/>
          <p:cNvSpPr/>
          <p:nvPr/>
        </p:nvSpPr>
        <p:spPr>
          <a:xfrm>
            <a:off x="3644900" y="5380038"/>
            <a:ext cx="5372100" cy="758825"/>
          </a:xfrm>
          <a:custGeom>
            <a:avLst/>
            <a:gdLst>
              <a:gd name="connsiteX0" fmla="*/ 38021 w 5372021"/>
              <a:gd name="connsiteY0" fmla="*/ 741810 h 758660"/>
              <a:gd name="connsiteX1" fmla="*/ 177721 w 5372021"/>
              <a:gd name="connsiteY1" fmla="*/ 754510 h 758660"/>
              <a:gd name="connsiteX2" fmla="*/ 1435021 w 5372021"/>
              <a:gd name="connsiteY2" fmla="*/ 678310 h 758660"/>
              <a:gd name="connsiteX3" fmla="*/ 2489121 w 5372021"/>
              <a:gd name="connsiteY3" fmla="*/ 513210 h 758660"/>
              <a:gd name="connsiteX4" fmla="*/ 3276521 w 5372021"/>
              <a:gd name="connsiteY4" fmla="*/ 208410 h 758660"/>
              <a:gd name="connsiteX5" fmla="*/ 3987721 w 5372021"/>
              <a:gd name="connsiteY5" fmla="*/ 68710 h 758660"/>
              <a:gd name="connsiteX6" fmla="*/ 4749721 w 5372021"/>
              <a:gd name="connsiteY6" fmla="*/ 5210 h 758660"/>
              <a:gd name="connsiteX7" fmla="*/ 5232321 w 5372021"/>
              <a:gd name="connsiteY7" fmla="*/ 5210 h 758660"/>
              <a:gd name="connsiteX8" fmla="*/ 5372021 w 5372021"/>
              <a:gd name="connsiteY8" fmla="*/ 17910 h 7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2021" h="758660">
                <a:moveTo>
                  <a:pt x="38021" y="741810"/>
                </a:moveTo>
                <a:cubicBezTo>
                  <a:pt x="-8546" y="753451"/>
                  <a:pt x="-55112" y="765093"/>
                  <a:pt x="177721" y="754510"/>
                </a:cubicBezTo>
                <a:cubicBezTo>
                  <a:pt x="410554" y="743927"/>
                  <a:pt x="1049788" y="718527"/>
                  <a:pt x="1435021" y="678310"/>
                </a:cubicBezTo>
                <a:cubicBezTo>
                  <a:pt x="1820254" y="638093"/>
                  <a:pt x="2182205" y="591527"/>
                  <a:pt x="2489121" y="513210"/>
                </a:cubicBezTo>
                <a:cubicBezTo>
                  <a:pt x="2796037" y="434893"/>
                  <a:pt x="3026754" y="282493"/>
                  <a:pt x="3276521" y="208410"/>
                </a:cubicBezTo>
                <a:cubicBezTo>
                  <a:pt x="3526288" y="134327"/>
                  <a:pt x="3742188" y="102577"/>
                  <a:pt x="3987721" y="68710"/>
                </a:cubicBezTo>
                <a:cubicBezTo>
                  <a:pt x="4233254" y="34843"/>
                  <a:pt x="4542288" y="15793"/>
                  <a:pt x="4749721" y="5210"/>
                </a:cubicBezTo>
                <a:cubicBezTo>
                  <a:pt x="4957154" y="-5373"/>
                  <a:pt x="5128604" y="3093"/>
                  <a:pt x="5232321" y="5210"/>
                </a:cubicBezTo>
                <a:cubicBezTo>
                  <a:pt x="5336038" y="7327"/>
                  <a:pt x="5354029" y="12618"/>
                  <a:pt x="5372021" y="17910"/>
                </a:cubicBezTo>
              </a:path>
            </a:pathLst>
          </a:custGeom>
          <a:noFill/>
          <a:ln>
            <a:solidFill>
              <a:schemeClr val="tx1"/>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9" name="Freeform 8"/>
          <p:cNvSpPr/>
          <p:nvPr/>
        </p:nvSpPr>
        <p:spPr>
          <a:xfrm>
            <a:off x="1422400" y="3644900"/>
            <a:ext cx="7569200" cy="1600200"/>
          </a:xfrm>
          <a:custGeom>
            <a:avLst/>
            <a:gdLst>
              <a:gd name="connsiteX0" fmla="*/ 0 w 7569200"/>
              <a:gd name="connsiteY0" fmla="*/ 0 h 1600969"/>
              <a:gd name="connsiteX1" fmla="*/ 1308100 w 7569200"/>
              <a:gd name="connsiteY1" fmla="*/ 723900 h 1600969"/>
              <a:gd name="connsiteX2" fmla="*/ 1892300 w 7569200"/>
              <a:gd name="connsiteY2" fmla="*/ 1003300 h 1600969"/>
              <a:gd name="connsiteX3" fmla="*/ 2882900 w 7569200"/>
              <a:gd name="connsiteY3" fmla="*/ 1397000 h 1600969"/>
              <a:gd name="connsiteX4" fmla="*/ 3543300 w 7569200"/>
              <a:gd name="connsiteY4" fmla="*/ 1511300 h 1600969"/>
              <a:gd name="connsiteX5" fmla="*/ 4229100 w 7569200"/>
              <a:gd name="connsiteY5" fmla="*/ 1600200 h 1600969"/>
              <a:gd name="connsiteX6" fmla="*/ 4864100 w 7569200"/>
              <a:gd name="connsiteY6" fmla="*/ 1460500 h 1600969"/>
              <a:gd name="connsiteX7" fmla="*/ 5588000 w 7569200"/>
              <a:gd name="connsiteY7" fmla="*/ 1270000 h 1600969"/>
              <a:gd name="connsiteX8" fmla="*/ 6286500 w 7569200"/>
              <a:gd name="connsiteY8" fmla="*/ 1092200 h 1600969"/>
              <a:gd name="connsiteX9" fmla="*/ 7010400 w 7569200"/>
              <a:gd name="connsiteY9" fmla="*/ 990600 h 1600969"/>
              <a:gd name="connsiteX10" fmla="*/ 7467600 w 7569200"/>
              <a:gd name="connsiteY10" fmla="*/ 1016000 h 1600969"/>
              <a:gd name="connsiteX11" fmla="*/ 7569200 w 7569200"/>
              <a:gd name="connsiteY11" fmla="*/ 1054100 h 160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9200" h="1600969">
                <a:moveTo>
                  <a:pt x="0" y="0"/>
                </a:moveTo>
                <a:lnTo>
                  <a:pt x="1308100" y="723900"/>
                </a:lnTo>
                <a:cubicBezTo>
                  <a:pt x="1623483" y="891117"/>
                  <a:pt x="1629833" y="891117"/>
                  <a:pt x="1892300" y="1003300"/>
                </a:cubicBezTo>
                <a:cubicBezTo>
                  <a:pt x="2154767" y="1115483"/>
                  <a:pt x="2607733" y="1312333"/>
                  <a:pt x="2882900" y="1397000"/>
                </a:cubicBezTo>
                <a:cubicBezTo>
                  <a:pt x="3158067" y="1481667"/>
                  <a:pt x="3318933" y="1477433"/>
                  <a:pt x="3543300" y="1511300"/>
                </a:cubicBezTo>
                <a:cubicBezTo>
                  <a:pt x="3767667" y="1545167"/>
                  <a:pt x="4008967" y="1608667"/>
                  <a:pt x="4229100" y="1600200"/>
                </a:cubicBezTo>
                <a:cubicBezTo>
                  <a:pt x="4449233" y="1591733"/>
                  <a:pt x="4637617" y="1515533"/>
                  <a:pt x="4864100" y="1460500"/>
                </a:cubicBezTo>
                <a:cubicBezTo>
                  <a:pt x="5090583" y="1405467"/>
                  <a:pt x="5588000" y="1270000"/>
                  <a:pt x="5588000" y="1270000"/>
                </a:cubicBezTo>
                <a:cubicBezTo>
                  <a:pt x="5825067" y="1208617"/>
                  <a:pt x="6049433" y="1138767"/>
                  <a:pt x="6286500" y="1092200"/>
                </a:cubicBezTo>
                <a:cubicBezTo>
                  <a:pt x="6523567" y="1045633"/>
                  <a:pt x="6813550" y="1003300"/>
                  <a:pt x="7010400" y="990600"/>
                </a:cubicBezTo>
                <a:cubicBezTo>
                  <a:pt x="7207250" y="977900"/>
                  <a:pt x="7374467" y="1005417"/>
                  <a:pt x="7467600" y="1016000"/>
                </a:cubicBezTo>
                <a:cubicBezTo>
                  <a:pt x="7560733" y="1026583"/>
                  <a:pt x="7564966" y="1040341"/>
                  <a:pt x="7569200" y="1054100"/>
                </a:cubicBezTo>
              </a:path>
            </a:pathLst>
          </a:custGeom>
          <a:noFill/>
          <a:ln>
            <a:solidFill>
              <a:schemeClr val="accent1"/>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0" name="Freeform 9"/>
          <p:cNvSpPr/>
          <p:nvPr/>
        </p:nvSpPr>
        <p:spPr>
          <a:xfrm>
            <a:off x="101600" y="3135313"/>
            <a:ext cx="7315200" cy="1400175"/>
          </a:xfrm>
          <a:custGeom>
            <a:avLst/>
            <a:gdLst>
              <a:gd name="connsiteX0" fmla="*/ 12700 w 7315200"/>
              <a:gd name="connsiteY0" fmla="*/ 141630 h 1399809"/>
              <a:gd name="connsiteX1" fmla="*/ 127000 w 7315200"/>
              <a:gd name="connsiteY1" fmla="*/ 78130 h 1399809"/>
              <a:gd name="connsiteX2" fmla="*/ 927100 w 7315200"/>
              <a:gd name="connsiteY2" fmla="*/ 1930 h 1399809"/>
              <a:gd name="connsiteX3" fmla="*/ 1384300 w 7315200"/>
              <a:gd name="connsiteY3" fmla="*/ 40030 h 1399809"/>
              <a:gd name="connsiteX4" fmla="*/ 1816100 w 7315200"/>
              <a:gd name="connsiteY4" fmla="*/ 217830 h 1399809"/>
              <a:gd name="connsiteX5" fmla="*/ 2171700 w 7315200"/>
              <a:gd name="connsiteY5" fmla="*/ 395630 h 1399809"/>
              <a:gd name="connsiteX6" fmla="*/ 2667000 w 7315200"/>
              <a:gd name="connsiteY6" fmla="*/ 687730 h 1399809"/>
              <a:gd name="connsiteX7" fmla="*/ 3657600 w 7315200"/>
              <a:gd name="connsiteY7" fmla="*/ 1081430 h 1399809"/>
              <a:gd name="connsiteX8" fmla="*/ 4432300 w 7315200"/>
              <a:gd name="connsiteY8" fmla="*/ 1310030 h 1399809"/>
              <a:gd name="connsiteX9" fmla="*/ 5118100 w 7315200"/>
              <a:gd name="connsiteY9" fmla="*/ 1360830 h 1399809"/>
              <a:gd name="connsiteX10" fmla="*/ 5880100 w 7315200"/>
              <a:gd name="connsiteY10" fmla="*/ 1398930 h 1399809"/>
              <a:gd name="connsiteX11" fmla="*/ 6464300 w 7315200"/>
              <a:gd name="connsiteY11" fmla="*/ 1322730 h 1399809"/>
              <a:gd name="connsiteX12" fmla="*/ 7048500 w 7315200"/>
              <a:gd name="connsiteY12" fmla="*/ 1106830 h 1399809"/>
              <a:gd name="connsiteX13" fmla="*/ 7315200 w 7315200"/>
              <a:gd name="connsiteY13" fmla="*/ 992530 h 1399809"/>
              <a:gd name="connsiteX14" fmla="*/ 7315200 w 7315200"/>
              <a:gd name="connsiteY14" fmla="*/ 992530 h 139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1399809">
                <a:moveTo>
                  <a:pt x="12700" y="141630"/>
                </a:moveTo>
                <a:cubicBezTo>
                  <a:pt x="-6350" y="121521"/>
                  <a:pt x="-25400" y="101413"/>
                  <a:pt x="127000" y="78130"/>
                </a:cubicBezTo>
                <a:cubicBezTo>
                  <a:pt x="279400" y="54847"/>
                  <a:pt x="717550" y="8280"/>
                  <a:pt x="927100" y="1930"/>
                </a:cubicBezTo>
                <a:cubicBezTo>
                  <a:pt x="1136650" y="-4420"/>
                  <a:pt x="1236133" y="4047"/>
                  <a:pt x="1384300" y="40030"/>
                </a:cubicBezTo>
                <a:cubicBezTo>
                  <a:pt x="1532467" y="76013"/>
                  <a:pt x="1684867" y="158563"/>
                  <a:pt x="1816100" y="217830"/>
                </a:cubicBezTo>
                <a:cubicBezTo>
                  <a:pt x="1947333" y="277097"/>
                  <a:pt x="2029883" y="317313"/>
                  <a:pt x="2171700" y="395630"/>
                </a:cubicBezTo>
                <a:cubicBezTo>
                  <a:pt x="2313517" y="473947"/>
                  <a:pt x="2419350" y="573430"/>
                  <a:pt x="2667000" y="687730"/>
                </a:cubicBezTo>
                <a:cubicBezTo>
                  <a:pt x="2914650" y="802030"/>
                  <a:pt x="3363383" y="977713"/>
                  <a:pt x="3657600" y="1081430"/>
                </a:cubicBezTo>
                <a:cubicBezTo>
                  <a:pt x="3951817" y="1185147"/>
                  <a:pt x="4188883" y="1263463"/>
                  <a:pt x="4432300" y="1310030"/>
                </a:cubicBezTo>
                <a:cubicBezTo>
                  <a:pt x="4675717" y="1356597"/>
                  <a:pt x="4876800" y="1346013"/>
                  <a:pt x="5118100" y="1360830"/>
                </a:cubicBezTo>
                <a:cubicBezTo>
                  <a:pt x="5359400" y="1375647"/>
                  <a:pt x="5655733" y="1405280"/>
                  <a:pt x="5880100" y="1398930"/>
                </a:cubicBezTo>
                <a:cubicBezTo>
                  <a:pt x="6104467" y="1392580"/>
                  <a:pt x="6269567" y="1371413"/>
                  <a:pt x="6464300" y="1322730"/>
                </a:cubicBezTo>
                <a:cubicBezTo>
                  <a:pt x="6659033" y="1274047"/>
                  <a:pt x="6906683" y="1161863"/>
                  <a:pt x="7048500" y="1106830"/>
                </a:cubicBezTo>
                <a:cubicBezTo>
                  <a:pt x="7190317" y="1051797"/>
                  <a:pt x="7315200" y="992530"/>
                  <a:pt x="7315200" y="992530"/>
                </a:cubicBezTo>
                <a:lnTo>
                  <a:pt x="7315200" y="992530"/>
                </a:lnTo>
              </a:path>
            </a:pathLst>
          </a:custGeom>
          <a:noFill/>
          <a:ln>
            <a:solidFill>
              <a:srgbClr val="FF0000"/>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1" name="Freeform 10"/>
          <p:cNvSpPr/>
          <p:nvPr/>
        </p:nvSpPr>
        <p:spPr>
          <a:xfrm>
            <a:off x="63500" y="1757363"/>
            <a:ext cx="3784600" cy="604837"/>
          </a:xfrm>
          <a:custGeom>
            <a:avLst/>
            <a:gdLst>
              <a:gd name="connsiteX0" fmla="*/ 0 w 3784638"/>
              <a:gd name="connsiteY0" fmla="*/ 540925 h 604784"/>
              <a:gd name="connsiteX1" fmla="*/ 1054100 w 3784638"/>
              <a:gd name="connsiteY1" fmla="*/ 604425 h 604784"/>
              <a:gd name="connsiteX2" fmla="*/ 2070100 w 3784638"/>
              <a:gd name="connsiteY2" fmla="*/ 515525 h 604784"/>
              <a:gd name="connsiteX3" fmla="*/ 2832100 w 3784638"/>
              <a:gd name="connsiteY3" fmla="*/ 350425 h 604784"/>
              <a:gd name="connsiteX4" fmla="*/ 3302000 w 3784638"/>
              <a:gd name="connsiteY4" fmla="*/ 109125 h 604784"/>
              <a:gd name="connsiteX5" fmla="*/ 3708400 w 3784638"/>
              <a:gd name="connsiteY5" fmla="*/ 7525 h 604784"/>
              <a:gd name="connsiteX6" fmla="*/ 3784600 w 3784638"/>
              <a:gd name="connsiteY6" fmla="*/ 7525 h 604784"/>
              <a:gd name="connsiteX7" fmla="*/ 3784600 w 3784638"/>
              <a:gd name="connsiteY7" fmla="*/ 7525 h 60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4638" h="604784">
                <a:moveTo>
                  <a:pt x="0" y="540925"/>
                </a:moveTo>
                <a:cubicBezTo>
                  <a:pt x="354541" y="574791"/>
                  <a:pt x="709083" y="608658"/>
                  <a:pt x="1054100" y="604425"/>
                </a:cubicBezTo>
                <a:cubicBezTo>
                  <a:pt x="1399117" y="600192"/>
                  <a:pt x="1773767" y="557858"/>
                  <a:pt x="2070100" y="515525"/>
                </a:cubicBezTo>
                <a:cubicBezTo>
                  <a:pt x="2366433" y="473192"/>
                  <a:pt x="2626783" y="418158"/>
                  <a:pt x="2832100" y="350425"/>
                </a:cubicBezTo>
                <a:cubicBezTo>
                  <a:pt x="3037417" y="282692"/>
                  <a:pt x="3155950" y="166275"/>
                  <a:pt x="3302000" y="109125"/>
                </a:cubicBezTo>
                <a:cubicBezTo>
                  <a:pt x="3448050" y="51975"/>
                  <a:pt x="3627967" y="24458"/>
                  <a:pt x="3708400" y="7525"/>
                </a:cubicBezTo>
                <a:cubicBezTo>
                  <a:pt x="3788833" y="-9408"/>
                  <a:pt x="3784600" y="7525"/>
                  <a:pt x="3784600" y="7525"/>
                </a:cubicBezTo>
                <a:lnTo>
                  <a:pt x="3784600" y="7525"/>
                </a:lnTo>
              </a:path>
            </a:pathLst>
          </a:custGeom>
          <a:noFill/>
          <a:ln>
            <a:solidFill>
              <a:srgbClr val="FF0000"/>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2" name="Freeform 11"/>
          <p:cNvSpPr/>
          <p:nvPr/>
        </p:nvSpPr>
        <p:spPr>
          <a:xfrm>
            <a:off x="4165600" y="1384300"/>
            <a:ext cx="3656013" cy="2362200"/>
          </a:xfrm>
          <a:custGeom>
            <a:avLst/>
            <a:gdLst>
              <a:gd name="connsiteX0" fmla="*/ 0 w 3656179"/>
              <a:gd name="connsiteY0" fmla="*/ 1485900 h 2362200"/>
              <a:gd name="connsiteX1" fmla="*/ 635000 w 3656179"/>
              <a:gd name="connsiteY1" fmla="*/ 2159000 h 2362200"/>
              <a:gd name="connsiteX2" fmla="*/ 1066800 w 3656179"/>
              <a:gd name="connsiteY2" fmla="*/ 2362200 h 2362200"/>
              <a:gd name="connsiteX3" fmla="*/ 2019300 w 3656179"/>
              <a:gd name="connsiteY3" fmla="*/ 2159000 h 2362200"/>
              <a:gd name="connsiteX4" fmla="*/ 2768600 w 3656179"/>
              <a:gd name="connsiteY4" fmla="*/ 1968500 h 2362200"/>
              <a:gd name="connsiteX5" fmla="*/ 3213100 w 3656179"/>
              <a:gd name="connsiteY5" fmla="*/ 1841500 h 2362200"/>
              <a:gd name="connsiteX6" fmla="*/ 3517900 w 3656179"/>
              <a:gd name="connsiteY6" fmla="*/ 1727200 h 2362200"/>
              <a:gd name="connsiteX7" fmla="*/ 3644900 w 3656179"/>
              <a:gd name="connsiteY7" fmla="*/ 1587500 h 2362200"/>
              <a:gd name="connsiteX8" fmla="*/ 3606800 w 3656179"/>
              <a:gd name="connsiteY8" fmla="*/ 1371600 h 2362200"/>
              <a:gd name="connsiteX9" fmla="*/ 3263900 w 3656179"/>
              <a:gd name="connsiteY9" fmla="*/ 965200 h 2362200"/>
              <a:gd name="connsiteX10" fmla="*/ 2997200 w 3656179"/>
              <a:gd name="connsiteY10" fmla="*/ 660400 h 2362200"/>
              <a:gd name="connsiteX11" fmla="*/ 2882900 w 3656179"/>
              <a:gd name="connsiteY11" fmla="*/ 431800 h 2362200"/>
              <a:gd name="connsiteX12" fmla="*/ 2857500 w 3656179"/>
              <a:gd name="connsiteY12" fmla="*/ 241300 h 2362200"/>
              <a:gd name="connsiteX13" fmla="*/ 2832100 w 3656179"/>
              <a:gd name="connsiteY13" fmla="*/ 76200 h 2362200"/>
              <a:gd name="connsiteX14" fmla="*/ 2832100 w 3656179"/>
              <a:gd name="connsiteY14"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179" h="2362200">
                <a:moveTo>
                  <a:pt x="0" y="1485900"/>
                </a:moveTo>
                <a:cubicBezTo>
                  <a:pt x="228600" y="1749425"/>
                  <a:pt x="457200" y="2012950"/>
                  <a:pt x="635000" y="2159000"/>
                </a:cubicBezTo>
                <a:cubicBezTo>
                  <a:pt x="812800" y="2305050"/>
                  <a:pt x="836083" y="2362200"/>
                  <a:pt x="1066800" y="2362200"/>
                </a:cubicBezTo>
                <a:cubicBezTo>
                  <a:pt x="1297517" y="2362200"/>
                  <a:pt x="1735667" y="2224617"/>
                  <a:pt x="2019300" y="2159000"/>
                </a:cubicBezTo>
                <a:cubicBezTo>
                  <a:pt x="2302933" y="2093383"/>
                  <a:pt x="2569633" y="2021417"/>
                  <a:pt x="2768600" y="1968500"/>
                </a:cubicBezTo>
                <a:cubicBezTo>
                  <a:pt x="2967567" y="1915583"/>
                  <a:pt x="3088217" y="1881717"/>
                  <a:pt x="3213100" y="1841500"/>
                </a:cubicBezTo>
                <a:cubicBezTo>
                  <a:pt x="3337983" y="1801283"/>
                  <a:pt x="3445933" y="1769533"/>
                  <a:pt x="3517900" y="1727200"/>
                </a:cubicBezTo>
                <a:cubicBezTo>
                  <a:pt x="3589867" y="1684867"/>
                  <a:pt x="3630083" y="1646767"/>
                  <a:pt x="3644900" y="1587500"/>
                </a:cubicBezTo>
                <a:cubicBezTo>
                  <a:pt x="3659717" y="1528233"/>
                  <a:pt x="3670300" y="1475317"/>
                  <a:pt x="3606800" y="1371600"/>
                </a:cubicBezTo>
                <a:cubicBezTo>
                  <a:pt x="3543300" y="1267883"/>
                  <a:pt x="3365500" y="1083733"/>
                  <a:pt x="3263900" y="965200"/>
                </a:cubicBezTo>
                <a:cubicBezTo>
                  <a:pt x="3162300" y="846667"/>
                  <a:pt x="3060700" y="749300"/>
                  <a:pt x="2997200" y="660400"/>
                </a:cubicBezTo>
                <a:cubicBezTo>
                  <a:pt x="2933700" y="571500"/>
                  <a:pt x="2906183" y="501650"/>
                  <a:pt x="2882900" y="431800"/>
                </a:cubicBezTo>
                <a:cubicBezTo>
                  <a:pt x="2859617" y="361950"/>
                  <a:pt x="2865967" y="300567"/>
                  <a:pt x="2857500" y="241300"/>
                </a:cubicBezTo>
                <a:cubicBezTo>
                  <a:pt x="2849033" y="182033"/>
                  <a:pt x="2836333" y="116417"/>
                  <a:pt x="2832100" y="76200"/>
                </a:cubicBezTo>
                <a:cubicBezTo>
                  <a:pt x="2827867" y="35983"/>
                  <a:pt x="2829983" y="17991"/>
                  <a:pt x="2832100" y="0"/>
                </a:cubicBezTo>
              </a:path>
            </a:pathLst>
          </a:custGeom>
          <a:noFill/>
          <a:ln>
            <a:solidFill>
              <a:srgbClr val="FF0000"/>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3" name="TextBox 12"/>
          <p:cNvSpPr txBox="1"/>
          <p:nvPr/>
        </p:nvSpPr>
        <p:spPr>
          <a:xfrm>
            <a:off x="6858000" y="1828800"/>
            <a:ext cx="1066800" cy="338138"/>
          </a:xfrm>
          <a:prstGeom prst="rect">
            <a:avLst/>
          </a:prstGeom>
          <a:noFill/>
        </p:spPr>
        <p:txBody>
          <a:bodyPr>
            <a:spAutoFit/>
          </a:bodyPr>
          <a:lstStyle/>
          <a:p>
            <a:pPr>
              <a:defRPr/>
            </a:pPr>
            <a:r>
              <a:rPr lang="es-ES_tradnl" sz="1600" b="1" dirty="0">
                <a:solidFill>
                  <a:schemeClr val="accent5">
                    <a:lumMod val="75000"/>
                  </a:schemeClr>
                </a:solidFill>
              </a:rPr>
              <a:t>100Kt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altLang="en-US" smtClean="0"/>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503238"/>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4"/>
          <p:cNvSpPr txBox="1">
            <a:spLocks noChangeArrowheads="1"/>
          </p:cNvSpPr>
          <p:nvPr/>
        </p:nvSpPr>
        <p:spPr bwMode="auto">
          <a:xfrm>
            <a:off x="685800" y="76200"/>
            <a:ext cx="7772400"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b="1">
                <a:solidFill>
                  <a:srgbClr val="FFFF00"/>
                </a:solidFill>
              </a:rPr>
              <a:t>Dorsal: Viento Supergeostrófico</a:t>
            </a:r>
          </a:p>
        </p:txBody>
      </p:sp>
      <p:sp>
        <p:nvSpPr>
          <p:cNvPr id="2" name="Freeform 1"/>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96913" y="7938"/>
            <a:ext cx="7772400" cy="1143000"/>
          </a:xfrm>
        </p:spPr>
        <p:txBody>
          <a:bodyPr/>
          <a:lstStyle/>
          <a:p>
            <a:r>
              <a:rPr lang="es-ES_tradnl" altLang="en-US" smtClean="0"/>
              <a:t>Dorsal: Hemisferio Sur</a:t>
            </a:r>
          </a:p>
        </p:txBody>
      </p:sp>
      <p:pic>
        <p:nvPicPr>
          <p:cNvPr id="40963" name="Picture 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1006475"/>
            <a:ext cx="7802562"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itle 1"/>
          <p:cNvSpPr>
            <a:spLocks noGrp="1"/>
          </p:cNvSpPr>
          <p:nvPr>
            <p:ph type="title"/>
          </p:nvPr>
        </p:nvSpPr>
        <p:spPr>
          <a:xfrm>
            <a:off x="152400" y="0"/>
            <a:ext cx="8991600" cy="1143000"/>
          </a:xfrm>
        </p:spPr>
        <p:txBody>
          <a:bodyPr/>
          <a:lstStyle/>
          <a:p>
            <a:r>
              <a:rPr lang="es-ES_tradnl" altLang="en-US" smtClean="0"/>
              <a:t>Dorsal: Componente Geostrófica </a:t>
            </a:r>
          </a:p>
        </p:txBody>
      </p:sp>
      <p:sp>
        <p:nvSpPr>
          <p:cNvPr id="8" name="Right Arrow 7"/>
          <p:cNvSpPr/>
          <p:nvPr/>
        </p:nvSpPr>
        <p:spPr>
          <a:xfrm>
            <a:off x="3200400" y="4800600"/>
            <a:ext cx="1295400" cy="228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9" name="Rectangle 5"/>
          <p:cNvSpPr>
            <a:spLocks noChangeArrowheads="1"/>
          </p:cNvSpPr>
          <p:nvPr/>
        </p:nvSpPr>
        <p:spPr bwMode="auto">
          <a:xfrm>
            <a:off x="3341688" y="4902200"/>
            <a:ext cx="925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chemeClr val="accent1"/>
                </a:solidFill>
              </a:rPr>
              <a:t>V</a:t>
            </a:r>
            <a:r>
              <a:rPr lang="es-ES_tradnl" altLang="en-US" sz="2400" b="1">
                <a:solidFill>
                  <a:schemeClr val="accent1"/>
                </a:solidFill>
              </a:rPr>
              <a:t>geo</a:t>
            </a:r>
            <a:endParaRPr lang="en-US" altLang="en-US" sz="2400">
              <a:solidFill>
                <a:schemeClr val="accent1"/>
              </a:solidFill>
            </a:endParaRPr>
          </a:p>
        </p:txBody>
      </p:sp>
      <p:sp>
        <p:nvSpPr>
          <p:cNvPr id="6" name="Freeform 5"/>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52400" y="7938"/>
            <a:ext cx="8991600" cy="1143000"/>
          </a:xfrm>
        </p:spPr>
        <p:txBody>
          <a:bodyPr/>
          <a:lstStyle/>
          <a:p>
            <a:r>
              <a:rPr lang="es-ES_tradnl" altLang="en-US" smtClean="0"/>
              <a:t>Dorsal: Componente Ageostrófica </a:t>
            </a:r>
          </a:p>
        </p:txBody>
      </p:sp>
      <p:pic>
        <p:nvPicPr>
          <p:cNvPr id="43011" name="Picture 1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3581400" y="4800600"/>
            <a:ext cx="533400" cy="228600"/>
          </a:xfrm>
          <a:prstGeom prst="righ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13" name="Rectangle 8"/>
          <p:cNvSpPr>
            <a:spLocks noChangeArrowheads="1"/>
          </p:cNvSpPr>
          <p:nvPr/>
        </p:nvSpPr>
        <p:spPr bwMode="auto">
          <a:xfrm>
            <a:off x="3276600" y="4902200"/>
            <a:ext cx="1079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rgbClr val="FF33CC"/>
                </a:solidFill>
              </a:rPr>
              <a:t>V</a:t>
            </a:r>
            <a:r>
              <a:rPr lang="es-ES_tradnl" altLang="en-US" sz="2400" b="1">
                <a:solidFill>
                  <a:srgbClr val="FF33CC"/>
                </a:solidFill>
              </a:rPr>
              <a:t>ageo</a:t>
            </a:r>
            <a:endParaRPr lang="en-US" altLang="en-US" sz="2400">
              <a:solidFill>
                <a:srgbClr val="FF33CC"/>
              </a:solidFill>
            </a:endParaRPr>
          </a:p>
        </p:txBody>
      </p:sp>
      <p:sp>
        <p:nvSpPr>
          <p:cNvPr id="6" name="Freeform 5"/>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s-ES_tradnl" altLang="en-US" smtClean="0"/>
              <a:t>Dorsal: Viento Total</a:t>
            </a:r>
          </a:p>
        </p:txBody>
      </p:sp>
      <p:pic>
        <p:nvPicPr>
          <p:cNvPr id="44035" name="Picture 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971800" y="4419600"/>
            <a:ext cx="1981200" cy="2286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5"/>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pic>
        <p:nvPicPr>
          <p:cNvPr id="440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5915025"/>
            <a:ext cx="61436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itle 1"/>
          <p:cNvSpPr>
            <a:spLocks noGrp="1"/>
          </p:cNvSpPr>
          <p:nvPr>
            <p:ph type="title"/>
          </p:nvPr>
        </p:nvSpPr>
        <p:spPr>
          <a:xfrm>
            <a:off x="0" y="0"/>
            <a:ext cx="9144000" cy="1143000"/>
          </a:xfrm>
        </p:spPr>
        <p:txBody>
          <a:bodyPr/>
          <a:lstStyle/>
          <a:p>
            <a:r>
              <a:rPr lang="es-ES_tradnl" altLang="en-US" smtClean="0"/>
              <a:t>Magnitud Componente Geostrófica</a:t>
            </a:r>
          </a:p>
        </p:txBody>
      </p:sp>
      <p:sp>
        <p:nvSpPr>
          <p:cNvPr id="7" name="Right Arrow 6"/>
          <p:cNvSpPr/>
          <p:nvPr/>
        </p:nvSpPr>
        <p:spPr>
          <a:xfrm>
            <a:off x="3200400" y="4800600"/>
            <a:ext cx="1295400" cy="228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1" name="Rectangle 5"/>
          <p:cNvSpPr>
            <a:spLocks noChangeArrowheads="1"/>
          </p:cNvSpPr>
          <p:nvPr/>
        </p:nvSpPr>
        <p:spPr bwMode="auto">
          <a:xfrm>
            <a:off x="3341688" y="4902200"/>
            <a:ext cx="925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chemeClr val="accent1"/>
                </a:solidFill>
              </a:rPr>
              <a:t>V</a:t>
            </a:r>
            <a:r>
              <a:rPr lang="es-ES_tradnl" altLang="en-US" sz="2400" b="1">
                <a:solidFill>
                  <a:schemeClr val="accent1"/>
                </a:solidFill>
              </a:rPr>
              <a:t>geo</a:t>
            </a:r>
            <a:endParaRPr lang="en-US" altLang="en-US" sz="2400">
              <a:solidFill>
                <a:schemeClr val="accent1"/>
              </a:solidFill>
            </a:endParaRPr>
          </a:p>
        </p:txBody>
      </p:sp>
      <p:sp>
        <p:nvSpPr>
          <p:cNvPr id="6" name="Freeform 5"/>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0"/>
            <a:ext cx="9144000" cy="1143000"/>
          </a:xfrm>
        </p:spPr>
        <p:txBody>
          <a:bodyPr/>
          <a:lstStyle/>
          <a:p>
            <a:r>
              <a:rPr lang="es-ES_tradnl" altLang="en-US" smtClean="0"/>
              <a:t>Magnitud Componente Ageostrófica</a:t>
            </a:r>
          </a:p>
        </p:txBody>
      </p:sp>
      <p:pic>
        <p:nvPicPr>
          <p:cNvPr id="460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00012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Rectangle 8"/>
          <p:cNvSpPr>
            <a:spLocks noChangeArrowheads="1"/>
          </p:cNvSpPr>
          <p:nvPr/>
        </p:nvSpPr>
        <p:spPr bwMode="auto">
          <a:xfrm>
            <a:off x="3276600" y="4902200"/>
            <a:ext cx="1079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b="1">
                <a:solidFill>
                  <a:srgbClr val="FF33CC"/>
                </a:solidFill>
              </a:rPr>
              <a:t>V</a:t>
            </a:r>
            <a:r>
              <a:rPr lang="es-ES_tradnl" altLang="en-US" sz="2400" b="1">
                <a:solidFill>
                  <a:srgbClr val="FF33CC"/>
                </a:solidFill>
              </a:rPr>
              <a:t>ageo</a:t>
            </a:r>
            <a:endParaRPr lang="en-US" altLang="en-US" sz="2400">
              <a:solidFill>
                <a:srgbClr val="FF33CC"/>
              </a:solidFill>
            </a:endParaRPr>
          </a:p>
        </p:txBody>
      </p:sp>
      <p:sp>
        <p:nvSpPr>
          <p:cNvPr id="5" name="Right Arrow 4"/>
          <p:cNvSpPr/>
          <p:nvPr/>
        </p:nvSpPr>
        <p:spPr>
          <a:xfrm>
            <a:off x="3581400" y="4800600"/>
            <a:ext cx="533400" cy="228600"/>
          </a:xfrm>
          <a:prstGeom prst="righ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54050" y="7938"/>
            <a:ext cx="7772400" cy="1143000"/>
          </a:xfrm>
        </p:spPr>
        <p:txBody>
          <a:bodyPr/>
          <a:lstStyle/>
          <a:p>
            <a:r>
              <a:rPr lang="es-ES_tradnl" altLang="en-US" smtClean="0"/>
              <a:t>Magnitud Viento Total</a:t>
            </a:r>
          </a:p>
        </p:txBody>
      </p:sp>
      <p:pic>
        <p:nvPicPr>
          <p:cNvPr id="4710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06475"/>
            <a:ext cx="780256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2971800" y="4419600"/>
            <a:ext cx="1981200" cy="2286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5"/>
          <p:cNvSpPr/>
          <p:nvPr/>
        </p:nvSpPr>
        <p:spPr>
          <a:xfrm>
            <a:off x="3251200" y="914400"/>
            <a:ext cx="1092200" cy="5194300"/>
          </a:xfrm>
          <a:custGeom>
            <a:avLst/>
            <a:gdLst>
              <a:gd name="connsiteX0" fmla="*/ 292205 w 1092913"/>
              <a:gd name="connsiteY0" fmla="*/ 0 h 5194300"/>
              <a:gd name="connsiteX1" fmla="*/ 1092305 w 1092913"/>
              <a:gd name="connsiteY1" fmla="*/ 508000 h 5194300"/>
              <a:gd name="connsiteX2" fmla="*/ 431905 w 1092913"/>
              <a:gd name="connsiteY2" fmla="*/ 965200 h 5194300"/>
              <a:gd name="connsiteX3" fmla="*/ 901805 w 1092913"/>
              <a:gd name="connsiteY3" fmla="*/ 1651000 h 5194300"/>
              <a:gd name="connsiteX4" fmla="*/ 292205 w 1092913"/>
              <a:gd name="connsiteY4" fmla="*/ 2032000 h 5194300"/>
              <a:gd name="connsiteX5" fmla="*/ 736705 w 1092913"/>
              <a:gd name="connsiteY5" fmla="*/ 2832100 h 5194300"/>
              <a:gd name="connsiteX6" fmla="*/ 152505 w 1092913"/>
              <a:gd name="connsiteY6" fmla="*/ 3251200 h 5194300"/>
              <a:gd name="connsiteX7" fmla="*/ 546205 w 1092913"/>
              <a:gd name="connsiteY7" fmla="*/ 3848100 h 5194300"/>
              <a:gd name="connsiteX8" fmla="*/ 105 w 1092913"/>
              <a:gd name="connsiteY8" fmla="*/ 4318000 h 5194300"/>
              <a:gd name="connsiteX9" fmla="*/ 495405 w 1092913"/>
              <a:gd name="connsiteY9" fmla="*/ 4889500 h 5194300"/>
              <a:gd name="connsiteX10" fmla="*/ 105 w 1092913"/>
              <a:gd name="connsiteY10" fmla="*/ 5194300 h 519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2913" h="5194300">
                <a:moveTo>
                  <a:pt x="292205" y="0"/>
                </a:moveTo>
                <a:cubicBezTo>
                  <a:pt x="680613" y="173566"/>
                  <a:pt x="1069022" y="347133"/>
                  <a:pt x="1092305" y="508000"/>
                </a:cubicBezTo>
                <a:cubicBezTo>
                  <a:pt x="1115588" y="668867"/>
                  <a:pt x="463655" y="774700"/>
                  <a:pt x="431905" y="965200"/>
                </a:cubicBezTo>
                <a:cubicBezTo>
                  <a:pt x="400155" y="1155700"/>
                  <a:pt x="925088" y="1473200"/>
                  <a:pt x="901805" y="1651000"/>
                </a:cubicBezTo>
                <a:cubicBezTo>
                  <a:pt x="878522" y="1828800"/>
                  <a:pt x="319722" y="1835150"/>
                  <a:pt x="292205" y="2032000"/>
                </a:cubicBezTo>
                <a:cubicBezTo>
                  <a:pt x="264688" y="2228850"/>
                  <a:pt x="759988" y="2628900"/>
                  <a:pt x="736705" y="2832100"/>
                </a:cubicBezTo>
                <a:cubicBezTo>
                  <a:pt x="713422" y="3035300"/>
                  <a:pt x="184255" y="3081867"/>
                  <a:pt x="152505" y="3251200"/>
                </a:cubicBezTo>
                <a:cubicBezTo>
                  <a:pt x="120755" y="3420533"/>
                  <a:pt x="571605" y="3670300"/>
                  <a:pt x="546205" y="3848100"/>
                </a:cubicBezTo>
                <a:cubicBezTo>
                  <a:pt x="520805" y="4025900"/>
                  <a:pt x="8572" y="4144433"/>
                  <a:pt x="105" y="4318000"/>
                </a:cubicBezTo>
                <a:cubicBezTo>
                  <a:pt x="-8362" y="4491567"/>
                  <a:pt x="495405" y="4743450"/>
                  <a:pt x="495405" y="4889500"/>
                </a:cubicBezTo>
                <a:cubicBezTo>
                  <a:pt x="495405" y="5035550"/>
                  <a:pt x="247755" y="5114925"/>
                  <a:pt x="105" y="51943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pic>
        <p:nvPicPr>
          <p:cNvPr id="471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5915025"/>
            <a:ext cx="61436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p>
            <a:pPr eaLnBrk="1" hangingPunct="1"/>
            <a:r>
              <a:rPr lang="es-ES_tradnl" altLang="en-US" smtClean="0"/>
              <a:t>Análisis de los Jets</a:t>
            </a:r>
          </a:p>
        </p:txBody>
      </p:sp>
      <p:sp>
        <p:nvSpPr>
          <p:cNvPr id="48131" name="Rectangle 3"/>
          <p:cNvSpPr>
            <a:spLocks noGrp="1" noChangeArrowheads="1"/>
          </p:cNvSpPr>
          <p:nvPr>
            <p:ph type="subTitle" idx="1"/>
          </p:nvPr>
        </p:nvSpPr>
        <p:spPr/>
        <p:txBody>
          <a:bodyPr/>
          <a:lstStyle/>
          <a:p>
            <a:pPr eaLnBrk="1" hangingPunct="1"/>
            <a:r>
              <a:rPr lang="es-ES_tradnl" altLang="en-US" smtClean="0"/>
              <a:t>Subjetivo y Objetivo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482"/>
            <a:ext cx="7772400" cy="1143000"/>
          </a:xfrm>
        </p:spPr>
        <p:txBody>
          <a:bodyPr/>
          <a:lstStyle/>
          <a:p>
            <a:r>
              <a:rPr lang="es-ES_tradnl" dirty="0" smtClean="0"/>
              <a:t>Análisis de los Jets</a:t>
            </a:r>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694" y="990600"/>
            <a:ext cx="8029575" cy="5486400"/>
          </a:xfrm>
          <a:prstGeom prst="rect">
            <a:avLst/>
          </a:prstGeom>
        </p:spPr>
      </p:pic>
    </p:spTree>
    <p:extLst>
      <p:ext uri="{BB962C8B-B14F-4D97-AF65-F5344CB8AC3E}">
        <p14:creationId xmlns:p14="http://schemas.microsoft.com/office/powerpoint/2010/main" val="3076191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35063"/>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3"/>
          <p:cNvSpPr>
            <a:spLocks noGrp="1"/>
          </p:cNvSpPr>
          <p:nvPr>
            <p:ph type="title"/>
          </p:nvPr>
        </p:nvSpPr>
        <p:spPr>
          <a:xfrm>
            <a:off x="685800" y="12700"/>
            <a:ext cx="7772400" cy="1143000"/>
          </a:xfrm>
        </p:spPr>
        <p:txBody>
          <a:bodyPr/>
          <a:lstStyle/>
          <a:p>
            <a:r>
              <a:rPr lang="es-ES_tradnl" altLang="en-US" smtClean="0"/>
              <a:t>Jet de Impacto Operacional</a:t>
            </a:r>
          </a:p>
        </p:txBody>
      </p:sp>
      <p:sp>
        <p:nvSpPr>
          <p:cNvPr id="6" name="TextBox 5"/>
          <p:cNvSpPr txBox="1"/>
          <p:nvPr/>
        </p:nvSpPr>
        <p:spPr>
          <a:xfrm>
            <a:off x="4038600" y="4343400"/>
            <a:ext cx="1066800" cy="338138"/>
          </a:xfrm>
          <a:prstGeom prst="rect">
            <a:avLst/>
          </a:prstGeom>
          <a:noFill/>
        </p:spPr>
        <p:txBody>
          <a:bodyPr>
            <a:spAutoFit/>
          </a:bodyPr>
          <a:lstStyle/>
          <a:p>
            <a:pPr>
              <a:defRPr/>
            </a:pPr>
            <a:r>
              <a:rPr lang="es-ES_tradnl" sz="1600" b="1" dirty="0">
                <a:solidFill>
                  <a:schemeClr val="accent5">
                    <a:lumMod val="75000"/>
                  </a:schemeClr>
                </a:solidFill>
              </a:rPr>
              <a:t>70Kt</a:t>
            </a:r>
          </a:p>
        </p:txBody>
      </p:sp>
      <p:sp>
        <p:nvSpPr>
          <p:cNvPr id="3" name="Freeform 2"/>
          <p:cNvSpPr/>
          <p:nvPr/>
        </p:nvSpPr>
        <p:spPr>
          <a:xfrm>
            <a:off x="4252913" y="3733800"/>
            <a:ext cx="814387" cy="1752600"/>
          </a:xfrm>
          <a:custGeom>
            <a:avLst/>
            <a:gdLst>
              <a:gd name="connsiteX0" fmla="*/ 814211 w 814211"/>
              <a:gd name="connsiteY0" fmla="*/ 1752600 h 1752600"/>
              <a:gd name="connsiteX1" fmla="*/ 306211 w 814211"/>
              <a:gd name="connsiteY1" fmla="*/ 1206500 h 1752600"/>
              <a:gd name="connsiteX2" fmla="*/ 103011 w 814211"/>
              <a:gd name="connsiteY2" fmla="*/ 698500 h 1752600"/>
              <a:gd name="connsiteX3" fmla="*/ 14111 w 814211"/>
              <a:gd name="connsiteY3" fmla="*/ 266700 h 1752600"/>
              <a:gd name="connsiteX4" fmla="*/ 1411 w 814211"/>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211" h="1752600">
                <a:moveTo>
                  <a:pt x="814211" y="1752600"/>
                </a:moveTo>
                <a:cubicBezTo>
                  <a:pt x="619477" y="1567391"/>
                  <a:pt x="424744" y="1382183"/>
                  <a:pt x="306211" y="1206500"/>
                </a:cubicBezTo>
                <a:cubicBezTo>
                  <a:pt x="187678" y="1030817"/>
                  <a:pt x="151694" y="855133"/>
                  <a:pt x="103011" y="698500"/>
                </a:cubicBezTo>
                <a:cubicBezTo>
                  <a:pt x="54328" y="541867"/>
                  <a:pt x="31044" y="383117"/>
                  <a:pt x="14111" y="266700"/>
                </a:cubicBezTo>
                <a:cubicBezTo>
                  <a:pt x="-2822" y="150283"/>
                  <a:pt x="-706" y="75141"/>
                  <a:pt x="1411" y="0"/>
                </a:cubicBezTo>
              </a:path>
            </a:pathLst>
          </a:custGeom>
          <a:noFill/>
          <a:ln>
            <a:solidFill>
              <a:srgbClr val="FF0000"/>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 name="TextBox 1"/>
          <p:cNvSpPr txBox="1"/>
          <p:nvPr/>
        </p:nvSpPr>
        <p:spPr>
          <a:xfrm>
            <a:off x="2286000" y="2000071"/>
            <a:ext cx="3810000" cy="1200329"/>
          </a:xfrm>
          <a:prstGeom prst="rect">
            <a:avLst/>
          </a:prstGeom>
          <a:solidFill>
            <a:schemeClr val="bg2">
              <a:alpha val="48000"/>
            </a:schemeClr>
          </a:solidFill>
          <a:ln>
            <a:solidFill>
              <a:schemeClr val="accent1"/>
            </a:solidFill>
          </a:ln>
        </p:spPr>
        <p:txBody>
          <a:bodyPr wrap="square" rtlCol="0">
            <a:spAutoFit/>
          </a:bodyPr>
          <a:lstStyle/>
          <a:p>
            <a:r>
              <a:rPr lang="es-ES_tradnl" altLang="en-US" dirty="0" smtClean="0">
                <a:cs typeface="Times New Roman" pitchFamily="18" charset="0"/>
              </a:rPr>
              <a:t>¿Por qué identificar un jet tan débil si no tiene impacto a la aviación?</a:t>
            </a:r>
            <a:endParaRPr lang="es-ES_tradnl"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609600"/>
            <a:ext cx="9144000" cy="1143000"/>
          </a:xfrm>
        </p:spPr>
        <p:txBody>
          <a:bodyPr/>
          <a:lstStyle/>
          <a:p>
            <a:pPr eaLnBrk="1" hangingPunct="1"/>
            <a:r>
              <a:rPr lang="es-ES_tradnl" altLang="en-US" smtClean="0"/>
              <a:t>Análisis Subjetivo de las Corrientes en Chorro en los 250 hPa/FL340</a:t>
            </a:r>
          </a:p>
        </p:txBody>
      </p:sp>
      <p:sp>
        <p:nvSpPr>
          <p:cNvPr id="49155" name="Rectangle 3"/>
          <p:cNvSpPr>
            <a:spLocks noGrp="1" noChangeArrowheads="1"/>
          </p:cNvSpPr>
          <p:nvPr>
            <p:ph type="body" idx="1"/>
          </p:nvPr>
        </p:nvSpPr>
        <p:spPr>
          <a:xfrm>
            <a:off x="457200" y="2209800"/>
            <a:ext cx="8382000" cy="3352800"/>
          </a:xfrm>
        </p:spPr>
        <p:txBody>
          <a:bodyPr/>
          <a:lstStyle/>
          <a:p>
            <a:pPr eaLnBrk="1" hangingPunct="1"/>
            <a:r>
              <a:rPr lang="es-ES_tradnl" altLang="en-US" b="1" dirty="0" smtClean="0">
                <a:solidFill>
                  <a:srgbClr val="FF0000"/>
                </a:solidFill>
              </a:rPr>
              <a:t>Jet Subtropical</a:t>
            </a:r>
            <a:r>
              <a:rPr lang="es-ES_tradnl" altLang="en-US" dirty="0" smtClean="0"/>
              <a:t>:  10,560 </a:t>
            </a:r>
            <a:r>
              <a:rPr lang="es-ES_tradnl" altLang="en-US" dirty="0" err="1" smtClean="0"/>
              <a:t>mgp</a:t>
            </a:r>
            <a:r>
              <a:rPr lang="es-ES_tradnl" altLang="en-US" dirty="0" smtClean="0"/>
              <a:t> o mas</a:t>
            </a:r>
          </a:p>
          <a:p>
            <a:pPr eaLnBrk="1" hangingPunct="1"/>
            <a:endParaRPr lang="es-ES_tradnl" altLang="en-US" dirty="0" smtClean="0"/>
          </a:p>
          <a:p>
            <a:pPr eaLnBrk="1" hangingPunct="1"/>
            <a:r>
              <a:rPr lang="es-ES_tradnl" altLang="en-US" b="1" dirty="0" smtClean="0">
                <a:solidFill>
                  <a:schemeClr val="accent1"/>
                </a:solidFill>
              </a:rPr>
              <a:t>Jet Polar Norte</a:t>
            </a:r>
            <a:r>
              <a:rPr lang="es-ES_tradnl" altLang="en-US" dirty="0" smtClean="0"/>
              <a:t>: 10,200-10,440 </a:t>
            </a:r>
            <a:r>
              <a:rPr lang="es-ES_tradnl" altLang="en-US" dirty="0" err="1" smtClean="0"/>
              <a:t>mgp</a:t>
            </a:r>
            <a:endParaRPr lang="es-ES_tradnl" altLang="en-US" dirty="0" smtClean="0"/>
          </a:p>
          <a:p>
            <a:pPr eaLnBrk="1" hangingPunct="1"/>
            <a:endParaRPr lang="es-ES_tradnl" altLang="en-US" dirty="0" smtClean="0"/>
          </a:p>
          <a:p>
            <a:pPr eaLnBrk="1" hangingPunct="1"/>
            <a:r>
              <a:rPr lang="es-ES_tradnl" altLang="en-US" b="1" dirty="0" smtClean="0"/>
              <a:t>Jet Polar Sur</a:t>
            </a:r>
            <a:r>
              <a:rPr lang="es-ES_tradnl" altLang="en-US" dirty="0" smtClean="0"/>
              <a:t>: 10,080 </a:t>
            </a:r>
            <a:r>
              <a:rPr lang="es-ES_tradnl" altLang="en-US" dirty="0" err="1" smtClean="0"/>
              <a:t>mgp</a:t>
            </a:r>
            <a:r>
              <a:rPr lang="es-ES_tradnl" altLang="en-US" dirty="0" smtClean="0"/>
              <a:t> o menos</a:t>
            </a:r>
          </a:p>
          <a:p>
            <a:pPr eaLnBrk="1" hangingPunct="1"/>
            <a:endParaRPr lang="es-ES_tradnl" altLang="en-US" dirty="0" smtClean="0"/>
          </a:p>
        </p:txBody>
      </p:sp>
      <p:sp>
        <p:nvSpPr>
          <p:cNvPr id="49156" name="TextBox 1"/>
          <p:cNvSpPr txBox="1">
            <a:spLocks noChangeArrowheads="1"/>
          </p:cNvSpPr>
          <p:nvPr/>
        </p:nvSpPr>
        <p:spPr bwMode="auto">
          <a:xfrm>
            <a:off x="304800" y="5638800"/>
            <a:ext cx="8534400" cy="8302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t>Por convenio internacional, en las cartas de tiempo significante, el análisis de los jets se realiza para el nivel de vuelo </a:t>
            </a:r>
            <a:r>
              <a:rPr lang="es-ES_tradnl" altLang="en-US" b="1" dirty="0" smtClean="0">
                <a:solidFill>
                  <a:schemeClr val="bg2"/>
                </a:solidFill>
              </a:rPr>
              <a:t>FL340</a:t>
            </a:r>
            <a:endParaRPr lang="es-ES_tradnl" altLang="en-US" b="1" dirty="0">
              <a:solidFill>
                <a:schemeClr val="bg2"/>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838200"/>
          </a:xfrm>
        </p:spPr>
        <p:txBody>
          <a:bodyPr/>
          <a:lstStyle/>
          <a:p>
            <a:pPr eaLnBrk="1" hangingPunct="1"/>
            <a:r>
              <a:rPr lang="es-ES_tradnl" altLang="en-US" smtClean="0"/>
              <a:t>Análisis Subjetivo</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81050"/>
            <a:ext cx="8077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rot="1396617">
            <a:off x="4786313" y="2835275"/>
            <a:ext cx="3886200" cy="1643063"/>
          </a:xfrm>
          <a:prstGeom prst="rect">
            <a:avLst/>
          </a:prstGeom>
        </p:spPr>
        <p:txBody>
          <a:bodyPr/>
          <a:lstStyle/>
          <a:p>
            <a:pPr marL="342900" indent="-342900">
              <a:spcBef>
                <a:spcPct val="20000"/>
              </a:spcBef>
              <a:defRPr/>
            </a:pPr>
            <a:r>
              <a:rPr lang="es-ES_tradnl" sz="3200" b="1" kern="0" dirty="0">
                <a:solidFill>
                  <a:srgbClr val="FFFF00"/>
                </a:solidFill>
                <a:latin typeface="+mn-lt"/>
              </a:rPr>
              <a:t>    Jet Subtropical</a:t>
            </a:r>
            <a:endParaRPr lang="es-ES_tradnl" sz="3200" b="1" kern="0" dirty="0">
              <a:solidFill>
                <a:srgbClr val="00B0F0"/>
              </a:solidFill>
              <a:latin typeface="+mn-lt"/>
            </a:endParaRPr>
          </a:p>
          <a:p>
            <a:pPr marL="342900" indent="-342900">
              <a:spcBef>
                <a:spcPct val="20000"/>
              </a:spcBef>
              <a:defRPr/>
            </a:pPr>
            <a:r>
              <a:rPr lang="es-ES_tradnl" sz="3200" b="1" kern="0" dirty="0">
                <a:solidFill>
                  <a:srgbClr val="00B0F0"/>
                </a:solidFill>
                <a:latin typeface="+mn-lt"/>
              </a:rPr>
              <a:t>    Jet Polar Norte</a:t>
            </a:r>
            <a:endParaRPr lang="es-ES_tradnl" sz="3200" kern="0" dirty="0">
              <a:latin typeface="+mn-lt"/>
            </a:endParaRPr>
          </a:p>
        </p:txBody>
      </p:sp>
      <p:sp>
        <p:nvSpPr>
          <p:cNvPr id="5" name="Rectangle 4"/>
          <p:cNvSpPr/>
          <p:nvPr/>
        </p:nvSpPr>
        <p:spPr>
          <a:xfrm rot="20812515">
            <a:off x="4848225" y="5614988"/>
            <a:ext cx="2509838" cy="584200"/>
          </a:xfrm>
          <a:prstGeom prst="rect">
            <a:avLst/>
          </a:prstGeom>
        </p:spPr>
        <p:txBody>
          <a:bodyPr wrap="none">
            <a:spAutoFit/>
          </a:bodyPr>
          <a:lstStyle/>
          <a:p>
            <a:pPr marL="342900" indent="-342900">
              <a:spcBef>
                <a:spcPct val="20000"/>
              </a:spcBef>
              <a:defRPr/>
            </a:pPr>
            <a:r>
              <a:rPr lang="es-ES_tradnl" sz="3200" b="1" kern="0" dirty="0">
                <a:solidFill>
                  <a:srgbClr val="FF33CC"/>
                </a:solidFill>
              </a:rPr>
              <a:t>Jet Polar Sur</a:t>
            </a:r>
            <a:endParaRPr lang="es-ES_tradnl" sz="3200" kern="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s-ES_tradnl" altLang="en-US" smtClean="0"/>
              <a:t>Limitantes del Análisis Subjetivo</a:t>
            </a:r>
          </a:p>
        </p:txBody>
      </p:sp>
      <p:sp>
        <p:nvSpPr>
          <p:cNvPr id="51203" name="Content Placeholder 2"/>
          <p:cNvSpPr>
            <a:spLocks noGrp="1"/>
          </p:cNvSpPr>
          <p:nvPr>
            <p:ph idx="1"/>
          </p:nvPr>
        </p:nvSpPr>
        <p:spPr/>
        <p:txBody>
          <a:bodyPr/>
          <a:lstStyle/>
          <a:p>
            <a:r>
              <a:rPr lang="es-ES_tradnl" altLang="en-US" smtClean="0"/>
              <a:t>Asume que la altura/nivel del jet es constante entre temporadas</a:t>
            </a:r>
          </a:p>
          <a:p>
            <a:pPr lvl="1"/>
            <a:r>
              <a:rPr lang="es-ES_tradnl" altLang="en-US" smtClean="0"/>
              <a:t>No toma en consideración la variabilidad entre los patrones de invierno y verano</a:t>
            </a:r>
          </a:p>
          <a:p>
            <a:pPr lvl="1"/>
            <a:r>
              <a:rPr lang="es-ES_tradnl" altLang="en-US" smtClean="0"/>
              <a:t>Jets en verano mas altos que en invierno</a:t>
            </a:r>
          </a:p>
          <a:p>
            <a:r>
              <a:rPr lang="es-ES_tradnl" altLang="en-US" smtClean="0"/>
              <a:t>Asume que los Jets están al mismo nivel geopotencial</a:t>
            </a:r>
          </a:p>
          <a:p>
            <a:endParaRPr lang="es-ES_tradnl" alt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304800"/>
            <a:ext cx="9144000" cy="1143000"/>
          </a:xfrm>
        </p:spPr>
        <p:txBody>
          <a:bodyPr/>
          <a:lstStyle/>
          <a:p>
            <a:r>
              <a:rPr lang="es-ES_tradnl" altLang="en-US" smtClean="0"/>
              <a:t>Análisis en 250 hPa vs. Nivel Máximo</a:t>
            </a:r>
          </a:p>
        </p:txBody>
      </p:sp>
      <p:pic>
        <p:nvPicPr>
          <p:cNvPr id="522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0363" y="3725863"/>
            <a:ext cx="624363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624363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5"/>
          <p:cNvSpPr txBox="1">
            <a:spLocks noChangeArrowheads="1"/>
          </p:cNvSpPr>
          <p:nvPr/>
        </p:nvSpPr>
        <p:spPr bwMode="auto">
          <a:xfrm>
            <a:off x="6324600" y="1249363"/>
            <a:ext cx="2667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Análisis de 250 hPa muestra viento máximo </a:t>
            </a:r>
            <a:r>
              <a:rPr lang="es-ES_tradnl" altLang="en-US" b="1" u="sng">
                <a:solidFill>
                  <a:schemeClr val="accent1"/>
                </a:solidFill>
              </a:rPr>
              <a:t>en nivel </a:t>
            </a:r>
            <a:r>
              <a:rPr lang="es-ES_tradnl" altLang="en-US"/>
              <a:t>de 130kt.</a:t>
            </a:r>
          </a:p>
        </p:txBody>
      </p:sp>
      <p:sp>
        <p:nvSpPr>
          <p:cNvPr id="52230" name="TextBox 6"/>
          <p:cNvSpPr txBox="1">
            <a:spLocks noChangeArrowheads="1"/>
          </p:cNvSpPr>
          <p:nvPr/>
        </p:nvSpPr>
        <p:spPr bwMode="auto">
          <a:xfrm>
            <a:off x="152400" y="436245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Análisis de MAXW muestra viento máximo en la </a:t>
            </a:r>
            <a:r>
              <a:rPr lang="es-ES_tradnl" altLang="en-US" b="1" u="sng">
                <a:solidFill>
                  <a:schemeClr val="accent1"/>
                </a:solidFill>
              </a:rPr>
              <a:t>columna</a:t>
            </a:r>
            <a:r>
              <a:rPr lang="es-ES_tradnl" altLang="en-US"/>
              <a:t> de 145kt.</a:t>
            </a:r>
          </a:p>
        </p:txBody>
      </p:sp>
      <p:sp>
        <p:nvSpPr>
          <p:cNvPr id="52231" name="TextBox 7"/>
          <p:cNvSpPr txBox="1">
            <a:spLocks noChangeArrowheads="1"/>
          </p:cNvSpPr>
          <p:nvPr/>
        </p:nvSpPr>
        <p:spPr bwMode="auto">
          <a:xfrm>
            <a:off x="1752600" y="762000"/>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Isotacas en 250 hPa</a:t>
            </a:r>
          </a:p>
        </p:txBody>
      </p:sp>
      <p:sp>
        <p:nvSpPr>
          <p:cNvPr id="52232" name="TextBox 8"/>
          <p:cNvSpPr txBox="1">
            <a:spLocks noChangeArrowheads="1"/>
          </p:cNvSpPr>
          <p:nvPr/>
        </p:nvSpPr>
        <p:spPr bwMode="auto">
          <a:xfrm>
            <a:off x="4876800" y="3881438"/>
            <a:ext cx="358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Isotacas de Viento Máximo</a:t>
            </a:r>
          </a:p>
        </p:txBody>
      </p:sp>
      <p:sp>
        <p:nvSpPr>
          <p:cNvPr id="52233" name="TextBox 9"/>
          <p:cNvSpPr txBox="1">
            <a:spLocks noChangeArrowheads="1"/>
          </p:cNvSpPr>
          <p:nvPr/>
        </p:nvSpPr>
        <p:spPr bwMode="auto">
          <a:xfrm>
            <a:off x="2438400" y="23574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0000"/>
                </a:solidFill>
              </a:rPr>
              <a:t>X</a:t>
            </a:r>
          </a:p>
        </p:txBody>
      </p:sp>
      <p:sp>
        <p:nvSpPr>
          <p:cNvPr id="52234" name="TextBox 10"/>
          <p:cNvSpPr txBox="1">
            <a:spLocks noChangeArrowheads="1"/>
          </p:cNvSpPr>
          <p:nvPr/>
        </p:nvSpPr>
        <p:spPr bwMode="auto">
          <a:xfrm>
            <a:off x="5486400" y="5634038"/>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0000"/>
                </a:solidFill>
              </a:rPr>
              <a:t>X</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685800" y="0"/>
            <a:ext cx="7772400" cy="1143000"/>
          </a:xfrm>
        </p:spPr>
        <p:txBody>
          <a:bodyPr/>
          <a:lstStyle/>
          <a:p>
            <a:r>
              <a:rPr lang="es-ES_tradnl" altLang="en-US" smtClean="0"/>
              <a:t>Corte Transversal del Jet</a:t>
            </a:r>
          </a:p>
        </p:txBody>
      </p:sp>
      <p:sp>
        <p:nvSpPr>
          <p:cNvPr id="53251" name="Content Placeholder 2"/>
          <p:cNvSpPr>
            <a:spLocks noGrp="1"/>
          </p:cNvSpPr>
          <p:nvPr>
            <p:ph idx="1"/>
          </p:nvPr>
        </p:nvSpPr>
        <p:spPr>
          <a:xfrm>
            <a:off x="5486400" y="3886200"/>
            <a:ext cx="2971800" cy="2209800"/>
          </a:xfrm>
        </p:spPr>
        <p:txBody>
          <a:bodyPr/>
          <a:lstStyle/>
          <a:p>
            <a:r>
              <a:rPr lang="es-ES_tradnl" altLang="en-US" smtClean="0"/>
              <a:t>jets</a:t>
            </a:r>
          </a:p>
        </p:txBody>
      </p:sp>
      <p:pic>
        <p:nvPicPr>
          <p:cNvPr id="532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685800" y="2590800"/>
            <a:ext cx="84582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2895600"/>
            <a:ext cx="84582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3255" name="TextBox 10"/>
          <p:cNvSpPr txBox="1">
            <a:spLocks noChangeArrowheads="1"/>
          </p:cNvSpPr>
          <p:nvPr/>
        </p:nvSpPr>
        <p:spPr bwMode="auto">
          <a:xfrm>
            <a:off x="1905000" y="1371600"/>
            <a:ext cx="2743200" cy="830263"/>
          </a:xfrm>
          <a:prstGeom prst="rect">
            <a:avLst/>
          </a:prstGeom>
          <a:solidFill>
            <a:schemeClr val="bg2">
              <a:alpha val="49019"/>
            </a:schemeClr>
          </a:solidFill>
          <a:ln w="9525">
            <a:solidFill>
              <a:srgbClr val="FF00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Viento Max. en 250 hPa es 130kt</a:t>
            </a:r>
          </a:p>
        </p:txBody>
      </p:sp>
      <p:sp>
        <p:nvSpPr>
          <p:cNvPr id="53256" name="TextBox 11"/>
          <p:cNvSpPr txBox="1">
            <a:spLocks noChangeArrowheads="1"/>
          </p:cNvSpPr>
          <p:nvPr/>
        </p:nvSpPr>
        <p:spPr bwMode="auto">
          <a:xfrm>
            <a:off x="5105400" y="4275138"/>
            <a:ext cx="2743200" cy="830262"/>
          </a:xfrm>
          <a:prstGeom prst="rect">
            <a:avLst/>
          </a:prstGeom>
          <a:solidFill>
            <a:schemeClr val="bg2">
              <a:alpha val="50195"/>
            </a:schemeClr>
          </a:solidFill>
          <a:ln w="9525">
            <a:solidFill>
              <a:srgbClr val="FF00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Viento Max. en 300 hPa es 130kt</a:t>
            </a:r>
          </a:p>
        </p:txBody>
      </p:sp>
      <p:cxnSp>
        <p:nvCxnSpPr>
          <p:cNvPr id="14" name="Straight Arrow Connector 13"/>
          <p:cNvCxnSpPr/>
          <p:nvPr/>
        </p:nvCxnSpPr>
        <p:spPr>
          <a:xfrm>
            <a:off x="4648200" y="2201863"/>
            <a:ext cx="1143000" cy="3889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664200" y="2806700"/>
            <a:ext cx="660400" cy="1468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259" name="TextBox 17"/>
          <p:cNvSpPr txBox="1">
            <a:spLocks noChangeArrowheads="1"/>
          </p:cNvSpPr>
          <p:nvPr/>
        </p:nvSpPr>
        <p:spPr bwMode="auto">
          <a:xfrm>
            <a:off x="0" y="6019800"/>
            <a:ext cx="9067800" cy="8302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Si el meteorólogo mira un solo nivel en su análisis del viento va a subestimar la intensidad y sobrestimar el nivel del jet.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P spid="5325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ltLang="en-US" sz="3600" dirty="0" smtClean="0">
                <a:cs typeface="Times New Roman" pitchFamily="18" charset="0"/>
              </a:rPr>
              <a:t>¿Por qué un piloto quiere saber en nivel y la intensidad del viento máximo</a:t>
            </a:r>
            <a:r>
              <a:rPr lang="es-ES_tradnl" altLang="en-US" dirty="0" smtClean="0">
                <a:cs typeface="Times New Roman" pitchFamily="18" charset="0"/>
              </a:rPr>
              <a:t>? </a:t>
            </a:r>
            <a:r>
              <a:rPr lang="es-ES_tradnl" altLang="en-US" dirty="0" smtClean="0"/>
              <a:t/>
            </a:r>
            <a:br>
              <a:rPr lang="es-ES_tradnl" altLang="en-US" dirty="0" smtClean="0"/>
            </a:br>
            <a:endParaRPr lang="es-ES_tradnl" dirty="0"/>
          </a:p>
        </p:txBody>
      </p:sp>
      <p:sp>
        <p:nvSpPr>
          <p:cNvPr id="3" name="Content Placeholder 2"/>
          <p:cNvSpPr>
            <a:spLocks noGrp="1"/>
          </p:cNvSpPr>
          <p:nvPr>
            <p:ph idx="1"/>
          </p:nvPr>
        </p:nvSpPr>
        <p:spPr>
          <a:solidFill>
            <a:srgbClr val="83E5E0"/>
          </a:solidFill>
        </p:spPr>
        <p:txBody>
          <a:bodyPr/>
          <a:lstStyle/>
          <a:p>
            <a:endParaRPr lang="es-ES_tradnl" dirty="0"/>
          </a:p>
        </p:txBody>
      </p:sp>
      <p:pic>
        <p:nvPicPr>
          <p:cNvPr id="2314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667000"/>
            <a:ext cx="3758207" cy="297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1143000" y="3200400"/>
            <a:ext cx="1828800" cy="0"/>
          </a:xfrm>
          <a:prstGeom prst="straightConnector1">
            <a:avLst/>
          </a:prstGeom>
          <a:ln w="5080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143000" y="4038600"/>
            <a:ext cx="1828800" cy="0"/>
          </a:xfrm>
          <a:prstGeom prst="straightConnector1">
            <a:avLst/>
          </a:prstGeom>
          <a:ln w="5080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143000" y="4953000"/>
            <a:ext cx="1828800" cy="0"/>
          </a:xfrm>
          <a:prstGeom prst="straightConnector1">
            <a:avLst/>
          </a:prstGeom>
          <a:ln w="5080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29400" y="3200400"/>
            <a:ext cx="1828800" cy="0"/>
          </a:xfrm>
          <a:prstGeom prst="straightConnector1">
            <a:avLst/>
          </a:prstGeom>
          <a:ln w="5080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629400" y="4038600"/>
            <a:ext cx="1828800" cy="0"/>
          </a:xfrm>
          <a:prstGeom prst="straightConnector1">
            <a:avLst/>
          </a:prstGeom>
          <a:ln w="5080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629400" y="4953000"/>
            <a:ext cx="1828800" cy="0"/>
          </a:xfrm>
          <a:prstGeom prst="straightConnector1">
            <a:avLst/>
          </a:prstGeom>
          <a:ln w="5080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800" y="6248400"/>
            <a:ext cx="7772400" cy="457200"/>
          </a:xfrm>
          <a:prstGeom prst="rect">
            <a:avLst/>
          </a:prstGeom>
          <a:solidFill>
            <a:schemeClr val="accent1"/>
          </a:solidFill>
        </p:spPr>
        <p:txBody>
          <a:bodyPr wrap="square" rtlCol="0">
            <a:spAutoFit/>
          </a:bodyPr>
          <a:lstStyle/>
          <a:p>
            <a:pPr algn="ctr"/>
            <a:r>
              <a:rPr lang="es-ES_tradnl" dirty="0" smtClean="0"/>
              <a:t>Viento de cola favorable: Ahorra combustible, empresa gana</a:t>
            </a:r>
            <a:endParaRPr lang="es-ES_tradnl" dirty="0"/>
          </a:p>
        </p:txBody>
      </p:sp>
    </p:spTree>
    <p:extLst>
      <p:ext uri="{BB962C8B-B14F-4D97-AF65-F5344CB8AC3E}">
        <p14:creationId xmlns:p14="http://schemas.microsoft.com/office/powerpoint/2010/main" val="69454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ltLang="en-US" sz="3600" dirty="0" smtClean="0">
                <a:cs typeface="Times New Roman" pitchFamily="18" charset="0"/>
              </a:rPr>
              <a:t>¿Por qué un piloto quiere saber en nivel y la intensidad del viento máximo</a:t>
            </a:r>
            <a:r>
              <a:rPr lang="es-ES_tradnl" altLang="en-US" dirty="0" smtClean="0">
                <a:cs typeface="Times New Roman" pitchFamily="18" charset="0"/>
              </a:rPr>
              <a:t>? </a:t>
            </a:r>
            <a:r>
              <a:rPr lang="es-ES_tradnl" altLang="en-US" dirty="0" smtClean="0"/>
              <a:t/>
            </a:r>
            <a:br>
              <a:rPr lang="es-ES_tradnl" altLang="en-US" dirty="0" smtClean="0"/>
            </a:br>
            <a:endParaRPr lang="es-ES_tradnl" dirty="0"/>
          </a:p>
        </p:txBody>
      </p:sp>
      <p:sp>
        <p:nvSpPr>
          <p:cNvPr id="3" name="Content Placeholder 2"/>
          <p:cNvSpPr>
            <a:spLocks noGrp="1"/>
          </p:cNvSpPr>
          <p:nvPr>
            <p:ph idx="1"/>
          </p:nvPr>
        </p:nvSpPr>
        <p:spPr>
          <a:solidFill>
            <a:srgbClr val="83E5E0"/>
          </a:solidFill>
        </p:spPr>
        <p:txBody>
          <a:bodyPr/>
          <a:lstStyle/>
          <a:p>
            <a:endParaRPr lang="es-ES_tradnl" dirty="0"/>
          </a:p>
        </p:txBody>
      </p:sp>
      <p:pic>
        <p:nvPicPr>
          <p:cNvPr id="2314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667000"/>
            <a:ext cx="3758207" cy="297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rot="10800000">
            <a:off x="914400" y="3200400"/>
            <a:ext cx="1828800" cy="0"/>
          </a:xfrm>
          <a:prstGeom prst="straightConnector1">
            <a:avLst/>
          </a:prstGeom>
          <a:ln w="4445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914400" y="4038600"/>
            <a:ext cx="1828800" cy="0"/>
          </a:xfrm>
          <a:prstGeom prst="straightConnector1">
            <a:avLst/>
          </a:prstGeom>
          <a:ln w="4445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914400" y="4953000"/>
            <a:ext cx="1828800" cy="0"/>
          </a:xfrm>
          <a:prstGeom prst="straightConnector1">
            <a:avLst/>
          </a:prstGeom>
          <a:ln w="4445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6553200" y="3200400"/>
            <a:ext cx="1828800" cy="0"/>
          </a:xfrm>
          <a:prstGeom prst="straightConnector1">
            <a:avLst/>
          </a:prstGeom>
          <a:ln w="4445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6553200" y="4038600"/>
            <a:ext cx="1828800" cy="0"/>
          </a:xfrm>
          <a:prstGeom prst="straightConnector1">
            <a:avLst/>
          </a:prstGeom>
          <a:ln w="4445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553200" y="4953000"/>
            <a:ext cx="1828800" cy="0"/>
          </a:xfrm>
          <a:prstGeom prst="straightConnector1">
            <a:avLst/>
          </a:prstGeom>
          <a:ln w="44450">
            <a:solidFill>
              <a:schemeClr val="bg2"/>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 y="6248400"/>
            <a:ext cx="8305800" cy="461665"/>
          </a:xfrm>
          <a:prstGeom prst="rect">
            <a:avLst/>
          </a:prstGeom>
          <a:solidFill>
            <a:schemeClr val="accent1"/>
          </a:solidFill>
        </p:spPr>
        <p:txBody>
          <a:bodyPr wrap="square" rtlCol="0">
            <a:spAutoFit/>
          </a:bodyPr>
          <a:lstStyle/>
          <a:p>
            <a:pPr algn="ctr"/>
            <a:r>
              <a:rPr lang="es-ES_tradnl" dirty="0" smtClean="0"/>
              <a:t>Viento de frente: Mayor consumo de combustible, empresa pierde</a:t>
            </a:r>
            <a:endParaRPr lang="es-ES_tradnl" dirty="0"/>
          </a:p>
        </p:txBody>
      </p:sp>
    </p:spTree>
    <p:extLst>
      <p:ext uri="{BB962C8B-B14F-4D97-AF65-F5344CB8AC3E}">
        <p14:creationId xmlns:p14="http://schemas.microsoft.com/office/powerpoint/2010/main" val="32581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286000"/>
            <a:ext cx="7772400" cy="1143000"/>
          </a:xfrm>
        </p:spPr>
        <p:txBody>
          <a:bodyPr/>
          <a:lstStyle/>
          <a:p>
            <a:pPr eaLnBrk="1" hangingPunct="1"/>
            <a:r>
              <a:rPr lang="es-ES_tradnl" altLang="en-US" smtClean="0"/>
              <a:t>Análisis Vertical</a:t>
            </a:r>
          </a:p>
        </p:txBody>
      </p:sp>
      <p:sp>
        <p:nvSpPr>
          <p:cNvPr id="54275" name="Rectangle 3"/>
          <p:cNvSpPr>
            <a:spLocks noGrp="1" noChangeArrowheads="1"/>
          </p:cNvSpPr>
          <p:nvPr>
            <p:ph type="subTitle" idx="1"/>
          </p:nvPr>
        </p:nvSpPr>
        <p:spPr/>
        <p:txBody>
          <a:bodyPr/>
          <a:lstStyle/>
          <a:p>
            <a:pPr eaLnBrk="1" hangingPunct="1"/>
            <a:r>
              <a:rPr lang="es-ES_tradnl" altLang="en-US" smtClean="0"/>
              <a:t>Análisis Objetivo</a:t>
            </a:r>
          </a:p>
          <a:p>
            <a:pPr eaLnBrk="1" hangingPunct="1"/>
            <a:r>
              <a:rPr lang="es-ES_tradnl" altLang="en-US" smtClean="0"/>
              <a:t>Temperatura Potencial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609600"/>
            <a:ext cx="9144000" cy="1143000"/>
          </a:xfrm>
        </p:spPr>
        <p:txBody>
          <a:bodyPr/>
          <a:lstStyle/>
          <a:p>
            <a:pPr eaLnBrk="1" hangingPunct="1"/>
            <a:r>
              <a:rPr lang="es-ES_tradnl" altLang="en-US" smtClean="0"/>
              <a:t>Análisis Objetivo</a:t>
            </a:r>
            <a:br>
              <a:rPr lang="es-ES_tradnl" altLang="en-US" smtClean="0"/>
            </a:br>
            <a:r>
              <a:rPr lang="es-ES_tradnl" altLang="en-US" smtClean="0"/>
              <a:t>Aplicando la Temperatura Potencial</a:t>
            </a:r>
          </a:p>
        </p:txBody>
      </p:sp>
      <p:sp>
        <p:nvSpPr>
          <p:cNvPr id="55299" name="Rectangle 3"/>
          <p:cNvSpPr>
            <a:spLocks noGrp="1" noChangeArrowheads="1"/>
          </p:cNvSpPr>
          <p:nvPr>
            <p:ph type="body" idx="1"/>
          </p:nvPr>
        </p:nvSpPr>
        <p:spPr/>
        <p:txBody>
          <a:bodyPr/>
          <a:lstStyle/>
          <a:p>
            <a:pPr eaLnBrk="1" hangingPunct="1"/>
            <a:r>
              <a:rPr lang="es-ES_tradnl" altLang="en-US" smtClean="0"/>
              <a:t>Jet </a:t>
            </a:r>
            <a:r>
              <a:rPr lang="es-ES_tradnl" altLang="en-US" b="1" smtClean="0">
                <a:solidFill>
                  <a:srgbClr val="FF0000"/>
                </a:solidFill>
              </a:rPr>
              <a:t>Subtropical</a:t>
            </a:r>
            <a:r>
              <a:rPr lang="es-ES_tradnl" altLang="en-US" smtClean="0"/>
              <a:t>:			340-360K</a:t>
            </a:r>
          </a:p>
          <a:p>
            <a:pPr eaLnBrk="1" hangingPunct="1"/>
            <a:endParaRPr lang="es-ES_tradnl" altLang="en-US" smtClean="0"/>
          </a:p>
          <a:p>
            <a:pPr eaLnBrk="1" hangingPunct="1"/>
            <a:r>
              <a:rPr lang="es-ES_tradnl" altLang="en-US" smtClean="0"/>
              <a:t>Jet </a:t>
            </a:r>
            <a:r>
              <a:rPr lang="es-ES_tradnl" altLang="en-US" b="1" smtClean="0">
                <a:solidFill>
                  <a:schemeClr val="accent1"/>
                </a:solidFill>
              </a:rPr>
              <a:t>Polar Norte</a:t>
            </a:r>
            <a:r>
              <a:rPr lang="es-ES_tradnl" altLang="en-US" smtClean="0"/>
              <a:t>:			325-340K</a:t>
            </a:r>
          </a:p>
          <a:p>
            <a:pPr eaLnBrk="1" hangingPunct="1"/>
            <a:endParaRPr lang="es-ES_tradnl" altLang="en-US" smtClean="0"/>
          </a:p>
          <a:p>
            <a:pPr eaLnBrk="1" hangingPunct="1"/>
            <a:r>
              <a:rPr lang="es-ES_tradnl" altLang="en-US" smtClean="0"/>
              <a:t>Jet </a:t>
            </a:r>
            <a:r>
              <a:rPr lang="es-ES_tradnl" altLang="en-US" b="1" smtClean="0"/>
              <a:t>Polar Sur</a:t>
            </a:r>
            <a:r>
              <a:rPr lang="es-ES_tradnl" altLang="en-US" smtClean="0"/>
              <a:t>:				310-325K</a:t>
            </a:r>
          </a:p>
        </p:txBody>
      </p:sp>
      <p:sp>
        <p:nvSpPr>
          <p:cNvPr id="55300" name="TextBox 1"/>
          <p:cNvSpPr txBox="1">
            <a:spLocks noChangeArrowheads="1"/>
          </p:cNvSpPr>
          <p:nvPr/>
        </p:nvSpPr>
        <p:spPr bwMode="auto">
          <a:xfrm>
            <a:off x="304800" y="5791200"/>
            <a:ext cx="86106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cs typeface="Times New Roman" pitchFamily="18" charset="0"/>
              </a:rPr>
              <a:t>¿Qué cuan aplicable es esto a los análisis en el hemisferio norte?</a:t>
            </a:r>
            <a:endParaRPr lang="es-ES_tradnl"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143000"/>
          </a:xfrm>
        </p:spPr>
        <p:txBody>
          <a:bodyPr/>
          <a:lstStyle/>
          <a:p>
            <a:pPr eaLnBrk="1" hangingPunct="1"/>
            <a:r>
              <a:rPr lang="es-ES_tradnl" altLang="en-US" smtClean="0"/>
              <a:t>Mosaico Global (IR)</a:t>
            </a:r>
          </a:p>
        </p:txBody>
      </p:sp>
      <p:pic>
        <p:nvPicPr>
          <p:cNvPr id="56323" name="Picture 3" descr="IGCM-094520012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78025"/>
            <a:ext cx="838200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228600" y="5943600"/>
            <a:ext cx="8686800" cy="830263"/>
          </a:xfrm>
          <a:prstGeom prst="rect">
            <a:avLst/>
          </a:prstGeom>
          <a:solidFill>
            <a:schemeClr val="accent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En el hemisferio sur, con la masa continental concentrándose en los trópicos, prevalecen las masas de aire de características marítimas.  </a:t>
            </a:r>
          </a:p>
        </p:txBody>
      </p:sp>
      <p:sp>
        <p:nvSpPr>
          <p:cNvPr id="5" name="TextBox 4"/>
          <p:cNvSpPr txBox="1">
            <a:spLocks noChangeArrowheads="1"/>
          </p:cNvSpPr>
          <p:nvPr/>
        </p:nvSpPr>
        <p:spPr bwMode="auto">
          <a:xfrm>
            <a:off x="228600" y="1066800"/>
            <a:ext cx="8686800" cy="830263"/>
          </a:xfrm>
          <a:prstGeom prst="rect">
            <a:avLst/>
          </a:prstGeom>
          <a:solidFill>
            <a:schemeClr val="accent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En el hemisferio norte, con la masa continental concentrándose hacia los polos, hay mayor incidencia de masas de tipo continental.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0"/>
            <a:ext cx="7772400" cy="1143000"/>
          </a:xfrm>
        </p:spPr>
        <p:txBody>
          <a:bodyPr/>
          <a:lstStyle/>
          <a:p>
            <a:r>
              <a:rPr lang="es-ES_tradnl" altLang="en-US" smtClean="0"/>
              <a:t>Análisis de Corriente en Chorro</a:t>
            </a:r>
          </a:p>
        </p:txBody>
      </p:sp>
      <p:pic>
        <p:nvPicPr>
          <p:cNvPr id="7171" name="Picture 2" descr="http://www.wpc.ncep.noaa.gov/international/samjet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2813"/>
            <a:ext cx="7924800"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p:txBody>
          <a:bodyPr/>
          <a:lstStyle/>
          <a:p>
            <a:r>
              <a:rPr lang="es-ES_tradnl" altLang="en-US" smtClean="0"/>
              <a:t>Diferencias entre los hemisferios</a:t>
            </a:r>
          </a:p>
        </p:txBody>
      </p:sp>
      <p:sp>
        <p:nvSpPr>
          <p:cNvPr id="57347" name="Content Placeholder 3"/>
          <p:cNvSpPr>
            <a:spLocks noGrp="1"/>
          </p:cNvSpPr>
          <p:nvPr>
            <p:ph idx="1"/>
          </p:nvPr>
        </p:nvSpPr>
        <p:spPr/>
        <p:txBody>
          <a:bodyPr/>
          <a:lstStyle/>
          <a:p>
            <a:r>
              <a:rPr lang="es-ES_tradnl" altLang="en-US" smtClean="0"/>
              <a:t>Al prevalecer las masas continentales, mas frías y secas, en el hemisferio norte la temperatura de los jets del hemisferio norte son mas bajas que en el hemisferio sur.</a:t>
            </a:r>
          </a:p>
          <a:p>
            <a:pPr lvl="1"/>
            <a:r>
              <a:rPr lang="es-ES_tradnl" altLang="en-US" smtClean="0"/>
              <a:t>Masas marítimas mas cálidas</a:t>
            </a:r>
          </a:p>
          <a:p>
            <a:r>
              <a:rPr lang="es-ES_tradnl" altLang="en-US" smtClean="0"/>
              <a:t>Hemisferio norte jets mas fríos y bajos</a:t>
            </a:r>
          </a:p>
          <a:p>
            <a:r>
              <a:rPr lang="es-ES_tradnl" altLang="en-US" smtClean="0"/>
              <a:t>Hemisferio sur los jets mas cálidos y altos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0" y="0"/>
            <a:ext cx="7772400" cy="1143000"/>
          </a:xfrm>
        </p:spPr>
        <p:txBody>
          <a:bodyPr/>
          <a:lstStyle/>
          <a:p>
            <a:pPr eaLnBrk="1" hangingPunct="1"/>
            <a:r>
              <a:rPr lang="es-ES_tradnl" altLang="en-US" smtClean="0"/>
              <a:t>Análisis de los Jets HS vs. HN</a:t>
            </a:r>
          </a:p>
        </p:txBody>
      </p:sp>
      <p:sp>
        <p:nvSpPr>
          <p:cNvPr id="58371" name="Rectangle 3"/>
          <p:cNvSpPr>
            <a:spLocks noGrp="1" noChangeArrowheads="1"/>
          </p:cNvSpPr>
          <p:nvPr>
            <p:ph type="body" idx="1"/>
          </p:nvPr>
        </p:nvSpPr>
        <p:spPr>
          <a:xfrm>
            <a:off x="762000" y="1219200"/>
            <a:ext cx="7772400" cy="4876800"/>
          </a:xfrm>
        </p:spPr>
        <p:txBody>
          <a:bodyPr/>
          <a:lstStyle/>
          <a:p>
            <a:pPr eaLnBrk="1" hangingPunct="1">
              <a:lnSpc>
                <a:spcPct val="80000"/>
              </a:lnSpc>
            </a:pPr>
            <a:r>
              <a:rPr lang="es-ES_tradnl" altLang="en-US" sz="2800" dirty="0" smtClean="0"/>
              <a:t>El JS </a:t>
            </a:r>
            <a:r>
              <a:rPr lang="es-ES_tradnl" altLang="en-US" sz="2800" dirty="0" smtClean="0">
                <a:solidFill>
                  <a:schemeClr val="accent1"/>
                </a:solidFill>
              </a:rPr>
              <a:t>Polar Norte</a:t>
            </a:r>
            <a:r>
              <a:rPr lang="es-ES_tradnl" altLang="en-US" sz="2800" dirty="0" smtClean="0"/>
              <a:t> es el equivalente del </a:t>
            </a:r>
            <a:r>
              <a:rPr lang="es-ES_tradnl" altLang="en-US" sz="2800" dirty="0" smtClean="0">
                <a:solidFill>
                  <a:schemeClr val="accent1"/>
                </a:solidFill>
              </a:rPr>
              <a:t>Jet Polar </a:t>
            </a:r>
            <a:r>
              <a:rPr lang="es-ES_tradnl" altLang="en-US" sz="2800" dirty="0" smtClean="0"/>
              <a:t>en el Hemisferio Norte.</a:t>
            </a:r>
          </a:p>
          <a:p>
            <a:pPr eaLnBrk="1" hangingPunct="1">
              <a:lnSpc>
                <a:spcPct val="80000"/>
              </a:lnSpc>
            </a:pPr>
            <a:r>
              <a:rPr lang="es-ES_tradnl" altLang="en-US" sz="2800" dirty="0" smtClean="0"/>
              <a:t>La rama </a:t>
            </a:r>
            <a:r>
              <a:rPr lang="es-ES_tradnl" altLang="en-US" sz="2800" i="1" dirty="0" smtClean="0"/>
              <a:t>Sur del JS Polar </a:t>
            </a:r>
            <a:r>
              <a:rPr lang="es-ES_tradnl" altLang="en-US" sz="2800" dirty="0" smtClean="0"/>
              <a:t>es el equivalente de JS </a:t>
            </a:r>
            <a:r>
              <a:rPr lang="es-ES_tradnl" altLang="en-US" sz="2800" i="1" dirty="0" smtClean="0"/>
              <a:t>Ártico</a:t>
            </a:r>
            <a:r>
              <a:rPr lang="es-ES_tradnl" altLang="en-US" sz="2800" dirty="0" smtClean="0"/>
              <a:t> en el Hemisferio Norte.</a:t>
            </a:r>
          </a:p>
          <a:p>
            <a:pPr lvl="1" eaLnBrk="1" hangingPunct="1">
              <a:lnSpc>
                <a:spcPct val="80000"/>
              </a:lnSpc>
            </a:pPr>
            <a:r>
              <a:rPr lang="es-ES_tradnl" altLang="en-US" sz="2400" dirty="0" smtClean="0"/>
              <a:t>Sin embargo, la región de domino del JS Ártico se identifica con masas </a:t>
            </a:r>
            <a:r>
              <a:rPr lang="es-ES_tradnl" altLang="en-US" sz="2400" b="1" dirty="0" smtClean="0">
                <a:solidFill>
                  <a:schemeClr val="accent1"/>
                </a:solidFill>
              </a:rPr>
              <a:t>continentales</a:t>
            </a:r>
            <a:r>
              <a:rPr lang="es-ES_tradnl" altLang="en-US" sz="2400" dirty="0" smtClean="0"/>
              <a:t> y el JS Polar Sur en Sudamérica se asocia con masas </a:t>
            </a:r>
            <a:r>
              <a:rPr lang="es-ES_tradnl" altLang="en-US" sz="2400" b="1" dirty="0" smtClean="0">
                <a:solidFill>
                  <a:schemeClr val="accent1"/>
                </a:solidFill>
              </a:rPr>
              <a:t>marítimas</a:t>
            </a:r>
            <a:r>
              <a:rPr lang="es-ES_tradnl" altLang="en-US" sz="2400" dirty="0" smtClean="0"/>
              <a:t>. </a:t>
            </a:r>
          </a:p>
          <a:p>
            <a:pPr eaLnBrk="1" hangingPunct="1">
              <a:lnSpc>
                <a:spcPct val="80000"/>
              </a:lnSpc>
            </a:pPr>
            <a:r>
              <a:rPr lang="es-ES_tradnl" altLang="en-US" sz="2800" dirty="0" smtClean="0"/>
              <a:t>No es frecuente observar masas de aire Antártico con características continentales. Las pocas veces que se observan, ocurre en invierno tendiendo a modificarse rápidamente debido a los procesos de intercambio calórico con los niveles bajos.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Contraste de Masas Polares </a:t>
            </a:r>
            <a:r>
              <a:rPr lang="es-ES_tradnl" smtClean="0"/>
              <a:t>y Tropicales</a:t>
            </a:r>
            <a:endParaRPr lang="es-ES_tradnl"/>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876425"/>
            <a:ext cx="7324725"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350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0"/>
            <a:ext cx="7772400" cy="1143000"/>
          </a:xfrm>
        </p:spPr>
        <p:txBody>
          <a:bodyPr/>
          <a:lstStyle/>
          <a:p>
            <a:r>
              <a:rPr lang="es-ES_tradnl" altLang="en-US" dirty="0" smtClean="0"/>
              <a:t>Evaluando el Perfil Vertical de la Temperatura Potencial de un Jet</a:t>
            </a:r>
          </a:p>
        </p:txBody>
      </p:sp>
      <p:sp>
        <p:nvSpPr>
          <p:cNvPr id="3" name="Content Placeholder 2"/>
          <p:cNvSpPr>
            <a:spLocks noGrp="1"/>
          </p:cNvSpPr>
          <p:nvPr>
            <p:ph idx="1"/>
          </p:nvPr>
        </p:nvSpPr>
        <p:spPr>
          <a:xfrm>
            <a:off x="457200" y="1295400"/>
            <a:ext cx="8153400" cy="5486400"/>
          </a:xfrm>
          <a:solidFill>
            <a:schemeClr val="tx1"/>
          </a:solidFill>
        </p:spPr>
        <p:txBody>
          <a:bodyPr/>
          <a:lstStyle/>
          <a:p>
            <a:pPr marL="0" indent="0">
              <a:buFontTx/>
              <a:buNone/>
              <a:defRPr/>
            </a:pPr>
            <a:r>
              <a:rPr lang="es-ES_tradnl" dirty="0" smtClean="0">
                <a:solidFill>
                  <a:schemeClr val="bg2"/>
                </a:solidFill>
              </a:rPr>
              <a:t>  100</a:t>
            </a:r>
          </a:p>
          <a:p>
            <a:pPr>
              <a:defRPr/>
            </a:pPr>
            <a:endParaRPr lang="es-ES_tradnl" dirty="0"/>
          </a:p>
          <a:p>
            <a:pPr marL="0" indent="0">
              <a:buFontTx/>
              <a:buNone/>
              <a:defRPr/>
            </a:pPr>
            <a:r>
              <a:rPr lang="es-ES_tradnl" dirty="0" smtClean="0">
                <a:solidFill>
                  <a:schemeClr val="bg2"/>
                </a:solidFill>
              </a:rPr>
              <a:t>  200</a:t>
            </a:r>
          </a:p>
          <a:p>
            <a:pPr marL="0" indent="0">
              <a:buFontTx/>
              <a:buNone/>
              <a:defRPr/>
            </a:pPr>
            <a:r>
              <a:rPr lang="es-ES_tradnl" dirty="0" smtClean="0">
                <a:solidFill>
                  <a:schemeClr val="bg2"/>
                </a:solidFill>
              </a:rPr>
              <a:t>  250</a:t>
            </a:r>
          </a:p>
          <a:p>
            <a:pPr marL="0" indent="0">
              <a:buFontTx/>
              <a:buNone/>
              <a:defRPr/>
            </a:pPr>
            <a:r>
              <a:rPr lang="es-ES_tradnl" dirty="0" smtClean="0">
                <a:solidFill>
                  <a:schemeClr val="bg2"/>
                </a:solidFill>
              </a:rPr>
              <a:t>  300</a:t>
            </a:r>
          </a:p>
          <a:p>
            <a:pPr marL="0" indent="0">
              <a:buFontTx/>
              <a:buNone/>
              <a:defRPr/>
            </a:pPr>
            <a:endParaRPr lang="es-ES_tradnl" dirty="0">
              <a:solidFill>
                <a:schemeClr val="bg2"/>
              </a:solidFill>
            </a:endParaRPr>
          </a:p>
          <a:p>
            <a:pPr marL="0" indent="0">
              <a:buFontTx/>
              <a:buNone/>
              <a:defRPr/>
            </a:pPr>
            <a:r>
              <a:rPr lang="es-ES_tradnl" dirty="0" smtClean="0">
                <a:solidFill>
                  <a:schemeClr val="bg2"/>
                </a:solidFill>
              </a:rPr>
              <a:t>  600</a:t>
            </a:r>
          </a:p>
          <a:p>
            <a:pPr marL="0" indent="0">
              <a:buFontTx/>
              <a:buNone/>
              <a:defRPr/>
            </a:pPr>
            <a:endParaRPr lang="es-ES_tradnl" dirty="0" smtClean="0">
              <a:solidFill>
                <a:schemeClr val="bg2"/>
              </a:solidFill>
            </a:endParaRPr>
          </a:p>
          <a:p>
            <a:pPr marL="0" indent="0">
              <a:buFontTx/>
              <a:buNone/>
              <a:defRPr/>
            </a:pPr>
            <a:r>
              <a:rPr lang="es-ES_tradnl" dirty="0" smtClean="0">
                <a:solidFill>
                  <a:schemeClr val="bg2"/>
                </a:solidFill>
              </a:rPr>
              <a:t>1000</a:t>
            </a:r>
            <a:endParaRPr lang="es-ES_tradnl" dirty="0">
              <a:solidFill>
                <a:schemeClr val="bg2"/>
              </a:solidFill>
            </a:endParaRPr>
          </a:p>
          <a:p>
            <a:pPr>
              <a:defRPr/>
            </a:pPr>
            <a:endParaRPr lang="es-ES_tradnl" dirty="0"/>
          </a:p>
        </p:txBody>
      </p:sp>
      <p:sp>
        <p:nvSpPr>
          <p:cNvPr id="4" name="Freeform 3"/>
          <p:cNvSpPr/>
          <p:nvPr/>
        </p:nvSpPr>
        <p:spPr>
          <a:xfrm>
            <a:off x="1690688" y="2320925"/>
            <a:ext cx="4684712" cy="1031875"/>
          </a:xfrm>
          <a:custGeom>
            <a:avLst/>
            <a:gdLst>
              <a:gd name="connsiteX0" fmla="*/ 0 w 4572000"/>
              <a:gd name="connsiteY0" fmla="*/ 933100 h 1031142"/>
              <a:gd name="connsiteX1" fmla="*/ 1741118 w 4572000"/>
              <a:gd name="connsiteY1" fmla="*/ 958152 h 1031142"/>
              <a:gd name="connsiteX2" fmla="*/ 2931090 w 4572000"/>
              <a:gd name="connsiteY2" fmla="*/ 118908 h 1031142"/>
              <a:gd name="connsiteX3" fmla="*/ 4572000 w 4572000"/>
              <a:gd name="connsiteY3" fmla="*/ 6174 h 1031142"/>
              <a:gd name="connsiteX4" fmla="*/ 4572000 w 4572000"/>
              <a:gd name="connsiteY4" fmla="*/ 6174 h 103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031142">
                <a:moveTo>
                  <a:pt x="0" y="933100"/>
                </a:moveTo>
                <a:cubicBezTo>
                  <a:pt x="626301" y="1013475"/>
                  <a:pt x="1252603" y="1093851"/>
                  <a:pt x="1741118" y="958152"/>
                </a:cubicBezTo>
                <a:cubicBezTo>
                  <a:pt x="2229633" y="822453"/>
                  <a:pt x="2459276" y="277571"/>
                  <a:pt x="2931090" y="118908"/>
                </a:cubicBezTo>
                <a:cubicBezTo>
                  <a:pt x="3402904" y="-39755"/>
                  <a:pt x="4572000" y="6174"/>
                  <a:pt x="4572000" y="6174"/>
                </a:cubicBezTo>
                <a:lnTo>
                  <a:pt x="4572000" y="6174"/>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cxnSp>
        <p:nvCxnSpPr>
          <p:cNvPr id="6" name="Straight Connector 5"/>
          <p:cNvCxnSpPr/>
          <p:nvPr/>
        </p:nvCxnSpPr>
        <p:spPr>
          <a:xfrm>
            <a:off x="1701800" y="3581400"/>
            <a:ext cx="4546600" cy="0"/>
          </a:xfrm>
          <a:prstGeom prst="line">
            <a:avLst/>
          </a:prstGeom>
          <a:ln w="444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754188" y="3886200"/>
            <a:ext cx="4708525" cy="1539875"/>
          </a:xfrm>
          <a:custGeom>
            <a:avLst/>
            <a:gdLst>
              <a:gd name="connsiteX0" fmla="*/ 0 w 4709786"/>
              <a:gd name="connsiteY0" fmla="*/ 61940 h 1540011"/>
              <a:gd name="connsiteX1" fmla="*/ 1878904 w 4709786"/>
              <a:gd name="connsiteY1" fmla="*/ 86992 h 1540011"/>
              <a:gd name="connsiteX2" fmla="*/ 2843408 w 4709786"/>
              <a:gd name="connsiteY2" fmla="*/ 901184 h 1540011"/>
              <a:gd name="connsiteX3" fmla="*/ 3883068 w 4709786"/>
              <a:gd name="connsiteY3" fmla="*/ 1226861 h 1540011"/>
              <a:gd name="connsiteX4" fmla="*/ 4709786 w 4709786"/>
              <a:gd name="connsiteY4" fmla="*/ 1540011 h 1540011"/>
              <a:gd name="connsiteX5" fmla="*/ 4709786 w 4709786"/>
              <a:gd name="connsiteY5" fmla="*/ 1540011 h 154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786" h="1540011">
                <a:moveTo>
                  <a:pt x="0" y="61940"/>
                </a:moveTo>
                <a:cubicBezTo>
                  <a:pt x="702501" y="4529"/>
                  <a:pt x="1405003" y="-52882"/>
                  <a:pt x="1878904" y="86992"/>
                </a:cubicBezTo>
                <a:cubicBezTo>
                  <a:pt x="2352805" y="226866"/>
                  <a:pt x="2509381" y="711206"/>
                  <a:pt x="2843408" y="901184"/>
                </a:cubicBezTo>
                <a:cubicBezTo>
                  <a:pt x="3177435" y="1091162"/>
                  <a:pt x="3572005" y="1120390"/>
                  <a:pt x="3883068" y="1226861"/>
                </a:cubicBezTo>
                <a:cubicBezTo>
                  <a:pt x="4194131" y="1333332"/>
                  <a:pt x="4709786" y="1540011"/>
                  <a:pt x="4709786" y="1540011"/>
                </a:cubicBezTo>
                <a:lnTo>
                  <a:pt x="4709786" y="1540011"/>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2" name="Freeform 11"/>
          <p:cNvSpPr/>
          <p:nvPr/>
        </p:nvSpPr>
        <p:spPr>
          <a:xfrm>
            <a:off x="1690688" y="2092325"/>
            <a:ext cx="4684712" cy="1031875"/>
          </a:xfrm>
          <a:custGeom>
            <a:avLst/>
            <a:gdLst>
              <a:gd name="connsiteX0" fmla="*/ 0 w 4572000"/>
              <a:gd name="connsiteY0" fmla="*/ 933100 h 1031142"/>
              <a:gd name="connsiteX1" fmla="*/ 1741118 w 4572000"/>
              <a:gd name="connsiteY1" fmla="*/ 958152 h 1031142"/>
              <a:gd name="connsiteX2" fmla="*/ 2931090 w 4572000"/>
              <a:gd name="connsiteY2" fmla="*/ 118908 h 1031142"/>
              <a:gd name="connsiteX3" fmla="*/ 4572000 w 4572000"/>
              <a:gd name="connsiteY3" fmla="*/ 6174 h 1031142"/>
              <a:gd name="connsiteX4" fmla="*/ 4572000 w 4572000"/>
              <a:gd name="connsiteY4" fmla="*/ 6174 h 103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031142">
                <a:moveTo>
                  <a:pt x="0" y="933100"/>
                </a:moveTo>
                <a:cubicBezTo>
                  <a:pt x="626301" y="1013475"/>
                  <a:pt x="1252603" y="1093851"/>
                  <a:pt x="1741118" y="958152"/>
                </a:cubicBezTo>
                <a:cubicBezTo>
                  <a:pt x="2229633" y="822453"/>
                  <a:pt x="2459276" y="277571"/>
                  <a:pt x="2931090" y="118908"/>
                </a:cubicBezTo>
                <a:cubicBezTo>
                  <a:pt x="3402904" y="-39755"/>
                  <a:pt x="4572000" y="6174"/>
                  <a:pt x="4572000" y="6174"/>
                </a:cubicBezTo>
                <a:lnTo>
                  <a:pt x="4572000" y="6174"/>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3" name="Freeform 12"/>
          <p:cNvSpPr/>
          <p:nvPr/>
        </p:nvSpPr>
        <p:spPr>
          <a:xfrm>
            <a:off x="1690688" y="1905000"/>
            <a:ext cx="4684712" cy="1031875"/>
          </a:xfrm>
          <a:custGeom>
            <a:avLst/>
            <a:gdLst>
              <a:gd name="connsiteX0" fmla="*/ 0 w 4572000"/>
              <a:gd name="connsiteY0" fmla="*/ 933100 h 1031142"/>
              <a:gd name="connsiteX1" fmla="*/ 1741118 w 4572000"/>
              <a:gd name="connsiteY1" fmla="*/ 958152 h 1031142"/>
              <a:gd name="connsiteX2" fmla="*/ 2931090 w 4572000"/>
              <a:gd name="connsiteY2" fmla="*/ 118908 h 1031142"/>
              <a:gd name="connsiteX3" fmla="*/ 4572000 w 4572000"/>
              <a:gd name="connsiteY3" fmla="*/ 6174 h 1031142"/>
              <a:gd name="connsiteX4" fmla="*/ 4572000 w 4572000"/>
              <a:gd name="connsiteY4" fmla="*/ 6174 h 103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031142">
                <a:moveTo>
                  <a:pt x="0" y="933100"/>
                </a:moveTo>
                <a:cubicBezTo>
                  <a:pt x="626301" y="1013475"/>
                  <a:pt x="1252603" y="1093851"/>
                  <a:pt x="1741118" y="958152"/>
                </a:cubicBezTo>
                <a:cubicBezTo>
                  <a:pt x="2229633" y="822453"/>
                  <a:pt x="2459276" y="277571"/>
                  <a:pt x="2931090" y="118908"/>
                </a:cubicBezTo>
                <a:cubicBezTo>
                  <a:pt x="3402904" y="-39755"/>
                  <a:pt x="4572000" y="6174"/>
                  <a:pt x="4572000" y="6174"/>
                </a:cubicBezTo>
                <a:lnTo>
                  <a:pt x="4572000" y="6174"/>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4" name="Freeform 13"/>
          <p:cNvSpPr/>
          <p:nvPr/>
        </p:nvSpPr>
        <p:spPr>
          <a:xfrm>
            <a:off x="1690688" y="4343400"/>
            <a:ext cx="4772025" cy="1539875"/>
          </a:xfrm>
          <a:custGeom>
            <a:avLst/>
            <a:gdLst>
              <a:gd name="connsiteX0" fmla="*/ 0 w 4709786"/>
              <a:gd name="connsiteY0" fmla="*/ 61940 h 1540011"/>
              <a:gd name="connsiteX1" fmla="*/ 1878904 w 4709786"/>
              <a:gd name="connsiteY1" fmla="*/ 86992 h 1540011"/>
              <a:gd name="connsiteX2" fmla="*/ 2843408 w 4709786"/>
              <a:gd name="connsiteY2" fmla="*/ 901184 h 1540011"/>
              <a:gd name="connsiteX3" fmla="*/ 3883068 w 4709786"/>
              <a:gd name="connsiteY3" fmla="*/ 1226861 h 1540011"/>
              <a:gd name="connsiteX4" fmla="*/ 4709786 w 4709786"/>
              <a:gd name="connsiteY4" fmla="*/ 1540011 h 1540011"/>
              <a:gd name="connsiteX5" fmla="*/ 4709786 w 4709786"/>
              <a:gd name="connsiteY5" fmla="*/ 1540011 h 154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786" h="1540011">
                <a:moveTo>
                  <a:pt x="0" y="61940"/>
                </a:moveTo>
                <a:cubicBezTo>
                  <a:pt x="702501" y="4529"/>
                  <a:pt x="1405003" y="-52882"/>
                  <a:pt x="1878904" y="86992"/>
                </a:cubicBezTo>
                <a:cubicBezTo>
                  <a:pt x="2352805" y="226866"/>
                  <a:pt x="2509381" y="711206"/>
                  <a:pt x="2843408" y="901184"/>
                </a:cubicBezTo>
                <a:cubicBezTo>
                  <a:pt x="3177435" y="1091162"/>
                  <a:pt x="3572005" y="1120390"/>
                  <a:pt x="3883068" y="1226861"/>
                </a:cubicBezTo>
                <a:cubicBezTo>
                  <a:pt x="4194131" y="1333332"/>
                  <a:pt x="4709786" y="1540011"/>
                  <a:pt x="4709786" y="1540011"/>
                </a:cubicBezTo>
                <a:lnTo>
                  <a:pt x="4709786" y="1540011"/>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5" name="Freeform 14"/>
          <p:cNvSpPr/>
          <p:nvPr/>
        </p:nvSpPr>
        <p:spPr>
          <a:xfrm>
            <a:off x="1690688" y="4800600"/>
            <a:ext cx="4772025" cy="1539875"/>
          </a:xfrm>
          <a:custGeom>
            <a:avLst/>
            <a:gdLst>
              <a:gd name="connsiteX0" fmla="*/ 0 w 4709786"/>
              <a:gd name="connsiteY0" fmla="*/ 61940 h 1540011"/>
              <a:gd name="connsiteX1" fmla="*/ 1878904 w 4709786"/>
              <a:gd name="connsiteY1" fmla="*/ 86992 h 1540011"/>
              <a:gd name="connsiteX2" fmla="*/ 2843408 w 4709786"/>
              <a:gd name="connsiteY2" fmla="*/ 901184 h 1540011"/>
              <a:gd name="connsiteX3" fmla="*/ 3883068 w 4709786"/>
              <a:gd name="connsiteY3" fmla="*/ 1226861 h 1540011"/>
              <a:gd name="connsiteX4" fmla="*/ 4709786 w 4709786"/>
              <a:gd name="connsiteY4" fmla="*/ 1540011 h 1540011"/>
              <a:gd name="connsiteX5" fmla="*/ 4709786 w 4709786"/>
              <a:gd name="connsiteY5" fmla="*/ 1540011 h 154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786" h="1540011">
                <a:moveTo>
                  <a:pt x="0" y="61940"/>
                </a:moveTo>
                <a:cubicBezTo>
                  <a:pt x="702501" y="4529"/>
                  <a:pt x="1405003" y="-52882"/>
                  <a:pt x="1878904" y="86992"/>
                </a:cubicBezTo>
                <a:cubicBezTo>
                  <a:pt x="2352805" y="226866"/>
                  <a:pt x="2509381" y="711206"/>
                  <a:pt x="2843408" y="901184"/>
                </a:cubicBezTo>
                <a:cubicBezTo>
                  <a:pt x="3177435" y="1091162"/>
                  <a:pt x="3572005" y="1120390"/>
                  <a:pt x="3883068" y="1226861"/>
                </a:cubicBezTo>
                <a:cubicBezTo>
                  <a:pt x="4194131" y="1333332"/>
                  <a:pt x="4709786" y="1540011"/>
                  <a:pt x="4709786" y="1540011"/>
                </a:cubicBezTo>
                <a:lnTo>
                  <a:pt x="4709786" y="1540011"/>
                </a:lnTo>
              </a:path>
            </a:pathLst>
          </a:custGeom>
          <a:no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cxnSp>
        <p:nvCxnSpPr>
          <p:cNvPr id="17" name="Straight Connector 16"/>
          <p:cNvCxnSpPr/>
          <p:nvPr/>
        </p:nvCxnSpPr>
        <p:spPr>
          <a:xfrm>
            <a:off x="1690688" y="1752600"/>
            <a:ext cx="0" cy="46482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690688" y="6400800"/>
            <a:ext cx="56245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9405" name="TextBox 20"/>
          <p:cNvSpPr txBox="1">
            <a:spLocks noChangeArrowheads="1"/>
          </p:cNvSpPr>
          <p:nvPr/>
        </p:nvSpPr>
        <p:spPr bwMode="auto">
          <a:xfrm rot="-5400000">
            <a:off x="958056" y="3528220"/>
            <a:ext cx="118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solidFill>
                  <a:srgbClr val="FF0000"/>
                </a:solidFill>
              </a:rPr>
              <a:t>Presión </a:t>
            </a:r>
          </a:p>
        </p:txBody>
      </p:sp>
      <p:sp>
        <p:nvSpPr>
          <p:cNvPr id="59406" name="TextBox 21"/>
          <p:cNvSpPr txBox="1">
            <a:spLocks noChangeArrowheads="1"/>
          </p:cNvSpPr>
          <p:nvPr/>
        </p:nvSpPr>
        <p:spPr bwMode="auto">
          <a:xfrm>
            <a:off x="1905000" y="6396038"/>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solidFill>
                  <a:srgbClr val="FF0000"/>
                </a:solidFill>
              </a:rPr>
              <a:t>S</a:t>
            </a:r>
          </a:p>
        </p:txBody>
      </p:sp>
      <p:sp>
        <p:nvSpPr>
          <p:cNvPr id="59407" name="TextBox 22"/>
          <p:cNvSpPr txBox="1">
            <a:spLocks noChangeArrowheads="1"/>
          </p:cNvSpPr>
          <p:nvPr/>
        </p:nvSpPr>
        <p:spPr bwMode="auto">
          <a:xfrm>
            <a:off x="6831013" y="6396038"/>
            <a:ext cx="407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s-ES_tradnl" altLang="en-US" sz="2400">
                <a:solidFill>
                  <a:srgbClr val="FF0000"/>
                </a:solidFill>
              </a:rPr>
              <a:t>N</a:t>
            </a:r>
          </a:p>
        </p:txBody>
      </p:sp>
      <p:sp>
        <p:nvSpPr>
          <p:cNvPr id="24" name="TextBox 23"/>
          <p:cNvSpPr txBox="1"/>
          <p:nvPr/>
        </p:nvSpPr>
        <p:spPr>
          <a:xfrm>
            <a:off x="2133600" y="1905000"/>
            <a:ext cx="1885950" cy="461963"/>
          </a:xfrm>
          <a:prstGeom prst="rect">
            <a:avLst/>
          </a:prstGeom>
          <a:noFill/>
        </p:spPr>
        <p:txBody>
          <a:bodyPr wrap="none">
            <a:spAutoFit/>
          </a:bodyPr>
          <a:lstStyle/>
          <a:p>
            <a:pPr>
              <a:defRPr/>
            </a:pPr>
            <a:r>
              <a:rPr lang="es-ES_tradnl" b="1" dirty="0">
                <a:solidFill>
                  <a:schemeClr val="accent5">
                    <a:lumMod val="75000"/>
                  </a:schemeClr>
                </a:solidFill>
              </a:rPr>
              <a:t>Estratosfera </a:t>
            </a:r>
          </a:p>
        </p:txBody>
      </p:sp>
      <p:sp>
        <p:nvSpPr>
          <p:cNvPr id="25" name="TextBox 24"/>
          <p:cNvSpPr txBox="1"/>
          <p:nvPr/>
        </p:nvSpPr>
        <p:spPr>
          <a:xfrm>
            <a:off x="2133600" y="5405438"/>
            <a:ext cx="1703388" cy="461962"/>
          </a:xfrm>
          <a:prstGeom prst="rect">
            <a:avLst/>
          </a:prstGeom>
          <a:noFill/>
        </p:spPr>
        <p:txBody>
          <a:bodyPr wrap="none">
            <a:spAutoFit/>
          </a:bodyPr>
          <a:lstStyle/>
          <a:p>
            <a:pPr>
              <a:defRPr/>
            </a:pPr>
            <a:r>
              <a:rPr lang="es-ES_tradnl" b="1" dirty="0">
                <a:solidFill>
                  <a:schemeClr val="accent5">
                    <a:lumMod val="75000"/>
                  </a:schemeClr>
                </a:solidFill>
              </a:rPr>
              <a:t>Troposfera </a:t>
            </a:r>
          </a:p>
        </p:txBody>
      </p:sp>
      <p:sp>
        <p:nvSpPr>
          <p:cNvPr id="26" name="TextBox 25"/>
          <p:cNvSpPr txBox="1"/>
          <p:nvPr/>
        </p:nvSpPr>
        <p:spPr>
          <a:xfrm>
            <a:off x="6389688" y="1828800"/>
            <a:ext cx="1825625" cy="461963"/>
          </a:xfrm>
          <a:prstGeom prst="rect">
            <a:avLst/>
          </a:prstGeom>
          <a:noFill/>
        </p:spPr>
        <p:txBody>
          <a:bodyPr wrap="none">
            <a:spAutoFit/>
          </a:bodyPr>
          <a:lstStyle/>
          <a:p>
            <a:pPr>
              <a:defRPr/>
            </a:pPr>
            <a:r>
              <a:rPr lang="es-ES_tradnl" b="1" dirty="0">
                <a:solidFill>
                  <a:srgbClr val="00B050"/>
                </a:solidFill>
              </a:rPr>
              <a:t>Tropopausa</a:t>
            </a:r>
            <a:r>
              <a:rPr lang="es-ES_tradnl" b="1" dirty="0">
                <a:solidFill>
                  <a:schemeClr val="accent5">
                    <a:lumMod val="75000"/>
                  </a:schemeClr>
                </a:solidFill>
              </a:rPr>
              <a:t> </a:t>
            </a:r>
          </a:p>
        </p:txBody>
      </p:sp>
      <p:sp>
        <p:nvSpPr>
          <p:cNvPr id="27" name="TextBox 26"/>
          <p:cNvSpPr txBox="1"/>
          <p:nvPr/>
        </p:nvSpPr>
        <p:spPr>
          <a:xfrm>
            <a:off x="6389688" y="3208338"/>
            <a:ext cx="2147887" cy="830262"/>
          </a:xfrm>
          <a:prstGeom prst="rect">
            <a:avLst/>
          </a:prstGeom>
          <a:noFill/>
        </p:spPr>
        <p:txBody>
          <a:bodyPr wrap="none">
            <a:spAutoFit/>
          </a:bodyPr>
          <a:lstStyle/>
          <a:p>
            <a:pPr>
              <a:defRPr/>
            </a:pPr>
            <a:r>
              <a:rPr lang="es-ES_tradnl" b="1" dirty="0">
                <a:solidFill>
                  <a:srgbClr val="FF0000"/>
                </a:solidFill>
              </a:rPr>
              <a:t>Temperatura y</a:t>
            </a:r>
          </a:p>
          <a:p>
            <a:pPr>
              <a:defRPr/>
            </a:pPr>
            <a:r>
              <a:rPr lang="es-ES_tradnl" b="1" dirty="0">
                <a:solidFill>
                  <a:srgbClr val="FF0000"/>
                </a:solidFill>
              </a:rPr>
              <a:t>Nivel del JS</a:t>
            </a:r>
            <a:r>
              <a:rPr lang="es-ES_tradnl" dirty="0">
                <a:solidFill>
                  <a:schemeClr val="accent5">
                    <a:lumMod val="75000"/>
                  </a:schemeClr>
                </a:solidFill>
              </a:rPr>
              <a:t> </a:t>
            </a:r>
          </a:p>
        </p:txBody>
      </p:sp>
      <p:sp>
        <p:nvSpPr>
          <p:cNvPr id="29" name="TextBox 28"/>
          <p:cNvSpPr txBox="1"/>
          <p:nvPr/>
        </p:nvSpPr>
        <p:spPr>
          <a:xfrm>
            <a:off x="3886200" y="3240088"/>
            <a:ext cx="595313"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21" name="TextBox 20"/>
          <p:cNvSpPr txBox="1"/>
          <p:nvPr/>
        </p:nvSpPr>
        <p:spPr>
          <a:xfrm>
            <a:off x="6477000" y="5562600"/>
            <a:ext cx="1127125" cy="461963"/>
          </a:xfrm>
          <a:prstGeom prst="rect">
            <a:avLst/>
          </a:prstGeom>
          <a:noFill/>
        </p:spPr>
        <p:txBody>
          <a:bodyPr wrap="none">
            <a:spAutoFit/>
          </a:bodyPr>
          <a:lstStyle/>
          <a:p>
            <a:pPr>
              <a:defRPr/>
            </a:pPr>
            <a:r>
              <a:rPr lang="es-ES_tradnl" b="1" dirty="0">
                <a:solidFill>
                  <a:schemeClr val="bg1"/>
                </a:solidFill>
              </a:rPr>
              <a:t>Frente</a:t>
            </a:r>
            <a:r>
              <a:rPr lang="es-ES_tradnl" b="1" dirty="0">
                <a:solidFill>
                  <a:schemeClr val="accent5">
                    <a:lumMod val="75000"/>
                  </a:schemeClr>
                </a:solidFill>
              </a:rPr>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077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29088" y="2554288"/>
            <a:ext cx="595312"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60420" name="Rectangle 2"/>
          <p:cNvSpPr>
            <a:spLocks noGrp="1" noChangeArrowheads="1"/>
          </p:cNvSpPr>
          <p:nvPr>
            <p:ph type="title"/>
          </p:nvPr>
        </p:nvSpPr>
        <p:spPr>
          <a:xfrm>
            <a:off x="0" y="0"/>
            <a:ext cx="9144000" cy="1143000"/>
          </a:xfrm>
          <a:solidFill>
            <a:schemeClr val="bg1"/>
          </a:solidFill>
        </p:spPr>
        <p:txBody>
          <a:bodyPr/>
          <a:lstStyle/>
          <a:p>
            <a:pPr eaLnBrk="1" hangingPunct="1"/>
            <a:r>
              <a:rPr lang="es-ES_tradnl" altLang="en-US" smtClean="0"/>
              <a:t>Jet Subtropical Ɵ=340K</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924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62488" y="2782888"/>
            <a:ext cx="595312"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61444" name="Rectangle 2"/>
          <p:cNvSpPr>
            <a:spLocks noGrp="1" noChangeArrowheads="1"/>
          </p:cNvSpPr>
          <p:nvPr>
            <p:ph type="title"/>
          </p:nvPr>
        </p:nvSpPr>
        <p:spPr>
          <a:xfrm>
            <a:off x="0" y="0"/>
            <a:ext cx="9067800" cy="1143000"/>
          </a:xfrm>
          <a:solidFill>
            <a:schemeClr val="bg1"/>
          </a:solidFill>
        </p:spPr>
        <p:txBody>
          <a:bodyPr/>
          <a:lstStyle/>
          <a:p>
            <a:pPr eaLnBrk="1" hangingPunct="1"/>
            <a:r>
              <a:rPr lang="es-ES_tradnl" altLang="en-US" smtClean="0"/>
              <a:t>Jet Polar Norte Ɵ=330K</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81534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57600" y="3392488"/>
            <a:ext cx="595313" cy="646112"/>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62468" name="Rectangle 2"/>
          <p:cNvSpPr>
            <a:spLocks noGrp="1" noChangeArrowheads="1"/>
          </p:cNvSpPr>
          <p:nvPr>
            <p:ph type="title"/>
          </p:nvPr>
        </p:nvSpPr>
        <p:spPr>
          <a:xfrm>
            <a:off x="0" y="0"/>
            <a:ext cx="9144000" cy="1219200"/>
          </a:xfrm>
          <a:solidFill>
            <a:schemeClr val="bg1"/>
          </a:solidFill>
        </p:spPr>
        <p:txBody>
          <a:bodyPr/>
          <a:lstStyle/>
          <a:p>
            <a:pPr eaLnBrk="1" hangingPunct="1"/>
            <a:r>
              <a:rPr lang="es-ES_tradnl" altLang="en-US" smtClean="0"/>
              <a:t>Jet Polar Sur Ɵ=320K</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1143000"/>
          </a:xfrm>
        </p:spPr>
        <p:txBody>
          <a:bodyPr/>
          <a:lstStyle/>
          <a:p>
            <a:pPr eaLnBrk="1" hangingPunct="1"/>
            <a:r>
              <a:rPr lang="es-ES_tradnl" altLang="en-US" sz="3600" smtClean="0"/>
              <a:t>Generación de Vorticidad por Cizalla Horizontal del Viento “Vorticidad Relativa”</a:t>
            </a:r>
          </a:p>
        </p:txBody>
      </p:sp>
      <p:pic>
        <p:nvPicPr>
          <p:cNvPr id="63491" name="Picture 3" descr="jet5 Sh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5181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743200" y="3124200"/>
            <a:ext cx="3429000" cy="12192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Oval 4"/>
          <p:cNvSpPr/>
          <p:nvPr/>
        </p:nvSpPr>
        <p:spPr>
          <a:xfrm>
            <a:off x="3754438" y="3533775"/>
            <a:ext cx="1604962" cy="422275"/>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63494" name="TextBox 1"/>
          <p:cNvSpPr txBox="1">
            <a:spLocks noChangeArrowheads="1"/>
          </p:cNvSpPr>
          <p:nvPr/>
        </p:nvSpPr>
        <p:spPr bwMode="auto">
          <a:xfrm>
            <a:off x="2057400" y="3533775"/>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a:solidFill>
                  <a:schemeClr val="bg2"/>
                </a:solidFill>
              </a:rPr>
              <a:t>0</a:t>
            </a:r>
          </a:p>
        </p:txBody>
      </p:sp>
      <p:sp>
        <p:nvSpPr>
          <p:cNvPr id="63495" name="TextBox 6"/>
          <p:cNvSpPr txBox="1">
            <a:spLocks noChangeArrowheads="1"/>
          </p:cNvSpPr>
          <p:nvPr/>
        </p:nvSpPr>
        <p:spPr bwMode="auto">
          <a:xfrm>
            <a:off x="6705600" y="34290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a:solidFill>
                  <a:schemeClr val="bg2"/>
                </a:solidFill>
              </a:rPr>
              <a:t>0</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title"/>
          </p:nvPr>
        </p:nvSpPr>
        <p:spPr/>
        <p:txBody>
          <a:bodyPr/>
          <a:lstStyle/>
          <a:p>
            <a:r>
              <a:rPr lang="es-ES_tradnl" altLang="en-US" smtClean="0"/>
              <a:t>Vorticidad Ciclónica/Anticiclónica</a:t>
            </a:r>
          </a:p>
        </p:txBody>
      </p:sp>
      <p:sp>
        <p:nvSpPr>
          <p:cNvPr id="64515" name="Content Placeholder 3"/>
          <p:cNvSpPr>
            <a:spLocks noGrp="1"/>
          </p:cNvSpPr>
          <p:nvPr>
            <p:ph idx="1"/>
          </p:nvPr>
        </p:nvSpPr>
        <p:spPr>
          <a:xfrm>
            <a:off x="685800" y="1981200"/>
            <a:ext cx="7772400" cy="3429000"/>
          </a:xfrm>
        </p:spPr>
        <p:txBody>
          <a:bodyPr/>
          <a:lstStyle/>
          <a:p>
            <a:r>
              <a:rPr lang="es-ES_tradnl" altLang="en-US" dirty="0" smtClean="0">
                <a:cs typeface="Times New Roman" pitchFamily="18" charset="0"/>
              </a:rPr>
              <a:t>¿Qué determina el que la vorticidad negativa sea ciclónica y no anticiclónica en el hemisferio sur?</a:t>
            </a:r>
          </a:p>
          <a:p>
            <a:r>
              <a:rPr lang="es-ES_tradnl" altLang="en-US" dirty="0" smtClean="0">
                <a:cs typeface="Times New Roman" pitchFamily="18" charset="0"/>
              </a:rPr>
              <a:t>¿Qué determina el que la vorticidad positiva sea ciclónica y no anticiclónica en el hemisferio norte?</a:t>
            </a:r>
            <a:endParaRPr lang="es-ES_tradnl" altLang="en-US" dirty="0" smtClean="0"/>
          </a:p>
          <a:p>
            <a:endParaRPr lang="es-ES_tradnl" altLang="en-US" dirty="0" smtClean="0"/>
          </a:p>
        </p:txBody>
      </p:sp>
      <p:sp>
        <p:nvSpPr>
          <p:cNvPr id="2" name="TextBox 1"/>
          <p:cNvSpPr txBox="1"/>
          <p:nvPr/>
        </p:nvSpPr>
        <p:spPr>
          <a:xfrm>
            <a:off x="1905000" y="5562600"/>
            <a:ext cx="5105400" cy="830997"/>
          </a:xfrm>
          <a:prstGeom prst="rect">
            <a:avLst/>
          </a:prstGeom>
          <a:solidFill>
            <a:schemeClr val="accent1"/>
          </a:solidFill>
        </p:spPr>
        <p:txBody>
          <a:bodyPr wrap="square" rtlCol="0">
            <a:spAutoFit/>
          </a:bodyPr>
          <a:lstStyle/>
          <a:p>
            <a:r>
              <a:rPr lang="es-ES_tradnl" dirty="0" smtClean="0"/>
              <a:t>La dirección de rotación no hace que un </a:t>
            </a:r>
            <a:r>
              <a:rPr lang="es-ES_tradnl" dirty="0" err="1" smtClean="0"/>
              <a:t>vortice</a:t>
            </a:r>
            <a:r>
              <a:rPr lang="es-ES_tradnl" dirty="0" smtClean="0"/>
              <a:t> sea ciclónico!</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1143000"/>
          </a:xfrm>
        </p:spPr>
        <p:txBody>
          <a:bodyPr/>
          <a:lstStyle/>
          <a:p>
            <a:pPr eaLnBrk="1" hangingPunct="1"/>
            <a:r>
              <a:rPr lang="es-ES_tradnl" altLang="en-US" sz="3600" dirty="0" smtClean="0"/>
              <a:t>Vorticidad Relativa Hemisferio Norte</a:t>
            </a:r>
            <a:br>
              <a:rPr lang="es-ES_tradnl" altLang="en-US" sz="3600" dirty="0" smtClean="0"/>
            </a:br>
            <a:r>
              <a:rPr lang="es-ES_tradnl" altLang="en-US" sz="2400" b="1" i="1" dirty="0" smtClean="0"/>
              <a:t>La vorticidad positiva del lado frio la hace ciclónica </a:t>
            </a:r>
            <a:endParaRPr lang="es-ES_tradnl" altLang="en-US" sz="3600" b="1" i="1" dirty="0" smtClean="0"/>
          </a:p>
        </p:txBody>
      </p:sp>
      <p:pic>
        <p:nvPicPr>
          <p:cNvPr id="65539" name="Picture 3" descr="jet5 Sh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5181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743200" y="3124200"/>
            <a:ext cx="3429000" cy="12192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Oval 4"/>
          <p:cNvSpPr/>
          <p:nvPr/>
        </p:nvSpPr>
        <p:spPr>
          <a:xfrm>
            <a:off x="3754438" y="3533775"/>
            <a:ext cx="1604962" cy="422275"/>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65542" name="TextBox 1"/>
          <p:cNvSpPr txBox="1">
            <a:spLocks noChangeArrowheads="1"/>
          </p:cNvSpPr>
          <p:nvPr/>
        </p:nvSpPr>
        <p:spPr bwMode="auto">
          <a:xfrm>
            <a:off x="2057400" y="3533775"/>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a:solidFill>
                  <a:schemeClr val="bg2"/>
                </a:solidFill>
              </a:rPr>
              <a:t>0</a:t>
            </a:r>
          </a:p>
        </p:txBody>
      </p:sp>
      <p:sp>
        <p:nvSpPr>
          <p:cNvPr id="65543" name="TextBox 6"/>
          <p:cNvSpPr txBox="1">
            <a:spLocks noChangeArrowheads="1"/>
          </p:cNvSpPr>
          <p:nvPr/>
        </p:nvSpPr>
        <p:spPr bwMode="auto">
          <a:xfrm>
            <a:off x="6705600" y="34290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a:solidFill>
                  <a:schemeClr val="bg2"/>
                </a:solidFill>
              </a:rPr>
              <a:t>0</a:t>
            </a:r>
          </a:p>
        </p:txBody>
      </p:sp>
      <p:sp>
        <p:nvSpPr>
          <p:cNvPr id="65544" name="TextBox 7"/>
          <p:cNvSpPr txBox="1">
            <a:spLocks noChangeArrowheads="1"/>
          </p:cNvSpPr>
          <p:nvPr/>
        </p:nvSpPr>
        <p:spPr bwMode="auto">
          <a:xfrm>
            <a:off x="2959100" y="578643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rgbClr val="FF0000"/>
                </a:solidFill>
              </a:rPr>
              <a:t>Aire Cálido</a:t>
            </a:r>
          </a:p>
        </p:txBody>
      </p:sp>
      <p:sp>
        <p:nvSpPr>
          <p:cNvPr id="65545" name="TextBox 8"/>
          <p:cNvSpPr txBox="1">
            <a:spLocks noChangeArrowheads="1"/>
          </p:cNvSpPr>
          <p:nvPr/>
        </p:nvSpPr>
        <p:spPr bwMode="auto">
          <a:xfrm>
            <a:off x="2819400" y="14478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chemeClr val="bg1"/>
                </a:solidFill>
              </a:rPr>
              <a:t>Aire Frío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7772400" cy="1143000"/>
          </a:xfrm>
        </p:spPr>
        <p:txBody>
          <a:bodyPr/>
          <a:lstStyle/>
          <a:p>
            <a:pPr eaLnBrk="1" hangingPunct="1"/>
            <a:r>
              <a:rPr lang="es-ES_tradnl" altLang="en-US" smtClean="0"/>
              <a:t>Corriente en Chorro</a:t>
            </a:r>
          </a:p>
        </p:txBody>
      </p:sp>
      <p:sp>
        <p:nvSpPr>
          <p:cNvPr id="8195" name="Rectangle 3"/>
          <p:cNvSpPr>
            <a:spLocks noGrp="1" noChangeArrowheads="1"/>
          </p:cNvSpPr>
          <p:nvPr>
            <p:ph type="body" idx="1"/>
          </p:nvPr>
        </p:nvSpPr>
        <p:spPr>
          <a:xfrm>
            <a:off x="685800" y="1371600"/>
            <a:ext cx="7772400" cy="4724400"/>
          </a:xfrm>
        </p:spPr>
        <p:txBody>
          <a:bodyPr/>
          <a:lstStyle/>
          <a:p>
            <a:pPr eaLnBrk="1" hangingPunct="1">
              <a:lnSpc>
                <a:spcPct val="80000"/>
              </a:lnSpc>
            </a:pPr>
            <a:r>
              <a:rPr lang="es-ES_tradnl" altLang="en-US" sz="2800" dirty="0" smtClean="0"/>
              <a:t>La intensidad del </a:t>
            </a:r>
            <a:r>
              <a:rPr lang="es-ES_tradnl" altLang="en-US" sz="2800" b="1" u="sng" dirty="0" smtClean="0">
                <a:solidFill>
                  <a:schemeClr val="accent1"/>
                </a:solidFill>
              </a:rPr>
              <a:t>gradiente horizontal </a:t>
            </a:r>
            <a:r>
              <a:rPr lang="es-ES_tradnl" altLang="en-US" sz="2800" dirty="0" smtClean="0"/>
              <a:t>de </a:t>
            </a:r>
            <a:r>
              <a:rPr lang="es-ES_tradnl" altLang="en-US" sz="2800" b="1" u="sng" dirty="0" smtClean="0">
                <a:solidFill>
                  <a:schemeClr val="accent1"/>
                </a:solidFill>
              </a:rPr>
              <a:t>temperatura</a:t>
            </a:r>
            <a:r>
              <a:rPr lang="es-ES_tradnl" altLang="en-US" sz="2800" dirty="0" smtClean="0"/>
              <a:t> es la fuente de energía principal que gobierna la intensidad de la corriente en chorro polar (ramas sur y norte).</a:t>
            </a:r>
          </a:p>
          <a:p>
            <a:pPr lvl="1" eaLnBrk="1" hangingPunct="1">
              <a:lnSpc>
                <a:spcPct val="80000"/>
              </a:lnSpc>
            </a:pPr>
            <a:r>
              <a:rPr lang="es-ES_tradnl" altLang="en-US" sz="2400" dirty="0" smtClean="0"/>
              <a:t>Mientras mas apretado el gradiente, mas fuerte el chorro.</a:t>
            </a:r>
          </a:p>
          <a:p>
            <a:pPr eaLnBrk="1" hangingPunct="1">
              <a:lnSpc>
                <a:spcPct val="80000"/>
              </a:lnSpc>
            </a:pPr>
            <a:r>
              <a:rPr lang="es-ES_tradnl" altLang="en-US" sz="2800" dirty="0" smtClean="0"/>
              <a:t>La conservación de </a:t>
            </a:r>
            <a:r>
              <a:rPr lang="es-ES_tradnl" altLang="en-US" sz="2800" b="1" u="sng" dirty="0" smtClean="0">
                <a:solidFill>
                  <a:schemeClr val="accent1"/>
                </a:solidFill>
              </a:rPr>
              <a:t>momento angular </a:t>
            </a:r>
            <a:r>
              <a:rPr lang="es-ES_tradnl" altLang="en-US" sz="2800" dirty="0" smtClean="0"/>
              <a:t>es la fuente de energía que gobierna la intensidad de una corriente en choro Subtropical.</a:t>
            </a:r>
          </a:p>
          <a:p>
            <a:pPr lvl="1" eaLnBrk="1" hangingPunct="1">
              <a:lnSpc>
                <a:spcPct val="80000"/>
              </a:lnSpc>
            </a:pPr>
            <a:r>
              <a:rPr lang="es-ES_tradnl" altLang="en-US" sz="2400" dirty="0" smtClean="0"/>
              <a:t>Resulta de aire ascendiendo y moviéndose hacia los polos en la celda </a:t>
            </a:r>
            <a:r>
              <a:rPr lang="es-ES_tradnl" altLang="en-US" sz="2400" dirty="0" err="1" smtClean="0"/>
              <a:t>Hadley</a:t>
            </a:r>
            <a:r>
              <a:rPr lang="es-ES_tradnl" altLang="en-US" sz="2400" dirty="0" smtClean="0"/>
              <a:t>. </a:t>
            </a:r>
          </a:p>
          <a:p>
            <a:pPr lvl="1" eaLnBrk="1" hangingPunct="1">
              <a:lnSpc>
                <a:spcPct val="80000"/>
              </a:lnSpc>
            </a:pPr>
            <a:r>
              <a:rPr lang="es-ES_tradnl" altLang="en-US" sz="2400" dirty="0" smtClean="0"/>
              <a:t>Según parcelas se mueven de latitudes bajas hacia latitudes altas, la velocidad aumenta para conservar su momento angular</a:t>
            </a:r>
            <a:endParaRPr lang="es-ES_tradnl" altLang="en-US" sz="2800"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s-ES_tradnl" altLang="en-US" sz="3600" dirty="0" smtClean="0"/>
              <a:t>Vorticidad Relativa Hemisferio Sur</a:t>
            </a:r>
            <a:br>
              <a:rPr lang="es-ES_tradnl" altLang="en-US" sz="3600" dirty="0" smtClean="0"/>
            </a:br>
            <a:r>
              <a:rPr lang="es-ES_tradnl" altLang="en-US" sz="2400" b="1" i="1" dirty="0" smtClean="0"/>
              <a:t>La vorticidad negativa del lado frio la hace ciclónica</a:t>
            </a:r>
          </a:p>
        </p:txBody>
      </p:sp>
      <p:pic>
        <p:nvPicPr>
          <p:cNvPr id="66563" name="Picture 3" descr="jet5 Sh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5181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2743200" y="3124200"/>
            <a:ext cx="3429000" cy="12192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Oval 4"/>
          <p:cNvSpPr/>
          <p:nvPr/>
        </p:nvSpPr>
        <p:spPr>
          <a:xfrm>
            <a:off x="3754438" y="3533775"/>
            <a:ext cx="1604962" cy="422275"/>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66566" name="TextBox 1"/>
          <p:cNvSpPr txBox="1">
            <a:spLocks noChangeArrowheads="1"/>
          </p:cNvSpPr>
          <p:nvPr/>
        </p:nvSpPr>
        <p:spPr bwMode="auto">
          <a:xfrm>
            <a:off x="2057400" y="3533775"/>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a:solidFill>
                  <a:schemeClr val="bg2"/>
                </a:solidFill>
              </a:rPr>
              <a:t>0</a:t>
            </a:r>
          </a:p>
        </p:txBody>
      </p:sp>
      <p:sp>
        <p:nvSpPr>
          <p:cNvPr id="66567" name="TextBox 6"/>
          <p:cNvSpPr txBox="1">
            <a:spLocks noChangeArrowheads="1"/>
          </p:cNvSpPr>
          <p:nvPr/>
        </p:nvSpPr>
        <p:spPr bwMode="auto">
          <a:xfrm>
            <a:off x="6705600" y="34290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a:solidFill>
                  <a:schemeClr val="bg2"/>
                </a:solidFill>
              </a:rPr>
              <a:t>0</a:t>
            </a:r>
          </a:p>
        </p:txBody>
      </p:sp>
      <p:sp>
        <p:nvSpPr>
          <p:cNvPr id="66568" name="TextBox 2"/>
          <p:cNvSpPr txBox="1">
            <a:spLocks noChangeArrowheads="1"/>
          </p:cNvSpPr>
          <p:nvPr/>
        </p:nvSpPr>
        <p:spPr bwMode="auto">
          <a:xfrm>
            <a:off x="2971800" y="14478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rgbClr val="FF0000"/>
                </a:solidFill>
              </a:rPr>
              <a:t>Aire Cálido</a:t>
            </a:r>
          </a:p>
        </p:txBody>
      </p:sp>
      <p:sp>
        <p:nvSpPr>
          <p:cNvPr id="66569" name="TextBox 8"/>
          <p:cNvSpPr txBox="1">
            <a:spLocks noChangeArrowheads="1"/>
          </p:cNvSpPr>
          <p:nvPr/>
        </p:nvSpPr>
        <p:spPr bwMode="auto">
          <a:xfrm>
            <a:off x="3048000" y="571023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chemeClr val="bg1"/>
                </a:solidFill>
              </a:rPr>
              <a:t>Aire Frío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p:cNvSpPr>
            <a:spLocks noGrp="1" noChangeArrowheads="1"/>
          </p:cNvSpPr>
          <p:nvPr>
            <p:ph type="title"/>
          </p:nvPr>
        </p:nvSpPr>
        <p:spPr>
          <a:xfrm>
            <a:off x="685800" y="0"/>
            <a:ext cx="7772400" cy="1143000"/>
          </a:xfrm>
        </p:spPr>
        <p:txBody>
          <a:bodyPr/>
          <a:lstStyle/>
          <a:p>
            <a:pPr eaLnBrk="1" hangingPunct="1"/>
            <a:r>
              <a:rPr lang="es-ES_tradnl" altLang="en-US" smtClean="0"/>
              <a:t>Jet Subtropical</a:t>
            </a:r>
          </a:p>
        </p:txBody>
      </p:sp>
      <p:sp>
        <p:nvSpPr>
          <p:cNvPr id="5" name="TextBox 4"/>
          <p:cNvSpPr txBox="1"/>
          <p:nvPr/>
        </p:nvSpPr>
        <p:spPr>
          <a:xfrm>
            <a:off x="3733800" y="2819400"/>
            <a:ext cx="595313" cy="646113"/>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59397" name="TextBox 6"/>
          <p:cNvSpPr txBox="1">
            <a:spLocks noChangeArrowheads="1"/>
          </p:cNvSpPr>
          <p:nvPr/>
        </p:nvSpPr>
        <p:spPr bwMode="auto">
          <a:xfrm>
            <a:off x="3429000" y="33480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b="1">
                <a:solidFill>
                  <a:srgbClr val="FF0000"/>
                </a:solidFill>
              </a:rPr>
              <a:t>STJ</a:t>
            </a:r>
          </a:p>
        </p:txBody>
      </p:sp>
      <p:sp>
        <p:nvSpPr>
          <p:cNvPr id="6" name="TextBox 5"/>
          <p:cNvSpPr txBox="1">
            <a:spLocks noChangeArrowheads="1"/>
          </p:cNvSpPr>
          <p:nvPr/>
        </p:nvSpPr>
        <p:spPr bwMode="auto">
          <a:xfrm>
            <a:off x="5562600" y="250983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rgbClr val="FF0000"/>
                </a:solidFill>
              </a:rPr>
              <a:t>Aire Cálido</a:t>
            </a:r>
          </a:p>
        </p:txBody>
      </p:sp>
      <p:sp>
        <p:nvSpPr>
          <p:cNvPr id="7" name="TextBox 6"/>
          <p:cNvSpPr txBox="1">
            <a:spLocks noChangeArrowheads="1"/>
          </p:cNvSpPr>
          <p:nvPr/>
        </p:nvSpPr>
        <p:spPr bwMode="auto">
          <a:xfrm>
            <a:off x="457200" y="28575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chemeClr val="bg1"/>
                </a:solidFill>
              </a:rPr>
              <a:t>Aire Frío </a:t>
            </a:r>
          </a:p>
        </p:txBody>
      </p:sp>
      <p:sp>
        <p:nvSpPr>
          <p:cNvPr id="67592" name="TextBox 1"/>
          <p:cNvSpPr txBox="1">
            <a:spLocks noChangeArrowheads="1"/>
          </p:cNvSpPr>
          <p:nvPr/>
        </p:nvSpPr>
        <p:spPr bwMode="auto">
          <a:xfrm>
            <a:off x="2667000" y="3810000"/>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N</a:t>
            </a:r>
          </a:p>
        </p:txBody>
      </p:sp>
      <p:sp>
        <p:nvSpPr>
          <p:cNvPr id="3" name="TextBox 2"/>
          <p:cNvSpPr txBox="1">
            <a:spLocks noChangeArrowheads="1"/>
          </p:cNvSpPr>
          <p:nvPr/>
        </p:nvSpPr>
        <p:spPr bwMode="auto">
          <a:xfrm>
            <a:off x="2667000" y="29670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Ɵ=340K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9397" grpId="0"/>
      <p:bldP spid="6" grpId="0"/>
      <p:bldP spid="7"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76200"/>
            <a:ext cx="7772400" cy="1143000"/>
          </a:xfrm>
        </p:spPr>
        <p:txBody>
          <a:bodyPr/>
          <a:lstStyle/>
          <a:p>
            <a:pPr eaLnBrk="1" hangingPunct="1"/>
            <a:r>
              <a:rPr lang="es-ES_tradnl" altLang="en-US" smtClean="0"/>
              <a:t>Jet Polar Norte</a:t>
            </a:r>
          </a:p>
        </p:txBody>
      </p:sp>
      <p:pic>
        <p:nvPicPr>
          <p:cNvPr id="686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886200" y="2819400"/>
            <a:ext cx="595313" cy="646113"/>
          </a:xfrm>
          <a:prstGeom prst="rect">
            <a:avLst/>
          </a:prstGeom>
          <a:noFill/>
        </p:spPr>
        <p:txBody>
          <a:bodyPr wrap="none">
            <a:spAutoFit/>
          </a:bodyPr>
          <a:lstStyle/>
          <a:p>
            <a:pPr>
              <a:defRPr/>
            </a:pPr>
            <a:r>
              <a:rPr lang="es-ES_tradnl" sz="3600" b="1" dirty="0">
                <a:solidFill>
                  <a:srgbClr val="FF9A05"/>
                </a:solidFill>
              </a:rPr>
              <a:t>X</a:t>
            </a:r>
            <a:r>
              <a:rPr lang="es-ES_tradnl" dirty="0">
                <a:solidFill>
                  <a:schemeClr val="accent5">
                    <a:lumMod val="75000"/>
                  </a:schemeClr>
                </a:solidFill>
              </a:rPr>
              <a:t> </a:t>
            </a:r>
          </a:p>
        </p:txBody>
      </p:sp>
      <p:sp>
        <p:nvSpPr>
          <p:cNvPr id="60421" name="TextBox 6"/>
          <p:cNvSpPr txBox="1">
            <a:spLocks noChangeArrowheads="1"/>
          </p:cNvSpPr>
          <p:nvPr/>
        </p:nvSpPr>
        <p:spPr bwMode="auto">
          <a:xfrm>
            <a:off x="3581400" y="32766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b="1">
                <a:solidFill>
                  <a:srgbClr val="FF9A05"/>
                </a:solidFill>
              </a:rPr>
              <a:t>NPJ</a:t>
            </a:r>
          </a:p>
        </p:txBody>
      </p:sp>
      <p:sp>
        <p:nvSpPr>
          <p:cNvPr id="7" name="TextBox 6"/>
          <p:cNvSpPr txBox="1">
            <a:spLocks noChangeArrowheads="1"/>
          </p:cNvSpPr>
          <p:nvPr/>
        </p:nvSpPr>
        <p:spPr bwMode="auto">
          <a:xfrm>
            <a:off x="5562600" y="2590800"/>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rgbClr val="FF0000"/>
                </a:solidFill>
              </a:rPr>
              <a:t>Aire Cálido</a:t>
            </a:r>
          </a:p>
        </p:txBody>
      </p:sp>
      <p:sp>
        <p:nvSpPr>
          <p:cNvPr id="8" name="TextBox 7"/>
          <p:cNvSpPr txBox="1">
            <a:spLocks noChangeArrowheads="1"/>
          </p:cNvSpPr>
          <p:nvPr/>
        </p:nvSpPr>
        <p:spPr bwMode="auto">
          <a:xfrm>
            <a:off x="457200" y="304323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chemeClr val="bg1"/>
                </a:solidFill>
              </a:rPr>
              <a:t>Aire Frío </a:t>
            </a:r>
          </a:p>
        </p:txBody>
      </p:sp>
      <p:sp>
        <p:nvSpPr>
          <p:cNvPr id="9" name="TextBox 8"/>
          <p:cNvSpPr txBox="1">
            <a:spLocks noChangeArrowheads="1"/>
          </p:cNvSpPr>
          <p:nvPr/>
        </p:nvSpPr>
        <p:spPr bwMode="auto">
          <a:xfrm>
            <a:off x="2667000" y="28908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Ɵ=335K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421"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85800" y="0"/>
            <a:ext cx="7772400" cy="1143000"/>
          </a:xfrm>
        </p:spPr>
        <p:txBody>
          <a:bodyPr/>
          <a:lstStyle/>
          <a:p>
            <a:r>
              <a:rPr lang="es-ES_tradnl" altLang="en-US" smtClean="0"/>
              <a:t>Jet Polar Sur</a:t>
            </a:r>
          </a:p>
        </p:txBody>
      </p:sp>
      <p:pic>
        <p:nvPicPr>
          <p:cNvPr id="696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0138"/>
            <a:ext cx="914400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86288" y="3200400"/>
            <a:ext cx="595312" cy="646113"/>
          </a:xfrm>
          <a:prstGeom prst="rect">
            <a:avLst/>
          </a:prstGeom>
          <a:noFill/>
        </p:spPr>
        <p:txBody>
          <a:bodyPr wrap="none">
            <a:spAutoFit/>
          </a:bodyPr>
          <a:lstStyle/>
          <a:p>
            <a:pPr>
              <a:defRPr/>
            </a:pPr>
            <a:r>
              <a:rPr lang="es-ES_tradnl" sz="3600" b="1" dirty="0"/>
              <a:t>X</a:t>
            </a:r>
            <a:r>
              <a:rPr lang="es-ES_tradnl" dirty="0">
                <a:solidFill>
                  <a:schemeClr val="accent5">
                    <a:lumMod val="75000"/>
                  </a:schemeClr>
                </a:solidFill>
              </a:rPr>
              <a:t> </a:t>
            </a:r>
          </a:p>
        </p:txBody>
      </p:sp>
      <p:sp>
        <p:nvSpPr>
          <p:cNvPr id="61445" name="TextBox 4"/>
          <p:cNvSpPr txBox="1">
            <a:spLocks noChangeArrowheads="1"/>
          </p:cNvSpPr>
          <p:nvPr/>
        </p:nvSpPr>
        <p:spPr bwMode="auto">
          <a:xfrm>
            <a:off x="4267200" y="36528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b="1"/>
              <a:t>SPJ</a:t>
            </a:r>
          </a:p>
        </p:txBody>
      </p:sp>
      <p:sp>
        <p:nvSpPr>
          <p:cNvPr id="6" name="TextBox 5"/>
          <p:cNvSpPr txBox="1">
            <a:spLocks noChangeArrowheads="1"/>
          </p:cNvSpPr>
          <p:nvPr/>
        </p:nvSpPr>
        <p:spPr bwMode="auto">
          <a:xfrm>
            <a:off x="6248400" y="342423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rgbClr val="FF0000"/>
                </a:solidFill>
              </a:rPr>
              <a:t>Aire Cálido</a:t>
            </a:r>
          </a:p>
        </p:txBody>
      </p:sp>
      <p:sp>
        <p:nvSpPr>
          <p:cNvPr id="7" name="TextBox 6"/>
          <p:cNvSpPr txBox="1">
            <a:spLocks noChangeArrowheads="1"/>
          </p:cNvSpPr>
          <p:nvPr/>
        </p:nvSpPr>
        <p:spPr bwMode="auto">
          <a:xfrm>
            <a:off x="1143000" y="34242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b="1">
                <a:solidFill>
                  <a:schemeClr val="bg1"/>
                </a:solidFill>
              </a:rPr>
              <a:t>Aire Frío </a:t>
            </a:r>
          </a:p>
        </p:txBody>
      </p:sp>
      <p:sp>
        <p:nvSpPr>
          <p:cNvPr id="8" name="TextBox 7"/>
          <p:cNvSpPr txBox="1">
            <a:spLocks noChangeArrowheads="1"/>
          </p:cNvSpPr>
          <p:nvPr/>
        </p:nvSpPr>
        <p:spPr bwMode="auto">
          <a:xfrm>
            <a:off x="3429000" y="31956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Ɵ=315K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1445" grpId="0"/>
      <p:bldP spid="6" grpId="0"/>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4657725"/>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59" name="Rectangle 2"/>
          <p:cNvSpPr>
            <a:spLocks noGrp="1" noChangeArrowheads="1"/>
          </p:cNvSpPr>
          <p:nvPr>
            <p:ph type="title"/>
          </p:nvPr>
        </p:nvSpPr>
        <p:spPr>
          <a:xfrm>
            <a:off x="762000" y="0"/>
            <a:ext cx="7772400" cy="762000"/>
          </a:xfrm>
        </p:spPr>
        <p:txBody>
          <a:bodyPr/>
          <a:lstStyle/>
          <a:p>
            <a:pPr eaLnBrk="1" hangingPunct="1"/>
            <a:r>
              <a:rPr lang="es-ES_tradnl" altLang="en-US" smtClean="0"/>
              <a:t>Evaluación de dos Jets</a:t>
            </a:r>
          </a:p>
        </p:txBody>
      </p:sp>
      <p:sp>
        <p:nvSpPr>
          <p:cNvPr id="70660" name="Line 4"/>
          <p:cNvSpPr>
            <a:spLocks noChangeShapeType="1"/>
          </p:cNvSpPr>
          <p:nvPr/>
        </p:nvSpPr>
        <p:spPr bwMode="auto">
          <a:xfrm flipH="1" flipV="1">
            <a:off x="4572000" y="1524000"/>
            <a:ext cx="0" cy="2971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 name="Freeform 2"/>
          <p:cNvSpPr/>
          <p:nvPr/>
        </p:nvSpPr>
        <p:spPr>
          <a:xfrm>
            <a:off x="2632075" y="2212975"/>
            <a:ext cx="6211888" cy="1096963"/>
          </a:xfrm>
          <a:custGeom>
            <a:avLst/>
            <a:gdLst>
              <a:gd name="connsiteX0" fmla="*/ 48608 w 6211413"/>
              <a:gd name="connsiteY0" fmla="*/ 28927 h 1096005"/>
              <a:gd name="connsiteX1" fmla="*/ 111238 w 6211413"/>
              <a:gd name="connsiteY1" fmla="*/ 28927 h 1096005"/>
              <a:gd name="connsiteX2" fmla="*/ 1025638 w 6211413"/>
              <a:gd name="connsiteY2" fmla="*/ 329552 h 1096005"/>
              <a:gd name="connsiteX3" fmla="*/ 1864882 w 6211413"/>
              <a:gd name="connsiteY3" fmla="*/ 642702 h 1096005"/>
              <a:gd name="connsiteX4" fmla="*/ 2716652 w 6211413"/>
              <a:gd name="connsiteY4" fmla="*/ 893223 h 1096005"/>
              <a:gd name="connsiteX5" fmla="*/ 3843994 w 6211413"/>
              <a:gd name="connsiteY5" fmla="*/ 1081113 h 1096005"/>
              <a:gd name="connsiteX6" fmla="*/ 4708290 w 6211413"/>
              <a:gd name="connsiteY6" fmla="*/ 1081113 h 1096005"/>
              <a:gd name="connsiteX7" fmla="*/ 5071545 w 6211413"/>
              <a:gd name="connsiteY7" fmla="*/ 1056061 h 1096005"/>
              <a:gd name="connsiteX8" fmla="*/ 5773002 w 6211413"/>
              <a:gd name="connsiteY8" fmla="*/ 930801 h 1096005"/>
              <a:gd name="connsiteX9" fmla="*/ 6211413 w 6211413"/>
              <a:gd name="connsiteY9" fmla="*/ 780489 h 1096005"/>
              <a:gd name="connsiteX10" fmla="*/ 6211413 w 6211413"/>
              <a:gd name="connsiteY10" fmla="*/ 780489 h 10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1413" h="1096005">
                <a:moveTo>
                  <a:pt x="48608" y="28927"/>
                </a:moveTo>
                <a:cubicBezTo>
                  <a:pt x="-1496" y="3875"/>
                  <a:pt x="-51600" y="-21177"/>
                  <a:pt x="111238" y="28927"/>
                </a:cubicBezTo>
                <a:cubicBezTo>
                  <a:pt x="274076" y="79031"/>
                  <a:pt x="733364" y="227256"/>
                  <a:pt x="1025638" y="329552"/>
                </a:cubicBezTo>
                <a:cubicBezTo>
                  <a:pt x="1317912" y="431848"/>
                  <a:pt x="1583047" y="548757"/>
                  <a:pt x="1864882" y="642702"/>
                </a:cubicBezTo>
                <a:cubicBezTo>
                  <a:pt x="2146717" y="736647"/>
                  <a:pt x="2386800" y="820155"/>
                  <a:pt x="2716652" y="893223"/>
                </a:cubicBezTo>
                <a:cubicBezTo>
                  <a:pt x="3046504" y="966291"/>
                  <a:pt x="3512054" y="1049798"/>
                  <a:pt x="3843994" y="1081113"/>
                </a:cubicBezTo>
                <a:cubicBezTo>
                  <a:pt x="4175934" y="1112428"/>
                  <a:pt x="4503698" y="1085288"/>
                  <a:pt x="4708290" y="1081113"/>
                </a:cubicBezTo>
                <a:cubicBezTo>
                  <a:pt x="4912882" y="1076938"/>
                  <a:pt x="4894093" y="1081113"/>
                  <a:pt x="5071545" y="1056061"/>
                </a:cubicBezTo>
                <a:cubicBezTo>
                  <a:pt x="5248997" y="1031009"/>
                  <a:pt x="5583024" y="976730"/>
                  <a:pt x="5773002" y="930801"/>
                </a:cubicBezTo>
                <a:cubicBezTo>
                  <a:pt x="5962980" y="884872"/>
                  <a:pt x="6211413" y="780489"/>
                  <a:pt x="6211413" y="780489"/>
                </a:cubicBezTo>
                <a:lnTo>
                  <a:pt x="6211413" y="780489"/>
                </a:lnTo>
              </a:path>
            </a:pathLst>
          </a:custGeom>
          <a:noFill/>
          <a:ln w="44450">
            <a:solidFill>
              <a:srgbClr val="FF0000"/>
            </a:solidFill>
            <a:headEnd type="diamon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4" name="Freeform 3"/>
          <p:cNvSpPr/>
          <p:nvPr/>
        </p:nvSpPr>
        <p:spPr>
          <a:xfrm>
            <a:off x="12700" y="3348038"/>
            <a:ext cx="8805863" cy="2335212"/>
          </a:xfrm>
          <a:custGeom>
            <a:avLst/>
            <a:gdLst>
              <a:gd name="connsiteX0" fmla="*/ 0 w 8805797"/>
              <a:gd name="connsiteY0" fmla="*/ 1813430 h 2336275"/>
              <a:gd name="connsiteX1" fmla="*/ 839244 w 8805797"/>
              <a:gd name="connsiteY1" fmla="*/ 1462702 h 2336275"/>
              <a:gd name="connsiteX2" fmla="*/ 1728592 w 8805797"/>
              <a:gd name="connsiteY2" fmla="*/ 899030 h 2336275"/>
              <a:gd name="connsiteX3" fmla="*/ 2455101 w 8805797"/>
              <a:gd name="connsiteY3" fmla="*/ 423041 h 2336275"/>
              <a:gd name="connsiteX4" fmla="*/ 3056351 w 8805797"/>
              <a:gd name="connsiteY4" fmla="*/ 9682 h 2336275"/>
              <a:gd name="connsiteX5" fmla="*/ 3920647 w 8805797"/>
              <a:gd name="connsiteY5" fmla="*/ 147469 h 2336275"/>
              <a:gd name="connsiteX6" fmla="*/ 4597052 w 8805797"/>
              <a:gd name="connsiteY6" fmla="*/ 335359 h 2336275"/>
              <a:gd name="connsiteX7" fmla="*/ 5235879 w 8805797"/>
              <a:gd name="connsiteY7" fmla="*/ 635984 h 2336275"/>
              <a:gd name="connsiteX8" fmla="*/ 5962389 w 8805797"/>
              <a:gd name="connsiteY8" fmla="*/ 1274811 h 2336275"/>
              <a:gd name="connsiteX9" fmla="*/ 6538586 w 8805797"/>
              <a:gd name="connsiteY9" fmla="*/ 1675644 h 2336275"/>
              <a:gd name="connsiteX10" fmla="*/ 7753611 w 8805797"/>
              <a:gd name="connsiteY10" fmla="*/ 2201737 h 2336275"/>
              <a:gd name="connsiteX11" fmla="*/ 8605381 w 8805797"/>
              <a:gd name="connsiteY11" fmla="*/ 2326997 h 2336275"/>
              <a:gd name="connsiteX12" fmla="*/ 8805797 w 8805797"/>
              <a:gd name="connsiteY12" fmla="*/ 2326997 h 2336275"/>
              <a:gd name="connsiteX13" fmla="*/ 8805797 w 8805797"/>
              <a:gd name="connsiteY13" fmla="*/ 2326997 h 2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05797" h="2336275">
                <a:moveTo>
                  <a:pt x="0" y="1813430"/>
                </a:moveTo>
                <a:cubicBezTo>
                  <a:pt x="275572" y="1714266"/>
                  <a:pt x="551145" y="1615102"/>
                  <a:pt x="839244" y="1462702"/>
                </a:cubicBezTo>
                <a:cubicBezTo>
                  <a:pt x="1127343" y="1310302"/>
                  <a:pt x="1459283" y="1072307"/>
                  <a:pt x="1728592" y="899030"/>
                </a:cubicBezTo>
                <a:cubicBezTo>
                  <a:pt x="1997901" y="725753"/>
                  <a:pt x="2233808" y="571266"/>
                  <a:pt x="2455101" y="423041"/>
                </a:cubicBezTo>
                <a:cubicBezTo>
                  <a:pt x="2676394" y="274816"/>
                  <a:pt x="2812093" y="55611"/>
                  <a:pt x="3056351" y="9682"/>
                </a:cubicBezTo>
                <a:cubicBezTo>
                  <a:pt x="3300609" y="-36247"/>
                  <a:pt x="3663864" y="93190"/>
                  <a:pt x="3920647" y="147469"/>
                </a:cubicBezTo>
                <a:cubicBezTo>
                  <a:pt x="4177430" y="201748"/>
                  <a:pt x="4377847" y="253940"/>
                  <a:pt x="4597052" y="335359"/>
                </a:cubicBezTo>
                <a:cubicBezTo>
                  <a:pt x="4816257" y="416778"/>
                  <a:pt x="5008323" y="479409"/>
                  <a:pt x="5235879" y="635984"/>
                </a:cubicBezTo>
                <a:cubicBezTo>
                  <a:pt x="5463435" y="792559"/>
                  <a:pt x="5745271" y="1101534"/>
                  <a:pt x="5962389" y="1274811"/>
                </a:cubicBezTo>
                <a:cubicBezTo>
                  <a:pt x="6179507" y="1448088"/>
                  <a:pt x="6240049" y="1521156"/>
                  <a:pt x="6538586" y="1675644"/>
                </a:cubicBezTo>
                <a:cubicBezTo>
                  <a:pt x="6837123" y="1830132"/>
                  <a:pt x="7409145" y="2093178"/>
                  <a:pt x="7753611" y="2201737"/>
                </a:cubicBezTo>
                <a:cubicBezTo>
                  <a:pt x="8098077" y="2310296"/>
                  <a:pt x="8430017" y="2306120"/>
                  <a:pt x="8605381" y="2326997"/>
                </a:cubicBezTo>
                <a:cubicBezTo>
                  <a:pt x="8780745" y="2347874"/>
                  <a:pt x="8805797" y="2326997"/>
                  <a:pt x="8805797" y="2326997"/>
                </a:cubicBezTo>
                <a:lnTo>
                  <a:pt x="8805797" y="2326997"/>
                </a:lnTo>
              </a:path>
            </a:pathLst>
          </a:custGeom>
          <a:noFill/>
          <a:ln w="44450">
            <a:solidFill>
              <a:srgbClr val="FF9A05"/>
            </a:solidFill>
            <a:headEnd type="diamon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Freeform 4"/>
          <p:cNvSpPr/>
          <p:nvPr/>
        </p:nvSpPr>
        <p:spPr>
          <a:xfrm>
            <a:off x="38100" y="2555875"/>
            <a:ext cx="1773238" cy="1239838"/>
          </a:xfrm>
          <a:custGeom>
            <a:avLst/>
            <a:gdLst>
              <a:gd name="connsiteX0" fmla="*/ 0 w 1773592"/>
              <a:gd name="connsiteY0" fmla="*/ 1240076 h 1240076"/>
              <a:gd name="connsiteX1" fmla="*/ 876822 w 1773592"/>
              <a:gd name="connsiteY1" fmla="*/ 764087 h 1240076"/>
              <a:gd name="connsiteX2" fmla="*/ 1665962 w 1773592"/>
              <a:gd name="connsiteY2" fmla="*/ 162838 h 1240076"/>
              <a:gd name="connsiteX3" fmla="*/ 1766170 w 1773592"/>
              <a:gd name="connsiteY3" fmla="*/ 0 h 1240076"/>
              <a:gd name="connsiteX4" fmla="*/ 1766170 w 1773592"/>
              <a:gd name="connsiteY4" fmla="*/ 0 h 124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592" h="1240076">
                <a:moveTo>
                  <a:pt x="0" y="1240076"/>
                </a:moveTo>
                <a:cubicBezTo>
                  <a:pt x="299581" y="1091851"/>
                  <a:pt x="599162" y="943627"/>
                  <a:pt x="876822" y="764087"/>
                </a:cubicBezTo>
                <a:cubicBezTo>
                  <a:pt x="1154482" y="584547"/>
                  <a:pt x="1517737" y="290186"/>
                  <a:pt x="1665962" y="162838"/>
                </a:cubicBezTo>
                <a:cubicBezTo>
                  <a:pt x="1814187" y="35490"/>
                  <a:pt x="1766170" y="0"/>
                  <a:pt x="1766170" y="0"/>
                </a:cubicBezTo>
                <a:lnTo>
                  <a:pt x="1766170" y="0"/>
                </a:lnTo>
              </a:path>
            </a:pathLst>
          </a:custGeom>
          <a:noFill/>
          <a:ln w="444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152400"/>
            <a:ext cx="7772400" cy="1143000"/>
          </a:xfrm>
        </p:spPr>
        <p:txBody>
          <a:bodyPr/>
          <a:lstStyle/>
          <a:p>
            <a:pPr eaLnBrk="1" hangingPunct="1"/>
            <a:r>
              <a:rPr lang="es-ES_tradnl" altLang="en-US" smtClean="0"/>
              <a:t>Jet Polar Norte y el Subtropical</a:t>
            </a:r>
          </a:p>
        </p:txBody>
      </p:sp>
      <p:pic>
        <p:nvPicPr>
          <p:cNvPr id="716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100138"/>
            <a:ext cx="107061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38688" y="2438400"/>
            <a:ext cx="595312" cy="646113"/>
          </a:xfrm>
          <a:prstGeom prst="rect">
            <a:avLst/>
          </a:prstGeom>
          <a:noFill/>
        </p:spPr>
        <p:txBody>
          <a:bodyPr wrap="none">
            <a:spAutoFit/>
          </a:bodyPr>
          <a:lstStyle/>
          <a:p>
            <a:pPr>
              <a:defRPr/>
            </a:pPr>
            <a:r>
              <a:rPr lang="es-ES_tradnl" sz="3600" b="1" dirty="0">
                <a:solidFill>
                  <a:srgbClr val="FF0000"/>
                </a:solidFill>
              </a:rPr>
              <a:t>X</a:t>
            </a:r>
            <a:r>
              <a:rPr lang="es-ES_tradnl" dirty="0">
                <a:solidFill>
                  <a:schemeClr val="accent5">
                    <a:lumMod val="75000"/>
                  </a:schemeClr>
                </a:solidFill>
              </a:rPr>
              <a:t> </a:t>
            </a:r>
          </a:p>
        </p:txBody>
      </p:sp>
      <p:sp>
        <p:nvSpPr>
          <p:cNvPr id="6" name="TextBox 5"/>
          <p:cNvSpPr txBox="1"/>
          <p:nvPr/>
        </p:nvSpPr>
        <p:spPr>
          <a:xfrm>
            <a:off x="3138488" y="2859088"/>
            <a:ext cx="595312" cy="646112"/>
          </a:xfrm>
          <a:prstGeom prst="rect">
            <a:avLst/>
          </a:prstGeom>
          <a:noFill/>
        </p:spPr>
        <p:txBody>
          <a:bodyPr wrap="none">
            <a:spAutoFit/>
          </a:bodyPr>
          <a:lstStyle/>
          <a:p>
            <a:pPr>
              <a:defRPr/>
            </a:pPr>
            <a:r>
              <a:rPr lang="es-ES_tradnl" sz="3600" b="1" dirty="0">
                <a:solidFill>
                  <a:srgbClr val="FF9A05"/>
                </a:solidFill>
              </a:rPr>
              <a:t>X</a:t>
            </a:r>
            <a:r>
              <a:rPr lang="es-ES_tradnl" dirty="0">
                <a:solidFill>
                  <a:schemeClr val="accent5">
                    <a:lumMod val="75000"/>
                  </a:schemeClr>
                </a:solidFill>
              </a:rPr>
              <a:t> </a:t>
            </a:r>
          </a:p>
        </p:txBody>
      </p:sp>
      <p:sp>
        <p:nvSpPr>
          <p:cNvPr id="63494" name="TextBox 2"/>
          <p:cNvSpPr txBox="1">
            <a:spLocks noChangeArrowheads="1"/>
          </p:cNvSpPr>
          <p:nvPr/>
        </p:nvSpPr>
        <p:spPr bwMode="auto">
          <a:xfrm>
            <a:off x="2819400" y="34242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b="1" dirty="0">
                <a:solidFill>
                  <a:srgbClr val="FF9A05"/>
                </a:solidFill>
              </a:rPr>
              <a:t>NPJ</a:t>
            </a:r>
          </a:p>
        </p:txBody>
      </p:sp>
      <p:sp>
        <p:nvSpPr>
          <p:cNvPr id="63495" name="TextBox 7"/>
          <p:cNvSpPr txBox="1">
            <a:spLocks noChangeArrowheads="1"/>
          </p:cNvSpPr>
          <p:nvPr/>
        </p:nvSpPr>
        <p:spPr bwMode="auto">
          <a:xfrm>
            <a:off x="4419600" y="29718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b="1">
                <a:solidFill>
                  <a:srgbClr val="FF0000"/>
                </a:solidFill>
              </a:rPr>
              <a:t>STJ</a:t>
            </a:r>
          </a:p>
        </p:txBody>
      </p:sp>
      <p:sp>
        <p:nvSpPr>
          <p:cNvPr id="8" name="TextBox 7"/>
          <p:cNvSpPr txBox="1">
            <a:spLocks noChangeArrowheads="1"/>
          </p:cNvSpPr>
          <p:nvPr/>
        </p:nvSpPr>
        <p:spPr bwMode="auto">
          <a:xfrm>
            <a:off x="3505200" y="25146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Ɵ=345K</a:t>
            </a:r>
          </a:p>
        </p:txBody>
      </p:sp>
      <p:sp>
        <p:nvSpPr>
          <p:cNvPr id="9" name="TextBox 8"/>
          <p:cNvSpPr txBox="1">
            <a:spLocks noChangeArrowheads="1"/>
          </p:cNvSpPr>
          <p:nvPr/>
        </p:nvSpPr>
        <p:spPr bwMode="auto">
          <a:xfrm>
            <a:off x="1981200" y="2971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Ɵ=330K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3494" grpId="0"/>
      <p:bldP spid="63495"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04800"/>
            <a:ext cx="7772400" cy="1143000"/>
          </a:xfrm>
        </p:spPr>
        <p:txBody>
          <a:bodyPr/>
          <a:lstStyle/>
          <a:p>
            <a:pPr eaLnBrk="1" hangingPunct="1"/>
            <a:r>
              <a:rPr lang="es-ES_tradnl" altLang="en-US" sz="3600" smtClean="0"/>
              <a:t>Herramientas de Análisis:</a:t>
            </a:r>
            <a:br>
              <a:rPr lang="es-ES_tradnl" altLang="en-US" sz="3600" smtClean="0"/>
            </a:br>
            <a:r>
              <a:rPr lang="es-ES_tradnl" altLang="en-US" sz="4000" b="1" smtClean="0"/>
              <a:t>La Vorticidad Potencial</a:t>
            </a:r>
          </a:p>
        </p:txBody>
      </p:sp>
      <p:sp>
        <p:nvSpPr>
          <p:cNvPr id="72707" name="Rectangle 3"/>
          <p:cNvSpPr>
            <a:spLocks noGrp="1" noChangeArrowheads="1"/>
          </p:cNvSpPr>
          <p:nvPr>
            <p:ph type="body" idx="1"/>
          </p:nvPr>
        </p:nvSpPr>
        <p:spPr>
          <a:xfrm>
            <a:off x="381000" y="1676400"/>
            <a:ext cx="8382000" cy="4191000"/>
          </a:xfrm>
        </p:spPr>
        <p:txBody>
          <a:bodyPr/>
          <a:lstStyle/>
          <a:p>
            <a:pPr eaLnBrk="1" hangingPunct="1"/>
            <a:r>
              <a:rPr lang="es-ES_tradnl" altLang="en-US" sz="2600" dirty="0" smtClean="0"/>
              <a:t>La vorticidad potencial es el producto de la </a:t>
            </a:r>
            <a:r>
              <a:rPr lang="es-ES_tradnl" altLang="en-US" sz="2600" b="1" dirty="0" smtClean="0">
                <a:solidFill>
                  <a:schemeClr val="accent1"/>
                </a:solidFill>
              </a:rPr>
              <a:t>estratificación</a:t>
            </a:r>
            <a:r>
              <a:rPr lang="es-ES_tradnl" altLang="en-US" sz="2600" dirty="0" smtClean="0"/>
              <a:t> de la atmósfera por la </a:t>
            </a:r>
            <a:r>
              <a:rPr lang="es-ES_tradnl" altLang="en-US" sz="2600" b="1" dirty="0" smtClean="0">
                <a:solidFill>
                  <a:schemeClr val="accent1"/>
                </a:solidFill>
              </a:rPr>
              <a:t>vorticidad absoluta</a:t>
            </a:r>
            <a:r>
              <a:rPr lang="es-ES_tradnl" altLang="en-US" sz="2600" dirty="0" smtClean="0"/>
              <a:t>.</a:t>
            </a:r>
            <a:endParaRPr lang="es-ES_tradnl" altLang="en-US" sz="1800" dirty="0" smtClean="0"/>
          </a:p>
          <a:p>
            <a:pPr eaLnBrk="1" hangingPunct="1"/>
            <a:r>
              <a:rPr lang="es-ES_tradnl" altLang="en-US" sz="2600" dirty="0" smtClean="0"/>
              <a:t>En forma simple, energía disponible/almacenada que puede ser convertida en cinética (movimiento)</a:t>
            </a:r>
          </a:p>
          <a:p>
            <a:pPr eaLnBrk="1" hangingPunct="1"/>
            <a:endParaRPr lang="es-ES_tradnl" altLang="en-US" sz="500" dirty="0" smtClean="0"/>
          </a:p>
          <a:p>
            <a:pPr lvl="1" eaLnBrk="1" hangingPunct="1"/>
            <a:r>
              <a:rPr lang="es-ES_tradnl" altLang="en-US" sz="2200" dirty="0" smtClean="0"/>
              <a:t>En regiones de alta rotación ciclónica, como se ven en ejes de vaguada y en el lado frío de  corrientes en chorro fuerte, se ven regiones de alto valor de vorticidad potencial.</a:t>
            </a:r>
          </a:p>
          <a:p>
            <a:pPr lvl="1" eaLnBrk="1" hangingPunct="1"/>
            <a:endParaRPr lang="es-ES_tradnl" altLang="en-US" sz="500" dirty="0" smtClean="0"/>
          </a:p>
          <a:p>
            <a:pPr lvl="1" eaLnBrk="1" hangingPunct="1"/>
            <a:r>
              <a:rPr lang="es-ES_tradnl" altLang="en-US" sz="2200" dirty="0" smtClean="0"/>
              <a:t>Con relación al jet, circulación ageostrófica induce la intrusión de aire estable estratosférico (alto contenido de  ozono).</a:t>
            </a:r>
          </a:p>
          <a:p>
            <a:pPr lvl="1" eaLnBrk="1" hangingPunct="1"/>
            <a:endParaRPr lang="es-ES_tradnl" altLang="en-US" sz="2400"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Grp="1" noChangeArrowheads="1"/>
          </p:cNvSpPr>
          <p:nvPr>
            <p:ph type="title"/>
          </p:nvPr>
        </p:nvSpPr>
        <p:spPr>
          <a:xfrm>
            <a:off x="0" y="0"/>
            <a:ext cx="9144000" cy="1143000"/>
          </a:xfrm>
        </p:spPr>
        <p:txBody>
          <a:bodyPr/>
          <a:lstStyle/>
          <a:p>
            <a:pPr eaLnBrk="1" hangingPunct="1"/>
            <a:r>
              <a:rPr lang="es-ES_tradnl" altLang="en-US" sz="3600" smtClean="0"/>
              <a:t>Temperatura Potencial y Vorticidad Absoluta</a:t>
            </a:r>
          </a:p>
        </p:txBody>
      </p:sp>
      <p:pic>
        <p:nvPicPr>
          <p:cNvPr id="737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1"/>
          <p:cNvSpPr txBox="1">
            <a:spLocks noChangeArrowheads="1"/>
          </p:cNvSpPr>
          <p:nvPr/>
        </p:nvSpPr>
        <p:spPr bwMode="auto">
          <a:xfrm>
            <a:off x="990600" y="2819400"/>
            <a:ext cx="1828800" cy="461963"/>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Estratificado</a:t>
            </a:r>
          </a:p>
        </p:txBody>
      </p:sp>
      <p:sp>
        <p:nvSpPr>
          <p:cNvPr id="73733" name="TextBox 4"/>
          <p:cNvSpPr txBox="1">
            <a:spLocks noChangeArrowheads="1"/>
          </p:cNvSpPr>
          <p:nvPr/>
        </p:nvSpPr>
        <p:spPr bwMode="auto">
          <a:xfrm>
            <a:off x="6096000" y="2286000"/>
            <a:ext cx="1828800" cy="461963"/>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Estratificado</a:t>
            </a:r>
          </a:p>
        </p:txBody>
      </p:sp>
      <p:sp>
        <p:nvSpPr>
          <p:cNvPr id="73734" name="TextBox 4"/>
          <p:cNvSpPr txBox="1">
            <a:spLocks noChangeArrowheads="1"/>
          </p:cNvSpPr>
          <p:nvPr/>
        </p:nvSpPr>
        <p:spPr bwMode="auto">
          <a:xfrm>
            <a:off x="6172200" y="4419600"/>
            <a:ext cx="2209800" cy="830263"/>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Estáticamente Inestable</a:t>
            </a:r>
          </a:p>
        </p:txBody>
      </p:sp>
      <p:sp>
        <p:nvSpPr>
          <p:cNvPr id="73735" name="TextBox 4"/>
          <p:cNvSpPr txBox="1">
            <a:spLocks noChangeArrowheads="1"/>
          </p:cNvSpPr>
          <p:nvPr/>
        </p:nvSpPr>
        <p:spPr bwMode="auto">
          <a:xfrm>
            <a:off x="609600" y="4960938"/>
            <a:ext cx="2209800" cy="830262"/>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Estáticamente Inestable</a:t>
            </a:r>
          </a:p>
        </p:txBody>
      </p:sp>
      <p:sp>
        <p:nvSpPr>
          <p:cNvPr id="73736" name="TextBox 1"/>
          <p:cNvSpPr txBox="1">
            <a:spLocks noChangeArrowheads="1"/>
          </p:cNvSpPr>
          <p:nvPr/>
        </p:nvSpPr>
        <p:spPr bwMode="auto">
          <a:xfrm>
            <a:off x="2209800" y="4191000"/>
            <a:ext cx="1828800" cy="461963"/>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Estratificado</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a:xfrm>
            <a:off x="685800" y="0"/>
            <a:ext cx="7772400" cy="685800"/>
          </a:xfrm>
        </p:spPr>
        <p:txBody>
          <a:bodyPr/>
          <a:lstStyle/>
          <a:p>
            <a:pPr eaLnBrk="1" hangingPunct="1"/>
            <a:r>
              <a:rPr lang="es-ES_tradnl" altLang="en-US" sz="4000" smtClean="0"/>
              <a:t>Vorticidad Potencial</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838200"/>
            <a:ext cx="913447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6" name="TextBox 3"/>
          <p:cNvSpPr txBox="1">
            <a:spLocks noChangeArrowheads="1"/>
          </p:cNvSpPr>
          <p:nvPr/>
        </p:nvSpPr>
        <p:spPr bwMode="auto">
          <a:xfrm>
            <a:off x="1066800" y="2286000"/>
            <a:ext cx="1828800" cy="461963"/>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Estratificado</a:t>
            </a:r>
          </a:p>
        </p:txBody>
      </p:sp>
      <p:sp>
        <p:nvSpPr>
          <p:cNvPr id="74757" name="TextBox 4"/>
          <p:cNvSpPr txBox="1">
            <a:spLocks noChangeArrowheads="1"/>
          </p:cNvSpPr>
          <p:nvPr/>
        </p:nvSpPr>
        <p:spPr bwMode="auto">
          <a:xfrm>
            <a:off x="6934200" y="1524000"/>
            <a:ext cx="1828800" cy="461963"/>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Estratificado</a:t>
            </a:r>
          </a:p>
        </p:txBody>
      </p:sp>
      <p:sp>
        <p:nvSpPr>
          <p:cNvPr id="74758" name="TextBox 1"/>
          <p:cNvSpPr txBox="1">
            <a:spLocks noChangeArrowheads="1"/>
          </p:cNvSpPr>
          <p:nvPr/>
        </p:nvSpPr>
        <p:spPr bwMode="auto">
          <a:xfrm>
            <a:off x="2895600" y="3805238"/>
            <a:ext cx="1828800" cy="461962"/>
          </a:xfrm>
          <a:prstGeom prst="rect">
            <a:avLst/>
          </a:prstGeom>
          <a:solidFill>
            <a:schemeClr val="bg2">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t>Estratificado</a:t>
            </a:r>
          </a:p>
        </p:txBody>
      </p:sp>
      <p:sp>
        <p:nvSpPr>
          <p:cNvPr id="7" name="TextBox 1"/>
          <p:cNvSpPr txBox="1">
            <a:spLocks noChangeArrowheads="1"/>
          </p:cNvSpPr>
          <p:nvPr/>
        </p:nvSpPr>
        <p:spPr bwMode="auto">
          <a:xfrm>
            <a:off x="6400800" y="3119438"/>
            <a:ext cx="1828800" cy="1200150"/>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solidFill>
                  <a:schemeClr val="tx2"/>
                </a:solidFill>
              </a:rPr>
              <a:t>Elevado contenido de ozono</a:t>
            </a:r>
          </a:p>
        </p:txBody>
      </p:sp>
      <p:cxnSp>
        <p:nvCxnSpPr>
          <p:cNvPr id="3" name="Straight Arrow Connector 2"/>
          <p:cNvCxnSpPr/>
          <p:nvPr/>
        </p:nvCxnSpPr>
        <p:spPr>
          <a:xfrm flipH="1">
            <a:off x="4114800" y="3719513"/>
            <a:ext cx="2286000" cy="523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724400" y="2516188"/>
            <a:ext cx="1752600" cy="12176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Box 1"/>
          <p:cNvSpPr txBox="1">
            <a:spLocks noChangeArrowheads="1"/>
          </p:cNvSpPr>
          <p:nvPr/>
        </p:nvSpPr>
        <p:spPr bwMode="auto">
          <a:xfrm>
            <a:off x="838200" y="5200650"/>
            <a:ext cx="8001000" cy="830263"/>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solidFill>
                  <a:schemeClr val="tx2"/>
                </a:solidFill>
              </a:rPr>
              <a:t>Las barrigas de vorticidad potencial son debido a la circulación ageostrófica con relación al jet.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914400"/>
            <a:ext cx="89979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Rectangle 4"/>
          <p:cNvSpPr>
            <a:spLocks noGrp="1" noChangeArrowheads="1"/>
          </p:cNvSpPr>
          <p:nvPr>
            <p:ph type="title"/>
          </p:nvPr>
        </p:nvSpPr>
        <p:spPr>
          <a:xfrm>
            <a:off x="762000" y="0"/>
            <a:ext cx="7772400" cy="762000"/>
          </a:xfrm>
        </p:spPr>
        <p:txBody>
          <a:bodyPr/>
          <a:lstStyle/>
          <a:p>
            <a:pPr eaLnBrk="1" hangingPunct="1"/>
            <a:r>
              <a:rPr lang="es-ES_tradnl" altLang="en-US" smtClean="0"/>
              <a:t>Vorticidad Potencial y Jet</a:t>
            </a:r>
          </a:p>
        </p:txBody>
      </p:sp>
      <p:sp>
        <p:nvSpPr>
          <p:cNvPr id="75780" name="Oval 6"/>
          <p:cNvSpPr>
            <a:spLocks noChangeArrowheads="1"/>
          </p:cNvSpPr>
          <p:nvPr/>
        </p:nvSpPr>
        <p:spPr bwMode="auto">
          <a:xfrm>
            <a:off x="4038600" y="3200400"/>
            <a:ext cx="228600" cy="381000"/>
          </a:xfrm>
          <a:prstGeom prst="ellipse">
            <a:avLst/>
          </a:prstGeom>
          <a:solidFill>
            <a:schemeClr val="tx1">
              <a:alpha val="54117"/>
            </a:schemeClr>
          </a:solidFill>
          <a:ln w="15875">
            <a:solidFill>
              <a:srgbClr val="FF33CC"/>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75781" name="Freeform 7"/>
          <p:cNvSpPr>
            <a:spLocks/>
          </p:cNvSpPr>
          <p:nvPr/>
        </p:nvSpPr>
        <p:spPr bwMode="auto">
          <a:xfrm>
            <a:off x="3429000" y="3276600"/>
            <a:ext cx="1447800" cy="1371600"/>
          </a:xfrm>
          <a:custGeom>
            <a:avLst/>
            <a:gdLst>
              <a:gd name="T0" fmla="*/ 0 w 672"/>
              <a:gd name="T1" fmla="*/ 0 h 960"/>
              <a:gd name="T2" fmla="*/ 2147483647 w 672"/>
              <a:gd name="T3" fmla="*/ 2147483647 h 960"/>
              <a:gd name="T4" fmla="*/ 2147483647 w 672"/>
              <a:gd name="T5" fmla="*/ 2147483647 h 960"/>
              <a:gd name="T6" fmla="*/ 2147483647 w 672"/>
              <a:gd name="T7" fmla="*/ 2147483647 h 960"/>
              <a:gd name="T8" fmla="*/ 2147483647 w 672"/>
              <a:gd name="T9" fmla="*/ 2147483647 h 960"/>
              <a:gd name="T10" fmla="*/ 2147483647 w 672"/>
              <a:gd name="T11" fmla="*/ 2147483647 h 960"/>
              <a:gd name="T12" fmla="*/ 2147483647 w 672"/>
              <a:gd name="T13" fmla="*/ 2147483647 h 960"/>
              <a:gd name="T14" fmla="*/ 2147483647 w 672"/>
              <a:gd name="T15" fmla="*/ 2147483647 h 96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960"/>
              <a:gd name="T26" fmla="*/ 672 w 672"/>
              <a:gd name="T27" fmla="*/ 960 h 9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960">
                <a:moveTo>
                  <a:pt x="0" y="0"/>
                </a:moveTo>
                <a:cubicBezTo>
                  <a:pt x="16" y="64"/>
                  <a:pt x="32" y="128"/>
                  <a:pt x="48" y="192"/>
                </a:cubicBezTo>
                <a:cubicBezTo>
                  <a:pt x="64" y="256"/>
                  <a:pt x="64" y="320"/>
                  <a:pt x="96" y="384"/>
                </a:cubicBezTo>
                <a:cubicBezTo>
                  <a:pt x="128" y="448"/>
                  <a:pt x="192" y="520"/>
                  <a:pt x="240" y="576"/>
                </a:cubicBezTo>
                <a:cubicBezTo>
                  <a:pt x="288" y="632"/>
                  <a:pt x="344" y="688"/>
                  <a:pt x="384" y="720"/>
                </a:cubicBezTo>
                <a:cubicBezTo>
                  <a:pt x="424" y="752"/>
                  <a:pt x="440" y="736"/>
                  <a:pt x="480" y="768"/>
                </a:cubicBezTo>
                <a:cubicBezTo>
                  <a:pt x="520" y="800"/>
                  <a:pt x="592" y="880"/>
                  <a:pt x="624" y="912"/>
                </a:cubicBezTo>
                <a:cubicBezTo>
                  <a:pt x="656" y="944"/>
                  <a:pt x="664" y="952"/>
                  <a:pt x="672" y="960"/>
                </a:cubicBezTo>
              </a:path>
            </a:pathLst>
          </a:custGeom>
          <a:noFill/>
          <a:ln w="3810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5782" name="Oval 6"/>
          <p:cNvSpPr>
            <a:spLocks noChangeArrowheads="1"/>
          </p:cNvSpPr>
          <p:nvPr/>
        </p:nvSpPr>
        <p:spPr bwMode="auto">
          <a:xfrm>
            <a:off x="5410200" y="2590800"/>
            <a:ext cx="228600" cy="381000"/>
          </a:xfrm>
          <a:prstGeom prst="ellipse">
            <a:avLst/>
          </a:prstGeom>
          <a:solidFill>
            <a:srgbClr val="FF9A05">
              <a:alpha val="54117"/>
            </a:srgbClr>
          </a:solidFill>
          <a:ln w="15875">
            <a:solidFill>
              <a:srgbClr val="FF33CC"/>
            </a:solidFill>
            <a:round/>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75783" name="Freeform 7"/>
          <p:cNvSpPr>
            <a:spLocks/>
          </p:cNvSpPr>
          <p:nvPr/>
        </p:nvSpPr>
        <p:spPr bwMode="auto">
          <a:xfrm>
            <a:off x="4572000" y="2362200"/>
            <a:ext cx="914400" cy="609600"/>
          </a:xfrm>
          <a:custGeom>
            <a:avLst/>
            <a:gdLst>
              <a:gd name="T0" fmla="*/ 0 w 672"/>
              <a:gd name="T1" fmla="*/ 0 h 960"/>
              <a:gd name="T2" fmla="*/ 2147483647 w 672"/>
              <a:gd name="T3" fmla="*/ 2147483647 h 960"/>
              <a:gd name="T4" fmla="*/ 2147483647 w 672"/>
              <a:gd name="T5" fmla="*/ 2147483647 h 960"/>
              <a:gd name="T6" fmla="*/ 2147483647 w 672"/>
              <a:gd name="T7" fmla="*/ 2147483647 h 960"/>
              <a:gd name="T8" fmla="*/ 2147483647 w 672"/>
              <a:gd name="T9" fmla="*/ 2147483647 h 960"/>
              <a:gd name="T10" fmla="*/ 2147483647 w 672"/>
              <a:gd name="T11" fmla="*/ 2147483647 h 960"/>
              <a:gd name="T12" fmla="*/ 2147483647 w 672"/>
              <a:gd name="T13" fmla="*/ 2147483647 h 960"/>
              <a:gd name="T14" fmla="*/ 2147483647 w 672"/>
              <a:gd name="T15" fmla="*/ 2147483647 h 96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960"/>
              <a:gd name="T26" fmla="*/ 672 w 672"/>
              <a:gd name="T27" fmla="*/ 960 h 9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960">
                <a:moveTo>
                  <a:pt x="0" y="0"/>
                </a:moveTo>
                <a:cubicBezTo>
                  <a:pt x="16" y="64"/>
                  <a:pt x="32" y="128"/>
                  <a:pt x="48" y="192"/>
                </a:cubicBezTo>
                <a:cubicBezTo>
                  <a:pt x="64" y="256"/>
                  <a:pt x="64" y="320"/>
                  <a:pt x="96" y="384"/>
                </a:cubicBezTo>
                <a:cubicBezTo>
                  <a:pt x="128" y="448"/>
                  <a:pt x="192" y="520"/>
                  <a:pt x="240" y="576"/>
                </a:cubicBezTo>
                <a:cubicBezTo>
                  <a:pt x="288" y="632"/>
                  <a:pt x="344" y="688"/>
                  <a:pt x="384" y="720"/>
                </a:cubicBezTo>
                <a:cubicBezTo>
                  <a:pt x="424" y="752"/>
                  <a:pt x="440" y="736"/>
                  <a:pt x="480" y="768"/>
                </a:cubicBezTo>
                <a:cubicBezTo>
                  <a:pt x="520" y="800"/>
                  <a:pt x="592" y="880"/>
                  <a:pt x="624" y="912"/>
                </a:cubicBezTo>
                <a:cubicBezTo>
                  <a:pt x="656" y="944"/>
                  <a:pt x="664" y="952"/>
                  <a:pt x="672" y="960"/>
                </a:cubicBezTo>
              </a:path>
            </a:pathLst>
          </a:custGeom>
          <a:noFill/>
          <a:ln w="3810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_tradnl"/>
          </a:p>
        </p:txBody>
      </p:sp>
      <p:sp>
        <p:nvSpPr>
          <p:cNvPr id="75784" name="TextBox 1"/>
          <p:cNvSpPr txBox="1">
            <a:spLocks noChangeArrowheads="1"/>
          </p:cNvSpPr>
          <p:nvPr/>
        </p:nvSpPr>
        <p:spPr bwMode="auto">
          <a:xfrm>
            <a:off x="5257800" y="31242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accent1"/>
                </a:solidFill>
              </a:rPr>
              <a:t>JPN</a:t>
            </a:r>
          </a:p>
        </p:txBody>
      </p:sp>
      <p:sp>
        <p:nvSpPr>
          <p:cNvPr id="75785" name="TextBox 8"/>
          <p:cNvSpPr txBox="1">
            <a:spLocks noChangeArrowheads="1"/>
          </p:cNvSpPr>
          <p:nvPr/>
        </p:nvSpPr>
        <p:spPr bwMode="auto">
          <a:xfrm>
            <a:off x="3810000" y="3576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JPS</a:t>
            </a:r>
          </a:p>
        </p:txBody>
      </p:sp>
      <p:sp>
        <p:nvSpPr>
          <p:cNvPr id="2" name="TextBox 1"/>
          <p:cNvSpPr txBox="1"/>
          <p:nvPr/>
        </p:nvSpPr>
        <p:spPr>
          <a:xfrm>
            <a:off x="7239000" y="1676400"/>
            <a:ext cx="914400" cy="830997"/>
          </a:xfrm>
          <a:prstGeom prst="rect">
            <a:avLst/>
          </a:prstGeom>
          <a:noFill/>
        </p:spPr>
        <p:txBody>
          <a:bodyPr wrap="square" rtlCol="0">
            <a:spAutoFit/>
          </a:bodyPr>
          <a:lstStyle/>
          <a:p>
            <a:pPr algn="ctr"/>
            <a:r>
              <a:rPr lang="es-ES_tradnl" b="1" dirty="0" smtClean="0">
                <a:solidFill>
                  <a:srgbClr val="FF0000"/>
                </a:solidFill>
              </a:rPr>
              <a:t>??</a:t>
            </a:r>
          </a:p>
          <a:p>
            <a:pPr algn="ctr"/>
            <a:r>
              <a:rPr lang="es-ES_tradnl" b="1" dirty="0" smtClean="0">
                <a:solidFill>
                  <a:srgbClr val="FF0000"/>
                </a:solidFill>
              </a:rPr>
              <a:t>STJ</a:t>
            </a:r>
            <a:endParaRPr lang="es-ES_tradnl"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7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7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2" grpId="0" animBg="1"/>
      <p:bldP spid="75784" grpId="0"/>
      <p:bldP spid="7578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s-ES_tradnl" altLang="en-US" dirty="0" smtClean="0">
                <a:cs typeface="Times New Roman" pitchFamily="18" charset="0"/>
              </a:rPr>
              <a:t>Viento Máximo</a:t>
            </a:r>
            <a:endParaRPr lang="es-ES_tradnl" dirty="0"/>
          </a:p>
        </p:txBody>
      </p:sp>
      <p:sp>
        <p:nvSpPr>
          <p:cNvPr id="3" name="Content Placeholder 2"/>
          <p:cNvSpPr>
            <a:spLocks noGrp="1"/>
          </p:cNvSpPr>
          <p:nvPr>
            <p:ph idx="1"/>
          </p:nvPr>
        </p:nvSpPr>
        <p:spPr>
          <a:xfrm>
            <a:off x="685800" y="1295400"/>
            <a:ext cx="7772400" cy="5257800"/>
          </a:xfrm>
        </p:spPr>
        <p:txBody>
          <a:bodyPr/>
          <a:lstStyle/>
          <a:p>
            <a:r>
              <a:rPr lang="es-ES_tradnl" dirty="0" smtClean="0"/>
              <a:t>Viento máximo a nivel de la tropopausa</a:t>
            </a:r>
          </a:p>
          <a:p>
            <a:pPr lvl="1"/>
            <a:r>
              <a:rPr lang="es-ES_tradnl" dirty="0" smtClean="0"/>
              <a:t>Temperatura disminuye con la altura hasta la tropopausa, y aumenta sobre</a:t>
            </a:r>
          </a:p>
          <a:p>
            <a:pPr lvl="2"/>
            <a:r>
              <a:rPr lang="es-ES_tradnl" dirty="0" smtClean="0"/>
              <a:t>En resultado, el gradiente se relaja</a:t>
            </a:r>
          </a:p>
          <a:p>
            <a:pPr lvl="1"/>
            <a:r>
              <a:rPr lang="es-ES_tradnl" dirty="0" smtClean="0"/>
              <a:t>Fuertes vientos dependen de gradientes de temperatura</a:t>
            </a:r>
          </a:p>
          <a:p>
            <a:pPr lvl="2"/>
            <a:r>
              <a:rPr lang="es-ES_tradnl" dirty="0" smtClean="0"/>
              <a:t>Mas intensos con frentes en latitudes medias.</a:t>
            </a:r>
          </a:p>
        </p:txBody>
      </p:sp>
    </p:spTree>
    <p:extLst>
      <p:ext uri="{BB962C8B-B14F-4D97-AF65-F5344CB8AC3E}">
        <p14:creationId xmlns:p14="http://schemas.microsoft.com/office/powerpoint/2010/main" val="38457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304800"/>
            <a:ext cx="8915400" cy="1143000"/>
          </a:xfrm>
        </p:spPr>
        <p:txBody>
          <a:bodyPr/>
          <a:lstStyle/>
          <a:p>
            <a:pPr eaLnBrk="1" hangingPunct="1"/>
            <a:r>
              <a:rPr lang="es-ES_tradnl" altLang="en-US" smtClean="0"/>
              <a:t>Evaluación de un Máximo de Vientos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848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 name="Line 4"/>
          <p:cNvSpPr>
            <a:spLocks noChangeShapeType="1"/>
          </p:cNvSpPr>
          <p:nvPr/>
        </p:nvSpPr>
        <p:spPr bwMode="auto">
          <a:xfrm>
            <a:off x="1371600" y="1295400"/>
            <a:ext cx="0" cy="2743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685800" y="-304800"/>
            <a:ext cx="7772400" cy="1143000"/>
          </a:xfrm>
        </p:spPr>
        <p:txBody>
          <a:bodyPr/>
          <a:lstStyle/>
          <a:p>
            <a:pPr eaLnBrk="1" hangingPunct="1"/>
            <a:r>
              <a:rPr lang="es-ES_tradnl" altLang="en-US" smtClean="0"/>
              <a:t>¿Jet Polar o Subtropical?</a:t>
            </a:r>
          </a:p>
        </p:txBody>
      </p:sp>
      <p:graphicFrame>
        <p:nvGraphicFramePr>
          <p:cNvPr id="77827" name="Object 1028"/>
          <p:cNvGraphicFramePr>
            <a:graphicFrameLocks noChangeAspect="1"/>
          </p:cNvGraphicFramePr>
          <p:nvPr/>
        </p:nvGraphicFramePr>
        <p:xfrm>
          <a:off x="1066800" y="609600"/>
          <a:ext cx="7239000" cy="6061075"/>
        </p:xfrm>
        <a:graphic>
          <a:graphicData uri="http://schemas.openxmlformats.org/presentationml/2006/ole">
            <mc:AlternateContent xmlns:mc="http://schemas.openxmlformats.org/markup-compatibility/2006">
              <mc:Choice xmlns:v="urn:schemas-microsoft-com:vml" Requires="v">
                <p:oleObj spid="_x0000_s77883" name="Bitmap Image" r:id="rId4" imgW="4742857" imgH="3971429" progId="Paint.Picture">
                  <p:embed/>
                </p:oleObj>
              </mc:Choice>
              <mc:Fallback>
                <p:oleObj name="Bitmap Image" r:id="rId4" imgW="4742857" imgH="3971429" progId="Paint.Picture">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609600"/>
                        <a:ext cx="7239000"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a:spLocks noChangeArrowheads="1"/>
          </p:cNvSpPr>
          <p:nvPr/>
        </p:nvSpPr>
        <p:spPr bwMode="auto">
          <a:xfrm>
            <a:off x="2895600" y="22812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tx2"/>
                </a:solidFill>
              </a:rPr>
              <a:t>Ɵ=340K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81000"/>
            <a:ext cx="7772400" cy="1143000"/>
          </a:xfrm>
        </p:spPr>
        <p:txBody>
          <a:bodyPr/>
          <a:lstStyle/>
          <a:p>
            <a:pPr eaLnBrk="1" hangingPunct="1"/>
            <a:r>
              <a:rPr lang="es-ES_tradnl" altLang="en-US" sz="3200" smtClean="0"/>
              <a:t>Jet Subtropical Contaminado o Modificado</a:t>
            </a:r>
          </a:p>
        </p:txBody>
      </p:sp>
      <p:graphicFrame>
        <p:nvGraphicFramePr>
          <p:cNvPr id="78851" name="Object 3"/>
          <p:cNvGraphicFramePr>
            <a:graphicFrameLocks noChangeAspect="1"/>
          </p:cNvGraphicFramePr>
          <p:nvPr/>
        </p:nvGraphicFramePr>
        <p:xfrm>
          <a:off x="1066800" y="533400"/>
          <a:ext cx="7315200" cy="6129338"/>
        </p:xfrm>
        <a:graphic>
          <a:graphicData uri="http://schemas.openxmlformats.org/presentationml/2006/ole">
            <mc:AlternateContent xmlns:mc="http://schemas.openxmlformats.org/markup-compatibility/2006">
              <mc:Choice xmlns:v="urn:schemas-microsoft-com:vml" Requires="v">
                <p:oleObj spid="_x0000_s78909" name="Bitmap Image" r:id="rId4" imgW="4704762" imgH="3943901" progId="Paint.Picture">
                  <p:embed/>
                </p:oleObj>
              </mc:Choice>
              <mc:Fallback>
                <p:oleObj name="Bitmap Image" r:id="rId4" imgW="4704762" imgH="3943901"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33400"/>
                        <a:ext cx="7315200" cy="612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2" name="Text Box 4"/>
          <p:cNvSpPr txBox="1">
            <a:spLocks noChangeArrowheads="1"/>
          </p:cNvSpPr>
          <p:nvPr/>
        </p:nvSpPr>
        <p:spPr bwMode="auto">
          <a:xfrm>
            <a:off x="3886200" y="2286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accent2"/>
                </a:solidFill>
              </a:rPr>
              <a:t>X</a:t>
            </a:r>
          </a:p>
        </p:txBody>
      </p:sp>
      <p:sp>
        <p:nvSpPr>
          <p:cNvPr id="78853" name="Text Box 5"/>
          <p:cNvSpPr txBox="1">
            <a:spLocks noChangeArrowheads="1"/>
          </p:cNvSpPr>
          <p:nvPr/>
        </p:nvSpPr>
        <p:spPr bwMode="auto">
          <a:xfrm>
            <a:off x="5562600" y="1447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rgbClr val="FF0000"/>
                </a:solidFill>
              </a:rPr>
              <a:t>X</a:t>
            </a:r>
          </a:p>
        </p:txBody>
      </p:sp>
      <p:sp>
        <p:nvSpPr>
          <p:cNvPr id="6" name="TextBox 1"/>
          <p:cNvSpPr txBox="1">
            <a:spLocks noChangeArrowheads="1"/>
          </p:cNvSpPr>
          <p:nvPr/>
        </p:nvSpPr>
        <p:spPr bwMode="auto">
          <a:xfrm>
            <a:off x="1143000" y="5200650"/>
            <a:ext cx="7162800" cy="830263"/>
          </a:xfrm>
          <a:prstGeom prst="rect">
            <a:avLst/>
          </a:prstGeom>
          <a:solidFill>
            <a:schemeClr val="bg2">
              <a:alpha val="47842"/>
            </a:schemeClr>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a:solidFill>
                  <a:schemeClr val="tx2"/>
                </a:solidFill>
              </a:rPr>
              <a:t>Note la intensa vorticidad potencial a la izquierda de la imagen.  Esto es característico de una masa polar.</a:t>
            </a:r>
          </a:p>
        </p:txBody>
      </p:sp>
      <p:sp>
        <p:nvSpPr>
          <p:cNvPr id="7" name="TextBox 2"/>
          <p:cNvSpPr txBox="1">
            <a:spLocks noChangeArrowheads="1"/>
          </p:cNvSpPr>
          <p:nvPr/>
        </p:nvSpPr>
        <p:spPr bwMode="auto">
          <a:xfrm>
            <a:off x="3505200" y="2819400"/>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2400" b="1" dirty="0">
                <a:solidFill>
                  <a:srgbClr val="FF9A05"/>
                </a:solidFill>
              </a:rPr>
              <a:t>NPJ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85800" y="2286000"/>
            <a:ext cx="7772400" cy="1143000"/>
          </a:xfrm>
        </p:spPr>
        <p:txBody>
          <a:bodyPr/>
          <a:lstStyle/>
          <a:p>
            <a:pPr eaLnBrk="1" hangingPunct="1"/>
            <a:r>
              <a:rPr lang="es-ES_tradnl" altLang="en-US" smtClean="0"/>
              <a:t>Interpretación de Imágenes de Satélite</a:t>
            </a:r>
          </a:p>
        </p:txBody>
      </p:sp>
      <p:sp>
        <p:nvSpPr>
          <p:cNvPr id="79875" name="Rectangle 3"/>
          <p:cNvSpPr>
            <a:spLocks noGrp="1" noChangeArrowheads="1"/>
          </p:cNvSpPr>
          <p:nvPr>
            <p:ph type="subTitle" idx="1"/>
          </p:nvPr>
        </p:nvSpPr>
        <p:spPr/>
        <p:txBody>
          <a:bodyPr/>
          <a:lstStyle/>
          <a:p>
            <a:pPr eaLnBrk="1" hangingPunct="1"/>
            <a:r>
              <a:rPr lang="es-ES_tradnl" altLang="en-US" smtClean="0"/>
              <a:t>Análisis de Corrientes en Chorro en Imágenes de Vapor de Agua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wv_oct_loo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774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Freeform 5"/>
          <p:cNvSpPr>
            <a:spLocks/>
          </p:cNvSpPr>
          <p:nvPr/>
        </p:nvSpPr>
        <p:spPr bwMode="auto">
          <a:xfrm>
            <a:off x="1752600" y="482600"/>
            <a:ext cx="4114800" cy="2032000"/>
          </a:xfrm>
          <a:custGeom>
            <a:avLst/>
            <a:gdLst>
              <a:gd name="T0" fmla="*/ 0 w 2592"/>
              <a:gd name="T1" fmla="*/ 2147483647 h 1280"/>
              <a:gd name="T2" fmla="*/ 2147483647 w 2592"/>
              <a:gd name="T3" fmla="*/ 2147483647 h 1280"/>
              <a:gd name="T4" fmla="*/ 2147483647 w 2592"/>
              <a:gd name="T5" fmla="*/ 2147483647 h 1280"/>
              <a:gd name="T6" fmla="*/ 2147483647 w 2592"/>
              <a:gd name="T7" fmla="*/ 2147483647 h 1280"/>
              <a:gd name="T8" fmla="*/ 2147483647 w 2592"/>
              <a:gd name="T9" fmla="*/ 2147483647 h 1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2" h="1280">
                <a:moveTo>
                  <a:pt x="0" y="32"/>
                </a:moveTo>
                <a:cubicBezTo>
                  <a:pt x="304" y="16"/>
                  <a:pt x="608" y="0"/>
                  <a:pt x="864" y="32"/>
                </a:cubicBezTo>
                <a:cubicBezTo>
                  <a:pt x="1120" y="64"/>
                  <a:pt x="1312" y="72"/>
                  <a:pt x="1536" y="224"/>
                </a:cubicBezTo>
                <a:cubicBezTo>
                  <a:pt x="1760" y="376"/>
                  <a:pt x="2032" y="768"/>
                  <a:pt x="2208" y="944"/>
                </a:cubicBezTo>
                <a:cubicBezTo>
                  <a:pt x="2384" y="1120"/>
                  <a:pt x="2528" y="1224"/>
                  <a:pt x="2592" y="1280"/>
                </a:cubicBezTo>
              </a:path>
            </a:pathLst>
          </a:custGeom>
          <a:noFill/>
          <a:ln w="28575" cmpd="sng">
            <a:solidFill>
              <a:srgbClr val="FF0000"/>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75782" name="Text Box 6"/>
          <p:cNvSpPr txBox="1">
            <a:spLocks noChangeArrowheads="1"/>
          </p:cNvSpPr>
          <p:nvPr/>
        </p:nvSpPr>
        <p:spPr bwMode="auto">
          <a:xfrm>
            <a:off x="5410200" y="2590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bg1"/>
                </a:solidFill>
              </a:rPr>
              <a:t>Div</a:t>
            </a:r>
          </a:p>
        </p:txBody>
      </p:sp>
      <p:sp>
        <p:nvSpPr>
          <p:cNvPr id="75783" name="Text Box 7"/>
          <p:cNvSpPr txBox="1">
            <a:spLocks noChangeArrowheads="1"/>
          </p:cNvSpPr>
          <p:nvPr/>
        </p:nvSpPr>
        <p:spPr bwMode="auto">
          <a:xfrm>
            <a:off x="5867400" y="1905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hlink"/>
                </a:solidFill>
              </a:rPr>
              <a:t>Con</a:t>
            </a:r>
          </a:p>
        </p:txBody>
      </p:sp>
      <p:sp>
        <p:nvSpPr>
          <p:cNvPr id="75788" name="Text Box 12"/>
          <p:cNvSpPr txBox="1">
            <a:spLocks noChangeArrowheads="1"/>
          </p:cNvSpPr>
          <p:nvPr/>
        </p:nvSpPr>
        <p:spPr bwMode="auto">
          <a:xfrm>
            <a:off x="1752600" y="762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hlink"/>
                </a:solidFill>
              </a:rPr>
              <a:t>Con</a:t>
            </a:r>
          </a:p>
        </p:txBody>
      </p:sp>
      <p:sp>
        <p:nvSpPr>
          <p:cNvPr id="80903" name="Rectangle 13"/>
          <p:cNvSpPr>
            <a:spLocks noGrp="1" noChangeArrowheads="1"/>
          </p:cNvSpPr>
          <p:nvPr>
            <p:ph type="title"/>
          </p:nvPr>
        </p:nvSpPr>
        <p:spPr>
          <a:xfrm>
            <a:off x="1371600" y="0"/>
            <a:ext cx="7772400" cy="1143000"/>
          </a:xfrm>
          <a:noFill/>
        </p:spPr>
        <p:txBody>
          <a:bodyPr/>
          <a:lstStyle/>
          <a:p>
            <a:pPr algn="r" eaLnBrk="1" hangingPunct="1"/>
            <a:r>
              <a:rPr lang="es-ES_tradnl" altLang="en-US" smtClean="0"/>
              <a:t>Imagen de WV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5782"/>
                                        </p:tgtEl>
                                        <p:attrNameLst>
                                          <p:attrName>style.visibility</p:attrName>
                                        </p:attrNameLst>
                                      </p:cBhvr>
                                      <p:to>
                                        <p:strVal val="visible"/>
                                      </p:to>
                                    </p:set>
                                    <p:anim calcmode="lin" valueType="num">
                                      <p:cBhvr additive="base">
                                        <p:cTn id="11" dur="500" fill="hold"/>
                                        <p:tgtEl>
                                          <p:spTgt spid="75782"/>
                                        </p:tgtEl>
                                        <p:attrNameLst>
                                          <p:attrName>ppt_x</p:attrName>
                                        </p:attrNameLst>
                                      </p:cBhvr>
                                      <p:tavLst>
                                        <p:tav tm="0">
                                          <p:val>
                                            <p:strVal val="0-#ppt_w/2"/>
                                          </p:val>
                                        </p:tav>
                                        <p:tav tm="100000">
                                          <p:val>
                                            <p:strVal val="#ppt_x"/>
                                          </p:val>
                                        </p:tav>
                                      </p:tavLst>
                                    </p:anim>
                                    <p:anim calcmode="lin" valueType="num">
                                      <p:cBhvr additive="base">
                                        <p:cTn id="12" dur="500" fill="hold"/>
                                        <p:tgtEl>
                                          <p:spTgt spid="7578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5783"/>
                                        </p:tgtEl>
                                        <p:attrNameLst>
                                          <p:attrName>style.visibility</p:attrName>
                                        </p:attrNameLst>
                                      </p:cBhvr>
                                      <p:to>
                                        <p:strVal val="visible"/>
                                      </p:to>
                                    </p:set>
                                    <p:anim calcmode="lin" valueType="num">
                                      <p:cBhvr additive="base">
                                        <p:cTn id="17" dur="500" fill="hold"/>
                                        <p:tgtEl>
                                          <p:spTgt spid="75783"/>
                                        </p:tgtEl>
                                        <p:attrNameLst>
                                          <p:attrName>ppt_x</p:attrName>
                                        </p:attrNameLst>
                                      </p:cBhvr>
                                      <p:tavLst>
                                        <p:tav tm="0">
                                          <p:val>
                                            <p:strVal val="0-#ppt_w/2"/>
                                          </p:val>
                                        </p:tav>
                                        <p:tav tm="100000">
                                          <p:val>
                                            <p:strVal val="#ppt_x"/>
                                          </p:val>
                                        </p:tav>
                                      </p:tavLst>
                                    </p:anim>
                                    <p:anim calcmode="lin" valueType="num">
                                      <p:cBhvr additive="base">
                                        <p:cTn id="18" dur="500" fill="hold"/>
                                        <p:tgtEl>
                                          <p:spTgt spid="7578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5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nimBg="1"/>
      <p:bldP spid="75782" grpId="0" autoUpdateAnimBg="0"/>
      <p:bldP spid="75783" grpId="0" autoUpdateAnimBg="0"/>
      <p:bldP spid="75788"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296400" cy="697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Rectangle 2"/>
          <p:cNvSpPr>
            <a:spLocks noGrp="1" noChangeArrowheads="1"/>
          </p:cNvSpPr>
          <p:nvPr>
            <p:ph type="title"/>
          </p:nvPr>
        </p:nvSpPr>
        <p:spPr>
          <a:xfrm>
            <a:off x="1524000" y="-228600"/>
            <a:ext cx="7772400" cy="1143000"/>
          </a:xfrm>
        </p:spPr>
        <p:txBody>
          <a:bodyPr/>
          <a:lstStyle/>
          <a:p>
            <a:pPr algn="r" eaLnBrk="1" hangingPunct="1"/>
            <a:r>
              <a:rPr lang="es-ES_tradnl" altLang="en-US" smtClean="0"/>
              <a:t>Viento Máximo</a:t>
            </a:r>
          </a:p>
        </p:txBody>
      </p:sp>
      <p:sp>
        <p:nvSpPr>
          <p:cNvPr id="77828" name="Freeform 4"/>
          <p:cNvSpPr>
            <a:spLocks/>
          </p:cNvSpPr>
          <p:nvPr/>
        </p:nvSpPr>
        <p:spPr bwMode="auto">
          <a:xfrm>
            <a:off x="152400" y="533400"/>
            <a:ext cx="4191000" cy="3200400"/>
          </a:xfrm>
          <a:custGeom>
            <a:avLst/>
            <a:gdLst>
              <a:gd name="T0" fmla="*/ 0 w 2640"/>
              <a:gd name="T1" fmla="*/ 0 h 2016"/>
              <a:gd name="T2" fmla="*/ 2147483647 w 2640"/>
              <a:gd name="T3" fmla="*/ 2147483647 h 2016"/>
              <a:gd name="T4" fmla="*/ 2147483647 w 2640"/>
              <a:gd name="T5" fmla="*/ 2147483647 h 2016"/>
              <a:gd name="T6" fmla="*/ 2147483647 w 2640"/>
              <a:gd name="T7" fmla="*/ 2147483647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0" h="2016">
                <a:moveTo>
                  <a:pt x="0" y="0"/>
                </a:moveTo>
                <a:cubicBezTo>
                  <a:pt x="404" y="196"/>
                  <a:pt x="808" y="392"/>
                  <a:pt x="1152" y="672"/>
                </a:cubicBezTo>
                <a:cubicBezTo>
                  <a:pt x="1496" y="952"/>
                  <a:pt x="1816" y="1456"/>
                  <a:pt x="2064" y="1680"/>
                </a:cubicBezTo>
                <a:cubicBezTo>
                  <a:pt x="2312" y="1904"/>
                  <a:pt x="2544" y="1960"/>
                  <a:pt x="2640" y="2016"/>
                </a:cubicBezTo>
              </a:path>
            </a:pathLst>
          </a:custGeom>
          <a:noFill/>
          <a:ln w="28575" cmpd="sng">
            <a:solidFill>
              <a:srgbClr val="FF0000"/>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2" name="Freeform 1"/>
          <p:cNvSpPr/>
          <p:nvPr/>
        </p:nvSpPr>
        <p:spPr>
          <a:xfrm>
            <a:off x="5588000" y="1254125"/>
            <a:ext cx="3644900" cy="2581275"/>
          </a:xfrm>
          <a:custGeom>
            <a:avLst/>
            <a:gdLst>
              <a:gd name="connsiteX0" fmla="*/ 0 w 3644900"/>
              <a:gd name="connsiteY0" fmla="*/ 2580539 h 2580539"/>
              <a:gd name="connsiteX1" fmla="*/ 368300 w 3644900"/>
              <a:gd name="connsiteY1" fmla="*/ 1818539 h 2580539"/>
              <a:gd name="connsiteX2" fmla="*/ 609600 w 3644900"/>
              <a:gd name="connsiteY2" fmla="*/ 967639 h 2580539"/>
              <a:gd name="connsiteX3" fmla="*/ 965200 w 3644900"/>
              <a:gd name="connsiteY3" fmla="*/ 332639 h 2580539"/>
              <a:gd name="connsiteX4" fmla="*/ 1600200 w 3644900"/>
              <a:gd name="connsiteY4" fmla="*/ 2439 h 2580539"/>
              <a:gd name="connsiteX5" fmla="*/ 2540000 w 3644900"/>
              <a:gd name="connsiteY5" fmla="*/ 205639 h 2580539"/>
              <a:gd name="connsiteX6" fmla="*/ 3225800 w 3644900"/>
              <a:gd name="connsiteY6" fmla="*/ 624739 h 2580539"/>
              <a:gd name="connsiteX7" fmla="*/ 3644900 w 3644900"/>
              <a:gd name="connsiteY7" fmla="*/ 980339 h 2580539"/>
              <a:gd name="connsiteX8" fmla="*/ 3644900 w 3644900"/>
              <a:gd name="connsiteY8" fmla="*/ 980339 h 258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900" h="2580539">
                <a:moveTo>
                  <a:pt x="0" y="2580539"/>
                </a:moveTo>
                <a:cubicBezTo>
                  <a:pt x="133350" y="2333947"/>
                  <a:pt x="266700" y="2087356"/>
                  <a:pt x="368300" y="1818539"/>
                </a:cubicBezTo>
                <a:cubicBezTo>
                  <a:pt x="469900" y="1549722"/>
                  <a:pt x="510117" y="1215289"/>
                  <a:pt x="609600" y="967639"/>
                </a:cubicBezTo>
                <a:cubicBezTo>
                  <a:pt x="709083" y="719989"/>
                  <a:pt x="800100" y="493506"/>
                  <a:pt x="965200" y="332639"/>
                </a:cubicBezTo>
                <a:cubicBezTo>
                  <a:pt x="1130300" y="171772"/>
                  <a:pt x="1337733" y="23606"/>
                  <a:pt x="1600200" y="2439"/>
                </a:cubicBezTo>
                <a:cubicBezTo>
                  <a:pt x="1862667" y="-18728"/>
                  <a:pt x="2269067" y="101922"/>
                  <a:pt x="2540000" y="205639"/>
                </a:cubicBezTo>
                <a:cubicBezTo>
                  <a:pt x="2810933" y="309356"/>
                  <a:pt x="3041650" y="495622"/>
                  <a:pt x="3225800" y="624739"/>
                </a:cubicBezTo>
                <a:cubicBezTo>
                  <a:pt x="3409950" y="753856"/>
                  <a:pt x="3644900" y="980339"/>
                  <a:pt x="3644900" y="980339"/>
                </a:cubicBezTo>
                <a:lnTo>
                  <a:pt x="3644900" y="980339"/>
                </a:lnTo>
              </a:path>
            </a:pathLst>
          </a:custGeom>
          <a:noFill/>
          <a:ln>
            <a:solidFill>
              <a:srgbClr val="FF0000"/>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3" name="Freeform 2"/>
          <p:cNvSpPr/>
          <p:nvPr/>
        </p:nvSpPr>
        <p:spPr>
          <a:xfrm>
            <a:off x="2578100" y="3898900"/>
            <a:ext cx="3149600" cy="2197100"/>
          </a:xfrm>
          <a:custGeom>
            <a:avLst/>
            <a:gdLst>
              <a:gd name="connsiteX0" fmla="*/ 0 w 3149600"/>
              <a:gd name="connsiteY0" fmla="*/ 0 h 2197161"/>
              <a:gd name="connsiteX1" fmla="*/ 571500 w 3149600"/>
              <a:gd name="connsiteY1" fmla="*/ 736600 h 2197161"/>
              <a:gd name="connsiteX2" fmla="*/ 889000 w 3149600"/>
              <a:gd name="connsiteY2" fmla="*/ 1130300 h 2197161"/>
              <a:gd name="connsiteX3" fmla="*/ 1460500 w 3149600"/>
              <a:gd name="connsiteY3" fmla="*/ 1612900 h 2197161"/>
              <a:gd name="connsiteX4" fmla="*/ 1905000 w 3149600"/>
              <a:gd name="connsiteY4" fmla="*/ 1930400 h 2197161"/>
              <a:gd name="connsiteX5" fmla="*/ 2336800 w 3149600"/>
              <a:gd name="connsiteY5" fmla="*/ 2133600 h 2197161"/>
              <a:gd name="connsiteX6" fmla="*/ 2768600 w 3149600"/>
              <a:gd name="connsiteY6" fmla="*/ 2197100 h 2197161"/>
              <a:gd name="connsiteX7" fmla="*/ 3149600 w 3149600"/>
              <a:gd name="connsiteY7" fmla="*/ 2146300 h 2197161"/>
              <a:gd name="connsiteX8" fmla="*/ 3149600 w 3149600"/>
              <a:gd name="connsiteY8" fmla="*/ 2146300 h 219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600" h="2197161">
                <a:moveTo>
                  <a:pt x="0" y="0"/>
                </a:moveTo>
                <a:lnTo>
                  <a:pt x="571500" y="736600"/>
                </a:lnTo>
                <a:cubicBezTo>
                  <a:pt x="719667" y="924983"/>
                  <a:pt x="740833" y="984250"/>
                  <a:pt x="889000" y="1130300"/>
                </a:cubicBezTo>
                <a:cubicBezTo>
                  <a:pt x="1037167" y="1276350"/>
                  <a:pt x="1291167" y="1479550"/>
                  <a:pt x="1460500" y="1612900"/>
                </a:cubicBezTo>
                <a:cubicBezTo>
                  <a:pt x="1629833" y="1746250"/>
                  <a:pt x="1758950" y="1843617"/>
                  <a:pt x="1905000" y="1930400"/>
                </a:cubicBezTo>
                <a:cubicBezTo>
                  <a:pt x="2051050" y="2017183"/>
                  <a:pt x="2192867" y="2089150"/>
                  <a:pt x="2336800" y="2133600"/>
                </a:cubicBezTo>
                <a:cubicBezTo>
                  <a:pt x="2480733" y="2178050"/>
                  <a:pt x="2633133" y="2194983"/>
                  <a:pt x="2768600" y="2197100"/>
                </a:cubicBezTo>
                <a:cubicBezTo>
                  <a:pt x="2904067" y="2199217"/>
                  <a:pt x="3149600" y="2146300"/>
                  <a:pt x="3149600" y="2146300"/>
                </a:cubicBezTo>
                <a:lnTo>
                  <a:pt x="3149600" y="2146300"/>
                </a:lnTo>
              </a:path>
            </a:pathLst>
          </a:custGeom>
          <a:noFill/>
          <a:ln>
            <a:solidFill>
              <a:schemeClr val="accent1"/>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4" name="Freeform 3"/>
          <p:cNvSpPr/>
          <p:nvPr/>
        </p:nvSpPr>
        <p:spPr>
          <a:xfrm>
            <a:off x="38100" y="4406900"/>
            <a:ext cx="1168400" cy="177800"/>
          </a:xfrm>
          <a:custGeom>
            <a:avLst/>
            <a:gdLst>
              <a:gd name="connsiteX0" fmla="*/ 0 w 1168400"/>
              <a:gd name="connsiteY0" fmla="*/ 177800 h 177800"/>
              <a:gd name="connsiteX1" fmla="*/ 50800 w 1168400"/>
              <a:gd name="connsiteY1" fmla="*/ 177800 h 177800"/>
              <a:gd name="connsiteX2" fmla="*/ 508000 w 1168400"/>
              <a:gd name="connsiteY2" fmla="*/ 139700 h 177800"/>
              <a:gd name="connsiteX3" fmla="*/ 1003300 w 1168400"/>
              <a:gd name="connsiteY3" fmla="*/ 50800 h 177800"/>
              <a:gd name="connsiteX4" fmla="*/ 1168400 w 1168400"/>
              <a:gd name="connsiteY4" fmla="*/ 0 h 177800"/>
              <a:gd name="connsiteX5" fmla="*/ 1168400 w 1168400"/>
              <a:gd name="connsiteY5" fmla="*/ 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177800">
                <a:moveTo>
                  <a:pt x="0" y="177800"/>
                </a:moveTo>
                <a:lnTo>
                  <a:pt x="50800" y="177800"/>
                </a:lnTo>
                <a:cubicBezTo>
                  <a:pt x="135467" y="171450"/>
                  <a:pt x="349250" y="160867"/>
                  <a:pt x="508000" y="139700"/>
                </a:cubicBezTo>
                <a:cubicBezTo>
                  <a:pt x="666750" y="118533"/>
                  <a:pt x="893233" y="74083"/>
                  <a:pt x="1003300" y="50800"/>
                </a:cubicBezTo>
                <a:cubicBezTo>
                  <a:pt x="1113367" y="27517"/>
                  <a:pt x="1168400" y="0"/>
                  <a:pt x="1168400" y="0"/>
                </a:cubicBezTo>
                <a:lnTo>
                  <a:pt x="1168400" y="0"/>
                </a:lnTo>
              </a:path>
            </a:pathLst>
          </a:custGeom>
          <a:noFill/>
          <a:ln>
            <a:solidFill>
              <a:schemeClr val="accent1"/>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5" name="Freeform 4"/>
          <p:cNvSpPr/>
          <p:nvPr/>
        </p:nvSpPr>
        <p:spPr>
          <a:xfrm>
            <a:off x="76200" y="5092700"/>
            <a:ext cx="3035300" cy="1716088"/>
          </a:xfrm>
          <a:custGeom>
            <a:avLst/>
            <a:gdLst>
              <a:gd name="connsiteX0" fmla="*/ 0 w 3035300"/>
              <a:gd name="connsiteY0" fmla="*/ 0 h 1715986"/>
              <a:gd name="connsiteX1" fmla="*/ 762000 w 3035300"/>
              <a:gd name="connsiteY1" fmla="*/ 152400 h 1715986"/>
              <a:gd name="connsiteX2" fmla="*/ 1193800 w 3035300"/>
              <a:gd name="connsiteY2" fmla="*/ 406400 h 1715986"/>
              <a:gd name="connsiteX3" fmla="*/ 1549400 w 3035300"/>
              <a:gd name="connsiteY3" fmla="*/ 736600 h 1715986"/>
              <a:gd name="connsiteX4" fmla="*/ 2082800 w 3035300"/>
              <a:gd name="connsiteY4" fmla="*/ 1231900 h 1715986"/>
              <a:gd name="connsiteX5" fmla="*/ 2832100 w 3035300"/>
              <a:gd name="connsiteY5" fmla="*/ 1651000 h 1715986"/>
              <a:gd name="connsiteX6" fmla="*/ 3035300 w 3035300"/>
              <a:gd name="connsiteY6" fmla="*/ 1714500 h 1715986"/>
              <a:gd name="connsiteX7" fmla="*/ 3035300 w 3035300"/>
              <a:gd name="connsiteY7" fmla="*/ 1714500 h 171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300" h="1715986">
                <a:moveTo>
                  <a:pt x="0" y="0"/>
                </a:moveTo>
                <a:cubicBezTo>
                  <a:pt x="281516" y="42333"/>
                  <a:pt x="563033" y="84667"/>
                  <a:pt x="762000" y="152400"/>
                </a:cubicBezTo>
                <a:cubicBezTo>
                  <a:pt x="960967" y="220133"/>
                  <a:pt x="1062567" y="309033"/>
                  <a:pt x="1193800" y="406400"/>
                </a:cubicBezTo>
                <a:cubicBezTo>
                  <a:pt x="1325033" y="503767"/>
                  <a:pt x="1549400" y="736600"/>
                  <a:pt x="1549400" y="736600"/>
                </a:cubicBezTo>
                <a:cubicBezTo>
                  <a:pt x="1697567" y="874183"/>
                  <a:pt x="1869017" y="1079500"/>
                  <a:pt x="2082800" y="1231900"/>
                </a:cubicBezTo>
                <a:cubicBezTo>
                  <a:pt x="2296583" y="1384300"/>
                  <a:pt x="2673350" y="1570567"/>
                  <a:pt x="2832100" y="1651000"/>
                </a:cubicBezTo>
                <a:cubicBezTo>
                  <a:pt x="2990850" y="1731433"/>
                  <a:pt x="3035300" y="1714500"/>
                  <a:pt x="3035300" y="1714500"/>
                </a:cubicBezTo>
                <a:lnTo>
                  <a:pt x="3035300" y="17145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7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782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100"/>
            <a:ext cx="9297988" cy="69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2"/>
          <p:cNvSpPr>
            <a:spLocks noGrp="1" noChangeArrowheads="1"/>
          </p:cNvSpPr>
          <p:nvPr>
            <p:ph type="title"/>
          </p:nvPr>
        </p:nvSpPr>
        <p:spPr>
          <a:xfrm>
            <a:off x="1447800" y="76200"/>
            <a:ext cx="7772400" cy="1143000"/>
          </a:xfrm>
        </p:spPr>
        <p:txBody>
          <a:bodyPr/>
          <a:lstStyle/>
          <a:p>
            <a:pPr algn="r" eaLnBrk="1" hangingPunct="1"/>
            <a:r>
              <a:rPr lang="es-ES_tradnl" altLang="en-US" smtClean="0"/>
              <a:t>Divergencia 500-250hPa</a:t>
            </a:r>
          </a:p>
        </p:txBody>
      </p:sp>
      <p:sp>
        <p:nvSpPr>
          <p:cNvPr id="78852" name="Text Box 4"/>
          <p:cNvSpPr txBox="1">
            <a:spLocks noChangeArrowheads="1"/>
          </p:cNvSpPr>
          <p:nvPr/>
        </p:nvSpPr>
        <p:spPr bwMode="auto">
          <a:xfrm>
            <a:off x="2971800" y="3733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bg1"/>
                </a:solidFill>
              </a:rPr>
              <a:t>Div</a:t>
            </a:r>
          </a:p>
        </p:txBody>
      </p:sp>
      <p:sp>
        <p:nvSpPr>
          <p:cNvPr id="78853" name="Text Box 5"/>
          <p:cNvSpPr txBox="1">
            <a:spLocks noChangeArrowheads="1"/>
          </p:cNvSpPr>
          <p:nvPr/>
        </p:nvSpPr>
        <p:spPr bwMode="auto">
          <a:xfrm>
            <a:off x="2286000" y="2209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bg1"/>
                </a:solidFill>
              </a:rPr>
              <a:t>Div</a:t>
            </a:r>
          </a:p>
        </p:txBody>
      </p:sp>
      <p:sp>
        <p:nvSpPr>
          <p:cNvPr id="78854" name="Text Box 6"/>
          <p:cNvSpPr txBox="1">
            <a:spLocks noChangeArrowheads="1"/>
          </p:cNvSpPr>
          <p:nvPr/>
        </p:nvSpPr>
        <p:spPr bwMode="auto">
          <a:xfrm>
            <a:off x="4191000" y="4114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bg1"/>
                </a:solidFill>
              </a:rPr>
              <a:t>Div</a:t>
            </a:r>
          </a:p>
        </p:txBody>
      </p:sp>
      <p:sp>
        <p:nvSpPr>
          <p:cNvPr id="78855" name="Text Box 7"/>
          <p:cNvSpPr txBox="1">
            <a:spLocks noChangeArrowheads="1"/>
          </p:cNvSpPr>
          <p:nvPr/>
        </p:nvSpPr>
        <p:spPr bwMode="auto">
          <a:xfrm>
            <a:off x="1371600" y="4876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bg1"/>
                </a:solidFill>
              </a:rPr>
              <a:t>Div</a:t>
            </a:r>
          </a:p>
        </p:txBody>
      </p:sp>
      <p:sp>
        <p:nvSpPr>
          <p:cNvPr id="78856" name="Text Box 8"/>
          <p:cNvSpPr txBox="1">
            <a:spLocks noChangeArrowheads="1"/>
          </p:cNvSpPr>
          <p:nvPr/>
        </p:nvSpPr>
        <p:spPr bwMode="auto">
          <a:xfrm>
            <a:off x="3886200" y="6019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bg1"/>
                </a:solidFill>
              </a:rPr>
              <a:t>Div</a:t>
            </a:r>
          </a:p>
        </p:txBody>
      </p:sp>
      <p:sp>
        <p:nvSpPr>
          <p:cNvPr id="78857" name="Text Box 9"/>
          <p:cNvSpPr txBox="1">
            <a:spLocks noChangeArrowheads="1"/>
          </p:cNvSpPr>
          <p:nvPr/>
        </p:nvSpPr>
        <p:spPr bwMode="auto">
          <a:xfrm>
            <a:off x="838200" y="17526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hlink"/>
                </a:solidFill>
              </a:rPr>
              <a:t>Con</a:t>
            </a:r>
          </a:p>
        </p:txBody>
      </p:sp>
      <p:sp>
        <p:nvSpPr>
          <p:cNvPr id="78858" name="Text Box 10"/>
          <p:cNvSpPr txBox="1">
            <a:spLocks noChangeArrowheads="1"/>
          </p:cNvSpPr>
          <p:nvPr/>
        </p:nvSpPr>
        <p:spPr bwMode="auto">
          <a:xfrm>
            <a:off x="1676400" y="4191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hlink"/>
                </a:solidFill>
              </a:rPr>
              <a:t>Con</a:t>
            </a:r>
          </a:p>
        </p:txBody>
      </p:sp>
      <p:sp>
        <p:nvSpPr>
          <p:cNvPr id="78859" name="Text Box 11"/>
          <p:cNvSpPr txBox="1">
            <a:spLocks noChangeArrowheads="1"/>
          </p:cNvSpPr>
          <p:nvPr/>
        </p:nvSpPr>
        <p:spPr bwMode="auto">
          <a:xfrm>
            <a:off x="5943600" y="4572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hlink"/>
                </a:solidFill>
              </a:rPr>
              <a:t>Con</a:t>
            </a:r>
          </a:p>
        </p:txBody>
      </p:sp>
      <p:sp>
        <p:nvSpPr>
          <p:cNvPr id="13" name="Freeform 4"/>
          <p:cNvSpPr>
            <a:spLocks/>
          </p:cNvSpPr>
          <p:nvPr/>
        </p:nvSpPr>
        <p:spPr bwMode="auto">
          <a:xfrm>
            <a:off x="152400" y="533400"/>
            <a:ext cx="4191000" cy="3200400"/>
          </a:xfrm>
          <a:custGeom>
            <a:avLst/>
            <a:gdLst>
              <a:gd name="T0" fmla="*/ 0 w 2640"/>
              <a:gd name="T1" fmla="*/ 0 h 2016"/>
              <a:gd name="T2" fmla="*/ 2147483647 w 2640"/>
              <a:gd name="T3" fmla="*/ 2147483647 h 2016"/>
              <a:gd name="T4" fmla="*/ 2147483647 w 2640"/>
              <a:gd name="T5" fmla="*/ 2147483647 h 2016"/>
              <a:gd name="T6" fmla="*/ 2147483647 w 2640"/>
              <a:gd name="T7" fmla="*/ 2147483647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0" h="2016">
                <a:moveTo>
                  <a:pt x="0" y="0"/>
                </a:moveTo>
                <a:cubicBezTo>
                  <a:pt x="404" y="196"/>
                  <a:pt x="808" y="392"/>
                  <a:pt x="1152" y="672"/>
                </a:cubicBezTo>
                <a:cubicBezTo>
                  <a:pt x="1496" y="952"/>
                  <a:pt x="1816" y="1456"/>
                  <a:pt x="2064" y="1680"/>
                </a:cubicBezTo>
                <a:cubicBezTo>
                  <a:pt x="2312" y="1904"/>
                  <a:pt x="2544" y="1960"/>
                  <a:pt x="2640" y="2016"/>
                </a:cubicBezTo>
              </a:path>
            </a:pathLst>
          </a:custGeom>
          <a:noFill/>
          <a:ln w="28575" cmpd="sng">
            <a:solidFill>
              <a:srgbClr val="FF0000"/>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4" name="Freeform 13"/>
          <p:cNvSpPr/>
          <p:nvPr/>
        </p:nvSpPr>
        <p:spPr>
          <a:xfrm>
            <a:off x="5588000" y="1254125"/>
            <a:ext cx="3644900" cy="2581275"/>
          </a:xfrm>
          <a:custGeom>
            <a:avLst/>
            <a:gdLst>
              <a:gd name="connsiteX0" fmla="*/ 0 w 3644900"/>
              <a:gd name="connsiteY0" fmla="*/ 2580539 h 2580539"/>
              <a:gd name="connsiteX1" fmla="*/ 368300 w 3644900"/>
              <a:gd name="connsiteY1" fmla="*/ 1818539 h 2580539"/>
              <a:gd name="connsiteX2" fmla="*/ 609600 w 3644900"/>
              <a:gd name="connsiteY2" fmla="*/ 967639 h 2580539"/>
              <a:gd name="connsiteX3" fmla="*/ 965200 w 3644900"/>
              <a:gd name="connsiteY3" fmla="*/ 332639 h 2580539"/>
              <a:gd name="connsiteX4" fmla="*/ 1600200 w 3644900"/>
              <a:gd name="connsiteY4" fmla="*/ 2439 h 2580539"/>
              <a:gd name="connsiteX5" fmla="*/ 2540000 w 3644900"/>
              <a:gd name="connsiteY5" fmla="*/ 205639 h 2580539"/>
              <a:gd name="connsiteX6" fmla="*/ 3225800 w 3644900"/>
              <a:gd name="connsiteY6" fmla="*/ 624739 h 2580539"/>
              <a:gd name="connsiteX7" fmla="*/ 3644900 w 3644900"/>
              <a:gd name="connsiteY7" fmla="*/ 980339 h 2580539"/>
              <a:gd name="connsiteX8" fmla="*/ 3644900 w 3644900"/>
              <a:gd name="connsiteY8" fmla="*/ 980339 h 258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900" h="2580539">
                <a:moveTo>
                  <a:pt x="0" y="2580539"/>
                </a:moveTo>
                <a:cubicBezTo>
                  <a:pt x="133350" y="2333947"/>
                  <a:pt x="266700" y="2087356"/>
                  <a:pt x="368300" y="1818539"/>
                </a:cubicBezTo>
                <a:cubicBezTo>
                  <a:pt x="469900" y="1549722"/>
                  <a:pt x="510117" y="1215289"/>
                  <a:pt x="609600" y="967639"/>
                </a:cubicBezTo>
                <a:cubicBezTo>
                  <a:pt x="709083" y="719989"/>
                  <a:pt x="800100" y="493506"/>
                  <a:pt x="965200" y="332639"/>
                </a:cubicBezTo>
                <a:cubicBezTo>
                  <a:pt x="1130300" y="171772"/>
                  <a:pt x="1337733" y="23606"/>
                  <a:pt x="1600200" y="2439"/>
                </a:cubicBezTo>
                <a:cubicBezTo>
                  <a:pt x="1862667" y="-18728"/>
                  <a:pt x="2269067" y="101922"/>
                  <a:pt x="2540000" y="205639"/>
                </a:cubicBezTo>
                <a:cubicBezTo>
                  <a:pt x="2810933" y="309356"/>
                  <a:pt x="3041650" y="495622"/>
                  <a:pt x="3225800" y="624739"/>
                </a:cubicBezTo>
                <a:cubicBezTo>
                  <a:pt x="3409950" y="753856"/>
                  <a:pt x="3644900" y="980339"/>
                  <a:pt x="3644900" y="980339"/>
                </a:cubicBezTo>
                <a:lnTo>
                  <a:pt x="3644900" y="980339"/>
                </a:lnTo>
              </a:path>
            </a:pathLst>
          </a:custGeom>
          <a:noFill/>
          <a:ln>
            <a:solidFill>
              <a:srgbClr val="FF0000"/>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5" name="Freeform 14"/>
          <p:cNvSpPr/>
          <p:nvPr/>
        </p:nvSpPr>
        <p:spPr>
          <a:xfrm>
            <a:off x="2578100" y="3898900"/>
            <a:ext cx="3149600" cy="2197100"/>
          </a:xfrm>
          <a:custGeom>
            <a:avLst/>
            <a:gdLst>
              <a:gd name="connsiteX0" fmla="*/ 0 w 3149600"/>
              <a:gd name="connsiteY0" fmla="*/ 0 h 2197161"/>
              <a:gd name="connsiteX1" fmla="*/ 571500 w 3149600"/>
              <a:gd name="connsiteY1" fmla="*/ 736600 h 2197161"/>
              <a:gd name="connsiteX2" fmla="*/ 889000 w 3149600"/>
              <a:gd name="connsiteY2" fmla="*/ 1130300 h 2197161"/>
              <a:gd name="connsiteX3" fmla="*/ 1460500 w 3149600"/>
              <a:gd name="connsiteY3" fmla="*/ 1612900 h 2197161"/>
              <a:gd name="connsiteX4" fmla="*/ 1905000 w 3149600"/>
              <a:gd name="connsiteY4" fmla="*/ 1930400 h 2197161"/>
              <a:gd name="connsiteX5" fmla="*/ 2336800 w 3149600"/>
              <a:gd name="connsiteY5" fmla="*/ 2133600 h 2197161"/>
              <a:gd name="connsiteX6" fmla="*/ 2768600 w 3149600"/>
              <a:gd name="connsiteY6" fmla="*/ 2197100 h 2197161"/>
              <a:gd name="connsiteX7" fmla="*/ 3149600 w 3149600"/>
              <a:gd name="connsiteY7" fmla="*/ 2146300 h 2197161"/>
              <a:gd name="connsiteX8" fmla="*/ 3149600 w 3149600"/>
              <a:gd name="connsiteY8" fmla="*/ 2146300 h 219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600" h="2197161">
                <a:moveTo>
                  <a:pt x="0" y="0"/>
                </a:moveTo>
                <a:lnTo>
                  <a:pt x="571500" y="736600"/>
                </a:lnTo>
                <a:cubicBezTo>
                  <a:pt x="719667" y="924983"/>
                  <a:pt x="740833" y="984250"/>
                  <a:pt x="889000" y="1130300"/>
                </a:cubicBezTo>
                <a:cubicBezTo>
                  <a:pt x="1037167" y="1276350"/>
                  <a:pt x="1291167" y="1479550"/>
                  <a:pt x="1460500" y="1612900"/>
                </a:cubicBezTo>
                <a:cubicBezTo>
                  <a:pt x="1629833" y="1746250"/>
                  <a:pt x="1758950" y="1843617"/>
                  <a:pt x="1905000" y="1930400"/>
                </a:cubicBezTo>
                <a:cubicBezTo>
                  <a:pt x="2051050" y="2017183"/>
                  <a:pt x="2192867" y="2089150"/>
                  <a:pt x="2336800" y="2133600"/>
                </a:cubicBezTo>
                <a:cubicBezTo>
                  <a:pt x="2480733" y="2178050"/>
                  <a:pt x="2633133" y="2194983"/>
                  <a:pt x="2768600" y="2197100"/>
                </a:cubicBezTo>
                <a:cubicBezTo>
                  <a:pt x="2904067" y="2199217"/>
                  <a:pt x="3149600" y="2146300"/>
                  <a:pt x="3149600" y="2146300"/>
                </a:cubicBezTo>
                <a:lnTo>
                  <a:pt x="3149600" y="2146300"/>
                </a:lnTo>
              </a:path>
            </a:pathLst>
          </a:custGeom>
          <a:noFill/>
          <a:ln>
            <a:solidFill>
              <a:schemeClr val="accent1"/>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6" name="Freeform 15"/>
          <p:cNvSpPr/>
          <p:nvPr/>
        </p:nvSpPr>
        <p:spPr>
          <a:xfrm>
            <a:off x="38100" y="4406900"/>
            <a:ext cx="1168400" cy="177800"/>
          </a:xfrm>
          <a:custGeom>
            <a:avLst/>
            <a:gdLst>
              <a:gd name="connsiteX0" fmla="*/ 0 w 1168400"/>
              <a:gd name="connsiteY0" fmla="*/ 177800 h 177800"/>
              <a:gd name="connsiteX1" fmla="*/ 50800 w 1168400"/>
              <a:gd name="connsiteY1" fmla="*/ 177800 h 177800"/>
              <a:gd name="connsiteX2" fmla="*/ 508000 w 1168400"/>
              <a:gd name="connsiteY2" fmla="*/ 139700 h 177800"/>
              <a:gd name="connsiteX3" fmla="*/ 1003300 w 1168400"/>
              <a:gd name="connsiteY3" fmla="*/ 50800 h 177800"/>
              <a:gd name="connsiteX4" fmla="*/ 1168400 w 1168400"/>
              <a:gd name="connsiteY4" fmla="*/ 0 h 177800"/>
              <a:gd name="connsiteX5" fmla="*/ 1168400 w 1168400"/>
              <a:gd name="connsiteY5" fmla="*/ 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00" h="177800">
                <a:moveTo>
                  <a:pt x="0" y="177800"/>
                </a:moveTo>
                <a:lnTo>
                  <a:pt x="50800" y="177800"/>
                </a:lnTo>
                <a:cubicBezTo>
                  <a:pt x="135467" y="171450"/>
                  <a:pt x="349250" y="160867"/>
                  <a:pt x="508000" y="139700"/>
                </a:cubicBezTo>
                <a:cubicBezTo>
                  <a:pt x="666750" y="118533"/>
                  <a:pt x="893233" y="74083"/>
                  <a:pt x="1003300" y="50800"/>
                </a:cubicBezTo>
                <a:cubicBezTo>
                  <a:pt x="1113367" y="27517"/>
                  <a:pt x="1168400" y="0"/>
                  <a:pt x="1168400" y="0"/>
                </a:cubicBezTo>
                <a:lnTo>
                  <a:pt x="1168400" y="0"/>
                </a:lnTo>
              </a:path>
            </a:pathLst>
          </a:custGeom>
          <a:noFill/>
          <a:ln>
            <a:solidFill>
              <a:schemeClr val="accent1"/>
            </a:solidFill>
            <a:headEnd type="ova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7" name="Freeform 16"/>
          <p:cNvSpPr/>
          <p:nvPr/>
        </p:nvSpPr>
        <p:spPr>
          <a:xfrm>
            <a:off x="76200" y="5092700"/>
            <a:ext cx="3035300" cy="1716088"/>
          </a:xfrm>
          <a:custGeom>
            <a:avLst/>
            <a:gdLst>
              <a:gd name="connsiteX0" fmla="*/ 0 w 3035300"/>
              <a:gd name="connsiteY0" fmla="*/ 0 h 1715986"/>
              <a:gd name="connsiteX1" fmla="*/ 762000 w 3035300"/>
              <a:gd name="connsiteY1" fmla="*/ 152400 h 1715986"/>
              <a:gd name="connsiteX2" fmla="*/ 1193800 w 3035300"/>
              <a:gd name="connsiteY2" fmla="*/ 406400 h 1715986"/>
              <a:gd name="connsiteX3" fmla="*/ 1549400 w 3035300"/>
              <a:gd name="connsiteY3" fmla="*/ 736600 h 1715986"/>
              <a:gd name="connsiteX4" fmla="*/ 2082800 w 3035300"/>
              <a:gd name="connsiteY4" fmla="*/ 1231900 h 1715986"/>
              <a:gd name="connsiteX5" fmla="*/ 2832100 w 3035300"/>
              <a:gd name="connsiteY5" fmla="*/ 1651000 h 1715986"/>
              <a:gd name="connsiteX6" fmla="*/ 3035300 w 3035300"/>
              <a:gd name="connsiteY6" fmla="*/ 1714500 h 1715986"/>
              <a:gd name="connsiteX7" fmla="*/ 3035300 w 3035300"/>
              <a:gd name="connsiteY7" fmla="*/ 1714500 h 171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300" h="1715986">
                <a:moveTo>
                  <a:pt x="0" y="0"/>
                </a:moveTo>
                <a:cubicBezTo>
                  <a:pt x="281516" y="42333"/>
                  <a:pt x="563033" y="84667"/>
                  <a:pt x="762000" y="152400"/>
                </a:cubicBezTo>
                <a:cubicBezTo>
                  <a:pt x="960967" y="220133"/>
                  <a:pt x="1062567" y="309033"/>
                  <a:pt x="1193800" y="406400"/>
                </a:cubicBezTo>
                <a:cubicBezTo>
                  <a:pt x="1325033" y="503767"/>
                  <a:pt x="1549400" y="736600"/>
                  <a:pt x="1549400" y="736600"/>
                </a:cubicBezTo>
                <a:cubicBezTo>
                  <a:pt x="1697567" y="874183"/>
                  <a:pt x="1869017" y="1079500"/>
                  <a:pt x="2082800" y="1231900"/>
                </a:cubicBezTo>
                <a:cubicBezTo>
                  <a:pt x="2296583" y="1384300"/>
                  <a:pt x="2673350" y="1570567"/>
                  <a:pt x="2832100" y="1651000"/>
                </a:cubicBezTo>
                <a:cubicBezTo>
                  <a:pt x="2990850" y="1731433"/>
                  <a:pt x="3035300" y="1714500"/>
                  <a:pt x="3035300" y="1714500"/>
                </a:cubicBezTo>
                <a:lnTo>
                  <a:pt x="3035300" y="17145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8" name="Text Box 11"/>
          <p:cNvSpPr txBox="1">
            <a:spLocks noChangeArrowheads="1"/>
          </p:cNvSpPr>
          <p:nvPr/>
        </p:nvSpPr>
        <p:spPr bwMode="auto">
          <a:xfrm>
            <a:off x="6400800" y="1905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b="1">
                <a:solidFill>
                  <a:schemeClr val="hlink"/>
                </a:solidFill>
              </a:rPr>
              <a:t>Con</a:t>
            </a:r>
          </a:p>
        </p:txBody>
      </p:sp>
      <p:sp>
        <p:nvSpPr>
          <p:cNvPr id="2" name="TextBox 1"/>
          <p:cNvSpPr txBox="1">
            <a:spLocks noChangeArrowheads="1"/>
          </p:cNvSpPr>
          <p:nvPr/>
        </p:nvSpPr>
        <p:spPr bwMode="auto">
          <a:xfrm>
            <a:off x="3873500" y="2057400"/>
            <a:ext cx="1612900" cy="830263"/>
          </a:xfrm>
          <a:prstGeom prst="rect">
            <a:avLst/>
          </a:prstGeom>
          <a:solidFill>
            <a:schemeClr val="bg2">
              <a:alpha val="38039"/>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t>Jets </a:t>
            </a:r>
          </a:p>
          <a:p>
            <a:pPr algn="ctr" eaLnBrk="1" hangingPunct="1"/>
            <a:r>
              <a:rPr lang="es-ES_tradnl" altLang="en-US"/>
              <a:t>Acoplados</a:t>
            </a:r>
          </a:p>
        </p:txBody>
      </p:sp>
      <p:cxnSp>
        <p:nvCxnSpPr>
          <p:cNvPr id="4" name="Straight Arrow Connector 3"/>
          <p:cNvCxnSpPr/>
          <p:nvPr/>
        </p:nvCxnSpPr>
        <p:spPr>
          <a:xfrm flipH="1">
            <a:off x="3429000" y="2887663"/>
            <a:ext cx="1220788" cy="10747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885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885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8855"/>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88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57"/>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78858"/>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78859"/>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18"/>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0"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P spid="78854" grpId="0" autoUpdateAnimBg="0"/>
      <p:bldP spid="78855" grpId="0" autoUpdateAnimBg="0"/>
      <p:bldP spid="78856" grpId="0" autoUpdateAnimBg="0"/>
      <p:bldP spid="78857" grpId="0" autoUpdateAnimBg="0"/>
      <p:bldP spid="78858" grpId="0" autoUpdateAnimBg="0"/>
      <p:bldP spid="78859" grpId="0" autoUpdateAnimBg="0"/>
      <p:bldP spid="13" grpId="0" animBg="1"/>
      <p:bldP spid="18" grpId="0" autoUpdateAnimBg="0"/>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525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1" name="Rectangle 2"/>
          <p:cNvSpPr>
            <a:spLocks noGrp="1" noChangeArrowheads="1"/>
          </p:cNvSpPr>
          <p:nvPr>
            <p:ph type="title"/>
          </p:nvPr>
        </p:nvSpPr>
        <p:spPr>
          <a:xfrm>
            <a:off x="1371600" y="-304800"/>
            <a:ext cx="7772400" cy="1143000"/>
          </a:xfrm>
        </p:spPr>
        <p:txBody>
          <a:bodyPr/>
          <a:lstStyle/>
          <a:p>
            <a:pPr algn="r" eaLnBrk="1" hangingPunct="1"/>
            <a:r>
              <a:rPr lang="es-ES_tradnl" altLang="en-US" smtClean="0"/>
              <a:t>Circulación Ageo. Indirecta</a:t>
            </a:r>
          </a:p>
        </p:txBody>
      </p:sp>
      <p:sp>
        <p:nvSpPr>
          <p:cNvPr id="83972" name="Freeform 4"/>
          <p:cNvSpPr>
            <a:spLocks/>
          </p:cNvSpPr>
          <p:nvPr/>
        </p:nvSpPr>
        <p:spPr bwMode="auto">
          <a:xfrm>
            <a:off x="6858000" y="2514600"/>
            <a:ext cx="673100" cy="3048000"/>
          </a:xfrm>
          <a:custGeom>
            <a:avLst/>
            <a:gdLst>
              <a:gd name="T0" fmla="*/ 0 w 424"/>
              <a:gd name="T1" fmla="*/ 0 h 1920"/>
              <a:gd name="T2" fmla="*/ 2147483647 w 424"/>
              <a:gd name="T3" fmla="*/ 2147483647 h 1920"/>
              <a:gd name="T4" fmla="*/ 2147483647 w 424"/>
              <a:gd name="T5" fmla="*/ 2147483647 h 1920"/>
              <a:gd name="T6" fmla="*/ 2147483647 w 424"/>
              <a:gd name="T7" fmla="*/ 2147483647 h 19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4" h="1920">
                <a:moveTo>
                  <a:pt x="0" y="0"/>
                </a:moveTo>
                <a:cubicBezTo>
                  <a:pt x="112" y="112"/>
                  <a:pt x="224" y="224"/>
                  <a:pt x="288" y="432"/>
                </a:cubicBezTo>
                <a:cubicBezTo>
                  <a:pt x="352" y="640"/>
                  <a:pt x="424" y="1000"/>
                  <a:pt x="384" y="1248"/>
                </a:cubicBezTo>
                <a:cubicBezTo>
                  <a:pt x="344" y="1496"/>
                  <a:pt x="104" y="1808"/>
                  <a:pt x="48" y="1920"/>
                </a:cubicBezTo>
              </a:path>
            </a:pathLst>
          </a:custGeom>
          <a:noFill/>
          <a:ln w="38100" cmpd="sng">
            <a:solidFill>
              <a:srgbClr val="669900"/>
            </a:solidFill>
            <a:round/>
            <a:headEnd type="oval"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3973" name="Freeform 5"/>
          <p:cNvSpPr>
            <a:spLocks/>
          </p:cNvSpPr>
          <p:nvPr/>
        </p:nvSpPr>
        <p:spPr bwMode="auto">
          <a:xfrm>
            <a:off x="4102100" y="2362200"/>
            <a:ext cx="101600" cy="2336800"/>
          </a:xfrm>
          <a:custGeom>
            <a:avLst/>
            <a:gdLst>
              <a:gd name="T0" fmla="*/ 2147483647 w 64"/>
              <a:gd name="T1" fmla="*/ 2147483647 h 1472"/>
              <a:gd name="T2" fmla="*/ 2147483647 w 64"/>
              <a:gd name="T3" fmla="*/ 2147483647 h 1472"/>
              <a:gd name="T4" fmla="*/ 2147483647 w 64"/>
              <a:gd name="T5" fmla="*/ 2147483647 h 1472"/>
              <a:gd name="T6" fmla="*/ 2147483647 w 64"/>
              <a:gd name="T7" fmla="*/ 2147483647 h 1472"/>
              <a:gd name="T8" fmla="*/ 2147483647 w 64"/>
              <a:gd name="T9" fmla="*/ 0 h 14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472">
                <a:moveTo>
                  <a:pt x="56" y="1440"/>
                </a:moveTo>
                <a:cubicBezTo>
                  <a:pt x="60" y="1456"/>
                  <a:pt x="64" y="1472"/>
                  <a:pt x="56" y="1344"/>
                </a:cubicBezTo>
                <a:cubicBezTo>
                  <a:pt x="48" y="1216"/>
                  <a:pt x="16" y="864"/>
                  <a:pt x="8" y="672"/>
                </a:cubicBezTo>
                <a:cubicBezTo>
                  <a:pt x="0" y="480"/>
                  <a:pt x="8" y="304"/>
                  <a:pt x="8" y="192"/>
                </a:cubicBezTo>
                <a:cubicBezTo>
                  <a:pt x="8" y="80"/>
                  <a:pt x="8" y="40"/>
                  <a:pt x="8" y="0"/>
                </a:cubicBezTo>
              </a:path>
            </a:pathLst>
          </a:custGeom>
          <a:noFill/>
          <a:ln w="28575" cmpd="sng">
            <a:solidFill>
              <a:srgbClr val="669900"/>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3974" name="Text Box 6"/>
          <p:cNvSpPr txBox="1">
            <a:spLocks noChangeArrowheads="1"/>
          </p:cNvSpPr>
          <p:nvPr/>
        </p:nvSpPr>
        <p:spPr bwMode="auto">
          <a:xfrm>
            <a:off x="7772400" y="3200400"/>
            <a:ext cx="152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chemeClr val="hlink"/>
                </a:solidFill>
              </a:rPr>
              <a:t>Aire</a:t>
            </a:r>
          </a:p>
          <a:p>
            <a:pPr algn="ctr" eaLnBrk="1" hangingPunct="1">
              <a:spcBef>
                <a:spcPct val="50000"/>
              </a:spcBef>
              <a:buFontTx/>
              <a:buNone/>
            </a:pPr>
            <a:r>
              <a:rPr lang="es-ES_tradnl" altLang="en-US" sz="2400">
                <a:solidFill>
                  <a:schemeClr val="hlink"/>
                </a:solidFill>
              </a:rPr>
              <a:t>Calido</a:t>
            </a:r>
          </a:p>
        </p:txBody>
      </p:sp>
      <p:sp>
        <p:nvSpPr>
          <p:cNvPr id="83975" name="Text Box 7"/>
          <p:cNvSpPr txBox="1">
            <a:spLocks noChangeArrowheads="1"/>
          </p:cNvSpPr>
          <p:nvPr/>
        </p:nvSpPr>
        <p:spPr bwMode="auto">
          <a:xfrm>
            <a:off x="1905000" y="3352800"/>
            <a:ext cx="152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ES_tradnl" altLang="en-US" sz="2400">
                <a:solidFill>
                  <a:schemeClr val="bg1"/>
                </a:solidFill>
              </a:rPr>
              <a:t>Aire</a:t>
            </a:r>
          </a:p>
          <a:p>
            <a:pPr algn="ctr" eaLnBrk="1" hangingPunct="1">
              <a:spcBef>
                <a:spcPct val="50000"/>
              </a:spcBef>
              <a:buFontTx/>
              <a:buNone/>
            </a:pPr>
            <a:r>
              <a:rPr lang="es-ES_tradnl" altLang="en-US" sz="2400">
                <a:solidFill>
                  <a:schemeClr val="bg1"/>
                </a:solidFill>
              </a:rPr>
              <a:t>Frió</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v-jet_oct_loo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85825"/>
            <a:ext cx="9144000" cy="77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p:cNvSpPr>
            <a:spLocks noGrp="1" noChangeArrowheads="1"/>
          </p:cNvSpPr>
          <p:nvPr>
            <p:ph type="title"/>
          </p:nvPr>
        </p:nvSpPr>
        <p:spPr>
          <a:xfrm>
            <a:off x="1371600" y="0"/>
            <a:ext cx="7772400" cy="1143000"/>
          </a:xfrm>
        </p:spPr>
        <p:txBody>
          <a:bodyPr/>
          <a:lstStyle/>
          <a:p>
            <a:pPr algn="r" eaLnBrk="1" hangingPunct="1"/>
            <a:r>
              <a:rPr lang="es-ES_tradnl" altLang="en-US" smtClean="0"/>
              <a:t>Imagen WV y Jets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2286000"/>
            <a:ext cx="9144000" cy="1143000"/>
          </a:xfrm>
        </p:spPr>
        <p:txBody>
          <a:bodyPr/>
          <a:lstStyle/>
          <a:p>
            <a:pPr eaLnBrk="1" hangingPunct="1"/>
            <a:r>
              <a:rPr lang="es-ES_tradnl" altLang="en-US" smtClean="0"/>
              <a:t>Aplicaciones Practicas y Operacionales del Análisis de Jets</a:t>
            </a:r>
          </a:p>
        </p:txBody>
      </p:sp>
      <p:sp>
        <p:nvSpPr>
          <p:cNvPr id="86019" name="Rectangle 3"/>
          <p:cNvSpPr>
            <a:spLocks noGrp="1" noChangeArrowheads="1"/>
          </p:cNvSpPr>
          <p:nvPr>
            <p:ph type="subTitle" idx="1"/>
          </p:nvPr>
        </p:nvSpPr>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52400"/>
            <a:ext cx="9144000" cy="1066800"/>
          </a:xfrm>
        </p:spPr>
        <p:txBody>
          <a:bodyPr/>
          <a:lstStyle/>
          <a:p>
            <a:pPr eaLnBrk="1" hangingPunct="1"/>
            <a:r>
              <a:rPr lang="es-ES_tradnl" altLang="en-US" smtClean="0"/>
              <a:t>Modelo Conceptual de Corriente en Chorro en el Hemisferio Sur</a:t>
            </a:r>
          </a:p>
        </p:txBody>
      </p:sp>
      <p:graphicFrame>
        <p:nvGraphicFramePr>
          <p:cNvPr id="9219" name="Object 4"/>
          <p:cNvGraphicFramePr>
            <a:graphicFrameLocks noChangeAspect="1"/>
          </p:cNvGraphicFramePr>
          <p:nvPr/>
        </p:nvGraphicFramePr>
        <p:xfrm>
          <a:off x="990600" y="1524000"/>
          <a:ext cx="7086600" cy="4241800"/>
        </p:xfrm>
        <a:graphic>
          <a:graphicData uri="http://schemas.openxmlformats.org/presentationml/2006/ole">
            <mc:AlternateContent xmlns:mc="http://schemas.openxmlformats.org/markup-compatibility/2006">
              <mc:Choice xmlns:v="urn:schemas-microsoft-com:vml" Requires="v">
                <p:oleObj spid="_x0000_s9277" name="Bitmap Image" r:id="rId4" imgW="5076190" imgH="3038095" progId="Paint.Picture">
                  <p:embed/>
                </p:oleObj>
              </mc:Choice>
              <mc:Fallback>
                <p:oleObj name="Bitmap Image" r:id="rId4" imgW="5076190" imgH="3038095"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524000"/>
                        <a:ext cx="70866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5"/>
          <p:cNvSpPr txBox="1">
            <a:spLocks noChangeArrowheads="1"/>
          </p:cNvSpPr>
          <p:nvPr/>
        </p:nvSpPr>
        <p:spPr bwMode="auto">
          <a:xfrm>
            <a:off x="838200" y="6096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2400"/>
              <a:t>Nota: Esto representa condiciones ideales en un flujo zonal.</a:t>
            </a:r>
          </a:p>
        </p:txBody>
      </p:sp>
      <p:sp>
        <p:nvSpPr>
          <p:cNvPr id="2" name="Oval 1"/>
          <p:cNvSpPr/>
          <p:nvPr/>
        </p:nvSpPr>
        <p:spPr>
          <a:xfrm>
            <a:off x="2836863" y="2963863"/>
            <a:ext cx="3581400" cy="1447800"/>
          </a:xfrm>
          <a:prstGeom prst="ellipse">
            <a:avLst/>
          </a:prstGeom>
          <a:solidFill>
            <a:srgbClr val="00B05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3" name="Oval 2"/>
          <p:cNvSpPr/>
          <p:nvPr/>
        </p:nvSpPr>
        <p:spPr>
          <a:xfrm>
            <a:off x="3657600" y="3200400"/>
            <a:ext cx="2057400" cy="914400"/>
          </a:xfrm>
          <a:prstGeom prst="ellipse">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s-ES_tradnl" altLang="en-US" smtClean="0"/>
              <a:t>Aplicaciones del Análisis</a:t>
            </a:r>
          </a:p>
        </p:txBody>
      </p:sp>
      <p:sp>
        <p:nvSpPr>
          <p:cNvPr id="87043" name="Rectangle 3"/>
          <p:cNvSpPr>
            <a:spLocks noGrp="1" noChangeArrowheads="1"/>
          </p:cNvSpPr>
          <p:nvPr>
            <p:ph type="body" idx="1"/>
          </p:nvPr>
        </p:nvSpPr>
        <p:spPr/>
        <p:txBody>
          <a:bodyPr/>
          <a:lstStyle/>
          <a:p>
            <a:pPr eaLnBrk="1" hangingPunct="1">
              <a:lnSpc>
                <a:spcPct val="90000"/>
              </a:lnSpc>
            </a:pPr>
            <a:r>
              <a:rPr lang="es-ES_tradnl" altLang="en-US" dirty="0" smtClean="0"/>
              <a:t>Nos ayuda a monitorear variaciones climáticas y anomalías en el patrón</a:t>
            </a:r>
          </a:p>
          <a:p>
            <a:pPr lvl="1" eaLnBrk="1" hangingPunct="1">
              <a:lnSpc>
                <a:spcPct val="90000"/>
              </a:lnSpc>
            </a:pPr>
            <a:r>
              <a:rPr lang="es-ES_tradnl" altLang="en-US" dirty="0" smtClean="0"/>
              <a:t>Si esta al norte/sur de su posición climatológica</a:t>
            </a:r>
          </a:p>
          <a:p>
            <a:pPr eaLnBrk="1" hangingPunct="1">
              <a:lnSpc>
                <a:spcPct val="90000"/>
              </a:lnSpc>
            </a:pPr>
            <a:r>
              <a:rPr lang="es-ES_tradnl" altLang="en-US" dirty="0" smtClean="0"/>
              <a:t>Identificación y diferenciación entre las masas de aire</a:t>
            </a:r>
          </a:p>
          <a:p>
            <a:pPr lvl="1" eaLnBrk="1" hangingPunct="1">
              <a:lnSpc>
                <a:spcPct val="90000"/>
              </a:lnSpc>
            </a:pPr>
            <a:r>
              <a:rPr lang="es-ES_tradnl" altLang="en-US" dirty="0" smtClean="0"/>
              <a:t>Tropical vs. Polar</a:t>
            </a:r>
          </a:p>
          <a:p>
            <a:pPr eaLnBrk="1" hangingPunct="1">
              <a:lnSpc>
                <a:spcPct val="90000"/>
              </a:lnSpc>
            </a:pPr>
            <a:r>
              <a:rPr lang="es-ES_tradnl" altLang="en-US" dirty="0" smtClean="0"/>
              <a:t>Evaluación de sistemas frontales</a:t>
            </a:r>
          </a:p>
          <a:p>
            <a:pPr lvl="1" eaLnBrk="1" hangingPunct="1">
              <a:lnSpc>
                <a:spcPct val="90000"/>
              </a:lnSpc>
            </a:pPr>
            <a:r>
              <a:rPr lang="es-ES_tradnl" altLang="en-US" dirty="0" smtClean="0"/>
              <a:t>Estimar cuando un frente va a experimental frontolísis.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Jets_sfc_a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77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2"/>
          <p:cNvSpPr>
            <a:spLocks noGrp="1" noChangeArrowheads="1"/>
          </p:cNvSpPr>
          <p:nvPr>
            <p:ph type="title"/>
          </p:nvPr>
        </p:nvSpPr>
        <p:spPr>
          <a:xfrm>
            <a:off x="1676400" y="0"/>
            <a:ext cx="7772400" cy="1143000"/>
          </a:xfrm>
        </p:spPr>
        <p:txBody>
          <a:bodyPr/>
          <a:lstStyle/>
          <a:p>
            <a:pPr eaLnBrk="1" hangingPunct="1"/>
            <a:r>
              <a:rPr lang="es-ES_tradnl" altLang="en-US" smtClean="0"/>
              <a:t>Evaluación de Frentes</a:t>
            </a:r>
          </a:p>
        </p:txBody>
      </p:sp>
      <p:sp>
        <p:nvSpPr>
          <p:cNvPr id="88068" name="TextBox 1"/>
          <p:cNvSpPr txBox="1">
            <a:spLocks noChangeArrowheads="1"/>
          </p:cNvSpPr>
          <p:nvPr/>
        </p:nvSpPr>
        <p:spPr bwMode="auto">
          <a:xfrm>
            <a:off x="3581400" y="1066800"/>
            <a:ext cx="2590800" cy="1570038"/>
          </a:xfrm>
          <a:prstGeom prst="rect">
            <a:avLst/>
          </a:prstGeom>
          <a:solidFill>
            <a:schemeClr val="bg2">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Note como el jet pasa sobre las bajas de punto triple y/o doble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sfc_jets_satellite_20041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5825"/>
            <a:ext cx="9144000" cy="77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p:cNvSpPr>
            <a:spLocks noGrp="1" noChangeArrowheads="1"/>
          </p:cNvSpPr>
          <p:nvPr>
            <p:ph type="title"/>
          </p:nvPr>
        </p:nvSpPr>
        <p:spPr>
          <a:xfrm>
            <a:off x="0" y="0"/>
            <a:ext cx="9144000" cy="1143000"/>
          </a:xfrm>
        </p:spPr>
        <p:txBody>
          <a:bodyPr/>
          <a:lstStyle/>
          <a:p>
            <a:pPr algn="r" eaLnBrk="1" hangingPunct="1"/>
            <a:r>
              <a:rPr lang="es-ES_tradnl" altLang="en-US" smtClean="0"/>
              <a:t>Evaluación e Interpretación de Imágenes.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ctrTitle"/>
          </p:nvPr>
        </p:nvSpPr>
        <p:spPr/>
        <p:txBody>
          <a:bodyPr/>
          <a:lstStyle/>
          <a:p>
            <a:pPr eaLnBrk="1" hangingPunct="1"/>
            <a:r>
              <a:rPr lang="es-ES_tradnl" altLang="en-US" smtClean="0"/>
              <a:t>Jet Estratosférico</a:t>
            </a:r>
          </a:p>
        </p:txBody>
      </p:sp>
      <p:sp>
        <p:nvSpPr>
          <p:cNvPr id="90115" name="Rectangle 5"/>
          <p:cNvSpPr>
            <a:spLocks noGrp="1" noChangeArrowheads="1"/>
          </p:cNvSpPr>
          <p:nvPr>
            <p:ph type="subTitle" idx="1"/>
          </p:nvPr>
        </p:nvSpPr>
        <p:spPr/>
        <p:txBody>
          <a:bodyPr/>
          <a:lstStyle/>
          <a:p>
            <a:pPr eaLnBrk="1" hangingPunct="1"/>
            <a:r>
              <a:rPr lang="es-ES_tradnl" altLang="en-US" smtClean="0"/>
              <a:t>Jet de la Noche Polar</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76200"/>
            <a:ext cx="7772400" cy="1143000"/>
          </a:xfrm>
        </p:spPr>
        <p:txBody>
          <a:bodyPr/>
          <a:lstStyle/>
          <a:p>
            <a:pPr eaLnBrk="1" hangingPunct="1"/>
            <a:r>
              <a:rPr lang="es-ES_tradnl" altLang="en-US" smtClean="0"/>
              <a:t>Jet de la Noche Polar</a:t>
            </a:r>
          </a:p>
        </p:txBody>
      </p:sp>
      <p:sp>
        <p:nvSpPr>
          <p:cNvPr id="91139" name="Rectangle 3"/>
          <p:cNvSpPr>
            <a:spLocks noGrp="1" noChangeArrowheads="1"/>
          </p:cNvSpPr>
          <p:nvPr>
            <p:ph type="body" idx="1"/>
          </p:nvPr>
        </p:nvSpPr>
        <p:spPr>
          <a:xfrm>
            <a:off x="381000" y="1143000"/>
            <a:ext cx="8382000" cy="5334000"/>
          </a:xfrm>
        </p:spPr>
        <p:txBody>
          <a:bodyPr/>
          <a:lstStyle/>
          <a:p>
            <a:pPr lvl="1" eaLnBrk="1" hangingPunct="1">
              <a:buFontTx/>
              <a:buChar char="•"/>
            </a:pPr>
            <a:r>
              <a:rPr lang="es-ES_tradnl" altLang="en-US" dirty="0" smtClean="0"/>
              <a:t>Un núcleo de fuertes vientos del oeste que se forman en el otoño y el invierno en la estratosfera alta y la mesosfera en la frontera de la noche polar.</a:t>
            </a:r>
          </a:p>
          <a:p>
            <a:pPr lvl="1" eaLnBrk="1" hangingPunct="1">
              <a:buFontTx/>
              <a:buChar char="•"/>
            </a:pPr>
            <a:r>
              <a:rPr lang="es-ES_tradnl" altLang="en-US" dirty="0" smtClean="0"/>
              <a:t>Se cree que el enfriamiento por radiación  durante la noche polar es el mecanismo que mantiene la </a:t>
            </a:r>
            <a:r>
              <a:rPr lang="es-ES_tradnl" altLang="en-US" dirty="0" err="1" smtClean="0"/>
              <a:t>baroclinicidad</a:t>
            </a:r>
            <a:r>
              <a:rPr lang="es-ES_tradnl" altLang="en-US" dirty="0" smtClean="0"/>
              <a:t>. </a:t>
            </a:r>
          </a:p>
          <a:p>
            <a:pPr lvl="1" eaLnBrk="1" hangingPunct="1">
              <a:buFontTx/>
              <a:buChar char="•"/>
            </a:pPr>
            <a:r>
              <a:rPr lang="es-ES_tradnl" altLang="en-US" b="1" u="sng" dirty="0" smtClean="0"/>
              <a:t>Impacto Meteorológico:</a:t>
            </a:r>
            <a:r>
              <a:rPr lang="es-ES_tradnl" altLang="en-US" dirty="0" smtClean="0"/>
              <a:t>   Sustenta oscilaciones Antárticas hacia latitudes medias y puede contribuir a periodos prolongados de aire frio. </a:t>
            </a:r>
            <a:endParaRPr lang="es-ES_tradnl" altLang="en-US" b="1" u="sng" dirty="0" smtClean="0"/>
          </a:p>
          <a:p>
            <a:pPr lvl="1" eaLnBrk="1" hangingPunct="1">
              <a:buFontTx/>
              <a:buChar char="•"/>
            </a:pPr>
            <a:r>
              <a:rPr lang="es-ES_tradnl" altLang="en-US" b="1" u="sng" dirty="0" smtClean="0"/>
              <a:t>Impacto Comercial</a:t>
            </a:r>
            <a:r>
              <a:rPr lang="es-ES_tradnl" altLang="en-US" dirty="0" smtClean="0"/>
              <a:t>: Aviones supersónicos volando en la estratosfera.</a:t>
            </a:r>
          </a:p>
          <a:p>
            <a:pPr lvl="2" eaLnBrk="1" hangingPunct="1"/>
            <a:r>
              <a:rPr lang="es-ES_tradnl" altLang="en-US" dirty="0" smtClean="0"/>
              <a:t>El Concorde SST</a:t>
            </a:r>
          </a:p>
          <a:p>
            <a:pPr eaLnBrk="1" hangingPunct="1"/>
            <a:endParaRPr lang="es-ES_tradnl" altLang="en-US"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76200"/>
            <a:ext cx="7772400" cy="1143000"/>
          </a:xfrm>
        </p:spPr>
        <p:txBody>
          <a:bodyPr/>
          <a:lstStyle/>
          <a:p>
            <a:pPr eaLnBrk="1" hangingPunct="1"/>
            <a:r>
              <a:rPr lang="es-ES_tradnl" altLang="en-US" smtClean="0"/>
              <a:t>Jet de la Noche Polar</a:t>
            </a:r>
          </a:p>
        </p:txBody>
      </p:sp>
      <p:sp>
        <p:nvSpPr>
          <p:cNvPr id="91139" name="Rectangle 3"/>
          <p:cNvSpPr>
            <a:spLocks noGrp="1" noChangeArrowheads="1"/>
          </p:cNvSpPr>
          <p:nvPr>
            <p:ph type="body" idx="1"/>
          </p:nvPr>
        </p:nvSpPr>
        <p:spPr>
          <a:xfrm>
            <a:off x="685800" y="1143000"/>
            <a:ext cx="7772400" cy="5334000"/>
          </a:xfrm>
        </p:spPr>
        <p:txBody>
          <a:bodyPr/>
          <a:lstStyle/>
          <a:p>
            <a:pPr lvl="1" eaLnBrk="1" hangingPunct="1">
              <a:buFontTx/>
              <a:buChar char="•"/>
            </a:pPr>
            <a:r>
              <a:rPr lang="es-ES_tradnl" altLang="en-US" dirty="0" smtClean="0"/>
              <a:t>Como reconocerlo:</a:t>
            </a:r>
          </a:p>
          <a:p>
            <a:pPr lvl="2" eaLnBrk="1" hangingPunct="1"/>
            <a:endParaRPr lang="es-ES_tradnl" altLang="en-US" dirty="0"/>
          </a:p>
          <a:p>
            <a:pPr lvl="2" eaLnBrk="1" hangingPunct="1"/>
            <a:r>
              <a:rPr lang="es-ES_tradnl" altLang="en-US" dirty="0" smtClean="0"/>
              <a:t>Topes fríos en la imagen de satélite observados en la corriente circumpolar y en el flujo sur.</a:t>
            </a:r>
          </a:p>
          <a:p>
            <a:pPr lvl="2" eaLnBrk="1" hangingPunct="1"/>
            <a:endParaRPr lang="es-ES_tradnl" altLang="en-US" dirty="0"/>
          </a:p>
          <a:p>
            <a:pPr lvl="2" eaLnBrk="1" hangingPunct="1"/>
            <a:r>
              <a:rPr lang="es-ES_tradnl" altLang="en-US" dirty="0" smtClean="0"/>
              <a:t>Corte transversal: Incremento de la intensidad del viento en la capa estratosférica</a:t>
            </a:r>
          </a:p>
          <a:p>
            <a:pPr lvl="2" eaLnBrk="1" hangingPunct="1"/>
            <a:endParaRPr lang="es-ES_tradnl" altLang="en-US" dirty="0" smtClean="0"/>
          </a:p>
          <a:p>
            <a:pPr lvl="2" eaLnBrk="1" hangingPunct="1"/>
            <a:r>
              <a:rPr lang="es-ES_tradnl" altLang="en-US" dirty="0" smtClean="0"/>
              <a:t>Mientras mas al norte, mas fuerte la incursión fría.</a:t>
            </a:r>
            <a:endParaRPr lang="es-ES_tradnl" altLang="en-US" dirty="0"/>
          </a:p>
        </p:txBody>
      </p:sp>
    </p:spTree>
    <p:extLst>
      <p:ext uri="{BB962C8B-B14F-4D97-AF65-F5344CB8AC3E}">
        <p14:creationId xmlns:p14="http://schemas.microsoft.com/office/powerpoint/2010/main" val="9529606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p:txBody>
          <a:bodyPr/>
          <a:lstStyle/>
          <a:p>
            <a:pPr eaLnBrk="1" hangingPunct="1"/>
            <a:endParaRPr lang="en-US" altLang="en-US" smtClean="0"/>
          </a:p>
        </p:txBody>
      </p:sp>
      <p:pic>
        <p:nvPicPr>
          <p:cNvPr id="92163" name="Picture 5" descr="PNJ_WV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9220200" cy="780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p:nvPr>
        </p:nvSpPr>
        <p:spPr/>
        <p:txBody>
          <a:bodyPr/>
          <a:lstStyle/>
          <a:p>
            <a:pPr eaLnBrk="1" hangingPunct="1"/>
            <a:endParaRPr lang="en-US" altLang="en-US" smtClean="0"/>
          </a:p>
        </p:txBody>
      </p:sp>
      <p:pic>
        <p:nvPicPr>
          <p:cNvPr id="93187" name="Picture 5" descr="PNJ_IR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372600" cy="793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3400" y="1695271"/>
            <a:ext cx="2133600" cy="1200329"/>
          </a:xfrm>
          <a:prstGeom prst="rect">
            <a:avLst/>
          </a:prstGeom>
          <a:solidFill>
            <a:schemeClr val="bg2">
              <a:alpha val="55000"/>
            </a:schemeClr>
          </a:solidFill>
          <a:ln>
            <a:solidFill>
              <a:schemeClr val="tx2"/>
            </a:solidFill>
          </a:ln>
        </p:spPr>
        <p:txBody>
          <a:bodyPr wrap="square" rtlCol="0">
            <a:spAutoFit/>
          </a:bodyPr>
          <a:lstStyle/>
          <a:p>
            <a:r>
              <a:rPr lang="es-ES_tradnl" dirty="0" smtClean="0"/>
              <a:t>Temperatura de los topes fríos: -90C</a:t>
            </a:r>
            <a:endParaRPr lang="es-ES_tradnl" dirty="0"/>
          </a:p>
        </p:txBody>
      </p:sp>
      <p:cxnSp>
        <p:nvCxnSpPr>
          <p:cNvPr id="5" name="Straight Arrow Connector 4"/>
          <p:cNvCxnSpPr/>
          <p:nvPr/>
        </p:nvCxnSpPr>
        <p:spPr>
          <a:xfrm>
            <a:off x="2667000" y="2865060"/>
            <a:ext cx="1524000" cy="1402140"/>
          </a:xfrm>
          <a:prstGeom prst="straightConnector1">
            <a:avLst/>
          </a:prstGeom>
          <a:ln w="50800">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275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title"/>
          </p:nvPr>
        </p:nvSpPr>
        <p:spPr/>
        <p:txBody>
          <a:bodyPr/>
          <a:lstStyle/>
          <a:p>
            <a:pPr eaLnBrk="1" hangingPunct="1"/>
            <a:endParaRPr lang="en-US" altLang="en-US" smtClean="0"/>
          </a:p>
        </p:txBody>
      </p:sp>
      <p:pic>
        <p:nvPicPr>
          <p:cNvPr id="94211" name="Picture 7" descr="pnj_ir_enhanced_071025_0845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448800" cy="800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914400"/>
            <a:ext cx="2133600" cy="1569660"/>
          </a:xfrm>
          <a:prstGeom prst="rect">
            <a:avLst/>
          </a:prstGeom>
          <a:solidFill>
            <a:schemeClr val="bg2">
              <a:alpha val="55000"/>
            </a:schemeClr>
          </a:solidFill>
          <a:ln>
            <a:solidFill>
              <a:schemeClr val="tx2"/>
            </a:solidFill>
          </a:ln>
        </p:spPr>
        <p:txBody>
          <a:bodyPr wrap="square" rtlCol="0">
            <a:spAutoFit/>
          </a:bodyPr>
          <a:lstStyle/>
          <a:p>
            <a:r>
              <a:rPr lang="es-ES_tradnl" dirty="0" err="1" smtClean="0"/>
              <a:t>Temp</a:t>
            </a:r>
            <a:r>
              <a:rPr lang="es-ES_tradnl" dirty="0" smtClean="0"/>
              <a:t>.= -90C</a:t>
            </a:r>
          </a:p>
          <a:p>
            <a:r>
              <a:rPr lang="es-ES_tradnl" dirty="0" smtClean="0"/>
              <a:t>Demasiado frío para ser nube convectiva</a:t>
            </a:r>
            <a:endParaRPr lang="es-ES_tradnl" dirty="0"/>
          </a:p>
        </p:txBody>
      </p:sp>
      <p:cxnSp>
        <p:nvCxnSpPr>
          <p:cNvPr id="4" name="Straight Arrow Connector 3"/>
          <p:cNvCxnSpPr/>
          <p:nvPr/>
        </p:nvCxnSpPr>
        <p:spPr>
          <a:xfrm>
            <a:off x="2667000" y="2484060"/>
            <a:ext cx="1524000" cy="1402140"/>
          </a:xfrm>
          <a:prstGeom prst="straightConnector1">
            <a:avLst/>
          </a:prstGeom>
          <a:ln w="50800">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28950"/>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Rectangle 7"/>
          <p:cNvSpPr>
            <a:spLocks noChangeArrowheads="1"/>
          </p:cNvSpPr>
          <p:nvPr/>
        </p:nvSpPr>
        <p:spPr bwMode="auto">
          <a:xfrm>
            <a:off x="5486400" y="152400"/>
            <a:ext cx="3505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4000">
                <a:solidFill>
                  <a:schemeClr val="tx2"/>
                </a:solidFill>
              </a:rPr>
              <a:t>Jets en Niveles Superiores</a:t>
            </a:r>
          </a:p>
        </p:txBody>
      </p:sp>
      <p:sp>
        <p:nvSpPr>
          <p:cNvPr id="95237" name="Rectangle 8"/>
          <p:cNvSpPr>
            <a:spLocks noChangeArrowheads="1"/>
          </p:cNvSpPr>
          <p:nvPr/>
        </p:nvSpPr>
        <p:spPr bwMode="auto">
          <a:xfrm>
            <a:off x="152400" y="4419600"/>
            <a:ext cx="3733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s-ES_tradnl" altLang="en-US" sz="4000">
                <a:solidFill>
                  <a:schemeClr val="tx2"/>
                </a:solidFill>
              </a:rPr>
              <a:t>Jets:  Corte Transversal</a:t>
            </a:r>
          </a:p>
        </p:txBody>
      </p:sp>
      <p:cxnSp>
        <p:nvCxnSpPr>
          <p:cNvPr id="3" name="Straight Connector 2"/>
          <p:cNvCxnSpPr/>
          <p:nvPr/>
        </p:nvCxnSpPr>
        <p:spPr>
          <a:xfrm flipH="1" flipV="1">
            <a:off x="2019300" y="990600"/>
            <a:ext cx="1866900" cy="2590800"/>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5239" name="TextBox 4"/>
          <p:cNvSpPr txBox="1">
            <a:spLocks noChangeArrowheads="1"/>
          </p:cNvSpPr>
          <p:nvPr/>
        </p:nvSpPr>
        <p:spPr bwMode="auto">
          <a:xfrm>
            <a:off x="4724400" y="5253038"/>
            <a:ext cx="2667000" cy="1200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Note el incremento de las isotacas con la altura.</a:t>
            </a:r>
          </a:p>
        </p:txBody>
      </p:sp>
      <p:sp>
        <p:nvSpPr>
          <p:cNvPr id="6" name="Left Brace 5"/>
          <p:cNvSpPr/>
          <p:nvPr/>
        </p:nvSpPr>
        <p:spPr>
          <a:xfrm>
            <a:off x="5486400" y="3429000"/>
            <a:ext cx="381000" cy="8382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2972</TotalTime>
  <Words>7042</Words>
  <Application>Microsoft Office PowerPoint</Application>
  <PresentationFormat>On-screen Show (4:3)</PresentationFormat>
  <Paragraphs>828</Paragraphs>
  <Slides>157</Slides>
  <Notes>80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157</vt:i4>
      </vt:variant>
    </vt:vector>
  </HeadingPairs>
  <TitlesOfParts>
    <vt:vector size="159" baseType="lpstr">
      <vt:lpstr>Default Design</vt:lpstr>
      <vt:lpstr>Bitmap Image</vt:lpstr>
      <vt:lpstr>Dinámica de las Corrientes en Chorro (JS)  </vt:lpstr>
      <vt:lpstr>Niveles Superiores</vt:lpstr>
      <vt:lpstr>Corriente en Chorro</vt:lpstr>
      <vt:lpstr>Corriente en Chorro OACI</vt:lpstr>
      <vt:lpstr>Jet de Impacto Operacional</vt:lpstr>
      <vt:lpstr>Análisis de Corriente en Chorro</vt:lpstr>
      <vt:lpstr>Corriente en Chorro</vt:lpstr>
      <vt:lpstr>Viento Máximo</vt:lpstr>
      <vt:lpstr>Modelo Conceptual de Corriente en Chorro en el Hemisferio Sur</vt:lpstr>
      <vt:lpstr>Región de Entrada Circulación Ageostrófica Directa (HS)</vt:lpstr>
      <vt:lpstr>Circulación Ageostrófica Directa (HS)</vt:lpstr>
      <vt:lpstr>Región de Salida Circulación Ageostrófica Indirecta (HS)</vt:lpstr>
      <vt:lpstr>Circulación Ageo. Indirecta (HS)</vt:lpstr>
      <vt:lpstr>Impacto de las Circulaciones Transversales Ageostróficas en un JS</vt:lpstr>
      <vt:lpstr>Circulación Directa</vt:lpstr>
      <vt:lpstr>PowerPoint Presentation</vt:lpstr>
      <vt:lpstr>Relación entre Frentes y Jets</vt:lpstr>
      <vt:lpstr>Propagación del Jet</vt:lpstr>
      <vt:lpstr>Propagación del Jet de Oeste a Este</vt:lpstr>
      <vt:lpstr>Propagación del JS</vt:lpstr>
      <vt:lpstr>¿Qué sucede con las áreas de divergencia/convergencia cuando tenemos jets curveados?</vt:lpstr>
      <vt:lpstr>Jet en Curvatura Ciclónica (HS)</vt:lpstr>
      <vt:lpstr>Jet en Curvatura Anticiclónica (HS)</vt:lpstr>
      <vt:lpstr>Jets Acoplados</vt:lpstr>
      <vt:lpstr>Jets Acoplados</vt:lpstr>
      <vt:lpstr>Jets Acoplados</vt:lpstr>
      <vt:lpstr>Modelo Conceptual de Jets Acoplados en su Lado Divergente (HS)</vt:lpstr>
      <vt:lpstr>Intensidad del Jet</vt:lpstr>
      <vt:lpstr>Viento Total: Súper/Sub Ageostrófico</vt:lpstr>
      <vt:lpstr>Vaguada</vt:lpstr>
      <vt:lpstr>PowerPoint Presentation</vt:lpstr>
      <vt:lpstr>Vaguada</vt:lpstr>
      <vt:lpstr>Vaguada: Componente Geostrófica </vt:lpstr>
      <vt:lpstr>Vaguada: Componente Ageostrófica </vt:lpstr>
      <vt:lpstr>Vaguada: Viento Subgeostrófico </vt:lpstr>
      <vt:lpstr>Magnitud Componente Geostrófica</vt:lpstr>
      <vt:lpstr>Magnitud Componente Ageostrófica</vt:lpstr>
      <vt:lpstr>Magnitud del Viento Total</vt:lpstr>
      <vt:lpstr>Cresta / Dorsal</vt:lpstr>
      <vt:lpstr>PowerPoint Presentation</vt:lpstr>
      <vt:lpstr>Dorsal: Hemisferio Sur</vt:lpstr>
      <vt:lpstr>Dorsal: Componente Geostrófica </vt:lpstr>
      <vt:lpstr>Dorsal: Componente Ageostrófica </vt:lpstr>
      <vt:lpstr>Dorsal: Viento Total</vt:lpstr>
      <vt:lpstr>Magnitud Componente Geostrófica</vt:lpstr>
      <vt:lpstr>Magnitud Componente Ageostrófica</vt:lpstr>
      <vt:lpstr>Magnitud Viento Total</vt:lpstr>
      <vt:lpstr>Análisis de los Jets</vt:lpstr>
      <vt:lpstr>Análisis de los Jets</vt:lpstr>
      <vt:lpstr>Análisis Subjetivo de las Corrientes en Chorro en los 250 hPa/FL340</vt:lpstr>
      <vt:lpstr>Análisis Subjetivo</vt:lpstr>
      <vt:lpstr>Limitantes del Análisis Subjetivo</vt:lpstr>
      <vt:lpstr>Análisis en 250 hPa vs. Nivel Máximo</vt:lpstr>
      <vt:lpstr>Corte Transversal del Jet</vt:lpstr>
      <vt:lpstr>¿Por qué un piloto quiere saber en nivel y la intensidad del viento máximo?  </vt:lpstr>
      <vt:lpstr>¿Por qué un piloto quiere saber en nivel y la intensidad del viento máximo?  </vt:lpstr>
      <vt:lpstr>Análisis Vertical</vt:lpstr>
      <vt:lpstr>Análisis Objetivo Aplicando la Temperatura Potencial</vt:lpstr>
      <vt:lpstr>Mosaico Global (IR)</vt:lpstr>
      <vt:lpstr>Diferencias entre los hemisferios</vt:lpstr>
      <vt:lpstr>Análisis de los Jets HS vs. HN</vt:lpstr>
      <vt:lpstr>Contraste de Masas Polares y Tropicales</vt:lpstr>
      <vt:lpstr>Evaluando el Perfil Vertical de la Temperatura Potencial de un Jet</vt:lpstr>
      <vt:lpstr>Jet Subtropical Ɵ=340K</vt:lpstr>
      <vt:lpstr>Jet Polar Norte Ɵ=330K</vt:lpstr>
      <vt:lpstr>Jet Polar Sur Ɵ=320K</vt:lpstr>
      <vt:lpstr>Generación de Vorticidad por Cizalla Horizontal del Viento “Vorticidad Relativa”</vt:lpstr>
      <vt:lpstr>Vorticidad Ciclónica/Anticiclónica</vt:lpstr>
      <vt:lpstr>Vorticidad Relativa Hemisferio Norte La vorticidad positiva del lado frio la hace ciclónica </vt:lpstr>
      <vt:lpstr>Vorticidad Relativa Hemisferio Sur La vorticidad negativa del lado frio la hace ciclónica</vt:lpstr>
      <vt:lpstr>Jet Subtropical</vt:lpstr>
      <vt:lpstr>Jet Polar Norte</vt:lpstr>
      <vt:lpstr>Jet Polar Sur</vt:lpstr>
      <vt:lpstr>Evaluación de dos Jets</vt:lpstr>
      <vt:lpstr>Jet Polar Norte y el Subtropical</vt:lpstr>
      <vt:lpstr>Herramientas de Análisis: La Vorticidad Potencial</vt:lpstr>
      <vt:lpstr>Temperatura Potencial y Vorticidad Absoluta</vt:lpstr>
      <vt:lpstr>Vorticidad Potencial</vt:lpstr>
      <vt:lpstr>Vorticidad Potencial y Jet</vt:lpstr>
      <vt:lpstr>Evaluación de un Máximo de Vientos</vt:lpstr>
      <vt:lpstr>¿Jet Polar o Subtropical?</vt:lpstr>
      <vt:lpstr>Jet Subtropical Contaminado o Modificado</vt:lpstr>
      <vt:lpstr>Interpretación de Imágenes de Satélite</vt:lpstr>
      <vt:lpstr>Imagen de WV</vt:lpstr>
      <vt:lpstr>Viento Máximo</vt:lpstr>
      <vt:lpstr>Divergencia 500-250hPa</vt:lpstr>
      <vt:lpstr>Circulación Ageo. Indirecta</vt:lpstr>
      <vt:lpstr>Imagen WV y Jets</vt:lpstr>
      <vt:lpstr>Aplicaciones Practicas y Operacionales del Análisis de Jets</vt:lpstr>
      <vt:lpstr>Aplicaciones del Análisis</vt:lpstr>
      <vt:lpstr>Evaluación de Frentes</vt:lpstr>
      <vt:lpstr>Evaluación e Interpretación de Imágenes.</vt:lpstr>
      <vt:lpstr>Jet Estratosférico</vt:lpstr>
      <vt:lpstr>Jet de la Noche Polar</vt:lpstr>
      <vt:lpstr>Jet de la Noche Polar</vt:lpstr>
      <vt:lpstr>PowerPoint Presentation</vt:lpstr>
      <vt:lpstr>PowerPoint Presentation</vt:lpstr>
      <vt:lpstr>PowerPoint Presentation</vt:lpstr>
      <vt:lpstr>PowerPoint Presentation</vt:lpstr>
      <vt:lpstr>Análisis Jet Noche Polar en 20 hPa</vt:lpstr>
      <vt:lpstr>Jets en Niveles Superiores</vt:lpstr>
      <vt:lpstr>PowerPoint Presentation</vt:lpstr>
      <vt:lpstr>Análisis del Jet en Superficies Isentrópicas</vt:lpstr>
      <vt:lpstr>Superficies Isentrópicas</vt:lpstr>
      <vt:lpstr>Ventajas de las Superficies Isentrópicas</vt:lpstr>
      <vt:lpstr>Jet en 200 hPa (HN)</vt:lpstr>
      <vt:lpstr>Jet en i328 (HN)</vt:lpstr>
      <vt:lpstr>Corte de Corriente en Chorro</vt:lpstr>
      <vt:lpstr>Determinando la Temperatura Isentrópica de un Jet</vt:lpstr>
      <vt:lpstr>Seleccionando la Superficie Isentrópica</vt:lpstr>
      <vt:lpstr>Seleccionando la Superficie Isentrópica</vt:lpstr>
      <vt:lpstr>Superficie i335 Flujo:Celeste, Isobaras:Amarillo</vt:lpstr>
      <vt:lpstr>Superficies Isentrópicas </vt:lpstr>
      <vt:lpstr>Superficie i335: Análisis Subjetivo</vt:lpstr>
      <vt:lpstr>Descensos/Ascensos en i335 Rojo : Descenso/Compresión, Azul : Ascenso/Divergencia</vt:lpstr>
      <vt:lpstr>Descensos/Ascensos en i335 Rojo : Descenso, Azul : Divergencia</vt:lpstr>
      <vt:lpstr>Superficies Isentrópicas</vt:lpstr>
      <vt:lpstr>Jet en Capas Bajas</vt:lpstr>
      <vt:lpstr>Jet en Capas Bajas</vt:lpstr>
      <vt:lpstr>Corte Transversal Jet de Capas Bajas</vt:lpstr>
      <vt:lpstr>Jet en Capas Bajas Pampero</vt:lpstr>
      <vt:lpstr>Jet en Capas Bajas</vt:lpstr>
      <vt:lpstr>Jet en Capas Bajas del Norte</vt:lpstr>
      <vt:lpstr>Pampero</vt:lpstr>
      <vt:lpstr>Jet del Norte a las 06Z</vt:lpstr>
      <vt:lpstr>Jet del Norte a las 12Z</vt:lpstr>
      <vt:lpstr>Viento 850 y Td en Capa Limite f12</vt:lpstr>
      <vt:lpstr>Viento 850 y Td en Capa Limite f36</vt:lpstr>
      <vt:lpstr>Viento 850 y Td en Capa Limite f60</vt:lpstr>
      <vt:lpstr>Estadísticas del Jet de Capas Bajas (El Niño y La Niña)</vt:lpstr>
      <vt:lpstr>Viento Zonda</vt:lpstr>
      <vt:lpstr>Viento Zonda</vt:lpstr>
      <vt:lpstr>Animación 250 hPa</vt:lpstr>
      <vt:lpstr>Animación PMSL y Espesor</vt:lpstr>
      <vt:lpstr>Animación Isotacas en 850 hPa</vt:lpstr>
      <vt:lpstr>Animación Isotacas capa Limite</vt:lpstr>
      <vt:lpstr>¿Preguntas?</vt:lpstr>
      <vt:lpstr>Prueba</vt:lpstr>
      <vt:lpstr>¿De que lado de la imagen esta el aire frió? ¿Cuantos jets tenemos en la imagen? ¿Cuál es la temperatura del jet?</vt:lpstr>
      <vt:lpstr>PowerPoint Presentation</vt:lpstr>
      <vt:lpstr>PowerPoint Presentation</vt:lpstr>
      <vt:lpstr>PowerPoint Presentation</vt:lpstr>
      <vt:lpstr>PowerPoint Presentation</vt:lpstr>
      <vt:lpstr>PowerPoint Presentation</vt:lpstr>
      <vt:lpstr>Dado jet del HS con curvatura ciclónica, identifique áreas de divergencia y convergencia</vt:lpstr>
      <vt:lpstr>Jet en Curvatura Ciclónica (HS)</vt:lpstr>
      <vt:lpstr>Jet en Curvatura Anticiclónica (HS)</vt:lpstr>
      <vt:lpstr>Jet en Curvatura Anticiclónica (HS)</vt:lpstr>
      <vt:lpstr>Preguntas</vt:lpstr>
      <vt:lpstr>¿Jet del Hemisferio Norte o Sur?</vt:lpstr>
      <vt:lpstr>¿Jet del Hemisferio Norte o Sur?</vt:lpstr>
      <vt:lpstr>¿Jet del Hemisferio Norte o Sur?</vt:lpstr>
      <vt:lpstr>¿Jet del Hemisferio Norte o Sur?</vt:lpstr>
      <vt:lpstr>Preguntas</vt:lpstr>
      <vt:lpstr>PowerPoint Presentation</vt:lpstr>
      <vt:lpstr>En la i284, evalué trayectoria de parcelas: Compresión, Expansión, Neutro</vt:lpstr>
      <vt:lpstr>En i284, determine: Lugar mas Alto Lugar mas Bajo Compresión, Expansión, Neutro</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 Dynamics  Southern Hemisphere</dc:title>
  <dc:creator>Mike Davison</dc:creator>
  <cp:lastModifiedBy>Michel Davison</cp:lastModifiedBy>
  <cp:revision>283</cp:revision>
  <dcterms:created xsi:type="dcterms:W3CDTF">2001-08-24T11:46:00Z</dcterms:created>
  <dcterms:modified xsi:type="dcterms:W3CDTF">2016-03-29T17:57:30Z</dcterms:modified>
</cp:coreProperties>
</file>