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533" r:id="rId2"/>
    <p:sldId id="588" r:id="rId3"/>
    <p:sldId id="589" r:id="rId4"/>
    <p:sldId id="590" r:id="rId5"/>
    <p:sldId id="591" r:id="rId6"/>
    <p:sldId id="592" r:id="rId7"/>
    <p:sldId id="596" r:id="rId8"/>
    <p:sldId id="593" r:id="rId9"/>
    <p:sldId id="594" r:id="rId10"/>
    <p:sldId id="597" r:id="rId11"/>
    <p:sldId id="598" r:id="rId12"/>
    <p:sldId id="599" r:id="rId13"/>
    <p:sldId id="595" r:id="rId14"/>
    <p:sldId id="602" r:id="rId15"/>
    <p:sldId id="605" r:id="rId16"/>
    <p:sldId id="603" r:id="rId17"/>
    <p:sldId id="600" r:id="rId18"/>
    <p:sldId id="604" r:id="rId19"/>
    <p:sldId id="601" r:id="rId20"/>
    <p:sldId id="534" r:id="rId21"/>
    <p:sldId id="535" r:id="rId22"/>
    <p:sldId id="606" r:id="rId23"/>
    <p:sldId id="607" r:id="rId24"/>
    <p:sldId id="608" r:id="rId25"/>
    <p:sldId id="609" r:id="rId26"/>
    <p:sldId id="610" r:id="rId27"/>
    <p:sldId id="611" r:id="rId28"/>
    <p:sldId id="536" r:id="rId29"/>
    <p:sldId id="538" r:id="rId30"/>
    <p:sldId id="539" r:id="rId31"/>
    <p:sldId id="540" r:id="rId32"/>
    <p:sldId id="541" r:id="rId33"/>
    <p:sldId id="612" r:id="rId34"/>
    <p:sldId id="613" r:id="rId35"/>
    <p:sldId id="550" r:id="rId36"/>
    <p:sldId id="548" r:id="rId37"/>
    <p:sldId id="549" r:id="rId38"/>
    <p:sldId id="615" r:id="rId39"/>
    <p:sldId id="616" r:id="rId40"/>
    <p:sldId id="614" r:id="rId41"/>
    <p:sldId id="553" r:id="rId42"/>
    <p:sldId id="551" r:id="rId43"/>
    <p:sldId id="552" r:id="rId44"/>
  </p:sldIdLst>
  <p:sldSz cx="9144000" cy="6858000" type="screen4x3"/>
  <p:notesSz cx="7026275" cy="9312275"/>
  <p:defaultTextStyle>
    <a:defPPr>
      <a:defRPr lang="es-ES_trad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2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1" autoAdjust="0"/>
    <p:restoredTop sz="91878" autoAdjust="0"/>
  </p:normalViewPr>
  <p:slideViewPr>
    <p:cSldViewPr>
      <p:cViewPr>
        <p:scale>
          <a:sx n="172" d="100"/>
          <a:sy n="172" d="100"/>
        </p:scale>
        <p:origin x="1788" y="2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427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8500"/>
            <a:ext cx="4656137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2775"/>
            <a:ext cx="5153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Click to edit Master text styles</a:t>
            </a:r>
          </a:p>
          <a:p>
            <a:pPr lvl="1"/>
            <a:r>
              <a:rPr lang="es-ES_tradnl" noProof="0" smtClean="0"/>
              <a:t>Second level</a:t>
            </a:r>
          </a:p>
          <a:p>
            <a:pPr lvl="2"/>
            <a:r>
              <a:rPr lang="es-ES_tradnl" noProof="0" smtClean="0"/>
              <a:t>Third level</a:t>
            </a:r>
          </a:p>
          <a:p>
            <a:pPr lvl="3"/>
            <a:r>
              <a:rPr lang="es-ES_tradnl" noProof="0" smtClean="0"/>
              <a:t>Fourth level</a:t>
            </a:r>
          </a:p>
          <a:p>
            <a:pPr lvl="4"/>
            <a:r>
              <a:rPr lang="es-ES_tradnl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30448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47138"/>
            <a:ext cx="30448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fld id="{41C837AD-2FD5-437B-9AC7-A49B23F78D91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35866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http://rammb.cira.colostate.edu/ramsdis/online/rmtc.asp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837AD-2FD5-437B-9AC7-A49B23F78D91}" type="slidenum">
              <a:rPr lang="es-ES_tradnl" smtClean="0"/>
              <a:pPr>
                <a:defRPr/>
              </a:pPr>
              <a:t>15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01516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http://polar.ncep.noaa.gov/sst/rtg_low_res/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837AD-2FD5-437B-9AC7-A49B23F78D91}" type="slidenum">
              <a:rPr lang="es-ES_tradnl" smtClean="0"/>
              <a:pPr>
                <a:defRPr/>
              </a:pPr>
              <a:t>28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718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http://rammb.cira.colostate.edu/ramsdis/online/rmtc.asp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837AD-2FD5-437B-9AC7-A49B23F78D91}" type="slidenum">
              <a:rPr lang="es-ES_tradnl" smtClean="0"/>
              <a:pPr>
                <a:defRPr/>
              </a:pPr>
              <a:t>29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9059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http://www.star.nesdis.noaa.gov/smcd/emb/ff/HEsouthAmerica.php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837AD-2FD5-437B-9AC7-A49B23F78D91}" type="slidenum">
              <a:rPr lang="es-ES_tradnl" smtClean="0"/>
              <a:pPr>
                <a:defRPr/>
              </a:pPr>
              <a:t>34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43605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mtClean="0"/>
              <a:t>http://www.star.nesdis.noaa.gov/smcd/emb/ff/HEsouthAmerica.php</a:t>
            </a: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837AD-2FD5-437B-9AC7-A49B23F78D91}" type="slidenum">
              <a:rPr lang="es-ES_tradnl" smtClean="0"/>
              <a:pPr>
                <a:defRPr/>
              </a:pPr>
              <a:t>40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4360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3641B-4CFD-4664-A5B9-5A95D22B1AA0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9561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8AB6B-C599-4E97-BE3E-903E5C45B3A9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5808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1DC51-E1F4-4D65-923E-599204267647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860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8CD00-95C0-4C65-808C-81BBCEF12F3C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86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F15FF-DF2E-4E5A-B85D-6445A455BC00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46953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4A493-5A7A-42A1-84F9-7138856A3C53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6894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2258E-B7B6-49E9-BF35-7C28C4D2FCE9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922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EDE7B-18CB-423F-B92E-4237F7DC6060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9714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FCAAF-DDD0-4D69-834F-71E3D3D6B6A4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964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1BC86-1106-42A1-915C-41629EBFC8D4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8025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80807-86EB-429E-A7B5-55E7FB6559F9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52892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0710-9839-4AD5-A9F7-A4E5D8B8DA8C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920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n-US" smtClean="0"/>
              <a:t>Click to edit Master text styles</a:t>
            </a:r>
          </a:p>
          <a:p>
            <a:pPr lvl="1"/>
            <a:r>
              <a:rPr lang="es-ES_tradnl" altLang="en-US" smtClean="0"/>
              <a:t>Second level</a:t>
            </a:r>
          </a:p>
          <a:p>
            <a:pPr lvl="2"/>
            <a:r>
              <a:rPr lang="es-ES_tradnl" altLang="en-US" smtClean="0"/>
              <a:t>Third level</a:t>
            </a:r>
          </a:p>
          <a:p>
            <a:pPr lvl="3"/>
            <a:r>
              <a:rPr lang="es-ES_tradnl" altLang="en-US" smtClean="0"/>
              <a:t>Fourth level</a:t>
            </a:r>
          </a:p>
          <a:p>
            <a:pPr lvl="4"/>
            <a:r>
              <a:rPr lang="es-ES_tradnl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F73A41-BF38-4AE0-A9BA-33ECEBA2FD42}" type="slidenum">
              <a:rPr lang="es-ES_tradnl"/>
              <a:pPr>
                <a:defRPr/>
              </a:pPr>
              <a:t>‹#›</a:t>
            </a:fld>
            <a:endParaRPr lang="es-ES_tradnl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295401"/>
            <a:ext cx="9144000" cy="2305050"/>
          </a:xfrm>
        </p:spPr>
        <p:txBody>
          <a:bodyPr/>
          <a:lstStyle/>
          <a:p>
            <a:r>
              <a:rPr lang="es-ES_tradnl" dirty="0" smtClean="0"/>
              <a:t>Aplicación de la Metodología</a:t>
            </a:r>
            <a:br>
              <a:rPr lang="es-ES_tradnl" dirty="0" smtClean="0"/>
            </a:br>
            <a:r>
              <a:rPr lang="es-ES_tradnl" dirty="0" smtClean="0"/>
              <a:t>Pronósticos Cuantitativos de Precipitación</a:t>
            </a:r>
            <a:endParaRPr lang="es-ES_tradn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Evento de Enero 26, 2016</a:t>
            </a:r>
          </a:p>
        </p:txBody>
      </p:sp>
    </p:spTree>
    <p:extLst>
      <p:ext uri="{BB962C8B-B14F-4D97-AF65-F5344CB8AC3E}">
        <p14:creationId xmlns:p14="http://schemas.microsoft.com/office/powerpoint/2010/main" val="35152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1056"/>
          </a:xfrm>
        </p:spPr>
        <p:txBody>
          <a:bodyPr/>
          <a:lstStyle/>
          <a:p>
            <a:r>
              <a:rPr lang="es-ES_tradnl" dirty="0" smtClean="0"/>
              <a:t>Corte Transversal – Con./</a:t>
            </a:r>
            <a:r>
              <a:rPr lang="es-ES_tradnl" dirty="0" err="1" smtClean="0"/>
              <a:t>Div</a:t>
            </a: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52600"/>
            <a:ext cx="8686800" cy="1200329"/>
          </a:xfrm>
          <a:prstGeom prst="rect">
            <a:avLst/>
          </a:prstGeom>
          <a:solidFill>
            <a:schemeClr val="bg2">
              <a:alpha val="53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Patrón convergente en bajo nivel y divergente en niveles superiores favorece el desarrollo vertical profundo, con nubosidad de tipo convectiva.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11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r>
              <a:rPr lang="es-ES_tradnl" sz="4000" dirty="0" err="1" smtClean="0"/>
              <a:t>Gatillador</a:t>
            </a:r>
            <a:r>
              <a:rPr lang="es-ES_tradnl" sz="4000" dirty="0" smtClean="0"/>
              <a:t> – Vorticidad Relativa en 500 hPa</a:t>
            </a:r>
            <a:endParaRPr lang="es-ES_tradnl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8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476"/>
            <a:ext cx="9144000" cy="1143000"/>
          </a:xfrm>
        </p:spPr>
        <p:txBody>
          <a:bodyPr/>
          <a:lstStyle/>
          <a:p>
            <a:r>
              <a:rPr lang="es-ES_tradnl" sz="4000" dirty="0" err="1"/>
              <a:t>Gatillador</a:t>
            </a:r>
            <a:r>
              <a:rPr lang="es-ES_tradnl" sz="4000" dirty="0"/>
              <a:t> – Vorticidad Relativa en 500 hPa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6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/>
          <a:lstStyle/>
          <a:p>
            <a:r>
              <a:rPr lang="es-ES_tradnl" dirty="0"/>
              <a:t>Estabilidad – </a:t>
            </a:r>
            <a:r>
              <a:rPr lang="es-ES_tradnl" dirty="0" smtClean="0"/>
              <a:t>GDI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ES_tradnl" dirty="0" smtClean="0"/>
              <a:t>Estabilidad – Índice K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54" y="1447800"/>
            <a:ext cx="9144000" cy="537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09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ammb.cira.colostate.edu/ramsdis/online/images/latest/rmtc/rmtc_amsu_ssmi_tp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9pPr>
          </a:lstStyle>
          <a:p>
            <a:r>
              <a:rPr lang="es-ES_tradnl" kern="0" dirty="0" smtClean="0"/>
              <a:t>Agua </a:t>
            </a:r>
            <a:r>
              <a:rPr lang="es-ES_tradnl" kern="0" dirty="0" smtClean="0"/>
              <a:t>Precipitable – Análisis de Satélite</a:t>
            </a:r>
            <a:endParaRPr lang="es-ES_tradnl" kern="0" dirty="0"/>
          </a:p>
        </p:txBody>
      </p:sp>
    </p:spTree>
    <p:extLst>
      <p:ext uri="{BB962C8B-B14F-4D97-AF65-F5344CB8AC3E}">
        <p14:creationId xmlns:p14="http://schemas.microsoft.com/office/powerpoint/2010/main" val="34229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144"/>
            <a:ext cx="7772400" cy="1143000"/>
          </a:xfrm>
        </p:spPr>
        <p:txBody>
          <a:bodyPr/>
          <a:lstStyle/>
          <a:p>
            <a:r>
              <a:rPr lang="es-ES_tradnl" dirty="0" smtClean="0"/>
              <a:t>Agua Precipitable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07" y="941172"/>
            <a:ext cx="63627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_tradnl" dirty="0" smtClean="0"/>
              <a:t>PWAT y el Índice K</a:t>
            </a:r>
            <a:endParaRPr lang="es-ES_trad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965885"/>
            <a:ext cx="6468225" cy="579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219200"/>
            <a:ext cx="40386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PWAT y Vientos en 850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5630024" y="1219200"/>
            <a:ext cx="359017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El Índice K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65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s-ES_tradnl" dirty="0" smtClean="0"/>
              <a:t>Pronostico Determinístico – Precipitación Total vs. Convectiva</a:t>
            </a:r>
            <a:endParaRPr lang="es-ES_tradnl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2209800"/>
            <a:ext cx="3733800" cy="4267200"/>
            <a:chOff x="821009" y="2209800"/>
            <a:chExt cx="3522391" cy="404876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09" y="2209800"/>
              <a:ext cx="3522391" cy="380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6000749"/>
              <a:ext cx="3505200" cy="25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876800" y="2221424"/>
            <a:ext cx="3891223" cy="4255576"/>
            <a:chOff x="5022742" y="2209800"/>
            <a:chExt cx="3273533" cy="376673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209800"/>
              <a:ext cx="3267075" cy="353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742" y="5766468"/>
              <a:ext cx="3273533" cy="210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28900"/>
            <a:ext cx="3524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16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Ensamblaje de Modelos</a:t>
            </a:r>
            <a:endParaRPr lang="es-ES_tradn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38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Herramientas para Minimizar la Incertidumbre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El Embudo de Pronostico</a:t>
            </a:r>
          </a:p>
          <a:p>
            <a:pPr lvl="1"/>
            <a:r>
              <a:rPr lang="es-ES_tradnl" i="1" dirty="0" smtClean="0"/>
              <a:t>Evaluar dinámicas</a:t>
            </a:r>
            <a:endParaRPr lang="es-ES_tradnl" i="1" dirty="0"/>
          </a:p>
          <a:p>
            <a:r>
              <a:rPr lang="es-ES_tradnl" dirty="0" smtClean="0"/>
              <a:t>Ensamblaje de Modelos</a:t>
            </a:r>
          </a:p>
          <a:p>
            <a:pPr lvl="1"/>
            <a:r>
              <a:rPr lang="es-ES_tradnl" i="1" dirty="0" smtClean="0"/>
              <a:t>Establecer confianza en el pronostico</a:t>
            </a:r>
            <a:endParaRPr lang="es-ES_tradnl" i="1" dirty="0"/>
          </a:p>
          <a:p>
            <a:r>
              <a:rPr lang="es-ES_tradnl" dirty="0" smtClean="0"/>
              <a:t>Herramientas Climatológicas</a:t>
            </a:r>
          </a:p>
          <a:p>
            <a:pPr lvl="1"/>
            <a:r>
              <a:rPr lang="es-ES_tradnl" i="1" dirty="0" smtClean="0"/>
              <a:t>TSM, </a:t>
            </a:r>
            <a:r>
              <a:rPr lang="es-ES_tradnl" i="1" dirty="0" err="1" smtClean="0"/>
              <a:t>Madden-Julian</a:t>
            </a:r>
            <a:r>
              <a:rPr lang="es-ES_tradnl" i="1" dirty="0" smtClean="0"/>
              <a:t> </a:t>
            </a:r>
            <a:r>
              <a:rPr lang="es-ES_tradnl" i="1" dirty="0" err="1" smtClean="0"/>
              <a:t>Oscillations</a:t>
            </a:r>
            <a:endParaRPr lang="es-ES_tradnl" i="1" dirty="0" smtClean="0"/>
          </a:p>
          <a:p>
            <a:pPr lvl="1"/>
            <a:r>
              <a:rPr lang="es-ES_tradnl" i="1" dirty="0" smtClean="0"/>
              <a:t>Deviaciones de los patrones normales</a:t>
            </a:r>
            <a:endParaRPr lang="es-ES_tradnl" i="1" dirty="0"/>
          </a:p>
          <a:p>
            <a:r>
              <a:rPr lang="es-ES_tradnl" dirty="0" err="1" smtClean="0"/>
              <a:t>Hidro</a:t>
            </a:r>
            <a:r>
              <a:rPr lang="es-ES_tradnl" dirty="0" smtClean="0"/>
              <a:t>-Estimadores</a:t>
            </a:r>
          </a:p>
          <a:p>
            <a:pPr marL="0" indent="0">
              <a:buNone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2403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_tradnl" dirty="0" smtClean="0"/>
              <a:t>Ensamblaje de Modelos F24</a:t>
            </a:r>
            <a:endParaRPr lang="es-ES_tradnl" dirty="0"/>
          </a:p>
        </p:txBody>
      </p:sp>
      <p:pic>
        <p:nvPicPr>
          <p:cNvPr id="37890" name="Picture 2" descr="http://www.wpc.ncep.noaa.gov/mike/ensmeans_sam/500hgt_mnspd_00z_f02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6384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2209800"/>
            <a:ext cx="50292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2"/>
                </a:solidFill>
              </a:rPr>
              <a:t>Poca Variabilidad entre los miembros. Confianza alta en el patrón. </a:t>
            </a:r>
            <a:endParaRPr lang="es-ES_trad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Ensamblaje de Modelos F36</a:t>
            </a:r>
            <a:endParaRPr lang="es-ES_tradnl" dirty="0"/>
          </a:p>
        </p:txBody>
      </p:sp>
      <p:pic>
        <p:nvPicPr>
          <p:cNvPr id="38914" name="Picture 2" descr="http://www.wpc.ncep.noaa.gov/mike/ensmeans_sam/500hgt_mnspd_00z_f03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4761"/>
            <a:ext cx="714375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209800"/>
            <a:ext cx="50292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bg2"/>
                </a:solidFill>
              </a:rPr>
              <a:t>Poca Variabilidad entre los miembros. Confianza alta en el patrón. </a:t>
            </a:r>
            <a:endParaRPr lang="es-ES_tradn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Ensamblaje de Precipitación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7145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PQPF &gt; 6mm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7" y="1371600"/>
            <a:ext cx="69818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PQPF &gt; 12mm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7" y="1371600"/>
            <a:ext cx="69818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6" y="1359976"/>
            <a:ext cx="6981825" cy="523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PQPF &gt; 24mm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3471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6" y="1371600"/>
            <a:ext cx="6981825" cy="523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PQPF &gt; 36mm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928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Herramientas </a:t>
            </a:r>
            <a:r>
              <a:rPr lang="es-ES_tradnl" dirty="0" err="1" smtClean="0"/>
              <a:t>Climatologicas</a:t>
            </a:r>
            <a:endParaRPr lang="es-ES_tradn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2650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lar.ncep.noaa.gov/sst/rtg_low_res/global_anomaly_oper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" y="0"/>
            <a:ext cx="9135329" cy="685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rammb.cira.colostate.edu/ramsdis/online/images/latest/rmtc/rmtc_amsu_ssmi_tpw_pc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9pPr>
          </a:lstStyle>
          <a:p>
            <a:r>
              <a:rPr lang="es-ES_tradnl" sz="4000" kern="0" dirty="0" smtClean="0"/>
              <a:t>Agua Precipitable – Porciento de la Norma</a:t>
            </a:r>
            <a:endParaRPr lang="es-ES_tradnl" sz="4000" kern="0" dirty="0"/>
          </a:p>
        </p:txBody>
      </p:sp>
    </p:spTree>
    <p:extLst>
      <p:ext uri="{BB962C8B-B14F-4D97-AF65-F5344CB8AC3E}">
        <p14:creationId xmlns:p14="http://schemas.microsoft.com/office/powerpoint/2010/main" val="18138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El Embudo</a:t>
            </a:r>
            <a:endParaRPr lang="es-ES_tradnl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106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MJO – </a:t>
            </a:r>
            <a:r>
              <a:rPr lang="es-ES_tradnl" dirty="0" err="1" smtClean="0"/>
              <a:t>Velocity</a:t>
            </a:r>
            <a:r>
              <a:rPr lang="es-ES_tradnl" dirty="0" smtClean="0"/>
              <a:t> </a:t>
            </a:r>
            <a:r>
              <a:rPr lang="es-ES_tradnl" dirty="0" err="1" smtClean="0"/>
              <a:t>Potential</a:t>
            </a:r>
            <a:r>
              <a:rPr lang="es-ES_tradnl" dirty="0" smtClean="0"/>
              <a:t> </a:t>
            </a:r>
            <a:r>
              <a:rPr lang="es-ES_tradnl" dirty="0" err="1" smtClean="0"/>
              <a:t>Anomalies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2637"/>
            <a:ext cx="8001000" cy="41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MJO – Enero 25, 2016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4" y="2052637"/>
            <a:ext cx="8472966" cy="43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971873"/>
          </a:xfrm>
        </p:spPr>
        <p:txBody>
          <a:bodyPr/>
          <a:lstStyle/>
          <a:p>
            <a:r>
              <a:rPr lang="es-ES_tradnl" dirty="0" smtClean="0"/>
              <a:t>Pronósticos – EWP/CFS </a:t>
            </a:r>
            <a:endParaRPr lang="es-ES_tradnl" dirty="0"/>
          </a:p>
        </p:txBody>
      </p:sp>
      <p:pic>
        <p:nvPicPr>
          <p:cNvPr id="3074" name="Picture 2" descr="http://www.cpc.ncep.noaa.gov/products/people/wd52qz/mjo/chi/ew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67073"/>
            <a:ext cx="474345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pc.ncep.noaa.gov/products/people/wd52qz/mjo/chi/cf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647700"/>
            <a:ext cx="474345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5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err="1" smtClean="0"/>
              <a:t>Hidro</a:t>
            </a:r>
            <a:r>
              <a:rPr lang="es-ES_tradnl" dirty="0" smtClean="0"/>
              <a:t> Estimador</a:t>
            </a:r>
            <a:endParaRPr lang="es-ES_tradnl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633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295400"/>
            <a:ext cx="3962400" cy="2286000"/>
          </a:xfrm>
        </p:spPr>
        <p:txBody>
          <a:bodyPr/>
          <a:lstStyle/>
          <a:p>
            <a:r>
              <a:rPr lang="es-ES_tradnl" dirty="0" err="1" smtClean="0"/>
              <a:t>Hidro</a:t>
            </a:r>
            <a:r>
              <a:rPr lang="es-ES_tradnl" dirty="0" smtClean="0"/>
              <a:t> Estimador de la NOAA</a:t>
            </a:r>
            <a:r>
              <a:rPr lang="es-ES_tradnl" dirty="0"/>
              <a:t> VT: </a:t>
            </a:r>
            <a:r>
              <a:rPr lang="es-ES_tradnl" dirty="0" smtClean="0"/>
              <a:t>26012016/12Z</a:t>
            </a:r>
            <a:endParaRPr lang="es-ES_tradnl" dirty="0"/>
          </a:p>
        </p:txBody>
      </p:sp>
      <p:pic>
        <p:nvPicPr>
          <p:cNvPr id="3074" name="Picture 2" descr="Hydro-Estimator - South America - 24 Hour Estimated Rainfall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571500"/>
            <a:ext cx="4810125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9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573725" cy="3276600"/>
          </a:xfrm>
        </p:spPr>
        <p:txBody>
          <a:bodyPr/>
          <a:lstStyle/>
          <a:p>
            <a:r>
              <a:rPr lang="es-ES_tradnl" dirty="0" err="1" smtClean="0"/>
              <a:t>Hidro</a:t>
            </a:r>
            <a:r>
              <a:rPr lang="es-ES_tradnl" dirty="0" smtClean="0"/>
              <a:t> Estimador del </a:t>
            </a:r>
            <a:r>
              <a:rPr lang="es-ES_tradnl" dirty="0" smtClean="0"/>
              <a:t>CPTEC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>VT: </a:t>
            </a:r>
            <a:r>
              <a:rPr lang="es-ES_tradnl" dirty="0" smtClean="0"/>
              <a:t>26012016/18Z</a:t>
            </a:r>
            <a:endParaRPr lang="es-ES_tradnl" dirty="0"/>
          </a:p>
        </p:txBody>
      </p:sp>
      <p:grpSp>
        <p:nvGrpSpPr>
          <p:cNvPr id="6" name="Group 5"/>
          <p:cNvGrpSpPr/>
          <p:nvPr/>
        </p:nvGrpSpPr>
        <p:grpSpPr>
          <a:xfrm>
            <a:off x="3626193" y="-6178"/>
            <a:ext cx="5505450" cy="6508642"/>
            <a:chOff x="1805068" y="6458"/>
            <a:chExt cx="5505450" cy="6508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068" y="6458"/>
              <a:ext cx="5505450" cy="5619750"/>
            </a:xfrm>
            <a:prstGeom prst="rect">
              <a:avLst/>
            </a:prstGeom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5638800"/>
              <a:ext cx="5481718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34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05200" cy="3048000"/>
          </a:xfrm>
        </p:spPr>
        <p:txBody>
          <a:bodyPr/>
          <a:lstStyle/>
          <a:p>
            <a:r>
              <a:rPr lang="es-ES_tradnl" dirty="0" err="1" smtClean="0"/>
              <a:t>Hidro</a:t>
            </a:r>
            <a:r>
              <a:rPr lang="es-ES_tradnl" dirty="0" smtClean="0"/>
              <a:t> Estimador del </a:t>
            </a:r>
            <a:r>
              <a:rPr lang="es-ES_tradnl" dirty="0" smtClean="0"/>
              <a:t>CPTEC </a:t>
            </a:r>
            <a:r>
              <a:rPr lang="es-ES_tradnl" dirty="0" smtClean="0"/>
              <a:t>24 </a:t>
            </a:r>
            <a:r>
              <a:rPr lang="es-ES_tradnl" dirty="0" err="1" smtClean="0"/>
              <a:t>hrs</a:t>
            </a:r>
            <a:r>
              <a:rPr lang="es-ES_tradnl" dirty="0" smtClean="0"/>
              <a:t> VT </a:t>
            </a:r>
            <a:r>
              <a:rPr lang="es-ES_tradnl" dirty="0" err="1" smtClean="0"/>
              <a:t>Jan</a:t>
            </a:r>
            <a:r>
              <a:rPr lang="es-ES_tradnl" dirty="0" smtClean="0"/>
              <a:t> 25/12z</a:t>
            </a:r>
            <a:endParaRPr lang="es-ES_tradnl" dirty="0"/>
          </a:p>
        </p:txBody>
      </p:sp>
      <p:grpSp>
        <p:nvGrpSpPr>
          <p:cNvPr id="5" name="Group 4"/>
          <p:cNvGrpSpPr/>
          <p:nvPr/>
        </p:nvGrpSpPr>
        <p:grpSpPr>
          <a:xfrm>
            <a:off x="3505200" y="0"/>
            <a:ext cx="5636741" cy="6172200"/>
            <a:chOff x="1905000" y="838200"/>
            <a:chExt cx="5505450" cy="5638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00" y="838200"/>
              <a:ext cx="5505450" cy="5619750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13" y="6134100"/>
              <a:ext cx="30765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364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46788" y="457200"/>
            <a:ext cx="5505450" cy="5629275"/>
            <a:chOff x="3646788" y="619125"/>
            <a:chExt cx="5505450" cy="5629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788" y="619125"/>
              <a:ext cx="5505450" cy="5619750"/>
            </a:xfrm>
            <a:prstGeom prst="rect">
              <a:avLst/>
            </a:prstGeom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225" y="5905500"/>
              <a:ext cx="30765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itle 1"/>
          <p:cNvSpPr txBox="1">
            <a:spLocks/>
          </p:cNvSpPr>
          <p:nvPr/>
        </p:nvSpPr>
        <p:spPr bwMode="auto">
          <a:xfrm>
            <a:off x="0" y="1143000"/>
            <a:ext cx="350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28" charset="0"/>
              </a:defRPr>
            </a:lvl9pPr>
          </a:lstStyle>
          <a:p>
            <a:r>
              <a:rPr lang="es-ES_tradnl" kern="0" dirty="0" err="1" smtClean="0"/>
              <a:t>Hidro</a:t>
            </a:r>
            <a:r>
              <a:rPr lang="es-ES_tradnl" kern="0" dirty="0" smtClean="0"/>
              <a:t> Estimador del CPTEC 24 </a:t>
            </a:r>
            <a:r>
              <a:rPr lang="es-ES_tradnl" kern="0" dirty="0" err="1" smtClean="0"/>
              <a:t>hrs</a:t>
            </a:r>
            <a:r>
              <a:rPr lang="es-ES_tradnl" kern="0" dirty="0" smtClean="0"/>
              <a:t> VT </a:t>
            </a:r>
            <a:r>
              <a:rPr lang="es-ES_tradnl" kern="0" dirty="0" err="1" smtClean="0"/>
              <a:t>Jan</a:t>
            </a:r>
            <a:r>
              <a:rPr lang="es-ES_tradnl" kern="0" dirty="0" smtClean="0"/>
              <a:t> 25/12z</a:t>
            </a:r>
            <a:endParaRPr lang="es-ES_tradnl" kern="0" dirty="0"/>
          </a:p>
        </p:txBody>
      </p:sp>
    </p:spTree>
    <p:extLst>
      <p:ext uri="{BB962C8B-B14F-4D97-AF65-F5344CB8AC3E}">
        <p14:creationId xmlns:p14="http://schemas.microsoft.com/office/powerpoint/2010/main" val="267418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Diagnostico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990600"/>
            <a:ext cx="7924800" cy="5105400"/>
          </a:xfrm>
        </p:spPr>
        <p:txBody>
          <a:bodyPr/>
          <a:lstStyle/>
          <a:p>
            <a:r>
              <a:rPr lang="es-ES_tradnl" u="sng" dirty="0" smtClean="0"/>
              <a:t>El Embudo</a:t>
            </a:r>
            <a:r>
              <a:rPr lang="es-ES_tradnl" dirty="0" smtClean="0"/>
              <a:t> de pronostico nos muestra un sistema polar entrando a Chile con buen apoyo dinámico en todos los niveles</a:t>
            </a:r>
          </a:p>
          <a:p>
            <a:pPr lvl="1"/>
            <a:r>
              <a:rPr lang="es-ES_tradnl" dirty="0" smtClean="0"/>
              <a:t>Precipitación Convectiva: 05-10mm</a:t>
            </a:r>
          </a:p>
          <a:p>
            <a:pPr lvl="1"/>
            <a:r>
              <a:rPr lang="es-ES_tradnl" dirty="0" smtClean="0"/>
              <a:t>Precipitación Total: 20-25mm</a:t>
            </a:r>
          </a:p>
          <a:p>
            <a:r>
              <a:rPr lang="es-ES_tradnl" u="sng" dirty="0" smtClean="0"/>
              <a:t>Ensamblaje</a:t>
            </a:r>
            <a:r>
              <a:rPr lang="es-ES_tradnl" dirty="0" smtClean="0"/>
              <a:t>: Buen agrupamiento de los miembros y poca variabilidad sugiere pronostico de alta confianza</a:t>
            </a:r>
          </a:p>
          <a:p>
            <a:pPr lvl="1"/>
            <a:r>
              <a:rPr lang="es-ES_tradnl" dirty="0" smtClean="0"/>
              <a:t>Miembros muestran montos de unos 20-30mm, con probabilidad alta de montos en exceso de 12mm pero menos de 24 entre Chiloé y Temuco</a:t>
            </a:r>
          </a:p>
        </p:txBody>
      </p:sp>
    </p:spTree>
    <p:extLst>
      <p:ext uri="{BB962C8B-B14F-4D97-AF65-F5344CB8AC3E}">
        <p14:creationId xmlns:p14="http://schemas.microsoft.com/office/powerpoint/2010/main" val="2338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_tradnl" dirty="0" smtClean="0"/>
              <a:t>Diagnostico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105400"/>
          </a:xfrm>
        </p:spPr>
        <p:txBody>
          <a:bodyPr/>
          <a:lstStyle/>
          <a:p>
            <a:r>
              <a:rPr lang="es-ES_tradnl" u="sng" dirty="0" smtClean="0"/>
              <a:t>Climatología</a:t>
            </a:r>
            <a:r>
              <a:rPr lang="es-ES_tradnl" dirty="0" smtClean="0"/>
              <a:t>: Anomalías cálidas de TSM, resulta en alto contenido de agua disponible.</a:t>
            </a:r>
          </a:p>
          <a:p>
            <a:pPr lvl="1"/>
            <a:r>
              <a:rPr lang="es-ES_tradnl" dirty="0" smtClean="0"/>
              <a:t>El MJO esta favorable para el periodo</a:t>
            </a:r>
          </a:p>
          <a:p>
            <a:r>
              <a:rPr lang="es-ES_tradnl" u="sng" dirty="0" smtClean="0"/>
              <a:t>H-E</a:t>
            </a:r>
            <a:r>
              <a:rPr lang="es-ES_tradnl" dirty="0" smtClean="0"/>
              <a:t>:  Ambos, CPTEC y NOAA, muestran montos de unos 20-25mm/día en el Pacifico Oriental</a:t>
            </a:r>
          </a:p>
          <a:p>
            <a:pPr lvl="1"/>
            <a:r>
              <a:rPr lang="es-ES_tradnl" dirty="0" smtClean="0"/>
              <a:t>Apoyo dinámico en los modelos sugiere que es un evento </a:t>
            </a:r>
            <a:r>
              <a:rPr lang="es-ES_tradnl" dirty="0" err="1" smtClean="0"/>
              <a:t>convectivo</a:t>
            </a:r>
            <a:r>
              <a:rPr lang="es-ES_tradnl" dirty="0" smtClean="0"/>
              <a:t>, por lo cual confianza en el </a:t>
            </a:r>
            <a:r>
              <a:rPr lang="es-ES_tradnl" dirty="0" err="1" smtClean="0"/>
              <a:t>hidro</a:t>
            </a:r>
            <a:r>
              <a:rPr lang="es-ES_tradnl" dirty="0" smtClean="0"/>
              <a:t> estimador es alta.</a:t>
            </a:r>
          </a:p>
          <a:p>
            <a:r>
              <a:rPr lang="es-ES_tradnl" b="1" u="sng" dirty="0" smtClean="0"/>
              <a:t>Pronostico de Precipitación</a:t>
            </a:r>
            <a:r>
              <a:rPr lang="es-ES_tradnl" dirty="0" smtClean="0"/>
              <a:t>: </a:t>
            </a:r>
          </a:p>
          <a:p>
            <a:pPr lvl="1"/>
            <a:r>
              <a:rPr lang="es-ES_tradnl" dirty="0" smtClean="0"/>
              <a:t>Montos de 05-10mm con máximos aislados de 20-25mm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3760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_tradnl" dirty="0" smtClean="0"/>
              <a:t>Corriente en Chorro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6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295400"/>
            <a:ext cx="3962400" cy="2286000"/>
          </a:xfrm>
        </p:spPr>
        <p:txBody>
          <a:bodyPr/>
          <a:lstStyle/>
          <a:p>
            <a:r>
              <a:rPr lang="es-ES_tradnl" dirty="0" err="1" smtClean="0"/>
              <a:t>Hidro</a:t>
            </a:r>
            <a:r>
              <a:rPr lang="es-ES_tradnl" dirty="0" smtClean="0"/>
              <a:t> Estimador de la NOAA</a:t>
            </a:r>
            <a:br>
              <a:rPr lang="es-ES_tradnl" dirty="0" smtClean="0"/>
            </a:br>
            <a:r>
              <a:rPr lang="es-ES_tradnl" dirty="0" smtClean="0"/>
              <a:t>VT: 27012016/12Z</a:t>
            </a:r>
            <a:endParaRPr lang="es-ES_tradnl" dirty="0"/>
          </a:p>
        </p:txBody>
      </p:sp>
      <p:pic>
        <p:nvPicPr>
          <p:cNvPr id="5122" name="Picture 2" descr="Hydro-Estimator - South America - 24 Hour Estimated Rainfall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-569441"/>
            <a:ext cx="4810125" cy="74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800600"/>
            <a:ext cx="28194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H-E muestra montos acumulados de unos 15-20mm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445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s-ES_tradnl" dirty="0" err="1"/>
              <a:t>Hidro</a:t>
            </a:r>
            <a:r>
              <a:rPr lang="es-ES_tradnl" dirty="0"/>
              <a:t> Estimador del </a:t>
            </a:r>
            <a:r>
              <a:rPr lang="es-ES_tradnl" dirty="0" smtClean="0"/>
              <a:t>CPTEC </a:t>
            </a:r>
            <a:r>
              <a:rPr lang="es-ES_tradnl" dirty="0"/>
              <a:t>24 </a:t>
            </a:r>
            <a:r>
              <a:rPr lang="es-ES_tradnl" dirty="0" err="1"/>
              <a:t>hrs</a:t>
            </a:r>
            <a:r>
              <a:rPr lang="es-ES_tradnl" dirty="0"/>
              <a:t> VT </a:t>
            </a:r>
            <a:r>
              <a:rPr lang="es-ES_tradnl" dirty="0" err="1"/>
              <a:t>Jan</a:t>
            </a:r>
            <a:r>
              <a:rPr lang="es-ES_tradnl" dirty="0"/>
              <a:t> 25/12z</a:t>
            </a:r>
            <a:endParaRPr lang="en-US" dirty="0"/>
          </a:p>
        </p:txBody>
      </p:sp>
      <p:pic>
        <p:nvPicPr>
          <p:cNvPr id="3074" name="Picture 2" descr="http://sigma.cptec.inpe.br/cgi-bin/mapserv?mode=map&amp;map=/extra2/sigma/contextos/prec_sat/WEB-INF/precipitacao.map&amp;mapext=-95+-54+-24.999999999999993+17.453287197231844&amp;prec=/extra2/sigma/contextos/prec_sat/ms_tmp/S11236415_201601271200.gif&amp;mapsize=578+590&amp;layers=estados%20regiao%20prec%20&amp;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717456"/>
            <a:ext cx="5000625" cy="510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6362700"/>
            <a:ext cx="30765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4800600"/>
            <a:ext cx="28194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H-E del CPTEC muestra montos acumulados de unos 15-20mm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10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" y="0"/>
            <a:ext cx="9144000" cy="6432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223" y="4419600"/>
            <a:ext cx="7772400" cy="1143000"/>
          </a:xfrm>
        </p:spPr>
        <p:txBody>
          <a:bodyPr/>
          <a:lstStyle/>
          <a:p>
            <a:r>
              <a:rPr lang="es-ES_tradnl" dirty="0" smtClean="0"/>
              <a:t>Montos Acumulados: Enero 27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0008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34"/>
            <a:ext cx="9144000" cy="64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s-ES_tradnl" dirty="0" smtClean="0"/>
              <a:t>Jets y Divergencia en 250 hPa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1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s-ES_tradnl" sz="4000" dirty="0"/>
              <a:t>Espesor y Flujo en 10m/Con.-</a:t>
            </a:r>
            <a:r>
              <a:rPr lang="es-ES_tradnl" sz="4000" dirty="0" err="1" smtClean="0"/>
              <a:t>Div</a:t>
            </a:r>
            <a:r>
              <a:rPr lang="es-ES_tradnl" sz="4000" dirty="0" smtClean="0"/>
              <a:t>. 850 hPa</a:t>
            </a:r>
            <a:endParaRPr lang="es-ES_tradnl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746"/>
            <a:ext cx="7772400" cy="1143000"/>
          </a:xfrm>
        </p:spPr>
        <p:txBody>
          <a:bodyPr/>
          <a:lstStyle/>
          <a:p>
            <a:r>
              <a:rPr lang="es-ES_tradnl" dirty="0" smtClean="0"/>
              <a:t>Espesor y Flujo en 10m/Con.-</a:t>
            </a:r>
            <a:r>
              <a:rPr lang="es-ES_tradnl" dirty="0" err="1" smtClean="0"/>
              <a:t>Div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0" y="4800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</a:rPr>
              <a:t>L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4419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</a:rPr>
              <a:t>L</a:t>
            </a:r>
            <a:endParaRPr lang="es-ES_tradnl" dirty="0">
              <a:solidFill>
                <a:srgbClr val="FF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499191" y="3583073"/>
            <a:ext cx="2870790" cy="1073987"/>
          </a:xfrm>
          <a:custGeom>
            <a:avLst/>
            <a:gdLst>
              <a:gd name="connsiteX0" fmla="*/ 0 w 2870790"/>
              <a:gd name="connsiteY0" fmla="*/ 42629 h 1073987"/>
              <a:gd name="connsiteX1" fmla="*/ 669851 w 2870790"/>
              <a:gd name="connsiteY1" fmla="*/ 99 h 1073987"/>
              <a:gd name="connsiteX2" fmla="*/ 1329069 w 2870790"/>
              <a:gd name="connsiteY2" fmla="*/ 53262 h 1073987"/>
              <a:gd name="connsiteX3" fmla="*/ 1733107 w 2870790"/>
              <a:gd name="connsiteY3" fmla="*/ 191485 h 1073987"/>
              <a:gd name="connsiteX4" fmla="*/ 2169042 w 2870790"/>
              <a:gd name="connsiteY4" fmla="*/ 382871 h 1073987"/>
              <a:gd name="connsiteX5" fmla="*/ 2498651 w 2870790"/>
              <a:gd name="connsiteY5" fmla="*/ 616787 h 1073987"/>
              <a:gd name="connsiteX6" fmla="*/ 2870790 w 2870790"/>
              <a:gd name="connsiteY6" fmla="*/ 1073987 h 1073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0790" h="1073987">
                <a:moveTo>
                  <a:pt x="0" y="42629"/>
                </a:moveTo>
                <a:cubicBezTo>
                  <a:pt x="224170" y="20478"/>
                  <a:pt x="448340" y="-1673"/>
                  <a:pt x="669851" y="99"/>
                </a:cubicBezTo>
                <a:cubicBezTo>
                  <a:pt x="891362" y="1871"/>
                  <a:pt x="1151860" y="21364"/>
                  <a:pt x="1329069" y="53262"/>
                </a:cubicBezTo>
                <a:cubicBezTo>
                  <a:pt x="1506278" y="85160"/>
                  <a:pt x="1593112" y="136550"/>
                  <a:pt x="1733107" y="191485"/>
                </a:cubicBezTo>
                <a:cubicBezTo>
                  <a:pt x="1873102" y="246420"/>
                  <a:pt x="2041451" y="311987"/>
                  <a:pt x="2169042" y="382871"/>
                </a:cubicBezTo>
                <a:cubicBezTo>
                  <a:pt x="2296633" y="453755"/>
                  <a:pt x="2381693" y="501601"/>
                  <a:pt x="2498651" y="616787"/>
                </a:cubicBezTo>
                <a:cubicBezTo>
                  <a:pt x="2615609" y="731973"/>
                  <a:pt x="2743199" y="902980"/>
                  <a:pt x="2870790" y="1073987"/>
                </a:cubicBezTo>
              </a:path>
            </a:pathLst>
          </a:cu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 7"/>
          <p:cNvSpPr/>
          <p:nvPr/>
        </p:nvSpPr>
        <p:spPr>
          <a:xfrm>
            <a:off x="4274288" y="3806456"/>
            <a:ext cx="155539" cy="818707"/>
          </a:xfrm>
          <a:custGeom>
            <a:avLst/>
            <a:gdLst>
              <a:gd name="connsiteX0" fmla="*/ 0 w 155539"/>
              <a:gd name="connsiteY0" fmla="*/ 0 h 818707"/>
              <a:gd name="connsiteX1" fmla="*/ 138224 w 155539"/>
              <a:gd name="connsiteY1" fmla="*/ 467832 h 818707"/>
              <a:gd name="connsiteX2" fmla="*/ 148856 w 155539"/>
              <a:gd name="connsiteY2" fmla="*/ 659218 h 818707"/>
              <a:gd name="connsiteX3" fmla="*/ 95693 w 155539"/>
              <a:gd name="connsiteY3" fmla="*/ 818707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39" h="818707">
                <a:moveTo>
                  <a:pt x="0" y="0"/>
                </a:moveTo>
                <a:cubicBezTo>
                  <a:pt x="56707" y="178981"/>
                  <a:pt x="113415" y="357962"/>
                  <a:pt x="138224" y="467832"/>
                </a:cubicBezTo>
                <a:cubicBezTo>
                  <a:pt x="163033" y="577702"/>
                  <a:pt x="155945" y="600739"/>
                  <a:pt x="148856" y="659218"/>
                </a:cubicBezTo>
                <a:cubicBezTo>
                  <a:pt x="141768" y="717697"/>
                  <a:pt x="118730" y="768202"/>
                  <a:pt x="95693" y="818707"/>
                </a:cubicBez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/>
        </p:nvSpPr>
        <p:spPr>
          <a:xfrm>
            <a:off x="3332637" y="4577498"/>
            <a:ext cx="1058610" cy="729039"/>
          </a:xfrm>
          <a:custGeom>
            <a:avLst/>
            <a:gdLst>
              <a:gd name="connsiteX0" fmla="*/ 1058610 w 1058610"/>
              <a:gd name="connsiteY0" fmla="*/ 143358 h 729039"/>
              <a:gd name="connsiteX1" fmla="*/ 984182 w 1058610"/>
              <a:gd name="connsiteY1" fmla="*/ 419804 h 729039"/>
              <a:gd name="connsiteX2" fmla="*/ 729000 w 1058610"/>
              <a:gd name="connsiteY2" fmla="*/ 664353 h 729039"/>
              <a:gd name="connsiteX3" fmla="*/ 484451 w 1058610"/>
              <a:gd name="connsiteY3" fmla="*/ 728149 h 729039"/>
              <a:gd name="connsiteX4" fmla="*/ 303698 w 1058610"/>
              <a:gd name="connsiteY4" fmla="*/ 696251 h 729039"/>
              <a:gd name="connsiteX5" fmla="*/ 186740 w 1058610"/>
              <a:gd name="connsiteY5" fmla="*/ 621823 h 729039"/>
              <a:gd name="connsiteX6" fmla="*/ 37884 w 1058610"/>
              <a:gd name="connsiteY6" fmla="*/ 430437 h 729039"/>
              <a:gd name="connsiteX7" fmla="*/ 5986 w 1058610"/>
              <a:gd name="connsiteY7" fmla="*/ 185888 h 729039"/>
              <a:gd name="connsiteX8" fmla="*/ 133577 w 1058610"/>
              <a:gd name="connsiteY8" fmla="*/ 26400 h 729039"/>
              <a:gd name="connsiteX9" fmla="*/ 303698 w 1058610"/>
              <a:gd name="connsiteY9" fmla="*/ 5135 h 729039"/>
              <a:gd name="connsiteX10" fmla="*/ 473819 w 1058610"/>
              <a:gd name="connsiteY10" fmla="*/ 79562 h 729039"/>
              <a:gd name="connsiteX11" fmla="*/ 569512 w 1058610"/>
              <a:gd name="connsiteY11" fmla="*/ 207153 h 729039"/>
              <a:gd name="connsiteX12" fmla="*/ 569512 w 1058610"/>
              <a:gd name="connsiteY12" fmla="*/ 356009 h 729039"/>
              <a:gd name="connsiteX13" fmla="*/ 526982 w 1058610"/>
              <a:gd name="connsiteY13" fmla="*/ 419804 h 729039"/>
              <a:gd name="connsiteX14" fmla="*/ 526982 w 1058610"/>
              <a:gd name="connsiteY14" fmla="*/ 419804 h 72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58610" h="729039">
                <a:moveTo>
                  <a:pt x="1058610" y="143358"/>
                </a:moveTo>
                <a:cubicBezTo>
                  <a:pt x="1048863" y="238165"/>
                  <a:pt x="1039117" y="332972"/>
                  <a:pt x="984182" y="419804"/>
                </a:cubicBezTo>
                <a:cubicBezTo>
                  <a:pt x="929247" y="506637"/>
                  <a:pt x="812288" y="612962"/>
                  <a:pt x="729000" y="664353"/>
                </a:cubicBezTo>
                <a:cubicBezTo>
                  <a:pt x="645711" y="715744"/>
                  <a:pt x="555335" y="722833"/>
                  <a:pt x="484451" y="728149"/>
                </a:cubicBezTo>
                <a:cubicBezTo>
                  <a:pt x="413567" y="733465"/>
                  <a:pt x="353316" y="713972"/>
                  <a:pt x="303698" y="696251"/>
                </a:cubicBezTo>
                <a:cubicBezTo>
                  <a:pt x="254080" y="678530"/>
                  <a:pt x="231042" y="666125"/>
                  <a:pt x="186740" y="621823"/>
                </a:cubicBezTo>
                <a:cubicBezTo>
                  <a:pt x="142438" y="577521"/>
                  <a:pt x="68010" y="503093"/>
                  <a:pt x="37884" y="430437"/>
                </a:cubicBezTo>
                <a:cubicBezTo>
                  <a:pt x="7758" y="357781"/>
                  <a:pt x="-9963" y="253227"/>
                  <a:pt x="5986" y="185888"/>
                </a:cubicBezTo>
                <a:cubicBezTo>
                  <a:pt x="21935" y="118549"/>
                  <a:pt x="83958" y="56525"/>
                  <a:pt x="133577" y="26400"/>
                </a:cubicBezTo>
                <a:cubicBezTo>
                  <a:pt x="183196" y="-3726"/>
                  <a:pt x="246991" y="-3725"/>
                  <a:pt x="303698" y="5135"/>
                </a:cubicBezTo>
                <a:cubicBezTo>
                  <a:pt x="360405" y="13995"/>
                  <a:pt x="429517" y="45892"/>
                  <a:pt x="473819" y="79562"/>
                </a:cubicBezTo>
                <a:cubicBezTo>
                  <a:pt x="518121" y="113232"/>
                  <a:pt x="553563" y="161079"/>
                  <a:pt x="569512" y="207153"/>
                </a:cubicBezTo>
                <a:cubicBezTo>
                  <a:pt x="585461" y="253228"/>
                  <a:pt x="576600" y="320567"/>
                  <a:pt x="569512" y="356009"/>
                </a:cubicBezTo>
                <a:cubicBezTo>
                  <a:pt x="562424" y="391451"/>
                  <a:pt x="526982" y="419804"/>
                  <a:pt x="526982" y="419804"/>
                </a:cubicBezTo>
                <a:lnTo>
                  <a:pt x="526982" y="419804"/>
                </a:lnTo>
              </a:path>
            </a:pathLst>
          </a:cu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98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s-ES_tradnl" dirty="0"/>
              <a:t>Convergencia de Bajo </a:t>
            </a:r>
            <a:r>
              <a:rPr lang="es-ES_tradnl" dirty="0" smtClean="0"/>
              <a:t>Nivel (Zoom)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5856"/>
            <a:ext cx="9144000" cy="57221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343400" y="3505200"/>
            <a:ext cx="762000" cy="2209800"/>
          </a:xfrm>
          <a:prstGeom prst="ellipse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84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6950"/>
            <a:ext cx="7772400" cy="1143000"/>
          </a:xfrm>
        </p:spPr>
        <p:txBody>
          <a:bodyPr/>
          <a:lstStyle/>
          <a:p>
            <a:r>
              <a:rPr lang="es-ES_tradnl" dirty="0" smtClean="0"/>
              <a:t>Acoplamiento de </a:t>
            </a:r>
            <a:r>
              <a:rPr lang="es-ES_tradnl" dirty="0" err="1" smtClean="0"/>
              <a:t>Div</a:t>
            </a:r>
            <a:r>
              <a:rPr lang="es-ES_tradnl" dirty="0" smtClean="0"/>
              <a:t>./Con.</a:t>
            </a:r>
            <a:endParaRPr lang="es-ES_tradnl" dirty="0"/>
          </a:p>
        </p:txBody>
      </p:sp>
      <p:grpSp>
        <p:nvGrpSpPr>
          <p:cNvPr id="6" name="Group 5"/>
          <p:cNvGrpSpPr/>
          <p:nvPr/>
        </p:nvGrpSpPr>
        <p:grpSpPr>
          <a:xfrm>
            <a:off x="-1600200" y="1096050"/>
            <a:ext cx="11658600" cy="5722144"/>
            <a:chOff x="-1600200" y="1096050"/>
            <a:chExt cx="11658600" cy="57221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096050"/>
              <a:ext cx="9144000" cy="572214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0200" y="1126846"/>
              <a:ext cx="6248400" cy="566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/>
          <p:cNvCxnSpPr/>
          <p:nvPr/>
        </p:nvCxnSpPr>
        <p:spPr>
          <a:xfrm>
            <a:off x="4648200" y="1096050"/>
            <a:ext cx="0" cy="5722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" y="1066800"/>
            <a:ext cx="35814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Divergencia en 250 hPa</a:t>
            </a:r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066800"/>
            <a:ext cx="35814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Convergencia en 850 hPa</a:t>
            </a:r>
            <a:endParaRPr lang="es-ES_tradnl" dirty="0"/>
          </a:p>
        </p:txBody>
      </p:sp>
      <p:sp>
        <p:nvSpPr>
          <p:cNvPr id="10" name="Oval 9"/>
          <p:cNvSpPr/>
          <p:nvPr/>
        </p:nvSpPr>
        <p:spPr>
          <a:xfrm>
            <a:off x="762000" y="3657600"/>
            <a:ext cx="762000" cy="2209800"/>
          </a:xfrm>
          <a:prstGeom prst="ellipse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Oval 12"/>
          <p:cNvSpPr/>
          <p:nvPr/>
        </p:nvSpPr>
        <p:spPr>
          <a:xfrm>
            <a:off x="5105400" y="3657600"/>
            <a:ext cx="762000" cy="2209800"/>
          </a:xfrm>
          <a:prstGeom prst="ellipse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877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10385</TotalTime>
  <Words>477</Words>
  <Application>Microsoft Office PowerPoint</Application>
  <PresentationFormat>On-screen Show (4:3)</PresentationFormat>
  <Paragraphs>82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Default Design</vt:lpstr>
      <vt:lpstr>Aplicación de la Metodología Pronósticos Cuantitativos de Precipitación</vt:lpstr>
      <vt:lpstr>Herramientas para Minimizar la Incertidumbre</vt:lpstr>
      <vt:lpstr>El Embudo</vt:lpstr>
      <vt:lpstr>Corriente en Chorro</vt:lpstr>
      <vt:lpstr>Jets y Divergencia en 250 hPa</vt:lpstr>
      <vt:lpstr>Espesor y Flujo en 10m/Con.-Div. 850 hPa</vt:lpstr>
      <vt:lpstr>Espesor y Flujo en 10m/Con.-Div</vt:lpstr>
      <vt:lpstr>Convergencia de Bajo Nivel (Zoom)</vt:lpstr>
      <vt:lpstr>Acoplamiento de Div./Con.</vt:lpstr>
      <vt:lpstr>Corte Transversal – Con./Div.</vt:lpstr>
      <vt:lpstr>Gatillador – Vorticidad Relativa en 500 hPa</vt:lpstr>
      <vt:lpstr>Gatillador – Vorticidad Relativa en 500 hPa</vt:lpstr>
      <vt:lpstr>Estabilidad – GDI</vt:lpstr>
      <vt:lpstr>Estabilidad – Índice K</vt:lpstr>
      <vt:lpstr>PowerPoint Presentation</vt:lpstr>
      <vt:lpstr>Agua Precipitable</vt:lpstr>
      <vt:lpstr>PWAT y el Índice K</vt:lpstr>
      <vt:lpstr>Pronostico Determinístico – Precipitación Total vs. Convectiva</vt:lpstr>
      <vt:lpstr>Ensamblaje de Modelos</vt:lpstr>
      <vt:lpstr>Ensamblaje de Modelos F24</vt:lpstr>
      <vt:lpstr>Ensamblaje de Modelos F36</vt:lpstr>
      <vt:lpstr>Ensamblaje de Precipitación</vt:lpstr>
      <vt:lpstr>PQPF &gt; 6mm</vt:lpstr>
      <vt:lpstr>PQPF &gt; 12mm</vt:lpstr>
      <vt:lpstr>PQPF &gt; 24mm</vt:lpstr>
      <vt:lpstr>PQPF &gt; 36mm</vt:lpstr>
      <vt:lpstr>Herramientas Climatologicas</vt:lpstr>
      <vt:lpstr>PowerPoint Presentation</vt:lpstr>
      <vt:lpstr>PowerPoint Presentation</vt:lpstr>
      <vt:lpstr>MJO – Velocity Potential Anomalies</vt:lpstr>
      <vt:lpstr>MJO – Enero 25, 2016</vt:lpstr>
      <vt:lpstr>Pronósticos – EWP/CFS </vt:lpstr>
      <vt:lpstr>Hidro Estimador</vt:lpstr>
      <vt:lpstr>Hidro Estimador de la NOAA VT: 26012016/12Z</vt:lpstr>
      <vt:lpstr>Hidro Estimador del CPTEC VT: 26012016/18Z</vt:lpstr>
      <vt:lpstr>Hidro Estimador del CPTEC 24 hrs VT Jan 25/12z</vt:lpstr>
      <vt:lpstr>PowerPoint Presentation</vt:lpstr>
      <vt:lpstr>Diagnostico</vt:lpstr>
      <vt:lpstr>Diagnostico</vt:lpstr>
      <vt:lpstr>Hidro Estimador de la NOAA VT: 27012016/12Z</vt:lpstr>
      <vt:lpstr>Hidro Estimador del CPTEC 24 hrs VT Jan 25/12z</vt:lpstr>
      <vt:lpstr>Montos Acumulados: Enero 27</vt:lpstr>
      <vt:lpstr>PowerPoint Presentation</vt:lpstr>
    </vt:vector>
  </TitlesOfParts>
  <Company>NCEP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NCEP Ensemble Models</dc:title>
  <dc:creator>mjdavison</dc:creator>
  <cp:lastModifiedBy>Michel Davison</cp:lastModifiedBy>
  <cp:revision>688</cp:revision>
  <dcterms:created xsi:type="dcterms:W3CDTF">2005-04-29T17:27:08Z</dcterms:created>
  <dcterms:modified xsi:type="dcterms:W3CDTF">2016-02-01T19:19:23Z</dcterms:modified>
</cp:coreProperties>
</file>