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369" r:id="rId2"/>
    <p:sldId id="581" r:id="rId3"/>
    <p:sldId id="473" r:id="rId4"/>
    <p:sldId id="472" r:id="rId5"/>
    <p:sldId id="497" r:id="rId6"/>
    <p:sldId id="498" r:id="rId7"/>
    <p:sldId id="499" r:id="rId8"/>
    <p:sldId id="477" r:id="rId9"/>
    <p:sldId id="478" r:id="rId10"/>
    <p:sldId id="479" r:id="rId11"/>
    <p:sldId id="594" r:id="rId12"/>
    <p:sldId id="595" r:id="rId13"/>
    <p:sldId id="464" r:id="rId14"/>
    <p:sldId id="468" r:id="rId15"/>
    <p:sldId id="463" r:id="rId16"/>
    <p:sldId id="465" r:id="rId17"/>
    <p:sldId id="466" r:id="rId18"/>
    <p:sldId id="467" r:id="rId19"/>
    <p:sldId id="474" r:id="rId20"/>
    <p:sldId id="469" r:id="rId21"/>
    <p:sldId id="370" r:id="rId22"/>
    <p:sldId id="470" r:id="rId23"/>
    <p:sldId id="299" r:id="rId24"/>
    <p:sldId id="373" r:id="rId25"/>
    <p:sldId id="480" r:id="rId26"/>
    <p:sldId id="471" r:id="rId27"/>
    <p:sldId id="481" r:id="rId28"/>
    <p:sldId id="482" r:id="rId29"/>
    <p:sldId id="374" r:id="rId30"/>
    <p:sldId id="305" r:id="rId31"/>
    <p:sldId id="388" r:id="rId32"/>
    <p:sldId id="584" r:id="rId33"/>
    <p:sldId id="483" r:id="rId34"/>
    <p:sldId id="309" r:id="rId35"/>
    <p:sldId id="485" r:id="rId36"/>
    <p:sldId id="484" r:id="rId37"/>
    <p:sldId id="489" r:id="rId38"/>
    <p:sldId id="486" r:id="rId39"/>
    <p:sldId id="496" r:id="rId40"/>
    <p:sldId id="487" r:id="rId41"/>
    <p:sldId id="488" r:id="rId42"/>
    <p:sldId id="490" r:id="rId43"/>
    <p:sldId id="491" r:id="rId44"/>
    <p:sldId id="492" r:id="rId45"/>
    <p:sldId id="393" r:id="rId46"/>
    <p:sldId id="475" r:id="rId47"/>
    <p:sldId id="583" r:id="rId48"/>
    <p:sldId id="582" r:id="rId49"/>
    <p:sldId id="396" r:id="rId50"/>
    <p:sldId id="449" r:id="rId51"/>
    <p:sldId id="500" r:id="rId52"/>
    <p:sldId id="501" r:id="rId53"/>
    <p:sldId id="502" r:id="rId54"/>
    <p:sldId id="397" r:id="rId55"/>
    <p:sldId id="363" r:id="rId56"/>
    <p:sldId id="503" r:id="rId57"/>
    <p:sldId id="504" r:id="rId58"/>
    <p:sldId id="508" r:id="rId59"/>
    <p:sldId id="509" r:id="rId60"/>
    <p:sldId id="510" r:id="rId61"/>
    <p:sldId id="511" r:id="rId62"/>
    <p:sldId id="512" r:id="rId63"/>
    <p:sldId id="513" r:id="rId64"/>
    <p:sldId id="525" r:id="rId65"/>
    <p:sldId id="526" r:id="rId66"/>
    <p:sldId id="527" r:id="rId67"/>
    <p:sldId id="528" r:id="rId68"/>
    <p:sldId id="529" r:id="rId69"/>
    <p:sldId id="530" r:id="rId70"/>
    <p:sldId id="585" r:id="rId71"/>
    <p:sldId id="514" r:id="rId72"/>
    <p:sldId id="515" r:id="rId73"/>
    <p:sldId id="516" r:id="rId74"/>
    <p:sldId id="517" r:id="rId75"/>
    <p:sldId id="518" r:id="rId76"/>
    <p:sldId id="519" r:id="rId77"/>
    <p:sldId id="520" r:id="rId78"/>
    <p:sldId id="523" r:id="rId79"/>
    <p:sldId id="524" r:id="rId80"/>
    <p:sldId id="596" r:id="rId81"/>
    <p:sldId id="586" r:id="rId82"/>
    <p:sldId id="587" r:id="rId83"/>
    <p:sldId id="555" r:id="rId84"/>
    <p:sldId id="557" r:id="rId85"/>
    <p:sldId id="578" r:id="rId86"/>
    <p:sldId id="560" r:id="rId87"/>
    <p:sldId id="561" r:id="rId88"/>
    <p:sldId id="562" r:id="rId89"/>
    <p:sldId id="563" r:id="rId90"/>
    <p:sldId id="564" r:id="rId91"/>
    <p:sldId id="566" r:id="rId92"/>
    <p:sldId id="567" r:id="rId93"/>
    <p:sldId id="568" r:id="rId94"/>
    <p:sldId id="569" r:id="rId95"/>
    <p:sldId id="570" r:id="rId96"/>
    <p:sldId id="571" r:id="rId97"/>
    <p:sldId id="572" r:id="rId98"/>
    <p:sldId id="573" r:id="rId99"/>
    <p:sldId id="580" r:id="rId100"/>
    <p:sldId id="579" r:id="rId101"/>
    <p:sldId id="575" r:id="rId102"/>
    <p:sldId id="458" r:id="rId103"/>
    <p:sldId id="462" r:id="rId104"/>
    <p:sldId id="461" r:id="rId105"/>
    <p:sldId id="589" r:id="rId106"/>
    <p:sldId id="592" r:id="rId107"/>
    <p:sldId id="590" r:id="rId108"/>
    <p:sldId id="593" r:id="rId109"/>
    <p:sldId id="591" r:id="rId110"/>
  </p:sldIdLst>
  <p:sldSz cx="9144000" cy="6858000" type="screen4x3"/>
  <p:notesSz cx="7026275" cy="9312275"/>
  <p:defaultTextStyle>
    <a:defPPr>
      <a:defRPr lang="es-ES_tradnl"/>
    </a:defPPr>
    <a:lvl1pPr algn="l" rtl="0" fontAlgn="base">
      <a:spcBef>
        <a:spcPct val="0"/>
      </a:spcBef>
      <a:spcAft>
        <a:spcPct val="0"/>
      </a:spcAft>
      <a:defRPr sz="2400" kern="1200">
        <a:solidFill>
          <a:schemeClr val="tx1"/>
        </a:solidFill>
        <a:latin typeface="Times New Roman" pitchFamily="28" charset="0"/>
        <a:ea typeface="+mn-ea"/>
        <a:cs typeface="+mn-cs"/>
      </a:defRPr>
    </a:lvl1pPr>
    <a:lvl2pPr marL="457200" algn="l" rtl="0" fontAlgn="base">
      <a:spcBef>
        <a:spcPct val="0"/>
      </a:spcBef>
      <a:spcAft>
        <a:spcPct val="0"/>
      </a:spcAft>
      <a:defRPr sz="2400" kern="1200">
        <a:solidFill>
          <a:schemeClr val="tx1"/>
        </a:solidFill>
        <a:latin typeface="Times New Roman" pitchFamily="28" charset="0"/>
        <a:ea typeface="+mn-ea"/>
        <a:cs typeface="+mn-cs"/>
      </a:defRPr>
    </a:lvl2pPr>
    <a:lvl3pPr marL="914400" algn="l" rtl="0" fontAlgn="base">
      <a:spcBef>
        <a:spcPct val="0"/>
      </a:spcBef>
      <a:spcAft>
        <a:spcPct val="0"/>
      </a:spcAft>
      <a:defRPr sz="2400" kern="1200">
        <a:solidFill>
          <a:schemeClr val="tx1"/>
        </a:solidFill>
        <a:latin typeface="Times New Roman" pitchFamily="28" charset="0"/>
        <a:ea typeface="+mn-ea"/>
        <a:cs typeface="+mn-cs"/>
      </a:defRPr>
    </a:lvl3pPr>
    <a:lvl4pPr marL="1371600" algn="l" rtl="0" fontAlgn="base">
      <a:spcBef>
        <a:spcPct val="0"/>
      </a:spcBef>
      <a:spcAft>
        <a:spcPct val="0"/>
      </a:spcAft>
      <a:defRPr sz="2400" kern="1200">
        <a:solidFill>
          <a:schemeClr val="tx1"/>
        </a:solidFill>
        <a:latin typeface="Times New Roman" pitchFamily="28" charset="0"/>
        <a:ea typeface="+mn-ea"/>
        <a:cs typeface="+mn-cs"/>
      </a:defRPr>
    </a:lvl4pPr>
    <a:lvl5pPr marL="1828800" algn="l" rtl="0" fontAlgn="base">
      <a:spcBef>
        <a:spcPct val="0"/>
      </a:spcBef>
      <a:spcAft>
        <a:spcPct val="0"/>
      </a:spcAft>
      <a:defRPr sz="2400" kern="1200">
        <a:solidFill>
          <a:schemeClr val="tx1"/>
        </a:solidFill>
        <a:latin typeface="Times New Roman" pitchFamily="28" charset="0"/>
        <a:ea typeface="+mn-ea"/>
        <a:cs typeface="+mn-cs"/>
      </a:defRPr>
    </a:lvl5pPr>
    <a:lvl6pPr marL="2286000" algn="l" defTabSz="914400" rtl="0" eaLnBrk="1" latinLnBrk="0" hangingPunct="1">
      <a:defRPr sz="2400" kern="1200">
        <a:solidFill>
          <a:schemeClr val="tx1"/>
        </a:solidFill>
        <a:latin typeface="Times New Roman" pitchFamily="28" charset="0"/>
        <a:ea typeface="+mn-ea"/>
        <a:cs typeface="+mn-cs"/>
      </a:defRPr>
    </a:lvl6pPr>
    <a:lvl7pPr marL="2743200" algn="l" defTabSz="914400" rtl="0" eaLnBrk="1" latinLnBrk="0" hangingPunct="1">
      <a:defRPr sz="2400" kern="1200">
        <a:solidFill>
          <a:schemeClr val="tx1"/>
        </a:solidFill>
        <a:latin typeface="Times New Roman" pitchFamily="28" charset="0"/>
        <a:ea typeface="+mn-ea"/>
        <a:cs typeface="+mn-cs"/>
      </a:defRPr>
    </a:lvl7pPr>
    <a:lvl8pPr marL="3200400" algn="l" defTabSz="914400" rtl="0" eaLnBrk="1" latinLnBrk="0" hangingPunct="1">
      <a:defRPr sz="2400" kern="1200">
        <a:solidFill>
          <a:schemeClr val="tx1"/>
        </a:solidFill>
        <a:latin typeface="Times New Roman" pitchFamily="28" charset="0"/>
        <a:ea typeface="+mn-ea"/>
        <a:cs typeface="+mn-cs"/>
      </a:defRPr>
    </a:lvl8pPr>
    <a:lvl9pPr marL="3657600" algn="l" defTabSz="914400" rtl="0" eaLnBrk="1" latinLnBrk="0" hangingPunct="1">
      <a:defRPr sz="2400" kern="1200">
        <a:solidFill>
          <a:schemeClr val="tx1"/>
        </a:solidFill>
        <a:latin typeface="Times New Roman" pitchFamily="2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1" autoAdjust="0"/>
    <p:restoredTop sz="91878" autoAdjust="0"/>
  </p:normalViewPr>
  <p:slideViewPr>
    <p:cSldViewPr>
      <p:cViewPr>
        <p:scale>
          <a:sx n="59" d="100"/>
          <a:sy n="59" d="100"/>
        </p:scale>
        <p:origin x="-906" y="-528"/>
      </p:cViewPr>
      <p:guideLst>
        <p:guide orient="horz" pos="2160"/>
        <p:guide pos="2880"/>
      </p:guideLst>
    </p:cSldViewPr>
  </p:slideViewPr>
  <p:outlineViewPr>
    <p:cViewPr>
      <p:scale>
        <a:sx n="33" d="100"/>
        <a:sy n="33" d="100"/>
      </p:scale>
      <p:origin x="42" y="4279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defRPr sz="1200"/>
            </a:lvl1pPr>
          </a:lstStyle>
          <a:p>
            <a:pPr>
              <a:defRPr/>
            </a:pPr>
            <a:endParaRPr lang="es-ES_tradnl"/>
          </a:p>
        </p:txBody>
      </p:sp>
      <p:sp>
        <p:nvSpPr>
          <p:cNvPr id="10243" name="Rectangle 3"/>
          <p:cNvSpPr>
            <a:spLocks noGrp="1" noChangeArrowheads="1"/>
          </p:cNvSpPr>
          <p:nvPr>
            <p:ph type="dt" idx="1"/>
          </p:nvPr>
        </p:nvSpPr>
        <p:spPr bwMode="auto">
          <a:xfrm>
            <a:off x="398145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defRPr sz="1200"/>
            </a:lvl1pPr>
          </a:lstStyle>
          <a:p>
            <a:pPr>
              <a:defRPr/>
            </a:pPr>
            <a:endParaRPr lang="es-ES_tradnl"/>
          </a:p>
        </p:txBody>
      </p:sp>
      <p:sp>
        <p:nvSpPr>
          <p:cNvPr id="66564"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936625" y="4422775"/>
            <a:ext cx="5153025"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s-ES_tradnl" noProof="0" smtClean="0"/>
              <a:t>Click to edit Master text styles</a:t>
            </a:r>
          </a:p>
          <a:p>
            <a:pPr lvl="1"/>
            <a:r>
              <a:rPr lang="es-ES_tradnl" noProof="0" smtClean="0"/>
              <a:t>Second level</a:t>
            </a:r>
          </a:p>
          <a:p>
            <a:pPr lvl="2"/>
            <a:r>
              <a:rPr lang="es-ES_tradnl" noProof="0" smtClean="0"/>
              <a:t>Third level</a:t>
            </a:r>
          </a:p>
          <a:p>
            <a:pPr lvl="3"/>
            <a:r>
              <a:rPr lang="es-ES_tradnl" noProof="0" smtClean="0"/>
              <a:t>Fourth level</a:t>
            </a:r>
          </a:p>
          <a:p>
            <a:pPr lvl="4"/>
            <a:r>
              <a:rPr lang="es-ES_tradnl" noProof="0" smtClean="0"/>
              <a:t>Fifth level</a:t>
            </a:r>
          </a:p>
        </p:txBody>
      </p:sp>
      <p:sp>
        <p:nvSpPr>
          <p:cNvPr id="10246" name="Rectangle 6"/>
          <p:cNvSpPr>
            <a:spLocks noGrp="1" noChangeArrowheads="1"/>
          </p:cNvSpPr>
          <p:nvPr>
            <p:ph type="ftr" sz="quarter" idx="4"/>
          </p:nvPr>
        </p:nvSpPr>
        <p:spPr bwMode="auto">
          <a:xfrm>
            <a:off x="0" y="8847138"/>
            <a:ext cx="3044825" cy="465137"/>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defRPr sz="1200"/>
            </a:lvl1pPr>
          </a:lstStyle>
          <a:p>
            <a:pPr>
              <a:defRPr/>
            </a:pPr>
            <a:endParaRPr lang="es-ES_tradnl"/>
          </a:p>
        </p:txBody>
      </p:sp>
      <p:sp>
        <p:nvSpPr>
          <p:cNvPr id="10247" name="Rectangle 7"/>
          <p:cNvSpPr>
            <a:spLocks noGrp="1" noChangeArrowheads="1"/>
          </p:cNvSpPr>
          <p:nvPr>
            <p:ph type="sldNum" sz="quarter" idx="5"/>
          </p:nvPr>
        </p:nvSpPr>
        <p:spPr bwMode="auto">
          <a:xfrm>
            <a:off x="3981450" y="8847138"/>
            <a:ext cx="3044825" cy="465137"/>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defRPr sz="1200"/>
            </a:lvl1pPr>
          </a:lstStyle>
          <a:p>
            <a:pPr>
              <a:defRPr/>
            </a:pPr>
            <a:fld id="{41C837AD-2FD5-437B-9AC7-A49B23F78D91}" type="slidenum">
              <a:rPr lang="es-ES_tradnl"/>
              <a:pPr>
                <a:defRPr/>
              </a:pPr>
              <a:t>‹#›</a:t>
            </a:fld>
            <a:endParaRPr lang="es-ES_tradnl" dirty="0"/>
          </a:p>
        </p:txBody>
      </p:sp>
    </p:spTree>
    <p:extLst>
      <p:ext uri="{BB962C8B-B14F-4D97-AF65-F5344CB8AC3E}">
        <p14:creationId xmlns:p14="http://schemas.microsoft.com/office/powerpoint/2010/main" val="26358662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2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2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2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2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E2C994AF-C323-4EB9-8E55-35EE7D45B71C}" type="slidenum">
              <a:rPr lang="es-ES_tradnl" altLang="en-US" sz="1200" smtClean="0"/>
              <a:pPr eaLnBrk="1" hangingPunct="1"/>
              <a:t>1</a:t>
            </a:fld>
            <a:endParaRPr lang="es-ES_tradnl" alt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9DF6C-55AA-42AF-806E-1F5867E37883}" type="slidenum">
              <a:rPr lang="es-ES_tradnl" altLang="en-US"/>
              <a:pPr/>
              <a:t>33</a:t>
            </a:fld>
            <a:endParaRPr lang="es-ES_tradnl" alt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es-ES_tradnl" altLang="en-US"/>
              <a:t>En este grafico se sobreponen todos los miembros del ensamblaje en la misma carta, para el nivel de 500 hPa y para la misma hora.  Esta es una carta difícil de leer, y de muy poca funcionalidad.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34356C46-A3D2-4D33-94B1-D7A87C39E946}" type="slidenum">
              <a:rPr lang="es-ES_tradnl" altLang="en-US" sz="1200" smtClean="0"/>
              <a:pPr eaLnBrk="1" hangingPunct="1"/>
              <a:t>34</a:t>
            </a:fld>
            <a:endParaRPr lang="es-ES_tradnl" altLang="en-US" sz="120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CF4C6D-AFE7-4C4B-9B5E-E0FCF1962F8D}" type="slidenum">
              <a:rPr lang="es-ES_tradnl" altLang="en-US"/>
              <a:pPr/>
              <a:t>35</a:t>
            </a:fld>
            <a:endParaRPr lang="es-ES_tradnl" alt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s-ES_tradnl" altLang="en-US"/>
              <a:t>En contraste a la anterior, noten el gran agrupamiento de todos los miembros.  La linea blanca denota el promedio de todos los miembros.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9FCB74-BAE6-4463-B3E6-29877EA0D321}" type="slidenum">
              <a:rPr lang="es-ES_tradnl" altLang="en-US"/>
              <a:pPr/>
              <a:t>36</a:t>
            </a:fld>
            <a:endParaRPr lang="es-ES_tradnl" alt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s-ES_tradnl" altLang="en-US"/>
              <a:t>Pero, si en lugar de mirar todos los contorno para una hora de pronostico dada, miramos un solo contorno, terminamos con una carta de mayor aplicabilidad y mas fácil de interpretar.  En este ejemplo estamos mirando el contorno de 552 mgp para los diferentes miembros en una hora de pronostico en particular.  Por razones obvias, esta carta es conocida, o referida, como el grafico de espagueti.  Puede extraer mucha información de este tipo de grafico.  Rápidamente puede visualizar donde el ensamblaje de modelos tiene mayor predecible (donde los miembros yacen mas cerca), vs. donde los miembros sugieren menos predecible (donde los miembros se desvían/divergen mas).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420FC751-5682-4E53-9064-88436DC4DEC6}" type="slidenum">
              <a:rPr lang="es-ES_tradnl" altLang="en-US" sz="1200" smtClean="0"/>
              <a:pPr eaLnBrk="1" hangingPunct="1"/>
              <a:t>37</a:t>
            </a:fld>
            <a:endParaRPr lang="es-ES_tradnl" altLang="en-US" sz="120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Advantages [bring in first bullet] of the spaghetti diagram include the compact presentation of ensemble information [bring in 1</a:t>
            </a:r>
            <a:r>
              <a:rPr lang="en-US" altLang="en-US" baseline="30000" smtClean="0"/>
              <a:t>st</a:t>
            </a:r>
            <a:r>
              <a:rPr lang="en-US" altLang="en-US" smtClean="0"/>
              <a:t> sub-bullet], and the showing of ALL ensemble members [bring in 2</a:t>
            </a:r>
            <a:r>
              <a:rPr lang="en-US" altLang="en-US" baseline="30000" smtClean="0"/>
              <a:t>nd</a:t>
            </a:r>
            <a:r>
              <a:rPr lang="en-US" altLang="en-US" smtClean="0"/>
              <a:t> sub-bullet], rather than a summary.  As a result of seeing contours for all the ensemble members, the forecaster also gets an idea of [bring in 3</a:t>
            </a:r>
            <a:r>
              <a:rPr lang="en-US" altLang="en-US" baseline="30000" smtClean="0"/>
              <a:t>rd</a:t>
            </a:r>
            <a:r>
              <a:rPr lang="en-US" altLang="en-US" smtClean="0"/>
              <a:t> sub-bullet] what the probability distribution for the variable of interest is, at least in the areas where the contours appear. </a:t>
            </a:r>
          </a:p>
          <a:p>
            <a:pPr eaLnBrk="1" hangingPunct="1"/>
            <a:r>
              <a:rPr lang="en-US" altLang="en-US" smtClean="0"/>
              <a:t/>
            </a:r>
            <a:br>
              <a:rPr lang="en-US" altLang="en-US" smtClean="0"/>
            </a:br>
            <a:r>
              <a:rPr lang="en-US" altLang="en-US" smtClean="0"/>
              <a:t>There is a disadvantage [bring in 2</a:t>
            </a:r>
            <a:r>
              <a:rPr lang="en-US" altLang="en-US" baseline="30000" smtClean="0"/>
              <a:t>nd</a:t>
            </a:r>
            <a:r>
              <a:rPr lang="en-US" altLang="en-US" smtClean="0"/>
              <a:t> bullet] to using spaghetti plots, however. We still do not have a </a:t>
            </a:r>
            <a:r>
              <a:rPr lang="en-US" altLang="en-US" b="1" i="1" smtClean="0"/>
              <a:t>complete</a:t>
            </a:r>
            <a:r>
              <a:rPr lang="en-US" altLang="en-US" smtClean="0"/>
              <a:t> picture [bring in 1</a:t>
            </a:r>
            <a:r>
              <a:rPr lang="en-US" altLang="en-US" baseline="30000" smtClean="0"/>
              <a:t>st</a:t>
            </a:r>
            <a:r>
              <a:rPr lang="en-US" altLang="en-US" smtClean="0"/>
              <a:t> sub-bullet under second bullet] of the forecast probability distribution in other areas away from where the contours are plotted.  Additional information [bring in 2</a:t>
            </a:r>
            <a:r>
              <a:rPr lang="en-US" altLang="en-US" baseline="30000" smtClean="0"/>
              <a:t>nd</a:t>
            </a:r>
            <a:r>
              <a:rPr lang="en-US" altLang="en-US" smtClean="0"/>
              <a:t> sub-bullet] is required to interpret the spaghetti diagrams well; we’ll see a good example of that with the use of the ensemble mean and spread maps below.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9376BFEB-4890-406E-B67E-AF99E9B561D7}" type="slidenum">
              <a:rPr lang="es-ES_tradnl" altLang="en-US" sz="1200" smtClean="0"/>
              <a:pPr eaLnBrk="1" hangingPunct="1"/>
              <a:t>38</a:t>
            </a:fld>
            <a:endParaRPr lang="es-ES_tradnl" altLang="en-US" sz="120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B8BFAA0B-D92F-4301-B10E-7A9568606DE7}" type="slidenum">
              <a:rPr lang="es-ES_tradnl" altLang="en-US" sz="1200" smtClean="0"/>
              <a:pPr eaLnBrk="1" hangingPunct="1"/>
              <a:t>39</a:t>
            </a:fld>
            <a:endParaRPr lang="es-ES_tradnl" altLang="en-US" sz="120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2DB18F03-B925-4F0F-A304-E7934CBDA033}" type="slidenum">
              <a:rPr lang="es-ES_tradnl" altLang="en-US" sz="1200" smtClean="0"/>
              <a:pPr eaLnBrk="1" hangingPunct="1"/>
              <a:t>40</a:t>
            </a:fld>
            <a:endParaRPr lang="es-ES_tradnl" altLang="en-US" sz="120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Aquí vemos como interpretar lo que el grafico anterior nos dice.  El ejemplo de arriba muestra incertidumbre de fase, o de manera simple diferencias temporales/horarias entre los miembros del ensamblaje. Algunos de los miembros son mas rápidos, mientras que otros son mas lentos.</a:t>
            </a:r>
          </a:p>
          <a:p>
            <a:pPr eaLnBrk="1" hangingPunct="1"/>
            <a:endParaRPr lang="es-ES_tradnl" altLang="en-US" smtClean="0"/>
          </a:p>
          <a:p>
            <a:pPr eaLnBrk="1" hangingPunct="1"/>
            <a:r>
              <a:rPr lang="es-ES_tradnl" altLang="en-US" smtClean="0"/>
              <a:t>El ejemplo de abajo, recalca diferencias de amplitud entre los miembros, con algunos pronosticando una vaguada mas profunda/intensa que los otros.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8FEDF-9AA2-4AAB-B703-7E7E43E31417}" type="slidenum">
              <a:rPr lang="es-ES_tradnl" altLang="en-US"/>
              <a:pPr/>
              <a:t>42</a:t>
            </a:fld>
            <a:endParaRPr lang="es-ES_tradnl" altLang="en-US"/>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s-ES_tradnl" altLang="en-US"/>
              <a:t>Típico del análisis, la diferencia de los miembros es baja.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83092557-B0ED-4AAD-BF91-BFE632C68A37}" type="slidenum">
              <a:rPr lang="es-ES_tradnl" altLang="en-US" sz="1200" smtClean="0"/>
              <a:pPr eaLnBrk="1" hangingPunct="1"/>
              <a:t>45</a:t>
            </a:fld>
            <a:endParaRPr lang="es-ES_tradnl" altLang="en-US" sz="120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smtClean="0"/>
              <a:t>[start with title]</a:t>
            </a:r>
          </a:p>
          <a:p>
            <a:pPr marL="228600" indent="-228600" eaLnBrk="1" hangingPunct="1"/>
            <a:r>
              <a:rPr lang="en-US" altLang="en-US" smtClean="0"/>
              <a:t>Like all ensemble products, the goal of ensemble mean and spread plots is to present [bring in 1</a:t>
            </a:r>
            <a:r>
              <a:rPr lang="en-US" altLang="en-US" baseline="30000" smtClean="0"/>
              <a:t>st</a:t>
            </a:r>
            <a:r>
              <a:rPr lang="en-US" altLang="en-US" smtClean="0"/>
              <a:t> bullet] the most information possible in a coherent, understandable way.  By showing the ensemble mean and spread on the same diagram, we have compactly presented the ensemble data with the following additional advantages:</a:t>
            </a:r>
          </a:p>
          <a:p>
            <a:pPr marL="228600" indent="-228600" eaLnBrk="1" hangingPunct="1"/>
            <a:endParaRPr lang="en-US" altLang="en-US" smtClean="0"/>
          </a:p>
          <a:p>
            <a:pPr marL="228600" indent="-228600" eaLnBrk="1" hangingPunct="1">
              <a:buFontTx/>
              <a:buAutoNum type="arabicPeriod"/>
            </a:pPr>
            <a:r>
              <a:rPr lang="en-US" altLang="en-US" smtClean="0"/>
              <a:t> [bring in 2</a:t>
            </a:r>
            <a:r>
              <a:rPr lang="en-US" altLang="en-US" baseline="30000" smtClean="0"/>
              <a:t>nd</a:t>
            </a:r>
            <a:r>
              <a:rPr lang="en-US" altLang="en-US" smtClean="0"/>
              <a:t> bullet] The features in the flow that are unpredictable are smoothed out.  As a result, the ensemble mean [bring in associated sub-bullet] </a:t>
            </a:r>
            <a:r>
              <a:rPr lang="en-US" altLang="en-US" b="1" i="1" smtClean="0"/>
              <a:t>generally</a:t>
            </a:r>
            <a:r>
              <a:rPr lang="en-US" altLang="en-US" smtClean="0"/>
              <a:t> gives the best forecast after about 84 hours.</a:t>
            </a:r>
          </a:p>
          <a:p>
            <a:pPr marL="228600" indent="-228600" eaLnBrk="1" hangingPunct="1">
              <a:buFontTx/>
              <a:buAutoNum type="arabicPeriod"/>
            </a:pPr>
            <a:r>
              <a:rPr lang="en-US" altLang="en-US" smtClean="0"/>
              <a:t> [bring in 3</a:t>
            </a:r>
            <a:r>
              <a:rPr lang="en-US" altLang="en-US" baseline="30000" smtClean="0"/>
              <a:t>rd</a:t>
            </a:r>
            <a:r>
              <a:rPr lang="en-US" altLang="en-US" smtClean="0"/>
              <a:t> bullet] The ensemble spread gives us a picture of how much uncertainty there is in the forecast; [bring in associated sub-bullet] low spread indicates that there is a higher than usual probability that the ensemble mean is a good forecast.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552" indent="-291751" eaLnBrk="0" hangingPunct="0">
              <a:defRPr sz="2500">
                <a:solidFill>
                  <a:schemeClr val="tx1"/>
                </a:solidFill>
                <a:latin typeface="Times New Roman" pitchFamily="18" charset="0"/>
              </a:defRPr>
            </a:lvl2pPr>
            <a:lvl3pPr marL="1167003" indent="-233401" eaLnBrk="0" hangingPunct="0">
              <a:defRPr sz="2500">
                <a:solidFill>
                  <a:schemeClr val="tx1"/>
                </a:solidFill>
                <a:latin typeface="Times New Roman" pitchFamily="18" charset="0"/>
              </a:defRPr>
            </a:lvl3pPr>
            <a:lvl4pPr marL="1633804" indent="-233401" eaLnBrk="0" hangingPunct="0">
              <a:defRPr sz="2500">
                <a:solidFill>
                  <a:schemeClr val="tx1"/>
                </a:solidFill>
                <a:latin typeface="Times New Roman" pitchFamily="18" charset="0"/>
              </a:defRPr>
            </a:lvl4pPr>
            <a:lvl5pPr marL="2100605" indent="-233401" eaLnBrk="0" hangingPunct="0">
              <a:defRPr sz="2500">
                <a:solidFill>
                  <a:schemeClr val="tx1"/>
                </a:solidFill>
                <a:latin typeface="Times New Roman" pitchFamily="18" charset="0"/>
              </a:defRPr>
            </a:lvl5pPr>
            <a:lvl6pPr marL="2567407" indent="-233401" eaLnBrk="0" fontAlgn="base" hangingPunct="0">
              <a:spcBef>
                <a:spcPct val="0"/>
              </a:spcBef>
              <a:spcAft>
                <a:spcPct val="0"/>
              </a:spcAft>
              <a:defRPr sz="2500">
                <a:solidFill>
                  <a:schemeClr val="tx1"/>
                </a:solidFill>
                <a:latin typeface="Times New Roman" pitchFamily="18" charset="0"/>
              </a:defRPr>
            </a:lvl6pPr>
            <a:lvl7pPr marL="3034208" indent="-233401" eaLnBrk="0" fontAlgn="base" hangingPunct="0">
              <a:spcBef>
                <a:spcPct val="0"/>
              </a:spcBef>
              <a:spcAft>
                <a:spcPct val="0"/>
              </a:spcAft>
              <a:defRPr sz="2500">
                <a:solidFill>
                  <a:schemeClr val="tx1"/>
                </a:solidFill>
                <a:latin typeface="Times New Roman" pitchFamily="18" charset="0"/>
              </a:defRPr>
            </a:lvl7pPr>
            <a:lvl8pPr marL="3501009" indent="-233401" eaLnBrk="0" fontAlgn="base" hangingPunct="0">
              <a:spcBef>
                <a:spcPct val="0"/>
              </a:spcBef>
              <a:spcAft>
                <a:spcPct val="0"/>
              </a:spcAft>
              <a:defRPr sz="2500">
                <a:solidFill>
                  <a:schemeClr val="tx1"/>
                </a:solidFill>
                <a:latin typeface="Times New Roman" pitchFamily="18" charset="0"/>
              </a:defRPr>
            </a:lvl8pPr>
            <a:lvl9pPr marL="3967810" indent="-233401" eaLnBrk="0" fontAlgn="base" hangingPunct="0">
              <a:spcBef>
                <a:spcPct val="0"/>
              </a:spcBef>
              <a:spcAft>
                <a:spcPct val="0"/>
              </a:spcAft>
              <a:defRPr sz="2500">
                <a:solidFill>
                  <a:schemeClr val="tx1"/>
                </a:solidFill>
                <a:latin typeface="Times New Roman" pitchFamily="18" charset="0"/>
              </a:defRPr>
            </a:lvl9pPr>
          </a:lstStyle>
          <a:p>
            <a:pPr eaLnBrk="1" hangingPunct="1"/>
            <a:fld id="{C0FA607F-8704-4730-A1AF-D356D543EFD4}" type="slidenum">
              <a:rPr lang="en-US" altLang="en-US" sz="1200"/>
              <a:pPr eaLnBrk="1" hangingPunct="1"/>
              <a:t>16</a:t>
            </a:fld>
            <a:endParaRPr lang="en-US"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09799BF8-98FB-48DB-BF04-C143A83E3065}" type="slidenum">
              <a:rPr lang="es-ES_tradnl" altLang="en-US" sz="1200" smtClean="0"/>
              <a:pPr eaLnBrk="1" hangingPunct="1"/>
              <a:t>47</a:t>
            </a:fld>
            <a:endParaRPr lang="es-ES_tradnl" altLang="en-US" sz="12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0A0A1074-FFAD-4D39-91E4-7B5FA58256CB}" type="slidenum">
              <a:rPr lang="es-ES_tradnl" altLang="en-US" sz="1200" smtClean="0"/>
              <a:pPr eaLnBrk="1" hangingPunct="1"/>
              <a:t>49</a:t>
            </a:fld>
            <a:endParaRPr lang="es-ES_tradnl" altLang="en-US" sz="120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[start with title only]</a:t>
            </a:r>
          </a:p>
          <a:p>
            <a:pPr eaLnBrk="1" hangingPunct="1"/>
            <a:r>
              <a:rPr lang="en-US" altLang="en-US" smtClean="0"/>
              <a:t>[bring in 1</a:t>
            </a:r>
            <a:r>
              <a:rPr lang="en-US" altLang="en-US" baseline="30000" smtClean="0"/>
              <a:t>st</a:t>
            </a:r>
            <a:r>
              <a:rPr lang="en-US" altLang="en-US" smtClean="0"/>
              <a:t> bullet]</a:t>
            </a:r>
          </a:p>
          <a:p>
            <a:pPr eaLnBrk="1" hangingPunct="1"/>
            <a:r>
              <a:rPr lang="en-US" altLang="en-US" smtClean="0"/>
              <a:t>Forecasters are paid to predict extreme weather events and other events involving the exceedance of a threshold. </a:t>
            </a:r>
          </a:p>
          <a:p>
            <a:pPr eaLnBrk="1" hangingPunct="1"/>
            <a:r>
              <a:rPr lang="en-US" altLang="en-US" smtClean="0"/>
              <a:t>[bring in 2</a:t>
            </a:r>
            <a:r>
              <a:rPr lang="en-US" altLang="en-US" baseline="30000" smtClean="0"/>
              <a:t>nd</a:t>
            </a:r>
            <a:r>
              <a:rPr lang="en-US" altLang="en-US" smtClean="0"/>
              <a:t> bullet] </a:t>
            </a:r>
          </a:p>
          <a:p>
            <a:pPr eaLnBrk="1" hangingPunct="1"/>
            <a:r>
              <a:rPr lang="en-US" altLang="en-US" smtClean="0"/>
              <a:t>Ensemble products indicating the probability for exceeding a forecast value help with this task. The probability of exceedance [bring in 1</a:t>
            </a:r>
            <a:r>
              <a:rPr lang="en-US" altLang="en-US" baseline="30000" smtClean="0"/>
              <a:t>st</a:t>
            </a:r>
            <a:r>
              <a:rPr lang="en-US" altLang="en-US" smtClean="0"/>
              <a:t> sub-bullet] is calculated by taking a count of the number of ensemble members that exceed the chosen threshold, and then dividing by the total number of members in the ensemble. [bring in 2</a:t>
            </a:r>
            <a:r>
              <a:rPr lang="en-US" altLang="en-US" baseline="30000" smtClean="0"/>
              <a:t>nd</a:t>
            </a:r>
            <a:r>
              <a:rPr lang="en-US" altLang="en-US" smtClean="0"/>
              <a:t> sub-bullet] Sometimes, an adjustment is made to the probability distribution based on verifications over a period of time before figuring out the probability of exceeding a critical threshold. We’ll talk about that later. </a:t>
            </a:r>
            <a:br>
              <a:rPr lang="en-US" altLang="en-US" smtClean="0"/>
            </a:br>
            <a:endParaRPr lang="en-US" altLang="en-US" smtClean="0"/>
          </a:p>
          <a:p>
            <a:pPr eaLnBrk="1" hangingPunct="1"/>
            <a:r>
              <a:rPr lang="en-US" altLang="en-US" smtClean="0"/>
              <a:t>[bring in 3</a:t>
            </a:r>
            <a:r>
              <a:rPr lang="en-US" altLang="en-US" baseline="30000" smtClean="0"/>
              <a:t>rd</a:t>
            </a:r>
            <a:r>
              <a:rPr lang="en-US" altLang="en-US" smtClean="0"/>
              <a:t> bullet]</a:t>
            </a:r>
          </a:p>
          <a:p>
            <a:pPr eaLnBrk="1" hangingPunct="1"/>
            <a:r>
              <a:rPr lang="en-US" altLang="en-US" smtClean="0"/>
              <a:t>For example, the graphic below on the right shows the 0000 UTC on 19 November 2001 probability of 24-hour precipitation amounts exceeding 0.5" for the period ending 1200 UTC on 22 November 2001. The related spaghetti diagram for 24-hour accumulated precipitation exceeding 0.5" for each ensemble member is shown on the left.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97EAFF77-F415-4A2D-A4AD-D203650CF0EE}" type="slidenum">
              <a:rPr lang="es-ES_tradnl" altLang="en-US" sz="1200" smtClean="0"/>
              <a:pPr eaLnBrk="1" hangingPunct="1"/>
              <a:t>50</a:t>
            </a:fld>
            <a:endParaRPr lang="es-ES_tradnl"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[start with title only]</a:t>
            </a:r>
          </a:p>
          <a:p>
            <a:pPr eaLnBrk="1" hangingPunct="1"/>
            <a:r>
              <a:rPr lang="en-US" altLang="en-US" smtClean="0"/>
              <a:t>[bring in 1</a:t>
            </a:r>
            <a:r>
              <a:rPr lang="en-US" altLang="en-US" baseline="30000" smtClean="0"/>
              <a:t>st</a:t>
            </a:r>
            <a:r>
              <a:rPr lang="en-US" altLang="en-US" smtClean="0"/>
              <a:t> bullet]</a:t>
            </a:r>
          </a:p>
          <a:p>
            <a:pPr eaLnBrk="1" hangingPunct="1"/>
            <a:r>
              <a:rPr lang="en-US" altLang="en-US" smtClean="0"/>
              <a:t>Forecasters are paid to predict extreme weather events and other events involving the exceedance of a threshold. </a:t>
            </a:r>
          </a:p>
          <a:p>
            <a:pPr eaLnBrk="1" hangingPunct="1"/>
            <a:r>
              <a:rPr lang="en-US" altLang="en-US" smtClean="0"/>
              <a:t>[bring in 2</a:t>
            </a:r>
            <a:r>
              <a:rPr lang="en-US" altLang="en-US" baseline="30000" smtClean="0"/>
              <a:t>nd</a:t>
            </a:r>
            <a:r>
              <a:rPr lang="en-US" altLang="en-US" smtClean="0"/>
              <a:t> bullet] </a:t>
            </a:r>
          </a:p>
          <a:p>
            <a:pPr eaLnBrk="1" hangingPunct="1"/>
            <a:r>
              <a:rPr lang="en-US" altLang="en-US" smtClean="0"/>
              <a:t>Ensemble products indicating the probability for exceeding a forecast value help with this task. The probability of exceedance [bring in 1</a:t>
            </a:r>
            <a:r>
              <a:rPr lang="en-US" altLang="en-US" baseline="30000" smtClean="0"/>
              <a:t>st</a:t>
            </a:r>
            <a:r>
              <a:rPr lang="en-US" altLang="en-US" smtClean="0"/>
              <a:t> sub-bullet] is calculated by taking a count of the number of ensemble members that exceed the chosen threshold, and then dividing by the total number of members in the ensemble. [bring in 2</a:t>
            </a:r>
            <a:r>
              <a:rPr lang="en-US" altLang="en-US" baseline="30000" smtClean="0"/>
              <a:t>nd</a:t>
            </a:r>
            <a:r>
              <a:rPr lang="en-US" altLang="en-US" smtClean="0"/>
              <a:t> sub-bullet] Sometimes, an adjustment is made to the probability distribution based on verifications over a period of time before figuring out the probability of exceeding a critical threshold. We’ll talk about that later. </a:t>
            </a:r>
            <a:br>
              <a:rPr lang="en-US" altLang="en-US" smtClean="0"/>
            </a:br>
            <a:endParaRPr lang="en-US" altLang="en-US" smtClean="0"/>
          </a:p>
          <a:p>
            <a:pPr eaLnBrk="1" hangingPunct="1"/>
            <a:r>
              <a:rPr lang="en-US" altLang="en-US" smtClean="0"/>
              <a:t>[bring in 3</a:t>
            </a:r>
            <a:r>
              <a:rPr lang="en-US" altLang="en-US" baseline="30000" smtClean="0"/>
              <a:t>rd</a:t>
            </a:r>
            <a:r>
              <a:rPr lang="en-US" altLang="en-US" smtClean="0"/>
              <a:t> bullet]</a:t>
            </a:r>
          </a:p>
          <a:p>
            <a:pPr eaLnBrk="1" hangingPunct="1"/>
            <a:r>
              <a:rPr lang="en-US" altLang="en-US" smtClean="0"/>
              <a:t>For example, the graphic below on the right shows the 0000 UTC on 19 November 2001 probability of 24-hour precipitation amounts exceeding 0.5" for the period ending 1200 UTC on 22 November 2001. The related spaghetti diagram for 24-hour accumulated precipitation exceeding 0.5" for each ensemble member is shown on the left.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97EAFF77-F415-4A2D-A4AD-D203650CF0EE}" type="slidenum">
              <a:rPr lang="es-ES_tradnl" altLang="en-US" sz="1200" smtClean="0"/>
              <a:pPr eaLnBrk="1" hangingPunct="1"/>
              <a:t>51</a:t>
            </a:fld>
            <a:endParaRPr lang="es-ES_tradnl"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[start with title only]</a:t>
            </a:r>
          </a:p>
          <a:p>
            <a:pPr eaLnBrk="1" hangingPunct="1"/>
            <a:r>
              <a:rPr lang="en-US" altLang="en-US" smtClean="0"/>
              <a:t>[bring in 1</a:t>
            </a:r>
            <a:r>
              <a:rPr lang="en-US" altLang="en-US" baseline="30000" smtClean="0"/>
              <a:t>st</a:t>
            </a:r>
            <a:r>
              <a:rPr lang="en-US" altLang="en-US" smtClean="0"/>
              <a:t> bullet]</a:t>
            </a:r>
          </a:p>
          <a:p>
            <a:pPr eaLnBrk="1" hangingPunct="1"/>
            <a:r>
              <a:rPr lang="en-US" altLang="en-US" smtClean="0"/>
              <a:t>Forecasters are paid to predict extreme weather events and other events involving the exceedance of a threshold. </a:t>
            </a:r>
          </a:p>
          <a:p>
            <a:pPr eaLnBrk="1" hangingPunct="1"/>
            <a:r>
              <a:rPr lang="en-US" altLang="en-US" smtClean="0"/>
              <a:t>[bring in 2</a:t>
            </a:r>
            <a:r>
              <a:rPr lang="en-US" altLang="en-US" baseline="30000" smtClean="0"/>
              <a:t>nd</a:t>
            </a:r>
            <a:r>
              <a:rPr lang="en-US" altLang="en-US" smtClean="0"/>
              <a:t> bullet] </a:t>
            </a:r>
          </a:p>
          <a:p>
            <a:pPr eaLnBrk="1" hangingPunct="1"/>
            <a:r>
              <a:rPr lang="en-US" altLang="en-US" smtClean="0"/>
              <a:t>Ensemble products indicating the probability for exceeding a forecast value help with this task. The probability of exceedance [bring in 1</a:t>
            </a:r>
            <a:r>
              <a:rPr lang="en-US" altLang="en-US" baseline="30000" smtClean="0"/>
              <a:t>st</a:t>
            </a:r>
            <a:r>
              <a:rPr lang="en-US" altLang="en-US" smtClean="0"/>
              <a:t> sub-bullet] is calculated by taking a count of the number of ensemble members that exceed the chosen threshold, and then dividing by the total number of members in the ensemble. [bring in 2</a:t>
            </a:r>
            <a:r>
              <a:rPr lang="en-US" altLang="en-US" baseline="30000" smtClean="0"/>
              <a:t>nd</a:t>
            </a:r>
            <a:r>
              <a:rPr lang="en-US" altLang="en-US" smtClean="0"/>
              <a:t> sub-bullet] Sometimes, an adjustment is made to the probability distribution based on verifications over a period of time before figuring out the probability of exceeding a critical threshold. We’ll talk about that later. </a:t>
            </a:r>
            <a:br>
              <a:rPr lang="en-US" altLang="en-US" smtClean="0"/>
            </a:br>
            <a:endParaRPr lang="en-US" altLang="en-US" smtClean="0"/>
          </a:p>
          <a:p>
            <a:pPr eaLnBrk="1" hangingPunct="1"/>
            <a:r>
              <a:rPr lang="en-US" altLang="en-US" smtClean="0"/>
              <a:t>[bring in 3</a:t>
            </a:r>
            <a:r>
              <a:rPr lang="en-US" altLang="en-US" baseline="30000" smtClean="0"/>
              <a:t>rd</a:t>
            </a:r>
            <a:r>
              <a:rPr lang="en-US" altLang="en-US" smtClean="0"/>
              <a:t> bullet]</a:t>
            </a:r>
          </a:p>
          <a:p>
            <a:pPr eaLnBrk="1" hangingPunct="1"/>
            <a:r>
              <a:rPr lang="en-US" altLang="en-US" smtClean="0"/>
              <a:t>For example, the graphic below on the right shows the 0000 UTC on 19 November 2001 probability of 24-hour precipitation amounts exceeding 0.5" for the period ending 1200 UTC on 22 November 2001. The related spaghetti diagram for 24-hour accumulated precipitation exceeding 0.5" for each ensemble member is shown on the left.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97EAFF77-F415-4A2D-A4AD-D203650CF0EE}" type="slidenum">
              <a:rPr lang="es-ES_tradnl" altLang="en-US" sz="1200" smtClean="0"/>
              <a:pPr eaLnBrk="1" hangingPunct="1"/>
              <a:t>52</a:t>
            </a:fld>
            <a:endParaRPr lang="es-ES_tradnl" altLang="en-US" sz="12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[start with title only]</a:t>
            </a:r>
          </a:p>
          <a:p>
            <a:pPr eaLnBrk="1" hangingPunct="1"/>
            <a:r>
              <a:rPr lang="en-US" altLang="en-US" smtClean="0"/>
              <a:t>[bring in 1</a:t>
            </a:r>
            <a:r>
              <a:rPr lang="en-US" altLang="en-US" baseline="30000" smtClean="0"/>
              <a:t>st</a:t>
            </a:r>
            <a:r>
              <a:rPr lang="en-US" altLang="en-US" smtClean="0"/>
              <a:t> bullet]</a:t>
            </a:r>
          </a:p>
          <a:p>
            <a:pPr eaLnBrk="1" hangingPunct="1"/>
            <a:r>
              <a:rPr lang="en-US" altLang="en-US" smtClean="0"/>
              <a:t>Forecasters are paid to predict extreme weather events and other events involving the exceedance of a threshold. </a:t>
            </a:r>
          </a:p>
          <a:p>
            <a:pPr eaLnBrk="1" hangingPunct="1"/>
            <a:r>
              <a:rPr lang="en-US" altLang="en-US" smtClean="0"/>
              <a:t>[bring in 2</a:t>
            </a:r>
            <a:r>
              <a:rPr lang="en-US" altLang="en-US" baseline="30000" smtClean="0"/>
              <a:t>nd</a:t>
            </a:r>
            <a:r>
              <a:rPr lang="en-US" altLang="en-US" smtClean="0"/>
              <a:t> bullet] </a:t>
            </a:r>
          </a:p>
          <a:p>
            <a:pPr eaLnBrk="1" hangingPunct="1"/>
            <a:r>
              <a:rPr lang="en-US" altLang="en-US" smtClean="0"/>
              <a:t>Ensemble products indicating the probability for exceeding a forecast value help with this task. The probability of exceedance [bring in 1</a:t>
            </a:r>
            <a:r>
              <a:rPr lang="en-US" altLang="en-US" baseline="30000" smtClean="0"/>
              <a:t>st</a:t>
            </a:r>
            <a:r>
              <a:rPr lang="en-US" altLang="en-US" smtClean="0"/>
              <a:t> sub-bullet] is calculated by taking a count of the number of ensemble members that exceed the chosen threshold, and then dividing by the total number of members in the ensemble. [bring in 2</a:t>
            </a:r>
            <a:r>
              <a:rPr lang="en-US" altLang="en-US" baseline="30000" smtClean="0"/>
              <a:t>nd</a:t>
            </a:r>
            <a:r>
              <a:rPr lang="en-US" altLang="en-US" smtClean="0"/>
              <a:t> sub-bullet] Sometimes, an adjustment is made to the probability distribution based on verifications over a period of time before figuring out the probability of exceeding a critical threshold. We’ll talk about that later. </a:t>
            </a:r>
            <a:br>
              <a:rPr lang="en-US" altLang="en-US" smtClean="0"/>
            </a:br>
            <a:endParaRPr lang="en-US" altLang="en-US" smtClean="0"/>
          </a:p>
          <a:p>
            <a:pPr eaLnBrk="1" hangingPunct="1"/>
            <a:r>
              <a:rPr lang="en-US" altLang="en-US" smtClean="0"/>
              <a:t>[bring in 3</a:t>
            </a:r>
            <a:r>
              <a:rPr lang="en-US" altLang="en-US" baseline="30000" smtClean="0"/>
              <a:t>rd</a:t>
            </a:r>
            <a:r>
              <a:rPr lang="en-US" altLang="en-US" smtClean="0"/>
              <a:t> bullet]</a:t>
            </a:r>
          </a:p>
          <a:p>
            <a:pPr eaLnBrk="1" hangingPunct="1"/>
            <a:r>
              <a:rPr lang="en-US" altLang="en-US" smtClean="0"/>
              <a:t>For example, the graphic below on the right shows the 0000 UTC on 19 November 2001 probability of 24-hour precipitation amounts exceeding 0.5" for the period ending 1200 UTC on 22 November 2001. The related spaghetti diagram for 24-hour accumulated precipitation exceeding 0.5" for each ensemble member is shown on the left.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6697812F-3774-4DCE-98B1-7A5859F1A8FF}" type="slidenum">
              <a:rPr lang="es-ES_tradnl" altLang="en-US" sz="1200" smtClean="0"/>
              <a:pPr eaLnBrk="1" hangingPunct="1"/>
              <a:t>54</a:t>
            </a:fld>
            <a:endParaRPr lang="es-ES_tradnl" altLang="en-US" sz="120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[bring in title, 1</a:t>
            </a:r>
            <a:r>
              <a:rPr lang="en-US" altLang="en-US" baseline="30000" smtClean="0"/>
              <a:t>st</a:t>
            </a:r>
            <a:r>
              <a:rPr lang="en-US" altLang="en-US" smtClean="0"/>
              <a:t> bullet]</a:t>
            </a:r>
          </a:p>
          <a:p>
            <a:pPr eaLnBrk="1" hangingPunct="1"/>
            <a:r>
              <a:rPr lang="en-US" altLang="en-US" smtClean="0"/>
              <a:t>The advantages of the probability of exceedance diagrams are [bring in 1</a:t>
            </a:r>
            <a:r>
              <a:rPr lang="en-US" altLang="en-US" baseline="30000" smtClean="0"/>
              <a:t>st</a:t>
            </a:r>
            <a:r>
              <a:rPr lang="en-US" altLang="en-US" smtClean="0"/>
              <a:t> sub-bullet] the compact display and [bring in 2</a:t>
            </a:r>
            <a:r>
              <a:rPr lang="en-US" altLang="en-US" baseline="30000" smtClean="0"/>
              <a:t>nd</a:t>
            </a:r>
            <a:r>
              <a:rPr lang="en-US" altLang="en-US" smtClean="0"/>
              <a:t> sub-bullet] the focus on critical threshold values of interest to the forecaster.</a:t>
            </a:r>
          </a:p>
          <a:p>
            <a:pPr eaLnBrk="1" hangingPunct="1"/>
            <a:endParaRPr lang="en-US" altLang="en-US" smtClean="0"/>
          </a:p>
          <a:p>
            <a:pPr eaLnBrk="1" hangingPunct="1"/>
            <a:r>
              <a:rPr lang="en-US" altLang="en-US" smtClean="0"/>
              <a:t>[bring in 2</a:t>
            </a:r>
            <a:r>
              <a:rPr lang="en-US" altLang="en-US" baseline="30000" smtClean="0"/>
              <a:t>nd</a:t>
            </a:r>
            <a:r>
              <a:rPr lang="en-US" altLang="en-US" smtClean="0"/>
              <a:t> bullet]</a:t>
            </a:r>
          </a:p>
          <a:p>
            <a:pPr eaLnBrk="1" hangingPunct="1"/>
            <a:r>
              <a:rPr lang="en-US" altLang="en-US" smtClean="0"/>
              <a:t>Disadvantages include: </a:t>
            </a:r>
          </a:p>
          <a:p>
            <a:pPr eaLnBrk="1" hangingPunct="1"/>
            <a:r>
              <a:rPr lang="en-US" altLang="en-US" smtClean="0"/>
              <a:t>[bring in 1</a:t>
            </a:r>
            <a:r>
              <a:rPr lang="en-US" altLang="en-US" baseline="30000" smtClean="0"/>
              <a:t>st</a:t>
            </a:r>
            <a:r>
              <a:rPr lang="en-US" altLang="en-US" smtClean="0"/>
              <a:t> sub-bullet]</a:t>
            </a:r>
          </a:p>
          <a:p>
            <a:pPr eaLnBrk="1" hangingPunct="1"/>
            <a:r>
              <a:rPr lang="en-US" altLang="en-US" smtClean="0"/>
              <a:t>The probability of exceedance only gives a slice of the probability distribution for an ensemble forecast, rather than the full distribution.  Because of this, [bring in 1</a:t>
            </a:r>
            <a:r>
              <a:rPr lang="en-US" altLang="en-US" baseline="30000" smtClean="0"/>
              <a:t>st</a:t>
            </a:r>
            <a:r>
              <a:rPr lang="en-US" altLang="en-US" smtClean="0"/>
              <a:t> sub-sub-bullet] we do not see the degree of uncertainty in the ensemble forecast, and [bring in 2</a:t>
            </a:r>
            <a:r>
              <a:rPr lang="en-US" altLang="en-US" baseline="30000" smtClean="0"/>
              <a:t>nd</a:t>
            </a:r>
            <a:r>
              <a:rPr lang="en-US" altLang="en-US" smtClean="0"/>
              <a:t> sub-sub-bullet] less likely solutions may be hidden that, if they were to occur, would have a major impact on the public.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6E00F0EE-EE50-4004-8744-6FC7F9F72B70}" type="slidenum">
              <a:rPr lang="es-ES_tradnl" altLang="en-US" sz="1200" smtClean="0"/>
              <a:pPr eaLnBrk="1" hangingPunct="1"/>
              <a:t>55</a:t>
            </a:fld>
            <a:endParaRPr lang="es-ES_tradnl" alt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65EFB11-0AEA-4DD0-ACF4-38CE767DDEAE}" type="slidenum">
              <a:rPr lang="en-US" altLang="en-US" smtClean="0"/>
              <a:pPr eaLnBrk="1" hangingPunct="1">
                <a:spcBef>
                  <a:spcPct val="0"/>
                </a:spcBef>
              </a:pPr>
              <a:t>58</a:t>
            </a:fld>
            <a:endParaRPr lang="en-US" alt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C97B00-85F4-45C1-9E28-880EC032E3A9}" type="slidenum">
              <a:rPr lang="en-US" altLang="en-US" smtClean="0"/>
              <a:pPr eaLnBrk="1" hangingPunct="1">
                <a:spcBef>
                  <a:spcPct val="0"/>
                </a:spcBef>
              </a:pPr>
              <a:t>61</a:t>
            </a:fld>
            <a:endParaRPr lang="en-US" altLang="en-US"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7DA2603-FB52-4583-8C64-D55A13D575EE}" type="slidenum">
              <a:rPr lang="en-US" altLang="en-US" smtClean="0"/>
              <a:pPr eaLnBrk="1" hangingPunct="1">
                <a:spcBef>
                  <a:spcPct val="0"/>
                </a:spcBef>
              </a:pPr>
              <a:t>63</a:t>
            </a:fld>
            <a:endParaRPr lang="en-US" alt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58552" indent="-291751" eaLnBrk="0" hangingPunct="0">
              <a:defRPr sz="2500">
                <a:solidFill>
                  <a:schemeClr val="tx1"/>
                </a:solidFill>
                <a:latin typeface="Times New Roman" pitchFamily="18" charset="0"/>
              </a:defRPr>
            </a:lvl2pPr>
            <a:lvl3pPr marL="1167003" indent="-233401" eaLnBrk="0" hangingPunct="0">
              <a:defRPr sz="2500">
                <a:solidFill>
                  <a:schemeClr val="tx1"/>
                </a:solidFill>
                <a:latin typeface="Times New Roman" pitchFamily="18" charset="0"/>
              </a:defRPr>
            </a:lvl3pPr>
            <a:lvl4pPr marL="1633804" indent="-233401" eaLnBrk="0" hangingPunct="0">
              <a:defRPr sz="2500">
                <a:solidFill>
                  <a:schemeClr val="tx1"/>
                </a:solidFill>
                <a:latin typeface="Times New Roman" pitchFamily="18" charset="0"/>
              </a:defRPr>
            </a:lvl4pPr>
            <a:lvl5pPr marL="2100605" indent="-233401" eaLnBrk="0" hangingPunct="0">
              <a:defRPr sz="2500">
                <a:solidFill>
                  <a:schemeClr val="tx1"/>
                </a:solidFill>
                <a:latin typeface="Times New Roman" pitchFamily="18" charset="0"/>
              </a:defRPr>
            </a:lvl5pPr>
            <a:lvl6pPr marL="2567407" indent="-233401" eaLnBrk="0" fontAlgn="base" hangingPunct="0">
              <a:spcBef>
                <a:spcPct val="0"/>
              </a:spcBef>
              <a:spcAft>
                <a:spcPct val="0"/>
              </a:spcAft>
              <a:defRPr sz="2500">
                <a:solidFill>
                  <a:schemeClr val="tx1"/>
                </a:solidFill>
                <a:latin typeface="Times New Roman" pitchFamily="18" charset="0"/>
              </a:defRPr>
            </a:lvl6pPr>
            <a:lvl7pPr marL="3034208" indent="-233401" eaLnBrk="0" fontAlgn="base" hangingPunct="0">
              <a:spcBef>
                <a:spcPct val="0"/>
              </a:spcBef>
              <a:spcAft>
                <a:spcPct val="0"/>
              </a:spcAft>
              <a:defRPr sz="2500">
                <a:solidFill>
                  <a:schemeClr val="tx1"/>
                </a:solidFill>
                <a:latin typeface="Times New Roman" pitchFamily="18" charset="0"/>
              </a:defRPr>
            </a:lvl7pPr>
            <a:lvl8pPr marL="3501009" indent="-233401" eaLnBrk="0" fontAlgn="base" hangingPunct="0">
              <a:spcBef>
                <a:spcPct val="0"/>
              </a:spcBef>
              <a:spcAft>
                <a:spcPct val="0"/>
              </a:spcAft>
              <a:defRPr sz="2500">
                <a:solidFill>
                  <a:schemeClr val="tx1"/>
                </a:solidFill>
                <a:latin typeface="Times New Roman" pitchFamily="18" charset="0"/>
              </a:defRPr>
            </a:lvl8pPr>
            <a:lvl9pPr marL="3967810" indent="-233401" eaLnBrk="0" fontAlgn="base" hangingPunct="0">
              <a:spcBef>
                <a:spcPct val="0"/>
              </a:spcBef>
              <a:spcAft>
                <a:spcPct val="0"/>
              </a:spcAft>
              <a:defRPr sz="2500">
                <a:solidFill>
                  <a:schemeClr val="tx1"/>
                </a:solidFill>
                <a:latin typeface="Times New Roman" pitchFamily="18" charset="0"/>
              </a:defRPr>
            </a:lvl9pPr>
          </a:lstStyle>
          <a:p>
            <a:pPr eaLnBrk="1" hangingPunct="1"/>
            <a:fld id="{FB2E4296-3FAE-48D5-B4F8-51F352367EFC}" type="slidenum">
              <a:rPr lang="en-US" altLang="en-US" sz="1200"/>
              <a:pPr eaLnBrk="1" hangingPunct="1"/>
              <a:t>17</a:t>
            </a:fld>
            <a:endParaRPr lang="en-US" alt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http://polar.ncep.noaa.gov/sst/rtg_low_res/</a:t>
            </a:r>
            <a:endParaRPr lang="es-ES_tradnl" dirty="0"/>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65</a:t>
            </a:fld>
            <a:endParaRPr lang="es-ES_tradnl" dirty="0"/>
          </a:p>
        </p:txBody>
      </p:sp>
    </p:spTree>
    <p:extLst>
      <p:ext uri="{BB962C8B-B14F-4D97-AF65-F5344CB8AC3E}">
        <p14:creationId xmlns:p14="http://schemas.microsoft.com/office/powerpoint/2010/main" val="127183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http://rammb.cira.colostate.edu/ramsdis/online/rmtc.asp</a:t>
            </a:r>
            <a:endParaRPr lang="es-ES_tradnl" dirty="0"/>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66</a:t>
            </a:fld>
            <a:endParaRPr lang="es-ES_tradnl" dirty="0"/>
          </a:p>
        </p:txBody>
      </p:sp>
    </p:spTree>
    <p:extLst>
      <p:ext uri="{BB962C8B-B14F-4D97-AF65-F5344CB8AC3E}">
        <p14:creationId xmlns:p14="http://schemas.microsoft.com/office/powerpoint/2010/main" val="301516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http://rammb.cira.colostate.edu/ramsdis/online/rmtc.asp</a:t>
            </a:r>
            <a:endParaRPr lang="es-ES_tradnl" dirty="0"/>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67</a:t>
            </a:fld>
            <a:endParaRPr lang="es-ES_tradnl" dirty="0"/>
          </a:p>
        </p:txBody>
      </p:sp>
    </p:spTree>
    <p:extLst>
      <p:ext uri="{BB962C8B-B14F-4D97-AF65-F5344CB8AC3E}">
        <p14:creationId xmlns:p14="http://schemas.microsoft.com/office/powerpoint/2010/main" val="1590592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07EA143-75D8-4E57-895E-461AE2756D34}" type="slidenum">
              <a:rPr lang="en-US" altLang="en-US" smtClean="0"/>
              <a:pPr eaLnBrk="1" hangingPunct="1">
                <a:spcBef>
                  <a:spcPct val="0"/>
                </a:spcBef>
              </a:pPr>
              <a:t>71</a:t>
            </a:fld>
            <a:endParaRPr lang="en-US" altLang="en-US"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6DA88A7-FD23-4A46-B0DB-7075E497B625}" type="slidenum">
              <a:rPr lang="en-US" altLang="en-US" smtClean="0"/>
              <a:pPr eaLnBrk="1" hangingPunct="1">
                <a:spcBef>
                  <a:spcPct val="0"/>
                </a:spcBef>
              </a:pPr>
              <a:t>72</a:t>
            </a:fld>
            <a:endParaRPr lang="en-US" altLang="en-US"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8AB0AC3-4B11-49C8-9914-A53B7E0A2E78}" type="slidenum">
              <a:rPr lang="en-US" altLang="en-US" smtClean="0"/>
              <a:pPr eaLnBrk="1" hangingPunct="1">
                <a:spcBef>
                  <a:spcPct val="0"/>
                </a:spcBef>
              </a:pPr>
              <a:t>73</a:t>
            </a:fld>
            <a:endParaRPr lang="en-US" altLang="en-US"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962BC03-3FC7-46EE-BA9D-ABA290D719D8}" type="slidenum">
              <a:rPr lang="en-US" altLang="en-US" smtClean="0"/>
              <a:pPr eaLnBrk="1" hangingPunct="1">
                <a:spcBef>
                  <a:spcPct val="0"/>
                </a:spcBef>
              </a:pPr>
              <a:t>74</a:t>
            </a:fld>
            <a:endParaRPr lang="en-US" altLang="en-US"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1855732-0641-4644-84F3-EE8D481BCE2D}" type="slidenum">
              <a:rPr lang="en-US" altLang="en-US" smtClean="0"/>
              <a:pPr eaLnBrk="1" hangingPunct="1">
                <a:spcBef>
                  <a:spcPct val="0"/>
                </a:spcBef>
              </a:pPr>
              <a:t>75</a:t>
            </a:fld>
            <a:endParaRPr lang="en-US" alt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Anormalidades de velocidad son proporcionales a áreas de divergencia, donde contornos verdes representan áreas de divergencia, y los contornos color marrón representan las áreas de convergencia.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A2C80E1-FAEB-4444-9DAA-15F0583E38B4}" type="slidenum">
              <a:rPr lang="en-US" altLang="en-US" smtClean="0"/>
              <a:pPr eaLnBrk="1" hangingPunct="1">
                <a:spcBef>
                  <a:spcPct val="0"/>
                </a:spcBef>
              </a:pPr>
              <a:t>77</a:t>
            </a:fld>
            <a:endParaRPr lang="en-US" altLang="en-US"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8552" indent="-291751" eaLnBrk="0" hangingPunct="0">
              <a:spcBef>
                <a:spcPct val="30000"/>
              </a:spcBef>
              <a:defRPr sz="1200">
                <a:solidFill>
                  <a:schemeClr val="tx1"/>
                </a:solidFill>
                <a:latin typeface="Times New Roman" pitchFamily="18" charset="0"/>
              </a:defRPr>
            </a:lvl2pPr>
            <a:lvl3pPr marL="1167003" indent="-233401" eaLnBrk="0" hangingPunct="0">
              <a:spcBef>
                <a:spcPct val="30000"/>
              </a:spcBef>
              <a:defRPr sz="1200">
                <a:solidFill>
                  <a:schemeClr val="tx1"/>
                </a:solidFill>
                <a:latin typeface="Times New Roman" pitchFamily="18" charset="0"/>
              </a:defRPr>
            </a:lvl3pPr>
            <a:lvl4pPr marL="1633804" indent="-233401" eaLnBrk="0" hangingPunct="0">
              <a:spcBef>
                <a:spcPct val="30000"/>
              </a:spcBef>
              <a:defRPr sz="1200">
                <a:solidFill>
                  <a:schemeClr val="tx1"/>
                </a:solidFill>
                <a:latin typeface="Times New Roman" pitchFamily="18" charset="0"/>
              </a:defRPr>
            </a:lvl4pPr>
            <a:lvl5pPr marL="2100605" indent="-233401" eaLnBrk="0" hangingPunct="0">
              <a:spcBef>
                <a:spcPct val="30000"/>
              </a:spcBef>
              <a:defRPr sz="1200">
                <a:solidFill>
                  <a:schemeClr val="tx1"/>
                </a:solidFill>
                <a:latin typeface="Times New Roman" pitchFamily="18" charset="0"/>
              </a:defRPr>
            </a:lvl5pPr>
            <a:lvl6pPr marL="2567407" indent="-233401" eaLnBrk="0" fontAlgn="base" hangingPunct="0">
              <a:spcBef>
                <a:spcPct val="30000"/>
              </a:spcBef>
              <a:spcAft>
                <a:spcPct val="0"/>
              </a:spcAft>
              <a:defRPr sz="1200">
                <a:solidFill>
                  <a:schemeClr val="tx1"/>
                </a:solidFill>
                <a:latin typeface="Times New Roman" pitchFamily="18" charset="0"/>
              </a:defRPr>
            </a:lvl6pPr>
            <a:lvl7pPr marL="3034208" indent="-233401" eaLnBrk="0" fontAlgn="base" hangingPunct="0">
              <a:spcBef>
                <a:spcPct val="30000"/>
              </a:spcBef>
              <a:spcAft>
                <a:spcPct val="0"/>
              </a:spcAft>
              <a:defRPr sz="1200">
                <a:solidFill>
                  <a:schemeClr val="tx1"/>
                </a:solidFill>
                <a:latin typeface="Times New Roman" pitchFamily="18" charset="0"/>
              </a:defRPr>
            </a:lvl7pPr>
            <a:lvl8pPr marL="3501009" indent="-233401" eaLnBrk="0" fontAlgn="base" hangingPunct="0">
              <a:spcBef>
                <a:spcPct val="30000"/>
              </a:spcBef>
              <a:spcAft>
                <a:spcPct val="0"/>
              </a:spcAft>
              <a:defRPr sz="1200">
                <a:solidFill>
                  <a:schemeClr val="tx1"/>
                </a:solidFill>
                <a:latin typeface="Times New Roman" pitchFamily="18" charset="0"/>
              </a:defRPr>
            </a:lvl8pPr>
            <a:lvl9pPr marL="3967810" indent="-233401"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4BDC6C7-2426-4658-B382-68DE3DB89B50}" type="slidenum">
              <a:rPr lang="en-US" altLang="en-US" smtClean="0"/>
              <a:pPr eaLnBrk="1" hangingPunct="1">
                <a:spcBef>
                  <a:spcPct val="0"/>
                </a:spcBef>
              </a:pPr>
              <a:t>78</a:t>
            </a:fld>
            <a:endParaRPr lang="en-US" altLang="en-US" smtClean="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F7DEF146-41E9-47E0-A323-944834E0772C}" type="slidenum">
              <a:rPr lang="es-ES_tradnl" altLang="en-US" sz="1200" smtClean="0"/>
              <a:pPr eaLnBrk="1" hangingPunct="1"/>
              <a:t>21</a:t>
            </a:fld>
            <a:endParaRPr lang="es-ES_tradnl" altLang="en-US" sz="120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Estas</a:t>
            </a:r>
            <a:r>
              <a:rPr lang="en-US" baseline="0" dirty="0" smtClean="0"/>
              <a:t> son las </a:t>
            </a:r>
            <a:r>
              <a:rPr lang="en-US" baseline="0" dirty="0" err="1" smtClean="0"/>
              <a:t>tres</a:t>
            </a:r>
            <a:r>
              <a:rPr lang="en-US" baseline="0" dirty="0" smtClean="0"/>
              <a:t> </a:t>
            </a:r>
            <a:r>
              <a:rPr lang="en-US" baseline="0" dirty="0" err="1" smtClean="0"/>
              <a:t>suposiciones</a:t>
            </a:r>
            <a:r>
              <a:rPr lang="en-US" baseline="0" dirty="0" smtClean="0"/>
              <a:t> </a:t>
            </a:r>
            <a:r>
              <a:rPr lang="en-US" baseline="0" dirty="0" err="1" smtClean="0"/>
              <a:t>básicas</a:t>
            </a:r>
            <a:r>
              <a:rPr lang="en-US" baseline="0" dirty="0" smtClean="0"/>
              <a:t> </a:t>
            </a:r>
            <a:r>
              <a:rPr lang="en-US" baseline="0" dirty="0" err="1" smtClean="0"/>
              <a:t>que</a:t>
            </a:r>
            <a:r>
              <a:rPr lang="en-US" baseline="0" dirty="0" smtClean="0"/>
              <a:t> se </a:t>
            </a:r>
            <a:r>
              <a:rPr lang="en-US" baseline="0" dirty="0" err="1" smtClean="0"/>
              <a:t>usan</a:t>
            </a:r>
            <a:r>
              <a:rPr lang="en-US" baseline="0" dirty="0" smtClean="0"/>
              <a:t> </a:t>
            </a:r>
            <a:r>
              <a:rPr lang="en-US" baseline="0" dirty="0" err="1" smtClean="0"/>
              <a:t>para</a:t>
            </a:r>
            <a:r>
              <a:rPr lang="en-US" baseline="0" dirty="0" smtClean="0"/>
              <a:t> </a:t>
            </a:r>
            <a:r>
              <a:rPr lang="en-US" baseline="0" dirty="0" err="1" smtClean="0"/>
              <a:t>estimar</a:t>
            </a:r>
            <a:r>
              <a:rPr lang="en-US" baseline="0" dirty="0" smtClean="0"/>
              <a:t> </a:t>
            </a:r>
            <a:r>
              <a:rPr lang="en-US" baseline="0" dirty="0" err="1" smtClean="0"/>
              <a:t>lluvias</a:t>
            </a:r>
            <a:r>
              <a:rPr lang="en-US" baseline="0" dirty="0" smtClean="0"/>
              <a:t> </a:t>
            </a:r>
            <a:r>
              <a:rPr lang="en-US" baseline="0" dirty="0" err="1" smtClean="0"/>
              <a:t>usando</a:t>
            </a:r>
            <a:r>
              <a:rPr lang="en-US" baseline="0" dirty="0" smtClean="0"/>
              <a:t> </a:t>
            </a:r>
            <a:r>
              <a:rPr lang="en-US" baseline="0" dirty="0" err="1" smtClean="0"/>
              <a:t>datos</a:t>
            </a:r>
            <a:r>
              <a:rPr lang="en-US" baseline="0" dirty="0" smtClean="0"/>
              <a:t> del </a:t>
            </a:r>
            <a:r>
              <a:rPr lang="en-US" baseline="0" dirty="0" err="1" smtClean="0"/>
              <a:t>espectro</a:t>
            </a:r>
            <a:r>
              <a:rPr lang="en-US" baseline="0" dirty="0" smtClean="0"/>
              <a:t> </a:t>
            </a:r>
            <a:r>
              <a:rPr lang="en-US" baseline="0" dirty="0" err="1" smtClean="0"/>
              <a:t>infrarrojo</a:t>
            </a:r>
            <a:r>
              <a:rPr lang="en-US" baseline="0" dirty="0" smtClean="0"/>
              <a:t> de los </a:t>
            </a:r>
            <a:r>
              <a:rPr lang="en-US" baseline="0" dirty="0" err="1" smtClean="0"/>
              <a:t>satélites</a:t>
            </a:r>
            <a:r>
              <a:rPr lang="en-US" dirty="0" smtClean="0"/>
              <a:t>:</a:t>
            </a:r>
          </a:p>
          <a:p>
            <a:r>
              <a:rPr lang="en-US" dirty="0" smtClean="0"/>
              <a:t>1. Las </a:t>
            </a:r>
            <a:r>
              <a:rPr lang="en-US" dirty="0" err="1" smtClean="0"/>
              <a:t>nubes</a:t>
            </a:r>
            <a:r>
              <a:rPr lang="en-US" dirty="0" smtClean="0"/>
              <a:t> mas </a:t>
            </a:r>
            <a:r>
              <a:rPr lang="en-US" dirty="0" err="1" smtClean="0"/>
              <a:t>frías</a:t>
            </a:r>
            <a:r>
              <a:rPr lang="en-US" dirty="0" smtClean="0"/>
              <a:t> </a:t>
            </a:r>
            <a:r>
              <a:rPr lang="en-US" dirty="0" err="1" smtClean="0"/>
              <a:t>tienen</a:t>
            </a:r>
            <a:r>
              <a:rPr lang="en-US" dirty="0" smtClean="0"/>
              <a:t> topes mas altos y las mas </a:t>
            </a:r>
            <a:r>
              <a:rPr lang="en-US" dirty="0" err="1" smtClean="0"/>
              <a:t>caliente</a:t>
            </a:r>
            <a:r>
              <a:rPr lang="en-US" baseline="0" dirty="0" err="1" smtClean="0"/>
              <a:t>s</a:t>
            </a:r>
            <a:r>
              <a:rPr lang="en-US" baseline="0" dirty="0" smtClean="0"/>
              <a:t> topes mas </a:t>
            </a:r>
            <a:r>
              <a:rPr lang="en-US" baseline="0" dirty="0" err="1" smtClean="0"/>
              <a:t>bajos</a:t>
            </a:r>
            <a:r>
              <a:rPr lang="en-US" dirty="0" smtClean="0"/>
              <a:t>. Esta </a:t>
            </a:r>
            <a:r>
              <a:rPr lang="en-US" dirty="0" err="1" smtClean="0"/>
              <a:t>es</a:t>
            </a:r>
            <a:r>
              <a:rPr lang="en-US" dirty="0" smtClean="0"/>
              <a:t> </a:t>
            </a:r>
            <a:r>
              <a:rPr lang="en-US" dirty="0" err="1" smtClean="0"/>
              <a:t>una</a:t>
            </a:r>
            <a:r>
              <a:rPr lang="en-US" dirty="0" smtClean="0"/>
              <a:t> </a:t>
            </a:r>
            <a:r>
              <a:rPr lang="en-US" dirty="0" err="1" smtClean="0"/>
              <a:t>buena</a:t>
            </a:r>
            <a:r>
              <a:rPr lang="en-US" dirty="0" smtClean="0"/>
              <a:t> </a:t>
            </a:r>
            <a:r>
              <a:rPr lang="en-US" dirty="0" err="1" smtClean="0"/>
              <a:t>suposición</a:t>
            </a:r>
            <a:endParaRPr lang="en-US" dirty="0" smtClean="0"/>
          </a:p>
          <a:p>
            <a:r>
              <a:rPr lang="en-US" dirty="0" smtClean="0"/>
              <a:t>2. La </a:t>
            </a:r>
            <a:r>
              <a:rPr lang="en-US" dirty="0" err="1" smtClean="0"/>
              <a:t>altura</a:t>
            </a:r>
            <a:r>
              <a:rPr lang="en-US" dirty="0" smtClean="0"/>
              <a:t> del tope se </a:t>
            </a:r>
            <a:r>
              <a:rPr lang="en-US" dirty="0" err="1" smtClean="0"/>
              <a:t>relaciona</a:t>
            </a:r>
            <a:r>
              <a:rPr lang="en-US" dirty="0" smtClean="0"/>
              <a:t> con la </a:t>
            </a:r>
            <a:r>
              <a:rPr lang="en-US" dirty="0" err="1" smtClean="0"/>
              <a:t>fuerza</a:t>
            </a:r>
            <a:r>
              <a:rPr lang="en-US" baseline="0" dirty="0" smtClean="0"/>
              <a:t> del </a:t>
            </a:r>
            <a:r>
              <a:rPr lang="en-US" baseline="0" dirty="0" err="1" smtClean="0"/>
              <a:t>movimiento</a:t>
            </a:r>
            <a:r>
              <a:rPr lang="en-US" baseline="0" dirty="0" smtClean="0"/>
              <a:t> </a:t>
            </a:r>
            <a:r>
              <a:rPr lang="en-US" baseline="0" dirty="0" err="1" smtClean="0"/>
              <a:t>ascendente</a:t>
            </a:r>
            <a:r>
              <a:rPr lang="en-US" baseline="0" dirty="0" smtClean="0"/>
              <a:t> </a:t>
            </a:r>
            <a:r>
              <a:rPr lang="en-US" baseline="0" dirty="0" err="1" smtClean="0"/>
              <a:t>que</a:t>
            </a:r>
            <a:r>
              <a:rPr lang="en-US" baseline="0" dirty="0" smtClean="0"/>
              <a:t> se produce en la </a:t>
            </a:r>
            <a:r>
              <a:rPr lang="en-US" baseline="0" dirty="0" err="1" smtClean="0"/>
              <a:t>nube</a:t>
            </a:r>
            <a:r>
              <a:rPr lang="en-US" baseline="0" dirty="0" smtClean="0"/>
              <a:t>, </a:t>
            </a:r>
            <a:r>
              <a:rPr lang="en-US" baseline="0" dirty="0" err="1" smtClean="0"/>
              <a:t>es</a:t>
            </a:r>
            <a:r>
              <a:rPr lang="en-US" baseline="0" dirty="0" smtClean="0"/>
              <a:t> </a:t>
            </a:r>
            <a:r>
              <a:rPr lang="en-US" baseline="0" dirty="0" err="1" smtClean="0"/>
              <a:t>decir</a:t>
            </a:r>
            <a:r>
              <a:rPr lang="en-US" baseline="0" dirty="0" smtClean="0"/>
              <a:t>, las </a:t>
            </a:r>
            <a:r>
              <a:rPr lang="en-US" baseline="0" dirty="0" err="1" smtClean="0"/>
              <a:t>nubes</a:t>
            </a:r>
            <a:r>
              <a:rPr lang="en-US" baseline="0" dirty="0" smtClean="0"/>
              <a:t> con topes mas altos se </a:t>
            </a:r>
            <a:r>
              <a:rPr lang="en-US" baseline="0" dirty="0" err="1" smtClean="0"/>
              <a:t>asocian</a:t>
            </a:r>
            <a:r>
              <a:rPr lang="en-US" baseline="0" dirty="0" smtClean="0"/>
              <a:t> a </a:t>
            </a:r>
            <a:r>
              <a:rPr lang="en-US" baseline="0" dirty="0" err="1" smtClean="0"/>
              <a:t>corrientes</a:t>
            </a:r>
            <a:r>
              <a:rPr lang="en-US" baseline="0" dirty="0" smtClean="0"/>
              <a:t> </a:t>
            </a:r>
            <a:r>
              <a:rPr lang="en-US" baseline="0" dirty="0" err="1" smtClean="0"/>
              <a:t>ascendentes</a:t>
            </a:r>
            <a:r>
              <a:rPr lang="en-US" baseline="0" dirty="0" smtClean="0"/>
              <a:t> </a:t>
            </a:r>
            <a:r>
              <a:rPr lang="en-US" baseline="0" dirty="0" err="1" smtClean="0"/>
              <a:t>fuertes</a:t>
            </a:r>
            <a:r>
              <a:rPr lang="en-US" dirty="0" smtClean="0"/>
              <a:t>. </a:t>
            </a:r>
            <a:r>
              <a:rPr lang="en-US" dirty="0" err="1" smtClean="0"/>
              <a:t>Esto</a:t>
            </a:r>
            <a:r>
              <a:rPr lang="en-US" dirty="0" smtClean="0"/>
              <a:t> no</a:t>
            </a:r>
            <a:r>
              <a:rPr lang="en-US" baseline="0" dirty="0" smtClean="0"/>
              <a:t> </a:t>
            </a:r>
            <a:r>
              <a:rPr lang="en-US" baseline="0" dirty="0" err="1" smtClean="0"/>
              <a:t>es</a:t>
            </a:r>
            <a:r>
              <a:rPr lang="en-US" baseline="0" dirty="0" smtClean="0"/>
              <a:t> </a:t>
            </a:r>
            <a:r>
              <a:rPr lang="en-US" baseline="0" dirty="0" err="1" smtClean="0"/>
              <a:t>siempre</a:t>
            </a:r>
            <a:r>
              <a:rPr lang="en-US" baseline="0" dirty="0" smtClean="0"/>
              <a:t> </a:t>
            </a:r>
            <a:r>
              <a:rPr lang="en-US" baseline="0" dirty="0" err="1" smtClean="0"/>
              <a:t>una</a:t>
            </a:r>
            <a:r>
              <a:rPr lang="en-US" baseline="0" dirty="0" smtClean="0"/>
              <a:t> </a:t>
            </a:r>
            <a:r>
              <a:rPr lang="en-US" baseline="0" dirty="0" err="1" smtClean="0"/>
              <a:t>buena</a:t>
            </a:r>
            <a:r>
              <a:rPr lang="en-US" baseline="0" dirty="0" smtClean="0"/>
              <a:t> </a:t>
            </a:r>
            <a:r>
              <a:rPr lang="en-US" baseline="0" dirty="0" err="1" smtClean="0"/>
              <a:t>suposición</a:t>
            </a:r>
            <a:r>
              <a:rPr lang="en-US" baseline="0" dirty="0" smtClean="0"/>
              <a:t>, lo </a:t>
            </a:r>
            <a:r>
              <a:rPr lang="en-US" baseline="0" dirty="0" err="1" smtClean="0"/>
              <a:t>cual</a:t>
            </a:r>
            <a:r>
              <a:rPr lang="en-US" baseline="0" dirty="0" smtClean="0"/>
              <a:t> se </a:t>
            </a:r>
            <a:r>
              <a:rPr lang="en-US" baseline="0" dirty="0" err="1" smtClean="0"/>
              <a:t>verá</a:t>
            </a:r>
            <a:r>
              <a:rPr lang="en-US" baseline="0" dirty="0" smtClean="0"/>
              <a:t> </a:t>
            </a:r>
            <a:r>
              <a:rPr lang="en-US" baseline="0" dirty="0" err="1" smtClean="0"/>
              <a:t>posteriormente</a:t>
            </a:r>
            <a:r>
              <a:rPr lang="en-US" dirty="0" smtClean="0"/>
              <a:t>.</a:t>
            </a:r>
          </a:p>
          <a:p>
            <a:r>
              <a:rPr lang="en-US" dirty="0" smtClean="0"/>
              <a:t>3.</a:t>
            </a:r>
            <a:r>
              <a:rPr lang="en-US" baseline="0" dirty="0" smtClean="0"/>
              <a:t> Las </a:t>
            </a:r>
            <a:r>
              <a:rPr lang="en-US" baseline="0" dirty="0" err="1" smtClean="0"/>
              <a:t>nubes</a:t>
            </a:r>
            <a:r>
              <a:rPr lang="en-US" baseline="0" dirty="0" smtClean="0"/>
              <a:t> con </a:t>
            </a:r>
            <a:r>
              <a:rPr lang="en-US" baseline="0" dirty="0" err="1" smtClean="0"/>
              <a:t>corrientes</a:t>
            </a:r>
            <a:r>
              <a:rPr lang="en-US" baseline="0" dirty="0" smtClean="0"/>
              <a:t> </a:t>
            </a:r>
            <a:r>
              <a:rPr lang="en-US" baseline="0" dirty="0" err="1" smtClean="0"/>
              <a:t>ascendentes</a:t>
            </a:r>
            <a:r>
              <a:rPr lang="en-US" baseline="0" dirty="0" smtClean="0"/>
              <a:t> mas </a:t>
            </a:r>
            <a:r>
              <a:rPr lang="en-US" baseline="0" dirty="0" err="1" smtClean="0"/>
              <a:t>fuertes</a:t>
            </a:r>
            <a:r>
              <a:rPr lang="en-US" baseline="0" dirty="0" smtClean="0"/>
              <a:t> </a:t>
            </a:r>
            <a:r>
              <a:rPr lang="en-US" baseline="0" dirty="0" err="1" smtClean="0"/>
              <a:t>transportan</a:t>
            </a:r>
            <a:r>
              <a:rPr lang="en-US" baseline="0" dirty="0" smtClean="0"/>
              <a:t> </a:t>
            </a:r>
            <a:r>
              <a:rPr lang="en-US" baseline="0" dirty="0" err="1" smtClean="0"/>
              <a:t>humedad</a:t>
            </a:r>
            <a:r>
              <a:rPr lang="en-US" baseline="0" dirty="0" smtClean="0"/>
              <a:t> </a:t>
            </a:r>
            <a:r>
              <a:rPr lang="en-US" baseline="0" dirty="0" err="1" smtClean="0"/>
              <a:t>hacia</a:t>
            </a:r>
            <a:r>
              <a:rPr lang="en-US" baseline="0" dirty="0" smtClean="0"/>
              <a:t> </a:t>
            </a:r>
            <a:r>
              <a:rPr lang="en-US" baseline="0" dirty="0" err="1" smtClean="0"/>
              <a:t>arriba</a:t>
            </a:r>
            <a:r>
              <a:rPr lang="en-US" baseline="0" dirty="0" smtClean="0"/>
              <a:t> mas </a:t>
            </a:r>
            <a:r>
              <a:rPr lang="en-US" baseline="0" dirty="0" err="1" smtClean="0"/>
              <a:t>rápidamente</a:t>
            </a:r>
            <a:r>
              <a:rPr lang="en-US" baseline="0" dirty="0" smtClean="0"/>
              <a:t> </a:t>
            </a:r>
            <a:r>
              <a:rPr lang="en-US" baseline="0" dirty="0" err="1" smtClean="0"/>
              <a:t>produciendo</a:t>
            </a:r>
            <a:r>
              <a:rPr lang="en-US" baseline="0" dirty="0" smtClean="0"/>
              <a:t> </a:t>
            </a:r>
            <a:r>
              <a:rPr lang="en-US" baseline="0" dirty="0" err="1" smtClean="0"/>
              <a:t>así</a:t>
            </a:r>
            <a:r>
              <a:rPr lang="en-US" baseline="0" dirty="0" smtClean="0"/>
              <a:t> </a:t>
            </a:r>
            <a:r>
              <a:rPr lang="en-US" baseline="0" dirty="0" err="1" smtClean="0"/>
              <a:t>lluvia</a:t>
            </a:r>
            <a:r>
              <a:rPr lang="en-US" baseline="0" dirty="0" smtClean="0"/>
              <a:t> mas </a:t>
            </a:r>
            <a:r>
              <a:rPr lang="en-US" baseline="0" dirty="0" err="1" smtClean="0"/>
              <a:t>fuerte</a:t>
            </a:r>
            <a:r>
              <a:rPr lang="en-US" baseline="0" dirty="0" smtClean="0"/>
              <a:t> </a:t>
            </a:r>
            <a:r>
              <a:rPr lang="en-US" baseline="0" dirty="0" err="1" smtClean="0"/>
              <a:t>que</a:t>
            </a:r>
            <a:r>
              <a:rPr lang="en-US" baseline="0" dirty="0" smtClean="0"/>
              <a:t> las </a:t>
            </a:r>
            <a:r>
              <a:rPr lang="en-US" baseline="0" dirty="0" err="1" smtClean="0"/>
              <a:t>nubes</a:t>
            </a:r>
            <a:r>
              <a:rPr lang="en-US" baseline="0" dirty="0" smtClean="0"/>
              <a:t> con </a:t>
            </a:r>
            <a:r>
              <a:rPr lang="en-US" baseline="0" dirty="0" err="1" smtClean="0"/>
              <a:t>corrientes</a:t>
            </a:r>
            <a:r>
              <a:rPr lang="en-US" baseline="0" dirty="0" smtClean="0"/>
              <a:t> </a:t>
            </a:r>
            <a:r>
              <a:rPr lang="en-US" baseline="0" dirty="0" err="1" smtClean="0"/>
              <a:t>ascendentes</a:t>
            </a:r>
            <a:r>
              <a:rPr lang="en-US" baseline="0" dirty="0" smtClean="0"/>
              <a:t> </a:t>
            </a:r>
            <a:r>
              <a:rPr lang="en-US" baseline="0" dirty="0" err="1" smtClean="0"/>
              <a:t>débiles</a:t>
            </a:r>
            <a:r>
              <a:rPr lang="en-US" baseline="0" dirty="0" smtClean="0"/>
              <a:t>. Esta </a:t>
            </a:r>
            <a:r>
              <a:rPr lang="en-US" baseline="0" dirty="0" err="1" smtClean="0"/>
              <a:t>suposición</a:t>
            </a:r>
            <a:r>
              <a:rPr lang="en-US" baseline="0" dirty="0" smtClean="0"/>
              <a:t> </a:t>
            </a:r>
            <a:r>
              <a:rPr lang="en-US" baseline="0" dirty="0" err="1" smtClean="0"/>
              <a:t>es</a:t>
            </a:r>
            <a:r>
              <a:rPr lang="en-US" baseline="0" dirty="0" smtClean="0"/>
              <a:t> </a:t>
            </a:r>
            <a:r>
              <a:rPr lang="en-US" baseline="0" dirty="0" err="1" smtClean="0"/>
              <a:t>muy</a:t>
            </a:r>
            <a:r>
              <a:rPr lang="en-US" baseline="0" dirty="0" smtClean="0"/>
              <a:t> </a:t>
            </a:r>
            <a:r>
              <a:rPr lang="en-US" baseline="0" dirty="0" err="1" smtClean="0"/>
              <a:t>buena</a:t>
            </a:r>
            <a:r>
              <a:rPr lang="en-US" baseline="0" dirty="0" smtClean="0"/>
              <a:t>, </a:t>
            </a:r>
            <a:r>
              <a:rPr lang="en-US" baseline="0" dirty="0" err="1" smtClean="0"/>
              <a:t>pero</a:t>
            </a:r>
            <a:r>
              <a:rPr lang="en-US" baseline="0" dirty="0" smtClean="0"/>
              <a:t> no </a:t>
            </a:r>
            <a:r>
              <a:rPr lang="en-US" baseline="0" dirty="0" err="1" smtClean="0"/>
              <a:t>siempre</a:t>
            </a:r>
            <a:r>
              <a:rPr lang="en-US" baseline="0" dirty="0" smtClean="0"/>
              <a:t> </a:t>
            </a:r>
            <a:r>
              <a:rPr lang="en-US" baseline="0" dirty="0" err="1" smtClean="0"/>
              <a:t>es</a:t>
            </a:r>
            <a:r>
              <a:rPr lang="en-US" baseline="0" dirty="0" smtClean="0"/>
              <a:t> </a:t>
            </a:r>
            <a:r>
              <a:rPr lang="en-US" baseline="0" dirty="0" err="1" smtClean="0"/>
              <a:t>así</a:t>
            </a:r>
            <a:r>
              <a:rPr lang="en-US" baseline="0" dirty="0" smtClean="0"/>
              <a:t> y </a:t>
            </a:r>
            <a:r>
              <a:rPr lang="en-US" baseline="0" dirty="0" err="1" smtClean="0"/>
              <a:t>esto</a:t>
            </a:r>
            <a:r>
              <a:rPr lang="en-US" baseline="0" dirty="0" smtClean="0"/>
              <a:t> se </a:t>
            </a:r>
            <a:r>
              <a:rPr lang="en-US" baseline="0" dirty="0" err="1" smtClean="0"/>
              <a:t>explicará</a:t>
            </a:r>
            <a:r>
              <a:rPr lang="en-US" baseline="0" dirty="0" smtClean="0"/>
              <a:t> </a:t>
            </a:r>
            <a:r>
              <a:rPr lang="en-US" baseline="0" dirty="0" err="1" smtClean="0"/>
              <a:t>luego</a:t>
            </a:r>
            <a:r>
              <a:rPr lang="en-US" dirty="0" smtClean="0"/>
              <a:t>.</a:t>
            </a:r>
          </a:p>
          <a:p>
            <a:r>
              <a:rPr lang="en-US" dirty="0" smtClean="0"/>
              <a:t>En </a:t>
            </a:r>
            <a:r>
              <a:rPr lang="en-US" dirty="0" err="1" smtClean="0"/>
              <a:t>resumen</a:t>
            </a:r>
            <a:r>
              <a:rPr lang="en-US" dirty="0" smtClean="0"/>
              <a:t>, se </a:t>
            </a:r>
            <a:r>
              <a:rPr lang="en-US" dirty="0" err="1" smtClean="0"/>
              <a:t>considera</a:t>
            </a:r>
            <a:r>
              <a:rPr lang="en-US" dirty="0" smtClean="0"/>
              <a:t> </a:t>
            </a:r>
            <a:r>
              <a:rPr lang="en-US" dirty="0" err="1" smtClean="0"/>
              <a:t>que</a:t>
            </a:r>
            <a:r>
              <a:rPr lang="en-US" dirty="0" smtClean="0"/>
              <a:t> las</a:t>
            </a:r>
            <a:r>
              <a:rPr lang="en-US" baseline="0" dirty="0" smtClean="0"/>
              <a:t> </a:t>
            </a:r>
            <a:r>
              <a:rPr lang="en-US" baseline="0" dirty="0" err="1" smtClean="0"/>
              <a:t>nubes</a:t>
            </a:r>
            <a:r>
              <a:rPr lang="en-US" baseline="0" dirty="0" smtClean="0"/>
              <a:t> mas </a:t>
            </a:r>
            <a:r>
              <a:rPr lang="en-US" baseline="0" dirty="0" err="1" smtClean="0"/>
              <a:t>frías</a:t>
            </a:r>
            <a:r>
              <a:rPr lang="en-US" baseline="0" dirty="0" smtClean="0"/>
              <a:t> </a:t>
            </a:r>
            <a:r>
              <a:rPr lang="en-US" baseline="0" dirty="0" err="1" smtClean="0"/>
              <a:t>tiene</a:t>
            </a:r>
            <a:r>
              <a:rPr lang="en-US" baseline="0" dirty="0" smtClean="0"/>
              <a:t> </a:t>
            </a:r>
            <a:r>
              <a:rPr lang="en-US" baseline="0" dirty="0" err="1" smtClean="0"/>
              <a:t>lluvias</a:t>
            </a:r>
            <a:r>
              <a:rPr lang="en-US" baseline="0" dirty="0" smtClean="0"/>
              <a:t> mas </a:t>
            </a:r>
            <a:r>
              <a:rPr lang="en-US" baseline="0" dirty="0" err="1" smtClean="0"/>
              <a:t>fuertes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0012326C-4DCE-472D-9154-DD01B28C18C5}" type="slidenum">
              <a:rPr lang="en-US" smtClean="0"/>
              <a:t>87</a:t>
            </a:fld>
            <a:endParaRPr lang="en-US"/>
          </a:p>
        </p:txBody>
      </p:sp>
    </p:spTree>
    <p:extLst>
      <p:ext uri="{BB962C8B-B14F-4D97-AF65-F5344CB8AC3E}">
        <p14:creationId xmlns:p14="http://schemas.microsoft.com/office/powerpoint/2010/main" val="9180016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r>
              <a:rPr lang="en-US" dirty="0" smtClean="0"/>
              <a:t>Esta </a:t>
            </a:r>
            <a:r>
              <a:rPr lang="en-US" dirty="0" err="1" smtClean="0"/>
              <a:t>figura</a:t>
            </a:r>
            <a:r>
              <a:rPr lang="en-US" dirty="0" smtClean="0"/>
              <a:t> </a:t>
            </a:r>
            <a:r>
              <a:rPr lang="en-US" dirty="0" err="1" smtClean="0"/>
              <a:t>ilustra</a:t>
            </a:r>
            <a:r>
              <a:rPr lang="en-US" dirty="0" smtClean="0"/>
              <a:t> las </a:t>
            </a:r>
            <a:r>
              <a:rPr lang="en-US" dirty="0" err="1" smtClean="0"/>
              <a:t>suposiciones</a:t>
            </a:r>
            <a:r>
              <a:rPr lang="en-US" dirty="0" smtClean="0"/>
              <a:t> de la </a:t>
            </a:r>
            <a:r>
              <a:rPr lang="en-US" dirty="0" err="1" smtClean="0"/>
              <a:t>transparencia</a:t>
            </a:r>
            <a:r>
              <a:rPr lang="en-US" dirty="0" smtClean="0"/>
              <a:t> anterior.  El </a:t>
            </a:r>
            <a:r>
              <a:rPr lang="en-US" dirty="0" err="1" smtClean="0"/>
              <a:t>gráfico</a:t>
            </a:r>
            <a:r>
              <a:rPr lang="en-US" dirty="0" smtClean="0"/>
              <a:t> de la </a:t>
            </a:r>
            <a:r>
              <a:rPr lang="en-US" dirty="0" err="1" smtClean="0"/>
              <a:t>izquierda</a:t>
            </a:r>
            <a:r>
              <a:rPr lang="en-US" dirty="0" smtClean="0"/>
              <a:t> se </a:t>
            </a:r>
            <a:r>
              <a:rPr lang="en-US" dirty="0" err="1" smtClean="0"/>
              <a:t>refiere</a:t>
            </a:r>
            <a:r>
              <a:rPr lang="en-US" baseline="0" dirty="0" smtClean="0"/>
              <a:t> a un </a:t>
            </a:r>
            <a:r>
              <a:rPr lang="en-US" baseline="0" dirty="0" err="1" smtClean="0"/>
              <a:t>gráfico</a:t>
            </a:r>
            <a:r>
              <a:rPr lang="en-US" baseline="0" dirty="0" smtClean="0"/>
              <a:t> </a:t>
            </a:r>
            <a:r>
              <a:rPr lang="en-US" baseline="0" dirty="0" err="1" smtClean="0"/>
              <a:t>hipotético</a:t>
            </a:r>
            <a:r>
              <a:rPr lang="en-US" baseline="0" dirty="0" smtClean="0"/>
              <a:t> de </a:t>
            </a:r>
            <a:r>
              <a:rPr lang="en-US" baseline="0" dirty="0" err="1" smtClean="0"/>
              <a:t>temperatura</a:t>
            </a:r>
            <a:r>
              <a:rPr lang="en-US" baseline="0" dirty="0" smtClean="0"/>
              <a:t> </a:t>
            </a:r>
            <a:r>
              <a:rPr lang="en-US" baseline="0" dirty="0" err="1" smtClean="0"/>
              <a:t>vs</a:t>
            </a:r>
            <a:r>
              <a:rPr lang="en-US" baseline="0" dirty="0" smtClean="0"/>
              <a:t> </a:t>
            </a:r>
            <a:r>
              <a:rPr lang="en-US" baseline="0" dirty="0" err="1" smtClean="0"/>
              <a:t>altitud</a:t>
            </a:r>
            <a:r>
              <a:rPr lang="en-US" baseline="0" dirty="0" smtClean="0"/>
              <a:t> y </a:t>
            </a:r>
            <a:r>
              <a:rPr lang="en-US" baseline="0" dirty="0" err="1" smtClean="0"/>
              <a:t>muestra</a:t>
            </a:r>
            <a:r>
              <a:rPr lang="en-US" baseline="0" dirty="0" smtClean="0"/>
              <a:t> </a:t>
            </a:r>
            <a:r>
              <a:rPr lang="en-US" baseline="0" dirty="0" err="1" smtClean="0"/>
              <a:t>que</a:t>
            </a:r>
            <a:r>
              <a:rPr lang="en-US" baseline="0" dirty="0" smtClean="0"/>
              <a:t> la </a:t>
            </a:r>
            <a:r>
              <a:rPr lang="en-US" baseline="0" dirty="0" err="1" smtClean="0"/>
              <a:t>temperatura</a:t>
            </a:r>
            <a:r>
              <a:rPr lang="en-US" baseline="0" dirty="0" smtClean="0"/>
              <a:t> </a:t>
            </a:r>
            <a:r>
              <a:rPr lang="en-US" baseline="0" dirty="0" err="1" smtClean="0"/>
              <a:t>generalmente</a:t>
            </a:r>
            <a:r>
              <a:rPr lang="en-US" baseline="0" dirty="0" smtClean="0"/>
              <a:t> </a:t>
            </a:r>
            <a:r>
              <a:rPr lang="en-US" baseline="0" dirty="0" err="1" smtClean="0"/>
              <a:t>decrece</a:t>
            </a:r>
            <a:r>
              <a:rPr lang="en-US" baseline="0" dirty="0" smtClean="0"/>
              <a:t> con la </a:t>
            </a:r>
            <a:r>
              <a:rPr lang="en-US" baseline="0" dirty="0" err="1" smtClean="0"/>
              <a:t>altura</a:t>
            </a:r>
            <a:r>
              <a:rPr lang="en-US" dirty="0" smtClean="0"/>
              <a:t>.</a:t>
            </a:r>
          </a:p>
          <a:p>
            <a:r>
              <a:rPr lang="en-US" dirty="0" err="1" smtClean="0"/>
              <a:t>Conforme</a:t>
            </a:r>
            <a:r>
              <a:rPr lang="en-US" dirty="0" smtClean="0"/>
              <a:t> la </a:t>
            </a:r>
            <a:r>
              <a:rPr lang="en-US" dirty="0" err="1" smtClean="0"/>
              <a:t>nube</a:t>
            </a:r>
            <a:r>
              <a:rPr lang="en-US" dirty="0" smtClean="0"/>
              <a:t> </a:t>
            </a:r>
            <a:r>
              <a:rPr lang="en-US" dirty="0" err="1" smtClean="0"/>
              <a:t>alcanza</a:t>
            </a:r>
            <a:r>
              <a:rPr lang="en-US" dirty="0" smtClean="0"/>
              <a:t> un tope mas alto, </a:t>
            </a:r>
            <a:r>
              <a:rPr lang="en-US" dirty="0" err="1" smtClean="0"/>
              <a:t>así</a:t>
            </a:r>
            <a:r>
              <a:rPr lang="en-US" dirty="0" smtClean="0"/>
              <a:t> </a:t>
            </a:r>
            <a:r>
              <a:rPr lang="en-US" dirty="0" err="1" smtClean="0"/>
              <a:t>aumenta</a:t>
            </a:r>
            <a:r>
              <a:rPr lang="en-US" dirty="0" smtClean="0"/>
              <a:t> la </a:t>
            </a:r>
            <a:r>
              <a:rPr lang="en-US" dirty="0" err="1" smtClean="0"/>
              <a:t>lluvia</a:t>
            </a:r>
            <a:endParaRPr lang="en-US" dirty="0" smtClean="0"/>
          </a:p>
          <a:p>
            <a:r>
              <a:rPr lang="en-US" dirty="0" smtClean="0"/>
              <a:t>La </a:t>
            </a:r>
            <a:r>
              <a:rPr lang="en-US" dirty="0" err="1" smtClean="0"/>
              <a:t>primera</a:t>
            </a:r>
            <a:r>
              <a:rPr lang="en-US" dirty="0" smtClean="0"/>
              <a:t> </a:t>
            </a:r>
            <a:r>
              <a:rPr lang="en-US" dirty="0" err="1" smtClean="0"/>
              <a:t>nube</a:t>
            </a:r>
            <a:r>
              <a:rPr lang="en-US" dirty="0" smtClean="0"/>
              <a:t> </a:t>
            </a:r>
            <a:r>
              <a:rPr lang="en-US" dirty="0" err="1" smtClean="0"/>
              <a:t>tiene</a:t>
            </a:r>
            <a:r>
              <a:rPr lang="en-US" dirty="0" smtClean="0"/>
              <a:t> un </a:t>
            </a:r>
            <a:r>
              <a:rPr lang="en-US" dirty="0" err="1" smtClean="0"/>
              <a:t>aguacero</a:t>
            </a:r>
            <a:r>
              <a:rPr lang="en-US" dirty="0" smtClean="0"/>
              <a:t> </a:t>
            </a:r>
            <a:r>
              <a:rPr lang="en-US" dirty="0" err="1" smtClean="0"/>
              <a:t>relativamente</a:t>
            </a:r>
            <a:r>
              <a:rPr lang="en-US" dirty="0" smtClean="0"/>
              <a:t> </a:t>
            </a:r>
            <a:r>
              <a:rPr lang="en-US" dirty="0" err="1" smtClean="0"/>
              <a:t>débil</a:t>
            </a:r>
            <a:r>
              <a:rPr lang="en-US" dirty="0" smtClean="0"/>
              <a:t> y </a:t>
            </a:r>
            <a:r>
              <a:rPr lang="en-US" dirty="0" err="1" smtClean="0"/>
              <a:t>tiene</a:t>
            </a:r>
            <a:r>
              <a:rPr lang="en-US" dirty="0" smtClean="0"/>
              <a:t> </a:t>
            </a:r>
            <a:r>
              <a:rPr lang="en-US" dirty="0" err="1" smtClean="0"/>
              <a:t>una</a:t>
            </a:r>
            <a:r>
              <a:rPr lang="en-US" dirty="0" smtClean="0"/>
              <a:t> </a:t>
            </a:r>
            <a:r>
              <a:rPr lang="en-US" dirty="0" err="1" smtClean="0"/>
              <a:t>temperatura</a:t>
            </a:r>
            <a:r>
              <a:rPr lang="en-US" dirty="0" smtClean="0"/>
              <a:t> de </a:t>
            </a:r>
            <a:r>
              <a:rPr lang="en-US" dirty="0" err="1" smtClean="0"/>
              <a:t>brillo</a:t>
            </a:r>
            <a:r>
              <a:rPr lang="en-US" dirty="0" smtClean="0"/>
              <a:t> </a:t>
            </a:r>
            <a:r>
              <a:rPr lang="en-US" dirty="0" err="1" smtClean="0"/>
              <a:t>relativamente</a:t>
            </a:r>
            <a:r>
              <a:rPr lang="en-US" dirty="0" smtClean="0"/>
              <a:t> </a:t>
            </a:r>
            <a:r>
              <a:rPr lang="en-US" dirty="0" err="1" smtClean="0"/>
              <a:t>caliente</a:t>
            </a:r>
            <a:r>
              <a:rPr lang="en-US" baseline="0" dirty="0" smtClean="0"/>
              <a:t> (</a:t>
            </a:r>
            <a:r>
              <a:rPr lang="en-US" dirty="0" smtClean="0"/>
              <a:t>230 K), </a:t>
            </a:r>
            <a:r>
              <a:rPr lang="en-US" dirty="0" err="1" smtClean="0"/>
              <a:t>asociada</a:t>
            </a:r>
            <a:r>
              <a:rPr lang="en-US" dirty="0" smtClean="0"/>
              <a:t> a </a:t>
            </a:r>
            <a:r>
              <a:rPr lang="en-US" dirty="0" err="1" smtClean="0"/>
              <a:t>una</a:t>
            </a:r>
            <a:r>
              <a:rPr lang="en-US" baseline="0" dirty="0" smtClean="0"/>
              <a:t> </a:t>
            </a:r>
            <a:r>
              <a:rPr lang="en-US" baseline="0" dirty="0" err="1" smtClean="0"/>
              <a:t>corriente</a:t>
            </a:r>
            <a:r>
              <a:rPr lang="en-US" baseline="0" dirty="0" smtClean="0"/>
              <a:t> </a:t>
            </a:r>
            <a:r>
              <a:rPr lang="en-US" baseline="0" dirty="0" err="1" smtClean="0"/>
              <a:t>ascendente</a:t>
            </a:r>
            <a:r>
              <a:rPr lang="en-US" baseline="0" dirty="0" smtClean="0"/>
              <a:t> </a:t>
            </a:r>
            <a:r>
              <a:rPr lang="en-US" baseline="0" dirty="0" err="1" smtClean="0"/>
              <a:t>débil</a:t>
            </a:r>
            <a:r>
              <a:rPr lang="en-US" baseline="0" dirty="0" smtClean="0"/>
              <a:t>. Y </a:t>
            </a:r>
            <a:r>
              <a:rPr lang="en-US" baseline="0" dirty="0" err="1" smtClean="0"/>
              <a:t>así</a:t>
            </a:r>
            <a:r>
              <a:rPr lang="en-US" baseline="0" dirty="0" smtClean="0"/>
              <a:t> </a:t>
            </a:r>
            <a:r>
              <a:rPr lang="en-US" baseline="0" dirty="0" err="1" smtClean="0"/>
              <a:t>sucesivamente</a:t>
            </a:r>
            <a:r>
              <a:rPr lang="en-US" baseline="0" dirty="0" smtClean="0"/>
              <a:t> </a:t>
            </a:r>
            <a:r>
              <a:rPr lang="en-US" baseline="0" dirty="0" err="1" smtClean="0"/>
              <a:t>va</a:t>
            </a:r>
            <a:r>
              <a:rPr lang="en-US" baseline="0" dirty="0" smtClean="0"/>
              <a:t> </a:t>
            </a:r>
            <a:r>
              <a:rPr lang="en-US" baseline="0" dirty="0" err="1" smtClean="0"/>
              <a:t>disminuyendo</a:t>
            </a:r>
            <a:r>
              <a:rPr lang="en-US" baseline="0" dirty="0" smtClean="0"/>
              <a:t> el tope de la </a:t>
            </a:r>
            <a:r>
              <a:rPr lang="en-US" baseline="0" dirty="0" err="1" smtClean="0"/>
              <a:t>nube</a:t>
            </a:r>
            <a:r>
              <a:rPr lang="en-US" baseline="0" dirty="0" smtClean="0"/>
              <a:t> en las </a:t>
            </a:r>
            <a:r>
              <a:rPr lang="en-US" baseline="0" dirty="0" err="1" smtClean="0"/>
              <a:t>siguientes</a:t>
            </a:r>
            <a:r>
              <a:rPr lang="en-US" baseline="0" dirty="0" smtClean="0"/>
              <a:t> hasta la </a:t>
            </a:r>
            <a:r>
              <a:rPr lang="en-US" baseline="0" dirty="0" err="1" smtClean="0"/>
              <a:t>última</a:t>
            </a:r>
            <a:r>
              <a:rPr lang="en-US" baseline="0" dirty="0" smtClean="0"/>
              <a:t> </a:t>
            </a:r>
            <a:r>
              <a:rPr lang="en-US" baseline="0" dirty="0" err="1" smtClean="0"/>
              <a:t>cuya</a:t>
            </a:r>
            <a:r>
              <a:rPr lang="en-US" baseline="0" dirty="0" smtClean="0"/>
              <a:t> tope </a:t>
            </a:r>
            <a:r>
              <a:rPr lang="en-US" baseline="0" dirty="0" err="1" smtClean="0"/>
              <a:t>es</a:t>
            </a:r>
            <a:r>
              <a:rPr lang="en-US" baseline="0" dirty="0" smtClean="0"/>
              <a:t> de 200 K, la </a:t>
            </a:r>
            <a:r>
              <a:rPr lang="en-US" baseline="0" dirty="0" err="1" smtClean="0"/>
              <a:t>cual</a:t>
            </a:r>
            <a:r>
              <a:rPr lang="en-US" baseline="0" dirty="0" smtClean="0"/>
              <a:t> </a:t>
            </a:r>
            <a:r>
              <a:rPr lang="en-US" baseline="0" dirty="0" err="1" smtClean="0"/>
              <a:t>tiene</a:t>
            </a:r>
            <a:r>
              <a:rPr lang="en-US" baseline="0" dirty="0" smtClean="0"/>
              <a:t> la </a:t>
            </a:r>
            <a:r>
              <a:rPr lang="en-US" baseline="0" dirty="0" err="1" smtClean="0"/>
              <a:t>lluvia</a:t>
            </a:r>
            <a:r>
              <a:rPr lang="en-US" baseline="0" dirty="0" smtClean="0"/>
              <a:t> mas </a:t>
            </a:r>
            <a:r>
              <a:rPr lang="en-US" baseline="0" dirty="0" err="1" smtClean="0"/>
              <a:t>fuerte</a:t>
            </a:r>
            <a:r>
              <a:rPr lang="en-US" baseline="0" dirty="0" smtClean="0"/>
              <a:t>.</a:t>
            </a:r>
            <a:endParaRPr lang="en-US" dirty="0" smtClean="0"/>
          </a:p>
          <a:p>
            <a:r>
              <a:rPr lang="en-US" dirty="0" smtClean="0"/>
              <a:t>Esta </a:t>
            </a:r>
            <a:r>
              <a:rPr lang="en-US" dirty="0" err="1" smtClean="0"/>
              <a:t>es</a:t>
            </a:r>
            <a:r>
              <a:rPr lang="en-US" dirty="0" smtClean="0"/>
              <a:t> </a:t>
            </a:r>
            <a:r>
              <a:rPr lang="en-US" dirty="0" err="1" smtClean="0"/>
              <a:t>una</a:t>
            </a:r>
            <a:r>
              <a:rPr lang="en-US" dirty="0" smtClean="0"/>
              <a:t> </a:t>
            </a:r>
            <a:r>
              <a:rPr lang="en-US" dirty="0" err="1" smtClean="0"/>
              <a:t>idealización</a:t>
            </a:r>
            <a:r>
              <a:rPr lang="en-US" dirty="0" smtClean="0"/>
              <a:t> de </a:t>
            </a:r>
            <a:r>
              <a:rPr lang="en-US" dirty="0" err="1" smtClean="0"/>
              <a:t>cómo</a:t>
            </a:r>
            <a:r>
              <a:rPr lang="en-US" baseline="0" dirty="0" smtClean="0"/>
              <a:t> </a:t>
            </a:r>
            <a:r>
              <a:rPr lang="en-US" baseline="0" dirty="0" err="1" smtClean="0"/>
              <a:t>funcionan</a:t>
            </a:r>
            <a:r>
              <a:rPr lang="en-US" baseline="0" dirty="0" smtClean="0"/>
              <a:t> las </a:t>
            </a:r>
            <a:r>
              <a:rPr lang="en-US" baseline="0" dirty="0" err="1" smtClean="0"/>
              <a:t>nubes</a:t>
            </a:r>
            <a:r>
              <a:rPr lang="en-US" baseline="0" dirty="0" smtClean="0"/>
              <a:t> e </a:t>
            </a:r>
            <a:r>
              <a:rPr lang="en-US" baseline="0" dirty="0" err="1" smtClean="0"/>
              <a:t>ilustra</a:t>
            </a:r>
            <a:r>
              <a:rPr lang="en-US" baseline="0" dirty="0" smtClean="0"/>
              <a:t> las </a:t>
            </a:r>
            <a:r>
              <a:rPr lang="en-US" baseline="0" dirty="0" err="1" smtClean="0"/>
              <a:t>suposiciones</a:t>
            </a:r>
            <a:r>
              <a:rPr lang="en-US" baseline="0" dirty="0" smtClean="0"/>
              <a:t> </a:t>
            </a:r>
            <a:r>
              <a:rPr lang="en-US" baseline="0" dirty="0" err="1" smtClean="0"/>
              <a:t>que</a:t>
            </a:r>
            <a:r>
              <a:rPr lang="en-US" baseline="0" dirty="0" smtClean="0"/>
              <a:t> se </a:t>
            </a:r>
            <a:r>
              <a:rPr lang="en-US" baseline="0" dirty="0" err="1" smtClean="0"/>
              <a:t>usan</a:t>
            </a:r>
            <a:r>
              <a:rPr lang="en-US" baseline="0" dirty="0" smtClean="0"/>
              <a:t> </a:t>
            </a:r>
            <a:r>
              <a:rPr lang="en-US" baseline="0" dirty="0" err="1" smtClean="0"/>
              <a:t>para</a:t>
            </a:r>
            <a:r>
              <a:rPr lang="en-US" baseline="0" dirty="0" smtClean="0"/>
              <a:t> </a:t>
            </a:r>
            <a:r>
              <a:rPr lang="en-US" baseline="0" dirty="0" err="1" smtClean="0"/>
              <a:t>estimar</a:t>
            </a:r>
            <a:r>
              <a:rPr lang="en-US" baseline="0" dirty="0" smtClean="0"/>
              <a:t> </a:t>
            </a:r>
            <a:r>
              <a:rPr lang="en-US" baseline="0" dirty="0" err="1" smtClean="0"/>
              <a:t>lluvia</a:t>
            </a:r>
            <a:r>
              <a:rPr lang="en-US" baseline="0" dirty="0" smtClean="0"/>
              <a:t> </a:t>
            </a:r>
            <a:r>
              <a:rPr lang="en-US" baseline="0" dirty="0" err="1" smtClean="0"/>
              <a:t>usando</a:t>
            </a:r>
            <a:r>
              <a:rPr lang="en-US" baseline="0" dirty="0" smtClean="0"/>
              <a:t> los </a:t>
            </a:r>
            <a:r>
              <a:rPr lang="en-US" baseline="0" dirty="0" err="1" smtClean="0"/>
              <a:t>datos</a:t>
            </a:r>
            <a:r>
              <a:rPr lang="en-US" baseline="0" dirty="0" smtClean="0"/>
              <a:t> del </a:t>
            </a:r>
            <a:r>
              <a:rPr lang="en-US" baseline="0" dirty="0" err="1" smtClean="0"/>
              <a:t>infrarrojo</a:t>
            </a:r>
            <a:r>
              <a:rPr lang="en-US" baseline="0" dirty="0" smtClean="0"/>
              <a:t> de los </a:t>
            </a:r>
            <a:r>
              <a:rPr lang="en-US" baseline="0" dirty="0" err="1" smtClean="0"/>
              <a:t>satélites</a:t>
            </a:r>
            <a:r>
              <a:rPr lang="en-US" baseline="0" dirty="0" smtClean="0"/>
              <a:t>.</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r>
              <a:rPr lang="en-US" smtClean="0"/>
              <a:t>This slide summarizes the results of the assumptions I’ve just described.  The assumption about the relationship between cloud-top temperature and rainfall rate holds up pretty well for convective clouds—for warm-season showers and thunderstorms.</a:t>
            </a:r>
          </a:p>
          <a:p>
            <a:r>
              <a:rPr lang="en-US" smtClean="0"/>
              <a:t>However there are two significant cases where the relationship between cloud-top temperature and rainfall rate breaks down.  The first is for statiform clouds—those clouds that produce steady rain during the cool season.  These clouds usually do not have very cold tops in infrared imagery but yet can produce significant rainfall that will be underestimated—or even not detected—by infrared algorithms.</a:t>
            </a:r>
          </a:p>
          <a:p>
            <a:r>
              <a:rPr lang="en-US" smtClean="0"/>
              <a:t>The second is for cirrus clouds—those high, clouds that are thin enough to be able to still make out the sun.  They are too thin to produce rain but are high enough to produce a cold signature in infrared imagery, and can be mistaken for raining clouds in an automated algorithm if one isn’t careful.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r>
              <a:rPr lang="en-US" dirty="0" smtClean="0"/>
              <a:t>Esta</a:t>
            </a:r>
            <a:r>
              <a:rPr lang="en-US" baseline="0" dirty="0" smtClean="0"/>
              <a:t> </a:t>
            </a:r>
            <a:r>
              <a:rPr lang="en-US" baseline="0" dirty="0" err="1" smtClean="0"/>
              <a:t>dispositiva</a:t>
            </a:r>
            <a:r>
              <a:rPr lang="en-US" baseline="0" dirty="0" smtClean="0"/>
              <a:t> </a:t>
            </a:r>
            <a:r>
              <a:rPr lang="en-US" baseline="0" dirty="0" err="1" smtClean="0"/>
              <a:t>muestra</a:t>
            </a:r>
            <a:r>
              <a:rPr lang="en-US" baseline="0" dirty="0" smtClean="0"/>
              <a:t> el </a:t>
            </a:r>
            <a:r>
              <a:rPr lang="en-US" baseline="0" dirty="0" err="1" smtClean="0"/>
              <a:t>resultado</a:t>
            </a:r>
            <a:r>
              <a:rPr lang="en-US" baseline="0" dirty="0" smtClean="0"/>
              <a:t> de las </a:t>
            </a:r>
            <a:r>
              <a:rPr lang="en-US" baseline="0" dirty="0" err="1" smtClean="0"/>
              <a:t>suposiciones</a:t>
            </a:r>
            <a:r>
              <a:rPr lang="en-US" baseline="0" dirty="0" smtClean="0"/>
              <a:t> de la </a:t>
            </a:r>
            <a:r>
              <a:rPr lang="en-US" baseline="0" dirty="0" err="1" smtClean="0"/>
              <a:t>dispositiva</a:t>
            </a:r>
            <a:r>
              <a:rPr lang="en-US" baseline="0" dirty="0" smtClean="0"/>
              <a:t> anterior. </a:t>
            </a:r>
            <a:r>
              <a:rPr lang="en-US" baseline="0" dirty="0" err="1" smtClean="0"/>
              <a:t>Empezamos</a:t>
            </a:r>
            <a:r>
              <a:rPr lang="en-US" baseline="0" dirty="0" smtClean="0"/>
              <a:t> de </a:t>
            </a:r>
            <a:r>
              <a:rPr lang="en-US" baseline="0" dirty="0" err="1" smtClean="0"/>
              <a:t>nuevo</a:t>
            </a:r>
            <a:r>
              <a:rPr lang="en-US" baseline="0" dirty="0" smtClean="0"/>
              <a:t> con </a:t>
            </a:r>
            <a:r>
              <a:rPr lang="en-US" baseline="0" dirty="0" err="1" smtClean="0"/>
              <a:t>nuestro</a:t>
            </a:r>
            <a:r>
              <a:rPr lang="en-US" baseline="0" dirty="0" smtClean="0"/>
              <a:t> </a:t>
            </a:r>
            <a:r>
              <a:rPr lang="en-US" baseline="0" dirty="0" err="1" smtClean="0"/>
              <a:t>gráfico</a:t>
            </a:r>
            <a:r>
              <a:rPr lang="en-US" baseline="0" dirty="0" smtClean="0"/>
              <a:t> de </a:t>
            </a:r>
            <a:r>
              <a:rPr lang="en-US" baseline="0" dirty="0" err="1" smtClean="0"/>
              <a:t>temperatura</a:t>
            </a:r>
            <a:r>
              <a:rPr lang="en-US" baseline="0" dirty="0" smtClean="0"/>
              <a:t> </a:t>
            </a:r>
            <a:r>
              <a:rPr lang="en-US" baseline="0" dirty="0" err="1" smtClean="0"/>
              <a:t>vs</a:t>
            </a:r>
            <a:r>
              <a:rPr lang="en-US" baseline="0" dirty="0" smtClean="0"/>
              <a:t> </a:t>
            </a:r>
            <a:r>
              <a:rPr lang="en-US" baseline="0" dirty="0" err="1" smtClean="0"/>
              <a:t>altura</a:t>
            </a:r>
            <a:r>
              <a:rPr lang="en-US" baseline="0" dirty="0" smtClean="0"/>
              <a:t> y con </a:t>
            </a:r>
            <a:r>
              <a:rPr lang="en-US" baseline="0" dirty="0" err="1" smtClean="0"/>
              <a:t>nuestra</a:t>
            </a:r>
            <a:r>
              <a:rPr lang="en-US" baseline="0" dirty="0" smtClean="0"/>
              <a:t> </a:t>
            </a:r>
            <a:r>
              <a:rPr lang="en-US" baseline="0" dirty="0" err="1" smtClean="0"/>
              <a:t>nube</a:t>
            </a:r>
            <a:r>
              <a:rPr lang="en-US" baseline="0" dirty="0" smtClean="0"/>
              <a:t> de </a:t>
            </a:r>
            <a:r>
              <a:rPr lang="en-US" baseline="0" dirty="0" err="1" smtClean="0"/>
              <a:t>tormenta</a:t>
            </a:r>
            <a:r>
              <a:rPr lang="en-US" baseline="0" dirty="0" smtClean="0"/>
              <a:t> </a:t>
            </a:r>
            <a:r>
              <a:rPr lang="en-US" baseline="0" dirty="0" err="1" smtClean="0"/>
              <a:t>que</a:t>
            </a:r>
            <a:r>
              <a:rPr lang="en-US" baseline="0" dirty="0" smtClean="0"/>
              <a:t> se </a:t>
            </a:r>
            <a:r>
              <a:rPr lang="en-US" baseline="0" dirty="0" err="1" smtClean="0"/>
              <a:t>ajusta</a:t>
            </a:r>
            <a:r>
              <a:rPr lang="en-US" baseline="0" dirty="0" smtClean="0"/>
              <a:t> a la </a:t>
            </a:r>
            <a:r>
              <a:rPr lang="en-US" baseline="0" dirty="0" err="1" smtClean="0"/>
              <a:t>suposición</a:t>
            </a:r>
            <a:r>
              <a:rPr lang="en-US" baseline="0" dirty="0" smtClean="0"/>
              <a:t> – tope </a:t>
            </a:r>
            <a:r>
              <a:rPr lang="en-US" baseline="0" dirty="0" err="1" smtClean="0"/>
              <a:t>frío</a:t>
            </a:r>
            <a:r>
              <a:rPr lang="en-US" baseline="0" dirty="0" smtClean="0"/>
              <a:t> y </a:t>
            </a:r>
            <a:r>
              <a:rPr lang="en-US" baseline="0" dirty="0" err="1" smtClean="0"/>
              <a:t>lluvia</a:t>
            </a:r>
            <a:r>
              <a:rPr lang="en-US" baseline="0" dirty="0" smtClean="0"/>
              <a:t> </a:t>
            </a:r>
            <a:r>
              <a:rPr lang="en-US" baseline="0" dirty="0" err="1" smtClean="0"/>
              <a:t>fuerte</a:t>
            </a:r>
            <a:r>
              <a:rPr lang="en-US" baseline="0" dirty="0" smtClean="0"/>
              <a:t>. </a:t>
            </a:r>
            <a:r>
              <a:rPr lang="en-US" baseline="0" dirty="0" err="1" smtClean="0"/>
              <a:t>Pero</a:t>
            </a:r>
            <a:r>
              <a:rPr lang="en-US" baseline="0" dirty="0" smtClean="0"/>
              <a:t> un </a:t>
            </a:r>
            <a:r>
              <a:rPr lang="en-US" baseline="0" dirty="0" err="1" smtClean="0"/>
              <a:t>área</a:t>
            </a:r>
            <a:r>
              <a:rPr lang="en-US" baseline="0" dirty="0" smtClean="0"/>
              <a:t> </a:t>
            </a:r>
            <a:r>
              <a:rPr lang="en-US" baseline="0" dirty="0" err="1" smtClean="0"/>
              <a:t>asociada</a:t>
            </a:r>
            <a:r>
              <a:rPr lang="en-US" baseline="0" dirty="0" smtClean="0"/>
              <a:t> de cirrus </a:t>
            </a:r>
            <a:r>
              <a:rPr lang="en-US" baseline="0" dirty="0" err="1" smtClean="0"/>
              <a:t>será</a:t>
            </a:r>
            <a:r>
              <a:rPr lang="en-US" baseline="0" dirty="0" smtClean="0"/>
              <a:t> </a:t>
            </a:r>
            <a:r>
              <a:rPr lang="en-US" baseline="0" dirty="0" err="1" smtClean="0"/>
              <a:t>casi</a:t>
            </a:r>
            <a:r>
              <a:rPr lang="en-US" baseline="0" dirty="0" smtClean="0"/>
              <a:t> tan </a:t>
            </a:r>
            <a:r>
              <a:rPr lang="en-US" baseline="0" dirty="0" err="1" smtClean="0"/>
              <a:t>fría</a:t>
            </a:r>
            <a:r>
              <a:rPr lang="en-US" baseline="0" dirty="0" smtClean="0"/>
              <a:t> </a:t>
            </a:r>
            <a:r>
              <a:rPr lang="en-US" baseline="0" dirty="0" err="1" smtClean="0"/>
              <a:t>como</a:t>
            </a:r>
            <a:r>
              <a:rPr lang="en-US" baseline="0" dirty="0" smtClean="0"/>
              <a:t> la </a:t>
            </a:r>
            <a:r>
              <a:rPr lang="en-US" baseline="0" dirty="0" err="1" smtClean="0"/>
              <a:t>nube</a:t>
            </a:r>
            <a:r>
              <a:rPr lang="en-US" baseline="0" dirty="0" smtClean="0"/>
              <a:t> de </a:t>
            </a:r>
            <a:r>
              <a:rPr lang="en-US" baseline="0" dirty="0" err="1" smtClean="0"/>
              <a:t>tormenta</a:t>
            </a:r>
            <a:r>
              <a:rPr lang="en-US" baseline="0" dirty="0" smtClean="0"/>
              <a:t> </a:t>
            </a:r>
            <a:r>
              <a:rPr lang="en-US" baseline="0" dirty="0" err="1" smtClean="0"/>
              <a:t>pero</a:t>
            </a:r>
            <a:r>
              <a:rPr lang="en-US" baseline="0" dirty="0" smtClean="0"/>
              <a:t> </a:t>
            </a:r>
            <a:r>
              <a:rPr lang="en-US" baseline="0" dirty="0" err="1" smtClean="0"/>
              <a:t>muy</a:t>
            </a:r>
            <a:r>
              <a:rPr lang="en-US" baseline="0" dirty="0" smtClean="0"/>
              <a:t> </a:t>
            </a:r>
            <a:r>
              <a:rPr lang="en-US" baseline="0" dirty="0" err="1" smtClean="0"/>
              <a:t>delgada</a:t>
            </a:r>
            <a:r>
              <a:rPr lang="en-US" baseline="0" dirty="0" smtClean="0"/>
              <a:t> </a:t>
            </a:r>
            <a:r>
              <a:rPr lang="en-US" baseline="0" dirty="0" err="1" smtClean="0"/>
              <a:t>para</a:t>
            </a:r>
            <a:r>
              <a:rPr lang="en-US" baseline="0" dirty="0" smtClean="0"/>
              <a:t> </a:t>
            </a:r>
            <a:r>
              <a:rPr lang="en-US" baseline="0" dirty="0" err="1" smtClean="0"/>
              <a:t>producir</a:t>
            </a:r>
            <a:r>
              <a:rPr lang="en-US" baseline="0" dirty="0" smtClean="0"/>
              <a:t> </a:t>
            </a:r>
            <a:r>
              <a:rPr lang="en-US" baseline="0" dirty="0" err="1" smtClean="0"/>
              <a:t>lluvia</a:t>
            </a:r>
            <a:r>
              <a:rPr lang="en-US" baseline="0" dirty="0" smtClean="0"/>
              <a:t>, </a:t>
            </a:r>
            <a:r>
              <a:rPr lang="en-US" baseline="0" dirty="0" err="1" smtClean="0"/>
              <a:t>mientras</a:t>
            </a:r>
            <a:r>
              <a:rPr lang="en-US" baseline="0" dirty="0" smtClean="0"/>
              <a:t> </a:t>
            </a:r>
            <a:r>
              <a:rPr lang="en-US" baseline="0" dirty="0" err="1" smtClean="0"/>
              <a:t>que</a:t>
            </a:r>
            <a:r>
              <a:rPr lang="en-US" baseline="0" dirty="0" smtClean="0"/>
              <a:t> las </a:t>
            </a:r>
            <a:r>
              <a:rPr lang="en-US" baseline="0" dirty="0" err="1" smtClean="0"/>
              <a:t>lluvias</a:t>
            </a:r>
            <a:r>
              <a:rPr lang="en-US" baseline="0" dirty="0" smtClean="0"/>
              <a:t> en </a:t>
            </a:r>
            <a:r>
              <a:rPr lang="en-US" baseline="0" dirty="0" err="1" smtClean="0"/>
              <a:t>invierno</a:t>
            </a:r>
            <a:r>
              <a:rPr lang="en-US" baseline="0" dirty="0" smtClean="0"/>
              <a:t> </a:t>
            </a:r>
            <a:r>
              <a:rPr lang="en-US" baseline="0" dirty="0" err="1" smtClean="0"/>
              <a:t>pueden</a:t>
            </a:r>
            <a:r>
              <a:rPr lang="en-US" baseline="0" dirty="0" smtClean="0"/>
              <a:t> </a:t>
            </a:r>
            <a:r>
              <a:rPr lang="en-US" baseline="0" dirty="0" err="1" smtClean="0"/>
              <a:t>ser</a:t>
            </a:r>
            <a:r>
              <a:rPr lang="en-US" baseline="0" dirty="0" smtClean="0"/>
              <a:t> </a:t>
            </a:r>
            <a:r>
              <a:rPr lang="en-US" baseline="0" dirty="0" err="1" smtClean="0"/>
              <a:t>bastante</a:t>
            </a:r>
            <a:r>
              <a:rPr lang="en-US" baseline="0" dirty="0" smtClean="0"/>
              <a:t> </a:t>
            </a:r>
            <a:r>
              <a:rPr lang="en-US" baseline="0" dirty="0" err="1" smtClean="0"/>
              <a:t>intensas</a:t>
            </a:r>
            <a:r>
              <a:rPr lang="en-US" baseline="0" dirty="0" smtClean="0"/>
              <a:t> </a:t>
            </a:r>
            <a:r>
              <a:rPr lang="en-US" baseline="0" dirty="0" err="1" smtClean="0"/>
              <a:t>aún</a:t>
            </a:r>
            <a:r>
              <a:rPr lang="en-US" baseline="0" dirty="0" smtClean="0"/>
              <a:t> </a:t>
            </a:r>
            <a:r>
              <a:rPr lang="en-US" baseline="0" dirty="0" err="1" smtClean="0"/>
              <a:t>cuando</a:t>
            </a:r>
            <a:r>
              <a:rPr lang="en-US" baseline="0" dirty="0" smtClean="0"/>
              <a:t> los topes de las </a:t>
            </a:r>
            <a:r>
              <a:rPr lang="en-US" baseline="0" dirty="0" err="1" smtClean="0"/>
              <a:t>nubes</a:t>
            </a:r>
            <a:r>
              <a:rPr lang="en-US" baseline="0" dirty="0" smtClean="0"/>
              <a:t> </a:t>
            </a:r>
            <a:r>
              <a:rPr lang="en-US" baseline="0" dirty="0" err="1" smtClean="0"/>
              <a:t>sean</a:t>
            </a:r>
            <a:r>
              <a:rPr lang="en-US" baseline="0" dirty="0" smtClean="0"/>
              <a:t> mucho mas </a:t>
            </a:r>
            <a:r>
              <a:rPr lang="en-US" baseline="0" dirty="0" err="1" smtClean="0"/>
              <a:t>bajos</a:t>
            </a:r>
            <a:r>
              <a:rPr lang="en-US" baseline="0" dirty="0" smtClean="0"/>
              <a:t> y </a:t>
            </a:r>
            <a:r>
              <a:rPr lang="en-US" baseline="0" dirty="0" err="1" smtClean="0"/>
              <a:t>calientes</a:t>
            </a:r>
            <a:r>
              <a:rPr lang="en-US" baseline="0" dirty="0" smtClean="0"/>
              <a:t> </a:t>
            </a:r>
            <a:r>
              <a:rPr lang="en-US" baseline="0" dirty="0" err="1" smtClean="0"/>
              <a:t>que</a:t>
            </a:r>
            <a:r>
              <a:rPr lang="en-US" baseline="0" dirty="0" smtClean="0"/>
              <a:t> los de la </a:t>
            </a:r>
            <a:r>
              <a:rPr lang="en-US" baseline="0" dirty="0" err="1" smtClean="0"/>
              <a:t>nube</a:t>
            </a:r>
            <a:r>
              <a:rPr lang="en-US" baseline="0" dirty="0" smtClean="0"/>
              <a:t> de </a:t>
            </a:r>
            <a:r>
              <a:rPr lang="en-US" baseline="0" dirty="0" err="1" smtClean="0"/>
              <a:t>tormenta</a:t>
            </a:r>
            <a:r>
              <a:rPr lang="en-US" baseline="0" dirty="0" smtClean="0"/>
              <a:t>.</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eaLnBrk="1" fontAlgn="auto" hangingPunct="1">
              <a:spcBef>
                <a:spcPts val="0"/>
              </a:spcBef>
              <a:spcAft>
                <a:spcPts val="0"/>
              </a:spcAft>
              <a:defRPr/>
            </a:pPr>
            <a:r>
              <a:rPr lang="en-US" dirty="0" smtClean="0"/>
              <a:t>Este </a:t>
            </a:r>
            <a:r>
              <a:rPr lang="en-US" dirty="0" err="1" smtClean="0"/>
              <a:t>es</a:t>
            </a:r>
            <a:r>
              <a:rPr lang="en-US" dirty="0" smtClean="0"/>
              <a:t> </a:t>
            </a:r>
            <a:r>
              <a:rPr lang="en-US" dirty="0" err="1" smtClean="0"/>
              <a:t>sólo</a:t>
            </a:r>
            <a:r>
              <a:rPr lang="en-US" baseline="0" dirty="0" smtClean="0"/>
              <a:t> un ejemplo de las </a:t>
            </a:r>
            <a:r>
              <a:rPr lang="en-US" baseline="0" dirty="0" err="1" smtClean="0"/>
              <a:t>estimaciones</a:t>
            </a:r>
            <a:r>
              <a:rPr lang="en-US" baseline="0" dirty="0" smtClean="0"/>
              <a:t> </a:t>
            </a:r>
            <a:r>
              <a:rPr lang="en-US" baseline="0" dirty="0" err="1" smtClean="0"/>
              <a:t>horarias</a:t>
            </a:r>
            <a:r>
              <a:rPr lang="en-US" baseline="0" dirty="0" smtClean="0"/>
              <a:t> del </a:t>
            </a:r>
            <a:r>
              <a:rPr lang="en-US" baseline="0" dirty="0" err="1" smtClean="0"/>
              <a:t>HidroEstimador</a:t>
            </a:r>
            <a:r>
              <a:rPr lang="en-US" baseline="0" dirty="0" smtClean="0"/>
              <a:t> de </a:t>
            </a:r>
            <a:r>
              <a:rPr lang="en-US" baseline="0" dirty="0" err="1" smtClean="0"/>
              <a:t>hace</a:t>
            </a:r>
            <a:r>
              <a:rPr lang="en-US" baseline="0" dirty="0" smtClean="0"/>
              <a:t> </a:t>
            </a:r>
            <a:r>
              <a:rPr lang="en-US" baseline="0" dirty="0" err="1" smtClean="0"/>
              <a:t>aprox</a:t>
            </a:r>
            <a:r>
              <a:rPr lang="en-US" baseline="0" dirty="0" smtClean="0"/>
              <a:t>. 2 </a:t>
            </a:r>
            <a:r>
              <a:rPr lang="en-US" baseline="0" dirty="0" err="1" smtClean="0"/>
              <a:t>años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012326C-4DCE-472D-9154-DD01B28C18C5}" type="slidenum">
              <a:rPr lang="en-US" smtClean="0"/>
              <a:t>91</a:t>
            </a:fld>
            <a:endParaRPr lang="en-US"/>
          </a:p>
        </p:txBody>
      </p:sp>
    </p:spTree>
    <p:extLst>
      <p:ext uri="{BB962C8B-B14F-4D97-AF65-F5344CB8AC3E}">
        <p14:creationId xmlns:p14="http://schemas.microsoft.com/office/powerpoint/2010/main" val="3826973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r>
              <a:rPr lang="en-US" dirty="0" smtClean="0"/>
              <a:t>Como se </a:t>
            </a:r>
            <a:r>
              <a:rPr lang="en-US" dirty="0" err="1" smtClean="0"/>
              <a:t>mencionó</a:t>
            </a:r>
            <a:r>
              <a:rPr lang="en-US" dirty="0" smtClean="0"/>
              <a:t> </a:t>
            </a:r>
            <a:r>
              <a:rPr lang="en-US" dirty="0" err="1" smtClean="0"/>
              <a:t>anteriormente</a:t>
            </a:r>
            <a:r>
              <a:rPr lang="en-US" dirty="0" smtClean="0"/>
              <a:t>, las </a:t>
            </a:r>
            <a:r>
              <a:rPr lang="en-US" dirty="0" err="1" smtClean="0"/>
              <a:t>nubes</a:t>
            </a:r>
            <a:r>
              <a:rPr lang="en-US" dirty="0" smtClean="0"/>
              <a:t> cirrus son </a:t>
            </a:r>
            <a:r>
              <a:rPr lang="en-US" dirty="0" err="1" smtClean="0"/>
              <a:t>muy</a:t>
            </a:r>
            <a:r>
              <a:rPr lang="en-US" dirty="0" smtClean="0"/>
              <a:t> </a:t>
            </a:r>
            <a:r>
              <a:rPr lang="en-US" dirty="0" err="1" smtClean="0"/>
              <a:t>frías</a:t>
            </a:r>
            <a:r>
              <a:rPr lang="en-US" baseline="0" dirty="0" smtClean="0"/>
              <a:t> </a:t>
            </a:r>
            <a:r>
              <a:rPr lang="en-US" baseline="0" dirty="0" err="1" smtClean="0"/>
              <a:t>pero</a:t>
            </a:r>
            <a:r>
              <a:rPr lang="en-US" baseline="0" dirty="0" smtClean="0"/>
              <a:t> no </a:t>
            </a:r>
            <a:r>
              <a:rPr lang="en-US" baseline="0" dirty="0" err="1" smtClean="0"/>
              <a:t>producen</a:t>
            </a:r>
            <a:r>
              <a:rPr lang="en-US" baseline="0" dirty="0" smtClean="0"/>
              <a:t> </a:t>
            </a:r>
            <a:r>
              <a:rPr lang="en-US" baseline="0" dirty="0" err="1" smtClean="0"/>
              <a:t>lluvia</a:t>
            </a:r>
            <a:r>
              <a:rPr lang="en-US" baseline="0" dirty="0" smtClean="0"/>
              <a:t>.  </a:t>
            </a:r>
            <a:r>
              <a:rPr lang="en-US" baseline="0" dirty="0" err="1" smtClean="0"/>
              <a:t>Entonces</a:t>
            </a:r>
            <a:r>
              <a:rPr lang="en-US" baseline="0" dirty="0" smtClean="0"/>
              <a:t>, los </a:t>
            </a:r>
            <a:r>
              <a:rPr lang="en-US" baseline="0" dirty="0" err="1" smtClean="0"/>
              <a:t>algoritmos</a:t>
            </a:r>
            <a:r>
              <a:rPr lang="en-US" baseline="0" dirty="0" smtClean="0"/>
              <a:t> </a:t>
            </a:r>
            <a:r>
              <a:rPr lang="en-US" baseline="0" dirty="0" err="1" smtClean="0"/>
              <a:t>que</a:t>
            </a:r>
            <a:r>
              <a:rPr lang="en-US" baseline="0" dirty="0" smtClean="0"/>
              <a:t> </a:t>
            </a:r>
            <a:r>
              <a:rPr lang="en-US" baseline="0" dirty="0" err="1" smtClean="0"/>
              <a:t>usan</a:t>
            </a:r>
            <a:r>
              <a:rPr lang="en-US" baseline="0" dirty="0" smtClean="0"/>
              <a:t> el canal </a:t>
            </a:r>
            <a:r>
              <a:rPr lang="en-US" baseline="0" dirty="0" err="1" smtClean="0"/>
              <a:t>infrarrojo</a:t>
            </a:r>
            <a:r>
              <a:rPr lang="en-US" baseline="0" dirty="0" smtClean="0"/>
              <a:t> </a:t>
            </a:r>
            <a:r>
              <a:rPr lang="en-US" baseline="0" dirty="0" err="1" smtClean="0"/>
              <a:t>tienen</a:t>
            </a:r>
            <a:r>
              <a:rPr lang="en-US" baseline="0" dirty="0" smtClean="0"/>
              <a:t> </a:t>
            </a:r>
            <a:r>
              <a:rPr lang="en-US" baseline="0" dirty="0" err="1" smtClean="0"/>
              <a:t>problemas</a:t>
            </a:r>
            <a:r>
              <a:rPr lang="en-US" baseline="0" dirty="0" smtClean="0"/>
              <a:t> </a:t>
            </a:r>
            <a:r>
              <a:rPr lang="en-US" baseline="0" dirty="0" err="1" smtClean="0"/>
              <a:t>por</a:t>
            </a:r>
            <a:r>
              <a:rPr lang="en-US" baseline="0" dirty="0" smtClean="0"/>
              <a:t> </a:t>
            </a:r>
            <a:r>
              <a:rPr lang="en-US" baseline="0" dirty="0" err="1" smtClean="0"/>
              <a:t>producir</a:t>
            </a:r>
            <a:r>
              <a:rPr lang="en-US" baseline="0" dirty="0" smtClean="0"/>
              <a:t> </a:t>
            </a:r>
            <a:r>
              <a:rPr lang="en-US" baseline="0" dirty="0" err="1" smtClean="0"/>
              <a:t>mucha</a:t>
            </a:r>
            <a:r>
              <a:rPr lang="en-US" baseline="0" dirty="0" smtClean="0"/>
              <a:t> </a:t>
            </a:r>
            <a:r>
              <a:rPr lang="en-US" baseline="0" dirty="0" err="1" smtClean="0"/>
              <a:t>lluvia</a:t>
            </a:r>
            <a:r>
              <a:rPr lang="en-US" baseline="0" dirty="0" smtClean="0"/>
              <a:t> </a:t>
            </a:r>
            <a:r>
              <a:rPr lang="en-US" baseline="0" dirty="0" err="1" smtClean="0"/>
              <a:t>porque</a:t>
            </a:r>
            <a:r>
              <a:rPr lang="en-US" baseline="0" dirty="0" smtClean="0"/>
              <a:t> </a:t>
            </a:r>
            <a:r>
              <a:rPr lang="en-US" baseline="0" dirty="0" err="1" smtClean="0"/>
              <a:t>asignan</a:t>
            </a:r>
            <a:r>
              <a:rPr lang="en-US" baseline="0" dirty="0" smtClean="0"/>
              <a:t> </a:t>
            </a:r>
            <a:r>
              <a:rPr lang="en-US" baseline="0" dirty="0" err="1" smtClean="0"/>
              <a:t>lluvia</a:t>
            </a:r>
            <a:r>
              <a:rPr lang="en-US" baseline="0" dirty="0" smtClean="0"/>
              <a:t> a las </a:t>
            </a:r>
            <a:r>
              <a:rPr lang="en-US" baseline="0" dirty="0" err="1" smtClean="0"/>
              <a:t>nubes</a:t>
            </a:r>
            <a:r>
              <a:rPr lang="en-US" baseline="0" dirty="0" smtClean="0"/>
              <a:t> cirrus.  El </a:t>
            </a:r>
            <a:r>
              <a:rPr lang="en-US" baseline="0" dirty="0" err="1" smtClean="0"/>
              <a:t>Hidro-Estimador</a:t>
            </a:r>
            <a:r>
              <a:rPr lang="en-US" baseline="0" dirty="0" smtClean="0"/>
              <a:t> </a:t>
            </a:r>
            <a:r>
              <a:rPr lang="en-US" baseline="0" dirty="0" err="1" smtClean="0"/>
              <a:t>trata</a:t>
            </a:r>
            <a:r>
              <a:rPr lang="en-US" baseline="0" dirty="0" smtClean="0"/>
              <a:t> </a:t>
            </a:r>
            <a:r>
              <a:rPr lang="en-US" baseline="0" dirty="0" err="1" smtClean="0"/>
              <a:t>este</a:t>
            </a:r>
            <a:r>
              <a:rPr lang="en-US" baseline="0" dirty="0" smtClean="0"/>
              <a:t> </a:t>
            </a:r>
            <a:r>
              <a:rPr lang="en-US" baseline="0" dirty="0" err="1" smtClean="0"/>
              <a:t>problema</a:t>
            </a:r>
            <a:r>
              <a:rPr lang="en-US" baseline="0" dirty="0" smtClean="0"/>
              <a:t> </a:t>
            </a:r>
            <a:r>
              <a:rPr lang="en-US" baseline="0" dirty="0" err="1" smtClean="0"/>
              <a:t>considerando</a:t>
            </a:r>
            <a:r>
              <a:rPr lang="en-US" baseline="0" dirty="0" smtClean="0"/>
              <a:t> </a:t>
            </a:r>
            <a:r>
              <a:rPr lang="en-US" baseline="0" dirty="0" err="1" smtClean="0"/>
              <a:t>cómo</a:t>
            </a:r>
            <a:r>
              <a:rPr lang="en-US" baseline="0" dirty="0" smtClean="0"/>
              <a:t> la </a:t>
            </a:r>
            <a:r>
              <a:rPr lang="en-US" baseline="0" dirty="0" err="1" smtClean="0"/>
              <a:t>temperatura</a:t>
            </a:r>
            <a:r>
              <a:rPr lang="en-US" baseline="0" dirty="0" smtClean="0"/>
              <a:t> de un pixel en particular se </a:t>
            </a:r>
            <a:r>
              <a:rPr lang="en-US" baseline="0" dirty="0" err="1" smtClean="0"/>
              <a:t>relaciona</a:t>
            </a:r>
            <a:r>
              <a:rPr lang="en-US" baseline="0" dirty="0" smtClean="0"/>
              <a:t> con </a:t>
            </a:r>
            <a:r>
              <a:rPr lang="en-US" baseline="0" dirty="0" err="1" smtClean="0"/>
              <a:t>sus</a:t>
            </a:r>
            <a:r>
              <a:rPr lang="en-US" baseline="0" dirty="0" smtClean="0"/>
              <a:t> </a:t>
            </a:r>
            <a:r>
              <a:rPr lang="en-US" baseline="0" dirty="0" err="1" smtClean="0"/>
              <a:t>alrededores</a:t>
            </a:r>
            <a:r>
              <a:rPr lang="en-US" baseline="0" dirty="0" smtClean="0"/>
              <a:t>.  .  Si </a:t>
            </a:r>
            <a:r>
              <a:rPr lang="en-US" baseline="0" dirty="0" err="1" smtClean="0"/>
              <a:t>es</a:t>
            </a:r>
            <a:r>
              <a:rPr lang="en-US" baseline="0" dirty="0" smtClean="0"/>
              <a:t> </a:t>
            </a:r>
            <a:r>
              <a:rPr lang="en-US" baseline="0" dirty="0" err="1" smtClean="0"/>
              <a:t>más</a:t>
            </a:r>
            <a:r>
              <a:rPr lang="en-US" baseline="0" dirty="0" smtClean="0"/>
              <a:t> </a:t>
            </a:r>
            <a:r>
              <a:rPr lang="en-US" baseline="0" dirty="0" err="1" smtClean="0"/>
              <a:t>frío</a:t>
            </a:r>
            <a:r>
              <a:rPr lang="en-US" baseline="0" dirty="0" smtClean="0"/>
              <a:t> </a:t>
            </a:r>
            <a:r>
              <a:rPr lang="en-US" baseline="0" dirty="0" err="1" smtClean="0"/>
              <a:t>que</a:t>
            </a:r>
            <a:r>
              <a:rPr lang="en-US" baseline="0" dirty="0" smtClean="0"/>
              <a:t> la </a:t>
            </a:r>
            <a:r>
              <a:rPr lang="en-US" baseline="0" dirty="0" err="1" smtClean="0"/>
              <a:t>nube</a:t>
            </a:r>
            <a:r>
              <a:rPr lang="en-US" baseline="0" dirty="0" smtClean="0"/>
              <a:t> de los </a:t>
            </a:r>
            <a:r>
              <a:rPr lang="en-US" baseline="0" dirty="0" err="1" smtClean="0"/>
              <a:t>alrededores</a:t>
            </a:r>
            <a:r>
              <a:rPr lang="en-US" baseline="0" dirty="0" smtClean="0"/>
              <a:t>,  se </a:t>
            </a:r>
            <a:r>
              <a:rPr lang="en-US" baseline="0" dirty="0" err="1" smtClean="0"/>
              <a:t>supone</a:t>
            </a:r>
            <a:r>
              <a:rPr lang="en-US" baseline="0" dirty="0" smtClean="0"/>
              <a:t> </a:t>
            </a:r>
            <a:r>
              <a:rPr lang="en-US" baseline="0" dirty="0" err="1" smtClean="0"/>
              <a:t>que</a:t>
            </a:r>
            <a:r>
              <a:rPr lang="en-US" baseline="0" dirty="0" smtClean="0"/>
              <a:t> hay un </a:t>
            </a:r>
            <a:r>
              <a:rPr lang="en-US" baseline="0" dirty="0" err="1" smtClean="0"/>
              <a:t>movimiento</a:t>
            </a:r>
            <a:r>
              <a:rPr lang="en-US" baseline="0" dirty="0" smtClean="0"/>
              <a:t> </a:t>
            </a:r>
            <a:r>
              <a:rPr lang="en-US" baseline="0" dirty="0" err="1" smtClean="0"/>
              <a:t>ascendente</a:t>
            </a:r>
            <a:r>
              <a:rPr lang="en-US" baseline="0" dirty="0" smtClean="0"/>
              <a:t> </a:t>
            </a:r>
            <a:r>
              <a:rPr lang="en-US" baseline="0" dirty="0" err="1" smtClean="0"/>
              <a:t>que</a:t>
            </a:r>
            <a:r>
              <a:rPr lang="en-US" baseline="0" dirty="0" smtClean="0"/>
              <a:t> </a:t>
            </a:r>
            <a:r>
              <a:rPr lang="en-US" baseline="0" dirty="0" err="1" smtClean="0"/>
              <a:t>causa</a:t>
            </a:r>
            <a:r>
              <a:rPr lang="en-US" baseline="0" dirty="0" smtClean="0"/>
              <a:t> </a:t>
            </a:r>
            <a:r>
              <a:rPr lang="en-US" baseline="0" dirty="0" err="1" smtClean="0"/>
              <a:t>esto</a:t>
            </a:r>
            <a:r>
              <a:rPr lang="en-US" baseline="0" dirty="0" smtClean="0"/>
              <a:t> y </a:t>
            </a:r>
            <a:r>
              <a:rPr lang="en-US" baseline="0" dirty="0" err="1" smtClean="0"/>
              <a:t>que</a:t>
            </a:r>
            <a:r>
              <a:rPr lang="en-US" baseline="0" dirty="0" smtClean="0"/>
              <a:t> se produce </a:t>
            </a:r>
            <a:r>
              <a:rPr lang="en-US" baseline="0" dirty="0" err="1" smtClean="0"/>
              <a:t>lluvia</a:t>
            </a:r>
            <a:r>
              <a:rPr lang="en-US" baseline="0" dirty="0" smtClean="0"/>
              <a:t> de esta </a:t>
            </a:r>
            <a:r>
              <a:rPr lang="en-US" baseline="0" dirty="0" err="1" smtClean="0"/>
              <a:t>nube</a:t>
            </a:r>
            <a:r>
              <a:rPr lang="en-US" baseline="0" dirty="0" smtClean="0"/>
              <a:t>.  </a:t>
            </a:r>
            <a:r>
              <a:rPr lang="en-US" baseline="0" dirty="0" err="1" smtClean="0"/>
              <a:t>Pero</a:t>
            </a:r>
            <a:r>
              <a:rPr lang="en-US" baseline="0" dirty="0" smtClean="0"/>
              <a:t> </a:t>
            </a:r>
            <a:r>
              <a:rPr lang="en-US" baseline="0" dirty="0" err="1" smtClean="0"/>
              <a:t>si</a:t>
            </a:r>
            <a:r>
              <a:rPr lang="en-US" baseline="0" dirty="0" smtClean="0"/>
              <a:t> el pixel </a:t>
            </a:r>
            <a:r>
              <a:rPr lang="en-US" baseline="0" dirty="0" err="1" smtClean="0"/>
              <a:t>está</a:t>
            </a:r>
            <a:r>
              <a:rPr lang="en-US" baseline="0" dirty="0" smtClean="0"/>
              <a:t> a la </a:t>
            </a:r>
            <a:r>
              <a:rPr lang="en-US" baseline="0" dirty="0" err="1" smtClean="0"/>
              <a:t>misma</a:t>
            </a:r>
            <a:r>
              <a:rPr lang="en-US" baseline="0" dirty="0" smtClean="0"/>
              <a:t> </a:t>
            </a:r>
            <a:r>
              <a:rPr lang="en-US" baseline="0" dirty="0" err="1" smtClean="0"/>
              <a:t>temperatura</a:t>
            </a:r>
            <a:r>
              <a:rPr lang="en-US" baseline="0" dirty="0" smtClean="0"/>
              <a:t> o </a:t>
            </a:r>
            <a:r>
              <a:rPr lang="en-US" baseline="0" dirty="0" err="1" smtClean="0"/>
              <a:t>está</a:t>
            </a:r>
            <a:r>
              <a:rPr lang="en-US" baseline="0" dirty="0" smtClean="0"/>
              <a:t> </a:t>
            </a:r>
            <a:r>
              <a:rPr lang="en-US" baseline="0" dirty="0" err="1" smtClean="0"/>
              <a:t>más</a:t>
            </a:r>
            <a:r>
              <a:rPr lang="en-US" baseline="0" dirty="0" smtClean="0"/>
              <a:t> </a:t>
            </a:r>
            <a:r>
              <a:rPr lang="en-US" baseline="0" dirty="0" err="1" smtClean="0"/>
              <a:t>caliente</a:t>
            </a:r>
            <a:r>
              <a:rPr lang="en-US" baseline="0" dirty="0" smtClean="0"/>
              <a:t> </a:t>
            </a:r>
            <a:r>
              <a:rPr lang="en-US" baseline="0" dirty="0" err="1" smtClean="0"/>
              <a:t>que</a:t>
            </a:r>
            <a:r>
              <a:rPr lang="en-US" baseline="0" dirty="0" smtClean="0"/>
              <a:t> </a:t>
            </a:r>
            <a:r>
              <a:rPr lang="en-US" baseline="0" dirty="0" err="1" smtClean="0"/>
              <a:t>sus</a:t>
            </a:r>
            <a:r>
              <a:rPr lang="en-US" baseline="0" dirty="0" smtClean="0"/>
              <a:t> </a:t>
            </a:r>
            <a:r>
              <a:rPr lang="en-US" baseline="0" dirty="0" err="1" smtClean="0"/>
              <a:t>alrededores</a:t>
            </a:r>
            <a:r>
              <a:rPr lang="en-US" baseline="0" dirty="0" smtClean="0"/>
              <a:t>, se </a:t>
            </a:r>
            <a:r>
              <a:rPr lang="en-US" baseline="0" dirty="0" err="1" smtClean="0"/>
              <a:t>supone</a:t>
            </a:r>
            <a:r>
              <a:rPr lang="en-US" baseline="0" dirty="0" smtClean="0"/>
              <a:t> </a:t>
            </a:r>
            <a:r>
              <a:rPr lang="en-US" baseline="0" dirty="0" err="1" smtClean="0"/>
              <a:t>que</a:t>
            </a:r>
            <a:r>
              <a:rPr lang="en-US" baseline="0" dirty="0" smtClean="0"/>
              <a:t> son los </a:t>
            </a:r>
            <a:r>
              <a:rPr lang="en-US" baseline="0" dirty="0" err="1" smtClean="0"/>
              <a:t>restos</a:t>
            </a:r>
            <a:r>
              <a:rPr lang="en-US" baseline="0" dirty="0" smtClean="0"/>
              <a:t> de </a:t>
            </a:r>
            <a:r>
              <a:rPr lang="en-US" baseline="0" dirty="0" err="1" smtClean="0"/>
              <a:t>una</a:t>
            </a:r>
            <a:r>
              <a:rPr lang="en-US" baseline="0" dirty="0" smtClean="0"/>
              <a:t> </a:t>
            </a:r>
            <a:r>
              <a:rPr lang="en-US" baseline="0" dirty="0" err="1" smtClean="0"/>
              <a:t>nube</a:t>
            </a:r>
            <a:r>
              <a:rPr lang="en-US" baseline="0" dirty="0" smtClean="0"/>
              <a:t> sin </a:t>
            </a:r>
            <a:r>
              <a:rPr lang="en-US" baseline="0" dirty="0" err="1" smtClean="0"/>
              <a:t>movimientos</a:t>
            </a:r>
            <a:r>
              <a:rPr lang="en-US" baseline="0" dirty="0" smtClean="0"/>
              <a:t> </a:t>
            </a:r>
            <a:r>
              <a:rPr lang="en-US" baseline="0" dirty="0" err="1" smtClean="0"/>
              <a:t>ascendentes</a:t>
            </a:r>
            <a:r>
              <a:rPr lang="en-US" baseline="0" dirty="0" smtClean="0"/>
              <a:t> y </a:t>
            </a:r>
            <a:r>
              <a:rPr lang="en-US" baseline="0" dirty="0" err="1" smtClean="0"/>
              <a:t>que</a:t>
            </a:r>
            <a:r>
              <a:rPr lang="en-US" baseline="0" dirty="0" smtClean="0"/>
              <a:t> no produce </a:t>
            </a:r>
            <a:r>
              <a:rPr lang="en-US" baseline="0" dirty="0" err="1" smtClean="0"/>
              <a:t>lluvia</a:t>
            </a:r>
            <a:r>
              <a:rPr lang="en-US" baseline="0" dirty="0" smtClean="0"/>
              <a:t>.  </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r>
              <a:rPr lang="en-US" dirty="0" smtClean="0"/>
              <a:t>A la </a:t>
            </a:r>
            <a:r>
              <a:rPr lang="en-US" dirty="0" err="1" smtClean="0"/>
              <a:t>izq</a:t>
            </a:r>
            <a:r>
              <a:rPr lang="en-US" baseline="0" dirty="0" smtClean="0"/>
              <a:t> </a:t>
            </a:r>
            <a:r>
              <a:rPr lang="en-US" baseline="0" dirty="0" err="1" smtClean="0"/>
              <a:t>tenemos</a:t>
            </a:r>
            <a:r>
              <a:rPr lang="en-US" baseline="0" dirty="0" smtClean="0"/>
              <a:t> </a:t>
            </a:r>
            <a:r>
              <a:rPr lang="en-US" baseline="0" dirty="0" err="1" smtClean="0"/>
              <a:t>nuestro</a:t>
            </a:r>
            <a:r>
              <a:rPr lang="en-US" baseline="0" dirty="0" smtClean="0"/>
              <a:t> </a:t>
            </a:r>
            <a:r>
              <a:rPr lang="en-US" baseline="0" dirty="0" err="1" smtClean="0"/>
              <a:t>gráfico</a:t>
            </a:r>
            <a:r>
              <a:rPr lang="en-US" baseline="0" dirty="0" smtClean="0"/>
              <a:t> de T </a:t>
            </a:r>
            <a:r>
              <a:rPr lang="en-US" baseline="0" dirty="0" err="1" smtClean="0"/>
              <a:t>vs</a:t>
            </a:r>
            <a:r>
              <a:rPr lang="en-US" baseline="0" dirty="0" smtClean="0"/>
              <a:t> </a:t>
            </a:r>
            <a:r>
              <a:rPr lang="en-US" baseline="0" dirty="0" err="1" smtClean="0"/>
              <a:t>altura</a:t>
            </a:r>
            <a:r>
              <a:rPr lang="en-US" baseline="0" dirty="0" smtClean="0"/>
              <a:t> y a la </a:t>
            </a:r>
            <a:r>
              <a:rPr lang="en-US" baseline="0" dirty="0" err="1" smtClean="0"/>
              <a:t>derecha</a:t>
            </a:r>
            <a:r>
              <a:rPr lang="en-US" baseline="0" dirty="0" smtClean="0"/>
              <a:t> </a:t>
            </a:r>
            <a:r>
              <a:rPr lang="en-US" baseline="0" dirty="0" err="1" smtClean="0"/>
              <a:t>tenemos</a:t>
            </a:r>
            <a:r>
              <a:rPr lang="en-US" baseline="0" dirty="0" smtClean="0"/>
              <a:t> un sistema un </a:t>
            </a:r>
            <a:r>
              <a:rPr lang="en-US" baseline="0" dirty="0" err="1" smtClean="0"/>
              <a:t>poco</a:t>
            </a:r>
            <a:r>
              <a:rPr lang="en-US" baseline="0" dirty="0" smtClean="0"/>
              <a:t> </a:t>
            </a:r>
            <a:r>
              <a:rPr lang="en-US" baseline="0" dirty="0" err="1" smtClean="0"/>
              <a:t>complicado</a:t>
            </a:r>
            <a:r>
              <a:rPr lang="en-US" baseline="0" dirty="0" smtClean="0"/>
              <a:t> </a:t>
            </a:r>
            <a:r>
              <a:rPr lang="en-US" baseline="0" dirty="0" err="1" smtClean="0"/>
              <a:t>que</a:t>
            </a:r>
            <a:r>
              <a:rPr lang="en-US" baseline="0" dirty="0" smtClean="0"/>
              <a:t> </a:t>
            </a:r>
            <a:r>
              <a:rPr lang="en-US" baseline="0" dirty="0" err="1" smtClean="0"/>
              <a:t>tiene</a:t>
            </a:r>
            <a:r>
              <a:rPr lang="en-US" baseline="0" dirty="0" smtClean="0"/>
              <a:t> dos </a:t>
            </a:r>
            <a:r>
              <a:rPr lang="en-US" baseline="0" dirty="0" err="1" smtClean="0"/>
              <a:t>tormentas</a:t>
            </a:r>
            <a:r>
              <a:rPr lang="en-US" baseline="0" dirty="0" smtClean="0"/>
              <a:t> con un </a:t>
            </a:r>
            <a:r>
              <a:rPr lang="en-US" baseline="0" dirty="0" err="1" smtClean="0"/>
              <a:t>montón</a:t>
            </a:r>
            <a:r>
              <a:rPr lang="en-US" baseline="0" dirty="0" smtClean="0"/>
              <a:t> de cirrus en el </a:t>
            </a:r>
            <a:r>
              <a:rPr lang="en-US" baseline="0" dirty="0" err="1" smtClean="0"/>
              <a:t>medio</a:t>
            </a:r>
            <a:r>
              <a:rPr lang="en-US" baseline="0" dirty="0" smtClean="0"/>
              <a:t>, lo </a:t>
            </a:r>
            <a:r>
              <a:rPr lang="en-US" baseline="0" dirty="0" err="1" smtClean="0"/>
              <a:t>cual</a:t>
            </a:r>
            <a:r>
              <a:rPr lang="en-US" baseline="0" dirty="0" smtClean="0"/>
              <a:t> </a:t>
            </a:r>
            <a:r>
              <a:rPr lang="en-US" baseline="0" dirty="0" err="1" smtClean="0"/>
              <a:t>sucede</a:t>
            </a:r>
            <a:r>
              <a:rPr lang="en-US" baseline="0" dirty="0" smtClean="0"/>
              <a:t> </a:t>
            </a:r>
            <a:r>
              <a:rPr lang="en-US" baseline="0" dirty="0" err="1" smtClean="0"/>
              <a:t>comúnmente</a:t>
            </a:r>
            <a:r>
              <a:rPr lang="en-US" baseline="0" dirty="0" smtClean="0"/>
              <a:t> en los </a:t>
            </a:r>
            <a:r>
              <a:rPr lang="en-US" baseline="0" dirty="0" err="1" smtClean="0"/>
              <a:t>complejos</a:t>
            </a:r>
            <a:r>
              <a:rPr lang="en-US" baseline="0" dirty="0" smtClean="0"/>
              <a:t> de </a:t>
            </a:r>
            <a:r>
              <a:rPr lang="en-US" baseline="0" dirty="0" err="1" smtClean="0"/>
              <a:t>tormentas</a:t>
            </a:r>
            <a:r>
              <a:rPr lang="en-US" baseline="0" dirty="0" smtClean="0"/>
              <a:t>.  Como se </a:t>
            </a:r>
            <a:r>
              <a:rPr lang="en-US" baseline="0" dirty="0" err="1" smtClean="0"/>
              <a:t>ve</a:t>
            </a:r>
            <a:r>
              <a:rPr lang="en-US" baseline="0" dirty="0" smtClean="0"/>
              <a:t>, no hay </a:t>
            </a:r>
            <a:r>
              <a:rPr lang="en-US" baseline="0" dirty="0" err="1" smtClean="0"/>
              <a:t>una</a:t>
            </a:r>
            <a:r>
              <a:rPr lang="en-US" baseline="0" dirty="0" smtClean="0"/>
              <a:t> </a:t>
            </a:r>
            <a:r>
              <a:rPr lang="en-US" baseline="0" dirty="0" err="1" smtClean="0"/>
              <a:t>manera</a:t>
            </a:r>
            <a:r>
              <a:rPr lang="en-US" baseline="0" dirty="0" smtClean="0"/>
              <a:t> </a:t>
            </a:r>
            <a:r>
              <a:rPr lang="en-US" baseline="0" dirty="0" err="1" smtClean="0"/>
              <a:t>fácil</a:t>
            </a:r>
            <a:r>
              <a:rPr lang="en-US" baseline="0" dirty="0" smtClean="0"/>
              <a:t> de </a:t>
            </a:r>
            <a:r>
              <a:rPr lang="en-US" baseline="0" dirty="0" err="1" smtClean="0"/>
              <a:t>trazar</a:t>
            </a:r>
            <a:r>
              <a:rPr lang="en-US" baseline="0" dirty="0" smtClean="0"/>
              <a:t> </a:t>
            </a:r>
            <a:r>
              <a:rPr lang="en-US" baseline="0" dirty="0" err="1" smtClean="0"/>
              <a:t>una</a:t>
            </a:r>
            <a:r>
              <a:rPr lang="en-US" baseline="0" dirty="0" smtClean="0"/>
              <a:t> </a:t>
            </a:r>
            <a:r>
              <a:rPr lang="en-US" baseline="0" dirty="0" err="1" smtClean="0"/>
              <a:t>línea</a:t>
            </a:r>
            <a:r>
              <a:rPr lang="en-US" baseline="0" dirty="0" smtClean="0"/>
              <a:t> horizontal de </a:t>
            </a:r>
            <a:r>
              <a:rPr lang="en-US" baseline="0" dirty="0" err="1" smtClean="0"/>
              <a:t>manera</a:t>
            </a:r>
            <a:r>
              <a:rPr lang="en-US" baseline="0" dirty="0" smtClean="0"/>
              <a:t> </a:t>
            </a:r>
            <a:r>
              <a:rPr lang="en-US" baseline="0" dirty="0" err="1" smtClean="0"/>
              <a:t>que</a:t>
            </a:r>
            <a:r>
              <a:rPr lang="en-US" baseline="0" dirty="0" smtClean="0"/>
              <a:t> se </a:t>
            </a:r>
            <a:r>
              <a:rPr lang="en-US" baseline="0" dirty="0" err="1" smtClean="0"/>
              <a:t>asigne</a:t>
            </a:r>
            <a:r>
              <a:rPr lang="en-US" baseline="0" dirty="0" smtClean="0"/>
              <a:t> </a:t>
            </a:r>
            <a:r>
              <a:rPr lang="en-US" baseline="0" dirty="0" err="1" smtClean="0"/>
              <a:t>lluvia</a:t>
            </a:r>
            <a:r>
              <a:rPr lang="en-US" baseline="0" dirty="0" smtClean="0"/>
              <a:t> a </a:t>
            </a:r>
            <a:r>
              <a:rPr lang="en-US" baseline="0" dirty="0" err="1" smtClean="0"/>
              <a:t>esas</a:t>
            </a:r>
            <a:r>
              <a:rPr lang="en-US" baseline="0" dirty="0" smtClean="0"/>
              <a:t> </a:t>
            </a:r>
            <a:r>
              <a:rPr lang="en-US" baseline="0" dirty="0" err="1" smtClean="0"/>
              <a:t>nubes</a:t>
            </a:r>
            <a:r>
              <a:rPr lang="en-US" baseline="0" dirty="0" smtClean="0"/>
              <a:t> con topes </a:t>
            </a:r>
            <a:r>
              <a:rPr lang="en-US" baseline="0" dirty="0" err="1" smtClean="0"/>
              <a:t>por</a:t>
            </a:r>
            <a:r>
              <a:rPr lang="en-US" baseline="0" dirty="0" smtClean="0"/>
              <a:t> </a:t>
            </a:r>
            <a:r>
              <a:rPr lang="en-US" baseline="0" dirty="0" err="1" smtClean="0"/>
              <a:t>arriba</a:t>
            </a:r>
            <a:r>
              <a:rPr lang="en-US" baseline="0" dirty="0" smtClean="0"/>
              <a:t> de </a:t>
            </a:r>
            <a:r>
              <a:rPr lang="en-US" baseline="0" dirty="0" err="1" smtClean="0"/>
              <a:t>esa</a:t>
            </a:r>
            <a:r>
              <a:rPr lang="en-US" baseline="0" dirty="0" smtClean="0"/>
              <a:t> </a:t>
            </a:r>
            <a:r>
              <a:rPr lang="en-US" baseline="0" dirty="0" err="1" smtClean="0"/>
              <a:t>línea</a:t>
            </a:r>
            <a:r>
              <a:rPr lang="en-US" baseline="0" dirty="0" smtClean="0"/>
              <a:t> </a:t>
            </a:r>
            <a:r>
              <a:rPr lang="en-US" baseline="0" dirty="0" err="1" smtClean="0"/>
              <a:t>pero</a:t>
            </a:r>
            <a:r>
              <a:rPr lang="en-US" baseline="0" dirty="0" smtClean="0"/>
              <a:t> </a:t>
            </a:r>
            <a:r>
              <a:rPr lang="en-US" baseline="0" dirty="0" err="1" smtClean="0"/>
              <a:t>que</a:t>
            </a:r>
            <a:r>
              <a:rPr lang="en-US" baseline="0" dirty="0" smtClean="0"/>
              <a:t> se </a:t>
            </a:r>
            <a:r>
              <a:rPr lang="en-US" baseline="0" dirty="0" err="1" smtClean="0"/>
              <a:t>asigne</a:t>
            </a:r>
            <a:r>
              <a:rPr lang="en-US" baseline="0" dirty="0" smtClean="0"/>
              <a:t> 0 </a:t>
            </a:r>
            <a:r>
              <a:rPr lang="en-US" baseline="0" dirty="0" err="1" smtClean="0"/>
              <a:t>lluvia</a:t>
            </a:r>
            <a:r>
              <a:rPr lang="en-US" baseline="0" dirty="0" smtClean="0"/>
              <a:t> a las </a:t>
            </a:r>
            <a:r>
              <a:rPr lang="en-US" baseline="0" dirty="0" err="1" smtClean="0"/>
              <a:t>que</a:t>
            </a:r>
            <a:r>
              <a:rPr lang="en-US" baseline="0" dirty="0" smtClean="0"/>
              <a:t> </a:t>
            </a:r>
            <a:r>
              <a:rPr lang="en-US" baseline="0" dirty="0" err="1" smtClean="0"/>
              <a:t>están</a:t>
            </a:r>
            <a:r>
              <a:rPr lang="en-US" baseline="0" dirty="0" smtClean="0"/>
              <a:t> </a:t>
            </a:r>
            <a:r>
              <a:rPr lang="en-US" baseline="0" dirty="0" err="1" smtClean="0"/>
              <a:t>por</a:t>
            </a:r>
            <a:r>
              <a:rPr lang="en-US" baseline="0" dirty="0" smtClean="0"/>
              <a:t> </a:t>
            </a:r>
            <a:r>
              <a:rPr lang="en-US" baseline="0" dirty="0" err="1" smtClean="0"/>
              <a:t>debajo</a:t>
            </a:r>
            <a:r>
              <a:rPr lang="en-US" baseline="0" dirty="0" smtClean="0"/>
              <a:t> de la </a:t>
            </a:r>
            <a:r>
              <a:rPr lang="en-US" baseline="0" dirty="0" err="1" smtClean="0"/>
              <a:t>línea</a:t>
            </a:r>
            <a:r>
              <a:rPr lang="en-US" baseline="0" dirty="0" smtClean="0"/>
              <a:t>.  Si se </a:t>
            </a:r>
            <a:r>
              <a:rPr lang="en-US" baseline="0" dirty="0" err="1" smtClean="0"/>
              <a:t>dibuja</a:t>
            </a:r>
            <a:r>
              <a:rPr lang="en-US" baseline="0" dirty="0" smtClean="0"/>
              <a:t> la </a:t>
            </a:r>
            <a:r>
              <a:rPr lang="en-US" baseline="0" dirty="0" err="1" smtClean="0"/>
              <a:t>línea</a:t>
            </a:r>
            <a:r>
              <a:rPr lang="en-US" baseline="0" dirty="0" smtClean="0"/>
              <a:t> lo </a:t>
            </a:r>
            <a:r>
              <a:rPr lang="en-US" baseline="0" dirty="0" err="1" smtClean="0"/>
              <a:t>suficientemente</a:t>
            </a:r>
            <a:r>
              <a:rPr lang="en-US" baseline="0" dirty="0" smtClean="0"/>
              <a:t> </a:t>
            </a:r>
            <a:r>
              <a:rPr lang="en-US" baseline="0" dirty="0" err="1" smtClean="0"/>
              <a:t>alta</a:t>
            </a:r>
            <a:r>
              <a:rPr lang="en-US" baseline="0" dirty="0" smtClean="0"/>
              <a:t> </a:t>
            </a:r>
            <a:r>
              <a:rPr lang="en-US" baseline="0" dirty="0" err="1" smtClean="0"/>
              <a:t>como</a:t>
            </a:r>
            <a:r>
              <a:rPr lang="en-US" baseline="0" dirty="0" smtClean="0"/>
              <a:t> </a:t>
            </a:r>
            <a:r>
              <a:rPr lang="en-US" baseline="0" dirty="0" err="1" smtClean="0"/>
              <a:t>para</a:t>
            </a:r>
            <a:r>
              <a:rPr lang="en-US" baseline="0" dirty="0" smtClean="0"/>
              <a:t> no </a:t>
            </a:r>
            <a:r>
              <a:rPr lang="en-US" baseline="0" dirty="0" err="1" smtClean="0"/>
              <a:t>tomar</a:t>
            </a:r>
            <a:r>
              <a:rPr lang="en-US" baseline="0" dirty="0" smtClean="0"/>
              <a:t> en </a:t>
            </a:r>
            <a:r>
              <a:rPr lang="en-US" baseline="0" dirty="0" err="1" smtClean="0"/>
              <a:t>cuenta</a:t>
            </a:r>
            <a:r>
              <a:rPr lang="en-US" baseline="0" dirty="0" smtClean="0"/>
              <a:t> los cirrus, </a:t>
            </a:r>
            <a:r>
              <a:rPr lang="en-US" baseline="0" dirty="0" err="1" smtClean="0"/>
              <a:t>también</a:t>
            </a:r>
            <a:r>
              <a:rPr lang="en-US" baseline="0" dirty="0" smtClean="0"/>
              <a:t> </a:t>
            </a:r>
            <a:r>
              <a:rPr lang="en-US" baseline="0" dirty="0" err="1" smtClean="0"/>
              <a:t>obviaría</a:t>
            </a:r>
            <a:r>
              <a:rPr lang="en-US" baseline="0" dirty="0" smtClean="0"/>
              <a:t> la </a:t>
            </a:r>
            <a:r>
              <a:rPr lang="en-US" baseline="0" dirty="0" err="1" smtClean="0"/>
              <a:t>lluvia</a:t>
            </a:r>
            <a:r>
              <a:rPr lang="en-US" baseline="0" dirty="0" smtClean="0"/>
              <a:t> de la </a:t>
            </a:r>
            <a:r>
              <a:rPr lang="en-US" baseline="0" dirty="0" err="1" smtClean="0"/>
              <a:t>nube</a:t>
            </a:r>
            <a:r>
              <a:rPr lang="en-US" baseline="0" dirty="0" smtClean="0"/>
              <a:t> a la </a:t>
            </a:r>
            <a:r>
              <a:rPr lang="en-US" baseline="0" dirty="0" err="1" smtClean="0"/>
              <a:t>derecha</a:t>
            </a:r>
            <a:r>
              <a:rPr lang="en-US" baseline="0" dirty="0" smtClean="0"/>
              <a:t>.  Si la </a:t>
            </a:r>
            <a:r>
              <a:rPr lang="en-US" baseline="0" dirty="0" err="1" smtClean="0"/>
              <a:t>línea</a:t>
            </a:r>
            <a:r>
              <a:rPr lang="en-US" baseline="0" dirty="0" smtClean="0"/>
              <a:t> se </a:t>
            </a:r>
            <a:r>
              <a:rPr lang="en-US" baseline="0" dirty="0" err="1" smtClean="0"/>
              <a:t>dibuja</a:t>
            </a:r>
            <a:r>
              <a:rPr lang="en-US" baseline="0" dirty="0" smtClean="0"/>
              <a:t> un </a:t>
            </a:r>
            <a:r>
              <a:rPr lang="en-US" baseline="0" dirty="0" err="1" smtClean="0"/>
              <a:t>poco</a:t>
            </a:r>
            <a:r>
              <a:rPr lang="en-US" baseline="0" dirty="0" smtClean="0"/>
              <a:t> </a:t>
            </a:r>
            <a:r>
              <a:rPr lang="en-US" baseline="0" dirty="0" err="1" smtClean="0"/>
              <a:t>más</a:t>
            </a:r>
            <a:r>
              <a:rPr lang="en-US" baseline="0" dirty="0" smtClean="0"/>
              <a:t> </a:t>
            </a:r>
            <a:r>
              <a:rPr lang="en-US" baseline="0" dirty="0" err="1" smtClean="0"/>
              <a:t>abajo</a:t>
            </a:r>
            <a:r>
              <a:rPr lang="en-US" baseline="0" dirty="0" smtClean="0"/>
              <a:t>, </a:t>
            </a:r>
            <a:r>
              <a:rPr lang="en-US" baseline="0" dirty="0" err="1" smtClean="0"/>
              <a:t>entonces</a:t>
            </a:r>
            <a:r>
              <a:rPr lang="en-US" baseline="0" dirty="0" smtClean="0"/>
              <a:t> se </a:t>
            </a:r>
            <a:r>
              <a:rPr lang="en-US" baseline="0" dirty="0" err="1" smtClean="0"/>
              <a:t>asignaría</a:t>
            </a:r>
            <a:r>
              <a:rPr lang="en-US" baseline="0" dirty="0" smtClean="0"/>
              <a:t> </a:t>
            </a:r>
            <a:r>
              <a:rPr lang="en-US" baseline="0" dirty="0" err="1" smtClean="0"/>
              <a:t>lluvia</a:t>
            </a:r>
            <a:r>
              <a:rPr lang="en-US" baseline="0" dirty="0" smtClean="0"/>
              <a:t> a </a:t>
            </a:r>
            <a:r>
              <a:rPr lang="en-US" baseline="0" dirty="0" err="1" smtClean="0"/>
              <a:t>todas</a:t>
            </a:r>
            <a:r>
              <a:rPr lang="en-US" baseline="0" dirty="0" smtClean="0"/>
              <a:t> las </a:t>
            </a:r>
            <a:r>
              <a:rPr lang="en-US" baseline="0" dirty="0" err="1" smtClean="0"/>
              <a:t>nubes</a:t>
            </a:r>
            <a:r>
              <a:rPr lang="en-US" baseline="0" dirty="0" smtClean="0"/>
              <a:t>.  Para </a:t>
            </a:r>
            <a:r>
              <a:rPr lang="en-US" baseline="0" dirty="0" err="1" smtClean="0"/>
              <a:t>tratar</a:t>
            </a:r>
            <a:r>
              <a:rPr lang="en-US" baseline="0" dirty="0" smtClean="0"/>
              <a:t> </a:t>
            </a:r>
            <a:r>
              <a:rPr lang="en-US" baseline="0" dirty="0" err="1" smtClean="0"/>
              <a:t>este</a:t>
            </a:r>
            <a:r>
              <a:rPr lang="en-US" baseline="0" dirty="0" smtClean="0"/>
              <a:t> </a:t>
            </a:r>
            <a:r>
              <a:rPr lang="en-US" baseline="0" dirty="0" err="1" smtClean="0"/>
              <a:t>problema</a:t>
            </a:r>
            <a:r>
              <a:rPr lang="en-US" baseline="0" dirty="0" smtClean="0"/>
              <a:t>, el H-E </a:t>
            </a:r>
            <a:r>
              <a:rPr lang="en-US" baseline="0" dirty="0" err="1" smtClean="0"/>
              <a:t>usa</a:t>
            </a:r>
            <a:r>
              <a:rPr lang="en-US" baseline="0" dirty="0" smtClean="0"/>
              <a:t> un </a:t>
            </a:r>
            <a:r>
              <a:rPr lang="en-US" baseline="0" dirty="0" err="1" smtClean="0"/>
              <a:t>umbral</a:t>
            </a:r>
            <a:r>
              <a:rPr lang="en-US" baseline="0" dirty="0" smtClean="0"/>
              <a:t> de </a:t>
            </a:r>
            <a:r>
              <a:rPr lang="en-US" baseline="0" dirty="0" err="1" smtClean="0"/>
              <a:t>temperatura</a:t>
            </a:r>
            <a:r>
              <a:rPr lang="en-US" baseline="0" dirty="0" smtClean="0"/>
              <a:t> </a:t>
            </a:r>
            <a:r>
              <a:rPr lang="en-US" baseline="0" dirty="0" err="1" smtClean="0"/>
              <a:t>que</a:t>
            </a:r>
            <a:r>
              <a:rPr lang="en-US" baseline="0" dirty="0" smtClean="0"/>
              <a:t> </a:t>
            </a:r>
            <a:r>
              <a:rPr lang="en-US" baseline="0" dirty="0" err="1" smtClean="0"/>
              <a:t>varía</a:t>
            </a:r>
            <a:r>
              <a:rPr lang="en-US" baseline="0" dirty="0" smtClean="0"/>
              <a:t> </a:t>
            </a:r>
            <a:r>
              <a:rPr lang="en-US" baseline="0" dirty="0" err="1" smtClean="0"/>
              <a:t>localmente</a:t>
            </a:r>
            <a:r>
              <a:rPr lang="en-US" baseline="0" dirty="0" smtClean="0"/>
              <a:t> – de </a:t>
            </a:r>
            <a:r>
              <a:rPr lang="en-US" baseline="0" dirty="0" err="1" smtClean="0"/>
              <a:t>nuevo</a:t>
            </a:r>
            <a:r>
              <a:rPr lang="en-US" baseline="0" dirty="0" smtClean="0"/>
              <a:t>, </a:t>
            </a:r>
            <a:r>
              <a:rPr lang="en-US" baseline="0" dirty="0" err="1" smtClean="0"/>
              <a:t>éste</a:t>
            </a:r>
            <a:r>
              <a:rPr lang="en-US" baseline="0" dirty="0" smtClean="0"/>
              <a:t> </a:t>
            </a:r>
            <a:r>
              <a:rPr lang="en-US" baseline="0" dirty="0" err="1" smtClean="0"/>
              <a:t>depende</a:t>
            </a:r>
            <a:r>
              <a:rPr lang="en-US" baseline="0" dirty="0" smtClean="0"/>
              <a:t> del valor </a:t>
            </a:r>
            <a:r>
              <a:rPr lang="en-US" baseline="0" dirty="0" err="1" smtClean="0"/>
              <a:t>promedio</a:t>
            </a:r>
            <a:r>
              <a:rPr lang="en-US" baseline="0" dirty="0" smtClean="0"/>
              <a:t> de las </a:t>
            </a:r>
            <a:r>
              <a:rPr lang="en-US" baseline="0" dirty="0" err="1" smtClean="0"/>
              <a:t>nubes</a:t>
            </a:r>
            <a:r>
              <a:rPr lang="en-US" baseline="0" dirty="0" smtClean="0"/>
              <a:t> </a:t>
            </a:r>
            <a:r>
              <a:rPr lang="en-US" baseline="0" dirty="0" err="1" smtClean="0"/>
              <a:t>cercanas</a:t>
            </a:r>
            <a:r>
              <a:rPr lang="en-US" baseline="0" dirty="0" smtClean="0"/>
              <a:t>.  De esta </a:t>
            </a:r>
            <a:r>
              <a:rPr lang="en-US" baseline="0" dirty="0" err="1" smtClean="0"/>
              <a:t>manera</a:t>
            </a:r>
            <a:r>
              <a:rPr lang="en-US" baseline="0" dirty="0" smtClean="0"/>
              <a:t> </a:t>
            </a:r>
            <a:r>
              <a:rPr lang="en-US" baseline="0" dirty="0" err="1" smtClean="0"/>
              <a:t>es</a:t>
            </a:r>
            <a:r>
              <a:rPr lang="en-US" baseline="0" dirty="0" smtClean="0"/>
              <a:t> </a:t>
            </a:r>
            <a:r>
              <a:rPr lang="en-US" baseline="0" dirty="0" err="1" smtClean="0"/>
              <a:t>capaz</a:t>
            </a:r>
            <a:r>
              <a:rPr lang="en-US" baseline="0" dirty="0" smtClean="0"/>
              <a:t> de </a:t>
            </a:r>
            <a:r>
              <a:rPr lang="en-US" baseline="0" dirty="0" err="1" smtClean="0"/>
              <a:t>capturar</a:t>
            </a:r>
            <a:r>
              <a:rPr lang="en-US" baseline="0" dirty="0" smtClean="0"/>
              <a:t> la </a:t>
            </a:r>
            <a:r>
              <a:rPr lang="en-US" baseline="0" dirty="0" err="1" smtClean="0"/>
              <a:t>lluvia</a:t>
            </a:r>
            <a:r>
              <a:rPr lang="en-US" baseline="0" dirty="0" smtClean="0"/>
              <a:t> de las </a:t>
            </a:r>
            <a:r>
              <a:rPr lang="en-US" baseline="0" dirty="0" err="1" smtClean="0"/>
              <a:t>nubes</a:t>
            </a:r>
            <a:r>
              <a:rPr lang="en-US" baseline="0" dirty="0" smtClean="0"/>
              <a:t> de </a:t>
            </a:r>
            <a:r>
              <a:rPr lang="en-US" baseline="0" dirty="0" err="1" smtClean="0"/>
              <a:t>tormenta</a:t>
            </a:r>
            <a:r>
              <a:rPr lang="en-US" baseline="0" dirty="0" smtClean="0"/>
              <a:t> sin </a:t>
            </a:r>
            <a:r>
              <a:rPr lang="en-US" baseline="0" dirty="0" err="1" smtClean="0"/>
              <a:t>asignar</a:t>
            </a:r>
            <a:r>
              <a:rPr lang="en-US" baseline="0" dirty="0" smtClean="0"/>
              <a:t> </a:t>
            </a:r>
            <a:r>
              <a:rPr lang="en-US" baseline="0" dirty="0" err="1" smtClean="0"/>
              <a:t>incorrectamente</a:t>
            </a:r>
            <a:r>
              <a:rPr lang="en-US" baseline="0" dirty="0" smtClean="0"/>
              <a:t> </a:t>
            </a:r>
            <a:r>
              <a:rPr lang="en-US" baseline="0" dirty="0" err="1" smtClean="0"/>
              <a:t>lluvia</a:t>
            </a:r>
            <a:r>
              <a:rPr lang="en-US" baseline="0" dirty="0" smtClean="0"/>
              <a:t> a las </a:t>
            </a:r>
            <a:r>
              <a:rPr lang="en-US" baseline="0" dirty="0" err="1" smtClean="0"/>
              <a:t>nubes</a:t>
            </a:r>
            <a:r>
              <a:rPr lang="en-US" baseline="0" dirty="0" smtClean="0"/>
              <a:t> cirrus.</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dirty="0" err="1" smtClean="0"/>
              <a:t>Además</a:t>
            </a:r>
            <a:r>
              <a:rPr lang="en-US" dirty="0" smtClean="0"/>
              <a:t> de </a:t>
            </a:r>
            <a:r>
              <a:rPr lang="en-US" dirty="0" err="1" smtClean="0"/>
              <a:t>usar</a:t>
            </a:r>
            <a:r>
              <a:rPr lang="en-US" dirty="0" smtClean="0"/>
              <a:t> la </a:t>
            </a:r>
            <a:r>
              <a:rPr lang="en-US" dirty="0" err="1" smtClean="0"/>
              <a:t>temperatura</a:t>
            </a:r>
            <a:r>
              <a:rPr lang="en-US" dirty="0" smtClean="0"/>
              <a:t> </a:t>
            </a:r>
            <a:r>
              <a:rPr lang="en-US" dirty="0" err="1" smtClean="0"/>
              <a:t>relativa</a:t>
            </a:r>
            <a:r>
              <a:rPr lang="en-US" dirty="0" smtClean="0"/>
              <a:t> </a:t>
            </a:r>
            <a:r>
              <a:rPr lang="en-US" dirty="0" err="1" smtClean="0"/>
              <a:t>para</a:t>
            </a:r>
            <a:r>
              <a:rPr lang="en-US" dirty="0" smtClean="0"/>
              <a:t> </a:t>
            </a:r>
            <a:r>
              <a:rPr lang="en-US" dirty="0" err="1" smtClean="0"/>
              <a:t>separar</a:t>
            </a:r>
            <a:r>
              <a:rPr lang="en-US" dirty="0" smtClean="0"/>
              <a:t> las </a:t>
            </a:r>
            <a:r>
              <a:rPr lang="en-US" dirty="0" err="1" smtClean="0"/>
              <a:t>nubes</a:t>
            </a:r>
            <a:r>
              <a:rPr lang="en-US" dirty="0" smtClean="0"/>
              <a:t> con </a:t>
            </a:r>
            <a:r>
              <a:rPr lang="en-US" dirty="0" err="1" smtClean="0"/>
              <a:t>lluvia</a:t>
            </a:r>
            <a:r>
              <a:rPr lang="en-US" dirty="0" smtClean="0"/>
              <a:t> de</a:t>
            </a:r>
            <a:r>
              <a:rPr lang="en-US" baseline="0" dirty="0" smtClean="0"/>
              <a:t> las </a:t>
            </a:r>
            <a:r>
              <a:rPr lang="en-US" baseline="0" dirty="0" err="1" smtClean="0"/>
              <a:t>nubes</a:t>
            </a:r>
            <a:r>
              <a:rPr lang="en-US" baseline="0" dirty="0" smtClean="0"/>
              <a:t> sin </a:t>
            </a:r>
            <a:r>
              <a:rPr lang="en-US" baseline="0" dirty="0" err="1" smtClean="0"/>
              <a:t>lluvia</a:t>
            </a:r>
            <a:r>
              <a:rPr lang="en-US" baseline="0" dirty="0" smtClean="0"/>
              <a:t>,  El </a:t>
            </a:r>
            <a:r>
              <a:rPr lang="en-US" baseline="0" dirty="0" err="1" smtClean="0"/>
              <a:t>HidroEstimador</a:t>
            </a:r>
            <a:r>
              <a:rPr lang="en-US" baseline="0" dirty="0" smtClean="0"/>
              <a:t> </a:t>
            </a:r>
            <a:r>
              <a:rPr lang="en-US" baseline="0" dirty="0" err="1" smtClean="0"/>
              <a:t>también</a:t>
            </a:r>
            <a:r>
              <a:rPr lang="en-US" baseline="0" dirty="0" smtClean="0"/>
              <a:t> </a:t>
            </a:r>
            <a:r>
              <a:rPr lang="en-US" baseline="0" dirty="0" err="1" smtClean="0"/>
              <a:t>usa</a:t>
            </a:r>
            <a:r>
              <a:rPr lang="en-US" baseline="0" dirty="0" smtClean="0"/>
              <a:t> esta </a:t>
            </a:r>
            <a:r>
              <a:rPr lang="en-US" baseline="0" dirty="0" err="1" smtClean="0"/>
              <a:t>temperatura</a:t>
            </a:r>
            <a:r>
              <a:rPr lang="en-US" baseline="0" dirty="0" smtClean="0"/>
              <a:t> </a:t>
            </a:r>
            <a:r>
              <a:rPr lang="en-US" baseline="0" dirty="0" err="1" smtClean="0"/>
              <a:t>relativa</a:t>
            </a:r>
            <a:r>
              <a:rPr lang="en-US" baseline="0" dirty="0" smtClean="0"/>
              <a:t> </a:t>
            </a:r>
            <a:r>
              <a:rPr lang="en-US" baseline="0" dirty="0" err="1" smtClean="0"/>
              <a:t>para</a:t>
            </a:r>
            <a:r>
              <a:rPr lang="en-US" baseline="0" dirty="0" smtClean="0"/>
              <a:t> </a:t>
            </a:r>
            <a:r>
              <a:rPr lang="en-US" baseline="0" dirty="0" err="1" smtClean="0"/>
              <a:t>determinar</a:t>
            </a:r>
            <a:r>
              <a:rPr lang="en-US" baseline="0" dirty="0" smtClean="0"/>
              <a:t> la </a:t>
            </a:r>
            <a:r>
              <a:rPr lang="en-US" baseline="0" dirty="0" err="1" smtClean="0"/>
              <a:t>intensidad</a:t>
            </a:r>
            <a:r>
              <a:rPr lang="en-US" baseline="0" dirty="0" smtClean="0"/>
              <a:t> de la </a:t>
            </a:r>
            <a:r>
              <a:rPr lang="en-US" baseline="0" dirty="0" err="1" smtClean="0"/>
              <a:t>lluvia</a:t>
            </a:r>
            <a:r>
              <a:rPr lang="en-US" baseline="0" dirty="0" smtClean="0"/>
              <a:t>.  </a:t>
            </a:r>
            <a:r>
              <a:rPr lang="en-US" baseline="0" dirty="0" err="1" smtClean="0"/>
              <a:t>Supone</a:t>
            </a:r>
            <a:r>
              <a:rPr lang="en-US" baseline="0" dirty="0" smtClean="0"/>
              <a:t> </a:t>
            </a:r>
            <a:r>
              <a:rPr lang="en-US" baseline="0" dirty="0" err="1" smtClean="0"/>
              <a:t>que</a:t>
            </a:r>
            <a:r>
              <a:rPr lang="en-US" baseline="0" dirty="0" smtClean="0"/>
              <a:t> los </a:t>
            </a:r>
            <a:r>
              <a:rPr lang="en-US" baseline="0" dirty="0" err="1" smtClean="0"/>
              <a:t>pixeles</a:t>
            </a:r>
            <a:r>
              <a:rPr lang="en-US" baseline="0" dirty="0" smtClean="0"/>
              <a:t> </a:t>
            </a:r>
            <a:r>
              <a:rPr lang="en-US" baseline="0" dirty="0" err="1" smtClean="0"/>
              <a:t>que</a:t>
            </a:r>
            <a:r>
              <a:rPr lang="en-US" baseline="0" dirty="0" smtClean="0"/>
              <a:t> </a:t>
            </a:r>
            <a:r>
              <a:rPr lang="en-US" baseline="0" dirty="0" err="1" smtClean="0"/>
              <a:t>están</a:t>
            </a:r>
            <a:r>
              <a:rPr lang="en-US" baseline="0" dirty="0" smtClean="0"/>
              <a:t> mas </a:t>
            </a:r>
            <a:r>
              <a:rPr lang="en-US" baseline="0" dirty="0" err="1" smtClean="0"/>
              <a:t>cerca</a:t>
            </a:r>
            <a:r>
              <a:rPr lang="en-US" baseline="0" dirty="0" smtClean="0"/>
              <a:t> a los </a:t>
            </a:r>
            <a:r>
              <a:rPr lang="en-US" baseline="0" dirty="0" err="1" smtClean="0"/>
              <a:t>pixeles</a:t>
            </a:r>
            <a:r>
              <a:rPr lang="en-US" baseline="0" dirty="0" smtClean="0"/>
              <a:t> mas </a:t>
            </a:r>
            <a:r>
              <a:rPr lang="en-US" baseline="0" dirty="0" err="1" smtClean="0"/>
              <a:t>fríos</a:t>
            </a:r>
            <a:r>
              <a:rPr lang="en-US" baseline="0" dirty="0" smtClean="0"/>
              <a:t> </a:t>
            </a:r>
            <a:r>
              <a:rPr lang="en-US" baseline="0" dirty="0" err="1" smtClean="0"/>
              <a:t>están</a:t>
            </a:r>
            <a:r>
              <a:rPr lang="en-US" baseline="0" dirty="0" smtClean="0"/>
              <a:t> en el </a:t>
            </a:r>
            <a:r>
              <a:rPr lang="en-US" baseline="0" dirty="0" err="1" smtClean="0"/>
              <a:t>centro</a:t>
            </a:r>
            <a:r>
              <a:rPr lang="en-US" baseline="0" dirty="0" smtClean="0"/>
              <a:t> de un </a:t>
            </a:r>
            <a:r>
              <a:rPr lang="en-US" baseline="0" dirty="0" err="1" smtClean="0"/>
              <a:t>núcleo</a:t>
            </a:r>
            <a:r>
              <a:rPr lang="en-US" baseline="0" dirty="0" smtClean="0"/>
              <a:t> </a:t>
            </a:r>
            <a:r>
              <a:rPr lang="en-US" baseline="0" dirty="0" err="1" smtClean="0"/>
              <a:t>convectivo</a:t>
            </a:r>
            <a:r>
              <a:rPr lang="en-US" baseline="0" dirty="0" smtClean="0"/>
              <a:t> y </a:t>
            </a:r>
            <a:r>
              <a:rPr lang="en-US" baseline="0" dirty="0" err="1" smtClean="0"/>
              <a:t>tienen</a:t>
            </a:r>
            <a:r>
              <a:rPr lang="en-US" baseline="0" dirty="0" smtClean="0"/>
              <a:t> las </a:t>
            </a:r>
            <a:r>
              <a:rPr lang="en-US" baseline="0" dirty="0" err="1" smtClean="0"/>
              <a:t>intensidades</a:t>
            </a:r>
            <a:r>
              <a:rPr lang="en-US" baseline="0" dirty="0" smtClean="0"/>
              <a:t> </a:t>
            </a:r>
            <a:r>
              <a:rPr lang="en-US" baseline="0" dirty="0" err="1" smtClean="0"/>
              <a:t>más</a:t>
            </a:r>
            <a:r>
              <a:rPr lang="en-US" baseline="0" dirty="0" smtClean="0"/>
              <a:t> </a:t>
            </a:r>
            <a:r>
              <a:rPr lang="en-US" baseline="0" dirty="0" err="1" smtClean="0"/>
              <a:t>altas</a:t>
            </a:r>
            <a:r>
              <a:rPr lang="en-US" baseline="0" dirty="0" smtClean="0"/>
              <a:t>, </a:t>
            </a:r>
            <a:r>
              <a:rPr lang="en-US" baseline="0" dirty="0" err="1" smtClean="0"/>
              <a:t>mientras</a:t>
            </a:r>
            <a:r>
              <a:rPr lang="en-US" baseline="0" dirty="0" smtClean="0"/>
              <a:t> </a:t>
            </a:r>
            <a:r>
              <a:rPr lang="en-US" baseline="0" dirty="0" err="1" smtClean="0"/>
              <a:t>que</a:t>
            </a:r>
            <a:r>
              <a:rPr lang="en-US" baseline="0" dirty="0" smtClean="0"/>
              <a:t> los </a:t>
            </a:r>
            <a:r>
              <a:rPr lang="en-US" baseline="0" dirty="0" err="1" smtClean="0"/>
              <a:t>pixeles</a:t>
            </a:r>
            <a:r>
              <a:rPr lang="en-US" baseline="0" dirty="0" smtClean="0"/>
              <a:t> </a:t>
            </a:r>
            <a:r>
              <a:rPr lang="en-US" baseline="0" dirty="0" err="1" smtClean="0"/>
              <a:t>que</a:t>
            </a:r>
            <a:r>
              <a:rPr lang="en-US" baseline="0" dirty="0" smtClean="0"/>
              <a:t> </a:t>
            </a:r>
            <a:r>
              <a:rPr lang="en-US" baseline="0" dirty="0" err="1" smtClean="0"/>
              <a:t>están</a:t>
            </a:r>
            <a:r>
              <a:rPr lang="en-US" baseline="0" dirty="0" smtClean="0"/>
              <a:t> mas </a:t>
            </a:r>
            <a:r>
              <a:rPr lang="en-US" baseline="0" dirty="0" err="1" smtClean="0"/>
              <a:t>lejos</a:t>
            </a:r>
            <a:r>
              <a:rPr lang="en-US" baseline="0" dirty="0" smtClean="0"/>
              <a:t> </a:t>
            </a:r>
            <a:r>
              <a:rPr lang="en-US" baseline="0" dirty="0" err="1" smtClean="0"/>
              <a:t>tendrán</a:t>
            </a:r>
            <a:r>
              <a:rPr lang="en-US" baseline="0" dirty="0" smtClean="0"/>
              <a:t> </a:t>
            </a:r>
            <a:r>
              <a:rPr lang="en-US" baseline="0" dirty="0" err="1" smtClean="0"/>
              <a:t>una</a:t>
            </a:r>
            <a:r>
              <a:rPr lang="en-US" baseline="0" dirty="0" smtClean="0"/>
              <a:t> </a:t>
            </a:r>
            <a:r>
              <a:rPr lang="en-US" baseline="0" dirty="0" err="1" smtClean="0"/>
              <a:t>intensidad</a:t>
            </a:r>
            <a:r>
              <a:rPr lang="en-US" baseline="0" dirty="0" smtClean="0"/>
              <a:t> mas </a:t>
            </a:r>
            <a:r>
              <a:rPr lang="en-US" baseline="0" dirty="0" err="1" smtClean="0"/>
              <a:t>baja</a:t>
            </a:r>
            <a:r>
              <a:rPr lang="en-US" baseline="0" dirty="0" smtClean="0"/>
              <a:t> </a:t>
            </a:r>
            <a:r>
              <a:rPr lang="en-US" baseline="0" dirty="0" err="1" smtClean="0"/>
              <a:t>para</a:t>
            </a:r>
            <a:r>
              <a:rPr lang="en-US" baseline="0" dirty="0" smtClean="0"/>
              <a:t> </a:t>
            </a:r>
            <a:r>
              <a:rPr lang="en-US" baseline="0" dirty="0" err="1" smtClean="0"/>
              <a:t>una</a:t>
            </a:r>
            <a:r>
              <a:rPr lang="en-US" baseline="0" dirty="0" smtClean="0"/>
              <a:t> </a:t>
            </a:r>
            <a:r>
              <a:rPr lang="en-US" baseline="0" dirty="0" err="1" smtClean="0"/>
              <a:t>temperatura</a:t>
            </a:r>
            <a:r>
              <a:rPr lang="en-US" baseline="0" dirty="0" smtClean="0"/>
              <a:t> de </a:t>
            </a:r>
            <a:r>
              <a:rPr lang="en-US" baseline="0" dirty="0" err="1" smtClean="0"/>
              <a:t>brillo</a:t>
            </a:r>
            <a:r>
              <a:rPr lang="en-US" baseline="0" dirty="0" smtClean="0"/>
              <a:t> dada.  Los </a:t>
            </a:r>
            <a:r>
              <a:rPr lang="en-US" baseline="0" dirty="0" err="1" smtClean="0"/>
              <a:t>gráficos</a:t>
            </a:r>
            <a:r>
              <a:rPr lang="en-US" baseline="0" dirty="0" smtClean="0"/>
              <a:t> en esta </a:t>
            </a:r>
            <a:r>
              <a:rPr lang="en-US" baseline="0" dirty="0" err="1" smtClean="0"/>
              <a:t>transparencia</a:t>
            </a:r>
            <a:r>
              <a:rPr lang="en-US" baseline="0" dirty="0" smtClean="0"/>
              <a:t> </a:t>
            </a:r>
            <a:r>
              <a:rPr lang="en-US" baseline="0" dirty="0" err="1" smtClean="0"/>
              <a:t>muestra</a:t>
            </a:r>
            <a:r>
              <a:rPr lang="en-US" baseline="0" dirty="0" smtClean="0"/>
              <a:t> las </a:t>
            </a:r>
            <a:r>
              <a:rPr lang="en-US" baseline="0" dirty="0" err="1" smtClean="0"/>
              <a:t>intensidades</a:t>
            </a:r>
            <a:r>
              <a:rPr lang="en-US" baseline="0" dirty="0" smtClean="0"/>
              <a:t> de </a:t>
            </a:r>
            <a:r>
              <a:rPr lang="en-US" baseline="0" dirty="0" err="1" smtClean="0"/>
              <a:t>lluvia</a:t>
            </a:r>
            <a:r>
              <a:rPr lang="en-US" baseline="0" dirty="0" smtClean="0"/>
              <a:t> (</a:t>
            </a:r>
            <a:r>
              <a:rPr lang="en-US" baseline="0" dirty="0" err="1" smtClean="0"/>
              <a:t>eje</a:t>
            </a:r>
            <a:r>
              <a:rPr lang="en-US" baseline="0" dirty="0" smtClean="0"/>
              <a:t> Y) </a:t>
            </a:r>
            <a:r>
              <a:rPr lang="en-US" baseline="0" dirty="0" err="1" smtClean="0"/>
              <a:t>vs</a:t>
            </a:r>
            <a:r>
              <a:rPr lang="en-US" baseline="0" dirty="0" smtClean="0"/>
              <a:t> </a:t>
            </a:r>
            <a:r>
              <a:rPr lang="en-US" baseline="0" dirty="0" err="1" smtClean="0"/>
              <a:t>temperaturas</a:t>
            </a:r>
            <a:r>
              <a:rPr lang="en-US" baseline="0" dirty="0" smtClean="0"/>
              <a:t> de </a:t>
            </a:r>
            <a:r>
              <a:rPr lang="en-US" baseline="0" dirty="0" err="1" smtClean="0"/>
              <a:t>brillo</a:t>
            </a:r>
            <a:r>
              <a:rPr lang="en-US" baseline="0" dirty="0" smtClean="0"/>
              <a:t> (</a:t>
            </a:r>
            <a:r>
              <a:rPr lang="en-US" baseline="0" dirty="0" err="1" smtClean="0"/>
              <a:t>eje</a:t>
            </a:r>
            <a:r>
              <a:rPr lang="en-US" baseline="0" dirty="0" smtClean="0"/>
              <a:t> X).  Como </a:t>
            </a:r>
            <a:r>
              <a:rPr lang="en-US" baseline="0" dirty="0" err="1" smtClean="0"/>
              <a:t>esperamos</a:t>
            </a:r>
            <a:r>
              <a:rPr lang="en-US" baseline="0" dirty="0" smtClean="0"/>
              <a:t>, las </a:t>
            </a:r>
            <a:r>
              <a:rPr lang="en-US" baseline="0" dirty="0" err="1" smtClean="0"/>
              <a:t>intensidades</a:t>
            </a:r>
            <a:r>
              <a:rPr lang="en-US" baseline="0" dirty="0" smtClean="0"/>
              <a:t> son mas </a:t>
            </a:r>
            <a:r>
              <a:rPr lang="en-US" baseline="0" dirty="0" err="1" smtClean="0"/>
              <a:t>altas</a:t>
            </a:r>
            <a:r>
              <a:rPr lang="en-US" baseline="0" dirty="0" smtClean="0"/>
              <a:t> </a:t>
            </a:r>
            <a:r>
              <a:rPr lang="en-US" baseline="0" dirty="0" err="1" smtClean="0"/>
              <a:t>conforme</a:t>
            </a:r>
            <a:r>
              <a:rPr lang="en-US" baseline="0" dirty="0" smtClean="0"/>
              <a:t> las </a:t>
            </a:r>
            <a:r>
              <a:rPr lang="en-US" baseline="0" dirty="0" err="1" smtClean="0"/>
              <a:t>nubes</a:t>
            </a:r>
            <a:r>
              <a:rPr lang="en-US" baseline="0" dirty="0" smtClean="0"/>
              <a:t> son mas </a:t>
            </a:r>
            <a:r>
              <a:rPr lang="en-US" baseline="0" dirty="0" err="1" smtClean="0"/>
              <a:t>frías</a:t>
            </a:r>
            <a:r>
              <a:rPr lang="en-US" baseline="0" dirty="0" smtClean="0"/>
              <a:t>. </a:t>
            </a:r>
            <a:r>
              <a:rPr lang="en-US" baseline="0" dirty="0" err="1" smtClean="0"/>
              <a:t>Pero</a:t>
            </a:r>
            <a:r>
              <a:rPr lang="en-US" baseline="0" dirty="0" smtClean="0"/>
              <a:t> </a:t>
            </a:r>
            <a:r>
              <a:rPr lang="en-US" baseline="0" dirty="0" err="1" smtClean="0"/>
              <a:t>para</a:t>
            </a:r>
            <a:r>
              <a:rPr lang="en-US" baseline="0" dirty="0" smtClean="0"/>
              <a:t> los </a:t>
            </a:r>
            <a:r>
              <a:rPr lang="en-US" baseline="0" dirty="0" err="1" smtClean="0"/>
              <a:t>pixeles</a:t>
            </a:r>
            <a:r>
              <a:rPr lang="en-US" baseline="0" dirty="0" smtClean="0"/>
              <a:t> “</a:t>
            </a:r>
            <a:r>
              <a:rPr lang="en-US" baseline="0" dirty="0" err="1" smtClean="0"/>
              <a:t>núcleo</a:t>
            </a:r>
            <a:r>
              <a:rPr lang="en-US" baseline="0" dirty="0" smtClean="0"/>
              <a:t>” (</a:t>
            </a:r>
            <a:r>
              <a:rPr lang="en-US" baseline="0" dirty="0" err="1" smtClean="0"/>
              <a:t>es</a:t>
            </a:r>
            <a:r>
              <a:rPr lang="en-US" baseline="0" dirty="0" smtClean="0"/>
              <a:t> </a:t>
            </a:r>
            <a:r>
              <a:rPr lang="en-US" baseline="0" dirty="0" err="1" smtClean="0"/>
              <a:t>decir</a:t>
            </a:r>
            <a:r>
              <a:rPr lang="en-US" baseline="0" dirty="0" smtClean="0"/>
              <a:t>, los </a:t>
            </a:r>
            <a:r>
              <a:rPr lang="en-US" baseline="0" dirty="0" err="1" smtClean="0"/>
              <a:t>que</a:t>
            </a:r>
            <a:r>
              <a:rPr lang="en-US" baseline="0" dirty="0" smtClean="0"/>
              <a:t> </a:t>
            </a:r>
            <a:r>
              <a:rPr lang="en-US" baseline="0" dirty="0" err="1" smtClean="0"/>
              <a:t>están</a:t>
            </a:r>
            <a:r>
              <a:rPr lang="en-US" baseline="0" dirty="0" smtClean="0"/>
              <a:t> en el </a:t>
            </a:r>
            <a:r>
              <a:rPr lang="en-US" baseline="0" dirty="0" err="1" smtClean="0"/>
              <a:t>centro</a:t>
            </a:r>
            <a:r>
              <a:rPr lang="en-US" baseline="0" dirty="0" smtClean="0"/>
              <a:t> de un </a:t>
            </a:r>
            <a:r>
              <a:rPr lang="en-US" baseline="0" dirty="0" err="1" smtClean="0"/>
              <a:t>núcleo</a:t>
            </a:r>
            <a:r>
              <a:rPr lang="en-US" baseline="0" dirty="0" smtClean="0"/>
              <a:t> </a:t>
            </a:r>
            <a:r>
              <a:rPr lang="en-US" baseline="0" dirty="0" err="1" smtClean="0"/>
              <a:t>convectivo</a:t>
            </a:r>
            <a:r>
              <a:rPr lang="en-US" baseline="0" dirty="0" smtClean="0"/>
              <a:t>), la </a:t>
            </a:r>
            <a:r>
              <a:rPr lang="en-US" baseline="0" dirty="0" err="1" smtClean="0"/>
              <a:t>intensidad</a:t>
            </a:r>
            <a:r>
              <a:rPr lang="en-US" baseline="0" dirty="0" smtClean="0"/>
              <a:t> de </a:t>
            </a:r>
            <a:r>
              <a:rPr lang="en-US" baseline="0" dirty="0" err="1" smtClean="0"/>
              <a:t>lluvia</a:t>
            </a:r>
            <a:r>
              <a:rPr lang="en-US" baseline="0" dirty="0" smtClean="0"/>
              <a:t> </a:t>
            </a:r>
            <a:r>
              <a:rPr lang="en-US" baseline="0" dirty="0" err="1" smtClean="0"/>
              <a:t>para</a:t>
            </a:r>
            <a:r>
              <a:rPr lang="en-US" baseline="0" dirty="0" smtClean="0"/>
              <a:t> </a:t>
            </a:r>
            <a:r>
              <a:rPr lang="en-US" baseline="0" dirty="0" err="1" smtClean="0"/>
              <a:t>una</a:t>
            </a:r>
            <a:r>
              <a:rPr lang="en-US" baseline="0" dirty="0" smtClean="0"/>
              <a:t> </a:t>
            </a:r>
            <a:r>
              <a:rPr lang="en-US" baseline="0" dirty="0" err="1" smtClean="0"/>
              <a:t>temperatura</a:t>
            </a:r>
            <a:r>
              <a:rPr lang="en-US" baseline="0" dirty="0" smtClean="0"/>
              <a:t> de </a:t>
            </a:r>
            <a:r>
              <a:rPr lang="en-US" baseline="0" dirty="0" err="1" smtClean="0"/>
              <a:t>brillo</a:t>
            </a:r>
            <a:r>
              <a:rPr lang="en-US" baseline="0" dirty="0" smtClean="0"/>
              <a:t> dada </a:t>
            </a:r>
            <a:r>
              <a:rPr lang="en-US" baseline="0" dirty="0" err="1" smtClean="0"/>
              <a:t>es</a:t>
            </a:r>
            <a:r>
              <a:rPr lang="en-US" baseline="0" dirty="0" smtClean="0"/>
              <a:t> mayor </a:t>
            </a:r>
            <a:r>
              <a:rPr lang="en-US" baseline="0" dirty="0" err="1" smtClean="0"/>
              <a:t>que</a:t>
            </a:r>
            <a:r>
              <a:rPr lang="en-US" baseline="0" dirty="0" smtClean="0"/>
              <a:t> </a:t>
            </a:r>
            <a:r>
              <a:rPr lang="en-US" baseline="0" dirty="0" err="1" smtClean="0"/>
              <a:t>para</a:t>
            </a:r>
            <a:r>
              <a:rPr lang="en-US" baseline="0" dirty="0" smtClean="0"/>
              <a:t> los </a:t>
            </a:r>
            <a:r>
              <a:rPr lang="en-US" baseline="0" dirty="0" err="1" smtClean="0"/>
              <a:t>pixeles</a:t>
            </a:r>
            <a:r>
              <a:rPr lang="en-US" baseline="0" dirty="0" smtClean="0"/>
              <a:t> “no </a:t>
            </a:r>
            <a:r>
              <a:rPr lang="en-US" baseline="0" dirty="0" err="1" smtClean="0"/>
              <a:t>núcleos</a:t>
            </a:r>
            <a:r>
              <a:rPr lang="en-US" baseline="0" dirty="0" smtClean="0"/>
              <a:t>” </a:t>
            </a:r>
            <a:r>
              <a:rPr lang="en-US" baseline="0" dirty="0" err="1" smtClean="0"/>
              <a:t>que</a:t>
            </a:r>
            <a:r>
              <a:rPr lang="en-US" baseline="0" dirty="0" smtClean="0"/>
              <a:t> </a:t>
            </a:r>
            <a:r>
              <a:rPr lang="en-US" baseline="0" dirty="0" err="1" smtClean="0"/>
              <a:t>están</a:t>
            </a:r>
            <a:r>
              <a:rPr lang="en-US" baseline="0" dirty="0" smtClean="0"/>
              <a:t> mas </a:t>
            </a:r>
            <a:r>
              <a:rPr lang="en-US" baseline="0" dirty="0" err="1" smtClean="0"/>
              <a:t>alejados</a:t>
            </a:r>
            <a:r>
              <a:rPr lang="en-US" baseline="0" dirty="0" smtClean="0"/>
              <a:t> del </a:t>
            </a:r>
            <a:r>
              <a:rPr lang="en-US" baseline="0" dirty="0" err="1" smtClean="0"/>
              <a:t>núcleo</a:t>
            </a:r>
            <a:r>
              <a:rPr lang="en-US" baseline="0" dirty="0" smtClean="0"/>
              <a:t> </a:t>
            </a:r>
            <a:r>
              <a:rPr lang="en-US" baseline="0" dirty="0" err="1" smtClean="0"/>
              <a:t>convectivo</a:t>
            </a:r>
            <a:r>
              <a:rPr lang="en-US" baseline="0" dirty="0" smtClean="0"/>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r>
              <a:rPr lang="en-US" dirty="0" err="1" smtClean="0"/>
              <a:t>Sabemos</a:t>
            </a:r>
            <a:r>
              <a:rPr lang="en-US" dirty="0" smtClean="0"/>
              <a:t> </a:t>
            </a:r>
            <a:r>
              <a:rPr lang="en-US" dirty="0" err="1" smtClean="0"/>
              <a:t>que</a:t>
            </a:r>
            <a:r>
              <a:rPr lang="en-US" dirty="0" smtClean="0"/>
              <a:t> la </a:t>
            </a:r>
            <a:r>
              <a:rPr lang="en-US" dirty="0" err="1" smtClean="0"/>
              <a:t>temperatura</a:t>
            </a:r>
            <a:r>
              <a:rPr lang="en-US" dirty="0" smtClean="0"/>
              <a:t> del tope de la </a:t>
            </a:r>
            <a:r>
              <a:rPr lang="en-US" dirty="0" err="1" smtClean="0"/>
              <a:t>nube</a:t>
            </a:r>
            <a:r>
              <a:rPr lang="en-US" dirty="0" smtClean="0"/>
              <a:t> </a:t>
            </a:r>
            <a:r>
              <a:rPr lang="en-US" dirty="0" err="1" smtClean="0"/>
              <a:t>por</a:t>
            </a:r>
            <a:r>
              <a:rPr lang="en-US" dirty="0" smtClean="0"/>
              <a:t> </a:t>
            </a:r>
            <a:r>
              <a:rPr lang="en-US" dirty="0" err="1" smtClean="0"/>
              <a:t>si</a:t>
            </a:r>
            <a:r>
              <a:rPr lang="en-US" dirty="0" smtClean="0"/>
              <a:t> </a:t>
            </a:r>
            <a:r>
              <a:rPr lang="en-US" dirty="0" err="1" smtClean="0"/>
              <a:t>misma</a:t>
            </a:r>
            <a:r>
              <a:rPr lang="en-US" dirty="0" smtClean="0"/>
              <a:t> no </a:t>
            </a:r>
            <a:r>
              <a:rPr lang="en-US" dirty="0" err="1" smtClean="0"/>
              <a:t>tiene</a:t>
            </a:r>
            <a:r>
              <a:rPr lang="en-US" dirty="0" smtClean="0"/>
              <a:t> </a:t>
            </a:r>
            <a:r>
              <a:rPr lang="en-US" dirty="0" err="1" smtClean="0"/>
              <a:t>suficiente</a:t>
            </a:r>
            <a:r>
              <a:rPr lang="en-US" dirty="0" smtClean="0"/>
              <a:t> </a:t>
            </a:r>
            <a:r>
              <a:rPr lang="en-US" dirty="0" err="1" smtClean="0"/>
              <a:t>información</a:t>
            </a:r>
            <a:r>
              <a:rPr lang="en-US" dirty="0" smtClean="0"/>
              <a:t> </a:t>
            </a:r>
            <a:r>
              <a:rPr lang="en-US" dirty="0" err="1" smtClean="0"/>
              <a:t>para</a:t>
            </a:r>
            <a:r>
              <a:rPr lang="en-US" dirty="0" smtClean="0"/>
              <a:t> </a:t>
            </a:r>
            <a:r>
              <a:rPr lang="en-US" dirty="0" err="1" smtClean="0"/>
              <a:t>determinar</a:t>
            </a:r>
            <a:r>
              <a:rPr lang="en-US" dirty="0" smtClean="0"/>
              <a:t> </a:t>
            </a:r>
            <a:r>
              <a:rPr lang="en-US" dirty="0" err="1" smtClean="0"/>
              <a:t>intensidades</a:t>
            </a:r>
            <a:r>
              <a:rPr lang="en-US" dirty="0" smtClean="0"/>
              <a:t> de </a:t>
            </a:r>
            <a:r>
              <a:rPr lang="en-US" dirty="0" err="1" smtClean="0"/>
              <a:t>lluvia</a:t>
            </a:r>
            <a:r>
              <a:rPr lang="en-US" dirty="0" smtClean="0"/>
              <a:t>, </a:t>
            </a:r>
            <a:r>
              <a:rPr lang="en-US" dirty="0" err="1" smtClean="0"/>
              <a:t>porque</a:t>
            </a:r>
            <a:r>
              <a:rPr lang="en-US" dirty="0" smtClean="0"/>
              <a:t> hay </a:t>
            </a:r>
            <a:r>
              <a:rPr lang="en-US" dirty="0" err="1" smtClean="0"/>
              <a:t>otros</a:t>
            </a:r>
            <a:r>
              <a:rPr lang="en-US" dirty="0" smtClean="0"/>
              <a:t> </a:t>
            </a:r>
            <a:r>
              <a:rPr lang="en-US" dirty="0" err="1" smtClean="0"/>
              <a:t>procesos</a:t>
            </a:r>
            <a:r>
              <a:rPr lang="en-US" dirty="0" smtClean="0"/>
              <a:t> </a:t>
            </a:r>
            <a:r>
              <a:rPr lang="en-US" dirty="0" err="1" smtClean="0"/>
              <a:t>que</a:t>
            </a:r>
            <a:r>
              <a:rPr lang="en-US" dirty="0" smtClean="0"/>
              <a:t> </a:t>
            </a:r>
            <a:r>
              <a:rPr lang="en-US" dirty="0" err="1" smtClean="0"/>
              <a:t>afectan</a:t>
            </a:r>
            <a:r>
              <a:rPr lang="en-US" dirty="0" smtClean="0"/>
              <a:t> la </a:t>
            </a:r>
            <a:r>
              <a:rPr lang="en-US" dirty="0" err="1" smtClean="0"/>
              <a:t>lluvia</a:t>
            </a:r>
            <a:r>
              <a:rPr lang="en-US" dirty="0" smtClean="0"/>
              <a:t> y </a:t>
            </a:r>
            <a:r>
              <a:rPr lang="en-US" dirty="0" err="1" smtClean="0"/>
              <a:t>que</a:t>
            </a:r>
            <a:r>
              <a:rPr lang="en-US" dirty="0" smtClean="0"/>
              <a:t> </a:t>
            </a:r>
            <a:r>
              <a:rPr lang="en-US" dirty="0" err="1" smtClean="0"/>
              <a:t>tienen</a:t>
            </a:r>
            <a:r>
              <a:rPr lang="en-US" dirty="0" smtClean="0"/>
              <a:t> </a:t>
            </a:r>
            <a:r>
              <a:rPr lang="en-US" dirty="0" err="1" smtClean="0"/>
              <a:t>lugar</a:t>
            </a:r>
            <a:r>
              <a:rPr lang="en-US" dirty="0" smtClean="0"/>
              <a:t> </a:t>
            </a:r>
            <a:r>
              <a:rPr lang="en-US" dirty="0" err="1" smtClean="0"/>
              <a:t>bajo</a:t>
            </a:r>
            <a:r>
              <a:rPr lang="en-US" dirty="0" smtClean="0"/>
              <a:t> el tope de la </a:t>
            </a:r>
            <a:r>
              <a:rPr lang="en-US" dirty="0" err="1" smtClean="0"/>
              <a:t>nube</a:t>
            </a:r>
            <a:r>
              <a:rPr lang="en-US" dirty="0" smtClean="0"/>
              <a:t>. Las </a:t>
            </a:r>
            <a:r>
              <a:rPr lang="en-US" dirty="0" err="1" smtClean="0"/>
              <a:t>siguientes</a:t>
            </a:r>
            <a:r>
              <a:rPr lang="en-US" dirty="0" smtClean="0"/>
              <a:t> </a:t>
            </a:r>
            <a:r>
              <a:rPr lang="en-US" dirty="0" err="1" smtClean="0"/>
              <a:t>transparencias</a:t>
            </a:r>
            <a:r>
              <a:rPr lang="en-US" dirty="0" smtClean="0"/>
              <a:t> </a:t>
            </a:r>
            <a:r>
              <a:rPr lang="en-US" dirty="0" err="1" smtClean="0"/>
              <a:t>describen</a:t>
            </a:r>
            <a:r>
              <a:rPr lang="en-US" dirty="0" smtClean="0"/>
              <a:t> </a:t>
            </a:r>
            <a:r>
              <a:rPr lang="en-US" dirty="0" err="1" smtClean="0"/>
              <a:t>algunas</a:t>
            </a:r>
            <a:r>
              <a:rPr lang="en-US" dirty="0" smtClean="0"/>
              <a:t> de </a:t>
            </a:r>
            <a:r>
              <a:rPr lang="en-US" dirty="0" err="1" smtClean="0"/>
              <a:t>estas</a:t>
            </a:r>
            <a:r>
              <a:rPr lang="en-US" dirty="0" smtClean="0"/>
              <a:t> </a:t>
            </a:r>
            <a:r>
              <a:rPr lang="en-US" dirty="0" err="1" smtClean="0"/>
              <a:t>correcciones</a:t>
            </a:r>
            <a:r>
              <a:rPr lang="en-US" dirty="0" smtClean="0"/>
              <a:t>.  </a:t>
            </a:r>
          </a:p>
          <a:p>
            <a:r>
              <a:rPr lang="en-US" dirty="0" smtClean="0"/>
              <a:t>La </a:t>
            </a:r>
            <a:r>
              <a:rPr lang="en-US" dirty="0" err="1" smtClean="0"/>
              <a:t>primera</a:t>
            </a:r>
            <a:r>
              <a:rPr lang="en-US" dirty="0" smtClean="0"/>
              <a:t> </a:t>
            </a:r>
            <a:r>
              <a:rPr lang="en-US" dirty="0" err="1" smtClean="0"/>
              <a:t>que</a:t>
            </a:r>
            <a:r>
              <a:rPr lang="en-US" dirty="0" smtClean="0"/>
              <a:t> se </a:t>
            </a:r>
            <a:r>
              <a:rPr lang="en-US" dirty="0" err="1" smtClean="0"/>
              <a:t>toma</a:t>
            </a:r>
            <a:r>
              <a:rPr lang="en-US" dirty="0" smtClean="0"/>
              <a:t> en </a:t>
            </a:r>
            <a:r>
              <a:rPr lang="en-US" dirty="0" err="1" smtClean="0"/>
              <a:t>cuenta</a:t>
            </a:r>
            <a:r>
              <a:rPr lang="en-US" dirty="0" smtClean="0"/>
              <a:t> </a:t>
            </a:r>
            <a:r>
              <a:rPr lang="en-US" dirty="0" err="1" smtClean="0"/>
              <a:t>es</a:t>
            </a:r>
            <a:r>
              <a:rPr lang="en-US" dirty="0" smtClean="0"/>
              <a:t> el </a:t>
            </a:r>
            <a:r>
              <a:rPr lang="en-US" dirty="0" err="1" smtClean="0"/>
              <a:t>agua</a:t>
            </a:r>
            <a:r>
              <a:rPr lang="en-US" dirty="0" smtClean="0"/>
              <a:t> </a:t>
            </a:r>
            <a:r>
              <a:rPr lang="en-US" dirty="0" err="1" smtClean="0"/>
              <a:t>precipitable</a:t>
            </a:r>
            <a:r>
              <a:rPr lang="en-US" dirty="0" smtClean="0"/>
              <a:t> – </a:t>
            </a:r>
            <a:r>
              <a:rPr lang="en-US" dirty="0" err="1" smtClean="0"/>
              <a:t>cantidad</a:t>
            </a:r>
            <a:r>
              <a:rPr lang="en-US" baseline="0" dirty="0" smtClean="0"/>
              <a:t> total de </a:t>
            </a:r>
            <a:r>
              <a:rPr lang="en-US" baseline="0" dirty="0" err="1" smtClean="0"/>
              <a:t>agua</a:t>
            </a:r>
            <a:r>
              <a:rPr lang="en-US" baseline="0" dirty="0" smtClean="0"/>
              <a:t> </a:t>
            </a:r>
            <a:r>
              <a:rPr lang="en-US" baseline="0" dirty="0" err="1" smtClean="0"/>
              <a:t>que</a:t>
            </a:r>
            <a:r>
              <a:rPr lang="en-US" baseline="0" dirty="0" smtClean="0"/>
              <a:t> </a:t>
            </a:r>
            <a:r>
              <a:rPr lang="en-US" baseline="0" dirty="0" err="1" smtClean="0"/>
              <a:t>una</a:t>
            </a:r>
            <a:r>
              <a:rPr lang="en-US" baseline="0" dirty="0" smtClean="0"/>
              <a:t> </a:t>
            </a:r>
            <a:r>
              <a:rPr lang="en-US" baseline="0" dirty="0" err="1" smtClean="0"/>
              <a:t>tendría</a:t>
            </a:r>
            <a:r>
              <a:rPr lang="en-US" baseline="0" dirty="0" smtClean="0"/>
              <a:t> </a:t>
            </a:r>
            <a:r>
              <a:rPr lang="en-US" baseline="0" dirty="0" err="1" smtClean="0"/>
              <a:t>si</a:t>
            </a:r>
            <a:r>
              <a:rPr lang="en-US" baseline="0" dirty="0" smtClean="0"/>
              <a:t> </a:t>
            </a:r>
            <a:r>
              <a:rPr lang="en-US" baseline="0" dirty="0" err="1" smtClean="0"/>
              <a:t>toda</a:t>
            </a:r>
            <a:r>
              <a:rPr lang="en-US" baseline="0" dirty="0" smtClean="0"/>
              <a:t> el </a:t>
            </a:r>
            <a:r>
              <a:rPr lang="en-US" baseline="0" dirty="0" err="1" smtClean="0"/>
              <a:t>agua</a:t>
            </a:r>
            <a:r>
              <a:rPr lang="en-US" baseline="0" dirty="0" smtClean="0"/>
              <a:t> se </a:t>
            </a:r>
            <a:r>
              <a:rPr lang="en-US" baseline="0" dirty="0" err="1" smtClean="0"/>
              <a:t>condensara</a:t>
            </a:r>
            <a:r>
              <a:rPr lang="en-US" baseline="0" dirty="0" smtClean="0"/>
              <a:t> de </a:t>
            </a:r>
            <a:r>
              <a:rPr lang="en-US" baseline="0" dirty="0" err="1" smtClean="0"/>
              <a:t>una</a:t>
            </a:r>
            <a:r>
              <a:rPr lang="en-US" baseline="0" dirty="0" smtClean="0"/>
              <a:t> </a:t>
            </a:r>
            <a:r>
              <a:rPr lang="en-US" baseline="0" dirty="0" err="1" smtClean="0"/>
              <a:t>vez</a:t>
            </a:r>
            <a:r>
              <a:rPr lang="en-US" baseline="0" dirty="0" smtClean="0"/>
              <a:t>. </a:t>
            </a:r>
            <a:r>
              <a:rPr lang="en-US" baseline="0" dirty="0" err="1" smtClean="0"/>
              <a:t>Cuanto</a:t>
            </a:r>
            <a:r>
              <a:rPr lang="en-US" baseline="0" dirty="0" smtClean="0"/>
              <a:t> mas </a:t>
            </a:r>
            <a:r>
              <a:rPr lang="en-US" baseline="0" dirty="0" err="1" smtClean="0"/>
              <a:t>alta</a:t>
            </a:r>
            <a:r>
              <a:rPr lang="en-US" baseline="0" dirty="0" smtClean="0"/>
              <a:t> sea el </a:t>
            </a:r>
            <a:r>
              <a:rPr lang="en-US" baseline="0" dirty="0" err="1" smtClean="0"/>
              <a:t>agua</a:t>
            </a:r>
            <a:r>
              <a:rPr lang="en-US" baseline="0" dirty="0" smtClean="0"/>
              <a:t> </a:t>
            </a:r>
            <a:r>
              <a:rPr lang="en-US" baseline="0" dirty="0" err="1" smtClean="0"/>
              <a:t>precipitable</a:t>
            </a:r>
            <a:r>
              <a:rPr lang="en-US" baseline="0" dirty="0" smtClean="0"/>
              <a:t>, mas </a:t>
            </a:r>
            <a:r>
              <a:rPr lang="en-US" baseline="0" dirty="0" err="1" smtClean="0"/>
              <a:t>humedad</a:t>
            </a:r>
            <a:r>
              <a:rPr lang="en-US" baseline="0" dirty="0" smtClean="0"/>
              <a:t> </a:t>
            </a:r>
            <a:r>
              <a:rPr lang="en-US" baseline="0" dirty="0" err="1" smtClean="0"/>
              <a:t>está</a:t>
            </a:r>
            <a:r>
              <a:rPr lang="en-US" baseline="0" dirty="0" smtClean="0"/>
              <a:t> </a:t>
            </a:r>
            <a:r>
              <a:rPr lang="en-US" baseline="0" dirty="0" err="1" smtClean="0"/>
              <a:t>siendo</a:t>
            </a:r>
            <a:r>
              <a:rPr lang="en-US" baseline="0" dirty="0" smtClean="0"/>
              <a:t> </a:t>
            </a:r>
            <a:r>
              <a:rPr lang="en-US" baseline="0" dirty="0" err="1" smtClean="0"/>
              <a:t>transportada</a:t>
            </a:r>
            <a:r>
              <a:rPr lang="en-US" baseline="0" dirty="0" smtClean="0"/>
              <a:t> </a:t>
            </a:r>
            <a:r>
              <a:rPr lang="en-US" baseline="0" dirty="0" err="1" smtClean="0"/>
              <a:t>hacia</a:t>
            </a:r>
            <a:r>
              <a:rPr lang="en-US" baseline="0" dirty="0" smtClean="0"/>
              <a:t> </a:t>
            </a:r>
            <a:r>
              <a:rPr lang="en-US" baseline="0" dirty="0" err="1" smtClean="0"/>
              <a:t>arriba</a:t>
            </a:r>
            <a:r>
              <a:rPr lang="en-US" baseline="0" dirty="0" smtClean="0"/>
              <a:t> en </a:t>
            </a:r>
            <a:r>
              <a:rPr lang="en-US" baseline="0" dirty="0" err="1" smtClean="0"/>
              <a:t>una</a:t>
            </a:r>
            <a:r>
              <a:rPr lang="en-US" baseline="0" dirty="0" smtClean="0"/>
              <a:t> </a:t>
            </a:r>
            <a:r>
              <a:rPr lang="en-US" baseline="0" dirty="0" err="1" smtClean="0"/>
              <a:t>nube</a:t>
            </a:r>
            <a:r>
              <a:rPr lang="en-US" baseline="0" dirty="0" smtClean="0"/>
              <a:t> </a:t>
            </a:r>
            <a:r>
              <a:rPr lang="en-US" baseline="0" dirty="0" err="1" smtClean="0"/>
              <a:t>por</a:t>
            </a:r>
            <a:r>
              <a:rPr lang="en-US" baseline="0" dirty="0" smtClean="0"/>
              <a:t> las </a:t>
            </a:r>
            <a:r>
              <a:rPr lang="en-US" baseline="0" dirty="0" err="1" smtClean="0"/>
              <a:t>corrientes</a:t>
            </a:r>
            <a:r>
              <a:rPr lang="en-US" baseline="0" dirty="0" smtClean="0"/>
              <a:t> </a:t>
            </a:r>
            <a:r>
              <a:rPr lang="en-US" baseline="0" dirty="0" err="1" smtClean="0"/>
              <a:t>ascendentes</a:t>
            </a:r>
            <a:r>
              <a:rPr lang="en-US" baseline="0" dirty="0" smtClean="0"/>
              <a:t> y </a:t>
            </a:r>
            <a:r>
              <a:rPr lang="en-US" baseline="0" dirty="0" err="1" smtClean="0"/>
              <a:t>por</a:t>
            </a:r>
            <a:r>
              <a:rPr lang="en-US" baseline="0" dirty="0" smtClean="0"/>
              <a:t> lo </a:t>
            </a:r>
            <a:r>
              <a:rPr lang="en-US" baseline="0" dirty="0" err="1" smtClean="0"/>
              <a:t>tanto</a:t>
            </a:r>
            <a:r>
              <a:rPr lang="en-US" baseline="0" dirty="0" smtClean="0"/>
              <a:t>, la </a:t>
            </a:r>
            <a:r>
              <a:rPr lang="en-US" baseline="0" dirty="0" err="1" smtClean="0"/>
              <a:t>lluvia</a:t>
            </a:r>
            <a:r>
              <a:rPr lang="en-US" baseline="0" dirty="0" smtClean="0"/>
              <a:t> </a:t>
            </a:r>
            <a:r>
              <a:rPr lang="en-US" baseline="0" dirty="0" err="1" smtClean="0"/>
              <a:t>es</a:t>
            </a:r>
            <a:r>
              <a:rPr lang="en-US" baseline="0" dirty="0" smtClean="0"/>
              <a:t> mas </a:t>
            </a:r>
            <a:r>
              <a:rPr lang="en-US" baseline="0" dirty="0" err="1" smtClean="0"/>
              <a:t>fuerte</a:t>
            </a:r>
            <a:r>
              <a:rPr lang="en-US" baseline="0" dirty="0" smtClean="0"/>
              <a:t>.  De </a:t>
            </a:r>
            <a:r>
              <a:rPr lang="en-US" baseline="0" dirty="0" err="1" smtClean="0"/>
              <a:t>manera</a:t>
            </a:r>
            <a:r>
              <a:rPr lang="en-US" baseline="0" dirty="0" smtClean="0"/>
              <a:t> </a:t>
            </a:r>
            <a:r>
              <a:rPr lang="en-US" baseline="0" dirty="0" err="1" smtClean="0"/>
              <a:t>que</a:t>
            </a:r>
            <a:r>
              <a:rPr lang="en-US" baseline="0" dirty="0" smtClean="0"/>
              <a:t> </a:t>
            </a:r>
            <a:r>
              <a:rPr lang="en-US" baseline="0" dirty="0" err="1" smtClean="0"/>
              <a:t>para</a:t>
            </a:r>
            <a:r>
              <a:rPr lang="en-US" baseline="0" dirty="0" smtClean="0"/>
              <a:t> </a:t>
            </a:r>
            <a:r>
              <a:rPr lang="en-US" baseline="0" dirty="0" err="1" smtClean="0"/>
              <a:t>una</a:t>
            </a:r>
            <a:r>
              <a:rPr lang="en-US" baseline="0" dirty="0" smtClean="0"/>
              <a:t> </a:t>
            </a:r>
            <a:r>
              <a:rPr lang="en-US" baseline="0" dirty="0" err="1" smtClean="0"/>
              <a:t>temperatura</a:t>
            </a:r>
            <a:r>
              <a:rPr lang="en-US" baseline="0" dirty="0" smtClean="0"/>
              <a:t> del tope de la </a:t>
            </a:r>
            <a:r>
              <a:rPr lang="en-US" baseline="0" dirty="0" err="1" smtClean="0"/>
              <a:t>nube</a:t>
            </a:r>
            <a:r>
              <a:rPr lang="en-US" baseline="0" dirty="0" smtClean="0"/>
              <a:t>, se </a:t>
            </a:r>
            <a:r>
              <a:rPr lang="en-US" baseline="0" dirty="0" err="1" smtClean="0"/>
              <a:t>asignan</a:t>
            </a:r>
            <a:r>
              <a:rPr lang="en-US" baseline="0" dirty="0" smtClean="0"/>
              <a:t> </a:t>
            </a:r>
            <a:r>
              <a:rPr lang="en-US" baseline="0" dirty="0" err="1" smtClean="0"/>
              <a:t>intensidades</a:t>
            </a:r>
            <a:r>
              <a:rPr lang="en-US" baseline="0" dirty="0" smtClean="0"/>
              <a:t> mas </a:t>
            </a:r>
            <a:r>
              <a:rPr lang="en-US" baseline="0" dirty="0" err="1" smtClean="0"/>
              <a:t>altas</a:t>
            </a:r>
            <a:r>
              <a:rPr lang="en-US" baseline="0" dirty="0" smtClean="0"/>
              <a:t> </a:t>
            </a:r>
            <a:r>
              <a:rPr lang="en-US" baseline="0" dirty="0" err="1" smtClean="0"/>
              <a:t>cuando</a:t>
            </a:r>
            <a:r>
              <a:rPr lang="en-US" baseline="0" dirty="0" smtClean="0"/>
              <a:t> los </a:t>
            </a:r>
            <a:r>
              <a:rPr lang="en-US" baseline="0" dirty="0" err="1" smtClean="0"/>
              <a:t>valores</a:t>
            </a:r>
            <a:r>
              <a:rPr lang="en-US" baseline="0" dirty="0" smtClean="0"/>
              <a:t> de </a:t>
            </a:r>
            <a:r>
              <a:rPr lang="en-US" baseline="0" dirty="0" err="1" smtClean="0"/>
              <a:t>agua</a:t>
            </a:r>
            <a:r>
              <a:rPr lang="en-US" baseline="0" dirty="0" smtClean="0"/>
              <a:t> </a:t>
            </a:r>
            <a:r>
              <a:rPr lang="en-US" baseline="0" dirty="0" err="1" smtClean="0"/>
              <a:t>precipitable</a:t>
            </a:r>
            <a:r>
              <a:rPr lang="en-US" baseline="0" dirty="0" smtClean="0"/>
              <a:t> son mas altos. </a:t>
            </a:r>
            <a:endParaRPr lang="en-US" dirty="0" smtClean="0"/>
          </a:p>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dirty="0" smtClean="0"/>
              <a:t>El </a:t>
            </a:r>
            <a:r>
              <a:rPr lang="en-US" dirty="0" err="1" smtClean="0"/>
              <a:t>otro</a:t>
            </a:r>
            <a:r>
              <a:rPr lang="en-US" dirty="0" smtClean="0"/>
              <a:t> </a:t>
            </a:r>
            <a:r>
              <a:rPr lang="en-US" dirty="0" err="1" smtClean="0"/>
              <a:t>ajuste</a:t>
            </a:r>
            <a:r>
              <a:rPr lang="en-US" dirty="0" smtClean="0"/>
              <a:t> </a:t>
            </a:r>
            <a:r>
              <a:rPr lang="en-US" dirty="0" err="1" smtClean="0"/>
              <a:t>considera</a:t>
            </a:r>
            <a:r>
              <a:rPr lang="en-US" baseline="0" dirty="0" smtClean="0"/>
              <a:t> la </a:t>
            </a:r>
            <a:r>
              <a:rPr lang="en-US" baseline="0" dirty="0" err="1" smtClean="0"/>
              <a:t>evaporación</a:t>
            </a:r>
            <a:r>
              <a:rPr lang="en-US" baseline="0" dirty="0" smtClean="0"/>
              <a:t> de </a:t>
            </a:r>
            <a:r>
              <a:rPr lang="en-US" baseline="0" dirty="0" err="1" smtClean="0"/>
              <a:t>gotas</a:t>
            </a:r>
            <a:r>
              <a:rPr lang="en-US" baseline="0" dirty="0" smtClean="0"/>
              <a:t> </a:t>
            </a:r>
            <a:r>
              <a:rPr lang="en-US" baseline="0" dirty="0" err="1" smtClean="0"/>
              <a:t>debajo</a:t>
            </a:r>
            <a:r>
              <a:rPr lang="en-US" baseline="0" dirty="0" smtClean="0"/>
              <a:t> de la </a:t>
            </a:r>
            <a:r>
              <a:rPr lang="en-US" baseline="0" dirty="0" err="1" smtClean="0"/>
              <a:t>nube</a:t>
            </a:r>
            <a:r>
              <a:rPr lang="en-US" baseline="0" dirty="0" smtClean="0"/>
              <a:t>.  En </a:t>
            </a:r>
            <a:r>
              <a:rPr lang="en-US" baseline="0" dirty="0" err="1" smtClean="0"/>
              <a:t>ambientes</a:t>
            </a:r>
            <a:r>
              <a:rPr lang="en-US" baseline="0" dirty="0" smtClean="0"/>
              <a:t> </a:t>
            </a:r>
            <a:r>
              <a:rPr lang="en-US" baseline="0" dirty="0" err="1" smtClean="0"/>
              <a:t>muy</a:t>
            </a:r>
            <a:r>
              <a:rPr lang="en-US" baseline="0" dirty="0" smtClean="0"/>
              <a:t> </a:t>
            </a:r>
            <a:r>
              <a:rPr lang="en-US" baseline="0" dirty="0" err="1" smtClean="0"/>
              <a:t>secos</a:t>
            </a:r>
            <a:r>
              <a:rPr lang="en-US" baseline="0" dirty="0" smtClean="0"/>
              <a:t>, </a:t>
            </a:r>
            <a:r>
              <a:rPr lang="en-US" baseline="0" dirty="0" err="1" smtClean="0"/>
              <a:t>toda</a:t>
            </a:r>
            <a:r>
              <a:rPr lang="en-US" baseline="0" dirty="0" smtClean="0"/>
              <a:t> la </a:t>
            </a:r>
            <a:r>
              <a:rPr lang="en-US" baseline="0" dirty="0" err="1" smtClean="0"/>
              <a:t>lluvia</a:t>
            </a:r>
            <a:r>
              <a:rPr lang="en-US" baseline="0" dirty="0" smtClean="0"/>
              <a:t> </a:t>
            </a:r>
            <a:r>
              <a:rPr lang="en-US" baseline="0" dirty="0" err="1" smtClean="0"/>
              <a:t>puede</a:t>
            </a:r>
            <a:r>
              <a:rPr lang="en-US" baseline="0" dirty="0" smtClean="0"/>
              <a:t> </a:t>
            </a:r>
            <a:r>
              <a:rPr lang="en-US" baseline="0" dirty="0" err="1" smtClean="0"/>
              <a:t>evaporarse</a:t>
            </a:r>
            <a:r>
              <a:rPr lang="en-US" baseline="0" dirty="0" smtClean="0"/>
              <a:t> antes de </a:t>
            </a:r>
            <a:r>
              <a:rPr lang="en-US" baseline="0" dirty="0" err="1" smtClean="0"/>
              <a:t>que</a:t>
            </a:r>
            <a:r>
              <a:rPr lang="en-US" baseline="0" dirty="0" smtClean="0"/>
              <a:t> </a:t>
            </a:r>
            <a:r>
              <a:rPr lang="en-US" baseline="0" dirty="0" err="1" smtClean="0"/>
              <a:t>alcance</a:t>
            </a:r>
            <a:r>
              <a:rPr lang="en-US" baseline="0" dirty="0" smtClean="0"/>
              <a:t> la </a:t>
            </a:r>
            <a:r>
              <a:rPr lang="en-US" baseline="0" dirty="0" err="1" smtClean="0"/>
              <a:t>superficie</a:t>
            </a:r>
            <a:r>
              <a:rPr lang="en-US" baseline="0" dirty="0" smtClean="0"/>
              <a:t>.  El </a:t>
            </a:r>
            <a:r>
              <a:rPr lang="en-US" baseline="0" dirty="0" err="1" smtClean="0"/>
              <a:t>ajuste</a:t>
            </a:r>
            <a:r>
              <a:rPr lang="en-US" baseline="0" dirty="0" smtClean="0"/>
              <a:t> se </a:t>
            </a:r>
            <a:r>
              <a:rPr lang="en-US" baseline="0" dirty="0" err="1" smtClean="0"/>
              <a:t>ilustra</a:t>
            </a:r>
            <a:r>
              <a:rPr lang="en-US" baseline="0" dirty="0" smtClean="0"/>
              <a:t> en </a:t>
            </a:r>
            <a:r>
              <a:rPr lang="en-US" baseline="0" dirty="0" err="1" smtClean="0"/>
              <a:t>este</a:t>
            </a:r>
            <a:r>
              <a:rPr lang="en-US" baseline="0" dirty="0" smtClean="0"/>
              <a:t> </a:t>
            </a:r>
            <a:r>
              <a:rPr lang="en-US" baseline="0" dirty="0" err="1" smtClean="0"/>
              <a:t>gráfico</a:t>
            </a:r>
            <a:r>
              <a:rPr lang="en-US" baseline="0" dirty="0" smtClean="0"/>
              <a:t>, el </a:t>
            </a:r>
            <a:r>
              <a:rPr lang="en-US" baseline="0" dirty="0" err="1" smtClean="0"/>
              <a:t>cual</a:t>
            </a:r>
            <a:r>
              <a:rPr lang="en-US" baseline="0" dirty="0" smtClean="0"/>
              <a:t> </a:t>
            </a:r>
            <a:r>
              <a:rPr lang="en-US" baseline="0" dirty="0" err="1" smtClean="0"/>
              <a:t>muestra</a:t>
            </a:r>
            <a:r>
              <a:rPr lang="en-US" baseline="0" dirty="0" smtClean="0"/>
              <a:t> la </a:t>
            </a:r>
            <a:r>
              <a:rPr lang="en-US" baseline="0" dirty="0" err="1" smtClean="0"/>
              <a:t>reducción</a:t>
            </a:r>
            <a:r>
              <a:rPr lang="en-US" baseline="0" dirty="0" smtClean="0"/>
              <a:t> de las </a:t>
            </a:r>
            <a:r>
              <a:rPr lang="en-US" baseline="0" dirty="0" err="1" smtClean="0"/>
              <a:t>intensidades</a:t>
            </a:r>
            <a:r>
              <a:rPr lang="en-US" baseline="0" dirty="0" smtClean="0"/>
              <a:t> de </a:t>
            </a:r>
            <a:r>
              <a:rPr lang="en-US" baseline="0" dirty="0" err="1" smtClean="0"/>
              <a:t>lluvia</a:t>
            </a:r>
            <a:r>
              <a:rPr lang="en-US" baseline="0" dirty="0" smtClean="0"/>
              <a:t> en </a:t>
            </a:r>
            <a:r>
              <a:rPr lang="en-US" baseline="0" dirty="0" err="1" smtClean="0"/>
              <a:t>función</a:t>
            </a:r>
            <a:r>
              <a:rPr lang="en-US" baseline="0" dirty="0" smtClean="0"/>
              <a:t> de la </a:t>
            </a:r>
            <a:r>
              <a:rPr lang="en-US" baseline="0" dirty="0" err="1" smtClean="0"/>
              <a:t>humedad</a:t>
            </a:r>
            <a:r>
              <a:rPr lang="en-US" baseline="0" dirty="0" smtClean="0"/>
              <a:t> </a:t>
            </a:r>
            <a:r>
              <a:rPr lang="en-US" baseline="0" dirty="0" err="1" smtClean="0"/>
              <a:t>relativa</a:t>
            </a:r>
            <a:r>
              <a:rPr lang="en-US" baseline="0" dirty="0" smtClean="0"/>
              <a:t>.  Si la </a:t>
            </a:r>
            <a:r>
              <a:rPr lang="en-US" baseline="0" dirty="0" err="1" smtClean="0"/>
              <a:t>atmósfera</a:t>
            </a:r>
            <a:r>
              <a:rPr lang="en-US" baseline="0" dirty="0" smtClean="0"/>
              <a:t> </a:t>
            </a:r>
            <a:r>
              <a:rPr lang="en-US" baseline="0" dirty="0" err="1" smtClean="0"/>
              <a:t>está</a:t>
            </a:r>
            <a:r>
              <a:rPr lang="en-US" baseline="0" dirty="0" smtClean="0"/>
              <a:t> </a:t>
            </a:r>
            <a:r>
              <a:rPr lang="en-US" baseline="0" dirty="0" err="1" smtClean="0"/>
              <a:t>casi</a:t>
            </a:r>
            <a:r>
              <a:rPr lang="en-US" baseline="0" dirty="0" smtClean="0"/>
              <a:t> </a:t>
            </a:r>
            <a:r>
              <a:rPr lang="en-US" baseline="0" dirty="0" err="1" smtClean="0"/>
              <a:t>saturada</a:t>
            </a:r>
            <a:r>
              <a:rPr lang="en-US" baseline="0" dirty="0" smtClean="0"/>
              <a:t>, nada de la </a:t>
            </a:r>
            <a:r>
              <a:rPr lang="en-US" baseline="0" dirty="0" err="1" smtClean="0"/>
              <a:t>lluvia</a:t>
            </a:r>
            <a:r>
              <a:rPr lang="en-US" baseline="0" dirty="0" smtClean="0"/>
              <a:t> se </a:t>
            </a:r>
            <a:r>
              <a:rPr lang="en-US" baseline="0" dirty="0" err="1" smtClean="0"/>
              <a:t>evapora</a:t>
            </a:r>
            <a:r>
              <a:rPr lang="en-US" baseline="0" dirty="0" smtClean="0"/>
              <a:t>; </a:t>
            </a:r>
            <a:r>
              <a:rPr lang="en-US" baseline="0" dirty="0" err="1" smtClean="0"/>
              <a:t>si</a:t>
            </a:r>
            <a:r>
              <a:rPr lang="en-US" baseline="0" dirty="0" smtClean="0"/>
              <a:t> la </a:t>
            </a:r>
            <a:r>
              <a:rPr lang="en-US" baseline="0" dirty="0" err="1" smtClean="0"/>
              <a:t>atmósfera</a:t>
            </a:r>
            <a:r>
              <a:rPr lang="en-US" baseline="0" dirty="0" smtClean="0"/>
              <a:t> </a:t>
            </a:r>
            <a:r>
              <a:rPr lang="en-US" baseline="0" dirty="0" err="1" smtClean="0"/>
              <a:t>está</a:t>
            </a:r>
            <a:r>
              <a:rPr lang="en-US" baseline="0" dirty="0" smtClean="0"/>
              <a:t> </a:t>
            </a:r>
            <a:r>
              <a:rPr lang="en-US" baseline="0" dirty="0" err="1" smtClean="0"/>
              <a:t>muy</a:t>
            </a:r>
            <a:r>
              <a:rPr lang="en-US" baseline="0" dirty="0" smtClean="0"/>
              <a:t> </a:t>
            </a:r>
            <a:r>
              <a:rPr lang="en-US" baseline="0" dirty="0" err="1" smtClean="0"/>
              <a:t>seca</a:t>
            </a:r>
            <a:r>
              <a:rPr lang="en-US" baseline="0" dirty="0" smtClean="0"/>
              <a:t>, la </a:t>
            </a:r>
            <a:r>
              <a:rPr lang="en-US" baseline="0" dirty="0" err="1" smtClean="0"/>
              <a:t>mayoría</a:t>
            </a:r>
            <a:r>
              <a:rPr lang="en-US" baseline="0" dirty="0" smtClean="0"/>
              <a:t> o </a:t>
            </a:r>
            <a:r>
              <a:rPr lang="en-US" baseline="0" dirty="0" err="1" smtClean="0"/>
              <a:t>toda</a:t>
            </a:r>
            <a:r>
              <a:rPr lang="en-US" baseline="0" dirty="0" smtClean="0"/>
              <a:t> la </a:t>
            </a:r>
            <a:r>
              <a:rPr lang="en-US" baseline="0" dirty="0" err="1" smtClean="0"/>
              <a:t>lluvia</a:t>
            </a:r>
            <a:r>
              <a:rPr lang="en-US" baseline="0" dirty="0" smtClean="0"/>
              <a:t> se </a:t>
            </a:r>
            <a:r>
              <a:rPr lang="en-US" baseline="0" dirty="0" err="1" smtClean="0"/>
              <a:t>evapora</a:t>
            </a:r>
            <a:r>
              <a:rPr lang="en-US" baseline="0" dirty="0" smtClean="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FA2E12AB-A29E-4A3D-AC19-A4D3A15A4D93}" type="slidenum">
              <a:rPr lang="es-ES_tradnl" altLang="en-US" sz="1200" smtClean="0"/>
              <a:pPr eaLnBrk="1" hangingPunct="1"/>
              <a:t>23</a:t>
            </a:fld>
            <a:endParaRPr lang="es-ES_tradnl" altLang="en-US" sz="120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tLang="en-US" smtClean="0"/>
              <a:t>Ejemplo es un reloj.  Persona con un reloj sabe la hora (determinista), pero el que tiene dos nunca esta seguro.</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dirty="0" smtClean="0"/>
              <a:t>En </a:t>
            </a:r>
            <a:r>
              <a:rPr lang="en-US" dirty="0" err="1" smtClean="0"/>
              <a:t>algunos</a:t>
            </a:r>
            <a:r>
              <a:rPr lang="en-US" dirty="0" smtClean="0"/>
              <a:t> </a:t>
            </a:r>
            <a:r>
              <a:rPr lang="en-US" dirty="0" err="1" smtClean="0"/>
              <a:t>casos</a:t>
            </a:r>
            <a:r>
              <a:rPr lang="en-US" dirty="0" smtClean="0"/>
              <a:t>, el </a:t>
            </a:r>
            <a:r>
              <a:rPr lang="en-US" dirty="0" err="1" smtClean="0"/>
              <a:t>ambiente</a:t>
            </a:r>
            <a:r>
              <a:rPr lang="en-US" dirty="0" smtClean="0"/>
              <a:t> </a:t>
            </a:r>
            <a:r>
              <a:rPr lang="en-US" dirty="0" err="1" smtClean="0"/>
              <a:t>es</a:t>
            </a:r>
            <a:r>
              <a:rPr lang="en-US" dirty="0" smtClean="0"/>
              <a:t> favorable </a:t>
            </a:r>
            <a:r>
              <a:rPr lang="en-US" dirty="0" err="1" smtClean="0"/>
              <a:t>para</a:t>
            </a:r>
            <a:r>
              <a:rPr lang="en-US" dirty="0" smtClean="0"/>
              <a:t> </a:t>
            </a:r>
            <a:r>
              <a:rPr lang="en-US" dirty="0" err="1" smtClean="0"/>
              <a:t>fuerte</a:t>
            </a:r>
            <a:r>
              <a:rPr lang="en-US" dirty="0" smtClean="0"/>
              <a:t> </a:t>
            </a:r>
            <a:r>
              <a:rPr lang="en-US" dirty="0" err="1" smtClean="0"/>
              <a:t>convección</a:t>
            </a:r>
            <a:r>
              <a:rPr lang="en-US" dirty="0" smtClean="0"/>
              <a:t>, </a:t>
            </a:r>
            <a:r>
              <a:rPr lang="en-US" dirty="0" err="1" smtClean="0"/>
              <a:t>pero</a:t>
            </a:r>
            <a:r>
              <a:rPr lang="en-US" dirty="0" smtClean="0"/>
              <a:t> el </a:t>
            </a:r>
            <a:r>
              <a:rPr lang="en-US" dirty="0" err="1" smtClean="0"/>
              <a:t>perfil</a:t>
            </a:r>
            <a:r>
              <a:rPr lang="en-US" dirty="0" smtClean="0"/>
              <a:t> </a:t>
            </a:r>
            <a:r>
              <a:rPr lang="en-US" dirty="0" err="1" smtClean="0"/>
              <a:t>termodinámico</a:t>
            </a:r>
            <a:r>
              <a:rPr lang="en-US" dirty="0" smtClean="0"/>
              <a:t> no </a:t>
            </a:r>
            <a:r>
              <a:rPr lang="en-US" dirty="0" err="1" smtClean="0"/>
              <a:t>permitirá</a:t>
            </a:r>
            <a:r>
              <a:rPr lang="en-US" dirty="0" smtClean="0"/>
              <a:t> </a:t>
            </a:r>
            <a:r>
              <a:rPr lang="en-US" dirty="0" err="1" smtClean="0"/>
              <a:t>temperaturas</a:t>
            </a:r>
            <a:r>
              <a:rPr lang="en-US" dirty="0" smtClean="0"/>
              <a:t> del tope de las </a:t>
            </a:r>
            <a:r>
              <a:rPr lang="en-US" dirty="0" err="1" smtClean="0"/>
              <a:t>nubes</a:t>
            </a:r>
            <a:r>
              <a:rPr lang="en-US" dirty="0" smtClean="0"/>
              <a:t> </a:t>
            </a:r>
            <a:r>
              <a:rPr lang="en-US" dirty="0" err="1" smtClean="0"/>
              <a:t>por</a:t>
            </a:r>
            <a:r>
              <a:rPr lang="en-US" dirty="0" smtClean="0"/>
              <a:t> </a:t>
            </a:r>
            <a:r>
              <a:rPr lang="en-US" dirty="0" err="1" smtClean="0"/>
              <a:t>debajo</a:t>
            </a:r>
            <a:r>
              <a:rPr lang="en-US" dirty="0" smtClean="0"/>
              <a:t> de 210 K</a:t>
            </a:r>
            <a:r>
              <a:rPr lang="en-US" baseline="0" dirty="0" smtClean="0"/>
              <a:t> </a:t>
            </a:r>
            <a:r>
              <a:rPr lang="en-US" baseline="0" dirty="0" err="1" smtClean="0"/>
              <a:t>donde</a:t>
            </a:r>
            <a:r>
              <a:rPr lang="en-US" baseline="0" dirty="0" smtClean="0"/>
              <a:t> el H-E </a:t>
            </a:r>
            <a:r>
              <a:rPr lang="en-US" baseline="0" dirty="0" err="1" smtClean="0"/>
              <a:t>detectaría</a:t>
            </a:r>
            <a:r>
              <a:rPr lang="en-US" baseline="0" dirty="0" smtClean="0"/>
              <a:t> </a:t>
            </a:r>
            <a:r>
              <a:rPr lang="en-US" baseline="0" dirty="0" err="1" smtClean="0"/>
              <a:t>lluvia</a:t>
            </a:r>
            <a:r>
              <a:rPr lang="en-US" baseline="0" dirty="0" smtClean="0"/>
              <a:t> </a:t>
            </a:r>
            <a:r>
              <a:rPr lang="en-US" baseline="0" dirty="0" err="1" smtClean="0"/>
              <a:t>fuerte</a:t>
            </a:r>
            <a:r>
              <a:rPr lang="en-US" baseline="0" dirty="0" smtClean="0"/>
              <a:t>.  Para </a:t>
            </a:r>
            <a:r>
              <a:rPr lang="en-US" baseline="0" dirty="0" err="1" smtClean="0"/>
              <a:t>tomar</a:t>
            </a:r>
            <a:r>
              <a:rPr lang="en-US" baseline="0" dirty="0" smtClean="0"/>
              <a:t> en </a:t>
            </a:r>
            <a:r>
              <a:rPr lang="en-US" baseline="0" dirty="0" err="1" smtClean="0"/>
              <a:t>cuenta</a:t>
            </a:r>
            <a:r>
              <a:rPr lang="en-US" baseline="0" dirty="0" smtClean="0"/>
              <a:t> lo anterior,  el H-E le </a:t>
            </a:r>
            <a:r>
              <a:rPr lang="en-US" baseline="0" dirty="0" err="1" smtClean="0"/>
              <a:t>resta</a:t>
            </a:r>
            <a:r>
              <a:rPr lang="en-US" baseline="0" dirty="0" smtClean="0"/>
              <a:t> </a:t>
            </a:r>
            <a:r>
              <a:rPr lang="en-US" baseline="0" dirty="0" err="1" smtClean="0"/>
              <a:t>una</a:t>
            </a:r>
            <a:r>
              <a:rPr lang="en-US" baseline="0" dirty="0" smtClean="0"/>
              <a:t> </a:t>
            </a:r>
            <a:r>
              <a:rPr lang="en-US" baseline="0" dirty="0" err="1" smtClean="0"/>
              <a:t>porción</a:t>
            </a:r>
            <a:r>
              <a:rPr lang="en-US" baseline="0" dirty="0" smtClean="0"/>
              <a:t> de la </a:t>
            </a:r>
            <a:r>
              <a:rPr lang="en-US" baseline="0" dirty="0" err="1" smtClean="0"/>
              <a:t>diferencia</a:t>
            </a:r>
            <a:r>
              <a:rPr lang="en-US" baseline="0" dirty="0" smtClean="0"/>
              <a:t> entre la </a:t>
            </a:r>
            <a:r>
              <a:rPr lang="en-US" baseline="0" dirty="0" err="1" smtClean="0"/>
              <a:t>temperatura</a:t>
            </a:r>
            <a:r>
              <a:rPr lang="en-US" baseline="0" dirty="0" smtClean="0"/>
              <a:t> del </a:t>
            </a:r>
            <a:r>
              <a:rPr lang="en-US" baseline="0" dirty="0" err="1" smtClean="0"/>
              <a:t>nivel</a:t>
            </a:r>
            <a:r>
              <a:rPr lang="en-US" baseline="0" dirty="0" smtClean="0"/>
              <a:t> de </a:t>
            </a:r>
            <a:r>
              <a:rPr lang="en-US" baseline="0" dirty="0" err="1" smtClean="0"/>
              <a:t>equilibrio</a:t>
            </a:r>
            <a:r>
              <a:rPr lang="en-US" baseline="0" dirty="0" smtClean="0"/>
              <a:t> </a:t>
            </a:r>
            <a:r>
              <a:rPr lang="en-US" baseline="0" dirty="0" err="1" smtClean="0"/>
              <a:t>calculada</a:t>
            </a:r>
            <a:r>
              <a:rPr lang="en-US" baseline="0" dirty="0" smtClean="0"/>
              <a:t> y 213 K al valor de la </a:t>
            </a:r>
            <a:r>
              <a:rPr lang="en-US" baseline="0" dirty="0" err="1" smtClean="0"/>
              <a:t>temperatura</a:t>
            </a:r>
            <a:r>
              <a:rPr lang="en-US" baseline="0" dirty="0" smtClean="0"/>
              <a:t> de </a:t>
            </a:r>
            <a:r>
              <a:rPr lang="en-US" baseline="0" dirty="0" err="1" smtClean="0"/>
              <a:t>brillo</a:t>
            </a:r>
            <a:r>
              <a:rPr lang="en-US" baseline="0" dirty="0" smtClean="0"/>
              <a:t> antes de </a:t>
            </a:r>
            <a:r>
              <a:rPr lang="en-US" baseline="0" dirty="0" err="1" smtClean="0"/>
              <a:t>calcular</a:t>
            </a:r>
            <a:r>
              <a:rPr lang="en-US" baseline="0" dirty="0" smtClean="0"/>
              <a:t> la </a:t>
            </a:r>
            <a:r>
              <a:rPr lang="en-US" baseline="0" dirty="0" err="1" smtClean="0"/>
              <a:t>intensidad</a:t>
            </a:r>
            <a:r>
              <a:rPr lang="en-US" baseline="0" dirty="0" smtClean="0"/>
              <a:t> de </a:t>
            </a:r>
            <a:r>
              <a:rPr lang="en-US" baseline="0" dirty="0" err="1" smtClean="0"/>
              <a:t>lluvia</a:t>
            </a:r>
            <a:r>
              <a:rPr lang="en-US" baseline="0" dirty="0" smtClean="0"/>
              <a:t>.</a:t>
            </a:r>
          </a:p>
          <a:p>
            <a:r>
              <a:rPr lang="en-US" baseline="0" dirty="0" smtClean="0"/>
              <a:t>En la </a:t>
            </a:r>
            <a:r>
              <a:rPr lang="en-US" baseline="0" dirty="0" err="1" smtClean="0"/>
              <a:t>figura</a:t>
            </a:r>
            <a:r>
              <a:rPr lang="en-US" baseline="0" dirty="0" smtClean="0"/>
              <a:t> anterior, la </a:t>
            </a:r>
            <a:r>
              <a:rPr lang="en-US" baseline="0" dirty="0" err="1" smtClean="0"/>
              <a:t>figura</a:t>
            </a:r>
            <a:r>
              <a:rPr lang="en-US" baseline="0" dirty="0" smtClean="0"/>
              <a:t> no </a:t>
            </a:r>
            <a:r>
              <a:rPr lang="en-US" baseline="0" dirty="0" err="1" smtClean="0"/>
              <a:t>corresponde</a:t>
            </a:r>
            <a:r>
              <a:rPr lang="en-US" baseline="0" dirty="0" smtClean="0"/>
              <a:t> a </a:t>
            </a:r>
            <a:r>
              <a:rPr lang="en-US" baseline="0" dirty="0" err="1" smtClean="0"/>
              <a:t>estos</a:t>
            </a:r>
            <a:r>
              <a:rPr lang="en-US" baseline="0" dirty="0" smtClean="0"/>
              <a:t> </a:t>
            </a:r>
            <a:r>
              <a:rPr lang="en-US" baseline="0" dirty="0" err="1" smtClean="0"/>
              <a:t>casos</a:t>
            </a:r>
            <a:r>
              <a:rPr lang="en-US" baseline="0" dirty="0" smtClean="0"/>
              <a:t>, </a:t>
            </a:r>
            <a:r>
              <a:rPr lang="en-US" baseline="0" dirty="0" err="1" smtClean="0"/>
              <a:t>ya</a:t>
            </a:r>
            <a:r>
              <a:rPr lang="en-US" baseline="0" dirty="0" smtClean="0"/>
              <a:t> </a:t>
            </a:r>
            <a:r>
              <a:rPr lang="en-US" baseline="0" dirty="0" err="1" smtClean="0"/>
              <a:t>que</a:t>
            </a:r>
            <a:r>
              <a:rPr lang="en-US" baseline="0" dirty="0" smtClean="0"/>
              <a:t> en esta </a:t>
            </a:r>
            <a:r>
              <a:rPr lang="en-US" baseline="0" dirty="0" err="1" smtClean="0"/>
              <a:t>figura</a:t>
            </a:r>
            <a:r>
              <a:rPr lang="en-US" baseline="0" dirty="0" smtClean="0"/>
              <a:t> el </a:t>
            </a:r>
            <a:r>
              <a:rPr lang="en-US" baseline="0" dirty="0" err="1" smtClean="0"/>
              <a:t>EL</a:t>
            </a:r>
            <a:r>
              <a:rPr lang="en-US" baseline="0" dirty="0" smtClean="0"/>
              <a:t> </a:t>
            </a:r>
            <a:r>
              <a:rPr lang="en-US" baseline="0" dirty="0" err="1" smtClean="0"/>
              <a:t>está</a:t>
            </a:r>
            <a:r>
              <a:rPr lang="en-US" baseline="0" dirty="0" smtClean="0"/>
              <a:t> en 196 </a:t>
            </a:r>
            <a:r>
              <a:rPr lang="en-US" baseline="0" dirty="0" err="1" smtClean="0"/>
              <a:t>hPa</a:t>
            </a:r>
            <a:r>
              <a:rPr lang="en-US" baseline="0" dirty="0" smtClean="0"/>
              <a:t> </a:t>
            </a:r>
            <a:r>
              <a:rPr lang="en-US" baseline="0" dirty="0" err="1" smtClean="0"/>
              <a:t>que</a:t>
            </a:r>
            <a:r>
              <a:rPr lang="en-US" baseline="0" dirty="0" smtClean="0"/>
              <a:t> </a:t>
            </a:r>
            <a:r>
              <a:rPr lang="en-US" baseline="0" dirty="0" err="1" smtClean="0"/>
              <a:t>corresponde</a:t>
            </a:r>
            <a:r>
              <a:rPr lang="en-US" baseline="0" dirty="0" smtClean="0"/>
              <a:t> a -60°C (213 °K). </a:t>
            </a:r>
            <a:r>
              <a:rPr lang="en-US" baseline="0" dirty="0" err="1" smtClean="0"/>
              <a:t>Tampoco</a:t>
            </a:r>
            <a:r>
              <a:rPr lang="en-US" baseline="0" dirty="0" smtClean="0"/>
              <a:t> </a:t>
            </a:r>
            <a:r>
              <a:rPr lang="en-US" baseline="0" dirty="0" err="1" smtClean="0"/>
              <a:t>creo</a:t>
            </a:r>
            <a:r>
              <a:rPr lang="en-US" baseline="0" dirty="0" smtClean="0"/>
              <a:t> </a:t>
            </a:r>
            <a:r>
              <a:rPr lang="en-US" baseline="0" dirty="0" err="1" smtClean="0"/>
              <a:t>que</a:t>
            </a:r>
            <a:r>
              <a:rPr lang="en-US" baseline="0" dirty="0" smtClean="0"/>
              <a:t> esta </a:t>
            </a:r>
            <a:r>
              <a:rPr lang="en-US" baseline="0" dirty="0" err="1" smtClean="0"/>
              <a:t>corrección</a:t>
            </a:r>
            <a:r>
              <a:rPr lang="en-US" baseline="0" dirty="0" smtClean="0"/>
              <a:t> </a:t>
            </a:r>
            <a:r>
              <a:rPr lang="en-US" baseline="0" dirty="0" err="1" smtClean="0"/>
              <a:t>tenga</a:t>
            </a:r>
            <a:r>
              <a:rPr lang="en-US" baseline="0" dirty="0" smtClean="0"/>
              <a:t> mucho </a:t>
            </a:r>
            <a:r>
              <a:rPr lang="en-US" baseline="0" dirty="0" err="1" smtClean="0"/>
              <a:t>impacto</a:t>
            </a:r>
            <a:r>
              <a:rPr lang="en-US" baseline="0" dirty="0" smtClean="0"/>
              <a:t> en los </a:t>
            </a:r>
            <a:r>
              <a:rPr lang="en-US" baseline="0" dirty="0" err="1" smtClean="0"/>
              <a:t>trópicos</a:t>
            </a:r>
            <a:r>
              <a:rPr lang="en-US" baseline="0" dirty="0" smtClean="0"/>
              <a:t>.  De la </a:t>
            </a:r>
            <a:r>
              <a:rPr lang="en-US" baseline="0" dirty="0" err="1" smtClean="0"/>
              <a:t>experiencia</a:t>
            </a:r>
            <a:r>
              <a:rPr lang="en-US" baseline="0" dirty="0" smtClean="0"/>
              <a:t> de </a:t>
            </a:r>
            <a:r>
              <a:rPr lang="en-US" baseline="0" dirty="0" err="1" smtClean="0"/>
              <a:t>ver</a:t>
            </a:r>
            <a:r>
              <a:rPr lang="en-US" baseline="0" dirty="0" smtClean="0"/>
              <a:t> </a:t>
            </a:r>
            <a:r>
              <a:rPr lang="en-US" baseline="0" dirty="0" err="1" smtClean="0"/>
              <a:t>imágenes</a:t>
            </a:r>
            <a:r>
              <a:rPr lang="en-US" baseline="0" dirty="0" smtClean="0"/>
              <a:t> </a:t>
            </a:r>
            <a:r>
              <a:rPr lang="en-US" baseline="0" dirty="0" err="1" smtClean="0"/>
              <a:t>sobre</a:t>
            </a:r>
            <a:r>
              <a:rPr lang="en-US" baseline="0" dirty="0" smtClean="0"/>
              <a:t> Costa Rica, las </a:t>
            </a:r>
            <a:r>
              <a:rPr lang="en-US" baseline="0" dirty="0" err="1" smtClean="0"/>
              <a:t>nubes</a:t>
            </a:r>
            <a:r>
              <a:rPr lang="en-US" baseline="0" dirty="0" smtClean="0"/>
              <a:t> con </a:t>
            </a:r>
            <a:r>
              <a:rPr lang="en-US" baseline="0" dirty="0" err="1" smtClean="0"/>
              <a:t>mayores</a:t>
            </a:r>
            <a:r>
              <a:rPr lang="en-US" baseline="0" dirty="0" smtClean="0"/>
              <a:t> </a:t>
            </a:r>
            <a:r>
              <a:rPr lang="en-US" baseline="0" dirty="0" err="1" smtClean="0"/>
              <a:t>intensidades</a:t>
            </a:r>
            <a:r>
              <a:rPr lang="en-US" baseline="0" dirty="0" smtClean="0"/>
              <a:t> de </a:t>
            </a:r>
            <a:r>
              <a:rPr lang="en-US" baseline="0" dirty="0" err="1" smtClean="0"/>
              <a:t>lluvia</a:t>
            </a:r>
            <a:r>
              <a:rPr lang="en-US" baseline="0" dirty="0" smtClean="0"/>
              <a:t> </a:t>
            </a:r>
            <a:r>
              <a:rPr lang="en-US" baseline="0" dirty="0" err="1" smtClean="0"/>
              <a:t>tienen</a:t>
            </a:r>
            <a:r>
              <a:rPr lang="en-US" baseline="0" dirty="0" smtClean="0"/>
              <a:t> </a:t>
            </a:r>
            <a:r>
              <a:rPr lang="en-US" baseline="0" dirty="0" err="1" smtClean="0"/>
              <a:t>temperaturas</a:t>
            </a:r>
            <a:r>
              <a:rPr lang="en-US" baseline="0" dirty="0" smtClean="0"/>
              <a:t> de </a:t>
            </a:r>
            <a:r>
              <a:rPr lang="en-US" baseline="0" dirty="0" err="1" smtClean="0"/>
              <a:t>brillo</a:t>
            </a:r>
            <a:r>
              <a:rPr lang="en-US" baseline="0" dirty="0" smtClean="0"/>
              <a:t> </a:t>
            </a:r>
            <a:r>
              <a:rPr lang="en-US" baseline="0" dirty="0" err="1" smtClean="0"/>
              <a:t>menores</a:t>
            </a:r>
            <a:r>
              <a:rPr lang="en-US" baseline="0" dirty="0" smtClean="0"/>
              <a:t> </a:t>
            </a:r>
            <a:r>
              <a:rPr lang="en-US" baseline="0" dirty="0" err="1" smtClean="0"/>
              <a:t>que</a:t>
            </a:r>
            <a:r>
              <a:rPr lang="en-US" baseline="0" dirty="0" smtClean="0"/>
              <a:t> 213° K.</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dirty="0" err="1" smtClean="0"/>
              <a:t>Otro</a:t>
            </a:r>
            <a:r>
              <a:rPr lang="en-US" dirty="0" smtClean="0"/>
              <a:t> </a:t>
            </a:r>
            <a:r>
              <a:rPr lang="en-US" dirty="0" err="1" smtClean="0"/>
              <a:t>ajuste</a:t>
            </a:r>
            <a:r>
              <a:rPr lang="en-US" dirty="0" smtClean="0"/>
              <a:t> se</a:t>
            </a:r>
            <a:r>
              <a:rPr lang="en-US" baseline="0" dirty="0" smtClean="0"/>
              <a:t> </a:t>
            </a:r>
            <a:r>
              <a:rPr lang="en-US" baseline="0" dirty="0" err="1" smtClean="0"/>
              <a:t>debe</a:t>
            </a:r>
            <a:r>
              <a:rPr lang="en-US" baseline="0" dirty="0" smtClean="0"/>
              <a:t> a los </a:t>
            </a:r>
            <a:r>
              <a:rPr lang="en-US" baseline="0" dirty="0" err="1" smtClean="0"/>
              <a:t>efectos</a:t>
            </a:r>
            <a:r>
              <a:rPr lang="en-US" baseline="0" dirty="0" smtClean="0"/>
              <a:t> de la </a:t>
            </a:r>
            <a:r>
              <a:rPr lang="en-US" baseline="0" dirty="0" err="1" smtClean="0"/>
              <a:t>topografía</a:t>
            </a:r>
            <a:r>
              <a:rPr lang="en-US" baseline="0" dirty="0" smtClean="0"/>
              <a:t> en la </a:t>
            </a:r>
            <a:r>
              <a:rPr lang="en-US" baseline="0" dirty="0" err="1" smtClean="0"/>
              <a:t>lluvia</a:t>
            </a:r>
            <a:r>
              <a:rPr lang="en-US" baseline="0" dirty="0" smtClean="0"/>
              <a:t> – </a:t>
            </a:r>
            <a:r>
              <a:rPr lang="en-US" baseline="0" dirty="0" err="1" smtClean="0"/>
              <a:t>si</a:t>
            </a:r>
            <a:r>
              <a:rPr lang="en-US" baseline="0" dirty="0" smtClean="0"/>
              <a:t> </a:t>
            </a:r>
            <a:r>
              <a:rPr lang="en-US" baseline="0" dirty="0" err="1" smtClean="0"/>
              <a:t>una</a:t>
            </a:r>
            <a:r>
              <a:rPr lang="en-US" baseline="0" dirty="0" smtClean="0"/>
              <a:t> </a:t>
            </a:r>
            <a:r>
              <a:rPr lang="en-US" baseline="0" dirty="0" err="1" smtClean="0"/>
              <a:t>montaña</a:t>
            </a:r>
            <a:r>
              <a:rPr lang="en-US" baseline="0" dirty="0" smtClean="0"/>
              <a:t> </a:t>
            </a:r>
            <a:r>
              <a:rPr lang="en-US" baseline="0" dirty="0" err="1" smtClean="0"/>
              <a:t>hace</a:t>
            </a:r>
            <a:r>
              <a:rPr lang="en-US" baseline="0" dirty="0" smtClean="0"/>
              <a:t> </a:t>
            </a:r>
            <a:r>
              <a:rPr lang="en-US" baseline="0" dirty="0" err="1" smtClean="0"/>
              <a:t>que</a:t>
            </a:r>
            <a:r>
              <a:rPr lang="en-US" baseline="0" dirty="0" smtClean="0"/>
              <a:t> el </a:t>
            </a:r>
            <a:r>
              <a:rPr lang="en-US" baseline="0" dirty="0" err="1" smtClean="0"/>
              <a:t>aire</a:t>
            </a:r>
            <a:r>
              <a:rPr lang="en-US" baseline="0" dirty="0" smtClean="0"/>
              <a:t> </a:t>
            </a:r>
            <a:r>
              <a:rPr lang="en-US" baseline="0" dirty="0" err="1" smtClean="0"/>
              <a:t>suba</a:t>
            </a:r>
            <a:r>
              <a:rPr lang="en-US" baseline="0" dirty="0" smtClean="0"/>
              <a:t>, la </a:t>
            </a:r>
            <a:r>
              <a:rPr lang="en-US" baseline="0" dirty="0" err="1" smtClean="0"/>
              <a:t>lluvia</a:t>
            </a:r>
            <a:r>
              <a:rPr lang="en-US" baseline="0" dirty="0" smtClean="0"/>
              <a:t> </a:t>
            </a:r>
            <a:r>
              <a:rPr lang="en-US" baseline="0" dirty="0" err="1" smtClean="0"/>
              <a:t>aumentará</a:t>
            </a:r>
            <a:r>
              <a:rPr lang="en-US" baseline="0" dirty="0" smtClean="0"/>
              <a:t>, la </a:t>
            </a:r>
            <a:r>
              <a:rPr lang="en-US" baseline="0" dirty="0" err="1" smtClean="0"/>
              <a:t>lluvia</a:t>
            </a:r>
            <a:r>
              <a:rPr lang="en-US" baseline="0" dirty="0" smtClean="0"/>
              <a:t> se </a:t>
            </a:r>
            <a:r>
              <a:rPr lang="en-US" baseline="0" dirty="0" err="1" smtClean="0"/>
              <a:t>reducirá</a:t>
            </a:r>
            <a:r>
              <a:rPr lang="en-US" baseline="0" dirty="0" smtClean="0"/>
              <a:t> </a:t>
            </a:r>
            <a:r>
              <a:rPr lang="en-US" baseline="0" dirty="0" err="1" smtClean="0"/>
              <a:t>cuando</a:t>
            </a:r>
            <a:r>
              <a:rPr lang="en-US" baseline="0" dirty="0" smtClean="0"/>
              <a:t> el </a:t>
            </a:r>
            <a:r>
              <a:rPr lang="en-US" baseline="0" dirty="0" err="1" smtClean="0"/>
              <a:t>aire</a:t>
            </a:r>
            <a:r>
              <a:rPr lang="en-US" baseline="0" dirty="0" smtClean="0"/>
              <a:t> </a:t>
            </a:r>
            <a:r>
              <a:rPr lang="en-US" baseline="0" dirty="0" err="1" smtClean="0"/>
              <a:t>fluye</a:t>
            </a:r>
            <a:r>
              <a:rPr lang="en-US" baseline="0" dirty="0" smtClean="0"/>
              <a:t> </a:t>
            </a:r>
            <a:r>
              <a:rPr lang="en-US" baseline="0" dirty="0" err="1" smtClean="0"/>
              <a:t>hacia</a:t>
            </a:r>
            <a:r>
              <a:rPr lang="en-US" baseline="0" dirty="0" smtClean="0"/>
              <a:t> </a:t>
            </a:r>
            <a:r>
              <a:rPr lang="en-US" baseline="0" dirty="0" err="1" smtClean="0"/>
              <a:t>abajo</a:t>
            </a:r>
            <a:r>
              <a:rPr lang="en-US" baseline="0" dirty="0" smtClean="0"/>
              <a:t> en el </a:t>
            </a:r>
            <a:r>
              <a:rPr lang="en-US" baseline="0" dirty="0" err="1" smtClean="0"/>
              <a:t>otro</a:t>
            </a:r>
            <a:r>
              <a:rPr lang="en-US" baseline="0" dirty="0" smtClean="0"/>
              <a:t> </a:t>
            </a:r>
            <a:r>
              <a:rPr lang="en-US" baseline="0" dirty="0" err="1" smtClean="0"/>
              <a:t>lado</a:t>
            </a:r>
            <a:r>
              <a:rPr lang="en-US" baseline="0" dirty="0" smtClean="0"/>
              <a:t> de la </a:t>
            </a:r>
            <a:r>
              <a:rPr lang="en-US" baseline="0" dirty="0" err="1" smtClean="0"/>
              <a:t>montaña</a:t>
            </a:r>
            <a:r>
              <a:rPr lang="en-US" baseline="0" dirty="0" smtClean="0"/>
              <a:t>.  </a:t>
            </a:r>
          </a:p>
          <a:p>
            <a:r>
              <a:rPr lang="en-US" baseline="0" dirty="0" smtClean="0"/>
              <a:t>El H-E </a:t>
            </a:r>
            <a:r>
              <a:rPr lang="en-US" baseline="0" dirty="0" err="1" smtClean="0"/>
              <a:t>toma</a:t>
            </a:r>
            <a:r>
              <a:rPr lang="en-US" baseline="0" dirty="0" smtClean="0"/>
              <a:t> en </a:t>
            </a:r>
            <a:r>
              <a:rPr lang="en-US" baseline="0" dirty="0" err="1" smtClean="0"/>
              <a:t>cuenta</a:t>
            </a:r>
            <a:r>
              <a:rPr lang="en-US" baseline="0" dirty="0" smtClean="0"/>
              <a:t> lo anterior al </a:t>
            </a:r>
            <a:r>
              <a:rPr lang="en-US" baseline="0" dirty="0" err="1" smtClean="0"/>
              <a:t>usar</a:t>
            </a:r>
            <a:r>
              <a:rPr lang="en-US" baseline="0" dirty="0" smtClean="0"/>
              <a:t> </a:t>
            </a:r>
            <a:r>
              <a:rPr lang="en-US" baseline="0" dirty="0" err="1" smtClean="0"/>
              <a:t>datos</a:t>
            </a:r>
            <a:r>
              <a:rPr lang="en-US" baseline="0" dirty="0" smtClean="0"/>
              <a:t> </a:t>
            </a:r>
            <a:r>
              <a:rPr lang="en-US" baseline="0" dirty="0" err="1" smtClean="0"/>
              <a:t>digitales</a:t>
            </a:r>
            <a:r>
              <a:rPr lang="en-US" baseline="0" dirty="0" smtClean="0"/>
              <a:t> de </a:t>
            </a:r>
            <a:r>
              <a:rPr lang="en-US" baseline="0" dirty="0" err="1" smtClean="0"/>
              <a:t>topografía</a:t>
            </a:r>
            <a:r>
              <a:rPr lang="en-US" baseline="0" dirty="0" smtClean="0"/>
              <a:t> y el campo de </a:t>
            </a:r>
            <a:r>
              <a:rPr lang="en-US" baseline="0" dirty="0" err="1" smtClean="0"/>
              <a:t>vientos</a:t>
            </a:r>
            <a:r>
              <a:rPr lang="en-US" baseline="0" dirty="0" smtClean="0"/>
              <a:t> (</a:t>
            </a:r>
            <a:r>
              <a:rPr lang="en-US" baseline="0" dirty="0" err="1" smtClean="0"/>
              <a:t>vientos</a:t>
            </a:r>
            <a:r>
              <a:rPr lang="en-US" baseline="0" dirty="0" smtClean="0"/>
              <a:t> en </a:t>
            </a:r>
            <a:r>
              <a:rPr lang="en-US" baseline="0" dirty="0" err="1" smtClean="0"/>
              <a:t>niveles</a:t>
            </a:r>
            <a:r>
              <a:rPr lang="en-US" baseline="0" dirty="0" smtClean="0"/>
              <a:t> </a:t>
            </a:r>
            <a:r>
              <a:rPr lang="en-US" baseline="0" dirty="0" err="1" smtClean="0"/>
              <a:t>superiores</a:t>
            </a:r>
            <a:r>
              <a:rPr lang="en-US" baseline="0" dirty="0" smtClean="0"/>
              <a:t>) </a:t>
            </a:r>
            <a:r>
              <a:rPr lang="en-US" baseline="0" dirty="0" err="1" smtClean="0"/>
              <a:t>para</a:t>
            </a:r>
            <a:r>
              <a:rPr lang="en-US" baseline="0" dirty="0" smtClean="0"/>
              <a:t> </a:t>
            </a:r>
            <a:r>
              <a:rPr lang="en-US" baseline="0" dirty="0" err="1" smtClean="0"/>
              <a:t>identificar</a:t>
            </a:r>
            <a:r>
              <a:rPr lang="en-US" baseline="0" dirty="0" smtClean="0"/>
              <a:t> </a:t>
            </a:r>
            <a:r>
              <a:rPr lang="en-US" baseline="0" dirty="0" err="1" smtClean="0"/>
              <a:t>regiones</a:t>
            </a:r>
            <a:r>
              <a:rPr lang="en-US" baseline="0" dirty="0" smtClean="0"/>
              <a:t> </a:t>
            </a:r>
            <a:r>
              <a:rPr lang="en-US" baseline="0" dirty="0" err="1" smtClean="0"/>
              <a:t>donde</a:t>
            </a:r>
            <a:r>
              <a:rPr lang="en-US" baseline="0" dirty="0" smtClean="0"/>
              <a:t> el </a:t>
            </a:r>
            <a:r>
              <a:rPr lang="en-US" baseline="0" dirty="0" err="1" smtClean="0"/>
              <a:t>terreno</a:t>
            </a:r>
            <a:r>
              <a:rPr lang="en-US" baseline="0" dirty="0" smtClean="0"/>
              <a:t> </a:t>
            </a:r>
            <a:r>
              <a:rPr lang="en-US" baseline="0" dirty="0" err="1" smtClean="0"/>
              <a:t>causará</a:t>
            </a:r>
            <a:r>
              <a:rPr lang="en-US" baseline="0" dirty="0" smtClean="0"/>
              <a:t> </a:t>
            </a:r>
            <a:r>
              <a:rPr lang="en-US" baseline="0" dirty="0" err="1" smtClean="0"/>
              <a:t>que</a:t>
            </a:r>
            <a:r>
              <a:rPr lang="en-US" baseline="0" dirty="0" smtClean="0"/>
              <a:t> el </a:t>
            </a:r>
            <a:r>
              <a:rPr lang="en-US" baseline="0" dirty="0" err="1" smtClean="0"/>
              <a:t>aire</a:t>
            </a:r>
            <a:r>
              <a:rPr lang="en-US" baseline="0" dirty="0" smtClean="0"/>
              <a:t> </a:t>
            </a:r>
            <a:r>
              <a:rPr lang="en-US" baseline="0" dirty="0" err="1" smtClean="0"/>
              <a:t>suba</a:t>
            </a:r>
            <a:r>
              <a:rPr lang="en-US" baseline="0" dirty="0" smtClean="0"/>
              <a:t> o </a:t>
            </a:r>
            <a:r>
              <a:rPr lang="en-US" baseline="0" dirty="0" err="1" smtClean="0"/>
              <a:t>baje</a:t>
            </a:r>
            <a:r>
              <a:rPr lang="en-US" baseline="0" dirty="0" smtClean="0"/>
              <a:t> y </a:t>
            </a:r>
            <a:r>
              <a:rPr lang="en-US" baseline="0" dirty="0" err="1" smtClean="0"/>
              <a:t>ajusta</a:t>
            </a:r>
            <a:r>
              <a:rPr lang="en-US" baseline="0" dirty="0" smtClean="0"/>
              <a:t> las </a:t>
            </a:r>
            <a:r>
              <a:rPr lang="en-US" baseline="0" dirty="0" err="1" smtClean="0"/>
              <a:t>lluvias</a:t>
            </a:r>
            <a:r>
              <a:rPr lang="en-US" baseline="0" dirty="0" smtClean="0"/>
              <a:t> </a:t>
            </a:r>
            <a:r>
              <a:rPr lang="en-US" baseline="0" dirty="0" err="1" smtClean="0"/>
              <a:t>aumentándolas</a:t>
            </a:r>
            <a:r>
              <a:rPr lang="en-US" baseline="0" dirty="0" smtClean="0"/>
              <a:t> </a:t>
            </a:r>
            <a:r>
              <a:rPr lang="en-US" baseline="0" dirty="0" err="1" smtClean="0"/>
              <a:t>cuando</a:t>
            </a:r>
            <a:r>
              <a:rPr lang="en-US" baseline="0" dirty="0" smtClean="0"/>
              <a:t> el </a:t>
            </a:r>
            <a:r>
              <a:rPr lang="en-US" baseline="0" dirty="0" err="1" smtClean="0"/>
              <a:t>aire</a:t>
            </a:r>
            <a:r>
              <a:rPr lang="en-US" baseline="0" dirty="0" smtClean="0"/>
              <a:t> </a:t>
            </a:r>
            <a:r>
              <a:rPr lang="en-US" baseline="0" dirty="0" err="1" smtClean="0"/>
              <a:t>sube</a:t>
            </a:r>
            <a:r>
              <a:rPr lang="en-US" baseline="0" dirty="0" smtClean="0"/>
              <a:t> y </a:t>
            </a:r>
            <a:r>
              <a:rPr lang="en-US" baseline="0" dirty="0" err="1" smtClean="0"/>
              <a:t>disminuyéndolas</a:t>
            </a:r>
            <a:r>
              <a:rPr lang="en-US" baseline="0" dirty="0" smtClean="0"/>
              <a:t> </a:t>
            </a:r>
            <a:r>
              <a:rPr lang="en-US" baseline="0" dirty="0" err="1" smtClean="0"/>
              <a:t>cuando</a:t>
            </a:r>
            <a:r>
              <a:rPr lang="en-US" baseline="0" dirty="0" smtClean="0"/>
              <a:t> el </a:t>
            </a:r>
            <a:r>
              <a:rPr lang="en-US" baseline="0" dirty="0" err="1" smtClean="0"/>
              <a:t>aire</a:t>
            </a:r>
            <a:r>
              <a:rPr lang="en-US" baseline="0" dirty="0" smtClean="0"/>
              <a:t> </a:t>
            </a:r>
            <a:r>
              <a:rPr lang="en-US" baseline="0" dirty="0" err="1" smtClean="0"/>
              <a:t>baja</a:t>
            </a:r>
            <a:r>
              <a:rPr lang="en-US" baseline="0" dirty="0" smtClean="0"/>
              <a:t>.</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7BA6BB76-E62D-4578-ADAC-C20C2BE2C37D}" type="slidenum">
              <a:rPr lang="es-ES_tradnl" altLang="en-US" sz="1200" smtClean="0"/>
              <a:pPr eaLnBrk="1" hangingPunct="1"/>
              <a:t>24</a:t>
            </a:fld>
            <a:endParaRPr lang="es-ES_tradnl" altLang="en-US" sz="120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17BB6221-80E4-4892-A802-3770506A1F05}" type="slidenum">
              <a:rPr lang="es-ES_tradnl" altLang="en-US" sz="1200" smtClean="0"/>
              <a:pPr eaLnBrk="1" hangingPunct="1"/>
              <a:t>29</a:t>
            </a:fld>
            <a:endParaRPr lang="es-ES_tradnl" altLang="en-US" sz="12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D61BB5B4-8221-4215-A0CD-8913942E0977}" type="slidenum">
              <a:rPr lang="es-ES_tradnl" altLang="en-US" sz="1200" smtClean="0"/>
              <a:pPr eaLnBrk="1" hangingPunct="1"/>
              <a:t>30</a:t>
            </a:fld>
            <a:endParaRPr lang="es-ES_tradnl" altLang="en-US"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tx1"/>
                </a:solidFill>
                <a:latin typeface="Times New Roman" pitchFamily="28" charset="0"/>
              </a:defRPr>
            </a:lvl1pPr>
            <a:lvl2pPr marL="742950" indent="-285750" defTabSz="933450" eaLnBrk="0" hangingPunct="0">
              <a:defRPr sz="2400">
                <a:solidFill>
                  <a:schemeClr val="tx1"/>
                </a:solidFill>
                <a:latin typeface="Times New Roman" pitchFamily="28" charset="0"/>
              </a:defRPr>
            </a:lvl2pPr>
            <a:lvl3pPr marL="1143000" indent="-228600" defTabSz="933450" eaLnBrk="0" hangingPunct="0">
              <a:defRPr sz="2400">
                <a:solidFill>
                  <a:schemeClr val="tx1"/>
                </a:solidFill>
                <a:latin typeface="Times New Roman" pitchFamily="28" charset="0"/>
              </a:defRPr>
            </a:lvl3pPr>
            <a:lvl4pPr marL="1600200" indent="-228600" defTabSz="933450" eaLnBrk="0" hangingPunct="0">
              <a:defRPr sz="2400">
                <a:solidFill>
                  <a:schemeClr val="tx1"/>
                </a:solidFill>
                <a:latin typeface="Times New Roman" pitchFamily="28" charset="0"/>
              </a:defRPr>
            </a:lvl4pPr>
            <a:lvl5pPr marL="2057400" indent="-228600" defTabSz="933450" eaLnBrk="0" hangingPunct="0">
              <a:defRPr sz="2400">
                <a:solidFill>
                  <a:schemeClr val="tx1"/>
                </a:solidFill>
                <a:latin typeface="Times New Roman" pitchFamily="28" charset="0"/>
              </a:defRPr>
            </a:lvl5pPr>
            <a:lvl6pPr marL="2514600" indent="-228600" defTabSz="933450" eaLnBrk="0" fontAlgn="base" hangingPunct="0">
              <a:spcBef>
                <a:spcPct val="0"/>
              </a:spcBef>
              <a:spcAft>
                <a:spcPct val="0"/>
              </a:spcAft>
              <a:defRPr sz="2400">
                <a:solidFill>
                  <a:schemeClr val="tx1"/>
                </a:solidFill>
                <a:latin typeface="Times New Roman" pitchFamily="28" charset="0"/>
              </a:defRPr>
            </a:lvl6pPr>
            <a:lvl7pPr marL="2971800" indent="-228600" defTabSz="933450" eaLnBrk="0" fontAlgn="base" hangingPunct="0">
              <a:spcBef>
                <a:spcPct val="0"/>
              </a:spcBef>
              <a:spcAft>
                <a:spcPct val="0"/>
              </a:spcAft>
              <a:defRPr sz="2400">
                <a:solidFill>
                  <a:schemeClr val="tx1"/>
                </a:solidFill>
                <a:latin typeface="Times New Roman" pitchFamily="28" charset="0"/>
              </a:defRPr>
            </a:lvl7pPr>
            <a:lvl8pPr marL="3429000" indent="-228600" defTabSz="933450" eaLnBrk="0" fontAlgn="base" hangingPunct="0">
              <a:spcBef>
                <a:spcPct val="0"/>
              </a:spcBef>
              <a:spcAft>
                <a:spcPct val="0"/>
              </a:spcAft>
              <a:defRPr sz="2400">
                <a:solidFill>
                  <a:schemeClr val="tx1"/>
                </a:solidFill>
                <a:latin typeface="Times New Roman" pitchFamily="28" charset="0"/>
              </a:defRPr>
            </a:lvl8pPr>
            <a:lvl9pPr marL="3886200" indent="-228600" defTabSz="933450" eaLnBrk="0" fontAlgn="base" hangingPunct="0">
              <a:spcBef>
                <a:spcPct val="0"/>
              </a:spcBef>
              <a:spcAft>
                <a:spcPct val="0"/>
              </a:spcAft>
              <a:defRPr sz="2400">
                <a:solidFill>
                  <a:schemeClr val="tx1"/>
                </a:solidFill>
                <a:latin typeface="Times New Roman" pitchFamily="28" charset="0"/>
              </a:defRPr>
            </a:lvl9pPr>
          </a:lstStyle>
          <a:p>
            <a:pPr eaLnBrk="1" hangingPunct="1"/>
            <a:fld id="{3C6CF9A0-0721-449C-A471-21B63BFE44DE}" type="slidenum">
              <a:rPr lang="es-ES_tradnl" altLang="en-US" sz="1200" smtClean="0"/>
              <a:pPr eaLnBrk="1" hangingPunct="1"/>
              <a:t>31</a:t>
            </a:fld>
            <a:endParaRPr lang="es-ES_tradnl" altLang="en-US" sz="120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E633641B-4CFD-4664-A5B9-5A95D22B1AA0}" type="slidenum">
              <a:rPr lang="es-ES_tradnl"/>
              <a:pPr>
                <a:defRPr/>
              </a:pPr>
              <a:t>‹#›</a:t>
            </a:fld>
            <a:endParaRPr lang="es-ES_tradnl" dirty="0"/>
          </a:p>
        </p:txBody>
      </p:sp>
    </p:spTree>
    <p:extLst>
      <p:ext uri="{BB962C8B-B14F-4D97-AF65-F5344CB8AC3E}">
        <p14:creationId xmlns:p14="http://schemas.microsoft.com/office/powerpoint/2010/main" val="389561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AA48AB6B-C599-4E97-BE3E-903E5C45B3A9}" type="slidenum">
              <a:rPr lang="es-ES_tradnl"/>
              <a:pPr>
                <a:defRPr/>
              </a:pPr>
              <a:t>‹#›</a:t>
            </a:fld>
            <a:endParaRPr lang="es-ES_tradnl" dirty="0"/>
          </a:p>
        </p:txBody>
      </p:sp>
    </p:spTree>
    <p:extLst>
      <p:ext uri="{BB962C8B-B14F-4D97-AF65-F5344CB8AC3E}">
        <p14:creationId xmlns:p14="http://schemas.microsoft.com/office/powerpoint/2010/main" val="175808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8B31DC51-E1F4-4D65-923E-599204267647}" type="slidenum">
              <a:rPr lang="es-ES_tradnl"/>
              <a:pPr>
                <a:defRPr/>
              </a:pPr>
              <a:t>‹#›</a:t>
            </a:fld>
            <a:endParaRPr lang="es-ES_tradnl" dirty="0"/>
          </a:p>
        </p:txBody>
      </p:sp>
    </p:spTree>
    <p:extLst>
      <p:ext uri="{BB962C8B-B14F-4D97-AF65-F5344CB8AC3E}">
        <p14:creationId xmlns:p14="http://schemas.microsoft.com/office/powerpoint/2010/main" val="419860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78D8CD00-95C0-4C65-808C-81BBCEF12F3C}" type="slidenum">
              <a:rPr lang="es-ES_tradnl"/>
              <a:pPr>
                <a:defRPr/>
              </a:pPr>
              <a:t>‹#›</a:t>
            </a:fld>
            <a:endParaRPr lang="es-ES_tradnl" dirty="0"/>
          </a:p>
        </p:txBody>
      </p:sp>
    </p:spTree>
    <p:extLst>
      <p:ext uri="{BB962C8B-B14F-4D97-AF65-F5344CB8AC3E}">
        <p14:creationId xmlns:p14="http://schemas.microsoft.com/office/powerpoint/2010/main" val="6086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3AAF15FF-DF2E-4E5A-B85D-6445A455BC00}" type="slidenum">
              <a:rPr lang="es-ES_tradnl"/>
              <a:pPr>
                <a:defRPr/>
              </a:pPr>
              <a:t>‹#›</a:t>
            </a:fld>
            <a:endParaRPr lang="es-ES_tradnl" dirty="0"/>
          </a:p>
        </p:txBody>
      </p:sp>
    </p:spTree>
    <p:extLst>
      <p:ext uri="{BB962C8B-B14F-4D97-AF65-F5344CB8AC3E}">
        <p14:creationId xmlns:p14="http://schemas.microsoft.com/office/powerpoint/2010/main" val="384695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p:cNvSpPr>
            <a:spLocks noGrp="1" noChangeArrowheads="1"/>
          </p:cNvSpPr>
          <p:nvPr>
            <p:ph type="sldNum" sz="quarter" idx="12"/>
          </p:nvPr>
        </p:nvSpPr>
        <p:spPr>
          <a:ln/>
        </p:spPr>
        <p:txBody>
          <a:bodyPr/>
          <a:lstStyle>
            <a:lvl1pPr>
              <a:defRPr/>
            </a:lvl1pPr>
          </a:lstStyle>
          <a:p>
            <a:pPr>
              <a:defRPr/>
            </a:pPr>
            <a:fld id="{2C84A493-5A7A-42A1-84F9-7138856A3C53}" type="slidenum">
              <a:rPr lang="es-ES_tradnl"/>
              <a:pPr>
                <a:defRPr/>
              </a:pPr>
              <a:t>‹#›</a:t>
            </a:fld>
            <a:endParaRPr lang="es-ES_tradnl" dirty="0"/>
          </a:p>
        </p:txBody>
      </p:sp>
    </p:spTree>
    <p:extLst>
      <p:ext uri="{BB962C8B-B14F-4D97-AF65-F5344CB8AC3E}">
        <p14:creationId xmlns:p14="http://schemas.microsoft.com/office/powerpoint/2010/main" val="166894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ABD2258E-B7B6-49E9-BF35-7C28C4D2FCE9}" type="slidenum">
              <a:rPr lang="es-ES_tradnl"/>
              <a:pPr>
                <a:defRPr/>
              </a:pPr>
              <a:t>‹#›</a:t>
            </a:fld>
            <a:endParaRPr lang="es-ES_tradnl" dirty="0"/>
          </a:p>
        </p:txBody>
      </p:sp>
    </p:spTree>
    <p:extLst>
      <p:ext uri="{BB962C8B-B14F-4D97-AF65-F5344CB8AC3E}">
        <p14:creationId xmlns:p14="http://schemas.microsoft.com/office/powerpoint/2010/main" val="168922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p:cNvSpPr>
            <a:spLocks noGrp="1" noChangeArrowheads="1"/>
          </p:cNvSpPr>
          <p:nvPr>
            <p:ph type="sldNum" sz="quarter" idx="12"/>
          </p:nvPr>
        </p:nvSpPr>
        <p:spPr>
          <a:ln/>
        </p:spPr>
        <p:txBody>
          <a:bodyPr/>
          <a:lstStyle>
            <a:lvl1pPr>
              <a:defRPr/>
            </a:lvl1pPr>
          </a:lstStyle>
          <a:p>
            <a:pPr>
              <a:defRPr/>
            </a:pPr>
            <a:fld id="{3F0EDE7B-18CB-423F-B92E-4237F7DC6060}" type="slidenum">
              <a:rPr lang="es-ES_tradnl"/>
              <a:pPr>
                <a:defRPr/>
              </a:pPr>
              <a:t>‹#›</a:t>
            </a:fld>
            <a:endParaRPr lang="es-ES_tradnl" dirty="0"/>
          </a:p>
        </p:txBody>
      </p:sp>
    </p:spTree>
    <p:extLst>
      <p:ext uri="{BB962C8B-B14F-4D97-AF65-F5344CB8AC3E}">
        <p14:creationId xmlns:p14="http://schemas.microsoft.com/office/powerpoint/2010/main" val="2397140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p:cNvSpPr>
            <a:spLocks noGrp="1" noChangeArrowheads="1"/>
          </p:cNvSpPr>
          <p:nvPr>
            <p:ph type="sldNum" sz="quarter" idx="12"/>
          </p:nvPr>
        </p:nvSpPr>
        <p:spPr>
          <a:ln/>
        </p:spPr>
        <p:txBody>
          <a:bodyPr/>
          <a:lstStyle>
            <a:lvl1pPr>
              <a:defRPr/>
            </a:lvl1pPr>
          </a:lstStyle>
          <a:p>
            <a:pPr>
              <a:defRPr/>
            </a:pPr>
            <a:fld id="{9A0FCAAF-DDD0-4D69-834F-71E3D3D6B6A4}" type="slidenum">
              <a:rPr lang="es-ES_tradnl"/>
              <a:pPr>
                <a:defRPr/>
              </a:pPr>
              <a:t>‹#›</a:t>
            </a:fld>
            <a:endParaRPr lang="es-ES_tradnl" dirty="0"/>
          </a:p>
        </p:txBody>
      </p:sp>
    </p:spTree>
    <p:extLst>
      <p:ext uri="{BB962C8B-B14F-4D97-AF65-F5344CB8AC3E}">
        <p14:creationId xmlns:p14="http://schemas.microsoft.com/office/powerpoint/2010/main" val="2729646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p:cNvSpPr>
            <a:spLocks noGrp="1" noChangeArrowheads="1"/>
          </p:cNvSpPr>
          <p:nvPr>
            <p:ph type="sldNum" sz="quarter" idx="12"/>
          </p:nvPr>
        </p:nvSpPr>
        <p:spPr>
          <a:ln/>
        </p:spPr>
        <p:txBody>
          <a:bodyPr/>
          <a:lstStyle>
            <a:lvl1pPr>
              <a:defRPr/>
            </a:lvl1pPr>
          </a:lstStyle>
          <a:p>
            <a:pPr>
              <a:defRPr/>
            </a:pPr>
            <a:fld id="{8621BC86-1106-42A1-915C-41629EBFC8D4}" type="slidenum">
              <a:rPr lang="es-ES_tradnl"/>
              <a:pPr>
                <a:defRPr/>
              </a:pPr>
              <a:t>‹#›</a:t>
            </a:fld>
            <a:endParaRPr lang="es-ES_tradnl" dirty="0"/>
          </a:p>
        </p:txBody>
      </p:sp>
    </p:spTree>
    <p:extLst>
      <p:ext uri="{BB962C8B-B14F-4D97-AF65-F5344CB8AC3E}">
        <p14:creationId xmlns:p14="http://schemas.microsoft.com/office/powerpoint/2010/main" val="338025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2AE80807-86EB-429E-A7B5-55E7FB6559F9}" type="slidenum">
              <a:rPr lang="es-ES_tradnl"/>
              <a:pPr>
                <a:defRPr/>
              </a:pPr>
              <a:t>‹#›</a:t>
            </a:fld>
            <a:endParaRPr lang="es-ES_tradnl" dirty="0"/>
          </a:p>
        </p:txBody>
      </p:sp>
    </p:spTree>
    <p:extLst>
      <p:ext uri="{BB962C8B-B14F-4D97-AF65-F5344CB8AC3E}">
        <p14:creationId xmlns:p14="http://schemas.microsoft.com/office/powerpoint/2010/main" val="2252892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p:cNvSpPr>
            <a:spLocks noGrp="1" noChangeArrowheads="1"/>
          </p:cNvSpPr>
          <p:nvPr>
            <p:ph type="sldNum" sz="quarter" idx="12"/>
          </p:nvPr>
        </p:nvSpPr>
        <p:spPr>
          <a:ln/>
        </p:spPr>
        <p:txBody>
          <a:bodyPr/>
          <a:lstStyle>
            <a:lvl1pPr>
              <a:defRPr/>
            </a:lvl1pPr>
          </a:lstStyle>
          <a:p>
            <a:pPr>
              <a:defRPr/>
            </a:pPr>
            <a:fld id="{FA7D0710-9839-4AD5-A9F7-A4E5D8B8DA8C}" type="slidenum">
              <a:rPr lang="es-ES_tradnl"/>
              <a:pPr>
                <a:defRPr/>
              </a:pPr>
              <a:t>‹#›</a:t>
            </a:fld>
            <a:endParaRPr lang="es-ES_tradnl" dirty="0"/>
          </a:p>
        </p:txBody>
      </p:sp>
    </p:spTree>
    <p:extLst>
      <p:ext uri="{BB962C8B-B14F-4D97-AF65-F5344CB8AC3E}">
        <p14:creationId xmlns:p14="http://schemas.microsoft.com/office/powerpoint/2010/main" val="2609205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smtClean="0"/>
              <a:t>Click to edit Master text styles</a:t>
            </a:r>
          </a:p>
          <a:p>
            <a:pPr lvl="1"/>
            <a:r>
              <a:rPr lang="es-ES_tradnl" altLang="en-US" smtClean="0"/>
              <a:t>Second level</a:t>
            </a:r>
          </a:p>
          <a:p>
            <a:pPr lvl="2"/>
            <a:r>
              <a:rPr lang="es-ES_tradnl" altLang="en-US" smtClean="0"/>
              <a:t>Third level</a:t>
            </a:r>
          </a:p>
          <a:p>
            <a:pPr lvl="3"/>
            <a:r>
              <a:rPr lang="es-ES_tradnl" altLang="en-US" smtClean="0"/>
              <a:t>Fourth level</a:t>
            </a:r>
          </a:p>
          <a:p>
            <a:pPr lvl="4"/>
            <a:r>
              <a:rPr lang="es-ES_tradnl"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_trad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_trad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9F73A41-BF38-4AE0-A9BA-33ECEBA2FD42}" type="slidenum">
              <a:rPr lang="es-ES_tradnl"/>
              <a:pPr>
                <a:defRPr/>
              </a:pPr>
              <a:t>‹#›</a:t>
            </a:fld>
            <a:endParaRPr lang="es-ES_tradnl"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28" charset="0"/>
        </a:defRPr>
      </a:lvl2pPr>
      <a:lvl3pPr algn="ctr" rtl="0" eaLnBrk="0" fontAlgn="base" hangingPunct="0">
        <a:spcBef>
          <a:spcPct val="0"/>
        </a:spcBef>
        <a:spcAft>
          <a:spcPct val="0"/>
        </a:spcAft>
        <a:defRPr sz="4400">
          <a:solidFill>
            <a:schemeClr val="tx2"/>
          </a:solidFill>
          <a:latin typeface="Times New Roman" pitchFamily="28" charset="0"/>
        </a:defRPr>
      </a:lvl3pPr>
      <a:lvl4pPr algn="ctr" rtl="0" eaLnBrk="0" fontAlgn="base" hangingPunct="0">
        <a:spcBef>
          <a:spcPct val="0"/>
        </a:spcBef>
        <a:spcAft>
          <a:spcPct val="0"/>
        </a:spcAft>
        <a:defRPr sz="4400">
          <a:solidFill>
            <a:schemeClr val="tx2"/>
          </a:solidFill>
          <a:latin typeface="Times New Roman" pitchFamily="28" charset="0"/>
        </a:defRPr>
      </a:lvl4pPr>
      <a:lvl5pPr algn="ctr" rtl="0" eaLnBrk="0" fontAlgn="base" hangingPunct="0">
        <a:spcBef>
          <a:spcPct val="0"/>
        </a:spcBef>
        <a:spcAft>
          <a:spcPct val="0"/>
        </a:spcAft>
        <a:defRPr sz="4400">
          <a:solidFill>
            <a:schemeClr val="tx2"/>
          </a:solidFill>
          <a:latin typeface="Times New Roman" pitchFamily="28" charset="0"/>
        </a:defRPr>
      </a:lvl5pPr>
      <a:lvl6pPr marL="457200" algn="ctr" rtl="0" fontAlgn="base">
        <a:spcBef>
          <a:spcPct val="0"/>
        </a:spcBef>
        <a:spcAft>
          <a:spcPct val="0"/>
        </a:spcAft>
        <a:defRPr sz="4400">
          <a:solidFill>
            <a:schemeClr val="tx2"/>
          </a:solidFill>
          <a:latin typeface="Times New Roman" pitchFamily="28" charset="0"/>
        </a:defRPr>
      </a:lvl6pPr>
      <a:lvl7pPr marL="914400" algn="ctr" rtl="0" fontAlgn="base">
        <a:spcBef>
          <a:spcPct val="0"/>
        </a:spcBef>
        <a:spcAft>
          <a:spcPct val="0"/>
        </a:spcAft>
        <a:defRPr sz="4400">
          <a:solidFill>
            <a:schemeClr val="tx2"/>
          </a:solidFill>
          <a:latin typeface="Times New Roman" pitchFamily="28" charset="0"/>
        </a:defRPr>
      </a:lvl7pPr>
      <a:lvl8pPr marL="1371600" algn="ctr" rtl="0" fontAlgn="base">
        <a:spcBef>
          <a:spcPct val="0"/>
        </a:spcBef>
        <a:spcAft>
          <a:spcPct val="0"/>
        </a:spcAft>
        <a:defRPr sz="4400">
          <a:solidFill>
            <a:schemeClr val="tx2"/>
          </a:solidFill>
          <a:latin typeface="Times New Roman" pitchFamily="28" charset="0"/>
        </a:defRPr>
      </a:lvl8pPr>
      <a:lvl9pPr marL="1828800" algn="ctr" rtl="0" fontAlgn="base">
        <a:spcBef>
          <a:spcPct val="0"/>
        </a:spcBef>
        <a:spcAft>
          <a:spcPct val="0"/>
        </a:spcAft>
        <a:defRPr sz="4400">
          <a:solidFill>
            <a:schemeClr val="tx2"/>
          </a:solidFill>
          <a:latin typeface="Times New Roman" pitchFamily="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6.xml"/><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gif"/><Relationship Id="rId3" Type="http://schemas.openxmlformats.org/officeDocument/2006/relationships/image" Target="../media/image21.gif"/><Relationship Id="rId7" Type="http://schemas.openxmlformats.org/officeDocument/2006/relationships/image" Target="../media/image25.gif"/><Relationship Id="rId12" Type="http://schemas.openxmlformats.org/officeDocument/2006/relationships/image" Target="../media/image30.gif"/><Relationship Id="rId2" Type="http://schemas.openxmlformats.org/officeDocument/2006/relationships/image" Target="../media/image20.gif"/><Relationship Id="rId16" Type="http://schemas.openxmlformats.org/officeDocument/2006/relationships/image" Target="../media/image34.gif"/><Relationship Id="rId1" Type="http://schemas.openxmlformats.org/officeDocument/2006/relationships/slideLayout" Target="../slideLayouts/slideLayout6.xml"/><Relationship Id="rId6" Type="http://schemas.openxmlformats.org/officeDocument/2006/relationships/image" Target="../media/image24.gif"/><Relationship Id="rId11" Type="http://schemas.openxmlformats.org/officeDocument/2006/relationships/image" Target="../media/image29.gif"/><Relationship Id="rId5" Type="http://schemas.openxmlformats.org/officeDocument/2006/relationships/image" Target="../media/image23.gif"/><Relationship Id="rId15" Type="http://schemas.openxmlformats.org/officeDocument/2006/relationships/image" Target="../media/image33.gif"/><Relationship Id="rId10" Type="http://schemas.openxmlformats.org/officeDocument/2006/relationships/image" Target="../media/image28.gif"/><Relationship Id="rId4" Type="http://schemas.openxmlformats.org/officeDocument/2006/relationships/image" Target="../media/image22.gif"/><Relationship Id="rId9" Type="http://schemas.openxmlformats.org/officeDocument/2006/relationships/image" Target="../media/image27.gif"/><Relationship Id="rId14" Type="http://schemas.openxmlformats.org/officeDocument/2006/relationships/image" Target="../media/image32.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5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5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gif"/></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3.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cpc.ncep.noaa.gov/products/precip/CWlink/ghazards/" TargetMode="Externa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igma.cptec.inpe.br/prec_sat/" TargetMode="Externa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hyperlink" Target="http://sigma.cptec.inpe.br/scop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609600"/>
            <a:ext cx="7772400" cy="2209800"/>
          </a:xfrm>
        </p:spPr>
        <p:txBody>
          <a:bodyPr/>
          <a:lstStyle/>
          <a:p>
            <a:pPr eaLnBrk="1" hangingPunct="1"/>
            <a:r>
              <a:rPr lang="es-ES_tradnl" altLang="en-US" dirty="0" smtClean="0"/>
              <a:t>Pronósticos Cuantitativos de Precipitación</a:t>
            </a:r>
          </a:p>
        </p:txBody>
      </p:sp>
      <p:sp>
        <p:nvSpPr>
          <p:cNvPr id="2051" name="Rectangle 3"/>
          <p:cNvSpPr>
            <a:spLocks noGrp="1" noChangeArrowheads="1"/>
          </p:cNvSpPr>
          <p:nvPr>
            <p:ph idx="1"/>
          </p:nvPr>
        </p:nvSpPr>
        <p:spPr>
          <a:xfrm>
            <a:off x="685800" y="3276600"/>
            <a:ext cx="7772400" cy="2819400"/>
          </a:xfrm>
        </p:spPr>
        <p:txBody>
          <a:bodyPr/>
          <a:lstStyle/>
          <a:p>
            <a:pPr algn="ctr" eaLnBrk="1" hangingPunct="1">
              <a:buFontTx/>
              <a:buNone/>
            </a:pPr>
            <a:r>
              <a:rPr lang="es-ES_tradnl" altLang="en-US" dirty="0" smtClean="0">
                <a:solidFill>
                  <a:schemeClr val="tx2"/>
                </a:solidFill>
              </a:rPr>
              <a:t>Herramientas Disponibles para Minimizar la Incertidumbre y Establecer Confianza en Nuestros Pron</a:t>
            </a:r>
            <a:r>
              <a:rPr lang="es-ES_tradnl" altLang="en-US" dirty="0" smtClean="0">
                <a:solidFill>
                  <a:schemeClr val="tx2"/>
                </a:solidFill>
                <a:cs typeface="Times New Roman" pitchFamily="28" charset="0"/>
              </a:rPr>
              <a:t>ó</a:t>
            </a:r>
            <a:r>
              <a:rPr lang="es-ES_tradnl" altLang="en-US" dirty="0" smtClean="0">
                <a:solidFill>
                  <a:schemeClr val="tx2"/>
                </a:solidFill>
              </a:rPr>
              <a:t>sticos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4114800"/>
            <a:ext cx="7315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ontent Placeholder 2"/>
          <p:cNvSpPr>
            <a:spLocks noGrp="1"/>
          </p:cNvSpPr>
          <p:nvPr>
            <p:ph idx="1"/>
          </p:nvPr>
        </p:nvSpPr>
        <p:spPr>
          <a:xfrm>
            <a:off x="685800" y="1524000"/>
            <a:ext cx="7772400" cy="4114800"/>
          </a:xfrm>
        </p:spPr>
        <p:txBody>
          <a:bodyPr/>
          <a:lstStyle/>
          <a:p>
            <a:r>
              <a:rPr lang="es-ES_tradnl" dirty="0" smtClean="0">
                <a:cs typeface="Times New Roman" pitchFamily="28" charset="0"/>
              </a:rPr>
              <a:t>A la hora cero del pronostico, al inicio, no hay precipitación</a:t>
            </a:r>
          </a:p>
          <a:p>
            <a:pPr lvl="1"/>
            <a:r>
              <a:rPr lang="es-ES_tradnl" dirty="0" smtClean="0">
                <a:cs typeface="Times New Roman" pitchFamily="28" charset="0"/>
              </a:rPr>
              <a:t>El modelo comienza el ciclo con un periodo de “génesis” de precipitación </a:t>
            </a:r>
          </a:p>
          <a:p>
            <a:pPr lvl="1"/>
            <a:r>
              <a:rPr lang="es-ES_tradnl" dirty="0" smtClean="0">
                <a:cs typeface="Times New Roman" pitchFamily="28" charset="0"/>
              </a:rPr>
              <a:t>Esto crea variabilidad de ciclo-a-ciclo</a:t>
            </a:r>
          </a:p>
          <a:p>
            <a:pPr lvl="1"/>
            <a:r>
              <a:rPr lang="es-ES_tradnl" b="1" dirty="0" smtClean="0">
                <a:cs typeface="Times New Roman" pitchFamily="28" charset="0"/>
              </a:rPr>
              <a:t>Solución mas antigua, muchas veces, tiende a ser mejor que la mas reciente</a:t>
            </a:r>
          </a:p>
          <a:p>
            <a:pPr lvl="2"/>
            <a:endParaRPr lang="es-ES_tradnl" dirty="0"/>
          </a:p>
        </p:txBody>
      </p:sp>
      <p:sp>
        <p:nvSpPr>
          <p:cNvPr id="2" name="Title 1"/>
          <p:cNvSpPr>
            <a:spLocks noGrp="1"/>
          </p:cNvSpPr>
          <p:nvPr>
            <p:ph type="title"/>
          </p:nvPr>
        </p:nvSpPr>
        <p:spPr>
          <a:xfrm>
            <a:off x="0" y="76200"/>
            <a:ext cx="9144000" cy="1143000"/>
          </a:xfrm>
        </p:spPr>
        <p:txBody>
          <a:bodyPr/>
          <a:lstStyle/>
          <a:p>
            <a:r>
              <a:rPr lang="es-ES_tradnl" dirty="0" smtClean="0"/>
              <a:t>Limitante de los Modelos Numéricos</a:t>
            </a:r>
            <a:endParaRPr lang="es-ES_tradnl" dirty="0"/>
          </a:p>
        </p:txBody>
      </p:sp>
    </p:spTree>
    <p:extLst>
      <p:ext uri="{BB962C8B-B14F-4D97-AF65-F5344CB8AC3E}">
        <p14:creationId xmlns:p14="http://schemas.microsoft.com/office/powerpoint/2010/main" val="38038600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H-E del CPC 24 </a:t>
            </a:r>
            <a:r>
              <a:rPr lang="es-ES_tradnl" dirty="0" err="1" smtClean="0"/>
              <a:t>hrs</a:t>
            </a:r>
            <a:r>
              <a:rPr lang="es-ES_tradnl" dirty="0" smtClean="0"/>
              <a:t> VT Enero 25/12z</a:t>
            </a:r>
            <a:endParaRPr lang="es-ES_tradnl" dirty="0"/>
          </a:p>
        </p:txBody>
      </p:sp>
      <p:grpSp>
        <p:nvGrpSpPr>
          <p:cNvPr id="5" name="Group 4"/>
          <p:cNvGrpSpPr/>
          <p:nvPr/>
        </p:nvGrpSpPr>
        <p:grpSpPr>
          <a:xfrm>
            <a:off x="1875430" y="1219200"/>
            <a:ext cx="5505450" cy="5638800"/>
            <a:chOff x="1905000" y="838200"/>
            <a:chExt cx="5505450" cy="56388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38200"/>
              <a:ext cx="5505450" cy="5619750"/>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6134100"/>
              <a:ext cx="30765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519570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1514" y="304800"/>
            <a:ext cx="8991600" cy="1142999"/>
          </a:xfrm>
          <a:prstGeom prst="rect">
            <a:avLst/>
          </a:prstGeom>
          <a:noFill/>
          <a:ln/>
        </p:spPr>
        <p:txBody>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4000" b="1" dirty="0" smtClean="0"/>
              <a:t>En resumen:</a:t>
            </a:r>
          </a:p>
        </p:txBody>
      </p:sp>
      <p:sp>
        <p:nvSpPr>
          <p:cNvPr id="3" name="TextBox 2"/>
          <p:cNvSpPr txBox="1"/>
          <p:nvPr/>
        </p:nvSpPr>
        <p:spPr>
          <a:xfrm>
            <a:off x="152400" y="1447799"/>
            <a:ext cx="8839200" cy="4493538"/>
          </a:xfrm>
          <a:prstGeom prst="rect">
            <a:avLst/>
          </a:prstGeom>
          <a:noFill/>
        </p:spPr>
        <p:txBody>
          <a:bodyPr wrap="square" rtlCol="0">
            <a:spAutoFit/>
          </a:bodyPr>
          <a:lstStyle/>
          <a:p>
            <a:pPr marL="457200" indent="-457200">
              <a:buFont typeface="Arial" pitchFamily="34" charset="0"/>
              <a:buChar char="•"/>
            </a:pPr>
            <a:r>
              <a:rPr lang="es-ES_tradnl" sz="2600" dirty="0" smtClean="0"/>
              <a:t>Las estimaciones suponen una relación entre las temperaturas del tope de las nubes y las intensidades de lluvia, lo cual</a:t>
            </a:r>
          </a:p>
          <a:p>
            <a:pPr marL="914400" lvl="1" indent="-457200">
              <a:buFont typeface="Arial" pitchFamily="34" charset="0"/>
              <a:buChar char="•"/>
            </a:pPr>
            <a:r>
              <a:rPr lang="es-ES_tradnl" sz="2600" dirty="0" smtClean="0"/>
              <a:t>Funciona mejor para lluvia convectiva</a:t>
            </a:r>
          </a:p>
          <a:p>
            <a:pPr marL="914400" lvl="1" indent="-457200">
              <a:buFont typeface="Arial" pitchFamily="34" charset="0"/>
              <a:buChar char="•"/>
            </a:pPr>
            <a:r>
              <a:rPr lang="es-ES_tradnl" sz="2600" dirty="0" smtClean="0"/>
              <a:t>No es muy bueno para lluvias de invierno y nieve, pero se pueden usar pluviómetros para calibrar mejor el algoritmo.</a:t>
            </a:r>
          </a:p>
          <a:p>
            <a:pPr marL="457200" indent="-457200">
              <a:buFont typeface="Arial" pitchFamily="34" charset="0"/>
              <a:buChar char="•"/>
            </a:pPr>
            <a:endParaRPr lang="es-ES_tradnl" sz="2600" dirty="0" smtClean="0"/>
          </a:p>
          <a:p>
            <a:pPr marL="457200" indent="-457200">
              <a:buFont typeface="Arial" pitchFamily="34" charset="0"/>
              <a:buChar char="•"/>
            </a:pPr>
            <a:r>
              <a:rPr lang="es-ES_tradnl" sz="2600" dirty="0" smtClean="0"/>
              <a:t>El satélite da una cobertura espacial uniforme y poco tiempo de retraso para que los datos estén disponibles para calcular las estimaciones de lluvia (críticas para la determinación de crecidas repentinas.)</a:t>
            </a:r>
          </a:p>
        </p:txBody>
      </p:sp>
    </p:spTree>
    <p:extLst>
      <p:ext uri="{BB962C8B-B14F-4D97-AF65-F5344CB8AC3E}">
        <p14:creationId xmlns:p14="http://schemas.microsoft.com/office/powerpoint/2010/main" val="26125333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altLang="en-US" dirty="0" smtClean="0"/>
          </a:p>
        </p:txBody>
      </p:sp>
      <p:sp>
        <p:nvSpPr>
          <p:cNvPr id="63491" name="Rectangle 3"/>
          <p:cNvSpPr>
            <a:spLocks noGrp="1" noChangeArrowheads="1"/>
          </p:cNvSpPr>
          <p:nvPr>
            <p:ph idx="1"/>
          </p:nvPr>
        </p:nvSpPr>
        <p:spPr/>
        <p:txBody>
          <a:bodyPr/>
          <a:lstStyle/>
          <a:p>
            <a:pPr eaLnBrk="1" hangingPunct="1">
              <a:buFontTx/>
              <a:buNone/>
            </a:pPr>
            <a:r>
              <a:rPr lang="es-ES_tradnl" altLang="en-US" sz="6600" dirty="0" smtClean="0">
                <a:cs typeface="Times New Roman" pitchFamily="28" charset="0"/>
              </a:rPr>
              <a:t>        ¿</a:t>
            </a:r>
            <a:r>
              <a:rPr lang="es-ES_tradnl" altLang="en-US" sz="6600" dirty="0" smtClean="0"/>
              <a:t>Preguntas?</a:t>
            </a:r>
            <a:r>
              <a:rPr lang="es-ES_tradnl" altLang="en-US" dirty="0" smtClean="0"/>
              <a:t>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endParaRPr lang="en-US" altLang="en-US" smtClean="0"/>
          </a:p>
        </p:txBody>
      </p:sp>
      <p:sp>
        <p:nvSpPr>
          <p:cNvPr id="64515" name="Rectangle 3"/>
          <p:cNvSpPr>
            <a:spLocks noGrp="1" noChangeArrowheads="1"/>
          </p:cNvSpPr>
          <p:nvPr>
            <p:ph idx="1"/>
          </p:nvPr>
        </p:nvSpPr>
        <p:spPr>
          <a:xfrm>
            <a:off x="609600" y="1981200"/>
            <a:ext cx="7772400" cy="4114800"/>
          </a:xfrm>
        </p:spPr>
        <p:txBody>
          <a:bodyPr/>
          <a:lstStyle/>
          <a:p>
            <a:pPr eaLnBrk="1" hangingPunct="1">
              <a:buFontTx/>
              <a:buNone/>
            </a:pPr>
            <a:r>
              <a:rPr lang="es-ES_tradnl" altLang="en-US" sz="6600" smtClean="0">
                <a:cs typeface="Times New Roman" pitchFamily="28" charset="0"/>
              </a:rPr>
              <a:t>        Prueba</a:t>
            </a:r>
            <a:r>
              <a:rPr lang="es-ES_tradnl" altLang="en-US" smtClean="0"/>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838200" y="152400"/>
            <a:ext cx="7924800" cy="6324600"/>
          </a:xfrm>
        </p:spPr>
        <p:txBody>
          <a:bodyPr/>
          <a:lstStyle/>
          <a:p>
            <a:r>
              <a:rPr lang="es-ES_tradnl" altLang="en-US" dirty="0" smtClean="0">
                <a:cs typeface="Times New Roman" pitchFamily="28" charset="0"/>
              </a:rPr>
              <a:t>¿Por qué los modelos en el hemisferio norte funcionan mejor a largo rango que en el hemisferio sur?</a:t>
            </a:r>
          </a:p>
          <a:p>
            <a:r>
              <a:rPr lang="es-ES_tradnl" altLang="en-US" dirty="0" smtClean="0">
                <a:cs typeface="Times New Roman" pitchFamily="28" charset="0"/>
              </a:rPr>
              <a:t>¿Cuál es el “Tendón de Aquiles” de los modelos numéricos? ¿Por qué? </a:t>
            </a:r>
          </a:p>
          <a:p>
            <a:r>
              <a:rPr lang="es-ES_tradnl" altLang="en-US" dirty="0" smtClean="0">
                <a:cs typeface="Times New Roman" pitchFamily="28" charset="0"/>
              </a:rPr>
              <a:t>¿Cuáles son las herramientas disponibles al pronosticador para minimizar la incertidumbre en el pron</a:t>
            </a:r>
            <a:r>
              <a:rPr lang="es-ES_tradnl" dirty="0"/>
              <a:t>ó</a:t>
            </a:r>
            <a:r>
              <a:rPr lang="es-ES_tradnl" altLang="en-US" dirty="0" smtClean="0">
                <a:cs typeface="Times New Roman" pitchFamily="28" charset="0"/>
              </a:rPr>
              <a:t>stico?</a:t>
            </a:r>
          </a:p>
          <a:p>
            <a:r>
              <a:rPr lang="es-ES_tradnl" altLang="en-US" dirty="0" smtClean="0">
                <a:cs typeface="Times New Roman" pitchFamily="28" charset="0"/>
              </a:rPr>
              <a:t>¿Cómo el embudo nos ayuda a establecer confianza en el pron</a:t>
            </a:r>
            <a:r>
              <a:rPr lang="es-ES_tradnl" dirty="0"/>
              <a:t>ó</a:t>
            </a:r>
            <a:r>
              <a:rPr lang="es-ES_tradnl" altLang="en-US" dirty="0" smtClean="0">
                <a:cs typeface="Times New Roman" pitchFamily="28" charset="0"/>
              </a:rPr>
              <a:t>stico?</a:t>
            </a:r>
            <a:endParaRPr lang="es-ES_tradnl" altLang="en-US" dirty="0">
              <a:cs typeface="Times New Roman" pitchFamily="28" charset="0"/>
            </a:endParaRPr>
          </a:p>
          <a:p>
            <a:r>
              <a:rPr lang="es-ES_tradnl" altLang="en-US" dirty="0" smtClean="0">
                <a:cs typeface="Times New Roman" pitchFamily="28" charset="0"/>
              </a:rPr>
              <a:t>¿Qué es un pronóstico determinista?</a:t>
            </a:r>
          </a:p>
          <a:p>
            <a:endParaRPr lang="es-ES" alt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s-ES_tradnl" altLang="en-US" sz="2400" dirty="0" smtClean="0">
                <a:cs typeface="Times New Roman" pitchFamily="28" charset="0"/>
              </a:rPr>
              <a:t>Agua Precipitable y Anomalía</a:t>
            </a:r>
            <a:br>
              <a:rPr lang="es-ES_tradnl" altLang="en-US" sz="2400" dirty="0" smtClean="0">
                <a:cs typeface="Times New Roman" pitchFamily="28" charset="0"/>
              </a:rPr>
            </a:br>
            <a:r>
              <a:rPr lang="es-ES_tradnl" altLang="en-US" sz="2400" dirty="0" smtClean="0">
                <a:cs typeface="Times New Roman" pitchFamily="28" charset="0"/>
              </a:rPr>
              <a:t> ¿Cuáles áreas están en mayor riesgo de precipitaciones fuertes?</a:t>
            </a:r>
            <a:endParaRPr lang="es-ES_tradnl" sz="2400" dirty="0"/>
          </a:p>
        </p:txBody>
      </p:sp>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979" y="1295399"/>
            <a:ext cx="4047421"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586499"/>
            <a:ext cx="4038600" cy="31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4150224" cy="425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53075"/>
            <a:ext cx="4150224" cy="35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096000"/>
            <a:ext cx="4150224" cy="461665"/>
          </a:xfrm>
          <a:prstGeom prst="rect">
            <a:avLst/>
          </a:prstGeom>
          <a:noFill/>
          <a:ln>
            <a:solidFill>
              <a:schemeClr val="tx1"/>
            </a:solidFill>
          </a:ln>
        </p:spPr>
        <p:txBody>
          <a:bodyPr wrap="square" rtlCol="0">
            <a:spAutoFit/>
          </a:bodyPr>
          <a:lstStyle/>
          <a:p>
            <a:pPr algn="ctr"/>
            <a:r>
              <a:rPr lang="es-ES_tradnl" dirty="0" smtClean="0"/>
              <a:t>Agua Precipitable</a:t>
            </a:r>
            <a:endParaRPr lang="es-ES_tradnl" dirty="0"/>
          </a:p>
        </p:txBody>
      </p:sp>
      <p:sp>
        <p:nvSpPr>
          <p:cNvPr id="8" name="TextBox 7"/>
          <p:cNvSpPr txBox="1"/>
          <p:nvPr/>
        </p:nvSpPr>
        <p:spPr>
          <a:xfrm>
            <a:off x="4841376" y="6096000"/>
            <a:ext cx="4150224" cy="461665"/>
          </a:xfrm>
          <a:prstGeom prst="rect">
            <a:avLst/>
          </a:prstGeom>
          <a:noFill/>
          <a:ln>
            <a:solidFill>
              <a:schemeClr val="tx1"/>
            </a:solidFill>
          </a:ln>
        </p:spPr>
        <p:txBody>
          <a:bodyPr wrap="square" rtlCol="0">
            <a:spAutoFit/>
          </a:bodyPr>
          <a:lstStyle/>
          <a:p>
            <a:pPr algn="ctr"/>
            <a:r>
              <a:rPr lang="es-ES_tradnl" dirty="0" smtClean="0"/>
              <a:t>Agua Precipitable de la Norma</a:t>
            </a:r>
            <a:endParaRPr lang="es-ES_tradnl" dirty="0"/>
          </a:p>
        </p:txBody>
      </p:sp>
    </p:spTree>
    <p:extLst>
      <p:ext uri="{BB962C8B-B14F-4D97-AF65-F5344CB8AC3E}">
        <p14:creationId xmlns:p14="http://schemas.microsoft.com/office/powerpoint/2010/main" val="126481913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838200" y="152400"/>
            <a:ext cx="7924800" cy="6324600"/>
          </a:xfrm>
        </p:spPr>
        <p:txBody>
          <a:bodyPr/>
          <a:lstStyle/>
          <a:p>
            <a:r>
              <a:rPr lang="es-ES" altLang="en-US" dirty="0" smtClean="0"/>
              <a:t>¿Cómo podemos aplicar el ensamble de modelos para establecer confianza en un pronóstico?</a:t>
            </a:r>
            <a:endParaRPr lang="en-US" altLang="en-US" dirty="0" smtClean="0"/>
          </a:p>
          <a:p>
            <a:r>
              <a:rPr lang="es-ES" altLang="en-US" dirty="0" smtClean="0"/>
              <a:t>¿Bajo qué condiciones puede fallar el pronóstico del ensamblaje en la predicción de eventos de precipitación significantes? </a:t>
            </a:r>
          </a:p>
          <a:p>
            <a:r>
              <a:rPr lang="es-ES_tradnl" altLang="en-US" dirty="0" smtClean="0">
                <a:cs typeface="Times New Roman" pitchFamily="28" charset="0"/>
              </a:rPr>
              <a:t>¿Qué limitante tiene el pron</a:t>
            </a:r>
            <a:r>
              <a:rPr lang="es-ES_tradnl" dirty="0"/>
              <a:t>ó</a:t>
            </a:r>
            <a:r>
              <a:rPr lang="es-ES_tradnl" altLang="en-US" dirty="0" smtClean="0">
                <a:cs typeface="Times New Roman" pitchFamily="28" charset="0"/>
              </a:rPr>
              <a:t>stico probabilístico de que un umbral de lluvia sea excedido?</a:t>
            </a:r>
          </a:p>
          <a:p>
            <a:r>
              <a:rPr lang="es-ES_tradnl" altLang="en-US" dirty="0" smtClean="0">
                <a:cs typeface="Times New Roman" pitchFamily="28" charset="0"/>
              </a:rPr>
              <a:t>¿Cómo podemos utilizar los analices y pronósticos del MJO en nuestros pronósticos de precipitación?</a:t>
            </a:r>
            <a:endParaRPr lang="en-US" altLang="en-US" dirty="0" smtClean="0"/>
          </a:p>
        </p:txBody>
      </p:sp>
    </p:spTree>
    <p:extLst>
      <p:ext uri="{BB962C8B-B14F-4D97-AF65-F5344CB8AC3E}">
        <p14:creationId xmlns:p14="http://schemas.microsoft.com/office/powerpoint/2010/main" val="2185005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4114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1143000" y="48006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057400" y="35052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667000" y="25908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4038600"/>
            <a:ext cx="3124200" cy="1938992"/>
          </a:xfrm>
          <a:prstGeom prst="rect">
            <a:avLst/>
          </a:prstGeom>
          <a:solidFill>
            <a:schemeClr val="accent1">
              <a:alpha val="68000"/>
            </a:schemeClr>
          </a:solidFill>
          <a:ln>
            <a:solidFill>
              <a:srgbClr val="FF33CC"/>
            </a:solidFill>
          </a:ln>
        </p:spPr>
        <p:txBody>
          <a:bodyPr wrap="square" rtlCol="0">
            <a:spAutoFit/>
          </a:bodyPr>
          <a:lstStyle/>
          <a:p>
            <a:r>
              <a:rPr lang="es-ES_tradnl" b="1" dirty="0" smtClean="0"/>
              <a:t>Para la probabilidad ser alta, los miembros tienen que estar de acuerdo en los montos y en el punto de grilla</a:t>
            </a:r>
            <a:endParaRPr lang="es-ES_tradnl" b="1" dirty="0"/>
          </a:p>
        </p:txBody>
      </p:sp>
      <p:sp>
        <p:nvSpPr>
          <p:cNvPr id="2" name="Title 1"/>
          <p:cNvSpPr>
            <a:spLocks noGrp="1"/>
          </p:cNvSpPr>
          <p:nvPr>
            <p:ph type="title"/>
          </p:nvPr>
        </p:nvSpPr>
        <p:spPr>
          <a:xfrm>
            <a:off x="0" y="0"/>
            <a:ext cx="9144000" cy="1219200"/>
          </a:xfrm>
          <a:solidFill>
            <a:schemeClr val="bg2"/>
          </a:solidFill>
        </p:spPr>
        <p:txBody>
          <a:bodyPr/>
          <a:lstStyle/>
          <a:p>
            <a:r>
              <a:rPr lang="es-ES" altLang="en-US" dirty="0" smtClean="0"/>
              <a:t>¿Cuan confiable es el pronostico de que el umbral de lluvia se excedido?</a:t>
            </a:r>
            <a:endParaRPr lang="es-ES_tradnl" dirty="0"/>
          </a:p>
        </p:txBody>
      </p:sp>
    </p:spTree>
    <p:extLst>
      <p:ext uri="{BB962C8B-B14F-4D97-AF65-F5344CB8AC3E}">
        <p14:creationId xmlns:p14="http://schemas.microsoft.com/office/powerpoint/2010/main" val="23687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04800"/>
            <a:ext cx="7772400" cy="4114800"/>
          </a:xfrm>
        </p:spPr>
        <p:txBody>
          <a:bodyPr/>
          <a:lstStyle/>
          <a:p>
            <a:r>
              <a:rPr lang="es-ES_tradnl" altLang="en-US" dirty="0" smtClean="0">
                <a:cs typeface="Times New Roman" pitchFamily="28" charset="0"/>
              </a:rPr>
              <a:t>¿Cómo el </a:t>
            </a:r>
            <a:r>
              <a:rPr lang="es-ES_tradnl" altLang="en-US" dirty="0" err="1" smtClean="0">
                <a:cs typeface="Times New Roman" pitchFamily="28" charset="0"/>
              </a:rPr>
              <a:t>Hidro</a:t>
            </a:r>
            <a:r>
              <a:rPr lang="es-ES_tradnl" altLang="en-US" dirty="0" smtClean="0">
                <a:cs typeface="Times New Roman" pitchFamily="28" charset="0"/>
              </a:rPr>
              <a:t>-Estimador nos puede ayudar en minimizar la incertidumbre de un pronostico?</a:t>
            </a:r>
          </a:p>
          <a:p>
            <a:r>
              <a:rPr lang="es-ES_tradnl" altLang="en-US" dirty="0" smtClean="0">
                <a:cs typeface="Times New Roman" pitchFamily="28" charset="0"/>
              </a:rPr>
              <a:t>¿Bajo qu</a:t>
            </a:r>
            <a:r>
              <a:rPr lang="es-ES_tradnl" dirty="0"/>
              <a:t>é</a:t>
            </a:r>
            <a:r>
              <a:rPr lang="es-ES_tradnl" altLang="en-US" dirty="0" smtClean="0">
                <a:cs typeface="Times New Roman" pitchFamily="28" charset="0"/>
              </a:rPr>
              <a:t> condiciones los </a:t>
            </a:r>
            <a:r>
              <a:rPr lang="es-ES_tradnl" altLang="en-US" dirty="0" err="1" smtClean="0">
                <a:cs typeface="Times New Roman" pitchFamily="28" charset="0"/>
              </a:rPr>
              <a:t>Hidro</a:t>
            </a:r>
            <a:r>
              <a:rPr lang="es-ES_tradnl" altLang="en-US" dirty="0" smtClean="0">
                <a:cs typeface="Times New Roman" pitchFamily="28" charset="0"/>
              </a:rPr>
              <a:t>-Estimadores funcionan mejor?</a:t>
            </a:r>
          </a:p>
          <a:p>
            <a:r>
              <a:rPr lang="es-ES" altLang="en-US" dirty="0"/>
              <a:t>¿Qué es un ensamble de modelos, y cual es el </a:t>
            </a:r>
            <a:r>
              <a:rPr lang="es-ES" altLang="en-US" dirty="0" smtClean="0"/>
              <a:t>mínimo </a:t>
            </a:r>
            <a:r>
              <a:rPr lang="es-ES" altLang="en-US" dirty="0"/>
              <a:t>de modelos para tener un </a:t>
            </a:r>
            <a:r>
              <a:rPr lang="es-ES" altLang="en-US" dirty="0" smtClean="0"/>
              <a:t>ensamblaje?</a:t>
            </a:r>
          </a:p>
          <a:p>
            <a:r>
              <a:rPr lang="es-ES" altLang="en-US" dirty="0" smtClean="0"/>
              <a:t>¿Hay acoplamiento entre la atmosfera y los océanos en los modelos numéricos?</a:t>
            </a:r>
          </a:p>
          <a:p>
            <a:r>
              <a:rPr lang="es-ES" altLang="en-US" dirty="0" smtClean="0"/>
              <a:t>¿Cómo varia la temperatura del agua del mar en el transcurso de un pronostico?</a:t>
            </a:r>
            <a:endParaRPr lang="es-ES_tradnl" dirty="0"/>
          </a:p>
        </p:txBody>
      </p:sp>
    </p:spTree>
    <p:extLst>
      <p:ext uri="{BB962C8B-B14F-4D97-AF65-F5344CB8AC3E}">
        <p14:creationId xmlns:p14="http://schemas.microsoft.com/office/powerpoint/2010/main" val="183573416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905000"/>
            <a:ext cx="9129793" cy="3886200"/>
            <a:chOff x="0" y="2209800"/>
            <a:chExt cx="9129793" cy="3886200"/>
          </a:xfrm>
        </p:grpSpPr>
        <p:grpSp>
          <p:nvGrpSpPr>
            <p:cNvPr id="2" name="Group 1"/>
            <p:cNvGrpSpPr/>
            <p:nvPr/>
          </p:nvGrpSpPr>
          <p:grpSpPr>
            <a:xfrm>
              <a:off x="0" y="2209800"/>
              <a:ext cx="5257800" cy="3886200"/>
              <a:chOff x="-32288" y="-1086812"/>
              <a:chExt cx="7467600" cy="6449387"/>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6812"/>
                <a:ext cx="7435312" cy="6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 y="4991100"/>
                <a:ext cx="74676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038600" y="2209800"/>
              <a:ext cx="5091193" cy="3886200"/>
              <a:chOff x="844577" y="-10332"/>
              <a:chExt cx="7496175" cy="6429375"/>
            </a:xfrm>
          </p:grpSpPr>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77" y="-10332"/>
                <a:ext cx="7496175"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4" y="6170240"/>
                <a:ext cx="7473977" cy="23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 name="Title 3"/>
          <p:cNvSpPr>
            <a:spLocks noGrp="1"/>
          </p:cNvSpPr>
          <p:nvPr>
            <p:ph type="title"/>
          </p:nvPr>
        </p:nvSpPr>
        <p:spPr>
          <a:xfrm>
            <a:off x="685800" y="304800"/>
            <a:ext cx="7772400" cy="1143000"/>
          </a:xfrm>
        </p:spPr>
        <p:txBody>
          <a:bodyPr/>
          <a:lstStyle/>
          <a:p>
            <a:r>
              <a:rPr lang="es-ES_tradnl" sz="2800" dirty="0" smtClean="0"/>
              <a:t>Anomalías de TSM y Agua Precipitable</a:t>
            </a:r>
            <a:br>
              <a:rPr lang="es-ES_tradnl" sz="2800" dirty="0" smtClean="0"/>
            </a:br>
            <a:r>
              <a:rPr lang="es-ES_tradnl" altLang="en-US" sz="2800" dirty="0" smtClean="0">
                <a:cs typeface="Times New Roman" pitchFamily="28" charset="0"/>
              </a:rPr>
              <a:t>¿Cómo las anomalías cálidas del agua afectan el contenido de agua en la atmosfera?</a:t>
            </a:r>
            <a:endParaRPr lang="es-ES_tradnl" sz="2800" dirty="0"/>
          </a:p>
        </p:txBody>
      </p:sp>
      <p:cxnSp>
        <p:nvCxnSpPr>
          <p:cNvPr id="8" name="Straight Arrow Connector 7"/>
          <p:cNvCxnSpPr/>
          <p:nvPr/>
        </p:nvCxnSpPr>
        <p:spPr>
          <a:xfrm>
            <a:off x="1066800" y="4038600"/>
            <a:ext cx="685800" cy="533400"/>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3962400"/>
            <a:ext cx="685800" cy="533400"/>
          </a:xfrm>
          <a:prstGeom prst="straightConnector1">
            <a:avLst/>
          </a:prstGeom>
          <a:ln w="666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096000"/>
            <a:ext cx="4150224" cy="461665"/>
          </a:xfrm>
          <a:prstGeom prst="rect">
            <a:avLst/>
          </a:prstGeom>
          <a:noFill/>
          <a:ln>
            <a:solidFill>
              <a:schemeClr val="tx1"/>
            </a:solidFill>
          </a:ln>
        </p:spPr>
        <p:txBody>
          <a:bodyPr wrap="square" rtlCol="0">
            <a:spAutoFit/>
          </a:bodyPr>
          <a:lstStyle/>
          <a:p>
            <a:pPr algn="ctr"/>
            <a:r>
              <a:rPr lang="es-ES_tradnl" dirty="0" smtClean="0"/>
              <a:t>Anomalías TSM</a:t>
            </a:r>
            <a:endParaRPr lang="es-ES_tradnl" dirty="0"/>
          </a:p>
        </p:txBody>
      </p:sp>
      <p:sp>
        <p:nvSpPr>
          <p:cNvPr id="15" name="TextBox 14"/>
          <p:cNvSpPr txBox="1"/>
          <p:nvPr/>
        </p:nvSpPr>
        <p:spPr>
          <a:xfrm>
            <a:off x="4841376" y="6096000"/>
            <a:ext cx="4150224" cy="461665"/>
          </a:xfrm>
          <a:prstGeom prst="rect">
            <a:avLst/>
          </a:prstGeom>
          <a:noFill/>
          <a:ln>
            <a:solidFill>
              <a:schemeClr val="tx1"/>
            </a:solidFill>
          </a:ln>
        </p:spPr>
        <p:txBody>
          <a:bodyPr wrap="square" rtlCol="0">
            <a:spAutoFit/>
          </a:bodyPr>
          <a:lstStyle/>
          <a:p>
            <a:pPr algn="ctr"/>
            <a:r>
              <a:rPr lang="es-ES_tradnl" smtClean="0"/>
              <a:t>Anomalías </a:t>
            </a:r>
            <a:r>
              <a:rPr lang="es-ES_tradnl" dirty="0" smtClean="0"/>
              <a:t>Agua Precipitable</a:t>
            </a:r>
            <a:endParaRPr lang="es-ES_tradnl" dirty="0"/>
          </a:p>
        </p:txBody>
      </p:sp>
    </p:spTree>
    <p:extLst>
      <p:ext uri="{BB962C8B-B14F-4D97-AF65-F5344CB8AC3E}">
        <p14:creationId xmlns:p14="http://schemas.microsoft.com/office/powerpoint/2010/main" val="568705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533400"/>
            <a:ext cx="8153400" cy="6528344"/>
          </a:xfrm>
        </p:spPr>
      </p:pic>
      <p:sp>
        <p:nvSpPr>
          <p:cNvPr id="2" name="Title 1"/>
          <p:cNvSpPr>
            <a:spLocks noGrp="1"/>
          </p:cNvSpPr>
          <p:nvPr>
            <p:ph type="title"/>
          </p:nvPr>
        </p:nvSpPr>
        <p:spPr>
          <a:xfrm>
            <a:off x="0" y="0"/>
            <a:ext cx="9144000" cy="1143000"/>
          </a:xfrm>
          <a:solidFill>
            <a:schemeClr val="accent3">
              <a:lumMod val="50000"/>
            </a:schemeClr>
          </a:solidFill>
        </p:spPr>
        <p:txBody>
          <a:bodyPr/>
          <a:lstStyle/>
          <a:p>
            <a:r>
              <a:rPr lang="es-ES_tradnl" dirty="0" smtClean="0"/>
              <a:t>Comparación Tres Salidas del GFS y el ECMWF</a:t>
            </a:r>
            <a:endParaRPr lang="es-ES_tradnl" dirty="0"/>
          </a:p>
        </p:txBody>
      </p:sp>
      <p:sp>
        <p:nvSpPr>
          <p:cNvPr id="5" name="TextBox 4"/>
          <p:cNvSpPr txBox="1"/>
          <p:nvPr/>
        </p:nvSpPr>
        <p:spPr>
          <a:xfrm>
            <a:off x="3990975" y="1487269"/>
            <a:ext cx="1295400" cy="646331"/>
          </a:xfrm>
          <a:prstGeom prst="rect">
            <a:avLst/>
          </a:prstGeom>
          <a:noFill/>
          <a:ln w="41275">
            <a:solidFill>
              <a:schemeClr val="accent1"/>
            </a:solidFill>
          </a:ln>
        </p:spPr>
        <p:txBody>
          <a:bodyPr wrap="square" rtlCol="0">
            <a:spAutoFit/>
          </a:bodyPr>
          <a:lstStyle/>
          <a:p>
            <a:r>
              <a:rPr lang="es-ES_tradnl" sz="1800" dirty="0" smtClean="0"/>
              <a:t>Corrección en 24 horas</a:t>
            </a:r>
            <a:endParaRPr lang="es-ES_tradnl" sz="1800" dirty="0"/>
          </a:p>
        </p:txBody>
      </p:sp>
      <p:cxnSp>
        <p:nvCxnSpPr>
          <p:cNvPr id="7" name="Straight Arrow Connector 6"/>
          <p:cNvCxnSpPr/>
          <p:nvPr/>
        </p:nvCxnSpPr>
        <p:spPr>
          <a:xfrm flipH="1">
            <a:off x="3124200" y="2133600"/>
            <a:ext cx="876301" cy="2286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257801" y="2133600"/>
            <a:ext cx="1752599"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895600" y="2171700"/>
            <a:ext cx="1781176" cy="3086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76776" y="2171700"/>
            <a:ext cx="2257424" cy="3086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72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9050"/>
            <a:ext cx="7772400" cy="1143000"/>
          </a:xfrm>
        </p:spPr>
        <p:txBody>
          <a:bodyPr/>
          <a:lstStyle/>
          <a:p>
            <a:endParaRPr lang="es-ES_tradnl"/>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44"/>
            <a:ext cx="9144000" cy="6431312"/>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639" y="2891806"/>
            <a:ext cx="6177136"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rammb.cira.colostate.edu/ramsdis/online/images/rmtc/rmtcsasec1ir404/rmtcsasec1ir404_2016021911450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
            <a:ext cx="5422900" cy="406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Herramientas para Minimizar la Incertidumbre</a:t>
            </a:r>
            <a:endParaRPr lang="es-ES_tradnl" dirty="0"/>
          </a:p>
        </p:txBody>
      </p:sp>
      <p:sp>
        <p:nvSpPr>
          <p:cNvPr id="3" name="Content Placeholder 2"/>
          <p:cNvSpPr>
            <a:spLocks noGrp="1"/>
          </p:cNvSpPr>
          <p:nvPr>
            <p:ph idx="1"/>
          </p:nvPr>
        </p:nvSpPr>
        <p:spPr/>
        <p:txBody>
          <a:bodyPr/>
          <a:lstStyle/>
          <a:p>
            <a:r>
              <a:rPr lang="es-ES_tradnl" dirty="0" smtClean="0"/>
              <a:t>El Embudo de Pronostico</a:t>
            </a:r>
          </a:p>
          <a:p>
            <a:pPr lvl="1"/>
            <a:r>
              <a:rPr lang="es-ES_tradnl" i="1" dirty="0" smtClean="0"/>
              <a:t>Evaluar dinámicas</a:t>
            </a:r>
            <a:endParaRPr lang="es-ES_tradnl" i="1" dirty="0"/>
          </a:p>
          <a:p>
            <a:r>
              <a:rPr lang="es-ES_tradnl" dirty="0" smtClean="0"/>
              <a:t>Ensamblaje de Modelos</a:t>
            </a:r>
          </a:p>
          <a:p>
            <a:pPr lvl="1"/>
            <a:r>
              <a:rPr lang="es-ES_tradnl" i="1" dirty="0" smtClean="0"/>
              <a:t>Establecer confianza en el pronostico</a:t>
            </a:r>
            <a:endParaRPr lang="es-ES_tradnl" i="1" dirty="0"/>
          </a:p>
          <a:p>
            <a:r>
              <a:rPr lang="es-ES_tradnl" dirty="0" smtClean="0"/>
              <a:t>Herramientas Climatológicas</a:t>
            </a:r>
          </a:p>
          <a:p>
            <a:pPr lvl="1"/>
            <a:r>
              <a:rPr lang="es-ES_tradnl" i="1" dirty="0" smtClean="0"/>
              <a:t>TSM, </a:t>
            </a:r>
            <a:r>
              <a:rPr lang="es-ES_tradnl" i="1" dirty="0" err="1" smtClean="0"/>
              <a:t>Madden-Julian</a:t>
            </a:r>
            <a:r>
              <a:rPr lang="es-ES_tradnl" i="1" dirty="0" smtClean="0"/>
              <a:t> </a:t>
            </a:r>
            <a:r>
              <a:rPr lang="es-ES_tradnl" i="1" dirty="0" err="1" smtClean="0"/>
              <a:t>Oscillations</a:t>
            </a:r>
            <a:endParaRPr lang="es-ES_tradnl" i="1" dirty="0" smtClean="0"/>
          </a:p>
          <a:p>
            <a:pPr lvl="1"/>
            <a:r>
              <a:rPr lang="es-ES_tradnl" i="1" dirty="0" smtClean="0"/>
              <a:t>Deviaciones de los patrones normales</a:t>
            </a:r>
            <a:endParaRPr lang="es-ES_tradnl" i="1" dirty="0"/>
          </a:p>
          <a:p>
            <a:r>
              <a:rPr lang="es-ES_tradnl" dirty="0" err="1" smtClean="0"/>
              <a:t>Hidro</a:t>
            </a:r>
            <a:r>
              <a:rPr lang="es-ES_tradnl" dirty="0" smtClean="0"/>
              <a:t>-Estimadores</a:t>
            </a:r>
          </a:p>
          <a:p>
            <a:pPr marL="0" indent="0">
              <a:buNone/>
            </a:pPr>
            <a:endParaRPr lang="es-ES_tradnl" dirty="0"/>
          </a:p>
        </p:txBody>
      </p:sp>
    </p:spTree>
    <p:extLst>
      <p:ext uri="{BB962C8B-B14F-4D97-AF65-F5344CB8AC3E}">
        <p14:creationId xmlns:p14="http://schemas.microsoft.com/office/powerpoint/2010/main" val="2009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s-ES_tradnl" dirty="0" smtClean="0"/>
              <a:t>El Embudo</a:t>
            </a:r>
            <a:endParaRPr lang="es-ES_tradnl" dirty="0"/>
          </a:p>
        </p:txBody>
      </p:sp>
      <p:sp>
        <p:nvSpPr>
          <p:cNvPr id="7" name="Subtitle 6"/>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830489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El Embudo de Pronostico</a:t>
            </a:r>
            <a:br>
              <a:rPr lang="es-ES_tradnl" dirty="0" smtClean="0"/>
            </a:br>
            <a:r>
              <a:rPr lang="es-ES_tradnl" dirty="0" smtClean="0"/>
              <a:t>Confianza en el Pronostico</a:t>
            </a:r>
            <a:endParaRPr lang="es-ES_tradnl" dirty="0"/>
          </a:p>
        </p:txBody>
      </p:sp>
      <p:sp>
        <p:nvSpPr>
          <p:cNvPr id="3" name="Content Placeholder 2"/>
          <p:cNvSpPr>
            <a:spLocks noGrp="1"/>
          </p:cNvSpPr>
          <p:nvPr>
            <p:ph idx="1"/>
          </p:nvPr>
        </p:nvSpPr>
        <p:spPr/>
        <p:txBody>
          <a:bodyPr/>
          <a:lstStyle/>
          <a:p>
            <a:r>
              <a:rPr lang="es-ES_tradnl" sz="2800" dirty="0" smtClean="0"/>
              <a:t>Al aplicar el embudo de pronostico, hacemos una evaluación de las dinámicas atmosféricas</a:t>
            </a:r>
          </a:p>
          <a:p>
            <a:endParaRPr lang="es-ES_tradnl" sz="2800" dirty="0" smtClean="0"/>
          </a:p>
          <a:p>
            <a:r>
              <a:rPr lang="es-ES_tradnl" sz="2800" dirty="0" smtClean="0"/>
              <a:t>Mientras mas apoyo dinámico tenga el evento, mayor el potencial de precipitaciones fuertes.</a:t>
            </a:r>
          </a:p>
          <a:p>
            <a:pPr lvl="1"/>
            <a:r>
              <a:rPr lang="es-ES_tradnl" b="1" dirty="0" smtClean="0">
                <a:solidFill>
                  <a:schemeClr val="accent1"/>
                </a:solidFill>
              </a:rPr>
              <a:t>Mayor la confianza en el pronostico!!!!</a:t>
            </a:r>
            <a:endParaRPr lang="es-ES_tradnl" dirty="0" smtClean="0"/>
          </a:p>
          <a:p>
            <a:endParaRPr lang="es-ES_tradnl" sz="2800" dirty="0" smtClean="0"/>
          </a:p>
          <a:p>
            <a:r>
              <a:rPr lang="es-ES_tradnl" sz="2800" dirty="0" smtClean="0"/>
              <a:t>Aplicable a la predicción de tiempo severo, eventos extremos y pronósticos de precipitación</a:t>
            </a:r>
          </a:p>
        </p:txBody>
      </p:sp>
    </p:spTree>
    <p:extLst>
      <p:ext uri="{BB962C8B-B14F-4D97-AF65-F5344CB8AC3E}">
        <p14:creationId xmlns:p14="http://schemas.microsoft.com/office/powerpoint/2010/main" val="546831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sz="half" idx="1"/>
          </p:nvPr>
        </p:nvSpPr>
        <p:spPr/>
        <p:txBody>
          <a:bodyPr/>
          <a:lstStyle/>
          <a:p>
            <a:pPr eaLnBrk="1" hangingPunct="1"/>
            <a:r>
              <a:rPr lang="es-ES_tradnl" altLang="en-US" sz="2400" dirty="0" smtClean="0">
                <a:cs typeface="Times New Roman" pitchFamily="18" charset="0"/>
              </a:rPr>
              <a:t>¿</a:t>
            </a:r>
            <a:r>
              <a:rPr lang="es-ES_tradnl" altLang="en-US" sz="2400" dirty="0" smtClean="0"/>
              <a:t>Divergencia o Convergencia en altura?</a:t>
            </a:r>
          </a:p>
          <a:p>
            <a:pPr eaLnBrk="1" hangingPunct="1"/>
            <a:r>
              <a:rPr lang="es-ES_tradnl" altLang="en-US" sz="2400" dirty="0" smtClean="0">
                <a:cs typeface="Times New Roman" pitchFamily="18" charset="0"/>
              </a:rPr>
              <a:t>¿</a:t>
            </a:r>
            <a:r>
              <a:rPr lang="es-ES_tradnl" altLang="en-US" sz="2400" dirty="0" smtClean="0"/>
              <a:t>Columna de aire estable o inestable?</a:t>
            </a:r>
          </a:p>
          <a:p>
            <a:pPr lvl="1" eaLnBrk="1" hangingPunct="1"/>
            <a:r>
              <a:rPr lang="es-ES_tradnl" altLang="en-US" sz="2000" dirty="0" smtClean="0"/>
              <a:t>LI</a:t>
            </a:r>
          </a:p>
          <a:p>
            <a:pPr lvl="1" eaLnBrk="1" hangingPunct="1"/>
            <a:r>
              <a:rPr lang="es-ES_tradnl" altLang="en-US" sz="2000" dirty="0" smtClean="0"/>
              <a:t>KI</a:t>
            </a:r>
          </a:p>
          <a:p>
            <a:pPr lvl="1" eaLnBrk="1" hangingPunct="1"/>
            <a:r>
              <a:rPr lang="es-ES_tradnl" altLang="en-US" sz="2000" dirty="0" smtClean="0"/>
              <a:t>SSI</a:t>
            </a:r>
          </a:p>
          <a:p>
            <a:pPr lvl="1" eaLnBrk="1" hangingPunct="1"/>
            <a:r>
              <a:rPr lang="es-ES_tradnl" altLang="en-US" sz="2000" dirty="0" smtClean="0"/>
              <a:t>TTI</a:t>
            </a:r>
          </a:p>
          <a:p>
            <a:pPr lvl="1" eaLnBrk="1" hangingPunct="1"/>
            <a:r>
              <a:rPr lang="es-ES_tradnl" altLang="en-US" sz="2000" dirty="0" smtClean="0"/>
              <a:t>CAPE/CINS</a:t>
            </a:r>
          </a:p>
          <a:p>
            <a:pPr lvl="1" eaLnBrk="1" hangingPunct="1"/>
            <a:r>
              <a:rPr lang="es-ES_tradnl" altLang="en-US" sz="2000" dirty="0" smtClean="0"/>
              <a:t>GDI</a:t>
            </a:r>
          </a:p>
          <a:p>
            <a:pPr eaLnBrk="1" hangingPunct="1"/>
            <a:r>
              <a:rPr lang="es-ES_tradnl" altLang="en-US" sz="2400" dirty="0" smtClean="0">
                <a:cs typeface="Times New Roman" pitchFamily="18" charset="0"/>
              </a:rPr>
              <a:t>¿</a:t>
            </a:r>
            <a:r>
              <a:rPr lang="es-ES_tradnl" altLang="en-US" sz="2400" dirty="0" err="1" smtClean="0"/>
              <a:t>Gatillador</a:t>
            </a:r>
            <a:r>
              <a:rPr lang="es-ES_tradnl" altLang="en-US" sz="2400" dirty="0" smtClean="0"/>
              <a:t>/Disparador? </a:t>
            </a:r>
          </a:p>
        </p:txBody>
      </p:sp>
      <p:sp>
        <p:nvSpPr>
          <p:cNvPr id="10244" name="Rectangle 4"/>
          <p:cNvSpPr>
            <a:spLocks noGrp="1" noChangeArrowheads="1"/>
          </p:cNvSpPr>
          <p:nvPr>
            <p:ph sz="half" idx="2"/>
          </p:nvPr>
        </p:nvSpPr>
        <p:spPr/>
        <p:txBody>
          <a:bodyPr/>
          <a:lstStyle/>
          <a:p>
            <a:pPr eaLnBrk="1" hangingPunct="1"/>
            <a:r>
              <a:rPr lang="es-ES_tradnl" altLang="en-US" sz="2400" dirty="0" smtClean="0">
                <a:cs typeface="Times New Roman" pitchFamily="18" charset="0"/>
              </a:rPr>
              <a:t>¿</a:t>
            </a:r>
            <a:r>
              <a:rPr lang="es-ES_tradnl" altLang="en-US" sz="2400" dirty="0" smtClean="0"/>
              <a:t>Divergencia o Convergencia en Niveles Bajos?</a:t>
            </a:r>
          </a:p>
          <a:p>
            <a:pPr eaLnBrk="1" hangingPunct="1"/>
            <a:r>
              <a:rPr lang="es-ES_tradnl" altLang="en-US" sz="2400" dirty="0" smtClean="0">
                <a:solidFill>
                  <a:schemeClr val="accent5">
                    <a:lumMod val="75000"/>
                  </a:schemeClr>
                </a:solidFill>
                <a:cs typeface="Times New Roman" pitchFamily="18" charset="0"/>
              </a:rPr>
              <a:t>¿¿</a:t>
            </a:r>
            <a:r>
              <a:rPr lang="es-ES_tradnl" altLang="en-US" sz="2400" b="1" dirty="0" smtClean="0">
                <a:solidFill>
                  <a:schemeClr val="accent5">
                    <a:lumMod val="75000"/>
                  </a:schemeClr>
                </a:solidFill>
              </a:rPr>
              <a:t>Contenido de Agua??</a:t>
            </a:r>
          </a:p>
          <a:p>
            <a:pPr lvl="1" eaLnBrk="1" hangingPunct="1"/>
            <a:r>
              <a:rPr lang="es-ES_tradnl" altLang="en-US" sz="2000" dirty="0" smtClean="0"/>
              <a:t>Razón de Mezcla</a:t>
            </a:r>
          </a:p>
          <a:p>
            <a:pPr lvl="1" eaLnBrk="1" hangingPunct="1"/>
            <a:r>
              <a:rPr lang="es-ES_tradnl" altLang="en-US" sz="2000" dirty="0" err="1" smtClean="0"/>
              <a:t>Td</a:t>
            </a:r>
            <a:endParaRPr lang="es-ES_tradnl" altLang="en-US" sz="2000" dirty="0" smtClean="0"/>
          </a:p>
          <a:p>
            <a:pPr lvl="1" eaLnBrk="1" hangingPunct="1"/>
            <a:r>
              <a:rPr lang="es-ES_tradnl" altLang="en-US" sz="2000" dirty="0" smtClean="0"/>
              <a:t>PW</a:t>
            </a:r>
          </a:p>
          <a:p>
            <a:pPr lvl="1" eaLnBrk="1" hangingPunct="1"/>
            <a:r>
              <a:rPr lang="es-ES_tradnl" altLang="en-US" sz="2000" dirty="0" smtClean="0"/>
              <a:t>RH?</a:t>
            </a:r>
          </a:p>
          <a:p>
            <a:pPr lvl="2" eaLnBrk="1" hangingPunct="1"/>
            <a:r>
              <a:rPr lang="es-ES_tradnl" altLang="en-US" sz="1800" dirty="0" smtClean="0"/>
              <a:t>Solo cuantifica la saturación, NO el contenido.</a:t>
            </a:r>
          </a:p>
          <a:p>
            <a:pPr eaLnBrk="1" hangingPunct="1"/>
            <a:endParaRPr lang="es-ES_tradnl" altLang="en-US" sz="2400" dirty="0" smtClean="0"/>
          </a:p>
        </p:txBody>
      </p:sp>
      <p:sp>
        <p:nvSpPr>
          <p:cNvPr id="7172" name="Rectangle 2"/>
          <p:cNvSpPr>
            <a:spLocks noGrp="1" noChangeArrowheads="1"/>
          </p:cNvSpPr>
          <p:nvPr>
            <p:ph type="title"/>
          </p:nvPr>
        </p:nvSpPr>
        <p:spPr>
          <a:xfrm>
            <a:off x="0" y="228600"/>
            <a:ext cx="9144000" cy="1524000"/>
          </a:xfrm>
        </p:spPr>
        <p:txBody>
          <a:bodyPr/>
          <a:lstStyle/>
          <a:p>
            <a:pPr eaLnBrk="1" hangingPunct="1"/>
            <a:r>
              <a:rPr lang="es-ES_tradnl" altLang="en-US" sz="4000" dirty="0" smtClean="0"/>
              <a:t>El Método del Embudo Considera los Parámetros que Controlan la Dinámica</a:t>
            </a:r>
          </a:p>
        </p:txBody>
      </p:sp>
    </p:spTree>
    <p:extLst>
      <p:ext uri="{BB962C8B-B14F-4D97-AF65-F5344CB8AC3E}">
        <p14:creationId xmlns:p14="http://schemas.microsoft.com/office/powerpoint/2010/main" val="3750987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067800" cy="1143000"/>
          </a:xfrm>
        </p:spPr>
        <p:txBody>
          <a:bodyPr/>
          <a:lstStyle/>
          <a:p>
            <a:pPr eaLnBrk="1" hangingPunct="1"/>
            <a:r>
              <a:rPr lang="es-ES_tradnl" altLang="en-US" dirty="0" smtClean="0"/>
              <a:t>Cuantificando el Contenido de Agua</a:t>
            </a:r>
          </a:p>
        </p:txBody>
      </p:sp>
      <p:sp>
        <p:nvSpPr>
          <p:cNvPr id="49155" name="Rectangle 3"/>
          <p:cNvSpPr>
            <a:spLocks noGrp="1" noChangeArrowheads="1"/>
          </p:cNvSpPr>
          <p:nvPr>
            <p:ph idx="1"/>
          </p:nvPr>
        </p:nvSpPr>
        <p:spPr>
          <a:xfrm>
            <a:off x="685800" y="1143000"/>
            <a:ext cx="7772400" cy="5334000"/>
          </a:xfrm>
        </p:spPr>
        <p:txBody>
          <a:bodyPr/>
          <a:lstStyle/>
          <a:p>
            <a:pPr eaLnBrk="1" hangingPunct="1">
              <a:defRPr/>
            </a:pPr>
            <a:r>
              <a:rPr lang="es-ES_tradnl" sz="2800" dirty="0" smtClean="0"/>
              <a:t>Cuantificar el contenido y fuentes de agua son clave para la predicción.</a:t>
            </a:r>
          </a:p>
          <a:p>
            <a:pPr eaLnBrk="1" hangingPunct="1">
              <a:defRPr/>
            </a:pPr>
            <a:r>
              <a:rPr lang="es-ES_tradnl" dirty="0" smtClean="0"/>
              <a:t>Tipo de masa</a:t>
            </a:r>
          </a:p>
          <a:p>
            <a:pPr lvl="1" eaLnBrk="1" hangingPunct="1">
              <a:defRPr/>
            </a:pPr>
            <a:r>
              <a:rPr lang="es-ES_tradnl" dirty="0" smtClean="0"/>
              <a:t>Polar</a:t>
            </a:r>
          </a:p>
          <a:p>
            <a:pPr lvl="1" eaLnBrk="1" hangingPunct="1">
              <a:defRPr/>
            </a:pPr>
            <a:r>
              <a:rPr lang="es-ES_tradnl" dirty="0" smtClean="0"/>
              <a:t>Tropical</a:t>
            </a:r>
          </a:p>
          <a:p>
            <a:pPr lvl="1" eaLnBrk="1" hangingPunct="1">
              <a:defRPr/>
            </a:pPr>
            <a:r>
              <a:rPr lang="es-ES_tradnl" dirty="0" smtClean="0"/>
              <a:t>Subtropical</a:t>
            </a:r>
          </a:p>
          <a:p>
            <a:pPr eaLnBrk="1" hangingPunct="1">
              <a:defRPr/>
            </a:pPr>
            <a:r>
              <a:rPr lang="es-ES_tradnl" dirty="0" smtClean="0"/>
              <a:t>Procesos </a:t>
            </a:r>
            <a:r>
              <a:rPr lang="es-ES_tradnl" dirty="0" err="1" smtClean="0"/>
              <a:t>advectivos</a:t>
            </a:r>
            <a:r>
              <a:rPr lang="es-ES_tradnl" dirty="0" smtClean="0"/>
              <a:t> de agua.</a:t>
            </a:r>
          </a:p>
          <a:p>
            <a:pPr eaLnBrk="1" hangingPunct="1">
              <a:defRPr/>
            </a:pPr>
            <a:r>
              <a:rPr lang="es-ES_tradnl" dirty="0" smtClean="0"/>
              <a:t>Divergencia/convergencia de humedad</a:t>
            </a:r>
          </a:p>
          <a:p>
            <a:pPr lvl="1" eaLnBrk="1" hangingPunct="1">
              <a:defRPr/>
            </a:pPr>
            <a:r>
              <a:rPr lang="es-ES_tradnl" dirty="0" smtClean="0"/>
              <a:t>Afectan la estabilidad de la columna</a:t>
            </a:r>
          </a:p>
          <a:p>
            <a:pPr marL="0" indent="0" eaLnBrk="1" hangingPunct="1">
              <a:buNone/>
              <a:defRPr/>
            </a:pPr>
            <a:endParaRPr lang="es-ES_tradnl" sz="2800" i="1" u="sng" dirty="0" smtClean="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310441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15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s-ES_tradnl" dirty="0" smtClean="0"/>
              <a:t>Cuantificando Contenido </a:t>
            </a:r>
            <a:r>
              <a:rPr lang="es-ES_tradnl" dirty="0"/>
              <a:t>de Agua</a:t>
            </a:r>
            <a:br>
              <a:rPr lang="es-ES_tradnl" dirty="0"/>
            </a:br>
            <a:r>
              <a:rPr lang="es-ES_tradnl" sz="2400" dirty="0"/>
              <a:t>http://rammb.cira.colostate.edu/ramsdis/online/rmtc.asp</a:t>
            </a:r>
          </a:p>
        </p:txBody>
      </p:sp>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7979" y="1295399"/>
            <a:ext cx="4047421"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586499"/>
            <a:ext cx="4038600" cy="31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95400"/>
            <a:ext cx="4150224" cy="425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53075"/>
            <a:ext cx="4150224" cy="35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6096000"/>
            <a:ext cx="4150224" cy="461665"/>
          </a:xfrm>
          <a:prstGeom prst="rect">
            <a:avLst/>
          </a:prstGeom>
          <a:noFill/>
          <a:ln>
            <a:solidFill>
              <a:schemeClr val="tx1"/>
            </a:solidFill>
          </a:ln>
        </p:spPr>
        <p:txBody>
          <a:bodyPr wrap="square" rtlCol="0">
            <a:spAutoFit/>
          </a:bodyPr>
          <a:lstStyle/>
          <a:p>
            <a:pPr algn="ctr"/>
            <a:r>
              <a:rPr lang="es-ES_tradnl" dirty="0" smtClean="0"/>
              <a:t>Agua Precipitable</a:t>
            </a:r>
            <a:endParaRPr lang="es-ES_tradnl" dirty="0"/>
          </a:p>
        </p:txBody>
      </p:sp>
      <p:sp>
        <p:nvSpPr>
          <p:cNvPr id="8" name="TextBox 7"/>
          <p:cNvSpPr txBox="1"/>
          <p:nvPr/>
        </p:nvSpPr>
        <p:spPr>
          <a:xfrm>
            <a:off x="4841376" y="6096000"/>
            <a:ext cx="4150224" cy="461665"/>
          </a:xfrm>
          <a:prstGeom prst="rect">
            <a:avLst/>
          </a:prstGeom>
          <a:noFill/>
          <a:ln>
            <a:solidFill>
              <a:schemeClr val="tx1"/>
            </a:solidFill>
          </a:ln>
        </p:spPr>
        <p:txBody>
          <a:bodyPr wrap="square" rtlCol="0">
            <a:spAutoFit/>
          </a:bodyPr>
          <a:lstStyle/>
          <a:p>
            <a:pPr algn="ctr"/>
            <a:r>
              <a:rPr lang="es-ES_tradnl" dirty="0" smtClean="0"/>
              <a:t>Agua Precipitable de la Norma</a:t>
            </a:r>
            <a:endParaRPr lang="es-ES_tradnl" dirty="0"/>
          </a:p>
        </p:txBody>
      </p:sp>
    </p:spTree>
    <p:extLst>
      <p:ext uri="{BB962C8B-B14F-4D97-AF65-F5344CB8AC3E}">
        <p14:creationId xmlns:p14="http://schemas.microsoft.com/office/powerpoint/2010/main" val="1928488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Pronostico de Precipitación</a:t>
            </a:r>
            <a:endParaRPr lang="es-ES_tradnl" dirty="0"/>
          </a:p>
        </p:txBody>
      </p:sp>
      <p:pic>
        <p:nvPicPr>
          <p:cNvPr id="131074" name="Picture 2" descr="http://www.wpc.ncep.noaa.gov/mike/gfs/sa_p24i_gfs00f06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4878047" cy="36601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524000"/>
            <a:ext cx="3352800" cy="4524315"/>
          </a:xfrm>
          <a:prstGeom prst="rect">
            <a:avLst/>
          </a:prstGeom>
          <a:noFill/>
          <a:ln>
            <a:solidFill>
              <a:schemeClr val="tx1"/>
            </a:solidFill>
          </a:ln>
        </p:spPr>
        <p:txBody>
          <a:bodyPr wrap="square" rtlCol="0">
            <a:spAutoFit/>
          </a:bodyPr>
          <a:lstStyle/>
          <a:p>
            <a:r>
              <a:rPr lang="es-ES_tradnl" dirty="0" smtClean="0"/>
              <a:t>Aplicación del embudo de pronostico nos permite evaluar el apoyo dinámico para un dado evento, y evaluar el pronostico de precipitación.</a:t>
            </a:r>
          </a:p>
          <a:p>
            <a:endParaRPr lang="es-ES_tradnl" dirty="0"/>
          </a:p>
          <a:p>
            <a:r>
              <a:rPr lang="es-ES_tradnl" dirty="0"/>
              <a:t>Nos ayuda a establecer si el modelo esta siendo físicamente coherente en su predicción </a:t>
            </a:r>
          </a:p>
        </p:txBody>
      </p:sp>
      <p:sp>
        <p:nvSpPr>
          <p:cNvPr id="4" name="TextBox 3"/>
          <p:cNvSpPr txBox="1"/>
          <p:nvPr/>
        </p:nvSpPr>
        <p:spPr>
          <a:xfrm>
            <a:off x="3810000" y="5678984"/>
            <a:ext cx="4953000" cy="830997"/>
          </a:xfrm>
          <a:prstGeom prst="rect">
            <a:avLst/>
          </a:prstGeom>
          <a:solidFill>
            <a:schemeClr val="accent1"/>
          </a:solidFill>
          <a:ln>
            <a:solidFill>
              <a:schemeClr val="tx1"/>
            </a:solidFill>
          </a:ln>
        </p:spPr>
        <p:txBody>
          <a:bodyPr wrap="square" rtlCol="0">
            <a:spAutoFit/>
          </a:bodyPr>
          <a:lstStyle/>
          <a:p>
            <a:r>
              <a:rPr lang="es-ES_tradnl" b="1" dirty="0" smtClean="0"/>
              <a:t>¿</a:t>
            </a:r>
            <a:r>
              <a:rPr lang="es-ES_tradnl" b="1" dirty="0"/>
              <a:t>Qué nos dice sobre la confianza en el pronostico</a:t>
            </a:r>
            <a:r>
              <a:rPr lang="es-ES_tradnl" b="1" dirty="0" smtClean="0"/>
              <a:t>?</a:t>
            </a:r>
            <a:endParaRPr lang="es-ES_tradnl" dirty="0"/>
          </a:p>
        </p:txBody>
      </p:sp>
    </p:spTree>
    <p:extLst>
      <p:ext uri="{BB962C8B-B14F-4D97-AF65-F5344CB8AC3E}">
        <p14:creationId xmlns:p14="http://schemas.microsoft.com/office/powerpoint/2010/main" val="106058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696200" cy="1200329"/>
          </a:xfrm>
          <a:prstGeom prst="rect">
            <a:avLst/>
          </a:prstGeom>
          <a:noFill/>
        </p:spPr>
        <p:txBody>
          <a:bodyPr wrap="square" rtlCol="0">
            <a:spAutoFit/>
          </a:bodyPr>
          <a:lstStyle/>
          <a:p>
            <a:pPr algn="ctr"/>
            <a:r>
              <a:rPr lang="en-US" sz="3600" b="1" dirty="0" smtClean="0">
                <a:solidFill>
                  <a:schemeClr val="tx2"/>
                </a:solidFill>
              </a:rPr>
              <a:t>¿</a:t>
            </a:r>
            <a:r>
              <a:rPr lang="es-ES_tradnl" sz="3600" b="1" dirty="0" smtClean="0">
                <a:solidFill>
                  <a:schemeClr val="tx2"/>
                </a:solidFill>
              </a:rPr>
              <a:t>Por qué son importantes los montos de precipitación</a:t>
            </a:r>
            <a:r>
              <a:rPr lang="en-US" sz="3600" b="1" dirty="0" smtClean="0">
                <a:solidFill>
                  <a:schemeClr val="tx2"/>
                </a:solidFill>
              </a:rPr>
              <a:t>?</a:t>
            </a:r>
            <a:endParaRPr lang="en-US" sz="3600" b="1" dirty="0">
              <a:solidFill>
                <a:schemeClr val="tx2"/>
              </a:solidFill>
            </a:endParaRPr>
          </a:p>
        </p:txBody>
      </p:sp>
      <p:sp>
        <p:nvSpPr>
          <p:cNvPr id="3" name="TextBox 2"/>
          <p:cNvSpPr txBox="1"/>
          <p:nvPr/>
        </p:nvSpPr>
        <p:spPr>
          <a:xfrm>
            <a:off x="1066801" y="1676400"/>
            <a:ext cx="7543800" cy="5878532"/>
          </a:xfrm>
          <a:prstGeom prst="rect">
            <a:avLst/>
          </a:prstGeom>
          <a:noFill/>
        </p:spPr>
        <p:txBody>
          <a:bodyPr wrap="square" rtlCol="0">
            <a:spAutoFit/>
          </a:bodyPr>
          <a:lstStyle/>
          <a:p>
            <a:pPr marL="285750" indent="-285750">
              <a:buFont typeface="Arial" pitchFamily="34" charset="0"/>
              <a:buChar char="•"/>
            </a:pPr>
            <a:r>
              <a:rPr lang="es-ES_tradnl" sz="2800" dirty="0" smtClean="0"/>
              <a:t>Porque lo que sucede en tierra depende de la cantidad de lluvia caída en un determinado período de tiempo.</a:t>
            </a:r>
          </a:p>
          <a:p>
            <a:pPr marL="742950" lvl="1" indent="-285750">
              <a:buFont typeface="Arial" pitchFamily="34" charset="0"/>
              <a:buChar char="•"/>
            </a:pPr>
            <a:r>
              <a:rPr lang="es-ES_tradnl" dirty="0" smtClean="0"/>
              <a:t>Porque </a:t>
            </a:r>
            <a:r>
              <a:rPr lang="es-ES_tradnl" dirty="0"/>
              <a:t>las crecidas repentinas constituyen uno de los mas devastadores peligros como resultado de lluvia </a:t>
            </a:r>
            <a:r>
              <a:rPr lang="es-ES_tradnl" dirty="0" smtClean="0"/>
              <a:t>intensa. </a:t>
            </a:r>
          </a:p>
          <a:p>
            <a:pPr marL="742950" lvl="1" indent="-285750">
              <a:buFont typeface="Arial" pitchFamily="34" charset="0"/>
              <a:buChar char="•"/>
            </a:pPr>
            <a:endParaRPr lang="es-ES_tradnl" dirty="0" smtClean="0"/>
          </a:p>
          <a:p>
            <a:pPr marL="285750" indent="-285750">
              <a:buFont typeface="Arial" pitchFamily="34" charset="0"/>
              <a:buChar char="•"/>
            </a:pPr>
            <a:r>
              <a:rPr lang="es-ES_tradnl" sz="2800" dirty="0" smtClean="0"/>
              <a:t>El </a:t>
            </a:r>
            <a:r>
              <a:rPr lang="es-ES_tradnl" sz="2800" dirty="0"/>
              <a:t>decir que va a llover es </a:t>
            </a:r>
            <a:r>
              <a:rPr lang="es-ES_tradnl" sz="2800" dirty="0" smtClean="0"/>
              <a:t>fácil.</a:t>
            </a:r>
          </a:p>
          <a:p>
            <a:pPr marL="285750" indent="-285750">
              <a:buFont typeface="Arial" pitchFamily="34" charset="0"/>
              <a:buChar char="•"/>
            </a:pPr>
            <a:endParaRPr lang="es-ES_tradnl" sz="2800" dirty="0" smtClean="0"/>
          </a:p>
          <a:p>
            <a:pPr marL="285750" indent="-285750">
              <a:buFont typeface="Arial" pitchFamily="34" charset="0"/>
              <a:buChar char="•"/>
            </a:pPr>
            <a:r>
              <a:rPr lang="es-ES_tradnl" sz="2800" dirty="0" smtClean="0"/>
              <a:t>El </a:t>
            </a:r>
            <a:r>
              <a:rPr lang="es-ES_tradnl" sz="2800" dirty="0"/>
              <a:t>determinar cuanta agua va a caer es un reto que vamos a estar enfrentando por las próximas décadas</a:t>
            </a:r>
          </a:p>
          <a:p>
            <a:pPr marL="285750" indent="-285750">
              <a:buFont typeface="Arial" pitchFamily="34" charset="0"/>
              <a:buChar char="•"/>
            </a:pPr>
            <a:endParaRPr lang="es-ES_tradnl" sz="2800" dirty="0"/>
          </a:p>
          <a:p>
            <a:pPr marL="285750" indent="-285750">
              <a:buFont typeface="Arial" pitchFamily="34" charset="0"/>
              <a:buChar char="•"/>
            </a:pPr>
            <a:endParaRPr lang="es-ES_tradnl" sz="2800" dirty="0"/>
          </a:p>
        </p:txBody>
      </p:sp>
    </p:spTree>
    <p:extLst>
      <p:ext uri="{BB962C8B-B14F-4D97-AF65-F5344CB8AC3E}">
        <p14:creationId xmlns:p14="http://schemas.microsoft.com/office/powerpoint/2010/main" val="4039016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ES_tradnl" dirty="0" smtClean="0"/>
              <a:t>Ensamblaje de Modelos</a:t>
            </a:r>
            <a:endParaRPr lang="es-ES_tradnl" dirty="0"/>
          </a:p>
        </p:txBody>
      </p:sp>
      <p:sp>
        <p:nvSpPr>
          <p:cNvPr id="4" name="Subtitle 3"/>
          <p:cNvSpPr>
            <a:spLocks noGrp="1"/>
          </p:cNvSpPr>
          <p:nvPr>
            <p:ph type="subTitle" idx="1"/>
          </p:nvPr>
        </p:nvSpPr>
        <p:spPr>
          <a:xfrm>
            <a:off x="0" y="3886200"/>
            <a:ext cx="9144000" cy="1752600"/>
          </a:xfrm>
        </p:spPr>
        <p:txBody>
          <a:bodyPr/>
          <a:lstStyle/>
          <a:p>
            <a:r>
              <a:rPr lang="es-ES_tradnl" dirty="0" smtClean="0"/>
              <a:t>Un hombre con un reloj sabe la hora</a:t>
            </a:r>
          </a:p>
          <a:p>
            <a:r>
              <a:rPr lang="es-ES_tradnl" b="1" i="1" dirty="0" smtClean="0"/>
              <a:t>Un hombre con dos relojes nunca esta seguro</a:t>
            </a:r>
            <a:endParaRPr lang="es-ES_tradnl" b="1" i="1" dirty="0"/>
          </a:p>
        </p:txBody>
      </p:sp>
    </p:spTree>
    <p:extLst>
      <p:ext uri="{BB962C8B-B14F-4D97-AF65-F5344CB8AC3E}">
        <p14:creationId xmlns:p14="http://schemas.microsoft.com/office/powerpoint/2010/main" val="41362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250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s-ES_tradnl" altLang="en-US" sz="4000" dirty="0" smtClean="0"/>
              <a:t>Predicción del Tiempo</a:t>
            </a:r>
            <a:br>
              <a:rPr lang="es-ES_tradnl" altLang="en-US" sz="4000" dirty="0" smtClean="0"/>
            </a:br>
            <a:endParaRPr lang="es-ES_tradnl" altLang="en-US" sz="4000" dirty="0" smtClean="0"/>
          </a:p>
        </p:txBody>
      </p:sp>
      <p:sp>
        <p:nvSpPr>
          <p:cNvPr id="3075" name="Rectangle 3"/>
          <p:cNvSpPr>
            <a:spLocks noGrp="1" noChangeArrowheads="1"/>
          </p:cNvSpPr>
          <p:nvPr>
            <p:ph idx="1"/>
          </p:nvPr>
        </p:nvSpPr>
        <p:spPr/>
        <p:txBody>
          <a:bodyPr/>
          <a:lstStyle/>
          <a:p>
            <a:pPr eaLnBrk="1" hangingPunct="1"/>
            <a:r>
              <a:rPr lang="es-ES_tradnl" altLang="en-US" dirty="0" smtClean="0"/>
              <a:t>Pronósticos Determinísticos</a:t>
            </a:r>
          </a:p>
          <a:p>
            <a:pPr eaLnBrk="1" hangingPunct="1"/>
            <a:endParaRPr lang="es-ES_tradnl" altLang="en-US" dirty="0" smtClean="0"/>
          </a:p>
          <a:p>
            <a:pPr eaLnBrk="1" hangingPunct="1"/>
            <a:r>
              <a:rPr lang="es-ES_tradnl" altLang="en-US" dirty="0" smtClean="0"/>
              <a:t>Pronósticos Estadísticos</a:t>
            </a:r>
          </a:p>
          <a:p>
            <a:pPr eaLnBrk="1" hangingPunct="1"/>
            <a:endParaRPr lang="es-ES_tradnl" altLang="en-US" dirty="0" smtClean="0"/>
          </a:p>
          <a:p>
            <a:pPr eaLnBrk="1" hangingPunct="1">
              <a:buFontTx/>
              <a:buNone/>
            </a:pPr>
            <a:endParaRPr lang="es-ES_tradnl" alt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Ensamblaje de Modelos</a:t>
            </a:r>
            <a:br>
              <a:rPr lang="es-ES_tradnl" dirty="0" smtClean="0"/>
            </a:br>
            <a:r>
              <a:rPr lang="es-ES_tradnl" dirty="0" smtClean="0"/>
              <a:t>Pronósticos Determinísticos</a:t>
            </a:r>
            <a:endParaRPr lang="es-ES_tradnl" dirty="0"/>
          </a:p>
        </p:txBody>
      </p:sp>
      <p:sp>
        <p:nvSpPr>
          <p:cNvPr id="3" name="Content Placeholder 2"/>
          <p:cNvSpPr>
            <a:spLocks noGrp="1"/>
          </p:cNvSpPr>
          <p:nvPr>
            <p:ph idx="1"/>
          </p:nvPr>
        </p:nvSpPr>
        <p:spPr/>
        <p:txBody>
          <a:bodyPr/>
          <a:lstStyle/>
          <a:p>
            <a:r>
              <a:rPr lang="es-ES_tradnl" altLang="en-US" b="1" u="sng" dirty="0" smtClean="0"/>
              <a:t>Pronostico Determinista</a:t>
            </a:r>
            <a:r>
              <a:rPr lang="es-ES_tradnl" altLang="en-US" dirty="0" smtClean="0"/>
              <a:t>:  Uno que busca establecer relaciones de causa/efecto basado en un  conjunto de condiciones iniciales. </a:t>
            </a:r>
          </a:p>
          <a:p>
            <a:pPr lvl="1"/>
            <a:r>
              <a:rPr lang="es-ES_tradnl" dirty="0" smtClean="0"/>
              <a:t>Un solo modelo es considerado</a:t>
            </a:r>
          </a:p>
          <a:p>
            <a:pPr lvl="1"/>
            <a:r>
              <a:rPr lang="es-ES_tradnl" dirty="0" smtClean="0"/>
              <a:t>Se asume que ese modelo captura la “esencia” de los procesos atmosféricos</a:t>
            </a:r>
          </a:p>
        </p:txBody>
      </p:sp>
    </p:spTree>
    <p:extLst>
      <p:ext uri="{BB962C8B-B14F-4D97-AF65-F5344CB8AC3E}">
        <p14:creationId xmlns:p14="http://schemas.microsoft.com/office/powerpoint/2010/main" val="2124227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0"/>
            <a:ext cx="7848600" cy="1295400"/>
          </a:xfrm>
        </p:spPr>
        <p:txBody>
          <a:bodyPr/>
          <a:lstStyle/>
          <a:p>
            <a:pPr eaLnBrk="1" hangingPunct="1"/>
            <a:r>
              <a:rPr lang="es-ES_tradnl" altLang="en-US" dirty="0" smtClean="0"/>
              <a:t>Limitantes de Pronósticos Deterministas</a:t>
            </a:r>
          </a:p>
        </p:txBody>
      </p:sp>
      <p:sp>
        <p:nvSpPr>
          <p:cNvPr id="9219" name="Rectangle 3"/>
          <p:cNvSpPr>
            <a:spLocks noGrp="1" noChangeArrowheads="1"/>
          </p:cNvSpPr>
          <p:nvPr>
            <p:ph idx="1"/>
          </p:nvPr>
        </p:nvSpPr>
        <p:spPr>
          <a:xfrm>
            <a:off x="533400" y="1295400"/>
            <a:ext cx="7772400" cy="5257800"/>
          </a:xfrm>
        </p:spPr>
        <p:txBody>
          <a:bodyPr/>
          <a:lstStyle/>
          <a:p>
            <a:pPr eaLnBrk="1" hangingPunct="1">
              <a:lnSpc>
                <a:spcPct val="90000"/>
              </a:lnSpc>
            </a:pPr>
            <a:r>
              <a:rPr lang="es-ES_tradnl" altLang="en-US" sz="2400" dirty="0" smtClean="0"/>
              <a:t>Las ecuaciones en los modelos no capturan todos los procesos atmosféricos. </a:t>
            </a:r>
          </a:p>
          <a:p>
            <a:pPr lvl="1" eaLnBrk="1" hangingPunct="1">
              <a:lnSpc>
                <a:spcPct val="90000"/>
              </a:lnSpc>
            </a:pPr>
            <a:r>
              <a:rPr lang="es-ES_tradnl" altLang="en-US" sz="2200" dirty="0" smtClean="0"/>
              <a:t>Las ecuaciones son una </a:t>
            </a:r>
            <a:r>
              <a:rPr lang="es-ES_tradnl" altLang="en-US" sz="2200" b="1" i="1" u="sng" dirty="0" smtClean="0">
                <a:solidFill>
                  <a:schemeClr val="tx2"/>
                </a:solidFill>
              </a:rPr>
              <a:t>aproximación</a:t>
            </a:r>
            <a:r>
              <a:rPr lang="es-ES_tradnl" altLang="en-US" sz="2200" dirty="0" smtClean="0"/>
              <a:t> de la atmósfera. </a:t>
            </a:r>
          </a:p>
          <a:p>
            <a:pPr lvl="1" eaLnBrk="1" hangingPunct="1">
              <a:lnSpc>
                <a:spcPct val="90000"/>
              </a:lnSpc>
            </a:pPr>
            <a:r>
              <a:rPr lang="es-ES_tradnl" altLang="en-US" sz="2200" dirty="0" smtClean="0"/>
              <a:t>Cortes y abreviaciones en las ecuaciones producen errores. </a:t>
            </a:r>
          </a:p>
          <a:p>
            <a:pPr eaLnBrk="1" hangingPunct="1">
              <a:lnSpc>
                <a:spcPct val="90000"/>
              </a:lnSpc>
            </a:pPr>
            <a:r>
              <a:rPr lang="es-ES_tradnl" altLang="en-US" sz="2400" dirty="0" smtClean="0"/>
              <a:t>Los modelos no pueden solucionar ciertos procesos atmosféricos de menor escala sobre un nivel determinado. </a:t>
            </a:r>
          </a:p>
          <a:p>
            <a:pPr lvl="1" eaLnBrk="1" hangingPunct="1">
              <a:lnSpc>
                <a:spcPct val="90000"/>
              </a:lnSpc>
            </a:pPr>
            <a:r>
              <a:rPr lang="es-ES_tradnl" altLang="en-US" sz="2200" dirty="0" smtClean="0"/>
              <a:t>Los sistemas tienen que tener dimensiones espaciales superiores </a:t>
            </a:r>
            <a:r>
              <a:rPr lang="es-ES_tradnl" altLang="en-US" sz="2200" dirty="0" smtClean="0">
                <a:solidFill>
                  <a:schemeClr val="tx2"/>
                </a:solidFill>
              </a:rPr>
              <a:t>a </a:t>
            </a:r>
            <a:r>
              <a:rPr lang="es-ES_tradnl" altLang="en-US" sz="2200" b="1" dirty="0" smtClean="0">
                <a:solidFill>
                  <a:schemeClr val="tx2"/>
                </a:solidFill>
              </a:rPr>
              <a:t>5 veces la resolución </a:t>
            </a:r>
            <a:r>
              <a:rPr lang="es-ES_tradnl" altLang="en-US" sz="2200" dirty="0" smtClean="0"/>
              <a:t>del modelo. </a:t>
            </a:r>
          </a:p>
          <a:p>
            <a:pPr lvl="1" eaLnBrk="1" hangingPunct="1">
              <a:lnSpc>
                <a:spcPct val="90000"/>
              </a:lnSpc>
            </a:pPr>
            <a:r>
              <a:rPr lang="es-ES_tradnl" altLang="en-US" sz="2200" dirty="0" smtClean="0"/>
              <a:t>Observaciones iniciales no están disponibles en cada punto de la atmósfera.</a:t>
            </a:r>
          </a:p>
          <a:p>
            <a:pPr lvl="1" eaLnBrk="1" hangingPunct="1">
              <a:lnSpc>
                <a:spcPct val="90000"/>
              </a:lnSpc>
            </a:pPr>
            <a:r>
              <a:rPr lang="es-ES_tradnl" altLang="en-US" sz="2200" dirty="0" smtClean="0"/>
              <a:t>Hay limitantes en los datos, tanto en la vertical como en la horizontal</a:t>
            </a:r>
          </a:p>
          <a:p>
            <a:pPr lvl="1" eaLnBrk="1" hangingPunct="1">
              <a:lnSpc>
                <a:spcPct val="90000"/>
              </a:lnSpc>
            </a:pPr>
            <a:r>
              <a:rPr lang="es-ES_tradnl" altLang="en-US" sz="2200" dirty="0" smtClean="0"/>
              <a:t>Problemas de precisión en los datos iniciales/de análisis. </a:t>
            </a:r>
          </a:p>
          <a:p>
            <a:pPr lvl="1" eaLnBrk="1" hangingPunct="1">
              <a:lnSpc>
                <a:spcPct val="90000"/>
              </a:lnSpc>
            </a:pPr>
            <a:r>
              <a:rPr lang="es-ES_tradnl" altLang="en-US" sz="2200" dirty="0" smtClean="0"/>
              <a:t>Errores en condiciones iniciales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28600"/>
            <a:ext cx="7772400" cy="1143000"/>
          </a:xfrm>
        </p:spPr>
        <p:txBody>
          <a:bodyPr/>
          <a:lstStyle/>
          <a:p>
            <a:pPr eaLnBrk="1" hangingPunct="1"/>
            <a:r>
              <a:rPr lang="es-ES_tradnl" altLang="en-US" dirty="0" smtClean="0"/>
              <a:t>Previsibilidad de los Modelos</a:t>
            </a:r>
          </a:p>
        </p:txBody>
      </p:sp>
      <p:sp>
        <p:nvSpPr>
          <p:cNvPr id="6147" name="Rectangle 3"/>
          <p:cNvSpPr>
            <a:spLocks noGrp="1" noChangeArrowheads="1"/>
          </p:cNvSpPr>
          <p:nvPr>
            <p:ph idx="1"/>
          </p:nvPr>
        </p:nvSpPr>
        <p:spPr>
          <a:xfrm>
            <a:off x="685800" y="1371600"/>
            <a:ext cx="7772400" cy="5105400"/>
          </a:xfrm>
        </p:spPr>
        <p:txBody>
          <a:bodyPr/>
          <a:lstStyle/>
          <a:p>
            <a:pPr algn="just" eaLnBrk="1" hangingPunct="1">
              <a:lnSpc>
                <a:spcPct val="80000"/>
              </a:lnSpc>
              <a:buFontTx/>
              <a:buNone/>
            </a:pPr>
            <a:endParaRPr lang="es-ES_tradnl" altLang="en-US" sz="2800" dirty="0" smtClean="0"/>
          </a:p>
          <a:p>
            <a:pPr algn="just" eaLnBrk="1" hangingPunct="1">
              <a:lnSpc>
                <a:spcPct val="80000"/>
              </a:lnSpc>
            </a:pPr>
            <a:r>
              <a:rPr lang="es-ES_tradnl" altLang="en-US" sz="2800" dirty="0" smtClean="0"/>
              <a:t>Se deben considerar las posibilidades de errores </a:t>
            </a:r>
          </a:p>
          <a:p>
            <a:pPr lvl="1" algn="just" eaLnBrk="1" hangingPunct="1">
              <a:lnSpc>
                <a:spcPct val="80000"/>
              </a:lnSpc>
            </a:pPr>
            <a:r>
              <a:rPr lang="es-ES_tradnl" altLang="en-US" sz="2400" dirty="0" smtClean="0"/>
              <a:t>En las condiciones iniciales</a:t>
            </a:r>
          </a:p>
          <a:p>
            <a:pPr lvl="1" algn="just" eaLnBrk="1" hangingPunct="1">
              <a:lnSpc>
                <a:spcPct val="80000"/>
              </a:lnSpc>
            </a:pPr>
            <a:r>
              <a:rPr lang="es-ES_tradnl" altLang="en-US" sz="2400" dirty="0" smtClean="0"/>
              <a:t>La verificación de los análisis</a:t>
            </a:r>
          </a:p>
          <a:p>
            <a:pPr lvl="1" algn="just" eaLnBrk="1" hangingPunct="1">
              <a:lnSpc>
                <a:spcPct val="80000"/>
              </a:lnSpc>
            </a:pPr>
            <a:r>
              <a:rPr lang="es-ES_tradnl" altLang="en-US" sz="2400" dirty="0" smtClean="0"/>
              <a:t>Sistemas de asimilación de datos</a:t>
            </a:r>
          </a:p>
          <a:p>
            <a:pPr lvl="1" eaLnBrk="1" hangingPunct="1">
              <a:lnSpc>
                <a:spcPct val="80000"/>
              </a:lnSpc>
            </a:pPr>
            <a:r>
              <a:rPr lang="es-ES_tradnl" altLang="en-US" sz="2400" dirty="0" smtClean="0"/>
              <a:t>Imprecisiones de los modelos (física, dinámica, horizontal, vertical, y escalas temporales, </a:t>
            </a:r>
            <a:r>
              <a:rPr lang="es-ES_tradnl" altLang="en-US" sz="2400" b="1" i="1" dirty="0" smtClean="0"/>
              <a:t>etc.</a:t>
            </a:r>
            <a:r>
              <a:rPr lang="es-ES_tradnl" altLang="en-US" sz="2400" dirty="0" smtClean="0"/>
              <a:t>)</a:t>
            </a:r>
          </a:p>
          <a:p>
            <a:pPr lvl="1" algn="just" eaLnBrk="1" hangingPunct="1">
              <a:lnSpc>
                <a:spcPct val="80000"/>
              </a:lnSpc>
            </a:pPr>
            <a:r>
              <a:rPr lang="es-ES_tradnl" altLang="en-US" sz="2400" dirty="0" smtClean="0"/>
              <a:t>Los efectos de cómputos (números truncados, sistemas de procesamiento, etc.), </a:t>
            </a:r>
          </a:p>
          <a:p>
            <a:pPr lvl="1" algn="just" eaLnBrk="1" hangingPunct="1">
              <a:lnSpc>
                <a:spcPct val="80000"/>
              </a:lnSpc>
            </a:pPr>
            <a:r>
              <a:rPr lang="es-ES_tradnl" altLang="en-US" sz="2400" dirty="0" smtClean="0"/>
              <a:t>Y muchas otras cuestiones.</a:t>
            </a:r>
          </a:p>
          <a:p>
            <a:pPr eaLnBrk="1" hangingPunct="1">
              <a:lnSpc>
                <a:spcPct val="80000"/>
              </a:lnSpc>
            </a:pPr>
            <a:r>
              <a:rPr lang="es-ES_tradnl" altLang="en-US" sz="2800" dirty="0" smtClean="0"/>
              <a:t>Debido a todo esto, las previsiones determinísticas, de un solo modelo, nunca serán totalmente correctas.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Incertidumbre del Pronostico</a:t>
            </a:r>
            <a:endParaRPr lang="es-ES_tradnl" dirty="0"/>
          </a:p>
        </p:txBody>
      </p:sp>
      <p:pic>
        <p:nvPicPr>
          <p:cNvPr id="131074" name="Picture 2" descr="http://www.wpc.ncep.noaa.gov/mike/gfs/sa_p24i_gfs00f06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620000" cy="5717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2667000"/>
            <a:ext cx="4343400" cy="2862322"/>
          </a:xfrm>
          <a:prstGeom prst="rect">
            <a:avLst/>
          </a:prstGeom>
          <a:solidFill>
            <a:schemeClr val="bg2">
              <a:alpha val="61000"/>
            </a:schemeClr>
          </a:solidFill>
        </p:spPr>
        <p:txBody>
          <a:bodyPr wrap="square" rtlCol="0">
            <a:spAutoFit/>
          </a:bodyPr>
          <a:lstStyle/>
          <a:p>
            <a:pPr algn="ctr"/>
            <a:r>
              <a:rPr lang="es-ES_tradnl" altLang="en-US" sz="9600" dirty="0" smtClean="0">
                <a:solidFill>
                  <a:srgbClr val="FF33CC"/>
                </a:solidFill>
                <a:cs typeface="Times New Roman" pitchFamily="28" charset="0"/>
              </a:rPr>
              <a:t>¿?</a:t>
            </a:r>
          </a:p>
          <a:p>
            <a:pPr algn="ctr"/>
            <a:r>
              <a:rPr lang="es-ES_tradnl" sz="2800" dirty="0" smtClean="0">
                <a:solidFill>
                  <a:srgbClr val="FF33CC"/>
                </a:solidFill>
                <a:cs typeface="Times New Roman" pitchFamily="28" charset="0"/>
              </a:rPr>
              <a:t>Confianza no puede ser establecida si solamente se considera un modelo</a:t>
            </a:r>
            <a:endParaRPr lang="es-ES_tradnl" sz="2800" dirty="0">
              <a:solidFill>
                <a:srgbClr val="FF33CC"/>
              </a:solidFill>
            </a:endParaRPr>
          </a:p>
        </p:txBody>
      </p:sp>
    </p:spTree>
    <p:extLst>
      <p:ext uri="{BB962C8B-B14F-4D97-AF65-F5344CB8AC3E}">
        <p14:creationId xmlns:p14="http://schemas.microsoft.com/office/powerpoint/2010/main" val="39139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Ensamblaje de Modelos</a:t>
            </a:r>
            <a:br>
              <a:rPr lang="es-ES_tradnl" dirty="0" smtClean="0"/>
            </a:br>
            <a:r>
              <a:rPr lang="es-ES_tradnl" dirty="0" smtClean="0"/>
              <a:t>Pronósticos Estadísticos</a:t>
            </a:r>
            <a:endParaRPr lang="es-ES_tradnl" dirty="0"/>
          </a:p>
        </p:txBody>
      </p:sp>
      <p:sp>
        <p:nvSpPr>
          <p:cNvPr id="3" name="Content Placeholder 2"/>
          <p:cNvSpPr>
            <a:spLocks noGrp="1"/>
          </p:cNvSpPr>
          <p:nvPr>
            <p:ph idx="1"/>
          </p:nvPr>
        </p:nvSpPr>
        <p:spPr/>
        <p:txBody>
          <a:bodyPr/>
          <a:lstStyle/>
          <a:p>
            <a:r>
              <a:rPr lang="es-ES_tradnl" dirty="0" smtClean="0"/>
              <a:t>Un ensamblaje consiste de dos o mas modelos que son validos, o verifican, en una misma hora</a:t>
            </a:r>
          </a:p>
          <a:p>
            <a:pPr lvl="1"/>
            <a:r>
              <a:rPr lang="es-ES_tradnl" dirty="0" smtClean="0"/>
              <a:t>Ej. el GFS de las 00Z vs. el de las 12Z</a:t>
            </a:r>
          </a:p>
          <a:p>
            <a:r>
              <a:rPr lang="es-ES_tradnl" dirty="0" smtClean="0"/>
              <a:t>La idea es que mientras mas modelos la probabilidad de solucionar procesos físicos atmosféricos aumenta</a:t>
            </a:r>
          </a:p>
          <a:p>
            <a:pPr lvl="1"/>
            <a:r>
              <a:rPr lang="es-ES_tradnl" dirty="0" smtClean="0"/>
              <a:t>Ayuda a establecer confianza en el pronostico</a:t>
            </a:r>
          </a:p>
          <a:p>
            <a:pPr lvl="1"/>
            <a:endParaRPr lang="es-ES_tradnl" dirty="0"/>
          </a:p>
        </p:txBody>
      </p:sp>
    </p:spTree>
    <p:extLst>
      <p:ext uri="{BB962C8B-B14F-4D97-AF65-F5344CB8AC3E}">
        <p14:creationId xmlns:p14="http://schemas.microsoft.com/office/powerpoint/2010/main" val="1171981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smtClean="0"/>
              <a:t>Comparación de dos Salidas del GFS (Validas el 27/12Z)</a:t>
            </a:r>
            <a:endParaRPr lang="es-ES_tradnl" dirty="0"/>
          </a:p>
        </p:txBody>
      </p:sp>
      <p:grpSp>
        <p:nvGrpSpPr>
          <p:cNvPr id="6" name="Group 5"/>
          <p:cNvGrpSpPr/>
          <p:nvPr/>
        </p:nvGrpSpPr>
        <p:grpSpPr>
          <a:xfrm>
            <a:off x="4953000" y="2209800"/>
            <a:ext cx="3733800" cy="4267200"/>
            <a:chOff x="5105400" y="2209800"/>
            <a:chExt cx="3581400" cy="404876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09800"/>
              <a:ext cx="35623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19800"/>
              <a:ext cx="3581400" cy="23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609601" y="2209800"/>
            <a:ext cx="3733800" cy="4267200"/>
            <a:chOff x="821009" y="2209800"/>
            <a:chExt cx="3522391" cy="4048760"/>
          </a:xfrm>
        </p:grpSpPr>
        <p:pic>
          <p:nvPicPr>
            <p:cNvPr id="146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09" y="2209800"/>
              <a:ext cx="3522391"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000749"/>
              <a:ext cx="3505200" cy="257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472029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19400"/>
            <a:ext cx="7772400" cy="1143000"/>
          </a:xfrm>
        </p:spPr>
        <p:txBody>
          <a:bodyPr/>
          <a:lstStyle/>
          <a:p>
            <a:r>
              <a:rPr lang="es-ES_tradnl" altLang="en-US" dirty="0" smtClean="0">
                <a:cs typeface="Times New Roman" pitchFamily="28" charset="0"/>
              </a:rPr>
              <a:t>¿</a:t>
            </a:r>
            <a:r>
              <a:rPr lang="es-ES_tradnl" dirty="0" smtClean="0"/>
              <a:t>Qué tal si consideramos muchos modelos?</a:t>
            </a:r>
            <a:endParaRPr lang="es-ES_tradnl"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001" y="0"/>
            <a:ext cx="2336799" cy="1752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286861" cy="1752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0"/>
            <a:ext cx="2343687" cy="17577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6691" y="0"/>
            <a:ext cx="2307309" cy="173048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57766"/>
            <a:ext cx="2209800" cy="17474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800" y="1752600"/>
            <a:ext cx="2286000" cy="17145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5800" y="1757767"/>
            <a:ext cx="2287936" cy="171595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3736" y="1709334"/>
            <a:ext cx="2360264" cy="1770198"/>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3505200"/>
            <a:ext cx="2286861" cy="171514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0" y="3429000"/>
            <a:ext cx="2315705" cy="177165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95800" y="3446436"/>
            <a:ext cx="2385448" cy="178908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1800" y="3429000"/>
            <a:ext cx="2362200" cy="177165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200650"/>
            <a:ext cx="2209800" cy="165735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800" y="5185475"/>
            <a:ext cx="2286000" cy="1685925"/>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95800" y="5185475"/>
            <a:ext cx="2286000" cy="1714500"/>
          </a:xfrm>
          <a:prstGeom prst="rect">
            <a:avLst/>
          </a:prstGeom>
        </p:spPr>
      </p:pic>
      <p:pic>
        <p:nvPicPr>
          <p:cNvPr id="18" name="Picture 1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81800" y="5140918"/>
            <a:ext cx="2362200" cy="1730482"/>
          </a:xfrm>
          <a:prstGeom prst="rect">
            <a:avLst/>
          </a:prstGeom>
        </p:spPr>
      </p:pic>
      <p:sp>
        <p:nvSpPr>
          <p:cNvPr id="19" name="TextBox 18"/>
          <p:cNvSpPr txBox="1"/>
          <p:nvPr/>
        </p:nvSpPr>
        <p:spPr>
          <a:xfrm>
            <a:off x="990600" y="1143000"/>
            <a:ext cx="7239000" cy="4154984"/>
          </a:xfrm>
          <a:prstGeom prst="rect">
            <a:avLst/>
          </a:prstGeom>
          <a:solidFill>
            <a:schemeClr val="bg2">
              <a:alpha val="66000"/>
            </a:schemeClr>
          </a:solidFill>
        </p:spPr>
        <p:txBody>
          <a:bodyPr wrap="square" rtlCol="0">
            <a:spAutoFit/>
          </a:bodyPr>
          <a:lstStyle/>
          <a:p>
            <a:pPr algn="ctr"/>
            <a:r>
              <a:rPr lang="es-ES_tradnl" altLang="en-US" sz="8800" dirty="0" smtClean="0">
                <a:cs typeface="Times New Roman" pitchFamily="28" charset="0"/>
              </a:rPr>
              <a:t>¿Qué sucede con la incertidumbre?</a:t>
            </a:r>
            <a:endParaRPr lang="es-ES_tradnl" sz="8800" dirty="0"/>
          </a:p>
        </p:txBody>
      </p:sp>
    </p:spTree>
    <p:extLst>
      <p:ext uri="{BB962C8B-B14F-4D97-AF65-F5344CB8AC3E}">
        <p14:creationId xmlns:p14="http://schemas.microsoft.com/office/powerpoint/2010/main" val="368520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75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750"/>
                            </p:stCondLst>
                            <p:childTnLst>
                              <p:par>
                                <p:cTn id="10" presetID="1" presetClass="entr" presetSubtype="0" fill="hold" nodeType="afterEffect">
                                  <p:stCondLst>
                                    <p:cond delay="75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75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2250"/>
                            </p:stCondLst>
                            <p:childTnLst>
                              <p:par>
                                <p:cTn id="16" presetID="1" presetClass="entr" presetSubtype="0" fill="hold" nodeType="afterEffect">
                                  <p:stCondLst>
                                    <p:cond delay="75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nodeType="afterEffect">
                                  <p:stCondLst>
                                    <p:cond delay="75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3750"/>
                            </p:stCondLst>
                            <p:childTnLst>
                              <p:par>
                                <p:cTn id="22" presetID="1" presetClass="entr" presetSubtype="0" fill="hold" nodeType="afterEffect">
                                  <p:stCondLst>
                                    <p:cond delay="50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4250"/>
                            </p:stCondLst>
                            <p:childTnLst>
                              <p:par>
                                <p:cTn id="25" presetID="1" presetClass="entr" presetSubtype="0" fill="hold" nodeType="afterEffect">
                                  <p:stCondLst>
                                    <p:cond delay="25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4500"/>
                            </p:stCondLst>
                            <p:childTnLst>
                              <p:par>
                                <p:cTn id="28" presetID="1" presetClass="entr" presetSubtype="0" fill="hold" nodeType="afterEffect">
                                  <p:stCondLst>
                                    <p:cond delay="50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nodeType="afterEffect">
                                  <p:stCondLst>
                                    <p:cond delay="50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5500"/>
                            </p:stCondLst>
                            <p:childTnLst>
                              <p:par>
                                <p:cTn id="34" presetID="1" presetClass="entr" presetSubtype="0" fill="hold" nodeType="afterEffect">
                                  <p:stCondLst>
                                    <p:cond delay="50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6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6500"/>
                            </p:stCondLst>
                            <p:childTnLst>
                              <p:par>
                                <p:cTn id="40" presetID="1" presetClass="entr" presetSubtype="0" fill="hold" nodeType="afterEffect">
                                  <p:stCondLst>
                                    <p:cond delay="500"/>
                                  </p:stCondLst>
                                  <p:childTnLst>
                                    <p:set>
                                      <p:cBhvr>
                                        <p:cTn id="41" dur="1" fill="hold">
                                          <p:stCondLst>
                                            <p:cond delay="0"/>
                                          </p:stCondLst>
                                        </p:cTn>
                                        <p:tgtEl>
                                          <p:spTgt spid="7"/>
                                        </p:tgtEl>
                                        <p:attrNameLst>
                                          <p:attrName>style.visibility</p:attrName>
                                        </p:attrNameLst>
                                      </p:cBhvr>
                                      <p:to>
                                        <p:strVal val="visible"/>
                                      </p:to>
                                    </p:set>
                                  </p:childTnLst>
                                </p:cTn>
                              </p:par>
                            </p:childTnLst>
                          </p:cTn>
                        </p:par>
                        <p:par>
                          <p:cTn id="42" fill="hold">
                            <p:stCondLst>
                              <p:cond delay="7000"/>
                            </p:stCondLst>
                            <p:childTnLst>
                              <p:par>
                                <p:cTn id="43" presetID="1" presetClass="entr" presetSubtype="0" fill="hold" nodeType="afterEffect">
                                  <p:stCondLst>
                                    <p:cond delay="50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7500"/>
                            </p:stCondLst>
                            <p:childTnLst>
                              <p:par>
                                <p:cTn id="46" presetID="1" presetClass="entr" presetSubtype="0" fill="hold" nodeType="afterEffect">
                                  <p:stCondLst>
                                    <p:cond delay="500"/>
                                  </p:stCondLst>
                                  <p:childTnLst>
                                    <p:set>
                                      <p:cBhvr>
                                        <p:cTn id="47" dur="1" fill="hold">
                                          <p:stCondLst>
                                            <p:cond delay="0"/>
                                          </p:stCondLst>
                                        </p:cTn>
                                        <p:tgtEl>
                                          <p:spTgt spid="9"/>
                                        </p:tgtEl>
                                        <p:attrNameLst>
                                          <p:attrName>style.visibility</p:attrName>
                                        </p:attrNameLst>
                                      </p:cBhvr>
                                      <p:to>
                                        <p:strVal val="visible"/>
                                      </p:to>
                                    </p:set>
                                  </p:childTnLst>
                                </p:cTn>
                              </p:par>
                            </p:childTnLst>
                          </p:cTn>
                        </p:par>
                        <p:par>
                          <p:cTn id="48" fill="hold">
                            <p:stCondLst>
                              <p:cond delay="8000"/>
                            </p:stCondLst>
                            <p:childTnLst>
                              <p:par>
                                <p:cTn id="49" presetID="1" presetClass="entr" presetSubtype="0" fill="hold" nodeType="afterEffect">
                                  <p:stCondLst>
                                    <p:cond delay="500"/>
                                  </p:stCondLst>
                                  <p:childTnLst>
                                    <p:set>
                                      <p:cBhvr>
                                        <p:cTn id="50" dur="1" fill="hold">
                                          <p:stCondLst>
                                            <p:cond delay="0"/>
                                          </p:stCondLst>
                                        </p:cTn>
                                        <p:tgtEl>
                                          <p:spTgt spid="17"/>
                                        </p:tgtEl>
                                        <p:attrNameLst>
                                          <p:attrName>style.visibility</p:attrName>
                                        </p:attrNameLst>
                                      </p:cBhvr>
                                      <p:to>
                                        <p:strVal val="visible"/>
                                      </p:to>
                                    </p:set>
                                  </p:childTnLst>
                                </p:cTn>
                              </p:par>
                            </p:childTnLst>
                          </p:cTn>
                        </p:par>
                        <p:par>
                          <p:cTn id="51" fill="hold">
                            <p:stCondLst>
                              <p:cond delay="85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s-ES_tradnl" altLang="en-US" dirty="0" smtClean="0"/>
              <a:t>Sistema de Pronósticos de Ensamblaje (SPE) </a:t>
            </a:r>
          </a:p>
        </p:txBody>
      </p:sp>
      <p:sp>
        <p:nvSpPr>
          <p:cNvPr id="7171" name="Rectangle 3"/>
          <p:cNvSpPr>
            <a:spLocks noGrp="1" noChangeArrowheads="1"/>
          </p:cNvSpPr>
          <p:nvPr>
            <p:ph idx="1"/>
          </p:nvPr>
        </p:nvSpPr>
        <p:spPr>
          <a:xfrm>
            <a:off x="685800" y="1981200"/>
            <a:ext cx="7772400" cy="4419600"/>
          </a:xfrm>
        </p:spPr>
        <p:txBody>
          <a:bodyPr/>
          <a:lstStyle/>
          <a:p>
            <a:pPr algn="just" eaLnBrk="1" hangingPunct="1">
              <a:lnSpc>
                <a:spcPct val="90000"/>
              </a:lnSpc>
              <a:buFont typeface="Arial" panose="020B0604020202020204" pitchFamily="34" charset="0"/>
              <a:buChar char="•"/>
            </a:pPr>
            <a:r>
              <a:rPr lang="es-ES_tradnl" altLang="en-US" dirty="0" smtClean="0"/>
              <a:t>SPE considera la naturaleza caótica de la atmósfera y las limitantes de la predicción numérica.</a:t>
            </a:r>
          </a:p>
          <a:p>
            <a:pPr algn="just" eaLnBrk="1" hangingPunct="1">
              <a:lnSpc>
                <a:spcPct val="90000"/>
              </a:lnSpc>
              <a:buFontTx/>
              <a:buNone/>
            </a:pPr>
            <a:endParaRPr lang="es-ES_tradnl" altLang="en-US" dirty="0" smtClean="0"/>
          </a:p>
          <a:p>
            <a:pPr eaLnBrk="1" hangingPunct="1">
              <a:lnSpc>
                <a:spcPct val="90000"/>
              </a:lnSpc>
            </a:pPr>
            <a:r>
              <a:rPr lang="es-ES_tradnl" altLang="en-US" dirty="0" smtClean="0"/>
              <a:t>SPE evalúa cuan grande es la </a:t>
            </a:r>
            <a:r>
              <a:rPr lang="es-ES_tradnl" altLang="en-US" b="1" dirty="0" smtClean="0">
                <a:solidFill>
                  <a:schemeClr val="accent1"/>
                </a:solidFill>
              </a:rPr>
              <a:t>incertidumbre</a:t>
            </a:r>
            <a:r>
              <a:rPr lang="es-ES_tradnl" altLang="en-US" dirty="0" smtClean="0">
                <a:solidFill>
                  <a:schemeClr val="accent1"/>
                </a:solidFill>
              </a:rPr>
              <a:t> </a:t>
            </a:r>
            <a:r>
              <a:rPr lang="es-ES_tradnl" altLang="en-US" dirty="0" smtClean="0"/>
              <a:t>en un pronóstico.</a:t>
            </a:r>
          </a:p>
          <a:p>
            <a:pPr eaLnBrk="1" hangingPunct="1">
              <a:lnSpc>
                <a:spcPct val="90000"/>
              </a:lnSpc>
            </a:pPr>
            <a:endParaRPr lang="es-ES_tradnl" altLang="en-US" dirty="0" smtClean="0"/>
          </a:p>
          <a:p>
            <a:pPr eaLnBrk="1" hangingPunct="1">
              <a:lnSpc>
                <a:spcPct val="90000"/>
              </a:lnSpc>
            </a:pPr>
            <a:r>
              <a:rPr lang="es-ES_tradnl" altLang="en-US" dirty="0" smtClean="0"/>
              <a:t>SPE nos estima la </a:t>
            </a:r>
            <a:r>
              <a:rPr lang="es-ES_tradnl" altLang="en-US" b="1" dirty="0" smtClean="0">
                <a:solidFill>
                  <a:schemeClr val="accent1"/>
                </a:solidFill>
              </a:rPr>
              <a:t>probabilidad</a:t>
            </a:r>
            <a:r>
              <a:rPr lang="es-ES_tradnl" altLang="en-US" dirty="0" smtClean="0"/>
              <a:t> que un dado pronostico se cumpla/verifique.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s-ES_tradnl" dirty="0" smtClean="0"/>
              <a:t>Pronósticos Cuantitativos de Precipitación</a:t>
            </a:r>
            <a:endParaRPr lang="es-ES_tradnl" dirty="0"/>
          </a:p>
        </p:txBody>
      </p:sp>
      <p:sp>
        <p:nvSpPr>
          <p:cNvPr id="3" name="Content Placeholder 2"/>
          <p:cNvSpPr>
            <a:spLocks noGrp="1"/>
          </p:cNvSpPr>
          <p:nvPr>
            <p:ph idx="1"/>
          </p:nvPr>
        </p:nvSpPr>
        <p:spPr>
          <a:xfrm>
            <a:off x="609600" y="1600200"/>
            <a:ext cx="8153400" cy="4648200"/>
          </a:xfrm>
        </p:spPr>
        <p:txBody>
          <a:bodyPr/>
          <a:lstStyle/>
          <a:p>
            <a:r>
              <a:rPr lang="es-ES_tradnl" dirty="0" smtClean="0"/>
              <a:t>Nuestros pronósticos tienen impacto </a:t>
            </a:r>
            <a:r>
              <a:rPr lang="es-ES_tradnl" b="1" i="1" dirty="0" smtClean="0"/>
              <a:t>económico-sociales</a:t>
            </a:r>
            <a:r>
              <a:rPr lang="es-ES_tradnl" dirty="0" smtClean="0"/>
              <a:t>. </a:t>
            </a:r>
          </a:p>
          <a:p>
            <a:pPr lvl="1"/>
            <a:r>
              <a:rPr lang="es-ES_tradnl" dirty="0" smtClean="0"/>
              <a:t>Costos al Gobierno y los Comerciantes</a:t>
            </a:r>
          </a:p>
          <a:p>
            <a:pPr lvl="1"/>
            <a:r>
              <a:rPr lang="es-ES_tradnl" dirty="0" smtClean="0"/>
              <a:t>Costos al publico y calidad de vida</a:t>
            </a:r>
          </a:p>
          <a:p>
            <a:r>
              <a:rPr lang="es-ES_tradnl" dirty="0" smtClean="0"/>
              <a:t>Credibilidad del pronosticador y el servicio</a:t>
            </a:r>
          </a:p>
          <a:p>
            <a:pPr lvl="1"/>
            <a:r>
              <a:rPr lang="es-ES_tradnl" dirty="0" smtClean="0"/>
              <a:t>Malos pronósticos resultan en erosión de la credibilidad</a:t>
            </a:r>
          </a:p>
          <a:p>
            <a:pPr lvl="1"/>
            <a:r>
              <a:rPr lang="es-ES_tradnl" b="1" i="1" dirty="0" smtClean="0"/>
              <a:t>Sin credibilidad, el publico indiferente</a:t>
            </a:r>
          </a:p>
          <a:p>
            <a:pPr lvl="1"/>
            <a:r>
              <a:rPr lang="es-ES_tradnl" b="1" i="1" dirty="0" smtClean="0"/>
              <a:t>Sin credibilidad, no podemos hacer nuestro trabajo</a:t>
            </a:r>
            <a:endParaRPr lang="es-ES_tradnl" b="1" i="1" dirty="0"/>
          </a:p>
        </p:txBody>
      </p:sp>
    </p:spTree>
    <p:extLst>
      <p:ext uri="{BB962C8B-B14F-4D97-AF65-F5344CB8AC3E}">
        <p14:creationId xmlns:p14="http://schemas.microsoft.com/office/powerpoint/2010/main" val="16927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s-ES_tradnl" altLang="en-US" sz="4000" dirty="0" smtClean="0"/>
              <a:t>Ensamblaje de Modelos</a:t>
            </a:r>
          </a:p>
        </p:txBody>
      </p:sp>
      <p:sp>
        <p:nvSpPr>
          <p:cNvPr id="16387" name="Rectangle 3"/>
          <p:cNvSpPr>
            <a:spLocks noGrp="1" noChangeArrowheads="1"/>
          </p:cNvSpPr>
          <p:nvPr>
            <p:ph idx="1"/>
          </p:nvPr>
        </p:nvSpPr>
        <p:spPr/>
        <p:txBody>
          <a:bodyPr/>
          <a:lstStyle/>
          <a:p>
            <a:pPr eaLnBrk="1" hangingPunct="1">
              <a:lnSpc>
                <a:spcPct val="90000"/>
              </a:lnSpc>
            </a:pPr>
            <a:r>
              <a:rPr lang="es-ES_tradnl" altLang="en-US" sz="2800" smtClean="0"/>
              <a:t>En el NCEP, actualmente se corren </a:t>
            </a:r>
            <a:r>
              <a:rPr lang="es-ES_tradnl" altLang="en-US" sz="2800" b="1" u="sng" smtClean="0">
                <a:solidFill>
                  <a:schemeClr val="accent1"/>
                </a:solidFill>
              </a:rPr>
              <a:t>21 miembros diferentes</a:t>
            </a:r>
            <a:r>
              <a:rPr lang="es-ES_tradnl" altLang="en-US" sz="2800" smtClean="0"/>
              <a:t> por ciclo (00, 06, 12, 18), y para</a:t>
            </a:r>
            <a:r>
              <a:rPr lang="es-ES_tradnl" altLang="en-US" sz="2800" b="1" smtClean="0"/>
              <a:t> dos sectores</a:t>
            </a:r>
          </a:p>
          <a:p>
            <a:pPr lvl="1" eaLnBrk="1" hangingPunct="1">
              <a:lnSpc>
                <a:spcPct val="90000"/>
              </a:lnSpc>
            </a:pPr>
            <a:r>
              <a:rPr lang="es-ES_tradnl" altLang="en-US" sz="2400" b="1" smtClean="0"/>
              <a:t>El GEFS global, y el SREF regional</a:t>
            </a:r>
          </a:p>
          <a:p>
            <a:pPr eaLnBrk="1" hangingPunct="1">
              <a:lnSpc>
                <a:spcPct val="90000"/>
              </a:lnSpc>
            </a:pPr>
            <a:r>
              <a:rPr lang="es-ES_tradnl" altLang="en-US" sz="2800" smtClean="0"/>
              <a:t>En el Centro Europeo ellos corren mas de 50 miembros por ciclo.</a:t>
            </a:r>
          </a:p>
          <a:p>
            <a:pPr eaLnBrk="1" hangingPunct="1">
              <a:lnSpc>
                <a:spcPct val="90000"/>
              </a:lnSpc>
            </a:pPr>
            <a:r>
              <a:rPr lang="es-ES_tradnl" altLang="en-US" sz="2800" smtClean="0"/>
              <a:t>Los productos de los modelos Británicos (UKMET) y Europeo (ECMWF) son incluidos en nuestra derivación del ensamblaje global.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152400"/>
            <a:ext cx="7772400" cy="1143000"/>
          </a:xfrm>
        </p:spPr>
        <p:txBody>
          <a:bodyPr/>
          <a:lstStyle/>
          <a:p>
            <a:pPr eaLnBrk="1" hangingPunct="1"/>
            <a:r>
              <a:rPr lang="es-ES_tradnl" altLang="en-US" dirty="0" smtClean="0"/>
              <a:t>Herramientas del SPE</a:t>
            </a:r>
          </a:p>
        </p:txBody>
      </p:sp>
      <p:sp>
        <p:nvSpPr>
          <p:cNvPr id="31747" name="Rectangle 3"/>
          <p:cNvSpPr>
            <a:spLocks noGrp="1" noChangeArrowheads="1"/>
          </p:cNvSpPr>
          <p:nvPr>
            <p:ph idx="1"/>
          </p:nvPr>
        </p:nvSpPr>
        <p:spPr>
          <a:xfrm>
            <a:off x="685800" y="1447800"/>
            <a:ext cx="7772400" cy="2147888"/>
          </a:xfrm>
        </p:spPr>
        <p:txBody>
          <a:bodyPr/>
          <a:lstStyle/>
          <a:p>
            <a:pPr eaLnBrk="1" hangingPunct="1">
              <a:lnSpc>
                <a:spcPct val="90000"/>
              </a:lnSpc>
            </a:pPr>
            <a:r>
              <a:rPr lang="es-ES_tradnl" altLang="en-US" sz="2400" dirty="0" smtClean="0"/>
              <a:t>Evaluación del Modelo:</a:t>
            </a:r>
          </a:p>
          <a:p>
            <a:pPr lvl="1" eaLnBrk="1" hangingPunct="1">
              <a:lnSpc>
                <a:spcPct val="90000"/>
              </a:lnSpc>
            </a:pPr>
            <a:r>
              <a:rPr lang="es-ES_tradnl" altLang="en-US" sz="2000" dirty="0" smtClean="0"/>
              <a:t>Grafico de “Espagueti”</a:t>
            </a:r>
          </a:p>
          <a:p>
            <a:pPr lvl="1" eaLnBrk="1" hangingPunct="1">
              <a:lnSpc>
                <a:spcPct val="90000"/>
              </a:lnSpc>
            </a:pPr>
            <a:r>
              <a:rPr lang="es-ES_tradnl" altLang="en-US" sz="2000" dirty="0" smtClean="0"/>
              <a:t>Promedio de los Miembros y la Diferencia</a:t>
            </a:r>
          </a:p>
          <a:p>
            <a:pPr eaLnBrk="1" hangingPunct="1">
              <a:lnSpc>
                <a:spcPct val="90000"/>
              </a:lnSpc>
            </a:pPr>
            <a:r>
              <a:rPr lang="es-ES_tradnl" altLang="en-US" sz="2400" dirty="0" smtClean="0"/>
              <a:t>Evaluación del Pronostico de Precipitación</a:t>
            </a:r>
          </a:p>
          <a:p>
            <a:pPr lvl="1" eaLnBrk="1" hangingPunct="1">
              <a:lnSpc>
                <a:spcPct val="90000"/>
              </a:lnSpc>
            </a:pPr>
            <a:r>
              <a:rPr lang="es-ES_tradnl" altLang="en-US" sz="2000" dirty="0" smtClean="0"/>
              <a:t>Probabilístico vs. Estadístico</a:t>
            </a:r>
          </a:p>
        </p:txBody>
      </p:sp>
      <p:pic>
        <p:nvPicPr>
          <p:cNvPr id="31750" name="Picture 6" descr="Spaghetti marinara :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562349"/>
            <a:ext cx="4829175" cy="3219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Evaluación del Modelo</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2991604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838200"/>
          </a:xfrm>
        </p:spPr>
        <p:txBody>
          <a:bodyPr/>
          <a:lstStyle/>
          <a:p>
            <a:r>
              <a:rPr lang="es-ES_tradnl" altLang="en-US" dirty="0"/>
              <a:t>Ejemplo: Grafico </a:t>
            </a:r>
            <a:r>
              <a:rPr lang="es-ES_tradnl" altLang="en-US" dirty="0" smtClean="0"/>
              <a:t>Espagueti Total</a:t>
            </a:r>
            <a:endParaRPr lang="es-ES_tradnl" altLang="en-US" dirty="0"/>
          </a:p>
        </p:txBody>
      </p:sp>
      <p:pic>
        <p:nvPicPr>
          <p:cNvPr id="809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58838"/>
            <a:ext cx="8305800"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766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0"/>
            <a:ext cx="7772400" cy="1143000"/>
          </a:xfrm>
        </p:spPr>
        <p:txBody>
          <a:bodyPr/>
          <a:lstStyle/>
          <a:p>
            <a:pPr eaLnBrk="1" hangingPunct="1"/>
            <a:r>
              <a:rPr lang="es-ES_tradnl" altLang="en-US" dirty="0" smtClean="0"/>
              <a:t>Grafico de Espagueti</a:t>
            </a:r>
          </a:p>
        </p:txBody>
      </p:sp>
      <p:sp>
        <p:nvSpPr>
          <p:cNvPr id="32771" name="Rectangle 3"/>
          <p:cNvSpPr>
            <a:spLocks noGrp="1" noChangeArrowheads="1"/>
          </p:cNvSpPr>
          <p:nvPr>
            <p:ph idx="1"/>
          </p:nvPr>
        </p:nvSpPr>
        <p:spPr>
          <a:xfrm>
            <a:off x="685800" y="1066800"/>
            <a:ext cx="7772400" cy="4648200"/>
          </a:xfrm>
        </p:spPr>
        <p:txBody>
          <a:bodyPr/>
          <a:lstStyle/>
          <a:p>
            <a:pPr eaLnBrk="1" hangingPunct="1"/>
            <a:r>
              <a:rPr lang="es-ES_tradnl" altLang="en-US" dirty="0" smtClean="0"/>
              <a:t>La interpretación es mas fácil cuando se grafica un solo contorno</a:t>
            </a:r>
          </a:p>
          <a:p>
            <a:pPr lvl="1" eaLnBrk="1" hangingPunct="1"/>
            <a:r>
              <a:rPr lang="es-ES_tradnl" altLang="en-US" dirty="0" smtClean="0"/>
              <a:t>Ej. la 540 dm, 552 dm, 564 dm, etc.</a:t>
            </a:r>
          </a:p>
          <a:p>
            <a:pPr eaLnBrk="1" hangingPunct="1"/>
            <a:r>
              <a:rPr lang="es-ES_tradnl" altLang="en-US" dirty="0" smtClean="0"/>
              <a:t>La variabilidad, así sea alta o baja, nos sirve para establecer confianza en el pronostico. </a:t>
            </a:r>
          </a:p>
          <a:p>
            <a:pPr lvl="1" eaLnBrk="1" hangingPunct="1"/>
            <a:r>
              <a:rPr lang="es-ES_tradnl" altLang="en-US" dirty="0" smtClean="0"/>
              <a:t>Buen agrupamiento es típico durante las primeras horas de la corrida del modelo.</a:t>
            </a:r>
          </a:p>
          <a:p>
            <a:pPr lvl="1" eaLnBrk="1" hangingPunct="1"/>
            <a:r>
              <a:rPr lang="es-ES_tradnl" altLang="en-US" dirty="0" smtClean="0"/>
              <a:t>Los miembros tienden a diferir con el pasar del tiempo y las perturbaciones se hacen mayores.</a:t>
            </a:r>
          </a:p>
          <a:p>
            <a:pPr lvl="2" eaLnBrk="1" hangingPunct="1"/>
            <a:r>
              <a:rPr lang="es-ES_tradnl" altLang="en-US" dirty="0" smtClean="0"/>
              <a:t>La incertidumbre crece según se expande el periodo del pronostico.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1143000"/>
          </a:xfrm>
        </p:spPr>
        <p:txBody>
          <a:bodyPr/>
          <a:lstStyle/>
          <a:p>
            <a:r>
              <a:rPr lang="es-ES_tradnl" altLang="en-US" dirty="0" smtClean="0"/>
              <a:t>Carta Espagueti: Contorno 5,570 </a:t>
            </a:r>
            <a:r>
              <a:rPr lang="es-ES_tradnl" altLang="en-US" dirty="0" err="1" smtClean="0"/>
              <a:t>mgp</a:t>
            </a:r>
            <a:endParaRPr lang="es-ES_tradnl" altLang="en-US" dirty="0"/>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42975"/>
            <a:ext cx="596265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43200" y="2362200"/>
            <a:ext cx="4267200" cy="1200329"/>
          </a:xfrm>
          <a:prstGeom prst="rect">
            <a:avLst/>
          </a:prstGeom>
          <a:solidFill>
            <a:schemeClr val="bg2">
              <a:alpha val="51000"/>
            </a:schemeClr>
          </a:solidFill>
          <a:ln>
            <a:solidFill>
              <a:schemeClr val="accent1"/>
            </a:solidFill>
          </a:ln>
        </p:spPr>
        <p:txBody>
          <a:bodyPr wrap="square" rtlCol="0">
            <a:spAutoFit/>
          </a:bodyPr>
          <a:lstStyle/>
          <a:p>
            <a:r>
              <a:rPr lang="es-ES_tradnl" dirty="0" smtClean="0"/>
              <a:t>Buen agrupamiento en todo el dominio.  Confianza en el pronostico es alta</a:t>
            </a:r>
            <a:endParaRPr lang="es-ES_tradnl" dirty="0"/>
          </a:p>
        </p:txBody>
      </p:sp>
    </p:spTree>
    <p:extLst>
      <p:ext uri="{BB962C8B-B14F-4D97-AF65-F5344CB8AC3E}">
        <p14:creationId xmlns:p14="http://schemas.microsoft.com/office/powerpoint/2010/main" val="28883316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0"/>
            <a:ext cx="9144000" cy="838200"/>
          </a:xfrm>
        </p:spPr>
        <p:txBody>
          <a:bodyPr/>
          <a:lstStyle/>
          <a:p>
            <a:r>
              <a:rPr lang="es-ES_tradnl" altLang="en-US" sz="3600" dirty="0"/>
              <a:t>Carta Espagueti :</a:t>
            </a:r>
            <a:r>
              <a:rPr lang="es-ES_tradnl" altLang="en-US" sz="4000" dirty="0"/>
              <a:t> </a:t>
            </a:r>
            <a:r>
              <a:rPr lang="es-ES_tradnl" altLang="en-US" sz="3200" dirty="0" smtClean="0"/>
              <a:t>Contorno </a:t>
            </a:r>
            <a:r>
              <a:rPr lang="es-ES_tradnl" altLang="en-US" sz="3200" dirty="0"/>
              <a:t>de 5,520 </a:t>
            </a:r>
            <a:r>
              <a:rPr lang="es-ES_tradnl" altLang="en-US" sz="3200" dirty="0" err="1"/>
              <a:t>mgp</a:t>
            </a:r>
            <a:r>
              <a:rPr lang="es-ES_tradnl" altLang="en-US" sz="4800" dirty="0"/>
              <a:t> </a:t>
            </a:r>
          </a:p>
        </p:txBody>
      </p:sp>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36600"/>
            <a:ext cx="72390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43200" y="2362200"/>
            <a:ext cx="4267200" cy="1200329"/>
          </a:xfrm>
          <a:prstGeom prst="rect">
            <a:avLst/>
          </a:prstGeom>
          <a:solidFill>
            <a:schemeClr val="bg2">
              <a:alpha val="51000"/>
            </a:schemeClr>
          </a:solidFill>
          <a:ln>
            <a:solidFill>
              <a:schemeClr val="accent1"/>
            </a:solidFill>
          </a:ln>
        </p:spPr>
        <p:txBody>
          <a:bodyPr wrap="square" rtlCol="0">
            <a:spAutoFit/>
          </a:bodyPr>
          <a:lstStyle/>
          <a:p>
            <a:r>
              <a:rPr lang="es-ES_tradnl" dirty="0"/>
              <a:t>A</a:t>
            </a:r>
            <a:r>
              <a:rPr lang="es-ES_tradnl" dirty="0" smtClean="0"/>
              <a:t>grupamiento en el cono sur es bajo.  Confianza en el pronostico durante este periodo es baja. </a:t>
            </a:r>
            <a:endParaRPr lang="es-ES_tradnl" dirty="0"/>
          </a:p>
        </p:txBody>
      </p:sp>
    </p:spTree>
    <p:extLst>
      <p:ext uri="{BB962C8B-B14F-4D97-AF65-F5344CB8AC3E}">
        <p14:creationId xmlns:p14="http://schemas.microsoft.com/office/powerpoint/2010/main" val="1256445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762000" y="152400"/>
            <a:ext cx="7924800" cy="1143000"/>
          </a:xfrm>
        </p:spPr>
        <p:txBody>
          <a:bodyPr/>
          <a:lstStyle/>
          <a:p>
            <a:pPr eaLnBrk="1" hangingPunct="1"/>
            <a:r>
              <a:rPr lang="es-ES_tradnl" altLang="en-US" dirty="0" smtClean="0"/>
              <a:t>Ventajas / Limitantes del Grafico de Espagueti</a:t>
            </a:r>
            <a:endParaRPr lang="es-ES_tradnl" altLang="en-US" sz="4000" dirty="0" smtClean="0">
              <a:solidFill>
                <a:schemeClr val="tx1"/>
              </a:solidFill>
            </a:endParaRPr>
          </a:p>
        </p:txBody>
      </p:sp>
      <p:sp>
        <p:nvSpPr>
          <p:cNvPr id="35843" name="Rectangle 3"/>
          <p:cNvSpPr>
            <a:spLocks noGrp="1" noChangeArrowheads="1"/>
          </p:cNvSpPr>
          <p:nvPr>
            <p:ph idx="1"/>
          </p:nvPr>
        </p:nvSpPr>
        <p:spPr>
          <a:xfrm>
            <a:off x="0" y="1447800"/>
            <a:ext cx="9144000" cy="4876800"/>
          </a:xfrm>
        </p:spPr>
        <p:txBody>
          <a:bodyPr/>
          <a:lstStyle/>
          <a:p>
            <a:pPr eaLnBrk="1" hangingPunct="1">
              <a:lnSpc>
                <a:spcPct val="90000"/>
              </a:lnSpc>
            </a:pPr>
            <a:r>
              <a:rPr lang="es-ES_tradnl" altLang="en-US" smtClean="0"/>
              <a:t>Ventajas</a:t>
            </a:r>
          </a:p>
          <a:p>
            <a:pPr lvl="1" eaLnBrk="1" hangingPunct="1">
              <a:lnSpc>
                <a:spcPct val="90000"/>
              </a:lnSpc>
            </a:pPr>
            <a:r>
              <a:rPr lang="es-ES_tradnl" altLang="en-US" smtClean="0"/>
              <a:t>Concisa presentación de la información</a:t>
            </a:r>
          </a:p>
          <a:p>
            <a:pPr lvl="1" eaLnBrk="1" hangingPunct="1">
              <a:lnSpc>
                <a:spcPct val="90000"/>
              </a:lnSpc>
            </a:pPr>
            <a:r>
              <a:rPr lang="es-ES_tradnl" altLang="en-US" smtClean="0"/>
              <a:t>Muestra todos los miembros</a:t>
            </a:r>
          </a:p>
          <a:p>
            <a:pPr eaLnBrk="1" hangingPunct="1">
              <a:lnSpc>
                <a:spcPct val="90000"/>
              </a:lnSpc>
            </a:pPr>
            <a:r>
              <a:rPr lang="es-ES_tradnl" altLang="en-US" smtClean="0"/>
              <a:t>Podemos tener una idea de la probable distribución de los contornos previstos que muestra</a:t>
            </a:r>
          </a:p>
          <a:p>
            <a:pPr eaLnBrk="1" hangingPunct="1">
              <a:lnSpc>
                <a:spcPct val="90000"/>
              </a:lnSpc>
            </a:pPr>
            <a:r>
              <a:rPr lang="es-ES_tradnl" altLang="en-US" smtClean="0"/>
              <a:t>Limitantes</a:t>
            </a:r>
          </a:p>
          <a:p>
            <a:pPr lvl="1" eaLnBrk="1" hangingPunct="1">
              <a:lnSpc>
                <a:spcPct val="90000"/>
              </a:lnSpc>
            </a:pPr>
            <a:r>
              <a:rPr lang="es-ES_tradnl" altLang="en-US" smtClean="0"/>
              <a:t>Al solo ver un contorno, no da una visión completa del patrón total</a:t>
            </a:r>
          </a:p>
          <a:p>
            <a:pPr lvl="1" eaLnBrk="1" hangingPunct="1">
              <a:lnSpc>
                <a:spcPct val="90000"/>
              </a:lnSpc>
            </a:pPr>
            <a:r>
              <a:rPr lang="es-ES_tradnl" altLang="en-US" smtClean="0"/>
              <a:t>Requiere información adicional para la buena interpretación de los productos</a:t>
            </a:r>
          </a:p>
        </p:txBody>
      </p:sp>
    </p:spTree>
    <p:extLst>
      <p:ext uri="{BB962C8B-B14F-4D97-AF65-F5344CB8AC3E}">
        <p14:creationId xmlns:p14="http://schemas.microsoft.com/office/powerpoint/2010/main" val="107614784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s-ES_tradnl" altLang="en-US" dirty="0" smtClean="0"/>
              <a:t>Promedio de los Miembros y la Diferencia/Variabilidad</a:t>
            </a:r>
          </a:p>
        </p:txBody>
      </p:sp>
      <p:sp>
        <p:nvSpPr>
          <p:cNvPr id="38915" name="Rectangle 3"/>
          <p:cNvSpPr>
            <a:spLocks noGrp="1" noChangeArrowheads="1"/>
          </p:cNvSpPr>
          <p:nvPr>
            <p:ph idx="1"/>
          </p:nvPr>
        </p:nvSpPr>
        <p:spPr/>
        <p:txBody>
          <a:bodyPr/>
          <a:lstStyle/>
          <a:p>
            <a:pPr eaLnBrk="1" hangingPunct="1"/>
            <a:r>
              <a:rPr lang="es-ES_tradnl" altLang="en-US" smtClean="0"/>
              <a:t>El grafico de </a:t>
            </a:r>
            <a:r>
              <a:rPr lang="es-ES_tradnl" altLang="en-US" b="1" i="1" smtClean="0">
                <a:solidFill>
                  <a:schemeClr val="accent1"/>
                </a:solidFill>
              </a:rPr>
              <a:t>espagueti</a:t>
            </a:r>
            <a:r>
              <a:rPr lang="es-ES_tradnl" altLang="en-US" smtClean="0"/>
              <a:t> es una herramienta </a:t>
            </a:r>
            <a:r>
              <a:rPr lang="es-ES_tradnl" altLang="en-US" b="1" i="1" smtClean="0">
                <a:solidFill>
                  <a:schemeClr val="accent1"/>
                </a:solidFill>
              </a:rPr>
              <a:t>subjetiva</a:t>
            </a:r>
            <a:r>
              <a:rPr lang="es-ES_tradnl" altLang="en-US" smtClean="0"/>
              <a:t> para que el usuario identifique donde los miembros difieren.</a:t>
            </a:r>
          </a:p>
          <a:p>
            <a:pPr eaLnBrk="1" hangingPunct="1"/>
            <a:r>
              <a:rPr lang="es-ES_tradnl" altLang="en-US" smtClean="0"/>
              <a:t>El </a:t>
            </a:r>
            <a:r>
              <a:rPr lang="es-ES_tradnl" altLang="en-US" b="1" i="1" smtClean="0">
                <a:solidFill>
                  <a:schemeClr val="accent1"/>
                </a:solidFill>
              </a:rPr>
              <a:t>promedio</a:t>
            </a:r>
            <a:r>
              <a:rPr lang="es-ES_tradnl" altLang="en-US" smtClean="0"/>
              <a:t> de los miembros y su </a:t>
            </a:r>
            <a:r>
              <a:rPr lang="es-ES_tradnl" altLang="en-US" b="1" i="1" smtClean="0">
                <a:solidFill>
                  <a:schemeClr val="accent1"/>
                </a:solidFill>
              </a:rPr>
              <a:t>diferencia</a:t>
            </a:r>
            <a:r>
              <a:rPr lang="es-ES_tradnl" altLang="en-US" smtClean="0"/>
              <a:t>, es una herramienta </a:t>
            </a:r>
            <a:r>
              <a:rPr lang="es-ES_tradnl" altLang="en-US" b="1" i="1" smtClean="0">
                <a:solidFill>
                  <a:schemeClr val="accent1"/>
                </a:solidFill>
              </a:rPr>
              <a:t>objetiva</a:t>
            </a:r>
            <a:r>
              <a:rPr lang="es-ES_tradnl" altLang="en-US" smtClean="0"/>
              <a:t> que el usuario puede utilizar para reconocer áreas de diferencia entre los modelos. </a:t>
            </a:r>
          </a:p>
        </p:txBody>
      </p:sp>
    </p:spTree>
    <p:extLst>
      <p:ext uri="{BB962C8B-B14F-4D97-AF65-F5344CB8AC3E}">
        <p14:creationId xmlns:p14="http://schemas.microsoft.com/office/powerpoint/2010/main" val="27941301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09600" y="304800"/>
            <a:ext cx="7772400" cy="1143000"/>
          </a:xfrm>
        </p:spPr>
        <p:txBody>
          <a:bodyPr/>
          <a:lstStyle/>
          <a:p>
            <a:pPr eaLnBrk="1" hangingPunct="1"/>
            <a:r>
              <a:rPr lang="es-ES_tradnl" altLang="en-US" dirty="0" smtClean="0"/>
              <a:t>Promedio del Ensamblaje</a:t>
            </a:r>
          </a:p>
        </p:txBody>
      </p:sp>
      <p:sp>
        <p:nvSpPr>
          <p:cNvPr id="36867" name="Rectangle 3"/>
          <p:cNvSpPr>
            <a:spLocks noGrp="1" noChangeArrowheads="1"/>
          </p:cNvSpPr>
          <p:nvPr>
            <p:ph idx="1"/>
          </p:nvPr>
        </p:nvSpPr>
        <p:spPr>
          <a:xfrm>
            <a:off x="685800" y="1676400"/>
            <a:ext cx="7772400" cy="4648200"/>
          </a:xfrm>
        </p:spPr>
        <p:txBody>
          <a:bodyPr/>
          <a:lstStyle/>
          <a:p>
            <a:pPr eaLnBrk="1" hangingPunct="1">
              <a:lnSpc>
                <a:spcPct val="80000"/>
              </a:lnSpc>
            </a:pPr>
            <a:r>
              <a:rPr lang="es-ES_tradnl" altLang="en-US" sz="2800" b="1" u="sng" smtClean="0">
                <a:solidFill>
                  <a:schemeClr val="accent1"/>
                </a:solidFill>
              </a:rPr>
              <a:t>Agrupamiento</a:t>
            </a:r>
            <a:r>
              <a:rPr lang="es-ES_tradnl" altLang="en-US" sz="2800" smtClean="0"/>
              <a:t>:  Un método automático que identifica, extrae salidas parecidas y deriva productos de estas soluciones.</a:t>
            </a:r>
          </a:p>
          <a:p>
            <a:pPr eaLnBrk="1" hangingPunct="1">
              <a:lnSpc>
                <a:spcPct val="80000"/>
              </a:lnSpc>
            </a:pPr>
            <a:r>
              <a:rPr lang="es-ES_tradnl" altLang="en-US" sz="2800" smtClean="0"/>
              <a:t>Cuando los miembros del ensamblaje se desvían del promedio esto sugiere baja confianza en el pronostico.  </a:t>
            </a:r>
          </a:p>
          <a:p>
            <a:pPr eaLnBrk="1" hangingPunct="1">
              <a:lnSpc>
                <a:spcPct val="80000"/>
              </a:lnSpc>
            </a:pPr>
            <a:r>
              <a:rPr lang="es-ES_tradnl" altLang="en-US" sz="2800" smtClean="0"/>
              <a:t>Cuando los miembros se agrupan alrededor del promedio la confianza en el pronostico es alta.</a:t>
            </a:r>
          </a:p>
          <a:p>
            <a:pPr lvl="1" eaLnBrk="1" hangingPunct="1">
              <a:lnSpc>
                <a:spcPct val="80000"/>
              </a:lnSpc>
            </a:pPr>
            <a:r>
              <a:rPr lang="es-ES_tradnl" altLang="en-US" sz="2400" smtClean="0"/>
              <a:t>Generalmente, en latitudes medias y altas, notaran buen agrupamiento de los miembros hasta 60-84 hrs.</a:t>
            </a:r>
          </a:p>
          <a:p>
            <a:pPr lvl="2" eaLnBrk="1" hangingPunct="1">
              <a:lnSpc>
                <a:spcPct val="80000"/>
              </a:lnSpc>
            </a:pPr>
            <a:r>
              <a:rPr lang="es-ES_tradnl" altLang="en-US" sz="2000" smtClean="0"/>
              <a:t>Cuando los modelos divergen a partir de 48 hrs, tenemos un pronostico de muy baja confianza</a:t>
            </a:r>
          </a:p>
        </p:txBody>
      </p:sp>
    </p:spTree>
    <p:extLst>
      <p:ext uri="{BB962C8B-B14F-4D97-AF65-F5344CB8AC3E}">
        <p14:creationId xmlns:p14="http://schemas.microsoft.com/office/powerpoint/2010/main" val="3733286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5029200"/>
            <a:ext cx="76962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p:cNvSpPr>
            <a:spLocks noGrp="1"/>
          </p:cNvSpPr>
          <p:nvPr>
            <p:ph type="title"/>
          </p:nvPr>
        </p:nvSpPr>
        <p:spPr>
          <a:xfrm>
            <a:off x="685800" y="152400"/>
            <a:ext cx="7772400" cy="1143000"/>
          </a:xfrm>
        </p:spPr>
        <p:txBody>
          <a:bodyPr/>
          <a:lstStyle/>
          <a:p>
            <a:r>
              <a:rPr lang="es-ES_tradnl" dirty="0" smtClean="0"/>
              <a:t>Desafío/Reto del Pronosticador</a:t>
            </a:r>
            <a:endParaRPr lang="es-ES_tradnl" dirty="0"/>
          </a:p>
        </p:txBody>
      </p:sp>
      <p:sp>
        <p:nvSpPr>
          <p:cNvPr id="3" name="Content Placeholder 2"/>
          <p:cNvSpPr>
            <a:spLocks noGrp="1"/>
          </p:cNvSpPr>
          <p:nvPr>
            <p:ph idx="1"/>
          </p:nvPr>
        </p:nvSpPr>
        <p:spPr>
          <a:xfrm>
            <a:off x="685800" y="1371600"/>
            <a:ext cx="7772400" cy="4648200"/>
          </a:xfrm>
        </p:spPr>
        <p:txBody>
          <a:bodyPr/>
          <a:lstStyle/>
          <a:p>
            <a:r>
              <a:rPr lang="es-ES_tradnl" dirty="0" smtClean="0"/>
              <a:t>La meteorología es una ciencia inexacta</a:t>
            </a:r>
          </a:p>
          <a:p>
            <a:pPr lvl="1"/>
            <a:r>
              <a:rPr lang="es-ES_tradnl" dirty="0" smtClean="0"/>
              <a:t>No hay relaciones directas de causa y efecto, lo cual introduce un grado de incertidumbre </a:t>
            </a:r>
          </a:p>
          <a:p>
            <a:pPr lvl="1"/>
            <a:r>
              <a:rPr lang="es-ES_tradnl" dirty="0" smtClean="0"/>
              <a:t>En contraste, como ejemplo, la química inorgánica nos da siempre los mismos resultados</a:t>
            </a:r>
          </a:p>
          <a:p>
            <a:pPr lvl="2"/>
            <a:r>
              <a:rPr lang="es-ES_tradnl" dirty="0" err="1" smtClean="0"/>
              <a:t>NaOH</a:t>
            </a:r>
            <a:r>
              <a:rPr lang="es-ES_tradnl" dirty="0" smtClean="0"/>
              <a:t> + </a:t>
            </a:r>
            <a:r>
              <a:rPr lang="es-ES_tradnl" dirty="0" err="1" smtClean="0"/>
              <a:t>HCl</a:t>
            </a:r>
            <a:r>
              <a:rPr lang="es-ES_tradnl" dirty="0" smtClean="0"/>
              <a:t> = H2O + </a:t>
            </a:r>
            <a:r>
              <a:rPr lang="es-ES_tradnl" dirty="0" err="1" smtClean="0"/>
              <a:t>NaCl</a:t>
            </a:r>
            <a:endParaRPr lang="es-ES_tradnl" dirty="0" smtClean="0"/>
          </a:p>
          <a:p>
            <a:pPr lvl="2"/>
            <a:endParaRPr lang="es-ES_tradnl" dirty="0" smtClean="0"/>
          </a:p>
          <a:p>
            <a:r>
              <a:rPr lang="es-ES_tradnl" dirty="0" smtClean="0"/>
              <a:t>Si deseaban certeza, debieron haberle hecho caso a sus madres y no estudiar meteorología!!!</a:t>
            </a:r>
          </a:p>
          <a:p>
            <a:endParaRPr lang="es-ES_tradnl" dirty="0"/>
          </a:p>
        </p:txBody>
      </p:sp>
    </p:spTree>
    <p:extLst>
      <p:ext uri="{BB962C8B-B14F-4D97-AF65-F5344CB8AC3E}">
        <p14:creationId xmlns:p14="http://schemas.microsoft.com/office/powerpoint/2010/main" val="28636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s-ES_tradnl" altLang="en-US" dirty="0" smtClean="0"/>
              <a:t>Interpretación del Grafico de Promedio y Diferencias</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8800"/>
            <a:ext cx="320675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5"/>
          <p:cNvSpPr txBox="1">
            <a:spLocks noChangeArrowheads="1"/>
          </p:cNvSpPr>
          <p:nvPr/>
        </p:nvSpPr>
        <p:spPr bwMode="auto">
          <a:xfrm>
            <a:off x="5105400" y="1981200"/>
            <a:ext cx="381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eaLnBrk="1" hangingPunct="1">
              <a:spcBef>
                <a:spcPct val="50000"/>
              </a:spcBef>
              <a:buFont typeface="Wingdings" pitchFamily="28" charset="2"/>
              <a:buChar char="Ø"/>
            </a:pPr>
            <a:r>
              <a:rPr lang="es-ES_tradnl" altLang="en-US" b="1" u="sng"/>
              <a:t>Dos Dipolos</a:t>
            </a:r>
            <a:r>
              <a:rPr lang="es-ES_tradnl" altLang="en-US"/>
              <a:t>:  Sugiere diferencia de horas o temporales entre los miembros</a:t>
            </a:r>
            <a:r>
              <a:rPr lang="en-US" altLang="en-US"/>
              <a:t>.</a:t>
            </a:r>
          </a:p>
        </p:txBody>
      </p:sp>
      <p:sp>
        <p:nvSpPr>
          <p:cNvPr id="40965" name="Text Box 6"/>
          <p:cNvSpPr txBox="1">
            <a:spLocks noChangeArrowheads="1"/>
          </p:cNvSpPr>
          <p:nvPr/>
        </p:nvSpPr>
        <p:spPr bwMode="auto">
          <a:xfrm>
            <a:off x="5105400" y="47244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eaLnBrk="1" hangingPunct="1">
              <a:spcBef>
                <a:spcPct val="50000"/>
              </a:spcBef>
              <a:buFont typeface="Wingdings" pitchFamily="28" charset="2"/>
              <a:buChar char="Ø"/>
            </a:pPr>
            <a:r>
              <a:rPr lang="es-ES_tradnl" altLang="en-US" b="1" u="sng"/>
              <a:t>Un Solo Núcleo</a:t>
            </a:r>
            <a:r>
              <a:rPr lang="es-ES_tradnl" altLang="en-US"/>
              <a:t>: Sugiere diferencias de amplitud entre los miembros</a:t>
            </a:r>
            <a:r>
              <a:rPr lang="en-US" altLang="en-US"/>
              <a:t>.</a:t>
            </a:r>
          </a:p>
        </p:txBody>
      </p:sp>
    </p:spTree>
    <p:extLst>
      <p:ext uri="{BB962C8B-B14F-4D97-AF65-F5344CB8AC3E}">
        <p14:creationId xmlns:p14="http://schemas.microsoft.com/office/powerpoint/2010/main" val="545131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1143000"/>
          </a:xfrm>
        </p:spPr>
        <p:txBody>
          <a:bodyPr/>
          <a:lstStyle/>
          <a:p>
            <a:pPr eaLnBrk="1" hangingPunct="1"/>
            <a:r>
              <a:rPr lang="es-ES_tradnl" altLang="en-US" sz="4000" dirty="0" smtClean="0"/>
              <a:t>Grafico de Promedio y Diferencias</a:t>
            </a:r>
          </a:p>
        </p:txBody>
      </p:sp>
      <p:sp>
        <p:nvSpPr>
          <p:cNvPr id="41987" name="Rectangle 3"/>
          <p:cNvSpPr>
            <a:spLocks noGrp="1" noChangeArrowheads="1"/>
          </p:cNvSpPr>
          <p:nvPr>
            <p:ph idx="1"/>
          </p:nvPr>
        </p:nvSpPr>
        <p:spPr>
          <a:xfrm>
            <a:off x="685800" y="5334000"/>
            <a:ext cx="7772400" cy="1295400"/>
          </a:xfrm>
        </p:spPr>
        <p:txBody>
          <a:bodyPr/>
          <a:lstStyle/>
          <a:p>
            <a:pPr eaLnBrk="1" hangingPunct="1">
              <a:lnSpc>
                <a:spcPct val="90000"/>
              </a:lnSpc>
              <a:buFontTx/>
              <a:buNone/>
            </a:pPr>
            <a:r>
              <a:rPr lang="es-ES_tradnl" altLang="en-US" sz="2800" smtClean="0"/>
              <a:t>    A menudo resulta útil examinar los diagramas espagueti para entender mejor los diagramas de media y dispersión. </a:t>
            </a:r>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57200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572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497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Grp="1" noChangeArrowheads="1"/>
          </p:cNvSpPr>
          <p:nvPr>
            <p:ph type="title"/>
          </p:nvPr>
        </p:nvSpPr>
        <p:spPr>
          <a:xfrm>
            <a:off x="609600" y="152400"/>
            <a:ext cx="7772400" cy="1143000"/>
          </a:xfrm>
        </p:spPr>
        <p:txBody>
          <a:bodyPr/>
          <a:lstStyle/>
          <a:p>
            <a:r>
              <a:rPr lang="es-ES_tradnl" altLang="en-US" sz="3600" dirty="0"/>
              <a:t>Ejemplo Carta Promedio y la Diferencia Miembros en Excelente Acuerdo</a:t>
            </a:r>
          </a:p>
        </p:txBody>
      </p:sp>
      <p:pic>
        <p:nvPicPr>
          <p:cNvPr id="268294" name="Picture 6" descr="500hgt_mnspd_00z_f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696075"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1752600" y="2445603"/>
            <a:ext cx="5638800" cy="830997"/>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_tradnl" altLang="en-US" dirty="0" smtClean="0"/>
              <a:t>Buen agrupamiento entre los miembros. Confianza en el pronostico es alta.</a:t>
            </a:r>
            <a:endParaRPr lang="es-ES_tradnl" altLang="en-US" dirty="0"/>
          </a:p>
        </p:txBody>
      </p:sp>
    </p:spTree>
    <p:extLst>
      <p:ext uri="{BB962C8B-B14F-4D97-AF65-F5344CB8AC3E}">
        <p14:creationId xmlns:p14="http://schemas.microsoft.com/office/powerpoint/2010/main" val="251114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Rectangle 4"/>
          <p:cNvSpPr>
            <a:spLocks noGrp="1" noChangeArrowheads="1"/>
          </p:cNvSpPr>
          <p:nvPr>
            <p:ph type="title"/>
          </p:nvPr>
        </p:nvSpPr>
        <p:spPr>
          <a:xfrm>
            <a:off x="457200" y="0"/>
            <a:ext cx="7772400" cy="1143000"/>
          </a:xfrm>
        </p:spPr>
        <p:txBody>
          <a:bodyPr/>
          <a:lstStyle/>
          <a:p>
            <a:r>
              <a:rPr lang="es-ES_tradnl" altLang="en-US" sz="3600" dirty="0"/>
              <a:t>Ejemplo Carta Promedio y la Diferencia Miembros con Diferencias Temporales</a:t>
            </a:r>
            <a:endParaRPr lang="es-ES_tradnl" altLang="en-US" sz="4000" dirty="0"/>
          </a:p>
        </p:txBody>
      </p:sp>
      <p:pic>
        <p:nvPicPr>
          <p:cNvPr id="246790" name="Picture 6" descr="500hgt_mnspd_00z_f1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84263"/>
            <a:ext cx="7686675" cy="5773737"/>
          </a:xfrm>
          <a:prstGeom prst="rect">
            <a:avLst/>
          </a:prstGeom>
          <a:noFill/>
          <a:extLst>
            <a:ext uri="{909E8E84-426E-40DD-AFC4-6F175D3DCCD1}">
              <a14:hiddenFill xmlns:a14="http://schemas.microsoft.com/office/drawing/2010/main">
                <a:solidFill>
                  <a:srgbClr val="FFFFFF"/>
                </a:solidFill>
              </a14:hiddenFill>
            </a:ext>
          </a:extLst>
        </p:spPr>
      </p:pic>
      <p:sp>
        <p:nvSpPr>
          <p:cNvPr id="246791" name="Line 7"/>
          <p:cNvSpPr>
            <a:spLocks noChangeShapeType="1"/>
          </p:cNvSpPr>
          <p:nvPr/>
        </p:nvSpPr>
        <p:spPr bwMode="auto">
          <a:xfrm flipH="1">
            <a:off x="5715000" y="2895600"/>
            <a:ext cx="533400" cy="20574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46792" name="Text Box 8"/>
          <p:cNvSpPr txBox="1">
            <a:spLocks noChangeArrowheads="1"/>
          </p:cNvSpPr>
          <p:nvPr/>
        </p:nvSpPr>
        <p:spPr bwMode="auto">
          <a:xfrm>
            <a:off x="1066800" y="1981200"/>
            <a:ext cx="2209800" cy="120032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_tradnl" altLang="en-US" dirty="0"/>
              <a:t>Tendencia a </a:t>
            </a:r>
            <a:r>
              <a:rPr lang="es-ES_tradnl" altLang="en-US" dirty="0" smtClean="0"/>
              <a:t>acelerar. Confianza baja</a:t>
            </a:r>
            <a:endParaRPr lang="es-ES_tradnl" altLang="en-US" dirty="0"/>
          </a:p>
        </p:txBody>
      </p:sp>
      <p:sp>
        <p:nvSpPr>
          <p:cNvPr id="246793" name="Text Box 9"/>
          <p:cNvSpPr txBox="1">
            <a:spLocks noChangeArrowheads="1"/>
          </p:cNvSpPr>
          <p:nvPr/>
        </p:nvSpPr>
        <p:spPr bwMode="auto">
          <a:xfrm>
            <a:off x="4419600" y="1828800"/>
            <a:ext cx="4191000" cy="11874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¿Qué impacto tiene el que veamos diferencias grandes en la parte delantera de la vaguada?</a:t>
            </a:r>
          </a:p>
        </p:txBody>
      </p:sp>
    </p:spTree>
    <p:extLst>
      <p:ext uri="{BB962C8B-B14F-4D97-AF65-F5344CB8AC3E}">
        <p14:creationId xmlns:p14="http://schemas.microsoft.com/office/powerpoint/2010/main" val="4232099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67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6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1" grpId="0" animBg="1"/>
      <p:bldP spid="246792" grpId="0" animBg="1"/>
      <p:bldP spid="24679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p:cNvSpPr>
            <a:spLocks noGrp="1" noChangeArrowheads="1"/>
          </p:cNvSpPr>
          <p:nvPr>
            <p:ph type="title"/>
          </p:nvPr>
        </p:nvSpPr>
        <p:spPr>
          <a:xfrm>
            <a:off x="685800" y="0"/>
            <a:ext cx="7772400" cy="1143000"/>
          </a:xfrm>
        </p:spPr>
        <p:txBody>
          <a:bodyPr/>
          <a:lstStyle/>
          <a:p>
            <a:r>
              <a:rPr lang="es-ES_tradnl" altLang="en-US" sz="3600" dirty="0"/>
              <a:t>Ejemplo Carta Promedio y la Diferencia Miembros con Diferencias de Amplitud</a:t>
            </a:r>
            <a:endParaRPr lang="es-ES_tradnl" altLang="en-US" sz="4000" dirty="0"/>
          </a:p>
        </p:txBody>
      </p:sp>
      <p:pic>
        <p:nvPicPr>
          <p:cNvPr id="270342" name="Picture 6" descr="500hgt_mnspd_00z_f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77913"/>
            <a:ext cx="7696200" cy="5780087"/>
          </a:xfrm>
          <a:prstGeom prst="rect">
            <a:avLst/>
          </a:prstGeom>
          <a:noFill/>
          <a:extLst>
            <a:ext uri="{909E8E84-426E-40DD-AFC4-6F175D3DCCD1}">
              <a14:hiddenFill xmlns:a14="http://schemas.microsoft.com/office/drawing/2010/main">
                <a:solidFill>
                  <a:srgbClr val="FFFFFF"/>
                </a:solidFill>
              </a14:hiddenFill>
            </a:ext>
          </a:extLst>
        </p:spPr>
      </p:pic>
      <p:sp>
        <p:nvSpPr>
          <p:cNvPr id="270343" name="Line 7"/>
          <p:cNvSpPr>
            <a:spLocks noChangeShapeType="1"/>
          </p:cNvSpPr>
          <p:nvPr/>
        </p:nvSpPr>
        <p:spPr bwMode="auto">
          <a:xfrm>
            <a:off x="3200400" y="2590800"/>
            <a:ext cx="533400" cy="21336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_tradnl"/>
          </a:p>
        </p:txBody>
      </p:sp>
      <p:sp>
        <p:nvSpPr>
          <p:cNvPr id="270344" name="Text Box 8"/>
          <p:cNvSpPr txBox="1">
            <a:spLocks noChangeArrowheads="1"/>
          </p:cNvSpPr>
          <p:nvPr/>
        </p:nvSpPr>
        <p:spPr bwMode="auto">
          <a:xfrm>
            <a:off x="5791200" y="1447800"/>
            <a:ext cx="2514600" cy="1200329"/>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dirty="0"/>
              <a:t>Tendencia a </a:t>
            </a:r>
            <a:r>
              <a:rPr lang="es-ES_tradnl" altLang="en-US" dirty="0" smtClean="0"/>
              <a:t>ampliar. Confianza moderada</a:t>
            </a:r>
            <a:endParaRPr lang="es-ES_tradnl" altLang="en-US" dirty="0"/>
          </a:p>
        </p:txBody>
      </p:sp>
      <p:sp>
        <p:nvSpPr>
          <p:cNvPr id="270345" name="Text Box 9"/>
          <p:cNvSpPr txBox="1">
            <a:spLocks noChangeArrowheads="1"/>
          </p:cNvSpPr>
          <p:nvPr/>
        </p:nvSpPr>
        <p:spPr bwMode="auto">
          <a:xfrm>
            <a:off x="914400" y="1371600"/>
            <a:ext cx="4191000" cy="11874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_tradnl" altLang="en-US"/>
              <a:t>¿Qué impacto tiene el que veamos diferencias grandes a lo largo del eje vaguada?</a:t>
            </a:r>
          </a:p>
        </p:txBody>
      </p:sp>
    </p:spTree>
    <p:extLst>
      <p:ext uri="{BB962C8B-B14F-4D97-AF65-F5344CB8AC3E}">
        <p14:creationId xmlns:p14="http://schemas.microsoft.com/office/powerpoint/2010/main" val="2253050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03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0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3" grpId="0" animBg="1"/>
      <p:bldP spid="270344" grpId="0" animBg="1"/>
      <p:bldP spid="2703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143000"/>
          </a:xfrm>
        </p:spPr>
        <p:txBody>
          <a:bodyPr/>
          <a:lstStyle/>
          <a:p>
            <a:pPr eaLnBrk="1" hangingPunct="1"/>
            <a:r>
              <a:rPr lang="es-ES_tradnl" altLang="en-US" sz="4000" dirty="0" smtClean="0"/>
              <a:t>Ventajas del Promedio del Ensamblaje y la Diferencia/Variabilidad</a:t>
            </a:r>
            <a:r>
              <a:rPr lang="es-ES_tradnl" altLang="en-US" sz="3600" dirty="0" smtClean="0"/>
              <a:t> </a:t>
            </a:r>
          </a:p>
        </p:txBody>
      </p:sp>
      <p:sp>
        <p:nvSpPr>
          <p:cNvPr id="47107" name="Rectangle 3"/>
          <p:cNvSpPr>
            <a:spLocks noGrp="1" noChangeArrowheads="1"/>
          </p:cNvSpPr>
          <p:nvPr>
            <p:ph idx="1"/>
          </p:nvPr>
        </p:nvSpPr>
        <p:spPr>
          <a:xfrm>
            <a:off x="0" y="1447800"/>
            <a:ext cx="9144000" cy="5181600"/>
          </a:xfrm>
        </p:spPr>
        <p:txBody>
          <a:bodyPr/>
          <a:lstStyle/>
          <a:p>
            <a:pPr eaLnBrk="1" hangingPunct="1"/>
            <a:r>
              <a:rPr lang="es-ES_tradnl" altLang="en-US" sz="2800" dirty="0" smtClean="0"/>
              <a:t>Presentación concisa </a:t>
            </a:r>
          </a:p>
          <a:p>
            <a:pPr eaLnBrk="1" hangingPunct="1"/>
            <a:endParaRPr lang="es-ES_tradnl" altLang="en-US" sz="2800" dirty="0" smtClean="0"/>
          </a:p>
          <a:p>
            <a:pPr eaLnBrk="1" hangingPunct="1"/>
            <a:r>
              <a:rPr lang="es-ES_tradnl" altLang="en-US" sz="2800" dirty="0" smtClean="0"/>
              <a:t>Características impredecibles son suavizadas en el promedio</a:t>
            </a:r>
          </a:p>
          <a:p>
            <a:pPr lvl="1" eaLnBrk="1" hangingPunct="1"/>
            <a:r>
              <a:rPr lang="es-ES_tradnl" altLang="en-US" dirty="0" smtClean="0"/>
              <a:t>En general, el promedio del ensamblaje tiende a verificar mejor, después de 84 horas</a:t>
            </a:r>
          </a:p>
          <a:p>
            <a:pPr lvl="1" eaLnBrk="1" hangingPunct="1"/>
            <a:endParaRPr lang="es-ES_tradnl" altLang="en-US" dirty="0" smtClean="0"/>
          </a:p>
          <a:p>
            <a:pPr eaLnBrk="1" hangingPunct="1"/>
            <a:r>
              <a:rPr lang="es-ES_tradnl" altLang="en-US" sz="2800" dirty="0" smtClean="0"/>
              <a:t>La variabilidad nos permite cuantificar la incertidumbre</a:t>
            </a:r>
          </a:p>
          <a:p>
            <a:pPr lvl="1" eaLnBrk="1" hangingPunct="1"/>
            <a:r>
              <a:rPr lang="es-ES_tradnl" altLang="en-US" sz="2400" dirty="0" smtClean="0"/>
              <a:t>Cuando la variabilidad es baja, la confianza y probabilidad de que verifique son altas.</a:t>
            </a:r>
          </a:p>
          <a:p>
            <a:pPr lvl="1" eaLnBrk="1" hangingPunct="1"/>
            <a:r>
              <a:rPr lang="es-ES_tradnl" altLang="en-US" sz="2400" dirty="0" smtClean="0"/>
              <a:t>Cuando la variabilidad es alta, la confianza y probabilidad de que verifique el pronóstico es baja. </a:t>
            </a:r>
            <a:endParaRPr lang="es-ES_tradnl" altLang="en-US" dirty="0"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Limitantes del SPE</a:t>
            </a:r>
            <a:endParaRPr lang="es-ES_tradnl" dirty="0"/>
          </a:p>
        </p:txBody>
      </p:sp>
      <p:sp>
        <p:nvSpPr>
          <p:cNvPr id="3" name="Content Placeholder 2"/>
          <p:cNvSpPr>
            <a:spLocks noGrp="1"/>
          </p:cNvSpPr>
          <p:nvPr>
            <p:ph idx="1"/>
          </p:nvPr>
        </p:nvSpPr>
        <p:spPr/>
        <p:txBody>
          <a:bodyPr/>
          <a:lstStyle/>
          <a:p>
            <a:r>
              <a:rPr lang="es-ES_tradnl" b="1" dirty="0" smtClean="0">
                <a:solidFill>
                  <a:schemeClr val="accent5">
                    <a:lumMod val="75000"/>
                  </a:schemeClr>
                </a:solidFill>
              </a:rPr>
              <a:t>La atmosfera no es una democracia</a:t>
            </a:r>
          </a:p>
          <a:p>
            <a:pPr lvl="1"/>
            <a:r>
              <a:rPr lang="es-ES_tradnl" dirty="0" smtClean="0"/>
              <a:t>El asumir que una mayoría plural es suficiente para establecer confianza en un pronostico es una noción falsa</a:t>
            </a:r>
          </a:p>
          <a:p>
            <a:pPr lvl="1"/>
            <a:r>
              <a:rPr lang="es-ES_tradnl" dirty="0" smtClean="0"/>
              <a:t>Van a haber situaciones donde uno solo de los modelos es el que va a estar correcto.</a:t>
            </a:r>
          </a:p>
          <a:p>
            <a:r>
              <a:rPr lang="es-ES_tradnl" dirty="0" smtClean="0"/>
              <a:t>El promedio del SPE tiende a ser parcial al modelo operacional</a:t>
            </a:r>
          </a:p>
        </p:txBody>
      </p:sp>
    </p:spTree>
    <p:extLst>
      <p:ext uri="{BB962C8B-B14F-4D97-AF65-F5344CB8AC3E}">
        <p14:creationId xmlns:p14="http://schemas.microsoft.com/office/powerpoint/2010/main" val="446333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0"/>
            <a:ext cx="7772400" cy="1143000"/>
          </a:xfrm>
        </p:spPr>
        <p:txBody>
          <a:bodyPr/>
          <a:lstStyle/>
          <a:p>
            <a:pPr eaLnBrk="1" hangingPunct="1"/>
            <a:r>
              <a:rPr lang="es-ES_tradnl" altLang="en-US" dirty="0" smtClean="0"/>
              <a:t>Verificación</a:t>
            </a:r>
          </a:p>
        </p:txBody>
      </p:sp>
      <p:sp>
        <p:nvSpPr>
          <p:cNvPr id="60419" name="Rectangle 3"/>
          <p:cNvSpPr>
            <a:spLocks noGrp="1" noChangeArrowheads="1"/>
          </p:cNvSpPr>
          <p:nvPr>
            <p:ph idx="1"/>
          </p:nvPr>
        </p:nvSpPr>
        <p:spPr>
          <a:xfrm>
            <a:off x="762000" y="1143000"/>
            <a:ext cx="7772400" cy="4800600"/>
          </a:xfrm>
        </p:spPr>
        <p:txBody>
          <a:bodyPr/>
          <a:lstStyle/>
          <a:p>
            <a:pPr eaLnBrk="1" hangingPunct="1">
              <a:lnSpc>
                <a:spcPct val="90000"/>
              </a:lnSpc>
            </a:pPr>
            <a:r>
              <a:rPr lang="es-ES_tradnl" altLang="en-US" sz="2800" smtClean="0"/>
              <a:t>En el nivel de 500 hPa, el promedio de los miembros del ensamblaje de NCEP </a:t>
            </a:r>
            <a:r>
              <a:rPr lang="es-ES_tradnl" altLang="en-US" sz="2800" b="1" i="1" u="sng" smtClean="0">
                <a:solidFill>
                  <a:schemeClr val="accent1"/>
                </a:solidFill>
              </a:rPr>
              <a:t>es mas confiable </a:t>
            </a:r>
            <a:r>
              <a:rPr lang="es-ES_tradnl" altLang="en-US" sz="2800" smtClean="0"/>
              <a:t> que cualquiera de los miembros individuales a partir de las 84/96 hrs. </a:t>
            </a:r>
          </a:p>
          <a:p>
            <a:pPr lvl="1" eaLnBrk="1" hangingPunct="1">
              <a:lnSpc>
                <a:spcPct val="90000"/>
              </a:lnSpc>
            </a:pPr>
            <a:r>
              <a:rPr lang="es-ES_tradnl" altLang="en-US" sz="2400" smtClean="0"/>
              <a:t>Esto es basado en estudios estadísticos en NCEP, con similares resultados en la oficina del UKMET y el Centro Europeo (ECMWF)</a:t>
            </a:r>
          </a:p>
          <a:p>
            <a:pPr eaLnBrk="1" hangingPunct="1">
              <a:lnSpc>
                <a:spcPct val="90000"/>
              </a:lnSpc>
            </a:pPr>
            <a:r>
              <a:rPr lang="es-ES_tradnl" altLang="en-US" sz="2800" smtClean="0"/>
              <a:t>Resolución Baja vs. Alta</a:t>
            </a:r>
          </a:p>
          <a:p>
            <a:pPr lvl="1" eaLnBrk="1" hangingPunct="1">
              <a:lnSpc>
                <a:spcPct val="90000"/>
              </a:lnSpc>
            </a:pPr>
            <a:r>
              <a:rPr lang="es-ES_tradnl" altLang="en-US" sz="2400" smtClean="0"/>
              <a:t>El tener mas miembros en un ensamblaje puede ayudar a sobrepasar limitantes de baja resolución. </a:t>
            </a:r>
          </a:p>
          <a:p>
            <a:pPr lvl="1" eaLnBrk="1" hangingPunct="1">
              <a:lnSpc>
                <a:spcPct val="90000"/>
              </a:lnSpc>
            </a:pPr>
            <a:r>
              <a:rPr lang="es-ES_tradnl" altLang="en-US" sz="2400" smtClean="0"/>
              <a:t>Alta resolución requeriría menos miembros pero el tiempo de corrida aumenta. </a:t>
            </a:r>
          </a:p>
        </p:txBody>
      </p:sp>
    </p:spTree>
    <p:extLst>
      <p:ext uri="{BB962C8B-B14F-4D97-AF65-F5344CB8AC3E}">
        <p14:creationId xmlns:p14="http://schemas.microsoft.com/office/powerpoint/2010/main" val="33260810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s-ES_tradnl" dirty="0" smtClean="0"/>
              <a:t>Evaluación del Pronostico de Precipitación</a:t>
            </a:r>
            <a:endParaRPr lang="es-ES_tradnl" dirty="0"/>
          </a:p>
        </p:txBody>
      </p:sp>
      <p:sp>
        <p:nvSpPr>
          <p:cNvPr id="5" name="Subtitle 4"/>
          <p:cNvSpPr>
            <a:spLocks noGrp="1"/>
          </p:cNvSpPr>
          <p:nvPr>
            <p:ph type="subTitle" idx="1"/>
          </p:nvPr>
        </p:nvSpPr>
        <p:spPr/>
        <p:txBody>
          <a:bodyPr/>
          <a:lstStyle/>
          <a:p>
            <a:endParaRPr lang="es-ES_tradnl" dirty="0"/>
          </a:p>
        </p:txBody>
      </p:sp>
    </p:spTree>
    <p:extLst>
      <p:ext uri="{BB962C8B-B14F-4D97-AF65-F5344CB8AC3E}">
        <p14:creationId xmlns:p14="http://schemas.microsoft.com/office/powerpoint/2010/main" val="290407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qpf_crb_6mm_12z_f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43000"/>
            <a:ext cx="6296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nvSpPr>
        <p:spPr bwMode="auto">
          <a:xfrm>
            <a:off x="228600" y="1143000"/>
            <a:ext cx="4114800" cy="477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28" charset="0"/>
              </a:defRPr>
            </a:lvl1pPr>
            <a:lvl2pPr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eaLnBrk="1" hangingPunct="1">
              <a:buFontTx/>
              <a:buChar char="•"/>
            </a:pPr>
            <a:endParaRPr lang="en-US" altLang="en-US">
              <a:latin typeface="Arial" charset="0"/>
            </a:endParaRPr>
          </a:p>
          <a:p>
            <a:pPr eaLnBrk="1" hangingPunct="1">
              <a:buFontTx/>
              <a:buChar char="•"/>
            </a:pPr>
            <a:r>
              <a:rPr lang="es-ES_tradnl" altLang="en-US">
                <a:latin typeface="Arial" charset="0"/>
              </a:rPr>
              <a:t> </a:t>
            </a:r>
            <a:r>
              <a:rPr lang="es-ES_tradnl" altLang="en-US"/>
              <a:t>Ayuda a determinar la probabilidad de un determinado evento.</a:t>
            </a:r>
            <a:r>
              <a:rPr lang="es-ES_tradnl" altLang="en-US">
                <a:latin typeface="Arial" charset="0"/>
              </a:rPr>
              <a:t> </a:t>
            </a:r>
          </a:p>
          <a:p>
            <a:pPr eaLnBrk="1" hangingPunct="1">
              <a:buFontTx/>
              <a:buChar char="•"/>
            </a:pPr>
            <a:r>
              <a:rPr lang="es-ES_tradnl" altLang="en-US">
                <a:latin typeface="Arial" charset="0"/>
              </a:rPr>
              <a:t> </a:t>
            </a:r>
            <a:r>
              <a:rPr lang="es-ES_tradnl" altLang="en-US"/>
              <a:t>Da la probabilidad de que un dado umbral pueda ser excedido</a:t>
            </a:r>
          </a:p>
          <a:p>
            <a:pPr lvl="1" eaLnBrk="1" hangingPunct="1">
              <a:buFontTx/>
              <a:buChar char="•"/>
            </a:pPr>
            <a:r>
              <a:rPr lang="es-ES_tradnl" altLang="en-US" sz="2000"/>
              <a:t>Numero representa que porciento de los miembros exceden el umbral</a:t>
            </a:r>
            <a:r>
              <a:rPr lang="es-ES_tradnl" altLang="en-US" sz="2000">
                <a:latin typeface="Arial" charset="0"/>
              </a:rPr>
              <a:t> </a:t>
            </a:r>
          </a:p>
          <a:p>
            <a:pPr eaLnBrk="1" hangingPunct="1">
              <a:buFontTx/>
              <a:buChar char="•"/>
            </a:pPr>
            <a:r>
              <a:rPr lang="es-ES_tradnl" altLang="en-US" sz="2800">
                <a:latin typeface="Arial" charset="0"/>
              </a:rPr>
              <a:t> </a:t>
            </a:r>
            <a:r>
              <a:rPr lang="es-ES_tradnl" altLang="en-US"/>
              <a:t>Ejemplo en este caso es de precipitación en 24 horas  superior a 6 mm.</a:t>
            </a:r>
          </a:p>
        </p:txBody>
      </p:sp>
      <p:sp>
        <p:nvSpPr>
          <p:cNvPr id="49156" name="Rectangle 3"/>
          <p:cNvSpPr>
            <a:spLocks noChangeArrowheads="1"/>
          </p:cNvSpPr>
          <p:nvPr/>
        </p:nvSpPr>
        <p:spPr bwMode="auto">
          <a:xfrm>
            <a:off x="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algn="ctr" eaLnBrk="1" hangingPunct="1"/>
            <a:r>
              <a:rPr lang="en-US" altLang="en-US" sz="4400">
                <a:solidFill>
                  <a:schemeClr val="tx2"/>
                </a:solidFill>
              </a:rPr>
              <a:t>	</a:t>
            </a:r>
            <a:r>
              <a:rPr lang="es-ES_tradnl" altLang="en-US" sz="4400">
                <a:solidFill>
                  <a:schemeClr val="tx2"/>
                </a:solidFill>
              </a:rPr>
              <a:t>Probabilidad que sea Excedido</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0"/>
            <a:ext cx="7772400" cy="1143000"/>
          </a:xfrm>
        </p:spPr>
        <p:txBody>
          <a:bodyPr/>
          <a:lstStyle/>
          <a:p>
            <a:r>
              <a:rPr lang="es-ES_tradnl" altLang="en-US" dirty="0" smtClean="0"/>
              <a:t>27 Años de Verificación de Modelos Globales: Día 5</a:t>
            </a:r>
          </a:p>
        </p:txBody>
      </p:sp>
      <p:pic>
        <p:nvPicPr>
          <p:cNvPr id="512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458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838200" y="2057400"/>
            <a:ext cx="754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38200" y="4876800"/>
            <a:ext cx="7543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1000" y="3733800"/>
            <a:ext cx="8458200" cy="1200329"/>
          </a:xfrm>
          <a:prstGeom prst="rect">
            <a:avLst/>
          </a:prstGeom>
          <a:solidFill>
            <a:schemeClr val="accent1"/>
          </a:solidFill>
        </p:spPr>
        <p:txBody>
          <a:bodyPr wrap="square" rtlCol="0">
            <a:spAutoFit/>
          </a:bodyPr>
          <a:lstStyle/>
          <a:p>
            <a:r>
              <a:rPr lang="es-ES_tradnl" dirty="0" smtClean="0">
                <a:solidFill>
                  <a:schemeClr val="bg2"/>
                </a:solidFill>
              </a:rPr>
              <a:t>Avances en computadoras nos ha permitido realizar mejorías en la calidad y verificación de los pronósticos a un paso mas rápido que en décadas anteriores. </a:t>
            </a:r>
            <a:endParaRPr lang="es-ES_tradnl" dirty="0">
              <a:solidFill>
                <a:schemeClr val="bg2"/>
              </a:solidFill>
            </a:endParaRPr>
          </a:p>
        </p:txBody>
      </p:sp>
    </p:spTree>
    <p:extLst>
      <p:ext uri="{BB962C8B-B14F-4D97-AF65-F5344CB8AC3E}">
        <p14:creationId xmlns:p14="http://schemas.microsoft.com/office/powerpoint/2010/main" val="12158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04800" y="3048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algn="ctr" eaLnBrk="1" hangingPunct="1"/>
            <a:r>
              <a:rPr lang="es-ES_tradnl" altLang="en-US" sz="3600" dirty="0" smtClean="0">
                <a:solidFill>
                  <a:schemeClr val="tx2"/>
                </a:solidFill>
              </a:rPr>
              <a:t>Probabilidad </a:t>
            </a:r>
            <a:r>
              <a:rPr lang="es-ES_tradnl" altLang="en-US" sz="3600" dirty="0">
                <a:solidFill>
                  <a:schemeClr val="tx2"/>
                </a:solidFill>
              </a:rPr>
              <a:t>que sea </a:t>
            </a:r>
            <a:r>
              <a:rPr lang="es-ES_tradnl" altLang="en-US" sz="3600" dirty="0" smtClean="0">
                <a:solidFill>
                  <a:schemeClr val="tx2"/>
                </a:solidFill>
              </a:rPr>
              <a:t>Excedido: 6mm</a:t>
            </a:r>
            <a:endParaRPr lang="es-ES_tradnl" altLang="en-US" sz="3600"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57300"/>
            <a:ext cx="6858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245922"/>
            <a:ext cx="6829425" cy="5124398"/>
          </a:xfrm>
          <a:prstGeom prst="rect">
            <a:avLst/>
          </a:prstGeom>
        </p:spPr>
      </p:pic>
      <p:cxnSp>
        <p:nvCxnSpPr>
          <p:cNvPr id="6" name="Straight Arrow Connector 5"/>
          <p:cNvCxnSpPr/>
          <p:nvPr/>
        </p:nvCxnSpPr>
        <p:spPr>
          <a:xfrm>
            <a:off x="685800" y="4038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15000" y="45720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371600" y="2819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3200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752600" y="2133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58000" y="2438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6396335"/>
            <a:ext cx="9144000" cy="461665"/>
          </a:xfrm>
          <a:prstGeom prst="rect">
            <a:avLst/>
          </a:prstGeom>
          <a:solidFill>
            <a:schemeClr val="accent1"/>
          </a:solidFill>
        </p:spPr>
        <p:txBody>
          <a:bodyPr wrap="square" rtlCol="0">
            <a:spAutoFit/>
          </a:bodyPr>
          <a:lstStyle/>
          <a:p>
            <a:pPr algn="ctr"/>
            <a:r>
              <a:rPr lang="es-ES_tradnl" altLang="en-US" dirty="0" smtClean="0">
                <a:cs typeface="Times New Roman" pitchFamily="28" charset="0"/>
              </a:rPr>
              <a:t>¿Qué cuan confiable es el pronostico de mas de 6mm?</a:t>
            </a:r>
            <a:endParaRPr lang="es-ES_tradnl"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04800" y="3048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algn="ctr" eaLnBrk="1" hangingPunct="1"/>
            <a:r>
              <a:rPr lang="es-ES_tradnl" altLang="en-US" sz="3600" dirty="0" smtClean="0">
                <a:solidFill>
                  <a:schemeClr val="tx2"/>
                </a:solidFill>
              </a:rPr>
              <a:t>Probabilidad </a:t>
            </a:r>
            <a:r>
              <a:rPr lang="es-ES_tradnl" altLang="en-US" sz="3600" dirty="0">
                <a:solidFill>
                  <a:schemeClr val="tx2"/>
                </a:solidFill>
              </a:rPr>
              <a:t>que sea </a:t>
            </a:r>
            <a:r>
              <a:rPr lang="es-ES_tradnl" altLang="en-US" sz="3600" dirty="0" smtClean="0">
                <a:solidFill>
                  <a:schemeClr val="tx2"/>
                </a:solidFill>
              </a:rPr>
              <a:t>Excedido: 12mm</a:t>
            </a:r>
            <a:endParaRPr lang="es-ES_tradnl" altLang="en-US" sz="3600"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57300"/>
            <a:ext cx="6858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245922"/>
            <a:ext cx="6870046" cy="5154878"/>
          </a:xfrm>
          <a:prstGeom prst="rect">
            <a:avLst/>
          </a:prstGeom>
        </p:spPr>
      </p:pic>
      <p:cxnSp>
        <p:nvCxnSpPr>
          <p:cNvPr id="8" name="Straight Arrow Connector 7"/>
          <p:cNvCxnSpPr/>
          <p:nvPr/>
        </p:nvCxnSpPr>
        <p:spPr>
          <a:xfrm>
            <a:off x="685800" y="4038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15000" y="45720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371600" y="2819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00800" y="3200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752600" y="2133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58000" y="2438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6396335"/>
            <a:ext cx="9144000" cy="461665"/>
          </a:xfrm>
          <a:prstGeom prst="rect">
            <a:avLst/>
          </a:prstGeom>
          <a:solidFill>
            <a:schemeClr val="accent1"/>
          </a:solidFill>
        </p:spPr>
        <p:txBody>
          <a:bodyPr wrap="square" rtlCol="0">
            <a:spAutoFit/>
          </a:bodyPr>
          <a:lstStyle/>
          <a:p>
            <a:pPr algn="ctr"/>
            <a:r>
              <a:rPr lang="es-ES_tradnl" altLang="en-US" dirty="0" smtClean="0">
                <a:cs typeface="Times New Roman" pitchFamily="28" charset="0"/>
              </a:rPr>
              <a:t>¿Qué cuan confiable es el pronostico de mas de 12mm?</a:t>
            </a:r>
            <a:endParaRPr lang="es-ES_tradnl" dirty="0"/>
          </a:p>
        </p:txBody>
      </p:sp>
    </p:spTree>
    <p:extLst>
      <p:ext uri="{BB962C8B-B14F-4D97-AF65-F5344CB8AC3E}">
        <p14:creationId xmlns:p14="http://schemas.microsoft.com/office/powerpoint/2010/main" val="2671028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304800" y="3048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algn="ctr" eaLnBrk="1" hangingPunct="1"/>
            <a:r>
              <a:rPr lang="es-ES_tradnl" altLang="en-US" sz="3600" dirty="0" smtClean="0">
                <a:solidFill>
                  <a:schemeClr val="tx2"/>
                </a:solidFill>
              </a:rPr>
              <a:t>Probabilidad </a:t>
            </a:r>
            <a:r>
              <a:rPr lang="es-ES_tradnl" altLang="en-US" sz="3600" dirty="0">
                <a:solidFill>
                  <a:schemeClr val="tx2"/>
                </a:solidFill>
              </a:rPr>
              <a:t>que sea </a:t>
            </a:r>
            <a:r>
              <a:rPr lang="es-ES_tradnl" altLang="en-US" sz="3600" dirty="0" smtClean="0">
                <a:solidFill>
                  <a:schemeClr val="tx2"/>
                </a:solidFill>
              </a:rPr>
              <a:t>Excedido: 24mm</a:t>
            </a:r>
            <a:endParaRPr lang="es-ES_tradnl" altLang="en-US" sz="3600"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257300"/>
            <a:ext cx="6858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280" y="1245922"/>
            <a:ext cx="6829425" cy="5124398"/>
          </a:xfrm>
          <a:prstGeom prst="rect">
            <a:avLst/>
          </a:prstGeom>
        </p:spPr>
      </p:pic>
      <p:cxnSp>
        <p:nvCxnSpPr>
          <p:cNvPr id="7" name="Straight Arrow Connector 6"/>
          <p:cNvCxnSpPr/>
          <p:nvPr/>
        </p:nvCxnSpPr>
        <p:spPr>
          <a:xfrm>
            <a:off x="685800" y="4038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15000" y="45720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371600" y="2819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400800" y="3200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752600" y="21336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858000" y="2438400"/>
            <a:ext cx="762000" cy="533400"/>
          </a:xfrm>
          <a:prstGeom prst="straightConnector1">
            <a:avLst/>
          </a:prstGeom>
          <a:ln w="50800">
            <a:solidFill>
              <a:srgbClr val="FF33CC"/>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6396335"/>
            <a:ext cx="9144000" cy="461665"/>
          </a:xfrm>
          <a:prstGeom prst="rect">
            <a:avLst/>
          </a:prstGeom>
          <a:solidFill>
            <a:schemeClr val="accent1"/>
          </a:solidFill>
        </p:spPr>
        <p:txBody>
          <a:bodyPr wrap="square" rtlCol="0">
            <a:spAutoFit/>
          </a:bodyPr>
          <a:lstStyle/>
          <a:p>
            <a:pPr algn="ctr"/>
            <a:r>
              <a:rPr lang="es-ES_tradnl" altLang="en-US" dirty="0" smtClean="0">
                <a:cs typeface="Times New Roman" pitchFamily="28" charset="0"/>
              </a:rPr>
              <a:t>¿Qué cuan confiable es el pronostico de mas de 24mm?</a:t>
            </a:r>
            <a:endParaRPr lang="es-ES_tradnl" dirty="0"/>
          </a:p>
        </p:txBody>
      </p:sp>
    </p:spTree>
    <p:extLst>
      <p:ext uri="{BB962C8B-B14F-4D97-AF65-F5344CB8AC3E}">
        <p14:creationId xmlns:p14="http://schemas.microsoft.com/office/powerpoint/2010/main" val="3442282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s-ES_tradnl" dirty="0" smtClean="0"/>
              <a:t>Animación de los Miembros vs. PQPF</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600075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4114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1143000" y="48006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057400" y="35052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667000" y="2590800"/>
            <a:ext cx="3429000" cy="152400"/>
          </a:xfrm>
          <a:prstGeom prst="straightConnector1">
            <a:avLst/>
          </a:prstGeom>
          <a:ln w="50800">
            <a:solidFill>
              <a:srgbClr val="FF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4038600"/>
            <a:ext cx="3124200" cy="1938992"/>
          </a:xfrm>
          <a:prstGeom prst="rect">
            <a:avLst/>
          </a:prstGeom>
          <a:solidFill>
            <a:schemeClr val="accent1">
              <a:alpha val="68000"/>
            </a:schemeClr>
          </a:solidFill>
          <a:ln>
            <a:solidFill>
              <a:srgbClr val="FF33CC"/>
            </a:solidFill>
          </a:ln>
        </p:spPr>
        <p:txBody>
          <a:bodyPr wrap="square" rtlCol="0">
            <a:spAutoFit/>
          </a:bodyPr>
          <a:lstStyle/>
          <a:p>
            <a:r>
              <a:rPr lang="es-ES_tradnl" b="1" dirty="0" smtClean="0"/>
              <a:t>Para la probabilidad ser alta, los miembros tienen que estar de acuerdo en los montos y en el punto de grilla</a:t>
            </a:r>
            <a:endParaRPr lang="es-ES_tradnl" b="1" dirty="0"/>
          </a:p>
        </p:txBody>
      </p:sp>
    </p:spTree>
    <p:extLst>
      <p:ext uri="{BB962C8B-B14F-4D97-AF65-F5344CB8AC3E}">
        <p14:creationId xmlns:p14="http://schemas.microsoft.com/office/powerpoint/2010/main" val="42260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219200"/>
          </a:xfrm>
        </p:spPr>
        <p:txBody>
          <a:bodyPr/>
          <a:lstStyle/>
          <a:p>
            <a:pPr eaLnBrk="1" hangingPunct="1"/>
            <a:r>
              <a:rPr lang="es-ES_tradnl" altLang="en-US" dirty="0" smtClean="0"/>
              <a:t>	</a:t>
            </a:r>
            <a:br>
              <a:rPr lang="es-ES_tradnl" altLang="en-US" dirty="0" smtClean="0"/>
            </a:br>
            <a:r>
              <a:rPr lang="es-ES_tradnl" altLang="en-US" dirty="0" smtClean="0"/>
              <a:t>Ventajas y Limitantes del Grafico de la “</a:t>
            </a:r>
            <a:r>
              <a:rPr lang="es-ES_tradnl" altLang="en-US" i="1" dirty="0" smtClean="0"/>
              <a:t>Probabilidad que sea Excedido”</a:t>
            </a:r>
          </a:p>
        </p:txBody>
      </p:sp>
      <p:sp>
        <p:nvSpPr>
          <p:cNvPr id="51203" name="Rectangle 3"/>
          <p:cNvSpPr>
            <a:spLocks noGrp="1" noChangeArrowheads="1"/>
          </p:cNvSpPr>
          <p:nvPr>
            <p:ph idx="1"/>
          </p:nvPr>
        </p:nvSpPr>
        <p:spPr>
          <a:xfrm>
            <a:off x="0" y="1524000"/>
            <a:ext cx="9144000" cy="4800600"/>
          </a:xfrm>
        </p:spPr>
        <p:txBody>
          <a:bodyPr/>
          <a:lstStyle/>
          <a:p>
            <a:pPr eaLnBrk="1" hangingPunct="1">
              <a:lnSpc>
                <a:spcPct val="90000"/>
              </a:lnSpc>
            </a:pPr>
            <a:r>
              <a:rPr lang="es-ES_tradnl" altLang="en-US" smtClean="0"/>
              <a:t>Ventajas</a:t>
            </a:r>
          </a:p>
          <a:p>
            <a:pPr lvl="1" eaLnBrk="1" hangingPunct="1">
              <a:lnSpc>
                <a:spcPct val="90000"/>
              </a:lnSpc>
            </a:pPr>
            <a:r>
              <a:rPr lang="es-ES_tradnl" altLang="en-US" smtClean="0"/>
              <a:t>Conciso despliegue</a:t>
            </a:r>
          </a:p>
          <a:p>
            <a:pPr lvl="1" eaLnBrk="1" hangingPunct="1">
              <a:lnSpc>
                <a:spcPct val="90000"/>
              </a:lnSpc>
            </a:pPr>
            <a:r>
              <a:rPr lang="es-ES_tradnl" altLang="en-US" smtClean="0"/>
              <a:t>Se centra en valores críticos</a:t>
            </a:r>
          </a:p>
          <a:p>
            <a:pPr eaLnBrk="1" hangingPunct="1">
              <a:lnSpc>
                <a:spcPct val="90000"/>
              </a:lnSpc>
            </a:pPr>
            <a:r>
              <a:rPr lang="es-ES_tradnl" altLang="en-US" smtClean="0"/>
              <a:t>Desventajas</a:t>
            </a:r>
          </a:p>
          <a:p>
            <a:pPr lvl="1" eaLnBrk="1" hangingPunct="1">
              <a:lnSpc>
                <a:spcPct val="90000"/>
              </a:lnSpc>
            </a:pPr>
            <a:r>
              <a:rPr lang="es-ES_tradnl" altLang="en-US" smtClean="0"/>
              <a:t>Sólo muestra una porción de la distribución de probabilidades para un pronóstico, en lugar de la plena distribución y como resultado:</a:t>
            </a:r>
          </a:p>
          <a:p>
            <a:pPr lvl="2" eaLnBrk="1" hangingPunct="1">
              <a:lnSpc>
                <a:spcPct val="90000"/>
              </a:lnSpc>
            </a:pPr>
            <a:r>
              <a:rPr lang="es-ES_tradnl" altLang="en-US" smtClean="0"/>
              <a:t>No muestra directamente el grado de incertidumbre en la previsión del ensamblaje</a:t>
            </a:r>
          </a:p>
          <a:p>
            <a:pPr lvl="2" eaLnBrk="1" hangingPunct="1">
              <a:lnSpc>
                <a:spcPct val="90000"/>
              </a:lnSpc>
            </a:pPr>
            <a:r>
              <a:rPr lang="es-ES_tradnl" altLang="en-US" smtClean="0"/>
              <a:t>Puede ocultar soluciones, que aun siendo menos probables, en caso de que se produjeran, tendría mayor impacto</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2133600"/>
            <a:ext cx="2590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9394" name="Rectangle 2"/>
          <p:cNvSpPr>
            <a:spLocks noGrp="1" noChangeArrowheads="1"/>
          </p:cNvSpPr>
          <p:nvPr>
            <p:ph type="title"/>
          </p:nvPr>
        </p:nvSpPr>
        <p:spPr/>
        <p:txBody>
          <a:bodyPr/>
          <a:lstStyle/>
          <a:p>
            <a:pPr eaLnBrk="1" hangingPunct="1"/>
            <a:r>
              <a:rPr lang="es-ES_tradnl" altLang="en-US" sz="4000" dirty="0" smtClean="0"/>
              <a:t>Pronostico Probabilístico de Lluvia</a:t>
            </a:r>
          </a:p>
        </p:txBody>
      </p:sp>
      <p:sp>
        <p:nvSpPr>
          <p:cNvPr id="59395" name="Rectangle 3"/>
          <p:cNvSpPr>
            <a:spLocks noGrp="1" noChangeArrowheads="1"/>
          </p:cNvSpPr>
          <p:nvPr>
            <p:ph idx="1"/>
          </p:nvPr>
        </p:nvSpPr>
        <p:spPr/>
        <p:txBody>
          <a:bodyPr/>
          <a:lstStyle/>
          <a:p>
            <a:pPr eaLnBrk="1" hangingPunct="1"/>
            <a:r>
              <a:rPr lang="es-ES_tradnl" altLang="en-US" dirty="0" smtClean="0"/>
              <a:t>Nota:  Si el forzamiento es </a:t>
            </a:r>
            <a:r>
              <a:rPr lang="es-ES_tradnl" altLang="en-US" b="1" i="1" u="sng" dirty="0" smtClean="0">
                <a:solidFill>
                  <a:schemeClr val="bg2"/>
                </a:solidFill>
              </a:rPr>
              <a:t>en micro escala</a:t>
            </a:r>
            <a:r>
              <a:rPr lang="es-ES_tradnl" altLang="en-US" dirty="0" smtClean="0"/>
              <a:t>, y en ocasiones a meso escala, la tendencia de este método va a ser a subestimar el potencial de fuertes lluvias.</a:t>
            </a:r>
          </a:p>
          <a:p>
            <a:pPr lvl="1" eaLnBrk="1" hangingPunct="1"/>
            <a:r>
              <a:rPr lang="es-ES_tradnl" altLang="en-US" dirty="0" smtClean="0"/>
              <a:t>El GFS versión operacional es el que en general nos dará la mayor resolución y montos mas altos de lluvia</a:t>
            </a:r>
          </a:p>
          <a:p>
            <a:pPr eaLnBrk="1" hangingPunct="1"/>
            <a:r>
              <a:rPr lang="es-ES_tradnl" altLang="en-US" dirty="0" smtClean="0"/>
              <a:t>Es recomendable darle mas peso a la evaluación de los miembros del ensamblaje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Outgoing Longwave Radiation Animation over the America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89421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609600" y="2130425"/>
            <a:ext cx="7894218" cy="1470025"/>
          </a:xfrm>
          <a:solidFill>
            <a:schemeClr val="bg2">
              <a:alpha val="70000"/>
            </a:schemeClr>
          </a:solidFill>
        </p:spPr>
        <p:txBody>
          <a:bodyPr/>
          <a:lstStyle/>
          <a:p>
            <a:r>
              <a:rPr lang="es-ES_tradnl" dirty="0"/>
              <a:t>Herramientas </a:t>
            </a:r>
            <a:r>
              <a:rPr lang="es-ES_tradnl" dirty="0" smtClean="0"/>
              <a:t>Climatológicas</a:t>
            </a:r>
            <a:endParaRPr lang="es-ES_tradnl" dirty="0"/>
          </a:p>
        </p:txBody>
      </p:sp>
      <p:sp>
        <p:nvSpPr>
          <p:cNvPr id="5" name="Subtitle 4"/>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37264937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ENSO</a:t>
            </a:r>
            <a:endParaRPr lang="es-ES_tradnl" dirty="0"/>
          </a:p>
        </p:txBody>
      </p:sp>
      <p:sp>
        <p:nvSpPr>
          <p:cNvPr id="3" name="Content Placeholder 2"/>
          <p:cNvSpPr>
            <a:spLocks noGrp="1"/>
          </p:cNvSpPr>
          <p:nvPr>
            <p:ph idx="1"/>
          </p:nvPr>
        </p:nvSpPr>
        <p:spPr/>
        <p:txBody>
          <a:bodyPr/>
          <a:lstStyle/>
          <a:p>
            <a:r>
              <a:rPr lang="es-ES_tradnl" dirty="0" smtClean="0"/>
              <a:t>El calentamiento/enfriamiento del agua del mar tiene un impacto grande en la distribución de humedad atmosférica </a:t>
            </a:r>
          </a:p>
          <a:p>
            <a:endParaRPr lang="es-ES_tradnl" dirty="0" smtClean="0"/>
          </a:p>
          <a:p>
            <a:r>
              <a:rPr lang="es-ES_tradnl" dirty="0" smtClean="0"/>
              <a:t>Con el calentamiento/enfriamiento se distorsionan las áreas normales de alta y baja presión, los gradientes y el flujo</a:t>
            </a:r>
            <a:endParaRPr lang="es-ES_tradnl" dirty="0"/>
          </a:p>
        </p:txBody>
      </p:sp>
    </p:spTree>
    <p:extLst>
      <p:ext uri="{BB962C8B-B14F-4D97-AF65-F5344CB8AC3E}">
        <p14:creationId xmlns:p14="http://schemas.microsoft.com/office/powerpoint/2010/main" val="242256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pPr eaLnBrk="1" hangingPunct="1"/>
            <a:r>
              <a:rPr lang="es-ES_tradnl" altLang="en-US" dirty="0" smtClean="0"/>
              <a:t>Corrientes Oceánicas</a:t>
            </a:r>
          </a:p>
        </p:txBody>
      </p:sp>
      <p:graphicFrame>
        <p:nvGraphicFramePr>
          <p:cNvPr id="24579" name="Object 3"/>
          <p:cNvGraphicFramePr>
            <a:graphicFrameLocks noChangeAspect="1"/>
          </p:cNvGraphicFramePr>
          <p:nvPr/>
        </p:nvGraphicFramePr>
        <p:xfrm>
          <a:off x="2667000" y="1066800"/>
          <a:ext cx="6477000" cy="5335588"/>
        </p:xfrm>
        <a:graphic>
          <a:graphicData uri="http://schemas.openxmlformats.org/presentationml/2006/ole">
            <mc:AlternateContent xmlns:mc="http://schemas.openxmlformats.org/markup-compatibility/2006">
              <mc:Choice xmlns:v="urn:schemas-microsoft-com:vml" Requires="v">
                <p:oleObj spid="_x0000_s2150" name="Bitmap Image" r:id="rId4" imgW="4839119" imgH="3985605" progId="Paint.Picture">
                  <p:embed/>
                </p:oleObj>
              </mc:Choice>
              <mc:Fallback>
                <p:oleObj name="Bitmap Image" r:id="rId4" imgW="4839119" imgH="3985605"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066800"/>
                        <a:ext cx="6477000" cy="53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0" name="Text Box 4"/>
          <p:cNvSpPr txBox="1">
            <a:spLocks noChangeArrowheads="1"/>
          </p:cNvSpPr>
          <p:nvPr/>
        </p:nvSpPr>
        <p:spPr bwMode="auto">
          <a:xfrm>
            <a:off x="0" y="1066800"/>
            <a:ext cx="2667000" cy="2182813"/>
          </a:xfrm>
          <a:prstGeom prst="rect">
            <a:avLst/>
          </a:prstGeom>
          <a:solidFill>
            <a:schemeClr val="tx1"/>
          </a:solidFill>
          <a:ln w="12700">
            <a:solidFill>
              <a:schemeClr val="bg2"/>
            </a:solidFill>
            <a:miter lim="800000"/>
            <a:headEnd/>
            <a:tailEnd/>
          </a:ln>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s-ES_tradnl" altLang="en-US" sz="1600">
                <a:solidFill>
                  <a:schemeClr val="bg2"/>
                </a:solidFill>
              </a:rPr>
              <a:t>Br – Corriente del Brasil</a:t>
            </a:r>
          </a:p>
          <a:p>
            <a:pPr eaLnBrk="1" hangingPunct="1">
              <a:spcBef>
                <a:spcPct val="50000"/>
              </a:spcBef>
              <a:buFontTx/>
              <a:buNone/>
            </a:pPr>
            <a:r>
              <a:rPr lang="es-ES_tradnl" altLang="en-US" sz="1600">
                <a:solidFill>
                  <a:schemeClr val="bg2"/>
                </a:solidFill>
              </a:rPr>
              <a:t>Ch – Cabo de Hornos</a:t>
            </a:r>
          </a:p>
          <a:p>
            <a:pPr eaLnBrk="1" hangingPunct="1">
              <a:spcBef>
                <a:spcPct val="50000"/>
              </a:spcBef>
              <a:buFontTx/>
              <a:buNone/>
            </a:pPr>
            <a:r>
              <a:rPr lang="es-ES_tradnl" altLang="en-US" sz="1600">
                <a:solidFill>
                  <a:schemeClr val="bg2"/>
                </a:solidFill>
              </a:rPr>
              <a:t>Fa – Malvinas</a:t>
            </a:r>
          </a:p>
          <a:p>
            <a:pPr eaLnBrk="1" hangingPunct="1">
              <a:spcBef>
                <a:spcPct val="50000"/>
              </a:spcBef>
              <a:buFontTx/>
              <a:buNone/>
            </a:pPr>
            <a:r>
              <a:rPr lang="es-ES_tradnl" altLang="en-US" sz="1600">
                <a:solidFill>
                  <a:schemeClr val="bg2"/>
                </a:solidFill>
              </a:rPr>
              <a:t>Hu – Humboldt (o de Perú)</a:t>
            </a:r>
          </a:p>
          <a:p>
            <a:pPr eaLnBrk="1" hangingPunct="1">
              <a:spcBef>
                <a:spcPct val="50000"/>
              </a:spcBef>
              <a:buFontTx/>
              <a:buNone/>
            </a:pPr>
            <a:r>
              <a:rPr lang="es-ES_tradnl" altLang="en-US" sz="1600">
                <a:solidFill>
                  <a:schemeClr val="bg2"/>
                </a:solidFill>
              </a:rPr>
              <a:t>Se – Corriente Ecuatorial Sur</a:t>
            </a:r>
          </a:p>
          <a:p>
            <a:pPr eaLnBrk="1" hangingPunct="1">
              <a:spcBef>
                <a:spcPct val="50000"/>
              </a:spcBef>
              <a:buFontTx/>
              <a:buNone/>
            </a:pPr>
            <a:r>
              <a:rPr lang="es-ES_tradnl" altLang="en-US" sz="1600">
                <a:solidFill>
                  <a:schemeClr val="bg2"/>
                </a:solidFill>
              </a:rPr>
              <a:t>Ww – Corriente Circumpolar</a:t>
            </a:r>
          </a:p>
        </p:txBody>
      </p:sp>
    </p:spTree>
    <p:extLst>
      <p:ext uri="{BB962C8B-B14F-4D97-AF65-F5344CB8AC3E}">
        <p14:creationId xmlns:p14="http://schemas.microsoft.com/office/powerpoint/2010/main" val="310293140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s-ES_tradnl" altLang="en-US" dirty="0" smtClean="0"/>
              <a:t>Corriente en Chorro – 200 hPa</a:t>
            </a:r>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62438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1143000"/>
          </a:xfrm>
        </p:spPr>
        <p:txBody>
          <a:bodyPr/>
          <a:lstStyle/>
          <a:p>
            <a:r>
              <a:rPr lang="es-ES_tradnl" altLang="en-US" dirty="0" smtClean="0"/>
              <a:t>Verificación Diaria de Modelos Globales: Día 5</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217613"/>
            <a:ext cx="775335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Box 1"/>
          <p:cNvSpPr txBox="1">
            <a:spLocks noChangeArrowheads="1"/>
          </p:cNvSpPr>
          <p:nvPr/>
        </p:nvSpPr>
        <p:spPr bwMode="auto">
          <a:xfrm>
            <a:off x="4724400" y="5410200"/>
            <a:ext cx="2667000" cy="830997"/>
          </a:xfrm>
          <a:prstGeom prst="rect">
            <a:avLst/>
          </a:prstGeom>
          <a:solidFill>
            <a:schemeClr val="accent1"/>
          </a:solidFill>
          <a:ln w="9525">
            <a:solidFill>
              <a:schemeClr val="bg2"/>
            </a:solidFill>
            <a:miter lim="800000"/>
            <a:headEnd/>
            <a:tailEnd/>
          </a:ln>
          <a:extLst/>
        </p:spPr>
        <p:txBody>
          <a:bodyPr>
            <a:spAutoFit/>
          </a:bodyP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eaLnBrk="1" hangingPunct="1"/>
            <a:r>
              <a:rPr lang="es-ES_tradnl" altLang="en-US" dirty="0">
                <a:solidFill>
                  <a:schemeClr val="bg2"/>
                </a:solidFill>
                <a:cs typeface="Times New Roman" pitchFamily="28" charset="0"/>
              </a:rPr>
              <a:t>¿</a:t>
            </a:r>
            <a:r>
              <a:rPr lang="es-ES_tradnl" altLang="en-US" dirty="0">
                <a:solidFill>
                  <a:schemeClr val="bg2"/>
                </a:solidFill>
              </a:rPr>
              <a:t>Por </a:t>
            </a:r>
            <a:r>
              <a:rPr lang="es-ES_tradnl" altLang="en-US" dirty="0" smtClean="0">
                <a:solidFill>
                  <a:schemeClr val="bg2"/>
                </a:solidFill>
              </a:rPr>
              <a:t>qu</a:t>
            </a:r>
            <a:r>
              <a:rPr lang="es-ES_tradnl" b="1" dirty="0">
                <a:solidFill>
                  <a:schemeClr val="bg2"/>
                </a:solidFill>
              </a:rPr>
              <a:t>é</a:t>
            </a:r>
            <a:r>
              <a:rPr lang="es-ES_tradnl" altLang="en-US" dirty="0" smtClean="0">
                <a:solidFill>
                  <a:schemeClr val="bg2"/>
                </a:solidFill>
              </a:rPr>
              <a:t> </a:t>
            </a:r>
            <a:r>
              <a:rPr lang="es-ES_tradnl" altLang="en-US" dirty="0">
                <a:solidFill>
                  <a:schemeClr val="bg2"/>
                </a:solidFill>
              </a:rPr>
              <a:t>tanta variabilidad en HS?</a:t>
            </a:r>
          </a:p>
        </p:txBody>
      </p:sp>
      <p:sp>
        <p:nvSpPr>
          <p:cNvPr id="6149" name="TextBox 5"/>
          <p:cNvSpPr txBox="1">
            <a:spLocks noChangeArrowheads="1"/>
          </p:cNvSpPr>
          <p:nvPr/>
        </p:nvSpPr>
        <p:spPr bwMode="auto">
          <a:xfrm>
            <a:off x="4711700" y="2370138"/>
            <a:ext cx="2667000" cy="830262"/>
          </a:xfrm>
          <a:prstGeom prst="rect">
            <a:avLst/>
          </a:prstGeom>
          <a:solidFill>
            <a:schemeClr val="accent1"/>
          </a:solidFill>
          <a:ln w="9525">
            <a:solidFill>
              <a:schemeClr val="bg2"/>
            </a:solidFill>
            <a:miter lim="800000"/>
            <a:headEnd/>
            <a:tailEnd/>
          </a:ln>
          <a:extLst/>
        </p:spPr>
        <p:txBody>
          <a:bodyPr>
            <a:spAutoFit/>
          </a:bodyPr>
          <a:lstStyle>
            <a:lvl1pPr eaLnBrk="0" hangingPunct="0">
              <a:defRPr sz="2400">
                <a:solidFill>
                  <a:schemeClr val="tx1"/>
                </a:solidFill>
                <a:latin typeface="Times New Roman" pitchFamily="28" charset="0"/>
              </a:defRPr>
            </a:lvl1pPr>
            <a:lvl2pPr marL="742950" indent="-285750" eaLnBrk="0" hangingPunct="0">
              <a:defRPr sz="2400">
                <a:solidFill>
                  <a:schemeClr val="tx1"/>
                </a:solidFill>
                <a:latin typeface="Times New Roman" pitchFamily="28" charset="0"/>
              </a:defRPr>
            </a:lvl2pPr>
            <a:lvl3pPr marL="1143000" indent="-228600" eaLnBrk="0" hangingPunct="0">
              <a:defRPr sz="2400">
                <a:solidFill>
                  <a:schemeClr val="tx1"/>
                </a:solidFill>
                <a:latin typeface="Times New Roman" pitchFamily="28" charset="0"/>
              </a:defRPr>
            </a:lvl3pPr>
            <a:lvl4pPr marL="1600200" indent="-228600" eaLnBrk="0" hangingPunct="0">
              <a:defRPr sz="2400">
                <a:solidFill>
                  <a:schemeClr val="tx1"/>
                </a:solidFill>
                <a:latin typeface="Times New Roman" pitchFamily="28" charset="0"/>
              </a:defRPr>
            </a:lvl4pPr>
            <a:lvl5pPr marL="2057400" indent="-228600" eaLnBrk="0" hangingPunct="0">
              <a:defRPr sz="2400">
                <a:solidFill>
                  <a:schemeClr val="tx1"/>
                </a:solidFill>
                <a:latin typeface="Times New Roman" pitchFamily="28" charset="0"/>
              </a:defRPr>
            </a:lvl5pPr>
            <a:lvl6pPr marL="2514600" indent="-228600" eaLnBrk="0" fontAlgn="base" hangingPunct="0">
              <a:spcBef>
                <a:spcPct val="0"/>
              </a:spcBef>
              <a:spcAft>
                <a:spcPct val="0"/>
              </a:spcAft>
              <a:defRPr sz="2400">
                <a:solidFill>
                  <a:schemeClr val="tx1"/>
                </a:solidFill>
                <a:latin typeface="Times New Roman" pitchFamily="28" charset="0"/>
              </a:defRPr>
            </a:lvl6pPr>
            <a:lvl7pPr marL="2971800" indent="-228600" eaLnBrk="0" fontAlgn="base" hangingPunct="0">
              <a:spcBef>
                <a:spcPct val="0"/>
              </a:spcBef>
              <a:spcAft>
                <a:spcPct val="0"/>
              </a:spcAft>
              <a:defRPr sz="2400">
                <a:solidFill>
                  <a:schemeClr val="tx1"/>
                </a:solidFill>
                <a:latin typeface="Times New Roman" pitchFamily="28" charset="0"/>
              </a:defRPr>
            </a:lvl7pPr>
            <a:lvl8pPr marL="3429000" indent="-228600" eaLnBrk="0" fontAlgn="base" hangingPunct="0">
              <a:spcBef>
                <a:spcPct val="0"/>
              </a:spcBef>
              <a:spcAft>
                <a:spcPct val="0"/>
              </a:spcAft>
              <a:defRPr sz="2400">
                <a:solidFill>
                  <a:schemeClr val="tx1"/>
                </a:solidFill>
                <a:latin typeface="Times New Roman" pitchFamily="28" charset="0"/>
              </a:defRPr>
            </a:lvl8pPr>
            <a:lvl9pPr marL="3886200" indent="-228600" eaLnBrk="0" fontAlgn="base" hangingPunct="0">
              <a:spcBef>
                <a:spcPct val="0"/>
              </a:spcBef>
              <a:spcAft>
                <a:spcPct val="0"/>
              </a:spcAft>
              <a:defRPr sz="2400">
                <a:solidFill>
                  <a:schemeClr val="tx1"/>
                </a:solidFill>
                <a:latin typeface="Times New Roman" pitchFamily="28" charset="0"/>
              </a:defRPr>
            </a:lvl9pPr>
          </a:lstStyle>
          <a:p>
            <a:pPr eaLnBrk="1" hangingPunct="1"/>
            <a:r>
              <a:rPr lang="es-ES_tradnl" altLang="en-US">
                <a:solidFill>
                  <a:schemeClr val="bg2"/>
                </a:solidFill>
                <a:cs typeface="Times New Roman" pitchFamily="28" charset="0"/>
              </a:rPr>
              <a:t>Modelos coinciden muy bien en el HN</a:t>
            </a:r>
            <a:endParaRPr lang="es-ES_tradnl" altLang="en-US">
              <a:solidFill>
                <a:schemeClr val="bg2"/>
              </a:solidFill>
            </a:endParaRPr>
          </a:p>
        </p:txBody>
      </p:sp>
    </p:spTree>
    <p:extLst>
      <p:ext uri="{BB962C8B-B14F-4D97-AF65-F5344CB8AC3E}">
        <p14:creationId xmlns:p14="http://schemas.microsoft.com/office/powerpoint/2010/main" val="14859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50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4"/>
          <p:cNvSpPr>
            <a:spLocks noGrp="1" noChangeArrowheads="1"/>
          </p:cNvSpPr>
          <p:nvPr>
            <p:ph type="title"/>
          </p:nvPr>
        </p:nvSpPr>
        <p:spPr>
          <a:xfrm>
            <a:off x="685800" y="0"/>
            <a:ext cx="7772400" cy="1143000"/>
          </a:xfrm>
        </p:spPr>
        <p:txBody>
          <a:bodyPr/>
          <a:lstStyle/>
          <a:p>
            <a:pPr eaLnBrk="1" hangingPunct="1"/>
            <a:r>
              <a:rPr lang="es-ES_tradnl" altLang="en-US" sz="4000" dirty="0" smtClean="0"/>
              <a:t>Corriente en Chorro/</a:t>
            </a:r>
            <a:r>
              <a:rPr lang="es-ES_tradnl" altLang="en-US" sz="4000" dirty="0" err="1" smtClean="0"/>
              <a:t>Jetstream</a:t>
            </a:r>
            <a:r>
              <a:rPr lang="es-ES_tradnl" altLang="en-US" sz="4000" dirty="0" smtClean="0"/>
              <a:t> Fase Fría</a:t>
            </a:r>
          </a:p>
        </p:txBody>
      </p:sp>
      <p:pic>
        <p:nvPicPr>
          <p:cNvPr id="185347" name="Picture 6" descr="Average Wind Speeds and Depar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1"/>
            <a:ext cx="9067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80658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0"/>
            <a:ext cx="7772400" cy="1143000"/>
          </a:xfrm>
        </p:spPr>
        <p:txBody>
          <a:bodyPr/>
          <a:lstStyle/>
          <a:p>
            <a:pPr eaLnBrk="1" hangingPunct="1"/>
            <a:r>
              <a:rPr lang="es-ES_tradnl" altLang="en-US" dirty="0" smtClean="0"/>
              <a:t>Impacto Global Fase Fría</a:t>
            </a:r>
          </a:p>
        </p:txBody>
      </p:sp>
      <p:pic>
        <p:nvPicPr>
          <p:cNvPr id="186371" name="Picture 3" descr="c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066800"/>
            <a:ext cx="447198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232668"/>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Grp="1" noChangeArrowheads="1"/>
          </p:cNvSpPr>
          <p:nvPr>
            <p:ph type="title"/>
          </p:nvPr>
        </p:nvSpPr>
        <p:spPr>
          <a:xfrm>
            <a:off x="685800" y="0"/>
            <a:ext cx="7772400" cy="1143000"/>
          </a:xfrm>
        </p:spPr>
        <p:txBody>
          <a:bodyPr/>
          <a:lstStyle/>
          <a:p>
            <a:pPr eaLnBrk="1" hangingPunct="1"/>
            <a:r>
              <a:rPr lang="es-ES_tradnl" altLang="en-US" sz="4000" dirty="0" smtClean="0"/>
              <a:t>Corriente en Chorro/</a:t>
            </a:r>
            <a:r>
              <a:rPr lang="es-ES_tradnl" altLang="en-US" sz="4000" dirty="0" err="1" smtClean="0"/>
              <a:t>Jetstream</a:t>
            </a:r>
            <a:r>
              <a:rPr lang="es-ES_tradnl" altLang="en-US" sz="4000" dirty="0" smtClean="0"/>
              <a:t> Durante Fase Cálida</a:t>
            </a:r>
          </a:p>
        </p:txBody>
      </p:sp>
      <p:pic>
        <p:nvPicPr>
          <p:cNvPr id="193539" name="Picture 6" descr="Jet Stream Graphi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3638"/>
            <a:ext cx="89154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6199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pc.ncep.noaa.gov/products/Precip_Monitoring/Figures/SA/p.180day.fig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5325" y="1143000"/>
            <a:ext cx="5793475" cy="5715000"/>
          </a:xfrm>
          <a:prstGeom prst="rect">
            <a:avLst/>
          </a:prstGeom>
          <a:noFill/>
          <a:extLst>
            <a:ext uri="{909E8E84-426E-40DD-AFC4-6F175D3DCCD1}">
              <a14:hiddenFill xmlns:a14="http://schemas.microsoft.com/office/drawing/2010/main">
                <a:solidFill>
                  <a:srgbClr val="FFFFFF"/>
                </a:solidFill>
              </a14:hiddenFill>
            </a:ext>
          </a:extLst>
        </p:spPr>
      </p:pic>
      <p:sp>
        <p:nvSpPr>
          <p:cNvPr id="194562" name="Rectangle 2"/>
          <p:cNvSpPr>
            <a:spLocks noGrp="1" noChangeArrowheads="1"/>
          </p:cNvSpPr>
          <p:nvPr>
            <p:ph type="title"/>
          </p:nvPr>
        </p:nvSpPr>
        <p:spPr>
          <a:xfrm>
            <a:off x="609600" y="152400"/>
            <a:ext cx="7772400" cy="1143000"/>
          </a:xfrm>
        </p:spPr>
        <p:txBody>
          <a:bodyPr/>
          <a:lstStyle/>
          <a:p>
            <a:pPr eaLnBrk="1" hangingPunct="1"/>
            <a:r>
              <a:rPr lang="es-ES_tradnl" altLang="en-US" dirty="0" smtClean="0"/>
              <a:t>Impacto Global Fase Cálida</a:t>
            </a:r>
          </a:p>
        </p:txBody>
      </p:sp>
      <p:pic>
        <p:nvPicPr>
          <p:cNvPr id="194563" name="Picture 3" descr="w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312346"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81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Impacto del ENSO</a:t>
            </a:r>
            <a:endParaRPr lang="es-ES_tradnl" dirty="0"/>
          </a:p>
        </p:txBody>
      </p:sp>
      <p:sp>
        <p:nvSpPr>
          <p:cNvPr id="3" name="Content Placeholder 2"/>
          <p:cNvSpPr>
            <a:spLocks noGrp="1"/>
          </p:cNvSpPr>
          <p:nvPr>
            <p:ph idx="1"/>
          </p:nvPr>
        </p:nvSpPr>
        <p:spPr/>
        <p:txBody>
          <a:bodyPr/>
          <a:lstStyle/>
          <a:p>
            <a:r>
              <a:rPr lang="es-ES_tradnl" dirty="0" smtClean="0"/>
              <a:t>Como hemos visto, el impacto del ENSO varia de evento en evento.</a:t>
            </a:r>
          </a:p>
          <a:p>
            <a:r>
              <a:rPr lang="es-ES_tradnl" dirty="0" smtClean="0"/>
              <a:t>Interacción océano-atmosférica, calentamiento, o enfriamiento, del agua del mar</a:t>
            </a:r>
          </a:p>
          <a:p>
            <a:pPr lvl="1"/>
            <a:r>
              <a:rPr lang="es-ES_tradnl" dirty="0" smtClean="0"/>
              <a:t>Dependiendo cuando se inicie y cuando llegue a su apogeo, determinara el impacto que tendrá en el continente  </a:t>
            </a:r>
            <a:endParaRPr lang="es-ES_tradnl" dirty="0"/>
          </a:p>
        </p:txBody>
      </p:sp>
    </p:spTree>
    <p:extLst>
      <p:ext uri="{BB962C8B-B14F-4D97-AF65-F5344CB8AC3E}">
        <p14:creationId xmlns:p14="http://schemas.microsoft.com/office/powerpoint/2010/main" val="19274021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olar.ncep.noaa.gov/sst/rtg_low_res/global_anomaly_oper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 y="0"/>
            <a:ext cx="9135329" cy="685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088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rammb.cira.colostate.edu/ramsdis/online/images/latest/rmtc/rmtc_amsu_ssmi_tp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0" y="0"/>
            <a:ext cx="9144000" cy="914400"/>
          </a:xfrm>
          <a:prstGeom prst="rect">
            <a:avLst/>
          </a:prstGeom>
          <a:solidFill>
            <a:schemeClr val="bg2">
              <a:alpha val="55000"/>
            </a:scheme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28" charset="0"/>
              </a:defRPr>
            </a:lvl2pPr>
            <a:lvl3pPr algn="ctr" rtl="0" eaLnBrk="0" fontAlgn="base" hangingPunct="0">
              <a:spcBef>
                <a:spcPct val="0"/>
              </a:spcBef>
              <a:spcAft>
                <a:spcPct val="0"/>
              </a:spcAft>
              <a:defRPr sz="4400">
                <a:solidFill>
                  <a:schemeClr val="tx2"/>
                </a:solidFill>
                <a:latin typeface="Times New Roman" pitchFamily="28" charset="0"/>
              </a:defRPr>
            </a:lvl3pPr>
            <a:lvl4pPr algn="ctr" rtl="0" eaLnBrk="0" fontAlgn="base" hangingPunct="0">
              <a:spcBef>
                <a:spcPct val="0"/>
              </a:spcBef>
              <a:spcAft>
                <a:spcPct val="0"/>
              </a:spcAft>
              <a:defRPr sz="4400">
                <a:solidFill>
                  <a:schemeClr val="tx2"/>
                </a:solidFill>
                <a:latin typeface="Times New Roman" pitchFamily="28" charset="0"/>
              </a:defRPr>
            </a:lvl4pPr>
            <a:lvl5pPr algn="ctr" rtl="0" eaLnBrk="0" fontAlgn="base" hangingPunct="0">
              <a:spcBef>
                <a:spcPct val="0"/>
              </a:spcBef>
              <a:spcAft>
                <a:spcPct val="0"/>
              </a:spcAft>
              <a:defRPr sz="4400">
                <a:solidFill>
                  <a:schemeClr val="tx2"/>
                </a:solidFill>
                <a:latin typeface="Times New Roman" pitchFamily="28" charset="0"/>
              </a:defRPr>
            </a:lvl5pPr>
            <a:lvl6pPr marL="457200" algn="ctr" rtl="0" fontAlgn="base">
              <a:spcBef>
                <a:spcPct val="0"/>
              </a:spcBef>
              <a:spcAft>
                <a:spcPct val="0"/>
              </a:spcAft>
              <a:defRPr sz="4400">
                <a:solidFill>
                  <a:schemeClr val="tx2"/>
                </a:solidFill>
                <a:latin typeface="Times New Roman" pitchFamily="28" charset="0"/>
              </a:defRPr>
            </a:lvl6pPr>
            <a:lvl7pPr marL="914400" algn="ctr" rtl="0" fontAlgn="base">
              <a:spcBef>
                <a:spcPct val="0"/>
              </a:spcBef>
              <a:spcAft>
                <a:spcPct val="0"/>
              </a:spcAft>
              <a:defRPr sz="4400">
                <a:solidFill>
                  <a:schemeClr val="tx2"/>
                </a:solidFill>
                <a:latin typeface="Times New Roman" pitchFamily="28" charset="0"/>
              </a:defRPr>
            </a:lvl7pPr>
            <a:lvl8pPr marL="1371600" algn="ctr" rtl="0" fontAlgn="base">
              <a:spcBef>
                <a:spcPct val="0"/>
              </a:spcBef>
              <a:spcAft>
                <a:spcPct val="0"/>
              </a:spcAft>
              <a:defRPr sz="4400">
                <a:solidFill>
                  <a:schemeClr val="tx2"/>
                </a:solidFill>
                <a:latin typeface="Times New Roman" pitchFamily="28" charset="0"/>
              </a:defRPr>
            </a:lvl8pPr>
            <a:lvl9pPr marL="1828800" algn="ctr" rtl="0" fontAlgn="base">
              <a:spcBef>
                <a:spcPct val="0"/>
              </a:spcBef>
              <a:spcAft>
                <a:spcPct val="0"/>
              </a:spcAft>
              <a:defRPr sz="4400">
                <a:solidFill>
                  <a:schemeClr val="tx2"/>
                </a:solidFill>
                <a:latin typeface="Times New Roman" pitchFamily="28" charset="0"/>
              </a:defRPr>
            </a:lvl9pPr>
          </a:lstStyle>
          <a:p>
            <a:r>
              <a:rPr lang="es-ES_tradnl" sz="4000" kern="0" dirty="0" smtClean="0"/>
              <a:t>Agua Precipitable – Derivada de Satélite</a:t>
            </a:r>
            <a:endParaRPr lang="es-ES_tradnl" sz="4000" kern="0" dirty="0"/>
          </a:p>
        </p:txBody>
      </p:sp>
    </p:spTree>
    <p:extLst>
      <p:ext uri="{BB962C8B-B14F-4D97-AF65-F5344CB8AC3E}">
        <p14:creationId xmlns:p14="http://schemas.microsoft.com/office/powerpoint/2010/main" val="16583833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rammb.cira.colostate.edu/ramsdis/online/images/latest/rmtc/rmtc_amsu_ssmi_tpw_pc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5"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0" y="0"/>
            <a:ext cx="9144000" cy="838200"/>
          </a:xfrm>
          <a:prstGeom prst="rect">
            <a:avLst/>
          </a:prstGeom>
          <a:solidFill>
            <a:schemeClr val="bg2">
              <a:alpha val="55000"/>
            </a:scheme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28" charset="0"/>
              </a:defRPr>
            </a:lvl2pPr>
            <a:lvl3pPr algn="ctr" rtl="0" eaLnBrk="0" fontAlgn="base" hangingPunct="0">
              <a:spcBef>
                <a:spcPct val="0"/>
              </a:spcBef>
              <a:spcAft>
                <a:spcPct val="0"/>
              </a:spcAft>
              <a:defRPr sz="4400">
                <a:solidFill>
                  <a:schemeClr val="tx2"/>
                </a:solidFill>
                <a:latin typeface="Times New Roman" pitchFamily="28" charset="0"/>
              </a:defRPr>
            </a:lvl3pPr>
            <a:lvl4pPr algn="ctr" rtl="0" eaLnBrk="0" fontAlgn="base" hangingPunct="0">
              <a:spcBef>
                <a:spcPct val="0"/>
              </a:spcBef>
              <a:spcAft>
                <a:spcPct val="0"/>
              </a:spcAft>
              <a:defRPr sz="4400">
                <a:solidFill>
                  <a:schemeClr val="tx2"/>
                </a:solidFill>
                <a:latin typeface="Times New Roman" pitchFamily="28" charset="0"/>
              </a:defRPr>
            </a:lvl4pPr>
            <a:lvl5pPr algn="ctr" rtl="0" eaLnBrk="0" fontAlgn="base" hangingPunct="0">
              <a:spcBef>
                <a:spcPct val="0"/>
              </a:spcBef>
              <a:spcAft>
                <a:spcPct val="0"/>
              </a:spcAft>
              <a:defRPr sz="4400">
                <a:solidFill>
                  <a:schemeClr val="tx2"/>
                </a:solidFill>
                <a:latin typeface="Times New Roman" pitchFamily="28" charset="0"/>
              </a:defRPr>
            </a:lvl5pPr>
            <a:lvl6pPr marL="457200" algn="ctr" rtl="0" fontAlgn="base">
              <a:spcBef>
                <a:spcPct val="0"/>
              </a:spcBef>
              <a:spcAft>
                <a:spcPct val="0"/>
              </a:spcAft>
              <a:defRPr sz="4400">
                <a:solidFill>
                  <a:schemeClr val="tx2"/>
                </a:solidFill>
                <a:latin typeface="Times New Roman" pitchFamily="28" charset="0"/>
              </a:defRPr>
            </a:lvl6pPr>
            <a:lvl7pPr marL="914400" algn="ctr" rtl="0" fontAlgn="base">
              <a:spcBef>
                <a:spcPct val="0"/>
              </a:spcBef>
              <a:spcAft>
                <a:spcPct val="0"/>
              </a:spcAft>
              <a:defRPr sz="4400">
                <a:solidFill>
                  <a:schemeClr val="tx2"/>
                </a:solidFill>
                <a:latin typeface="Times New Roman" pitchFamily="28" charset="0"/>
              </a:defRPr>
            </a:lvl7pPr>
            <a:lvl8pPr marL="1371600" algn="ctr" rtl="0" fontAlgn="base">
              <a:spcBef>
                <a:spcPct val="0"/>
              </a:spcBef>
              <a:spcAft>
                <a:spcPct val="0"/>
              </a:spcAft>
              <a:defRPr sz="4400">
                <a:solidFill>
                  <a:schemeClr val="tx2"/>
                </a:solidFill>
                <a:latin typeface="Times New Roman" pitchFamily="28" charset="0"/>
              </a:defRPr>
            </a:lvl8pPr>
            <a:lvl9pPr marL="1828800" algn="ctr" rtl="0" fontAlgn="base">
              <a:spcBef>
                <a:spcPct val="0"/>
              </a:spcBef>
              <a:spcAft>
                <a:spcPct val="0"/>
              </a:spcAft>
              <a:defRPr sz="4400">
                <a:solidFill>
                  <a:schemeClr val="tx2"/>
                </a:solidFill>
                <a:latin typeface="Times New Roman" pitchFamily="28" charset="0"/>
              </a:defRPr>
            </a:lvl9pPr>
          </a:lstStyle>
          <a:p>
            <a:r>
              <a:rPr lang="es-ES_tradnl" sz="4000" kern="0" dirty="0" smtClean="0"/>
              <a:t>Agua Precipitable – Porciento de la Norma</a:t>
            </a:r>
            <a:endParaRPr lang="es-ES_tradnl" sz="4000" kern="0" dirty="0"/>
          </a:p>
        </p:txBody>
      </p:sp>
    </p:spTree>
    <p:extLst>
      <p:ext uri="{BB962C8B-B14F-4D97-AF65-F5344CB8AC3E}">
        <p14:creationId xmlns:p14="http://schemas.microsoft.com/office/powerpoint/2010/main" val="40728896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905000"/>
            <a:ext cx="9129793" cy="3886200"/>
            <a:chOff x="0" y="2209800"/>
            <a:chExt cx="9129793" cy="3886200"/>
          </a:xfrm>
        </p:grpSpPr>
        <p:grpSp>
          <p:nvGrpSpPr>
            <p:cNvPr id="2" name="Group 1"/>
            <p:cNvGrpSpPr/>
            <p:nvPr/>
          </p:nvGrpSpPr>
          <p:grpSpPr>
            <a:xfrm>
              <a:off x="0" y="2209800"/>
              <a:ext cx="5257800" cy="3886200"/>
              <a:chOff x="-32288" y="-1086812"/>
              <a:chExt cx="7467600" cy="6449387"/>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6812"/>
                <a:ext cx="7435312" cy="6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 y="4991100"/>
                <a:ext cx="74676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038600" y="2209800"/>
              <a:ext cx="5091193" cy="3886200"/>
              <a:chOff x="844577" y="-10332"/>
              <a:chExt cx="7496175" cy="6429375"/>
            </a:xfrm>
          </p:grpSpPr>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577" y="-10332"/>
                <a:ext cx="7496175"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4" y="6170240"/>
                <a:ext cx="7473977" cy="23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 name="Title 3"/>
          <p:cNvSpPr>
            <a:spLocks noGrp="1"/>
          </p:cNvSpPr>
          <p:nvPr>
            <p:ph type="title"/>
          </p:nvPr>
        </p:nvSpPr>
        <p:spPr>
          <a:xfrm>
            <a:off x="685800" y="304800"/>
            <a:ext cx="7772400" cy="1143000"/>
          </a:xfrm>
        </p:spPr>
        <p:txBody>
          <a:bodyPr/>
          <a:lstStyle/>
          <a:p>
            <a:r>
              <a:rPr lang="es-ES_tradnl" dirty="0" smtClean="0"/>
              <a:t>Anomalías de TSM y Agua Precipitable</a:t>
            </a:r>
            <a:endParaRPr lang="es-ES_tradnl" dirty="0"/>
          </a:p>
        </p:txBody>
      </p:sp>
      <p:sp>
        <p:nvSpPr>
          <p:cNvPr id="5" name="TextBox 4"/>
          <p:cNvSpPr txBox="1"/>
          <p:nvPr/>
        </p:nvSpPr>
        <p:spPr>
          <a:xfrm>
            <a:off x="22733" y="6019800"/>
            <a:ext cx="8968867" cy="830997"/>
          </a:xfrm>
          <a:prstGeom prst="rect">
            <a:avLst/>
          </a:prstGeom>
          <a:noFill/>
        </p:spPr>
        <p:txBody>
          <a:bodyPr wrap="square" rtlCol="0">
            <a:spAutoFit/>
          </a:bodyPr>
          <a:lstStyle/>
          <a:p>
            <a:r>
              <a:rPr lang="es-ES_tradnl" dirty="0" smtClean="0"/>
              <a:t>Note la correlación entre anomalías cálidas y contenido de agua precipitable sobre lo normal.</a:t>
            </a:r>
            <a:endParaRPr lang="es-ES_tradnl" dirty="0"/>
          </a:p>
        </p:txBody>
      </p:sp>
      <p:cxnSp>
        <p:nvCxnSpPr>
          <p:cNvPr id="8" name="Straight Arrow Connector 7"/>
          <p:cNvCxnSpPr/>
          <p:nvPr/>
        </p:nvCxnSpPr>
        <p:spPr>
          <a:xfrm>
            <a:off x="1066800" y="4038600"/>
            <a:ext cx="685800" cy="533400"/>
          </a:xfrm>
          <a:prstGeom prst="straightConnector1">
            <a:avLst/>
          </a:prstGeom>
          <a:ln w="66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3962400"/>
            <a:ext cx="685800" cy="533400"/>
          </a:xfrm>
          <a:prstGeom prst="straightConnector1">
            <a:avLst/>
          </a:prstGeom>
          <a:ln w="66675">
            <a:solidFill>
              <a:schemeClr val="bg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7735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s-ES_tradnl" dirty="0" smtClean="0"/>
              <a:t>Pronostico del GFS</a:t>
            </a:r>
            <a:endParaRPr lang="es-ES_tradnl" dirty="0"/>
          </a:p>
        </p:txBody>
      </p:sp>
      <p:pic>
        <p:nvPicPr>
          <p:cNvPr id="36866" name="Picture 2" descr="http://www.wpc.ncep.noaa.gov/mike/gfs/sa_p24i_gfs12f02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68873"/>
            <a:ext cx="8610601" cy="5889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676400"/>
            <a:ext cx="3429000" cy="2677656"/>
          </a:xfrm>
          <a:prstGeom prst="rect">
            <a:avLst/>
          </a:prstGeom>
          <a:solidFill>
            <a:schemeClr val="bg2">
              <a:alpha val="70000"/>
            </a:schemeClr>
          </a:solidFill>
          <a:ln>
            <a:solidFill>
              <a:srgbClr val="FF33CC"/>
            </a:solidFill>
          </a:ln>
        </p:spPr>
        <p:txBody>
          <a:bodyPr wrap="square" rtlCol="0">
            <a:spAutoFit/>
          </a:bodyPr>
          <a:lstStyle/>
          <a:p>
            <a:pPr algn="ctr"/>
            <a:r>
              <a:rPr lang="es-ES_tradnl" dirty="0" smtClean="0"/>
              <a:t>Modelo responde a las anomalías cálidas del agua del mar en el Pacifico oriental, y al contenido de agua precipitable sobre lo normal</a:t>
            </a:r>
            <a:endParaRPr lang="es-ES_tradnl" dirty="0"/>
          </a:p>
        </p:txBody>
      </p:sp>
    </p:spTree>
    <p:extLst>
      <p:ext uri="{BB962C8B-B14F-4D97-AF65-F5344CB8AC3E}">
        <p14:creationId xmlns:p14="http://schemas.microsoft.com/office/powerpoint/2010/main" val="3754774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0" y="274638"/>
            <a:ext cx="9144000" cy="1143000"/>
          </a:xfrm>
        </p:spPr>
        <p:txBody>
          <a:bodyPr/>
          <a:lstStyle/>
          <a:p>
            <a:r>
              <a:rPr lang="es-ES_tradnl" altLang="en-US" dirty="0" smtClean="0"/>
              <a:t>Hemisferio Norte vs. Hemisferio Sur</a:t>
            </a:r>
          </a:p>
        </p:txBody>
      </p:sp>
      <p:pic>
        <p:nvPicPr>
          <p:cNvPr id="71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31925"/>
            <a:ext cx="63246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ultiply 15"/>
          <p:cNvSpPr/>
          <p:nvPr/>
        </p:nvSpPr>
        <p:spPr>
          <a:xfrm>
            <a:off x="6400800" y="21336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8" name="Multiply 17"/>
          <p:cNvSpPr/>
          <p:nvPr/>
        </p:nvSpPr>
        <p:spPr>
          <a:xfrm>
            <a:off x="4800600" y="25908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19" name="Multiply 18"/>
          <p:cNvSpPr/>
          <p:nvPr/>
        </p:nvSpPr>
        <p:spPr>
          <a:xfrm>
            <a:off x="4800600" y="30480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0" name="Multiply 19"/>
          <p:cNvSpPr/>
          <p:nvPr/>
        </p:nvSpPr>
        <p:spPr>
          <a:xfrm>
            <a:off x="4800600" y="35052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1" name="Multiply 20"/>
          <p:cNvSpPr/>
          <p:nvPr/>
        </p:nvSpPr>
        <p:spPr>
          <a:xfrm>
            <a:off x="4800600" y="39624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2" name="Multiply 21"/>
          <p:cNvSpPr/>
          <p:nvPr/>
        </p:nvSpPr>
        <p:spPr>
          <a:xfrm>
            <a:off x="4800600" y="44196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3" name="Multiply 22"/>
          <p:cNvSpPr/>
          <p:nvPr/>
        </p:nvSpPr>
        <p:spPr>
          <a:xfrm>
            <a:off x="6400800" y="48768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4" name="Multiply 23"/>
          <p:cNvSpPr/>
          <p:nvPr/>
        </p:nvSpPr>
        <p:spPr>
          <a:xfrm>
            <a:off x="4800600" y="53340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5" name="Multiply 24"/>
          <p:cNvSpPr/>
          <p:nvPr/>
        </p:nvSpPr>
        <p:spPr>
          <a:xfrm>
            <a:off x="6400800" y="57912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6" name="Multiply 25"/>
          <p:cNvSpPr/>
          <p:nvPr/>
        </p:nvSpPr>
        <p:spPr>
          <a:xfrm>
            <a:off x="4800600" y="57912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7" name="Multiply 26"/>
          <p:cNvSpPr/>
          <p:nvPr/>
        </p:nvSpPr>
        <p:spPr>
          <a:xfrm>
            <a:off x="6400800" y="62484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
        <p:nvSpPr>
          <p:cNvPr id="28" name="Multiply 27"/>
          <p:cNvSpPr/>
          <p:nvPr/>
        </p:nvSpPr>
        <p:spPr>
          <a:xfrm>
            <a:off x="4800600" y="6248400"/>
            <a:ext cx="381000" cy="3048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spTree>
    <p:extLst>
      <p:ext uri="{BB962C8B-B14F-4D97-AF65-F5344CB8AC3E}">
        <p14:creationId xmlns:p14="http://schemas.microsoft.com/office/powerpoint/2010/main" val="414750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143000" y="3429000"/>
            <a:ext cx="7162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Title 2"/>
          <p:cNvSpPr>
            <a:spLocks noGrp="1"/>
          </p:cNvSpPr>
          <p:nvPr>
            <p:ph type="title"/>
          </p:nvPr>
        </p:nvSpPr>
        <p:spPr>
          <a:xfrm>
            <a:off x="685800" y="76200"/>
            <a:ext cx="7772400" cy="1143000"/>
          </a:xfrm>
        </p:spPr>
        <p:txBody>
          <a:bodyPr/>
          <a:lstStyle/>
          <a:p>
            <a:r>
              <a:rPr lang="es-ES_tradnl" dirty="0" smtClean="0"/>
              <a:t>Limitante del Modelo</a:t>
            </a:r>
            <a:endParaRPr lang="es-ES_tradnl" dirty="0"/>
          </a:p>
        </p:txBody>
      </p:sp>
      <p:sp>
        <p:nvSpPr>
          <p:cNvPr id="4" name="Content Placeholder 3"/>
          <p:cNvSpPr>
            <a:spLocks noGrp="1"/>
          </p:cNvSpPr>
          <p:nvPr>
            <p:ph idx="1"/>
          </p:nvPr>
        </p:nvSpPr>
        <p:spPr>
          <a:xfrm>
            <a:off x="685800" y="1295400"/>
            <a:ext cx="7772400" cy="4114800"/>
          </a:xfrm>
        </p:spPr>
        <p:txBody>
          <a:bodyPr/>
          <a:lstStyle/>
          <a:p>
            <a:r>
              <a:rPr lang="es-ES_tradnl" dirty="0" smtClean="0"/>
              <a:t>Aunque el modelo considera la temperatura del agua del mar, durante el proceso de pronostico </a:t>
            </a:r>
            <a:r>
              <a:rPr lang="es-ES_tradnl" b="1" i="1" u="sng" dirty="0" smtClean="0"/>
              <a:t>no hay </a:t>
            </a:r>
            <a:r>
              <a:rPr lang="es-ES_tradnl" dirty="0" smtClean="0"/>
              <a:t>acoplamiento océano -atmosférico</a:t>
            </a:r>
          </a:p>
          <a:p>
            <a:pPr lvl="1"/>
            <a:r>
              <a:rPr lang="es-ES_tradnl" dirty="0"/>
              <a:t>L</a:t>
            </a:r>
            <a:r>
              <a:rPr lang="es-ES_tradnl" dirty="0" smtClean="0"/>
              <a:t>a temperatura del agua del mar inicializada es una </a:t>
            </a:r>
            <a:r>
              <a:rPr lang="es-ES_tradnl" b="1" i="1" u="sng" dirty="0" smtClean="0"/>
              <a:t>constante</a:t>
            </a:r>
            <a:r>
              <a:rPr lang="es-ES_tradnl" dirty="0" smtClean="0"/>
              <a:t> durante todo el pronostico</a:t>
            </a:r>
          </a:p>
          <a:p>
            <a:pPr lvl="1"/>
            <a:r>
              <a:rPr lang="es-ES_tradnl" dirty="0" smtClean="0"/>
              <a:t>Solamente la Atmosfera varia!!!!</a:t>
            </a:r>
          </a:p>
          <a:p>
            <a:r>
              <a:rPr lang="es-ES_tradnl" dirty="0" smtClean="0"/>
              <a:t>Si ustedes creen que el flujo presente va a producir afloramiento de agua fría, </a:t>
            </a:r>
            <a:r>
              <a:rPr lang="es-ES_tradnl" b="1" i="1" dirty="0" smtClean="0">
                <a:solidFill>
                  <a:schemeClr val="tx2"/>
                </a:solidFill>
              </a:rPr>
              <a:t>no pueden seguir ciegamente el pronostico de precipitación del modelo</a:t>
            </a:r>
            <a:endParaRPr lang="es-ES_tradnl" b="1" i="1" dirty="0">
              <a:solidFill>
                <a:schemeClr val="tx2"/>
              </a:solidFill>
            </a:endParaRPr>
          </a:p>
        </p:txBody>
      </p:sp>
    </p:spTree>
    <p:extLst>
      <p:ext uri="{BB962C8B-B14F-4D97-AF65-F5344CB8AC3E}">
        <p14:creationId xmlns:p14="http://schemas.microsoft.com/office/powerpoint/2010/main" val="20304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685800" y="2286000"/>
            <a:ext cx="7772400" cy="1143000"/>
          </a:xfrm>
        </p:spPr>
        <p:txBody>
          <a:bodyPr/>
          <a:lstStyle/>
          <a:p>
            <a:pPr eaLnBrk="1" hangingPunct="1"/>
            <a:r>
              <a:rPr lang="es-ES_tradnl" altLang="en-US" dirty="0" err="1" smtClean="0"/>
              <a:t>Madden-Julian</a:t>
            </a:r>
            <a:r>
              <a:rPr lang="es-ES_tradnl" altLang="en-US" dirty="0" smtClean="0"/>
              <a:t> </a:t>
            </a:r>
            <a:r>
              <a:rPr lang="es-ES_tradnl" altLang="en-US" dirty="0" err="1" smtClean="0"/>
              <a:t>Oscillation</a:t>
            </a:r>
            <a:r>
              <a:rPr lang="es-ES_tradnl" altLang="en-US" dirty="0" smtClean="0"/>
              <a:t> (MJO)</a:t>
            </a:r>
          </a:p>
        </p:txBody>
      </p:sp>
      <p:sp>
        <p:nvSpPr>
          <p:cNvPr id="202755" name="Rectangle 3"/>
          <p:cNvSpPr>
            <a:spLocks noGrp="1" noChangeArrowheads="1"/>
          </p:cNvSpPr>
          <p:nvPr>
            <p:ph type="subTitle" idx="1"/>
          </p:nvPr>
        </p:nvSpPr>
        <p:spPr/>
        <p:txBody>
          <a:bodyPr/>
          <a:lstStyle/>
          <a:p>
            <a:pPr eaLnBrk="1" hangingPunct="1"/>
            <a:r>
              <a:rPr lang="es-ES_tradnl" altLang="en-US" smtClean="0"/>
              <a:t>Actividad Entre Temporadas </a:t>
            </a:r>
          </a:p>
          <a:p>
            <a:pPr eaLnBrk="1" hangingPunct="1"/>
            <a:r>
              <a:rPr lang="es-ES_tradnl" altLang="en-US" smtClean="0"/>
              <a:t>En</a:t>
            </a:r>
          </a:p>
          <a:p>
            <a:pPr eaLnBrk="1" hangingPunct="1"/>
            <a:r>
              <a:rPr lang="es-ES_tradnl" altLang="en-US" smtClean="0"/>
              <a:t>Los Trópicos</a:t>
            </a:r>
          </a:p>
        </p:txBody>
      </p:sp>
      <p:pic>
        <p:nvPicPr>
          <p:cNvPr id="202756" name="Picture 4" descr="am_ir_monthly_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622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11384"/>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s-ES_tradnl" altLang="en-US" dirty="0" smtClean="0"/>
              <a:t>Oscilación de </a:t>
            </a:r>
            <a:r>
              <a:rPr lang="es-ES_tradnl" altLang="en-US" dirty="0" err="1" smtClean="0"/>
              <a:t>Madden-Julian</a:t>
            </a:r>
            <a:endParaRPr lang="es-ES_tradnl" altLang="en-US" dirty="0" smtClean="0"/>
          </a:p>
        </p:txBody>
      </p:sp>
      <p:sp>
        <p:nvSpPr>
          <p:cNvPr id="203779" name="Rectangle 3"/>
          <p:cNvSpPr>
            <a:spLocks noGrp="1" noChangeArrowheads="1"/>
          </p:cNvSpPr>
          <p:nvPr>
            <p:ph type="body" idx="1"/>
          </p:nvPr>
        </p:nvSpPr>
        <p:spPr/>
        <p:txBody>
          <a:bodyPr/>
          <a:lstStyle/>
          <a:p>
            <a:pPr eaLnBrk="1" hangingPunct="1">
              <a:lnSpc>
                <a:spcPct val="90000"/>
              </a:lnSpc>
            </a:pPr>
            <a:r>
              <a:rPr lang="es-ES_tradnl" altLang="en-US" sz="2800" smtClean="0"/>
              <a:t>Variabilidad interanual en los patrones de lluvia  en los Trópicos. Frecuentemente se asocia a la ocurrencia de El Niño/La Niña.</a:t>
            </a:r>
          </a:p>
          <a:p>
            <a:pPr eaLnBrk="1" hangingPunct="1">
              <a:lnSpc>
                <a:spcPct val="90000"/>
              </a:lnSpc>
            </a:pPr>
            <a:r>
              <a:rPr lang="es-ES_tradnl" altLang="en-US" sz="2800" smtClean="0"/>
              <a:t>Se ha notado, que los patrones de lluvia en los Trópicos también exhiben variaciones dentro de una misma temporada.</a:t>
            </a:r>
          </a:p>
          <a:p>
            <a:pPr lvl="1" eaLnBrk="1" hangingPunct="1">
              <a:lnSpc>
                <a:spcPct val="90000"/>
              </a:lnSpc>
            </a:pPr>
            <a:r>
              <a:rPr lang="es-ES_tradnl" altLang="en-US" sz="2400" smtClean="0"/>
              <a:t>Estas fluctuaciones en los patrones de lluvias en los Trópicos frecuentemente tienen un ciclo de 30-60 días.</a:t>
            </a:r>
          </a:p>
          <a:p>
            <a:pPr lvl="2" eaLnBrk="1" hangingPunct="1">
              <a:lnSpc>
                <a:spcPct val="90000"/>
              </a:lnSpc>
            </a:pPr>
            <a:r>
              <a:rPr lang="es-ES_tradnl" altLang="en-US" sz="2000" smtClean="0"/>
              <a:t>Se conocen como Oscilaciones Intraestacionales.</a:t>
            </a:r>
          </a:p>
          <a:p>
            <a:pPr lvl="2" eaLnBrk="1" hangingPunct="1">
              <a:lnSpc>
                <a:spcPct val="90000"/>
              </a:lnSpc>
            </a:pPr>
            <a:r>
              <a:rPr lang="es-ES_tradnl" altLang="en-US" sz="2000" smtClean="0"/>
              <a:t>También referidas como MJO</a:t>
            </a:r>
          </a:p>
        </p:txBody>
      </p:sp>
    </p:spTree>
    <p:extLst>
      <p:ext uri="{BB962C8B-B14F-4D97-AF65-F5344CB8AC3E}">
        <p14:creationId xmlns:p14="http://schemas.microsoft.com/office/powerpoint/2010/main" val="3753246898"/>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r>
              <a:rPr lang="es-ES_tradnl" altLang="en-US" dirty="0" smtClean="0"/>
              <a:t>Oscilación de </a:t>
            </a:r>
            <a:r>
              <a:rPr lang="es-ES_tradnl" altLang="en-US" dirty="0" err="1" smtClean="0"/>
              <a:t>Madden-Julian</a:t>
            </a:r>
            <a:endParaRPr lang="es-ES_tradnl" altLang="en-US" dirty="0" smtClean="0"/>
          </a:p>
        </p:txBody>
      </p:sp>
      <p:sp>
        <p:nvSpPr>
          <p:cNvPr id="204803" name="Rectangle 3"/>
          <p:cNvSpPr>
            <a:spLocks noGrp="1" noChangeArrowheads="1"/>
          </p:cNvSpPr>
          <p:nvPr>
            <p:ph type="body" idx="1"/>
          </p:nvPr>
        </p:nvSpPr>
        <p:spPr/>
        <p:txBody>
          <a:bodyPr/>
          <a:lstStyle/>
          <a:p>
            <a:pPr eaLnBrk="1" hangingPunct="1"/>
            <a:r>
              <a:rPr lang="es-ES_tradnl" altLang="en-US" sz="2800" smtClean="0"/>
              <a:t>Afecta la circulación de menor escala en los Trópicos y Subtrópicos. </a:t>
            </a:r>
          </a:p>
          <a:p>
            <a:pPr lvl="1" eaLnBrk="1" hangingPunct="1"/>
            <a:r>
              <a:rPr lang="es-ES_tradnl" altLang="en-US" sz="2400" smtClean="0"/>
              <a:t>Esto afecta la intensidad y el numero de tormentas.</a:t>
            </a:r>
          </a:p>
          <a:p>
            <a:pPr eaLnBrk="1" hangingPunct="1"/>
            <a:r>
              <a:rPr lang="es-ES_tradnl" altLang="en-US" sz="2800" smtClean="0"/>
              <a:t>El MJO se propaga hacia el Este alrededor del mundo desde una localización situada en el Océano Indico</a:t>
            </a:r>
          </a:p>
          <a:p>
            <a:pPr eaLnBrk="1" hangingPunct="1"/>
            <a:r>
              <a:rPr lang="es-ES_tradnl" altLang="en-US" sz="2800" smtClean="0"/>
              <a:t> Provee información de las regiones de ascenso y descenso en la atmósfera.</a:t>
            </a:r>
          </a:p>
          <a:p>
            <a:pPr eaLnBrk="1" hangingPunct="1"/>
            <a:endParaRPr lang="es-ES_tradnl" altLang="en-US" sz="2800" smtClean="0"/>
          </a:p>
        </p:txBody>
      </p:sp>
    </p:spTree>
    <p:extLst>
      <p:ext uri="{BB962C8B-B14F-4D97-AF65-F5344CB8AC3E}">
        <p14:creationId xmlns:p14="http://schemas.microsoft.com/office/powerpoint/2010/main" val="4197469326"/>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r>
              <a:rPr lang="es-ES_tradnl" altLang="en-US" dirty="0" smtClean="0"/>
              <a:t>Oscilaciones de </a:t>
            </a:r>
            <a:r>
              <a:rPr lang="es-ES_tradnl" altLang="en-US" dirty="0" err="1" smtClean="0"/>
              <a:t>Madden-Julian</a:t>
            </a:r>
            <a:endParaRPr lang="es-ES_tradnl" altLang="en-US" dirty="0" smtClean="0"/>
          </a:p>
        </p:txBody>
      </p:sp>
      <p:sp>
        <p:nvSpPr>
          <p:cNvPr id="205827" name="Rectangle 3"/>
          <p:cNvSpPr>
            <a:spLocks noGrp="1" noChangeArrowheads="1"/>
          </p:cNvSpPr>
          <p:nvPr>
            <p:ph type="body" idx="1"/>
          </p:nvPr>
        </p:nvSpPr>
        <p:spPr/>
        <p:txBody>
          <a:bodyPr/>
          <a:lstStyle/>
          <a:p>
            <a:pPr eaLnBrk="1" hangingPunct="1">
              <a:lnSpc>
                <a:spcPct val="90000"/>
              </a:lnSpc>
            </a:pPr>
            <a:r>
              <a:rPr lang="es-ES_tradnl" altLang="en-US" smtClean="0"/>
              <a:t>La actividad MJO varia mucho año a año.</a:t>
            </a:r>
          </a:p>
          <a:p>
            <a:pPr lvl="1" eaLnBrk="1" hangingPunct="1">
              <a:lnSpc>
                <a:spcPct val="90000"/>
              </a:lnSpc>
            </a:pPr>
            <a:r>
              <a:rPr lang="es-ES_tradnl" altLang="en-US" smtClean="0"/>
              <a:t>Con años de fuerte actividad seguido por años débiles</a:t>
            </a:r>
          </a:p>
          <a:p>
            <a:pPr eaLnBrk="1" hangingPunct="1">
              <a:lnSpc>
                <a:spcPct val="90000"/>
              </a:lnSpc>
            </a:pPr>
            <a:r>
              <a:rPr lang="es-ES_tradnl" altLang="en-US" smtClean="0"/>
              <a:t>La variabilidad anual se puede asociar en parte al ciclo ENSO.</a:t>
            </a:r>
          </a:p>
          <a:p>
            <a:pPr lvl="1" eaLnBrk="1" hangingPunct="1">
              <a:lnSpc>
                <a:spcPct val="90000"/>
              </a:lnSpc>
            </a:pPr>
            <a:r>
              <a:rPr lang="es-ES_tradnl" altLang="en-US" smtClean="0"/>
              <a:t>Fase fría de intensidad débil o neutra del ENSO favorece fuerte actividad MJO</a:t>
            </a:r>
          </a:p>
          <a:p>
            <a:pPr lvl="1" eaLnBrk="1" hangingPunct="1">
              <a:lnSpc>
                <a:spcPct val="90000"/>
              </a:lnSpc>
            </a:pPr>
            <a:r>
              <a:rPr lang="es-ES_tradnl" altLang="en-US" smtClean="0"/>
              <a:t>Fase calida de intensidad moderada a fuerte del ENSO favorece la débil actividad del MJO</a:t>
            </a:r>
          </a:p>
        </p:txBody>
      </p:sp>
    </p:spTree>
    <p:extLst>
      <p:ext uri="{BB962C8B-B14F-4D97-AF65-F5344CB8AC3E}">
        <p14:creationId xmlns:p14="http://schemas.microsoft.com/office/powerpoint/2010/main" val="2350721240"/>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143000"/>
          </a:xfrm>
        </p:spPr>
        <p:txBody>
          <a:bodyPr/>
          <a:lstStyle/>
          <a:p>
            <a:pPr eaLnBrk="1" hangingPunct="1"/>
            <a:r>
              <a:rPr lang="es-ES_tradnl" altLang="en-US" sz="4000" dirty="0" smtClean="0"/>
              <a:t>Anormalidades de Velocidad e IR/200 hPa</a:t>
            </a:r>
            <a:br>
              <a:rPr lang="es-ES_tradnl" altLang="en-US" sz="4000" dirty="0" smtClean="0"/>
            </a:br>
            <a:r>
              <a:rPr lang="es-ES_tradnl" altLang="en-US" sz="4000" dirty="0" smtClean="0"/>
              <a:t>Periodo Marzo-Mayo del 2011</a:t>
            </a:r>
          </a:p>
        </p:txBody>
      </p:sp>
      <p:sp>
        <p:nvSpPr>
          <p:cNvPr id="206851" name="Text Box 3"/>
          <p:cNvSpPr txBox="1">
            <a:spLocks noChangeArrowheads="1"/>
          </p:cNvSpPr>
          <p:nvPr/>
        </p:nvSpPr>
        <p:spPr bwMode="auto">
          <a:xfrm>
            <a:off x="304800" y="5943600"/>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a:t>http://www.cpc.ncep.noaa.gov/products/precip/CWlink/ir_anim_monthly.shtml</a:t>
            </a:r>
          </a:p>
        </p:txBody>
      </p:sp>
      <p:pic>
        <p:nvPicPr>
          <p:cNvPr id="206852" name="Picture 4" descr="MJO-loo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543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707942"/>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6" descr="am_ir_monthly_20080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2700"/>
            <a:ext cx="8610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4"/>
          <p:cNvSpPr>
            <a:spLocks noGrp="1" noChangeArrowheads="1"/>
          </p:cNvSpPr>
          <p:nvPr>
            <p:ph type="title"/>
          </p:nvPr>
        </p:nvSpPr>
        <p:spPr>
          <a:xfrm>
            <a:off x="609600" y="0"/>
            <a:ext cx="7772400" cy="1143000"/>
          </a:xfrm>
        </p:spPr>
        <p:txBody>
          <a:bodyPr/>
          <a:lstStyle/>
          <a:p>
            <a:pPr algn="l" eaLnBrk="1" hangingPunct="1"/>
            <a:r>
              <a:rPr lang="es-ES_tradnl" altLang="en-US" sz="4000" dirty="0" smtClean="0"/>
              <a:t>MJO-IR</a:t>
            </a:r>
            <a:br>
              <a:rPr lang="es-ES_tradnl" altLang="en-US" sz="4000" dirty="0" smtClean="0"/>
            </a:br>
            <a:r>
              <a:rPr lang="es-ES_tradnl" altLang="en-US" sz="4000" dirty="0" smtClean="0"/>
              <a:t>Julio 01, 2008</a:t>
            </a:r>
          </a:p>
        </p:txBody>
      </p:sp>
      <p:pic>
        <p:nvPicPr>
          <p:cNvPr id="207876" name="Picture 5" descr="ir-strm_pa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33400"/>
            <a:ext cx="9124950" cy="772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376116"/>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r>
              <a:rPr lang="es-ES_tradnl" altLang="en-US" dirty="0" smtClean="0"/>
              <a:t>Oscilaciones de </a:t>
            </a:r>
            <a:r>
              <a:rPr lang="es-ES_tradnl" altLang="en-US" dirty="0" err="1" smtClean="0"/>
              <a:t>Madden-Julian</a:t>
            </a:r>
            <a:endParaRPr lang="es-ES_tradnl" altLang="en-US" dirty="0" smtClean="0"/>
          </a:p>
        </p:txBody>
      </p:sp>
      <p:sp>
        <p:nvSpPr>
          <p:cNvPr id="208899" name="Rectangle 3"/>
          <p:cNvSpPr>
            <a:spLocks noGrp="1" noChangeArrowheads="1"/>
          </p:cNvSpPr>
          <p:nvPr>
            <p:ph type="body" idx="1"/>
          </p:nvPr>
        </p:nvSpPr>
        <p:spPr/>
        <p:txBody>
          <a:bodyPr/>
          <a:lstStyle/>
          <a:p>
            <a:pPr eaLnBrk="1" hangingPunct="1">
              <a:lnSpc>
                <a:spcPct val="90000"/>
              </a:lnSpc>
            </a:pPr>
            <a:r>
              <a:rPr lang="es-ES_tradnl" altLang="en-US" smtClean="0"/>
              <a:t>Para llegar a este producto se evalúan los siguientes parámetros:</a:t>
            </a:r>
          </a:p>
          <a:p>
            <a:pPr lvl="1" eaLnBrk="1" hangingPunct="1">
              <a:lnSpc>
                <a:spcPct val="90000"/>
              </a:lnSpc>
            </a:pPr>
            <a:r>
              <a:rPr lang="es-ES_tradnl" altLang="en-US" smtClean="0"/>
              <a:t>Campo de Radiación de Onda larga (OLR), la cual mide la lluvia en los trópicos.</a:t>
            </a:r>
          </a:p>
          <a:p>
            <a:pPr lvl="1" eaLnBrk="1" hangingPunct="1">
              <a:lnSpc>
                <a:spcPct val="90000"/>
              </a:lnSpc>
            </a:pPr>
            <a:r>
              <a:rPr lang="es-ES_tradnl" altLang="en-US" smtClean="0"/>
              <a:t>Divergencia del Viento en Altura</a:t>
            </a:r>
          </a:p>
          <a:p>
            <a:pPr lvl="1" eaLnBrk="1" hangingPunct="1">
              <a:lnSpc>
                <a:spcPct val="90000"/>
              </a:lnSpc>
            </a:pPr>
            <a:r>
              <a:rPr lang="es-ES_tradnl" altLang="en-US" smtClean="0"/>
              <a:t>Anormalidades en el patrón de viento en Niveles Altos y Bajos. </a:t>
            </a:r>
          </a:p>
          <a:p>
            <a:pPr lvl="1" eaLnBrk="1" hangingPunct="1">
              <a:lnSpc>
                <a:spcPct val="90000"/>
              </a:lnSpc>
            </a:pPr>
            <a:r>
              <a:rPr lang="es-ES_tradnl" altLang="en-US" smtClean="0"/>
              <a:t>Anormalidades en los geopotenciales de 500 hPa</a:t>
            </a:r>
          </a:p>
        </p:txBody>
      </p:sp>
    </p:spTree>
    <p:extLst>
      <p:ext uri="{BB962C8B-B14F-4D97-AF65-F5344CB8AC3E}">
        <p14:creationId xmlns:p14="http://schemas.microsoft.com/office/powerpoint/2010/main" val="2110651406"/>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s-ES_tradnl" altLang="en-US" dirty="0" smtClean="0"/>
              <a:t>Oscilaciones de </a:t>
            </a:r>
            <a:r>
              <a:rPr lang="es-ES_tradnl" altLang="en-US" dirty="0" err="1" smtClean="0"/>
              <a:t>Madden-Julian</a:t>
            </a:r>
            <a:endParaRPr lang="es-ES_tradnl" altLang="en-US" dirty="0" smtClean="0"/>
          </a:p>
        </p:txBody>
      </p:sp>
      <p:sp>
        <p:nvSpPr>
          <p:cNvPr id="211971" name="Rectangle 3"/>
          <p:cNvSpPr>
            <a:spLocks noGrp="1" noChangeArrowheads="1"/>
          </p:cNvSpPr>
          <p:nvPr>
            <p:ph type="body" idx="1"/>
          </p:nvPr>
        </p:nvSpPr>
        <p:spPr>
          <a:xfrm>
            <a:off x="228600" y="1981200"/>
            <a:ext cx="8915400" cy="4114800"/>
          </a:xfrm>
        </p:spPr>
        <p:txBody>
          <a:bodyPr/>
          <a:lstStyle/>
          <a:p>
            <a:pPr eaLnBrk="1" hangingPunct="1">
              <a:lnSpc>
                <a:spcPct val="90000"/>
              </a:lnSpc>
            </a:pPr>
            <a:r>
              <a:rPr lang="es-ES_tradnl" altLang="en-US" sz="2400" dirty="0" smtClean="0"/>
              <a:t>Monitorear esta información ayuda a distinguir entre eventos de poca duración y otros de mayor periodo/impacto</a:t>
            </a:r>
            <a:r>
              <a:rPr lang="es-ES_tradnl" altLang="en-US" sz="2800" dirty="0" smtClean="0"/>
              <a:t>.</a:t>
            </a:r>
          </a:p>
          <a:p>
            <a:pPr lvl="1" eaLnBrk="1" hangingPunct="1">
              <a:lnSpc>
                <a:spcPct val="90000"/>
              </a:lnSpc>
            </a:pPr>
            <a:r>
              <a:rPr lang="es-ES_tradnl" altLang="en-US" sz="2400" dirty="0" smtClean="0"/>
              <a:t>El que las condiciones no sean favorables, no quiere decir que no se van a dar lluvias fuertes.</a:t>
            </a:r>
          </a:p>
          <a:p>
            <a:pPr lvl="1" eaLnBrk="1" hangingPunct="1">
              <a:lnSpc>
                <a:spcPct val="90000"/>
              </a:lnSpc>
            </a:pPr>
            <a:r>
              <a:rPr lang="es-ES_tradnl" altLang="en-US" sz="2400" dirty="0" smtClean="0"/>
              <a:t>Aun si las condiciones son poco favorables, se pueden dar eventos a micro/meso escala de gran intensidad.</a:t>
            </a:r>
          </a:p>
          <a:p>
            <a:pPr lvl="1" eaLnBrk="1" hangingPunct="1">
              <a:lnSpc>
                <a:spcPct val="90000"/>
              </a:lnSpc>
            </a:pPr>
            <a:r>
              <a:rPr lang="es-ES_tradnl" altLang="en-US" sz="2400" dirty="0" smtClean="0"/>
              <a:t>Pero estos tienden a ser de cobertura pequeña y localizados</a:t>
            </a:r>
          </a:p>
          <a:p>
            <a:pPr eaLnBrk="1" hangingPunct="1">
              <a:lnSpc>
                <a:spcPct val="90000"/>
              </a:lnSpc>
            </a:pPr>
            <a:r>
              <a:rPr lang="es-ES_tradnl" altLang="en-US" sz="2400" b="1" dirty="0" smtClean="0">
                <a:solidFill>
                  <a:schemeClr val="tx2"/>
                </a:solidFill>
              </a:rPr>
              <a:t>http://www.cpc.ncep.noaa.gov/products/intraseasonal</a:t>
            </a:r>
          </a:p>
          <a:p>
            <a:pPr lvl="1" eaLnBrk="1" hangingPunct="1">
              <a:lnSpc>
                <a:spcPct val="90000"/>
              </a:lnSpc>
            </a:pPr>
            <a:r>
              <a:rPr lang="es-ES_tradnl" altLang="en-US" sz="2400" dirty="0" smtClean="0"/>
              <a:t>En la tabla, bajo “</a:t>
            </a:r>
            <a:r>
              <a:rPr lang="es-ES_tradnl" altLang="en-US" sz="2400" dirty="0" err="1" smtClean="0"/>
              <a:t>Animation</a:t>
            </a:r>
            <a:r>
              <a:rPr lang="es-ES_tradnl" altLang="en-US" sz="2400" dirty="0" smtClean="0"/>
              <a:t>”, seleccione:</a:t>
            </a:r>
          </a:p>
          <a:p>
            <a:pPr lvl="2" eaLnBrk="1" hangingPunct="1">
              <a:lnSpc>
                <a:spcPct val="90000"/>
              </a:lnSpc>
            </a:pPr>
            <a:r>
              <a:rPr lang="es-ES_tradnl" altLang="en-US" sz="2000" dirty="0" smtClean="0"/>
              <a:t>30-Day IR/</a:t>
            </a:r>
            <a:r>
              <a:rPr lang="es-ES_tradnl" altLang="en-US" sz="2000" dirty="0" err="1" smtClean="0"/>
              <a:t>Velocity</a:t>
            </a:r>
            <a:r>
              <a:rPr lang="es-ES_tradnl" altLang="en-US" sz="2000" dirty="0" smtClean="0"/>
              <a:t> </a:t>
            </a:r>
            <a:r>
              <a:rPr lang="es-ES_tradnl" altLang="en-US" sz="2000" dirty="0" err="1" smtClean="0"/>
              <a:t>Potential</a:t>
            </a:r>
            <a:endParaRPr lang="es-ES_tradnl" altLang="en-US" sz="2000" dirty="0" smtClean="0"/>
          </a:p>
        </p:txBody>
      </p:sp>
    </p:spTree>
    <p:extLst>
      <p:ext uri="{BB962C8B-B14F-4D97-AF65-F5344CB8AC3E}">
        <p14:creationId xmlns:p14="http://schemas.microsoft.com/office/powerpoint/2010/main" val="4091333369"/>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09600" y="76200"/>
            <a:ext cx="7772400" cy="609600"/>
          </a:xfrm>
        </p:spPr>
        <p:txBody>
          <a:bodyPr/>
          <a:lstStyle/>
          <a:p>
            <a:pPr eaLnBrk="1" hangingPunct="1"/>
            <a:r>
              <a:rPr lang="es-ES_tradnl" altLang="en-US" sz="4000" dirty="0" smtClean="0"/>
              <a:t>Pronósticos de Modelos</a:t>
            </a:r>
          </a:p>
        </p:txBody>
      </p:sp>
      <p:pic>
        <p:nvPicPr>
          <p:cNvPr id="6146" name="Picture 2" descr="http://www.cpc.ncep.noaa.gov/products/people/wd52qz/mjo/chi/ew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1" y="762000"/>
            <a:ext cx="4539744" cy="5943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pc.ncep.noaa.gov/products/people/wd52qz/mjo/chi/cf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195" y="735734"/>
            <a:ext cx="4559805" cy="596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5940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143000"/>
          </a:xfrm>
        </p:spPr>
        <p:txBody>
          <a:bodyPr/>
          <a:lstStyle/>
          <a:p>
            <a:r>
              <a:rPr lang="es-ES_tradnl" dirty="0" smtClean="0"/>
              <a:t>Modelos Numéricos</a:t>
            </a:r>
            <a:endParaRPr lang="es-ES_tradnl" dirty="0"/>
          </a:p>
        </p:txBody>
      </p:sp>
      <p:sp>
        <p:nvSpPr>
          <p:cNvPr id="3" name="Content Placeholder 2"/>
          <p:cNvSpPr>
            <a:spLocks noGrp="1"/>
          </p:cNvSpPr>
          <p:nvPr>
            <p:ph idx="1"/>
          </p:nvPr>
        </p:nvSpPr>
        <p:spPr>
          <a:xfrm>
            <a:off x="685800" y="2209800"/>
            <a:ext cx="7772400" cy="4114800"/>
          </a:xfrm>
        </p:spPr>
        <p:txBody>
          <a:bodyPr/>
          <a:lstStyle/>
          <a:p>
            <a:r>
              <a:rPr lang="es-ES_tradnl" altLang="en-US" dirty="0" smtClean="0">
                <a:cs typeface="Times New Roman" pitchFamily="28" charset="0"/>
              </a:rPr>
              <a:t>¿Cuál es el </a:t>
            </a:r>
            <a:r>
              <a:rPr lang="es-ES_tradnl" altLang="en-US" b="1" i="1" u="sng" dirty="0" smtClean="0">
                <a:cs typeface="Times New Roman" pitchFamily="28" charset="0"/>
              </a:rPr>
              <a:t>Tendón de Aquiles</a:t>
            </a:r>
            <a:r>
              <a:rPr lang="es-ES_tradnl" altLang="en-US" u="sng" dirty="0" smtClean="0">
                <a:cs typeface="Times New Roman" pitchFamily="28" charset="0"/>
              </a:rPr>
              <a:t> </a:t>
            </a:r>
            <a:r>
              <a:rPr lang="es-ES_tradnl" altLang="en-US" dirty="0" smtClean="0">
                <a:cs typeface="Times New Roman" pitchFamily="28" charset="0"/>
              </a:rPr>
              <a:t>de los modelos numéricos?</a:t>
            </a:r>
          </a:p>
          <a:p>
            <a:endParaRPr lang="es-ES_tradnl" dirty="0">
              <a:cs typeface="Times New Roman" pitchFamily="28" charset="0"/>
            </a:endParaRPr>
          </a:p>
          <a:p>
            <a:r>
              <a:rPr lang="es-ES_tradnl" dirty="0" smtClean="0">
                <a:cs typeface="Times New Roman" pitchFamily="28" charset="0"/>
              </a:rPr>
              <a:t>Esquema de Precipitación</a:t>
            </a:r>
          </a:p>
          <a:p>
            <a:pPr lvl="1"/>
            <a:r>
              <a:rPr lang="es-ES_tradnl" dirty="0" smtClean="0">
                <a:cs typeface="Times New Roman" pitchFamily="28" charset="0"/>
              </a:rPr>
              <a:t>No es parte de las ecuaciones de movimiento</a:t>
            </a:r>
          </a:p>
          <a:p>
            <a:pPr lvl="2"/>
            <a:r>
              <a:rPr lang="es-ES_tradnl" dirty="0" smtClean="0">
                <a:cs typeface="Times New Roman" pitchFamily="28" charset="0"/>
              </a:rPr>
              <a:t>Es un “injerto”</a:t>
            </a:r>
          </a:p>
          <a:p>
            <a:pPr lvl="2"/>
            <a:r>
              <a:rPr lang="es-ES_tradnl" dirty="0" smtClean="0">
                <a:cs typeface="Times New Roman" pitchFamily="28" charset="0"/>
              </a:rPr>
              <a:t>Mientras mas alta la resolución, menor el error</a:t>
            </a:r>
          </a:p>
          <a:p>
            <a:pPr lvl="2"/>
            <a:endParaRPr lang="es-ES_tradnl" dirty="0"/>
          </a:p>
        </p:txBody>
      </p:sp>
    </p:spTree>
    <p:extLst>
      <p:ext uri="{BB962C8B-B14F-4D97-AF65-F5344CB8AC3E}">
        <p14:creationId xmlns:p14="http://schemas.microsoft.com/office/powerpoint/2010/main" val="280937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2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lstStyle/>
          <a:p>
            <a:r>
              <a:rPr lang="es-ES_tradnl" dirty="0" smtClean="0">
                <a:solidFill>
                  <a:schemeClr val="bg2"/>
                </a:solidFill>
              </a:rPr>
              <a:t>Pronósticos </a:t>
            </a:r>
            <a:r>
              <a:rPr lang="es-ES_tradnl" dirty="0">
                <a:solidFill>
                  <a:schemeClr val="bg2"/>
                </a:solidFill>
              </a:rPr>
              <a:t>del CPC</a:t>
            </a:r>
            <a:r>
              <a:rPr lang="es-ES_tradnl" dirty="0"/>
              <a:t/>
            </a:r>
            <a:br>
              <a:rPr lang="es-ES_tradnl" dirty="0"/>
            </a:br>
            <a:r>
              <a:rPr lang="en-US" sz="2000" dirty="0">
                <a:hlinkClick r:id="rId2"/>
              </a:rPr>
              <a:t>http://www.cpc.ncep.noaa.gov/products/precip/CWlink/ghazards/</a:t>
            </a:r>
            <a:r>
              <a:rPr lang="es-ES_tradnl" sz="2000" dirty="0" smtClean="0"/>
              <a:t>/</a:t>
            </a:r>
            <a:endParaRPr lang="es-ES_tradnl" sz="2000" dirty="0"/>
          </a:p>
        </p:txBody>
      </p:sp>
      <p:pic>
        <p:nvPicPr>
          <p:cNvPr id="3" name="Picture 2" descr="http://www.cpc.ncep.noaa.gov/products/precip/CWlink/ghazards/images/gth_f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295400"/>
            <a:ext cx="6934200" cy="535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85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smtClean="0"/>
              <a:t>Aplicaciones en el Cono Sur</a:t>
            </a:r>
            <a:endParaRPr lang="es-ES_tradnl" dirty="0"/>
          </a:p>
        </p:txBody>
      </p:sp>
      <p:sp>
        <p:nvSpPr>
          <p:cNvPr id="4" name="Content Placeholder 3"/>
          <p:cNvSpPr>
            <a:spLocks noGrp="1"/>
          </p:cNvSpPr>
          <p:nvPr>
            <p:ph idx="1"/>
          </p:nvPr>
        </p:nvSpPr>
        <p:spPr/>
        <p:txBody>
          <a:bodyPr/>
          <a:lstStyle/>
          <a:p>
            <a:r>
              <a:rPr lang="es-ES_tradnl" b="1" dirty="0"/>
              <a:t>Solamente el norte de Chile y Argentina están en los Trópicos</a:t>
            </a:r>
            <a:endParaRPr lang="es-ES_tradnl" dirty="0"/>
          </a:p>
          <a:p>
            <a:pPr marL="0" indent="0">
              <a:buNone/>
            </a:pPr>
            <a:endParaRPr lang="es-ES_tradnl" b="1" dirty="0"/>
          </a:p>
          <a:p>
            <a:r>
              <a:rPr lang="es-ES_tradnl" b="1" dirty="0" smtClean="0"/>
              <a:t>¿Qué aplicación tiene este herramienta en los pronósticos del cono sur?</a:t>
            </a:r>
          </a:p>
          <a:p>
            <a:endParaRPr lang="es-ES_tradnl" b="1" dirty="0"/>
          </a:p>
        </p:txBody>
      </p:sp>
    </p:spTree>
    <p:extLst>
      <p:ext uri="{BB962C8B-B14F-4D97-AF65-F5344CB8AC3E}">
        <p14:creationId xmlns:p14="http://schemas.microsoft.com/office/powerpoint/2010/main" val="36392382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Aplicación del MJO</a:t>
            </a:r>
            <a:endParaRPr lang="es-ES_tradnl"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 y="1905000"/>
            <a:ext cx="9154546" cy="4724400"/>
          </a:xfrm>
          <a:prstGeom prst="rect">
            <a:avLst/>
          </a:prstGeom>
        </p:spPr>
      </p:pic>
      <p:sp>
        <p:nvSpPr>
          <p:cNvPr id="4" name="Freeform 3"/>
          <p:cNvSpPr/>
          <p:nvPr/>
        </p:nvSpPr>
        <p:spPr>
          <a:xfrm>
            <a:off x="2681682" y="3833409"/>
            <a:ext cx="1248873" cy="1393684"/>
          </a:xfrm>
          <a:custGeom>
            <a:avLst/>
            <a:gdLst>
              <a:gd name="connsiteX0" fmla="*/ 334473 w 1248873"/>
              <a:gd name="connsiteY0" fmla="*/ 342806 h 1393684"/>
              <a:gd name="connsiteX1" fmla="*/ 457303 w 1248873"/>
              <a:gd name="connsiteY1" fmla="*/ 533875 h 1393684"/>
              <a:gd name="connsiteX2" fmla="*/ 675667 w 1248873"/>
              <a:gd name="connsiteY2" fmla="*/ 615761 h 1393684"/>
              <a:gd name="connsiteX3" fmla="*/ 798497 w 1248873"/>
              <a:gd name="connsiteY3" fmla="*/ 465636 h 1393684"/>
              <a:gd name="connsiteX4" fmla="*/ 771202 w 1248873"/>
              <a:gd name="connsiteY4" fmla="*/ 274567 h 1393684"/>
              <a:gd name="connsiteX5" fmla="*/ 648372 w 1248873"/>
              <a:gd name="connsiteY5" fmla="*/ 110794 h 1393684"/>
              <a:gd name="connsiteX6" fmla="*/ 484599 w 1248873"/>
              <a:gd name="connsiteY6" fmla="*/ 28907 h 1393684"/>
              <a:gd name="connsiteX7" fmla="*/ 211643 w 1248873"/>
              <a:gd name="connsiteY7" fmla="*/ 1612 h 1393684"/>
              <a:gd name="connsiteX8" fmla="*/ 47870 w 1248873"/>
              <a:gd name="connsiteY8" fmla="*/ 69851 h 1393684"/>
              <a:gd name="connsiteX9" fmla="*/ 6927 w 1248873"/>
              <a:gd name="connsiteY9" fmla="*/ 219976 h 1393684"/>
              <a:gd name="connsiteX10" fmla="*/ 6927 w 1248873"/>
              <a:gd name="connsiteY10" fmla="*/ 424692 h 1393684"/>
              <a:gd name="connsiteX11" fmla="*/ 75166 w 1248873"/>
              <a:gd name="connsiteY11" fmla="*/ 602113 h 1393684"/>
              <a:gd name="connsiteX12" fmla="*/ 252587 w 1248873"/>
              <a:gd name="connsiteY12" fmla="*/ 779534 h 1393684"/>
              <a:gd name="connsiteX13" fmla="*/ 443655 w 1248873"/>
              <a:gd name="connsiteY13" fmla="*/ 861421 h 1393684"/>
              <a:gd name="connsiteX14" fmla="*/ 798497 w 1248873"/>
              <a:gd name="connsiteY14" fmla="*/ 997898 h 1393684"/>
              <a:gd name="connsiteX15" fmla="*/ 989566 w 1248873"/>
              <a:gd name="connsiteY15" fmla="*/ 1093433 h 1393684"/>
              <a:gd name="connsiteX16" fmla="*/ 1112396 w 1248873"/>
              <a:gd name="connsiteY16" fmla="*/ 1188967 h 1393684"/>
              <a:gd name="connsiteX17" fmla="*/ 1221578 w 1248873"/>
              <a:gd name="connsiteY17" fmla="*/ 1339092 h 1393684"/>
              <a:gd name="connsiteX18" fmla="*/ 1248873 w 1248873"/>
              <a:gd name="connsiteY18" fmla="*/ 1393684 h 139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8873" h="1393684">
                <a:moveTo>
                  <a:pt x="334473" y="342806"/>
                </a:moveTo>
                <a:cubicBezTo>
                  <a:pt x="367455" y="415594"/>
                  <a:pt x="400437" y="488383"/>
                  <a:pt x="457303" y="533875"/>
                </a:cubicBezTo>
                <a:cubicBezTo>
                  <a:pt x="514169" y="579367"/>
                  <a:pt x="618801" y="627134"/>
                  <a:pt x="675667" y="615761"/>
                </a:cubicBezTo>
                <a:cubicBezTo>
                  <a:pt x="732533" y="604388"/>
                  <a:pt x="782575" y="522502"/>
                  <a:pt x="798497" y="465636"/>
                </a:cubicBezTo>
                <a:cubicBezTo>
                  <a:pt x="814419" y="408770"/>
                  <a:pt x="796223" y="333707"/>
                  <a:pt x="771202" y="274567"/>
                </a:cubicBezTo>
                <a:cubicBezTo>
                  <a:pt x="746181" y="215427"/>
                  <a:pt x="696139" y="151737"/>
                  <a:pt x="648372" y="110794"/>
                </a:cubicBezTo>
                <a:cubicBezTo>
                  <a:pt x="600605" y="69851"/>
                  <a:pt x="557387" y="47104"/>
                  <a:pt x="484599" y="28907"/>
                </a:cubicBezTo>
                <a:cubicBezTo>
                  <a:pt x="411811" y="10710"/>
                  <a:pt x="284431" y="-5212"/>
                  <a:pt x="211643" y="1612"/>
                </a:cubicBezTo>
                <a:cubicBezTo>
                  <a:pt x="138855" y="8436"/>
                  <a:pt x="81989" y="33457"/>
                  <a:pt x="47870" y="69851"/>
                </a:cubicBezTo>
                <a:cubicBezTo>
                  <a:pt x="13751" y="106245"/>
                  <a:pt x="13751" y="160836"/>
                  <a:pt x="6927" y="219976"/>
                </a:cubicBezTo>
                <a:cubicBezTo>
                  <a:pt x="103" y="279116"/>
                  <a:pt x="-4446" y="361003"/>
                  <a:pt x="6927" y="424692"/>
                </a:cubicBezTo>
                <a:cubicBezTo>
                  <a:pt x="18300" y="488381"/>
                  <a:pt x="34223" y="542973"/>
                  <a:pt x="75166" y="602113"/>
                </a:cubicBezTo>
                <a:cubicBezTo>
                  <a:pt x="116109" y="661253"/>
                  <a:pt x="191172" y="736316"/>
                  <a:pt x="252587" y="779534"/>
                </a:cubicBezTo>
                <a:cubicBezTo>
                  <a:pt x="314002" y="822752"/>
                  <a:pt x="352670" y="825027"/>
                  <a:pt x="443655" y="861421"/>
                </a:cubicBezTo>
                <a:cubicBezTo>
                  <a:pt x="534640" y="897815"/>
                  <a:pt x="707512" y="959229"/>
                  <a:pt x="798497" y="997898"/>
                </a:cubicBezTo>
                <a:cubicBezTo>
                  <a:pt x="889482" y="1036567"/>
                  <a:pt x="937250" y="1061588"/>
                  <a:pt x="989566" y="1093433"/>
                </a:cubicBezTo>
                <a:cubicBezTo>
                  <a:pt x="1041882" y="1125278"/>
                  <a:pt x="1073727" y="1148024"/>
                  <a:pt x="1112396" y="1188967"/>
                </a:cubicBezTo>
                <a:cubicBezTo>
                  <a:pt x="1151065" y="1229910"/>
                  <a:pt x="1198832" y="1304973"/>
                  <a:pt x="1221578" y="1339092"/>
                </a:cubicBezTo>
                <a:cubicBezTo>
                  <a:pt x="1244324" y="1373212"/>
                  <a:pt x="1246598" y="1383448"/>
                  <a:pt x="1248873" y="1393684"/>
                </a:cubicBez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Freeform 4"/>
          <p:cNvSpPr/>
          <p:nvPr/>
        </p:nvSpPr>
        <p:spPr>
          <a:xfrm>
            <a:off x="300251" y="4347769"/>
            <a:ext cx="3289110" cy="1193222"/>
          </a:xfrm>
          <a:custGeom>
            <a:avLst/>
            <a:gdLst>
              <a:gd name="connsiteX0" fmla="*/ 0 w 3289110"/>
              <a:gd name="connsiteY0" fmla="*/ 510834 h 1193222"/>
              <a:gd name="connsiteX1" fmla="*/ 40943 w 3289110"/>
              <a:gd name="connsiteY1" fmla="*/ 456243 h 1193222"/>
              <a:gd name="connsiteX2" fmla="*/ 177421 w 3289110"/>
              <a:gd name="connsiteY2" fmla="*/ 415300 h 1193222"/>
              <a:gd name="connsiteX3" fmla="*/ 450376 w 3289110"/>
              <a:gd name="connsiteY3" fmla="*/ 633664 h 1193222"/>
              <a:gd name="connsiteX4" fmla="*/ 682388 w 3289110"/>
              <a:gd name="connsiteY4" fmla="*/ 824732 h 1193222"/>
              <a:gd name="connsiteX5" fmla="*/ 996286 w 3289110"/>
              <a:gd name="connsiteY5" fmla="*/ 811085 h 1193222"/>
              <a:gd name="connsiteX6" fmla="*/ 1078173 w 3289110"/>
              <a:gd name="connsiteY6" fmla="*/ 660959 h 1193222"/>
              <a:gd name="connsiteX7" fmla="*/ 1078173 w 3289110"/>
              <a:gd name="connsiteY7" fmla="*/ 442595 h 1193222"/>
              <a:gd name="connsiteX8" fmla="*/ 1023582 w 3289110"/>
              <a:gd name="connsiteY8" fmla="*/ 265174 h 1193222"/>
              <a:gd name="connsiteX9" fmla="*/ 1091821 w 3289110"/>
              <a:gd name="connsiteY9" fmla="*/ 74106 h 1193222"/>
              <a:gd name="connsiteX10" fmla="*/ 1269242 w 3289110"/>
              <a:gd name="connsiteY10" fmla="*/ 5867 h 1193222"/>
              <a:gd name="connsiteX11" fmla="*/ 1583140 w 3289110"/>
              <a:gd name="connsiteY11" fmla="*/ 210583 h 1193222"/>
              <a:gd name="connsiteX12" fmla="*/ 1924334 w 3289110"/>
              <a:gd name="connsiteY12" fmla="*/ 606368 h 1193222"/>
              <a:gd name="connsiteX13" fmla="*/ 2265528 w 3289110"/>
              <a:gd name="connsiteY13" fmla="*/ 729198 h 1193222"/>
              <a:gd name="connsiteX14" fmla="*/ 2470245 w 3289110"/>
              <a:gd name="connsiteY14" fmla="*/ 742846 h 1193222"/>
              <a:gd name="connsiteX15" fmla="*/ 2674961 w 3289110"/>
              <a:gd name="connsiteY15" fmla="*/ 770141 h 1193222"/>
              <a:gd name="connsiteX16" fmla="*/ 3125337 w 3289110"/>
              <a:gd name="connsiteY16" fmla="*/ 974858 h 1193222"/>
              <a:gd name="connsiteX17" fmla="*/ 3234519 w 3289110"/>
              <a:gd name="connsiteY17" fmla="*/ 1070392 h 1193222"/>
              <a:gd name="connsiteX18" fmla="*/ 3289110 w 3289110"/>
              <a:gd name="connsiteY18" fmla="*/ 1193222 h 119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9110" h="1193222">
                <a:moveTo>
                  <a:pt x="0" y="510834"/>
                </a:moveTo>
                <a:cubicBezTo>
                  <a:pt x="5686" y="491499"/>
                  <a:pt x="11373" y="472165"/>
                  <a:pt x="40943" y="456243"/>
                </a:cubicBezTo>
                <a:cubicBezTo>
                  <a:pt x="70513" y="440321"/>
                  <a:pt x="109182" y="385730"/>
                  <a:pt x="177421" y="415300"/>
                </a:cubicBezTo>
                <a:cubicBezTo>
                  <a:pt x="245660" y="444870"/>
                  <a:pt x="366215" y="565425"/>
                  <a:pt x="450376" y="633664"/>
                </a:cubicBezTo>
                <a:cubicBezTo>
                  <a:pt x="534537" y="701903"/>
                  <a:pt x="591403" y="795162"/>
                  <a:pt x="682388" y="824732"/>
                </a:cubicBezTo>
                <a:cubicBezTo>
                  <a:pt x="773373" y="854302"/>
                  <a:pt x="930322" y="838381"/>
                  <a:pt x="996286" y="811085"/>
                </a:cubicBezTo>
                <a:cubicBezTo>
                  <a:pt x="1062250" y="783790"/>
                  <a:pt x="1064525" y="722374"/>
                  <a:pt x="1078173" y="660959"/>
                </a:cubicBezTo>
                <a:cubicBezTo>
                  <a:pt x="1091821" y="599544"/>
                  <a:pt x="1087271" y="508559"/>
                  <a:pt x="1078173" y="442595"/>
                </a:cubicBezTo>
                <a:cubicBezTo>
                  <a:pt x="1069075" y="376631"/>
                  <a:pt x="1021307" y="326589"/>
                  <a:pt x="1023582" y="265174"/>
                </a:cubicBezTo>
                <a:cubicBezTo>
                  <a:pt x="1025857" y="203759"/>
                  <a:pt x="1050878" y="117324"/>
                  <a:pt x="1091821" y="74106"/>
                </a:cubicBezTo>
                <a:cubicBezTo>
                  <a:pt x="1132764" y="30888"/>
                  <a:pt x="1187356" y="-16879"/>
                  <a:pt x="1269242" y="5867"/>
                </a:cubicBezTo>
                <a:cubicBezTo>
                  <a:pt x="1351128" y="28613"/>
                  <a:pt x="1473958" y="110499"/>
                  <a:pt x="1583140" y="210583"/>
                </a:cubicBezTo>
                <a:cubicBezTo>
                  <a:pt x="1692322" y="310667"/>
                  <a:pt x="1810603" y="519932"/>
                  <a:pt x="1924334" y="606368"/>
                </a:cubicBezTo>
                <a:cubicBezTo>
                  <a:pt x="2038065" y="692804"/>
                  <a:pt x="2174543" y="706452"/>
                  <a:pt x="2265528" y="729198"/>
                </a:cubicBezTo>
                <a:cubicBezTo>
                  <a:pt x="2356513" y="751944"/>
                  <a:pt x="2402006" y="736022"/>
                  <a:pt x="2470245" y="742846"/>
                </a:cubicBezTo>
                <a:cubicBezTo>
                  <a:pt x="2538484" y="749670"/>
                  <a:pt x="2565779" y="731472"/>
                  <a:pt x="2674961" y="770141"/>
                </a:cubicBezTo>
                <a:cubicBezTo>
                  <a:pt x="2784143" y="808810"/>
                  <a:pt x="3032077" y="924816"/>
                  <a:pt x="3125337" y="974858"/>
                </a:cubicBezTo>
                <a:cubicBezTo>
                  <a:pt x="3218597" y="1024900"/>
                  <a:pt x="3207224" y="1033998"/>
                  <a:pt x="3234519" y="1070392"/>
                </a:cubicBezTo>
                <a:cubicBezTo>
                  <a:pt x="3261814" y="1106786"/>
                  <a:pt x="3275462" y="1150004"/>
                  <a:pt x="3289110" y="1193222"/>
                </a:cubicBez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Freeform 5"/>
          <p:cNvSpPr/>
          <p:nvPr/>
        </p:nvSpPr>
        <p:spPr>
          <a:xfrm>
            <a:off x="313899" y="4072103"/>
            <a:ext cx="3548417" cy="1318763"/>
          </a:xfrm>
          <a:custGeom>
            <a:avLst/>
            <a:gdLst>
              <a:gd name="connsiteX0" fmla="*/ 0 w 3548417"/>
              <a:gd name="connsiteY0" fmla="*/ 377067 h 1318763"/>
              <a:gd name="connsiteX1" fmla="*/ 177420 w 3548417"/>
              <a:gd name="connsiteY1" fmla="*/ 349772 h 1318763"/>
              <a:gd name="connsiteX2" fmla="*/ 313898 w 3548417"/>
              <a:gd name="connsiteY2" fmla="*/ 445306 h 1318763"/>
              <a:gd name="connsiteX3" fmla="*/ 586853 w 3548417"/>
              <a:gd name="connsiteY3" fmla="*/ 731909 h 1318763"/>
              <a:gd name="connsiteX4" fmla="*/ 736979 w 3548417"/>
              <a:gd name="connsiteY4" fmla="*/ 800148 h 1318763"/>
              <a:gd name="connsiteX5" fmla="*/ 818865 w 3548417"/>
              <a:gd name="connsiteY5" fmla="*/ 650022 h 1318763"/>
              <a:gd name="connsiteX6" fmla="*/ 887104 w 3548417"/>
              <a:gd name="connsiteY6" fmla="*/ 199646 h 1318763"/>
              <a:gd name="connsiteX7" fmla="*/ 1119116 w 3548417"/>
              <a:gd name="connsiteY7" fmla="*/ 22225 h 1318763"/>
              <a:gd name="connsiteX8" fmla="*/ 1296537 w 3548417"/>
              <a:gd name="connsiteY8" fmla="*/ 8578 h 1318763"/>
              <a:gd name="connsiteX9" fmla="*/ 1542197 w 3548417"/>
              <a:gd name="connsiteY9" fmla="*/ 76816 h 1318763"/>
              <a:gd name="connsiteX10" fmla="*/ 1924334 w 3548417"/>
              <a:gd name="connsiteY10" fmla="*/ 431658 h 1318763"/>
              <a:gd name="connsiteX11" fmla="*/ 2197289 w 3548417"/>
              <a:gd name="connsiteY11" fmla="*/ 731909 h 1318763"/>
              <a:gd name="connsiteX12" fmla="*/ 2552131 w 3548417"/>
              <a:gd name="connsiteY12" fmla="*/ 786500 h 1318763"/>
              <a:gd name="connsiteX13" fmla="*/ 2947916 w 3548417"/>
              <a:gd name="connsiteY13" fmla="*/ 909330 h 1318763"/>
              <a:gd name="connsiteX14" fmla="*/ 3343701 w 3548417"/>
              <a:gd name="connsiteY14" fmla="*/ 1114046 h 1318763"/>
              <a:gd name="connsiteX15" fmla="*/ 3507474 w 3548417"/>
              <a:gd name="connsiteY15" fmla="*/ 1250524 h 1318763"/>
              <a:gd name="connsiteX16" fmla="*/ 3548417 w 3548417"/>
              <a:gd name="connsiteY16" fmla="*/ 1318763 h 1318763"/>
              <a:gd name="connsiteX17" fmla="*/ 3548417 w 3548417"/>
              <a:gd name="connsiteY17" fmla="*/ 1318763 h 131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8417" h="1318763">
                <a:moveTo>
                  <a:pt x="0" y="377067"/>
                </a:moveTo>
                <a:cubicBezTo>
                  <a:pt x="62552" y="357733"/>
                  <a:pt x="125104" y="338399"/>
                  <a:pt x="177420" y="349772"/>
                </a:cubicBezTo>
                <a:cubicBezTo>
                  <a:pt x="229736" y="361145"/>
                  <a:pt x="245659" y="381617"/>
                  <a:pt x="313898" y="445306"/>
                </a:cubicBezTo>
                <a:cubicBezTo>
                  <a:pt x="382137" y="508996"/>
                  <a:pt x="516339" y="672769"/>
                  <a:pt x="586853" y="731909"/>
                </a:cubicBezTo>
                <a:cubicBezTo>
                  <a:pt x="657367" y="791049"/>
                  <a:pt x="698310" y="813796"/>
                  <a:pt x="736979" y="800148"/>
                </a:cubicBezTo>
                <a:cubicBezTo>
                  <a:pt x="775648" y="786500"/>
                  <a:pt x="793844" y="750106"/>
                  <a:pt x="818865" y="650022"/>
                </a:cubicBezTo>
                <a:cubicBezTo>
                  <a:pt x="843886" y="549938"/>
                  <a:pt x="837062" y="304279"/>
                  <a:pt x="887104" y="199646"/>
                </a:cubicBezTo>
                <a:cubicBezTo>
                  <a:pt x="937146" y="95013"/>
                  <a:pt x="1050877" y="54070"/>
                  <a:pt x="1119116" y="22225"/>
                </a:cubicBezTo>
                <a:cubicBezTo>
                  <a:pt x="1187355" y="-9620"/>
                  <a:pt x="1226024" y="-520"/>
                  <a:pt x="1296537" y="8578"/>
                </a:cubicBezTo>
                <a:cubicBezTo>
                  <a:pt x="1367050" y="17676"/>
                  <a:pt x="1437564" y="6303"/>
                  <a:pt x="1542197" y="76816"/>
                </a:cubicBezTo>
                <a:cubicBezTo>
                  <a:pt x="1646830" y="147329"/>
                  <a:pt x="1815152" y="322476"/>
                  <a:pt x="1924334" y="431658"/>
                </a:cubicBezTo>
                <a:cubicBezTo>
                  <a:pt x="2033516" y="540840"/>
                  <a:pt x="2092656" y="672769"/>
                  <a:pt x="2197289" y="731909"/>
                </a:cubicBezTo>
                <a:cubicBezTo>
                  <a:pt x="2301922" y="791049"/>
                  <a:pt x="2427027" y="756930"/>
                  <a:pt x="2552131" y="786500"/>
                </a:cubicBezTo>
                <a:cubicBezTo>
                  <a:pt x="2677236" y="816070"/>
                  <a:pt x="2815988" y="854739"/>
                  <a:pt x="2947916" y="909330"/>
                </a:cubicBezTo>
                <a:cubicBezTo>
                  <a:pt x="3079844" y="963921"/>
                  <a:pt x="3250441" y="1057180"/>
                  <a:pt x="3343701" y="1114046"/>
                </a:cubicBezTo>
                <a:cubicBezTo>
                  <a:pt x="3436961" y="1170912"/>
                  <a:pt x="3473355" y="1216405"/>
                  <a:pt x="3507474" y="1250524"/>
                </a:cubicBezTo>
                <a:cubicBezTo>
                  <a:pt x="3541593" y="1284643"/>
                  <a:pt x="3548417" y="1318763"/>
                  <a:pt x="3548417" y="1318763"/>
                </a:cubicBezTo>
                <a:lnTo>
                  <a:pt x="3548417" y="1318763"/>
                </a:ln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Freeform 7"/>
          <p:cNvSpPr/>
          <p:nvPr/>
        </p:nvSpPr>
        <p:spPr>
          <a:xfrm>
            <a:off x="2835441" y="4050160"/>
            <a:ext cx="1586434" cy="740204"/>
          </a:xfrm>
          <a:custGeom>
            <a:avLst/>
            <a:gdLst>
              <a:gd name="connsiteX0" fmla="*/ 453669 w 1586434"/>
              <a:gd name="connsiteY0" fmla="*/ 221589 h 740204"/>
              <a:gd name="connsiteX1" fmla="*/ 453669 w 1586434"/>
              <a:gd name="connsiteY1" fmla="*/ 57816 h 740204"/>
              <a:gd name="connsiteX2" fmla="*/ 153419 w 1586434"/>
              <a:gd name="connsiteY2" fmla="*/ 3225 h 740204"/>
              <a:gd name="connsiteX3" fmla="*/ 3293 w 1586434"/>
              <a:gd name="connsiteY3" fmla="*/ 139703 h 740204"/>
              <a:gd name="connsiteX4" fmla="*/ 85180 w 1586434"/>
              <a:gd name="connsiteY4" fmla="*/ 385362 h 740204"/>
              <a:gd name="connsiteX5" fmla="*/ 467317 w 1586434"/>
              <a:gd name="connsiteY5" fmla="*/ 562783 h 740204"/>
              <a:gd name="connsiteX6" fmla="*/ 726625 w 1586434"/>
              <a:gd name="connsiteY6" fmla="*/ 576431 h 740204"/>
              <a:gd name="connsiteX7" fmla="*/ 753920 w 1586434"/>
              <a:gd name="connsiteY7" fmla="*/ 344419 h 740204"/>
              <a:gd name="connsiteX8" fmla="*/ 822159 w 1586434"/>
              <a:gd name="connsiteY8" fmla="*/ 207941 h 740204"/>
              <a:gd name="connsiteX9" fmla="*/ 904046 w 1586434"/>
              <a:gd name="connsiteY9" fmla="*/ 180646 h 740204"/>
              <a:gd name="connsiteX10" fmla="*/ 1163353 w 1586434"/>
              <a:gd name="connsiteY10" fmla="*/ 344419 h 740204"/>
              <a:gd name="connsiteX11" fmla="*/ 1272535 w 1586434"/>
              <a:gd name="connsiteY11" fmla="*/ 480897 h 740204"/>
              <a:gd name="connsiteX12" fmla="*/ 1422660 w 1586434"/>
              <a:gd name="connsiteY12" fmla="*/ 644670 h 740204"/>
              <a:gd name="connsiteX13" fmla="*/ 1586434 w 1586434"/>
              <a:gd name="connsiteY13" fmla="*/ 740204 h 7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6434" h="740204">
                <a:moveTo>
                  <a:pt x="453669" y="221589"/>
                </a:moveTo>
                <a:cubicBezTo>
                  <a:pt x="478690" y="157899"/>
                  <a:pt x="503711" y="94210"/>
                  <a:pt x="453669" y="57816"/>
                </a:cubicBezTo>
                <a:cubicBezTo>
                  <a:pt x="403627" y="21422"/>
                  <a:pt x="228482" y="-10423"/>
                  <a:pt x="153419" y="3225"/>
                </a:cubicBezTo>
                <a:cubicBezTo>
                  <a:pt x="78356" y="16873"/>
                  <a:pt x="14666" y="76014"/>
                  <a:pt x="3293" y="139703"/>
                </a:cubicBezTo>
                <a:cubicBezTo>
                  <a:pt x="-8080" y="203392"/>
                  <a:pt x="7843" y="314849"/>
                  <a:pt x="85180" y="385362"/>
                </a:cubicBezTo>
                <a:cubicBezTo>
                  <a:pt x="162517" y="455875"/>
                  <a:pt x="360410" y="530938"/>
                  <a:pt x="467317" y="562783"/>
                </a:cubicBezTo>
                <a:cubicBezTo>
                  <a:pt x="574224" y="594628"/>
                  <a:pt x="678858" y="612825"/>
                  <a:pt x="726625" y="576431"/>
                </a:cubicBezTo>
                <a:cubicBezTo>
                  <a:pt x="774392" y="540037"/>
                  <a:pt x="737998" y="405834"/>
                  <a:pt x="753920" y="344419"/>
                </a:cubicBezTo>
                <a:cubicBezTo>
                  <a:pt x="769842" y="283004"/>
                  <a:pt x="797138" y="235236"/>
                  <a:pt x="822159" y="207941"/>
                </a:cubicBezTo>
                <a:cubicBezTo>
                  <a:pt x="847180" y="180646"/>
                  <a:pt x="847180" y="157900"/>
                  <a:pt x="904046" y="180646"/>
                </a:cubicBezTo>
                <a:cubicBezTo>
                  <a:pt x="960912" y="203392"/>
                  <a:pt x="1101938" y="294377"/>
                  <a:pt x="1163353" y="344419"/>
                </a:cubicBezTo>
                <a:cubicBezTo>
                  <a:pt x="1224768" y="394461"/>
                  <a:pt x="1229317" y="430855"/>
                  <a:pt x="1272535" y="480897"/>
                </a:cubicBezTo>
                <a:cubicBezTo>
                  <a:pt x="1315753" y="530939"/>
                  <a:pt x="1370344" y="601452"/>
                  <a:pt x="1422660" y="644670"/>
                </a:cubicBezTo>
                <a:cubicBezTo>
                  <a:pt x="1474976" y="687888"/>
                  <a:pt x="1530705" y="714046"/>
                  <a:pt x="1586434" y="740204"/>
                </a:cubicBez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Freeform 8"/>
          <p:cNvSpPr/>
          <p:nvPr/>
        </p:nvSpPr>
        <p:spPr>
          <a:xfrm>
            <a:off x="245660" y="4804001"/>
            <a:ext cx="3111689" cy="832524"/>
          </a:xfrm>
          <a:custGeom>
            <a:avLst/>
            <a:gdLst>
              <a:gd name="connsiteX0" fmla="*/ 0 w 3111689"/>
              <a:gd name="connsiteY0" fmla="*/ 313909 h 832524"/>
              <a:gd name="connsiteX1" fmla="*/ 409433 w 3111689"/>
              <a:gd name="connsiteY1" fmla="*/ 382148 h 832524"/>
              <a:gd name="connsiteX2" fmla="*/ 777922 w 3111689"/>
              <a:gd name="connsiteY2" fmla="*/ 600512 h 832524"/>
              <a:gd name="connsiteX3" fmla="*/ 1132764 w 3111689"/>
              <a:gd name="connsiteY3" fmla="*/ 600512 h 832524"/>
              <a:gd name="connsiteX4" fmla="*/ 1378424 w 3111689"/>
              <a:gd name="connsiteY4" fmla="*/ 491330 h 832524"/>
              <a:gd name="connsiteX5" fmla="*/ 1433015 w 3111689"/>
              <a:gd name="connsiteY5" fmla="*/ 245671 h 832524"/>
              <a:gd name="connsiteX6" fmla="*/ 1514901 w 3111689"/>
              <a:gd name="connsiteY6" fmla="*/ 40954 h 832524"/>
              <a:gd name="connsiteX7" fmla="*/ 1569492 w 3111689"/>
              <a:gd name="connsiteY7" fmla="*/ 13659 h 832524"/>
              <a:gd name="connsiteX8" fmla="*/ 1774209 w 3111689"/>
              <a:gd name="connsiteY8" fmla="*/ 204727 h 832524"/>
              <a:gd name="connsiteX9" fmla="*/ 1937982 w 3111689"/>
              <a:gd name="connsiteY9" fmla="*/ 409444 h 832524"/>
              <a:gd name="connsiteX10" fmla="*/ 2210937 w 3111689"/>
              <a:gd name="connsiteY10" fmla="*/ 518626 h 832524"/>
              <a:gd name="connsiteX11" fmla="*/ 2470244 w 3111689"/>
              <a:gd name="connsiteY11" fmla="*/ 545921 h 832524"/>
              <a:gd name="connsiteX12" fmla="*/ 2756847 w 3111689"/>
              <a:gd name="connsiteY12" fmla="*/ 573217 h 832524"/>
              <a:gd name="connsiteX13" fmla="*/ 2947916 w 3111689"/>
              <a:gd name="connsiteY13" fmla="*/ 655103 h 832524"/>
              <a:gd name="connsiteX14" fmla="*/ 3111689 w 3111689"/>
              <a:gd name="connsiteY14" fmla="*/ 832524 h 83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11689" h="832524">
                <a:moveTo>
                  <a:pt x="0" y="313909"/>
                </a:moveTo>
                <a:cubicBezTo>
                  <a:pt x="139889" y="324145"/>
                  <a:pt x="279779" y="334381"/>
                  <a:pt x="409433" y="382148"/>
                </a:cubicBezTo>
                <a:cubicBezTo>
                  <a:pt x="539087" y="429915"/>
                  <a:pt x="657367" y="564118"/>
                  <a:pt x="777922" y="600512"/>
                </a:cubicBezTo>
                <a:cubicBezTo>
                  <a:pt x="898477" y="636906"/>
                  <a:pt x="1032680" y="618709"/>
                  <a:pt x="1132764" y="600512"/>
                </a:cubicBezTo>
                <a:cubicBezTo>
                  <a:pt x="1232848" y="582315"/>
                  <a:pt x="1328382" y="550470"/>
                  <a:pt x="1378424" y="491330"/>
                </a:cubicBezTo>
                <a:cubicBezTo>
                  <a:pt x="1428466" y="432190"/>
                  <a:pt x="1410269" y="320734"/>
                  <a:pt x="1433015" y="245671"/>
                </a:cubicBezTo>
                <a:cubicBezTo>
                  <a:pt x="1455761" y="170608"/>
                  <a:pt x="1492155" y="79623"/>
                  <a:pt x="1514901" y="40954"/>
                </a:cubicBezTo>
                <a:cubicBezTo>
                  <a:pt x="1537647" y="2285"/>
                  <a:pt x="1526274" y="-13636"/>
                  <a:pt x="1569492" y="13659"/>
                </a:cubicBezTo>
                <a:cubicBezTo>
                  <a:pt x="1612710" y="40954"/>
                  <a:pt x="1712794" y="138763"/>
                  <a:pt x="1774209" y="204727"/>
                </a:cubicBezTo>
                <a:cubicBezTo>
                  <a:pt x="1835624" y="270691"/>
                  <a:pt x="1865194" y="357127"/>
                  <a:pt x="1937982" y="409444"/>
                </a:cubicBezTo>
                <a:cubicBezTo>
                  <a:pt x="2010770" y="461761"/>
                  <a:pt x="2122227" y="495880"/>
                  <a:pt x="2210937" y="518626"/>
                </a:cubicBezTo>
                <a:cubicBezTo>
                  <a:pt x="2299647" y="541372"/>
                  <a:pt x="2470244" y="545921"/>
                  <a:pt x="2470244" y="545921"/>
                </a:cubicBezTo>
                <a:cubicBezTo>
                  <a:pt x="2561229" y="555019"/>
                  <a:pt x="2677235" y="555020"/>
                  <a:pt x="2756847" y="573217"/>
                </a:cubicBezTo>
                <a:cubicBezTo>
                  <a:pt x="2836459" y="591414"/>
                  <a:pt x="2888776" y="611885"/>
                  <a:pt x="2947916" y="655103"/>
                </a:cubicBezTo>
                <a:cubicBezTo>
                  <a:pt x="3007056" y="698321"/>
                  <a:pt x="3059372" y="765422"/>
                  <a:pt x="3111689" y="832524"/>
                </a:cubicBez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Freeform 9"/>
          <p:cNvSpPr/>
          <p:nvPr/>
        </p:nvSpPr>
        <p:spPr>
          <a:xfrm>
            <a:off x="354842" y="3844097"/>
            <a:ext cx="3452883" cy="1369348"/>
          </a:xfrm>
          <a:custGeom>
            <a:avLst/>
            <a:gdLst>
              <a:gd name="connsiteX0" fmla="*/ 0 w 3452883"/>
              <a:gd name="connsiteY0" fmla="*/ 359413 h 1369348"/>
              <a:gd name="connsiteX1" fmla="*/ 177421 w 3452883"/>
              <a:gd name="connsiteY1" fmla="*/ 345766 h 1369348"/>
              <a:gd name="connsiteX2" fmla="*/ 341194 w 3452883"/>
              <a:gd name="connsiteY2" fmla="*/ 441300 h 1369348"/>
              <a:gd name="connsiteX3" fmla="*/ 518615 w 3452883"/>
              <a:gd name="connsiteY3" fmla="*/ 550482 h 1369348"/>
              <a:gd name="connsiteX4" fmla="*/ 614149 w 3452883"/>
              <a:gd name="connsiteY4" fmla="*/ 468596 h 1369348"/>
              <a:gd name="connsiteX5" fmla="*/ 655092 w 3452883"/>
              <a:gd name="connsiteY5" fmla="*/ 277527 h 1369348"/>
              <a:gd name="connsiteX6" fmla="*/ 928048 w 3452883"/>
              <a:gd name="connsiteY6" fmla="*/ 86458 h 1369348"/>
              <a:gd name="connsiteX7" fmla="*/ 1078173 w 3452883"/>
              <a:gd name="connsiteY7" fmla="*/ 4572 h 1369348"/>
              <a:gd name="connsiteX8" fmla="*/ 1364776 w 3452883"/>
              <a:gd name="connsiteY8" fmla="*/ 31867 h 1369348"/>
              <a:gd name="connsiteX9" fmla="*/ 1678674 w 3452883"/>
              <a:gd name="connsiteY9" fmla="*/ 209288 h 1369348"/>
              <a:gd name="connsiteX10" fmla="*/ 1897039 w 3452883"/>
              <a:gd name="connsiteY10" fmla="*/ 441300 h 1369348"/>
              <a:gd name="connsiteX11" fmla="*/ 2129051 w 3452883"/>
              <a:gd name="connsiteY11" fmla="*/ 686960 h 1369348"/>
              <a:gd name="connsiteX12" fmla="*/ 2565779 w 3452883"/>
              <a:gd name="connsiteY12" fmla="*/ 878028 h 1369348"/>
              <a:gd name="connsiteX13" fmla="*/ 3111689 w 3452883"/>
              <a:gd name="connsiteY13" fmla="*/ 1123688 h 1369348"/>
              <a:gd name="connsiteX14" fmla="*/ 3330054 w 3452883"/>
              <a:gd name="connsiteY14" fmla="*/ 1246518 h 1369348"/>
              <a:gd name="connsiteX15" fmla="*/ 3452883 w 3452883"/>
              <a:gd name="connsiteY15" fmla="*/ 1369348 h 136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2883" h="1369348">
                <a:moveTo>
                  <a:pt x="0" y="359413"/>
                </a:moveTo>
                <a:cubicBezTo>
                  <a:pt x="60277" y="345765"/>
                  <a:pt x="120555" y="332118"/>
                  <a:pt x="177421" y="345766"/>
                </a:cubicBezTo>
                <a:cubicBezTo>
                  <a:pt x="234287" y="359414"/>
                  <a:pt x="284328" y="407181"/>
                  <a:pt x="341194" y="441300"/>
                </a:cubicBezTo>
                <a:cubicBezTo>
                  <a:pt x="398060" y="475419"/>
                  <a:pt x="473123" y="545933"/>
                  <a:pt x="518615" y="550482"/>
                </a:cubicBezTo>
                <a:cubicBezTo>
                  <a:pt x="564108" y="555031"/>
                  <a:pt x="591403" y="514088"/>
                  <a:pt x="614149" y="468596"/>
                </a:cubicBezTo>
                <a:cubicBezTo>
                  <a:pt x="636895" y="423104"/>
                  <a:pt x="602776" y="341217"/>
                  <a:pt x="655092" y="277527"/>
                </a:cubicBezTo>
                <a:cubicBezTo>
                  <a:pt x="707409" y="213837"/>
                  <a:pt x="857534" y="131951"/>
                  <a:pt x="928048" y="86458"/>
                </a:cubicBezTo>
                <a:cubicBezTo>
                  <a:pt x="998562" y="40965"/>
                  <a:pt x="1005385" y="13670"/>
                  <a:pt x="1078173" y="4572"/>
                </a:cubicBezTo>
                <a:cubicBezTo>
                  <a:pt x="1150961" y="-4526"/>
                  <a:pt x="1264693" y="-2252"/>
                  <a:pt x="1364776" y="31867"/>
                </a:cubicBezTo>
                <a:cubicBezTo>
                  <a:pt x="1464859" y="65986"/>
                  <a:pt x="1589964" y="141049"/>
                  <a:pt x="1678674" y="209288"/>
                </a:cubicBezTo>
                <a:cubicBezTo>
                  <a:pt x="1767384" y="277527"/>
                  <a:pt x="1897039" y="441300"/>
                  <a:pt x="1897039" y="441300"/>
                </a:cubicBezTo>
                <a:cubicBezTo>
                  <a:pt x="1972102" y="520912"/>
                  <a:pt x="2017594" y="614172"/>
                  <a:pt x="2129051" y="686960"/>
                </a:cubicBezTo>
                <a:cubicBezTo>
                  <a:pt x="2240508" y="759748"/>
                  <a:pt x="2565779" y="878028"/>
                  <a:pt x="2565779" y="878028"/>
                </a:cubicBezTo>
                <a:lnTo>
                  <a:pt x="3111689" y="1123688"/>
                </a:lnTo>
                <a:cubicBezTo>
                  <a:pt x="3239068" y="1185103"/>
                  <a:pt x="3273188" y="1205575"/>
                  <a:pt x="3330054" y="1246518"/>
                </a:cubicBezTo>
                <a:cubicBezTo>
                  <a:pt x="3386920" y="1287461"/>
                  <a:pt x="3419901" y="1328404"/>
                  <a:pt x="3452883" y="1369348"/>
                </a:cubicBezTo>
              </a:path>
            </a:pathLst>
          </a:custGeom>
          <a:noFill/>
          <a:ln>
            <a:solidFill>
              <a:schemeClr val="bg1"/>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Box 10"/>
          <p:cNvSpPr txBox="1"/>
          <p:nvPr/>
        </p:nvSpPr>
        <p:spPr>
          <a:xfrm>
            <a:off x="4581228" y="2590800"/>
            <a:ext cx="4105572" cy="3046988"/>
          </a:xfrm>
          <a:prstGeom prst="rect">
            <a:avLst/>
          </a:prstGeom>
          <a:solidFill>
            <a:schemeClr val="accent1"/>
          </a:solidFill>
        </p:spPr>
        <p:txBody>
          <a:bodyPr wrap="square" rtlCol="0">
            <a:spAutoFit/>
          </a:bodyPr>
          <a:lstStyle/>
          <a:p>
            <a:r>
              <a:rPr lang="es-ES_tradnl" dirty="0" smtClean="0">
                <a:solidFill>
                  <a:schemeClr val="bg2"/>
                </a:solidFill>
              </a:rPr>
              <a:t>En situaciones de bloqueo, como se da bajo la Alta de Bolivia, el flujo se bifurca.  Bajo estas condiciones, energía y humedad son dirigidas al cono sur.  Esto sube el potencial de que se den precipitaciones fuertes y organizadas</a:t>
            </a:r>
            <a:endParaRPr lang="es-ES_tradnl" dirty="0">
              <a:solidFill>
                <a:schemeClr val="bg2"/>
              </a:solidFill>
            </a:endParaRPr>
          </a:p>
        </p:txBody>
      </p:sp>
    </p:spTree>
    <p:extLst>
      <p:ext uri="{BB962C8B-B14F-4D97-AF65-F5344CB8AC3E}">
        <p14:creationId xmlns:p14="http://schemas.microsoft.com/office/powerpoint/2010/main" val="10743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ES_tradnl" dirty="0" err="1" smtClean="0"/>
              <a:t>Hidro</a:t>
            </a:r>
            <a:r>
              <a:rPr lang="es-ES_tradnl" dirty="0" smtClean="0"/>
              <a:t>-Estimador (H-E) de Lluvia</a:t>
            </a:r>
            <a:endParaRPr lang="es-ES_tradnl" dirty="0"/>
          </a:p>
        </p:txBody>
      </p:sp>
      <p:sp>
        <p:nvSpPr>
          <p:cNvPr id="4" name="Subtitle 3"/>
          <p:cNvSpPr>
            <a:spLocks noGrp="1"/>
          </p:cNvSpPr>
          <p:nvPr>
            <p:ph type="subTitle" idx="1"/>
          </p:nvPr>
        </p:nvSpPr>
        <p:spPr/>
        <p:txBody>
          <a:bodyPr/>
          <a:lstStyle/>
          <a:p>
            <a:endParaRPr lang="es-ES_tradnl"/>
          </a:p>
        </p:txBody>
      </p:sp>
    </p:spTree>
    <p:extLst>
      <p:ext uri="{BB962C8B-B14F-4D97-AF65-F5344CB8AC3E}">
        <p14:creationId xmlns:p14="http://schemas.microsoft.com/office/powerpoint/2010/main" val="197101152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b="1" noProof="0" dirty="0" smtClean="0"/>
              <a:t>¿Por qué son importantes las estimaciones de satélite?</a:t>
            </a:r>
            <a:r>
              <a:rPr lang="es-ES_tradnl" b="1" noProof="0" dirty="0" smtClean="0">
                <a:solidFill>
                  <a:srgbClr val="008000"/>
                </a:solidFill>
              </a:rPr>
              <a:t/>
            </a:r>
            <a:br>
              <a:rPr lang="es-ES_tradnl" b="1" noProof="0" dirty="0" smtClean="0">
                <a:solidFill>
                  <a:srgbClr val="008000"/>
                </a:solidFill>
              </a:rPr>
            </a:br>
            <a:endParaRPr lang="es-ES_tradnl" noProof="0" dirty="0"/>
          </a:p>
        </p:txBody>
      </p:sp>
      <p:sp>
        <p:nvSpPr>
          <p:cNvPr id="3" name="Content Placeholder 2"/>
          <p:cNvSpPr>
            <a:spLocks noGrp="1"/>
          </p:cNvSpPr>
          <p:nvPr>
            <p:ph idx="1"/>
          </p:nvPr>
        </p:nvSpPr>
        <p:spPr>
          <a:xfrm>
            <a:off x="685800" y="1828800"/>
            <a:ext cx="7772400" cy="4114800"/>
          </a:xfrm>
        </p:spPr>
        <p:txBody>
          <a:bodyPr/>
          <a:lstStyle/>
          <a:p>
            <a:pPr>
              <a:buFont typeface="Arial" pitchFamily="34" charset="0"/>
              <a:buChar char="•"/>
            </a:pPr>
            <a:r>
              <a:rPr lang="es-ES_tradnl" noProof="0" dirty="0" smtClean="0"/>
              <a:t>En ausencia de datos de pluviómetros el satélite constituye la única fuente de información “en tiempo real”.</a:t>
            </a:r>
          </a:p>
          <a:p>
            <a:pPr lvl="1"/>
            <a:r>
              <a:rPr lang="es-ES_tradnl" dirty="0" smtClean="0"/>
              <a:t>E</a:t>
            </a:r>
            <a:r>
              <a:rPr lang="es-ES_tradnl" dirty="0"/>
              <a:t>s</a:t>
            </a:r>
            <a:r>
              <a:rPr lang="es-ES_tradnl" noProof="0" dirty="0" smtClean="0"/>
              <a:t>timados de lluvia con base en datos de satélites han mejorado en resolución espacial y temporal</a:t>
            </a:r>
          </a:p>
          <a:p>
            <a:pPr>
              <a:buFont typeface="Arial" pitchFamily="34" charset="0"/>
              <a:buChar char="•"/>
            </a:pPr>
            <a:r>
              <a:rPr lang="es-ES_tradnl" noProof="0" dirty="0" smtClean="0"/>
              <a:t>La nueva generación de GOES-R, tendrá mas bandas que permitirán mejorar el algoritmo de precipitación ya existente</a:t>
            </a:r>
          </a:p>
          <a:p>
            <a:endParaRPr lang="es-ES_tradnl" noProof="0" dirty="0"/>
          </a:p>
        </p:txBody>
      </p:sp>
    </p:spTree>
    <p:extLst>
      <p:ext uri="{BB962C8B-B14F-4D97-AF65-F5344CB8AC3E}">
        <p14:creationId xmlns:p14="http://schemas.microsoft.com/office/powerpoint/2010/main" val="19665223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s-ES_tradnl" dirty="0" smtClean="0"/>
              <a:t>H-E de la NOAA 24 </a:t>
            </a:r>
            <a:r>
              <a:rPr lang="es-ES_tradnl" dirty="0" err="1" smtClean="0"/>
              <a:t>hrs</a:t>
            </a:r>
            <a:r>
              <a:rPr lang="es-ES_tradnl" dirty="0" smtClean="0"/>
              <a:t> </a:t>
            </a:r>
            <a:br>
              <a:rPr lang="es-ES_tradnl" dirty="0" smtClean="0"/>
            </a:br>
            <a:r>
              <a:rPr lang="es-ES_tradnl" sz="2400" dirty="0">
                <a:solidFill>
                  <a:schemeClr val="tx1"/>
                </a:solidFill>
              </a:rPr>
              <a:t>http://www.star.nesdis.noaa.gov/smcd/emb/ff/HydroEst.php</a:t>
            </a:r>
            <a:r>
              <a:rPr lang="es-ES_tradnl" dirty="0">
                <a:solidFill>
                  <a:srgbClr val="FFFF00"/>
                </a:solidFill>
              </a:rPr>
              <a:t/>
            </a:r>
            <a:br>
              <a:rPr lang="es-ES_tradnl" dirty="0">
                <a:solidFill>
                  <a:srgbClr val="FFFF00"/>
                </a:solidFill>
              </a:rPr>
            </a:br>
            <a:endParaRPr lang="es-ES_tradnl" dirty="0"/>
          </a:p>
        </p:txBody>
      </p:sp>
      <p:pic>
        <p:nvPicPr>
          <p:cNvPr id="6" name="Picture 2" descr="Hydro-Estimator - South America - 24 Hour Estimated Rainfall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1"/>
            <a:ext cx="7162800" cy="543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992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696200" cy="646331"/>
          </a:xfrm>
          <a:prstGeom prst="rect">
            <a:avLst/>
          </a:prstGeom>
          <a:noFill/>
        </p:spPr>
        <p:txBody>
          <a:bodyPr wrap="square" rtlCol="0">
            <a:spAutoFit/>
          </a:bodyPr>
          <a:lstStyle/>
          <a:p>
            <a:pPr algn="ctr"/>
            <a:r>
              <a:rPr lang="es-ES_tradnl" sz="3600" b="1" dirty="0" smtClean="0">
                <a:solidFill>
                  <a:schemeClr val="tx2"/>
                </a:solidFill>
              </a:rPr>
              <a:t>Importancia de los datos satelitales</a:t>
            </a:r>
            <a:endParaRPr lang="es-ES_tradnl" sz="3600" b="1" dirty="0">
              <a:solidFill>
                <a:schemeClr val="tx2"/>
              </a:solidFill>
            </a:endParaRPr>
          </a:p>
        </p:txBody>
      </p:sp>
      <p:sp>
        <p:nvSpPr>
          <p:cNvPr id="3" name="TextBox 2"/>
          <p:cNvSpPr txBox="1"/>
          <p:nvPr/>
        </p:nvSpPr>
        <p:spPr>
          <a:xfrm>
            <a:off x="838200" y="1219200"/>
            <a:ext cx="7543800" cy="769441"/>
          </a:xfrm>
          <a:prstGeom prst="rect">
            <a:avLst/>
          </a:prstGeom>
          <a:noFill/>
        </p:spPr>
        <p:txBody>
          <a:bodyPr wrap="square" rtlCol="0">
            <a:spAutoFit/>
          </a:bodyPr>
          <a:lstStyle/>
          <a:p>
            <a:pPr marL="342900" indent="-342900">
              <a:buFont typeface="Arial" pitchFamily="34" charset="0"/>
              <a:buChar char="•"/>
            </a:pPr>
            <a:r>
              <a:rPr lang="es-ES_tradnl" sz="2200" dirty="0" smtClean="0"/>
              <a:t>Tiene cobertura en todo lado: sobre tierra, agua/océanos, montañas y zonas remotas</a:t>
            </a:r>
            <a:endParaRPr lang="es-ES_tradnl" sz="2200" dirty="0"/>
          </a:p>
        </p:txBody>
      </p:sp>
      <p:sp>
        <p:nvSpPr>
          <p:cNvPr id="4" name="TextBox 3"/>
          <p:cNvSpPr txBox="1"/>
          <p:nvPr/>
        </p:nvSpPr>
        <p:spPr>
          <a:xfrm>
            <a:off x="838200" y="2057400"/>
            <a:ext cx="7543800" cy="1107996"/>
          </a:xfrm>
          <a:prstGeom prst="rect">
            <a:avLst/>
          </a:prstGeom>
          <a:noFill/>
        </p:spPr>
        <p:txBody>
          <a:bodyPr wrap="square" rtlCol="0">
            <a:spAutoFit/>
          </a:bodyPr>
          <a:lstStyle/>
          <a:p>
            <a:pPr marL="342900" indent="-342900">
              <a:buFont typeface="Arial" pitchFamily="34" charset="0"/>
              <a:buChar char="•"/>
            </a:pPr>
            <a:r>
              <a:rPr lang="es-ES_tradnl" sz="2200" dirty="0" smtClean="0"/>
              <a:t>Lluvia fuerte en un área remota cubierta por el satélite puede desencadenar crecidas repentinas en poblados cuenca abajo donde no llueve</a:t>
            </a:r>
            <a:endParaRPr lang="es-ES_tradnl" sz="2200" dirty="0"/>
          </a:p>
        </p:txBody>
      </p:sp>
      <p:sp>
        <p:nvSpPr>
          <p:cNvPr id="5" name="TextBox 4"/>
          <p:cNvSpPr txBox="1"/>
          <p:nvPr/>
        </p:nvSpPr>
        <p:spPr>
          <a:xfrm>
            <a:off x="838200" y="3352800"/>
            <a:ext cx="7543800" cy="1107996"/>
          </a:xfrm>
          <a:prstGeom prst="rect">
            <a:avLst/>
          </a:prstGeom>
          <a:noFill/>
        </p:spPr>
        <p:txBody>
          <a:bodyPr wrap="square" rtlCol="0">
            <a:spAutoFit/>
          </a:bodyPr>
          <a:lstStyle/>
          <a:p>
            <a:pPr marL="342900" indent="-342900">
              <a:buFont typeface="Arial" pitchFamily="34" charset="0"/>
              <a:buChar char="•"/>
            </a:pPr>
            <a:r>
              <a:rPr lang="es-ES_tradnl" sz="2200" dirty="0" smtClean="0"/>
              <a:t>Tiene una mayor cobertura espacial que los pluviómetros y temporal cuando los sensores de lluvia solo reportan datos cada hora.</a:t>
            </a:r>
            <a:endParaRPr lang="es-ES_tradnl" sz="2200" dirty="0"/>
          </a:p>
        </p:txBody>
      </p:sp>
      <p:sp>
        <p:nvSpPr>
          <p:cNvPr id="6" name="TextBox 5"/>
          <p:cNvSpPr txBox="1"/>
          <p:nvPr/>
        </p:nvSpPr>
        <p:spPr>
          <a:xfrm>
            <a:off x="1105468" y="5181600"/>
            <a:ext cx="7543800" cy="430887"/>
          </a:xfrm>
          <a:prstGeom prst="rect">
            <a:avLst/>
          </a:prstGeom>
          <a:noFill/>
        </p:spPr>
        <p:txBody>
          <a:bodyPr wrap="square" rtlCol="0">
            <a:spAutoFit/>
          </a:bodyPr>
          <a:lstStyle/>
          <a:p>
            <a:pPr marL="342900" indent="-342900">
              <a:buFont typeface="Arial" pitchFamily="34" charset="0"/>
              <a:buChar char="•"/>
            </a:pPr>
            <a:endParaRPr lang="en-US" sz="2200" dirty="0"/>
          </a:p>
        </p:txBody>
      </p:sp>
      <p:sp>
        <p:nvSpPr>
          <p:cNvPr id="7" name="TextBox 6"/>
          <p:cNvSpPr txBox="1"/>
          <p:nvPr/>
        </p:nvSpPr>
        <p:spPr>
          <a:xfrm>
            <a:off x="838200" y="4572000"/>
            <a:ext cx="7543800" cy="1446550"/>
          </a:xfrm>
          <a:prstGeom prst="rect">
            <a:avLst/>
          </a:prstGeom>
          <a:noFill/>
        </p:spPr>
        <p:txBody>
          <a:bodyPr wrap="square" rtlCol="0">
            <a:spAutoFit/>
          </a:bodyPr>
          <a:lstStyle/>
          <a:p>
            <a:pPr marL="342900" indent="-342900">
              <a:buFont typeface="Arial" pitchFamily="34" charset="0"/>
              <a:buChar char="•"/>
            </a:pPr>
            <a:r>
              <a:rPr lang="es-ES_tradnl" sz="2200" dirty="0" smtClean="0"/>
              <a:t>No da medidas directas de lluvia por lo que no son datos tan exactos como los de los pluviómetros; pero los datos satelitales son bastante buenos para lluvia convectiva asociada a crecidas repentinas</a:t>
            </a:r>
          </a:p>
        </p:txBody>
      </p:sp>
    </p:spTree>
    <p:extLst>
      <p:ext uri="{BB962C8B-B14F-4D97-AF65-F5344CB8AC3E}">
        <p14:creationId xmlns:p14="http://schemas.microsoft.com/office/powerpoint/2010/main" val="3534533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00329"/>
          </a:xfrm>
          <a:prstGeom prst="rect">
            <a:avLst/>
          </a:prstGeom>
          <a:noFill/>
        </p:spPr>
        <p:txBody>
          <a:bodyPr wrap="square" rtlCol="0">
            <a:spAutoFit/>
          </a:bodyPr>
          <a:lstStyle/>
          <a:p>
            <a:pPr algn="ctr"/>
            <a:r>
              <a:rPr lang="es-ES_tradnl" sz="3600" b="1" dirty="0" smtClean="0">
                <a:solidFill>
                  <a:schemeClr val="tx2"/>
                </a:solidFill>
              </a:rPr>
              <a:t>Teoría bajo las estimaciones de lluvia del algoritmo H-E de NESDIS</a:t>
            </a:r>
            <a:endParaRPr lang="es-ES_tradnl" sz="3600" b="1" dirty="0">
              <a:solidFill>
                <a:schemeClr val="tx2"/>
              </a:solidFill>
            </a:endParaRPr>
          </a:p>
        </p:txBody>
      </p:sp>
      <p:sp>
        <p:nvSpPr>
          <p:cNvPr id="3" name="TextBox 2"/>
          <p:cNvSpPr txBox="1"/>
          <p:nvPr/>
        </p:nvSpPr>
        <p:spPr>
          <a:xfrm>
            <a:off x="762000" y="1535668"/>
            <a:ext cx="3215945" cy="492443"/>
          </a:xfrm>
          <a:prstGeom prst="rect">
            <a:avLst/>
          </a:prstGeom>
          <a:noFill/>
        </p:spPr>
        <p:txBody>
          <a:bodyPr wrap="none" rtlCol="0">
            <a:spAutoFit/>
          </a:bodyPr>
          <a:lstStyle/>
          <a:p>
            <a:r>
              <a:rPr lang="es-ES_tradnl" sz="2600" b="1" dirty="0" smtClean="0">
                <a:solidFill>
                  <a:schemeClr val="accent1">
                    <a:lumMod val="60000"/>
                    <a:lumOff val="40000"/>
                  </a:schemeClr>
                </a:solidFill>
              </a:rPr>
              <a:t>Suposiciones básicas:</a:t>
            </a:r>
            <a:endParaRPr lang="es-ES_tradnl" sz="2600" b="1" dirty="0">
              <a:solidFill>
                <a:schemeClr val="accent1">
                  <a:lumMod val="60000"/>
                  <a:lumOff val="40000"/>
                </a:schemeClr>
              </a:solidFill>
            </a:endParaRPr>
          </a:p>
        </p:txBody>
      </p:sp>
      <p:sp>
        <p:nvSpPr>
          <p:cNvPr id="4" name="TextBox 3"/>
          <p:cNvSpPr txBox="1"/>
          <p:nvPr/>
        </p:nvSpPr>
        <p:spPr>
          <a:xfrm>
            <a:off x="762000" y="2057400"/>
            <a:ext cx="7391400" cy="1569660"/>
          </a:xfrm>
          <a:prstGeom prst="rect">
            <a:avLst/>
          </a:prstGeom>
          <a:noFill/>
        </p:spPr>
        <p:txBody>
          <a:bodyPr wrap="square" rtlCol="0">
            <a:spAutoFit/>
          </a:bodyPr>
          <a:lstStyle/>
          <a:p>
            <a:pPr marL="342900" indent="-342900">
              <a:buFont typeface="Arial" pitchFamily="34" charset="0"/>
              <a:buChar char="•"/>
            </a:pPr>
            <a:r>
              <a:rPr lang="es-ES_tradnl" sz="2400" dirty="0" smtClean="0"/>
              <a:t>Nubes mas frías tienen los topes más altos</a:t>
            </a:r>
          </a:p>
          <a:p>
            <a:pPr marL="342900" indent="-342900">
              <a:buFont typeface="Arial" pitchFamily="34" charset="0"/>
              <a:buChar char="•"/>
            </a:pPr>
            <a:r>
              <a:rPr lang="es-ES_tradnl" sz="2400" dirty="0" smtClean="0"/>
              <a:t>Nubes con topes mas altos tienen las corrientes ascendentes mas fuertes</a:t>
            </a:r>
          </a:p>
          <a:p>
            <a:pPr marL="342900" indent="-342900">
              <a:buFont typeface="Arial" pitchFamily="34" charset="0"/>
              <a:buChar char="•"/>
            </a:pPr>
            <a:r>
              <a:rPr lang="es-ES_tradnl" sz="2400" dirty="0" smtClean="0"/>
              <a:t>Corrientes ascendentes fuertes </a:t>
            </a:r>
            <a:r>
              <a:rPr lang="es-ES_tradnl" sz="2400" dirty="0" smtClean="0">
                <a:sym typeface="Wingdings" pitchFamily="2" charset="2"/>
              </a:rPr>
              <a:t> lluvia mas intensa</a:t>
            </a:r>
            <a:endParaRPr lang="es-ES_tradnl" sz="2400" dirty="0"/>
          </a:p>
        </p:txBody>
      </p:sp>
      <p:sp>
        <p:nvSpPr>
          <p:cNvPr id="7" name="TextBox 6"/>
          <p:cNvSpPr txBox="1"/>
          <p:nvPr/>
        </p:nvSpPr>
        <p:spPr>
          <a:xfrm>
            <a:off x="801859" y="3996392"/>
            <a:ext cx="1867819" cy="492443"/>
          </a:xfrm>
          <a:prstGeom prst="rect">
            <a:avLst/>
          </a:prstGeom>
          <a:noFill/>
        </p:spPr>
        <p:txBody>
          <a:bodyPr wrap="none" rtlCol="0">
            <a:spAutoFit/>
          </a:bodyPr>
          <a:lstStyle/>
          <a:p>
            <a:r>
              <a:rPr lang="es-ES_tradnl" sz="2600" b="1" dirty="0" smtClean="0">
                <a:solidFill>
                  <a:schemeClr val="accent1">
                    <a:lumMod val="60000"/>
                    <a:lumOff val="40000"/>
                  </a:schemeClr>
                </a:solidFill>
              </a:rPr>
              <a:t>En esencia:</a:t>
            </a:r>
            <a:endParaRPr lang="es-ES_tradnl" sz="2600" b="1" dirty="0">
              <a:solidFill>
                <a:schemeClr val="accent1">
                  <a:lumMod val="60000"/>
                  <a:lumOff val="40000"/>
                </a:schemeClr>
              </a:solidFill>
            </a:endParaRPr>
          </a:p>
        </p:txBody>
      </p:sp>
      <p:sp>
        <p:nvSpPr>
          <p:cNvPr id="8" name="TextBox 7"/>
          <p:cNvSpPr txBox="1"/>
          <p:nvPr/>
        </p:nvSpPr>
        <p:spPr>
          <a:xfrm>
            <a:off x="801859" y="4527595"/>
            <a:ext cx="7391400" cy="1200329"/>
          </a:xfrm>
          <a:prstGeom prst="rect">
            <a:avLst/>
          </a:prstGeom>
          <a:noFill/>
        </p:spPr>
        <p:txBody>
          <a:bodyPr wrap="square" rtlCol="0">
            <a:spAutoFit/>
          </a:bodyPr>
          <a:lstStyle/>
          <a:p>
            <a:pPr marL="342900" indent="-342900">
              <a:buFont typeface="Arial" pitchFamily="34" charset="0"/>
              <a:buChar char="•"/>
            </a:pPr>
            <a:r>
              <a:rPr lang="es-ES_tradnl" sz="2400" dirty="0" smtClean="0"/>
              <a:t>Nubes mas frías están asociadas con lluvias mas fuertes</a:t>
            </a:r>
          </a:p>
          <a:p>
            <a:pPr marL="342900" indent="-342900">
              <a:buFont typeface="Arial" pitchFamily="34" charset="0"/>
              <a:buChar char="•"/>
            </a:pPr>
            <a:r>
              <a:rPr lang="es-ES_tradnl" sz="2400" dirty="0" smtClean="0"/>
              <a:t>Nubes mas calientes están asociadas con lluvia débil o no lluvia</a:t>
            </a:r>
            <a:endParaRPr lang="es-ES_tradnl" sz="2400" dirty="0"/>
          </a:p>
        </p:txBody>
      </p:sp>
    </p:spTree>
    <p:extLst>
      <p:ext uri="{BB962C8B-B14F-4D97-AF65-F5344CB8AC3E}">
        <p14:creationId xmlns:p14="http://schemas.microsoft.com/office/powerpoint/2010/main" val="27761313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479425" y="723900"/>
            <a:ext cx="2579688" cy="6134100"/>
            <a:chOff x="4140" y="180"/>
            <a:chExt cx="1625" cy="3864"/>
          </a:xfrm>
        </p:grpSpPr>
        <p:sp>
          <p:nvSpPr>
            <p:cNvPr id="8290" name="Rectangle 3"/>
            <p:cNvSpPr>
              <a:spLocks noChangeArrowheads="1"/>
            </p:cNvSpPr>
            <p:nvPr/>
          </p:nvSpPr>
          <p:spPr bwMode="auto">
            <a:xfrm>
              <a:off x="4320" y="192"/>
              <a:ext cx="1320" cy="3420"/>
            </a:xfrm>
            <a:prstGeom prst="rect">
              <a:avLst/>
            </a:prstGeom>
            <a:solidFill>
              <a:srgbClr val="FFFFFF"/>
            </a:solidFill>
            <a:ln w="9525">
              <a:solidFill>
                <a:schemeClr val="tx1"/>
              </a:solidFill>
              <a:miter lim="800000"/>
              <a:headEnd type="none" w="sm" len="sm"/>
              <a:tailEnd type="none" w="sm" len="sm"/>
            </a:ln>
          </p:spPr>
          <p:txBody>
            <a:bodyPr wrap="none" anchor="ctr"/>
            <a:lstStyle/>
            <a:p>
              <a:endParaRPr lang="en-US"/>
            </a:p>
          </p:txBody>
        </p:sp>
        <p:sp>
          <p:nvSpPr>
            <p:cNvPr id="8291" name="Text Box 4"/>
            <p:cNvSpPr txBox="1">
              <a:spLocks noChangeArrowheads="1"/>
            </p:cNvSpPr>
            <p:nvPr/>
          </p:nvSpPr>
          <p:spPr bwMode="auto">
            <a:xfrm>
              <a:off x="4140" y="3600"/>
              <a:ext cx="360" cy="24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a:latin typeface="Times New Roman" pitchFamily="18" charset="0"/>
                </a:rPr>
                <a:t>200</a:t>
              </a:r>
            </a:p>
          </p:txBody>
        </p:sp>
        <p:sp>
          <p:nvSpPr>
            <p:cNvPr id="8292" name="Text Box 5"/>
            <p:cNvSpPr txBox="1">
              <a:spLocks noChangeArrowheads="1"/>
            </p:cNvSpPr>
            <p:nvPr/>
          </p:nvSpPr>
          <p:spPr bwMode="auto">
            <a:xfrm>
              <a:off x="4808" y="3599"/>
              <a:ext cx="360" cy="24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a:latin typeface="Times New Roman" pitchFamily="18" charset="0"/>
                </a:rPr>
                <a:t>250</a:t>
              </a:r>
            </a:p>
          </p:txBody>
        </p:sp>
        <p:sp>
          <p:nvSpPr>
            <p:cNvPr id="8293" name="Text Box 6"/>
            <p:cNvSpPr txBox="1">
              <a:spLocks noChangeArrowheads="1"/>
            </p:cNvSpPr>
            <p:nvPr/>
          </p:nvSpPr>
          <p:spPr bwMode="auto">
            <a:xfrm>
              <a:off x="5405" y="3600"/>
              <a:ext cx="360" cy="24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a:latin typeface="Times New Roman" pitchFamily="18" charset="0"/>
                </a:rPr>
                <a:t>290</a:t>
              </a:r>
            </a:p>
          </p:txBody>
        </p:sp>
        <p:sp>
          <p:nvSpPr>
            <p:cNvPr id="8294" name="Line 7"/>
            <p:cNvSpPr>
              <a:spLocks noChangeShapeType="1"/>
            </p:cNvSpPr>
            <p:nvPr/>
          </p:nvSpPr>
          <p:spPr bwMode="auto">
            <a:xfrm>
              <a:off x="4320" y="3600"/>
              <a:ext cx="1320" cy="0"/>
            </a:xfrm>
            <a:prstGeom prst="line">
              <a:avLst/>
            </a:prstGeom>
            <a:noFill/>
            <a:ln w="9525">
              <a:noFill/>
              <a:round/>
              <a:headEnd type="none" w="sm" len="sm"/>
              <a:tailEnd type="none" w="sm" len="sm"/>
            </a:ln>
          </p:spPr>
          <p:txBody>
            <a:bodyPr/>
            <a:lstStyle/>
            <a:p>
              <a:endParaRPr lang="en-US"/>
            </a:p>
          </p:txBody>
        </p:sp>
        <p:sp>
          <p:nvSpPr>
            <p:cNvPr id="8295" name="Text Box 8"/>
            <p:cNvSpPr txBox="1">
              <a:spLocks noChangeArrowheads="1"/>
            </p:cNvSpPr>
            <p:nvPr/>
          </p:nvSpPr>
          <p:spPr bwMode="auto">
            <a:xfrm>
              <a:off x="4800" y="3780"/>
              <a:ext cx="521" cy="264"/>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sz="2000" b="1">
                  <a:latin typeface="Times New Roman" pitchFamily="18" charset="0"/>
                </a:rPr>
                <a:t>T (K)</a:t>
              </a:r>
            </a:p>
          </p:txBody>
        </p:sp>
        <p:sp>
          <p:nvSpPr>
            <p:cNvPr id="8296" name="Freeform 9"/>
            <p:cNvSpPr>
              <a:spLocks/>
            </p:cNvSpPr>
            <p:nvPr/>
          </p:nvSpPr>
          <p:spPr bwMode="auto">
            <a:xfrm>
              <a:off x="4320" y="180"/>
              <a:ext cx="1320" cy="3420"/>
            </a:xfrm>
            <a:custGeom>
              <a:avLst/>
              <a:gdLst>
                <a:gd name="T0" fmla="*/ 0 w 1056"/>
                <a:gd name="T1" fmla="*/ 0 h 2736"/>
                <a:gd name="T2" fmla="*/ 40 w 1056"/>
                <a:gd name="T3" fmla="*/ 281 h 2736"/>
                <a:gd name="T4" fmla="*/ 219 w 1056"/>
                <a:gd name="T5" fmla="*/ 952 h 2736"/>
                <a:gd name="T6" fmla="*/ 436 w 1056"/>
                <a:gd name="T7" fmla="*/ 1794 h 2736"/>
                <a:gd name="T8" fmla="*/ 559 w 1056"/>
                <a:gd name="T9" fmla="*/ 2231 h 2736"/>
                <a:gd name="T10" fmla="*/ 720 w 1056"/>
                <a:gd name="T11" fmla="*/ 2700 h 2736"/>
                <a:gd name="T12" fmla="*/ 1320 w 1056"/>
                <a:gd name="T13" fmla="*/ 3420 h 2736"/>
                <a:gd name="T14" fmla="*/ 0 60000 65536"/>
                <a:gd name="T15" fmla="*/ 0 60000 65536"/>
                <a:gd name="T16" fmla="*/ 0 60000 65536"/>
                <a:gd name="T17" fmla="*/ 0 60000 65536"/>
                <a:gd name="T18" fmla="*/ 0 60000 65536"/>
                <a:gd name="T19" fmla="*/ 0 60000 65536"/>
                <a:gd name="T20" fmla="*/ 0 60000 65536"/>
                <a:gd name="T21" fmla="*/ 0 w 1056"/>
                <a:gd name="T22" fmla="*/ 0 h 2736"/>
                <a:gd name="T23" fmla="*/ 1056 w 1056"/>
                <a:gd name="T24" fmla="*/ 2736 h 27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6" h="2736">
                  <a:moveTo>
                    <a:pt x="0" y="0"/>
                  </a:moveTo>
                  <a:cubicBezTo>
                    <a:pt x="5" y="37"/>
                    <a:pt x="3" y="98"/>
                    <a:pt x="32" y="225"/>
                  </a:cubicBezTo>
                  <a:cubicBezTo>
                    <a:pt x="61" y="352"/>
                    <a:pt x="122" y="560"/>
                    <a:pt x="175" y="762"/>
                  </a:cubicBezTo>
                  <a:cubicBezTo>
                    <a:pt x="228" y="964"/>
                    <a:pt x="304" y="1265"/>
                    <a:pt x="349" y="1435"/>
                  </a:cubicBezTo>
                  <a:cubicBezTo>
                    <a:pt x="394" y="1605"/>
                    <a:pt x="409" y="1664"/>
                    <a:pt x="447" y="1785"/>
                  </a:cubicBezTo>
                  <a:cubicBezTo>
                    <a:pt x="485" y="1906"/>
                    <a:pt x="474" y="2002"/>
                    <a:pt x="576" y="2160"/>
                  </a:cubicBezTo>
                  <a:cubicBezTo>
                    <a:pt x="678" y="2318"/>
                    <a:pt x="864" y="2528"/>
                    <a:pt x="1056" y="2736"/>
                  </a:cubicBezTo>
                </a:path>
              </a:pathLst>
            </a:custGeom>
            <a:noFill/>
            <a:ln w="38100">
              <a:solidFill>
                <a:srgbClr val="FF0000"/>
              </a:solidFill>
              <a:round/>
              <a:headEnd type="none" w="sm" len="sm"/>
              <a:tailEnd type="none" w="sm" len="sm"/>
            </a:ln>
          </p:spPr>
          <p:txBody>
            <a:bodyPr/>
            <a:lstStyle/>
            <a:p>
              <a:endParaRPr lang="en-US"/>
            </a:p>
          </p:txBody>
        </p:sp>
      </p:grpSp>
      <p:grpSp>
        <p:nvGrpSpPr>
          <p:cNvPr id="3" name="Group 10"/>
          <p:cNvGrpSpPr>
            <a:grpSpLocks/>
          </p:cNvGrpSpPr>
          <p:nvPr/>
        </p:nvGrpSpPr>
        <p:grpSpPr bwMode="auto">
          <a:xfrm>
            <a:off x="1393825" y="2857500"/>
            <a:ext cx="2968625" cy="3327400"/>
            <a:chOff x="768" y="1536"/>
            <a:chExt cx="1870" cy="2096"/>
          </a:xfrm>
        </p:grpSpPr>
        <p:sp>
          <p:nvSpPr>
            <p:cNvPr id="8277" name="Oval 11"/>
            <p:cNvSpPr>
              <a:spLocks noChangeArrowheads="1"/>
            </p:cNvSpPr>
            <p:nvPr/>
          </p:nvSpPr>
          <p:spPr bwMode="auto">
            <a:xfrm>
              <a:off x="1826" y="187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78" name="Oval 12"/>
            <p:cNvSpPr>
              <a:spLocks noChangeArrowheads="1"/>
            </p:cNvSpPr>
            <p:nvPr/>
          </p:nvSpPr>
          <p:spPr bwMode="auto">
            <a:xfrm>
              <a:off x="2018" y="187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79" name="Oval 13"/>
            <p:cNvSpPr>
              <a:spLocks noChangeArrowheads="1"/>
            </p:cNvSpPr>
            <p:nvPr/>
          </p:nvSpPr>
          <p:spPr bwMode="auto">
            <a:xfrm>
              <a:off x="2210" y="187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80" name="Oval 14"/>
            <p:cNvSpPr>
              <a:spLocks noChangeArrowheads="1"/>
            </p:cNvSpPr>
            <p:nvPr/>
          </p:nvSpPr>
          <p:spPr bwMode="auto">
            <a:xfrm>
              <a:off x="1922" y="187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81" name="Oval 15"/>
            <p:cNvSpPr>
              <a:spLocks noChangeArrowheads="1"/>
            </p:cNvSpPr>
            <p:nvPr/>
          </p:nvSpPr>
          <p:spPr bwMode="auto">
            <a:xfrm>
              <a:off x="2114" y="187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82" name="Line 16"/>
            <p:cNvSpPr>
              <a:spLocks noChangeShapeType="1"/>
            </p:cNvSpPr>
            <p:nvPr/>
          </p:nvSpPr>
          <p:spPr bwMode="auto">
            <a:xfrm>
              <a:off x="768" y="1872"/>
              <a:ext cx="1632" cy="0"/>
            </a:xfrm>
            <a:prstGeom prst="line">
              <a:avLst/>
            </a:prstGeom>
            <a:noFill/>
            <a:ln w="38100">
              <a:solidFill>
                <a:srgbClr val="FF9933"/>
              </a:solidFill>
              <a:prstDash val="lgDash"/>
              <a:round/>
              <a:headEnd type="none" w="sm" len="sm"/>
              <a:tailEnd type="none" w="sm" len="sm"/>
            </a:ln>
          </p:spPr>
          <p:txBody>
            <a:bodyPr/>
            <a:lstStyle/>
            <a:p>
              <a:endParaRPr lang="en-US"/>
            </a:p>
          </p:txBody>
        </p:sp>
        <p:sp>
          <p:nvSpPr>
            <p:cNvPr id="8283" name="Text Box 17"/>
            <p:cNvSpPr txBox="1">
              <a:spLocks noChangeArrowheads="1"/>
            </p:cNvSpPr>
            <p:nvPr/>
          </p:nvSpPr>
          <p:spPr bwMode="auto">
            <a:xfrm>
              <a:off x="1008" y="1536"/>
              <a:ext cx="1137" cy="360"/>
            </a:xfrm>
            <a:prstGeom prst="rect">
              <a:avLst/>
            </a:prstGeom>
            <a:noFill/>
            <a:ln w="12700">
              <a:noFill/>
              <a:miter lim="800000"/>
              <a:headEnd type="none" w="sm" len="sm"/>
              <a:tailEnd type="none" w="sm" len="sm"/>
            </a:ln>
          </p:spPr>
          <p:txBody>
            <a:bodyPr lIns="114300" tIns="57150" rIns="114300" bIns="57150">
              <a:spAutoFit/>
            </a:bodyPr>
            <a:lstStyle/>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=230 K</a:t>
              </a:r>
            </a:p>
          </p:txBody>
        </p:sp>
        <p:sp>
          <p:nvSpPr>
            <p:cNvPr id="8284" name="AutoShape 18"/>
            <p:cNvSpPr>
              <a:spLocks noChangeArrowheads="1"/>
            </p:cNvSpPr>
            <p:nvPr/>
          </p:nvSpPr>
          <p:spPr bwMode="auto">
            <a:xfrm>
              <a:off x="2104" y="1927"/>
              <a:ext cx="136" cy="1696"/>
            </a:xfrm>
            <a:prstGeom prst="upArrow">
              <a:avLst>
                <a:gd name="adj1" fmla="val 50000"/>
                <a:gd name="adj2" fmla="val 311765"/>
              </a:avLst>
            </a:prstGeom>
            <a:solidFill>
              <a:srgbClr val="009900"/>
            </a:solidFill>
            <a:ln w="9525">
              <a:solidFill>
                <a:srgbClr val="009900"/>
              </a:solidFill>
              <a:miter lim="800000"/>
              <a:headEnd/>
              <a:tailEnd/>
            </a:ln>
          </p:spPr>
          <p:txBody>
            <a:bodyPr vert="eaVert" wrap="none" anchor="ctr"/>
            <a:lstStyle/>
            <a:p>
              <a:endParaRPr lang="en-US"/>
            </a:p>
          </p:txBody>
        </p:sp>
        <p:sp>
          <p:nvSpPr>
            <p:cNvPr id="8285" name="Line 19"/>
            <p:cNvSpPr>
              <a:spLocks noChangeShapeType="1"/>
            </p:cNvSpPr>
            <p:nvPr/>
          </p:nvSpPr>
          <p:spPr bwMode="auto">
            <a:xfrm>
              <a:off x="2382" y="2664"/>
              <a:ext cx="256" cy="968"/>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8286" name="Line 20"/>
            <p:cNvSpPr>
              <a:spLocks noChangeShapeType="1"/>
            </p:cNvSpPr>
            <p:nvPr/>
          </p:nvSpPr>
          <p:spPr bwMode="auto">
            <a:xfrm>
              <a:off x="1922" y="2655"/>
              <a:ext cx="228" cy="960"/>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8287" name="Line 21"/>
            <p:cNvSpPr>
              <a:spLocks noChangeShapeType="1"/>
            </p:cNvSpPr>
            <p:nvPr/>
          </p:nvSpPr>
          <p:spPr bwMode="auto">
            <a:xfrm>
              <a:off x="2034" y="2655"/>
              <a:ext cx="224" cy="960"/>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8288" name="Line 22"/>
            <p:cNvSpPr>
              <a:spLocks noChangeShapeType="1"/>
            </p:cNvSpPr>
            <p:nvPr/>
          </p:nvSpPr>
          <p:spPr bwMode="auto">
            <a:xfrm>
              <a:off x="2160" y="2688"/>
              <a:ext cx="230" cy="927"/>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8289" name="Line 23"/>
            <p:cNvSpPr>
              <a:spLocks noChangeShapeType="1"/>
            </p:cNvSpPr>
            <p:nvPr/>
          </p:nvSpPr>
          <p:spPr bwMode="auto">
            <a:xfrm>
              <a:off x="2256" y="2688"/>
              <a:ext cx="254" cy="927"/>
            </a:xfrm>
            <a:prstGeom prst="line">
              <a:avLst/>
            </a:prstGeom>
            <a:noFill/>
            <a:ln w="12700">
              <a:solidFill>
                <a:schemeClr val="hlink"/>
              </a:solidFill>
              <a:prstDash val="dash"/>
              <a:round/>
              <a:headEnd type="none" w="sm" len="sm"/>
              <a:tailEnd type="none" w="sm" len="sm"/>
            </a:ln>
          </p:spPr>
          <p:txBody>
            <a:bodyPr/>
            <a:lstStyle/>
            <a:p>
              <a:endParaRPr lang="en-US"/>
            </a:p>
          </p:txBody>
        </p:sp>
      </p:grpSp>
      <p:grpSp>
        <p:nvGrpSpPr>
          <p:cNvPr id="4" name="Group 24"/>
          <p:cNvGrpSpPr>
            <a:grpSpLocks/>
          </p:cNvGrpSpPr>
          <p:nvPr/>
        </p:nvGrpSpPr>
        <p:grpSpPr bwMode="auto">
          <a:xfrm>
            <a:off x="1317625" y="2190750"/>
            <a:ext cx="4630738" cy="3992563"/>
            <a:chOff x="720" y="1104"/>
            <a:chExt cx="2917" cy="2515"/>
          </a:xfrm>
        </p:grpSpPr>
        <p:sp>
          <p:nvSpPr>
            <p:cNvPr id="8258" name="Oval 25"/>
            <p:cNvSpPr>
              <a:spLocks noChangeArrowheads="1"/>
            </p:cNvSpPr>
            <p:nvPr/>
          </p:nvSpPr>
          <p:spPr bwMode="auto">
            <a:xfrm>
              <a:off x="2830" y="146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59" name="Oval 26"/>
            <p:cNvSpPr>
              <a:spLocks noChangeArrowheads="1"/>
            </p:cNvSpPr>
            <p:nvPr/>
          </p:nvSpPr>
          <p:spPr bwMode="auto">
            <a:xfrm>
              <a:off x="2831" y="15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0" name="Oval 27"/>
            <p:cNvSpPr>
              <a:spLocks noChangeArrowheads="1"/>
            </p:cNvSpPr>
            <p:nvPr/>
          </p:nvSpPr>
          <p:spPr bwMode="auto">
            <a:xfrm>
              <a:off x="2815" y="186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1" name="Oval 28"/>
            <p:cNvSpPr>
              <a:spLocks noChangeArrowheads="1"/>
            </p:cNvSpPr>
            <p:nvPr/>
          </p:nvSpPr>
          <p:spPr bwMode="auto">
            <a:xfrm>
              <a:off x="3007" y="186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2" name="Oval 29"/>
            <p:cNvSpPr>
              <a:spLocks noChangeArrowheads="1"/>
            </p:cNvSpPr>
            <p:nvPr/>
          </p:nvSpPr>
          <p:spPr bwMode="auto">
            <a:xfrm>
              <a:off x="3019" y="14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3" name="Oval 30"/>
            <p:cNvSpPr>
              <a:spLocks noChangeArrowheads="1"/>
            </p:cNvSpPr>
            <p:nvPr/>
          </p:nvSpPr>
          <p:spPr bwMode="auto">
            <a:xfrm>
              <a:off x="3106" y="14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4" name="Oval 31"/>
            <p:cNvSpPr>
              <a:spLocks noChangeArrowheads="1"/>
            </p:cNvSpPr>
            <p:nvPr/>
          </p:nvSpPr>
          <p:spPr bwMode="auto">
            <a:xfrm>
              <a:off x="3182" y="146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5" name="Oval 32"/>
            <p:cNvSpPr>
              <a:spLocks noChangeArrowheads="1"/>
            </p:cNvSpPr>
            <p:nvPr/>
          </p:nvSpPr>
          <p:spPr bwMode="auto">
            <a:xfrm>
              <a:off x="3199" y="186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6" name="Oval 33"/>
            <p:cNvSpPr>
              <a:spLocks noChangeArrowheads="1"/>
            </p:cNvSpPr>
            <p:nvPr/>
          </p:nvSpPr>
          <p:spPr bwMode="auto">
            <a:xfrm>
              <a:off x="2911" y="186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7" name="Oval 34"/>
            <p:cNvSpPr>
              <a:spLocks noChangeArrowheads="1"/>
            </p:cNvSpPr>
            <p:nvPr/>
          </p:nvSpPr>
          <p:spPr bwMode="auto">
            <a:xfrm>
              <a:off x="3103" y="186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8" name="Oval 35"/>
            <p:cNvSpPr>
              <a:spLocks noChangeArrowheads="1"/>
            </p:cNvSpPr>
            <p:nvPr/>
          </p:nvSpPr>
          <p:spPr bwMode="auto">
            <a:xfrm>
              <a:off x="2948" y="146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69" name="Text Box 36"/>
            <p:cNvSpPr txBox="1">
              <a:spLocks noChangeArrowheads="1"/>
            </p:cNvSpPr>
            <p:nvPr/>
          </p:nvSpPr>
          <p:spPr bwMode="auto">
            <a:xfrm>
              <a:off x="1680" y="1104"/>
              <a:ext cx="1137" cy="360"/>
            </a:xfrm>
            <a:prstGeom prst="rect">
              <a:avLst/>
            </a:prstGeom>
            <a:noFill/>
            <a:ln w="12700">
              <a:noFill/>
              <a:miter lim="800000"/>
              <a:headEnd type="none" w="sm" len="sm"/>
              <a:tailEnd type="none" w="sm" len="sm"/>
            </a:ln>
          </p:spPr>
          <p:txBody>
            <a:bodyPr lIns="114300" tIns="57150" rIns="114300" bIns="57150">
              <a:spAutoFit/>
            </a:bodyPr>
            <a:lstStyle/>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=224 K</a:t>
              </a:r>
            </a:p>
          </p:txBody>
        </p:sp>
        <p:sp>
          <p:nvSpPr>
            <p:cNvPr id="8270" name="AutoShape 37"/>
            <p:cNvSpPr>
              <a:spLocks noChangeArrowheads="1"/>
            </p:cNvSpPr>
            <p:nvPr/>
          </p:nvSpPr>
          <p:spPr bwMode="auto">
            <a:xfrm>
              <a:off x="2965" y="1526"/>
              <a:ext cx="320" cy="2072"/>
            </a:xfrm>
            <a:prstGeom prst="upArrow">
              <a:avLst>
                <a:gd name="adj1" fmla="val 50000"/>
                <a:gd name="adj2" fmla="val 161875"/>
              </a:avLst>
            </a:prstGeom>
            <a:solidFill>
              <a:srgbClr val="009900"/>
            </a:solidFill>
            <a:ln w="9525">
              <a:solidFill>
                <a:srgbClr val="009900"/>
              </a:solidFill>
              <a:miter lim="800000"/>
              <a:headEnd/>
              <a:tailEnd/>
            </a:ln>
          </p:spPr>
          <p:txBody>
            <a:bodyPr vert="eaVert" wrap="none" anchor="ctr"/>
            <a:lstStyle/>
            <a:p>
              <a:endParaRPr lang="en-US"/>
            </a:p>
          </p:txBody>
        </p:sp>
        <p:sp>
          <p:nvSpPr>
            <p:cNvPr id="8271" name="Line 38"/>
            <p:cNvSpPr>
              <a:spLocks noChangeShapeType="1"/>
            </p:cNvSpPr>
            <p:nvPr/>
          </p:nvSpPr>
          <p:spPr bwMode="auto">
            <a:xfrm>
              <a:off x="2938" y="2650"/>
              <a:ext cx="228" cy="960"/>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72" name="Line 39"/>
            <p:cNvSpPr>
              <a:spLocks noChangeShapeType="1"/>
            </p:cNvSpPr>
            <p:nvPr/>
          </p:nvSpPr>
          <p:spPr bwMode="auto">
            <a:xfrm>
              <a:off x="3072" y="2688"/>
              <a:ext cx="202" cy="922"/>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73" name="Line 40"/>
            <p:cNvSpPr>
              <a:spLocks noChangeShapeType="1"/>
            </p:cNvSpPr>
            <p:nvPr/>
          </p:nvSpPr>
          <p:spPr bwMode="auto">
            <a:xfrm>
              <a:off x="3168" y="2688"/>
              <a:ext cx="238" cy="922"/>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74" name="Line 41"/>
            <p:cNvSpPr>
              <a:spLocks noChangeShapeType="1"/>
            </p:cNvSpPr>
            <p:nvPr/>
          </p:nvSpPr>
          <p:spPr bwMode="auto">
            <a:xfrm>
              <a:off x="3282" y="2658"/>
              <a:ext cx="244" cy="952"/>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75" name="Line 42"/>
            <p:cNvSpPr>
              <a:spLocks noChangeShapeType="1"/>
            </p:cNvSpPr>
            <p:nvPr/>
          </p:nvSpPr>
          <p:spPr bwMode="auto">
            <a:xfrm>
              <a:off x="3389" y="2667"/>
              <a:ext cx="248" cy="952"/>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76" name="Line 43"/>
            <p:cNvSpPr>
              <a:spLocks noChangeShapeType="1"/>
            </p:cNvSpPr>
            <p:nvPr/>
          </p:nvSpPr>
          <p:spPr bwMode="auto">
            <a:xfrm flipV="1">
              <a:off x="720" y="1488"/>
              <a:ext cx="2688" cy="0"/>
            </a:xfrm>
            <a:prstGeom prst="line">
              <a:avLst/>
            </a:prstGeom>
            <a:noFill/>
            <a:ln w="38100">
              <a:solidFill>
                <a:srgbClr val="FF9933"/>
              </a:solidFill>
              <a:prstDash val="lgDash"/>
              <a:round/>
              <a:headEnd type="none" w="sm" len="sm"/>
              <a:tailEnd type="none" w="sm" len="sm"/>
            </a:ln>
          </p:spPr>
          <p:txBody>
            <a:bodyPr/>
            <a:lstStyle/>
            <a:p>
              <a:endParaRPr lang="en-US"/>
            </a:p>
          </p:txBody>
        </p:sp>
      </p:grpSp>
      <p:grpSp>
        <p:nvGrpSpPr>
          <p:cNvPr id="5" name="Group 44"/>
          <p:cNvGrpSpPr>
            <a:grpSpLocks/>
          </p:cNvGrpSpPr>
          <p:nvPr/>
        </p:nvGrpSpPr>
        <p:grpSpPr bwMode="auto">
          <a:xfrm>
            <a:off x="990600" y="1219200"/>
            <a:ext cx="6450013" cy="4975225"/>
            <a:chOff x="529" y="479"/>
            <a:chExt cx="4063" cy="3134"/>
          </a:xfrm>
        </p:grpSpPr>
        <p:sp>
          <p:nvSpPr>
            <p:cNvPr id="8233" name="Oval 45"/>
            <p:cNvSpPr>
              <a:spLocks noChangeArrowheads="1"/>
            </p:cNvSpPr>
            <p:nvPr/>
          </p:nvSpPr>
          <p:spPr bwMode="auto">
            <a:xfrm>
              <a:off x="3851" y="107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4" name="Oval 46"/>
            <p:cNvSpPr>
              <a:spLocks noChangeArrowheads="1"/>
            </p:cNvSpPr>
            <p:nvPr/>
          </p:nvSpPr>
          <p:spPr bwMode="auto">
            <a:xfrm>
              <a:off x="3843" y="838"/>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5" name="Oval 47"/>
            <p:cNvSpPr>
              <a:spLocks noChangeArrowheads="1"/>
            </p:cNvSpPr>
            <p:nvPr/>
          </p:nvSpPr>
          <p:spPr bwMode="auto">
            <a:xfrm>
              <a:off x="3851" y="155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6" name="Oval 48"/>
            <p:cNvSpPr>
              <a:spLocks noChangeArrowheads="1"/>
            </p:cNvSpPr>
            <p:nvPr/>
          </p:nvSpPr>
          <p:spPr bwMode="auto">
            <a:xfrm>
              <a:off x="3827" y="186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7" name="Oval 49"/>
            <p:cNvSpPr>
              <a:spLocks noChangeArrowheads="1"/>
            </p:cNvSpPr>
            <p:nvPr/>
          </p:nvSpPr>
          <p:spPr bwMode="auto">
            <a:xfrm>
              <a:off x="4019" y="186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8" name="Oval 50"/>
            <p:cNvSpPr>
              <a:spLocks noChangeArrowheads="1"/>
            </p:cNvSpPr>
            <p:nvPr/>
          </p:nvSpPr>
          <p:spPr bwMode="auto">
            <a:xfrm>
              <a:off x="4031" y="149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39" name="Oval 51"/>
            <p:cNvSpPr>
              <a:spLocks noChangeArrowheads="1"/>
            </p:cNvSpPr>
            <p:nvPr/>
          </p:nvSpPr>
          <p:spPr bwMode="auto">
            <a:xfrm>
              <a:off x="4031" y="83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0" name="Oval 52"/>
            <p:cNvSpPr>
              <a:spLocks noChangeArrowheads="1"/>
            </p:cNvSpPr>
            <p:nvPr/>
          </p:nvSpPr>
          <p:spPr bwMode="auto">
            <a:xfrm>
              <a:off x="4211" y="83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1" name="Oval 53"/>
            <p:cNvSpPr>
              <a:spLocks noChangeArrowheads="1"/>
            </p:cNvSpPr>
            <p:nvPr/>
          </p:nvSpPr>
          <p:spPr bwMode="auto">
            <a:xfrm>
              <a:off x="4211" y="1432"/>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2" name="Oval 54"/>
            <p:cNvSpPr>
              <a:spLocks noChangeArrowheads="1"/>
            </p:cNvSpPr>
            <p:nvPr/>
          </p:nvSpPr>
          <p:spPr bwMode="auto">
            <a:xfrm>
              <a:off x="4211" y="186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3" name="Oval 55"/>
            <p:cNvSpPr>
              <a:spLocks noChangeArrowheads="1"/>
            </p:cNvSpPr>
            <p:nvPr/>
          </p:nvSpPr>
          <p:spPr bwMode="auto">
            <a:xfrm>
              <a:off x="3923" y="186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4" name="Oval 56"/>
            <p:cNvSpPr>
              <a:spLocks noChangeArrowheads="1"/>
            </p:cNvSpPr>
            <p:nvPr/>
          </p:nvSpPr>
          <p:spPr bwMode="auto">
            <a:xfrm>
              <a:off x="4115" y="186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5" name="Oval 57"/>
            <p:cNvSpPr>
              <a:spLocks noChangeArrowheads="1"/>
            </p:cNvSpPr>
            <p:nvPr/>
          </p:nvSpPr>
          <p:spPr bwMode="auto">
            <a:xfrm>
              <a:off x="3922" y="83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6" name="Oval 58"/>
            <p:cNvSpPr>
              <a:spLocks noChangeArrowheads="1"/>
            </p:cNvSpPr>
            <p:nvPr/>
          </p:nvSpPr>
          <p:spPr bwMode="auto">
            <a:xfrm>
              <a:off x="4108" y="84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47" name="Line 59"/>
            <p:cNvSpPr>
              <a:spLocks noChangeShapeType="1"/>
            </p:cNvSpPr>
            <p:nvPr/>
          </p:nvSpPr>
          <p:spPr bwMode="auto">
            <a:xfrm>
              <a:off x="529" y="832"/>
              <a:ext cx="3904" cy="0"/>
            </a:xfrm>
            <a:prstGeom prst="line">
              <a:avLst/>
            </a:prstGeom>
            <a:noFill/>
            <a:ln w="38100">
              <a:solidFill>
                <a:srgbClr val="FF9933"/>
              </a:solidFill>
              <a:prstDash val="lgDash"/>
              <a:round/>
              <a:headEnd type="none" w="sm" len="sm"/>
              <a:tailEnd type="none" w="sm" len="sm"/>
            </a:ln>
          </p:spPr>
          <p:txBody>
            <a:bodyPr/>
            <a:lstStyle/>
            <a:p>
              <a:endParaRPr lang="en-US"/>
            </a:p>
          </p:txBody>
        </p:sp>
        <p:sp>
          <p:nvSpPr>
            <p:cNvPr id="8248" name="Text Box 60"/>
            <p:cNvSpPr txBox="1">
              <a:spLocks noChangeArrowheads="1"/>
            </p:cNvSpPr>
            <p:nvPr/>
          </p:nvSpPr>
          <p:spPr bwMode="auto">
            <a:xfrm>
              <a:off x="1889" y="479"/>
              <a:ext cx="1137" cy="360"/>
            </a:xfrm>
            <a:prstGeom prst="rect">
              <a:avLst/>
            </a:prstGeom>
            <a:noFill/>
            <a:ln w="12700">
              <a:noFill/>
              <a:miter lim="800000"/>
              <a:headEnd type="none" w="sm" len="sm"/>
              <a:tailEnd type="none" w="sm" len="sm"/>
            </a:ln>
          </p:spPr>
          <p:txBody>
            <a:bodyPr lIns="114300" tIns="57150" rIns="114300" bIns="57150">
              <a:spAutoFit/>
            </a:bodyPr>
            <a:lstStyle/>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=212 K</a:t>
              </a:r>
            </a:p>
          </p:txBody>
        </p:sp>
        <p:sp>
          <p:nvSpPr>
            <p:cNvPr id="8249" name="AutoShape 61"/>
            <p:cNvSpPr>
              <a:spLocks noChangeArrowheads="1"/>
            </p:cNvSpPr>
            <p:nvPr/>
          </p:nvSpPr>
          <p:spPr bwMode="auto">
            <a:xfrm>
              <a:off x="3932" y="861"/>
              <a:ext cx="488" cy="2736"/>
            </a:xfrm>
            <a:prstGeom prst="upArrow">
              <a:avLst>
                <a:gd name="adj1" fmla="val 50000"/>
                <a:gd name="adj2" fmla="val 140164"/>
              </a:avLst>
            </a:prstGeom>
            <a:solidFill>
              <a:srgbClr val="009900"/>
            </a:solidFill>
            <a:ln w="9525">
              <a:solidFill>
                <a:srgbClr val="009900"/>
              </a:solidFill>
              <a:miter lim="800000"/>
              <a:headEnd/>
              <a:tailEnd/>
            </a:ln>
          </p:spPr>
          <p:txBody>
            <a:bodyPr vert="eaVert" wrap="none" anchor="ctr"/>
            <a:lstStyle/>
            <a:p>
              <a:endParaRPr lang="en-US"/>
            </a:p>
          </p:txBody>
        </p:sp>
        <p:sp>
          <p:nvSpPr>
            <p:cNvPr id="8250" name="Line 62"/>
            <p:cNvSpPr>
              <a:spLocks noChangeShapeType="1"/>
            </p:cNvSpPr>
            <p:nvPr/>
          </p:nvSpPr>
          <p:spPr bwMode="auto">
            <a:xfrm>
              <a:off x="3952" y="2676"/>
              <a:ext cx="220" cy="928"/>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1" name="Line 63"/>
            <p:cNvSpPr>
              <a:spLocks noChangeShapeType="1"/>
            </p:cNvSpPr>
            <p:nvPr/>
          </p:nvSpPr>
          <p:spPr bwMode="auto">
            <a:xfrm>
              <a:off x="4008" y="2684"/>
              <a:ext cx="224" cy="920"/>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2" name="Line 64"/>
            <p:cNvSpPr>
              <a:spLocks noChangeShapeType="1"/>
            </p:cNvSpPr>
            <p:nvPr/>
          </p:nvSpPr>
          <p:spPr bwMode="auto">
            <a:xfrm>
              <a:off x="4056" y="2676"/>
              <a:ext cx="224" cy="928"/>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3" name="Line 65"/>
            <p:cNvSpPr>
              <a:spLocks noChangeShapeType="1"/>
            </p:cNvSpPr>
            <p:nvPr/>
          </p:nvSpPr>
          <p:spPr bwMode="auto">
            <a:xfrm>
              <a:off x="4232" y="2668"/>
              <a:ext cx="225" cy="945"/>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4" name="Line 66"/>
            <p:cNvSpPr>
              <a:spLocks noChangeShapeType="1"/>
            </p:cNvSpPr>
            <p:nvPr/>
          </p:nvSpPr>
          <p:spPr bwMode="auto">
            <a:xfrm>
              <a:off x="4172" y="2676"/>
              <a:ext cx="220" cy="928"/>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5" name="Line 67"/>
            <p:cNvSpPr>
              <a:spLocks noChangeShapeType="1"/>
            </p:cNvSpPr>
            <p:nvPr/>
          </p:nvSpPr>
          <p:spPr bwMode="auto">
            <a:xfrm>
              <a:off x="4288" y="2668"/>
              <a:ext cx="245" cy="940"/>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6" name="Line 68"/>
            <p:cNvSpPr>
              <a:spLocks noChangeShapeType="1"/>
            </p:cNvSpPr>
            <p:nvPr/>
          </p:nvSpPr>
          <p:spPr bwMode="auto">
            <a:xfrm>
              <a:off x="4344" y="2676"/>
              <a:ext cx="248" cy="934"/>
            </a:xfrm>
            <a:prstGeom prst="line">
              <a:avLst/>
            </a:prstGeom>
            <a:noFill/>
            <a:ln w="12700">
              <a:solidFill>
                <a:schemeClr val="hlink"/>
              </a:solidFill>
              <a:prstDash val="lgDash"/>
              <a:round/>
              <a:headEnd type="none" w="sm" len="sm"/>
              <a:tailEnd type="none" w="sm" len="sm"/>
            </a:ln>
          </p:spPr>
          <p:txBody>
            <a:bodyPr/>
            <a:lstStyle/>
            <a:p>
              <a:endParaRPr lang="en-US"/>
            </a:p>
          </p:txBody>
        </p:sp>
        <p:sp>
          <p:nvSpPr>
            <p:cNvPr id="8257" name="Line 69"/>
            <p:cNvSpPr>
              <a:spLocks noChangeShapeType="1"/>
            </p:cNvSpPr>
            <p:nvPr/>
          </p:nvSpPr>
          <p:spPr bwMode="auto">
            <a:xfrm>
              <a:off x="4117" y="2695"/>
              <a:ext cx="220" cy="904"/>
            </a:xfrm>
            <a:prstGeom prst="line">
              <a:avLst/>
            </a:prstGeom>
            <a:noFill/>
            <a:ln w="12700">
              <a:solidFill>
                <a:schemeClr val="tx1"/>
              </a:solidFill>
              <a:prstDash val="lgDash"/>
              <a:round/>
              <a:headEnd type="none" w="sm" len="sm"/>
              <a:tailEnd type="none" w="sm" len="sm"/>
            </a:ln>
          </p:spPr>
          <p:txBody>
            <a:bodyPr/>
            <a:lstStyle/>
            <a:p>
              <a:endParaRPr lang="en-US"/>
            </a:p>
          </p:txBody>
        </p:sp>
      </p:grpSp>
      <p:sp>
        <p:nvSpPr>
          <p:cNvPr id="8198" name="Line 70"/>
          <p:cNvSpPr>
            <a:spLocks noChangeShapeType="1"/>
          </p:cNvSpPr>
          <p:nvPr/>
        </p:nvSpPr>
        <p:spPr bwMode="auto">
          <a:xfrm flipH="1">
            <a:off x="550863" y="6159500"/>
            <a:ext cx="8593137" cy="14288"/>
          </a:xfrm>
          <a:prstGeom prst="line">
            <a:avLst/>
          </a:prstGeom>
          <a:noFill/>
          <a:ln w="9525">
            <a:solidFill>
              <a:schemeClr val="tx1"/>
            </a:solidFill>
            <a:round/>
            <a:headEnd/>
            <a:tailEnd/>
          </a:ln>
        </p:spPr>
        <p:txBody>
          <a:bodyPr/>
          <a:lstStyle/>
          <a:p>
            <a:endParaRPr lang="en-US"/>
          </a:p>
        </p:txBody>
      </p:sp>
      <p:grpSp>
        <p:nvGrpSpPr>
          <p:cNvPr id="6" name="Group 71"/>
          <p:cNvGrpSpPr>
            <a:grpSpLocks/>
          </p:cNvGrpSpPr>
          <p:nvPr/>
        </p:nvGrpSpPr>
        <p:grpSpPr bwMode="auto">
          <a:xfrm>
            <a:off x="844550" y="681038"/>
            <a:ext cx="8299450" cy="5484812"/>
            <a:chOff x="404" y="157"/>
            <a:chExt cx="5228" cy="3455"/>
          </a:xfrm>
        </p:grpSpPr>
        <p:sp>
          <p:nvSpPr>
            <p:cNvPr id="8201" name="Line 72"/>
            <p:cNvSpPr>
              <a:spLocks noChangeShapeType="1"/>
            </p:cNvSpPr>
            <p:nvPr/>
          </p:nvSpPr>
          <p:spPr bwMode="auto">
            <a:xfrm flipV="1">
              <a:off x="404" y="192"/>
              <a:ext cx="5085" cy="1"/>
            </a:xfrm>
            <a:prstGeom prst="line">
              <a:avLst/>
            </a:prstGeom>
            <a:noFill/>
            <a:ln w="38100">
              <a:solidFill>
                <a:srgbClr val="FF9933"/>
              </a:solidFill>
              <a:prstDash val="lgDash"/>
              <a:round/>
              <a:headEnd type="none" w="sm" len="sm"/>
              <a:tailEnd type="none" w="sm" len="sm"/>
            </a:ln>
          </p:spPr>
          <p:txBody>
            <a:bodyPr/>
            <a:lstStyle/>
            <a:p>
              <a:endParaRPr lang="en-US"/>
            </a:p>
          </p:txBody>
        </p:sp>
        <p:sp>
          <p:nvSpPr>
            <p:cNvPr id="8202" name="Text Box 73"/>
            <p:cNvSpPr txBox="1">
              <a:spLocks noChangeArrowheads="1"/>
            </p:cNvSpPr>
            <p:nvPr/>
          </p:nvSpPr>
          <p:spPr bwMode="auto">
            <a:xfrm>
              <a:off x="2837" y="195"/>
              <a:ext cx="1137" cy="360"/>
            </a:xfrm>
            <a:prstGeom prst="rect">
              <a:avLst/>
            </a:prstGeom>
            <a:noFill/>
            <a:ln w="12700">
              <a:noFill/>
              <a:miter lim="800000"/>
              <a:headEnd type="none" w="sm" len="sm"/>
              <a:tailEnd type="none" w="sm" len="sm"/>
            </a:ln>
          </p:spPr>
          <p:txBody>
            <a:bodyPr lIns="114300" tIns="57150" rIns="114300" bIns="57150">
              <a:spAutoFit/>
            </a:bodyPr>
            <a:lstStyle/>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=200 K</a:t>
              </a:r>
            </a:p>
          </p:txBody>
        </p:sp>
        <p:sp>
          <p:nvSpPr>
            <p:cNvPr id="8203" name="Oval 74"/>
            <p:cNvSpPr>
              <a:spLocks noChangeArrowheads="1"/>
            </p:cNvSpPr>
            <p:nvPr/>
          </p:nvSpPr>
          <p:spPr bwMode="auto">
            <a:xfrm>
              <a:off x="4890" y="1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4" name="Oval 75"/>
            <p:cNvSpPr>
              <a:spLocks noChangeArrowheads="1"/>
            </p:cNvSpPr>
            <p:nvPr/>
          </p:nvSpPr>
          <p:spPr bwMode="auto">
            <a:xfrm>
              <a:off x="4890" y="63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5" name="Oval 76"/>
            <p:cNvSpPr>
              <a:spLocks noChangeArrowheads="1"/>
            </p:cNvSpPr>
            <p:nvPr/>
          </p:nvSpPr>
          <p:spPr bwMode="auto">
            <a:xfrm>
              <a:off x="4890" y="105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6" name="Oval 77"/>
            <p:cNvSpPr>
              <a:spLocks noChangeArrowheads="1"/>
            </p:cNvSpPr>
            <p:nvPr/>
          </p:nvSpPr>
          <p:spPr bwMode="auto">
            <a:xfrm>
              <a:off x="4890" y="153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7" name="Oval 78"/>
            <p:cNvSpPr>
              <a:spLocks noChangeArrowheads="1"/>
            </p:cNvSpPr>
            <p:nvPr/>
          </p:nvSpPr>
          <p:spPr bwMode="auto">
            <a:xfrm>
              <a:off x="4866" y="184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8" name="Oval 79"/>
            <p:cNvSpPr>
              <a:spLocks noChangeArrowheads="1"/>
            </p:cNvSpPr>
            <p:nvPr/>
          </p:nvSpPr>
          <p:spPr bwMode="auto">
            <a:xfrm>
              <a:off x="5070" y="15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09" name="Oval 80"/>
            <p:cNvSpPr>
              <a:spLocks noChangeArrowheads="1"/>
            </p:cNvSpPr>
            <p:nvPr/>
          </p:nvSpPr>
          <p:spPr bwMode="auto">
            <a:xfrm>
              <a:off x="5250" y="174"/>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0" name="Oval 81"/>
            <p:cNvSpPr>
              <a:spLocks noChangeArrowheads="1"/>
            </p:cNvSpPr>
            <p:nvPr/>
          </p:nvSpPr>
          <p:spPr bwMode="auto">
            <a:xfrm>
              <a:off x="5058" y="184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1" name="Oval 82"/>
            <p:cNvSpPr>
              <a:spLocks noChangeArrowheads="1"/>
            </p:cNvSpPr>
            <p:nvPr/>
          </p:nvSpPr>
          <p:spPr bwMode="auto">
            <a:xfrm>
              <a:off x="5070" y="147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2" name="Oval 83"/>
            <p:cNvSpPr>
              <a:spLocks noChangeArrowheads="1"/>
            </p:cNvSpPr>
            <p:nvPr/>
          </p:nvSpPr>
          <p:spPr bwMode="auto">
            <a:xfrm>
              <a:off x="5070" y="81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3" name="Oval 84"/>
            <p:cNvSpPr>
              <a:spLocks noChangeArrowheads="1"/>
            </p:cNvSpPr>
            <p:nvPr/>
          </p:nvSpPr>
          <p:spPr bwMode="auto">
            <a:xfrm>
              <a:off x="5250" y="81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4" name="Oval 85"/>
            <p:cNvSpPr>
              <a:spLocks noChangeArrowheads="1"/>
            </p:cNvSpPr>
            <p:nvPr/>
          </p:nvSpPr>
          <p:spPr bwMode="auto">
            <a:xfrm>
              <a:off x="5250" y="1417"/>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5" name="Oval 86"/>
            <p:cNvSpPr>
              <a:spLocks noChangeArrowheads="1"/>
            </p:cNvSpPr>
            <p:nvPr/>
          </p:nvSpPr>
          <p:spPr bwMode="auto">
            <a:xfrm>
              <a:off x="5250" y="184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6" name="Oval 87"/>
            <p:cNvSpPr>
              <a:spLocks noChangeArrowheads="1"/>
            </p:cNvSpPr>
            <p:nvPr/>
          </p:nvSpPr>
          <p:spPr bwMode="auto">
            <a:xfrm>
              <a:off x="4962" y="184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7" name="Oval 88"/>
            <p:cNvSpPr>
              <a:spLocks noChangeArrowheads="1"/>
            </p:cNvSpPr>
            <p:nvPr/>
          </p:nvSpPr>
          <p:spPr bwMode="auto">
            <a:xfrm>
              <a:off x="5154" y="184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8218" name="AutoShape 89"/>
            <p:cNvSpPr>
              <a:spLocks noChangeArrowheads="1"/>
            </p:cNvSpPr>
            <p:nvPr/>
          </p:nvSpPr>
          <p:spPr bwMode="auto">
            <a:xfrm>
              <a:off x="4896" y="216"/>
              <a:ext cx="640" cy="3392"/>
            </a:xfrm>
            <a:prstGeom prst="upArrow">
              <a:avLst>
                <a:gd name="adj1" fmla="val 50000"/>
                <a:gd name="adj2" fmla="val 132500"/>
              </a:avLst>
            </a:prstGeom>
            <a:solidFill>
              <a:srgbClr val="009900"/>
            </a:solidFill>
            <a:ln w="9525">
              <a:solidFill>
                <a:srgbClr val="009900"/>
              </a:solidFill>
              <a:miter lim="800000"/>
              <a:headEnd/>
              <a:tailEnd/>
            </a:ln>
          </p:spPr>
          <p:txBody>
            <a:bodyPr vert="eaVert" wrap="none" anchor="ctr"/>
            <a:lstStyle/>
            <a:p>
              <a:endParaRPr lang="en-US"/>
            </a:p>
          </p:txBody>
        </p:sp>
        <p:sp>
          <p:nvSpPr>
            <p:cNvPr id="8219" name="Line 90"/>
            <p:cNvSpPr>
              <a:spLocks noChangeShapeType="1"/>
            </p:cNvSpPr>
            <p:nvPr/>
          </p:nvSpPr>
          <p:spPr bwMode="auto">
            <a:xfrm>
              <a:off x="5032" y="2640"/>
              <a:ext cx="230" cy="966"/>
            </a:xfrm>
            <a:prstGeom prst="line">
              <a:avLst/>
            </a:prstGeom>
            <a:noFill/>
            <a:ln w="12700">
              <a:solidFill>
                <a:schemeClr val="hlink"/>
              </a:solidFill>
              <a:round/>
              <a:headEnd type="none" w="sm" len="sm"/>
              <a:tailEnd type="none" w="sm" len="sm"/>
            </a:ln>
          </p:spPr>
          <p:txBody>
            <a:bodyPr/>
            <a:lstStyle/>
            <a:p>
              <a:endParaRPr lang="en-US"/>
            </a:p>
          </p:txBody>
        </p:sp>
        <p:sp>
          <p:nvSpPr>
            <p:cNvPr id="8220" name="Line 91"/>
            <p:cNvSpPr>
              <a:spLocks noChangeShapeType="1"/>
            </p:cNvSpPr>
            <p:nvPr/>
          </p:nvSpPr>
          <p:spPr bwMode="auto">
            <a:xfrm>
              <a:off x="5098" y="2670"/>
              <a:ext cx="222" cy="936"/>
            </a:xfrm>
            <a:prstGeom prst="line">
              <a:avLst/>
            </a:prstGeom>
            <a:noFill/>
            <a:ln w="12700">
              <a:solidFill>
                <a:schemeClr val="hlink"/>
              </a:solidFill>
              <a:round/>
              <a:headEnd type="none" w="sm" len="sm"/>
              <a:tailEnd type="none" w="sm" len="sm"/>
            </a:ln>
          </p:spPr>
          <p:txBody>
            <a:bodyPr/>
            <a:lstStyle/>
            <a:p>
              <a:endParaRPr lang="en-US"/>
            </a:p>
          </p:txBody>
        </p:sp>
        <p:sp>
          <p:nvSpPr>
            <p:cNvPr id="8221" name="Line 92"/>
            <p:cNvSpPr>
              <a:spLocks noChangeShapeType="1"/>
            </p:cNvSpPr>
            <p:nvPr/>
          </p:nvSpPr>
          <p:spPr bwMode="auto">
            <a:xfrm>
              <a:off x="5256" y="2664"/>
              <a:ext cx="256" cy="936"/>
            </a:xfrm>
            <a:prstGeom prst="line">
              <a:avLst/>
            </a:prstGeom>
            <a:noFill/>
            <a:ln w="12700">
              <a:solidFill>
                <a:schemeClr val="hlink"/>
              </a:solidFill>
              <a:round/>
              <a:headEnd type="none" w="sm" len="sm"/>
              <a:tailEnd type="none" w="sm" len="sm"/>
            </a:ln>
          </p:spPr>
          <p:txBody>
            <a:bodyPr/>
            <a:lstStyle/>
            <a:p>
              <a:endParaRPr lang="en-US"/>
            </a:p>
          </p:txBody>
        </p:sp>
        <p:sp>
          <p:nvSpPr>
            <p:cNvPr id="8222" name="Line 93"/>
            <p:cNvSpPr>
              <a:spLocks noChangeShapeType="1"/>
            </p:cNvSpPr>
            <p:nvPr/>
          </p:nvSpPr>
          <p:spPr bwMode="auto">
            <a:xfrm>
              <a:off x="5210" y="2668"/>
              <a:ext cx="242" cy="938"/>
            </a:xfrm>
            <a:prstGeom prst="line">
              <a:avLst/>
            </a:prstGeom>
            <a:noFill/>
            <a:ln w="12700">
              <a:solidFill>
                <a:schemeClr val="hlink"/>
              </a:solidFill>
              <a:round/>
              <a:headEnd type="none" w="sm" len="sm"/>
              <a:tailEnd type="none" w="sm" len="sm"/>
            </a:ln>
          </p:spPr>
          <p:txBody>
            <a:bodyPr/>
            <a:lstStyle/>
            <a:p>
              <a:endParaRPr lang="en-US"/>
            </a:p>
          </p:txBody>
        </p:sp>
        <p:sp>
          <p:nvSpPr>
            <p:cNvPr id="8223" name="Line 94"/>
            <p:cNvSpPr>
              <a:spLocks noChangeShapeType="1"/>
            </p:cNvSpPr>
            <p:nvPr/>
          </p:nvSpPr>
          <p:spPr bwMode="auto">
            <a:xfrm>
              <a:off x="5312" y="2658"/>
              <a:ext cx="260" cy="942"/>
            </a:xfrm>
            <a:prstGeom prst="line">
              <a:avLst/>
            </a:prstGeom>
            <a:noFill/>
            <a:ln w="12700">
              <a:solidFill>
                <a:schemeClr val="hlink"/>
              </a:solidFill>
              <a:round/>
              <a:headEnd type="none" w="sm" len="sm"/>
              <a:tailEnd type="none" w="sm" len="sm"/>
            </a:ln>
          </p:spPr>
          <p:txBody>
            <a:bodyPr/>
            <a:lstStyle/>
            <a:p>
              <a:endParaRPr lang="en-US"/>
            </a:p>
          </p:txBody>
        </p:sp>
        <p:sp>
          <p:nvSpPr>
            <p:cNvPr id="8224" name="Line 95"/>
            <p:cNvSpPr>
              <a:spLocks noChangeShapeType="1"/>
            </p:cNvSpPr>
            <p:nvPr/>
          </p:nvSpPr>
          <p:spPr bwMode="auto">
            <a:xfrm>
              <a:off x="5376" y="2656"/>
              <a:ext cx="256" cy="944"/>
            </a:xfrm>
            <a:prstGeom prst="line">
              <a:avLst/>
            </a:prstGeom>
            <a:noFill/>
            <a:ln w="12700">
              <a:solidFill>
                <a:schemeClr val="hlink"/>
              </a:solidFill>
              <a:round/>
              <a:headEnd type="none" w="sm" len="sm"/>
              <a:tailEnd type="none" w="sm" len="sm"/>
            </a:ln>
          </p:spPr>
          <p:txBody>
            <a:bodyPr/>
            <a:lstStyle/>
            <a:p>
              <a:endParaRPr lang="en-US"/>
            </a:p>
          </p:txBody>
        </p:sp>
        <p:sp>
          <p:nvSpPr>
            <p:cNvPr id="8225" name="Line 96"/>
            <p:cNvSpPr>
              <a:spLocks noChangeShapeType="1"/>
            </p:cNvSpPr>
            <p:nvPr/>
          </p:nvSpPr>
          <p:spPr bwMode="auto">
            <a:xfrm>
              <a:off x="5156" y="2672"/>
              <a:ext cx="232" cy="938"/>
            </a:xfrm>
            <a:prstGeom prst="line">
              <a:avLst/>
            </a:prstGeom>
            <a:noFill/>
            <a:ln w="12700">
              <a:solidFill>
                <a:schemeClr val="hlink"/>
              </a:solidFill>
              <a:round/>
              <a:headEnd type="none" w="sm" len="sm"/>
              <a:tailEnd type="none" w="sm" len="sm"/>
            </a:ln>
          </p:spPr>
          <p:txBody>
            <a:bodyPr/>
            <a:lstStyle/>
            <a:p>
              <a:endParaRPr lang="en-US"/>
            </a:p>
          </p:txBody>
        </p:sp>
        <p:sp>
          <p:nvSpPr>
            <p:cNvPr id="8226" name="Line 97"/>
            <p:cNvSpPr>
              <a:spLocks noChangeShapeType="1"/>
            </p:cNvSpPr>
            <p:nvPr/>
          </p:nvSpPr>
          <p:spPr bwMode="auto">
            <a:xfrm>
              <a:off x="5000" y="2642"/>
              <a:ext cx="230" cy="966"/>
            </a:xfrm>
            <a:prstGeom prst="line">
              <a:avLst/>
            </a:prstGeom>
            <a:noFill/>
            <a:ln w="12700">
              <a:solidFill>
                <a:schemeClr val="hlink"/>
              </a:solidFill>
              <a:round/>
              <a:headEnd type="none" w="sm" len="sm"/>
              <a:tailEnd type="none" w="sm" len="sm"/>
            </a:ln>
          </p:spPr>
          <p:txBody>
            <a:bodyPr/>
            <a:lstStyle/>
            <a:p>
              <a:endParaRPr lang="en-US"/>
            </a:p>
          </p:txBody>
        </p:sp>
        <p:sp>
          <p:nvSpPr>
            <p:cNvPr id="8227" name="Line 98"/>
            <p:cNvSpPr>
              <a:spLocks noChangeShapeType="1"/>
            </p:cNvSpPr>
            <p:nvPr/>
          </p:nvSpPr>
          <p:spPr bwMode="auto">
            <a:xfrm>
              <a:off x="5066" y="2670"/>
              <a:ext cx="224" cy="940"/>
            </a:xfrm>
            <a:prstGeom prst="line">
              <a:avLst/>
            </a:prstGeom>
            <a:noFill/>
            <a:ln w="12700">
              <a:solidFill>
                <a:schemeClr val="hlink"/>
              </a:solidFill>
              <a:round/>
              <a:headEnd type="none" w="sm" len="sm"/>
              <a:tailEnd type="none" w="sm" len="sm"/>
            </a:ln>
          </p:spPr>
          <p:txBody>
            <a:bodyPr/>
            <a:lstStyle/>
            <a:p>
              <a:endParaRPr lang="en-US"/>
            </a:p>
          </p:txBody>
        </p:sp>
        <p:sp>
          <p:nvSpPr>
            <p:cNvPr id="8228" name="Line 99"/>
            <p:cNvSpPr>
              <a:spLocks noChangeShapeType="1"/>
            </p:cNvSpPr>
            <p:nvPr/>
          </p:nvSpPr>
          <p:spPr bwMode="auto">
            <a:xfrm>
              <a:off x="5130" y="2666"/>
              <a:ext cx="220" cy="936"/>
            </a:xfrm>
            <a:prstGeom prst="line">
              <a:avLst/>
            </a:prstGeom>
            <a:noFill/>
            <a:ln w="12700">
              <a:solidFill>
                <a:schemeClr val="hlink"/>
              </a:solidFill>
              <a:round/>
              <a:headEnd type="none" w="sm" len="sm"/>
              <a:tailEnd type="none" w="sm" len="sm"/>
            </a:ln>
          </p:spPr>
          <p:txBody>
            <a:bodyPr/>
            <a:lstStyle/>
            <a:p>
              <a:endParaRPr lang="en-US"/>
            </a:p>
          </p:txBody>
        </p:sp>
        <p:sp>
          <p:nvSpPr>
            <p:cNvPr id="8229" name="Line 100"/>
            <p:cNvSpPr>
              <a:spLocks noChangeShapeType="1"/>
            </p:cNvSpPr>
            <p:nvPr/>
          </p:nvSpPr>
          <p:spPr bwMode="auto">
            <a:xfrm>
              <a:off x="5188" y="2678"/>
              <a:ext cx="232" cy="934"/>
            </a:xfrm>
            <a:prstGeom prst="line">
              <a:avLst/>
            </a:prstGeom>
            <a:noFill/>
            <a:ln w="12700">
              <a:solidFill>
                <a:schemeClr val="hlink"/>
              </a:solidFill>
              <a:round/>
              <a:headEnd type="none" w="sm" len="sm"/>
              <a:tailEnd type="none" w="sm" len="sm"/>
            </a:ln>
          </p:spPr>
          <p:txBody>
            <a:bodyPr/>
            <a:lstStyle/>
            <a:p>
              <a:endParaRPr lang="en-US"/>
            </a:p>
          </p:txBody>
        </p:sp>
        <p:sp>
          <p:nvSpPr>
            <p:cNvPr id="8230" name="Line 101"/>
            <p:cNvSpPr>
              <a:spLocks noChangeShapeType="1"/>
            </p:cNvSpPr>
            <p:nvPr/>
          </p:nvSpPr>
          <p:spPr bwMode="auto">
            <a:xfrm>
              <a:off x="5242" y="2682"/>
              <a:ext cx="238" cy="930"/>
            </a:xfrm>
            <a:prstGeom prst="line">
              <a:avLst/>
            </a:prstGeom>
            <a:noFill/>
            <a:ln w="12700">
              <a:solidFill>
                <a:schemeClr val="hlink"/>
              </a:solidFill>
              <a:round/>
              <a:headEnd type="none" w="sm" len="sm"/>
              <a:tailEnd type="none" w="sm" len="sm"/>
            </a:ln>
          </p:spPr>
          <p:txBody>
            <a:bodyPr/>
            <a:lstStyle/>
            <a:p>
              <a:endParaRPr lang="en-US"/>
            </a:p>
          </p:txBody>
        </p:sp>
        <p:sp>
          <p:nvSpPr>
            <p:cNvPr id="8231" name="Line 102"/>
            <p:cNvSpPr>
              <a:spLocks noChangeShapeType="1"/>
            </p:cNvSpPr>
            <p:nvPr/>
          </p:nvSpPr>
          <p:spPr bwMode="auto">
            <a:xfrm>
              <a:off x="5348" y="2660"/>
              <a:ext cx="256" cy="944"/>
            </a:xfrm>
            <a:prstGeom prst="line">
              <a:avLst/>
            </a:prstGeom>
            <a:noFill/>
            <a:ln w="12700">
              <a:solidFill>
                <a:schemeClr val="hlink"/>
              </a:solidFill>
              <a:round/>
              <a:headEnd type="none" w="sm" len="sm"/>
              <a:tailEnd type="none" w="sm" len="sm"/>
            </a:ln>
          </p:spPr>
          <p:txBody>
            <a:bodyPr/>
            <a:lstStyle/>
            <a:p>
              <a:endParaRPr lang="en-US"/>
            </a:p>
          </p:txBody>
        </p:sp>
        <p:sp>
          <p:nvSpPr>
            <p:cNvPr id="8232" name="Line 103"/>
            <p:cNvSpPr>
              <a:spLocks noChangeShapeType="1"/>
            </p:cNvSpPr>
            <p:nvPr/>
          </p:nvSpPr>
          <p:spPr bwMode="auto">
            <a:xfrm>
              <a:off x="5288" y="2664"/>
              <a:ext cx="256" cy="944"/>
            </a:xfrm>
            <a:prstGeom prst="line">
              <a:avLst/>
            </a:prstGeom>
            <a:noFill/>
            <a:ln w="12700">
              <a:solidFill>
                <a:schemeClr val="hlink"/>
              </a:solidFill>
              <a:round/>
              <a:headEnd type="none" w="sm" len="sm"/>
              <a:tailEnd type="none" w="sm" len="sm"/>
            </a:ln>
          </p:spPr>
          <p:txBody>
            <a:bodyPr/>
            <a:lstStyle/>
            <a:p>
              <a:endParaRPr lang="en-US"/>
            </a:p>
          </p:txBody>
        </p:sp>
      </p:grpSp>
      <p:sp>
        <p:nvSpPr>
          <p:cNvPr id="403560" name="Text Box 104"/>
          <p:cNvSpPr txBox="1">
            <a:spLocks noChangeArrowheads="1"/>
          </p:cNvSpPr>
          <p:nvPr/>
        </p:nvSpPr>
        <p:spPr bwMode="auto">
          <a:xfrm>
            <a:off x="0" y="0"/>
            <a:ext cx="9144000" cy="730969"/>
          </a:xfrm>
          <a:prstGeom prst="rect">
            <a:avLst/>
          </a:prstGeom>
          <a:noFill/>
          <a:ln w="12700">
            <a:noFill/>
            <a:miter lim="800000"/>
            <a:headEnd type="none" w="sm" len="sm"/>
            <a:tailEnd type="none" w="sm" len="sm"/>
          </a:ln>
          <a:effectLst/>
        </p:spPr>
        <p:txBody>
          <a:bodyPr lIns="114300" tIns="57150" rIns="114300" bIns="57150">
            <a:spAutoFit/>
          </a:bodyPr>
          <a:lstStyle/>
          <a:p>
            <a:pPr algn="ctr" defTabSz="1143000" eaLnBrk="1" hangingPunct="1">
              <a:defRPr/>
            </a:pPr>
            <a:r>
              <a:rPr lang="es-ES_tradnl" sz="4000" dirty="0" smtClean="0">
                <a:solidFill>
                  <a:schemeClr val="bg2"/>
                </a:solidFill>
                <a:effectLst>
                  <a:outerShdw blurRad="38100" dist="38100" dir="2700000" algn="tl">
                    <a:srgbClr val="000000"/>
                  </a:outerShdw>
                </a:effectLst>
              </a:rPr>
              <a:t>Relación de señal IR a Intensidad de Lluvia</a:t>
            </a:r>
            <a:endParaRPr lang="es-ES_tradnl" sz="4000" dirty="0">
              <a:solidFill>
                <a:schemeClr val="bg2"/>
              </a:solidFill>
              <a:effectLst>
                <a:outerShdw blurRad="38100" dist="38100" dir="2700000" algn="tl">
                  <a:srgbClr val="000000"/>
                </a:outerShdw>
              </a:effectLst>
            </a:endParaRPr>
          </a:p>
        </p:txBody>
      </p:sp>
    </p:spTree>
    <p:extLst>
      <p:ext uri="{BB962C8B-B14F-4D97-AF65-F5344CB8AC3E}">
        <p14:creationId xmlns:p14="http://schemas.microsoft.com/office/powerpoint/2010/main" val="54891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228600"/>
            <a:ext cx="7696200" cy="1200329"/>
          </a:xfrm>
          <a:prstGeom prst="rect">
            <a:avLst/>
          </a:prstGeom>
          <a:noFill/>
        </p:spPr>
        <p:txBody>
          <a:bodyPr wrap="square" rtlCol="0">
            <a:spAutoFit/>
          </a:bodyPr>
          <a:lstStyle/>
          <a:p>
            <a:pPr algn="ctr"/>
            <a:r>
              <a:rPr lang="es-ES_tradnl" sz="3600" b="1" dirty="0" smtClean="0">
                <a:solidFill>
                  <a:srgbClr val="FFFF00"/>
                </a:solidFill>
              </a:rPr>
              <a:t>Teoría bajo las estimaciones de lluvia de los satélites GOES</a:t>
            </a:r>
            <a:endParaRPr lang="es-ES_tradnl" sz="3600" b="1" dirty="0">
              <a:solidFill>
                <a:srgbClr val="FFFF00"/>
              </a:solidFill>
            </a:endParaRPr>
          </a:p>
        </p:txBody>
      </p:sp>
      <p:sp>
        <p:nvSpPr>
          <p:cNvPr id="3" name="TextBox 2"/>
          <p:cNvSpPr txBox="1"/>
          <p:nvPr/>
        </p:nvSpPr>
        <p:spPr>
          <a:xfrm>
            <a:off x="762000" y="1752600"/>
            <a:ext cx="7696200" cy="2893100"/>
          </a:xfrm>
          <a:prstGeom prst="rect">
            <a:avLst/>
          </a:prstGeom>
          <a:noFill/>
        </p:spPr>
        <p:txBody>
          <a:bodyPr wrap="square" rtlCol="0">
            <a:spAutoFit/>
          </a:bodyPr>
          <a:lstStyle/>
          <a:p>
            <a:pPr marL="457200" indent="-457200">
              <a:buFont typeface="Arial" pitchFamily="34" charset="0"/>
              <a:buChar char="•"/>
            </a:pPr>
            <a:r>
              <a:rPr lang="es-ES_tradnl" sz="2600" dirty="0" smtClean="0"/>
              <a:t>La suposición anterior es razonable para nubes </a:t>
            </a:r>
            <a:r>
              <a:rPr lang="es-ES_tradnl" sz="2600" dirty="0" err="1" smtClean="0"/>
              <a:t>convectivas</a:t>
            </a:r>
            <a:r>
              <a:rPr lang="es-ES_tradnl" sz="2600" dirty="0" smtClean="0"/>
              <a:t>  (aguaceros y tormentas)</a:t>
            </a:r>
          </a:p>
          <a:p>
            <a:pPr marL="457200" indent="-457200">
              <a:buFont typeface="Arial" pitchFamily="34" charset="0"/>
              <a:buChar char="•"/>
            </a:pPr>
            <a:endParaRPr lang="en-US" sz="2600" dirty="0" smtClean="0"/>
          </a:p>
          <a:p>
            <a:pPr marL="457200" indent="-457200">
              <a:buFont typeface="Arial" pitchFamily="34" charset="0"/>
              <a:buChar char="•"/>
            </a:pPr>
            <a:r>
              <a:rPr lang="es-ES_tradnl" sz="2600" dirty="0" smtClean="0"/>
              <a:t>La suposición no es buena para:</a:t>
            </a:r>
          </a:p>
          <a:p>
            <a:pPr marL="914400" lvl="1" indent="-457200">
              <a:buFont typeface="Wingdings" pitchFamily="2" charset="2"/>
              <a:buChar char="ü"/>
            </a:pPr>
            <a:r>
              <a:rPr lang="es-ES_tradnl" sz="2600" dirty="0" smtClean="0"/>
              <a:t>Nubes estratiformes (calientes pero pueden producir lluvia significativa)</a:t>
            </a:r>
          </a:p>
          <a:p>
            <a:pPr marL="914400" lvl="1" indent="-457200">
              <a:buFont typeface="Wingdings" pitchFamily="2" charset="2"/>
              <a:buChar char="ü"/>
            </a:pPr>
            <a:r>
              <a:rPr lang="es-ES_tradnl" sz="2600" dirty="0" smtClean="0"/>
              <a:t>Nubes cirrus (frías pero no producen lluvia)</a:t>
            </a:r>
            <a:endParaRPr lang="es-ES_tradnl" sz="2600" dirty="0"/>
          </a:p>
        </p:txBody>
      </p:sp>
    </p:spTree>
    <p:extLst>
      <p:ext uri="{BB962C8B-B14F-4D97-AF65-F5344CB8AC3E}">
        <p14:creationId xmlns:p14="http://schemas.microsoft.com/office/powerpoint/2010/main" val="998993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66"/>
            <a:ext cx="7772400" cy="1143000"/>
          </a:xfrm>
        </p:spPr>
        <p:txBody>
          <a:bodyPr/>
          <a:lstStyle/>
          <a:p>
            <a:r>
              <a:rPr lang="es-ES_tradnl" dirty="0" smtClean="0"/>
              <a:t>Pronostico Determinísticos</a:t>
            </a:r>
            <a:br>
              <a:rPr lang="es-ES_tradnl" dirty="0" smtClean="0"/>
            </a:br>
            <a:r>
              <a:rPr lang="es-ES_tradnl" dirty="0" smtClean="0"/>
              <a:t>Precipitación del GFS</a:t>
            </a:r>
            <a:endParaRPr lang="es-ES_tradnl" dirty="0"/>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581400" cy="445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098" y="1502044"/>
            <a:ext cx="3586902" cy="4474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248400"/>
            <a:ext cx="3581400" cy="457200"/>
          </a:xfrm>
          <a:prstGeom prst="rect">
            <a:avLst/>
          </a:prstGeom>
          <a:noFill/>
        </p:spPr>
        <p:txBody>
          <a:bodyPr wrap="square" rtlCol="0">
            <a:spAutoFit/>
          </a:bodyPr>
          <a:lstStyle/>
          <a:p>
            <a:pPr algn="ctr"/>
            <a:r>
              <a:rPr lang="es-ES_tradnl" dirty="0" smtClean="0"/>
              <a:t>Precipitación Total</a:t>
            </a:r>
            <a:endParaRPr lang="es-ES_tradnl" dirty="0"/>
          </a:p>
        </p:txBody>
      </p:sp>
      <p:sp>
        <p:nvSpPr>
          <p:cNvPr id="7" name="TextBox 6"/>
          <p:cNvSpPr txBox="1"/>
          <p:nvPr/>
        </p:nvSpPr>
        <p:spPr>
          <a:xfrm>
            <a:off x="4800600" y="6248400"/>
            <a:ext cx="3581400" cy="461665"/>
          </a:xfrm>
          <a:prstGeom prst="rect">
            <a:avLst/>
          </a:prstGeom>
          <a:noFill/>
        </p:spPr>
        <p:txBody>
          <a:bodyPr wrap="square" rtlCol="0">
            <a:spAutoFit/>
          </a:bodyPr>
          <a:lstStyle/>
          <a:p>
            <a:pPr algn="ctr"/>
            <a:r>
              <a:rPr lang="es-ES_tradnl" dirty="0" smtClean="0"/>
              <a:t>Precipitación Convectiva</a:t>
            </a:r>
            <a:endParaRPr lang="es-ES_tradnl" dirty="0"/>
          </a:p>
        </p:txBody>
      </p:sp>
      <p:sp>
        <p:nvSpPr>
          <p:cNvPr id="3" name="Oval 2"/>
          <p:cNvSpPr/>
          <p:nvPr/>
        </p:nvSpPr>
        <p:spPr>
          <a:xfrm>
            <a:off x="1447800" y="4419600"/>
            <a:ext cx="228600" cy="8382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Oval 7"/>
          <p:cNvSpPr/>
          <p:nvPr/>
        </p:nvSpPr>
        <p:spPr>
          <a:xfrm>
            <a:off x="5562600" y="4419600"/>
            <a:ext cx="228600" cy="8382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Oval 4"/>
          <p:cNvSpPr/>
          <p:nvPr/>
        </p:nvSpPr>
        <p:spPr>
          <a:xfrm rot="19060159">
            <a:off x="2118460" y="2707525"/>
            <a:ext cx="533400" cy="10668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Oval 9"/>
          <p:cNvSpPr/>
          <p:nvPr/>
        </p:nvSpPr>
        <p:spPr>
          <a:xfrm rot="19060159">
            <a:off x="6339740" y="2707525"/>
            <a:ext cx="533400" cy="10668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Oval 5"/>
          <p:cNvSpPr/>
          <p:nvPr/>
        </p:nvSpPr>
        <p:spPr>
          <a:xfrm>
            <a:off x="1981200" y="1752600"/>
            <a:ext cx="838200" cy="6858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Oval 11"/>
          <p:cNvSpPr/>
          <p:nvPr/>
        </p:nvSpPr>
        <p:spPr>
          <a:xfrm>
            <a:off x="6096000" y="1752600"/>
            <a:ext cx="838200" cy="685800"/>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Oval 8"/>
          <p:cNvSpPr/>
          <p:nvPr/>
        </p:nvSpPr>
        <p:spPr>
          <a:xfrm rot="18787977">
            <a:off x="7066471" y="2277508"/>
            <a:ext cx="533400" cy="802525"/>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Oval 13"/>
          <p:cNvSpPr/>
          <p:nvPr/>
        </p:nvSpPr>
        <p:spPr>
          <a:xfrm rot="18787977">
            <a:off x="2875471" y="2177767"/>
            <a:ext cx="533400" cy="802525"/>
          </a:xfrm>
          <a:prstGeom prst="ellipse">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45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09800"/>
            <a:ext cx="35242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1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animBg="1"/>
      <p:bldP spid="10" grpId="0" animBg="1"/>
      <p:bldP spid="6" grpId="0" animBg="1"/>
      <p:bldP spid="12" grpId="0" animBg="1"/>
      <p:bldP spid="9" grpId="0" animBg="1"/>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Line 2"/>
          <p:cNvSpPr>
            <a:spLocks noChangeShapeType="1"/>
          </p:cNvSpPr>
          <p:nvPr/>
        </p:nvSpPr>
        <p:spPr bwMode="auto">
          <a:xfrm>
            <a:off x="6858000" y="5715000"/>
            <a:ext cx="2095500" cy="0"/>
          </a:xfrm>
          <a:prstGeom prst="line">
            <a:avLst/>
          </a:prstGeom>
          <a:noFill/>
          <a:ln w="9525">
            <a:noFill/>
            <a:round/>
            <a:headEnd type="none" w="sm" len="sm"/>
            <a:tailEnd type="none" w="sm" len="sm"/>
          </a:ln>
        </p:spPr>
        <p:txBody>
          <a:bodyPr/>
          <a:lstStyle/>
          <a:p>
            <a:endParaRPr lang="en-US"/>
          </a:p>
        </p:txBody>
      </p:sp>
      <p:grpSp>
        <p:nvGrpSpPr>
          <p:cNvPr id="10243" name="Group 3"/>
          <p:cNvGrpSpPr>
            <a:grpSpLocks/>
          </p:cNvGrpSpPr>
          <p:nvPr/>
        </p:nvGrpSpPr>
        <p:grpSpPr bwMode="auto">
          <a:xfrm>
            <a:off x="322263" y="723900"/>
            <a:ext cx="2700337" cy="6134100"/>
            <a:chOff x="4140" y="180"/>
            <a:chExt cx="1701" cy="3864"/>
          </a:xfrm>
        </p:grpSpPr>
        <p:sp>
          <p:nvSpPr>
            <p:cNvPr id="10318" name="Text Box 4"/>
            <p:cNvSpPr txBox="1">
              <a:spLocks noChangeArrowheads="1"/>
            </p:cNvSpPr>
            <p:nvPr/>
          </p:nvSpPr>
          <p:spPr bwMode="auto">
            <a:xfrm>
              <a:off x="5405"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290</a:t>
              </a:r>
            </a:p>
          </p:txBody>
        </p:sp>
        <p:sp>
          <p:nvSpPr>
            <p:cNvPr id="10319" name="Rectangle 5"/>
            <p:cNvSpPr>
              <a:spLocks noChangeArrowheads="1"/>
            </p:cNvSpPr>
            <p:nvPr/>
          </p:nvSpPr>
          <p:spPr bwMode="auto">
            <a:xfrm>
              <a:off x="4320" y="192"/>
              <a:ext cx="1320" cy="3420"/>
            </a:xfrm>
            <a:prstGeom prst="rect">
              <a:avLst/>
            </a:prstGeom>
            <a:solidFill>
              <a:srgbClr val="FFFFFF"/>
            </a:solidFill>
            <a:ln w="9525">
              <a:solidFill>
                <a:schemeClr val="tx1"/>
              </a:solidFill>
              <a:miter lim="800000"/>
              <a:headEnd type="none" w="sm" len="sm"/>
              <a:tailEnd type="none" w="sm" len="sm"/>
            </a:ln>
          </p:spPr>
          <p:txBody>
            <a:bodyPr wrap="none" anchor="ctr"/>
            <a:lstStyle/>
            <a:p>
              <a:endParaRPr lang="en-US"/>
            </a:p>
          </p:txBody>
        </p:sp>
        <p:sp>
          <p:nvSpPr>
            <p:cNvPr id="10320" name="Text Box 6"/>
            <p:cNvSpPr txBox="1">
              <a:spLocks noChangeArrowheads="1"/>
            </p:cNvSpPr>
            <p:nvPr/>
          </p:nvSpPr>
          <p:spPr bwMode="auto">
            <a:xfrm>
              <a:off x="4140"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200</a:t>
              </a:r>
            </a:p>
          </p:txBody>
        </p:sp>
        <p:sp>
          <p:nvSpPr>
            <p:cNvPr id="10321" name="Text Box 7"/>
            <p:cNvSpPr txBox="1">
              <a:spLocks noChangeArrowheads="1"/>
            </p:cNvSpPr>
            <p:nvPr/>
          </p:nvSpPr>
          <p:spPr bwMode="auto">
            <a:xfrm>
              <a:off x="4860"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250</a:t>
              </a:r>
            </a:p>
          </p:txBody>
        </p:sp>
        <p:sp>
          <p:nvSpPr>
            <p:cNvPr id="10322" name="Text Box 8"/>
            <p:cNvSpPr txBox="1">
              <a:spLocks noChangeArrowheads="1"/>
            </p:cNvSpPr>
            <p:nvPr/>
          </p:nvSpPr>
          <p:spPr bwMode="auto">
            <a:xfrm>
              <a:off x="4800" y="3780"/>
              <a:ext cx="521" cy="264"/>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sz="2000" b="1" dirty="0">
                  <a:solidFill>
                    <a:schemeClr val="bg2"/>
                  </a:solidFill>
                  <a:latin typeface="Times New Roman" pitchFamily="18" charset="0"/>
                </a:rPr>
                <a:t>T (K)</a:t>
              </a:r>
            </a:p>
          </p:txBody>
        </p:sp>
        <p:sp>
          <p:nvSpPr>
            <p:cNvPr id="10323" name="Freeform 9"/>
            <p:cNvSpPr>
              <a:spLocks/>
            </p:cNvSpPr>
            <p:nvPr/>
          </p:nvSpPr>
          <p:spPr bwMode="auto">
            <a:xfrm>
              <a:off x="4320" y="180"/>
              <a:ext cx="1320" cy="3420"/>
            </a:xfrm>
            <a:custGeom>
              <a:avLst/>
              <a:gdLst>
                <a:gd name="T0" fmla="*/ 0 w 1056"/>
                <a:gd name="T1" fmla="*/ 0 h 2736"/>
                <a:gd name="T2" fmla="*/ 40 w 1056"/>
                <a:gd name="T3" fmla="*/ 281 h 2736"/>
                <a:gd name="T4" fmla="*/ 219 w 1056"/>
                <a:gd name="T5" fmla="*/ 952 h 2736"/>
                <a:gd name="T6" fmla="*/ 436 w 1056"/>
                <a:gd name="T7" fmla="*/ 1794 h 2736"/>
                <a:gd name="T8" fmla="*/ 559 w 1056"/>
                <a:gd name="T9" fmla="*/ 2231 h 2736"/>
                <a:gd name="T10" fmla="*/ 720 w 1056"/>
                <a:gd name="T11" fmla="*/ 2700 h 2736"/>
                <a:gd name="T12" fmla="*/ 1320 w 1056"/>
                <a:gd name="T13" fmla="*/ 3420 h 2736"/>
                <a:gd name="T14" fmla="*/ 0 60000 65536"/>
                <a:gd name="T15" fmla="*/ 0 60000 65536"/>
                <a:gd name="T16" fmla="*/ 0 60000 65536"/>
                <a:gd name="T17" fmla="*/ 0 60000 65536"/>
                <a:gd name="T18" fmla="*/ 0 60000 65536"/>
                <a:gd name="T19" fmla="*/ 0 60000 65536"/>
                <a:gd name="T20" fmla="*/ 0 60000 65536"/>
                <a:gd name="T21" fmla="*/ 0 w 1056"/>
                <a:gd name="T22" fmla="*/ 0 h 2736"/>
                <a:gd name="T23" fmla="*/ 1056 w 1056"/>
                <a:gd name="T24" fmla="*/ 2736 h 27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6" h="2736">
                  <a:moveTo>
                    <a:pt x="0" y="0"/>
                  </a:moveTo>
                  <a:cubicBezTo>
                    <a:pt x="5" y="37"/>
                    <a:pt x="3" y="98"/>
                    <a:pt x="32" y="225"/>
                  </a:cubicBezTo>
                  <a:cubicBezTo>
                    <a:pt x="61" y="352"/>
                    <a:pt x="122" y="560"/>
                    <a:pt x="175" y="762"/>
                  </a:cubicBezTo>
                  <a:cubicBezTo>
                    <a:pt x="228" y="964"/>
                    <a:pt x="304" y="1265"/>
                    <a:pt x="349" y="1435"/>
                  </a:cubicBezTo>
                  <a:cubicBezTo>
                    <a:pt x="394" y="1605"/>
                    <a:pt x="409" y="1664"/>
                    <a:pt x="447" y="1785"/>
                  </a:cubicBezTo>
                  <a:cubicBezTo>
                    <a:pt x="485" y="1906"/>
                    <a:pt x="474" y="2002"/>
                    <a:pt x="576" y="2160"/>
                  </a:cubicBezTo>
                  <a:cubicBezTo>
                    <a:pt x="678" y="2318"/>
                    <a:pt x="864" y="2528"/>
                    <a:pt x="1056" y="2736"/>
                  </a:cubicBezTo>
                </a:path>
              </a:pathLst>
            </a:custGeom>
            <a:noFill/>
            <a:ln w="38100">
              <a:solidFill>
                <a:srgbClr val="FF0000"/>
              </a:solidFill>
              <a:round/>
              <a:headEnd type="none" w="sm" len="sm"/>
              <a:tailEnd type="none" w="sm" len="sm"/>
            </a:ln>
          </p:spPr>
          <p:txBody>
            <a:bodyPr/>
            <a:lstStyle/>
            <a:p>
              <a:endParaRPr lang="en-US"/>
            </a:p>
          </p:txBody>
        </p:sp>
      </p:grpSp>
      <p:grpSp>
        <p:nvGrpSpPr>
          <p:cNvPr id="3" name="Group 10"/>
          <p:cNvGrpSpPr>
            <a:grpSpLocks/>
          </p:cNvGrpSpPr>
          <p:nvPr/>
        </p:nvGrpSpPr>
        <p:grpSpPr bwMode="auto">
          <a:xfrm>
            <a:off x="649288" y="727075"/>
            <a:ext cx="6127749" cy="5429250"/>
            <a:chOff x="412" y="199"/>
            <a:chExt cx="3860" cy="3420"/>
          </a:xfrm>
        </p:grpSpPr>
        <p:sp>
          <p:nvSpPr>
            <p:cNvPr id="10293" name="Line 11"/>
            <p:cNvSpPr>
              <a:spLocks noChangeShapeType="1"/>
            </p:cNvSpPr>
            <p:nvPr/>
          </p:nvSpPr>
          <p:spPr bwMode="auto">
            <a:xfrm>
              <a:off x="2052" y="2659"/>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0294" name="Line 12"/>
            <p:cNvSpPr>
              <a:spLocks noChangeShapeType="1"/>
            </p:cNvSpPr>
            <p:nvPr/>
          </p:nvSpPr>
          <p:spPr bwMode="auto">
            <a:xfrm>
              <a:off x="2100" y="2659"/>
              <a:ext cx="240" cy="960"/>
            </a:xfrm>
            <a:prstGeom prst="line">
              <a:avLst/>
            </a:prstGeom>
            <a:noFill/>
            <a:ln w="12700">
              <a:solidFill>
                <a:schemeClr val="hlink"/>
              </a:solidFill>
              <a:round/>
              <a:headEnd type="none" w="sm" len="sm"/>
              <a:tailEnd type="none" w="sm" len="sm"/>
            </a:ln>
          </p:spPr>
          <p:txBody>
            <a:bodyPr/>
            <a:lstStyle/>
            <a:p>
              <a:endParaRPr lang="en-US"/>
            </a:p>
          </p:txBody>
        </p:sp>
        <p:sp>
          <p:nvSpPr>
            <p:cNvPr id="10295" name="Line 13"/>
            <p:cNvSpPr>
              <a:spLocks noChangeShapeType="1"/>
            </p:cNvSpPr>
            <p:nvPr/>
          </p:nvSpPr>
          <p:spPr bwMode="auto">
            <a:xfrm>
              <a:off x="2148" y="2611"/>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0296" name="Line 14"/>
            <p:cNvSpPr>
              <a:spLocks noChangeShapeType="1"/>
            </p:cNvSpPr>
            <p:nvPr/>
          </p:nvSpPr>
          <p:spPr bwMode="auto">
            <a:xfrm>
              <a:off x="2196" y="2563"/>
              <a:ext cx="264" cy="1056"/>
            </a:xfrm>
            <a:prstGeom prst="line">
              <a:avLst/>
            </a:prstGeom>
            <a:noFill/>
            <a:ln w="12700">
              <a:solidFill>
                <a:schemeClr val="hlink"/>
              </a:solidFill>
              <a:round/>
              <a:headEnd type="none" w="sm" len="sm"/>
              <a:tailEnd type="none" w="sm" len="sm"/>
            </a:ln>
          </p:spPr>
          <p:txBody>
            <a:bodyPr/>
            <a:lstStyle/>
            <a:p>
              <a:endParaRPr lang="en-US"/>
            </a:p>
          </p:txBody>
        </p:sp>
        <p:sp>
          <p:nvSpPr>
            <p:cNvPr id="10297" name="Line 15"/>
            <p:cNvSpPr>
              <a:spLocks noChangeShapeType="1"/>
            </p:cNvSpPr>
            <p:nvPr/>
          </p:nvSpPr>
          <p:spPr bwMode="auto">
            <a:xfrm>
              <a:off x="2340" y="2611"/>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0298" name="Line 16"/>
            <p:cNvSpPr>
              <a:spLocks noChangeShapeType="1"/>
            </p:cNvSpPr>
            <p:nvPr/>
          </p:nvSpPr>
          <p:spPr bwMode="auto">
            <a:xfrm>
              <a:off x="2292" y="2659"/>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0299" name="Line 17"/>
            <p:cNvSpPr>
              <a:spLocks noChangeShapeType="1"/>
            </p:cNvSpPr>
            <p:nvPr/>
          </p:nvSpPr>
          <p:spPr bwMode="auto">
            <a:xfrm>
              <a:off x="2388" y="2611"/>
              <a:ext cx="252" cy="1008"/>
            </a:xfrm>
            <a:prstGeom prst="line">
              <a:avLst/>
            </a:prstGeom>
            <a:noFill/>
            <a:ln w="12700">
              <a:solidFill>
                <a:schemeClr val="hlink"/>
              </a:solidFill>
              <a:round/>
              <a:headEnd type="none" w="sm" len="sm"/>
              <a:tailEnd type="none" w="sm" len="sm"/>
            </a:ln>
          </p:spPr>
          <p:txBody>
            <a:bodyPr/>
            <a:lstStyle/>
            <a:p>
              <a:endParaRPr lang="en-US"/>
            </a:p>
          </p:txBody>
        </p:sp>
        <p:sp>
          <p:nvSpPr>
            <p:cNvPr id="10300" name="Line 18"/>
            <p:cNvSpPr>
              <a:spLocks noChangeShapeType="1"/>
            </p:cNvSpPr>
            <p:nvPr/>
          </p:nvSpPr>
          <p:spPr bwMode="auto">
            <a:xfrm>
              <a:off x="2436" y="2611"/>
              <a:ext cx="264" cy="1008"/>
            </a:xfrm>
            <a:prstGeom prst="line">
              <a:avLst/>
            </a:prstGeom>
            <a:noFill/>
            <a:ln w="12700">
              <a:solidFill>
                <a:schemeClr val="hlink"/>
              </a:solidFill>
              <a:round/>
              <a:headEnd type="none" w="sm" len="sm"/>
              <a:tailEnd type="none" w="sm" len="sm"/>
            </a:ln>
          </p:spPr>
          <p:txBody>
            <a:bodyPr/>
            <a:lstStyle/>
            <a:p>
              <a:endParaRPr lang="en-US"/>
            </a:p>
          </p:txBody>
        </p:sp>
        <p:sp>
          <p:nvSpPr>
            <p:cNvPr id="10301" name="Line 19"/>
            <p:cNvSpPr>
              <a:spLocks noChangeShapeType="1"/>
            </p:cNvSpPr>
            <p:nvPr/>
          </p:nvSpPr>
          <p:spPr bwMode="auto">
            <a:xfrm>
              <a:off x="412" y="201"/>
              <a:ext cx="2204" cy="0"/>
            </a:xfrm>
            <a:prstGeom prst="line">
              <a:avLst/>
            </a:prstGeom>
            <a:noFill/>
            <a:ln w="38100">
              <a:solidFill>
                <a:srgbClr val="FF9933"/>
              </a:solidFill>
              <a:prstDash val="lgDash"/>
              <a:round/>
              <a:headEnd type="none" w="sm" len="sm"/>
              <a:tailEnd type="none" w="sm" len="sm"/>
            </a:ln>
          </p:spPr>
          <p:txBody>
            <a:bodyPr/>
            <a:lstStyle/>
            <a:p>
              <a:endParaRPr lang="en-US"/>
            </a:p>
          </p:txBody>
        </p:sp>
        <p:sp>
          <p:nvSpPr>
            <p:cNvPr id="10302" name="Oval 20"/>
            <p:cNvSpPr>
              <a:spLocks noChangeArrowheads="1"/>
            </p:cNvSpPr>
            <p:nvPr/>
          </p:nvSpPr>
          <p:spPr bwMode="auto">
            <a:xfrm>
              <a:off x="1980" y="19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3" name="Oval 21"/>
            <p:cNvSpPr>
              <a:spLocks noChangeArrowheads="1"/>
            </p:cNvSpPr>
            <p:nvPr/>
          </p:nvSpPr>
          <p:spPr bwMode="auto">
            <a:xfrm>
              <a:off x="1980" y="67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4" name="Oval 22"/>
            <p:cNvSpPr>
              <a:spLocks noChangeArrowheads="1"/>
            </p:cNvSpPr>
            <p:nvPr/>
          </p:nvSpPr>
          <p:spPr bwMode="auto">
            <a:xfrm>
              <a:off x="1980" y="109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5" name="Oval 23"/>
            <p:cNvSpPr>
              <a:spLocks noChangeArrowheads="1"/>
            </p:cNvSpPr>
            <p:nvPr/>
          </p:nvSpPr>
          <p:spPr bwMode="auto">
            <a:xfrm>
              <a:off x="1980" y="157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6" name="Oval 24"/>
            <p:cNvSpPr>
              <a:spLocks noChangeArrowheads="1"/>
            </p:cNvSpPr>
            <p:nvPr/>
          </p:nvSpPr>
          <p:spPr bwMode="auto">
            <a:xfrm>
              <a:off x="1956" y="18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7" name="Oval 25"/>
            <p:cNvSpPr>
              <a:spLocks noChangeArrowheads="1"/>
            </p:cNvSpPr>
            <p:nvPr/>
          </p:nvSpPr>
          <p:spPr bwMode="auto">
            <a:xfrm>
              <a:off x="2160" y="19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8" name="Oval 26"/>
            <p:cNvSpPr>
              <a:spLocks noChangeArrowheads="1"/>
            </p:cNvSpPr>
            <p:nvPr/>
          </p:nvSpPr>
          <p:spPr bwMode="auto">
            <a:xfrm>
              <a:off x="2340" y="19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09" name="Oval 27"/>
            <p:cNvSpPr>
              <a:spLocks noChangeArrowheads="1"/>
            </p:cNvSpPr>
            <p:nvPr/>
          </p:nvSpPr>
          <p:spPr bwMode="auto">
            <a:xfrm>
              <a:off x="2148" y="18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0" name="Oval 28"/>
            <p:cNvSpPr>
              <a:spLocks noChangeArrowheads="1"/>
            </p:cNvSpPr>
            <p:nvPr/>
          </p:nvSpPr>
          <p:spPr bwMode="auto">
            <a:xfrm>
              <a:off x="2160" y="151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1" name="Oval 29"/>
            <p:cNvSpPr>
              <a:spLocks noChangeArrowheads="1"/>
            </p:cNvSpPr>
            <p:nvPr/>
          </p:nvSpPr>
          <p:spPr bwMode="auto">
            <a:xfrm>
              <a:off x="2160" y="85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2" name="Oval 30"/>
            <p:cNvSpPr>
              <a:spLocks noChangeArrowheads="1"/>
            </p:cNvSpPr>
            <p:nvPr/>
          </p:nvSpPr>
          <p:spPr bwMode="auto">
            <a:xfrm>
              <a:off x="2340" y="85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3" name="Oval 31"/>
            <p:cNvSpPr>
              <a:spLocks noChangeArrowheads="1"/>
            </p:cNvSpPr>
            <p:nvPr/>
          </p:nvSpPr>
          <p:spPr bwMode="auto">
            <a:xfrm>
              <a:off x="2340" y="1459"/>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4" name="Oval 32"/>
            <p:cNvSpPr>
              <a:spLocks noChangeArrowheads="1"/>
            </p:cNvSpPr>
            <p:nvPr/>
          </p:nvSpPr>
          <p:spPr bwMode="auto">
            <a:xfrm>
              <a:off x="2340" y="18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5" name="Oval 33"/>
            <p:cNvSpPr>
              <a:spLocks noChangeArrowheads="1"/>
            </p:cNvSpPr>
            <p:nvPr/>
          </p:nvSpPr>
          <p:spPr bwMode="auto">
            <a:xfrm>
              <a:off x="2052" y="18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6" name="Oval 34"/>
            <p:cNvSpPr>
              <a:spLocks noChangeArrowheads="1"/>
            </p:cNvSpPr>
            <p:nvPr/>
          </p:nvSpPr>
          <p:spPr bwMode="auto">
            <a:xfrm>
              <a:off x="2244" y="1891"/>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317" name="Text Box 35"/>
            <p:cNvSpPr txBox="1">
              <a:spLocks noChangeArrowheads="1"/>
            </p:cNvSpPr>
            <p:nvPr/>
          </p:nvSpPr>
          <p:spPr bwMode="auto">
            <a:xfrm>
              <a:off x="2631" y="994"/>
              <a:ext cx="1641" cy="654"/>
            </a:xfrm>
            <a:prstGeom prst="rect">
              <a:avLst/>
            </a:prstGeom>
            <a:noFill/>
            <a:ln w="12700">
              <a:noFill/>
              <a:miter lim="800000"/>
              <a:headEnd type="none" w="sm" len="sm"/>
              <a:tailEnd type="none" w="sm" len="sm"/>
            </a:ln>
          </p:spPr>
          <p:txBody>
            <a:bodyPr wrap="none" lIns="114300" tIns="57150" rIns="114300" bIns="57150">
              <a:spAutoFit/>
            </a:bodyPr>
            <a:lstStyle/>
            <a:p>
              <a:pPr algn="ctr" defTabSz="1143000" eaLnBrk="1" hangingPunct="1"/>
              <a:r>
                <a:rPr lang="en-US" sz="3000" dirty="0">
                  <a:solidFill>
                    <a:schemeClr val="bg2"/>
                  </a:solidFill>
                  <a:latin typeface="Times New Roman" pitchFamily="18" charset="0"/>
                </a:rPr>
                <a:t>Cumulonimbus</a:t>
              </a:r>
            </a:p>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=200 K</a:t>
              </a:r>
            </a:p>
          </p:txBody>
        </p:sp>
      </p:grpSp>
      <p:grpSp>
        <p:nvGrpSpPr>
          <p:cNvPr id="4" name="Group 36"/>
          <p:cNvGrpSpPr>
            <a:grpSpLocks/>
          </p:cNvGrpSpPr>
          <p:nvPr/>
        </p:nvGrpSpPr>
        <p:grpSpPr bwMode="auto">
          <a:xfrm>
            <a:off x="1524000" y="4222750"/>
            <a:ext cx="6286500" cy="1920875"/>
            <a:chOff x="960" y="2396"/>
            <a:chExt cx="3960" cy="1210"/>
          </a:xfrm>
        </p:grpSpPr>
        <p:sp>
          <p:nvSpPr>
            <p:cNvPr id="10256" name="Oval 37"/>
            <p:cNvSpPr>
              <a:spLocks noChangeArrowheads="1"/>
            </p:cNvSpPr>
            <p:nvPr/>
          </p:nvSpPr>
          <p:spPr bwMode="auto">
            <a:xfrm>
              <a:off x="3420" y="252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7" name="Oval 38"/>
            <p:cNvSpPr>
              <a:spLocks noChangeArrowheads="1"/>
            </p:cNvSpPr>
            <p:nvPr/>
          </p:nvSpPr>
          <p:spPr bwMode="auto">
            <a:xfrm>
              <a:off x="3600" y="252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8" name="Oval 39"/>
            <p:cNvSpPr>
              <a:spLocks noChangeArrowheads="1"/>
            </p:cNvSpPr>
            <p:nvPr/>
          </p:nvSpPr>
          <p:spPr bwMode="auto">
            <a:xfrm>
              <a:off x="3900" y="252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9" name="Oval 40"/>
            <p:cNvSpPr>
              <a:spLocks noChangeArrowheads="1"/>
            </p:cNvSpPr>
            <p:nvPr/>
          </p:nvSpPr>
          <p:spPr bwMode="auto">
            <a:xfrm>
              <a:off x="3480" y="264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0" name="Oval 41"/>
            <p:cNvSpPr>
              <a:spLocks noChangeArrowheads="1"/>
            </p:cNvSpPr>
            <p:nvPr/>
          </p:nvSpPr>
          <p:spPr bwMode="auto">
            <a:xfrm>
              <a:off x="3720" y="264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1" name="Oval 42"/>
            <p:cNvSpPr>
              <a:spLocks noChangeArrowheads="1"/>
            </p:cNvSpPr>
            <p:nvPr/>
          </p:nvSpPr>
          <p:spPr bwMode="auto">
            <a:xfrm>
              <a:off x="3960" y="264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2" name="Oval 43"/>
            <p:cNvSpPr>
              <a:spLocks noChangeArrowheads="1"/>
            </p:cNvSpPr>
            <p:nvPr/>
          </p:nvSpPr>
          <p:spPr bwMode="auto">
            <a:xfrm>
              <a:off x="4080" y="252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3" name="Oval 44"/>
            <p:cNvSpPr>
              <a:spLocks noChangeArrowheads="1"/>
            </p:cNvSpPr>
            <p:nvPr/>
          </p:nvSpPr>
          <p:spPr bwMode="auto">
            <a:xfrm>
              <a:off x="4140" y="264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4" name="Oval 45"/>
            <p:cNvSpPr>
              <a:spLocks noChangeArrowheads="1"/>
            </p:cNvSpPr>
            <p:nvPr/>
          </p:nvSpPr>
          <p:spPr bwMode="auto">
            <a:xfrm>
              <a:off x="3540" y="276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5" name="Oval 46"/>
            <p:cNvSpPr>
              <a:spLocks noChangeArrowheads="1"/>
            </p:cNvSpPr>
            <p:nvPr/>
          </p:nvSpPr>
          <p:spPr bwMode="auto">
            <a:xfrm>
              <a:off x="3840" y="276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6" name="Oval 47"/>
            <p:cNvSpPr>
              <a:spLocks noChangeArrowheads="1"/>
            </p:cNvSpPr>
            <p:nvPr/>
          </p:nvSpPr>
          <p:spPr bwMode="auto">
            <a:xfrm>
              <a:off x="3360" y="240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7" name="Oval 48"/>
            <p:cNvSpPr>
              <a:spLocks noChangeArrowheads="1"/>
            </p:cNvSpPr>
            <p:nvPr/>
          </p:nvSpPr>
          <p:spPr bwMode="auto">
            <a:xfrm>
              <a:off x="3540" y="240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8" name="Oval 49"/>
            <p:cNvSpPr>
              <a:spLocks noChangeArrowheads="1"/>
            </p:cNvSpPr>
            <p:nvPr/>
          </p:nvSpPr>
          <p:spPr bwMode="auto">
            <a:xfrm>
              <a:off x="3660" y="240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69" name="Oval 50"/>
            <p:cNvSpPr>
              <a:spLocks noChangeArrowheads="1"/>
            </p:cNvSpPr>
            <p:nvPr/>
          </p:nvSpPr>
          <p:spPr bwMode="auto">
            <a:xfrm>
              <a:off x="3840" y="240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70" name="Oval 51"/>
            <p:cNvSpPr>
              <a:spLocks noChangeArrowheads="1"/>
            </p:cNvSpPr>
            <p:nvPr/>
          </p:nvSpPr>
          <p:spPr bwMode="auto">
            <a:xfrm>
              <a:off x="4200" y="276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71" name="Oval 52"/>
            <p:cNvSpPr>
              <a:spLocks noChangeArrowheads="1"/>
            </p:cNvSpPr>
            <p:nvPr/>
          </p:nvSpPr>
          <p:spPr bwMode="auto">
            <a:xfrm>
              <a:off x="4020" y="240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72" name="Line 53"/>
            <p:cNvSpPr>
              <a:spLocks noChangeShapeType="1"/>
            </p:cNvSpPr>
            <p:nvPr/>
          </p:nvSpPr>
          <p:spPr bwMode="auto">
            <a:xfrm>
              <a:off x="4076" y="3055"/>
              <a:ext cx="184" cy="551"/>
            </a:xfrm>
            <a:prstGeom prst="line">
              <a:avLst/>
            </a:prstGeom>
            <a:noFill/>
            <a:ln w="12700">
              <a:solidFill>
                <a:schemeClr val="hlink"/>
              </a:solidFill>
              <a:round/>
              <a:headEnd type="none" w="sm" len="sm"/>
              <a:tailEnd type="none" w="sm" len="sm"/>
            </a:ln>
          </p:spPr>
          <p:txBody>
            <a:bodyPr/>
            <a:lstStyle/>
            <a:p>
              <a:endParaRPr lang="en-US"/>
            </a:p>
          </p:txBody>
        </p:sp>
        <p:sp>
          <p:nvSpPr>
            <p:cNvPr id="10273" name="Line 54"/>
            <p:cNvSpPr>
              <a:spLocks noChangeShapeType="1"/>
            </p:cNvSpPr>
            <p:nvPr/>
          </p:nvSpPr>
          <p:spPr bwMode="auto">
            <a:xfrm>
              <a:off x="3780" y="3060"/>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10274" name="Line 55"/>
            <p:cNvSpPr>
              <a:spLocks noChangeShapeType="1"/>
            </p:cNvSpPr>
            <p:nvPr/>
          </p:nvSpPr>
          <p:spPr bwMode="auto">
            <a:xfrm>
              <a:off x="3711" y="3042"/>
              <a:ext cx="189" cy="564"/>
            </a:xfrm>
            <a:prstGeom prst="line">
              <a:avLst/>
            </a:prstGeom>
            <a:noFill/>
            <a:ln w="12700">
              <a:solidFill>
                <a:schemeClr val="hlink"/>
              </a:solidFill>
              <a:round/>
              <a:headEnd type="none" w="sm" len="sm"/>
              <a:tailEnd type="none" w="sm" len="sm"/>
            </a:ln>
          </p:spPr>
          <p:txBody>
            <a:bodyPr/>
            <a:lstStyle/>
            <a:p>
              <a:endParaRPr lang="en-US"/>
            </a:p>
          </p:txBody>
        </p:sp>
        <p:sp>
          <p:nvSpPr>
            <p:cNvPr id="10275" name="Line 56"/>
            <p:cNvSpPr>
              <a:spLocks noChangeShapeType="1"/>
            </p:cNvSpPr>
            <p:nvPr/>
          </p:nvSpPr>
          <p:spPr bwMode="auto">
            <a:xfrm>
              <a:off x="4018" y="3059"/>
              <a:ext cx="182" cy="547"/>
            </a:xfrm>
            <a:prstGeom prst="line">
              <a:avLst/>
            </a:prstGeom>
            <a:noFill/>
            <a:ln w="12700">
              <a:solidFill>
                <a:schemeClr val="hlink"/>
              </a:solidFill>
              <a:round/>
              <a:headEnd type="none" w="sm" len="sm"/>
              <a:tailEnd type="none" w="sm" len="sm"/>
            </a:ln>
          </p:spPr>
          <p:txBody>
            <a:bodyPr/>
            <a:lstStyle/>
            <a:p>
              <a:endParaRPr lang="en-US"/>
            </a:p>
          </p:txBody>
        </p:sp>
        <p:sp>
          <p:nvSpPr>
            <p:cNvPr id="10276" name="Line 57"/>
            <p:cNvSpPr>
              <a:spLocks noChangeShapeType="1"/>
            </p:cNvSpPr>
            <p:nvPr/>
          </p:nvSpPr>
          <p:spPr bwMode="auto">
            <a:xfrm>
              <a:off x="396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77" name="Line 58"/>
            <p:cNvSpPr>
              <a:spLocks noChangeShapeType="1"/>
            </p:cNvSpPr>
            <p:nvPr/>
          </p:nvSpPr>
          <p:spPr bwMode="auto">
            <a:xfrm>
              <a:off x="390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78" name="Line 59"/>
            <p:cNvSpPr>
              <a:spLocks noChangeShapeType="1"/>
            </p:cNvSpPr>
            <p:nvPr/>
          </p:nvSpPr>
          <p:spPr bwMode="auto">
            <a:xfrm>
              <a:off x="384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79" name="Line 60"/>
            <p:cNvSpPr>
              <a:spLocks noChangeShapeType="1"/>
            </p:cNvSpPr>
            <p:nvPr/>
          </p:nvSpPr>
          <p:spPr bwMode="auto">
            <a:xfrm>
              <a:off x="426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0" name="Line 61"/>
            <p:cNvSpPr>
              <a:spLocks noChangeShapeType="1"/>
            </p:cNvSpPr>
            <p:nvPr/>
          </p:nvSpPr>
          <p:spPr bwMode="auto">
            <a:xfrm>
              <a:off x="420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1" name="Line 62"/>
            <p:cNvSpPr>
              <a:spLocks noChangeShapeType="1"/>
            </p:cNvSpPr>
            <p:nvPr/>
          </p:nvSpPr>
          <p:spPr bwMode="auto">
            <a:xfrm>
              <a:off x="414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2" name="Line 63"/>
            <p:cNvSpPr>
              <a:spLocks noChangeShapeType="1"/>
            </p:cNvSpPr>
            <p:nvPr/>
          </p:nvSpPr>
          <p:spPr bwMode="auto">
            <a:xfrm>
              <a:off x="4437" y="3056"/>
              <a:ext cx="183" cy="550"/>
            </a:xfrm>
            <a:prstGeom prst="line">
              <a:avLst/>
            </a:prstGeom>
            <a:noFill/>
            <a:ln w="12700">
              <a:solidFill>
                <a:schemeClr val="hlink"/>
              </a:solidFill>
              <a:round/>
              <a:headEnd type="none" w="sm" len="sm"/>
              <a:tailEnd type="none" w="sm" len="sm"/>
            </a:ln>
          </p:spPr>
          <p:txBody>
            <a:bodyPr/>
            <a:lstStyle/>
            <a:p>
              <a:endParaRPr lang="en-US"/>
            </a:p>
          </p:txBody>
        </p:sp>
        <p:sp>
          <p:nvSpPr>
            <p:cNvPr id="10283" name="Line 64"/>
            <p:cNvSpPr>
              <a:spLocks noChangeShapeType="1"/>
            </p:cNvSpPr>
            <p:nvPr/>
          </p:nvSpPr>
          <p:spPr bwMode="auto">
            <a:xfrm>
              <a:off x="4380" y="3046"/>
              <a:ext cx="180" cy="560"/>
            </a:xfrm>
            <a:prstGeom prst="line">
              <a:avLst/>
            </a:prstGeom>
            <a:noFill/>
            <a:ln w="12700">
              <a:solidFill>
                <a:schemeClr val="hlink"/>
              </a:solidFill>
              <a:round/>
              <a:headEnd type="none" w="sm" len="sm"/>
              <a:tailEnd type="none" w="sm" len="sm"/>
            </a:ln>
          </p:spPr>
          <p:txBody>
            <a:bodyPr/>
            <a:lstStyle/>
            <a:p>
              <a:endParaRPr lang="en-US"/>
            </a:p>
          </p:txBody>
        </p:sp>
        <p:sp>
          <p:nvSpPr>
            <p:cNvPr id="10284" name="Line 65"/>
            <p:cNvSpPr>
              <a:spLocks noChangeShapeType="1"/>
            </p:cNvSpPr>
            <p:nvPr/>
          </p:nvSpPr>
          <p:spPr bwMode="auto">
            <a:xfrm>
              <a:off x="4317" y="3057"/>
              <a:ext cx="183" cy="549"/>
            </a:xfrm>
            <a:prstGeom prst="line">
              <a:avLst/>
            </a:prstGeom>
            <a:noFill/>
            <a:ln w="12700">
              <a:solidFill>
                <a:schemeClr val="hlink"/>
              </a:solidFill>
              <a:round/>
              <a:headEnd type="none" w="sm" len="sm"/>
              <a:tailEnd type="none" w="sm" len="sm"/>
            </a:ln>
          </p:spPr>
          <p:txBody>
            <a:bodyPr/>
            <a:lstStyle/>
            <a:p>
              <a:endParaRPr lang="en-US"/>
            </a:p>
          </p:txBody>
        </p:sp>
        <p:sp>
          <p:nvSpPr>
            <p:cNvPr id="10285" name="Line 66"/>
            <p:cNvSpPr>
              <a:spLocks noChangeShapeType="1"/>
            </p:cNvSpPr>
            <p:nvPr/>
          </p:nvSpPr>
          <p:spPr bwMode="auto">
            <a:xfrm>
              <a:off x="462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6" name="Line 67"/>
            <p:cNvSpPr>
              <a:spLocks noChangeShapeType="1"/>
            </p:cNvSpPr>
            <p:nvPr/>
          </p:nvSpPr>
          <p:spPr bwMode="auto">
            <a:xfrm>
              <a:off x="456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7" name="Line 68"/>
            <p:cNvSpPr>
              <a:spLocks noChangeShapeType="1"/>
            </p:cNvSpPr>
            <p:nvPr/>
          </p:nvSpPr>
          <p:spPr bwMode="auto">
            <a:xfrm>
              <a:off x="4500" y="3066"/>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10288" name="Line 69"/>
            <p:cNvSpPr>
              <a:spLocks noChangeShapeType="1"/>
            </p:cNvSpPr>
            <p:nvPr/>
          </p:nvSpPr>
          <p:spPr bwMode="auto">
            <a:xfrm>
              <a:off x="3648" y="3027"/>
              <a:ext cx="192" cy="579"/>
            </a:xfrm>
            <a:prstGeom prst="line">
              <a:avLst/>
            </a:prstGeom>
            <a:noFill/>
            <a:ln w="12700">
              <a:solidFill>
                <a:schemeClr val="hlink"/>
              </a:solidFill>
              <a:round/>
              <a:headEnd type="none" w="sm" len="sm"/>
              <a:tailEnd type="none" w="sm" len="sm"/>
            </a:ln>
          </p:spPr>
          <p:txBody>
            <a:bodyPr/>
            <a:lstStyle/>
            <a:p>
              <a:endParaRPr lang="en-US"/>
            </a:p>
          </p:txBody>
        </p:sp>
        <p:sp>
          <p:nvSpPr>
            <p:cNvPr id="10289" name="Line 70"/>
            <p:cNvSpPr>
              <a:spLocks noChangeShapeType="1"/>
            </p:cNvSpPr>
            <p:nvPr/>
          </p:nvSpPr>
          <p:spPr bwMode="auto">
            <a:xfrm>
              <a:off x="4734" y="3048"/>
              <a:ext cx="183" cy="555"/>
            </a:xfrm>
            <a:prstGeom prst="line">
              <a:avLst/>
            </a:prstGeom>
            <a:noFill/>
            <a:ln w="12700">
              <a:solidFill>
                <a:schemeClr val="hlink"/>
              </a:solidFill>
              <a:round/>
              <a:headEnd type="none" w="sm" len="sm"/>
              <a:tailEnd type="none" w="sm" len="sm"/>
            </a:ln>
          </p:spPr>
          <p:txBody>
            <a:bodyPr/>
            <a:lstStyle/>
            <a:p>
              <a:endParaRPr lang="en-US"/>
            </a:p>
          </p:txBody>
        </p:sp>
        <p:sp>
          <p:nvSpPr>
            <p:cNvPr id="10290" name="Line 71"/>
            <p:cNvSpPr>
              <a:spLocks noChangeShapeType="1"/>
            </p:cNvSpPr>
            <p:nvPr/>
          </p:nvSpPr>
          <p:spPr bwMode="auto">
            <a:xfrm>
              <a:off x="4675" y="3049"/>
              <a:ext cx="185" cy="557"/>
            </a:xfrm>
            <a:prstGeom prst="line">
              <a:avLst/>
            </a:prstGeom>
            <a:noFill/>
            <a:ln w="12700">
              <a:solidFill>
                <a:schemeClr val="hlink"/>
              </a:solidFill>
              <a:round/>
              <a:headEnd type="none" w="sm" len="sm"/>
              <a:tailEnd type="none" w="sm" len="sm"/>
            </a:ln>
          </p:spPr>
          <p:txBody>
            <a:bodyPr/>
            <a:lstStyle/>
            <a:p>
              <a:endParaRPr lang="en-US"/>
            </a:p>
          </p:txBody>
        </p:sp>
        <p:sp>
          <p:nvSpPr>
            <p:cNvPr id="10291" name="Text Box 72"/>
            <p:cNvSpPr txBox="1">
              <a:spLocks noChangeArrowheads="1"/>
            </p:cNvSpPr>
            <p:nvPr/>
          </p:nvSpPr>
          <p:spPr bwMode="auto">
            <a:xfrm>
              <a:off x="3396" y="2406"/>
              <a:ext cx="1438" cy="648"/>
            </a:xfrm>
            <a:prstGeom prst="rect">
              <a:avLst/>
            </a:prstGeom>
            <a:noFill/>
            <a:ln w="12700">
              <a:noFill/>
              <a:miter lim="800000"/>
              <a:headEnd type="none" w="sm" len="sm"/>
              <a:tailEnd type="none" w="sm" len="sm"/>
            </a:ln>
          </p:spPr>
          <p:txBody>
            <a:bodyPr wrap="none" lIns="114300" tIns="57150" rIns="114300" bIns="57150">
              <a:spAutoFit/>
            </a:bodyPr>
            <a:lstStyle/>
            <a:p>
              <a:pPr algn="ctr" defTabSz="1143000" eaLnBrk="1" hangingPunct="1"/>
              <a:r>
                <a:rPr lang="en-US" sz="3000" dirty="0">
                  <a:solidFill>
                    <a:schemeClr val="bg2"/>
                  </a:solidFill>
                  <a:latin typeface="Times New Roman" pitchFamily="18" charset="0"/>
                </a:rPr>
                <a:t>Nimbostratus</a:t>
              </a:r>
            </a:p>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=240 K</a:t>
              </a:r>
            </a:p>
          </p:txBody>
        </p:sp>
        <p:sp>
          <p:nvSpPr>
            <p:cNvPr id="10292" name="Line 73"/>
            <p:cNvSpPr>
              <a:spLocks noChangeShapeType="1"/>
            </p:cNvSpPr>
            <p:nvPr/>
          </p:nvSpPr>
          <p:spPr bwMode="auto">
            <a:xfrm>
              <a:off x="960" y="2396"/>
              <a:ext cx="3590" cy="0"/>
            </a:xfrm>
            <a:prstGeom prst="line">
              <a:avLst/>
            </a:prstGeom>
            <a:noFill/>
            <a:ln w="38100">
              <a:solidFill>
                <a:srgbClr val="FF9933"/>
              </a:solidFill>
              <a:prstDash val="lgDash"/>
              <a:round/>
              <a:headEnd type="none" w="sm" len="sm"/>
              <a:tailEnd type="none" w="sm" len="sm"/>
            </a:ln>
          </p:spPr>
          <p:txBody>
            <a:bodyPr/>
            <a:lstStyle/>
            <a:p>
              <a:endParaRPr lang="en-US"/>
            </a:p>
          </p:txBody>
        </p:sp>
      </p:grpSp>
      <p:sp>
        <p:nvSpPr>
          <p:cNvPr id="10246" name="Line 74"/>
          <p:cNvSpPr>
            <a:spLocks noChangeShapeType="1"/>
          </p:cNvSpPr>
          <p:nvPr/>
        </p:nvSpPr>
        <p:spPr bwMode="auto">
          <a:xfrm flipH="1">
            <a:off x="550863" y="6161088"/>
            <a:ext cx="8593137" cy="14287"/>
          </a:xfrm>
          <a:prstGeom prst="line">
            <a:avLst/>
          </a:prstGeom>
          <a:noFill/>
          <a:ln w="9525">
            <a:solidFill>
              <a:schemeClr val="tx1"/>
            </a:solidFill>
            <a:round/>
            <a:headEnd/>
            <a:tailEnd/>
          </a:ln>
        </p:spPr>
        <p:txBody>
          <a:bodyPr/>
          <a:lstStyle/>
          <a:p>
            <a:endParaRPr lang="en-US"/>
          </a:p>
        </p:txBody>
      </p:sp>
      <p:grpSp>
        <p:nvGrpSpPr>
          <p:cNvPr id="5" name="Group 75"/>
          <p:cNvGrpSpPr>
            <a:grpSpLocks/>
          </p:cNvGrpSpPr>
          <p:nvPr/>
        </p:nvGrpSpPr>
        <p:grpSpPr bwMode="auto">
          <a:xfrm>
            <a:off x="682625" y="420688"/>
            <a:ext cx="7847013" cy="1028700"/>
            <a:chOff x="430" y="0"/>
            <a:chExt cx="4943" cy="648"/>
          </a:xfrm>
        </p:grpSpPr>
        <p:grpSp>
          <p:nvGrpSpPr>
            <p:cNvPr id="10249" name="Group 76"/>
            <p:cNvGrpSpPr>
              <a:grpSpLocks/>
            </p:cNvGrpSpPr>
            <p:nvPr/>
          </p:nvGrpSpPr>
          <p:grpSpPr bwMode="auto">
            <a:xfrm>
              <a:off x="2179" y="199"/>
              <a:ext cx="1980" cy="240"/>
              <a:chOff x="21696" y="8784"/>
              <a:chExt cx="1584" cy="192"/>
            </a:xfrm>
          </p:grpSpPr>
          <p:sp>
            <p:nvSpPr>
              <p:cNvPr id="10252" name="Oval 77"/>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3" name="Oval 78"/>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4" name="Oval 79"/>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0255" name="Oval 80"/>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10250" name="Text Box 81"/>
            <p:cNvSpPr txBox="1">
              <a:spLocks noChangeArrowheads="1"/>
            </p:cNvSpPr>
            <p:nvPr/>
          </p:nvSpPr>
          <p:spPr bwMode="auto">
            <a:xfrm>
              <a:off x="4236" y="0"/>
              <a:ext cx="1137" cy="648"/>
            </a:xfrm>
            <a:prstGeom prst="rect">
              <a:avLst/>
            </a:prstGeom>
            <a:noFill/>
            <a:ln w="12700">
              <a:noFill/>
              <a:miter lim="800000"/>
              <a:headEnd type="none" w="sm" len="sm"/>
              <a:tailEnd type="none" w="sm" len="sm"/>
            </a:ln>
          </p:spPr>
          <p:txBody>
            <a:bodyPr wrap="none" lIns="114300" tIns="57150" rIns="114300" bIns="57150">
              <a:spAutoFit/>
            </a:bodyPr>
            <a:lstStyle/>
            <a:p>
              <a:pPr algn="ctr" defTabSz="1143000" eaLnBrk="1" hangingPunct="1"/>
              <a:r>
                <a:rPr lang="en-US" sz="3000" dirty="0">
                  <a:solidFill>
                    <a:schemeClr val="bg2"/>
                  </a:solidFill>
                  <a:latin typeface="Times New Roman" pitchFamily="18" charset="0"/>
                </a:rPr>
                <a:t>Cirrus</a:t>
              </a:r>
            </a:p>
            <a:p>
              <a:pPr algn="ctr" defTabSz="1143000" eaLnBrk="1" hangingPunct="1"/>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a:t>
              </a:r>
              <a:r>
                <a:rPr lang="en-US" sz="3000" b="1" dirty="0">
                  <a:solidFill>
                    <a:schemeClr val="bg2"/>
                  </a:solidFill>
                  <a:latin typeface="Times New Roman" pitchFamily="18" charset="0"/>
                </a:rPr>
                <a:t>=205 K</a:t>
              </a:r>
            </a:p>
          </p:txBody>
        </p:sp>
        <p:sp>
          <p:nvSpPr>
            <p:cNvPr id="10251" name="Line 82"/>
            <p:cNvSpPr>
              <a:spLocks noChangeShapeType="1"/>
            </p:cNvSpPr>
            <p:nvPr/>
          </p:nvSpPr>
          <p:spPr bwMode="auto">
            <a:xfrm>
              <a:off x="430" y="355"/>
              <a:ext cx="3649" cy="0"/>
            </a:xfrm>
            <a:prstGeom prst="line">
              <a:avLst/>
            </a:prstGeom>
            <a:noFill/>
            <a:ln w="38100">
              <a:solidFill>
                <a:srgbClr val="FF9933"/>
              </a:solidFill>
              <a:prstDash val="lgDash"/>
              <a:round/>
              <a:headEnd type="none" w="sm" len="sm"/>
              <a:tailEnd type="none" w="sm" len="sm"/>
            </a:ln>
          </p:spPr>
          <p:txBody>
            <a:bodyPr/>
            <a:lstStyle/>
            <a:p>
              <a:endParaRPr lang="en-US"/>
            </a:p>
          </p:txBody>
        </p:sp>
      </p:grpSp>
      <p:sp>
        <p:nvSpPr>
          <p:cNvPr id="404563" name="Text Box 83"/>
          <p:cNvSpPr txBox="1">
            <a:spLocks noChangeArrowheads="1"/>
          </p:cNvSpPr>
          <p:nvPr/>
        </p:nvSpPr>
        <p:spPr bwMode="auto">
          <a:xfrm>
            <a:off x="0" y="0"/>
            <a:ext cx="9144000" cy="723900"/>
          </a:xfrm>
          <a:prstGeom prst="rect">
            <a:avLst/>
          </a:prstGeom>
          <a:noFill/>
          <a:ln w="12700">
            <a:noFill/>
            <a:miter lim="800000"/>
            <a:headEnd type="none" w="sm" len="sm"/>
            <a:tailEnd type="none" w="sm" len="sm"/>
          </a:ln>
          <a:effectLst/>
        </p:spPr>
        <p:txBody>
          <a:bodyPr lIns="114300" tIns="57150" rIns="114300" bIns="57150">
            <a:spAutoFit/>
          </a:bodyPr>
          <a:lstStyle/>
          <a:p>
            <a:pPr algn="ctr" defTabSz="1143000" eaLnBrk="1" hangingPunct="1">
              <a:defRPr/>
            </a:pPr>
            <a:r>
              <a:rPr lang="es-ES_tradnl" sz="4000" dirty="0" smtClean="0">
                <a:solidFill>
                  <a:schemeClr val="bg2"/>
                </a:solidFill>
                <a:effectLst>
                  <a:outerShdw blurRad="38100" dist="38100" dir="2700000" algn="tl">
                    <a:srgbClr val="000000"/>
                  </a:outerShdw>
                </a:effectLst>
              </a:rPr>
              <a:t>Excepciones</a:t>
            </a:r>
            <a:endParaRPr lang="es-ES_tradnl" sz="2600" dirty="0">
              <a:solidFill>
                <a:schemeClr val="bg2"/>
              </a:solidFill>
            </a:endParaRPr>
          </a:p>
        </p:txBody>
      </p:sp>
    </p:spTree>
    <p:extLst>
      <p:ext uri="{BB962C8B-B14F-4D97-AF65-F5344CB8AC3E}">
        <p14:creationId xmlns:p14="http://schemas.microsoft.com/office/powerpoint/2010/main" val="380550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ldHE20090604"/>
          <p:cNvPicPr>
            <a:picLocks noChangeAspect="1" noChangeArrowheads="1"/>
          </p:cNvPicPr>
          <p:nvPr/>
        </p:nvPicPr>
        <p:blipFill>
          <a:blip r:embed="rId3" cstate="print"/>
          <a:srcRect/>
          <a:stretch>
            <a:fillRect/>
          </a:stretch>
        </p:blipFill>
        <p:spPr bwMode="auto">
          <a:xfrm>
            <a:off x="152400" y="0"/>
            <a:ext cx="8839200" cy="6831013"/>
          </a:xfrm>
          <a:prstGeom prst="rect">
            <a:avLst/>
          </a:prstGeom>
          <a:noFill/>
          <a:ln w="9525">
            <a:noFill/>
            <a:miter lim="800000"/>
            <a:headEnd/>
            <a:tailEnd/>
          </a:ln>
        </p:spPr>
      </p:pic>
    </p:spTree>
    <p:extLst>
      <p:ext uri="{BB962C8B-B14F-4D97-AF65-F5344CB8AC3E}">
        <p14:creationId xmlns:p14="http://schemas.microsoft.com/office/powerpoint/2010/main" val="22009208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 y="228599"/>
            <a:ext cx="7696200" cy="646331"/>
          </a:xfrm>
          <a:prstGeom prst="rect">
            <a:avLst/>
          </a:prstGeom>
          <a:noFill/>
        </p:spPr>
        <p:txBody>
          <a:bodyPr wrap="square" rtlCol="0">
            <a:spAutoFit/>
          </a:bodyPr>
          <a:lstStyle/>
          <a:p>
            <a:pPr algn="ctr"/>
            <a:r>
              <a:rPr lang="es-ES_tradnl" sz="3600" b="1" dirty="0" smtClean="0">
                <a:solidFill>
                  <a:schemeClr val="tx2"/>
                </a:solidFill>
              </a:rPr>
              <a:t>Descripción del H-E</a:t>
            </a:r>
            <a:endParaRPr lang="es-ES_tradnl" sz="3600" b="1" dirty="0">
              <a:solidFill>
                <a:schemeClr val="tx2"/>
              </a:solidFill>
            </a:endParaRPr>
          </a:p>
        </p:txBody>
      </p:sp>
      <p:sp>
        <p:nvSpPr>
          <p:cNvPr id="3" name="TextBox 2"/>
          <p:cNvSpPr txBox="1"/>
          <p:nvPr/>
        </p:nvSpPr>
        <p:spPr>
          <a:xfrm>
            <a:off x="990601" y="1600200"/>
            <a:ext cx="7696200" cy="3293209"/>
          </a:xfrm>
          <a:prstGeom prst="rect">
            <a:avLst/>
          </a:prstGeom>
          <a:noFill/>
        </p:spPr>
        <p:txBody>
          <a:bodyPr wrap="square" rtlCol="0">
            <a:spAutoFit/>
          </a:bodyPr>
          <a:lstStyle/>
          <a:p>
            <a:pPr marL="457200" indent="-457200">
              <a:buFont typeface="Arial" pitchFamily="34" charset="0"/>
              <a:buChar char="•"/>
            </a:pPr>
            <a:r>
              <a:rPr lang="es-ES_tradnl" sz="2600" dirty="0" smtClean="0"/>
              <a:t>Usa las temperaturas de brillo T</a:t>
            </a:r>
            <a:r>
              <a:rPr lang="es-ES_tradnl" sz="2600" baseline="-25000" dirty="0" smtClean="0"/>
              <a:t>b </a:t>
            </a:r>
            <a:r>
              <a:rPr lang="es-ES_tradnl" sz="2600" dirty="0" smtClean="0"/>
              <a:t>de la ventana del IR de 10.7 </a:t>
            </a:r>
            <a:r>
              <a:rPr lang="es-ES_tradnl" sz="2600" dirty="0" smtClean="0">
                <a:cs typeface="Arial" charset="0"/>
              </a:rPr>
              <a:t>µ</a:t>
            </a:r>
            <a:r>
              <a:rPr lang="es-ES_tradnl" sz="2600" dirty="0" smtClean="0"/>
              <a:t>m para determinar las áreas con lluvia y las intensidades</a:t>
            </a:r>
          </a:p>
          <a:p>
            <a:pPr marL="457200" indent="-457200">
              <a:buFont typeface="Arial" pitchFamily="34" charset="0"/>
              <a:buChar char="•"/>
            </a:pPr>
            <a:endParaRPr lang="es-ES_tradnl" sz="2600" dirty="0" smtClean="0"/>
          </a:p>
          <a:p>
            <a:pPr marL="457200" indent="-457200">
              <a:buFont typeface="Arial" pitchFamily="34" charset="0"/>
              <a:buChar char="•"/>
            </a:pPr>
            <a:r>
              <a:rPr lang="es-ES_tradnl" sz="2600" dirty="0" smtClean="0"/>
              <a:t>Asigna lluvia solo en aquellas regiones donde T</a:t>
            </a:r>
            <a:r>
              <a:rPr lang="es-ES_tradnl" sz="2600" baseline="-25000" dirty="0" smtClean="0"/>
              <a:t>10.7</a:t>
            </a:r>
            <a:r>
              <a:rPr lang="es-ES_tradnl" sz="2600" dirty="0" smtClean="0"/>
              <a:t> es menor que el promedio local (el tope de la nube está mas alto que sus alrededores, es decir, se buscan los centros activos de precipitación)  </a:t>
            </a:r>
            <a:endParaRPr lang="es-ES_tradnl" sz="2600" dirty="0"/>
          </a:p>
        </p:txBody>
      </p:sp>
    </p:spTree>
    <p:extLst>
      <p:ext uri="{BB962C8B-B14F-4D97-AF65-F5344CB8AC3E}">
        <p14:creationId xmlns:p14="http://schemas.microsoft.com/office/powerpoint/2010/main" val="26892163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6000750" y="896938"/>
            <a:ext cx="3143250" cy="381000"/>
            <a:chOff x="21696" y="8784"/>
            <a:chExt cx="1584" cy="192"/>
          </a:xfrm>
        </p:grpSpPr>
        <p:sp>
          <p:nvSpPr>
            <p:cNvPr id="15455" name="Oval 3"/>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56" name="Oval 4"/>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57" name="Oval 5"/>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58" name="Oval 6"/>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15363" name="Text Box 7"/>
          <p:cNvSpPr txBox="1">
            <a:spLocks noChangeArrowheads="1"/>
          </p:cNvSpPr>
          <p:nvPr/>
        </p:nvSpPr>
        <p:spPr bwMode="auto">
          <a:xfrm>
            <a:off x="2362200" y="6019800"/>
            <a:ext cx="6781800" cy="419100"/>
          </a:xfrm>
          <a:prstGeom prst="rect">
            <a:avLst/>
          </a:prstGeom>
          <a:noFill/>
          <a:ln w="12700">
            <a:noFill/>
            <a:miter lim="800000"/>
            <a:headEnd type="none" w="sm" len="sm"/>
            <a:tailEnd type="none" w="sm" len="sm"/>
          </a:ln>
        </p:spPr>
        <p:txBody>
          <a:bodyPr lIns="114300" tIns="57150" rIns="114300" bIns="57150">
            <a:spAutoFit/>
          </a:bodyPr>
          <a:lstStyle/>
          <a:p>
            <a:pPr algn="ctr" defTabSz="1143000" eaLnBrk="1" hangingPunct="1"/>
            <a:r>
              <a:rPr lang="en-US" sz="2000" dirty="0">
                <a:solidFill>
                  <a:schemeClr val="bg2"/>
                </a:solidFill>
              </a:rPr>
              <a:t>Illustration of the HE Rain-No Rain Differentiation</a:t>
            </a:r>
          </a:p>
        </p:txBody>
      </p:sp>
      <p:sp>
        <p:nvSpPr>
          <p:cNvPr id="15364" name="Line 8"/>
          <p:cNvSpPr>
            <a:spLocks noChangeShapeType="1"/>
          </p:cNvSpPr>
          <p:nvPr/>
        </p:nvSpPr>
        <p:spPr bwMode="auto">
          <a:xfrm>
            <a:off x="6858000" y="5715000"/>
            <a:ext cx="2095500" cy="0"/>
          </a:xfrm>
          <a:prstGeom prst="line">
            <a:avLst/>
          </a:prstGeom>
          <a:noFill/>
          <a:ln w="9525">
            <a:noFill/>
            <a:round/>
            <a:headEnd type="none" w="sm" len="sm"/>
            <a:tailEnd type="none" w="sm" len="sm"/>
          </a:ln>
        </p:spPr>
        <p:txBody>
          <a:bodyPr/>
          <a:lstStyle/>
          <a:p>
            <a:endParaRPr lang="en-US"/>
          </a:p>
        </p:txBody>
      </p:sp>
      <p:grpSp>
        <p:nvGrpSpPr>
          <p:cNvPr id="15365" name="Group 9"/>
          <p:cNvGrpSpPr>
            <a:grpSpLocks/>
          </p:cNvGrpSpPr>
          <p:nvPr/>
        </p:nvGrpSpPr>
        <p:grpSpPr bwMode="auto">
          <a:xfrm>
            <a:off x="322263" y="301625"/>
            <a:ext cx="2700337" cy="6134100"/>
            <a:chOff x="4140" y="180"/>
            <a:chExt cx="1701" cy="3864"/>
          </a:xfrm>
        </p:grpSpPr>
        <p:sp>
          <p:nvSpPr>
            <p:cNvPr id="15449" name="Text Box 10"/>
            <p:cNvSpPr txBox="1">
              <a:spLocks noChangeArrowheads="1"/>
            </p:cNvSpPr>
            <p:nvPr/>
          </p:nvSpPr>
          <p:spPr bwMode="auto">
            <a:xfrm>
              <a:off x="5405"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290</a:t>
              </a:r>
            </a:p>
          </p:txBody>
        </p:sp>
        <p:sp>
          <p:nvSpPr>
            <p:cNvPr id="15450" name="Rectangle 11"/>
            <p:cNvSpPr>
              <a:spLocks noChangeArrowheads="1"/>
            </p:cNvSpPr>
            <p:nvPr/>
          </p:nvSpPr>
          <p:spPr bwMode="auto">
            <a:xfrm>
              <a:off x="4320" y="192"/>
              <a:ext cx="1320" cy="3420"/>
            </a:xfrm>
            <a:prstGeom prst="rect">
              <a:avLst/>
            </a:prstGeom>
            <a:solidFill>
              <a:srgbClr val="FFFFFF"/>
            </a:solidFill>
            <a:ln w="9525">
              <a:solidFill>
                <a:schemeClr val="tx1"/>
              </a:solidFill>
              <a:miter lim="800000"/>
              <a:headEnd type="none" w="sm" len="sm"/>
              <a:tailEnd type="none" w="sm" len="sm"/>
            </a:ln>
          </p:spPr>
          <p:txBody>
            <a:bodyPr wrap="none" anchor="ctr"/>
            <a:lstStyle/>
            <a:p>
              <a:endParaRPr lang="en-US"/>
            </a:p>
          </p:txBody>
        </p:sp>
        <p:sp>
          <p:nvSpPr>
            <p:cNvPr id="15451" name="Text Box 12"/>
            <p:cNvSpPr txBox="1">
              <a:spLocks noChangeArrowheads="1"/>
            </p:cNvSpPr>
            <p:nvPr/>
          </p:nvSpPr>
          <p:spPr bwMode="auto">
            <a:xfrm>
              <a:off x="4140"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200</a:t>
              </a:r>
            </a:p>
          </p:txBody>
        </p:sp>
        <p:sp>
          <p:nvSpPr>
            <p:cNvPr id="15452" name="Text Box 13"/>
            <p:cNvSpPr txBox="1">
              <a:spLocks noChangeArrowheads="1"/>
            </p:cNvSpPr>
            <p:nvPr/>
          </p:nvSpPr>
          <p:spPr bwMode="auto">
            <a:xfrm>
              <a:off x="4860" y="3600"/>
              <a:ext cx="436" cy="305"/>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b="1" dirty="0">
                  <a:solidFill>
                    <a:schemeClr val="bg2"/>
                  </a:solidFill>
                  <a:latin typeface="Times New Roman" pitchFamily="18" charset="0"/>
                </a:rPr>
                <a:t>250</a:t>
              </a:r>
            </a:p>
          </p:txBody>
        </p:sp>
        <p:sp>
          <p:nvSpPr>
            <p:cNvPr id="15453" name="Text Box 14"/>
            <p:cNvSpPr txBox="1">
              <a:spLocks noChangeArrowheads="1"/>
            </p:cNvSpPr>
            <p:nvPr/>
          </p:nvSpPr>
          <p:spPr bwMode="auto">
            <a:xfrm>
              <a:off x="4800" y="3780"/>
              <a:ext cx="521" cy="264"/>
            </a:xfrm>
            <a:prstGeom prst="rect">
              <a:avLst/>
            </a:prstGeom>
            <a:noFill/>
            <a:ln w="9525">
              <a:noFill/>
              <a:miter lim="800000"/>
              <a:headEnd type="none" w="sm" len="sm"/>
              <a:tailEnd type="none" w="sm" len="sm"/>
            </a:ln>
          </p:spPr>
          <p:txBody>
            <a:bodyPr wrap="none" lIns="114300" tIns="57150" rIns="114300" bIns="57150">
              <a:spAutoFit/>
            </a:bodyPr>
            <a:lstStyle/>
            <a:p>
              <a:pPr defTabSz="1143000"/>
              <a:r>
                <a:rPr lang="en-US" sz="2000" b="1" dirty="0">
                  <a:solidFill>
                    <a:schemeClr val="bg2"/>
                  </a:solidFill>
                  <a:latin typeface="Times New Roman" pitchFamily="18" charset="0"/>
                </a:rPr>
                <a:t>T (K)</a:t>
              </a:r>
            </a:p>
          </p:txBody>
        </p:sp>
        <p:sp>
          <p:nvSpPr>
            <p:cNvPr id="15454" name="Freeform 15"/>
            <p:cNvSpPr>
              <a:spLocks/>
            </p:cNvSpPr>
            <p:nvPr/>
          </p:nvSpPr>
          <p:spPr bwMode="auto">
            <a:xfrm>
              <a:off x="4320" y="180"/>
              <a:ext cx="1320" cy="3420"/>
            </a:xfrm>
            <a:custGeom>
              <a:avLst/>
              <a:gdLst>
                <a:gd name="T0" fmla="*/ 0 w 1056"/>
                <a:gd name="T1" fmla="*/ 0 h 2736"/>
                <a:gd name="T2" fmla="*/ 40 w 1056"/>
                <a:gd name="T3" fmla="*/ 281 h 2736"/>
                <a:gd name="T4" fmla="*/ 219 w 1056"/>
                <a:gd name="T5" fmla="*/ 952 h 2736"/>
                <a:gd name="T6" fmla="*/ 436 w 1056"/>
                <a:gd name="T7" fmla="*/ 1794 h 2736"/>
                <a:gd name="T8" fmla="*/ 559 w 1056"/>
                <a:gd name="T9" fmla="*/ 2231 h 2736"/>
                <a:gd name="T10" fmla="*/ 720 w 1056"/>
                <a:gd name="T11" fmla="*/ 2700 h 2736"/>
                <a:gd name="T12" fmla="*/ 1320 w 1056"/>
                <a:gd name="T13" fmla="*/ 3420 h 2736"/>
                <a:gd name="T14" fmla="*/ 0 60000 65536"/>
                <a:gd name="T15" fmla="*/ 0 60000 65536"/>
                <a:gd name="T16" fmla="*/ 0 60000 65536"/>
                <a:gd name="T17" fmla="*/ 0 60000 65536"/>
                <a:gd name="T18" fmla="*/ 0 60000 65536"/>
                <a:gd name="T19" fmla="*/ 0 60000 65536"/>
                <a:gd name="T20" fmla="*/ 0 60000 65536"/>
                <a:gd name="T21" fmla="*/ 0 w 1056"/>
                <a:gd name="T22" fmla="*/ 0 h 2736"/>
                <a:gd name="T23" fmla="*/ 1056 w 1056"/>
                <a:gd name="T24" fmla="*/ 2736 h 27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6" h="2736">
                  <a:moveTo>
                    <a:pt x="0" y="0"/>
                  </a:moveTo>
                  <a:cubicBezTo>
                    <a:pt x="5" y="37"/>
                    <a:pt x="3" y="98"/>
                    <a:pt x="32" y="225"/>
                  </a:cubicBezTo>
                  <a:cubicBezTo>
                    <a:pt x="61" y="352"/>
                    <a:pt x="122" y="560"/>
                    <a:pt x="175" y="762"/>
                  </a:cubicBezTo>
                  <a:cubicBezTo>
                    <a:pt x="228" y="964"/>
                    <a:pt x="304" y="1265"/>
                    <a:pt x="349" y="1435"/>
                  </a:cubicBezTo>
                  <a:cubicBezTo>
                    <a:pt x="394" y="1605"/>
                    <a:pt x="409" y="1664"/>
                    <a:pt x="447" y="1785"/>
                  </a:cubicBezTo>
                  <a:cubicBezTo>
                    <a:pt x="485" y="1906"/>
                    <a:pt x="474" y="2002"/>
                    <a:pt x="576" y="2160"/>
                  </a:cubicBezTo>
                  <a:cubicBezTo>
                    <a:pt x="678" y="2318"/>
                    <a:pt x="864" y="2528"/>
                    <a:pt x="1056" y="2736"/>
                  </a:cubicBezTo>
                </a:path>
              </a:pathLst>
            </a:custGeom>
            <a:noFill/>
            <a:ln w="38100">
              <a:solidFill>
                <a:srgbClr val="FF0000"/>
              </a:solidFill>
              <a:round/>
              <a:headEnd type="none" w="sm" len="sm"/>
              <a:tailEnd type="none" w="sm" len="sm"/>
            </a:ln>
          </p:spPr>
          <p:txBody>
            <a:bodyPr/>
            <a:lstStyle/>
            <a:p>
              <a:endParaRPr lang="en-US"/>
            </a:p>
          </p:txBody>
        </p:sp>
      </p:grpSp>
      <p:grpSp>
        <p:nvGrpSpPr>
          <p:cNvPr id="15366" name="Group 16"/>
          <p:cNvGrpSpPr>
            <a:grpSpLocks/>
          </p:cNvGrpSpPr>
          <p:nvPr/>
        </p:nvGrpSpPr>
        <p:grpSpPr bwMode="auto">
          <a:xfrm>
            <a:off x="3100388" y="306388"/>
            <a:ext cx="1181100" cy="5429250"/>
            <a:chOff x="1953" y="193"/>
            <a:chExt cx="744" cy="3420"/>
          </a:xfrm>
        </p:grpSpPr>
        <p:sp>
          <p:nvSpPr>
            <p:cNvPr id="15426" name="Line 17"/>
            <p:cNvSpPr>
              <a:spLocks noChangeShapeType="1"/>
            </p:cNvSpPr>
            <p:nvPr/>
          </p:nvSpPr>
          <p:spPr bwMode="auto">
            <a:xfrm>
              <a:off x="2049" y="2653"/>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5427" name="Line 18"/>
            <p:cNvSpPr>
              <a:spLocks noChangeShapeType="1"/>
            </p:cNvSpPr>
            <p:nvPr/>
          </p:nvSpPr>
          <p:spPr bwMode="auto">
            <a:xfrm>
              <a:off x="2097" y="2653"/>
              <a:ext cx="240" cy="960"/>
            </a:xfrm>
            <a:prstGeom prst="line">
              <a:avLst/>
            </a:prstGeom>
            <a:noFill/>
            <a:ln w="12700">
              <a:solidFill>
                <a:schemeClr val="hlink"/>
              </a:solidFill>
              <a:round/>
              <a:headEnd type="none" w="sm" len="sm"/>
              <a:tailEnd type="none" w="sm" len="sm"/>
            </a:ln>
          </p:spPr>
          <p:txBody>
            <a:bodyPr/>
            <a:lstStyle/>
            <a:p>
              <a:endParaRPr lang="en-US"/>
            </a:p>
          </p:txBody>
        </p:sp>
        <p:sp>
          <p:nvSpPr>
            <p:cNvPr id="15428" name="Line 19"/>
            <p:cNvSpPr>
              <a:spLocks noChangeShapeType="1"/>
            </p:cNvSpPr>
            <p:nvPr/>
          </p:nvSpPr>
          <p:spPr bwMode="auto">
            <a:xfrm>
              <a:off x="2145" y="2605"/>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5429" name="Line 20"/>
            <p:cNvSpPr>
              <a:spLocks noChangeShapeType="1"/>
            </p:cNvSpPr>
            <p:nvPr/>
          </p:nvSpPr>
          <p:spPr bwMode="auto">
            <a:xfrm>
              <a:off x="2193" y="2557"/>
              <a:ext cx="264" cy="1056"/>
            </a:xfrm>
            <a:prstGeom prst="line">
              <a:avLst/>
            </a:prstGeom>
            <a:noFill/>
            <a:ln w="12700">
              <a:solidFill>
                <a:schemeClr val="hlink"/>
              </a:solidFill>
              <a:round/>
              <a:headEnd type="none" w="sm" len="sm"/>
              <a:tailEnd type="none" w="sm" len="sm"/>
            </a:ln>
          </p:spPr>
          <p:txBody>
            <a:bodyPr/>
            <a:lstStyle/>
            <a:p>
              <a:endParaRPr lang="en-US"/>
            </a:p>
          </p:txBody>
        </p:sp>
        <p:sp>
          <p:nvSpPr>
            <p:cNvPr id="15430" name="Line 21"/>
            <p:cNvSpPr>
              <a:spLocks noChangeShapeType="1"/>
            </p:cNvSpPr>
            <p:nvPr/>
          </p:nvSpPr>
          <p:spPr bwMode="auto">
            <a:xfrm>
              <a:off x="2337" y="2605"/>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5431" name="Line 22"/>
            <p:cNvSpPr>
              <a:spLocks noChangeShapeType="1"/>
            </p:cNvSpPr>
            <p:nvPr/>
          </p:nvSpPr>
          <p:spPr bwMode="auto">
            <a:xfrm>
              <a:off x="2289" y="2653"/>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5432" name="Line 23"/>
            <p:cNvSpPr>
              <a:spLocks noChangeShapeType="1"/>
            </p:cNvSpPr>
            <p:nvPr/>
          </p:nvSpPr>
          <p:spPr bwMode="auto">
            <a:xfrm>
              <a:off x="2385" y="2605"/>
              <a:ext cx="252" cy="1008"/>
            </a:xfrm>
            <a:prstGeom prst="line">
              <a:avLst/>
            </a:prstGeom>
            <a:noFill/>
            <a:ln w="12700">
              <a:solidFill>
                <a:schemeClr val="hlink"/>
              </a:solidFill>
              <a:round/>
              <a:headEnd type="none" w="sm" len="sm"/>
              <a:tailEnd type="none" w="sm" len="sm"/>
            </a:ln>
          </p:spPr>
          <p:txBody>
            <a:bodyPr/>
            <a:lstStyle/>
            <a:p>
              <a:endParaRPr lang="en-US"/>
            </a:p>
          </p:txBody>
        </p:sp>
        <p:sp>
          <p:nvSpPr>
            <p:cNvPr id="15433" name="Line 24"/>
            <p:cNvSpPr>
              <a:spLocks noChangeShapeType="1"/>
            </p:cNvSpPr>
            <p:nvPr/>
          </p:nvSpPr>
          <p:spPr bwMode="auto">
            <a:xfrm>
              <a:off x="2433" y="2605"/>
              <a:ext cx="264" cy="1008"/>
            </a:xfrm>
            <a:prstGeom prst="line">
              <a:avLst/>
            </a:prstGeom>
            <a:noFill/>
            <a:ln w="12700">
              <a:solidFill>
                <a:schemeClr val="hlink"/>
              </a:solidFill>
              <a:round/>
              <a:headEnd type="none" w="sm" len="sm"/>
              <a:tailEnd type="none" w="sm" len="sm"/>
            </a:ln>
          </p:spPr>
          <p:txBody>
            <a:bodyPr/>
            <a:lstStyle/>
            <a:p>
              <a:endParaRPr lang="en-US"/>
            </a:p>
          </p:txBody>
        </p:sp>
        <p:sp>
          <p:nvSpPr>
            <p:cNvPr id="15434" name="Oval 25"/>
            <p:cNvSpPr>
              <a:spLocks noChangeArrowheads="1"/>
            </p:cNvSpPr>
            <p:nvPr/>
          </p:nvSpPr>
          <p:spPr bwMode="auto">
            <a:xfrm>
              <a:off x="197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35" name="Oval 26"/>
            <p:cNvSpPr>
              <a:spLocks noChangeArrowheads="1"/>
            </p:cNvSpPr>
            <p:nvPr/>
          </p:nvSpPr>
          <p:spPr bwMode="auto">
            <a:xfrm>
              <a:off x="1977" y="67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36" name="Oval 27"/>
            <p:cNvSpPr>
              <a:spLocks noChangeArrowheads="1"/>
            </p:cNvSpPr>
            <p:nvPr/>
          </p:nvSpPr>
          <p:spPr bwMode="auto">
            <a:xfrm>
              <a:off x="1977" y="10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37" name="Oval 28"/>
            <p:cNvSpPr>
              <a:spLocks noChangeArrowheads="1"/>
            </p:cNvSpPr>
            <p:nvPr/>
          </p:nvSpPr>
          <p:spPr bwMode="auto">
            <a:xfrm>
              <a:off x="1977" y="157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38" name="Oval 29"/>
            <p:cNvSpPr>
              <a:spLocks noChangeArrowheads="1"/>
            </p:cNvSpPr>
            <p:nvPr/>
          </p:nvSpPr>
          <p:spPr bwMode="auto">
            <a:xfrm>
              <a:off x="1953"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39" name="Oval 30"/>
            <p:cNvSpPr>
              <a:spLocks noChangeArrowheads="1"/>
            </p:cNvSpPr>
            <p:nvPr/>
          </p:nvSpPr>
          <p:spPr bwMode="auto">
            <a:xfrm>
              <a:off x="215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0" name="Oval 31"/>
            <p:cNvSpPr>
              <a:spLocks noChangeArrowheads="1"/>
            </p:cNvSpPr>
            <p:nvPr/>
          </p:nvSpPr>
          <p:spPr bwMode="auto">
            <a:xfrm>
              <a:off x="233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1" name="Oval 32"/>
            <p:cNvSpPr>
              <a:spLocks noChangeArrowheads="1"/>
            </p:cNvSpPr>
            <p:nvPr/>
          </p:nvSpPr>
          <p:spPr bwMode="auto">
            <a:xfrm>
              <a:off x="2145"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2" name="Oval 33"/>
            <p:cNvSpPr>
              <a:spLocks noChangeArrowheads="1"/>
            </p:cNvSpPr>
            <p:nvPr/>
          </p:nvSpPr>
          <p:spPr bwMode="auto">
            <a:xfrm>
              <a:off x="2157" y="151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3" name="Oval 34"/>
            <p:cNvSpPr>
              <a:spLocks noChangeArrowheads="1"/>
            </p:cNvSpPr>
            <p:nvPr/>
          </p:nvSpPr>
          <p:spPr bwMode="auto">
            <a:xfrm>
              <a:off x="2157" y="8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4" name="Oval 35"/>
            <p:cNvSpPr>
              <a:spLocks noChangeArrowheads="1"/>
            </p:cNvSpPr>
            <p:nvPr/>
          </p:nvSpPr>
          <p:spPr bwMode="auto">
            <a:xfrm>
              <a:off x="2337" y="8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5" name="Oval 36"/>
            <p:cNvSpPr>
              <a:spLocks noChangeArrowheads="1"/>
            </p:cNvSpPr>
            <p:nvPr/>
          </p:nvSpPr>
          <p:spPr bwMode="auto">
            <a:xfrm>
              <a:off x="2337" y="14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6" name="Oval 37"/>
            <p:cNvSpPr>
              <a:spLocks noChangeArrowheads="1"/>
            </p:cNvSpPr>
            <p:nvPr/>
          </p:nvSpPr>
          <p:spPr bwMode="auto">
            <a:xfrm>
              <a:off x="2337"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7" name="Oval 38"/>
            <p:cNvSpPr>
              <a:spLocks noChangeArrowheads="1"/>
            </p:cNvSpPr>
            <p:nvPr/>
          </p:nvSpPr>
          <p:spPr bwMode="auto">
            <a:xfrm>
              <a:off x="2049"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48" name="Oval 39"/>
            <p:cNvSpPr>
              <a:spLocks noChangeArrowheads="1"/>
            </p:cNvSpPr>
            <p:nvPr/>
          </p:nvSpPr>
          <p:spPr bwMode="auto">
            <a:xfrm>
              <a:off x="2241"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15367" name="Line 40"/>
          <p:cNvSpPr>
            <a:spLocks noChangeShapeType="1"/>
          </p:cNvSpPr>
          <p:nvPr/>
        </p:nvSpPr>
        <p:spPr bwMode="auto">
          <a:xfrm flipH="1">
            <a:off x="376238" y="5727700"/>
            <a:ext cx="8593137" cy="14288"/>
          </a:xfrm>
          <a:prstGeom prst="line">
            <a:avLst/>
          </a:prstGeom>
          <a:noFill/>
          <a:ln w="9525">
            <a:solidFill>
              <a:schemeClr val="tx1"/>
            </a:solidFill>
            <a:round/>
            <a:headEnd/>
            <a:tailEnd/>
          </a:ln>
        </p:spPr>
        <p:txBody>
          <a:bodyPr/>
          <a:lstStyle/>
          <a:p>
            <a:endParaRPr lang="en-US"/>
          </a:p>
        </p:txBody>
      </p:sp>
      <p:grpSp>
        <p:nvGrpSpPr>
          <p:cNvPr id="15368" name="Group 41"/>
          <p:cNvGrpSpPr>
            <a:grpSpLocks/>
          </p:cNvGrpSpPr>
          <p:nvPr/>
        </p:nvGrpSpPr>
        <p:grpSpPr bwMode="auto">
          <a:xfrm>
            <a:off x="2740025" y="571500"/>
            <a:ext cx="3143250" cy="381000"/>
            <a:chOff x="21696" y="8784"/>
            <a:chExt cx="1584" cy="192"/>
          </a:xfrm>
        </p:grpSpPr>
        <p:sp>
          <p:nvSpPr>
            <p:cNvPr id="15422" name="Oval 42"/>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23" name="Oval 43"/>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24" name="Oval 44"/>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25" name="Oval 45"/>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grpSp>
        <p:nvGrpSpPr>
          <p:cNvPr id="15369" name="Group 46"/>
          <p:cNvGrpSpPr>
            <a:grpSpLocks/>
          </p:cNvGrpSpPr>
          <p:nvPr/>
        </p:nvGrpSpPr>
        <p:grpSpPr bwMode="auto">
          <a:xfrm>
            <a:off x="3881438" y="782638"/>
            <a:ext cx="3143250" cy="381000"/>
            <a:chOff x="21696" y="8784"/>
            <a:chExt cx="1584" cy="192"/>
          </a:xfrm>
        </p:grpSpPr>
        <p:sp>
          <p:nvSpPr>
            <p:cNvPr id="15418" name="Oval 47"/>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9" name="Oval 48"/>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20" name="Oval 49"/>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21" name="Oval 50"/>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grpSp>
        <p:nvGrpSpPr>
          <p:cNvPr id="15370" name="Group 51"/>
          <p:cNvGrpSpPr>
            <a:grpSpLocks/>
          </p:cNvGrpSpPr>
          <p:nvPr/>
        </p:nvGrpSpPr>
        <p:grpSpPr bwMode="auto">
          <a:xfrm>
            <a:off x="6000750" y="811213"/>
            <a:ext cx="3143250" cy="381000"/>
            <a:chOff x="21696" y="8784"/>
            <a:chExt cx="1584" cy="192"/>
          </a:xfrm>
        </p:grpSpPr>
        <p:sp>
          <p:nvSpPr>
            <p:cNvPr id="15414" name="Oval 52"/>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5" name="Oval 53"/>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6" name="Oval 54"/>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7" name="Oval 55"/>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grpSp>
        <p:nvGrpSpPr>
          <p:cNvPr id="15371" name="Group 56"/>
          <p:cNvGrpSpPr>
            <a:grpSpLocks/>
          </p:cNvGrpSpPr>
          <p:nvPr/>
        </p:nvGrpSpPr>
        <p:grpSpPr bwMode="auto">
          <a:xfrm>
            <a:off x="6467475" y="544513"/>
            <a:ext cx="1181100" cy="5153025"/>
            <a:chOff x="1953" y="193"/>
            <a:chExt cx="744" cy="3420"/>
          </a:xfrm>
        </p:grpSpPr>
        <p:sp>
          <p:nvSpPr>
            <p:cNvPr id="15391" name="Line 57"/>
            <p:cNvSpPr>
              <a:spLocks noChangeShapeType="1"/>
            </p:cNvSpPr>
            <p:nvPr/>
          </p:nvSpPr>
          <p:spPr bwMode="auto">
            <a:xfrm>
              <a:off x="2049" y="2653"/>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5392" name="Line 58"/>
            <p:cNvSpPr>
              <a:spLocks noChangeShapeType="1"/>
            </p:cNvSpPr>
            <p:nvPr/>
          </p:nvSpPr>
          <p:spPr bwMode="auto">
            <a:xfrm>
              <a:off x="2097" y="2653"/>
              <a:ext cx="240" cy="960"/>
            </a:xfrm>
            <a:prstGeom prst="line">
              <a:avLst/>
            </a:prstGeom>
            <a:noFill/>
            <a:ln w="12700">
              <a:solidFill>
                <a:schemeClr val="hlink"/>
              </a:solidFill>
              <a:round/>
              <a:headEnd type="none" w="sm" len="sm"/>
              <a:tailEnd type="none" w="sm" len="sm"/>
            </a:ln>
          </p:spPr>
          <p:txBody>
            <a:bodyPr/>
            <a:lstStyle/>
            <a:p>
              <a:endParaRPr lang="en-US"/>
            </a:p>
          </p:txBody>
        </p:sp>
        <p:sp>
          <p:nvSpPr>
            <p:cNvPr id="15393" name="Line 59"/>
            <p:cNvSpPr>
              <a:spLocks noChangeShapeType="1"/>
            </p:cNvSpPr>
            <p:nvPr/>
          </p:nvSpPr>
          <p:spPr bwMode="auto">
            <a:xfrm>
              <a:off x="2145" y="2605"/>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5394" name="Line 60"/>
            <p:cNvSpPr>
              <a:spLocks noChangeShapeType="1"/>
            </p:cNvSpPr>
            <p:nvPr/>
          </p:nvSpPr>
          <p:spPr bwMode="auto">
            <a:xfrm>
              <a:off x="2193" y="2557"/>
              <a:ext cx="264" cy="1056"/>
            </a:xfrm>
            <a:prstGeom prst="line">
              <a:avLst/>
            </a:prstGeom>
            <a:noFill/>
            <a:ln w="12700">
              <a:solidFill>
                <a:schemeClr val="hlink"/>
              </a:solidFill>
              <a:round/>
              <a:headEnd type="none" w="sm" len="sm"/>
              <a:tailEnd type="none" w="sm" len="sm"/>
            </a:ln>
          </p:spPr>
          <p:txBody>
            <a:bodyPr/>
            <a:lstStyle/>
            <a:p>
              <a:endParaRPr lang="en-US"/>
            </a:p>
          </p:txBody>
        </p:sp>
        <p:sp>
          <p:nvSpPr>
            <p:cNvPr id="15395" name="Line 61"/>
            <p:cNvSpPr>
              <a:spLocks noChangeShapeType="1"/>
            </p:cNvSpPr>
            <p:nvPr/>
          </p:nvSpPr>
          <p:spPr bwMode="auto">
            <a:xfrm>
              <a:off x="2337" y="2605"/>
              <a:ext cx="240" cy="1008"/>
            </a:xfrm>
            <a:prstGeom prst="line">
              <a:avLst/>
            </a:prstGeom>
            <a:noFill/>
            <a:ln w="12700">
              <a:solidFill>
                <a:schemeClr val="hlink"/>
              </a:solidFill>
              <a:round/>
              <a:headEnd type="none" w="sm" len="sm"/>
              <a:tailEnd type="none" w="sm" len="sm"/>
            </a:ln>
          </p:spPr>
          <p:txBody>
            <a:bodyPr/>
            <a:lstStyle/>
            <a:p>
              <a:endParaRPr lang="en-US"/>
            </a:p>
          </p:txBody>
        </p:sp>
        <p:sp>
          <p:nvSpPr>
            <p:cNvPr id="15396" name="Line 62"/>
            <p:cNvSpPr>
              <a:spLocks noChangeShapeType="1"/>
            </p:cNvSpPr>
            <p:nvPr/>
          </p:nvSpPr>
          <p:spPr bwMode="auto">
            <a:xfrm>
              <a:off x="2289" y="2653"/>
              <a:ext cx="228" cy="960"/>
            </a:xfrm>
            <a:prstGeom prst="line">
              <a:avLst/>
            </a:prstGeom>
            <a:noFill/>
            <a:ln w="12700">
              <a:solidFill>
                <a:schemeClr val="hlink"/>
              </a:solidFill>
              <a:round/>
              <a:headEnd type="none" w="sm" len="sm"/>
              <a:tailEnd type="none" w="sm" len="sm"/>
            </a:ln>
          </p:spPr>
          <p:txBody>
            <a:bodyPr/>
            <a:lstStyle/>
            <a:p>
              <a:endParaRPr lang="en-US"/>
            </a:p>
          </p:txBody>
        </p:sp>
        <p:sp>
          <p:nvSpPr>
            <p:cNvPr id="15397" name="Line 63"/>
            <p:cNvSpPr>
              <a:spLocks noChangeShapeType="1"/>
            </p:cNvSpPr>
            <p:nvPr/>
          </p:nvSpPr>
          <p:spPr bwMode="auto">
            <a:xfrm>
              <a:off x="2385" y="2605"/>
              <a:ext cx="252" cy="1008"/>
            </a:xfrm>
            <a:prstGeom prst="line">
              <a:avLst/>
            </a:prstGeom>
            <a:noFill/>
            <a:ln w="12700">
              <a:solidFill>
                <a:schemeClr val="hlink"/>
              </a:solidFill>
              <a:round/>
              <a:headEnd type="none" w="sm" len="sm"/>
              <a:tailEnd type="none" w="sm" len="sm"/>
            </a:ln>
          </p:spPr>
          <p:txBody>
            <a:bodyPr/>
            <a:lstStyle/>
            <a:p>
              <a:endParaRPr lang="en-US"/>
            </a:p>
          </p:txBody>
        </p:sp>
        <p:sp>
          <p:nvSpPr>
            <p:cNvPr id="15398" name="Line 64"/>
            <p:cNvSpPr>
              <a:spLocks noChangeShapeType="1"/>
            </p:cNvSpPr>
            <p:nvPr/>
          </p:nvSpPr>
          <p:spPr bwMode="auto">
            <a:xfrm>
              <a:off x="2433" y="2605"/>
              <a:ext cx="264" cy="1008"/>
            </a:xfrm>
            <a:prstGeom prst="line">
              <a:avLst/>
            </a:prstGeom>
            <a:noFill/>
            <a:ln w="12700">
              <a:solidFill>
                <a:schemeClr val="hlink"/>
              </a:solidFill>
              <a:round/>
              <a:headEnd type="none" w="sm" len="sm"/>
              <a:tailEnd type="none" w="sm" len="sm"/>
            </a:ln>
          </p:spPr>
          <p:txBody>
            <a:bodyPr/>
            <a:lstStyle/>
            <a:p>
              <a:endParaRPr lang="en-US"/>
            </a:p>
          </p:txBody>
        </p:sp>
        <p:sp>
          <p:nvSpPr>
            <p:cNvPr id="15399" name="Oval 65"/>
            <p:cNvSpPr>
              <a:spLocks noChangeArrowheads="1"/>
            </p:cNvSpPr>
            <p:nvPr/>
          </p:nvSpPr>
          <p:spPr bwMode="auto">
            <a:xfrm>
              <a:off x="197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0" name="Oval 66"/>
            <p:cNvSpPr>
              <a:spLocks noChangeArrowheads="1"/>
            </p:cNvSpPr>
            <p:nvPr/>
          </p:nvSpPr>
          <p:spPr bwMode="auto">
            <a:xfrm>
              <a:off x="1977" y="67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1" name="Oval 67"/>
            <p:cNvSpPr>
              <a:spLocks noChangeArrowheads="1"/>
            </p:cNvSpPr>
            <p:nvPr/>
          </p:nvSpPr>
          <p:spPr bwMode="auto">
            <a:xfrm>
              <a:off x="1977" y="10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2" name="Oval 68"/>
            <p:cNvSpPr>
              <a:spLocks noChangeArrowheads="1"/>
            </p:cNvSpPr>
            <p:nvPr/>
          </p:nvSpPr>
          <p:spPr bwMode="auto">
            <a:xfrm>
              <a:off x="1977" y="157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3" name="Oval 69"/>
            <p:cNvSpPr>
              <a:spLocks noChangeArrowheads="1"/>
            </p:cNvSpPr>
            <p:nvPr/>
          </p:nvSpPr>
          <p:spPr bwMode="auto">
            <a:xfrm>
              <a:off x="1953"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4" name="Oval 70"/>
            <p:cNvSpPr>
              <a:spLocks noChangeArrowheads="1"/>
            </p:cNvSpPr>
            <p:nvPr/>
          </p:nvSpPr>
          <p:spPr bwMode="auto">
            <a:xfrm>
              <a:off x="215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5" name="Oval 71"/>
            <p:cNvSpPr>
              <a:spLocks noChangeArrowheads="1"/>
            </p:cNvSpPr>
            <p:nvPr/>
          </p:nvSpPr>
          <p:spPr bwMode="auto">
            <a:xfrm>
              <a:off x="2337" y="19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6" name="Oval 72"/>
            <p:cNvSpPr>
              <a:spLocks noChangeArrowheads="1"/>
            </p:cNvSpPr>
            <p:nvPr/>
          </p:nvSpPr>
          <p:spPr bwMode="auto">
            <a:xfrm>
              <a:off x="2145"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7" name="Oval 73"/>
            <p:cNvSpPr>
              <a:spLocks noChangeArrowheads="1"/>
            </p:cNvSpPr>
            <p:nvPr/>
          </p:nvSpPr>
          <p:spPr bwMode="auto">
            <a:xfrm>
              <a:off x="2157" y="151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8" name="Oval 74"/>
            <p:cNvSpPr>
              <a:spLocks noChangeArrowheads="1"/>
            </p:cNvSpPr>
            <p:nvPr/>
          </p:nvSpPr>
          <p:spPr bwMode="auto">
            <a:xfrm>
              <a:off x="2157" y="8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09" name="Oval 75"/>
            <p:cNvSpPr>
              <a:spLocks noChangeArrowheads="1"/>
            </p:cNvSpPr>
            <p:nvPr/>
          </p:nvSpPr>
          <p:spPr bwMode="auto">
            <a:xfrm>
              <a:off x="2337" y="8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0" name="Oval 76"/>
            <p:cNvSpPr>
              <a:spLocks noChangeArrowheads="1"/>
            </p:cNvSpPr>
            <p:nvPr/>
          </p:nvSpPr>
          <p:spPr bwMode="auto">
            <a:xfrm>
              <a:off x="2337" y="1453"/>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1" name="Oval 77"/>
            <p:cNvSpPr>
              <a:spLocks noChangeArrowheads="1"/>
            </p:cNvSpPr>
            <p:nvPr/>
          </p:nvSpPr>
          <p:spPr bwMode="auto">
            <a:xfrm>
              <a:off x="2337"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2" name="Oval 78"/>
            <p:cNvSpPr>
              <a:spLocks noChangeArrowheads="1"/>
            </p:cNvSpPr>
            <p:nvPr/>
          </p:nvSpPr>
          <p:spPr bwMode="auto">
            <a:xfrm>
              <a:off x="2049"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413" name="Oval 79"/>
            <p:cNvSpPr>
              <a:spLocks noChangeArrowheads="1"/>
            </p:cNvSpPr>
            <p:nvPr/>
          </p:nvSpPr>
          <p:spPr bwMode="auto">
            <a:xfrm>
              <a:off x="2241" y="1885"/>
              <a:ext cx="300" cy="840"/>
            </a:xfrm>
            <a:prstGeom prst="ellipse">
              <a:avLst/>
            </a:prstGeom>
            <a:solidFill>
              <a:srgbClr val="FFFFFF"/>
            </a:solidFill>
            <a:ln w="12700">
              <a:noFill/>
              <a:round/>
              <a:headEnd type="none" w="sm" len="sm"/>
              <a:tailEnd type="none" w="sm" len="sm"/>
            </a:ln>
          </p:spPr>
          <p:txBody>
            <a:bodyPr wrap="none" anchor="ctr"/>
            <a:lstStyle/>
            <a:p>
              <a:endParaRPr lang="en-US"/>
            </a:p>
          </p:txBody>
        </p:sp>
      </p:grpSp>
      <p:grpSp>
        <p:nvGrpSpPr>
          <p:cNvPr id="15372" name="Group 80"/>
          <p:cNvGrpSpPr>
            <a:grpSpLocks/>
          </p:cNvGrpSpPr>
          <p:nvPr/>
        </p:nvGrpSpPr>
        <p:grpSpPr bwMode="auto">
          <a:xfrm>
            <a:off x="4438650" y="649288"/>
            <a:ext cx="3143250" cy="381000"/>
            <a:chOff x="21696" y="8784"/>
            <a:chExt cx="1584" cy="192"/>
          </a:xfrm>
        </p:grpSpPr>
        <p:sp>
          <p:nvSpPr>
            <p:cNvPr id="15387" name="Oval 81"/>
            <p:cNvSpPr>
              <a:spLocks noChangeArrowheads="1"/>
            </p:cNvSpPr>
            <p:nvPr/>
          </p:nvSpPr>
          <p:spPr bwMode="auto">
            <a:xfrm>
              <a:off x="21696"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388" name="Oval 82"/>
            <p:cNvSpPr>
              <a:spLocks noChangeArrowheads="1"/>
            </p:cNvSpPr>
            <p:nvPr/>
          </p:nvSpPr>
          <p:spPr bwMode="auto">
            <a:xfrm>
              <a:off x="21984" y="8784"/>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389" name="Oval 83"/>
            <p:cNvSpPr>
              <a:spLocks noChangeArrowheads="1"/>
            </p:cNvSpPr>
            <p:nvPr/>
          </p:nvSpPr>
          <p:spPr bwMode="auto">
            <a:xfrm>
              <a:off x="21792"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15390" name="Oval 84"/>
            <p:cNvSpPr>
              <a:spLocks noChangeArrowheads="1"/>
            </p:cNvSpPr>
            <p:nvPr/>
          </p:nvSpPr>
          <p:spPr bwMode="auto">
            <a:xfrm>
              <a:off x="22176" y="8832"/>
              <a:ext cx="1104" cy="144"/>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408661" name="Line 85"/>
          <p:cNvSpPr>
            <a:spLocks noChangeShapeType="1"/>
          </p:cNvSpPr>
          <p:nvPr/>
        </p:nvSpPr>
        <p:spPr bwMode="auto">
          <a:xfrm>
            <a:off x="6292850" y="650875"/>
            <a:ext cx="1665288" cy="0"/>
          </a:xfrm>
          <a:prstGeom prst="line">
            <a:avLst/>
          </a:prstGeom>
          <a:noFill/>
          <a:ln w="38100">
            <a:solidFill>
              <a:srgbClr val="FF0000"/>
            </a:solidFill>
            <a:prstDash val="dash"/>
            <a:round/>
            <a:headEnd/>
            <a:tailEnd/>
          </a:ln>
        </p:spPr>
        <p:txBody>
          <a:bodyPr/>
          <a:lstStyle/>
          <a:p>
            <a:endParaRPr lang="en-US"/>
          </a:p>
        </p:txBody>
      </p:sp>
      <p:sp>
        <p:nvSpPr>
          <p:cNvPr id="408662" name="Line 86"/>
          <p:cNvSpPr>
            <a:spLocks noChangeShapeType="1"/>
          </p:cNvSpPr>
          <p:nvPr/>
        </p:nvSpPr>
        <p:spPr bwMode="auto">
          <a:xfrm>
            <a:off x="2922588" y="520700"/>
            <a:ext cx="1665287" cy="0"/>
          </a:xfrm>
          <a:prstGeom prst="line">
            <a:avLst/>
          </a:prstGeom>
          <a:noFill/>
          <a:ln w="38100">
            <a:solidFill>
              <a:srgbClr val="FF0000"/>
            </a:solidFill>
            <a:prstDash val="dash"/>
            <a:round/>
            <a:headEnd/>
            <a:tailEnd/>
          </a:ln>
        </p:spPr>
        <p:txBody>
          <a:bodyPr/>
          <a:lstStyle/>
          <a:p>
            <a:endParaRPr lang="en-US"/>
          </a:p>
        </p:txBody>
      </p:sp>
      <p:grpSp>
        <p:nvGrpSpPr>
          <p:cNvPr id="10" name="Group 87"/>
          <p:cNvGrpSpPr>
            <a:grpSpLocks/>
          </p:cNvGrpSpPr>
          <p:nvPr/>
        </p:nvGrpSpPr>
        <p:grpSpPr bwMode="auto">
          <a:xfrm>
            <a:off x="3041650" y="541338"/>
            <a:ext cx="1350963" cy="854075"/>
            <a:chOff x="2678" y="2800"/>
            <a:chExt cx="851" cy="538"/>
          </a:xfrm>
        </p:grpSpPr>
        <p:sp>
          <p:nvSpPr>
            <p:cNvPr id="15385" name="Text Box 88"/>
            <p:cNvSpPr txBox="1">
              <a:spLocks noChangeArrowheads="1"/>
            </p:cNvSpPr>
            <p:nvPr/>
          </p:nvSpPr>
          <p:spPr bwMode="auto">
            <a:xfrm>
              <a:off x="2678" y="2800"/>
              <a:ext cx="851" cy="538"/>
            </a:xfrm>
            <a:prstGeom prst="rect">
              <a:avLst/>
            </a:prstGeom>
            <a:noFill/>
            <a:ln w="9525">
              <a:noFill/>
              <a:miter lim="800000"/>
              <a:headEnd/>
              <a:tailEnd/>
            </a:ln>
          </p:spPr>
          <p:txBody>
            <a:bodyPr wrap="none">
              <a:spAutoFit/>
            </a:bodyPr>
            <a:lstStyle/>
            <a:p>
              <a:pPr algn="ctr"/>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 </a:t>
              </a:r>
              <a:r>
                <a:rPr lang="en-US" sz="3000" b="1" dirty="0">
                  <a:solidFill>
                    <a:schemeClr val="bg2"/>
                  </a:solidFill>
                  <a:latin typeface="Times New Roman" pitchFamily="18" charset="0"/>
                </a:rPr>
                <a:t>&lt; T</a:t>
              </a:r>
              <a:r>
                <a:rPr lang="en-US" sz="3000" b="1" baseline="-25000" dirty="0">
                  <a:solidFill>
                    <a:schemeClr val="bg2"/>
                  </a:solidFill>
                  <a:latin typeface="Times New Roman" pitchFamily="18" charset="0"/>
                </a:rPr>
                <a:t>b</a:t>
              </a:r>
            </a:p>
            <a:p>
              <a:pPr algn="ctr"/>
              <a:r>
                <a:rPr lang="en-US" sz="3000" b="1" baseline="-25000" dirty="0" err="1" smtClean="0">
                  <a:solidFill>
                    <a:schemeClr val="bg2"/>
                  </a:solidFill>
                  <a:latin typeface="Times New Roman" pitchFamily="18" charset="0"/>
                </a:rPr>
                <a:t>Lluvia</a:t>
              </a:r>
              <a:endParaRPr lang="en-US" sz="3000" b="1" baseline="-25000" dirty="0">
                <a:solidFill>
                  <a:schemeClr val="bg2"/>
                </a:solidFill>
                <a:latin typeface="Times New Roman" pitchFamily="18" charset="0"/>
              </a:endParaRPr>
            </a:p>
          </p:txBody>
        </p:sp>
        <p:sp>
          <p:nvSpPr>
            <p:cNvPr id="15386" name="Line 89"/>
            <p:cNvSpPr>
              <a:spLocks noChangeShapeType="1"/>
            </p:cNvSpPr>
            <p:nvPr/>
          </p:nvSpPr>
          <p:spPr bwMode="auto">
            <a:xfrm>
              <a:off x="3201" y="2875"/>
              <a:ext cx="210" cy="0"/>
            </a:xfrm>
            <a:prstGeom prst="line">
              <a:avLst/>
            </a:prstGeom>
            <a:noFill/>
            <a:ln w="28575">
              <a:solidFill>
                <a:srgbClr val="FF0000"/>
              </a:solidFill>
              <a:round/>
              <a:headEnd/>
              <a:tailEnd/>
            </a:ln>
          </p:spPr>
          <p:txBody>
            <a:bodyPr/>
            <a:lstStyle/>
            <a:p>
              <a:endParaRPr lang="en-US"/>
            </a:p>
          </p:txBody>
        </p:sp>
      </p:grpSp>
      <p:grpSp>
        <p:nvGrpSpPr>
          <p:cNvPr id="11" name="Group 90"/>
          <p:cNvGrpSpPr>
            <a:grpSpLocks/>
          </p:cNvGrpSpPr>
          <p:nvPr/>
        </p:nvGrpSpPr>
        <p:grpSpPr bwMode="auto">
          <a:xfrm>
            <a:off x="4660900" y="631825"/>
            <a:ext cx="1343025" cy="854075"/>
            <a:chOff x="2678" y="2800"/>
            <a:chExt cx="846" cy="538"/>
          </a:xfrm>
        </p:grpSpPr>
        <p:sp>
          <p:nvSpPr>
            <p:cNvPr id="15383" name="Text Box 91"/>
            <p:cNvSpPr txBox="1">
              <a:spLocks noChangeArrowheads="1"/>
            </p:cNvSpPr>
            <p:nvPr/>
          </p:nvSpPr>
          <p:spPr bwMode="auto">
            <a:xfrm>
              <a:off x="2678" y="2800"/>
              <a:ext cx="846" cy="538"/>
            </a:xfrm>
            <a:prstGeom prst="rect">
              <a:avLst/>
            </a:prstGeom>
            <a:noFill/>
            <a:ln w="9525">
              <a:noFill/>
              <a:miter lim="800000"/>
              <a:headEnd/>
              <a:tailEnd/>
            </a:ln>
          </p:spPr>
          <p:txBody>
            <a:bodyPr wrap="none">
              <a:spAutoFit/>
            </a:bodyPr>
            <a:lstStyle/>
            <a:p>
              <a:pPr algn="ctr"/>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 </a:t>
              </a:r>
              <a:r>
                <a:rPr lang="en-US" sz="3000" b="1" dirty="0">
                  <a:solidFill>
                    <a:schemeClr val="bg2"/>
                  </a:solidFill>
                  <a:latin typeface="Times New Roman" pitchFamily="18" charset="0"/>
                  <a:cs typeface="Times New Roman" pitchFamily="18" charset="0"/>
                </a:rPr>
                <a:t>≥</a:t>
              </a:r>
              <a:r>
                <a:rPr lang="en-US" sz="3000" b="1" dirty="0">
                  <a:solidFill>
                    <a:schemeClr val="bg2"/>
                  </a:solidFill>
                  <a:latin typeface="Times New Roman" pitchFamily="18" charset="0"/>
                </a:rPr>
                <a:t> T</a:t>
              </a:r>
              <a:r>
                <a:rPr lang="en-US" sz="3000" b="1" baseline="-25000" dirty="0">
                  <a:solidFill>
                    <a:schemeClr val="bg2"/>
                  </a:solidFill>
                  <a:latin typeface="Times New Roman" pitchFamily="18" charset="0"/>
                </a:rPr>
                <a:t>b</a:t>
              </a:r>
            </a:p>
            <a:p>
              <a:pPr algn="ctr"/>
              <a:r>
                <a:rPr lang="en-US" sz="3000" b="1" baseline="-25000" dirty="0" smtClean="0">
                  <a:solidFill>
                    <a:schemeClr val="bg2"/>
                  </a:solidFill>
                  <a:latin typeface="Times New Roman" pitchFamily="18" charset="0"/>
                </a:rPr>
                <a:t>No </a:t>
              </a:r>
              <a:r>
                <a:rPr lang="en-US" sz="3000" b="1" baseline="-25000" dirty="0" err="1" smtClean="0">
                  <a:solidFill>
                    <a:schemeClr val="bg2"/>
                  </a:solidFill>
                  <a:latin typeface="Times New Roman" pitchFamily="18" charset="0"/>
                </a:rPr>
                <a:t>Lluvia</a:t>
              </a:r>
              <a:endParaRPr lang="en-US" sz="3000" b="1" baseline="-25000" dirty="0">
                <a:solidFill>
                  <a:schemeClr val="bg2"/>
                </a:solidFill>
                <a:latin typeface="Times New Roman" pitchFamily="18" charset="0"/>
              </a:endParaRPr>
            </a:p>
          </p:txBody>
        </p:sp>
        <p:sp>
          <p:nvSpPr>
            <p:cNvPr id="15384" name="Line 92"/>
            <p:cNvSpPr>
              <a:spLocks noChangeShapeType="1"/>
            </p:cNvSpPr>
            <p:nvPr/>
          </p:nvSpPr>
          <p:spPr bwMode="auto">
            <a:xfrm>
              <a:off x="3201" y="2875"/>
              <a:ext cx="210" cy="0"/>
            </a:xfrm>
            <a:prstGeom prst="line">
              <a:avLst/>
            </a:prstGeom>
            <a:noFill/>
            <a:ln w="28575">
              <a:solidFill>
                <a:srgbClr val="FF0000"/>
              </a:solidFill>
              <a:round/>
              <a:headEnd/>
              <a:tailEnd/>
            </a:ln>
          </p:spPr>
          <p:txBody>
            <a:bodyPr/>
            <a:lstStyle/>
            <a:p>
              <a:endParaRPr lang="en-US"/>
            </a:p>
          </p:txBody>
        </p:sp>
      </p:grpSp>
      <p:grpSp>
        <p:nvGrpSpPr>
          <p:cNvPr id="12" name="Group 93"/>
          <p:cNvGrpSpPr>
            <a:grpSpLocks/>
          </p:cNvGrpSpPr>
          <p:nvPr/>
        </p:nvGrpSpPr>
        <p:grpSpPr bwMode="auto">
          <a:xfrm>
            <a:off x="6365875" y="681038"/>
            <a:ext cx="1350963" cy="854075"/>
            <a:chOff x="2678" y="2800"/>
            <a:chExt cx="851" cy="538"/>
          </a:xfrm>
        </p:grpSpPr>
        <p:sp>
          <p:nvSpPr>
            <p:cNvPr id="15381" name="Text Box 94"/>
            <p:cNvSpPr txBox="1">
              <a:spLocks noChangeArrowheads="1"/>
            </p:cNvSpPr>
            <p:nvPr/>
          </p:nvSpPr>
          <p:spPr bwMode="auto">
            <a:xfrm>
              <a:off x="2678" y="2800"/>
              <a:ext cx="851" cy="538"/>
            </a:xfrm>
            <a:prstGeom prst="rect">
              <a:avLst/>
            </a:prstGeom>
            <a:noFill/>
            <a:ln w="9525">
              <a:noFill/>
              <a:miter lim="800000"/>
              <a:headEnd/>
              <a:tailEnd/>
            </a:ln>
          </p:spPr>
          <p:txBody>
            <a:bodyPr wrap="none">
              <a:spAutoFit/>
            </a:bodyPr>
            <a:lstStyle/>
            <a:p>
              <a:pPr algn="ctr"/>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 </a:t>
              </a:r>
              <a:r>
                <a:rPr lang="en-US" sz="3000" b="1" dirty="0">
                  <a:solidFill>
                    <a:schemeClr val="bg2"/>
                  </a:solidFill>
                  <a:latin typeface="Times New Roman" pitchFamily="18" charset="0"/>
                </a:rPr>
                <a:t>&lt; T</a:t>
              </a:r>
              <a:r>
                <a:rPr lang="en-US" sz="3000" b="1" baseline="-25000" dirty="0">
                  <a:solidFill>
                    <a:schemeClr val="bg2"/>
                  </a:solidFill>
                  <a:latin typeface="Times New Roman" pitchFamily="18" charset="0"/>
                </a:rPr>
                <a:t>b</a:t>
              </a:r>
            </a:p>
            <a:p>
              <a:pPr algn="ctr"/>
              <a:r>
                <a:rPr lang="en-US" sz="3000" b="1" baseline="-25000" dirty="0" err="1" smtClean="0">
                  <a:solidFill>
                    <a:schemeClr val="bg2"/>
                  </a:solidFill>
                  <a:latin typeface="Times New Roman" pitchFamily="18" charset="0"/>
                </a:rPr>
                <a:t>Lluvia</a:t>
              </a:r>
              <a:endParaRPr lang="en-US" sz="3000" b="1" baseline="-25000" dirty="0">
                <a:solidFill>
                  <a:schemeClr val="bg2"/>
                </a:solidFill>
                <a:latin typeface="Times New Roman" pitchFamily="18" charset="0"/>
              </a:endParaRPr>
            </a:p>
          </p:txBody>
        </p:sp>
        <p:sp>
          <p:nvSpPr>
            <p:cNvPr id="15382" name="Line 95"/>
            <p:cNvSpPr>
              <a:spLocks noChangeShapeType="1"/>
            </p:cNvSpPr>
            <p:nvPr/>
          </p:nvSpPr>
          <p:spPr bwMode="auto">
            <a:xfrm>
              <a:off x="3201" y="2875"/>
              <a:ext cx="210" cy="0"/>
            </a:xfrm>
            <a:prstGeom prst="line">
              <a:avLst/>
            </a:prstGeom>
            <a:noFill/>
            <a:ln w="28575">
              <a:solidFill>
                <a:srgbClr val="FF0000"/>
              </a:solidFill>
              <a:round/>
              <a:headEnd/>
              <a:tailEnd/>
            </a:ln>
          </p:spPr>
          <p:txBody>
            <a:bodyPr/>
            <a:lstStyle/>
            <a:p>
              <a:endParaRPr lang="en-US"/>
            </a:p>
          </p:txBody>
        </p:sp>
      </p:grpSp>
      <p:grpSp>
        <p:nvGrpSpPr>
          <p:cNvPr id="13" name="Group 96"/>
          <p:cNvGrpSpPr>
            <a:grpSpLocks/>
          </p:cNvGrpSpPr>
          <p:nvPr/>
        </p:nvGrpSpPr>
        <p:grpSpPr bwMode="auto">
          <a:xfrm>
            <a:off x="7800975" y="717550"/>
            <a:ext cx="1343025" cy="854075"/>
            <a:chOff x="2678" y="2800"/>
            <a:chExt cx="846" cy="538"/>
          </a:xfrm>
        </p:grpSpPr>
        <p:sp>
          <p:nvSpPr>
            <p:cNvPr id="15379" name="Text Box 97"/>
            <p:cNvSpPr txBox="1">
              <a:spLocks noChangeArrowheads="1"/>
            </p:cNvSpPr>
            <p:nvPr/>
          </p:nvSpPr>
          <p:spPr bwMode="auto">
            <a:xfrm>
              <a:off x="2678" y="2800"/>
              <a:ext cx="846" cy="538"/>
            </a:xfrm>
            <a:prstGeom prst="rect">
              <a:avLst/>
            </a:prstGeom>
            <a:noFill/>
            <a:ln w="9525">
              <a:noFill/>
              <a:miter lim="800000"/>
              <a:headEnd/>
              <a:tailEnd/>
            </a:ln>
          </p:spPr>
          <p:txBody>
            <a:bodyPr wrap="none">
              <a:spAutoFit/>
            </a:bodyPr>
            <a:lstStyle/>
            <a:p>
              <a:pPr algn="ctr"/>
              <a:r>
                <a:rPr lang="en-US" sz="3000" b="1" dirty="0">
                  <a:solidFill>
                    <a:schemeClr val="bg2"/>
                  </a:solidFill>
                  <a:latin typeface="Times New Roman" pitchFamily="18" charset="0"/>
                </a:rPr>
                <a:t>T</a:t>
              </a:r>
              <a:r>
                <a:rPr lang="en-US" sz="3000" b="1" baseline="-25000" dirty="0">
                  <a:solidFill>
                    <a:schemeClr val="bg2"/>
                  </a:solidFill>
                  <a:latin typeface="Times New Roman" pitchFamily="18" charset="0"/>
                </a:rPr>
                <a:t>b </a:t>
              </a:r>
              <a:r>
                <a:rPr lang="en-US" sz="3000" b="1" dirty="0">
                  <a:solidFill>
                    <a:schemeClr val="bg2"/>
                  </a:solidFill>
                  <a:latin typeface="Times New Roman" pitchFamily="18" charset="0"/>
                  <a:cs typeface="Times New Roman" pitchFamily="18" charset="0"/>
                </a:rPr>
                <a:t>≥</a:t>
              </a:r>
              <a:r>
                <a:rPr lang="en-US" sz="3000" b="1" dirty="0">
                  <a:solidFill>
                    <a:schemeClr val="bg2"/>
                  </a:solidFill>
                  <a:latin typeface="Times New Roman" pitchFamily="18" charset="0"/>
                </a:rPr>
                <a:t> T</a:t>
              </a:r>
              <a:r>
                <a:rPr lang="en-US" sz="3000" b="1" baseline="-25000" dirty="0">
                  <a:solidFill>
                    <a:schemeClr val="bg2"/>
                  </a:solidFill>
                  <a:latin typeface="Times New Roman" pitchFamily="18" charset="0"/>
                </a:rPr>
                <a:t>b</a:t>
              </a:r>
            </a:p>
            <a:p>
              <a:pPr algn="ctr"/>
              <a:r>
                <a:rPr lang="en-US" sz="3000" b="1" baseline="-25000" dirty="0" smtClean="0">
                  <a:solidFill>
                    <a:schemeClr val="bg2"/>
                  </a:solidFill>
                  <a:latin typeface="Times New Roman" pitchFamily="18" charset="0"/>
                </a:rPr>
                <a:t>No </a:t>
              </a:r>
              <a:r>
                <a:rPr lang="en-US" sz="3000" b="1" baseline="-25000" dirty="0" err="1" smtClean="0">
                  <a:solidFill>
                    <a:schemeClr val="bg2"/>
                  </a:solidFill>
                  <a:latin typeface="Times New Roman" pitchFamily="18" charset="0"/>
                </a:rPr>
                <a:t>Lluvia</a:t>
              </a:r>
              <a:endParaRPr lang="en-US" sz="3000" b="1" baseline="-25000" dirty="0">
                <a:solidFill>
                  <a:schemeClr val="bg2"/>
                </a:solidFill>
                <a:latin typeface="Times New Roman" pitchFamily="18" charset="0"/>
              </a:endParaRPr>
            </a:p>
          </p:txBody>
        </p:sp>
        <p:sp>
          <p:nvSpPr>
            <p:cNvPr id="15380" name="Line 98"/>
            <p:cNvSpPr>
              <a:spLocks noChangeShapeType="1"/>
            </p:cNvSpPr>
            <p:nvPr/>
          </p:nvSpPr>
          <p:spPr bwMode="auto">
            <a:xfrm>
              <a:off x="3201" y="2875"/>
              <a:ext cx="210" cy="0"/>
            </a:xfrm>
            <a:prstGeom prst="line">
              <a:avLst/>
            </a:prstGeom>
            <a:noFill/>
            <a:ln w="28575">
              <a:solidFill>
                <a:srgbClr val="FF0000"/>
              </a:solidFill>
              <a:round/>
              <a:headEnd/>
              <a:tailEnd/>
            </a:ln>
          </p:spPr>
          <p:txBody>
            <a:bodyPr/>
            <a:lstStyle/>
            <a:p>
              <a:endParaRPr lang="en-US"/>
            </a:p>
          </p:txBody>
        </p:sp>
      </p:grpSp>
    </p:spTree>
    <p:extLst>
      <p:ext uri="{BB962C8B-B14F-4D97-AF65-F5344CB8AC3E}">
        <p14:creationId xmlns:p14="http://schemas.microsoft.com/office/powerpoint/2010/main" val="35450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8662"/>
                                        </p:tgtEl>
                                        <p:attrNameLst>
                                          <p:attrName>style.visibility</p:attrName>
                                        </p:attrNameLst>
                                      </p:cBhvr>
                                      <p:to>
                                        <p:strVal val="visible"/>
                                      </p:to>
                                    </p:set>
                                    <p:animEffect transition="in" filter="checkerboard(across)">
                                      <p:cBhvr>
                                        <p:cTn id="7" dur="500"/>
                                        <p:tgtEl>
                                          <p:spTgt spid="408662"/>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08661"/>
                                        </p:tgtEl>
                                        <p:attrNameLst>
                                          <p:attrName>style.visibility</p:attrName>
                                        </p:attrNameLst>
                                      </p:cBhvr>
                                      <p:to>
                                        <p:strVal val="visible"/>
                                      </p:to>
                                    </p:set>
                                    <p:animEffect transition="in" filter="checkerboard(across)">
                                      <p:cBhvr>
                                        <p:cTn id="19" dur="500"/>
                                        <p:tgtEl>
                                          <p:spTgt spid="408661"/>
                                        </p:tgtEl>
                                      </p:cBhvr>
                                    </p:animEffec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661" grpId="0" animBg="1"/>
      <p:bldP spid="40866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descr="figure1c"/>
          <p:cNvPicPr>
            <a:picLocks noChangeAspect="1" noChangeArrowheads="1"/>
          </p:cNvPicPr>
          <p:nvPr/>
        </p:nvPicPr>
        <p:blipFill>
          <a:blip r:embed="rId3" cstate="print"/>
          <a:srcRect/>
          <a:stretch>
            <a:fillRect/>
          </a:stretch>
        </p:blipFill>
        <p:spPr bwMode="auto">
          <a:xfrm>
            <a:off x="4572000" y="3136900"/>
            <a:ext cx="4419600" cy="3022600"/>
          </a:xfrm>
          <a:prstGeom prst="rect">
            <a:avLst/>
          </a:prstGeom>
          <a:noFill/>
          <a:ln w="25400">
            <a:solidFill>
              <a:schemeClr val="tx1"/>
            </a:solidFill>
            <a:miter lim="800000"/>
            <a:headEnd/>
            <a:tailEnd/>
          </a:ln>
        </p:spPr>
      </p:pic>
      <p:pic>
        <p:nvPicPr>
          <p:cNvPr id="16390" name="Picture 3" descr="figure1b"/>
          <p:cNvPicPr>
            <a:picLocks noChangeAspect="1" noChangeArrowheads="1"/>
          </p:cNvPicPr>
          <p:nvPr/>
        </p:nvPicPr>
        <p:blipFill>
          <a:blip r:embed="rId4" cstate="print"/>
          <a:srcRect/>
          <a:stretch>
            <a:fillRect/>
          </a:stretch>
        </p:blipFill>
        <p:spPr bwMode="auto">
          <a:xfrm>
            <a:off x="76200" y="3136900"/>
            <a:ext cx="4419600" cy="3022600"/>
          </a:xfrm>
          <a:prstGeom prst="rect">
            <a:avLst/>
          </a:prstGeom>
          <a:noFill/>
          <a:ln w="25400">
            <a:solidFill>
              <a:schemeClr val="tx1"/>
            </a:solidFill>
            <a:miter lim="800000"/>
            <a:headEnd/>
            <a:tailEnd/>
          </a:ln>
        </p:spPr>
      </p:pic>
      <p:sp>
        <p:nvSpPr>
          <p:cNvPr id="16391" name="Text Box 5"/>
          <p:cNvSpPr txBox="1">
            <a:spLocks noChangeArrowheads="1"/>
          </p:cNvSpPr>
          <p:nvPr/>
        </p:nvSpPr>
        <p:spPr bwMode="auto">
          <a:xfrm>
            <a:off x="0" y="3886200"/>
            <a:ext cx="4572000" cy="366713"/>
          </a:xfrm>
          <a:prstGeom prst="rect">
            <a:avLst/>
          </a:prstGeom>
          <a:noFill/>
          <a:ln w="9525">
            <a:noFill/>
            <a:miter lim="800000"/>
            <a:headEnd/>
            <a:tailEnd/>
          </a:ln>
        </p:spPr>
        <p:txBody>
          <a:bodyPr>
            <a:spAutoFit/>
          </a:bodyPr>
          <a:lstStyle/>
          <a:p>
            <a:pPr algn="ctr" eaLnBrk="1" hangingPunct="1"/>
            <a:r>
              <a:rPr lang="en-US" dirty="0">
                <a:solidFill>
                  <a:srgbClr val="000000"/>
                </a:solidFill>
              </a:rPr>
              <a:t>“Convective Core” rainfall</a:t>
            </a:r>
          </a:p>
        </p:txBody>
      </p:sp>
      <p:sp>
        <p:nvSpPr>
          <p:cNvPr id="16392" name="Text Box 6"/>
          <p:cNvSpPr txBox="1">
            <a:spLocks noChangeArrowheads="1"/>
          </p:cNvSpPr>
          <p:nvPr/>
        </p:nvSpPr>
        <p:spPr bwMode="auto">
          <a:xfrm>
            <a:off x="4572000" y="3886200"/>
            <a:ext cx="4572000" cy="366713"/>
          </a:xfrm>
          <a:prstGeom prst="rect">
            <a:avLst/>
          </a:prstGeom>
          <a:noFill/>
          <a:ln w="9525">
            <a:noFill/>
            <a:miter lim="800000"/>
            <a:headEnd/>
            <a:tailEnd/>
          </a:ln>
        </p:spPr>
        <p:txBody>
          <a:bodyPr>
            <a:spAutoFit/>
          </a:bodyPr>
          <a:lstStyle/>
          <a:p>
            <a:pPr algn="ctr" eaLnBrk="1" hangingPunct="1"/>
            <a:r>
              <a:rPr lang="en-US" dirty="0">
                <a:solidFill>
                  <a:srgbClr val="000000"/>
                </a:solidFill>
              </a:rPr>
              <a:t>“Non-core” rainfall</a:t>
            </a:r>
          </a:p>
        </p:txBody>
      </p:sp>
      <p:sp>
        <p:nvSpPr>
          <p:cNvPr id="16393" name="Line 7"/>
          <p:cNvSpPr>
            <a:spLocks noChangeShapeType="1"/>
          </p:cNvSpPr>
          <p:nvPr/>
        </p:nvSpPr>
        <p:spPr bwMode="auto">
          <a:xfrm flipH="1">
            <a:off x="609600" y="4191000"/>
            <a:ext cx="1828800" cy="457200"/>
          </a:xfrm>
          <a:prstGeom prst="line">
            <a:avLst/>
          </a:prstGeom>
          <a:noFill/>
          <a:ln w="38100">
            <a:solidFill>
              <a:srgbClr val="FF9933"/>
            </a:solidFill>
            <a:round/>
            <a:headEnd/>
            <a:tailEnd type="triangle" w="med" len="med"/>
          </a:ln>
        </p:spPr>
        <p:txBody>
          <a:bodyPr/>
          <a:lstStyle/>
          <a:p>
            <a:endParaRPr lang="en-US"/>
          </a:p>
        </p:txBody>
      </p:sp>
      <p:sp>
        <p:nvSpPr>
          <p:cNvPr id="16394" name="Line 8"/>
          <p:cNvSpPr>
            <a:spLocks noChangeShapeType="1"/>
          </p:cNvSpPr>
          <p:nvPr/>
        </p:nvSpPr>
        <p:spPr bwMode="auto">
          <a:xfrm flipH="1">
            <a:off x="5638800" y="4191000"/>
            <a:ext cx="1219200" cy="1295400"/>
          </a:xfrm>
          <a:prstGeom prst="line">
            <a:avLst/>
          </a:prstGeom>
          <a:noFill/>
          <a:ln w="38100">
            <a:solidFill>
              <a:srgbClr val="FF9933"/>
            </a:solidFill>
            <a:round/>
            <a:headEnd/>
            <a:tailEnd type="triangle" w="med" len="med"/>
          </a:ln>
        </p:spPr>
        <p:txBody>
          <a:bodyPr/>
          <a:lstStyle/>
          <a:p>
            <a:endParaRPr lang="en-US"/>
          </a:p>
        </p:txBody>
      </p:sp>
      <p:sp>
        <p:nvSpPr>
          <p:cNvPr id="16395" name="Text Box 11"/>
          <p:cNvSpPr txBox="1">
            <a:spLocks noChangeArrowheads="1"/>
          </p:cNvSpPr>
          <p:nvPr/>
        </p:nvSpPr>
        <p:spPr bwMode="auto">
          <a:xfrm>
            <a:off x="3809999" y="3552031"/>
            <a:ext cx="625475" cy="517525"/>
          </a:xfrm>
          <a:prstGeom prst="rect">
            <a:avLst/>
          </a:prstGeom>
          <a:noFill/>
          <a:ln w="9525">
            <a:noFill/>
            <a:miter lim="800000"/>
            <a:headEnd/>
            <a:tailEnd/>
          </a:ln>
          <a:effectLst/>
        </p:spPr>
        <p:txBody>
          <a:bodyPr>
            <a:spAutoFit/>
          </a:bodyPr>
          <a:lstStyle/>
          <a:p>
            <a:pPr algn="ctr"/>
            <a:r>
              <a:rPr lang="en-US" sz="1400" dirty="0">
                <a:solidFill>
                  <a:srgbClr val="000000"/>
                </a:solidFill>
                <a:latin typeface="Times New Roman" pitchFamily="18" charset="0"/>
              </a:rPr>
              <a:t>PW (mm)</a:t>
            </a:r>
          </a:p>
        </p:txBody>
      </p:sp>
      <p:sp>
        <p:nvSpPr>
          <p:cNvPr id="16396" name="Text Box 12"/>
          <p:cNvSpPr txBox="1">
            <a:spLocks noChangeArrowheads="1"/>
          </p:cNvSpPr>
          <p:nvPr/>
        </p:nvSpPr>
        <p:spPr bwMode="auto">
          <a:xfrm>
            <a:off x="8366125" y="3552031"/>
            <a:ext cx="625475" cy="517525"/>
          </a:xfrm>
          <a:prstGeom prst="rect">
            <a:avLst/>
          </a:prstGeom>
          <a:noFill/>
          <a:ln w="9525">
            <a:noFill/>
            <a:miter lim="800000"/>
            <a:headEnd/>
            <a:tailEnd/>
          </a:ln>
          <a:effectLst/>
        </p:spPr>
        <p:txBody>
          <a:bodyPr>
            <a:spAutoFit/>
          </a:bodyPr>
          <a:lstStyle/>
          <a:p>
            <a:pPr algn="ctr"/>
            <a:r>
              <a:rPr lang="en-US" sz="1400" dirty="0">
                <a:solidFill>
                  <a:srgbClr val="000000"/>
                </a:solidFill>
                <a:latin typeface="Times New Roman" pitchFamily="18" charset="0"/>
              </a:rPr>
              <a:t>PW (mm)</a:t>
            </a:r>
          </a:p>
        </p:txBody>
      </p:sp>
      <p:sp>
        <p:nvSpPr>
          <p:cNvPr id="13" name="TextBox 12"/>
          <p:cNvSpPr txBox="1"/>
          <p:nvPr/>
        </p:nvSpPr>
        <p:spPr>
          <a:xfrm>
            <a:off x="518160" y="228599"/>
            <a:ext cx="7696200" cy="646331"/>
          </a:xfrm>
          <a:prstGeom prst="rect">
            <a:avLst/>
          </a:prstGeom>
          <a:noFill/>
        </p:spPr>
        <p:txBody>
          <a:bodyPr wrap="square" rtlCol="0">
            <a:spAutoFit/>
          </a:bodyPr>
          <a:lstStyle/>
          <a:p>
            <a:pPr algn="ctr"/>
            <a:r>
              <a:rPr lang="es-ES_tradnl" sz="3600" b="1" dirty="0" smtClean="0">
                <a:solidFill>
                  <a:schemeClr val="tx2"/>
                </a:solidFill>
              </a:rPr>
              <a:t>Descripción del H-E</a:t>
            </a:r>
            <a:endParaRPr lang="es-ES_tradnl" sz="3600" b="1" dirty="0">
              <a:solidFill>
                <a:schemeClr val="tx2"/>
              </a:solidFill>
            </a:endParaRPr>
          </a:p>
        </p:txBody>
      </p:sp>
      <p:sp>
        <p:nvSpPr>
          <p:cNvPr id="3" name="TextBox 2"/>
          <p:cNvSpPr txBox="1"/>
          <p:nvPr/>
        </p:nvSpPr>
        <p:spPr>
          <a:xfrm>
            <a:off x="518160" y="1371600"/>
            <a:ext cx="8313102" cy="1292662"/>
          </a:xfrm>
          <a:prstGeom prst="rect">
            <a:avLst/>
          </a:prstGeom>
          <a:noFill/>
        </p:spPr>
        <p:txBody>
          <a:bodyPr wrap="square" rtlCol="0">
            <a:spAutoFit/>
          </a:bodyPr>
          <a:lstStyle/>
          <a:p>
            <a:r>
              <a:rPr lang="es-ES_tradnl" sz="2600" dirty="0" smtClean="0"/>
              <a:t>Las intensidades son función tanto de T</a:t>
            </a:r>
            <a:r>
              <a:rPr lang="es-ES_tradnl" sz="2600" baseline="-25000" dirty="0" smtClean="0"/>
              <a:t>10.7  </a:t>
            </a:r>
            <a:r>
              <a:rPr lang="es-ES_tradnl" sz="2600" dirty="0" smtClean="0"/>
              <a:t>como de su valor relativo con respecto al promedio local – aumenta la lluvia en los centros activos de precipitación</a:t>
            </a:r>
            <a:endParaRPr lang="es-ES_tradnl" sz="2600" dirty="0"/>
          </a:p>
        </p:txBody>
      </p:sp>
    </p:spTree>
    <p:extLst>
      <p:ext uri="{BB962C8B-B14F-4D97-AF65-F5344CB8AC3E}">
        <p14:creationId xmlns:p14="http://schemas.microsoft.com/office/powerpoint/2010/main" val="3951077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2" descr="figure1b"/>
          <p:cNvPicPr>
            <a:picLocks noChangeAspect="1" noChangeArrowheads="1"/>
          </p:cNvPicPr>
          <p:nvPr/>
        </p:nvPicPr>
        <p:blipFill>
          <a:blip r:embed="rId3" cstate="print"/>
          <a:srcRect/>
          <a:stretch>
            <a:fillRect/>
          </a:stretch>
        </p:blipFill>
        <p:spPr bwMode="auto">
          <a:xfrm>
            <a:off x="1752600" y="2438400"/>
            <a:ext cx="5713413" cy="3905250"/>
          </a:xfrm>
          <a:prstGeom prst="rect">
            <a:avLst/>
          </a:prstGeom>
          <a:noFill/>
          <a:ln w="25400">
            <a:solidFill>
              <a:schemeClr val="tx1"/>
            </a:solidFill>
            <a:miter lim="800000"/>
            <a:headEnd/>
            <a:tailEnd/>
          </a:ln>
        </p:spPr>
      </p:pic>
      <p:sp>
        <p:nvSpPr>
          <p:cNvPr id="18439" name="Text Box 7"/>
          <p:cNvSpPr txBox="1">
            <a:spLocks noChangeArrowheads="1"/>
          </p:cNvSpPr>
          <p:nvPr/>
        </p:nvSpPr>
        <p:spPr bwMode="auto">
          <a:xfrm>
            <a:off x="6689725" y="3016250"/>
            <a:ext cx="777875" cy="707886"/>
          </a:xfrm>
          <a:prstGeom prst="rect">
            <a:avLst/>
          </a:prstGeom>
          <a:noFill/>
          <a:ln w="9525">
            <a:noFill/>
            <a:miter lim="800000"/>
            <a:headEnd/>
            <a:tailEnd/>
          </a:ln>
          <a:effectLst/>
        </p:spPr>
        <p:txBody>
          <a:bodyPr>
            <a:spAutoFit/>
          </a:bodyPr>
          <a:lstStyle/>
          <a:p>
            <a:pPr algn="ctr"/>
            <a:r>
              <a:rPr lang="en-US" sz="2000" dirty="0">
                <a:solidFill>
                  <a:srgbClr val="000000"/>
                </a:solidFill>
                <a:latin typeface="Times New Roman" pitchFamily="18" charset="0"/>
              </a:rPr>
              <a:t>PW (mm)</a:t>
            </a:r>
          </a:p>
        </p:txBody>
      </p:sp>
      <p:sp>
        <p:nvSpPr>
          <p:cNvPr id="18440" name="Line 8"/>
          <p:cNvSpPr>
            <a:spLocks noChangeShapeType="1"/>
          </p:cNvSpPr>
          <p:nvPr/>
        </p:nvSpPr>
        <p:spPr bwMode="auto">
          <a:xfrm flipV="1">
            <a:off x="2819400" y="4114800"/>
            <a:ext cx="0" cy="1371600"/>
          </a:xfrm>
          <a:prstGeom prst="line">
            <a:avLst/>
          </a:prstGeom>
          <a:noFill/>
          <a:ln w="38100">
            <a:solidFill>
              <a:srgbClr val="FF0000"/>
            </a:solidFill>
            <a:round/>
            <a:headEnd/>
            <a:tailEnd type="triangle" w="med" len="med"/>
          </a:ln>
          <a:effectLst/>
        </p:spPr>
        <p:txBody>
          <a:bodyPr/>
          <a:lstStyle/>
          <a:p>
            <a:endParaRPr lang="en-US"/>
          </a:p>
        </p:txBody>
      </p:sp>
      <p:sp>
        <p:nvSpPr>
          <p:cNvPr id="18441" name="Text Box 9"/>
          <p:cNvSpPr txBox="1">
            <a:spLocks noChangeArrowheads="1"/>
          </p:cNvSpPr>
          <p:nvPr/>
        </p:nvSpPr>
        <p:spPr bwMode="auto">
          <a:xfrm>
            <a:off x="3565525" y="4057471"/>
            <a:ext cx="3521075" cy="1200329"/>
          </a:xfrm>
          <a:prstGeom prst="rect">
            <a:avLst/>
          </a:prstGeom>
          <a:noFill/>
          <a:ln w="9525">
            <a:noFill/>
            <a:miter lim="800000"/>
            <a:headEnd/>
            <a:tailEnd/>
          </a:ln>
          <a:effectLst/>
        </p:spPr>
        <p:txBody>
          <a:bodyPr>
            <a:spAutoFit/>
          </a:bodyPr>
          <a:lstStyle/>
          <a:p>
            <a:r>
              <a:rPr lang="es-ES_tradnl" dirty="0" smtClean="0">
                <a:solidFill>
                  <a:schemeClr val="bg2"/>
                </a:solidFill>
              </a:rPr>
              <a:t>Dado la Tb, la intensidad de lluvia aumenta según PW aumenta</a:t>
            </a:r>
            <a:endParaRPr lang="es-ES_tradnl" dirty="0">
              <a:solidFill>
                <a:schemeClr val="bg2"/>
              </a:solidFill>
            </a:endParaRPr>
          </a:p>
        </p:txBody>
      </p:sp>
      <p:sp>
        <p:nvSpPr>
          <p:cNvPr id="8" name="TextBox 7"/>
          <p:cNvSpPr txBox="1"/>
          <p:nvPr/>
        </p:nvSpPr>
        <p:spPr>
          <a:xfrm>
            <a:off x="609600" y="304800"/>
            <a:ext cx="7696200" cy="646331"/>
          </a:xfrm>
          <a:prstGeom prst="rect">
            <a:avLst/>
          </a:prstGeom>
          <a:noFill/>
        </p:spPr>
        <p:txBody>
          <a:bodyPr wrap="square" rtlCol="0">
            <a:spAutoFit/>
          </a:bodyPr>
          <a:lstStyle/>
          <a:p>
            <a:pPr algn="ctr"/>
            <a:r>
              <a:rPr lang="es-ES_tradnl" sz="3600" b="1" dirty="0" smtClean="0">
                <a:solidFill>
                  <a:schemeClr val="tx2"/>
                </a:solidFill>
              </a:rPr>
              <a:t>Ajustes del H-E</a:t>
            </a:r>
            <a:endParaRPr lang="es-ES_tradnl" sz="3600" b="1" dirty="0">
              <a:solidFill>
                <a:schemeClr val="tx2"/>
              </a:solidFill>
            </a:endParaRPr>
          </a:p>
        </p:txBody>
      </p:sp>
      <p:sp>
        <p:nvSpPr>
          <p:cNvPr id="3" name="TextBox 2"/>
          <p:cNvSpPr txBox="1"/>
          <p:nvPr/>
        </p:nvSpPr>
        <p:spPr>
          <a:xfrm>
            <a:off x="914400" y="990600"/>
            <a:ext cx="7467600" cy="1292662"/>
          </a:xfrm>
          <a:prstGeom prst="rect">
            <a:avLst/>
          </a:prstGeom>
          <a:noFill/>
        </p:spPr>
        <p:txBody>
          <a:bodyPr wrap="square" rtlCol="0">
            <a:spAutoFit/>
          </a:bodyPr>
          <a:lstStyle/>
          <a:p>
            <a:r>
              <a:rPr lang="es-ES_tradnl" sz="2600" dirty="0" smtClean="0"/>
              <a:t>Se usa el agua precipitable (PW) de modelos numéricos para aumentar la lluvia en regiones con una disponibilidad de humedad alta</a:t>
            </a:r>
          </a:p>
        </p:txBody>
      </p:sp>
    </p:spTree>
    <p:extLst>
      <p:ext uri="{BB962C8B-B14F-4D97-AF65-F5344CB8AC3E}">
        <p14:creationId xmlns:p14="http://schemas.microsoft.com/office/powerpoint/2010/main" val="19890479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2" descr="figure2c"/>
          <p:cNvPicPr>
            <a:picLocks noChangeAspect="1" noChangeArrowheads="1"/>
          </p:cNvPicPr>
          <p:nvPr/>
        </p:nvPicPr>
        <p:blipFill>
          <a:blip r:embed="rId3" cstate="print"/>
          <a:srcRect/>
          <a:stretch>
            <a:fillRect/>
          </a:stretch>
        </p:blipFill>
        <p:spPr bwMode="auto">
          <a:xfrm>
            <a:off x="1752600" y="2514600"/>
            <a:ext cx="5715000" cy="3908425"/>
          </a:xfrm>
          <a:prstGeom prst="rect">
            <a:avLst/>
          </a:prstGeom>
          <a:noFill/>
          <a:ln w="25400">
            <a:solidFill>
              <a:schemeClr val="tx1"/>
            </a:solidFill>
            <a:miter lim="800000"/>
            <a:headEnd/>
            <a:tailEnd/>
          </a:ln>
        </p:spPr>
      </p:pic>
      <p:sp>
        <p:nvSpPr>
          <p:cNvPr id="20486" name="Line 6"/>
          <p:cNvSpPr>
            <a:spLocks noChangeShapeType="1"/>
          </p:cNvSpPr>
          <p:nvPr/>
        </p:nvSpPr>
        <p:spPr bwMode="auto">
          <a:xfrm flipH="1" flipV="1">
            <a:off x="3276600" y="3810000"/>
            <a:ext cx="3581400" cy="0"/>
          </a:xfrm>
          <a:prstGeom prst="line">
            <a:avLst/>
          </a:prstGeom>
          <a:noFill/>
          <a:ln w="38100">
            <a:solidFill>
              <a:srgbClr val="FF0000"/>
            </a:solidFill>
            <a:round/>
            <a:headEnd/>
            <a:tailEnd type="triangle" w="med" len="med"/>
          </a:ln>
          <a:effectLst/>
        </p:spPr>
        <p:txBody>
          <a:bodyPr/>
          <a:lstStyle/>
          <a:p>
            <a:endParaRPr lang="en-US"/>
          </a:p>
        </p:txBody>
      </p:sp>
      <p:sp>
        <p:nvSpPr>
          <p:cNvPr id="20487" name="Text Box 7"/>
          <p:cNvSpPr txBox="1">
            <a:spLocks noChangeArrowheads="1"/>
          </p:cNvSpPr>
          <p:nvPr/>
        </p:nvSpPr>
        <p:spPr bwMode="auto">
          <a:xfrm>
            <a:off x="3276600" y="2743200"/>
            <a:ext cx="4267200" cy="830997"/>
          </a:xfrm>
          <a:prstGeom prst="rect">
            <a:avLst/>
          </a:prstGeom>
          <a:noFill/>
          <a:ln w="9525">
            <a:noFill/>
            <a:miter lim="800000"/>
            <a:headEnd/>
            <a:tailEnd/>
          </a:ln>
          <a:effectLst/>
        </p:spPr>
        <p:txBody>
          <a:bodyPr>
            <a:spAutoFit/>
          </a:bodyPr>
          <a:lstStyle/>
          <a:p>
            <a:r>
              <a:rPr lang="es-ES_tradnl" dirty="0" smtClean="0">
                <a:solidFill>
                  <a:schemeClr val="bg2"/>
                </a:solidFill>
              </a:rPr>
              <a:t>HR baja </a:t>
            </a:r>
            <a:r>
              <a:rPr lang="es-ES_tradnl" dirty="0" smtClean="0">
                <a:solidFill>
                  <a:schemeClr val="bg2"/>
                </a:solidFill>
                <a:sym typeface="Wingdings" pitchFamily="2" charset="2"/>
              </a:rPr>
              <a:t> se reducen los estimados de lluvia</a:t>
            </a:r>
            <a:endParaRPr lang="es-ES_tradnl" dirty="0">
              <a:solidFill>
                <a:schemeClr val="bg2"/>
              </a:solidFill>
            </a:endParaRPr>
          </a:p>
        </p:txBody>
      </p:sp>
      <p:sp>
        <p:nvSpPr>
          <p:cNvPr id="8" name="TextBox 7"/>
          <p:cNvSpPr txBox="1"/>
          <p:nvPr/>
        </p:nvSpPr>
        <p:spPr>
          <a:xfrm>
            <a:off x="609600" y="304800"/>
            <a:ext cx="7696200" cy="646331"/>
          </a:xfrm>
          <a:prstGeom prst="rect">
            <a:avLst/>
          </a:prstGeom>
          <a:noFill/>
        </p:spPr>
        <p:txBody>
          <a:bodyPr wrap="square" rtlCol="0">
            <a:spAutoFit/>
          </a:bodyPr>
          <a:lstStyle/>
          <a:p>
            <a:pPr algn="ctr"/>
            <a:r>
              <a:rPr lang="es-ES_tradnl" sz="3600" b="1" dirty="0" smtClean="0">
                <a:solidFill>
                  <a:schemeClr val="tx2"/>
                </a:solidFill>
              </a:rPr>
              <a:t>Ajustes del H-E</a:t>
            </a:r>
            <a:endParaRPr lang="es-ES_tradnl" sz="3600" b="1" dirty="0">
              <a:solidFill>
                <a:schemeClr val="tx2"/>
              </a:solidFill>
            </a:endParaRPr>
          </a:p>
        </p:txBody>
      </p:sp>
      <p:sp>
        <p:nvSpPr>
          <p:cNvPr id="9" name="TextBox 8"/>
          <p:cNvSpPr txBox="1"/>
          <p:nvPr/>
        </p:nvSpPr>
        <p:spPr>
          <a:xfrm>
            <a:off x="914400" y="990600"/>
            <a:ext cx="7467600" cy="1292662"/>
          </a:xfrm>
          <a:prstGeom prst="rect">
            <a:avLst/>
          </a:prstGeom>
          <a:noFill/>
        </p:spPr>
        <p:txBody>
          <a:bodyPr wrap="square" rtlCol="0">
            <a:spAutoFit/>
          </a:bodyPr>
          <a:lstStyle/>
          <a:p>
            <a:r>
              <a:rPr lang="es-ES_tradnl" sz="2600" dirty="0" smtClean="0"/>
              <a:t>Se usa la humedad relativa (RH) de modelos de predicción numérica para reducir la precipitación en regiones áridas</a:t>
            </a:r>
          </a:p>
        </p:txBody>
      </p:sp>
    </p:spTree>
    <p:extLst>
      <p:ext uri="{BB962C8B-B14F-4D97-AF65-F5344CB8AC3E}">
        <p14:creationId xmlns:p14="http://schemas.microsoft.com/office/powerpoint/2010/main" val="210476281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1066800"/>
            <a:ext cx="8229600" cy="10972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pitchFamily="2" charset="2"/>
              <a:buChar char="Ø"/>
              <a:tabLst/>
              <a:defRPr/>
            </a:pPr>
            <a:r>
              <a:rPr kumimoji="0" lang="es-ES_tradnl" sz="3200" b="0" i="0" u="none" strike="noStrike" kern="0" cap="none" spc="0" normalizeH="0" baseline="0" dirty="0" smtClean="0">
                <a:ln>
                  <a:noFill/>
                </a:ln>
                <a:solidFill>
                  <a:schemeClr val="tx1"/>
                </a:solidFill>
                <a:effectLst>
                  <a:outerShdw blurRad="38100" dist="38100" dir="2700000" algn="tl">
                    <a:srgbClr val="000000"/>
                  </a:outerShdw>
                </a:effectLst>
                <a:uLnTx/>
                <a:uFillTx/>
                <a:latin typeface="+mn-lt"/>
                <a:ea typeface="+mn-ea"/>
                <a:cs typeface="+mn-cs"/>
              </a:rPr>
              <a:t>Ajuste del Nivel de Equilibrio </a:t>
            </a:r>
            <a:r>
              <a:rPr kumimoji="0" lang="es-ES_tradnl" sz="3200" b="0" i="0" u="none" strike="noStrike" kern="0" cap="none" spc="0" normalizeH="0" baseline="0" dirty="0" err="1" smtClean="0">
                <a:ln>
                  <a:noFill/>
                </a:ln>
                <a:solidFill>
                  <a:schemeClr val="tx1"/>
                </a:solidFill>
                <a:effectLst>
                  <a:outerShdw blurRad="38100" dist="38100" dir="2700000" algn="tl">
                    <a:srgbClr val="000000"/>
                  </a:outerShdw>
                </a:effectLst>
                <a:uLnTx/>
                <a:uFillTx/>
                <a:latin typeface="+mn-lt"/>
                <a:ea typeface="+mn-ea"/>
                <a:cs typeface="+mn-cs"/>
              </a:rPr>
              <a:t>Convectivo</a:t>
            </a:r>
            <a:r>
              <a:rPr kumimoji="0" lang="es-ES_tradnl" sz="3200" b="0" i="0" u="none" strike="noStrike" kern="0" cap="none" spc="0" normalizeH="0" dirty="0" smtClean="0">
                <a:ln>
                  <a:noFill/>
                </a:ln>
                <a:solidFill>
                  <a:schemeClr val="tx1"/>
                </a:solidFill>
                <a:effectLst>
                  <a:outerShdw blurRad="38100" dist="38100" dir="2700000" algn="tl">
                    <a:srgbClr val="000000"/>
                  </a:outerShdw>
                </a:effectLst>
                <a:uLnTx/>
                <a:uFillTx/>
                <a:latin typeface="+mn-lt"/>
                <a:ea typeface="+mn-ea"/>
                <a:cs typeface="+mn-cs"/>
              </a:rPr>
              <a:t> con base en datos de modelos numéricos</a:t>
            </a:r>
            <a:endParaRPr kumimoji="0" lang="es-ES_tradnl" sz="3200" b="0" i="0" u="none" strike="noStrike" kern="0" cap="none" spc="0" normalizeH="0" baseline="0" dirty="0" smtClean="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8" name="TextBox 7"/>
          <p:cNvSpPr txBox="1"/>
          <p:nvPr/>
        </p:nvSpPr>
        <p:spPr>
          <a:xfrm>
            <a:off x="609600" y="304800"/>
            <a:ext cx="7696200" cy="646331"/>
          </a:xfrm>
          <a:prstGeom prst="rect">
            <a:avLst/>
          </a:prstGeom>
          <a:noFill/>
        </p:spPr>
        <p:txBody>
          <a:bodyPr wrap="square" rtlCol="0">
            <a:spAutoFit/>
          </a:bodyPr>
          <a:lstStyle/>
          <a:p>
            <a:pPr algn="ctr"/>
            <a:r>
              <a:rPr lang="es-ES_tradnl" sz="3600" b="1" dirty="0" smtClean="0">
                <a:solidFill>
                  <a:schemeClr val="tx2"/>
                </a:solidFill>
              </a:rPr>
              <a:t>Ajustes del H-E</a:t>
            </a:r>
            <a:endParaRPr lang="es-ES_tradnl" sz="3600" b="1" dirty="0">
              <a:solidFill>
                <a:schemeClr val="tx2"/>
              </a:solidFill>
            </a:endParaRPr>
          </a:p>
        </p:txBody>
      </p:sp>
      <p:sp>
        <p:nvSpPr>
          <p:cNvPr id="3" name="TextBox 2"/>
          <p:cNvSpPr txBox="1"/>
          <p:nvPr/>
        </p:nvSpPr>
        <p:spPr>
          <a:xfrm>
            <a:off x="6629401" y="3250198"/>
            <a:ext cx="2286000" cy="3046988"/>
          </a:xfrm>
          <a:prstGeom prst="rect">
            <a:avLst/>
          </a:prstGeom>
          <a:noFill/>
        </p:spPr>
        <p:txBody>
          <a:bodyPr wrap="square" rtlCol="0">
            <a:spAutoFit/>
          </a:bodyPr>
          <a:lstStyle/>
          <a:p>
            <a:r>
              <a:rPr lang="es-ES_tradnl" dirty="0" smtClean="0"/>
              <a:t>Por ejemplo, si el nivel de equilibrio </a:t>
            </a:r>
            <a:r>
              <a:rPr lang="es-ES_tradnl" dirty="0" err="1" smtClean="0"/>
              <a:t>convectivo</a:t>
            </a:r>
            <a:r>
              <a:rPr lang="es-ES_tradnl" dirty="0" smtClean="0"/>
              <a:t> es de 293 hPa = 231</a:t>
            </a:r>
            <a:r>
              <a:rPr lang="es-ES_tradnl" dirty="0" smtClean="0">
                <a:solidFill>
                  <a:srgbClr val="FFC000"/>
                </a:solidFill>
                <a:sym typeface="Wingdings" pitchFamily="2" charset="2"/>
              </a:rPr>
              <a:t> </a:t>
            </a:r>
            <a:r>
              <a:rPr lang="es-ES_tradnl" dirty="0" smtClean="0">
                <a:sym typeface="Wingdings" pitchFamily="2" charset="2"/>
              </a:rPr>
              <a:t>K</a:t>
            </a:r>
            <a:r>
              <a:rPr lang="es-ES_tradnl" dirty="0" smtClean="0">
                <a:solidFill>
                  <a:srgbClr val="FFC000"/>
                </a:solidFill>
                <a:sym typeface="Wingdings" pitchFamily="2" charset="2"/>
              </a:rPr>
              <a:t> </a:t>
            </a:r>
            <a:r>
              <a:rPr lang="es-ES_tradnl" dirty="0" smtClean="0">
                <a:sym typeface="Wingdings" pitchFamily="2" charset="2"/>
              </a:rPr>
              <a:t>2 mm/h  de intensidad de lluvia</a:t>
            </a:r>
            <a:endParaRPr lang="es-ES_tradnl" dirty="0"/>
          </a:p>
        </p:txBody>
      </p:sp>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27344"/>
            <a:ext cx="5638800" cy="45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57313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2629" name="Group 101"/>
          <p:cNvGrpSpPr>
            <a:grpSpLocks/>
          </p:cNvGrpSpPr>
          <p:nvPr/>
        </p:nvGrpSpPr>
        <p:grpSpPr bwMode="auto">
          <a:xfrm>
            <a:off x="304800" y="4419600"/>
            <a:ext cx="1981200" cy="1905000"/>
            <a:chOff x="192" y="2784"/>
            <a:chExt cx="1248" cy="1200"/>
          </a:xfrm>
        </p:grpSpPr>
        <p:grpSp>
          <p:nvGrpSpPr>
            <p:cNvPr id="22608" name="Group 80"/>
            <p:cNvGrpSpPr>
              <a:grpSpLocks/>
            </p:cNvGrpSpPr>
            <p:nvPr/>
          </p:nvGrpSpPr>
          <p:grpSpPr bwMode="auto">
            <a:xfrm>
              <a:off x="288" y="2784"/>
              <a:ext cx="1080" cy="1200"/>
              <a:chOff x="288" y="2784"/>
              <a:chExt cx="1080" cy="1200"/>
            </a:xfrm>
          </p:grpSpPr>
          <p:sp>
            <p:nvSpPr>
              <p:cNvPr id="22592" name="Oval 37"/>
              <p:cNvSpPr>
                <a:spLocks noChangeArrowheads="1"/>
              </p:cNvSpPr>
              <p:nvPr/>
            </p:nvSpPr>
            <p:spPr bwMode="auto">
              <a:xfrm>
                <a:off x="348" y="2904"/>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93" name="Oval 40"/>
              <p:cNvSpPr>
                <a:spLocks noChangeArrowheads="1"/>
              </p:cNvSpPr>
              <p:nvPr/>
            </p:nvSpPr>
            <p:spPr bwMode="auto">
              <a:xfrm>
                <a:off x="408" y="3024"/>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94" name="Oval 47"/>
              <p:cNvSpPr>
                <a:spLocks noChangeArrowheads="1"/>
              </p:cNvSpPr>
              <p:nvPr/>
            </p:nvSpPr>
            <p:spPr bwMode="auto">
              <a:xfrm>
                <a:off x="288" y="2784"/>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95" name="Line 53"/>
              <p:cNvSpPr>
                <a:spLocks noChangeShapeType="1"/>
              </p:cNvSpPr>
              <p:nvPr/>
            </p:nvSpPr>
            <p:spPr bwMode="auto">
              <a:xfrm>
                <a:off x="1004" y="3433"/>
                <a:ext cx="184" cy="551"/>
              </a:xfrm>
              <a:prstGeom prst="line">
                <a:avLst/>
              </a:prstGeom>
              <a:noFill/>
              <a:ln w="12700">
                <a:solidFill>
                  <a:schemeClr val="hlink"/>
                </a:solidFill>
                <a:round/>
                <a:headEnd type="none" w="sm" len="sm"/>
                <a:tailEnd type="none" w="sm" len="sm"/>
              </a:ln>
            </p:spPr>
            <p:txBody>
              <a:bodyPr/>
              <a:lstStyle/>
              <a:p>
                <a:endParaRPr lang="en-US"/>
              </a:p>
            </p:txBody>
          </p:sp>
          <p:sp>
            <p:nvSpPr>
              <p:cNvPr id="22596" name="Line 54"/>
              <p:cNvSpPr>
                <a:spLocks noChangeShapeType="1"/>
              </p:cNvSpPr>
              <p:nvPr/>
            </p:nvSpPr>
            <p:spPr bwMode="auto">
              <a:xfrm>
                <a:off x="708" y="3438"/>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597" name="Line 55"/>
              <p:cNvSpPr>
                <a:spLocks noChangeShapeType="1"/>
              </p:cNvSpPr>
              <p:nvPr/>
            </p:nvSpPr>
            <p:spPr bwMode="auto">
              <a:xfrm>
                <a:off x="639" y="3420"/>
                <a:ext cx="189" cy="564"/>
              </a:xfrm>
              <a:prstGeom prst="line">
                <a:avLst/>
              </a:prstGeom>
              <a:noFill/>
              <a:ln w="12700">
                <a:solidFill>
                  <a:schemeClr val="hlink"/>
                </a:solidFill>
                <a:round/>
                <a:headEnd type="none" w="sm" len="sm"/>
                <a:tailEnd type="none" w="sm" len="sm"/>
              </a:ln>
            </p:spPr>
            <p:txBody>
              <a:bodyPr/>
              <a:lstStyle/>
              <a:p>
                <a:endParaRPr lang="en-US"/>
              </a:p>
            </p:txBody>
          </p:sp>
          <p:sp>
            <p:nvSpPr>
              <p:cNvPr id="22598" name="Line 56"/>
              <p:cNvSpPr>
                <a:spLocks noChangeShapeType="1"/>
              </p:cNvSpPr>
              <p:nvPr/>
            </p:nvSpPr>
            <p:spPr bwMode="auto">
              <a:xfrm>
                <a:off x="946" y="3437"/>
                <a:ext cx="182" cy="547"/>
              </a:xfrm>
              <a:prstGeom prst="line">
                <a:avLst/>
              </a:prstGeom>
              <a:noFill/>
              <a:ln w="12700">
                <a:solidFill>
                  <a:schemeClr val="hlink"/>
                </a:solidFill>
                <a:round/>
                <a:headEnd type="none" w="sm" len="sm"/>
                <a:tailEnd type="none" w="sm" len="sm"/>
              </a:ln>
            </p:spPr>
            <p:txBody>
              <a:bodyPr/>
              <a:lstStyle/>
              <a:p>
                <a:endParaRPr lang="en-US"/>
              </a:p>
            </p:txBody>
          </p:sp>
          <p:sp>
            <p:nvSpPr>
              <p:cNvPr id="22599" name="Line 57"/>
              <p:cNvSpPr>
                <a:spLocks noChangeShapeType="1"/>
              </p:cNvSpPr>
              <p:nvPr/>
            </p:nvSpPr>
            <p:spPr bwMode="auto">
              <a:xfrm>
                <a:off x="888" y="3444"/>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600" name="Line 58"/>
              <p:cNvSpPr>
                <a:spLocks noChangeShapeType="1"/>
              </p:cNvSpPr>
              <p:nvPr/>
            </p:nvSpPr>
            <p:spPr bwMode="auto">
              <a:xfrm>
                <a:off x="828" y="3444"/>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601" name="Line 59"/>
              <p:cNvSpPr>
                <a:spLocks noChangeShapeType="1"/>
              </p:cNvSpPr>
              <p:nvPr/>
            </p:nvSpPr>
            <p:spPr bwMode="auto">
              <a:xfrm>
                <a:off x="768" y="3444"/>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602" name="Line 60"/>
              <p:cNvSpPr>
                <a:spLocks noChangeShapeType="1"/>
              </p:cNvSpPr>
              <p:nvPr/>
            </p:nvSpPr>
            <p:spPr bwMode="auto">
              <a:xfrm>
                <a:off x="1152" y="3312"/>
                <a:ext cx="216" cy="672"/>
              </a:xfrm>
              <a:prstGeom prst="line">
                <a:avLst/>
              </a:prstGeom>
              <a:noFill/>
              <a:ln w="12700">
                <a:solidFill>
                  <a:schemeClr val="hlink"/>
                </a:solidFill>
                <a:round/>
                <a:headEnd type="none" w="sm" len="sm"/>
                <a:tailEnd type="none" w="sm" len="sm"/>
              </a:ln>
            </p:spPr>
            <p:txBody>
              <a:bodyPr/>
              <a:lstStyle/>
              <a:p>
                <a:endParaRPr lang="en-US"/>
              </a:p>
            </p:txBody>
          </p:sp>
          <p:sp>
            <p:nvSpPr>
              <p:cNvPr id="22603" name="Line 61"/>
              <p:cNvSpPr>
                <a:spLocks noChangeShapeType="1"/>
              </p:cNvSpPr>
              <p:nvPr/>
            </p:nvSpPr>
            <p:spPr bwMode="auto">
              <a:xfrm>
                <a:off x="1104" y="3360"/>
                <a:ext cx="204" cy="624"/>
              </a:xfrm>
              <a:prstGeom prst="line">
                <a:avLst/>
              </a:prstGeom>
              <a:noFill/>
              <a:ln w="12700">
                <a:solidFill>
                  <a:schemeClr val="hlink"/>
                </a:solidFill>
                <a:round/>
                <a:headEnd type="none" w="sm" len="sm"/>
                <a:tailEnd type="none" w="sm" len="sm"/>
              </a:ln>
            </p:spPr>
            <p:txBody>
              <a:bodyPr/>
              <a:lstStyle/>
              <a:p>
                <a:endParaRPr lang="en-US"/>
              </a:p>
            </p:txBody>
          </p:sp>
          <p:sp>
            <p:nvSpPr>
              <p:cNvPr id="22604" name="Line 62"/>
              <p:cNvSpPr>
                <a:spLocks noChangeShapeType="1"/>
              </p:cNvSpPr>
              <p:nvPr/>
            </p:nvSpPr>
            <p:spPr bwMode="auto">
              <a:xfrm>
                <a:off x="1056" y="3408"/>
                <a:ext cx="192" cy="576"/>
              </a:xfrm>
              <a:prstGeom prst="line">
                <a:avLst/>
              </a:prstGeom>
              <a:noFill/>
              <a:ln w="12700">
                <a:solidFill>
                  <a:schemeClr val="hlink"/>
                </a:solidFill>
                <a:round/>
                <a:headEnd type="none" w="sm" len="sm"/>
                <a:tailEnd type="none" w="sm" len="sm"/>
              </a:ln>
            </p:spPr>
            <p:txBody>
              <a:bodyPr/>
              <a:lstStyle/>
              <a:p>
                <a:endParaRPr lang="en-US"/>
              </a:p>
            </p:txBody>
          </p:sp>
          <p:sp>
            <p:nvSpPr>
              <p:cNvPr id="22605" name="Line 69"/>
              <p:cNvSpPr>
                <a:spLocks noChangeShapeType="1"/>
              </p:cNvSpPr>
              <p:nvPr/>
            </p:nvSpPr>
            <p:spPr bwMode="auto">
              <a:xfrm>
                <a:off x="576" y="3405"/>
                <a:ext cx="192" cy="579"/>
              </a:xfrm>
              <a:prstGeom prst="line">
                <a:avLst/>
              </a:prstGeom>
              <a:noFill/>
              <a:ln w="12700">
                <a:solidFill>
                  <a:schemeClr val="hlink"/>
                </a:solidFill>
                <a:round/>
                <a:headEnd type="none" w="sm" len="sm"/>
                <a:tailEnd type="none" w="sm" len="sm"/>
              </a:ln>
            </p:spPr>
            <p:txBody>
              <a:bodyPr/>
              <a:lstStyle/>
              <a:p>
                <a:endParaRPr lang="en-US"/>
              </a:p>
            </p:txBody>
          </p:sp>
          <p:sp>
            <p:nvSpPr>
              <p:cNvPr id="22606" name="Oval 45"/>
              <p:cNvSpPr>
                <a:spLocks noChangeArrowheads="1"/>
              </p:cNvSpPr>
              <p:nvPr/>
            </p:nvSpPr>
            <p:spPr bwMode="auto">
              <a:xfrm>
                <a:off x="468" y="3144"/>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22626" name="Line 98"/>
            <p:cNvSpPr>
              <a:spLocks noChangeShapeType="1"/>
            </p:cNvSpPr>
            <p:nvPr/>
          </p:nvSpPr>
          <p:spPr bwMode="auto">
            <a:xfrm>
              <a:off x="192" y="3168"/>
              <a:ext cx="1248" cy="0"/>
            </a:xfrm>
            <a:prstGeom prst="line">
              <a:avLst/>
            </a:prstGeom>
            <a:noFill/>
            <a:ln w="76200">
              <a:solidFill>
                <a:srgbClr val="66FFFF"/>
              </a:solidFill>
              <a:round/>
              <a:headEnd/>
              <a:tailEnd type="triangle" w="med" len="med"/>
            </a:ln>
            <a:effectLst/>
          </p:spPr>
          <p:txBody>
            <a:bodyPr/>
            <a:lstStyle/>
            <a:p>
              <a:endParaRPr lang="en-US"/>
            </a:p>
          </p:txBody>
        </p:sp>
      </p:grpSp>
      <p:grpSp>
        <p:nvGrpSpPr>
          <p:cNvPr id="22631" name="Group 103"/>
          <p:cNvGrpSpPr>
            <a:grpSpLocks/>
          </p:cNvGrpSpPr>
          <p:nvPr/>
        </p:nvGrpSpPr>
        <p:grpSpPr bwMode="auto">
          <a:xfrm>
            <a:off x="5105400" y="4114800"/>
            <a:ext cx="1828800" cy="2209800"/>
            <a:chOff x="3216" y="2592"/>
            <a:chExt cx="1152" cy="1392"/>
          </a:xfrm>
        </p:grpSpPr>
        <p:sp>
          <p:nvSpPr>
            <p:cNvPr id="22620" name="Line 69"/>
            <p:cNvSpPr>
              <a:spLocks noChangeShapeType="1"/>
            </p:cNvSpPr>
            <p:nvPr/>
          </p:nvSpPr>
          <p:spPr bwMode="auto">
            <a:xfrm>
              <a:off x="3504"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22621" name="Line 69"/>
            <p:cNvSpPr>
              <a:spLocks noChangeShapeType="1"/>
            </p:cNvSpPr>
            <p:nvPr/>
          </p:nvSpPr>
          <p:spPr bwMode="auto">
            <a:xfrm>
              <a:off x="3600"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22622" name="Line 69"/>
            <p:cNvSpPr>
              <a:spLocks noChangeShapeType="1"/>
            </p:cNvSpPr>
            <p:nvPr/>
          </p:nvSpPr>
          <p:spPr bwMode="auto">
            <a:xfrm>
              <a:off x="3696"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22623" name="Line 69"/>
            <p:cNvSpPr>
              <a:spLocks noChangeShapeType="1"/>
            </p:cNvSpPr>
            <p:nvPr/>
          </p:nvSpPr>
          <p:spPr bwMode="auto">
            <a:xfrm>
              <a:off x="3792"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22624" name="Line 69"/>
            <p:cNvSpPr>
              <a:spLocks noChangeShapeType="1"/>
            </p:cNvSpPr>
            <p:nvPr/>
          </p:nvSpPr>
          <p:spPr bwMode="auto">
            <a:xfrm>
              <a:off x="3888"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sp>
          <p:nvSpPr>
            <p:cNvPr id="22625" name="Line 69"/>
            <p:cNvSpPr>
              <a:spLocks noChangeShapeType="1"/>
            </p:cNvSpPr>
            <p:nvPr/>
          </p:nvSpPr>
          <p:spPr bwMode="auto">
            <a:xfrm>
              <a:off x="3984" y="3168"/>
              <a:ext cx="274" cy="816"/>
            </a:xfrm>
            <a:prstGeom prst="line">
              <a:avLst/>
            </a:prstGeom>
            <a:noFill/>
            <a:ln w="12700">
              <a:solidFill>
                <a:schemeClr val="hlink"/>
              </a:solidFill>
              <a:prstDash val="dash"/>
              <a:round/>
              <a:headEnd type="none" w="sm" len="sm"/>
              <a:tailEnd type="none" w="sm" len="sm"/>
            </a:ln>
          </p:spPr>
          <p:txBody>
            <a:bodyPr/>
            <a:lstStyle/>
            <a:p>
              <a:endParaRPr lang="en-US"/>
            </a:p>
          </p:txBody>
        </p:sp>
        <p:grpSp>
          <p:nvGrpSpPr>
            <p:cNvPr id="22607" name="Group 79"/>
            <p:cNvGrpSpPr>
              <a:grpSpLocks/>
            </p:cNvGrpSpPr>
            <p:nvPr/>
          </p:nvGrpSpPr>
          <p:grpSpPr bwMode="auto">
            <a:xfrm>
              <a:off x="3312" y="2736"/>
              <a:ext cx="840" cy="540"/>
              <a:chOff x="3312" y="2736"/>
              <a:chExt cx="840" cy="540"/>
            </a:xfrm>
          </p:grpSpPr>
          <p:sp>
            <p:nvSpPr>
              <p:cNvPr id="22576" name="Oval 37"/>
              <p:cNvSpPr>
                <a:spLocks noChangeArrowheads="1"/>
              </p:cNvSpPr>
              <p:nvPr/>
            </p:nvSpPr>
            <p:spPr bwMode="auto">
              <a:xfrm>
                <a:off x="3312" y="273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77" name="Oval 40"/>
              <p:cNvSpPr>
                <a:spLocks noChangeArrowheads="1"/>
              </p:cNvSpPr>
              <p:nvPr/>
            </p:nvSpPr>
            <p:spPr bwMode="auto">
              <a:xfrm>
                <a:off x="3372" y="285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78" name="Oval 45"/>
              <p:cNvSpPr>
                <a:spLocks noChangeArrowheads="1"/>
              </p:cNvSpPr>
              <p:nvPr/>
            </p:nvSpPr>
            <p:spPr bwMode="auto">
              <a:xfrm>
                <a:off x="3432" y="2976"/>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grpSp>
        <p:sp>
          <p:nvSpPr>
            <p:cNvPr id="22628" name="Line 100"/>
            <p:cNvSpPr>
              <a:spLocks noChangeShapeType="1"/>
            </p:cNvSpPr>
            <p:nvPr/>
          </p:nvSpPr>
          <p:spPr bwMode="auto">
            <a:xfrm>
              <a:off x="3216" y="2592"/>
              <a:ext cx="1152" cy="912"/>
            </a:xfrm>
            <a:prstGeom prst="line">
              <a:avLst/>
            </a:prstGeom>
            <a:noFill/>
            <a:ln w="76200">
              <a:solidFill>
                <a:srgbClr val="FF99CC"/>
              </a:solidFill>
              <a:round/>
              <a:headEnd/>
              <a:tailEnd type="triangle" w="med" len="med"/>
            </a:ln>
            <a:effectLst/>
          </p:spPr>
          <p:txBody>
            <a:bodyPr/>
            <a:lstStyle/>
            <a:p>
              <a:endParaRPr lang="en-US"/>
            </a:p>
          </p:txBody>
        </p:sp>
      </p:grpSp>
      <p:grpSp>
        <p:nvGrpSpPr>
          <p:cNvPr id="22630" name="Group 102"/>
          <p:cNvGrpSpPr>
            <a:grpSpLocks/>
          </p:cNvGrpSpPr>
          <p:nvPr/>
        </p:nvGrpSpPr>
        <p:grpSpPr bwMode="auto">
          <a:xfrm>
            <a:off x="2895600" y="3810000"/>
            <a:ext cx="1714500" cy="1981200"/>
            <a:chOff x="1824" y="2400"/>
            <a:chExt cx="1080" cy="1248"/>
          </a:xfrm>
        </p:grpSpPr>
        <p:sp>
          <p:nvSpPr>
            <p:cNvPr id="22611" name="Line 69"/>
            <p:cNvSpPr>
              <a:spLocks noChangeShapeType="1"/>
            </p:cNvSpPr>
            <p:nvPr/>
          </p:nvSpPr>
          <p:spPr bwMode="auto">
            <a:xfrm>
              <a:off x="2092" y="2970"/>
              <a:ext cx="228" cy="678"/>
            </a:xfrm>
            <a:prstGeom prst="line">
              <a:avLst/>
            </a:prstGeom>
            <a:noFill/>
            <a:ln w="12700">
              <a:solidFill>
                <a:schemeClr val="hlink"/>
              </a:solidFill>
              <a:round/>
              <a:headEnd type="none" w="sm" len="sm"/>
              <a:tailEnd type="none" w="sm" len="sm"/>
            </a:ln>
          </p:spPr>
          <p:txBody>
            <a:bodyPr/>
            <a:lstStyle/>
            <a:p>
              <a:endParaRPr lang="en-US"/>
            </a:p>
          </p:txBody>
        </p:sp>
        <p:sp>
          <p:nvSpPr>
            <p:cNvPr id="22619" name="Line 54"/>
            <p:cNvSpPr>
              <a:spLocks noChangeShapeType="1"/>
            </p:cNvSpPr>
            <p:nvPr/>
          </p:nvSpPr>
          <p:spPr bwMode="auto">
            <a:xfrm>
              <a:off x="2630" y="2848"/>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8" name="Line 54"/>
            <p:cNvSpPr>
              <a:spLocks noChangeShapeType="1"/>
            </p:cNvSpPr>
            <p:nvPr/>
          </p:nvSpPr>
          <p:spPr bwMode="auto">
            <a:xfrm>
              <a:off x="2590" y="2926"/>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7" name="Line 54"/>
            <p:cNvSpPr>
              <a:spLocks noChangeShapeType="1"/>
            </p:cNvSpPr>
            <p:nvPr/>
          </p:nvSpPr>
          <p:spPr bwMode="auto">
            <a:xfrm>
              <a:off x="2534" y="2938"/>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6" name="Line 54"/>
            <p:cNvSpPr>
              <a:spLocks noChangeShapeType="1"/>
            </p:cNvSpPr>
            <p:nvPr/>
          </p:nvSpPr>
          <p:spPr bwMode="auto">
            <a:xfrm>
              <a:off x="2480" y="2958"/>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5" name="Line 54"/>
            <p:cNvSpPr>
              <a:spLocks noChangeShapeType="1"/>
            </p:cNvSpPr>
            <p:nvPr/>
          </p:nvSpPr>
          <p:spPr bwMode="auto">
            <a:xfrm>
              <a:off x="2416" y="2936"/>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4" name="Line 54"/>
            <p:cNvSpPr>
              <a:spLocks noChangeShapeType="1"/>
            </p:cNvSpPr>
            <p:nvPr/>
          </p:nvSpPr>
          <p:spPr bwMode="auto">
            <a:xfrm>
              <a:off x="2370" y="2986"/>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3" name="Line 54"/>
            <p:cNvSpPr>
              <a:spLocks noChangeShapeType="1"/>
            </p:cNvSpPr>
            <p:nvPr/>
          </p:nvSpPr>
          <p:spPr bwMode="auto">
            <a:xfrm>
              <a:off x="2306" y="2976"/>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12" name="Line 54"/>
            <p:cNvSpPr>
              <a:spLocks noChangeShapeType="1"/>
            </p:cNvSpPr>
            <p:nvPr/>
          </p:nvSpPr>
          <p:spPr bwMode="auto">
            <a:xfrm>
              <a:off x="2270" y="3042"/>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609" name="Line 69"/>
            <p:cNvSpPr>
              <a:spLocks noChangeShapeType="1"/>
            </p:cNvSpPr>
            <p:nvPr/>
          </p:nvSpPr>
          <p:spPr bwMode="auto">
            <a:xfrm>
              <a:off x="2140" y="3019"/>
              <a:ext cx="192" cy="579"/>
            </a:xfrm>
            <a:prstGeom prst="line">
              <a:avLst/>
            </a:prstGeom>
            <a:noFill/>
            <a:ln w="12700">
              <a:solidFill>
                <a:schemeClr val="hlink"/>
              </a:solidFill>
              <a:round/>
              <a:headEnd type="none" w="sm" len="sm"/>
              <a:tailEnd type="none" w="sm" len="sm"/>
            </a:ln>
          </p:spPr>
          <p:txBody>
            <a:bodyPr/>
            <a:lstStyle/>
            <a:p>
              <a:endParaRPr lang="en-US"/>
            </a:p>
          </p:txBody>
        </p:sp>
        <p:sp>
          <p:nvSpPr>
            <p:cNvPr id="22610" name="Line 69"/>
            <p:cNvSpPr>
              <a:spLocks noChangeShapeType="1"/>
            </p:cNvSpPr>
            <p:nvPr/>
          </p:nvSpPr>
          <p:spPr bwMode="auto">
            <a:xfrm>
              <a:off x="2196" y="3006"/>
              <a:ext cx="192" cy="579"/>
            </a:xfrm>
            <a:prstGeom prst="line">
              <a:avLst/>
            </a:prstGeom>
            <a:noFill/>
            <a:ln w="12700">
              <a:solidFill>
                <a:schemeClr val="hlink"/>
              </a:solidFill>
              <a:round/>
              <a:headEnd type="none" w="sm" len="sm"/>
              <a:tailEnd type="none" w="sm" len="sm"/>
            </a:ln>
          </p:spPr>
          <p:txBody>
            <a:bodyPr/>
            <a:lstStyle/>
            <a:p>
              <a:endParaRPr lang="en-US"/>
            </a:p>
          </p:txBody>
        </p:sp>
        <p:sp>
          <p:nvSpPr>
            <p:cNvPr id="22534" name="Oval 37"/>
            <p:cNvSpPr>
              <a:spLocks noChangeArrowheads="1"/>
            </p:cNvSpPr>
            <p:nvPr/>
          </p:nvSpPr>
          <p:spPr bwMode="auto">
            <a:xfrm>
              <a:off x="1884" y="2520"/>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37" name="Oval 40"/>
            <p:cNvSpPr>
              <a:spLocks noChangeArrowheads="1"/>
            </p:cNvSpPr>
            <p:nvPr/>
          </p:nvSpPr>
          <p:spPr bwMode="auto">
            <a:xfrm>
              <a:off x="1944" y="2640"/>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44" name="Oval 47"/>
            <p:cNvSpPr>
              <a:spLocks noChangeArrowheads="1"/>
            </p:cNvSpPr>
            <p:nvPr/>
          </p:nvSpPr>
          <p:spPr bwMode="auto">
            <a:xfrm>
              <a:off x="1824" y="2400"/>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550" name="Line 53"/>
            <p:cNvSpPr>
              <a:spLocks noChangeShapeType="1"/>
            </p:cNvSpPr>
            <p:nvPr/>
          </p:nvSpPr>
          <p:spPr bwMode="auto">
            <a:xfrm>
              <a:off x="2512" y="2965"/>
              <a:ext cx="184" cy="551"/>
            </a:xfrm>
            <a:prstGeom prst="line">
              <a:avLst/>
            </a:prstGeom>
            <a:noFill/>
            <a:ln w="12700">
              <a:solidFill>
                <a:schemeClr val="hlink"/>
              </a:solidFill>
              <a:round/>
              <a:headEnd type="none" w="sm" len="sm"/>
              <a:tailEnd type="none" w="sm" len="sm"/>
            </a:ln>
          </p:spPr>
          <p:txBody>
            <a:bodyPr/>
            <a:lstStyle/>
            <a:p>
              <a:endParaRPr lang="en-US"/>
            </a:p>
          </p:txBody>
        </p:sp>
        <p:sp>
          <p:nvSpPr>
            <p:cNvPr id="22551" name="Line 54"/>
            <p:cNvSpPr>
              <a:spLocks noChangeShapeType="1"/>
            </p:cNvSpPr>
            <p:nvPr/>
          </p:nvSpPr>
          <p:spPr bwMode="auto">
            <a:xfrm>
              <a:off x="2244" y="3054"/>
              <a:ext cx="180" cy="546"/>
            </a:xfrm>
            <a:prstGeom prst="line">
              <a:avLst/>
            </a:prstGeom>
            <a:noFill/>
            <a:ln w="12700">
              <a:solidFill>
                <a:schemeClr val="hlink"/>
              </a:solidFill>
              <a:round/>
              <a:headEnd type="none" w="sm" len="sm"/>
              <a:tailEnd type="none" w="sm" len="sm"/>
            </a:ln>
          </p:spPr>
          <p:txBody>
            <a:bodyPr/>
            <a:lstStyle/>
            <a:p>
              <a:endParaRPr lang="en-US"/>
            </a:p>
          </p:txBody>
        </p:sp>
        <p:sp>
          <p:nvSpPr>
            <p:cNvPr id="22552" name="Line 55"/>
            <p:cNvSpPr>
              <a:spLocks noChangeShapeType="1"/>
            </p:cNvSpPr>
            <p:nvPr/>
          </p:nvSpPr>
          <p:spPr bwMode="auto">
            <a:xfrm>
              <a:off x="2175" y="3036"/>
              <a:ext cx="189" cy="564"/>
            </a:xfrm>
            <a:prstGeom prst="line">
              <a:avLst/>
            </a:prstGeom>
            <a:noFill/>
            <a:ln w="12700">
              <a:solidFill>
                <a:schemeClr val="hlink"/>
              </a:solidFill>
              <a:round/>
              <a:headEnd type="none" w="sm" len="sm"/>
              <a:tailEnd type="none" w="sm" len="sm"/>
            </a:ln>
          </p:spPr>
          <p:txBody>
            <a:bodyPr/>
            <a:lstStyle/>
            <a:p>
              <a:endParaRPr lang="en-US"/>
            </a:p>
          </p:txBody>
        </p:sp>
        <p:sp>
          <p:nvSpPr>
            <p:cNvPr id="22553" name="Line 56"/>
            <p:cNvSpPr>
              <a:spLocks noChangeShapeType="1"/>
            </p:cNvSpPr>
            <p:nvPr/>
          </p:nvSpPr>
          <p:spPr bwMode="auto">
            <a:xfrm>
              <a:off x="2482" y="3053"/>
              <a:ext cx="182" cy="547"/>
            </a:xfrm>
            <a:prstGeom prst="line">
              <a:avLst/>
            </a:prstGeom>
            <a:noFill/>
            <a:ln w="12700">
              <a:solidFill>
                <a:schemeClr val="hlink"/>
              </a:solidFill>
              <a:round/>
              <a:headEnd type="none" w="sm" len="sm"/>
              <a:tailEnd type="none" w="sm" len="sm"/>
            </a:ln>
          </p:spPr>
          <p:txBody>
            <a:bodyPr/>
            <a:lstStyle/>
            <a:p>
              <a:endParaRPr lang="en-US"/>
            </a:p>
          </p:txBody>
        </p:sp>
        <p:sp>
          <p:nvSpPr>
            <p:cNvPr id="22554" name="Line 57"/>
            <p:cNvSpPr>
              <a:spLocks noChangeShapeType="1"/>
            </p:cNvSpPr>
            <p:nvPr/>
          </p:nvSpPr>
          <p:spPr bwMode="auto">
            <a:xfrm>
              <a:off x="2424" y="3060"/>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555" name="Line 58"/>
            <p:cNvSpPr>
              <a:spLocks noChangeShapeType="1"/>
            </p:cNvSpPr>
            <p:nvPr/>
          </p:nvSpPr>
          <p:spPr bwMode="auto">
            <a:xfrm>
              <a:off x="2364" y="3060"/>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556" name="Line 59"/>
            <p:cNvSpPr>
              <a:spLocks noChangeShapeType="1"/>
            </p:cNvSpPr>
            <p:nvPr/>
          </p:nvSpPr>
          <p:spPr bwMode="auto">
            <a:xfrm>
              <a:off x="2304" y="3060"/>
              <a:ext cx="180" cy="540"/>
            </a:xfrm>
            <a:prstGeom prst="line">
              <a:avLst/>
            </a:prstGeom>
            <a:noFill/>
            <a:ln w="12700">
              <a:solidFill>
                <a:schemeClr val="hlink"/>
              </a:solidFill>
              <a:round/>
              <a:headEnd type="none" w="sm" len="sm"/>
              <a:tailEnd type="none" w="sm" len="sm"/>
            </a:ln>
          </p:spPr>
          <p:txBody>
            <a:bodyPr/>
            <a:lstStyle/>
            <a:p>
              <a:endParaRPr lang="en-US"/>
            </a:p>
          </p:txBody>
        </p:sp>
        <p:sp>
          <p:nvSpPr>
            <p:cNvPr id="22557" name="Line 60"/>
            <p:cNvSpPr>
              <a:spLocks noChangeShapeType="1"/>
            </p:cNvSpPr>
            <p:nvPr/>
          </p:nvSpPr>
          <p:spPr bwMode="auto">
            <a:xfrm>
              <a:off x="2688" y="2928"/>
              <a:ext cx="216" cy="672"/>
            </a:xfrm>
            <a:prstGeom prst="line">
              <a:avLst/>
            </a:prstGeom>
            <a:noFill/>
            <a:ln w="12700">
              <a:solidFill>
                <a:schemeClr val="hlink"/>
              </a:solidFill>
              <a:round/>
              <a:headEnd type="none" w="sm" len="sm"/>
              <a:tailEnd type="none" w="sm" len="sm"/>
            </a:ln>
          </p:spPr>
          <p:txBody>
            <a:bodyPr/>
            <a:lstStyle/>
            <a:p>
              <a:endParaRPr lang="en-US"/>
            </a:p>
          </p:txBody>
        </p:sp>
        <p:sp>
          <p:nvSpPr>
            <p:cNvPr id="22558" name="Line 61"/>
            <p:cNvSpPr>
              <a:spLocks noChangeShapeType="1"/>
            </p:cNvSpPr>
            <p:nvPr/>
          </p:nvSpPr>
          <p:spPr bwMode="auto">
            <a:xfrm>
              <a:off x="2640" y="2976"/>
              <a:ext cx="204" cy="624"/>
            </a:xfrm>
            <a:prstGeom prst="line">
              <a:avLst/>
            </a:prstGeom>
            <a:noFill/>
            <a:ln w="12700">
              <a:solidFill>
                <a:schemeClr val="hlink"/>
              </a:solidFill>
              <a:round/>
              <a:headEnd type="none" w="sm" len="sm"/>
              <a:tailEnd type="none" w="sm" len="sm"/>
            </a:ln>
          </p:spPr>
          <p:txBody>
            <a:bodyPr/>
            <a:lstStyle/>
            <a:p>
              <a:endParaRPr lang="en-US"/>
            </a:p>
          </p:txBody>
        </p:sp>
        <p:sp>
          <p:nvSpPr>
            <p:cNvPr id="22559" name="Line 62"/>
            <p:cNvSpPr>
              <a:spLocks noChangeShapeType="1"/>
            </p:cNvSpPr>
            <p:nvPr/>
          </p:nvSpPr>
          <p:spPr bwMode="auto">
            <a:xfrm>
              <a:off x="2592" y="3024"/>
              <a:ext cx="192" cy="576"/>
            </a:xfrm>
            <a:prstGeom prst="line">
              <a:avLst/>
            </a:prstGeom>
            <a:noFill/>
            <a:ln w="12700">
              <a:solidFill>
                <a:schemeClr val="hlink"/>
              </a:solidFill>
              <a:round/>
              <a:headEnd type="none" w="sm" len="sm"/>
              <a:tailEnd type="none" w="sm" len="sm"/>
            </a:ln>
          </p:spPr>
          <p:txBody>
            <a:bodyPr/>
            <a:lstStyle/>
            <a:p>
              <a:endParaRPr lang="en-US"/>
            </a:p>
          </p:txBody>
        </p:sp>
        <p:sp>
          <p:nvSpPr>
            <p:cNvPr id="22542" name="Oval 45"/>
            <p:cNvSpPr>
              <a:spLocks noChangeArrowheads="1"/>
            </p:cNvSpPr>
            <p:nvPr/>
          </p:nvSpPr>
          <p:spPr bwMode="auto">
            <a:xfrm>
              <a:off x="2004" y="2760"/>
              <a:ext cx="720" cy="300"/>
            </a:xfrm>
            <a:prstGeom prst="ellipse">
              <a:avLst/>
            </a:prstGeom>
            <a:solidFill>
              <a:srgbClr val="FFFFFF"/>
            </a:solidFill>
            <a:ln w="12700">
              <a:noFill/>
              <a:round/>
              <a:headEnd type="none" w="sm" len="sm"/>
              <a:tailEnd type="none" w="sm" len="sm"/>
            </a:ln>
          </p:spPr>
          <p:txBody>
            <a:bodyPr wrap="none" anchor="ctr"/>
            <a:lstStyle/>
            <a:p>
              <a:endParaRPr lang="en-US"/>
            </a:p>
          </p:txBody>
        </p:sp>
        <p:sp>
          <p:nvSpPr>
            <p:cNvPr id="22627" name="Line 99"/>
            <p:cNvSpPr>
              <a:spLocks noChangeShapeType="1"/>
            </p:cNvSpPr>
            <p:nvPr/>
          </p:nvSpPr>
          <p:spPr bwMode="auto">
            <a:xfrm flipV="1">
              <a:off x="1824" y="2448"/>
              <a:ext cx="912" cy="720"/>
            </a:xfrm>
            <a:prstGeom prst="line">
              <a:avLst/>
            </a:prstGeom>
            <a:noFill/>
            <a:ln w="76200">
              <a:solidFill>
                <a:srgbClr val="CCFFCC"/>
              </a:solidFill>
              <a:round/>
              <a:headEnd/>
              <a:tailEnd type="triangle" w="med" len="med"/>
            </a:ln>
            <a:effectLst/>
          </p:spPr>
          <p:txBody>
            <a:bodyPr/>
            <a:lstStyle/>
            <a:p>
              <a:endParaRPr lang="en-US"/>
            </a:p>
          </p:txBody>
        </p:sp>
      </p:grpSp>
      <p:sp>
        <p:nvSpPr>
          <p:cNvPr id="22573" name="Line 45"/>
          <p:cNvSpPr>
            <a:spLocks noChangeShapeType="1"/>
          </p:cNvSpPr>
          <p:nvPr/>
        </p:nvSpPr>
        <p:spPr bwMode="auto">
          <a:xfrm>
            <a:off x="838200" y="6324600"/>
            <a:ext cx="7010400" cy="0"/>
          </a:xfrm>
          <a:prstGeom prst="line">
            <a:avLst/>
          </a:prstGeom>
          <a:noFill/>
          <a:ln w="28575">
            <a:solidFill>
              <a:srgbClr val="663300"/>
            </a:solidFill>
            <a:round/>
            <a:headEnd/>
            <a:tailEnd/>
          </a:ln>
          <a:effectLst/>
        </p:spPr>
        <p:txBody>
          <a:bodyPr/>
          <a:lstStyle/>
          <a:p>
            <a:endParaRPr lang="en-US"/>
          </a:p>
        </p:txBody>
      </p:sp>
      <p:sp>
        <p:nvSpPr>
          <p:cNvPr id="22591" name="AutoShape 63"/>
          <p:cNvSpPr>
            <a:spLocks noChangeArrowheads="1"/>
          </p:cNvSpPr>
          <p:nvPr/>
        </p:nvSpPr>
        <p:spPr bwMode="auto">
          <a:xfrm>
            <a:off x="2971800" y="4953000"/>
            <a:ext cx="3200400" cy="1371600"/>
          </a:xfrm>
          <a:prstGeom prst="triangle">
            <a:avLst>
              <a:gd name="adj" fmla="val 50000"/>
            </a:avLst>
          </a:prstGeom>
          <a:solidFill>
            <a:srgbClr val="663300"/>
          </a:solidFill>
          <a:ln w="9525">
            <a:solidFill>
              <a:srgbClr val="663300"/>
            </a:solidFill>
            <a:miter lim="800000"/>
            <a:headEnd/>
            <a:tailEnd/>
          </a:ln>
          <a:effectLst/>
        </p:spPr>
        <p:txBody>
          <a:bodyPr wrap="none" anchor="ctr"/>
          <a:lstStyle/>
          <a:p>
            <a:endParaRPr lang="en-US"/>
          </a:p>
        </p:txBody>
      </p:sp>
      <p:sp>
        <p:nvSpPr>
          <p:cNvPr id="64" name="TextBox 63"/>
          <p:cNvSpPr txBox="1"/>
          <p:nvPr/>
        </p:nvSpPr>
        <p:spPr>
          <a:xfrm>
            <a:off x="609600" y="304800"/>
            <a:ext cx="7696200" cy="646331"/>
          </a:xfrm>
          <a:prstGeom prst="rect">
            <a:avLst/>
          </a:prstGeom>
          <a:noFill/>
        </p:spPr>
        <p:txBody>
          <a:bodyPr wrap="square" rtlCol="0">
            <a:spAutoFit/>
          </a:bodyPr>
          <a:lstStyle/>
          <a:p>
            <a:pPr algn="ctr"/>
            <a:r>
              <a:rPr lang="es-ES_tradnl" sz="3600" b="1" dirty="0" smtClean="0">
                <a:solidFill>
                  <a:srgbClr val="008000"/>
                </a:solidFill>
              </a:rPr>
              <a:t>Ajustes del H-E</a:t>
            </a:r>
            <a:endParaRPr lang="es-ES_tradnl" sz="3600" b="1" dirty="0">
              <a:solidFill>
                <a:srgbClr val="008000"/>
              </a:solidFill>
            </a:endParaRPr>
          </a:p>
        </p:txBody>
      </p:sp>
      <p:sp>
        <p:nvSpPr>
          <p:cNvPr id="66" name="TextBox 65"/>
          <p:cNvSpPr txBox="1"/>
          <p:nvPr/>
        </p:nvSpPr>
        <p:spPr>
          <a:xfrm>
            <a:off x="518160" y="1371600"/>
            <a:ext cx="8313102" cy="1692771"/>
          </a:xfrm>
          <a:prstGeom prst="rect">
            <a:avLst/>
          </a:prstGeom>
          <a:noFill/>
        </p:spPr>
        <p:txBody>
          <a:bodyPr wrap="square" rtlCol="0">
            <a:spAutoFit/>
          </a:bodyPr>
          <a:lstStyle/>
          <a:p>
            <a:r>
              <a:rPr lang="es-ES_tradnl" sz="2600" dirty="0" smtClean="0">
                <a:solidFill>
                  <a:schemeClr val="bg2"/>
                </a:solidFill>
              </a:rPr>
              <a:t>El campo de vientos y topografía digital se toman en cuenta para considerar los efectos orográficos:</a:t>
            </a:r>
          </a:p>
          <a:p>
            <a:pPr marL="457200" indent="-457200">
              <a:buFont typeface="Arial" pitchFamily="34" charset="0"/>
              <a:buChar char="•"/>
            </a:pPr>
            <a:r>
              <a:rPr lang="es-ES_tradnl" sz="2600" dirty="0" smtClean="0">
                <a:solidFill>
                  <a:schemeClr val="bg2"/>
                </a:solidFill>
              </a:rPr>
              <a:t>Si el aire sube, se humedece y aumenta la lluvia</a:t>
            </a:r>
          </a:p>
          <a:p>
            <a:pPr marL="457200" indent="-457200">
              <a:buFont typeface="Arial" pitchFamily="34" charset="0"/>
              <a:buChar char="•"/>
            </a:pPr>
            <a:r>
              <a:rPr lang="es-ES_tradnl" sz="2600" dirty="0" smtClean="0">
                <a:solidFill>
                  <a:schemeClr val="bg2"/>
                </a:solidFill>
              </a:rPr>
              <a:t>Si el aire baja, se seca y disminuye la lluvia</a:t>
            </a:r>
            <a:endParaRPr lang="es-ES_tradnl" sz="2600" dirty="0">
              <a:solidFill>
                <a:schemeClr val="bg2"/>
              </a:solidFill>
            </a:endParaRPr>
          </a:p>
        </p:txBody>
      </p:sp>
    </p:spTree>
    <p:extLst>
      <p:ext uri="{BB962C8B-B14F-4D97-AF65-F5344CB8AC3E}">
        <p14:creationId xmlns:p14="http://schemas.microsoft.com/office/powerpoint/2010/main" val="45201638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H-E del CPC de Brasil</a:t>
            </a:r>
            <a:endParaRPr lang="es-ES_tradnl" dirty="0"/>
          </a:p>
        </p:txBody>
      </p:sp>
      <p:sp>
        <p:nvSpPr>
          <p:cNvPr id="3" name="Content Placeholder 2"/>
          <p:cNvSpPr>
            <a:spLocks noGrp="1"/>
          </p:cNvSpPr>
          <p:nvPr>
            <p:ph idx="1"/>
          </p:nvPr>
        </p:nvSpPr>
        <p:spPr/>
        <p:txBody>
          <a:bodyPr/>
          <a:lstStyle/>
          <a:p>
            <a:r>
              <a:rPr lang="es-ES" dirty="0" smtClean="0">
                <a:solidFill>
                  <a:schemeClr val="bg2"/>
                </a:solidFill>
              </a:rPr>
              <a:t>Colaboración con la NOAA/NESDIS y la NASA</a:t>
            </a:r>
          </a:p>
          <a:p>
            <a:pPr lvl="1"/>
            <a:r>
              <a:rPr lang="es-ES" dirty="0" smtClean="0">
                <a:solidFill>
                  <a:schemeClr val="bg2"/>
                </a:solidFill>
              </a:rPr>
              <a:t>Proyecto </a:t>
            </a:r>
            <a:r>
              <a:rPr lang="es-ES" dirty="0">
                <a:solidFill>
                  <a:schemeClr val="bg2"/>
                </a:solidFill>
              </a:rPr>
              <a:t>SCOPE-</a:t>
            </a:r>
            <a:r>
              <a:rPr lang="es-ES" dirty="0" err="1">
                <a:solidFill>
                  <a:schemeClr val="bg2"/>
                </a:solidFill>
              </a:rPr>
              <a:t>Nowcasting</a:t>
            </a:r>
            <a:r>
              <a:rPr lang="es-ES" dirty="0">
                <a:solidFill>
                  <a:schemeClr val="bg2"/>
                </a:solidFill>
              </a:rPr>
              <a:t> de la OMM</a:t>
            </a:r>
            <a:endParaRPr lang="es-ES" dirty="0" smtClean="0">
              <a:solidFill>
                <a:schemeClr val="bg2"/>
              </a:solidFill>
              <a:hlinkClick r:id="rId3"/>
            </a:endParaRPr>
          </a:p>
          <a:p>
            <a:r>
              <a:rPr lang="es-ES" dirty="0" smtClean="0">
                <a:solidFill>
                  <a:schemeClr val="bg2"/>
                </a:solidFill>
                <a:hlinkClick r:id="rId3"/>
              </a:rPr>
              <a:t>http</a:t>
            </a:r>
            <a:r>
              <a:rPr lang="es-ES" dirty="0">
                <a:solidFill>
                  <a:schemeClr val="bg2"/>
                </a:solidFill>
                <a:hlinkClick r:id="rId3"/>
              </a:rPr>
              <a:t>://sigma.cptec.inpe.br/prec_sat</a:t>
            </a:r>
            <a:r>
              <a:rPr lang="es-ES" dirty="0" smtClean="0">
                <a:solidFill>
                  <a:schemeClr val="bg2"/>
                </a:solidFill>
                <a:hlinkClick r:id="rId3"/>
              </a:rPr>
              <a:t>/</a:t>
            </a:r>
            <a:endParaRPr lang="es-ES" dirty="0" smtClean="0">
              <a:solidFill>
                <a:schemeClr val="bg2"/>
              </a:solidFill>
            </a:endParaRPr>
          </a:p>
          <a:p>
            <a:endParaRPr lang="es-ES" dirty="0" smtClean="0">
              <a:solidFill>
                <a:schemeClr val="bg2"/>
              </a:solidFill>
              <a:hlinkClick r:id="rId4"/>
            </a:endParaRPr>
          </a:p>
          <a:p>
            <a:r>
              <a:rPr lang="es-ES" dirty="0" smtClean="0">
                <a:solidFill>
                  <a:schemeClr val="bg2"/>
                </a:solidFill>
                <a:hlinkClick r:id="rId4"/>
              </a:rPr>
              <a:t>http</a:t>
            </a:r>
            <a:r>
              <a:rPr lang="es-ES" dirty="0">
                <a:solidFill>
                  <a:schemeClr val="bg2"/>
                </a:solidFill>
                <a:hlinkClick r:id="rId4"/>
              </a:rPr>
              <a:t>://sigma.cptec.inpe.br/scope/</a:t>
            </a:r>
            <a:r>
              <a:rPr lang="es-ES" dirty="0">
                <a:solidFill>
                  <a:schemeClr val="bg2"/>
                </a:solidFill>
              </a:rPr>
              <a:t/>
            </a:r>
            <a:br>
              <a:rPr lang="es-ES" dirty="0">
                <a:solidFill>
                  <a:schemeClr val="bg2"/>
                </a:solidFill>
              </a:rPr>
            </a:br>
            <a:r>
              <a:rPr lang="es-ES" dirty="0">
                <a:solidFill>
                  <a:schemeClr val="bg2"/>
                </a:solidFill>
              </a:rPr>
              <a:t/>
            </a:r>
            <a:br>
              <a:rPr lang="es-ES" dirty="0">
                <a:solidFill>
                  <a:schemeClr val="bg2"/>
                </a:solidFill>
              </a:rPr>
            </a:br>
            <a:endParaRPr lang="es-ES_tradnl" dirty="0">
              <a:solidFill>
                <a:schemeClr val="bg2"/>
              </a:solidFill>
            </a:endParaRPr>
          </a:p>
        </p:txBody>
      </p:sp>
    </p:spTree>
    <p:extLst>
      <p:ext uri="{BB962C8B-B14F-4D97-AF65-F5344CB8AC3E}">
        <p14:creationId xmlns:p14="http://schemas.microsoft.com/office/powerpoint/2010/main" val="3466132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10371</TotalTime>
  <Words>6626</Words>
  <Application>Microsoft Office PowerPoint</Application>
  <PresentationFormat>On-screen Show (4:3)</PresentationFormat>
  <Paragraphs>563</Paragraphs>
  <Slides>109</Slides>
  <Notes>51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Default Design</vt:lpstr>
      <vt:lpstr>Bitmap Image</vt:lpstr>
      <vt:lpstr>Pronósticos Cuantitativos de Precipitación</vt:lpstr>
      <vt:lpstr>PowerPoint Presentation</vt:lpstr>
      <vt:lpstr>Pronósticos Cuantitativos de Precipitación</vt:lpstr>
      <vt:lpstr>Desafío/Reto del Pronosticador</vt:lpstr>
      <vt:lpstr>27 Años de Verificación de Modelos Globales: Día 5</vt:lpstr>
      <vt:lpstr>Verificación Diaria de Modelos Globales: Día 5</vt:lpstr>
      <vt:lpstr>Hemisferio Norte vs. Hemisferio Sur</vt:lpstr>
      <vt:lpstr>Modelos Numéricos</vt:lpstr>
      <vt:lpstr>Pronostico Determinísticos Precipitación del GFS</vt:lpstr>
      <vt:lpstr>Limitante de los Modelos Numéricos</vt:lpstr>
      <vt:lpstr>Comparación Tres Salidas del GFS y el ECMWF</vt:lpstr>
      <vt:lpstr>PowerPoint Presentation</vt:lpstr>
      <vt:lpstr>Herramientas para Minimizar la Incertidumbre</vt:lpstr>
      <vt:lpstr>El Embudo</vt:lpstr>
      <vt:lpstr>El Embudo de Pronostico Confianza en el Pronostico</vt:lpstr>
      <vt:lpstr>El Método del Embudo Considera los Parámetros que Controlan la Dinámica</vt:lpstr>
      <vt:lpstr>Cuantificando el Contenido de Agua</vt:lpstr>
      <vt:lpstr>Cuantificando Contenido de Agua http://rammb.cira.colostate.edu/ramsdis/online/rmtc.asp</vt:lpstr>
      <vt:lpstr>Pronostico de Precipitación</vt:lpstr>
      <vt:lpstr>Ensamblaje de Modelos</vt:lpstr>
      <vt:lpstr>Predicción del Tiempo </vt:lpstr>
      <vt:lpstr>Ensamblaje de Modelos Pronósticos Determinísticos</vt:lpstr>
      <vt:lpstr>Limitantes de Pronósticos Deterministas</vt:lpstr>
      <vt:lpstr>Previsibilidad de los Modelos</vt:lpstr>
      <vt:lpstr>Incertidumbre del Pronostico</vt:lpstr>
      <vt:lpstr>Ensamblaje de Modelos Pronósticos Estadísticos</vt:lpstr>
      <vt:lpstr>Comparación de dos Salidas del GFS (Validas el 27/12Z)</vt:lpstr>
      <vt:lpstr>¿Qué tal si consideramos muchos modelos?</vt:lpstr>
      <vt:lpstr>Sistema de Pronósticos de Ensamblaje (SPE) </vt:lpstr>
      <vt:lpstr>Ensamblaje de Modelos</vt:lpstr>
      <vt:lpstr>Herramientas del SPE</vt:lpstr>
      <vt:lpstr>Evaluación del Modelo</vt:lpstr>
      <vt:lpstr>Ejemplo: Grafico Espagueti Total</vt:lpstr>
      <vt:lpstr>Grafico de Espagueti</vt:lpstr>
      <vt:lpstr>Carta Espagueti: Contorno 5,570 mgp</vt:lpstr>
      <vt:lpstr>Carta Espagueti : Contorno de 5,520 mgp </vt:lpstr>
      <vt:lpstr>Ventajas / Limitantes del Grafico de Espagueti</vt:lpstr>
      <vt:lpstr>Promedio de los Miembros y la Diferencia/Variabilidad</vt:lpstr>
      <vt:lpstr>Promedio del Ensamblaje</vt:lpstr>
      <vt:lpstr>Interpretación del Grafico de Promedio y Diferencias</vt:lpstr>
      <vt:lpstr>Grafico de Promedio y Diferencias</vt:lpstr>
      <vt:lpstr>Ejemplo Carta Promedio y la Diferencia Miembros en Excelente Acuerdo</vt:lpstr>
      <vt:lpstr>Ejemplo Carta Promedio y la Diferencia Miembros con Diferencias Temporales</vt:lpstr>
      <vt:lpstr>Ejemplo Carta Promedio y la Diferencia Miembros con Diferencias de Amplitud</vt:lpstr>
      <vt:lpstr>Ventajas del Promedio del Ensamblaje y la Diferencia/Variabilidad </vt:lpstr>
      <vt:lpstr>Limitantes del SPE</vt:lpstr>
      <vt:lpstr>Verificación</vt:lpstr>
      <vt:lpstr>Evaluación del Pronostico de Precipitación</vt:lpstr>
      <vt:lpstr>PowerPoint Presentation</vt:lpstr>
      <vt:lpstr>PowerPoint Presentation</vt:lpstr>
      <vt:lpstr>PowerPoint Presentation</vt:lpstr>
      <vt:lpstr>PowerPoint Presentation</vt:lpstr>
      <vt:lpstr>Animación de los Miembros vs. PQPF</vt:lpstr>
      <vt:lpstr>  Ventajas y Limitantes del Grafico de la “Probabilidad que sea Excedido”</vt:lpstr>
      <vt:lpstr>Pronostico Probabilístico de Lluvia</vt:lpstr>
      <vt:lpstr>Herramientas Climatológicas</vt:lpstr>
      <vt:lpstr>ENSO</vt:lpstr>
      <vt:lpstr>Corrientes Oceánicas</vt:lpstr>
      <vt:lpstr>Corriente en Chorro – 200 hPa</vt:lpstr>
      <vt:lpstr>Corriente en Chorro/Jetstream Fase Fría</vt:lpstr>
      <vt:lpstr>Impacto Global Fase Fría</vt:lpstr>
      <vt:lpstr>Corriente en Chorro/Jetstream Durante Fase Cálida</vt:lpstr>
      <vt:lpstr>Impacto Global Fase Cálida</vt:lpstr>
      <vt:lpstr>Impacto del ENSO</vt:lpstr>
      <vt:lpstr>PowerPoint Presentation</vt:lpstr>
      <vt:lpstr>PowerPoint Presentation</vt:lpstr>
      <vt:lpstr>PowerPoint Presentation</vt:lpstr>
      <vt:lpstr>Anomalías de TSM y Agua Precipitable</vt:lpstr>
      <vt:lpstr>Pronostico del GFS</vt:lpstr>
      <vt:lpstr>Limitante del Modelo</vt:lpstr>
      <vt:lpstr>Madden-Julian Oscillation (MJO)</vt:lpstr>
      <vt:lpstr>Oscilación de Madden-Julian</vt:lpstr>
      <vt:lpstr>Oscilación de Madden-Julian</vt:lpstr>
      <vt:lpstr>Oscilaciones de Madden-Julian</vt:lpstr>
      <vt:lpstr>Anormalidades de Velocidad e IR/200 hPa Periodo Marzo-Mayo del 2011</vt:lpstr>
      <vt:lpstr>MJO-IR Julio 01, 2008</vt:lpstr>
      <vt:lpstr>Oscilaciones de Madden-Julian</vt:lpstr>
      <vt:lpstr>Oscilaciones de Madden-Julian</vt:lpstr>
      <vt:lpstr>Pronósticos de Modelos</vt:lpstr>
      <vt:lpstr>Pronósticos del CPC http://www.cpc.ncep.noaa.gov/products/precip/CWlink/ghazards//</vt:lpstr>
      <vt:lpstr>Aplicaciones en el Cono Sur</vt:lpstr>
      <vt:lpstr>Aplicación del MJO</vt:lpstr>
      <vt:lpstr>Hidro-Estimador (H-E) de Lluvia</vt:lpstr>
      <vt:lpstr>¿Por qué son importantes las estimaciones de satélite? </vt:lpstr>
      <vt:lpstr>H-E de la NOAA 24 hrs  http://www.star.nesdis.noaa.gov/smcd/emb/ff/HydroEst.php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del CPC de Brasil</vt:lpstr>
      <vt:lpstr>H-E del CPC 24 hrs VT Enero 25/12z</vt:lpstr>
      <vt:lpstr>PowerPoint Presentation</vt:lpstr>
      <vt:lpstr>PowerPoint Presentation</vt:lpstr>
      <vt:lpstr>PowerPoint Presentation</vt:lpstr>
      <vt:lpstr>PowerPoint Presentation</vt:lpstr>
      <vt:lpstr>Agua Precipitable y Anomalía  ¿Cuáles áreas están en mayor riesgo de precipitaciones fuertes?</vt:lpstr>
      <vt:lpstr>PowerPoint Presentation</vt:lpstr>
      <vt:lpstr>¿Cuan confiable es el pronostico de que el umbral de lluvia se excedido?</vt:lpstr>
      <vt:lpstr>PowerPoint Presentation</vt:lpstr>
      <vt:lpstr>Anomalías de TSM y Agua Precipitable ¿Cómo las anomalías cálidas del agua afectan el contenido de agua en la atmosfera?</vt:lpstr>
    </vt:vector>
  </TitlesOfParts>
  <Company>NCEP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NCEP Ensemble Models</dc:title>
  <dc:creator>mjdavison</dc:creator>
  <cp:lastModifiedBy>HPC Forecaster</cp:lastModifiedBy>
  <cp:revision>687</cp:revision>
  <dcterms:created xsi:type="dcterms:W3CDTF">2005-04-29T17:27:08Z</dcterms:created>
  <dcterms:modified xsi:type="dcterms:W3CDTF">2016-04-26T13:00:02Z</dcterms:modified>
</cp:coreProperties>
</file>