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sldIdLst>
    <p:sldId id="256" r:id="rId2"/>
    <p:sldId id="278" r:id="rId3"/>
    <p:sldId id="314" r:id="rId4"/>
    <p:sldId id="279" r:id="rId5"/>
    <p:sldId id="281" r:id="rId6"/>
    <p:sldId id="284" r:id="rId7"/>
    <p:sldId id="286" r:id="rId8"/>
    <p:sldId id="287" r:id="rId9"/>
    <p:sldId id="282" r:id="rId10"/>
    <p:sldId id="285" r:id="rId11"/>
    <p:sldId id="288" r:id="rId12"/>
    <p:sldId id="289" r:id="rId13"/>
    <p:sldId id="290" r:id="rId14"/>
    <p:sldId id="291" r:id="rId15"/>
    <p:sldId id="283" r:id="rId16"/>
    <p:sldId id="312" r:id="rId17"/>
    <p:sldId id="384" r:id="rId18"/>
    <p:sldId id="313" r:id="rId19"/>
    <p:sldId id="280" r:id="rId20"/>
    <p:sldId id="292" r:id="rId21"/>
    <p:sldId id="294" r:id="rId22"/>
    <p:sldId id="296" r:id="rId23"/>
    <p:sldId id="297" r:id="rId24"/>
    <p:sldId id="298" r:id="rId25"/>
    <p:sldId id="308" r:id="rId26"/>
    <p:sldId id="309" r:id="rId27"/>
    <p:sldId id="310" r:id="rId28"/>
    <p:sldId id="293" r:id="rId29"/>
    <p:sldId id="295" r:id="rId30"/>
    <p:sldId id="300" r:id="rId31"/>
    <p:sldId id="299" r:id="rId32"/>
    <p:sldId id="301" r:id="rId33"/>
    <p:sldId id="305" r:id="rId34"/>
    <p:sldId id="304" r:id="rId35"/>
    <p:sldId id="307" r:id="rId36"/>
    <p:sldId id="257" r:id="rId37"/>
    <p:sldId id="258" r:id="rId38"/>
    <p:sldId id="262" r:id="rId39"/>
    <p:sldId id="259" r:id="rId40"/>
    <p:sldId id="260" r:id="rId41"/>
    <p:sldId id="318" r:id="rId42"/>
    <p:sldId id="261" r:id="rId43"/>
    <p:sldId id="263" r:id="rId44"/>
    <p:sldId id="264" r:id="rId45"/>
    <p:sldId id="265" r:id="rId46"/>
    <p:sldId id="266" r:id="rId47"/>
    <p:sldId id="267" r:id="rId48"/>
    <p:sldId id="268" r:id="rId49"/>
    <p:sldId id="269" r:id="rId50"/>
    <p:sldId id="270" r:id="rId51"/>
    <p:sldId id="271" r:id="rId52"/>
    <p:sldId id="272" r:id="rId53"/>
    <p:sldId id="273" r:id="rId54"/>
    <p:sldId id="274" r:id="rId55"/>
    <p:sldId id="340" r:id="rId56"/>
    <p:sldId id="332" r:id="rId57"/>
    <p:sldId id="329" r:id="rId58"/>
    <p:sldId id="330" r:id="rId59"/>
    <p:sldId id="331" r:id="rId60"/>
    <p:sldId id="333" r:id="rId61"/>
    <p:sldId id="334" r:id="rId62"/>
    <p:sldId id="335" r:id="rId63"/>
    <p:sldId id="316" r:id="rId64"/>
    <p:sldId id="317" r:id="rId65"/>
    <p:sldId id="336" r:id="rId66"/>
    <p:sldId id="337" r:id="rId67"/>
    <p:sldId id="343" r:id="rId68"/>
    <p:sldId id="344" r:id="rId69"/>
    <p:sldId id="345" r:id="rId70"/>
    <p:sldId id="346" r:id="rId71"/>
    <p:sldId id="347" r:id="rId72"/>
    <p:sldId id="349" r:id="rId73"/>
    <p:sldId id="348" r:id="rId74"/>
    <p:sldId id="350" r:id="rId75"/>
    <p:sldId id="351" r:id="rId76"/>
    <p:sldId id="352" r:id="rId77"/>
    <p:sldId id="353" r:id="rId78"/>
    <p:sldId id="342" r:id="rId79"/>
    <p:sldId id="338" r:id="rId80"/>
    <p:sldId id="339" r:id="rId81"/>
    <p:sldId id="366" r:id="rId82"/>
    <p:sldId id="367" r:id="rId83"/>
    <p:sldId id="368" r:id="rId84"/>
    <p:sldId id="369" r:id="rId85"/>
    <p:sldId id="370" r:id="rId86"/>
    <p:sldId id="371" r:id="rId87"/>
    <p:sldId id="373" r:id="rId88"/>
    <p:sldId id="372" r:id="rId89"/>
    <p:sldId id="374" r:id="rId90"/>
    <p:sldId id="375" r:id="rId91"/>
    <p:sldId id="376" r:id="rId92"/>
    <p:sldId id="377" r:id="rId93"/>
    <p:sldId id="378" r:id="rId94"/>
    <p:sldId id="379" r:id="rId95"/>
    <p:sldId id="380" r:id="rId96"/>
    <p:sldId id="381" r:id="rId97"/>
    <p:sldId id="382" r:id="rId98"/>
    <p:sldId id="354" r:id="rId99"/>
    <p:sldId id="355" r:id="rId100"/>
    <p:sldId id="356" r:id="rId101"/>
    <p:sldId id="341" r:id="rId102"/>
    <p:sldId id="357" r:id="rId103"/>
    <p:sldId id="358" r:id="rId104"/>
    <p:sldId id="326" r:id="rId105"/>
    <p:sldId id="360" r:id="rId106"/>
    <p:sldId id="327" r:id="rId107"/>
    <p:sldId id="328" r:id="rId108"/>
    <p:sldId id="359" r:id="rId109"/>
    <p:sldId id="361" r:id="rId110"/>
    <p:sldId id="362" r:id="rId111"/>
    <p:sldId id="363" r:id="rId112"/>
    <p:sldId id="364" r:id="rId113"/>
    <p:sldId id="365"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5229" autoAdjust="0"/>
  </p:normalViewPr>
  <p:slideViewPr>
    <p:cSldViewPr>
      <p:cViewPr>
        <p:scale>
          <a:sx n="91" d="100"/>
          <a:sy n="91" d="100"/>
        </p:scale>
        <p:origin x="-582" y="3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97BC28-3606-4F49-AFF4-F69FF35E7081}" type="datetimeFigureOut">
              <a:rPr lang="es-ES_tradnl" smtClean="0"/>
              <a:t>19/04/2016</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CA9973-13CD-4420-8BE3-0700986E0FF8}" type="slidenum">
              <a:rPr lang="es-ES_tradnl" smtClean="0"/>
              <a:t>‹#›</a:t>
            </a:fld>
            <a:endParaRPr lang="es-ES_tradnl"/>
          </a:p>
        </p:txBody>
      </p:sp>
    </p:spTree>
    <p:extLst>
      <p:ext uri="{BB962C8B-B14F-4D97-AF65-F5344CB8AC3E}">
        <p14:creationId xmlns:p14="http://schemas.microsoft.com/office/powerpoint/2010/main" val="3725941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79">
              <a:defRPr sz="2400">
                <a:solidFill>
                  <a:schemeClr val="tx1"/>
                </a:solidFill>
                <a:latin typeface="Times New Roman" pitchFamily="18" charset="0"/>
              </a:defRPr>
            </a:lvl1pPr>
            <a:lvl2pPr marL="729057" indent="-280406" defTabSz="912879">
              <a:defRPr sz="2400">
                <a:solidFill>
                  <a:schemeClr val="tx1"/>
                </a:solidFill>
                <a:latin typeface="Times New Roman" pitchFamily="18" charset="0"/>
              </a:defRPr>
            </a:lvl2pPr>
            <a:lvl3pPr marL="1121626" indent="-224325" defTabSz="912879">
              <a:defRPr sz="2400">
                <a:solidFill>
                  <a:schemeClr val="tx1"/>
                </a:solidFill>
                <a:latin typeface="Times New Roman" pitchFamily="18" charset="0"/>
              </a:defRPr>
            </a:lvl3pPr>
            <a:lvl4pPr marL="1570276" indent="-224325" defTabSz="912879">
              <a:defRPr sz="2400">
                <a:solidFill>
                  <a:schemeClr val="tx1"/>
                </a:solidFill>
                <a:latin typeface="Times New Roman" pitchFamily="18" charset="0"/>
              </a:defRPr>
            </a:lvl4pPr>
            <a:lvl5pPr marL="2018927" indent="-224325" defTabSz="912879">
              <a:defRPr sz="2400">
                <a:solidFill>
                  <a:schemeClr val="tx1"/>
                </a:solidFill>
                <a:latin typeface="Times New Roman" pitchFamily="18" charset="0"/>
              </a:defRPr>
            </a:lvl5pPr>
            <a:lvl6pPr marL="2467577" indent="-224325" defTabSz="912879" eaLnBrk="0" fontAlgn="base" hangingPunct="0">
              <a:spcBef>
                <a:spcPct val="0"/>
              </a:spcBef>
              <a:spcAft>
                <a:spcPct val="0"/>
              </a:spcAft>
              <a:defRPr sz="2400">
                <a:solidFill>
                  <a:schemeClr val="tx1"/>
                </a:solidFill>
                <a:latin typeface="Times New Roman" pitchFamily="18" charset="0"/>
              </a:defRPr>
            </a:lvl6pPr>
            <a:lvl7pPr marL="2916227" indent="-224325" defTabSz="912879" eaLnBrk="0" fontAlgn="base" hangingPunct="0">
              <a:spcBef>
                <a:spcPct val="0"/>
              </a:spcBef>
              <a:spcAft>
                <a:spcPct val="0"/>
              </a:spcAft>
              <a:defRPr sz="2400">
                <a:solidFill>
                  <a:schemeClr val="tx1"/>
                </a:solidFill>
                <a:latin typeface="Times New Roman" pitchFamily="18" charset="0"/>
              </a:defRPr>
            </a:lvl7pPr>
            <a:lvl8pPr marL="3364878" indent="-224325" defTabSz="912879" eaLnBrk="0" fontAlgn="base" hangingPunct="0">
              <a:spcBef>
                <a:spcPct val="0"/>
              </a:spcBef>
              <a:spcAft>
                <a:spcPct val="0"/>
              </a:spcAft>
              <a:defRPr sz="2400">
                <a:solidFill>
                  <a:schemeClr val="tx1"/>
                </a:solidFill>
                <a:latin typeface="Times New Roman" pitchFamily="18" charset="0"/>
              </a:defRPr>
            </a:lvl8pPr>
            <a:lvl9pPr marL="3813528" indent="-224325" defTabSz="912879" eaLnBrk="0" fontAlgn="base" hangingPunct="0">
              <a:spcBef>
                <a:spcPct val="0"/>
              </a:spcBef>
              <a:spcAft>
                <a:spcPct val="0"/>
              </a:spcAft>
              <a:defRPr sz="2400">
                <a:solidFill>
                  <a:schemeClr val="tx1"/>
                </a:solidFill>
                <a:latin typeface="Times New Roman" pitchFamily="18" charset="0"/>
              </a:defRPr>
            </a:lvl9pPr>
          </a:lstStyle>
          <a:p>
            <a:fld id="{9D279C40-7145-4AD6-A391-401B3D14B86C}" type="slidenum">
              <a:rPr lang="en-US" altLang="en-US" sz="1000"/>
              <a:pPr/>
              <a:t>5</a:t>
            </a:fld>
            <a:endParaRPr lang="en-US" altLang="en-US" sz="1000"/>
          </a:p>
        </p:txBody>
      </p:sp>
      <p:sp>
        <p:nvSpPr>
          <p:cNvPr id="51203" name="Rectangle 2"/>
          <p:cNvSpPr>
            <a:spLocks noGrp="1" noRot="1" noChangeAspect="1" noChangeArrowheads="1" noTextEdit="1"/>
          </p:cNvSpPr>
          <p:nvPr>
            <p:ph type="sldImg"/>
          </p:nvPr>
        </p:nvSpPr>
        <p:spPr>
          <a:xfrm>
            <a:off x="1150938" y="692150"/>
            <a:ext cx="4556125" cy="3416300"/>
          </a:xfrm>
          <a:ln cap="flat"/>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s-ES_tradnl" dirty="0"/>
          </a:p>
        </p:txBody>
      </p:sp>
      <p:sp>
        <p:nvSpPr>
          <p:cNvPr id="4" name="Slide Number Placeholder 3"/>
          <p:cNvSpPr>
            <a:spLocks noGrp="1"/>
          </p:cNvSpPr>
          <p:nvPr>
            <p:ph type="sldNum" sz="quarter" idx="10"/>
          </p:nvPr>
        </p:nvSpPr>
        <p:spPr/>
        <p:txBody>
          <a:bodyPr/>
          <a:lstStyle/>
          <a:p>
            <a:fld id="{DFCA9973-13CD-4420-8BE3-0700986E0FF8}" type="slidenum">
              <a:rPr lang="es-ES_tradnl" smtClean="0"/>
              <a:t>62</a:t>
            </a:fld>
            <a:endParaRPr lang="es-ES_tradnl"/>
          </a:p>
        </p:txBody>
      </p:sp>
    </p:spTree>
    <p:extLst>
      <p:ext uri="{BB962C8B-B14F-4D97-AF65-F5344CB8AC3E}">
        <p14:creationId xmlns:p14="http://schemas.microsoft.com/office/powerpoint/2010/main" val="706558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DCC8652-71D2-4FBC-B6A9-99E64441405B}" type="slidenum">
              <a:rPr lang="es-ES_tradnl" altLang="en-US" sz="1200"/>
              <a:pPr eaLnBrk="1" hangingPunct="1"/>
              <a:t>80</a:t>
            </a:fld>
            <a:endParaRPr lang="es-ES_tradnl"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s-ES_tradnl" altLang="en-US" dirty="0" smtClean="0"/>
              <a:t>La humedad relativa tiene que estar en un rango de 80%, y la temperatura entre los 0C a –15C.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796611D-22D9-4934-94A7-657BF99884FF}" type="slidenum">
              <a:rPr lang="es-ES_tradnl" altLang="en-US" smtClean="0"/>
              <a:pPr eaLnBrk="1" hangingPunct="1">
                <a:spcBef>
                  <a:spcPct val="0"/>
                </a:spcBef>
              </a:pPr>
              <a:t>98</a:t>
            </a:fld>
            <a:endParaRPr lang="es-ES_tradnl" altLang="en-US"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13" eaLnBrk="0" hangingPunct="0">
              <a:defRPr sz="2400">
                <a:solidFill>
                  <a:schemeClr val="tx1"/>
                </a:solidFill>
                <a:latin typeface="Times New Roman" pitchFamily="18" charset="0"/>
              </a:defRPr>
            </a:lvl1pPr>
            <a:lvl2pPr marL="737675" indent="-283721" defTabSz="914213" eaLnBrk="0" hangingPunct="0">
              <a:defRPr sz="2400">
                <a:solidFill>
                  <a:schemeClr val="tx1"/>
                </a:solidFill>
                <a:latin typeface="Times New Roman" pitchFamily="18" charset="0"/>
              </a:defRPr>
            </a:lvl2pPr>
            <a:lvl3pPr marL="1134885" indent="-226977" defTabSz="914213" eaLnBrk="0" hangingPunct="0">
              <a:defRPr sz="2400">
                <a:solidFill>
                  <a:schemeClr val="tx1"/>
                </a:solidFill>
                <a:latin typeface="Times New Roman" pitchFamily="18" charset="0"/>
              </a:defRPr>
            </a:lvl3pPr>
            <a:lvl4pPr marL="1588839" indent="-226977" defTabSz="914213" eaLnBrk="0" hangingPunct="0">
              <a:defRPr sz="2400">
                <a:solidFill>
                  <a:schemeClr val="tx1"/>
                </a:solidFill>
                <a:latin typeface="Times New Roman" pitchFamily="18" charset="0"/>
              </a:defRPr>
            </a:lvl4pPr>
            <a:lvl5pPr marL="2042792" indent="-226977" defTabSz="914213" eaLnBrk="0" hangingPunct="0">
              <a:defRPr sz="2400">
                <a:solidFill>
                  <a:schemeClr val="tx1"/>
                </a:solidFill>
                <a:latin typeface="Times New Roman" pitchFamily="18" charset="0"/>
              </a:defRPr>
            </a:lvl5pPr>
            <a:lvl6pPr marL="2496746" indent="-226977" defTabSz="914213" eaLnBrk="0" fontAlgn="base" hangingPunct="0">
              <a:spcBef>
                <a:spcPct val="0"/>
              </a:spcBef>
              <a:spcAft>
                <a:spcPct val="0"/>
              </a:spcAft>
              <a:defRPr sz="2400">
                <a:solidFill>
                  <a:schemeClr val="tx1"/>
                </a:solidFill>
                <a:latin typeface="Times New Roman" pitchFamily="18" charset="0"/>
              </a:defRPr>
            </a:lvl6pPr>
            <a:lvl7pPr marL="2950700" indent="-226977" defTabSz="914213" eaLnBrk="0" fontAlgn="base" hangingPunct="0">
              <a:spcBef>
                <a:spcPct val="0"/>
              </a:spcBef>
              <a:spcAft>
                <a:spcPct val="0"/>
              </a:spcAft>
              <a:defRPr sz="2400">
                <a:solidFill>
                  <a:schemeClr val="tx1"/>
                </a:solidFill>
                <a:latin typeface="Times New Roman" pitchFamily="18" charset="0"/>
              </a:defRPr>
            </a:lvl7pPr>
            <a:lvl8pPr marL="3404654" indent="-226977" defTabSz="914213" eaLnBrk="0" fontAlgn="base" hangingPunct="0">
              <a:spcBef>
                <a:spcPct val="0"/>
              </a:spcBef>
              <a:spcAft>
                <a:spcPct val="0"/>
              </a:spcAft>
              <a:defRPr sz="2400">
                <a:solidFill>
                  <a:schemeClr val="tx1"/>
                </a:solidFill>
                <a:latin typeface="Times New Roman" pitchFamily="18" charset="0"/>
              </a:defRPr>
            </a:lvl8pPr>
            <a:lvl9pPr marL="3858608" indent="-226977" defTabSz="914213" eaLnBrk="0" fontAlgn="base" hangingPunct="0">
              <a:spcBef>
                <a:spcPct val="0"/>
              </a:spcBef>
              <a:spcAft>
                <a:spcPct val="0"/>
              </a:spcAft>
              <a:defRPr sz="2400">
                <a:solidFill>
                  <a:schemeClr val="tx1"/>
                </a:solidFill>
                <a:latin typeface="Times New Roman" pitchFamily="18" charset="0"/>
              </a:defRPr>
            </a:lvl9pPr>
          </a:lstStyle>
          <a:p>
            <a:pPr eaLnBrk="1" hangingPunct="1"/>
            <a:fld id="{B50B000C-F7C6-44AD-B786-4023D0706253}" type="slidenum">
              <a:rPr lang="en-US" altLang="en-US" sz="1200"/>
              <a:pPr eaLnBrk="1" hangingPunct="1"/>
              <a:t>101</a:t>
            </a:fld>
            <a:endParaRPr lang="en-US" altLang="en-US" sz="12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Source: Texas A&amp;M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79">
              <a:defRPr sz="2400">
                <a:solidFill>
                  <a:schemeClr val="tx1"/>
                </a:solidFill>
                <a:latin typeface="Times New Roman" pitchFamily="18" charset="0"/>
              </a:defRPr>
            </a:lvl1pPr>
            <a:lvl2pPr marL="729057" indent="-280406" defTabSz="912879">
              <a:defRPr sz="2400">
                <a:solidFill>
                  <a:schemeClr val="tx1"/>
                </a:solidFill>
                <a:latin typeface="Times New Roman" pitchFamily="18" charset="0"/>
              </a:defRPr>
            </a:lvl2pPr>
            <a:lvl3pPr marL="1121626" indent="-224325" defTabSz="912879">
              <a:defRPr sz="2400">
                <a:solidFill>
                  <a:schemeClr val="tx1"/>
                </a:solidFill>
                <a:latin typeface="Times New Roman" pitchFamily="18" charset="0"/>
              </a:defRPr>
            </a:lvl3pPr>
            <a:lvl4pPr marL="1570276" indent="-224325" defTabSz="912879">
              <a:defRPr sz="2400">
                <a:solidFill>
                  <a:schemeClr val="tx1"/>
                </a:solidFill>
                <a:latin typeface="Times New Roman" pitchFamily="18" charset="0"/>
              </a:defRPr>
            </a:lvl4pPr>
            <a:lvl5pPr marL="2018927" indent="-224325" defTabSz="912879">
              <a:defRPr sz="2400">
                <a:solidFill>
                  <a:schemeClr val="tx1"/>
                </a:solidFill>
                <a:latin typeface="Times New Roman" pitchFamily="18" charset="0"/>
              </a:defRPr>
            </a:lvl5pPr>
            <a:lvl6pPr marL="2467577" indent="-224325" defTabSz="912879" eaLnBrk="0" fontAlgn="base" hangingPunct="0">
              <a:spcBef>
                <a:spcPct val="0"/>
              </a:spcBef>
              <a:spcAft>
                <a:spcPct val="0"/>
              </a:spcAft>
              <a:defRPr sz="2400">
                <a:solidFill>
                  <a:schemeClr val="tx1"/>
                </a:solidFill>
                <a:latin typeface="Times New Roman" pitchFamily="18" charset="0"/>
              </a:defRPr>
            </a:lvl6pPr>
            <a:lvl7pPr marL="2916227" indent="-224325" defTabSz="912879" eaLnBrk="0" fontAlgn="base" hangingPunct="0">
              <a:spcBef>
                <a:spcPct val="0"/>
              </a:spcBef>
              <a:spcAft>
                <a:spcPct val="0"/>
              </a:spcAft>
              <a:defRPr sz="2400">
                <a:solidFill>
                  <a:schemeClr val="tx1"/>
                </a:solidFill>
                <a:latin typeface="Times New Roman" pitchFamily="18" charset="0"/>
              </a:defRPr>
            </a:lvl7pPr>
            <a:lvl8pPr marL="3364878" indent="-224325" defTabSz="912879" eaLnBrk="0" fontAlgn="base" hangingPunct="0">
              <a:spcBef>
                <a:spcPct val="0"/>
              </a:spcBef>
              <a:spcAft>
                <a:spcPct val="0"/>
              </a:spcAft>
              <a:defRPr sz="2400">
                <a:solidFill>
                  <a:schemeClr val="tx1"/>
                </a:solidFill>
                <a:latin typeface="Times New Roman" pitchFamily="18" charset="0"/>
              </a:defRPr>
            </a:lvl8pPr>
            <a:lvl9pPr marL="3813528" indent="-224325" defTabSz="912879" eaLnBrk="0" fontAlgn="base" hangingPunct="0">
              <a:spcBef>
                <a:spcPct val="0"/>
              </a:spcBef>
              <a:spcAft>
                <a:spcPct val="0"/>
              </a:spcAft>
              <a:defRPr sz="2400">
                <a:solidFill>
                  <a:schemeClr val="tx1"/>
                </a:solidFill>
                <a:latin typeface="Times New Roman" pitchFamily="18" charset="0"/>
              </a:defRPr>
            </a:lvl9pPr>
          </a:lstStyle>
          <a:p>
            <a:fld id="{359CEF12-F363-493B-8171-D82646E19D03}" type="slidenum">
              <a:rPr lang="en-US" altLang="en-US" sz="1000"/>
              <a:pPr/>
              <a:t>6</a:t>
            </a:fld>
            <a:endParaRPr lang="en-US" altLang="en-US" sz="1000"/>
          </a:p>
        </p:txBody>
      </p:sp>
      <p:sp>
        <p:nvSpPr>
          <p:cNvPr id="56323" name="Rectangle 2"/>
          <p:cNvSpPr>
            <a:spLocks noGrp="1" noRot="1" noChangeAspect="1" noChangeArrowheads="1" noTextEdit="1"/>
          </p:cNvSpPr>
          <p:nvPr>
            <p:ph type="sldImg"/>
          </p:nvPr>
        </p:nvSpPr>
        <p:spPr>
          <a:xfrm>
            <a:off x="1150938" y="692150"/>
            <a:ext cx="4556125" cy="3416300"/>
          </a:xfrm>
          <a:ln cap="flat"/>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smtClean="0"/>
              <a:t>Cuando hay convergencia en capas bajas (rojo) y divergencia en altura (azul), sin interferencia en niveles medios, tenemos un libre ascenso de parcelas de aire desde la superficie hasta los niveles superiores de la atmósfera (generalmente el nivel de equilibrio).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79">
              <a:defRPr sz="2400">
                <a:solidFill>
                  <a:schemeClr val="tx1"/>
                </a:solidFill>
                <a:latin typeface="Times New Roman" pitchFamily="18" charset="0"/>
              </a:defRPr>
            </a:lvl1pPr>
            <a:lvl2pPr marL="729057" indent="-280406" defTabSz="912879">
              <a:defRPr sz="2400">
                <a:solidFill>
                  <a:schemeClr val="tx1"/>
                </a:solidFill>
                <a:latin typeface="Times New Roman" pitchFamily="18" charset="0"/>
              </a:defRPr>
            </a:lvl2pPr>
            <a:lvl3pPr marL="1121626" indent="-224325" defTabSz="912879">
              <a:defRPr sz="2400">
                <a:solidFill>
                  <a:schemeClr val="tx1"/>
                </a:solidFill>
                <a:latin typeface="Times New Roman" pitchFamily="18" charset="0"/>
              </a:defRPr>
            </a:lvl3pPr>
            <a:lvl4pPr marL="1570276" indent="-224325" defTabSz="912879">
              <a:defRPr sz="2400">
                <a:solidFill>
                  <a:schemeClr val="tx1"/>
                </a:solidFill>
                <a:latin typeface="Times New Roman" pitchFamily="18" charset="0"/>
              </a:defRPr>
            </a:lvl4pPr>
            <a:lvl5pPr marL="2018927" indent="-224325" defTabSz="912879">
              <a:defRPr sz="2400">
                <a:solidFill>
                  <a:schemeClr val="tx1"/>
                </a:solidFill>
                <a:latin typeface="Times New Roman" pitchFamily="18" charset="0"/>
              </a:defRPr>
            </a:lvl5pPr>
            <a:lvl6pPr marL="2467577" indent="-224325" defTabSz="912879" eaLnBrk="0" fontAlgn="base" hangingPunct="0">
              <a:spcBef>
                <a:spcPct val="0"/>
              </a:spcBef>
              <a:spcAft>
                <a:spcPct val="0"/>
              </a:spcAft>
              <a:defRPr sz="2400">
                <a:solidFill>
                  <a:schemeClr val="tx1"/>
                </a:solidFill>
                <a:latin typeface="Times New Roman" pitchFamily="18" charset="0"/>
              </a:defRPr>
            </a:lvl6pPr>
            <a:lvl7pPr marL="2916227" indent="-224325" defTabSz="912879" eaLnBrk="0" fontAlgn="base" hangingPunct="0">
              <a:spcBef>
                <a:spcPct val="0"/>
              </a:spcBef>
              <a:spcAft>
                <a:spcPct val="0"/>
              </a:spcAft>
              <a:defRPr sz="2400">
                <a:solidFill>
                  <a:schemeClr val="tx1"/>
                </a:solidFill>
                <a:latin typeface="Times New Roman" pitchFamily="18" charset="0"/>
              </a:defRPr>
            </a:lvl7pPr>
            <a:lvl8pPr marL="3364878" indent="-224325" defTabSz="912879" eaLnBrk="0" fontAlgn="base" hangingPunct="0">
              <a:spcBef>
                <a:spcPct val="0"/>
              </a:spcBef>
              <a:spcAft>
                <a:spcPct val="0"/>
              </a:spcAft>
              <a:defRPr sz="2400">
                <a:solidFill>
                  <a:schemeClr val="tx1"/>
                </a:solidFill>
                <a:latin typeface="Times New Roman" pitchFamily="18" charset="0"/>
              </a:defRPr>
            </a:lvl8pPr>
            <a:lvl9pPr marL="3813528" indent="-224325" defTabSz="912879" eaLnBrk="0" fontAlgn="base" hangingPunct="0">
              <a:spcBef>
                <a:spcPct val="0"/>
              </a:spcBef>
              <a:spcAft>
                <a:spcPct val="0"/>
              </a:spcAft>
              <a:defRPr sz="2400">
                <a:solidFill>
                  <a:schemeClr val="tx1"/>
                </a:solidFill>
                <a:latin typeface="Times New Roman" pitchFamily="18" charset="0"/>
              </a:defRPr>
            </a:lvl9pPr>
          </a:lstStyle>
          <a:p>
            <a:fld id="{43C003B8-FF21-4A4C-AC86-3CD55987446D}" type="slidenum">
              <a:rPr lang="en-US" altLang="en-US" sz="1000"/>
              <a:pPr/>
              <a:t>9</a:t>
            </a:fld>
            <a:endParaRPr lang="en-US" altLang="en-US" sz="1000"/>
          </a:p>
        </p:txBody>
      </p:sp>
      <p:sp>
        <p:nvSpPr>
          <p:cNvPr id="52227" name="Rectangle 2"/>
          <p:cNvSpPr>
            <a:spLocks noGrp="1" noRot="1" noChangeAspect="1" noChangeArrowheads="1" noTextEdit="1"/>
          </p:cNvSpPr>
          <p:nvPr>
            <p:ph type="sldImg"/>
          </p:nvPr>
        </p:nvSpPr>
        <p:spPr>
          <a:xfrm>
            <a:off x="1150938" y="692150"/>
            <a:ext cx="4556125" cy="3416300"/>
          </a:xfrm>
          <a:ln cap="flat"/>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79">
              <a:defRPr sz="2400">
                <a:solidFill>
                  <a:schemeClr val="tx1"/>
                </a:solidFill>
                <a:latin typeface="Times New Roman" pitchFamily="18" charset="0"/>
              </a:defRPr>
            </a:lvl1pPr>
            <a:lvl2pPr marL="729057" indent="-280406" defTabSz="912879">
              <a:defRPr sz="2400">
                <a:solidFill>
                  <a:schemeClr val="tx1"/>
                </a:solidFill>
                <a:latin typeface="Times New Roman" pitchFamily="18" charset="0"/>
              </a:defRPr>
            </a:lvl2pPr>
            <a:lvl3pPr marL="1121626" indent="-224325" defTabSz="912879">
              <a:defRPr sz="2400">
                <a:solidFill>
                  <a:schemeClr val="tx1"/>
                </a:solidFill>
                <a:latin typeface="Times New Roman" pitchFamily="18" charset="0"/>
              </a:defRPr>
            </a:lvl3pPr>
            <a:lvl4pPr marL="1570276" indent="-224325" defTabSz="912879">
              <a:defRPr sz="2400">
                <a:solidFill>
                  <a:schemeClr val="tx1"/>
                </a:solidFill>
                <a:latin typeface="Times New Roman" pitchFamily="18" charset="0"/>
              </a:defRPr>
            </a:lvl4pPr>
            <a:lvl5pPr marL="2018927" indent="-224325" defTabSz="912879">
              <a:defRPr sz="2400">
                <a:solidFill>
                  <a:schemeClr val="tx1"/>
                </a:solidFill>
                <a:latin typeface="Times New Roman" pitchFamily="18" charset="0"/>
              </a:defRPr>
            </a:lvl5pPr>
            <a:lvl6pPr marL="2467577" indent="-224325" defTabSz="912879" eaLnBrk="0" fontAlgn="base" hangingPunct="0">
              <a:spcBef>
                <a:spcPct val="0"/>
              </a:spcBef>
              <a:spcAft>
                <a:spcPct val="0"/>
              </a:spcAft>
              <a:defRPr sz="2400">
                <a:solidFill>
                  <a:schemeClr val="tx1"/>
                </a:solidFill>
                <a:latin typeface="Times New Roman" pitchFamily="18" charset="0"/>
              </a:defRPr>
            </a:lvl6pPr>
            <a:lvl7pPr marL="2916227" indent="-224325" defTabSz="912879" eaLnBrk="0" fontAlgn="base" hangingPunct="0">
              <a:spcBef>
                <a:spcPct val="0"/>
              </a:spcBef>
              <a:spcAft>
                <a:spcPct val="0"/>
              </a:spcAft>
              <a:defRPr sz="2400">
                <a:solidFill>
                  <a:schemeClr val="tx1"/>
                </a:solidFill>
                <a:latin typeface="Times New Roman" pitchFamily="18" charset="0"/>
              </a:defRPr>
            </a:lvl7pPr>
            <a:lvl8pPr marL="3364878" indent="-224325" defTabSz="912879" eaLnBrk="0" fontAlgn="base" hangingPunct="0">
              <a:spcBef>
                <a:spcPct val="0"/>
              </a:spcBef>
              <a:spcAft>
                <a:spcPct val="0"/>
              </a:spcAft>
              <a:defRPr sz="2400">
                <a:solidFill>
                  <a:schemeClr val="tx1"/>
                </a:solidFill>
                <a:latin typeface="Times New Roman" pitchFamily="18" charset="0"/>
              </a:defRPr>
            </a:lvl8pPr>
            <a:lvl9pPr marL="3813528" indent="-224325" defTabSz="912879" eaLnBrk="0" fontAlgn="base" hangingPunct="0">
              <a:spcBef>
                <a:spcPct val="0"/>
              </a:spcBef>
              <a:spcAft>
                <a:spcPct val="0"/>
              </a:spcAft>
              <a:defRPr sz="2400">
                <a:solidFill>
                  <a:schemeClr val="tx1"/>
                </a:solidFill>
                <a:latin typeface="Times New Roman" pitchFamily="18" charset="0"/>
              </a:defRPr>
            </a:lvl9pPr>
          </a:lstStyle>
          <a:p>
            <a:fld id="{55D69EFC-9EEB-485F-B3E2-B543AAD1C285}" type="slidenum">
              <a:rPr lang="en-US" altLang="en-US" sz="1000"/>
              <a:pPr/>
              <a:t>10</a:t>
            </a:fld>
            <a:endParaRPr lang="en-US" altLang="en-US" sz="1000"/>
          </a:p>
        </p:txBody>
      </p:sp>
      <p:sp>
        <p:nvSpPr>
          <p:cNvPr id="63491" name="Rectangle 2"/>
          <p:cNvSpPr>
            <a:spLocks noGrp="1" noRot="1" noChangeAspect="1" noChangeArrowheads="1" noTextEdit="1"/>
          </p:cNvSpPr>
          <p:nvPr>
            <p:ph type="sldImg"/>
          </p:nvPr>
        </p:nvSpPr>
        <p:spPr>
          <a:xfrm>
            <a:off x="1150938" y="692150"/>
            <a:ext cx="4556125" cy="3416300"/>
          </a:xfrm>
          <a:ln cap="flat"/>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smtClean="0"/>
              <a:t>Donde tenemos convergencia (rojo) en capas altas y bajas, y divergencia en niveles medios, se vería en la atmósfera real como una inversión de subsidencia en niveles medios y superiores, donde las parcelas de aire de capas bajas pueden ascender “libremente” desde la superficie hasta donde tenemos la inversión de subsidencia.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79">
              <a:defRPr sz="2400">
                <a:solidFill>
                  <a:schemeClr val="tx1"/>
                </a:solidFill>
                <a:latin typeface="Times New Roman" pitchFamily="18" charset="0"/>
              </a:defRPr>
            </a:lvl1pPr>
            <a:lvl2pPr marL="729057" indent="-280406" defTabSz="912879">
              <a:defRPr sz="2400">
                <a:solidFill>
                  <a:schemeClr val="tx1"/>
                </a:solidFill>
                <a:latin typeface="Times New Roman" pitchFamily="18" charset="0"/>
              </a:defRPr>
            </a:lvl2pPr>
            <a:lvl3pPr marL="1121626" indent="-224325" defTabSz="912879">
              <a:defRPr sz="2400">
                <a:solidFill>
                  <a:schemeClr val="tx1"/>
                </a:solidFill>
                <a:latin typeface="Times New Roman" pitchFamily="18" charset="0"/>
              </a:defRPr>
            </a:lvl3pPr>
            <a:lvl4pPr marL="1570276" indent="-224325" defTabSz="912879">
              <a:defRPr sz="2400">
                <a:solidFill>
                  <a:schemeClr val="tx1"/>
                </a:solidFill>
                <a:latin typeface="Times New Roman" pitchFamily="18" charset="0"/>
              </a:defRPr>
            </a:lvl4pPr>
            <a:lvl5pPr marL="2018927" indent="-224325" defTabSz="912879">
              <a:defRPr sz="2400">
                <a:solidFill>
                  <a:schemeClr val="tx1"/>
                </a:solidFill>
                <a:latin typeface="Times New Roman" pitchFamily="18" charset="0"/>
              </a:defRPr>
            </a:lvl5pPr>
            <a:lvl6pPr marL="2467577" indent="-224325" defTabSz="912879" eaLnBrk="0" fontAlgn="base" hangingPunct="0">
              <a:spcBef>
                <a:spcPct val="0"/>
              </a:spcBef>
              <a:spcAft>
                <a:spcPct val="0"/>
              </a:spcAft>
              <a:defRPr sz="2400">
                <a:solidFill>
                  <a:schemeClr val="tx1"/>
                </a:solidFill>
                <a:latin typeface="Times New Roman" pitchFamily="18" charset="0"/>
              </a:defRPr>
            </a:lvl6pPr>
            <a:lvl7pPr marL="2916227" indent="-224325" defTabSz="912879" eaLnBrk="0" fontAlgn="base" hangingPunct="0">
              <a:spcBef>
                <a:spcPct val="0"/>
              </a:spcBef>
              <a:spcAft>
                <a:spcPct val="0"/>
              </a:spcAft>
              <a:defRPr sz="2400">
                <a:solidFill>
                  <a:schemeClr val="tx1"/>
                </a:solidFill>
                <a:latin typeface="Times New Roman" pitchFamily="18" charset="0"/>
              </a:defRPr>
            </a:lvl7pPr>
            <a:lvl8pPr marL="3364878" indent="-224325" defTabSz="912879" eaLnBrk="0" fontAlgn="base" hangingPunct="0">
              <a:spcBef>
                <a:spcPct val="0"/>
              </a:spcBef>
              <a:spcAft>
                <a:spcPct val="0"/>
              </a:spcAft>
              <a:defRPr sz="2400">
                <a:solidFill>
                  <a:schemeClr val="tx1"/>
                </a:solidFill>
                <a:latin typeface="Times New Roman" pitchFamily="18" charset="0"/>
              </a:defRPr>
            </a:lvl8pPr>
            <a:lvl9pPr marL="3813528" indent="-224325" defTabSz="912879" eaLnBrk="0" fontAlgn="base" hangingPunct="0">
              <a:spcBef>
                <a:spcPct val="0"/>
              </a:spcBef>
              <a:spcAft>
                <a:spcPct val="0"/>
              </a:spcAft>
              <a:defRPr sz="2400">
                <a:solidFill>
                  <a:schemeClr val="tx1"/>
                </a:solidFill>
                <a:latin typeface="Times New Roman" pitchFamily="18" charset="0"/>
              </a:defRPr>
            </a:lvl9pPr>
          </a:lstStyle>
          <a:p>
            <a:fld id="{EC2693EB-22FE-4F49-A141-6D3A6BEC6142}" type="slidenum">
              <a:rPr lang="en-US" altLang="en-US" sz="1000"/>
              <a:pPr/>
              <a:t>15</a:t>
            </a:fld>
            <a:endParaRPr lang="en-US" altLang="en-US" sz="1000"/>
          </a:p>
        </p:txBody>
      </p:sp>
      <p:sp>
        <p:nvSpPr>
          <p:cNvPr id="53251" name="Rectangle 2"/>
          <p:cNvSpPr>
            <a:spLocks noGrp="1" noRot="1" noChangeAspect="1" noChangeArrowheads="1" noTextEdit="1"/>
          </p:cNvSpPr>
          <p:nvPr>
            <p:ph type="sldImg"/>
          </p:nvPr>
        </p:nvSpPr>
        <p:spPr>
          <a:xfrm>
            <a:off x="1150938" y="692150"/>
            <a:ext cx="4556125" cy="3416300"/>
          </a:xfrm>
          <a:ln cap="flat"/>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Having extensive horizontal development, as opposed to the more vertical development characteristic of convection. </a:t>
            </a:r>
            <a:r>
              <a:rPr lang="en-US" sz="1200" kern="1200" dirty="0" err="1" smtClean="0">
                <a:solidFill>
                  <a:schemeClr val="tx1"/>
                </a:solidFill>
                <a:effectLst/>
                <a:latin typeface="+mn-lt"/>
                <a:ea typeface="+mn-ea"/>
                <a:cs typeface="+mn-cs"/>
              </a:rPr>
              <a:t>Stratiform</a:t>
            </a:r>
            <a:r>
              <a:rPr lang="en-US" sz="1200" kern="1200" dirty="0" smtClean="0">
                <a:solidFill>
                  <a:schemeClr val="tx1"/>
                </a:solidFill>
                <a:effectLst/>
                <a:latin typeface="+mn-lt"/>
                <a:ea typeface="+mn-ea"/>
                <a:cs typeface="+mn-cs"/>
              </a:rPr>
              <a:t> clouds cover large areas but show relatively little vertical development. </a:t>
            </a:r>
            <a:r>
              <a:rPr lang="en-US" sz="1200" kern="1200" dirty="0" err="1" smtClean="0">
                <a:solidFill>
                  <a:schemeClr val="tx1"/>
                </a:solidFill>
                <a:effectLst/>
                <a:latin typeface="+mn-lt"/>
                <a:ea typeface="+mn-ea"/>
                <a:cs typeface="+mn-cs"/>
              </a:rPr>
              <a:t>Stratiform</a:t>
            </a:r>
            <a:r>
              <a:rPr lang="en-US" sz="1200" kern="1200" dirty="0" smtClean="0">
                <a:solidFill>
                  <a:schemeClr val="tx1"/>
                </a:solidFill>
                <a:effectLst/>
                <a:latin typeface="+mn-lt"/>
                <a:ea typeface="+mn-ea"/>
                <a:cs typeface="+mn-cs"/>
              </a:rPr>
              <a:t> precipitation, in general, is relatively continuous and uniform in intensity (i.e., steady rain versus rain showers).</a:t>
            </a:r>
            <a:endParaRPr lang="es-ES_tradnl" dirty="0"/>
          </a:p>
        </p:txBody>
      </p:sp>
      <p:sp>
        <p:nvSpPr>
          <p:cNvPr id="4" name="Slide Number Placeholder 3"/>
          <p:cNvSpPr>
            <a:spLocks noGrp="1"/>
          </p:cNvSpPr>
          <p:nvPr>
            <p:ph type="sldNum" sz="quarter" idx="10"/>
          </p:nvPr>
        </p:nvSpPr>
        <p:spPr/>
        <p:txBody>
          <a:bodyPr/>
          <a:lstStyle/>
          <a:p>
            <a:fld id="{DFCA9973-13CD-4420-8BE3-0700986E0FF8}" type="slidenum">
              <a:rPr lang="es-ES_tradnl" smtClean="0"/>
              <a:t>19</a:t>
            </a:fld>
            <a:endParaRPr lang="es-ES_tradnl"/>
          </a:p>
        </p:txBody>
      </p:sp>
    </p:spTree>
    <p:extLst>
      <p:ext uri="{BB962C8B-B14F-4D97-AF65-F5344CB8AC3E}">
        <p14:creationId xmlns:p14="http://schemas.microsoft.com/office/powerpoint/2010/main" val="393092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DFCA9973-13CD-4420-8BE3-0700986E0FF8}" type="slidenum">
              <a:rPr lang="es-ES_tradnl" smtClean="0"/>
              <a:t>20</a:t>
            </a:fld>
            <a:endParaRPr lang="es-ES_tradnl"/>
          </a:p>
        </p:txBody>
      </p:sp>
    </p:spTree>
    <p:extLst>
      <p:ext uri="{BB962C8B-B14F-4D97-AF65-F5344CB8AC3E}">
        <p14:creationId xmlns:p14="http://schemas.microsoft.com/office/powerpoint/2010/main" val="1147720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DFCA9973-13CD-4420-8BE3-0700986E0FF8}" type="slidenum">
              <a:rPr lang="es-ES_tradnl" smtClean="0"/>
              <a:t>28</a:t>
            </a:fld>
            <a:endParaRPr lang="es-ES_tradnl"/>
          </a:p>
        </p:txBody>
      </p:sp>
    </p:spTree>
    <p:extLst>
      <p:ext uri="{BB962C8B-B14F-4D97-AF65-F5344CB8AC3E}">
        <p14:creationId xmlns:p14="http://schemas.microsoft.com/office/powerpoint/2010/main" val="376034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_tradnl"/>
          </a:p>
        </p:txBody>
      </p:sp>
      <p:sp>
        <p:nvSpPr>
          <p:cNvPr id="4" name="Date Placeholder 3"/>
          <p:cNvSpPr>
            <a:spLocks noGrp="1"/>
          </p:cNvSpPr>
          <p:nvPr>
            <p:ph type="dt" sz="half" idx="10"/>
          </p:nvPr>
        </p:nvSpPr>
        <p:spPr/>
        <p:txBody>
          <a:bodyPr/>
          <a:lstStyle/>
          <a:p>
            <a:fld id="{33D30D4E-46BA-4772-B06D-3102A6B6A3A2}" type="datetimeFigureOut">
              <a:rPr lang="es-ES_tradnl" smtClean="0"/>
              <a:t>19/04/2016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F637BAC-D20B-4869-9146-EA32783D6043}" type="slidenum">
              <a:rPr lang="es-ES_tradnl" smtClean="0"/>
              <a:t>‹#›</a:t>
            </a:fld>
            <a:endParaRPr lang="es-ES_tradnl"/>
          </a:p>
        </p:txBody>
      </p:sp>
    </p:spTree>
    <p:extLst>
      <p:ext uri="{BB962C8B-B14F-4D97-AF65-F5344CB8AC3E}">
        <p14:creationId xmlns:p14="http://schemas.microsoft.com/office/powerpoint/2010/main" val="4147665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33D30D4E-46BA-4772-B06D-3102A6B6A3A2}" type="datetimeFigureOut">
              <a:rPr lang="es-ES_tradnl" smtClean="0"/>
              <a:t>19/04/2016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F637BAC-D20B-4869-9146-EA32783D6043}" type="slidenum">
              <a:rPr lang="es-ES_tradnl" smtClean="0"/>
              <a:t>‹#›</a:t>
            </a:fld>
            <a:endParaRPr lang="es-ES_tradnl"/>
          </a:p>
        </p:txBody>
      </p:sp>
    </p:spTree>
    <p:extLst>
      <p:ext uri="{BB962C8B-B14F-4D97-AF65-F5344CB8AC3E}">
        <p14:creationId xmlns:p14="http://schemas.microsoft.com/office/powerpoint/2010/main" val="2678055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33D30D4E-46BA-4772-B06D-3102A6B6A3A2}" type="datetimeFigureOut">
              <a:rPr lang="es-ES_tradnl" smtClean="0"/>
              <a:t>19/04/2016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F637BAC-D20B-4869-9146-EA32783D6043}" type="slidenum">
              <a:rPr lang="es-ES_tradnl" smtClean="0"/>
              <a:t>‹#›</a:t>
            </a:fld>
            <a:endParaRPr lang="es-ES_tradnl"/>
          </a:p>
        </p:txBody>
      </p:sp>
    </p:spTree>
    <p:extLst>
      <p:ext uri="{BB962C8B-B14F-4D97-AF65-F5344CB8AC3E}">
        <p14:creationId xmlns:p14="http://schemas.microsoft.com/office/powerpoint/2010/main" val="274173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33D30D4E-46BA-4772-B06D-3102A6B6A3A2}" type="datetimeFigureOut">
              <a:rPr lang="es-ES_tradnl" smtClean="0"/>
              <a:t>19/04/2016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F637BAC-D20B-4869-9146-EA32783D6043}" type="slidenum">
              <a:rPr lang="es-ES_tradnl" smtClean="0"/>
              <a:t>‹#›</a:t>
            </a:fld>
            <a:endParaRPr lang="es-ES_tradnl"/>
          </a:p>
        </p:txBody>
      </p:sp>
    </p:spTree>
    <p:extLst>
      <p:ext uri="{BB962C8B-B14F-4D97-AF65-F5344CB8AC3E}">
        <p14:creationId xmlns:p14="http://schemas.microsoft.com/office/powerpoint/2010/main" val="35684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D30D4E-46BA-4772-B06D-3102A6B6A3A2}" type="datetimeFigureOut">
              <a:rPr lang="es-ES_tradnl" smtClean="0"/>
              <a:t>19/04/2016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F637BAC-D20B-4869-9146-EA32783D6043}" type="slidenum">
              <a:rPr lang="es-ES_tradnl" smtClean="0"/>
              <a:t>‹#›</a:t>
            </a:fld>
            <a:endParaRPr lang="es-ES_tradnl"/>
          </a:p>
        </p:txBody>
      </p:sp>
    </p:spTree>
    <p:extLst>
      <p:ext uri="{BB962C8B-B14F-4D97-AF65-F5344CB8AC3E}">
        <p14:creationId xmlns:p14="http://schemas.microsoft.com/office/powerpoint/2010/main" val="127877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Date Placeholder 4"/>
          <p:cNvSpPr>
            <a:spLocks noGrp="1"/>
          </p:cNvSpPr>
          <p:nvPr>
            <p:ph type="dt" sz="half" idx="10"/>
          </p:nvPr>
        </p:nvSpPr>
        <p:spPr/>
        <p:txBody>
          <a:bodyPr/>
          <a:lstStyle/>
          <a:p>
            <a:fld id="{33D30D4E-46BA-4772-B06D-3102A6B6A3A2}" type="datetimeFigureOut">
              <a:rPr lang="es-ES_tradnl" smtClean="0"/>
              <a:t>19/04/2016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9F637BAC-D20B-4869-9146-EA32783D6043}" type="slidenum">
              <a:rPr lang="es-ES_tradnl" smtClean="0"/>
              <a:t>‹#›</a:t>
            </a:fld>
            <a:endParaRPr lang="es-ES_tradnl"/>
          </a:p>
        </p:txBody>
      </p:sp>
    </p:spTree>
    <p:extLst>
      <p:ext uri="{BB962C8B-B14F-4D97-AF65-F5344CB8AC3E}">
        <p14:creationId xmlns:p14="http://schemas.microsoft.com/office/powerpoint/2010/main" val="274866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Date Placeholder 6"/>
          <p:cNvSpPr>
            <a:spLocks noGrp="1"/>
          </p:cNvSpPr>
          <p:nvPr>
            <p:ph type="dt" sz="half" idx="10"/>
          </p:nvPr>
        </p:nvSpPr>
        <p:spPr/>
        <p:txBody>
          <a:bodyPr/>
          <a:lstStyle/>
          <a:p>
            <a:fld id="{33D30D4E-46BA-4772-B06D-3102A6B6A3A2}" type="datetimeFigureOut">
              <a:rPr lang="es-ES_tradnl" smtClean="0"/>
              <a:t>19/04/2016</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9F637BAC-D20B-4869-9146-EA32783D6043}" type="slidenum">
              <a:rPr lang="es-ES_tradnl" smtClean="0"/>
              <a:t>‹#›</a:t>
            </a:fld>
            <a:endParaRPr lang="es-ES_tradnl"/>
          </a:p>
        </p:txBody>
      </p:sp>
    </p:spTree>
    <p:extLst>
      <p:ext uri="{BB962C8B-B14F-4D97-AF65-F5344CB8AC3E}">
        <p14:creationId xmlns:p14="http://schemas.microsoft.com/office/powerpoint/2010/main" val="343497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Date Placeholder 2"/>
          <p:cNvSpPr>
            <a:spLocks noGrp="1"/>
          </p:cNvSpPr>
          <p:nvPr>
            <p:ph type="dt" sz="half" idx="10"/>
          </p:nvPr>
        </p:nvSpPr>
        <p:spPr/>
        <p:txBody>
          <a:bodyPr/>
          <a:lstStyle/>
          <a:p>
            <a:fld id="{33D30D4E-46BA-4772-B06D-3102A6B6A3A2}" type="datetimeFigureOut">
              <a:rPr lang="es-ES_tradnl" smtClean="0"/>
              <a:t>19/04/2016</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9F637BAC-D20B-4869-9146-EA32783D6043}" type="slidenum">
              <a:rPr lang="es-ES_tradnl" smtClean="0"/>
              <a:t>‹#›</a:t>
            </a:fld>
            <a:endParaRPr lang="es-ES_tradnl"/>
          </a:p>
        </p:txBody>
      </p:sp>
    </p:spTree>
    <p:extLst>
      <p:ext uri="{BB962C8B-B14F-4D97-AF65-F5344CB8AC3E}">
        <p14:creationId xmlns:p14="http://schemas.microsoft.com/office/powerpoint/2010/main" val="111363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30D4E-46BA-4772-B06D-3102A6B6A3A2}" type="datetimeFigureOut">
              <a:rPr lang="es-ES_tradnl" smtClean="0"/>
              <a:t>19/04/2016</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9F637BAC-D20B-4869-9146-EA32783D6043}" type="slidenum">
              <a:rPr lang="es-ES_tradnl" smtClean="0"/>
              <a:t>‹#›</a:t>
            </a:fld>
            <a:endParaRPr lang="es-ES_tradnl"/>
          </a:p>
        </p:txBody>
      </p:sp>
    </p:spTree>
    <p:extLst>
      <p:ext uri="{BB962C8B-B14F-4D97-AF65-F5344CB8AC3E}">
        <p14:creationId xmlns:p14="http://schemas.microsoft.com/office/powerpoint/2010/main" val="26711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30D4E-46BA-4772-B06D-3102A6B6A3A2}" type="datetimeFigureOut">
              <a:rPr lang="es-ES_tradnl" smtClean="0"/>
              <a:t>19/04/2016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9F637BAC-D20B-4869-9146-EA32783D6043}" type="slidenum">
              <a:rPr lang="es-ES_tradnl" smtClean="0"/>
              <a:t>‹#›</a:t>
            </a:fld>
            <a:endParaRPr lang="es-ES_tradnl"/>
          </a:p>
        </p:txBody>
      </p:sp>
    </p:spTree>
    <p:extLst>
      <p:ext uri="{BB962C8B-B14F-4D97-AF65-F5344CB8AC3E}">
        <p14:creationId xmlns:p14="http://schemas.microsoft.com/office/powerpoint/2010/main" val="3036790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30D4E-46BA-4772-B06D-3102A6B6A3A2}" type="datetimeFigureOut">
              <a:rPr lang="es-ES_tradnl" smtClean="0"/>
              <a:t>19/04/2016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9F637BAC-D20B-4869-9146-EA32783D6043}" type="slidenum">
              <a:rPr lang="es-ES_tradnl" smtClean="0"/>
              <a:t>‹#›</a:t>
            </a:fld>
            <a:endParaRPr lang="es-ES_tradnl"/>
          </a:p>
        </p:txBody>
      </p:sp>
    </p:spTree>
    <p:extLst>
      <p:ext uri="{BB962C8B-B14F-4D97-AF65-F5344CB8AC3E}">
        <p14:creationId xmlns:p14="http://schemas.microsoft.com/office/powerpoint/2010/main" val="147840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S_trad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30D4E-46BA-4772-B06D-3102A6B6A3A2}" type="datetimeFigureOut">
              <a:rPr lang="es-ES_tradnl" smtClean="0"/>
              <a:t>19/04/2016</a:t>
            </a:fld>
            <a:endParaRPr lang="es-ES_trad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37BAC-D20B-4869-9146-EA32783D6043}" type="slidenum">
              <a:rPr lang="es-ES_tradnl" smtClean="0"/>
              <a:t>‹#›</a:t>
            </a:fld>
            <a:endParaRPr lang="es-ES_tradnl"/>
          </a:p>
        </p:txBody>
      </p:sp>
    </p:spTree>
    <p:extLst>
      <p:ext uri="{BB962C8B-B14F-4D97-AF65-F5344CB8AC3E}">
        <p14:creationId xmlns:p14="http://schemas.microsoft.com/office/powerpoint/2010/main" val="1512182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85.png"/><Relationship Id="rId4" Type="http://schemas.openxmlformats.org/officeDocument/2006/relationships/image" Target="../media/image84.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gif"/><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88.gif"/><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89.gif"/><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90.gif"/><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91.gif"/><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92.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93.gif"/><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gif"/><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gif"/><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80.gif"/><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s-ES_tradnl" dirty="0" smtClean="0"/>
              <a:t>Determinando Tipo de Precipitación</a:t>
            </a:r>
            <a:endParaRPr lang="es-ES_tradnl" dirty="0"/>
          </a:p>
        </p:txBody>
      </p:sp>
      <p:sp>
        <p:nvSpPr>
          <p:cNvPr id="3" name="Subtitle 2"/>
          <p:cNvSpPr>
            <a:spLocks noGrp="1"/>
          </p:cNvSpPr>
          <p:nvPr>
            <p:ph type="subTitle" idx="1"/>
          </p:nvPr>
        </p:nvSpPr>
        <p:spPr/>
        <p:txBody>
          <a:bodyPr/>
          <a:lstStyle/>
          <a:p>
            <a:endParaRPr lang="es-ES_tradnl" dirty="0"/>
          </a:p>
        </p:txBody>
      </p:sp>
      <p:sp>
        <p:nvSpPr>
          <p:cNvPr id="4" name="AutoShape 8" descr="Displaying IMG_083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5" name="AutoShape 10" descr="Displaying IMG_083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pic>
        <p:nvPicPr>
          <p:cNvPr id="5131" name="Picture 11" descr="C:\Users\MICHEL~1.DAV\AppData\Local\Temp\1\IMG_08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209800"/>
            <a:ext cx="30861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Users\MICHEL~1.DAV\AppData\Local\Temp\1\IMG_10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209800"/>
            <a:ext cx="30861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204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76200"/>
            <a:ext cx="7772400" cy="1143000"/>
          </a:xfrm>
          <a:noFill/>
        </p:spPr>
        <p:txBody>
          <a:bodyPr/>
          <a:lstStyle/>
          <a:p>
            <a:r>
              <a:rPr lang="es-ES_tradnl" altLang="en-US" smtClean="0"/>
              <a:t>Desarrollo Vertical Llano</a:t>
            </a:r>
          </a:p>
        </p:txBody>
      </p:sp>
      <p:graphicFrame>
        <p:nvGraphicFramePr>
          <p:cNvPr id="18435" name="Object 1024"/>
          <p:cNvGraphicFramePr>
            <a:graphicFrameLocks/>
          </p:cNvGraphicFramePr>
          <p:nvPr/>
        </p:nvGraphicFramePr>
        <p:xfrm>
          <a:off x="400050" y="1223963"/>
          <a:ext cx="7981950" cy="5189537"/>
        </p:xfrm>
        <a:graphic>
          <a:graphicData uri="http://schemas.openxmlformats.org/presentationml/2006/ole">
            <mc:AlternateContent xmlns:mc="http://schemas.openxmlformats.org/markup-compatibility/2006">
              <mc:Choice xmlns:v="urn:schemas-microsoft-com:vml" Requires="v">
                <p:oleObj spid="_x0000_s21616" name="Bitmap Image" r:id="rId4" imgW="5591859" imgH="3638814" progId="Paint.Picture">
                  <p:embed/>
                </p:oleObj>
              </mc:Choice>
              <mc:Fallback>
                <p:oleObj name="Bitmap Image" r:id="rId4" imgW="5591859" imgH="3638814"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23963"/>
                        <a:ext cx="7981950" cy="518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1849075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r>
              <a:rPr lang="es-ES_tradnl" altLang="en-US" dirty="0" smtClean="0">
                <a:cs typeface="Times New Roman" pitchFamily="18" charset="0"/>
              </a:rPr>
              <a:t>¿Qué son núcleos de engelamiento?</a:t>
            </a:r>
          </a:p>
          <a:p>
            <a:r>
              <a:rPr lang="es-ES_tradnl" altLang="en-US" dirty="0" smtClean="0">
                <a:cs typeface="Times New Roman" pitchFamily="18" charset="0"/>
              </a:rPr>
              <a:t>¿Qué es deposición por difusión?</a:t>
            </a:r>
          </a:p>
          <a:p>
            <a:r>
              <a:rPr lang="es-ES_tradnl" altLang="en-US" dirty="0" smtClean="0">
                <a:cs typeface="Times New Roman" pitchFamily="18" charset="0"/>
              </a:rPr>
              <a:t>¿Qué es acreción de hielo?</a:t>
            </a:r>
          </a:p>
          <a:p>
            <a:r>
              <a:rPr lang="es-ES_tradnl" altLang="en-US" dirty="0" smtClean="0">
                <a:cs typeface="Times New Roman" pitchFamily="18" charset="0"/>
              </a:rPr>
              <a:t>¿Qué temperatura es la mínima requerida en una nube para que se den nevadas?</a:t>
            </a:r>
          </a:p>
          <a:p>
            <a:r>
              <a:rPr lang="es-ES_tradnl" altLang="en-US" dirty="0" smtClean="0">
                <a:cs typeface="Times New Roman" pitchFamily="18" charset="0"/>
              </a:rPr>
              <a:t>¿Cuál es la temperatura optima de crecimiento durante nevadas?</a:t>
            </a:r>
          </a:p>
          <a:p>
            <a:pPr lvl="1"/>
            <a:r>
              <a:rPr lang="es-ES_tradnl" dirty="0" smtClean="0">
                <a:cs typeface="Times New Roman" pitchFamily="18" charset="0"/>
              </a:rPr>
              <a:t>5C</a:t>
            </a:r>
          </a:p>
          <a:p>
            <a:pPr lvl="1"/>
            <a:r>
              <a:rPr lang="es-ES_tradnl" dirty="0" smtClean="0">
                <a:cs typeface="Times New Roman" pitchFamily="18" charset="0"/>
              </a:rPr>
              <a:t>10C</a:t>
            </a:r>
          </a:p>
          <a:p>
            <a:pPr lvl="1"/>
            <a:r>
              <a:rPr lang="es-ES_tradnl" dirty="0" smtClean="0">
                <a:cs typeface="Times New Roman" pitchFamily="18" charset="0"/>
              </a:rPr>
              <a:t>15C</a:t>
            </a:r>
          </a:p>
          <a:p>
            <a:pPr lvl="1"/>
            <a:r>
              <a:rPr lang="es-ES_tradnl" dirty="0" smtClean="0">
                <a:cs typeface="Times New Roman" pitchFamily="18" charset="0"/>
              </a:rPr>
              <a:t>20C</a:t>
            </a:r>
            <a:endParaRPr lang="es-ES_tradnl" dirty="0"/>
          </a:p>
        </p:txBody>
      </p:sp>
    </p:spTree>
    <p:extLst>
      <p:ext uri="{BB962C8B-B14F-4D97-AF65-F5344CB8AC3E}">
        <p14:creationId xmlns:p14="http://schemas.microsoft.com/office/powerpoint/2010/main" val="385869936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pPr eaLnBrk="1" hangingPunct="1"/>
            <a:r>
              <a:rPr lang="es-ES_tradnl" altLang="en-US" smtClean="0"/>
              <a:t>Repaso, Identificación de Perfil Conducible a Tipo de Evento</a:t>
            </a:r>
          </a:p>
        </p:txBody>
      </p:sp>
      <p:pic>
        <p:nvPicPr>
          <p:cNvPr id="67587" name="Picture 3" descr="pro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62200"/>
            <a:ext cx="3048000"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descr="pro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362200"/>
            <a:ext cx="3048000"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descr="prof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362200"/>
            <a:ext cx="3048000"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Line 6"/>
          <p:cNvSpPr>
            <a:spLocks noChangeShapeType="1"/>
          </p:cNvSpPr>
          <p:nvPr/>
        </p:nvSpPr>
        <p:spPr bwMode="auto">
          <a:xfrm>
            <a:off x="3048000" y="2362200"/>
            <a:ext cx="0" cy="2895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_tradnl"/>
          </a:p>
        </p:txBody>
      </p:sp>
      <p:sp>
        <p:nvSpPr>
          <p:cNvPr id="67591" name="Line 7"/>
          <p:cNvSpPr>
            <a:spLocks noChangeShapeType="1"/>
          </p:cNvSpPr>
          <p:nvPr/>
        </p:nvSpPr>
        <p:spPr bwMode="auto">
          <a:xfrm>
            <a:off x="6096000" y="2362200"/>
            <a:ext cx="0" cy="2895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_tradnl"/>
          </a:p>
        </p:txBody>
      </p:sp>
      <p:sp>
        <p:nvSpPr>
          <p:cNvPr id="67592" name="Text Box 8"/>
          <p:cNvSpPr txBox="1">
            <a:spLocks noChangeArrowheads="1"/>
          </p:cNvSpPr>
          <p:nvPr/>
        </p:nvSpPr>
        <p:spPr bwMode="auto">
          <a:xfrm>
            <a:off x="914400" y="5410200"/>
            <a:ext cx="1828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dirty="0" err="1"/>
              <a:t>Lluvia</a:t>
            </a:r>
            <a:r>
              <a:rPr lang="en-US" altLang="en-US" dirty="0"/>
              <a:t>  </a:t>
            </a:r>
            <a:r>
              <a:rPr lang="en-US" altLang="en-US" dirty="0" err="1"/>
              <a:t>Nieve</a:t>
            </a:r>
            <a:r>
              <a:rPr lang="en-US" altLang="en-US" dirty="0"/>
              <a:t>          R </a:t>
            </a:r>
            <a:r>
              <a:rPr lang="en-US" altLang="en-US" dirty="0" err="1" smtClean="0"/>
              <a:t>Helada</a:t>
            </a:r>
            <a:endParaRPr lang="en-US" altLang="en-US" dirty="0"/>
          </a:p>
          <a:p>
            <a:pPr eaLnBrk="1" hangingPunct="1">
              <a:spcBef>
                <a:spcPct val="50000"/>
              </a:spcBef>
            </a:pPr>
            <a:endParaRPr lang="en-US" altLang="en-US" dirty="0"/>
          </a:p>
        </p:txBody>
      </p:sp>
      <p:sp>
        <p:nvSpPr>
          <p:cNvPr id="82955" name="AutoShape 11"/>
          <p:cNvSpPr>
            <a:spLocks noChangeArrowheads="1"/>
          </p:cNvSpPr>
          <p:nvPr/>
        </p:nvSpPr>
        <p:spPr bwMode="auto">
          <a:xfrm>
            <a:off x="381000" y="5486400"/>
            <a:ext cx="457200" cy="304800"/>
          </a:xfrm>
          <a:prstGeom prst="star5">
            <a:avLst/>
          </a:prstGeom>
          <a:solidFill>
            <a:schemeClr val="accent1"/>
          </a:solidFill>
          <a:ln w="9525">
            <a:solidFill>
              <a:schemeClr val="tx1"/>
            </a:solidFill>
            <a:miter lim="800000"/>
            <a:headEnd/>
            <a:tailEnd/>
          </a:ln>
          <a:effectLst/>
          <a:extLst/>
        </p:spPr>
        <p:txBody>
          <a:bodyPr wrap="none" anchor="ctr"/>
          <a:lstStyle/>
          <a:p>
            <a:pPr>
              <a:defRPr/>
            </a:pPr>
            <a:endParaRPr lang="es-ES_tradnl"/>
          </a:p>
        </p:txBody>
      </p:sp>
      <p:sp>
        <p:nvSpPr>
          <p:cNvPr id="82956" name="AutoShape 12"/>
          <p:cNvSpPr>
            <a:spLocks noChangeArrowheads="1"/>
          </p:cNvSpPr>
          <p:nvPr/>
        </p:nvSpPr>
        <p:spPr bwMode="auto">
          <a:xfrm>
            <a:off x="3303588" y="5873750"/>
            <a:ext cx="457200" cy="304800"/>
          </a:xfrm>
          <a:prstGeom prst="star5">
            <a:avLst/>
          </a:prstGeom>
          <a:solidFill>
            <a:schemeClr val="accent1"/>
          </a:solidFill>
          <a:ln w="9525">
            <a:solidFill>
              <a:schemeClr val="tx1"/>
            </a:solidFill>
            <a:miter lim="800000"/>
            <a:headEnd/>
            <a:tailEnd/>
          </a:ln>
          <a:effectLst/>
          <a:extLst/>
        </p:spPr>
        <p:txBody>
          <a:bodyPr wrap="none" anchor="ctr"/>
          <a:lstStyle/>
          <a:p>
            <a:pPr>
              <a:defRPr/>
            </a:pPr>
            <a:endParaRPr lang="es-ES_tradnl"/>
          </a:p>
        </p:txBody>
      </p:sp>
      <p:sp>
        <p:nvSpPr>
          <p:cNvPr id="82957" name="AutoShape 13"/>
          <p:cNvSpPr>
            <a:spLocks noChangeArrowheads="1"/>
          </p:cNvSpPr>
          <p:nvPr/>
        </p:nvSpPr>
        <p:spPr bwMode="auto">
          <a:xfrm>
            <a:off x="6781800" y="6183313"/>
            <a:ext cx="457200" cy="304800"/>
          </a:xfrm>
          <a:prstGeom prst="star5">
            <a:avLst/>
          </a:prstGeom>
          <a:solidFill>
            <a:schemeClr val="accent1"/>
          </a:solidFill>
          <a:ln w="9525">
            <a:solidFill>
              <a:schemeClr val="tx1"/>
            </a:solidFill>
            <a:miter lim="800000"/>
            <a:headEnd/>
            <a:tailEnd/>
          </a:ln>
          <a:effectLst/>
          <a:extLst/>
        </p:spPr>
        <p:txBody>
          <a:bodyPr wrap="none" anchor="ctr"/>
          <a:lstStyle/>
          <a:p>
            <a:pPr>
              <a:defRPr/>
            </a:pPr>
            <a:endParaRPr lang="es-ES_tradnl"/>
          </a:p>
        </p:txBody>
      </p:sp>
      <p:sp>
        <p:nvSpPr>
          <p:cNvPr id="67596" name="Text Box 8"/>
          <p:cNvSpPr txBox="1">
            <a:spLocks noChangeArrowheads="1"/>
          </p:cNvSpPr>
          <p:nvPr/>
        </p:nvSpPr>
        <p:spPr bwMode="auto">
          <a:xfrm>
            <a:off x="3781425" y="5410200"/>
            <a:ext cx="1828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dirty="0" err="1"/>
              <a:t>Lluvia</a:t>
            </a:r>
            <a:r>
              <a:rPr lang="en-US" altLang="en-US" dirty="0"/>
              <a:t>  </a:t>
            </a:r>
            <a:r>
              <a:rPr lang="en-US" altLang="en-US" dirty="0" err="1"/>
              <a:t>Nieve</a:t>
            </a:r>
            <a:r>
              <a:rPr lang="en-US" altLang="en-US" dirty="0"/>
              <a:t>          R </a:t>
            </a:r>
            <a:r>
              <a:rPr lang="en-US" altLang="en-US" dirty="0" err="1" smtClean="0"/>
              <a:t>Helada</a:t>
            </a:r>
            <a:endParaRPr lang="en-US" altLang="en-US" dirty="0"/>
          </a:p>
          <a:p>
            <a:pPr eaLnBrk="1" hangingPunct="1">
              <a:spcBef>
                <a:spcPct val="50000"/>
              </a:spcBef>
            </a:pPr>
            <a:endParaRPr lang="en-US" altLang="en-US" dirty="0"/>
          </a:p>
        </p:txBody>
      </p:sp>
      <p:sp>
        <p:nvSpPr>
          <p:cNvPr id="67597" name="Text Box 8"/>
          <p:cNvSpPr txBox="1">
            <a:spLocks noChangeArrowheads="1"/>
          </p:cNvSpPr>
          <p:nvPr/>
        </p:nvSpPr>
        <p:spPr bwMode="auto">
          <a:xfrm>
            <a:off x="7339013" y="5410200"/>
            <a:ext cx="1828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dirty="0" err="1"/>
              <a:t>Lluvia</a:t>
            </a:r>
            <a:r>
              <a:rPr lang="en-US" altLang="en-US" dirty="0"/>
              <a:t>  </a:t>
            </a:r>
            <a:r>
              <a:rPr lang="en-US" altLang="en-US" dirty="0" err="1"/>
              <a:t>Nieve</a:t>
            </a:r>
            <a:r>
              <a:rPr lang="en-US" altLang="en-US" dirty="0"/>
              <a:t>          R </a:t>
            </a:r>
            <a:r>
              <a:rPr lang="en-US" altLang="en-US" dirty="0" err="1" smtClean="0"/>
              <a:t>Helada</a:t>
            </a:r>
            <a:endParaRPr lang="en-US" altLang="en-US" dirty="0"/>
          </a:p>
          <a:p>
            <a:pPr eaLnBrk="1" hangingPunct="1">
              <a:spcBef>
                <a:spcPct val="50000"/>
              </a:spcBef>
            </a:pPr>
            <a:endParaRPr lang="en-US" altLang="en-US" dirty="0"/>
          </a:p>
        </p:txBody>
      </p:sp>
    </p:spTree>
    <p:extLst>
      <p:ext uri="{BB962C8B-B14F-4D97-AF65-F5344CB8AC3E}">
        <p14:creationId xmlns:p14="http://schemas.microsoft.com/office/powerpoint/2010/main" val="2739117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29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29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82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r>
              <a:rPr lang="es-ES_tradnl" altLang="en-US" dirty="0" smtClean="0">
                <a:cs typeface="Times New Roman" pitchFamily="18" charset="0"/>
              </a:rPr>
              <a:t>¿Qué tipo de precipitación se observa cuando la columna est</a:t>
            </a:r>
            <a:r>
              <a:rPr lang="es-ES_tradnl" dirty="0"/>
              <a:t>á</a:t>
            </a:r>
            <a:r>
              <a:rPr lang="es-ES_tradnl" altLang="en-US" dirty="0" smtClean="0">
                <a:cs typeface="Times New Roman" pitchFamily="18" charset="0"/>
              </a:rPr>
              <a:t> bajo 0C, pero la nube no llega a -10C?</a:t>
            </a:r>
          </a:p>
          <a:p>
            <a:pPr lvl="1"/>
            <a:r>
              <a:rPr lang="es-ES_tradnl" dirty="0" smtClean="0">
                <a:cs typeface="Times New Roman" pitchFamily="18" charset="0"/>
              </a:rPr>
              <a:t>Nieve (SN)</a:t>
            </a:r>
          </a:p>
          <a:p>
            <a:pPr lvl="1"/>
            <a:r>
              <a:rPr lang="es-ES_tradnl" dirty="0" smtClean="0">
                <a:cs typeface="Times New Roman" pitchFamily="18" charset="0"/>
              </a:rPr>
              <a:t>Gránulos de Nieve (SG)</a:t>
            </a:r>
          </a:p>
          <a:p>
            <a:pPr lvl="1"/>
            <a:r>
              <a:rPr lang="es-ES_tradnl" dirty="0" smtClean="0">
                <a:cs typeface="Times New Roman" pitchFamily="18" charset="0"/>
              </a:rPr>
              <a:t>Pelotitas de Hielo (PL)</a:t>
            </a:r>
          </a:p>
          <a:p>
            <a:pPr lvl="1"/>
            <a:r>
              <a:rPr lang="es-ES_tradnl" dirty="0" smtClean="0">
                <a:cs typeface="Times New Roman" pitchFamily="18" charset="0"/>
              </a:rPr>
              <a:t>Lluvia (RA)</a:t>
            </a:r>
          </a:p>
          <a:p>
            <a:pPr lvl="1"/>
            <a:r>
              <a:rPr lang="es-ES_tradnl" smtClean="0">
                <a:cs typeface="Times New Roman" pitchFamily="18" charset="0"/>
              </a:rPr>
              <a:t>Lluvia Helada (ZR</a:t>
            </a:r>
            <a:r>
              <a:rPr lang="es-ES_tradnl" dirty="0" smtClean="0">
                <a:cs typeface="Times New Roman" pitchFamily="18" charset="0"/>
              </a:rPr>
              <a:t>)</a:t>
            </a:r>
          </a:p>
          <a:p>
            <a:r>
              <a:rPr lang="es-ES_tradnl" altLang="en-US" dirty="0" smtClean="0">
                <a:cs typeface="Times New Roman" pitchFamily="18" charset="0"/>
              </a:rPr>
              <a:t>¿Qué impacto tiene en la formación de nieve la advección cálida en bajo/medio nivel (850-750)?</a:t>
            </a:r>
            <a:endParaRPr lang="es-ES_tradnl" dirty="0"/>
          </a:p>
        </p:txBody>
      </p:sp>
    </p:spTree>
    <p:extLst>
      <p:ext uri="{BB962C8B-B14F-4D97-AF65-F5344CB8AC3E}">
        <p14:creationId xmlns:p14="http://schemas.microsoft.com/office/powerpoint/2010/main" val="114211174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r>
              <a:rPr lang="es-ES_tradnl" altLang="en-US" dirty="0" smtClean="0">
                <a:cs typeface="Times New Roman" pitchFamily="18" charset="0"/>
              </a:rPr>
              <a:t>¿Cuándo la temperatura en superficie es mayor de +3C, pero la temperatura de la nube es menor de -10C, bajo qu</a:t>
            </a:r>
            <a:r>
              <a:rPr lang="es-ES_tradnl" dirty="0"/>
              <a:t>é</a:t>
            </a:r>
            <a:r>
              <a:rPr lang="es-ES_tradnl" altLang="en-US" dirty="0" smtClean="0">
                <a:cs typeface="Times New Roman" pitchFamily="18" charset="0"/>
              </a:rPr>
              <a:t> condiciones de humedad relativa se puede dar nevadas en superficie?</a:t>
            </a:r>
          </a:p>
          <a:p>
            <a:pPr marL="457200" lvl="1" indent="0">
              <a:buNone/>
            </a:pPr>
            <a:r>
              <a:rPr lang="es-ES_tradnl" dirty="0" smtClean="0">
                <a:cs typeface="Times New Roman" pitchFamily="18" charset="0"/>
              </a:rPr>
              <a:t>&gt; 90%</a:t>
            </a:r>
          </a:p>
          <a:p>
            <a:pPr marL="457200" lvl="1" indent="0">
              <a:buNone/>
            </a:pPr>
            <a:r>
              <a:rPr lang="es-ES_tradnl" dirty="0" smtClean="0">
                <a:cs typeface="Times New Roman" pitchFamily="18" charset="0"/>
              </a:rPr>
              <a:t>&lt; 90%</a:t>
            </a:r>
          </a:p>
          <a:p>
            <a:pPr marL="457200" lvl="1" indent="0">
              <a:buNone/>
            </a:pPr>
            <a:r>
              <a:rPr lang="es-ES_tradnl" dirty="0" smtClean="0">
                <a:cs typeface="Times New Roman" pitchFamily="18" charset="0"/>
              </a:rPr>
              <a:t>= 60%</a:t>
            </a:r>
          </a:p>
          <a:p>
            <a:pPr marL="457200" lvl="1" indent="0">
              <a:buNone/>
            </a:pPr>
            <a:r>
              <a:rPr lang="es-ES_tradnl" u="sng" dirty="0" smtClean="0">
                <a:cs typeface="Times New Roman" pitchFamily="18" charset="0"/>
              </a:rPr>
              <a:t>&lt;</a:t>
            </a:r>
            <a:r>
              <a:rPr lang="es-ES_tradnl" dirty="0" smtClean="0">
                <a:cs typeface="Times New Roman" pitchFamily="18" charset="0"/>
              </a:rPr>
              <a:t> 50%</a:t>
            </a:r>
            <a:endParaRPr lang="es-ES_tradnl" dirty="0"/>
          </a:p>
        </p:txBody>
      </p:sp>
    </p:spTree>
    <p:extLst>
      <p:ext uri="{BB962C8B-B14F-4D97-AF65-F5344CB8AC3E}">
        <p14:creationId xmlns:p14="http://schemas.microsoft.com/office/powerpoint/2010/main" val="114211174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eather.uwyo.edu/upperair/bimages/2016020912.72403.skewt.par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673" y="761997"/>
            <a:ext cx="7620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990600"/>
          </a:xfrm>
          <a:solidFill>
            <a:srgbClr val="FFFF00"/>
          </a:solidFill>
        </p:spPr>
        <p:txBody>
          <a:bodyPr/>
          <a:lstStyle/>
          <a:p>
            <a:r>
              <a:rPr lang="es-ES_tradnl" dirty="0" smtClean="0"/>
              <a:t>Determine tipo de precipitación:</a:t>
            </a:r>
            <a:endParaRPr lang="es-ES_tradnl" dirty="0"/>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2428875"/>
            <a:ext cx="797242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66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pic>
        <p:nvPicPr>
          <p:cNvPr id="49154" name="Picture 2" descr="http://weather.uwyo.edu/upperair/bimages/2015070812.85799.skewt.par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27362"/>
            <a:ext cx="7620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0" y="0"/>
            <a:ext cx="9144000" cy="990600"/>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mtClean="0"/>
              <a:t>Determine tipo de precipitación:</a:t>
            </a:r>
            <a:endParaRPr lang="es-ES_tradnl" dirty="0"/>
          </a:p>
        </p:txBody>
      </p:sp>
    </p:spTree>
    <p:extLst>
      <p:ext uri="{BB962C8B-B14F-4D97-AF65-F5344CB8AC3E}">
        <p14:creationId xmlns:p14="http://schemas.microsoft.com/office/powerpoint/2010/main" val="421552528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pic>
        <p:nvPicPr>
          <p:cNvPr id="33794" name="Picture 2" descr="http://weather.uwyo.edu/upperair/bimages/2016011312.76679.skewt.par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20435"/>
            <a:ext cx="7620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0" y="0"/>
            <a:ext cx="9144000" cy="990600"/>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mtClean="0"/>
              <a:t>Determine tipo de precipitación:</a:t>
            </a:r>
            <a:endParaRPr lang="es-ES_tradnl" dirty="0"/>
          </a:p>
        </p:txBody>
      </p:sp>
    </p:spTree>
    <p:extLst>
      <p:ext uri="{BB962C8B-B14F-4D97-AF65-F5344CB8AC3E}">
        <p14:creationId xmlns:p14="http://schemas.microsoft.com/office/powerpoint/2010/main" val="369492501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pic>
        <p:nvPicPr>
          <p:cNvPr id="34818" name="Picture 2" descr="http://weather.uwyo.edu/upperair/bimages/2016011300.76679.skewt.par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891" y="685800"/>
            <a:ext cx="7620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0" y="0"/>
            <a:ext cx="9144000" cy="990600"/>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mtClean="0"/>
              <a:t>Determine tipo de precipitación:</a:t>
            </a:r>
            <a:endParaRPr lang="es-ES_tradnl" dirty="0"/>
          </a:p>
        </p:txBody>
      </p:sp>
    </p:spTree>
    <p:extLst>
      <p:ext uri="{BB962C8B-B14F-4D97-AF65-F5344CB8AC3E}">
        <p14:creationId xmlns:p14="http://schemas.microsoft.com/office/powerpoint/2010/main" val="8098955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pic>
        <p:nvPicPr>
          <p:cNvPr id="39938" name="Picture 2" descr="http://weather.uwyo.edu/upperair/bimages/2015070600.85799.skewt.par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55072"/>
            <a:ext cx="7620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0" y="0"/>
            <a:ext cx="9144000" cy="990600"/>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mtClean="0"/>
              <a:t>Determine tipo de precipitación:</a:t>
            </a:r>
            <a:endParaRPr lang="es-ES_tradnl" dirty="0"/>
          </a:p>
        </p:txBody>
      </p:sp>
    </p:spTree>
    <p:extLst>
      <p:ext uri="{BB962C8B-B14F-4D97-AF65-F5344CB8AC3E}">
        <p14:creationId xmlns:p14="http://schemas.microsoft.com/office/powerpoint/2010/main" val="415812073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pic>
        <p:nvPicPr>
          <p:cNvPr id="50178" name="Picture 2" descr="http://weather.uwyo.edu/upperair/bimages/2015112712.87576.skewt.par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61999"/>
            <a:ext cx="7620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0" y="0"/>
            <a:ext cx="9144000" cy="990600"/>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mtClean="0"/>
              <a:t>Determine tipo de precipitación:</a:t>
            </a:r>
            <a:endParaRPr lang="es-ES_tradnl" dirty="0"/>
          </a:p>
        </p:txBody>
      </p:sp>
    </p:spTree>
    <p:extLst>
      <p:ext uri="{BB962C8B-B14F-4D97-AF65-F5344CB8AC3E}">
        <p14:creationId xmlns:p14="http://schemas.microsoft.com/office/powerpoint/2010/main" val="225347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5856"/>
          </a:xfrm>
        </p:spPr>
        <p:txBody>
          <a:bodyPr>
            <a:normAutofit fontScale="90000"/>
          </a:bodyPr>
          <a:lstStyle/>
          <a:p>
            <a:r>
              <a:rPr lang="es-ES_tradnl" dirty="0" smtClean="0"/>
              <a:t>Convección </a:t>
            </a:r>
            <a:r>
              <a:rPr lang="es-ES_tradnl" dirty="0"/>
              <a:t>Llana</a:t>
            </a:r>
            <a:br>
              <a:rPr lang="es-ES_tradnl" dirty="0"/>
            </a:br>
            <a:r>
              <a:rPr lang="es-ES_tradnl" sz="3600" dirty="0"/>
              <a:t>Humedad Relativa, Con/</a:t>
            </a:r>
            <a:r>
              <a:rPr lang="es-ES_tradnl" sz="3600" dirty="0" err="1"/>
              <a:t>Div</a:t>
            </a:r>
            <a:r>
              <a:rPr lang="es-ES_tradnl" sz="3600" dirty="0"/>
              <a:t>., Circulación Ageo</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sp>
        <p:nvSpPr>
          <p:cNvPr id="4" name="TextBox 3"/>
          <p:cNvSpPr txBox="1"/>
          <p:nvPr/>
        </p:nvSpPr>
        <p:spPr>
          <a:xfrm>
            <a:off x="5715000" y="4321314"/>
            <a:ext cx="1219200" cy="707886"/>
          </a:xfrm>
          <a:prstGeom prst="rect">
            <a:avLst/>
          </a:prstGeom>
          <a:noFill/>
        </p:spPr>
        <p:txBody>
          <a:bodyPr wrap="square" rtlCol="0">
            <a:spAutoFit/>
          </a:bodyPr>
          <a:lstStyle/>
          <a:p>
            <a:pPr algn="ctr"/>
            <a:r>
              <a:rPr lang="es-ES_tradnl" sz="4000" dirty="0" err="1" smtClean="0">
                <a:solidFill>
                  <a:srgbClr val="00B0F0"/>
                </a:solidFill>
              </a:rPr>
              <a:t>Div</a:t>
            </a:r>
            <a:r>
              <a:rPr lang="es-ES_tradnl" sz="4000" dirty="0" smtClean="0">
                <a:solidFill>
                  <a:srgbClr val="00B0F0"/>
                </a:solidFill>
              </a:rPr>
              <a:t>.</a:t>
            </a:r>
            <a:endParaRPr lang="es-ES_tradnl" sz="4000" dirty="0">
              <a:solidFill>
                <a:srgbClr val="00B0F0"/>
              </a:solidFill>
            </a:endParaRPr>
          </a:p>
        </p:txBody>
      </p:sp>
      <p:sp>
        <p:nvSpPr>
          <p:cNvPr id="5" name="TextBox 4"/>
          <p:cNvSpPr txBox="1"/>
          <p:nvPr/>
        </p:nvSpPr>
        <p:spPr>
          <a:xfrm>
            <a:off x="5486400" y="5616714"/>
            <a:ext cx="1219200" cy="707886"/>
          </a:xfrm>
          <a:prstGeom prst="rect">
            <a:avLst/>
          </a:prstGeom>
          <a:noFill/>
        </p:spPr>
        <p:txBody>
          <a:bodyPr wrap="square" rtlCol="0">
            <a:spAutoFit/>
          </a:bodyPr>
          <a:lstStyle/>
          <a:p>
            <a:pPr algn="ctr"/>
            <a:r>
              <a:rPr lang="es-ES_tradnl" sz="4000" dirty="0" smtClean="0">
                <a:solidFill>
                  <a:srgbClr val="FF0000"/>
                </a:solidFill>
              </a:rPr>
              <a:t>Con.</a:t>
            </a:r>
            <a:endParaRPr lang="es-ES_tradnl" sz="4000" dirty="0">
              <a:solidFill>
                <a:srgbClr val="FF0000"/>
              </a:solidFill>
            </a:endParaRPr>
          </a:p>
        </p:txBody>
      </p:sp>
      <p:sp>
        <p:nvSpPr>
          <p:cNvPr id="6" name="TextBox 5"/>
          <p:cNvSpPr txBox="1"/>
          <p:nvPr/>
        </p:nvSpPr>
        <p:spPr>
          <a:xfrm>
            <a:off x="5410200" y="2590800"/>
            <a:ext cx="1219200" cy="707886"/>
          </a:xfrm>
          <a:prstGeom prst="rect">
            <a:avLst/>
          </a:prstGeom>
          <a:noFill/>
        </p:spPr>
        <p:txBody>
          <a:bodyPr wrap="square" rtlCol="0">
            <a:spAutoFit/>
          </a:bodyPr>
          <a:lstStyle/>
          <a:p>
            <a:pPr algn="ctr"/>
            <a:r>
              <a:rPr lang="es-ES_tradnl" sz="4000" dirty="0" smtClean="0">
                <a:solidFill>
                  <a:srgbClr val="FF0000"/>
                </a:solidFill>
              </a:rPr>
              <a:t>Con.</a:t>
            </a:r>
            <a:endParaRPr lang="es-ES_tradnl" sz="4000" dirty="0">
              <a:solidFill>
                <a:srgbClr val="FF0000"/>
              </a:solidFill>
            </a:endParaRPr>
          </a:p>
        </p:txBody>
      </p:sp>
    </p:spTree>
    <p:extLst>
      <p:ext uri="{BB962C8B-B14F-4D97-AF65-F5344CB8AC3E}">
        <p14:creationId xmlns:p14="http://schemas.microsoft.com/office/powerpoint/2010/main" val="46381722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pic>
        <p:nvPicPr>
          <p:cNvPr id="51202" name="Picture 2" descr="http://weather.uwyo.edu/upperair/bimages/2016020912.72501.skewt.par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836" y="609600"/>
            <a:ext cx="7620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0" y="0"/>
            <a:ext cx="9144000" cy="990600"/>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mtClean="0"/>
              <a:t>Determine tipo de precipitación:</a:t>
            </a:r>
            <a:endParaRPr lang="es-ES_tradnl" dirty="0"/>
          </a:p>
        </p:txBody>
      </p:sp>
    </p:spTree>
    <p:extLst>
      <p:ext uri="{BB962C8B-B14F-4D97-AF65-F5344CB8AC3E}">
        <p14:creationId xmlns:p14="http://schemas.microsoft.com/office/powerpoint/2010/main" val="207050979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pic>
        <p:nvPicPr>
          <p:cNvPr id="52226" name="Picture 2" descr="http://weather.uwyo.edu/upperair/bimages/2016020912.74002.skewt.par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1998"/>
            <a:ext cx="7620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0" y="0"/>
            <a:ext cx="9144000" cy="990600"/>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mtClean="0"/>
              <a:t>Determine tipo de precipitación:</a:t>
            </a:r>
            <a:endParaRPr lang="es-ES_tradnl" dirty="0"/>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732" y="2900363"/>
            <a:ext cx="4709081" cy="1290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78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pic>
        <p:nvPicPr>
          <p:cNvPr id="53250" name="Picture 2" descr="http://weather.uwyo.edu/upperair/bimages/2016020912.72518.skewt.par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34290"/>
            <a:ext cx="7620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0" y="0"/>
            <a:ext cx="9144000" cy="990600"/>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mtClean="0"/>
              <a:t>Determine tipo de precipitación:</a:t>
            </a:r>
            <a:endParaRPr lang="es-ES_tradnl" dirty="0"/>
          </a:p>
        </p:txBody>
      </p:sp>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1624013"/>
            <a:ext cx="8124825"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19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sp>
        <p:nvSpPr>
          <p:cNvPr id="4" name="Title 3"/>
          <p:cNvSpPr txBox="1">
            <a:spLocks/>
          </p:cNvSpPr>
          <p:nvPr/>
        </p:nvSpPr>
        <p:spPr>
          <a:xfrm>
            <a:off x="0" y="0"/>
            <a:ext cx="9144000" cy="990600"/>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mtClean="0"/>
              <a:t>Determine tipo de precipitación:</a:t>
            </a:r>
            <a:endParaRPr lang="es-ES_tradnl"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8" y="990600"/>
            <a:ext cx="7820025"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8401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smtClean="0"/>
              <a:t>Convección </a:t>
            </a:r>
            <a:r>
              <a:rPr lang="es-ES_tradnl" dirty="0"/>
              <a:t>Llana</a:t>
            </a:r>
            <a:br>
              <a:rPr lang="es-ES_tradnl" dirty="0"/>
            </a:br>
            <a:r>
              <a:rPr lang="es-ES_tradnl" sz="3600" dirty="0"/>
              <a:t>Humedad Relativa, Con/</a:t>
            </a:r>
            <a:r>
              <a:rPr lang="es-ES_tradnl" sz="3600" dirty="0" err="1"/>
              <a:t>Div</a:t>
            </a:r>
            <a:r>
              <a:rPr lang="es-ES_tradnl" sz="3600" dirty="0"/>
              <a:t>., Circulación Ageo</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423" y="1752600"/>
            <a:ext cx="5107577" cy="505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14800" y="4168914"/>
            <a:ext cx="1219200" cy="707886"/>
          </a:xfrm>
          <a:prstGeom prst="rect">
            <a:avLst/>
          </a:prstGeom>
          <a:noFill/>
        </p:spPr>
        <p:txBody>
          <a:bodyPr wrap="square" rtlCol="0">
            <a:spAutoFit/>
          </a:bodyPr>
          <a:lstStyle/>
          <a:p>
            <a:pPr algn="ctr"/>
            <a:r>
              <a:rPr lang="es-ES_tradnl" sz="4000" dirty="0" err="1" smtClean="0">
                <a:solidFill>
                  <a:srgbClr val="00B0F0"/>
                </a:solidFill>
              </a:rPr>
              <a:t>Div</a:t>
            </a:r>
            <a:r>
              <a:rPr lang="es-ES_tradnl" sz="4000" dirty="0" smtClean="0">
                <a:solidFill>
                  <a:srgbClr val="00B0F0"/>
                </a:solidFill>
              </a:rPr>
              <a:t>.</a:t>
            </a:r>
            <a:endParaRPr lang="es-ES_tradnl" sz="4000" dirty="0">
              <a:solidFill>
                <a:srgbClr val="00B0F0"/>
              </a:solidFill>
            </a:endParaRPr>
          </a:p>
        </p:txBody>
      </p:sp>
      <p:sp>
        <p:nvSpPr>
          <p:cNvPr id="5" name="TextBox 4"/>
          <p:cNvSpPr txBox="1"/>
          <p:nvPr/>
        </p:nvSpPr>
        <p:spPr>
          <a:xfrm>
            <a:off x="3886200" y="5464314"/>
            <a:ext cx="1219200" cy="707886"/>
          </a:xfrm>
          <a:prstGeom prst="rect">
            <a:avLst/>
          </a:prstGeom>
          <a:noFill/>
        </p:spPr>
        <p:txBody>
          <a:bodyPr wrap="square" rtlCol="0">
            <a:spAutoFit/>
          </a:bodyPr>
          <a:lstStyle/>
          <a:p>
            <a:pPr algn="ctr"/>
            <a:r>
              <a:rPr lang="es-ES_tradnl" sz="4000" dirty="0" smtClean="0">
                <a:solidFill>
                  <a:srgbClr val="FF0000"/>
                </a:solidFill>
              </a:rPr>
              <a:t>Con.</a:t>
            </a:r>
            <a:endParaRPr lang="es-ES_tradnl" sz="4000" dirty="0">
              <a:solidFill>
                <a:srgbClr val="FF0000"/>
              </a:solidFill>
            </a:endParaRPr>
          </a:p>
        </p:txBody>
      </p:sp>
      <p:sp>
        <p:nvSpPr>
          <p:cNvPr id="6" name="TextBox 5"/>
          <p:cNvSpPr txBox="1"/>
          <p:nvPr/>
        </p:nvSpPr>
        <p:spPr>
          <a:xfrm>
            <a:off x="3810000" y="2057400"/>
            <a:ext cx="1219200" cy="707886"/>
          </a:xfrm>
          <a:prstGeom prst="rect">
            <a:avLst/>
          </a:prstGeom>
          <a:noFill/>
        </p:spPr>
        <p:txBody>
          <a:bodyPr wrap="square" rtlCol="0">
            <a:spAutoFit/>
          </a:bodyPr>
          <a:lstStyle/>
          <a:p>
            <a:pPr algn="ctr"/>
            <a:r>
              <a:rPr lang="es-ES_tradnl" sz="4000" dirty="0" smtClean="0">
                <a:solidFill>
                  <a:srgbClr val="FF0000"/>
                </a:solidFill>
              </a:rPr>
              <a:t>Con.</a:t>
            </a:r>
            <a:endParaRPr lang="es-ES_tradnl" sz="4000" dirty="0">
              <a:solidFill>
                <a:srgbClr val="FF0000"/>
              </a:solidFill>
            </a:endParaRPr>
          </a:p>
        </p:txBody>
      </p:sp>
      <p:sp>
        <p:nvSpPr>
          <p:cNvPr id="7" name="TextBox 6"/>
          <p:cNvSpPr txBox="1"/>
          <p:nvPr/>
        </p:nvSpPr>
        <p:spPr>
          <a:xfrm>
            <a:off x="3124200" y="2810470"/>
            <a:ext cx="2514600" cy="923330"/>
          </a:xfrm>
          <a:prstGeom prst="rect">
            <a:avLst/>
          </a:prstGeom>
          <a:solidFill>
            <a:srgbClr val="7030A0"/>
          </a:solidFill>
        </p:spPr>
        <p:txBody>
          <a:bodyPr wrap="square" rtlCol="0">
            <a:spAutoFit/>
          </a:bodyPr>
          <a:lstStyle/>
          <a:p>
            <a:pPr algn="ctr"/>
            <a:r>
              <a:rPr lang="es-ES_tradnl" dirty="0" smtClean="0">
                <a:solidFill>
                  <a:schemeClr val="bg1"/>
                </a:solidFill>
              </a:rPr>
              <a:t>Convergencia en Altura inhibe el desarrollo vertical profundo</a:t>
            </a:r>
            <a:endParaRPr lang="es-ES_tradnl" dirty="0">
              <a:solidFill>
                <a:schemeClr val="bg1"/>
              </a:solidFill>
            </a:endParaRPr>
          </a:p>
        </p:txBody>
      </p:sp>
    </p:spTree>
    <p:extLst>
      <p:ext uri="{BB962C8B-B14F-4D97-AF65-F5344CB8AC3E}">
        <p14:creationId xmlns:p14="http://schemas.microsoft.com/office/powerpoint/2010/main" val="59137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s-ES_tradnl" dirty="0" smtClean="0"/>
              <a:t>Convección </a:t>
            </a:r>
            <a:r>
              <a:rPr lang="es-ES_tradnl" dirty="0"/>
              <a:t>Llana</a:t>
            </a:r>
            <a:br>
              <a:rPr lang="es-ES_tradnl" dirty="0"/>
            </a:br>
            <a:r>
              <a:rPr lang="es-ES_tradnl" dirty="0"/>
              <a:t>THTE, Circulación Ageostrófica y </a:t>
            </a:r>
            <a:r>
              <a:rPr lang="es-ES_tradnl" dirty="0" err="1"/>
              <a:t>Temp</a:t>
            </a:r>
            <a:r>
              <a:rPr lang="es-ES_tradnl"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645944"/>
          </a:xfrm>
          <a:prstGeom prst="rect">
            <a:avLst/>
          </a:prstGeom>
        </p:spPr>
      </p:pic>
      <p:sp>
        <p:nvSpPr>
          <p:cNvPr id="5" name="Freeform 4"/>
          <p:cNvSpPr/>
          <p:nvPr/>
        </p:nvSpPr>
        <p:spPr>
          <a:xfrm>
            <a:off x="1790700" y="3676650"/>
            <a:ext cx="5991225" cy="114300"/>
          </a:xfrm>
          <a:custGeom>
            <a:avLst/>
            <a:gdLst>
              <a:gd name="connsiteX0" fmla="*/ 0 w 5991225"/>
              <a:gd name="connsiteY0" fmla="*/ 28575 h 114300"/>
              <a:gd name="connsiteX1" fmla="*/ 581025 w 5991225"/>
              <a:gd name="connsiteY1" fmla="*/ 28575 h 114300"/>
              <a:gd name="connsiteX2" fmla="*/ 1238250 w 5991225"/>
              <a:gd name="connsiteY2" fmla="*/ 28575 h 114300"/>
              <a:gd name="connsiteX3" fmla="*/ 1571625 w 5991225"/>
              <a:gd name="connsiteY3" fmla="*/ 28575 h 114300"/>
              <a:gd name="connsiteX4" fmla="*/ 1933575 w 5991225"/>
              <a:gd name="connsiteY4" fmla="*/ 57150 h 114300"/>
              <a:gd name="connsiteX5" fmla="*/ 2228850 w 5991225"/>
              <a:gd name="connsiteY5" fmla="*/ 47625 h 114300"/>
              <a:gd name="connsiteX6" fmla="*/ 2705100 w 5991225"/>
              <a:gd name="connsiteY6" fmla="*/ 47625 h 114300"/>
              <a:gd name="connsiteX7" fmla="*/ 3314700 w 5991225"/>
              <a:gd name="connsiteY7" fmla="*/ 28575 h 114300"/>
              <a:gd name="connsiteX8" fmla="*/ 3724275 w 5991225"/>
              <a:gd name="connsiteY8" fmla="*/ 0 h 114300"/>
              <a:gd name="connsiteX9" fmla="*/ 4171950 w 5991225"/>
              <a:gd name="connsiteY9" fmla="*/ 9525 h 114300"/>
              <a:gd name="connsiteX10" fmla="*/ 4495800 w 5991225"/>
              <a:gd name="connsiteY10" fmla="*/ 9525 h 114300"/>
              <a:gd name="connsiteX11" fmla="*/ 4867275 w 5991225"/>
              <a:gd name="connsiteY11" fmla="*/ 28575 h 114300"/>
              <a:gd name="connsiteX12" fmla="*/ 5429250 w 5991225"/>
              <a:gd name="connsiteY12" fmla="*/ 66675 h 114300"/>
              <a:gd name="connsiteX13" fmla="*/ 5991225 w 5991225"/>
              <a:gd name="connsiteY13"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91225" h="114300">
                <a:moveTo>
                  <a:pt x="0" y="28575"/>
                </a:moveTo>
                <a:lnTo>
                  <a:pt x="581025" y="28575"/>
                </a:lnTo>
                <a:lnTo>
                  <a:pt x="1238250" y="28575"/>
                </a:lnTo>
                <a:cubicBezTo>
                  <a:pt x="1403350" y="28575"/>
                  <a:pt x="1455738" y="23813"/>
                  <a:pt x="1571625" y="28575"/>
                </a:cubicBezTo>
                <a:cubicBezTo>
                  <a:pt x="1687512" y="33337"/>
                  <a:pt x="1824038" y="53975"/>
                  <a:pt x="1933575" y="57150"/>
                </a:cubicBezTo>
                <a:cubicBezTo>
                  <a:pt x="2043112" y="60325"/>
                  <a:pt x="2100263" y="49213"/>
                  <a:pt x="2228850" y="47625"/>
                </a:cubicBezTo>
                <a:cubicBezTo>
                  <a:pt x="2357438" y="46038"/>
                  <a:pt x="2524125" y="50800"/>
                  <a:pt x="2705100" y="47625"/>
                </a:cubicBezTo>
                <a:cubicBezTo>
                  <a:pt x="2886075" y="44450"/>
                  <a:pt x="3144838" y="36512"/>
                  <a:pt x="3314700" y="28575"/>
                </a:cubicBezTo>
                <a:cubicBezTo>
                  <a:pt x="3484562" y="20638"/>
                  <a:pt x="3581400" y="3175"/>
                  <a:pt x="3724275" y="0"/>
                </a:cubicBezTo>
                <a:lnTo>
                  <a:pt x="4171950" y="9525"/>
                </a:lnTo>
                <a:cubicBezTo>
                  <a:pt x="4300538" y="11112"/>
                  <a:pt x="4379913" y="6350"/>
                  <a:pt x="4495800" y="9525"/>
                </a:cubicBezTo>
                <a:cubicBezTo>
                  <a:pt x="4611687" y="12700"/>
                  <a:pt x="4867275" y="28575"/>
                  <a:pt x="4867275" y="28575"/>
                </a:cubicBezTo>
                <a:lnTo>
                  <a:pt x="5429250" y="66675"/>
                </a:lnTo>
                <a:lnTo>
                  <a:pt x="5991225" y="114300"/>
                </a:lnTo>
              </a:path>
            </a:pathLst>
          </a:cu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TextBox 5"/>
          <p:cNvSpPr txBox="1"/>
          <p:nvPr/>
        </p:nvSpPr>
        <p:spPr>
          <a:xfrm>
            <a:off x="2743200" y="3276600"/>
            <a:ext cx="2286000" cy="923330"/>
          </a:xfrm>
          <a:prstGeom prst="rect">
            <a:avLst/>
          </a:prstGeom>
          <a:solidFill>
            <a:srgbClr val="7030A0"/>
          </a:solidFill>
        </p:spPr>
        <p:txBody>
          <a:bodyPr wrap="square" rtlCol="0">
            <a:spAutoFit/>
          </a:bodyPr>
          <a:lstStyle/>
          <a:p>
            <a:pPr algn="ctr"/>
            <a:r>
              <a:rPr lang="es-ES_tradnl" dirty="0" smtClean="0">
                <a:solidFill>
                  <a:schemeClr val="bg1"/>
                </a:solidFill>
              </a:rPr>
              <a:t>Desarrollo vertical </a:t>
            </a:r>
            <a:r>
              <a:rPr lang="es-ES_tradnl" b="1" u="sng" dirty="0" smtClean="0">
                <a:solidFill>
                  <a:schemeClr val="bg1"/>
                </a:solidFill>
              </a:rPr>
              <a:t>NO</a:t>
            </a:r>
            <a:r>
              <a:rPr lang="es-ES_tradnl" dirty="0" smtClean="0">
                <a:solidFill>
                  <a:schemeClr val="bg1"/>
                </a:solidFill>
              </a:rPr>
              <a:t> rebasa la isoterma de -20C</a:t>
            </a:r>
            <a:endParaRPr lang="es-ES_tradnl" dirty="0">
              <a:solidFill>
                <a:schemeClr val="bg1"/>
              </a:solidFill>
            </a:endParaRPr>
          </a:p>
        </p:txBody>
      </p:sp>
    </p:spTree>
    <p:extLst>
      <p:ext uri="{BB962C8B-B14F-4D97-AF65-F5344CB8AC3E}">
        <p14:creationId xmlns:p14="http://schemas.microsoft.com/office/powerpoint/2010/main" val="8406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40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smtClean="0"/>
              <a:t>Convección </a:t>
            </a:r>
            <a:r>
              <a:rPr lang="es-ES_tradnl" dirty="0"/>
              <a:t>Llana</a:t>
            </a:r>
            <a:br>
              <a:rPr lang="es-ES_tradnl" dirty="0"/>
            </a:br>
            <a:r>
              <a:rPr lang="es-ES_tradnl" dirty="0"/>
              <a:t>THTE, Circulación Ageostrófica y </a:t>
            </a:r>
            <a:r>
              <a:rPr lang="es-ES_tradnl" dirty="0" err="1"/>
              <a:t>Temp</a:t>
            </a:r>
            <a:r>
              <a:rPr lang="es-ES_tradnl" dirty="0"/>
              <a:t>.</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537" y="1523999"/>
            <a:ext cx="5072063" cy="528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eform 3"/>
          <p:cNvSpPr/>
          <p:nvPr/>
        </p:nvSpPr>
        <p:spPr>
          <a:xfrm>
            <a:off x="2590800" y="3829050"/>
            <a:ext cx="4924425" cy="114300"/>
          </a:xfrm>
          <a:custGeom>
            <a:avLst/>
            <a:gdLst>
              <a:gd name="connsiteX0" fmla="*/ 0 w 5991225"/>
              <a:gd name="connsiteY0" fmla="*/ 28575 h 114300"/>
              <a:gd name="connsiteX1" fmla="*/ 581025 w 5991225"/>
              <a:gd name="connsiteY1" fmla="*/ 28575 h 114300"/>
              <a:gd name="connsiteX2" fmla="*/ 1238250 w 5991225"/>
              <a:gd name="connsiteY2" fmla="*/ 28575 h 114300"/>
              <a:gd name="connsiteX3" fmla="*/ 1571625 w 5991225"/>
              <a:gd name="connsiteY3" fmla="*/ 28575 h 114300"/>
              <a:gd name="connsiteX4" fmla="*/ 1933575 w 5991225"/>
              <a:gd name="connsiteY4" fmla="*/ 57150 h 114300"/>
              <a:gd name="connsiteX5" fmla="*/ 2228850 w 5991225"/>
              <a:gd name="connsiteY5" fmla="*/ 47625 h 114300"/>
              <a:gd name="connsiteX6" fmla="*/ 2705100 w 5991225"/>
              <a:gd name="connsiteY6" fmla="*/ 47625 h 114300"/>
              <a:gd name="connsiteX7" fmla="*/ 3314700 w 5991225"/>
              <a:gd name="connsiteY7" fmla="*/ 28575 h 114300"/>
              <a:gd name="connsiteX8" fmla="*/ 3724275 w 5991225"/>
              <a:gd name="connsiteY8" fmla="*/ 0 h 114300"/>
              <a:gd name="connsiteX9" fmla="*/ 4171950 w 5991225"/>
              <a:gd name="connsiteY9" fmla="*/ 9525 h 114300"/>
              <a:gd name="connsiteX10" fmla="*/ 4495800 w 5991225"/>
              <a:gd name="connsiteY10" fmla="*/ 9525 h 114300"/>
              <a:gd name="connsiteX11" fmla="*/ 4867275 w 5991225"/>
              <a:gd name="connsiteY11" fmla="*/ 28575 h 114300"/>
              <a:gd name="connsiteX12" fmla="*/ 5429250 w 5991225"/>
              <a:gd name="connsiteY12" fmla="*/ 66675 h 114300"/>
              <a:gd name="connsiteX13" fmla="*/ 5991225 w 5991225"/>
              <a:gd name="connsiteY13"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91225" h="114300">
                <a:moveTo>
                  <a:pt x="0" y="28575"/>
                </a:moveTo>
                <a:lnTo>
                  <a:pt x="581025" y="28575"/>
                </a:lnTo>
                <a:lnTo>
                  <a:pt x="1238250" y="28575"/>
                </a:lnTo>
                <a:cubicBezTo>
                  <a:pt x="1403350" y="28575"/>
                  <a:pt x="1455738" y="23813"/>
                  <a:pt x="1571625" y="28575"/>
                </a:cubicBezTo>
                <a:cubicBezTo>
                  <a:pt x="1687512" y="33337"/>
                  <a:pt x="1824038" y="53975"/>
                  <a:pt x="1933575" y="57150"/>
                </a:cubicBezTo>
                <a:cubicBezTo>
                  <a:pt x="2043112" y="60325"/>
                  <a:pt x="2100263" y="49213"/>
                  <a:pt x="2228850" y="47625"/>
                </a:cubicBezTo>
                <a:cubicBezTo>
                  <a:pt x="2357438" y="46038"/>
                  <a:pt x="2524125" y="50800"/>
                  <a:pt x="2705100" y="47625"/>
                </a:cubicBezTo>
                <a:cubicBezTo>
                  <a:pt x="2886075" y="44450"/>
                  <a:pt x="3144838" y="36512"/>
                  <a:pt x="3314700" y="28575"/>
                </a:cubicBezTo>
                <a:cubicBezTo>
                  <a:pt x="3484562" y="20638"/>
                  <a:pt x="3581400" y="3175"/>
                  <a:pt x="3724275" y="0"/>
                </a:cubicBezTo>
                <a:lnTo>
                  <a:pt x="4171950" y="9525"/>
                </a:lnTo>
                <a:cubicBezTo>
                  <a:pt x="4300538" y="11112"/>
                  <a:pt x="4379913" y="6350"/>
                  <a:pt x="4495800" y="9525"/>
                </a:cubicBezTo>
                <a:cubicBezTo>
                  <a:pt x="4611687" y="12700"/>
                  <a:pt x="4867275" y="28575"/>
                  <a:pt x="4867275" y="28575"/>
                </a:cubicBezTo>
                <a:lnTo>
                  <a:pt x="5429250" y="66675"/>
                </a:lnTo>
                <a:lnTo>
                  <a:pt x="5991225" y="114300"/>
                </a:lnTo>
              </a:path>
            </a:pathLst>
          </a:cu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TextBox 4"/>
          <p:cNvSpPr txBox="1"/>
          <p:nvPr/>
        </p:nvSpPr>
        <p:spPr>
          <a:xfrm>
            <a:off x="1714500" y="3429000"/>
            <a:ext cx="2286000" cy="923330"/>
          </a:xfrm>
          <a:prstGeom prst="rect">
            <a:avLst/>
          </a:prstGeom>
          <a:solidFill>
            <a:srgbClr val="7030A0"/>
          </a:solidFill>
        </p:spPr>
        <p:txBody>
          <a:bodyPr wrap="square" rtlCol="0">
            <a:spAutoFit/>
          </a:bodyPr>
          <a:lstStyle/>
          <a:p>
            <a:pPr algn="ctr"/>
            <a:r>
              <a:rPr lang="es-ES_tradnl" dirty="0" smtClean="0">
                <a:solidFill>
                  <a:schemeClr val="bg1"/>
                </a:solidFill>
              </a:rPr>
              <a:t>Inversión de Temperatura en 500 hPa</a:t>
            </a:r>
            <a:endParaRPr lang="es-ES_tradnl" dirty="0">
              <a:solidFill>
                <a:schemeClr val="bg1"/>
              </a:solidFill>
            </a:endParaRPr>
          </a:p>
        </p:txBody>
      </p:sp>
    </p:spTree>
    <p:extLst>
      <p:ext uri="{BB962C8B-B14F-4D97-AF65-F5344CB8AC3E}">
        <p14:creationId xmlns:p14="http://schemas.microsoft.com/office/powerpoint/2010/main" val="55173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400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r>
              <a:rPr lang="es-ES_tradnl" altLang="en-US" smtClean="0"/>
              <a:t>Cantidad de Lluvia Acumulada</a:t>
            </a:r>
          </a:p>
        </p:txBody>
      </p:sp>
      <p:sp>
        <p:nvSpPr>
          <p:cNvPr id="6147" name="Rectangle 3"/>
          <p:cNvSpPr>
            <a:spLocks noGrp="1" noChangeArrowheads="1"/>
          </p:cNvSpPr>
          <p:nvPr>
            <p:ph type="body" idx="1"/>
          </p:nvPr>
        </p:nvSpPr>
        <p:spPr>
          <a:noFill/>
        </p:spPr>
        <p:txBody>
          <a:bodyPr/>
          <a:lstStyle/>
          <a:p>
            <a:r>
              <a:rPr lang="es-ES_tradnl" altLang="en-US" smtClean="0"/>
              <a:t>En climas Tropicales no hay una correlación entre lluvia caída y profundidad de la convección.</a:t>
            </a:r>
          </a:p>
          <a:p>
            <a:r>
              <a:rPr lang="es-ES_tradnl" altLang="en-US" smtClean="0"/>
              <a:t>En casos de convección llana puede ocurrir que los ecos convectivos que se forman en línea, propagándose en cadena, pueden producir tanta o mas precipitación que celdas de convección profunda.</a:t>
            </a:r>
          </a:p>
        </p:txBody>
      </p:sp>
    </p:spTree>
    <p:extLst>
      <p:ext uri="{BB962C8B-B14F-4D97-AF65-F5344CB8AC3E}">
        <p14:creationId xmlns:p14="http://schemas.microsoft.com/office/powerpoint/2010/main" val="1077130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_tradnl" dirty="0" smtClean="0"/>
              <a:t>Tren de Ecos Convectivos</a:t>
            </a:r>
            <a:endParaRPr lang="es-ES_tradnl"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285874"/>
            <a:ext cx="8332984" cy="5343526"/>
          </a:xfrm>
          <a:prstGeom prst="rect">
            <a:avLst/>
          </a:prstGeom>
        </p:spPr>
      </p:pic>
    </p:spTree>
    <p:extLst>
      <p:ext uri="{BB962C8B-B14F-4D97-AF65-F5344CB8AC3E}">
        <p14:creationId xmlns:p14="http://schemas.microsoft.com/office/powerpoint/2010/main" val="2380048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txBox="1">
            <a:spLocks/>
          </p:cNvSpPr>
          <p:nvPr/>
        </p:nvSpPr>
        <p:spPr bwMode="auto">
          <a:xfrm>
            <a:off x="76200" y="76200"/>
            <a:ext cx="861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s-ES_tradnl" sz="2600" b="1" kern="0" dirty="0" smtClean="0">
                <a:latin typeface="Arial" pitchFamily="34" charset="0"/>
                <a:cs typeface="Arial" pitchFamily="34" charset="0"/>
              </a:rPr>
              <a:t>Línea de Cortante en costa de Brasil</a:t>
            </a:r>
          </a:p>
        </p:txBody>
      </p:sp>
      <p:pic>
        <p:nvPicPr>
          <p:cNvPr id="79875" name="Picture 2" descr="E:\HPC\R2O\P4_Graphics_and_Presentations\FIGURES\20130624_ShearLineBahia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988" y="3048000"/>
            <a:ext cx="385921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3" descr="E:\HPC\R2O\P4_Graphics_and_Presentations\FIGURES\20130624_ShearLineBahia_wind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88" y="3057525"/>
            <a:ext cx="401002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itle 1"/>
          <p:cNvSpPr txBox="1">
            <a:spLocks/>
          </p:cNvSpPr>
          <p:nvPr/>
        </p:nvSpPr>
        <p:spPr bwMode="auto">
          <a:xfrm>
            <a:off x="457200" y="609600"/>
            <a:ext cx="8305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pPr>
            <a:r>
              <a:rPr lang="es-ES_tradnl" altLang="en-US" sz="2200"/>
              <a:t>Las líneas de cortante son comunes en la costa este de Brasil.</a:t>
            </a:r>
          </a:p>
          <a:p>
            <a:pPr eaLnBrk="1" hangingPunct="1">
              <a:lnSpc>
                <a:spcPct val="90000"/>
              </a:lnSpc>
              <a:spcBef>
                <a:spcPct val="0"/>
              </a:spcBef>
            </a:pPr>
            <a:endParaRPr lang="es-ES_tradnl" altLang="en-US" sz="1000"/>
          </a:p>
          <a:p>
            <a:pPr eaLnBrk="1" hangingPunct="1">
              <a:lnSpc>
                <a:spcPct val="90000"/>
              </a:lnSpc>
              <a:spcBef>
                <a:spcPct val="0"/>
              </a:spcBef>
            </a:pPr>
            <a:r>
              <a:rPr lang="es-ES_tradnl" altLang="en-US" sz="2200"/>
              <a:t>Pueden generar lluvias fuertes al interaccionar con la orografía.</a:t>
            </a:r>
          </a:p>
          <a:p>
            <a:pPr eaLnBrk="1" hangingPunct="1">
              <a:lnSpc>
                <a:spcPct val="90000"/>
              </a:lnSpc>
              <a:spcBef>
                <a:spcPct val="0"/>
              </a:spcBef>
            </a:pPr>
            <a:endParaRPr lang="es-ES_tradnl" altLang="en-US" sz="1000"/>
          </a:p>
          <a:p>
            <a:pPr eaLnBrk="1" hangingPunct="1">
              <a:lnSpc>
                <a:spcPct val="90000"/>
              </a:lnSpc>
              <a:spcBef>
                <a:spcPct val="0"/>
              </a:spcBef>
            </a:pPr>
            <a:r>
              <a:rPr lang="es-ES_tradnl" altLang="en-US" sz="2200"/>
              <a:t>Muchas veces la convección es llana pero persistente. Puede producir montos que se aproximan a los 100mm/día.</a:t>
            </a:r>
          </a:p>
          <a:p>
            <a:pPr eaLnBrk="1" hangingPunct="1">
              <a:lnSpc>
                <a:spcPct val="90000"/>
              </a:lnSpc>
              <a:spcBef>
                <a:spcPct val="0"/>
              </a:spcBef>
              <a:buFontTx/>
              <a:buNone/>
            </a:pPr>
            <a:endParaRPr lang="es-ES_tradnl" altLang="en-US" sz="2200">
              <a:solidFill>
                <a:schemeClr val="bg2"/>
              </a:solidFill>
            </a:endParaRPr>
          </a:p>
        </p:txBody>
      </p:sp>
      <p:sp>
        <p:nvSpPr>
          <p:cNvPr id="39" name="Title 1"/>
          <p:cNvSpPr txBox="1">
            <a:spLocks/>
          </p:cNvSpPr>
          <p:nvPr/>
        </p:nvSpPr>
        <p:spPr bwMode="auto">
          <a:xfrm>
            <a:off x="4953000" y="3048000"/>
            <a:ext cx="1406525" cy="342900"/>
          </a:xfrm>
          <a:prstGeom prst="rect">
            <a:avLst/>
          </a:prstGeom>
          <a:solidFill>
            <a:schemeClr val="bg2"/>
          </a:solidFill>
          <a:ln w="9525">
            <a:solidFill>
              <a:srgbClr val="000000"/>
            </a:solidFill>
            <a:miter lim="800000"/>
            <a:headEnd/>
            <a:tailEnd/>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s-ES_tradnl" sz="1800" kern="0" dirty="0" smtClean="0">
                <a:solidFill>
                  <a:schemeClr val="tx1"/>
                </a:solidFill>
                <a:latin typeface="Arial" pitchFamily="34" charset="0"/>
                <a:cs typeface="Arial" pitchFamily="34" charset="0"/>
              </a:rPr>
              <a:t>Imagen IR4</a:t>
            </a:r>
          </a:p>
        </p:txBody>
      </p:sp>
      <p:sp>
        <p:nvSpPr>
          <p:cNvPr id="40" name="Title 1"/>
          <p:cNvSpPr txBox="1">
            <a:spLocks/>
          </p:cNvSpPr>
          <p:nvPr/>
        </p:nvSpPr>
        <p:spPr bwMode="auto">
          <a:xfrm>
            <a:off x="762000" y="3048000"/>
            <a:ext cx="2517775" cy="342900"/>
          </a:xfrm>
          <a:prstGeom prst="rect">
            <a:avLst/>
          </a:prstGeom>
          <a:solidFill>
            <a:schemeClr val="bg2"/>
          </a:solidFill>
          <a:ln w="9525">
            <a:solidFill>
              <a:srgbClr val="000000"/>
            </a:solidFill>
            <a:miter lim="800000"/>
            <a:headEnd/>
            <a:tailEnd/>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s-ES_tradnl" sz="1800" kern="0" dirty="0" smtClean="0">
                <a:latin typeface="Arial" pitchFamily="34" charset="0"/>
                <a:cs typeface="Arial" pitchFamily="34" charset="0"/>
              </a:rPr>
              <a:t>Viento Capa Límite </a:t>
            </a:r>
          </a:p>
        </p:txBody>
      </p:sp>
      <p:sp>
        <p:nvSpPr>
          <p:cNvPr id="41" name="Title 1"/>
          <p:cNvSpPr txBox="1">
            <a:spLocks/>
          </p:cNvSpPr>
          <p:nvPr/>
        </p:nvSpPr>
        <p:spPr bwMode="auto">
          <a:xfrm>
            <a:off x="762000" y="3390900"/>
            <a:ext cx="2519363" cy="342900"/>
          </a:xfrm>
          <a:prstGeom prst="rect">
            <a:avLst/>
          </a:prstGeom>
          <a:solidFill>
            <a:schemeClr val="bg2"/>
          </a:solidFill>
          <a:ln w="9525">
            <a:solidFill>
              <a:srgbClr val="000000"/>
            </a:solidFill>
            <a:miter lim="800000"/>
            <a:headEnd/>
            <a:tailEnd/>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s-ES_tradnl" sz="1800" kern="0" dirty="0" smtClean="0">
                <a:solidFill>
                  <a:srgbClr val="009FC4"/>
                </a:solidFill>
                <a:latin typeface="Arial" pitchFamily="34" charset="0"/>
                <a:cs typeface="Arial" pitchFamily="34" charset="0"/>
              </a:rPr>
              <a:t>Espesor 1000-850hPa</a:t>
            </a:r>
          </a:p>
        </p:txBody>
      </p:sp>
      <p:sp>
        <p:nvSpPr>
          <p:cNvPr id="44" name="Title 1"/>
          <p:cNvSpPr txBox="1">
            <a:spLocks/>
          </p:cNvSpPr>
          <p:nvPr/>
        </p:nvSpPr>
        <p:spPr bwMode="auto">
          <a:xfrm>
            <a:off x="76200" y="2438400"/>
            <a:ext cx="358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s-ES_tradnl" sz="2400" b="1" kern="0" dirty="0" smtClean="0">
                <a:solidFill>
                  <a:schemeClr val="bg2"/>
                </a:solidFill>
                <a:latin typeface="Arial" pitchFamily="34" charset="0"/>
                <a:cs typeface="Arial" pitchFamily="34" charset="0"/>
              </a:rPr>
              <a:t>Ejemplo (Jun.24.2013)</a:t>
            </a:r>
          </a:p>
        </p:txBody>
      </p:sp>
      <p:grpSp>
        <p:nvGrpSpPr>
          <p:cNvPr id="47" name="Group 46"/>
          <p:cNvGrpSpPr>
            <a:grpSpLocks/>
          </p:cNvGrpSpPr>
          <p:nvPr/>
        </p:nvGrpSpPr>
        <p:grpSpPr bwMode="auto">
          <a:xfrm>
            <a:off x="685800" y="3562350"/>
            <a:ext cx="7862888" cy="3067050"/>
            <a:chOff x="685800" y="3562350"/>
            <a:chExt cx="7862962" cy="3067050"/>
          </a:xfrm>
        </p:grpSpPr>
        <p:grpSp>
          <p:nvGrpSpPr>
            <p:cNvPr id="79883" name="Group 20"/>
            <p:cNvGrpSpPr>
              <a:grpSpLocks/>
            </p:cNvGrpSpPr>
            <p:nvPr/>
          </p:nvGrpSpPr>
          <p:grpSpPr bwMode="auto">
            <a:xfrm>
              <a:off x="685800" y="4006969"/>
              <a:ext cx="7862962" cy="2622431"/>
              <a:chOff x="685800" y="4006969"/>
              <a:chExt cx="7862962" cy="2622431"/>
            </a:xfrm>
          </p:grpSpPr>
          <p:grpSp>
            <p:nvGrpSpPr>
              <p:cNvPr id="79886" name="Group 3"/>
              <p:cNvGrpSpPr>
                <a:grpSpLocks/>
              </p:cNvGrpSpPr>
              <p:nvPr/>
            </p:nvGrpSpPr>
            <p:grpSpPr bwMode="auto">
              <a:xfrm>
                <a:off x="685800" y="4006969"/>
                <a:ext cx="4204475" cy="2205243"/>
                <a:chOff x="87038" y="3414713"/>
                <a:chExt cx="4473945" cy="2266109"/>
              </a:xfrm>
            </p:grpSpPr>
            <p:sp>
              <p:nvSpPr>
                <p:cNvPr id="79904" name="Freeform 1"/>
                <p:cNvSpPr>
                  <a:spLocks/>
                </p:cNvSpPr>
                <p:nvPr/>
              </p:nvSpPr>
              <p:spPr bwMode="auto">
                <a:xfrm>
                  <a:off x="3041806" y="4857098"/>
                  <a:ext cx="1519177" cy="419981"/>
                </a:xfrm>
                <a:custGeom>
                  <a:avLst/>
                  <a:gdLst>
                    <a:gd name="T0" fmla="*/ 12863025 w 1288974"/>
                    <a:gd name="T1" fmla="*/ 9460204 h 330505"/>
                    <a:gd name="T2" fmla="*/ 0 w 1288974"/>
                    <a:gd name="T3" fmla="*/ 0 h 330505"/>
                    <a:gd name="T4" fmla="*/ 0 60000 65536"/>
                    <a:gd name="T5" fmla="*/ 0 60000 65536"/>
                  </a:gdLst>
                  <a:ahLst/>
                  <a:cxnLst>
                    <a:cxn ang="T4">
                      <a:pos x="T0" y="T1"/>
                    </a:cxn>
                    <a:cxn ang="T5">
                      <a:pos x="T2" y="T3"/>
                    </a:cxn>
                  </a:cxnLst>
                  <a:rect l="0" t="0" r="r" b="b"/>
                  <a:pathLst>
                    <a:path w="1288974" h="330505">
                      <a:moveTo>
                        <a:pt x="1288974" y="330505"/>
                      </a:moveTo>
                      <a:cubicBezTo>
                        <a:pt x="958468" y="154236"/>
                        <a:pt x="352540" y="-1"/>
                        <a:pt x="0" y="0"/>
                      </a:cubicBezTo>
                    </a:path>
                  </a:pathLst>
                </a:custGeom>
                <a:noFill/>
                <a:ln w="3810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905" name="Freeform 5"/>
                <p:cNvSpPr>
                  <a:spLocks/>
                </p:cNvSpPr>
                <p:nvPr/>
              </p:nvSpPr>
              <p:spPr bwMode="auto">
                <a:xfrm rot="1766939">
                  <a:off x="87038" y="4666361"/>
                  <a:ext cx="885503" cy="793741"/>
                </a:xfrm>
                <a:custGeom>
                  <a:avLst/>
                  <a:gdLst>
                    <a:gd name="T0" fmla="*/ 1692 w 1433259"/>
                    <a:gd name="T1" fmla="*/ 1518428867 h 443853"/>
                    <a:gd name="T2" fmla="*/ 0 w 1433259"/>
                    <a:gd name="T3" fmla="*/ 0 h 443853"/>
                    <a:gd name="T4" fmla="*/ 0 60000 65536"/>
                    <a:gd name="T5" fmla="*/ 0 60000 65536"/>
                  </a:gdLst>
                  <a:ahLst/>
                  <a:cxnLst>
                    <a:cxn ang="T4">
                      <a:pos x="T0" y="T1"/>
                    </a:cxn>
                    <a:cxn ang="T5">
                      <a:pos x="T2" y="T3"/>
                    </a:cxn>
                  </a:cxnLst>
                  <a:rect l="0" t="0" r="r" b="b"/>
                  <a:pathLst>
                    <a:path w="1433259" h="443853">
                      <a:moveTo>
                        <a:pt x="1433258" y="443853"/>
                      </a:moveTo>
                      <a:cubicBezTo>
                        <a:pt x="1197403" y="150077"/>
                        <a:pt x="648829" y="5876"/>
                        <a:pt x="0" y="0"/>
                      </a:cubicBezTo>
                    </a:path>
                  </a:pathLst>
                </a:custGeom>
                <a:noFill/>
                <a:ln w="3810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906" name="Freeform 6"/>
                <p:cNvSpPr>
                  <a:spLocks/>
                </p:cNvSpPr>
                <p:nvPr/>
              </p:nvSpPr>
              <p:spPr bwMode="auto">
                <a:xfrm rot="1766939">
                  <a:off x="926113" y="4890426"/>
                  <a:ext cx="35237" cy="790396"/>
                </a:xfrm>
                <a:custGeom>
                  <a:avLst/>
                  <a:gdLst>
                    <a:gd name="T0" fmla="*/ 14 w 57034"/>
                    <a:gd name="T1" fmla="*/ 1512050971 h 441982"/>
                    <a:gd name="T2" fmla="*/ 66 w 57034"/>
                    <a:gd name="T3" fmla="*/ 0 h 441982"/>
                    <a:gd name="T4" fmla="*/ 0 60000 65536"/>
                    <a:gd name="T5" fmla="*/ 0 60000 65536"/>
                  </a:gdLst>
                  <a:ahLst/>
                  <a:cxnLst>
                    <a:cxn ang="T4">
                      <a:pos x="T0" y="T1"/>
                    </a:cxn>
                    <a:cxn ang="T5">
                      <a:pos x="T2" y="T3"/>
                    </a:cxn>
                  </a:cxnLst>
                  <a:rect l="0" t="0" r="r" b="b"/>
                  <a:pathLst>
                    <a:path w="57034" h="441982">
                      <a:moveTo>
                        <a:pt x="11748" y="441982"/>
                      </a:moveTo>
                      <a:cubicBezTo>
                        <a:pt x="157104" y="243638"/>
                        <a:pt x="-108700" y="122102"/>
                        <a:pt x="55930" y="0"/>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907" name="Freeform 7"/>
                <p:cNvSpPr>
                  <a:spLocks/>
                </p:cNvSpPr>
                <p:nvPr/>
              </p:nvSpPr>
              <p:spPr bwMode="auto">
                <a:xfrm rot="-2512275">
                  <a:off x="1142274" y="4877504"/>
                  <a:ext cx="183866" cy="65791"/>
                </a:xfrm>
                <a:custGeom>
                  <a:avLst/>
                  <a:gdLst>
                    <a:gd name="T0" fmla="*/ 0 w 1288974"/>
                    <a:gd name="T1" fmla="*/ 0 h 330505"/>
                    <a:gd name="T2" fmla="*/ 0 w 1288974"/>
                    <a:gd name="T3" fmla="*/ 0 h 330505"/>
                    <a:gd name="T4" fmla="*/ 0 60000 65536"/>
                    <a:gd name="T5" fmla="*/ 0 60000 65536"/>
                  </a:gdLst>
                  <a:ahLst/>
                  <a:cxnLst>
                    <a:cxn ang="T4">
                      <a:pos x="T0" y="T1"/>
                    </a:cxn>
                    <a:cxn ang="T5">
                      <a:pos x="T2" y="T3"/>
                    </a:cxn>
                  </a:cxnLst>
                  <a:rect l="0" t="0" r="r" b="b"/>
                  <a:pathLst>
                    <a:path w="1288974" h="330505">
                      <a:moveTo>
                        <a:pt x="1288974" y="330505"/>
                      </a:moveTo>
                      <a:cubicBezTo>
                        <a:pt x="859832" y="182941"/>
                        <a:pt x="526505" y="82571"/>
                        <a:pt x="0" y="0"/>
                      </a:cubicBezTo>
                    </a:path>
                  </a:pathLst>
                </a:custGeom>
                <a:noFill/>
                <a:ln w="3810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908" name="Freeform 8"/>
                <p:cNvSpPr>
                  <a:spLocks/>
                </p:cNvSpPr>
                <p:nvPr/>
              </p:nvSpPr>
              <p:spPr bwMode="auto">
                <a:xfrm rot="-1870087">
                  <a:off x="1328376" y="4824203"/>
                  <a:ext cx="183866" cy="65791"/>
                </a:xfrm>
                <a:custGeom>
                  <a:avLst/>
                  <a:gdLst>
                    <a:gd name="T0" fmla="*/ 0 w 1288974"/>
                    <a:gd name="T1" fmla="*/ 0 h 330505"/>
                    <a:gd name="T2" fmla="*/ 0 w 1288974"/>
                    <a:gd name="T3" fmla="*/ 0 h 330505"/>
                    <a:gd name="T4" fmla="*/ 0 60000 65536"/>
                    <a:gd name="T5" fmla="*/ 0 60000 65536"/>
                  </a:gdLst>
                  <a:ahLst/>
                  <a:cxnLst>
                    <a:cxn ang="T4">
                      <a:pos x="T0" y="T1"/>
                    </a:cxn>
                    <a:cxn ang="T5">
                      <a:pos x="T2" y="T3"/>
                    </a:cxn>
                  </a:cxnLst>
                  <a:rect l="0" t="0" r="r" b="b"/>
                  <a:pathLst>
                    <a:path w="1288974" h="330505">
                      <a:moveTo>
                        <a:pt x="1288974" y="330505"/>
                      </a:moveTo>
                      <a:cubicBezTo>
                        <a:pt x="859832" y="182941"/>
                        <a:pt x="526505" y="82571"/>
                        <a:pt x="0" y="0"/>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909" name="Freeform 9"/>
                <p:cNvSpPr>
                  <a:spLocks/>
                </p:cNvSpPr>
                <p:nvPr/>
              </p:nvSpPr>
              <p:spPr bwMode="auto">
                <a:xfrm rot="-1245711">
                  <a:off x="1520192" y="4804804"/>
                  <a:ext cx="183866" cy="65791"/>
                </a:xfrm>
                <a:custGeom>
                  <a:avLst/>
                  <a:gdLst>
                    <a:gd name="T0" fmla="*/ 0 w 1288974"/>
                    <a:gd name="T1" fmla="*/ 0 h 330505"/>
                    <a:gd name="T2" fmla="*/ 0 w 1288974"/>
                    <a:gd name="T3" fmla="*/ 0 h 330505"/>
                    <a:gd name="T4" fmla="*/ 0 60000 65536"/>
                    <a:gd name="T5" fmla="*/ 0 60000 65536"/>
                  </a:gdLst>
                  <a:ahLst/>
                  <a:cxnLst>
                    <a:cxn ang="T4">
                      <a:pos x="T0" y="T1"/>
                    </a:cxn>
                    <a:cxn ang="T5">
                      <a:pos x="T2" y="T3"/>
                    </a:cxn>
                  </a:cxnLst>
                  <a:rect l="0" t="0" r="r" b="b"/>
                  <a:pathLst>
                    <a:path w="1288974" h="330505">
                      <a:moveTo>
                        <a:pt x="1288974" y="330505"/>
                      </a:moveTo>
                      <a:cubicBezTo>
                        <a:pt x="859832" y="182941"/>
                        <a:pt x="526505" y="82571"/>
                        <a:pt x="0" y="0"/>
                      </a:cubicBezTo>
                    </a:path>
                  </a:pathLst>
                </a:custGeom>
                <a:noFill/>
                <a:ln w="3810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910" name="Freeform 10"/>
                <p:cNvSpPr>
                  <a:spLocks/>
                </p:cNvSpPr>
                <p:nvPr/>
              </p:nvSpPr>
              <p:spPr bwMode="auto">
                <a:xfrm rot="-918190">
                  <a:off x="1715171" y="4808630"/>
                  <a:ext cx="183866" cy="65791"/>
                </a:xfrm>
                <a:custGeom>
                  <a:avLst/>
                  <a:gdLst>
                    <a:gd name="T0" fmla="*/ 0 w 1288974"/>
                    <a:gd name="T1" fmla="*/ 0 h 330505"/>
                    <a:gd name="T2" fmla="*/ 0 w 1288974"/>
                    <a:gd name="T3" fmla="*/ 0 h 330505"/>
                    <a:gd name="T4" fmla="*/ 0 60000 65536"/>
                    <a:gd name="T5" fmla="*/ 0 60000 65536"/>
                  </a:gdLst>
                  <a:ahLst/>
                  <a:cxnLst>
                    <a:cxn ang="T4">
                      <a:pos x="T0" y="T1"/>
                    </a:cxn>
                    <a:cxn ang="T5">
                      <a:pos x="T2" y="T3"/>
                    </a:cxn>
                  </a:cxnLst>
                  <a:rect l="0" t="0" r="r" b="b"/>
                  <a:pathLst>
                    <a:path w="1288974" h="330505">
                      <a:moveTo>
                        <a:pt x="1288974" y="330505"/>
                      </a:moveTo>
                      <a:cubicBezTo>
                        <a:pt x="859832" y="182941"/>
                        <a:pt x="526505" y="82571"/>
                        <a:pt x="0" y="0"/>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911" name="Freeform 11"/>
                <p:cNvSpPr>
                  <a:spLocks/>
                </p:cNvSpPr>
                <p:nvPr/>
              </p:nvSpPr>
              <p:spPr bwMode="auto">
                <a:xfrm rot="9639063">
                  <a:off x="1910151" y="4819747"/>
                  <a:ext cx="183866" cy="65791"/>
                </a:xfrm>
                <a:custGeom>
                  <a:avLst/>
                  <a:gdLst>
                    <a:gd name="T0" fmla="*/ 0 w 1288974"/>
                    <a:gd name="T1" fmla="*/ 0 h 330505"/>
                    <a:gd name="T2" fmla="*/ 0 w 1288974"/>
                    <a:gd name="T3" fmla="*/ 0 h 330505"/>
                    <a:gd name="T4" fmla="*/ 0 60000 65536"/>
                    <a:gd name="T5" fmla="*/ 0 60000 65536"/>
                  </a:gdLst>
                  <a:ahLst/>
                  <a:cxnLst>
                    <a:cxn ang="T4">
                      <a:pos x="T0" y="T1"/>
                    </a:cxn>
                    <a:cxn ang="T5">
                      <a:pos x="T2" y="T3"/>
                    </a:cxn>
                  </a:cxnLst>
                  <a:rect l="0" t="0" r="r" b="b"/>
                  <a:pathLst>
                    <a:path w="1288974" h="330505">
                      <a:moveTo>
                        <a:pt x="1288974" y="330505"/>
                      </a:moveTo>
                      <a:cubicBezTo>
                        <a:pt x="859832" y="182941"/>
                        <a:pt x="526505" y="82571"/>
                        <a:pt x="0" y="0"/>
                      </a:cubicBezTo>
                    </a:path>
                  </a:pathLst>
                </a:custGeom>
                <a:noFill/>
                <a:ln w="3810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912" name="Freeform 12"/>
                <p:cNvSpPr>
                  <a:spLocks/>
                </p:cNvSpPr>
                <p:nvPr/>
              </p:nvSpPr>
              <p:spPr bwMode="auto">
                <a:xfrm rot="9047620">
                  <a:off x="2104088" y="4808628"/>
                  <a:ext cx="183866" cy="65791"/>
                </a:xfrm>
                <a:custGeom>
                  <a:avLst/>
                  <a:gdLst>
                    <a:gd name="T0" fmla="*/ 0 w 1288974"/>
                    <a:gd name="T1" fmla="*/ 0 h 330505"/>
                    <a:gd name="T2" fmla="*/ 0 w 1288974"/>
                    <a:gd name="T3" fmla="*/ 0 h 330505"/>
                    <a:gd name="T4" fmla="*/ 0 60000 65536"/>
                    <a:gd name="T5" fmla="*/ 0 60000 65536"/>
                  </a:gdLst>
                  <a:ahLst/>
                  <a:cxnLst>
                    <a:cxn ang="T4">
                      <a:pos x="T0" y="T1"/>
                    </a:cxn>
                    <a:cxn ang="T5">
                      <a:pos x="T2" y="T3"/>
                    </a:cxn>
                  </a:cxnLst>
                  <a:rect l="0" t="0" r="r" b="b"/>
                  <a:pathLst>
                    <a:path w="1288974" h="330505">
                      <a:moveTo>
                        <a:pt x="1288974" y="330505"/>
                      </a:moveTo>
                      <a:cubicBezTo>
                        <a:pt x="859832" y="182941"/>
                        <a:pt x="526505" y="82571"/>
                        <a:pt x="0" y="0"/>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913" name="Freeform 13"/>
                <p:cNvSpPr>
                  <a:spLocks/>
                </p:cNvSpPr>
                <p:nvPr/>
              </p:nvSpPr>
              <p:spPr bwMode="auto">
                <a:xfrm rot="-1899812">
                  <a:off x="2295901" y="4762893"/>
                  <a:ext cx="183866" cy="65791"/>
                </a:xfrm>
                <a:custGeom>
                  <a:avLst/>
                  <a:gdLst>
                    <a:gd name="T0" fmla="*/ 0 w 1288974"/>
                    <a:gd name="T1" fmla="*/ 0 h 330505"/>
                    <a:gd name="T2" fmla="*/ 0 w 1288974"/>
                    <a:gd name="T3" fmla="*/ 0 h 330505"/>
                    <a:gd name="T4" fmla="*/ 0 60000 65536"/>
                    <a:gd name="T5" fmla="*/ 0 60000 65536"/>
                  </a:gdLst>
                  <a:ahLst/>
                  <a:cxnLst>
                    <a:cxn ang="T4">
                      <a:pos x="T0" y="T1"/>
                    </a:cxn>
                    <a:cxn ang="T5">
                      <a:pos x="T2" y="T3"/>
                    </a:cxn>
                  </a:cxnLst>
                  <a:rect l="0" t="0" r="r" b="b"/>
                  <a:pathLst>
                    <a:path w="1288974" h="330505">
                      <a:moveTo>
                        <a:pt x="1288974" y="330505"/>
                      </a:moveTo>
                      <a:cubicBezTo>
                        <a:pt x="859832" y="182941"/>
                        <a:pt x="526505" y="82571"/>
                        <a:pt x="0" y="0"/>
                      </a:cubicBezTo>
                    </a:path>
                  </a:pathLst>
                </a:custGeom>
                <a:noFill/>
                <a:ln w="3810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914" name="Freeform 15"/>
                <p:cNvSpPr>
                  <a:spLocks/>
                </p:cNvSpPr>
                <p:nvPr/>
              </p:nvSpPr>
              <p:spPr bwMode="auto">
                <a:xfrm rot="-838788">
                  <a:off x="2487105" y="4752636"/>
                  <a:ext cx="183866" cy="65791"/>
                </a:xfrm>
                <a:custGeom>
                  <a:avLst/>
                  <a:gdLst>
                    <a:gd name="T0" fmla="*/ 0 w 1288974"/>
                    <a:gd name="T1" fmla="*/ 0 h 330505"/>
                    <a:gd name="T2" fmla="*/ 0 w 1288974"/>
                    <a:gd name="T3" fmla="*/ 0 h 330505"/>
                    <a:gd name="T4" fmla="*/ 0 60000 65536"/>
                    <a:gd name="T5" fmla="*/ 0 60000 65536"/>
                  </a:gdLst>
                  <a:ahLst/>
                  <a:cxnLst>
                    <a:cxn ang="T4">
                      <a:pos x="T0" y="T1"/>
                    </a:cxn>
                    <a:cxn ang="T5">
                      <a:pos x="T2" y="T3"/>
                    </a:cxn>
                  </a:cxnLst>
                  <a:rect l="0" t="0" r="r" b="b"/>
                  <a:pathLst>
                    <a:path w="1288974" h="330505">
                      <a:moveTo>
                        <a:pt x="1288974" y="330505"/>
                      </a:moveTo>
                      <a:cubicBezTo>
                        <a:pt x="859832" y="182941"/>
                        <a:pt x="526505" y="82571"/>
                        <a:pt x="0" y="0"/>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915" name="Freeform 17"/>
                <p:cNvSpPr>
                  <a:spLocks/>
                </p:cNvSpPr>
                <p:nvPr/>
              </p:nvSpPr>
              <p:spPr bwMode="auto">
                <a:xfrm>
                  <a:off x="2664519" y="4797460"/>
                  <a:ext cx="183866" cy="45719"/>
                </a:xfrm>
                <a:custGeom>
                  <a:avLst/>
                  <a:gdLst>
                    <a:gd name="T0" fmla="*/ 0 w 1288974"/>
                    <a:gd name="T1" fmla="*/ 0 h 330505"/>
                    <a:gd name="T2" fmla="*/ 0 w 1288974"/>
                    <a:gd name="T3" fmla="*/ 0 h 330505"/>
                    <a:gd name="T4" fmla="*/ 0 60000 65536"/>
                    <a:gd name="T5" fmla="*/ 0 60000 65536"/>
                  </a:gdLst>
                  <a:ahLst/>
                  <a:cxnLst>
                    <a:cxn ang="T4">
                      <a:pos x="T0" y="T1"/>
                    </a:cxn>
                    <a:cxn ang="T5">
                      <a:pos x="T2" y="T3"/>
                    </a:cxn>
                  </a:cxnLst>
                  <a:rect l="0" t="0" r="r" b="b"/>
                  <a:pathLst>
                    <a:path w="1288974" h="330505">
                      <a:moveTo>
                        <a:pt x="1288974" y="330505"/>
                      </a:moveTo>
                      <a:cubicBezTo>
                        <a:pt x="859832" y="182941"/>
                        <a:pt x="526505" y="82571"/>
                        <a:pt x="0" y="0"/>
                      </a:cubicBezTo>
                    </a:path>
                  </a:pathLst>
                </a:custGeom>
                <a:noFill/>
                <a:ln w="3810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916" name="Freeform 18"/>
                <p:cNvSpPr>
                  <a:spLocks/>
                </p:cNvSpPr>
                <p:nvPr/>
              </p:nvSpPr>
              <p:spPr bwMode="auto">
                <a:xfrm rot="9972562">
                  <a:off x="2852748" y="4818427"/>
                  <a:ext cx="183866" cy="65791"/>
                </a:xfrm>
                <a:custGeom>
                  <a:avLst/>
                  <a:gdLst>
                    <a:gd name="T0" fmla="*/ 0 w 1288974"/>
                    <a:gd name="T1" fmla="*/ 0 h 330505"/>
                    <a:gd name="T2" fmla="*/ 0 w 1288974"/>
                    <a:gd name="T3" fmla="*/ 0 h 330505"/>
                    <a:gd name="T4" fmla="*/ 0 60000 65536"/>
                    <a:gd name="T5" fmla="*/ 0 60000 65536"/>
                  </a:gdLst>
                  <a:ahLst/>
                  <a:cxnLst>
                    <a:cxn ang="T4">
                      <a:pos x="T0" y="T1"/>
                    </a:cxn>
                    <a:cxn ang="T5">
                      <a:pos x="T2" y="T3"/>
                    </a:cxn>
                  </a:cxnLst>
                  <a:rect l="0" t="0" r="r" b="b"/>
                  <a:pathLst>
                    <a:path w="1288974" h="330505">
                      <a:moveTo>
                        <a:pt x="1288974" y="330505"/>
                      </a:moveTo>
                      <a:cubicBezTo>
                        <a:pt x="859832" y="182941"/>
                        <a:pt x="526505" y="82571"/>
                        <a:pt x="0" y="0"/>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917" name="Freeform 2"/>
                <p:cNvSpPr>
                  <a:spLocks/>
                </p:cNvSpPr>
                <p:nvPr/>
              </p:nvSpPr>
              <p:spPr bwMode="auto">
                <a:xfrm>
                  <a:off x="1843088" y="3414713"/>
                  <a:ext cx="2509837" cy="1690687"/>
                </a:xfrm>
                <a:custGeom>
                  <a:avLst/>
                  <a:gdLst>
                    <a:gd name="T0" fmla="*/ 0 w 2509837"/>
                    <a:gd name="T1" fmla="*/ 0 h 1690687"/>
                    <a:gd name="T2" fmla="*/ 1123950 w 2509837"/>
                    <a:gd name="T3" fmla="*/ 1028700 h 1690687"/>
                    <a:gd name="T4" fmla="*/ 2509837 w 2509837"/>
                    <a:gd name="T5" fmla="*/ 1690687 h 1690687"/>
                    <a:gd name="T6" fmla="*/ 0 60000 65536"/>
                    <a:gd name="T7" fmla="*/ 0 60000 65536"/>
                    <a:gd name="T8" fmla="*/ 0 60000 65536"/>
                  </a:gdLst>
                  <a:ahLst/>
                  <a:cxnLst>
                    <a:cxn ang="T6">
                      <a:pos x="T0" y="T1"/>
                    </a:cxn>
                    <a:cxn ang="T7">
                      <a:pos x="T2" y="T3"/>
                    </a:cxn>
                    <a:cxn ang="T8">
                      <a:pos x="T4" y="T5"/>
                    </a:cxn>
                  </a:cxnLst>
                  <a:rect l="0" t="0" r="r" b="b"/>
                  <a:pathLst>
                    <a:path w="2509837" h="1690687">
                      <a:moveTo>
                        <a:pt x="0" y="0"/>
                      </a:moveTo>
                      <a:cubicBezTo>
                        <a:pt x="681037" y="500062"/>
                        <a:pt x="523875" y="747712"/>
                        <a:pt x="1123950" y="1028700"/>
                      </a:cubicBezTo>
                      <a:cubicBezTo>
                        <a:pt x="1385887" y="1135062"/>
                        <a:pt x="1781175" y="1222375"/>
                        <a:pt x="2509837" y="1690687"/>
                      </a:cubicBezTo>
                    </a:path>
                  </a:pathLst>
                </a:custGeom>
                <a:noFill/>
                <a:ln w="19050" cap="flat" cmpd="sng" algn="ctr">
                  <a:solidFill>
                    <a:srgbClr val="FF0000"/>
                  </a:solidFill>
                  <a:prstDash val="dash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grpSp>
          <p:grpSp>
            <p:nvGrpSpPr>
              <p:cNvPr id="79887" name="Group 21"/>
              <p:cNvGrpSpPr>
                <a:grpSpLocks/>
              </p:cNvGrpSpPr>
              <p:nvPr/>
            </p:nvGrpSpPr>
            <p:grpSpPr bwMode="auto">
              <a:xfrm>
                <a:off x="4786294" y="4450401"/>
                <a:ext cx="3762468" cy="2178996"/>
                <a:chOff x="-4375" y="3431788"/>
                <a:chExt cx="4565359" cy="2543775"/>
              </a:xfrm>
            </p:grpSpPr>
            <p:sp>
              <p:nvSpPr>
                <p:cNvPr id="79890" name="Freeform 22"/>
                <p:cNvSpPr>
                  <a:spLocks/>
                </p:cNvSpPr>
                <p:nvPr/>
              </p:nvSpPr>
              <p:spPr bwMode="auto">
                <a:xfrm>
                  <a:off x="3041807" y="4857097"/>
                  <a:ext cx="1519177" cy="1118466"/>
                </a:xfrm>
                <a:custGeom>
                  <a:avLst/>
                  <a:gdLst>
                    <a:gd name="T0" fmla="*/ 12863025 w 1288974"/>
                    <a:gd name="T1" fmla="*/ 2147483647 h 330505"/>
                    <a:gd name="T2" fmla="*/ 0 w 1288974"/>
                    <a:gd name="T3" fmla="*/ 0 h 330505"/>
                    <a:gd name="T4" fmla="*/ 0 60000 65536"/>
                    <a:gd name="T5" fmla="*/ 0 60000 65536"/>
                  </a:gdLst>
                  <a:ahLst/>
                  <a:cxnLst>
                    <a:cxn ang="T4">
                      <a:pos x="T0" y="T1"/>
                    </a:cxn>
                    <a:cxn ang="T5">
                      <a:pos x="T2" y="T3"/>
                    </a:cxn>
                  </a:cxnLst>
                  <a:rect l="0" t="0" r="r" b="b"/>
                  <a:pathLst>
                    <a:path w="1288974" h="330505">
                      <a:moveTo>
                        <a:pt x="1288974" y="330505"/>
                      </a:moveTo>
                      <a:cubicBezTo>
                        <a:pt x="958468" y="154236"/>
                        <a:pt x="352540" y="-1"/>
                        <a:pt x="0" y="0"/>
                      </a:cubicBezTo>
                    </a:path>
                  </a:pathLst>
                </a:custGeom>
                <a:noFill/>
                <a:ln w="3810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891" name="Freeform 23"/>
                <p:cNvSpPr>
                  <a:spLocks/>
                </p:cNvSpPr>
                <p:nvPr/>
              </p:nvSpPr>
              <p:spPr bwMode="auto">
                <a:xfrm rot="1766939">
                  <a:off x="-4375" y="4894194"/>
                  <a:ext cx="901957" cy="718388"/>
                </a:xfrm>
                <a:custGeom>
                  <a:avLst/>
                  <a:gdLst>
                    <a:gd name="T0" fmla="*/ 1216 w 1499599"/>
                    <a:gd name="T1" fmla="*/ 1882140565 h 392115"/>
                    <a:gd name="T2" fmla="*/ 0 w 1499599"/>
                    <a:gd name="T3" fmla="*/ 19052379 h 392115"/>
                    <a:gd name="T4" fmla="*/ 0 60000 65536"/>
                    <a:gd name="T5" fmla="*/ 0 60000 65536"/>
                  </a:gdLst>
                  <a:ahLst/>
                  <a:cxnLst>
                    <a:cxn ang="T4">
                      <a:pos x="T0" y="T1"/>
                    </a:cxn>
                    <a:cxn ang="T5">
                      <a:pos x="T2" y="T3"/>
                    </a:cxn>
                  </a:cxnLst>
                  <a:rect l="0" t="0" r="r" b="b"/>
                  <a:pathLst>
                    <a:path w="1499599" h="392115">
                      <a:moveTo>
                        <a:pt x="1499598" y="392115"/>
                      </a:moveTo>
                      <a:cubicBezTo>
                        <a:pt x="1263743" y="98339"/>
                        <a:pt x="730440" y="-24363"/>
                        <a:pt x="0" y="3969"/>
                      </a:cubicBezTo>
                    </a:path>
                  </a:pathLst>
                </a:custGeom>
                <a:noFill/>
                <a:ln w="3810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892" name="Freeform 24"/>
                <p:cNvSpPr>
                  <a:spLocks/>
                </p:cNvSpPr>
                <p:nvPr/>
              </p:nvSpPr>
              <p:spPr bwMode="auto">
                <a:xfrm rot="1766939">
                  <a:off x="897684" y="4854406"/>
                  <a:ext cx="81702" cy="975684"/>
                </a:xfrm>
                <a:custGeom>
                  <a:avLst/>
                  <a:gdLst>
                    <a:gd name="T0" fmla="*/ 1800308 w 57034"/>
                    <a:gd name="T1" fmla="*/ 2147483647 h 441982"/>
                    <a:gd name="T2" fmla="*/ 8570952 w 57034"/>
                    <a:gd name="T3" fmla="*/ 0 h 441982"/>
                    <a:gd name="T4" fmla="*/ 0 60000 65536"/>
                    <a:gd name="T5" fmla="*/ 0 60000 65536"/>
                  </a:gdLst>
                  <a:ahLst/>
                  <a:cxnLst>
                    <a:cxn ang="T4">
                      <a:pos x="T0" y="T1"/>
                    </a:cxn>
                    <a:cxn ang="T5">
                      <a:pos x="T2" y="T3"/>
                    </a:cxn>
                  </a:cxnLst>
                  <a:rect l="0" t="0" r="r" b="b"/>
                  <a:pathLst>
                    <a:path w="57034" h="441982">
                      <a:moveTo>
                        <a:pt x="11748" y="441982"/>
                      </a:moveTo>
                      <a:cubicBezTo>
                        <a:pt x="157104" y="243638"/>
                        <a:pt x="-108700" y="122102"/>
                        <a:pt x="55930" y="0"/>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893" name="Freeform 25"/>
                <p:cNvSpPr>
                  <a:spLocks/>
                </p:cNvSpPr>
                <p:nvPr/>
              </p:nvSpPr>
              <p:spPr bwMode="auto">
                <a:xfrm rot="-2512275">
                  <a:off x="1142274" y="4877505"/>
                  <a:ext cx="183866" cy="65791"/>
                </a:xfrm>
                <a:custGeom>
                  <a:avLst/>
                  <a:gdLst>
                    <a:gd name="T0" fmla="*/ 0 w 1288974"/>
                    <a:gd name="T1" fmla="*/ 0 h 330505"/>
                    <a:gd name="T2" fmla="*/ 0 w 1288974"/>
                    <a:gd name="T3" fmla="*/ 0 h 330505"/>
                    <a:gd name="T4" fmla="*/ 0 60000 65536"/>
                    <a:gd name="T5" fmla="*/ 0 60000 65536"/>
                  </a:gdLst>
                  <a:ahLst/>
                  <a:cxnLst>
                    <a:cxn ang="T4">
                      <a:pos x="T0" y="T1"/>
                    </a:cxn>
                    <a:cxn ang="T5">
                      <a:pos x="T2" y="T3"/>
                    </a:cxn>
                  </a:cxnLst>
                  <a:rect l="0" t="0" r="r" b="b"/>
                  <a:pathLst>
                    <a:path w="1288974" h="330505">
                      <a:moveTo>
                        <a:pt x="1288974" y="330505"/>
                      </a:moveTo>
                      <a:cubicBezTo>
                        <a:pt x="859832" y="182941"/>
                        <a:pt x="526505" y="82571"/>
                        <a:pt x="0" y="0"/>
                      </a:cubicBezTo>
                    </a:path>
                  </a:pathLst>
                </a:custGeom>
                <a:noFill/>
                <a:ln w="3810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894" name="Freeform 26"/>
                <p:cNvSpPr>
                  <a:spLocks/>
                </p:cNvSpPr>
                <p:nvPr/>
              </p:nvSpPr>
              <p:spPr bwMode="auto">
                <a:xfrm rot="-1870087">
                  <a:off x="1328376" y="4824203"/>
                  <a:ext cx="183866" cy="65791"/>
                </a:xfrm>
                <a:custGeom>
                  <a:avLst/>
                  <a:gdLst>
                    <a:gd name="T0" fmla="*/ 0 w 1288974"/>
                    <a:gd name="T1" fmla="*/ 0 h 330505"/>
                    <a:gd name="T2" fmla="*/ 0 w 1288974"/>
                    <a:gd name="T3" fmla="*/ 0 h 330505"/>
                    <a:gd name="T4" fmla="*/ 0 60000 65536"/>
                    <a:gd name="T5" fmla="*/ 0 60000 65536"/>
                  </a:gdLst>
                  <a:ahLst/>
                  <a:cxnLst>
                    <a:cxn ang="T4">
                      <a:pos x="T0" y="T1"/>
                    </a:cxn>
                    <a:cxn ang="T5">
                      <a:pos x="T2" y="T3"/>
                    </a:cxn>
                  </a:cxnLst>
                  <a:rect l="0" t="0" r="r" b="b"/>
                  <a:pathLst>
                    <a:path w="1288974" h="330505">
                      <a:moveTo>
                        <a:pt x="1288974" y="330505"/>
                      </a:moveTo>
                      <a:cubicBezTo>
                        <a:pt x="859832" y="182941"/>
                        <a:pt x="526505" y="82571"/>
                        <a:pt x="0" y="0"/>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895" name="Freeform 27"/>
                <p:cNvSpPr>
                  <a:spLocks/>
                </p:cNvSpPr>
                <p:nvPr/>
              </p:nvSpPr>
              <p:spPr bwMode="auto">
                <a:xfrm rot="-1245711">
                  <a:off x="1520192" y="4804804"/>
                  <a:ext cx="183866" cy="65791"/>
                </a:xfrm>
                <a:custGeom>
                  <a:avLst/>
                  <a:gdLst>
                    <a:gd name="T0" fmla="*/ 0 w 1288974"/>
                    <a:gd name="T1" fmla="*/ 0 h 330505"/>
                    <a:gd name="T2" fmla="*/ 0 w 1288974"/>
                    <a:gd name="T3" fmla="*/ 0 h 330505"/>
                    <a:gd name="T4" fmla="*/ 0 60000 65536"/>
                    <a:gd name="T5" fmla="*/ 0 60000 65536"/>
                  </a:gdLst>
                  <a:ahLst/>
                  <a:cxnLst>
                    <a:cxn ang="T4">
                      <a:pos x="T0" y="T1"/>
                    </a:cxn>
                    <a:cxn ang="T5">
                      <a:pos x="T2" y="T3"/>
                    </a:cxn>
                  </a:cxnLst>
                  <a:rect l="0" t="0" r="r" b="b"/>
                  <a:pathLst>
                    <a:path w="1288974" h="330505">
                      <a:moveTo>
                        <a:pt x="1288974" y="330505"/>
                      </a:moveTo>
                      <a:cubicBezTo>
                        <a:pt x="859832" y="182941"/>
                        <a:pt x="526505" y="82571"/>
                        <a:pt x="0" y="0"/>
                      </a:cubicBezTo>
                    </a:path>
                  </a:pathLst>
                </a:custGeom>
                <a:noFill/>
                <a:ln w="3810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896" name="Freeform 28"/>
                <p:cNvSpPr>
                  <a:spLocks/>
                </p:cNvSpPr>
                <p:nvPr/>
              </p:nvSpPr>
              <p:spPr bwMode="auto">
                <a:xfrm rot="-918190">
                  <a:off x="1715171" y="4808630"/>
                  <a:ext cx="183866" cy="65791"/>
                </a:xfrm>
                <a:custGeom>
                  <a:avLst/>
                  <a:gdLst>
                    <a:gd name="T0" fmla="*/ 0 w 1288974"/>
                    <a:gd name="T1" fmla="*/ 0 h 330505"/>
                    <a:gd name="T2" fmla="*/ 0 w 1288974"/>
                    <a:gd name="T3" fmla="*/ 0 h 330505"/>
                    <a:gd name="T4" fmla="*/ 0 60000 65536"/>
                    <a:gd name="T5" fmla="*/ 0 60000 65536"/>
                  </a:gdLst>
                  <a:ahLst/>
                  <a:cxnLst>
                    <a:cxn ang="T4">
                      <a:pos x="T0" y="T1"/>
                    </a:cxn>
                    <a:cxn ang="T5">
                      <a:pos x="T2" y="T3"/>
                    </a:cxn>
                  </a:cxnLst>
                  <a:rect l="0" t="0" r="r" b="b"/>
                  <a:pathLst>
                    <a:path w="1288974" h="330505">
                      <a:moveTo>
                        <a:pt x="1288974" y="330505"/>
                      </a:moveTo>
                      <a:cubicBezTo>
                        <a:pt x="859832" y="182941"/>
                        <a:pt x="526505" y="82571"/>
                        <a:pt x="0" y="0"/>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897" name="Freeform 29"/>
                <p:cNvSpPr>
                  <a:spLocks/>
                </p:cNvSpPr>
                <p:nvPr/>
              </p:nvSpPr>
              <p:spPr bwMode="auto">
                <a:xfrm rot="9639063">
                  <a:off x="1910151" y="4819747"/>
                  <a:ext cx="183866" cy="65791"/>
                </a:xfrm>
                <a:custGeom>
                  <a:avLst/>
                  <a:gdLst>
                    <a:gd name="T0" fmla="*/ 0 w 1288974"/>
                    <a:gd name="T1" fmla="*/ 0 h 330505"/>
                    <a:gd name="T2" fmla="*/ 0 w 1288974"/>
                    <a:gd name="T3" fmla="*/ 0 h 330505"/>
                    <a:gd name="T4" fmla="*/ 0 60000 65536"/>
                    <a:gd name="T5" fmla="*/ 0 60000 65536"/>
                  </a:gdLst>
                  <a:ahLst/>
                  <a:cxnLst>
                    <a:cxn ang="T4">
                      <a:pos x="T0" y="T1"/>
                    </a:cxn>
                    <a:cxn ang="T5">
                      <a:pos x="T2" y="T3"/>
                    </a:cxn>
                  </a:cxnLst>
                  <a:rect l="0" t="0" r="r" b="b"/>
                  <a:pathLst>
                    <a:path w="1288974" h="330505">
                      <a:moveTo>
                        <a:pt x="1288974" y="330505"/>
                      </a:moveTo>
                      <a:cubicBezTo>
                        <a:pt x="859832" y="182941"/>
                        <a:pt x="526505" y="82571"/>
                        <a:pt x="0" y="0"/>
                      </a:cubicBezTo>
                    </a:path>
                  </a:pathLst>
                </a:custGeom>
                <a:noFill/>
                <a:ln w="3810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898" name="Freeform 30"/>
                <p:cNvSpPr>
                  <a:spLocks/>
                </p:cNvSpPr>
                <p:nvPr/>
              </p:nvSpPr>
              <p:spPr bwMode="auto">
                <a:xfrm rot="9047620">
                  <a:off x="2104088" y="4808628"/>
                  <a:ext cx="183866" cy="65791"/>
                </a:xfrm>
                <a:custGeom>
                  <a:avLst/>
                  <a:gdLst>
                    <a:gd name="T0" fmla="*/ 0 w 1288974"/>
                    <a:gd name="T1" fmla="*/ 0 h 330505"/>
                    <a:gd name="T2" fmla="*/ 0 w 1288974"/>
                    <a:gd name="T3" fmla="*/ 0 h 330505"/>
                    <a:gd name="T4" fmla="*/ 0 60000 65536"/>
                    <a:gd name="T5" fmla="*/ 0 60000 65536"/>
                  </a:gdLst>
                  <a:ahLst/>
                  <a:cxnLst>
                    <a:cxn ang="T4">
                      <a:pos x="T0" y="T1"/>
                    </a:cxn>
                    <a:cxn ang="T5">
                      <a:pos x="T2" y="T3"/>
                    </a:cxn>
                  </a:cxnLst>
                  <a:rect l="0" t="0" r="r" b="b"/>
                  <a:pathLst>
                    <a:path w="1288974" h="330505">
                      <a:moveTo>
                        <a:pt x="1288974" y="330505"/>
                      </a:moveTo>
                      <a:cubicBezTo>
                        <a:pt x="859832" y="182941"/>
                        <a:pt x="526505" y="82571"/>
                        <a:pt x="0" y="0"/>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899" name="Freeform 31"/>
                <p:cNvSpPr>
                  <a:spLocks/>
                </p:cNvSpPr>
                <p:nvPr/>
              </p:nvSpPr>
              <p:spPr bwMode="auto">
                <a:xfrm rot="-1899812">
                  <a:off x="2295901" y="4762893"/>
                  <a:ext cx="183866" cy="65791"/>
                </a:xfrm>
                <a:custGeom>
                  <a:avLst/>
                  <a:gdLst>
                    <a:gd name="T0" fmla="*/ 0 w 1288974"/>
                    <a:gd name="T1" fmla="*/ 0 h 330505"/>
                    <a:gd name="T2" fmla="*/ 0 w 1288974"/>
                    <a:gd name="T3" fmla="*/ 0 h 330505"/>
                    <a:gd name="T4" fmla="*/ 0 60000 65536"/>
                    <a:gd name="T5" fmla="*/ 0 60000 65536"/>
                  </a:gdLst>
                  <a:ahLst/>
                  <a:cxnLst>
                    <a:cxn ang="T4">
                      <a:pos x="T0" y="T1"/>
                    </a:cxn>
                    <a:cxn ang="T5">
                      <a:pos x="T2" y="T3"/>
                    </a:cxn>
                  </a:cxnLst>
                  <a:rect l="0" t="0" r="r" b="b"/>
                  <a:pathLst>
                    <a:path w="1288974" h="330505">
                      <a:moveTo>
                        <a:pt x="1288974" y="330505"/>
                      </a:moveTo>
                      <a:cubicBezTo>
                        <a:pt x="859832" y="182941"/>
                        <a:pt x="526505" y="82571"/>
                        <a:pt x="0" y="0"/>
                      </a:cubicBezTo>
                    </a:path>
                  </a:pathLst>
                </a:custGeom>
                <a:noFill/>
                <a:ln w="3810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900" name="Freeform 32"/>
                <p:cNvSpPr>
                  <a:spLocks/>
                </p:cNvSpPr>
                <p:nvPr/>
              </p:nvSpPr>
              <p:spPr bwMode="auto">
                <a:xfrm rot="-838788">
                  <a:off x="2487105" y="4752636"/>
                  <a:ext cx="183866" cy="65791"/>
                </a:xfrm>
                <a:custGeom>
                  <a:avLst/>
                  <a:gdLst>
                    <a:gd name="T0" fmla="*/ 0 w 1288974"/>
                    <a:gd name="T1" fmla="*/ 0 h 330505"/>
                    <a:gd name="T2" fmla="*/ 0 w 1288974"/>
                    <a:gd name="T3" fmla="*/ 0 h 330505"/>
                    <a:gd name="T4" fmla="*/ 0 60000 65536"/>
                    <a:gd name="T5" fmla="*/ 0 60000 65536"/>
                  </a:gdLst>
                  <a:ahLst/>
                  <a:cxnLst>
                    <a:cxn ang="T4">
                      <a:pos x="T0" y="T1"/>
                    </a:cxn>
                    <a:cxn ang="T5">
                      <a:pos x="T2" y="T3"/>
                    </a:cxn>
                  </a:cxnLst>
                  <a:rect l="0" t="0" r="r" b="b"/>
                  <a:pathLst>
                    <a:path w="1288974" h="330505">
                      <a:moveTo>
                        <a:pt x="1288974" y="330505"/>
                      </a:moveTo>
                      <a:cubicBezTo>
                        <a:pt x="859832" y="182941"/>
                        <a:pt x="526505" y="82571"/>
                        <a:pt x="0" y="0"/>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901" name="Freeform 33"/>
                <p:cNvSpPr>
                  <a:spLocks/>
                </p:cNvSpPr>
                <p:nvPr/>
              </p:nvSpPr>
              <p:spPr bwMode="auto">
                <a:xfrm>
                  <a:off x="2664519" y="4797460"/>
                  <a:ext cx="183866" cy="45719"/>
                </a:xfrm>
                <a:custGeom>
                  <a:avLst/>
                  <a:gdLst>
                    <a:gd name="T0" fmla="*/ 0 w 1288974"/>
                    <a:gd name="T1" fmla="*/ 0 h 330505"/>
                    <a:gd name="T2" fmla="*/ 0 w 1288974"/>
                    <a:gd name="T3" fmla="*/ 0 h 330505"/>
                    <a:gd name="T4" fmla="*/ 0 60000 65536"/>
                    <a:gd name="T5" fmla="*/ 0 60000 65536"/>
                  </a:gdLst>
                  <a:ahLst/>
                  <a:cxnLst>
                    <a:cxn ang="T4">
                      <a:pos x="T0" y="T1"/>
                    </a:cxn>
                    <a:cxn ang="T5">
                      <a:pos x="T2" y="T3"/>
                    </a:cxn>
                  </a:cxnLst>
                  <a:rect l="0" t="0" r="r" b="b"/>
                  <a:pathLst>
                    <a:path w="1288974" h="330505">
                      <a:moveTo>
                        <a:pt x="1288974" y="330505"/>
                      </a:moveTo>
                      <a:cubicBezTo>
                        <a:pt x="859832" y="182941"/>
                        <a:pt x="526505" y="82571"/>
                        <a:pt x="0" y="0"/>
                      </a:cubicBezTo>
                    </a:path>
                  </a:pathLst>
                </a:custGeom>
                <a:noFill/>
                <a:ln w="3810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902" name="Freeform 34"/>
                <p:cNvSpPr>
                  <a:spLocks/>
                </p:cNvSpPr>
                <p:nvPr/>
              </p:nvSpPr>
              <p:spPr bwMode="auto">
                <a:xfrm rot="9972562">
                  <a:off x="2852748" y="4818427"/>
                  <a:ext cx="183866" cy="65791"/>
                </a:xfrm>
                <a:custGeom>
                  <a:avLst/>
                  <a:gdLst>
                    <a:gd name="T0" fmla="*/ 0 w 1288974"/>
                    <a:gd name="T1" fmla="*/ 0 h 330505"/>
                    <a:gd name="T2" fmla="*/ 0 w 1288974"/>
                    <a:gd name="T3" fmla="*/ 0 h 330505"/>
                    <a:gd name="T4" fmla="*/ 0 60000 65536"/>
                    <a:gd name="T5" fmla="*/ 0 60000 65536"/>
                  </a:gdLst>
                  <a:ahLst/>
                  <a:cxnLst>
                    <a:cxn ang="T4">
                      <a:pos x="T0" y="T1"/>
                    </a:cxn>
                    <a:cxn ang="T5">
                      <a:pos x="T2" y="T3"/>
                    </a:cxn>
                  </a:cxnLst>
                  <a:rect l="0" t="0" r="r" b="b"/>
                  <a:pathLst>
                    <a:path w="1288974" h="330505">
                      <a:moveTo>
                        <a:pt x="1288974" y="330505"/>
                      </a:moveTo>
                      <a:cubicBezTo>
                        <a:pt x="859832" y="182941"/>
                        <a:pt x="526505" y="82571"/>
                        <a:pt x="0" y="0"/>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79903" name="Freeform 35"/>
                <p:cNvSpPr>
                  <a:spLocks/>
                </p:cNvSpPr>
                <p:nvPr/>
              </p:nvSpPr>
              <p:spPr bwMode="auto">
                <a:xfrm>
                  <a:off x="1595832" y="3431788"/>
                  <a:ext cx="2426790" cy="1910461"/>
                </a:xfrm>
                <a:custGeom>
                  <a:avLst/>
                  <a:gdLst>
                    <a:gd name="T0" fmla="*/ 0 w 2426791"/>
                    <a:gd name="T1" fmla="*/ 0 h 1991122"/>
                    <a:gd name="T2" fmla="*/ 1359057 w 2426791"/>
                    <a:gd name="T3" fmla="*/ 644529 h 1991122"/>
                    <a:gd name="T4" fmla="*/ 2426777 w 2426791"/>
                    <a:gd name="T5" fmla="*/ 1115995 h 1991122"/>
                    <a:gd name="T6" fmla="*/ 0 60000 65536"/>
                    <a:gd name="T7" fmla="*/ 0 60000 65536"/>
                    <a:gd name="T8" fmla="*/ 0 60000 65536"/>
                  </a:gdLst>
                  <a:ahLst/>
                  <a:cxnLst>
                    <a:cxn ang="T6">
                      <a:pos x="T0" y="T1"/>
                    </a:cxn>
                    <a:cxn ang="T7">
                      <a:pos x="T2" y="T3"/>
                    </a:cxn>
                    <a:cxn ang="T8">
                      <a:pos x="T4" y="T5"/>
                    </a:cxn>
                  </a:cxnLst>
                  <a:rect l="0" t="0" r="r" b="b"/>
                  <a:pathLst>
                    <a:path w="2426791" h="1991122">
                      <a:moveTo>
                        <a:pt x="0" y="0"/>
                      </a:moveTo>
                      <a:cubicBezTo>
                        <a:pt x="681037" y="500062"/>
                        <a:pt x="495180" y="699384"/>
                        <a:pt x="1359071" y="1149946"/>
                      </a:cubicBezTo>
                      <a:cubicBezTo>
                        <a:pt x="1621008" y="1256308"/>
                        <a:pt x="1908025" y="1470318"/>
                        <a:pt x="2426791" y="1991122"/>
                      </a:cubicBezTo>
                    </a:path>
                  </a:pathLst>
                </a:custGeom>
                <a:noFill/>
                <a:ln w="19050" cap="flat" cmpd="sng" algn="ctr">
                  <a:solidFill>
                    <a:srgbClr val="FF0000"/>
                  </a:solidFill>
                  <a:prstDash val="dash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_tradnl"/>
                </a:p>
              </p:txBody>
            </p:sp>
          </p:grpSp>
          <p:sp>
            <p:nvSpPr>
              <p:cNvPr id="20" name="Rectangle 19"/>
              <p:cNvSpPr/>
              <p:nvPr/>
            </p:nvSpPr>
            <p:spPr>
              <a:xfrm>
                <a:off x="1119192" y="5829300"/>
                <a:ext cx="371478" cy="461963"/>
              </a:xfrm>
              <a:prstGeom prst="rect">
                <a:avLst/>
              </a:prstGeom>
            </p:spPr>
            <p:txBody>
              <a:bodyPr wrap="none">
                <a:spAutoFit/>
              </a:bodyPr>
              <a:lstStyle/>
              <a:p>
                <a:pPr>
                  <a:defRPr/>
                </a:pPr>
                <a:r>
                  <a:rPr lang="es-ES_tradnl" b="1" kern="0" dirty="0">
                    <a:solidFill>
                      <a:schemeClr val="tx2"/>
                    </a:solidFill>
                    <a:latin typeface="Arial" pitchFamily="34" charset="0"/>
                    <a:cs typeface="Arial" pitchFamily="34" charset="0"/>
                  </a:rPr>
                  <a:t>L</a:t>
                </a:r>
                <a:endParaRPr lang="en-US" b="1" dirty="0">
                  <a:solidFill>
                    <a:schemeClr val="tx2"/>
                  </a:solidFill>
                </a:endParaRPr>
              </a:p>
            </p:txBody>
          </p:sp>
          <p:sp>
            <p:nvSpPr>
              <p:cNvPr id="43" name="Rectangle 42"/>
              <p:cNvSpPr/>
              <p:nvPr/>
            </p:nvSpPr>
            <p:spPr>
              <a:xfrm>
                <a:off x="5191167" y="6167438"/>
                <a:ext cx="371478" cy="461962"/>
              </a:xfrm>
              <a:prstGeom prst="rect">
                <a:avLst/>
              </a:prstGeom>
            </p:spPr>
            <p:txBody>
              <a:bodyPr wrap="none">
                <a:spAutoFit/>
              </a:bodyPr>
              <a:lstStyle/>
              <a:p>
                <a:pPr>
                  <a:defRPr/>
                </a:pPr>
                <a:r>
                  <a:rPr lang="es-ES_tradnl" b="1" kern="0" dirty="0">
                    <a:solidFill>
                      <a:schemeClr val="tx2"/>
                    </a:solidFill>
                    <a:latin typeface="Arial" pitchFamily="34" charset="0"/>
                    <a:cs typeface="Arial" pitchFamily="34" charset="0"/>
                  </a:rPr>
                  <a:t>L</a:t>
                </a:r>
                <a:endParaRPr lang="en-US" b="1" dirty="0">
                  <a:solidFill>
                    <a:schemeClr val="tx2"/>
                  </a:solidFill>
                </a:endParaRPr>
              </a:p>
            </p:txBody>
          </p:sp>
        </p:grpSp>
        <p:sp>
          <p:nvSpPr>
            <p:cNvPr id="46" name="Title 1"/>
            <p:cNvSpPr txBox="1">
              <a:spLocks/>
            </p:cNvSpPr>
            <p:nvPr/>
          </p:nvSpPr>
          <p:spPr bwMode="auto">
            <a:xfrm>
              <a:off x="3505227" y="3562350"/>
              <a:ext cx="2227284" cy="444500"/>
            </a:xfrm>
            <a:prstGeom prst="rect">
              <a:avLst/>
            </a:prstGeom>
            <a:solidFill>
              <a:schemeClr val="bg2"/>
            </a:solidFill>
            <a:ln w="9525">
              <a:solidFill>
                <a:srgbClr val="FF0000"/>
              </a:solidFill>
              <a:miter lim="800000"/>
              <a:headEnd/>
              <a:tailEnd/>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s-ES_tradnl" sz="1600" b="1" kern="0" dirty="0" smtClean="0">
                  <a:solidFill>
                    <a:srgbClr val="FF0000"/>
                  </a:solidFill>
                  <a:latin typeface="Arial" pitchFamily="34" charset="0"/>
                  <a:cs typeface="Arial" pitchFamily="34" charset="0"/>
                </a:rPr>
                <a:t>Línea de cortante </a:t>
              </a:r>
              <a:r>
                <a:rPr lang="es-ES_tradnl" sz="1400" kern="0" dirty="0" smtClean="0">
                  <a:solidFill>
                    <a:srgbClr val="FF0000"/>
                  </a:solidFill>
                  <a:latin typeface="Arial" pitchFamily="34" charset="0"/>
                  <a:cs typeface="Arial" pitchFamily="34" charset="0"/>
                </a:rPr>
                <a:t>Notar asíntota confluente</a:t>
              </a:r>
            </a:p>
          </p:txBody>
        </p:sp>
        <p:cxnSp>
          <p:nvCxnSpPr>
            <p:cNvPr id="79885" name="Straight Arrow Connector 44"/>
            <p:cNvCxnSpPr>
              <a:cxnSpLocks noChangeShapeType="1"/>
            </p:cNvCxnSpPr>
            <p:nvPr/>
          </p:nvCxnSpPr>
          <p:spPr bwMode="auto">
            <a:xfrm flipH="1">
              <a:off x="3027706" y="4006969"/>
              <a:ext cx="487708" cy="717431"/>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172874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s-ES_tradnl" dirty="0" smtClean="0"/>
              <a:t>Precipitación Estratiforme</a:t>
            </a:r>
            <a:endParaRPr lang="es-ES_tradnl" dirty="0"/>
          </a:p>
        </p:txBody>
      </p:sp>
      <p:sp>
        <p:nvSpPr>
          <p:cNvPr id="4" name="Subtitle 3"/>
          <p:cNvSpPr>
            <a:spLocks noGrp="1"/>
          </p:cNvSpPr>
          <p:nvPr>
            <p:ph type="subTitle" idx="1"/>
          </p:nvPr>
        </p:nvSpPr>
        <p:spPr/>
        <p:txBody>
          <a:bodyPr/>
          <a:lstStyle/>
          <a:p>
            <a:endParaRPr lang="es-ES_tradnl"/>
          </a:p>
        </p:txBody>
      </p:sp>
    </p:spTree>
    <p:extLst>
      <p:ext uri="{BB962C8B-B14F-4D97-AF65-F5344CB8AC3E}">
        <p14:creationId xmlns:p14="http://schemas.microsoft.com/office/powerpoint/2010/main" val="647162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Precipitación Estratiforme</a:t>
            </a:r>
            <a:endParaRPr lang="es-ES_tradnl" dirty="0"/>
          </a:p>
        </p:txBody>
      </p:sp>
      <p:sp>
        <p:nvSpPr>
          <p:cNvPr id="3" name="Content Placeholder 2"/>
          <p:cNvSpPr>
            <a:spLocks noGrp="1"/>
          </p:cNvSpPr>
          <p:nvPr>
            <p:ph idx="1"/>
          </p:nvPr>
        </p:nvSpPr>
        <p:spPr/>
        <p:txBody>
          <a:bodyPr>
            <a:normAutofit lnSpcReduction="10000"/>
          </a:bodyPr>
          <a:lstStyle/>
          <a:p>
            <a:r>
              <a:rPr lang="es-ES_tradnl" dirty="0" smtClean="0"/>
              <a:t>Se caracterizan por nubosidad de gran desarrollo horizontal.</a:t>
            </a:r>
          </a:p>
          <a:p>
            <a:pPr lvl="1"/>
            <a:r>
              <a:rPr lang="es-ES_tradnl" b="1" i="1" dirty="0" smtClean="0"/>
              <a:t>No tiene</a:t>
            </a:r>
            <a:r>
              <a:rPr lang="es-ES_tradnl" dirty="0" smtClean="0"/>
              <a:t> el desarrollo vertical típico de la convectiva.</a:t>
            </a:r>
          </a:p>
          <a:p>
            <a:pPr lvl="1"/>
            <a:r>
              <a:rPr lang="es-ES_tradnl" dirty="0" smtClean="0"/>
              <a:t>Se asocia a ascenso vertical suave/ligero sobre una capa estable</a:t>
            </a:r>
          </a:p>
          <a:p>
            <a:pPr lvl="1"/>
            <a:r>
              <a:rPr lang="es-ES_tradnl" dirty="0" smtClean="0"/>
              <a:t>Precipitación es continua y uniforme en intensidad</a:t>
            </a:r>
          </a:p>
          <a:p>
            <a:r>
              <a:rPr lang="es-ES_tradnl" dirty="0" smtClean="0"/>
              <a:t>Observado con frentes cálidos, oclusiones cálidas, subsiguiente a sistemas convectivos</a:t>
            </a:r>
            <a:endParaRPr lang="es-ES_tradnl" dirty="0"/>
          </a:p>
        </p:txBody>
      </p:sp>
    </p:spTree>
    <p:extLst>
      <p:ext uri="{BB962C8B-B14F-4D97-AF65-F5344CB8AC3E}">
        <p14:creationId xmlns:p14="http://schemas.microsoft.com/office/powerpoint/2010/main" val="1520349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_tradnl" dirty="0" smtClean="0"/>
              <a:t>Tipos de Precipitación</a:t>
            </a:r>
            <a:endParaRPr lang="es-ES_tradnl" dirty="0"/>
          </a:p>
        </p:txBody>
      </p:sp>
      <p:sp>
        <p:nvSpPr>
          <p:cNvPr id="3" name="Content Placeholder 2"/>
          <p:cNvSpPr>
            <a:spLocks noGrp="1"/>
          </p:cNvSpPr>
          <p:nvPr>
            <p:ph type="subTitle" idx="1"/>
          </p:nvPr>
        </p:nvSpPr>
        <p:spPr/>
        <p:txBody>
          <a:bodyPr/>
          <a:lstStyle/>
          <a:p>
            <a:r>
              <a:rPr lang="es-ES_tradnl" dirty="0" smtClean="0"/>
              <a:t>Convectiva y Estratiforme</a:t>
            </a:r>
          </a:p>
          <a:p>
            <a:endParaRPr lang="es-ES_tradnl" dirty="0" smtClean="0"/>
          </a:p>
          <a:p>
            <a:r>
              <a:rPr lang="es-ES_tradnl" dirty="0" smtClean="0"/>
              <a:t>Liquida y Solida</a:t>
            </a:r>
            <a:endParaRPr lang="es-ES_tradnl" dirty="0"/>
          </a:p>
        </p:txBody>
      </p:sp>
    </p:spTree>
    <p:extLst>
      <p:ext uri="{BB962C8B-B14F-4D97-AF65-F5344CB8AC3E}">
        <p14:creationId xmlns:p14="http://schemas.microsoft.com/office/powerpoint/2010/main" val="955288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sp>
        <p:nvSpPr>
          <p:cNvPr id="6" name="Title 5"/>
          <p:cNvSpPr>
            <a:spLocks noGrp="1"/>
          </p:cNvSpPr>
          <p:nvPr>
            <p:ph type="title"/>
          </p:nvPr>
        </p:nvSpPr>
        <p:spPr>
          <a:xfrm>
            <a:off x="457200" y="19050"/>
            <a:ext cx="8229600" cy="1143000"/>
          </a:xfrm>
        </p:spPr>
        <p:txBody>
          <a:bodyPr>
            <a:normAutofit fontScale="90000"/>
          </a:bodyPr>
          <a:lstStyle/>
          <a:p>
            <a:r>
              <a:rPr lang="es-ES_tradnl" dirty="0" smtClean="0"/>
              <a:t>Nubosidad/Precipitación Estratiforme</a:t>
            </a:r>
            <a:br>
              <a:rPr lang="es-ES_tradnl" dirty="0" smtClean="0"/>
            </a:br>
            <a:r>
              <a:rPr lang="es-ES_tradnl" sz="3600" dirty="0" smtClean="0"/>
              <a:t>Análisis de Frentes</a:t>
            </a:r>
            <a:endParaRPr lang="es-ES_tradnl" sz="3600" dirty="0"/>
          </a:p>
        </p:txBody>
      </p:sp>
      <p:grpSp>
        <p:nvGrpSpPr>
          <p:cNvPr id="11" name="Group 10"/>
          <p:cNvGrpSpPr/>
          <p:nvPr/>
        </p:nvGrpSpPr>
        <p:grpSpPr>
          <a:xfrm>
            <a:off x="80010" y="1707901"/>
            <a:ext cx="3331687" cy="1796279"/>
            <a:chOff x="80010" y="1707901"/>
            <a:chExt cx="3331687" cy="1796279"/>
          </a:xfrm>
        </p:grpSpPr>
        <p:sp>
          <p:nvSpPr>
            <p:cNvPr id="8" name="Freeform 7"/>
            <p:cNvSpPr/>
            <p:nvPr/>
          </p:nvSpPr>
          <p:spPr>
            <a:xfrm>
              <a:off x="80010" y="1707901"/>
              <a:ext cx="2241698" cy="1401059"/>
            </a:xfrm>
            <a:custGeom>
              <a:avLst/>
              <a:gdLst>
                <a:gd name="connsiteX0" fmla="*/ 0 w 2241698"/>
                <a:gd name="connsiteY0" fmla="*/ 6599 h 1401059"/>
                <a:gd name="connsiteX1" fmla="*/ 845820 w 2241698"/>
                <a:gd name="connsiteY1" fmla="*/ 6599 h 1401059"/>
                <a:gd name="connsiteX2" fmla="*/ 1200150 w 2241698"/>
                <a:gd name="connsiteY2" fmla="*/ 75179 h 1401059"/>
                <a:gd name="connsiteX3" fmla="*/ 1668780 w 2241698"/>
                <a:gd name="connsiteY3" fmla="*/ 292349 h 1401059"/>
                <a:gd name="connsiteX4" fmla="*/ 1817370 w 2241698"/>
                <a:gd name="connsiteY4" fmla="*/ 418079 h 1401059"/>
                <a:gd name="connsiteX5" fmla="*/ 2160270 w 2241698"/>
                <a:gd name="connsiteY5" fmla="*/ 875279 h 1401059"/>
                <a:gd name="connsiteX6" fmla="*/ 2240280 w 2241698"/>
                <a:gd name="connsiteY6" fmla="*/ 1126739 h 1401059"/>
                <a:gd name="connsiteX7" fmla="*/ 2205990 w 2241698"/>
                <a:gd name="connsiteY7" fmla="*/ 1321049 h 1401059"/>
                <a:gd name="connsiteX8" fmla="*/ 2137410 w 2241698"/>
                <a:gd name="connsiteY8" fmla="*/ 1401059 h 1401059"/>
                <a:gd name="connsiteX9" fmla="*/ 2137410 w 2241698"/>
                <a:gd name="connsiteY9" fmla="*/ 1401059 h 140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1698" h="1401059">
                  <a:moveTo>
                    <a:pt x="0" y="6599"/>
                  </a:moveTo>
                  <a:cubicBezTo>
                    <a:pt x="322897" y="884"/>
                    <a:pt x="645795" y="-4831"/>
                    <a:pt x="845820" y="6599"/>
                  </a:cubicBezTo>
                  <a:cubicBezTo>
                    <a:pt x="1045845" y="18029"/>
                    <a:pt x="1062990" y="27554"/>
                    <a:pt x="1200150" y="75179"/>
                  </a:cubicBezTo>
                  <a:cubicBezTo>
                    <a:pt x="1337310" y="122804"/>
                    <a:pt x="1565910" y="235199"/>
                    <a:pt x="1668780" y="292349"/>
                  </a:cubicBezTo>
                  <a:cubicBezTo>
                    <a:pt x="1771650" y="349499"/>
                    <a:pt x="1735455" y="320924"/>
                    <a:pt x="1817370" y="418079"/>
                  </a:cubicBezTo>
                  <a:cubicBezTo>
                    <a:pt x="1899285" y="515234"/>
                    <a:pt x="2089785" y="757169"/>
                    <a:pt x="2160270" y="875279"/>
                  </a:cubicBezTo>
                  <a:cubicBezTo>
                    <a:pt x="2230755" y="993389"/>
                    <a:pt x="2232660" y="1052444"/>
                    <a:pt x="2240280" y="1126739"/>
                  </a:cubicBezTo>
                  <a:cubicBezTo>
                    <a:pt x="2247900" y="1201034"/>
                    <a:pt x="2223135" y="1275329"/>
                    <a:pt x="2205990" y="1321049"/>
                  </a:cubicBezTo>
                  <a:cubicBezTo>
                    <a:pt x="2188845" y="1366769"/>
                    <a:pt x="2137410" y="1401059"/>
                    <a:pt x="2137410" y="1401059"/>
                  </a:cubicBezTo>
                  <a:lnTo>
                    <a:pt x="2137410" y="1401059"/>
                  </a:ln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p:cNvSpPr/>
            <p:nvPr/>
          </p:nvSpPr>
          <p:spPr>
            <a:xfrm>
              <a:off x="2194560" y="2010181"/>
              <a:ext cx="1217137" cy="1133069"/>
            </a:xfrm>
            <a:custGeom>
              <a:avLst/>
              <a:gdLst>
                <a:gd name="connsiteX0" fmla="*/ 1200150 w 1217137"/>
                <a:gd name="connsiteY0" fmla="*/ 47219 h 1133069"/>
                <a:gd name="connsiteX1" fmla="*/ 1120140 w 1217137"/>
                <a:gd name="connsiteY1" fmla="*/ 81509 h 1133069"/>
                <a:gd name="connsiteX2" fmla="*/ 457200 w 1217137"/>
                <a:gd name="connsiteY2" fmla="*/ 801599 h 1133069"/>
                <a:gd name="connsiteX3" fmla="*/ 251460 w 1217137"/>
                <a:gd name="connsiteY3" fmla="*/ 1030199 h 1133069"/>
                <a:gd name="connsiteX4" fmla="*/ 0 w 1217137"/>
                <a:gd name="connsiteY4" fmla="*/ 1133069 h 1133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137" h="1133069">
                  <a:moveTo>
                    <a:pt x="1200150" y="47219"/>
                  </a:moveTo>
                  <a:cubicBezTo>
                    <a:pt x="1222057" y="1499"/>
                    <a:pt x="1243965" y="-44221"/>
                    <a:pt x="1120140" y="81509"/>
                  </a:cubicBezTo>
                  <a:cubicBezTo>
                    <a:pt x="996315" y="207239"/>
                    <a:pt x="601980" y="643484"/>
                    <a:pt x="457200" y="801599"/>
                  </a:cubicBezTo>
                  <a:cubicBezTo>
                    <a:pt x="312420" y="959714"/>
                    <a:pt x="327660" y="974954"/>
                    <a:pt x="251460" y="1030199"/>
                  </a:cubicBezTo>
                  <a:cubicBezTo>
                    <a:pt x="175260" y="1085444"/>
                    <a:pt x="87630" y="1109256"/>
                    <a:pt x="0" y="113306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Freeform 9"/>
            <p:cNvSpPr/>
            <p:nvPr/>
          </p:nvSpPr>
          <p:spPr>
            <a:xfrm>
              <a:off x="1074420" y="2878058"/>
              <a:ext cx="1085850" cy="626122"/>
            </a:xfrm>
            <a:custGeom>
              <a:avLst/>
              <a:gdLst>
                <a:gd name="connsiteX0" fmla="*/ 1085850 w 1085850"/>
                <a:gd name="connsiteY0" fmla="*/ 310912 h 626122"/>
                <a:gd name="connsiteX1" fmla="*/ 674370 w 1085850"/>
                <a:gd name="connsiteY1" fmla="*/ 573802 h 626122"/>
                <a:gd name="connsiteX2" fmla="*/ 342900 w 1085850"/>
                <a:gd name="connsiteY2" fmla="*/ 619522 h 626122"/>
                <a:gd name="connsiteX3" fmla="*/ 80010 w 1085850"/>
                <a:gd name="connsiteY3" fmla="*/ 482362 h 626122"/>
                <a:gd name="connsiteX4" fmla="*/ 0 w 1085850"/>
                <a:gd name="connsiteY4" fmla="*/ 288052 h 626122"/>
                <a:gd name="connsiteX5" fmla="*/ 102870 w 1085850"/>
                <a:gd name="connsiteY5" fmla="*/ 105172 h 626122"/>
                <a:gd name="connsiteX6" fmla="*/ 251460 w 1085850"/>
                <a:gd name="connsiteY6" fmla="*/ 2302 h 626122"/>
                <a:gd name="connsiteX7" fmla="*/ 434340 w 1085850"/>
                <a:gd name="connsiteY7" fmla="*/ 48022 h 626122"/>
                <a:gd name="connsiteX8" fmla="*/ 525780 w 1085850"/>
                <a:gd name="connsiteY8" fmla="*/ 208042 h 626122"/>
                <a:gd name="connsiteX9" fmla="*/ 525780 w 1085850"/>
                <a:gd name="connsiteY9" fmla="*/ 208042 h 62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850" h="626122">
                  <a:moveTo>
                    <a:pt x="1085850" y="310912"/>
                  </a:moveTo>
                  <a:cubicBezTo>
                    <a:pt x="942022" y="416639"/>
                    <a:pt x="798195" y="522367"/>
                    <a:pt x="674370" y="573802"/>
                  </a:cubicBezTo>
                  <a:cubicBezTo>
                    <a:pt x="550545" y="625237"/>
                    <a:pt x="441960" y="634762"/>
                    <a:pt x="342900" y="619522"/>
                  </a:cubicBezTo>
                  <a:cubicBezTo>
                    <a:pt x="243840" y="604282"/>
                    <a:pt x="137160" y="537607"/>
                    <a:pt x="80010" y="482362"/>
                  </a:cubicBezTo>
                  <a:cubicBezTo>
                    <a:pt x="22860" y="427117"/>
                    <a:pt x="-3810" y="350917"/>
                    <a:pt x="0" y="288052"/>
                  </a:cubicBezTo>
                  <a:cubicBezTo>
                    <a:pt x="3810" y="225187"/>
                    <a:pt x="60960" y="152797"/>
                    <a:pt x="102870" y="105172"/>
                  </a:cubicBezTo>
                  <a:cubicBezTo>
                    <a:pt x="144780" y="57547"/>
                    <a:pt x="196215" y="11827"/>
                    <a:pt x="251460" y="2302"/>
                  </a:cubicBezTo>
                  <a:cubicBezTo>
                    <a:pt x="306705" y="-7223"/>
                    <a:pt x="388620" y="13732"/>
                    <a:pt x="434340" y="48022"/>
                  </a:cubicBezTo>
                  <a:cubicBezTo>
                    <a:pt x="480060" y="82312"/>
                    <a:pt x="525780" y="208042"/>
                    <a:pt x="525780" y="208042"/>
                  </a:cubicBezTo>
                  <a:lnTo>
                    <a:pt x="525780" y="208042"/>
                  </a:lnTo>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5" name="Group 14"/>
          <p:cNvGrpSpPr/>
          <p:nvPr/>
        </p:nvGrpSpPr>
        <p:grpSpPr>
          <a:xfrm>
            <a:off x="45720" y="3931858"/>
            <a:ext cx="5532120" cy="2333475"/>
            <a:chOff x="45720" y="3931858"/>
            <a:chExt cx="5532120" cy="2333475"/>
          </a:xfrm>
        </p:grpSpPr>
        <p:sp>
          <p:nvSpPr>
            <p:cNvPr id="12" name="Freeform 11"/>
            <p:cNvSpPr/>
            <p:nvPr/>
          </p:nvSpPr>
          <p:spPr>
            <a:xfrm>
              <a:off x="45720" y="3931858"/>
              <a:ext cx="3455913" cy="1771712"/>
            </a:xfrm>
            <a:custGeom>
              <a:avLst/>
              <a:gdLst>
                <a:gd name="connsiteX0" fmla="*/ 0 w 3455913"/>
                <a:gd name="connsiteY0" fmla="*/ 34352 h 1771712"/>
                <a:gd name="connsiteX1" fmla="*/ 388620 w 3455913"/>
                <a:gd name="connsiteY1" fmla="*/ 22922 h 1771712"/>
                <a:gd name="connsiteX2" fmla="*/ 1508760 w 3455913"/>
                <a:gd name="connsiteY2" fmla="*/ 297242 h 1771712"/>
                <a:gd name="connsiteX3" fmla="*/ 2308860 w 3455913"/>
                <a:gd name="connsiteY3" fmla="*/ 525842 h 1771712"/>
                <a:gd name="connsiteX4" fmla="*/ 2983230 w 3455913"/>
                <a:gd name="connsiteY4" fmla="*/ 800162 h 1771712"/>
                <a:gd name="connsiteX5" fmla="*/ 3314700 w 3455913"/>
                <a:gd name="connsiteY5" fmla="*/ 1051622 h 1771712"/>
                <a:gd name="connsiteX6" fmla="*/ 3451860 w 3455913"/>
                <a:gd name="connsiteY6" fmla="*/ 1280222 h 1771712"/>
                <a:gd name="connsiteX7" fmla="*/ 3406140 w 3455913"/>
                <a:gd name="connsiteY7" fmla="*/ 1668842 h 1771712"/>
                <a:gd name="connsiteX8" fmla="*/ 3268980 w 3455913"/>
                <a:gd name="connsiteY8" fmla="*/ 1771712 h 177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5913" h="1771712">
                  <a:moveTo>
                    <a:pt x="0" y="34352"/>
                  </a:moveTo>
                  <a:cubicBezTo>
                    <a:pt x="68580" y="6729"/>
                    <a:pt x="137160" y="-20893"/>
                    <a:pt x="388620" y="22922"/>
                  </a:cubicBezTo>
                  <a:cubicBezTo>
                    <a:pt x="640080" y="66737"/>
                    <a:pt x="1188720" y="213422"/>
                    <a:pt x="1508760" y="297242"/>
                  </a:cubicBezTo>
                  <a:cubicBezTo>
                    <a:pt x="1828800" y="381062"/>
                    <a:pt x="2063115" y="442022"/>
                    <a:pt x="2308860" y="525842"/>
                  </a:cubicBezTo>
                  <a:cubicBezTo>
                    <a:pt x="2554605" y="609662"/>
                    <a:pt x="2815590" y="712532"/>
                    <a:pt x="2983230" y="800162"/>
                  </a:cubicBezTo>
                  <a:cubicBezTo>
                    <a:pt x="3150870" y="887792"/>
                    <a:pt x="3236595" y="971612"/>
                    <a:pt x="3314700" y="1051622"/>
                  </a:cubicBezTo>
                  <a:cubicBezTo>
                    <a:pt x="3392805" y="1131632"/>
                    <a:pt x="3436620" y="1177352"/>
                    <a:pt x="3451860" y="1280222"/>
                  </a:cubicBezTo>
                  <a:cubicBezTo>
                    <a:pt x="3467100" y="1383092"/>
                    <a:pt x="3436620" y="1586927"/>
                    <a:pt x="3406140" y="1668842"/>
                  </a:cubicBezTo>
                  <a:cubicBezTo>
                    <a:pt x="3375660" y="1750757"/>
                    <a:pt x="3322320" y="1761234"/>
                    <a:pt x="3268980" y="177171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Freeform 12"/>
            <p:cNvSpPr/>
            <p:nvPr/>
          </p:nvSpPr>
          <p:spPr>
            <a:xfrm>
              <a:off x="3344743" y="4046220"/>
              <a:ext cx="2233097" cy="1661160"/>
            </a:xfrm>
            <a:custGeom>
              <a:avLst/>
              <a:gdLst>
                <a:gd name="connsiteX0" fmla="*/ 2233097 w 2233097"/>
                <a:gd name="connsiteY0" fmla="*/ 0 h 1661160"/>
                <a:gd name="connsiteX1" fmla="*/ 1147247 w 2233097"/>
                <a:gd name="connsiteY1" fmla="*/ 971550 h 1661160"/>
                <a:gd name="connsiteX2" fmla="*/ 690047 w 2233097"/>
                <a:gd name="connsiteY2" fmla="*/ 1200150 h 1661160"/>
                <a:gd name="connsiteX3" fmla="*/ 358577 w 2233097"/>
                <a:gd name="connsiteY3" fmla="*/ 1383030 h 1661160"/>
                <a:gd name="connsiteX4" fmla="*/ 49967 w 2233097"/>
                <a:gd name="connsiteY4" fmla="*/ 1623060 h 1661160"/>
                <a:gd name="connsiteX5" fmla="*/ 4247 w 2233097"/>
                <a:gd name="connsiteY5" fmla="*/ 1657350 h 166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097" h="1661160">
                  <a:moveTo>
                    <a:pt x="2233097" y="0"/>
                  </a:moveTo>
                  <a:cubicBezTo>
                    <a:pt x="1818759" y="385762"/>
                    <a:pt x="1404422" y="771525"/>
                    <a:pt x="1147247" y="971550"/>
                  </a:cubicBezTo>
                  <a:cubicBezTo>
                    <a:pt x="890072" y="1171575"/>
                    <a:pt x="821492" y="1131570"/>
                    <a:pt x="690047" y="1200150"/>
                  </a:cubicBezTo>
                  <a:cubicBezTo>
                    <a:pt x="558602" y="1268730"/>
                    <a:pt x="465257" y="1312545"/>
                    <a:pt x="358577" y="1383030"/>
                  </a:cubicBezTo>
                  <a:cubicBezTo>
                    <a:pt x="251897" y="1453515"/>
                    <a:pt x="109022" y="1577340"/>
                    <a:pt x="49967" y="1623060"/>
                  </a:cubicBezTo>
                  <a:cubicBezTo>
                    <a:pt x="-9088" y="1668780"/>
                    <a:pt x="-2421" y="1663065"/>
                    <a:pt x="4247" y="16573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Freeform 13"/>
            <p:cNvSpPr/>
            <p:nvPr/>
          </p:nvSpPr>
          <p:spPr>
            <a:xfrm>
              <a:off x="2160270" y="5703570"/>
              <a:ext cx="1245870" cy="561763"/>
            </a:xfrm>
            <a:custGeom>
              <a:avLst/>
              <a:gdLst>
                <a:gd name="connsiteX0" fmla="*/ 1245870 w 1245870"/>
                <a:gd name="connsiteY0" fmla="*/ 0 h 561763"/>
                <a:gd name="connsiteX1" fmla="*/ 628650 w 1245870"/>
                <a:gd name="connsiteY1" fmla="*/ 422910 h 561763"/>
                <a:gd name="connsiteX2" fmla="*/ 354330 w 1245870"/>
                <a:gd name="connsiteY2" fmla="*/ 537210 h 561763"/>
                <a:gd name="connsiteX3" fmla="*/ 160020 w 1245870"/>
                <a:gd name="connsiteY3" fmla="*/ 560070 h 561763"/>
                <a:gd name="connsiteX4" fmla="*/ 34290 w 1245870"/>
                <a:gd name="connsiteY4" fmla="*/ 560070 h 561763"/>
                <a:gd name="connsiteX5" fmla="*/ 0 w 1245870"/>
                <a:gd name="connsiteY5" fmla="*/ 560070 h 5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 h="561763">
                  <a:moveTo>
                    <a:pt x="1245870" y="0"/>
                  </a:moveTo>
                  <a:cubicBezTo>
                    <a:pt x="1011555" y="166687"/>
                    <a:pt x="777240" y="333375"/>
                    <a:pt x="628650" y="422910"/>
                  </a:cubicBezTo>
                  <a:cubicBezTo>
                    <a:pt x="480060" y="512445"/>
                    <a:pt x="432435" y="514350"/>
                    <a:pt x="354330" y="537210"/>
                  </a:cubicBezTo>
                  <a:cubicBezTo>
                    <a:pt x="276225" y="560070"/>
                    <a:pt x="213360" y="556260"/>
                    <a:pt x="160020" y="560070"/>
                  </a:cubicBezTo>
                  <a:cubicBezTo>
                    <a:pt x="106680" y="563880"/>
                    <a:pt x="34290" y="560070"/>
                    <a:pt x="34290" y="560070"/>
                  </a:cubicBezTo>
                  <a:lnTo>
                    <a:pt x="0" y="560070"/>
                  </a:ln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3321055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s-ES_tradnl" dirty="0" smtClean="0"/>
              <a:t>Análisis de Frentes y Humedad Relativa</a:t>
            </a:r>
            <a:endParaRPr lang="es-ES_tradn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grpSp>
        <p:nvGrpSpPr>
          <p:cNvPr id="4" name="Group 3"/>
          <p:cNvGrpSpPr/>
          <p:nvPr/>
        </p:nvGrpSpPr>
        <p:grpSpPr>
          <a:xfrm>
            <a:off x="80010" y="1707901"/>
            <a:ext cx="3331687" cy="1796279"/>
            <a:chOff x="80010" y="1707901"/>
            <a:chExt cx="3331687" cy="1796279"/>
          </a:xfrm>
        </p:grpSpPr>
        <p:sp>
          <p:nvSpPr>
            <p:cNvPr id="5" name="Freeform 4"/>
            <p:cNvSpPr/>
            <p:nvPr/>
          </p:nvSpPr>
          <p:spPr>
            <a:xfrm>
              <a:off x="80010" y="1707901"/>
              <a:ext cx="2241698" cy="1401059"/>
            </a:xfrm>
            <a:custGeom>
              <a:avLst/>
              <a:gdLst>
                <a:gd name="connsiteX0" fmla="*/ 0 w 2241698"/>
                <a:gd name="connsiteY0" fmla="*/ 6599 h 1401059"/>
                <a:gd name="connsiteX1" fmla="*/ 845820 w 2241698"/>
                <a:gd name="connsiteY1" fmla="*/ 6599 h 1401059"/>
                <a:gd name="connsiteX2" fmla="*/ 1200150 w 2241698"/>
                <a:gd name="connsiteY2" fmla="*/ 75179 h 1401059"/>
                <a:gd name="connsiteX3" fmla="*/ 1668780 w 2241698"/>
                <a:gd name="connsiteY3" fmla="*/ 292349 h 1401059"/>
                <a:gd name="connsiteX4" fmla="*/ 1817370 w 2241698"/>
                <a:gd name="connsiteY4" fmla="*/ 418079 h 1401059"/>
                <a:gd name="connsiteX5" fmla="*/ 2160270 w 2241698"/>
                <a:gd name="connsiteY5" fmla="*/ 875279 h 1401059"/>
                <a:gd name="connsiteX6" fmla="*/ 2240280 w 2241698"/>
                <a:gd name="connsiteY6" fmla="*/ 1126739 h 1401059"/>
                <a:gd name="connsiteX7" fmla="*/ 2205990 w 2241698"/>
                <a:gd name="connsiteY7" fmla="*/ 1321049 h 1401059"/>
                <a:gd name="connsiteX8" fmla="*/ 2137410 w 2241698"/>
                <a:gd name="connsiteY8" fmla="*/ 1401059 h 1401059"/>
                <a:gd name="connsiteX9" fmla="*/ 2137410 w 2241698"/>
                <a:gd name="connsiteY9" fmla="*/ 1401059 h 140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1698" h="1401059">
                  <a:moveTo>
                    <a:pt x="0" y="6599"/>
                  </a:moveTo>
                  <a:cubicBezTo>
                    <a:pt x="322897" y="884"/>
                    <a:pt x="645795" y="-4831"/>
                    <a:pt x="845820" y="6599"/>
                  </a:cubicBezTo>
                  <a:cubicBezTo>
                    <a:pt x="1045845" y="18029"/>
                    <a:pt x="1062990" y="27554"/>
                    <a:pt x="1200150" y="75179"/>
                  </a:cubicBezTo>
                  <a:cubicBezTo>
                    <a:pt x="1337310" y="122804"/>
                    <a:pt x="1565910" y="235199"/>
                    <a:pt x="1668780" y="292349"/>
                  </a:cubicBezTo>
                  <a:cubicBezTo>
                    <a:pt x="1771650" y="349499"/>
                    <a:pt x="1735455" y="320924"/>
                    <a:pt x="1817370" y="418079"/>
                  </a:cubicBezTo>
                  <a:cubicBezTo>
                    <a:pt x="1899285" y="515234"/>
                    <a:pt x="2089785" y="757169"/>
                    <a:pt x="2160270" y="875279"/>
                  </a:cubicBezTo>
                  <a:cubicBezTo>
                    <a:pt x="2230755" y="993389"/>
                    <a:pt x="2232660" y="1052444"/>
                    <a:pt x="2240280" y="1126739"/>
                  </a:cubicBezTo>
                  <a:cubicBezTo>
                    <a:pt x="2247900" y="1201034"/>
                    <a:pt x="2223135" y="1275329"/>
                    <a:pt x="2205990" y="1321049"/>
                  </a:cubicBezTo>
                  <a:cubicBezTo>
                    <a:pt x="2188845" y="1366769"/>
                    <a:pt x="2137410" y="1401059"/>
                    <a:pt x="2137410" y="1401059"/>
                  </a:cubicBezTo>
                  <a:lnTo>
                    <a:pt x="2137410" y="1401059"/>
                  </a:ln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Freeform 5"/>
            <p:cNvSpPr/>
            <p:nvPr/>
          </p:nvSpPr>
          <p:spPr>
            <a:xfrm>
              <a:off x="2194560" y="2010181"/>
              <a:ext cx="1217137" cy="1133069"/>
            </a:xfrm>
            <a:custGeom>
              <a:avLst/>
              <a:gdLst>
                <a:gd name="connsiteX0" fmla="*/ 1200150 w 1217137"/>
                <a:gd name="connsiteY0" fmla="*/ 47219 h 1133069"/>
                <a:gd name="connsiteX1" fmla="*/ 1120140 w 1217137"/>
                <a:gd name="connsiteY1" fmla="*/ 81509 h 1133069"/>
                <a:gd name="connsiteX2" fmla="*/ 457200 w 1217137"/>
                <a:gd name="connsiteY2" fmla="*/ 801599 h 1133069"/>
                <a:gd name="connsiteX3" fmla="*/ 251460 w 1217137"/>
                <a:gd name="connsiteY3" fmla="*/ 1030199 h 1133069"/>
                <a:gd name="connsiteX4" fmla="*/ 0 w 1217137"/>
                <a:gd name="connsiteY4" fmla="*/ 1133069 h 1133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137" h="1133069">
                  <a:moveTo>
                    <a:pt x="1200150" y="47219"/>
                  </a:moveTo>
                  <a:cubicBezTo>
                    <a:pt x="1222057" y="1499"/>
                    <a:pt x="1243965" y="-44221"/>
                    <a:pt x="1120140" y="81509"/>
                  </a:cubicBezTo>
                  <a:cubicBezTo>
                    <a:pt x="996315" y="207239"/>
                    <a:pt x="601980" y="643484"/>
                    <a:pt x="457200" y="801599"/>
                  </a:cubicBezTo>
                  <a:cubicBezTo>
                    <a:pt x="312420" y="959714"/>
                    <a:pt x="327660" y="974954"/>
                    <a:pt x="251460" y="1030199"/>
                  </a:cubicBezTo>
                  <a:cubicBezTo>
                    <a:pt x="175260" y="1085444"/>
                    <a:pt x="87630" y="1109256"/>
                    <a:pt x="0" y="113306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Freeform 6"/>
            <p:cNvSpPr/>
            <p:nvPr/>
          </p:nvSpPr>
          <p:spPr>
            <a:xfrm>
              <a:off x="1074420" y="2878058"/>
              <a:ext cx="1085850" cy="626122"/>
            </a:xfrm>
            <a:custGeom>
              <a:avLst/>
              <a:gdLst>
                <a:gd name="connsiteX0" fmla="*/ 1085850 w 1085850"/>
                <a:gd name="connsiteY0" fmla="*/ 310912 h 626122"/>
                <a:gd name="connsiteX1" fmla="*/ 674370 w 1085850"/>
                <a:gd name="connsiteY1" fmla="*/ 573802 h 626122"/>
                <a:gd name="connsiteX2" fmla="*/ 342900 w 1085850"/>
                <a:gd name="connsiteY2" fmla="*/ 619522 h 626122"/>
                <a:gd name="connsiteX3" fmla="*/ 80010 w 1085850"/>
                <a:gd name="connsiteY3" fmla="*/ 482362 h 626122"/>
                <a:gd name="connsiteX4" fmla="*/ 0 w 1085850"/>
                <a:gd name="connsiteY4" fmla="*/ 288052 h 626122"/>
                <a:gd name="connsiteX5" fmla="*/ 102870 w 1085850"/>
                <a:gd name="connsiteY5" fmla="*/ 105172 h 626122"/>
                <a:gd name="connsiteX6" fmla="*/ 251460 w 1085850"/>
                <a:gd name="connsiteY6" fmla="*/ 2302 h 626122"/>
                <a:gd name="connsiteX7" fmla="*/ 434340 w 1085850"/>
                <a:gd name="connsiteY7" fmla="*/ 48022 h 626122"/>
                <a:gd name="connsiteX8" fmla="*/ 525780 w 1085850"/>
                <a:gd name="connsiteY8" fmla="*/ 208042 h 626122"/>
                <a:gd name="connsiteX9" fmla="*/ 525780 w 1085850"/>
                <a:gd name="connsiteY9" fmla="*/ 208042 h 62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850" h="626122">
                  <a:moveTo>
                    <a:pt x="1085850" y="310912"/>
                  </a:moveTo>
                  <a:cubicBezTo>
                    <a:pt x="942022" y="416639"/>
                    <a:pt x="798195" y="522367"/>
                    <a:pt x="674370" y="573802"/>
                  </a:cubicBezTo>
                  <a:cubicBezTo>
                    <a:pt x="550545" y="625237"/>
                    <a:pt x="441960" y="634762"/>
                    <a:pt x="342900" y="619522"/>
                  </a:cubicBezTo>
                  <a:cubicBezTo>
                    <a:pt x="243840" y="604282"/>
                    <a:pt x="137160" y="537607"/>
                    <a:pt x="80010" y="482362"/>
                  </a:cubicBezTo>
                  <a:cubicBezTo>
                    <a:pt x="22860" y="427117"/>
                    <a:pt x="-3810" y="350917"/>
                    <a:pt x="0" y="288052"/>
                  </a:cubicBezTo>
                  <a:cubicBezTo>
                    <a:pt x="3810" y="225187"/>
                    <a:pt x="60960" y="152797"/>
                    <a:pt x="102870" y="105172"/>
                  </a:cubicBezTo>
                  <a:cubicBezTo>
                    <a:pt x="144780" y="57547"/>
                    <a:pt x="196215" y="11827"/>
                    <a:pt x="251460" y="2302"/>
                  </a:cubicBezTo>
                  <a:cubicBezTo>
                    <a:pt x="306705" y="-7223"/>
                    <a:pt x="388620" y="13732"/>
                    <a:pt x="434340" y="48022"/>
                  </a:cubicBezTo>
                  <a:cubicBezTo>
                    <a:pt x="480060" y="82312"/>
                    <a:pt x="525780" y="208042"/>
                    <a:pt x="525780" y="208042"/>
                  </a:cubicBezTo>
                  <a:lnTo>
                    <a:pt x="525780" y="208042"/>
                  </a:lnTo>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2" name="Group 11"/>
          <p:cNvGrpSpPr/>
          <p:nvPr/>
        </p:nvGrpSpPr>
        <p:grpSpPr>
          <a:xfrm>
            <a:off x="45720" y="3931858"/>
            <a:ext cx="5532120" cy="2333475"/>
            <a:chOff x="45720" y="3931858"/>
            <a:chExt cx="5532120" cy="2333475"/>
          </a:xfrm>
        </p:grpSpPr>
        <p:sp>
          <p:nvSpPr>
            <p:cNvPr id="13" name="Freeform 12"/>
            <p:cNvSpPr/>
            <p:nvPr/>
          </p:nvSpPr>
          <p:spPr>
            <a:xfrm>
              <a:off x="45720" y="3931858"/>
              <a:ext cx="3455913" cy="1771712"/>
            </a:xfrm>
            <a:custGeom>
              <a:avLst/>
              <a:gdLst>
                <a:gd name="connsiteX0" fmla="*/ 0 w 3455913"/>
                <a:gd name="connsiteY0" fmla="*/ 34352 h 1771712"/>
                <a:gd name="connsiteX1" fmla="*/ 388620 w 3455913"/>
                <a:gd name="connsiteY1" fmla="*/ 22922 h 1771712"/>
                <a:gd name="connsiteX2" fmla="*/ 1508760 w 3455913"/>
                <a:gd name="connsiteY2" fmla="*/ 297242 h 1771712"/>
                <a:gd name="connsiteX3" fmla="*/ 2308860 w 3455913"/>
                <a:gd name="connsiteY3" fmla="*/ 525842 h 1771712"/>
                <a:gd name="connsiteX4" fmla="*/ 2983230 w 3455913"/>
                <a:gd name="connsiteY4" fmla="*/ 800162 h 1771712"/>
                <a:gd name="connsiteX5" fmla="*/ 3314700 w 3455913"/>
                <a:gd name="connsiteY5" fmla="*/ 1051622 h 1771712"/>
                <a:gd name="connsiteX6" fmla="*/ 3451860 w 3455913"/>
                <a:gd name="connsiteY6" fmla="*/ 1280222 h 1771712"/>
                <a:gd name="connsiteX7" fmla="*/ 3406140 w 3455913"/>
                <a:gd name="connsiteY7" fmla="*/ 1668842 h 1771712"/>
                <a:gd name="connsiteX8" fmla="*/ 3268980 w 3455913"/>
                <a:gd name="connsiteY8" fmla="*/ 1771712 h 177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5913" h="1771712">
                  <a:moveTo>
                    <a:pt x="0" y="34352"/>
                  </a:moveTo>
                  <a:cubicBezTo>
                    <a:pt x="68580" y="6729"/>
                    <a:pt x="137160" y="-20893"/>
                    <a:pt x="388620" y="22922"/>
                  </a:cubicBezTo>
                  <a:cubicBezTo>
                    <a:pt x="640080" y="66737"/>
                    <a:pt x="1188720" y="213422"/>
                    <a:pt x="1508760" y="297242"/>
                  </a:cubicBezTo>
                  <a:cubicBezTo>
                    <a:pt x="1828800" y="381062"/>
                    <a:pt x="2063115" y="442022"/>
                    <a:pt x="2308860" y="525842"/>
                  </a:cubicBezTo>
                  <a:cubicBezTo>
                    <a:pt x="2554605" y="609662"/>
                    <a:pt x="2815590" y="712532"/>
                    <a:pt x="2983230" y="800162"/>
                  </a:cubicBezTo>
                  <a:cubicBezTo>
                    <a:pt x="3150870" y="887792"/>
                    <a:pt x="3236595" y="971612"/>
                    <a:pt x="3314700" y="1051622"/>
                  </a:cubicBezTo>
                  <a:cubicBezTo>
                    <a:pt x="3392805" y="1131632"/>
                    <a:pt x="3436620" y="1177352"/>
                    <a:pt x="3451860" y="1280222"/>
                  </a:cubicBezTo>
                  <a:cubicBezTo>
                    <a:pt x="3467100" y="1383092"/>
                    <a:pt x="3436620" y="1586927"/>
                    <a:pt x="3406140" y="1668842"/>
                  </a:cubicBezTo>
                  <a:cubicBezTo>
                    <a:pt x="3375660" y="1750757"/>
                    <a:pt x="3322320" y="1761234"/>
                    <a:pt x="3268980" y="177171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Freeform 13"/>
            <p:cNvSpPr/>
            <p:nvPr/>
          </p:nvSpPr>
          <p:spPr>
            <a:xfrm>
              <a:off x="3344743" y="4046220"/>
              <a:ext cx="2233097" cy="1661160"/>
            </a:xfrm>
            <a:custGeom>
              <a:avLst/>
              <a:gdLst>
                <a:gd name="connsiteX0" fmla="*/ 2233097 w 2233097"/>
                <a:gd name="connsiteY0" fmla="*/ 0 h 1661160"/>
                <a:gd name="connsiteX1" fmla="*/ 1147247 w 2233097"/>
                <a:gd name="connsiteY1" fmla="*/ 971550 h 1661160"/>
                <a:gd name="connsiteX2" fmla="*/ 690047 w 2233097"/>
                <a:gd name="connsiteY2" fmla="*/ 1200150 h 1661160"/>
                <a:gd name="connsiteX3" fmla="*/ 358577 w 2233097"/>
                <a:gd name="connsiteY3" fmla="*/ 1383030 h 1661160"/>
                <a:gd name="connsiteX4" fmla="*/ 49967 w 2233097"/>
                <a:gd name="connsiteY4" fmla="*/ 1623060 h 1661160"/>
                <a:gd name="connsiteX5" fmla="*/ 4247 w 2233097"/>
                <a:gd name="connsiteY5" fmla="*/ 1657350 h 166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097" h="1661160">
                  <a:moveTo>
                    <a:pt x="2233097" y="0"/>
                  </a:moveTo>
                  <a:cubicBezTo>
                    <a:pt x="1818759" y="385762"/>
                    <a:pt x="1404422" y="771525"/>
                    <a:pt x="1147247" y="971550"/>
                  </a:cubicBezTo>
                  <a:cubicBezTo>
                    <a:pt x="890072" y="1171575"/>
                    <a:pt x="821492" y="1131570"/>
                    <a:pt x="690047" y="1200150"/>
                  </a:cubicBezTo>
                  <a:cubicBezTo>
                    <a:pt x="558602" y="1268730"/>
                    <a:pt x="465257" y="1312545"/>
                    <a:pt x="358577" y="1383030"/>
                  </a:cubicBezTo>
                  <a:cubicBezTo>
                    <a:pt x="251897" y="1453515"/>
                    <a:pt x="109022" y="1577340"/>
                    <a:pt x="49967" y="1623060"/>
                  </a:cubicBezTo>
                  <a:cubicBezTo>
                    <a:pt x="-9088" y="1668780"/>
                    <a:pt x="-2421" y="1663065"/>
                    <a:pt x="4247" y="16573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Freeform 14"/>
            <p:cNvSpPr/>
            <p:nvPr/>
          </p:nvSpPr>
          <p:spPr>
            <a:xfrm>
              <a:off x="2160270" y="5703570"/>
              <a:ext cx="1245870" cy="561763"/>
            </a:xfrm>
            <a:custGeom>
              <a:avLst/>
              <a:gdLst>
                <a:gd name="connsiteX0" fmla="*/ 1245870 w 1245870"/>
                <a:gd name="connsiteY0" fmla="*/ 0 h 561763"/>
                <a:gd name="connsiteX1" fmla="*/ 628650 w 1245870"/>
                <a:gd name="connsiteY1" fmla="*/ 422910 h 561763"/>
                <a:gd name="connsiteX2" fmla="*/ 354330 w 1245870"/>
                <a:gd name="connsiteY2" fmla="*/ 537210 h 561763"/>
                <a:gd name="connsiteX3" fmla="*/ 160020 w 1245870"/>
                <a:gd name="connsiteY3" fmla="*/ 560070 h 561763"/>
                <a:gd name="connsiteX4" fmla="*/ 34290 w 1245870"/>
                <a:gd name="connsiteY4" fmla="*/ 560070 h 561763"/>
                <a:gd name="connsiteX5" fmla="*/ 0 w 1245870"/>
                <a:gd name="connsiteY5" fmla="*/ 560070 h 5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 h="561763">
                  <a:moveTo>
                    <a:pt x="1245870" y="0"/>
                  </a:moveTo>
                  <a:cubicBezTo>
                    <a:pt x="1011555" y="166687"/>
                    <a:pt x="777240" y="333375"/>
                    <a:pt x="628650" y="422910"/>
                  </a:cubicBezTo>
                  <a:cubicBezTo>
                    <a:pt x="480060" y="512445"/>
                    <a:pt x="432435" y="514350"/>
                    <a:pt x="354330" y="537210"/>
                  </a:cubicBezTo>
                  <a:cubicBezTo>
                    <a:pt x="276225" y="560070"/>
                    <a:pt x="213360" y="556260"/>
                    <a:pt x="160020" y="560070"/>
                  </a:cubicBezTo>
                  <a:cubicBezTo>
                    <a:pt x="106680" y="563880"/>
                    <a:pt x="34290" y="560070"/>
                    <a:pt x="34290" y="560070"/>
                  </a:cubicBezTo>
                  <a:lnTo>
                    <a:pt x="0" y="560070"/>
                  </a:ln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2541333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s-ES_tradnl" dirty="0" smtClean="0"/>
              <a:t>Frente Frío</a:t>
            </a:r>
            <a:br>
              <a:rPr lang="es-ES_tradnl" dirty="0" smtClean="0"/>
            </a:br>
            <a:r>
              <a:rPr lang="es-ES_tradnl" dirty="0" smtClean="0"/>
              <a:t>THTA, Humedad Relativa, Circulación Ageo</a:t>
            </a:r>
            <a:endParaRPr lang="es-ES_tradn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sp>
        <p:nvSpPr>
          <p:cNvPr id="4" name="Freeform 3"/>
          <p:cNvSpPr/>
          <p:nvPr/>
        </p:nvSpPr>
        <p:spPr>
          <a:xfrm>
            <a:off x="1817370" y="5143500"/>
            <a:ext cx="2594610" cy="1165860"/>
          </a:xfrm>
          <a:custGeom>
            <a:avLst/>
            <a:gdLst>
              <a:gd name="connsiteX0" fmla="*/ 0 w 2594610"/>
              <a:gd name="connsiteY0" fmla="*/ 0 h 1165860"/>
              <a:gd name="connsiteX1" fmla="*/ 1085850 w 2594610"/>
              <a:gd name="connsiteY1" fmla="*/ 125730 h 1165860"/>
              <a:gd name="connsiteX2" fmla="*/ 1508760 w 2594610"/>
              <a:gd name="connsiteY2" fmla="*/ 251460 h 1165860"/>
              <a:gd name="connsiteX3" fmla="*/ 2148840 w 2594610"/>
              <a:gd name="connsiteY3" fmla="*/ 514350 h 1165860"/>
              <a:gd name="connsiteX4" fmla="*/ 2388870 w 2594610"/>
              <a:gd name="connsiteY4" fmla="*/ 788670 h 1165860"/>
              <a:gd name="connsiteX5" fmla="*/ 2514600 w 2594610"/>
              <a:gd name="connsiteY5" fmla="*/ 982980 h 1165860"/>
              <a:gd name="connsiteX6" fmla="*/ 2594610 w 2594610"/>
              <a:gd name="connsiteY6" fmla="*/ 1165860 h 116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4610" h="1165860">
                <a:moveTo>
                  <a:pt x="0" y="0"/>
                </a:moveTo>
                <a:cubicBezTo>
                  <a:pt x="417195" y="41910"/>
                  <a:pt x="834390" y="83820"/>
                  <a:pt x="1085850" y="125730"/>
                </a:cubicBezTo>
                <a:cubicBezTo>
                  <a:pt x="1337310" y="167640"/>
                  <a:pt x="1331595" y="186690"/>
                  <a:pt x="1508760" y="251460"/>
                </a:cubicBezTo>
                <a:cubicBezTo>
                  <a:pt x="1685925" y="316230"/>
                  <a:pt x="2002155" y="424815"/>
                  <a:pt x="2148840" y="514350"/>
                </a:cubicBezTo>
                <a:cubicBezTo>
                  <a:pt x="2295525" y="603885"/>
                  <a:pt x="2327910" y="710565"/>
                  <a:pt x="2388870" y="788670"/>
                </a:cubicBezTo>
                <a:cubicBezTo>
                  <a:pt x="2449830" y="866775"/>
                  <a:pt x="2480310" y="920115"/>
                  <a:pt x="2514600" y="982980"/>
                </a:cubicBezTo>
                <a:cubicBezTo>
                  <a:pt x="2548890" y="1045845"/>
                  <a:pt x="2571750" y="1105852"/>
                  <a:pt x="2594610" y="1165860"/>
                </a:cubicBezTo>
              </a:path>
            </a:pathLst>
          </a:cu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TextBox 4"/>
          <p:cNvSpPr txBox="1"/>
          <p:nvPr/>
        </p:nvSpPr>
        <p:spPr>
          <a:xfrm>
            <a:off x="1817370" y="5486400"/>
            <a:ext cx="1611630" cy="523220"/>
          </a:xfrm>
          <a:prstGeom prst="rect">
            <a:avLst/>
          </a:prstGeom>
          <a:solidFill>
            <a:schemeClr val="tx1">
              <a:alpha val="52000"/>
            </a:schemeClr>
          </a:solidFill>
          <a:ln>
            <a:solidFill>
              <a:srgbClr val="7030A0"/>
            </a:solidFill>
          </a:ln>
        </p:spPr>
        <p:txBody>
          <a:bodyPr wrap="square" rtlCol="0">
            <a:spAutoFit/>
          </a:bodyPr>
          <a:lstStyle/>
          <a:p>
            <a:pPr algn="ctr"/>
            <a:r>
              <a:rPr lang="es-ES_tradnl" sz="2800" b="1" dirty="0" smtClean="0">
                <a:solidFill>
                  <a:schemeClr val="bg1"/>
                </a:solidFill>
              </a:rPr>
              <a:t>Aire Frío </a:t>
            </a:r>
            <a:endParaRPr lang="es-ES_tradnl" sz="2800" b="1" dirty="0">
              <a:solidFill>
                <a:schemeClr val="bg1"/>
              </a:solidFill>
            </a:endParaRPr>
          </a:p>
        </p:txBody>
      </p:sp>
      <p:sp>
        <p:nvSpPr>
          <p:cNvPr id="6" name="TextBox 5"/>
          <p:cNvSpPr txBox="1"/>
          <p:nvPr/>
        </p:nvSpPr>
        <p:spPr>
          <a:xfrm>
            <a:off x="4331970" y="5486400"/>
            <a:ext cx="1611630" cy="954107"/>
          </a:xfrm>
          <a:prstGeom prst="rect">
            <a:avLst/>
          </a:prstGeom>
          <a:solidFill>
            <a:schemeClr val="tx1">
              <a:alpha val="52000"/>
            </a:schemeClr>
          </a:solidFill>
          <a:ln>
            <a:solidFill>
              <a:srgbClr val="7030A0"/>
            </a:solidFill>
          </a:ln>
        </p:spPr>
        <p:txBody>
          <a:bodyPr wrap="square" rtlCol="0">
            <a:spAutoFit/>
          </a:bodyPr>
          <a:lstStyle/>
          <a:p>
            <a:pPr algn="ctr"/>
            <a:r>
              <a:rPr lang="es-ES_tradnl" sz="2800" b="1" dirty="0" smtClean="0">
                <a:solidFill>
                  <a:schemeClr val="bg1"/>
                </a:solidFill>
              </a:rPr>
              <a:t>Aire Cálido  </a:t>
            </a:r>
            <a:endParaRPr lang="es-ES_tradnl" sz="2800" b="1" dirty="0">
              <a:solidFill>
                <a:schemeClr val="bg1"/>
              </a:solidFill>
            </a:endParaRPr>
          </a:p>
        </p:txBody>
      </p:sp>
      <p:sp>
        <p:nvSpPr>
          <p:cNvPr id="7" name="TextBox 6"/>
          <p:cNvSpPr txBox="1"/>
          <p:nvPr/>
        </p:nvSpPr>
        <p:spPr>
          <a:xfrm>
            <a:off x="3276600" y="3846493"/>
            <a:ext cx="1905000" cy="954107"/>
          </a:xfrm>
          <a:prstGeom prst="rect">
            <a:avLst/>
          </a:prstGeom>
          <a:solidFill>
            <a:schemeClr val="tx1">
              <a:alpha val="52000"/>
            </a:schemeClr>
          </a:solidFill>
          <a:ln>
            <a:solidFill>
              <a:srgbClr val="7030A0"/>
            </a:solidFill>
          </a:ln>
        </p:spPr>
        <p:txBody>
          <a:bodyPr wrap="square" rtlCol="0">
            <a:spAutoFit/>
          </a:bodyPr>
          <a:lstStyle/>
          <a:p>
            <a:r>
              <a:rPr lang="es-ES_tradnl" sz="2800" dirty="0" smtClean="0">
                <a:solidFill>
                  <a:schemeClr val="bg1"/>
                </a:solidFill>
              </a:rPr>
              <a:t>Desarrollo</a:t>
            </a:r>
          </a:p>
          <a:p>
            <a:pPr algn="ctr"/>
            <a:r>
              <a:rPr lang="es-ES_tradnl" sz="2800" dirty="0" smtClean="0">
                <a:solidFill>
                  <a:schemeClr val="bg1"/>
                </a:solidFill>
              </a:rPr>
              <a:t>Llano</a:t>
            </a:r>
            <a:endParaRPr lang="es-ES_tradnl" sz="2800" dirty="0">
              <a:solidFill>
                <a:schemeClr val="bg1"/>
              </a:solidFill>
            </a:endParaRPr>
          </a:p>
        </p:txBody>
      </p:sp>
      <p:sp>
        <p:nvSpPr>
          <p:cNvPr id="8" name="TextBox 7"/>
          <p:cNvSpPr txBox="1"/>
          <p:nvPr/>
        </p:nvSpPr>
        <p:spPr>
          <a:xfrm>
            <a:off x="5029200" y="3048000"/>
            <a:ext cx="1905000" cy="954107"/>
          </a:xfrm>
          <a:prstGeom prst="rect">
            <a:avLst/>
          </a:prstGeom>
          <a:solidFill>
            <a:schemeClr val="tx1">
              <a:alpha val="52000"/>
            </a:schemeClr>
          </a:solidFill>
          <a:ln>
            <a:solidFill>
              <a:srgbClr val="7030A0"/>
            </a:solidFill>
          </a:ln>
        </p:spPr>
        <p:txBody>
          <a:bodyPr wrap="square" rtlCol="0">
            <a:spAutoFit/>
          </a:bodyPr>
          <a:lstStyle/>
          <a:p>
            <a:r>
              <a:rPr lang="es-ES_tradnl" sz="2800" dirty="0" smtClean="0">
                <a:solidFill>
                  <a:schemeClr val="bg1"/>
                </a:solidFill>
              </a:rPr>
              <a:t>Desarrollo</a:t>
            </a:r>
          </a:p>
          <a:p>
            <a:pPr algn="ctr"/>
            <a:r>
              <a:rPr lang="es-ES_tradnl" sz="2800" dirty="0" smtClean="0">
                <a:solidFill>
                  <a:schemeClr val="bg1"/>
                </a:solidFill>
              </a:rPr>
              <a:t>Profundo</a:t>
            </a:r>
            <a:endParaRPr lang="es-ES_tradnl" sz="2800" dirty="0">
              <a:solidFill>
                <a:schemeClr val="bg1"/>
              </a:solidFill>
            </a:endParaRPr>
          </a:p>
        </p:txBody>
      </p:sp>
    </p:spTree>
    <p:extLst>
      <p:ext uri="{BB962C8B-B14F-4D97-AF65-F5344CB8AC3E}">
        <p14:creationId xmlns:p14="http://schemas.microsoft.com/office/powerpoint/2010/main" val="3627274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s-ES_tradnl" dirty="0" smtClean="0"/>
              <a:t>Frente Frío</a:t>
            </a:r>
            <a:br>
              <a:rPr lang="es-ES_tradnl" dirty="0" smtClean="0"/>
            </a:br>
            <a:r>
              <a:rPr lang="es-ES_tradnl" sz="3600" dirty="0" smtClean="0"/>
              <a:t>Humedad Relativa, Con/</a:t>
            </a:r>
            <a:r>
              <a:rPr lang="es-ES_tradnl" sz="3600" dirty="0" err="1" smtClean="0"/>
              <a:t>Div</a:t>
            </a:r>
            <a:r>
              <a:rPr lang="es-ES_tradnl" sz="3600" dirty="0" smtClean="0"/>
              <a:t>., Circulación Ageo</a:t>
            </a:r>
            <a:endParaRPr lang="es-ES_tradnl"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sp>
        <p:nvSpPr>
          <p:cNvPr id="6" name="Freeform 5"/>
          <p:cNvSpPr/>
          <p:nvPr/>
        </p:nvSpPr>
        <p:spPr>
          <a:xfrm>
            <a:off x="1817370" y="5143500"/>
            <a:ext cx="2594610" cy="1165860"/>
          </a:xfrm>
          <a:custGeom>
            <a:avLst/>
            <a:gdLst>
              <a:gd name="connsiteX0" fmla="*/ 0 w 2594610"/>
              <a:gd name="connsiteY0" fmla="*/ 0 h 1165860"/>
              <a:gd name="connsiteX1" fmla="*/ 1085850 w 2594610"/>
              <a:gd name="connsiteY1" fmla="*/ 125730 h 1165860"/>
              <a:gd name="connsiteX2" fmla="*/ 1508760 w 2594610"/>
              <a:gd name="connsiteY2" fmla="*/ 251460 h 1165860"/>
              <a:gd name="connsiteX3" fmla="*/ 2148840 w 2594610"/>
              <a:gd name="connsiteY3" fmla="*/ 514350 h 1165860"/>
              <a:gd name="connsiteX4" fmla="*/ 2388870 w 2594610"/>
              <a:gd name="connsiteY4" fmla="*/ 788670 h 1165860"/>
              <a:gd name="connsiteX5" fmla="*/ 2514600 w 2594610"/>
              <a:gd name="connsiteY5" fmla="*/ 982980 h 1165860"/>
              <a:gd name="connsiteX6" fmla="*/ 2594610 w 2594610"/>
              <a:gd name="connsiteY6" fmla="*/ 1165860 h 116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4610" h="1165860">
                <a:moveTo>
                  <a:pt x="0" y="0"/>
                </a:moveTo>
                <a:cubicBezTo>
                  <a:pt x="417195" y="41910"/>
                  <a:pt x="834390" y="83820"/>
                  <a:pt x="1085850" y="125730"/>
                </a:cubicBezTo>
                <a:cubicBezTo>
                  <a:pt x="1337310" y="167640"/>
                  <a:pt x="1331595" y="186690"/>
                  <a:pt x="1508760" y="251460"/>
                </a:cubicBezTo>
                <a:cubicBezTo>
                  <a:pt x="1685925" y="316230"/>
                  <a:pt x="2002155" y="424815"/>
                  <a:pt x="2148840" y="514350"/>
                </a:cubicBezTo>
                <a:cubicBezTo>
                  <a:pt x="2295525" y="603885"/>
                  <a:pt x="2327910" y="710565"/>
                  <a:pt x="2388870" y="788670"/>
                </a:cubicBezTo>
                <a:cubicBezTo>
                  <a:pt x="2449830" y="866775"/>
                  <a:pt x="2480310" y="920115"/>
                  <a:pt x="2514600" y="982980"/>
                </a:cubicBezTo>
                <a:cubicBezTo>
                  <a:pt x="2548890" y="1045845"/>
                  <a:pt x="2571750" y="1105852"/>
                  <a:pt x="2594610" y="1165860"/>
                </a:cubicBezTo>
              </a:path>
            </a:pathLst>
          </a:cu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TextBox 4"/>
          <p:cNvSpPr txBox="1"/>
          <p:nvPr/>
        </p:nvSpPr>
        <p:spPr>
          <a:xfrm>
            <a:off x="4343400" y="2819400"/>
            <a:ext cx="1219200" cy="707886"/>
          </a:xfrm>
          <a:prstGeom prst="rect">
            <a:avLst/>
          </a:prstGeom>
          <a:noFill/>
        </p:spPr>
        <p:txBody>
          <a:bodyPr wrap="square" rtlCol="0">
            <a:spAutoFit/>
          </a:bodyPr>
          <a:lstStyle/>
          <a:p>
            <a:pPr algn="ctr"/>
            <a:r>
              <a:rPr lang="es-ES_tradnl" sz="4000" dirty="0" err="1" smtClean="0">
                <a:solidFill>
                  <a:srgbClr val="00B0F0"/>
                </a:solidFill>
              </a:rPr>
              <a:t>Div</a:t>
            </a:r>
            <a:r>
              <a:rPr lang="es-ES_tradnl" sz="4000" dirty="0" smtClean="0">
                <a:solidFill>
                  <a:srgbClr val="00B0F0"/>
                </a:solidFill>
              </a:rPr>
              <a:t>.</a:t>
            </a:r>
            <a:endParaRPr lang="es-ES_tradnl" sz="4000" dirty="0">
              <a:solidFill>
                <a:srgbClr val="00B0F0"/>
              </a:solidFill>
            </a:endParaRPr>
          </a:p>
        </p:txBody>
      </p:sp>
      <p:sp>
        <p:nvSpPr>
          <p:cNvPr id="7" name="TextBox 6"/>
          <p:cNvSpPr txBox="1"/>
          <p:nvPr/>
        </p:nvSpPr>
        <p:spPr>
          <a:xfrm>
            <a:off x="4343400" y="5692914"/>
            <a:ext cx="1219200" cy="707886"/>
          </a:xfrm>
          <a:prstGeom prst="rect">
            <a:avLst/>
          </a:prstGeom>
          <a:noFill/>
        </p:spPr>
        <p:txBody>
          <a:bodyPr wrap="square" rtlCol="0">
            <a:spAutoFit/>
          </a:bodyPr>
          <a:lstStyle/>
          <a:p>
            <a:pPr algn="ctr"/>
            <a:r>
              <a:rPr lang="es-ES_tradnl" sz="4000" dirty="0" smtClean="0">
                <a:solidFill>
                  <a:srgbClr val="FF0000"/>
                </a:solidFill>
              </a:rPr>
              <a:t>Con.</a:t>
            </a:r>
            <a:endParaRPr lang="es-ES_tradnl" sz="4000" dirty="0">
              <a:solidFill>
                <a:srgbClr val="FF0000"/>
              </a:solidFill>
            </a:endParaRPr>
          </a:p>
        </p:txBody>
      </p:sp>
    </p:spTree>
    <p:extLst>
      <p:ext uri="{BB962C8B-B14F-4D97-AF65-F5344CB8AC3E}">
        <p14:creationId xmlns:p14="http://schemas.microsoft.com/office/powerpoint/2010/main" val="1023549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s-ES_tradnl" dirty="0" smtClean="0"/>
              <a:t>Frente Frío</a:t>
            </a:r>
            <a:br>
              <a:rPr lang="es-ES_tradnl" dirty="0" smtClean="0"/>
            </a:br>
            <a:r>
              <a:rPr lang="es-ES_tradnl" dirty="0" smtClean="0"/>
              <a:t>THTA, Omegas y Velocidad Vertical</a:t>
            </a:r>
            <a:endParaRPr lang="es-ES_tradn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sp>
        <p:nvSpPr>
          <p:cNvPr id="5" name="Freeform 4"/>
          <p:cNvSpPr/>
          <p:nvPr/>
        </p:nvSpPr>
        <p:spPr>
          <a:xfrm>
            <a:off x="1817370" y="5143500"/>
            <a:ext cx="2594610" cy="1165860"/>
          </a:xfrm>
          <a:custGeom>
            <a:avLst/>
            <a:gdLst>
              <a:gd name="connsiteX0" fmla="*/ 0 w 2594610"/>
              <a:gd name="connsiteY0" fmla="*/ 0 h 1165860"/>
              <a:gd name="connsiteX1" fmla="*/ 1085850 w 2594610"/>
              <a:gd name="connsiteY1" fmla="*/ 125730 h 1165860"/>
              <a:gd name="connsiteX2" fmla="*/ 1508760 w 2594610"/>
              <a:gd name="connsiteY2" fmla="*/ 251460 h 1165860"/>
              <a:gd name="connsiteX3" fmla="*/ 2148840 w 2594610"/>
              <a:gd name="connsiteY3" fmla="*/ 514350 h 1165860"/>
              <a:gd name="connsiteX4" fmla="*/ 2388870 w 2594610"/>
              <a:gd name="connsiteY4" fmla="*/ 788670 h 1165860"/>
              <a:gd name="connsiteX5" fmla="*/ 2514600 w 2594610"/>
              <a:gd name="connsiteY5" fmla="*/ 982980 h 1165860"/>
              <a:gd name="connsiteX6" fmla="*/ 2594610 w 2594610"/>
              <a:gd name="connsiteY6" fmla="*/ 1165860 h 116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4610" h="1165860">
                <a:moveTo>
                  <a:pt x="0" y="0"/>
                </a:moveTo>
                <a:cubicBezTo>
                  <a:pt x="417195" y="41910"/>
                  <a:pt x="834390" y="83820"/>
                  <a:pt x="1085850" y="125730"/>
                </a:cubicBezTo>
                <a:cubicBezTo>
                  <a:pt x="1337310" y="167640"/>
                  <a:pt x="1331595" y="186690"/>
                  <a:pt x="1508760" y="251460"/>
                </a:cubicBezTo>
                <a:cubicBezTo>
                  <a:pt x="1685925" y="316230"/>
                  <a:pt x="2002155" y="424815"/>
                  <a:pt x="2148840" y="514350"/>
                </a:cubicBezTo>
                <a:cubicBezTo>
                  <a:pt x="2295525" y="603885"/>
                  <a:pt x="2327910" y="710565"/>
                  <a:pt x="2388870" y="788670"/>
                </a:cubicBezTo>
                <a:cubicBezTo>
                  <a:pt x="2449830" y="866775"/>
                  <a:pt x="2480310" y="920115"/>
                  <a:pt x="2514600" y="982980"/>
                </a:cubicBezTo>
                <a:cubicBezTo>
                  <a:pt x="2548890" y="1045845"/>
                  <a:pt x="2571750" y="1105852"/>
                  <a:pt x="2594610" y="1165860"/>
                </a:cubicBezTo>
              </a:path>
            </a:pathLst>
          </a:cu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TextBox 7"/>
          <p:cNvSpPr txBox="1"/>
          <p:nvPr/>
        </p:nvSpPr>
        <p:spPr>
          <a:xfrm>
            <a:off x="1752600" y="3694093"/>
            <a:ext cx="1764030" cy="954107"/>
          </a:xfrm>
          <a:prstGeom prst="rect">
            <a:avLst/>
          </a:prstGeom>
          <a:solidFill>
            <a:schemeClr val="tx1">
              <a:alpha val="52000"/>
            </a:schemeClr>
          </a:solidFill>
          <a:ln>
            <a:solidFill>
              <a:srgbClr val="7030A0"/>
            </a:solidFill>
          </a:ln>
        </p:spPr>
        <p:txBody>
          <a:bodyPr wrap="square" rtlCol="0">
            <a:spAutoFit/>
          </a:bodyPr>
          <a:lstStyle/>
          <a:p>
            <a:pPr algn="ctr"/>
            <a:r>
              <a:rPr lang="es-ES_tradnl" sz="2800" b="1" dirty="0" smtClean="0">
                <a:solidFill>
                  <a:schemeClr val="bg1"/>
                </a:solidFill>
              </a:rPr>
              <a:t>Omegas Negativos</a:t>
            </a:r>
            <a:endParaRPr lang="es-ES_tradnl" sz="2800" b="1" dirty="0">
              <a:solidFill>
                <a:schemeClr val="bg1"/>
              </a:solidFill>
            </a:endParaRPr>
          </a:p>
        </p:txBody>
      </p:sp>
      <p:cxnSp>
        <p:nvCxnSpPr>
          <p:cNvPr id="9" name="Straight Arrow Connector 8"/>
          <p:cNvCxnSpPr/>
          <p:nvPr/>
        </p:nvCxnSpPr>
        <p:spPr>
          <a:xfrm>
            <a:off x="2634615" y="4648200"/>
            <a:ext cx="1777365" cy="914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05200" y="4648200"/>
            <a:ext cx="1777365" cy="914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556635" y="3694093"/>
            <a:ext cx="1015365" cy="49690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443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s-ES_tradnl" dirty="0" smtClean="0"/>
              <a:t>Frente Cálido</a:t>
            </a:r>
            <a:br>
              <a:rPr lang="es-ES_tradnl" dirty="0" smtClean="0"/>
            </a:br>
            <a:r>
              <a:rPr lang="es-ES_tradnl" dirty="0" smtClean="0"/>
              <a:t>THTA, Humedad Relativa, Circulación Ageo</a:t>
            </a:r>
            <a:endParaRPr lang="es-ES_tradnl"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sp>
        <p:nvSpPr>
          <p:cNvPr id="3" name="Freeform 2"/>
          <p:cNvSpPr/>
          <p:nvPr/>
        </p:nvSpPr>
        <p:spPr>
          <a:xfrm>
            <a:off x="3474720" y="5212080"/>
            <a:ext cx="5337810" cy="1097280"/>
          </a:xfrm>
          <a:custGeom>
            <a:avLst/>
            <a:gdLst>
              <a:gd name="connsiteX0" fmla="*/ 0 w 5337810"/>
              <a:gd name="connsiteY0" fmla="*/ 1097280 h 1097280"/>
              <a:gd name="connsiteX1" fmla="*/ 205740 w 5337810"/>
              <a:gd name="connsiteY1" fmla="*/ 674370 h 1097280"/>
              <a:gd name="connsiteX2" fmla="*/ 777240 w 5337810"/>
              <a:gd name="connsiteY2" fmla="*/ 560070 h 1097280"/>
              <a:gd name="connsiteX3" fmla="*/ 2057400 w 5337810"/>
              <a:gd name="connsiteY3" fmla="*/ 285750 h 1097280"/>
              <a:gd name="connsiteX4" fmla="*/ 3337560 w 5337810"/>
              <a:gd name="connsiteY4" fmla="*/ 160020 h 1097280"/>
              <a:gd name="connsiteX5" fmla="*/ 4400550 w 5337810"/>
              <a:gd name="connsiteY5" fmla="*/ 114300 h 1097280"/>
              <a:gd name="connsiteX6" fmla="*/ 5017770 w 5337810"/>
              <a:gd name="connsiteY6" fmla="*/ 45720 h 1097280"/>
              <a:gd name="connsiteX7" fmla="*/ 5337810 w 5337810"/>
              <a:gd name="connsiteY7" fmla="*/ 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7810" h="1097280">
                <a:moveTo>
                  <a:pt x="0" y="1097280"/>
                </a:moveTo>
                <a:cubicBezTo>
                  <a:pt x="38100" y="930592"/>
                  <a:pt x="76200" y="763905"/>
                  <a:pt x="205740" y="674370"/>
                </a:cubicBezTo>
                <a:cubicBezTo>
                  <a:pt x="335280" y="584835"/>
                  <a:pt x="777240" y="560070"/>
                  <a:pt x="777240" y="560070"/>
                </a:cubicBezTo>
                <a:cubicBezTo>
                  <a:pt x="1085850" y="495300"/>
                  <a:pt x="1630680" y="352425"/>
                  <a:pt x="2057400" y="285750"/>
                </a:cubicBezTo>
                <a:cubicBezTo>
                  <a:pt x="2484120" y="219075"/>
                  <a:pt x="2947035" y="188595"/>
                  <a:pt x="3337560" y="160020"/>
                </a:cubicBezTo>
                <a:cubicBezTo>
                  <a:pt x="3728085" y="131445"/>
                  <a:pt x="4120515" y="133350"/>
                  <a:pt x="4400550" y="114300"/>
                </a:cubicBezTo>
                <a:cubicBezTo>
                  <a:pt x="4680585" y="95250"/>
                  <a:pt x="4861560" y="64770"/>
                  <a:pt x="5017770" y="45720"/>
                </a:cubicBezTo>
                <a:cubicBezTo>
                  <a:pt x="5173980" y="26670"/>
                  <a:pt x="5255895" y="13335"/>
                  <a:pt x="5337810" y="0"/>
                </a:cubicBez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95591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5856"/>
          </a:xfrm>
        </p:spPr>
        <p:txBody>
          <a:bodyPr>
            <a:normAutofit fontScale="90000"/>
          </a:bodyPr>
          <a:lstStyle/>
          <a:p>
            <a:r>
              <a:rPr lang="es-ES_tradnl" dirty="0" smtClean="0"/>
              <a:t>Frente Cálido</a:t>
            </a:r>
            <a:br>
              <a:rPr lang="es-ES_tradnl" dirty="0" smtClean="0"/>
            </a:br>
            <a:r>
              <a:rPr lang="es-ES_tradnl" sz="3600" dirty="0" smtClean="0"/>
              <a:t>Humedad Relativa, Con/</a:t>
            </a:r>
            <a:r>
              <a:rPr lang="es-ES_tradnl" sz="3600" dirty="0" err="1" smtClean="0"/>
              <a:t>Div</a:t>
            </a:r>
            <a:r>
              <a:rPr lang="es-ES_tradnl" sz="3600" dirty="0" smtClean="0"/>
              <a:t>., Circulación Ageo</a:t>
            </a:r>
            <a:endParaRPr lang="es-ES_tradnl"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sp>
        <p:nvSpPr>
          <p:cNvPr id="4" name="Freeform 3"/>
          <p:cNvSpPr/>
          <p:nvPr/>
        </p:nvSpPr>
        <p:spPr>
          <a:xfrm>
            <a:off x="3474720" y="5212080"/>
            <a:ext cx="5337810" cy="1097280"/>
          </a:xfrm>
          <a:custGeom>
            <a:avLst/>
            <a:gdLst>
              <a:gd name="connsiteX0" fmla="*/ 0 w 5337810"/>
              <a:gd name="connsiteY0" fmla="*/ 1097280 h 1097280"/>
              <a:gd name="connsiteX1" fmla="*/ 205740 w 5337810"/>
              <a:gd name="connsiteY1" fmla="*/ 674370 h 1097280"/>
              <a:gd name="connsiteX2" fmla="*/ 777240 w 5337810"/>
              <a:gd name="connsiteY2" fmla="*/ 560070 h 1097280"/>
              <a:gd name="connsiteX3" fmla="*/ 2057400 w 5337810"/>
              <a:gd name="connsiteY3" fmla="*/ 285750 h 1097280"/>
              <a:gd name="connsiteX4" fmla="*/ 3337560 w 5337810"/>
              <a:gd name="connsiteY4" fmla="*/ 160020 h 1097280"/>
              <a:gd name="connsiteX5" fmla="*/ 4400550 w 5337810"/>
              <a:gd name="connsiteY5" fmla="*/ 114300 h 1097280"/>
              <a:gd name="connsiteX6" fmla="*/ 5017770 w 5337810"/>
              <a:gd name="connsiteY6" fmla="*/ 45720 h 1097280"/>
              <a:gd name="connsiteX7" fmla="*/ 5337810 w 5337810"/>
              <a:gd name="connsiteY7" fmla="*/ 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7810" h="1097280">
                <a:moveTo>
                  <a:pt x="0" y="1097280"/>
                </a:moveTo>
                <a:cubicBezTo>
                  <a:pt x="38100" y="930592"/>
                  <a:pt x="76200" y="763905"/>
                  <a:pt x="205740" y="674370"/>
                </a:cubicBezTo>
                <a:cubicBezTo>
                  <a:pt x="335280" y="584835"/>
                  <a:pt x="777240" y="560070"/>
                  <a:pt x="777240" y="560070"/>
                </a:cubicBezTo>
                <a:cubicBezTo>
                  <a:pt x="1085850" y="495300"/>
                  <a:pt x="1630680" y="352425"/>
                  <a:pt x="2057400" y="285750"/>
                </a:cubicBezTo>
                <a:cubicBezTo>
                  <a:pt x="2484120" y="219075"/>
                  <a:pt x="2947035" y="188595"/>
                  <a:pt x="3337560" y="160020"/>
                </a:cubicBezTo>
                <a:cubicBezTo>
                  <a:pt x="3728085" y="131445"/>
                  <a:pt x="4120515" y="133350"/>
                  <a:pt x="4400550" y="114300"/>
                </a:cubicBezTo>
                <a:cubicBezTo>
                  <a:pt x="4680585" y="95250"/>
                  <a:pt x="4861560" y="64770"/>
                  <a:pt x="5017770" y="45720"/>
                </a:cubicBezTo>
                <a:cubicBezTo>
                  <a:pt x="5173980" y="26670"/>
                  <a:pt x="5255895" y="13335"/>
                  <a:pt x="5337810" y="0"/>
                </a:cubicBez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030335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s-ES_tradnl" dirty="0" smtClean="0"/>
              <a:t>Frente Cálido</a:t>
            </a:r>
            <a:br>
              <a:rPr lang="es-ES_tradnl" dirty="0" smtClean="0"/>
            </a:br>
            <a:r>
              <a:rPr lang="es-ES_tradnl" dirty="0" smtClean="0"/>
              <a:t>THTA, Omegas y Velocidad Vertical</a:t>
            </a:r>
            <a:endParaRPr lang="es-ES_tradn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sp>
        <p:nvSpPr>
          <p:cNvPr id="4" name="Freeform 3"/>
          <p:cNvSpPr/>
          <p:nvPr/>
        </p:nvSpPr>
        <p:spPr>
          <a:xfrm>
            <a:off x="3474720" y="5212080"/>
            <a:ext cx="5337810" cy="1097280"/>
          </a:xfrm>
          <a:custGeom>
            <a:avLst/>
            <a:gdLst>
              <a:gd name="connsiteX0" fmla="*/ 0 w 5337810"/>
              <a:gd name="connsiteY0" fmla="*/ 1097280 h 1097280"/>
              <a:gd name="connsiteX1" fmla="*/ 205740 w 5337810"/>
              <a:gd name="connsiteY1" fmla="*/ 674370 h 1097280"/>
              <a:gd name="connsiteX2" fmla="*/ 777240 w 5337810"/>
              <a:gd name="connsiteY2" fmla="*/ 560070 h 1097280"/>
              <a:gd name="connsiteX3" fmla="*/ 2057400 w 5337810"/>
              <a:gd name="connsiteY3" fmla="*/ 285750 h 1097280"/>
              <a:gd name="connsiteX4" fmla="*/ 3337560 w 5337810"/>
              <a:gd name="connsiteY4" fmla="*/ 160020 h 1097280"/>
              <a:gd name="connsiteX5" fmla="*/ 4400550 w 5337810"/>
              <a:gd name="connsiteY5" fmla="*/ 114300 h 1097280"/>
              <a:gd name="connsiteX6" fmla="*/ 5017770 w 5337810"/>
              <a:gd name="connsiteY6" fmla="*/ 45720 h 1097280"/>
              <a:gd name="connsiteX7" fmla="*/ 5337810 w 5337810"/>
              <a:gd name="connsiteY7" fmla="*/ 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7810" h="1097280">
                <a:moveTo>
                  <a:pt x="0" y="1097280"/>
                </a:moveTo>
                <a:cubicBezTo>
                  <a:pt x="38100" y="930592"/>
                  <a:pt x="76200" y="763905"/>
                  <a:pt x="205740" y="674370"/>
                </a:cubicBezTo>
                <a:cubicBezTo>
                  <a:pt x="335280" y="584835"/>
                  <a:pt x="777240" y="560070"/>
                  <a:pt x="777240" y="560070"/>
                </a:cubicBezTo>
                <a:cubicBezTo>
                  <a:pt x="1085850" y="495300"/>
                  <a:pt x="1630680" y="352425"/>
                  <a:pt x="2057400" y="285750"/>
                </a:cubicBezTo>
                <a:cubicBezTo>
                  <a:pt x="2484120" y="219075"/>
                  <a:pt x="2947035" y="188595"/>
                  <a:pt x="3337560" y="160020"/>
                </a:cubicBezTo>
                <a:cubicBezTo>
                  <a:pt x="3728085" y="131445"/>
                  <a:pt x="4120515" y="133350"/>
                  <a:pt x="4400550" y="114300"/>
                </a:cubicBezTo>
                <a:cubicBezTo>
                  <a:pt x="4680585" y="95250"/>
                  <a:pt x="4861560" y="64770"/>
                  <a:pt x="5017770" y="45720"/>
                </a:cubicBezTo>
                <a:cubicBezTo>
                  <a:pt x="5173980" y="26670"/>
                  <a:pt x="5255895" y="13335"/>
                  <a:pt x="5337810" y="0"/>
                </a:cubicBez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TextBox 4"/>
          <p:cNvSpPr txBox="1"/>
          <p:nvPr/>
        </p:nvSpPr>
        <p:spPr>
          <a:xfrm>
            <a:off x="1752600" y="3694093"/>
            <a:ext cx="1764030" cy="954107"/>
          </a:xfrm>
          <a:prstGeom prst="rect">
            <a:avLst/>
          </a:prstGeom>
          <a:solidFill>
            <a:schemeClr val="tx1">
              <a:alpha val="52000"/>
            </a:schemeClr>
          </a:solidFill>
          <a:ln>
            <a:solidFill>
              <a:srgbClr val="7030A0"/>
            </a:solidFill>
          </a:ln>
        </p:spPr>
        <p:txBody>
          <a:bodyPr wrap="square" rtlCol="0">
            <a:spAutoFit/>
          </a:bodyPr>
          <a:lstStyle/>
          <a:p>
            <a:pPr algn="ctr"/>
            <a:r>
              <a:rPr lang="es-ES_tradnl" sz="2800" b="1" dirty="0" smtClean="0">
                <a:solidFill>
                  <a:schemeClr val="bg1"/>
                </a:solidFill>
              </a:rPr>
              <a:t>Omegas Débiles</a:t>
            </a:r>
            <a:endParaRPr lang="es-ES_tradnl" sz="2800" b="1" dirty="0">
              <a:solidFill>
                <a:schemeClr val="bg1"/>
              </a:solidFill>
            </a:endParaRPr>
          </a:p>
        </p:txBody>
      </p:sp>
      <p:cxnSp>
        <p:nvCxnSpPr>
          <p:cNvPr id="6" name="Straight Arrow Connector 5"/>
          <p:cNvCxnSpPr/>
          <p:nvPr/>
        </p:nvCxnSpPr>
        <p:spPr>
          <a:xfrm>
            <a:off x="3505200" y="4648200"/>
            <a:ext cx="2057400" cy="111252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906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9050"/>
            <a:ext cx="8229600" cy="1143000"/>
          </a:xfrm>
        </p:spPr>
        <p:txBody>
          <a:bodyPr>
            <a:normAutofit fontScale="90000"/>
          </a:bodyPr>
          <a:lstStyle/>
          <a:p>
            <a:r>
              <a:rPr lang="es-ES_tradnl" dirty="0" smtClean="0"/>
              <a:t>Nubosidad/Precipitación Estratiforme</a:t>
            </a:r>
            <a:endParaRPr lang="es-ES_tradnl"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sp>
        <p:nvSpPr>
          <p:cNvPr id="3" name="Freeform 2"/>
          <p:cNvSpPr/>
          <p:nvPr/>
        </p:nvSpPr>
        <p:spPr>
          <a:xfrm>
            <a:off x="57150" y="1817263"/>
            <a:ext cx="2893939" cy="1474577"/>
          </a:xfrm>
          <a:custGeom>
            <a:avLst/>
            <a:gdLst>
              <a:gd name="connsiteX0" fmla="*/ 0 w 2893939"/>
              <a:gd name="connsiteY0" fmla="*/ 45827 h 1474577"/>
              <a:gd name="connsiteX1" fmla="*/ 1051560 w 2893939"/>
              <a:gd name="connsiteY1" fmla="*/ 107 h 1474577"/>
              <a:gd name="connsiteX2" fmla="*/ 1657350 w 2893939"/>
              <a:gd name="connsiteY2" fmla="*/ 57257 h 1474577"/>
              <a:gd name="connsiteX3" fmla="*/ 2080260 w 2893939"/>
              <a:gd name="connsiteY3" fmla="*/ 148697 h 1474577"/>
              <a:gd name="connsiteX4" fmla="*/ 2423160 w 2893939"/>
              <a:gd name="connsiteY4" fmla="*/ 331577 h 1474577"/>
              <a:gd name="connsiteX5" fmla="*/ 2663190 w 2893939"/>
              <a:gd name="connsiteY5" fmla="*/ 560177 h 1474577"/>
              <a:gd name="connsiteX6" fmla="*/ 2868930 w 2893939"/>
              <a:gd name="connsiteY6" fmla="*/ 1005947 h 1474577"/>
              <a:gd name="connsiteX7" fmla="*/ 2880360 w 2893939"/>
              <a:gd name="connsiteY7" fmla="*/ 1314557 h 1474577"/>
              <a:gd name="connsiteX8" fmla="*/ 2777490 w 2893939"/>
              <a:gd name="connsiteY8" fmla="*/ 1474577 h 147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3939" h="1474577">
                <a:moveTo>
                  <a:pt x="0" y="45827"/>
                </a:moveTo>
                <a:cubicBezTo>
                  <a:pt x="387667" y="22014"/>
                  <a:pt x="775335" y="-1798"/>
                  <a:pt x="1051560" y="107"/>
                </a:cubicBezTo>
                <a:cubicBezTo>
                  <a:pt x="1327785" y="2012"/>
                  <a:pt x="1485900" y="32492"/>
                  <a:pt x="1657350" y="57257"/>
                </a:cubicBezTo>
                <a:cubicBezTo>
                  <a:pt x="1828800" y="82022"/>
                  <a:pt x="1952625" y="102977"/>
                  <a:pt x="2080260" y="148697"/>
                </a:cubicBezTo>
                <a:cubicBezTo>
                  <a:pt x="2207895" y="194417"/>
                  <a:pt x="2326005" y="262997"/>
                  <a:pt x="2423160" y="331577"/>
                </a:cubicBezTo>
                <a:cubicBezTo>
                  <a:pt x="2520315" y="400157"/>
                  <a:pt x="2588895" y="447782"/>
                  <a:pt x="2663190" y="560177"/>
                </a:cubicBezTo>
                <a:cubicBezTo>
                  <a:pt x="2737485" y="672572"/>
                  <a:pt x="2832735" y="880217"/>
                  <a:pt x="2868930" y="1005947"/>
                </a:cubicBezTo>
                <a:cubicBezTo>
                  <a:pt x="2905125" y="1131677"/>
                  <a:pt x="2895600" y="1236452"/>
                  <a:pt x="2880360" y="1314557"/>
                </a:cubicBezTo>
                <a:cubicBezTo>
                  <a:pt x="2865120" y="1392662"/>
                  <a:pt x="2821305" y="1433619"/>
                  <a:pt x="2777490" y="1474577"/>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Freeform 3"/>
          <p:cNvSpPr/>
          <p:nvPr/>
        </p:nvSpPr>
        <p:spPr>
          <a:xfrm>
            <a:off x="2868930" y="2343104"/>
            <a:ext cx="880110" cy="1007222"/>
          </a:xfrm>
          <a:custGeom>
            <a:avLst/>
            <a:gdLst>
              <a:gd name="connsiteX0" fmla="*/ 880110 w 880110"/>
              <a:gd name="connsiteY0" fmla="*/ 11476 h 1007222"/>
              <a:gd name="connsiteX1" fmla="*/ 811530 w 880110"/>
              <a:gd name="connsiteY1" fmla="*/ 57196 h 1007222"/>
              <a:gd name="connsiteX2" fmla="*/ 468630 w 880110"/>
              <a:gd name="connsiteY2" fmla="*/ 457246 h 1007222"/>
              <a:gd name="connsiteX3" fmla="*/ 240030 w 880110"/>
              <a:gd name="connsiteY3" fmla="*/ 731566 h 1007222"/>
              <a:gd name="connsiteX4" fmla="*/ 80010 w 880110"/>
              <a:gd name="connsiteY4" fmla="*/ 983026 h 1007222"/>
              <a:gd name="connsiteX5" fmla="*/ 0 w 880110"/>
              <a:gd name="connsiteY5" fmla="*/ 983026 h 100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110" h="1007222">
                <a:moveTo>
                  <a:pt x="880110" y="11476"/>
                </a:moveTo>
                <a:cubicBezTo>
                  <a:pt x="880110" y="-2812"/>
                  <a:pt x="880110" y="-17099"/>
                  <a:pt x="811530" y="57196"/>
                </a:cubicBezTo>
                <a:cubicBezTo>
                  <a:pt x="742950" y="131491"/>
                  <a:pt x="563880" y="344851"/>
                  <a:pt x="468630" y="457246"/>
                </a:cubicBezTo>
                <a:cubicBezTo>
                  <a:pt x="373380" y="569641"/>
                  <a:pt x="304800" y="643936"/>
                  <a:pt x="240030" y="731566"/>
                </a:cubicBezTo>
                <a:cubicBezTo>
                  <a:pt x="175260" y="819196"/>
                  <a:pt x="120015" y="941116"/>
                  <a:pt x="80010" y="983026"/>
                </a:cubicBezTo>
                <a:cubicBezTo>
                  <a:pt x="40005" y="1024936"/>
                  <a:pt x="20002" y="1003981"/>
                  <a:pt x="0" y="983026"/>
                </a:cubicBez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Freeform 4"/>
          <p:cNvSpPr/>
          <p:nvPr/>
        </p:nvSpPr>
        <p:spPr>
          <a:xfrm>
            <a:off x="1358249" y="2558801"/>
            <a:ext cx="1476391" cy="1093247"/>
          </a:xfrm>
          <a:custGeom>
            <a:avLst/>
            <a:gdLst>
              <a:gd name="connsiteX0" fmla="*/ 1476391 w 1476391"/>
              <a:gd name="connsiteY0" fmla="*/ 835909 h 1093247"/>
              <a:gd name="connsiteX1" fmla="*/ 847741 w 1476391"/>
              <a:gd name="connsiteY1" fmla="*/ 1087369 h 1093247"/>
              <a:gd name="connsiteX2" fmla="*/ 299101 w 1476391"/>
              <a:gd name="connsiteY2" fmla="*/ 984499 h 1093247"/>
              <a:gd name="connsiteX3" fmla="*/ 24781 w 1476391"/>
              <a:gd name="connsiteY3" fmla="*/ 664459 h 1093247"/>
              <a:gd name="connsiteX4" fmla="*/ 36211 w 1476391"/>
              <a:gd name="connsiteY4" fmla="*/ 275839 h 1093247"/>
              <a:gd name="connsiteX5" fmla="*/ 230521 w 1476391"/>
              <a:gd name="connsiteY5" fmla="*/ 47239 h 1093247"/>
              <a:gd name="connsiteX6" fmla="*/ 379111 w 1476391"/>
              <a:gd name="connsiteY6" fmla="*/ 1519 h 1093247"/>
              <a:gd name="connsiteX7" fmla="*/ 493411 w 1476391"/>
              <a:gd name="connsiteY7" fmla="*/ 24379 h 1093247"/>
              <a:gd name="connsiteX8" fmla="*/ 630571 w 1476391"/>
              <a:gd name="connsiteY8" fmla="*/ 150109 h 1093247"/>
              <a:gd name="connsiteX9" fmla="*/ 676291 w 1476391"/>
              <a:gd name="connsiteY9" fmla="*/ 344419 h 1093247"/>
              <a:gd name="connsiteX10" fmla="*/ 676291 w 1476391"/>
              <a:gd name="connsiteY10" fmla="*/ 355849 h 1093247"/>
              <a:gd name="connsiteX11" fmla="*/ 676291 w 1476391"/>
              <a:gd name="connsiteY11" fmla="*/ 355849 h 109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6391" h="1093247">
                <a:moveTo>
                  <a:pt x="1476391" y="835909"/>
                </a:moveTo>
                <a:cubicBezTo>
                  <a:pt x="1260173" y="949256"/>
                  <a:pt x="1043956" y="1062604"/>
                  <a:pt x="847741" y="1087369"/>
                </a:cubicBezTo>
                <a:cubicBezTo>
                  <a:pt x="651526" y="1112134"/>
                  <a:pt x="436261" y="1054984"/>
                  <a:pt x="299101" y="984499"/>
                </a:cubicBezTo>
                <a:cubicBezTo>
                  <a:pt x="161941" y="914014"/>
                  <a:pt x="68596" y="782569"/>
                  <a:pt x="24781" y="664459"/>
                </a:cubicBezTo>
                <a:cubicBezTo>
                  <a:pt x="-19034" y="546349"/>
                  <a:pt x="1921" y="378709"/>
                  <a:pt x="36211" y="275839"/>
                </a:cubicBezTo>
                <a:cubicBezTo>
                  <a:pt x="70501" y="172969"/>
                  <a:pt x="173371" y="92959"/>
                  <a:pt x="230521" y="47239"/>
                </a:cubicBezTo>
                <a:cubicBezTo>
                  <a:pt x="287671" y="1519"/>
                  <a:pt x="335296" y="5329"/>
                  <a:pt x="379111" y="1519"/>
                </a:cubicBezTo>
                <a:cubicBezTo>
                  <a:pt x="422926" y="-2291"/>
                  <a:pt x="451501" y="-386"/>
                  <a:pt x="493411" y="24379"/>
                </a:cubicBezTo>
                <a:cubicBezTo>
                  <a:pt x="535321" y="49144"/>
                  <a:pt x="600091" y="96769"/>
                  <a:pt x="630571" y="150109"/>
                </a:cubicBezTo>
                <a:cubicBezTo>
                  <a:pt x="661051" y="203449"/>
                  <a:pt x="668671" y="310129"/>
                  <a:pt x="676291" y="344419"/>
                </a:cubicBezTo>
                <a:cubicBezTo>
                  <a:pt x="683911" y="378709"/>
                  <a:pt x="676291" y="355849"/>
                  <a:pt x="676291" y="355849"/>
                </a:cubicBezTo>
                <a:lnTo>
                  <a:pt x="676291" y="355849"/>
                </a:ln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Freeform 7"/>
          <p:cNvSpPr/>
          <p:nvPr/>
        </p:nvSpPr>
        <p:spPr>
          <a:xfrm>
            <a:off x="11430" y="4244764"/>
            <a:ext cx="4401784" cy="1481666"/>
          </a:xfrm>
          <a:custGeom>
            <a:avLst/>
            <a:gdLst>
              <a:gd name="connsiteX0" fmla="*/ 0 w 4401784"/>
              <a:gd name="connsiteY0" fmla="*/ 110066 h 1481666"/>
              <a:gd name="connsiteX1" fmla="*/ 1280160 w 4401784"/>
              <a:gd name="connsiteY1" fmla="*/ 7196 h 1481666"/>
              <a:gd name="connsiteX2" fmla="*/ 1794510 w 4401784"/>
              <a:gd name="connsiteY2" fmla="*/ 18626 h 1481666"/>
              <a:gd name="connsiteX3" fmla="*/ 2663190 w 4401784"/>
              <a:gd name="connsiteY3" fmla="*/ 98636 h 1481666"/>
              <a:gd name="connsiteX4" fmla="*/ 3074670 w 4401784"/>
              <a:gd name="connsiteY4" fmla="*/ 178646 h 1481666"/>
              <a:gd name="connsiteX5" fmla="*/ 3486150 w 4401784"/>
              <a:gd name="connsiteY5" fmla="*/ 327236 h 1481666"/>
              <a:gd name="connsiteX6" fmla="*/ 3817620 w 4401784"/>
              <a:gd name="connsiteY6" fmla="*/ 487256 h 1481666"/>
              <a:gd name="connsiteX7" fmla="*/ 4126230 w 4401784"/>
              <a:gd name="connsiteY7" fmla="*/ 692996 h 1481666"/>
              <a:gd name="connsiteX8" fmla="*/ 4343400 w 4401784"/>
              <a:gd name="connsiteY8" fmla="*/ 875876 h 1481666"/>
              <a:gd name="connsiteX9" fmla="*/ 4400550 w 4401784"/>
              <a:gd name="connsiteY9" fmla="*/ 1104476 h 1481666"/>
              <a:gd name="connsiteX10" fmla="*/ 4377690 w 4401784"/>
              <a:gd name="connsiteY10" fmla="*/ 1298786 h 1481666"/>
              <a:gd name="connsiteX11" fmla="*/ 4320540 w 4401784"/>
              <a:gd name="connsiteY11" fmla="*/ 1413086 h 1481666"/>
              <a:gd name="connsiteX12" fmla="*/ 4240530 w 4401784"/>
              <a:gd name="connsiteY12" fmla="*/ 1481666 h 148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01784" h="1481666">
                <a:moveTo>
                  <a:pt x="0" y="110066"/>
                </a:moveTo>
                <a:lnTo>
                  <a:pt x="1280160" y="7196"/>
                </a:lnTo>
                <a:cubicBezTo>
                  <a:pt x="1579245" y="-8044"/>
                  <a:pt x="1564005" y="3386"/>
                  <a:pt x="1794510" y="18626"/>
                </a:cubicBezTo>
                <a:cubicBezTo>
                  <a:pt x="2025015" y="33866"/>
                  <a:pt x="2449830" y="71966"/>
                  <a:pt x="2663190" y="98636"/>
                </a:cubicBezTo>
                <a:cubicBezTo>
                  <a:pt x="2876550" y="125306"/>
                  <a:pt x="2937510" y="140546"/>
                  <a:pt x="3074670" y="178646"/>
                </a:cubicBezTo>
                <a:cubicBezTo>
                  <a:pt x="3211830" y="216746"/>
                  <a:pt x="3362325" y="275801"/>
                  <a:pt x="3486150" y="327236"/>
                </a:cubicBezTo>
                <a:cubicBezTo>
                  <a:pt x="3609975" y="378671"/>
                  <a:pt x="3710940" y="426296"/>
                  <a:pt x="3817620" y="487256"/>
                </a:cubicBezTo>
                <a:cubicBezTo>
                  <a:pt x="3924300" y="548216"/>
                  <a:pt x="4038600" y="628226"/>
                  <a:pt x="4126230" y="692996"/>
                </a:cubicBezTo>
                <a:cubicBezTo>
                  <a:pt x="4213860" y="757766"/>
                  <a:pt x="4297680" y="807296"/>
                  <a:pt x="4343400" y="875876"/>
                </a:cubicBezTo>
                <a:cubicBezTo>
                  <a:pt x="4389120" y="944456"/>
                  <a:pt x="4394835" y="1033991"/>
                  <a:pt x="4400550" y="1104476"/>
                </a:cubicBezTo>
                <a:cubicBezTo>
                  <a:pt x="4406265" y="1174961"/>
                  <a:pt x="4391025" y="1247351"/>
                  <a:pt x="4377690" y="1298786"/>
                </a:cubicBezTo>
                <a:cubicBezTo>
                  <a:pt x="4364355" y="1350221"/>
                  <a:pt x="4343400" y="1382606"/>
                  <a:pt x="4320540" y="1413086"/>
                </a:cubicBezTo>
                <a:cubicBezTo>
                  <a:pt x="4297680" y="1443566"/>
                  <a:pt x="4269105" y="1462616"/>
                  <a:pt x="4240530" y="1481666"/>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p:cNvSpPr/>
          <p:nvPr/>
        </p:nvSpPr>
        <p:spPr>
          <a:xfrm>
            <a:off x="4206240" y="4229100"/>
            <a:ext cx="1714500" cy="1520190"/>
          </a:xfrm>
          <a:custGeom>
            <a:avLst/>
            <a:gdLst>
              <a:gd name="connsiteX0" fmla="*/ 1714500 w 1714500"/>
              <a:gd name="connsiteY0" fmla="*/ 0 h 1520190"/>
              <a:gd name="connsiteX1" fmla="*/ 1508760 w 1714500"/>
              <a:gd name="connsiteY1" fmla="*/ 160020 h 1520190"/>
              <a:gd name="connsiteX2" fmla="*/ 1131570 w 1714500"/>
              <a:gd name="connsiteY2" fmla="*/ 708660 h 1520190"/>
              <a:gd name="connsiteX3" fmla="*/ 731520 w 1714500"/>
              <a:gd name="connsiteY3" fmla="*/ 1062990 h 1520190"/>
              <a:gd name="connsiteX4" fmla="*/ 354330 w 1714500"/>
              <a:gd name="connsiteY4" fmla="*/ 1394460 h 1520190"/>
              <a:gd name="connsiteX5" fmla="*/ 160020 w 1714500"/>
              <a:gd name="connsiteY5" fmla="*/ 1497330 h 1520190"/>
              <a:gd name="connsiteX6" fmla="*/ 0 w 1714500"/>
              <a:gd name="connsiteY6" fmla="*/ 1520190 h 152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0" h="1520190">
                <a:moveTo>
                  <a:pt x="1714500" y="0"/>
                </a:moveTo>
                <a:cubicBezTo>
                  <a:pt x="1660207" y="20955"/>
                  <a:pt x="1605915" y="41910"/>
                  <a:pt x="1508760" y="160020"/>
                </a:cubicBezTo>
                <a:cubicBezTo>
                  <a:pt x="1411605" y="278130"/>
                  <a:pt x="1261110" y="558165"/>
                  <a:pt x="1131570" y="708660"/>
                </a:cubicBezTo>
                <a:cubicBezTo>
                  <a:pt x="1002030" y="859155"/>
                  <a:pt x="731520" y="1062990"/>
                  <a:pt x="731520" y="1062990"/>
                </a:cubicBezTo>
                <a:cubicBezTo>
                  <a:pt x="601980" y="1177290"/>
                  <a:pt x="449580" y="1322070"/>
                  <a:pt x="354330" y="1394460"/>
                </a:cubicBezTo>
                <a:cubicBezTo>
                  <a:pt x="259080" y="1466850"/>
                  <a:pt x="219075" y="1476375"/>
                  <a:pt x="160020" y="1497330"/>
                </a:cubicBezTo>
                <a:cubicBezTo>
                  <a:pt x="100965" y="1518285"/>
                  <a:pt x="0" y="1520190"/>
                  <a:pt x="0" y="1520190"/>
                </a:cubicBez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Freeform 9"/>
          <p:cNvSpPr/>
          <p:nvPr/>
        </p:nvSpPr>
        <p:spPr>
          <a:xfrm>
            <a:off x="2195726" y="5725787"/>
            <a:ext cx="1999084" cy="764260"/>
          </a:xfrm>
          <a:custGeom>
            <a:avLst/>
            <a:gdLst>
              <a:gd name="connsiteX0" fmla="*/ 1999084 w 1999084"/>
              <a:gd name="connsiteY0" fmla="*/ 57793 h 764260"/>
              <a:gd name="connsiteX1" fmla="*/ 1244704 w 1999084"/>
              <a:gd name="connsiteY1" fmla="*/ 514993 h 764260"/>
              <a:gd name="connsiteX2" fmla="*/ 696064 w 1999084"/>
              <a:gd name="connsiteY2" fmla="*/ 732163 h 764260"/>
              <a:gd name="connsiteX3" fmla="*/ 387454 w 1999084"/>
              <a:gd name="connsiteY3" fmla="*/ 755023 h 764260"/>
              <a:gd name="connsiteX4" fmla="*/ 33124 w 1999084"/>
              <a:gd name="connsiteY4" fmla="*/ 652153 h 764260"/>
              <a:gd name="connsiteX5" fmla="*/ 21694 w 1999084"/>
              <a:gd name="connsiteY5" fmla="*/ 423553 h 764260"/>
              <a:gd name="connsiteX6" fmla="*/ 90274 w 1999084"/>
              <a:gd name="connsiteY6" fmla="*/ 240673 h 764260"/>
              <a:gd name="connsiteX7" fmla="*/ 353164 w 1999084"/>
              <a:gd name="connsiteY7" fmla="*/ 92083 h 764260"/>
              <a:gd name="connsiteX8" fmla="*/ 524614 w 1999084"/>
              <a:gd name="connsiteY8" fmla="*/ 57793 h 764260"/>
              <a:gd name="connsiteX9" fmla="*/ 833224 w 1999084"/>
              <a:gd name="connsiteY9" fmla="*/ 57793 h 764260"/>
              <a:gd name="connsiteX10" fmla="*/ 1130404 w 1999084"/>
              <a:gd name="connsiteY10" fmla="*/ 643 h 764260"/>
              <a:gd name="connsiteX11" fmla="*/ 1278994 w 1999084"/>
              <a:gd name="connsiteY11" fmla="*/ 34933 h 764260"/>
              <a:gd name="connsiteX12" fmla="*/ 1313284 w 1999084"/>
              <a:gd name="connsiteY12" fmla="*/ 149233 h 76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9084" h="764260">
                <a:moveTo>
                  <a:pt x="1999084" y="57793"/>
                </a:moveTo>
                <a:cubicBezTo>
                  <a:pt x="1730479" y="230195"/>
                  <a:pt x="1461874" y="402598"/>
                  <a:pt x="1244704" y="514993"/>
                </a:cubicBezTo>
                <a:cubicBezTo>
                  <a:pt x="1027534" y="627388"/>
                  <a:pt x="838939" y="692158"/>
                  <a:pt x="696064" y="732163"/>
                </a:cubicBezTo>
                <a:cubicBezTo>
                  <a:pt x="553189" y="772168"/>
                  <a:pt x="497944" y="768358"/>
                  <a:pt x="387454" y="755023"/>
                </a:cubicBezTo>
                <a:cubicBezTo>
                  <a:pt x="276964" y="741688"/>
                  <a:pt x="94084" y="707398"/>
                  <a:pt x="33124" y="652153"/>
                </a:cubicBezTo>
                <a:cubicBezTo>
                  <a:pt x="-27836" y="596908"/>
                  <a:pt x="12169" y="492133"/>
                  <a:pt x="21694" y="423553"/>
                </a:cubicBezTo>
                <a:cubicBezTo>
                  <a:pt x="31219" y="354973"/>
                  <a:pt x="35029" y="295918"/>
                  <a:pt x="90274" y="240673"/>
                </a:cubicBezTo>
                <a:cubicBezTo>
                  <a:pt x="145519" y="185428"/>
                  <a:pt x="280774" y="122563"/>
                  <a:pt x="353164" y="92083"/>
                </a:cubicBezTo>
                <a:cubicBezTo>
                  <a:pt x="425554" y="61603"/>
                  <a:pt x="444604" y="63508"/>
                  <a:pt x="524614" y="57793"/>
                </a:cubicBezTo>
                <a:cubicBezTo>
                  <a:pt x="604624" y="52078"/>
                  <a:pt x="732259" y="67318"/>
                  <a:pt x="833224" y="57793"/>
                </a:cubicBezTo>
                <a:cubicBezTo>
                  <a:pt x="934189" y="48268"/>
                  <a:pt x="1056109" y="4453"/>
                  <a:pt x="1130404" y="643"/>
                </a:cubicBezTo>
                <a:cubicBezTo>
                  <a:pt x="1204699" y="-3167"/>
                  <a:pt x="1248514" y="10168"/>
                  <a:pt x="1278994" y="34933"/>
                </a:cubicBezTo>
                <a:cubicBezTo>
                  <a:pt x="1309474" y="59698"/>
                  <a:pt x="1311379" y="104465"/>
                  <a:pt x="1313284" y="149233"/>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144766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sp>
        <p:nvSpPr>
          <p:cNvPr id="4" name="Freeform 3"/>
          <p:cNvSpPr/>
          <p:nvPr/>
        </p:nvSpPr>
        <p:spPr>
          <a:xfrm>
            <a:off x="57150" y="1817263"/>
            <a:ext cx="2893939" cy="1474577"/>
          </a:xfrm>
          <a:custGeom>
            <a:avLst/>
            <a:gdLst>
              <a:gd name="connsiteX0" fmla="*/ 0 w 2893939"/>
              <a:gd name="connsiteY0" fmla="*/ 45827 h 1474577"/>
              <a:gd name="connsiteX1" fmla="*/ 1051560 w 2893939"/>
              <a:gd name="connsiteY1" fmla="*/ 107 h 1474577"/>
              <a:gd name="connsiteX2" fmla="*/ 1657350 w 2893939"/>
              <a:gd name="connsiteY2" fmla="*/ 57257 h 1474577"/>
              <a:gd name="connsiteX3" fmla="*/ 2080260 w 2893939"/>
              <a:gd name="connsiteY3" fmla="*/ 148697 h 1474577"/>
              <a:gd name="connsiteX4" fmla="*/ 2423160 w 2893939"/>
              <a:gd name="connsiteY4" fmla="*/ 331577 h 1474577"/>
              <a:gd name="connsiteX5" fmla="*/ 2663190 w 2893939"/>
              <a:gd name="connsiteY5" fmla="*/ 560177 h 1474577"/>
              <a:gd name="connsiteX6" fmla="*/ 2868930 w 2893939"/>
              <a:gd name="connsiteY6" fmla="*/ 1005947 h 1474577"/>
              <a:gd name="connsiteX7" fmla="*/ 2880360 w 2893939"/>
              <a:gd name="connsiteY7" fmla="*/ 1314557 h 1474577"/>
              <a:gd name="connsiteX8" fmla="*/ 2777490 w 2893939"/>
              <a:gd name="connsiteY8" fmla="*/ 1474577 h 147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3939" h="1474577">
                <a:moveTo>
                  <a:pt x="0" y="45827"/>
                </a:moveTo>
                <a:cubicBezTo>
                  <a:pt x="387667" y="22014"/>
                  <a:pt x="775335" y="-1798"/>
                  <a:pt x="1051560" y="107"/>
                </a:cubicBezTo>
                <a:cubicBezTo>
                  <a:pt x="1327785" y="2012"/>
                  <a:pt x="1485900" y="32492"/>
                  <a:pt x="1657350" y="57257"/>
                </a:cubicBezTo>
                <a:cubicBezTo>
                  <a:pt x="1828800" y="82022"/>
                  <a:pt x="1952625" y="102977"/>
                  <a:pt x="2080260" y="148697"/>
                </a:cubicBezTo>
                <a:cubicBezTo>
                  <a:pt x="2207895" y="194417"/>
                  <a:pt x="2326005" y="262997"/>
                  <a:pt x="2423160" y="331577"/>
                </a:cubicBezTo>
                <a:cubicBezTo>
                  <a:pt x="2520315" y="400157"/>
                  <a:pt x="2588895" y="447782"/>
                  <a:pt x="2663190" y="560177"/>
                </a:cubicBezTo>
                <a:cubicBezTo>
                  <a:pt x="2737485" y="672572"/>
                  <a:pt x="2832735" y="880217"/>
                  <a:pt x="2868930" y="1005947"/>
                </a:cubicBezTo>
                <a:cubicBezTo>
                  <a:pt x="2905125" y="1131677"/>
                  <a:pt x="2895600" y="1236452"/>
                  <a:pt x="2880360" y="1314557"/>
                </a:cubicBezTo>
                <a:cubicBezTo>
                  <a:pt x="2865120" y="1392662"/>
                  <a:pt x="2821305" y="1433619"/>
                  <a:pt x="2777490" y="1474577"/>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Freeform 4"/>
          <p:cNvSpPr/>
          <p:nvPr/>
        </p:nvSpPr>
        <p:spPr>
          <a:xfrm>
            <a:off x="2868930" y="2343104"/>
            <a:ext cx="880110" cy="1007222"/>
          </a:xfrm>
          <a:custGeom>
            <a:avLst/>
            <a:gdLst>
              <a:gd name="connsiteX0" fmla="*/ 880110 w 880110"/>
              <a:gd name="connsiteY0" fmla="*/ 11476 h 1007222"/>
              <a:gd name="connsiteX1" fmla="*/ 811530 w 880110"/>
              <a:gd name="connsiteY1" fmla="*/ 57196 h 1007222"/>
              <a:gd name="connsiteX2" fmla="*/ 468630 w 880110"/>
              <a:gd name="connsiteY2" fmla="*/ 457246 h 1007222"/>
              <a:gd name="connsiteX3" fmla="*/ 240030 w 880110"/>
              <a:gd name="connsiteY3" fmla="*/ 731566 h 1007222"/>
              <a:gd name="connsiteX4" fmla="*/ 80010 w 880110"/>
              <a:gd name="connsiteY4" fmla="*/ 983026 h 1007222"/>
              <a:gd name="connsiteX5" fmla="*/ 0 w 880110"/>
              <a:gd name="connsiteY5" fmla="*/ 983026 h 100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110" h="1007222">
                <a:moveTo>
                  <a:pt x="880110" y="11476"/>
                </a:moveTo>
                <a:cubicBezTo>
                  <a:pt x="880110" y="-2812"/>
                  <a:pt x="880110" y="-17099"/>
                  <a:pt x="811530" y="57196"/>
                </a:cubicBezTo>
                <a:cubicBezTo>
                  <a:pt x="742950" y="131491"/>
                  <a:pt x="563880" y="344851"/>
                  <a:pt x="468630" y="457246"/>
                </a:cubicBezTo>
                <a:cubicBezTo>
                  <a:pt x="373380" y="569641"/>
                  <a:pt x="304800" y="643936"/>
                  <a:pt x="240030" y="731566"/>
                </a:cubicBezTo>
                <a:cubicBezTo>
                  <a:pt x="175260" y="819196"/>
                  <a:pt x="120015" y="941116"/>
                  <a:pt x="80010" y="983026"/>
                </a:cubicBezTo>
                <a:cubicBezTo>
                  <a:pt x="40005" y="1024936"/>
                  <a:pt x="20002" y="1003981"/>
                  <a:pt x="0" y="983026"/>
                </a:cubicBez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Freeform 5"/>
          <p:cNvSpPr/>
          <p:nvPr/>
        </p:nvSpPr>
        <p:spPr>
          <a:xfrm>
            <a:off x="1358249" y="2558801"/>
            <a:ext cx="1476391" cy="1093247"/>
          </a:xfrm>
          <a:custGeom>
            <a:avLst/>
            <a:gdLst>
              <a:gd name="connsiteX0" fmla="*/ 1476391 w 1476391"/>
              <a:gd name="connsiteY0" fmla="*/ 835909 h 1093247"/>
              <a:gd name="connsiteX1" fmla="*/ 847741 w 1476391"/>
              <a:gd name="connsiteY1" fmla="*/ 1087369 h 1093247"/>
              <a:gd name="connsiteX2" fmla="*/ 299101 w 1476391"/>
              <a:gd name="connsiteY2" fmla="*/ 984499 h 1093247"/>
              <a:gd name="connsiteX3" fmla="*/ 24781 w 1476391"/>
              <a:gd name="connsiteY3" fmla="*/ 664459 h 1093247"/>
              <a:gd name="connsiteX4" fmla="*/ 36211 w 1476391"/>
              <a:gd name="connsiteY4" fmla="*/ 275839 h 1093247"/>
              <a:gd name="connsiteX5" fmla="*/ 230521 w 1476391"/>
              <a:gd name="connsiteY5" fmla="*/ 47239 h 1093247"/>
              <a:gd name="connsiteX6" fmla="*/ 379111 w 1476391"/>
              <a:gd name="connsiteY6" fmla="*/ 1519 h 1093247"/>
              <a:gd name="connsiteX7" fmla="*/ 493411 w 1476391"/>
              <a:gd name="connsiteY7" fmla="*/ 24379 h 1093247"/>
              <a:gd name="connsiteX8" fmla="*/ 630571 w 1476391"/>
              <a:gd name="connsiteY8" fmla="*/ 150109 h 1093247"/>
              <a:gd name="connsiteX9" fmla="*/ 676291 w 1476391"/>
              <a:gd name="connsiteY9" fmla="*/ 344419 h 1093247"/>
              <a:gd name="connsiteX10" fmla="*/ 676291 w 1476391"/>
              <a:gd name="connsiteY10" fmla="*/ 355849 h 1093247"/>
              <a:gd name="connsiteX11" fmla="*/ 676291 w 1476391"/>
              <a:gd name="connsiteY11" fmla="*/ 355849 h 109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6391" h="1093247">
                <a:moveTo>
                  <a:pt x="1476391" y="835909"/>
                </a:moveTo>
                <a:cubicBezTo>
                  <a:pt x="1260173" y="949256"/>
                  <a:pt x="1043956" y="1062604"/>
                  <a:pt x="847741" y="1087369"/>
                </a:cubicBezTo>
                <a:cubicBezTo>
                  <a:pt x="651526" y="1112134"/>
                  <a:pt x="436261" y="1054984"/>
                  <a:pt x="299101" y="984499"/>
                </a:cubicBezTo>
                <a:cubicBezTo>
                  <a:pt x="161941" y="914014"/>
                  <a:pt x="68596" y="782569"/>
                  <a:pt x="24781" y="664459"/>
                </a:cubicBezTo>
                <a:cubicBezTo>
                  <a:pt x="-19034" y="546349"/>
                  <a:pt x="1921" y="378709"/>
                  <a:pt x="36211" y="275839"/>
                </a:cubicBezTo>
                <a:cubicBezTo>
                  <a:pt x="70501" y="172969"/>
                  <a:pt x="173371" y="92959"/>
                  <a:pt x="230521" y="47239"/>
                </a:cubicBezTo>
                <a:cubicBezTo>
                  <a:pt x="287671" y="1519"/>
                  <a:pt x="335296" y="5329"/>
                  <a:pt x="379111" y="1519"/>
                </a:cubicBezTo>
                <a:cubicBezTo>
                  <a:pt x="422926" y="-2291"/>
                  <a:pt x="451501" y="-386"/>
                  <a:pt x="493411" y="24379"/>
                </a:cubicBezTo>
                <a:cubicBezTo>
                  <a:pt x="535321" y="49144"/>
                  <a:pt x="600091" y="96769"/>
                  <a:pt x="630571" y="150109"/>
                </a:cubicBezTo>
                <a:cubicBezTo>
                  <a:pt x="661051" y="203449"/>
                  <a:pt x="668671" y="310129"/>
                  <a:pt x="676291" y="344419"/>
                </a:cubicBezTo>
                <a:cubicBezTo>
                  <a:pt x="683911" y="378709"/>
                  <a:pt x="676291" y="355849"/>
                  <a:pt x="676291" y="355849"/>
                </a:cubicBezTo>
                <a:lnTo>
                  <a:pt x="676291" y="355849"/>
                </a:ln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Freeform 6"/>
          <p:cNvSpPr/>
          <p:nvPr/>
        </p:nvSpPr>
        <p:spPr>
          <a:xfrm>
            <a:off x="11430" y="4244764"/>
            <a:ext cx="4401784" cy="1481666"/>
          </a:xfrm>
          <a:custGeom>
            <a:avLst/>
            <a:gdLst>
              <a:gd name="connsiteX0" fmla="*/ 0 w 4401784"/>
              <a:gd name="connsiteY0" fmla="*/ 110066 h 1481666"/>
              <a:gd name="connsiteX1" fmla="*/ 1280160 w 4401784"/>
              <a:gd name="connsiteY1" fmla="*/ 7196 h 1481666"/>
              <a:gd name="connsiteX2" fmla="*/ 1794510 w 4401784"/>
              <a:gd name="connsiteY2" fmla="*/ 18626 h 1481666"/>
              <a:gd name="connsiteX3" fmla="*/ 2663190 w 4401784"/>
              <a:gd name="connsiteY3" fmla="*/ 98636 h 1481666"/>
              <a:gd name="connsiteX4" fmla="*/ 3074670 w 4401784"/>
              <a:gd name="connsiteY4" fmla="*/ 178646 h 1481666"/>
              <a:gd name="connsiteX5" fmla="*/ 3486150 w 4401784"/>
              <a:gd name="connsiteY5" fmla="*/ 327236 h 1481666"/>
              <a:gd name="connsiteX6" fmla="*/ 3817620 w 4401784"/>
              <a:gd name="connsiteY6" fmla="*/ 487256 h 1481666"/>
              <a:gd name="connsiteX7" fmla="*/ 4126230 w 4401784"/>
              <a:gd name="connsiteY7" fmla="*/ 692996 h 1481666"/>
              <a:gd name="connsiteX8" fmla="*/ 4343400 w 4401784"/>
              <a:gd name="connsiteY8" fmla="*/ 875876 h 1481666"/>
              <a:gd name="connsiteX9" fmla="*/ 4400550 w 4401784"/>
              <a:gd name="connsiteY9" fmla="*/ 1104476 h 1481666"/>
              <a:gd name="connsiteX10" fmla="*/ 4377690 w 4401784"/>
              <a:gd name="connsiteY10" fmla="*/ 1298786 h 1481666"/>
              <a:gd name="connsiteX11" fmla="*/ 4320540 w 4401784"/>
              <a:gd name="connsiteY11" fmla="*/ 1413086 h 1481666"/>
              <a:gd name="connsiteX12" fmla="*/ 4240530 w 4401784"/>
              <a:gd name="connsiteY12" fmla="*/ 1481666 h 148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01784" h="1481666">
                <a:moveTo>
                  <a:pt x="0" y="110066"/>
                </a:moveTo>
                <a:lnTo>
                  <a:pt x="1280160" y="7196"/>
                </a:lnTo>
                <a:cubicBezTo>
                  <a:pt x="1579245" y="-8044"/>
                  <a:pt x="1564005" y="3386"/>
                  <a:pt x="1794510" y="18626"/>
                </a:cubicBezTo>
                <a:cubicBezTo>
                  <a:pt x="2025015" y="33866"/>
                  <a:pt x="2449830" y="71966"/>
                  <a:pt x="2663190" y="98636"/>
                </a:cubicBezTo>
                <a:cubicBezTo>
                  <a:pt x="2876550" y="125306"/>
                  <a:pt x="2937510" y="140546"/>
                  <a:pt x="3074670" y="178646"/>
                </a:cubicBezTo>
                <a:cubicBezTo>
                  <a:pt x="3211830" y="216746"/>
                  <a:pt x="3362325" y="275801"/>
                  <a:pt x="3486150" y="327236"/>
                </a:cubicBezTo>
                <a:cubicBezTo>
                  <a:pt x="3609975" y="378671"/>
                  <a:pt x="3710940" y="426296"/>
                  <a:pt x="3817620" y="487256"/>
                </a:cubicBezTo>
                <a:cubicBezTo>
                  <a:pt x="3924300" y="548216"/>
                  <a:pt x="4038600" y="628226"/>
                  <a:pt x="4126230" y="692996"/>
                </a:cubicBezTo>
                <a:cubicBezTo>
                  <a:pt x="4213860" y="757766"/>
                  <a:pt x="4297680" y="807296"/>
                  <a:pt x="4343400" y="875876"/>
                </a:cubicBezTo>
                <a:cubicBezTo>
                  <a:pt x="4389120" y="944456"/>
                  <a:pt x="4394835" y="1033991"/>
                  <a:pt x="4400550" y="1104476"/>
                </a:cubicBezTo>
                <a:cubicBezTo>
                  <a:pt x="4406265" y="1174961"/>
                  <a:pt x="4391025" y="1247351"/>
                  <a:pt x="4377690" y="1298786"/>
                </a:cubicBezTo>
                <a:cubicBezTo>
                  <a:pt x="4364355" y="1350221"/>
                  <a:pt x="4343400" y="1382606"/>
                  <a:pt x="4320540" y="1413086"/>
                </a:cubicBezTo>
                <a:cubicBezTo>
                  <a:pt x="4297680" y="1443566"/>
                  <a:pt x="4269105" y="1462616"/>
                  <a:pt x="4240530" y="1481666"/>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Freeform 7"/>
          <p:cNvSpPr/>
          <p:nvPr/>
        </p:nvSpPr>
        <p:spPr>
          <a:xfrm>
            <a:off x="4206240" y="4229100"/>
            <a:ext cx="1714500" cy="1520190"/>
          </a:xfrm>
          <a:custGeom>
            <a:avLst/>
            <a:gdLst>
              <a:gd name="connsiteX0" fmla="*/ 1714500 w 1714500"/>
              <a:gd name="connsiteY0" fmla="*/ 0 h 1520190"/>
              <a:gd name="connsiteX1" fmla="*/ 1508760 w 1714500"/>
              <a:gd name="connsiteY1" fmla="*/ 160020 h 1520190"/>
              <a:gd name="connsiteX2" fmla="*/ 1131570 w 1714500"/>
              <a:gd name="connsiteY2" fmla="*/ 708660 h 1520190"/>
              <a:gd name="connsiteX3" fmla="*/ 731520 w 1714500"/>
              <a:gd name="connsiteY3" fmla="*/ 1062990 h 1520190"/>
              <a:gd name="connsiteX4" fmla="*/ 354330 w 1714500"/>
              <a:gd name="connsiteY4" fmla="*/ 1394460 h 1520190"/>
              <a:gd name="connsiteX5" fmla="*/ 160020 w 1714500"/>
              <a:gd name="connsiteY5" fmla="*/ 1497330 h 1520190"/>
              <a:gd name="connsiteX6" fmla="*/ 0 w 1714500"/>
              <a:gd name="connsiteY6" fmla="*/ 1520190 h 152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0" h="1520190">
                <a:moveTo>
                  <a:pt x="1714500" y="0"/>
                </a:moveTo>
                <a:cubicBezTo>
                  <a:pt x="1660207" y="20955"/>
                  <a:pt x="1605915" y="41910"/>
                  <a:pt x="1508760" y="160020"/>
                </a:cubicBezTo>
                <a:cubicBezTo>
                  <a:pt x="1411605" y="278130"/>
                  <a:pt x="1261110" y="558165"/>
                  <a:pt x="1131570" y="708660"/>
                </a:cubicBezTo>
                <a:cubicBezTo>
                  <a:pt x="1002030" y="859155"/>
                  <a:pt x="731520" y="1062990"/>
                  <a:pt x="731520" y="1062990"/>
                </a:cubicBezTo>
                <a:cubicBezTo>
                  <a:pt x="601980" y="1177290"/>
                  <a:pt x="449580" y="1322070"/>
                  <a:pt x="354330" y="1394460"/>
                </a:cubicBezTo>
                <a:cubicBezTo>
                  <a:pt x="259080" y="1466850"/>
                  <a:pt x="219075" y="1476375"/>
                  <a:pt x="160020" y="1497330"/>
                </a:cubicBezTo>
                <a:cubicBezTo>
                  <a:pt x="100965" y="1518285"/>
                  <a:pt x="0" y="1520190"/>
                  <a:pt x="0" y="1520190"/>
                </a:cubicBez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p:cNvSpPr/>
          <p:nvPr/>
        </p:nvSpPr>
        <p:spPr>
          <a:xfrm>
            <a:off x="2195726" y="5725787"/>
            <a:ext cx="1999084" cy="764260"/>
          </a:xfrm>
          <a:custGeom>
            <a:avLst/>
            <a:gdLst>
              <a:gd name="connsiteX0" fmla="*/ 1999084 w 1999084"/>
              <a:gd name="connsiteY0" fmla="*/ 57793 h 764260"/>
              <a:gd name="connsiteX1" fmla="*/ 1244704 w 1999084"/>
              <a:gd name="connsiteY1" fmla="*/ 514993 h 764260"/>
              <a:gd name="connsiteX2" fmla="*/ 696064 w 1999084"/>
              <a:gd name="connsiteY2" fmla="*/ 732163 h 764260"/>
              <a:gd name="connsiteX3" fmla="*/ 387454 w 1999084"/>
              <a:gd name="connsiteY3" fmla="*/ 755023 h 764260"/>
              <a:gd name="connsiteX4" fmla="*/ 33124 w 1999084"/>
              <a:gd name="connsiteY4" fmla="*/ 652153 h 764260"/>
              <a:gd name="connsiteX5" fmla="*/ 21694 w 1999084"/>
              <a:gd name="connsiteY5" fmla="*/ 423553 h 764260"/>
              <a:gd name="connsiteX6" fmla="*/ 90274 w 1999084"/>
              <a:gd name="connsiteY6" fmla="*/ 240673 h 764260"/>
              <a:gd name="connsiteX7" fmla="*/ 353164 w 1999084"/>
              <a:gd name="connsiteY7" fmla="*/ 92083 h 764260"/>
              <a:gd name="connsiteX8" fmla="*/ 524614 w 1999084"/>
              <a:gd name="connsiteY8" fmla="*/ 57793 h 764260"/>
              <a:gd name="connsiteX9" fmla="*/ 833224 w 1999084"/>
              <a:gd name="connsiteY9" fmla="*/ 57793 h 764260"/>
              <a:gd name="connsiteX10" fmla="*/ 1130404 w 1999084"/>
              <a:gd name="connsiteY10" fmla="*/ 643 h 764260"/>
              <a:gd name="connsiteX11" fmla="*/ 1278994 w 1999084"/>
              <a:gd name="connsiteY11" fmla="*/ 34933 h 764260"/>
              <a:gd name="connsiteX12" fmla="*/ 1313284 w 1999084"/>
              <a:gd name="connsiteY12" fmla="*/ 149233 h 76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9084" h="764260">
                <a:moveTo>
                  <a:pt x="1999084" y="57793"/>
                </a:moveTo>
                <a:cubicBezTo>
                  <a:pt x="1730479" y="230195"/>
                  <a:pt x="1461874" y="402598"/>
                  <a:pt x="1244704" y="514993"/>
                </a:cubicBezTo>
                <a:cubicBezTo>
                  <a:pt x="1027534" y="627388"/>
                  <a:pt x="838939" y="692158"/>
                  <a:pt x="696064" y="732163"/>
                </a:cubicBezTo>
                <a:cubicBezTo>
                  <a:pt x="553189" y="772168"/>
                  <a:pt x="497944" y="768358"/>
                  <a:pt x="387454" y="755023"/>
                </a:cubicBezTo>
                <a:cubicBezTo>
                  <a:pt x="276964" y="741688"/>
                  <a:pt x="94084" y="707398"/>
                  <a:pt x="33124" y="652153"/>
                </a:cubicBezTo>
                <a:cubicBezTo>
                  <a:pt x="-27836" y="596908"/>
                  <a:pt x="12169" y="492133"/>
                  <a:pt x="21694" y="423553"/>
                </a:cubicBezTo>
                <a:cubicBezTo>
                  <a:pt x="31219" y="354973"/>
                  <a:pt x="35029" y="295918"/>
                  <a:pt x="90274" y="240673"/>
                </a:cubicBezTo>
                <a:cubicBezTo>
                  <a:pt x="145519" y="185428"/>
                  <a:pt x="280774" y="122563"/>
                  <a:pt x="353164" y="92083"/>
                </a:cubicBezTo>
                <a:cubicBezTo>
                  <a:pt x="425554" y="61603"/>
                  <a:pt x="444604" y="63508"/>
                  <a:pt x="524614" y="57793"/>
                </a:cubicBezTo>
                <a:cubicBezTo>
                  <a:pt x="604624" y="52078"/>
                  <a:pt x="732259" y="67318"/>
                  <a:pt x="833224" y="57793"/>
                </a:cubicBezTo>
                <a:cubicBezTo>
                  <a:pt x="934189" y="48268"/>
                  <a:pt x="1056109" y="4453"/>
                  <a:pt x="1130404" y="643"/>
                </a:cubicBezTo>
                <a:cubicBezTo>
                  <a:pt x="1204699" y="-3167"/>
                  <a:pt x="1248514" y="10168"/>
                  <a:pt x="1278994" y="34933"/>
                </a:cubicBezTo>
                <a:cubicBezTo>
                  <a:pt x="1309474" y="59698"/>
                  <a:pt x="1311379" y="104465"/>
                  <a:pt x="1313284" y="149233"/>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180622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smtClean="0"/>
              <a:t>Precipitación Total</a:t>
            </a:r>
            <a:br>
              <a:rPr lang="es-ES_tradnl" dirty="0" smtClean="0"/>
            </a:br>
            <a:r>
              <a:rPr lang="es-ES_tradnl" dirty="0" smtClean="0"/>
              <a:t>Convectiva + Estratiforme</a:t>
            </a:r>
            <a:endParaRPr lang="es-ES_tradnl"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4671" y="1752600"/>
            <a:ext cx="4289329" cy="32184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2600"/>
            <a:ext cx="4289329" cy="3218460"/>
          </a:xfrm>
          <a:prstGeom prst="rect">
            <a:avLst/>
          </a:prstGeom>
        </p:spPr>
      </p:pic>
      <p:sp>
        <p:nvSpPr>
          <p:cNvPr id="6" name="TextBox 5"/>
          <p:cNvSpPr txBox="1"/>
          <p:nvPr/>
        </p:nvSpPr>
        <p:spPr>
          <a:xfrm>
            <a:off x="228600" y="5029200"/>
            <a:ext cx="8763000" cy="1785104"/>
          </a:xfrm>
          <a:prstGeom prst="rect">
            <a:avLst/>
          </a:prstGeom>
          <a:solidFill>
            <a:srgbClr val="FFFF00"/>
          </a:solidFill>
        </p:spPr>
        <p:txBody>
          <a:bodyPr wrap="square" rtlCol="0">
            <a:spAutoFit/>
          </a:bodyPr>
          <a:lstStyle/>
          <a:p>
            <a:r>
              <a:rPr lang="es-ES_tradnl" sz="2200" b="1" dirty="0" smtClean="0"/>
              <a:t>Los modelos numéricos consideran ambos tipos de precipitación en la generación de pronósticos cuantitativos de precipitación.  Un problema que persiste es la precipitación estratiforme, con el modelo sobreestimando los montos en regiones donde hay forzamiento por la topografía/terreno. </a:t>
            </a:r>
            <a:endParaRPr lang="es-ES_tradnl" sz="2200" b="1" dirty="0"/>
          </a:p>
        </p:txBody>
      </p:sp>
    </p:spTree>
    <p:extLst>
      <p:ext uri="{BB962C8B-B14F-4D97-AF65-F5344CB8AC3E}">
        <p14:creationId xmlns:p14="http://schemas.microsoft.com/office/powerpoint/2010/main" val="3912080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s-ES_tradnl" dirty="0" smtClean="0"/>
              <a:t>Frente Frío</a:t>
            </a:r>
            <a:br>
              <a:rPr lang="es-ES_tradnl" dirty="0" smtClean="0"/>
            </a:br>
            <a:r>
              <a:rPr lang="es-ES_tradnl" dirty="0" smtClean="0"/>
              <a:t>THTA, Humedad Relativa, Circulación Ageo</a:t>
            </a:r>
            <a:endParaRPr lang="es-ES_tradn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sp>
        <p:nvSpPr>
          <p:cNvPr id="5" name="Freeform 4"/>
          <p:cNvSpPr/>
          <p:nvPr/>
        </p:nvSpPr>
        <p:spPr>
          <a:xfrm>
            <a:off x="1828800" y="5142540"/>
            <a:ext cx="3657600" cy="1189680"/>
          </a:xfrm>
          <a:custGeom>
            <a:avLst/>
            <a:gdLst>
              <a:gd name="connsiteX0" fmla="*/ 0 w 3657600"/>
              <a:gd name="connsiteY0" fmla="*/ 12390 h 1189680"/>
              <a:gd name="connsiteX1" fmla="*/ 811530 w 3657600"/>
              <a:gd name="connsiteY1" fmla="*/ 46680 h 1189680"/>
              <a:gd name="connsiteX2" fmla="*/ 1531620 w 3657600"/>
              <a:gd name="connsiteY2" fmla="*/ 12390 h 1189680"/>
              <a:gd name="connsiteX3" fmla="*/ 1965960 w 3657600"/>
              <a:gd name="connsiteY3" fmla="*/ 12390 h 1189680"/>
              <a:gd name="connsiteX4" fmla="*/ 2423160 w 3657600"/>
              <a:gd name="connsiteY4" fmla="*/ 160980 h 1189680"/>
              <a:gd name="connsiteX5" fmla="*/ 2846070 w 3657600"/>
              <a:gd name="connsiteY5" fmla="*/ 355290 h 1189680"/>
              <a:gd name="connsiteX6" fmla="*/ 3406140 w 3657600"/>
              <a:gd name="connsiteY6" fmla="*/ 789630 h 1189680"/>
              <a:gd name="connsiteX7" fmla="*/ 3611880 w 3657600"/>
              <a:gd name="connsiteY7" fmla="*/ 1086810 h 1189680"/>
              <a:gd name="connsiteX8" fmla="*/ 3657600 w 3657600"/>
              <a:gd name="connsiteY8" fmla="*/ 1189680 h 118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0" h="1189680">
                <a:moveTo>
                  <a:pt x="0" y="12390"/>
                </a:moveTo>
                <a:cubicBezTo>
                  <a:pt x="278130" y="29535"/>
                  <a:pt x="556260" y="46680"/>
                  <a:pt x="811530" y="46680"/>
                </a:cubicBezTo>
                <a:cubicBezTo>
                  <a:pt x="1066800" y="46680"/>
                  <a:pt x="1339215" y="18105"/>
                  <a:pt x="1531620" y="12390"/>
                </a:cubicBezTo>
                <a:cubicBezTo>
                  <a:pt x="1724025" y="6675"/>
                  <a:pt x="1817370" y="-12375"/>
                  <a:pt x="1965960" y="12390"/>
                </a:cubicBezTo>
                <a:cubicBezTo>
                  <a:pt x="2114550" y="37155"/>
                  <a:pt x="2276475" y="103830"/>
                  <a:pt x="2423160" y="160980"/>
                </a:cubicBezTo>
                <a:cubicBezTo>
                  <a:pt x="2569845" y="218130"/>
                  <a:pt x="2682240" y="250515"/>
                  <a:pt x="2846070" y="355290"/>
                </a:cubicBezTo>
                <a:cubicBezTo>
                  <a:pt x="3009900" y="460065"/>
                  <a:pt x="3278505" y="667710"/>
                  <a:pt x="3406140" y="789630"/>
                </a:cubicBezTo>
                <a:cubicBezTo>
                  <a:pt x="3533775" y="911550"/>
                  <a:pt x="3569970" y="1020135"/>
                  <a:pt x="3611880" y="1086810"/>
                </a:cubicBezTo>
                <a:cubicBezTo>
                  <a:pt x="3653790" y="1153485"/>
                  <a:pt x="3655695" y="1171582"/>
                  <a:pt x="3657600" y="1189680"/>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771443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s-ES_tradnl" dirty="0" smtClean="0"/>
              <a:t>Frente Frío</a:t>
            </a:r>
            <a:br>
              <a:rPr lang="es-ES_tradnl" dirty="0" smtClean="0"/>
            </a:br>
            <a:r>
              <a:rPr lang="es-ES_tradnl" sz="3600" dirty="0" smtClean="0"/>
              <a:t>Humedad Relativa, Con/</a:t>
            </a:r>
            <a:r>
              <a:rPr lang="es-ES_tradnl" sz="3600" dirty="0" err="1" smtClean="0"/>
              <a:t>Div</a:t>
            </a:r>
            <a:r>
              <a:rPr lang="es-ES_tradnl" sz="3600" dirty="0" smtClean="0"/>
              <a:t>., Circulación Ageo</a:t>
            </a:r>
            <a:endParaRPr lang="es-ES_tradnl"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sp>
        <p:nvSpPr>
          <p:cNvPr id="5" name="Freeform 4"/>
          <p:cNvSpPr/>
          <p:nvPr/>
        </p:nvSpPr>
        <p:spPr>
          <a:xfrm>
            <a:off x="1828800" y="5142540"/>
            <a:ext cx="3657600" cy="1189680"/>
          </a:xfrm>
          <a:custGeom>
            <a:avLst/>
            <a:gdLst>
              <a:gd name="connsiteX0" fmla="*/ 0 w 3657600"/>
              <a:gd name="connsiteY0" fmla="*/ 12390 h 1189680"/>
              <a:gd name="connsiteX1" fmla="*/ 811530 w 3657600"/>
              <a:gd name="connsiteY1" fmla="*/ 46680 h 1189680"/>
              <a:gd name="connsiteX2" fmla="*/ 1531620 w 3657600"/>
              <a:gd name="connsiteY2" fmla="*/ 12390 h 1189680"/>
              <a:gd name="connsiteX3" fmla="*/ 1965960 w 3657600"/>
              <a:gd name="connsiteY3" fmla="*/ 12390 h 1189680"/>
              <a:gd name="connsiteX4" fmla="*/ 2423160 w 3657600"/>
              <a:gd name="connsiteY4" fmla="*/ 160980 h 1189680"/>
              <a:gd name="connsiteX5" fmla="*/ 2846070 w 3657600"/>
              <a:gd name="connsiteY5" fmla="*/ 355290 h 1189680"/>
              <a:gd name="connsiteX6" fmla="*/ 3406140 w 3657600"/>
              <a:gd name="connsiteY6" fmla="*/ 789630 h 1189680"/>
              <a:gd name="connsiteX7" fmla="*/ 3611880 w 3657600"/>
              <a:gd name="connsiteY7" fmla="*/ 1086810 h 1189680"/>
              <a:gd name="connsiteX8" fmla="*/ 3657600 w 3657600"/>
              <a:gd name="connsiteY8" fmla="*/ 1189680 h 118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0" h="1189680">
                <a:moveTo>
                  <a:pt x="0" y="12390"/>
                </a:moveTo>
                <a:cubicBezTo>
                  <a:pt x="278130" y="29535"/>
                  <a:pt x="556260" y="46680"/>
                  <a:pt x="811530" y="46680"/>
                </a:cubicBezTo>
                <a:cubicBezTo>
                  <a:pt x="1066800" y="46680"/>
                  <a:pt x="1339215" y="18105"/>
                  <a:pt x="1531620" y="12390"/>
                </a:cubicBezTo>
                <a:cubicBezTo>
                  <a:pt x="1724025" y="6675"/>
                  <a:pt x="1817370" y="-12375"/>
                  <a:pt x="1965960" y="12390"/>
                </a:cubicBezTo>
                <a:cubicBezTo>
                  <a:pt x="2114550" y="37155"/>
                  <a:pt x="2276475" y="103830"/>
                  <a:pt x="2423160" y="160980"/>
                </a:cubicBezTo>
                <a:cubicBezTo>
                  <a:pt x="2569845" y="218130"/>
                  <a:pt x="2682240" y="250515"/>
                  <a:pt x="2846070" y="355290"/>
                </a:cubicBezTo>
                <a:cubicBezTo>
                  <a:pt x="3009900" y="460065"/>
                  <a:pt x="3278505" y="667710"/>
                  <a:pt x="3406140" y="789630"/>
                </a:cubicBezTo>
                <a:cubicBezTo>
                  <a:pt x="3533775" y="911550"/>
                  <a:pt x="3569970" y="1020135"/>
                  <a:pt x="3611880" y="1086810"/>
                </a:cubicBezTo>
                <a:cubicBezTo>
                  <a:pt x="3653790" y="1153485"/>
                  <a:pt x="3655695" y="1171582"/>
                  <a:pt x="3657600" y="1189680"/>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771443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s-ES_tradnl" dirty="0" smtClean="0"/>
              <a:t>Frente Frío</a:t>
            </a:r>
            <a:br>
              <a:rPr lang="es-ES_tradnl" dirty="0" smtClean="0"/>
            </a:br>
            <a:r>
              <a:rPr lang="es-ES_tradnl" dirty="0" smtClean="0"/>
              <a:t>THTA, Omegas y Velocidad Vertical</a:t>
            </a:r>
            <a:endParaRPr lang="es-ES_tradnl"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sp>
        <p:nvSpPr>
          <p:cNvPr id="5" name="Freeform 4"/>
          <p:cNvSpPr/>
          <p:nvPr/>
        </p:nvSpPr>
        <p:spPr>
          <a:xfrm>
            <a:off x="1828800" y="5142540"/>
            <a:ext cx="3657600" cy="1189680"/>
          </a:xfrm>
          <a:custGeom>
            <a:avLst/>
            <a:gdLst>
              <a:gd name="connsiteX0" fmla="*/ 0 w 3657600"/>
              <a:gd name="connsiteY0" fmla="*/ 12390 h 1189680"/>
              <a:gd name="connsiteX1" fmla="*/ 811530 w 3657600"/>
              <a:gd name="connsiteY1" fmla="*/ 46680 h 1189680"/>
              <a:gd name="connsiteX2" fmla="*/ 1531620 w 3657600"/>
              <a:gd name="connsiteY2" fmla="*/ 12390 h 1189680"/>
              <a:gd name="connsiteX3" fmla="*/ 1965960 w 3657600"/>
              <a:gd name="connsiteY3" fmla="*/ 12390 h 1189680"/>
              <a:gd name="connsiteX4" fmla="*/ 2423160 w 3657600"/>
              <a:gd name="connsiteY4" fmla="*/ 160980 h 1189680"/>
              <a:gd name="connsiteX5" fmla="*/ 2846070 w 3657600"/>
              <a:gd name="connsiteY5" fmla="*/ 355290 h 1189680"/>
              <a:gd name="connsiteX6" fmla="*/ 3406140 w 3657600"/>
              <a:gd name="connsiteY6" fmla="*/ 789630 h 1189680"/>
              <a:gd name="connsiteX7" fmla="*/ 3611880 w 3657600"/>
              <a:gd name="connsiteY7" fmla="*/ 1086810 h 1189680"/>
              <a:gd name="connsiteX8" fmla="*/ 3657600 w 3657600"/>
              <a:gd name="connsiteY8" fmla="*/ 1189680 h 118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0" h="1189680">
                <a:moveTo>
                  <a:pt x="0" y="12390"/>
                </a:moveTo>
                <a:cubicBezTo>
                  <a:pt x="278130" y="29535"/>
                  <a:pt x="556260" y="46680"/>
                  <a:pt x="811530" y="46680"/>
                </a:cubicBezTo>
                <a:cubicBezTo>
                  <a:pt x="1066800" y="46680"/>
                  <a:pt x="1339215" y="18105"/>
                  <a:pt x="1531620" y="12390"/>
                </a:cubicBezTo>
                <a:cubicBezTo>
                  <a:pt x="1724025" y="6675"/>
                  <a:pt x="1817370" y="-12375"/>
                  <a:pt x="1965960" y="12390"/>
                </a:cubicBezTo>
                <a:cubicBezTo>
                  <a:pt x="2114550" y="37155"/>
                  <a:pt x="2276475" y="103830"/>
                  <a:pt x="2423160" y="160980"/>
                </a:cubicBezTo>
                <a:cubicBezTo>
                  <a:pt x="2569845" y="218130"/>
                  <a:pt x="2682240" y="250515"/>
                  <a:pt x="2846070" y="355290"/>
                </a:cubicBezTo>
                <a:cubicBezTo>
                  <a:pt x="3009900" y="460065"/>
                  <a:pt x="3278505" y="667710"/>
                  <a:pt x="3406140" y="789630"/>
                </a:cubicBezTo>
                <a:cubicBezTo>
                  <a:pt x="3533775" y="911550"/>
                  <a:pt x="3569970" y="1020135"/>
                  <a:pt x="3611880" y="1086810"/>
                </a:cubicBezTo>
                <a:cubicBezTo>
                  <a:pt x="3653790" y="1153485"/>
                  <a:pt x="3655695" y="1171582"/>
                  <a:pt x="3657600" y="1189680"/>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690950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s-ES_tradnl" dirty="0" smtClean="0"/>
              <a:t>Frente Cálido</a:t>
            </a:r>
            <a:br>
              <a:rPr lang="es-ES_tradnl" dirty="0" smtClean="0"/>
            </a:br>
            <a:r>
              <a:rPr lang="es-ES_tradnl" dirty="0" smtClean="0"/>
              <a:t>THTA, Humedad Relativa, Circulación Ageo</a:t>
            </a:r>
            <a:endParaRPr lang="es-ES_tradn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sp>
        <p:nvSpPr>
          <p:cNvPr id="4" name="Freeform 3"/>
          <p:cNvSpPr/>
          <p:nvPr/>
        </p:nvSpPr>
        <p:spPr>
          <a:xfrm>
            <a:off x="3657600" y="5207346"/>
            <a:ext cx="5246370" cy="1124874"/>
          </a:xfrm>
          <a:custGeom>
            <a:avLst/>
            <a:gdLst>
              <a:gd name="connsiteX0" fmla="*/ 0 w 5246370"/>
              <a:gd name="connsiteY0" fmla="*/ 1124874 h 1124874"/>
              <a:gd name="connsiteX1" fmla="*/ 777240 w 5246370"/>
              <a:gd name="connsiteY1" fmla="*/ 564804 h 1124874"/>
              <a:gd name="connsiteX2" fmla="*/ 1703070 w 5246370"/>
              <a:gd name="connsiteY2" fmla="*/ 496224 h 1124874"/>
              <a:gd name="connsiteX3" fmla="*/ 2526030 w 5246370"/>
              <a:gd name="connsiteY3" fmla="*/ 233334 h 1124874"/>
              <a:gd name="connsiteX4" fmla="*/ 3280410 w 5246370"/>
              <a:gd name="connsiteY4" fmla="*/ 164754 h 1124874"/>
              <a:gd name="connsiteX5" fmla="*/ 4274820 w 5246370"/>
              <a:gd name="connsiteY5" fmla="*/ 84744 h 1124874"/>
              <a:gd name="connsiteX6" fmla="*/ 4823460 w 5246370"/>
              <a:gd name="connsiteY6" fmla="*/ 4734 h 1124874"/>
              <a:gd name="connsiteX7" fmla="*/ 5246370 w 5246370"/>
              <a:gd name="connsiteY7" fmla="*/ 16164 h 112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6370" h="1124874">
                <a:moveTo>
                  <a:pt x="0" y="1124874"/>
                </a:moveTo>
                <a:cubicBezTo>
                  <a:pt x="246697" y="897226"/>
                  <a:pt x="493395" y="669579"/>
                  <a:pt x="777240" y="564804"/>
                </a:cubicBezTo>
                <a:cubicBezTo>
                  <a:pt x="1061085" y="460029"/>
                  <a:pt x="1411605" y="551469"/>
                  <a:pt x="1703070" y="496224"/>
                </a:cubicBezTo>
                <a:cubicBezTo>
                  <a:pt x="1994535" y="440979"/>
                  <a:pt x="2263140" y="288579"/>
                  <a:pt x="2526030" y="233334"/>
                </a:cubicBezTo>
                <a:cubicBezTo>
                  <a:pt x="2788920" y="178089"/>
                  <a:pt x="3280410" y="164754"/>
                  <a:pt x="3280410" y="164754"/>
                </a:cubicBezTo>
                <a:lnTo>
                  <a:pt x="4274820" y="84744"/>
                </a:lnTo>
                <a:cubicBezTo>
                  <a:pt x="4531995" y="58074"/>
                  <a:pt x="4661535" y="16164"/>
                  <a:pt x="4823460" y="4734"/>
                </a:cubicBezTo>
                <a:cubicBezTo>
                  <a:pt x="4985385" y="-6696"/>
                  <a:pt x="5115877" y="4734"/>
                  <a:pt x="5246370" y="16164"/>
                </a:cubicBez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781249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s-ES_tradnl" dirty="0" smtClean="0"/>
              <a:t>Frente Cálido</a:t>
            </a:r>
            <a:br>
              <a:rPr lang="es-ES_tradnl" dirty="0" smtClean="0"/>
            </a:br>
            <a:r>
              <a:rPr lang="es-ES_tradnl" sz="3600" dirty="0" smtClean="0"/>
              <a:t>Humedad Relativa, Con/</a:t>
            </a:r>
            <a:r>
              <a:rPr lang="es-ES_tradnl" sz="3600" dirty="0" err="1" smtClean="0"/>
              <a:t>Div</a:t>
            </a:r>
            <a:r>
              <a:rPr lang="es-ES_tradnl" sz="3600" dirty="0" smtClean="0"/>
              <a:t>., Circulación </a:t>
            </a:r>
            <a:r>
              <a:rPr lang="es-ES_tradnl" dirty="0" smtClean="0"/>
              <a:t>Ageo</a:t>
            </a:r>
            <a:endParaRPr lang="es-ES_tradn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sp>
        <p:nvSpPr>
          <p:cNvPr id="4" name="Freeform 3"/>
          <p:cNvSpPr/>
          <p:nvPr/>
        </p:nvSpPr>
        <p:spPr>
          <a:xfrm>
            <a:off x="3657600" y="5207346"/>
            <a:ext cx="5246370" cy="1124874"/>
          </a:xfrm>
          <a:custGeom>
            <a:avLst/>
            <a:gdLst>
              <a:gd name="connsiteX0" fmla="*/ 0 w 5246370"/>
              <a:gd name="connsiteY0" fmla="*/ 1124874 h 1124874"/>
              <a:gd name="connsiteX1" fmla="*/ 777240 w 5246370"/>
              <a:gd name="connsiteY1" fmla="*/ 564804 h 1124874"/>
              <a:gd name="connsiteX2" fmla="*/ 1703070 w 5246370"/>
              <a:gd name="connsiteY2" fmla="*/ 496224 h 1124874"/>
              <a:gd name="connsiteX3" fmla="*/ 2526030 w 5246370"/>
              <a:gd name="connsiteY3" fmla="*/ 233334 h 1124874"/>
              <a:gd name="connsiteX4" fmla="*/ 3280410 w 5246370"/>
              <a:gd name="connsiteY4" fmla="*/ 164754 h 1124874"/>
              <a:gd name="connsiteX5" fmla="*/ 4274820 w 5246370"/>
              <a:gd name="connsiteY5" fmla="*/ 84744 h 1124874"/>
              <a:gd name="connsiteX6" fmla="*/ 4823460 w 5246370"/>
              <a:gd name="connsiteY6" fmla="*/ 4734 h 1124874"/>
              <a:gd name="connsiteX7" fmla="*/ 5246370 w 5246370"/>
              <a:gd name="connsiteY7" fmla="*/ 16164 h 112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6370" h="1124874">
                <a:moveTo>
                  <a:pt x="0" y="1124874"/>
                </a:moveTo>
                <a:cubicBezTo>
                  <a:pt x="246697" y="897226"/>
                  <a:pt x="493395" y="669579"/>
                  <a:pt x="777240" y="564804"/>
                </a:cubicBezTo>
                <a:cubicBezTo>
                  <a:pt x="1061085" y="460029"/>
                  <a:pt x="1411605" y="551469"/>
                  <a:pt x="1703070" y="496224"/>
                </a:cubicBezTo>
                <a:cubicBezTo>
                  <a:pt x="1994535" y="440979"/>
                  <a:pt x="2263140" y="288579"/>
                  <a:pt x="2526030" y="233334"/>
                </a:cubicBezTo>
                <a:cubicBezTo>
                  <a:pt x="2788920" y="178089"/>
                  <a:pt x="3280410" y="164754"/>
                  <a:pt x="3280410" y="164754"/>
                </a:cubicBezTo>
                <a:lnTo>
                  <a:pt x="4274820" y="84744"/>
                </a:lnTo>
                <a:cubicBezTo>
                  <a:pt x="4531995" y="58074"/>
                  <a:pt x="4661535" y="16164"/>
                  <a:pt x="4823460" y="4734"/>
                </a:cubicBezTo>
                <a:cubicBezTo>
                  <a:pt x="4985385" y="-6696"/>
                  <a:pt x="5115877" y="4734"/>
                  <a:pt x="5246370" y="16164"/>
                </a:cubicBez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781249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s-ES_tradnl" dirty="0" smtClean="0"/>
              <a:t>Frente Cálido</a:t>
            </a:r>
            <a:br>
              <a:rPr lang="es-ES_tradnl" dirty="0" smtClean="0"/>
            </a:br>
            <a:r>
              <a:rPr lang="es-ES_tradnl" dirty="0" smtClean="0"/>
              <a:t>THTA, Omegas y Velocidad Vertical</a:t>
            </a:r>
            <a:endParaRPr lang="es-ES_tradn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sp>
        <p:nvSpPr>
          <p:cNvPr id="4" name="Freeform 3"/>
          <p:cNvSpPr/>
          <p:nvPr/>
        </p:nvSpPr>
        <p:spPr>
          <a:xfrm>
            <a:off x="3657600" y="5207346"/>
            <a:ext cx="5246370" cy="1124874"/>
          </a:xfrm>
          <a:custGeom>
            <a:avLst/>
            <a:gdLst>
              <a:gd name="connsiteX0" fmla="*/ 0 w 5246370"/>
              <a:gd name="connsiteY0" fmla="*/ 1124874 h 1124874"/>
              <a:gd name="connsiteX1" fmla="*/ 777240 w 5246370"/>
              <a:gd name="connsiteY1" fmla="*/ 564804 h 1124874"/>
              <a:gd name="connsiteX2" fmla="*/ 1703070 w 5246370"/>
              <a:gd name="connsiteY2" fmla="*/ 496224 h 1124874"/>
              <a:gd name="connsiteX3" fmla="*/ 2526030 w 5246370"/>
              <a:gd name="connsiteY3" fmla="*/ 233334 h 1124874"/>
              <a:gd name="connsiteX4" fmla="*/ 3280410 w 5246370"/>
              <a:gd name="connsiteY4" fmla="*/ 164754 h 1124874"/>
              <a:gd name="connsiteX5" fmla="*/ 4274820 w 5246370"/>
              <a:gd name="connsiteY5" fmla="*/ 84744 h 1124874"/>
              <a:gd name="connsiteX6" fmla="*/ 4823460 w 5246370"/>
              <a:gd name="connsiteY6" fmla="*/ 4734 h 1124874"/>
              <a:gd name="connsiteX7" fmla="*/ 5246370 w 5246370"/>
              <a:gd name="connsiteY7" fmla="*/ 16164 h 112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6370" h="1124874">
                <a:moveTo>
                  <a:pt x="0" y="1124874"/>
                </a:moveTo>
                <a:cubicBezTo>
                  <a:pt x="246697" y="897226"/>
                  <a:pt x="493395" y="669579"/>
                  <a:pt x="777240" y="564804"/>
                </a:cubicBezTo>
                <a:cubicBezTo>
                  <a:pt x="1061085" y="460029"/>
                  <a:pt x="1411605" y="551469"/>
                  <a:pt x="1703070" y="496224"/>
                </a:cubicBezTo>
                <a:cubicBezTo>
                  <a:pt x="1994535" y="440979"/>
                  <a:pt x="2263140" y="288579"/>
                  <a:pt x="2526030" y="233334"/>
                </a:cubicBezTo>
                <a:cubicBezTo>
                  <a:pt x="2788920" y="178089"/>
                  <a:pt x="3280410" y="164754"/>
                  <a:pt x="3280410" y="164754"/>
                </a:cubicBezTo>
                <a:lnTo>
                  <a:pt x="4274820" y="84744"/>
                </a:lnTo>
                <a:cubicBezTo>
                  <a:pt x="4531995" y="58074"/>
                  <a:pt x="4661535" y="16164"/>
                  <a:pt x="4823460" y="4734"/>
                </a:cubicBezTo>
                <a:cubicBezTo>
                  <a:pt x="4985385" y="-6696"/>
                  <a:pt x="5115877" y="4734"/>
                  <a:pt x="5246370" y="16164"/>
                </a:cubicBez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781249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Tipo de Precipitación</a:t>
            </a:r>
            <a:endParaRPr lang="es-ES_tradnl" dirty="0"/>
          </a:p>
        </p:txBody>
      </p:sp>
      <p:sp>
        <p:nvSpPr>
          <p:cNvPr id="3" name="Content Placeholder 2"/>
          <p:cNvSpPr>
            <a:spLocks noGrp="1"/>
          </p:cNvSpPr>
          <p:nvPr>
            <p:ph idx="1"/>
          </p:nvPr>
        </p:nvSpPr>
        <p:spPr/>
        <p:txBody>
          <a:bodyPr/>
          <a:lstStyle/>
          <a:p>
            <a:r>
              <a:rPr lang="es-ES_tradnl" dirty="0" smtClean="0"/>
              <a:t>Liquida</a:t>
            </a:r>
          </a:p>
          <a:p>
            <a:endParaRPr lang="es-ES_tradnl" dirty="0" smtClean="0"/>
          </a:p>
          <a:p>
            <a:r>
              <a:rPr lang="es-ES_tradnl" dirty="0" smtClean="0"/>
              <a:t>Solida</a:t>
            </a:r>
            <a:endParaRPr lang="es-ES_tradnl"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743200"/>
            <a:ext cx="4264591" cy="2763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48200" y="5867400"/>
            <a:ext cx="4191000" cy="923330"/>
          </a:xfrm>
          <a:prstGeom prst="rect">
            <a:avLst/>
          </a:prstGeom>
          <a:noFill/>
          <a:ln>
            <a:solidFill>
              <a:schemeClr val="tx1"/>
            </a:solidFill>
          </a:ln>
        </p:spPr>
        <p:txBody>
          <a:bodyPr wrap="square" rtlCol="0">
            <a:spAutoFit/>
          </a:bodyPr>
          <a:lstStyle/>
          <a:p>
            <a:r>
              <a:rPr lang="es-ES_tradnl" dirty="0" smtClean="0"/>
              <a:t>Forma hexagonal de los cristales es la forma mas estable que requiere el mínimo de energía para sustentar el enlace.</a:t>
            </a:r>
            <a:endParaRPr lang="es-ES_tradnl" dirty="0"/>
          </a:p>
        </p:txBody>
      </p:sp>
    </p:spTree>
    <p:extLst>
      <p:ext uri="{BB962C8B-B14F-4D97-AF65-F5344CB8AC3E}">
        <p14:creationId xmlns:p14="http://schemas.microsoft.com/office/powerpoint/2010/main" val="3947876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dirty="0" smtClean="0"/>
              <a:t>Definiciones</a:t>
            </a:r>
            <a:endParaRPr lang="es-ES_tradnl" dirty="0"/>
          </a:p>
        </p:txBody>
      </p:sp>
      <p:sp>
        <p:nvSpPr>
          <p:cNvPr id="3" name="Content Placeholder 2"/>
          <p:cNvSpPr>
            <a:spLocks noGrp="1"/>
          </p:cNvSpPr>
          <p:nvPr>
            <p:ph idx="1"/>
          </p:nvPr>
        </p:nvSpPr>
        <p:spPr/>
        <p:txBody>
          <a:bodyPr>
            <a:normAutofit lnSpcReduction="10000"/>
          </a:bodyPr>
          <a:lstStyle/>
          <a:p>
            <a:r>
              <a:rPr lang="es-ES_tradnl" u="sng" dirty="0" smtClean="0"/>
              <a:t>Núcleos de </a:t>
            </a:r>
            <a:r>
              <a:rPr lang="es-ES_tradnl" u="sng" dirty="0"/>
              <a:t>C</a:t>
            </a:r>
            <a:r>
              <a:rPr lang="es-ES_tradnl" u="sng" dirty="0" smtClean="0"/>
              <a:t>ondensación</a:t>
            </a:r>
            <a:r>
              <a:rPr lang="es-ES_tradnl" dirty="0" smtClean="0"/>
              <a:t>: Facilitan la transición de vapor de agua a agua liquida</a:t>
            </a:r>
          </a:p>
          <a:p>
            <a:endParaRPr lang="es-ES_tradnl" dirty="0" smtClean="0"/>
          </a:p>
          <a:p>
            <a:r>
              <a:rPr lang="es-ES_tradnl" u="sng" dirty="0" smtClean="0"/>
              <a:t>Núcleos de </a:t>
            </a:r>
            <a:r>
              <a:rPr lang="es-ES_tradnl" u="sng" dirty="0"/>
              <a:t>E</a:t>
            </a:r>
            <a:r>
              <a:rPr lang="es-ES_tradnl" u="sng" dirty="0" smtClean="0"/>
              <a:t>ngelamiento</a:t>
            </a:r>
            <a:r>
              <a:rPr lang="es-ES_tradnl" dirty="0" smtClean="0"/>
              <a:t>: Facilitan la transición de vapor de agua, o de agua liquida, a agua solida</a:t>
            </a:r>
          </a:p>
          <a:p>
            <a:endParaRPr lang="es-ES_tradnl" dirty="0" smtClean="0"/>
          </a:p>
          <a:p>
            <a:r>
              <a:rPr lang="es-ES_tradnl" u="sng" dirty="0" smtClean="0"/>
              <a:t>Glaciación de la Nube</a:t>
            </a:r>
            <a:r>
              <a:rPr lang="es-ES_tradnl" dirty="0" smtClean="0"/>
              <a:t>: Transición de agua liquida a solida (nieve)</a:t>
            </a:r>
            <a:endParaRPr lang="es-ES_tradnl" dirty="0"/>
          </a:p>
        </p:txBody>
      </p:sp>
    </p:spTree>
    <p:extLst>
      <p:ext uri="{BB962C8B-B14F-4D97-AF65-F5344CB8AC3E}">
        <p14:creationId xmlns:p14="http://schemas.microsoft.com/office/powerpoint/2010/main" val="9069561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Precipitación:</a:t>
            </a:r>
            <a:endParaRPr lang="es-ES_tradnl" dirty="0"/>
          </a:p>
        </p:txBody>
      </p:sp>
      <p:sp>
        <p:nvSpPr>
          <p:cNvPr id="3" name="Content Placeholder 2"/>
          <p:cNvSpPr>
            <a:spLocks noGrp="1"/>
          </p:cNvSpPr>
          <p:nvPr>
            <p:ph idx="1"/>
          </p:nvPr>
        </p:nvSpPr>
        <p:spPr/>
        <p:txBody>
          <a:bodyPr/>
          <a:lstStyle/>
          <a:p>
            <a:r>
              <a:rPr lang="es-ES_tradnl" dirty="0" smtClean="0"/>
              <a:t>Para tener precipitación se requiere saturación de la columna y la formación de nubes.</a:t>
            </a:r>
          </a:p>
          <a:p>
            <a:pPr lvl="1"/>
            <a:r>
              <a:rPr lang="es-ES_tradnl" dirty="0" smtClean="0"/>
              <a:t>En la presencia de núcleos de condensación, HR mayor de 60% resulta en nubosidad</a:t>
            </a:r>
          </a:p>
          <a:p>
            <a:pPr lvl="1"/>
            <a:r>
              <a:rPr lang="es-ES_tradnl" dirty="0" smtClean="0"/>
              <a:t>Mientras mayor el contenido de agua liquida en la nube, i.e. condensación, aumenta el potencial de precipitación</a:t>
            </a:r>
            <a:endParaRPr lang="es-ES_tradnl" dirty="0"/>
          </a:p>
        </p:txBody>
      </p:sp>
    </p:spTree>
    <p:extLst>
      <p:ext uri="{BB962C8B-B14F-4D97-AF65-F5344CB8AC3E}">
        <p14:creationId xmlns:p14="http://schemas.microsoft.com/office/powerpoint/2010/main" val="21605290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ES_tradnl" dirty="0" smtClean="0"/>
              <a:t>Agua sobre enfriada vs. Nieve</a:t>
            </a:r>
            <a:br>
              <a:rPr lang="es-ES_tradnl" dirty="0" smtClean="0"/>
            </a:br>
            <a:r>
              <a:rPr lang="es-ES_tradnl" dirty="0" smtClean="0"/>
              <a:t>Condiciones Ideales</a:t>
            </a:r>
            <a:endParaRPr lang="es-ES_trad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788" y="1590675"/>
            <a:ext cx="4924425"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8200" y="5410200"/>
            <a:ext cx="7391400" cy="1323439"/>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s-ES_tradnl" sz="2000" dirty="0" smtClean="0"/>
              <a:t>A temperaturas mayores de -15C, mas de un 99% de la nube consiste de agua</a:t>
            </a:r>
          </a:p>
          <a:p>
            <a:pPr marL="285750" indent="-285750">
              <a:buFont typeface="Arial" panose="020B0604020202020204" pitchFamily="34" charset="0"/>
              <a:buChar char="•"/>
            </a:pPr>
            <a:r>
              <a:rPr lang="es-ES_tradnl" sz="2000" dirty="0" smtClean="0"/>
              <a:t>A temperaturas de -20C, 50% de la nube consiste de agua y hielo</a:t>
            </a:r>
          </a:p>
          <a:p>
            <a:pPr marL="285750" indent="-285750">
              <a:buFont typeface="Arial" panose="020B0604020202020204" pitchFamily="34" charset="0"/>
              <a:buChar char="•"/>
            </a:pPr>
            <a:r>
              <a:rPr lang="es-ES_tradnl" sz="2000" dirty="0" smtClean="0"/>
              <a:t>A temperaturas de -40C, 100% de la nube consiste de hielo</a:t>
            </a:r>
            <a:endParaRPr lang="es-ES_tradnl" sz="2000" dirty="0"/>
          </a:p>
        </p:txBody>
      </p:sp>
    </p:spTree>
    <p:extLst>
      <p:ext uri="{BB962C8B-B14F-4D97-AF65-F5344CB8AC3E}">
        <p14:creationId xmlns:p14="http://schemas.microsoft.com/office/powerpoint/2010/main" val="798983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_tradnl" dirty="0" smtClean="0"/>
              <a:t>Precipitación Convectiva</a:t>
            </a:r>
            <a:endParaRPr lang="es-ES_tradnl" dirty="0"/>
          </a:p>
        </p:txBody>
      </p:sp>
      <p:sp>
        <p:nvSpPr>
          <p:cNvPr id="3" name="Content Placeholder 2"/>
          <p:cNvSpPr>
            <a:spLocks noGrp="1"/>
          </p:cNvSpPr>
          <p:nvPr>
            <p:ph type="subTitle" idx="1"/>
          </p:nvPr>
        </p:nvSpPr>
        <p:spPr/>
        <p:txBody>
          <a:bodyPr/>
          <a:lstStyle/>
          <a:p>
            <a:r>
              <a:rPr lang="es-ES_tradnl" dirty="0" smtClean="0"/>
              <a:t>Convección Llana vs. Profunda</a:t>
            </a:r>
            <a:endParaRPr lang="es-ES_tradnl" dirty="0"/>
          </a:p>
        </p:txBody>
      </p:sp>
    </p:spTree>
    <p:extLst>
      <p:ext uri="{BB962C8B-B14F-4D97-AF65-F5344CB8AC3E}">
        <p14:creationId xmlns:p14="http://schemas.microsoft.com/office/powerpoint/2010/main" val="13915732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s-ES_tradnl" altLang="en-US" dirty="0" smtClean="0">
                <a:cs typeface="Times New Roman" pitchFamily="28" charset="0"/>
              </a:rPr>
              <a:t>¿</a:t>
            </a:r>
            <a:r>
              <a:rPr lang="es-ES_tradnl" dirty="0" smtClean="0"/>
              <a:t>Como se transforma el agua sobre enfriada a nieve?</a:t>
            </a:r>
            <a:endParaRPr lang="es-ES_trad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275534"/>
            <a:ext cx="4086225"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937" y="4343400"/>
            <a:ext cx="393382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9600" y="1752600"/>
            <a:ext cx="3352800" cy="4832092"/>
          </a:xfrm>
          <a:prstGeom prst="rect">
            <a:avLst/>
          </a:prstGeom>
          <a:noFill/>
        </p:spPr>
        <p:txBody>
          <a:bodyPr wrap="square" rtlCol="0">
            <a:spAutoFit/>
          </a:bodyPr>
          <a:lstStyle/>
          <a:p>
            <a:pPr marL="342900" indent="-342900">
              <a:buFont typeface="Arial" panose="020B0604020202020204" pitchFamily="34" charset="0"/>
              <a:buChar char="•"/>
            </a:pPr>
            <a:r>
              <a:rPr lang="es-ES_tradnl" sz="2200" dirty="0" smtClean="0"/>
              <a:t>Hielo del tope de la nube se precipita.  Al pasar por áreas de agua sobre enfriada actúan como núcleos de engelamiento, induciendo cambio de fase de liquido a solido.</a:t>
            </a:r>
          </a:p>
          <a:p>
            <a:pPr marL="342900" indent="-342900">
              <a:buFont typeface="Arial" panose="020B0604020202020204" pitchFamily="34" charset="0"/>
              <a:buChar char="•"/>
            </a:pPr>
            <a:endParaRPr lang="es-ES_tradnl" sz="2200" dirty="0"/>
          </a:p>
          <a:p>
            <a:pPr marL="342900" indent="-342900">
              <a:buFont typeface="Arial" panose="020B0604020202020204" pitchFamily="34" charset="0"/>
              <a:buChar char="•"/>
            </a:pPr>
            <a:r>
              <a:rPr lang="es-ES_tradnl" sz="2200" dirty="0" smtClean="0"/>
              <a:t>La fuente puede ser nubes altas, como Ci/CS, o medias como AS/AC.  Las semillas ayudan la glaciación de la nube.</a:t>
            </a:r>
            <a:endParaRPr lang="es-ES_tradnl" sz="2200" dirty="0"/>
          </a:p>
        </p:txBody>
      </p:sp>
    </p:spTree>
    <p:extLst>
      <p:ext uri="{BB962C8B-B14F-4D97-AF65-F5344CB8AC3E}">
        <p14:creationId xmlns:p14="http://schemas.microsoft.com/office/powerpoint/2010/main" val="3934935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ES_tradnl" dirty="0" smtClean="0"/>
              <a:t>Precipitación de Núcleos de Engelamiento</a:t>
            </a:r>
            <a:endParaRPr lang="es-ES_tradnl" dirty="0"/>
          </a:p>
        </p:txBody>
      </p:sp>
      <p:sp>
        <p:nvSpPr>
          <p:cNvPr id="4" name="Content Placeholder 3"/>
          <p:cNvSpPr>
            <a:spLocks noGrp="1"/>
          </p:cNvSpPr>
          <p:nvPr>
            <p:ph idx="1"/>
          </p:nvPr>
        </p:nvSpPr>
        <p:spPr/>
        <p:txBody>
          <a:bodyPr/>
          <a:lstStyle/>
          <a:p>
            <a:r>
              <a:rPr lang="es-ES_tradnl" dirty="0" smtClean="0"/>
              <a:t>Temperatura minina de la nube para nevadas </a:t>
            </a:r>
            <a:r>
              <a:rPr lang="es-ES_tradnl" u="sng" dirty="0" smtClean="0"/>
              <a:t>&lt;</a:t>
            </a:r>
            <a:r>
              <a:rPr lang="es-ES_tradnl" dirty="0" smtClean="0"/>
              <a:t> -10C</a:t>
            </a:r>
          </a:p>
          <a:p>
            <a:r>
              <a:rPr lang="es-ES_tradnl" dirty="0" smtClean="0"/>
              <a:t>Máxima separación entre nubes no puede exceder 1,400 metros.</a:t>
            </a:r>
          </a:p>
          <a:p>
            <a:pPr lvl="1"/>
            <a:r>
              <a:rPr lang="es-ES_tradnl" dirty="0" smtClean="0"/>
              <a:t>Si excede los 1,400 metros se sublima</a:t>
            </a:r>
            <a:endParaRPr lang="es-ES_tradnl"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386020"/>
            <a:ext cx="3996142" cy="166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327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smtClean="0"/>
              <a:t>Nucleación Homogénea</a:t>
            </a:r>
            <a:br>
              <a:rPr lang="es-ES_tradnl" dirty="0" smtClean="0"/>
            </a:br>
            <a:r>
              <a:rPr lang="es-ES_tradnl" dirty="0" smtClean="0"/>
              <a:t>Nieve</a:t>
            </a:r>
            <a:endParaRPr lang="es-ES_tradnl" dirty="0"/>
          </a:p>
        </p:txBody>
      </p:sp>
      <p:sp>
        <p:nvSpPr>
          <p:cNvPr id="3" name="Content Placeholder 2"/>
          <p:cNvSpPr>
            <a:spLocks noGrp="1"/>
          </p:cNvSpPr>
          <p:nvPr>
            <p:ph idx="1"/>
          </p:nvPr>
        </p:nvSpPr>
        <p:spPr/>
        <p:txBody>
          <a:bodyPr/>
          <a:lstStyle/>
          <a:p>
            <a:r>
              <a:rPr lang="es-ES_tradnl" dirty="0" smtClean="0"/>
              <a:t>Bajo el proceso de </a:t>
            </a:r>
            <a:r>
              <a:rPr lang="es-ES_tradnl" b="1" i="1" u="sng" dirty="0" smtClean="0"/>
              <a:t>Nucleación Homogénea</a:t>
            </a:r>
            <a:endParaRPr lang="es-ES_tradnl" b="1" i="1" u="sng" dirty="0"/>
          </a:p>
          <a:p>
            <a:pPr lvl="1"/>
            <a:r>
              <a:rPr lang="es-ES_tradnl" dirty="0" smtClean="0"/>
              <a:t>Gotas mas grandes se congelan mas rápido que gotas mas chicas</a:t>
            </a:r>
          </a:p>
          <a:p>
            <a:pPr lvl="1"/>
            <a:r>
              <a:rPr lang="es-ES_tradnl" dirty="0" smtClean="0"/>
              <a:t>Ejemplos:</a:t>
            </a:r>
          </a:p>
          <a:p>
            <a:pPr lvl="2"/>
            <a:r>
              <a:rPr lang="es-ES_tradnl" dirty="0" smtClean="0"/>
              <a:t>5 micrómetros, se congelan a -40C</a:t>
            </a:r>
          </a:p>
          <a:p>
            <a:pPr lvl="2"/>
            <a:r>
              <a:rPr lang="es-ES_tradnl" dirty="0" smtClean="0"/>
              <a:t>25 micrómetros, se congelan a -36C</a:t>
            </a:r>
          </a:p>
          <a:p>
            <a:pPr lvl="1"/>
            <a:r>
              <a:rPr lang="es-ES_tradnl" dirty="0" smtClean="0"/>
              <a:t>Pero este proceso no es suficiente para justificar la transformación dentro de una nube como típicamente se observa en la atmosfera real.</a:t>
            </a:r>
            <a:endParaRPr lang="es-ES_tradnl" dirty="0"/>
          </a:p>
        </p:txBody>
      </p:sp>
    </p:spTree>
    <p:extLst>
      <p:ext uri="{BB962C8B-B14F-4D97-AF65-F5344CB8AC3E}">
        <p14:creationId xmlns:p14="http://schemas.microsoft.com/office/powerpoint/2010/main" val="28310566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Nucleación Heterogénea</a:t>
            </a:r>
            <a:endParaRPr lang="es-ES_trad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0937"/>
            <a:ext cx="4338184"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0223" y="4489608"/>
            <a:ext cx="8224383" cy="2308324"/>
          </a:xfrm>
          <a:prstGeom prst="rect">
            <a:avLst/>
          </a:prstGeom>
          <a:noFill/>
        </p:spPr>
        <p:txBody>
          <a:bodyPr wrap="square" rtlCol="0">
            <a:spAutoFit/>
          </a:bodyPr>
          <a:lstStyle/>
          <a:p>
            <a:pPr marL="285750" indent="-285750">
              <a:buFont typeface="Arial" panose="020B0604020202020204" pitchFamily="34" charset="0"/>
              <a:buChar char="•"/>
            </a:pPr>
            <a:r>
              <a:rPr lang="es-ES_tradnl" sz="2400" dirty="0" smtClean="0"/>
              <a:t>Deposición: Vapor a Solido</a:t>
            </a:r>
          </a:p>
          <a:p>
            <a:pPr marL="285750" indent="-285750">
              <a:buFont typeface="Arial" panose="020B0604020202020204" pitchFamily="34" charset="0"/>
              <a:buChar char="•"/>
            </a:pPr>
            <a:endParaRPr lang="es-ES_tradnl" sz="2400" dirty="0"/>
          </a:p>
          <a:p>
            <a:pPr marL="285750" indent="-285750">
              <a:buFont typeface="Arial" panose="020B0604020202020204" pitchFamily="34" charset="0"/>
              <a:buChar char="•"/>
            </a:pPr>
            <a:r>
              <a:rPr lang="es-ES_tradnl" sz="2400" dirty="0" smtClean="0"/>
              <a:t>Engelamiento: Liquido a Solido</a:t>
            </a:r>
          </a:p>
          <a:p>
            <a:pPr marL="285750" indent="-285750">
              <a:buFont typeface="Arial" panose="020B0604020202020204" pitchFamily="34" charset="0"/>
              <a:buChar char="•"/>
            </a:pPr>
            <a:endParaRPr lang="es-ES_tradnl" sz="2400" dirty="0"/>
          </a:p>
          <a:p>
            <a:pPr marL="285750" indent="-285750">
              <a:buFont typeface="Arial" panose="020B0604020202020204" pitchFamily="34" charset="0"/>
              <a:buChar char="•"/>
            </a:pPr>
            <a:r>
              <a:rPr lang="es-ES_tradnl" sz="2400" dirty="0" smtClean="0"/>
              <a:t>Contacto: Hielo al precipitarse, al contactar agua liquida, induce cambio de fase</a:t>
            </a:r>
            <a:endParaRPr lang="es-ES_tradnl" sz="24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409" y="1510937"/>
            <a:ext cx="4264591" cy="2763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2438400"/>
            <a:ext cx="1143000" cy="369332"/>
          </a:xfrm>
          <a:prstGeom prst="rect">
            <a:avLst/>
          </a:prstGeom>
          <a:noFill/>
        </p:spPr>
        <p:txBody>
          <a:bodyPr wrap="square" rtlCol="0">
            <a:spAutoFit/>
          </a:bodyPr>
          <a:lstStyle/>
          <a:p>
            <a:pPr algn="ctr"/>
            <a:r>
              <a:rPr lang="es-ES_tradnl" dirty="0" smtClean="0"/>
              <a:t>Hielo</a:t>
            </a:r>
            <a:endParaRPr lang="es-ES_tradnl" dirty="0"/>
          </a:p>
        </p:txBody>
      </p:sp>
      <p:sp>
        <p:nvSpPr>
          <p:cNvPr id="7" name="TextBox 6"/>
          <p:cNvSpPr txBox="1"/>
          <p:nvPr/>
        </p:nvSpPr>
        <p:spPr>
          <a:xfrm>
            <a:off x="1600200" y="3440668"/>
            <a:ext cx="1143000" cy="646331"/>
          </a:xfrm>
          <a:prstGeom prst="rect">
            <a:avLst/>
          </a:prstGeom>
          <a:noFill/>
        </p:spPr>
        <p:txBody>
          <a:bodyPr wrap="square" rtlCol="0">
            <a:spAutoFit/>
          </a:bodyPr>
          <a:lstStyle/>
          <a:p>
            <a:pPr algn="ctr"/>
            <a:r>
              <a:rPr lang="es-ES_tradnl" dirty="0" smtClean="0"/>
              <a:t>Agua</a:t>
            </a:r>
          </a:p>
          <a:p>
            <a:pPr algn="ctr"/>
            <a:r>
              <a:rPr lang="es-ES_tradnl" dirty="0" smtClean="0"/>
              <a:t>Liquida</a:t>
            </a:r>
            <a:endParaRPr lang="es-ES_tradnl" dirty="0"/>
          </a:p>
        </p:txBody>
      </p:sp>
    </p:spTree>
    <p:extLst>
      <p:ext uri="{BB962C8B-B14F-4D97-AF65-F5344CB8AC3E}">
        <p14:creationId xmlns:p14="http://schemas.microsoft.com/office/powerpoint/2010/main" val="34880752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Procesos de Cristalización</a:t>
            </a:r>
            <a:endParaRPr lang="es-ES_tradnl" dirty="0"/>
          </a:p>
        </p:txBody>
      </p:sp>
      <p:grpSp>
        <p:nvGrpSpPr>
          <p:cNvPr id="7" name="Group 6"/>
          <p:cNvGrpSpPr/>
          <p:nvPr/>
        </p:nvGrpSpPr>
        <p:grpSpPr>
          <a:xfrm>
            <a:off x="1066800" y="1676400"/>
            <a:ext cx="6781800" cy="3405664"/>
            <a:chOff x="1066800" y="3288268"/>
            <a:chExt cx="6781800" cy="3405664"/>
          </a:xfrm>
        </p:grpSpPr>
        <p:sp>
          <p:nvSpPr>
            <p:cNvPr id="3" name="TextBox 2"/>
            <p:cNvSpPr txBox="1"/>
            <p:nvPr/>
          </p:nvSpPr>
          <p:spPr>
            <a:xfrm>
              <a:off x="1066800" y="3288268"/>
              <a:ext cx="6781800" cy="369332"/>
            </a:xfrm>
            <a:prstGeom prst="rect">
              <a:avLst/>
            </a:prstGeom>
            <a:solidFill>
              <a:schemeClr val="bg1">
                <a:lumMod val="75000"/>
              </a:schemeClr>
            </a:solidFill>
            <a:ln>
              <a:solidFill>
                <a:schemeClr val="tx1"/>
              </a:solidFill>
            </a:ln>
          </p:spPr>
          <p:txBody>
            <a:bodyPr wrap="square" rtlCol="0">
              <a:spAutoFit/>
            </a:bodyPr>
            <a:lstStyle/>
            <a:p>
              <a:r>
                <a:rPr lang="es-ES_tradnl" dirty="0" smtClean="0"/>
                <a:t>Núcleos de Engelamiento Comunes y Temperatura de Activación</a:t>
              </a:r>
              <a:endParaRPr lang="es-ES_tradnl" dirty="0"/>
            </a:p>
          </p:txBody>
        </p:sp>
        <p:sp>
          <p:nvSpPr>
            <p:cNvPr id="4" name="TextBox 3"/>
            <p:cNvSpPr txBox="1"/>
            <p:nvPr/>
          </p:nvSpPr>
          <p:spPr>
            <a:xfrm>
              <a:off x="1066800" y="3657600"/>
              <a:ext cx="1828800" cy="369332"/>
            </a:xfrm>
            <a:prstGeom prst="rect">
              <a:avLst/>
            </a:prstGeom>
            <a:solidFill>
              <a:schemeClr val="bg1">
                <a:lumMod val="75000"/>
              </a:schemeClr>
            </a:solidFill>
            <a:ln>
              <a:solidFill>
                <a:schemeClr val="tx1"/>
              </a:solidFill>
            </a:ln>
          </p:spPr>
          <p:txBody>
            <a:bodyPr wrap="square" rtlCol="0">
              <a:spAutoFit/>
            </a:bodyPr>
            <a:lstStyle/>
            <a:p>
              <a:r>
                <a:rPr lang="es-ES_tradnl" dirty="0" smtClean="0"/>
                <a:t>Substancia</a:t>
              </a:r>
              <a:endParaRPr lang="es-ES_tradnl" dirty="0"/>
            </a:p>
          </p:txBody>
        </p:sp>
        <p:sp>
          <p:nvSpPr>
            <p:cNvPr id="6" name="TextBox 5"/>
            <p:cNvSpPr txBox="1"/>
            <p:nvPr/>
          </p:nvSpPr>
          <p:spPr>
            <a:xfrm>
              <a:off x="1066800" y="4038600"/>
              <a:ext cx="1828800" cy="369332"/>
            </a:xfrm>
            <a:prstGeom prst="rect">
              <a:avLst/>
            </a:prstGeom>
            <a:noFill/>
            <a:ln>
              <a:solidFill>
                <a:schemeClr val="tx1"/>
              </a:solidFill>
            </a:ln>
          </p:spPr>
          <p:txBody>
            <a:bodyPr wrap="square" rtlCol="0">
              <a:spAutoFit/>
            </a:bodyPr>
            <a:lstStyle/>
            <a:p>
              <a:r>
                <a:rPr lang="es-ES_tradnl" dirty="0" smtClean="0"/>
                <a:t>Bacteria de Hojas</a:t>
              </a:r>
              <a:endParaRPr lang="es-ES_tradnl" dirty="0"/>
            </a:p>
          </p:txBody>
        </p:sp>
        <p:sp>
          <p:nvSpPr>
            <p:cNvPr id="8" name="TextBox 7"/>
            <p:cNvSpPr txBox="1"/>
            <p:nvPr/>
          </p:nvSpPr>
          <p:spPr>
            <a:xfrm>
              <a:off x="1066800" y="4419600"/>
              <a:ext cx="1828800" cy="369332"/>
            </a:xfrm>
            <a:prstGeom prst="rect">
              <a:avLst/>
            </a:prstGeom>
            <a:noFill/>
            <a:ln>
              <a:solidFill>
                <a:schemeClr val="tx1"/>
              </a:solidFill>
            </a:ln>
          </p:spPr>
          <p:txBody>
            <a:bodyPr wrap="square" rtlCol="0">
              <a:spAutoFit/>
            </a:bodyPr>
            <a:lstStyle/>
            <a:p>
              <a:r>
                <a:rPr lang="es-ES_tradnl" dirty="0" err="1" smtClean="0"/>
                <a:t>IAg</a:t>
              </a:r>
              <a:endParaRPr lang="es-ES_tradnl" dirty="0"/>
            </a:p>
          </p:txBody>
        </p:sp>
        <p:sp>
          <p:nvSpPr>
            <p:cNvPr id="9" name="TextBox 8"/>
            <p:cNvSpPr txBox="1"/>
            <p:nvPr/>
          </p:nvSpPr>
          <p:spPr>
            <a:xfrm>
              <a:off x="1066800" y="4800600"/>
              <a:ext cx="1828800" cy="369332"/>
            </a:xfrm>
            <a:prstGeom prst="rect">
              <a:avLst/>
            </a:prstGeom>
            <a:noFill/>
            <a:ln>
              <a:solidFill>
                <a:schemeClr val="tx1"/>
              </a:solidFill>
            </a:ln>
          </p:spPr>
          <p:txBody>
            <a:bodyPr wrap="square" rtlCol="0">
              <a:spAutoFit/>
            </a:bodyPr>
            <a:lstStyle/>
            <a:p>
              <a:r>
                <a:rPr lang="es-ES_tradnl" dirty="0" err="1" smtClean="0"/>
                <a:t>Kaolinite</a:t>
              </a:r>
              <a:endParaRPr lang="es-ES_tradnl" dirty="0"/>
            </a:p>
          </p:txBody>
        </p:sp>
        <p:sp>
          <p:nvSpPr>
            <p:cNvPr id="10" name="TextBox 9"/>
            <p:cNvSpPr txBox="1"/>
            <p:nvPr/>
          </p:nvSpPr>
          <p:spPr>
            <a:xfrm>
              <a:off x="1066800" y="5181600"/>
              <a:ext cx="1828800" cy="369332"/>
            </a:xfrm>
            <a:prstGeom prst="rect">
              <a:avLst/>
            </a:prstGeom>
            <a:noFill/>
            <a:ln>
              <a:solidFill>
                <a:schemeClr val="tx1"/>
              </a:solidFill>
            </a:ln>
          </p:spPr>
          <p:txBody>
            <a:bodyPr wrap="square" rtlCol="0">
              <a:spAutoFit/>
            </a:bodyPr>
            <a:lstStyle/>
            <a:p>
              <a:r>
                <a:rPr lang="es-ES_tradnl" dirty="0" smtClean="0"/>
                <a:t>CuS2</a:t>
              </a:r>
              <a:endParaRPr lang="es-ES_tradnl" dirty="0"/>
            </a:p>
          </p:txBody>
        </p:sp>
        <p:sp>
          <p:nvSpPr>
            <p:cNvPr id="11" name="TextBox 10"/>
            <p:cNvSpPr txBox="1"/>
            <p:nvPr/>
          </p:nvSpPr>
          <p:spPr>
            <a:xfrm>
              <a:off x="1066800" y="5562600"/>
              <a:ext cx="1828800" cy="369332"/>
            </a:xfrm>
            <a:prstGeom prst="rect">
              <a:avLst/>
            </a:prstGeom>
            <a:noFill/>
            <a:ln>
              <a:solidFill>
                <a:schemeClr val="tx1"/>
              </a:solidFill>
            </a:ln>
          </p:spPr>
          <p:txBody>
            <a:bodyPr wrap="square" rtlCol="0">
              <a:spAutoFit/>
            </a:bodyPr>
            <a:lstStyle/>
            <a:p>
              <a:r>
                <a:rPr lang="es-ES_tradnl" dirty="0" err="1" smtClean="0"/>
                <a:t>NaCl</a:t>
              </a:r>
              <a:endParaRPr lang="es-ES_tradnl" dirty="0"/>
            </a:p>
          </p:txBody>
        </p:sp>
        <p:sp>
          <p:nvSpPr>
            <p:cNvPr id="12" name="TextBox 11"/>
            <p:cNvSpPr txBox="1"/>
            <p:nvPr/>
          </p:nvSpPr>
          <p:spPr>
            <a:xfrm>
              <a:off x="1066800" y="5943600"/>
              <a:ext cx="1828800" cy="369332"/>
            </a:xfrm>
            <a:prstGeom prst="rect">
              <a:avLst/>
            </a:prstGeom>
            <a:noFill/>
            <a:ln>
              <a:solidFill>
                <a:schemeClr val="tx1"/>
              </a:solidFill>
            </a:ln>
          </p:spPr>
          <p:txBody>
            <a:bodyPr wrap="square" rtlCol="0">
              <a:spAutoFit/>
            </a:bodyPr>
            <a:lstStyle/>
            <a:p>
              <a:r>
                <a:rPr lang="es-ES_tradnl" dirty="0" smtClean="0"/>
                <a:t>Ceniza Volcánica</a:t>
              </a:r>
              <a:endParaRPr lang="es-ES_tradnl" dirty="0"/>
            </a:p>
          </p:txBody>
        </p:sp>
        <p:sp>
          <p:nvSpPr>
            <p:cNvPr id="13" name="TextBox 12"/>
            <p:cNvSpPr txBox="1"/>
            <p:nvPr/>
          </p:nvSpPr>
          <p:spPr>
            <a:xfrm>
              <a:off x="1066800" y="6324600"/>
              <a:ext cx="1828800" cy="369332"/>
            </a:xfrm>
            <a:prstGeom prst="rect">
              <a:avLst/>
            </a:prstGeom>
            <a:noFill/>
            <a:ln>
              <a:solidFill>
                <a:schemeClr val="tx1"/>
              </a:solidFill>
            </a:ln>
          </p:spPr>
          <p:txBody>
            <a:bodyPr wrap="square" rtlCol="0">
              <a:spAutoFit/>
            </a:bodyPr>
            <a:lstStyle/>
            <a:p>
              <a:r>
                <a:rPr lang="es-ES_tradnl" dirty="0" err="1" smtClean="0"/>
                <a:t>Vermiculite</a:t>
              </a:r>
              <a:endParaRPr lang="es-ES_tradnl" dirty="0"/>
            </a:p>
          </p:txBody>
        </p:sp>
        <p:sp>
          <p:nvSpPr>
            <p:cNvPr id="16" name="TextBox 15"/>
            <p:cNvSpPr txBox="1"/>
            <p:nvPr/>
          </p:nvSpPr>
          <p:spPr>
            <a:xfrm>
              <a:off x="2895600" y="3657600"/>
              <a:ext cx="2362200" cy="369332"/>
            </a:xfrm>
            <a:prstGeom prst="rect">
              <a:avLst/>
            </a:prstGeom>
            <a:solidFill>
              <a:schemeClr val="bg1">
                <a:lumMod val="75000"/>
              </a:schemeClr>
            </a:solidFill>
            <a:ln>
              <a:solidFill>
                <a:schemeClr val="tx1"/>
              </a:solidFill>
            </a:ln>
          </p:spPr>
          <p:txBody>
            <a:bodyPr wrap="square" rtlCol="0">
              <a:spAutoFit/>
            </a:bodyPr>
            <a:lstStyle/>
            <a:p>
              <a:pPr algn="ctr"/>
              <a:r>
                <a:rPr lang="es-ES_tradnl" dirty="0" smtClean="0"/>
                <a:t>Temperatura C </a:t>
              </a:r>
              <a:endParaRPr lang="es-ES_tradnl" dirty="0"/>
            </a:p>
          </p:txBody>
        </p:sp>
        <p:sp>
          <p:nvSpPr>
            <p:cNvPr id="17" name="TextBox 16"/>
            <p:cNvSpPr txBox="1"/>
            <p:nvPr/>
          </p:nvSpPr>
          <p:spPr>
            <a:xfrm>
              <a:off x="2895600" y="4038600"/>
              <a:ext cx="2362200" cy="369332"/>
            </a:xfrm>
            <a:prstGeom prst="rect">
              <a:avLst/>
            </a:prstGeom>
            <a:noFill/>
            <a:ln>
              <a:solidFill>
                <a:schemeClr val="tx1"/>
              </a:solidFill>
            </a:ln>
          </p:spPr>
          <p:txBody>
            <a:bodyPr wrap="square" rtlCol="0">
              <a:spAutoFit/>
            </a:bodyPr>
            <a:lstStyle/>
            <a:p>
              <a:pPr algn="ctr"/>
              <a:r>
                <a:rPr lang="es-ES_tradnl" dirty="0" smtClean="0"/>
                <a:t>-2.9</a:t>
              </a:r>
              <a:endParaRPr lang="es-ES_tradnl" dirty="0"/>
            </a:p>
          </p:txBody>
        </p:sp>
        <p:sp>
          <p:nvSpPr>
            <p:cNvPr id="18" name="TextBox 17"/>
            <p:cNvSpPr txBox="1"/>
            <p:nvPr/>
          </p:nvSpPr>
          <p:spPr>
            <a:xfrm>
              <a:off x="2895600" y="4419600"/>
              <a:ext cx="2362200" cy="369332"/>
            </a:xfrm>
            <a:prstGeom prst="rect">
              <a:avLst/>
            </a:prstGeom>
            <a:noFill/>
            <a:ln>
              <a:solidFill>
                <a:schemeClr val="tx1"/>
              </a:solidFill>
            </a:ln>
          </p:spPr>
          <p:txBody>
            <a:bodyPr wrap="square" rtlCol="0">
              <a:spAutoFit/>
            </a:bodyPr>
            <a:lstStyle/>
            <a:p>
              <a:pPr algn="ctr"/>
              <a:r>
                <a:rPr lang="es-ES_tradnl" dirty="0" smtClean="0"/>
                <a:t>-4</a:t>
              </a:r>
              <a:endParaRPr lang="es-ES_tradnl" dirty="0"/>
            </a:p>
          </p:txBody>
        </p:sp>
        <p:sp>
          <p:nvSpPr>
            <p:cNvPr id="19" name="TextBox 18"/>
            <p:cNvSpPr txBox="1"/>
            <p:nvPr/>
          </p:nvSpPr>
          <p:spPr>
            <a:xfrm>
              <a:off x="2895600" y="4800600"/>
              <a:ext cx="2362200" cy="369332"/>
            </a:xfrm>
            <a:prstGeom prst="rect">
              <a:avLst/>
            </a:prstGeom>
            <a:noFill/>
            <a:ln>
              <a:solidFill>
                <a:schemeClr val="tx1"/>
              </a:solidFill>
            </a:ln>
          </p:spPr>
          <p:txBody>
            <a:bodyPr wrap="square" rtlCol="0">
              <a:spAutoFit/>
            </a:bodyPr>
            <a:lstStyle/>
            <a:p>
              <a:pPr algn="ctr"/>
              <a:r>
                <a:rPr lang="es-ES_tradnl" dirty="0" smtClean="0"/>
                <a:t>-9</a:t>
              </a:r>
              <a:endParaRPr lang="es-ES_tradnl" dirty="0"/>
            </a:p>
          </p:txBody>
        </p:sp>
        <p:sp>
          <p:nvSpPr>
            <p:cNvPr id="20" name="TextBox 19"/>
            <p:cNvSpPr txBox="1"/>
            <p:nvPr/>
          </p:nvSpPr>
          <p:spPr>
            <a:xfrm>
              <a:off x="2895600" y="5181600"/>
              <a:ext cx="2362200" cy="369332"/>
            </a:xfrm>
            <a:prstGeom prst="rect">
              <a:avLst/>
            </a:prstGeom>
            <a:noFill/>
            <a:ln>
              <a:solidFill>
                <a:schemeClr val="tx1"/>
              </a:solidFill>
            </a:ln>
          </p:spPr>
          <p:txBody>
            <a:bodyPr wrap="square" rtlCol="0">
              <a:spAutoFit/>
            </a:bodyPr>
            <a:lstStyle/>
            <a:p>
              <a:pPr algn="ctr"/>
              <a:r>
                <a:rPr lang="es-ES_tradnl" dirty="0" smtClean="0"/>
                <a:t>-7</a:t>
              </a:r>
              <a:endParaRPr lang="es-ES_tradnl" dirty="0"/>
            </a:p>
          </p:txBody>
        </p:sp>
        <p:sp>
          <p:nvSpPr>
            <p:cNvPr id="21" name="TextBox 20"/>
            <p:cNvSpPr txBox="1"/>
            <p:nvPr/>
          </p:nvSpPr>
          <p:spPr>
            <a:xfrm>
              <a:off x="2895600" y="5562600"/>
              <a:ext cx="2362200" cy="369332"/>
            </a:xfrm>
            <a:prstGeom prst="rect">
              <a:avLst/>
            </a:prstGeom>
            <a:noFill/>
            <a:ln>
              <a:solidFill>
                <a:schemeClr val="tx1"/>
              </a:solidFill>
            </a:ln>
          </p:spPr>
          <p:txBody>
            <a:bodyPr wrap="square" rtlCol="0">
              <a:spAutoFit/>
            </a:bodyPr>
            <a:lstStyle/>
            <a:p>
              <a:pPr algn="ctr"/>
              <a:r>
                <a:rPr lang="es-ES_tradnl" dirty="0" smtClean="0"/>
                <a:t>-8</a:t>
              </a:r>
              <a:endParaRPr lang="es-ES_tradnl" dirty="0"/>
            </a:p>
          </p:txBody>
        </p:sp>
        <p:sp>
          <p:nvSpPr>
            <p:cNvPr id="22" name="TextBox 21"/>
            <p:cNvSpPr txBox="1"/>
            <p:nvPr/>
          </p:nvSpPr>
          <p:spPr>
            <a:xfrm>
              <a:off x="2895600" y="5943600"/>
              <a:ext cx="2362200" cy="369332"/>
            </a:xfrm>
            <a:prstGeom prst="rect">
              <a:avLst/>
            </a:prstGeom>
            <a:noFill/>
            <a:ln>
              <a:solidFill>
                <a:schemeClr val="tx1"/>
              </a:solidFill>
            </a:ln>
          </p:spPr>
          <p:txBody>
            <a:bodyPr wrap="square" rtlCol="0">
              <a:spAutoFit/>
            </a:bodyPr>
            <a:lstStyle/>
            <a:p>
              <a:pPr algn="ctr"/>
              <a:r>
                <a:rPr lang="es-ES_tradnl" dirty="0" smtClean="0"/>
                <a:t>-13</a:t>
              </a:r>
              <a:endParaRPr lang="es-ES_tradnl" dirty="0"/>
            </a:p>
          </p:txBody>
        </p:sp>
        <p:sp>
          <p:nvSpPr>
            <p:cNvPr id="23" name="TextBox 22"/>
            <p:cNvSpPr txBox="1"/>
            <p:nvPr/>
          </p:nvSpPr>
          <p:spPr>
            <a:xfrm>
              <a:off x="2895600" y="6324600"/>
              <a:ext cx="2362200" cy="369332"/>
            </a:xfrm>
            <a:prstGeom prst="rect">
              <a:avLst/>
            </a:prstGeom>
            <a:noFill/>
            <a:ln>
              <a:solidFill>
                <a:schemeClr val="tx1"/>
              </a:solidFill>
            </a:ln>
          </p:spPr>
          <p:txBody>
            <a:bodyPr wrap="square" rtlCol="0">
              <a:spAutoFit/>
            </a:bodyPr>
            <a:lstStyle/>
            <a:p>
              <a:pPr algn="ctr"/>
              <a:r>
                <a:rPr lang="es-ES_tradnl" dirty="0" smtClean="0"/>
                <a:t>-15</a:t>
              </a:r>
              <a:endParaRPr lang="es-ES_tradnl" dirty="0"/>
            </a:p>
          </p:txBody>
        </p:sp>
        <p:sp>
          <p:nvSpPr>
            <p:cNvPr id="24" name="TextBox 23"/>
            <p:cNvSpPr txBox="1"/>
            <p:nvPr/>
          </p:nvSpPr>
          <p:spPr>
            <a:xfrm>
              <a:off x="5257800" y="3657600"/>
              <a:ext cx="2590800" cy="369332"/>
            </a:xfrm>
            <a:prstGeom prst="rect">
              <a:avLst/>
            </a:prstGeom>
            <a:solidFill>
              <a:schemeClr val="bg1">
                <a:lumMod val="75000"/>
              </a:schemeClr>
            </a:solidFill>
            <a:ln>
              <a:solidFill>
                <a:schemeClr val="tx1"/>
              </a:solidFill>
            </a:ln>
          </p:spPr>
          <p:txBody>
            <a:bodyPr wrap="square" rtlCol="0">
              <a:spAutoFit/>
            </a:bodyPr>
            <a:lstStyle/>
            <a:p>
              <a:pPr algn="ctr"/>
              <a:r>
                <a:rPr lang="es-ES_tradnl" dirty="0" smtClean="0"/>
                <a:t>Prevalencia </a:t>
              </a:r>
              <a:endParaRPr lang="es-ES_tradnl" dirty="0"/>
            </a:p>
          </p:txBody>
        </p:sp>
        <p:sp>
          <p:nvSpPr>
            <p:cNvPr id="25" name="TextBox 24"/>
            <p:cNvSpPr txBox="1"/>
            <p:nvPr/>
          </p:nvSpPr>
          <p:spPr>
            <a:xfrm>
              <a:off x="5257800" y="4038600"/>
              <a:ext cx="2590800" cy="369332"/>
            </a:xfrm>
            <a:prstGeom prst="rect">
              <a:avLst/>
            </a:prstGeom>
            <a:noFill/>
            <a:ln>
              <a:solidFill>
                <a:schemeClr val="tx1"/>
              </a:solidFill>
            </a:ln>
          </p:spPr>
          <p:txBody>
            <a:bodyPr wrap="square" rtlCol="0">
              <a:spAutoFit/>
            </a:bodyPr>
            <a:lstStyle/>
            <a:p>
              <a:pPr algn="ctr"/>
              <a:r>
                <a:rPr lang="es-ES_tradnl" dirty="0" smtClean="0"/>
                <a:t>Hojas en descomposición </a:t>
              </a:r>
              <a:endParaRPr lang="es-ES_tradnl" dirty="0"/>
            </a:p>
          </p:txBody>
        </p:sp>
        <p:sp>
          <p:nvSpPr>
            <p:cNvPr id="26" name="TextBox 25"/>
            <p:cNvSpPr txBox="1"/>
            <p:nvPr/>
          </p:nvSpPr>
          <p:spPr>
            <a:xfrm>
              <a:off x="5257800" y="4419600"/>
              <a:ext cx="2590800" cy="369332"/>
            </a:xfrm>
            <a:prstGeom prst="rect">
              <a:avLst/>
            </a:prstGeom>
            <a:noFill/>
            <a:ln>
              <a:solidFill>
                <a:schemeClr val="tx1"/>
              </a:solidFill>
            </a:ln>
          </p:spPr>
          <p:txBody>
            <a:bodyPr wrap="square" rtlCol="0">
              <a:spAutoFit/>
            </a:bodyPr>
            <a:lstStyle/>
            <a:p>
              <a:pPr algn="ctr"/>
              <a:r>
                <a:rPr lang="es-ES_tradnl" dirty="0" smtClean="0"/>
                <a:t>Sembrado de Nubes</a:t>
              </a:r>
              <a:endParaRPr lang="es-ES_tradnl" dirty="0"/>
            </a:p>
          </p:txBody>
        </p:sp>
        <p:sp>
          <p:nvSpPr>
            <p:cNvPr id="27" name="TextBox 26"/>
            <p:cNvSpPr txBox="1"/>
            <p:nvPr/>
          </p:nvSpPr>
          <p:spPr>
            <a:xfrm>
              <a:off x="5257800" y="4800600"/>
              <a:ext cx="2590800" cy="369332"/>
            </a:xfrm>
            <a:prstGeom prst="rect">
              <a:avLst/>
            </a:prstGeom>
            <a:noFill/>
            <a:ln>
              <a:solidFill>
                <a:schemeClr val="tx1"/>
              </a:solidFill>
            </a:ln>
          </p:spPr>
          <p:txBody>
            <a:bodyPr wrap="square" rtlCol="0">
              <a:spAutoFit/>
            </a:bodyPr>
            <a:lstStyle/>
            <a:p>
              <a:pPr algn="ctr"/>
              <a:r>
                <a:rPr lang="es-ES_tradnl" dirty="0" smtClean="0"/>
                <a:t>Común en Arcilla</a:t>
              </a:r>
              <a:endParaRPr lang="es-ES_tradnl" dirty="0"/>
            </a:p>
          </p:txBody>
        </p:sp>
        <p:sp>
          <p:nvSpPr>
            <p:cNvPr id="28" name="TextBox 27"/>
            <p:cNvSpPr txBox="1"/>
            <p:nvPr/>
          </p:nvSpPr>
          <p:spPr>
            <a:xfrm>
              <a:off x="5257800" y="5181600"/>
              <a:ext cx="2590800" cy="369332"/>
            </a:xfrm>
            <a:prstGeom prst="rect">
              <a:avLst/>
            </a:prstGeom>
            <a:noFill/>
            <a:ln>
              <a:solidFill>
                <a:schemeClr val="tx1"/>
              </a:solidFill>
            </a:ln>
          </p:spPr>
          <p:txBody>
            <a:bodyPr wrap="square" rtlCol="0">
              <a:spAutoFit/>
            </a:bodyPr>
            <a:lstStyle/>
            <a:p>
              <a:pPr algn="ctr"/>
              <a:r>
                <a:rPr lang="es-ES_tradnl" dirty="0" smtClean="0"/>
                <a:t>Contaminante</a:t>
              </a:r>
              <a:endParaRPr lang="es-ES_tradnl" dirty="0"/>
            </a:p>
          </p:txBody>
        </p:sp>
        <p:sp>
          <p:nvSpPr>
            <p:cNvPr id="29" name="TextBox 28"/>
            <p:cNvSpPr txBox="1"/>
            <p:nvPr/>
          </p:nvSpPr>
          <p:spPr>
            <a:xfrm>
              <a:off x="5257800" y="5562600"/>
              <a:ext cx="2590800" cy="369332"/>
            </a:xfrm>
            <a:prstGeom prst="rect">
              <a:avLst/>
            </a:prstGeom>
            <a:noFill/>
            <a:ln>
              <a:solidFill>
                <a:schemeClr val="tx1"/>
              </a:solidFill>
            </a:ln>
          </p:spPr>
          <p:txBody>
            <a:bodyPr wrap="square" rtlCol="0">
              <a:spAutoFit/>
            </a:bodyPr>
            <a:lstStyle/>
            <a:p>
              <a:pPr algn="ctr"/>
              <a:r>
                <a:rPr lang="es-ES_tradnl" dirty="0" smtClean="0"/>
                <a:t>Aerosol de sal</a:t>
              </a:r>
              <a:endParaRPr lang="es-ES_tradnl" dirty="0"/>
            </a:p>
          </p:txBody>
        </p:sp>
        <p:sp>
          <p:nvSpPr>
            <p:cNvPr id="30" name="TextBox 29"/>
            <p:cNvSpPr txBox="1"/>
            <p:nvPr/>
          </p:nvSpPr>
          <p:spPr>
            <a:xfrm>
              <a:off x="5257800" y="5943600"/>
              <a:ext cx="2590800" cy="369332"/>
            </a:xfrm>
            <a:prstGeom prst="rect">
              <a:avLst/>
            </a:prstGeom>
            <a:noFill/>
            <a:ln>
              <a:solidFill>
                <a:schemeClr val="tx1"/>
              </a:solidFill>
            </a:ln>
          </p:spPr>
          <p:txBody>
            <a:bodyPr wrap="square" rtlCol="0">
              <a:spAutoFit/>
            </a:bodyPr>
            <a:lstStyle/>
            <a:p>
              <a:pPr algn="ctr"/>
              <a:r>
                <a:rPr lang="es-ES_tradnl" dirty="0" smtClean="0"/>
                <a:t>Aerosol común</a:t>
              </a:r>
              <a:endParaRPr lang="es-ES_tradnl" dirty="0"/>
            </a:p>
          </p:txBody>
        </p:sp>
        <p:sp>
          <p:nvSpPr>
            <p:cNvPr id="31" name="TextBox 30"/>
            <p:cNvSpPr txBox="1"/>
            <p:nvPr/>
          </p:nvSpPr>
          <p:spPr>
            <a:xfrm>
              <a:off x="5257800" y="6324600"/>
              <a:ext cx="2590800" cy="369332"/>
            </a:xfrm>
            <a:prstGeom prst="rect">
              <a:avLst/>
            </a:prstGeom>
            <a:noFill/>
            <a:ln>
              <a:solidFill>
                <a:schemeClr val="tx1"/>
              </a:solidFill>
            </a:ln>
          </p:spPr>
          <p:txBody>
            <a:bodyPr wrap="square" rtlCol="0">
              <a:spAutoFit/>
            </a:bodyPr>
            <a:lstStyle/>
            <a:p>
              <a:pPr algn="ctr"/>
              <a:r>
                <a:rPr lang="es-ES_tradnl" dirty="0" smtClean="0"/>
                <a:t>Común en Arcilla</a:t>
              </a:r>
              <a:endParaRPr lang="es-ES_tradnl" dirty="0"/>
            </a:p>
          </p:txBody>
        </p:sp>
      </p:grpSp>
      <p:sp>
        <p:nvSpPr>
          <p:cNvPr id="38" name="TextBox 37"/>
          <p:cNvSpPr txBox="1"/>
          <p:nvPr/>
        </p:nvSpPr>
        <p:spPr>
          <a:xfrm>
            <a:off x="533400" y="5562600"/>
            <a:ext cx="8077200" cy="1107996"/>
          </a:xfrm>
          <a:prstGeom prst="rect">
            <a:avLst/>
          </a:prstGeom>
          <a:solidFill>
            <a:srgbClr val="FFFF00"/>
          </a:solidFill>
        </p:spPr>
        <p:txBody>
          <a:bodyPr wrap="square" rtlCol="0">
            <a:spAutoFit/>
          </a:bodyPr>
          <a:lstStyle/>
          <a:p>
            <a:pPr marL="342900" indent="-342900">
              <a:buFont typeface="Arial" panose="020B0604020202020204" pitchFamily="34" charset="0"/>
              <a:buChar char="•"/>
            </a:pPr>
            <a:r>
              <a:rPr lang="es-ES_tradnl" sz="2200" dirty="0" smtClean="0"/>
              <a:t>Se activan según la temperatura disminuye bajo 0C, y la humedad relativa aumenta</a:t>
            </a:r>
          </a:p>
          <a:p>
            <a:pPr marL="342900" indent="-342900">
              <a:buFont typeface="Arial" panose="020B0604020202020204" pitchFamily="34" charset="0"/>
              <a:buChar char="•"/>
            </a:pPr>
            <a:r>
              <a:rPr lang="es-ES_tradnl" sz="2200" dirty="0" smtClean="0"/>
              <a:t>Son mas activos en las partes mas frías de la nube</a:t>
            </a:r>
            <a:endParaRPr lang="es-ES_tradnl" sz="2200" dirty="0"/>
          </a:p>
        </p:txBody>
      </p:sp>
    </p:spTree>
    <p:extLst>
      <p:ext uri="{BB962C8B-B14F-4D97-AF65-F5344CB8AC3E}">
        <p14:creationId xmlns:p14="http://schemas.microsoft.com/office/powerpoint/2010/main" val="18652006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Crecimiento de los cristales</a:t>
            </a:r>
            <a:endParaRPr lang="es-ES_tradnl" dirty="0"/>
          </a:p>
        </p:txBody>
      </p:sp>
      <p:sp>
        <p:nvSpPr>
          <p:cNvPr id="3" name="Content Placeholder 2"/>
          <p:cNvSpPr>
            <a:spLocks noGrp="1"/>
          </p:cNvSpPr>
          <p:nvPr>
            <p:ph idx="1"/>
          </p:nvPr>
        </p:nvSpPr>
        <p:spPr/>
        <p:txBody>
          <a:bodyPr/>
          <a:lstStyle/>
          <a:p>
            <a:r>
              <a:rPr lang="es-ES_tradnl" dirty="0" smtClean="0"/>
              <a:t>Deposición por Difusión</a:t>
            </a:r>
          </a:p>
          <a:p>
            <a:endParaRPr lang="es-ES_tradnl" dirty="0"/>
          </a:p>
          <a:p>
            <a:r>
              <a:rPr lang="es-ES_tradnl" dirty="0" smtClean="0"/>
              <a:t>Acreción de Hielo</a:t>
            </a:r>
          </a:p>
          <a:p>
            <a:endParaRPr lang="es-ES_tradnl" dirty="0"/>
          </a:p>
          <a:p>
            <a:r>
              <a:rPr lang="es-ES_tradnl" dirty="0" smtClean="0"/>
              <a:t>Agregación </a:t>
            </a:r>
          </a:p>
          <a:p>
            <a:endParaRPr lang="es-ES_tradnl" dirty="0"/>
          </a:p>
          <a:p>
            <a:endParaRPr lang="es-ES_tradnl" dirty="0"/>
          </a:p>
        </p:txBody>
      </p:sp>
    </p:spTree>
    <p:extLst>
      <p:ext uri="{BB962C8B-B14F-4D97-AF65-F5344CB8AC3E}">
        <p14:creationId xmlns:p14="http://schemas.microsoft.com/office/powerpoint/2010/main" val="35351026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solidFill>
            <a:srgbClr val="FFFF00"/>
          </a:solidFill>
        </p:spPr>
        <p:txBody>
          <a:bodyPr>
            <a:normAutofit/>
          </a:bodyPr>
          <a:lstStyle/>
          <a:p>
            <a:r>
              <a:rPr lang="es-ES_tradnl" dirty="0" smtClean="0"/>
              <a:t>Deposición por Difusión</a:t>
            </a:r>
            <a:endParaRPr lang="es-ES_tradnl" dirty="0"/>
          </a:p>
        </p:txBody>
      </p:sp>
      <p:sp>
        <p:nvSpPr>
          <p:cNvPr id="3" name="Content Placeholder 2"/>
          <p:cNvSpPr>
            <a:spLocks noGrp="1"/>
          </p:cNvSpPr>
          <p:nvPr>
            <p:ph idx="1"/>
          </p:nvPr>
        </p:nvSpPr>
        <p:spPr>
          <a:xfrm>
            <a:off x="457200" y="914400"/>
            <a:ext cx="8229600" cy="4525963"/>
          </a:xfrm>
        </p:spPr>
        <p:txBody>
          <a:bodyPr/>
          <a:lstStyle/>
          <a:p>
            <a:r>
              <a:rPr lang="es-ES_tradnl" dirty="0" smtClean="0"/>
              <a:t>La presión de vapor en las gotas de agua es mayor que en los cristales de hielo.  </a:t>
            </a:r>
          </a:p>
          <a:p>
            <a:pPr lvl="1"/>
            <a:r>
              <a:rPr lang="es-ES_tradnl" dirty="0" smtClean="0"/>
              <a:t>Esto fuerza que las moléculas de agua migren de las gotas a los cristales</a:t>
            </a:r>
          </a:p>
          <a:p>
            <a:pPr lvl="1"/>
            <a:r>
              <a:rPr lang="es-ES_tradnl" dirty="0" smtClean="0"/>
              <a:t>Las gotas se achican y los cristales crecen</a:t>
            </a:r>
            <a:endParaRPr lang="es-ES_trad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57600"/>
            <a:ext cx="294322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3676650"/>
            <a:ext cx="291465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3657600" y="5153025"/>
            <a:ext cx="1247775" cy="0"/>
          </a:xfrm>
          <a:prstGeom prst="straightConnector1">
            <a:avLst/>
          </a:prstGeom>
          <a:ln w="111125" cmpd="tri">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6876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a:solidFill>
            <a:srgbClr val="FFFF00"/>
          </a:solidFill>
        </p:spPr>
        <p:txBody>
          <a:bodyPr/>
          <a:lstStyle/>
          <a:p>
            <a:r>
              <a:rPr lang="es-ES_tradnl" dirty="0" smtClean="0"/>
              <a:t>Deposición por Difusión</a:t>
            </a:r>
            <a:endParaRPr lang="es-ES_tradnl" dirty="0"/>
          </a:p>
        </p:txBody>
      </p:sp>
      <p:sp>
        <p:nvSpPr>
          <p:cNvPr id="3" name="Content Placeholder 2"/>
          <p:cNvSpPr>
            <a:spLocks noGrp="1"/>
          </p:cNvSpPr>
          <p:nvPr>
            <p:ph idx="1"/>
          </p:nvPr>
        </p:nvSpPr>
        <p:spPr>
          <a:xfrm>
            <a:off x="457200" y="1066800"/>
            <a:ext cx="8229600" cy="4525963"/>
          </a:xfrm>
        </p:spPr>
        <p:txBody>
          <a:bodyPr/>
          <a:lstStyle/>
          <a:p>
            <a:r>
              <a:rPr lang="es-ES_tradnl" dirty="0" smtClean="0"/>
              <a:t>El crecimiento por deposición es una función de la temperatura</a:t>
            </a:r>
          </a:p>
          <a:p>
            <a:pPr lvl="1"/>
            <a:r>
              <a:rPr lang="es-ES_tradnl" dirty="0" smtClean="0"/>
              <a:t>Incrementa a temperaturas mas frías</a:t>
            </a:r>
          </a:p>
          <a:p>
            <a:pPr lvl="1"/>
            <a:r>
              <a:rPr lang="es-ES_tradnl" dirty="0" smtClean="0"/>
              <a:t>Temperatura optima de crecimiento -15C</a:t>
            </a:r>
            <a:endParaRPr lang="es-ES_tradn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3200400"/>
            <a:ext cx="4838700"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61899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s-ES_tradnl" dirty="0" smtClean="0"/>
              <a:t>Crecimiento por Acreción</a:t>
            </a:r>
            <a:endParaRPr lang="es-ES_tradnl" dirty="0"/>
          </a:p>
        </p:txBody>
      </p:sp>
      <p:sp>
        <p:nvSpPr>
          <p:cNvPr id="3" name="Content Placeholder 2"/>
          <p:cNvSpPr>
            <a:spLocks noGrp="1"/>
          </p:cNvSpPr>
          <p:nvPr>
            <p:ph idx="1"/>
          </p:nvPr>
        </p:nvSpPr>
        <p:spPr/>
        <p:txBody>
          <a:bodyPr/>
          <a:lstStyle/>
          <a:p>
            <a:r>
              <a:rPr lang="es-ES_tradnl" dirty="0" smtClean="0"/>
              <a:t>Cristales de hielo crecen al chocar con agua sobre enfriada</a:t>
            </a:r>
          </a:p>
          <a:p>
            <a:pPr lvl="1"/>
            <a:r>
              <a:rPr lang="es-ES_tradnl" dirty="0" smtClean="0"/>
              <a:t>Gotas se congelan y pegan a los cristales</a:t>
            </a:r>
          </a:p>
          <a:p>
            <a:pPr lvl="1"/>
            <a:r>
              <a:rPr lang="es-ES_tradnl" dirty="0" smtClean="0"/>
              <a:t>Escarcha se forma sobre el cristal original</a:t>
            </a:r>
          </a:p>
          <a:p>
            <a:r>
              <a:rPr lang="es-ES_tradnl" dirty="0" smtClean="0"/>
              <a:t>Condiciones:</a:t>
            </a:r>
          </a:p>
          <a:p>
            <a:pPr lvl="1"/>
            <a:r>
              <a:rPr lang="es-ES_tradnl" dirty="0" smtClean="0"/>
              <a:t>Optimo en capas saturadas</a:t>
            </a:r>
          </a:p>
          <a:p>
            <a:pPr lvl="1"/>
            <a:r>
              <a:rPr lang="es-ES_tradnl" dirty="0" smtClean="0"/>
              <a:t>Temperatura de 0 a -10C</a:t>
            </a:r>
            <a:endParaRPr lang="es-ES_tradn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742968"/>
            <a:ext cx="3048000" cy="3082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7632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s-ES_tradnl" dirty="0" smtClean="0"/>
              <a:t>Crecimiento por Acreción</a:t>
            </a:r>
            <a:endParaRPr lang="es-ES_tradn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5" y="1066800"/>
            <a:ext cx="3402636" cy="2608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320" y="1981200"/>
            <a:ext cx="4339669" cy="327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65" y="4191000"/>
            <a:ext cx="3450558" cy="264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28800" y="3352800"/>
            <a:ext cx="2938520" cy="1107996"/>
          </a:xfrm>
          <a:prstGeom prst="rect">
            <a:avLst/>
          </a:prstGeom>
          <a:noFill/>
        </p:spPr>
        <p:txBody>
          <a:bodyPr wrap="square" rtlCol="0">
            <a:spAutoFit/>
          </a:bodyPr>
          <a:lstStyle/>
          <a:p>
            <a:r>
              <a:rPr lang="es-ES_tradnl" sz="6600" dirty="0" smtClean="0"/>
              <a:t>+         =</a:t>
            </a:r>
            <a:endParaRPr lang="es-ES_tradnl" sz="6600" dirty="0"/>
          </a:p>
        </p:txBody>
      </p:sp>
      <p:sp>
        <p:nvSpPr>
          <p:cNvPr id="5" name="TextBox 4"/>
          <p:cNvSpPr txBox="1"/>
          <p:nvPr/>
        </p:nvSpPr>
        <p:spPr>
          <a:xfrm>
            <a:off x="4876800" y="5562600"/>
            <a:ext cx="4191000" cy="1200329"/>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s-ES_tradnl" b="1" dirty="0" smtClean="0"/>
              <a:t>Según crece, fragmentos se desprenden, que sirven de núcleos para formación de otros cristales. </a:t>
            </a:r>
          </a:p>
          <a:p>
            <a:pPr marL="285750" indent="-285750">
              <a:buFont typeface="Arial" panose="020B0604020202020204" pitchFamily="34" charset="0"/>
              <a:buChar char="•"/>
            </a:pPr>
            <a:r>
              <a:rPr lang="es-ES_tradnl" b="1" dirty="0" smtClean="0"/>
              <a:t>En verano ayuda a formar granizo</a:t>
            </a:r>
            <a:endParaRPr lang="es-ES_tradnl" b="1" dirty="0"/>
          </a:p>
        </p:txBody>
      </p:sp>
    </p:spTree>
    <p:extLst>
      <p:ext uri="{BB962C8B-B14F-4D97-AF65-F5344CB8AC3E}">
        <p14:creationId xmlns:p14="http://schemas.microsoft.com/office/powerpoint/2010/main" val="192466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a:noFill/>
        </p:spPr>
        <p:txBody>
          <a:bodyPr/>
          <a:lstStyle/>
          <a:p>
            <a:r>
              <a:rPr lang="es-ES_tradnl" altLang="en-US" sz="4000" smtClean="0"/>
              <a:t>Convección Profunda/Llana</a:t>
            </a:r>
          </a:p>
        </p:txBody>
      </p:sp>
      <p:sp>
        <p:nvSpPr>
          <p:cNvPr id="8195" name="Rectangle 3"/>
          <p:cNvSpPr>
            <a:spLocks noGrp="1" noChangeArrowheads="1"/>
          </p:cNvSpPr>
          <p:nvPr>
            <p:ph type="body" idx="1"/>
          </p:nvPr>
        </p:nvSpPr>
        <p:spPr>
          <a:xfrm>
            <a:off x="685800" y="990600"/>
            <a:ext cx="7772400" cy="5562600"/>
          </a:xfrm>
          <a:noFill/>
        </p:spPr>
        <p:txBody>
          <a:bodyPr/>
          <a:lstStyle/>
          <a:p>
            <a:pPr>
              <a:lnSpc>
                <a:spcPct val="90000"/>
              </a:lnSpc>
            </a:pPr>
            <a:r>
              <a:rPr lang="es-ES_tradnl" altLang="en-US" sz="2800" b="1" u="sng" dirty="0" smtClean="0"/>
              <a:t>Convección Profunda</a:t>
            </a:r>
            <a:r>
              <a:rPr lang="es-ES_tradnl" altLang="en-US" sz="2800" dirty="0" smtClean="0"/>
              <a:t>:  Mezcla turbulenta por forzamiento termal, donde movimientos verticales fuerzan a las parcelas de aire de la atmósfera baja a ascender sobre </a:t>
            </a:r>
            <a:r>
              <a:rPr lang="es-ES_tradnl" altLang="en-US" sz="2800" b="1" dirty="0" smtClean="0"/>
              <a:t>500 hPa</a:t>
            </a:r>
            <a:r>
              <a:rPr lang="es-ES_tradnl" altLang="en-US" sz="2800" dirty="0" smtClean="0"/>
              <a:t> </a:t>
            </a:r>
            <a:r>
              <a:rPr lang="es-ES_tradnl" altLang="en-US" sz="2800" b="1" dirty="0" smtClean="0"/>
              <a:t>(-20</a:t>
            </a:r>
            <a:r>
              <a:rPr lang="es-ES_tradnl" altLang="en-US" sz="2800" b="1" baseline="30000" dirty="0" smtClean="0"/>
              <a:t>o</a:t>
            </a:r>
            <a:r>
              <a:rPr lang="es-ES_tradnl" altLang="en-US" sz="2800" b="1" dirty="0" smtClean="0"/>
              <a:t>C</a:t>
            </a:r>
            <a:r>
              <a:rPr lang="es-ES_tradnl" altLang="en-US" sz="2800" dirty="0" smtClean="0"/>
              <a:t>) </a:t>
            </a:r>
          </a:p>
          <a:p>
            <a:pPr lvl="1">
              <a:lnSpc>
                <a:spcPct val="90000"/>
              </a:lnSpc>
            </a:pPr>
            <a:r>
              <a:rPr lang="es-ES_tradnl" altLang="en-US" dirty="0" smtClean="0"/>
              <a:t>Generalmente se requiere:</a:t>
            </a:r>
          </a:p>
          <a:p>
            <a:pPr lvl="2">
              <a:lnSpc>
                <a:spcPct val="90000"/>
              </a:lnSpc>
            </a:pPr>
            <a:r>
              <a:rPr lang="es-ES_tradnl" altLang="en-US" b="1" dirty="0" smtClean="0">
                <a:solidFill>
                  <a:schemeClr val="tx2"/>
                </a:solidFill>
              </a:rPr>
              <a:t>Convergencia en niveles bajos.</a:t>
            </a:r>
          </a:p>
          <a:p>
            <a:pPr lvl="2">
              <a:lnSpc>
                <a:spcPct val="90000"/>
              </a:lnSpc>
            </a:pPr>
            <a:r>
              <a:rPr lang="es-ES_tradnl" altLang="en-US" b="1" dirty="0" smtClean="0">
                <a:solidFill>
                  <a:schemeClr val="tx2"/>
                </a:solidFill>
              </a:rPr>
              <a:t>Divergencia en niveles superiores.</a:t>
            </a:r>
          </a:p>
          <a:p>
            <a:pPr lvl="2">
              <a:lnSpc>
                <a:spcPct val="90000"/>
              </a:lnSpc>
            </a:pPr>
            <a:r>
              <a:rPr lang="es-ES_tradnl" altLang="en-US" b="1" dirty="0" smtClean="0">
                <a:solidFill>
                  <a:schemeClr val="tx2"/>
                </a:solidFill>
              </a:rPr>
              <a:t>Humedad Relativa superior a  70% hasta por lo menos 500 hPa.</a:t>
            </a:r>
          </a:p>
          <a:p>
            <a:pPr lvl="2">
              <a:lnSpc>
                <a:spcPct val="90000"/>
              </a:lnSpc>
            </a:pPr>
            <a:r>
              <a:rPr lang="es-ES_tradnl" altLang="en-US" b="1" dirty="0" smtClean="0">
                <a:solidFill>
                  <a:schemeClr val="tx2"/>
                </a:solidFill>
              </a:rPr>
              <a:t>Capa Inestable.</a:t>
            </a:r>
          </a:p>
          <a:p>
            <a:pPr lvl="2">
              <a:lnSpc>
                <a:spcPct val="90000"/>
              </a:lnSpc>
            </a:pPr>
            <a:r>
              <a:rPr lang="es-ES_tradnl" altLang="en-US" b="1" dirty="0" smtClean="0">
                <a:solidFill>
                  <a:schemeClr val="tx2"/>
                </a:solidFill>
              </a:rPr>
              <a:t>Mecanismo de Disparo de la convección.</a:t>
            </a:r>
            <a:r>
              <a:rPr lang="es-ES_tradnl" altLang="en-US" dirty="0" smtClean="0"/>
              <a:t> </a:t>
            </a:r>
          </a:p>
          <a:p>
            <a:pPr>
              <a:lnSpc>
                <a:spcPct val="90000"/>
              </a:lnSpc>
            </a:pPr>
            <a:r>
              <a:rPr lang="es-ES_tradnl" altLang="en-US" sz="2800" dirty="0" smtClean="0"/>
              <a:t>Se observa en:  Frentes, Líneas de Cortante, Ciclones Tropicales, Ondas Tropicales, Bajas Frías</a:t>
            </a:r>
          </a:p>
        </p:txBody>
      </p:sp>
    </p:spTree>
    <p:extLst>
      <p:ext uri="{BB962C8B-B14F-4D97-AF65-F5344CB8AC3E}">
        <p14:creationId xmlns:p14="http://schemas.microsoft.com/office/powerpoint/2010/main" val="2374860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Crecimiento por Agregación</a:t>
            </a:r>
            <a:endParaRPr lang="es-ES_tradnl" dirty="0"/>
          </a:p>
        </p:txBody>
      </p:sp>
      <p:sp>
        <p:nvSpPr>
          <p:cNvPr id="3" name="Content Placeholder 2"/>
          <p:cNvSpPr>
            <a:spLocks noGrp="1"/>
          </p:cNvSpPr>
          <p:nvPr>
            <p:ph idx="1"/>
          </p:nvPr>
        </p:nvSpPr>
        <p:spPr/>
        <p:txBody>
          <a:bodyPr/>
          <a:lstStyle/>
          <a:p>
            <a:r>
              <a:rPr lang="es-ES_tradnl" dirty="0" smtClean="0"/>
              <a:t>Cristales de hielo, durante colisiones, se pegan.</a:t>
            </a:r>
          </a:p>
          <a:p>
            <a:r>
              <a:rPr lang="es-ES_tradnl" dirty="0" smtClean="0"/>
              <a:t>Mas activo a temperaturas de 0C</a:t>
            </a:r>
          </a:p>
          <a:p>
            <a:pPr lvl="1"/>
            <a:r>
              <a:rPr lang="es-ES_tradnl" dirty="0" smtClean="0"/>
              <a:t>Cuando capa de agua liquida rodea los cristales de hielo. </a:t>
            </a:r>
            <a:endParaRPr lang="es-ES_tradn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3962400"/>
            <a:ext cx="244792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9948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Cristales de Hielo</a:t>
            </a:r>
            <a:endParaRPr lang="es-ES_tradnl" dirty="0"/>
          </a:p>
        </p:txBody>
      </p:sp>
      <p:sp>
        <p:nvSpPr>
          <p:cNvPr id="3" name="Content Placeholder 2"/>
          <p:cNvSpPr>
            <a:spLocks noGrp="1"/>
          </p:cNvSpPr>
          <p:nvPr>
            <p:ph idx="1"/>
          </p:nvPr>
        </p:nvSpPr>
        <p:spPr/>
        <p:txBody>
          <a:bodyPr/>
          <a:lstStyle/>
          <a:p>
            <a:r>
              <a:rPr lang="es-ES_tradnl" dirty="0" smtClean="0"/>
              <a:t>La forma de los cristales es una función de temperatura y la presión de vapor:</a:t>
            </a:r>
          </a:p>
          <a:p>
            <a:endParaRPr lang="es-ES_tradnl" dirty="0"/>
          </a:p>
          <a:p>
            <a:endParaRPr lang="es-ES_tradnl"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2924175"/>
            <a:ext cx="483870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1307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Tipo de Precipitación</a:t>
            </a:r>
            <a:endParaRPr lang="es-ES_tradnl" dirty="0"/>
          </a:p>
        </p:txBody>
      </p:sp>
      <p:sp>
        <p:nvSpPr>
          <p:cNvPr id="3" name="Content Placeholder 2"/>
          <p:cNvSpPr>
            <a:spLocks noGrp="1"/>
          </p:cNvSpPr>
          <p:nvPr>
            <p:ph idx="1"/>
          </p:nvPr>
        </p:nvSpPr>
        <p:spPr>
          <a:xfrm>
            <a:off x="457199" y="1600200"/>
            <a:ext cx="8601075" cy="4525963"/>
          </a:xfrm>
        </p:spPr>
        <p:txBody>
          <a:bodyPr/>
          <a:lstStyle/>
          <a:p>
            <a:r>
              <a:rPr lang="es-ES_tradnl" dirty="0" smtClean="0"/>
              <a:t>Si la temperatura de la nube es mas de </a:t>
            </a:r>
            <a:r>
              <a:rPr lang="es-ES_tradnl" b="1" dirty="0" smtClean="0"/>
              <a:t>-10C</a:t>
            </a:r>
            <a:r>
              <a:rPr lang="es-ES_tradnl" dirty="0" smtClean="0"/>
              <a:t>, agua liquida prevalece</a:t>
            </a:r>
          </a:p>
          <a:p>
            <a:r>
              <a:rPr lang="es-ES_tradnl" dirty="0" smtClean="0"/>
              <a:t>Crecimiento de hielo es optimo a temperaturas de </a:t>
            </a:r>
            <a:r>
              <a:rPr lang="es-ES_tradnl" b="1" dirty="0" smtClean="0"/>
              <a:t>-10 a -18C</a:t>
            </a:r>
            <a:endParaRPr lang="es-ES_tradnl" b="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194357"/>
            <a:ext cx="4867275"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762000" y="3810000"/>
            <a:ext cx="2667000" cy="2819400"/>
            <a:chOff x="4572000" y="3733800"/>
            <a:chExt cx="2667000" cy="2819400"/>
          </a:xfrm>
        </p:grpSpPr>
        <p:sp>
          <p:nvSpPr>
            <p:cNvPr id="7" name="TextBox 6"/>
            <p:cNvSpPr txBox="1"/>
            <p:nvPr/>
          </p:nvSpPr>
          <p:spPr>
            <a:xfrm>
              <a:off x="4572000" y="3733800"/>
              <a:ext cx="2667000" cy="646331"/>
            </a:xfrm>
            <a:prstGeom prst="rect">
              <a:avLst/>
            </a:prstGeom>
            <a:solidFill>
              <a:schemeClr val="bg1">
                <a:lumMod val="75000"/>
              </a:schemeClr>
            </a:solidFill>
            <a:ln>
              <a:solidFill>
                <a:schemeClr val="tx1"/>
              </a:solidFill>
            </a:ln>
          </p:spPr>
          <p:txBody>
            <a:bodyPr wrap="square" rtlCol="0">
              <a:spAutoFit/>
            </a:bodyPr>
            <a:lstStyle/>
            <a:p>
              <a:r>
                <a:rPr lang="es-ES_tradnl" sz="1200" b="1" dirty="0" smtClean="0"/>
                <a:t>Presencia potencial de cristales de hielo inicializados en la nube basados en la temperatura</a:t>
              </a:r>
              <a:endParaRPr lang="es-ES_tradnl" sz="1200" b="1" dirty="0"/>
            </a:p>
          </p:txBody>
        </p:sp>
        <p:sp>
          <p:nvSpPr>
            <p:cNvPr id="8" name="TextBox 7"/>
            <p:cNvSpPr txBox="1"/>
            <p:nvPr/>
          </p:nvSpPr>
          <p:spPr>
            <a:xfrm>
              <a:off x="4572000" y="4380131"/>
              <a:ext cx="990600" cy="461665"/>
            </a:xfrm>
            <a:prstGeom prst="rect">
              <a:avLst/>
            </a:prstGeom>
            <a:solidFill>
              <a:schemeClr val="bg1">
                <a:lumMod val="75000"/>
              </a:schemeClr>
            </a:solidFill>
            <a:ln>
              <a:solidFill>
                <a:schemeClr val="tx1"/>
              </a:solidFill>
            </a:ln>
          </p:spPr>
          <p:txBody>
            <a:bodyPr wrap="square" rtlCol="0">
              <a:spAutoFit/>
            </a:bodyPr>
            <a:lstStyle/>
            <a:p>
              <a:pPr algn="ctr"/>
              <a:r>
                <a:rPr lang="es-ES_tradnl" sz="1200" b="1" dirty="0" err="1" smtClean="0"/>
                <a:t>Temp</a:t>
              </a:r>
              <a:r>
                <a:rPr lang="es-ES_tradnl" sz="1200" b="1" dirty="0" smtClean="0"/>
                <a:t>. (C)</a:t>
              </a:r>
            </a:p>
            <a:p>
              <a:pPr algn="ctr"/>
              <a:endParaRPr lang="es-ES_tradnl" sz="1200" b="1" dirty="0"/>
            </a:p>
          </p:txBody>
        </p:sp>
        <p:sp>
          <p:nvSpPr>
            <p:cNvPr id="11" name="TextBox 10"/>
            <p:cNvSpPr txBox="1"/>
            <p:nvPr/>
          </p:nvSpPr>
          <p:spPr>
            <a:xfrm>
              <a:off x="5562600" y="4380130"/>
              <a:ext cx="1676400" cy="461665"/>
            </a:xfrm>
            <a:prstGeom prst="rect">
              <a:avLst/>
            </a:prstGeom>
            <a:solidFill>
              <a:schemeClr val="bg1">
                <a:lumMod val="75000"/>
              </a:schemeClr>
            </a:solidFill>
            <a:ln>
              <a:solidFill>
                <a:schemeClr val="tx1"/>
              </a:solidFill>
            </a:ln>
          </p:spPr>
          <p:txBody>
            <a:bodyPr wrap="square" rtlCol="0">
              <a:spAutoFit/>
            </a:bodyPr>
            <a:lstStyle/>
            <a:p>
              <a:r>
                <a:rPr lang="es-ES_tradnl" sz="1200" b="1" dirty="0" smtClean="0"/>
                <a:t>Presencia potencial de Iniciación de Hielo</a:t>
              </a:r>
              <a:endParaRPr lang="es-ES_tradnl" sz="1200" b="1" dirty="0"/>
            </a:p>
          </p:txBody>
        </p:sp>
        <p:sp>
          <p:nvSpPr>
            <p:cNvPr id="13" name="TextBox 12"/>
            <p:cNvSpPr txBox="1"/>
            <p:nvPr/>
          </p:nvSpPr>
          <p:spPr>
            <a:xfrm>
              <a:off x="5562600" y="4841795"/>
              <a:ext cx="1676400" cy="276999"/>
            </a:xfrm>
            <a:prstGeom prst="rect">
              <a:avLst/>
            </a:prstGeom>
            <a:noFill/>
            <a:ln>
              <a:solidFill>
                <a:schemeClr val="tx1"/>
              </a:solidFill>
            </a:ln>
          </p:spPr>
          <p:txBody>
            <a:bodyPr wrap="square" rtlCol="0">
              <a:spAutoFit/>
            </a:bodyPr>
            <a:lstStyle/>
            <a:p>
              <a:pPr algn="ctr"/>
              <a:r>
                <a:rPr lang="es-ES_tradnl" sz="1200" b="1" dirty="0" smtClean="0"/>
                <a:t>No iniciación </a:t>
              </a:r>
              <a:endParaRPr lang="es-ES_tradnl" sz="1200" b="1" dirty="0"/>
            </a:p>
          </p:txBody>
        </p:sp>
        <p:sp>
          <p:nvSpPr>
            <p:cNvPr id="9" name="TextBox 8"/>
            <p:cNvSpPr txBox="1"/>
            <p:nvPr/>
          </p:nvSpPr>
          <p:spPr>
            <a:xfrm>
              <a:off x="4572000" y="4841796"/>
              <a:ext cx="990600" cy="276999"/>
            </a:xfrm>
            <a:prstGeom prst="rect">
              <a:avLst/>
            </a:prstGeom>
            <a:noFill/>
            <a:ln>
              <a:solidFill>
                <a:schemeClr val="tx1"/>
              </a:solidFill>
            </a:ln>
          </p:spPr>
          <p:txBody>
            <a:bodyPr wrap="square" rtlCol="0">
              <a:spAutoFit/>
            </a:bodyPr>
            <a:lstStyle/>
            <a:p>
              <a:pPr algn="ctr"/>
              <a:r>
                <a:rPr lang="es-ES_tradnl" sz="1200" dirty="0" smtClean="0"/>
                <a:t>0</a:t>
              </a:r>
              <a:endParaRPr lang="es-ES_tradnl" sz="1200" dirty="0"/>
            </a:p>
          </p:txBody>
        </p:sp>
        <p:sp>
          <p:nvSpPr>
            <p:cNvPr id="19" name="TextBox 18"/>
            <p:cNvSpPr txBox="1"/>
            <p:nvPr/>
          </p:nvSpPr>
          <p:spPr>
            <a:xfrm>
              <a:off x="5562600" y="5133200"/>
              <a:ext cx="1676400" cy="276999"/>
            </a:xfrm>
            <a:prstGeom prst="rect">
              <a:avLst/>
            </a:prstGeom>
            <a:noFill/>
            <a:ln>
              <a:solidFill>
                <a:schemeClr val="tx1"/>
              </a:solidFill>
            </a:ln>
          </p:spPr>
          <p:txBody>
            <a:bodyPr wrap="square" rtlCol="0">
              <a:spAutoFit/>
            </a:bodyPr>
            <a:lstStyle/>
            <a:p>
              <a:pPr algn="ctr"/>
              <a:r>
                <a:rPr lang="es-ES_tradnl" sz="1200" b="1" dirty="0" smtClean="0"/>
                <a:t>No iniciación </a:t>
              </a:r>
              <a:endParaRPr lang="es-ES_tradnl" sz="1200" b="1" dirty="0"/>
            </a:p>
          </p:txBody>
        </p:sp>
        <p:sp>
          <p:nvSpPr>
            <p:cNvPr id="20" name="TextBox 19"/>
            <p:cNvSpPr txBox="1"/>
            <p:nvPr/>
          </p:nvSpPr>
          <p:spPr>
            <a:xfrm>
              <a:off x="4572000" y="5133201"/>
              <a:ext cx="990600" cy="276999"/>
            </a:xfrm>
            <a:prstGeom prst="rect">
              <a:avLst/>
            </a:prstGeom>
            <a:noFill/>
            <a:ln>
              <a:solidFill>
                <a:schemeClr val="tx1"/>
              </a:solidFill>
            </a:ln>
          </p:spPr>
          <p:txBody>
            <a:bodyPr wrap="square" rtlCol="0">
              <a:spAutoFit/>
            </a:bodyPr>
            <a:lstStyle/>
            <a:p>
              <a:pPr algn="ctr"/>
              <a:r>
                <a:rPr lang="es-ES_tradnl" sz="1200" dirty="0" smtClean="0"/>
                <a:t>-4</a:t>
              </a:r>
              <a:endParaRPr lang="es-ES_tradnl" sz="1200" dirty="0"/>
            </a:p>
          </p:txBody>
        </p:sp>
        <p:sp>
          <p:nvSpPr>
            <p:cNvPr id="21" name="TextBox 20"/>
            <p:cNvSpPr txBox="1"/>
            <p:nvPr/>
          </p:nvSpPr>
          <p:spPr>
            <a:xfrm>
              <a:off x="5562600" y="5426125"/>
              <a:ext cx="1676400" cy="276999"/>
            </a:xfrm>
            <a:prstGeom prst="rect">
              <a:avLst/>
            </a:prstGeom>
            <a:noFill/>
            <a:ln>
              <a:solidFill>
                <a:schemeClr val="tx1"/>
              </a:solidFill>
            </a:ln>
          </p:spPr>
          <p:txBody>
            <a:bodyPr wrap="square" rtlCol="0">
              <a:spAutoFit/>
            </a:bodyPr>
            <a:lstStyle/>
            <a:p>
              <a:pPr algn="ctr"/>
              <a:r>
                <a:rPr lang="es-ES_tradnl" sz="1200" b="1" dirty="0" err="1" smtClean="0"/>
                <a:t>Prob</a:t>
              </a:r>
              <a:r>
                <a:rPr lang="es-ES_tradnl" sz="1200" b="1" dirty="0" smtClean="0"/>
                <a:t>. 60% </a:t>
              </a:r>
              <a:endParaRPr lang="es-ES_tradnl" sz="1200" b="1" dirty="0"/>
            </a:p>
          </p:txBody>
        </p:sp>
        <p:sp>
          <p:nvSpPr>
            <p:cNvPr id="22" name="TextBox 21"/>
            <p:cNvSpPr txBox="1"/>
            <p:nvPr/>
          </p:nvSpPr>
          <p:spPr>
            <a:xfrm>
              <a:off x="4572000" y="5426126"/>
              <a:ext cx="990600" cy="276999"/>
            </a:xfrm>
            <a:prstGeom prst="rect">
              <a:avLst/>
            </a:prstGeom>
            <a:noFill/>
            <a:ln>
              <a:solidFill>
                <a:schemeClr val="tx1"/>
              </a:solidFill>
            </a:ln>
          </p:spPr>
          <p:txBody>
            <a:bodyPr wrap="square" rtlCol="0">
              <a:spAutoFit/>
            </a:bodyPr>
            <a:lstStyle/>
            <a:p>
              <a:pPr algn="ctr"/>
              <a:r>
                <a:rPr lang="es-ES_tradnl" sz="1200" dirty="0" smtClean="0"/>
                <a:t>-10</a:t>
              </a:r>
              <a:endParaRPr lang="es-ES_tradnl" sz="1200" dirty="0"/>
            </a:p>
          </p:txBody>
        </p:sp>
        <p:sp>
          <p:nvSpPr>
            <p:cNvPr id="23" name="TextBox 22"/>
            <p:cNvSpPr txBox="1"/>
            <p:nvPr/>
          </p:nvSpPr>
          <p:spPr>
            <a:xfrm>
              <a:off x="5562600" y="5715000"/>
              <a:ext cx="1676400" cy="276999"/>
            </a:xfrm>
            <a:prstGeom prst="rect">
              <a:avLst/>
            </a:prstGeom>
            <a:noFill/>
            <a:ln>
              <a:solidFill>
                <a:schemeClr val="tx1"/>
              </a:solidFill>
            </a:ln>
          </p:spPr>
          <p:txBody>
            <a:bodyPr wrap="square" rtlCol="0">
              <a:spAutoFit/>
            </a:bodyPr>
            <a:lstStyle/>
            <a:p>
              <a:pPr algn="ctr"/>
              <a:r>
                <a:rPr lang="es-ES_tradnl" sz="1200" b="1" dirty="0" err="1" smtClean="0"/>
                <a:t>Prob</a:t>
              </a:r>
              <a:r>
                <a:rPr lang="es-ES_tradnl" sz="1200" b="1" dirty="0" smtClean="0"/>
                <a:t>. 70% </a:t>
              </a:r>
              <a:endParaRPr lang="es-ES_tradnl" sz="1200" b="1" dirty="0"/>
            </a:p>
          </p:txBody>
        </p:sp>
        <p:sp>
          <p:nvSpPr>
            <p:cNvPr id="24" name="TextBox 23"/>
            <p:cNvSpPr txBox="1"/>
            <p:nvPr/>
          </p:nvSpPr>
          <p:spPr>
            <a:xfrm>
              <a:off x="4572000" y="5715001"/>
              <a:ext cx="990600" cy="276999"/>
            </a:xfrm>
            <a:prstGeom prst="rect">
              <a:avLst/>
            </a:prstGeom>
            <a:noFill/>
            <a:ln>
              <a:solidFill>
                <a:schemeClr val="tx1"/>
              </a:solidFill>
            </a:ln>
          </p:spPr>
          <p:txBody>
            <a:bodyPr wrap="square" rtlCol="0">
              <a:spAutoFit/>
            </a:bodyPr>
            <a:lstStyle/>
            <a:p>
              <a:pPr algn="ctr"/>
              <a:r>
                <a:rPr lang="es-ES_tradnl" sz="1200" dirty="0" smtClean="0"/>
                <a:t>-12</a:t>
              </a:r>
              <a:endParaRPr lang="es-ES_tradnl" sz="1200" dirty="0"/>
            </a:p>
          </p:txBody>
        </p:sp>
        <p:sp>
          <p:nvSpPr>
            <p:cNvPr id="25" name="TextBox 24"/>
            <p:cNvSpPr txBox="1"/>
            <p:nvPr/>
          </p:nvSpPr>
          <p:spPr>
            <a:xfrm>
              <a:off x="5562600" y="5987325"/>
              <a:ext cx="1676400" cy="276999"/>
            </a:xfrm>
            <a:prstGeom prst="rect">
              <a:avLst/>
            </a:prstGeom>
            <a:noFill/>
            <a:ln>
              <a:solidFill>
                <a:schemeClr val="tx1"/>
              </a:solidFill>
            </a:ln>
          </p:spPr>
          <p:txBody>
            <a:bodyPr wrap="square" rtlCol="0">
              <a:spAutoFit/>
            </a:bodyPr>
            <a:lstStyle/>
            <a:p>
              <a:pPr algn="ctr"/>
              <a:r>
                <a:rPr lang="es-ES_tradnl" sz="1200" b="1" dirty="0" err="1" smtClean="0"/>
                <a:t>Prob</a:t>
              </a:r>
              <a:r>
                <a:rPr lang="es-ES_tradnl" sz="1200" b="1" dirty="0" smtClean="0"/>
                <a:t>. 90% </a:t>
              </a:r>
              <a:endParaRPr lang="es-ES_tradnl" sz="1200" b="1" dirty="0"/>
            </a:p>
          </p:txBody>
        </p:sp>
        <p:sp>
          <p:nvSpPr>
            <p:cNvPr id="26" name="TextBox 25"/>
            <p:cNvSpPr txBox="1"/>
            <p:nvPr/>
          </p:nvSpPr>
          <p:spPr>
            <a:xfrm>
              <a:off x="4572000" y="5987326"/>
              <a:ext cx="990600" cy="276999"/>
            </a:xfrm>
            <a:prstGeom prst="rect">
              <a:avLst/>
            </a:prstGeom>
            <a:noFill/>
            <a:ln>
              <a:solidFill>
                <a:schemeClr val="tx1"/>
              </a:solidFill>
            </a:ln>
          </p:spPr>
          <p:txBody>
            <a:bodyPr wrap="square" rtlCol="0">
              <a:spAutoFit/>
            </a:bodyPr>
            <a:lstStyle/>
            <a:p>
              <a:pPr algn="ctr"/>
              <a:r>
                <a:rPr lang="es-ES_tradnl" sz="1200" dirty="0" smtClean="0"/>
                <a:t>-15</a:t>
              </a:r>
              <a:endParaRPr lang="es-ES_tradnl" sz="1200" dirty="0"/>
            </a:p>
          </p:txBody>
        </p:sp>
        <p:sp>
          <p:nvSpPr>
            <p:cNvPr id="27" name="TextBox 26"/>
            <p:cNvSpPr txBox="1"/>
            <p:nvPr/>
          </p:nvSpPr>
          <p:spPr>
            <a:xfrm>
              <a:off x="5562600" y="6276200"/>
              <a:ext cx="1676400" cy="276999"/>
            </a:xfrm>
            <a:prstGeom prst="rect">
              <a:avLst/>
            </a:prstGeom>
            <a:noFill/>
            <a:ln>
              <a:solidFill>
                <a:schemeClr val="tx1"/>
              </a:solidFill>
            </a:ln>
          </p:spPr>
          <p:txBody>
            <a:bodyPr wrap="square" rtlCol="0">
              <a:spAutoFit/>
            </a:bodyPr>
            <a:lstStyle/>
            <a:p>
              <a:pPr algn="ctr"/>
              <a:r>
                <a:rPr lang="es-ES_tradnl" sz="1200" b="1" dirty="0" err="1" smtClean="0"/>
                <a:t>Prob</a:t>
              </a:r>
              <a:r>
                <a:rPr lang="es-ES_tradnl" sz="1200" b="1" dirty="0" smtClean="0"/>
                <a:t>. 100% </a:t>
              </a:r>
              <a:endParaRPr lang="es-ES_tradnl" sz="1200" b="1" dirty="0"/>
            </a:p>
          </p:txBody>
        </p:sp>
        <p:sp>
          <p:nvSpPr>
            <p:cNvPr id="28" name="TextBox 27"/>
            <p:cNvSpPr txBox="1"/>
            <p:nvPr/>
          </p:nvSpPr>
          <p:spPr>
            <a:xfrm>
              <a:off x="4572000" y="6276201"/>
              <a:ext cx="990600" cy="276999"/>
            </a:xfrm>
            <a:prstGeom prst="rect">
              <a:avLst/>
            </a:prstGeom>
            <a:noFill/>
            <a:ln>
              <a:solidFill>
                <a:schemeClr val="tx1"/>
              </a:solidFill>
            </a:ln>
          </p:spPr>
          <p:txBody>
            <a:bodyPr wrap="square" rtlCol="0">
              <a:spAutoFit/>
            </a:bodyPr>
            <a:lstStyle/>
            <a:p>
              <a:pPr algn="ctr"/>
              <a:r>
                <a:rPr lang="es-ES_tradnl" sz="1200" dirty="0" smtClean="0"/>
                <a:t>-20</a:t>
              </a:r>
              <a:endParaRPr lang="es-ES_tradnl" sz="1200" dirty="0"/>
            </a:p>
          </p:txBody>
        </p:sp>
      </p:grpSp>
    </p:spTree>
    <p:extLst>
      <p:ext uri="{BB962C8B-B14F-4D97-AF65-F5344CB8AC3E}">
        <p14:creationId xmlns:p14="http://schemas.microsoft.com/office/powerpoint/2010/main" val="26400836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s-ES_tradnl" dirty="0" smtClean="0"/>
              <a:t>Nevadas Fuertes</a:t>
            </a:r>
            <a:endParaRPr lang="es-ES_tradnl" dirty="0"/>
          </a:p>
        </p:txBody>
      </p:sp>
      <p:sp>
        <p:nvSpPr>
          <p:cNvPr id="3" name="Content Placeholder 2"/>
          <p:cNvSpPr>
            <a:spLocks noGrp="1"/>
          </p:cNvSpPr>
          <p:nvPr>
            <p:ph idx="1"/>
          </p:nvPr>
        </p:nvSpPr>
        <p:spPr>
          <a:xfrm>
            <a:off x="457200" y="990600"/>
            <a:ext cx="8229600" cy="4525963"/>
          </a:xfrm>
        </p:spPr>
        <p:txBody>
          <a:bodyPr/>
          <a:lstStyle/>
          <a:p>
            <a:r>
              <a:rPr lang="es-ES_tradnl" dirty="0" smtClean="0"/>
              <a:t>Regiones en la atmosfera donde la capa esta saturada y hay movimientos ascendentes por una capa donde se maximiza la formación dendrítica de cristales de hielo.</a:t>
            </a:r>
          </a:p>
          <a:p>
            <a:pPr lvl="1"/>
            <a:r>
              <a:rPr lang="es-ES_tradnl" dirty="0" smtClean="0"/>
              <a:t>Típicamente a Temperaturas: -12 a -16C</a:t>
            </a:r>
            <a:endParaRPr lang="es-ES_tradnl" dirty="0"/>
          </a:p>
        </p:txBody>
      </p:sp>
      <p:pic>
        <p:nvPicPr>
          <p:cNvPr id="14338" name="Picture 2" descr="http://www.its.caltech.edu/~atomic/snowcrystals/class/w040219a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903" y="3614057"/>
            <a:ext cx="4279900" cy="309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6917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Ejemplo de Nevadas Fuertes</a:t>
            </a:r>
            <a:endParaRPr lang="es-ES_tradnl" dirty="0"/>
          </a:p>
        </p:txBody>
      </p:sp>
      <p:sp>
        <p:nvSpPr>
          <p:cNvPr id="3" name="Content Placeholder 2"/>
          <p:cNvSpPr>
            <a:spLocks noGrp="1"/>
          </p:cNvSpPr>
          <p:nvPr>
            <p:ph idx="1"/>
          </p:nvPr>
        </p:nvSpPr>
        <p:spPr>
          <a:xfrm>
            <a:off x="457200" y="1600201"/>
            <a:ext cx="3276600" cy="4495800"/>
          </a:xfrm>
        </p:spPr>
        <p:txBody>
          <a:bodyPr/>
          <a:lstStyle/>
          <a:p>
            <a:r>
              <a:rPr lang="es-ES_tradnl" sz="2400" dirty="0" smtClean="0"/>
              <a:t>Ascenso de aire húmedo saturado remplaza el agua súper enfriada que se perdió durante crecimiento de los cristales</a:t>
            </a:r>
          </a:p>
          <a:p>
            <a:r>
              <a:rPr lang="es-ES_tradnl" sz="2400" dirty="0" smtClean="0"/>
              <a:t>Los copos crecen en el tope de la nube y al precipitarse por la columna</a:t>
            </a:r>
          </a:p>
          <a:p>
            <a:endParaRPr lang="es-ES_tradnl"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905000"/>
            <a:ext cx="488632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6324600" y="4343400"/>
            <a:ext cx="0" cy="4572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324600" y="2819400"/>
            <a:ext cx="0" cy="914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2126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s-ES_tradnl" dirty="0" smtClean="0"/>
              <a:t>Impacto de la Temperatura de la Columna en el Tipo de Precipitaci</a:t>
            </a:r>
            <a:r>
              <a:rPr lang="es-ES_tradnl" dirty="0"/>
              <a:t>ó</a:t>
            </a:r>
            <a:r>
              <a:rPr lang="es-ES_tradnl" dirty="0" smtClean="0"/>
              <a:t>n</a:t>
            </a:r>
            <a:endParaRPr lang="es-ES_tradnl" dirty="0"/>
          </a:p>
        </p:txBody>
      </p:sp>
      <p:sp>
        <p:nvSpPr>
          <p:cNvPr id="5" name="Subtitle 4"/>
          <p:cNvSpPr>
            <a:spLocks noGrp="1"/>
          </p:cNvSpPr>
          <p:nvPr>
            <p:ph type="subTitle" idx="1"/>
          </p:nvPr>
        </p:nvSpPr>
        <p:spPr/>
        <p:txBody>
          <a:bodyPr/>
          <a:lstStyle/>
          <a:p>
            <a:endParaRPr lang="es-ES_tradnl"/>
          </a:p>
        </p:txBody>
      </p:sp>
    </p:spTree>
    <p:extLst>
      <p:ext uri="{BB962C8B-B14F-4D97-AF65-F5344CB8AC3E}">
        <p14:creationId xmlns:p14="http://schemas.microsoft.com/office/powerpoint/2010/main" val="35263239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smtClean="0"/>
              <a:t>Profundidad de la Capa Baja</a:t>
            </a:r>
            <a:br>
              <a:rPr lang="es-ES_tradnl" dirty="0" smtClean="0"/>
            </a:br>
            <a:r>
              <a:rPr lang="es-ES_tradnl" sz="3600" dirty="0" smtClean="0"/>
              <a:t>Temperatura e impacto en Tipo de Precipitación</a:t>
            </a:r>
            <a:endParaRPr lang="es-ES_tradnl" sz="3600"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141" y="2057400"/>
            <a:ext cx="8494059"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3112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rmAutofit fontScale="90000"/>
          </a:bodyPr>
          <a:lstStyle/>
          <a:p>
            <a:r>
              <a:rPr lang="es-ES_tradnl" dirty="0" smtClean="0"/>
              <a:t>Impacto de la Capa Cálida en Nivel Medio</a:t>
            </a:r>
            <a:br>
              <a:rPr lang="es-ES_tradnl" dirty="0" smtClean="0"/>
            </a:br>
            <a:r>
              <a:rPr lang="es-ES_tradnl" dirty="0" smtClean="0"/>
              <a:t>en el Tipo de Precipitaci</a:t>
            </a:r>
            <a:r>
              <a:rPr lang="es-ES_tradnl" dirty="0"/>
              <a:t>ó</a:t>
            </a:r>
            <a:r>
              <a:rPr lang="es-ES_tradnl" dirty="0" smtClean="0"/>
              <a:t>n</a:t>
            </a:r>
            <a:endParaRPr lang="es-ES_tradnl"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799"/>
            <a:ext cx="8153400" cy="5265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710184" y="1529654"/>
            <a:ext cx="7772400" cy="584776"/>
            <a:chOff x="685800" y="1523999"/>
            <a:chExt cx="7772400" cy="584776"/>
          </a:xfrm>
        </p:grpSpPr>
        <p:sp>
          <p:nvSpPr>
            <p:cNvPr id="3" name="TextBox 2"/>
            <p:cNvSpPr txBox="1"/>
            <p:nvPr/>
          </p:nvSpPr>
          <p:spPr>
            <a:xfrm>
              <a:off x="685800" y="1523999"/>
              <a:ext cx="2362200" cy="584775"/>
            </a:xfrm>
            <a:prstGeom prst="rect">
              <a:avLst/>
            </a:prstGeom>
            <a:solidFill>
              <a:schemeClr val="tx2">
                <a:lumMod val="60000"/>
                <a:lumOff val="40000"/>
              </a:schemeClr>
            </a:solidFill>
            <a:ln>
              <a:solidFill>
                <a:schemeClr val="tx1"/>
              </a:solidFill>
            </a:ln>
          </p:spPr>
          <p:txBody>
            <a:bodyPr wrap="square" rtlCol="0">
              <a:spAutoFit/>
            </a:bodyPr>
            <a:lstStyle/>
            <a:p>
              <a:pPr algn="ctr"/>
              <a:r>
                <a:rPr lang="es-ES_tradnl" sz="1600" dirty="0" smtClean="0"/>
                <a:t>Máxima Temperatura de la Capa Cálida (o Tw)</a:t>
              </a:r>
              <a:endParaRPr lang="es-ES_tradnl" sz="1600" dirty="0"/>
            </a:p>
          </p:txBody>
        </p:sp>
        <p:sp>
          <p:nvSpPr>
            <p:cNvPr id="5" name="TextBox 4"/>
            <p:cNvSpPr txBox="1"/>
            <p:nvPr/>
          </p:nvSpPr>
          <p:spPr>
            <a:xfrm>
              <a:off x="3048000" y="1524000"/>
              <a:ext cx="3048000" cy="584775"/>
            </a:xfrm>
            <a:prstGeom prst="rect">
              <a:avLst/>
            </a:prstGeom>
            <a:solidFill>
              <a:schemeClr val="tx2">
                <a:lumMod val="60000"/>
                <a:lumOff val="40000"/>
              </a:schemeClr>
            </a:solidFill>
            <a:ln>
              <a:solidFill>
                <a:schemeClr val="tx1"/>
              </a:solidFill>
            </a:ln>
          </p:spPr>
          <p:txBody>
            <a:bodyPr wrap="square" rtlCol="0">
              <a:spAutoFit/>
            </a:bodyPr>
            <a:lstStyle/>
            <a:p>
              <a:pPr algn="ctr"/>
              <a:r>
                <a:rPr lang="es-ES_tradnl" sz="1600" dirty="0" smtClean="0"/>
                <a:t>Tipo de Precipitación</a:t>
              </a:r>
            </a:p>
            <a:p>
              <a:pPr algn="ctr"/>
              <a:r>
                <a:rPr lang="es-ES_tradnl" sz="1600" b="1" dirty="0" smtClean="0">
                  <a:solidFill>
                    <a:srgbClr val="FFFF00"/>
                  </a:solidFill>
                </a:rPr>
                <a:t>CON</a:t>
              </a:r>
              <a:r>
                <a:rPr lang="es-ES_tradnl" sz="1600" dirty="0" smtClean="0"/>
                <a:t> Hielo Presente</a:t>
              </a:r>
              <a:endParaRPr lang="es-ES_tradnl" sz="1600" dirty="0"/>
            </a:p>
          </p:txBody>
        </p:sp>
        <p:sp>
          <p:nvSpPr>
            <p:cNvPr id="6" name="TextBox 5"/>
            <p:cNvSpPr txBox="1"/>
            <p:nvPr/>
          </p:nvSpPr>
          <p:spPr>
            <a:xfrm>
              <a:off x="6096000" y="1524000"/>
              <a:ext cx="2362200" cy="584775"/>
            </a:xfrm>
            <a:prstGeom prst="rect">
              <a:avLst/>
            </a:prstGeom>
            <a:solidFill>
              <a:schemeClr val="tx2">
                <a:lumMod val="60000"/>
                <a:lumOff val="40000"/>
              </a:schemeClr>
            </a:solidFill>
            <a:ln>
              <a:solidFill>
                <a:schemeClr val="tx1"/>
              </a:solidFill>
            </a:ln>
          </p:spPr>
          <p:txBody>
            <a:bodyPr wrap="square" rtlCol="0">
              <a:spAutoFit/>
            </a:bodyPr>
            <a:lstStyle/>
            <a:p>
              <a:pPr algn="ctr"/>
              <a:r>
                <a:rPr lang="es-ES_tradnl" sz="1600" dirty="0" smtClean="0"/>
                <a:t>Tipo de Precipitación</a:t>
              </a:r>
            </a:p>
            <a:p>
              <a:pPr algn="ctr"/>
              <a:r>
                <a:rPr lang="es-ES_tradnl" sz="1600" b="1" dirty="0" smtClean="0">
                  <a:solidFill>
                    <a:srgbClr val="FFFF00"/>
                  </a:solidFill>
                </a:rPr>
                <a:t>SIN</a:t>
              </a:r>
              <a:r>
                <a:rPr lang="es-ES_tradnl" sz="1600" dirty="0" smtClean="0"/>
                <a:t> Hielo Presente</a:t>
              </a:r>
              <a:endParaRPr lang="es-ES_tradnl" sz="1600" dirty="0"/>
            </a:p>
          </p:txBody>
        </p:sp>
      </p:grpSp>
    </p:spTree>
    <p:extLst>
      <p:ext uri="{BB962C8B-B14F-4D97-AF65-F5344CB8AC3E}">
        <p14:creationId xmlns:p14="http://schemas.microsoft.com/office/powerpoint/2010/main" val="853389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s-ES_tradnl" dirty="0" smtClean="0"/>
              <a:t>Perfiles Tipo de Precipitación</a:t>
            </a:r>
            <a:endParaRPr lang="es-ES_tradnl" dirty="0"/>
          </a:p>
        </p:txBody>
      </p:sp>
      <p:grpSp>
        <p:nvGrpSpPr>
          <p:cNvPr id="4" name="Group 3"/>
          <p:cNvGrpSpPr/>
          <p:nvPr/>
        </p:nvGrpSpPr>
        <p:grpSpPr>
          <a:xfrm>
            <a:off x="761999" y="914401"/>
            <a:ext cx="7691545" cy="5858096"/>
            <a:chOff x="761999" y="914401"/>
            <a:chExt cx="7691545" cy="5858096"/>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914401"/>
              <a:ext cx="7691545" cy="5858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1999" y="3308638"/>
              <a:ext cx="3429001" cy="523220"/>
            </a:xfrm>
            <a:prstGeom prst="rect">
              <a:avLst/>
            </a:prstGeom>
            <a:solidFill>
              <a:schemeClr val="tx1"/>
            </a:solidFill>
          </p:spPr>
          <p:txBody>
            <a:bodyPr wrap="square" rtlCol="0">
              <a:spAutoFit/>
            </a:bodyPr>
            <a:lstStyle/>
            <a:p>
              <a:r>
                <a:rPr lang="es-ES_tradnl" sz="1400" dirty="0" smtClean="0">
                  <a:solidFill>
                    <a:srgbClr val="FFFF00"/>
                  </a:solidFill>
                </a:rPr>
                <a:t>IP Principalmente: </a:t>
              </a:r>
              <a:r>
                <a:rPr lang="es-ES_tradnl" sz="1400" dirty="0" smtClean="0">
                  <a:solidFill>
                    <a:schemeClr val="bg1"/>
                  </a:solidFill>
                </a:rPr>
                <a:t>Max </a:t>
              </a:r>
              <a:r>
                <a:rPr lang="es-ES_tradnl" sz="1400" dirty="0" err="1" smtClean="0">
                  <a:solidFill>
                    <a:schemeClr val="bg1"/>
                  </a:solidFill>
                </a:rPr>
                <a:t>temp</a:t>
              </a:r>
              <a:r>
                <a:rPr lang="es-ES_tradnl" sz="1400" dirty="0" smtClean="0">
                  <a:solidFill>
                    <a:schemeClr val="bg1"/>
                  </a:solidFill>
                </a:rPr>
                <a:t>. de la capa cálida +2.5C con capa limite muy fría</a:t>
              </a:r>
              <a:endParaRPr lang="es-ES_tradnl" sz="1400" dirty="0">
                <a:solidFill>
                  <a:schemeClr val="bg1"/>
                </a:solidFill>
              </a:endParaRPr>
            </a:p>
          </p:txBody>
        </p:sp>
        <p:sp>
          <p:nvSpPr>
            <p:cNvPr id="5" name="TextBox 4"/>
            <p:cNvSpPr txBox="1"/>
            <p:nvPr/>
          </p:nvSpPr>
          <p:spPr>
            <a:xfrm>
              <a:off x="5257801" y="3276600"/>
              <a:ext cx="3124200" cy="523220"/>
            </a:xfrm>
            <a:prstGeom prst="rect">
              <a:avLst/>
            </a:prstGeom>
            <a:solidFill>
              <a:schemeClr val="tx1"/>
            </a:solidFill>
          </p:spPr>
          <p:txBody>
            <a:bodyPr wrap="square" rtlCol="0">
              <a:spAutoFit/>
            </a:bodyPr>
            <a:lstStyle/>
            <a:p>
              <a:r>
                <a:rPr lang="es-ES_tradnl" sz="1400" dirty="0" smtClean="0">
                  <a:solidFill>
                    <a:srgbClr val="FFFF00"/>
                  </a:solidFill>
                </a:rPr>
                <a:t>ZR: </a:t>
              </a:r>
              <a:r>
                <a:rPr lang="es-ES_tradnl" sz="1400" dirty="0" smtClean="0">
                  <a:solidFill>
                    <a:schemeClr val="bg1"/>
                  </a:solidFill>
                </a:rPr>
                <a:t>Max </a:t>
              </a:r>
              <a:r>
                <a:rPr lang="es-ES_tradnl" sz="1400" dirty="0" err="1" smtClean="0">
                  <a:solidFill>
                    <a:schemeClr val="bg1"/>
                  </a:solidFill>
                </a:rPr>
                <a:t>temp</a:t>
              </a:r>
              <a:r>
                <a:rPr lang="es-ES_tradnl" sz="1400" dirty="0" smtClean="0">
                  <a:solidFill>
                    <a:schemeClr val="bg1"/>
                  </a:solidFill>
                </a:rPr>
                <a:t>. de la capa cálida +6C con capa limite muy fría</a:t>
              </a:r>
              <a:endParaRPr lang="es-ES_tradnl" sz="1400" dirty="0">
                <a:solidFill>
                  <a:schemeClr val="bg1"/>
                </a:solidFill>
              </a:endParaRPr>
            </a:p>
          </p:txBody>
        </p:sp>
        <p:sp>
          <p:nvSpPr>
            <p:cNvPr id="6" name="TextBox 5"/>
            <p:cNvSpPr txBox="1"/>
            <p:nvPr/>
          </p:nvSpPr>
          <p:spPr>
            <a:xfrm>
              <a:off x="838199" y="6248400"/>
              <a:ext cx="3124201" cy="523220"/>
            </a:xfrm>
            <a:prstGeom prst="rect">
              <a:avLst/>
            </a:prstGeom>
            <a:solidFill>
              <a:schemeClr val="tx1"/>
            </a:solidFill>
          </p:spPr>
          <p:txBody>
            <a:bodyPr wrap="square" rtlCol="0">
              <a:spAutoFit/>
            </a:bodyPr>
            <a:lstStyle/>
            <a:p>
              <a:r>
                <a:rPr lang="es-ES_tradnl" sz="1400" dirty="0" smtClean="0">
                  <a:solidFill>
                    <a:srgbClr val="FFFF00"/>
                  </a:solidFill>
                </a:rPr>
                <a:t>ZL Principalmente: </a:t>
              </a:r>
              <a:r>
                <a:rPr lang="es-ES_tradnl" sz="1400" dirty="0" err="1" smtClean="0">
                  <a:solidFill>
                    <a:schemeClr val="bg1"/>
                  </a:solidFill>
                </a:rPr>
                <a:t>Temp</a:t>
              </a:r>
              <a:r>
                <a:rPr lang="es-ES_tradnl" sz="1400" dirty="0" smtClean="0">
                  <a:solidFill>
                    <a:schemeClr val="bg1"/>
                  </a:solidFill>
                </a:rPr>
                <a:t> mínima de -3 a -5C; no hay hielo creciendo en altura</a:t>
              </a:r>
              <a:endParaRPr lang="es-ES_tradnl" sz="1400" dirty="0">
                <a:solidFill>
                  <a:schemeClr val="bg1"/>
                </a:solidFill>
              </a:endParaRPr>
            </a:p>
          </p:txBody>
        </p:sp>
        <p:sp>
          <p:nvSpPr>
            <p:cNvPr id="7" name="TextBox 6"/>
            <p:cNvSpPr txBox="1"/>
            <p:nvPr/>
          </p:nvSpPr>
          <p:spPr>
            <a:xfrm>
              <a:off x="5246914" y="6238220"/>
              <a:ext cx="3124201" cy="523220"/>
            </a:xfrm>
            <a:prstGeom prst="rect">
              <a:avLst/>
            </a:prstGeom>
            <a:solidFill>
              <a:schemeClr val="tx1"/>
            </a:solidFill>
          </p:spPr>
          <p:txBody>
            <a:bodyPr wrap="square" rtlCol="0">
              <a:spAutoFit/>
            </a:bodyPr>
            <a:lstStyle/>
            <a:p>
              <a:r>
                <a:rPr lang="es-ES_tradnl" sz="1400" dirty="0" smtClean="0">
                  <a:solidFill>
                    <a:srgbClr val="FFFF00"/>
                  </a:solidFill>
                </a:rPr>
                <a:t>ZL : </a:t>
              </a:r>
              <a:r>
                <a:rPr lang="es-ES_tradnl" sz="1400" dirty="0" smtClean="0">
                  <a:solidFill>
                    <a:schemeClr val="bg1"/>
                  </a:solidFill>
                </a:rPr>
                <a:t>Max </a:t>
              </a:r>
              <a:r>
                <a:rPr lang="es-ES_tradnl" sz="1400" dirty="0" err="1" smtClean="0">
                  <a:solidFill>
                    <a:schemeClr val="bg1"/>
                  </a:solidFill>
                </a:rPr>
                <a:t>temp</a:t>
              </a:r>
              <a:r>
                <a:rPr lang="es-ES_tradnl" sz="1400" dirty="0" smtClean="0">
                  <a:solidFill>
                    <a:schemeClr val="bg1"/>
                  </a:solidFill>
                </a:rPr>
                <a:t> de la capa cálida +5C; frío abajo; aire seco en altura</a:t>
              </a:r>
              <a:endParaRPr lang="es-ES_tradnl" sz="1400" dirty="0">
                <a:solidFill>
                  <a:schemeClr val="bg1"/>
                </a:solidFill>
              </a:endParaRPr>
            </a:p>
          </p:txBody>
        </p:sp>
      </p:grpSp>
    </p:spTree>
    <p:extLst>
      <p:ext uri="{BB962C8B-B14F-4D97-AF65-F5344CB8AC3E}">
        <p14:creationId xmlns:p14="http://schemas.microsoft.com/office/powerpoint/2010/main" val="35576789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_tradnl" dirty="0" smtClean="0"/>
              <a:t>Perfiles Tipo de Precipitación</a:t>
            </a:r>
            <a:endParaRPr lang="es-ES_tradnl" dirty="0"/>
          </a:p>
        </p:txBody>
      </p:sp>
      <p:grpSp>
        <p:nvGrpSpPr>
          <p:cNvPr id="2" name="Group 1"/>
          <p:cNvGrpSpPr/>
          <p:nvPr/>
        </p:nvGrpSpPr>
        <p:grpSpPr>
          <a:xfrm>
            <a:off x="0" y="1752599"/>
            <a:ext cx="9096274" cy="3886201"/>
            <a:chOff x="0" y="1752599"/>
            <a:chExt cx="9096274" cy="3886201"/>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599"/>
              <a:ext cx="9096274" cy="3886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4648200"/>
              <a:ext cx="3581400" cy="830997"/>
            </a:xfrm>
            <a:prstGeom prst="rect">
              <a:avLst/>
            </a:prstGeom>
            <a:solidFill>
              <a:schemeClr val="tx1"/>
            </a:solidFill>
          </p:spPr>
          <p:txBody>
            <a:bodyPr wrap="square" rtlCol="0">
              <a:spAutoFit/>
            </a:bodyPr>
            <a:lstStyle/>
            <a:p>
              <a:r>
                <a:rPr lang="es-ES_tradnl" sz="1600" dirty="0" smtClean="0">
                  <a:solidFill>
                    <a:schemeClr val="bg1"/>
                  </a:solidFill>
                </a:rPr>
                <a:t>Sonda de nevadas fuertes dado fuertes ascensos.  Isotérmico debajo de los 0C, luego adiabático húmedo encima. </a:t>
              </a:r>
              <a:endParaRPr lang="es-ES_tradnl" sz="1600" dirty="0">
                <a:solidFill>
                  <a:schemeClr val="bg1"/>
                </a:solidFill>
              </a:endParaRPr>
            </a:p>
          </p:txBody>
        </p:sp>
        <p:sp>
          <p:nvSpPr>
            <p:cNvPr id="6" name="TextBox 5"/>
            <p:cNvSpPr txBox="1"/>
            <p:nvPr/>
          </p:nvSpPr>
          <p:spPr>
            <a:xfrm>
              <a:off x="4800600" y="4655403"/>
              <a:ext cx="4295674" cy="830997"/>
            </a:xfrm>
            <a:prstGeom prst="rect">
              <a:avLst/>
            </a:prstGeom>
            <a:solidFill>
              <a:schemeClr val="tx1"/>
            </a:solidFill>
          </p:spPr>
          <p:txBody>
            <a:bodyPr wrap="square" rtlCol="0">
              <a:spAutoFit/>
            </a:bodyPr>
            <a:lstStyle/>
            <a:p>
              <a:r>
                <a:rPr lang="es-ES_tradnl" sz="1600" dirty="0" smtClean="0">
                  <a:solidFill>
                    <a:schemeClr val="bg1"/>
                  </a:solidFill>
                </a:rPr>
                <a:t>Nieve probablemente se derrita a lluvia, o combinación de RA/SN, en la capa limite debido a </a:t>
              </a:r>
              <a:r>
                <a:rPr lang="es-ES_tradnl" sz="1600" dirty="0" err="1" smtClean="0">
                  <a:solidFill>
                    <a:schemeClr val="bg1"/>
                  </a:solidFill>
                </a:rPr>
                <a:t>temp</a:t>
              </a:r>
              <a:r>
                <a:rPr lang="es-ES_tradnl" sz="1600" dirty="0" smtClean="0">
                  <a:solidFill>
                    <a:schemeClr val="bg1"/>
                  </a:solidFill>
                </a:rPr>
                <a:t>, rocíos y Tw por encima de 0C. </a:t>
              </a:r>
              <a:endParaRPr lang="es-ES_tradnl" sz="1600" dirty="0">
                <a:solidFill>
                  <a:schemeClr val="bg1"/>
                </a:solidFill>
              </a:endParaRPr>
            </a:p>
          </p:txBody>
        </p:sp>
      </p:grpSp>
    </p:spTree>
    <p:extLst>
      <p:ext uri="{BB962C8B-B14F-4D97-AF65-F5344CB8AC3E}">
        <p14:creationId xmlns:p14="http://schemas.microsoft.com/office/powerpoint/2010/main" val="4157267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76200"/>
            <a:ext cx="7772400" cy="1143000"/>
          </a:xfrm>
          <a:noFill/>
        </p:spPr>
        <p:txBody>
          <a:bodyPr>
            <a:normAutofit fontScale="90000"/>
          </a:bodyPr>
          <a:lstStyle/>
          <a:p>
            <a:r>
              <a:rPr lang="es-ES_tradnl" altLang="en-US" smtClean="0"/>
              <a:t>Movimientos Verticales de Ascenso Profundo</a:t>
            </a:r>
          </a:p>
        </p:txBody>
      </p:sp>
      <p:graphicFrame>
        <p:nvGraphicFramePr>
          <p:cNvPr id="9219" name="Object 3"/>
          <p:cNvGraphicFramePr>
            <a:graphicFrameLocks/>
          </p:cNvGraphicFramePr>
          <p:nvPr/>
        </p:nvGraphicFramePr>
        <p:xfrm>
          <a:off x="381000" y="1233488"/>
          <a:ext cx="8001000" cy="4868862"/>
        </p:xfrm>
        <a:graphic>
          <a:graphicData uri="http://schemas.openxmlformats.org/presentationml/2006/ole">
            <mc:AlternateContent xmlns:mc="http://schemas.openxmlformats.org/markup-compatibility/2006">
              <mc:Choice xmlns:v="urn:schemas-microsoft-com:vml" Requires="v">
                <p:oleObj spid="_x0000_s20592" name="Bitmap Image" r:id="rId4" imgW="5972705" imgH="3638814" progId="Paint.Picture">
                  <p:embed/>
                </p:oleObj>
              </mc:Choice>
              <mc:Fallback>
                <p:oleObj name="Bitmap Image" r:id="rId4" imgW="5972705" imgH="3638814"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233488"/>
                        <a:ext cx="8001000" cy="486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285629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ES_tradnl" dirty="0" smtClean="0"/>
              <a:t>Factores Afectando Tipo de Precipitación</a:t>
            </a:r>
            <a:endParaRPr lang="es-ES_tradnl" dirty="0"/>
          </a:p>
        </p:txBody>
      </p:sp>
      <p:sp>
        <p:nvSpPr>
          <p:cNvPr id="4" name="Content Placeholder 3"/>
          <p:cNvSpPr>
            <a:spLocks noGrp="1"/>
          </p:cNvSpPr>
          <p:nvPr>
            <p:ph idx="1"/>
          </p:nvPr>
        </p:nvSpPr>
        <p:spPr/>
        <p:txBody>
          <a:bodyPr>
            <a:normAutofit lnSpcReduction="10000"/>
          </a:bodyPr>
          <a:lstStyle/>
          <a:p>
            <a:r>
              <a:rPr lang="es-ES_tradnl" dirty="0" smtClean="0"/>
              <a:t>Efectos </a:t>
            </a:r>
            <a:r>
              <a:rPr lang="es-ES_tradnl" b="1" u="sng" dirty="0" smtClean="0"/>
              <a:t>Adiabáticos</a:t>
            </a:r>
            <a:r>
              <a:rPr lang="es-ES_tradnl" dirty="0" smtClean="0"/>
              <a:t>:</a:t>
            </a:r>
          </a:p>
          <a:p>
            <a:pPr lvl="1"/>
            <a:r>
              <a:rPr lang="es-ES_tradnl" dirty="0" smtClean="0"/>
              <a:t>Advección Termal: en advección cálida, pero ascenso dinámico presente se produce enfriamiento </a:t>
            </a:r>
            <a:r>
              <a:rPr lang="es-ES_tradnl" dirty="0" err="1" smtClean="0"/>
              <a:t>pseudo</a:t>
            </a:r>
            <a:r>
              <a:rPr lang="es-ES_tradnl" dirty="0" smtClean="0"/>
              <a:t> adiabático</a:t>
            </a:r>
          </a:p>
          <a:p>
            <a:pPr lvl="1"/>
            <a:r>
              <a:rPr lang="es-ES_tradnl" dirty="0" smtClean="0"/>
              <a:t>En ascenso fuerte, contrarresta la advección cálida</a:t>
            </a:r>
          </a:p>
          <a:p>
            <a:r>
              <a:rPr lang="es-ES_tradnl" dirty="0" smtClean="0"/>
              <a:t>Mecanismos de Forzamiento</a:t>
            </a:r>
          </a:p>
          <a:p>
            <a:pPr lvl="1"/>
            <a:r>
              <a:rPr lang="es-ES_tradnl" dirty="0" smtClean="0"/>
              <a:t>El Jet: complementa/intensifica ascenso </a:t>
            </a:r>
            <a:r>
              <a:rPr lang="es-ES_tradnl" dirty="0"/>
              <a:t>i</a:t>
            </a:r>
            <a:r>
              <a:rPr lang="es-ES_tradnl" dirty="0" smtClean="0"/>
              <a:t>sentrópico en la entrada izquierda y la salida derecha del jet.</a:t>
            </a:r>
          </a:p>
          <a:p>
            <a:pPr lvl="1"/>
            <a:r>
              <a:rPr lang="es-ES_tradnl" dirty="0" smtClean="0"/>
              <a:t>Frontogénesis: fortalece ascenso en meso escala</a:t>
            </a:r>
          </a:p>
          <a:p>
            <a:pPr lvl="1"/>
            <a:endParaRPr lang="es-ES_tradnl" dirty="0"/>
          </a:p>
        </p:txBody>
      </p:sp>
    </p:spTree>
    <p:extLst>
      <p:ext uri="{BB962C8B-B14F-4D97-AF65-F5344CB8AC3E}">
        <p14:creationId xmlns:p14="http://schemas.microsoft.com/office/powerpoint/2010/main" val="42235797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ES_tradnl" dirty="0" smtClean="0"/>
              <a:t>Factores Afectando Tipo de Precipitación</a:t>
            </a:r>
            <a:endParaRPr lang="es-ES_tradnl" dirty="0"/>
          </a:p>
        </p:txBody>
      </p:sp>
      <p:sp>
        <p:nvSpPr>
          <p:cNvPr id="4" name="Content Placeholder 3"/>
          <p:cNvSpPr>
            <a:spLocks noGrp="1"/>
          </p:cNvSpPr>
          <p:nvPr>
            <p:ph idx="1"/>
          </p:nvPr>
        </p:nvSpPr>
        <p:spPr/>
        <p:txBody>
          <a:bodyPr>
            <a:normAutofit lnSpcReduction="10000"/>
          </a:bodyPr>
          <a:lstStyle/>
          <a:p>
            <a:r>
              <a:rPr lang="es-ES_tradnl" dirty="0" smtClean="0"/>
              <a:t>Efectos </a:t>
            </a:r>
            <a:r>
              <a:rPr lang="es-ES_tradnl" b="1" u="sng" dirty="0" smtClean="0"/>
              <a:t>Diabáticos</a:t>
            </a:r>
            <a:r>
              <a:rPr lang="es-ES_tradnl" dirty="0" smtClean="0"/>
              <a:t>:</a:t>
            </a:r>
          </a:p>
          <a:p>
            <a:pPr lvl="1"/>
            <a:r>
              <a:rPr lang="es-ES_tradnl" dirty="0" smtClean="0"/>
              <a:t>Evaporación: evaporación remueve calor del aire, con temperatura disminuyendo y rocíos aumentando según se añade agua a la columna.</a:t>
            </a:r>
          </a:p>
          <a:p>
            <a:pPr lvl="2"/>
            <a:r>
              <a:rPr lang="es-ES_tradnl" dirty="0" smtClean="0"/>
              <a:t>A inicios de un evento, puede inducir cambio de tipo de precipitación</a:t>
            </a:r>
          </a:p>
          <a:p>
            <a:pPr lvl="1"/>
            <a:r>
              <a:rPr lang="es-ES_tradnl" dirty="0" smtClean="0"/>
              <a:t>Derretimiento: puede inducir enfriamiento, pero solamente si la advección es débil.</a:t>
            </a:r>
          </a:p>
          <a:p>
            <a:pPr lvl="1"/>
            <a:r>
              <a:rPr lang="es-ES_tradnl" dirty="0" smtClean="0"/>
              <a:t>Convección: libera calor latente, lo cual puede inducir cambio de fase.</a:t>
            </a:r>
            <a:endParaRPr lang="es-ES_tradnl" dirty="0"/>
          </a:p>
        </p:txBody>
      </p:sp>
    </p:spTree>
    <p:extLst>
      <p:ext uri="{BB962C8B-B14F-4D97-AF65-F5344CB8AC3E}">
        <p14:creationId xmlns:p14="http://schemas.microsoft.com/office/powerpoint/2010/main" val="6001950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smtClean="0"/>
              <a:t>Condiciones que Afectan Tipo de Precipitación en la Superficie</a:t>
            </a:r>
            <a:endParaRPr lang="es-ES_tradnl" dirty="0"/>
          </a:p>
        </p:txBody>
      </p:sp>
      <p:sp>
        <p:nvSpPr>
          <p:cNvPr id="3" name="Content Placeholder 2"/>
          <p:cNvSpPr>
            <a:spLocks noGrp="1"/>
          </p:cNvSpPr>
          <p:nvPr>
            <p:ph idx="1"/>
          </p:nvPr>
        </p:nvSpPr>
        <p:spPr/>
        <p:txBody>
          <a:bodyPr>
            <a:normAutofit lnSpcReduction="10000"/>
          </a:bodyPr>
          <a:lstStyle/>
          <a:p>
            <a:r>
              <a:rPr lang="es-ES_tradnl" dirty="0" smtClean="0"/>
              <a:t>Cuando el medio ambiente esta saturado, y la temperatura es </a:t>
            </a:r>
            <a:r>
              <a:rPr lang="es-ES_tradnl" u="sng" dirty="0" smtClean="0"/>
              <a:t>&gt;</a:t>
            </a:r>
            <a:r>
              <a:rPr lang="es-ES_tradnl" dirty="0" smtClean="0"/>
              <a:t>0C, la nieve se derrite al precipitarse</a:t>
            </a:r>
          </a:p>
          <a:p>
            <a:pPr lvl="1"/>
            <a:r>
              <a:rPr lang="es-ES_tradnl" dirty="0" smtClean="0"/>
              <a:t>Cuando el medio ambiente no esta saturado, la velocidad con la que se derrite disminuye</a:t>
            </a:r>
          </a:p>
          <a:p>
            <a:r>
              <a:rPr lang="es-ES_tradnl" dirty="0" smtClean="0"/>
              <a:t>La relación entre derretimiento y saturación es casi lineal</a:t>
            </a:r>
          </a:p>
          <a:p>
            <a:pPr lvl="1"/>
            <a:r>
              <a:rPr lang="es-ES_tradnl" dirty="0" smtClean="0"/>
              <a:t>Ejemplo: Con humedad relativa de 50% o menos, la nieve persiste aun cuando la temperatura llega a +4C</a:t>
            </a:r>
            <a:endParaRPr lang="es-ES_tradnl" dirty="0"/>
          </a:p>
        </p:txBody>
      </p:sp>
    </p:spTree>
    <p:extLst>
      <p:ext uri="{BB962C8B-B14F-4D97-AF65-F5344CB8AC3E}">
        <p14:creationId xmlns:p14="http://schemas.microsoft.com/office/powerpoint/2010/main" val="35802480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s-ES_tradnl" dirty="0" smtClean="0"/>
              <a:t>Herramientas para Pronosticar Tipo de Precipitación</a:t>
            </a:r>
            <a:endParaRPr lang="es-ES_tradnl" dirty="0"/>
          </a:p>
        </p:txBody>
      </p:sp>
      <p:sp>
        <p:nvSpPr>
          <p:cNvPr id="4" name="Subtitle 3"/>
          <p:cNvSpPr>
            <a:spLocks noGrp="1"/>
          </p:cNvSpPr>
          <p:nvPr>
            <p:ph type="subTitle" idx="1"/>
          </p:nvPr>
        </p:nvSpPr>
        <p:spPr/>
        <p:txBody>
          <a:bodyPr/>
          <a:lstStyle/>
          <a:p>
            <a:endParaRPr lang="es-ES_tradnl"/>
          </a:p>
        </p:txBody>
      </p:sp>
    </p:spTree>
    <p:extLst>
      <p:ext uri="{BB962C8B-B14F-4D97-AF65-F5344CB8AC3E}">
        <p14:creationId xmlns:p14="http://schemas.microsoft.com/office/powerpoint/2010/main" val="24252286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3124200" cy="5821363"/>
          </a:xfrm>
        </p:spPr>
        <p:txBody>
          <a:bodyPr>
            <a:normAutofit/>
          </a:bodyPr>
          <a:lstStyle/>
          <a:p>
            <a:pPr marL="0" indent="0">
              <a:buNone/>
            </a:pPr>
            <a:r>
              <a:rPr lang="es-ES_tradnl" sz="2200" b="1" dirty="0" smtClean="0"/>
              <a:t>  </a:t>
            </a:r>
            <a:r>
              <a:rPr lang="es-ES_tradnl" sz="2200" b="1" u="sng" dirty="0" smtClean="0"/>
              <a:t>Árbol de Decisiones</a:t>
            </a:r>
          </a:p>
          <a:p>
            <a:r>
              <a:rPr lang="es-ES_tradnl" sz="2200" dirty="0" smtClean="0"/>
              <a:t>Determina tipo de precipitación en la superficie basado en temperaturas en toda la columna.</a:t>
            </a:r>
          </a:p>
          <a:p>
            <a:r>
              <a:rPr lang="es-ES_tradnl" sz="2200" dirty="0" smtClean="0"/>
              <a:t>Temperatura de Capa media tiende a tener impacto grande en el tipo de precipitación</a:t>
            </a:r>
          </a:p>
          <a:p>
            <a:r>
              <a:rPr lang="es-ES_tradnl" sz="2200" dirty="0" smtClean="0"/>
              <a:t>Si la capa baja esta suficientemente fría, podemos tener:</a:t>
            </a:r>
          </a:p>
          <a:p>
            <a:pPr lvl="1"/>
            <a:r>
              <a:rPr lang="es-ES_tradnl" sz="1800" dirty="0" smtClean="0"/>
              <a:t>Lluvia Helada (Z)</a:t>
            </a:r>
          </a:p>
          <a:p>
            <a:pPr lvl="1"/>
            <a:r>
              <a:rPr lang="es-ES_tradnl" sz="1800" dirty="0" smtClean="0"/>
              <a:t>Gránulos de Hielo (PL)</a:t>
            </a:r>
            <a:endParaRPr lang="es-ES_tradnl" sz="18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0"/>
            <a:ext cx="5140271" cy="6762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088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s-ES_tradnl" dirty="0" smtClean="0"/>
              <a:t>Diagnostico: Imagen de 3.9 micrones</a:t>
            </a:r>
            <a:endParaRPr lang="es-ES_tradnl" dirty="0"/>
          </a:p>
        </p:txBody>
      </p:sp>
      <p:sp>
        <p:nvSpPr>
          <p:cNvPr id="3" name="Content Placeholder 2"/>
          <p:cNvSpPr>
            <a:spLocks noGrp="1"/>
          </p:cNvSpPr>
          <p:nvPr>
            <p:ph idx="1"/>
          </p:nvPr>
        </p:nvSpPr>
        <p:spPr>
          <a:xfrm>
            <a:off x="457200" y="1143000"/>
            <a:ext cx="8229600" cy="4525963"/>
          </a:xfrm>
        </p:spPr>
        <p:txBody>
          <a:bodyPr/>
          <a:lstStyle/>
          <a:p>
            <a:r>
              <a:rPr lang="es-ES_tradnl" dirty="0" smtClean="0"/>
              <a:t>Hielo y agua liquida reflejan radiación a diferentes anchos de onda</a:t>
            </a:r>
          </a:p>
          <a:p>
            <a:pPr lvl="1"/>
            <a:r>
              <a:rPr lang="es-ES_tradnl" dirty="0" smtClean="0"/>
              <a:t>Hielo se ve opaco</a:t>
            </a:r>
          </a:p>
          <a:p>
            <a:pPr lvl="1"/>
            <a:r>
              <a:rPr lang="es-ES_tradnl" dirty="0" smtClean="0"/>
              <a:t>Liquido en tonos de blanco</a:t>
            </a:r>
            <a:endParaRPr lang="es-ES_tradnl"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102156"/>
            <a:ext cx="4886325"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58357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dirty="0"/>
              <a:t>Diagnostico: Imagen de </a:t>
            </a:r>
            <a:r>
              <a:rPr lang="es-ES_tradnl" dirty="0" smtClean="0"/>
              <a:t>IR2 vs. IR4</a:t>
            </a:r>
            <a:endParaRPr lang="es-ES_tradnl" dirty="0"/>
          </a:p>
        </p:txBody>
      </p:sp>
      <p:pic>
        <p:nvPicPr>
          <p:cNvPr id="19458" name="Picture 2" descr="http://rammb.cira.colostate.edu/ramsdis/online/images/latest/rmtc/rmtcsasec1ir2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29" y="1524000"/>
            <a:ext cx="44704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rammb.cira.colostate.edu/ramsdis/online/images/latest/rmtc/rmtcsasec1ir40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400" y="1524000"/>
            <a:ext cx="4470400"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35494" y="5181600"/>
            <a:ext cx="7446506" cy="1200329"/>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s-ES_tradnl" sz="2400" b="1" dirty="0" smtClean="0"/>
              <a:t>En un </a:t>
            </a:r>
            <a:r>
              <a:rPr lang="es-ES_tradnl" sz="2400" b="1" dirty="0" err="1" smtClean="0"/>
              <a:t>Cb</a:t>
            </a:r>
            <a:r>
              <a:rPr lang="es-ES_tradnl" sz="2400" b="1" dirty="0" smtClean="0"/>
              <a:t>, las nubes altas consisten de hielo, lo cual contribuye a la electrificación de la nube.</a:t>
            </a:r>
          </a:p>
          <a:p>
            <a:pPr marL="285750" indent="-285750">
              <a:buFont typeface="Arial" panose="020B0604020202020204" pitchFamily="34" charset="0"/>
              <a:buChar char="•"/>
            </a:pPr>
            <a:r>
              <a:rPr lang="es-ES_tradnl" sz="2400" b="1" dirty="0" smtClean="0"/>
              <a:t>Por la densidad, no se aprecian las nubes bajas</a:t>
            </a:r>
            <a:endParaRPr lang="es-ES_tradnl" sz="2400" b="1" dirty="0"/>
          </a:p>
        </p:txBody>
      </p:sp>
    </p:spTree>
    <p:extLst>
      <p:ext uri="{BB962C8B-B14F-4D97-AF65-F5344CB8AC3E}">
        <p14:creationId xmlns:p14="http://schemas.microsoft.com/office/powerpoint/2010/main" val="3877923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Espesura Cono Sur</a:t>
            </a:r>
            <a:endParaRPr lang="es-ES_tradnl" dirty="0"/>
          </a:p>
        </p:txBody>
      </p:sp>
      <p:sp>
        <p:nvSpPr>
          <p:cNvPr id="3" name="Content Placeholder 2"/>
          <p:cNvSpPr>
            <a:spLocks noGrp="1"/>
          </p:cNvSpPr>
          <p:nvPr>
            <p:ph idx="1"/>
          </p:nvPr>
        </p:nvSpPr>
        <p:spPr/>
        <p:txBody>
          <a:bodyPr/>
          <a:lstStyle/>
          <a:p>
            <a:r>
              <a:rPr lang="es-ES_tradnl" dirty="0" smtClean="0"/>
              <a:t>Espesura: </a:t>
            </a:r>
          </a:p>
          <a:p>
            <a:pPr lvl="1"/>
            <a:r>
              <a:rPr lang="es-ES_tradnl" dirty="0" smtClean="0"/>
              <a:t>1000 – 500 hPa: 5,280 metros</a:t>
            </a:r>
          </a:p>
          <a:p>
            <a:pPr lvl="1"/>
            <a:r>
              <a:rPr lang="es-ES_tradnl" dirty="0" smtClean="0"/>
              <a:t>1000 – 700 hPa: 2730 – 2790 metros</a:t>
            </a:r>
          </a:p>
          <a:p>
            <a:pPr lvl="1"/>
            <a:r>
              <a:rPr lang="es-ES_tradnl" dirty="0" smtClean="0"/>
              <a:t>1000 – 850 hPa: 1270 </a:t>
            </a:r>
            <a:r>
              <a:rPr lang="es-ES_tradnl" smtClean="0"/>
              <a:t>– 1290 </a:t>
            </a:r>
            <a:r>
              <a:rPr lang="es-ES_tradnl" dirty="0" smtClean="0"/>
              <a:t>metros</a:t>
            </a:r>
          </a:p>
          <a:p>
            <a:r>
              <a:rPr lang="es-ES_tradnl" dirty="0" smtClean="0"/>
              <a:t>Aunque importante, la espesura de la capa </a:t>
            </a:r>
            <a:r>
              <a:rPr lang="es-ES_tradnl" b="1" i="1" dirty="0" smtClean="0"/>
              <a:t>no toma en consideración</a:t>
            </a:r>
            <a:r>
              <a:rPr lang="es-ES_tradnl" dirty="0" smtClean="0"/>
              <a:t> cuan saturada esta la capa o cuan profundas son las capas cálidas y frías en la columna. </a:t>
            </a:r>
            <a:endParaRPr lang="es-ES_tradnl" dirty="0"/>
          </a:p>
        </p:txBody>
      </p:sp>
    </p:spTree>
    <p:extLst>
      <p:ext uri="{BB962C8B-B14F-4D97-AF65-F5344CB8AC3E}">
        <p14:creationId xmlns:p14="http://schemas.microsoft.com/office/powerpoint/2010/main" val="20494414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Tipo de Precipitación: GFS</a:t>
            </a:r>
            <a:endParaRPr lang="es-ES_tradnl"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283110"/>
            <a:ext cx="5133975"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1295400"/>
            <a:ext cx="3810000" cy="4493538"/>
          </a:xfrm>
          <a:prstGeom prst="rect">
            <a:avLst/>
          </a:prstGeom>
          <a:noFill/>
        </p:spPr>
        <p:txBody>
          <a:bodyPr wrap="square" rtlCol="0">
            <a:spAutoFit/>
          </a:bodyPr>
          <a:lstStyle/>
          <a:p>
            <a:pPr marL="342900" indent="-342900">
              <a:buFont typeface="Arial" panose="020B0604020202020204" pitchFamily="34" charset="0"/>
              <a:buChar char="•"/>
            </a:pPr>
            <a:r>
              <a:rPr lang="es-ES_tradnl" sz="2200" dirty="0" smtClean="0"/>
              <a:t>Aunque el modelo directamente no pronostica el tipo de precipitación, hay maneras de estimar el tipo basado en los espesores y el perfil de humedad y temperatura.</a:t>
            </a:r>
          </a:p>
          <a:p>
            <a:pPr marL="342900" indent="-342900">
              <a:buFont typeface="Arial" panose="020B0604020202020204" pitchFamily="34" charset="0"/>
              <a:buChar char="•"/>
            </a:pPr>
            <a:endParaRPr lang="es-ES_tradnl" sz="2200" dirty="0" smtClean="0"/>
          </a:p>
          <a:p>
            <a:pPr marL="342900" indent="-342900">
              <a:buFont typeface="Arial" panose="020B0604020202020204" pitchFamily="34" charset="0"/>
              <a:buChar char="•"/>
            </a:pPr>
            <a:r>
              <a:rPr lang="es-ES_tradnl" sz="2200" dirty="0" smtClean="0"/>
              <a:t>Colores:</a:t>
            </a:r>
          </a:p>
          <a:p>
            <a:pPr marL="800100" lvl="1" indent="-342900">
              <a:buFont typeface="Arial" panose="020B0604020202020204" pitchFamily="34" charset="0"/>
              <a:buChar char="•"/>
            </a:pPr>
            <a:r>
              <a:rPr lang="es-ES_tradnl" sz="2200" b="1" dirty="0" smtClean="0">
                <a:solidFill>
                  <a:schemeClr val="accent3"/>
                </a:solidFill>
              </a:rPr>
              <a:t>Verde</a:t>
            </a:r>
            <a:r>
              <a:rPr lang="es-ES_tradnl" sz="2200" dirty="0" smtClean="0"/>
              <a:t>:  Lluvia</a:t>
            </a:r>
          </a:p>
          <a:p>
            <a:pPr marL="800100" lvl="1" indent="-342900">
              <a:buFont typeface="Arial" panose="020B0604020202020204" pitchFamily="34" charset="0"/>
              <a:buChar char="•"/>
            </a:pPr>
            <a:r>
              <a:rPr lang="es-ES_tradnl" sz="2200" b="1" dirty="0" smtClean="0">
                <a:solidFill>
                  <a:schemeClr val="tx2">
                    <a:lumMod val="60000"/>
                    <a:lumOff val="40000"/>
                  </a:schemeClr>
                </a:solidFill>
              </a:rPr>
              <a:t>Celeste</a:t>
            </a:r>
            <a:r>
              <a:rPr lang="es-ES_tradnl" sz="2200" dirty="0" smtClean="0"/>
              <a:t>:  Nieve</a:t>
            </a:r>
          </a:p>
          <a:p>
            <a:pPr marL="800100" lvl="1" indent="-342900">
              <a:buFont typeface="Arial" panose="020B0604020202020204" pitchFamily="34" charset="0"/>
              <a:buChar char="•"/>
            </a:pPr>
            <a:r>
              <a:rPr lang="es-ES_tradnl" sz="2200" b="1" dirty="0" smtClean="0">
                <a:solidFill>
                  <a:srgbClr val="FF0000"/>
                </a:solidFill>
              </a:rPr>
              <a:t>Rojo</a:t>
            </a:r>
            <a:r>
              <a:rPr lang="es-ES_tradnl" sz="2200" dirty="0" smtClean="0"/>
              <a:t>: Gránulos de Nieve</a:t>
            </a:r>
          </a:p>
          <a:p>
            <a:pPr marL="800100" lvl="1" indent="-342900">
              <a:buFont typeface="Arial" panose="020B0604020202020204" pitchFamily="34" charset="0"/>
              <a:buChar char="•"/>
            </a:pPr>
            <a:r>
              <a:rPr lang="es-ES_tradnl" sz="2200" b="1" dirty="0" smtClean="0">
                <a:solidFill>
                  <a:schemeClr val="accent2"/>
                </a:solidFill>
              </a:rPr>
              <a:t>Morado</a:t>
            </a:r>
            <a:r>
              <a:rPr lang="es-ES_tradnl" sz="2200" dirty="0" smtClean="0"/>
              <a:t>: Lluvia Helada</a:t>
            </a:r>
            <a:endParaRPr lang="es-ES_tradnl" sz="2200" dirty="0"/>
          </a:p>
        </p:txBody>
      </p:sp>
    </p:spTree>
    <p:extLst>
      <p:ext uri="{BB962C8B-B14F-4D97-AF65-F5344CB8AC3E}">
        <p14:creationId xmlns:p14="http://schemas.microsoft.com/office/powerpoint/2010/main" val="35740673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ES_tradnl" dirty="0" smtClean="0"/>
              <a:t>Ejemplo</a:t>
            </a:r>
            <a:endParaRPr lang="es-ES_tradnl" dirty="0"/>
          </a:p>
        </p:txBody>
      </p:sp>
      <p:sp>
        <p:nvSpPr>
          <p:cNvPr id="5" name="Subtitle 4"/>
          <p:cNvSpPr>
            <a:spLocks noGrp="1"/>
          </p:cNvSpPr>
          <p:nvPr>
            <p:ph type="subTitle" idx="1"/>
          </p:nvPr>
        </p:nvSpPr>
        <p:spPr/>
        <p:txBody>
          <a:bodyPr/>
          <a:lstStyle/>
          <a:p>
            <a:endParaRPr lang="es-ES_tradnl"/>
          </a:p>
        </p:txBody>
      </p:sp>
    </p:spTree>
    <p:extLst>
      <p:ext uri="{BB962C8B-B14F-4D97-AF65-F5344CB8AC3E}">
        <p14:creationId xmlns:p14="http://schemas.microsoft.com/office/powerpoint/2010/main" val="2237446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0"/>
            <a:ext cx="8229600" cy="1143000"/>
          </a:xfrm>
        </p:spPr>
        <p:txBody>
          <a:bodyPr>
            <a:normAutofit fontScale="90000"/>
          </a:bodyPr>
          <a:lstStyle/>
          <a:p>
            <a:r>
              <a:rPr lang="es-ES_tradnl" dirty="0" smtClean="0"/>
              <a:t>Convección Profunda</a:t>
            </a:r>
            <a:br>
              <a:rPr lang="es-ES_tradnl" dirty="0" smtClean="0"/>
            </a:br>
            <a:r>
              <a:rPr lang="es-ES_tradnl" sz="3600" dirty="0" smtClean="0"/>
              <a:t>Humedad </a:t>
            </a:r>
            <a:r>
              <a:rPr lang="es-ES_tradnl" sz="3600" dirty="0"/>
              <a:t>Relativa, Con/</a:t>
            </a:r>
            <a:r>
              <a:rPr lang="es-ES_tradnl" sz="3600" dirty="0" err="1"/>
              <a:t>Div</a:t>
            </a:r>
            <a:r>
              <a:rPr lang="es-ES_tradnl" sz="3600" dirty="0"/>
              <a:t>., Circulación Ageo</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528" y="1190625"/>
            <a:ext cx="7562850"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19286" y="2362200"/>
            <a:ext cx="1219200" cy="707886"/>
          </a:xfrm>
          <a:prstGeom prst="rect">
            <a:avLst/>
          </a:prstGeom>
          <a:noFill/>
        </p:spPr>
        <p:txBody>
          <a:bodyPr wrap="square" rtlCol="0">
            <a:spAutoFit/>
          </a:bodyPr>
          <a:lstStyle/>
          <a:p>
            <a:pPr algn="ctr"/>
            <a:r>
              <a:rPr lang="es-ES_tradnl" sz="4000" dirty="0" err="1" smtClean="0">
                <a:solidFill>
                  <a:srgbClr val="00B0F0"/>
                </a:solidFill>
              </a:rPr>
              <a:t>Div</a:t>
            </a:r>
            <a:r>
              <a:rPr lang="es-ES_tradnl" sz="4000" dirty="0" smtClean="0">
                <a:solidFill>
                  <a:srgbClr val="00B0F0"/>
                </a:solidFill>
              </a:rPr>
              <a:t>.</a:t>
            </a:r>
            <a:endParaRPr lang="es-ES_tradnl" sz="4000" dirty="0">
              <a:solidFill>
                <a:srgbClr val="00B0F0"/>
              </a:solidFill>
            </a:endParaRPr>
          </a:p>
        </p:txBody>
      </p:sp>
      <p:sp>
        <p:nvSpPr>
          <p:cNvPr id="5" name="TextBox 4"/>
          <p:cNvSpPr txBox="1"/>
          <p:nvPr/>
        </p:nvSpPr>
        <p:spPr>
          <a:xfrm>
            <a:off x="3733800" y="4953000"/>
            <a:ext cx="1219200" cy="707886"/>
          </a:xfrm>
          <a:prstGeom prst="rect">
            <a:avLst/>
          </a:prstGeom>
          <a:noFill/>
        </p:spPr>
        <p:txBody>
          <a:bodyPr wrap="square" rtlCol="0">
            <a:spAutoFit/>
          </a:bodyPr>
          <a:lstStyle/>
          <a:p>
            <a:pPr algn="ctr"/>
            <a:r>
              <a:rPr lang="es-ES_tradnl" sz="4000" dirty="0" smtClean="0">
                <a:solidFill>
                  <a:srgbClr val="FF0000"/>
                </a:solidFill>
              </a:rPr>
              <a:t>Con.</a:t>
            </a:r>
            <a:endParaRPr lang="es-ES_tradnl" sz="4000" dirty="0">
              <a:solidFill>
                <a:srgbClr val="FF0000"/>
              </a:solidFill>
            </a:endParaRPr>
          </a:p>
        </p:txBody>
      </p:sp>
    </p:spTree>
    <p:extLst>
      <p:ext uri="{BB962C8B-B14F-4D97-AF65-F5344CB8AC3E}">
        <p14:creationId xmlns:p14="http://schemas.microsoft.com/office/powerpoint/2010/main" val="1449681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_tradnl" dirty="0" smtClean="0"/>
              <a:t>Corriente en Chorro</a:t>
            </a:r>
            <a:endParaRPr lang="es-ES_tradnl"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spTree>
    <p:extLst>
      <p:ext uri="{BB962C8B-B14F-4D97-AF65-F5344CB8AC3E}">
        <p14:creationId xmlns:p14="http://schemas.microsoft.com/office/powerpoint/2010/main" val="147741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Divergencia en Altura</a:t>
            </a:r>
            <a:endParaRPr lang="es-ES_tradn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662112"/>
            <a:ext cx="5939325" cy="4738687"/>
          </a:xfrm>
          <a:prstGeom prst="rect">
            <a:avLst/>
          </a:prstGeom>
          <a:noFill/>
          <a:ln w="635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4" name="Freeform 3"/>
          <p:cNvSpPr/>
          <p:nvPr/>
        </p:nvSpPr>
        <p:spPr>
          <a:xfrm>
            <a:off x="1066379" y="3926875"/>
            <a:ext cx="2288152" cy="1825876"/>
          </a:xfrm>
          <a:custGeom>
            <a:avLst/>
            <a:gdLst>
              <a:gd name="connsiteX0" fmla="*/ 568457 w 2288152"/>
              <a:gd name="connsiteY0" fmla="*/ 90943 h 1825876"/>
              <a:gd name="connsiteX1" fmla="*/ 679294 w 2288152"/>
              <a:gd name="connsiteY1" fmla="*/ 326470 h 1825876"/>
              <a:gd name="connsiteX2" fmla="*/ 942530 w 2288152"/>
              <a:gd name="connsiteY2" fmla="*/ 617416 h 1825876"/>
              <a:gd name="connsiteX3" fmla="*/ 1136494 w 2288152"/>
              <a:gd name="connsiteY3" fmla="*/ 839089 h 1825876"/>
              <a:gd name="connsiteX4" fmla="*/ 1344312 w 2288152"/>
              <a:gd name="connsiteY4" fmla="*/ 1019198 h 1825876"/>
              <a:gd name="connsiteX5" fmla="*/ 1538276 w 2288152"/>
              <a:gd name="connsiteY5" fmla="*/ 1143889 h 1825876"/>
              <a:gd name="connsiteX6" fmla="*/ 1746094 w 2288152"/>
              <a:gd name="connsiteY6" fmla="*/ 1268580 h 1825876"/>
              <a:gd name="connsiteX7" fmla="*/ 2009330 w 2288152"/>
              <a:gd name="connsiteY7" fmla="*/ 1407125 h 1825876"/>
              <a:gd name="connsiteX8" fmla="*/ 2175585 w 2288152"/>
              <a:gd name="connsiteY8" fmla="*/ 1490252 h 1825876"/>
              <a:gd name="connsiteX9" fmla="*/ 2203294 w 2288152"/>
              <a:gd name="connsiteY9" fmla="*/ 1504107 h 1825876"/>
              <a:gd name="connsiteX10" fmla="*/ 2286421 w 2288152"/>
              <a:gd name="connsiteY10" fmla="*/ 1725780 h 1825876"/>
              <a:gd name="connsiteX11" fmla="*/ 2244857 w 2288152"/>
              <a:gd name="connsiteY11" fmla="*/ 1795052 h 1825876"/>
              <a:gd name="connsiteX12" fmla="*/ 2078603 w 2288152"/>
              <a:gd name="connsiteY12" fmla="*/ 1822761 h 1825876"/>
              <a:gd name="connsiteX13" fmla="*/ 1787657 w 2288152"/>
              <a:gd name="connsiteY13" fmla="*/ 1725780 h 1825876"/>
              <a:gd name="connsiteX14" fmla="*/ 1330457 w 2288152"/>
              <a:gd name="connsiteY14" fmla="*/ 1545670 h 1825876"/>
              <a:gd name="connsiteX15" fmla="*/ 984094 w 2288152"/>
              <a:gd name="connsiteY15" fmla="*/ 1407125 h 1825876"/>
              <a:gd name="connsiteX16" fmla="*/ 790130 w 2288152"/>
              <a:gd name="connsiteY16" fmla="*/ 1227016 h 1825876"/>
              <a:gd name="connsiteX17" fmla="*/ 540748 w 2288152"/>
              <a:gd name="connsiteY17" fmla="*/ 963780 h 1825876"/>
              <a:gd name="connsiteX18" fmla="*/ 360639 w 2288152"/>
              <a:gd name="connsiteY18" fmla="*/ 866798 h 1825876"/>
              <a:gd name="connsiteX19" fmla="*/ 69694 w 2288152"/>
              <a:gd name="connsiteY19" fmla="*/ 769816 h 1825876"/>
              <a:gd name="connsiteX20" fmla="*/ 421 w 2288152"/>
              <a:gd name="connsiteY20" fmla="*/ 700543 h 1825876"/>
              <a:gd name="connsiteX21" fmla="*/ 41985 w 2288152"/>
              <a:gd name="connsiteY21" fmla="*/ 575852 h 1825876"/>
              <a:gd name="connsiteX22" fmla="*/ 69694 w 2288152"/>
              <a:gd name="connsiteY22" fmla="*/ 381889 h 1825876"/>
              <a:gd name="connsiteX23" fmla="*/ 14276 w 2288152"/>
              <a:gd name="connsiteY23" fmla="*/ 215634 h 1825876"/>
              <a:gd name="connsiteX24" fmla="*/ 41985 w 2288152"/>
              <a:gd name="connsiteY24" fmla="*/ 77089 h 1825876"/>
              <a:gd name="connsiteX25" fmla="*/ 222094 w 2288152"/>
              <a:gd name="connsiteY25" fmla="*/ 7816 h 1825876"/>
              <a:gd name="connsiteX26" fmla="*/ 332930 w 2288152"/>
              <a:gd name="connsiteY26" fmla="*/ 7816 h 1825876"/>
              <a:gd name="connsiteX27" fmla="*/ 429912 w 2288152"/>
              <a:gd name="connsiteY27" fmla="*/ 63234 h 1825876"/>
              <a:gd name="connsiteX28" fmla="*/ 568457 w 2288152"/>
              <a:gd name="connsiteY28" fmla="*/ 187925 h 1825876"/>
              <a:gd name="connsiteX29" fmla="*/ 610021 w 2288152"/>
              <a:gd name="connsiteY29" fmla="*/ 271052 h 182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88152" h="1825876">
                <a:moveTo>
                  <a:pt x="568457" y="90943"/>
                </a:moveTo>
                <a:cubicBezTo>
                  <a:pt x="592702" y="164833"/>
                  <a:pt x="616948" y="238724"/>
                  <a:pt x="679294" y="326470"/>
                </a:cubicBezTo>
                <a:cubicBezTo>
                  <a:pt x="741640" y="414216"/>
                  <a:pt x="866330" y="531980"/>
                  <a:pt x="942530" y="617416"/>
                </a:cubicBezTo>
                <a:cubicBezTo>
                  <a:pt x="1018730" y="702852"/>
                  <a:pt x="1069530" y="772125"/>
                  <a:pt x="1136494" y="839089"/>
                </a:cubicBezTo>
                <a:cubicBezTo>
                  <a:pt x="1203458" y="906053"/>
                  <a:pt x="1277348" y="968398"/>
                  <a:pt x="1344312" y="1019198"/>
                </a:cubicBezTo>
                <a:cubicBezTo>
                  <a:pt x="1411276" y="1069998"/>
                  <a:pt x="1471312" y="1102325"/>
                  <a:pt x="1538276" y="1143889"/>
                </a:cubicBezTo>
                <a:cubicBezTo>
                  <a:pt x="1605240" y="1185453"/>
                  <a:pt x="1667585" y="1224707"/>
                  <a:pt x="1746094" y="1268580"/>
                </a:cubicBezTo>
                <a:cubicBezTo>
                  <a:pt x="1824603" y="1312453"/>
                  <a:pt x="1937748" y="1370180"/>
                  <a:pt x="2009330" y="1407125"/>
                </a:cubicBezTo>
                <a:cubicBezTo>
                  <a:pt x="2080912" y="1444070"/>
                  <a:pt x="2175585" y="1490252"/>
                  <a:pt x="2175585" y="1490252"/>
                </a:cubicBezTo>
                <a:cubicBezTo>
                  <a:pt x="2207912" y="1506416"/>
                  <a:pt x="2184821" y="1464852"/>
                  <a:pt x="2203294" y="1504107"/>
                </a:cubicBezTo>
                <a:cubicBezTo>
                  <a:pt x="2221767" y="1543362"/>
                  <a:pt x="2279494" y="1677289"/>
                  <a:pt x="2286421" y="1725780"/>
                </a:cubicBezTo>
                <a:cubicBezTo>
                  <a:pt x="2293348" y="1774271"/>
                  <a:pt x="2279493" y="1778888"/>
                  <a:pt x="2244857" y="1795052"/>
                </a:cubicBezTo>
                <a:cubicBezTo>
                  <a:pt x="2210221" y="1811216"/>
                  <a:pt x="2154803" y="1834306"/>
                  <a:pt x="2078603" y="1822761"/>
                </a:cubicBezTo>
                <a:cubicBezTo>
                  <a:pt x="2002403" y="1811216"/>
                  <a:pt x="1912348" y="1771962"/>
                  <a:pt x="1787657" y="1725780"/>
                </a:cubicBezTo>
                <a:cubicBezTo>
                  <a:pt x="1662966" y="1679598"/>
                  <a:pt x="1330457" y="1545670"/>
                  <a:pt x="1330457" y="1545670"/>
                </a:cubicBezTo>
                <a:cubicBezTo>
                  <a:pt x="1196530" y="1492561"/>
                  <a:pt x="1074149" y="1460234"/>
                  <a:pt x="984094" y="1407125"/>
                </a:cubicBezTo>
                <a:cubicBezTo>
                  <a:pt x="894040" y="1354016"/>
                  <a:pt x="864021" y="1300907"/>
                  <a:pt x="790130" y="1227016"/>
                </a:cubicBezTo>
                <a:cubicBezTo>
                  <a:pt x="716239" y="1153125"/>
                  <a:pt x="612330" y="1023816"/>
                  <a:pt x="540748" y="963780"/>
                </a:cubicBezTo>
                <a:cubicBezTo>
                  <a:pt x="469166" y="903744"/>
                  <a:pt x="439148" y="899125"/>
                  <a:pt x="360639" y="866798"/>
                </a:cubicBezTo>
                <a:cubicBezTo>
                  <a:pt x="282130" y="834471"/>
                  <a:pt x="129730" y="797525"/>
                  <a:pt x="69694" y="769816"/>
                </a:cubicBezTo>
                <a:cubicBezTo>
                  <a:pt x="9658" y="742107"/>
                  <a:pt x="5039" y="732870"/>
                  <a:pt x="421" y="700543"/>
                </a:cubicBezTo>
                <a:cubicBezTo>
                  <a:pt x="-4197" y="668216"/>
                  <a:pt x="30440" y="628961"/>
                  <a:pt x="41985" y="575852"/>
                </a:cubicBezTo>
                <a:cubicBezTo>
                  <a:pt x="53530" y="522743"/>
                  <a:pt x="74312" y="441925"/>
                  <a:pt x="69694" y="381889"/>
                </a:cubicBezTo>
                <a:cubicBezTo>
                  <a:pt x="65076" y="321853"/>
                  <a:pt x="18894" y="266434"/>
                  <a:pt x="14276" y="215634"/>
                </a:cubicBezTo>
                <a:cubicBezTo>
                  <a:pt x="9658" y="164834"/>
                  <a:pt x="7349" y="111725"/>
                  <a:pt x="41985" y="77089"/>
                </a:cubicBezTo>
                <a:cubicBezTo>
                  <a:pt x="76621" y="42453"/>
                  <a:pt x="173603" y="19361"/>
                  <a:pt x="222094" y="7816"/>
                </a:cubicBezTo>
                <a:cubicBezTo>
                  <a:pt x="270585" y="-3729"/>
                  <a:pt x="298294" y="-1420"/>
                  <a:pt x="332930" y="7816"/>
                </a:cubicBezTo>
                <a:cubicBezTo>
                  <a:pt x="367566" y="17052"/>
                  <a:pt x="390658" y="33216"/>
                  <a:pt x="429912" y="63234"/>
                </a:cubicBezTo>
                <a:cubicBezTo>
                  <a:pt x="469166" y="93252"/>
                  <a:pt x="538439" y="153289"/>
                  <a:pt x="568457" y="187925"/>
                </a:cubicBezTo>
                <a:cubicBezTo>
                  <a:pt x="598475" y="222561"/>
                  <a:pt x="604248" y="246806"/>
                  <a:pt x="610021" y="271052"/>
                </a:cubicBezTo>
              </a:path>
            </a:pathLst>
          </a:custGeom>
          <a:solidFill>
            <a:srgbClr val="FFFF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TextBox 4"/>
          <p:cNvSpPr txBox="1"/>
          <p:nvPr/>
        </p:nvSpPr>
        <p:spPr>
          <a:xfrm rot="2661395">
            <a:off x="1619034" y="4862980"/>
            <a:ext cx="1066800" cy="381000"/>
          </a:xfrm>
          <a:prstGeom prst="rect">
            <a:avLst/>
          </a:prstGeom>
          <a:noFill/>
        </p:spPr>
        <p:txBody>
          <a:bodyPr wrap="square" rtlCol="0">
            <a:spAutoFit/>
          </a:bodyPr>
          <a:lstStyle/>
          <a:p>
            <a:pPr algn="ctr"/>
            <a:r>
              <a:rPr lang="es-ES_tradnl" b="1" dirty="0" err="1" smtClean="0">
                <a:solidFill>
                  <a:schemeClr val="bg1"/>
                </a:solidFill>
              </a:rPr>
              <a:t>Div</a:t>
            </a:r>
            <a:r>
              <a:rPr lang="es-ES_tradnl" dirty="0" smtClean="0">
                <a:solidFill>
                  <a:schemeClr val="bg1"/>
                </a:solidFill>
              </a:rPr>
              <a:t>.</a:t>
            </a:r>
            <a:endParaRPr lang="es-ES_tradnl" dirty="0">
              <a:solidFill>
                <a:schemeClr val="bg1"/>
              </a:solidFill>
            </a:endParaRPr>
          </a:p>
        </p:txBody>
      </p:sp>
    </p:spTree>
    <p:extLst>
      <p:ext uri="{BB962C8B-B14F-4D97-AF65-F5344CB8AC3E}">
        <p14:creationId xmlns:p14="http://schemas.microsoft.com/office/powerpoint/2010/main" val="336472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s-ES_tradnl" dirty="0"/>
              <a:t>Apoyo en Bajo Nivel</a:t>
            </a:r>
            <a:br>
              <a:rPr lang="es-ES_tradnl" dirty="0"/>
            </a:br>
            <a:r>
              <a:rPr lang="es-ES_tradnl" dirty="0" smtClean="0"/>
              <a:t>Espesor, HR </a:t>
            </a:r>
            <a:r>
              <a:rPr lang="es-ES_tradnl" dirty="0"/>
              <a:t>y Presión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grpSp>
        <p:nvGrpSpPr>
          <p:cNvPr id="4" name="Group 3"/>
          <p:cNvGrpSpPr/>
          <p:nvPr/>
        </p:nvGrpSpPr>
        <p:grpSpPr>
          <a:xfrm>
            <a:off x="29497" y="3520617"/>
            <a:ext cx="7731904" cy="2231435"/>
            <a:chOff x="29497" y="3520617"/>
            <a:chExt cx="7731904" cy="2231435"/>
          </a:xfrm>
        </p:grpSpPr>
        <p:sp>
          <p:nvSpPr>
            <p:cNvPr id="5" name="Freeform 4"/>
            <p:cNvSpPr/>
            <p:nvPr/>
          </p:nvSpPr>
          <p:spPr>
            <a:xfrm>
              <a:off x="1179871" y="3520617"/>
              <a:ext cx="2256503" cy="431951"/>
            </a:xfrm>
            <a:custGeom>
              <a:avLst/>
              <a:gdLst>
                <a:gd name="connsiteX0" fmla="*/ 0 w 2256503"/>
                <a:gd name="connsiteY0" fmla="*/ 122235 h 431951"/>
                <a:gd name="connsiteX1" fmla="*/ 855406 w 2256503"/>
                <a:gd name="connsiteY1" fmla="*/ 4248 h 431951"/>
                <a:gd name="connsiteX2" fmla="*/ 1238864 w 2256503"/>
                <a:gd name="connsiteY2" fmla="*/ 33744 h 431951"/>
                <a:gd name="connsiteX3" fmla="*/ 1666568 w 2256503"/>
                <a:gd name="connsiteY3" fmla="*/ 107486 h 431951"/>
                <a:gd name="connsiteX4" fmla="*/ 1917290 w 2256503"/>
                <a:gd name="connsiteY4" fmla="*/ 181228 h 431951"/>
                <a:gd name="connsiteX5" fmla="*/ 2153264 w 2256503"/>
                <a:gd name="connsiteY5" fmla="*/ 328712 h 431951"/>
                <a:gd name="connsiteX6" fmla="*/ 2256503 w 2256503"/>
                <a:gd name="connsiteY6" fmla="*/ 431951 h 4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503" h="431951">
                  <a:moveTo>
                    <a:pt x="0" y="122235"/>
                  </a:moveTo>
                  <a:cubicBezTo>
                    <a:pt x="324464" y="70615"/>
                    <a:pt x="648929" y="18996"/>
                    <a:pt x="855406" y="4248"/>
                  </a:cubicBezTo>
                  <a:cubicBezTo>
                    <a:pt x="1061883" y="-10501"/>
                    <a:pt x="1103670" y="16538"/>
                    <a:pt x="1238864" y="33744"/>
                  </a:cubicBezTo>
                  <a:cubicBezTo>
                    <a:pt x="1374058" y="50950"/>
                    <a:pt x="1553497" y="82905"/>
                    <a:pt x="1666568" y="107486"/>
                  </a:cubicBezTo>
                  <a:cubicBezTo>
                    <a:pt x="1779639" y="132067"/>
                    <a:pt x="1836174" y="144357"/>
                    <a:pt x="1917290" y="181228"/>
                  </a:cubicBezTo>
                  <a:cubicBezTo>
                    <a:pt x="1998406" y="218099"/>
                    <a:pt x="2096729" y="286925"/>
                    <a:pt x="2153264" y="328712"/>
                  </a:cubicBezTo>
                  <a:cubicBezTo>
                    <a:pt x="2209800" y="370499"/>
                    <a:pt x="2233151" y="401225"/>
                    <a:pt x="2256503" y="431951"/>
                  </a:cubicBezTo>
                </a:path>
              </a:pathLst>
            </a:custGeom>
            <a:noFill/>
            <a:ln w="635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Freeform 5"/>
            <p:cNvSpPr/>
            <p:nvPr/>
          </p:nvSpPr>
          <p:spPr>
            <a:xfrm>
              <a:off x="29497" y="3657600"/>
              <a:ext cx="1135626" cy="324465"/>
            </a:xfrm>
            <a:custGeom>
              <a:avLst/>
              <a:gdLst>
                <a:gd name="connsiteX0" fmla="*/ 1135626 w 1135626"/>
                <a:gd name="connsiteY0" fmla="*/ 0 h 324465"/>
                <a:gd name="connsiteX1" fmla="*/ 412955 w 1135626"/>
                <a:gd name="connsiteY1" fmla="*/ 250723 h 324465"/>
                <a:gd name="connsiteX2" fmla="*/ 88490 w 1135626"/>
                <a:gd name="connsiteY2" fmla="*/ 309716 h 324465"/>
                <a:gd name="connsiteX3" fmla="*/ 0 w 1135626"/>
                <a:gd name="connsiteY3" fmla="*/ 324465 h 324465"/>
              </a:gdLst>
              <a:ahLst/>
              <a:cxnLst>
                <a:cxn ang="0">
                  <a:pos x="connsiteX0" y="connsiteY0"/>
                </a:cxn>
                <a:cxn ang="0">
                  <a:pos x="connsiteX1" y="connsiteY1"/>
                </a:cxn>
                <a:cxn ang="0">
                  <a:pos x="connsiteX2" y="connsiteY2"/>
                </a:cxn>
                <a:cxn ang="0">
                  <a:pos x="connsiteX3" y="connsiteY3"/>
                </a:cxn>
              </a:cxnLst>
              <a:rect l="l" t="t" r="r" b="b"/>
              <a:pathLst>
                <a:path w="1135626" h="324465">
                  <a:moveTo>
                    <a:pt x="1135626" y="0"/>
                  </a:moveTo>
                  <a:cubicBezTo>
                    <a:pt x="861552" y="99552"/>
                    <a:pt x="587478" y="199104"/>
                    <a:pt x="412955" y="250723"/>
                  </a:cubicBezTo>
                  <a:cubicBezTo>
                    <a:pt x="238432" y="302342"/>
                    <a:pt x="157316" y="297426"/>
                    <a:pt x="88490" y="309716"/>
                  </a:cubicBezTo>
                  <a:cubicBezTo>
                    <a:pt x="19664" y="322006"/>
                    <a:pt x="9832" y="323235"/>
                    <a:pt x="0" y="324465"/>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Freeform 6"/>
            <p:cNvSpPr/>
            <p:nvPr/>
          </p:nvSpPr>
          <p:spPr>
            <a:xfrm>
              <a:off x="6253316" y="3944277"/>
              <a:ext cx="1508085" cy="1335646"/>
            </a:xfrm>
            <a:custGeom>
              <a:avLst/>
              <a:gdLst>
                <a:gd name="connsiteX0" fmla="*/ 1474839 w 1508085"/>
                <a:gd name="connsiteY0" fmla="*/ 8291 h 1335646"/>
                <a:gd name="connsiteX1" fmla="*/ 1430594 w 1508085"/>
                <a:gd name="connsiteY1" fmla="*/ 111529 h 1335646"/>
                <a:gd name="connsiteX2" fmla="*/ 796413 w 1508085"/>
                <a:gd name="connsiteY2" fmla="*/ 789955 h 1335646"/>
                <a:gd name="connsiteX3" fmla="*/ 589936 w 1508085"/>
                <a:gd name="connsiteY3" fmla="*/ 996433 h 1335646"/>
                <a:gd name="connsiteX4" fmla="*/ 265471 w 1508085"/>
                <a:gd name="connsiteY4" fmla="*/ 1173413 h 1335646"/>
                <a:gd name="connsiteX5" fmla="*/ 0 w 1508085"/>
                <a:gd name="connsiteY5" fmla="*/ 1335646 h 133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085" h="1335646">
                  <a:moveTo>
                    <a:pt x="1474839" y="8291"/>
                  </a:moveTo>
                  <a:cubicBezTo>
                    <a:pt x="1509252" y="-5229"/>
                    <a:pt x="1543665" y="-18748"/>
                    <a:pt x="1430594" y="111529"/>
                  </a:cubicBezTo>
                  <a:cubicBezTo>
                    <a:pt x="1317523" y="241806"/>
                    <a:pt x="936523" y="642471"/>
                    <a:pt x="796413" y="789955"/>
                  </a:cubicBezTo>
                  <a:cubicBezTo>
                    <a:pt x="656303" y="937439"/>
                    <a:pt x="678426" y="932523"/>
                    <a:pt x="589936" y="996433"/>
                  </a:cubicBezTo>
                  <a:cubicBezTo>
                    <a:pt x="501446" y="1060343"/>
                    <a:pt x="363794" y="1116878"/>
                    <a:pt x="265471" y="1173413"/>
                  </a:cubicBezTo>
                  <a:cubicBezTo>
                    <a:pt x="167148" y="1229949"/>
                    <a:pt x="83574" y="1282797"/>
                    <a:pt x="0" y="1335646"/>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Freeform 7"/>
            <p:cNvSpPr/>
            <p:nvPr/>
          </p:nvSpPr>
          <p:spPr>
            <a:xfrm>
              <a:off x="3863923" y="4667723"/>
              <a:ext cx="2389393" cy="1084329"/>
            </a:xfrm>
            <a:custGeom>
              <a:avLst/>
              <a:gdLst>
                <a:gd name="connsiteX0" fmla="*/ 2389393 w 2389393"/>
                <a:gd name="connsiteY0" fmla="*/ 671193 h 1084329"/>
                <a:gd name="connsiteX1" fmla="*/ 2050180 w 2389393"/>
                <a:gd name="connsiteY1" fmla="*/ 995658 h 1084329"/>
                <a:gd name="connsiteX2" fmla="*/ 1239019 w 2389393"/>
                <a:gd name="connsiteY2" fmla="*/ 1084148 h 1084329"/>
                <a:gd name="connsiteX3" fmla="*/ 678580 w 2389393"/>
                <a:gd name="connsiteY3" fmla="*/ 980909 h 1084329"/>
                <a:gd name="connsiteX4" fmla="*/ 309871 w 2389393"/>
                <a:gd name="connsiteY4" fmla="*/ 833425 h 1084329"/>
                <a:gd name="connsiteX5" fmla="*/ 88645 w 2389393"/>
                <a:gd name="connsiteY5" fmla="*/ 656445 h 1084329"/>
                <a:gd name="connsiteX6" fmla="*/ 154 w 2389393"/>
                <a:gd name="connsiteY6" fmla="*/ 464716 h 1084329"/>
                <a:gd name="connsiteX7" fmla="*/ 73896 w 2389393"/>
                <a:gd name="connsiteY7" fmla="*/ 169748 h 1084329"/>
                <a:gd name="connsiteX8" fmla="*/ 295122 w 2389393"/>
                <a:gd name="connsiteY8" fmla="*/ 37012 h 1084329"/>
                <a:gd name="connsiteX9" fmla="*/ 678580 w 2389393"/>
                <a:gd name="connsiteY9" fmla="*/ 7516 h 1084329"/>
                <a:gd name="connsiteX10" fmla="*/ 929303 w 2389393"/>
                <a:gd name="connsiteY10" fmla="*/ 155000 h 1084329"/>
                <a:gd name="connsiteX11" fmla="*/ 1017793 w 2389393"/>
                <a:gd name="connsiteY11" fmla="*/ 302483 h 1084329"/>
                <a:gd name="connsiteX12" fmla="*/ 1017793 w 2389393"/>
                <a:gd name="connsiteY12" fmla="*/ 420471 h 1084329"/>
                <a:gd name="connsiteX13" fmla="*/ 914554 w 2389393"/>
                <a:gd name="connsiteY13" fmla="*/ 508961 h 1084329"/>
                <a:gd name="connsiteX14" fmla="*/ 899806 w 2389393"/>
                <a:gd name="connsiteY14" fmla="*/ 508961 h 10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9393" h="1084329">
                  <a:moveTo>
                    <a:pt x="2389393" y="671193"/>
                  </a:moveTo>
                  <a:cubicBezTo>
                    <a:pt x="2315651" y="799012"/>
                    <a:pt x="2241909" y="926832"/>
                    <a:pt x="2050180" y="995658"/>
                  </a:cubicBezTo>
                  <a:cubicBezTo>
                    <a:pt x="1858451" y="1064484"/>
                    <a:pt x="1467619" y="1086606"/>
                    <a:pt x="1239019" y="1084148"/>
                  </a:cubicBezTo>
                  <a:cubicBezTo>
                    <a:pt x="1010419" y="1081690"/>
                    <a:pt x="833438" y="1022696"/>
                    <a:pt x="678580" y="980909"/>
                  </a:cubicBezTo>
                  <a:cubicBezTo>
                    <a:pt x="523722" y="939122"/>
                    <a:pt x="408193" y="887502"/>
                    <a:pt x="309871" y="833425"/>
                  </a:cubicBezTo>
                  <a:cubicBezTo>
                    <a:pt x="211549" y="779348"/>
                    <a:pt x="140264" y="717896"/>
                    <a:pt x="88645" y="656445"/>
                  </a:cubicBezTo>
                  <a:cubicBezTo>
                    <a:pt x="37026" y="594994"/>
                    <a:pt x="2612" y="545832"/>
                    <a:pt x="154" y="464716"/>
                  </a:cubicBezTo>
                  <a:cubicBezTo>
                    <a:pt x="-2304" y="383600"/>
                    <a:pt x="24735" y="241032"/>
                    <a:pt x="73896" y="169748"/>
                  </a:cubicBezTo>
                  <a:cubicBezTo>
                    <a:pt x="123057" y="98464"/>
                    <a:pt x="194341" y="64051"/>
                    <a:pt x="295122" y="37012"/>
                  </a:cubicBezTo>
                  <a:cubicBezTo>
                    <a:pt x="395903" y="9973"/>
                    <a:pt x="572883" y="-12149"/>
                    <a:pt x="678580" y="7516"/>
                  </a:cubicBezTo>
                  <a:cubicBezTo>
                    <a:pt x="784277" y="27181"/>
                    <a:pt x="872768" y="105839"/>
                    <a:pt x="929303" y="155000"/>
                  </a:cubicBezTo>
                  <a:cubicBezTo>
                    <a:pt x="985838" y="204161"/>
                    <a:pt x="1003045" y="258238"/>
                    <a:pt x="1017793" y="302483"/>
                  </a:cubicBezTo>
                  <a:cubicBezTo>
                    <a:pt x="1032541" y="346728"/>
                    <a:pt x="1035000" y="386058"/>
                    <a:pt x="1017793" y="420471"/>
                  </a:cubicBezTo>
                  <a:cubicBezTo>
                    <a:pt x="1000586" y="454884"/>
                    <a:pt x="934218" y="494213"/>
                    <a:pt x="914554" y="508961"/>
                  </a:cubicBezTo>
                  <a:cubicBezTo>
                    <a:pt x="894889" y="523709"/>
                    <a:pt x="897347" y="516335"/>
                    <a:pt x="899806" y="508961"/>
                  </a:cubicBezTo>
                </a:path>
              </a:pathLst>
            </a:cu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p:cNvSpPr/>
            <p:nvPr/>
          </p:nvSpPr>
          <p:spPr>
            <a:xfrm>
              <a:off x="3451123" y="3937819"/>
              <a:ext cx="914400" cy="235975"/>
            </a:xfrm>
            <a:custGeom>
              <a:avLst/>
              <a:gdLst>
                <a:gd name="connsiteX0" fmla="*/ 914400 w 914400"/>
                <a:gd name="connsiteY0" fmla="*/ 235975 h 235975"/>
                <a:gd name="connsiteX1" fmla="*/ 427703 w 914400"/>
                <a:gd name="connsiteY1" fmla="*/ 147484 h 235975"/>
                <a:gd name="connsiteX2" fmla="*/ 206477 w 914400"/>
                <a:gd name="connsiteY2" fmla="*/ 73742 h 235975"/>
                <a:gd name="connsiteX3" fmla="*/ 0 w 914400"/>
                <a:gd name="connsiteY3" fmla="*/ 0 h 235975"/>
              </a:gdLst>
              <a:ahLst/>
              <a:cxnLst>
                <a:cxn ang="0">
                  <a:pos x="connsiteX0" y="connsiteY0"/>
                </a:cxn>
                <a:cxn ang="0">
                  <a:pos x="connsiteX1" y="connsiteY1"/>
                </a:cxn>
                <a:cxn ang="0">
                  <a:pos x="connsiteX2" y="connsiteY2"/>
                </a:cxn>
                <a:cxn ang="0">
                  <a:pos x="connsiteX3" y="connsiteY3"/>
                </a:cxn>
              </a:cxnLst>
              <a:rect l="l" t="t" r="r" b="b"/>
              <a:pathLst>
                <a:path w="914400" h="235975">
                  <a:moveTo>
                    <a:pt x="914400" y="235975"/>
                  </a:moveTo>
                  <a:cubicBezTo>
                    <a:pt x="730045" y="205249"/>
                    <a:pt x="545690" y="174523"/>
                    <a:pt x="427703" y="147484"/>
                  </a:cubicBezTo>
                  <a:cubicBezTo>
                    <a:pt x="309716" y="120445"/>
                    <a:pt x="277761" y="98323"/>
                    <a:pt x="206477" y="73742"/>
                  </a:cubicBezTo>
                  <a:cubicBezTo>
                    <a:pt x="135193" y="49161"/>
                    <a:pt x="0" y="0"/>
                    <a:pt x="0" y="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Freeform 9"/>
            <p:cNvSpPr/>
            <p:nvPr/>
          </p:nvSpPr>
          <p:spPr>
            <a:xfrm>
              <a:off x="4380271" y="4173794"/>
              <a:ext cx="1918142" cy="1002890"/>
            </a:xfrm>
            <a:custGeom>
              <a:avLst/>
              <a:gdLst>
                <a:gd name="connsiteX0" fmla="*/ 0 w 1918142"/>
                <a:gd name="connsiteY0" fmla="*/ 0 h 1002890"/>
                <a:gd name="connsiteX1" fmla="*/ 840658 w 1918142"/>
                <a:gd name="connsiteY1" fmla="*/ 117987 h 1002890"/>
                <a:gd name="connsiteX2" fmla="*/ 1386348 w 1918142"/>
                <a:gd name="connsiteY2" fmla="*/ 250722 h 1002890"/>
                <a:gd name="connsiteX3" fmla="*/ 1637071 w 1918142"/>
                <a:gd name="connsiteY3" fmla="*/ 324464 h 1002890"/>
                <a:gd name="connsiteX4" fmla="*/ 1784555 w 1918142"/>
                <a:gd name="connsiteY4" fmla="*/ 530941 h 1002890"/>
                <a:gd name="connsiteX5" fmla="*/ 1858297 w 1918142"/>
                <a:gd name="connsiteY5" fmla="*/ 737419 h 1002890"/>
                <a:gd name="connsiteX6" fmla="*/ 1917290 w 1918142"/>
                <a:gd name="connsiteY6" fmla="*/ 870154 h 1002890"/>
                <a:gd name="connsiteX7" fmla="*/ 1887794 w 1918142"/>
                <a:gd name="connsiteY7" fmla="*/ 1002890 h 100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8142" h="1002890">
                  <a:moveTo>
                    <a:pt x="0" y="0"/>
                  </a:moveTo>
                  <a:cubicBezTo>
                    <a:pt x="304800" y="38100"/>
                    <a:pt x="609600" y="76200"/>
                    <a:pt x="840658" y="117987"/>
                  </a:cubicBezTo>
                  <a:cubicBezTo>
                    <a:pt x="1071716" y="159774"/>
                    <a:pt x="1253613" y="216309"/>
                    <a:pt x="1386348" y="250722"/>
                  </a:cubicBezTo>
                  <a:cubicBezTo>
                    <a:pt x="1519083" y="285135"/>
                    <a:pt x="1570703" y="277761"/>
                    <a:pt x="1637071" y="324464"/>
                  </a:cubicBezTo>
                  <a:cubicBezTo>
                    <a:pt x="1703439" y="371167"/>
                    <a:pt x="1747684" y="462115"/>
                    <a:pt x="1784555" y="530941"/>
                  </a:cubicBezTo>
                  <a:cubicBezTo>
                    <a:pt x="1821426" y="599767"/>
                    <a:pt x="1836175" y="680884"/>
                    <a:pt x="1858297" y="737419"/>
                  </a:cubicBezTo>
                  <a:cubicBezTo>
                    <a:pt x="1880420" y="793955"/>
                    <a:pt x="1912374" y="825909"/>
                    <a:pt x="1917290" y="870154"/>
                  </a:cubicBezTo>
                  <a:cubicBezTo>
                    <a:pt x="1922206" y="914399"/>
                    <a:pt x="1905000" y="958644"/>
                    <a:pt x="1887794" y="1002890"/>
                  </a:cubicBezTo>
                </a:path>
              </a:pathLst>
            </a:custGeom>
            <a:noFill/>
            <a:ln w="635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1" name="TextBox 10"/>
          <p:cNvSpPr txBox="1"/>
          <p:nvPr/>
        </p:nvSpPr>
        <p:spPr>
          <a:xfrm>
            <a:off x="4419600" y="4825425"/>
            <a:ext cx="457200" cy="584775"/>
          </a:xfrm>
          <a:prstGeom prst="rect">
            <a:avLst/>
          </a:prstGeom>
          <a:noFill/>
        </p:spPr>
        <p:txBody>
          <a:bodyPr wrap="square" rtlCol="0">
            <a:spAutoFit/>
          </a:bodyPr>
          <a:lstStyle/>
          <a:p>
            <a:r>
              <a:rPr lang="es-ES_tradnl" sz="3200" b="1" dirty="0" smtClean="0">
                <a:solidFill>
                  <a:srgbClr val="FF0000"/>
                </a:solidFill>
              </a:rPr>
              <a:t>L</a:t>
            </a:r>
            <a:endParaRPr lang="es-ES_tradnl" sz="3200" b="1" dirty="0">
              <a:solidFill>
                <a:srgbClr val="FF0000"/>
              </a:solidFill>
            </a:endParaRPr>
          </a:p>
        </p:txBody>
      </p:sp>
      <p:sp>
        <p:nvSpPr>
          <p:cNvPr id="12" name="TextBox 11"/>
          <p:cNvSpPr txBox="1"/>
          <p:nvPr/>
        </p:nvSpPr>
        <p:spPr>
          <a:xfrm>
            <a:off x="6019800" y="4977825"/>
            <a:ext cx="457200" cy="584775"/>
          </a:xfrm>
          <a:prstGeom prst="rect">
            <a:avLst/>
          </a:prstGeom>
          <a:noFill/>
        </p:spPr>
        <p:txBody>
          <a:bodyPr wrap="square" rtlCol="0">
            <a:spAutoFit/>
          </a:bodyPr>
          <a:lstStyle/>
          <a:p>
            <a:r>
              <a:rPr lang="es-ES_tradnl" sz="3200" b="1" dirty="0" smtClean="0">
                <a:solidFill>
                  <a:srgbClr val="FF0000"/>
                </a:solidFill>
              </a:rPr>
              <a:t>L</a:t>
            </a:r>
            <a:endParaRPr lang="es-ES_tradnl" sz="3200" b="1" dirty="0">
              <a:solidFill>
                <a:srgbClr val="FF0000"/>
              </a:solidFill>
            </a:endParaRPr>
          </a:p>
        </p:txBody>
      </p:sp>
      <p:sp>
        <p:nvSpPr>
          <p:cNvPr id="13" name="TextBox 12"/>
          <p:cNvSpPr txBox="1"/>
          <p:nvPr/>
        </p:nvSpPr>
        <p:spPr>
          <a:xfrm>
            <a:off x="3200400" y="3657600"/>
            <a:ext cx="457200" cy="584775"/>
          </a:xfrm>
          <a:prstGeom prst="rect">
            <a:avLst/>
          </a:prstGeom>
          <a:noFill/>
        </p:spPr>
        <p:txBody>
          <a:bodyPr wrap="square" rtlCol="0">
            <a:spAutoFit/>
          </a:bodyPr>
          <a:lstStyle/>
          <a:p>
            <a:r>
              <a:rPr lang="es-ES_tradnl" sz="3200" b="1" dirty="0" smtClean="0">
                <a:solidFill>
                  <a:srgbClr val="FF0000"/>
                </a:solidFill>
              </a:rPr>
              <a:t>L</a:t>
            </a:r>
            <a:endParaRPr lang="es-ES_tradnl" sz="3200" b="1" dirty="0">
              <a:solidFill>
                <a:srgbClr val="FF0000"/>
              </a:solidFill>
            </a:endParaRPr>
          </a:p>
        </p:txBody>
      </p:sp>
    </p:spTree>
    <p:extLst>
      <p:ext uri="{BB962C8B-B14F-4D97-AF65-F5344CB8AC3E}">
        <p14:creationId xmlns:p14="http://schemas.microsoft.com/office/powerpoint/2010/main" val="28002120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s-ES_tradnl" dirty="0" smtClean="0"/>
              <a:t>Apoyo en Bajo Nivel</a:t>
            </a:r>
            <a:br>
              <a:rPr lang="es-ES_tradnl" dirty="0" smtClean="0"/>
            </a:br>
            <a:r>
              <a:rPr lang="es-ES_tradnl" dirty="0" smtClean="0"/>
              <a:t>Espesor 1000-500 hPa y Presión</a:t>
            </a:r>
            <a:endParaRPr lang="es-ES_tradn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a:ln w="63500">
            <a:noFill/>
          </a:ln>
        </p:spPr>
      </p:pic>
      <p:sp>
        <p:nvSpPr>
          <p:cNvPr id="4" name="TextBox 3"/>
          <p:cNvSpPr txBox="1"/>
          <p:nvPr/>
        </p:nvSpPr>
        <p:spPr>
          <a:xfrm>
            <a:off x="4419600" y="4825425"/>
            <a:ext cx="457200" cy="584775"/>
          </a:xfrm>
          <a:prstGeom prst="rect">
            <a:avLst/>
          </a:prstGeom>
          <a:noFill/>
        </p:spPr>
        <p:txBody>
          <a:bodyPr wrap="square" rtlCol="0">
            <a:spAutoFit/>
          </a:bodyPr>
          <a:lstStyle/>
          <a:p>
            <a:r>
              <a:rPr lang="es-ES_tradnl" sz="3200" b="1" dirty="0" smtClean="0">
                <a:solidFill>
                  <a:srgbClr val="FF0000"/>
                </a:solidFill>
              </a:rPr>
              <a:t>L</a:t>
            </a:r>
            <a:endParaRPr lang="es-ES_tradnl" sz="3200" b="1" dirty="0">
              <a:solidFill>
                <a:srgbClr val="FF0000"/>
              </a:solidFill>
            </a:endParaRPr>
          </a:p>
        </p:txBody>
      </p:sp>
      <p:sp>
        <p:nvSpPr>
          <p:cNvPr id="5" name="TextBox 4"/>
          <p:cNvSpPr txBox="1"/>
          <p:nvPr/>
        </p:nvSpPr>
        <p:spPr>
          <a:xfrm>
            <a:off x="6019800" y="4977825"/>
            <a:ext cx="457200" cy="584775"/>
          </a:xfrm>
          <a:prstGeom prst="rect">
            <a:avLst/>
          </a:prstGeom>
          <a:noFill/>
        </p:spPr>
        <p:txBody>
          <a:bodyPr wrap="square" rtlCol="0">
            <a:spAutoFit/>
          </a:bodyPr>
          <a:lstStyle/>
          <a:p>
            <a:r>
              <a:rPr lang="es-ES_tradnl" sz="3200" b="1" dirty="0" smtClean="0">
                <a:solidFill>
                  <a:srgbClr val="FF0000"/>
                </a:solidFill>
              </a:rPr>
              <a:t>L</a:t>
            </a:r>
            <a:endParaRPr lang="es-ES_tradnl" sz="3200" b="1" dirty="0">
              <a:solidFill>
                <a:srgbClr val="FF0000"/>
              </a:solidFill>
            </a:endParaRPr>
          </a:p>
        </p:txBody>
      </p:sp>
      <p:sp>
        <p:nvSpPr>
          <p:cNvPr id="6" name="TextBox 5"/>
          <p:cNvSpPr txBox="1"/>
          <p:nvPr/>
        </p:nvSpPr>
        <p:spPr>
          <a:xfrm>
            <a:off x="3200400" y="3657600"/>
            <a:ext cx="457200" cy="584775"/>
          </a:xfrm>
          <a:prstGeom prst="rect">
            <a:avLst/>
          </a:prstGeom>
          <a:noFill/>
        </p:spPr>
        <p:txBody>
          <a:bodyPr wrap="square" rtlCol="0">
            <a:spAutoFit/>
          </a:bodyPr>
          <a:lstStyle/>
          <a:p>
            <a:r>
              <a:rPr lang="es-ES_tradnl" sz="3200" b="1" dirty="0" smtClean="0">
                <a:solidFill>
                  <a:srgbClr val="FF0000"/>
                </a:solidFill>
              </a:rPr>
              <a:t>L</a:t>
            </a:r>
            <a:endParaRPr lang="es-ES_tradnl" sz="3200" b="1" dirty="0">
              <a:solidFill>
                <a:srgbClr val="FF0000"/>
              </a:solidFill>
            </a:endParaRPr>
          </a:p>
        </p:txBody>
      </p:sp>
      <p:grpSp>
        <p:nvGrpSpPr>
          <p:cNvPr id="13" name="Group 12"/>
          <p:cNvGrpSpPr/>
          <p:nvPr/>
        </p:nvGrpSpPr>
        <p:grpSpPr>
          <a:xfrm>
            <a:off x="29497" y="3520617"/>
            <a:ext cx="7731904" cy="2231435"/>
            <a:chOff x="29497" y="3520617"/>
            <a:chExt cx="7731904" cy="2231435"/>
          </a:xfrm>
        </p:grpSpPr>
        <p:sp>
          <p:nvSpPr>
            <p:cNvPr id="7" name="Freeform 6"/>
            <p:cNvSpPr/>
            <p:nvPr/>
          </p:nvSpPr>
          <p:spPr>
            <a:xfrm>
              <a:off x="1179871" y="3520617"/>
              <a:ext cx="2256503" cy="431951"/>
            </a:xfrm>
            <a:custGeom>
              <a:avLst/>
              <a:gdLst>
                <a:gd name="connsiteX0" fmla="*/ 0 w 2256503"/>
                <a:gd name="connsiteY0" fmla="*/ 122235 h 431951"/>
                <a:gd name="connsiteX1" fmla="*/ 855406 w 2256503"/>
                <a:gd name="connsiteY1" fmla="*/ 4248 h 431951"/>
                <a:gd name="connsiteX2" fmla="*/ 1238864 w 2256503"/>
                <a:gd name="connsiteY2" fmla="*/ 33744 h 431951"/>
                <a:gd name="connsiteX3" fmla="*/ 1666568 w 2256503"/>
                <a:gd name="connsiteY3" fmla="*/ 107486 h 431951"/>
                <a:gd name="connsiteX4" fmla="*/ 1917290 w 2256503"/>
                <a:gd name="connsiteY4" fmla="*/ 181228 h 431951"/>
                <a:gd name="connsiteX5" fmla="*/ 2153264 w 2256503"/>
                <a:gd name="connsiteY5" fmla="*/ 328712 h 431951"/>
                <a:gd name="connsiteX6" fmla="*/ 2256503 w 2256503"/>
                <a:gd name="connsiteY6" fmla="*/ 431951 h 4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503" h="431951">
                  <a:moveTo>
                    <a:pt x="0" y="122235"/>
                  </a:moveTo>
                  <a:cubicBezTo>
                    <a:pt x="324464" y="70615"/>
                    <a:pt x="648929" y="18996"/>
                    <a:pt x="855406" y="4248"/>
                  </a:cubicBezTo>
                  <a:cubicBezTo>
                    <a:pt x="1061883" y="-10501"/>
                    <a:pt x="1103670" y="16538"/>
                    <a:pt x="1238864" y="33744"/>
                  </a:cubicBezTo>
                  <a:cubicBezTo>
                    <a:pt x="1374058" y="50950"/>
                    <a:pt x="1553497" y="82905"/>
                    <a:pt x="1666568" y="107486"/>
                  </a:cubicBezTo>
                  <a:cubicBezTo>
                    <a:pt x="1779639" y="132067"/>
                    <a:pt x="1836174" y="144357"/>
                    <a:pt x="1917290" y="181228"/>
                  </a:cubicBezTo>
                  <a:cubicBezTo>
                    <a:pt x="1998406" y="218099"/>
                    <a:pt x="2096729" y="286925"/>
                    <a:pt x="2153264" y="328712"/>
                  </a:cubicBezTo>
                  <a:cubicBezTo>
                    <a:pt x="2209800" y="370499"/>
                    <a:pt x="2233151" y="401225"/>
                    <a:pt x="2256503" y="431951"/>
                  </a:cubicBezTo>
                </a:path>
              </a:pathLst>
            </a:custGeom>
            <a:noFill/>
            <a:ln w="635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Freeform 7"/>
            <p:cNvSpPr/>
            <p:nvPr/>
          </p:nvSpPr>
          <p:spPr>
            <a:xfrm>
              <a:off x="29497" y="3657600"/>
              <a:ext cx="1135626" cy="324465"/>
            </a:xfrm>
            <a:custGeom>
              <a:avLst/>
              <a:gdLst>
                <a:gd name="connsiteX0" fmla="*/ 1135626 w 1135626"/>
                <a:gd name="connsiteY0" fmla="*/ 0 h 324465"/>
                <a:gd name="connsiteX1" fmla="*/ 412955 w 1135626"/>
                <a:gd name="connsiteY1" fmla="*/ 250723 h 324465"/>
                <a:gd name="connsiteX2" fmla="*/ 88490 w 1135626"/>
                <a:gd name="connsiteY2" fmla="*/ 309716 h 324465"/>
                <a:gd name="connsiteX3" fmla="*/ 0 w 1135626"/>
                <a:gd name="connsiteY3" fmla="*/ 324465 h 324465"/>
              </a:gdLst>
              <a:ahLst/>
              <a:cxnLst>
                <a:cxn ang="0">
                  <a:pos x="connsiteX0" y="connsiteY0"/>
                </a:cxn>
                <a:cxn ang="0">
                  <a:pos x="connsiteX1" y="connsiteY1"/>
                </a:cxn>
                <a:cxn ang="0">
                  <a:pos x="connsiteX2" y="connsiteY2"/>
                </a:cxn>
                <a:cxn ang="0">
                  <a:pos x="connsiteX3" y="connsiteY3"/>
                </a:cxn>
              </a:cxnLst>
              <a:rect l="l" t="t" r="r" b="b"/>
              <a:pathLst>
                <a:path w="1135626" h="324465">
                  <a:moveTo>
                    <a:pt x="1135626" y="0"/>
                  </a:moveTo>
                  <a:cubicBezTo>
                    <a:pt x="861552" y="99552"/>
                    <a:pt x="587478" y="199104"/>
                    <a:pt x="412955" y="250723"/>
                  </a:cubicBezTo>
                  <a:cubicBezTo>
                    <a:pt x="238432" y="302342"/>
                    <a:pt x="157316" y="297426"/>
                    <a:pt x="88490" y="309716"/>
                  </a:cubicBezTo>
                  <a:cubicBezTo>
                    <a:pt x="19664" y="322006"/>
                    <a:pt x="9832" y="323235"/>
                    <a:pt x="0" y="324465"/>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p:cNvSpPr/>
            <p:nvPr/>
          </p:nvSpPr>
          <p:spPr>
            <a:xfrm>
              <a:off x="6253316" y="3944277"/>
              <a:ext cx="1508085" cy="1335646"/>
            </a:xfrm>
            <a:custGeom>
              <a:avLst/>
              <a:gdLst>
                <a:gd name="connsiteX0" fmla="*/ 1474839 w 1508085"/>
                <a:gd name="connsiteY0" fmla="*/ 8291 h 1335646"/>
                <a:gd name="connsiteX1" fmla="*/ 1430594 w 1508085"/>
                <a:gd name="connsiteY1" fmla="*/ 111529 h 1335646"/>
                <a:gd name="connsiteX2" fmla="*/ 796413 w 1508085"/>
                <a:gd name="connsiteY2" fmla="*/ 789955 h 1335646"/>
                <a:gd name="connsiteX3" fmla="*/ 589936 w 1508085"/>
                <a:gd name="connsiteY3" fmla="*/ 996433 h 1335646"/>
                <a:gd name="connsiteX4" fmla="*/ 265471 w 1508085"/>
                <a:gd name="connsiteY4" fmla="*/ 1173413 h 1335646"/>
                <a:gd name="connsiteX5" fmla="*/ 0 w 1508085"/>
                <a:gd name="connsiteY5" fmla="*/ 1335646 h 133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085" h="1335646">
                  <a:moveTo>
                    <a:pt x="1474839" y="8291"/>
                  </a:moveTo>
                  <a:cubicBezTo>
                    <a:pt x="1509252" y="-5229"/>
                    <a:pt x="1543665" y="-18748"/>
                    <a:pt x="1430594" y="111529"/>
                  </a:cubicBezTo>
                  <a:cubicBezTo>
                    <a:pt x="1317523" y="241806"/>
                    <a:pt x="936523" y="642471"/>
                    <a:pt x="796413" y="789955"/>
                  </a:cubicBezTo>
                  <a:cubicBezTo>
                    <a:pt x="656303" y="937439"/>
                    <a:pt x="678426" y="932523"/>
                    <a:pt x="589936" y="996433"/>
                  </a:cubicBezTo>
                  <a:cubicBezTo>
                    <a:pt x="501446" y="1060343"/>
                    <a:pt x="363794" y="1116878"/>
                    <a:pt x="265471" y="1173413"/>
                  </a:cubicBezTo>
                  <a:cubicBezTo>
                    <a:pt x="167148" y="1229949"/>
                    <a:pt x="83574" y="1282797"/>
                    <a:pt x="0" y="1335646"/>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Freeform 9"/>
            <p:cNvSpPr/>
            <p:nvPr/>
          </p:nvSpPr>
          <p:spPr>
            <a:xfrm>
              <a:off x="3863923" y="4667723"/>
              <a:ext cx="2389393" cy="1084329"/>
            </a:xfrm>
            <a:custGeom>
              <a:avLst/>
              <a:gdLst>
                <a:gd name="connsiteX0" fmla="*/ 2389393 w 2389393"/>
                <a:gd name="connsiteY0" fmla="*/ 671193 h 1084329"/>
                <a:gd name="connsiteX1" fmla="*/ 2050180 w 2389393"/>
                <a:gd name="connsiteY1" fmla="*/ 995658 h 1084329"/>
                <a:gd name="connsiteX2" fmla="*/ 1239019 w 2389393"/>
                <a:gd name="connsiteY2" fmla="*/ 1084148 h 1084329"/>
                <a:gd name="connsiteX3" fmla="*/ 678580 w 2389393"/>
                <a:gd name="connsiteY3" fmla="*/ 980909 h 1084329"/>
                <a:gd name="connsiteX4" fmla="*/ 309871 w 2389393"/>
                <a:gd name="connsiteY4" fmla="*/ 833425 h 1084329"/>
                <a:gd name="connsiteX5" fmla="*/ 88645 w 2389393"/>
                <a:gd name="connsiteY5" fmla="*/ 656445 h 1084329"/>
                <a:gd name="connsiteX6" fmla="*/ 154 w 2389393"/>
                <a:gd name="connsiteY6" fmla="*/ 464716 h 1084329"/>
                <a:gd name="connsiteX7" fmla="*/ 73896 w 2389393"/>
                <a:gd name="connsiteY7" fmla="*/ 169748 h 1084329"/>
                <a:gd name="connsiteX8" fmla="*/ 295122 w 2389393"/>
                <a:gd name="connsiteY8" fmla="*/ 37012 h 1084329"/>
                <a:gd name="connsiteX9" fmla="*/ 678580 w 2389393"/>
                <a:gd name="connsiteY9" fmla="*/ 7516 h 1084329"/>
                <a:gd name="connsiteX10" fmla="*/ 929303 w 2389393"/>
                <a:gd name="connsiteY10" fmla="*/ 155000 h 1084329"/>
                <a:gd name="connsiteX11" fmla="*/ 1017793 w 2389393"/>
                <a:gd name="connsiteY11" fmla="*/ 302483 h 1084329"/>
                <a:gd name="connsiteX12" fmla="*/ 1017793 w 2389393"/>
                <a:gd name="connsiteY12" fmla="*/ 420471 h 1084329"/>
                <a:gd name="connsiteX13" fmla="*/ 914554 w 2389393"/>
                <a:gd name="connsiteY13" fmla="*/ 508961 h 1084329"/>
                <a:gd name="connsiteX14" fmla="*/ 899806 w 2389393"/>
                <a:gd name="connsiteY14" fmla="*/ 508961 h 10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9393" h="1084329">
                  <a:moveTo>
                    <a:pt x="2389393" y="671193"/>
                  </a:moveTo>
                  <a:cubicBezTo>
                    <a:pt x="2315651" y="799012"/>
                    <a:pt x="2241909" y="926832"/>
                    <a:pt x="2050180" y="995658"/>
                  </a:cubicBezTo>
                  <a:cubicBezTo>
                    <a:pt x="1858451" y="1064484"/>
                    <a:pt x="1467619" y="1086606"/>
                    <a:pt x="1239019" y="1084148"/>
                  </a:cubicBezTo>
                  <a:cubicBezTo>
                    <a:pt x="1010419" y="1081690"/>
                    <a:pt x="833438" y="1022696"/>
                    <a:pt x="678580" y="980909"/>
                  </a:cubicBezTo>
                  <a:cubicBezTo>
                    <a:pt x="523722" y="939122"/>
                    <a:pt x="408193" y="887502"/>
                    <a:pt x="309871" y="833425"/>
                  </a:cubicBezTo>
                  <a:cubicBezTo>
                    <a:pt x="211549" y="779348"/>
                    <a:pt x="140264" y="717896"/>
                    <a:pt x="88645" y="656445"/>
                  </a:cubicBezTo>
                  <a:cubicBezTo>
                    <a:pt x="37026" y="594994"/>
                    <a:pt x="2612" y="545832"/>
                    <a:pt x="154" y="464716"/>
                  </a:cubicBezTo>
                  <a:cubicBezTo>
                    <a:pt x="-2304" y="383600"/>
                    <a:pt x="24735" y="241032"/>
                    <a:pt x="73896" y="169748"/>
                  </a:cubicBezTo>
                  <a:cubicBezTo>
                    <a:pt x="123057" y="98464"/>
                    <a:pt x="194341" y="64051"/>
                    <a:pt x="295122" y="37012"/>
                  </a:cubicBezTo>
                  <a:cubicBezTo>
                    <a:pt x="395903" y="9973"/>
                    <a:pt x="572883" y="-12149"/>
                    <a:pt x="678580" y="7516"/>
                  </a:cubicBezTo>
                  <a:cubicBezTo>
                    <a:pt x="784277" y="27181"/>
                    <a:pt x="872768" y="105839"/>
                    <a:pt x="929303" y="155000"/>
                  </a:cubicBezTo>
                  <a:cubicBezTo>
                    <a:pt x="985838" y="204161"/>
                    <a:pt x="1003045" y="258238"/>
                    <a:pt x="1017793" y="302483"/>
                  </a:cubicBezTo>
                  <a:cubicBezTo>
                    <a:pt x="1032541" y="346728"/>
                    <a:pt x="1035000" y="386058"/>
                    <a:pt x="1017793" y="420471"/>
                  </a:cubicBezTo>
                  <a:cubicBezTo>
                    <a:pt x="1000586" y="454884"/>
                    <a:pt x="934218" y="494213"/>
                    <a:pt x="914554" y="508961"/>
                  </a:cubicBezTo>
                  <a:cubicBezTo>
                    <a:pt x="894889" y="523709"/>
                    <a:pt x="897347" y="516335"/>
                    <a:pt x="899806" y="508961"/>
                  </a:cubicBezTo>
                </a:path>
              </a:pathLst>
            </a:cu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Freeform 10"/>
            <p:cNvSpPr/>
            <p:nvPr/>
          </p:nvSpPr>
          <p:spPr>
            <a:xfrm>
              <a:off x="3451123" y="3937819"/>
              <a:ext cx="914400" cy="235975"/>
            </a:xfrm>
            <a:custGeom>
              <a:avLst/>
              <a:gdLst>
                <a:gd name="connsiteX0" fmla="*/ 914400 w 914400"/>
                <a:gd name="connsiteY0" fmla="*/ 235975 h 235975"/>
                <a:gd name="connsiteX1" fmla="*/ 427703 w 914400"/>
                <a:gd name="connsiteY1" fmla="*/ 147484 h 235975"/>
                <a:gd name="connsiteX2" fmla="*/ 206477 w 914400"/>
                <a:gd name="connsiteY2" fmla="*/ 73742 h 235975"/>
                <a:gd name="connsiteX3" fmla="*/ 0 w 914400"/>
                <a:gd name="connsiteY3" fmla="*/ 0 h 235975"/>
              </a:gdLst>
              <a:ahLst/>
              <a:cxnLst>
                <a:cxn ang="0">
                  <a:pos x="connsiteX0" y="connsiteY0"/>
                </a:cxn>
                <a:cxn ang="0">
                  <a:pos x="connsiteX1" y="connsiteY1"/>
                </a:cxn>
                <a:cxn ang="0">
                  <a:pos x="connsiteX2" y="connsiteY2"/>
                </a:cxn>
                <a:cxn ang="0">
                  <a:pos x="connsiteX3" y="connsiteY3"/>
                </a:cxn>
              </a:cxnLst>
              <a:rect l="l" t="t" r="r" b="b"/>
              <a:pathLst>
                <a:path w="914400" h="235975">
                  <a:moveTo>
                    <a:pt x="914400" y="235975"/>
                  </a:moveTo>
                  <a:cubicBezTo>
                    <a:pt x="730045" y="205249"/>
                    <a:pt x="545690" y="174523"/>
                    <a:pt x="427703" y="147484"/>
                  </a:cubicBezTo>
                  <a:cubicBezTo>
                    <a:pt x="309716" y="120445"/>
                    <a:pt x="277761" y="98323"/>
                    <a:pt x="206477" y="73742"/>
                  </a:cubicBezTo>
                  <a:cubicBezTo>
                    <a:pt x="135193" y="49161"/>
                    <a:pt x="0" y="0"/>
                    <a:pt x="0" y="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Freeform 11"/>
            <p:cNvSpPr/>
            <p:nvPr/>
          </p:nvSpPr>
          <p:spPr>
            <a:xfrm>
              <a:off x="4380271" y="4173794"/>
              <a:ext cx="1918142" cy="1002890"/>
            </a:xfrm>
            <a:custGeom>
              <a:avLst/>
              <a:gdLst>
                <a:gd name="connsiteX0" fmla="*/ 0 w 1918142"/>
                <a:gd name="connsiteY0" fmla="*/ 0 h 1002890"/>
                <a:gd name="connsiteX1" fmla="*/ 840658 w 1918142"/>
                <a:gd name="connsiteY1" fmla="*/ 117987 h 1002890"/>
                <a:gd name="connsiteX2" fmla="*/ 1386348 w 1918142"/>
                <a:gd name="connsiteY2" fmla="*/ 250722 h 1002890"/>
                <a:gd name="connsiteX3" fmla="*/ 1637071 w 1918142"/>
                <a:gd name="connsiteY3" fmla="*/ 324464 h 1002890"/>
                <a:gd name="connsiteX4" fmla="*/ 1784555 w 1918142"/>
                <a:gd name="connsiteY4" fmla="*/ 530941 h 1002890"/>
                <a:gd name="connsiteX5" fmla="*/ 1858297 w 1918142"/>
                <a:gd name="connsiteY5" fmla="*/ 737419 h 1002890"/>
                <a:gd name="connsiteX6" fmla="*/ 1917290 w 1918142"/>
                <a:gd name="connsiteY6" fmla="*/ 870154 h 1002890"/>
                <a:gd name="connsiteX7" fmla="*/ 1887794 w 1918142"/>
                <a:gd name="connsiteY7" fmla="*/ 1002890 h 100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8142" h="1002890">
                  <a:moveTo>
                    <a:pt x="0" y="0"/>
                  </a:moveTo>
                  <a:cubicBezTo>
                    <a:pt x="304800" y="38100"/>
                    <a:pt x="609600" y="76200"/>
                    <a:pt x="840658" y="117987"/>
                  </a:cubicBezTo>
                  <a:cubicBezTo>
                    <a:pt x="1071716" y="159774"/>
                    <a:pt x="1253613" y="216309"/>
                    <a:pt x="1386348" y="250722"/>
                  </a:cubicBezTo>
                  <a:cubicBezTo>
                    <a:pt x="1519083" y="285135"/>
                    <a:pt x="1570703" y="277761"/>
                    <a:pt x="1637071" y="324464"/>
                  </a:cubicBezTo>
                  <a:cubicBezTo>
                    <a:pt x="1703439" y="371167"/>
                    <a:pt x="1747684" y="462115"/>
                    <a:pt x="1784555" y="530941"/>
                  </a:cubicBezTo>
                  <a:cubicBezTo>
                    <a:pt x="1821426" y="599767"/>
                    <a:pt x="1836175" y="680884"/>
                    <a:pt x="1858297" y="737419"/>
                  </a:cubicBezTo>
                  <a:cubicBezTo>
                    <a:pt x="1880420" y="793955"/>
                    <a:pt x="1912374" y="825909"/>
                    <a:pt x="1917290" y="870154"/>
                  </a:cubicBezTo>
                  <a:cubicBezTo>
                    <a:pt x="1922206" y="914399"/>
                    <a:pt x="1905000" y="958644"/>
                    <a:pt x="1887794" y="1002890"/>
                  </a:cubicBezTo>
                </a:path>
              </a:pathLst>
            </a:custGeom>
            <a:noFill/>
            <a:ln w="635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4" name="TextBox 13"/>
          <p:cNvSpPr txBox="1"/>
          <p:nvPr/>
        </p:nvSpPr>
        <p:spPr>
          <a:xfrm>
            <a:off x="1179871" y="1143000"/>
            <a:ext cx="7125929" cy="1200329"/>
          </a:xfrm>
          <a:prstGeom prst="rect">
            <a:avLst/>
          </a:prstGeom>
          <a:solidFill>
            <a:srgbClr val="FFFF00"/>
          </a:solidFill>
        </p:spPr>
        <p:txBody>
          <a:bodyPr wrap="square" rtlCol="0">
            <a:spAutoFit/>
          </a:bodyPr>
          <a:lstStyle/>
          <a:p>
            <a:r>
              <a:rPr lang="es-ES_tradnl" sz="2400" b="1" dirty="0" smtClean="0"/>
              <a:t>El espesor de 1000-500 hPa menor de 5280 </a:t>
            </a:r>
            <a:r>
              <a:rPr lang="es-ES_tradnl" sz="2400" b="1" dirty="0" err="1" smtClean="0"/>
              <a:t>gpm</a:t>
            </a:r>
            <a:r>
              <a:rPr lang="es-ES_tradnl" sz="2400" b="1" dirty="0" smtClean="0"/>
              <a:t> fue graficado en azul celeste. Los valores en el sur de Chile son menores a este umbral. </a:t>
            </a:r>
            <a:endParaRPr lang="es-ES_tradnl" sz="2400" b="1" dirty="0"/>
          </a:p>
        </p:txBody>
      </p:sp>
    </p:spTree>
    <p:extLst>
      <p:ext uri="{BB962C8B-B14F-4D97-AF65-F5344CB8AC3E}">
        <p14:creationId xmlns:p14="http://schemas.microsoft.com/office/powerpoint/2010/main" val="32922334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Convergencia en Niveles Bajos</a:t>
            </a:r>
            <a:endParaRPr lang="es-ES_tradn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029" y="1476374"/>
            <a:ext cx="6310732" cy="4695826"/>
          </a:xfrm>
          <a:prstGeom prst="rect">
            <a:avLst/>
          </a:prstGeom>
          <a:noFill/>
          <a:ln w="666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4" name="Freeform 3"/>
          <p:cNvSpPr/>
          <p:nvPr/>
        </p:nvSpPr>
        <p:spPr>
          <a:xfrm>
            <a:off x="1713316" y="4556586"/>
            <a:ext cx="1485544" cy="1007206"/>
          </a:xfrm>
          <a:custGeom>
            <a:avLst/>
            <a:gdLst>
              <a:gd name="connsiteX0" fmla="*/ 4648 w 1485544"/>
              <a:gd name="connsiteY0" fmla="*/ 56978 h 1007206"/>
              <a:gd name="connsiteX1" fmla="*/ 351011 w 1485544"/>
              <a:gd name="connsiteY1" fmla="*/ 1559 h 1007206"/>
              <a:gd name="connsiteX2" fmla="*/ 697375 w 1485544"/>
              <a:gd name="connsiteY2" fmla="*/ 29269 h 1007206"/>
              <a:gd name="connsiteX3" fmla="*/ 822066 w 1485544"/>
              <a:gd name="connsiteY3" fmla="*/ 167814 h 1007206"/>
              <a:gd name="connsiteX4" fmla="*/ 905193 w 1485544"/>
              <a:gd name="connsiteY4" fmla="*/ 347923 h 1007206"/>
              <a:gd name="connsiteX5" fmla="*/ 1085302 w 1485544"/>
              <a:gd name="connsiteY5" fmla="*/ 514178 h 1007206"/>
              <a:gd name="connsiteX6" fmla="*/ 1293120 w 1485544"/>
              <a:gd name="connsiteY6" fmla="*/ 721996 h 1007206"/>
              <a:gd name="connsiteX7" fmla="*/ 1473229 w 1485544"/>
              <a:gd name="connsiteY7" fmla="*/ 818978 h 1007206"/>
              <a:gd name="connsiteX8" fmla="*/ 1445520 w 1485544"/>
              <a:gd name="connsiteY8" fmla="*/ 915959 h 1007206"/>
              <a:gd name="connsiteX9" fmla="*/ 1251557 w 1485544"/>
              <a:gd name="connsiteY9" fmla="*/ 999087 h 1007206"/>
              <a:gd name="connsiteX10" fmla="*/ 1057593 w 1485544"/>
              <a:gd name="connsiteY10" fmla="*/ 985232 h 1007206"/>
              <a:gd name="connsiteX11" fmla="*/ 822066 w 1485544"/>
              <a:gd name="connsiteY11" fmla="*/ 832832 h 1007206"/>
              <a:gd name="connsiteX12" fmla="*/ 752793 w 1485544"/>
              <a:gd name="connsiteY12" fmla="*/ 763559 h 1007206"/>
              <a:gd name="connsiteX13" fmla="*/ 683520 w 1485544"/>
              <a:gd name="connsiteY13" fmla="*/ 652723 h 1007206"/>
              <a:gd name="connsiteX14" fmla="*/ 628102 w 1485544"/>
              <a:gd name="connsiteY14" fmla="*/ 458759 h 1007206"/>
              <a:gd name="connsiteX15" fmla="*/ 475702 w 1485544"/>
              <a:gd name="connsiteY15" fmla="*/ 292505 h 1007206"/>
              <a:gd name="connsiteX16" fmla="*/ 364866 w 1485544"/>
              <a:gd name="connsiteY16" fmla="*/ 209378 h 1007206"/>
              <a:gd name="connsiteX17" fmla="*/ 254029 w 1485544"/>
              <a:gd name="connsiteY17" fmla="*/ 140105 h 1007206"/>
              <a:gd name="connsiteX18" fmla="*/ 157048 w 1485544"/>
              <a:gd name="connsiteY18" fmla="*/ 112396 h 1007206"/>
              <a:gd name="connsiteX19" fmla="*/ 4648 w 1485544"/>
              <a:gd name="connsiteY19" fmla="*/ 56978 h 10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5544" h="1007206">
                <a:moveTo>
                  <a:pt x="4648" y="56978"/>
                </a:moveTo>
                <a:cubicBezTo>
                  <a:pt x="36975" y="38505"/>
                  <a:pt x="235557" y="6177"/>
                  <a:pt x="351011" y="1559"/>
                </a:cubicBezTo>
                <a:cubicBezTo>
                  <a:pt x="466465" y="-3059"/>
                  <a:pt x="618866" y="1560"/>
                  <a:pt x="697375" y="29269"/>
                </a:cubicBezTo>
                <a:cubicBezTo>
                  <a:pt x="775884" y="56978"/>
                  <a:pt x="787430" y="114705"/>
                  <a:pt x="822066" y="167814"/>
                </a:cubicBezTo>
                <a:cubicBezTo>
                  <a:pt x="856702" y="220923"/>
                  <a:pt x="861320" y="290196"/>
                  <a:pt x="905193" y="347923"/>
                </a:cubicBezTo>
                <a:cubicBezTo>
                  <a:pt x="949066" y="405650"/>
                  <a:pt x="1020648" y="451833"/>
                  <a:pt x="1085302" y="514178"/>
                </a:cubicBezTo>
                <a:cubicBezTo>
                  <a:pt x="1149956" y="576523"/>
                  <a:pt x="1228466" y="671196"/>
                  <a:pt x="1293120" y="721996"/>
                </a:cubicBezTo>
                <a:cubicBezTo>
                  <a:pt x="1357774" y="772796"/>
                  <a:pt x="1447829" y="786651"/>
                  <a:pt x="1473229" y="818978"/>
                </a:cubicBezTo>
                <a:cubicBezTo>
                  <a:pt x="1498629" y="851305"/>
                  <a:pt x="1482465" y="885941"/>
                  <a:pt x="1445520" y="915959"/>
                </a:cubicBezTo>
                <a:cubicBezTo>
                  <a:pt x="1408575" y="945977"/>
                  <a:pt x="1316211" y="987542"/>
                  <a:pt x="1251557" y="999087"/>
                </a:cubicBezTo>
                <a:cubicBezTo>
                  <a:pt x="1186903" y="1010632"/>
                  <a:pt x="1129175" y="1012941"/>
                  <a:pt x="1057593" y="985232"/>
                </a:cubicBezTo>
                <a:cubicBezTo>
                  <a:pt x="986011" y="957523"/>
                  <a:pt x="872866" y="869777"/>
                  <a:pt x="822066" y="832832"/>
                </a:cubicBezTo>
                <a:cubicBezTo>
                  <a:pt x="771266" y="795887"/>
                  <a:pt x="775884" y="793577"/>
                  <a:pt x="752793" y="763559"/>
                </a:cubicBezTo>
                <a:cubicBezTo>
                  <a:pt x="729702" y="733541"/>
                  <a:pt x="704302" y="703523"/>
                  <a:pt x="683520" y="652723"/>
                </a:cubicBezTo>
                <a:cubicBezTo>
                  <a:pt x="662738" y="601923"/>
                  <a:pt x="662738" y="518795"/>
                  <a:pt x="628102" y="458759"/>
                </a:cubicBezTo>
                <a:cubicBezTo>
                  <a:pt x="593466" y="398723"/>
                  <a:pt x="519575" y="334068"/>
                  <a:pt x="475702" y="292505"/>
                </a:cubicBezTo>
                <a:cubicBezTo>
                  <a:pt x="431829" y="250942"/>
                  <a:pt x="401811" y="234778"/>
                  <a:pt x="364866" y="209378"/>
                </a:cubicBezTo>
                <a:cubicBezTo>
                  <a:pt x="327921" y="183978"/>
                  <a:pt x="288665" y="156269"/>
                  <a:pt x="254029" y="140105"/>
                </a:cubicBezTo>
                <a:cubicBezTo>
                  <a:pt x="219393" y="123941"/>
                  <a:pt x="196303" y="121632"/>
                  <a:pt x="157048" y="112396"/>
                </a:cubicBezTo>
                <a:cubicBezTo>
                  <a:pt x="117793" y="103160"/>
                  <a:pt x="-27679" y="75451"/>
                  <a:pt x="4648" y="56978"/>
                </a:cubicBezTo>
                <a:close/>
              </a:path>
            </a:pathLst>
          </a:custGeom>
          <a:solidFill>
            <a:srgbClr val="FFFF00">
              <a:alpha val="7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TextBox 5"/>
          <p:cNvSpPr txBox="1"/>
          <p:nvPr/>
        </p:nvSpPr>
        <p:spPr>
          <a:xfrm rot="2661395">
            <a:off x="2000034" y="4814420"/>
            <a:ext cx="1066800" cy="381000"/>
          </a:xfrm>
          <a:prstGeom prst="rect">
            <a:avLst/>
          </a:prstGeom>
          <a:noFill/>
        </p:spPr>
        <p:txBody>
          <a:bodyPr wrap="square" rtlCol="0">
            <a:spAutoFit/>
          </a:bodyPr>
          <a:lstStyle/>
          <a:p>
            <a:pPr algn="ctr"/>
            <a:r>
              <a:rPr lang="es-ES_tradnl" b="1" dirty="0" smtClean="0">
                <a:solidFill>
                  <a:schemeClr val="bg1"/>
                </a:solidFill>
              </a:rPr>
              <a:t>Con</a:t>
            </a:r>
            <a:r>
              <a:rPr lang="es-ES_tradnl" dirty="0" smtClean="0">
                <a:solidFill>
                  <a:schemeClr val="bg1"/>
                </a:solidFill>
              </a:rPr>
              <a:t>.</a:t>
            </a:r>
            <a:endParaRPr lang="es-ES_tradnl" dirty="0">
              <a:solidFill>
                <a:schemeClr val="bg1"/>
              </a:solidFill>
            </a:endParaRPr>
          </a:p>
        </p:txBody>
      </p:sp>
    </p:spTree>
    <p:extLst>
      <p:ext uri="{BB962C8B-B14F-4D97-AF65-F5344CB8AC3E}">
        <p14:creationId xmlns:p14="http://schemas.microsoft.com/office/powerpoint/2010/main" val="213691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Agua Precipitable</a:t>
            </a:r>
            <a:endParaRPr lang="es-ES_tradn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spTree>
    <p:extLst>
      <p:ext uri="{BB962C8B-B14F-4D97-AF65-F5344CB8AC3E}">
        <p14:creationId xmlns:p14="http://schemas.microsoft.com/office/powerpoint/2010/main" val="16782754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s-ES_tradnl" dirty="0" smtClean="0"/>
              <a:t>Sonda Pronosticada Punta Arenas</a:t>
            </a:r>
            <a:endParaRPr lang="es-ES_tradnl"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1219200"/>
            <a:ext cx="8239125"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flipV="1">
            <a:off x="2286000" y="2971800"/>
            <a:ext cx="3276600" cy="358140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743200" y="3616036"/>
            <a:ext cx="2743200" cy="297180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77345" y="5435998"/>
            <a:ext cx="2514600" cy="646331"/>
          </a:xfrm>
          <a:prstGeom prst="rect">
            <a:avLst/>
          </a:prstGeom>
          <a:noFill/>
        </p:spPr>
        <p:txBody>
          <a:bodyPr wrap="square" rtlCol="0">
            <a:spAutoFit/>
          </a:bodyPr>
          <a:lstStyle/>
          <a:p>
            <a:pPr marL="285750" indent="-285750">
              <a:buFont typeface="Arial" panose="020B0604020202020204" pitchFamily="34" charset="0"/>
              <a:buChar char="•"/>
            </a:pPr>
            <a:r>
              <a:rPr lang="es-ES_tradnl" dirty="0" smtClean="0">
                <a:solidFill>
                  <a:schemeClr val="bg1"/>
                </a:solidFill>
              </a:rPr>
              <a:t>Temperatura de la columna bajo 0C</a:t>
            </a:r>
          </a:p>
        </p:txBody>
      </p:sp>
      <p:sp>
        <p:nvSpPr>
          <p:cNvPr id="13" name="TextBox 12"/>
          <p:cNvSpPr txBox="1"/>
          <p:nvPr/>
        </p:nvSpPr>
        <p:spPr>
          <a:xfrm>
            <a:off x="5777345" y="6059269"/>
            <a:ext cx="2514600" cy="646331"/>
          </a:xfrm>
          <a:prstGeom prst="rect">
            <a:avLst/>
          </a:prstGeom>
          <a:noFill/>
        </p:spPr>
        <p:txBody>
          <a:bodyPr wrap="square" rtlCol="0">
            <a:spAutoFit/>
          </a:bodyPr>
          <a:lstStyle/>
          <a:p>
            <a:pPr marL="285750" indent="-285750">
              <a:buFont typeface="Arial" panose="020B0604020202020204" pitchFamily="34" charset="0"/>
              <a:buChar char="•"/>
            </a:pPr>
            <a:r>
              <a:rPr lang="es-ES_tradnl" dirty="0" smtClean="0">
                <a:solidFill>
                  <a:schemeClr val="bg1"/>
                </a:solidFill>
              </a:rPr>
              <a:t>Temperatura de la nube &lt;-10C</a:t>
            </a:r>
            <a:endParaRPr lang="es-ES_tradnl" dirty="0">
              <a:solidFill>
                <a:schemeClr val="bg1"/>
              </a:solidFill>
            </a:endParaRPr>
          </a:p>
        </p:txBody>
      </p:sp>
    </p:spTree>
    <p:extLst>
      <p:ext uri="{BB962C8B-B14F-4D97-AF65-F5344CB8AC3E}">
        <p14:creationId xmlns:p14="http://schemas.microsoft.com/office/powerpoint/2010/main" val="388332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32"/>
            <a:ext cx="8229600" cy="1143000"/>
          </a:xfrm>
        </p:spPr>
        <p:txBody>
          <a:bodyPr>
            <a:normAutofit fontScale="90000"/>
          </a:bodyPr>
          <a:lstStyle/>
          <a:p>
            <a:r>
              <a:rPr lang="es-ES_tradnl" dirty="0" smtClean="0"/>
              <a:t>Corte Transversal de HR, Temperatura y Circulación Ageostrófica</a:t>
            </a:r>
            <a:endParaRPr lang="es-ES_tradn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sp>
        <p:nvSpPr>
          <p:cNvPr id="4" name="Freeform 3"/>
          <p:cNvSpPr/>
          <p:nvPr/>
        </p:nvSpPr>
        <p:spPr>
          <a:xfrm>
            <a:off x="997527" y="5334000"/>
            <a:ext cx="7920842" cy="168014"/>
          </a:xfrm>
          <a:custGeom>
            <a:avLst/>
            <a:gdLst>
              <a:gd name="connsiteX0" fmla="*/ 0 w 7920842"/>
              <a:gd name="connsiteY0" fmla="*/ 168014 h 168014"/>
              <a:gd name="connsiteX1" fmla="*/ 391886 w 7920842"/>
              <a:gd name="connsiteY1" fmla="*/ 144263 h 168014"/>
              <a:gd name="connsiteX2" fmla="*/ 938151 w 7920842"/>
              <a:gd name="connsiteY2" fmla="*/ 144263 h 168014"/>
              <a:gd name="connsiteX3" fmla="*/ 1318161 w 7920842"/>
              <a:gd name="connsiteY3" fmla="*/ 132388 h 168014"/>
              <a:gd name="connsiteX4" fmla="*/ 1710047 w 7920842"/>
              <a:gd name="connsiteY4" fmla="*/ 120512 h 168014"/>
              <a:gd name="connsiteX5" fmla="*/ 1995055 w 7920842"/>
              <a:gd name="connsiteY5" fmla="*/ 108637 h 168014"/>
              <a:gd name="connsiteX6" fmla="*/ 2280063 w 7920842"/>
              <a:gd name="connsiteY6" fmla="*/ 96762 h 168014"/>
              <a:gd name="connsiteX7" fmla="*/ 2493818 w 7920842"/>
              <a:gd name="connsiteY7" fmla="*/ 96762 h 168014"/>
              <a:gd name="connsiteX8" fmla="*/ 2660073 w 7920842"/>
              <a:gd name="connsiteY8" fmla="*/ 73011 h 168014"/>
              <a:gd name="connsiteX9" fmla="*/ 2885704 w 7920842"/>
              <a:gd name="connsiteY9" fmla="*/ 37385 h 168014"/>
              <a:gd name="connsiteX10" fmla="*/ 3075709 w 7920842"/>
              <a:gd name="connsiteY10" fmla="*/ 25510 h 168014"/>
              <a:gd name="connsiteX11" fmla="*/ 3420094 w 7920842"/>
              <a:gd name="connsiteY11" fmla="*/ 1759 h 168014"/>
              <a:gd name="connsiteX12" fmla="*/ 3693226 w 7920842"/>
              <a:gd name="connsiteY12" fmla="*/ 1759 h 168014"/>
              <a:gd name="connsiteX13" fmla="*/ 3966359 w 7920842"/>
              <a:gd name="connsiteY13" fmla="*/ 1759 h 168014"/>
              <a:gd name="connsiteX14" fmla="*/ 4346369 w 7920842"/>
              <a:gd name="connsiteY14" fmla="*/ 1759 h 168014"/>
              <a:gd name="connsiteX15" fmla="*/ 4524499 w 7920842"/>
              <a:gd name="connsiteY15" fmla="*/ 1759 h 168014"/>
              <a:gd name="connsiteX16" fmla="*/ 4762005 w 7920842"/>
              <a:gd name="connsiteY16" fmla="*/ 1759 h 168014"/>
              <a:gd name="connsiteX17" fmla="*/ 5213268 w 7920842"/>
              <a:gd name="connsiteY17" fmla="*/ 13634 h 168014"/>
              <a:gd name="connsiteX18" fmla="*/ 5593278 w 7920842"/>
              <a:gd name="connsiteY18" fmla="*/ 25510 h 168014"/>
              <a:gd name="connsiteX19" fmla="*/ 6020790 w 7920842"/>
              <a:gd name="connsiteY19" fmla="*/ 25510 h 168014"/>
              <a:gd name="connsiteX20" fmla="*/ 6198920 w 7920842"/>
              <a:gd name="connsiteY20" fmla="*/ 25510 h 168014"/>
              <a:gd name="connsiteX21" fmla="*/ 6626431 w 7920842"/>
              <a:gd name="connsiteY21" fmla="*/ 37385 h 168014"/>
              <a:gd name="connsiteX22" fmla="*/ 6887689 w 7920842"/>
              <a:gd name="connsiteY22" fmla="*/ 37385 h 168014"/>
              <a:gd name="connsiteX23" fmla="*/ 7113320 w 7920842"/>
              <a:gd name="connsiteY23" fmla="*/ 37385 h 168014"/>
              <a:gd name="connsiteX24" fmla="*/ 7410203 w 7920842"/>
              <a:gd name="connsiteY24" fmla="*/ 61136 h 168014"/>
              <a:gd name="connsiteX25" fmla="*/ 7623959 w 7920842"/>
              <a:gd name="connsiteY25" fmla="*/ 61136 h 168014"/>
              <a:gd name="connsiteX26" fmla="*/ 7790213 w 7920842"/>
              <a:gd name="connsiteY26" fmla="*/ 61136 h 168014"/>
              <a:gd name="connsiteX27" fmla="*/ 7837715 w 7920842"/>
              <a:gd name="connsiteY27" fmla="*/ 61136 h 168014"/>
              <a:gd name="connsiteX28" fmla="*/ 7920842 w 7920842"/>
              <a:gd name="connsiteY28" fmla="*/ 61136 h 16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920842" h="168014">
                <a:moveTo>
                  <a:pt x="0" y="168014"/>
                </a:moveTo>
                <a:cubicBezTo>
                  <a:pt x="117764" y="158117"/>
                  <a:pt x="235528" y="148221"/>
                  <a:pt x="391886" y="144263"/>
                </a:cubicBezTo>
                <a:cubicBezTo>
                  <a:pt x="548244" y="140305"/>
                  <a:pt x="783772" y="146242"/>
                  <a:pt x="938151" y="144263"/>
                </a:cubicBezTo>
                <a:cubicBezTo>
                  <a:pt x="1092530" y="142284"/>
                  <a:pt x="1318161" y="132388"/>
                  <a:pt x="1318161" y="132388"/>
                </a:cubicBezTo>
                <a:lnTo>
                  <a:pt x="1710047" y="120512"/>
                </a:lnTo>
                <a:lnTo>
                  <a:pt x="1995055" y="108637"/>
                </a:lnTo>
                <a:lnTo>
                  <a:pt x="2280063" y="96762"/>
                </a:lnTo>
                <a:cubicBezTo>
                  <a:pt x="2363190" y="94783"/>
                  <a:pt x="2430483" y="100720"/>
                  <a:pt x="2493818" y="96762"/>
                </a:cubicBezTo>
                <a:cubicBezTo>
                  <a:pt x="2557153" y="92803"/>
                  <a:pt x="2660073" y="73011"/>
                  <a:pt x="2660073" y="73011"/>
                </a:cubicBezTo>
                <a:cubicBezTo>
                  <a:pt x="2725387" y="63115"/>
                  <a:pt x="2816431" y="45302"/>
                  <a:pt x="2885704" y="37385"/>
                </a:cubicBezTo>
                <a:cubicBezTo>
                  <a:pt x="2954977" y="29468"/>
                  <a:pt x="3075709" y="25510"/>
                  <a:pt x="3075709" y="25510"/>
                </a:cubicBezTo>
                <a:cubicBezTo>
                  <a:pt x="3164774" y="19572"/>
                  <a:pt x="3317175" y="5717"/>
                  <a:pt x="3420094" y="1759"/>
                </a:cubicBezTo>
                <a:cubicBezTo>
                  <a:pt x="3523013" y="-2199"/>
                  <a:pt x="3693226" y="1759"/>
                  <a:pt x="3693226" y="1759"/>
                </a:cubicBezTo>
                <a:lnTo>
                  <a:pt x="3966359" y="1759"/>
                </a:lnTo>
                <a:lnTo>
                  <a:pt x="4346369" y="1759"/>
                </a:lnTo>
                <a:lnTo>
                  <a:pt x="4524499" y="1759"/>
                </a:lnTo>
                <a:lnTo>
                  <a:pt x="4762005" y="1759"/>
                </a:lnTo>
                <a:lnTo>
                  <a:pt x="5213268" y="13634"/>
                </a:lnTo>
                <a:lnTo>
                  <a:pt x="5593278" y="25510"/>
                </a:lnTo>
                <a:cubicBezTo>
                  <a:pt x="5727865" y="27489"/>
                  <a:pt x="6020790" y="25510"/>
                  <a:pt x="6020790" y="25510"/>
                </a:cubicBezTo>
                <a:lnTo>
                  <a:pt x="6198920" y="25510"/>
                </a:lnTo>
                <a:lnTo>
                  <a:pt x="6626431" y="37385"/>
                </a:lnTo>
                <a:cubicBezTo>
                  <a:pt x="6741226" y="39364"/>
                  <a:pt x="6887689" y="37385"/>
                  <a:pt x="6887689" y="37385"/>
                </a:cubicBezTo>
                <a:cubicBezTo>
                  <a:pt x="6968837" y="37385"/>
                  <a:pt x="7026234" y="33426"/>
                  <a:pt x="7113320" y="37385"/>
                </a:cubicBezTo>
                <a:cubicBezTo>
                  <a:pt x="7200406" y="41343"/>
                  <a:pt x="7325096" y="57177"/>
                  <a:pt x="7410203" y="61136"/>
                </a:cubicBezTo>
                <a:cubicBezTo>
                  <a:pt x="7495310" y="65095"/>
                  <a:pt x="7623959" y="61136"/>
                  <a:pt x="7623959" y="61136"/>
                </a:cubicBezTo>
                <a:lnTo>
                  <a:pt x="7790213" y="61136"/>
                </a:lnTo>
                <a:lnTo>
                  <a:pt x="7837715" y="61136"/>
                </a:lnTo>
                <a:lnTo>
                  <a:pt x="7920842" y="61136"/>
                </a:lnTo>
              </a:path>
            </a:pathLst>
          </a:cu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TextBox 4"/>
          <p:cNvSpPr txBox="1"/>
          <p:nvPr/>
        </p:nvSpPr>
        <p:spPr>
          <a:xfrm>
            <a:off x="3352800" y="5943600"/>
            <a:ext cx="838200" cy="381000"/>
          </a:xfrm>
          <a:prstGeom prst="rect">
            <a:avLst/>
          </a:prstGeom>
          <a:noFill/>
        </p:spPr>
        <p:txBody>
          <a:bodyPr wrap="square" rtlCol="0">
            <a:spAutoFit/>
          </a:bodyPr>
          <a:lstStyle/>
          <a:p>
            <a:pPr algn="ctr"/>
            <a:r>
              <a:rPr lang="es-ES_tradnl" dirty="0" smtClean="0">
                <a:solidFill>
                  <a:schemeClr val="bg1"/>
                </a:solidFill>
              </a:rPr>
              <a:t>SN/SG</a:t>
            </a:r>
            <a:endParaRPr lang="es-ES_tradnl" dirty="0">
              <a:solidFill>
                <a:schemeClr val="bg1"/>
              </a:solidFill>
            </a:endParaRPr>
          </a:p>
        </p:txBody>
      </p:sp>
      <p:sp>
        <p:nvSpPr>
          <p:cNvPr id="6" name="TextBox 5"/>
          <p:cNvSpPr txBox="1"/>
          <p:nvPr/>
        </p:nvSpPr>
        <p:spPr>
          <a:xfrm>
            <a:off x="4343400" y="5943600"/>
            <a:ext cx="838200" cy="381000"/>
          </a:xfrm>
          <a:prstGeom prst="rect">
            <a:avLst/>
          </a:prstGeom>
          <a:noFill/>
        </p:spPr>
        <p:txBody>
          <a:bodyPr wrap="square" rtlCol="0">
            <a:spAutoFit/>
          </a:bodyPr>
          <a:lstStyle/>
          <a:p>
            <a:pPr algn="ctr"/>
            <a:r>
              <a:rPr lang="es-ES_tradnl" dirty="0" smtClean="0">
                <a:solidFill>
                  <a:schemeClr val="bg1"/>
                </a:solidFill>
              </a:rPr>
              <a:t>RASN</a:t>
            </a:r>
            <a:endParaRPr lang="es-ES_tradnl" dirty="0">
              <a:solidFill>
                <a:schemeClr val="bg1"/>
              </a:solidFill>
            </a:endParaRPr>
          </a:p>
        </p:txBody>
      </p:sp>
    </p:spTree>
    <p:extLst>
      <p:ext uri="{BB962C8B-B14F-4D97-AF65-F5344CB8AC3E}">
        <p14:creationId xmlns:p14="http://schemas.microsoft.com/office/powerpoint/2010/main" val="20095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ES_tradnl" dirty="0" smtClean="0"/>
              <a:t>Apoyo a la Aviación</a:t>
            </a:r>
            <a:endParaRPr lang="es-ES_tradnl" dirty="0"/>
          </a:p>
        </p:txBody>
      </p:sp>
      <p:sp>
        <p:nvSpPr>
          <p:cNvPr id="5" name="Subtitle 4"/>
          <p:cNvSpPr>
            <a:spLocks noGrp="1"/>
          </p:cNvSpPr>
          <p:nvPr>
            <p:ph type="subTitle" idx="1"/>
          </p:nvPr>
        </p:nvSpPr>
        <p:spPr/>
        <p:txBody>
          <a:bodyPr/>
          <a:lstStyle/>
          <a:p>
            <a:endParaRPr lang="es-ES_tradnl"/>
          </a:p>
        </p:txBody>
      </p:sp>
    </p:spTree>
    <p:extLst>
      <p:ext uri="{BB962C8B-B14F-4D97-AF65-F5344CB8AC3E}">
        <p14:creationId xmlns:p14="http://schemas.microsoft.com/office/powerpoint/2010/main" val="23470960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Impacto a la Aviación</a:t>
            </a:r>
            <a:endParaRPr lang="es-ES_tradnl" dirty="0"/>
          </a:p>
        </p:txBody>
      </p:sp>
      <p:sp>
        <p:nvSpPr>
          <p:cNvPr id="3" name="Content Placeholder 2"/>
          <p:cNvSpPr>
            <a:spLocks noGrp="1"/>
          </p:cNvSpPr>
          <p:nvPr>
            <p:ph idx="1"/>
          </p:nvPr>
        </p:nvSpPr>
        <p:spPr>
          <a:xfrm>
            <a:off x="0" y="1600200"/>
            <a:ext cx="2971800" cy="4525963"/>
          </a:xfrm>
        </p:spPr>
        <p:txBody>
          <a:bodyPr>
            <a:normAutofit/>
          </a:bodyPr>
          <a:lstStyle/>
          <a:p>
            <a:r>
              <a:rPr lang="es-ES_tradnl" altLang="en-US" sz="2400" dirty="0" smtClean="0"/>
              <a:t>El mayor impacto a la aviación se observa cuando la </a:t>
            </a:r>
            <a:r>
              <a:rPr lang="es-ES_tradnl" altLang="en-US" sz="2400" dirty="0"/>
              <a:t>humedad relativa </a:t>
            </a:r>
            <a:r>
              <a:rPr lang="es-ES_tradnl" altLang="en-US" sz="2400" dirty="0" smtClean="0"/>
              <a:t>es </a:t>
            </a:r>
            <a:r>
              <a:rPr lang="es-ES_tradnl" altLang="en-US" sz="2400" u="sng" dirty="0" smtClean="0"/>
              <a:t>&gt;</a:t>
            </a:r>
            <a:r>
              <a:rPr lang="es-ES_tradnl" altLang="en-US" sz="2400" dirty="0" smtClean="0"/>
              <a:t> 80</a:t>
            </a:r>
            <a:r>
              <a:rPr lang="es-ES_tradnl" altLang="en-US" sz="2400" dirty="0"/>
              <a:t>%, y la temperatura entre los 0C a –15C</a:t>
            </a:r>
            <a:endParaRPr lang="es-ES_tradnl" sz="24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586" y="1371600"/>
            <a:ext cx="6307875" cy="4814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515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s-ES_tradnl" dirty="0" smtClean="0"/>
              <a:t>Convección Profunda</a:t>
            </a:r>
            <a:br>
              <a:rPr lang="es-ES_tradnl" dirty="0" smtClean="0"/>
            </a:br>
            <a:r>
              <a:rPr lang="es-ES_tradnl" dirty="0" smtClean="0"/>
              <a:t>THTE, Circulación Ageostrófica y </a:t>
            </a:r>
            <a:r>
              <a:rPr lang="es-ES_tradnl" dirty="0" err="1" smtClean="0"/>
              <a:t>Temp</a:t>
            </a:r>
            <a:r>
              <a:rPr lang="es-ES_tradnl" dirty="0" smtClean="0"/>
              <a:t>.</a:t>
            </a:r>
            <a:endParaRPr lang="es-ES_tradnl"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2" y="1321798"/>
            <a:ext cx="7458075"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eeform 2"/>
          <p:cNvSpPr/>
          <p:nvPr/>
        </p:nvSpPr>
        <p:spPr>
          <a:xfrm>
            <a:off x="1676400" y="3733800"/>
            <a:ext cx="6334125" cy="87136"/>
          </a:xfrm>
          <a:custGeom>
            <a:avLst/>
            <a:gdLst>
              <a:gd name="connsiteX0" fmla="*/ 0 w 6334125"/>
              <a:gd name="connsiteY0" fmla="*/ 0 h 87136"/>
              <a:gd name="connsiteX1" fmla="*/ 514350 w 6334125"/>
              <a:gd name="connsiteY1" fmla="*/ 28575 h 87136"/>
              <a:gd name="connsiteX2" fmla="*/ 1247775 w 6334125"/>
              <a:gd name="connsiteY2" fmla="*/ 57150 h 87136"/>
              <a:gd name="connsiteX3" fmla="*/ 2019300 w 6334125"/>
              <a:gd name="connsiteY3" fmla="*/ 76200 h 87136"/>
              <a:gd name="connsiteX4" fmla="*/ 2695575 w 6334125"/>
              <a:gd name="connsiteY4" fmla="*/ 85725 h 87136"/>
              <a:gd name="connsiteX5" fmla="*/ 3638550 w 6334125"/>
              <a:gd name="connsiteY5" fmla="*/ 57150 h 87136"/>
              <a:gd name="connsiteX6" fmla="*/ 4105275 w 6334125"/>
              <a:gd name="connsiteY6" fmla="*/ 66675 h 87136"/>
              <a:gd name="connsiteX7" fmla="*/ 4610100 w 6334125"/>
              <a:gd name="connsiteY7" fmla="*/ 57150 h 87136"/>
              <a:gd name="connsiteX8" fmla="*/ 4886325 w 6334125"/>
              <a:gd name="connsiteY8" fmla="*/ 57150 h 87136"/>
              <a:gd name="connsiteX9" fmla="*/ 5419725 w 6334125"/>
              <a:gd name="connsiteY9" fmla="*/ 66675 h 87136"/>
              <a:gd name="connsiteX10" fmla="*/ 5934075 w 6334125"/>
              <a:gd name="connsiteY10" fmla="*/ 85725 h 87136"/>
              <a:gd name="connsiteX11" fmla="*/ 6210300 w 6334125"/>
              <a:gd name="connsiteY11" fmla="*/ 85725 h 87136"/>
              <a:gd name="connsiteX12" fmla="*/ 6334125 w 6334125"/>
              <a:gd name="connsiteY12" fmla="*/ 85725 h 8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34125" h="87136">
                <a:moveTo>
                  <a:pt x="0" y="0"/>
                </a:moveTo>
                <a:lnTo>
                  <a:pt x="514350" y="28575"/>
                </a:lnTo>
                <a:lnTo>
                  <a:pt x="1247775" y="57150"/>
                </a:lnTo>
                <a:lnTo>
                  <a:pt x="2019300" y="76200"/>
                </a:lnTo>
                <a:cubicBezTo>
                  <a:pt x="2260600" y="80963"/>
                  <a:pt x="2425700" y="88900"/>
                  <a:pt x="2695575" y="85725"/>
                </a:cubicBezTo>
                <a:cubicBezTo>
                  <a:pt x="2965450" y="82550"/>
                  <a:pt x="3403600" y="60325"/>
                  <a:pt x="3638550" y="57150"/>
                </a:cubicBezTo>
                <a:cubicBezTo>
                  <a:pt x="3873500" y="53975"/>
                  <a:pt x="3943350" y="66675"/>
                  <a:pt x="4105275" y="66675"/>
                </a:cubicBezTo>
                <a:cubicBezTo>
                  <a:pt x="4267200" y="66675"/>
                  <a:pt x="4479925" y="58738"/>
                  <a:pt x="4610100" y="57150"/>
                </a:cubicBezTo>
                <a:cubicBezTo>
                  <a:pt x="4740275" y="55563"/>
                  <a:pt x="4886325" y="57150"/>
                  <a:pt x="4886325" y="57150"/>
                </a:cubicBezTo>
                <a:lnTo>
                  <a:pt x="5419725" y="66675"/>
                </a:lnTo>
                <a:lnTo>
                  <a:pt x="5934075" y="85725"/>
                </a:lnTo>
                <a:cubicBezTo>
                  <a:pt x="6065837" y="88900"/>
                  <a:pt x="6210300" y="85725"/>
                  <a:pt x="6210300" y="85725"/>
                </a:cubicBezTo>
                <a:lnTo>
                  <a:pt x="6334125" y="85725"/>
                </a:lnTo>
              </a:path>
            </a:pathLst>
          </a:cu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TextBox 3"/>
          <p:cNvSpPr txBox="1"/>
          <p:nvPr/>
        </p:nvSpPr>
        <p:spPr>
          <a:xfrm>
            <a:off x="5334000" y="3352800"/>
            <a:ext cx="2286000" cy="923330"/>
          </a:xfrm>
          <a:prstGeom prst="rect">
            <a:avLst/>
          </a:prstGeom>
          <a:solidFill>
            <a:srgbClr val="7030A0"/>
          </a:solidFill>
        </p:spPr>
        <p:txBody>
          <a:bodyPr wrap="square" rtlCol="0">
            <a:spAutoFit/>
          </a:bodyPr>
          <a:lstStyle/>
          <a:p>
            <a:pPr algn="ctr"/>
            <a:r>
              <a:rPr lang="es-ES_tradnl" dirty="0" smtClean="0">
                <a:solidFill>
                  <a:schemeClr val="bg1"/>
                </a:solidFill>
              </a:rPr>
              <a:t>Desarrollo vertical rebasa la isoterma de -20C</a:t>
            </a:r>
            <a:endParaRPr lang="es-ES_tradnl" dirty="0">
              <a:solidFill>
                <a:schemeClr val="bg1"/>
              </a:solidFill>
            </a:endParaRPr>
          </a:p>
        </p:txBody>
      </p:sp>
    </p:spTree>
    <p:extLst>
      <p:ext uri="{BB962C8B-B14F-4D97-AF65-F5344CB8AC3E}">
        <p14:creationId xmlns:p14="http://schemas.microsoft.com/office/powerpoint/2010/main" val="6797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600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838200"/>
          </a:xfrm>
        </p:spPr>
        <p:txBody>
          <a:bodyPr/>
          <a:lstStyle/>
          <a:p>
            <a:pPr eaLnBrk="1" hangingPunct="1"/>
            <a:r>
              <a:rPr lang="es-ES_tradnl" altLang="en-US" sz="4000" smtClean="0"/>
              <a:t>Condiciones Favorables para Engelamiento</a:t>
            </a:r>
          </a:p>
        </p:txBody>
      </p:sp>
      <p:grpSp>
        <p:nvGrpSpPr>
          <p:cNvPr id="30723" name="Group 89"/>
          <p:cNvGrpSpPr>
            <a:grpSpLocks/>
          </p:cNvGrpSpPr>
          <p:nvPr/>
        </p:nvGrpSpPr>
        <p:grpSpPr bwMode="auto">
          <a:xfrm>
            <a:off x="685800" y="990600"/>
            <a:ext cx="7848600" cy="5410200"/>
            <a:chOff x="-3" y="-3"/>
            <a:chExt cx="3978" cy="2942"/>
          </a:xfrm>
        </p:grpSpPr>
        <p:grpSp>
          <p:nvGrpSpPr>
            <p:cNvPr id="30724" name="Group 87"/>
            <p:cNvGrpSpPr>
              <a:grpSpLocks/>
            </p:cNvGrpSpPr>
            <p:nvPr/>
          </p:nvGrpSpPr>
          <p:grpSpPr bwMode="auto">
            <a:xfrm>
              <a:off x="0" y="0"/>
              <a:ext cx="3972" cy="2936"/>
              <a:chOff x="0" y="0"/>
              <a:chExt cx="3972" cy="2936"/>
            </a:xfrm>
          </p:grpSpPr>
          <p:grpSp>
            <p:nvGrpSpPr>
              <p:cNvPr id="30726" name="Group 32"/>
              <p:cNvGrpSpPr>
                <a:grpSpLocks/>
              </p:cNvGrpSpPr>
              <p:nvPr/>
            </p:nvGrpSpPr>
            <p:grpSpPr bwMode="auto">
              <a:xfrm>
                <a:off x="0" y="0"/>
                <a:ext cx="794" cy="518"/>
                <a:chOff x="0" y="0"/>
                <a:chExt cx="794" cy="518"/>
              </a:xfrm>
            </p:grpSpPr>
            <p:sp>
              <p:nvSpPr>
                <p:cNvPr id="30808" name="Rectangle 3"/>
                <p:cNvSpPr>
                  <a:spLocks noChangeArrowheads="1"/>
                </p:cNvSpPr>
                <p:nvPr/>
              </p:nvSpPr>
              <p:spPr bwMode="auto">
                <a:xfrm>
                  <a:off x="43" y="0"/>
                  <a:ext cx="70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a:cs typeface="Times New Roman" pitchFamily="18" charset="0"/>
                    </a:rPr>
                    <a:t>Temperatura</a:t>
                  </a:r>
                </a:p>
                <a:p>
                  <a:pPr algn="ctr"/>
                  <a:endParaRPr lang="es-ES_tradnl" altLang="en-US" sz="1800"/>
                </a:p>
              </p:txBody>
            </p:sp>
            <p:sp>
              <p:nvSpPr>
                <p:cNvPr id="30809" name="Rectangle 31"/>
                <p:cNvSpPr>
                  <a:spLocks noChangeArrowheads="1"/>
                </p:cNvSpPr>
                <p:nvPr/>
              </p:nvSpPr>
              <p:spPr bwMode="auto">
                <a:xfrm>
                  <a:off x="0" y="0"/>
                  <a:ext cx="79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27" name="Group 34"/>
              <p:cNvGrpSpPr>
                <a:grpSpLocks/>
              </p:cNvGrpSpPr>
              <p:nvPr/>
            </p:nvGrpSpPr>
            <p:grpSpPr bwMode="auto">
              <a:xfrm>
                <a:off x="794" y="0"/>
                <a:ext cx="794" cy="518"/>
                <a:chOff x="794" y="0"/>
                <a:chExt cx="794" cy="518"/>
              </a:xfrm>
            </p:grpSpPr>
            <p:sp>
              <p:nvSpPr>
                <p:cNvPr id="30806" name="Rectangle 4"/>
                <p:cNvSpPr>
                  <a:spLocks noChangeArrowheads="1"/>
                </p:cNvSpPr>
                <p:nvPr/>
              </p:nvSpPr>
              <p:spPr bwMode="auto">
                <a:xfrm>
                  <a:off x="837" y="0"/>
                  <a:ext cx="70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a:cs typeface="Times New Roman" pitchFamily="18" charset="0"/>
                    </a:rPr>
                    <a:t>T-Td</a:t>
                  </a:r>
                </a:p>
                <a:p>
                  <a:pPr algn="ctr"/>
                  <a:endParaRPr lang="es-ES_tradnl" altLang="en-US" sz="1800"/>
                </a:p>
              </p:txBody>
            </p:sp>
            <p:sp>
              <p:nvSpPr>
                <p:cNvPr id="30807" name="Rectangle 33"/>
                <p:cNvSpPr>
                  <a:spLocks noChangeArrowheads="1"/>
                </p:cNvSpPr>
                <p:nvPr/>
              </p:nvSpPr>
              <p:spPr bwMode="auto">
                <a:xfrm>
                  <a:off x="794" y="0"/>
                  <a:ext cx="79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28" name="Group 36"/>
              <p:cNvGrpSpPr>
                <a:grpSpLocks/>
              </p:cNvGrpSpPr>
              <p:nvPr/>
            </p:nvGrpSpPr>
            <p:grpSpPr bwMode="auto">
              <a:xfrm>
                <a:off x="1588" y="0"/>
                <a:ext cx="1006" cy="518"/>
                <a:chOff x="1588" y="0"/>
                <a:chExt cx="1006" cy="518"/>
              </a:xfrm>
            </p:grpSpPr>
            <p:sp>
              <p:nvSpPr>
                <p:cNvPr id="30804" name="Rectangle 5"/>
                <p:cNvSpPr>
                  <a:spLocks noChangeArrowheads="1"/>
                </p:cNvSpPr>
                <p:nvPr/>
              </p:nvSpPr>
              <p:spPr bwMode="auto">
                <a:xfrm>
                  <a:off x="1631" y="0"/>
                  <a:ext cx="9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a:cs typeface="Times New Roman" pitchFamily="18" charset="0"/>
                    </a:rPr>
                    <a:t>Advección</a:t>
                  </a:r>
                </a:p>
                <a:p>
                  <a:pPr algn="ctr"/>
                  <a:endParaRPr lang="es-ES_tradnl" altLang="en-US"/>
                </a:p>
              </p:txBody>
            </p:sp>
            <p:sp>
              <p:nvSpPr>
                <p:cNvPr id="30805" name="Rectangle 35"/>
                <p:cNvSpPr>
                  <a:spLocks noChangeArrowheads="1"/>
                </p:cNvSpPr>
                <p:nvPr/>
              </p:nvSpPr>
              <p:spPr bwMode="auto">
                <a:xfrm>
                  <a:off x="1588" y="0"/>
                  <a:ext cx="1006"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29" name="Group 38"/>
              <p:cNvGrpSpPr>
                <a:grpSpLocks/>
              </p:cNvGrpSpPr>
              <p:nvPr/>
            </p:nvGrpSpPr>
            <p:grpSpPr bwMode="auto">
              <a:xfrm>
                <a:off x="2594" y="0"/>
                <a:ext cx="583" cy="518"/>
                <a:chOff x="2594" y="0"/>
                <a:chExt cx="583" cy="518"/>
              </a:xfrm>
            </p:grpSpPr>
            <p:sp>
              <p:nvSpPr>
                <p:cNvPr id="30802" name="Rectangle 6"/>
                <p:cNvSpPr>
                  <a:spLocks noChangeArrowheads="1"/>
                </p:cNvSpPr>
                <p:nvPr/>
              </p:nvSpPr>
              <p:spPr bwMode="auto">
                <a:xfrm>
                  <a:off x="2637" y="0"/>
                  <a:ext cx="49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_tradnl" altLang="en-US" sz="1400">
                      <a:cs typeface="Times New Roman" pitchFamily="18" charset="0"/>
                    </a:rPr>
                    <a:t>Pronostico</a:t>
                  </a:r>
                </a:p>
                <a:p>
                  <a:endParaRPr lang="es-ES_tradnl" altLang="en-US" sz="1400"/>
                </a:p>
              </p:txBody>
            </p:sp>
            <p:sp>
              <p:nvSpPr>
                <p:cNvPr id="30803" name="Rectangle 37"/>
                <p:cNvSpPr>
                  <a:spLocks noChangeArrowheads="1"/>
                </p:cNvSpPr>
                <p:nvPr/>
              </p:nvSpPr>
              <p:spPr bwMode="auto">
                <a:xfrm>
                  <a:off x="2594" y="0"/>
                  <a:ext cx="583"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30" name="Group 40"/>
              <p:cNvGrpSpPr>
                <a:grpSpLocks/>
              </p:cNvGrpSpPr>
              <p:nvPr/>
            </p:nvGrpSpPr>
            <p:grpSpPr bwMode="auto">
              <a:xfrm>
                <a:off x="3177" y="0"/>
                <a:ext cx="795" cy="518"/>
                <a:chOff x="3177" y="0"/>
                <a:chExt cx="795" cy="518"/>
              </a:xfrm>
            </p:grpSpPr>
            <p:sp>
              <p:nvSpPr>
                <p:cNvPr id="30800" name="Rectangle 7"/>
                <p:cNvSpPr>
                  <a:spLocks noChangeArrowheads="1"/>
                </p:cNvSpPr>
                <p:nvPr/>
              </p:nvSpPr>
              <p:spPr bwMode="auto">
                <a:xfrm>
                  <a:off x="3220" y="0"/>
                  <a:ext cx="70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_tradnl" altLang="en-US" sz="1800">
                      <a:cs typeface="Times New Roman" pitchFamily="18" charset="0"/>
                    </a:rPr>
                    <a:t>Probabilidad</a:t>
                  </a:r>
                </a:p>
                <a:p>
                  <a:endParaRPr lang="es-ES_tradnl" altLang="en-US"/>
                </a:p>
              </p:txBody>
            </p:sp>
            <p:sp>
              <p:nvSpPr>
                <p:cNvPr id="30801" name="Rectangle 39"/>
                <p:cNvSpPr>
                  <a:spLocks noChangeArrowheads="1"/>
                </p:cNvSpPr>
                <p:nvPr/>
              </p:nvSpPr>
              <p:spPr bwMode="auto">
                <a:xfrm>
                  <a:off x="3177" y="0"/>
                  <a:ext cx="795"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31" name="Group 42"/>
              <p:cNvGrpSpPr>
                <a:grpSpLocks/>
              </p:cNvGrpSpPr>
              <p:nvPr/>
            </p:nvGrpSpPr>
            <p:grpSpPr bwMode="auto">
              <a:xfrm>
                <a:off x="0" y="518"/>
                <a:ext cx="794" cy="806"/>
                <a:chOff x="0" y="518"/>
                <a:chExt cx="794" cy="806"/>
              </a:xfrm>
            </p:grpSpPr>
            <p:sp>
              <p:nvSpPr>
                <p:cNvPr id="30798" name="Rectangle 8"/>
                <p:cNvSpPr>
                  <a:spLocks noChangeArrowheads="1"/>
                </p:cNvSpPr>
                <p:nvPr/>
              </p:nvSpPr>
              <p:spPr bwMode="auto">
                <a:xfrm>
                  <a:off x="43" y="518"/>
                  <a:ext cx="708" cy="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a:cs typeface="Times New Roman" pitchFamily="18" charset="0"/>
                    </a:rPr>
                    <a:t>0C a –7C</a:t>
                  </a:r>
                </a:p>
                <a:p>
                  <a:pPr algn="ctr"/>
                  <a:endParaRPr lang="es-ES_tradnl" altLang="en-US" sz="1800"/>
                </a:p>
              </p:txBody>
            </p:sp>
            <p:sp>
              <p:nvSpPr>
                <p:cNvPr id="30799" name="Rectangle 41"/>
                <p:cNvSpPr>
                  <a:spLocks noChangeArrowheads="1"/>
                </p:cNvSpPr>
                <p:nvPr/>
              </p:nvSpPr>
              <p:spPr bwMode="auto">
                <a:xfrm>
                  <a:off x="0" y="518"/>
                  <a:ext cx="794" cy="8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32" name="Group 44"/>
              <p:cNvGrpSpPr>
                <a:grpSpLocks/>
              </p:cNvGrpSpPr>
              <p:nvPr/>
            </p:nvGrpSpPr>
            <p:grpSpPr bwMode="auto">
              <a:xfrm>
                <a:off x="794" y="518"/>
                <a:ext cx="794" cy="806"/>
                <a:chOff x="794" y="518"/>
                <a:chExt cx="794" cy="806"/>
              </a:xfrm>
            </p:grpSpPr>
            <p:sp>
              <p:nvSpPr>
                <p:cNvPr id="30796" name="Rectangle 9"/>
                <p:cNvSpPr>
                  <a:spLocks noChangeArrowheads="1"/>
                </p:cNvSpPr>
                <p:nvPr/>
              </p:nvSpPr>
              <p:spPr bwMode="auto">
                <a:xfrm>
                  <a:off x="837" y="518"/>
                  <a:ext cx="708" cy="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u="sng">
                      <a:cs typeface="Times New Roman" pitchFamily="18" charset="0"/>
                    </a:rPr>
                    <a:t>&lt; </a:t>
                  </a:r>
                  <a:r>
                    <a:rPr lang="es-ES_tradnl" altLang="en-US" sz="1800">
                      <a:cs typeface="Times New Roman" pitchFamily="18" charset="0"/>
                    </a:rPr>
                    <a:t>2C</a:t>
                  </a:r>
                </a:p>
                <a:p>
                  <a:pPr algn="ctr"/>
                  <a:endParaRPr lang="es-ES_tradnl" altLang="en-US" sz="1800"/>
                </a:p>
              </p:txBody>
            </p:sp>
            <p:sp>
              <p:nvSpPr>
                <p:cNvPr id="30797" name="Rectangle 43"/>
                <p:cNvSpPr>
                  <a:spLocks noChangeArrowheads="1"/>
                </p:cNvSpPr>
                <p:nvPr/>
              </p:nvSpPr>
              <p:spPr bwMode="auto">
                <a:xfrm>
                  <a:off x="794" y="518"/>
                  <a:ext cx="794" cy="8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33" name="Group 46"/>
              <p:cNvGrpSpPr>
                <a:grpSpLocks/>
              </p:cNvGrpSpPr>
              <p:nvPr/>
            </p:nvGrpSpPr>
            <p:grpSpPr bwMode="auto">
              <a:xfrm>
                <a:off x="1588" y="518"/>
                <a:ext cx="1006" cy="403"/>
                <a:chOff x="1588" y="518"/>
                <a:chExt cx="1006" cy="403"/>
              </a:xfrm>
            </p:grpSpPr>
            <p:sp>
              <p:nvSpPr>
                <p:cNvPr id="30794" name="Rectangle 10"/>
                <p:cNvSpPr>
                  <a:spLocks noChangeArrowheads="1"/>
                </p:cNvSpPr>
                <p:nvPr/>
              </p:nvSpPr>
              <p:spPr bwMode="auto">
                <a:xfrm>
                  <a:off x="1631" y="518"/>
                  <a:ext cx="92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a:cs typeface="Times New Roman" pitchFamily="18" charset="0"/>
                    </a:rPr>
                    <a:t>Neutra/Débil Fría</a:t>
                  </a:r>
                </a:p>
                <a:p>
                  <a:pPr algn="ctr"/>
                  <a:endParaRPr lang="es-ES_tradnl" altLang="en-US" sz="1800"/>
                </a:p>
              </p:txBody>
            </p:sp>
            <p:sp>
              <p:nvSpPr>
                <p:cNvPr id="30795" name="Rectangle 45"/>
                <p:cNvSpPr>
                  <a:spLocks noChangeArrowheads="1"/>
                </p:cNvSpPr>
                <p:nvPr/>
              </p:nvSpPr>
              <p:spPr bwMode="auto">
                <a:xfrm>
                  <a:off x="1588" y="518"/>
                  <a:ext cx="100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34" name="Group 48"/>
              <p:cNvGrpSpPr>
                <a:grpSpLocks/>
              </p:cNvGrpSpPr>
              <p:nvPr/>
            </p:nvGrpSpPr>
            <p:grpSpPr bwMode="auto">
              <a:xfrm>
                <a:off x="2594" y="518"/>
                <a:ext cx="583" cy="403"/>
                <a:chOff x="2594" y="518"/>
                <a:chExt cx="583" cy="403"/>
              </a:xfrm>
            </p:grpSpPr>
            <p:sp>
              <p:nvSpPr>
                <p:cNvPr id="30792" name="Rectangle 11"/>
                <p:cNvSpPr>
                  <a:spLocks noChangeArrowheads="1"/>
                </p:cNvSpPr>
                <p:nvPr/>
              </p:nvSpPr>
              <p:spPr bwMode="auto">
                <a:xfrm>
                  <a:off x="2637" y="518"/>
                  <a:ext cx="49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a:cs typeface="Times New Roman" pitchFamily="18" charset="0"/>
                    </a:rPr>
                    <a:t>Trazo</a:t>
                  </a:r>
                </a:p>
                <a:p>
                  <a:pPr algn="ctr"/>
                  <a:endParaRPr lang="es-ES_tradnl" altLang="en-US"/>
                </a:p>
              </p:txBody>
            </p:sp>
            <p:sp>
              <p:nvSpPr>
                <p:cNvPr id="30793" name="Rectangle 47"/>
                <p:cNvSpPr>
                  <a:spLocks noChangeArrowheads="1"/>
                </p:cNvSpPr>
                <p:nvPr/>
              </p:nvSpPr>
              <p:spPr bwMode="auto">
                <a:xfrm>
                  <a:off x="2594" y="518"/>
                  <a:ext cx="583"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35" name="Group 50"/>
              <p:cNvGrpSpPr>
                <a:grpSpLocks/>
              </p:cNvGrpSpPr>
              <p:nvPr/>
            </p:nvGrpSpPr>
            <p:grpSpPr bwMode="auto">
              <a:xfrm>
                <a:off x="3177" y="518"/>
                <a:ext cx="795" cy="403"/>
                <a:chOff x="3177" y="518"/>
                <a:chExt cx="795" cy="403"/>
              </a:xfrm>
            </p:grpSpPr>
            <p:sp>
              <p:nvSpPr>
                <p:cNvPr id="30790" name="Rectangle 12"/>
                <p:cNvSpPr>
                  <a:spLocks noChangeArrowheads="1"/>
                </p:cNvSpPr>
                <p:nvPr/>
              </p:nvSpPr>
              <p:spPr bwMode="auto">
                <a:xfrm>
                  <a:off x="3220" y="518"/>
                  <a:ext cx="70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a:cs typeface="Times New Roman" pitchFamily="18" charset="0"/>
                    </a:rPr>
                    <a:t>75%</a:t>
                  </a:r>
                </a:p>
                <a:p>
                  <a:pPr algn="ctr"/>
                  <a:endParaRPr lang="es-ES_tradnl" altLang="en-US" sz="1800"/>
                </a:p>
              </p:txBody>
            </p:sp>
            <p:sp>
              <p:nvSpPr>
                <p:cNvPr id="30791" name="Rectangle 49"/>
                <p:cNvSpPr>
                  <a:spLocks noChangeArrowheads="1"/>
                </p:cNvSpPr>
                <p:nvPr/>
              </p:nvSpPr>
              <p:spPr bwMode="auto">
                <a:xfrm>
                  <a:off x="3177" y="518"/>
                  <a:ext cx="795"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36" name="Group 52"/>
              <p:cNvGrpSpPr>
                <a:grpSpLocks/>
              </p:cNvGrpSpPr>
              <p:nvPr/>
            </p:nvGrpSpPr>
            <p:grpSpPr bwMode="auto">
              <a:xfrm>
                <a:off x="1588" y="921"/>
                <a:ext cx="1006" cy="403"/>
                <a:chOff x="1588" y="921"/>
                <a:chExt cx="1006" cy="403"/>
              </a:xfrm>
            </p:grpSpPr>
            <p:sp>
              <p:nvSpPr>
                <p:cNvPr id="30788" name="Rectangle 13"/>
                <p:cNvSpPr>
                  <a:spLocks noChangeArrowheads="1"/>
                </p:cNvSpPr>
                <p:nvPr/>
              </p:nvSpPr>
              <p:spPr bwMode="auto">
                <a:xfrm>
                  <a:off x="1631" y="921"/>
                  <a:ext cx="92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a:cs typeface="Times New Roman" pitchFamily="18" charset="0"/>
                    </a:rPr>
                    <a:t>Fuerte Fría</a:t>
                  </a:r>
                </a:p>
                <a:p>
                  <a:pPr algn="ctr"/>
                  <a:endParaRPr lang="es-ES_tradnl" altLang="en-US" sz="1800"/>
                </a:p>
              </p:txBody>
            </p:sp>
            <p:sp>
              <p:nvSpPr>
                <p:cNvPr id="30789" name="Rectangle 51"/>
                <p:cNvSpPr>
                  <a:spLocks noChangeArrowheads="1"/>
                </p:cNvSpPr>
                <p:nvPr/>
              </p:nvSpPr>
              <p:spPr bwMode="auto">
                <a:xfrm>
                  <a:off x="1588" y="921"/>
                  <a:ext cx="100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37" name="Group 54"/>
              <p:cNvGrpSpPr>
                <a:grpSpLocks/>
              </p:cNvGrpSpPr>
              <p:nvPr/>
            </p:nvGrpSpPr>
            <p:grpSpPr bwMode="auto">
              <a:xfrm>
                <a:off x="2594" y="921"/>
                <a:ext cx="583" cy="403"/>
                <a:chOff x="2594" y="921"/>
                <a:chExt cx="583" cy="403"/>
              </a:xfrm>
            </p:grpSpPr>
            <p:sp>
              <p:nvSpPr>
                <p:cNvPr id="30786" name="Rectangle 14"/>
                <p:cNvSpPr>
                  <a:spLocks noChangeArrowheads="1"/>
                </p:cNvSpPr>
                <p:nvPr/>
              </p:nvSpPr>
              <p:spPr bwMode="auto">
                <a:xfrm>
                  <a:off x="2637" y="921"/>
                  <a:ext cx="49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a:cs typeface="Times New Roman" pitchFamily="18" charset="0"/>
                    </a:rPr>
                    <a:t>Ligero</a:t>
                  </a:r>
                </a:p>
                <a:p>
                  <a:pPr algn="ctr"/>
                  <a:endParaRPr lang="es-ES_tradnl" altLang="en-US"/>
                </a:p>
              </p:txBody>
            </p:sp>
            <p:sp>
              <p:nvSpPr>
                <p:cNvPr id="30787" name="Rectangle 53"/>
                <p:cNvSpPr>
                  <a:spLocks noChangeArrowheads="1"/>
                </p:cNvSpPr>
                <p:nvPr/>
              </p:nvSpPr>
              <p:spPr bwMode="auto">
                <a:xfrm>
                  <a:off x="2594" y="921"/>
                  <a:ext cx="583"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38" name="Group 56"/>
              <p:cNvGrpSpPr>
                <a:grpSpLocks/>
              </p:cNvGrpSpPr>
              <p:nvPr/>
            </p:nvGrpSpPr>
            <p:grpSpPr bwMode="auto">
              <a:xfrm>
                <a:off x="3177" y="921"/>
                <a:ext cx="795" cy="403"/>
                <a:chOff x="3177" y="921"/>
                <a:chExt cx="795" cy="403"/>
              </a:xfrm>
            </p:grpSpPr>
            <p:sp>
              <p:nvSpPr>
                <p:cNvPr id="30784" name="Rectangle 15"/>
                <p:cNvSpPr>
                  <a:spLocks noChangeArrowheads="1"/>
                </p:cNvSpPr>
                <p:nvPr/>
              </p:nvSpPr>
              <p:spPr bwMode="auto">
                <a:xfrm>
                  <a:off x="3220" y="921"/>
                  <a:ext cx="70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a:cs typeface="Times New Roman" pitchFamily="18" charset="0"/>
                    </a:rPr>
                    <a:t>80%</a:t>
                  </a:r>
                </a:p>
                <a:p>
                  <a:pPr algn="ctr"/>
                  <a:endParaRPr lang="es-ES_tradnl" altLang="en-US" sz="1800"/>
                </a:p>
              </p:txBody>
            </p:sp>
            <p:sp>
              <p:nvSpPr>
                <p:cNvPr id="30785" name="Rectangle 55"/>
                <p:cNvSpPr>
                  <a:spLocks noChangeArrowheads="1"/>
                </p:cNvSpPr>
                <p:nvPr/>
              </p:nvSpPr>
              <p:spPr bwMode="auto">
                <a:xfrm>
                  <a:off x="3177" y="921"/>
                  <a:ext cx="795"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39" name="Group 58"/>
              <p:cNvGrpSpPr>
                <a:grpSpLocks/>
              </p:cNvGrpSpPr>
              <p:nvPr/>
            </p:nvGrpSpPr>
            <p:grpSpPr bwMode="auto">
              <a:xfrm>
                <a:off x="0" y="1324"/>
                <a:ext cx="794" cy="806"/>
                <a:chOff x="0" y="1324"/>
                <a:chExt cx="794" cy="806"/>
              </a:xfrm>
            </p:grpSpPr>
            <p:sp>
              <p:nvSpPr>
                <p:cNvPr id="30782" name="Rectangle 16"/>
                <p:cNvSpPr>
                  <a:spLocks noChangeArrowheads="1"/>
                </p:cNvSpPr>
                <p:nvPr/>
              </p:nvSpPr>
              <p:spPr bwMode="auto">
                <a:xfrm>
                  <a:off x="43" y="1324"/>
                  <a:ext cx="708" cy="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a:cs typeface="Times New Roman" pitchFamily="18" charset="0"/>
                    </a:rPr>
                    <a:t>–8C a –15C</a:t>
                  </a:r>
                </a:p>
                <a:p>
                  <a:pPr algn="ctr"/>
                  <a:endParaRPr lang="es-ES_tradnl" altLang="en-US" sz="1800"/>
                </a:p>
              </p:txBody>
            </p:sp>
            <p:sp>
              <p:nvSpPr>
                <p:cNvPr id="30783" name="Rectangle 57"/>
                <p:cNvSpPr>
                  <a:spLocks noChangeArrowheads="1"/>
                </p:cNvSpPr>
                <p:nvPr/>
              </p:nvSpPr>
              <p:spPr bwMode="auto">
                <a:xfrm>
                  <a:off x="0" y="1324"/>
                  <a:ext cx="794" cy="8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40" name="Group 60"/>
              <p:cNvGrpSpPr>
                <a:grpSpLocks/>
              </p:cNvGrpSpPr>
              <p:nvPr/>
            </p:nvGrpSpPr>
            <p:grpSpPr bwMode="auto">
              <a:xfrm>
                <a:off x="794" y="1324"/>
                <a:ext cx="794" cy="806"/>
                <a:chOff x="794" y="1324"/>
                <a:chExt cx="794" cy="806"/>
              </a:xfrm>
            </p:grpSpPr>
            <p:sp>
              <p:nvSpPr>
                <p:cNvPr id="30780" name="Rectangle 17"/>
                <p:cNvSpPr>
                  <a:spLocks noChangeArrowheads="1"/>
                </p:cNvSpPr>
                <p:nvPr/>
              </p:nvSpPr>
              <p:spPr bwMode="auto">
                <a:xfrm>
                  <a:off x="837" y="1324"/>
                  <a:ext cx="708" cy="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u="sng">
                      <a:cs typeface="Times New Roman" pitchFamily="18" charset="0"/>
                    </a:rPr>
                    <a:t>&lt;</a:t>
                  </a:r>
                  <a:r>
                    <a:rPr lang="es-ES_tradnl" altLang="en-US" sz="1800">
                      <a:cs typeface="Times New Roman" pitchFamily="18" charset="0"/>
                    </a:rPr>
                    <a:t> 3C</a:t>
                  </a:r>
                </a:p>
                <a:p>
                  <a:pPr algn="ctr"/>
                  <a:endParaRPr lang="es-ES_tradnl" altLang="en-US" sz="1800"/>
                </a:p>
              </p:txBody>
            </p:sp>
            <p:sp>
              <p:nvSpPr>
                <p:cNvPr id="30781" name="Rectangle 59"/>
                <p:cNvSpPr>
                  <a:spLocks noChangeArrowheads="1"/>
                </p:cNvSpPr>
                <p:nvPr/>
              </p:nvSpPr>
              <p:spPr bwMode="auto">
                <a:xfrm>
                  <a:off x="794" y="1324"/>
                  <a:ext cx="794" cy="8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41" name="Group 62"/>
              <p:cNvGrpSpPr>
                <a:grpSpLocks/>
              </p:cNvGrpSpPr>
              <p:nvPr/>
            </p:nvGrpSpPr>
            <p:grpSpPr bwMode="auto">
              <a:xfrm>
                <a:off x="1588" y="1324"/>
                <a:ext cx="1006" cy="403"/>
                <a:chOff x="1588" y="1324"/>
                <a:chExt cx="1006" cy="403"/>
              </a:xfrm>
            </p:grpSpPr>
            <p:sp>
              <p:nvSpPr>
                <p:cNvPr id="30778" name="Rectangle 18"/>
                <p:cNvSpPr>
                  <a:spLocks noChangeArrowheads="1"/>
                </p:cNvSpPr>
                <p:nvPr/>
              </p:nvSpPr>
              <p:spPr bwMode="auto">
                <a:xfrm>
                  <a:off x="1631" y="1324"/>
                  <a:ext cx="92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a:cs typeface="Times New Roman" pitchFamily="18" charset="0"/>
                    </a:rPr>
                    <a:t>Neutra/Débil Fría</a:t>
                  </a:r>
                </a:p>
                <a:p>
                  <a:pPr algn="ctr"/>
                  <a:endParaRPr lang="es-ES_tradnl" altLang="en-US" sz="1800"/>
                </a:p>
              </p:txBody>
            </p:sp>
            <p:sp>
              <p:nvSpPr>
                <p:cNvPr id="30779" name="Rectangle 61"/>
                <p:cNvSpPr>
                  <a:spLocks noChangeArrowheads="1"/>
                </p:cNvSpPr>
                <p:nvPr/>
              </p:nvSpPr>
              <p:spPr bwMode="auto">
                <a:xfrm>
                  <a:off x="1588" y="1324"/>
                  <a:ext cx="100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42" name="Group 64"/>
              <p:cNvGrpSpPr>
                <a:grpSpLocks/>
              </p:cNvGrpSpPr>
              <p:nvPr/>
            </p:nvGrpSpPr>
            <p:grpSpPr bwMode="auto">
              <a:xfrm>
                <a:off x="2594" y="1324"/>
                <a:ext cx="583" cy="403"/>
                <a:chOff x="2594" y="1324"/>
                <a:chExt cx="583" cy="403"/>
              </a:xfrm>
            </p:grpSpPr>
            <p:sp>
              <p:nvSpPr>
                <p:cNvPr id="30776" name="Rectangle 19"/>
                <p:cNvSpPr>
                  <a:spLocks noChangeArrowheads="1"/>
                </p:cNvSpPr>
                <p:nvPr/>
              </p:nvSpPr>
              <p:spPr bwMode="auto">
                <a:xfrm>
                  <a:off x="2637" y="1324"/>
                  <a:ext cx="49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a:cs typeface="Times New Roman" pitchFamily="18" charset="0"/>
                    </a:rPr>
                    <a:t>Trazo</a:t>
                  </a:r>
                </a:p>
                <a:p>
                  <a:pPr algn="ctr"/>
                  <a:endParaRPr lang="es-ES_tradnl" altLang="en-US"/>
                </a:p>
              </p:txBody>
            </p:sp>
            <p:sp>
              <p:nvSpPr>
                <p:cNvPr id="30777" name="Rectangle 63"/>
                <p:cNvSpPr>
                  <a:spLocks noChangeArrowheads="1"/>
                </p:cNvSpPr>
                <p:nvPr/>
              </p:nvSpPr>
              <p:spPr bwMode="auto">
                <a:xfrm>
                  <a:off x="2594" y="1324"/>
                  <a:ext cx="583"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43" name="Group 66"/>
              <p:cNvGrpSpPr>
                <a:grpSpLocks/>
              </p:cNvGrpSpPr>
              <p:nvPr/>
            </p:nvGrpSpPr>
            <p:grpSpPr bwMode="auto">
              <a:xfrm>
                <a:off x="3177" y="1324"/>
                <a:ext cx="795" cy="403"/>
                <a:chOff x="3177" y="1324"/>
                <a:chExt cx="795" cy="403"/>
              </a:xfrm>
            </p:grpSpPr>
            <p:sp>
              <p:nvSpPr>
                <p:cNvPr id="30774" name="Rectangle 20"/>
                <p:cNvSpPr>
                  <a:spLocks noChangeArrowheads="1"/>
                </p:cNvSpPr>
                <p:nvPr/>
              </p:nvSpPr>
              <p:spPr bwMode="auto">
                <a:xfrm>
                  <a:off x="3220" y="1324"/>
                  <a:ext cx="70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a:cs typeface="Times New Roman" pitchFamily="18" charset="0"/>
                    </a:rPr>
                    <a:t>75%</a:t>
                  </a:r>
                </a:p>
                <a:p>
                  <a:pPr algn="ctr"/>
                  <a:endParaRPr lang="es-ES_tradnl" altLang="en-US" sz="1800"/>
                </a:p>
              </p:txBody>
            </p:sp>
            <p:sp>
              <p:nvSpPr>
                <p:cNvPr id="30775" name="Rectangle 65"/>
                <p:cNvSpPr>
                  <a:spLocks noChangeArrowheads="1"/>
                </p:cNvSpPr>
                <p:nvPr/>
              </p:nvSpPr>
              <p:spPr bwMode="auto">
                <a:xfrm>
                  <a:off x="3177" y="1324"/>
                  <a:ext cx="795"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44" name="Group 68"/>
              <p:cNvGrpSpPr>
                <a:grpSpLocks/>
              </p:cNvGrpSpPr>
              <p:nvPr/>
            </p:nvGrpSpPr>
            <p:grpSpPr bwMode="auto">
              <a:xfrm>
                <a:off x="1588" y="1727"/>
                <a:ext cx="1006" cy="403"/>
                <a:chOff x="1588" y="1727"/>
                <a:chExt cx="1006" cy="403"/>
              </a:xfrm>
            </p:grpSpPr>
            <p:sp>
              <p:nvSpPr>
                <p:cNvPr id="30772" name="Rectangle 21"/>
                <p:cNvSpPr>
                  <a:spLocks noChangeArrowheads="1"/>
                </p:cNvSpPr>
                <p:nvPr/>
              </p:nvSpPr>
              <p:spPr bwMode="auto">
                <a:xfrm>
                  <a:off x="1631" y="1727"/>
                  <a:ext cx="92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a:cs typeface="Times New Roman" pitchFamily="18" charset="0"/>
                    </a:rPr>
                    <a:t>Fuerte Fría</a:t>
                  </a:r>
                </a:p>
                <a:p>
                  <a:pPr algn="ctr"/>
                  <a:endParaRPr lang="es-ES_tradnl" altLang="en-US" sz="1800"/>
                </a:p>
              </p:txBody>
            </p:sp>
            <p:sp>
              <p:nvSpPr>
                <p:cNvPr id="30773" name="Rectangle 67"/>
                <p:cNvSpPr>
                  <a:spLocks noChangeArrowheads="1"/>
                </p:cNvSpPr>
                <p:nvPr/>
              </p:nvSpPr>
              <p:spPr bwMode="auto">
                <a:xfrm>
                  <a:off x="1588" y="1727"/>
                  <a:ext cx="100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45" name="Group 70"/>
              <p:cNvGrpSpPr>
                <a:grpSpLocks/>
              </p:cNvGrpSpPr>
              <p:nvPr/>
            </p:nvGrpSpPr>
            <p:grpSpPr bwMode="auto">
              <a:xfrm>
                <a:off x="2594" y="1727"/>
                <a:ext cx="583" cy="403"/>
                <a:chOff x="2594" y="1727"/>
                <a:chExt cx="583" cy="403"/>
              </a:xfrm>
            </p:grpSpPr>
            <p:sp>
              <p:nvSpPr>
                <p:cNvPr id="30770" name="Rectangle 22"/>
                <p:cNvSpPr>
                  <a:spLocks noChangeArrowheads="1"/>
                </p:cNvSpPr>
                <p:nvPr/>
              </p:nvSpPr>
              <p:spPr bwMode="auto">
                <a:xfrm>
                  <a:off x="2637" y="1727"/>
                  <a:ext cx="49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a:cs typeface="Times New Roman" pitchFamily="18" charset="0"/>
                    </a:rPr>
                    <a:t>Ligero</a:t>
                  </a:r>
                </a:p>
                <a:p>
                  <a:pPr algn="ctr"/>
                  <a:endParaRPr lang="es-ES_tradnl" altLang="en-US"/>
                </a:p>
              </p:txBody>
            </p:sp>
            <p:sp>
              <p:nvSpPr>
                <p:cNvPr id="30771" name="Rectangle 69"/>
                <p:cNvSpPr>
                  <a:spLocks noChangeArrowheads="1"/>
                </p:cNvSpPr>
                <p:nvPr/>
              </p:nvSpPr>
              <p:spPr bwMode="auto">
                <a:xfrm>
                  <a:off x="2594" y="1727"/>
                  <a:ext cx="583"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46" name="Group 72"/>
              <p:cNvGrpSpPr>
                <a:grpSpLocks/>
              </p:cNvGrpSpPr>
              <p:nvPr/>
            </p:nvGrpSpPr>
            <p:grpSpPr bwMode="auto">
              <a:xfrm>
                <a:off x="3177" y="1727"/>
                <a:ext cx="795" cy="403"/>
                <a:chOff x="3177" y="1727"/>
                <a:chExt cx="795" cy="403"/>
              </a:xfrm>
            </p:grpSpPr>
            <p:sp>
              <p:nvSpPr>
                <p:cNvPr id="30768" name="Rectangle 23"/>
                <p:cNvSpPr>
                  <a:spLocks noChangeArrowheads="1"/>
                </p:cNvSpPr>
                <p:nvPr/>
              </p:nvSpPr>
              <p:spPr bwMode="auto">
                <a:xfrm>
                  <a:off x="3220" y="1727"/>
                  <a:ext cx="70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a:cs typeface="Times New Roman" pitchFamily="18" charset="0"/>
                    </a:rPr>
                    <a:t>80%</a:t>
                  </a:r>
                </a:p>
                <a:p>
                  <a:pPr algn="ctr"/>
                  <a:endParaRPr lang="es-ES_tradnl" altLang="en-US" sz="1800"/>
                </a:p>
              </p:txBody>
            </p:sp>
            <p:sp>
              <p:nvSpPr>
                <p:cNvPr id="30769" name="Rectangle 71"/>
                <p:cNvSpPr>
                  <a:spLocks noChangeArrowheads="1"/>
                </p:cNvSpPr>
                <p:nvPr/>
              </p:nvSpPr>
              <p:spPr bwMode="auto">
                <a:xfrm>
                  <a:off x="3177" y="1727"/>
                  <a:ext cx="795"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47" name="Group 74"/>
              <p:cNvGrpSpPr>
                <a:grpSpLocks/>
              </p:cNvGrpSpPr>
              <p:nvPr/>
            </p:nvGrpSpPr>
            <p:grpSpPr bwMode="auto">
              <a:xfrm>
                <a:off x="0" y="2130"/>
                <a:ext cx="794" cy="403"/>
                <a:chOff x="0" y="2130"/>
                <a:chExt cx="794" cy="403"/>
              </a:xfrm>
            </p:grpSpPr>
            <p:sp>
              <p:nvSpPr>
                <p:cNvPr id="30766" name="Rectangle 24"/>
                <p:cNvSpPr>
                  <a:spLocks noChangeArrowheads="1"/>
                </p:cNvSpPr>
                <p:nvPr/>
              </p:nvSpPr>
              <p:spPr bwMode="auto">
                <a:xfrm>
                  <a:off x="43" y="2130"/>
                  <a:ext cx="70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a:cs typeface="Times New Roman" pitchFamily="18" charset="0"/>
                    </a:rPr>
                    <a:t>0C a –7C</a:t>
                  </a:r>
                </a:p>
                <a:p>
                  <a:pPr algn="ctr"/>
                  <a:endParaRPr lang="es-ES_tradnl" altLang="en-US" sz="1800"/>
                </a:p>
              </p:txBody>
            </p:sp>
            <p:sp>
              <p:nvSpPr>
                <p:cNvPr id="30767" name="Rectangle 73"/>
                <p:cNvSpPr>
                  <a:spLocks noChangeArrowheads="1"/>
                </p:cNvSpPr>
                <p:nvPr/>
              </p:nvSpPr>
              <p:spPr bwMode="auto">
                <a:xfrm>
                  <a:off x="0" y="2130"/>
                  <a:ext cx="794"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48" name="Group 76"/>
              <p:cNvGrpSpPr>
                <a:grpSpLocks/>
              </p:cNvGrpSpPr>
              <p:nvPr/>
            </p:nvGrpSpPr>
            <p:grpSpPr bwMode="auto">
              <a:xfrm>
                <a:off x="794" y="2130"/>
                <a:ext cx="794" cy="403"/>
                <a:chOff x="794" y="2130"/>
                <a:chExt cx="794" cy="403"/>
              </a:xfrm>
            </p:grpSpPr>
            <p:sp>
              <p:nvSpPr>
                <p:cNvPr id="30764" name="Rectangle 25"/>
                <p:cNvSpPr>
                  <a:spLocks noChangeArrowheads="1"/>
                </p:cNvSpPr>
                <p:nvPr/>
              </p:nvSpPr>
              <p:spPr bwMode="auto">
                <a:xfrm>
                  <a:off x="837" y="2130"/>
                  <a:ext cx="70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u="sng">
                      <a:cs typeface="Times New Roman" pitchFamily="18" charset="0"/>
                    </a:rPr>
                    <a:t>&lt;</a:t>
                  </a:r>
                  <a:r>
                    <a:rPr lang="es-ES_tradnl" altLang="en-US" sz="1800">
                      <a:cs typeface="Times New Roman" pitchFamily="18" charset="0"/>
                    </a:rPr>
                    <a:t> 2C</a:t>
                  </a:r>
                </a:p>
                <a:p>
                  <a:pPr algn="ctr"/>
                  <a:endParaRPr lang="es-ES_tradnl" altLang="en-US"/>
                </a:p>
              </p:txBody>
            </p:sp>
            <p:sp>
              <p:nvSpPr>
                <p:cNvPr id="30765" name="Rectangle 75"/>
                <p:cNvSpPr>
                  <a:spLocks noChangeArrowheads="1"/>
                </p:cNvSpPr>
                <p:nvPr/>
              </p:nvSpPr>
              <p:spPr bwMode="auto">
                <a:xfrm>
                  <a:off x="794" y="2130"/>
                  <a:ext cx="794"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49" name="Group 78"/>
              <p:cNvGrpSpPr>
                <a:grpSpLocks/>
              </p:cNvGrpSpPr>
              <p:nvPr/>
            </p:nvGrpSpPr>
            <p:grpSpPr bwMode="auto">
              <a:xfrm>
                <a:off x="1588" y="2130"/>
                <a:ext cx="1006" cy="806"/>
                <a:chOff x="1588" y="2130"/>
                <a:chExt cx="1006" cy="806"/>
              </a:xfrm>
            </p:grpSpPr>
            <p:sp>
              <p:nvSpPr>
                <p:cNvPr id="30762" name="Rectangle 26"/>
                <p:cNvSpPr>
                  <a:spLocks noChangeArrowheads="1"/>
                </p:cNvSpPr>
                <p:nvPr/>
              </p:nvSpPr>
              <p:spPr bwMode="auto">
                <a:xfrm>
                  <a:off x="1631" y="2130"/>
                  <a:ext cx="920" cy="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600">
                      <a:cs typeface="Times New Roman" pitchFamily="18" charset="0"/>
                    </a:rPr>
                    <a:t>Ninguna</a:t>
                  </a:r>
                </a:p>
                <a:p>
                  <a:pPr algn="ctr" eaLnBrk="1" hangingPunct="1"/>
                  <a:endParaRPr lang="es-ES_tradnl" altLang="en-US" sz="1200">
                    <a:cs typeface="Times New Roman" pitchFamily="18" charset="0"/>
                  </a:endParaRPr>
                </a:p>
                <a:p>
                  <a:r>
                    <a:rPr lang="es-ES_tradnl" altLang="en-US" sz="1600">
                      <a:cs typeface="Times New Roman" pitchFamily="18" charset="0"/>
                    </a:rPr>
                    <a:t>Se asocia a área con fuertes formaciones de Cu por calentamiento</a:t>
                  </a:r>
                </a:p>
                <a:p>
                  <a:pPr algn="ctr"/>
                  <a:endParaRPr lang="es-ES_tradnl" altLang="en-US" sz="1600"/>
                </a:p>
              </p:txBody>
            </p:sp>
            <p:sp>
              <p:nvSpPr>
                <p:cNvPr id="30763" name="Rectangle 77"/>
                <p:cNvSpPr>
                  <a:spLocks noChangeArrowheads="1"/>
                </p:cNvSpPr>
                <p:nvPr/>
              </p:nvSpPr>
              <p:spPr bwMode="auto">
                <a:xfrm>
                  <a:off x="1588" y="2130"/>
                  <a:ext cx="1006" cy="8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50" name="Group 80"/>
              <p:cNvGrpSpPr>
                <a:grpSpLocks/>
              </p:cNvGrpSpPr>
              <p:nvPr/>
            </p:nvGrpSpPr>
            <p:grpSpPr bwMode="auto">
              <a:xfrm>
                <a:off x="2594" y="2130"/>
                <a:ext cx="583" cy="806"/>
                <a:chOff x="2594" y="2130"/>
                <a:chExt cx="583" cy="806"/>
              </a:xfrm>
            </p:grpSpPr>
            <p:sp>
              <p:nvSpPr>
                <p:cNvPr id="30760" name="Rectangle 27"/>
                <p:cNvSpPr>
                  <a:spLocks noChangeArrowheads="1"/>
                </p:cNvSpPr>
                <p:nvPr/>
              </p:nvSpPr>
              <p:spPr bwMode="auto">
                <a:xfrm>
                  <a:off x="2637" y="2130"/>
                  <a:ext cx="497" cy="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000">
                      <a:cs typeface="Times New Roman" pitchFamily="18" charset="0"/>
                    </a:rPr>
                    <a:t> </a:t>
                  </a:r>
                  <a:endParaRPr lang="es-ES_tradnl" altLang="en-US" sz="1200">
                    <a:cs typeface="Times New Roman" pitchFamily="18" charset="0"/>
                  </a:endParaRPr>
                </a:p>
                <a:p>
                  <a:pPr algn="ctr"/>
                  <a:r>
                    <a:rPr lang="es-ES_tradnl" altLang="en-US" sz="1800">
                      <a:cs typeface="Times New Roman" pitchFamily="18" charset="0"/>
                    </a:rPr>
                    <a:t>Ligero</a:t>
                  </a:r>
                </a:p>
                <a:p>
                  <a:pPr algn="ctr"/>
                  <a:endParaRPr lang="es-ES_tradnl" altLang="en-US"/>
                </a:p>
              </p:txBody>
            </p:sp>
            <p:sp>
              <p:nvSpPr>
                <p:cNvPr id="30761" name="Rectangle 79"/>
                <p:cNvSpPr>
                  <a:spLocks noChangeArrowheads="1"/>
                </p:cNvSpPr>
                <p:nvPr/>
              </p:nvSpPr>
              <p:spPr bwMode="auto">
                <a:xfrm>
                  <a:off x="2594" y="2130"/>
                  <a:ext cx="583" cy="8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51" name="Group 82"/>
              <p:cNvGrpSpPr>
                <a:grpSpLocks/>
              </p:cNvGrpSpPr>
              <p:nvPr/>
            </p:nvGrpSpPr>
            <p:grpSpPr bwMode="auto">
              <a:xfrm>
                <a:off x="3177" y="2130"/>
                <a:ext cx="795" cy="806"/>
                <a:chOff x="3177" y="2130"/>
                <a:chExt cx="795" cy="806"/>
              </a:xfrm>
            </p:grpSpPr>
            <p:sp>
              <p:nvSpPr>
                <p:cNvPr id="30758" name="Rectangle 28"/>
                <p:cNvSpPr>
                  <a:spLocks noChangeArrowheads="1"/>
                </p:cNvSpPr>
                <p:nvPr/>
              </p:nvSpPr>
              <p:spPr bwMode="auto">
                <a:xfrm>
                  <a:off x="3220" y="2130"/>
                  <a:ext cx="709" cy="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200">
                      <a:cs typeface="Times New Roman" pitchFamily="18" charset="0"/>
                    </a:rPr>
                    <a:t> </a:t>
                  </a:r>
                </a:p>
                <a:p>
                  <a:pPr algn="ctr"/>
                  <a:r>
                    <a:rPr lang="es-ES_tradnl" altLang="en-US" sz="1800">
                      <a:cs typeface="Times New Roman" pitchFamily="18" charset="0"/>
                    </a:rPr>
                    <a:t>90%</a:t>
                  </a:r>
                </a:p>
                <a:p>
                  <a:pPr algn="ctr"/>
                  <a:endParaRPr lang="es-ES_tradnl" altLang="en-US" sz="1800"/>
                </a:p>
              </p:txBody>
            </p:sp>
            <p:sp>
              <p:nvSpPr>
                <p:cNvPr id="30759" name="Rectangle 81"/>
                <p:cNvSpPr>
                  <a:spLocks noChangeArrowheads="1"/>
                </p:cNvSpPr>
                <p:nvPr/>
              </p:nvSpPr>
              <p:spPr bwMode="auto">
                <a:xfrm>
                  <a:off x="3177" y="2130"/>
                  <a:ext cx="795" cy="8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52" name="Group 84"/>
              <p:cNvGrpSpPr>
                <a:grpSpLocks/>
              </p:cNvGrpSpPr>
              <p:nvPr/>
            </p:nvGrpSpPr>
            <p:grpSpPr bwMode="auto">
              <a:xfrm>
                <a:off x="0" y="2533"/>
                <a:ext cx="794" cy="403"/>
                <a:chOff x="0" y="2533"/>
                <a:chExt cx="794" cy="403"/>
              </a:xfrm>
            </p:grpSpPr>
            <p:sp>
              <p:nvSpPr>
                <p:cNvPr id="30756" name="Rectangle 29"/>
                <p:cNvSpPr>
                  <a:spLocks noChangeArrowheads="1"/>
                </p:cNvSpPr>
                <p:nvPr/>
              </p:nvSpPr>
              <p:spPr bwMode="auto">
                <a:xfrm>
                  <a:off x="43" y="2533"/>
                  <a:ext cx="70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a:cs typeface="Times New Roman" pitchFamily="18" charset="0"/>
                    </a:rPr>
                    <a:t>–8C a –15C</a:t>
                  </a:r>
                </a:p>
                <a:p>
                  <a:pPr algn="ctr"/>
                  <a:endParaRPr lang="es-ES_tradnl" altLang="en-US" sz="1800"/>
                </a:p>
              </p:txBody>
            </p:sp>
            <p:sp>
              <p:nvSpPr>
                <p:cNvPr id="30757" name="Rectangle 83"/>
                <p:cNvSpPr>
                  <a:spLocks noChangeArrowheads="1"/>
                </p:cNvSpPr>
                <p:nvPr/>
              </p:nvSpPr>
              <p:spPr bwMode="auto">
                <a:xfrm>
                  <a:off x="0" y="2533"/>
                  <a:ext cx="794"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0753" name="Group 86"/>
              <p:cNvGrpSpPr>
                <a:grpSpLocks/>
              </p:cNvGrpSpPr>
              <p:nvPr/>
            </p:nvGrpSpPr>
            <p:grpSpPr bwMode="auto">
              <a:xfrm>
                <a:off x="794" y="2533"/>
                <a:ext cx="794" cy="403"/>
                <a:chOff x="794" y="2533"/>
                <a:chExt cx="794" cy="403"/>
              </a:xfrm>
            </p:grpSpPr>
            <p:sp>
              <p:nvSpPr>
                <p:cNvPr id="30754" name="Rectangle 30"/>
                <p:cNvSpPr>
                  <a:spLocks noChangeArrowheads="1"/>
                </p:cNvSpPr>
                <p:nvPr/>
              </p:nvSpPr>
              <p:spPr bwMode="auto">
                <a:xfrm>
                  <a:off x="837" y="2533"/>
                  <a:ext cx="70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n-US" sz="1800" u="sng">
                      <a:cs typeface="Times New Roman" pitchFamily="18" charset="0"/>
                    </a:rPr>
                    <a:t>&lt;</a:t>
                  </a:r>
                  <a:r>
                    <a:rPr lang="es-ES_tradnl" altLang="en-US" sz="1800">
                      <a:cs typeface="Times New Roman" pitchFamily="18" charset="0"/>
                    </a:rPr>
                    <a:t> 3C</a:t>
                  </a:r>
                </a:p>
                <a:p>
                  <a:pPr algn="ctr"/>
                  <a:endParaRPr lang="es-ES_tradnl" altLang="en-US" sz="1800"/>
                </a:p>
              </p:txBody>
            </p:sp>
            <p:sp>
              <p:nvSpPr>
                <p:cNvPr id="30755" name="Rectangle 85"/>
                <p:cNvSpPr>
                  <a:spLocks noChangeArrowheads="1"/>
                </p:cNvSpPr>
                <p:nvPr/>
              </p:nvSpPr>
              <p:spPr bwMode="auto">
                <a:xfrm>
                  <a:off x="794" y="2533"/>
                  <a:ext cx="794"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sp>
          <p:nvSpPr>
            <p:cNvPr id="30725" name="Rectangle 88"/>
            <p:cNvSpPr>
              <a:spLocks noChangeArrowheads="1"/>
            </p:cNvSpPr>
            <p:nvPr/>
          </p:nvSpPr>
          <p:spPr bwMode="auto">
            <a:xfrm>
              <a:off x="-3" y="-3"/>
              <a:ext cx="3978" cy="2942"/>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spTree>
    <p:extLst>
      <p:ext uri="{BB962C8B-B14F-4D97-AF65-F5344CB8AC3E}">
        <p14:creationId xmlns:p14="http://schemas.microsoft.com/office/powerpoint/2010/main" val="35200632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s-ES_tradnl" dirty="0" smtClean="0"/>
              <a:t>Granizo</a:t>
            </a:r>
            <a:endParaRPr lang="es-ES_tradnl" dirty="0"/>
          </a:p>
        </p:txBody>
      </p:sp>
      <p:sp>
        <p:nvSpPr>
          <p:cNvPr id="4" name="Subtitle 3"/>
          <p:cNvSpPr>
            <a:spLocks noGrp="1"/>
          </p:cNvSpPr>
          <p:nvPr>
            <p:ph type="subTitle" idx="1"/>
          </p:nvPr>
        </p:nvSpPr>
        <p:spPr/>
        <p:txBody>
          <a:bodyPr/>
          <a:lstStyle/>
          <a:p>
            <a:endParaRPr lang="es-ES_tradnl"/>
          </a:p>
        </p:txBody>
      </p:sp>
    </p:spTree>
    <p:extLst>
      <p:ext uri="{BB962C8B-B14F-4D97-AF65-F5344CB8AC3E}">
        <p14:creationId xmlns:p14="http://schemas.microsoft.com/office/powerpoint/2010/main" val="11593632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Granizo</a:t>
            </a:r>
            <a:endParaRPr lang="es-ES_tradnl" dirty="0"/>
          </a:p>
        </p:txBody>
      </p:sp>
      <p:sp>
        <p:nvSpPr>
          <p:cNvPr id="3" name="Content Placeholder 2"/>
          <p:cNvSpPr>
            <a:spLocks noGrp="1"/>
          </p:cNvSpPr>
          <p:nvPr>
            <p:ph idx="1"/>
          </p:nvPr>
        </p:nvSpPr>
        <p:spPr/>
        <p:txBody>
          <a:bodyPr>
            <a:normAutofit fontScale="92500" lnSpcReduction="20000"/>
          </a:bodyPr>
          <a:lstStyle/>
          <a:p>
            <a:r>
              <a:rPr lang="es-ES_tradnl" dirty="0" smtClean="0"/>
              <a:t>Ingredientes para </a:t>
            </a:r>
            <a:r>
              <a:rPr lang="es-ES_tradnl" dirty="0"/>
              <a:t>T</a:t>
            </a:r>
            <a:r>
              <a:rPr lang="es-ES_tradnl" dirty="0" smtClean="0"/>
              <a:t>ener Tormentas (TS)</a:t>
            </a:r>
          </a:p>
          <a:p>
            <a:pPr lvl="1"/>
            <a:r>
              <a:rPr lang="es-ES_tradnl" dirty="0" smtClean="0"/>
              <a:t>Humedad</a:t>
            </a:r>
          </a:p>
          <a:p>
            <a:pPr lvl="1"/>
            <a:r>
              <a:rPr lang="es-ES_tradnl" dirty="0" smtClean="0"/>
              <a:t>Inestabilidad</a:t>
            </a:r>
          </a:p>
          <a:p>
            <a:pPr lvl="1"/>
            <a:r>
              <a:rPr lang="es-ES_tradnl" dirty="0" smtClean="0"/>
              <a:t>Ascensos</a:t>
            </a:r>
          </a:p>
          <a:p>
            <a:r>
              <a:rPr lang="es-ES_tradnl" dirty="0" smtClean="0"/>
              <a:t>Ingredientes para Tener Tormentas Severas</a:t>
            </a:r>
          </a:p>
          <a:p>
            <a:pPr lvl="1"/>
            <a:r>
              <a:rPr lang="es-ES_tradnl" dirty="0" smtClean="0"/>
              <a:t>Ingredientes para tormentas</a:t>
            </a:r>
          </a:p>
          <a:p>
            <a:pPr lvl="1"/>
            <a:r>
              <a:rPr lang="es-ES_tradnl" dirty="0" smtClean="0"/>
              <a:t>Intrusión de aire seco en niveles medios (700hPa)</a:t>
            </a:r>
          </a:p>
          <a:p>
            <a:pPr lvl="1"/>
            <a:r>
              <a:rPr lang="es-ES_tradnl" dirty="0" smtClean="0"/>
              <a:t>Cortante Vertical</a:t>
            </a:r>
          </a:p>
          <a:p>
            <a:pPr lvl="2"/>
            <a:r>
              <a:rPr lang="es-ES_tradnl" dirty="0" smtClean="0"/>
              <a:t>Favorece tormentas organizadas</a:t>
            </a:r>
          </a:p>
          <a:p>
            <a:pPr lvl="2"/>
            <a:r>
              <a:rPr lang="es-ES_tradnl" dirty="0" smtClean="0"/>
              <a:t>Gran duración </a:t>
            </a:r>
          </a:p>
          <a:p>
            <a:pPr lvl="3"/>
            <a:r>
              <a:rPr lang="es-ES_tradnl" dirty="0" smtClean="0"/>
              <a:t>&gt; 30 minutos</a:t>
            </a:r>
            <a:endParaRPr lang="es-ES_tradnl" dirty="0"/>
          </a:p>
        </p:txBody>
      </p:sp>
    </p:spTree>
    <p:extLst>
      <p:ext uri="{BB962C8B-B14F-4D97-AF65-F5344CB8AC3E}">
        <p14:creationId xmlns:p14="http://schemas.microsoft.com/office/powerpoint/2010/main" val="630512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ES_tradnl" dirty="0" smtClean="0"/>
              <a:t>Efectos de la Cortante en la Severidad de las Tormentas</a:t>
            </a:r>
            <a:endParaRPr lang="es-ES_tradnl"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443038"/>
            <a:ext cx="4757737" cy="5074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71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s-ES_tradnl" altLang="en-US" dirty="0" smtClean="0">
                <a:cs typeface="Times New Roman" pitchFamily="18" charset="0"/>
              </a:rPr>
              <a:t>¿Por qué es necesaria la cortante vertical?</a:t>
            </a:r>
            <a:endParaRPr lang="es-ES_tradnl"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3244732" cy="2314575"/>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0" y="4724400"/>
            <a:ext cx="3733800" cy="369332"/>
          </a:xfrm>
          <a:prstGeom prst="rect">
            <a:avLst/>
          </a:prstGeom>
          <a:noFill/>
        </p:spPr>
        <p:txBody>
          <a:bodyPr wrap="square" rtlCol="0">
            <a:spAutoFit/>
          </a:bodyPr>
          <a:lstStyle/>
          <a:p>
            <a:pPr algn="ctr"/>
            <a:r>
              <a:rPr lang="es-ES_tradnl" dirty="0" smtClean="0"/>
              <a:t>La cortante favorece la rotación </a:t>
            </a:r>
            <a:endParaRPr lang="es-ES_tradnl" dirty="0"/>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31575"/>
            <a:ext cx="3448050"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3733800" y="3290887"/>
            <a:ext cx="1143000" cy="0"/>
          </a:xfrm>
          <a:prstGeom prst="straightConnector1">
            <a:avLst/>
          </a:prstGeom>
          <a:ln w="98425" cmpd="tri">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5227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Indicadores de Fuertes Tormentas</a:t>
            </a:r>
            <a:endParaRPr lang="es-ES_tradnl"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828800"/>
            <a:ext cx="6572250" cy="4464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0322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smtClean="0"/>
              <a:t>Condiciones que Contribuyen al Riesgo de Granizo</a:t>
            </a:r>
            <a:endParaRPr lang="es-ES_tradnl"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s-ES_tradnl" dirty="0" smtClean="0"/>
              <a:t>Altura de la isoterma 0C</a:t>
            </a:r>
          </a:p>
          <a:p>
            <a:pPr lvl="1"/>
            <a:r>
              <a:rPr lang="es-ES_tradnl" dirty="0" smtClean="0"/>
              <a:t>650 hPa o menos</a:t>
            </a:r>
          </a:p>
          <a:p>
            <a:r>
              <a:rPr lang="es-ES_tradnl" dirty="0" smtClean="0"/>
              <a:t>Altura de la isoterma 0C de bulbo húmedo</a:t>
            </a:r>
          </a:p>
          <a:p>
            <a:pPr lvl="1"/>
            <a:r>
              <a:rPr lang="es-ES_tradnl" dirty="0" smtClean="0"/>
              <a:t>Unos 3 km, o alrededor de los 700 hPa</a:t>
            </a:r>
          </a:p>
          <a:p>
            <a:r>
              <a:rPr lang="es-ES_tradnl" dirty="0" smtClean="0"/>
              <a:t>Terreno</a:t>
            </a:r>
          </a:p>
          <a:p>
            <a:pPr lvl="1"/>
            <a:r>
              <a:rPr lang="es-ES_tradnl" dirty="0" smtClean="0"/>
              <a:t>Mas probable en terreno montañoso </a:t>
            </a:r>
          </a:p>
          <a:p>
            <a:pPr lvl="2"/>
            <a:r>
              <a:rPr lang="es-ES_tradnl" dirty="0" smtClean="0"/>
              <a:t>Terreno elevado mas cerca de la isoterma 0C</a:t>
            </a:r>
          </a:p>
          <a:p>
            <a:pPr lvl="2"/>
            <a:r>
              <a:rPr lang="es-ES_tradnl" dirty="0" smtClean="0"/>
              <a:t>Columna cálida menor, no se derrite al caer</a:t>
            </a:r>
          </a:p>
          <a:p>
            <a:r>
              <a:rPr lang="es-ES_tradnl" dirty="0" smtClean="0"/>
              <a:t>Contenido de Agua Precipitable</a:t>
            </a:r>
          </a:p>
          <a:p>
            <a:pPr lvl="1"/>
            <a:r>
              <a:rPr lang="es-ES_tradnl" dirty="0" smtClean="0"/>
              <a:t>Unos 25mm</a:t>
            </a:r>
          </a:p>
          <a:p>
            <a:r>
              <a:rPr lang="es-ES_tradnl" dirty="0" smtClean="0"/>
              <a:t>CAPE Elevado/Omegas Intensos</a:t>
            </a:r>
          </a:p>
          <a:p>
            <a:r>
              <a:rPr lang="es-ES_tradnl" dirty="0" smtClean="0"/>
              <a:t>Columna Inestable</a:t>
            </a:r>
            <a:endParaRPr lang="es-ES_tradnl" dirty="0"/>
          </a:p>
        </p:txBody>
      </p:sp>
    </p:spTree>
    <p:extLst>
      <p:ext uri="{BB962C8B-B14F-4D97-AF65-F5344CB8AC3E}">
        <p14:creationId xmlns:p14="http://schemas.microsoft.com/office/powerpoint/2010/main" val="36991388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smtClean="0"/>
              <a:t>Condiciones Adversas a la Formación de Granizo</a:t>
            </a:r>
            <a:endParaRPr lang="es-ES_tradnl"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s-ES_tradnl" dirty="0" smtClean="0"/>
              <a:t>Altura de la isoterma 0C</a:t>
            </a:r>
          </a:p>
          <a:p>
            <a:pPr lvl="1"/>
            <a:r>
              <a:rPr lang="es-ES_tradnl" dirty="0" smtClean="0"/>
              <a:t>Por encima de los 650 hPa</a:t>
            </a:r>
          </a:p>
          <a:p>
            <a:r>
              <a:rPr lang="es-ES_tradnl" dirty="0" smtClean="0"/>
              <a:t>Altura de la isoterma 0C de bulbo húmedo</a:t>
            </a:r>
          </a:p>
          <a:p>
            <a:pPr lvl="1"/>
            <a:r>
              <a:rPr lang="es-ES_tradnl" dirty="0" smtClean="0"/>
              <a:t>Sobre los 3 km</a:t>
            </a:r>
          </a:p>
          <a:p>
            <a:r>
              <a:rPr lang="es-ES_tradnl" dirty="0" smtClean="0"/>
              <a:t>Terreno</a:t>
            </a:r>
          </a:p>
          <a:p>
            <a:pPr lvl="1"/>
            <a:r>
              <a:rPr lang="es-ES_tradnl" dirty="0" smtClean="0"/>
              <a:t>Terreno llano y cerca del nivel del mar. </a:t>
            </a:r>
          </a:p>
          <a:p>
            <a:pPr lvl="2"/>
            <a:r>
              <a:rPr lang="es-ES_tradnl" dirty="0" smtClean="0"/>
              <a:t>Columna cálida mas profunda, granizo se derrite al caer</a:t>
            </a:r>
          </a:p>
          <a:p>
            <a:r>
              <a:rPr lang="es-ES_tradnl" dirty="0" smtClean="0"/>
              <a:t>Contenido de Agua Precipitable</a:t>
            </a:r>
          </a:p>
          <a:p>
            <a:pPr lvl="1"/>
            <a:r>
              <a:rPr lang="es-ES_tradnl" dirty="0" smtClean="0"/>
              <a:t>Alto</a:t>
            </a:r>
          </a:p>
          <a:p>
            <a:pPr lvl="2"/>
            <a:r>
              <a:rPr lang="es-ES_tradnl" dirty="0" smtClean="0"/>
              <a:t>Tw= 0C demasiada alta</a:t>
            </a:r>
          </a:p>
          <a:p>
            <a:r>
              <a:rPr lang="es-ES_tradnl" dirty="0" smtClean="0"/>
              <a:t>CAPE Bajo/Omegas Débiles</a:t>
            </a:r>
          </a:p>
          <a:p>
            <a:r>
              <a:rPr lang="es-ES_tradnl" dirty="0" smtClean="0"/>
              <a:t>Poca Inestabilidad</a:t>
            </a:r>
            <a:endParaRPr lang="es-ES_tradnl" dirty="0"/>
          </a:p>
        </p:txBody>
      </p:sp>
    </p:spTree>
    <p:extLst>
      <p:ext uri="{BB962C8B-B14F-4D97-AF65-F5344CB8AC3E}">
        <p14:creationId xmlns:p14="http://schemas.microsoft.com/office/powerpoint/2010/main" val="35829084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_tradnl" dirty="0" smtClean="0"/>
              <a:t>Pronosticando Granizo</a:t>
            </a:r>
            <a:endParaRPr lang="es-ES_tradnl"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5638800" cy="5368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324600" y="2133600"/>
            <a:ext cx="2438400" cy="3416320"/>
          </a:xfrm>
          <a:prstGeom prst="rect">
            <a:avLst/>
          </a:prstGeom>
          <a:noFill/>
          <a:ln>
            <a:solidFill>
              <a:schemeClr val="tx1"/>
            </a:solidFill>
          </a:ln>
        </p:spPr>
        <p:txBody>
          <a:bodyPr wrap="square" rtlCol="0">
            <a:spAutoFit/>
          </a:bodyPr>
          <a:lstStyle/>
          <a:p>
            <a:r>
              <a:rPr lang="es-ES_tradnl" dirty="0" smtClean="0"/>
              <a:t>Tamaño del granizo es basado en la pendiente entre los niveles de 700-500 hPa</a:t>
            </a:r>
          </a:p>
          <a:p>
            <a:endParaRPr lang="es-ES_tradnl" dirty="0"/>
          </a:p>
          <a:p>
            <a:r>
              <a:rPr lang="es-ES_tradnl" dirty="0" smtClean="0"/>
              <a:t>Diferencia = 16-20C granizo pequeño a mediano</a:t>
            </a:r>
          </a:p>
          <a:p>
            <a:endParaRPr lang="es-ES_tradnl" dirty="0"/>
          </a:p>
          <a:p>
            <a:r>
              <a:rPr lang="es-ES_tradnl" dirty="0" smtClean="0"/>
              <a:t>Diferencia mas de 20C, granizo mediano a grande</a:t>
            </a:r>
            <a:endParaRPr lang="es-ES_tradnl" dirty="0"/>
          </a:p>
        </p:txBody>
      </p:sp>
    </p:spTree>
    <p:extLst>
      <p:ext uri="{BB962C8B-B14F-4D97-AF65-F5344CB8AC3E}">
        <p14:creationId xmlns:p14="http://schemas.microsoft.com/office/powerpoint/2010/main" val="20461874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s-ES_tradnl" dirty="0" smtClean="0"/>
              <a:t>Pronosticando Granizo: </a:t>
            </a:r>
            <a:r>
              <a:rPr lang="es-ES_tradnl" dirty="0" err="1" smtClean="0"/>
              <a:t>WinGriDDS</a:t>
            </a:r>
            <a:r>
              <a:rPr lang="es-ES_tradnl" dirty="0" smtClean="0"/>
              <a:t/>
            </a:r>
            <a:br>
              <a:rPr lang="es-ES_tradnl" dirty="0" smtClean="0"/>
            </a:br>
            <a:r>
              <a:rPr lang="es-ES_tradnl" dirty="0" smtClean="0"/>
              <a:t>Macro: GR01.CMD</a:t>
            </a:r>
            <a:endParaRPr lang="es-ES_tradn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6"/>
            <a:ext cx="9144000" cy="5722144"/>
          </a:xfrm>
          <a:prstGeom prst="rect">
            <a:avLst/>
          </a:prstGeom>
        </p:spPr>
      </p:pic>
    </p:spTree>
    <p:extLst>
      <p:ext uri="{BB962C8B-B14F-4D97-AF65-F5344CB8AC3E}">
        <p14:creationId xmlns:p14="http://schemas.microsoft.com/office/powerpoint/2010/main" val="507524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1143000"/>
          </a:xfrm>
          <a:noFill/>
        </p:spPr>
        <p:txBody>
          <a:bodyPr/>
          <a:lstStyle/>
          <a:p>
            <a:r>
              <a:rPr lang="es-ES_tradnl" altLang="en-US" sz="4000" smtClean="0"/>
              <a:t>Convección Profunda/Llana</a:t>
            </a:r>
          </a:p>
        </p:txBody>
      </p:sp>
      <p:sp>
        <p:nvSpPr>
          <p:cNvPr id="10243" name="Rectangle 3"/>
          <p:cNvSpPr>
            <a:spLocks noGrp="1" noChangeArrowheads="1"/>
          </p:cNvSpPr>
          <p:nvPr>
            <p:ph type="body" idx="1"/>
          </p:nvPr>
        </p:nvSpPr>
        <p:spPr>
          <a:xfrm>
            <a:off x="685800" y="914400"/>
            <a:ext cx="7772400" cy="5257800"/>
          </a:xfrm>
          <a:noFill/>
        </p:spPr>
        <p:txBody>
          <a:bodyPr>
            <a:normAutofit fontScale="92500" lnSpcReduction="10000"/>
          </a:bodyPr>
          <a:lstStyle/>
          <a:p>
            <a:pPr>
              <a:lnSpc>
                <a:spcPct val="90000"/>
              </a:lnSpc>
            </a:pPr>
            <a:r>
              <a:rPr lang="es-ES_tradnl" altLang="en-US" sz="3000" b="1" u="sng" dirty="0" smtClean="0"/>
              <a:t>Convección Llana</a:t>
            </a:r>
            <a:r>
              <a:rPr lang="es-ES_tradnl" altLang="en-US" sz="3000" dirty="0" smtClean="0"/>
              <a:t>:   Mezcla turbulenta por forzamiento termal donde el movimiento vertical esta bloqueado por encima de 500 hPa (debajo de la isoterma de -20C).</a:t>
            </a:r>
          </a:p>
          <a:p>
            <a:pPr lvl="1">
              <a:lnSpc>
                <a:spcPct val="90000"/>
              </a:lnSpc>
            </a:pPr>
            <a:r>
              <a:rPr lang="es-ES_tradnl" altLang="en-US" sz="3000" dirty="0" smtClean="0"/>
              <a:t>Generalmente requiere</a:t>
            </a:r>
            <a:r>
              <a:rPr lang="es-ES_tradnl" altLang="en-US" dirty="0" smtClean="0"/>
              <a:t>:</a:t>
            </a:r>
          </a:p>
          <a:p>
            <a:pPr lvl="2">
              <a:lnSpc>
                <a:spcPct val="90000"/>
              </a:lnSpc>
            </a:pPr>
            <a:r>
              <a:rPr lang="es-ES_tradnl" altLang="en-US" sz="2600" b="1" dirty="0" smtClean="0">
                <a:solidFill>
                  <a:schemeClr val="tx2"/>
                </a:solidFill>
              </a:rPr>
              <a:t>Convergencia en capas bajas</a:t>
            </a:r>
          </a:p>
          <a:p>
            <a:pPr lvl="2">
              <a:lnSpc>
                <a:spcPct val="90000"/>
              </a:lnSpc>
            </a:pPr>
            <a:r>
              <a:rPr lang="es-ES_tradnl" altLang="en-US" sz="2600" b="1" dirty="0" smtClean="0">
                <a:solidFill>
                  <a:schemeClr val="tx2"/>
                </a:solidFill>
              </a:rPr>
              <a:t>Bloqueo en niveles medios (tapa)</a:t>
            </a:r>
          </a:p>
          <a:p>
            <a:pPr lvl="2">
              <a:lnSpc>
                <a:spcPct val="90000"/>
              </a:lnSpc>
            </a:pPr>
            <a:r>
              <a:rPr lang="es-ES_tradnl" altLang="en-US" sz="2600" b="1" dirty="0" smtClean="0">
                <a:solidFill>
                  <a:schemeClr val="tx2"/>
                </a:solidFill>
              </a:rPr>
              <a:t>Humedad Relativa superior a  70% y que no llegue sobre 500 hPa.</a:t>
            </a:r>
          </a:p>
          <a:p>
            <a:pPr lvl="2">
              <a:lnSpc>
                <a:spcPct val="90000"/>
              </a:lnSpc>
            </a:pPr>
            <a:r>
              <a:rPr lang="es-ES_tradnl" altLang="en-US" sz="2600" b="1" dirty="0" smtClean="0">
                <a:solidFill>
                  <a:schemeClr val="tx2"/>
                </a:solidFill>
              </a:rPr>
              <a:t>Capa inestable.</a:t>
            </a:r>
          </a:p>
          <a:p>
            <a:pPr lvl="2">
              <a:lnSpc>
                <a:spcPct val="90000"/>
              </a:lnSpc>
            </a:pPr>
            <a:r>
              <a:rPr lang="es-ES_tradnl" altLang="en-US" sz="2600" b="1" dirty="0" smtClean="0">
                <a:solidFill>
                  <a:schemeClr val="tx2"/>
                </a:solidFill>
              </a:rPr>
              <a:t>Mecanismo de disparo</a:t>
            </a:r>
            <a:r>
              <a:rPr lang="es-ES_tradnl" altLang="en-US" sz="2600" dirty="0" smtClean="0"/>
              <a:t>.</a:t>
            </a:r>
          </a:p>
          <a:p>
            <a:pPr>
              <a:lnSpc>
                <a:spcPct val="90000"/>
              </a:lnSpc>
            </a:pPr>
            <a:r>
              <a:rPr lang="es-ES_tradnl" altLang="en-US" sz="3000" dirty="0" smtClean="0"/>
              <a:t>Se Observa en:  Frentes y líneas de cortante, Altas Polares en los Océanos, Ondas Tropicales</a:t>
            </a:r>
          </a:p>
        </p:txBody>
      </p:sp>
    </p:spTree>
    <p:extLst>
      <p:ext uri="{BB962C8B-B14F-4D97-AF65-F5344CB8AC3E}">
        <p14:creationId xmlns:p14="http://schemas.microsoft.com/office/powerpoint/2010/main" val="318938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Monitoreo de Tiempo Severo</a:t>
            </a:r>
            <a:endParaRPr lang="es-ES_tradnl" dirty="0"/>
          </a:p>
        </p:txBody>
      </p:sp>
      <p:sp>
        <p:nvSpPr>
          <p:cNvPr id="3" name="Content Placeholder 2"/>
          <p:cNvSpPr>
            <a:spLocks noGrp="1"/>
          </p:cNvSpPr>
          <p:nvPr>
            <p:ph idx="1"/>
          </p:nvPr>
        </p:nvSpPr>
        <p:spPr/>
        <p:txBody>
          <a:bodyPr/>
          <a:lstStyle/>
          <a:p>
            <a:r>
              <a:rPr lang="es-ES_tradnl" dirty="0" smtClean="0"/>
              <a:t>Topes que sobrepasan la tropopausa</a:t>
            </a:r>
          </a:p>
          <a:p>
            <a:pPr lvl="1"/>
            <a:r>
              <a:rPr lang="es-ES_tradnl" dirty="0" smtClean="0"/>
              <a:t>Necesitamos saber la temperatura y la altura de la tropopausa</a:t>
            </a:r>
          </a:p>
          <a:p>
            <a:pPr lvl="2"/>
            <a:r>
              <a:rPr lang="es-ES_tradnl" dirty="0" smtClean="0"/>
              <a:t>Observada vía sonda o pronosticada por los modelos</a:t>
            </a:r>
          </a:p>
          <a:p>
            <a:pPr lvl="1"/>
            <a:r>
              <a:rPr lang="es-ES_tradnl" dirty="0" smtClean="0"/>
              <a:t>Método de detección y evaluación</a:t>
            </a:r>
          </a:p>
          <a:p>
            <a:pPr lvl="2"/>
            <a:r>
              <a:rPr lang="es-ES_tradnl" dirty="0" smtClean="0"/>
              <a:t>RADAR</a:t>
            </a:r>
          </a:p>
          <a:p>
            <a:pPr lvl="3"/>
            <a:r>
              <a:rPr lang="es-ES_tradnl" dirty="0" smtClean="0"/>
              <a:t>Topes convectivos</a:t>
            </a:r>
          </a:p>
          <a:p>
            <a:pPr lvl="3"/>
            <a:r>
              <a:rPr lang="es-ES_tradnl" dirty="0" smtClean="0"/>
              <a:t>Algoritmos para detección de granizo/meso ciclones</a:t>
            </a:r>
          </a:p>
          <a:p>
            <a:pPr lvl="2"/>
            <a:r>
              <a:rPr lang="es-ES_tradnl" dirty="0" smtClean="0"/>
              <a:t>Imágenes de Satélite</a:t>
            </a:r>
          </a:p>
          <a:p>
            <a:pPr lvl="3"/>
            <a:r>
              <a:rPr lang="es-ES_tradnl" dirty="0" smtClean="0"/>
              <a:t>Temperatura de topes fríos </a:t>
            </a:r>
            <a:endParaRPr lang="es-ES_tradnl" dirty="0"/>
          </a:p>
        </p:txBody>
      </p:sp>
    </p:spTree>
    <p:extLst>
      <p:ext uri="{BB962C8B-B14F-4D97-AF65-F5344CB8AC3E}">
        <p14:creationId xmlns:p14="http://schemas.microsoft.com/office/powerpoint/2010/main" val="324522617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229600" cy="609600"/>
          </a:xfrm>
        </p:spPr>
        <p:txBody>
          <a:bodyPr>
            <a:normAutofit fontScale="90000"/>
          </a:bodyPr>
          <a:lstStyle/>
          <a:p>
            <a:r>
              <a:rPr lang="es-ES_tradnl" dirty="0" smtClean="0"/>
              <a:t>Sonda SAEZ: 20160219/00Z</a:t>
            </a:r>
            <a:endParaRPr lang="es-ES_tradnl" dirty="0"/>
          </a:p>
        </p:txBody>
      </p:sp>
      <p:pic>
        <p:nvPicPr>
          <p:cNvPr id="26626" name="Picture 2" descr="http://weather.uwyo.edu/upperair/bimages/2016021900.87576.skewt.par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7620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72143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Sonda SAEZ: 20160219/00Z</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828800"/>
            <a:ext cx="446722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4780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s-ES_tradnl" dirty="0"/>
              <a:t>Sonda </a:t>
            </a:r>
            <a:r>
              <a:rPr lang="es-ES_tradnl" dirty="0" smtClean="0"/>
              <a:t>Pronosticada SAEZ</a:t>
            </a:r>
            <a:r>
              <a:rPr lang="es-ES_tradnl" dirty="0"/>
              <a:t>: 20160219/00Z</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219200"/>
            <a:ext cx="8134350" cy="580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052824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err="1" smtClean="0"/>
              <a:t>Temp</a:t>
            </a:r>
            <a:r>
              <a:rPr lang="es-ES_tradnl" dirty="0" smtClean="0"/>
              <a:t>/Altura de la Tropopausa Pronosticada</a:t>
            </a:r>
            <a:endParaRPr lang="es-ES_tradn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4000" cy="5486400"/>
          </a:xfrm>
          <a:prstGeom prst="rect">
            <a:avLst/>
          </a:prstGeom>
        </p:spPr>
      </p:pic>
    </p:spTree>
    <p:extLst>
      <p:ext uri="{BB962C8B-B14F-4D97-AF65-F5344CB8AC3E}">
        <p14:creationId xmlns:p14="http://schemas.microsoft.com/office/powerpoint/2010/main" val="88221908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s-ES_tradnl" dirty="0" smtClean="0"/>
              <a:t>Verificación</a:t>
            </a:r>
            <a:endParaRPr lang="es-ES_tradn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143000"/>
            <a:ext cx="7239000" cy="5429250"/>
          </a:xfrm>
          <a:prstGeom prst="rect">
            <a:avLst/>
          </a:prstGeom>
        </p:spPr>
      </p:pic>
    </p:spTree>
    <p:extLst>
      <p:ext uri="{BB962C8B-B14F-4D97-AF65-F5344CB8AC3E}">
        <p14:creationId xmlns:p14="http://schemas.microsoft.com/office/powerpoint/2010/main" val="4427154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smtClean="0"/>
              <a:t>Indicadores Visuales</a:t>
            </a:r>
            <a:br>
              <a:rPr lang="es-ES_tradnl" dirty="0" smtClean="0"/>
            </a:br>
            <a:r>
              <a:rPr lang="es-ES_tradnl" dirty="0" smtClean="0"/>
              <a:t>Topes Sobrepasando</a:t>
            </a:r>
            <a:endParaRPr lang="es-ES_tradnl"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1785938"/>
            <a:ext cx="480060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30227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0"/>
            <a:ext cx="4724400" cy="1143000"/>
          </a:xfrm>
        </p:spPr>
        <p:txBody>
          <a:bodyPr>
            <a:normAutofit fontScale="90000"/>
          </a:bodyPr>
          <a:lstStyle/>
          <a:p>
            <a:r>
              <a:rPr lang="es-ES_tradnl" dirty="0" smtClean="0"/>
              <a:t>Indicadores Visuales</a:t>
            </a:r>
            <a:endParaRPr lang="es-ES_tradnl"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857" y="0"/>
            <a:ext cx="456914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4724400"/>
            <a:ext cx="3810000" cy="1200329"/>
          </a:xfrm>
          <a:prstGeom prst="rect">
            <a:avLst/>
          </a:prstGeom>
          <a:noFill/>
        </p:spPr>
        <p:txBody>
          <a:bodyPr wrap="square" rtlCol="0">
            <a:spAutoFit/>
          </a:bodyPr>
          <a:lstStyle/>
          <a:p>
            <a:r>
              <a:rPr lang="es-ES_tradnl" dirty="0" err="1" smtClean="0"/>
              <a:t>Virga</a:t>
            </a:r>
            <a:r>
              <a:rPr lang="es-ES_tradnl" dirty="0" smtClean="0"/>
              <a:t> y/o la ausencia de lluvia pueden ser indicadores de corrientes fuertes ascendentes que pueden ser conducibles a la formación de granizo.</a:t>
            </a:r>
            <a:endParaRPr lang="es-ES_tradnl" dirty="0"/>
          </a:p>
        </p:txBody>
      </p:sp>
    </p:spTree>
    <p:extLst>
      <p:ext uri="{BB962C8B-B14F-4D97-AF65-F5344CB8AC3E}">
        <p14:creationId xmlns:p14="http://schemas.microsoft.com/office/powerpoint/2010/main" val="341678279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ctrTitle"/>
          </p:nvPr>
        </p:nvSpPr>
        <p:spPr>
          <a:xfrm>
            <a:off x="685800" y="2286000"/>
            <a:ext cx="7772400" cy="1143000"/>
          </a:xfrm>
        </p:spPr>
        <p:txBody>
          <a:bodyPr/>
          <a:lstStyle/>
          <a:p>
            <a:pPr eaLnBrk="1" hangingPunct="1"/>
            <a:r>
              <a:rPr lang="es-ES_tradnl" altLang="en-US" dirty="0" smtClean="0">
                <a:cs typeface="Times New Roman" pitchFamily="18" charset="0"/>
              </a:rPr>
              <a:t>¿</a:t>
            </a:r>
            <a:r>
              <a:rPr lang="es-ES_tradnl" altLang="en-US" dirty="0" smtClean="0"/>
              <a:t>Preguntas?</a:t>
            </a:r>
          </a:p>
        </p:txBody>
      </p:sp>
    </p:spTree>
    <p:extLst>
      <p:ext uri="{BB962C8B-B14F-4D97-AF65-F5344CB8AC3E}">
        <p14:creationId xmlns:p14="http://schemas.microsoft.com/office/powerpoint/2010/main" val="29043235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r>
              <a:rPr lang="es-ES_tradnl" altLang="en-US" dirty="0" smtClean="0">
                <a:cs typeface="Times New Roman" pitchFamily="18" charset="0"/>
              </a:rPr>
              <a:t>¿Qué tipo de precipitación produce los montos m</a:t>
            </a:r>
            <a:r>
              <a:rPr lang="es-ES_tradnl" dirty="0"/>
              <a:t>á</a:t>
            </a:r>
            <a:r>
              <a:rPr lang="es-ES_tradnl" altLang="en-US" dirty="0" smtClean="0">
                <a:cs typeface="Times New Roman" pitchFamily="18" charset="0"/>
              </a:rPr>
              <a:t>s altos de lluvia, la convectiva o la estratiforme?</a:t>
            </a:r>
          </a:p>
          <a:p>
            <a:r>
              <a:rPr lang="es-ES_tradnl" altLang="en-US" dirty="0" smtClean="0">
                <a:cs typeface="Times New Roman" pitchFamily="18" charset="0"/>
              </a:rPr>
              <a:t>¿Cuál, según el modelo GFS, produce los montos m</a:t>
            </a:r>
            <a:r>
              <a:rPr lang="es-ES_tradnl" dirty="0"/>
              <a:t>á</a:t>
            </a:r>
            <a:r>
              <a:rPr lang="es-ES_tradnl" altLang="en-US" dirty="0" smtClean="0">
                <a:cs typeface="Times New Roman" pitchFamily="18" charset="0"/>
              </a:rPr>
              <a:t>s altos en eventos donde hay forzamiento por el terreno/topografía?</a:t>
            </a:r>
          </a:p>
          <a:p>
            <a:r>
              <a:rPr lang="es-ES_tradnl" altLang="en-US" dirty="0" smtClean="0">
                <a:cs typeface="Times New Roman" pitchFamily="18" charset="0"/>
              </a:rPr>
              <a:t>¿Cuál es la diferencia entre convección llana y profunda?</a:t>
            </a:r>
          </a:p>
          <a:p>
            <a:r>
              <a:rPr lang="es-ES_tradnl" altLang="en-US" dirty="0" smtClean="0">
                <a:cs typeface="Times New Roman" pitchFamily="18" charset="0"/>
              </a:rPr>
              <a:t>¿A cu</a:t>
            </a:r>
            <a:r>
              <a:rPr lang="es-ES_tradnl" dirty="0"/>
              <a:t>á</a:t>
            </a:r>
            <a:r>
              <a:rPr lang="es-ES_tradnl" altLang="en-US" dirty="0" smtClean="0">
                <a:cs typeface="Times New Roman" pitchFamily="18" charset="0"/>
              </a:rPr>
              <a:t>l asociamos los eventos de granizo, a la convección llana o la profunda?</a:t>
            </a:r>
            <a:endParaRPr lang="es-ES_tradnl" dirty="0"/>
          </a:p>
        </p:txBody>
      </p:sp>
    </p:spTree>
    <p:extLst>
      <p:ext uri="{BB962C8B-B14F-4D97-AF65-F5344CB8AC3E}">
        <p14:creationId xmlns:p14="http://schemas.microsoft.com/office/powerpoint/2010/main" val="3867292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1217</TotalTime>
  <Words>2973</Words>
  <Application>Microsoft Office PowerPoint</Application>
  <PresentationFormat>On-screen Show (4:3)</PresentationFormat>
  <Paragraphs>468</Paragraphs>
  <Slides>113</Slides>
  <Notes>13</Notes>
  <HiddenSlides>10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113</vt:i4>
      </vt:variant>
    </vt:vector>
  </HeadingPairs>
  <TitlesOfParts>
    <vt:vector size="115" baseType="lpstr">
      <vt:lpstr>Office Theme</vt:lpstr>
      <vt:lpstr>Bitmap Image</vt:lpstr>
      <vt:lpstr>Determinando Tipo de Precipitación</vt:lpstr>
      <vt:lpstr>Tipos de Precipitación</vt:lpstr>
      <vt:lpstr>Precipitación Total Convectiva + Estratiforme</vt:lpstr>
      <vt:lpstr>Precipitación Convectiva</vt:lpstr>
      <vt:lpstr>Convección Profunda/Llana</vt:lpstr>
      <vt:lpstr>Movimientos Verticales de Ascenso Profundo</vt:lpstr>
      <vt:lpstr>Convección Profunda Humedad Relativa, Con/Div., Circulación Ageo</vt:lpstr>
      <vt:lpstr>Convección Profunda THTE, Circulación Ageostrófica y Temp.</vt:lpstr>
      <vt:lpstr>Convección Profunda/Llana</vt:lpstr>
      <vt:lpstr>Desarrollo Vertical Llano</vt:lpstr>
      <vt:lpstr>Convección Llana Humedad Relativa, Con/Div., Circulación Ageo</vt:lpstr>
      <vt:lpstr>Convección Llana Humedad Relativa, Con/Div., Circulación Ageo</vt:lpstr>
      <vt:lpstr>Convección Llana THTE, Circulación Ageostrófica y Temp.</vt:lpstr>
      <vt:lpstr>Convección Llana THTE, Circulación Ageostrófica y Temp.</vt:lpstr>
      <vt:lpstr>Cantidad de Lluvia Acumulada</vt:lpstr>
      <vt:lpstr>Tren de Ecos Convectivos</vt:lpstr>
      <vt:lpstr>PowerPoint Presentation</vt:lpstr>
      <vt:lpstr>Precipitación Estratiforme</vt:lpstr>
      <vt:lpstr>Precipitación Estratiforme</vt:lpstr>
      <vt:lpstr>Nubosidad/Precipitación Estratiforme Análisis de Frentes</vt:lpstr>
      <vt:lpstr>Análisis de Frentes y Humedad Relativa</vt:lpstr>
      <vt:lpstr>Frente Frío THTA, Humedad Relativa, Circulación Ageo</vt:lpstr>
      <vt:lpstr>Frente Frío Humedad Relativa, Con/Div., Circulación Ageo</vt:lpstr>
      <vt:lpstr>Frente Frío THTA, Omegas y Velocidad Vertical</vt:lpstr>
      <vt:lpstr>Frente Cálido THTA, Humedad Relativa, Circulación Ageo</vt:lpstr>
      <vt:lpstr>Frente Cálido Humedad Relativa, Con/Div., Circulación Ageo</vt:lpstr>
      <vt:lpstr>Frente Cálido THTA, Omegas y Velocidad Vertical</vt:lpstr>
      <vt:lpstr>Nubosidad/Precipitación Estratiforme</vt:lpstr>
      <vt:lpstr>PowerPoint Presentation</vt:lpstr>
      <vt:lpstr>Frente Frío THTA, Humedad Relativa, Circulación Ageo</vt:lpstr>
      <vt:lpstr>Frente Frío Humedad Relativa, Con/Div., Circulación Ageo</vt:lpstr>
      <vt:lpstr>Frente Frío THTA, Omegas y Velocidad Vertical</vt:lpstr>
      <vt:lpstr>Frente Cálido THTA, Humedad Relativa, Circulación Ageo</vt:lpstr>
      <vt:lpstr>Frente Cálido Humedad Relativa, Con/Div., Circulación Ageo</vt:lpstr>
      <vt:lpstr>Frente Cálido THTA, Omegas y Velocidad Vertical</vt:lpstr>
      <vt:lpstr>Tipo de Precipitación</vt:lpstr>
      <vt:lpstr>Definiciones</vt:lpstr>
      <vt:lpstr>Precipitación:</vt:lpstr>
      <vt:lpstr>Agua sobre enfriada vs. Nieve Condiciones Ideales</vt:lpstr>
      <vt:lpstr>¿Como se transforma el agua sobre enfriada a nieve?</vt:lpstr>
      <vt:lpstr>Precipitación de Núcleos de Engelamiento</vt:lpstr>
      <vt:lpstr>Nucleación Homogénea Nieve</vt:lpstr>
      <vt:lpstr>Nucleación Heterogénea</vt:lpstr>
      <vt:lpstr>Procesos de Cristalización</vt:lpstr>
      <vt:lpstr>Crecimiento de los cristales</vt:lpstr>
      <vt:lpstr>Deposición por Difusión</vt:lpstr>
      <vt:lpstr>Deposición por Difusión</vt:lpstr>
      <vt:lpstr>Crecimiento por Acreción</vt:lpstr>
      <vt:lpstr>Crecimiento por Acreción</vt:lpstr>
      <vt:lpstr>Crecimiento por Agregación</vt:lpstr>
      <vt:lpstr>Cristales de Hielo</vt:lpstr>
      <vt:lpstr>Tipo de Precipitación</vt:lpstr>
      <vt:lpstr>Nevadas Fuertes</vt:lpstr>
      <vt:lpstr>Ejemplo de Nevadas Fuertes</vt:lpstr>
      <vt:lpstr>Impacto de la Temperatura de la Columna en el Tipo de Precipitación</vt:lpstr>
      <vt:lpstr>Profundidad de la Capa Baja Temperatura e impacto en Tipo de Precipitación</vt:lpstr>
      <vt:lpstr>Impacto de la Capa Cálida en Nivel Medio en el Tipo de Precipitación</vt:lpstr>
      <vt:lpstr>Perfiles Tipo de Precipitación</vt:lpstr>
      <vt:lpstr>Perfiles Tipo de Precipitación</vt:lpstr>
      <vt:lpstr>Factores Afectando Tipo de Precipitación</vt:lpstr>
      <vt:lpstr>Factores Afectando Tipo de Precipitación</vt:lpstr>
      <vt:lpstr>Condiciones que Afectan Tipo de Precipitación en la Superficie</vt:lpstr>
      <vt:lpstr>Herramientas para Pronosticar Tipo de Precipitación</vt:lpstr>
      <vt:lpstr>PowerPoint Presentation</vt:lpstr>
      <vt:lpstr>Diagnostico: Imagen de 3.9 micrones</vt:lpstr>
      <vt:lpstr>Diagnostico: Imagen de IR2 vs. IR4</vt:lpstr>
      <vt:lpstr>Espesura Cono Sur</vt:lpstr>
      <vt:lpstr>Tipo de Precipitación: GFS</vt:lpstr>
      <vt:lpstr>Ejemplo</vt:lpstr>
      <vt:lpstr>Corriente en Chorro</vt:lpstr>
      <vt:lpstr>Divergencia en Altura</vt:lpstr>
      <vt:lpstr>Apoyo en Bajo Nivel Espesor, HR y Presión</vt:lpstr>
      <vt:lpstr>Apoyo en Bajo Nivel Espesor 1000-500 hPa y Presión</vt:lpstr>
      <vt:lpstr>Convergencia en Niveles Bajos</vt:lpstr>
      <vt:lpstr>Agua Precipitable</vt:lpstr>
      <vt:lpstr>Sonda Pronosticada Punta Arenas</vt:lpstr>
      <vt:lpstr>Corte Transversal de HR, Temperatura y Circulación Ageostrófica</vt:lpstr>
      <vt:lpstr>Apoyo a la Aviación</vt:lpstr>
      <vt:lpstr>Impacto a la Aviación</vt:lpstr>
      <vt:lpstr>Condiciones Favorables para Engelamiento</vt:lpstr>
      <vt:lpstr>Granizo</vt:lpstr>
      <vt:lpstr>Granizo</vt:lpstr>
      <vt:lpstr>Efectos de la Cortante en la Severidad de las Tormentas</vt:lpstr>
      <vt:lpstr>¿Por qué es necesaria la cortante vertical?</vt:lpstr>
      <vt:lpstr>Indicadores de Fuertes Tormentas</vt:lpstr>
      <vt:lpstr>Condiciones que Contribuyen al Riesgo de Granizo</vt:lpstr>
      <vt:lpstr>Condiciones Adversas a la Formación de Granizo</vt:lpstr>
      <vt:lpstr>Pronosticando Granizo</vt:lpstr>
      <vt:lpstr>Pronosticando Granizo: WinGriDDS Macro: GR01.CMD</vt:lpstr>
      <vt:lpstr>Monitoreo de Tiempo Severo</vt:lpstr>
      <vt:lpstr>Sonda SAEZ: 20160219/00Z</vt:lpstr>
      <vt:lpstr>Sonda SAEZ: 20160219/00Z</vt:lpstr>
      <vt:lpstr>Sonda Pronosticada SAEZ: 20160219/00Z</vt:lpstr>
      <vt:lpstr>Temp/Altura de la Tropopausa Pronosticada</vt:lpstr>
      <vt:lpstr>Verificación</vt:lpstr>
      <vt:lpstr>Indicadores Visuales Topes Sobrepasando</vt:lpstr>
      <vt:lpstr>Indicadores Visuales</vt:lpstr>
      <vt:lpstr>¿Preguntas?</vt:lpstr>
      <vt:lpstr>PowerPoint Presentation</vt:lpstr>
      <vt:lpstr>PowerPoint Presentation</vt:lpstr>
      <vt:lpstr>Repaso, Identificación de Perfil Conducible a Tipo de Evento</vt:lpstr>
      <vt:lpstr>PowerPoint Presentation</vt:lpstr>
      <vt:lpstr>PowerPoint Presentation</vt:lpstr>
      <vt:lpstr>Determine tipo de precipitación: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Pronosticando Tipo de Precipitacion</dc:title>
  <dc:creator>Michel Davison</dc:creator>
  <cp:lastModifiedBy>Michel Davison</cp:lastModifiedBy>
  <cp:revision>128</cp:revision>
  <dcterms:created xsi:type="dcterms:W3CDTF">2016-02-08T12:37:34Z</dcterms:created>
  <dcterms:modified xsi:type="dcterms:W3CDTF">2016-04-19T11:31:43Z</dcterms:modified>
</cp:coreProperties>
</file>